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slideshow.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52"/>
  </p:handoutMasterIdLst>
  <p:sldIdLst>
    <p:sldId id="256" r:id="rId2"/>
    <p:sldId id="464" r:id="rId3"/>
    <p:sldId id="257" r:id="rId4"/>
    <p:sldId id="377" r:id="rId5"/>
    <p:sldId id="258" r:id="rId6"/>
    <p:sldId id="406" r:id="rId7"/>
    <p:sldId id="407" r:id="rId8"/>
    <p:sldId id="393" r:id="rId9"/>
    <p:sldId id="468" r:id="rId10"/>
    <p:sldId id="466" r:id="rId11"/>
    <p:sldId id="467" r:id="rId12"/>
    <p:sldId id="465" r:id="rId13"/>
    <p:sldId id="469" r:id="rId14"/>
    <p:sldId id="408" r:id="rId15"/>
    <p:sldId id="409" r:id="rId16"/>
    <p:sldId id="394" r:id="rId17"/>
    <p:sldId id="410" r:id="rId18"/>
    <p:sldId id="470" r:id="rId19"/>
    <p:sldId id="411" r:id="rId20"/>
    <p:sldId id="395" r:id="rId21"/>
    <p:sldId id="396" r:id="rId22"/>
    <p:sldId id="412" r:id="rId23"/>
    <p:sldId id="413" r:id="rId24"/>
    <p:sldId id="414" r:id="rId25"/>
    <p:sldId id="415" r:id="rId26"/>
    <p:sldId id="484" r:id="rId27"/>
    <p:sldId id="416" r:id="rId28"/>
    <p:sldId id="417" r:id="rId29"/>
    <p:sldId id="419" r:id="rId30"/>
    <p:sldId id="397" r:id="rId31"/>
    <p:sldId id="471" r:id="rId32"/>
    <p:sldId id="420" r:id="rId33"/>
    <p:sldId id="472" r:id="rId34"/>
    <p:sldId id="421" r:id="rId35"/>
    <p:sldId id="473" r:id="rId36"/>
    <p:sldId id="474" r:id="rId37"/>
    <p:sldId id="475" r:id="rId38"/>
    <p:sldId id="476" r:id="rId39"/>
    <p:sldId id="422" r:id="rId40"/>
    <p:sldId id="423" r:id="rId41"/>
    <p:sldId id="424" r:id="rId42"/>
    <p:sldId id="477" r:id="rId43"/>
    <p:sldId id="478" r:id="rId44"/>
    <p:sldId id="479" r:id="rId45"/>
    <p:sldId id="480" r:id="rId46"/>
    <p:sldId id="481" r:id="rId47"/>
    <p:sldId id="482" r:id="rId48"/>
    <p:sldId id="483" r:id="rId49"/>
    <p:sldId id="405" r:id="rId50"/>
    <p:sldId id="313"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3300"/>
    <a:srgbClr val="FFFF00"/>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22" autoAdjust="0"/>
    <p:restoredTop sz="94595" autoAdjust="0"/>
  </p:normalViewPr>
  <p:slideViewPr>
    <p:cSldViewPr>
      <p:cViewPr varScale="1">
        <p:scale>
          <a:sx n="38" d="100"/>
          <a:sy n="38" d="100"/>
        </p:scale>
        <p:origin x="-1404"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5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9218408E-295B-45BB-8191-87806FCBB8B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75810"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375811"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375812"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375813"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zh-CN" altLang="en-US"/>
              <a:t>单击此处编辑母版标题样式</a:t>
            </a:r>
          </a:p>
        </p:txBody>
      </p:sp>
      <p:sp>
        <p:nvSpPr>
          <p:cNvPr id="375814"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375815" name="Rectangle 7"/>
          <p:cNvSpPr>
            <a:spLocks noGrp="1" noChangeArrowheads="1"/>
          </p:cNvSpPr>
          <p:nvPr>
            <p:ph type="dt" sz="half" idx="2"/>
          </p:nvPr>
        </p:nvSpPr>
        <p:spPr/>
        <p:txBody>
          <a:bodyPr/>
          <a:lstStyle>
            <a:lvl1pPr>
              <a:defRPr/>
            </a:lvl1pPr>
          </a:lstStyle>
          <a:p>
            <a:endParaRPr lang="en-US" altLang="zh-CN"/>
          </a:p>
        </p:txBody>
      </p:sp>
      <p:sp>
        <p:nvSpPr>
          <p:cNvPr id="375816" name="Rectangle 8"/>
          <p:cNvSpPr>
            <a:spLocks noGrp="1" noChangeArrowheads="1"/>
          </p:cNvSpPr>
          <p:nvPr>
            <p:ph type="ftr" sz="quarter" idx="3"/>
          </p:nvPr>
        </p:nvSpPr>
        <p:spPr>
          <a:xfrm>
            <a:off x="3352800" y="6391275"/>
            <a:ext cx="2895600" cy="457200"/>
          </a:xfrm>
        </p:spPr>
        <p:txBody>
          <a:bodyPr/>
          <a:lstStyle>
            <a:lvl1pPr>
              <a:defRPr/>
            </a:lvl1pPr>
          </a:lstStyle>
          <a:p>
            <a:endParaRPr lang="en-US" altLang="zh-CN"/>
          </a:p>
        </p:txBody>
      </p:sp>
      <p:sp>
        <p:nvSpPr>
          <p:cNvPr id="375817" name="Rectangle 9"/>
          <p:cNvSpPr>
            <a:spLocks noGrp="1" noChangeArrowheads="1"/>
          </p:cNvSpPr>
          <p:nvPr>
            <p:ph type="sldNum" sz="quarter" idx="4"/>
          </p:nvPr>
        </p:nvSpPr>
        <p:spPr>
          <a:xfrm>
            <a:off x="6858000" y="6391275"/>
            <a:ext cx="1600200" cy="457200"/>
          </a:xfrm>
        </p:spPr>
        <p:txBody>
          <a:bodyPr/>
          <a:lstStyle>
            <a:lvl1pPr>
              <a:defRPr/>
            </a:lvl1pPr>
          </a:lstStyle>
          <a:p>
            <a:fld id="{79241F92-66D4-4462-8BEE-475965A0D759}"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8DDC7B7-C605-4BE2-AAF6-950573A31901}"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76685B8-0CF8-4ABC-8766-EF06DA503DF0}"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88CF9969-3EEC-4803-9947-EA59ECDC8990}"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F54DE63A-23A5-483D-8D08-3B4290A57A9F}"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96E8636C-C927-4976-B641-56947EE08AC1}"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858000" y="6400800"/>
            <a:ext cx="1600200" cy="457200"/>
          </a:xfrm>
        </p:spPr>
        <p:txBody>
          <a:bodyPr/>
          <a:lstStyle>
            <a:lvl1pPr>
              <a:defRPr/>
            </a:lvl1pPr>
          </a:lstStyle>
          <a:p>
            <a:fld id="{A6C18232-59F1-40B2-BCA8-62BB7940E96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FE81C55-6A26-4F0C-8E46-342633F46AF0}"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6818353-1810-4BF1-918F-0D877A54A4F2}"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809AD98-B400-4E02-9DD3-40C22373FFB5}"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6AD649D-AF1C-4840-9694-BD7A6640D8D4}"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9EF9D03-98B1-4AE5-96EF-478A7D43F6B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8762296-6C72-45BE-A392-B263121C9602}"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234CA5E-71EF-4331-873E-23C9470C1BC2}"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63D3ECC-6BA5-49B8-8B5F-BA911B9876DC}"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7478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74788"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74789"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74790"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E8315EF7-D459-4B80-8459-06137CE9BE05}" type="slidenum">
              <a:rPr lang="en-US" altLang="zh-CN"/>
              <a:pPr/>
              <a:t>‹#›</a:t>
            </a:fld>
            <a:endParaRPr lang="en-US" altLang="zh-CN"/>
          </a:p>
        </p:txBody>
      </p:sp>
      <p:grpSp>
        <p:nvGrpSpPr>
          <p:cNvPr id="374791" name="Group 7"/>
          <p:cNvGrpSpPr>
            <a:grpSpLocks/>
          </p:cNvGrpSpPr>
          <p:nvPr/>
        </p:nvGrpSpPr>
        <p:grpSpPr bwMode="auto">
          <a:xfrm>
            <a:off x="168275" y="228600"/>
            <a:ext cx="8823325" cy="6096000"/>
            <a:chOff x="106" y="144"/>
            <a:chExt cx="5558" cy="3840"/>
          </a:xfrm>
        </p:grpSpPr>
        <p:sp>
          <p:nvSpPr>
            <p:cNvPr id="37479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37479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p:txStyles>
    <p:titleStyle>
      <a:lvl1pPr algn="l" rtl="0" fontAlgn="base">
        <a:spcBef>
          <a:spcPct val="0"/>
        </a:spcBef>
        <a:spcAft>
          <a:spcPct val="0"/>
        </a:spcAft>
        <a:defRPr sz="33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itchFamily="34" charset="0"/>
          <a:ea typeface="宋体" pitchFamily="2" charset="-122"/>
        </a:defRPr>
      </a:lvl2pPr>
      <a:lvl3pPr algn="l" rtl="0" fontAlgn="base">
        <a:spcBef>
          <a:spcPct val="0"/>
        </a:spcBef>
        <a:spcAft>
          <a:spcPct val="0"/>
        </a:spcAft>
        <a:defRPr sz="3300">
          <a:solidFill>
            <a:schemeClr val="tx2"/>
          </a:solidFill>
          <a:latin typeface="Arial Black" pitchFamily="34" charset="0"/>
          <a:ea typeface="宋体" pitchFamily="2" charset="-122"/>
        </a:defRPr>
      </a:lvl3pPr>
      <a:lvl4pPr algn="l" rtl="0" fontAlgn="base">
        <a:spcBef>
          <a:spcPct val="0"/>
        </a:spcBef>
        <a:spcAft>
          <a:spcPct val="0"/>
        </a:spcAft>
        <a:defRPr sz="3300">
          <a:solidFill>
            <a:schemeClr val="tx2"/>
          </a:solidFill>
          <a:latin typeface="Arial Black" pitchFamily="34" charset="0"/>
          <a:ea typeface="宋体" pitchFamily="2" charset="-122"/>
        </a:defRPr>
      </a:lvl4pPr>
      <a:lvl5pPr algn="l" rtl="0" fontAlgn="base">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fontAlgn="base">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fontAlgn="base">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5.xml"/><Relationship Id="rId1" Type="http://schemas.openxmlformats.org/officeDocument/2006/relationships/vmlDrawing" Target="../drawings/vmlDrawing6.v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hyperlink" Target="file:///F:\2008&#30005;&#26426;&#25945;&#23398;\&#25945;&#23398;&#35838;&#20214;\&#31532;&#22235;&#31456;\d17_3.swf"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7.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file:///F:\2008&#30005;&#26426;&#25945;&#23398;\&#25945;&#23398;&#35838;&#20214;\&#31532;&#22235;&#31456;\d17_9.swf"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13.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4.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5.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6.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oleObject" Target="../embeddings/oleObject30.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oleObject" Target="../embeddings/oleObject32.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20.vml"/></Relationships>
</file>

<file path=ppt/slides/_rels/slide37.xml.rels><?xml version="1.0" encoding="UTF-8" standalone="yes"?>
<Relationships xmlns="http://schemas.openxmlformats.org/package/2006/relationships"><Relationship Id="rId3" Type="http://schemas.openxmlformats.org/officeDocument/2006/relationships/hyperlink" Target="file:///F:\2008&#30005;&#26426;&#25945;&#23398;\&#25945;&#23398;&#35838;&#20214;\&#31532;&#22235;&#31456;\d17_11.swf" TargetMode="External"/><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oleObject" Target="../embeddings/oleObject3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F:\2011&#30005;&#26426;&#25945;&#23398;\&#31532;&#22235;&#31456;\d17_1.swf" TargetMode="External"/><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4.bin"/><Relationship Id="rId7"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8.bin"/><Relationship Id="rId7" Type="http://schemas.openxmlformats.org/officeDocument/2006/relationships/image" Target="../media/image18.png"/><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17.png"/><Relationship Id="rId11" Type="http://schemas.openxmlformats.org/officeDocument/2006/relationships/hyperlink" Target="file:///F:\2011&#30005;&#26426;&#25945;&#23398;\&#31532;&#22235;&#31456;\d17_2.swf" TargetMode="External"/><Relationship Id="rId5" Type="http://schemas.openxmlformats.org/officeDocument/2006/relationships/oleObject" Target="../embeddings/oleObject9.bin"/><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052513"/>
            <a:ext cx="7181850" cy="1919287"/>
          </a:xfrm>
        </p:spPr>
        <p:txBody>
          <a:bodyPr/>
          <a:lstStyle/>
          <a:p>
            <a:r>
              <a:rPr lang="zh-CN" altLang="en-US" sz="9600" b="1">
                <a:ea typeface="方正舒体" pitchFamily="2" charset="-122"/>
              </a:rPr>
              <a:t>电机学</a:t>
            </a:r>
          </a:p>
        </p:txBody>
      </p:sp>
      <p:sp>
        <p:nvSpPr>
          <p:cNvPr id="2051" name="Rectangle 3"/>
          <p:cNvSpPr>
            <a:spLocks noGrp="1" noChangeArrowheads="1"/>
          </p:cNvSpPr>
          <p:nvPr>
            <p:ph type="subTitle" idx="1"/>
          </p:nvPr>
        </p:nvSpPr>
        <p:spPr>
          <a:xfrm>
            <a:off x="1403350" y="3573463"/>
            <a:ext cx="6408738" cy="1871662"/>
          </a:xfrm>
        </p:spPr>
        <p:txBody>
          <a:bodyPr/>
          <a:lstStyle/>
          <a:p>
            <a:pPr>
              <a:lnSpc>
                <a:spcPct val="90000"/>
              </a:lnSpc>
            </a:pPr>
            <a:r>
              <a:rPr lang="zh-CN" altLang="en-US" sz="4100" b="1">
                <a:latin typeface="华文新魏" pitchFamily="2" charset="-122"/>
                <a:ea typeface="华文新魏" pitchFamily="2" charset="-122"/>
              </a:rPr>
              <a:t>第</a:t>
            </a:r>
            <a:r>
              <a:rPr lang="en-US" altLang="zh-CN" sz="4100" b="1">
                <a:latin typeface="华文新魏" pitchFamily="2" charset="-122"/>
                <a:ea typeface="华文新魏" pitchFamily="2" charset="-122"/>
              </a:rPr>
              <a:t>4-3</a:t>
            </a:r>
            <a:r>
              <a:rPr lang="zh-CN" altLang="en-US" sz="4100" b="1">
                <a:latin typeface="华文新魏" pitchFamily="2" charset="-122"/>
                <a:ea typeface="华文新魏" pitchFamily="2" charset="-122"/>
              </a:rPr>
              <a:t>讲</a:t>
            </a:r>
            <a:r>
              <a:rPr lang="zh-CN" altLang="en-US" sz="3700" b="1">
                <a:latin typeface="华文新魏" pitchFamily="2" charset="-122"/>
                <a:ea typeface="华文新魏" pitchFamily="2" charset="-122"/>
              </a:rPr>
              <a:t>　</a:t>
            </a:r>
          </a:p>
          <a:p>
            <a:pPr>
              <a:lnSpc>
                <a:spcPct val="90000"/>
              </a:lnSpc>
            </a:pPr>
            <a:r>
              <a:rPr lang="zh-CN" altLang="en-US" sz="3700" b="1"/>
              <a:t>交流绕组的磁势</a:t>
            </a:r>
            <a:r>
              <a:rPr lang="zh-CN" altLang="en-US" sz="250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sz="quarter"/>
          </p:nvPr>
        </p:nvSpPr>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6</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4.2—1  </a:t>
            </a:r>
            <a:r>
              <a:rPr lang="zh-CN" altLang="en-US" sz="2900" b="1">
                <a:latin typeface="宋体" pitchFamily="2" charset="-122"/>
              </a:rPr>
              <a:t>元件的脉振磁势</a:t>
            </a:r>
          </a:p>
        </p:txBody>
      </p:sp>
      <p:graphicFrame>
        <p:nvGraphicFramePr>
          <p:cNvPr id="333828" name="Object 4"/>
          <p:cNvGraphicFramePr>
            <a:graphicFrameLocks noChangeAspect="1"/>
          </p:cNvGraphicFramePr>
          <p:nvPr>
            <p:ph sz="quarter" idx="2"/>
          </p:nvPr>
        </p:nvGraphicFramePr>
        <p:xfrm>
          <a:off x="6300788" y="1773238"/>
          <a:ext cx="2519362" cy="1997075"/>
        </p:xfrm>
        <a:graphic>
          <a:graphicData uri="http://schemas.openxmlformats.org/presentationml/2006/ole">
            <p:oleObj spid="_x0000_s333828" name="Equation" r:id="rId3" imgW="2082600" imgH="1650960" progId="Equation.DSMT4">
              <p:embed/>
            </p:oleObj>
          </a:graphicData>
        </a:graphic>
      </p:graphicFrame>
      <p:sp>
        <p:nvSpPr>
          <p:cNvPr id="333827" name="Rectangle 3"/>
          <p:cNvSpPr>
            <a:spLocks noChangeArrowheads="1"/>
          </p:cNvSpPr>
          <p:nvPr/>
        </p:nvSpPr>
        <p:spPr bwMode="auto">
          <a:xfrm>
            <a:off x="684213" y="3357563"/>
            <a:ext cx="8208962" cy="33115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endParaRPr lang="en-US" altLang="zh-CN" sz="2700"/>
          </a:p>
          <a:p>
            <a:pPr marL="342900" indent="-342900">
              <a:spcBef>
                <a:spcPct val="20000"/>
              </a:spcBef>
              <a:buClr>
                <a:schemeClr val="bg2"/>
              </a:buClr>
              <a:buSzPct val="70000"/>
              <a:buFont typeface="Wingdings" pitchFamily="2" charset="2"/>
              <a:buChar char="l"/>
            </a:pPr>
            <a:r>
              <a:rPr lang="zh-CN" altLang="en-US" sz="2000" b="1">
                <a:latin typeface="宋体" pitchFamily="2" charset="-122"/>
              </a:rPr>
              <a:t>这些磁势的空间分布波形如图</a:t>
            </a:r>
            <a:r>
              <a:rPr lang="en-US" altLang="zh-CN" sz="2000" b="1">
                <a:latin typeface="宋体" pitchFamily="2" charset="-122"/>
              </a:rPr>
              <a:t>17—2</a:t>
            </a:r>
            <a:r>
              <a:rPr lang="zh-CN" altLang="en-US" sz="2000" b="1">
                <a:latin typeface="宋体" pitchFamily="2" charset="-122"/>
              </a:rPr>
              <a:t>简示。图中仅画出基波和三、五、七次谐波，它们叠加之后得图中的虚线分布波，它与实际矩形波尚有差异，这是因为略去了九次以上的谐波分量之故。由图可知，基波的波长与原矩形波的一样，即基波磁势的极距</a:t>
            </a:r>
            <a:r>
              <a:rPr lang="el-GR" altLang="zh-CN" sz="2000" b="1">
                <a:latin typeface="宋体" pitchFamily="2" charset="-122"/>
              </a:rPr>
              <a:t>τ</a:t>
            </a:r>
            <a:r>
              <a:rPr lang="zh-CN" altLang="en-US" sz="2000" b="1">
                <a:latin typeface="宋体" pitchFamily="2" charset="-122"/>
              </a:rPr>
              <a:t>和极对数</a:t>
            </a:r>
            <a:r>
              <a:rPr lang="en-US" altLang="zh-CN" sz="2000" b="1">
                <a:latin typeface="宋体" pitchFamily="2" charset="-122"/>
              </a:rPr>
              <a:t>p</a:t>
            </a:r>
            <a:r>
              <a:rPr lang="zh-CN" altLang="en-US" sz="2000" b="1">
                <a:latin typeface="宋体" pitchFamily="2" charset="-122"/>
              </a:rPr>
              <a:t>就是电机实际极距和极对数。三次谐波的波长为基波的</a:t>
            </a:r>
            <a:r>
              <a:rPr lang="en-US" altLang="zh-CN" sz="2000" b="1">
                <a:latin typeface="宋体" pitchFamily="2" charset="-122"/>
              </a:rPr>
              <a:t>l</a:t>
            </a:r>
            <a:r>
              <a:rPr lang="zh-CN" altLang="en-US" sz="2000" b="1">
                <a:latin typeface="宋体" pitchFamily="2" charset="-122"/>
              </a:rPr>
              <a:t>／</a:t>
            </a:r>
            <a:r>
              <a:rPr lang="en-US" altLang="zh-CN" sz="2000" b="1">
                <a:latin typeface="宋体" pitchFamily="2" charset="-122"/>
              </a:rPr>
              <a:t>3</a:t>
            </a:r>
            <a:r>
              <a:rPr lang="zh-CN" altLang="en-US" sz="2000" b="1">
                <a:latin typeface="宋体" pitchFamily="2" charset="-122"/>
              </a:rPr>
              <a:t>，极对数为实际电机极对数的三倍，五次谐波的波长为基波的</a:t>
            </a:r>
            <a:r>
              <a:rPr lang="en-US" altLang="zh-CN" sz="2000" b="1">
                <a:latin typeface="宋体" pitchFamily="2" charset="-122"/>
              </a:rPr>
              <a:t>1</a:t>
            </a:r>
            <a:r>
              <a:rPr lang="zh-CN" altLang="en-US" sz="2000" b="1">
                <a:latin typeface="宋体" pitchFamily="2" charset="-122"/>
              </a:rPr>
              <a:t>／</a:t>
            </a:r>
            <a:r>
              <a:rPr lang="en-US" altLang="zh-CN" sz="2000" b="1">
                <a:latin typeface="宋体" pitchFamily="2" charset="-122"/>
              </a:rPr>
              <a:t>5</a:t>
            </a:r>
            <a:r>
              <a:rPr lang="zh-CN" altLang="en-US" sz="2000" b="1">
                <a:latin typeface="宋体" pitchFamily="2" charset="-122"/>
              </a:rPr>
              <a:t>，极对数为实际电机极对数的五倍。</a:t>
            </a:r>
            <a:r>
              <a:rPr lang="zh-CN" altLang="en-US" sz="2000" b="1">
                <a:solidFill>
                  <a:srgbClr val="0000FF"/>
                </a:solidFill>
                <a:latin typeface="宋体" pitchFamily="2" charset="-122"/>
              </a:rPr>
              <a:t>任意</a:t>
            </a:r>
            <a:r>
              <a:rPr lang="en-US" altLang="zh-CN" sz="2000" b="1">
                <a:solidFill>
                  <a:srgbClr val="0000FF"/>
                </a:solidFill>
                <a:latin typeface="宋体" pitchFamily="2" charset="-122"/>
              </a:rPr>
              <a:t>v</a:t>
            </a:r>
            <a:r>
              <a:rPr lang="zh-CN" altLang="en-US" sz="2000" b="1">
                <a:solidFill>
                  <a:srgbClr val="0000FF"/>
                </a:solidFill>
                <a:latin typeface="宋体" pitchFamily="2" charset="-122"/>
              </a:rPr>
              <a:t>次楷波的波长为基波的</a:t>
            </a:r>
            <a:r>
              <a:rPr lang="en-US" altLang="zh-CN" sz="2000" b="1">
                <a:solidFill>
                  <a:srgbClr val="0000FF"/>
                </a:solidFill>
                <a:latin typeface="宋体" pitchFamily="2" charset="-122"/>
              </a:rPr>
              <a:t>1/v</a:t>
            </a:r>
            <a:r>
              <a:rPr lang="zh-CN" altLang="en-US" sz="2000" b="1">
                <a:solidFill>
                  <a:srgbClr val="0000FF"/>
                </a:solidFill>
                <a:latin typeface="宋体" pitchFamily="2" charset="-122"/>
              </a:rPr>
              <a:t>，极对数为实际电机极对数的</a:t>
            </a:r>
            <a:r>
              <a:rPr lang="en-US" altLang="zh-CN" sz="2000" b="1">
                <a:solidFill>
                  <a:srgbClr val="0000FF"/>
                </a:solidFill>
                <a:latin typeface="宋体" pitchFamily="2" charset="-122"/>
              </a:rPr>
              <a:t>v</a:t>
            </a:r>
            <a:r>
              <a:rPr lang="zh-CN" altLang="en-US" sz="2000" b="1">
                <a:solidFill>
                  <a:srgbClr val="0000FF"/>
                </a:solidFill>
                <a:latin typeface="宋体" pitchFamily="2" charset="-122"/>
              </a:rPr>
              <a:t>倍。</a:t>
            </a:r>
            <a:r>
              <a:rPr lang="zh-CN" altLang="en-US" sz="2000" b="1">
                <a:latin typeface="宋体" pitchFamily="2" charset="-122"/>
              </a:rPr>
              <a:t>由于电流随时间作正弦交变，因此元件产生的磁势既是空间函数、又是时间的函数，即为</a:t>
            </a:r>
            <a:r>
              <a:rPr lang="zh-CN" altLang="en-US" sz="2000" b="1">
                <a:solidFill>
                  <a:srgbClr val="FF3300"/>
                </a:solidFill>
                <a:latin typeface="宋体" pitchFamily="2" charset="-122"/>
              </a:rPr>
              <a:t>脉振磁势</a:t>
            </a:r>
            <a:r>
              <a:rPr lang="zh-CN" altLang="en-US" sz="2000" b="1">
                <a:latin typeface="宋体" pitchFamily="2" charset="-122"/>
              </a:rPr>
              <a:t>。</a:t>
            </a:r>
            <a:r>
              <a:rPr lang="zh-CN" altLang="en-US" sz="2700" b="1">
                <a:latin typeface="宋体" pitchFamily="2" charset="-122"/>
              </a:rPr>
              <a:t> </a:t>
            </a:r>
            <a:r>
              <a:rPr lang="zh-CN" altLang="en-US" sz="2000" b="1">
                <a:latin typeface="宋体" pitchFamily="2" charset="-122"/>
              </a:rPr>
              <a:t> </a:t>
            </a:r>
            <a:endParaRPr lang="zh-CN" altLang="zh-CN" sz="2000" b="1">
              <a:latin typeface="宋体" pitchFamily="2" charset="-122"/>
            </a:endParaRPr>
          </a:p>
        </p:txBody>
      </p:sp>
      <p:pic>
        <p:nvPicPr>
          <p:cNvPr id="333838" name="Picture 14" descr="17-2整距元件产生的磁势波的空间分解q"/>
          <p:cNvPicPr>
            <a:picLocks noChangeAspect="1" noChangeArrowheads="1"/>
          </p:cNvPicPr>
          <p:nvPr/>
        </p:nvPicPr>
        <p:blipFill>
          <a:blip r:embed="rId4"/>
          <a:srcRect/>
          <a:stretch>
            <a:fillRect/>
          </a:stretch>
        </p:blipFill>
        <p:spPr bwMode="auto">
          <a:xfrm>
            <a:off x="1258888" y="0"/>
            <a:ext cx="4791075" cy="372427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33838"/>
                                        </p:tgtEl>
                                        <p:attrNameLst>
                                          <p:attrName>style.visibility</p:attrName>
                                        </p:attrNameLst>
                                      </p:cBhvr>
                                      <p:to>
                                        <p:strVal val="visible"/>
                                      </p:to>
                                    </p:set>
                                    <p:animEffect transition="in" filter="slide(fromBottom)">
                                      <p:cBhvr>
                                        <p:cTn id="7" dur="500"/>
                                        <p:tgtEl>
                                          <p:spTgt spid="333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5" name="Rectangle 3"/>
          <p:cNvSpPr>
            <a:spLocks noGrp="1" noChangeArrowheads="1"/>
          </p:cNvSpPr>
          <p:nvPr>
            <p:ph type="title" sz="quarter"/>
          </p:nvPr>
        </p:nvSpPr>
        <p:spPr>
          <a:xfrm>
            <a:off x="900113" y="188913"/>
            <a:ext cx="7793037"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7</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4.2—1  </a:t>
            </a:r>
            <a:r>
              <a:rPr lang="zh-CN" altLang="en-US" sz="2900" b="1">
                <a:latin typeface="宋体" pitchFamily="2" charset="-122"/>
              </a:rPr>
              <a:t>元件的脉振磁势</a:t>
            </a:r>
          </a:p>
        </p:txBody>
      </p:sp>
      <p:graphicFrame>
        <p:nvGraphicFramePr>
          <p:cNvPr id="335876" name="Object 4"/>
          <p:cNvGraphicFramePr>
            <a:graphicFrameLocks noChangeAspect="1"/>
          </p:cNvGraphicFramePr>
          <p:nvPr>
            <p:ph sz="quarter" idx="2"/>
          </p:nvPr>
        </p:nvGraphicFramePr>
        <p:xfrm>
          <a:off x="250825" y="4268788"/>
          <a:ext cx="8275638" cy="947737"/>
        </p:xfrm>
        <a:graphic>
          <a:graphicData uri="http://schemas.openxmlformats.org/presentationml/2006/ole">
            <p:oleObj spid="_x0000_s335876" name="Equation" r:id="rId3" imgW="5117760" imgH="583920" progId="Equation.DSMT4">
              <p:embed/>
            </p:oleObj>
          </a:graphicData>
        </a:graphic>
      </p:graphicFrame>
      <p:sp>
        <p:nvSpPr>
          <p:cNvPr id="335878" name="Rectangle 6"/>
          <p:cNvSpPr>
            <a:spLocks noChangeArrowheads="1"/>
          </p:cNvSpPr>
          <p:nvPr/>
        </p:nvSpPr>
        <p:spPr bwMode="auto">
          <a:xfrm>
            <a:off x="250825" y="3644900"/>
            <a:ext cx="8569325" cy="3024188"/>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t>整距元件的脉振磁势可表达为</a:t>
            </a:r>
          </a:p>
          <a:p>
            <a:pPr marL="342900" indent="-342900" algn="just">
              <a:spcBef>
                <a:spcPct val="20000"/>
              </a:spcBef>
              <a:buClr>
                <a:schemeClr val="bg2"/>
              </a:buClr>
              <a:buSzPct val="70000"/>
              <a:buFont typeface="Wingdings" pitchFamily="2" charset="2"/>
              <a:buChar char="l"/>
            </a:pPr>
            <a:endParaRPr lang="zh-CN" altLang="en-US" sz="2700" b="1"/>
          </a:p>
          <a:p>
            <a:pPr marL="342900" indent="-342900" algn="just">
              <a:spcBef>
                <a:spcPct val="20000"/>
              </a:spcBef>
              <a:buClr>
                <a:schemeClr val="bg2"/>
              </a:buClr>
              <a:buSzPct val="70000"/>
              <a:buFont typeface="Wingdings" pitchFamily="2" charset="2"/>
              <a:buChar char="l"/>
            </a:pPr>
            <a:endParaRPr lang="zh-CN" altLang="en-US" sz="2700"/>
          </a:p>
          <a:p>
            <a:pPr marL="342900" indent="-342900" algn="just">
              <a:spcBef>
                <a:spcPct val="20000"/>
              </a:spcBef>
              <a:buClr>
                <a:schemeClr val="bg2"/>
              </a:buClr>
              <a:buSzPct val="70000"/>
              <a:buFont typeface="Wingdings" pitchFamily="2" charset="2"/>
              <a:buChar char="l"/>
            </a:pPr>
            <a:r>
              <a:rPr lang="zh-CN" altLang="en-US" sz="2700" b="1"/>
              <a:t>此式说明，整距元件建立的脉振矩形波磁势，可分解为一系列空间谐波，它们沿气隙空间按余弦规律分布，随时间又按电流频率正弦规律脉振。</a:t>
            </a:r>
            <a:endParaRPr lang="zh-CN" altLang="zh-CN" sz="2700" b="1"/>
          </a:p>
        </p:txBody>
      </p:sp>
      <p:pic>
        <p:nvPicPr>
          <p:cNvPr id="335883" name="Picture 11" descr="17-2整距元件产生的磁势波的空间分解q"/>
          <p:cNvPicPr>
            <a:picLocks noChangeAspect="1" noChangeArrowheads="1"/>
          </p:cNvPicPr>
          <p:nvPr/>
        </p:nvPicPr>
        <p:blipFill>
          <a:blip r:embed="rId4"/>
          <a:srcRect/>
          <a:stretch>
            <a:fillRect/>
          </a:stretch>
        </p:blipFill>
        <p:spPr bwMode="auto">
          <a:xfrm>
            <a:off x="4140200" y="0"/>
            <a:ext cx="4791075" cy="3724275"/>
          </a:xfrm>
          <a:prstGeom prst="rect">
            <a:avLst/>
          </a:prstGeom>
          <a:noFill/>
        </p:spPr>
      </p:pic>
      <p:sp>
        <p:nvSpPr>
          <p:cNvPr id="335887" name="Rectangle 15"/>
          <p:cNvSpPr>
            <a:spLocks noChangeArrowheads="1"/>
          </p:cNvSpPr>
          <p:nvPr/>
        </p:nvSpPr>
        <p:spPr bwMode="auto">
          <a:xfrm>
            <a:off x="1331913" y="1268413"/>
            <a:ext cx="3024187" cy="457200"/>
          </a:xfrm>
          <a:prstGeom prst="rect">
            <a:avLst/>
          </a:prstGeom>
          <a:noFill/>
          <a:ln w="9525">
            <a:noFill/>
            <a:miter lim="800000"/>
            <a:headEnd/>
            <a:tailEnd/>
          </a:ln>
          <a:effectLst/>
        </p:spPr>
        <p:txBody>
          <a:bodyPr>
            <a:spAutoFit/>
          </a:bodyPr>
          <a:lstStyle/>
          <a:p>
            <a:r>
              <a:rPr kumimoji="1" lang="zh-CN" altLang="en-US" sz="2400" b="1">
                <a:latin typeface="Tahoma" pitchFamily="34" charset="0"/>
              </a:rPr>
              <a:t>一、整距元件的磁势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35883"/>
                                        </p:tgtEl>
                                        <p:attrNameLst>
                                          <p:attrName>style.visibility</p:attrName>
                                        </p:attrNameLst>
                                      </p:cBhvr>
                                      <p:to>
                                        <p:strVal val="visible"/>
                                      </p:to>
                                    </p:set>
                                    <p:animEffect transition="in" filter="slide(fromBottom)">
                                      <p:cBhvr>
                                        <p:cTn id="7" dur="500"/>
                                        <p:tgtEl>
                                          <p:spTgt spid="335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8</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4.2—1  </a:t>
            </a:r>
            <a:r>
              <a:rPr lang="zh-CN" altLang="en-US" sz="2900" b="1">
                <a:latin typeface="宋体" pitchFamily="2" charset="-122"/>
              </a:rPr>
              <a:t>元件的脉振磁势</a:t>
            </a:r>
          </a:p>
        </p:txBody>
      </p:sp>
      <p:pic>
        <p:nvPicPr>
          <p:cNvPr id="328716" name="Picture 12" descr="17-3短距元件产生的磁势波的空间分布1"/>
          <p:cNvPicPr>
            <a:picLocks noChangeAspect="1" noChangeArrowheads="1"/>
          </p:cNvPicPr>
          <p:nvPr>
            <p:ph sz="half" idx="1"/>
          </p:nvPr>
        </p:nvPicPr>
        <p:blipFill>
          <a:blip r:embed="rId2"/>
          <a:srcRect/>
          <a:stretch>
            <a:fillRect/>
          </a:stretch>
        </p:blipFill>
        <p:spPr>
          <a:xfrm>
            <a:off x="5334000" y="0"/>
            <a:ext cx="3810000" cy="2344738"/>
          </a:xfrm>
          <a:noFill/>
          <a:ln/>
        </p:spPr>
      </p:pic>
      <p:sp>
        <p:nvSpPr>
          <p:cNvPr id="328708" name="Rectangle 4"/>
          <p:cNvSpPr>
            <a:spLocks noChangeArrowheads="1"/>
          </p:cNvSpPr>
          <p:nvPr/>
        </p:nvSpPr>
        <p:spPr bwMode="auto">
          <a:xfrm>
            <a:off x="250825" y="1844675"/>
            <a:ext cx="8497888" cy="41148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二、短距元件的磁势</a:t>
            </a:r>
          </a:p>
          <a:p>
            <a:pPr marL="342900" indent="-342900">
              <a:spcBef>
                <a:spcPct val="20000"/>
              </a:spcBef>
              <a:buClr>
                <a:schemeClr val="bg2"/>
              </a:buClr>
              <a:buSzPct val="70000"/>
              <a:buFont typeface="Wingdings" pitchFamily="2" charset="2"/>
              <a:buChar char="l"/>
            </a:pPr>
            <a:r>
              <a:rPr lang="zh-CN" altLang="en-US" sz="2700" b="1"/>
              <a:t>    一个短距元件产生的磁场分布如图</a:t>
            </a:r>
            <a:r>
              <a:rPr lang="en-US" altLang="zh-CN" sz="2700" b="1"/>
              <a:t>17—3(a)</a:t>
            </a:r>
            <a:r>
              <a:rPr lang="zh-CN" altLang="en-US" sz="2700" b="1"/>
              <a:t>所示。磁力线沿圆周分布是不均匀的，在元件节距范围内</a:t>
            </a:r>
            <a:r>
              <a:rPr lang="en-US" altLang="zh-CN" sz="2700" b="1"/>
              <a:t>(y</a:t>
            </a:r>
            <a:r>
              <a:rPr lang="en-US" altLang="zh-CN" sz="2700" b="1" baseline="-25000"/>
              <a:t>1</a:t>
            </a:r>
            <a:r>
              <a:rPr lang="en-US" altLang="zh-CN" sz="2700" b="1"/>
              <a:t>&lt;</a:t>
            </a:r>
            <a:r>
              <a:rPr lang="el-GR" altLang="zh-CN" sz="2700" b="1"/>
              <a:t>τ</a:t>
            </a:r>
            <a:r>
              <a:rPr lang="en-US" altLang="zh-CN" sz="2700" b="1"/>
              <a:t>)</a:t>
            </a:r>
            <a:r>
              <a:rPr lang="zh-CN" altLang="en-US" sz="2700" b="1"/>
              <a:t>磁力线较密，在其余</a:t>
            </a:r>
            <a:r>
              <a:rPr lang="en-US" altLang="zh-CN" sz="2700" b="1"/>
              <a:t>2</a:t>
            </a:r>
            <a:r>
              <a:rPr lang="el-GR" altLang="zh-CN" sz="2700" b="1"/>
              <a:t>τ</a:t>
            </a:r>
            <a:r>
              <a:rPr lang="en-US" altLang="zh-CN" sz="2700" b="1"/>
              <a:t>- y</a:t>
            </a:r>
            <a:r>
              <a:rPr lang="en-US" altLang="zh-CN" sz="2700" b="1" baseline="-25000"/>
              <a:t>1</a:t>
            </a:r>
            <a:r>
              <a:rPr lang="zh-CN" altLang="en-US" sz="2700" b="1"/>
              <a:t>范围内磁力线较疏。由于从</a:t>
            </a:r>
            <a:r>
              <a:rPr lang="en-US" altLang="zh-CN" sz="2700" b="1"/>
              <a:t>N</a:t>
            </a:r>
            <a:r>
              <a:rPr lang="zh-CN" altLang="en-US" sz="2700" b="1"/>
              <a:t>极发出的磁通量等于进入</a:t>
            </a:r>
            <a:r>
              <a:rPr lang="en-US" altLang="zh-CN" sz="2700" b="1"/>
              <a:t>S</a:t>
            </a:r>
            <a:r>
              <a:rPr lang="zh-CN" altLang="en-US" sz="2700" b="1"/>
              <a:t>极的磁通量，故上、下两个气隙段的磁感应强度大小不相等，磁通穿过上，下两个气隙所消耗的磁势也不一样。气隙磁势的空间分布如图</a:t>
            </a:r>
            <a:r>
              <a:rPr lang="en-US" altLang="zh-CN" sz="2700" b="1"/>
              <a:t>17—3(b)</a:t>
            </a:r>
            <a:r>
              <a:rPr lang="zh-CN" altLang="en-US" sz="2700" b="1"/>
              <a:t>所示。显然，根据</a:t>
            </a:r>
            <a:r>
              <a:rPr lang="zh-CN" altLang="en-US" sz="2700" b="1">
                <a:solidFill>
                  <a:srgbClr val="FF3300"/>
                </a:solidFill>
              </a:rPr>
              <a:t>磁通连续性原理</a:t>
            </a:r>
            <a:r>
              <a:rPr lang="zh-CN" altLang="en-US" sz="2700" b="1"/>
              <a:t>，图中的面积</a:t>
            </a:r>
            <a:r>
              <a:rPr lang="en-US" altLang="zh-CN" sz="2700" b="1"/>
              <a:t>abcd</a:t>
            </a:r>
            <a:r>
              <a:rPr lang="zh-CN" altLang="en-US" sz="2700" b="1"/>
              <a:t>应等于面积</a:t>
            </a:r>
            <a:r>
              <a:rPr lang="en-US" altLang="zh-CN" sz="2700" b="1"/>
              <a:t>defa.    </a:t>
            </a:r>
          </a:p>
        </p:txBody>
      </p:sp>
      <p:pic>
        <p:nvPicPr>
          <p:cNvPr id="328718" name="Picture 14" descr="17-3短距元件产生的磁势波的空间分布2"/>
          <p:cNvPicPr>
            <a:picLocks noChangeAspect="1" noChangeArrowheads="1"/>
          </p:cNvPicPr>
          <p:nvPr>
            <p:ph sz="half" idx="2"/>
          </p:nvPr>
        </p:nvPicPr>
        <p:blipFill>
          <a:blip r:embed="rId3"/>
          <a:srcRect/>
          <a:stretch>
            <a:fillRect/>
          </a:stretch>
        </p:blipFill>
        <p:spPr>
          <a:xfrm>
            <a:off x="5334000" y="0"/>
            <a:ext cx="3810000" cy="2289175"/>
          </a:xfrm>
          <a:noFill/>
          <a:ln/>
        </p:spPr>
      </p:pic>
      <p:sp>
        <p:nvSpPr>
          <p:cNvPr id="328720" name="AutoShape 16">
            <a:hlinkClick r:id="rId4" action="ppaction://program" highlightClick="1"/>
          </p:cNvPr>
          <p:cNvSpPr>
            <a:spLocks noChangeArrowheads="1"/>
          </p:cNvSpPr>
          <p:nvPr/>
        </p:nvSpPr>
        <p:spPr bwMode="auto">
          <a:xfrm>
            <a:off x="7596188" y="5876925"/>
            <a:ext cx="936625" cy="431800"/>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28716"/>
                                        </p:tgtEl>
                                        <p:attrNameLst>
                                          <p:attrName>style.visibility</p:attrName>
                                        </p:attrNameLst>
                                      </p:cBhvr>
                                      <p:to>
                                        <p:strVal val="visible"/>
                                      </p:to>
                                    </p:set>
                                    <p:animEffect transition="in" filter="slide(fromBottom)">
                                      <p:cBhvr>
                                        <p:cTn id="7" dur="500"/>
                                        <p:tgtEl>
                                          <p:spTgt spid="3287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28718"/>
                                        </p:tgtEl>
                                        <p:attrNameLst>
                                          <p:attrName>style.visibility</p:attrName>
                                        </p:attrNameLst>
                                      </p:cBhvr>
                                      <p:to>
                                        <p:strVal val="visible"/>
                                      </p:to>
                                    </p:set>
                                    <p:animEffect transition="in" filter="slide(fromBottom)">
                                      <p:cBhvr>
                                        <p:cTn id="12" dur="500"/>
                                        <p:tgtEl>
                                          <p:spTgt spid="328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5" name="Rectangle 5"/>
          <p:cNvSpPr>
            <a:spLocks noChangeArrowheads="1"/>
          </p:cNvSpPr>
          <p:nvPr/>
        </p:nvSpPr>
        <p:spPr bwMode="auto">
          <a:xfrm>
            <a:off x="395288" y="3573463"/>
            <a:ext cx="8137525" cy="2225675"/>
          </a:xfrm>
          <a:prstGeom prst="rect">
            <a:avLst/>
          </a:prstGeom>
          <a:noFill/>
          <a:ln w="9525">
            <a:noFill/>
            <a:miter lim="800000"/>
            <a:headEnd/>
            <a:tailEnd/>
          </a:ln>
          <a:effectLst/>
        </p:spPr>
        <p:txBody>
          <a:bodyPr anchor="ctr">
            <a:spAutoFit/>
          </a:bodyPr>
          <a:lstStyle/>
          <a:p>
            <a:r>
              <a:rPr kumimoji="1" lang="zh-CN" altLang="en-US" sz="2000" b="1">
                <a:latin typeface="Tahoma" pitchFamily="34" charset="0"/>
              </a:rPr>
              <a:t>其中，</a:t>
            </a:r>
            <a:r>
              <a:rPr kumimoji="1" lang="el-GR" altLang="zh-CN" sz="2000" b="1">
                <a:latin typeface="Tahoma" pitchFamily="34" charset="0"/>
              </a:rPr>
              <a:t>β</a:t>
            </a:r>
            <a:r>
              <a:rPr kumimoji="1" lang="en-US" altLang="zh-CN" sz="2000" b="1">
                <a:latin typeface="Tahoma" pitchFamily="34" charset="0"/>
              </a:rPr>
              <a:t>=y</a:t>
            </a:r>
            <a:r>
              <a:rPr kumimoji="1" lang="en-US" altLang="zh-CN" sz="2000" b="1" baseline="-25000">
                <a:latin typeface="Tahoma" pitchFamily="34" charset="0"/>
              </a:rPr>
              <a:t>1</a:t>
            </a:r>
            <a:r>
              <a:rPr kumimoji="1" lang="en-US" altLang="zh-CN" sz="2000" b="1">
                <a:latin typeface="Tahoma" pitchFamily="34" charset="0"/>
              </a:rPr>
              <a:t>/</a:t>
            </a:r>
            <a:r>
              <a:rPr kumimoji="1" lang="el-GR" altLang="zh-CN" sz="2000" b="1">
                <a:latin typeface="Tahoma" pitchFamily="34" charset="0"/>
              </a:rPr>
              <a:t>τ</a:t>
            </a:r>
          </a:p>
          <a:p>
            <a:r>
              <a:rPr kumimoji="1" lang="zh-CN" altLang="en-US" sz="2000" b="1">
                <a:latin typeface="Tahoma" pitchFamily="34" charset="0"/>
              </a:rPr>
              <a:t>短距元件的磁势空间分布是上下不对称的矩形波，也用傅里叶级数展开，可得元件的脉振磁势表达式为</a:t>
            </a:r>
          </a:p>
          <a:p>
            <a:endParaRPr kumimoji="1" lang="zh-CN" altLang="en-US" sz="2000" b="1">
              <a:latin typeface="Tahoma" pitchFamily="34" charset="0"/>
            </a:endParaRPr>
          </a:p>
          <a:p>
            <a:endParaRPr kumimoji="1" lang="zh-CN" altLang="en-US" sz="2000" b="1">
              <a:latin typeface="Tahoma" pitchFamily="34" charset="0"/>
            </a:endParaRPr>
          </a:p>
          <a:p>
            <a:r>
              <a:rPr kumimoji="1" lang="zh-CN" altLang="en-US" sz="2000" b="1">
                <a:latin typeface="Tahoma" pitchFamily="34" charset="0"/>
              </a:rPr>
              <a:t>式中，</a:t>
            </a:r>
            <a:r>
              <a:rPr kumimoji="1" lang="en-US" altLang="zh-CN" sz="2000" b="1">
                <a:latin typeface="Tahoma" pitchFamily="34" charset="0"/>
              </a:rPr>
              <a:t>F</a:t>
            </a:r>
            <a:r>
              <a:rPr kumimoji="1" lang="en-US" altLang="zh-CN" sz="2000" b="1" baseline="-25000">
                <a:latin typeface="Tahoma" pitchFamily="34" charset="0"/>
              </a:rPr>
              <a:t>y1</a:t>
            </a:r>
            <a:r>
              <a:rPr kumimoji="1" lang="zh-CN" altLang="en-US" sz="2000" b="1">
                <a:latin typeface="Tahoma" pitchFamily="34" charset="0"/>
              </a:rPr>
              <a:t>、 </a:t>
            </a:r>
            <a:r>
              <a:rPr kumimoji="1" lang="en-US" altLang="zh-CN" b="1">
                <a:latin typeface="Tahoma" pitchFamily="34" charset="0"/>
              </a:rPr>
              <a:t>F</a:t>
            </a:r>
            <a:r>
              <a:rPr kumimoji="1" lang="en-US" altLang="zh-CN" b="1" baseline="-25000">
                <a:latin typeface="Tahoma" pitchFamily="34" charset="0"/>
              </a:rPr>
              <a:t>y2</a:t>
            </a:r>
            <a:r>
              <a:rPr kumimoji="1" lang="zh-CN" altLang="en-US" sz="2000" b="1">
                <a:latin typeface="Tahoma" pitchFamily="34" charset="0"/>
              </a:rPr>
              <a:t>及</a:t>
            </a:r>
            <a:r>
              <a:rPr kumimoji="1" lang="en-US" altLang="zh-CN" b="1">
                <a:latin typeface="Tahoma" pitchFamily="34" charset="0"/>
              </a:rPr>
              <a:t>F</a:t>
            </a:r>
            <a:r>
              <a:rPr kumimoji="1" lang="en-US" altLang="zh-CN" b="1" baseline="-25000">
                <a:latin typeface="Tahoma" pitchFamily="34" charset="0"/>
              </a:rPr>
              <a:t>yv</a:t>
            </a:r>
            <a:r>
              <a:rPr kumimoji="1" lang="zh-CN" altLang="en-US" sz="2000" b="1">
                <a:latin typeface="Tahoma" pitchFamily="34" charset="0"/>
              </a:rPr>
              <a:t>分别为基波，二次谐波及</a:t>
            </a:r>
            <a:r>
              <a:rPr kumimoji="1" lang="en-US" altLang="zh-CN" sz="2000" b="1">
                <a:latin typeface="Tahoma" pitchFamily="34" charset="0"/>
              </a:rPr>
              <a:t>v</a:t>
            </a:r>
            <a:r>
              <a:rPr kumimoji="1" lang="zh-CN" altLang="en-US" sz="2000" b="1">
                <a:latin typeface="Tahoma" pitchFamily="34" charset="0"/>
              </a:rPr>
              <a:t>次谐波磁势幅值。具体谐波分析计算可得</a:t>
            </a:r>
          </a:p>
        </p:txBody>
      </p:sp>
      <p:sp>
        <p:nvSpPr>
          <p:cNvPr id="337922" name="Rectangle 2"/>
          <p:cNvSpPr>
            <a:spLocks noGrp="1" noChangeArrowheads="1"/>
          </p:cNvSpPr>
          <p:nvPr>
            <p:ph type="title"/>
          </p:nvPr>
        </p:nvSpPr>
        <p:spPr>
          <a:xfrm>
            <a:off x="755650" y="333375"/>
            <a:ext cx="7793038"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9</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4.2—1  </a:t>
            </a:r>
            <a:r>
              <a:rPr lang="zh-CN" altLang="en-US" sz="2900" b="1">
                <a:latin typeface="宋体" pitchFamily="2" charset="-122"/>
              </a:rPr>
              <a:t>元件的脉振磁势</a:t>
            </a:r>
          </a:p>
        </p:txBody>
      </p:sp>
      <p:graphicFrame>
        <p:nvGraphicFramePr>
          <p:cNvPr id="337926" name="Object 6"/>
          <p:cNvGraphicFramePr>
            <a:graphicFrameLocks noChangeAspect="1"/>
          </p:cNvGraphicFramePr>
          <p:nvPr>
            <p:ph sz="half" idx="1"/>
          </p:nvPr>
        </p:nvGraphicFramePr>
        <p:xfrm>
          <a:off x="971550" y="4437063"/>
          <a:ext cx="6700838" cy="1031875"/>
        </p:xfrm>
        <a:graphic>
          <a:graphicData uri="http://schemas.openxmlformats.org/presentationml/2006/ole">
            <p:oleObj spid="_x0000_s337926" name="Equation" r:id="rId3" imgW="3759120" imgH="583920" progId="Equation.DSMT4">
              <p:embed/>
            </p:oleObj>
          </a:graphicData>
        </a:graphic>
      </p:graphicFrame>
      <p:graphicFrame>
        <p:nvGraphicFramePr>
          <p:cNvPr id="337924" name="Object 4"/>
          <p:cNvGraphicFramePr>
            <a:graphicFrameLocks noChangeAspect="1"/>
          </p:cNvGraphicFramePr>
          <p:nvPr>
            <p:ph sz="quarter" idx="2"/>
          </p:nvPr>
        </p:nvGraphicFramePr>
        <p:xfrm>
          <a:off x="3851275" y="2420938"/>
          <a:ext cx="1995488" cy="1905000"/>
        </p:xfrm>
        <a:graphic>
          <a:graphicData uri="http://schemas.openxmlformats.org/presentationml/2006/ole">
            <p:oleObj spid="_x0000_s337924" name="Equation" r:id="rId4" imgW="1028520" imgH="990360" progId="Equation.DSMT4">
              <p:embed/>
            </p:oleObj>
          </a:graphicData>
        </a:graphic>
      </p:graphicFrame>
      <p:sp>
        <p:nvSpPr>
          <p:cNvPr id="337923" name="Rectangle 3"/>
          <p:cNvSpPr>
            <a:spLocks noChangeArrowheads="1"/>
          </p:cNvSpPr>
          <p:nvPr/>
        </p:nvSpPr>
        <p:spPr bwMode="auto">
          <a:xfrm>
            <a:off x="323850" y="1341438"/>
            <a:ext cx="8424863" cy="16557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300" b="1"/>
              <a:t>二、短距元件的磁势</a:t>
            </a:r>
          </a:p>
          <a:p>
            <a:pPr marL="342900" indent="-342900">
              <a:spcBef>
                <a:spcPct val="20000"/>
              </a:spcBef>
              <a:buClr>
                <a:schemeClr val="bg2"/>
              </a:buClr>
              <a:buSzPct val="70000"/>
              <a:buFont typeface="Wingdings" pitchFamily="2" charset="2"/>
              <a:buChar char="l"/>
            </a:pPr>
            <a:r>
              <a:rPr lang="zh-CN" altLang="en-US" sz="2300" b="1"/>
              <a:t>若一个元件产生的磁势为</a:t>
            </a:r>
            <a:r>
              <a:rPr lang="en-US" altLang="zh-CN" sz="2300" b="1"/>
              <a:t>iW</a:t>
            </a:r>
            <a:r>
              <a:rPr lang="en-US" altLang="zh-CN" sz="2300" b="1" baseline="-25000"/>
              <a:t>y</a:t>
            </a:r>
            <a:r>
              <a:rPr lang="zh-CN" altLang="en-US" sz="2300" b="1"/>
              <a:t>，则根据正、负矩形波面积相等的原则，可计算得图示</a:t>
            </a:r>
            <a:r>
              <a:rPr lang="en-US" altLang="zh-CN" sz="2300" b="1"/>
              <a:t>N</a:t>
            </a:r>
            <a:r>
              <a:rPr lang="zh-CN" altLang="en-US" sz="2300" b="1"/>
              <a:t>极（即</a:t>
            </a:r>
            <a:r>
              <a:rPr lang="en-US" altLang="zh-CN" sz="2300" b="1"/>
              <a:t>y</a:t>
            </a:r>
            <a:r>
              <a:rPr lang="en-US" altLang="zh-CN" sz="2300" b="1" baseline="-25000"/>
              <a:t>1</a:t>
            </a:r>
            <a:r>
              <a:rPr lang="zh-CN" altLang="en-US" sz="2300" b="1"/>
              <a:t>范围内）和</a:t>
            </a:r>
            <a:r>
              <a:rPr lang="en-US" altLang="zh-CN" sz="2300" b="1"/>
              <a:t>S</a:t>
            </a:r>
            <a:r>
              <a:rPr lang="zh-CN" altLang="en-US" sz="2300" b="1"/>
              <a:t>极的气隙消耗磁势分别为 </a:t>
            </a:r>
            <a:endParaRPr lang="zh-CN" altLang="zh-CN" sz="2300" b="1"/>
          </a:p>
        </p:txBody>
      </p:sp>
      <p:graphicFrame>
        <p:nvGraphicFramePr>
          <p:cNvPr id="337929" name="Object 9"/>
          <p:cNvGraphicFramePr>
            <a:graphicFrameLocks noChangeAspect="1"/>
          </p:cNvGraphicFramePr>
          <p:nvPr>
            <p:ph sz="quarter" idx="3"/>
          </p:nvPr>
        </p:nvGraphicFramePr>
        <p:xfrm>
          <a:off x="2771775" y="5516563"/>
          <a:ext cx="3024188" cy="1138237"/>
        </p:xfrm>
        <a:graphic>
          <a:graphicData uri="http://schemas.openxmlformats.org/presentationml/2006/ole">
            <p:oleObj spid="_x0000_s337929" name="Equation" r:id="rId5" imgW="1549080" imgH="583920" progId="Equation.DSMT4">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10</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4.2—1  </a:t>
            </a:r>
            <a:r>
              <a:rPr lang="zh-CN" altLang="en-US" sz="2900" b="1">
                <a:latin typeface="宋体" pitchFamily="2" charset="-122"/>
              </a:rPr>
              <a:t>元件的脉振磁势</a:t>
            </a:r>
          </a:p>
        </p:txBody>
      </p:sp>
      <p:graphicFrame>
        <p:nvGraphicFramePr>
          <p:cNvPr id="242695" name="Object 7"/>
          <p:cNvGraphicFramePr>
            <a:graphicFrameLocks noChangeAspect="1"/>
          </p:cNvGraphicFramePr>
          <p:nvPr>
            <p:ph sz="half" idx="1"/>
          </p:nvPr>
        </p:nvGraphicFramePr>
        <p:xfrm>
          <a:off x="2916238" y="1844675"/>
          <a:ext cx="3311525" cy="1249363"/>
        </p:xfrm>
        <a:graphic>
          <a:graphicData uri="http://schemas.openxmlformats.org/presentationml/2006/ole">
            <p:oleObj spid="_x0000_s242695" name="Equation" r:id="rId3" imgW="1549080" imgH="583920" progId="Equation.DSMT4">
              <p:embed/>
            </p:oleObj>
          </a:graphicData>
        </a:graphic>
      </p:graphicFrame>
      <p:sp>
        <p:nvSpPr>
          <p:cNvPr id="242692" name="Rectangle 4"/>
          <p:cNvSpPr>
            <a:spLocks noChangeArrowheads="1"/>
          </p:cNvSpPr>
          <p:nvPr/>
        </p:nvSpPr>
        <p:spPr bwMode="auto">
          <a:xfrm>
            <a:off x="0" y="2636838"/>
            <a:ext cx="8964613" cy="42211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显然，式中的</a:t>
            </a:r>
            <a:r>
              <a:rPr lang="en-US" altLang="zh-CN" sz="2700" b="1"/>
              <a:t>sin(v</a:t>
            </a:r>
            <a:r>
              <a:rPr lang="el-GR" altLang="zh-CN" sz="2700" b="1"/>
              <a:t>βπ</a:t>
            </a:r>
            <a:r>
              <a:rPr lang="en-US" altLang="zh-CN" sz="2700" b="1"/>
              <a:t>/2)</a:t>
            </a:r>
            <a:r>
              <a:rPr lang="zh-CN" altLang="en-US" sz="2700" b="1"/>
              <a:t>就是绕组的节距因数</a:t>
            </a:r>
            <a:r>
              <a:rPr lang="en-US" altLang="zh-CN" sz="2700" b="1"/>
              <a:t>K</a:t>
            </a:r>
            <a:r>
              <a:rPr lang="en-US" altLang="zh-CN" sz="2700" b="1" baseline="-25000"/>
              <a:t>yv</a:t>
            </a:r>
            <a:r>
              <a:rPr lang="zh-CN" altLang="en-US" sz="2700" b="1"/>
              <a:t>，见式（</a:t>
            </a:r>
            <a:r>
              <a:rPr lang="en-US" altLang="zh-CN" sz="2700" b="1"/>
              <a:t>16-18</a:t>
            </a:r>
            <a:r>
              <a:rPr lang="zh-CN" altLang="en-US" sz="2700" b="1"/>
              <a:t>）。这样，可直接用节距因数来简化基波和各次谐波磁势幅值的表达式，即</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r>
              <a:rPr lang="zh-CN" altLang="en-US" sz="2700" b="1"/>
              <a:t>这里可看出，由于一个短距元件产生的磁势波正负不对称，因此分解后不仅含有空间奇次谐波，而且还含有偶次谐波。这和整距元件相比，短距可削弱奇次谐波磁势，但可能形成偶次谐波磁势。</a:t>
            </a:r>
            <a:endParaRPr lang="zh-CN" altLang="zh-CN" sz="2700" b="1"/>
          </a:p>
        </p:txBody>
      </p:sp>
      <p:graphicFrame>
        <p:nvGraphicFramePr>
          <p:cNvPr id="242699" name="Object 11"/>
          <p:cNvGraphicFramePr>
            <a:graphicFrameLocks noChangeAspect="1"/>
          </p:cNvGraphicFramePr>
          <p:nvPr>
            <p:ph sz="half" idx="2"/>
          </p:nvPr>
        </p:nvGraphicFramePr>
        <p:xfrm>
          <a:off x="2478088" y="3811588"/>
          <a:ext cx="3351212" cy="1198562"/>
        </p:xfrm>
        <a:graphic>
          <a:graphicData uri="http://schemas.openxmlformats.org/presentationml/2006/ole">
            <p:oleObj spid="_x0000_s242699" name="Equation" r:id="rId4" imgW="1091880" imgH="393480" progId="Equation.DSMT4">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4213" y="549275"/>
            <a:ext cx="7793037"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11</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4.2—1  </a:t>
            </a:r>
            <a:r>
              <a:rPr lang="zh-CN" altLang="en-US" sz="2900" b="1">
                <a:latin typeface="宋体" pitchFamily="2" charset="-122"/>
              </a:rPr>
              <a:t>元件的脉振磁势</a:t>
            </a:r>
          </a:p>
        </p:txBody>
      </p:sp>
      <p:sp>
        <p:nvSpPr>
          <p:cNvPr id="246788" name="Rectangle 4"/>
          <p:cNvSpPr>
            <a:spLocks noChangeArrowheads="1"/>
          </p:cNvSpPr>
          <p:nvPr/>
        </p:nvSpPr>
        <p:spPr bwMode="auto">
          <a:xfrm>
            <a:off x="0" y="1844675"/>
            <a:ext cx="8893175" cy="30972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对于</a:t>
            </a:r>
            <a:r>
              <a:rPr lang="en-US" altLang="zh-CN" sz="2700" b="1"/>
              <a:t>60˚</a:t>
            </a:r>
            <a:r>
              <a:rPr lang="zh-CN" altLang="en-US" sz="2700" b="1"/>
              <a:t>相带整数槽双层短距绕组，每对极有两个元件组，即</a:t>
            </a:r>
            <a:r>
              <a:rPr lang="en-US" altLang="zh-CN" sz="2700" b="1"/>
              <a:t>N</a:t>
            </a:r>
            <a:r>
              <a:rPr lang="zh-CN" altLang="en-US" sz="2700" b="1"/>
              <a:t>极下有一个元件则</a:t>
            </a:r>
            <a:r>
              <a:rPr lang="en-US" altLang="zh-CN" sz="2700" b="1"/>
              <a:t>S</a:t>
            </a:r>
            <a:r>
              <a:rPr lang="zh-CN" altLang="en-US" sz="2700" b="1"/>
              <a:t>极下必有另一元件相对应，且绕组联接时，这两个元件又是反向连接的，因此这两个元件共同建立的磁势波正负是对称的，如图</a:t>
            </a:r>
            <a:r>
              <a:rPr lang="en-US" altLang="zh-CN" sz="2700" b="1"/>
              <a:t>17-4</a:t>
            </a:r>
            <a:r>
              <a:rPr lang="zh-CN" altLang="en-US" sz="2700" b="1"/>
              <a:t>所示。再按傅里叶级数展开，它就不包含有偶次谐波磁势。或者说这两个元件产生的偶次谐波磁势正好相互抵消。对照图</a:t>
            </a:r>
            <a:r>
              <a:rPr lang="en-US" altLang="zh-CN" sz="2700" b="1"/>
              <a:t>17-4(b)</a:t>
            </a:r>
            <a:r>
              <a:rPr lang="zh-CN" altLang="en-US" sz="2700" b="1"/>
              <a:t>，分别产生</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r>
              <a:rPr lang="zh-CN" altLang="en-US" sz="2700" b="1"/>
              <a:t>它们的合成为零</a:t>
            </a:r>
            <a:r>
              <a:rPr lang="zh-CN" altLang="en-US" sz="2700"/>
              <a:t>。</a:t>
            </a:r>
            <a:endParaRPr lang="zh-CN" altLang="zh-CN" sz="2700"/>
          </a:p>
        </p:txBody>
      </p:sp>
      <p:graphicFrame>
        <p:nvGraphicFramePr>
          <p:cNvPr id="246789" name="Object 5"/>
          <p:cNvGraphicFramePr>
            <a:graphicFrameLocks noChangeAspect="1"/>
          </p:cNvGraphicFramePr>
          <p:nvPr>
            <p:ph sz="quarter" idx="3"/>
          </p:nvPr>
        </p:nvGraphicFramePr>
        <p:xfrm>
          <a:off x="468313" y="4797425"/>
          <a:ext cx="4464050" cy="1660525"/>
        </p:xfrm>
        <a:graphic>
          <a:graphicData uri="http://schemas.openxmlformats.org/presentationml/2006/ole">
            <p:oleObj spid="_x0000_s246789" name="Equation" r:id="rId3" imgW="2184120" imgH="812520" progId="Equation.DSMT4">
              <p:embed/>
            </p:oleObj>
          </a:graphicData>
        </a:graphic>
      </p:graphicFrame>
      <p:pic>
        <p:nvPicPr>
          <p:cNvPr id="246795" name="Picture 11" descr="17-3短距元件产生的磁势波的空间分布2"/>
          <p:cNvPicPr>
            <a:picLocks noChangeAspect="1" noChangeArrowheads="1"/>
          </p:cNvPicPr>
          <p:nvPr>
            <p:ph sz="quarter" idx="2"/>
          </p:nvPr>
        </p:nvPicPr>
        <p:blipFill>
          <a:blip r:embed="rId4"/>
          <a:srcRect/>
          <a:stretch>
            <a:fillRect/>
          </a:stretch>
        </p:blipFill>
        <p:spPr>
          <a:xfrm>
            <a:off x="4716463" y="4149725"/>
            <a:ext cx="4067175" cy="2443163"/>
          </a:xfrm>
          <a:noFill/>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900113" y="549275"/>
            <a:ext cx="7793037"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12</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4.2—1  </a:t>
            </a:r>
            <a:r>
              <a:rPr lang="zh-CN" altLang="en-US" sz="2900" b="1">
                <a:latin typeface="宋体" pitchFamily="2" charset="-122"/>
              </a:rPr>
              <a:t>元件的脉振磁势</a:t>
            </a:r>
          </a:p>
        </p:txBody>
      </p:sp>
      <p:sp>
        <p:nvSpPr>
          <p:cNvPr id="222213" name="Rectangle 5"/>
          <p:cNvSpPr>
            <a:spLocks noChangeArrowheads="1"/>
          </p:cNvSpPr>
          <p:nvPr/>
        </p:nvSpPr>
        <p:spPr bwMode="auto">
          <a:xfrm>
            <a:off x="250825" y="1844675"/>
            <a:ext cx="8642350" cy="48244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000"/>
              <a:t>三相</a:t>
            </a:r>
            <a:r>
              <a:rPr lang="en-US" altLang="zh-CN" sz="2000"/>
              <a:t>60˚</a:t>
            </a:r>
            <a:r>
              <a:rPr lang="zh-CN" altLang="en-US" sz="2000"/>
              <a:t>相带单层绕组，由于实质上都是整距的，因此也不致形成偶次谐波磁势。</a:t>
            </a:r>
          </a:p>
          <a:p>
            <a:pPr marL="342900" indent="-342900">
              <a:spcBef>
                <a:spcPct val="20000"/>
              </a:spcBef>
              <a:buClr>
                <a:schemeClr val="bg2"/>
              </a:buClr>
              <a:buSzPct val="70000"/>
              <a:buFont typeface="Wingdings" pitchFamily="2" charset="2"/>
              <a:buChar char="l"/>
            </a:pPr>
            <a:r>
              <a:rPr lang="zh-CN" altLang="en-US" sz="2000"/>
              <a:t>      但是，</a:t>
            </a:r>
            <a:r>
              <a:rPr lang="en-US" altLang="zh-CN" sz="2000"/>
              <a:t>120˚</a:t>
            </a:r>
            <a:r>
              <a:rPr lang="zh-CN" altLang="en-US" sz="2000"/>
              <a:t>相带绕组，因每对极只有一个元件组，所以若为</a:t>
            </a:r>
            <a:r>
              <a:rPr lang="zh-CN" altLang="en-US" sz="2000" b="1"/>
              <a:t>短距</a:t>
            </a:r>
            <a:r>
              <a:rPr lang="zh-CN" altLang="en-US" sz="2000"/>
              <a:t>，</a:t>
            </a:r>
            <a:r>
              <a:rPr lang="zh-CN" altLang="en-US" sz="2000" b="1"/>
              <a:t>则不仅含有奇次谐波，而且还存在偶次谐波。</a:t>
            </a:r>
            <a:r>
              <a:rPr lang="zh-CN" altLang="en-US" sz="2000"/>
              <a:t>节距愈短</a:t>
            </a:r>
            <a:r>
              <a:rPr lang="en-US" altLang="zh-CN" sz="2000"/>
              <a:t>(</a:t>
            </a:r>
            <a:r>
              <a:rPr lang="zh-CN" altLang="en-US" sz="2000"/>
              <a:t>指</a:t>
            </a:r>
            <a:r>
              <a:rPr lang="el-GR" altLang="zh-CN" sz="2000"/>
              <a:t>β</a:t>
            </a:r>
            <a:r>
              <a:rPr lang="zh-CN" altLang="en-US" sz="2000"/>
              <a:t>在</a:t>
            </a:r>
            <a:r>
              <a:rPr lang="en-US" altLang="zh-CN" sz="2000"/>
              <a:t>1</a:t>
            </a:r>
            <a:r>
              <a:rPr lang="zh-CN" altLang="en-US" sz="2000"/>
              <a:t>～</a:t>
            </a:r>
            <a:r>
              <a:rPr lang="en-US" altLang="zh-CN" sz="2000"/>
              <a:t>2</a:t>
            </a:r>
            <a:r>
              <a:rPr lang="zh-CN" altLang="en-US" sz="2000"/>
              <a:t>／</a:t>
            </a:r>
            <a:r>
              <a:rPr lang="en-US" altLang="zh-CN" sz="2000"/>
              <a:t>3</a:t>
            </a:r>
            <a:r>
              <a:rPr lang="zh-CN" altLang="en-US" sz="2000"/>
              <a:t>范围内</a:t>
            </a:r>
            <a:r>
              <a:rPr lang="en-US" altLang="zh-CN" sz="2000"/>
              <a:t>)</a:t>
            </a:r>
            <a:r>
              <a:rPr lang="zh-CN" altLang="en-US" sz="2000"/>
              <a:t>，偶次谐波磁势愈大。 </a:t>
            </a:r>
          </a:p>
          <a:p>
            <a:pPr marL="342900" indent="-342900">
              <a:spcBef>
                <a:spcPct val="20000"/>
              </a:spcBef>
              <a:buClr>
                <a:schemeClr val="bg2"/>
              </a:buClr>
              <a:buSzPct val="70000"/>
              <a:buFont typeface="Wingdings" pitchFamily="2" charset="2"/>
              <a:buChar char="l"/>
            </a:pPr>
            <a:r>
              <a:rPr lang="zh-CN" altLang="en-US" sz="2000"/>
              <a:t>故在航空同步发电机中采用</a:t>
            </a:r>
            <a:r>
              <a:rPr lang="en-US" altLang="zh-CN" sz="2000"/>
              <a:t>120 ˚</a:t>
            </a:r>
            <a:r>
              <a:rPr lang="zh-CN" altLang="en-US" sz="2000"/>
              <a:t>相带绕组时，节距不应过分缩短。</a:t>
            </a:r>
          </a:p>
          <a:p>
            <a:pPr marL="342900" indent="-342900">
              <a:spcBef>
                <a:spcPct val="20000"/>
              </a:spcBef>
              <a:buClr>
                <a:schemeClr val="bg2"/>
              </a:buClr>
              <a:buSzPct val="70000"/>
              <a:buFont typeface="Wingdings" pitchFamily="2" charset="2"/>
              <a:buChar char="l"/>
            </a:pPr>
            <a:r>
              <a:rPr lang="zh-CN" altLang="en-US" sz="2000"/>
              <a:t>对电动机，则一般采用</a:t>
            </a:r>
            <a:r>
              <a:rPr lang="en-US" altLang="zh-CN" sz="2000"/>
              <a:t>60˚</a:t>
            </a:r>
            <a:r>
              <a:rPr lang="zh-CN" altLang="en-US" sz="2000"/>
              <a:t>相带绕组。    </a:t>
            </a:r>
          </a:p>
          <a:p>
            <a:pPr marL="342900" indent="-342900">
              <a:spcBef>
                <a:spcPct val="20000"/>
              </a:spcBef>
              <a:buClr>
                <a:schemeClr val="bg2"/>
              </a:buClr>
              <a:buSzPct val="70000"/>
              <a:buFont typeface="Wingdings" pitchFamily="2" charset="2"/>
              <a:buChar char="l"/>
            </a:pPr>
            <a:r>
              <a:rPr lang="zh-CN" altLang="en-US" sz="2000" b="1"/>
              <a:t>      </a:t>
            </a:r>
            <a:r>
              <a:rPr lang="zh-CN" altLang="en-US" sz="2300" b="1"/>
              <a:t>最后要说明，式中的节距因数本身有正负，因此该式表达的</a:t>
            </a:r>
            <a:r>
              <a:rPr lang="en-US" altLang="zh-CN" sz="2300" b="1"/>
              <a:t>v</a:t>
            </a:r>
            <a:r>
              <a:rPr lang="zh-CN" altLang="en-US" sz="2300" b="1"/>
              <a:t>次谐波磁势幅值也有正负，这代表着在坐标原点</a:t>
            </a:r>
            <a:r>
              <a:rPr lang="en-US" altLang="zh-CN" sz="2300" b="1"/>
              <a:t>(N</a:t>
            </a:r>
            <a:r>
              <a:rPr lang="zh-CN" altLang="en-US" sz="2300" b="1"/>
              <a:t>极中心</a:t>
            </a:r>
            <a:r>
              <a:rPr lang="en-US" altLang="zh-CN" sz="2300" b="1"/>
              <a:t>) x</a:t>
            </a:r>
            <a:r>
              <a:rPr lang="zh-CN" altLang="en-US" sz="2300" b="1"/>
              <a:t>＝</a:t>
            </a:r>
            <a:r>
              <a:rPr lang="en-US" altLang="zh-CN" sz="2300" b="1"/>
              <a:t>0</a:t>
            </a:r>
            <a:r>
              <a:rPr lang="zh-CN" altLang="en-US" sz="2300" b="1"/>
              <a:t>处的谐波磁势有正负之分</a:t>
            </a:r>
            <a:r>
              <a:rPr lang="en-US" altLang="zh-CN" sz="2300" b="1"/>
              <a:t>(</a:t>
            </a:r>
            <a:r>
              <a:rPr lang="zh-CN" altLang="en-US" sz="2300" b="1"/>
              <a:t>相对基波</a:t>
            </a:r>
            <a:r>
              <a:rPr lang="en-US" altLang="zh-CN" sz="2300" b="1"/>
              <a:t>)</a:t>
            </a:r>
            <a:r>
              <a:rPr lang="zh-CN" altLang="en-US" sz="2300" b="1"/>
              <a:t>。</a:t>
            </a:r>
          </a:p>
          <a:p>
            <a:pPr marL="342900" indent="-342900">
              <a:spcBef>
                <a:spcPct val="20000"/>
              </a:spcBef>
              <a:buClr>
                <a:schemeClr val="bg2"/>
              </a:buClr>
              <a:buSzPct val="70000"/>
              <a:buFont typeface="Wingdings" pitchFamily="2" charset="2"/>
              <a:buChar char="l"/>
            </a:pPr>
            <a:r>
              <a:rPr lang="zh-CN" altLang="en-US" sz="2700"/>
              <a:t>   </a:t>
            </a:r>
            <a:r>
              <a:rPr lang="zh-CN" altLang="en-US" sz="2000"/>
              <a:t>正如式</a:t>
            </a:r>
            <a:r>
              <a:rPr lang="en-US" altLang="zh-CN" sz="2000"/>
              <a:t>(17-8)</a:t>
            </a:r>
            <a:r>
              <a:rPr lang="zh-CN" altLang="en-US" sz="2000"/>
              <a:t>中各项有正有负，其实式中各谐波磁势有系数为</a:t>
            </a:r>
            <a:r>
              <a:rPr lang="en-US" altLang="zh-CN" sz="2000"/>
              <a:t>+1</a:t>
            </a:r>
            <a:r>
              <a:rPr lang="zh-CN" altLang="en-US" sz="2000"/>
              <a:t>或</a:t>
            </a:r>
            <a:r>
              <a:rPr lang="en-US" altLang="zh-CN" sz="2000"/>
              <a:t>-1</a:t>
            </a:r>
            <a:r>
              <a:rPr lang="zh-CN" altLang="en-US" sz="2000"/>
              <a:t>正是</a:t>
            </a:r>
            <a:r>
              <a:rPr lang="el-GR" altLang="zh-CN" sz="2000"/>
              <a:t>β</a:t>
            </a:r>
            <a:r>
              <a:rPr lang="en-US" altLang="zh-CN" sz="2000"/>
              <a:t>=1</a:t>
            </a:r>
            <a:r>
              <a:rPr lang="zh-CN" altLang="en-US" sz="2000"/>
              <a:t>的节距因数，请参见表</a:t>
            </a:r>
            <a:r>
              <a:rPr lang="en-US" altLang="zh-CN" sz="2000"/>
              <a:t>16—1</a:t>
            </a:r>
            <a:r>
              <a:rPr lang="zh-CN" altLang="en-US" sz="2000"/>
              <a:t>。所以式</a:t>
            </a:r>
            <a:r>
              <a:rPr lang="en-US" altLang="zh-CN" sz="2000"/>
              <a:t>(17—11)</a:t>
            </a:r>
            <a:r>
              <a:rPr lang="zh-CN" altLang="en-US" sz="2000"/>
              <a:t>具有一般性，它可适用于短距绕组，也可适用于整距绕组。</a:t>
            </a:r>
            <a:r>
              <a:rPr lang="zh-CN" altLang="en-US" sz="2700"/>
              <a:t> </a:t>
            </a:r>
            <a:endParaRPr lang="zh-CN" altLang="zh-CN" sz="27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827088" y="908050"/>
            <a:ext cx="8008937" cy="88265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1</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4.2-2  </a:t>
            </a:r>
            <a:r>
              <a:rPr lang="zh-CN" altLang="en-US" sz="2900" b="1">
                <a:latin typeface="宋体" pitchFamily="2" charset="-122"/>
              </a:rPr>
              <a:t>分布元件组的脉振磁势</a:t>
            </a:r>
          </a:p>
        </p:txBody>
      </p:sp>
      <p:sp>
        <p:nvSpPr>
          <p:cNvPr id="248836" name="Rectangle 4"/>
          <p:cNvSpPr>
            <a:spLocks noChangeArrowheads="1"/>
          </p:cNvSpPr>
          <p:nvPr/>
        </p:nvSpPr>
        <p:spPr bwMode="auto">
          <a:xfrm>
            <a:off x="250825" y="1916113"/>
            <a:ext cx="8424863" cy="32416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4100" b="1"/>
              <a:t>分布绕组的每一个元件组由若干元件串联而成。当有交流电流时，每个元件的磁势为脉振磁势，而元件组的磁势为各元件磁势的叠加，故</a:t>
            </a:r>
            <a:r>
              <a:rPr lang="zh-CN" altLang="en-US" sz="4100" b="1">
                <a:solidFill>
                  <a:srgbClr val="FF3300"/>
                </a:solidFill>
              </a:rPr>
              <a:t>必定是同频率的脉振磁势</a:t>
            </a:r>
            <a:r>
              <a:rPr lang="zh-CN" altLang="en-US" sz="4100" b="1"/>
              <a:t>。 </a:t>
            </a:r>
          </a:p>
        </p:txBody>
      </p:sp>
      <p:sp>
        <p:nvSpPr>
          <p:cNvPr id="248861" name="AutoShape 29">
            <a:hlinkClick r:id="rId2" action="ppaction://program" highlightClick="1"/>
          </p:cNvPr>
          <p:cNvSpPr>
            <a:spLocks noChangeArrowheads="1"/>
          </p:cNvSpPr>
          <p:nvPr/>
        </p:nvSpPr>
        <p:spPr bwMode="auto">
          <a:xfrm>
            <a:off x="7308850" y="5589588"/>
            <a:ext cx="935038" cy="503237"/>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755650" y="260350"/>
            <a:ext cx="8008938" cy="88265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2</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4.2-2  </a:t>
            </a:r>
            <a:r>
              <a:rPr lang="zh-CN" altLang="en-US" sz="2900" b="1">
                <a:latin typeface="宋体" pitchFamily="2" charset="-122"/>
              </a:rPr>
              <a:t>分布元件组的脉振磁势</a:t>
            </a:r>
          </a:p>
        </p:txBody>
      </p:sp>
      <p:sp>
        <p:nvSpPr>
          <p:cNvPr id="346117" name="Rectangle 5"/>
          <p:cNvSpPr>
            <a:spLocks noChangeArrowheads="1"/>
          </p:cNvSpPr>
          <p:nvPr/>
        </p:nvSpPr>
        <p:spPr bwMode="auto">
          <a:xfrm>
            <a:off x="-252413" y="1341438"/>
            <a:ext cx="4932363" cy="511333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latin typeface="宋体" pitchFamily="2" charset="-122"/>
              </a:rPr>
              <a:t>一，整距元件组的磁势</a:t>
            </a:r>
          </a:p>
          <a:p>
            <a:pPr marL="342900" indent="-342900">
              <a:spcBef>
                <a:spcPct val="20000"/>
              </a:spcBef>
              <a:buClr>
                <a:schemeClr val="bg2"/>
              </a:buClr>
              <a:buSzPct val="70000"/>
              <a:buFont typeface="Wingdings" pitchFamily="2" charset="2"/>
              <a:buChar char="l"/>
            </a:pPr>
            <a:r>
              <a:rPr lang="zh-CN" altLang="en-US" sz="2000" b="1">
                <a:latin typeface="宋体" pitchFamily="2" charset="-122"/>
              </a:rPr>
              <a:t>   设一个元件组有  个整距元件组成。相邻两元件之间相差一个槽距角</a:t>
            </a:r>
            <a:r>
              <a:rPr lang="el-GR" altLang="zh-CN" sz="2000" b="1">
                <a:latin typeface="宋体" pitchFamily="2" charset="-122"/>
              </a:rPr>
              <a:t>α</a:t>
            </a:r>
            <a:r>
              <a:rPr lang="zh-CN" altLang="en-US" sz="2000" b="1">
                <a:latin typeface="宋体" pitchFamily="2" charset="-122"/>
              </a:rPr>
              <a:t>，因此元件的矩形磁势波在空间位置上也彼此位移</a:t>
            </a:r>
            <a:r>
              <a:rPr lang="el-GR" altLang="zh-CN" sz="2000" b="1">
                <a:latin typeface="宋体" pitchFamily="2" charset="-122"/>
              </a:rPr>
              <a:t>α</a:t>
            </a:r>
            <a:r>
              <a:rPr lang="zh-CN" altLang="en-US" sz="2000" b="1">
                <a:latin typeface="宋体" pitchFamily="2" charset="-122"/>
              </a:rPr>
              <a:t>电角度。</a:t>
            </a:r>
            <a:r>
              <a:rPr lang="en-US" altLang="zh-CN" sz="2000" b="1">
                <a:latin typeface="宋体" pitchFamily="2" charset="-122"/>
              </a:rPr>
              <a:t>q</a:t>
            </a:r>
            <a:r>
              <a:rPr lang="zh-CN" altLang="en-US" sz="2000" b="1">
                <a:latin typeface="宋体" pitchFamily="2" charset="-122"/>
              </a:rPr>
              <a:t>个矩形波叠加起来为一阶梯波，如图</a:t>
            </a:r>
            <a:r>
              <a:rPr lang="en-US" altLang="zh-CN" sz="2000" b="1">
                <a:latin typeface="宋体" pitchFamily="2" charset="-122"/>
              </a:rPr>
              <a:t>17-5</a:t>
            </a:r>
            <a:r>
              <a:rPr lang="zh-CN" altLang="en-US" sz="2000" b="1">
                <a:latin typeface="宋体" pitchFamily="2" charset="-122"/>
              </a:rPr>
              <a:t>所示。可以看出，</a:t>
            </a:r>
            <a:r>
              <a:rPr lang="zh-CN" altLang="en-US" sz="2000" b="1">
                <a:solidFill>
                  <a:srgbClr val="FF3300"/>
                </a:solidFill>
                <a:latin typeface="宋体" pitchFamily="2" charset="-122"/>
              </a:rPr>
              <a:t>此图画的是电流为最大值瞬间的磁势空间分布波</a:t>
            </a:r>
            <a:r>
              <a:rPr lang="zh-CN" altLang="en-US" sz="2000" b="1">
                <a:latin typeface="宋体" pitchFamily="2" charset="-122"/>
              </a:rPr>
              <a:t>，其每元件的磁势波幅值为</a:t>
            </a:r>
            <a:r>
              <a:rPr lang="en-US" altLang="zh-CN" sz="2000" b="1">
                <a:latin typeface="宋体" pitchFamily="2" charset="-122"/>
              </a:rPr>
              <a:t>F</a:t>
            </a:r>
            <a:r>
              <a:rPr lang="en-US" altLang="zh-CN" sz="2000" b="1" baseline="-25000">
                <a:latin typeface="宋体" pitchFamily="2" charset="-122"/>
              </a:rPr>
              <a:t>ym</a:t>
            </a:r>
            <a:r>
              <a:rPr lang="zh-CN" altLang="en-US" sz="2000" b="1">
                <a:latin typeface="宋体" pitchFamily="2" charset="-122"/>
              </a:rPr>
              <a:t>，见式</a:t>
            </a:r>
            <a:r>
              <a:rPr lang="en-US" altLang="zh-CN" sz="2000" b="1">
                <a:latin typeface="宋体" pitchFamily="2" charset="-122"/>
              </a:rPr>
              <a:t>(17—3)</a:t>
            </a:r>
            <a:r>
              <a:rPr lang="zh-CN" altLang="en-US" sz="2000" b="1">
                <a:latin typeface="宋体" pitchFamily="2" charset="-122"/>
              </a:rPr>
              <a:t>。 </a:t>
            </a:r>
          </a:p>
          <a:p>
            <a:pPr marL="342900" indent="-342900">
              <a:spcBef>
                <a:spcPct val="20000"/>
              </a:spcBef>
              <a:buClr>
                <a:schemeClr val="bg2"/>
              </a:buClr>
              <a:buSzPct val="70000"/>
              <a:buFont typeface="Wingdings" pitchFamily="2" charset="2"/>
              <a:buChar char="l"/>
            </a:pPr>
            <a:r>
              <a:rPr lang="zh-CN" altLang="en-US" sz="2000" b="1">
                <a:latin typeface="宋体" pitchFamily="2" charset="-122"/>
              </a:rPr>
              <a:t>       研究元件组的磁势时，</a:t>
            </a:r>
            <a:r>
              <a:rPr lang="en-US" altLang="zh-CN" sz="2000" b="1">
                <a:latin typeface="宋体" pitchFamily="2" charset="-122"/>
              </a:rPr>
              <a:t>(1)</a:t>
            </a:r>
            <a:r>
              <a:rPr lang="zh-CN" altLang="en-US" sz="2000" b="1">
                <a:latin typeface="宋体" pitchFamily="2" charset="-122"/>
              </a:rPr>
              <a:t>可以直接对阶梯波进行傅里叶级数展开，以得到它的空间基波和谐波磁势。</a:t>
            </a:r>
            <a:r>
              <a:rPr lang="en-US" altLang="zh-CN" sz="2000" b="1">
                <a:latin typeface="宋体" pitchFamily="2" charset="-122"/>
              </a:rPr>
              <a:t>(2)</a:t>
            </a:r>
            <a:r>
              <a:rPr lang="zh-CN" altLang="en-US" sz="2000" b="1">
                <a:latin typeface="宋体" pitchFamily="2" charset="-122"/>
              </a:rPr>
              <a:t>但一般利用各元件磁势的基波和谐波分量分别叠加更为适宜。如对基波磁势来讲，</a:t>
            </a:r>
            <a:r>
              <a:rPr lang="en-US" altLang="zh-CN" sz="2000" b="1">
                <a:latin typeface="宋体" pitchFamily="2" charset="-122"/>
              </a:rPr>
              <a:t>q</a:t>
            </a:r>
            <a:r>
              <a:rPr lang="zh-CN" altLang="en-US" sz="2000" b="1">
                <a:latin typeface="宋体" pitchFamily="2" charset="-122"/>
              </a:rPr>
              <a:t>个空间正弦分布磁势波</a:t>
            </a:r>
            <a:r>
              <a:rPr lang="en-US" altLang="zh-CN" sz="2000" b="1">
                <a:latin typeface="宋体" pitchFamily="2" charset="-122"/>
              </a:rPr>
              <a:t>(</a:t>
            </a:r>
            <a:r>
              <a:rPr lang="zh-CN" altLang="en-US" sz="2000" b="1">
                <a:latin typeface="宋体" pitchFamily="2" charset="-122"/>
              </a:rPr>
              <a:t>各相位差</a:t>
            </a:r>
            <a:r>
              <a:rPr lang="el-GR" altLang="zh-CN" sz="2000" b="1">
                <a:latin typeface="宋体" pitchFamily="2" charset="-122"/>
              </a:rPr>
              <a:t>α</a:t>
            </a:r>
            <a:r>
              <a:rPr lang="zh-CN" altLang="en-US" sz="2000" b="1">
                <a:latin typeface="宋体" pitchFamily="2" charset="-122"/>
              </a:rPr>
              <a:t>角</a:t>
            </a:r>
            <a:r>
              <a:rPr lang="en-US" altLang="zh-CN" sz="2000" b="1">
                <a:latin typeface="宋体" pitchFamily="2" charset="-122"/>
              </a:rPr>
              <a:t>)</a:t>
            </a:r>
            <a:r>
              <a:rPr lang="zh-CN" altLang="en-US" sz="2000" b="1">
                <a:latin typeface="宋体" pitchFamily="2" charset="-122"/>
              </a:rPr>
              <a:t>叠加后，得到合成的元件组的基波磁势波，如图</a:t>
            </a:r>
            <a:r>
              <a:rPr lang="en-US" altLang="zh-CN" sz="2000" b="1">
                <a:latin typeface="宋体" pitchFamily="2" charset="-122"/>
              </a:rPr>
              <a:t>17—6(a)</a:t>
            </a:r>
            <a:r>
              <a:rPr lang="zh-CN" altLang="en-US" sz="2000" b="1">
                <a:latin typeface="宋体" pitchFamily="2" charset="-122"/>
              </a:rPr>
              <a:t>所示。 </a:t>
            </a:r>
          </a:p>
        </p:txBody>
      </p:sp>
      <p:pic>
        <p:nvPicPr>
          <p:cNvPr id="346136" name="Picture 24" descr="17-5整距元件组产生的磁势波的空间分布"/>
          <p:cNvPicPr>
            <a:picLocks noChangeAspect="1" noChangeArrowheads="1"/>
          </p:cNvPicPr>
          <p:nvPr>
            <p:ph sz="half" idx="1"/>
          </p:nvPr>
        </p:nvPicPr>
        <p:blipFill>
          <a:blip r:embed="rId2"/>
          <a:srcRect/>
          <a:stretch>
            <a:fillRect/>
          </a:stretch>
        </p:blipFill>
        <p:spPr>
          <a:xfrm>
            <a:off x="4572000" y="1125538"/>
            <a:ext cx="4572000" cy="3222625"/>
          </a:xfrm>
          <a:noFill/>
          <a:ln/>
        </p:spPr>
      </p:pic>
      <p:pic>
        <p:nvPicPr>
          <p:cNvPr id="346138" name="Picture 26" descr="17-6整距元件组基波磁势的空间矢量分布"/>
          <p:cNvPicPr>
            <a:picLocks noChangeAspect="1" noChangeArrowheads="1"/>
          </p:cNvPicPr>
          <p:nvPr>
            <p:ph sz="half" idx="2"/>
          </p:nvPr>
        </p:nvPicPr>
        <p:blipFill>
          <a:blip r:embed="rId3"/>
          <a:srcRect/>
          <a:stretch>
            <a:fillRect/>
          </a:stretch>
        </p:blipFill>
        <p:spPr>
          <a:xfrm>
            <a:off x="4572000" y="4292600"/>
            <a:ext cx="4752975" cy="2354263"/>
          </a:xfrm>
          <a:noFill/>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9" name="Rectangle 5"/>
          <p:cNvSpPr>
            <a:spLocks noChangeArrowheads="1"/>
          </p:cNvSpPr>
          <p:nvPr/>
        </p:nvSpPr>
        <p:spPr bwMode="auto">
          <a:xfrm>
            <a:off x="250825" y="1268413"/>
            <a:ext cx="8893175"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000" b="1"/>
              <a:t>       </a:t>
            </a:r>
            <a:r>
              <a:rPr lang="zh-CN" altLang="en-US" sz="2000" b="1"/>
              <a:t>大家很熟悉用旋转矢量描述正弦交流电，并利用矢量和差来简化计算同频率交流电量的和差。</a:t>
            </a:r>
            <a:r>
              <a:rPr lang="zh-CN" altLang="en-US" sz="2000" b="1">
                <a:solidFill>
                  <a:srgbClr val="FF3300"/>
                </a:solidFill>
              </a:rPr>
              <a:t>交流电压或电流是随时间正弦交变的，因此表达它的矢量称为时间矢量</a:t>
            </a:r>
            <a:r>
              <a:rPr lang="zh-CN" altLang="en-US" sz="2000" b="1"/>
              <a:t>。与它相仿，</a:t>
            </a:r>
            <a:r>
              <a:rPr lang="zh-CN" altLang="en-US" sz="2000" b="1">
                <a:solidFill>
                  <a:srgbClr val="FF3300"/>
                </a:solidFill>
              </a:rPr>
              <a:t>空间正弦分布波的叠加结果还是正弦分布波，所以也可用空间矢量来表示空间正弦分布波</a:t>
            </a:r>
            <a:r>
              <a:rPr lang="zh-CN" altLang="en-US" sz="2000" b="1"/>
              <a:t>，并用矢量之和来计算空间正弦分布波的合成。</a:t>
            </a:r>
          </a:p>
          <a:p>
            <a:pPr marL="342900" indent="-342900" algn="just">
              <a:spcBef>
                <a:spcPct val="20000"/>
              </a:spcBef>
              <a:buClr>
                <a:schemeClr val="bg2"/>
              </a:buClr>
              <a:buSzPct val="70000"/>
              <a:buFont typeface="Wingdings" pitchFamily="2" charset="2"/>
              <a:buChar char="l"/>
            </a:pPr>
            <a:r>
              <a:rPr lang="zh-CN" altLang="en-US" sz="2000" b="1"/>
              <a:t>图</a:t>
            </a:r>
            <a:r>
              <a:rPr lang="en-US" altLang="zh-CN" sz="2000" b="1"/>
              <a:t>17-6(b)</a:t>
            </a:r>
            <a:r>
              <a:rPr lang="zh-CN" altLang="en-US" sz="2000" b="1"/>
              <a:t>和</a:t>
            </a:r>
            <a:r>
              <a:rPr lang="en-US" altLang="zh-CN" sz="2000" b="1"/>
              <a:t>(c)</a:t>
            </a:r>
            <a:r>
              <a:rPr lang="zh-CN" altLang="en-US" sz="2000" b="1"/>
              <a:t>就是图</a:t>
            </a:r>
            <a:r>
              <a:rPr lang="en-US" altLang="zh-CN" sz="2000" b="1"/>
              <a:t>(a)</a:t>
            </a:r>
            <a:r>
              <a:rPr lang="zh-CN" altLang="en-US" sz="2000" b="1"/>
              <a:t>的矢量描述。这样，相差</a:t>
            </a:r>
            <a:r>
              <a:rPr lang="en-US" altLang="zh-CN" sz="2000" b="1"/>
              <a:t>a</a:t>
            </a:r>
            <a:r>
              <a:rPr lang="zh-CN" altLang="en-US" sz="2000" b="1"/>
              <a:t>角的</a:t>
            </a:r>
            <a:r>
              <a:rPr lang="en-US" altLang="zh-CN" sz="2000" b="1"/>
              <a:t>q</a:t>
            </a:r>
            <a:r>
              <a:rPr lang="zh-CN" altLang="en-US" sz="2000" b="1"/>
              <a:t>个基波磁势矢量，合成后得到元件组的基波磁势幅值</a:t>
            </a:r>
            <a:r>
              <a:rPr lang="en-US" altLang="zh-CN" sz="2000" b="1"/>
              <a:t>F</a:t>
            </a:r>
            <a:r>
              <a:rPr lang="en-US" altLang="zh-CN" sz="2000" b="1" baseline="-25000"/>
              <a:t>q1</a:t>
            </a:r>
            <a:r>
              <a:rPr lang="zh-CN" altLang="en-US" sz="2000" b="1"/>
              <a:t>。它与元件基波磁势幅值</a:t>
            </a:r>
            <a:r>
              <a:rPr lang="en-US" altLang="zh-CN" sz="2000" b="1"/>
              <a:t>F</a:t>
            </a:r>
            <a:r>
              <a:rPr lang="en-US" altLang="zh-CN" sz="2000" b="1" baseline="-25000"/>
              <a:t>y1</a:t>
            </a:r>
            <a:r>
              <a:rPr lang="zh-CN" altLang="en-US" sz="2000" b="1"/>
              <a:t>的关系为</a:t>
            </a:r>
          </a:p>
          <a:p>
            <a:pPr marL="342900" indent="-342900" algn="just">
              <a:spcBef>
                <a:spcPct val="20000"/>
              </a:spcBef>
              <a:buClr>
                <a:schemeClr val="bg2"/>
              </a:buClr>
              <a:buSzPct val="70000"/>
              <a:buFont typeface="Wingdings" pitchFamily="2" charset="2"/>
              <a:buChar char="l"/>
            </a:pPr>
            <a:r>
              <a:rPr lang="zh-CN" altLang="en-US" sz="2000" b="1"/>
              <a:t>式中的分式正好就是基波分布因数</a:t>
            </a:r>
            <a:r>
              <a:rPr lang="en-US" altLang="zh-CN" sz="2000" b="1"/>
              <a:t>k</a:t>
            </a:r>
            <a:r>
              <a:rPr lang="en-US" altLang="zh-CN" sz="2000" b="1" baseline="-25000"/>
              <a:t>q1</a:t>
            </a:r>
            <a:r>
              <a:rPr lang="zh-CN" altLang="en-US" sz="2000" b="1"/>
              <a:t>，见式</a:t>
            </a:r>
            <a:r>
              <a:rPr lang="en-US" altLang="zh-CN" sz="2000" b="1"/>
              <a:t>(16-20)</a:t>
            </a:r>
            <a:r>
              <a:rPr lang="zh-CN" altLang="en-US" sz="2000" b="1"/>
              <a:t>。这并不意外，因为上一章在计算电势时间矢量和所引出的关系，与这里计算磁势空间矢量和的关系是完全类同的。由此可得</a:t>
            </a:r>
          </a:p>
          <a:p>
            <a:pPr marL="342900" indent="-342900" algn="just">
              <a:spcBef>
                <a:spcPct val="20000"/>
              </a:spcBef>
              <a:buClr>
                <a:schemeClr val="bg2"/>
              </a:buClr>
              <a:buSzPct val="70000"/>
              <a:buFont typeface="Wingdings" pitchFamily="2" charset="2"/>
              <a:buChar char="l"/>
            </a:pPr>
            <a:r>
              <a:rPr lang="zh-CN" altLang="en-US" sz="2000" b="1"/>
              <a:t>同理，可推导得元件组的谐波磁势幅值为</a:t>
            </a:r>
          </a:p>
          <a:p>
            <a:pPr marL="342900" indent="-342900" algn="just">
              <a:spcBef>
                <a:spcPct val="20000"/>
              </a:spcBef>
              <a:buClr>
                <a:schemeClr val="bg2"/>
              </a:buClr>
              <a:buSzPct val="70000"/>
              <a:buFont typeface="Wingdings" pitchFamily="2" charset="2"/>
              <a:buChar char="l"/>
            </a:pPr>
            <a:endParaRPr lang="zh-CN" altLang="en-US" sz="2000" b="1"/>
          </a:p>
          <a:p>
            <a:pPr marL="342900" indent="-342900" algn="just">
              <a:spcBef>
                <a:spcPct val="20000"/>
              </a:spcBef>
              <a:buClr>
                <a:schemeClr val="bg2"/>
              </a:buClr>
              <a:buSzPct val="70000"/>
              <a:buFont typeface="Wingdings" pitchFamily="2" charset="2"/>
              <a:buChar char="l"/>
            </a:pPr>
            <a:r>
              <a:rPr lang="zh-CN" altLang="en-US" sz="2000" b="1"/>
              <a:t>其中的 为</a:t>
            </a:r>
            <a:r>
              <a:rPr lang="en-US" altLang="zh-CN" sz="2000" b="1"/>
              <a:t>V</a:t>
            </a:r>
            <a:r>
              <a:rPr lang="zh-CN" altLang="en-US" sz="2000" b="1"/>
              <a:t>次谐波的分 因数，这和计算谐波电势时用的分布因数完全一样，见式</a:t>
            </a:r>
            <a:r>
              <a:rPr lang="en-US" altLang="zh-CN" sz="2000" b="1"/>
              <a:t>(16-22)o</a:t>
            </a:r>
            <a:r>
              <a:rPr lang="zh-CN" altLang="en-US" sz="2000" b="1"/>
              <a:t>当然这些都是针对</a:t>
            </a:r>
            <a:r>
              <a:rPr lang="en-US" altLang="zh-CN" sz="2000" b="1"/>
              <a:t>60°</a:t>
            </a:r>
            <a:r>
              <a:rPr lang="zh-CN" altLang="en-US" sz="2000" b="1"/>
              <a:t>相带而言，若是</a:t>
            </a:r>
            <a:r>
              <a:rPr lang="en-US" altLang="zh-CN" sz="2000" b="1"/>
              <a:t>120°</a:t>
            </a:r>
            <a:r>
              <a:rPr lang="zh-CN" altLang="en-US" sz="2000" b="1"/>
              <a:t>相带，因为每个元件组有</a:t>
            </a:r>
            <a:r>
              <a:rPr lang="en-US" altLang="zh-CN" sz="2000" b="1"/>
              <a:t>2p</a:t>
            </a:r>
            <a:r>
              <a:rPr lang="zh-CN" altLang="en-US" sz="2000" b="1"/>
              <a:t>个元件组成，则其分布因数    应按式</a:t>
            </a:r>
            <a:r>
              <a:rPr lang="en-US" altLang="zh-CN" sz="2000" b="1"/>
              <a:t>(16-29)</a:t>
            </a:r>
            <a:r>
              <a:rPr lang="zh-CN" altLang="en-US" sz="2000" b="1"/>
              <a:t>、</a:t>
            </a:r>
            <a:r>
              <a:rPr lang="en-US" altLang="zh-CN" sz="2000" b="1"/>
              <a:t>(16-30)</a:t>
            </a:r>
            <a:r>
              <a:rPr lang="zh-CN" altLang="en-US" sz="2000" b="1"/>
              <a:t>计算。</a:t>
            </a:r>
            <a:endParaRPr lang="zh-CN" altLang="zh-CN" sz="2000" b="1"/>
          </a:p>
        </p:txBody>
      </p:sp>
      <p:sp>
        <p:nvSpPr>
          <p:cNvPr id="251906" name="Rectangle 2"/>
          <p:cNvSpPr>
            <a:spLocks noGrp="1" noChangeArrowheads="1"/>
          </p:cNvSpPr>
          <p:nvPr>
            <p:ph type="title"/>
          </p:nvPr>
        </p:nvSpPr>
        <p:spPr>
          <a:xfrm>
            <a:off x="684213" y="188913"/>
            <a:ext cx="7793037"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3</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4.2--2  </a:t>
            </a:r>
            <a:r>
              <a:rPr lang="zh-CN" altLang="en-US" sz="2900" b="1">
                <a:latin typeface="宋体" pitchFamily="2" charset="-122"/>
              </a:rPr>
              <a:t>分布元件组的脉振磁势</a:t>
            </a:r>
          </a:p>
        </p:txBody>
      </p:sp>
      <p:graphicFrame>
        <p:nvGraphicFramePr>
          <p:cNvPr id="251910" name="Object 6"/>
          <p:cNvGraphicFramePr>
            <a:graphicFrameLocks noChangeAspect="1"/>
          </p:cNvGraphicFramePr>
          <p:nvPr>
            <p:ph sz="half" idx="2"/>
          </p:nvPr>
        </p:nvGraphicFramePr>
        <p:xfrm>
          <a:off x="5724525" y="4652963"/>
          <a:ext cx="1433513" cy="857250"/>
        </p:xfrm>
        <a:graphic>
          <a:graphicData uri="http://schemas.openxmlformats.org/presentationml/2006/ole">
            <p:oleObj spid="_x0000_s251910" name="Equation" r:id="rId3" imgW="799920" imgH="482400" progId="Equation.DSMT4">
              <p:embed/>
            </p:oleObj>
          </a:graphicData>
        </a:graphic>
      </p:graphicFrame>
      <p:graphicFrame>
        <p:nvGraphicFramePr>
          <p:cNvPr id="251949" name="Object 45"/>
          <p:cNvGraphicFramePr>
            <a:graphicFrameLocks noChangeAspect="1"/>
          </p:cNvGraphicFramePr>
          <p:nvPr>
            <p:ph sz="half" idx="1"/>
          </p:nvPr>
        </p:nvGraphicFramePr>
        <p:xfrm>
          <a:off x="6443663" y="0"/>
          <a:ext cx="2519362" cy="1079500"/>
        </p:xfrm>
        <a:graphic>
          <a:graphicData uri="http://schemas.openxmlformats.org/presentationml/2006/ole">
            <p:oleObj spid="_x0000_s251949" name="Equation" r:id="rId4" imgW="1091880" imgH="7617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1949"/>
                                        </p:tgtEl>
                                        <p:attrNameLst>
                                          <p:attrName>style.visibility</p:attrName>
                                        </p:attrNameLst>
                                      </p:cBhvr>
                                      <p:to>
                                        <p:strVal val="visible"/>
                                      </p:to>
                                    </p:set>
                                    <p:animEffect transition="in" filter="slide(fromBottom)">
                                      <p:cBhvr>
                                        <p:cTn id="7" dur="500"/>
                                        <p:tgtEl>
                                          <p:spTgt spid="251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755650" y="836613"/>
            <a:ext cx="7696200" cy="86677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a:t>
            </a:r>
            <a:r>
              <a:rPr lang="zh-CN" altLang="en-US" sz="2100">
                <a:latin typeface="宋体" pitchFamily="2" charset="-122"/>
              </a:rPr>
              <a:t> </a:t>
            </a:r>
            <a:r>
              <a:rPr lang="zh-CN" altLang="en-US" sz="2900" b="1">
                <a:latin typeface="宋体" pitchFamily="2" charset="-122"/>
              </a:rPr>
              <a:t/>
            </a:r>
            <a:br>
              <a:rPr lang="zh-CN" altLang="en-US" sz="2900" b="1">
                <a:latin typeface="宋体" pitchFamily="2" charset="-122"/>
              </a:rPr>
            </a:br>
            <a:r>
              <a:rPr lang="zh-CN" altLang="en-US" sz="2900" b="1">
                <a:latin typeface="宋体" pitchFamily="2" charset="-122"/>
              </a:rPr>
              <a:t>介绍内容</a:t>
            </a:r>
          </a:p>
        </p:txBody>
      </p:sp>
      <p:sp>
        <p:nvSpPr>
          <p:cNvPr id="325635" name="Rectangle 3"/>
          <p:cNvSpPr>
            <a:spLocks noGrp="1" noChangeArrowheads="1"/>
          </p:cNvSpPr>
          <p:nvPr>
            <p:ph type="body" idx="1"/>
          </p:nvPr>
        </p:nvSpPr>
        <p:spPr>
          <a:xfrm>
            <a:off x="0" y="1700213"/>
            <a:ext cx="9144000" cy="5157787"/>
          </a:xfrm>
        </p:spPr>
        <p:txBody>
          <a:bodyPr/>
          <a:lstStyle/>
          <a:p>
            <a:pPr>
              <a:lnSpc>
                <a:spcPct val="90000"/>
              </a:lnSpc>
            </a:pPr>
            <a:r>
              <a:rPr lang="en-US" altLang="zh-CN" sz="2400"/>
              <a:t> </a:t>
            </a:r>
            <a:r>
              <a:rPr lang="zh-CN" altLang="en-US" sz="2800" b="1">
                <a:latin typeface="华文行楷" pitchFamily="2" charset="-122"/>
                <a:ea typeface="华文行楷" pitchFamily="2" charset="-122"/>
              </a:rPr>
              <a:t>交流绕组的磁势是比较复杂的。其一，它是由交流电流产生的，因此</a:t>
            </a:r>
            <a:r>
              <a:rPr lang="zh-CN" altLang="en-US" sz="2800" b="1">
                <a:solidFill>
                  <a:srgbClr val="FF3300"/>
                </a:solidFill>
                <a:latin typeface="华文行楷" pitchFamily="2" charset="-122"/>
                <a:ea typeface="华文行楷" pitchFamily="2" charset="-122"/>
              </a:rPr>
              <a:t>磁势是时间的函数</a:t>
            </a:r>
            <a:r>
              <a:rPr lang="zh-CN" altLang="en-US" sz="2800" b="1">
                <a:latin typeface="华文行楷" pitchFamily="2" charset="-122"/>
                <a:ea typeface="华文行楷" pitchFamily="2" charset="-122"/>
              </a:rPr>
              <a:t>，其二，交流绕组在空间按一定形式分布，故其磁势又是</a:t>
            </a:r>
            <a:r>
              <a:rPr lang="zh-CN" altLang="en-US" sz="2800" b="1">
                <a:solidFill>
                  <a:srgbClr val="FF3300"/>
                </a:solidFill>
                <a:latin typeface="华文行楷" pitchFamily="2" charset="-122"/>
                <a:ea typeface="华文行楷" pitchFamily="2" charset="-122"/>
              </a:rPr>
              <a:t>空间位置的函数</a:t>
            </a:r>
            <a:r>
              <a:rPr lang="zh-CN" altLang="en-US" sz="2800" b="1">
                <a:latin typeface="华文行楷" pitchFamily="2" charset="-122"/>
                <a:ea typeface="华文行楷" pitchFamily="2" charset="-122"/>
              </a:rPr>
              <a:t>。</a:t>
            </a:r>
          </a:p>
          <a:p>
            <a:pPr>
              <a:lnSpc>
                <a:spcPct val="90000"/>
              </a:lnSpc>
            </a:pPr>
            <a:r>
              <a:rPr lang="zh-CN" altLang="en-US" sz="2800" b="1">
                <a:latin typeface="华文行楷" pitchFamily="2" charset="-122"/>
                <a:ea typeface="华文行楷" pitchFamily="2" charset="-122"/>
              </a:rPr>
              <a:t>为简化分析，</a:t>
            </a:r>
            <a:r>
              <a:rPr lang="zh-CN" altLang="en-US" sz="2800" b="1">
                <a:solidFill>
                  <a:srgbClr val="0000FF"/>
                </a:solidFill>
                <a:latin typeface="华文行楷" pitchFamily="2" charset="-122"/>
                <a:ea typeface="华文行楷" pitchFamily="2" charset="-122"/>
              </a:rPr>
              <a:t>假定绕组中的电流随时间按正弦规律变化、槽电流集中在槽中心处，气隙均匀。</a:t>
            </a:r>
          </a:p>
          <a:p>
            <a:pPr>
              <a:lnSpc>
                <a:spcPct val="90000"/>
              </a:lnSpc>
            </a:pPr>
            <a:r>
              <a:rPr lang="zh-CN" altLang="en-US" sz="2800" b="1">
                <a:latin typeface="华文行楷" pitchFamily="2" charset="-122"/>
                <a:ea typeface="华文行楷" pitchFamily="2" charset="-122"/>
              </a:rPr>
              <a:t> 电机磁势的空间分布基本上是以每对极为周期，即每经过一对极就重复出现，所以我们  只需研究一对极的磁势即可。另外，不论电机的磁路是否饱和，磁势总是可以叠加的。基于此，</a:t>
            </a:r>
            <a:r>
              <a:rPr lang="zh-CN" altLang="en-US" sz="2800" b="1">
                <a:solidFill>
                  <a:srgbClr val="FF3300"/>
                </a:solidFill>
                <a:latin typeface="华文行楷" pitchFamily="2" charset="-122"/>
                <a:ea typeface="华文行楷" pitchFamily="2" charset="-122"/>
              </a:rPr>
              <a:t>本章将由简到繁，先分析元件和元件组的磁势，然后分析相绕组的磁势，最后讨论三相绕组的总磁势。</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611188" y="692150"/>
            <a:ext cx="8172450" cy="93662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4</a:t>
            </a:r>
            <a:r>
              <a:rPr lang="en-US" altLang="zh-CN" sz="2500">
                <a:latin typeface="宋体" pitchFamily="2" charset="-122"/>
              </a:rPr>
              <a:t> </a:t>
            </a:r>
            <a:r>
              <a:rPr lang="en-US" altLang="zh-CN" b="1">
                <a:latin typeface="宋体" pitchFamily="2" charset="-122"/>
              </a:rPr>
              <a:t/>
            </a:r>
            <a:br>
              <a:rPr lang="en-US" altLang="zh-CN" b="1">
                <a:latin typeface="宋体" pitchFamily="2" charset="-122"/>
              </a:rPr>
            </a:br>
            <a:r>
              <a:rPr lang="en-US" altLang="zh-CN" b="1">
                <a:latin typeface="宋体" pitchFamily="2" charset="-122"/>
              </a:rPr>
              <a:t>4.2--2  </a:t>
            </a:r>
            <a:r>
              <a:rPr lang="zh-CN" altLang="en-US" b="1">
                <a:latin typeface="宋体" pitchFamily="2" charset="-122"/>
              </a:rPr>
              <a:t>分布元件组的脉振磁势</a:t>
            </a:r>
          </a:p>
        </p:txBody>
      </p:sp>
      <p:sp>
        <p:nvSpPr>
          <p:cNvPr id="224260" name="Rectangle 4"/>
          <p:cNvSpPr>
            <a:spLocks noChangeArrowheads="1"/>
          </p:cNvSpPr>
          <p:nvPr/>
        </p:nvSpPr>
        <p:spPr bwMode="auto">
          <a:xfrm>
            <a:off x="250825" y="1844675"/>
            <a:ext cx="8569325" cy="41148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分布绕组对谐波电势有削弱作用，同样对谐波磁势也有削弱作用。图中画出了两个元件的基波和五次谐波磁势波，合成后的五次谐波磁势明显削弱。可见，利用分布绕组可以改善气隙磁势波形。 </a:t>
            </a:r>
            <a:endParaRPr lang="zh-CN" altLang="zh-CN" sz="2700" b="1"/>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971550" y="260350"/>
            <a:ext cx="7793038" cy="1008063"/>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5</a:t>
            </a:r>
            <a:r>
              <a:rPr lang="en-US" altLang="zh-CN" sz="2500">
                <a:latin typeface="宋体" pitchFamily="2" charset="-122"/>
              </a:rPr>
              <a:t> </a:t>
            </a:r>
            <a:r>
              <a:rPr lang="en-US" altLang="zh-CN" b="1">
                <a:latin typeface="宋体" pitchFamily="2" charset="-122"/>
              </a:rPr>
              <a:t/>
            </a:r>
            <a:br>
              <a:rPr lang="en-US" altLang="zh-CN" b="1">
                <a:latin typeface="宋体" pitchFamily="2" charset="-122"/>
              </a:rPr>
            </a:br>
            <a:r>
              <a:rPr lang="en-US" altLang="zh-CN" b="1">
                <a:latin typeface="宋体" pitchFamily="2" charset="-122"/>
              </a:rPr>
              <a:t>4.2--2  </a:t>
            </a:r>
            <a:r>
              <a:rPr lang="zh-CN" altLang="en-US" b="1">
                <a:latin typeface="宋体" pitchFamily="2" charset="-122"/>
              </a:rPr>
              <a:t>分布元件组的脉振磁势</a:t>
            </a:r>
          </a:p>
        </p:txBody>
      </p:sp>
      <p:sp>
        <p:nvSpPr>
          <p:cNvPr id="225284" name="Rectangle 4"/>
          <p:cNvSpPr>
            <a:spLocks noChangeArrowheads="1"/>
          </p:cNvSpPr>
          <p:nvPr/>
        </p:nvSpPr>
        <p:spPr bwMode="auto">
          <a:xfrm>
            <a:off x="395288" y="1196975"/>
            <a:ext cx="8748712" cy="51577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二，短距元件组的磁势</a:t>
            </a:r>
          </a:p>
          <a:p>
            <a:pPr marL="342900" indent="-342900">
              <a:spcBef>
                <a:spcPct val="20000"/>
              </a:spcBef>
              <a:buClr>
                <a:schemeClr val="bg2"/>
              </a:buClr>
              <a:buSzPct val="70000"/>
              <a:buFont typeface="Wingdings" pitchFamily="2" charset="2"/>
              <a:buChar char="l"/>
            </a:pPr>
            <a:r>
              <a:rPr lang="zh-CN" altLang="en-US" sz="2300" b="1"/>
              <a:t>    一般交流绕组既有分布、又有短距，因此在这种元件组的磁势幅值计算时，首先应计及短距元件的磁势，其幅值计算式为</a:t>
            </a:r>
            <a:r>
              <a:rPr lang="en-US" altLang="zh-CN" sz="2300" b="1"/>
              <a:t>(17-10)</a:t>
            </a:r>
            <a:r>
              <a:rPr lang="zh-CN" altLang="en-US" sz="2300" b="1"/>
              <a:t>和</a:t>
            </a:r>
            <a:r>
              <a:rPr lang="en-US" altLang="zh-CN" sz="2300" b="1"/>
              <a:t>(17-11)</a:t>
            </a:r>
            <a:r>
              <a:rPr lang="zh-CN" altLang="en-US" sz="2300" b="1"/>
              <a:t>式。把它代入式</a:t>
            </a:r>
            <a:r>
              <a:rPr lang="en-US" altLang="zh-CN" sz="2300" b="1"/>
              <a:t>(17-12)</a:t>
            </a:r>
            <a:r>
              <a:rPr lang="zh-CN" altLang="en-US" sz="2300" b="1"/>
              <a:t>～</a:t>
            </a:r>
            <a:r>
              <a:rPr lang="en-US" altLang="zh-CN" sz="2300" b="1"/>
              <a:t>(17—15)</a:t>
            </a:r>
            <a:r>
              <a:rPr lang="zh-CN" altLang="en-US" sz="2300" b="1"/>
              <a:t>，就可得到短距元件组的基波和各次谐波磁势幅值。直接用绕组因数</a:t>
            </a:r>
            <a:r>
              <a:rPr lang="en-US" altLang="zh-CN" sz="2300" b="1"/>
              <a:t>k</a:t>
            </a:r>
            <a:r>
              <a:rPr lang="en-US" altLang="zh-CN" sz="2300" b="1" baseline="-25000"/>
              <a:t>W</a:t>
            </a:r>
            <a:r>
              <a:rPr lang="en-US" altLang="zh-CN" sz="2300" b="1"/>
              <a:t>=k</a:t>
            </a:r>
            <a:r>
              <a:rPr lang="en-US" altLang="zh-CN" sz="2300" b="1" baseline="-25000"/>
              <a:t>y</a:t>
            </a:r>
            <a:r>
              <a:rPr lang="en-US" altLang="zh-CN" sz="2300" b="1"/>
              <a:t>k</a:t>
            </a:r>
            <a:r>
              <a:rPr lang="en-US" altLang="zh-CN" sz="2300" b="1" baseline="-25000"/>
              <a:t>q</a:t>
            </a:r>
            <a:r>
              <a:rPr lang="zh-CN" altLang="en-US" sz="2300" b="1"/>
              <a:t>来表达</a:t>
            </a:r>
          </a:p>
          <a:p>
            <a:pPr marL="342900" indent="-342900">
              <a:spcBef>
                <a:spcPct val="20000"/>
              </a:spcBef>
              <a:buClr>
                <a:schemeClr val="bg2"/>
              </a:buClr>
              <a:buSzPct val="70000"/>
              <a:buFont typeface="Wingdings" pitchFamily="2" charset="2"/>
              <a:buChar char="l"/>
            </a:pPr>
            <a:endParaRPr lang="zh-CN" altLang="en-US" sz="2300" b="1"/>
          </a:p>
          <a:p>
            <a:pPr marL="342900" indent="-342900">
              <a:spcBef>
                <a:spcPct val="20000"/>
              </a:spcBef>
              <a:buClr>
                <a:schemeClr val="bg2"/>
              </a:buClr>
              <a:buSzPct val="70000"/>
              <a:buFont typeface="Wingdings" pitchFamily="2" charset="2"/>
              <a:buChar char="l"/>
            </a:pPr>
            <a:endParaRPr lang="zh-CN" altLang="en-US" sz="2300" b="1"/>
          </a:p>
          <a:p>
            <a:pPr marL="342900" indent="-342900">
              <a:spcBef>
                <a:spcPct val="20000"/>
              </a:spcBef>
              <a:buClr>
                <a:schemeClr val="bg2"/>
              </a:buClr>
              <a:buSzPct val="70000"/>
              <a:buFont typeface="Wingdings" pitchFamily="2" charset="2"/>
              <a:buChar char="l"/>
            </a:pPr>
            <a:endParaRPr lang="zh-CN" altLang="en-US" sz="2300" b="1"/>
          </a:p>
          <a:p>
            <a:pPr marL="342900" indent="-342900">
              <a:spcBef>
                <a:spcPct val="20000"/>
              </a:spcBef>
              <a:buClr>
                <a:schemeClr val="bg2"/>
              </a:buClr>
              <a:buSzPct val="70000"/>
              <a:buFont typeface="Wingdings" pitchFamily="2" charset="2"/>
              <a:buChar char="l"/>
            </a:pPr>
            <a:r>
              <a:rPr lang="zh-CN" altLang="en-US" sz="2300" b="1"/>
              <a:t>值得指出，由于短距元件有奇次也有偶次谐波磁势，因此短距元件组的磁势中也不仅有奇次谐波、还存在偶次谐波。唯</a:t>
            </a:r>
            <a:r>
              <a:rPr lang="en-US" altLang="zh-CN" sz="2300" b="1"/>
              <a:t>60°</a:t>
            </a:r>
            <a:r>
              <a:rPr lang="zh-CN" altLang="en-US" sz="2300" b="1"/>
              <a:t>相带双层绕组，因为每相每对极有两个元件组，而这两个元件组的偶次谐波磁势将互相抵消，所以仅需要计及奇次谐波。</a:t>
            </a:r>
            <a:endParaRPr lang="el-GR" altLang="en-US" sz="2300" b="1"/>
          </a:p>
        </p:txBody>
      </p:sp>
      <p:graphicFrame>
        <p:nvGraphicFramePr>
          <p:cNvPr id="225296" name="Object 16"/>
          <p:cNvGraphicFramePr>
            <a:graphicFrameLocks noChangeAspect="1"/>
          </p:cNvGraphicFramePr>
          <p:nvPr>
            <p:ph idx="1"/>
          </p:nvPr>
        </p:nvGraphicFramePr>
        <p:xfrm>
          <a:off x="4284663" y="3141663"/>
          <a:ext cx="2355850" cy="1800225"/>
        </p:xfrm>
        <a:graphic>
          <a:graphicData uri="http://schemas.openxmlformats.org/presentationml/2006/ole">
            <p:oleObj spid="_x0000_s225296" name="Equation" r:id="rId3" imgW="1714320" imgH="1320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827088" y="404813"/>
            <a:ext cx="7793037" cy="1300162"/>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7</a:t>
            </a:r>
            <a:r>
              <a:rPr lang="en-US" altLang="zh-CN" sz="2500">
                <a:latin typeface="宋体" pitchFamily="2" charset="-122"/>
              </a:rPr>
              <a:t> </a:t>
            </a:r>
            <a:r>
              <a:rPr lang="en-US" altLang="zh-CN" b="1">
                <a:latin typeface="宋体" pitchFamily="2" charset="-122"/>
              </a:rPr>
              <a:t/>
            </a:r>
            <a:br>
              <a:rPr lang="en-US" altLang="zh-CN" b="1">
                <a:latin typeface="宋体" pitchFamily="2" charset="-122"/>
              </a:rPr>
            </a:br>
            <a:r>
              <a:rPr lang="en-US" altLang="zh-CN" b="1">
                <a:latin typeface="宋体" pitchFamily="2" charset="-122"/>
              </a:rPr>
              <a:t>4.2--2  </a:t>
            </a:r>
            <a:r>
              <a:rPr lang="zh-CN" altLang="en-US" b="1">
                <a:latin typeface="宋体" pitchFamily="2" charset="-122"/>
              </a:rPr>
              <a:t>分布元件组的脉振磁势</a:t>
            </a:r>
          </a:p>
        </p:txBody>
      </p:sp>
      <p:sp>
        <p:nvSpPr>
          <p:cNvPr id="253955" name="Rectangle 3"/>
          <p:cNvSpPr>
            <a:spLocks noChangeArrowheads="1"/>
          </p:cNvSpPr>
          <p:nvPr/>
        </p:nvSpPr>
        <p:spPr bwMode="auto">
          <a:xfrm>
            <a:off x="250825" y="1628775"/>
            <a:ext cx="8497888" cy="47529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由上分析可见，在计算绕组的</a:t>
            </a:r>
            <a:r>
              <a:rPr lang="zh-CN" altLang="en-US" sz="2700" b="1">
                <a:solidFill>
                  <a:srgbClr val="FF3300"/>
                </a:solidFill>
              </a:rPr>
              <a:t>磁势幅值</a:t>
            </a:r>
            <a:r>
              <a:rPr lang="zh-CN" altLang="en-US" sz="2700" b="1"/>
              <a:t>时，引用了绕组的绕组因数，</a:t>
            </a:r>
            <a:r>
              <a:rPr lang="zh-CN" altLang="en-US" sz="2700" b="1">
                <a:solidFill>
                  <a:srgbClr val="FF3300"/>
                </a:solidFill>
              </a:rPr>
              <a:t>这与计算绕组电势时一样</a:t>
            </a:r>
            <a:r>
              <a:rPr lang="zh-CN" altLang="en-US" sz="2700" b="1"/>
              <a:t>。由于</a:t>
            </a:r>
            <a:r>
              <a:rPr lang="zh-CN" altLang="en-US" sz="2700" b="1">
                <a:solidFill>
                  <a:srgbClr val="FF3300"/>
                </a:solidFill>
              </a:rPr>
              <a:t>绕组的空间分布与短距</a:t>
            </a:r>
            <a:r>
              <a:rPr lang="zh-CN" altLang="en-US" sz="2700" b="1"/>
              <a:t>，因此各导体电势矢量在时间上有相位差，从而在计算总电势时要利用绕组因数。在分析</a:t>
            </a:r>
            <a:r>
              <a:rPr lang="zh-CN" altLang="en-US" sz="2700" b="1">
                <a:solidFill>
                  <a:srgbClr val="FF3300"/>
                </a:solidFill>
              </a:rPr>
              <a:t>绕组磁势</a:t>
            </a:r>
            <a:r>
              <a:rPr lang="zh-CN" altLang="en-US" sz="2700" b="1"/>
              <a:t>时，也是由于元件的空间分布和短距，使得磁势矢量在空间有相位差。</a:t>
            </a:r>
            <a:r>
              <a:rPr lang="zh-CN" altLang="en-US" sz="2700" b="1">
                <a:solidFill>
                  <a:srgbClr val="FF3300"/>
                </a:solidFill>
              </a:rPr>
              <a:t>而时间相位差与空间相位差在以电角度表示时是统一的，因而可用同一绕组因数来计算电势和磁势。</a:t>
            </a:r>
            <a:r>
              <a:rPr lang="zh-CN" altLang="en-US" sz="2700" b="1"/>
              <a:t>亦同改善电势波形一样，可适当选择绕组的节距和分布，来改善磁势的空间分布，使电机气隙磁势空间分布波尽量接近正弦波，或得到特殊需要的波形。</a:t>
            </a:r>
            <a:endParaRPr lang="zh-CN" altLang="zh-CN" sz="2700" b="1"/>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84213" y="620713"/>
            <a:ext cx="7793037"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1</a:t>
            </a:r>
            <a:r>
              <a:rPr lang="en-US" altLang="zh-CN" sz="2100" b="1">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4.2--3  </a:t>
            </a:r>
            <a:r>
              <a:rPr lang="zh-CN" altLang="en-US" sz="2900" b="1">
                <a:latin typeface="宋体" pitchFamily="2" charset="-122"/>
              </a:rPr>
              <a:t>相绕组的脉振磁势</a:t>
            </a:r>
          </a:p>
        </p:txBody>
      </p:sp>
      <p:graphicFrame>
        <p:nvGraphicFramePr>
          <p:cNvPr id="254983" name="Object 7"/>
          <p:cNvGraphicFramePr>
            <a:graphicFrameLocks noChangeAspect="1"/>
          </p:cNvGraphicFramePr>
          <p:nvPr>
            <p:ph sz="half" idx="2"/>
          </p:nvPr>
        </p:nvGraphicFramePr>
        <p:xfrm>
          <a:off x="2728913" y="2468563"/>
          <a:ext cx="5703887" cy="777875"/>
        </p:xfrm>
        <a:graphic>
          <a:graphicData uri="http://schemas.openxmlformats.org/presentationml/2006/ole">
            <p:oleObj spid="_x0000_s254983" name="Equation" r:id="rId3" imgW="2844720" imgH="393480" progId="Equation.DSMT4">
              <p:embed/>
            </p:oleObj>
          </a:graphicData>
        </a:graphic>
      </p:graphicFrame>
      <p:sp>
        <p:nvSpPr>
          <p:cNvPr id="254979" name="Rectangle 3"/>
          <p:cNvSpPr>
            <a:spLocks noChangeArrowheads="1"/>
          </p:cNvSpPr>
          <p:nvPr/>
        </p:nvSpPr>
        <p:spPr bwMode="auto">
          <a:xfrm>
            <a:off x="250825" y="1844675"/>
            <a:ext cx="8353425" cy="41148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电机的每相绕组有若干个元件组串联或并联组成，当相绕组通过正弦交流电流时，则相绕组建立的脉振磁势为</a:t>
            </a:r>
          </a:p>
          <a:p>
            <a:pPr marL="342900" indent="-342900">
              <a:spcBef>
                <a:spcPct val="20000"/>
              </a:spcBef>
              <a:buClr>
                <a:schemeClr val="bg2"/>
              </a:buClr>
              <a:buSzPct val="70000"/>
              <a:buFont typeface="Wingdings" pitchFamily="2" charset="2"/>
              <a:buChar char="l"/>
            </a:pPr>
            <a:r>
              <a:rPr lang="zh-CN" altLang="en-US" sz="2700" b="1"/>
              <a:t>该脉振磁势轴线就在相绕组的中心轴线上。下面将推导基波磁势幅值</a:t>
            </a:r>
            <a:r>
              <a:rPr lang="en-US" altLang="zh-CN" sz="2700" b="1"/>
              <a:t>F</a:t>
            </a:r>
            <a:r>
              <a:rPr lang="el-GR" altLang="zh-CN" sz="2700" b="1" baseline="-25000"/>
              <a:t>Φ</a:t>
            </a:r>
            <a:r>
              <a:rPr lang="en-US" altLang="zh-CN" sz="2700" b="1" baseline="-25000"/>
              <a:t>1</a:t>
            </a:r>
            <a:r>
              <a:rPr lang="zh-CN" altLang="en-US" sz="2700" b="1"/>
              <a:t>和谐波磁势幅值</a:t>
            </a:r>
            <a:r>
              <a:rPr lang="en-US" altLang="zh-CN" sz="2700" b="1"/>
              <a:t>F</a:t>
            </a:r>
            <a:r>
              <a:rPr lang="el-GR" altLang="zh-CN" sz="2700" b="1" baseline="-25000"/>
              <a:t>Φ</a:t>
            </a:r>
            <a:r>
              <a:rPr lang="en-US" altLang="zh-CN" sz="2700" b="1" baseline="-25000"/>
              <a:t>v</a:t>
            </a:r>
            <a:r>
              <a:rPr lang="zh-CN" altLang="en-US" sz="2700" b="1"/>
              <a:t>的计算式。</a:t>
            </a:r>
          </a:p>
          <a:p>
            <a:pPr marL="342900" indent="-342900">
              <a:spcBef>
                <a:spcPct val="20000"/>
              </a:spcBef>
              <a:buClr>
                <a:schemeClr val="bg2"/>
              </a:buClr>
              <a:buSzPct val="70000"/>
              <a:buFont typeface="Wingdings" pitchFamily="2" charset="2"/>
              <a:buChar char="l"/>
            </a:pPr>
            <a:r>
              <a:rPr lang="zh-CN" altLang="en-US" sz="2700" b="1"/>
              <a:t>    仍如以上两节所举的一对极</a:t>
            </a:r>
            <a:r>
              <a:rPr lang="en-US" altLang="zh-CN" sz="2700" b="1"/>
              <a:t>(p=1)</a:t>
            </a:r>
            <a:r>
              <a:rPr lang="zh-CN" altLang="en-US" sz="2700" b="1"/>
              <a:t>电机为例。如果是</a:t>
            </a:r>
            <a:r>
              <a:rPr lang="en-US" altLang="zh-CN" sz="2700" b="1"/>
              <a:t>60 </a:t>
            </a:r>
            <a:r>
              <a:rPr lang="zh-CN" altLang="en-US" sz="2700" b="1"/>
              <a:t>相带双层绕组，那么每相有两个元件组，所以它们叠加得到相磁势幅值为</a:t>
            </a:r>
          </a:p>
          <a:p>
            <a:pPr marL="342900" indent="-342900">
              <a:spcBef>
                <a:spcPct val="20000"/>
              </a:spcBef>
              <a:buClr>
                <a:schemeClr val="bg2"/>
              </a:buClr>
              <a:buSzPct val="70000"/>
              <a:buFont typeface="Wingdings" pitchFamily="2" charset="2"/>
              <a:buChar char="l"/>
            </a:pPr>
            <a:r>
              <a:rPr lang="zh-CN" altLang="en-US" sz="2700" b="1"/>
              <a:t>但其中已无偶次谐波。令两元件组串联</a:t>
            </a:r>
            <a:r>
              <a:rPr lang="en-US" altLang="zh-CN" sz="2700" b="1"/>
              <a:t>(</a:t>
            </a:r>
            <a:r>
              <a:rPr lang="zh-CN" altLang="en-US" sz="2700" b="1"/>
              <a:t>应反串</a:t>
            </a:r>
            <a:r>
              <a:rPr lang="en-US" altLang="zh-CN" sz="2700" b="1"/>
              <a:t>)</a:t>
            </a:r>
            <a:r>
              <a:rPr lang="zh-CN" altLang="en-US" sz="2700" b="1"/>
              <a:t>成一条支路</a:t>
            </a:r>
            <a:r>
              <a:rPr lang="en-US" altLang="zh-CN" sz="2700" b="1"/>
              <a:t>a</a:t>
            </a:r>
            <a:r>
              <a:rPr lang="zh-CN" altLang="en-US" sz="2700" b="1"/>
              <a:t>＝</a:t>
            </a:r>
            <a:r>
              <a:rPr lang="en-US" altLang="zh-CN" sz="2700" b="1"/>
              <a:t>1</a:t>
            </a:r>
            <a:r>
              <a:rPr lang="zh-CN" altLang="en-US" sz="2700" b="1"/>
              <a:t>，则每相绕组串联匝数</a:t>
            </a:r>
            <a:r>
              <a:rPr lang="en-US" altLang="zh-CN" sz="2700" b="1"/>
              <a:t>W=2qWy </a:t>
            </a:r>
            <a:endParaRPr lang="zh-CN" altLang="zh-CN" sz="2700" b="1"/>
          </a:p>
        </p:txBody>
      </p:sp>
      <p:graphicFrame>
        <p:nvGraphicFramePr>
          <p:cNvPr id="254984" name="Object 8"/>
          <p:cNvGraphicFramePr>
            <a:graphicFrameLocks noChangeAspect="1"/>
          </p:cNvGraphicFramePr>
          <p:nvPr>
            <p:ph sz="half" idx="1"/>
          </p:nvPr>
        </p:nvGraphicFramePr>
        <p:xfrm>
          <a:off x="5186363" y="5268913"/>
          <a:ext cx="3244850" cy="546100"/>
        </p:xfrm>
        <a:graphic>
          <a:graphicData uri="http://schemas.openxmlformats.org/presentationml/2006/ole">
            <p:oleObj spid="_x0000_s254984" name="Equation" r:id="rId4" imgW="1422360" imgH="241200" progId="Equation.DSMT4">
              <p:embed/>
            </p:oleObj>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900113" y="260350"/>
            <a:ext cx="7793037"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2</a:t>
            </a:r>
            <a:r>
              <a:rPr lang="en-US" altLang="zh-CN" sz="2100" b="1">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4.2--3  </a:t>
            </a:r>
            <a:r>
              <a:rPr lang="zh-CN" altLang="en-US" sz="2900" b="1">
                <a:latin typeface="宋体" pitchFamily="2" charset="-122"/>
              </a:rPr>
              <a:t>相绕组的脉振磁势</a:t>
            </a:r>
          </a:p>
        </p:txBody>
      </p:sp>
      <p:sp>
        <p:nvSpPr>
          <p:cNvPr id="256003" name="Rectangle 3"/>
          <p:cNvSpPr>
            <a:spLocks noChangeArrowheads="1"/>
          </p:cNvSpPr>
          <p:nvPr/>
        </p:nvSpPr>
        <p:spPr bwMode="auto">
          <a:xfrm>
            <a:off x="0" y="1268413"/>
            <a:ext cx="8820150" cy="4392612"/>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t>元件电流</a:t>
            </a:r>
            <a:r>
              <a:rPr lang="en-US" altLang="zh-CN" sz="2700" b="1"/>
              <a:t>I=I</a:t>
            </a:r>
            <a:r>
              <a:rPr lang="el-GR" altLang="zh-CN" sz="2700" b="1" baseline="-25000"/>
              <a:t>Φ</a:t>
            </a:r>
            <a:r>
              <a:rPr lang="zh-CN" altLang="en-US" sz="2700" b="1"/>
              <a:t>，这里  为相电流有效值。再利用式</a:t>
            </a:r>
            <a:r>
              <a:rPr lang="en-US" altLang="zh-CN" sz="2700" b="1"/>
              <a:t>(17—16)</a:t>
            </a:r>
            <a:r>
              <a:rPr lang="zh-CN" altLang="en-US" sz="2700" b="1"/>
              <a:t>和式</a:t>
            </a:r>
            <a:r>
              <a:rPr lang="en-US" altLang="zh-CN" sz="2700" b="1"/>
              <a:t>(17-18)</a:t>
            </a:r>
            <a:r>
              <a:rPr lang="zh-CN" altLang="en-US" sz="2700" b="1"/>
              <a:t>，即得</a:t>
            </a:r>
          </a:p>
          <a:p>
            <a:pPr marL="533400" indent="-533400">
              <a:spcBef>
                <a:spcPct val="20000"/>
              </a:spcBef>
              <a:buClr>
                <a:schemeClr val="bg2"/>
              </a:buClr>
              <a:buSzPct val="70000"/>
              <a:buFont typeface="Wingdings" pitchFamily="2" charset="2"/>
              <a:buChar char="l"/>
            </a:pPr>
            <a:endParaRPr lang="zh-CN" altLang="en-US" sz="2700" b="1"/>
          </a:p>
          <a:p>
            <a:pPr marL="533400" indent="-533400">
              <a:spcBef>
                <a:spcPct val="20000"/>
              </a:spcBef>
              <a:buClr>
                <a:schemeClr val="bg2"/>
              </a:buClr>
              <a:buSzPct val="70000"/>
              <a:buFont typeface="Wingdings" pitchFamily="2" charset="2"/>
              <a:buChar char="l"/>
            </a:pPr>
            <a:r>
              <a:rPr lang="zh-CN" altLang="en-US" sz="2700" b="1"/>
              <a:t>以上两式虽是以</a:t>
            </a:r>
            <a:r>
              <a:rPr lang="en-US" altLang="zh-CN" sz="2700" b="1"/>
              <a:t>60°</a:t>
            </a:r>
            <a:r>
              <a:rPr lang="zh-CN" altLang="en-US" sz="2700" b="1"/>
              <a:t>相带、</a:t>
            </a:r>
            <a:r>
              <a:rPr lang="en-US" altLang="zh-CN" sz="2700" b="1"/>
              <a:t>a=1</a:t>
            </a:r>
            <a:r>
              <a:rPr lang="zh-CN" altLang="en-US" sz="2700" b="1"/>
              <a:t>为条件推导出来的，但可普遍适用于一对极电机绕组。例如，</a:t>
            </a:r>
            <a:r>
              <a:rPr lang="en-US" altLang="zh-CN" sz="2700" b="1"/>
              <a:t>a=2</a:t>
            </a:r>
            <a:r>
              <a:rPr lang="zh-CN" altLang="en-US" sz="2700" b="1"/>
              <a:t>的</a:t>
            </a:r>
            <a:r>
              <a:rPr lang="en-US" altLang="zh-CN" sz="2700" b="1"/>
              <a:t>60°</a:t>
            </a:r>
            <a:r>
              <a:rPr lang="zh-CN" altLang="en-US" sz="2700" b="1"/>
              <a:t>相带双层绕组，它与</a:t>
            </a:r>
            <a:r>
              <a:rPr lang="en-US" altLang="zh-CN" sz="2700" b="1"/>
              <a:t>a=1</a:t>
            </a:r>
            <a:r>
              <a:rPr lang="zh-CN" altLang="en-US" sz="2700" b="1"/>
              <a:t>的绕组相比，相串联匝数</a:t>
            </a:r>
            <a:r>
              <a:rPr lang="en-US" altLang="zh-CN" sz="2700" b="1"/>
              <a:t>W</a:t>
            </a:r>
            <a:r>
              <a:rPr lang="zh-CN" altLang="en-US" sz="2700" b="1"/>
              <a:t>要小一半，但是元件电流</a:t>
            </a:r>
            <a:r>
              <a:rPr lang="en-US" altLang="zh-CN" sz="2700" b="1"/>
              <a:t>I</a:t>
            </a:r>
            <a:r>
              <a:rPr lang="el-GR" altLang="zh-CN" sz="2700" b="1" baseline="-25000"/>
              <a:t>Φ</a:t>
            </a:r>
            <a:r>
              <a:rPr lang="zh-CN" altLang="en-US" sz="2700" b="1"/>
              <a:t>的两倍。所以只要以相串联匝数及相电流有效值进行计算，对不同的</a:t>
            </a:r>
            <a:r>
              <a:rPr lang="en-US" altLang="zh-CN" sz="2700" b="1"/>
              <a:t>a</a:t>
            </a:r>
            <a:r>
              <a:rPr lang="zh-CN" altLang="en-US" sz="2700" b="1"/>
              <a:t>值均可适用。</a:t>
            </a:r>
          </a:p>
          <a:p>
            <a:pPr marL="533400" indent="-533400">
              <a:spcBef>
                <a:spcPct val="20000"/>
              </a:spcBef>
              <a:buClr>
                <a:schemeClr val="bg2"/>
              </a:buClr>
              <a:buSzPct val="70000"/>
              <a:buFont typeface="Wingdings" pitchFamily="2" charset="2"/>
              <a:buChar char="l"/>
            </a:pPr>
            <a:r>
              <a:rPr lang="zh-CN" altLang="en-US" sz="2000" b="1"/>
              <a:t>又如，</a:t>
            </a:r>
            <a:r>
              <a:rPr lang="en-US" altLang="zh-CN" sz="2000" b="1"/>
              <a:t>120</a:t>
            </a:r>
            <a:r>
              <a:rPr lang="zh-CN" altLang="en-US" sz="2000" b="1"/>
              <a:t>相带绕组，一对极每相仅有一个元件组，那么元件组的磁势就是相绕组的磁势，即但每个元件组有</a:t>
            </a:r>
            <a:r>
              <a:rPr lang="en-US" altLang="zh-CN" sz="2000" b="1"/>
              <a:t>2q</a:t>
            </a:r>
            <a:r>
              <a:rPr lang="zh-CN" altLang="en-US" sz="2000" b="1"/>
              <a:t>个元件串联，即仍有    ，由此直接用式</a:t>
            </a:r>
            <a:r>
              <a:rPr lang="en-US" altLang="zh-CN" sz="2000" b="1"/>
              <a:t>(17-17)</a:t>
            </a:r>
            <a:r>
              <a:rPr lang="zh-CN" altLang="en-US" sz="2000" b="1"/>
              <a:t>和</a:t>
            </a:r>
            <a:r>
              <a:rPr lang="en-US" altLang="zh-CN" sz="2000" b="1"/>
              <a:t>(17-19)</a:t>
            </a:r>
            <a:r>
              <a:rPr lang="zh-CN" altLang="en-US" sz="2000" b="1"/>
              <a:t>推导</a:t>
            </a:r>
            <a:r>
              <a:rPr lang="en-US" altLang="zh-CN" sz="2000" b="1"/>
              <a:t>120 °</a:t>
            </a:r>
            <a:r>
              <a:rPr lang="zh-CN" altLang="en-US" sz="2000" b="1"/>
              <a:t>相带相磁势幅值计算式与式</a:t>
            </a:r>
            <a:r>
              <a:rPr lang="en-US" altLang="zh-CN" sz="2000" b="1"/>
              <a:t>(17-21)</a:t>
            </a:r>
            <a:r>
              <a:rPr lang="zh-CN" altLang="en-US" sz="2000" b="1"/>
              <a:t>和式</a:t>
            </a:r>
            <a:r>
              <a:rPr lang="en-US" altLang="zh-CN" sz="2000" b="1"/>
              <a:t>(17-22)</a:t>
            </a:r>
            <a:r>
              <a:rPr lang="zh-CN" altLang="en-US" sz="2000" b="1"/>
              <a:t>一样。</a:t>
            </a:r>
          </a:p>
        </p:txBody>
      </p:sp>
      <p:graphicFrame>
        <p:nvGraphicFramePr>
          <p:cNvPr id="256008" name="Object 8"/>
          <p:cNvGraphicFramePr>
            <a:graphicFrameLocks noChangeAspect="1"/>
          </p:cNvGraphicFramePr>
          <p:nvPr>
            <p:ph sz="half" idx="1"/>
          </p:nvPr>
        </p:nvGraphicFramePr>
        <p:xfrm>
          <a:off x="6300788" y="1700213"/>
          <a:ext cx="2246312" cy="1247775"/>
        </p:xfrm>
        <a:graphic>
          <a:graphicData uri="http://schemas.openxmlformats.org/presentationml/2006/ole">
            <p:oleObj spid="_x0000_s256008" name="Equation" r:id="rId3" imgW="1143000" imgH="634680" progId="Equation.DSMT4">
              <p:embed/>
            </p:oleObj>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84213" y="692150"/>
            <a:ext cx="7696200" cy="9398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3</a:t>
            </a:r>
            <a:r>
              <a:rPr lang="en-US" altLang="zh-CN" sz="2500" b="1">
                <a:latin typeface="宋体" pitchFamily="2" charset="-122"/>
              </a:rPr>
              <a:t> </a:t>
            </a:r>
            <a:r>
              <a:rPr lang="en-US" altLang="zh-CN" b="1">
                <a:latin typeface="宋体" pitchFamily="2" charset="-122"/>
              </a:rPr>
              <a:t/>
            </a:r>
            <a:br>
              <a:rPr lang="en-US" altLang="zh-CN" b="1">
                <a:latin typeface="宋体" pitchFamily="2" charset="-122"/>
              </a:rPr>
            </a:br>
            <a:r>
              <a:rPr lang="en-US" altLang="zh-CN" b="1">
                <a:latin typeface="宋体" pitchFamily="2" charset="-122"/>
              </a:rPr>
              <a:t>4.2--3  </a:t>
            </a:r>
            <a:r>
              <a:rPr lang="zh-CN" altLang="en-US" b="1">
                <a:latin typeface="宋体" pitchFamily="2" charset="-122"/>
              </a:rPr>
              <a:t>相绕组的脉振磁势</a:t>
            </a:r>
          </a:p>
        </p:txBody>
      </p:sp>
      <p:sp>
        <p:nvSpPr>
          <p:cNvPr id="257027" name="Rectangle 3"/>
          <p:cNvSpPr>
            <a:spLocks noChangeArrowheads="1"/>
          </p:cNvSpPr>
          <p:nvPr/>
        </p:nvSpPr>
        <p:spPr bwMode="auto">
          <a:xfrm>
            <a:off x="-73025" y="1700213"/>
            <a:ext cx="9217025" cy="3960812"/>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t>对于</a:t>
            </a:r>
            <a:r>
              <a:rPr lang="en-US" altLang="zh-CN" sz="2700" b="1"/>
              <a:t>p&gt;1</a:t>
            </a:r>
            <a:r>
              <a:rPr lang="zh-CN" altLang="en-US" sz="2700" b="1"/>
              <a:t>的电机，每相串联匝数为</a:t>
            </a:r>
            <a:r>
              <a:rPr lang="en-US" altLang="zh-CN" sz="2700" b="1"/>
              <a:t>W</a:t>
            </a:r>
            <a:r>
              <a:rPr lang="zh-CN" altLang="en-US" sz="2700" b="1"/>
              <a:t>，分布于</a:t>
            </a:r>
            <a:r>
              <a:rPr lang="en-US" altLang="zh-CN" sz="2700" b="1"/>
              <a:t>p</a:t>
            </a:r>
            <a:r>
              <a:rPr lang="zh-CN" altLang="en-US" sz="2700" b="1"/>
              <a:t>对极，每对极下一相绕组的串联匝数为</a:t>
            </a:r>
            <a:r>
              <a:rPr lang="en-US" altLang="zh-CN" sz="2700" b="1"/>
              <a:t>W</a:t>
            </a:r>
            <a:r>
              <a:rPr lang="zh-CN" altLang="en-US" sz="2700" b="1"/>
              <a:t>／</a:t>
            </a:r>
            <a:r>
              <a:rPr lang="en-US" altLang="zh-CN" sz="2700" b="1"/>
              <a:t>p</a:t>
            </a:r>
            <a:r>
              <a:rPr lang="zh-CN" altLang="en-US" sz="2700" b="1"/>
              <a:t>。故一相绕组产生的每极基波磁势幅值和次谐波磁势幅值为</a:t>
            </a:r>
          </a:p>
          <a:p>
            <a:pPr marL="533400" indent="-533400">
              <a:spcBef>
                <a:spcPct val="20000"/>
              </a:spcBef>
              <a:buClr>
                <a:schemeClr val="bg2"/>
              </a:buClr>
              <a:buSzPct val="70000"/>
              <a:buFont typeface="Wingdings" pitchFamily="2" charset="2"/>
              <a:buChar char="l"/>
            </a:pPr>
            <a:endParaRPr lang="zh-CN" altLang="en-US" sz="2700" b="1"/>
          </a:p>
          <a:p>
            <a:pPr marL="533400" indent="-533400">
              <a:spcBef>
                <a:spcPct val="20000"/>
              </a:spcBef>
              <a:buClr>
                <a:schemeClr val="bg2"/>
              </a:buClr>
              <a:buSzPct val="70000"/>
              <a:buFont typeface="Wingdings" pitchFamily="2" charset="2"/>
              <a:buChar char="l"/>
            </a:pPr>
            <a:endParaRPr lang="zh-CN" altLang="en-US" sz="2700" b="1"/>
          </a:p>
          <a:p>
            <a:pPr marL="533400" indent="-533400">
              <a:spcBef>
                <a:spcPct val="20000"/>
              </a:spcBef>
              <a:buClr>
                <a:schemeClr val="bg2"/>
              </a:buClr>
              <a:buSzPct val="70000"/>
              <a:buFont typeface="Wingdings" pitchFamily="2" charset="2"/>
              <a:buChar char="l"/>
            </a:pPr>
            <a:endParaRPr lang="zh-CN" altLang="en-US" sz="2700" b="1"/>
          </a:p>
          <a:p>
            <a:pPr marL="533400" indent="-533400">
              <a:spcBef>
                <a:spcPct val="20000"/>
              </a:spcBef>
              <a:buClr>
                <a:schemeClr val="bg2"/>
              </a:buClr>
              <a:buSzPct val="70000"/>
              <a:buFont typeface="Wingdings" pitchFamily="2" charset="2"/>
              <a:buChar char="l"/>
            </a:pPr>
            <a:r>
              <a:rPr lang="zh-CN" altLang="en-US" sz="2700" b="1"/>
              <a:t>可见，式</a:t>
            </a:r>
            <a:r>
              <a:rPr lang="en-US" altLang="zh-CN" sz="2700" b="1"/>
              <a:t>(17-21)</a:t>
            </a:r>
            <a:r>
              <a:rPr lang="zh-CN" altLang="en-US" sz="2700" b="1"/>
              <a:t>和式</a:t>
            </a:r>
            <a:r>
              <a:rPr lang="en-US" altLang="zh-CN" sz="2700" b="1"/>
              <a:t>(17—22)</a:t>
            </a:r>
            <a:r>
              <a:rPr lang="zh-CN" altLang="en-US" sz="2700" b="1"/>
              <a:t>又可视为式</a:t>
            </a:r>
            <a:r>
              <a:rPr lang="en-US" altLang="zh-CN" sz="2700" b="1"/>
              <a:t>(17—23)</a:t>
            </a:r>
            <a:r>
              <a:rPr lang="zh-CN" altLang="en-US" sz="2700" b="1"/>
              <a:t>和式</a:t>
            </a:r>
            <a:r>
              <a:rPr lang="en-US" altLang="zh-CN" sz="2700" b="1"/>
              <a:t>(17-24)</a:t>
            </a:r>
            <a:r>
              <a:rPr lang="zh-CN" altLang="en-US" sz="2700" b="1"/>
              <a:t>的特例</a:t>
            </a:r>
            <a:r>
              <a:rPr lang="en-US" altLang="zh-CN" sz="2700" b="1"/>
              <a:t>(p=1)</a:t>
            </a:r>
            <a:r>
              <a:rPr lang="zh-CN" altLang="en-US" sz="2700" b="1"/>
              <a:t>。    </a:t>
            </a:r>
            <a:endParaRPr lang="zh-CN" altLang="zh-CN" sz="2700" b="1"/>
          </a:p>
        </p:txBody>
      </p:sp>
      <p:graphicFrame>
        <p:nvGraphicFramePr>
          <p:cNvPr id="257029" name="Object 5"/>
          <p:cNvGraphicFramePr>
            <a:graphicFrameLocks noChangeAspect="1"/>
          </p:cNvGraphicFramePr>
          <p:nvPr>
            <p:ph sz="half" idx="1"/>
          </p:nvPr>
        </p:nvGraphicFramePr>
        <p:xfrm>
          <a:off x="827088" y="3357563"/>
          <a:ext cx="6915150" cy="1065212"/>
        </p:xfrm>
        <a:graphic>
          <a:graphicData uri="http://schemas.openxmlformats.org/presentationml/2006/ole">
            <p:oleObj spid="_x0000_s257029" name="Equation" r:id="rId3" imgW="2692080" imgH="419040" progId="Equation.DSMT4">
              <p:embed/>
            </p:oleObj>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755650" y="620713"/>
            <a:ext cx="7696200" cy="1011237"/>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4</a:t>
            </a:r>
            <a:r>
              <a:rPr lang="en-US" altLang="zh-CN" sz="2500" b="1">
                <a:latin typeface="宋体" pitchFamily="2" charset="-122"/>
              </a:rPr>
              <a:t> </a:t>
            </a:r>
            <a:r>
              <a:rPr lang="en-US" altLang="zh-CN" b="1">
                <a:latin typeface="宋体" pitchFamily="2" charset="-122"/>
              </a:rPr>
              <a:t/>
            </a:r>
            <a:br>
              <a:rPr lang="en-US" altLang="zh-CN" b="1">
                <a:latin typeface="宋体" pitchFamily="2" charset="-122"/>
              </a:rPr>
            </a:br>
            <a:r>
              <a:rPr lang="en-US" altLang="zh-CN" b="1">
                <a:latin typeface="宋体" pitchFamily="2" charset="-122"/>
              </a:rPr>
              <a:t>4.2--3  </a:t>
            </a:r>
            <a:r>
              <a:rPr lang="zh-CN" altLang="en-US" b="1">
                <a:latin typeface="宋体" pitchFamily="2" charset="-122"/>
              </a:rPr>
              <a:t>相绕组的脉振磁势</a:t>
            </a:r>
          </a:p>
        </p:txBody>
      </p:sp>
      <p:sp>
        <p:nvSpPr>
          <p:cNvPr id="369667" name="Rectangle 3"/>
          <p:cNvSpPr>
            <a:spLocks noChangeArrowheads="1"/>
          </p:cNvSpPr>
          <p:nvPr/>
        </p:nvSpPr>
        <p:spPr bwMode="auto">
          <a:xfrm>
            <a:off x="0" y="1844675"/>
            <a:ext cx="9217025" cy="338455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b="1"/>
              <a:t>仍需强调，</a:t>
            </a:r>
            <a:r>
              <a:rPr lang="zh-CN" altLang="en-US" sz="2700" b="1">
                <a:solidFill>
                  <a:srgbClr val="FF3300"/>
                </a:solidFill>
              </a:rPr>
              <a:t>每相绕组通交流电建立的是脉振磁势</a:t>
            </a:r>
            <a:r>
              <a:rPr lang="zh-CN" altLang="en-US" sz="2700" b="1"/>
              <a:t>，如式。该磁势空间分布包含基波和一系列谐波。一般绕组的谐波磁势中有奇次谐波、也有偶次谐波，但最常用的</a:t>
            </a:r>
            <a:r>
              <a:rPr lang="en-US" altLang="zh-CN" sz="2700" b="1"/>
              <a:t>60°</a:t>
            </a:r>
            <a:r>
              <a:rPr lang="zh-CN" altLang="en-US" sz="2700" b="1"/>
              <a:t>相带整数槽双层绕组或者任何型式的整距绕组则仅有奇次谐波磁势。</a:t>
            </a:r>
            <a:r>
              <a:rPr lang="zh-CN" altLang="en-US" sz="2700" b="1">
                <a:solidFill>
                  <a:srgbClr val="FF3300"/>
                </a:solidFill>
              </a:rPr>
              <a:t>各次谐波磁势是极对数为</a:t>
            </a:r>
            <a:r>
              <a:rPr lang="en-US" altLang="zh-CN" sz="2700" b="1">
                <a:solidFill>
                  <a:srgbClr val="FF3300"/>
                </a:solidFill>
              </a:rPr>
              <a:t>p</a:t>
            </a:r>
            <a:r>
              <a:rPr lang="en-US" altLang="zh-CN" sz="2700" b="1" baseline="-25000">
                <a:solidFill>
                  <a:srgbClr val="FF3300"/>
                </a:solidFill>
              </a:rPr>
              <a:t>v</a:t>
            </a:r>
            <a:r>
              <a:rPr lang="zh-CN" altLang="en-US" sz="2700" b="1">
                <a:solidFill>
                  <a:srgbClr val="FF3300"/>
                </a:solidFill>
              </a:rPr>
              <a:t>空间分布的脉振磁势，其幅值大小与谐波次数</a:t>
            </a:r>
            <a:r>
              <a:rPr lang="en-US" altLang="zh-CN" sz="2700" b="1">
                <a:solidFill>
                  <a:srgbClr val="FF3300"/>
                </a:solidFill>
              </a:rPr>
              <a:t>v</a:t>
            </a:r>
            <a:r>
              <a:rPr lang="zh-CN" altLang="en-US" sz="2700" b="1">
                <a:solidFill>
                  <a:srgbClr val="FF3300"/>
                </a:solidFill>
              </a:rPr>
              <a:t>成反比、与该谐波绕组因数成正比</a:t>
            </a:r>
            <a:r>
              <a:rPr lang="zh-CN" altLang="en-US" sz="2700" b="1">
                <a:solidFill>
                  <a:schemeClr val="hlink"/>
                </a:solidFill>
              </a:rPr>
              <a:t>。</a:t>
            </a:r>
            <a:r>
              <a:rPr lang="zh-CN" altLang="en-US" sz="2700" b="1"/>
              <a:t>因此，通常用分布和短距来改善磁势分布波形，减小空间谐波含量。 </a:t>
            </a:r>
            <a:endParaRPr lang="zh-CN" altLang="zh-CN" sz="2700" b="1"/>
          </a:p>
        </p:txBody>
      </p:sp>
      <p:graphicFrame>
        <p:nvGraphicFramePr>
          <p:cNvPr id="369668" name="Object 4"/>
          <p:cNvGraphicFramePr>
            <a:graphicFrameLocks noChangeAspect="1"/>
          </p:cNvGraphicFramePr>
          <p:nvPr>
            <p:ph sz="half" idx="1"/>
          </p:nvPr>
        </p:nvGraphicFramePr>
        <p:xfrm>
          <a:off x="1331913" y="5157788"/>
          <a:ext cx="7056437" cy="1096962"/>
        </p:xfrm>
        <a:graphic>
          <a:graphicData uri="http://schemas.openxmlformats.org/presentationml/2006/ole">
            <p:oleObj spid="_x0000_s369668" name="Equation" r:id="rId3" imgW="2692080" imgH="419040" progId="Equation.DSMT4">
              <p:embed/>
            </p:oleObj>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755650" y="404813"/>
            <a:ext cx="7793038" cy="129857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1</a:t>
            </a:r>
            <a:br>
              <a:rPr lang="en-US" altLang="zh-CN" sz="1900" b="1">
                <a:latin typeface="宋体" pitchFamily="2" charset="-122"/>
              </a:rPr>
            </a:br>
            <a:r>
              <a:rPr lang="en-US" altLang="zh-CN" b="1">
                <a:latin typeface="宋体" pitchFamily="2" charset="-122"/>
              </a:rPr>
              <a:t>4.2—4  </a:t>
            </a:r>
            <a:r>
              <a:rPr lang="zh-CN" altLang="en-US" b="1">
                <a:latin typeface="宋体" pitchFamily="2" charset="-122"/>
              </a:rPr>
              <a:t>三相绕组的旋转磁势</a:t>
            </a:r>
          </a:p>
        </p:txBody>
      </p:sp>
      <p:sp>
        <p:nvSpPr>
          <p:cNvPr id="260100" name="Rectangle 4"/>
          <p:cNvSpPr>
            <a:spLocks noChangeArrowheads="1"/>
          </p:cNvSpPr>
          <p:nvPr/>
        </p:nvSpPr>
        <p:spPr bwMode="auto">
          <a:xfrm>
            <a:off x="323850" y="2060575"/>
            <a:ext cx="7993063" cy="252095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b="1"/>
              <a:t>       </a:t>
            </a:r>
            <a:r>
              <a:rPr lang="zh-CN" altLang="en-US" sz="2700" b="1"/>
              <a:t>三相对称绕组通以三相交流电流产生的磁势是一个旋转磁势。本节将深入分析，研究三相绕组的磁势性质和计算方法。</a:t>
            </a:r>
          </a:p>
          <a:p>
            <a:pPr marL="533400" indent="-533400">
              <a:spcBef>
                <a:spcPct val="20000"/>
              </a:spcBef>
              <a:buClr>
                <a:schemeClr val="bg2"/>
              </a:buClr>
              <a:buSzPct val="70000"/>
              <a:buFont typeface="Wingdings" pitchFamily="2" charset="2"/>
              <a:buChar char="l"/>
            </a:pPr>
            <a:r>
              <a:rPr lang="zh-CN" altLang="en-US" sz="2700" b="1"/>
              <a:t>        </a:t>
            </a:r>
            <a:r>
              <a:rPr lang="zh-CN" altLang="en-US" sz="2700" b="1">
                <a:solidFill>
                  <a:srgbClr val="FF3300"/>
                </a:solidFill>
              </a:rPr>
              <a:t>为简单起见，将基波磁势和谐波磁势分开研究</a:t>
            </a:r>
            <a:r>
              <a:rPr lang="zh-CN" altLang="en-US" sz="2700" b="1"/>
              <a:t>。</a:t>
            </a:r>
            <a:endParaRPr lang="zh-CN" altLang="zh-CN" sz="2700" b="1"/>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4213" y="404813"/>
            <a:ext cx="7696200" cy="86677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2</a:t>
            </a:r>
            <a:br>
              <a:rPr lang="en-US" altLang="zh-CN" sz="1900" b="1">
                <a:latin typeface="宋体" pitchFamily="2" charset="-122"/>
              </a:rPr>
            </a:br>
            <a:r>
              <a:rPr lang="en-US" altLang="zh-CN" b="1">
                <a:latin typeface="宋体" pitchFamily="2" charset="-122"/>
              </a:rPr>
              <a:t>4.2—4  </a:t>
            </a:r>
            <a:r>
              <a:rPr lang="zh-CN" altLang="en-US" b="1">
                <a:latin typeface="宋体" pitchFamily="2" charset="-122"/>
              </a:rPr>
              <a:t>三相绕组的旋转磁势</a:t>
            </a:r>
          </a:p>
        </p:txBody>
      </p:sp>
      <p:sp>
        <p:nvSpPr>
          <p:cNvPr id="261124" name="Rectangle 4"/>
          <p:cNvSpPr>
            <a:spLocks noChangeArrowheads="1"/>
          </p:cNvSpPr>
          <p:nvPr/>
        </p:nvSpPr>
        <p:spPr bwMode="auto">
          <a:xfrm>
            <a:off x="250825" y="1268413"/>
            <a:ext cx="5435600" cy="503237"/>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b="1"/>
              <a:t>一，三相绕组的基波合成磁势 </a:t>
            </a:r>
            <a:endParaRPr lang="zh-CN" altLang="zh-CN" sz="2700" b="1"/>
          </a:p>
        </p:txBody>
      </p:sp>
      <p:graphicFrame>
        <p:nvGraphicFramePr>
          <p:cNvPr id="261125" name="Object 5"/>
          <p:cNvGraphicFramePr>
            <a:graphicFrameLocks noChangeAspect="1"/>
          </p:cNvGraphicFramePr>
          <p:nvPr>
            <p:ph sz="half" idx="1"/>
          </p:nvPr>
        </p:nvGraphicFramePr>
        <p:xfrm>
          <a:off x="4859338" y="4651375"/>
          <a:ext cx="4021137" cy="2206625"/>
        </p:xfrm>
        <a:graphic>
          <a:graphicData uri="http://schemas.openxmlformats.org/presentationml/2006/ole">
            <p:oleObj spid="_x0000_s261125" name="Equation" r:id="rId3" imgW="1434960" imgH="787320" progId="Equation.DSMT4">
              <p:embed/>
            </p:oleObj>
          </a:graphicData>
        </a:graphic>
      </p:graphicFrame>
      <p:sp>
        <p:nvSpPr>
          <p:cNvPr id="261126" name="Rectangle 6"/>
          <p:cNvSpPr>
            <a:spLocks noChangeArrowheads="1"/>
          </p:cNvSpPr>
          <p:nvPr/>
        </p:nvSpPr>
        <p:spPr bwMode="auto">
          <a:xfrm>
            <a:off x="323850" y="1916113"/>
            <a:ext cx="8820150" cy="309562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t>图</a:t>
            </a:r>
            <a:r>
              <a:rPr lang="en-US" altLang="zh-CN" sz="2700" b="1"/>
              <a:t>17-8(a)</a:t>
            </a:r>
            <a:r>
              <a:rPr lang="zh-CN" altLang="en-US" sz="2700" b="1"/>
              <a:t>是一台三相交流电机定子三相绕组的示意图，其中每相绕组只用一个集中线圈代表，三相绕组轴线在空间互差</a:t>
            </a:r>
            <a:r>
              <a:rPr lang="en-US" altLang="zh-CN" sz="2700" b="1"/>
              <a:t>120</a:t>
            </a:r>
            <a:r>
              <a:rPr lang="zh-CN" altLang="en-US" sz="2700" b="1"/>
              <a:t>电角度。为便于分析三相绕组磁势的空间分布，把定子内圆圆周展开，如图</a:t>
            </a:r>
            <a:r>
              <a:rPr lang="en-US" altLang="zh-CN" sz="2700" b="1"/>
              <a:t>(b)</a:t>
            </a:r>
            <a:r>
              <a:rPr lang="zh-CN" altLang="en-US" sz="2700" b="1"/>
              <a:t>所示。取直角坐标，让</a:t>
            </a:r>
            <a:r>
              <a:rPr lang="en-US" altLang="zh-CN" sz="2700" b="1"/>
              <a:t>F</a:t>
            </a:r>
            <a:r>
              <a:rPr lang="zh-CN" altLang="en-US" sz="2700" b="1"/>
              <a:t>轴与</a:t>
            </a:r>
            <a:r>
              <a:rPr lang="en-US" altLang="zh-CN" sz="2700" b="1"/>
              <a:t>A</a:t>
            </a:r>
            <a:r>
              <a:rPr lang="zh-CN" altLang="en-US" sz="2700" b="1"/>
              <a:t>相绕组轴线重合，以</a:t>
            </a:r>
            <a:r>
              <a:rPr lang="en-US" altLang="zh-CN" sz="2700" b="1"/>
              <a:t>A</a:t>
            </a:r>
            <a:r>
              <a:rPr lang="zh-CN" altLang="en-US" sz="2700" b="1"/>
              <a:t>、</a:t>
            </a:r>
            <a:r>
              <a:rPr lang="en-US" altLang="zh-CN" sz="2700" b="1"/>
              <a:t>B</a:t>
            </a:r>
            <a:r>
              <a:rPr lang="zh-CN" altLang="en-US" sz="2700" b="1"/>
              <a:t>、</a:t>
            </a:r>
            <a:r>
              <a:rPr lang="en-US" altLang="zh-CN" sz="2700" b="1"/>
              <a:t>C</a:t>
            </a:r>
            <a:r>
              <a:rPr lang="zh-CN" altLang="en-US" sz="2700" b="1"/>
              <a:t>三相绕组顺序沿定子内表面分布的方向作为空间横坐标的正方向。</a:t>
            </a:r>
            <a:r>
              <a:rPr lang="zh-CN" altLang="en-US" sz="2700"/>
              <a:t> </a:t>
            </a:r>
            <a:endParaRPr lang="zh-CN" altLang="zh-CN" sz="2700"/>
          </a:p>
        </p:txBody>
      </p:sp>
      <p:sp>
        <p:nvSpPr>
          <p:cNvPr id="261128" name="Rectangle 8"/>
          <p:cNvSpPr>
            <a:spLocks noChangeArrowheads="1"/>
          </p:cNvSpPr>
          <p:nvPr/>
        </p:nvSpPr>
        <p:spPr bwMode="auto">
          <a:xfrm>
            <a:off x="611188" y="5013325"/>
            <a:ext cx="3384550" cy="1187450"/>
          </a:xfrm>
          <a:prstGeom prst="rect">
            <a:avLst/>
          </a:prstGeom>
          <a:noFill/>
          <a:ln w="9525">
            <a:noFill/>
            <a:miter lim="800000"/>
            <a:headEnd/>
            <a:tailEnd/>
          </a:ln>
          <a:effectLst/>
        </p:spPr>
        <p:txBody>
          <a:bodyPr anchor="ctr">
            <a:spAutoFit/>
          </a:bodyPr>
          <a:lstStyle/>
          <a:p>
            <a:r>
              <a:rPr kumimoji="1" lang="zh-CN" altLang="en-US" sz="2400" b="1">
                <a:latin typeface="Tahoma" pitchFamily="34" charset="0"/>
              </a:rPr>
              <a:t>若三相绕组流过频率为</a:t>
            </a:r>
            <a:r>
              <a:rPr kumimoji="1" lang="en-US" altLang="zh-CN" sz="2400" b="1">
                <a:latin typeface="Tahoma" pitchFamily="34" charset="0"/>
              </a:rPr>
              <a:t>f</a:t>
            </a:r>
            <a:r>
              <a:rPr kumimoji="1" lang="zh-CN" altLang="en-US" sz="2400" b="1">
                <a:latin typeface="Tahoma" pitchFamily="34" charset="0"/>
              </a:rPr>
              <a:t>、角频率</a:t>
            </a:r>
            <a:r>
              <a:rPr kumimoji="1" lang="el-GR" altLang="zh-CN" sz="2400" b="1">
                <a:latin typeface="Tahoma" pitchFamily="34" charset="0"/>
              </a:rPr>
              <a:t>ω</a:t>
            </a:r>
            <a:r>
              <a:rPr kumimoji="1" lang="zh-CN" altLang="en-US" sz="2400" b="1">
                <a:latin typeface="Tahoma" pitchFamily="34" charset="0"/>
              </a:rPr>
              <a:t>的对称三相电流</a:t>
            </a:r>
            <a:endParaRPr kumimoji="1" lang="zh-CN" altLang="en-US" b="1">
              <a:latin typeface="Tahoma"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827088" y="0"/>
            <a:ext cx="7129462"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3</a:t>
            </a:r>
            <a:br>
              <a:rPr lang="en-US" altLang="zh-CN" sz="1700" b="1">
                <a:latin typeface="宋体" pitchFamily="2" charset="-122"/>
              </a:rPr>
            </a:br>
            <a:r>
              <a:rPr lang="en-US" altLang="zh-CN" sz="2900" b="1">
                <a:latin typeface="宋体" pitchFamily="2" charset="-122"/>
              </a:rPr>
              <a:t>4.2—4  </a:t>
            </a:r>
            <a:r>
              <a:rPr lang="zh-CN" altLang="en-US" sz="2900" b="1">
                <a:latin typeface="宋体" pitchFamily="2" charset="-122"/>
              </a:rPr>
              <a:t>三相绕组的旋转磁势</a:t>
            </a:r>
          </a:p>
        </p:txBody>
      </p:sp>
      <p:graphicFrame>
        <p:nvGraphicFramePr>
          <p:cNvPr id="263175" name="Object 7"/>
          <p:cNvGraphicFramePr>
            <a:graphicFrameLocks noChangeAspect="1"/>
          </p:cNvGraphicFramePr>
          <p:nvPr>
            <p:ph sz="half" idx="1"/>
          </p:nvPr>
        </p:nvGraphicFramePr>
        <p:xfrm>
          <a:off x="4211638" y="5397500"/>
          <a:ext cx="4932362" cy="561975"/>
        </p:xfrm>
        <a:graphic>
          <a:graphicData uri="http://schemas.openxmlformats.org/presentationml/2006/ole">
            <p:oleObj spid="_x0000_s263175" name="Equation" r:id="rId3" imgW="3809880" imgH="393480" progId="Equation.DSMT4">
              <p:embed/>
            </p:oleObj>
          </a:graphicData>
        </a:graphic>
      </p:graphicFrame>
      <p:sp>
        <p:nvSpPr>
          <p:cNvPr id="263171" name="Rectangle 3"/>
          <p:cNvSpPr>
            <a:spLocks noChangeArrowheads="1"/>
          </p:cNvSpPr>
          <p:nvPr/>
        </p:nvSpPr>
        <p:spPr bwMode="auto">
          <a:xfrm>
            <a:off x="323850" y="1196975"/>
            <a:ext cx="5435600" cy="503238"/>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b="1"/>
              <a:t>一，三相绕组的基波合成磁势</a:t>
            </a:r>
            <a:endParaRPr lang="zh-CN" altLang="zh-CN" sz="2700" b="1"/>
          </a:p>
        </p:txBody>
      </p:sp>
      <p:sp>
        <p:nvSpPr>
          <p:cNvPr id="263173" name="Rectangle 5"/>
          <p:cNvSpPr>
            <a:spLocks noChangeArrowheads="1"/>
          </p:cNvSpPr>
          <p:nvPr/>
        </p:nvSpPr>
        <p:spPr bwMode="auto">
          <a:xfrm>
            <a:off x="395288" y="1773238"/>
            <a:ext cx="8137525" cy="4608512"/>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b="1"/>
              <a:t>根据上一节的结论可知，</a:t>
            </a:r>
            <a:r>
              <a:rPr lang="en-US" altLang="zh-CN" sz="2700" b="1"/>
              <a:t>A</a:t>
            </a:r>
            <a:r>
              <a:rPr lang="zh-CN" altLang="en-US" sz="2700" b="1"/>
              <a:t>，</a:t>
            </a:r>
            <a:r>
              <a:rPr lang="en-US" altLang="zh-CN" sz="2700" b="1"/>
              <a:t>B</a:t>
            </a:r>
            <a:r>
              <a:rPr lang="zh-CN" altLang="en-US" sz="2700" b="1"/>
              <a:t>、</a:t>
            </a:r>
            <a:r>
              <a:rPr lang="en-US" altLang="zh-CN" sz="2700" b="1"/>
              <a:t>C</a:t>
            </a:r>
            <a:r>
              <a:rPr lang="zh-CN" altLang="en-US" sz="2700" b="1"/>
              <a:t>三相绕组各自产生相应的脉振磁势，其基波分别为</a:t>
            </a:r>
          </a:p>
          <a:p>
            <a:pPr marL="533400" indent="-533400">
              <a:spcBef>
                <a:spcPct val="20000"/>
              </a:spcBef>
              <a:buClr>
                <a:schemeClr val="bg2"/>
              </a:buClr>
              <a:buSzPct val="70000"/>
              <a:buFont typeface="Wingdings" pitchFamily="2" charset="2"/>
              <a:buChar char="l"/>
            </a:pPr>
            <a:endParaRPr lang="zh-CN" altLang="en-US" sz="2700" b="1"/>
          </a:p>
          <a:p>
            <a:pPr marL="533400" indent="-533400">
              <a:spcBef>
                <a:spcPct val="20000"/>
              </a:spcBef>
              <a:buClr>
                <a:schemeClr val="bg2"/>
              </a:buClr>
              <a:buSzPct val="70000"/>
              <a:buFont typeface="Wingdings" pitchFamily="2" charset="2"/>
              <a:buChar char="l"/>
            </a:pPr>
            <a:endParaRPr lang="zh-CN" altLang="en-US" sz="2700" b="1"/>
          </a:p>
          <a:p>
            <a:pPr marL="533400" indent="-533400">
              <a:spcBef>
                <a:spcPct val="20000"/>
              </a:spcBef>
              <a:buClr>
                <a:schemeClr val="bg2"/>
              </a:buClr>
              <a:buSzPct val="70000"/>
              <a:buFont typeface="Wingdings" pitchFamily="2" charset="2"/>
              <a:buChar char="l"/>
            </a:pPr>
            <a:endParaRPr lang="zh-CN" altLang="en-US" sz="2700" b="1"/>
          </a:p>
          <a:p>
            <a:pPr marL="533400" indent="-533400">
              <a:spcBef>
                <a:spcPct val="20000"/>
              </a:spcBef>
              <a:buClr>
                <a:schemeClr val="bg2"/>
              </a:buClr>
              <a:buSzPct val="70000"/>
              <a:buFont typeface="Wingdings" pitchFamily="2" charset="2"/>
              <a:buChar char="l"/>
            </a:pPr>
            <a:r>
              <a:rPr lang="zh-CN" altLang="en-US" sz="2000" b="1"/>
              <a:t>式中的</a:t>
            </a:r>
            <a:r>
              <a:rPr lang="en-US" altLang="zh-CN" sz="2000" b="1"/>
              <a:t>F</a:t>
            </a:r>
            <a:r>
              <a:rPr lang="el-GR" altLang="zh-CN" sz="2000" b="1" baseline="-25000"/>
              <a:t>Φ</a:t>
            </a:r>
            <a:r>
              <a:rPr lang="en-US" altLang="zh-CN" sz="2000" b="1" baseline="-25000"/>
              <a:t>1</a:t>
            </a:r>
            <a:r>
              <a:rPr lang="zh-CN" altLang="en-US" sz="2000" b="1"/>
              <a:t>是每相脉振磁势基波的幅值，见式</a:t>
            </a:r>
            <a:r>
              <a:rPr lang="en-US" altLang="zh-CN" sz="2000" b="1"/>
              <a:t>(17—23)</a:t>
            </a:r>
            <a:r>
              <a:rPr lang="zh-CN" altLang="en-US" sz="2000" b="1"/>
              <a:t>。利用三角函数的积化和差关系将上述三个脉振磁势表达式化作三相绕组产生的基波合成磁势就是上式中右边六项的叠加。</a:t>
            </a:r>
          </a:p>
          <a:p>
            <a:pPr marL="533400" indent="-533400">
              <a:spcBef>
                <a:spcPct val="20000"/>
              </a:spcBef>
              <a:buClr>
                <a:schemeClr val="bg2"/>
              </a:buClr>
              <a:buSzPct val="70000"/>
              <a:buFont typeface="Wingdings" pitchFamily="2" charset="2"/>
              <a:buChar char="l"/>
            </a:pPr>
            <a:r>
              <a:rPr lang="zh-CN" altLang="en-US" sz="2000" b="1"/>
              <a:t>其中后三项为三个幅值相同、互差</a:t>
            </a:r>
            <a:r>
              <a:rPr lang="en-US" altLang="zh-CN" sz="2000" b="1"/>
              <a:t>120°</a:t>
            </a:r>
            <a:r>
              <a:rPr lang="zh-CN" altLang="en-US" sz="2000" b="1"/>
              <a:t>的正弦函数，它们的和必为零。故三相基波合成磁为</a:t>
            </a:r>
          </a:p>
          <a:p>
            <a:pPr marL="533400" indent="-533400">
              <a:spcBef>
                <a:spcPct val="20000"/>
              </a:spcBef>
              <a:buClr>
                <a:schemeClr val="bg2"/>
              </a:buClr>
              <a:buSzPct val="70000"/>
              <a:buFont typeface="Wingdings" pitchFamily="2" charset="2"/>
              <a:buChar char="l"/>
            </a:pPr>
            <a:r>
              <a:rPr lang="zh-CN" altLang="en-US" sz="2000" b="1"/>
              <a:t>式中</a:t>
            </a:r>
            <a:r>
              <a:rPr lang="en-US" altLang="zh-CN" sz="2000" b="1"/>
              <a:t>F</a:t>
            </a:r>
            <a:r>
              <a:rPr lang="en-US" altLang="zh-CN" sz="2000" b="1" baseline="-25000"/>
              <a:t>l</a:t>
            </a:r>
            <a:r>
              <a:rPr lang="zh-CN" altLang="en-US" sz="2000" b="1"/>
              <a:t>即为三相基波合成磁势的幅值</a:t>
            </a:r>
            <a:r>
              <a:rPr lang="en-US" altLang="zh-CN" sz="2000" b="1"/>
              <a:t>(</a:t>
            </a:r>
            <a:r>
              <a:rPr lang="zh-CN" altLang="en-US" sz="2000" b="1"/>
              <a:t>每极</a:t>
            </a:r>
            <a:r>
              <a:rPr lang="en-US" altLang="zh-CN" sz="2000" b="1"/>
              <a:t>)</a:t>
            </a:r>
          </a:p>
          <a:p>
            <a:pPr marL="533400" indent="-533400">
              <a:spcBef>
                <a:spcPct val="20000"/>
              </a:spcBef>
              <a:buClr>
                <a:schemeClr val="bg2"/>
              </a:buClr>
              <a:buSzPct val="70000"/>
              <a:buFont typeface="Wingdings" pitchFamily="2" charset="2"/>
              <a:buChar char="l"/>
            </a:pPr>
            <a:r>
              <a:rPr lang="zh-CN" altLang="en-US" sz="2700" b="1"/>
              <a:t>下面来讨论三相基波合成磁势的性质。</a:t>
            </a:r>
            <a:endParaRPr lang="zh-CN" altLang="zh-CN" sz="2700" b="1"/>
          </a:p>
        </p:txBody>
      </p:sp>
      <p:graphicFrame>
        <p:nvGraphicFramePr>
          <p:cNvPr id="263177" name="Object 9"/>
          <p:cNvGraphicFramePr>
            <a:graphicFrameLocks noChangeAspect="1"/>
          </p:cNvGraphicFramePr>
          <p:nvPr>
            <p:ph sz="half" idx="2"/>
          </p:nvPr>
        </p:nvGraphicFramePr>
        <p:xfrm>
          <a:off x="1116013" y="2565400"/>
          <a:ext cx="7023100" cy="1631950"/>
        </p:xfrm>
        <a:graphic>
          <a:graphicData uri="http://schemas.openxmlformats.org/presentationml/2006/ole">
            <p:oleObj spid="_x0000_s263177" name="Equation" r:id="rId4" imgW="5194080" imgH="1218960" progId="Equation.DSMT4">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55650" y="833438"/>
            <a:ext cx="7696200" cy="86677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a:t>
            </a:r>
            <a:r>
              <a:rPr lang="zh-CN" altLang="en-US" sz="2100">
                <a:latin typeface="宋体" pitchFamily="2" charset="-122"/>
              </a:rPr>
              <a:t> </a:t>
            </a:r>
            <a:r>
              <a:rPr lang="zh-CN" altLang="en-US" sz="2900" b="1">
                <a:latin typeface="宋体" pitchFamily="2" charset="-122"/>
              </a:rPr>
              <a:t/>
            </a:r>
            <a:br>
              <a:rPr lang="zh-CN" altLang="en-US" sz="2900" b="1">
                <a:latin typeface="宋体" pitchFamily="2" charset="-122"/>
              </a:rPr>
            </a:br>
            <a:r>
              <a:rPr lang="zh-CN" altLang="en-US" sz="2900" b="1">
                <a:latin typeface="宋体" pitchFamily="2" charset="-122"/>
              </a:rPr>
              <a:t>介绍内容</a:t>
            </a:r>
          </a:p>
        </p:txBody>
      </p:sp>
      <p:sp>
        <p:nvSpPr>
          <p:cNvPr id="3075" name="Rectangle 3"/>
          <p:cNvSpPr>
            <a:spLocks noGrp="1" noChangeArrowheads="1"/>
          </p:cNvSpPr>
          <p:nvPr>
            <p:ph type="body" idx="1"/>
          </p:nvPr>
        </p:nvSpPr>
        <p:spPr>
          <a:xfrm>
            <a:off x="755650" y="1916113"/>
            <a:ext cx="7991475" cy="4616450"/>
          </a:xfrm>
        </p:spPr>
        <p:txBody>
          <a:bodyPr/>
          <a:lstStyle/>
          <a:p>
            <a:r>
              <a:rPr lang="zh-CN" altLang="en-US" sz="3200" b="1">
                <a:ea typeface="华文行楷" pitchFamily="2" charset="-122"/>
              </a:rPr>
              <a:t>交流绕组中有电流通过时，便产生磁势。</a:t>
            </a:r>
          </a:p>
          <a:p>
            <a:r>
              <a:rPr lang="zh-CN" altLang="en-US" sz="3200" b="1">
                <a:ea typeface="华文行楷" pitchFamily="2" charset="-122"/>
              </a:rPr>
              <a:t>在感应电动机中，由定子交流绕组磁势产生气隙主磁场，并将能量传递到转子。</a:t>
            </a:r>
          </a:p>
          <a:p>
            <a:r>
              <a:rPr lang="zh-CN" altLang="en-US" sz="3200" b="1">
                <a:ea typeface="华文行楷" pitchFamily="2" charset="-122"/>
              </a:rPr>
              <a:t>在同步发电机中，负载电流流过电枢绕组产生电枢磁势，它的存在很大程度上决定着电机的运行特性，因此研究交流绕组磁势的大小，性质和在气隙中的分布规律，都具有重要意义。</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827088" y="549275"/>
            <a:ext cx="7993062"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4</a:t>
            </a:r>
            <a:br>
              <a:rPr lang="en-US" altLang="zh-CN" sz="1700" b="1">
                <a:latin typeface="宋体" pitchFamily="2" charset="-122"/>
              </a:rPr>
            </a:br>
            <a:r>
              <a:rPr lang="en-US" altLang="zh-CN" sz="2900" b="1">
                <a:latin typeface="宋体" pitchFamily="2" charset="-122"/>
              </a:rPr>
              <a:t>4.2—4  </a:t>
            </a:r>
            <a:r>
              <a:rPr lang="zh-CN" altLang="en-US" sz="2900" b="1">
                <a:latin typeface="宋体" pitchFamily="2" charset="-122"/>
              </a:rPr>
              <a:t>三相绕组的旋转磁势</a:t>
            </a:r>
          </a:p>
        </p:txBody>
      </p:sp>
      <p:sp>
        <p:nvSpPr>
          <p:cNvPr id="226308" name="Rectangle 4"/>
          <p:cNvSpPr>
            <a:spLocks noChangeArrowheads="1"/>
          </p:cNvSpPr>
          <p:nvPr/>
        </p:nvSpPr>
        <p:spPr bwMode="auto">
          <a:xfrm>
            <a:off x="468313" y="1844675"/>
            <a:ext cx="8280400" cy="4608513"/>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t>从式出发，当</a:t>
            </a:r>
            <a:r>
              <a:rPr lang="en-US" altLang="zh-CN" sz="2700" b="1"/>
              <a:t>t=0</a:t>
            </a:r>
            <a:r>
              <a:rPr lang="zh-CN" altLang="en-US" sz="2700" b="1"/>
              <a:t>瞬间，</a:t>
            </a:r>
            <a:r>
              <a:rPr lang="en-US" altLang="zh-CN" sz="2700" b="1"/>
              <a:t>f</a:t>
            </a:r>
            <a:r>
              <a:rPr lang="en-US" altLang="zh-CN" sz="2700" b="1" baseline="-25000"/>
              <a:t>1</a:t>
            </a:r>
            <a:r>
              <a:rPr lang="en-US" altLang="zh-CN" sz="2700" b="1"/>
              <a:t>(x,t)=F</a:t>
            </a:r>
            <a:r>
              <a:rPr lang="en-US" altLang="zh-CN" sz="2700" b="1" baseline="-25000"/>
              <a:t>1</a:t>
            </a:r>
            <a:r>
              <a:rPr lang="en-US" altLang="zh-CN" sz="2700" b="1"/>
              <a:t>sin[-(</a:t>
            </a:r>
            <a:r>
              <a:rPr lang="el-GR" altLang="zh-CN" sz="2700" b="1"/>
              <a:t>π</a:t>
            </a:r>
            <a:r>
              <a:rPr lang="en-US" altLang="zh-CN" sz="2700" b="1"/>
              <a:t>/</a:t>
            </a:r>
            <a:r>
              <a:rPr lang="el-GR" altLang="zh-CN" sz="2700" b="1"/>
              <a:t>τ</a:t>
            </a:r>
            <a:r>
              <a:rPr lang="en-US" altLang="zh-CN" sz="2700" b="1"/>
              <a:t>)x]</a:t>
            </a:r>
            <a:r>
              <a:rPr lang="zh-CN" altLang="en-US" sz="2700" b="1"/>
              <a:t>，至</a:t>
            </a:r>
            <a:r>
              <a:rPr lang="en-US" altLang="zh-CN" sz="2700" b="1"/>
              <a:t>t=t</a:t>
            </a:r>
            <a:r>
              <a:rPr lang="en-US" altLang="zh-CN" sz="2700" b="1" baseline="-25000"/>
              <a:t>1</a:t>
            </a:r>
            <a:r>
              <a:rPr lang="zh-CN" altLang="en-US" sz="2700" b="1"/>
              <a:t>瞬间， </a:t>
            </a:r>
            <a:r>
              <a:rPr lang="en-US" altLang="zh-CN" sz="2700" b="1"/>
              <a:t>f</a:t>
            </a:r>
            <a:r>
              <a:rPr lang="en-US" altLang="zh-CN" sz="2700" b="1" baseline="-25000"/>
              <a:t>1</a:t>
            </a:r>
            <a:r>
              <a:rPr lang="en-US" altLang="zh-CN" sz="2700" b="1"/>
              <a:t>(x,t</a:t>
            </a:r>
            <a:r>
              <a:rPr lang="en-US" altLang="zh-CN" sz="2700" b="1" baseline="-25000"/>
              <a:t>1</a:t>
            </a:r>
            <a:r>
              <a:rPr lang="en-US" altLang="zh-CN" sz="2700" b="1"/>
              <a:t>)=F</a:t>
            </a:r>
            <a:r>
              <a:rPr lang="en-US" altLang="zh-CN" sz="2700" b="1" baseline="-25000"/>
              <a:t>1</a:t>
            </a:r>
            <a:r>
              <a:rPr lang="en-US" altLang="zh-CN" sz="2700" b="1"/>
              <a:t>sin[</a:t>
            </a:r>
            <a:r>
              <a:rPr lang="el-GR" altLang="zh-CN" sz="2700" b="1"/>
              <a:t>ω</a:t>
            </a:r>
            <a:r>
              <a:rPr lang="en-US" altLang="zh-CN" sz="2700" b="1"/>
              <a:t>t</a:t>
            </a:r>
            <a:r>
              <a:rPr lang="en-US" altLang="zh-CN" sz="2700" b="1" baseline="-25000"/>
              <a:t>1</a:t>
            </a:r>
            <a:r>
              <a:rPr lang="en-US" altLang="zh-CN" sz="2700" b="1"/>
              <a:t>-(</a:t>
            </a:r>
            <a:r>
              <a:rPr lang="el-GR" altLang="zh-CN" sz="2700" b="1"/>
              <a:t>π</a:t>
            </a:r>
            <a:r>
              <a:rPr lang="en-US" altLang="zh-CN" sz="2700" b="1"/>
              <a:t>/</a:t>
            </a:r>
            <a:r>
              <a:rPr lang="el-GR" altLang="zh-CN" sz="2700" b="1"/>
              <a:t>τ</a:t>
            </a:r>
            <a:r>
              <a:rPr lang="en-US" altLang="zh-CN" sz="2700" b="1"/>
              <a:t>)x]</a:t>
            </a:r>
            <a:r>
              <a:rPr lang="zh-CN" altLang="en-US" sz="2700" b="1"/>
              <a:t>。把这两个瞬间的磁势波进行比较，如图</a:t>
            </a:r>
            <a:r>
              <a:rPr lang="en-US" altLang="zh-CN" sz="2700" b="1"/>
              <a:t>17-9</a:t>
            </a:r>
            <a:r>
              <a:rPr lang="zh-CN" altLang="en-US" sz="2700" b="1"/>
              <a:t>所示，可见</a:t>
            </a:r>
            <a:r>
              <a:rPr lang="zh-CN" altLang="en-US" sz="2700" b="1">
                <a:solidFill>
                  <a:srgbClr val="FF3300"/>
                </a:solidFill>
              </a:rPr>
              <a:t>磁势的幅值未变</a:t>
            </a:r>
            <a:r>
              <a:rPr lang="zh-CN" altLang="en-US" sz="2700" b="1"/>
              <a:t>，沿空间均按正弦规律分布，其波长都等于</a:t>
            </a:r>
            <a:r>
              <a:rPr lang="en-US" altLang="zh-CN" sz="2700" b="1"/>
              <a:t>2</a:t>
            </a:r>
            <a:r>
              <a:rPr lang="el-GR" altLang="zh-CN" sz="2700" b="1"/>
              <a:t>τ</a:t>
            </a:r>
            <a:r>
              <a:rPr lang="zh-CN" altLang="en-US" sz="2700" b="1"/>
              <a:t>，而</a:t>
            </a:r>
            <a:r>
              <a:rPr lang="en-US" altLang="zh-CN" sz="2700" b="1"/>
              <a:t>f</a:t>
            </a:r>
            <a:r>
              <a:rPr lang="en-US" altLang="zh-CN" sz="2700" b="1" baseline="-25000"/>
              <a:t>1</a:t>
            </a:r>
            <a:r>
              <a:rPr lang="en-US" altLang="zh-CN" sz="2700" b="1"/>
              <a:t>(x,t</a:t>
            </a:r>
            <a:r>
              <a:rPr lang="en-US" altLang="zh-CN" sz="2700" b="1" baseline="-25000"/>
              <a:t>1</a:t>
            </a:r>
            <a:r>
              <a:rPr lang="en-US" altLang="zh-CN" sz="2700" b="1"/>
              <a:t>)</a:t>
            </a:r>
            <a:r>
              <a:rPr lang="zh-CN" altLang="en-US" sz="2700" b="1"/>
              <a:t>比</a:t>
            </a:r>
            <a:r>
              <a:rPr lang="en-US" altLang="zh-CN" sz="2700" b="1"/>
              <a:t>f</a:t>
            </a:r>
            <a:r>
              <a:rPr lang="en-US" altLang="zh-CN" sz="2700" b="1" baseline="-25000"/>
              <a:t>1</a:t>
            </a:r>
            <a:r>
              <a:rPr lang="en-US" altLang="zh-CN" sz="2700" b="1"/>
              <a:t>(x,t)</a:t>
            </a:r>
            <a:r>
              <a:rPr lang="zh-CN" altLang="en-US" sz="2700" b="1"/>
              <a:t>向前推进了一个距离</a:t>
            </a:r>
            <a:r>
              <a:rPr lang="en-US" altLang="zh-CN" sz="2700" b="1"/>
              <a:t>x</a:t>
            </a:r>
            <a:r>
              <a:rPr lang="zh-CN" altLang="en-US" sz="2700" b="1"/>
              <a:t>。随着时间的推移，磁势波不断地沿着的正方向移动，</a:t>
            </a:r>
            <a:r>
              <a:rPr lang="zh-CN" altLang="en-US" sz="2700" b="1">
                <a:solidFill>
                  <a:srgbClr val="FF3300"/>
                </a:solidFill>
              </a:rPr>
              <a:t>所以式</a:t>
            </a:r>
            <a:r>
              <a:rPr lang="en-US" altLang="zh-CN" sz="2700" b="1">
                <a:solidFill>
                  <a:srgbClr val="FF3300"/>
                </a:solidFill>
              </a:rPr>
              <a:t>(17-28)</a:t>
            </a:r>
            <a:r>
              <a:rPr lang="zh-CN" altLang="en-US" sz="2700" b="1">
                <a:solidFill>
                  <a:srgbClr val="FF3300"/>
                </a:solidFill>
              </a:rPr>
              <a:t>表示了一个幅值恒定不变、正弦分布的正向行波</a:t>
            </a:r>
            <a:r>
              <a:rPr lang="zh-CN" altLang="en-US" sz="2700" b="1"/>
              <a:t>。由于定子内表面为圆柱形，故</a:t>
            </a:r>
            <a:r>
              <a:rPr lang="en-US" altLang="zh-CN" sz="2700" b="1"/>
              <a:t>f</a:t>
            </a:r>
            <a:r>
              <a:rPr lang="en-US" altLang="zh-CN" sz="2700" b="1" baseline="-25000"/>
              <a:t>1</a:t>
            </a:r>
            <a:r>
              <a:rPr lang="en-US" altLang="zh-CN" sz="2700" b="1"/>
              <a:t>(x,t)</a:t>
            </a:r>
            <a:r>
              <a:rPr lang="zh-CN" altLang="en-US" sz="2700" b="1"/>
              <a:t>实质上是一个沿气隙圆周正弦分布的旋转磁势。</a:t>
            </a:r>
          </a:p>
        </p:txBody>
      </p:sp>
      <p:pic>
        <p:nvPicPr>
          <p:cNvPr id="226318" name="Picture 14" descr="17-10基波圆旋磁势"/>
          <p:cNvPicPr>
            <a:picLocks noChangeAspect="1" noChangeArrowheads="1"/>
          </p:cNvPicPr>
          <p:nvPr>
            <p:ph sz="half" idx="2"/>
          </p:nvPr>
        </p:nvPicPr>
        <p:blipFill>
          <a:blip r:embed="rId2"/>
          <a:srcRect/>
          <a:stretch>
            <a:fillRect/>
          </a:stretch>
        </p:blipFill>
        <p:spPr>
          <a:xfrm>
            <a:off x="5148263" y="1700213"/>
            <a:ext cx="3810000" cy="3413125"/>
          </a:xfrm>
          <a:noFill/>
          <a:ln/>
        </p:spPr>
      </p:pic>
      <p:pic>
        <p:nvPicPr>
          <p:cNvPr id="226316" name="Picture 12" descr="17-9基波磁势"/>
          <p:cNvPicPr>
            <a:picLocks noChangeAspect="1" noChangeArrowheads="1"/>
          </p:cNvPicPr>
          <p:nvPr>
            <p:ph sz="half" idx="1"/>
          </p:nvPr>
        </p:nvPicPr>
        <p:blipFill>
          <a:blip r:embed="rId3"/>
          <a:srcRect/>
          <a:stretch>
            <a:fillRect/>
          </a:stretch>
        </p:blipFill>
        <p:spPr>
          <a:xfrm>
            <a:off x="179388" y="1700213"/>
            <a:ext cx="5040312" cy="3309937"/>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26316"/>
                                        </p:tgtEl>
                                        <p:attrNameLst>
                                          <p:attrName>style.visibility</p:attrName>
                                        </p:attrNameLst>
                                      </p:cBhvr>
                                      <p:to>
                                        <p:strVal val="visible"/>
                                      </p:to>
                                    </p:set>
                                    <p:animEffect transition="in" filter="slide(fromBottom)">
                                      <p:cBhvr>
                                        <p:cTn id="7" dur="500"/>
                                        <p:tgtEl>
                                          <p:spTgt spid="2263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26318"/>
                                        </p:tgtEl>
                                        <p:attrNameLst>
                                          <p:attrName>style.visibility</p:attrName>
                                        </p:attrNameLst>
                                      </p:cBhvr>
                                      <p:to>
                                        <p:strVal val="visible"/>
                                      </p:to>
                                    </p:set>
                                    <p:animEffect transition="in" filter="slide(fromBottom)">
                                      <p:cBhvr>
                                        <p:cTn id="12" dur="500"/>
                                        <p:tgtEl>
                                          <p:spTgt spid="226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827088" y="836613"/>
            <a:ext cx="7516812" cy="795337"/>
          </a:xfrm>
        </p:spPr>
        <p:txBody>
          <a:bodyPr/>
          <a:lstStyle/>
          <a:p>
            <a:r>
              <a:rPr lang="zh-CN" altLang="en-US" sz="1900" b="1">
                <a:latin typeface="宋体" pitchFamily="2" charset="-122"/>
              </a:rPr>
              <a:t>第十七章　交流绕组的磁势               </a:t>
            </a:r>
            <a:r>
              <a:rPr lang="en-US" altLang="zh-CN" sz="1900" b="1">
                <a:latin typeface="宋体" pitchFamily="2" charset="-122"/>
              </a:rPr>
              <a:t>5</a:t>
            </a:r>
            <a:br>
              <a:rPr lang="en-US" altLang="zh-CN" sz="1900" b="1">
                <a:latin typeface="宋体" pitchFamily="2" charset="-122"/>
              </a:rPr>
            </a:br>
            <a:r>
              <a:rPr lang="en-US" altLang="zh-CN" b="1">
                <a:latin typeface="宋体" pitchFamily="2" charset="-122"/>
              </a:rPr>
              <a:t>17—4  </a:t>
            </a:r>
            <a:r>
              <a:rPr lang="zh-CN" altLang="en-US" b="1">
                <a:latin typeface="宋体" pitchFamily="2" charset="-122"/>
              </a:rPr>
              <a:t>三相绕组的旋转磁势</a:t>
            </a:r>
          </a:p>
        </p:txBody>
      </p:sp>
      <p:sp>
        <p:nvSpPr>
          <p:cNvPr id="352259" name="Rectangle 3"/>
          <p:cNvSpPr>
            <a:spLocks noChangeArrowheads="1"/>
          </p:cNvSpPr>
          <p:nvPr/>
        </p:nvSpPr>
        <p:spPr bwMode="auto">
          <a:xfrm>
            <a:off x="250825" y="1844675"/>
            <a:ext cx="8569325" cy="44640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en-US" altLang="zh-CN" sz="2700" b="1"/>
              <a:t>f</a:t>
            </a:r>
            <a:r>
              <a:rPr lang="en-US" altLang="zh-CN" sz="2700" b="1" baseline="-25000"/>
              <a:t>1</a:t>
            </a:r>
            <a:r>
              <a:rPr lang="en-US" altLang="zh-CN" sz="2700" b="1"/>
              <a:t>(x,t)</a:t>
            </a:r>
            <a:r>
              <a:rPr lang="zh-CN" altLang="en-US" sz="2700" b="1"/>
              <a:t>的移动速度，可从波上任意一点的移动速度来确定。若取正波幅这一点，按式表示的这点条件是</a:t>
            </a:r>
            <a:r>
              <a:rPr lang="en-US" altLang="zh-CN" sz="2700" b="1"/>
              <a:t>sin[</a:t>
            </a:r>
            <a:r>
              <a:rPr lang="el-GR" altLang="zh-CN" sz="2700" b="1"/>
              <a:t>ω</a:t>
            </a:r>
            <a:r>
              <a:rPr lang="en-US" altLang="zh-CN" sz="2700" b="1"/>
              <a:t>t-(</a:t>
            </a:r>
            <a:r>
              <a:rPr lang="el-GR" altLang="zh-CN" sz="2700" b="1"/>
              <a:t>π</a:t>
            </a:r>
            <a:r>
              <a:rPr lang="en-US" altLang="zh-CN" sz="2700" b="1"/>
              <a:t>/</a:t>
            </a:r>
            <a:r>
              <a:rPr lang="el-GR" altLang="zh-CN" sz="2700" b="1"/>
              <a:t>τ</a:t>
            </a:r>
            <a:r>
              <a:rPr lang="en-US" altLang="zh-CN" sz="2700" b="1"/>
              <a:t>)x] =1</a:t>
            </a:r>
            <a:r>
              <a:rPr lang="zh-CN" altLang="en-US" sz="2700" b="1"/>
              <a:t>，即</a:t>
            </a:r>
            <a:r>
              <a:rPr lang="el-GR" altLang="zh-CN" sz="2700" b="1"/>
              <a:t>ω</a:t>
            </a:r>
            <a:r>
              <a:rPr lang="en-US" altLang="zh-CN" sz="2700" b="1"/>
              <a:t>t-(</a:t>
            </a:r>
            <a:r>
              <a:rPr lang="el-GR" altLang="zh-CN" sz="2700" b="1"/>
              <a:t>π</a:t>
            </a:r>
            <a:r>
              <a:rPr lang="en-US" altLang="zh-CN" sz="2700" b="1"/>
              <a:t>/</a:t>
            </a:r>
            <a:r>
              <a:rPr lang="el-GR" altLang="zh-CN" sz="2700" b="1"/>
              <a:t>τ</a:t>
            </a:r>
            <a:r>
              <a:rPr lang="en-US" altLang="zh-CN" sz="2700" b="1"/>
              <a:t>)x =</a:t>
            </a:r>
            <a:r>
              <a:rPr lang="el-GR" altLang="zh-CN" sz="2700" b="1"/>
              <a:t>π</a:t>
            </a:r>
            <a:r>
              <a:rPr lang="en-US" altLang="zh-CN" sz="2700" b="1"/>
              <a:t>/2</a:t>
            </a:r>
            <a:r>
              <a:rPr lang="zh-CN" altLang="en-US" sz="2700" b="1"/>
              <a:t>，对时间求导即可得该点在空间的移动速度</a:t>
            </a:r>
            <a:r>
              <a:rPr lang="el-GR" altLang="zh-CN" sz="2700" b="1"/>
              <a:t>ν</a:t>
            </a:r>
            <a:r>
              <a:rPr lang="en-US" altLang="zh-CN" sz="2700" b="1"/>
              <a:t>=dx/dt=(</a:t>
            </a:r>
            <a:r>
              <a:rPr lang="el-GR" altLang="zh-CN" sz="2700" b="1"/>
              <a:t>τ</a:t>
            </a:r>
            <a:r>
              <a:rPr lang="en-US" altLang="zh-CN" sz="2700" b="1"/>
              <a:t>/</a:t>
            </a:r>
            <a:r>
              <a:rPr lang="el-GR" altLang="zh-CN" sz="2700" b="1"/>
              <a:t>π</a:t>
            </a:r>
            <a:r>
              <a:rPr lang="en-US" altLang="zh-CN" sz="2700" b="1"/>
              <a:t>)</a:t>
            </a:r>
            <a:r>
              <a:rPr lang="el-GR" altLang="zh-CN" sz="2700" b="1"/>
              <a:t>ω</a:t>
            </a:r>
            <a:r>
              <a:rPr lang="en-US" altLang="zh-CN" sz="2700" b="1"/>
              <a:t>=2</a:t>
            </a:r>
            <a:r>
              <a:rPr lang="el-GR" altLang="zh-CN" sz="2700" b="1"/>
              <a:t>τ</a:t>
            </a:r>
            <a:r>
              <a:rPr lang="en-US" altLang="zh-CN" sz="2700" b="1"/>
              <a:t>f</a:t>
            </a:r>
            <a:endParaRPr lang="el-GR" altLang="zh-CN" sz="2700" b="1"/>
          </a:p>
          <a:p>
            <a:pPr marL="342900" indent="-342900">
              <a:spcBef>
                <a:spcPct val="20000"/>
              </a:spcBef>
              <a:buClr>
                <a:schemeClr val="bg2"/>
              </a:buClr>
              <a:buSzPct val="70000"/>
              <a:buFont typeface="Wingdings" pitchFamily="2" charset="2"/>
              <a:buChar char="l"/>
            </a:pPr>
            <a:r>
              <a:rPr lang="en-US" altLang="zh-CN" sz="2700" b="1"/>
              <a:t>  </a:t>
            </a:r>
            <a:r>
              <a:rPr lang="zh-CN" altLang="en-US" sz="2700" b="1"/>
              <a:t>这就表示了磁势行波以正比于频率 的恒定速度</a:t>
            </a:r>
            <a:r>
              <a:rPr lang="el-GR" altLang="zh-CN" sz="2700" b="1"/>
              <a:t>ν</a:t>
            </a:r>
            <a:r>
              <a:rPr lang="zh-CN" altLang="en-US" sz="2700" b="1"/>
              <a:t>移动。在实际电机中，圆周长为</a:t>
            </a:r>
            <a:r>
              <a:rPr lang="en-US" altLang="zh-CN" sz="2700" b="1"/>
              <a:t>2p</a:t>
            </a:r>
            <a:r>
              <a:rPr lang="el-GR" altLang="zh-CN" sz="2700" b="1"/>
              <a:t>τ</a:t>
            </a:r>
            <a:r>
              <a:rPr lang="zh-CN" altLang="en-US" sz="2700" b="1"/>
              <a:t>，所以基波旋转磁势的转速应为</a:t>
            </a:r>
            <a:r>
              <a:rPr lang="en-US" altLang="zh-CN" sz="2700" b="1"/>
              <a:t>v/ 2p</a:t>
            </a:r>
            <a:r>
              <a:rPr lang="el-GR" altLang="zh-CN" sz="2700" b="1"/>
              <a:t>τ</a:t>
            </a:r>
            <a:r>
              <a:rPr lang="en-US" altLang="zh-CN" sz="2700" b="1"/>
              <a:t> </a:t>
            </a:r>
            <a:r>
              <a:rPr lang="zh-CN" altLang="en-US" sz="2700" b="1"/>
              <a:t>，</a:t>
            </a:r>
          </a:p>
          <a:p>
            <a:pPr marL="342900" indent="-342900">
              <a:spcBef>
                <a:spcPct val="20000"/>
              </a:spcBef>
              <a:buClr>
                <a:schemeClr val="bg2"/>
              </a:buClr>
              <a:buSzPct val="70000"/>
              <a:buFont typeface="Wingdings" pitchFamily="2" charset="2"/>
              <a:buChar char="l"/>
            </a:pPr>
            <a:r>
              <a:rPr lang="en-US" altLang="zh-CN" sz="2700" b="1"/>
              <a:t>n</a:t>
            </a:r>
            <a:r>
              <a:rPr lang="en-US" altLang="zh-CN" sz="2700" b="1" baseline="-25000"/>
              <a:t>1</a:t>
            </a:r>
            <a:r>
              <a:rPr lang="en-US" altLang="zh-CN" sz="2700" b="1"/>
              <a:t>=f/p</a:t>
            </a:r>
            <a:r>
              <a:rPr lang="zh-CN" altLang="en-US" sz="2700" b="1"/>
              <a:t>（转</a:t>
            </a:r>
            <a:r>
              <a:rPr lang="en-US" altLang="zh-CN" sz="2700" b="1"/>
              <a:t>/</a:t>
            </a:r>
            <a:r>
              <a:rPr lang="zh-CN" altLang="en-US" sz="2700" b="1"/>
              <a:t>秒）</a:t>
            </a:r>
            <a:r>
              <a:rPr lang="en-US" altLang="zh-CN" sz="2700" b="1"/>
              <a:t>=60f/p</a:t>
            </a:r>
            <a:r>
              <a:rPr lang="zh-CN" altLang="en-US" sz="2700" b="1"/>
              <a:t>（转</a:t>
            </a:r>
            <a:r>
              <a:rPr lang="en-US" altLang="zh-CN" sz="2700" b="1"/>
              <a:t>/</a:t>
            </a:r>
            <a:r>
              <a:rPr lang="zh-CN" altLang="en-US" sz="2700" b="1"/>
              <a:t>分）</a:t>
            </a:r>
          </a:p>
          <a:p>
            <a:pPr marL="342900" indent="-342900">
              <a:spcBef>
                <a:spcPct val="20000"/>
              </a:spcBef>
              <a:buClr>
                <a:schemeClr val="bg2"/>
              </a:buClr>
              <a:buSzPct val="70000"/>
              <a:buFont typeface="Wingdings" pitchFamily="2" charset="2"/>
              <a:buChar char="l"/>
            </a:pPr>
            <a:r>
              <a:rPr lang="zh-CN" altLang="en-US" sz="2700" b="1"/>
              <a:t>即这基波旋转磁场的转速就称为</a:t>
            </a:r>
            <a:r>
              <a:rPr lang="zh-CN" altLang="en-US" sz="2700" b="1">
                <a:solidFill>
                  <a:srgbClr val="FF3300"/>
                </a:solidFill>
              </a:rPr>
              <a:t>同步转速。</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827088" y="692150"/>
            <a:ext cx="7812087" cy="93662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6</a:t>
            </a:r>
            <a:br>
              <a:rPr lang="en-US" altLang="zh-CN" sz="1900" b="1">
                <a:latin typeface="宋体" pitchFamily="2" charset="-122"/>
              </a:rPr>
            </a:br>
            <a:r>
              <a:rPr lang="en-US" altLang="zh-CN" b="1">
                <a:latin typeface="宋体" pitchFamily="2" charset="-122"/>
              </a:rPr>
              <a:t>4.2—4  </a:t>
            </a:r>
            <a:r>
              <a:rPr lang="zh-CN" altLang="en-US" b="1">
                <a:latin typeface="宋体" pitchFamily="2" charset="-122"/>
              </a:rPr>
              <a:t>三相绕组的旋转磁势</a:t>
            </a:r>
          </a:p>
        </p:txBody>
      </p:sp>
      <p:sp>
        <p:nvSpPr>
          <p:cNvPr id="264195" name="Rectangle 3"/>
          <p:cNvSpPr>
            <a:spLocks noChangeArrowheads="1"/>
          </p:cNvSpPr>
          <p:nvPr/>
        </p:nvSpPr>
        <p:spPr bwMode="auto">
          <a:xfrm>
            <a:off x="323850" y="1628775"/>
            <a:ext cx="8642350" cy="43926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从上式还可看出，</a:t>
            </a:r>
            <a:r>
              <a:rPr lang="zh-CN" altLang="en-US" sz="2700" b="1">
                <a:solidFill>
                  <a:srgbClr val="FF3300"/>
                </a:solidFill>
              </a:rPr>
              <a:t>当某相电流达最大值瞬间时，基波合成磁势的波幅就恰转到该相绕组的轴线处。</a:t>
            </a:r>
            <a:r>
              <a:rPr lang="zh-CN" altLang="en-US" sz="2700" b="1"/>
              <a:t>例如</a:t>
            </a:r>
            <a:r>
              <a:rPr lang="el-GR" altLang="zh-CN" sz="2700" b="1"/>
              <a:t>ω</a:t>
            </a:r>
            <a:r>
              <a:rPr lang="en-US" altLang="zh-CN" sz="2700" b="1"/>
              <a:t>t=90°</a:t>
            </a:r>
            <a:r>
              <a:rPr lang="zh-CN" altLang="en-US" sz="2700" b="1"/>
              <a:t>时，</a:t>
            </a:r>
            <a:r>
              <a:rPr lang="en-US" altLang="zh-CN" sz="2700" b="1"/>
              <a:t>A</a:t>
            </a:r>
            <a:r>
              <a:rPr lang="zh-CN" altLang="en-US" sz="2700" b="1"/>
              <a:t>相电流达最大值，这时的三相合成基波磁势</a:t>
            </a:r>
            <a:r>
              <a:rPr lang="en-US" altLang="zh-CN" sz="2700" b="1"/>
              <a:t>f</a:t>
            </a:r>
            <a:r>
              <a:rPr lang="en-US" altLang="zh-CN" sz="2700" b="1" baseline="-25000"/>
              <a:t>1</a:t>
            </a:r>
            <a:r>
              <a:rPr lang="en-US" altLang="zh-CN" sz="2700" b="1"/>
              <a:t>(x,t)=F</a:t>
            </a:r>
            <a:r>
              <a:rPr lang="en-US" altLang="zh-CN" sz="2700" b="1" baseline="-25000"/>
              <a:t>1</a:t>
            </a:r>
            <a:r>
              <a:rPr lang="en-US" altLang="zh-CN" sz="2700" b="1"/>
              <a:t>sin[90-(</a:t>
            </a:r>
            <a:r>
              <a:rPr lang="el-GR" altLang="zh-CN" sz="2700" b="1"/>
              <a:t>π</a:t>
            </a:r>
            <a:r>
              <a:rPr lang="en-US" altLang="zh-CN" sz="2700" b="1"/>
              <a:t>/</a:t>
            </a:r>
            <a:r>
              <a:rPr lang="el-GR" altLang="zh-CN" sz="2700" b="1"/>
              <a:t>τ</a:t>
            </a:r>
            <a:r>
              <a:rPr lang="en-US" altLang="zh-CN" sz="2700" b="1"/>
              <a:t>)x]= F</a:t>
            </a:r>
            <a:r>
              <a:rPr lang="en-US" altLang="zh-CN" sz="2700" b="1" baseline="-25000"/>
              <a:t>1</a:t>
            </a:r>
            <a:r>
              <a:rPr lang="en-US" altLang="zh-CN" sz="2700" b="1"/>
              <a:t>cos[ (</a:t>
            </a:r>
            <a:r>
              <a:rPr lang="el-GR" altLang="zh-CN" sz="2700" b="1"/>
              <a:t>π</a:t>
            </a:r>
            <a:r>
              <a:rPr lang="en-US" altLang="zh-CN" sz="2700" b="1"/>
              <a:t>/</a:t>
            </a:r>
            <a:r>
              <a:rPr lang="el-GR" altLang="zh-CN" sz="2700" b="1"/>
              <a:t>τ</a:t>
            </a:r>
            <a:r>
              <a:rPr lang="en-US" altLang="zh-CN" sz="2700" b="1"/>
              <a:t>)x] </a:t>
            </a:r>
            <a:r>
              <a:rPr lang="zh-CN" altLang="en-US" sz="2700" b="1"/>
              <a:t>。可见波幅正位于 </a:t>
            </a:r>
            <a:r>
              <a:rPr lang="en-US" altLang="zh-CN" sz="2700" b="1"/>
              <a:t>x=0</a:t>
            </a:r>
            <a:r>
              <a:rPr lang="zh-CN" altLang="en-US" sz="2700" b="1"/>
              <a:t>处，即</a:t>
            </a:r>
            <a:r>
              <a:rPr lang="en-US" altLang="zh-CN" sz="2700" b="1"/>
              <a:t>A</a:t>
            </a:r>
            <a:r>
              <a:rPr lang="zh-CN" altLang="en-US" sz="2700" b="1"/>
              <a:t>相绕组的轴线上。</a:t>
            </a:r>
          </a:p>
          <a:p>
            <a:pPr marL="342900" indent="-342900">
              <a:spcBef>
                <a:spcPct val="20000"/>
              </a:spcBef>
              <a:buClr>
                <a:schemeClr val="bg2"/>
              </a:buClr>
              <a:buSzPct val="70000"/>
              <a:buFont typeface="Wingdings" pitchFamily="2" charset="2"/>
              <a:buChar char="l"/>
            </a:pPr>
            <a:r>
              <a:rPr lang="zh-CN" altLang="en-US" sz="2700" b="1"/>
              <a:t>当</a:t>
            </a:r>
            <a:r>
              <a:rPr lang="el-GR" altLang="zh-CN" sz="2700" b="1"/>
              <a:t>ω</a:t>
            </a:r>
            <a:r>
              <a:rPr lang="en-US" altLang="zh-CN" sz="2700" b="1"/>
              <a:t>t=210°</a:t>
            </a:r>
            <a:r>
              <a:rPr lang="zh-CN" altLang="en-US" sz="2700" b="1"/>
              <a:t>时，</a:t>
            </a:r>
            <a:r>
              <a:rPr lang="en-US" altLang="zh-CN" sz="2700" b="1"/>
              <a:t>B</a:t>
            </a:r>
            <a:r>
              <a:rPr lang="zh-CN" altLang="en-US" sz="2700" b="1"/>
              <a:t>相电流达到最大值，基波磁势</a:t>
            </a:r>
            <a:r>
              <a:rPr lang="en-US" altLang="zh-CN" sz="2700" b="1"/>
              <a:t>f</a:t>
            </a:r>
            <a:r>
              <a:rPr lang="en-US" altLang="zh-CN" sz="2700" b="1" baseline="-25000"/>
              <a:t>1</a:t>
            </a:r>
            <a:r>
              <a:rPr lang="en-US" altLang="zh-CN" sz="2700" b="1"/>
              <a:t>(x,t)=F</a:t>
            </a:r>
            <a:r>
              <a:rPr lang="en-US" altLang="zh-CN" sz="2700" b="1" baseline="-25000"/>
              <a:t>1</a:t>
            </a:r>
            <a:r>
              <a:rPr lang="en-US" altLang="zh-CN" sz="2700" b="1"/>
              <a:t>sin[210-(</a:t>
            </a:r>
            <a:r>
              <a:rPr lang="el-GR" altLang="zh-CN" sz="2700" b="1"/>
              <a:t>π</a:t>
            </a:r>
            <a:r>
              <a:rPr lang="en-US" altLang="zh-CN" sz="2700" b="1"/>
              <a:t>/</a:t>
            </a:r>
            <a:r>
              <a:rPr lang="el-GR" altLang="zh-CN" sz="2700" b="1"/>
              <a:t>τ</a:t>
            </a:r>
            <a:r>
              <a:rPr lang="en-US" altLang="zh-CN" sz="2700" b="1"/>
              <a:t>)x]= F</a:t>
            </a:r>
            <a:r>
              <a:rPr lang="en-US" altLang="zh-CN" sz="2700" b="1" baseline="-25000"/>
              <a:t>1</a:t>
            </a:r>
            <a:r>
              <a:rPr lang="en-US" altLang="zh-CN" sz="2700" b="1"/>
              <a:t>cos[ (</a:t>
            </a:r>
            <a:r>
              <a:rPr lang="el-GR" altLang="zh-CN" sz="2700" b="1"/>
              <a:t>π</a:t>
            </a:r>
            <a:r>
              <a:rPr lang="en-US" altLang="zh-CN" sz="2700" b="1"/>
              <a:t>/</a:t>
            </a:r>
            <a:r>
              <a:rPr lang="el-GR" altLang="zh-CN" sz="2700" b="1"/>
              <a:t>τ</a:t>
            </a:r>
            <a:r>
              <a:rPr lang="en-US" altLang="zh-CN" sz="2700" b="1"/>
              <a:t>)x-2/3</a:t>
            </a:r>
            <a:r>
              <a:rPr lang="el-GR" altLang="zh-CN" sz="2700" b="1"/>
              <a:t>π</a:t>
            </a:r>
            <a:r>
              <a:rPr lang="en-US" altLang="zh-CN" sz="2700" b="1"/>
              <a:t>] </a:t>
            </a:r>
            <a:r>
              <a:rPr lang="zh-CN" altLang="en-US" sz="2700" b="1"/>
              <a:t>，其波幅位于</a:t>
            </a:r>
            <a:r>
              <a:rPr lang="en-US" altLang="zh-CN" sz="2700" b="1"/>
              <a:t>x=120</a:t>
            </a:r>
            <a:r>
              <a:rPr lang="zh-CN" altLang="en-US" sz="2700" b="1"/>
              <a:t>处，也就是</a:t>
            </a:r>
            <a:r>
              <a:rPr lang="en-US" altLang="zh-CN" sz="2700" b="1"/>
              <a:t>B</a:t>
            </a:r>
            <a:r>
              <a:rPr lang="zh-CN" altLang="en-US" sz="2700" b="1"/>
              <a:t>相绕组轴线上。同理，  当</a:t>
            </a:r>
            <a:r>
              <a:rPr lang="en-US" altLang="zh-CN" sz="2700" b="1"/>
              <a:t>C</a:t>
            </a:r>
            <a:r>
              <a:rPr lang="zh-CN" altLang="en-US" sz="2700" b="1"/>
              <a:t>相电流达到最大值瞬间时，合成的基波磁势的波幅恰位于</a:t>
            </a:r>
            <a:r>
              <a:rPr lang="en-US" altLang="zh-CN" sz="2700" b="1"/>
              <a:t>C</a:t>
            </a:r>
            <a:r>
              <a:rPr lang="zh-CN" altLang="en-US" sz="2700" b="1"/>
              <a:t>相绕组的轴线上。</a:t>
            </a:r>
            <a:endParaRPr lang="zh-CN" altLang="zh-CN" sz="2700" b="1"/>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684213" y="188913"/>
            <a:ext cx="7885112" cy="1008062"/>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7</a:t>
            </a:r>
            <a:br>
              <a:rPr lang="en-US" altLang="zh-CN" sz="1900" b="1">
                <a:latin typeface="宋体" pitchFamily="2" charset="-122"/>
              </a:rPr>
            </a:br>
            <a:r>
              <a:rPr lang="en-US" altLang="zh-CN" b="1">
                <a:latin typeface="宋体" pitchFamily="2" charset="-122"/>
              </a:rPr>
              <a:t>4.2—4  </a:t>
            </a:r>
            <a:r>
              <a:rPr lang="zh-CN" altLang="en-US" b="1">
                <a:latin typeface="宋体" pitchFamily="2" charset="-122"/>
              </a:rPr>
              <a:t>三相绕组的旋转磁势</a:t>
            </a:r>
          </a:p>
        </p:txBody>
      </p:sp>
      <p:sp>
        <p:nvSpPr>
          <p:cNvPr id="353283" name="Rectangle 3"/>
          <p:cNvSpPr>
            <a:spLocks noChangeArrowheads="1"/>
          </p:cNvSpPr>
          <p:nvPr/>
        </p:nvSpPr>
        <p:spPr bwMode="auto">
          <a:xfrm>
            <a:off x="323850" y="1196975"/>
            <a:ext cx="8820150" cy="50133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综上所述，当对称的三相绕组通以对称的三相交流电流时，产生圆形旋转磁势，其基波磁势的特点是：</a:t>
            </a:r>
          </a:p>
          <a:p>
            <a:pPr marL="342900" indent="-342900">
              <a:spcBef>
                <a:spcPct val="20000"/>
              </a:spcBef>
              <a:buClr>
                <a:schemeClr val="bg2"/>
              </a:buClr>
              <a:buSzPct val="70000"/>
              <a:buFont typeface="Wingdings" pitchFamily="2" charset="2"/>
              <a:buChar char="l"/>
            </a:pPr>
            <a:r>
              <a:rPr lang="zh-CN" altLang="en-US" sz="2300" b="1"/>
              <a:t>    </a:t>
            </a:r>
            <a:r>
              <a:rPr lang="en-US" altLang="zh-CN" sz="2300" b="1"/>
              <a:t>(1)</a:t>
            </a:r>
            <a:r>
              <a:rPr lang="zh-CN" altLang="en-US" sz="2300" b="1"/>
              <a:t>三相合成磁势的基波是一个幅值</a:t>
            </a:r>
            <a:r>
              <a:rPr lang="en-US" altLang="zh-CN" sz="2300" b="1"/>
              <a:t>F</a:t>
            </a:r>
            <a:r>
              <a:rPr lang="zh-CN" altLang="en-US" sz="2300" b="1"/>
              <a:t>：恒定</a:t>
            </a:r>
            <a:r>
              <a:rPr lang="en-US" altLang="zh-CN" sz="2300" b="1"/>
              <a:t>(</a:t>
            </a:r>
            <a:r>
              <a:rPr lang="zh-CN" altLang="en-US" sz="2300" b="1"/>
              <a:t>为每相脉振磁势基波幅值的</a:t>
            </a:r>
            <a:r>
              <a:rPr lang="en-US" altLang="zh-CN" sz="2300" b="1"/>
              <a:t>3</a:t>
            </a:r>
            <a:r>
              <a:rPr lang="zh-CN" altLang="en-US" sz="2300" b="1"/>
              <a:t>／</a:t>
            </a:r>
            <a:r>
              <a:rPr lang="en-US" altLang="zh-CN" sz="2300" b="1"/>
              <a:t>2</a:t>
            </a:r>
            <a:r>
              <a:rPr lang="zh-CN" altLang="en-US" sz="2300" b="1"/>
              <a:t>倍</a:t>
            </a:r>
            <a:r>
              <a:rPr lang="en-US" altLang="zh-CN" sz="2300" b="1"/>
              <a:t>)</a:t>
            </a:r>
            <a:r>
              <a:rPr lang="zh-CN" altLang="en-US" sz="2300" b="1"/>
              <a:t>、沿空间正弦分布的旋转磁势。用空间矢量表示时，磁势矢量顶点旋转的轨迹是一个圆，故称为</a:t>
            </a:r>
            <a:r>
              <a:rPr lang="zh-CN" altLang="en-US" sz="2300" b="1">
                <a:solidFill>
                  <a:srgbClr val="FF3300"/>
                </a:solidFill>
              </a:rPr>
              <a:t>圆形旋转磁势</a:t>
            </a:r>
          </a:p>
          <a:p>
            <a:pPr marL="342900" indent="-342900">
              <a:spcBef>
                <a:spcPct val="20000"/>
              </a:spcBef>
              <a:buClr>
                <a:schemeClr val="bg2"/>
              </a:buClr>
              <a:buSzPct val="70000"/>
              <a:buFont typeface="Wingdings" pitchFamily="2" charset="2"/>
              <a:buChar char="l"/>
            </a:pPr>
            <a:r>
              <a:rPr lang="zh-CN" altLang="en-US" sz="2300" b="1"/>
              <a:t>    </a:t>
            </a:r>
            <a:r>
              <a:rPr lang="en-US" altLang="zh-CN" sz="2300" b="1"/>
              <a:t>(2)</a:t>
            </a:r>
            <a:r>
              <a:rPr lang="zh-CN" altLang="en-US" sz="2300" b="1"/>
              <a:t>基波旋转磁势的转速为同步转速</a:t>
            </a:r>
            <a:r>
              <a:rPr lang="en-US" altLang="zh-CN" sz="2300" b="1"/>
              <a:t>n</a:t>
            </a:r>
            <a:r>
              <a:rPr lang="en-US" altLang="zh-CN" sz="2300" b="1" baseline="-25000"/>
              <a:t>1</a:t>
            </a:r>
            <a:r>
              <a:rPr lang="en-US" altLang="zh-CN" sz="2300" b="1"/>
              <a:t>=60f/p</a:t>
            </a:r>
            <a:r>
              <a:rPr lang="zh-CN" altLang="en-US" sz="2300" b="1"/>
              <a:t>。电流</a:t>
            </a:r>
            <a:r>
              <a:rPr lang="zh-CN" altLang="en-US" sz="2300" b="1">
                <a:solidFill>
                  <a:srgbClr val="FF3300"/>
                </a:solidFill>
              </a:rPr>
              <a:t>在时间</a:t>
            </a:r>
            <a:r>
              <a:rPr lang="zh-CN" altLang="en-US" sz="2300" b="1"/>
              <a:t>上经过多少度，旋转的磁场</a:t>
            </a:r>
            <a:r>
              <a:rPr lang="zh-CN" altLang="en-US" sz="2300" b="1">
                <a:solidFill>
                  <a:srgbClr val="FF3300"/>
                </a:solidFill>
              </a:rPr>
              <a:t>在空间</a:t>
            </a:r>
            <a:r>
              <a:rPr lang="zh-CN" altLang="en-US" sz="2300" b="1"/>
              <a:t>也转过相同的电角度。</a:t>
            </a:r>
          </a:p>
          <a:p>
            <a:pPr marL="342900" indent="-342900">
              <a:spcBef>
                <a:spcPct val="20000"/>
              </a:spcBef>
              <a:buClr>
                <a:schemeClr val="bg2"/>
              </a:buClr>
              <a:buSzPct val="70000"/>
              <a:buFont typeface="Wingdings" pitchFamily="2" charset="2"/>
              <a:buChar char="l"/>
            </a:pPr>
            <a:r>
              <a:rPr lang="zh-CN" altLang="en-US" sz="2300" b="1"/>
              <a:t>    </a:t>
            </a:r>
            <a:r>
              <a:rPr lang="en-US" altLang="zh-CN" sz="2300" b="1"/>
              <a:t>(3)</a:t>
            </a:r>
            <a:r>
              <a:rPr lang="zh-CN" altLang="en-US" sz="2300" b="1">
                <a:solidFill>
                  <a:srgbClr val="FF3300"/>
                </a:solidFill>
              </a:rPr>
              <a:t>基波旋转磁势的波幅总是与电流达到正最大值那相绕组的轴线重合</a:t>
            </a:r>
            <a:r>
              <a:rPr lang="zh-CN" altLang="en-US" sz="2300" b="1">
                <a:solidFill>
                  <a:schemeClr val="hlink"/>
                </a:solidFill>
              </a:rPr>
              <a:t>。</a:t>
            </a:r>
            <a:r>
              <a:rPr lang="zh-CN" altLang="en-US" sz="2300" b="1"/>
              <a:t>三相电流按相序</a:t>
            </a:r>
            <a:r>
              <a:rPr lang="en-US" altLang="zh-CN" sz="2300" b="1"/>
              <a:t>A-B-C</a:t>
            </a:r>
            <a:r>
              <a:rPr lang="zh-CN" altLang="en-US" sz="2300" b="1"/>
              <a:t>变化时，合成磁势在空间也是沿</a:t>
            </a:r>
            <a:r>
              <a:rPr lang="en-US" altLang="zh-CN" sz="2300" b="1"/>
              <a:t>A</a:t>
            </a:r>
            <a:r>
              <a:rPr lang="zh-CN" altLang="en-US" sz="2300" b="1"/>
              <a:t>一</a:t>
            </a:r>
            <a:r>
              <a:rPr lang="en-US" altLang="zh-CN" sz="2300" b="1"/>
              <a:t>B</a:t>
            </a:r>
            <a:r>
              <a:rPr lang="zh-CN" altLang="en-US" sz="2300" b="1"/>
              <a:t>一</a:t>
            </a:r>
            <a:r>
              <a:rPr lang="en-US" altLang="zh-CN" sz="2300" b="1"/>
              <a:t>C</a:t>
            </a:r>
            <a:r>
              <a:rPr lang="zh-CN" altLang="en-US" sz="2300" b="1"/>
              <a:t>三相绕组在空间排列的顺序方向旋转。也就是说，对一确定的三相绕组，其基波旋转磁势的旋转方向决定于三相电流的相序，</a:t>
            </a:r>
            <a:r>
              <a:rPr lang="zh-CN" altLang="en-US" sz="2300" b="1">
                <a:solidFill>
                  <a:srgbClr val="FF3300"/>
                </a:solidFill>
              </a:rPr>
              <a:t>电流相序改变，旋转的方向随之改变</a:t>
            </a:r>
            <a:r>
              <a:rPr lang="zh-CN" altLang="en-US" sz="2300" b="1">
                <a:solidFill>
                  <a:schemeClr val="hlink"/>
                </a:solidFill>
              </a:rPr>
              <a:t>。</a:t>
            </a:r>
            <a:endParaRPr lang="zh-CN" altLang="zh-CN" sz="2300" b="1">
              <a:solidFill>
                <a:schemeClr val="hlink"/>
              </a:solidFill>
            </a:endParaRPr>
          </a:p>
        </p:txBody>
      </p:sp>
      <p:pic>
        <p:nvPicPr>
          <p:cNvPr id="353284" name="Picture 4" descr="17-10基波圆旋磁势"/>
          <p:cNvPicPr>
            <a:picLocks noChangeAspect="1" noChangeArrowheads="1"/>
          </p:cNvPicPr>
          <p:nvPr>
            <p:ph idx="1"/>
          </p:nvPr>
        </p:nvPicPr>
        <p:blipFill>
          <a:blip r:embed="rId2"/>
          <a:srcRect/>
          <a:stretch>
            <a:fillRect/>
          </a:stretch>
        </p:blipFill>
        <p:spPr>
          <a:xfrm>
            <a:off x="4067175" y="404813"/>
            <a:ext cx="4594225" cy="4114800"/>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53284"/>
                                        </p:tgtEl>
                                        <p:attrNameLst>
                                          <p:attrName>style.visibility</p:attrName>
                                        </p:attrNameLst>
                                      </p:cBhvr>
                                      <p:to>
                                        <p:strVal val="visible"/>
                                      </p:to>
                                    </p:set>
                                    <p:animEffect transition="in" filter="slide(fromBottom)">
                                      <p:cBhvr>
                                        <p:cTn id="7" dur="500"/>
                                        <p:tgtEl>
                                          <p:spTgt spid="353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755650" y="0"/>
            <a:ext cx="7505700"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8</a:t>
            </a:r>
            <a:br>
              <a:rPr lang="en-US" altLang="zh-CN" sz="1700" b="1">
                <a:latin typeface="宋体" pitchFamily="2" charset="-122"/>
              </a:rPr>
            </a:br>
            <a:r>
              <a:rPr lang="en-US" altLang="zh-CN" sz="2900" b="1">
                <a:latin typeface="宋体" pitchFamily="2" charset="-122"/>
              </a:rPr>
              <a:t>4.2—4  </a:t>
            </a:r>
            <a:r>
              <a:rPr lang="zh-CN" altLang="en-US" sz="2900" b="1">
                <a:latin typeface="宋体" pitchFamily="2" charset="-122"/>
              </a:rPr>
              <a:t>三相绕组的旋转磁势</a:t>
            </a:r>
          </a:p>
        </p:txBody>
      </p:sp>
      <p:sp>
        <p:nvSpPr>
          <p:cNvPr id="266243" name="Rectangle 3"/>
          <p:cNvSpPr>
            <a:spLocks noChangeArrowheads="1"/>
          </p:cNvSpPr>
          <p:nvPr/>
        </p:nvSpPr>
        <p:spPr bwMode="auto">
          <a:xfrm>
            <a:off x="323850" y="1196975"/>
            <a:ext cx="8569325" cy="50133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二、多相和单相绕组基波磁势的一般概念    </a:t>
            </a:r>
          </a:p>
          <a:p>
            <a:pPr marL="342900" indent="-342900">
              <a:spcBef>
                <a:spcPct val="20000"/>
              </a:spcBef>
              <a:buClr>
                <a:schemeClr val="bg2"/>
              </a:buClr>
              <a:buSzPct val="70000"/>
              <a:buFont typeface="Wingdings" pitchFamily="2" charset="2"/>
              <a:buChar char="l"/>
            </a:pPr>
            <a:r>
              <a:rPr lang="zh-CN" altLang="en-US" sz="2700"/>
              <a:t> </a:t>
            </a:r>
            <a:r>
              <a:rPr lang="en-US" altLang="zh-CN" sz="2700" b="1"/>
              <a:t>1</a:t>
            </a:r>
            <a:r>
              <a:rPr lang="zh-CN" altLang="en-US" sz="2700" b="1"/>
              <a:t>．  两相绕组的旋转磁势</a:t>
            </a:r>
          </a:p>
          <a:p>
            <a:pPr marL="342900" indent="-342900">
              <a:spcBef>
                <a:spcPct val="20000"/>
              </a:spcBef>
              <a:buClr>
                <a:schemeClr val="bg2"/>
              </a:buClr>
              <a:buSzPct val="70000"/>
              <a:buFont typeface="Wingdings" pitchFamily="2" charset="2"/>
              <a:buChar char="l"/>
            </a:pPr>
            <a:r>
              <a:rPr lang="zh-CN" altLang="en-US" sz="2700" b="1"/>
              <a:t>    通常讲的两相绕组简示于图</a:t>
            </a:r>
            <a:r>
              <a:rPr lang="en-US" altLang="zh-CN" sz="2700" b="1"/>
              <a:t>17-10(P146)</a:t>
            </a:r>
            <a:r>
              <a:rPr lang="zh-CN" altLang="en-US" sz="2700" b="1"/>
              <a:t>。这两相的绕组参数相同，空间上相差</a:t>
            </a:r>
            <a:r>
              <a:rPr lang="en-US" altLang="zh-CN" sz="2700" b="1"/>
              <a:t>90</a:t>
            </a:r>
            <a:r>
              <a:rPr lang="zh-CN" altLang="en-US" sz="2700" b="1"/>
              <a:t>电角度。当它通过两相交流电</a:t>
            </a:r>
          </a:p>
          <a:p>
            <a:pPr marL="342900" indent="-342900">
              <a:spcBef>
                <a:spcPct val="20000"/>
              </a:spcBef>
              <a:buClr>
                <a:schemeClr val="bg2"/>
              </a:buClr>
              <a:buSzPct val="70000"/>
              <a:buFont typeface="Wingdings" pitchFamily="2" charset="2"/>
              <a:buChar char="l"/>
            </a:pPr>
            <a:r>
              <a:rPr lang="zh-CN" altLang="en-US" sz="2700" b="1"/>
              <a:t>也将建立圆形旋转磁势。完全类似于上面的分析。两相绕组分别形成脉振磁势</a:t>
            </a:r>
          </a:p>
          <a:p>
            <a:pPr marL="342900" indent="-342900">
              <a:spcBef>
                <a:spcPct val="20000"/>
              </a:spcBef>
              <a:buClr>
                <a:schemeClr val="bg2"/>
              </a:buClr>
              <a:buSzPct val="70000"/>
              <a:buFont typeface="Wingdings" pitchFamily="2" charset="2"/>
              <a:buNone/>
            </a:pPr>
            <a:r>
              <a:rPr lang="zh-CN" altLang="en-US" sz="2700" b="1"/>
              <a:t>   </a:t>
            </a:r>
          </a:p>
          <a:p>
            <a:pPr marL="342900" indent="-342900">
              <a:spcBef>
                <a:spcPct val="20000"/>
              </a:spcBef>
              <a:buClr>
                <a:schemeClr val="bg2"/>
              </a:buClr>
              <a:buSzPct val="70000"/>
              <a:buFont typeface="Wingdings" pitchFamily="2" charset="2"/>
              <a:buNone/>
            </a:pPr>
            <a:r>
              <a:rPr lang="zh-CN" altLang="en-US" sz="2700" b="1"/>
              <a:t>   其中，相绕组磁势基波幅值</a:t>
            </a:r>
            <a:r>
              <a:rPr lang="en-US" altLang="zh-CN" sz="2700" b="1"/>
              <a:t>F</a:t>
            </a:r>
            <a:r>
              <a:rPr lang="en-US" altLang="zh-CN" sz="2700" b="1" baseline="-25000"/>
              <a:t>1</a:t>
            </a:r>
            <a:r>
              <a:rPr lang="zh-CN" altLang="en-US" sz="2700" b="1"/>
              <a:t>仍如式</a:t>
            </a:r>
            <a:r>
              <a:rPr lang="en-US" altLang="zh-CN" sz="2700" b="1"/>
              <a:t>(17-23)</a:t>
            </a:r>
            <a:r>
              <a:rPr lang="zh-CN" altLang="en-US" sz="2700" b="1"/>
              <a:t>。两相磁势相加，就得到两相绕组合成的基波磁势这说明与式</a:t>
            </a:r>
            <a:r>
              <a:rPr lang="en-US" altLang="zh-CN" sz="2700" b="1"/>
              <a:t>(17-28)</a:t>
            </a:r>
            <a:r>
              <a:rPr lang="zh-CN" altLang="en-US" sz="2700" b="1"/>
              <a:t>类同，是</a:t>
            </a:r>
            <a:r>
              <a:rPr lang="zh-CN" altLang="en-US" sz="2700" b="1">
                <a:solidFill>
                  <a:srgbClr val="FF3300"/>
                </a:solidFill>
              </a:rPr>
              <a:t>圆形旋转磁势</a:t>
            </a:r>
            <a:r>
              <a:rPr lang="zh-CN" altLang="en-US" sz="2700"/>
              <a:t>。</a:t>
            </a:r>
          </a:p>
          <a:p>
            <a:pPr marL="342900" indent="-342900">
              <a:spcBef>
                <a:spcPct val="20000"/>
              </a:spcBef>
              <a:buClr>
                <a:schemeClr val="bg2"/>
              </a:buClr>
              <a:buSzPct val="70000"/>
              <a:buFont typeface="Wingdings" pitchFamily="2" charset="2"/>
              <a:buNone/>
            </a:pPr>
            <a:r>
              <a:rPr lang="en-US" altLang="zh-CN" sz="2700" b="1"/>
              <a:t>f</a:t>
            </a:r>
            <a:r>
              <a:rPr lang="en-US" altLang="zh-CN" sz="2700" b="1" baseline="-25000"/>
              <a:t>1</a:t>
            </a:r>
            <a:r>
              <a:rPr lang="en-US" altLang="zh-CN" sz="2700" b="1"/>
              <a:t>(x,t</a:t>
            </a:r>
            <a:r>
              <a:rPr lang="en-US" altLang="zh-CN" sz="2700" b="1" baseline="-25000"/>
              <a:t>1</a:t>
            </a:r>
            <a:r>
              <a:rPr lang="en-US" altLang="zh-CN" sz="2700" b="1"/>
              <a:t>)=F</a:t>
            </a:r>
            <a:r>
              <a:rPr lang="en-US" altLang="zh-CN" sz="2700" b="1" baseline="-25000"/>
              <a:t>1</a:t>
            </a:r>
            <a:r>
              <a:rPr lang="en-US" altLang="zh-CN" sz="2700" b="1"/>
              <a:t>sin[</a:t>
            </a:r>
            <a:r>
              <a:rPr lang="el-GR" altLang="zh-CN" sz="2700" b="1"/>
              <a:t>ω</a:t>
            </a:r>
            <a:r>
              <a:rPr lang="en-US" altLang="zh-CN" sz="2700" b="1"/>
              <a:t>t-(</a:t>
            </a:r>
            <a:r>
              <a:rPr lang="el-GR" altLang="zh-CN" sz="2700" b="1"/>
              <a:t>π</a:t>
            </a:r>
            <a:r>
              <a:rPr lang="en-US" altLang="zh-CN" sz="2700" b="1"/>
              <a:t>/</a:t>
            </a:r>
            <a:r>
              <a:rPr lang="el-GR" altLang="zh-CN" sz="2700" b="1"/>
              <a:t>τ</a:t>
            </a:r>
            <a:r>
              <a:rPr lang="en-US" altLang="zh-CN" sz="2700" b="1"/>
              <a:t>)x]</a:t>
            </a:r>
            <a:r>
              <a:rPr lang="zh-CN" altLang="en-US" sz="2700" b="1"/>
              <a:t>。</a:t>
            </a:r>
            <a:endParaRPr lang="zh-CN" altLang="zh-CN" sz="2700" b="1"/>
          </a:p>
        </p:txBody>
      </p:sp>
      <p:graphicFrame>
        <p:nvGraphicFramePr>
          <p:cNvPr id="266244" name="Object 4"/>
          <p:cNvGraphicFramePr>
            <a:graphicFrameLocks noChangeAspect="1"/>
          </p:cNvGraphicFramePr>
          <p:nvPr>
            <p:ph sz="half" idx="1"/>
          </p:nvPr>
        </p:nvGraphicFramePr>
        <p:xfrm>
          <a:off x="2549525" y="3008313"/>
          <a:ext cx="4918075" cy="482600"/>
        </p:xfrm>
        <a:graphic>
          <a:graphicData uri="http://schemas.openxmlformats.org/presentationml/2006/ole">
            <p:oleObj spid="_x0000_s266244" name="Equation" r:id="rId3" imgW="2565360" imgH="253800" progId="Equation.DSMT4">
              <p:embed/>
            </p:oleObj>
          </a:graphicData>
        </a:graphic>
      </p:graphicFrame>
      <p:graphicFrame>
        <p:nvGraphicFramePr>
          <p:cNvPr id="266245" name="Object 5"/>
          <p:cNvGraphicFramePr>
            <a:graphicFrameLocks noChangeAspect="1"/>
          </p:cNvGraphicFramePr>
          <p:nvPr>
            <p:ph sz="half" idx="2"/>
          </p:nvPr>
        </p:nvGraphicFramePr>
        <p:xfrm>
          <a:off x="1908175" y="4349750"/>
          <a:ext cx="5775325" cy="585788"/>
        </p:xfrm>
        <a:graphic>
          <a:graphicData uri="http://schemas.openxmlformats.org/presentationml/2006/ole">
            <p:oleObj spid="_x0000_s266245" name="Equation" r:id="rId4" imgW="3848040" imgH="393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p:cTn id="7" dur="1000" fill="hold"/>
                                        <p:tgtEl>
                                          <p:spTgt spid="266244"/>
                                        </p:tgtEl>
                                        <p:attrNameLst>
                                          <p:attrName>ppt_w</p:attrName>
                                        </p:attrNameLst>
                                      </p:cBhvr>
                                      <p:tavLst>
                                        <p:tav tm="0">
                                          <p:val>
                                            <p:strVal val="#ppt_w*0.70"/>
                                          </p:val>
                                        </p:tav>
                                        <p:tav tm="100000">
                                          <p:val>
                                            <p:strVal val="#ppt_w"/>
                                          </p:val>
                                        </p:tav>
                                      </p:tavLst>
                                    </p:anim>
                                    <p:anim calcmode="lin" valueType="num">
                                      <p:cBhvr>
                                        <p:cTn id="8" dur="1000" fill="hold"/>
                                        <p:tgtEl>
                                          <p:spTgt spid="266244"/>
                                        </p:tgtEl>
                                        <p:attrNameLst>
                                          <p:attrName>ppt_h</p:attrName>
                                        </p:attrNameLst>
                                      </p:cBhvr>
                                      <p:tavLst>
                                        <p:tav tm="0">
                                          <p:val>
                                            <p:strVal val="#ppt_h"/>
                                          </p:val>
                                        </p:tav>
                                        <p:tav tm="100000">
                                          <p:val>
                                            <p:strVal val="#ppt_h"/>
                                          </p:val>
                                        </p:tav>
                                      </p:tavLst>
                                    </p:anim>
                                    <p:animEffect transition="in" filter="fade">
                                      <p:cBhvr>
                                        <p:cTn id="9" dur="1000"/>
                                        <p:tgtEl>
                                          <p:spTgt spid="26624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66245"/>
                                        </p:tgtEl>
                                        <p:attrNameLst>
                                          <p:attrName>style.visibility</p:attrName>
                                        </p:attrNameLst>
                                      </p:cBhvr>
                                      <p:to>
                                        <p:strVal val="visible"/>
                                      </p:to>
                                    </p:set>
                                    <p:anim calcmode="lin" valueType="num">
                                      <p:cBhvr>
                                        <p:cTn id="14" dur="1000" fill="hold"/>
                                        <p:tgtEl>
                                          <p:spTgt spid="266245"/>
                                        </p:tgtEl>
                                        <p:attrNameLst>
                                          <p:attrName>ppt_w</p:attrName>
                                        </p:attrNameLst>
                                      </p:cBhvr>
                                      <p:tavLst>
                                        <p:tav tm="0">
                                          <p:val>
                                            <p:strVal val="#ppt_w*0.70"/>
                                          </p:val>
                                        </p:tav>
                                        <p:tav tm="100000">
                                          <p:val>
                                            <p:strVal val="#ppt_w"/>
                                          </p:val>
                                        </p:tav>
                                      </p:tavLst>
                                    </p:anim>
                                    <p:anim calcmode="lin" valueType="num">
                                      <p:cBhvr>
                                        <p:cTn id="15" dur="1000" fill="hold"/>
                                        <p:tgtEl>
                                          <p:spTgt spid="266245"/>
                                        </p:tgtEl>
                                        <p:attrNameLst>
                                          <p:attrName>ppt_h</p:attrName>
                                        </p:attrNameLst>
                                      </p:cBhvr>
                                      <p:tavLst>
                                        <p:tav tm="0">
                                          <p:val>
                                            <p:strVal val="#ppt_h"/>
                                          </p:val>
                                        </p:tav>
                                        <p:tav tm="100000">
                                          <p:val>
                                            <p:strVal val="#ppt_h"/>
                                          </p:val>
                                        </p:tav>
                                      </p:tavLst>
                                    </p:anim>
                                    <p:animEffect transition="in" filter="fade">
                                      <p:cBhvr>
                                        <p:cTn id="16" dur="1000"/>
                                        <p:tgtEl>
                                          <p:spTgt spid="266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755650" y="0"/>
            <a:ext cx="7632700"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9</a:t>
            </a:r>
            <a:br>
              <a:rPr lang="en-US" altLang="zh-CN" sz="1700" b="1">
                <a:latin typeface="宋体" pitchFamily="2" charset="-122"/>
              </a:rPr>
            </a:br>
            <a:r>
              <a:rPr lang="en-US" altLang="zh-CN" sz="2900" b="1">
                <a:latin typeface="宋体" pitchFamily="2" charset="-122"/>
              </a:rPr>
              <a:t>4.2—4  </a:t>
            </a:r>
            <a:r>
              <a:rPr lang="zh-CN" altLang="en-US" sz="2900" b="1">
                <a:latin typeface="宋体" pitchFamily="2" charset="-122"/>
              </a:rPr>
              <a:t>三相绕组的旋转磁势</a:t>
            </a:r>
          </a:p>
        </p:txBody>
      </p:sp>
      <p:sp>
        <p:nvSpPr>
          <p:cNvPr id="355331" name="Rectangle 3"/>
          <p:cNvSpPr>
            <a:spLocks noChangeArrowheads="1"/>
          </p:cNvSpPr>
          <p:nvPr/>
        </p:nvSpPr>
        <p:spPr bwMode="auto">
          <a:xfrm>
            <a:off x="323850" y="1196975"/>
            <a:ext cx="8569325" cy="22320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二、多相和单相绕组基波磁势的一般概念    </a:t>
            </a:r>
          </a:p>
          <a:p>
            <a:pPr marL="342900" indent="-342900">
              <a:spcBef>
                <a:spcPct val="20000"/>
              </a:spcBef>
              <a:buClr>
                <a:schemeClr val="bg2"/>
              </a:buClr>
              <a:buSzPct val="70000"/>
              <a:buFont typeface="Wingdings" pitchFamily="2" charset="2"/>
              <a:buChar char="l"/>
            </a:pPr>
            <a:r>
              <a:rPr lang="zh-CN" altLang="en-US" sz="2700"/>
              <a:t> </a:t>
            </a:r>
            <a:r>
              <a:rPr lang="en-US" altLang="zh-CN" sz="2700" b="1"/>
              <a:t>f</a:t>
            </a:r>
            <a:r>
              <a:rPr lang="en-US" altLang="zh-CN" sz="2700" b="1" baseline="-25000"/>
              <a:t>1</a:t>
            </a:r>
            <a:r>
              <a:rPr lang="en-US" altLang="zh-CN" sz="2700" b="1"/>
              <a:t>(x,t</a:t>
            </a:r>
            <a:r>
              <a:rPr lang="en-US" altLang="zh-CN" sz="2700" b="1" baseline="-25000"/>
              <a:t>1</a:t>
            </a:r>
            <a:r>
              <a:rPr lang="en-US" altLang="zh-CN" sz="2700" b="1"/>
              <a:t>)=F</a:t>
            </a:r>
            <a:r>
              <a:rPr lang="en-US" altLang="zh-CN" sz="2700" b="1" baseline="-25000"/>
              <a:t>1</a:t>
            </a:r>
            <a:r>
              <a:rPr lang="en-US" altLang="zh-CN" sz="2700" b="1"/>
              <a:t>sin[</a:t>
            </a:r>
            <a:r>
              <a:rPr lang="el-GR" altLang="zh-CN" sz="2700" b="1"/>
              <a:t>ω</a:t>
            </a:r>
            <a:r>
              <a:rPr lang="en-US" altLang="zh-CN" sz="2700" b="1"/>
              <a:t>t</a:t>
            </a:r>
            <a:r>
              <a:rPr lang="en-US" altLang="zh-CN" sz="2700" b="1" baseline="-25000"/>
              <a:t>1</a:t>
            </a:r>
            <a:r>
              <a:rPr lang="en-US" altLang="zh-CN" sz="2700" b="1"/>
              <a:t>-(</a:t>
            </a:r>
            <a:r>
              <a:rPr lang="el-GR" altLang="zh-CN" sz="2700" b="1"/>
              <a:t>π</a:t>
            </a:r>
            <a:r>
              <a:rPr lang="en-US" altLang="zh-CN" sz="2700" b="1"/>
              <a:t>/</a:t>
            </a:r>
            <a:r>
              <a:rPr lang="el-GR" altLang="zh-CN" sz="2700" b="1"/>
              <a:t>τ</a:t>
            </a:r>
            <a:r>
              <a:rPr lang="en-US" altLang="zh-CN" sz="2700" b="1"/>
              <a:t>)x]</a:t>
            </a:r>
            <a:r>
              <a:rPr lang="zh-CN" altLang="en-US" sz="2700" b="1"/>
              <a:t>。转速仍是同步转速</a:t>
            </a:r>
            <a:r>
              <a:rPr lang="en-US" altLang="zh-CN" sz="2700" b="1"/>
              <a:t>n</a:t>
            </a:r>
            <a:r>
              <a:rPr lang="en-US" altLang="zh-CN" sz="2700" b="1" baseline="-25000"/>
              <a:t>1</a:t>
            </a:r>
            <a:r>
              <a:rPr lang="en-US" altLang="zh-CN" sz="2700" b="1"/>
              <a:t> </a:t>
            </a:r>
            <a:r>
              <a:rPr lang="zh-CN" altLang="en-US" sz="2700" b="1"/>
              <a:t>，转向还是顺相序方向。两相绕组磁势的特殊之处仅是基波波幅值</a:t>
            </a:r>
            <a:r>
              <a:rPr lang="en-US" altLang="zh-CN" sz="2700" b="1"/>
              <a:t>F</a:t>
            </a:r>
            <a:r>
              <a:rPr lang="en-US" altLang="zh-CN" sz="2700" b="1" baseline="-25000"/>
              <a:t>1</a:t>
            </a:r>
            <a:r>
              <a:rPr lang="en-US" altLang="zh-CN" sz="2700" b="1"/>
              <a:t>=F</a:t>
            </a:r>
            <a:r>
              <a:rPr lang="el-GR" altLang="zh-CN" sz="2700" b="1" baseline="-25000"/>
              <a:t>Φ</a:t>
            </a:r>
            <a:r>
              <a:rPr lang="en-US" altLang="zh-CN" sz="2700" b="1" baseline="-25000"/>
              <a:t>1</a:t>
            </a:r>
            <a:r>
              <a:rPr lang="zh-CN" altLang="en-US" sz="2700" b="1"/>
              <a:t>为便于与三相绕组的相类比，这里写成</a:t>
            </a:r>
            <a:r>
              <a:rPr lang="en-US" altLang="zh-CN" sz="2700" b="1"/>
              <a:t>F</a:t>
            </a:r>
            <a:r>
              <a:rPr lang="en-US" altLang="zh-CN" sz="2700" b="1" baseline="-25000"/>
              <a:t>1</a:t>
            </a:r>
            <a:r>
              <a:rPr lang="en-US" altLang="zh-CN" sz="2700" b="1"/>
              <a:t>=2/2F</a:t>
            </a:r>
            <a:r>
              <a:rPr lang="el-GR" altLang="zh-CN" sz="2700" b="1" baseline="-25000"/>
              <a:t>Φ</a:t>
            </a:r>
            <a:r>
              <a:rPr lang="en-US" altLang="zh-CN" sz="2700" b="1" baseline="-25000"/>
              <a:t>1</a:t>
            </a:r>
            <a:r>
              <a:rPr lang="en-US" altLang="zh-CN" sz="2700" b="1"/>
              <a:t> </a:t>
            </a:r>
            <a:r>
              <a:rPr lang="zh-CN" altLang="en-US" sz="2700" b="1"/>
              <a:t>，即</a:t>
            </a:r>
            <a:endParaRPr lang="zh-CN" altLang="zh-CN" sz="2700" b="1"/>
          </a:p>
        </p:txBody>
      </p:sp>
      <p:graphicFrame>
        <p:nvGraphicFramePr>
          <p:cNvPr id="355332" name="Object 4"/>
          <p:cNvGraphicFramePr>
            <a:graphicFrameLocks noChangeAspect="1"/>
          </p:cNvGraphicFramePr>
          <p:nvPr>
            <p:ph sz="half" idx="1"/>
          </p:nvPr>
        </p:nvGraphicFramePr>
        <p:xfrm>
          <a:off x="1908175" y="3360738"/>
          <a:ext cx="3122613" cy="647700"/>
        </p:xfrm>
        <a:graphic>
          <a:graphicData uri="http://schemas.openxmlformats.org/presentationml/2006/ole">
            <p:oleObj spid="_x0000_s355332" name="Equation" r:id="rId3" imgW="1091880" imgH="228600" progId="Equation.DSMT4">
              <p:embed/>
            </p:oleObj>
          </a:graphicData>
        </a:graphic>
      </p:graphicFrame>
      <p:graphicFrame>
        <p:nvGraphicFramePr>
          <p:cNvPr id="355333" name="Object 5"/>
          <p:cNvGraphicFramePr>
            <a:graphicFrameLocks noChangeAspect="1"/>
          </p:cNvGraphicFramePr>
          <p:nvPr>
            <p:ph sz="half" idx="2"/>
          </p:nvPr>
        </p:nvGraphicFramePr>
        <p:xfrm>
          <a:off x="5330825" y="3219450"/>
          <a:ext cx="3100388" cy="1166813"/>
        </p:xfrm>
        <a:graphic>
          <a:graphicData uri="http://schemas.openxmlformats.org/presentationml/2006/ole">
            <p:oleObj spid="_x0000_s355333" name="Equation" r:id="rId4" imgW="1104840" imgH="419040" progId="Equation.DSMT4">
              <p:embed/>
            </p:oleObj>
          </a:graphicData>
        </a:graphic>
      </p:graphicFrame>
      <p:sp>
        <p:nvSpPr>
          <p:cNvPr id="355334" name="Rectangle 6"/>
          <p:cNvSpPr>
            <a:spLocks noChangeArrowheads="1"/>
          </p:cNvSpPr>
          <p:nvPr/>
        </p:nvSpPr>
        <p:spPr bwMode="auto">
          <a:xfrm>
            <a:off x="0" y="4076700"/>
            <a:ext cx="8569325" cy="22320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2</a:t>
            </a:r>
            <a:r>
              <a:rPr lang="zh-CN" altLang="en-US" sz="2700" b="1"/>
              <a:t>．  </a:t>
            </a:r>
            <a:r>
              <a:rPr lang="en-US" altLang="zh-CN" sz="2700" b="1"/>
              <a:t>m</a:t>
            </a:r>
            <a:r>
              <a:rPr lang="zh-CN" altLang="en-US" sz="2700" b="1"/>
              <a:t>相绕组的旋转磁势</a:t>
            </a:r>
          </a:p>
          <a:p>
            <a:pPr marL="342900" indent="-342900">
              <a:spcBef>
                <a:spcPct val="20000"/>
              </a:spcBef>
              <a:buClr>
                <a:schemeClr val="bg2"/>
              </a:buClr>
              <a:buSzPct val="70000"/>
              <a:buFont typeface="Wingdings" pitchFamily="2" charset="2"/>
              <a:buChar char="l"/>
            </a:pPr>
            <a:r>
              <a:rPr lang="zh-CN" altLang="en-US" sz="2300" b="1"/>
              <a:t>所谓任意</a:t>
            </a:r>
            <a:r>
              <a:rPr lang="en-US" altLang="zh-CN" sz="2300" b="1"/>
              <a:t>m</a:t>
            </a:r>
            <a:r>
              <a:rPr lang="zh-CN" altLang="en-US" sz="2300" b="1"/>
              <a:t>相对称绕组是指，各相绕组参数相同，相邻相绕组之间在空间上相差</a:t>
            </a:r>
            <a:r>
              <a:rPr lang="en-US" altLang="zh-CN" sz="2300" b="1"/>
              <a:t>360</a:t>
            </a:r>
            <a:r>
              <a:rPr lang="zh-CN" altLang="en-US" sz="2300" b="1"/>
              <a:t>电角度。当它通以阴相正弦交流电流</a:t>
            </a:r>
            <a:r>
              <a:rPr lang="en-US" altLang="zh-CN" sz="2300" b="1"/>
              <a:t>(</a:t>
            </a:r>
            <a:r>
              <a:rPr lang="zh-CN" altLang="en-US" sz="2300" b="1"/>
              <a:t>各相电流有效值均为</a:t>
            </a:r>
            <a:r>
              <a:rPr lang="en-US" altLang="zh-CN" sz="2300" b="1"/>
              <a:t>I</a:t>
            </a:r>
            <a:r>
              <a:rPr lang="zh-CN" altLang="en-US" sz="2300" b="1"/>
              <a:t>，相邻相电流在时间上的相位差为</a:t>
            </a:r>
            <a:r>
              <a:rPr lang="en-US" altLang="zh-CN" sz="2300" b="1"/>
              <a:t>360/m)</a:t>
            </a:r>
            <a:r>
              <a:rPr lang="zh-CN" altLang="en-US" sz="2300" b="1"/>
              <a:t>时，则可用同样方法推导得，合成的基波磁势为一圆形旋转磁势。磁势波幅值为该磁势以同步速</a:t>
            </a:r>
            <a:r>
              <a:rPr lang="en-US" altLang="zh-CN" sz="2700"/>
              <a:t>n</a:t>
            </a:r>
            <a:r>
              <a:rPr lang="en-US" altLang="zh-CN" sz="2700" baseline="-25000"/>
              <a:t>1</a:t>
            </a:r>
            <a:r>
              <a:rPr lang="en-US" altLang="zh-CN" sz="2300" b="1"/>
              <a:t> =60f/p</a:t>
            </a:r>
            <a:r>
              <a:rPr lang="zh-CN" altLang="en-US" sz="2300" b="1"/>
              <a:t>、顺相序方向旋转。</a:t>
            </a:r>
            <a:r>
              <a:rPr lang="zh-CN" altLang="en-US" sz="2300"/>
              <a:t> </a:t>
            </a:r>
            <a:endParaRPr lang="zh-CN" altLang="zh-CN" sz="23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p:cTn id="7" dur="1000" fill="hold"/>
                                        <p:tgtEl>
                                          <p:spTgt spid="355332"/>
                                        </p:tgtEl>
                                        <p:attrNameLst>
                                          <p:attrName>ppt_w</p:attrName>
                                        </p:attrNameLst>
                                      </p:cBhvr>
                                      <p:tavLst>
                                        <p:tav tm="0">
                                          <p:val>
                                            <p:strVal val="#ppt_w*0.70"/>
                                          </p:val>
                                        </p:tav>
                                        <p:tav tm="100000">
                                          <p:val>
                                            <p:strVal val="#ppt_w"/>
                                          </p:val>
                                        </p:tav>
                                      </p:tavLst>
                                    </p:anim>
                                    <p:anim calcmode="lin" valueType="num">
                                      <p:cBhvr>
                                        <p:cTn id="8" dur="1000" fill="hold"/>
                                        <p:tgtEl>
                                          <p:spTgt spid="355332"/>
                                        </p:tgtEl>
                                        <p:attrNameLst>
                                          <p:attrName>ppt_h</p:attrName>
                                        </p:attrNameLst>
                                      </p:cBhvr>
                                      <p:tavLst>
                                        <p:tav tm="0">
                                          <p:val>
                                            <p:strVal val="#ppt_h"/>
                                          </p:val>
                                        </p:tav>
                                        <p:tav tm="100000">
                                          <p:val>
                                            <p:strVal val="#ppt_h"/>
                                          </p:val>
                                        </p:tav>
                                      </p:tavLst>
                                    </p:anim>
                                    <p:animEffect transition="in" filter="fade">
                                      <p:cBhvr>
                                        <p:cTn id="9" dur="1000"/>
                                        <p:tgtEl>
                                          <p:spTgt spid="35533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55333"/>
                                        </p:tgtEl>
                                        <p:attrNameLst>
                                          <p:attrName>style.visibility</p:attrName>
                                        </p:attrNameLst>
                                      </p:cBhvr>
                                      <p:to>
                                        <p:strVal val="visible"/>
                                      </p:to>
                                    </p:set>
                                    <p:anim calcmode="lin" valueType="num">
                                      <p:cBhvr>
                                        <p:cTn id="14" dur="1000" fill="hold"/>
                                        <p:tgtEl>
                                          <p:spTgt spid="355333"/>
                                        </p:tgtEl>
                                        <p:attrNameLst>
                                          <p:attrName>ppt_w</p:attrName>
                                        </p:attrNameLst>
                                      </p:cBhvr>
                                      <p:tavLst>
                                        <p:tav tm="0">
                                          <p:val>
                                            <p:strVal val="#ppt_w*0.70"/>
                                          </p:val>
                                        </p:tav>
                                        <p:tav tm="100000">
                                          <p:val>
                                            <p:strVal val="#ppt_w"/>
                                          </p:val>
                                        </p:tav>
                                      </p:tavLst>
                                    </p:anim>
                                    <p:anim calcmode="lin" valueType="num">
                                      <p:cBhvr>
                                        <p:cTn id="15" dur="1000" fill="hold"/>
                                        <p:tgtEl>
                                          <p:spTgt spid="355333"/>
                                        </p:tgtEl>
                                        <p:attrNameLst>
                                          <p:attrName>ppt_h</p:attrName>
                                        </p:attrNameLst>
                                      </p:cBhvr>
                                      <p:tavLst>
                                        <p:tav tm="0">
                                          <p:val>
                                            <p:strVal val="#ppt_h"/>
                                          </p:val>
                                        </p:tav>
                                        <p:tav tm="100000">
                                          <p:val>
                                            <p:strVal val="#ppt_h"/>
                                          </p:val>
                                        </p:tav>
                                      </p:tavLst>
                                    </p:anim>
                                    <p:animEffect transition="in" filter="fade">
                                      <p:cBhvr>
                                        <p:cTn id="16" dur="1000"/>
                                        <p:tgtEl>
                                          <p:spTgt spid="355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55650" y="0"/>
            <a:ext cx="7705725"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10</a:t>
            </a:r>
            <a:br>
              <a:rPr lang="en-US" altLang="zh-CN" sz="1700" b="1">
                <a:latin typeface="宋体" pitchFamily="2" charset="-122"/>
              </a:rPr>
            </a:br>
            <a:r>
              <a:rPr lang="en-US" altLang="zh-CN" sz="2900" b="1">
                <a:latin typeface="宋体" pitchFamily="2" charset="-122"/>
              </a:rPr>
              <a:t>4.2—4  </a:t>
            </a:r>
            <a:r>
              <a:rPr lang="zh-CN" altLang="en-US" sz="2900" b="1">
                <a:latin typeface="宋体" pitchFamily="2" charset="-122"/>
              </a:rPr>
              <a:t>三相绕组的旋转磁势</a:t>
            </a:r>
          </a:p>
        </p:txBody>
      </p:sp>
      <p:sp>
        <p:nvSpPr>
          <p:cNvPr id="356355" name="Rectangle 3"/>
          <p:cNvSpPr>
            <a:spLocks noChangeArrowheads="1"/>
          </p:cNvSpPr>
          <p:nvPr/>
        </p:nvSpPr>
        <p:spPr bwMode="auto">
          <a:xfrm>
            <a:off x="250825" y="1196975"/>
            <a:ext cx="8642350" cy="34559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二、多相和单相绕组基波磁势的一般概念    </a:t>
            </a:r>
          </a:p>
          <a:p>
            <a:pPr marL="342900" indent="-342900">
              <a:spcBef>
                <a:spcPct val="20000"/>
              </a:spcBef>
              <a:buClr>
                <a:schemeClr val="bg2"/>
              </a:buClr>
              <a:buSzPct val="70000"/>
              <a:buFont typeface="Wingdings" pitchFamily="2" charset="2"/>
              <a:buChar char="l"/>
            </a:pPr>
            <a:r>
              <a:rPr lang="zh-CN" altLang="en-US" sz="2700"/>
              <a:t> </a:t>
            </a:r>
            <a:r>
              <a:rPr lang="en-US" altLang="zh-CN" sz="2700" b="1"/>
              <a:t>3</a:t>
            </a:r>
            <a:r>
              <a:rPr lang="zh-CN" altLang="en-US" sz="2700" b="1"/>
              <a:t>．  椭圆形旋转磁势</a:t>
            </a:r>
          </a:p>
          <a:p>
            <a:pPr marL="342900" indent="-342900">
              <a:spcBef>
                <a:spcPct val="20000"/>
              </a:spcBef>
              <a:buClr>
                <a:schemeClr val="bg2"/>
              </a:buClr>
              <a:buSzPct val="70000"/>
              <a:buFont typeface="Wingdings" pitchFamily="2" charset="2"/>
              <a:buChar char="l"/>
            </a:pPr>
            <a:r>
              <a:rPr lang="zh-CN" altLang="en-US" sz="2700" b="1"/>
              <a:t>以上分析说明了，多相对称绕组流通对称多相交流电流，就产生圆形旋转磁势。倘若是多相绕组不完全对称</a:t>
            </a:r>
            <a:r>
              <a:rPr lang="en-US" altLang="zh-CN" sz="2700" b="1"/>
              <a:t>(</a:t>
            </a:r>
            <a:r>
              <a:rPr lang="zh-CN" altLang="en-US" sz="2700" b="1"/>
              <a:t>如各相绕组参数不一，或各相轴线空间位置不对称</a:t>
            </a:r>
            <a:r>
              <a:rPr lang="en-US" altLang="zh-CN" sz="2700" b="1"/>
              <a:t>)</a:t>
            </a:r>
            <a:r>
              <a:rPr lang="zh-CN" altLang="en-US" sz="2700" b="1"/>
              <a:t>，或者是多相电流不完全对称</a:t>
            </a:r>
            <a:r>
              <a:rPr lang="en-US" altLang="zh-CN" sz="2700" b="1"/>
              <a:t>(</a:t>
            </a:r>
            <a:r>
              <a:rPr lang="zh-CN" altLang="en-US" sz="2700" b="1"/>
              <a:t>如各相电流大小不一，或各相电流相位不对称</a:t>
            </a:r>
            <a:r>
              <a:rPr lang="en-US" altLang="zh-CN" sz="2700" b="1"/>
              <a:t>)</a:t>
            </a:r>
            <a:r>
              <a:rPr lang="zh-CN" altLang="en-US" sz="2700" b="1"/>
              <a:t>，那么就不能建立圆形旋转磁势。</a:t>
            </a:r>
            <a:endParaRPr lang="zh-CN" altLang="zh-CN" sz="2700"/>
          </a:p>
        </p:txBody>
      </p:sp>
      <p:graphicFrame>
        <p:nvGraphicFramePr>
          <p:cNvPr id="356360" name="Object 8"/>
          <p:cNvGraphicFramePr>
            <a:graphicFrameLocks noChangeAspect="1"/>
          </p:cNvGraphicFramePr>
          <p:nvPr>
            <p:ph sz="half" idx="1"/>
          </p:nvPr>
        </p:nvGraphicFramePr>
        <p:xfrm>
          <a:off x="684213" y="4508500"/>
          <a:ext cx="8280400" cy="1943100"/>
        </p:xfrm>
        <a:graphic>
          <a:graphicData uri="http://schemas.openxmlformats.org/presentationml/2006/ole">
            <p:oleObj spid="_x0000_s356360" name="Equation" r:id="rId3" imgW="5194080" imgH="1218960" progId="Equation.DSMT4">
              <p:embed/>
            </p:oleObj>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684213" y="476250"/>
            <a:ext cx="7885112" cy="865188"/>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11</a:t>
            </a:r>
            <a:br>
              <a:rPr lang="en-US" altLang="zh-CN" sz="1700" b="1">
                <a:latin typeface="宋体" pitchFamily="2" charset="-122"/>
              </a:rPr>
            </a:br>
            <a:r>
              <a:rPr lang="en-US" altLang="zh-CN" sz="2900" b="1">
                <a:latin typeface="宋体" pitchFamily="2" charset="-122"/>
              </a:rPr>
              <a:t>4.2—4  </a:t>
            </a:r>
            <a:r>
              <a:rPr lang="zh-CN" altLang="en-US" sz="2900" b="1">
                <a:latin typeface="宋体" pitchFamily="2" charset="-122"/>
              </a:rPr>
              <a:t>三相绕组的旋转磁势</a:t>
            </a:r>
          </a:p>
        </p:txBody>
      </p:sp>
      <p:sp>
        <p:nvSpPr>
          <p:cNvPr id="357379" name="Rectangle 3"/>
          <p:cNvSpPr>
            <a:spLocks noChangeArrowheads="1"/>
          </p:cNvSpPr>
          <p:nvPr/>
        </p:nvSpPr>
        <p:spPr bwMode="auto">
          <a:xfrm>
            <a:off x="323850" y="1268413"/>
            <a:ext cx="8569325" cy="55895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二、多相和单相绕组基波磁势的一般概念    </a:t>
            </a:r>
          </a:p>
          <a:p>
            <a:pPr marL="342900" indent="-342900">
              <a:spcBef>
                <a:spcPct val="20000"/>
              </a:spcBef>
              <a:buClr>
                <a:schemeClr val="bg2"/>
              </a:buClr>
              <a:buSzPct val="70000"/>
              <a:buFont typeface="Wingdings" pitchFamily="2" charset="2"/>
              <a:buChar char="l"/>
            </a:pPr>
            <a:r>
              <a:rPr lang="zh-CN" altLang="en-US" sz="2700"/>
              <a:t> </a:t>
            </a:r>
            <a:r>
              <a:rPr lang="en-US" altLang="zh-CN" sz="2700" b="1"/>
              <a:t>3</a:t>
            </a:r>
            <a:r>
              <a:rPr lang="zh-CN" altLang="en-US" sz="2700" b="1"/>
              <a:t>．  椭圆形旋转磁势</a:t>
            </a:r>
          </a:p>
          <a:p>
            <a:pPr marL="342900" indent="-342900">
              <a:spcBef>
                <a:spcPct val="20000"/>
              </a:spcBef>
              <a:buClr>
                <a:schemeClr val="bg2"/>
              </a:buClr>
              <a:buSzPct val="70000"/>
              <a:buFont typeface="Wingdings" pitchFamily="2" charset="2"/>
              <a:buChar char="l"/>
            </a:pPr>
            <a:r>
              <a:rPr lang="zh-CN" altLang="en-US" sz="2700" b="1"/>
              <a:t>这是因为各相脉振磁势“不对称”，反转磁势项不能互相抵消</a:t>
            </a:r>
            <a:r>
              <a:rPr lang="en-US" altLang="zh-CN" sz="2700" b="1"/>
              <a:t>[</a:t>
            </a:r>
            <a:r>
              <a:rPr lang="zh-CN" altLang="en-US" sz="2700" b="1"/>
              <a:t>可参见式</a:t>
            </a:r>
            <a:r>
              <a:rPr lang="en-US" altLang="zh-CN" sz="2700" b="1"/>
              <a:t>(17-27)]</a:t>
            </a:r>
            <a:r>
              <a:rPr lang="zh-CN" altLang="en-US" sz="2700" b="1"/>
              <a:t>，所以合成结果存在着两个转向相反、大小不等的旋转磁势分量。这样，</a:t>
            </a:r>
            <a:r>
              <a:rPr lang="zh-CN" altLang="en-US" sz="2700" b="1">
                <a:solidFill>
                  <a:srgbClr val="FF3300"/>
                </a:solidFill>
              </a:rPr>
              <a:t>该合成磁势的幅值和瞬时角速度将随时间而变，如果用矢量来表示此旋转磁势，其矢端轨迹为一个椭圆，故称为椭圆形旋转磁势，</a:t>
            </a:r>
            <a:r>
              <a:rPr lang="zh-CN" altLang="en-US" sz="2700" b="1"/>
              <a:t>如图</a:t>
            </a:r>
            <a:r>
              <a:rPr lang="en-US" altLang="zh-CN" sz="2700" b="1"/>
              <a:t>17-11</a:t>
            </a:r>
            <a:r>
              <a:rPr lang="zh-CN" altLang="en-US" sz="2700" b="1"/>
              <a:t>所示</a:t>
            </a:r>
            <a:r>
              <a:rPr lang="en-US" altLang="zh-CN" sz="2700" b="1"/>
              <a:t>(P147)</a:t>
            </a:r>
            <a:r>
              <a:rPr lang="zh-CN" altLang="en-US" sz="2700" b="1"/>
              <a:t>。从图看出，合成矢量的长度即合成磁势的幅值大小随时间而变，且旋转速度也是不均匀的，但平均转速仍为同步转速 </a:t>
            </a:r>
            <a:r>
              <a:rPr lang="en-US" altLang="zh-CN" sz="2700" b="1"/>
              <a:t>n</a:t>
            </a:r>
            <a:r>
              <a:rPr lang="en-US" altLang="zh-CN" sz="2700" b="1" baseline="-25000"/>
              <a:t>1</a:t>
            </a:r>
            <a:r>
              <a:rPr lang="zh-CN" altLang="en-US" sz="2700" b="1"/>
              <a:t>。</a:t>
            </a:r>
          </a:p>
          <a:p>
            <a:pPr marL="342900" indent="-342900">
              <a:spcBef>
                <a:spcPct val="20000"/>
              </a:spcBef>
              <a:buClr>
                <a:schemeClr val="bg2"/>
              </a:buClr>
              <a:buSzPct val="70000"/>
              <a:buFont typeface="Wingdings" pitchFamily="2" charset="2"/>
              <a:buChar char="l"/>
            </a:pPr>
            <a:r>
              <a:rPr lang="zh-CN" altLang="en-US" sz="2700" b="1"/>
              <a:t>下文将证明，圆形旋转磁势及脉振磁势就是椭圆形旋转磁势的两种特殊形式</a:t>
            </a:r>
            <a:r>
              <a:rPr lang="zh-CN" altLang="en-US" sz="2700"/>
              <a:t>。</a:t>
            </a:r>
            <a:endParaRPr lang="zh-CN" altLang="zh-CN" sz="2700"/>
          </a:p>
        </p:txBody>
      </p:sp>
      <p:pic>
        <p:nvPicPr>
          <p:cNvPr id="357384" name="Picture 8" descr="17-11基波椭圆旋磁势"/>
          <p:cNvPicPr>
            <a:picLocks noChangeAspect="1" noChangeArrowheads="1"/>
          </p:cNvPicPr>
          <p:nvPr>
            <p:ph idx="1"/>
          </p:nvPr>
        </p:nvPicPr>
        <p:blipFill>
          <a:blip r:embed="rId2"/>
          <a:srcRect/>
          <a:stretch>
            <a:fillRect/>
          </a:stretch>
        </p:blipFill>
        <p:spPr>
          <a:xfrm>
            <a:off x="5435600" y="260350"/>
            <a:ext cx="3273425" cy="4114800"/>
          </a:xfrm>
          <a:noFill/>
          <a:ln/>
        </p:spPr>
      </p:pic>
      <p:sp>
        <p:nvSpPr>
          <p:cNvPr id="357386" name="AutoShape 10"/>
          <p:cNvSpPr>
            <a:spLocks noChangeArrowheads="1"/>
          </p:cNvSpPr>
          <p:nvPr/>
        </p:nvSpPr>
        <p:spPr bwMode="auto">
          <a:xfrm>
            <a:off x="6443663" y="2060575"/>
            <a:ext cx="433387" cy="576263"/>
          </a:xfrm>
          <a:prstGeom prst="curvedRightArrow">
            <a:avLst>
              <a:gd name="adj1" fmla="val 26593"/>
              <a:gd name="adj2" fmla="val 53187"/>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57387" name="AutoShape 11"/>
          <p:cNvSpPr>
            <a:spLocks noChangeArrowheads="1"/>
          </p:cNvSpPr>
          <p:nvPr/>
        </p:nvSpPr>
        <p:spPr bwMode="auto">
          <a:xfrm>
            <a:off x="7235825" y="2060575"/>
            <a:ext cx="431800" cy="576263"/>
          </a:xfrm>
          <a:prstGeom prst="curvedLeftArrow">
            <a:avLst>
              <a:gd name="adj1" fmla="val 26691"/>
              <a:gd name="adj2" fmla="val 53382"/>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57388" name="AutoShape 12">
            <a:hlinkClick r:id="rId3" action="ppaction://program" highlightClick="1"/>
          </p:cNvPr>
          <p:cNvSpPr>
            <a:spLocks noChangeArrowheads="1"/>
          </p:cNvSpPr>
          <p:nvPr/>
        </p:nvSpPr>
        <p:spPr bwMode="auto">
          <a:xfrm>
            <a:off x="8243888" y="4292600"/>
            <a:ext cx="503237" cy="358775"/>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57384"/>
                                        </p:tgtEl>
                                        <p:attrNameLst>
                                          <p:attrName>style.visibility</p:attrName>
                                        </p:attrNameLst>
                                      </p:cBhvr>
                                      <p:to>
                                        <p:strVal val="visible"/>
                                      </p:to>
                                    </p:set>
                                    <p:animEffect transition="in" filter="slide(fromBottom)">
                                      <p:cBhvr>
                                        <p:cTn id="7" dur="500"/>
                                        <p:tgtEl>
                                          <p:spTgt spid="35738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57386"/>
                                        </p:tgtEl>
                                        <p:attrNameLst>
                                          <p:attrName>style.visibility</p:attrName>
                                        </p:attrNameLst>
                                      </p:cBhvr>
                                      <p:to>
                                        <p:strVal val="visible"/>
                                      </p:to>
                                    </p:set>
                                    <p:animEffect transition="in" filter="slide(fromBottom)">
                                      <p:cBhvr>
                                        <p:cTn id="12" dur="500"/>
                                        <p:tgtEl>
                                          <p:spTgt spid="35738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57387"/>
                                        </p:tgtEl>
                                        <p:attrNameLst>
                                          <p:attrName>style.visibility</p:attrName>
                                        </p:attrNameLst>
                                      </p:cBhvr>
                                      <p:to>
                                        <p:strVal val="visible"/>
                                      </p:to>
                                    </p:set>
                                    <p:animEffect transition="in" filter="slide(fromBottom)">
                                      <p:cBhvr>
                                        <p:cTn id="17" dur="500"/>
                                        <p:tgtEl>
                                          <p:spTgt spid="357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6" grpId="0" animBg="1"/>
      <p:bldP spid="35738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900113" y="0"/>
            <a:ext cx="7704137"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12</a:t>
            </a:r>
            <a:br>
              <a:rPr lang="en-US" altLang="zh-CN" sz="1700" b="1">
                <a:latin typeface="宋体" pitchFamily="2" charset="-122"/>
              </a:rPr>
            </a:br>
            <a:r>
              <a:rPr lang="en-US" altLang="zh-CN" sz="2900" b="1">
                <a:latin typeface="宋体" pitchFamily="2" charset="-122"/>
              </a:rPr>
              <a:t>4.2—4  </a:t>
            </a:r>
            <a:r>
              <a:rPr lang="zh-CN" altLang="en-US" sz="2900" b="1">
                <a:latin typeface="宋体" pitchFamily="2" charset="-122"/>
              </a:rPr>
              <a:t>三相绕组的旋转磁势</a:t>
            </a:r>
          </a:p>
        </p:txBody>
      </p:sp>
      <p:sp>
        <p:nvSpPr>
          <p:cNvPr id="358403" name="Rectangle 3"/>
          <p:cNvSpPr>
            <a:spLocks noChangeArrowheads="1"/>
          </p:cNvSpPr>
          <p:nvPr/>
        </p:nvSpPr>
        <p:spPr bwMode="auto">
          <a:xfrm>
            <a:off x="179388" y="692150"/>
            <a:ext cx="8675687" cy="554513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二、多相和单相绕组基波磁势的一般概念    </a:t>
            </a:r>
          </a:p>
          <a:p>
            <a:pPr marL="342900" indent="-342900">
              <a:spcBef>
                <a:spcPct val="20000"/>
              </a:spcBef>
              <a:buClr>
                <a:schemeClr val="bg2"/>
              </a:buClr>
              <a:buSzPct val="70000"/>
              <a:buFont typeface="Wingdings" pitchFamily="2" charset="2"/>
              <a:buChar char="l"/>
            </a:pPr>
            <a:r>
              <a:rPr lang="zh-CN" altLang="en-US" sz="2700"/>
              <a:t>     </a:t>
            </a:r>
            <a:r>
              <a:rPr lang="en-US" altLang="zh-CN" sz="2700" b="1"/>
              <a:t>4</a:t>
            </a:r>
            <a:r>
              <a:rPr lang="zh-CN" altLang="en-US" sz="2700" b="1"/>
              <a:t>．  脉振磁势的分解</a:t>
            </a:r>
          </a:p>
          <a:p>
            <a:pPr marL="342900" indent="-342900">
              <a:spcBef>
                <a:spcPct val="20000"/>
              </a:spcBef>
              <a:buClr>
                <a:schemeClr val="bg2"/>
              </a:buClr>
              <a:buSzPct val="70000"/>
              <a:buFont typeface="Wingdings" pitchFamily="2" charset="2"/>
              <a:buChar char="l"/>
            </a:pPr>
            <a:r>
              <a:rPr lang="zh-CN" altLang="en-US" sz="2300" b="1"/>
              <a:t>形式为</a:t>
            </a:r>
            <a:r>
              <a:rPr lang="en-US" altLang="zh-CN" sz="2300" b="1"/>
              <a:t>f</a:t>
            </a:r>
            <a:r>
              <a:rPr lang="en-US" altLang="zh-CN" sz="2300" b="1" baseline="-25000"/>
              <a:t>1</a:t>
            </a:r>
            <a:r>
              <a:rPr lang="en-US" altLang="zh-CN" sz="2300" b="1"/>
              <a:t>(x,t)=F</a:t>
            </a:r>
            <a:r>
              <a:rPr lang="en-US" altLang="zh-CN" sz="2300" b="1" baseline="-25000"/>
              <a:t>1</a:t>
            </a:r>
            <a:r>
              <a:rPr lang="en-US" altLang="zh-CN" sz="2300" b="1"/>
              <a:t>sin</a:t>
            </a:r>
            <a:r>
              <a:rPr lang="el-GR" altLang="zh-CN" sz="2300" b="1"/>
              <a:t>ω</a:t>
            </a:r>
            <a:r>
              <a:rPr lang="en-US" altLang="zh-CN" sz="2300" b="1"/>
              <a:t>tcos(</a:t>
            </a:r>
            <a:r>
              <a:rPr lang="el-GR" altLang="zh-CN" sz="2300" b="1"/>
              <a:t>π</a:t>
            </a:r>
            <a:r>
              <a:rPr lang="en-US" altLang="zh-CN" sz="2300" b="1"/>
              <a:t>/</a:t>
            </a:r>
            <a:r>
              <a:rPr lang="el-GR" altLang="zh-CN" sz="2300" b="1"/>
              <a:t>τ</a:t>
            </a:r>
            <a:r>
              <a:rPr lang="en-US" altLang="zh-CN" sz="2300" b="1"/>
              <a:t>)x</a:t>
            </a:r>
            <a:r>
              <a:rPr lang="zh-CN" altLang="en-US" sz="2300" b="1"/>
              <a:t>的空间和时间函数，表达了一个驻波。它可表示一个在空间按正弦规律分布，其轴线位置固定不变，在时间上按正弦规律变化的脉振磁势波。</a:t>
            </a:r>
          </a:p>
          <a:p>
            <a:pPr marL="342900" indent="-342900">
              <a:spcBef>
                <a:spcPct val="20000"/>
              </a:spcBef>
              <a:buClr>
                <a:schemeClr val="bg2"/>
              </a:buClr>
              <a:buSzPct val="70000"/>
              <a:buFont typeface="Wingdings" pitchFamily="2" charset="2"/>
              <a:buChar char="l"/>
            </a:pPr>
            <a:r>
              <a:rPr lang="zh-CN" altLang="en-US" sz="2300" b="1"/>
              <a:t>而形式为</a:t>
            </a:r>
            <a:r>
              <a:rPr lang="en-US" altLang="zh-CN" sz="2300" b="1"/>
              <a:t>f</a:t>
            </a:r>
            <a:r>
              <a:rPr lang="en-US" altLang="zh-CN" sz="2300" b="1" baseline="-25000"/>
              <a:t>1</a:t>
            </a:r>
            <a:r>
              <a:rPr lang="en-US" altLang="zh-CN" sz="2300" b="1"/>
              <a:t>(x,t)=F</a:t>
            </a:r>
            <a:r>
              <a:rPr lang="en-US" altLang="zh-CN" sz="2300" b="1" baseline="-25000"/>
              <a:t>1</a:t>
            </a:r>
            <a:r>
              <a:rPr lang="en-US" altLang="zh-CN" sz="2300" b="1"/>
              <a:t>sin[</a:t>
            </a:r>
            <a:r>
              <a:rPr lang="el-GR" altLang="zh-CN" sz="2300" b="1"/>
              <a:t>ω</a:t>
            </a:r>
            <a:r>
              <a:rPr lang="en-US" altLang="zh-CN" sz="2300" b="1"/>
              <a:t>t-(</a:t>
            </a:r>
            <a:r>
              <a:rPr lang="el-GR" altLang="zh-CN" sz="2300" b="1"/>
              <a:t>π</a:t>
            </a:r>
            <a:r>
              <a:rPr lang="en-US" altLang="zh-CN" sz="2300" b="1"/>
              <a:t>/</a:t>
            </a:r>
            <a:r>
              <a:rPr lang="el-GR" altLang="zh-CN" sz="2300" b="1"/>
              <a:t>τ</a:t>
            </a:r>
            <a:r>
              <a:rPr lang="en-US" altLang="zh-CN" sz="2300" b="1"/>
              <a:t>)x]</a:t>
            </a:r>
            <a:r>
              <a:rPr lang="zh-CN" altLang="en-US" sz="2300" b="1"/>
              <a:t>的空间和时间函数，表达了一个行波。它所表示的是一个在空间按正弦规律分布，幅值不变的圆形旋转磁势波。正如式</a:t>
            </a:r>
            <a:r>
              <a:rPr lang="en-US" altLang="zh-CN" sz="2300" b="1"/>
              <a:t>(17—27)</a:t>
            </a:r>
            <a:r>
              <a:rPr lang="zh-CN" altLang="en-US" sz="2300" b="1"/>
              <a:t>那样，脉振磁势均可表达为两项之和</a:t>
            </a:r>
          </a:p>
          <a:p>
            <a:pPr marL="342900" indent="-342900">
              <a:spcBef>
                <a:spcPct val="20000"/>
              </a:spcBef>
              <a:buClr>
                <a:schemeClr val="bg2"/>
              </a:buClr>
              <a:buSzPct val="70000"/>
              <a:buFont typeface="Wingdings" pitchFamily="2" charset="2"/>
              <a:buChar char="l"/>
            </a:pPr>
            <a:r>
              <a:rPr lang="zh-CN" altLang="en-US" sz="2300" b="1"/>
              <a:t>式中右端第一项表示了一个幅值为</a:t>
            </a:r>
            <a:r>
              <a:rPr lang="en-US" altLang="zh-CN" sz="2300" b="1"/>
              <a:t>F/2</a:t>
            </a:r>
            <a:r>
              <a:rPr lang="zh-CN" altLang="en-US" sz="2300" b="1"/>
              <a:t>的正向旋转磁势波，第二项为幅值也是</a:t>
            </a:r>
            <a:r>
              <a:rPr lang="en-US" altLang="zh-CN" sz="2300" b="1"/>
              <a:t>F/2</a:t>
            </a:r>
            <a:r>
              <a:rPr lang="zh-CN" altLang="en-US" sz="2300" b="1"/>
              <a:t>的反向旋转磁势波。由此可知，单相绕组建立的脉振磁势基波可分解为大小相等</a:t>
            </a:r>
            <a:r>
              <a:rPr lang="en-US" altLang="zh-CN" sz="2300" b="1"/>
              <a:t>(</a:t>
            </a:r>
            <a:r>
              <a:rPr lang="zh-CN" altLang="en-US" sz="2300" b="1"/>
              <a:t>波幅为</a:t>
            </a:r>
            <a:r>
              <a:rPr lang="en-US" altLang="zh-CN" sz="2300" b="1"/>
              <a:t>F/2 )</a:t>
            </a:r>
            <a:r>
              <a:rPr lang="zh-CN" altLang="en-US" sz="2300" b="1"/>
              <a:t>、</a:t>
            </a:r>
          </a:p>
          <a:p>
            <a:pPr marL="342900" indent="-342900">
              <a:spcBef>
                <a:spcPct val="20000"/>
              </a:spcBef>
              <a:buClr>
                <a:schemeClr val="bg2"/>
              </a:buClr>
              <a:buSzPct val="70000"/>
              <a:buFont typeface="Wingdings" pitchFamily="2" charset="2"/>
              <a:buChar char="l"/>
            </a:pPr>
            <a:r>
              <a:rPr lang="zh-CN" altLang="en-US" sz="2300" b="1"/>
              <a:t>转向相反、转速相同</a:t>
            </a:r>
            <a:r>
              <a:rPr lang="en-US" altLang="zh-CN" sz="2300" b="1"/>
              <a:t>(n</a:t>
            </a:r>
            <a:r>
              <a:rPr lang="en-US" altLang="zh-CN" sz="2300" b="1" baseline="-25000"/>
              <a:t>1</a:t>
            </a:r>
            <a:r>
              <a:rPr lang="en-US" altLang="zh-CN" sz="2300" b="1"/>
              <a:t>)</a:t>
            </a:r>
            <a:r>
              <a:rPr lang="zh-CN" altLang="en-US" sz="2300" b="1"/>
              <a:t>、正弦分布的两个旋转磁势波。这是研究单相交流电机原理的基础</a:t>
            </a:r>
            <a:r>
              <a:rPr lang="zh-CN" altLang="en-US" sz="2300"/>
              <a:t>。</a:t>
            </a:r>
            <a:endParaRPr lang="zh-CN" altLang="zh-CN" sz="2300"/>
          </a:p>
        </p:txBody>
      </p:sp>
      <p:pic>
        <p:nvPicPr>
          <p:cNvPr id="358405" name="Picture 5" descr="17-12基波脉振磁势"/>
          <p:cNvPicPr>
            <a:picLocks noChangeAspect="1" noChangeArrowheads="1"/>
          </p:cNvPicPr>
          <p:nvPr>
            <p:ph sz="half" idx="1"/>
          </p:nvPr>
        </p:nvPicPr>
        <p:blipFill>
          <a:blip r:embed="rId3"/>
          <a:srcRect/>
          <a:stretch>
            <a:fillRect/>
          </a:stretch>
        </p:blipFill>
        <p:spPr>
          <a:xfrm>
            <a:off x="4572000" y="1700213"/>
            <a:ext cx="3255963" cy="4114800"/>
          </a:xfrm>
          <a:noFill/>
          <a:ln/>
        </p:spPr>
      </p:pic>
      <p:graphicFrame>
        <p:nvGraphicFramePr>
          <p:cNvPr id="358404" name="Object 4"/>
          <p:cNvGraphicFramePr>
            <a:graphicFrameLocks noChangeAspect="1"/>
          </p:cNvGraphicFramePr>
          <p:nvPr>
            <p:ph sz="half" idx="2"/>
          </p:nvPr>
        </p:nvGraphicFramePr>
        <p:xfrm>
          <a:off x="684213" y="404813"/>
          <a:ext cx="8066087" cy="947737"/>
        </p:xfrm>
        <a:graphic>
          <a:graphicData uri="http://schemas.openxmlformats.org/presentationml/2006/ole">
            <p:oleObj spid="_x0000_s358404" name="Equation" r:id="rId4" imgW="3352680" imgH="393480" progId="Equation.DSMT4">
              <p:embed/>
            </p:oleObj>
          </a:graphicData>
        </a:graphic>
      </p:graphicFrame>
      <p:sp>
        <p:nvSpPr>
          <p:cNvPr id="358407" name="AutoShape 7"/>
          <p:cNvSpPr>
            <a:spLocks noChangeArrowheads="1"/>
          </p:cNvSpPr>
          <p:nvPr/>
        </p:nvSpPr>
        <p:spPr bwMode="auto">
          <a:xfrm>
            <a:off x="5651500" y="4149725"/>
            <a:ext cx="361950" cy="647700"/>
          </a:xfrm>
          <a:prstGeom prst="curvedRightArrow">
            <a:avLst>
              <a:gd name="adj1" fmla="val 35789"/>
              <a:gd name="adj2" fmla="val 71579"/>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58408" name="AutoShape 8"/>
          <p:cNvSpPr>
            <a:spLocks noChangeArrowheads="1"/>
          </p:cNvSpPr>
          <p:nvPr/>
        </p:nvSpPr>
        <p:spPr bwMode="auto">
          <a:xfrm>
            <a:off x="6227763" y="4149725"/>
            <a:ext cx="360362" cy="647700"/>
          </a:xfrm>
          <a:prstGeom prst="curvedLeftArrow">
            <a:avLst>
              <a:gd name="adj1" fmla="val 35947"/>
              <a:gd name="adj2" fmla="val 71894"/>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p:cTn id="7" dur="1000" fill="hold"/>
                                        <p:tgtEl>
                                          <p:spTgt spid="358404"/>
                                        </p:tgtEl>
                                        <p:attrNameLst>
                                          <p:attrName>ppt_w</p:attrName>
                                        </p:attrNameLst>
                                      </p:cBhvr>
                                      <p:tavLst>
                                        <p:tav tm="0">
                                          <p:val>
                                            <p:strVal val="#ppt_w*0.70"/>
                                          </p:val>
                                        </p:tav>
                                        <p:tav tm="100000">
                                          <p:val>
                                            <p:strVal val="#ppt_w"/>
                                          </p:val>
                                        </p:tav>
                                      </p:tavLst>
                                    </p:anim>
                                    <p:anim calcmode="lin" valueType="num">
                                      <p:cBhvr>
                                        <p:cTn id="8" dur="1000" fill="hold"/>
                                        <p:tgtEl>
                                          <p:spTgt spid="358404"/>
                                        </p:tgtEl>
                                        <p:attrNameLst>
                                          <p:attrName>ppt_h</p:attrName>
                                        </p:attrNameLst>
                                      </p:cBhvr>
                                      <p:tavLst>
                                        <p:tav tm="0">
                                          <p:val>
                                            <p:strVal val="#ppt_h"/>
                                          </p:val>
                                        </p:tav>
                                        <p:tav tm="100000">
                                          <p:val>
                                            <p:strVal val="#ppt_h"/>
                                          </p:val>
                                        </p:tav>
                                      </p:tavLst>
                                    </p:anim>
                                    <p:animEffect transition="in" filter="fade">
                                      <p:cBhvr>
                                        <p:cTn id="9" dur="1000"/>
                                        <p:tgtEl>
                                          <p:spTgt spid="358404"/>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358405"/>
                                        </p:tgtEl>
                                        <p:attrNameLst>
                                          <p:attrName>style.visibility</p:attrName>
                                        </p:attrNameLst>
                                      </p:cBhvr>
                                      <p:to>
                                        <p:strVal val="visible"/>
                                      </p:to>
                                    </p:set>
                                    <p:animEffect transition="in" filter="slide(fromBottom)">
                                      <p:cBhvr>
                                        <p:cTn id="14" dur="500"/>
                                        <p:tgtEl>
                                          <p:spTgt spid="35840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58407"/>
                                        </p:tgtEl>
                                        <p:attrNameLst>
                                          <p:attrName>style.visibility</p:attrName>
                                        </p:attrNameLst>
                                      </p:cBhvr>
                                      <p:to>
                                        <p:strVal val="visible"/>
                                      </p:to>
                                    </p:set>
                                    <p:animEffect transition="in" filter="slide(fromBottom)">
                                      <p:cBhvr>
                                        <p:cTn id="19" dur="500"/>
                                        <p:tgtEl>
                                          <p:spTgt spid="358407"/>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58408"/>
                                        </p:tgtEl>
                                        <p:attrNameLst>
                                          <p:attrName>style.visibility</p:attrName>
                                        </p:attrNameLst>
                                      </p:cBhvr>
                                      <p:to>
                                        <p:strVal val="visible"/>
                                      </p:to>
                                    </p:set>
                                    <p:animEffect transition="in" filter="slide(fromBottom)">
                                      <p:cBhvr>
                                        <p:cTn id="24" dur="500"/>
                                        <p:tgtEl>
                                          <p:spTgt spid="358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7" grpId="0" animBg="1"/>
      <p:bldP spid="35840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1187450" y="620713"/>
            <a:ext cx="7740650" cy="72072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13</a:t>
            </a:r>
            <a:br>
              <a:rPr lang="en-US" altLang="zh-CN" sz="1900" b="1">
                <a:latin typeface="宋体" pitchFamily="2" charset="-122"/>
              </a:rPr>
            </a:br>
            <a:r>
              <a:rPr lang="en-US" altLang="zh-CN" b="1">
                <a:latin typeface="宋体" pitchFamily="2" charset="-122"/>
              </a:rPr>
              <a:t>4.2—4  </a:t>
            </a:r>
            <a:r>
              <a:rPr lang="zh-CN" altLang="en-US" b="1">
                <a:latin typeface="宋体" pitchFamily="2" charset="-122"/>
              </a:rPr>
              <a:t>三相绕组的旋转磁势</a:t>
            </a:r>
          </a:p>
        </p:txBody>
      </p:sp>
      <p:sp>
        <p:nvSpPr>
          <p:cNvPr id="267267" name="Rectangle 3"/>
          <p:cNvSpPr>
            <a:spLocks noChangeArrowheads="1"/>
          </p:cNvSpPr>
          <p:nvPr/>
        </p:nvSpPr>
        <p:spPr bwMode="auto">
          <a:xfrm>
            <a:off x="611188" y="1341438"/>
            <a:ext cx="7993062" cy="50133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300" b="1"/>
              <a:t>上述分解也可以直观地用空间矢量图来表示。基波脉振磁势用空间矢量</a:t>
            </a:r>
            <a:r>
              <a:rPr lang="en-US" altLang="zh-CN" sz="2300" b="1"/>
              <a:t>F</a:t>
            </a:r>
            <a:r>
              <a:rPr lang="zh-CN" altLang="en-US" sz="2300" b="1"/>
              <a:t>表示，矢量的位置处在绕组轴线上固定不变，只是矢量长度及至取向将随时间而变化。如图的粗实线，其中画出了七个不同时刻的状态。</a:t>
            </a:r>
            <a:r>
              <a:rPr lang="en-US" altLang="zh-CN" sz="2300" b="1"/>
              <a:t>F</a:t>
            </a:r>
            <a:r>
              <a:rPr lang="zh-CN" altLang="en-US" sz="2300" b="1"/>
              <a:t>在每一时刻都可分解为两个分量，而这两个分量就是转向相反的旋转矢量，如图中细实线。相反的论述即：两个转向相反、大小相等的旋转矢量合成得一个空间位置固定、上下伸缩交变的脉振矢量。</a:t>
            </a:r>
          </a:p>
          <a:p>
            <a:pPr marL="342900" indent="-342900">
              <a:spcBef>
                <a:spcPct val="20000"/>
              </a:spcBef>
              <a:buClr>
                <a:schemeClr val="bg2"/>
              </a:buClr>
              <a:buSzPct val="70000"/>
              <a:buFont typeface="Wingdings" pitchFamily="2" charset="2"/>
              <a:buChar char="l"/>
            </a:pPr>
            <a:r>
              <a:rPr lang="zh-CN" altLang="en-US" sz="2300" b="1"/>
              <a:t>    再回顾式，三相绕组的三个脉振磁势共分解成六个旋转磁势，即三个正转的磁势和三个反转的磁势。对称情况下，三个反转磁势幅值相等、在空间彼此相差</a:t>
            </a:r>
            <a:r>
              <a:rPr lang="en-US" altLang="zh-CN" sz="2300" b="1"/>
              <a:t>120°</a:t>
            </a:r>
            <a:r>
              <a:rPr lang="zh-CN" altLang="en-US" sz="2300" b="1"/>
              <a:t>，  互相抵消；而正转的三个磁势在空间同相位，直接相加得圆形旋转磁势。任何不对称条件下，反转磁势不能相互抵消，因此合成为椭圆形旋转磁势。 </a:t>
            </a:r>
            <a:endParaRPr lang="zh-CN" altLang="zh-CN" sz="2300" b="1"/>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a:t>
            </a:r>
            <a:r>
              <a:rPr lang="zh-CN" altLang="en-US" sz="2100">
                <a:latin typeface="宋体" pitchFamily="2" charset="-122"/>
              </a:rPr>
              <a:t> </a:t>
            </a:r>
            <a:r>
              <a:rPr lang="zh-CN" altLang="en-US" sz="2900" b="1">
                <a:latin typeface="宋体" pitchFamily="2" charset="-122"/>
              </a:rPr>
              <a:t/>
            </a:r>
            <a:br>
              <a:rPr lang="zh-CN" altLang="en-US" sz="2900" b="1">
                <a:latin typeface="宋体" pitchFamily="2" charset="-122"/>
              </a:rPr>
            </a:br>
            <a:r>
              <a:rPr lang="zh-CN" altLang="en-US" sz="2900" b="1">
                <a:latin typeface="宋体" pitchFamily="2" charset="-122"/>
              </a:rPr>
              <a:t>介绍内容</a:t>
            </a:r>
          </a:p>
        </p:txBody>
      </p:sp>
      <p:sp>
        <p:nvSpPr>
          <p:cNvPr id="179203" name="Rectangle 3"/>
          <p:cNvSpPr>
            <a:spLocks noGrp="1" noChangeArrowheads="1"/>
          </p:cNvSpPr>
          <p:nvPr>
            <p:ph type="body" sz="half" idx="1"/>
          </p:nvPr>
        </p:nvSpPr>
        <p:spPr>
          <a:xfrm>
            <a:off x="1835150" y="2017713"/>
            <a:ext cx="7308850" cy="4114800"/>
          </a:xfrm>
        </p:spPr>
        <p:txBody>
          <a:bodyPr/>
          <a:lstStyle/>
          <a:p>
            <a:pPr>
              <a:buFont typeface="Wingdings" pitchFamily="2" charset="2"/>
              <a:buNone/>
            </a:pPr>
            <a:r>
              <a:rPr lang="en-US" altLang="zh-CN" sz="3600" b="1"/>
              <a:t>1.</a:t>
            </a:r>
            <a:r>
              <a:rPr lang="zh-CN" altLang="en-US" sz="3600" b="1"/>
              <a:t>元件的和分布元件组的脉振磁势</a:t>
            </a:r>
          </a:p>
          <a:p>
            <a:pPr>
              <a:buFont typeface="Wingdings" pitchFamily="2" charset="2"/>
              <a:buNone/>
            </a:pPr>
            <a:r>
              <a:rPr lang="en-US" altLang="zh-CN" sz="3600" b="1"/>
              <a:t>2.</a:t>
            </a:r>
            <a:r>
              <a:rPr lang="zh-CN" altLang="en-US" sz="3600" b="1"/>
              <a:t>相绕组的脉振磁势</a:t>
            </a:r>
            <a:endParaRPr lang="zh-CN" altLang="en-US" sz="3600"/>
          </a:p>
          <a:p>
            <a:pPr>
              <a:buFont typeface="Wingdings" pitchFamily="2" charset="2"/>
              <a:buNone/>
            </a:pPr>
            <a:r>
              <a:rPr lang="en-US" altLang="zh-CN" sz="3600" b="1"/>
              <a:t>3.</a:t>
            </a:r>
            <a:r>
              <a:rPr lang="zh-CN" altLang="en-US" sz="3600" b="1"/>
              <a:t>三相绕组的旋转磁势</a:t>
            </a:r>
          </a:p>
          <a:p>
            <a:pPr>
              <a:buFont typeface="Wingdings" pitchFamily="2" charset="2"/>
              <a:buNone/>
            </a:pPr>
            <a:endParaRPr lang="zh-CN" altLang="en-US" sz="3600" b="1"/>
          </a:p>
          <a:p>
            <a:pPr>
              <a:buFont typeface="Wingdings" pitchFamily="2" charset="2"/>
              <a:buNone/>
            </a:pPr>
            <a:endParaRPr lang="en-US" altLang="zh-CN" sz="3600" b="1"/>
          </a:p>
        </p:txBody>
      </p:sp>
      <p:pic>
        <p:nvPicPr>
          <p:cNvPr id="179204" name="Picture 4" descr="03new01010">
            <a:hlinkClick r:id="" action="ppaction://hlinkshowjump?jump=nextslide"/>
          </p:cNvPr>
          <p:cNvPicPr>
            <a:picLocks noChangeAspect="1" noChangeArrowheads="1" noCrop="1"/>
          </p:cNvPicPr>
          <p:nvPr/>
        </p:nvPicPr>
        <p:blipFill>
          <a:blip r:embed="rId2"/>
          <a:srcRect/>
          <a:stretch>
            <a:fillRect/>
          </a:stretch>
        </p:blipFill>
        <p:spPr bwMode="auto">
          <a:xfrm>
            <a:off x="914400" y="2133600"/>
            <a:ext cx="647700" cy="388938"/>
          </a:xfrm>
          <a:prstGeom prst="rect">
            <a:avLst/>
          </a:prstGeom>
          <a:noFill/>
          <a:ln w="9525">
            <a:noFill/>
            <a:miter lim="800000"/>
            <a:headEnd/>
            <a:tailEnd/>
          </a:ln>
        </p:spPr>
      </p:pic>
      <p:pic>
        <p:nvPicPr>
          <p:cNvPr id="179205" name="Picture 5" descr="03new01010">
            <a:hlinkClick r:id="rId3" action="ppaction://hlinksldjump"/>
          </p:cNvPr>
          <p:cNvPicPr>
            <a:picLocks noChangeAspect="1" noChangeArrowheads="1" noCrop="1"/>
          </p:cNvPicPr>
          <p:nvPr/>
        </p:nvPicPr>
        <p:blipFill>
          <a:blip r:embed="rId2"/>
          <a:srcRect/>
          <a:stretch>
            <a:fillRect/>
          </a:stretch>
        </p:blipFill>
        <p:spPr bwMode="auto">
          <a:xfrm>
            <a:off x="900113" y="2852738"/>
            <a:ext cx="647700" cy="388937"/>
          </a:xfrm>
          <a:prstGeom prst="rect">
            <a:avLst/>
          </a:prstGeom>
          <a:noFill/>
          <a:ln w="9525">
            <a:noFill/>
            <a:miter lim="800000"/>
            <a:headEnd/>
            <a:tailEnd/>
          </a:ln>
        </p:spPr>
      </p:pic>
      <p:pic>
        <p:nvPicPr>
          <p:cNvPr id="179209" name="Picture 9" descr="03new01010">
            <a:hlinkClick r:id="rId3" action="ppaction://hlinksldjump"/>
          </p:cNvPr>
          <p:cNvPicPr>
            <a:picLocks noChangeAspect="1" noChangeArrowheads="1" noCrop="1"/>
          </p:cNvPicPr>
          <p:nvPr>
            <p:ph sz="half" idx="2"/>
          </p:nvPr>
        </p:nvPicPr>
        <p:blipFill>
          <a:blip r:embed="rId2"/>
          <a:srcRect/>
          <a:stretch>
            <a:fillRect/>
          </a:stretch>
        </p:blipFill>
        <p:spPr>
          <a:xfrm>
            <a:off x="900113" y="3500438"/>
            <a:ext cx="649287" cy="388937"/>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84213" y="476250"/>
            <a:ext cx="8027987" cy="72072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14</a:t>
            </a:r>
            <a:br>
              <a:rPr lang="en-US" altLang="zh-CN" sz="1900" b="1">
                <a:latin typeface="宋体" pitchFamily="2" charset="-122"/>
              </a:rPr>
            </a:br>
            <a:r>
              <a:rPr lang="en-US" altLang="zh-CN" b="1">
                <a:latin typeface="宋体" pitchFamily="2" charset="-122"/>
              </a:rPr>
              <a:t>4.2—4  </a:t>
            </a:r>
            <a:r>
              <a:rPr lang="zh-CN" altLang="en-US" b="1">
                <a:latin typeface="宋体" pitchFamily="2" charset="-122"/>
              </a:rPr>
              <a:t>三相绕组的旋转磁势</a:t>
            </a:r>
          </a:p>
        </p:txBody>
      </p:sp>
      <p:sp>
        <p:nvSpPr>
          <p:cNvPr id="268291" name="Rectangle 3"/>
          <p:cNvSpPr>
            <a:spLocks noChangeArrowheads="1"/>
          </p:cNvSpPr>
          <p:nvPr/>
        </p:nvSpPr>
        <p:spPr bwMode="auto">
          <a:xfrm>
            <a:off x="250825" y="1196975"/>
            <a:ext cx="8713788" cy="56610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三、三相绕组的高次谐波合成磁势</a:t>
            </a:r>
          </a:p>
          <a:p>
            <a:pPr marL="342900" indent="-342900">
              <a:spcBef>
                <a:spcPct val="20000"/>
              </a:spcBef>
              <a:buClr>
                <a:schemeClr val="bg2"/>
              </a:buClr>
              <a:buSzPct val="70000"/>
              <a:buFont typeface="Wingdings" pitchFamily="2" charset="2"/>
              <a:buChar char="l"/>
            </a:pPr>
            <a:r>
              <a:rPr lang="zh-CN" altLang="en-US" sz="2700"/>
              <a:t>    </a:t>
            </a:r>
            <a:r>
              <a:rPr lang="zh-CN" altLang="en-US" sz="2700" b="1"/>
              <a:t>上一节已阐明，每相绕组产生的脉振磁势除基波外还有一系列谐波。</a:t>
            </a:r>
            <a:r>
              <a:rPr lang="zh-CN" altLang="en-US" sz="2700" b="1">
                <a:solidFill>
                  <a:srgbClr val="0000FF"/>
                </a:solidFill>
              </a:rPr>
              <a:t>一般绕组仅含奇数次谐波，</a:t>
            </a:r>
            <a:r>
              <a:rPr lang="en-US" altLang="zh-CN" sz="2700" b="1">
                <a:solidFill>
                  <a:srgbClr val="0000FF"/>
                </a:solidFill>
              </a:rPr>
              <a:t>120˚</a:t>
            </a:r>
            <a:r>
              <a:rPr lang="zh-CN" altLang="en-US" sz="2700" b="1">
                <a:solidFill>
                  <a:srgbClr val="0000FF"/>
                </a:solidFill>
              </a:rPr>
              <a:t>相带短距绕组或分数槽绕组则不仅有奇次谐波，还含偶数次谐波，甚至还有其它分数次谐波。</a:t>
            </a:r>
            <a:r>
              <a:rPr lang="zh-CN" altLang="en-US" sz="2700" b="1"/>
              <a:t>这些谐波磁势和基波类同，在空间正弦分布，在时间上随电流以同一频率按正弦规律脉振。它们的极对数与基波极对数不同，  </a:t>
            </a:r>
            <a:r>
              <a:rPr lang="en-US" altLang="zh-CN" sz="2700" b="1"/>
              <a:t>v</a:t>
            </a:r>
            <a:r>
              <a:rPr lang="zh-CN" altLang="en-US" sz="2700" b="1"/>
              <a:t>次谐波磁势的极对数为基波的</a:t>
            </a:r>
            <a:r>
              <a:rPr lang="en-US" altLang="zh-CN" sz="2700" b="1"/>
              <a:t>v</a:t>
            </a:r>
            <a:r>
              <a:rPr lang="zh-CN" altLang="en-US" sz="2700" b="1"/>
              <a:t>倍，即</a:t>
            </a:r>
            <a:r>
              <a:rPr lang="en-US" altLang="zh-CN" sz="2700" b="1"/>
              <a:t>p</a:t>
            </a:r>
            <a:r>
              <a:rPr lang="en-US" altLang="zh-CN" sz="2700" b="1" baseline="-25000"/>
              <a:t>v</a:t>
            </a:r>
            <a:r>
              <a:rPr lang="en-US" altLang="zh-CN" sz="2700" b="1"/>
              <a:t>=pv</a:t>
            </a:r>
            <a:r>
              <a:rPr lang="zh-CN" altLang="en-US" sz="2700" b="1"/>
              <a:t>。由此可见，对于同一段空间距离，</a:t>
            </a:r>
            <a:r>
              <a:rPr lang="en-US" altLang="zh-CN" sz="2700" b="1"/>
              <a:t>v</a:t>
            </a:r>
            <a:r>
              <a:rPr lang="zh-CN" altLang="en-US" sz="2700" b="1"/>
              <a:t>次谐波的空间电角度等于基波的</a:t>
            </a:r>
            <a:r>
              <a:rPr lang="en-US" altLang="zh-CN" sz="2700" b="1"/>
              <a:t>v</a:t>
            </a:r>
            <a:r>
              <a:rPr lang="zh-CN" altLang="en-US" sz="2700" b="1"/>
              <a:t>倍，</a:t>
            </a:r>
            <a:r>
              <a:rPr lang="el-GR" altLang="zh-CN" sz="2700" b="1">
                <a:latin typeface="宋体" pitchFamily="2" charset="-122"/>
              </a:rPr>
              <a:t>α</a:t>
            </a:r>
            <a:r>
              <a:rPr lang="en-US" altLang="zh-CN" sz="2700" b="1" baseline="-25000">
                <a:latin typeface="宋体" pitchFamily="2" charset="-122"/>
              </a:rPr>
              <a:t>v</a:t>
            </a:r>
            <a:r>
              <a:rPr lang="en-US" altLang="zh-CN" sz="2700" b="1">
                <a:latin typeface="宋体" pitchFamily="2" charset="-122"/>
              </a:rPr>
              <a:t>=</a:t>
            </a:r>
            <a:r>
              <a:rPr lang="en-US" altLang="zh-CN" sz="2700" b="1"/>
              <a:t> </a:t>
            </a:r>
            <a:r>
              <a:rPr lang="en-US" altLang="zh-CN" sz="2700" b="1">
                <a:latin typeface="宋体" pitchFamily="2" charset="-122"/>
              </a:rPr>
              <a:t>v</a:t>
            </a:r>
            <a:r>
              <a:rPr lang="en-US" altLang="zh-CN" sz="2700" b="1"/>
              <a:t> </a:t>
            </a:r>
            <a:r>
              <a:rPr lang="el-GR" altLang="zh-CN" sz="2700" b="1">
                <a:latin typeface="宋体" pitchFamily="2" charset="-122"/>
              </a:rPr>
              <a:t>α</a:t>
            </a:r>
            <a:r>
              <a:rPr lang="en-US" altLang="zh-CN" sz="2700" b="1"/>
              <a:t> </a:t>
            </a:r>
            <a:r>
              <a:rPr lang="zh-CN" altLang="en-US" sz="2700" b="1"/>
              <a:t>。</a:t>
            </a:r>
          </a:p>
          <a:p>
            <a:pPr marL="342900" indent="-342900">
              <a:spcBef>
                <a:spcPct val="20000"/>
              </a:spcBef>
              <a:buClr>
                <a:schemeClr val="bg2"/>
              </a:buClr>
              <a:buSzPct val="70000"/>
              <a:buFont typeface="Wingdings" pitchFamily="2" charset="2"/>
              <a:buChar char="l"/>
            </a:pPr>
            <a:r>
              <a:rPr lang="zh-CN" altLang="en-US" sz="2700" b="1"/>
              <a:t>  以此可用类同于三相基波磁势的分析方法，来分析三相绕组的高次谐波磁势。 </a:t>
            </a:r>
            <a:endParaRPr lang="zh-CN" altLang="zh-CN" sz="2700" b="1"/>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1116013" y="404813"/>
            <a:ext cx="8027987" cy="72072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15</a:t>
            </a:r>
            <a:br>
              <a:rPr lang="en-US" altLang="zh-CN" sz="1900" b="1">
                <a:latin typeface="宋体" pitchFamily="2" charset="-122"/>
              </a:rPr>
            </a:br>
            <a:r>
              <a:rPr lang="en-US" altLang="zh-CN" b="1">
                <a:latin typeface="宋体" pitchFamily="2" charset="-122"/>
              </a:rPr>
              <a:t>4.2—4  </a:t>
            </a:r>
            <a:r>
              <a:rPr lang="zh-CN" altLang="en-US" b="1">
                <a:latin typeface="宋体" pitchFamily="2" charset="-122"/>
              </a:rPr>
              <a:t>三相绕组的旋转磁势</a:t>
            </a:r>
          </a:p>
        </p:txBody>
      </p:sp>
      <p:sp>
        <p:nvSpPr>
          <p:cNvPr id="269315" name="Rectangle 3"/>
          <p:cNvSpPr>
            <a:spLocks noChangeArrowheads="1"/>
          </p:cNvSpPr>
          <p:nvPr/>
        </p:nvSpPr>
        <p:spPr bwMode="auto">
          <a:xfrm>
            <a:off x="611188" y="1196975"/>
            <a:ext cx="8353425" cy="50133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en-US" altLang="zh-CN" sz="2700">
                <a:solidFill>
                  <a:srgbClr val="FF3300"/>
                </a:solidFill>
              </a:rPr>
              <a:t>1</a:t>
            </a:r>
            <a:r>
              <a:rPr lang="zh-CN" altLang="en-US" sz="2700">
                <a:solidFill>
                  <a:srgbClr val="FF3300"/>
                </a:solidFill>
              </a:rPr>
              <a:t>．  </a:t>
            </a:r>
            <a:r>
              <a:rPr lang="zh-CN" altLang="en-US" sz="2700" b="1">
                <a:solidFill>
                  <a:srgbClr val="FF3300"/>
                </a:solidFill>
              </a:rPr>
              <a:t>三次谐波的合成</a:t>
            </a:r>
          </a:p>
          <a:p>
            <a:pPr marL="342900" indent="-342900">
              <a:spcBef>
                <a:spcPct val="20000"/>
              </a:spcBef>
              <a:buClr>
                <a:schemeClr val="bg2"/>
              </a:buClr>
              <a:buSzPct val="70000"/>
              <a:buFont typeface="Wingdings" pitchFamily="2" charset="2"/>
              <a:buChar char="l"/>
            </a:pPr>
            <a:r>
              <a:rPr lang="zh-CN" altLang="en-US" sz="2700" b="1"/>
              <a:t>    三相绕组各自产生的磁势在空间距</a:t>
            </a:r>
            <a:r>
              <a:rPr lang="en-US" altLang="zh-CN" sz="2700" b="1"/>
              <a:t>A</a:t>
            </a:r>
            <a:r>
              <a:rPr lang="zh-CN" altLang="en-US" sz="2700" b="1"/>
              <a:t>相绕组轴线工处的三次谐波脉振磁势分别为   其中这三相的三次谐波磁势合成的结果这就是说，三个相的三次谐波磁势在空间同相位，在时间上互差</a:t>
            </a:r>
            <a:r>
              <a:rPr lang="en-US" altLang="zh-CN" sz="2700" b="1"/>
              <a:t>120°</a:t>
            </a:r>
            <a:r>
              <a:rPr lang="zh-CN" altLang="en-US" sz="2700" b="1"/>
              <a:t>，所以它们的合成磁势为零。即三相电机中，合成磁势不存在三次及三的倍数次谐波磁势。</a:t>
            </a:r>
          </a:p>
        </p:txBody>
      </p:sp>
      <p:graphicFrame>
        <p:nvGraphicFramePr>
          <p:cNvPr id="269316" name="Object 4"/>
          <p:cNvGraphicFramePr>
            <a:graphicFrameLocks noChangeAspect="1"/>
          </p:cNvGraphicFramePr>
          <p:nvPr>
            <p:ph idx="1"/>
          </p:nvPr>
        </p:nvGraphicFramePr>
        <p:xfrm>
          <a:off x="1468438" y="4292600"/>
          <a:ext cx="6423025" cy="2522538"/>
        </p:xfrm>
        <a:graphic>
          <a:graphicData uri="http://schemas.openxmlformats.org/presentationml/2006/ole">
            <p:oleObj spid="_x0000_s269316" name="Equation" r:id="rId3" imgW="4203360" imgH="1650960" progId="Equation.DSMT4">
              <p:embed/>
            </p:oleObj>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827088" y="404813"/>
            <a:ext cx="7667625" cy="72072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16</a:t>
            </a:r>
            <a:br>
              <a:rPr lang="en-US" altLang="zh-CN" sz="1900" b="1">
                <a:latin typeface="宋体" pitchFamily="2" charset="-122"/>
              </a:rPr>
            </a:br>
            <a:r>
              <a:rPr lang="en-US" altLang="zh-CN" b="1">
                <a:latin typeface="宋体" pitchFamily="2" charset="-122"/>
              </a:rPr>
              <a:t>4.2—4  </a:t>
            </a:r>
            <a:r>
              <a:rPr lang="zh-CN" altLang="en-US" b="1">
                <a:latin typeface="宋体" pitchFamily="2" charset="-122"/>
              </a:rPr>
              <a:t>三相绕组的旋转磁势</a:t>
            </a:r>
          </a:p>
        </p:txBody>
      </p:sp>
      <p:sp>
        <p:nvSpPr>
          <p:cNvPr id="359427" name="Rectangle 3"/>
          <p:cNvSpPr>
            <a:spLocks noChangeArrowheads="1"/>
          </p:cNvSpPr>
          <p:nvPr/>
        </p:nvSpPr>
        <p:spPr bwMode="auto">
          <a:xfrm>
            <a:off x="611188" y="981075"/>
            <a:ext cx="8353425" cy="50133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solidFill>
                  <a:schemeClr val="hlink"/>
                </a:solidFill>
              </a:rPr>
              <a:t> </a:t>
            </a:r>
            <a:r>
              <a:rPr lang="en-US" altLang="zh-CN" sz="2700" b="1">
                <a:solidFill>
                  <a:srgbClr val="FF3300"/>
                </a:solidFill>
              </a:rPr>
              <a:t>2</a:t>
            </a:r>
            <a:r>
              <a:rPr lang="zh-CN" altLang="en-US" sz="2700" b="1">
                <a:solidFill>
                  <a:srgbClr val="FF3300"/>
                </a:solidFill>
              </a:rPr>
              <a:t>．  五次谐波的合成磁势</a:t>
            </a:r>
          </a:p>
          <a:p>
            <a:pPr marL="342900" indent="-342900">
              <a:spcBef>
                <a:spcPct val="20000"/>
              </a:spcBef>
              <a:buClr>
                <a:schemeClr val="bg2"/>
              </a:buClr>
              <a:buSzPct val="70000"/>
              <a:buFont typeface="Wingdings" pitchFamily="2" charset="2"/>
              <a:buChar char="l"/>
            </a:pPr>
            <a:r>
              <a:rPr lang="zh-CN" altLang="en-US" sz="2000" b="1"/>
              <a:t>对五次谐波，</a:t>
            </a:r>
            <a:r>
              <a:rPr lang="en-US" altLang="zh-CN" sz="2000" b="1"/>
              <a:t>v=5 </a:t>
            </a:r>
            <a:r>
              <a:rPr lang="zh-CN" altLang="en-US" sz="2000" b="1"/>
              <a:t>，类似地推导可得</a:t>
            </a:r>
          </a:p>
          <a:p>
            <a:pPr marL="342900" indent="-342900">
              <a:spcBef>
                <a:spcPct val="20000"/>
              </a:spcBef>
              <a:buClr>
                <a:schemeClr val="bg2"/>
              </a:buClr>
              <a:buSzPct val="70000"/>
              <a:buFont typeface="Wingdings" pitchFamily="2" charset="2"/>
              <a:buChar char="l"/>
            </a:pPr>
            <a:endParaRPr lang="zh-CN" altLang="en-US" sz="2000" b="1"/>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r>
              <a:rPr lang="zh-CN" altLang="en-US" sz="2000" b="1"/>
              <a:t>这说明五次谐波合成磁势具有下列性质：</a:t>
            </a:r>
          </a:p>
          <a:p>
            <a:pPr marL="342900" indent="-342900">
              <a:spcBef>
                <a:spcPct val="20000"/>
              </a:spcBef>
              <a:buClr>
                <a:schemeClr val="bg2"/>
              </a:buClr>
              <a:buSzPct val="70000"/>
              <a:buFont typeface="Wingdings" pitchFamily="2" charset="2"/>
              <a:buChar char="l"/>
            </a:pPr>
            <a:r>
              <a:rPr lang="en-US" altLang="zh-CN" sz="2000" b="1"/>
              <a:t>(1)</a:t>
            </a:r>
            <a:r>
              <a:rPr lang="zh-CN" altLang="en-US" sz="2000" b="1"/>
              <a:t>上式最终是行波表达式，即五次谐波合成为旋转磁势。</a:t>
            </a:r>
          </a:p>
          <a:p>
            <a:pPr marL="342900" indent="-342900">
              <a:spcBef>
                <a:spcPct val="20000"/>
              </a:spcBef>
              <a:buClr>
                <a:schemeClr val="bg2"/>
              </a:buClr>
              <a:buSzPct val="70000"/>
              <a:buFont typeface="Wingdings" pitchFamily="2" charset="2"/>
              <a:buChar char="l"/>
            </a:pPr>
            <a:r>
              <a:rPr lang="en-US" altLang="zh-CN" sz="2000" b="1"/>
              <a:t>(2)</a:t>
            </a:r>
            <a:r>
              <a:rPr lang="zh-CN" altLang="en-US" sz="2000" b="1"/>
              <a:t>合成磁势幅值为每相的五次谐波幅值之</a:t>
            </a:r>
            <a:r>
              <a:rPr lang="en-US" altLang="zh-CN" sz="2000" b="1"/>
              <a:t>3</a:t>
            </a:r>
            <a:r>
              <a:rPr lang="zh-CN" altLang="en-US" sz="2000" b="1"/>
              <a:t>／</a:t>
            </a:r>
            <a:r>
              <a:rPr lang="en-US" altLang="zh-CN" sz="2000" b="1"/>
              <a:t>2</a:t>
            </a:r>
            <a:r>
              <a:rPr lang="zh-CN" altLang="en-US" sz="2000" b="1"/>
              <a:t>倍，即</a:t>
            </a:r>
          </a:p>
          <a:p>
            <a:pPr marL="342900" indent="-342900">
              <a:spcBef>
                <a:spcPct val="20000"/>
              </a:spcBef>
              <a:buClr>
                <a:schemeClr val="bg2"/>
              </a:buClr>
              <a:buSzPct val="70000"/>
              <a:buFont typeface="Wingdings" pitchFamily="2" charset="2"/>
              <a:buChar char="l"/>
            </a:pPr>
            <a:r>
              <a:rPr lang="en-US" altLang="zh-CN" sz="2000" b="1"/>
              <a:t>(3)</a:t>
            </a:r>
            <a:r>
              <a:rPr lang="zh-CN" altLang="en-US" sz="2000" b="1"/>
              <a:t>五次谐波的波长为基波的</a:t>
            </a:r>
            <a:r>
              <a:rPr lang="en-US" altLang="zh-CN" sz="2000" b="1"/>
              <a:t>1</a:t>
            </a:r>
            <a:r>
              <a:rPr lang="zh-CN" altLang="en-US" sz="2000" b="1"/>
              <a:t>／</a:t>
            </a:r>
            <a:r>
              <a:rPr lang="en-US" altLang="zh-CN" sz="2000" b="1"/>
              <a:t>5</a:t>
            </a:r>
            <a:r>
              <a:rPr lang="zh-CN" altLang="en-US" sz="2000" b="1"/>
              <a:t>，极对数为基波的五倍，即    。</a:t>
            </a:r>
          </a:p>
          <a:p>
            <a:pPr marL="342900" indent="-342900">
              <a:spcBef>
                <a:spcPct val="20000"/>
              </a:spcBef>
              <a:buClr>
                <a:schemeClr val="bg2"/>
              </a:buClr>
              <a:buSzPct val="70000"/>
              <a:buFont typeface="Wingdings" pitchFamily="2" charset="2"/>
              <a:buChar char="l"/>
            </a:pPr>
            <a:r>
              <a:rPr lang="en-US" altLang="zh-CN" sz="2000" b="1"/>
              <a:t>(4)</a:t>
            </a:r>
            <a:r>
              <a:rPr lang="zh-CN" altLang="en-US" sz="2000" b="1"/>
              <a:t>五次谐波合成磁势的转速为基波转速之</a:t>
            </a:r>
            <a:r>
              <a:rPr lang="en-US" altLang="zh-CN" sz="2000" b="1"/>
              <a:t>1</a:t>
            </a:r>
            <a:r>
              <a:rPr lang="zh-CN" altLang="en-US" sz="2000" b="1"/>
              <a:t>／</a:t>
            </a:r>
            <a:r>
              <a:rPr lang="en-US" altLang="zh-CN" sz="2000" b="1"/>
              <a:t>5</a:t>
            </a:r>
            <a:r>
              <a:rPr lang="zh-CN" altLang="en-US" sz="2000" b="1"/>
              <a:t>，即</a:t>
            </a:r>
          </a:p>
          <a:p>
            <a:pPr marL="342900" indent="-342900">
              <a:spcBef>
                <a:spcPct val="20000"/>
              </a:spcBef>
              <a:buClr>
                <a:schemeClr val="bg2"/>
              </a:buClr>
              <a:buSzPct val="70000"/>
              <a:buFont typeface="Wingdings" pitchFamily="2" charset="2"/>
              <a:buChar char="l"/>
            </a:pPr>
            <a:r>
              <a:rPr lang="en-US" altLang="zh-CN" sz="2000" b="1"/>
              <a:t>(5)</a:t>
            </a:r>
            <a:r>
              <a:rPr lang="zh-CN" altLang="en-US" sz="2000" b="1"/>
              <a:t>五次谐波合成磁势的转向与基波的转向相反，对照式</a:t>
            </a:r>
            <a:r>
              <a:rPr lang="en-US" altLang="zh-CN" sz="2000" b="1"/>
              <a:t>(17—34)</a:t>
            </a:r>
            <a:r>
              <a:rPr lang="zh-CN" altLang="en-US" sz="2000" b="1"/>
              <a:t>可知，式</a:t>
            </a:r>
            <a:r>
              <a:rPr lang="en-US" altLang="zh-CN" sz="2000" b="1"/>
              <a:t>(17—39)</a:t>
            </a:r>
            <a:r>
              <a:rPr lang="zh-CN" altLang="en-US" sz="2000" b="1"/>
              <a:t>为负行波。常称五次谐波磁场为反转磁场。</a:t>
            </a:r>
          </a:p>
        </p:txBody>
      </p:sp>
      <p:graphicFrame>
        <p:nvGraphicFramePr>
          <p:cNvPr id="359428" name="Object 4"/>
          <p:cNvGraphicFramePr>
            <a:graphicFrameLocks noChangeAspect="1"/>
          </p:cNvGraphicFramePr>
          <p:nvPr>
            <p:ph idx="1"/>
          </p:nvPr>
        </p:nvGraphicFramePr>
        <p:xfrm>
          <a:off x="719138" y="1773238"/>
          <a:ext cx="8424862" cy="2517775"/>
        </p:xfrm>
        <a:graphic>
          <a:graphicData uri="http://schemas.openxmlformats.org/presentationml/2006/ole">
            <p:oleObj spid="_x0000_s359428" name="Equation" r:id="rId3" imgW="5524200" imgH="1650960" progId="Equation.DSMT4">
              <p:embed/>
            </p:oleObj>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684213" y="404813"/>
            <a:ext cx="8459787" cy="72072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17</a:t>
            </a:r>
            <a:br>
              <a:rPr lang="en-US" altLang="zh-CN" sz="1900" b="1">
                <a:latin typeface="宋体" pitchFamily="2" charset="-122"/>
              </a:rPr>
            </a:br>
            <a:r>
              <a:rPr lang="en-US" altLang="zh-CN" b="1">
                <a:latin typeface="宋体" pitchFamily="2" charset="-122"/>
              </a:rPr>
              <a:t>4.2—4  </a:t>
            </a:r>
            <a:r>
              <a:rPr lang="zh-CN" altLang="en-US" b="1">
                <a:latin typeface="宋体" pitchFamily="2" charset="-122"/>
              </a:rPr>
              <a:t>三相绕组的旋转磁势</a:t>
            </a:r>
          </a:p>
        </p:txBody>
      </p:sp>
      <p:sp>
        <p:nvSpPr>
          <p:cNvPr id="360451" name="Rectangle 3"/>
          <p:cNvSpPr>
            <a:spLocks noChangeArrowheads="1"/>
          </p:cNvSpPr>
          <p:nvPr/>
        </p:nvSpPr>
        <p:spPr bwMode="auto">
          <a:xfrm>
            <a:off x="611188" y="981075"/>
            <a:ext cx="8353425" cy="50133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solidFill>
                  <a:schemeClr val="hlink"/>
                </a:solidFill>
              </a:rPr>
              <a:t> </a:t>
            </a:r>
            <a:r>
              <a:rPr lang="en-US" altLang="zh-CN" sz="2700" b="1">
                <a:solidFill>
                  <a:srgbClr val="FF3300"/>
                </a:solidFill>
              </a:rPr>
              <a:t>3</a:t>
            </a:r>
            <a:r>
              <a:rPr lang="zh-CN" altLang="en-US" sz="2700" b="1">
                <a:solidFill>
                  <a:srgbClr val="FF3300"/>
                </a:solidFill>
              </a:rPr>
              <a:t>．  七次谐波的合成磁势</a:t>
            </a:r>
          </a:p>
          <a:p>
            <a:pPr marL="342900" indent="-342900">
              <a:spcBef>
                <a:spcPct val="20000"/>
              </a:spcBef>
              <a:buClr>
                <a:schemeClr val="bg2"/>
              </a:buClr>
              <a:buSzPct val="70000"/>
              <a:buFont typeface="Wingdings" pitchFamily="2" charset="2"/>
              <a:buChar char="l"/>
            </a:pPr>
            <a:r>
              <a:rPr lang="zh-CN" altLang="en-US" sz="2000" b="1"/>
              <a:t>对七次谐波，</a:t>
            </a:r>
            <a:r>
              <a:rPr lang="en-US" altLang="zh-CN" sz="2000" b="1"/>
              <a:t>v=7 </a:t>
            </a:r>
            <a:r>
              <a:rPr lang="zh-CN" altLang="en-US" sz="2000" b="1"/>
              <a:t>，类似地推导可得</a:t>
            </a:r>
          </a:p>
          <a:p>
            <a:pPr marL="342900" indent="-342900">
              <a:spcBef>
                <a:spcPct val="20000"/>
              </a:spcBef>
              <a:buClr>
                <a:schemeClr val="bg2"/>
              </a:buClr>
              <a:buSzPct val="70000"/>
              <a:buFont typeface="Wingdings" pitchFamily="2" charset="2"/>
              <a:buChar char="l"/>
            </a:pPr>
            <a:endParaRPr lang="zh-CN" altLang="en-US" sz="2000" b="1"/>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r>
              <a:rPr lang="zh-CN" altLang="en-US" sz="2000" b="1"/>
              <a:t>这说明五次谐波合成磁势具有下列性质：</a:t>
            </a:r>
          </a:p>
          <a:p>
            <a:pPr marL="342900" indent="-342900">
              <a:spcBef>
                <a:spcPct val="20000"/>
              </a:spcBef>
              <a:buClr>
                <a:schemeClr val="bg2"/>
              </a:buClr>
              <a:buSzPct val="70000"/>
              <a:buFont typeface="Wingdings" pitchFamily="2" charset="2"/>
              <a:buChar char="l"/>
            </a:pPr>
            <a:r>
              <a:rPr lang="en-US" altLang="zh-CN" sz="2000" b="1"/>
              <a:t>(1)</a:t>
            </a:r>
            <a:r>
              <a:rPr lang="zh-CN" altLang="en-US" sz="2000" b="1"/>
              <a:t>上式最终是行波表达式，即七次谐波合成为旋转磁势。</a:t>
            </a:r>
          </a:p>
          <a:p>
            <a:pPr marL="342900" indent="-342900">
              <a:spcBef>
                <a:spcPct val="20000"/>
              </a:spcBef>
              <a:buClr>
                <a:schemeClr val="bg2"/>
              </a:buClr>
              <a:buSzPct val="70000"/>
              <a:buFont typeface="Wingdings" pitchFamily="2" charset="2"/>
              <a:buChar char="l"/>
            </a:pPr>
            <a:r>
              <a:rPr lang="en-US" altLang="zh-CN" sz="2000" b="1"/>
              <a:t>(2)</a:t>
            </a:r>
            <a:r>
              <a:rPr lang="zh-CN" altLang="en-US" sz="2000" b="1"/>
              <a:t>合成磁势幅值为每相的七次谐波幅值之</a:t>
            </a:r>
            <a:r>
              <a:rPr lang="en-US" altLang="zh-CN" sz="2000" b="1"/>
              <a:t>3</a:t>
            </a:r>
            <a:r>
              <a:rPr lang="zh-CN" altLang="en-US" sz="2000" b="1"/>
              <a:t>／</a:t>
            </a:r>
            <a:r>
              <a:rPr lang="en-US" altLang="zh-CN" sz="2000" b="1"/>
              <a:t>2</a:t>
            </a:r>
            <a:r>
              <a:rPr lang="zh-CN" altLang="en-US" sz="2000" b="1"/>
              <a:t>倍，即</a:t>
            </a:r>
          </a:p>
          <a:p>
            <a:pPr marL="342900" indent="-342900">
              <a:spcBef>
                <a:spcPct val="20000"/>
              </a:spcBef>
              <a:buClr>
                <a:schemeClr val="bg2"/>
              </a:buClr>
              <a:buSzPct val="70000"/>
              <a:buFont typeface="Wingdings" pitchFamily="2" charset="2"/>
              <a:buChar char="l"/>
            </a:pPr>
            <a:r>
              <a:rPr lang="en-US" altLang="zh-CN" sz="2000" b="1"/>
              <a:t>(3)</a:t>
            </a:r>
            <a:r>
              <a:rPr lang="zh-CN" altLang="en-US" sz="2000" b="1"/>
              <a:t>七次谐波的波长为基波的</a:t>
            </a:r>
            <a:r>
              <a:rPr lang="en-US" altLang="zh-CN" sz="2000" b="1"/>
              <a:t>1</a:t>
            </a:r>
            <a:r>
              <a:rPr lang="zh-CN" altLang="en-US" sz="2000" b="1"/>
              <a:t>／</a:t>
            </a:r>
            <a:r>
              <a:rPr lang="en-US" altLang="zh-CN" sz="2000" b="1"/>
              <a:t>7</a:t>
            </a:r>
            <a:r>
              <a:rPr lang="zh-CN" altLang="en-US" sz="2000" b="1"/>
              <a:t>，极对数为基波的七倍，即    。</a:t>
            </a:r>
          </a:p>
          <a:p>
            <a:pPr marL="342900" indent="-342900">
              <a:spcBef>
                <a:spcPct val="20000"/>
              </a:spcBef>
              <a:buClr>
                <a:schemeClr val="bg2"/>
              </a:buClr>
              <a:buSzPct val="70000"/>
              <a:buFont typeface="Wingdings" pitchFamily="2" charset="2"/>
              <a:buChar char="l"/>
            </a:pPr>
            <a:r>
              <a:rPr lang="en-US" altLang="zh-CN" sz="2000" b="1"/>
              <a:t>(4)</a:t>
            </a:r>
            <a:r>
              <a:rPr lang="zh-CN" altLang="en-US" sz="2000" b="1"/>
              <a:t>七次谐波合成磁势的转速为基波转速之</a:t>
            </a:r>
            <a:r>
              <a:rPr lang="en-US" altLang="zh-CN" sz="2000" b="1"/>
              <a:t>1</a:t>
            </a:r>
            <a:r>
              <a:rPr lang="zh-CN" altLang="en-US" sz="2000" b="1"/>
              <a:t>／</a:t>
            </a:r>
            <a:r>
              <a:rPr lang="en-US" altLang="zh-CN" sz="2000" b="1"/>
              <a:t>7</a:t>
            </a:r>
            <a:r>
              <a:rPr lang="zh-CN" altLang="en-US" sz="2000" b="1"/>
              <a:t>，即</a:t>
            </a:r>
          </a:p>
          <a:p>
            <a:pPr marL="342900" indent="-342900">
              <a:spcBef>
                <a:spcPct val="20000"/>
              </a:spcBef>
              <a:buClr>
                <a:schemeClr val="bg2"/>
              </a:buClr>
              <a:buSzPct val="70000"/>
              <a:buFont typeface="Wingdings" pitchFamily="2" charset="2"/>
              <a:buChar char="l"/>
            </a:pPr>
            <a:r>
              <a:rPr lang="en-US" altLang="zh-CN" sz="2000" b="1"/>
              <a:t>(5)</a:t>
            </a:r>
            <a:r>
              <a:rPr lang="zh-CN" altLang="en-US" sz="2000" b="1"/>
              <a:t>七次谐波合成磁势的转向与基波的转向相同，对照式</a:t>
            </a:r>
            <a:r>
              <a:rPr lang="en-US" altLang="zh-CN" sz="2000" b="1"/>
              <a:t>(17—34)</a:t>
            </a:r>
            <a:r>
              <a:rPr lang="zh-CN" altLang="en-US" sz="2000" b="1"/>
              <a:t>可知，式</a:t>
            </a:r>
            <a:r>
              <a:rPr lang="en-US" altLang="zh-CN" sz="2000" b="1"/>
              <a:t>(17—39)</a:t>
            </a:r>
            <a:r>
              <a:rPr lang="zh-CN" altLang="en-US" sz="2000" b="1"/>
              <a:t>为正行波。常称七次谐波磁场为正转磁场。</a:t>
            </a:r>
          </a:p>
        </p:txBody>
      </p:sp>
      <p:graphicFrame>
        <p:nvGraphicFramePr>
          <p:cNvPr id="360452" name="Object 4"/>
          <p:cNvGraphicFramePr>
            <a:graphicFrameLocks noChangeAspect="1"/>
          </p:cNvGraphicFramePr>
          <p:nvPr>
            <p:ph idx="1"/>
          </p:nvPr>
        </p:nvGraphicFramePr>
        <p:xfrm>
          <a:off x="250825" y="1773238"/>
          <a:ext cx="8424863" cy="2500312"/>
        </p:xfrm>
        <a:graphic>
          <a:graphicData uri="http://schemas.openxmlformats.org/presentationml/2006/ole">
            <p:oleObj spid="_x0000_s360452" name="Equation" r:id="rId3" imgW="5562360" imgH="1650960" progId="Equation.DSMT4">
              <p:embed/>
            </p:oleObj>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900113" y="404813"/>
            <a:ext cx="7885112" cy="72072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18</a:t>
            </a:r>
            <a:br>
              <a:rPr lang="en-US" altLang="zh-CN" sz="1900" b="1">
                <a:latin typeface="宋体" pitchFamily="2" charset="-122"/>
              </a:rPr>
            </a:br>
            <a:r>
              <a:rPr lang="en-US" altLang="zh-CN" b="1">
                <a:latin typeface="宋体" pitchFamily="2" charset="-122"/>
              </a:rPr>
              <a:t>4.2—4  </a:t>
            </a:r>
            <a:r>
              <a:rPr lang="zh-CN" altLang="en-US" b="1">
                <a:latin typeface="宋体" pitchFamily="2" charset="-122"/>
              </a:rPr>
              <a:t>三相绕组的旋转磁势</a:t>
            </a:r>
          </a:p>
        </p:txBody>
      </p:sp>
      <p:sp>
        <p:nvSpPr>
          <p:cNvPr id="364547" name="Rectangle 3"/>
          <p:cNvSpPr>
            <a:spLocks noChangeArrowheads="1"/>
          </p:cNvSpPr>
          <p:nvPr/>
        </p:nvSpPr>
        <p:spPr bwMode="auto">
          <a:xfrm>
            <a:off x="611188" y="981075"/>
            <a:ext cx="8353425" cy="50133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solidFill>
                  <a:schemeClr val="hlink"/>
                </a:solidFill>
              </a:rPr>
              <a:t> </a:t>
            </a:r>
            <a:r>
              <a:rPr lang="en-US" altLang="zh-CN" sz="2400" b="1">
                <a:solidFill>
                  <a:srgbClr val="FF3300"/>
                </a:solidFill>
              </a:rPr>
              <a:t>4</a:t>
            </a:r>
            <a:r>
              <a:rPr lang="zh-CN" altLang="en-US" sz="2400" b="1">
                <a:solidFill>
                  <a:srgbClr val="FF3300"/>
                </a:solidFill>
              </a:rPr>
              <a:t>．  高次谐波磁势的一般性质</a:t>
            </a:r>
          </a:p>
          <a:p>
            <a:pPr marL="342900" indent="-342900">
              <a:spcBef>
                <a:spcPct val="20000"/>
              </a:spcBef>
              <a:buClr>
                <a:schemeClr val="bg2"/>
              </a:buClr>
              <a:buSzPct val="70000"/>
              <a:buFont typeface="Wingdings" pitchFamily="2" charset="2"/>
              <a:buChar char="l"/>
            </a:pPr>
            <a:r>
              <a:rPr lang="zh-CN" altLang="en-US" sz="2000" b="1"/>
              <a:t>    在三相电机内的合成磁势中，三次及三的倍数次谐波是不存在的，其余的高次谐波合成磁势为一波幅不变的旋转磁势。表达式为</a:t>
            </a:r>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r>
              <a:rPr lang="zh-CN" altLang="en-US" sz="2400" b="1"/>
              <a:t>它们具有下列性质：</a:t>
            </a:r>
          </a:p>
          <a:p>
            <a:pPr marL="342900" indent="-342900">
              <a:spcBef>
                <a:spcPct val="20000"/>
              </a:spcBef>
              <a:buClr>
                <a:schemeClr val="bg2"/>
              </a:buClr>
              <a:buSzPct val="70000"/>
              <a:buFont typeface="Wingdings" pitchFamily="2" charset="2"/>
              <a:buChar char="l"/>
            </a:pPr>
            <a:r>
              <a:rPr lang="zh-CN" altLang="en-US" sz="2400" b="1"/>
              <a:t>    </a:t>
            </a:r>
            <a:r>
              <a:rPr lang="en-US" altLang="zh-CN" sz="2400" b="1"/>
              <a:t>(1)  v</a:t>
            </a:r>
            <a:r>
              <a:rPr lang="zh-CN" altLang="en-US" sz="2400" b="1"/>
              <a:t>次谐波合成磁势幅值为每相</a:t>
            </a:r>
            <a:r>
              <a:rPr lang="en-US" altLang="zh-CN" sz="2400" b="1"/>
              <a:t>v</a:t>
            </a:r>
            <a:r>
              <a:rPr lang="zh-CN" altLang="en-US" sz="2400" b="1"/>
              <a:t>次谐波脉振磁势幅值的</a:t>
            </a:r>
            <a:r>
              <a:rPr lang="en-US" altLang="zh-CN" sz="2400" b="1"/>
              <a:t>3</a:t>
            </a:r>
            <a:r>
              <a:rPr lang="zh-CN" altLang="en-US" sz="2400" b="1"/>
              <a:t>／</a:t>
            </a:r>
            <a:r>
              <a:rPr lang="en-US" altLang="zh-CN" sz="2400" b="1"/>
              <a:t>2</a:t>
            </a:r>
            <a:r>
              <a:rPr lang="zh-CN" altLang="en-US" sz="2400" b="1"/>
              <a:t>倍</a:t>
            </a:r>
            <a:r>
              <a:rPr lang="en-US" altLang="zh-CN" sz="2400" b="1"/>
              <a:t>.</a:t>
            </a:r>
          </a:p>
          <a:p>
            <a:pPr marL="342900" indent="-342900">
              <a:spcBef>
                <a:spcPct val="20000"/>
              </a:spcBef>
              <a:buClr>
                <a:schemeClr val="bg2"/>
              </a:buClr>
              <a:buSzPct val="70000"/>
              <a:buFont typeface="Wingdings" pitchFamily="2" charset="2"/>
              <a:buChar char="l"/>
            </a:pPr>
            <a:r>
              <a:rPr lang="en-US" altLang="zh-CN" sz="2400" b="1"/>
              <a:t>    (2) v </a:t>
            </a:r>
            <a:r>
              <a:rPr lang="zh-CN" altLang="en-US" sz="2400" b="1"/>
              <a:t>次谐波的极距为基波的 </a:t>
            </a:r>
            <a:r>
              <a:rPr lang="en-US" altLang="zh-CN" sz="2400" b="1"/>
              <a:t>1/v </a:t>
            </a:r>
            <a:r>
              <a:rPr lang="zh-CN" altLang="en-US" sz="2400" b="1"/>
              <a:t>，即</a:t>
            </a:r>
            <a:r>
              <a:rPr lang="el-GR" altLang="zh-CN" sz="2400" b="1"/>
              <a:t>τ</a:t>
            </a:r>
            <a:r>
              <a:rPr lang="en-US" altLang="zh-CN" sz="2400" b="1" baseline="-25000"/>
              <a:t>v</a:t>
            </a:r>
            <a:r>
              <a:rPr lang="en-US" altLang="zh-CN" sz="2400" b="1"/>
              <a:t>=</a:t>
            </a:r>
            <a:r>
              <a:rPr lang="el-GR" altLang="zh-CN" sz="2400" b="1"/>
              <a:t>τ</a:t>
            </a:r>
            <a:r>
              <a:rPr lang="en-US" altLang="zh-CN" sz="2400" b="1" baseline="-25000"/>
              <a:t>1</a:t>
            </a:r>
            <a:r>
              <a:rPr lang="en-US" altLang="zh-CN" sz="2400" b="1"/>
              <a:t>/v</a:t>
            </a:r>
            <a:endParaRPr lang="el-GR" altLang="zh-CN" sz="2400" b="1"/>
          </a:p>
          <a:p>
            <a:pPr marL="342900" indent="-342900">
              <a:spcBef>
                <a:spcPct val="20000"/>
              </a:spcBef>
              <a:buClr>
                <a:schemeClr val="bg2"/>
              </a:buClr>
              <a:buSzPct val="70000"/>
              <a:buFont typeface="Wingdings" pitchFamily="2" charset="2"/>
              <a:buChar char="l"/>
            </a:pPr>
            <a:r>
              <a:rPr lang="en-US" altLang="zh-CN" sz="2400" b="1"/>
              <a:t>    (3)  v</a:t>
            </a:r>
            <a:r>
              <a:rPr lang="zh-CN" altLang="en-US" sz="2400" b="1"/>
              <a:t>次谐波磁势的转速为基波的</a:t>
            </a:r>
            <a:r>
              <a:rPr lang="en-US" altLang="zh-CN" sz="2400" b="1"/>
              <a:t>1/v </a:t>
            </a:r>
            <a:r>
              <a:rPr lang="zh-CN" altLang="en-US" sz="2400" b="1"/>
              <a:t>，即</a:t>
            </a:r>
            <a:r>
              <a:rPr lang="en-US" altLang="zh-CN" sz="2400" b="1"/>
              <a:t>n</a:t>
            </a:r>
            <a:r>
              <a:rPr lang="en-US" altLang="zh-CN" sz="2400" b="1" baseline="-25000"/>
              <a:t>v</a:t>
            </a:r>
            <a:r>
              <a:rPr lang="en-US" altLang="zh-CN" sz="2400" b="1"/>
              <a:t>=n</a:t>
            </a:r>
            <a:r>
              <a:rPr lang="en-US" altLang="zh-CN" sz="2400" b="1" baseline="-25000"/>
              <a:t>1</a:t>
            </a:r>
            <a:r>
              <a:rPr lang="en-US" altLang="zh-CN" sz="2400" b="1"/>
              <a:t>/v</a:t>
            </a:r>
          </a:p>
          <a:p>
            <a:pPr marL="342900" indent="-342900">
              <a:spcBef>
                <a:spcPct val="20000"/>
              </a:spcBef>
              <a:buClr>
                <a:schemeClr val="bg2"/>
              </a:buClr>
              <a:buSzPct val="70000"/>
              <a:buFont typeface="Wingdings" pitchFamily="2" charset="2"/>
              <a:buChar char="l"/>
            </a:pPr>
            <a:r>
              <a:rPr lang="en-US" altLang="zh-CN" sz="2400" b="1"/>
              <a:t>    (4)</a:t>
            </a:r>
            <a:r>
              <a:rPr lang="zh-CN" altLang="en-US" sz="2400" b="1"/>
              <a:t>基波磁势是顺相序旋转，称正转，五次谐波磁势为反转，七次谐波为正转，</a:t>
            </a:r>
            <a:r>
              <a:rPr lang="en-US" altLang="zh-CN" sz="2400" b="1"/>
              <a:t>……</a:t>
            </a:r>
            <a:r>
              <a:rPr lang="zh-CN" altLang="en-US" sz="2400" b="1"/>
              <a:t>。</a:t>
            </a:r>
          </a:p>
          <a:p>
            <a:pPr marL="342900" indent="-342900">
              <a:spcBef>
                <a:spcPct val="20000"/>
              </a:spcBef>
              <a:buClr>
                <a:schemeClr val="bg2"/>
              </a:buClr>
              <a:buSzPct val="70000"/>
              <a:buFont typeface="Wingdings" pitchFamily="2" charset="2"/>
              <a:buChar char="l"/>
            </a:pPr>
            <a:r>
              <a:rPr lang="zh-CN" altLang="en-US" sz="2400" b="1"/>
              <a:t>  即一般奇次谐波中，</a:t>
            </a:r>
            <a:r>
              <a:rPr lang="en-US" altLang="zh-CN" sz="2400" b="1"/>
              <a:t>v=6K+1 (</a:t>
            </a:r>
            <a:r>
              <a:rPr lang="zh-CN" altLang="en-US" sz="2400" b="1"/>
              <a:t>其中</a:t>
            </a:r>
            <a:r>
              <a:rPr lang="en-US" altLang="zh-CN" sz="2400" b="1"/>
              <a:t>K</a:t>
            </a:r>
            <a:r>
              <a:rPr lang="zh-CN" altLang="en-US" sz="2400" b="1"/>
              <a:t>＝</a:t>
            </a:r>
            <a:r>
              <a:rPr lang="en-US" altLang="zh-CN" sz="2400" b="1"/>
              <a:t>1</a:t>
            </a:r>
            <a:r>
              <a:rPr lang="zh-CN" altLang="en-US" sz="2400" b="1"/>
              <a:t>、</a:t>
            </a:r>
            <a:r>
              <a:rPr lang="en-US" altLang="zh-CN" sz="2400" b="1"/>
              <a:t>2</a:t>
            </a:r>
            <a:r>
              <a:rPr lang="zh-CN" altLang="en-US" sz="2400" b="1"/>
              <a:t>、</a:t>
            </a:r>
            <a:r>
              <a:rPr lang="en-US" altLang="zh-CN" sz="2400" b="1"/>
              <a:t>3……)</a:t>
            </a:r>
            <a:r>
              <a:rPr lang="zh-CN" altLang="en-US" sz="2400" b="1"/>
              <a:t>为正转磁场，    </a:t>
            </a:r>
            <a:r>
              <a:rPr lang="en-US" altLang="zh-CN" sz="2400" b="1"/>
              <a:t>v=6K-1</a:t>
            </a:r>
            <a:r>
              <a:rPr lang="zh-CN" altLang="en-US" sz="2400" b="1"/>
              <a:t>次则为反转磁场。</a:t>
            </a:r>
          </a:p>
          <a:p>
            <a:pPr marL="342900" indent="-342900">
              <a:spcBef>
                <a:spcPct val="20000"/>
              </a:spcBef>
              <a:buClr>
                <a:schemeClr val="bg2"/>
              </a:buClr>
              <a:buSzPct val="70000"/>
              <a:buFont typeface="Wingdings" pitchFamily="2" charset="2"/>
              <a:buChar char="l"/>
            </a:pPr>
            <a:r>
              <a:rPr lang="zh-CN" altLang="en-US" sz="2000" b="1"/>
              <a:t>    </a:t>
            </a:r>
          </a:p>
        </p:txBody>
      </p:sp>
      <p:graphicFrame>
        <p:nvGraphicFramePr>
          <p:cNvPr id="364548" name="Object 4"/>
          <p:cNvGraphicFramePr>
            <a:graphicFrameLocks noChangeAspect="1"/>
          </p:cNvGraphicFramePr>
          <p:nvPr>
            <p:ph idx="1"/>
          </p:nvPr>
        </p:nvGraphicFramePr>
        <p:xfrm>
          <a:off x="468313" y="2133600"/>
          <a:ext cx="8424862" cy="1049338"/>
        </p:xfrm>
        <a:graphic>
          <a:graphicData uri="http://schemas.openxmlformats.org/presentationml/2006/ole">
            <p:oleObj spid="_x0000_s364548" name="Equation" r:id="rId3" imgW="3365280" imgH="419040" progId="Equation.DSMT4">
              <p:embed/>
            </p:oleObj>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900113" y="404813"/>
            <a:ext cx="7885112" cy="72072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19</a:t>
            </a:r>
            <a:br>
              <a:rPr lang="en-US" altLang="zh-CN" sz="1900" b="1">
                <a:latin typeface="宋体" pitchFamily="2" charset="-122"/>
              </a:rPr>
            </a:br>
            <a:r>
              <a:rPr lang="en-US" altLang="zh-CN" b="1">
                <a:latin typeface="宋体" pitchFamily="2" charset="-122"/>
              </a:rPr>
              <a:t>4.2—4  </a:t>
            </a:r>
            <a:r>
              <a:rPr lang="zh-CN" altLang="en-US" b="1">
                <a:latin typeface="宋体" pitchFamily="2" charset="-122"/>
              </a:rPr>
              <a:t>三相绕组的旋转磁势</a:t>
            </a:r>
          </a:p>
        </p:txBody>
      </p:sp>
      <p:sp>
        <p:nvSpPr>
          <p:cNvPr id="365571" name="Rectangle 3"/>
          <p:cNvSpPr>
            <a:spLocks noChangeArrowheads="1"/>
          </p:cNvSpPr>
          <p:nvPr/>
        </p:nvSpPr>
        <p:spPr bwMode="auto">
          <a:xfrm>
            <a:off x="468313" y="1196975"/>
            <a:ext cx="8353425" cy="43195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solidFill>
                  <a:schemeClr val="hlink"/>
                </a:solidFill>
              </a:rPr>
              <a:t> </a:t>
            </a:r>
            <a:r>
              <a:rPr lang="en-US" altLang="zh-CN" sz="2000" b="1"/>
              <a:t>    </a:t>
            </a:r>
            <a:r>
              <a:rPr lang="en-US" altLang="zh-CN" sz="2400" b="1"/>
              <a:t>(5)</a:t>
            </a:r>
            <a:r>
              <a:rPr lang="zh-CN" altLang="en-US" sz="2400" b="1"/>
              <a:t>一些绕组，如</a:t>
            </a:r>
            <a:r>
              <a:rPr lang="en-US" altLang="zh-CN" sz="2400" b="1"/>
              <a:t>120°</a:t>
            </a:r>
            <a:r>
              <a:rPr lang="zh-CN" altLang="en-US" sz="2400" b="1"/>
              <a:t>相带短距绕组，尚含有偶次谐波磁势。三相合成的偶次谐波磁  势仍可用式</a:t>
            </a:r>
            <a:r>
              <a:rPr lang="en-US" altLang="zh-CN" sz="2400" b="1"/>
              <a:t>(17—42)</a:t>
            </a:r>
            <a:r>
              <a:rPr lang="zh-CN" altLang="en-US" sz="2400" b="1"/>
              <a:t>～</a:t>
            </a:r>
            <a:r>
              <a:rPr lang="en-US" altLang="zh-CN" sz="2400" b="1"/>
              <a:t>(17—44)</a:t>
            </a:r>
            <a:r>
              <a:rPr lang="zh-CN" altLang="en-US" sz="2400" b="1"/>
              <a:t>，其中二次谐波为反转、四次谐波为正转，八次谐波为反转，   </a:t>
            </a:r>
            <a:r>
              <a:rPr lang="en-US" altLang="zh-CN" sz="2400" b="1"/>
              <a:t>……</a:t>
            </a:r>
            <a:r>
              <a:rPr lang="zh-CN" altLang="en-US" sz="2400" b="1"/>
              <a:t>。一般地说，    </a:t>
            </a:r>
            <a:r>
              <a:rPr lang="en-US" altLang="zh-CN" sz="2400" b="1"/>
              <a:t>v=3K+1</a:t>
            </a:r>
            <a:r>
              <a:rPr lang="zh-CN" altLang="en-US" sz="2400" b="1"/>
              <a:t>次为正转，</a:t>
            </a:r>
            <a:r>
              <a:rPr lang="en-US" altLang="zh-CN" sz="2400" b="1"/>
              <a:t>v=3K-1</a:t>
            </a:r>
            <a:r>
              <a:rPr lang="zh-CN" altLang="en-US" sz="2400" b="1"/>
              <a:t>次谐波为反转</a:t>
            </a:r>
            <a:r>
              <a:rPr lang="en-US" altLang="zh-CN" sz="2400" b="1"/>
              <a:t>o</a:t>
            </a:r>
          </a:p>
          <a:p>
            <a:pPr marL="342900" indent="-342900">
              <a:spcBef>
                <a:spcPct val="20000"/>
              </a:spcBef>
              <a:buClr>
                <a:schemeClr val="bg2"/>
              </a:buClr>
              <a:buSzPct val="70000"/>
              <a:buFont typeface="Wingdings" pitchFamily="2" charset="2"/>
              <a:buChar char="l"/>
            </a:pPr>
            <a:r>
              <a:rPr lang="en-US" altLang="zh-CN" sz="2400" b="1"/>
              <a:t>    (6)</a:t>
            </a:r>
            <a:r>
              <a:rPr lang="zh-CN" altLang="en-US" sz="2400" b="1"/>
              <a:t>对于三相分数槽绕组，由于每相每极的槽数不等</a:t>
            </a:r>
            <a:r>
              <a:rPr lang="en-US" altLang="zh-CN" sz="2400" b="1"/>
              <a:t>(</a:t>
            </a:r>
            <a:r>
              <a:rPr lang="zh-CN" altLang="en-US" sz="2400" b="1"/>
              <a:t>平均值</a:t>
            </a:r>
            <a:r>
              <a:rPr lang="en-US" altLang="zh-CN" sz="2400" b="1"/>
              <a:t>q</a:t>
            </a:r>
            <a:r>
              <a:rPr lang="zh-CN" altLang="en-US" sz="2400" b="1"/>
              <a:t>为分数</a:t>
            </a:r>
            <a:r>
              <a:rPr lang="en-US" altLang="zh-CN" sz="2400" b="1"/>
              <a:t>)</a:t>
            </a:r>
            <a:r>
              <a:rPr lang="zh-CN" altLang="en-US" sz="2400" b="1"/>
              <a:t>，所以每极及至对极磁势空间分布不同，这就必然存在很丰富的谐波分量。不仅可能存在奇次、偶次等整数次谐波磁势，还可能存在分数次谐波磁势，常称为次谐波。</a:t>
            </a:r>
          </a:p>
        </p:txBody>
      </p:sp>
      <p:graphicFrame>
        <p:nvGraphicFramePr>
          <p:cNvPr id="365572" name="Object 4"/>
          <p:cNvGraphicFramePr>
            <a:graphicFrameLocks noChangeAspect="1"/>
          </p:cNvGraphicFramePr>
          <p:nvPr>
            <p:ph idx="1"/>
          </p:nvPr>
        </p:nvGraphicFramePr>
        <p:xfrm>
          <a:off x="468313" y="5013325"/>
          <a:ext cx="8424862" cy="1049338"/>
        </p:xfrm>
        <a:graphic>
          <a:graphicData uri="http://schemas.openxmlformats.org/presentationml/2006/ole">
            <p:oleObj spid="_x0000_s365572" name="Equation" r:id="rId3" imgW="3365280" imgH="419040" progId="Equation.DSMT4">
              <p:embed/>
            </p:oleObj>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827088" y="692150"/>
            <a:ext cx="7775575" cy="72072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1</a:t>
            </a:r>
            <a:br>
              <a:rPr lang="en-US" altLang="zh-CN" sz="1900" b="1">
                <a:latin typeface="宋体" pitchFamily="2" charset="-122"/>
              </a:rPr>
            </a:br>
            <a:r>
              <a:rPr lang="zh-CN" altLang="en-US">
                <a:latin typeface="宋体" pitchFamily="2" charset="-122"/>
              </a:rPr>
              <a:t>小  结</a:t>
            </a:r>
          </a:p>
        </p:txBody>
      </p:sp>
      <p:sp>
        <p:nvSpPr>
          <p:cNvPr id="366595" name="Rectangle 3"/>
          <p:cNvSpPr>
            <a:spLocks noChangeArrowheads="1"/>
          </p:cNvSpPr>
          <p:nvPr/>
        </p:nvSpPr>
        <p:spPr bwMode="auto">
          <a:xfrm>
            <a:off x="0" y="1557338"/>
            <a:ext cx="8820150" cy="504031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本讲讨论了交流绕组产生的磁势大小、性质，波形。磁势有两类：</a:t>
            </a:r>
            <a:r>
              <a:rPr lang="zh-CN" altLang="en-US" sz="2700" b="1">
                <a:solidFill>
                  <a:srgbClr val="FF3300"/>
                </a:solidFill>
              </a:rPr>
              <a:t>脉振磁势和旋转磁势，它们在空间分布并随时间交变或旋转</a:t>
            </a:r>
            <a:r>
              <a:rPr lang="zh-CN" altLang="en-US" sz="2700" b="1"/>
              <a:t>。</a:t>
            </a:r>
          </a:p>
          <a:p>
            <a:pPr marL="342900" indent="-342900">
              <a:spcBef>
                <a:spcPct val="20000"/>
              </a:spcBef>
              <a:buClr>
                <a:schemeClr val="bg2"/>
              </a:buClr>
              <a:buSzPct val="70000"/>
              <a:buFont typeface="Wingdings" pitchFamily="2" charset="2"/>
              <a:buChar char="l"/>
            </a:pPr>
            <a:r>
              <a:rPr lang="zh-CN" altLang="en-US" sz="2700" b="1"/>
              <a:t>    </a:t>
            </a:r>
            <a:r>
              <a:rPr lang="zh-CN" altLang="en-US" sz="2700" b="1">
                <a:solidFill>
                  <a:srgbClr val="FF3300"/>
                </a:solidFill>
              </a:rPr>
              <a:t>一个元件</a:t>
            </a:r>
            <a:r>
              <a:rPr lang="zh-CN" altLang="en-US" sz="2700" b="1"/>
              <a:t>产生的气隙磁势是脉振磁势，它在空间矩形分布，随时间正弦交变。当有几个元件分布安放、并适当地短距，则</a:t>
            </a:r>
            <a:r>
              <a:rPr lang="zh-CN" altLang="en-US" sz="2700" b="1">
                <a:solidFill>
                  <a:srgbClr val="FF3300"/>
                </a:solidFill>
              </a:rPr>
              <a:t>元件组</a:t>
            </a:r>
            <a:r>
              <a:rPr lang="zh-CN" altLang="en-US" sz="2700" b="1"/>
              <a:t>的合成气隙电势之空间分布就比较接近正弦波。</a:t>
            </a:r>
          </a:p>
          <a:p>
            <a:pPr marL="342900" indent="-342900">
              <a:spcBef>
                <a:spcPct val="20000"/>
              </a:spcBef>
              <a:buClr>
                <a:schemeClr val="bg2"/>
              </a:buClr>
              <a:buSzPct val="70000"/>
              <a:buFont typeface="Wingdings" pitchFamily="2" charset="2"/>
              <a:buChar char="l"/>
            </a:pPr>
            <a:r>
              <a:rPr lang="zh-CN" altLang="en-US" sz="2700" b="1"/>
              <a:t>     </a:t>
            </a:r>
            <a:r>
              <a:rPr lang="zh-CN" altLang="en-US" sz="2700" b="1">
                <a:solidFill>
                  <a:srgbClr val="FF3300"/>
                </a:solidFill>
              </a:rPr>
              <a:t>磁势波总可以分解为空间基波和一系列空间谐波。</a:t>
            </a:r>
            <a:r>
              <a:rPr lang="zh-CN" altLang="en-US" sz="2700" b="1"/>
              <a:t>一般的短距元件和元件组的磁势波除基波外，有奇次谐波，还含有偶次谐波。当每对极下每相有两个元件组时，偶次谐波互相抵消。整距绕组也不存在偶次谐波。    </a:t>
            </a:r>
            <a:endParaRPr lang="zh-CN" altLang="en-US" sz="270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755650" y="908050"/>
            <a:ext cx="7775575" cy="72072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2</a:t>
            </a:r>
            <a:br>
              <a:rPr lang="en-US" altLang="zh-CN" sz="1900" b="1">
                <a:latin typeface="宋体" pitchFamily="2" charset="-122"/>
              </a:rPr>
            </a:br>
            <a:r>
              <a:rPr lang="zh-CN" altLang="en-US">
                <a:latin typeface="宋体" pitchFamily="2" charset="-122"/>
              </a:rPr>
              <a:t>小  结</a:t>
            </a:r>
          </a:p>
        </p:txBody>
      </p:sp>
      <p:sp>
        <p:nvSpPr>
          <p:cNvPr id="367619" name="Rectangle 3"/>
          <p:cNvSpPr>
            <a:spLocks noChangeArrowheads="1"/>
          </p:cNvSpPr>
          <p:nvPr/>
        </p:nvSpPr>
        <p:spPr bwMode="auto">
          <a:xfrm>
            <a:off x="250825" y="1773238"/>
            <a:ext cx="8893175" cy="482441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solidFill>
                  <a:srgbClr val="FF3300"/>
                </a:solidFill>
              </a:rPr>
              <a:t>单相绕组通单相交流电，产生脉振磁势</a:t>
            </a:r>
            <a:r>
              <a:rPr lang="zh-CN" altLang="en-US" sz="2700" b="1"/>
              <a:t>。其基波磁势在空间沿气隙圆周正弦分布，在时间上按电流的频率交变，基波幅值为</a:t>
            </a:r>
            <a:r>
              <a:rPr lang="en-US" altLang="zh-CN" sz="2700" b="1"/>
              <a:t>F</a:t>
            </a:r>
            <a:r>
              <a:rPr lang="el-GR" altLang="zh-CN" sz="2700" b="1" baseline="-25000"/>
              <a:t>Φ</a:t>
            </a:r>
            <a:r>
              <a:rPr lang="en-US" altLang="zh-CN" sz="2700" b="1" baseline="-25000"/>
              <a:t>1</a:t>
            </a:r>
            <a:r>
              <a:rPr lang="zh-CN" altLang="en-US" sz="2700" b="1"/>
              <a:t>。</a:t>
            </a:r>
            <a:r>
              <a:rPr lang="zh-CN" altLang="en-US" sz="2700" b="1">
                <a:solidFill>
                  <a:srgbClr val="FF3300"/>
                </a:solidFill>
              </a:rPr>
              <a:t>一个脉振磁势可以分解为两个大小相等，转向相反的旋转磁势</a:t>
            </a:r>
            <a:r>
              <a:rPr lang="zh-CN" altLang="en-US" sz="2700" b="1">
                <a:solidFill>
                  <a:schemeClr val="hlink"/>
                </a:solidFill>
              </a:rPr>
              <a:t>。</a:t>
            </a:r>
            <a:r>
              <a:rPr lang="zh-CN" altLang="en-US" sz="2700" b="1"/>
              <a:t>  </a:t>
            </a:r>
          </a:p>
          <a:p>
            <a:pPr marL="342900" indent="-342900">
              <a:spcBef>
                <a:spcPct val="20000"/>
              </a:spcBef>
              <a:buClr>
                <a:schemeClr val="bg2"/>
              </a:buClr>
              <a:buSzPct val="70000"/>
              <a:buFont typeface="Wingdings" pitchFamily="2" charset="2"/>
              <a:buChar char="l"/>
            </a:pPr>
            <a:r>
              <a:rPr lang="zh-CN" altLang="en-US" sz="2700" b="1"/>
              <a:t>      三相绕组通三相交流电，产生旋转磁场。其</a:t>
            </a:r>
            <a:r>
              <a:rPr lang="zh-CN" altLang="en-US" sz="2700" b="1">
                <a:solidFill>
                  <a:srgbClr val="FF3300"/>
                </a:solidFill>
              </a:rPr>
              <a:t>基波</a:t>
            </a:r>
            <a:r>
              <a:rPr lang="zh-CN" altLang="en-US" sz="2700" b="1"/>
              <a:t>磁势，幅值 ，转速即同步转速 ，转向是顺相序方向。它的</a:t>
            </a:r>
            <a:r>
              <a:rPr lang="zh-CN" altLang="en-US" sz="2700" b="1">
                <a:solidFill>
                  <a:srgbClr val="FF3300"/>
                </a:solidFill>
              </a:rPr>
              <a:t>空间谐波磁势波</a:t>
            </a:r>
            <a:r>
              <a:rPr lang="zh-CN" altLang="en-US" sz="2700" b="1"/>
              <a:t>也是</a:t>
            </a:r>
            <a:r>
              <a:rPr lang="zh-CN" altLang="en-US" sz="2700" b="1">
                <a:solidFill>
                  <a:srgbClr val="FF3300"/>
                </a:solidFill>
              </a:rPr>
              <a:t>圆形旋转磁势</a:t>
            </a:r>
            <a:r>
              <a:rPr lang="zh-CN" altLang="en-US" sz="2700" b="1"/>
              <a:t>，以谐波次数</a:t>
            </a:r>
            <a:r>
              <a:rPr lang="en-US" altLang="zh-CN" sz="2700" b="1"/>
              <a:t>v</a:t>
            </a:r>
            <a:r>
              <a:rPr lang="zh-CN" altLang="en-US" sz="2700" b="1"/>
              <a:t>计，相应谐波磁势幅值，极对数，转速。三相绕组建立的磁势不存在三次和三的整倍数次谐波，  因为它们三相互相抵消。一般应用的三相</a:t>
            </a:r>
            <a:r>
              <a:rPr lang="en-US" altLang="zh-CN" sz="2700" b="1"/>
              <a:t>60°</a:t>
            </a:r>
            <a:r>
              <a:rPr lang="zh-CN" altLang="en-US" sz="2700" b="1"/>
              <a:t>相带整数槽绕组，也不存在偶次谐波磁势。 </a:t>
            </a:r>
            <a:endParaRPr lang="zh-CN" altLang="en-US" sz="270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827088" y="908050"/>
            <a:ext cx="7775575" cy="720725"/>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a:t>
            </a:r>
            <a:r>
              <a:rPr lang="zh-CN" altLang="en-US" sz="1900" b="1">
                <a:latin typeface="宋体" pitchFamily="2" charset="-122"/>
              </a:rPr>
              <a:t>　交流绕组的磁势               </a:t>
            </a:r>
            <a:r>
              <a:rPr lang="en-US" altLang="zh-CN" sz="1900" b="1">
                <a:latin typeface="宋体" pitchFamily="2" charset="-122"/>
              </a:rPr>
              <a:t>3</a:t>
            </a:r>
            <a:br>
              <a:rPr lang="en-US" altLang="zh-CN" sz="1900" b="1">
                <a:latin typeface="宋体" pitchFamily="2" charset="-122"/>
              </a:rPr>
            </a:br>
            <a:r>
              <a:rPr lang="zh-CN" altLang="en-US">
                <a:latin typeface="宋体" pitchFamily="2" charset="-122"/>
              </a:rPr>
              <a:t>小  结</a:t>
            </a:r>
          </a:p>
        </p:txBody>
      </p:sp>
      <p:sp>
        <p:nvSpPr>
          <p:cNvPr id="368643" name="Rectangle 3"/>
          <p:cNvSpPr>
            <a:spLocks noChangeArrowheads="1"/>
          </p:cNvSpPr>
          <p:nvPr/>
        </p:nvSpPr>
        <p:spPr bwMode="auto">
          <a:xfrm>
            <a:off x="250825" y="1773238"/>
            <a:ext cx="8893175" cy="33115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可以推广到任意多相绕组，当它通相应多相交流电时，就产生旋转磁场。</a:t>
            </a:r>
          </a:p>
          <a:p>
            <a:pPr marL="342900" indent="-342900">
              <a:spcBef>
                <a:spcPct val="20000"/>
              </a:spcBef>
              <a:buClr>
                <a:schemeClr val="bg2"/>
              </a:buClr>
              <a:buSzPct val="70000"/>
              <a:buFont typeface="Wingdings" pitchFamily="2" charset="2"/>
              <a:buChar char="l"/>
            </a:pPr>
            <a:r>
              <a:rPr lang="zh-CN" altLang="en-US" sz="2700" b="1"/>
              <a:t>     如果多相的绕组或电流</a:t>
            </a:r>
            <a:r>
              <a:rPr lang="zh-CN" altLang="en-US" sz="2700" b="1">
                <a:solidFill>
                  <a:srgbClr val="FF3300"/>
                </a:solidFill>
              </a:rPr>
              <a:t>不完全对称</a:t>
            </a:r>
            <a:r>
              <a:rPr lang="zh-CN" altLang="en-US" sz="2700" b="1"/>
              <a:t>，那么产生的合成磁势的基波为</a:t>
            </a:r>
            <a:r>
              <a:rPr lang="zh-CN" altLang="en-US" sz="2700" b="1">
                <a:solidFill>
                  <a:srgbClr val="FF3300"/>
                </a:solidFill>
              </a:rPr>
              <a:t>椭圆形旋转磁势</a:t>
            </a:r>
            <a:r>
              <a:rPr lang="zh-CN" altLang="en-US" sz="2700" b="1"/>
              <a:t>。由于分数槽绕组和</a:t>
            </a:r>
            <a:r>
              <a:rPr lang="en-US" altLang="zh-CN" sz="2700" b="1"/>
              <a:t>120°</a:t>
            </a:r>
            <a:r>
              <a:rPr lang="zh-CN" altLang="en-US" sz="2700" b="1"/>
              <a:t>相带绕组建立磁势的谐波成分多，因此气隙小的感应电动机很少采用。但在同步发电机中，它们能改善电势波形，故在航空同步发电机中常见应用。</a:t>
            </a:r>
            <a:endParaRPr lang="zh-CN" altLang="en-US" sz="270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1116013" y="0"/>
            <a:ext cx="7793037" cy="1143000"/>
          </a:xfrm>
        </p:spPr>
        <p:txBody>
          <a:bodyPr/>
          <a:lstStyle/>
          <a:p>
            <a:r>
              <a:rPr lang="zh-CN" altLang="en-US" sz="2900" b="1"/>
              <a:t>作业</a:t>
            </a:r>
            <a:endParaRPr lang="zh-CN" altLang="en-US" sz="1400">
              <a:ea typeface="黑体" pitchFamily="2" charset="-122"/>
            </a:endParaRPr>
          </a:p>
        </p:txBody>
      </p:sp>
      <p:sp>
        <p:nvSpPr>
          <p:cNvPr id="236547" name="Rectangle 3"/>
          <p:cNvSpPr>
            <a:spLocks noChangeArrowheads="1"/>
          </p:cNvSpPr>
          <p:nvPr/>
        </p:nvSpPr>
        <p:spPr bwMode="auto">
          <a:xfrm>
            <a:off x="827088" y="2060575"/>
            <a:ext cx="5616575" cy="31686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4-19,20,23,25</a:t>
            </a:r>
            <a:endParaRPr lang="zh-CN" altLang="zh-CN" sz="200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55650" y="549275"/>
            <a:ext cx="7793038"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1</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4.2—1  </a:t>
            </a:r>
            <a:r>
              <a:rPr lang="zh-CN" altLang="en-US" sz="2900" b="1">
                <a:latin typeface="宋体" pitchFamily="2" charset="-122"/>
              </a:rPr>
              <a:t>元件的脉振磁势</a:t>
            </a:r>
          </a:p>
        </p:txBody>
      </p:sp>
      <p:sp>
        <p:nvSpPr>
          <p:cNvPr id="8195" name="Rectangle 3"/>
          <p:cNvSpPr>
            <a:spLocks noGrp="1" noChangeArrowheads="1"/>
          </p:cNvSpPr>
          <p:nvPr>
            <p:ph type="body" sz="half" idx="1"/>
          </p:nvPr>
        </p:nvSpPr>
        <p:spPr>
          <a:xfrm>
            <a:off x="611188" y="1773238"/>
            <a:ext cx="8532812" cy="4537075"/>
          </a:xfrm>
        </p:spPr>
        <p:txBody>
          <a:bodyPr/>
          <a:lstStyle/>
          <a:p>
            <a:pPr>
              <a:lnSpc>
                <a:spcPct val="90000"/>
              </a:lnSpc>
            </a:pPr>
            <a:r>
              <a:rPr lang="zh-CN" altLang="en-US" sz="2300"/>
              <a:t>一、整距元件的磁势</a:t>
            </a:r>
          </a:p>
          <a:p>
            <a:pPr>
              <a:lnSpc>
                <a:spcPct val="90000"/>
              </a:lnSpc>
            </a:pPr>
            <a:r>
              <a:rPr lang="zh-CN" altLang="en-US" sz="2300"/>
              <a:t>    图中表示一台两极电机，定子上有一个整距元件</a:t>
            </a:r>
            <a:r>
              <a:rPr lang="en-US" altLang="zh-CN" sz="2300"/>
              <a:t>A—X</a:t>
            </a:r>
            <a:r>
              <a:rPr lang="zh-CN" altLang="en-US" sz="2300"/>
              <a:t>，当线圈中流过电流</a:t>
            </a:r>
          </a:p>
          <a:p>
            <a:pPr>
              <a:lnSpc>
                <a:spcPct val="90000"/>
              </a:lnSpc>
            </a:pPr>
            <a:r>
              <a:rPr lang="zh-CN" altLang="en-US" sz="2300"/>
              <a:t>以电流由</a:t>
            </a:r>
            <a:r>
              <a:rPr lang="en-US" altLang="zh-CN" sz="2300"/>
              <a:t>X</a:t>
            </a:r>
            <a:r>
              <a:rPr lang="zh-CN" altLang="en-US" sz="2300"/>
              <a:t>流进</a:t>
            </a:r>
            <a:r>
              <a:rPr lang="en-US" altLang="zh-CN" sz="2300"/>
              <a:t>(</a:t>
            </a:r>
            <a:r>
              <a:rPr lang="zh-CN" altLang="en-US" sz="2300"/>
              <a:t>用</a:t>
            </a:r>
            <a:r>
              <a:rPr lang="zh-CN" altLang="en-US" sz="2300">
                <a:latin typeface="宋体" pitchFamily="2" charset="-122"/>
              </a:rPr>
              <a:t>⊕</a:t>
            </a:r>
            <a:r>
              <a:rPr lang="zh-CN" altLang="en-US" sz="2300"/>
              <a:t>表示</a:t>
            </a:r>
            <a:r>
              <a:rPr lang="en-US" altLang="zh-CN" sz="2300"/>
              <a:t>)</a:t>
            </a:r>
            <a:r>
              <a:rPr lang="zh-CN" altLang="en-US" sz="2300"/>
              <a:t>，从</a:t>
            </a:r>
            <a:r>
              <a:rPr lang="en-US" altLang="zh-CN" sz="2300"/>
              <a:t>A</a:t>
            </a:r>
            <a:r>
              <a:rPr lang="zh-CN" altLang="en-US" sz="2300"/>
              <a:t>流出</a:t>
            </a:r>
            <a:r>
              <a:rPr lang="en-US" altLang="zh-CN" sz="2300"/>
              <a:t>(</a:t>
            </a:r>
            <a:r>
              <a:rPr lang="zh-CN" altLang="en-US" sz="2300"/>
              <a:t>用</a:t>
            </a:r>
            <a:r>
              <a:rPr lang="zh-CN" altLang="en-US" sz="2300">
                <a:latin typeface="宋体" pitchFamily="2" charset="-122"/>
              </a:rPr>
              <a:t>⊙</a:t>
            </a:r>
            <a:r>
              <a:rPr lang="zh-CN" altLang="en-US" sz="2300"/>
              <a:t>表示</a:t>
            </a:r>
            <a:r>
              <a:rPr lang="en-US" altLang="zh-CN" sz="2300"/>
              <a:t>)</a:t>
            </a:r>
            <a:r>
              <a:rPr lang="zh-CN" altLang="en-US" sz="2300"/>
              <a:t>，作为电流的参考正方向。根据右手螺旋定则决定磁场的方向如图中虚线所示，该电流建立了一个一对极磁场。</a:t>
            </a:r>
          </a:p>
          <a:p>
            <a:pPr>
              <a:lnSpc>
                <a:spcPct val="90000"/>
              </a:lnSpc>
            </a:pPr>
            <a:r>
              <a:rPr lang="zh-CN" altLang="en-US" sz="2300"/>
              <a:t>由全电流定律可知，每根磁力线都包围着相同的电流，即 </a:t>
            </a:r>
          </a:p>
          <a:p>
            <a:pPr>
              <a:lnSpc>
                <a:spcPct val="90000"/>
              </a:lnSpc>
            </a:pPr>
            <a:endParaRPr lang="zh-CN" altLang="en-US" sz="2300"/>
          </a:p>
          <a:p>
            <a:pPr>
              <a:lnSpc>
                <a:spcPct val="90000"/>
              </a:lnSpc>
            </a:pPr>
            <a:r>
              <a:rPr lang="zh-CN" altLang="en-US" sz="2300"/>
              <a:t> 式中，</a:t>
            </a:r>
            <a:r>
              <a:rPr lang="en-US" altLang="zh-CN" sz="2300"/>
              <a:t>W</a:t>
            </a:r>
            <a:r>
              <a:rPr lang="en-US" altLang="zh-CN" sz="2300" baseline="-25000"/>
              <a:t>y</a:t>
            </a:r>
            <a:r>
              <a:rPr lang="zh-CN" altLang="en-US" sz="2300"/>
              <a:t>是元件的匝数，</a:t>
            </a:r>
            <a:r>
              <a:rPr lang="en-US" altLang="zh-CN" sz="2300"/>
              <a:t>i W</a:t>
            </a:r>
            <a:r>
              <a:rPr lang="en-US" altLang="zh-CN" sz="2300" baseline="-25000"/>
              <a:t>y</a:t>
            </a:r>
            <a:r>
              <a:rPr lang="zh-CN" altLang="en-US" sz="2300"/>
              <a:t>为元件的磁势。如果忽略铁心所耗磁势，则元件产生的磁势就等于两个气隙消耗的磁势。由于气隙均匀，因此各处气隙的磁势均等于元件磁势的一半，即每一个极下气隙磁势为 </a:t>
            </a:r>
          </a:p>
        </p:txBody>
      </p:sp>
      <p:graphicFrame>
        <p:nvGraphicFramePr>
          <p:cNvPr id="8238" name="Object 46"/>
          <p:cNvGraphicFramePr>
            <a:graphicFrameLocks noChangeAspect="1"/>
          </p:cNvGraphicFramePr>
          <p:nvPr>
            <p:ph sz="quarter" idx="2"/>
          </p:nvPr>
        </p:nvGraphicFramePr>
        <p:xfrm>
          <a:off x="4618038" y="2443163"/>
          <a:ext cx="1925637" cy="477837"/>
        </p:xfrm>
        <a:graphic>
          <a:graphicData uri="http://schemas.openxmlformats.org/presentationml/2006/ole">
            <p:oleObj spid="_x0000_s8238" name="Equation" r:id="rId3" imgW="863280" imgH="215640" progId="Equation.DSMT4">
              <p:embed/>
            </p:oleObj>
          </a:graphicData>
        </a:graphic>
      </p:graphicFrame>
      <p:graphicFrame>
        <p:nvGraphicFramePr>
          <p:cNvPr id="8240" name="Object 48"/>
          <p:cNvGraphicFramePr>
            <a:graphicFrameLocks noChangeAspect="1"/>
          </p:cNvGraphicFramePr>
          <p:nvPr>
            <p:ph sz="quarter" idx="3"/>
          </p:nvPr>
        </p:nvGraphicFramePr>
        <p:xfrm>
          <a:off x="4657725" y="4210050"/>
          <a:ext cx="1633538" cy="631825"/>
        </p:xfrm>
        <a:graphic>
          <a:graphicData uri="http://schemas.openxmlformats.org/presentationml/2006/ole">
            <p:oleObj spid="_x0000_s8240" name="Equation" r:id="rId4" imgW="812520" imgH="317160" progId="Equation.DSMT4">
              <p:embed/>
            </p:oleObj>
          </a:graphicData>
        </a:graphic>
      </p:graphicFrame>
      <p:graphicFrame>
        <p:nvGraphicFramePr>
          <p:cNvPr id="8242" name="Object 50"/>
          <p:cNvGraphicFramePr>
            <a:graphicFrameLocks noChangeAspect="1"/>
          </p:cNvGraphicFramePr>
          <p:nvPr/>
        </p:nvGraphicFramePr>
        <p:xfrm>
          <a:off x="4643438" y="5589588"/>
          <a:ext cx="3895725" cy="993775"/>
        </p:xfrm>
        <a:graphic>
          <a:graphicData uri="http://schemas.openxmlformats.org/presentationml/2006/ole">
            <p:oleObj spid="_x0000_s8242" name="Equation" r:id="rId5" imgW="1688760" imgH="431640" progId="Equation.DSMT4">
              <p:embed/>
            </p:oleObj>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9"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p:spPr>
      </p:pic>
      <p:sp>
        <p:nvSpPr>
          <p:cNvPr id="74755"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zh-CN" altLang="en-US" sz="8000" b="1">
                <a:latin typeface="宋体" pitchFamily="2" charset="-122"/>
              </a:rPr>
              <a:t>谢谢</a:t>
            </a:r>
            <a:r>
              <a:rPr kumimoji="1" lang="zh-CN" altLang="en-US" sz="3200" b="1">
                <a:latin typeface="宋体" pitchFamily="2" charset="-122"/>
              </a:rPr>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755650" y="765175"/>
            <a:ext cx="7793038" cy="865188"/>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2</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4.2—1  </a:t>
            </a:r>
            <a:r>
              <a:rPr lang="zh-CN" altLang="en-US" sz="2900" b="1">
                <a:latin typeface="宋体" pitchFamily="2" charset="-122"/>
              </a:rPr>
              <a:t>元件的脉振磁势</a:t>
            </a:r>
          </a:p>
        </p:txBody>
      </p:sp>
      <p:sp>
        <p:nvSpPr>
          <p:cNvPr id="239619" name="Rectangle 3"/>
          <p:cNvSpPr>
            <a:spLocks noGrp="1" noChangeArrowheads="1"/>
          </p:cNvSpPr>
          <p:nvPr>
            <p:ph type="body" sz="half" idx="1"/>
          </p:nvPr>
        </p:nvSpPr>
        <p:spPr>
          <a:xfrm>
            <a:off x="900113" y="1844675"/>
            <a:ext cx="7493000" cy="4114800"/>
          </a:xfrm>
        </p:spPr>
        <p:txBody>
          <a:bodyPr/>
          <a:lstStyle/>
          <a:p>
            <a:r>
              <a:rPr lang="zh-CN" altLang="en-US" sz="2700" b="1"/>
              <a:t>为便于分析，将电机从</a:t>
            </a:r>
            <a:r>
              <a:rPr lang="en-US" altLang="zh-CN" sz="2700" b="1"/>
              <a:t>A</a:t>
            </a:r>
            <a:r>
              <a:rPr lang="zh-CN" altLang="en-US" sz="2700" b="1"/>
              <a:t>处切开，把圆周展开成直线，上面为转子、下面为定子，如</a:t>
            </a:r>
          </a:p>
          <a:p>
            <a:r>
              <a:rPr lang="zh-CN" altLang="en-US" sz="2700" b="1"/>
              <a:t>  图中所示。在定子内表面取直角坐标，纵坐标</a:t>
            </a:r>
            <a:r>
              <a:rPr lang="en-US" altLang="zh-CN" sz="2700" b="1"/>
              <a:t>F</a:t>
            </a:r>
            <a:r>
              <a:rPr lang="zh-CN" altLang="en-US" sz="2700" b="1"/>
              <a:t>轴与元件</a:t>
            </a:r>
            <a:r>
              <a:rPr lang="en-US" altLang="zh-CN" sz="2700" b="1"/>
              <a:t>AX</a:t>
            </a:r>
            <a:r>
              <a:rPr lang="zh-CN" altLang="en-US" sz="2700" b="1"/>
              <a:t>的轴线重合，定子内圆周为横坐标</a:t>
            </a:r>
            <a:r>
              <a:rPr lang="en-US" altLang="zh-CN" sz="2700" b="1"/>
              <a:t>x</a:t>
            </a:r>
            <a:r>
              <a:rPr lang="zh-CN" altLang="en-US" sz="2700" b="1"/>
              <a:t>轴。若取磁力线从定子穿过气隙到转子所耗的磁势为正、反之为负，则元件的磁势沿气隙圆周在空间按矩形规律分布。构成一矩形波如图中所示，其周期为为极距。</a:t>
            </a:r>
          </a:p>
        </p:txBody>
      </p:sp>
      <p:pic>
        <p:nvPicPr>
          <p:cNvPr id="239625" name="Picture 9" descr="17-1整距元件产生的磁势"/>
          <p:cNvPicPr>
            <a:picLocks noChangeAspect="1" noChangeArrowheads="1"/>
          </p:cNvPicPr>
          <p:nvPr>
            <p:ph sz="half" idx="2"/>
          </p:nvPr>
        </p:nvPicPr>
        <p:blipFill>
          <a:blip r:embed="rId2"/>
          <a:srcRect/>
          <a:stretch>
            <a:fillRect/>
          </a:stretch>
        </p:blipFill>
        <p:spPr>
          <a:xfrm>
            <a:off x="684213" y="1844675"/>
            <a:ext cx="6481762" cy="3852863"/>
          </a:xfrm>
          <a:noFill/>
          <a:ln/>
        </p:spPr>
      </p:pic>
      <p:sp>
        <p:nvSpPr>
          <p:cNvPr id="239627" name="AutoShape 11">
            <a:hlinkClick r:id="rId3" action="ppaction://program" highlightClick="1"/>
          </p:cNvPr>
          <p:cNvSpPr>
            <a:spLocks noChangeArrowheads="1"/>
          </p:cNvSpPr>
          <p:nvPr/>
        </p:nvSpPr>
        <p:spPr bwMode="auto">
          <a:xfrm>
            <a:off x="7596188" y="5661025"/>
            <a:ext cx="792162" cy="431800"/>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827088" y="476250"/>
            <a:ext cx="7793037"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3</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4.2—1  </a:t>
            </a:r>
            <a:r>
              <a:rPr lang="zh-CN" altLang="en-US" sz="2900" b="1">
                <a:latin typeface="宋体" pitchFamily="2" charset="-122"/>
              </a:rPr>
              <a:t>元件的脉振磁势</a:t>
            </a:r>
          </a:p>
        </p:txBody>
      </p:sp>
      <p:sp>
        <p:nvSpPr>
          <p:cNvPr id="241667" name="Rectangle 3"/>
          <p:cNvSpPr>
            <a:spLocks noGrp="1" noChangeArrowheads="1"/>
          </p:cNvSpPr>
          <p:nvPr>
            <p:ph type="body" sz="half" idx="1"/>
          </p:nvPr>
        </p:nvSpPr>
        <p:spPr>
          <a:xfrm>
            <a:off x="179388" y="2017713"/>
            <a:ext cx="5472112" cy="4579937"/>
          </a:xfrm>
        </p:spPr>
        <p:txBody>
          <a:bodyPr/>
          <a:lstStyle/>
          <a:p>
            <a:r>
              <a:rPr lang="zh-CN" altLang="en-US" sz="2400" b="1"/>
              <a:t>由于电流随时间正弦变化，矩形波的高度也随时间按正弦规律变化。  当</a:t>
            </a:r>
            <a:r>
              <a:rPr lang="en-US" altLang="zh-CN" sz="2400" b="1"/>
              <a:t>i=0</a:t>
            </a:r>
            <a:r>
              <a:rPr lang="zh-CN" altLang="en-US" sz="2400" b="1"/>
              <a:t>时，  矩形高度等于零；当电流为最大值           时，正、负矩形的高度也达最大值，当电流为负值时，两矩形的高度也随之改变符号，正的变为负、负的变为正。这种在空间位置固定不动，波幅大小随时间在正负最大值之间变化的磁势，称之为脉振磁势。其脉振频率等于电流的频率。</a:t>
            </a:r>
          </a:p>
        </p:txBody>
      </p:sp>
      <p:graphicFrame>
        <p:nvGraphicFramePr>
          <p:cNvPr id="241672" name="Object 8"/>
          <p:cNvGraphicFramePr>
            <a:graphicFrameLocks noChangeAspect="1"/>
          </p:cNvGraphicFramePr>
          <p:nvPr>
            <p:ph sz="quarter" idx="2"/>
          </p:nvPr>
        </p:nvGraphicFramePr>
        <p:xfrm>
          <a:off x="1547813" y="3162300"/>
          <a:ext cx="782637" cy="338138"/>
        </p:xfrm>
        <a:graphic>
          <a:graphicData uri="http://schemas.openxmlformats.org/presentationml/2006/ole">
            <p:oleObj spid="_x0000_s241672" name="Equation" r:id="rId3" imgW="495000" imgH="215640" progId="Equation.DSMT4">
              <p:embed/>
            </p:oleObj>
          </a:graphicData>
        </a:graphic>
      </p:graphicFrame>
      <p:pic>
        <p:nvPicPr>
          <p:cNvPr id="241675" name="Picture 11" descr="17-1整距元件产生的磁势1"/>
          <p:cNvPicPr>
            <a:picLocks noChangeAspect="1" noChangeArrowheads="1"/>
          </p:cNvPicPr>
          <p:nvPr>
            <p:ph sz="quarter" idx="3"/>
          </p:nvPr>
        </p:nvPicPr>
        <p:blipFill>
          <a:blip r:embed="rId4"/>
          <a:srcRect/>
          <a:stretch>
            <a:fillRect/>
          </a:stretch>
        </p:blipFill>
        <p:spPr>
          <a:xfrm>
            <a:off x="5795963" y="260350"/>
            <a:ext cx="3178175" cy="2338388"/>
          </a:xfrm>
          <a:noFill/>
          <a:ln/>
        </p:spPr>
      </p:pic>
      <p:pic>
        <p:nvPicPr>
          <p:cNvPr id="241676" name="Picture 12" descr="17-1整距元件产生的磁势2"/>
          <p:cNvPicPr>
            <a:picLocks noChangeAspect="1" noChangeArrowheads="1"/>
          </p:cNvPicPr>
          <p:nvPr/>
        </p:nvPicPr>
        <p:blipFill>
          <a:blip r:embed="rId5"/>
          <a:srcRect/>
          <a:stretch>
            <a:fillRect/>
          </a:stretch>
        </p:blipFill>
        <p:spPr bwMode="auto">
          <a:xfrm>
            <a:off x="5795963" y="2565400"/>
            <a:ext cx="3152775" cy="2273300"/>
          </a:xfrm>
          <a:prstGeom prst="rect">
            <a:avLst/>
          </a:prstGeom>
          <a:noFill/>
        </p:spPr>
      </p:pic>
      <p:pic>
        <p:nvPicPr>
          <p:cNvPr id="241677" name="Picture 13" descr="17-1整距元件产生的磁势3"/>
          <p:cNvPicPr>
            <a:picLocks noChangeAspect="1" noChangeArrowheads="1"/>
          </p:cNvPicPr>
          <p:nvPr/>
        </p:nvPicPr>
        <p:blipFill>
          <a:blip r:embed="rId6"/>
          <a:srcRect/>
          <a:stretch>
            <a:fillRect/>
          </a:stretch>
        </p:blipFill>
        <p:spPr bwMode="auto">
          <a:xfrm>
            <a:off x="5795963" y="4608513"/>
            <a:ext cx="3130550" cy="2249487"/>
          </a:xfrm>
          <a:prstGeom prst="rect">
            <a:avLst/>
          </a:prstGeom>
          <a:noFill/>
        </p:spPr>
      </p:pic>
      <p:pic>
        <p:nvPicPr>
          <p:cNvPr id="241678" name="Picture 14" descr="17-1整距元件产生的磁势4"/>
          <p:cNvPicPr>
            <a:picLocks noChangeAspect="1" noChangeArrowheads="1"/>
          </p:cNvPicPr>
          <p:nvPr/>
        </p:nvPicPr>
        <p:blipFill>
          <a:blip r:embed="rId7"/>
          <a:srcRect/>
          <a:stretch>
            <a:fillRect/>
          </a:stretch>
        </p:blipFill>
        <p:spPr bwMode="auto">
          <a:xfrm>
            <a:off x="2916238" y="260350"/>
            <a:ext cx="2871787" cy="2089150"/>
          </a:xfrm>
          <a:prstGeom prst="rect">
            <a:avLst/>
          </a:prstGeom>
          <a:noFill/>
        </p:spPr>
      </p:pic>
      <p:pic>
        <p:nvPicPr>
          <p:cNvPr id="241679" name="Picture 15" descr="17-1整距元件产生的磁势5"/>
          <p:cNvPicPr>
            <a:picLocks noChangeAspect="1" noChangeArrowheads="1"/>
          </p:cNvPicPr>
          <p:nvPr/>
        </p:nvPicPr>
        <p:blipFill>
          <a:blip r:embed="rId8"/>
          <a:srcRect/>
          <a:stretch>
            <a:fillRect/>
          </a:stretch>
        </p:blipFill>
        <p:spPr bwMode="auto">
          <a:xfrm>
            <a:off x="2916238" y="2349500"/>
            <a:ext cx="2879725" cy="20193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1676"/>
                                        </p:tgtEl>
                                        <p:attrNameLst>
                                          <p:attrName>style.visibility</p:attrName>
                                        </p:attrNameLst>
                                      </p:cBhvr>
                                      <p:to>
                                        <p:strVal val="visible"/>
                                      </p:to>
                                    </p:set>
                                    <p:animEffect transition="in" filter="slide(fromBottom)">
                                      <p:cBhvr>
                                        <p:cTn id="7" dur="500"/>
                                        <p:tgtEl>
                                          <p:spTgt spid="2416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41677"/>
                                        </p:tgtEl>
                                        <p:attrNameLst>
                                          <p:attrName>style.visibility</p:attrName>
                                        </p:attrNameLst>
                                      </p:cBhvr>
                                      <p:to>
                                        <p:strVal val="visible"/>
                                      </p:to>
                                    </p:set>
                                    <p:animEffect transition="in" filter="slide(fromBottom)">
                                      <p:cBhvr>
                                        <p:cTn id="12" dur="500"/>
                                        <p:tgtEl>
                                          <p:spTgt spid="24167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41678"/>
                                        </p:tgtEl>
                                        <p:attrNameLst>
                                          <p:attrName>style.visibility</p:attrName>
                                        </p:attrNameLst>
                                      </p:cBhvr>
                                      <p:to>
                                        <p:strVal val="visible"/>
                                      </p:to>
                                    </p:set>
                                    <p:animEffect transition="in" filter="slide(fromBottom)">
                                      <p:cBhvr>
                                        <p:cTn id="17" dur="500"/>
                                        <p:tgtEl>
                                          <p:spTgt spid="24167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41679"/>
                                        </p:tgtEl>
                                        <p:attrNameLst>
                                          <p:attrName>style.visibility</p:attrName>
                                        </p:attrNameLst>
                                      </p:cBhvr>
                                      <p:to>
                                        <p:strVal val="visible"/>
                                      </p:to>
                                    </p:set>
                                    <p:animEffect transition="in" filter="slide(fromBottom)">
                                      <p:cBhvr>
                                        <p:cTn id="22" dur="500"/>
                                        <p:tgtEl>
                                          <p:spTgt spid="241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116013" y="333375"/>
            <a:ext cx="7793037"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4</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4.2—1  </a:t>
            </a:r>
            <a:r>
              <a:rPr lang="zh-CN" altLang="en-US" sz="2900" b="1">
                <a:latin typeface="宋体" pitchFamily="2" charset="-122"/>
              </a:rPr>
              <a:t>元件的脉振磁势</a:t>
            </a:r>
          </a:p>
        </p:txBody>
      </p:sp>
      <p:sp>
        <p:nvSpPr>
          <p:cNvPr id="221190" name="Rectangle 6"/>
          <p:cNvSpPr>
            <a:spLocks noChangeArrowheads="1"/>
          </p:cNvSpPr>
          <p:nvPr/>
        </p:nvSpPr>
        <p:spPr bwMode="auto">
          <a:xfrm>
            <a:off x="250825" y="1844675"/>
            <a:ext cx="8281988" cy="41148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当电流为最大值时，元件产生的矩形波磁势为</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由于所选坐标原点位置，决定了磁势空间分布的对称性，即该磁势空间分布波</a:t>
            </a:r>
            <a:r>
              <a:rPr lang="en-US" altLang="zh-CN" sz="2700" b="1"/>
              <a:t>F</a:t>
            </a:r>
            <a:r>
              <a:rPr lang="en-US" altLang="zh-CN" sz="2700" b="1" baseline="-25000"/>
              <a:t>ym</a:t>
            </a:r>
            <a:r>
              <a:rPr lang="zh-CN" altLang="en-US" sz="2700" b="1"/>
              <a:t>为偶函数。经傅里叶级数展开，可描述为</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式中，</a:t>
            </a:r>
            <a:r>
              <a:rPr lang="en-US" altLang="zh-CN" sz="2700" b="1"/>
              <a:t>F</a:t>
            </a:r>
            <a:r>
              <a:rPr lang="en-US" altLang="zh-CN" sz="2700" b="1" baseline="-25000"/>
              <a:t>y1</a:t>
            </a:r>
            <a:r>
              <a:rPr lang="zh-CN" altLang="en-US" sz="2700" b="1"/>
              <a:t>为空间分布的基波磁势幅值， </a:t>
            </a:r>
            <a:r>
              <a:rPr lang="en-US" altLang="zh-CN" sz="2700" b="1"/>
              <a:t>F</a:t>
            </a:r>
            <a:r>
              <a:rPr lang="en-US" altLang="zh-CN" sz="2700" b="1" baseline="-25000"/>
              <a:t>y3 </a:t>
            </a:r>
            <a:r>
              <a:rPr lang="en-US" altLang="zh-CN" sz="2700" b="1"/>
              <a:t>F</a:t>
            </a:r>
            <a:r>
              <a:rPr lang="en-US" altLang="zh-CN" sz="2700" b="1" baseline="-25000"/>
              <a:t>y5</a:t>
            </a:r>
            <a:r>
              <a:rPr lang="zh-CN" altLang="en-US" sz="2700" b="1"/>
              <a:t>及 </a:t>
            </a:r>
            <a:r>
              <a:rPr lang="en-US" altLang="zh-CN" sz="2700" b="1"/>
              <a:t>F</a:t>
            </a:r>
            <a:r>
              <a:rPr lang="en-US" altLang="zh-CN" sz="2700" b="1" baseline="-25000"/>
              <a:t>yv</a:t>
            </a:r>
            <a:r>
              <a:rPr lang="en-US" altLang="zh-CN" sz="2700" b="1"/>
              <a:t> </a:t>
            </a:r>
            <a:r>
              <a:rPr lang="zh-CN" altLang="en-US" sz="2700" b="1"/>
              <a:t>为三次、五次及</a:t>
            </a:r>
            <a:r>
              <a:rPr lang="en-US" altLang="zh-CN" sz="2700" b="1"/>
              <a:t>v</a:t>
            </a:r>
            <a:r>
              <a:rPr lang="zh-CN" altLang="en-US" sz="2700" b="1"/>
              <a:t>次谐波磁势幅值。按傅里叶级数计算原理，其值可如下式</a:t>
            </a:r>
            <a:endParaRPr lang="zh-CN" altLang="en-US" sz="2000" b="1"/>
          </a:p>
          <a:p>
            <a:pPr marL="342900" indent="-342900">
              <a:spcBef>
                <a:spcPct val="20000"/>
              </a:spcBef>
              <a:buClr>
                <a:schemeClr val="bg2"/>
              </a:buClr>
              <a:buSzPct val="70000"/>
              <a:buFont typeface="Wingdings" pitchFamily="2" charset="2"/>
              <a:buChar char="l"/>
            </a:pPr>
            <a:r>
              <a:rPr lang="zh-CN" altLang="en-US" sz="2000" b="1"/>
              <a:t>式中的</a:t>
            </a:r>
            <a:r>
              <a:rPr lang="en-US" altLang="zh-CN" sz="2000" b="1"/>
              <a:t>sin(v</a:t>
            </a:r>
            <a:r>
              <a:rPr lang="el-GR" altLang="zh-CN" sz="2000" b="1"/>
              <a:t>π</a:t>
            </a:r>
            <a:r>
              <a:rPr lang="en-US" altLang="zh-CN" sz="2000" b="1"/>
              <a:t>/2)</a:t>
            </a:r>
            <a:r>
              <a:rPr lang="zh-CN" altLang="en-US" sz="2000" b="1"/>
              <a:t>决定了</a:t>
            </a:r>
            <a:r>
              <a:rPr lang="en-US" altLang="zh-CN" sz="2000" b="1"/>
              <a:t>F</a:t>
            </a:r>
            <a:r>
              <a:rPr lang="en-US" altLang="zh-CN" sz="2000" b="1" baseline="-25000"/>
              <a:t>yv</a:t>
            </a:r>
            <a:r>
              <a:rPr lang="en-US" altLang="zh-CN" sz="2000" b="1"/>
              <a:t> </a:t>
            </a:r>
            <a:r>
              <a:rPr lang="zh-CN" altLang="en-US" sz="2000" b="1"/>
              <a:t>在原点 </a:t>
            </a:r>
            <a:r>
              <a:rPr lang="en-US" altLang="zh-CN" sz="2000" b="1"/>
              <a:t>0</a:t>
            </a:r>
            <a:r>
              <a:rPr lang="zh-CN" altLang="en-US" sz="2000" b="1"/>
              <a:t>处的正负号，如后面的解释也可把</a:t>
            </a:r>
            <a:r>
              <a:rPr lang="en-US" altLang="zh-CN" sz="2000" b="1"/>
              <a:t>sin(v</a:t>
            </a:r>
            <a:r>
              <a:rPr lang="el-GR" altLang="zh-CN" sz="2000" b="1"/>
              <a:t>π</a:t>
            </a:r>
            <a:r>
              <a:rPr lang="en-US" altLang="zh-CN" sz="2000" b="1"/>
              <a:t>/2)</a:t>
            </a:r>
            <a:r>
              <a:rPr lang="zh-CN" altLang="en-US" sz="2000" b="1"/>
              <a:t>理解为整距元件的谐波节距因数</a:t>
            </a:r>
            <a:r>
              <a:rPr lang="zh-CN" altLang="en-US" sz="2700" b="1"/>
              <a:t>。</a:t>
            </a:r>
            <a:endParaRPr lang="zh-CN" altLang="zh-CN" sz="2700" b="1"/>
          </a:p>
        </p:txBody>
      </p:sp>
      <p:graphicFrame>
        <p:nvGraphicFramePr>
          <p:cNvPr id="221208" name="Object 24"/>
          <p:cNvGraphicFramePr>
            <a:graphicFrameLocks noChangeAspect="1"/>
          </p:cNvGraphicFramePr>
          <p:nvPr>
            <p:ph sz="quarter" idx="2"/>
          </p:nvPr>
        </p:nvGraphicFramePr>
        <p:xfrm>
          <a:off x="3492500" y="2133600"/>
          <a:ext cx="1854200" cy="904875"/>
        </p:xfrm>
        <a:graphic>
          <a:graphicData uri="http://schemas.openxmlformats.org/presentationml/2006/ole">
            <p:oleObj spid="_x0000_s221208" name="Equation" r:id="rId3" imgW="876240" imgH="431640" progId="Equation.DSMT4">
              <p:embed/>
            </p:oleObj>
          </a:graphicData>
        </a:graphic>
      </p:graphicFrame>
      <p:graphicFrame>
        <p:nvGraphicFramePr>
          <p:cNvPr id="221206" name="Object 22"/>
          <p:cNvGraphicFramePr>
            <a:graphicFrameLocks noChangeAspect="1"/>
          </p:cNvGraphicFramePr>
          <p:nvPr>
            <p:ph sz="half" idx="1"/>
          </p:nvPr>
        </p:nvGraphicFramePr>
        <p:xfrm>
          <a:off x="1116013" y="4076700"/>
          <a:ext cx="7272337" cy="666750"/>
        </p:xfrm>
        <a:graphic>
          <a:graphicData uri="http://schemas.openxmlformats.org/presentationml/2006/ole">
            <p:oleObj spid="_x0000_s221206" name="Equation" r:id="rId4" imgW="4292280" imgH="393480" progId="Equation.DSMT4">
              <p:embed/>
            </p:oleObj>
          </a:graphicData>
        </a:graphic>
      </p:graphicFrame>
      <p:graphicFrame>
        <p:nvGraphicFramePr>
          <p:cNvPr id="221210" name="Object 26"/>
          <p:cNvGraphicFramePr>
            <a:graphicFrameLocks noChangeAspect="1"/>
          </p:cNvGraphicFramePr>
          <p:nvPr>
            <p:ph sz="quarter" idx="3"/>
          </p:nvPr>
        </p:nvGraphicFramePr>
        <p:xfrm>
          <a:off x="5148263" y="5516563"/>
          <a:ext cx="3635375" cy="603250"/>
        </p:xfrm>
        <a:graphic>
          <a:graphicData uri="http://schemas.openxmlformats.org/presentationml/2006/ole">
            <p:oleObj spid="_x0000_s221210" name="Equation" r:id="rId5" imgW="2831760" imgH="469800" progId="Equation.DSMT4">
              <p:embed/>
            </p:oleObj>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36901" name="Object 5"/>
          <p:cNvGraphicFramePr>
            <a:graphicFrameLocks noChangeAspect="1"/>
          </p:cNvGraphicFramePr>
          <p:nvPr>
            <p:ph sz="quarter" idx="3"/>
          </p:nvPr>
        </p:nvGraphicFramePr>
        <p:xfrm>
          <a:off x="1116013" y="4005263"/>
          <a:ext cx="4392612" cy="723900"/>
        </p:xfrm>
        <a:graphic>
          <a:graphicData uri="http://schemas.openxmlformats.org/presentationml/2006/ole">
            <p:oleObj spid="_x0000_s336901" name="Equation" r:id="rId3" imgW="2831760" imgH="469800" progId="Equation.DSMT4">
              <p:embed/>
            </p:oleObj>
          </a:graphicData>
        </a:graphic>
      </p:graphicFrame>
      <p:pic>
        <p:nvPicPr>
          <p:cNvPr id="336898" name="Picture 2" descr="17-2整距元件产生的磁势波的空间分解1"/>
          <p:cNvPicPr>
            <a:picLocks noChangeAspect="1" noChangeArrowheads="1"/>
          </p:cNvPicPr>
          <p:nvPr>
            <p:ph sz="quarter" idx="1"/>
          </p:nvPr>
        </p:nvPicPr>
        <p:blipFill>
          <a:blip r:embed="rId4"/>
          <a:srcRect/>
          <a:stretch>
            <a:fillRect/>
          </a:stretch>
        </p:blipFill>
        <p:spPr>
          <a:xfrm>
            <a:off x="2124075" y="1557338"/>
            <a:ext cx="4824413" cy="3779837"/>
          </a:xfrm>
          <a:noFill/>
          <a:ln/>
        </p:spPr>
      </p:pic>
      <p:sp>
        <p:nvSpPr>
          <p:cNvPr id="336899" name="Rectangle 3"/>
          <p:cNvSpPr>
            <a:spLocks noGrp="1" noChangeArrowheads="1"/>
          </p:cNvSpPr>
          <p:nvPr>
            <p:ph type="title" sz="quarter"/>
          </p:nvPr>
        </p:nvSpPr>
        <p:spPr>
          <a:xfrm>
            <a:off x="755650" y="549275"/>
            <a:ext cx="7793038" cy="1143000"/>
          </a:xfrm>
        </p:spPr>
        <p:txBody>
          <a:bodyPr/>
          <a:lstStyle/>
          <a:p>
            <a:r>
              <a:rPr lang="zh-CN" altLang="en-US" sz="1700" b="1">
                <a:latin typeface="宋体" pitchFamily="2" charset="-122"/>
              </a:rPr>
              <a:t>第</a:t>
            </a:r>
            <a:r>
              <a:rPr lang="en-US" altLang="zh-CN" sz="1700" b="1">
                <a:latin typeface="宋体" pitchFamily="2" charset="-122"/>
              </a:rPr>
              <a:t>4-3</a:t>
            </a:r>
            <a:r>
              <a:rPr lang="zh-CN" altLang="en-US" sz="1700" b="1">
                <a:latin typeface="宋体" pitchFamily="2" charset="-122"/>
              </a:rPr>
              <a:t>讲　交流绕组的磁势                     </a:t>
            </a:r>
            <a:r>
              <a:rPr lang="en-US" altLang="zh-CN" sz="1700" b="1">
                <a:latin typeface="宋体" pitchFamily="2" charset="-122"/>
              </a:rPr>
              <a:t>5</a:t>
            </a:r>
            <a:r>
              <a:rPr lang="en-US" altLang="zh-CN" sz="2100">
                <a:latin typeface="宋体" pitchFamily="2" charset="-122"/>
              </a:rPr>
              <a:t> </a:t>
            </a:r>
            <a:r>
              <a:rPr lang="en-US" altLang="zh-CN" sz="2900" b="1">
                <a:latin typeface="宋体" pitchFamily="2" charset="-122"/>
              </a:rPr>
              <a:t/>
            </a:r>
            <a:br>
              <a:rPr lang="en-US" altLang="zh-CN" sz="2900" b="1">
                <a:latin typeface="宋体" pitchFamily="2" charset="-122"/>
              </a:rPr>
            </a:br>
            <a:r>
              <a:rPr lang="en-US" altLang="zh-CN" sz="2900" b="1">
                <a:latin typeface="宋体" pitchFamily="2" charset="-122"/>
              </a:rPr>
              <a:t>4.2—1  </a:t>
            </a:r>
            <a:r>
              <a:rPr lang="zh-CN" altLang="en-US" sz="2900" b="1">
                <a:latin typeface="宋体" pitchFamily="2" charset="-122"/>
              </a:rPr>
              <a:t>元件的脉振磁势</a:t>
            </a:r>
          </a:p>
        </p:txBody>
      </p:sp>
      <p:graphicFrame>
        <p:nvGraphicFramePr>
          <p:cNvPr id="336900" name="Object 4"/>
          <p:cNvGraphicFramePr>
            <a:graphicFrameLocks noChangeAspect="1"/>
          </p:cNvGraphicFramePr>
          <p:nvPr>
            <p:ph sz="quarter" idx="2"/>
          </p:nvPr>
        </p:nvGraphicFramePr>
        <p:xfrm>
          <a:off x="3119438" y="2370138"/>
          <a:ext cx="2062162" cy="1620837"/>
        </p:xfrm>
        <a:graphic>
          <a:graphicData uri="http://schemas.openxmlformats.org/presentationml/2006/ole">
            <p:oleObj spid="_x0000_s336900" name="Equation" r:id="rId5" imgW="2082600" imgH="1650960" progId="Equation.DSMT4">
              <p:embed/>
            </p:oleObj>
          </a:graphicData>
        </a:graphic>
      </p:graphicFrame>
      <p:sp>
        <p:nvSpPr>
          <p:cNvPr id="336902" name="Rectangle 6"/>
          <p:cNvSpPr>
            <a:spLocks noChangeArrowheads="1"/>
          </p:cNvSpPr>
          <p:nvPr/>
        </p:nvSpPr>
        <p:spPr bwMode="auto">
          <a:xfrm>
            <a:off x="395288" y="1989138"/>
            <a:ext cx="8351837" cy="48688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由此可知 </a:t>
            </a:r>
            <a:r>
              <a:rPr lang="en-US" altLang="zh-CN" sz="2700" b="1"/>
              <a:t>x=0</a:t>
            </a:r>
            <a:r>
              <a:rPr lang="zh-CN" altLang="en-US" sz="2700" b="1"/>
              <a:t>处基波磁势幅值及各次谐波磁势幅值分别为</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r>
              <a:rPr lang="zh-CN" altLang="en-US" sz="2300" b="1"/>
              <a:t>这些磁势的空间分布波形如图所示。图中仅画出基波和三、五、七，九次谐波，它们叠加之后得图中的虚线分布波，它与实际矩形波尚有差异，这是因为略去了九次以上的谐波分量之故。</a:t>
            </a:r>
            <a:endParaRPr lang="zh-CN" altLang="zh-CN" sz="2300" b="1"/>
          </a:p>
        </p:txBody>
      </p:sp>
      <p:pic>
        <p:nvPicPr>
          <p:cNvPr id="336903" name="Picture 7" descr="17-2整距元件产生的磁势波的空间分解3"/>
          <p:cNvPicPr>
            <a:picLocks noChangeAspect="1" noChangeArrowheads="1"/>
          </p:cNvPicPr>
          <p:nvPr>
            <p:ph sz="quarter" idx="4"/>
          </p:nvPr>
        </p:nvPicPr>
        <p:blipFill>
          <a:blip r:embed="rId6"/>
          <a:srcRect/>
          <a:stretch>
            <a:fillRect/>
          </a:stretch>
        </p:blipFill>
        <p:spPr>
          <a:xfrm>
            <a:off x="2124075" y="1557338"/>
            <a:ext cx="4824413" cy="3751262"/>
          </a:xfrm>
          <a:noFill/>
          <a:ln/>
        </p:spPr>
      </p:pic>
      <p:pic>
        <p:nvPicPr>
          <p:cNvPr id="336904" name="Picture 8" descr="17-2整距元件产生的磁势波的空间分解5"/>
          <p:cNvPicPr>
            <a:picLocks noChangeAspect="1" noChangeArrowheads="1"/>
          </p:cNvPicPr>
          <p:nvPr/>
        </p:nvPicPr>
        <p:blipFill>
          <a:blip r:embed="rId7"/>
          <a:srcRect/>
          <a:stretch>
            <a:fillRect/>
          </a:stretch>
        </p:blipFill>
        <p:spPr bwMode="auto">
          <a:xfrm>
            <a:off x="2124075" y="1557338"/>
            <a:ext cx="4619625" cy="3695700"/>
          </a:xfrm>
          <a:prstGeom prst="rect">
            <a:avLst/>
          </a:prstGeom>
          <a:noFill/>
        </p:spPr>
      </p:pic>
      <p:pic>
        <p:nvPicPr>
          <p:cNvPr id="336905" name="Picture 9" descr="17-2整距元件产生的磁势波的空间分解7"/>
          <p:cNvPicPr>
            <a:picLocks noChangeAspect="1" noChangeArrowheads="1"/>
          </p:cNvPicPr>
          <p:nvPr/>
        </p:nvPicPr>
        <p:blipFill>
          <a:blip r:embed="rId8"/>
          <a:srcRect/>
          <a:stretch>
            <a:fillRect/>
          </a:stretch>
        </p:blipFill>
        <p:spPr bwMode="auto">
          <a:xfrm>
            <a:off x="2124075" y="1557338"/>
            <a:ext cx="4676775" cy="3695700"/>
          </a:xfrm>
          <a:prstGeom prst="rect">
            <a:avLst/>
          </a:prstGeom>
          <a:noFill/>
        </p:spPr>
      </p:pic>
      <p:pic>
        <p:nvPicPr>
          <p:cNvPr id="336906" name="Picture 10" descr="17-2整距元件产生的磁势波的空间分解0"/>
          <p:cNvPicPr>
            <a:picLocks noChangeAspect="1" noChangeArrowheads="1"/>
          </p:cNvPicPr>
          <p:nvPr/>
        </p:nvPicPr>
        <p:blipFill>
          <a:blip r:embed="rId9"/>
          <a:srcRect/>
          <a:stretch>
            <a:fillRect/>
          </a:stretch>
        </p:blipFill>
        <p:spPr bwMode="auto">
          <a:xfrm>
            <a:off x="2124075" y="1557338"/>
            <a:ext cx="4867275" cy="3705225"/>
          </a:xfrm>
          <a:prstGeom prst="rect">
            <a:avLst/>
          </a:prstGeom>
          <a:noFill/>
        </p:spPr>
      </p:pic>
      <p:pic>
        <p:nvPicPr>
          <p:cNvPr id="336907" name="Picture 11" descr="17-2整距元件产生的磁势波的空间分解q"/>
          <p:cNvPicPr>
            <a:picLocks noChangeAspect="1" noChangeArrowheads="1"/>
          </p:cNvPicPr>
          <p:nvPr/>
        </p:nvPicPr>
        <p:blipFill>
          <a:blip r:embed="rId10"/>
          <a:srcRect/>
          <a:stretch>
            <a:fillRect/>
          </a:stretch>
        </p:blipFill>
        <p:spPr bwMode="auto">
          <a:xfrm>
            <a:off x="2124075" y="1557338"/>
            <a:ext cx="4791075" cy="3724275"/>
          </a:xfrm>
          <a:prstGeom prst="rect">
            <a:avLst/>
          </a:prstGeom>
          <a:noFill/>
        </p:spPr>
      </p:pic>
      <p:sp>
        <p:nvSpPr>
          <p:cNvPr id="336908" name="AutoShape 12">
            <a:hlinkClick r:id="rId11" action="ppaction://program" highlightClick="1"/>
          </p:cNvPr>
          <p:cNvSpPr>
            <a:spLocks noChangeArrowheads="1"/>
          </p:cNvSpPr>
          <p:nvPr/>
        </p:nvSpPr>
        <p:spPr bwMode="auto">
          <a:xfrm>
            <a:off x="7451725" y="3933825"/>
            <a:ext cx="1008063" cy="431800"/>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68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336903"/>
                                        </p:tgtEl>
                                        <p:attrNameLst>
                                          <p:attrName>style.visibility</p:attrName>
                                        </p:attrNameLst>
                                      </p:cBhvr>
                                      <p:to>
                                        <p:strVal val="visible"/>
                                      </p:to>
                                    </p:set>
                                    <p:animEffect transition="in" filter="slide(fromBottom)">
                                      <p:cBhvr>
                                        <p:cTn id="11" dur="500"/>
                                        <p:tgtEl>
                                          <p:spTgt spid="33690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336904"/>
                                        </p:tgtEl>
                                        <p:attrNameLst>
                                          <p:attrName>style.visibility</p:attrName>
                                        </p:attrNameLst>
                                      </p:cBhvr>
                                      <p:to>
                                        <p:strVal val="visible"/>
                                      </p:to>
                                    </p:set>
                                    <p:animEffect transition="in" filter="slide(fromBottom)">
                                      <p:cBhvr>
                                        <p:cTn id="16" dur="500"/>
                                        <p:tgtEl>
                                          <p:spTgt spid="33690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36905"/>
                                        </p:tgtEl>
                                        <p:attrNameLst>
                                          <p:attrName>style.visibility</p:attrName>
                                        </p:attrNameLst>
                                      </p:cBhvr>
                                      <p:to>
                                        <p:strVal val="visible"/>
                                      </p:to>
                                    </p:set>
                                    <p:animEffect transition="in" filter="slide(fromBottom)">
                                      <p:cBhvr>
                                        <p:cTn id="21" dur="500"/>
                                        <p:tgtEl>
                                          <p:spTgt spid="33690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36906"/>
                                        </p:tgtEl>
                                        <p:attrNameLst>
                                          <p:attrName>style.visibility</p:attrName>
                                        </p:attrNameLst>
                                      </p:cBhvr>
                                      <p:to>
                                        <p:strVal val="visible"/>
                                      </p:to>
                                    </p:set>
                                    <p:animEffect transition="in" filter="slide(fromBottom)">
                                      <p:cBhvr>
                                        <p:cTn id="26" dur="500"/>
                                        <p:tgtEl>
                                          <p:spTgt spid="33690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36907"/>
                                        </p:tgtEl>
                                        <p:attrNameLst>
                                          <p:attrName>style.visibility</p:attrName>
                                        </p:attrNameLst>
                                      </p:cBhvr>
                                      <p:to>
                                        <p:strVal val="visible"/>
                                      </p:to>
                                    </p:set>
                                    <p:animEffect transition="in" filter="slide(fromBottom)">
                                      <p:cBhvr>
                                        <p:cTn id="31" dur="500"/>
                                        <p:tgtEl>
                                          <p:spTgt spid="336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4855</TotalTime>
  <Words>6546</Words>
  <Application>Microsoft PowerPoint</Application>
  <PresentationFormat>全屏显示(4:3)</PresentationFormat>
  <Paragraphs>248</Paragraphs>
  <Slides>50</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64" baseType="lpstr">
      <vt:lpstr>Times New Roman</vt:lpstr>
      <vt:lpstr>宋体</vt:lpstr>
      <vt:lpstr>Arial Black</vt:lpstr>
      <vt:lpstr>Arial</vt:lpstr>
      <vt:lpstr>Wingdings</vt:lpstr>
      <vt:lpstr>方正舒体</vt:lpstr>
      <vt:lpstr>华文新魏</vt:lpstr>
      <vt:lpstr>华文仿宋</vt:lpstr>
      <vt:lpstr>华文行楷</vt:lpstr>
      <vt:lpstr>Tahoma</vt:lpstr>
      <vt:lpstr>黑体</vt:lpstr>
      <vt:lpstr>Studio</vt:lpstr>
      <vt:lpstr>MathType 5.0 Equation</vt:lpstr>
      <vt:lpstr>MathType 6.0 Equation</vt:lpstr>
      <vt:lpstr>电机学</vt:lpstr>
      <vt:lpstr>第4-3讲　交流绕组的磁势  介绍内容</vt:lpstr>
      <vt:lpstr>第4-3讲　交流绕组的磁势  介绍内容</vt:lpstr>
      <vt:lpstr>第4-3讲　交流绕组的磁势  介绍内容</vt:lpstr>
      <vt:lpstr>第4-3讲　交流绕组的磁势                     1  4.2—1  元件的脉振磁势</vt:lpstr>
      <vt:lpstr>第4-3讲　交流绕组的磁势                     2  4.2—1  元件的脉振磁势</vt:lpstr>
      <vt:lpstr>第4-3讲　交流绕组的磁势                     3  4.2—1  元件的脉振磁势</vt:lpstr>
      <vt:lpstr>第4-3讲　交流绕组的磁势                     4  4.2—1  元件的脉振磁势</vt:lpstr>
      <vt:lpstr>第4-3讲　交流绕组的磁势                     5  4.2—1  元件的脉振磁势</vt:lpstr>
      <vt:lpstr>第4-3讲　交流绕组的磁势                     6  4.2—1  元件的脉振磁势</vt:lpstr>
      <vt:lpstr>第4-3讲　交流绕组的磁势                     7  4.2—1  元件的脉振磁势</vt:lpstr>
      <vt:lpstr>第4-3讲　交流绕组的磁势                     8  4.2—1  元件的脉振磁势</vt:lpstr>
      <vt:lpstr>第4-3讲　交流绕组的磁势                     9  4.2—1  元件的脉振磁势</vt:lpstr>
      <vt:lpstr>第4-3讲　交流绕组的磁势                     10  4.2—1  元件的脉振磁势</vt:lpstr>
      <vt:lpstr>第4-3讲　交流绕组的磁势                     11  4.2—1  元件的脉振磁势</vt:lpstr>
      <vt:lpstr>第4-3讲　交流绕组的磁势                     12  4.2—1  元件的脉振磁势</vt:lpstr>
      <vt:lpstr>第4-3讲　交流绕组的磁势                     1  4.2-2  分布元件组的脉振磁势</vt:lpstr>
      <vt:lpstr>第4-3讲　交流绕组的磁势                     2  4.2-2  分布元件组的脉振磁势</vt:lpstr>
      <vt:lpstr>第4-3讲　交流绕组的磁势                     3  4.2--2  分布元件组的脉振磁势</vt:lpstr>
      <vt:lpstr>第4-3讲　交流绕组的磁势                 4  4.2--2  分布元件组的脉振磁势</vt:lpstr>
      <vt:lpstr>第4-3讲　交流绕组的磁势               5  4.2--2  分布元件组的脉振磁势</vt:lpstr>
      <vt:lpstr>第4-3讲　交流绕组的磁势              7  4.2--2  分布元件组的脉振磁势</vt:lpstr>
      <vt:lpstr>第4-3讲　交流绕组的磁势                     1  4.2--3  相绕组的脉振磁势</vt:lpstr>
      <vt:lpstr>第4-3讲　交流绕组的磁势                     2  4.2--3  相绕组的脉振磁势</vt:lpstr>
      <vt:lpstr>第4-3讲　交流绕组的磁势               3  4.2--3  相绕组的脉振磁势</vt:lpstr>
      <vt:lpstr>第4-3讲　交流绕组的磁势               4  4.2--3  相绕组的脉振磁势</vt:lpstr>
      <vt:lpstr>第4-3讲　交流绕组的磁势               1 4.2—4  三相绕组的旋转磁势</vt:lpstr>
      <vt:lpstr>第4-3讲　交流绕组的磁势               2 4.2—4  三相绕组的旋转磁势</vt:lpstr>
      <vt:lpstr>第4-3讲　交流绕组的磁势               3 4.2—4  三相绕组的旋转磁势</vt:lpstr>
      <vt:lpstr>第4-3讲　交流绕组的磁势               4 4.2—4  三相绕组的旋转磁势</vt:lpstr>
      <vt:lpstr>第十七章　交流绕组的磁势               5 17—4  三相绕组的旋转磁势</vt:lpstr>
      <vt:lpstr>第4-3讲　交流绕组的磁势               6 4.2—4  三相绕组的旋转磁势</vt:lpstr>
      <vt:lpstr>第4-3讲　交流绕组的磁势               7 4.2—4  三相绕组的旋转磁势</vt:lpstr>
      <vt:lpstr>第4-3讲　交流绕组的磁势               8 4.2—4  三相绕组的旋转磁势</vt:lpstr>
      <vt:lpstr>第4-3讲　交流绕组的磁势               9 4.2—4  三相绕组的旋转磁势</vt:lpstr>
      <vt:lpstr>第4-3讲　交流绕组的磁势               10 4.2—4  三相绕组的旋转磁势</vt:lpstr>
      <vt:lpstr>第4-3讲　交流绕组的磁势               11 4.2—4  三相绕组的旋转磁势</vt:lpstr>
      <vt:lpstr>第4-3讲　交流绕组的磁势               12 4.2—4  三相绕组的旋转磁势</vt:lpstr>
      <vt:lpstr>第4-3讲　交流绕组的磁势               13 4.2—4  三相绕组的旋转磁势</vt:lpstr>
      <vt:lpstr>第4-3讲　交流绕组的磁势               14 4.2—4  三相绕组的旋转磁势</vt:lpstr>
      <vt:lpstr>第4-3讲　交流绕组的磁势               15 4.2—4  三相绕组的旋转磁势</vt:lpstr>
      <vt:lpstr>第4-3讲　交流绕组的磁势               16 4.2—4  三相绕组的旋转磁势</vt:lpstr>
      <vt:lpstr>第4-3讲　交流绕组的磁势               17 4.2—4  三相绕组的旋转磁势</vt:lpstr>
      <vt:lpstr>第4-3讲　交流绕组的磁势               18 4.2—4  三相绕组的旋转磁势</vt:lpstr>
      <vt:lpstr>第4-3讲　交流绕组的磁势               19 4.2—4  三相绕组的旋转磁势</vt:lpstr>
      <vt:lpstr>第4-3讲　交流绕组的磁势               1 小  结</vt:lpstr>
      <vt:lpstr>第4-3讲　交流绕组的磁势               2 小  结</vt:lpstr>
      <vt:lpstr>第4-3讲　交流绕组的磁势               3 小  结</vt:lpstr>
      <vt:lpstr>作业</vt:lpstr>
      <vt:lpstr>幻灯片 50</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72</cp:revision>
  <dcterms:created xsi:type="dcterms:W3CDTF">2003-11-06T01:01:25Z</dcterms:created>
  <dcterms:modified xsi:type="dcterms:W3CDTF">2015-01-23T09:35:08Z</dcterms:modified>
</cp:coreProperties>
</file>