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slideshow.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2"/>
  </p:notesMasterIdLst>
  <p:handoutMasterIdLst>
    <p:handoutMasterId r:id="rId93"/>
  </p:handoutMasterIdLst>
  <p:sldIdLst>
    <p:sldId id="256" r:id="rId2"/>
    <p:sldId id="257" r:id="rId3"/>
    <p:sldId id="377" r:id="rId4"/>
    <p:sldId id="258" r:id="rId5"/>
    <p:sldId id="406" r:id="rId6"/>
    <p:sldId id="554" r:id="rId7"/>
    <p:sldId id="407" r:id="rId8"/>
    <p:sldId id="393" r:id="rId9"/>
    <p:sldId id="468" r:id="rId10"/>
    <p:sldId id="466" r:id="rId11"/>
    <p:sldId id="557" r:id="rId12"/>
    <p:sldId id="410" r:id="rId13"/>
    <p:sldId id="470" r:id="rId14"/>
    <p:sldId id="411" r:id="rId15"/>
    <p:sldId id="395" r:id="rId16"/>
    <p:sldId id="396" r:id="rId17"/>
    <p:sldId id="484" r:id="rId18"/>
    <p:sldId id="485" r:id="rId19"/>
    <p:sldId id="487" r:id="rId20"/>
    <p:sldId id="488" r:id="rId21"/>
    <p:sldId id="486" r:id="rId22"/>
    <p:sldId id="489" r:id="rId23"/>
    <p:sldId id="491" r:id="rId24"/>
    <p:sldId id="492" r:id="rId25"/>
    <p:sldId id="493" r:id="rId26"/>
    <p:sldId id="494" r:id="rId27"/>
    <p:sldId id="495" r:id="rId28"/>
    <p:sldId id="555" r:id="rId29"/>
    <p:sldId id="556" r:id="rId30"/>
    <p:sldId id="496" r:id="rId31"/>
    <p:sldId id="497" r:id="rId32"/>
    <p:sldId id="498" r:id="rId33"/>
    <p:sldId id="499" r:id="rId34"/>
    <p:sldId id="500" r:id="rId35"/>
    <p:sldId id="501" r:id="rId36"/>
    <p:sldId id="502" r:id="rId37"/>
    <p:sldId id="503" r:id="rId38"/>
    <p:sldId id="504" r:id="rId39"/>
    <p:sldId id="505" r:id="rId40"/>
    <p:sldId id="506" r:id="rId41"/>
    <p:sldId id="507" r:id="rId42"/>
    <p:sldId id="509" r:id="rId43"/>
    <p:sldId id="508" r:id="rId44"/>
    <p:sldId id="510" r:id="rId45"/>
    <p:sldId id="511" r:id="rId46"/>
    <p:sldId id="512" r:id="rId47"/>
    <p:sldId id="513" r:id="rId48"/>
    <p:sldId id="514" r:id="rId49"/>
    <p:sldId id="515" r:id="rId50"/>
    <p:sldId id="516" r:id="rId51"/>
    <p:sldId id="413" r:id="rId52"/>
    <p:sldId id="414" r:id="rId53"/>
    <p:sldId id="415" r:id="rId54"/>
    <p:sldId id="518" r:id="rId55"/>
    <p:sldId id="519" r:id="rId56"/>
    <p:sldId id="520" r:id="rId57"/>
    <p:sldId id="521" r:id="rId58"/>
    <p:sldId id="523" r:id="rId59"/>
    <p:sldId id="522" r:id="rId60"/>
    <p:sldId id="524" r:id="rId61"/>
    <p:sldId id="525" r:id="rId62"/>
    <p:sldId id="526" r:id="rId63"/>
    <p:sldId id="527" r:id="rId64"/>
    <p:sldId id="528" r:id="rId65"/>
    <p:sldId id="529" r:id="rId66"/>
    <p:sldId id="530" r:id="rId67"/>
    <p:sldId id="531" r:id="rId68"/>
    <p:sldId id="532" r:id="rId69"/>
    <p:sldId id="533" r:id="rId70"/>
    <p:sldId id="534" r:id="rId71"/>
    <p:sldId id="535" r:id="rId72"/>
    <p:sldId id="536" r:id="rId73"/>
    <p:sldId id="416" r:id="rId74"/>
    <p:sldId id="417" r:id="rId75"/>
    <p:sldId id="537" r:id="rId76"/>
    <p:sldId id="542" r:id="rId77"/>
    <p:sldId id="543" r:id="rId78"/>
    <p:sldId id="544" r:id="rId79"/>
    <p:sldId id="545" r:id="rId80"/>
    <p:sldId id="546" r:id="rId81"/>
    <p:sldId id="547" r:id="rId82"/>
    <p:sldId id="548" r:id="rId83"/>
    <p:sldId id="549" r:id="rId84"/>
    <p:sldId id="550" r:id="rId85"/>
    <p:sldId id="551" r:id="rId86"/>
    <p:sldId id="481" r:id="rId87"/>
    <p:sldId id="552" r:id="rId88"/>
    <p:sldId id="553" r:id="rId89"/>
    <p:sldId id="405" r:id="rId90"/>
    <p:sldId id="313" r:id="rId91"/>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charset="0"/>
        <a:ea typeface="宋体" pitchFamily="2" charset="-122"/>
        <a:cs typeface="+mn-cs"/>
      </a:defRPr>
    </a:lvl1pPr>
    <a:lvl2pPr marL="457200" algn="l" rtl="0" fontAlgn="base">
      <a:spcBef>
        <a:spcPct val="0"/>
      </a:spcBef>
      <a:spcAft>
        <a:spcPct val="0"/>
      </a:spcAft>
      <a:defRPr sz="2400" kern="1200">
        <a:solidFill>
          <a:schemeClr val="tx1"/>
        </a:solidFill>
        <a:latin typeface="Arial" charset="0"/>
        <a:ea typeface="宋体" pitchFamily="2" charset="-122"/>
        <a:cs typeface="+mn-cs"/>
      </a:defRPr>
    </a:lvl2pPr>
    <a:lvl3pPr marL="914400" algn="l" rtl="0" fontAlgn="base">
      <a:spcBef>
        <a:spcPct val="0"/>
      </a:spcBef>
      <a:spcAft>
        <a:spcPct val="0"/>
      </a:spcAft>
      <a:defRPr sz="2400" kern="1200">
        <a:solidFill>
          <a:schemeClr val="tx1"/>
        </a:solidFill>
        <a:latin typeface="Arial" charset="0"/>
        <a:ea typeface="宋体" pitchFamily="2" charset="-122"/>
        <a:cs typeface="+mn-cs"/>
      </a:defRPr>
    </a:lvl3pPr>
    <a:lvl4pPr marL="1371600" algn="l" rtl="0" fontAlgn="base">
      <a:spcBef>
        <a:spcPct val="0"/>
      </a:spcBef>
      <a:spcAft>
        <a:spcPct val="0"/>
      </a:spcAft>
      <a:defRPr sz="2400" kern="1200">
        <a:solidFill>
          <a:schemeClr val="tx1"/>
        </a:solidFill>
        <a:latin typeface="Arial" charset="0"/>
        <a:ea typeface="宋体" pitchFamily="2" charset="-122"/>
        <a:cs typeface="+mn-cs"/>
      </a:defRPr>
    </a:lvl4pPr>
    <a:lvl5pPr marL="1828800" algn="l" rtl="0" fontAlgn="base">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a:srgbClr val="FFFF00"/>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6" d="100"/>
          <a:sy n="36" d="100"/>
        </p:scale>
        <p:origin x="-142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022"/>
    </p:cViewPr>
  </p:sorterViewPr>
  <p:notesViewPr>
    <p:cSldViewPr>
      <p:cViewPr varScale="1">
        <p:scale>
          <a:sx n="57" d="100"/>
          <a:sy n="57" d="100"/>
        </p:scale>
        <p:origin x="-179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wmf"/><Relationship Id="rId1" Type="http://schemas.openxmlformats.org/officeDocument/2006/relationships/image" Target="../media/image4.wmf"/><Relationship Id="rId4"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image" Target="../media/image12.wmf"/><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 Id="rId5" Type="http://schemas.openxmlformats.org/officeDocument/2006/relationships/image" Target="../media/image40.emf"/><Relationship Id="rId4" Type="http://schemas.openxmlformats.org/officeDocument/2006/relationships/image" Target="../media/image3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EDC7AB29-AB84-4C9E-AFDB-771F970BA83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13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413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952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413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13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413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5602C381-277F-4908-909F-4307F2F698D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miter lim="800000"/>
            <a:headEnd/>
            <a:tailEnd/>
          </a:ln>
        </p:spPr>
        <p:txBody>
          <a:bodyPr/>
          <a:lstStyle/>
          <a:p>
            <a:fld id="{16AA2167-F200-4B78-A45D-2FB7E7CF6401}" type="slidenum">
              <a:rPr lang="en-US" altLang="zh-CN"/>
              <a:pPr/>
              <a:t>75</a:t>
            </a:fld>
            <a:endParaRPr lang="en-US" altLang="zh-CN"/>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miter lim="800000"/>
            <a:headEnd/>
            <a:tailEnd/>
          </a:ln>
        </p:spPr>
        <p:txBody>
          <a:bodyPr/>
          <a:lstStyle/>
          <a:p>
            <a:fld id="{601459AA-46DB-4501-81DA-1B3FDB3BE385}" type="slidenum">
              <a:rPr lang="en-US" altLang="zh-CN"/>
              <a:pPr/>
              <a:t>84</a:t>
            </a:fld>
            <a:endParaRPr lang="en-US" altLang="zh-CN"/>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miter lim="800000"/>
            <a:headEnd/>
            <a:tailEnd/>
          </a:ln>
        </p:spPr>
        <p:txBody>
          <a:bodyPr/>
          <a:lstStyle/>
          <a:p>
            <a:fld id="{813E96D9-6AE6-4703-85E6-221D124795AE}" type="slidenum">
              <a:rPr lang="en-US" altLang="zh-CN"/>
              <a:pPr/>
              <a:t>85</a:t>
            </a:fld>
            <a:endParaRPr lang="en-US" altLang="zh-CN"/>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D6B5C505-DAE4-4810-B36B-FA28C2C47318}" type="slidenum">
              <a:rPr lang="en-US" altLang="zh-CN"/>
              <a:pPr/>
              <a:t>76</a:t>
            </a:fld>
            <a:endParaRPr lang="en-US" altLang="zh-CN"/>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miter lim="800000"/>
            <a:headEnd/>
            <a:tailEnd/>
          </a:ln>
        </p:spPr>
        <p:txBody>
          <a:bodyPr/>
          <a:lstStyle/>
          <a:p>
            <a:fld id="{2B00C99B-F004-4A96-9ECF-C995697F7366}" type="slidenum">
              <a:rPr lang="en-US" altLang="zh-CN"/>
              <a:pPr/>
              <a:t>77</a:t>
            </a:fld>
            <a:endParaRPr lang="en-US" altLang="zh-CN"/>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DDBB8077-87D2-428F-808B-EBEFEE9FD9FB}" type="slidenum">
              <a:rPr lang="en-US" altLang="zh-CN"/>
              <a:pPr/>
              <a:t>78</a:t>
            </a:fld>
            <a:endParaRPr lang="en-US" altLang="zh-CN"/>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miter lim="800000"/>
            <a:headEnd/>
            <a:tailEnd/>
          </a:ln>
        </p:spPr>
        <p:txBody>
          <a:bodyPr/>
          <a:lstStyle/>
          <a:p>
            <a:fld id="{F5B10FCD-8E5A-45C0-874D-85A30CB7AC43}" type="slidenum">
              <a:rPr lang="en-US" altLang="zh-CN"/>
              <a:pPr/>
              <a:t>79</a:t>
            </a:fld>
            <a:endParaRPr lang="en-US" altLang="zh-CN"/>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miter lim="800000"/>
            <a:headEnd/>
            <a:tailEnd/>
          </a:ln>
        </p:spPr>
        <p:txBody>
          <a:bodyPr/>
          <a:lstStyle/>
          <a:p>
            <a:fld id="{624DDB10-DD6B-4FFE-8FB6-52CD214D6DCB}" type="slidenum">
              <a:rPr lang="en-US" altLang="zh-CN"/>
              <a:pPr/>
              <a:t>80</a:t>
            </a:fld>
            <a:endParaRPr lang="en-US" altLang="zh-CN"/>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miter lim="800000"/>
            <a:headEnd/>
            <a:tailEnd/>
          </a:ln>
        </p:spPr>
        <p:txBody>
          <a:bodyPr/>
          <a:lstStyle/>
          <a:p>
            <a:fld id="{F9ECD063-4CC3-41AC-8096-A7F22B59114F}" type="slidenum">
              <a:rPr lang="en-US" altLang="zh-CN"/>
              <a:pPr/>
              <a:t>81</a:t>
            </a:fld>
            <a:endParaRPr lang="en-US" altLang="zh-CN"/>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EB42CCCF-752B-46A5-B5AE-4BC0DFCE917F}" type="slidenum">
              <a:rPr lang="en-US" altLang="zh-CN"/>
              <a:pPr/>
              <a:t>82</a:t>
            </a:fld>
            <a:endParaRPr lang="en-US" altLang="zh-CN"/>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A8FBA5F1-2FED-4E37-B088-C4245432D491}" type="slidenum">
              <a:rPr lang="en-US" altLang="zh-CN"/>
              <a:pPr/>
              <a:t>83</a:t>
            </a:fld>
            <a:endParaRPr lang="en-US" altLang="zh-CN"/>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sz="1800"/>
          </a:p>
        </p:txBody>
      </p:sp>
      <p:sp>
        <p:nvSpPr>
          <p:cNvPr id="484357"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zh-CN" altLang="en-US" noProof="0" smtClean="0"/>
              <a:t>单击此处编辑母版标题样式</a:t>
            </a:r>
          </a:p>
        </p:txBody>
      </p:sp>
      <p:sp>
        <p:nvSpPr>
          <p:cNvPr id="484358"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zh-CN" altLang="en-US" noProof="0" smtClean="0"/>
              <a:t>单击此处编辑母版副标题样式</a:t>
            </a:r>
          </a:p>
        </p:txBody>
      </p:sp>
      <p:sp>
        <p:nvSpPr>
          <p:cNvPr id="7" name="Rectangle 7"/>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8" name="Rectangle 8"/>
          <p:cNvSpPr>
            <a:spLocks noGrp="1" noChangeArrowheads="1"/>
          </p:cNvSpPr>
          <p:nvPr>
            <p:ph type="ftr" sz="quarter" idx="11"/>
          </p:nvPr>
        </p:nvSpPr>
        <p:spPr>
          <a:xfrm>
            <a:off x="3352800" y="6391275"/>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9" name="Rectangle 9"/>
          <p:cNvSpPr>
            <a:spLocks noGrp="1" noChangeArrowheads="1"/>
          </p:cNvSpPr>
          <p:nvPr>
            <p:ph type="sldNum" sz="quarter" idx="12"/>
          </p:nvPr>
        </p:nvSpPr>
        <p:spPr>
          <a:xfrm>
            <a:off x="6858000" y="6391275"/>
            <a:ext cx="16002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fld id="{68FADEE3-A436-4EA6-9082-0AEED91ED3C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13A8A8B-86CA-45A8-B9D9-A1D14718596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059761-442E-4EFB-9ACA-BA54DA13B60D}"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82819D2D-CAEE-4FCE-93D5-7C8D620115AC}"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DDC9BC3B-2518-4CC7-BC1E-E6AE7E9B0998}"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C7F5E80-CE31-445D-BA90-53453D67AFE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2643E10-3F21-4B04-96CB-51BF594D48D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2791618-FE77-4B38-A1E9-6938C3CFD4E2}"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A76B5C-52A2-4487-8A92-1CBBCF79EE46}"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D413CC4-991E-4FB4-BE3A-78EB3C07055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B640044-4987-4E8C-8940-CB3C4D86967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4BF556F-4C02-48FE-92CA-408212138D5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392D25-A829-4781-98A1-15EBDD0590B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FD9BFD6-522C-46DB-8919-978F0F5203F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83332"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483333"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483334"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fld id="{60F70C13-311A-4E11-88F5-0CC7E8E38551}" type="slidenum">
              <a:rPr lang="en-US" altLang="zh-CN"/>
              <a:pPr>
                <a:defRPr/>
              </a:pPr>
              <a:t>‹#›</a:t>
            </a:fld>
            <a:endParaRPr lang="en-US" altLang="zh-CN"/>
          </a:p>
        </p:txBody>
      </p:sp>
      <p:grpSp>
        <p:nvGrpSpPr>
          <p:cNvPr id="1031" name="Group 7"/>
          <p:cNvGrpSpPr>
            <a:grpSpLocks/>
          </p:cNvGrpSpPr>
          <p:nvPr/>
        </p:nvGrpSpPr>
        <p:grpSpPr bwMode="auto">
          <a:xfrm>
            <a:off x="168275" y="228600"/>
            <a:ext cx="8823325" cy="6096000"/>
            <a:chOff x="106" y="144"/>
            <a:chExt cx="5558" cy="3840"/>
          </a:xfrm>
        </p:grpSpPr>
        <p:sp>
          <p:nvSpPr>
            <p:cNvPr id="103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a:latin typeface="Times New Roman" pitchFamily="18" charset="0"/>
              </a:endParaRPr>
            </a:p>
          </p:txBody>
        </p:sp>
        <p:sp>
          <p:nvSpPr>
            <p:cNvPr id="103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 id="2147483669" r:id="rId12"/>
    <p:sldLayoutId id="2147483668" r:id="rId13"/>
    <p:sldLayoutId id="2147483667" r:id="rId14"/>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oleObject" Target="../embeddings/oleObject11.bin"/><Relationship Id="rId10" Type="http://schemas.openxmlformats.org/officeDocument/2006/relationships/oleObject" Target="../embeddings/oleObject16.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file:///E:\2008&#30005;&#26426;&#25945;&#23398;\&#25945;&#23398;&#35838;&#20214;\&#31532;&#20845;&#31456;\d19_8.swf"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25.png"/><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8.jpeg"/><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0.bin"/><Relationship Id="rId5" Type="http://schemas.openxmlformats.org/officeDocument/2006/relationships/oleObject" Target="../embeddings/oleObject19.bin"/><Relationship Id="rId10" Type="http://schemas.openxmlformats.org/officeDocument/2006/relationships/oleObject" Target="../embeddings/oleObject24.bin"/><Relationship Id="rId4" Type="http://schemas.openxmlformats.org/officeDocument/2006/relationships/oleObject" Target="../embeddings/oleObject18.bin"/><Relationship Id="rId9" Type="http://schemas.openxmlformats.org/officeDocument/2006/relationships/oleObject" Target="../embeddings/oleObject23.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5.bin"/><Relationship Id="rId7" Type="http://schemas.openxmlformats.org/officeDocument/2006/relationships/oleObject" Target="../embeddings/oleObject28.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41.png"/><Relationship Id="rId5" Type="http://schemas.openxmlformats.org/officeDocument/2006/relationships/oleObject" Target="../embeddings/oleObject27.bin"/><Relationship Id="rId4" Type="http://schemas.openxmlformats.org/officeDocument/2006/relationships/oleObject" Target="../embeddings/oleObject26.bin"/><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20.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28.jpeg"/><Relationship Id="rId4"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1.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oleObject" Target="../embeddings/oleObject35.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oleObject" Target="../embeddings/oleObject37.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oleObject" Target="../embeddings/oleObject39.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oleObject" Target="../embeddings/oleObject4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oleObject" Target="../embeddings/oleObject44.bin"/><Relationship Id="rId7" Type="http://schemas.openxmlformats.org/officeDocument/2006/relationships/oleObject" Target="../embeddings/oleObject47.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64.png"/><Relationship Id="rId5" Type="http://schemas.openxmlformats.org/officeDocument/2006/relationships/oleObject" Target="../embeddings/oleObject46.bin"/><Relationship Id="rId4" Type="http://schemas.openxmlformats.org/officeDocument/2006/relationships/oleObject" Target="../embeddings/oleObject45.bin"/><Relationship Id="rId9" Type="http://schemas.openxmlformats.org/officeDocument/2006/relationships/oleObject" Target="../embeddings/oleObject49.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18.vml"/><Relationship Id="rId4" Type="http://schemas.openxmlformats.org/officeDocument/2006/relationships/image" Target="../media/image64.pn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68.png"/><Relationship Id="rId5" Type="http://schemas.openxmlformats.org/officeDocument/2006/relationships/image" Target="../media/image64.png"/><Relationship Id="rId4" Type="http://schemas.openxmlformats.org/officeDocument/2006/relationships/oleObject" Target="../embeddings/oleObject5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4.xml"/><Relationship Id="rId1" Type="http://schemas.openxmlformats.org/officeDocument/2006/relationships/vmlDrawing" Target="../drawings/vmlDrawing20.vml"/><Relationship Id="rId5" Type="http://schemas.openxmlformats.org/officeDocument/2006/relationships/image" Target="../media/image71.png"/><Relationship Id="rId4" Type="http://schemas.openxmlformats.org/officeDocument/2006/relationships/oleObject" Target="../embeddings/oleObject54.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4.xml"/><Relationship Id="rId1" Type="http://schemas.openxmlformats.org/officeDocument/2006/relationships/vmlDrawing" Target="../drawings/vmlDrawing21.vml"/><Relationship Id="rId4" Type="http://schemas.openxmlformats.org/officeDocument/2006/relationships/image" Target="../media/image7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4.xml"/><Relationship Id="rId1" Type="http://schemas.openxmlformats.org/officeDocument/2006/relationships/vmlDrawing" Target="../drawings/vmlDrawing22.vml"/><Relationship Id="rId5" Type="http://schemas.openxmlformats.org/officeDocument/2006/relationships/image" Target="../media/image73.png"/><Relationship Id="rId4" Type="http://schemas.openxmlformats.org/officeDocument/2006/relationships/oleObject" Target="../embeddings/oleObject5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3.xml"/><Relationship Id="rId1" Type="http://schemas.openxmlformats.org/officeDocument/2006/relationships/vmlDrawing" Target="../drawings/vmlDrawing23.vml"/><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4.xml"/><Relationship Id="rId1" Type="http://schemas.openxmlformats.org/officeDocument/2006/relationships/vmlDrawing" Target="../drawings/vmlDrawing24.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4.xml"/><Relationship Id="rId1" Type="http://schemas.openxmlformats.org/officeDocument/2006/relationships/vmlDrawing" Target="../drawings/vmlDrawing29.vml"/><Relationship Id="rId4" Type="http://schemas.openxmlformats.org/officeDocument/2006/relationships/image" Target="../media/image86.png"/></Relationships>
</file>

<file path=ppt/slides/_rels/slide6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slideLayout" Target="../slideLayouts/slideLayout13.xml"/><Relationship Id="rId1" Type="http://schemas.openxmlformats.org/officeDocument/2006/relationships/vmlDrawing" Target="../drawings/vmlDrawing30.vml"/><Relationship Id="rId5" Type="http://schemas.openxmlformats.org/officeDocument/2006/relationships/oleObject" Target="../embeddings/oleObject67.bin"/><Relationship Id="rId4" Type="http://schemas.openxmlformats.org/officeDocument/2006/relationships/image" Target="../media/image86.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4.xml"/><Relationship Id="rId1" Type="http://schemas.openxmlformats.org/officeDocument/2006/relationships/vmlDrawing" Target="../drawings/vmlDrawing31.vml"/><Relationship Id="rId4" Type="http://schemas.openxmlformats.org/officeDocument/2006/relationships/image" Target="../media/image86.png"/></Relationships>
</file>

<file path=ppt/slides/_rels/slide6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4.xml"/><Relationship Id="rId1" Type="http://schemas.openxmlformats.org/officeDocument/2006/relationships/vmlDrawing" Target="../drawings/vmlDrawing32.v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4.xml"/><Relationship Id="rId1" Type="http://schemas.openxmlformats.org/officeDocument/2006/relationships/vmlDrawing" Target="../drawings/vmlDrawing33.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4.xml"/><Relationship Id="rId1" Type="http://schemas.openxmlformats.org/officeDocument/2006/relationships/vmlDrawing" Target="../drawings/vmlDrawing34.vml"/><Relationship Id="rId4" Type="http://schemas.openxmlformats.org/officeDocument/2006/relationships/image" Target="../media/image95.png"/></Relationships>
</file>

<file path=ppt/slides/_rels/slide7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35.vml"/><Relationship Id="rId5" Type="http://schemas.openxmlformats.org/officeDocument/2006/relationships/image" Target="../media/image96.png"/><Relationship Id="rId4" Type="http://schemas.openxmlformats.org/officeDocument/2006/relationships/oleObject" Target="../embeddings/oleObject72.bin"/></Relationships>
</file>

<file path=ppt/slides/_rels/slide7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36.vml"/><Relationship Id="rId5" Type="http://schemas.openxmlformats.org/officeDocument/2006/relationships/image" Target="../media/image99.png"/><Relationship Id="rId4" Type="http://schemas.openxmlformats.org/officeDocument/2006/relationships/oleObject" Target="../embeddings/oleObject73.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37.vml"/><Relationship Id="rId6" Type="http://schemas.openxmlformats.org/officeDocument/2006/relationships/oleObject" Target="../embeddings/oleObject75.bin"/><Relationship Id="rId5" Type="http://schemas.openxmlformats.org/officeDocument/2006/relationships/image" Target="../media/image99.png"/><Relationship Id="rId4" Type="http://schemas.openxmlformats.org/officeDocument/2006/relationships/oleObject" Target="../embeddings/oleObject74.bin"/></Relationships>
</file>

<file path=ppt/slides/_rels/slide7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38.vml"/><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90.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052513"/>
            <a:ext cx="7110413" cy="1919287"/>
          </a:xfrm>
        </p:spPr>
        <p:txBody>
          <a:bodyPr/>
          <a:lstStyle/>
          <a:p>
            <a:pPr eaLnBrk="1" hangingPunct="1"/>
            <a:r>
              <a:rPr lang="zh-CN" altLang="en-US" sz="7400" b="1" smtClean="0">
                <a:ea typeface="方正舒体" pitchFamily="2" charset="-122"/>
              </a:rPr>
              <a:t>电机学</a:t>
            </a:r>
          </a:p>
        </p:txBody>
      </p:sp>
      <p:sp>
        <p:nvSpPr>
          <p:cNvPr id="3075" name="Rectangle 3"/>
          <p:cNvSpPr>
            <a:spLocks noGrp="1" noChangeArrowheads="1"/>
          </p:cNvSpPr>
          <p:nvPr>
            <p:ph type="subTitle" idx="1"/>
          </p:nvPr>
        </p:nvSpPr>
        <p:spPr>
          <a:xfrm>
            <a:off x="1403350" y="3573463"/>
            <a:ext cx="6337300" cy="1871662"/>
          </a:xfrm>
        </p:spPr>
        <p:txBody>
          <a:bodyPr/>
          <a:lstStyle/>
          <a:p>
            <a:pPr eaLnBrk="1" hangingPunct="1">
              <a:lnSpc>
                <a:spcPct val="90000"/>
              </a:lnSpc>
            </a:pPr>
            <a:r>
              <a:rPr lang="zh-CN" altLang="en-US" sz="4100" b="1" smtClean="0">
                <a:latin typeface="华文新魏" pitchFamily="2" charset="-122"/>
                <a:ea typeface="华文新魏" pitchFamily="2" charset="-122"/>
              </a:rPr>
              <a:t>第</a:t>
            </a:r>
            <a:r>
              <a:rPr lang="en-US" altLang="zh-CN" sz="4100" b="1" smtClean="0">
                <a:latin typeface="华文新魏" pitchFamily="2" charset="-122"/>
                <a:ea typeface="华文新魏" pitchFamily="2" charset="-122"/>
              </a:rPr>
              <a:t>6-2</a:t>
            </a:r>
            <a:r>
              <a:rPr lang="zh-CN" altLang="en-US" sz="4100" b="1" smtClean="0">
                <a:latin typeface="华文新魏" pitchFamily="2" charset="-122"/>
                <a:ea typeface="华文新魏" pitchFamily="2" charset="-122"/>
              </a:rPr>
              <a:t>讲</a:t>
            </a:r>
          </a:p>
          <a:p>
            <a:pPr eaLnBrk="1" hangingPunct="1">
              <a:lnSpc>
                <a:spcPct val="90000"/>
              </a:lnSpc>
            </a:pPr>
            <a:r>
              <a:rPr lang="zh-CN" altLang="en-US" sz="3700" b="1" smtClean="0">
                <a:latin typeface="华文新魏" pitchFamily="2" charset="-122"/>
                <a:ea typeface="华文新魏" pitchFamily="2" charset="-122"/>
              </a:rPr>
              <a:t>　</a:t>
            </a:r>
            <a:r>
              <a:rPr lang="zh-CN" altLang="en-US" b="1" smtClean="0"/>
              <a:t>三相同步发电机对称运行原理</a:t>
            </a:r>
            <a:r>
              <a:rPr lang="zh-CN" altLang="en-US" smtClean="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sz="quarter"/>
          </p:nvPr>
        </p:nvSpPr>
        <p:spPr>
          <a:xfrm>
            <a:off x="900113" y="188913"/>
            <a:ext cx="7793037" cy="1143000"/>
          </a:xfrm>
        </p:spPr>
        <p:txBody>
          <a:bodyPr/>
          <a:lstStyle/>
          <a:p>
            <a:pPr eaLnBrk="1" hangingPunct="1"/>
            <a:r>
              <a:rPr lang="en-US" altLang="zh-CN" b="1" smtClean="0"/>
              <a:t>6.2</a:t>
            </a:r>
            <a:r>
              <a:rPr lang="en-US" altLang="zh-CN" b="1" smtClean="0">
                <a:latin typeface="Arial" charset="0"/>
              </a:rPr>
              <a:t>—</a:t>
            </a:r>
            <a:r>
              <a:rPr lang="en-US" altLang="zh-CN" b="1" smtClean="0"/>
              <a:t>1  </a:t>
            </a:r>
            <a:r>
              <a:rPr lang="zh-CN" altLang="en-US" b="1" smtClean="0"/>
              <a:t>空载磁路和空载特性</a:t>
            </a:r>
            <a:r>
              <a:rPr lang="zh-CN" altLang="en-US" smtClean="0"/>
              <a:t> </a:t>
            </a:r>
            <a:r>
              <a:rPr lang="en-US" altLang="zh-CN" sz="1400" smtClean="0">
                <a:ea typeface="黑体" pitchFamily="2" charset="-122"/>
              </a:rPr>
              <a:t>6</a:t>
            </a:r>
          </a:p>
        </p:txBody>
      </p:sp>
      <p:graphicFrame>
        <p:nvGraphicFramePr>
          <p:cNvPr id="12291" name="Object 4"/>
          <p:cNvGraphicFramePr>
            <a:graphicFrameLocks noChangeAspect="1"/>
          </p:cNvGraphicFramePr>
          <p:nvPr>
            <p:ph sz="quarter" idx="2"/>
          </p:nvPr>
        </p:nvGraphicFramePr>
        <p:xfrm>
          <a:off x="4859338" y="1628775"/>
          <a:ext cx="2881312" cy="1441450"/>
        </p:xfrm>
        <a:graphic>
          <a:graphicData uri="http://schemas.openxmlformats.org/presentationml/2006/ole">
            <p:oleObj spid="_x0000_s12291" name="Equation" r:id="rId3" imgW="939800" imgH="469900" progId="Equation.DSMT4">
              <p:embed/>
            </p:oleObj>
          </a:graphicData>
        </a:graphic>
      </p:graphicFrame>
      <p:sp>
        <p:nvSpPr>
          <p:cNvPr id="12292" name="Rectangle 3"/>
          <p:cNvSpPr>
            <a:spLocks noChangeArrowheads="1"/>
          </p:cNvSpPr>
          <p:nvPr/>
        </p:nvSpPr>
        <p:spPr bwMode="auto">
          <a:xfrm>
            <a:off x="250825" y="3068638"/>
            <a:ext cx="8713788" cy="37893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300" b="1"/>
              <a:t>空载特性曲线在不饱和段是线性的，对应的直线</a:t>
            </a:r>
            <a:r>
              <a:rPr lang="en-US" altLang="zh-CN" sz="2300" b="1"/>
              <a:t>(</a:t>
            </a:r>
            <a:r>
              <a:rPr lang="zh-CN" altLang="en-US" sz="2300" b="1"/>
              <a:t>图中直线</a:t>
            </a:r>
            <a:r>
              <a:rPr lang="en-US" altLang="zh-CN" sz="2300" b="1"/>
              <a:t>2)</a:t>
            </a:r>
            <a:r>
              <a:rPr lang="zh-CN" altLang="en-US" sz="2300" b="1"/>
              <a:t>称为</a:t>
            </a:r>
            <a:r>
              <a:rPr lang="zh-CN" altLang="en-US" sz="2300" b="1">
                <a:solidFill>
                  <a:srgbClr val="FF0000"/>
                </a:solidFill>
              </a:rPr>
              <a:t>气隙线</a:t>
            </a:r>
            <a:r>
              <a:rPr lang="zh-CN" altLang="en-US" sz="2300" b="1"/>
              <a:t>。气隙线表达了磁路不饱和状态的性能。由图可见，空载额定电压</a:t>
            </a:r>
            <a:r>
              <a:rPr lang="en-US" altLang="zh-CN" sz="2300" b="1"/>
              <a:t>U</a:t>
            </a:r>
            <a:r>
              <a:rPr lang="en-US" altLang="zh-CN" sz="2300" b="1" baseline="-25000"/>
              <a:t>N</a:t>
            </a:r>
            <a:r>
              <a:rPr lang="zh-CN" altLang="en-US" sz="2300" b="1"/>
              <a:t>时，需励磁电流为</a:t>
            </a:r>
            <a:r>
              <a:rPr lang="en-US" altLang="zh-CN" sz="2300" b="1"/>
              <a:t>I</a:t>
            </a:r>
            <a:r>
              <a:rPr lang="en-US" altLang="zh-CN" sz="2300" b="1" baseline="-25000"/>
              <a:t>f0</a:t>
            </a:r>
            <a:r>
              <a:rPr lang="zh-CN" altLang="en-US" sz="2300" b="1"/>
              <a:t>，而对应于不饱和气隙线则为</a:t>
            </a:r>
            <a:r>
              <a:rPr lang="en-US" altLang="zh-CN" sz="2300" b="1"/>
              <a:t>I</a:t>
            </a:r>
            <a:r>
              <a:rPr lang="en-US" altLang="zh-CN" sz="2300" b="1" baseline="-25000"/>
              <a:t>f</a:t>
            </a:r>
            <a:r>
              <a:rPr lang="el-GR" altLang="zh-CN" sz="2300" b="1" baseline="-25000"/>
              <a:t>δ</a:t>
            </a:r>
            <a:r>
              <a:rPr lang="zh-CN" altLang="en-US" sz="2300" b="1"/>
              <a:t>，它们的比值即为电机的磁路饱和系数</a:t>
            </a:r>
            <a:r>
              <a:rPr lang="en-US" altLang="zh-CN" sz="2300" b="1"/>
              <a:t>k</a:t>
            </a:r>
            <a:r>
              <a:rPr lang="en-US" altLang="zh-CN" sz="2300" b="1" baseline="-25000"/>
              <a:t>u</a:t>
            </a:r>
            <a:endParaRPr lang="en-US" altLang="zh-CN" sz="2300" b="1"/>
          </a:p>
          <a:p>
            <a:pPr marL="342900" indent="-342900">
              <a:spcBef>
                <a:spcPct val="20000"/>
              </a:spcBef>
              <a:buClr>
                <a:schemeClr val="bg2"/>
              </a:buClr>
              <a:buSzPct val="70000"/>
              <a:buFont typeface="Wingdings" pitchFamily="2" charset="2"/>
              <a:buChar char="l"/>
            </a:pPr>
            <a:r>
              <a:rPr lang="zh-CN" altLang="en-US" sz="2300" b="1"/>
              <a:t>对于各种不同用途的航空向步发电机，饱和程度相差较大，其 值约为</a:t>
            </a:r>
            <a:r>
              <a:rPr lang="en-US" altLang="zh-CN" sz="2300" b="1"/>
              <a:t>1.02-1.45</a:t>
            </a:r>
            <a:r>
              <a:rPr lang="zh-CN" altLang="en-US" sz="2300" b="1"/>
              <a:t>。</a:t>
            </a:r>
          </a:p>
          <a:p>
            <a:pPr marL="342900" indent="-342900">
              <a:spcBef>
                <a:spcPct val="20000"/>
              </a:spcBef>
              <a:buClr>
                <a:schemeClr val="bg2"/>
              </a:buClr>
              <a:buSzPct val="70000"/>
              <a:buFont typeface="Wingdings" pitchFamily="2" charset="2"/>
              <a:buChar char="l"/>
            </a:pPr>
            <a:r>
              <a:rPr lang="zh-CN" altLang="en-US" sz="2700" b="1"/>
              <a:t>    </a:t>
            </a:r>
            <a:r>
              <a:rPr lang="zh-CN" altLang="en-US" sz="2300" b="1"/>
              <a:t>应该指出，</a:t>
            </a:r>
            <a:r>
              <a:rPr lang="zh-CN" altLang="en-US" sz="2300" b="1">
                <a:solidFill>
                  <a:schemeClr val="folHlink"/>
                </a:solidFill>
              </a:rPr>
              <a:t>空载特性曲线</a:t>
            </a:r>
            <a:r>
              <a:rPr lang="zh-CN" altLang="en-US" sz="2300" b="1"/>
              <a:t>虽然是在空载条件下计算或测得的，但它反映了电机磁路的磁化特性，是电机的重要特性之一。</a:t>
            </a:r>
            <a:r>
              <a:rPr lang="zh-CN" altLang="en-US" sz="2700" b="1"/>
              <a:t> </a:t>
            </a:r>
            <a:endParaRPr lang="zh-CN" altLang="zh-CN" sz="2700" b="1"/>
          </a:p>
        </p:txBody>
      </p:sp>
      <p:pic>
        <p:nvPicPr>
          <p:cNvPr id="12293" name="Picture 22" descr="19-3"/>
          <p:cNvPicPr>
            <a:picLocks noChangeAspect="1" noChangeArrowheads="1"/>
          </p:cNvPicPr>
          <p:nvPr>
            <p:ph sz="quarter" idx="4"/>
          </p:nvPr>
        </p:nvPicPr>
        <p:blipFill>
          <a:blip r:embed="rId4"/>
          <a:srcRect/>
          <a:stretch>
            <a:fillRect/>
          </a:stretch>
        </p:blipFill>
        <p:spPr>
          <a:xfrm>
            <a:off x="900113" y="0"/>
            <a:ext cx="3527425" cy="2974975"/>
          </a:xfr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sz="quarter"/>
          </p:nvPr>
        </p:nvSpPr>
        <p:spPr>
          <a:xfrm>
            <a:off x="2051050" y="549275"/>
            <a:ext cx="7696200" cy="663575"/>
          </a:xfrm>
        </p:spPr>
        <p:txBody>
          <a:bodyPr/>
          <a:lstStyle/>
          <a:p>
            <a:pPr eaLnBrk="1" hangingPunct="1"/>
            <a:r>
              <a:rPr lang="zh-CN" altLang="en-US" smtClean="0"/>
              <a:t>同步电机的空载特性</a:t>
            </a:r>
          </a:p>
        </p:txBody>
      </p:sp>
      <p:graphicFrame>
        <p:nvGraphicFramePr>
          <p:cNvPr id="13315" name="Object 3"/>
          <p:cNvGraphicFramePr>
            <a:graphicFrameLocks noChangeAspect="1"/>
          </p:cNvGraphicFramePr>
          <p:nvPr>
            <p:ph sz="quarter" idx="1"/>
          </p:nvPr>
        </p:nvGraphicFramePr>
        <p:xfrm>
          <a:off x="3041650" y="3214688"/>
          <a:ext cx="752475" cy="641350"/>
        </p:xfrm>
        <a:graphic>
          <a:graphicData uri="http://schemas.openxmlformats.org/presentationml/2006/ole">
            <p:oleObj spid="_x0000_s13315" name="公式" r:id="rId3" imgW="241091" imgH="215713" progId="Equation.3">
              <p:embed/>
            </p:oleObj>
          </a:graphicData>
        </a:graphic>
      </p:graphicFrame>
      <p:graphicFrame>
        <p:nvGraphicFramePr>
          <p:cNvPr id="13316" name="Object 4"/>
          <p:cNvGraphicFramePr>
            <a:graphicFrameLocks noChangeAspect="1"/>
          </p:cNvGraphicFramePr>
          <p:nvPr>
            <p:ph sz="quarter" idx="2"/>
          </p:nvPr>
        </p:nvGraphicFramePr>
        <p:xfrm>
          <a:off x="1600200" y="1524000"/>
          <a:ext cx="1022350" cy="525463"/>
        </p:xfrm>
        <a:graphic>
          <a:graphicData uri="http://schemas.openxmlformats.org/presentationml/2006/ole">
            <p:oleObj spid="_x0000_s13316" name="公式" r:id="rId4" imgW="438150" imgH="219075" progId="Equation.3">
              <p:embed/>
            </p:oleObj>
          </a:graphicData>
        </a:graphic>
      </p:graphicFrame>
      <p:graphicFrame>
        <p:nvGraphicFramePr>
          <p:cNvPr id="13317" name="Object 5"/>
          <p:cNvGraphicFramePr>
            <a:graphicFrameLocks noChangeAspect="1"/>
          </p:cNvGraphicFramePr>
          <p:nvPr>
            <p:ph sz="quarter" idx="3"/>
          </p:nvPr>
        </p:nvGraphicFramePr>
        <p:xfrm>
          <a:off x="6126163" y="5661025"/>
          <a:ext cx="739775" cy="504825"/>
        </p:xfrm>
        <a:graphic>
          <a:graphicData uri="http://schemas.openxmlformats.org/presentationml/2006/ole">
            <p:oleObj spid="_x0000_s13317" name="公式" r:id="rId5" imgW="381000" imgH="228600" progId="Equation.3">
              <p:embed/>
            </p:oleObj>
          </a:graphicData>
        </a:graphic>
      </p:graphicFrame>
      <p:sp>
        <p:nvSpPr>
          <p:cNvPr id="13318" name="Line 6"/>
          <p:cNvSpPr>
            <a:spLocks noChangeShapeType="1"/>
          </p:cNvSpPr>
          <p:nvPr/>
        </p:nvSpPr>
        <p:spPr bwMode="auto">
          <a:xfrm flipV="1">
            <a:off x="2743200" y="1676400"/>
            <a:ext cx="0" cy="3886200"/>
          </a:xfrm>
          <a:prstGeom prst="line">
            <a:avLst/>
          </a:prstGeom>
          <a:noFill/>
          <a:ln w="76200">
            <a:solidFill>
              <a:schemeClr val="tx1"/>
            </a:solidFill>
            <a:round/>
            <a:headEnd/>
            <a:tailEnd type="stealth" w="med" len="med"/>
          </a:ln>
          <a:effectLst/>
        </p:spPr>
        <p:txBody>
          <a:bodyPr/>
          <a:lstStyle/>
          <a:p>
            <a:endParaRPr lang="zh-CN" altLang="en-US"/>
          </a:p>
        </p:txBody>
      </p:sp>
      <p:sp>
        <p:nvSpPr>
          <p:cNvPr id="13319" name="Line 7"/>
          <p:cNvSpPr>
            <a:spLocks noChangeShapeType="1"/>
          </p:cNvSpPr>
          <p:nvPr/>
        </p:nvSpPr>
        <p:spPr bwMode="auto">
          <a:xfrm>
            <a:off x="2743200" y="5562600"/>
            <a:ext cx="4038600" cy="0"/>
          </a:xfrm>
          <a:prstGeom prst="line">
            <a:avLst/>
          </a:prstGeom>
          <a:noFill/>
          <a:ln w="76200">
            <a:solidFill>
              <a:schemeClr val="tx1"/>
            </a:solidFill>
            <a:round/>
            <a:headEnd/>
            <a:tailEnd type="stealth" w="med" len="med"/>
          </a:ln>
          <a:effectLst/>
        </p:spPr>
        <p:txBody>
          <a:bodyPr/>
          <a:lstStyle/>
          <a:p>
            <a:endParaRPr lang="zh-CN" altLang="en-US"/>
          </a:p>
        </p:txBody>
      </p:sp>
      <p:sp>
        <p:nvSpPr>
          <p:cNvPr id="13320" name="Freeform 8"/>
          <p:cNvSpPr>
            <a:spLocks/>
          </p:cNvSpPr>
          <p:nvPr/>
        </p:nvSpPr>
        <p:spPr bwMode="auto">
          <a:xfrm>
            <a:off x="2743200" y="1752600"/>
            <a:ext cx="3810000" cy="3810000"/>
          </a:xfrm>
          <a:custGeom>
            <a:avLst/>
            <a:gdLst>
              <a:gd name="T0" fmla="*/ 0 w 2400"/>
              <a:gd name="T1" fmla="*/ 3810000 h 2400"/>
              <a:gd name="T2" fmla="*/ 990600 w 2400"/>
              <a:gd name="T3" fmla="*/ 1905000 h 2400"/>
              <a:gd name="T4" fmla="*/ 1600200 w 2400"/>
              <a:gd name="T5" fmla="*/ 1066800 h 2400"/>
              <a:gd name="T6" fmla="*/ 2286000 w 2400"/>
              <a:gd name="T7" fmla="*/ 533400 h 2400"/>
              <a:gd name="T8" fmla="*/ 2971800 w 2400"/>
              <a:gd name="T9" fmla="*/ 228600 h 2400"/>
              <a:gd name="T10" fmla="*/ 3810000 w 2400"/>
              <a:gd name="T11" fmla="*/ 0 h 2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00" h="2400">
                <a:moveTo>
                  <a:pt x="0" y="2400"/>
                </a:moveTo>
                <a:cubicBezTo>
                  <a:pt x="228" y="1944"/>
                  <a:pt x="456" y="1488"/>
                  <a:pt x="624" y="1200"/>
                </a:cubicBezTo>
                <a:cubicBezTo>
                  <a:pt x="792" y="912"/>
                  <a:pt x="872" y="816"/>
                  <a:pt x="1008" y="672"/>
                </a:cubicBezTo>
                <a:cubicBezTo>
                  <a:pt x="1144" y="528"/>
                  <a:pt x="1296" y="424"/>
                  <a:pt x="1440" y="336"/>
                </a:cubicBezTo>
                <a:cubicBezTo>
                  <a:pt x="1584" y="248"/>
                  <a:pt x="1712" y="200"/>
                  <a:pt x="1872" y="144"/>
                </a:cubicBezTo>
                <a:cubicBezTo>
                  <a:pt x="2032" y="88"/>
                  <a:pt x="2216" y="44"/>
                  <a:pt x="2400" y="0"/>
                </a:cubicBezTo>
              </a:path>
            </a:pathLst>
          </a:custGeom>
          <a:noFill/>
          <a:ln w="57150" cap="flat" cmpd="sng">
            <a:solidFill>
              <a:srgbClr val="FF3300"/>
            </a:solidFill>
            <a:prstDash val="solid"/>
            <a:round/>
            <a:headEnd type="none" w="med" len="med"/>
            <a:tailEnd type="none" w="med" len="med"/>
          </a:ln>
          <a:effectLst/>
        </p:spPr>
        <p:txBody>
          <a:bodyPr/>
          <a:lstStyle/>
          <a:p>
            <a:endParaRPr lang="zh-CN" altLang="en-US"/>
          </a:p>
        </p:txBody>
      </p:sp>
      <p:sp>
        <p:nvSpPr>
          <p:cNvPr id="13321" name="Line 9"/>
          <p:cNvSpPr>
            <a:spLocks noChangeShapeType="1"/>
          </p:cNvSpPr>
          <p:nvPr/>
        </p:nvSpPr>
        <p:spPr bwMode="auto">
          <a:xfrm flipV="1">
            <a:off x="2743200" y="1905000"/>
            <a:ext cx="1752600" cy="3657600"/>
          </a:xfrm>
          <a:prstGeom prst="line">
            <a:avLst/>
          </a:prstGeom>
          <a:noFill/>
          <a:ln w="57150">
            <a:solidFill>
              <a:srgbClr val="0000FF"/>
            </a:solidFill>
            <a:round/>
            <a:headEnd/>
            <a:tailEnd/>
          </a:ln>
          <a:effectLst/>
        </p:spPr>
        <p:txBody>
          <a:bodyPr/>
          <a:lstStyle/>
          <a:p>
            <a:endParaRPr lang="zh-CN" altLang="en-US"/>
          </a:p>
        </p:txBody>
      </p:sp>
      <p:sp>
        <p:nvSpPr>
          <p:cNvPr id="13322" name="Line 10"/>
          <p:cNvSpPr>
            <a:spLocks noChangeShapeType="1"/>
          </p:cNvSpPr>
          <p:nvPr/>
        </p:nvSpPr>
        <p:spPr bwMode="auto">
          <a:xfrm>
            <a:off x="2743200" y="2819400"/>
            <a:ext cx="1600200" cy="0"/>
          </a:xfrm>
          <a:prstGeom prst="line">
            <a:avLst/>
          </a:prstGeom>
          <a:noFill/>
          <a:ln w="38100">
            <a:solidFill>
              <a:srgbClr val="000099"/>
            </a:solidFill>
            <a:prstDash val="lgDash"/>
            <a:round/>
            <a:headEnd/>
            <a:tailEnd/>
          </a:ln>
          <a:effectLst/>
        </p:spPr>
        <p:txBody>
          <a:bodyPr/>
          <a:lstStyle/>
          <a:p>
            <a:endParaRPr lang="zh-CN" altLang="en-US"/>
          </a:p>
        </p:txBody>
      </p:sp>
      <p:sp>
        <p:nvSpPr>
          <p:cNvPr id="13323" name="Line 11"/>
          <p:cNvSpPr>
            <a:spLocks noChangeShapeType="1"/>
          </p:cNvSpPr>
          <p:nvPr/>
        </p:nvSpPr>
        <p:spPr bwMode="auto">
          <a:xfrm>
            <a:off x="4343400" y="2819400"/>
            <a:ext cx="0" cy="2743200"/>
          </a:xfrm>
          <a:prstGeom prst="line">
            <a:avLst/>
          </a:prstGeom>
          <a:noFill/>
          <a:ln w="38100">
            <a:solidFill>
              <a:srgbClr val="000099"/>
            </a:solidFill>
            <a:prstDash val="lgDash"/>
            <a:round/>
            <a:headEnd/>
            <a:tailEnd/>
          </a:ln>
          <a:effectLst/>
        </p:spPr>
        <p:txBody>
          <a:bodyPr/>
          <a:lstStyle/>
          <a:p>
            <a:endParaRPr lang="zh-CN" altLang="en-US"/>
          </a:p>
        </p:txBody>
      </p:sp>
      <p:graphicFrame>
        <p:nvGraphicFramePr>
          <p:cNvPr id="13324" name="Object 12"/>
          <p:cNvGraphicFramePr>
            <a:graphicFrameLocks noChangeAspect="1"/>
          </p:cNvGraphicFramePr>
          <p:nvPr>
            <p:ph sz="quarter" idx="4"/>
          </p:nvPr>
        </p:nvGraphicFramePr>
        <p:xfrm>
          <a:off x="4114800" y="5562600"/>
          <a:ext cx="609600" cy="609600"/>
        </p:xfrm>
        <a:graphic>
          <a:graphicData uri="http://schemas.openxmlformats.org/presentationml/2006/ole">
            <p:oleObj spid="_x0000_s13324" name="公式" r:id="rId6" imgW="228600" imgH="228600" progId="Equation.3">
              <p:embed/>
            </p:oleObj>
          </a:graphicData>
        </a:graphic>
      </p:graphicFrame>
      <p:graphicFrame>
        <p:nvGraphicFramePr>
          <p:cNvPr id="13325" name="Object 13"/>
          <p:cNvGraphicFramePr>
            <a:graphicFrameLocks noChangeAspect="1"/>
          </p:cNvGraphicFramePr>
          <p:nvPr/>
        </p:nvGraphicFramePr>
        <p:xfrm>
          <a:off x="2209800" y="5334000"/>
          <a:ext cx="484188" cy="533400"/>
        </p:xfrm>
        <a:graphic>
          <a:graphicData uri="http://schemas.openxmlformats.org/presentationml/2006/ole">
            <p:oleObj spid="_x0000_s13325" name="公式" r:id="rId7" imgW="114300" imgH="133350" progId="Equation.3">
              <p:embed/>
            </p:oleObj>
          </a:graphicData>
        </a:graphic>
      </p:graphicFrame>
      <p:graphicFrame>
        <p:nvGraphicFramePr>
          <p:cNvPr id="13326" name="Object 14"/>
          <p:cNvGraphicFramePr>
            <a:graphicFrameLocks noChangeAspect="1"/>
          </p:cNvGraphicFramePr>
          <p:nvPr/>
        </p:nvGraphicFramePr>
        <p:xfrm>
          <a:off x="5105400" y="1371600"/>
          <a:ext cx="1373188" cy="449263"/>
        </p:xfrm>
        <a:graphic>
          <a:graphicData uri="http://schemas.openxmlformats.org/presentationml/2006/ole">
            <p:oleObj spid="_x0000_s13326" name="公式" r:id="rId8" imgW="647700" imgH="209550" progId="Equation.3">
              <p:embed/>
            </p:oleObj>
          </a:graphicData>
        </a:graphic>
      </p:graphicFrame>
      <p:graphicFrame>
        <p:nvGraphicFramePr>
          <p:cNvPr id="13327" name="Object 15"/>
          <p:cNvGraphicFramePr>
            <a:graphicFrameLocks noChangeAspect="1"/>
          </p:cNvGraphicFramePr>
          <p:nvPr/>
        </p:nvGraphicFramePr>
        <p:xfrm>
          <a:off x="1981200" y="2514600"/>
          <a:ext cx="762000" cy="658813"/>
        </p:xfrm>
        <a:graphic>
          <a:graphicData uri="http://schemas.openxmlformats.org/presentationml/2006/ole">
            <p:oleObj spid="_x0000_s13327" name="公式" r:id="rId9" imgW="266700" imgH="228600" progId="Equation.3">
              <p:embed/>
            </p:oleObj>
          </a:graphicData>
        </a:graphic>
      </p:graphicFrame>
      <p:graphicFrame>
        <p:nvGraphicFramePr>
          <p:cNvPr id="13328" name="Object 16"/>
          <p:cNvGraphicFramePr>
            <a:graphicFrameLocks noChangeAspect="1"/>
          </p:cNvGraphicFramePr>
          <p:nvPr/>
        </p:nvGraphicFramePr>
        <p:xfrm>
          <a:off x="3124200" y="1905000"/>
          <a:ext cx="1092200" cy="465138"/>
        </p:xfrm>
        <a:graphic>
          <a:graphicData uri="http://schemas.openxmlformats.org/presentationml/2006/ole">
            <p:oleObj spid="_x0000_s13328" name="公式" r:id="rId10" imgW="495300" imgH="209550" progId="Equation.3">
              <p:embed/>
            </p:oleObj>
          </a:graphicData>
        </a:graphic>
      </p:graphicFrame>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27088" y="476250"/>
            <a:ext cx="8008937" cy="882650"/>
          </a:xfrm>
        </p:spPr>
        <p:txBody>
          <a:bodyPr/>
          <a:lstStyle/>
          <a:p>
            <a:pPr eaLnBrk="1" hangingPunct="1"/>
            <a:r>
              <a:rPr lang="en-US" altLang="zh-CN" b="1" smtClean="0"/>
              <a:t>6.2-2  </a:t>
            </a:r>
            <a:r>
              <a:rPr lang="zh-CN" altLang="en-US" b="1" smtClean="0"/>
              <a:t>同步发电机的电枢反应</a:t>
            </a:r>
            <a:r>
              <a:rPr lang="zh-CN" altLang="en-US" smtClean="0"/>
              <a:t> </a:t>
            </a:r>
            <a:r>
              <a:rPr lang="en-US" altLang="zh-CN" sz="1200" smtClean="0">
                <a:ea typeface="黑体" pitchFamily="2" charset="-122"/>
              </a:rPr>
              <a:t>1</a:t>
            </a:r>
          </a:p>
        </p:txBody>
      </p:sp>
      <p:sp>
        <p:nvSpPr>
          <p:cNvPr id="14339" name="Rectangle 4"/>
          <p:cNvSpPr>
            <a:spLocks noChangeArrowheads="1"/>
          </p:cNvSpPr>
          <p:nvPr/>
        </p:nvSpPr>
        <p:spPr bwMode="auto">
          <a:xfrm>
            <a:off x="250825" y="1744663"/>
            <a:ext cx="8424863" cy="511333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latin typeface="宋体" pitchFamily="2" charset="-122"/>
              </a:rPr>
              <a:t>上一节我们分析了空载感应电势</a:t>
            </a:r>
            <a:r>
              <a:rPr lang="en-US" altLang="zh-CN" sz="2700" b="1">
                <a:latin typeface="宋体" pitchFamily="2" charset="-122"/>
              </a:rPr>
              <a:t>E</a:t>
            </a:r>
            <a:r>
              <a:rPr lang="en-US" altLang="zh-CN" sz="2700" b="1" baseline="-25000">
                <a:latin typeface="宋体" pitchFamily="2" charset="-122"/>
              </a:rPr>
              <a:t>0</a:t>
            </a:r>
            <a:r>
              <a:rPr lang="zh-CN" altLang="en-US" sz="2700" b="1">
                <a:latin typeface="宋体" pitchFamily="2" charset="-122"/>
              </a:rPr>
              <a:t>。由于是空载，  只有励磁磁势建立的磁极主磁场，因此</a:t>
            </a:r>
            <a:r>
              <a:rPr lang="en-US" altLang="zh-CN" sz="2700" b="1">
                <a:latin typeface="宋体" pitchFamily="2" charset="-122"/>
              </a:rPr>
              <a:t>E</a:t>
            </a:r>
            <a:r>
              <a:rPr lang="en-US" altLang="zh-CN" sz="2700" b="1" baseline="-25000">
                <a:latin typeface="宋体" pitchFamily="2" charset="-122"/>
              </a:rPr>
              <a:t>0</a:t>
            </a:r>
            <a:r>
              <a:rPr lang="zh-CN" altLang="en-US" sz="2700" b="1">
                <a:latin typeface="宋体" pitchFamily="2" charset="-122"/>
              </a:rPr>
              <a:t>又称为</a:t>
            </a:r>
            <a:r>
              <a:rPr lang="zh-CN" altLang="en-US" sz="2700" b="1">
                <a:solidFill>
                  <a:srgbClr val="FF0000"/>
                </a:solidFill>
                <a:latin typeface="宋体" pitchFamily="2" charset="-122"/>
              </a:rPr>
              <a:t>励磁电势</a:t>
            </a:r>
            <a:r>
              <a:rPr lang="zh-CN" altLang="en-US" sz="2700" b="1">
                <a:latin typeface="宋体" pitchFamily="2" charset="-122"/>
              </a:rPr>
              <a:t>。当电枢接上负载后，  电枢绕组就有电流流过，并形成</a:t>
            </a:r>
            <a:r>
              <a:rPr lang="zh-CN" altLang="en-US" sz="2700" b="1">
                <a:solidFill>
                  <a:srgbClr val="FF0000"/>
                </a:solidFill>
                <a:latin typeface="宋体" pitchFamily="2" charset="-122"/>
              </a:rPr>
              <a:t>电枢磁势</a:t>
            </a:r>
            <a:r>
              <a:rPr lang="zh-CN" altLang="en-US" sz="2700" b="1">
                <a:latin typeface="宋体" pitchFamily="2" charset="-122"/>
              </a:rPr>
              <a:t>。电枢磁势的基波与磁极励磁磁势</a:t>
            </a:r>
            <a:r>
              <a:rPr lang="zh-CN" altLang="en-US" sz="2700" b="1">
                <a:solidFill>
                  <a:srgbClr val="FF0000"/>
                </a:solidFill>
                <a:latin typeface="宋体" pitchFamily="2" charset="-122"/>
              </a:rPr>
              <a:t>同向同速旋转</a:t>
            </a:r>
            <a:r>
              <a:rPr lang="zh-CN" altLang="en-US" sz="2700" b="1">
                <a:latin typeface="宋体" pitchFamily="2" charset="-122"/>
              </a:rPr>
              <a:t>，并共同作用</a:t>
            </a:r>
            <a:r>
              <a:rPr lang="zh-CN" altLang="en-US" sz="2700" b="1">
                <a:solidFill>
                  <a:srgbClr val="FF0000"/>
                </a:solidFill>
                <a:latin typeface="宋体" pitchFamily="2" charset="-122"/>
              </a:rPr>
              <a:t>建立合成磁场，即负载时的气隙磁场</a:t>
            </a:r>
            <a:r>
              <a:rPr lang="zh-CN" altLang="en-US" sz="2700" b="1">
                <a:latin typeface="宋体" pitchFamily="2" charset="-122"/>
              </a:rPr>
              <a:t>。我们</a:t>
            </a:r>
            <a:r>
              <a:rPr lang="zh-CN" altLang="en-US" sz="2700" b="1">
                <a:solidFill>
                  <a:srgbClr val="FF0000"/>
                </a:solidFill>
                <a:latin typeface="宋体" pitchFamily="2" charset="-122"/>
              </a:rPr>
              <a:t>把同步电机电枢磁势基波对磁极主磁场的这种影响称为同步电机的电枢反应。</a:t>
            </a:r>
            <a:r>
              <a:rPr lang="zh-CN" altLang="en-US" sz="2700" b="1">
                <a:latin typeface="宋体" pitchFamily="2" charset="-122"/>
              </a:rPr>
              <a:t>而单独考虑电枢磁势基波通过气隙所建立的磁场，称为</a:t>
            </a:r>
            <a:r>
              <a:rPr lang="zh-CN" altLang="en-US" sz="2700" b="1">
                <a:solidFill>
                  <a:srgbClr val="FF0000"/>
                </a:solidFill>
                <a:latin typeface="宋体" pitchFamily="2" charset="-122"/>
              </a:rPr>
              <a:t>电枢反应磁场或简称电枢磁场</a:t>
            </a:r>
            <a:r>
              <a:rPr lang="zh-CN" altLang="en-US" sz="2700" b="1">
                <a:latin typeface="宋体" pitchFamily="2" charset="-122"/>
              </a:rPr>
              <a:t>。</a:t>
            </a:r>
          </a:p>
          <a:p>
            <a:pPr marL="342900" indent="-342900">
              <a:spcBef>
                <a:spcPct val="20000"/>
              </a:spcBef>
              <a:buClr>
                <a:schemeClr val="bg2"/>
              </a:buClr>
              <a:buSzPct val="70000"/>
              <a:buFont typeface="Wingdings" pitchFamily="2" charset="2"/>
              <a:buChar char="l"/>
            </a:pPr>
            <a:r>
              <a:rPr lang="zh-CN" altLang="en-US" sz="2700" b="1">
                <a:latin typeface="宋体" pitchFamily="2" charset="-122"/>
              </a:rPr>
              <a:t>    当然电枢磁势还将建立电枢漏磁场和除基波外的谐波磁场，关于这些问题将在后面另行分析。</a:t>
            </a:r>
            <a:r>
              <a:rPr lang="zh-CN" altLang="en-US" sz="2700">
                <a:latin typeface="宋体" pitchFamily="2" charset="-122"/>
              </a:rPr>
              <a:t>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650" y="260350"/>
            <a:ext cx="8008938" cy="882650"/>
          </a:xfrm>
        </p:spPr>
        <p:txBody>
          <a:bodyPr/>
          <a:lstStyle/>
          <a:p>
            <a:pPr eaLnBrk="1" hangingPunct="1"/>
            <a:r>
              <a:rPr lang="en-US" altLang="zh-CN" b="1" smtClean="0"/>
              <a:t>6.2-2  </a:t>
            </a:r>
            <a:r>
              <a:rPr lang="zh-CN" altLang="en-US" b="1" smtClean="0"/>
              <a:t>同步发电机的电枢反应</a:t>
            </a:r>
            <a:r>
              <a:rPr lang="zh-CN" altLang="en-US" smtClean="0"/>
              <a:t> </a:t>
            </a:r>
            <a:r>
              <a:rPr lang="en-US" altLang="zh-CN" sz="1200" smtClean="0">
                <a:ea typeface="黑体" pitchFamily="2" charset="-122"/>
              </a:rPr>
              <a:t>2</a:t>
            </a:r>
          </a:p>
        </p:txBody>
      </p:sp>
      <p:sp>
        <p:nvSpPr>
          <p:cNvPr id="15363" name="Rectangle 5"/>
          <p:cNvSpPr>
            <a:spLocks noChangeArrowheads="1"/>
          </p:cNvSpPr>
          <p:nvPr/>
        </p:nvSpPr>
        <p:spPr bwMode="auto">
          <a:xfrm>
            <a:off x="0" y="1341438"/>
            <a:ext cx="8964613" cy="511333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latin typeface="宋体" pitchFamily="2" charset="-122"/>
              </a:rPr>
              <a:t>以三相同步发电机为例。根据上一讲的概念可知，当磁极以转速</a:t>
            </a:r>
            <a:r>
              <a:rPr lang="en-US" altLang="zh-CN" sz="2700" b="1">
                <a:latin typeface="宋体" pitchFamily="2" charset="-122"/>
              </a:rPr>
              <a:t>n</a:t>
            </a:r>
            <a:r>
              <a:rPr lang="zh-CN" altLang="en-US" sz="2700" b="1">
                <a:latin typeface="宋体" pitchFamily="2" charset="-122"/>
              </a:rPr>
              <a:t>旋转时，依次在电枢</a:t>
            </a:r>
            <a:r>
              <a:rPr lang="en-US" altLang="zh-CN" sz="2700" b="1">
                <a:latin typeface="宋体" pitchFamily="2" charset="-122"/>
              </a:rPr>
              <a:t>A</a:t>
            </a:r>
            <a:r>
              <a:rPr lang="zh-CN" altLang="en-US" sz="2700" b="1">
                <a:latin typeface="宋体" pitchFamily="2" charset="-122"/>
              </a:rPr>
              <a:t>、</a:t>
            </a:r>
            <a:r>
              <a:rPr lang="en-US" altLang="zh-CN" sz="2700" b="1">
                <a:latin typeface="宋体" pitchFamily="2" charset="-122"/>
              </a:rPr>
              <a:t>B</a:t>
            </a:r>
            <a:r>
              <a:rPr lang="zh-CN" altLang="en-US" sz="2700" b="1">
                <a:latin typeface="宋体" pitchFamily="2" charset="-122"/>
              </a:rPr>
              <a:t>、</a:t>
            </a:r>
            <a:r>
              <a:rPr lang="en-US" altLang="zh-CN" sz="2700" b="1">
                <a:latin typeface="宋体" pitchFamily="2" charset="-122"/>
              </a:rPr>
              <a:t>C</a:t>
            </a:r>
            <a:r>
              <a:rPr lang="zh-CN" altLang="en-US" sz="2700" b="1">
                <a:latin typeface="宋体" pitchFamily="2" charset="-122"/>
              </a:rPr>
              <a:t>三相绕组中产生感应电势，其频率</a:t>
            </a:r>
            <a:r>
              <a:rPr lang="en-US" altLang="zh-CN" sz="2700" b="1">
                <a:latin typeface="宋体" pitchFamily="2" charset="-122"/>
              </a:rPr>
              <a:t>f=pn/60Hz</a:t>
            </a:r>
            <a:r>
              <a:rPr lang="zh-CN" altLang="en-US" sz="2700" b="1">
                <a:latin typeface="宋体" pitchFamily="2" charset="-122"/>
              </a:rPr>
              <a:t>。  在对称负载时，  三相电枢绕组中便有三相对称交流电流流过，并在气隙中形成旋转的电枢磁场。当只计及基波时，可知每极电枢磁势幅值为</a:t>
            </a:r>
            <a:r>
              <a:rPr lang="en-US" altLang="zh-CN" sz="2700" b="1">
                <a:latin typeface="宋体" pitchFamily="2" charset="-122"/>
              </a:rPr>
              <a:t>F</a:t>
            </a:r>
            <a:r>
              <a:rPr lang="en-US" altLang="zh-CN" sz="2700" b="1" baseline="-25000">
                <a:latin typeface="宋体" pitchFamily="2" charset="-122"/>
              </a:rPr>
              <a:t>a</a:t>
            </a:r>
            <a:r>
              <a:rPr lang="en-US" altLang="zh-CN" sz="2700" b="1">
                <a:latin typeface="宋体" pitchFamily="2" charset="-122"/>
              </a:rPr>
              <a:t>=1.35IWk</a:t>
            </a:r>
            <a:r>
              <a:rPr lang="en-US" altLang="zh-CN" sz="2700" b="1" baseline="-25000">
                <a:latin typeface="宋体" pitchFamily="2" charset="-122"/>
              </a:rPr>
              <a:t>W1</a:t>
            </a:r>
            <a:r>
              <a:rPr lang="en-US" altLang="zh-CN" sz="2700" b="1">
                <a:latin typeface="宋体" pitchFamily="2" charset="-122"/>
              </a:rPr>
              <a:t>/p(</a:t>
            </a:r>
            <a:r>
              <a:rPr lang="zh-CN" altLang="en-US" sz="2700" b="1">
                <a:latin typeface="宋体" pitchFamily="2" charset="-122"/>
              </a:rPr>
              <a:t>安匝／极</a:t>
            </a:r>
            <a:r>
              <a:rPr lang="en-US" altLang="zh-CN" sz="2700" b="1">
                <a:latin typeface="宋体" pitchFamily="2" charset="-122"/>
              </a:rPr>
              <a:t>)</a:t>
            </a:r>
            <a:r>
              <a:rPr lang="zh-CN" altLang="en-US" sz="2700" b="1">
                <a:latin typeface="宋体" pitchFamily="2" charset="-122"/>
              </a:rPr>
              <a:t>。按电流相序确定转向，那么它与磁极转向一致，且转速相同，即</a:t>
            </a:r>
            <a:r>
              <a:rPr lang="en-US" altLang="zh-CN" sz="2700" b="1">
                <a:latin typeface="宋体" pitchFamily="2" charset="-122"/>
              </a:rPr>
              <a:t>n</a:t>
            </a:r>
            <a:r>
              <a:rPr lang="en-US" altLang="zh-CN" sz="2700" b="1" baseline="-25000">
                <a:latin typeface="宋体" pitchFamily="2" charset="-122"/>
              </a:rPr>
              <a:t>1</a:t>
            </a:r>
            <a:r>
              <a:rPr lang="en-US" altLang="zh-CN" sz="2700" b="1">
                <a:latin typeface="宋体" pitchFamily="2" charset="-122"/>
              </a:rPr>
              <a:t>=60f/p=n</a:t>
            </a:r>
            <a:r>
              <a:rPr lang="zh-CN" altLang="en-US" sz="2700" b="1">
                <a:latin typeface="宋体" pitchFamily="2" charset="-122"/>
              </a:rPr>
              <a:t>。这说明电枢磁场与主磁场同转向、同转速旋转，所以在空间保持相对静止。正是这种相对静止关系，使它们能合成建立仍然是同步速旋转的气隙磁场。现具体分析和讨论同步电机的电枢反应。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27088" y="-242888"/>
            <a:ext cx="7793037" cy="1143001"/>
          </a:xfrm>
        </p:spPr>
        <p:txBody>
          <a:bodyPr/>
          <a:lstStyle/>
          <a:p>
            <a:pPr eaLnBrk="1" hangingPunct="1"/>
            <a:r>
              <a:rPr lang="en-US" altLang="zh-CN" b="1" smtClean="0"/>
              <a:t>6.2-2  </a:t>
            </a:r>
            <a:r>
              <a:rPr lang="zh-CN" altLang="en-US" b="1" smtClean="0"/>
              <a:t>同步发电机的电枢反应</a:t>
            </a:r>
            <a:r>
              <a:rPr lang="zh-CN" altLang="en-US" smtClean="0"/>
              <a:t> </a:t>
            </a:r>
            <a:r>
              <a:rPr lang="en-US" altLang="zh-CN" sz="1200" smtClean="0">
                <a:ea typeface="黑体" pitchFamily="2" charset="-122"/>
              </a:rPr>
              <a:t>3</a:t>
            </a:r>
          </a:p>
        </p:txBody>
      </p:sp>
      <p:sp>
        <p:nvSpPr>
          <p:cNvPr id="16387" name="Rectangle 5"/>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一、负载性质对电枢反应的影响</a:t>
            </a:r>
          </a:p>
          <a:p>
            <a:pPr marL="342900" indent="-342900">
              <a:spcBef>
                <a:spcPct val="20000"/>
              </a:spcBef>
              <a:buClr>
                <a:schemeClr val="bg2"/>
              </a:buClr>
              <a:buSzPct val="70000"/>
              <a:buFont typeface="Wingdings" pitchFamily="2" charset="2"/>
              <a:buChar char="l"/>
            </a:pPr>
            <a:r>
              <a:rPr lang="zh-CN" altLang="en-US" sz="2700" b="1"/>
              <a:t>       </a:t>
            </a:r>
            <a:r>
              <a:rPr lang="zh-CN" altLang="en-US" sz="2300" b="1"/>
              <a:t>我们用一对极电机为例来分析，并假设磁极主磁场在空间作正弦分布。</a:t>
            </a:r>
          </a:p>
          <a:p>
            <a:pPr marL="342900" indent="-342900">
              <a:spcBef>
                <a:spcPct val="20000"/>
              </a:spcBef>
              <a:buClr>
                <a:schemeClr val="bg2"/>
              </a:buClr>
              <a:buSzPct val="70000"/>
              <a:buFont typeface="Wingdings" pitchFamily="2" charset="2"/>
              <a:buChar char="l"/>
            </a:pPr>
            <a:r>
              <a:rPr lang="en-US" altLang="zh-CN" sz="2300" b="1"/>
              <a:t>1</a:t>
            </a:r>
            <a:r>
              <a:rPr lang="zh-CN" altLang="en-US" sz="2300" b="1"/>
              <a:t>．  电流</a:t>
            </a:r>
            <a:r>
              <a:rPr lang="en-US" altLang="zh-CN" sz="2300" b="1"/>
              <a:t>I</a:t>
            </a:r>
            <a:r>
              <a:rPr lang="zh-CN" altLang="en-US" sz="2300" b="1"/>
              <a:t>与励磁电势</a:t>
            </a:r>
            <a:r>
              <a:rPr lang="en-US" altLang="zh-CN" sz="2300" b="1"/>
              <a:t>E</a:t>
            </a:r>
            <a:r>
              <a:rPr lang="en-US" altLang="zh-CN" sz="2300" b="1" baseline="-25000"/>
              <a:t>0</a:t>
            </a:r>
            <a:r>
              <a:rPr lang="zh-CN" altLang="en-US" sz="2300" b="1"/>
              <a:t>同相</a:t>
            </a:r>
            <a:r>
              <a:rPr lang="en-US" altLang="zh-CN" sz="2300" b="1"/>
              <a:t>(</a:t>
            </a:r>
            <a:r>
              <a:rPr lang="el-GR" altLang="zh-CN" sz="2300" b="1"/>
              <a:t>Ψ</a:t>
            </a:r>
            <a:r>
              <a:rPr lang="en-US" altLang="zh-CN" sz="2300" b="1"/>
              <a:t>=0˚)</a:t>
            </a:r>
          </a:p>
          <a:p>
            <a:pPr marL="342900" indent="-342900">
              <a:spcBef>
                <a:spcPct val="20000"/>
              </a:spcBef>
              <a:buClr>
                <a:schemeClr val="bg2"/>
              </a:buClr>
              <a:buSzPct val="70000"/>
              <a:buFont typeface="Wingdings" pitchFamily="2" charset="2"/>
              <a:buChar char="l"/>
            </a:pPr>
            <a:r>
              <a:rPr lang="en-US" altLang="zh-CN" sz="2300" b="1"/>
              <a:t>     </a:t>
            </a:r>
            <a:r>
              <a:rPr lang="zh-CN" altLang="en-US" sz="2300" b="1"/>
              <a:t>设某一瞬间，磁极轴线垂直于</a:t>
            </a:r>
            <a:r>
              <a:rPr lang="en-US" altLang="zh-CN" sz="2300" b="1"/>
              <a:t>A</a:t>
            </a:r>
            <a:r>
              <a:rPr lang="zh-CN" altLang="en-US" sz="2300" b="1"/>
              <a:t>相绕组轴线，如图</a:t>
            </a:r>
            <a:r>
              <a:rPr lang="en-US" altLang="zh-CN" sz="2300" b="1"/>
              <a:t>19-4(a)</a:t>
            </a:r>
            <a:r>
              <a:rPr lang="zh-CN" altLang="en-US" sz="2300" b="1"/>
              <a:t>所示。图中三相绕组分别以三个等效整距集中线圈来表示。这一瞬间，</a:t>
            </a:r>
            <a:r>
              <a:rPr lang="en-US" altLang="zh-CN" sz="2300" b="1"/>
              <a:t>A</a:t>
            </a:r>
            <a:r>
              <a:rPr lang="zh-CN" altLang="en-US" sz="2300" b="1"/>
              <a:t>相励磁电势最大，三相电势矢量见图</a:t>
            </a:r>
            <a:r>
              <a:rPr lang="en-US" altLang="zh-CN" sz="2300" b="1"/>
              <a:t>19-4(b)</a:t>
            </a:r>
            <a:r>
              <a:rPr lang="zh-CN" altLang="en-US" sz="2300" b="1"/>
              <a:t>。当各相电流</a:t>
            </a:r>
            <a:r>
              <a:rPr lang="en-US" altLang="zh-CN" sz="2300" b="1"/>
              <a:t>I</a:t>
            </a:r>
            <a:r>
              <a:rPr lang="zh-CN" altLang="en-US" sz="2300" b="1"/>
              <a:t>与电势</a:t>
            </a:r>
            <a:r>
              <a:rPr lang="en-US" altLang="zh-CN" sz="2300" b="1"/>
              <a:t>E</a:t>
            </a:r>
            <a:r>
              <a:rPr lang="en-US" altLang="zh-CN" sz="2300" b="1" baseline="-25000"/>
              <a:t>0</a:t>
            </a:r>
            <a:r>
              <a:rPr lang="zh-CN" altLang="en-US" sz="2300" b="1"/>
              <a:t>同相位，即</a:t>
            </a:r>
            <a:r>
              <a:rPr lang="el-GR" altLang="zh-CN" sz="2300" b="1"/>
              <a:t>Ψ</a:t>
            </a:r>
            <a:r>
              <a:rPr lang="en-US" altLang="zh-CN" sz="2300" b="1"/>
              <a:t>=0˚</a:t>
            </a:r>
            <a:r>
              <a:rPr lang="zh-CN" altLang="en-US" sz="2300" b="1"/>
              <a:t>，因为这瞬间</a:t>
            </a:r>
            <a:r>
              <a:rPr lang="en-US" altLang="zh-CN" sz="2300" b="1"/>
              <a:t>A</a:t>
            </a:r>
            <a:r>
              <a:rPr lang="zh-CN" altLang="en-US" sz="2300" b="1"/>
              <a:t>相电势最大，所以</a:t>
            </a:r>
            <a:r>
              <a:rPr lang="en-US" altLang="zh-CN" sz="2300" b="1"/>
              <a:t>A</a:t>
            </a:r>
            <a:r>
              <a:rPr lang="zh-CN" altLang="en-US" sz="2300" b="1"/>
              <a:t>相电流也最大。设电流瞬时值为正时由线圈首端流进、尾端流出，则这</a:t>
            </a:r>
            <a:r>
              <a:rPr lang="en-US" altLang="zh-CN" sz="2300" b="1"/>
              <a:t>…</a:t>
            </a:r>
            <a:r>
              <a:rPr lang="zh-CN" altLang="en-US" sz="2300" b="1"/>
              <a:t>时电流的取向如图</a:t>
            </a:r>
            <a:r>
              <a:rPr lang="en-US" altLang="zh-CN" sz="2300" b="1"/>
              <a:t>19-4(a)</a:t>
            </a:r>
            <a:r>
              <a:rPr lang="zh-CN" altLang="en-US" sz="2300" b="1"/>
              <a:t>所示，因此电枢磁势轴线应在</a:t>
            </a:r>
            <a:r>
              <a:rPr lang="en-US" altLang="zh-CN" sz="2300" b="1"/>
              <a:t>A</a:t>
            </a:r>
            <a:r>
              <a:rPr lang="zh-CN" altLang="en-US" sz="2300" b="1"/>
              <a:t>相轴线位置，以空间矢量</a:t>
            </a:r>
            <a:r>
              <a:rPr lang="en-US" altLang="zh-CN" sz="2300" b="1"/>
              <a:t>F</a:t>
            </a:r>
            <a:r>
              <a:rPr lang="en-US" altLang="zh-CN" sz="2300" b="1" baseline="-25000"/>
              <a:t>a</a:t>
            </a:r>
            <a:r>
              <a:rPr lang="zh-CN" altLang="en-US" sz="2300" b="1"/>
              <a:t>表示，它与励磁磁势轴线</a:t>
            </a:r>
            <a:r>
              <a:rPr lang="en-US" altLang="zh-CN" sz="2300" b="1"/>
              <a:t>F</a:t>
            </a:r>
            <a:r>
              <a:rPr lang="en-US" altLang="zh-CN" sz="2300" b="1" baseline="-25000"/>
              <a:t>f</a:t>
            </a:r>
            <a:r>
              <a:rPr lang="zh-CN" altLang="en-US" sz="2300" b="1"/>
              <a:t>相垂直。与直流电机相同，我们</a:t>
            </a:r>
            <a:r>
              <a:rPr lang="zh-CN" altLang="en-US" sz="2300" b="1">
                <a:solidFill>
                  <a:srgbClr val="FF0000"/>
                </a:solidFill>
              </a:rPr>
              <a:t>将磁极轴线称为直轴或</a:t>
            </a:r>
            <a:r>
              <a:rPr lang="en-US" altLang="zh-CN" sz="2300" b="1">
                <a:solidFill>
                  <a:srgbClr val="FF0000"/>
                </a:solidFill>
              </a:rPr>
              <a:t>d</a:t>
            </a:r>
            <a:r>
              <a:rPr lang="zh-CN" altLang="en-US" sz="2300" b="1">
                <a:solidFill>
                  <a:srgbClr val="FF0000"/>
                </a:solidFill>
              </a:rPr>
              <a:t>轴</a:t>
            </a:r>
            <a:r>
              <a:rPr lang="zh-CN" altLang="en-US" sz="2300" b="1"/>
              <a:t>，与其</a:t>
            </a:r>
            <a:r>
              <a:rPr lang="zh-CN" altLang="en-US" sz="2300" b="1">
                <a:solidFill>
                  <a:srgbClr val="FF0000"/>
                </a:solidFill>
              </a:rPr>
              <a:t>正交的方位称为交轴或</a:t>
            </a:r>
            <a:r>
              <a:rPr lang="en-US" altLang="zh-CN" sz="2300" b="1">
                <a:solidFill>
                  <a:srgbClr val="FF0000"/>
                </a:solidFill>
              </a:rPr>
              <a:t>q</a:t>
            </a:r>
            <a:r>
              <a:rPr lang="zh-CN" altLang="en-US" sz="2300" b="1">
                <a:solidFill>
                  <a:srgbClr val="FF0000"/>
                </a:solidFill>
              </a:rPr>
              <a:t>轴</a:t>
            </a:r>
            <a:r>
              <a:rPr lang="zh-CN" altLang="en-US" sz="2300" b="1"/>
              <a:t>。</a:t>
            </a:r>
            <a:r>
              <a:rPr lang="zh-CN" altLang="en-US" sz="2700" b="1"/>
              <a:t>由于</a:t>
            </a:r>
            <a:r>
              <a:rPr lang="en-US" altLang="zh-CN" sz="2300" b="1"/>
              <a:t>F</a:t>
            </a:r>
            <a:r>
              <a:rPr lang="en-US" altLang="zh-CN" sz="2300" b="1" baseline="-25000"/>
              <a:t>a</a:t>
            </a:r>
            <a:r>
              <a:rPr lang="zh-CN" altLang="en-US" sz="2700" b="1"/>
              <a:t>和</a:t>
            </a:r>
            <a:r>
              <a:rPr lang="en-US" altLang="zh-CN" sz="2300" b="1"/>
              <a:t>F</a:t>
            </a:r>
            <a:r>
              <a:rPr lang="en-US" altLang="zh-CN" sz="2300" b="1" baseline="-25000"/>
              <a:t>f</a:t>
            </a:r>
            <a:r>
              <a:rPr lang="zh-CN" altLang="en-US" sz="2700" b="1"/>
              <a:t>在任何瞬间都保持相对静止，所以</a:t>
            </a:r>
            <a:r>
              <a:rPr lang="en-US" altLang="zh-CN" sz="2700" b="1"/>
              <a:t>q</a:t>
            </a:r>
            <a:r>
              <a:rPr lang="zh-CN" altLang="en-US" sz="2700" b="1"/>
              <a:t>总位于磁极交轴方向，故称此</a:t>
            </a:r>
            <a:r>
              <a:rPr lang="zh-CN" altLang="en-US" sz="2700" b="1">
                <a:solidFill>
                  <a:srgbClr val="FF0000"/>
                </a:solidFill>
              </a:rPr>
              <a:t>电枢反应为交轴电枢反应</a:t>
            </a:r>
            <a:r>
              <a:rPr lang="zh-CN" altLang="en-US" sz="2700" b="1"/>
              <a:t>。</a:t>
            </a:r>
            <a:r>
              <a:rPr lang="zh-CN" altLang="en-US" sz="2700"/>
              <a:t> </a:t>
            </a:r>
            <a:endParaRPr lang="zh-CN" altLang="zh-CN" sz="2700"/>
          </a:p>
        </p:txBody>
      </p:sp>
      <p:pic>
        <p:nvPicPr>
          <p:cNvPr id="251961" name="Picture 57" descr="19-4电枢反应"/>
          <p:cNvPicPr>
            <a:picLocks noChangeAspect="1" noChangeArrowheads="1"/>
          </p:cNvPicPr>
          <p:nvPr>
            <p:ph sz="half" idx="1"/>
          </p:nvPr>
        </p:nvPicPr>
        <p:blipFill>
          <a:blip r:embed="rId2"/>
          <a:srcRect/>
          <a:stretch>
            <a:fillRect/>
          </a:stretch>
        </p:blipFill>
        <p:spPr>
          <a:xfrm>
            <a:off x="5003800" y="188913"/>
            <a:ext cx="3810000" cy="3222625"/>
          </a:xfrm>
          <a:noFill/>
        </p:spPr>
      </p:pic>
      <p:sp>
        <p:nvSpPr>
          <p:cNvPr id="251962" name="Line 58"/>
          <p:cNvSpPr>
            <a:spLocks noChangeShapeType="1"/>
          </p:cNvSpPr>
          <p:nvPr/>
        </p:nvSpPr>
        <p:spPr bwMode="auto">
          <a:xfrm flipV="1">
            <a:off x="6948488" y="981075"/>
            <a:ext cx="0" cy="86360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51963" name="Line 59"/>
          <p:cNvSpPr>
            <a:spLocks noChangeShapeType="1"/>
          </p:cNvSpPr>
          <p:nvPr/>
        </p:nvSpPr>
        <p:spPr bwMode="auto">
          <a:xfrm flipH="1">
            <a:off x="6227763" y="1844675"/>
            <a:ext cx="720725" cy="360363"/>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51964" name="Line 60"/>
          <p:cNvSpPr>
            <a:spLocks noChangeShapeType="1"/>
          </p:cNvSpPr>
          <p:nvPr/>
        </p:nvSpPr>
        <p:spPr bwMode="auto">
          <a:xfrm>
            <a:off x="6948488" y="1844675"/>
            <a:ext cx="719137" cy="360363"/>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51967" name="Rectangle 63"/>
          <p:cNvSpPr>
            <a:spLocks noChangeArrowheads="1"/>
          </p:cNvSpPr>
          <p:nvPr/>
        </p:nvSpPr>
        <p:spPr bwMode="auto">
          <a:xfrm>
            <a:off x="7019925" y="908050"/>
            <a:ext cx="865188" cy="5048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I</a:t>
            </a:r>
            <a:r>
              <a:rPr lang="en-US" altLang="zh-CN" sz="2700" b="1" baseline="-25000"/>
              <a:t>A</a:t>
            </a:r>
            <a:endParaRPr lang="zh-CN" altLang="zh-CN" sz="2700"/>
          </a:p>
        </p:txBody>
      </p:sp>
      <p:sp>
        <p:nvSpPr>
          <p:cNvPr id="251968" name="Rectangle 64"/>
          <p:cNvSpPr>
            <a:spLocks noChangeArrowheads="1"/>
          </p:cNvSpPr>
          <p:nvPr/>
        </p:nvSpPr>
        <p:spPr bwMode="auto">
          <a:xfrm>
            <a:off x="7092950" y="1557338"/>
            <a:ext cx="865188" cy="5048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I</a:t>
            </a:r>
            <a:r>
              <a:rPr lang="en-US" altLang="zh-CN" sz="2700" b="1" baseline="-25000"/>
              <a:t>B</a:t>
            </a:r>
            <a:endParaRPr lang="zh-CN" altLang="zh-CN" sz="2700"/>
          </a:p>
        </p:txBody>
      </p:sp>
      <p:sp>
        <p:nvSpPr>
          <p:cNvPr id="251969" name="Rectangle 65"/>
          <p:cNvSpPr>
            <a:spLocks noChangeArrowheads="1"/>
          </p:cNvSpPr>
          <p:nvPr/>
        </p:nvSpPr>
        <p:spPr bwMode="auto">
          <a:xfrm>
            <a:off x="6300788" y="2060575"/>
            <a:ext cx="865187" cy="5048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I</a:t>
            </a:r>
            <a:r>
              <a:rPr lang="en-US" altLang="zh-CN" sz="2700" b="1" baseline="-25000"/>
              <a:t>C</a:t>
            </a:r>
            <a:endParaRPr lang="zh-CN" altLang="zh-CN" sz="2700"/>
          </a:p>
        </p:txBody>
      </p:sp>
      <p:sp>
        <p:nvSpPr>
          <p:cNvPr id="251970" name="Line 66"/>
          <p:cNvSpPr>
            <a:spLocks noChangeShapeType="1"/>
          </p:cNvSpPr>
          <p:nvPr/>
        </p:nvSpPr>
        <p:spPr bwMode="auto">
          <a:xfrm flipV="1">
            <a:off x="6948488" y="692150"/>
            <a:ext cx="0" cy="1152525"/>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51971" name="Rectangle 67"/>
          <p:cNvSpPr>
            <a:spLocks noChangeArrowheads="1"/>
          </p:cNvSpPr>
          <p:nvPr/>
        </p:nvSpPr>
        <p:spPr bwMode="auto">
          <a:xfrm>
            <a:off x="7019925" y="476250"/>
            <a:ext cx="865188" cy="5048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E</a:t>
            </a:r>
            <a:r>
              <a:rPr lang="en-US" altLang="zh-CN" sz="2700" b="1" baseline="-25000"/>
              <a:t>A</a:t>
            </a:r>
            <a:endParaRPr lang="zh-CN" altLang="zh-CN" sz="2700"/>
          </a:p>
        </p:txBody>
      </p:sp>
      <p:sp>
        <p:nvSpPr>
          <p:cNvPr id="251972" name="Line 68"/>
          <p:cNvSpPr>
            <a:spLocks noChangeShapeType="1"/>
          </p:cNvSpPr>
          <p:nvPr/>
        </p:nvSpPr>
        <p:spPr bwMode="auto">
          <a:xfrm flipH="1">
            <a:off x="6084888" y="1844675"/>
            <a:ext cx="863600" cy="431800"/>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251973" name="Rectangle 69"/>
          <p:cNvSpPr>
            <a:spLocks noChangeArrowheads="1"/>
          </p:cNvSpPr>
          <p:nvPr/>
        </p:nvSpPr>
        <p:spPr bwMode="auto">
          <a:xfrm>
            <a:off x="5508625" y="2133600"/>
            <a:ext cx="865188" cy="5048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E</a:t>
            </a:r>
            <a:r>
              <a:rPr lang="en-US" altLang="zh-CN" sz="2700" b="1" baseline="-25000"/>
              <a:t>C</a:t>
            </a:r>
            <a:endParaRPr lang="zh-CN" altLang="zh-CN" sz="2700"/>
          </a:p>
        </p:txBody>
      </p:sp>
      <p:sp>
        <p:nvSpPr>
          <p:cNvPr id="251974" name="Line 70"/>
          <p:cNvSpPr>
            <a:spLocks noChangeShapeType="1"/>
          </p:cNvSpPr>
          <p:nvPr/>
        </p:nvSpPr>
        <p:spPr bwMode="auto">
          <a:xfrm>
            <a:off x="6948488" y="1844675"/>
            <a:ext cx="863600" cy="431800"/>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51975" name="Rectangle 71"/>
          <p:cNvSpPr>
            <a:spLocks noChangeArrowheads="1"/>
          </p:cNvSpPr>
          <p:nvPr/>
        </p:nvSpPr>
        <p:spPr bwMode="auto">
          <a:xfrm>
            <a:off x="7812088" y="2133600"/>
            <a:ext cx="865187" cy="5048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b="1"/>
              <a:t>E</a:t>
            </a:r>
            <a:r>
              <a:rPr lang="en-US" altLang="zh-CN" sz="2700" b="1" baseline="-25000"/>
              <a:t>B</a:t>
            </a:r>
            <a:endParaRPr lang="zh-CN" altLang="zh-CN" sz="27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1961"/>
                                        </p:tgtEl>
                                        <p:attrNameLst>
                                          <p:attrName>style.visibility</p:attrName>
                                        </p:attrNameLst>
                                      </p:cBhvr>
                                      <p:to>
                                        <p:strVal val="visible"/>
                                      </p:to>
                                    </p:set>
                                    <p:animEffect transition="in" filter="slide(fromBottom)">
                                      <p:cBhvr>
                                        <p:cTn id="7" dur="500"/>
                                        <p:tgtEl>
                                          <p:spTgt spid="2519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1970"/>
                                        </p:tgtEl>
                                        <p:attrNameLst>
                                          <p:attrName>style.visibility</p:attrName>
                                        </p:attrNameLst>
                                      </p:cBhvr>
                                      <p:to>
                                        <p:strVal val="visible"/>
                                      </p:to>
                                    </p:set>
                                    <p:animEffect transition="in" filter="slide(fromBottom)">
                                      <p:cBhvr>
                                        <p:cTn id="12" dur="500"/>
                                        <p:tgtEl>
                                          <p:spTgt spid="2519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51971"/>
                                        </p:tgtEl>
                                        <p:attrNameLst>
                                          <p:attrName>style.visibility</p:attrName>
                                        </p:attrNameLst>
                                      </p:cBhvr>
                                      <p:to>
                                        <p:strVal val="visible"/>
                                      </p:to>
                                    </p:set>
                                    <p:animEffect transition="in" filter="slide(fromBottom)">
                                      <p:cBhvr>
                                        <p:cTn id="17" dur="500"/>
                                        <p:tgtEl>
                                          <p:spTgt spid="2519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251974"/>
                                        </p:tgtEl>
                                        <p:attrNameLst>
                                          <p:attrName>style.visibility</p:attrName>
                                        </p:attrNameLst>
                                      </p:cBhvr>
                                      <p:to>
                                        <p:strVal val="visible"/>
                                      </p:to>
                                    </p:set>
                                    <p:anim calcmode="lin" valueType="num">
                                      <p:cBhvr>
                                        <p:cTn id="22" dur="1000" fill="hold"/>
                                        <p:tgtEl>
                                          <p:spTgt spid="251974"/>
                                        </p:tgtEl>
                                        <p:attrNameLst>
                                          <p:attrName>ppt_w</p:attrName>
                                        </p:attrNameLst>
                                      </p:cBhvr>
                                      <p:tavLst>
                                        <p:tav tm="0">
                                          <p:val>
                                            <p:strVal val="#ppt_w*0.70"/>
                                          </p:val>
                                        </p:tav>
                                        <p:tav tm="100000">
                                          <p:val>
                                            <p:strVal val="#ppt_w"/>
                                          </p:val>
                                        </p:tav>
                                      </p:tavLst>
                                    </p:anim>
                                    <p:anim calcmode="lin" valueType="num">
                                      <p:cBhvr>
                                        <p:cTn id="23" dur="1000" fill="hold"/>
                                        <p:tgtEl>
                                          <p:spTgt spid="251974"/>
                                        </p:tgtEl>
                                        <p:attrNameLst>
                                          <p:attrName>ppt_h</p:attrName>
                                        </p:attrNameLst>
                                      </p:cBhvr>
                                      <p:tavLst>
                                        <p:tav tm="0">
                                          <p:val>
                                            <p:strVal val="#ppt_h"/>
                                          </p:val>
                                        </p:tav>
                                        <p:tav tm="100000">
                                          <p:val>
                                            <p:strVal val="#ppt_h"/>
                                          </p:val>
                                        </p:tav>
                                      </p:tavLst>
                                    </p:anim>
                                    <p:animEffect transition="in" filter="fade">
                                      <p:cBhvr>
                                        <p:cTn id="24" dur="1000"/>
                                        <p:tgtEl>
                                          <p:spTgt spid="25197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51975"/>
                                        </p:tgtEl>
                                        <p:attrNameLst>
                                          <p:attrName>style.visibility</p:attrName>
                                        </p:attrNameLst>
                                      </p:cBhvr>
                                      <p:to>
                                        <p:strVal val="visible"/>
                                      </p:to>
                                    </p:set>
                                    <p:animEffect transition="in" filter="slide(fromBottom)">
                                      <p:cBhvr>
                                        <p:cTn id="29" dur="500"/>
                                        <p:tgtEl>
                                          <p:spTgt spid="25197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251972"/>
                                        </p:tgtEl>
                                        <p:attrNameLst>
                                          <p:attrName>style.visibility</p:attrName>
                                        </p:attrNameLst>
                                      </p:cBhvr>
                                      <p:to>
                                        <p:strVal val="visible"/>
                                      </p:to>
                                    </p:set>
                                    <p:anim calcmode="lin" valueType="num">
                                      <p:cBhvr>
                                        <p:cTn id="34" dur="1000" fill="hold"/>
                                        <p:tgtEl>
                                          <p:spTgt spid="251972"/>
                                        </p:tgtEl>
                                        <p:attrNameLst>
                                          <p:attrName>ppt_w</p:attrName>
                                        </p:attrNameLst>
                                      </p:cBhvr>
                                      <p:tavLst>
                                        <p:tav tm="0">
                                          <p:val>
                                            <p:strVal val="#ppt_w*0.70"/>
                                          </p:val>
                                        </p:tav>
                                        <p:tav tm="100000">
                                          <p:val>
                                            <p:strVal val="#ppt_w"/>
                                          </p:val>
                                        </p:tav>
                                      </p:tavLst>
                                    </p:anim>
                                    <p:anim calcmode="lin" valueType="num">
                                      <p:cBhvr>
                                        <p:cTn id="35" dur="1000" fill="hold"/>
                                        <p:tgtEl>
                                          <p:spTgt spid="251972"/>
                                        </p:tgtEl>
                                        <p:attrNameLst>
                                          <p:attrName>ppt_h</p:attrName>
                                        </p:attrNameLst>
                                      </p:cBhvr>
                                      <p:tavLst>
                                        <p:tav tm="0">
                                          <p:val>
                                            <p:strVal val="#ppt_h"/>
                                          </p:val>
                                        </p:tav>
                                        <p:tav tm="100000">
                                          <p:val>
                                            <p:strVal val="#ppt_h"/>
                                          </p:val>
                                        </p:tav>
                                      </p:tavLst>
                                    </p:anim>
                                    <p:animEffect transition="in" filter="fade">
                                      <p:cBhvr>
                                        <p:cTn id="36" dur="1000"/>
                                        <p:tgtEl>
                                          <p:spTgt spid="25197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51973"/>
                                        </p:tgtEl>
                                        <p:attrNameLst>
                                          <p:attrName>style.visibility</p:attrName>
                                        </p:attrNameLst>
                                      </p:cBhvr>
                                      <p:to>
                                        <p:strVal val="visible"/>
                                      </p:to>
                                    </p:set>
                                    <p:animEffect transition="in" filter="slide(fromBottom)">
                                      <p:cBhvr>
                                        <p:cTn id="41" dur="500"/>
                                        <p:tgtEl>
                                          <p:spTgt spid="25197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251962"/>
                                        </p:tgtEl>
                                        <p:attrNameLst>
                                          <p:attrName>style.visibility</p:attrName>
                                        </p:attrNameLst>
                                      </p:cBhvr>
                                      <p:to>
                                        <p:strVal val="visible"/>
                                      </p:to>
                                    </p:set>
                                    <p:animEffect transition="in" filter="slide(fromBottom)">
                                      <p:cBhvr>
                                        <p:cTn id="46" dur="500"/>
                                        <p:tgtEl>
                                          <p:spTgt spid="25196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51967"/>
                                        </p:tgtEl>
                                        <p:attrNameLst>
                                          <p:attrName>style.visibility</p:attrName>
                                        </p:attrNameLst>
                                      </p:cBhvr>
                                      <p:to>
                                        <p:strVal val="visible"/>
                                      </p:to>
                                    </p:set>
                                    <p:animEffect transition="in" filter="slide(fromBottom)">
                                      <p:cBhvr>
                                        <p:cTn id="51" dur="500"/>
                                        <p:tgtEl>
                                          <p:spTgt spid="25196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251964"/>
                                        </p:tgtEl>
                                        <p:attrNameLst>
                                          <p:attrName>style.visibility</p:attrName>
                                        </p:attrNameLst>
                                      </p:cBhvr>
                                      <p:to>
                                        <p:strVal val="visible"/>
                                      </p:to>
                                    </p:set>
                                    <p:anim calcmode="lin" valueType="num">
                                      <p:cBhvr>
                                        <p:cTn id="56" dur="1000" fill="hold"/>
                                        <p:tgtEl>
                                          <p:spTgt spid="251964"/>
                                        </p:tgtEl>
                                        <p:attrNameLst>
                                          <p:attrName>ppt_w</p:attrName>
                                        </p:attrNameLst>
                                      </p:cBhvr>
                                      <p:tavLst>
                                        <p:tav tm="0">
                                          <p:val>
                                            <p:strVal val="#ppt_w*0.70"/>
                                          </p:val>
                                        </p:tav>
                                        <p:tav tm="100000">
                                          <p:val>
                                            <p:strVal val="#ppt_w"/>
                                          </p:val>
                                        </p:tav>
                                      </p:tavLst>
                                    </p:anim>
                                    <p:anim calcmode="lin" valueType="num">
                                      <p:cBhvr>
                                        <p:cTn id="57" dur="1000" fill="hold"/>
                                        <p:tgtEl>
                                          <p:spTgt spid="251964"/>
                                        </p:tgtEl>
                                        <p:attrNameLst>
                                          <p:attrName>ppt_h</p:attrName>
                                        </p:attrNameLst>
                                      </p:cBhvr>
                                      <p:tavLst>
                                        <p:tav tm="0">
                                          <p:val>
                                            <p:strVal val="#ppt_h"/>
                                          </p:val>
                                        </p:tav>
                                        <p:tav tm="100000">
                                          <p:val>
                                            <p:strVal val="#ppt_h"/>
                                          </p:val>
                                        </p:tav>
                                      </p:tavLst>
                                    </p:anim>
                                    <p:animEffect transition="in" filter="fade">
                                      <p:cBhvr>
                                        <p:cTn id="58" dur="1000"/>
                                        <p:tgtEl>
                                          <p:spTgt spid="25196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251968"/>
                                        </p:tgtEl>
                                        <p:attrNameLst>
                                          <p:attrName>style.visibility</p:attrName>
                                        </p:attrNameLst>
                                      </p:cBhvr>
                                      <p:to>
                                        <p:strVal val="visible"/>
                                      </p:to>
                                    </p:set>
                                    <p:animEffect transition="in" filter="slide(fromBottom)">
                                      <p:cBhvr>
                                        <p:cTn id="63" dur="500"/>
                                        <p:tgtEl>
                                          <p:spTgt spid="25196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5" presetClass="entr" presetSubtype="0" fill="hold" grpId="0" nodeType="clickEffect">
                                  <p:stCondLst>
                                    <p:cond delay="0"/>
                                  </p:stCondLst>
                                  <p:childTnLst>
                                    <p:set>
                                      <p:cBhvr>
                                        <p:cTn id="67" dur="1" fill="hold">
                                          <p:stCondLst>
                                            <p:cond delay="0"/>
                                          </p:stCondLst>
                                        </p:cTn>
                                        <p:tgtEl>
                                          <p:spTgt spid="251963"/>
                                        </p:tgtEl>
                                        <p:attrNameLst>
                                          <p:attrName>style.visibility</p:attrName>
                                        </p:attrNameLst>
                                      </p:cBhvr>
                                      <p:to>
                                        <p:strVal val="visible"/>
                                      </p:to>
                                    </p:set>
                                    <p:anim calcmode="lin" valueType="num">
                                      <p:cBhvr>
                                        <p:cTn id="68" dur="1000" fill="hold"/>
                                        <p:tgtEl>
                                          <p:spTgt spid="251963"/>
                                        </p:tgtEl>
                                        <p:attrNameLst>
                                          <p:attrName>ppt_w</p:attrName>
                                        </p:attrNameLst>
                                      </p:cBhvr>
                                      <p:tavLst>
                                        <p:tav tm="0">
                                          <p:val>
                                            <p:strVal val="#ppt_w*0.70"/>
                                          </p:val>
                                        </p:tav>
                                        <p:tav tm="100000">
                                          <p:val>
                                            <p:strVal val="#ppt_w"/>
                                          </p:val>
                                        </p:tav>
                                      </p:tavLst>
                                    </p:anim>
                                    <p:anim calcmode="lin" valueType="num">
                                      <p:cBhvr>
                                        <p:cTn id="69" dur="1000" fill="hold"/>
                                        <p:tgtEl>
                                          <p:spTgt spid="251963"/>
                                        </p:tgtEl>
                                        <p:attrNameLst>
                                          <p:attrName>ppt_h</p:attrName>
                                        </p:attrNameLst>
                                      </p:cBhvr>
                                      <p:tavLst>
                                        <p:tav tm="0">
                                          <p:val>
                                            <p:strVal val="#ppt_h"/>
                                          </p:val>
                                        </p:tav>
                                        <p:tav tm="100000">
                                          <p:val>
                                            <p:strVal val="#ppt_h"/>
                                          </p:val>
                                        </p:tav>
                                      </p:tavLst>
                                    </p:anim>
                                    <p:animEffect transition="in" filter="fade">
                                      <p:cBhvr>
                                        <p:cTn id="70" dur="1000"/>
                                        <p:tgtEl>
                                          <p:spTgt spid="25196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4" fill="hold" grpId="0" nodeType="clickEffect">
                                  <p:stCondLst>
                                    <p:cond delay="0"/>
                                  </p:stCondLst>
                                  <p:childTnLst>
                                    <p:set>
                                      <p:cBhvr>
                                        <p:cTn id="74" dur="1" fill="hold">
                                          <p:stCondLst>
                                            <p:cond delay="0"/>
                                          </p:stCondLst>
                                        </p:cTn>
                                        <p:tgtEl>
                                          <p:spTgt spid="251969"/>
                                        </p:tgtEl>
                                        <p:attrNameLst>
                                          <p:attrName>style.visibility</p:attrName>
                                        </p:attrNameLst>
                                      </p:cBhvr>
                                      <p:to>
                                        <p:strVal val="visible"/>
                                      </p:to>
                                    </p:set>
                                    <p:animEffect transition="in" filter="slide(fromBottom)">
                                      <p:cBhvr>
                                        <p:cTn id="75" dur="500"/>
                                        <p:tgtEl>
                                          <p:spTgt spid="251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62" grpId="0" animBg="1"/>
      <p:bldP spid="251963" grpId="0" animBg="1"/>
      <p:bldP spid="251964" grpId="0" animBg="1"/>
      <p:bldP spid="251967" grpId="0"/>
      <p:bldP spid="251968" grpId="0"/>
      <p:bldP spid="251969" grpId="0"/>
      <p:bldP spid="251970" grpId="0" animBg="1"/>
      <p:bldP spid="251971" grpId="0"/>
      <p:bldP spid="251972" grpId="0" animBg="1"/>
      <p:bldP spid="251973" grpId="0"/>
      <p:bldP spid="251974" grpId="0" animBg="1"/>
      <p:bldP spid="25197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55650" y="620713"/>
            <a:ext cx="7793038" cy="1008062"/>
          </a:xfrm>
        </p:spPr>
        <p:txBody>
          <a:bodyPr/>
          <a:lstStyle/>
          <a:p>
            <a:pPr eaLnBrk="1" hangingPunct="1"/>
            <a:r>
              <a:rPr lang="en-US" altLang="zh-CN" b="1" smtClean="0"/>
              <a:t>6.2-2  </a:t>
            </a:r>
            <a:r>
              <a:rPr lang="zh-CN" altLang="en-US" b="1" smtClean="0"/>
              <a:t>同步发电机的电枢反应</a:t>
            </a:r>
            <a:r>
              <a:rPr lang="zh-CN" altLang="en-US" smtClean="0"/>
              <a:t> </a:t>
            </a:r>
            <a:r>
              <a:rPr lang="en-US" altLang="zh-CN" sz="1200" smtClean="0">
                <a:ea typeface="黑体" pitchFamily="2" charset="-122"/>
              </a:rPr>
              <a:t>4</a:t>
            </a:r>
          </a:p>
        </p:txBody>
      </p:sp>
      <p:sp>
        <p:nvSpPr>
          <p:cNvPr id="17411" name="Rectangle 4"/>
          <p:cNvSpPr>
            <a:spLocks noChangeArrowheads="1"/>
          </p:cNvSpPr>
          <p:nvPr/>
        </p:nvSpPr>
        <p:spPr bwMode="auto">
          <a:xfrm>
            <a:off x="250825" y="1844675"/>
            <a:ext cx="8569325" cy="41148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3600" b="1"/>
              <a:t>与直流电机的交轴电枢反应相类似，同步电机的交轴电枢反应使主磁场扭歪，同时交流磁势与主磁场之间相互作用产生电磁转矩，</a:t>
            </a:r>
            <a:r>
              <a:rPr lang="zh-CN" altLang="en-US" sz="3600" b="1">
                <a:solidFill>
                  <a:srgbClr val="0000FF"/>
                </a:solidFill>
              </a:rPr>
              <a:t>这说明存在交轴电枢反应是实现机电能量转换必要条件</a:t>
            </a:r>
            <a:r>
              <a:rPr lang="zh-CN" altLang="en-US" sz="3600" b="1"/>
              <a:t>。</a:t>
            </a:r>
            <a:r>
              <a:rPr lang="zh-CN" altLang="en-US" sz="3600"/>
              <a:t> </a:t>
            </a:r>
            <a:endParaRPr lang="zh-CN" altLang="zh-CN" sz="36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27088" y="476250"/>
            <a:ext cx="7793037" cy="650875"/>
          </a:xfrm>
        </p:spPr>
        <p:txBody>
          <a:bodyPr/>
          <a:lstStyle/>
          <a:p>
            <a:pPr eaLnBrk="1" hangingPunct="1"/>
            <a:r>
              <a:rPr lang="en-US" altLang="zh-CN" b="1" smtClean="0"/>
              <a:t>6.2-2  </a:t>
            </a:r>
            <a:r>
              <a:rPr lang="zh-CN" altLang="en-US" b="1" smtClean="0"/>
              <a:t>同步发电机的电枢反应</a:t>
            </a:r>
            <a:r>
              <a:rPr lang="zh-CN" altLang="en-US" smtClean="0"/>
              <a:t> </a:t>
            </a:r>
            <a:r>
              <a:rPr lang="en-US" altLang="zh-CN" sz="1200" smtClean="0">
                <a:ea typeface="黑体" pitchFamily="2" charset="-122"/>
              </a:rPr>
              <a:t>5</a:t>
            </a:r>
          </a:p>
        </p:txBody>
      </p:sp>
      <p:sp>
        <p:nvSpPr>
          <p:cNvPr id="18435" name="Rectangle 4"/>
          <p:cNvSpPr>
            <a:spLocks noChangeArrowheads="1"/>
          </p:cNvSpPr>
          <p:nvPr/>
        </p:nvSpPr>
        <p:spPr bwMode="auto">
          <a:xfrm>
            <a:off x="395288" y="1196975"/>
            <a:ext cx="8748712" cy="32400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1.</a:t>
            </a:r>
            <a:r>
              <a:rPr lang="zh-CN" altLang="en-US" sz="2700" b="1"/>
              <a:t>电流</a:t>
            </a:r>
            <a:r>
              <a:rPr lang="en-US" altLang="zh-CN" sz="2700" b="1"/>
              <a:t>I</a:t>
            </a:r>
            <a:r>
              <a:rPr lang="zh-CN" altLang="en-US" sz="2700" b="1"/>
              <a:t>滞后励磁电势</a:t>
            </a:r>
            <a:r>
              <a:rPr lang="en-US" altLang="zh-CN" sz="2700" b="1"/>
              <a:t>E</a:t>
            </a:r>
            <a:r>
              <a:rPr lang="en-US" altLang="zh-CN" sz="2700" b="1" baseline="-25000"/>
              <a:t>0</a:t>
            </a:r>
            <a:r>
              <a:rPr lang="en-US" altLang="zh-CN" sz="2700" b="1"/>
              <a:t>90˚</a:t>
            </a:r>
          </a:p>
          <a:p>
            <a:pPr marL="342900" indent="-342900">
              <a:spcBef>
                <a:spcPct val="20000"/>
              </a:spcBef>
              <a:buClr>
                <a:schemeClr val="bg2"/>
              </a:buClr>
              <a:buSzPct val="70000"/>
              <a:buFont typeface="Wingdings" pitchFamily="2" charset="2"/>
              <a:buChar char="l"/>
            </a:pPr>
            <a:r>
              <a:rPr lang="en-US" altLang="zh-CN" sz="2700" b="1"/>
              <a:t> </a:t>
            </a:r>
            <a:r>
              <a:rPr lang="zh-CN" altLang="en-US" sz="2700" b="1"/>
              <a:t>当理想</a:t>
            </a:r>
            <a:r>
              <a:rPr lang="zh-CN" altLang="en-US" sz="2700" b="1">
                <a:solidFill>
                  <a:srgbClr val="FF0000"/>
                </a:solidFill>
              </a:rPr>
              <a:t>纯电感</a:t>
            </a:r>
            <a:r>
              <a:rPr lang="zh-CN" altLang="en-US" sz="2700" b="1"/>
              <a:t>负载时， </a:t>
            </a:r>
            <a:r>
              <a:rPr lang="en-US" altLang="zh-CN" sz="2700" b="1"/>
              <a:t>I</a:t>
            </a:r>
            <a:r>
              <a:rPr lang="zh-CN" altLang="en-US" sz="2700" b="1"/>
              <a:t>滞后</a:t>
            </a:r>
            <a:r>
              <a:rPr lang="en-US" altLang="zh-CN" sz="2700" b="1"/>
              <a:t>E</a:t>
            </a:r>
            <a:r>
              <a:rPr lang="en-US" altLang="zh-CN" sz="2700" b="1" baseline="-25000"/>
              <a:t>0</a:t>
            </a:r>
            <a:r>
              <a:rPr lang="zh-CN" altLang="en-US" sz="2700" b="1"/>
              <a:t>，见图</a:t>
            </a:r>
            <a:r>
              <a:rPr lang="en-US" altLang="zh-CN" sz="2700" b="1"/>
              <a:t>19-5</a:t>
            </a:r>
            <a:r>
              <a:rPr lang="zh-CN" altLang="en-US" sz="2700" b="1"/>
              <a:t>。按图示瞬间，</a:t>
            </a:r>
            <a:r>
              <a:rPr lang="en-US" altLang="zh-CN" sz="2700" b="1"/>
              <a:t>A</a:t>
            </a:r>
            <a:r>
              <a:rPr lang="zh-CN" altLang="en-US" sz="2700" b="1"/>
              <a:t>相电势最大，但因</a:t>
            </a:r>
            <a:r>
              <a:rPr lang="en-US" altLang="zh-CN" sz="2700" b="1"/>
              <a:t>I</a:t>
            </a:r>
            <a:r>
              <a:rPr lang="zh-CN" altLang="en-US" sz="2700" b="1"/>
              <a:t>滞后</a:t>
            </a:r>
            <a:r>
              <a:rPr lang="en-US" altLang="zh-CN" sz="2700" b="1"/>
              <a:t>E</a:t>
            </a:r>
            <a:r>
              <a:rPr lang="en-US" altLang="zh-CN" sz="2700" b="1" baseline="-25000"/>
              <a:t>0</a:t>
            </a:r>
            <a:r>
              <a:rPr lang="en-US" altLang="zh-CN" sz="2700" b="1"/>
              <a:t>90˚</a:t>
            </a:r>
            <a:r>
              <a:rPr lang="zh-CN" altLang="en-US" sz="2700" b="1"/>
              <a:t>，故此时</a:t>
            </a:r>
            <a:r>
              <a:rPr lang="en-US" altLang="zh-CN" sz="2700" b="1"/>
              <a:t>A</a:t>
            </a:r>
            <a:r>
              <a:rPr lang="zh-CN" altLang="en-US" sz="2700" b="1"/>
              <a:t>相电流为零。图</a:t>
            </a:r>
            <a:r>
              <a:rPr lang="en-US" altLang="zh-CN" sz="2700" b="1"/>
              <a:t>19-5(a)</a:t>
            </a:r>
            <a:r>
              <a:rPr lang="zh-CN" altLang="en-US" sz="2700" b="1"/>
              <a:t>上标出了三相电流的实际取向，可见，</a:t>
            </a:r>
            <a:r>
              <a:rPr lang="en-US" altLang="zh-CN" sz="2700" b="1"/>
              <a:t>F</a:t>
            </a:r>
            <a:r>
              <a:rPr lang="en-US" altLang="zh-CN" sz="2700" b="1" baseline="-25000"/>
              <a:t>a</a:t>
            </a:r>
            <a:r>
              <a:rPr lang="zh-CN" altLang="en-US" sz="2700" b="1"/>
              <a:t>与</a:t>
            </a:r>
            <a:r>
              <a:rPr lang="en-US" altLang="zh-CN" sz="2700" b="1"/>
              <a:t>F</a:t>
            </a:r>
            <a:r>
              <a:rPr lang="en-US" altLang="zh-CN" sz="2700" b="1" baseline="-25000"/>
              <a:t>f</a:t>
            </a:r>
            <a:r>
              <a:rPr lang="zh-CN" altLang="en-US" sz="2700" b="1"/>
              <a:t>同在直轴轴线上，但方向相反，电枢磁势削弱了主磁场。此条件下的电枢反应，称为</a:t>
            </a:r>
            <a:r>
              <a:rPr lang="zh-CN" altLang="en-US" sz="2700" b="1">
                <a:solidFill>
                  <a:srgbClr val="FF0000"/>
                </a:solidFill>
              </a:rPr>
              <a:t>直轴去磁电枢反应。</a:t>
            </a:r>
            <a:endParaRPr lang="el-GR" altLang="en-US" sz="2700" b="1">
              <a:solidFill>
                <a:srgbClr val="FF0000"/>
              </a:solidFill>
            </a:endParaRPr>
          </a:p>
        </p:txBody>
      </p:sp>
      <p:pic>
        <p:nvPicPr>
          <p:cNvPr id="18436" name="Picture 21" descr="19-4电枢反应L"/>
          <p:cNvPicPr>
            <a:picLocks noChangeAspect="1" noChangeArrowheads="1"/>
          </p:cNvPicPr>
          <p:nvPr>
            <p:ph idx="1"/>
          </p:nvPr>
        </p:nvPicPr>
        <p:blipFill>
          <a:blip r:embed="rId2"/>
          <a:srcRect/>
          <a:stretch>
            <a:fillRect/>
          </a:stretch>
        </p:blipFill>
        <p:spPr>
          <a:xfrm>
            <a:off x="5219700" y="3917950"/>
            <a:ext cx="3476625" cy="2940050"/>
          </a:xfrm>
          <a:noFill/>
        </p:spPr>
      </p:pic>
      <p:sp>
        <p:nvSpPr>
          <p:cNvPr id="18437" name="Line 22"/>
          <p:cNvSpPr>
            <a:spLocks noChangeShapeType="1"/>
          </p:cNvSpPr>
          <p:nvPr/>
        </p:nvSpPr>
        <p:spPr bwMode="auto">
          <a:xfrm flipV="1">
            <a:off x="7019925" y="4076700"/>
            <a:ext cx="0" cy="1296988"/>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8438" name="Rectangle 23"/>
          <p:cNvSpPr>
            <a:spLocks noChangeArrowheads="1"/>
          </p:cNvSpPr>
          <p:nvPr/>
        </p:nvSpPr>
        <p:spPr bwMode="auto">
          <a:xfrm>
            <a:off x="6948488" y="3789363"/>
            <a:ext cx="1081087" cy="5762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a:t>E</a:t>
            </a:r>
            <a:r>
              <a:rPr lang="en-US" altLang="zh-CN" sz="2700" baseline="-25000"/>
              <a:t>A</a:t>
            </a:r>
            <a:endParaRPr lang="el-GR" altLang="en-US" sz="2700"/>
          </a:p>
        </p:txBody>
      </p:sp>
      <p:sp>
        <p:nvSpPr>
          <p:cNvPr id="18439" name="AutoShape 24">
            <a:hlinkClick r:id="rId3" action="ppaction://program" highlightClick="1"/>
          </p:cNvPr>
          <p:cNvSpPr>
            <a:spLocks noChangeArrowheads="1"/>
          </p:cNvSpPr>
          <p:nvPr/>
        </p:nvSpPr>
        <p:spPr bwMode="auto">
          <a:xfrm>
            <a:off x="1403350" y="5300663"/>
            <a:ext cx="792163" cy="433387"/>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458" name="Picture 8" descr="19-4电枢反应C"/>
          <p:cNvPicPr>
            <a:picLocks noChangeAspect="1" noChangeArrowheads="1"/>
          </p:cNvPicPr>
          <p:nvPr>
            <p:ph idx="1"/>
          </p:nvPr>
        </p:nvPicPr>
        <p:blipFill>
          <a:blip r:embed="rId2"/>
          <a:srcRect/>
          <a:stretch>
            <a:fillRect/>
          </a:stretch>
        </p:blipFill>
        <p:spPr>
          <a:xfrm>
            <a:off x="5292725" y="3935413"/>
            <a:ext cx="3455988" cy="2922587"/>
          </a:xfrm>
          <a:noFill/>
        </p:spPr>
      </p:pic>
      <p:sp>
        <p:nvSpPr>
          <p:cNvPr id="19459" name="Rectangle 2"/>
          <p:cNvSpPr>
            <a:spLocks noGrp="1" noChangeArrowheads="1"/>
          </p:cNvSpPr>
          <p:nvPr>
            <p:ph type="title"/>
          </p:nvPr>
        </p:nvSpPr>
        <p:spPr>
          <a:xfrm>
            <a:off x="900113" y="476250"/>
            <a:ext cx="7793037" cy="650875"/>
          </a:xfrm>
        </p:spPr>
        <p:txBody>
          <a:bodyPr/>
          <a:lstStyle/>
          <a:p>
            <a:pPr eaLnBrk="1" hangingPunct="1"/>
            <a:r>
              <a:rPr lang="en-US" altLang="zh-CN" b="1" smtClean="0"/>
              <a:t>6.2-2  </a:t>
            </a:r>
            <a:r>
              <a:rPr lang="zh-CN" altLang="en-US" b="1" smtClean="0"/>
              <a:t>同步发电机的电枢反应</a:t>
            </a:r>
            <a:r>
              <a:rPr lang="zh-CN" altLang="en-US" smtClean="0"/>
              <a:t> </a:t>
            </a:r>
            <a:r>
              <a:rPr lang="en-US" altLang="zh-CN" sz="1200" smtClean="0">
                <a:ea typeface="黑体" pitchFamily="2" charset="-122"/>
              </a:rPr>
              <a:t>6</a:t>
            </a:r>
          </a:p>
        </p:txBody>
      </p:sp>
      <p:sp>
        <p:nvSpPr>
          <p:cNvPr id="19460" name="Rectangle 3"/>
          <p:cNvSpPr>
            <a:spLocks noChangeArrowheads="1"/>
          </p:cNvSpPr>
          <p:nvPr/>
        </p:nvSpPr>
        <p:spPr bwMode="auto">
          <a:xfrm>
            <a:off x="395288" y="1196975"/>
            <a:ext cx="8748712" cy="32400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2.</a:t>
            </a:r>
            <a:r>
              <a:rPr lang="zh-CN" altLang="en-US" sz="2700" b="1"/>
              <a:t>电流</a:t>
            </a:r>
            <a:r>
              <a:rPr lang="en-US" altLang="zh-CN" sz="2700" b="1"/>
              <a:t>I</a:t>
            </a:r>
            <a:r>
              <a:rPr lang="zh-CN" altLang="en-US" sz="2700" b="1"/>
              <a:t>超前励磁电势</a:t>
            </a:r>
            <a:r>
              <a:rPr lang="en-US" altLang="zh-CN" sz="2700" b="1"/>
              <a:t>E</a:t>
            </a:r>
            <a:r>
              <a:rPr lang="en-US" altLang="zh-CN" sz="2700" b="1" baseline="-25000"/>
              <a:t>0</a:t>
            </a:r>
            <a:r>
              <a:rPr lang="en-US" altLang="zh-CN" sz="2700" b="1"/>
              <a:t>90˚</a:t>
            </a:r>
          </a:p>
          <a:p>
            <a:pPr marL="342900" indent="-342900">
              <a:spcBef>
                <a:spcPct val="20000"/>
              </a:spcBef>
              <a:buClr>
                <a:schemeClr val="bg2"/>
              </a:buClr>
              <a:buSzPct val="70000"/>
              <a:buFont typeface="Wingdings" pitchFamily="2" charset="2"/>
              <a:buChar char="l"/>
            </a:pPr>
            <a:r>
              <a:rPr lang="en-US" altLang="zh-CN" sz="2700" b="1"/>
              <a:t> </a:t>
            </a:r>
            <a:r>
              <a:rPr lang="zh-CN" altLang="en-US" sz="2700" b="1"/>
              <a:t>当理想</a:t>
            </a:r>
            <a:r>
              <a:rPr lang="zh-CN" altLang="en-US" sz="2700" b="1">
                <a:solidFill>
                  <a:srgbClr val="FF0000"/>
                </a:solidFill>
              </a:rPr>
              <a:t>纯电容</a:t>
            </a:r>
            <a:r>
              <a:rPr lang="zh-CN" altLang="en-US" sz="2700" b="1"/>
              <a:t>负载时， </a:t>
            </a:r>
            <a:r>
              <a:rPr lang="en-US" altLang="zh-CN" sz="2700" b="1"/>
              <a:t>I</a:t>
            </a:r>
            <a:r>
              <a:rPr lang="zh-CN" altLang="en-US" sz="2700" b="1"/>
              <a:t>超前</a:t>
            </a:r>
            <a:r>
              <a:rPr lang="en-US" altLang="zh-CN" sz="2700" b="1"/>
              <a:t>E</a:t>
            </a:r>
            <a:r>
              <a:rPr lang="en-US" altLang="zh-CN" sz="2700" b="1" baseline="-25000"/>
              <a:t>0</a:t>
            </a:r>
            <a:r>
              <a:rPr lang="zh-CN" altLang="en-US" sz="2700" b="1"/>
              <a:t>，见图</a:t>
            </a:r>
            <a:r>
              <a:rPr lang="en-US" altLang="zh-CN" sz="2700" b="1"/>
              <a:t>19-6</a:t>
            </a:r>
            <a:r>
              <a:rPr lang="zh-CN" altLang="en-US" sz="2700" b="1"/>
              <a:t>。按图示瞬间，</a:t>
            </a:r>
            <a:r>
              <a:rPr lang="en-US" altLang="zh-CN" sz="2700" b="1"/>
              <a:t>A</a:t>
            </a:r>
            <a:r>
              <a:rPr lang="zh-CN" altLang="en-US" sz="2700" b="1"/>
              <a:t>相电势最大，但因</a:t>
            </a:r>
            <a:r>
              <a:rPr lang="en-US" altLang="zh-CN" sz="2700" b="1"/>
              <a:t>I</a:t>
            </a:r>
            <a:r>
              <a:rPr lang="zh-CN" altLang="en-US" sz="2700" b="1"/>
              <a:t>超前</a:t>
            </a:r>
            <a:r>
              <a:rPr lang="en-US" altLang="zh-CN" sz="2700" b="1"/>
              <a:t>E</a:t>
            </a:r>
            <a:r>
              <a:rPr lang="en-US" altLang="zh-CN" sz="2700" b="1" baseline="-25000"/>
              <a:t>0</a:t>
            </a:r>
            <a:r>
              <a:rPr lang="en-US" altLang="zh-CN" sz="2700" b="1"/>
              <a:t>90˚</a:t>
            </a:r>
            <a:r>
              <a:rPr lang="zh-CN" altLang="en-US" sz="2700" b="1"/>
              <a:t>，故此时</a:t>
            </a:r>
            <a:r>
              <a:rPr lang="en-US" altLang="zh-CN" sz="2700" b="1"/>
              <a:t>A</a:t>
            </a:r>
            <a:r>
              <a:rPr lang="zh-CN" altLang="en-US" sz="2700" b="1"/>
              <a:t>相电流为零。图</a:t>
            </a:r>
            <a:r>
              <a:rPr lang="en-US" altLang="zh-CN" sz="2700" b="1"/>
              <a:t>19-5(a)</a:t>
            </a:r>
            <a:r>
              <a:rPr lang="zh-CN" altLang="en-US" sz="2700" b="1"/>
              <a:t>上标出了三相电流的实际取向，可见，</a:t>
            </a:r>
            <a:r>
              <a:rPr lang="en-US" altLang="zh-CN" sz="2700" b="1"/>
              <a:t>F</a:t>
            </a:r>
            <a:r>
              <a:rPr lang="en-US" altLang="zh-CN" sz="2700" b="1" baseline="-25000"/>
              <a:t>a</a:t>
            </a:r>
            <a:r>
              <a:rPr lang="zh-CN" altLang="en-US" sz="2700" b="1"/>
              <a:t>与</a:t>
            </a:r>
            <a:r>
              <a:rPr lang="en-US" altLang="zh-CN" sz="2700" b="1"/>
              <a:t>F</a:t>
            </a:r>
            <a:r>
              <a:rPr lang="en-US" altLang="zh-CN" sz="2700" b="1" baseline="-25000"/>
              <a:t>f</a:t>
            </a:r>
            <a:r>
              <a:rPr lang="zh-CN" altLang="en-US" sz="2700" b="1"/>
              <a:t>同在直轴轴线上，但方向相同，电枢磁势增加了主磁场。此条件下的电枢反应，称为</a:t>
            </a:r>
            <a:r>
              <a:rPr lang="zh-CN" altLang="en-US" sz="2700" b="1">
                <a:solidFill>
                  <a:srgbClr val="FF0000"/>
                </a:solidFill>
              </a:rPr>
              <a:t>直轴增磁电枢反应。</a:t>
            </a:r>
            <a:endParaRPr lang="el-GR" altLang="en-US" sz="2700" b="1">
              <a:solidFill>
                <a:srgbClr val="FF0000"/>
              </a:solidFill>
            </a:endParaRPr>
          </a:p>
        </p:txBody>
      </p:sp>
      <p:sp>
        <p:nvSpPr>
          <p:cNvPr id="19461" name="Line 5"/>
          <p:cNvSpPr>
            <a:spLocks noChangeShapeType="1"/>
          </p:cNvSpPr>
          <p:nvPr/>
        </p:nvSpPr>
        <p:spPr bwMode="auto">
          <a:xfrm flipV="1">
            <a:off x="7019925" y="4076700"/>
            <a:ext cx="0" cy="1296988"/>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9462" name="Rectangle 6"/>
          <p:cNvSpPr>
            <a:spLocks noChangeArrowheads="1"/>
          </p:cNvSpPr>
          <p:nvPr/>
        </p:nvSpPr>
        <p:spPr bwMode="auto">
          <a:xfrm>
            <a:off x="6948488" y="3789363"/>
            <a:ext cx="1081087" cy="5762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a:t>E</a:t>
            </a:r>
            <a:r>
              <a:rPr lang="en-US" altLang="zh-CN" sz="2700" baseline="-25000"/>
              <a:t>A</a:t>
            </a:r>
            <a:endParaRPr lang="el-GR" altLang="en-US" sz="27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900113" y="476250"/>
            <a:ext cx="7793037" cy="650875"/>
          </a:xfrm>
        </p:spPr>
        <p:txBody>
          <a:bodyPr/>
          <a:lstStyle/>
          <a:p>
            <a:pPr eaLnBrk="1" hangingPunct="1"/>
            <a:r>
              <a:rPr lang="en-US" altLang="zh-CN" b="1" smtClean="0"/>
              <a:t>6.2-2  </a:t>
            </a:r>
            <a:r>
              <a:rPr lang="zh-CN" altLang="en-US" b="1" smtClean="0"/>
              <a:t>同步发电机的电枢反应</a:t>
            </a:r>
            <a:r>
              <a:rPr lang="zh-CN" altLang="en-US" smtClean="0"/>
              <a:t> </a:t>
            </a:r>
            <a:r>
              <a:rPr lang="en-US" altLang="zh-CN" sz="1200" smtClean="0">
                <a:ea typeface="黑体" pitchFamily="2" charset="-122"/>
              </a:rPr>
              <a:t>7</a:t>
            </a:r>
          </a:p>
        </p:txBody>
      </p:sp>
      <p:sp>
        <p:nvSpPr>
          <p:cNvPr id="20483" name="Rectangle 4"/>
          <p:cNvSpPr>
            <a:spLocks noChangeArrowheads="1"/>
          </p:cNvSpPr>
          <p:nvPr/>
        </p:nvSpPr>
        <p:spPr bwMode="auto">
          <a:xfrm>
            <a:off x="323850" y="1196975"/>
            <a:ext cx="8820150" cy="48958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二，双轴电枢反应分析法</a:t>
            </a:r>
          </a:p>
          <a:p>
            <a:pPr marL="342900" indent="-342900">
              <a:spcBef>
                <a:spcPct val="20000"/>
              </a:spcBef>
              <a:buClr>
                <a:schemeClr val="bg2"/>
              </a:buClr>
              <a:buSzPct val="70000"/>
              <a:buFont typeface="Wingdings" pitchFamily="2" charset="2"/>
              <a:buChar char="l"/>
            </a:pPr>
            <a:r>
              <a:rPr lang="zh-CN" altLang="en-US" sz="2700" b="1"/>
              <a:t> 一般情况不一定是单一的直轴或交轴电枢反应，但总可以将电枢磁势分解为直轴和交轴两个分量来进行分析。</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1</a:t>
            </a:r>
            <a:r>
              <a:rPr lang="zh-CN" altLang="en-US" sz="2700" b="1"/>
              <a:t>．  一般负载情况时电枢磁势的分解 </a:t>
            </a:r>
          </a:p>
          <a:p>
            <a:pPr marL="342900" indent="-342900">
              <a:spcBef>
                <a:spcPct val="20000"/>
              </a:spcBef>
              <a:buClr>
                <a:schemeClr val="bg2"/>
              </a:buClr>
              <a:buSzPct val="70000"/>
              <a:buFont typeface="Wingdings" pitchFamily="2" charset="2"/>
              <a:buChar char="l"/>
            </a:pPr>
            <a:r>
              <a:rPr lang="zh-CN" altLang="en-US" sz="2000" b="1"/>
              <a:t>   一般感性负载，</a:t>
            </a:r>
            <a:r>
              <a:rPr lang="en-US" altLang="zh-CN" sz="2000" b="1"/>
              <a:t>I</a:t>
            </a:r>
            <a:r>
              <a:rPr lang="zh-CN" altLang="en-US" sz="2000" b="1"/>
              <a:t>滞后</a:t>
            </a:r>
            <a:r>
              <a:rPr lang="en-US" altLang="zh-CN" sz="2000" b="1"/>
              <a:t>E</a:t>
            </a:r>
            <a:r>
              <a:rPr lang="en-US" altLang="zh-CN" sz="2000" b="1" baseline="-25000"/>
              <a:t>a</a:t>
            </a:r>
            <a:r>
              <a:rPr lang="el-GR" altLang="zh-CN" sz="2000" b="1">
                <a:cs typeface="Tahoma" pitchFamily="34" charset="0"/>
              </a:rPr>
              <a:t>Ψ</a:t>
            </a:r>
            <a:r>
              <a:rPr lang="zh-CN" altLang="en-US" sz="2000" b="1"/>
              <a:t>角，如图</a:t>
            </a:r>
            <a:r>
              <a:rPr lang="en-US" altLang="zh-CN" sz="2000" b="1"/>
              <a:t>19-7(b)</a:t>
            </a:r>
            <a:r>
              <a:rPr lang="zh-CN" altLang="en-US" sz="2000" b="1"/>
              <a:t>所示，它介于图</a:t>
            </a:r>
            <a:r>
              <a:rPr lang="en-US" altLang="zh-CN" sz="2000" b="1"/>
              <a:t>19-4</a:t>
            </a:r>
            <a:r>
              <a:rPr lang="zh-CN" altLang="en-US" sz="2000" b="1"/>
              <a:t>和图</a:t>
            </a:r>
            <a:r>
              <a:rPr lang="en-US" altLang="zh-CN" sz="2000" b="1"/>
              <a:t>19-5</a:t>
            </a:r>
            <a:r>
              <a:rPr lang="zh-CN" altLang="en-US" sz="2000" b="1"/>
              <a:t>之间，相应的三相电流的取向及</a:t>
            </a:r>
            <a:r>
              <a:rPr lang="en-US" altLang="zh-CN" sz="2000" b="1"/>
              <a:t>F</a:t>
            </a:r>
            <a:r>
              <a:rPr lang="en-US" altLang="zh-CN" sz="2000" b="1" baseline="-25000"/>
              <a:t>a</a:t>
            </a:r>
            <a:r>
              <a:rPr lang="zh-CN" altLang="en-US" sz="2000" b="1"/>
              <a:t>与</a:t>
            </a:r>
            <a:r>
              <a:rPr lang="en-US" altLang="zh-CN" sz="2000" b="1"/>
              <a:t>F</a:t>
            </a:r>
            <a:r>
              <a:rPr lang="en-US" altLang="zh-CN" sz="2000" b="1" baseline="-25000"/>
              <a:t>f</a:t>
            </a:r>
            <a:r>
              <a:rPr lang="zh-CN" altLang="en-US" sz="2000" b="1"/>
              <a:t>的空间关系如</a:t>
            </a:r>
            <a:r>
              <a:rPr lang="en-US" altLang="zh-CN" sz="2000" b="1"/>
              <a:t>19-17(a)</a:t>
            </a:r>
            <a:r>
              <a:rPr lang="zh-CN" altLang="en-US" sz="2000" b="1"/>
              <a:t>所示。图中</a:t>
            </a:r>
            <a:r>
              <a:rPr lang="en-US" altLang="zh-CN" sz="2000" b="1"/>
              <a:t>F</a:t>
            </a:r>
            <a:r>
              <a:rPr lang="en-US" altLang="zh-CN" sz="2000" b="1" baseline="-25000"/>
              <a:t>a</a:t>
            </a:r>
            <a:r>
              <a:rPr lang="zh-CN" altLang="en-US" sz="2000" b="1"/>
              <a:t>与</a:t>
            </a:r>
            <a:r>
              <a:rPr lang="en-US" altLang="zh-CN" sz="2000" b="1"/>
              <a:t>F</a:t>
            </a:r>
            <a:r>
              <a:rPr lang="en-US" altLang="zh-CN" sz="2000" b="1" baseline="-25000"/>
              <a:t>f</a:t>
            </a:r>
            <a:r>
              <a:rPr lang="zh-CN" altLang="en-US" sz="2000" b="1"/>
              <a:t>空间相差</a:t>
            </a:r>
            <a:r>
              <a:rPr lang="en-US" altLang="zh-CN" sz="2000" b="1"/>
              <a:t>(90+ </a:t>
            </a:r>
            <a:r>
              <a:rPr lang="el-GR" altLang="zh-CN" sz="2000" b="1">
                <a:cs typeface="Tahoma" pitchFamily="34" charset="0"/>
              </a:rPr>
              <a:t>Ψ</a:t>
            </a:r>
            <a:r>
              <a:rPr lang="en-US" altLang="zh-CN" sz="2000" b="1"/>
              <a:t>)</a:t>
            </a:r>
            <a:r>
              <a:rPr lang="zh-CN" altLang="en-US" sz="2000" b="1"/>
              <a:t>，可解释如下。如图</a:t>
            </a:r>
            <a:r>
              <a:rPr lang="en-US" altLang="zh-CN" sz="2000" b="1"/>
              <a:t>19—7(a)</a:t>
            </a:r>
            <a:r>
              <a:rPr lang="zh-CN" altLang="en-US" sz="2000" b="1"/>
              <a:t>所示瞬间，</a:t>
            </a:r>
            <a:r>
              <a:rPr lang="en-US" altLang="zh-CN" sz="2000" b="1"/>
              <a:t>A</a:t>
            </a:r>
            <a:r>
              <a:rPr lang="zh-CN" altLang="en-US" sz="2000" b="1"/>
              <a:t>相励磁电势最大，但需滞后</a:t>
            </a:r>
            <a:r>
              <a:rPr lang="el-GR" altLang="zh-CN" sz="2000" b="1">
                <a:cs typeface="Tahoma" pitchFamily="34" charset="0"/>
              </a:rPr>
              <a:t>Ψ</a:t>
            </a:r>
            <a:r>
              <a:rPr lang="zh-CN" altLang="en-US" sz="2000" b="1"/>
              <a:t>角后</a:t>
            </a:r>
            <a:r>
              <a:rPr lang="en-US" altLang="zh-CN" sz="2000" b="1"/>
              <a:t>A</a:t>
            </a:r>
            <a:r>
              <a:rPr lang="zh-CN" altLang="en-US" sz="2000" b="1"/>
              <a:t>相电流才达到最大值。这就是说，待转子继续转过  角时，如图</a:t>
            </a:r>
            <a:r>
              <a:rPr lang="en-US" altLang="zh-CN" sz="2000" b="1"/>
              <a:t>19-8(a)</a:t>
            </a:r>
            <a:r>
              <a:rPr lang="zh-CN" altLang="en-US" sz="2000" b="1"/>
              <a:t>，</a:t>
            </a:r>
            <a:r>
              <a:rPr lang="en-US" altLang="zh-CN" sz="2000" b="1"/>
              <a:t>A</a:t>
            </a:r>
            <a:r>
              <a:rPr lang="zh-CN" altLang="en-US" sz="2000" b="1"/>
              <a:t>相电流为最大值。而当</a:t>
            </a:r>
            <a:r>
              <a:rPr lang="en-US" altLang="zh-CN" sz="2000" b="1"/>
              <a:t>A</a:t>
            </a:r>
            <a:r>
              <a:rPr lang="zh-CN" altLang="en-US" sz="2000" b="1"/>
              <a:t>相电流出现最大值时， </a:t>
            </a:r>
            <a:r>
              <a:rPr lang="en-US" altLang="zh-CN" sz="2000" b="1"/>
              <a:t>F</a:t>
            </a:r>
            <a:r>
              <a:rPr lang="en-US" altLang="zh-CN" sz="2000" b="1" baseline="-25000"/>
              <a:t>a</a:t>
            </a:r>
            <a:r>
              <a:rPr lang="zh-CN" altLang="en-US" sz="2000" b="1"/>
              <a:t>正处于</a:t>
            </a:r>
            <a:r>
              <a:rPr lang="en-US" altLang="zh-CN" sz="2000" b="1"/>
              <a:t>A</a:t>
            </a:r>
            <a:r>
              <a:rPr lang="zh-CN" altLang="en-US" sz="2000" b="1"/>
              <a:t>相轴线上，故与</a:t>
            </a:r>
            <a:r>
              <a:rPr lang="en-US" altLang="zh-CN" sz="2000" b="1"/>
              <a:t>F</a:t>
            </a:r>
            <a:r>
              <a:rPr lang="en-US" altLang="zh-CN" sz="2000" b="1" baseline="-25000"/>
              <a:t>f</a:t>
            </a:r>
            <a:r>
              <a:rPr lang="zh-CN" altLang="en-US" sz="2000" b="1"/>
              <a:t>的空间相差为</a:t>
            </a:r>
            <a:r>
              <a:rPr lang="en-US" altLang="zh-CN" sz="2000" b="1"/>
              <a:t>90+ </a:t>
            </a:r>
            <a:r>
              <a:rPr lang="el-GR" altLang="zh-CN" sz="2000" b="1">
                <a:cs typeface="Tahoma" pitchFamily="34" charset="0"/>
              </a:rPr>
              <a:t>Ψ</a:t>
            </a:r>
            <a:r>
              <a:rPr lang="zh-CN" altLang="en-US" sz="2000" b="1"/>
              <a:t>，图</a:t>
            </a:r>
            <a:r>
              <a:rPr lang="en-US" altLang="zh-CN" sz="2000" b="1"/>
              <a:t>19-8(b)</a:t>
            </a:r>
            <a:r>
              <a:rPr lang="zh-CN" altLang="en-US" sz="2000" b="1"/>
              <a:t>画出了两磁势的空间分布。由于两旋转磁势相对静</a:t>
            </a:r>
            <a:r>
              <a:rPr lang="en-US" altLang="zh-CN" sz="2000" b="1"/>
              <a:t>A</a:t>
            </a:r>
            <a:r>
              <a:rPr lang="zh-CN" altLang="en-US" sz="2000" b="1"/>
              <a:t>，所以此空间关系适于任何时刻，如图</a:t>
            </a:r>
            <a:r>
              <a:rPr lang="en-US" altLang="zh-CN" sz="2000" b="1"/>
              <a:t>19—7(</a:t>
            </a:r>
            <a:r>
              <a:rPr lang="zh-CN" altLang="en-US" sz="2000" b="1"/>
              <a:t>注意图。中画出的是电流取向</a:t>
            </a:r>
            <a:r>
              <a:rPr lang="en-US" altLang="zh-CN" sz="2000" b="1"/>
              <a:t>)</a:t>
            </a:r>
            <a:r>
              <a:rPr lang="zh-CN" altLang="en-US" sz="2000" b="1"/>
              <a:t>。</a:t>
            </a:r>
            <a:endParaRPr lang="el-GR" altLang="en-US" sz="2000" b="1"/>
          </a:p>
        </p:txBody>
      </p:sp>
      <p:pic>
        <p:nvPicPr>
          <p:cNvPr id="376834" name="Picture 2" descr="19-4电枢反应C"/>
          <p:cNvPicPr>
            <a:picLocks noChangeAspect="1" noChangeArrowheads="1"/>
          </p:cNvPicPr>
          <p:nvPr>
            <p:ph idx="1"/>
          </p:nvPr>
        </p:nvPicPr>
        <p:blipFill>
          <a:blip r:embed="rId2"/>
          <a:srcRect/>
          <a:stretch>
            <a:fillRect/>
          </a:stretch>
        </p:blipFill>
        <p:spPr>
          <a:xfrm>
            <a:off x="2987675" y="3644900"/>
            <a:ext cx="3455988" cy="2922588"/>
          </a:xfrm>
          <a:noFill/>
        </p:spPr>
      </p:pic>
      <p:sp>
        <p:nvSpPr>
          <p:cNvPr id="376837" name="Line 5"/>
          <p:cNvSpPr>
            <a:spLocks noChangeShapeType="1"/>
          </p:cNvSpPr>
          <p:nvPr/>
        </p:nvSpPr>
        <p:spPr bwMode="auto">
          <a:xfrm flipV="1">
            <a:off x="4716463" y="3860800"/>
            <a:ext cx="0" cy="122555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376838" name="Rectangle 6"/>
          <p:cNvSpPr>
            <a:spLocks noChangeArrowheads="1"/>
          </p:cNvSpPr>
          <p:nvPr/>
        </p:nvSpPr>
        <p:spPr bwMode="auto">
          <a:xfrm>
            <a:off x="4716463" y="3644900"/>
            <a:ext cx="1081087" cy="57626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a:t>E</a:t>
            </a:r>
            <a:r>
              <a:rPr lang="en-US" altLang="zh-CN" sz="2700" baseline="-25000"/>
              <a:t>A</a:t>
            </a:r>
            <a:endParaRPr lang="el-GR" altLang="en-US" sz="2700"/>
          </a:p>
        </p:txBody>
      </p:sp>
      <p:sp>
        <p:nvSpPr>
          <p:cNvPr id="376839" name="Line 7"/>
          <p:cNvSpPr>
            <a:spLocks noChangeShapeType="1"/>
          </p:cNvSpPr>
          <p:nvPr/>
        </p:nvSpPr>
        <p:spPr bwMode="auto">
          <a:xfrm flipV="1">
            <a:off x="4716463" y="4149725"/>
            <a:ext cx="792162" cy="935038"/>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376840" name="Rectangle 8"/>
          <p:cNvSpPr>
            <a:spLocks noChangeArrowheads="1"/>
          </p:cNvSpPr>
          <p:nvPr/>
        </p:nvSpPr>
        <p:spPr bwMode="auto">
          <a:xfrm>
            <a:off x="5364163" y="3716338"/>
            <a:ext cx="1081087" cy="5762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a:t>I</a:t>
            </a:r>
            <a:r>
              <a:rPr lang="en-US" altLang="zh-CN" sz="2700" baseline="-25000"/>
              <a:t>a  </a:t>
            </a:r>
            <a:r>
              <a:rPr lang="en-US" altLang="zh-CN" sz="2700"/>
              <a:t>F</a:t>
            </a:r>
            <a:r>
              <a:rPr lang="en-US" altLang="zh-CN" sz="2700" baseline="-25000"/>
              <a:t>a</a:t>
            </a:r>
            <a:endParaRPr lang="el-GR" altLang="en-US" sz="2700"/>
          </a:p>
        </p:txBody>
      </p:sp>
      <p:sp>
        <p:nvSpPr>
          <p:cNvPr id="376841" name="Line 9"/>
          <p:cNvSpPr>
            <a:spLocks noChangeShapeType="1"/>
          </p:cNvSpPr>
          <p:nvPr/>
        </p:nvSpPr>
        <p:spPr bwMode="auto">
          <a:xfrm>
            <a:off x="4716463" y="4508500"/>
            <a:ext cx="360362" cy="73025"/>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376842" name="Rectangle 10"/>
          <p:cNvSpPr>
            <a:spLocks noChangeArrowheads="1"/>
          </p:cNvSpPr>
          <p:nvPr/>
        </p:nvSpPr>
        <p:spPr bwMode="auto">
          <a:xfrm>
            <a:off x="4787900" y="4076700"/>
            <a:ext cx="390525" cy="366713"/>
          </a:xfrm>
          <a:prstGeom prst="rect">
            <a:avLst/>
          </a:prstGeom>
          <a:noFill/>
          <a:ln w="9525">
            <a:noFill/>
            <a:miter lim="800000"/>
            <a:headEnd/>
            <a:tailEnd/>
          </a:ln>
          <a:effectLst/>
        </p:spPr>
        <p:txBody>
          <a:bodyPr wrap="none">
            <a:spAutoFit/>
          </a:bodyPr>
          <a:lstStyle/>
          <a:p>
            <a:r>
              <a:rPr kumimoji="1" lang="el-GR" altLang="zh-CN" sz="1800" b="1">
                <a:latin typeface="Tahoma" pitchFamily="34" charset="0"/>
              </a:rPr>
              <a:t>Ψ</a:t>
            </a:r>
            <a:endParaRPr kumimoji="1" lang="en-US" altLang="zh-CN" sz="1800" b="1">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76834"/>
                                        </p:tgtEl>
                                        <p:attrNameLst>
                                          <p:attrName>style.visibility</p:attrName>
                                        </p:attrNameLst>
                                      </p:cBhvr>
                                      <p:to>
                                        <p:strVal val="visible"/>
                                      </p:to>
                                    </p:set>
                                    <p:animEffect transition="in" filter="slide(fromBottom)">
                                      <p:cBhvr>
                                        <p:cTn id="7" dur="500"/>
                                        <p:tgtEl>
                                          <p:spTgt spid="376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76837"/>
                                        </p:tgtEl>
                                        <p:attrNameLst>
                                          <p:attrName>style.visibility</p:attrName>
                                        </p:attrNameLst>
                                      </p:cBhvr>
                                      <p:to>
                                        <p:strVal val="visible"/>
                                      </p:to>
                                    </p:set>
                                    <p:animEffect transition="in" filter="slide(fromBottom)">
                                      <p:cBhvr>
                                        <p:cTn id="12" dur="500"/>
                                        <p:tgtEl>
                                          <p:spTgt spid="3768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68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76839"/>
                                        </p:tgtEl>
                                        <p:attrNameLst>
                                          <p:attrName>style.visibility</p:attrName>
                                        </p:attrNameLst>
                                      </p:cBhvr>
                                      <p:to>
                                        <p:strVal val="visible"/>
                                      </p:to>
                                    </p:set>
                                    <p:animEffect transition="in" filter="slide(fromBottom)">
                                      <p:cBhvr>
                                        <p:cTn id="21" dur="500"/>
                                        <p:tgtEl>
                                          <p:spTgt spid="37683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7684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376841"/>
                                        </p:tgtEl>
                                        <p:attrNameLst>
                                          <p:attrName>style.visibility</p:attrName>
                                        </p:attrNameLst>
                                      </p:cBhvr>
                                      <p:to>
                                        <p:strVal val="visible"/>
                                      </p:to>
                                    </p:set>
                                    <p:animEffect transition="in" filter="slide(fromBottom)">
                                      <p:cBhvr>
                                        <p:cTn id="30" dur="500"/>
                                        <p:tgtEl>
                                          <p:spTgt spid="3768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76842"/>
                                        </p:tgtEl>
                                        <p:attrNameLst>
                                          <p:attrName>style.visibility</p:attrName>
                                        </p:attrNameLst>
                                      </p:cBhvr>
                                      <p:to>
                                        <p:strVal val="visible"/>
                                      </p:to>
                                    </p:set>
                                    <p:animEffect transition="in" filter="slide(fromBottom)">
                                      <p:cBhvr>
                                        <p:cTn id="35" dur="500"/>
                                        <p:tgtEl>
                                          <p:spTgt spid="376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7" grpId="0" animBg="1"/>
      <p:bldP spid="376838" grpId="0"/>
      <p:bldP spid="376839" grpId="0" animBg="1"/>
      <p:bldP spid="376840" grpId="0"/>
      <p:bldP spid="376841" grpId="0" animBg="1"/>
      <p:bldP spid="37684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27088" y="0"/>
            <a:ext cx="7793037" cy="1143000"/>
          </a:xfrm>
        </p:spPr>
        <p:txBody>
          <a:bodyPr/>
          <a:lstStyle/>
          <a:p>
            <a:pPr eaLnBrk="1" hangingPunct="1"/>
            <a:r>
              <a:rPr lang="en-US" altLang="zh-CN" b="1" smtClean="0"/>
              <a:t>6.2-2  </a:t>
            </a:r>
            <a:r>
              <a:rPr lang="zh-CN" altLang="en-US" b="1" smtClean="0"/>
              <a:t>同步发电机的电枢反应</a:t>
            </a:r>
            <a:r>
              <a:rPr lang="zh-CN" altLang="en-US" smtClean="0"/>
              <a:t> </a:t>
            </a:r>
            <a:r>
              <a:rPr lang="en-US" altLang="zh-CN" sz="1200" smtClean="0">
                <a:ea typeface="黑体" pitchFamily="2" charset="-122"/>
              </a:rPr>
              <a:t>9</a:t>
            </a:r>
          </a:p>
        </p:txBody>
      </p:sp>
      <p:graphicFrame>
        <p:nvGraphicFramePr>
          <p:cNvPr id="21507" name="Object 11"/>
          <p:cNvGraphicFramePr>
            <a:graphicFrameLocks noChangeAspect="1"/>
          </p:cNvGraphicFramePr>
          <p:nvPr>
            <p:ph sz="half" idx="1"/>
          </p:nvPr>
        </p:nvGraphicFramePr>
        <p:xfrm>
          <a:off x="684213" y="4365625"/>
          <a:ext cx="2665412" cy="1446213"/>
        </p:xfrm>
        <a:graphic>
          <a:graphicData uri="http://schemas.openxmlformats.org/presentationml/2006/ole">
            <p:oleObj spid="_x0000_s21507" name="Equation" r:id="rId3" imgW="888614" imgH="482391" progId="Equation.DSMT4">
              <p:embed/>
            </p:oleObj>
          </a:graphicData>
        </a:graphic>
      </p:graphicFrame>
      <p:sp>
        <p:nvSpPr>
          <p:cNvPr id="21508" name="Rectangle 3"/>
          <p:cNvSpPr>
            <a:spLocks noChangeArrowheads="1"/>
          </p:cNvSpPr>
          <p:nvPr/>
        </p:nvSpPr>
        <p:spPr bwMode="auto">
          <a:xfrm>
            <a:off x="468313" y="1196975"/>
            <a:ext cx="7848600" cy="50403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二，双轴电枢反应分析法</a:t>
            </a:r>
          </a:p>
          <a:p>
            <a:pPr marL="342900" indent="-342900">
              <a:spcBef>
                <a:spcPct val="20000"/>
              </a:spcBef>
              <a:buClr>
                <a:schemeClr val="bg2"/>
              </a:buClr>
              <a:buSzPct val="70000"/>
              <a:buFont typeface="Wingdings" pitchFamily="2" charset="2"/>
              <a:buChar char="l"/>
            </a:pPr>
            <a:r>
              <a:rPr lang="zh-CN" altLang="en-US" sz="2700" b="1"/>
              <a:t>       </a:t>
            </a:r>
            <a:r>
              <a:rPr lang="zh-CN" altLang="en-US" sz="2700" b="1">
                <a:solidFill>
                  <a:srgbClr val="FF0000"/>
                </a:solidFill>
              </a:rPr>
              <a:t>为了解决上述困难，可以采用双反应理论，又称双轴电枢反应分析法</a:t>
            </a:r>
            <a:r>
              <a:rPr lang="zh-CN" altLang="en-US" sz="2700" b="1">
                <a:solidFill>
                  <a:schemeClr val="hlink"/>
                </a:solidFill>
              </a:rPr>
              <a:t>。</a:t>
            </a:r>
            <a:r>
              <a:rPr lang="zh-CN" altLang="en-US" sz="2700" b="1"/>
              <a:t>其基本思想是，将凸极电机的电枢磁势</a:t>
            </a:r>
            <a:r>
              <a:rPr lang="en-US" altLang="zh-CN" sz="2700" b="1"/>
              <a:t>F</a:t>
            </a:r>
            <a:r>
              <a:rPr lang="en-US" altLang="zh-CN" sz="2700" b="1" baseline="-25000"/>
              <a:t>a</a:t>
            </a:r>
            <a:r>
              <a:rPr lang="zh-CN" altLang="en-US" sz="2700" b="1"/>
              <a:t>分解成直轴分量</a:t>
            </a:r>
            <a:r>
              <a:rPr lang="en-US" altLang="zh-CN" sz="2700" b="1"/>
              <a:t>F</a:t>
            </a:r>
            <a:r>
              <a:rPr lang="en-US" altLang="zh-CN" sz="2700" b="1" baseline="-25000"/>
              <a:t>ad</a:t>
            </a:r>
            <a:r>
              <a:rPr lang="zh-CN" altLang="en-US" sz="2700" b="1"/>
              <a:t>和交轴分量</a:t>
            </a:r>
            <a:r>
              <a:rPr lang="en-US" altLang="zh-CN" sz="2700" b="1"/>
              <a:t>F</a:t>
            </a:r>
            <a:r>
              <a:rPr lang="en-US" altLang="zh-CN" sz="2700" b="1" baseline="-25000"/>
              <a:t>aq</a:t>
            </a:r>
            <a:r>
              <a:rPr lang="zh-CN" altLang="en-US" sz="2700" b="1"/>
              <a:t>，如图</a:t>
            </a:r>
            <a:r>
              <a:rPr lang="en-US" altLang="zh-CN" sz="2700" b="1"/>
              <a:t>19—9(a)</a:t>
            </a:r>
            <a:r>
              <a:rPr lang="zh-CN" altLang="en-US" sz="2700" b="1"/>
              <a:t>所示，分别求出直轴和交轴磁势的电枢反应，然后再把它们的效果叠加起来。显然有</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en-US" altLang="zh-CN" sz="2700" b="1"/>
              <a:t>F</a:t>
            </a:r>
            <a:r>
              <a:rPr lang="en-US" altLang="zh-CN" sz="2700" b="1" baseline="-25000"/>
              <a:t>ad</a:t>
            </a:r>
            <a:r>
              <a:rPr lang="zh-CN" altLang="en-US" sz="2700" b="1"/>
              <a:t>称直轴电枢磁势分量， </a:t>
            </a:r>
            <a:r>
              <a:rPr lang="en-US" altLang="zh-CN" sz="2700" b="1"/>
              <a:t>F</a:t>
            </a:r>
            <a:r>
              <a:rPr lang="en-US" altLang="zh-CN" sz="2700" b="1" baseline="-25000"/>
              <a:t>aq</a:t>
            </a:r>
            <a:r>
              <a:rPr lang="zh-CN" altLang="en-US" sz="2700" b="1"/>
              <a:t>称交轴电枢磁势分量。</a:t>
            </a:r>
            <a:endParaRPr lang="el-GR" altLang="en-US" sz="2700"/>
          </a:p>
        </p:txBody>
      </p:sp>
      <p:pic>
        <p:nvPicPr>
          <p:cNvPr id="378895" name="Picture 15" descr="dj19-9"/>
          <p:cNvPicPr>
            <a:picLocks noChangeAspect="1" noChangeArrowheads="1"/>
          </p:cNvPicPr>
          <p:nvPr>
            <p:ph sz="quarter" idx="3"/>
          </p:nvPr>
        </p:nvPicPr>
        <p:blipFill>
          <a:blip r:embed="rId4"/>
          <a:srcRect/>
          <a:stretch>
            <a:fillRect/>
          </a:stretch>
        </p:blipFill>
        <p:spPr>
          <a:xfrm>
            <a:off x="2268538" y="4041775"/>
            <a:ext cx="6686550" cy="2657475"/>
          </a:xfrm>
          <a:noFill/>
        </p:spPr>
      </p:pic>
      <p:pic>
        <p:nvPicPr>
          <p:cNvPr id="378893" name="Picture 13" descr="19-12 双轴电枢波形图"/>
          <p:cNvPicPr>
            <a:picLocks noChangeAspect="1" noChangeArrowheads="1"/>
          </p:cNvPicPr>
          <p:nvPr>
            <p:ph sz="quarter" idx="2"/>
          </p:nvPr>
        </p:nvPicPr>
        <p:blipFill>
          <a:blip r:embed="rId5"/>
          <a:srcRect/>
          <a:stretch>
            <a:fillRect/>
          </a:stretch>
        </p:blipFill>
        <p:spPr>
          <a:xfrm>
            <a:off x="2268538" y="1190625"/>
            <a:ext cx="6686550" cy="2541588"/>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78895"/>
                                        </p:tgtEl>
                                        <p:attrNameLst>
                                          <p:attrName>style.visibility</p:attrName>
                                        </p:attrNameLst>
                                      </p:cBhvr>
                                      <p:to>
                                        <p:strVal val="visible"/>
                                      </p:to>
                                    </p:set>
                                    <p:animEffect transition="in" filter="slide(fromBottom)">
                                      <p:cBhvr>
                                        <p:cTn id="7" dur="500"/>
                                        <p:tgtEl>
                                          <p:spTgt spid="3788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78893"/>
                                        </p:tgtEl>
                                        <p:attrNameLst>
                                          <p:attrName>style.visibility</p:attrName>
                                        </p:attrNameLst>
                                      </p:cBhvr>
                                      <p:to>
                                        <p:strVal val="visible"/>
                                      </p:to>
                                    </p:set>
                                    <p:animEffect transition="in" filter="slide(fromBottom)">
                                      <p:cBhvr>
                                        <p:cTn id="12" dur="500"/>
                                        <p:tgtEl>
                                          <p:spTgt spid="378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533400"/>
            <a:ext cx="7696200" cy="866775"/>
          </a:xfrm>
        </p:spPr>
        <p:txBody>
          <a:bodyPr/>
          <a:lstStyle/>
          <a:p>
            <a:pPr eaLnBrk="1" hangingPunct="1"/>
            <a:r>
              <a:rPr lang="zh-CN" altLang="en-US" b="1" smtClean="0">
                <a:ea typeface="仿宋_GB2312" pitchFamily="49" charset="-122"/>
              </a:rPr>
              <a:t>介绍内容</a:t>
            </a:r>
          </a:p>
        </p:txBody>
      </p:sp>
      <p:sp>
        <p:nvSpPr>
          <p:cNvPr id="4099" name="Rectangle 3"/>
          <p:cNvSpPr>
            <a:spLocks noGrp="1" noChangeArrowheads="1"/>
          </p:cNvSpPr>
          <p:nvPr>
            <p:ph type="body" idx="1"/>
          </p:nvPr>
        </p:nvSpPr>
        <p:spPr>
          <a:xfrm>
            <a:off x="755650" y="1916113"/>
            <a:ext cx="7991475" cy="4616450"/>
          </a:xfrm>
        </p:spPr>
        <p:txBody>
          <a:bodyPr/>
          <a:lstStyle/>
          <a:p>
            <a:pPr eaLnBrk="1" hangingPunct="1"/>
            <a:r>
              <a:rPr lang="en-US" altLang="zh-CN" sz="2200" smtClean="0"/>
              <a:t> </a:t>
            </a:r>
            <a:r>
              <a:rPr lang="en-US" altLang="zh-CN" sz="2700" smtClean="0"/>
              <a:t>      </a:t>
            </a:r>
            <a:r>
              <a:rPr lang="zh-CN" altLang="en-US" sz="2800" b="1" smtClean="0">
                <a:latin typeface="华文行楷" pitchFamily="2" charset="-122"/>
                <a:ea typeface="华文行楷" pitchFamily="2" charset="-122"/>
              </a:rPr>
              <a:t>所谓对称运行是指三相同步发电机各相电压和电流对称情况下的运行状态，它是同步发电机的主要运行方式。</a:t>
            </a:r>
          </a:p>
          <a:p>
            <a:pPr eaLnBrk="1" hangingPunct="1"/>
            <a:r>
              <a:rPr lang="zh-CN" altLang="en-US" sz="2800" b="1" smtClean="0">
                <a:latin typeface="华文行楷" pitchFamily="2" charset="-122"/>
                <a:ea typeface="华文行楷" pitchFamily="2" charset="-122"/>
              </a:rPr>
              <a:t>       这一讲将分析三相同步发电机对称运行原理和稳态特性，建立同步电机电枢反应和同步电机的物理概念，并引出同步电机的平衡式和矢量图。</a:t>
            </a:r>
          </a:p>
          <a:p>
            <a:pPr eaLnBrk="1" hangingPunct="1"/>
            <a:r>
              <a:rPr lang="zh-CN" altLang="en-US" sz="2800" b="1" smtClean="0">
                <a:latin typeface="华文行楷" pitchFamily="2" charset="-122"/>
                <a:ea typeface="华文行楷" pitchFamily="2" charset="-122"/>
              </a:rPr>
              <a:t>       </a:t>
            </a:r>
            <a:r>
              <a:rPr lang="zh-CN" altLang="en-US" sz="2800" b="1" smtClean="0">
                <a:solidFill>
                  <a:srgbClr val="FF0000"/>
                </a:solidFill>
                <a:latin typeface="华文行楷" pitchFamily="2" charset="-122"/>
                <a:ea typeface="华文行楷" pitchFamily="2" charset="-122"/>
              </a:rPr>
              <a:t>这一讲所提供的分析方法和基本理论，也是研究同步电机的其它运行方式及解决有关工程实际问题的理论基础</a:t>
            </a:r>
            <a:r>
              <a:rPr lang="zh-CN" altLang="en-US" sz="2800" b="1" smtClean="0">
                <a:latin typeface="华文行楷" pitchFamily="2" charset="-122"/>
                <a:ea typeface="华文行楷" pitchFamily="2" charset="-122"/>
              </a:rPr>
              <a:t>。</a:t>
            </a:r>
            <a:r>
              <a:rPr lang="zh-CN" altLang="en-US" sz="2800" smtClean="0">
                <a:latin typeface="华文行楷" pitchFamily="2" charset="-122"/>
                <a:ea typeface="华文行楷" pitchFamily="2" charset="-122"/>
              </a:rPr>
              <a:t>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71550" y="260350"/>
            <a:ext cx="7793038" cy="650875"/>
          </a:xfrm>
        </p:spPr>
        <p:txBody>
          <a:bodyPr/>
          <a:lstStyle/>
          <a:p>
            <a:pPr eaLnBrk="1" hangingPunct="1"/>
            <a:r>
              <a:rPr lang="en-US" altLang="zh-CN" b="1" smtClean="0"/>
              <a:t>6.2-2  </a:t>
            </a:r>
            <a:r>
              <a:rPr lang="zh-CN" altLang="en-US" b="1" smtClean="0"/>
              <a:t>同步发电机的电枢反应</a:t>
            </a:r>
            <a:r>
              <a:rPr lang="en-US" altLang="zh-CN" sz="1200" smtClean="0">
                <a:ea typeface="黑体" pitchFamily="2" charset="-122"/>
              </a:rPr>
              <a:t>10</a:t>
            </a:r>
          </a:p>
        </p:txBody>
      </p:sp>
      <p:sp>
        <p:nvSpPr>
          <p:cNvPr id="22531" name="Rectangle 3"/>
          <p:cNvSpPr>
            <a:spLocks noChangeArrowheads="1"/>
          </p:cNvSpPr>
          <p:nvPr/>
        </p:nvSpPr>
        <p:spPr bwMode="auto">
          <a:xfrm>
            <a:off x="250825" y="1196975"/>
            <a:ext cx="8642350" cy="32400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二，双轴电枢反应分析法</a:t>
            </a:r>
          </a:p>
          <a:p>
            <a:pPr marL="342900" indent="-342900">
              <a:spcBef>
                <a:spcPct val="20000"/>
              </a:spcBef>
              <a:buClr>
                <a:schemeClr val="bg2"/>
              </a:buClr>
              <a:buSzPct val="70000"/>
              <a:buFont typeface="Wingdings" pitchFamily="2" charset="2"/>
              <a:buChar char="l"/>
            </a:pPr>
            <a:r>
              <a:rPr lang="zh-CN" altLang="en-US" sz="2700" b="1"/>
              <a:t>       </a:t>
            </a:r>
            <a:r>
              <a:rPr lang="zh-CN" altLang="en-US" sz="3600" b="1"/>
              <a:t>以上，我们从电枢磁势与励磁磁势的</a:t>
            </a:r>
            <a:r>
              <a:rPr lang="zh-CN" altLang="en-US" sz="3600" b="1">
                <a:solidFill>
                  <a:srgbClr val="FF0000"/>
                </a:solidFill>
              </a:rPr>
              <a:t>空间关系</a:t>
            </a:r>
            <a:r>
              <a:rPr lang="zh-CN" altLang="en-US" sz="3600" b="1"/>
              <a:t>上，阐述了同步电机电枢反应的特点。而这</a:t>
            </a:r>
            <a:r>
              <a:rPr lang="zh-CN" altLang="en-US" sz="3600" b="1">
                <a:solidFill>
                  <a:srgbClr val="FF0000"/>
                </a:solidFill>
              </a:rPr>
              <a:t>空间关系根源在于电势与电流的时间相位关系</a:t>
            </a:r>
            <a:r>
              <a:rPr lang="zh-CN" altLang="en-US" sz="3600" b="1"/>
              <a:t>，另外，电枢反应最后还要归结到合成电势的大小和时间相位上去。因此，必须对</a:t>
            </a:r>
            <a:r>
              <a:rPr lang="zh-CN" altLang="en-US" sz="3600" b="1">
                <a:solidFill>
                  <a:srgbClr val="0000FF"/>
                </a:solidFill>
              </a:rPr>
              <a:t>时间空间关系有统一的认识</a:t>
            </a:r>
            <a:r>
              <a:rPr lang="zh-CN" altLang="en-US" sz="3600" b="1"/>
              <a:t>，这就要应用</a:t>
            </a:r>
            <a:r>
              <a:rPr lang="zh-CN" altLang="en-US" sz="3600" b="1">
                <a:solidFill>
                  <a:srgbClr val="FF0000"/>
                </a:solidFill>
              </a:rPr>
              <a:t>磁势电势矢量图</a:t>
            </a:r>
            <a:r>
              <a:rPr lang="zh-CN" altLang="en-US" sz="3600" b="1"/>
              <a:t>。</a:t>
            </a:r>
            <a:r>
              <a:rPr lang="zh-CN" altLang="en-US" sz="2700"/>
              <a:t> </a:t>
            </a:r>
            <a:endParaRPr lang="el-GR" altLang="en-US" sz="270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00113" y="404813"/>
            <a:ext cx="7793037" cy="650875"/>
          </a:xfrm>
        </p:spPr>
        <p:txBody>
          <a:bodyPr/>
          <a:lstStyle/>
          <a:p>
            <a:pPr eaLnBrk="1" hangingPunct="1"/>
            <a:r>
              <a:rPr lang="en-US" altLang="zh-CN" b="1" smtClean="0"/>
              <a:t>6.2-2  </a:t>
            </a:r>
            <a:r>
              <a:rPr lang="zh-CN" altLang="en-US" b="1" smtClean="0"/>
              <a:t>同步发电机的电枢反应</a:t>
            </a:r>
            <a:r>
              <a:rPr lang="zh-CN" altLang="en-US" smtClean="0"/>
              <a:t> </a:t>
            </a:r>
            <a:r>
              <a:rPr lang="en-US" altLang="zh-CN" sz="1200" smtClean="0">
                <a:ea typeface="黑体" pitchFamily="2" charset="-122"/>
              </a:rPr>
              <a:t>8</a:t>
            </a:r>
          </a:p>
        </p:txBody>
      </p:sp>
      <p:sp>
        <p:nvSpPr>
          <p:cNvPr id="23555" name="Rectangle 3"/>
          <p:cNvSpPr>
            <a:spLocks noChangeArrowheads="1"/>
          </p:cNvSpPr>
          <p:nvPr/>
        </p:nvSpPr>
        <p:spPr bwMode="auto">
          <a:xfrm>
            <a:off x="179388" y="1196975"/>
            <a:ext cx="8964612" cy="54006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a:t> </a:t>
            </a:r>
            <a:r>
              <a:rPr lang="zh-CN" altLang="en-US" sz="2700" b="1"/>
              <a:t>二，双轴电枢反应分析法</a:t>
            </a:r>
          </a:p>
          <a:p>
            <a:pPr marL="342900" indent="-342900">
              <a:spcBef>
                <a:spcPct val="20000"/>
              </a:spcBef>
              <a:buClr>
                <a:schemeClr val="bg2"/>
              </a:buClr>
              <a:buSzPct val="70000"/>
              <a:buFont typeface="Wingdings" pitchFamily="2" charset="2"/>
              <a:buNone/>
            </a:pPr>
            <a:r>
              <a:rPr lang="zh-CN" altLang="en-US" sz="2700" b="1"/>
              <a:t>           </a:t>
            </a:r>
            <a:r>
              <a:rPr lang="zh-CN" altLang="en-US" sz="2700" b="1">
                <a:solidFill>
                  <a:srgbClr val="0000FF"/>
                </a:solidFill>
              </a:rPr>
              <a:t>一般情况不一定是单一的直轴或交轴电枢反应，但总可以将电枢磁势分解为直轴和交轴两个分量来进行分析。</a:t>
            </a:r>
          </a:p>
          <a:p>
            <a:pPr marL="342900" indent="-342900">
              <a:spcBef>
                <a:spcPct val="20000"/>
              </a:spcBef>
              <a:buClr>
                <a:schemeClr val="bg2"/>
              </a:buClr>
              <a:buSzPct val="70000"/>
              <a:buFont typeface="Wingdings" pitchFamily="2" charset="2"/>
              <a:buNone/>
            </a:pPr>
            <a:r>
              <a:rPr lang="zh-CN" altLang="en-US" sz="2700" b="1"/>
              <a:t>   </a:t>
            </a:r>
            <a:r>
              <a:rPr lang="en-US" altLang="zh-CN" sz="2700" b="1"/>
              <a:t>1</a:t>
            </a:r>
            <a:r>
              <a:rPr lang="zh-CN" altLang="en-US" sz="2700" b="1"/>
              <a:t>．  一般负载情况时电枢磁势的分解 </a:t>
            </a:r>
          </a:p>
          <a:p>
            <a:pPr marL="342900" indent="-342900">
              <a:spcBef>
                <a:spcPct val="20000"/>
              </a:spcBef>
              <a:buClr>
                <a:schemeClr val="bg2"/>
              </a:buClr>
              <a:buSzPct val="70000"/>
              <a:buFont typeface="Wingdings" pitchFamily="2" charset="2"/>
              <a:buNone/>
            </a:pPr>
            <a:r>
              <a:rPr lang="zh-CN" altLang="en-US" sz="2300"/>
              <a:t>          </a:t>
            </a:r>
            <a:r>
              <a:rPr lang="zh-CN" altLang="en-US" sz="2300" b="1"/>
              <a:t>对凸极电机，当电枢磁势正好作用于直轴或交轴位置时，如图</a:t>
            </a:r>
            <a:r>
              <a:rPr lang="en-US" altLang="zh-CN" sz="2300" b="1"/>
              <a:t>19-9(b)</a:t>
            </a:r>
            <a:r>
              <a:rPr lang="zh-CN" altLang="en-US" sz="2300" b="1"/>
              <a:t>、</a:t>
            </a:r>
            <a:r>
              <a:rPr lang="en-US" altLang="zh-CN" sz="2300" b="1"/>
              <a:t>(c)</a:t>
            </a:r>
            <a:r>
              <a:rPr lang="zh-CN" altLang="en-US" sz="2300" b="1"/>
              <a:t>，电枢磁场波形是对称的，因此电枢反应的大小是不难确定的。但在一般情况下  是一任意角</a:t>
            </a:r>
            <a:r>
              <a:rPr lang="en-US" altLang="zh-CN" sz="2300" b="1"/>
              <a:t>(</a:t>
            </a:r>
            <a:r>
              <a:rPr lang="zh-CN" altLang="en-US" sz="2300" b="1"/>
              <a:t>如图</a:t>
            </a:r>
            <a:r>
              <a:rPr lang="en-US" altLang="zh-CN" sz="2300" b="1"/>
              <a:t>19-7</a:t>
            </a:r>
            <a:r>
              <a:rPr lang="zh-CN" altLang="en-US" sz="2300" b="1"/>
              <a:t>所示</a:t>
            </a:r>
            <a:r>
              <a:rPr lang="en-US" altLang="zh-CN" sz="2300" b="1"/>
              <a:t>)</a:t>
            </a:r>
            <a:r>
              <a:rPr lang="zh-CN" altLang="en-US" sz="2300" b="1"/>
              <a:t>，</a:t>
            </a:r>
            <a:r>
              <a:rPr lang="zh-CN" altLang="en-US" sz="2300" b="1">
                <a:solidFill>
                  <a:srgbClr val="FF0000"/>
                </a:solidFill>
              </a:rPr>
              <a:t>由于凸极电机气隙不均匀，气隙各处磁导大小不一样</a:t>
            </a:r>
            <a:r>
              <a:rPr lang="zh-CN" altLang="en-US" sz="2300" b="1"/>
              <a:t>，因此合成磁势产生的气隙磁感应强度的空间分布波形与磁势的空间分布波形就不一样，其基波与合成磁势基波的相位也可能不相同。这就使我们难于直接确定电枢反应的大小。</a:t>
            </a:r>
            <a:endParaRPr lang="el-GR" altLang="en-US" sz="2300" b="1"/>
          </a:p>
        </p:txBody>
      </p:sp>
      <p:pic>
        <p:nvPicPr>
          <p:cNvPr id="377860" name="Picture 4" descr="19-4电枢反应C"/>
          <p:cNvPicPr>
            <a:picLocks noChangeAspect="1" noChangeArrowheads="1"/>
          </p:cNvPicPr>
          <p:nvPr>
            <p:ph idx="1"/>
          </p:nvPr>
        </p:nvPicPr>
        <p:blipFill>
          <a:blip r:embed="rId2"/>
          <a:srcRect/>
          <a:stretch>
            <a:fillRect/>
          </a:stretch>
        </p:blipFill>
        <p:spPr>
          <a:xfrm>
            <a:off x="2987675" y="3644900"/>
            <a:ext cx="3455988" cy="2922588"/>
          </a:xfrm>
          <a:noFill/>
        </p:spPr>
      </p:pic>
      <p:sp>
        <p:nvSpPr>
          <p:cNvPr id="377861" name="Line 5"/>
          <p:cNvSpPr>
            <a:spLocks noChangeShapeType="1"/>
          </p:cNvSpPr>
          <p:nvPr/>
        </p:nvSpPr>
        <p:spPr bwMode="auto">
          <a:xfrm flipV="1">
            <a:off x="4724400" y="3886200"/>
            <a:ext cx="0" cy="122555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377862" name="Rectangle 6"/>
          <p:cNvSpPr>
            <a:spLocks noChangeArrowheads="1"/>
          </p:cNvSpPr>
          <p:nvPr/>
        </p:nvSpPr>
        <p:spPr bwMode="auto">
          <a:xfrm>
            <a:off x="4716463" y="3644900"/>
            <a:ext cx="1081087" cy="57626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a:t>E</a:t>
            </a:r>
            <a:r>
              <a:rPr lang="en-US" altLang="zh-CN" sz="2700" baseline="-25000"/>
              <a:t>A</a:t>
            </a:r>
            <a:endParaRPr lang="el-GR" altLang="en-US" sz="2700"/>
          </a:p>
        </p:txBody>
      </p:sp>
      <p:sp>
        <p:nvSpPr>
          <p:cNvPr id="377863" name="Line 7"/>
          <p:cNvSpPr>
            <a:spLocks noChangeShapeType="1"/>
          </p:cNvSpPr>
          <p:nvPr/>
        </p:nvSpPr>
        <p:spPr bwMode="auto">
          <a:xfrm flipV="1">
            <a:off x="4716463" y="4149725"/>
            <a:ext cx="792162" cy="935038"/>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377864" name="Rectangle 8"/>
          <p:cNvSpPr>
            <a:spLocks noChangeArrowheads="1"/>
          </p:cNvSpPr>
          <p:nvPr/>
        </p:nvSpPr>
        <p:spPr bwMode="auto">
          <a:xfrm>
            <a:off x="5364163" y="3716338"/>
            <a:ext cx="1081087" cy="5762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a:t>I</a:t>
            </a:r>
            <a:r>
              <a:rPr lang="en-US" altLang="zh-CN" sz="2700" baseline="-25000"/>
              <a:t>a  </a:t>
            </a:r>
            <a:r>
              <a:rPr lang="en-US" altLang="zh-CN" sz="2700"/>
              <a:t>F</a:t>
            </a:r>
            <a:r>
              <a:rPr lang="en-US" altLang="zh-CN" sz="2700" baseline="-25000"/>
              <a:t>a</a:t>
            </a:r>
            <a:endParaRPr lang="el-GR" altLang="en-US" sz="2700"/>
          </a:p>
        </p:txBody>
      </p:sp>
      <p:sp>
        <p:nvSpPr>
          <p:cNvPr id="377865" name="Line 9"/>
          <p:cNvSpPr>
            <a:spLocks noChangeShapeType="1"/>
          </p:cNvSpPr>
          <p:nvPr/>
        </p:nvSpPr>
        <p:spPr bwMode="auto">
          <a:xfrm>
            <a:off x="4716463" y="4508500"/>
            <a:ext cx="360362" cy="73025"/>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377866" name="Rectangle 10"/>
          <p:cNvSpPr>
            <a:spLocks noChangeArrowheads="1"/>
          </p:cNvSpPr>
          <p:nvPr/>
        </p:nvSpPr>
        <p:spPr bwMode="auto">
          <a:xfrm>
            <a:off x="4787900" y="4076700"/>
            <a:ext cx="390525" cy="366713"/>
          </a:xfrm>
          <a:prstGeom prst="rect">
            <a:avLst/>
          </a:prstGeom>
          <a:noFill/>
          <a:ln w="9525">
            <a:noFill/>
            <a:miter lim="800000"/>
            <a:headEnd/>
            <a:tailEnd/>
          </a:ln>
          <a:effectLst/>
        </p:spPr>
        <p:txBody>
          <a:bodyPr wrap="none">
            <a:spAutoFit/>
          </a:bodyPr>
          <a:lstStyle/>
          <a:p>
            <a:r>
              <a:rPr kumimoji="1" lang="el-GR" altLang="zh-CN" sz="1800" b="1">
                <a:latin typeface="Tahoma" pitchFamily="34" charset="0"/>
              </a:rPr>
              <a:t>Ψ</a:t>
            </a:r>
            <a:endParaRPr kumimoji="1" lang="en-US" altLang="zh-CN" sz="1800" b="1">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7860"/>
                                        </p:tgtEl>
                                        <p:attrNameLst>
                                          <p:attrName>style.visibility</p:attrName>
                                        </p:attrNameLst>
                                      </p:cBhvr>
                                      <p:to>
                                        <p:strVal val="visible"/>
                                      </p:to>
                                    </p:set>
                                    <p:anim calcmode="lin" valueType="num">
                                      <p:cBhvr additive="base">
                                        <p:cTn id="7" dur="500" fill="hold"/>
                                        <p:tgtEl>
                                          <p:spTgt spid="377860"/>
                                        </p:tgtEl>
                                        <p:attrNameLst>
                                          <p:attrName>ppt_x</p:attrName>
                                        </p:attrNameLst>
                                      </p:cBhvr>
                                      <p:tavLst>
                                        <p:tav tm="0">
                                          <p:val>
                                            <p:strVal val="#ppt_x"/>
                                          </p:val>
                                        </p:tav>
                                        <p:tav tm="100000">
                                          <p:val>
                                            <p:strVal val="#ppt_x"/>
                                          </p:val>
                                        </p:tav>
                                      </p:tavLst>
                                    </p:anim>
                                    <p:anim calcmode="lin" valueType="num">
                                      <p:cBhvr additive="base">
                                        <p:cTn id="8" dur="500" fill="hold"/>
                                        <p:tgtEl>
                                          <p:spTgt spid="3778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4" fill="hold" grpId="0" nodeType="clickEffect">
                                  <p:stCondLst>
                                    <p:cond delay="0"/>
                                  </p:stCondLst>
                                  <p:childTnLst>
                                    <p:set>
                                      <p:cBhvr>
                                        <p:cTn id="12" dur="1" fill="hold">
                                          <p:stCondLst>
                                            <p:cond delay="0"/>
                                          </p:stCondLst>
                                        </p:cTn>
                                        <p:tgtEl>
                                          <p:spTgt spid="377861"/>
                                        </p:tgtEl>
                                        <p:attrNameLst>
                                          <p:attrName>style.visibility</p:attrName>
                                        </p:attrNameLst>
                                      </p:cBhvr>
                                      <p:to>
                                        <p:strVal val="visible"/>
                                      </p:to>
                                    </p:set>
                                    <p:anim calcmode="lin" valueType="num">
                                      <p:cBhvr>
                                        <p:cTn id="13" dur="500" fill="hold"/>
                                        <p:tgtEl>
                                          <p:spTgt spid="377861"/>
                                        </p:tgtEl>
                                        <p:attrNameLst>
                                          <p:attrName>ppt_x</p:attrName>
                                        </p:attrNameLst>
                                      </p:cBhvr>
                                      <p:tavLst>
                                        <p:tav tm="0">
                                          <p:val>
                                            <p:strVal val="#ppt_x"/>
                                          </p:val>
                                        </p:tav>
                                        <p:tav tm="100000">
                                          <p:val>
                                            <p:strVal val="#ppt_x"/>
                                          </p:val>
                                        </p:tav>
                                      </p:tavLst>
                                    </p:anim>
                                    <p:anim calcmode="lin" valueType="num">
                                      <p:cBhvr>
                                        <p:cTn id="14" dur="500" fill="hold"/>
                                        <p:tgtEl>
                                          <p:spTgt spid="377861"/>
                                        </p:tgtEl>
                                        <p:attrNameLst>
                                          <p:attrName>ppt_y</p:attrName>
                                        </p:attrNameLst>
                                      </p:cBhvr>
                                      <p:tavLst>
                                        <p:tav tm="0">
                                          <p:val>
                                            <p:strVal val="#ppt_y+#ppt_h/2"/>
                                          </p:val>
                                        </p:tav>
                                        <p:tav tm="100000">
                                          <p:val>
                                            <p:strVal val="#ppt_y"/>
                                          </p:val>
                                        </p:tav>
                                      </p:tavLst>
                                    </p:anim>
                                    <p:anim calcmode="lin" valueType="num">
                                      <p:cBhvr>
                                        <p:cTn id="15" dur="500" fill="hold"/>
                                        <p:tgtEl>
                                          <p:spTgt spid="377861"/>
                                        </p:tgtEl>
                                        <p:attrNameLst>
                                          <p:attrName>ppt_w</p:attrName>
                                        </p:attrNameLst>
                                      </p:cBhvr>
                                      <p:tavLst>
                                        <p:tav tm="0">
                                          <p:val>
                                            <p:strVal val="#ppt_w"/>
                                          </p:val>
                                        </p:tav>
                                        <p:tav tm="100000">
                                          <p:val>
                                            <p:strVal val="#ppt_w"/>
                                          </p:val>
                                        </p:tav>
                                      </p:tavLst>
                                    </p:anim>
                                    <p:anim calcmode="lin" valueType="num">
                                      <p:cBhvr>
                                        <p:cTn id="16" dur="500" fill="hold"/>
                                        <p:tgtEl>
                                          <p:spTgt spid="377861"/>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4" fill="hold" grpId="0" nodeType="clickEffect">
                                  <p:stCondLst>
                                    <p:cond delay="0"/>
                                  </p:stCondLst>
                                  <p:childTnLst>
                                    <p:set>
                                      <p:cBhvr>
                                        <p:cTn id="20" dur="1" fill="hold">
                                          <p:stCondLst>
                                            <p:cond delay="0"/>
                                          </p:stCondLst>
                                        </p:cTn>
                                        <p:tgtEl>
                                          <p:spTgt spid="377862"/>
                                        </p:tgtEl>
                                        <p:attrNameLst>
                                          <p:attrName>style.visibility</p:attrName>
                                        </p:attrNameLst>
                                      </p:cBhvr>
                                      <p:to>
                                        <p:strVal val="visible"/>
                                      </p:to>
                                    </p:set>
                                    <p:anim calcmode="lin" valueType="num">
                                      <p:cBhvr>
                                        <p:cTn id="21" dur="500" fill="hold"/>
                                        <p:tgtEl>
                                          <p:spTgt spid="377862"/>
                                        </p:tgtEl>
                                        <p:attrNameLst>
                                          <p:attrName>ppt_x</p:attrName>
                                        </p:attrNameLst>
                                      </p:cBhvr>
                                      <p:tavLst>
                                        <p:tav tm="0">
                                          <p:val>
                                            <p:strVal val="#ppt_x"/>
                                          </p:val>
                                        </p:tav>
                                        <p:tav tm="100000">
                                          <p:val>
                                            <p:strVal val="#ppt_x"/>
                                          </p:val>
                                        </p:tav>
                                      </p:tavLst>
                                    </p:anim>
                                    <p:anim calcmode="lin" valueType="num">
                                      <p:cBhvr>
                                        <p:cTn id="22" dur="500" fill="hold"/>
                                        <p:tgtEl>
                                          <p:spTgt spid="377862"/>
                                        </p:tgtEl>
                                        <p:attrNameLst>
                                          <p:attrName>ppt_y</p:attrName>
                                        </p:attrNameLst>
                                      </p:cBhvr>
                                      <p:tavLst>
                                        <p:tav tm="0">
                                          <p:val>
                                            <p:strVal val="#ppt_y+#ppt_h/2"/>
                                          </p:val>
                                        </p:tav>
                                        <p:tav tm="100000">
                                          <p:val>
                                            <p:strVal val="#ppt_y"/>
                                          </p:val>
                                        </p:tav>
                                      </p:tavLst>
                                    </p:anim>
                                    <p:anim calcmode="lin" valueType="num">
                                      <p:cBhvr>
                                        <p:cTn id="23" dur="500" fill="hold"/>
                                        <p:tgtEl>
                                          <p:spTgt spid="377862"/>
                                        </p:tgtEl>
                                        <p:attrNameLst>
                                          <p:attrName>ppt_w</p:attrName>
                                        </p:attrNameLst>
                                      </p:cBhvr>
                                      <p:tavLst>
                                        <p:tav tm="0">
                                          <p:val>
                                            <p:strVal val="#ppt_w"/>
                                          </p:val>
                                        </p:tav>
                                        <p:tav tm="100000">
                                          <p:val>
                                            <p:strVal val="#ppt_w"/>
                                          </p:val>
                                        </p:tav>
                                      </p:tavLst>
                                    </p:anim>
                                    <p:anim calcmode="lin" valueType="num">
                                      <p:cBhvr>
                                        <p:cTn id="24" dur="500" fill="hold"/>
                                        <p:tgtEl>
                                          <p:spTgt spid="377862"/>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grpId="0" nodeType="clickEffect">
                                  <p:stCondLst>
                                    <p:cond delay="0"/>
                                  </p:stCondLst>
                                  <p:childTnLst>
                                    <p:set>
                                      <p:cBhvr>
                                        <p:cTn id="28" dur="1" fill="hold">
                                          <p:stCondLst>
                                            <p:cond delay="0"/>
                                          </p:stCondLst>
                                        </p:cTn>
                                        <p:tgtEl>
                                          <p:spTgt spid="377863"/>
                                        </p:tgtEl>
                                        <p:attrNameLst>
                                          <p:attrName>style.visibility</p:attrName>
                                        </p:attrNameLst>
                                      </p:cBhvr>
                                      <p:to>
                                        <p:strVal val="visible"/>
                                      </p:to>
                                    </p:set>
                                    <p:anim calcmode="lin" valueType="num">
                                      <p:cBhvr>
                                        <p:cTn id="29" dur="500" fill="hold"/>
                                        <p:tgtEl>
                                          <p:spTgt spid="377863"/>
                                        </p:tgtEl>
                                        <p:attrNameLst>
                                          <p:attrName>ppt_x</p:attrName>
                                        </p:attrNameLst>
                                      </p:cBhvr>
                                      <p:tavLst>
                                        <p:tav tm="0">
                                          <p:val>
                                            <p:strVal val="#ppt_x"/>
                                          </p:val>
                                        </p:tav>
                                        <p:tav tm="100000">
                                          <p:val>
                                            <p:strVal val="#ppt_x"/>
                                          </p:val>
                                        </p:tav>
                                      </p:tavLst>
                                    </p:anim>
                                    <p:anim calcmode="lin" valueType="num">
                                      <p:cBhvr>
                                        <p:cTn id="30" dur="500" fill="hold"/>
                                        <p:tgtEl>
                                          <p:spTgt spid="377863"/>
                                        </p:tgtEl>
                                        <p:attrNameLst>
                                          <p:attrName>ppt_y</p:attrName>
                                        </p:attrNameLst>
                                      </p:cBhvr>
                                      <p:tavLst>
                                        <p:tav tm="0">
                                          <p:val>
                                            <p:strVal val="#ppt_y+#ppt_h/2"/>
                                          </p:val>
                                        </p:tav>
                                        <p:tav tm="100000">
                                          <p:val>
                                            <p:strVal val="#ppt_y"/>
                                          </p:val>
                                        </p:tav>
                                      </p:tavLst>
                                    </p:anim>
                                    <p:anim calcmode="lin" valueType="num">
                                      <p:cBhvr>
                                        <p:cTn id="31" dur="500" fill="hold"/>
                                        <p:tgtEl>
                                          <p:spTgt spid="377863"/>
                                        </p:tgtEl>
                                        <p:attrNameLst>
                                          <p:attrName>ppt_w</p:attrName>
                                        </p:attrNameLst>
                                      </p:cBhvr>
                                      <p:tavLst>
                                        <p:tav tm="0">
                                          <p:val>
                                            <p:strVal val="#ppt_w"/>
                                          </p:val>
                                        </p:tav>
                                        <p:tav tm="100000">
                                          <p:val>
                                            <p:strVal val="#ppt_w"/>
                                          </p:val>
                                        </p:tav>
                                      </p:tavLst>
                                    </p:anim>
                                    <p:anim calcmode="lin" valueType="num">
                                      <p:cBhvr>
                                        <p:cTn id="32" dur="500" fill="hold"/>
                                        <p:tgtEl>
                                          <p:spTgt spid="377863"/>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2" fill="hold" grpId="0" nodeType="clickEffect">
                                  <p:stCondLst>
                                    <p:cond delay="0"/>
                                  </p:stCondLst>
                                  <p:childTnLst>
                                    <p:set>
                                      <p:cBhvr>
                                        <p:cTn id="36" dur="1" fill="hold">
                                          <p:stCondLst>
                                            <p:cond delay="0"/>
                                          </p:stCondLst>
                                        </p:cTn>
                                        <p:tgtEl>
                                          <p:spTgt spid="377864"/>
                                        </p:tgtEl>
                                        <p:attrNameLst>
                                          <p:attrName>style.visibility</p:attrName>
                                        </p:attrNameLst>
                                      </p:cBhvr>
                                      <p:to>
                                        <p:strVal val="visible"/>
                                      </p:to>
                                    </p:set>
                                    <p:anim calcmode="lin" valueType="num">
                                      <p:cBhvr>
                                        <p:cTn id="37" dur="500" fill="hold"/>
                                        <p:tgtEl>
                                          <p:spTgt spid="377864"/>
                                        </p:tgtEl>
                                        <p:attrNameLst>
                                          <p:attrName>ppt_x</p:attrName>
                                        </p:attrNameLst>
                                      </p:cBhvr>
                                      <p:tavLst>
                                        <p:tav tm="0">
                                          <p:val>
                                            <p:strVal val="#ppt_x+#ppt_w/2"/>
                                          </p:val>
                                        </p:tav>
                                        <p:tav tm="100000">
                                          <p:val>
                                            <p:strVal val="#ppt_x"/>
                                          </p:val>
                                        </p:tav>
                                      </p:tavLst>
                                    </p:anim>
                                    <p:anim calcmode="lin" valueType="num">
                                      <p:cBhvr>
                                        <p:cTn id="38" dur="500" fill="hold"/>
                                        <p:tgtEl>
                                          <p:spTgt spid="377864"/>
                                        </p:tgtEl>
                                        <p:attrNameLst>
                                          <p:attrName>ppt_y</p:attrName>
                                        </p:attrNameLst>
                                      </p:cBhvr>
                                      <p:tavLst>
                                        <p:tav tm="0">
                                          <p:val>
                                            <p:strVal val="#ppt_y"/>
                                          </p:val>
                                        </p:tav>
                                        <p:tav tm="100000">
                                          <p:val>
                                            <p:strVal val="#ppt_y"/>
                                          </p:val>
                                        </p:tav>
                                      </p:tavLst>
                                    </p:anim>
                                    <p:anim calcmode="lin" valueType="num">
                                      <p:cBhvr>
                                        <p:cTn id="39" dur="500" fill="hold"/>
                                        <p:tgtEl>
                                          <p:spTgt spid="377864"/>
                                        </p:tgtEl>
                                        <p:attrNameLst>
                                          <p:attrName>ppt_w</p:attrName>
                                        </p:attrNameLst>
                                      </p:cBhvr>
                                      <p:tavLst>
                                        <p:tav tm="0">
                                          <p:val>
                                            <p:fltVal val="0"/>
                                          </p:val>
                                        </p:tav>
                                        <p:tav tm="100000">
                                          <p:val>
                                            <p:strVal val="#ppt_w"/>
                                          </p:val>
                                        </p:tav>
                                      </p:tavLst>
                                    </p:anim>
                                    <p:anim calcmode="lin" valueType="num">
                                      <p:cBhvr>
                                        <p:cTn id="40" dur="500" fill="hold"/>
                                        <p:tgtEl>
                                          <p:spTgt spid="377864"/>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377865"/>
                                        </p:tgtEl>
                                        <p:attrNameLst>
                                          <p:attrName>style.visibility</p:attrName>
                                        </p:attrNameLst>
                                      </p:cBhvr>
                                      <p:to>
                                        <p:strVal val="visible"/>
                                      </p:to>
                                    </p:set>
                                    <p:animEffect transition="in" filter="slide(fromBottom)">
                                      <p:cBhvr>
                                        <p:cTn id="45" dur="500"/>
                                        <p:tgtEl>
                                          <p:spTgt spid="37786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4" fill="hold" grpId="0" nodeType="clickEffect">
                                  <p:stCondLst>
                                    <p:cond delay="0"/>
                                  </p:stCondLst>
                                  <p:childTnLst>
                                    <p:set>
                                      <p:cBhvr>
                                        <p:cTn id="49" dur="1" fill="hold">
                                          <p:stCondLst>
                                            <p:cond delay="0"/>
                                          </p:stCondLst>
                                        </p:cTn>
                                        <p:tgtEl>
                                          <p:spTgt spid="377866"/>
                                        </p:tgtEl>
                                        <p:attrNameLst>
                                          <p:attrName>style.visibility</p:attrName>
                                        </p:attrNameLst>
                                      </p:cBhvr>
                                      <p:to>
                                        <p:strVal val="visible"/>
                                      </p:to>
                                    </p:set>
                                    <p:anim calcmode="lin" valueType="num">
                                      <p:cBhvr>
                                        <p:cTn id="50" dur="500" fill="hold"/>
                                        <p:tgtEl>
                                          <p:spTgt spid="377866"/>
                                        </p:tgtEl>
                                        <p:attrNameLst>
                                          <p:attrName>ppt_x</p:attrName>
                                        </p:attrNameLst>
                                      </p:cBhvr>
                                      <p:tavLst>
                                        <p:tav tm="0">
                                          <p:val>
                                            <p:strVal val="#ppt_x"/>
                                          </p:val>
                                        </p:tav>
                                        <p:tav tm="100000">
                                          <p:val>
                                            <p:strVal val="#ppt_x"/>
                                          </p:val>
                                        </p:tav>
                                      </p:tavLst>
                                    </p:anim>
                                    <p:anim calcmode="lin" valueType="num">
                                      <p:cBhvr>
                                        <p:cTn id="51" dur="500" fill="hold"/>
                                        <p:tgtEl>
                                          <p:spTgt spid="377866"/>
                                        </p:tgtEl>
                                        <p:attrNameLst>
                                          <p:attrName>ppt_y</p:attrName>
                                        </p:attrNameLst>
                                      </p:cBhvr>
                                      <p:tavLst>
                                        <p:tav tm="0">
                                          <p:val>
                                            <p:strVal val="#ppt_y+#ppt_h/2"/>
                                          </p:val>
                                        </p:tav>
                                        <p:tav tm="100000">
                                          <p:val>
                                            <p:strVal val="#ppt_y"/>
                                          </p:val>
                                        </p:tav>
                                      </p:tavLst>
                                    </p:anim>
                                    <p:anim calcmode="lin" valueType="num">
                                      <p:cBhvr>
                                        <p:cTn id="52" dur="500" fill="hold"/>
                                        <p:tgtEl>
                                          <p:spTgt spid="377866"/>
                                        </p:tgtEl>
                                        <p:attrNameLst>
                                          <p:attrName>ppt_w</p:attrName>
                                        </p:attrNameLst>
                                      </p:cBhvr>
                                      <p:tavLst>
                                        <p:tav tm="0">
                                          <p:val>
                                            <p:strVal val="#ppt_w"/>
                                          </p:val>
                                        </p:tav>
                                        <p:tav tm="100000">
                                          <p:val>
                                            <p:strVal val="#ppt_w"/>
                                          </p:val>
                                        </p:tav>
                                      </p:tavLst>
                                    </p:anim>
                                    <p:anim calcmode="lin" valueType="num">
                                      <p:cBhvr>
                                        <p:cTn id="53" dur="500" fill="hold"/>
                                        <p:tgtEl>
                                          <p:spTgt spid="3778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animBg="1"/>
      <p:bldP spid="377862" grpId="0" autoUpdateAnimBg="0"/>
      <p:bldP spid="377863" grpId="0" animBg="1"/>
      <p:bldP spid="377864" grpId="0" autoUpdateAnimBg="0"/>
      <p:bldP spid="377865" grpId="0" animBg="1"/>
      <p:bldP spid="37786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00113" y="476250"/>
            <a:ext cx="7793037" cy="650875"/>
          </a:xfrm>
        </p:spPr>
        <p:txBody>
          <a:bodyPr/>
          <a:lstStyle/>
          <a:p>
            <a:pPr eaLnBrk="1" hangingPunct="1"/>
            <a:r>
              <a:rPr lang="en-US" altLang="zh-CN" b="1" smtClean="0"/>
              <a:t>6.2-2  </a:t>
            </a:r>
            <a:r>
              <a:rPr lang="zh-CN" altLang="en-US" b="1" smtClean="0"/>
              <a:t>同步发电机的电枢反应</a:t>
            </a:r>
            <a:r>
              <a:rPr lang="en-US" altLang="zh-CN" sz="1400" smtClean="0"/>
              <a:t>11</a:t>
            </a:r>
            <a:endParaRPr lang="en-US" altLang="zh-CN" sz="1400" smtClean="0">
              <a:ea typeface="黑体" pitchFamily="2" charset="-122"/>
            </a:endParaRPr>
          </a:p>
        </p:txBody>
      </p:sp>
      <p:sp>
        <p:nvSpPr>
          <p:cNvPr id="24579" name="Rectangle 3"/>
          <p:cNvSpPr>
            <a:spLocks noChangeArrowheads="1"/>
          </p:cNvSpPr>
          <p:nvPr/>
        </p:nvSpPr>
        <p:spPr bwMode="auto">
          <a:xfrm>
            <a:off x="250825" y="1196975"/>
            <a:ext cx="8713788" cy="45370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二，双轴电枢反应分析法</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2</a:t>
            </a:r>
            <a:r>
              <a:rPr lang="zh-CN" altLang="en-US" sz="2700" b="1"/>
              <a:t>．  磁势电势矢量图</a:t>
            </a:r>
          </a:p>
          <a:p>
            <a:pPr marL="342900" indent="-342900">
              <a:spcBef>
                <a:spcPct val="20000"/>
              </a:spcBef>
              <a:buClr>
                <a:schemeClr val="bg2"/>
              </a:buClr>
              <a:buSzPct val="70000"/>
              <a:buFont typeface="Wingdings" pitchFamily="2" charset="2"/>
              <a:buChar char="l"/>
            </a:pPr>
            <a:r>
              <a:rPr lang="zh-CN" altLang="en-US" sz="2700" b="1"/>
              <a:t>    参照图</a:t>
            </a:r>
            <a:r>
              <a:rPr lang="en-US" altLang="zh-CN" sz="2700" b="1"/>
              <a:t>19-7</a:t>
            </a:r>
            <a:r>
              <a:rPr lang="zh-CN" altLang="en-US" sz="2700" b="1"/>
              <a:t>的关系，可画出</a:t>
            </a:r>
            <a:r>
              <a:rPr lang="en-US" altLang="zh-CN" sz="2700" b="1"/>
              <a:t>A</a:t>
            </a:r>
            <a:r>
              <a:rPr lang="zh-CN" altLang="en-US" sz="2700" b="1"/>
              <a:t>相的电势电流矢量图，如图</a:t>
            </a:r>
            <a:r>
              <a:rPr lang="en-US" altLang="zh-CN" sz="2700" b="1"/>
              <a:t>19-10(a)(</a:t>
            </a:r>
            <a:r>
              <a:rPr lang="zh-CN" altLang="en-US" sz="2700" b="1"/>
              <a:t>选择不同的基准，就同样适用于其它相，所以图中的脚标</a:t>
            </a:r>
            <a:r>
              <a:rPr lang="en-US" altLang="zh-CN" sz="2700" b="1"/>
              <a:t>A</a:t>
            </a:r>
            <a:r>
              <a:rPr lang="zh-CN" altLang="en-US" sz="2700" b="1"/>
              <a:t>已取消</a:t>
            </a:r>
            <a:r>
              <a:rPr lang="en-US" altLang="zh-CN" sz="2700" b="1"/>
              <a:t>)</a:t>
            </a:r>
            <a:r>
              <a:rPr lang="zh-CN" altLang="en-US" sz="2700" b="1"/>
              <a:t>。图中</a:t>
            </a:r>
            <a:r>
              <a:rPr lang="en-US" altLang="zh-CN" sz="2700" b="1"/>
              <a:t>E</a:t>
            </a:r>
            <a:r>
              <a:rPr lang="en-US" altLang="zh-CN" sz="2700" b="1" baseline="-25000"/>
              <a:t>0</a:t>
            </a:r>
            <a:r>
              <a:rPr lang="zh-CN" altLang="en-US" sz="2700" b="1"/>
              <a:t>滞后于</a:t>
            </a:r>
            <a:r>
              <a:rPr lang="el-GR" altLang="zh-CN" sz="2700" b="1">
                <a:cs typeface="Tahoma" pitchFamily="34" charset="0"/>
              </a:rPr>
              <a:t>Φ</a:t>
            </a:r>
            <a:r>
              <a:rPr lang="en-US" altLang="zh-CN" sz="2700" b="1" baseline="-25000">
                <a:cs typeface="Tahoma" pitchFamily="34" charset="0"/>
              </a:rPr>
              <a:t>f </a:t>
            </a:r>
            <a:r>
              <a:rPr lang="en-US" altLang="zh-CN" sz="2700" b="1"/>
              <a:t>90</a:t>
            </a:r>
            <a:r>
              <a:rPr lang="en-US" altLang="zh-CN" sz="2700" b="1">
                <a:cs typeface="Tahoma" pitchFamily="34" charset="0"/>
              </a:rPr>
              <a:t>˚ </a:t>
            </a:r>
            <a:r>
              <a:rPr lang="zh-CN" altLang="en-US" sz="2700" b="1"/>
              <a:t>。这里，</a:t>
            </a:r>
            <a:r>
              <a:rPr lang="el-GR" altLang="zh-CN" sz="2700" b="1">
                <a:cs typeface="Tahoma" pitchFamily="34" charset="0"/>
              </a:rPr>
              <a:t>Φ</a:t>
            </a:r>
            <a:r>
              <a:rPr lang="en-US" altLang="zh-CN" sz="2700" b="1" baseline="-25000">
                <a:cs typeface="Tahoma" pitchFamily="34" charset="0"/>
              </a:rPr>
              <a:t>f</a:t>
            </a:r>
            <a:r>
              <a:rPr lang="zh-CN" altLang="en-US" sz="2700" b="1"/>
              <a:t>为匝链</a:t>
            </a:r>
            <a:r>
              <a:rPr lang="en-US" altLang="zh-CN" sz="2700" b="1"/>
              <a:t>A</a:t>
            </a:r>
            <a:r>
              <a:rPr lang="zh-CN" altLang="en-US" sz="2700" b="1"/>
              <a:t>相绕组的励磁磁通，由于转子在旋转，因此</a:t>
            </a:r>
            <a:r>
              <a:rPr lang="zh-CN" altLang="en-US" sz="2700" b="1">
                <a:solidFill>
                  <a:srgbClr val="0000FF"/>
                </a:solidFill>
              </a:rPr>
              <a:t>励磁主磁场匝链绕组的磁通</a:t>
            </a:r>
            <a:r>
              <a:rPr lang="en-US" altLang="zh-CN" sz="2700" b="1">
                <a:solidFill>
                  <a:srgbClr val="0000FF"/>
                </a:solidFill>
              </a:rPr>
              <a:t>(</a:t>
            </a:r>
            <a:r>
              <a:rPr lang="zh-CN" altLang="en-US" sz="2700" b="1">
                <a:solidFill>
                  <a:srgbClr val="0000FF"/>
                </a:solidFill>
              </a:rPr>
              <a:t>基波</a:t>
            </a:r>
            <a:r>
              <a:rPr lang="en-US" altLang="zh-CN" sz="2700" b="1">
                <a:solidFill>
                  <a:srgbClr val="0000FF"/>
                </a:solidFill>
              </a:rPr>
              <a:t>)</a:t>
            </a:r>
            <a:r>
              <a:rPr lang="zh-CN" altLang="en-US" sz="2700" b="1">
                <a:solidFill>
                  <a:srgbClr val="0000FF"/>
                </a:solidFill>
              </a:rPr>
              <a:t>将随时间正弦交变</a:t>
            </a:r>
            <a:r>
              <a:rPr lang="zh-CN" altLang="en-US" sz="2700" b="1"/>
              <a:t>。所以，每相的电势、电流及磁通均随时间正弦交变，都可用时间矢量采表示，为</a:t>
            </a:r>
            <a:r>
              <a:rPr lang="zh-CN" altLang="en-US" sz="2700" b="1">
                <a:solidFill>
                  <a:srgbClr val="FF0000"/>
                </a:solidFill>
              </a:rPr>
              <a:t>时间矢量图</a:t>
            </a:r>
            <a:r>
              <a:rPr lang="zh-CN" altLang="en-US" sz="2700"/>
              <a:t> </a:t>
            </a:r>
            <a:endParaRPr lang="el-GR" altLang="en-US" sz="2700"/>
          </a:p>
        </p:txBody>
      </p:sp>
      <p:sp>
        <p:nvSpPr>
          <p:cNvPr id="380940" name="Line 12"/>
          <p:cNvSpPr>
            <a:spLocks noChangeShapeType="1"/>
          </p:cNvSpPr>
          <p:nvPr/>
        </p:nvSpPr>
        <p:spPr bwMode="auto">
          <a:xfrm flipH="1">
            <a:off x="4427538" y="6597650"/>
            <a:ext cx="2016125" cy="0"/>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380941" name="Rectangle 13"/>
          <p:cNvSpPr>
            <a:spLocks noChangeArrowheads="1"/>
          </p:cNvSpPr>
          <p:nvPr/>
        </p:nvSpPr>
        <p:spPr bwMode="auto">
          <a:xfrm>
            <a:off x="3924300" y="6308725"/>
            <a:ext cx="442913" cy="366713"/>
          </a:xfrm>
          <a:prstGeom prst="rect">
            <a:avLst/>
          </a:prstGeom>
          <a:noFill/>
          <a:ln w="9525">
            <a:noFill/>
            <a:miter lim="800000"/>
            <a:headEnd/>
            <a:tailEnd/>
          </a:ln>
          <a:effectLst/>
        </p:spPr>
        <p:txBody>
          <a:bodyPr wrap="none">
            <a:spAutoFit/>
          </a:bodyPr>
          <a:lstStyle/>
          <a:p>
            <a:r>
              <a:rPr kumimoji="1" lang="el-GR" altLang="zh-CN" sz="1800" b="1">
                <a:latin typeface="Tahoma" pitchFamily="34" charset="0"/>
              </a:rPr>
              <a:t>Φ</a:t>
            </a:r>
            <a:r>
              <a:rPr kumimoji="1" lang="en-US" altLang="zh-CN" sz="1800" b="1" baseline="-25000">
                <a:latin typeface="Tahoma" pitchFamily="34" charset="0"/>
              </a:rPr>
              <a:t>f</a:t>
            </a:r>
          </a:p>
        </p:txBody>
      </p:sp>
      <p:sp>
        <p:nvSpPr>
          <p:cNvPr id="380942" name="Line 14"/>
          <p:cNvSpPr>
            <a:spLocks noChangeShapeType="1"/>
          </p:cNvSpPr>
          <p:nvPr/>
        </p:nvSpPr>
        <p:spPr bwMode="auto">
          <a:xfrm flipV="1">
            <a:off x="6443663" y="5157788"/>
            <a:ext cx="0" cy="1439862"/>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380943" name="Rectangle 15"/>
          <p:cNvSpPr>
            <a:spLocks noChangeArrowheads="1"/>
          </p:cNvSpPr>
          <p:nvPr/>
        </p:nvSpPr>
        <p:spPr bwMode="auto">
          <a:xfrm>
            <a:off x="6588125" y="4941888"/>
            <a:ext cx="422275" cy="366712"/>
          </a:xfrm>
          <a:prstGeom prst="rect">
            <a:avLst/>
          </a:prstGeom>
          <a:solidFill>
            <a:schemeClr val="bg1"/>
          </a:solidFill>
          <a:ln w="9525">
            <a:noFill/>
            <a:miter lim="800000"/>
            <a:headEnd/>
            <a:tailEnd/>
          </a:ln>
          <a:effectLst/>
        </p:spPr>
        <p:txBody>
          <a:bodyPr wrap="none">
            <a:spAutoFit/>
          </a:bodyPr>
          <a:lstStyle/>
          <a:p>
            <a:r>
              <a:rPr kumimoji="1" lang="en-US" altLang="zh-CN" sz="1800" b="1">
                <a:latin typeface="Tahoma" pitchFamily="34" charset="0"/>
              </a:rPr>
              <a:t>E</a:t>
            </a:r>
            <a:r>
              <a:rPr kumimoji="1" lang="en-US" altLang="zh-CN" sz="1800" b="1" baseline="-25000">
                <a:latin typeface="Tahoma" pitchFamily="34" charset="0"/>
              </a:rPr>
              <a:t>0</a:t>
            </a:r>
          </a:p>
        </p:txBody>
      </p:sp>
      <p:sp>
        <p:nvSpPr>
          <p:cNvPr id="380944" name="Line 16"/>
          <p:cNvSpPr>
            <a:spLocks noChangeShapeType="1"/>
          </p:cNvSpPr>
          <p:nvPr/>
        </p:nvSpPr>
        <p:spPr bwMode="auto">
          <a:xfrm flipV="1">
            <a:off x="6443663" y="5805488"/>
            <a:ext cx="576262" cy="792162"/>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380945" name="Rectangle 17"/>
          <p:cNvSpPr>
            <a:spLocks noChangeArrowheads="1"/>
          </p:cNvSpPr>
          <p:nvPr/>
        </p:nvSpPr>
        <p:spPr bwMode="auto">
          <a:xfrm>
            <a:off x="7092950" y="5589588"/>
            <a:ext cx="295275" cy="366712"/>
          </a:xfrm>
          <a:prstGeom prst="rect">
            <a:avLst/>
          </a:prstGeom>
          <a:noFill/>
          <a:ln w="9525">
            <a:noFill/>
            <a:miter lim="800000"/>
            <a:headEnd/>
            <a:tailEnd/>
          </a:ln>
          <a:effectLst/>
        </p:spPr>
        <p:txBody>
          <a:bodyPr wrap="none">
            <a:spAutoFit/>
          </a:bodyPr>
          <a:lstStyle/>
          <a:p>
            <a:r>
              <a:rPr kumimoji="1" lang="en-US" altLang="zh-CN" sz="1800" b="1">
                <a:latin typeface="Tahoma" pitchFamily="34" charset="0"/>
              </a:rPr>
              <a:t>I</a:t>
            </a:r>
          </a:p>
        </p:txBody>
      </p:sp>
      <p:sp>
        <p:nvSpPr>
          <p:cNvPr id="380946" name="Line 18"/>
          <p:cNvSpPr>
            <a:spLocks noChangeShapeType="1"/>
          </p:cNvSpPr>
          <p:nvPr/>
        </p:nvSpPr>
        <p:spPr bwMode="auto">
          <a:xfrm>
            <a:off x="6443663" y="6092825"/>
            <a:ext cx="288925" cy="73025"/>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380947" name="Rectangle 19"/>
          <p:cNvSpPr>
            <a:spLocks noChangeArrowheads="1"/>
          </p:cNvSpPr>
          <p:nvPr/>
        </p:nvSpPr>
        <p:spPr bwMode="auto">
          <a:xfrm>
            <a:off x="5219700" y="6021388"/>
            <a:ext cx="552450" cy="366712"/>
          </a:xfrm>
          <a:prstGeom prst="rect">
            <a:avLst/>
          </a:prstGeom>
          <a:noFill/>
          <a:ln w="9525">
            <a:noFill/>
            <a:miter lim="800000"/>
            <a:headEnd/>
            <a:tailEnd/>
          </a:ln>
          <a:effectLst/>
        </p:spPr>
        <p:txBody>
          <a:bodyPr wrap="none">
            <a:spAutoFit/>
          </a:bodyPr>
          <a:lstStyle/>
          <a:p>
            <a:r>
              <a:rPr kumimoji="1" lang="en-US" altLang="zh-CN" sz="1800" b="1">
                <a:latin typeface="Tahoma" pitchFamily="34" charset="0"/>
              </a:rPr>
              <a:t>90˚</a:t>
            </a:r>
          </a:p>
        </p:txBody>
      </p:sp>
      <p:sp>
        <p:nvSpPr>
          <p:cNvPr id="380948" name="Rectangle 20"/>
          <p:cNvSpPr>
            <a:spLocks noChangeArrowheads="1"/>
          </p:cNvSpPr>
          <p:nvPr/>
        </p:nvSpPr>
        <p:spPr bwMode="auto">
          <a:xfrm>
            <a:off x="6516688" y="5661025"/>
            <a:ext cx="390525" cy="366713"/>
          </a:xfrm>
          <a:prstGeom prst="rect">
            <a:avLst/>
          </a:prstGeom>
          <a:noFill/>
          <a:ln w="9525">
            <a:noFill/>
            <a:miter lim="800000"/>
            <a:headEnd/>
            <a:tailEnd/>
          </a:ln>
          <a:effectLst/>
        </p:spPr>
        <p:txBody>
          <a:bodyPr wrap="none">
            <a:spAutoFit/>
          </a:bodyPr>
          <a:lstStyle/>
          <a:p>
            <a:r>
              <a:rPr kumimoji="1" lang="el-GR" altLang="zh-CN" sz="1800" b="1">
                <a:latin typeface="Tahoma" pitchFamily="34" charset="0"/>
              </a:rPr>
              <a:t>Ψ</a:t>
            </a:r>
            <a:endParaRPr kumimoji="1" lang="en-US" altLang="zh-CN" sz="1800" b="1">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0940"/>
                                        </p:tgtEl>
                                        <p:attrNameLst>
                                          <p:attrName>style.visibility</p:attrName>
                                        </p:attrNameLst>
                                      </p:cBhvr>
                                      <p:to>
                                        <p:strVal val="visible"/>
                                      </p:to>
                                    </p:set>
                                    <p:animEffect transition="in" filter="slide(fromBottom)">
                                      <p:cBhvr>
                                        <p:cTn id="7" dur="500"/>
                                        <p:tgtEl>
                                          <p:spTgt spid="380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0941"/>
                                        </p:tgtEl>
                                        <p:attrNameLst>
                                          <p:attrName>style.visibility</p:attrName>
                                        </p:attrNameLst>
                                      </p:cBhvr>
                                      <p:to>
                                        <p:strVal val="visible"/>
                                      </p:to>
                                    </p:set>
                                    <p:animEffect transition="in" filter="slide(fromBottom)">
                                      <p:cBhvr>
                                        <p:cTn id="12" dur="500"/>
                                        <p:tgtEl>
                                          <p:spTgt spid="380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80947"/>
                                        </p:tgtEl>
                                        <p:attrNameLst>
                                          <p:attrName>style.visibility</p:attrName>
                                        </p:attrNameLst>
                                      </p:cBhvr>
                                      <p:to>
                                        <p:strVal val="visible"/>
                                      </p:to>
                                    </p:set>
                                    <p:animEffect transition="in" filter="slide(fromBottom)">
                                      <p:cBhvr>
                                        <p:cTn id="17" dur="500"/>
                                        <p:tgtEl>
                                          <p:spTgt spid="3809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80942"/>
                                        </p:tgtEl>
                                        <p:attrNameLst>
                                          <p:attrName>style.visibility</p:attrName>
                                        </p:attrNameLst>
                                      </p:cBhvr>
                                      <p:to>
                                        <p:strVal val="visible"/>
                                      </p:to>
                                    </p:set>
                                    <p:animEffect transition="in" filter="slide(fromBottom)">
                                      <p:cBhvr>
                                        <p:cTn id="22" dur="500"/>
                                        <p:tgtEl>
                                          <p:spTgt spid="3809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80943"/>
                                        </p:tgtEl>
                                        <p:attrNameLst>
                                          <p:attrName>style.visibility</p:attrName>
                                        </p:attrNameLst>
                                      </p:cBhvr>
                                      <p:to>
                                        <p:strVal val="visible"/>
                                      </p:to>
                                    </p:set>
                                    <p:animEffect transition="in" filter="slide(fromBottom)">
                                      <p:cBhvr>
                                        <p:cTn id="27" dur="500"/>
                                        <p:tgtEl>
                                          <p:spTgt spid="3809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80944"/>
                                        </p:tgtEl>
                                        <p:attrNameLst>
                                          <p:attrName>style.visibility</p:attrName>
                                        </p:attrNameLst>
                                      </p:cBhvr>
                                      <p:to>
                                        <p:strVal val="visible"/>
                                      </p:to>
                                    </p:set>
                                    <p:animEffect transition="in" filter="slide(fromBottom)">
                                      <p:cBhvr>
                                        <p:cTn id="32" dur="500"/>
                                        <p:tgtEl>
                                          <p:spTgt spid="3809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80945"/>
                                        </p:tgtEl>
                                        <p:attrNameLst>
                                          <p:attrName>style.visibility</p:attrName>
                                        </p:attrNameLst>
                                      </p:cBhvr>
                                      <p:to>
                                        <p:strVal val="visible"/>
                                      </p:to>
                                    </p:set>
                                    <p:animEffect transition="in" filter="slide(fromBottom)">
                                      <p:cBhvr>
                                        <p:cTn id="37" dur="500"/>
                                        <p:tgtEl>
                                          <p:spTgt spid="3809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80946"/>
                                        </p:tgtEl>
                                        <p:attrNameLst>
                                          <p:attrName>style.visibility</p:attrName>
                                        </p:attrNameLst>
                                      </p:cBhvr>
                                      <p:to>
                                        <p:strVal val="visible"/>
                                      </p:to>
                                    </p:set>
                                    <p:animEffect transition="in" filter="slide(fromBottom)">
                                      <p:cBhvr>
                                        <p:cTn id="42" dur="500"/>
                                        <p:tgtEl>
                                          <p:spTgt spid="3809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80948"/>
                                        </p:tgtEl>
                                        <p:attrNameLst>
                                          <p:attrName>style.visibility</p:attrName>
                                        </p:attrNameLst>
                                      </p:cBhvr>
                                      <p:to>
                                        <p:strVal val="visible"/>
                                      </p:to>
                                    </p:set>
                                    <p:animEffect transition="in" filter="slide(fromBottom)">
                                      <p:cBhvr>
                                        <p:cTn id="47" dur="500"/>
                                        <p:tgtEl>
                                          <p:spTgt spid="38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40" grpId="0" animBg="1"/>
      <p:bldP spid="380941" grpId="0"/>
      <p:bldP spid="380942" grpId="0" animBg="1"/>
      <p:bldP spid="380943" grpId="0" animBg="1"/>
      <p:bldP spid="380944" grpId="0" animBg="1"/>
      <p:bldP spid="380945" grpId="0"/>
      <p:bldP spid="380946" grpId="0" animBg="1"/>
      <p:bldP spid="380947" grpId="0"/>
      <p:bldP spid="380948"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55650" y="476250"/>
            <a:ext cx="7793038" cy="650875"/>
          </a:xfrm>
        </p:spPr>
        <p:txBody>
          <a:bodyPr/>
          <a:lstStyle/>
          <a:p>
            <a:pPr eaLnBrk="1" hangingPunct="1"/>
            <a:r>
              <a:rPr lang="en-US" altLang="zh-CN" b="1" smtClean="0"/>
              <a:t>6.2-2  </a:t>
            </a:r>
            <a:r>
              <a:rPr lang="zh-CN" altLang="en-US" b="1" smtClean="0"/>
              <a:t>同步发电机的电枢反应</a:t>
            </a:r>
            <a:r>
              <a:rPr lang="en-US" altLang="zh-CN" sz="1400" smtClean="0"/>
              <a:t>12</a:t>
            </a:r>
            <a:endParaRPr lang="en-US" altLang="zh-CN" sz="1400" smtClean="0">
              <a:ea typeface="黑体" pitchFamily="2" charset="-122"/>
            </a:endParaRPr>
          </a:p>
        </p:txBody>
      </p:sp>
      <p:sp>
        <p:nvSpPr>
          <p:cNvPr id="25603" name="Rectangle 3"/>
          <p:cNvSpPr>
            <a:spLocks noChangeArrowheads="1"/>
          </p:cNvSpPr>
          <p:nvPr/>
        </p:nvSpPr>
        <p:spPr bwMode="auto">
          <a:xfrm>
            <a:off x="250825" y="1196975"/>
            <a:ext cx="8642350" cy="3671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二，双轴电枢反应分析法</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2</a:t>
            </a:r>
            <a:r>
              <a:rPr lang="zh-CN" altLang="en-US" sz="2700" b="1"/>
              <a:t>．  磁势电势矢量图</a:t>
            </a:r>
          </a:p>
          <a:p>
            <a:pPr marL="342900" indent="-342900">
              <a:spcBef>
                <a:spcPct val="20000"/>
              </a:spcBef>
              <a:buClr>
                <a:schemeClr val="bg2"/>
              </a:buClr>
              <a:buSzPct val="70000"/>
              <a:buFont typeface="Wingdings" pitchFamily="2" charset="2"/>
              <a:buChar char="l"/>
            </a:pPr>
            <a:r>
              <a:rPr lang="zh-CN" altLang="en-US" sz="2700" b="1"/>
              <a:t>      参照图</a:t>
            </a:r>
            <a:r>
              <a:rPr lang="en-US" altLang="zh-CN" sz="2700" b="1"/>
              <a:t>19-7</a:t>
            </a:r>
            <a:r>
              <a:rPr lang="zh-CN" altLang="en-US" sz="2700" b="1"/>
              <a:t>和</a:t>
            </a:r>
            <a:r>
              <a:rPr lang="en-US" altLang="zh-CN" sz="2700" b="1"/>
              <a:t>19-9</a:t>
            </a:r>
            <a:r>
              <a:rPr lang="zh-CN" altLang="en-US" sz="2700" b="1"/>
              <a:t>可画出相应的</a:t>
            </a:r>
            <a:r>
              <a:rPr lang="zh-CN" altLang="en-US" sz="2700" b="1">
                <a:solidFill>
                  <a:srgbClr val="0000FF"/>
                </a:solidFill>
              </a:rPr>
              <a:t>磁势矢量图</a:t>
            </a:r>
            <a:r>
              <a:rPr lang="zh-CN" altLang="en-US" sz="2700" b="1"/>
              <a:t>，  如图</a:t>
            </a:r>
            <a:r>
              <a:rPr lang="en-US" altLang="zh-CN" sz="2700" b="1"/>
              <a:t>19-10(b)</a:t>
            </a:r>
            <a:r>
              <a:rPr lang="zh-CN" altLang="en-US" sz="2700" b="1"/>
              <a:t>所示。这是表达磁势在空间相位关系的矢量图，故称</a:t>
            </a:r>
            <a:r>
              <a:rPr lang="zh-CN" altLang="en-US" sz="2700" b="1">
                <a:solidFill>
                  <a:srgbClr val="FF0000"/>
                </a:solidFill>
              </a:rPr>
              <a:t>空间矢量图</a:t>
            </a:r>
            <a:r>
              <a:rPr lang="zh-CN" altLang="en-US" sz="2700" b="1"/>
              <a:t>。可取空间位置参考轴</a:t>
            </a:r>
            <a:r>
              <a:rPr lang="en-US" altLang="zh-CN" sz="2700" b="1"/>
              <a:t>(</a:t>
            </a:r>
            <a:r>
              <a:rPr lang="zh-CN" altLang="en-US" sz="2700" b="1"/>
              <a:t>简称相轴</a:t>
            </a:r>
            <a:r>
              <a:rPr lang="en-US" altLang="zh-CN" sz="2700" b="1"/>
              <a:t>)</a:t>
            </a:r>
            <a:r>
              <a:rPr lang="zh-CN" altLang="en-US" sz="2700" b="1"/>
              <a:t>作为确定各磁势矢量在空间位置的基准。若取</a:t>
            </a:r>
            <a:r>
              <a:rPr lang="en-US" altLang="zh-CN" sz="2700" b="1"/>
              <a:t>A</a:t>
            </a:r>
            <a:r>
              <a:rPr lang="zh-CN" altLang="en-US" sz="2700" b="1"/>
              <a:t>相绕组轴线为参考轴，则在图</a:t>
            </a:r>
            <a:r>
              <a:rPr lang="en-US" altLang="zh-CN" sz="2700" b="1"/>
              <a:t>19-7</a:t>
            </a:r>
            <a:r>
              <a:rPr lang="zh-CN" altLang="en-US" sz="2700" b="1"/>
              <a:t>对应的</a:t>
            </a:r>
            <a:r>
              <a:rPr lang="zh-CN" altLang="en-US" sz="2700" b="1">
                <a:solidFill>
                  <a:srgbClr val="0000FF"/>
                </a:solidFill>
              </a:rPr>
              <a:t>时刻</a:t>
            </a:r>
            <a:r>
              <a:rPr lang="en-US" altLang="zh-CN" sz="2700" b="1">
                <a:solidFill>
                  <a:srgbClr val="0000FF"/>
                </a:solidFill>
              </a:rPr>
              <a:t>A</a:t>
            </a:r>
            <a:r>
              <a:rPr lang="zh-CN" altLang="en-US" sz="2700" b="1">
                <a:solidFill>
                  <a:srgbClr val="0000FF"/>
                </a:solidFill>
              </a:rPr>
              <a:t>相轴线与交轴</a:t>
            </a:r>
            <a:r>
              <a:rPr lang="en-US" altLang="zh-CN" sz="2700" b="1">
                <a:solidFill>
                  <a:srgbClr val="0000FF"/>
                </a:solidFill>
              </a:rPr>
              <a:t>(q</a:t>
            </a:r>
            <a:r>
              <a:rPr lang="zh-CN" altLang="en-US" sz="2700" b="1">
                <a:solidFill>
                  <a:srgbClr val="0000FF"/>
                </a:solidFill>
              </a:rPr>
              <a:t>轴</a:t>
            </a:r>
            <a:r>
              <a:rPr lang="en-US" altLang="zh-CN" sz="2700" b="1">
                <a:solidFill>
                  <a:srgbClr val="0000FF"/>
                </a:solidFill>
              </a:rPr>
              <a:t>)</a:t>
            </a:r>
            <a:r>
              <a:rPr lang="zh-CN" altLang="en-US" sz="2700" b="1">
                <a:solidFill>
                  <a:srgbClr val="0000FF"/>
                </a:solidFill>
              </a:rPr>
              <a:t>一致</a:t>
            </a:r>
            <a:r>
              <a:rPr lang="zh-CN" altLang="en-US" sz="2700" b="1"/>
              <a:t>，其磁势矢量图如图</a:t>
            </a:r>
            <a:r>
              <a:rPr lang="en-US" altLang="zh-CN" sz="2700" b="1"/>
              <a:t>19—10(b)</a:t>
            </a:r>
            <a:r>
              <a:rPr lang="zh-CN" altLang="en-US" sz="2700" b="1"/>
              <a:t>所示。 </a:t>
            </a:r>
            <a:endParaRPr lang="el-GR" altLang="en-US" sz="2700" b="1"/>
          </a:p>
        </p:txBody>
      </p:sp>
      <p:sp>
        <p:nvSpPr>
          <p:cNvPr id="385028" name="Line 4"/>
          <p:cNvSpPr>
            <a:spLocks noChangeShapeType="1"/>
          </p:cNvSpPr>
          <p:nvPr/>
        </p:nvSpPr>
        <p:spPr bwMode="auto">
          <a:xfrm flipH="1">
            <a:off x="4427538" y="6597650"/>
            <a:ext cx="2016125" cy="0"/>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385029" name="Rectangle 5"/>
          <p:cNvSpPr>
            <a:spLocks noChangeArrowheads="1"/>
          </p:cNvSpPr>
          <p:nvPr/>
        </p:nvSpPr>
        <p:spPr bwMode="auto">
          <a:xfrm>
            <a:off x="3851275" y="5876925"/>
            <a:ext cx="647700" cy="641350"/>
          </a:xfrm>
          <a:prstGeom prst="rect">
            <a:avLst/>
          </a:prstGeom>
          <a:noFill/>
          <a:ln w="9525">
            <a:noFill/>
            <a:miter lim="800000"/>
            <a:headEnd/>
            <a:tailEnd/>
          </a:ln>
          <a:effectLst/>
        </p:spPr>
        <p:txBody>
          <a:bodyPr>
            <a:spAutoFit/>
          </a:bodyPr>
          <a:lstStyle/>
          <a:p>
            <a:r>
              <a:rPr kumimoji="1" lang="el-GR" altLang="zh-CN" sz="1800" b="1">
                <a:latin typeface="Tahoma" pitchFamily="34" charset="0"/>
              </a:rPr>
              <a:t>Φ</a:t>
            </a:r>
            <a:r>
              <a:rPr kumimoji="1" lang="en-US" altLang="zh-CN" sz="1800" b="1" baseline="-25000">
                <a:latin typeface="Tahoma" pitchFamily="34" charset="0"/>
              </a:rPr>
              <a:t>f </a:t>
            </a:r>
            <a:r>
              <a:rPr kumimoji="1" lang="en-US" altLang="zh-CN" sz="1800" b="1">
                <a:latin typeface="Tahoma" pitchFamily="34" charset="0"/>
              </a:rPr>
              <a:t>F</a:t>
            </a:r>
            <a:r>
              <a:rPr kumimoji="1" lang="en-US" altLang="zh-CN" sz="1800" b="1" baseline="-25000">
                <a:latin typeface="Tahoma" pitchFamily="34" charset="0"/>
              </a:rPr>
              <a:t>f</a:t>
            </a:r>
          </a:p>
        </p:txBody>
      </p:sp>
      <p:sp>
        <p:nvSpPr>
          <p:cNvPr id="385030" name="Line 6"/>
          <p:cNvSpPr>
            <a:spLocks noChangeShapeType="1"/>
          </p:cNvSpPr>
          <p:nvPr/>
        </p:nvSpPr>
        <p:spPr bwMode="auto">
          <a:xfrm flipV="1">
            <a:off x="6443663" y="5157788"/>
            <a:ext cx="0" cy="1439862"/>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385031" name="Rectangle 7"/>
          <p:cNvSpPr>
            <a:spLocks noChangeArrowheads="1"/>
          </p:cNvSpPr>
          <p:nvPr/>
        </p:nvSpPr>
        <p:spPr bwMode="auto">
          <a:xfrm>
            <a:off x="6588125" y="4941888"/>
            <a:ext cx="422275" cy="366712"/>
          </a:xfrm>
          <a:prstGeom prst="rect">
            <a:avLst/>
          </a:prstGeom>
          <a:solidFill>
            <a:schemeClr val="bg1"/>
          </a:solidFill>
          <a:ln w="9525">
            <a:noFill/>
            <a:miter lim="800000"/>
            <a:headEnd/>
            <a:tailEnd/>
          </a:ln>
          <a:effectLst/>
        </p:spPr>
        <p:txBody>
          <a:bodyPr wrap="none">
            <a:spAutoFit/>
          </a:bodyPr>
          <a:lstStyle/>
          <a:p>
            <a:r>
              <a:rPr kumimoji="1" lang="en-US" altLang="zh-CN" sz="1800" b="1">
                <a:latin typeface="Tahoma" pitchFamily="34" charset="0"/>
              </a:rPr>
              <a:t>E</a:t>
            </a:r>
            <a:r>
              <a:rPr kumimoji="1" lang="en-US" altLang="zh-CN" sz="1800" b="1" baseline="-25000">
                <a:latin typeface="Tahoma" pitchFamily="34" charset="0"/>
              </a:rPr>
              <a:t>0</a:t>
            </a:r>
          </a:p>
        </p:txBody>
      </p:sp>
      <p:sp>
        <p:nvSpPr>
          <p:cNvPr id="385032" name="Line 8"/>
          <p:cNvSpPr>
            <a:spLocks noChangeShapeType="1"/>
          </p:cNvSpPr>
          <p:nvPr/>
        </p:nvSpPr>
        <p:spPr bwMode="auto">
          <a:xfrm flipV="1">
            <a:off x="6443663" y="5805488"/>
            <a:ext cx="576262" cy="792162"/>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385033" name="Rectangle 9"/>
          <p:cNvSpPr>
            <a:spLocks noChangeArrowheads="1"/>
          </p:cNvSpPr>
          <p:nvPr/>
        </p:nvSpPr>
        <p:spPr bwMode="auto">
          <a:xfrm>
            <a:off x="7092950" y="5589588"/>
            <a:ext cx="1079500" cy="366712"/>
          </a:xfrm>
          <a:prstGeom prst="rect">
            <a:avLst/>
          </a:prstGeom>
          <a:noFill/>
          <a:ln w="9525">
            <a:noFill/>
            <a:miter lim="800000"/>
            <a:headEnd/>
            <a:tailEnd/>
          </a:ln>
          <a:effectLst/>
        </p:spPr>
        <p:txBody>
          <a:bodyPr>
            <a:spAutoFit/>
          </a:bodyPr>
          <a:lstStyle/>
          <a:p>
            <a:r>
              <a:rPr kumimoji="1" lang="en-US" altLang="zh-CN" sz="1800" b="1">
                <a:latin typeface="Tahoma" pitchFamily="34" charset="0"/>
              </a:rPr>
              <a:t>I F</a:t>
            </a:r>
            <a:r>
              <a:rPr kumimoji="1" lang="en-US" altLang="zh-CN" sz="1800" b="1" baseline="-25000">
                <a:latin typeface="Tahoma" pitchFamily="34" charset="0"/>
              </a:rPr>
              <a:t>a</a:t>
            </a:r>
            <a:endParaRPr kumimoji="1" lang="en-US" altLang="zh-CN" sz="1800" b="1">
              <a:latin typeface="Tahoma" pitchFamily="34" charset="0"/>
            </a:endParaRPr>
          </a:p>
        </p:txBody>
      </p:sp>
      <p:sp>
        <p:nvSpPr>
          <p:cNvPr id="385034" name="Line 10"/>
          <p:cNvSpPr>
            <a:spLocks noChangeShapeType="1"/>
          </p:cNvSpPr>
          <p:nvPr/>
        </p:nvSpPr>
        <p:spPr bwMode="auto">
          <a:xfrm>
            <a:off x="6443663" y="6092825"/>
            <a:ext cx="288925" cy="73025"/>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385035" name="Rectangle 11"/>
          <p:cNvSpPr>
            <a:spLocks noChangeArrowheads="1"/>
          </p:cNvSpPr>
          <p:nvPr/>
        </p:nvSpPr>
        <p:spPr bwMode="auto">
          <a:xfrm>
            <a:off x="5219700" y="6021388"/>
            <a:ext cx="552450" cy="366712"/>
          </a:xfrm>
          <a:prstGeom prst="rect">
            <a:avLst/>
          </a:prstGeom>
          <a:noFill/>
          <a:ln w="9525">
            <a:noFill/>
            <a:miter lim="800000"/>
            <a:headEnd/>
            <a:tailEnd/>
          </a:ln>
          <a:effectLst/>
        </p:spPr>
        <p:txBody>
          <a:bodyPr wrap="none">
            <a:spAutoFit/>
          </a:bodyPr>
          <a:lstStyle/>
          <a:p>
            <a:r>
              <a:rPr kumimoji="1" lang="en-US" altLang="zh-CN" sz="1800" b="1">
                <a:latin typeface="Tahoma" pitchFamily="34" charset="0"/>
              </a:rPr>
              <a:t>90˚</a:t>
            </a:r>
          </a:p>
        </p:txBody>
      </p:sp>
      <p:sp>
        <p:nvSpPr>
          <p:cNvPr id="385036" name="Rectangle 12"/>
          <p:cNvSpPr>
            <a:spLocks noChangeArrowheads="1"/>
          </p:cNvSpPr>
          <p:nvPr/>
        </p:nvSpPr>
        <p:spPr bwMode="auto">
          <a:xfrm>
            <a:off x="6516688" y="5661025"/>
            <a:ext cx="390525" cy="366713"/>
          </a:xfrm>
          <a:prstGeom prst="rect">
            <a:avLst/>
          </a:prstGeom>
          <a:noFill/>
          <a:ln w="9525">
            <a:noFill/>
            <a:miter lim="800000"/>
            <a:headEnd/>
            <a:tailEnd/>
          </a:ln>
          <a:effectLst/>
        </p:spPr>
        <p:txBody>
          <a:bodyPr wrap="none">
            <a:spAutoFit/>
          </a:bodyPr>
          <a:lstStyle/>
          <a:p>
            <a:r>
              <a:rPr kumimoji="1" lang="el-GR" altLang="zh-CN" sz="1800" b="1">
                <a:latin typeface="Tahoma" pitchFamily="34" charset="0"/>
              </a:rPr>
              <a:t>Ψ</a:t>
            </a:r>
            <a:endParaRPr kumimoji="1" lang="en-US" altLang="zh-CN" sz="1800" b="1">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5028"/>
                                        </p:tgtEl>
                                        <p:attrNameLst>
                                          <p:attrName>style.visibility</p:attrName>
                                        </p:attrNameLst>
                                      </p:cBhvr>
                                      <p:to>
                                        <p:strVal val="visible"/>
                                      </p:to>
                                    </p:set>
                                    <p:animEffect transition="in" filter="slide(fromBottom)">
                                      <p:cBhvr>
                                        <p:cTn id="7" dur="500"/>
                                        <p:tgtEl>
                                          <p:spTgt spid="385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5029"/>
                                        </p:tgtEl>
                                        <p:attrNameLst>
                                          <p:attrName>style.visibility</p:attrName>
                                        </p:attrNameLst>
                                      </p:cBhvr>
                                      <p:to>
                                        <p:strVal val="visible"/>
                                      </p:to>
                                    </p:set>
                                    <p:animEffect transition="in" filter="slide(fromBottom)">
                                      <p:cBhvr>
                                        <p:cTn id="12" dur="500"/>
                                        <p:tgtEl>
                                          <p:spTgt spid="3850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85035"/>
                                        </p:tgtEl>
                                        <p:attrNameLst>
                                          <p:attrName>style.visibility</p:attrName>
                                        </p:attrNameLst>
                                      </p:cBhvr>
                                      <p:to>
                                        <p:strVal val="visible"/>
                                      </p:to>
                                    </p:set>
                                    <p:animEffect transition="in" filter="slide(fromBottom)">
                                      <p:cBhvr>
                                        <p:cTn id="17" dur="500"/>
                                        <p:tgtEl>
                                          <p:spTgt spid="3850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85030"/>
                                        </p:tgtEl>
                                        <p:attrNameLst>
                                          <p:attrName>style.visibility</p:attrName>
                                        </p:attrNameLst>
                                      </p:cBhvr>
                                      <p:to>
                                        <p:strVal val="visible"/>
                                      </p:to>
                                    </p:set>
                                    <p:animEffect transition="in" filter="slide(fromBottom)">
                                      <p:cBhvr>
                                        <p:cTn id="22" dur="500"/>
                                        <p:tgtEl>
                                          <p:spTgt spid="3850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85031"/>
                                        </p:tgtEl>
                                        <p:attrNameLst>
                                          <p:attrName>style.visibility</p:attrName>
                                        </p:attrNameLst>
                                      </p:cBhvr>
                                      <p:to>
                                        <p:strVal val="visible"/>
                                      </p:to>
                                    </p:set>
                                    <p:animEffect transition="in" filter="slide(fromBottom)">
                                      <p:cBhvr>
                                        <p:cTn id="27" dur="500"/>
                                        <p:tgtEl>
                                          <p:spTgt spid="3850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85032"/>
                                        </p:tgtEl>
                                        <p:attrNameLst>
                                          <p:attrName>style.visibility</p:attrName>
                                        </p:attrNameLst>
                                      </p:cBhvr>
                                      <p:to>
                                        <p:strVal val="visible"/>
                                      </p:to>
                                    </p:set>
                                    <p:animEffect transition="in" filter="slide(fromBottom)">
                                      <p:cBhvr>
                                        <p:cTn id="32" dur="500"/>
                                        <p:tgtEl>
                                          <p:spTgt spid="3850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85033"/>
                                        </p:tgtEl>
                                        <p:attrNameLst>
                                          <p:attrName>style.visibility</p:attrName>
                                        </p:attrNameLst>
                                      </p:cBhvr>
                                      <p:to>
                                        <p:strVal val="visible"/>
                                      </p:to>
                                    </p:set>
                                    <p:animEffect transition="in" filter="slide(fromBottom)">
                                      <p:cBhvr>
                                        <p:cTn id="37" dur="500"/>
                                        <p:tgtEl>
                                          <p:spTgt spid="3850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85034"/>
                                        </p:tgtEl>
                                        <p:attrNameLst>
                                          <p:attrName>style.visibility</p:attrName>
                                        </p:attrNameLst>
                                      </p:cBhvr>
                                      <p:to>
                                        <p:strVal val="visible"/>
                                      </p:to>
                                    </p:set>
                                    <p:animEffect transition="in" filter="slide(fromBottom)">
                                      <p:cBhvr>
                                        <p:cTn id="42" dur="500"/>
                                        <p:tgtEl>
                                          <p:spTgt spid="3850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85036"/>
                                        </p:tgtEl>
                                        <p:attrNameLst>
                                          <p:attrName>style.visibility</p:attrName>
                                        </p:attrNameLst>
                                      </p:cBhvr>
                                      <p:to>
                                        <p:strVal val="visible"/>
                                      </p:to>
                                    </p:set>
                                    <p:animEffect transition="in" filter="slide(fromBottom)">
                                      <p:cBhvr>
                                        <p:cTn id="47" dur="500"/>
                                        <p:tgtEl>
                                          <p:spTgt spid="385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animBg="1"/>
      <p:bldP spid="385029" grpId="0"/>
      <p:bldP spid="385030" grpId="0" animBg="1"/>
      <p:bldP spid="385031" grpId="0" animBg="1"/>
      <p:bldP spid="385032" grpId="0" animBg="1"/>
      <p:bldP spid="385033" grpId="0"/>
      <p:bldP spid="385034" grpId="0" animBg="1"/>
      <p:bldP spid="385035" grpId="0"/>
      <p:bldP spid="38503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27088" y="476250"/>
            <a:ext cx="7793037" cy="650875"/>
          </a:xfrm>
        </p:spPr>
        <p:txBody>
          <a:bodyPr/>
          <a:lstStyle/>
          <a:p>
            <a:pPr eaLnBrk="1" hangingPunct="1"/>
            <a:r>
              <a:rPr lang="en-US" altLang="zh-CN" b="1" smtClean="0"/>
              <a:t>6.2-2  </a:t>
            </a:r>
            <a:r>
              <a:rPr lang="zh-CN" altLang="en-US" b="1" smtClean="0"/>
              <a:t>同步发电机的电枢反应</a:t>
            </a:r>
            <a:r>
              <a:rPr lang="en-US" altLang="zh-CN" sz="1400" smtClean="0"/>
              <a:t>13</a:t>
            </a:r>
            <a:endParaRPr lang="en-US" altLang="zh-CN" sz="1400" smtClean="0">
              <a:ea typeface="黑体" pitchFamily="2" charset="-122"/>
            </a:endParaRPr>
          </a:p>
        </p:txBody>
      </p:sp>
      <p:sp>
        <p:nvSpPr>
          <p:cNvPr id="26627" name="Rectangle 3"/>
          <p:cNvSpPr>
            <a:spLocks noChangeArrowheads="1"/>
          </p:cNvSpPr>
          <p:nvPr/>
        </p:nvSpPr>
        <p:spPr bwMode="auto">
          <a:xfrm>
            <a:off x="179388" y="1196975"/>
            <a:ext cx="8713787" cy="3671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二，双轴电枢反应分析法</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2</a:t>
            </a:r>
            <a:r>
              <a:rPr lang="zh-CN" altLang="en-US" sz="2700" b="1"/>
              <a:t>．  磁势电势矢量图</a:t>
            </a:r>
          </a:p>
          <a:p>
            <a:pPr marL="342900" indent="-342900">
              <a:spcBef>
                <a:spcPct val="20000"/>
              </a:spcBef>
              <a:buClr>
                <a:schemeClr val="bg2"/>
              </a:buClr>
              <a:buSzPct val="70000"/>
              <a:buFont typeface="Wingdings" pitchFamily="2" charset="2"/>
              <a:buChar char="l"/>
            </a:pPr>
            <a:r>
              <a:rPr lang="zh-CN" altLang="en-US" sz="2700" b="1"/>
              <a:t>       我们可以将上述时间矢量图和空间矢量图画在一起，称时间空间矢量图，又称磁势电势矢量图，如图</a:t>
            </a:r>
            <a:r>
              <a:rPr lang="en-US" altLang="zh-CN" sz="2700" b="1"/>
              <a:t>19-11</a:t>
            </a:r>
            <a:r>
              <a:rPr lang="zh-CN" altLang="en-US" sz="2700" b="1"/>
              <a:t>所示。</a:t>
            </a:r>
            <a:r>
              <a:rPr lang="zh-CN" altLang="en-US" sz="2700"/>
              <a:t> </a:t>
            </a:r>
            <a:endParaRPr lang="el-GR" altLang="en-US" sz="2700"/>
          </a:p>
        </p:txBody>
      </p:sp>
      <p:sp>
        <p:nvSpPr>
          <p:cNvPr id="26628" name="Line 4"/>
          <p:cNvSpPr>
            <a:spLocks noChangeShapeType="1"/>
          </p:cNvSpPr>
          <p:nvPr/>
        </p:nvSpPr>
        <p:spPr bwMode="auto">
          <a:xfrm flipH="1">
            <a:off x="4427538" y="6597650"/>
            <a:ext cx="2016125" cy="0"/>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6629" name="Rectangle 5"/>
          <p:cNvSpPr>
            <a:spLocks noChangeArrowheads="1"/>
          </p:cNvSpPr>
          <p:nvPr/>
        </p:nvSpPr>
        <p:spPr bwMode="auto">
          <a:xfrm>
            <a:off x="3851275" y="5876925"/>
            <a:ext cx="647700" cy="641350"/>
          </a:xfrm>
          <a:prstGeom prst="rect">
            <a:avLst/>
          </a:prstGeom>
          <a:noFill/>
          <a:ln w="9525">
            <a:noFill/>
            <a:miter lim="800000"/>
            <a:headEnd/>
            <a:tailEnd/>
          </a:ln>
          <a:effectLst/>
        </p:spPr>
        <p:txBody>
          <a:bodyPr>
            <a:spAutoFit/>
          </a:bodyPr>
          <a:lstStyle/>
          <a:p>
            <a:r>
              <a:rPr kumimoji="1" lang="el-GR" altLang="zh-CN" sz="1800" b="1">
                <a:latin typeface="Tahoma" pitchFamily="34" charset="0"/>
              </a:rPr>
              <a:t>Φ</a:t>
            </a:r>
            <a:r>
              <a:rPr kumimoji="1" lang="en-US" altLang="zh-CN" sz="1800" b="1" baseline="-25000">
                <a:latin typeface="Tahoma" pitchFamily="34" charset="0"/>
              </a:rPr>
              <a:t>f </a:t>
            </a:r>
            <a:r>
              <a:rPr kumimoji="1" lang="en-US" altLang="zh-CN" sz="1800" b="1">
                <a:latin typeface="Tahoma" pitchFamily="34" charset="0"/>
              </a:rPr>
              <a:t>F</a:t>
            </a:r>
            <a:r>
              <a:rPr kumimoji="1" lang="en-US" altLang="zh-CN" sz="1800" b="1" baseline="-25000">
                <a:latin typeface="Tahoma" pitchFamily="34" charset="0"/>
              </a:rPr>
              <a:t>f</a:t>
            </a:r>
          </a:p>
        </p:txBody>
      </p:sp>
      <p:sp>
        <p:nvSpPr>
          <p:cNvPr id="26630" name="Line 6"/>
          <p:cNvSpPr>
            <a:spLocks noChangeShapeType="1"/>
          </p:cNvSpPr>
          <p:nvPr/>
        </p:nvSpPr>
        <p:spPr bwMode="auto">
          <a:xfrm flipV="1">
            <a:off x="6443663" y="5157788"/>
            <a:ext cx="0" cy="1439862"/>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31" name="Rectangle 7"/>
          <p:cNvSpPr>
            <a:spLocks noChangeArrowheads="1"/>
          </p:cNvSpPr>
          <p:nvPr/>
        </p:nvSpPr>
        <p:spPr bwMode="auto">
          <a:xfrm>
            <a:off x="6588125" y="4941888"/>
            <a:ext cx="422275" cy="366712"/>
          </a:xfrm>
          <a:prstGeom prst="rect">
            <a:avLst/>
          </a:prstGeom>
          <a:solidFill>
            <a:schemeClr val="bg1"/>
          </a:solidFill>
          <a:ln w="9525">
            <a:noFill/>
            <a:miter lim="800000"/>
            <a:headEnd/>
            <a:tailEnd/>
          </a:ln>
          <a:effectLst/>
        </p:spPr>
        <p:txBody>
          <a:bodyPr wrap="none">
            <a:spAutoFit/>
          </a:bodyPr>
          <a:lstStyle/>
          <a:p>
            <a:r>
              <a:rPr kumimoji="1" lang="en-US" altLang="zh-CN" sz="1800" b="1">
                <a:latin typeface="Tahoma" pitchFamily="34" charset="0"/>
              </a:rPr>
              <a:t>E</a:t>
            </a:r>
            <a:r>
              <a:rPr kumimoji="1" lang="en-US" altLang="zh-CN" sz="1800" b="1" baseline="-25000">
                <a:latin typeface="Tahoma" pitchFamily="34" charset="0"/>
              </a:rPr>
              <a:t>0</a:t>
            </a:r>
          </a:p>
        </p:txBody>
      </p:sp>
      <p:sp>
        <p:nvSpPr>
          <p:cNvPr id="26632" name="Line 8"/>
          <p:cNvSpPr>
            <a:spLocks noChangeShapeType="1"/>
          </p:cNvSpPr>
          <p:nvPr/>
        </p:nvSpPr>
        <p:spPr bwMode="auto">
          <a:xfrm flipV="1">
            <a:off x="6443663" y="5805488"/>
            <a:ext cx="576262" cy="792162"/>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33" name="Rectangle 9"/>
          <p:cNvSpPr>
            <a:spLocks noChangeArrowheads="1"/>
          </p:cNvSpPr>
          <p:nvPr/>
        </p:nvSpPr>
        <p:spPr bwMode="auto">
          <a:xfrm>
            <a:off x="7092950" y="5589588"/>
            <a:ext cx="1079500" cy="366712"/>
          </a:xfrm>
          <a:prstGeom prst="rect">
            <a:avLst/>
          </a:prstGeom>
          <a:noFill/>
          <a:ln w="9525">
            <a:noFill/>
            <a:miter lim="800000"/>
            <a:headEnd/>
            <a:tailEnd/>
          </a:ln>
          <a:effectLst/>
        </p:spPr>
        <p:txBody>
          <a:bodyPr>
            <a:spAutoFit/>
          </a:bodyPr>
          <a:lstStyle/>
          <a:p>
            <a:r>
              <a:rPr kumimoji="1" lang="en-US" altLang="zh-CN" sz="1800" b="1">
                <a:latin typeface="Tahoma" pitchFamily="34" charset="0"/>
              </a:rPr>
              <a:t>I F</a:t>
            </a:r>
            <a:r>
              <a:rPr kumimoji="1" lang="en-US" altLang="zh-CN" sz="1800" b="1" baseline="-25000">
                <a:latin typeface="Tahoma" pitchFamily="34" charset="0"/>
              </a:rPr>
              <a:t>a</a:t>
            </a:r>
            <a:endParaRPr kumimoji="1" lang="en-US" altLang="zh-CN" sz="1800" b="1">
              <a:latin typeface="Tahoma" pitchFamily="34" charset="0"/>
            </a:endParaRPr>
          </a:p>
        </p:txBody>
      </p:sp>
      <p:sp>
        <p:nvSpPr>
          <p:cNvPr id="26634" name="Line 10"/>
          <p:cNvSpPr>
            <a:spLocks noChangeShapeType="1"/>
          </p:cNvSpPr>
          <p:nvPr/>
        </p:nvSpPr>
        <p:spPr bwMode="auto">
          <a:xfrm>
            <a:off x="6443663" y="6092825"/>
            <a:ext cx="288925" cy="73025"/>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26635" name="Rectangle 11"/>
          <p:cNvSpPr>
            <a:spLocks noChangeArrowheads="1"/>
          </p:cNvSpPr>
          <p:nvPr/>
        </p:nvSpPr>
        <p:spPr bwMode="auto">
          <a:xfrm>
            <a:off x="5219700" y="6021388"/>
            <a:ext cx="552450" cy="366712"/>
          </a:xfrm>
          <a:prstGeom prst="rect">
            <a:avLst/>
          </a:prstGeom>
          <a:noFill/>
          <a:ln w="9525">
            <a:noFill/>
            <a:miter lim="800000"/>
            <a:headEnd/>
            <a:tailEnd/>
          </a:ln>
          <a:effectLst/>
        </p:spPr>
        <p:txBody>
          <a:bodyPr wrap="none">
            <a:spAutoFit/>
          </a:bodyPr>
          <a:lstStyle/>
          <a:p>
            <a:r>
              <a:rPr kumimoji="1" lang="en-US" altLang="zh-CN" sz="1800" b="1">
                <a:latin typeface="Tahoma" pitchFamily="34" charset="0"/>
              </a:rPr>
              <a:t>90˚</a:t>
            </a:r>
          </a:p>
        </p:txBody>
      </p:sp>
      <p:sp>
        <p:nvSpPr>
          <p:cNvPr id="26636" name="Rectangle 12"/>
          <p:cNvSpPr>
            <a:spLocks noChangeArrowheads="1"/>
          </p:cNvSpPr>
          <p:nvPr/>
        </p:nvSpPr>
        <p:spPr bwMode="auto">
          <a:xfrm>
            <a:off x="6516688" y="5661025"/>
            <a:ext cx="390525" cy="366713"/>
          </a:xfrm>
          <a:prstGeom prst="rect">
            <a:avLst/>
          </a:prstGeom>
          <a:noFill/>
          <a:ln w="9525">
            <a:noFill/>
            <a:miter lim="800000"/>
            <a:headEnd/>
            <a:tailEnd/>
          </a:ln>
          <a:effectLst/>
        </p:spPr>
        <p:txBody>
          <a:bodyPr wrap="none">
            <a:spAutoFit/>
          </a:bodyPr>
          <a:lstStyle/>
          <a:p>
            <a:r>
              <a:rPr kumimoji="1" lang="el-GR" altLang="zh-CN" sz="1800" b="1">
                <a:latin typeface="Tahoma" pitchFamily="34" charset="0"/>
              </a:rPr>
              <a:t>Ψ</a:t>
            </a:r>
            <a:endParaRPr kumimoji="1" lang="en-US" altLang="zh-CN" sz="1800" b="1">
              <a:latin typeface="Tahoma"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55650" y="333375"/>
            <a:ext cx="7793038" cy="650875"/>
          </a:xfrm>
        </p:spPr>
        <p:txBody>
          <a:bodyPr/>
          <a:lstStyle/>
          <a:p>
            <a:pPr eaLnBrk="1" hangingPunct="1"/>
            <a:r>
              <a:rPr lang="en-US" altLang="zh-CN" b="1" smtClean="0"/>
              <a:t>6.2-2  </a:t>
            </a:r>
            <a:r>
              <a:rPr lang="zh-CN" altLang="en-US" b="1" smtClean="0"/>
              <a:t>同步发电机的电枢反应</a:t>
            </a:r>
            <a:r>
              <a:rPr lang="en-US" altLang="zh-CN" sz="1400" smtClean="0"/>
              <a:t>14</a:t>
            </a:r>
            <a:endParaRPr lang="en-US" altLang="zh-CN" sz="1400" smtClean="0">
              <a:ea typeface="黑体" pitchFamily="2" charset="-122"/>
            </a:endParaRPr>
          </a:p>
        </p:txBody>
      </p:sp>
      <p:sp>
        <p:nvSpPr>
          <p:cNvPr id="27651" name="Rectangle 3"/>
          <p:cNvSpPr>
            <a:spLocks noChangeArrowheads="1"/>
          </p:cNvSpPr>
          <p:nvPr/>
        </p:nvSpPr>
        <p:spPr bwMode="auto">
          <a:xfrm>
            <a:off x="250825" y="1196975"/>
            <a:ext cx="8569325" cy="3671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二，双轴电枢反应分析法</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2</a:t>
            </a:r>
            <a:r>
              <a:rPr lang="zh-CN" altLang="en-US" sz="2700" b="1"/>
              <a:t>．  磁势电势矢量图</a:t>
            </a:r>
          </a:p>
          <a:p>
            <a:pPr marL="342900" indent="-342900">
              <a:spcBef>
                <a:spcPct val="20000"/>
              </a:spcBef>
              <a:buClr>
                <a:schemeClr val="bg2"/>
              </a:buClr>
              <a:buSzPct val="70000"/>
              <a:buFont typeface="Wingdings" pitchFamily="2" charset="2"/>
              <a:buChar char="l"/>
            </a:pPr>
            <a:r>
              <a:rPr lang="zh-CN" altLang="en-US" sz="2700"/>
              <a:t>     </a:t>
            </a:r>
            <a:r>
              <a:rPr lang="zh-CN" altLang="en-US" sz="2700" b="1"/>
              <a:t>由图可见，此时</a:t>
            </a:r>
            <a:r>
              <a:rPr lang="en-US" altLang="zh-CN" sz="2700" b="1"/>
              <a:t>F</a:t>
            </a:r>
            <a:r>
              <a:rPr lang="en-US" altLang="zh-CN" sz="2700" b="1" baseline="-25000"/>
              <a:t>a</a:t>
            </a:r>
            <a:r>
              <a:rPr lang="zh-CN" altLang="en-US" sz="2700" b="1"/>
              <a:t>与</a:t>
            </a:r>
            <a:r>
              <a:rPr lang="en-US" altLang="zh-CN" sz="2700" b="1"/>
              <a:t>I</a:t>
            </a:r>
            <a:r>
              <a:rPr lang="zh-CN" altLang="en-US" sz="2700" b="1"/>
              <a:t>重合， </a:t>
            </a:r>
            <a:r>
              <a:rPr lang="en-US" altLang="zh-CN" sz="2700" b="1"/>
              <a:t>F</a:t>
            </a:r>
            <a:r>
              <a:rPr lang="en-US" altLang="zh-CN" sz="2700" b="1" baseline="-25000"/>
              <a:t>f</a:t>
            </a:r>
            <a:r>
              <a:rPr lang="zh-CN" altLang="en-US" sz="2700" b="1"/>
              <a:t>与</a:t>
            </a:r>
            <a:r>
              <a:rPr lang="el-GR" altLang="zh-CN" sz="2700" b="1">
                <a:cs typeface="Tahoma" pitchFamily="34" charset="0"/>
              </a:rPr>
              <a:t>Φ</a:t>
            </a:r>
            <a:r>
              <a:rPr lang="en-US" altLang="zh-CN" sz="2700" b="1" baseline="-25000"/>
              <a:t>f</a:t>
            </a:r>
            <a:r>
              <a:rPr lang="zh-CN" altLang="en-US" sz="2700" b="1"/>
              <a:t>重合。这一点可作如下解释：</a:t>
            </a:r>
          </a:p>
          <a:p>
            <a:pPr marL="342900" indent="-342900">
              <a:spcBef>
                <a:spcPct val="20000"/>
              </a:spcBef>
              <a:buClr>
                <a:schemeClr val="bg2"/>
              </a:buClr>
              <a:buSzPct val="70000"/>
              <a:buFont typeface="Wingdings" pitchFamily="2" charset="2"/>
              <a:buChar char="l"/>
            </a:pPr>
            <a:r>
              <a:rPr lang="zh-CN" altLang="en-US" sz="2300" b="1"/>
              <a:t>    </a:t>
            </a:r>
            <a:r>
              <a:rPr lang="zh-CN" altLang="en-US" sz="2700" b="1"/>
              <a:t>当</a:t>
            </a:r>
            <a:r>
              <a:rPr lang="en-US" altLang="zh-CN" sz="2700" b="1"/>
              <a:t>F</a:t>
            </a:r>
            <a:r>
              <a:rPr lang="en-US" altLang="zh-CN" sz="2700" b="1" baseline="-25000"/>
              <a:t>f</a:t>
            </a:r>
            <a:r>
              <a:rPr lang="zh-CN" altLang="en-US" sz="2700" b="1"/>
              <a:t>在相轴位置时，该相匝链的励磁磁通为最大，因此当相轴与时轴重合时，空间矢量</a:t>
            </a:r>
            <a:r>
              <a:rPr lang="en-US" altLang="zh-CN" sz="2700" b="1"/>
              <a:t>F</a:t>
            </a:r>
            <a:r>
              <a:rPr lang="en-US" altLang="zh-CN" sz="2700" b="1" baseline="-25000"/>
              <a:t>f</a:t>
            </a:r>
            <a:r>
              <a:rPr lang="zh-CN" altLang="en-US" sz="2700" b="1"/>
              <a:t>与时间矢量</a:t>
            </a:r>
            <a:r>
              <a:rPr lang="el-GR" altLang="zh-CN" sz="2700" b="1">
                <a:cs typeface="Tahoma" pitchFamily="34" charset="0"/>
              </a:rPr>
              <a:t>Φ</a:t>
            </a:r>
            <a:r>
              <a:rPr lang="en-US" altLang="zh-CN" sz="2700" b="1" baseline="-25000"/>
              <a:t>f</a:t>
            </a:r>
            <a:r>
              <a:rPr lang="zh-CN" altLang="en-US" sz="2700" b="1"/>
              <a:t>同处在该轴线位置，并以</a:t>
            </a:r>
            <a:r>
              <a:rPr lang="zh-CN" altLang="en-US" sz="2700" b="1">
                <a:solidFill>
                  <a:srgbClr val="FF0000"/>
                </a:solidFill>
              </a:rPr>
              <a:t>同步角速度旋转</a:t>
            </a:r>
            <a:r>
              <a:rPr lang="zh-CN" altLang="en-US" sz="2700" b="1"/>
              <a:t>。</a:t>
            </a:r>
          </a:p>
        </p:txBody>
      </p:sp>
      <p:sp>
        <p:nvSpPr>
          <p:cNvPr id="27652" name="Line 4"/>
          <p:cNvSpPr>
            <a:spLocks noChangeShapeType="1"/>
          </p:cNvSpPr>
          <p:nvPr/>
        </p:nvSpPr>
        <p:spPr bwMode="auto">
          <a:xfrm flipH="1">
            <a:off x="4427538" y="6597650"/>
            <a:ext cx="2016125" cy="0"/>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7653" name="Rectangle 5"/>
          <p:cNvSpPr>
            <a:spLocks noChangeArrowheads="1"/>
          </p:cNvSpPr>
          <p:nvPr/>
        </p:nvSpPr>
        <p:spPr bwMode="auto">
          <a:xfrm>
            <a:off x="3851275" y="5876925"/>
            <a:ext cx="647700" cy="641350"/>
          </a:xfrm>
          <a:prstGeom prst="rect">
            <a:avLst/>
          </a:prstGeom>
          <a:noFill/>
          <a:ln w="9525">
            <a:noFill/>
            <a:miter lim="800000"/>
            <a:headEnd/>
            <a:tailEnd/>
          </a:ln>
          <a:effectLst/>
        </p:spPr>
        <p:txBody>
          <a:bodyPr>
            <a:spAutoFit/>
          </a:bodyPr>
          <a:lstStyle/>
          <a:p>
            <a:r>
              <a:rPr kumimoji="1" lang="el-GR" altLang="zh-CN" sz="1800" b="1">
                <a:latin typeface="Tahoma" pitchFamily="34" charset="0"/>
              </a:rPr>
              <a:t>Φ</a:t>
            </a:r>
            <a:r>
              <a:rPr kumimoji="1" lang="en-US" altLang="zh-CN" sz="1800" b="1" baseline="-25000">
                <a:latin typeface="Tahoma" pitchFamily="34" charset="0"/>
              </a:rPr>
              <a:t>f </a:t>
            </a:r>
            <a:r>
              <a:rPr kumimoji="1" lang="en-US" altLang="zh-CN" sz="1800" b="1">
                <a:latin typeface="Tahoma" pitchFamily="34" charset="0"/>
              </a:rPr>
              <a:t>F</a:t>
            </a:r>
            <a:r>
              <a:rPr kumimoji="1" lang="en-US" altLang="zh-CN" sz="1800" b="1" baseline="-25000">
                <a:latin typeface="Tahoma" pitchFamily="34" charset="0"/>
              </a:rPr>
              <a:t>f</a:t>
            </a:r>
          </a:p>
        </p:txBody>
      </p:sp>
      <p:sp>
        <p:nvSpPr>
          <p:cNvPr id="27654" name="Line 6"/>
          <p:cNvSpPr>
            <a:spLocks noChangeShapeType="1"/>
          </p:cNvSpPr>
          <p:nvPr/>
        </p:nvSpPr>
        <p:spPr bwMode="auto">
          <a:xfrm flipV="1">
            <a:off x="6443663" y="5157788"/>
            <a:ext cx="0" cy="1439862"/>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655" name="Rectangle 7"/>
          <p:cNvSpPr>
            <a:spLocks noChangeArrowheads="1"/>
          </p:cNvSpPr>
          <p:nvPr/>
        </p:nvSpPr>
        <p:spPr bwMode="auto">
          <a:xfrm>
            <a:off x="6588125" y="4941888"/>
            <a:ext cx="422275" cy="366712"/>
          </a:xfrm>
          <a:prstGeom prst="rect">
            <a:avLst/>
          </a:prstGeom>
          <a:solidFill>
            <a:schemeClr val="bg1"/>
          </a:solidFill>
          <a:ln w="9525">
            <a:noFill/>
            <a:miter lim="800000"/>
            <a:headEnd/>
            <a:tailEnd/>
          </a:ln>
          <a:effectLst/>
        </p:spPr>
        <p:txBody>
          <a:bodyPr wrap="none">
            <a:spAutoFit/>
          </a:bodyPr>
          <a:lstStyle/>
          <a:p>
            <a:r>
              <a:rPr kumimoji="1" lang="en-US" altLang="zh-CN" sz="1800" b="1">
                <a:latin typeface="Tahoma" pitchFamily="34" charset="0"/>
              </a:rPr>
              <a:t>E</a:t>
            </a:r>
            <a:r>
              <a:rPr kumimoji="1" lang="en-US" altLang="zh-CN" sz="1800" b="1" baseline="-25000">
                <a:latin typeface="Tahoma" pitchFamily="34" charset="0"/>
              </a:rPr>
              <a:t>0</a:t>
            </a:r>
          </a:p>
        </p:txBody>
      </p:sp>
      <p:sp>
        <p:nvSpPr>
          <p:cNvPr id="27656" name="Line 8"/>
          <p:cNvSpPr>
            <a:spLocks noChangeShapeType="1"/>
          </p:cNvSpPr>
          <p:nvPr/>
        </p:nvSpPr>
        <p:spPr bwMode="auto">
          <a:xfrm flipV="1">
            <a:off x="6443663" y="5805488"/>
            <a:ext cx="576262" cy="792162"/>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657" name="Rectangle 9"/>
          <p:cNvSpPr>
            <a:spLocks noChangeArrowheads="1"/>
          </p:cNvSpPr>
          <p:nvPr/>
        </p:nvSpPr>
        <p:spPr bwMode="auto">
          <a:xfrm>
            <a:off x="7092950" y="5589588"/>
            <a:ext cx="1079500" cy="366712"/>
          </a:xfrm>
          <a:prstGeom prst="rect">
            <a:avLst/>
          </a:prstGeom>
          <a:noFill/>
          <a:ln w="9525">
            <a:noFill/>
            <a:miter lim="800000"/>
            <a:headEnd/>
            <a:tailEnd/>
          </a:ln>
          <a:effectLst/>
        </p:spPr>
        <p:txBody>
          <a:bodyPr>
            <a:spAutoFit/>
          </a:bodyPr>
          <a:lstStyle/>
          <a:p>
            <a:r>
              <a:rPr kumimoji="1" lang="en-US" altLang="zh-CN" sz="1800" b="1">
                <a:latin typeface="Tahoma" pitchFamily="34" charset="0"/>
              </a:rPr>
              <a:t>I F</a:t>
            </a:r>
            <a:r>
              <a:rPr kumimoji="1" lang="en-US" altLang="zh-CN" sz="1800" b="1" baseline="-25000">
                <a:latin typeface="Tahoma" pitchFamily="34" charset="0"/>
              </a:rPr>
              <a:t>a</a:t>
            </a:r>
            <a:endParaRPr kumimoji="1" lang="en-US" altLang="zh-CN" sz="1800" b="1">
              <a:latin typeface="Tahoma" pitchFamily="34" charset="0"/>
            </a:endParaRPr>
          </a:p>
        </p:txBody>
      </p:sp>
      <p:sp>
        <p:nvSpPr>
          <p:cNvPr id="27658" name="Line 10"/>
          <p:cNvSpPr>
            <a:spLocks noChangeShapeType="1"/>
          </p:cNvSpPr>
          <p:nvPr/>
        </p:nvSpPr>
        <p:spPr bwMode="auto">
          <a:xfrm>
            <a:off x="6443663" y="6092825"/>
            <a:ext cx="288925" cy="73025"/>
          </a:xfrm>
          <a:prstGeom prst="line">
            <a:avLst/>
          </a:prstGeom>
          <a:noFill/>
          <a:ln w="9525">
            <a:solidFill>
              <a:schemeClr val="tx1"/>
            </a:solidFill>
            <a:miter lim="800000"/>
            <a:headEnd type="triangle" w="med" len="med"/>
            <a:tailEnd type="triangle" w="med" len="med"/>
          </a:ln>
          <a:effectLst/>
        </p:spPr>
        <p:txBody>
          <a:bodyPr wrap="none"/>
          <a:lstStyle/>
          <a:p>
            <a:endParaRPr lang="zh-CN" altLang="en-US"/>
          </a:p>
        </p:txBody>
      </p:sp>
      <p:sp>
        <p:nvSpPr>
          <p:cNvPr id="27659" name="Rectangle 11"/>
          <p:cNvSpPr>
            <a:spLocks noChangeArrowheads="1"/>
          </p:cNvSpPr>
          <p:nvPr/>
        </p:nvSpPr>
        <p:spPr bwMode="auto">
          <a:xfrm>
            <a:off x="5219700" y="6021388"/>
            <a:ext cx="552450" cy="366712"/>
          </a:xfrm>
          <a:prstGeom prst="rect">
            <a:avLst/>
          </a:prstGeom>
          <a:noFill/>
          <a:ln w="9525">
            <a:noFill/>
            <a:miter lim="800000"/>
            <a:headEnd/>
            <a:tailEnd/>
          </a:ln>
          <a:effectLst/>
        </p:spPr>
        <p:txBody>
          <a:bodyPr wrap="none">
            <a:spAutoFit/>
          </a:bodyPr>
          <a:lstStyle/>
          <a:p>
            <a:r>
              <a:rPr kumimoji="1" lang="en-US" altLang="zh-CN" sz="1800" b="1">
                <a:latin typeface="Tahoma" pitchFamily="34" charset="0"/>
              </a:rPr>
              <a:t>90˚</a:t>
            </a:r>
          </a:p>
        </p:txBody>
      </p:sp>
      <p:sp>
        <p:nvSpPr>
          <p:cNvPr id="27660" name="Rectangle 12"/>
          <p:cNvSpPr>
            <a:spLocks noChangeArrowheads="1"/>
          </p:cNvSpPr>
          <p:nvPr/>
        </p:nvSpPr>
        <p:spPr bwMode="auto">
          <a:xfrm>
            <a:off x="6516688" y="5661025"/>
            <a:ext cx="390525" cy="366713"/>
          </a:xfrm>
          <a:prstGeom prst="rect">
            <a:avLst/>
          </a:prstGeom>
          <a:noFill/>
          <a:ln w="9525">
            <a:noFill/>
            <a:miter lim="800000"/>
            <a:headEnd/>
            <a:tailEnd/>
          </a:ln>
          <a:effectLst/>
        </p:spPr>
        <p:txBody>
          <a:bodyPr wrap="none">
            <a:spAutoFit/>
          </a:bodyPr>
          <a:lstStyle/>
          <a:p>
            <a:r>
              <a:rPr kumimoji="1" lang="el-GR" altLang="zh-CN" sz="1800" b="1">
                <a:latin typeface="Tahoma" pitchFamily="34" charset="0"/>
              </a:rPr>
              <a:t>Ψ</a:t>
            </a:r>
            <a:endParaRPr kumimoji="1" lang="en-US" altLang="zh-CN" sz="1800" b="1">
              <a:latin typeface="Tahoma"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71550" y="0"/>
            <a:ext cx="7793038" cy="1143000"/>
          </a:xfrm>
        </p:spPr>
        <p:txBody>
          <a:bodyPr/>
          <a:lstStyle/>
          <a:p>
            <a:pPr eaLnBrk="1" hangingPunct="1"/>
            <a:r>
              <a:rPr lang="en-US" altLang="zh-CN" b="1" smtClean="0"/>
              <a:t>6.2-2  </a:t>
            </a:r>
            <a:r>
              <a:rPr lang="zh-CN" altLang="en-US" b="1" smtClean="0"/>
              <a:t>同步发电机的电枢反应</a:t>
            </a:r>
            <a:r>
              <a:rPr lang="en-US" altLang="zh-CN" sz="1400" smtClean="0"/>
              <a:t>15</a:t>
            </a:r>
            <a:endParaRPr lang="en-US" altLang="zh-CN" sz="1400" smtClean="0">
              <a:ea typeface="黑体" pitchFamily="2" charset="-122"/>
            </a:endParaRPr>
          </a:p>
        </p:txBody>
      </p:sp>
      <p:sp>
        <p:nvSpPr>
          <p:cNvPr id="28675" name="Rectangle 3"/>
          <p:cNvSpPr>
            <a:spLocks noChangeArrowheads="1"/>
          </p:cNvSpPr>
          <p:nvPr/>
        </p:nvSpPr>
        <p:spPr bwMode="auto">
          <a:xfrm>
            <a:off x="0" y="1196975"/>
            <a:ext cx="9144000" cy="54006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二，双轴电枢反应分析法</a:t>
            </a:r>
          </a:p>
          <a:p>
            <a:pPr marL="342900" indent="-342900">
              <a:spcBef>
                <a:spcPct val="20000"/>
              </a:spcBef>
              <a:buClr>
                <a:schemeClr val="bg2"/>
              </a:buClr>
              <a:buSzPct val="70000"/>
              <a:buFont typeface="Wingdings" pitchFamily="2" charset="2"/>
              <a:buChar char="l"/>
            </a:pPr>
            <a:r>
              <a:rPr lang="zh-CN" altLang="en-US" sz="2300" b="1"/>
              <a:t>       又如，当</a:t>
            </a:r>
            <a:r>
              <a:rPr lang="en-US" altLang="zh-CN" sz="2300" b="1"/>
              <a:t>A</a:t>
            </a:r>
            <a:r>
              <a:rPr lang="zh-CN" altLang="en-US" sz="2300" b="1"/>
              <a:t>相电流达最大值时，建立的电枢磁势轴线正在</a:t>
            </a:r>
            <a:r>
              <a:rPr lang="en-US" altLang="zh-CN" sz="2300" b="1"/>
              <a:t>A</a:t>
            </a:r>
            <a:r>
              <a:rPr lang="zh-CN" altLang="en-US" sz="2300" b="1"/>
              <a:t>相绕组轴线处，所以</a:t>
            </a:r>
            <a:r>
              <a:rPr lang="zh-CN" altLang="en-US" sz="2300" b="1">
                <a:solidFill>
                  <a:srgbClr val="0000FF"/>
                </a:solidFill>
              </a:rPr>
              <a:t>相轴与时轴重合时</a:t>
            </a:r>
            <a:r>
              <a:rPr lang="zh-CN" altLang="en-US" sz="2300" b="1"/>
              <a:t>，</a:t>
            </a:r>
            <a:r>
              <a:rPr lang="zh-CN" altLang="en-US" sz="2300" b="1">
                <a:solidFill>
                  <a:srgbClr val="0000FF"/>
                </a:solidFill>
              </a:rPr>
              <a:t>空间矢量</a:t>
            </a:r>
            <a:r>
              <a:rPr lang="en-US" altLang="zh-CN" sz="2300" b="1">
                <a:solidFill>
                  <a:srgbClr val="0000FF"/>
                </a:solidFill>
              </a:rPr>
              <a:t>F</a:t>
            </a:r>
            <a:r>
              <a:rPr lang="en-US" altLang="zh-CN" sz="2300" b="1" baseline="-25000">
                <a:solidFill>
                  <a:srgbClr val="0000FF"/>
                </a:solidFill>
              </a:rPr>
              <a:t>a</a:t>
            </a:r>
            <a:r>
              <a:rPr lang="zh-CN" altLang="en-US" sz="2300" b="1">
                <a:solidFill>
                  <a:srgbClr val="0000FF"/>
                </a:solidFill>
              </a:rPr>
              <a:t>与时间矢量</a:t>
            </a:r>
            <a:r>
              <a:rPr lang="en-US" altLang="zh-CN" sz="2300" b="1">
                <a:solidFill>
                  <a:srgbClr val="0000FF"/>
                </a:solidFill>
              </a:rPr>
              <a:t>I</a:t>
            </a:r>
            <a:r>
              <a:rPr lang="zh-CN" altLang="en-US" sz="2300" b="1">
                <a:solidFill>
                  <a:srgbClr val="0000FF"/>
                </a:solidFill>
              </a:rPr>
              <a:t>正好重合</a:t>
            </a:r>
            <a:r>
              <a:rPr lang="zh-CN" altLang="en-US" sz="2300" b="1"/>
              <a:t>。在合并画出的磁势电势矢量图中，</a:t>
            </a:r>
            <a:r>
              <a:rPr lang="en-US" altLang="zh-CN" sz="2300" b="1"/>
              <a:t>I</a:t>
            </a:r>
            <a:r>
              <a:rPr lang="zh-CN" altLang="en-US" sz="2300" b="1"/>
              <a:t>在时间上相位比</a:t>
            </a:r>
            <a:r>
              <a:rPr lang="el-GR" altLang="zh-CN" sz="2300" b="1"/>
              <a:t>Φ</a:t>
            </a:r>
            <a:r>
              <a:rPr lang="en-US" altLang="zh-CN" sz="2300" b="1" baseline="-25000"/>
              <a:t>f</a:t>
            </a:r>
            <a:r>
              <a:rPr lang="zh-CN" altLang="en-US" sz="2300" b="1"/>
              <a:t>滞后</a:t>
            </a:r>
            <a:r>
              <a:rPr lang="en-US" altLang="zh-CN" sz="2300" b="1"/>
              <a:t>90°+</a:t>
            </a:r>
            <a:r>
              <a:rPr lang="el-GR" altLang="zh-CN" sz="2300" b="1"/>
              <a:t>Ψ</a:t>
            </a:r>
            <a:r>
              <a:rPr lang="zh-CN" altLang="en-US" sz="2300" b="1"/>
              <a:t>。在空间上</a:t>
            </a:r>
            <a:r>
              <a:rPr lang="en-US" altLang="zh-CN" sz="2300" b="1"/>
              <a:t>F</a:t>
            </a:r>
            <a:r>
              <a:rPr lang="en-US" altLang="zh-CN" sz="2300" b="1" baseline="-25000"/>
              <a:t>a</a:t>
            </a:r>
            <a:r>
              <a:rPr lang="zh-CN" altLang="en-US" sz="2300" b="1"/>
              <a:t>相位比</a:t>
            </a:r>
            <a:r>
              <a:rPr lang="en-US" altLang="zh-CN" sz="2300" b="1"/>
              <a:t>F</a:t>
            </a:r>
            <a:r>
              <a:rPr lang="en-US" altLang="zh-CN" sz="2300" b="1" baseline="-25000"/>
              <a:t>f</a:t>
            </a:r>
            <a:r>
              <a:rPr lang="zh-CN" altLang="en-US" sz="2300" b="1"/>
              <a:t>落后</a:t>
            </a:r>
            <a:r>
              <a:rPr lang="en-US" altLang="zh-CN" sz="2300" b="1"/>
              <a:t>90°+</a:t>
            </a:r>
            <a:r>
              <a:rPr lang="el-GR" altLang="zh-CN" sz="2300" b="1"/>
              <a:t>Ψ</a:t>
            </a:r>
            <a:r>
              <a:rPr lang="en-US" altLang="zh-CN" sz="2300" b="1"/>
              <a:t> </a:t>
            </a:r>
            <a:r>
              <a:rPr lang="zh-CN" altLang="en-US" sz="2300" b="1"/>
              <a:t>。因为都是电角度，所以</a:t>
            </a:r>
            <a:r>
              <a:rPr lang="zh-CN" altLang="en-US" sz="2300" b="1">
                <a:solidFill>
                  <a:srgbClr val="FF0000"/>
                </a:solidFill>
              </a:rPr>
              <a:t>数值上是一致的</a:t>
            </a:r>
            <a:r>
              <a:rPr lang="zh-CN" altLang="en-US" sz="2300" b="1"/>
              <a:t>。图中，不管是</a:t>
            </a:r>
            <a:r>
              <a:rPr lang="zh-CN" altLang="en-US" sz="2300" b="1">
                <a:solidFill>
                  <a:srgbClr val="FF0000"/>
                </a:solidFill>
              </a:rPr>
              <a:t>空间矢量</a:t>
            </a:r>
            <a:r>
              <a:rPr lang="en-US" altLang="zh-CN" sz="2300" b="1"/>
              <a:t>(</a:t>
            </a:r>
            <a:r>
              <a:rPr lang="zh-CN" altLang="en-US" sz="2300" b="1"/>
              <a:t>磁势</a:t>
            </a:r>
            <a:r>
              <a:rPr lang="en-US" altLang="zh-CN" sz="2300" b="1"/>
              <a:t>)</a:t>
            </a:r>
            <a:r>
              <a:rPr lang="zh-CN" altLang="en-US" sz="2300" b="1"/>
              <a:t>还是</a:t>
            </a:r>
            <a:r>
              <a:rPr lang="zh-CN" altLang="en-US" sz="2300" b="1">
                <a:solidFill>
                  <a:srgbClr val="FF0000"/>
                </a:solidFill>
              </a:rPr>
              <a:t>时间矢量</a:t>
            </a:r>
            <a:r>
              <a:rPr lang="en-US" altLang="zh-CN" sz="2300" b="1"/>
              <a:t>(</a:t>
            </a:r>
            <a:r>
              <a:rPr lang="zh-CN" altLang="en-US" sz="2300" b="1"/>
              <a:t>电势、电流</a:t>
            </a:r>
            <a:r>
              <a:rPr lang="en-US" altLang="zh-CN" sz="2300" b="1"/>
              <a:t>)</a:t>
            </a:r>
            <a:r>
              <a:rPr lang="zh-CN" altLang="en-US" sz="2300" b="1"/>
              <a:t>，它们在矢量图上都以同步角速度旋转，所以</a:t>
            </a:r>
            <a:r>
              <a:rPr lang="zh-CN" altLang="en-US" sz="2300" b="1">
                <a:solidFill>
                  <a:srgbClr val="FF0000"/>
                </a:solidFill>
              </a:rPr>
              <a:t>永远保持相对静止</a:t>
            </a:r>
            <a:r>
              <a:rPr lang="zh-CN" altLang="en-US" sz="2300" b="1"/>
              <a:t>，因此图中各矢量问的关系适用于任何瞬间。由以上分析可见，对交流电机，只要将空间矢量的参考轴</a:t>
            </a:r>
            <a:r>
              <a:rPr lang="en-US" altLang="zh-CN" sz="2300" b="1"/>
              <a:t>(</a:t>
            </a:r>
            <a:r>
              <a:rPr lang="zh-CN" altLang="en-US" sz="2300" b="1"/>
              <a:t>相轴</a:t>
            </a:r>
            <a:r>
              <a:rPr lang="en-US" altLang="zh-CN" sz="2300" b="1"/>
              <a:t>)</a:t>
            </a:r>
            <a:r>
              <a:rPr lang="zh-CN" altLang="en-US" sz="2300" b="1"/>
              <a:t>与时间矢量的参考轴</a:t>
            </a:r>
            <a:r>
              <a:rPr lang="en-US" altLang="zh-CN" sz="2300" b="1"/>
              <a:t>(</a:t>
            </a:r>
            <a:r>
              <a:rPr lang="zh-CN" altLang="en-US" sz="2300" b="1"/>
              <a:t>时轴</a:t>
            </a:r>
            <a:r>
              <a:rPr lang="en-US" altLang="zh-CN" sz="2300" b="1"/>
              <a:t>)</a:t>
            </a:r>
            <a:r>
              <a:rPr lang="zh-CN" altLang="en-US" sz="2300" b="1"/>
              <a:t>配合好，</a:t>
            </a:r>
            <a:r>
              <a:rPr lang="zh-CN" altLang="en-US" sz="2300" b="1">
                <a:solidFill>
                  <a:srgbClr val="0000FF"/>
                </a:solidFill>
              </a:rPr>
              <a:t>如上所述将</a:t>
            </a:r>
            <a:r>
              <a:rPr lang="en-US" altLang="zh-CN" sz="2300" b="1">
                <a:solidFill>
                  <a:srgbClr val="0000FF"/>
                </a:solidFill>
              </a:rPr>
              <a:t>A</a:t>
            </a:r>
            <a:r>
              <a:rPr lang="zh-CN" altLang="en-US" sz="2300" b="1">
                <a:solidFill>
                  <a:srgbClr val="0000FF"/>
                </a:solidFill>
              </a:rPr>
              <a:t>相时轴与相轴重合，就能把它们画在一起，  达到时间矢量与空间矢量形式上的统一，这给研究交流电机的运行理论带来极大的方便</a:t>
            </a:r>
            <a:r>
              <a:rPr lang="zh-CN" altLang="en-US" sz="2300" b="1"/>
              <a:t>，例如已知时间矢量就可以直接画出空间矢量，反之亦然。不过</a:t>
            </a:r>
            <a:r>
              <a:rPr lang="zh-CN" altLang="en-US" sz="2300" b="1">
                <a:solidFill>
                  <a:srgbClr val="FF0000"/>
                </a:solidFill>
              </a:rPr>
              <a:t>必须明确：磁势是空间矢量，它们是三相合成的，是对整个电机而言的，电势。电流是时间矢量，它们是对应某一相的量。</a:t>
            </a:r>
            <a:r>
              <a:rPr lang="zh-CN" altLang="en-US" sz="2300" b="1"/>
              <a:t> </a:t>
            </a:r>
            <a:endParaRPr lang="el-GR" altLang="en-US" sz="2300" b="1"/>
          </a:p>
        </p:txBody>
      </p:sp>
      <p:pic>
        <p:nvPicPr>
          <p:cNvPr id="388111" name="Picture 15" descr="19-5 双轴电枢矢量图"/>
          <p:cNvPicPr>
            <a:picLocks noChangeAspect="1" noChangeArrowheads="1"/>
          </p:cNvPicPr>
          <p:nvPr>
            <p:ph sz="half" idx="2"/>
          </p:nvPr>
        </p:nvPicPr>
        <p:blipFill>
          <a:blip r:embed="rId2"/>
          <a:srcRect/>
          <a:stretch>
            <a:fillRect/>
          </a:stretch>
        </p:blipFill>
        <p:spPr>
          <a:xfrm>
            <a:off x="6011863" y="0"/>
            <a:ext cx="2952750" cy="2003425"/>
          </a:xfrm>
          <a:noFill/>
        </p:spPr>
      </p:pic>
      <p:pic>
        <p:nvPicPr>
          <p:cNvPr id="388109" name="Picture 13" descr="19-11双轴电枢反应"/>
          <p:cNvPicPr>
            <a:picLocks noChangeAspect="1" noChangeArrowheads="1"/>
          </p:cNvPicPr>
          <p:nvPr>
            <p:ph sz="half" idx="1"/>
          </p:nvPr>
        </p:nvPicPr>
        <p:blipFill>
          <a:blip r:embed="rId3"/>
          <a:srcRect/>
          <a:stretch>
            <a:fillRect/>
          </a:stretch>
        </p:blipFill>
        <p:spPr>
          <a:xfrm>
            <a:off x="395288" y="0"/>
            <a:ext cx="4103687" cy="3773488"/>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88111"/>
                                        </p:tgtEl>
                                        <p:attrNameLst>
                                          <p:attrName>style.visibility</p:attrName>
                                        </p:attrNameLst>
                                      </p:cBhvr>
                                      <p:to>
                                        <p:strVal val="visible"/>
                                      </p:to>
                                    </p:set>
                                    <p:animEffect transition="in" filter="slide(fromBottom)">
                                      <p:cBhvr>
                                        <p:cTn id="7" dur="500"/>
                                        <p:tgtEl>
                                          <p:spTgt spid="3881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88109"/>
                                        </p:tgtEl>
                                        <p:attrNameLst>
                                          <p:attrName>style.visibility</p:attrName>
                                        </p:attrNameLst>
                                      </p:cBhvr>
                                      <p:to>
                                        <p:strVal val="visible"/>
                                      </p:to>
                                    </p:set>
                                    <p:animEffect transition="in" filter="slide(fromBottom)">
                                      <p:cBhvr>
                                        <p:cTn id="12" dur="500"/>
                                        <p:tgtEl>
                                          <p:spTgt spid="388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27088" y="549275"/>
            <a:ext cx="7793037" cy="650875"/>
          </a:xfrm>
        </p:spPr>
        <p:txBody>
          <a:bodyPr/>
          <a:lstStyle/>
          <a:p>
            <a:pPr eaLnBrk="1" hangingPunct="1"/>
            <a:r>
              <a:rPr lang="en-US" altLang="zh-CN" b="1" smtClean="0"/>
              <a:t>6.2-2  </a:t>
            </a:r>
            <a:r>
              <a:rPr lang="zh-CN" altLang="en-US" b="1" smtClean="0"/>
              <a:t>同步发电机的电枢反应</a:t>
            </a:r>
            <a:r>
              <a:rPr lang="en-US" altLang="zh-CN" sz="1400" smtClean="0"/>
              <a:t>16</a:t>
            </a:r>
            <a:endParaRPr lang="en-US" altLang="zh-CN" sz="1400" smtClean="0">
              <a:ea typeface="黑体" pitchFamily="2" charset="-122"/>
            </a:endParaRPr>
          </a:p>
        </p:txBody>
      </p:sp>
      <p:sp>
        <p:nvSpPr>
          <p:cNvPr id="29699" name="Rectangle 3"/>
          <p:cNvSpPr>
            <a:spLocks noChangeArrowheads="1"/>
          </p:cNvSpPr>
          <p:nvPr/>
        </p:nvSpPr>
        <p:spPr bwMode="auto">
          <a:xfrm>
            <a:off x="0" y="1196975"/>
            <a:ext cx="9144000" cy="3671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二，双轴电枢反应分析法</a:t>
            </a:r>
          </a:p>
          <a:p>
            <a:pPr marL="342900" indent="-342900">
              <a:spcBef>
                <a:spcPct val="20000"/>
              </a:spcBef>
              <a:buClr>
                <a:schemeClr val="bg2"/>
              </a:buClr>
              <a:buSzPct val="70000"/>
              <a:buFont typeface="Wingdings" pitchFamily="2" charset="2"/>
              <a:buChar char="l"/>
            </a:pPr>
            <a:r>
              <a:rPr lang="zh-CN" altLang="en-US" sz="2700"/>
              <a:t> </a:t>
            </a:r>
            <a:r>
              <a:rPr lang="en-US" altLang="zh-CN" sz="2700" b="1"/>
              <a:t>3</a:t>
            </a:r>
            <a:r>
              <a:rPr lang="zh-CN" altLang="en-US" sz="2700" b="1"/>
              <a:t>．  电枢磁势的折合</a:t>
            </a:r>
          </a:p>
          <a:p>
            <a:pPr marL="342900" indent="-342900">
              <a:spcBef>
                <a:spcPct val="20000"/>
              </a:spcBef>
              <a:buClr>
                <a:schemeClr val="bg2"/>
              </a:buClr>
              <a:buSzPct val="70000"/>
              <a:buFont typeface="Wingdings" pitchFamily="2" charset="2"/>
              <a:buChar char="l"/>
            </a:pPr>
            <a:r>
              <a:rPr lang="zh-CN" altLang="en-US" sz="2700" b="1"/>
              <a:t>    以上所述电枢磁势指基波分量，故</a:t>
            </a:r>
            <a:r>
              <a:rPr lang="en-US" altLang="zh-CN" sz="2300" b="1"/>
              <a:t>F</a:t>
            </a:r>
            <a:r>
              <a:rPr lang="en-US" altLang="zh-CN" sz="2300" b="1" baseline="-25000"/>
              <a:t>ad</a:t>
            </a:r>
            <a:r>
              <a:rPr lang="zh-CN" altLang="en-US" sz="2700" b="1"/>
              <a:t>和</a:t>
            </a:r>
            <a:r>
              <a:rPr lang="en-US" altLang="zh-CN" sz="2300" b="1"/>
              <a:t>F</a:t>
            </a:r>
            <a:r>
              <a:rPr lang="en-US" altLang="zh-CN" sz="2300" b="1" baseline="-25000"/>
              <a:t>aq</a:t>
            </a:r>
            <a:r>
              <a:rPr lang="zh-CN" altLang="en-US" sz="2700" b="1"/>
              <a:t>都是正弦分布的磁势幅值。而凸极同步电机的励磁绕组为集中绕组，因此励磁磁势</a:t>
            </a:r>
            <a:r>
              <a:rPr lang="en-US" altLang="zh-CN" sz="2300" b="1">
                <a:solidFill>
                  <a:schemeClr val="folHlink"/>
                </a:solidFill>
              </a:rPr>
              <a:t>F</a:t>
            </a:r>
            <a:r>
              <a:rPr lang="en-US" altLang="zh-CN" sz="2300" b="1" baseline="-25000">
                <a:solidFill>
                  <a:schemeClr val="folHlink"/>
                </a:solidFill>
              </a:rPr>
              <a:t>f</a:t>
            </a:r>
            <a:r>
              <a:rPr lang="zh-CN" altLang="en-US" sz="2700" b="1">
                <a:solidFill>
                  <a:schemeClr val="folHlink"/>
                </a:solidFill>
              </a:rPr>
              <a:t>在空间为矩形分布</a:t>
            </a:r>
            <a:r>
              <a:rPr lang="zh-CN" altLang="en-US" sz="2700" b="1"/>
              <a:t>。另外，还由于直轴与交轴磁路磁导不同，因此，当</a:t>
            </a:r>
            <a:r>
              <a:rPr lang="en-US" altLang="zh-CN" sz="2300" b="1"/>
              <a:t>F</a:t>
            </a:r>
            <a:r>
              <a:rPr lang="en-US" altLang="zh-CN" sz="2300" b="1" baseline="-25000"/>
              <a:t>f</a:t>
            </a:r>
            <a:r>
              <a:rPr lang="zh-CN" altLang="en-US" sz="2300" b="1" baseline="-25000"/>
              <a:t>、 </a:t>
            </a:r>
            <a:r>
              <a:rPr lang="en-US" altLang="zh-CN" sz="2300" b="1"/>
              <a:t>F</a:t>
            </a:r>
            <a:r>
              <a:rPr lang="en-US" altLang="zh-CN" sz="2300" b="1" baseline="-25000"/>
              <a:t>ad</a:t>
            </a:r>
            <a:r>
              <a:rPr lang="zh-CN" altLang="en-US" sz="2700" b="1"/>
              <a:t>和</a:t>
            </a:r>
            <a:r>
              <a:rPr lang="en-US" altLang="zh-CN" sz="2300" b="1"/>
              <a:t>F</a:t>
            </a:r>
            <a:r>
              <a:rPr lang="en-US" altLang="zh-CN" sz="2300" b="1" baseline="-25000"/>
              <a:t>aq</a:t>
            </a:r>
            <a:r>
              <a:rPr lang="en-US" altLang="zh-CN" sz="2700" b="1"/>
              <a:t> </a:t>
            </a:r>
            <a:r>
              <a:rPr lang="zh-CN" altLang="en-US" sz="2700" b="1"/>
              <a:t>三者</a:t>
            </a:r>
            <a:r>
              <a:rPr lang="zh-CN" altLang="en-US" sz="2700" b="1">
                <a:solidFill>
                  <a:schemeClr val="folHlink"/>
                </a:solidFill>
              </a:rPr>
              <a:t>幅值相等</a:t>
            </a:r>
            <a:r>
              <a:rPr lang="zh-CN" altLang="en-US" sz="2700" b="1"/>
              <a:t>时，所</a:t>
            </a:r>
            <a:r>
              <a:rPr lang="zh-CN" altLang="en-US" sz="2700" b="1">
                <a:solidFill>
                  <a:srgbClr val="FF0000"/>
                </a:solidFill>
              </a:rPr>
              <a:t>建立的磁感应强度幅值和分布规律各不相同</a:t>
            </a:r>
            <a:r>
              <a:rPr lang="zh-CN" altLang="en-US" sz="2700" b="1"/>
              <a:t>，如图</a:t>
            </a:r>
            <a:r>
              <a:rPr lang="en-US" altLang="zh-CN" sz="2700" b="1"/>
              <a:t>19—12</a:t>
            </a:r>
            <a:r>
              <a:rPr lang="zh-CN" altLang="en-US" sz="2700" b="1"/>
              <a:t>所示，相应的基波磁感应强度</a:t>
            </a:r>
            <a:r>
              <a:rPr lang="en-US" altLang="zh-CN" sz="2700" b="1"/>
              <a:t>(</a:t>
            </a:r>
            <a:r>
              <a:rPr lang="zh-CN" altLang="en-US" sz="2700" b="1"/>
              <a:t>图中虚线所示</a:t>
            </a:r>
            <a:r>
              <a:rPr lang="en-US" altLang="zh-CN" sz="2700" b="1"/>
              <a:t>)</a:t>
            </a:r>
            <a:r>
              <a:rPr lang="zh-CN" altLang="en-US" sz="2700" b="1"/>
              <a:t>有明显差别。所以说，</a:t>
            </a:r>
            <a:r>
              <a:rPr lang="zh-CN" altLang="en-US" sz="2700" b="1">
                <a:solidFill>
                  <a:srgbClr val="0000FF"/>
                </a:solidFill>
              </a:rPr>
              <a:t>电枢磁势与励磁磁势产生基波磁场的能力不等效，在电枢反应具体计算时必须加以折合。</a:t>
            </a:r>
            <a:endParaRPr lang="el-GR" altLang="en-US" sz="2700" b="1">
              <a:solidFill>
                <a:srgbClr val="0000FF"/>
              </a:solidFill>
            </a:endParaRPr>
          </a:p>
        </p:txBody>
      </p:sp>
      <p:pic>
        <p:nvPicPr>
          <p:cNvPr id="389133" name="Picture 13" descr="dj19-12"/>
          <p:cNvPicPr>
            <a:picLocks noChangeAspect="1" noChangeArrowheads="1"/>
          </p:cNvPicPr>
          <p:nvPr>
            <p:ph idx="1"/>
          </p:nvPr>
        </p:nvPicPr>
        <p:blipFill>
          <a:blip r:embed="rId2"/>
          <a:srcRect/>
          <a:stretch>
            <a:fillRect/>
          </a:stretch>
        </p:blipFill>
        <p:spPr>
          <a:xfrm>
            <a:off x="755650" y="260350"/>
            <a:ext cx="7777163" cy="3203575"/>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89133"/>
                                        </p:tgtEl>
                                        <p:attrNameLst>
                                          <p:attrName>style.visibility</p:attrName>
                                        </p:attrNameLst>
                                      </p:cBhvr>
                                      <p:to>
                                        <p:strVal val="visible"/>
                                      </p:to>
                                    </p:set>
                                    <p:animEffect transition="in" filter="slide(fromBottom)">
                                      <p:cBhvr>
                                        <p:cTn id="7" dur="500"/>
                                        <p:tgtEl>
                                          <p:spTgt spid="389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27088" y="549275"/>
            <a:ext cx="7793037" cy="650875"/>
          </a:xfrm>
        </p:spPr>
        <p:txBody>
          <a:bodyPr/>
          <a:lstStyle/>
          <a:p>
            <a:pPr eaLnBrk="1" hangingPunct="1"/>
            <a:r>
              <a:rPr lang="en-US" altLang="zh-CN" b="1" smtClean="0"/>
              <a:t>6.2-2  </a:t>
            </a:r>
            <a:r>
              <a:rPr lang="zh-CN" altLang="en-US" b="1" smtClean="0"/>
              <a:t>同步发电机的电枢反应</a:t>
            </a:r>
            <a:r>
              <a:rPr lang="en-US" altLang="zh-CN" sz="1400" smtClean="0"/>
              <a:t>16</a:t>
            </a:r>
            <a:endParaRPr lang="en-US" altLang="zh-CN" sz="1400" smtClean="0">
              <a:ea typeface="黑体" pitchFamily="2" charset="-122"/>
            </a:endParaRPr>
          </a:p>
        </p:txBody>
      </p:sp>
      <p:pic>
        <p:nvPicPr>
          <p:cNvPr id="30723" name="Picture 4" descr="dj19-12"/>
          <p:cNvPicPr>
            <a:picLocks noChangeAspect="1" noChangeArrowheads="1"/>
          </p:cNvPicPr>
          <p:nvPr>
            <p:ph idx="1"/>
          </p:nvPr>
        </p:nvPicPr>
        <p:blipFill>
          <a:blip r:embed="rId3"/>
          <a:srcRect/>
          <a:stretch>
            <a:fillRect/>
          </a:stretch>
        </p:blipFill>
        <p:spPr>
          <a:xfrm>
            <a:off x="611188" y="260350"/>
            <a:ext cx="7777162" cy="3203575"/>
          </a:xfrm>
          <a:noFill/>
        </p:spPr>
      </p:pic>
      <p:grpSp>
        <p:nvGrpSpPr>
          <p:cNvPr id="30724" name="Group 5"/>
          <p:cNvGrpSpPr>
            <a:grpSpLocks/>
          </p:cNvGrpSpPr>
          <p:nvPr/>
        </p:nvGrpSpPr>
        <p:grpSpPr bwMode="auto">
          <a:xfrm>
            <a:off x="900113" y="3357563"/>
            <a:ext cx="7269162" cy="2743200"/>
            <a:chOff x="413" y="1536"/>
            <a:chExt cx="4579" cy="1728"/>
          </a:xfrm>
        </p:grpSpPr>
        <p:graphicFrame>
          <p:nvGraphicFramePr>
            <p:cNvPr id="30725" name="Object 6"/>
            <p:cNvGraphicFramePr>
              <a:graphicFrameLocks noChangeAspect="1"/>
            </p:cNvGraphicFramePr>
            <p:nvPr/>
          </p:nvGraphicFramePr>
          <p:xfrm>
            <a:off x="2208" y="1920"/>
            <a:ext cx="341" cy="432"/>
          </p:xfrm>
          <a:graphic>
            <a:graphicData uri="http://schemas.openxmlformats.org/presentationml/2006/ole">
              <p:oleObj spid="_x0000_s30725" name="公式" r:id="rId4" imgW="228600" imgH="228600" progId="Equation.3">
                <p:embed/>
              </p:oleObj>
            </a:graphicData>
          </a:graphic>
        </p:graphicFrame>
        <p:graphicFrame>
          <p:nvGraphicFramePr>
            <p:cNvPr id="30726" name="Object 7"/>
            <p:cNvGraphicFramePr>
              <a:graphicFrameLocks noChangeAspect="1"/>
            </p:cNvGraphicFramePr>
            <p:nvPr/>
          </p:nvGraphicFramePr>
          <p:xfrm>
            <a:off x="3744" y="2880"/>
            <a:ext cx="233" cy="263"/>
          </p:xfrm>
          <a:graphic>
            <a:graphicData uri="http://schemas.openxmlformats.org/presentationml/2006/ole">
              <p:oleObj spid="_x0000_s30726" name="公式" r:id="rId5" imgW="190500" imgH="219075" progId="Equation.3">
                <p:embed/>
              </p:oleObj>
            </a:graphicData>
          </a:graphic>
        </p:graphicFrame>
        <p:graphicFrame>
          <p:nvGraphicFramePr>
            <p:cNvPr id="30727" name="Object 8"/>
            <p:cNvGraphicFramePr>
              <a:graphicFrameLocks noChangeAspect="1"/>
            </p:cNvGraphicFramePr>
            <p:nvPr/>
          </p:nvGraphicFramePr>
          <p:xfrm>
            <a:off x="3888" y="1536"/>
            <a:ext cx="346" cy="396"/>
          </p:xfrm>
          <a:graphic>
            <a:graphicData uri="http://schemas.openxmlformats.org/presentationml/2006/ole">
              <p:oleObj spid="_x0000_s30727" name="公式" r:id="rId6" imgW="228600" imgH="219075" progId="Equation.3">
                <p:embed/>
              </p:oleObj>
            </a:graphicData>
          </a:graphic>
        </p:graphicFrame>
        <p:sp>
          <p:nvSpPr>
            <p:cNvPr id="30728" name="Line 9"/>
            <p:cNvSpPr>
              <a:spLocks noChangeShapeType="1"/>
            </p:cNvSpPr>
            <p:nvPr/>
          </p:nvSpPr>
          <p:spPr bwMode="auto">
            <a:xfrm>
              <a:off x="432" y="2400"/>
              <a:ext cx="4560" cy="0"/>
            </a:xfrm>
            <a:prstGeom prst="line">
              <a:avLst/>
            </a:prstGeom>
            <a:noFill/>
            <a:ln w="76200">
              <a:solidFill>
                <a:schemeClr val="tx1"/>
              </a:solidFill>
              <a:round/>
              <a:headEnd/>
              <a:tailEnd/>
            </a:ln>
            <a:effectLst/>
          </p:spPr>
          <p:txBody>
            <a:bodyPr wrap="none" anchor="ctr"/>
            <a:lstStyle/>
            <a:p>
              <a:endParaRPr lang="zh-CN" altLang="en-US"/>
            </a:p>
          </p:txBody>
        </p:sp>
        <p:sp>
          <p:nvSpPr>
            <p:cNvPr id="30729" name="Line 10"/>
            <p:cNvSpPr>
              <a:spLocks noChangeShapeType="1"/>
            </p:cNvSpPr>
            <p:nvPr/>
          </p:nvSpPr>
          <p:spPr bwMode="auto">
            <a:xfrm flipV="1">
              <a:off x="2592" y="2400"/>
              <a:ext cx="0" cy="528"/>
            </a:xfrm>
            <a:prstGeom prst="line">
              <a:avLst/>
            </a:prstGeom>
            <a:noFill/>
            <a:ln w="38100">
              <a:solidFill>
                <a:schemeClr val="tx1"/>
              </a:solidFill>
              <a:round/>
              <a:headEnd/>
              <a:tailEnd/>
            </a:ln>
            <a:effectLst/>
          </p:spPr>
          <p:txBody>
            <a:bodyPr wrap="none" anchor="ctr"/>
            <a:lstStyle/>
            <a:p>
              <a:endParaRPr lang="zh-CN" altLang="en-US"/>
            </a:p>
          </p:txBody>
        </p:sp>
        <p:sp>
          <p:nvSpPr>
            <p:cNvPr id="30730" name="Line 11"/>
            <p:cNvSpPr>
              <a:spLocks noChangeShapeType="1"/>
            </p:cNvSpPr>
            <p:nvPr/>
          </p:nvSpPr>
          <p:spPr bwMode="auto">
            <a:xfrm flipV="1">
              <a:off x="1056" y="2736"/>
              <a:ext cx="0" cy="288"/>
            </a:xfrm>
            <a:prstGeom prst="line">
              <a:avLst/>
            </a:prstGeom>
            <a:noFill/>
            <a:ln w="57150">
              <a:solidFill>
                <a:schemeClr val="tx1"/>
              </a:solidFill>
              <a:round/>
              <a:headEnd/>
              <a:tailEnd/>
            </a:ln>
            <a:effectLst/>
          </p:spPr>
          <p:txBody>
            <a:bodyPr wrap="none" anchor="ctr"/>
            <a:lstStyle/>
            <a:p>
              <a:endParaRPr lang="zh-CN" altLang="en-US"/>
            </a:p>
          </p:txBody>
        </p:sp>
        <p:sp>
          <p:nvSpPr>
            <p:cNvPr id="30731" name="Line 12"/>
            <p:cNvSpPr>
              <a:spLocks noChangeShapeType="1"/>
            </p:cNvSpPr>
            <p:nvPr/>
          </p:nvSpPr>
          <p:spPr bwMode="auto">
            <a:xfrm flipH="1">
              <a:off x="768" y="2736"/>
              <a:ext cx="288" cy="0"/>
            </a:xfrm>
            <a:prstGeom prst="line">
              <a:avLst/>
            </a:prstGeom>
            <a:noFill/>
            <a:ln w="57150">
              <a:solidFill>
                <a:schemeClr val="tx1"/>
              </a:solidFill>
              <a:round/>
              <a:headEnd/>
              <a:tailEnd/>
            </a:ln>
            <a:effectLst/>
          </p:spPr>
          <p:txBody>
            <a:bodyPr wrap="none" anchor="ctr"/>
            <a:lstStyle/>
            <a:p>
              <a:endParaRPr lang="zh-CN" altLang="en-US"/>
            </a:p>
          </p:txBody>
        </p:sp>
        <p:sp>
          <p:nvSpPr>
            <p:cNvPr id="30732" name="Line 13"/>
            <p:cNvSpPr>
              <a:spLocks noChangeShapeType="1"/>
            </p:cNvSpPr>
            <p:nvPr/>
          </p:nvSpPr>
          <p:spPr bwMode="auto">
            <a:xfrm flipV="1">
              <a:off x="768" y="2544"/>
              <a:ext cx="0" cy="192"/>
            </a:xfrm>
            <a:prstGeom prst="line">
              <a:avLst/>
            </a:prstGeom>
            <a:noFill/>
            <a:ln w="57150">
              <a:solidFill>
                <a:schemeClr val="tx1"/>
              </a:solidFill>
              <a:round/>
              <a:headEnd/>
              <a:tailEnd/>
            </a:ln>
            <a:effectLst/>
          </p:spPr>
          <p:txBody>
            <a:bodyPr wrap="none" anchor="ctr"/>
            <a:lstStyle/>
            <a:p>
              <a:endParaRPr lang="zh-CN" altLang="en-US"/>
            </a:p>
          </p:txBody>
        </p:sp>
        <p:sp>
          <p:nvSpPr>
            <p:cNvPr id="30733" name="Line 14"/>
            <p:cNvSpPr>
              <a:spLocks noChangeShapeType="1"/>
            </p:cNvSpPr>
            <p:nvPr/>
          </p:nvSpPr>
          <p:spPr bwMode="auto">
            <a:xfrm flipV="1">
              <a:off x="2304" y="2544"/>
              <a:ext cx="0" cy="192"/>
            </a:xfrm>
            <a:prstGeom prst="line">
              <a:avLst/>
            </a:prstGeom>
            <a:noFill/>
            <a:ln w="57150">
              <a:solidFill>
                <a:schemeClr val="tx1"/>
              </a:solidFill>
              <a:round/>
              <a:headEnd/>
              <a:tailEnd/>
            </a:ln>
            <a:effectLst/>
          </p:spPr>
          <p:txBody>
            <a:bodyPr wrap="none" anchor="ctr"/>
            <a:lstStyle/>
            <a:p>
              <a:endParaRPr lang="zh-CN" altLang="en-US"/>
            </a:p>
          </p:txBody>
        </p:sp>
        <p:sp>
          <p:nvSpPr>
            <p:cNvPr id="30734" name="Line 15"/>
            <p:cNvSpPr>
              <a:spLocks noChangeShapeType="1"/>
            </p:cNvSpPr>
            <p:nvPr/>
          </p:nvSpPr>
          <p:spPr bwMode="auto">
            <a:xfrm flipH="1">
              <a:off x="2016" y="2736"/>
              <a:ext cx="288" cy="0"/>
            </a:xfrm>
            <a:prstGeom prst="line">
              <a:avLst/>
            </a:prstGeom>
            <a:noFill/>
            <a:ln w="57150">
              <a:solidFill>
                <a:schemeClr val="tx1"/>
              </a:solidFill>
              <a:round/>
              <a:headEnd/>
              <a:tailEnd/>
            </a:ln>
            <a:effectLst/>
          </p:spPr>
          <p:txBody>
            <a:bodyPr wrap="none" anchor="ctr"/>
            <a:lstStyle/>
            <a:p>
              <a:endParaRPr lang="zh-CN" altLang="en-US"/>
            </a:p>
          </p:txBody>
        </p:sp>
        <p:sp>
          <p:nvSpPr>
            <p:cNvPr id="30735" name="Line 16"/>
            <p:cNvSpPr>
              <a:spLocks noChangeShapeType="1"/>
            </p:cNvSpPr>
            <p:nvPr/>
          </p:nvSpPr>
          <p:spPr bwMode="auto">
            <a:xfrm flipV="1">
              <a:off x="2016" y="2736"/>
              <a:ext cx="0" cy="288"/>
            </a:xfrm>
            <a:prstGeom prst="line">
              <a:avLst/>
            </a:prstGeom>
            <a:noFill/>
            <a:ln w="57150">
              <a:solidFill>
                <a:schemeClr val="tx1"/>
              </a:solidFill>
              <a:round/>
              <a:headEnd/>
              <a:tailEnd/>
            </a:ln>
            <a:effectLst/>
          </p:spPr>
          <p:txBody>
            <a:bodyPr wrap="none" anchor="ctr"/>
            <a:lstStyle/>
            <a:p>
              <a:endParaRPr lang="zh-CN" altLang="en-US"/>
            </a:p>
          </p:txBody>
        </p:sp>
        <p:sp>
          <p:nvSpPr>
            <p:cNvPr id="30736" name="Freeform 17"/>
            <p:cNvSpPr>
              <a:spLocks/>
            </p:cNvSpPr>
            <p:nvPr/>
          </p:nvSpPr>
          <p:spPr bwMode="auto">
            <a:xfrm>
              <a:off x="768" y="2496"/>
              <a:ext cx="1536" cy="48"/>
            </a:xfrm>
            <a:custGeom>
              <a:avLst/>
              <a:gdLst>
                <a:gd name="T0" fmla="*/ 0 w 1536"/>
                <a:gd name="T1" fmla="*/ 48 h 48"/>
                <a:gd name="T2" fmla="*/ 768 w 1536"/>
                <a:gd name="T3" fmla="*/ 0 h 48"/>
                <a:gd name="T4" fmla="*/ 1536 w 1536"/>
                <a:gd name="T5" fmla="*/ 48 h 48"/>
                <a:gd name="T6" fmla="*/ 0 60000 65536"/>
                <a:gd name="T7" fmla="*/ 0 60000 65536"/>
                <a:gd name="T8" fmla="*/ 0 60000 65536"/>
              </a:gdLst>
              <a:ahLst/>
              <a:cxnLst>
                <a:cxn ang="T6">
                  <a:pos x="T0" y="T1"/>
                </a:cxn>
                <a:cxn ang="T7">
                  <a:pos x="T2" y="T3"/>
                </a:cxn>
                <a:cxn ang="T8">
                  <a:pos x="T4" y="T5"/>
                </a:cxn>
              </a:cxnLst>
              <a:rect l="0" t="0" r="r" b="b"/>
              <a:pathLst>
                <a:path w="1536" h="48">
                  <a:moveTo>
                    <a:pt x="0" y="48"/>
                  </a:moveTo>
                  <a:cubicBezTo>
                    <a:pt x="256" y="24"/>
                    <a:pt x="512" y="0"/>
                    <a:pt x="768" y="0"/>
                  </a:cubicBezTo>
                  <a:cubicBezTo>
                    <a:pt x="1024" y="0"/>
                    <a:pt x="1280" y="24"/>
                    <a:pt x="1536" y="48"/>
                  </a:cubicBezTo>
                </a:path>
              </a:pathLst>
            </a:custGeom>
            <a:noFill/>
            <a:ln w="57150" cap="flat" cmpd="sng">
              <a:solidFill>
                <a:schemeClr val="tx1"/>
              </a:solidFill>
              <a:prstDash val="solid"/>
              <a:round/>
              <a:headEnd/>
              <a:tailEnd/>
            </a:ln>
            <a:effectLst/>
          </p:spPr>
          <p:txBody>
            <a:bodyPr wrap="none" anchor="ctr"/>
            <a:lstStyle/>
            <a:p>
              <a:endParaRPr lang="zh-CN" altLang="en-US"/>
            </a:p>
          </p:txBody>
        </p:sp>
        <p:sp>
          <p:nvSpPr>
            <p:cNvPr id="30737" name="Line 18"/>
            <p:cNvSpPr>
              <a:spLocks noChangeShapeType="1"/>
            </p:cNvSpPr>
            <p:nvPr/>
          </p:nvSpPr>
          <p:spPr bwMode="auto">
            <a:xfrm flipV="1">
              <a:off x="3264" y="2736"/>
              <a:ext cx="0" cy="288"/>
            </a:xfrm>
            <a:prstGeom prst="line">
              <a:avLst/>
            </a:prstGeom>
            <a:noFill/>
            <a:ln w="57150">
              <a:solidFill>
                <a:schemeClr val="tx1"/>
              </a:solidFill>
              <a:round/>
              <a:headEnd/>
              <a:tailEnd/>
            </a:ln>
            <a:effectLst/>
          </p:spPr>
          <p:txBody>
            <a:bodyPr wrap="none" anchor="ctr"/>
            <a:lstStyle/>
            <a:p>
              <a:endParaRPr lang="zh-CN" altLang="en-US"/>
            </a:p>
          </p:txBody>
        </p:sp>
        <p:sp>
          <p:nvSpPr>
            <p:cNvPr id="30738" name="Line 19"/>
            <p:cNvSpPr>
              <a:spLocks noChangeShapeType="1"/>
            </p:cNvSpPr>
            <p:nvPr/>
          </p:nvSpPr>
          <p:spPr bwMode="auto">
            <a:xfrm flipH="1">
              <a:off x="2976" y="2736"/>
              <a:ext cx="288" cy="0"/>
            </a:xfrm>
            <a:prstGeom prst="line">
              <a:avLst/>
            </a:prstGeom>
            <a:noFill/>
            <a:ln w="57150">
              <a:solidFill>
                <a:schemeClr val="tx1"/>
              </a:solidFill>
              <a:round/>
              <a:headEnd/>
              <a:tailEnd/>
            </a:ln>
            <a:effectLst/>
          </p:spPr>
          <p:txBody>
            <a:bodyPr wrap="none" anchor="ctr"/>
            <a:lstStyle/>
            <a:p>
              <a:endParaRPr lang="zh-CN" altLang="en-US"/>
            </a:p>
          </p:txBody>
        </p:sp>
        <p:sp>
          <p:nvSpPr>
            <p:cNvPr id="30739" name="Line 20"/>
            <p:cNvSpPr>
              <a:spLocks noChangeShapeType="1"/>
            </p:cNvSpPr>
            <p:nvPr/>
          </p:nvSpPr>
          <p:spPr bwMode="auto">
            <a:xfrm flipV="1">
              <a:off x="2976" y="2544"/>
              <a:ext cx="0" cy="192"/>
            </a:xfrm>
            <a:prstGeom prst="line">
              <a:avLst/>
            </a:prstGeom>
            <a:noFill/>
            <a:ln w="57150">
              <a:solidFill>
                <a:schemeClr val="tx1"/>
              </a:solidFill>
              <a:round/>
              <a:headEnd/>
              <a:tailEnd/>
            </a:ln>
            <a:effectLst/>
          </p:spPr>
          <p:txBody>
            <a:bodyPr wrap="none" anchor="ctr"/>
            <a:lstStyle/>
            <a:p>
              <a:endParaRPr lang="zh-CN" altLang="en-US"/>
            </a:p>
          </p:txBody>
        </p:sp>
        <p:sp>
          <p:nvSpPr>
            <p:cNvPr id="30740" name="Line 21"/>
            <p:cNvSpPr>
              <a:spLocks noChangeShapeType="1"/>
            </p:cNvSpPr>
            <p:nvPr/>
          </p:nvSpPr>
          <p:spPr bwMode="auto">
            <a:xfrm flipV="1">
              <a:off x="4512" y="2544"/>
              <a:ext cx="0" cy="192"/>
            </a:xfrm>
            <a:prstGeom prst="line">
              <a:avLst/>
            </a:prstGeom>
            <a:noFill/>
            <a:ln w="57150">
              <a:solidFill>
                <a:schemeClr val="tx1"/>
              </a:solidFill>
              <a:round/>
              <a:headEnd/>
              <a:tailEnd/>
            </a:ln>
            <a:effectLst/>
          </p:spPr>
          <p:txBody>
            <a:bodyPr wrap="none" anchor="ctr"/>
            <a:lstStyle/>
            <a:p>
              <a:endParaRPr lang="zh-CN" altLang="en-US"/>
            </a:p>
          </p:txBody>
        </p:sp>
        <p:sp>
          <p:nvSpPr>
            <p:cNvPr id="30741" name="Line 22"/>
            <p:cNvSpPr>
              <a:spLocks noChangeShapeType="1"/>
            </p:cNvSpPr>
            <p:nvPr/>
          </p:nvSpPr>
          <p:spPr bwMode="auto">
            <a:xfrm flipH="1">
              <a:off x="4224" y="2736"/>
              <a:ext cx="288" cy="0"/>
            </a:xfrm>
            <a:prstGeom prst="line">
              <a:avLst/>
            </a:prstGeom>
            <a:noFill/>
            <a:ln w="57150">
              <a:solidFill>
                <a:schemeClr val="tx1"/>
              </a:solidFill>
              <a:round/>
              <a:headEnd/>
              <a:tailEnd/>
            </a:ln>
            <a:effectLst/>
          </p:spPr>
          <p:txBody>
            <a:bodyPr wrap="none" anchor="ctr"/>
            <a:lstStyle/>
            <a:p>
              <a:endParaRPr lang="zh-CN" altLang="en-US"/>
            </a:p>
          </p:txBody>
        </p:sp>
        <p:sp>
          <p:nvSpPr>
            <p:cNvPr id="30742" name="Line 23"/>
            <p:cNvSpPr>
              <a:spLocks noChangeShapeType="1"/>
            </p:cNvSpPr>
            <p:nvPr/>
          </p:nvSpPr>
          <p:spPr bwMode="auto">
            <a:xfrm flipV="1">
              <a:off x="4224" y="2736"/>
              <a:ext cx="0" cy="288"/>
            </a:xfrm>
            <a:prstGeom prst="line">
              <a:avLst/>
            </a:prstGeom>
            <a:noFill/>
            <a:ln w="57150">
              <a:solidFill>
                <a:schemeClr val="tx1"/>
              </a:solidFill>
              <a:round/>
              <a:headEnd/>
              <a:tailEnd/>
            </a:ln>
            <a:effectLst/>
          </p:spPr>
          <p:txBody>
            <a:bodyPr wrap="none" anchor="ctr"/>
            <a:lstStyle/>
            <a:p>
              <a:endParaRPr lang="zh-CN" altLang="en-US"/>
            </a:p>
          </p:txBody>
        </p:sp>
        <p:sp>
          <p:nvSpPr>
            <p:cNvPr id="30743" name="Freeform 24"/>
            <p:cNvSpPr>
              <a:spLocks/>
            </p:cNvSpPr>
            <p:nvPr/>
          </p:nvSpPr>
          <p:spPr bwMode="auto">
            <a:xfrm>
              <a:off x="2976" y="2496"/>
              <a:ext cx="1536" cy="48"/>
            </a:xfrm>
            <a:custGeom>
              <a:avLst/>
              <a:gdLst>
                <a:gd name="T0" fmla="*/ 0 w 1536"/>
                <a:gd name="T1" fmla="*/ 48 h 48"/>
                <a:gd name="T2" fmla="*/ 768 w 1536"/>
                <a:gd name="T3" fmla="*/ 0 h 48"/>
                <a:gd name="T4" fmla="*/ 1536 w 1536"/>
                <a:gd name="T5" fmla="*/ 48 h 48"/>
                <a:gd name="T6" fmla="*/ 0 60000 65536"/>
                <a:gd name="T7" fmla="*/ 0 60000 65536"/>
                <a:gd name="T8" fmla="*/ 0 60000 65536"/>
              </a:gdLst>
              <a:ahLst/>
              <a:cxnLst>
                <a:cxn ang="T6">
                  <a:pos x="T0" y="T1"/>
                </a:cxn>
                <a:cxn ang="T7">
                  <a:pos x="T2" y="T3"/>
                </a:cxn>
                <a:cxn ang="T8">
                  <a:pos x="T4" y="T5"/>
                </a:cxn>
              </a:cxnLst>
              <a:rect l="0" t="0" r="r" b="b"/>
              <a:pathLst>
                <a:path w="1536" h="48">
                  <a:moveTo>
                    <a:pt x="0" y="48"/>
                  </a:moveTo>
                  <a:cubicBezTo>
                    <a:pt x="256" y="24"/>
                    <a:pt x="512" y="0"/>
                    <a:pt x="768" y="0"/>
                  </a:cubicBezTo>
                  <a:cubicBezTo>
                    <a:pt x="1024" y="0"/>
                    <a:pt x="1280" y="24"/>
                    <a:pt x="1536" y="48"/>
                  </a:cubicBezTo>
                </a:path>
              </a:pathLst>
            </a:custGeom>
            <a:noFill/>
            <a:ln w="57150" cap="flat" cmpd="sng">
              <a:solidFill>
                <a:schemeClr val="tx1"/>
              </a:solidFill>
              <a:prstDash val="solid"/>
              <a:round/>
              <a:headEnd/>
              <a:tailEnd/>
            </a:ln>
            <a:effectLst/>
          </p:spPr>
          <p:txBody>
            <a:bodyPr wrap="none" anchor="ctr"/>
            <a:lstStyle/>
            <a:p>
              <a:endParaRPr lang="zh-CN" altLang="en-US"/>
            </a:p>
          </p:txBody>
        </p:sp>
        <p:sp>
          <p:nvSpPr>
            <p:cNvPr id="30744" name="Freeform 25"/>
            <p:cNvSpPr>
              <a:spLocks/>
            </p:cNvSpPr>
            <p:nvPr/>
          </p:nvSpPr>
          <p:spPr bwMode="auto">
            <a:xfrm>
              <a:off x="432" y="2015"/>
              <a:ext cx="4320" cy="781"/>
            </a:xfrm>
            <a:custGeom>
              <a:avLst/>
              <a:gdLst>
                <a:gd name="T0" fmla="*/ 0 w 4320"/>
                <a:gd name="T1" fmla="*/ 385 h 781"/>
                <a:gd name="T2" fmla="*/ 557 w 4320"/>
                <a:gd name="T3" fmla="*/ 697 h 781"/>
                <a:gd name="T4" fmla="*/ 1104 w 4320"/>
                <a:gd name="T5" fmla="*/ 769 h 781"/>
                <a:gd name="T6" fmla="*/ 1709 w 4320"/>
                <a:gd name="T7" fmla="*/ 628 h 781"/>
                <a:gd name="T8" fmla="*/ 2173 w 4320"/>
                <a:gd name="T9" fmla="*/ 379 h 781"/>
                <a:gd name="T10" fmla="*/ 3216 w 4320"/>
                <a:gd name="T11" fmla="*/ 1 h 781"/>
                <a:gd name="T12" fmla="*/ 4320 w 4320"/>
                <a:gd name="T13" fmla="*/ 385 h 7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20" h="781">
                  <a:moveTo>
                    <a:pt x="0" y="385"/>
                  </a:moveTo>
                  <a:cubicBezTo>
                    <a:pt x="93" y="437"/>
                    <a:pt x="373" y="633"/>
                    <a:pt x="557" y="697"/>
                  </a:cubicBezTo>
                  <a:cubicBezTo>
                    <a:pt x="741" y="761"/>
                    <a:pt x="912" y="781"/>
                    <a:pt x="1104" y="769"/>
                  </a:cubicBezTo>
                  <a:cubicBezTo>
                    <a:pt x="1296" y="757"/>
                    <a:pt x="1531" y="693"/>
                    <a:pt x="1709" y="628"/>
                  </a:cubicBezTo>
                  <a:cubicBezTo>
                    <a:pt x="1887" y="563"/>
                    <a:pt x="1922" y="483"/>
                    <a:pt x="2173" y="379"/>
                  </a:cubicBezTo>
                  <a:cubicBezTo>
                    <a:pt x="2424" y="275"/>
                    <a:pt x="2858" y="0"/>
                    <a:pt x="3216" y="1"/>
                  </a:cubicBezTo>
                  <a:cubicBezTo>
                    <a:pt x="3574" y="2"/>
                    <a:pt x="4036" y="161"/>
                    <a:pt x="4320" y="385"/>
                  </a:cubicBezTo>
                </a:path>
              </a:pathLst>
            </a:custGeom>
            <a:noFill/>
            <a:ln w="57150" cap="flat" cmpd="sng">
              <a:solidFill>
                <a:srgbClr val="FF66FF"/>
              </a:solidFill>
              <a:prstDash val="solid"/>
              <a:round/>
              <a:headEnd/>
              <a:tailEnd/>
            </a:ln>
            <a:effectLst/>
          </p:spPr>
          <p:txBody>
            <a:bodyPr wrap="none" anchor="ctr"/>
            <a:lstStyle/>
            <a:p>
              <a:endParaRPr lang="zh-CN" altLang="en-US"/>
            </a:p>
          </p:txBody>
        </p:sp>
        <p:sp>
          <p:nvSpPr>
            <p:cNvPr id="30745" name="Freeform 26"/>
            <p:cNvSpPr>
              <a:spLocks/>
            </p:cNvSpPr>
            <p:nvPr/>
          </p:nvSpPr>
          <p:spPr bwMode="auto">
            <a:xfrm>
              <a:off x="413" y="1607"/>
              <a:ext cx="4387" cy="1616"/>
            </a:xfrm>
            <a:custGeom>
              <a:avLst/>
              <a:gdLst>
                <a:gd name="T0" fmla="*/ 0 w 4387"/>
                <a:gd name="T1" fmla="*/ 1474 h 1616"/>
                <a:gd name="T2" fmla="*/ 355 w 4387"/>
                <a:gd name="T3" fmla="*/ 1609 h 1616"/>
                <a:gd name="T4" fmla="*/ 713 w 4387"/>
                <a:gd name="T5" fmla="*/ 1517 h 1616"/>
                <a:gd name="T6" fmla="*/ 1177 w 4387"/>
                <a:gd name="T7" fmla="*/ 1148 h 1616"/>
                <a:gd name="T8" fmla="*/ 1487 w 4387"/>
                <a:gd name="T9" fmla="*/ 795 h 1616"/>
                <a:gd name="T10" fmla="*/ 1994 w 4387"/>
                <a:gd name="T11" fmla="*/ 236 h 1616"/>
                <a:gd name="T12" fmla="*/ 2564 w 4387"/>
                <a:gd name="T13" fmla="*/ 2 h 1616"/>
                <a:gd name="T14" fmla="*/ 3078 w 4387"/>
                <a:gd name="T15" fmla="*/ 224 h 1616"/>
                <a:gd name="T16" fmla="*/ 3610 w 4387"/>
                <a:gd name="T17" fmla="*/ 782 h 1616"/>
                <a:gd name="T18" fmla="*/ 3982 w 4387"/>
                <a:gd name="T19" fmla="*/ 1181 h 1616"/>
                <a:gd name="T20" fmla="*/ 4387 w 4387"/>
                <a:gd name="T21" fmla="*/ 1513 h 16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87" h="1616">
                  <a:moveTo>
                    <a:pt x="0" y="1474"/>
                  </a:moveTo>
                  <a:cubicBezTo>
                    <a:pt x="58" y="1496"/>
                    <a:pt x="236" y="1602"/>
                    <a:pt x="355" y="1609"/>
                  </a:cubicBezTo>
                  <a:cubicBezTo>
                    <a:pt x="474" y="1616"/>
                    <a:pt x="576" y="1594"/>
                    <a:pt x="713" y="1517"/>
                  </a:cubicBezTo>
                  <a:cubicBezTo>
                    <a:pt x="850" y="1440"/>
                    <a:pt x="1048" y="1268"/>
                    <a:pt x="1177" y="1148"/>
                  </a:cubicBezTo>
                  <a:cubicBezTo>
                    <a:pt x="1306" y="1028"/>
                    <a:pt x="1351" y="947"/>
                    <a:pt x="1487" y="795"/>
                  </a:cubicBezTo>
                  <a:cubicBezTo>
                    <a:pt x="1623" y="643"/>
                    <a:pt x="1814" y="368"/>
                    <a:pt x="1994" y="236"/>
                  </a:cubicBezTo>
                  <a:cubicBezTo>
                    <a:pt x="2174" y="104"/>
                    <a:pt x="2383" y="4"/>
                    <a:pt x="2564" y="2"/>
                  </a:cubicBezTo>
                  <a:cubicBezTo>
                    <a:pt x="2745" y="0"/>
                    <a:pt x="2904" y="94"/>
                    <a:pt x="3078" y="224"/>
                  </a:cubicBezTo>
                  <a:cubicBezTo>
                    <a:pt x="3252" y="354"/>
                    <a:pt x="3459" y="623"/>
                    <a:pt x="3610" y="782"/>
                  </a:cubicBezTo>
                  <a:cubicBezTo>
                    <a:pt x="3761" y="941"/>
                    <a:pt x="3853" y="1059"/>
                    <a:pt x="3982" y="1181"/>
                  </a:cubicBezTo>
                  <a:cubicBezTo>
                    <a:pt x="4111" y="1303"/>
                    <a:pt x="4303" y="1444"/>
                    <a:pt x="4387" y="1513"/>
                  </a:cubicBezTo>
                </a:path>
              </a:pathLst>
            </a:custGeom>
            <a:noFill/>
            <a:ln w="57150" cap="flat" cmpd="sng">
              <a:solidFill>
                <a:srgbClr val="FF0000"/>
              </a:solidFill>
              <a:prstDash val="solid"/>
              <a:round/>
              <a:headEnd/>
              <a:tailEnd/>
            </a:ln>
            <a:effectLst/>
          </p:spPr>
          <p:txBody>
            <a:bodyPr wrap="none" anchor="ctr"/>
            <a:lstStyle/>
            <a:p>
              <a:endParaRPr lang="zh-CN" altLang="en-US"/>
            </a:p>
          </p:txBody>
        </p:sp>
        <p:sp>
          <p:nvSpPr>
            <p:cNvPr id="30746" name="Freeform 27"/>
            <p:cNvSpPr>
              <a:spLocks/>
            </p:cNvSpPr>
            <p:nvPr/>
          </p:nvSpPr>
          <p:spPr bwMode="auto">
            <a:xfrm>
              <a:off x="432" y="1742"/>
              <a:ext cx="4368" cy="1378"/>
            </a:xfrm>
            <a:custGeom>
              <a:avLst/>
              <a:gdLst>
                <a:gd name="T0" fmla="*/ 0 w 4368"/>
                <a:gd name="T1" fmla="*/ 1330 h 1378"/>
                <a:gd name="T2" fmla="*/ 462 w 4368"/>
                <a:gd name="T3" fmla="*/ 1236 h 1378"/>
                <a:gd name="T4" fmla="*/ 901 w 4368"/>
                <a:gd name="T5" fmla="*/ 858 h 1378"/>
                <a:gd name="T6" fmla="*/ 1442 w 4368"/>
                <a:gd name="T7" fmla="*/ 359 h 1378"/>
                <a:gd name="T8" fmla="*/ 1846 w 4368"/>
                <a:gd name="T9" fmla="*/ 84 h 1378"/>
                <a:gd name="T10" fmla="*/ 2199 w 4368"/>
                <a:gd name="T11" fmla="*/ 7 h 1378"/>
                <a:gd name="T12" fmla="*/ 2629 w 4368"/>
                <a:gd name="T13" fmla="*/ 127 h 1378"/>
                <a:gd name="T14" fmla="*/ 3248 w 4368"/>
                <a:gd name="T15" fmla="*/ 652 h 1378"/>
                <a:gd name="T16" fmla="*/ 3892 w 4368"/>
                <a:gd name="T17" fmla="*/ 1253 h 1378"/>
                <a:gd name="T18" fmla="*/ 4368 w 4368"/>
                <a:gd name="T19" fmla="*/ 1378 h 13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68" h="1378">
                  <a:moveTo>
                    <a:pt x="0" y="1330"/>
                  </a:moveTo>
                  <a:cubicBezTo>
                    <a:pt x="77" y="1314"/>
                    <a:pt x="312" y="1315"/>
                    <a:pt x="462" y="1236"/>
                  </a:cubicBezTo>
                  <a:cubicBezTo>
                    <a:pt x="612" y="1157"/>
                    <a:pt x="738" y="1004"/>
                    <a:pt x="901" y="858"/>
                  </a:cubicBezTo>
                  <a:cubicBezTo>
                    <a:pt x="1064" y="712"/>
                    <a:pt x="1285" y="488"/>
                    <a:pt x="1442" y="359"/>
                  </a:cubicBezTo>
                  <a:cubicBezTo>
                    <a:pt x="1599" y="230"/>
                    <a:pt x="1720" y="143"/>
                    <a:pt x="1846" y="84"/>
                  </a:cubicBezTo>
                  <a:cubicBezTo>
                    <a:pt x="1972" y="25"/>
                    <a:pt x="2069" y="0"/>
                    <a:pt x="2199" y="7"/>
                  </a:cubicBezTo>
                  <a:cubicBezTo>
                    <a:pt x="2329" y="14"/>
                    <a:pt x="2454" y="20"/>
                    <a:pt x="2629" y="127"/>
                  </a:cubicBezTo>
                  <a:cubicBezTo>
                    <a:pt x="2804" y="234"/>
                    <a:pt x="3038" y="464"/>
                    <a:pt x="3248" y="652"/>
                  </a:cubicBezTo>
                  <a:cubicBezTo>
                    <a:pt x="3458" y="840"/>
                    <a:pt x="3705" y="1132"/>
                    <a:pt x="3892" y="1253"/>
                  </a:cubicBezTo>
                  <a:cubicBezTo>
                    <a:pt x="4079" y="1374"/>
                    <a:pt x="4269" y="1352"/>
                    <a:pt x="4368" y="1378"/>
                  </a:cubicBezTo>
                </a:path>
              </a:pathLst>
            </a:custGeom>
            <a:noFill/>
            <a:ln w="57150" cap="flat" cmpd="sng">
              <a:solidFill>
                <a:srgbClr val="0000FF"/>
              </a:solidFill>
              <a:prstDash val="solid"/>
              <a:round/>
              <a:headEnd/>
              <a:tailEnd/>
            </a:ln>
            <a:effectLst/>
          </p:spPr>
          <p:txBody>
            <a:bodyPr wrap="none" anchor="ctr"/>
            <a:lstStyle/>
            <a:p>
              <a:endParaRPr lang="zh-CN" altLang="en-US"/>
            </a:p>
          </p:txBody>
        </p:sp>
        <p:sp>
          <p:nvSpPr>
            <p:cNvPr id="30747" name="Line 28"/>
            <p:cNvSpPr>
              <a:spLocks noChangeShapeType="1"/>
            </p:cNvSpPr>
            <p:nvPr/>
          </p:nvSpPr>
          <p:spPr bwMode="auto">
            <a:xfrm flipV="1">
              <a:off x="2591" y="1777"/>
              <a:ext cx="0" cy="576"/>
            </a:xfrm>
            <a:prstGeom prst="line">
              <a:avLst/>
            </a:prstGeom>
            <a:noFill/>
            <a:ln w="38100">
              <a:solidFill>
                <a:srgbClr val="0000FF"/>
              </a:solidFill>
              <a:round/>
              <a:headEnd type="stealth" w="med" len="med"/>
              <a:tailEnd type="stealth" w="med" len="med"/>
            </a:ln>
            <a:effectLst/>
          </p:spPr>
          <p:txBody>
            <a:bodyPr wrap="none" anchor="ctr"/>
            <a:lstStyle/>
            <a:p>
              <a:endParaRPr lang="zh-CN" altLang="en-US"/>
            </a:p>
          </p:txBody>
        </p:sp>
        <p:sp>
          <p:nvSpPr>
            <p:cNvPr id="30748" name="Line 29"/>
            <p:cNvSpPr>
              <a:spLocks noChangeShapeType="1"/>
            </p:cNvSpPr>
            <p:nvPr/>
          </p:nvSpPr>
          <p:spPr bwMode="auto">
            <a:xfrm>
              <a:off x="2976" y="1632"/>
              <a:ext cx="0" cy="720"/>
            </a:xfrm>
            <a:prstGeom prst="line">
              <a:avLst/>
            </a:prstGeom>
            <a:noFill/>
            <a:ln w="38100">
              <a:solidFill>
                <a:schemeClr val="hlink"/>
              </a:solidFill>
              <a:round/>
              <a:headEnd type="stealth" w="med" len="med"/>
              <a:tailEnd type="stealth" w="med" len="med"/>
            </a:ln>
            <a:effectLst/>
          </p:spPr>
          <p:txBody>
            <a:bodyPr wrap="none" anchor="ctr"/>
            <a:lstStyle/>
            <a:p>
              <a:endParaRPr lang="zh-CN" altLang="en-US"/>
            </a:p>
          </p:txBody>
        </p:sp>
        <p:sp>
          <p:nvSpPr>
            <p:cNvPr id="30749" name="Line 30"/>
            <p:cNvSpPr>
              <a:spLocks noChangeShapeType="1"/>
            </p:cNvSpPr>
            <p:nvPr/>
          </p:nvSpPr>
          <p:spPr bwMode="auto">
            <a:xfrm>
              <a:off x="3696" y="2016"/>
              <a:ext cx="0" cy="336"/>
            </a:xfrm>
            <a:prstGeom prst="line">
              <a:avLst/>
            </a:prstGeom>
            <a:noFill/>
            <a:ln w="38100">
              <a:solidFill>
                <a:srgbClr val="FF66FF"/>
              </a:solidFill>
              <a:round/>
              <a:headEnd type="triangle" w="med" len="med"/>
              <a:tailEnd type="triangle" w="med" len="med"/>
            </a:ln>
            <a:effectLst/>
          </p:spPr>
          <p:txBody>
            <a:bodyPr wrap="none" anchor="ctr"/>
            <a:lstStyle/>
            <a:p>
              <a:endParaRPr lang="zh-CN" altLang="en-US"/>
            </a:p>
          </p:txBody>
        </p:sp>
        <p:graphicFrame>
          <p:nvGraphicFramePr>
            <p:cNvPr id="30750" name="Object 31"/>
            <p:cNvGraphicFramePr>
              <a:graphicFrameLocks noChangeAspect="1"/>
            </p:cNvGraphicFramePr>
            <p:nvPr/>
          </p:nvGraphicFramePr>
          <p:xfrm>
            <a:off x="1392" y="2496"/>
            <a:ext cx="348" cy="302"/>
          </p:xfrm>
          <a:graphic>
            <a:graphicData uri="http://schemas.openxmlformats.org/presentationml/2006/ole">
              <p:oleObj spid="_x0000_s30750" name="公式" r:id="rId7" imgW="180975" imgH="152400" progId="Equation.3">
                <p:embed/>
              </p:oleObj>
            </a:graphicData>
          </a:graphic>
        </p:graphicFrame>
        <p:graphicFrame>
          <p:nvGraphicFramePr>
            <p:cNvPr id="30751" name="Object 32"/>
            <p:cNvGraphicFramePr>
              <a:graphicFrameLocks noChangeAspect="1"/>
            </p:cNvGraphicFramePr>
            <p:nvPr/>
          </p:nvGraphicFramePr>
          <p:xfrm>
            <a:off x="3552" y="2496"/>
            <a:ext cx="329" cy="384"/>
          </p:xfrm>
          <a:graphic>
            <a:graphicData uri="http://schemas.openxmlformats.org/presentationml/2006/ole">
              <p:oleObj spid="_x0000_s30751" name="公式" r:id="rId8" imgW="142875" imgH="171450" progId="Equation.3">
                <p:embed/>
              </p:oleObj>
            </a:graphicData>
          </a:graphic>
        </p:graphicFrame>
        <p:graphicFrame>
          <p:nvGraphicFramePr>
            <p:cNvPr id="30752" name="Object 33"/>
            <p:cNvGraphicFramePr>
              <a:graphicFrameLocks noChangeAspect="1"/>
            </p:cNvGraphicFramePr>
            <p:nvPr/>
          </p:nvGraphicFramePr>
          <p:xfrm>
            <a:off x="2496" y="2880"/>
            <a:ext cx="288" cy="288"/>
          </p:xfrm>
          <a:graphic>
            <a:graphicData uri="http://schemas.openxmlformats.org/presentationml/2006/ole">
              <p:oleObj spid="_x0000_s30752" name="公式" r:id="rId9" imgW="133350" imgH="133350" progId="Equation.3">
                <p:embed/>
              </p:oleObj>
            </a:graphicData>
          </a:graphic>
        </p:graphicFrame>
        <p:sp>
          <p:nvSpPr>
            <p:cNvPr id="30753" name="Line 34"/>
            <p:cNvSpPr>
              <a:spLocks noChangeShapeType="1"/>
            </p:cNvSpPr>
            <p:nvPr/>
          </p:nvSpPr>
          <p:spPr bwMode="auto">
            <a:xfrm flipV="1">
              <a:off x="3696" y="1824"/>
              <a:ext cx="288" cy="336"/>
            </a:xfrm>
            <a:prstGeom prst="line">
              <a:avLst/>
            </a:prstGeom>
            <a:noFill/>
            <a:ln w="28575">
              <a:solidFill>
                <a:srgbClr val="FF66FF"/>
              </a:solidFill>
              <a:round/>
              <a:headEnd/>
              <a:tailEnd/>
            </a:ln>
            <a:effectLst/>
          </p:spPr>
          <p:txBody>
            <a:bodyPr wrap="none" anchor="ctr"/>
            <a:lstStyle/>
            <a:p>
              <a:endParaRPr lang="zh-CN" altLang="en-US"/>
            </a:p>
          </p:txBody>
        </p:sp>
        <p:graphicFrame>
          <p:nvGraphicFramePr>
            <p:cNvPr id="30754" name="Object 35"/>
            <p:cNvGraphicFramePr>
              <a:graphicFrameLocks noChangeAspect="1"/>
            </p:cNvGraphicFramePr>
            <p:nvPr/>
          </p:nvGraphicFramePr>
          <p:xfrm>
            <a:off x="2688" y="1872"/>
            <a:ext cx="246" cy="384"/>
          </p:xfrm>
          <a:graphic>
            <a:graphicData uri="http://schemas.openxmlformats.org/presentationml/2006/ole">
              <p:oleObj spid="_x0000_s30754" name="公式" r:id="rId10" imgW="180975" imgH="219075" progId="Equation.3">
                <p:embed/>
              </p:oleObj>
            </a:graphicData>
          </a:graphic>
        </p:graphicFrame>
        <p:sp>
          <p:nvSpPr>
            <p:cNvPr id="30755" name="Line 36"/>
            <p:cNvSpPr>
              <a:spLocks noChangeShapeType="1"/>
            </p:cNvSpPr>
            <p:nvPr/>
          </p:nvSpPr>
          <p:spPr bwMode="auto">
            <a:xfrm>
              <a:off x="1536" y="2880"/>
              <a:ext cx="0" cy="384"/>
            </a:xfrm>
            <a:prstGeom prst="line">
              <a:avLst/>
            </a:prstGeom>
            <a:noFill/>
            <a:ln w="38100">
              <a:solidFill>
                <a:srgbClr val="0033CC"/>
              </a:solidFill>
              <a:round/>
              <a:headEnd/>
              <a:tailEnd/>
            </a:ln>
            <a:effectLst/>
          </p:spPr>
          <p:txBody>
            <a:bodyPr wrap="none" anchor="ctr"/>
            <a:lstStyle/>
            <a:p>
              <a:endParaRPr lang="zh-CN" altLang="en-US"/>
            </a:p>
          </p:txBody>
        </p:sp>
        <p:sp>
          <p:nvSpPr>
            <p:cNvPr id="30756" name="Line 37"/>
            <p:cNvSpPr>
              <a:spLocks noChangeShapeType="1"/>
            </p:cNvSpPr>
            <p:nvPr/>
          </p:nvSpPr>
          <p:spPr bwMode="auto">
            <a:xfrm>
              <a:off x="3744" y="2880"/>
              <a:ext cx="0" cy="384"/>
            </a:xfrm>
            <a:prstGeom prst="line">
              <a:avLst/>
            </a:prstGeom>
            <a:noFill/>
            <a:ln w="38100">
              <a:solidFill>
                <a:srgbClr val="0033CC"/>
              </a:solidFill>
              <a:round/>
              <a:headEnd/>
              <a:tailEnd/>
            </a:ln>
            <a:effectLst/>
          </p:spPr>
          <p:txBody>
            <a:bodyPr wrap="none" anchor="ctr"/>
            <a:lstStyle/>
            <a:p>
              <a:endParaRPr lang="zh-CN" altLang="en-US"/>
            </a:p>
          </p:txBody>
        </p:sp>
        <p:sp>
          <p:nvSpPr>
            <p:cNvPr id="30757" name="Line 38"/>
            <p:cNvSpPr>
              <a:spLocks noChangeShapeType="1"/>
            </p:cNvSpPr>
            <p:nvPr/>
          </p:nvSpPr>
          <p:spPr bwMode="auto">
            <a:xfrm>
              <a:off x="1536" y="3120"/>
              <a:ext cx="2208" cy="0"/>
            </a:xfrm>
            <a:prstGeom prst="line">
              <a:avLst/>
            </a:prstGeom>
            <a:noFill/>
            <a:ln w="38100">
              <a:solidFill>
                <a:srgbClr val="0033CC"/>
              </a:solidFill>
              <a:round/>
              <a:headEnd type="stealth" w="med" len="med"/>
              <a:tailEnd type="stealth" w="med" len="med"/>
            </a:ln>
            <a:effectLst/>
          </p:spPr>
          <p:txBody>
            <a:bodyPr wrap="none" anchor="ctr"/>
            <a:lstStyle/>
            <a:p>
              <a:endParaRPr lang="zh-CN" altLang="en-US"/>
            </a:p>
          </p:txBody>
        </p:sp>
        <p:sp>
          <p:nvSpPr>
            <p:cNvPr id="30758" name="Line 39"/>
            <p:cNvSpPr>
              <a:spLocks noChangeShapeType="1"/>
            </p:cNvSpPr>
            <p:nvPr/>
          </p:nvSpPr>
          <p:spPr bwMode="auto">
            <a:xfrm>
              <a:off x="4032" y="2400"/>
              <a:ext cx="0" cy="864"/>
            </a:xfrm>
            <a:prstGeom prst="line">
              <a:avLst/>
            </a:prstGeom>
            <a:noFill/>
            <a:ln w="38100">
              <a:solidFill>
                <a:srgbClr val="0033CC"/>
              </a:solidFill>
              <a:round/>
              <a:headEnd/>
              <a:tailEnd/>
            </a:ln>
            <a:effectLst/>
          </p:spPr>
          <p:txBody>
            <a:bodyPr wrap="none" anchor="ctr"/>
            <a:lstStyle/>
            <a:p>
              <a:endParaRPr lang="zh-CN" altLang="en-US"/>
            </a:p>
          </p:txBody>
        </p:sp>
        <p:sp>
          <p:nvSpPr>
            <p:cNvPr id="30759" name="Line 40"/>
            <p:cNvSpPr>
              <a:spLocks noChangeShapeType="1"/>
            </p:cNvSpPr>
            <p:nvPr/>
          </p:nvSpPr>
          <p:spPr bwMode="auto">
            <a:xfrm>
              <a:off x="3744" y="3120"/>
              <a:ext cx="288" cy="0"/>
            </a:xfrm>
            <a:prstGeom prst="line">
              <a:avLst/>
            </a:prstGeom>
            <a:noFill/>
            <a:ln w="38100">
              <a:solidFill>
                <a:srgbClr val="0033CC"/>
              </a:solidFill>
              <a:round/>
              <a:headEnd type="stealth" w="med" len="med"/>
              <a:tailEnd type="stealth" w="med" len="med"/>
            </a:ln>
            <a:effec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ph sz="quarter" idx="1"/>
          </p:nvPr>
        </p:nvGraphicFramePr>
        <p:xfrm>
          <a:off x="7318375" y="2855913"/>
          <a:ext cx="569913" cy="590550"/>
        </p:xfrm>
        <a:graphic>
          <a:graphicData uri="http://schemas.openxmlformats.org/presentationml/2006/ole">
            <p:oleObj spid="_x0000_s31746" name="公式" r:id="rId3" imgW="247650" imgH="219075" progId="Equation.3">
              <p:embed/>
            </p:oleObj>
          </a:graphicData>
        </a:graphic>
      </p:graphicFrame>
      <p:graphicFrame>
        <p:nvGraphicFramePr>
          <p:cNvPr id="31747" name="Object 3"/>
          <p:cNvGraphicFramePr>
            <a:graphicFrameLocks noChangeAspect="1"/>
          </p:cNvGraphicFramePr>
          <p:nvPr>
            <p:ph sz="quarter" idx="2"/>
          </p:nvPr>
        </p:nvGraphicFramePr>
        <p:xfrm>
          <a:off x="3184525" y="2381250"/>
          <a:ext cx="574675" cy="611188"/>
        </p:xfrm>
        <a:graphic>
          <a:graphicData uri="http://schemas.openxmlformats.org/presentationml/2006/ole">
            <p:oleObj spid="_x0000_s31747" name="公式" r:id="rId4" imgW="209550" imgH="228600" progId="Equation.3">
              <p:embed/>
            </p:oleObj>
          </a:graphicData>
        </a:graphic>
      </p:graphicFrame>
      <p:graphicFrame>
        <p:nvGraphicFramePr>
          <p:cNvPr id="31748" name="Object 4"/>
          <p:cNvGraphicFramePr>
            <a:graphicFrameLocks noChangeAspect="1"/>
          </p:cNvGraphicFramePr>
          <p:nvPr>
            <p:ph sz="quarter" idx="3"/>
          </p:nvPr>
        </p:nvGraphicFramePr>
        <p:xfrm>
          <a:off x="3754438" y="2719388"/>
          <a:ext cx="641350" cy="517525"/>
        </p:xfrm>
        <a:graphic>
          <a:graphicData uri="http://schemas.openxmlformats.org/presentationml/2006/ole">
            <p:oleObj spid="_x0000_s31748" name="公式" r:id="rId5" imgW="285750" imgH="228600" progId="Equation.3">
              <p:embed/>
            </p:oleObj>
          </a:graphicData>
        </a:graphic>
      </p:graphicFrame>
      <p:sp>
        <p:nvSpPr>
          <p:cNvPr id="31749" name="Line 5"/>
          <p:cNvSpPr>
            <a:spLocks noChangeShapeType="1"/>
          </p:cNvSpPr>
          <p:nvPr/>
        </p:nvSpPr>
        <p:spPr bwMode="auto">
          <a:xfrm>
            <a:off x="838200" y="3962400"/>
            <a:ext cx="7467600" cy="0"/>
          </a:xfrm>
          <a:prstGeom prst="line">
            <a:avLst/>
          </a:prstGeom>
          <a:noFill/>
          <a:ln w="76200">
            <a:solidFill>
              <a:schemeClr val="tx1"/>
            </a:solidFill>
            <a:round/>
            <a:headEnd/>
            <a:tailEnd/>
          </a:ln>
          <a:effectLst/>
        </p:spPr>
        <p:txBody>
          <a:bodyPr wrap="none" anchor="ctr"/>
          <a:lstStyle/>
          <a:p>
            <a:endParaRPr lang="zh-CN" altLang="en-US"/>
          </a:p>
        </p:txBody>
      </p:sp>
      <p:sp>
        <p:nvSpPr>
          <p:cNvPr id="31750" name="Line 6"/>
          <p:cNvSpPr>
            <a:spLocks noChangeShapeType="1"/>
          </p:cNvSpPr>
          <p:nvPr/>
        </p:nvSpPr>
        <p:spPr bwMode="auto">
          <a:xfrm flipV="1">
            <a:off x="4500563" y="2781300"/>
            <a:ext cx="0" cy="2133600"/>
          </a:xfrm>
          <a:prstGeom prst="line">
            <a:avLst/>
          </a:prstGeom>
          <a:noFill/>
          <a:ln w="28575">
            <a:solidFill>
              <a:schemeClr val="tx1"/>
            </a:solidFill>
            <a:round/>
            <a:headEnd/>
            <a:tailEnd/>
          </a:ln>
          <a:effectLst/>
        </p:spPr>
        <p:txBody>
          <a:bodyPr wrap="none" anchor="ctr"/>
          <a:lstStyle/>
          <a:p>
            <a:endParaRPr lang="zh-CN" altLang="en-US"/>
          </a:p>
        </p:txBody>
      </p:sp>
      <p:sp>
        <p:nvSpPr>
          <p:cNvPr id="31751" name="Line 7"/>
          <p:cNvSpPr>
            <a:spLocks noChangeShapeType="1"/>
          </p:cNvSpPr>
          <p:nvPr/>
        </p:nvSpPr>
        <p:spPr bwMode="auto">
          <a:xfrm flipV="1">
            <a:off x="2819400" y="3581400"/>
            <a:ext cx="0" cy="2209800"/>
          </a:xfrm>
          <a:prstGeom prst="line">
            <a:avLst/>
          </a:prstGeom>
          <a:noFill/>
          <a:ln w="28575">
            <a:solidFill>
              <a:schemeClr val="tx1"/>
            </a:solidFill>
            <a:round/>
            <a:headEnd/>
            <a:tailEnd/>
          </a:ln>
          <a:effectLst/>
        </p:spPr>
        <p:txBody>
          <a:bodyPr wrap="none" anchor="ctr"/>
          <a:lstStyle/>
          <a:p>
            <a:endParaRPr lang="zh-CN" altLang="en-US"/>
          </a:p>
        </p:txBody>
      </p:sp>
      <p:sp>
        <p:nvSpPr>
          <p:cNvPr id="31752" name="Line 8"/>
          <p:cNvSpPr>
            <a:spLocks noChangeShapeType="1"/>
          </p:cNvSpPr>
          <p:nvPr/>
        </p:nvSpPr>
        <p:spPr bwMode="auto">
          <a:xfrm flipV="1">
            <a:off x="6172200" y="2209800"/>
            <a:ext cx="0" cy="2286000"/>
          </a:xfrm>
          <a:prstGeom prst="line">
            <a:avLst/>
          </a:prstGeom>
          <a:noFill/>
          <a:ln w="28575">
            <a:solidFill>
              <a:schemeClr val="tx1"/>
            </a:solidFill>
            <a:round/>
            <a:headEnd/>
            <a:tailEnd/>
          </a:ln>
          <a:effectLst/>
        </p:spPr>
        <p:txBody>
          <a:bodyPr wrap="none" anchor="ctr"/>
          <a:lstStyle/>
          <a:p>
            <a:endParaRPr lang="zh-CN" altLang="en-US"/>
          </a:p>
        </p:txBody>
      </p:sp>
      <p:sp>
        <p:nvSpPr>
          <p:cNvPr id="31753" name="Freeform 9"/>
          <p:cNvSpPr>
            <a:spLocks/>
          </p:cNvSpPr>
          <p:nvPr/>
        </p:nvSpPr>
        <p:spPr bwMode="auto">
          <a:xfrm>
            <a:off x="838200" y="3397250"/>
            <a:ext cx="7010400" cy="1250950"/>
          </a:xfrm>
          <a:custGeom>
            <a:avLst/>
            <a:gdLst>
              <a:gd name="T0" fmla="*/ 0 w 4416"/>
              <a:gd name="T1" fmla="*/ 1174750 h 788"/>
              <a:gd name="T2" fmla="*/ 1017588 w 4416"/>
              <a:gd name="T3" fmla="*/ 928688 h 788"/>
              <a:gd name="T4" fmla="*/ 1981200 w 4416"/>
              <a:gd name="T5" fmla="*/ 565150 h 788"/>
              <a:gd name="T6" fmla="*/ 2928938 w 4416"/>
              <a:gd name="T7" fmla="*/ 123825 h 788"/>
              <a:gd name="T8" fmla="*/ 3679825 w 4416"/>
              <a:gd name="T9" fmla="*/ 1588 h 788"/>
              <a:gd name="T10" fmla="*/ 4389438 w 4416"/>
              <a:gd name="T11" fmla="*/ 109538 h 788"/>
              <a:gd name="T12" fmla="*/ 5330825 w 4416"/>
              <a:gd name="T13" fmla="*/ 533400 h 788"/>
              <a:gd name="T14" fmla="*/ 6040438 w 4416"/>
              <a:gd name="T15" fmla="*/ 874713 h 788"/>
              <a:gd name="T16" fmla="*/ 7010400 w 4416"/>
              <a:gd name="T17" fmla="*/ 1250950 h 7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16" h="788">
                <a:moveTo>
                  <a:pt x="0" y="740"/>
                </a:moveTo>
                <a:cubicBezTo>
                  <a:pt x="107" y="714"/>
                  <a:pt x="433" y="649"/>
                  <a:pt x="641" y="585"/>
                </a:cubicBezTo>
                <a:cubicBezTo>
                  <a:pt x="849" y="521"/>
                  <a:pt x="1047" y="440"/>
                  <a:pt x="1248" y="356"/>
                </a:cubicBezTo>
                <a:cubicBezTo>
                  <a:pt x="1449" y="272"/>
                  <a:pt x="1667" y="137"/>
                  <a:pt x="1845" y="78"/>
                </a:cubicBezTo>
                <a:cubicBezTo>
                  <a:pt x="2023" y="19"/>
                  <a:pt x="2165" y="2"/>
                  <a:pt x="2318" y="1"/>
                </a:cubicBezTo>
                <a:cubicBezTo>
                  <a:pt x="2471" y="0"/>
                  <a:pt x="2592" y="13"/>
                  <a:pt x="2765" y="69"/>
                </a:cubicBezTo>
                <a:cubicBezTo>
                  <a:pt x="2938" y="125"/>
                  <a:pt x="3185" y="256"/>
                  <a:pt x="3358" y="336"/>
                </a:cubicBezTo>
                <a:cubicBezTo>
                  <a:pt x="3531" y="416"/>
                  <a:pt x="3629" y="476"/>
                  <a:pt x="3805" y="551"/>
                </a:cubicBezTo>
                <a:cubicBezTo>
                  <a:pt x="3981" y="626"/>
                  <a:pt x="4289" y="739"/>
                  <a:pt x="4416" y="788"/>
                </a:cubicBezTo>
              </a:path>
            </a:pathLst>
          </a:custGeom>
          <a:noFill/>
          <a:ln w="57150" cap="flat" cmpd="sng">
            <a:solidFill>
              <a:srgbClr val="FF0000"/>
            </a:solidFill>
            <a:prstDash val="lgDash"/>
            <a:round/>
            <a:headEnd type="none" w="med" len="med"/>
            <a:tailEnd type="none" w="med" len="med"/>
          </a:ln>
          <a:effectLst/>
        </p:spPr>
        <p:txBody>
          <a:bodyPr wrap="none" anchor="ctr"/>
          <a:lstStyle/>
          <a:p>
            <a:endParaRPr lang="zh-CN" altLang="en-US"/>
          </a:p>
        </p:txBody>
      </p:sp>
      <p:sp>
        <p:nvSpPr>
          <p:cNvPr id="31754" name="Freeform 10"/>
          <p:cNvSpPr>
            <a:spLocks/>
          </p:cNvSpPr>
          <p:nvPr/>
        </p:nvSpPr>
        <p:spPr bwMode="auto">
          <a:xfrm>
            <a:off x="1066800" y="2432050"/>
            <a:ext cx="6875463" cy="3136900"/>
          </a:xfrm>
          <a:custGeom>
            <a:avLst/>
            <a:gdLst>
              <a:gd name="T0" fmla="*/ 0 w 4331"/>
              <a:gd name="T1" fmla="*/ 1530350 h 1976"/>
              <a:gd name="T2" fmla="*/ 611188 w 4331"/>
              <a:gd name="T3" fmla="*/ 2057400 h 1976"/>
              <a:gd name="T4" fmla="*/ 1130300 w 4331"/>
              <a:gd name="T5" fmla="*/ 2727325 h 1976"/>
              <a:gd name="T6" fmla="*/ 1403350 w 4331"/>
              <a:gd name="T7" fmla="*/ 3013075 h 1976"/>
              <a:gd name="T8" fmla="*/ 1752600 w 4331"/>
              <a:gd name="T9" fmla="*/ 3130550 h 1976"/>
              <a:gd name="T10" fmla="*/ 2139950 w 4331"/>
              <a:gd name="T11" fmla="*/ 2971800 h 1976"/>
              <a:gd name="T12" fmla="*/ 2468563 w 4331"/>
              <a:gd name="T13" fmla="*/ 2617788 h 1976"/>
              <a:gd name="T14" fmla="*/ 2863850 w 4331"/>
              <a:gd name="T15" fmla="*/ 2057400 h 1976"/>
              <a:gd name="T16" fmla="*/ 3178175 w 4331"/>
              <a:gd name="T17" fmla="*/ 1703388 h 1976"/>
              <a:gd name="T18" fmla="*/ 3429000 w 4331"/>
              <a:gd name="T19" fmla="*/ 1530350 h 1976"/>
              <a:gd name="T20" fmla="*/ 3702050 w 4331"/>
              <a:gd name="T21" fmla="*/ 1352550 h 1976"/>
              <a:gd name="T22" fmla="*/ 4208463 w 4331"/>
              <a:gd name="T23" fmla="*/ 860425 h 1976"/>
              <a:gd name="T24" fmla="*/ 4692650 w 4331"/>
              <a:gd name="T25" fmla="*/ 174625 h 1976"/>
              <a:gd name="T26" fmla="*/ 5105400 w 4331"/>
              <a:gd name="T27" fmla="*/ 6350 h 1976"/>
              <a:gd name="T28" fmla="*/ 5530850 w 4331"/>
              <a:gd name="T29" fmla="*/ 198438 h 1976"/>
              <a:gd name="T30" fmla="*/ 6316663 w 4331"/>
              <a:gd name="T31" fmla="*/ 1198563 h 1976"/>
              <a:gd name="T32" fmla="*/ 6875463 w 4331"/>
              <a:gd name="T33" fmla="*/ 1471613 h 19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31" h="1976">
                <a:moveTo>
                  <a:pt x="0" y="964"/>
                </a:moveTo>
                <a:cubicBezTo>
                  <a:pt x="64" y="1019"/>
                  <a:pt x="266" y="1170"/>
                  <a:pt x="385" y="1296"/>
                </a:cubicBezTo>
                <a:cubicBezTo>
                  <a:pt x="504" y="1422"/>
                  <a:pt x="629" y="1618"/>
                  <a:pt x="712" y="1718"/>
                </a:cubicBezTo>
                <a:cubicBezTo>
                  <a:pt x="795" y="1818"/>
                  <a:pt x="819" y="1856"/>
                  <a:pt x="884" y="1898"/>
                </a:cubicBezTo>
                <a:cubicBezTo>
                  <a:pt x="949" y="1940"/>
                  <a:pt x="1027" y="1976"/>
                  <a:pt x="1104" y="1972"/>
                </a:cubicBezTo>
                <a:cubicBezTo>
                  <a:pt x="1181" y="1968"/>
                  <a:pt x="1273" y="1926"/>
                  <a:pt x="1348" y="1872"/>
                </a:cubicBezTo>
                <a:cubicBezTo>
                  <a:pt x="1423" y="1818"/>
                  <a:pt x="1479" y="1745"/>
                  <a:pt x="1555" y="1649"/>
                </a:cubicBezTo>
                <a:cubicBezTo>
                  <a:pt x="1631" y="1553"/>
                  <a:pt x="1730" y="1392"/>
                  <a:pt x="1804" y="1296"/>
                </a:cubicBezTo>
                <a:cubicBezTo>
                  <a:pt x="1878" y="1200"/>
                  <a:pt x="1943" y="1128"/>
                  <a:pt x="2002" y="1073"/>
                </a:cubicBezTo>
                <a:cubicBezTo>
                  <a:pt x="2061" y="1018"/>
                  <a:pt x="2105" y="1001"/>
                  <a:pt x="2160" y="964"/>
                </a:cubicBezTo>
                <a:cubicBezTo>
                  <a:pt x="2215" y="927"/>
                  <a:pt x="2250" y="922"/>
                  <a:pt x="2332" y="852"/>
                </a:cubicBezTo>
                <a:cubicBezTo>
                  <a:pt x="2414" y="782"/>
                  <a:pt x="2547" y="666"/>
                  <a:pt x="2651" y="542"/>
                </a:cubicBezTo>
                <a:cubicBezTo>
                  <a:pt x="2755" y="418"/>
                  <a:pt x="2862" y="200"/>
                  <a:pt x="2956" y="110"/>
                </a:cubicBezTo>
                <a:cubicBezTo>
                  <a:pt x="3050" y="20"/>
                  <a:pt x="3128" y="2"/>
                  <a:pt x="3216" y="4"/>
                </a:cubicBezTo>
                <a:cubicBezTo>
                  <a:pt x="3304" y="6"/>
                  <a:pt x="3357" y="0"/>
                  <a:pt x="3484" y="125"/>
                </a:cubicBezTo>
                <a:cubicBezTo>
                  <a:pt x="3611" y="250"/>
                  <a:pt x="3838" y="621"/>
                  <a:pt x="3979" y="755"/>
                </a:cubicBezTo>
                <a:cubicBezTo>
                  <a:pt x="4120" y="889"/>
                  <a:pt x="4258" y="891"/>
                  <a:pt x="4331" y="927"/>
                </a:cubicBezTo>
              </a:path>
            </a:pathLst>
          </a:custGeom>
          <a:noFill/>
          <a:ln w="57150" cap="flat" cmpd="sng">
            <a:solidFill>
              <a:srgbClr val="0000FF"/>
            </a:solidFill>
            <a:prstDash val="solid"/>
            <a:round/>
            <a:headEnd type="none" w="med" len="med"/>
            <a:tailEnd type="none" w="med" len="med"/>
          </a:ln>
          <a:effectLst/>
        </p:spPr>
        <p:txBody>
          <a:bodyPr wrap="none" anchor="ctr"/>
          <a:lstStyle/>
          <a:p>
            <a:endParaRPr lang="zh-CN" altLang="en-US"/>
          </a:p>
        </p:txBody>
      </p:sp>
      <p:sp>
        <p:nvSpPr>
          <p:cNvPr id="31755" name="Freeform 11"/>
          <p:cNvSpPr>
            <a:spLocks/>
          </p:cNvSpPr>
          <p:nvPr/>
        </p:nvSpPr>
        <p:spPr bwMode="auto">
          <a:xfrm>
            <a:off x="1066800" y="2784475"/>
            <a:ext cx="6858000" cy="2419350"/>
          </a:xfrm>
          <a:custGeom>
            <a:avLst/>
            <a:gdLst>
              <a:gd name="T0" fmla="*/ 0 w 4320"/>
              <a:gd name="T1" fmla="*/ 1177925 h 1524"/>
              <a:gd name="T2" fmla="*/ 898525 w 4320"/>
              <a:gd name="T3" fmla="*/ 2128838 h 1524"/>
              <a:gd name="T4" fmla="*/ 1744663 w 4320"/>
              <a:gd name="T5" fmla="*/ 2414588 h 1524"/>
              <a:gd name="T6" fmla="*/ 2632075 w 4320"/>
              <a:gd name="T7" fmla="*/ 2155825 h 1524"/>
              <a:gd name="T8" fmla="*/ 3429000 w 4320"/>
              <a:gd name="T9" fmla="*/ 1177925 h 1524"/>
              <a:gd name="T10" fmla="*/ 4283075 w 4320"/>
              <a:gd name="T11" fmla="*/ 300038 h 1524"/>
              <a:gd name="T12" fmla="*/ 5102225 w 4320"/>
              <a:gd name="T13" fmla="*/ 0 h 1524"/>
              <a:gd name="T14" fmla="*/ 5948363 w 4320"/>
              <a:gd name="T15" fmla="*/ 300038 h 1524"/>
              <a:gd name="T16" fmla="*/ 6858000 w 4320"/>
              <a:gd name="T17" fmla="*/ 1101725 h 15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0" h="1524">
                <a:moveTo>
                  <a:pt x="0" y="742"/>
                </a:moveTo>
                <a:cubicBezTo>
                  <a:pt x="94" y="842"/>
                  <a:pt x="383" y="1211"/>
                  <a:pt x="566" y="1341"/>
                </a:cubicBezTo>
                <a:cubicBezTo>
                  <a:pt x="749" y="1471"/>
                  <a:pt x="917" y="1518"/>
                  <a:pt x="1099" y="1521"/>
                </a:cubicBezTo>
                <a:cubicBezTo>
                  <a:pt x="1281" y="1524"/>
                  <a:pt x="1481" y="1488"/>
                  <a:pt x="1658" y="1358"/>
                </a:cubicBezTo>
                <a:cubicBezTo>
                  <a:pt x="1835" y="1228"/>
                  <a:pt x="1987" y="937"/>
                  <a:pt x="2160" y="742"/>
                </a:cubicBezTo>
                <a:cubicBezTo>
                  <a:pt x="2333" y="547"/>
                  <a:pt x="2522" y="313"/>
                  <a:pt x="2698" y="189"/>
                </a:cubicBezTo>
                <a:cubicBezTo>
                  <a:pt x="2874" y="65"/>
                  <a:pt x="3039" y="0"/>
                  <a:pt x="3214" y="0"/>
                </a:cubicBezTo>
                <a:cubicBezTo>
                  <a:pt x="3389" y="0"/>
                  <a:pt x="3563" y="73"/>
                  <a:pt x="3747" y="189"/>
                </a:cubicBezTo>
                <a:cubicBezTo>
                  <a:pt x="3931" y="305"/>
                  <a:pt x="4201" y="589"/>
                  <a:pt x="4320" y="694"/>
                </a:cubicBezTo>
              </a:path>
            </a:pathLst>
          </a:custGeom>
          <a:noFill/>
          <a:ln w="57150" cap="flat" cmpd="sng">
            <a:solidFill>
              <a:srgbClr val="CC00CC"/>
            </a:solidFill>
            <a:prstDash val="lgDash"/>
            <a:round/>
            <a:headEnd type="none" w="med" len="med"/>
            <a:tailEnd type="none" w="med" len="med"/>
          </a:ln>
          <a:effectLst/>
        </p:spPr>
        <p:txBody>
          <a:bodyPr wrap="none" anchor="ctr"/>
          <a:lstStyle/>
          <a:p>
            <a:endParaRPr lang="zh-CN" altLang="en-US"/>
          </a:p>
        </p:txBody>
      </p:sp>
      <p:sp>
        <p:nvSpPr>
          <p:cNvPr id="31756" name="Freeform 12"/>
          <p:cNvSpPr>
            <a:spLocks/>
          </p:cNvSpPr>
          <p:nvPr/>
        </p:nvSpPr>
        <p:spPr bwMode="auto">
          <a:xfrm>
            <a:off x="1828800" y="3233738"/>
            <a:ext cx="6113463" cy="1411287"/>
          </a:xfrm>
          <a:custGeom>
            <a:avLst/>
            <a:gdLst>
              <a:gd name="T0" fmla="*/ 0 w 3851"/>
              <a:gd name="T1" fmla="*/ 1323975 h 889"/>
              <a:gd name="T2" fmla="*/ 490538 w 3851"/>
              <a:gd name="T3" fmla="*/ 1311275 h 889"/>
              <a:gd name="T4" fmla="*/ 996950 w 3851"/>
              <a:gd name="T5" fmla="*/ 723900 h 889"/>
              <a:gd name="T6" fmla="*/ 1433513 w 3851"/>
              <a:gd name="T7" fmla="*/ 192087 h 889"/>
              <a:gd name="T8" fmla="*/ 1787525 w 3851"/>
              <a:gd name="T9" fmla="*/ 61912 h 889"/>
              <a:gd name="T10" fmla="*/ 2124075 w 3851"/>
              <a:gd name="T11" fmla="*/ 169862 h 889"/>
              <a:gd name="T12" fmla="*/ 2349500 w 3851"/>
              <a:gd name="T13" fmla="*/ 395287 h 889"/>
              <a:gd name="T14" fmla="*/ 2660650 w 3851"/>
              <a:gd name="T15" fmla="*/ 492125 h 889"/>
              <a:gd name="T16" fmla="*/ 3016250 w 3851"/>
              <a:gd name="T17" fmla="*/ 396875 h 889"/>
              <a:gd name="T18" fmla="*/ 3263900 w 3851"/>
              <a:gd name="T19" fmla="*/ 128587 h 889"/>
              <a:gd name="T20" fmla="*/ 3581400 w 3851"/>
              <a:gd name="T21" fmla="*/ 0 h 889"/>
              <a:gd name="T22" fmla="*/ 3967163 w 3851"/>
              <a:gd name="T23" fmla="*/ 128587 h 889"/>
              <a:gd name="T24" fmla="*/ 4367213 w 3851"/>
              <a:gd name="T25" fmla="*/ 711200 h 889"/>
              <a:gd name="T26" fmla="*/ 4768850 w 3851"/>
              <a:gd name="T27" fmla="*/ 1169987 h 889"/>
              <a:gd name="T28" fmla="*/ 5091113 w 3851"/>
              <a:gd name="T29" fmla="*/ 1379537 h 889"/>
              <a:gd name="T30" fmla="*/ 5349875 w 3851"/>
              <a:gd name="T31" fmla="*/ 1338262 h 889"/>
              <a:gd name="T32" fmla="*/ 5554663 w 3851"/>
              <a:gd name="T33" fmla="*/ 1174750 h 889"/>
              <a:gd name="T34" fmla="*/ 5842000 w 3851"/>
              <a:gd name="T35" fmla="*/ 1011237 h 889"/>
              <a:gd name="T36" fmla="*/ 6113463 w 3851"/>
              <a:gd name="T37" fmla="*/ 996950 h 8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51" h="889">
                <a:moveTo>
                  <a:pt x="0" y="834"/>
                </a:moveTo>
                <a:cubicBezTo>
                  <a:pt x="51" y="833"/>
                  <a:pt x="204" y="889"/>
                  <a:pt x="309" y="826"/>
                </a:cubicBezTo>
                <a:cubicBezTo>
                  <a:pt x="414" y="763"/>
                  <a:pt x="529" y="573"/>
                  <a:pt x="628" y="456"/>
                </a:cubicBezTo>
                <a:cubicBezTo>
                  <a:pt x="727" y="339"/>
                  <a:pt x="820" y="190"/>
                  <a:pt x="903" y="121"/>
                </a:cubicBezTo>
                <a:cubicBezTo>
                  <a:pt x="986" y="52"/>
                  <a:pt x="1054" y="41"/>
                  <a:pt x="1126" y="39"/>
                </a:cubicBezTo>
                <a:cubicBezTo>
                  <a:pt x="1198" y="37"/>
                  <a:pt x="1279" y="72"/>
                  <a:pt x="1338" y="107"/>
                </a:cubicBezTo>
                <a:cubicBezTo>
                  <a:pt x="1397" y="142"/>
                  <a:pt x="1424" y="215"/>
                  <a:pt x="1480" y="249"/>
                </a:cubicBezTo>
                <a:cubicBezTo>
                  <a:pt x="1536" y="283"/>
                  <a:pt x="1606" y="310"/>
                  <a:pt x="1676" y="310"/>
                </a:cubicBezTo>
                <a:cubicBezTo>
                  <a:pt x="1746" y="310"/>
                  <a:pt x="1837" y="288"/>
                  <a:pt x="1900" y="250"/>
                </a:cubicBezTo>
                <a:cubicBezTo>
                  <a:pt x="1963" y="212"/>
                  <a:pt x="1997" y="123"/>
                  <a:pt x="2056" y="81"/>
                </a:cubicBezTo>
                <a:cubicBezTo>
                  <a:pt x="2115" y="39"/>
                  <a:pt x="2182" y="0"/>
                  <a:pt x="2256" y="0"/>
                </a:cubicBezTo>
                <a:cubicBezTo>
                  <a:pt x="2330" y="0"/>
                  <a:pt x="2416" y="6"/>
                  <a:pt x="2499" y="81"/>
                </a:cubicBezTo>
                <a:cubicBezTo>
                  <a:pt x="2582" y="156"/>
                  <a:pt x="2667" y="339"/>
                  <a:pt x="2751" y="448"/>
                </a:cubicBezTo>
                <a:cubicBezTo>
                  <a:pt x="2835" y="557"/>
                  <a:pt x="2928" y="667"/>
                  <a:pt x="3004" y="737"/>
                </a:cubicBezTo>
                <a:cubicBezTo>
                  <a:pt x="3080" y="807"/>
                  <a:pt x="3146" y="851"/>
                  <a:pt x="3207" y="869"/>
                </a:cubicBezTo>
                <a:cubicBezTo>
                  <a:pt x="3268" y="887"/>
                  <a:pt x="3321" y="865"/>
                  <a:pt x="3370" y="843"/>
                </a:cubicBezTo>
                <a:cubicBezTo>
                  <a:pt x="3419" y="821"/>
                  <a:pt x="3447" y="774"/>
                  <a:pt x="3499" y="740"/>
                </a:cubicBezTo>
                <a:cubicBezTo>
                  <a:pt x="3551" y="706"/>
                  <a:pt x="3621" y="656"/>
                  <a:pt x="3680" y="637"/>
                </a:cubicBezTo>
                <a:cubicBezTo>
                  <a:pt x="3739" y="618"/>
                  <a:pt x="3816" y="630"/>
                  <a:pt x="3851" y="628"/>
                </a:cubicBezTo>
              </a:path>
            </a:pathLst>
          </a:custGeom>
          <a:noFill/>
          <a:ln w="57150" cap="flat" cmpd="sng">
            <a:solidFill>
              <a:srgbClr val="008000"/>
            </a:solidFill>
            <a:prstDash val="solid"/>
            <a:round/>
            <a:headEnd type="none" w="med" len="med"/>
            <a:tailEnd type="none" w="med" len="med"/>
          </a:ln>
          <a:effectLst/>
        </p:spPr>
        <p:txBody>
          <a:bodyPr wrap="none" anchor="ctr"/>
          <a:lstStyle/>
          <a:p>
            <a:endParaRPr lang="zh-CN" altLang="en-US"/>
          </a:p>
        </p:txBody>
      </p:sp>
      <p:grpSp>
        <p:nvGrpSpPr>
          <p:cNvPr id="31757" name="Group 13"/>
          <p:cNvGrpSpPr>
            <a:grpSpLocks/>
          </p:cNvGrpSpPr>
          <p:nvPr/>
        </p:nvGrpSpPr>
        <p:grpSpPr bwMode="auto">
          <a:xfrm>
            <a:off x="9753600" y="-762000"/>
            <a:ext cx="6096000" cy="9144000"/>
            <a:chOff x="7201" y="1488"/>
            <a:chExt cx="3435" cy="5472"/>
          </a:xfrm>
        </p:grpSpPr>
        <p:pic>
          <p:nvPicPr>
            <p:cNvPr id="31768" name="Picture 14" descr="11"/>
            <p:cNvPicPr>
              <a:picLocks noChangeAspect="1" noChangeArrowheads="1"/>
            </p:cNvPicPr>
            <p:nvPr/>
          </p:nvPicPr>
          <p:blipFill>
            <a:blip r:embed="rId6">
              <a:lum bright="-18000" contrast="66000"/>
            </a:blip>
            <a:srcRect/>
            <a:stretch>
              <a:fillRect/>
            </a:stretch>
          </p:blipFill>
          <p:spPr bwMode="auto">
            <a:xfrm>
              <a:off x="7201" y="1488"/>
              <a:ext cx="3435" cy="5145"/>
            </a:xfrm>
            <a:prstGeom prst="rect">
              <a:avLst/>
            </a:prstGeom>
            <a:noFill/>
            <a:ln w="9525">
              <a:noFill/>
              <a:miter lim="800000"/>
              <a:headEnd/>
              <a:tailEnd/>
            </a:ln>
          </p:spPr>
        </p:pic>
        <p:sp>
          <p:nvSpPr>
            <p:cNvPr id="31769" name="Rectangle 15"/>
            <p:cNvSpPr>
              <a:spLocks noChangeArrowheads="1"/>
            </p:cNvSpPr>
            <p:nvPr/>
          </p:nvSpPr>
          <p:spPr bwMode="auto">
            <a:xfrm>
              <a:off x="7351" y="6630"/>
              <a:ext cx="3226" cy="330"/>
            </a:xfrm>
            <a:prstGeom prst="rect">
              <a:avLst/>
            </a:prstGeom>
            <a:solidFill>
              <a:srgbClr val="FFFFFF"/>
            </a:solidFill>
            <a:ln w="9525">
              <a:noFill/>
              <a:miter lim="800000"/>
              <a:headEnd/>
              <a:tailEnd/>
            </a:ln>
          </p:spPr>
          <p:txBody>
            <a:bodyPr lIns="0" tIns="0" rIns="0" bIns="0"/>
            <a:lstStyle/>
            <a:p>
              <a:pPr algn="ctr"/>
              <a:r>
                <a:rPr lang="zh-CN" altLang="en-US">
                  <a:latin typeface="Times New Roman" pitchFamily="18" charset="0"/>
                </a:rPr>
                <a:t>图</a:t>
              </a:r>
              <a:r>
                <a:rPr lang="en-US" altLang="zh-CN">
                  <a:latin typeface="Times New Roman" pitchFamily="18" charset="0"/>
                </a:rPr>
                <a:t>6—18  </a:t>
              </a:r>
              <a:r>
                <a:rPr lang="zh-CN" altLang="en-US">
                  <a:latin typeface="Times New Roman" pitchFamily="18" charset="0"/>
                </a:rPr>
                <a:t>双反应理论</a:t>
              </a:r>
              <a:endParaRPr lang="zh-CN" altLang="en-US"/>
            </a:p>
          </p:txBody>
        </p:sp>
      </p:grpSp>
      <p:sp>
        <p:nvSpPr>
          <p:cNvPr id="31758" name="Line 16"/>
          <p:cNvSpPr>
            <a:spLocks noChangeShapeType="1"/>
          </p:cNvSpPr>
          <p:nvPr/>
        </p:nvSpPr>
        <p:spPr bwMode="auto">
          <a:xfrm flipV="1">
            <a:off x="6170613" y="2817813"/>
            <a:ext cx="0" cy="1065212"/>
          </a:xfrm>
          <a:prstGeom prst="line">
            <a:avLst/>
          </a:prstGeom>
          <a:noFill/>
          <a:ln w="38100">
            <a:solidFill>
              <a:srgbClr val="CC00CC"/>
            </a:solidFill>
            <a:round/>
            <a:headEnd type="stealth" w="med" len="med"/>
            <a:tailEnd type="stealth" w="med" len="med"/>
          </a:ln>
          <a:effectLst/>
        </p:spPr>
        <p:txBody>
          <a:bodyPr wrap="none" anchor="ctr"/>
          <a:lstStyle/>
          <a:p>
            <a:endParaRPr lang="zh-CN" altLang="en-US"/>
          </a:p>
        </p:txBody>
      </p:sp>
      <p:sp>
        <p:nvSpPr>
          <p:cNvPr id="31759" name="Line 17"/>
          <p:cNvSpPr>
            <a:spLocks noChangeShapeType="1"/>
          </p:cNvSpPr>
          <p:nvPr/>
        </p:nvSpPr>
        <p:spPr bwMode="auto">
          <a:xfrm flipV="1">
            <a:off x="4495800" y="3429000"/>
            <a:ext cx="0" cy="457200"/>
          </a:xfrm>
          <a:prstGeom prst="line">
            <a:avLst/>
          </a:prstGeom>
          <a:noFill/>
          <a:ln w="38100">
            <a:solidFill>
              <a:srgbClr val="FF0000"/>
            </a:solidFill>
            <a:round/>
            <a:headEnd type="stealth" w="med" len="med"/>
            <a:tailEnd type="stealth" w="med" len="med"/>
          </a:ln>
          <a:effectLst/>
        </p:spPr>
        <p:txBody>
          <a:bodyPr wrap="none" anchor="ctr"/>
          <a:lstStyle/>
          <a:p>
            <a:endParaRPr lang="zh-CN" altLang="en-US"/>
          </a:p>
        </p:txBody>
      </p:sp>
      <p:sp>
        <p:nvSpPr>
          <p:cNvPr id="31760" name="Line 18"/>
          <p:cNvSpPr>
            <a:spLocks noChangeShapeType="1"/>
          </p:cNvSpPr>
          <p:nvPr/>
        </p:nvSpPr>
        <p:spPr bwMode="auto">
          <a:xfrm flipV="1">
            <a:off x="6553200" y="2438400"/>
            <a:ext cx="381000" cy="152400"/>
          </a:xfrm>
          <a:prstGeom prst="line">
            <a:avLst/>
          </a:prstGeom>
          <a:noFill/>
          <a:ln w="28575">
            <a:solidFill>
              <a:srgbClr val="0000FF"/>
            </a:solidFill>
            <a:round/>
            <a:headEnd/>
            <a:tailEnd/>
          </a:ln>
          <a:effectLst/>
        </p:spPr>
        <p:txBody>
          <a:bodyPr wrap="none" anchor="ctr"/>
          <a:lstStyle/>
          <a:p>
            <a:endParaRPr lang="zh-CN" altLang="en-US"/>
          </a:p>
        </p:txBody>
      </p:sp>
      <p:sp>
        <p:nvSpPr>
          <p:cNvPr id="31761" name="Line 19"/>
          <p:cNvSpPr>
            <a:spLocks noChangeShapeType="1"/>
          </p:cNvSpPr>
          <p:nvPr/>
        </p:nvSpPr>
        <p:spPr bwMode="auto">
          <a:xfrm flipV="1">
            <a:off x="7239000" y="3124200"/>
            <a:ext cx="304800" cy="152400"/>
          </a:xfrm>
          <a:prstGeom prst="line">
            <a:avLst/>
          </a:prstGeom>
          <a:noFill/>
          <a:ln w="28575">
            <a:solidFill>
              <a:srgbClr val="CC00CC"/>
            </a:solidFill>
            <a:round/>
            <a:headEnd/>
            <a:tailEnd/>
          </a:ln>
          <a:effectLst/>
        </p:spPr>
        <p:txBody>
          <a:bodyPr wrap="none" anchor="ctr"/>
          <a:lstStyle/>
          <a:p>
            <a:endParaRPr lang="zh-CN" altLang="en-US"/>
          </a:p>
        </p:txBody>
      </p:sp>
      <p:sp>
        <p:nvSpPr>
          <p:cNvPr id="31762" name="Line 20"/>
          <p:cNvSpPr>
            <a:spLocks noChangeShapeType="1"/>
          </p:cNvSpPr>
          <p:nvPr/>
        </p:nvSpPr>
        <p:spPr bwMode="auto">
          <a:xfrm flipV="1">
            <a:off x="3429000" y="2743200"/>
            <a:ext cx="0" cy="609600"/>
          </a:xfrm>
          <a:prstGeom prst="line">
            <a:avLst/>
          </a:prstGeom>
          <a:noFill/>
          <a:ln w="28575">
            <a:solidFill>
              <a:srgbClr val="008000"/>
            </a:solidFill>
            <a:round/>
            <a:headEnd/>
            <a:tailEnd/>
          </a:ln>
          <a:effectLst/>
        </p:spPr>
        <p:txBody>
          <a:bodyPr wrap="none" anchor="ctr"/>
          <a:lstStyle/>
          <a:p>
            <a:endParaRPr lang="zh-CN" altLang="en-US"/>
          </a:p>
        </p:txBody>
      </p:sp>
      <p:sp>
        <p:nvSpPr>
          <p:cNvPr id="31763" name="Line 21"/>
          <p:cNvSpPr>
            <a:spLocks noChangeShapeType="1"/>
          </p:cNvSpPr>
          <p:nvPr/>
        </p:nvSpPr>
        <p:spPr bwMode="auto">
          <a:xfrm flipH="1" flipV="1">
            <a:off x="4038600" y="3048000"/>
            <a:ext cx="457200" cy="609600"/>
          </a:xfrm>
          <a:prstGeom prst="line">
            <a:avLst/>
          </a:prstGeom>
          <a:noFill/>
          <a:ln w="28575">
            <a:solidFill>
              <a:srgbClr val="FF0000"/>
            </a:solidFill>
            <a:round/>
            <a:headEnd/>
            <a:tailEnd/>
          </a:ln>
          <a:effectLst/>
        </p:spPr>
        <p:txBody>
          <a:bodyPr wrap="none" anchor="ctr"/>
          <a:lstStyle/>
          <a:p>
            <a:endParaRPr lang="zh-CN" altLang="en-US"/>
          </a:p>
        </p:txBody>
      </p:sp>
      <p:graphicFrame>
        <p:nvGraphicFramePr>
          <p:cNvPr id="31764" name="Object 22"/>
          <p:cNvGraphicFramePr>
            <a:graphicFrameLocks noChangeAspect="1"/>
          </p:cNvGraphicFramePr>
          <p:nvPr>
            <p:ph sz="quarter" idx="4"/>
          </p:nvPr>
        </p:nvGraphicFramePr>
        <p:xfrm>
          <a:off x="6107113" y="3195638"/>
          <a:ext cx="598487" cy="447675"/>
        </p:xfrm>
        <a:graphic>
          <a:graphicData uri="http://schemas.openxmlformats.org/presentationml/2006/ole">
            <p:oleObj spid="_x0000_s31764" name="公式" r:id="rId7" imgW="285750" imgH="219075" progId="Equation.3">
              <p:embed/>
            </p:oleObj>
          </a:graphicData>
        </a:graphic>
      </p:graphicFrame>
      <p:graphicFrame>
        <p:nvGraphicFramePr>
          <p:cNvPr id="31765" name="Object 23"/>
          <p:cNvGraphicFramePr>
            <a:graphicFrameLocks noChangeAspect="1"/>
          </p:cNvGraphicFramePr>
          <p:nvPr/>
        </p:nvGraphicFramePr>
        <p:xfrm>
          <a:off x="6934200" y="1981200"/>
          <a:ext cx="647700" cy="685800"/>
        </p:xfrm>
        <a:graphic>
          <a:graphicData uri="http://schemas.openxmlformats.org/presentationml/2006/ole">
            <p:oleObj spid="_x0000_s31765" name="公式" r:id="rId8" imgW="209550" imgH="219075" progId="Equation.3">
              <p:embed/>
            </p:oleObj>
          </a:graphicData>
        </a:graphic>
      </p:graphicFrame>
      <p:sp>
        <p:nvSpPr>
          <p:cNvPr id="31766" name="Rectangle 26"/>
          <p:cNvSpPr>
            <a:spLocks noGrp="1" noChangeArrowheads="1"/>
          </p:cNvSpPr>
          <p:nvPr>
            <p:ph type="title" sz="quarter"/>
          </p:nvPr>
        </p:nvSpPr>
        <p:spPr>
          <a:xfrm>
            <a:off x="6156325" y="3644900"/>
            <a:ext cx="8229600" cy="1143000"/>
          </a:xfrm>
        </p:spPr>
        <p:txBody>
          <a:bodyPr anchor="ctr"/>
          <a:lstStyle/>
          <a:p>
            <a:pPr eaLnBrk="1" hangingPunct="1"/>
            <a:r>
              <a:rPr lang="zh-CN" altLang="en-US" b="1" smtClean="0"/>
              <a:t>双反应理论</a:t>
            </a:r>
          </a:p>
        </p:txBody>
      </p:sp>
      <p:pic>
        <p:nvPicPr>
          <p:cNvPr id="498716" name="Picture 28" descr="11"/>
          <p:cNvPicPr>
            <a:picLocks noChangeAspect="1" noChangeArrowheads="1"/>
          </p:cNvPicPr>
          <p:nvPr/>
        </p:nvPicPr>
        <p:blipFill>
          <a:blip r:embed="rId9">
            <a:lum bright="-6000" contrast="72000"/>
          </a:blip>
          <a:srcRect/>
          <a:stretch>
            <a:fillRect/>
          </a:stretch>
        </p:blipFill>
        <p:spPr bwMode="auto">
          <a:xfrm>
            <a:off x="-228600" y="765175"/>
            <a:ext cx="9372600" cy="5116513"/>
          </a:xfrm>
          <a:prstGeom prst="rect">
            <a:avLst/>
          </a:prstGeom>
          <a:noFill/>
          <a:ln w="9525">
            <a:noFill/>
            <a:miter lim="800000"/>
            <a:headEnd/>
            <a:tailEnd/>
          </a:ln>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98716"/>
                                        </p:tgtEl>
                                        <p:attrNameLst>
                                          <p:attrName>style.visibility</p:attrName>
                                        </p:attrNameLst>
                                      </p:cBhvr>
                                      <p:to>
                                        <p:strVal val="visible"/>
                                      </p:to>
                                    </p:set>
                                    <p:animEffect transition="in" filter="slide(fromBottom)">
                                      <p:cBhvr>
                                        <p:cTn id="7" dur="500"/>
                                        <p:tgtEl>
                                          <p:spTgt spid="498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smtClean="0">
                <a:ea typeface="仿宋_GB2312" pitchFamily="49" charset="-122"/>
              </a:rPr>
              <a:t>介绍内容</a:t>
            </a:r>
          </a:p>
        </p:txBody>
      </p:sp>
      <p:sp>
        <p:nvSpPr>
          <p:cNvPr id="179203" name="Rectangle 3"/>
          <p:cNvSpPr>
            <a:spLocks noGrp="1" noChangeArrowheads="1"/>
          </p:cNvSpPr>
          <p:nvPr>
            <p:ph type="body" sz="half" idx="1"/>
          </p:nvPr>
        </p:nvSpPr>
        <p:spPr>
          <a:xfrm>
            <a:off x="1303338" y="1903413"/>
            <a:ext cx="6130925" cy="4029075"/>
          </a:xfrm>
        </p:spPr>
        <p:txBody>
          <a:bodyPr/>
          <a:lstStyle/>
          <a:p>
            <a:pPr eaLnBrk="1" hangingPunct="1">
              <a:buFont typeface="Wingdings" pitchFamily="2" charset="2"/>
              <a:buNone/>
            </a:pPr>
            <a:r>
              <a:rPr lang="en-US" altLang="zh-CN" sz="4100" b="1" smtClean="0"/>
              <a:t>1.</a:t>
            </a:r>
            <a:r>
              <a:rPr lang="zh-CN" altLang="en-US" sz="4100" b="1" smtClean="0"/>
              <a:t>空载磁路和空载特性 </a:t>
            </a:r>
          </a:p>
          <a:p>
            <a:pPr eaLnBrk="1" hangingPunct="1">
              <a:buFont typeface="Wingdings" pitchFamily="2" charset="2"/>
              <a:buNone/>
            </a:pPr>
            <a:r>
              <a:rPr lang="en-US" altLang="zh-CN" sz="4100" b="1" smtClean="0"/>
              <a:t>2.</a:t>
            </a:r>
            <a:r>
              <a:rPr lang="zh-CN" altLang="en-US" sz="4100" b="1" smtClean="0"/>
              <a:t>同步发电机的电枢反应 </a:t>
            </a:r>
          </a:p>
          <a:p>
            <a:pPr eaLnBrk="1" hangingPunct="1">
              <a:buFont typeface="Wingdings" pitchFamily="2" charset="2"/>
              <a:buNone/>
            </a:pPr>
            <a:r>
              <a:rPr lang="en-US" altLang="zh-CN" sz="4100" b="1" smtClean="0"/>
              <a:t>3.</a:t>
            </a:r>
            <a:r>
              <a:rPr lang="zh-CN" altLang="en-US" sz="4100" b="1" smtClean="0"/>
              <a:t>电枢反应电抗和漏抗 </a:t>
            </a:r>
          </a:p>
          <a:p>
            <a:pPr eaLnBrk="1" hangingPunct="1">
              <a:buFont typeface="Wingdings" pitchFamily="2" charset="2"/>
              <a:buNone/>
            </a:pPr>
            <a:r>
              <a:rPr lang="en-US" altLang="zh-CN" sz="4100" b="1" smtClean="0"/>
              <a:t>4.</a:t>
            </a:r>
            <a:r>
              <a:rPr lang="zh-CN" altLang="en-US" sz="4100" b="1" smtClean="0"/>
              <a:t>外特性和调节特性</a:t>
            </a:r>
            <a:r>
              <a:rPr lang="zh-CN" altLang="en-US" sz="2700" smtClean="0"/>
              <a:t> </a:t>
            </a:r>
            <a:endParaRPr lang="zh-CN" altLang="en-US" sz="3600" b="1" smtClean="0"/>
          </a:p>
          <a:p>
            <a:pPr eaLnBrk="1" hangingPunct="1">
              <a:buFont typeface="Wingdings" pitchFamily="2" charset="2"/>
              <a:buNone/>
            </a:pPr>
            <a:endParaRPr lang="zh-CN" altLang="en-US" sz="3600" b="1" smtClean="0"/>
          </a:p>
          <a:p>
            <a:pPr eaLnBrk="1" hangingPunct="1">
              <a:buFont typeface="Wingdings" pitchFamily="2" charset="2"/>
              <a:buNone/>
            </a:pPr>
            <a:endParaRPr lang="en-US" altLang="zh-CN" sz="3600" b="1" smtClean="0"/>
          </a:p>
        </p:txBody>
      </p:sp>
      <p:pic>
        <p:nvPicPr>
          <p:cNvPr id="5124" name="Picture 9" descr="03new01010">
            <a:hlinkClick r:id="rId2" action="ppaction://hlinksldjump"/>
          </p:cNvPr>
          <p:cNvPicPr>
            <a:picLocks noChangeAspect="1" noChangeArrowheads="1" noCrop="1"/>
          </p:cNvPicPr>
          <p:nvPr>
            <p:ph sz="quarter" idx="2"/>
          </p:nvPr>
        </p:nvPicPr>
        <p:blipFill>
          <a:blip r:embed="rId3"/>
          <a:srcRect/>
          <a:stretch>
            <a:fillRect/>
          </a:stretch>
        </p:blipFill>
        <p:spPr>
          <a:xfrm>
            <a:off x="900113" y="3573463"/>
            <a:ext cx="647700" cy="387350"/>
          </a:xfrm>
        </p:spPr>
      </p:pic>
      <p:pic>
        <p:nvPicPr>
          <p:cNvPr id="5125" name="Picture 4" descr="03new01010">
            <a:hlinkClick r:id="" action="ppaction://hlinkshowjump?jump=nextslide"/>
          </p:cNvPr>
          <p:cNvPicPr>
            <a:picLocks noChangeAspect="1" noChangeArrowheads="1" noCrop="1"/>
          </p:cNvPicPr>
          <p:nvPr/>
        </p:nvPicPr>
        <p:blipFill>
          <a:blip r:embed="rId3"/>
          <a:srcRect/>
          <a:stretch>
            <a:fillRect/>
          </a:stretch>
        </p:blipFill>
        <p:spPr bwMode="auto">
          <a:xfrm>
            <a:off x="914400" y="2133600"/>
            <a:ext cx="647700" cy="388938"/>
          </a:xfrm>
          <a:prstGeom prst="rect">
            <a:avLst/>
          </a:prstGeom>
          <a:noFill/>
          <a:ln w="9525">
            <a:noFill/>
            <a:miter lim="800000"/>
            <a:headEnd/>
            <a:tailEnd/>
          </a:ln>
        </p:spPr>
      </p:pic>
      <p:pic>
        <p:nvPicPr>
          <p:cNvPr id="5126" name="Picture 5" descr="03new01010">
            <a:hlinkClick r:id="rId2" action="ppaction://hlinksldjump"/>
          </p:cNvPr>
          <p:cNvPicPr>
            <a:picLocks noChangeAspect="1" noChangeArrowheads="1" noCrop="1"/>
          </p:cNvPicPr>
          <p:nvPr/>
        </p:nvPicPr>
        <p:blipFill>
          <a:blip r:embed="rId3"/>
          <a:srcRect/>
          <a:stretch>
            <a:fillRect/>
          </a:stretch>
        </p:blipFill>
        <p:spPr bwMode="auto">
          <a:xfrm>
            <a:off x="900113" y="2852738"/>
            <a:ext cx="647700" cy="388937"/>
          </a:xfrm>
          <a:prstGeom prst="rect">
            <a:avLst/>
          </a:prstGeom>
          <a:noFill/>
          <a:ln w="9525">
            <a:noFill/>
            <a:miter lim="800000"/>
            <a:headEnd/>
            <a:tailEnd/>
          </a:ln>
        </p:spPr>
      </p:pic>
      <p:pic>
        <p:nvPicPr>
          <p:cNvPr id="5127" name="Picture 13" descr="03new01010">
            <a:hlinkClick r:id="rId2" action="ppaction://hlinksldjump"/>
          </p:cNvPr>
          <p:cNvPicPr>
            <a:picLocks noChangeAspect="1" noChangeArrowheads="1" noCrop="1"/>
          </p:cNvPicPr>
          <p:nvPr>
            <p:ph sz="quarter" idx="3"/>
          </p:nvPr>
        </p:nvPicPr>
        <p:blipFill>
          <a:blip r:embed="rId3"/>
          <a:srcRect/>
          <a:stretch>
            <a:fillRect/>
          </a:stretch>
        </p:blipFill>
        <p:spPr>
          <a:xfrm>
            <a:off x="900113" y="4292600"/>
            <a:ext cx="647700" cy="388938"/>
          </a:xfr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9203">
                                            <p:txEl>
                                              <p:pRg st="3" end="3"/>
                                            </p:txEl>
                                          </p:spTgt>
                                        </p:tgtEl>
                                        <p:attrNameLst>
                                          <p:attrName>style.visibility</p:attrName>
                                        </p:attrNameLst>
                                      </p:cBhvr>
                                      <p:to>
                                        <p:strVal val="visible"/>
                                      </p:to>
                                    </p:set>
                                    <p:animEffect transition="in" filter="slide(fromBottom)">
                                      <p:cBhvr>
                                        <p:cTn id="22" dur="500"/>
                                        <p:tgtEl>
                                          <p:spTgt spid="179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27088" y="0"/>
            <a:ext cx="7793037" cy="1143000"/>
          </a:xfrm>
        </p:spPr>
        <p:txBody>
          <a:bodyPr/>
          <a:lstStyle/>
          <a:p>
            <a:pPr eaLnBrk="1" hangingPunct="1"/>
            <a:r>
              <a:rPr lang="en-US" altLang="zh-CN" b="1" smtClean="0"/>
              <a:t>6.2-2  </a:t>
            </a:r>
            <a:r>
              <a:rPr lang="zh-CN" altLang="en-US" b="1" smtClean="0"/>
              <a:t>同步发电机的电枢反应</a:t>
            </a:r>
            <a:r>
              <a:rPr lang="en-US" altLang="zh-CN" sz="1400" smtClean="0"/>
              <a:t>17</a:t>
            </a:r>
            <a:endParaRPr lang="en-US" altLang="zh-CN" sz="1400" smtClean="0">
              <a:ea typeface="黑体" pitchFamily="2" charset="-122"/>
            </a:endParaRPr>
          </a:p>
        </p:txBody>
      </p:sp>
      <p:sp>
        <p:nvSpPr>
          <p:cNvPr id="32771" name="Rectangle 3"/>
          <p:cNvSpPr>
            <a:spLocks noChangeArrowheads="1"/>
          </p:cNvSpPr>
          <p:nvPr/>
        </p:nvSpPr>
        <p:spPr bwMode="auto">
          <a:xfrm>
            <a:off x="0" y="1196975"/>
            <a:ext cx="9144000" cy="56610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二，双轴电枢反应分析法</a:t>
            </a:r>
          </a:p>
          <a:p>
            <a:pPr marL="342900" indent="-342900">
              <a:spcBef>
                <a:spcPct val="20000"/>
              </a:spcBef>
              <a:buClr>
                <a:schemeClr val="bg2"/>
              </a:buClr>
              <a:buSzPct val="70000"/>
              <a:buFont typeface="Wingdings" pitchFamily="2" charset="2"/>
              <a:buChar char="l"/>
            </a:pPr>
            <a:r>
              <a:rPr lang="zh-CN" altLang="en-US" sz="2700"/>
              <a:t> </a:t>
            </a:r>
            <a:r>
              <a:rPr lang="en-US" altLang="zh-CN" sz="2700" b="1"/>
              <a:t>3</a:t>
            </a:r>
            <a:r>
              <a:rPr lang="zh-CN" altLang="en-US" sz="2700" b="1"/>
              <a:t>．  电枢磁势的折合</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    </a:t>
            </a:r>
            <a:r>
              <a:rPr lang="zh-CN" altLang="en-US" sz="2700"/>
              <a:t> </a:t>
            </a:r>
            <a:r>
              <a:rPr lang="en-US" altLang="zh-CN" sz="2700" b="1"/>
              <a:t>(1)</a:t>
            </a:r>
            <a:r>
              <a:rPr lang="zh-CN" altLang="en-US" sz="2700" b="1"/>
              <a:t>直轴电枢反应的折合</a:t>
            </a:r>
          </a:p>
          <a:p>
            <a:pPr marL="342900" indent="-342900">
              <a:spcBef>
                <a:spcPct val="20000"/>
              </a:spcBef>
              <a:buClr>
                <a:schemeClr val="bg2"/>
              </a:buClr>
              <a:buSzPct val="70000"/>
              <a:buFont typeface="Wingdings" pitchFamily="2" charset="2"/>
              <a:buChar char="l"/>
            </a:pPr>
            <a:r>
              <a:rPr lang="zh-CN" altLang="en-US" sz="2700" b="1"/>
              <a:t>    由图</a:t>
            </a:r>
            <a:r>
              <a:rPr lang="en-US" altLang="zh-CN" sz="2700" b="1"/>
              <a:t>19—12</a:t>
            </a:r>
            <a:r>
              <a:rPr lang="zh-CN" altLang="en-US" sz="2700" b="1"/>
              <a:t>可见， </a:t>
            </a:r>
            <a:r>
              <a:rPr lang="en-US" altLang="zh-CN" sz="2300" b="1"/>
              <a:t>F</a:t>
            </a:r>
            <a:r>
              <a:rPr lang="en-US" altLang="zh-CN" sz="2300" b="1" baseline="-25000"/>
              <a:t>f</a:t>
            </a:r>
            <a:r>
              <a:rPr lang="zh-CN" altLang="en-US" sz="2700" b="1"/>
              <a:t>与</a:t>
            </a:r>
            <a:r>
              <a:rPr lang="en-US" altLang="zh-CN" sz="2300" b="1"/>
              <a:t>F</a:t>
            </a:r>
            <a:r>
              <a:rPr lang="en-US" altLang="zh-CN" sz="2300" b="1" baseline="-25000"/>
              <a:t>ad</a:t>
            </a:r>
            <a:r>
              <a:rPr lang="zh-CN" altLang="en-US" sz="2700" b="1"/>
              <a:t>所产生的基波磁感应强度大小是不同的。按各自单位安匝所建立的基波磁感应强度大小相比较，其相差的倍数为</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显然， </a:t>
            </a:r>
            <a:r>
              <a:rPr lang="en-US" altLang="zh-CN" sz="2300" b="1"/>
              <a:t>K</a:t>
            </a:r>
            <a:r>
              <a:rPr lang="en-US" altLang="zh-CN" sz="2300" b="1" baseline="-25000"/>
              <a:t>ad</a:t>
            </a:r>
            <a:r>
              <a:rPr lang="en-US" altLang="zh-CN" sz="2700" b="1"/>
              <a:t> &lt;1 </a:t>
            </a:r>
            <a:r>
              <a:rPr lang="zh-CN" altLang="en-US" sz="2700" b="1"/>
              <a:t>。这说明，相对于</a:t>
            </a:r>
            <a:r>
              <a:rPr lang="en-US" altLang="zh-CN" sz="2300" b="1"/>
              <a:t>F</a:t>
            </a:r>
            <a:r>
              <a:rPr lang="en-US" altLang="zh-CN" sz="2300" b="1" baseline="-25000"/>
              <a:t>f</a:t>
            </a:r>
            <a:r>
              <a:rPr lang="zh-CN" altLang="en-US" sz="2700" b="1"/>
              <a:t>来说，对于</a:t>
            </a:r>
            <a:r>
              <a:rPr lang="en-US" altLang="zh-CN" sz="2300" b="1"/>
              <a:t>F</a:t>
            </a:r>
            <a:r>
              <a:rPr lang="en-US" altLang="zh-CN" sz="2300" b="1" baseline="-25000"/>
              <a:t>ad</a:t>
            </a:r>
            <a:r>
              <a:rPr lang="zh-CN" altLang="en-US" sz="2700" b="1"/>
              <a:t>安匝的磁势应以“</a:t>
            </a:r>
            <a:r>
              <a:rPr lang="en-US" altLang="zh-CN" sz="2300" b="1"/>
              <a:t>K</a:t>
            </a:r>
            <a:r>
              <a:rPr lang="en-US" altLang="zh-CN" sz="2300" b="1" baseline="-25000"/>
              <a:t>ad</a:t>
            </a:r>
            <a:r>
              <a:rPr lang="en-US" altLang="zh-CN" sz="2700" b="1"/>
              <a:t> </a:t>
            </a:r>
            <a:r>
              <a:rPr lang="en-US" altLang="zh-CN" sz="2300" b="1"/>
              <a:t>F</a:t>
            </a:r>
            <a:r>
              <a:rPr lang="en-US" altLang="zh-CN" sz="2300" b="1" baseline="-25000"/>
              <a:t>ad</a:t>
            </a:r>
            <a:r>
              <a:rPr lang="en-US" altLang="zh-CN" sz="2700" b="1"/>
              <a:t>”</a:t>
            </a:r>
            <a:r>
              <a:rPr lang="zh-CN" altLang="en-US" sz="2700" b="1"/>
              <a:t>安匝计算。 </a:t>
            </a:r>
            <a:r>
              <a:rPr lang="en-US" altLang="zh-CN" sz="2300" b="1">
                <a:solidFill>
                  <a:srgbClr val="FF0000"/>
                </a:solidFill>
              </a:rPr>
              <a:t>K</a:t>
            </a:r>
            <a:r>
              <a:rPr lang="en-US" altLang="zh-CN" sz="2300" b="1" baseline="-25000">
                <a:solidFill>
                  <a:srgbClr val="FF0000"/>
                </a:solidFill>
              </a:rPr>
              <a:t>ad</a:t>
            </a:r>
            <a:r>
              <a:rPr lang="zh-CN" altLang="en-US" sz="2700" b="1">
                <a:solidFill>
                  <a:srgbClr val="FF0000"/>
                </a:solidFill>
              </a:rPr>
              <a:t>称为直轴电枢磁势折合系数</a:t>
            </a:r>
            <a:r>
              <a:rPr lang="zh-CN" altLang="en-US" sz="2700" b="1"/>
              <a:t>。经折合后的磁势</a:t>
            </a:r>
            <a:r>
              <a:rPr lang="en-US" altLang="zh-CN" sz="2300" b="1"/>
              <a:t>K</a:t>
            </a:r>
            <a:r>
              <a:rPr lang="en-US" altLang="zh-CN" sz="2300" b="1" baseline="-25000"/>
              <a:t>ad</a:t>
            </a:r>
            <a:r>
              <a:rPr lang="en-US" altLang="zh-CN" sz="2700" b="1"/>
              <a:t> </a:t>
            </a:r>
            <a:r>
              <a:rPr lang="en-US" altLang="zh-CN" sz="2300" b="1"/>
              <a:t>F</a:t>
            </a:r>
            <a:r>
              <a:rPr lang="en-US" altLang="zh-CN" sz="2300" b="1" baseline="-25000"/>
              <a:t>ad</a:t>
            </a:r>
            <a:r>
              <a:rPr lang="en-US" altLang="zh-CN" sz="2700" b="1"/>
              <a:t> </a:t>
            </a:r>
            <a:r>
              <a:rPr lang="zh-CN" altLang="en-US" sz="2700" b="1"/>
              <a:t>，其效能与</a:t>
            </a:r>
            <a:r>
              <a:rPr lang="en-US" altLang="zh-CN" sz="2300" b="1"/>
              <a:t>F</a:t>
            </a:r>
            <a:r>
              <a:rPr lang="en-US" altLang="zh-CN" sz="2300" b="1" baseline="-25000"/>
              <a:t>f</a:t>
            </a:r>
            <a:r>
              <a:rPr lang="zh-CN" altLang="en-US" sz="2700" b="1"/>
              <a:t>相同，因此可以与励磁磁势</a:t>
            </a:r>
            <a:r>
              <a:rPr lang="en-US" altLang="zh-CN" sz="2300" b="1"/>
              <a:t>F</a:t>
            </a:r>
            <a:r>
              <a:rPr lang="en-US" altLang="zh-CN" sz="2300" b="1" baseline="-25000"/>
              <a:t>f</a:t>
            </a:r>
            <a:r>
              <a:rPr lang="zh-CN" altLang="en-US" sz="2700" b="1"/>
              <a:t>直接合成。合成后的直轴磁势为</a:t>
            </a:r>
            <a:r>
              <a:rPr lang="zh-CN" altLang="en-US" sz="2700"/>
              <a:t> </a:t>
            </a:r>
            <a:endParaRPr lang="el-GR" altLang="en-US" sz="2700"/>
          </a:p>
        </p:txBody>
      </p:sp>
      <p:graphicFrame>
        <p:nvGraphicFramePr>
          <p:cNvPr id="32772" name="Object 5"/>
          <p:cNvGraphicFramePr>
            <a:graphicFrameLocks noChangeAspect="1"/>
          </p:cNvGraphicFramePr>
          <p:nvPr>
            <p:ph sz="half" idx="2"/>
          </p:nvPr>
        </p:nvGraphicFramePr>
        <p:xfrm>
          <a:off x="5116513" y="3992563"/>
          <a:ext cx="2566987" cy="1143000"/>
        </p:xfrm>
        <a:graphic>
          <a:graphicData uri="http://schemas.openxmlformats.org/presentationml/2006/ole">
            <p:oleObj spid="_x0000_s32772" name="Equation" r:id="rId3" imgW="990170" imgH="444307" progId="Equation.DSMT4">
              <p:embed/>
            </p:oleObj>
          </a:graphicData>
        </a:graphic>
      </p:graphicFrame>
      <p:pic>
        <p:nvPicPr>
          <p:cNvPr id="390148" name="Picture 4" descr="dj19-12"/>
          <p:cNvPicPr>
            <a:picLocks noChangeAspect="1" noChangeArrowheads="1"/>
          </p:cNvPicPr>
          <p:nvPr>
            <p:ph sz="half" idx="1"/>
          </p:nvPr>
        </p:nvPicPr>
        <p:blipFill>
          <a:blip r:embed="rId4"/>
          <a:srcRect/>
          <a:stretch>
            <a:fillRect/>
          </a:stretch>
        </p:blipFill>
        <p:spPr>
          <a:xfrm>
            <a:off x="1476375" y="692150"/>
            <a:ext cx="6481763" cy="2671763"/>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0148"/>
                                        </p:tgtEl>
                                        <p:attrNameLst>
                                          <p:attrName>style.visibility</p:attrName>
                                        </p:attrNameLst>
                                      </p:cBhvr>
                                      <p:to>
                                        <p:strVal val="visible"/>
                                      </p:to>
                                    </p:set>
                                    <p:anim calcmode="lin" valueType="num">
                                      <p:cBhvr additive="base">
                                        <p:cTn id="7" dur="500" fill="hold"/>
                                        <p:tgtEl>
                                          <p:spTgt spid="390148"/>
                                        </p:tgtEl>
                                        <p:attrNameLst>
                                          <p:attrName>ppt_x</p:attrName>
                                        </p:attrNameLst>
                                      </p:cBhvr>
                                      <p:tavLst>
                                        <p:tav tm="0">
                                          <p:val>
                                            <p:strVal val="#ppt_x"/>
                                          </p:val>
                                        </p:tav>
                                        <p:tav tm="100000">
                                          <p:val>
                                            <p:strVal val="#ppt_x"/>
                                          </p:val>
                                        </p:tav>
                                      </p:tavLst>
                                    </p:anim>
                                    <p:anim calcmode="lin" valueType="num">
                                      <p:cBhvr additive="base">
                                        <p:cTn id="8" dur="500" fill="hold"/>
                                        <p:tgtEl>
                                          <p:spTgt spid="390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16013" y="0"/>
            <a:ext cx="7793037" cy="1143000"/>
          </a:xfrm>
        </p:spPr>
        <p:txBody>
          <a:bodyPr/>
          <a:lstStyle/>
          <a:p>
            <a:pPr eaLnBrk="1" hangingPunct="1"/>
            <a:r>
              <a:rPr lang="en-US" altLang="zh-CN" b="1" smtClean="0"/>
              <a:t>6.2-2  </a:t>
            </a:r>
            <a:r>
              <a:rPr lang="zh-CN" altLang="en-US" b="1" smtClean="0"/>
              <a:t>同步发电机的电枢反应</a:t>
            </a:r>
            <a:r>
              <a:rPr lang="en-US" altLang="zh-CN" sz="1400" smtClean="0"/>
              <a:t>17</a:t>
            </a:r>
            <a:endParaRPr lang="en-US" altLang="zh-CN" sz="1400" smtClean="0">
              <a:ea typeface="黑体" pitchFamily="2" charset="-122"/>
            </a:endParaRPr>
          </a:p>
        </p:txBody>
      </p:sp>
      <p:sp>
        <p:nvSpPr>
          <p:cNvPr id="33795" name="Rectangle 3"/>
          <p:cNvSpPr>
            <a:spLocks noChangeArrowheads="1"/>
          </p:cNvSpPr>
          <p:nvPr/>
        </p:nvSpPr>
        <p:spPr bwMode="auto">
          <a:xfrm>
            <a:off x="0" y="1196975"/>
            <a:ext cx="8893175" cy="47529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二，双轴电枢反应分析法</a:t>
            </a:r>
          </a:p>
          <a:p>
            <a:pPr marL="342900" indent="-342900">
              <a:spcBef>
                <a:spcPct val="20000"/>
              </a:spcBef>
              <a:buClr>
                <a:schemeClr val="bg2"/>
              </a:buClr>
              <a:buSzPct val="70000"/>
              <a:buFont typeface="Wingdings" pitchFamily="2" charset="2"/>
              <a:buChar char="l"/>
            </a:pPr>
            <a:r>
              <a:rPr lang="zh-CN" altLang="en-US" sz="2700"/>
              <a:t> </a:t>
            </a:r>
            <a:r>
              <a:rPr lang="en-US" altLang="zh-CN" sz="2700" b="1"/>
              <a:t>3</a:t>
            </a:r>
            <a:r>
              <a:rPr lang="zh-CN" altLang="en-US" sz="2700" b="1"/>
              <a:t>．  电枢磁势的折合</a:t>
            </a:r>
          </a:p>
          <a:p>
            <a:pPr marL="342900" indent="-342900">
              <a:spcBef>
                <a:spcPct val="20000"/>
              </a:spcBef>
              <a:buClr>
                <a:schemeClr val="bg2"/>
              </a:buClr>
              <a:buSzPct val="70000"/>
              <a:buFont typeface="Wingdings" pitchFamily="2" charset="2"/>
              <a:buChar char="l"/>
            </a:pPr>
            <a:r>
              <a:rPr lang="zh-CN" altLang="en-US" sz="2700" b="1"/>
              <a:t>    </a:t>
            </a:r>
            <a:r>
              <a:rPr lang="zh-CN" altLang="en-US" sz="2700"/>
              <a:t> </a:t>
            </a:r>
            <a:r>
              <a:rPr lang="en-US" altLang="zh-CN" sz="2700" b="1"/>
              <a:t>(1)</a:t>
            </a:r>
            <a:r>
              <a:rPr lang="zh-CN" altLang="en-US" sz="2700" b="1"/>
              <a:t>直轴电枢反应的折合</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(2)</a:t>
            </a:r>
            <a:r>
              <a:rPr lang="zh-CN" altLang="en-US" sz="2700" b="1"/>
              <a:t>交轴电枢反应的折合</a:t>
            </a:r>
          </a:p>
          <a:p>
            <a:pPr marL="342900" indent="-342900">
              <a:spcBef>
                <a:spcPct val="20000"/>
              </a:spcBef>
              <a:buClr>
                <a:schemeClr val="bg2"/>
              </a:buClr>
              <a:buSzPct val="70000"/>
              <a:buFont typeface="Wingdings" pitchFamily="2" charset="2"/>
              <a:buChar char="l"/>
            </a:pPr>
            <a:r>
              <a:rPr lang="zh-CN" altLang="en-US" sz="2700" b="1"/>
              <a:t>       计及交轴电枢反应时，同样可以比较</a:t>
            </a:r>
            <a:r>
              <a:rPr lang="en-US" altLang="zh-CN" sz="2300" b="1"/>
              <a:t>F</a:t>
            </a:r>
            <a:r>
              <a:rPr lang="en-US" altLang="zh-CN" sz="2300" b="1" baseline="-25000"/>
              <a:t>f</a:t>
            </a:r>
            <a:r>
              <a:rPr lang="zh-CN" altLang="en-US" sz="2700" b="1"/>
              <a:t>与</a:t>
            </a:r>
            <a:r>
              <a:rPr lang="en-US" altLang="zh-CN" sz="2300" b="1"/>
              <a:t>F</a:t>
            </a:r>
            <a:r>
              <a:rPr lang="en-US" altLang="zh-CN" sz="2300" b="1" baseline="-25000"/>
              <a:t>aq</a:t>
            </a:r>
            <a:r>
              <a:rPr lang="zh-CN" altLang="en-US" sz="2700" b="1"/>
              <a:t>产生基波磁感应强度的效果，来确定交轴电枢磁势折合系数</a:t>
            </a:r>
            <a:r>
              <a:rPr lang="en-US" altLang="zh-CN" sz="2700" b="1"/>
              <a:t>K</a:t>
            </a:r>
            <a:r>
              <a:rPr lang="en-US" altLang="zh-CN" sz="2300" b="1" baseline="-25000"/>
              <a:t>aq</a:t>
            </a:r>
            <a:r>
              <a:rPr lang="zh-CN" altLang="en-US" sz="2700" b="1"/>
              <a:t>，即</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由图</a:t>
            </a:r>
            <a:r>
              <a:rPr lang="en-US" altLang="zh-CN" sz="2700" b="1"/>
              <a:t>19—12</a:t>
            </a:r>
            <a:r>
              <a:rPr lang="zh-CN" altLang="en-US" sz="2700" b="1"/>
              <a:t>可见，对凸极电机有</a:t>
            </a:r>
            <a:r>
              <a:rPr lang="en-US" altLang="zh-CN" sz="2700" b="1"/>
              <a:t>K</a:t>
            </a:r>
            <a:r>
              <a:rPr lang="en-US" altLang="zh-CN" sz="2300" b="1" baseline="-25000"/>
              <a:t>aq</a:t>
            </a:r>
            <a:r>
              <a:rPr lang="en-US" altLang="zh-CN" sz="2700" b="1"/>
              <a:t> &lt;K</a:t>
            </a:r>
            <a:r>
              <a:rPr lang="en-US" altLang="zh-CN" sz="2300" b="1" baseline="-25000"/>
              <a:t>ad</a:t>
            </a:r>
            <a:r>
              <a:rPr lang="en-US" altLang="zh-CN" sz="2700" b="1"/>
              <a:t>  </a:t>
            </a:r>
            <a:r>
              <a:rPr lang="zh-CN" altLang="en-US" sz="2700" b="1"/>
              <a:t>。</a:t>
            </a:r>
            <a:r>
              <a:rPr lang="zh-CN" altLang="en-US" sz="2700"/>
              <a:t> </a:t>
            </a:r>
          </a:p>
          <a:p>
            <a:pPr marL="342900" indent="-342900">
              <a:spcBef>
                <a:spcPct val="20000"/>
              </a:spcBef>
              <a:buClr>
                <a:schemeClr val="bg2"/>
              </a:buClr>
              <a:buSzPct val="70000"/>
              <a:buFont typeface="Wingdings" pitchFamily="2" charset="2"/>
              <a:buChar char="l"/>
            </a:pPr>
            <a:r>
              <a:rPr lang="zh-CN" altLang="en-US" sz="2700" b="1">
                <a:solidFill>
                  <a:srgbClr val="0000FF"/>
                </a:solidFill>
              </a:rPr>
              <a:t>由</a:t>
            </a:r>
            <a:r>
              <a:rPr lang="en-US" altLang="zh-CN" sz="2700" b="1">
                <a:solidFill>
                  <a:srgbClr val="0000FF"/>
                </a:solidFill>
              </a:rPr>
              <a:t>Kad</a:t>
            </a:r>
            <a:r>
              <a:rPr lang="zh-CN" altLang="en-US" sz="2700" b="1">
                <a:solidFill>
                  <a:srgbClr val="0000FF"/>
                </a:solidFill>
              </a:rPr>
              <a:t>和</a:t>
            </a:r>
            <a:r>
              <a:rPr lang="en-US" altLang="zh-CN" sz="2700" b="1">
                <a:solidFill>
                  <a:srgbClr val="0000FF"/>
                </a:solidFill>
              </a:rPr>
              <a:t>Kaq</a:t>
            </a:r>
            <a:r>
              <a:rPr lang="zh-CN" altLang="en-US" sz="2700" b="1">
                <a:solidFill>
                  <a:srgbClr val="0000FF"/>
                </a:solidFill>
              </a:rPr>
              <a:t>公式可以看出，可以用傅立叶级数对磁场分布进行磁场解算。不难看出，它们是极弧宽度的函数，同时与极靴形状和气隙大小有关。</a:t>
            </a:r>
            <a:endParaRPr lang="el-GR" altLang="zh-CN" sz="2700" b="1">
              <a:solidFill>
                <a:srgbClr val="0000FF"/>
              </a:solidFill>
            </a:endParaRPr>
          </a:p>
        </p:txBody>
      </p:sp>
      <p:graphicFrame>
        <p:nvGraphicFramePr>
          <p:cNvPr id="33796" name="Object 7"/>
          <p:cNvGraphicFramePr>
            <a:graphicFrameLocks noChangeAspect="1"/>
          </p:cNvGraphicFramePr>
          <p:nvPr>
            <p:ph sz="half" idx="1"/>
          </p:nvPr>
        </p:nvGraphicFramePr>
        <p:xfrm>
          <a:off x="2619375" y="3925888"/>
          <a:ext cx="2335213" cy="1127125"/>
        </p:xfrm>
        <a:graphic>
          <a:graphicData uri="http://schemas.openxmlformats.org/presentationml/2006/ole">
            <p:oleObj spid="_x0000_s33796" name="Equation" r:id="rId3" imgW="965200" imgH="469900" progId="Equation.DSMT4">
              <p:embed/>
            </p:oleObj>
          </a:graphicData>
        </a:graphic>
      </p:graphicFrame>
      <p:graphicFrame>
        <p:nvGraphicFramePr>
          <p:cNvPr id="33797" name="Object 4"/>
          <p:cNvGraphicFramePr>
            <a:graphicFrameLocks noChangeAspect="1"/>
          </p:cNvGraphicFramePr>
          <p:nvPr>
            <p:ph sz="half" idx="2"/>
          </p:nvPr>
        </p:nvGraphicFramePr>
        <p:xfrm>
          <a:off x="4773613" y="2019300"/>
          <a:ext cx="2536825" cy="568325"/>
        </p:xfrm>
        <a:graphic>
          <a:graphicData uri="http://schemas.openxmlformats.org/presentationml/2006/ole">
            <p:oleObj spid="_x0000_s33797" name="Equation" r:id="rId4" imgW="1066800" imgH="241300" progId="Equation.DSMT4">
              <p:embed/>
            </p:oleObj>
          </a:graphicData>
        </a:graphic>
      </p:graphicFrame>
      <p:pic>
        <p:nvPicPr>
          <p:cNvPr id="392201" name="Picture 9" descr="dj19-12"/>
          <p:cNvPicPr>
            <a:picLocks noChangeAspect="1" noChangeArrowheads="1"/>
          </p:cNvPicPr>
          <p:nvPr/>
        </p:nvPicPr>
        <p:blipFill>
          <a:blip r:embed="rId5"/>
          <a:srcRect/>
          <a:stretch>
            <a:fillRect/>
          </a:stretch>
        </p:blipFill>
        <p:spPr bwMode="auto">
          <a:xfrm>
            <a:off x="1116013" y="333375"/>
            <a:ext cx="6481762" cy="26717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2201"/>
                                        </p:tgtEl>
                                        <p:attrNameLst>
                                          <p:attrName>style.visibility</p:attrName>
                                        </p:attrNameLst>
                                      </p:cBhvr>
                                      <p:to>
                                        <p:strVal val="visible"/>
                                      </p:to>
                                    </p:set>
                                    <p:animEffect transition="in" filter="dissolve">
                                      <p:cBhvr>
                                        <p:cTn id="7" dur="500"/>
                                        <p:tgtEl>
                                          <p:spTgt spid="392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27088" y="0"/>
            <a:ext cx="7793037" cy="1143000"/>
          </a:xfrm>
        </p:spPr>
        <p:txBody>
          <a:bodyPr/>
          <a:lstStyle/>
          <a:p>
            <a:pPr eaLnBrk="1" hangingPunct="1"/>
            <a:r>
              <a:rPr lang="en-US" altLang="zh-CN" b="1" smtClean="0"/>
              <a:t>6.2-2  </a:t>
            </a:r>
            <a:r>
              <a:rPr lang="zh-CN" altLang="en-US" b="1" smtClean="0"/>
              <a:t>同步发电机的电枢反应</a:t>
            </a:r>
            <a:r>
              <a:rPr lang="en-US" altLang="zh-CN" sz="1400" smtClean="0"/>
              <a:t>18</a:t>
            </a:r>
            <a:endParaRPr lang="en-US" altLang="zh-CN" sz="1400" smtClean="0">
              <a:ea typeface="黑体" pitchFamily="2" charset="-122"/>
            </a:endParaRPr>
          </a:p>
        </p:txBody>
      </p:sp>
      <p:pic>
        <p:nvPicPr>
          <p:cNvPr id="34819" name="Picture 7" descr="dj19-13"/>
          <p:cNvPicPr>
            <a:picLocks noChangeAspect="1" noChangeArrowheads="1"/>
          </p:cNvPicPr>
          <p:nvPr>
            <p:ph sz="half" idx="2"/>
          </p:nvPr>
        </p:nvPicPr>
        <p:blipFill>
          <a:blip r:embed="rId2"/>
          <a:srcRect/>
          <a:stretch>
            <a:fillRect/>
          </a:stretch>
        </p:blipFill>
        <p:spPr>
          <a:xfrm>
            <a:off x="2168525" y="1484313"/>
            <a:ext cx="6975475" cy="4792662"/>
          </a:xfrm>
          <a:noFill/>
        </p:spPr>
      </p:pic>
      <p:sp>
        <p:nvSpPr>
          <p:cNvPr id="34820" name="Rectangle 9"/>
          <p:cNvSpPr>
            <a:spLocks noChangeArrowheads="1"/>
          </p:cNvSpPr>
          <p:nvPr/>
        </p:nvSpPr>
        <p:spPr bwMode="auto">
          <a:xfrm>
            <a:off x="0" y="1495425"/>
            <a:ext cx="2987675" cy="5203825"/>
          </a:xfrm>
          <a:prstGeom prst="rect">
            <a:avLst/>
          </a:prstGeom>
          <a:noFill/>
          <a:ln w="9525">
            <a:noFill/>
            <a:miter lim="800000"/>
            <a:headEnd/>
            <a:tailEnd/>
          </a:ln>
          <a:effectLst/>
        </p:spPr>
        <p:txBody>
          <a:bodyPr anchor="ctr">
            <a:spAutoFit/>
          </a:bodyPr>
          <a:lstStyle/>
          <a:p>
            <a:r>
              <a:rPr kumimoji="1" lang="zh-CN" altLang="en-US" b="1">
                <a:latin typeface="Tahoma" pitchFamily="34" charset="0"/>
              </a:rPr>
              <a:t>根据式</a:t>
            </a:r>
            <a:r>
              <a:rPr kumimoji="1" lang="en-US" altLang="zh-CN" b="1">
                <a:latin typeface="Tahoma" pitchFamily="34" charset="0"/>
              </a:rPr>
              <a:t>(19-8)</a:t>
            </a:r>
            <a:r>
              <a:rPr kumimoji="1" lang="zh-CN" altLang="en-US" b="1">
                <a:latin typeface="Tahoma" pitchFamily="34" charset="0"/>
              </a:rPr>
              <a:t>和</a:t>
            </a:r>
            <a:r>
              <a:rPr kumimoji="1" lang="en-US" altLang="zh-CN" b="1">
                <a:latin typeface="Tahoma" pitchFamily="34" charset="0"/>
              </a:rPr>
              <a:t>(19-10)</a:t>
            </a:r>
            <a:r>
              <a:rPr kumimoji="1" lang="zh-CN" altLang="en-US" b="1">
                <a:latin typeface="Tahoma" pitchFamily="34" charset="0"/>
              </a:rPr>
              <a:t>我们可以用磁场解算并对磁场分布进行傅立叶级数展开，不难看出，它们是极弧宽度的函数，同时与极靴形状、气隙大小有密切关系。要完整和严格地表达它们的解析关系是很复杂的。图</a:t>
            </a:r>
            <a:r>
              <a:rPr kumimoji="1" lang="en-US" altLang="zh-CN" b="1">
                <a:latin typeface="Tahoma" pitchFamily="34" charset="0"/>
              </a:rPr>
              <a:t>19-13</a:t>
            </a:r>
            <a:r>
              <a:rPr kumimoji="1" lang="zh-CN" altLang="en-US" b="1">
                <a:latin typeface="Tahoma" pitchFamily="34" charset="0"/>
              </a:rPr>
              <a:t>给出了它们的数值规律，可在这些曲线上直接查取。</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27088" y="0"/>
            <a:ext cx="7793037"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1</a:t>
            </a:r>
          </a:p>
        </p:txBody>
      </p:sp>
      <p:sp>
        <p:nvSpPr>
          <p:cNvPr id="35843" name="Rectangle 4"/>
          <p:cNvSpPr>
            <a:spLocks noChangeArrowheads="1"/>
          </p:cNvSpPr>
          <p:nvPr/>
        </p:nvSpPr>
        <p:spPr bwMode="auto">
          <a:xfrm>
            <a:off x="0" y="1196975"/>
            <a:ext cx="9144000" cy="47529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常以电压平衡式和矢量图来表达同步电机电势，电压和电流的内在关系，以便研究电机的工作特性。</a:t>
            </a:r>
          </a:p>
          <a:p>
            <a:pPr marL="342900" indent="-342900">
              <a:spcBef>
                <a:spcPct val="20000"/>
              </a:spcBef>
              <a:buClr>
                <a:schemeClr val="bg2"/>
              </a:buClr>
              <a:buSzPct val="70000"/>
              <a:buFont typeface="Wingdings" pitchFamily="2" charset="2"/>
              <a:buChar char="l"/>
            </a:pPr>
            <a:r>
              <a:rPr lang="zh-CN" altLang="en-US" sz="2700" b="1"/>
              <a:t>    一，电压平衡式和等值电路    </a:t>
            </a:r>
          </a:p>
          <a:p>
            <a:pPr marL="342900" indent="-342900">
              <a:spcBef>
                <a:spcPct val="20000"/>
              </a:spcBef>
              <a:buClr>
                <a:schemeClr val="bg2"/>
              </a:buClr>
              <a:buSzPct val="70000"/>
              <a:buFont typeface="Wingdings" pitchFamily="2" charset="2"/>
              <a:buChar char="l"/>
            </a:pPr>
            <a:r>
              <a:rPr lang="zh-CN" altLang="en-US" sz="2700" b="1"/>
              <a:t>    负载后的同步电机，其电枢磁势</a:t>
            </a:r>
            <a:r>
              <a:rPr lang="en-US" altLang="zh-CN" sz="2700" b="1"/>
              <a:t>F</a:t>
            </a:r>
            <a:r>
              <a:rPr lang="en-US" altLang="zh-CN" sz="2700" b="1" baseline="-25000"/>
              <a:t>a</a:t>
            </a:r>
            <a:r>
              <a:rPr lang="zh-CN" altLang="en-US" sz="2700" b="1"/>
              <a:t>和励磁磁势</a:t>
            </a:r>
            <a:r>
              <a:rPr lang="en-US" altLang="zh-CN" sz="2700" b="1"/>
              <a:t>F</a:t>
            </a:r>
            <a:r>
              <a:rPr lang="en-US" altLang="zh-CN" sz="2700" b="1" baseline="-25000"/>
              <a:t>f</a:t>
            </a:r>
            <a:r>
              <a:rPr lang="zh-CN" altLang="en-US" sz="2700" b="1"/>
              <a:t>，合成而在电机内建立气隙磁场。这气隙磁场在电枢绕组里感应的电势，称为</a:t>
            </a:r>
            <a:r>
              <a:rPr lang="zh-CN" altLang="en-US" sz="2700" b="1">
                <a:solidFill>
                  <a:srgbClr val="FF0000"/>
                </a:solidFill>
              </a:rPr>
              <a:t>气隙电势</a:t>
            </a:r>
            <a:r>
              <a:rPr lang="en-US" altLang="zh-CN" sz="2700" b="1">
                <a:solidFill>
                  <a:srgbClr val="FF0000"/>
                </a:solidFill>
              </a:rPr>
              <a:t>E</a:t>
            </a:r>
            <a:r>
              <a:rPr lang="el-GR" altLang="zh-CN" sz="2700" b="1" baseline="-25000">
                <a:solidFill>
                  <a:srgbClr val="FF0000"/>
                </a:solidFill>
                <a:cs typeface="Tahoma" pitchFamily="34" charset="0"/>
              </a:rPr>
              <a:t>δ</a:t>
            </a:r>
            <a:r>
              <a:rPr lang="en-US" altLang="zh-CN" sz="2700" b="1"/>
              <a:t> (</a:t>
            </a:r>
            <a:r>
              <a:rPr lang="zh-CN" altLang="en-US" sz="2700" b="1"/>
              <a:t>又称内电势</a:t>
            </a:r>
            <a:r>
              <a:rPr lang="en-US" altLang="zh-CN" sz="2700" b="1"/>
              <a:t>)</a:t>
            </a:r>
            <a:r>
              <a:rPr lang="zh-CN" altLang="en-US" sz="2700" b="1"/>
              <a:t>。另外，电枢电流还要形成电枢漏磁场，由此在电枢绕组中产生漏磁感应电势</a:t>
            </a:r>
            <a:r>
              <a:rPr lang="en-US" altLang="zh-CN" sz="2700" b="1">
                <a:solidFill>
                  <a:srgbClr val="FF0000"/>
                </a:solidFill>
              </a:rPr>
              <a:t>E</a:t>
            </a:r>
            <a:r>
              <a:rPr lang="el-GR" altLang="zh-CN" sz="2700" b="1" baseline="-25000">
                <a:solidFill>
                  <a:srgbClr val="FF0000"/>
                </a:solidFill>
                <a:latin typeface="宋体" pitchFamily="2" charset="-122"/>
                <a:cs typeface="Tahoma" pitchFamily="34" charset="0"/>
              </a:rPr>
              <a:t>σ</a:t>
            </a:r>
            <a:r>
              <a:rPr lang="en-US" altLang="zh-CN" sz="2700" b="1"/>
              <a:t> </a:t>
            </a:r>
            <a:r>
              <a:rPr lang="zh-CN" altLang="en-US" sz="2700" b="1"/>
              <a:t>。再考虑到电枢绕组有电阻</a:t>
            </a:r>
            <a:r>
              <a:rPr lang="en-US" altLang="zh-CN" sz="2700" b="1"/>
              <a:t>r</a:t>
            </a:r>
            <a:r>
              <a:rPr lang="en-US" altLang="zh-CN" sz="2700" b="1" baseline="-25000"/>
              <a:t>a  </a:t>
            </a:r>
            <a:r>
              <a:rPr lang="zh-CN" altLang="en-US" sz="2700" b="1"/>
              <a:t>因此，用相绕组参数可画出等值电路如图</a:t>
            </a:r>
            <a:r>
              <a:rPr lang="en-US" altLang="zh-CN" sz="2700" b="1"/>
              <a:t>19-14(a)</a:t>
            </a:r>
            <a:r>
              <a:rPr lang="zh-CN" altLang="en-US" sz="2700" b="1"/>
              <a:t>所示，相应的电压平衡式为</a:t>
            </a:r>
          </a:p>
        </p:txBody>
      </p:sp>
      <p:graphicFrame>
        <p:nvGraphicFramePr>
          <p:cNvPr id="35844" name="Object 5"/>
          <p:cNvGraphicFramePr>
            <a:graphicFrameLocks noChangeAspect="1"/>
          </p:cNvGraphicFramePr>
          <p:nvPr>
            <p:ph sz="half" idx="1"/>
          </p:nvPr>
        </p:nvGraphicFramePr>
        <p:xfrm>
          <a:off x="3203575" y="5589588"/>
          <a:ext cx="3743325" cy="838200"/>
        </p:xfrm>
        <a:graphic>
          <a:graphicData uri="http://schemas.openxmlformats.org/presentationml/2006/ole">
            <p:oleObj spid="_x0000_s35844" name="Equation" r:id="rId3" imgW="1079032" imgH="241195" progId="Equation.DSMT4">
              <p:embed/>
            </p:oleObj>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27088" y="0"/>
            <a:ext cx="7793037"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2</a:t>
            </a:r>
          </a:p>
        </p:txBody>
      </p:sp>
      <p:graphicFrame>
        <p:nvGraphicFramePr>
          <p:cNvPr id="36867" name="Object 3"/>
          <p:cNvGraphicFramePr>
            <a:graphicFrameLocks noChangeAspect="1"/>
          </p:cNvGraphicFramePr>
          <p:nvPr>
            <p:ph sz="half" idx="2"/>
          </p:nvPr>
        </p:nvGraphicFramePr>
        <p:xfrm>
          <a:off x="5195888" y="2019300"/>
          <a:ext cx="1692275" cy="568325"/>
        </p:xfrm>
        <a:graphic>
          <a:graphicData uri="http://schemas.openxmlformats.org/presentationml/2006/ole">
            <p:oleObj spid="_x0000_s36867" name="Equation" r:id="rId3" imgW="710891" imgH="241195" progId="Equation.DSMT4">
              <p:embed/>
            </p:oleObj>
          </a:graphicData>
        </a:graphic>
      </p:graphicFrame>
      <p:sp>
        <p:nvSpPr>
          <p:cNvPr id="36868" name="Rectangle 4"/>
          <p:cNvSpPr>
            <a:spLocks noChangeArrowheads="1"/>
          </p:cNvSpPr>
          <p:nvPr/>
        </p:nvSpPr>
        <p:spPr bwMode="auto">
          <a:xfrm>
            <a:off x="0" y="1196975"/>
            <a:ext cx="8820150" cy="43195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一，电压平衡式和等值电路    </a:t>
            </a:r>
          </a:p>
          <a:p>
            <a:pPr marL="342900" indent="-342900">
              <a:spcBef>
                <a:spcPct val="20000"/>
              </a:spcBef>
              <a:buClr>
                <a:schemeClr val="bg2"/>
              </a:buClr>
              <a:buSzPct val="70000"/>
              <a:buFont typeface="Wingdings" pitchFamily="2" charset="2"/>
              <a:buChar char="l"/>
            </a:pPr>
            <a:r>
              <a:rPr lang="zh-CN" altLang="en-US" sz="2700" b="1"/>
              <a:t>     类似变压器分析的概念，漏磁感应电势可写成漏抗负压降的形式，即</a:t>
            </a:r>
          </a:p>
          <a:p>
            <a:pPr marL="342900" indent="-342900">
              <a:spcBef>
                <a:spcPct val="20000"/>
              </a:spcBef>
              <a:buClr>
                <a:schemeClr val="bg2"/>
              </a:buClr>
              <a:buSzPct val="70000"/>
              <a:buFont typeface="Wingdings" pitchFamily="2" charset="2"/>
              <a:buChar char="l"/>
            </a:pPr>
            <a:r>
              <a:rPr lang="zh-CN" altLang="en-US" sz="2700" b="1"/>
              <a:t>因此有</a:t>
            </a:r>
          </a:p>
          <a:p>
            <a:pPr marL="342900" indent="-342900">
              <a:spcBef>
                <a:spcPct val="20000"/>
              </a:spcBef>
              <a:buClr>
                <a:schemeClr val="bg2"/>
              </a:buClr>
              <a:buSzPct val="70000"/>
              <a:buFont typeface="Wingdings" pitchFamily="2" charset="2"/>
              <a:buChar char="l"/>
            </a:pPr>
            <a:r>
              <a:rPr lang="zh-CN" altLang="en-US" sz="2700" b="1"/>
              <a:t>或</a:t>
            </a:r>
          </a:p>
          <a:p>
            <a:pPr marL="342900" indent="-342900">
              <a:spcBef>
                <a:spcPct val="20000"/>
              </a:spcBef>
              <a:buClr>
                <a:schemeClr val="bg2"/>
              </a:buClr>
              <a:buSzPct val="70000"/>
              <a:buFont typeface="Wingdings" pitchFamily="2" charset="2"/>
              <a:buChar char="l"/>
            </a:pPr>
            <a:r>
              <a:rPr lang="zh-CN" altLang="en-US" sz="2700" b="1"/>
              <a:t>式中的</a:t>
            </a:r>
            <a:r>
              <a:rPr lang="en-US" altLang="zh-CN" sz="2700" b="1"/>
              <a:t>x</a:t>
            </a:r>
            <a:r>
              <a:rPr lang="el-GR" altLang="zh-CN" sz="2700" b="1" baseline="-25000">
                <a:latin typeface="宋体" pitchFamily="2" charset="-122"/>
              </a:rPr>
              <a:t>σ</a:t>
            </a:r>
            <a:r>
              <a:rPr lang="zh-CN" altLang="en-US" sz="2700" b="1"/>
              <a:t>为漏电抗，其概念将在此讨论。式</a:t>
            </a:r>
            <a:r>
              <a:rPr lang="en-US" altLang="zh-CN" sz="2700" b="1"/>
              <a:t>(19—13)</a:t>
            </a:r>
            <a:r>
              <a:rPr lang="zh-CN" altLang="en-US" sz="2700" b="1"/>
              <a:t>的矢量关系见图</a:t>
            </a:r>
            <a:r>
              <a:rPr lang="en-US" altLang="zh-CN" sz="2700" b="1"/>
              <a:t>19—14(b)</a:t>
            </a:r>
            <a:r>
              <a:rPr lang="zh-CN" altLang="en-US" sz="2700" b="1"/>
              <a:t>。下面对凸极机和隐极机分别作具体分析。对每种电机又分磁路不饱和及饱和两种情况来讨。</a:t>
            </a:r>
            <a:endParaRPr lang="el-GR" altLang="en-US" sz="2700"/>
          </a:p>
        </p:txBody>
      </p:sp>
      <p:graphicFrame>
        <p:nvGraphicFramePr>
          <p:cNvPr id="36869" name="Object 5"/>
          <p:cNvGraphicFramePr>
            <a:graphicFrameLocks noChangeAspect="1"/>
          </p:cNvGraphicFramePr>
          <p:nvPr>
            <p:ph sz="half" idx="1"/>
          </p:nvPr>
        </p:nvGraphicFramePr>
        <p:xfrm>
          <a:off x="1622425" y="2579688"/>
          <a:ext cx="2922588" cy="1112837"/>
        </p:xfrm>
        <a:graphic>
          <a:graphicData uri="http://schemas.openxmlformats.org/presentationml/2006/ole">
            <p:oleObj spid="_x0000_s36869" name="Equation" r:id="rId4" imgW="1256755" imgH="482391" progId="Equation.DSMT4">
              <p:embed/>
            </p:oleObj>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55650" y="0"/>
            <a:ext cx="7793038"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3</a:t>
            </a:r>
          </a:p>
        </p:txBody>
      </p:sp>
      <p:graphicFrame>
        <p:nvGraphicFramePr>
          <p:cNvPr id="37891" name="Object 3"/>
          <p:cNvGraphicFramePr>
            <a:graphicFrameLocks noChangeAspect="1"/>
          </p:cNvGraphicFramePr>
          <p:nvPr>
            <p:ph sz="half" idx="2"/>
          </p:nvPr>
        </p:nvGraphicFramePr>
        <p:xfrm>
          <a:off x="5653088" y="2892425"/>
          <a:ext cx="2779712" cy="566738"/>
        </p:xfrm>
        <a:graphic>
          <a:graphicData uri="http://schemas.openxmlformats.org/presentationml/2006/ole">
            <p:oleObj spid="_x0000_s37891" name="Equation" r:id="rId3" imgW="1193800" imgH="254000" progId="Equation.DSMT4">
              <p:embed/>
            </p:oleObj>
          </a:graphicData>
        </a:graphic>
      </p:graphicFrame>
      <p:sp>
        <p:nvSpPr>
          <p:cNvPr id="37892" name="Rectangle 4"/>
          <p:cNvSpPr>
            <a:spLocks noChangeArrowheads="1"/>
          </p:cNvSpPr>
          <p:nvPr/>
        </p:nvSpPr>
        <p:spPr bwMode="auto">
          <a:xfrm>
            <a:off x="0" y="1196975"/>
            <a:ext cx="8820150" cy="56610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二，不饱和凸极同步发电机</a:t>
            </a:r>
          </a:p>
          <a:p>
            <a:pPr marL="342900" indent="-342900">
              <a:spcBef>
                <a:spcPct val="20000"/>
              </a:spcBef>
              <a:buClr>
                <a:schemeClr val="bg2"/>
              </a:buClr>
              <a:buSzPct val="70000"/>
              <a:buFont typeface="Wingdings" pitchFamily="2" charset="2"/>
              <a:buChar char="l"/>
            </a:pPr>
            <a:r>
              <a:rPr lang="zh-CN" altLang="en-US" sz="2700" b="1"/>
              <a:t>      当电机磁路不饱和时，可利用双反应理论和叠加原理，分析算出励磁磁势</a:t>
            </a:r>
            <a:r>
              <a:rPr lang="en-US" altLang="zh-CN" sz="2700" b="1"/>
              <a:t>F</a:t>
            </a:r>
            <a:r>
              <a:rPr lang="en-US" altLang="zh-CN" sz="2700" b="1" baseline="-25000"/>
              <a:t>f</a:t>
            </a:r>
            <a:r>
              <a:rPr lang="zh-CN" altLang="en-US" sz="2700" b="1"/>
              <a:t>、直轴电枢磁势</a:t>
            </a:r>
            <a:r>
              <a:rPr lang="en-US" altLang="zh-CN" sz="2700" b="1"/>
              <a:t>F</a:t>
            </a:r>
            <a:r>
              <a:rPr lang="en-US" altLang="zh-CN" sz="2700" b="1" baseline="-25000"/>
              <a:t>ad</a:t>
            </a:r>
            <a:r>
              <a:rPr lang="en-US" altLang="zh-CN" sz="2700" b="1"/>
              <a:t> </a:t>
            </a:r>
            <a:r>
              <a:rPr lang="zh-CN" altLang="en-US" sz="2700" b="1"/>
              <a:t>和交轴电枢磁势</a:t>
            </a:r>
            <a:r>
              <a:rPr lang="en-US" altLang="zh-CN" sz="2700" b="1"/>
              <a:t>F</a:t>
            </a:r>
            <a:r>
              <a:rPr lang="en-US" altLang="zh-CN" sz="2700" b="1" baseline="-25000"/>
              <a:t>aq</a:t>
            </a:r>
            <a:r>
              <a:rPr lang="zh-CN" altLang="en-US" sz="2700" b="1"/>
              <a:t>所产生的感应电势</a:t>
            </a:r>
            <a:r>
              <a:rPr lang="en-US" altLang="zh-CN" sz="2700" b="1"/>
              <a:t>E</a:t>
            </a:r>
            <a:r>
              <a:rPr lang="en-US" altLang="zh-CN" sz="2700" b="1" baseline="-25000"/>
              <a:t>0</a:t>
            </a:r>
            <a:r>
              <a:rPr lang="zh-CN" altLang="en-US" sz="2700" b="1"/>
              <a:t>， </a:t>
            </a:r>
            <a:r>
              <a:rPr lang="en-US" altLang="zh-CN" sz="2700" b="1"/>
              <a:t>E</a:t>
            </a:r>
            <a:r>
              <a:rPr lang="en-US" altLang="zh-CN" sz="2700" b="1" baseline="-25000"/>
              <a:t>ad</a:t>
            </a:r>
            <a:r>
              <a:rPr lang="zh-CN" altLang="en-US" sz="2700" b="1"/>
              <a:t>和</a:t>
            </a:r>
            <a:r>
              <a:rPr lang="en-US" altLang="zh-CN" sz="2700" b="1"/>
              <a:t>E</a:t>
            </a:r>
            <a:r>
              <a:rPr lang="en-US" altLang="zh-CN" sz="2700" b="1" baseline="-25000"/>
              <a:t>aq</a:t>
            </a:r>
            <a:r>
              <a:rPr lang="zh-CN" altLang="en-US" sz="2700" b="1"/>
              <a:t>，而气隙电势</a:t>
            </a:r>
            <a:r>
              <a:rPr lang="en-US" altLang="zh-CN" sz="2700" b="1"/>
              <a:t>E</a:t>
            </a:r>
            <a:r>
              <a:rPr lang="el-GR" altLang="zh-CN" sz="2700" b="1" baseline="-25000">
                <a:cs typeface="Tahoma" pitchFamily="34" charset="0"/>
              </a:rPr>
              <a:t>δ</a:t>
            </a:r>
            <a:r>
              <a:rPr lang="zh-CN" altLang="en-US" sz="2700" b="1"/>
              <a:t>就是它们的合成，即</a:t>
            </a:r>
          </a:p>
          <a:p>
            <a:pPr marL="342900" indent="-342900">
              <a:spcBef>
                <a:spcPct val="20000"/>
              </a:spcBef>
              <a:buClr>
                <a:schemeClr val="bg2"/>
              </a:buClr>
              <a:buSzPct val="70000"/>
              <a:buFont typeface="Wingdings" pitchFamily="2" charset="2"/>
              <a:buChar char="l"/>
            </a:pPr>
            <a:r>
              <a:rPr lang="zh-CN" altLang="en-US" sz="2700" b="1"/>
              <a:t>其电磁关系如下               </a:t>
            </a:r>
            <a:r>
              <a:rPr lang="en-US" altLang="zh-CN" sz="2700" b="1"/>
              <a:t>I</a:t>
            </a:r>
            <a:r>
              <a:rPr lang="en-US" altLang="zh-CN" sz="2700" b="1" baseline="-25000"/>
              <a:t>f</a:t>
            </a:r>
            <a:r>
              <a:rPr lang="en-US" altLang="zh-CN" sz="2700" b="1"/>
              <a:t>          F</a:t>
            </a:r>
            <a:r>
              <a:rPr lang="en-US" altLang="zh-CN" sz="2700" b="1" baseline="-25000"/>
              <a:t>f             </a:t>
            </a:r>
            <a:r>
              <a:rPr lang="en-US" altLang="zh-CN" sz="2700" b="1"/>
              <a:t>E</a:t>
            </a:r>
            <a:r>
              <a:rPr lang="en-US" altLang="zh-CN" sz="2700" b="1" baseline="-25000"/>
              <a:t>0</a:t>
            </a:r>
            <a:endParaRPr lang="en-US" altLang="zh-CN" sz="2700" b="1"/>
          </a:p>
          <a:p>
            <a:pPr marL="342900" indent="-342900">
              <a:spcBef>
                <a:spcPct val="20000"/>
              </a:spcBef>
              <a:buClr>
                <a:schemeClr val="bg2"/>
              </a:buClr>
              <a:buSzPct val="70000"/>
              <a:buFont typeface="Wingdings" pitchFamily="2" charset="2"/>
              <a:buChar char="l"/>
            </a:pPr>
            <a:r>
              <a:rPr lang="en-US" altLang="zh-CN" sz="2700" b="1"/>
              <a:t>                          I           I</a:t>
            </a:r>
            <a:r>
              <a:rPr lang="en-US" altLang="zh-CN" sz="2700" b="1" baseline="-25000"/>
              <a:t>d              </a:t>
            </a:r>
            <a:r>
              <a:rPr lang="en-US" altLang="zh-CN" sz="2700" b="1"/>
              <a:t>F</a:t>
            </a:r>
            <a:r>
              <a:rPr lang="en-US" altLang="zh-CN" sz="2700" b="1" baseline="-25000"/>
              <a:t>ad          </a:t>
            </a:r>
            <a:r>
              <a:rPr lang="en-US" altLang="zh-CN" sz="2700" b="1"/>
              <a:t>E</a:t>
            </a:r>
            <a:r>
              <a:rPr lang="en-US" altLang="zh-CN" sz="2700" b="1" baseline="-25000"/>
              <a:t>ad</a:t>
            </a:r>
            <a:endParaRPr lang="en-US" altLang="zh-CN" sz="2700" b="1"/>
          </a:p>
          <a:p>
            <a:pPr marL="342900" indent="-342900">
              <a:spcBef>
                <a:spcPct val="20000"/>
              </a:spcBef>
              <a:buClr>
                <a:schemeClr val="bg2"/>
              </a:buClr>
              <a:buSzPct val="70000"/>
              <a:buFont typeface="Wingdings" pitchFamily="2" charset="2"/>
              <a:buChar char="l"/>
            </a:pPr>
            <a:r>
              <a:rPr lang="en-US" altLang="zh-CN" sz="2700" b="1"/>
              <a:t>                                       I</a:t>
            </a:r>
            <a:r>
              <a:rPr lang="en-US" altLang="zh-CN" sz="2700" b="1" baseline="-25000"/>
              <a:t>q             </a:t>
            </a:r>
            <a:r>
              <a:rPr lang="en-US" altLang="zh-CN" sz="2700" b="1"/>
              <a:t>F</a:t>
            </a:r>
            <a:r>
              <a:rPr lang="en-US" altLang="zh-CN" sz="2700" b="1" baseline="-25000"/>
              <a:t>aq           </a:t>
            </a:r>
            <a:r>
              <a:rPr lang="en-US" altLang="zh-CN" sz="2700" b="1"/>
              <a:t>E</a:t>
            </a:r>
            <a:r>
              <a:rPr lang="en-US" altLang="zh-CN" sz="2700" b="1" baseline="-25000"/>
              <a:t>aq</a:t>
            </a:r>
            <a:endParaRPr lang="en-US" altLang="zh-CN" sz="2700" b="1"/>
          </a:p>
          <a:p>
            <a:pPr marL="342900" indent="-342900">
              <a:spcBef>
                <a:spcPct val="20000"/>
              </a:spcBef>
              <a:buClr>
                <a:schemeClr val="bg2"/>
              </a:buClr>
              <a:buSzPct val="70000"/>
              <a:buFont typeface="Wingdings" pitchFamily="2" charset="2"/>
              <a:buChar char="l"/>
            </a:pPr>
            <a:r>
              <a:rPr lang="zh-CN" altLang="en-US" sz="2700" b="1"/>
              <a:t>磁路不饱和时，电势</a:t>
            </a:r>
            <a:r>
              <a:rPr lang="en-US" altLang="zh-CN" sz="2700" b="1"/>
              <a:t>E</a:t>
            </a:r>
            <a:r>
              <a:rPr lang="en-US" altLang="zh-CN" sz="2700" b="1" baseline="-25000"/>
              <a:t>ad</a:t>
            </a:r>
            <a:r>
              <a:rPr lang="zh-CN" altLang="en-US" sz="2700" b="1"/>
              <a:t>及</a:t>
            </a:r>
            <a:r>
              <a:rPr lang="en-US" altLang="zh-CN" sz="2700" b="1"/>
              <a:t>E</a:t>
            </a:r>
            <a:r>
              <a:rPr lang="en-US" altLang="zh-CN" sz="2700" b="1" baseline="-25000"/>
              <a:t>aq</a:t>
            </a:r>
            <a:r>
              <a:rPr lang="zh-CN" altLang="en-US" sz="2700" b="1"/>
              <a:t>与相应的电流</a:t>
            </a:r>
            <a:r>
              <a:rPr lang="en-US" altLang="zh-CN" sz="2700" b="1"/>
              <a:t>I</a:t>
            </a:r>
            <a:r>
              <a:rPr lang="en-US" altLang="zh-CN" sz="2700" b="1" baseline="-25000"/>
              <a:t>d</a:t>
            </a:r>
            <a:r>
              <a:rPr lang="zh-CN" altLang="en-US" sz="2700" b="1"/>
              <a:t>及</a:t>
            </a:r>
            <a:r>
              <a:rPr lang="en-US" altLang="zh-CN" sz="2700" b="1"/>
              <a:t>I</a:t>
            </a:r>
            <a:r>
              <a:rPr lang="en-US" altLang="zh-CN" sz="2700" b="1" baseline="-25000"/>
              <a:t>q</a:t>
            </a:r>
            <a:r>
              <a:rPr lang="en-US" altLang="zh-CN" sz="2700" b="1"/>
              <a:t> </a:t>
            </a:r>
            <a:r>
              <a:rPr lang="zh-CN" altLang="en-US" sz="2700" b="1"/>
              <a:t>之间存在线性关系，  而在相位上电势滞后于电流</a:t>
            </a:r>
            <a:r>
              <a:rPr lang="en-US" altLang="zh-CN" sz="2700" b="1"/>
              <a:t>90</a:t>
            </a:r>
            <a:r>
              <a:rPr lang="zh-CN" altLang="en-US" sz="2700" b="1"/>
              <a:t>，因此</a:t>
            </a:r>
            <a:r>
              <a:rPr lang="en-US" altLang="zh-CN" sz="2700" b="1"/>
              <a:t>E</a:t>
            </a:r>
            <a:r>
              <a:rPr lang="en-US" altLang="zh-CN" sz="2700" b="1" baseline="-25000"/>
              <a:t>ad</a:t>
            </a:r>
            <a:r>
              <a:rPr lang="zh-CN" altLang="en-US" sz="2700" b="1"/>
              <a:t>和</a:t>
            </a:r>
            <a:r>
              <a:rPr lang="en-US" altLang="zh-CN" sz="2700" b="1"/>
              <a:t>E</a:t>
            </a:r>
            <a:r>
              <a:rPr lang="en-US" altLang="zh-CN" sz="2700" b="1" baseline="-25000"/>
              <a:t>aq</a:t>
            </a:r>
            <a:r>
              <a:rPr lang="zh-CN" altLang="en-US" sz="2700" b="1"/>
              <a:t>可用相应的负电抗压降来表示</a:t>
            </a:r>
            <a:endParaRPr lang="el-GR" altLang="en-US" sz="2700" b="1"/>
          </a:p>
        </p:txBody>
      </p:sp>
      <p:graphicFrame>
        <p:nvGraphicFramePr>
          <p:cNvPr id="37893" name="Object 5"/>
          <p:cNvGraphicFramePr>
            <a:graphicFrameLocks noChangeAspect="1"/>
          </p:cNvGraphicFramePr>
          <p:nvPr>
            <p:ph sz="half" idx="1"/>
          </p:nvPr>
        </p:nvGraphicFramePr>
        <p:xfrm>
          <a:off x="2840038" y="6335713"/>
          <a:ext cx="4543425" cy="522287"/>
        </p:xfrm>
        <a:graphic>
          <a:graphicData uri="http://schemas.openxmlformats.org/presentationml/2006/ole">
            <p:oleObj spid="_x0000_s37893" name="Equation" r:id="rId4" imgW="2209680" imgH="253800" progId="Equation.DSMT4">
              <p:embed/>
            </p:oleObj>
          </a:graphicData>
        </a:graphic>
      </p:graphicFrame>
      <p:sp>
        <p:nvSpPr>
          <p:cNvPr id="37894" name="Line 6"/>
          <p:cNvSpPr>
            <a:spLocks noChangeShapeType="1"/>
          </p:cNvSpPr>
          <p:nvPr/>
        </p:nvSpPr>
        <p:spPr bwMode="auto">
          <a:xfrm>
            <a:off x="3059113" y="4149725"/>
            <a:ext cx="935037"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895" name="Line 7"/>
          <p:cNvSpPr>
            <a:spLocks noChangeShapeType="1"/>
          </p:cNvSpPr>
          <p:nvPr/>
        </p:nvSpPr>
        <p:spPr bwMode="auto">
          <a:xfrm>
            <a:off x="3563938" y="4149725"/>
            <a:ext cx="0" cy="576263"/>
          </a:xfrm>
          <a:prstGeom prst="line">
            <a:avLst/>
          </a:prstGeom>
          <a:noFill/>
          <a:ln w="9525">
            <a:solidFill>
              <a:schemeClr val="tx1"/>
            </a:solidFill>
            <a:miter lim="800000"/>
            <a:headEnd/>
            <a:tailEnd/>
          </a:ln>
          <a:effectLst/>
        </p:spPr>
        <p:txBody>
          <a:bodyPr wrap="none"/>
          <a:lstStyle/>
          <a:p>
            <a:endParaRPr lang="zh-CN" altLang="en-US"/>
          </a:p>
        </p:txBody>
      </p:sp>
      <p:sp>
        <p:nvSpPr>
          <p:cNvPr id="37896" name="Line 8"/>
          <p:cNvSpPr>
            <a:spLocks noChangeShapeType="1"/>
          </p:cNvSpPr>
          <p:nvPr/>
        </p:nvSpPr>
        <p:spPr bwMode="auto">
          <a:xfrm>
            <a:off x="3635375" y="4724400"/>
            <a:ext cx="503238"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897" name="Line 9"/>
          <p:cNvSpPr>
            <a:spLocks noChangeShapeType="1"/>
          </p:cNvSpPr>
          <p:nvPr/>
        </p:nvSpPr>
        <p:spPr bwMode="auto">
          <a:xfrm>
            <a:off x="4500563" y="3644900"/>
            <a:ext cx="792162"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898" name="Line 10"/>
          <p:cNvSpPr>
            <a:spLocks noChangeShapeType="1"/>
          </p:cNvSpPr>
          <p:nvPr/>
        </p:nvSpPr>
        <p:spPr bwMode="auto">
          <a:xfrm>
            <a:off x="4284663" y="4149725"/>
            <a:ext cx="792162"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899" name="Line 11"/>
          <p:cNvSpPr>
            <a:spLocks noChangeShapeType="1"/>
          </p:cNvSpPr>
          <p:nvPr/>
        </p:nvSpPr>
        <p:spPr bwMode="auto">
          <a:xfrm>
            <a:off x="4356100" y="4652963"/>
            <a:ext cx="792163"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900" name="Line 12"/>
          <p:cNvSpPr>
            <a:spLocks noChangeShapeType="1"/>
          </p:cNvSpPr>
          <p:nvPr/>
        </p:nvSpPr>
        <p:spPr bwMode="auto">
          <a:xfrm>
            <a:off x="5795963" y="3644900"/>
            <a:ext cx="6477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901" name="Line 13"/>
          <p:cNvSpPr>
            <a:spLocks noChangeShapeType="1"/>
          </p:cNvSpPr>
          <p:nvPr/>
        </p:nvSpPr>
        <p:spPr bwMode="auto">
          <a:xfrm>
            <a:off x="5651500" y="4149725"/>
            <a:ext cx="6477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37902" name="Line 14"/>
          <p:cNvSpPr>
            <a:spLocks noChangeShapeType="1"/>
          </p:cNvSpPr>
          <p:nvPr/>
        </p:nvSpPr>
        <p:spPr bwMode="auto">
          <a:xfrm>
            <a:off x="5724525" y="4652963"/>
            <a:ext cx="504825" cy="0"/>
          </a:xfrm>
          <a:prstGeom prst="line">
            <a:avLst/>
          </a:prstGeom>
          <a:noFill/>
          <a:ln w="9525">
            <a:solidFill>
              <a:schemeClr val="tx1"/>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7088" y="0"/>
            <a:ext cx="7793037"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4</a:t>
            </a:r>
          </a:p>
        </p:txBody>
      </p:sp>
      <p:graphicFrame>
        <p:nvGraphicFramePr>
          <p:cNvPr id="38915" name="Object 3"/>
          <p:cNvGraphicFramePr>
            <a:graphicFrameLocks noChangeAspect="1"/>
          </p:cNvGraphicFramePr>
          <p:nvPr>
            <p:ph sz="half" idx="2"/>
          </p:nvPr>
        </p:nvGraphicFramePr>
        <p:xfrm>
          <a:off x="611188" y="5589588"/>
          <a:ext cx="2808287" cy="596900"/>
        </p:xfrm>
        <a:graphic>
          <a:graphicData uri="http://schemas.openxmlformats.org/presentationml/2006/ole">
            <p:oleObj spid="_x0000_s38915" name="Equation" r:id="rId3" imgW="1193800" imgH="254000" progId="Equation.DSMT4">
              <p:embed/>
            </p:oleObj>
          </a:graphicData>
        </a:graphic>
      </p:graphicFrame>
      <p:sp>
        <p:nvSpPr>
          <p:cNvPr id="38916" name="Rectangle 4"/>
          <p:cNvSpPr>
            <a:spLocks noChangeArrowheads="1"/>
          </p:cNvSpPr>
          <p:nvPr/>
        </p:nvSpPr>
        <p:spPr bwMode="auto">
          <a:xfrm>
            <a:off x="250825" y="1196975"/>
            <a:ext cx="8569325" cy="46085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二，不饱和凸极同步发电机</a:t>
            </a:r>
          </a:p>
          <a:p>
            <a:pPr marL="342900" indent="-342900">
              <a:spcBef>
                <a:spcPct val="20000"/>
              </a:spcBef>
              <a:buClr>
                <a:schemeClr val="bg2"/>
              </a:buClr>
              <a:buSzPct val="70000"/>
              <a:buFont typeface="Wingdings" pitchFamily="2" charset="2"/>
              <a:buChar char="l"/>
            </a:pPr>
            <a:r>
              <a:rPr lang="zh-CN" altLang="en-US" sz="2700" b="1"/>
              <a:t>式中，</a:t>
            </a:r>
            <a:r>
              <a:rPr lang="en-US" altLang="zh-CN" sz="2700" b="1"/>
              <a:t>x</a:t>
            </a:r>
            <a:r>
              <a:rPr lang="en-US" altLang="zh-CN" sz="2700" b="1" baseline="-25000"/>
              <a:t>ad</a:t>
            </a:r>
            <a:r>
              <a:rPr lang="zh-CN" altLang="en-US" sz="2700" b="1"/>
              <a:t>和</a:t>
            </a:r>
            <a:r>
              <a:rPr lang="en-US" altLang="zh-CN" sz="2700" b="1"/>
              <a:t>x</a:t>
            </a:r>
            <a:r>
              <a:rPr lang="en-US" altLang="zh-CN" sz="2700" b="1" baseline="-25000"/>
              <a:t>aq</a:t>
            </a:r>
            <a:r>
              <a:rPr lang="zh-CN" altLang="en-US" sz="2700" b="1"/>
              <a:t>分别称为</a:t>
            </a:r>
            <a:r>
              <a:rPr lang="zh-CN" altLang="en-US" sz="2700" b="1">
                <a:solidFill>
                  <a:srgbClr val="FF0000"/>
                </a:solidFill>
              </a:rPr>
              <a:t>直轴电枢反应电抗和交轴电枢反应电抗</a:t>
            </a:r>
            <a:r>
              <a:rPr lang="en-US" altLang="zh-CN" sz="2700" b="1">
                <a:solidFill>
                  <a:srgbClr val="FF0000"/>
                </a:solidFill>
              </a:rPr>
              <a:t>(</a:t>
            </a:r>
            <a:r>
              <a:rPr lang="zh-CN" altLang="en-US" sz="2700" b="1">
                <a:solidFill>
                  <a:srgbClr val="FF0000"/>
                </a:solidFill>
              </a:rPr>
              <a:t>均为不饱和值</a:t>
            </a:r>
            <a:r>
              <a:rPr lang="en-US" altLang="zh-CN" sz="2700" b="1"/>
              <a:t>)</a:t>
            </a:r>
            <a:r>
              <a:rPr lang="zh-CN" altLang="en-US" sz="2700" b="1"/>
              <a:t>。</a:t>
            </a:r>
          </a:p>
          <a:p>
            <a:pPr marL="342900" indent="-342900">
              <a:spcBef>
                <a:spcPct val="20000"/>
              </a:spcBef>
              <a:buClr>
                <a:schemeClr val="bg2"/>
              </a:buClr>
              <a:buSzPct val="70000"/>
              <a:buFont typeface="Wingdings" pitchFamily="2" charset="2"/>
              <a:buChar char="l"/>
            </a:pPr>
            <a:r>
              <a:rPr lang="zh-CN" altLang="en-US" sz="2700" b="1"/>
              <a:t>       它们的物理意义是；三相的单位直轴电流或交轴电流产生的电枢反应磁场在每相电枢绕组中所感应的电势。注意到电枢反应磁场由三相电枢磁势合成，因此电枢反应电抗包含了相绕组的自感电抗和相间的互感电抗。</a:t>
            </a:r>
          </a:p>
          <a:p>
            <a:pPr marL="342900" indent="-342900">
              <a:spcBef>
                <a:spcPct val="20000"/>
              </a:spcBef>
              <a:buClr>
                <a:schemeClr val="bg2"/>
              </a:buClr>
              <a:buSzPct val="70000"/>
              <a:buFont typeface="Wingdings" pitchFamily="2" charset="2"/>
              <a:buChar char="l"/>
            </a:pPr>
            <a:r>
              <a:rPr lang="zh-CN" altLang="en-US" sz="2700" b="1"/>
              <a:t>     将式</a:t>
            </a:r>
            <a:r>
              <a:rPr lang="en-US" altLang="zh-CN" sz="2700" b="1"/>
              <a:t>(19-14)</a:t>
            </a:r>
            <a:r>
              <a:rPr lang="zh-CN" altLang="en-US" sz="2700" b="1"/>
              <a:t>和</a:t>
            </a:r>
            <a:r>
              <a:rPr lang="en-US" altLang="zh-CN" sz="2700" b="1"/>
              <a:t>(19-15)</a:t>
            </a:r>
            <a:r>
              <a:rPr lang="zh-CN" altLang="en-US" sz="2700" b="1"/>
              <a:t>代入式</a:t>
            </a:r>
            <a:r>
              <a:rPr lang="en-US" altLang="zh-CN" sz="2700" b="1"/>
              <a:t>(19-13)</a:t>
            </a:r>
            <a:r>
              <a:rPr lang="zh-CN" altLang="en-US" sz="2700" b="1"/>
              <a:t>，得</a:t>
            </a:r>
            <a:r>
              <a:rPr lang="zh-CN" altLang="en-US" sz="2700" b="1">
                <a:solidFill>
                  <a:srgbClr val="FF0000"/>
                </a:solidFill>
              </a:rPr>
              <a:t>不饱和凸极同步发电机的电压平衡式为</a:t>
            </a:r>
            <a:r>
              <a:rPr lang="zh-CN" altLang="en-US" sz="2700">
                <a:solidFill>
                  <a:schemeClr val="hlink"/>
                </a:solidFill>
              </a:rPr>
              <a:t>  </a:t>
            </a:r>
            <a:endParaRPr lang="el-GR" altLang="en-US" sz="2700">
              <a:solidFill>
                <a:schemeClr val="hlink"/>
              </a:solidFill>
            </a:endParaRPr>
          </a:p>
        </p:txBody>
      </p:sp>
      <p:graphicFrame>
        <p:nvGraphicFramePr>
          <p:cNvPr id="38917" name="Object 5"/>
          <p:cNvGraphicFramePr>
            <a:graphicFrameLocks noChangeAspect="1"/>
          </p:cNvGraphicFramePr>
          <p:nvPr>
            <p:ph sz="half" idx="1"/>
          </p:nvPr>
        </p:nvGraphicFramePr>
        <p:xfrm>
          <a:off x="3527425" y="5589588"/>
          <a:ext cx="5616575" cy="1128712"/>
        </p:xfrm>
        <a:graphic>
          <a:graphicData uri="http://schemas.openxmlformats.org/presentationml/2006/ole">
            <p:oleObj spid="_x0000_s38917" name="Equation" r:id="rId4" imgW="2273300" imgH="457200" progId="Equation.DSMT4">
              <p:embed/>
            </p:oleObj>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27088" y="0"/>
            <a:ext cx="7793037"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5</a:t>
            </a:r>
          </a:p>
        </p:txBody>
      </p:sp>
      <p:sp>
        <p:nvSpPr>
          <p:cNvPr id="39939" name="Rectangle 4"/>
          <p:cNvSpPr>
            <a:spLocks noChangeArrowheads="1"/>
          </p:cNvSpPr>
          <p:nvPr/>
        </p:nvSpPr>
        <p:spPr bwMode="auto">
          <a:xfrm>
            <a:off x="250825" y="1196975"/>
            <a:ext cx="8893175" cy="46085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二，不饱和凸极同步发电机</a:t>
            </a:r>
          </a:p>
          <a:p>
            <a:pPr marL="342900" indent="-342900">
              <a:spcBef>
                <a:spcPct val="20000"/>
              </a:spcBef>
              <a:buClr>
                <a:schemeClr val="bg2"/>
              </a:buClr>
              <a:buSzPct val="70000"/>
              <a:buFont typeface="Wingdings" pitchFamily="2" charset="2"/>
              <a:buChar char="l"/>
            </a:pPr>
            <a:r>
              <a:rPr lang="zh-CN" altLang="en-US" sz="2700" b="1"/>
              <a:t>      这个电压平衡式，直接建立了空载</a:t>
            </a:r>
            <a:r>
              <a:rPr lang="en-US" altLang="zh-CN" sz="2700" b="1"/>
              <a:t>Eo</a:t>
            </a:r>
            <a:r>
              <a:rPr lang="zh-CN" altLang="en-US" sz="2700" b="1"/>
              <a:t>到负载</a:t>
            </a:r>
            <a:r>
              <a:rPr lang="en-US" altLang="zh-CN" sz="2700" b="1"/>
              <a:t>U</a:t>
            </a:r>
            <a:r>
              <a:rPr lang="zh-CN" altLang="en-US" sz="2700" b="1"/>
              <a:t>、</a:t>
            </a:r>
            <a:r>
              <a:rPr lang="en-US" altLang="zh-CN" sz="2700" b="1"/>
              <a:t>I</a:t>
            </a:r>
            <a:r>
              <a:rPr lang="zh-CN" altLang="en-US" sz="2700" b="1"/>
              <a:t>的电的关系，相应的矢量图如图</a:t>
            </a:r>
            <a:r>
              <a:rPr lang="en-US" altLang="zh-CN" sz="2700" b="1"/>
              <a:t>19—15</a:t>
            </a:r>
            <a:r>
              <a:rPr lang="zh-CN" altLang="en-US" sz="2700" b="1"/>
              <a:t>所示。</a:t>
            </a:r>
          </a:p>
          <a:p>
            <a:pPr marL="342900" indent="-342900">
              <a:spcBef>
                <a:spcPct val="20000"/>
              </a:spcBef>
              <a:buClr>
                <a:schemeClr val="bg2"/>
              </a:buClr>
              <a:buSzPct val="70000"/>
              <a:buFont typeface="Wingdings" pitchFamily="2" charset="2"/>
              <a:buChar char="l"/>
            </a:pPr>
            <a:r>
              <a:rPr lang="zh-CN" altLang="en-US" sz="2700" b="1"/>
              <a:t>      常把电枢反应电抗和漏抗合在一起，称为</a:t>
            </a:r>
            <a:r>
              <a:rPr lang="zh-CN" altLang="en-US" sz="2700" b="1">
                <a:solidFill>
                  <a:srgbClr val="FF0000"/>
                </a:solidFill>
              </a:rPr>
              <a:t>同步电抗</a:t>
            </a:r>
            <a:r>
              <a:rPr lang="zh-CN" altLang="en-US" sz="2700" b="1"/>
              <a:t>，即直轴同步电抗</a:t>
            </a:r>
          </a:p>
          <a:p>
            <a:pPr marL="342900" indent="-342900">
              <a:spcBef>
                <a:spcPct val="20000"/>
              </a:spcBef>
              <a:buClr>
                <a:schemeClr val="bg2"/>
              </a:buClr>
              <a:buSzPct val="70000"/>
              <a:buFont typeface="Wingdings" pitchFamily="2" charset="2"/>
              <a:buChar char="l"/>
            </a:pPr>
            <a:r>
              <a:rPr lang="zh-CN" altLang="en-US" sz="2700" b="1"/>
              <a:t>          交轴同步电抗</a:t>
            </a:r>
          </a:p>
          <a:p>
            <a:pPr marL="342900" indent="-342900">
              <a:spcBef>
                <a:spcPct val="20000"/>
              </a:spcBef>
              <a:buClr>
                <a:schemeClr val="bg2"/>
              </a:buClr>
              <a:buSzPct val="70000"/>
              <a:buFont typeface="Wingdings" pitchFamily="2" charset="2"/>
              <a:buChar char="l"/>
            </a:pPr>
            <a:r>
              <a:rPr lang="zh-CN" altLang="en-US" sz="2700" b="1"/>
              <a:t>   又因为</a:t>
            </a:r>
            <a:r>
              <a:rPr lang="en-US" altLang="zh-CN" sz="2700" b="1"/>
              <a:t>I=I</a:t>
            </a:r>
            <a:r>
              <a:rPr lang="en-US" altLang="zh-CN" sz="2700" b="1" baseline="-25000"/>
              <a:t>d</a:t>
            </a:r>
            <a:r>
              <a:rPr lang="en-US" altLang="zh-CN" sz="2700" b="1"/>
              <a:t>+I</a:t>
            </a:r>
            <a:r>
              <a:rPr lang="en-US" altLang="zh-CN" sz="2700" b="1" baseline="-25000"/>
              <a:t>q</a:t>
            </a:r>
            <a:r>
              <a:rPr lang="en-US" altLang="zh-CN" sz="2700" b="1"/>
              <a:t> </a:t>
            </a:r>
            <a:r>
              <a:rPr lang="zh-CN" altLang="en-US" sz="2700" b="1"/>
              <a:t>，故</a:t>
            </a:r>
            <a:r>
              <a:rPr lang="en-US" altLang="zh-CN" sz="2700" b="1"/>
              <a:t>jIx</a:t>
            </a:r>
            <a:r>
              <a:rPr lang="el-GR" altLang="zh-CN" sz="2700" b="1" baseline="-25000">
                <a:latin typeface="宋体" pitchFamily="2" charset="-122"/>
              </a:rPr>
              <a:t>σ</a:t>
            </a:r>
            <a:r>
              <a:rPr lang="en-US" altLang="zh-CN" sz="2700" b="1">
                <a:latin typeface="宋体" pitchFamily="2" charset="-122"/>
              </a:rPr>
              <a:t>=j</a:t>
            </a:r>
            <a:r>
              <a:rPr lang="en-US" altLang="zh-CN" sz="2700" b="1"/>
              <a:t>I</a:t>
            </a:r>
            <a:r>
              <a:rPr lang="en-US" altLang="zh-CN" sz="2700" b="1" baseline="-25000"/>
              <a:t>d</a:t>
            </a:r>
            <a:r>
              <a:rPr lang="en-US" altLang="zh-CN" sz="2700" b="1"/>
              <a:t>x</a:t>
            </a:r>
            <a:r>
              <a:rPr lang="el-GR" altLang="zh-CN" sz="2700" b="1" baseline="-25000">
                <a:latin typeface="宋体" pitchFamily="2" charset="-122"/>
              </a:rPr>
              <a:t>σ</a:t>
            </a:r>
            <a:r>
              <a:rPr lang="en-US" altLang="zh-CN" sz="2700" b="1">
                <a:latin typeface="宋体" pitchFamily="2" charset="-122"/>
              </a:rPr>
              <a:t>+j</a:t>
            </a:r>
            <a:r>
              <a:rPr lang="en-US" altLang="zh-CN" sz="2700" b="1"/>
              <a:t>I</a:t>
            </a:r>
            <a:r>
              <a:rPr lang="en-US" altLang="zh-CN" sz="2700" b="1" baseline="-25000"/>
              <a:t>q</a:t>
            </a:r>
            <a:r>
              <a:rPr lang="en-US" altLang="zh-CN" sz="2700" b="1"/>
              <a:t>x</a:t>
            </a:r>
            <a:r>
              <a:rPr lang="el-GR" altLang="zh-CN" sz="2700" b="1" baseline="-25000">
                <a:latin typeface="宋体" pitchFamily="2" charset="-122"/>
              </a:rPr>
              <a:t>σ</a:t>
            </a:r>
            <a:r>
              <a:rPr lang="zh-CN" altLang="en-US" sz="2700" b="1"/>
              <a:t>，所以式</a:t>
            </a:r>
            <a:r>
              <a:rPr lang="en-US" altLang="zh-CN" sz="2700" b="1"/>
              <a:t>(19—16)</a:t>
            </a:r>
            <a:r>
              <a:rPr lang="zh-CN" altLang="en-US" sz="2700" b="1"/>
              <a:t>可进一步改写为</a:t>
            </a:r>
          </a:p>
          <a:p>
            <a:pPr marL="342900" indent="-342900">
              <a:spcBef>
                <a:spcPct val="20000"/>
              </a:spcBef>
              <a:buClr>
                <a:schemeClr val="bg2"/>
              </a:buClr>
              <a:buSzPct val="70000"/>
              <a:buFont typeface="Wingdings" pitchFamily="2" charset="2"/>
              <a:buChar char="l"/>
            </a:pPr>
            <a:r>
              <a:rPr lang="zh-CN" altLang="en-US" sz="2700" b="1"/>
              <a:t>相应的矢量图如图</a:t>
            </a:r>
            <a:r>
              <a:rPr lang="en-US" altLang="zh-CN" sz="2700" b="1"/>
              <a:t>19-16</a:t>
            </a:r>
            <a:r>
              <a:rPr lang="zh-CN" altLang="en-US" sz="2700" b="1"/>
              <a:t>。</a:t>
            </a:r>
          </a:p>
          <a:p>
            <a:pPr marL="342900" indent="-342900">
              <a:spcBef>
                <a:spcPct val="20000"/>
              </a:spcBef>
              <a:buClr>
                <a:schemeClr val="bg2"/>
              </a:buClr>
              <a:buSzPct val="70000"/>
              <a:buFont typeface="Wingdings" pitchFamily="2" charset="2"/>
              <a:buChar char="l"/>
            </a:pPr>
            <a:r>
              <a:rPr lang="zh-CN" altLang="en-US" sz="2700" b="1"/>
              <a:t>    不饱和同步电抗</a:t>
            </a:r>
            <a:r>
              <a:rPr lang="en-US" altLang="zh-CN" sz="2700" b="1"/>
              <a:t>x</a:t>
            </a:r>
            <a:r>
              <a:rPr lang="en-US" altLang="zh-CN" sz="2700" b="1" baseline="-25000"/>
              <a:t>d</a:t>
            </a:r>
            <a:r>
              <a:rPr lang="zh-CN" altLang="en-US" sz="2700" b="1"/>
              <a:t>和</a:t>
            </a:r>
            <a:r>
              <a:rPr lang="en-US" altLang="zh-CN" sz="2700" b="1"/>
              <a:t>x</a:t>
            </a:r>
            <a:r>
              <a:rPr lang="en-US" altLang="zh-CN" sz="2700" b="1" baseline="-25000"/>
              <a:t>q</a:t>
            </a:r>
            <a:r>
              <a:rPr lang="zh-CN" altLang="en-US" sz="2700" b="1"/>
              <a:t>是同步电机的重要参数，因为它是电枢反应电抗和漏抗之和，所以同步电抗是对应电枢总磁场</a:t>
            </a:r>
            <a:r>
              <a:rPr lang="en-US" altLang="zh-CN" sz="2700" b="1"/>
              <a:t>(</a:t>
            </a:r>
            <a:r>
              <a:rPr lang="zh-CN" altLang="en-US" sz="2700" b="1"/>
              <a:t>包括电枢反应磁场和漏磁场</a:t>
            </a:r>
            <a:r>
              <a:rPr lang="en-US" altLang="zh-CN" sz="2700" b="1"/>
              <a:t>)</a:t>
            </a:r>
            <a:r>
              <a:rPr lang="zh-CN" altLang="en-US" sz="2700" b="1"/>
              <a:t>的电抗。</a:t>
            </a:r>
            <a:endParaRPr lang="el-GR" altLang="en-US" sz="2700"/>
          </a:p>
        </p:txBody>
      </p:sp>
      <p:graphicFrame>
        <p:nvGraphicFramePr>
          <p:cNvPr id="39940" name="Object 3"/>
          <p:cNvGraphicFramePr>
            <a:graphicFrameLocks noChangeAspect="1"/>
          </p:cNvGraphicFramePr>
          <p:nvPr>
            <p:ph sz="half" idx="2"/>
          </p:nvPr>
        </p:nvGraphicFramePr>
        <p:xfrm>
          <a:off x="3690938" y="2936875"/>
          <a:ext cx="1808162" cy="1082675"/>
        </p:xfrm>
        <a:graphic>
          <a:graphicData uri="http://schemas.openxmlformats.org/presentationml/2006/ole">
            <p:oleObj spid="_x0000_s39940" name="Equation" r:id="rId3" imgW="799753" imgH="482391" progId="Equation.DSMT4">
              <p:embed/>
            </p:oleObj>
          </a:graphicData>
        </a:graphic>
      </p:graphicFrame>
      <p:graphicFrame>
        <p:nvGraphicFramePr>
          <p:cNvPr id="39941" name="Object 5"/>
          <p:cNvGraphicFramePr>
            <a:graphicFrameLocks noChangeAspect="1"/>
          </p:cNvGraphicFramePr>
          <p:nvPr>
            <p:ph sz="half" idx="1"/>
          </p:nvPr>
        </p:nvGraphicFramePr>
        <p:xfrm>
          <a:off x="4716463" y="4508500"/>
          <a:ext cx="4140200" cy="622300"/>
        </p:xfrm>
        <a:graphic>
          <a:graphicData uri="http://schemas.openxmlformats.org/presentationml/2006/ole">
            <p:oleObj spid="_x0000_s39941" name="Equation" r:id="rId4" imgW="1688367" imgH="253890" progId="Equation.DSMT4">
              <p:embed/>
            </p:oleObj>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27088" y="0"/>
            <a:ext cx="7793037"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6</a:t>
            </a:r>
          </a:p>
        </p:txBody>
      </p:sp>
      <p:sp>
        <p:nvSpPr>
          <p:cNvPr id="40963" name="Rectangle 3"/>
          <p:cNvSpPr>
            <a:spLocks noChangeArrowheads="1"/>
          </p:cNvSpPr>
          <p:nvPr/>
        </p:nvSpPr>
        <p:spPr bwMode="auto">
          <a:xfrm>
            <a:off x="250825" y="1196975"/>
            <a:ext cx="8893175" cy="46085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t>二，不饱和凸极同步发电机</a:t>
            </a:r>
          </a:p>
          <a:p>
            <a:pPr marL="342900" indent="-342900">
              <a:spcBef>
                <a:spcPct val="20000"/>
              </a:spcBef>
              <a:buClr>
                <a:schemeClr val="bg2"/>
              </a:buClr>
              <a:buSzPct val="70000"/>
              <a:buFont typeface="Wingdings" pitchFamily="2" charset="2"/>
              <a:buChar char="l"/>
            </a:pPr>
            <a:r>
              <a:rPr lang="zh-CN" altLang="en-US" sz="2700" b="1"/>
              <a:t>       引用了同步电抗这一参数后，就可</a:t>
            </a:r>
            <a:r>
              <a:rPr lang="zh-CN" altLang="en-US" sz="2700" b="1">
                <a:solidFill>
                  <a:srgbClr val="FF0000"/>
                </a:solidFill>
              </a:rPr>
              <a:t>直接建立电枢电流和由它产生的电势之间的关系</a:t>
            </a:r>
            <a:r>
              <a:rPr lang="zh-CN" altLang="en-US" sz="2700" b="1">
                <a:solidFill>
                  <a:schemeClr val="hlink"/>
                </a:solidFill>
              </a:rPr>
              <a:t>，</a:t>
            </a:r>
            <a:r>
              <a:rPr lang="zh-CN" altLang="en-US" sz="2700" b="1"/>
              <a:t>即把电枢电流引起的复杂的电磁现象，用简单的电路参数来代表，使分析大为简化。当然，允许这样分析的条件是</a:t>
            </a:r>
            <a:r>
              <a:rPr lang="zh-CN" altLang="en-US" sz="2700" b="1">
                <a:solidFill>
                  <a:srgbClr val="FF0000"/>
                </a:solidFill>
              </a:rPr>
              <a:t>磁路不饱和，因此可以线性叠加</a:t>
            </a:r>
            <a:r>
              <a:rPr lang="zh-CN" altLang="en-US" sz="2700" b="1"/>
              <a:t>，这些电抗也均为常值。</a:t>
            </a:r>
          </a:p>
          <a:p>
            <a:pPr marL="342900" indent="-342900">
              <a:spcBef>
                <a:spcPct val="20000"/>
              </a:spcBef>
              <a:buClr>
                <a:schemeClr val="bg2"/>
              </a:buClr>
              <a:buSzPct val="70000"/>
              <a:buFont typeface="Wingdings" pitchFamily="2" charset="2"/>
              <a:buChar char="l"/>
            </a:pPr>
            <a:r>
              <a:rPr lang="zh-CN" altLang="en-US" sz="2700" b="1"/>
              <a:t>        现在来讨论如何作矢量图。一般情况下，参数    </a:t>
            </a:r>
            <a:r>
              <a:rPr lang="en-US" altLang="zh-CN" sz="2700" b="1"/>
              <a:t>r</a:t>
            </a:r>
            <a:r>
              <a:rPr lang="en-US" altLang="zh-CN" sz="2700" b="1" baseline="-25000"/>
              <a:t>a</a:t>
            </a:r>
            <a:r>
              <a:rPr lang="zh-CN" altLang="en-US" sz="2700" b="1"/>
              <a:t>、</a:t>
            </a:r>
            <a:r>
              <a:rPr lang="en-US" altLang="zh-CN" sz="2700" b="1"/>
              <a:t>x</a:t>
            </a:r>
            <a:r>
              <a:rPr lang="en-US" altLang="zh-CN" sz="2700" b="1" baseline="-25000"/>
              <a:t>d</a:t>
            </a:r>
            <a:r>
              <a:rPr lang="zh-CN" altLang="en-US" sz="2700" b="1"/>
              <a:t>、</a:t>
            </a:r>
            <a:r>
              <a:rPr lang="en-US" altLang="zh-CN" sz="2700" b="1"/>
              <a:t>x</a:t>
            </a:r>
            <a:r>
              <a:rPr lang="en-US" altLang="zh-CN" sz="2700" b="1" baseline="-25000"/>
              <a:t>q</a:t>
            </a:r>
            <a:r>
              <a:rPr lang="zh-CN" altLang="en-US" sz="2700" b="1"/>
              <a:t>以及负载条件</a:t>
            </a:r>
            <a:r>
              <a:rPr lang="en-US" altLang="zh-CN" sz="2700" b="1"/>
              <a:t>(U</a:t>
            </a:r>
            <a:r>
              <a:rPr lang="zh-CN" altLang="en-US" sz="2700" b="1"/>
              <a:t>、</a:t>
            </a:r>
            <a:r>
              <a:rPr lang="en-US" altLang="zh-CN" sz="2700" b="1"/>
              <a:t>I</a:t>
            </a:r>
            <a:r>
              <a:rPr lang="zh-CN" altLang="en-US" sz="2700" b="1"/>
              <a:t>和</a:t>
            </a:r>
            <a:r>
              <a:rPr lang="en-US" altLang="zh-CN" sz="2700" b="1"/>
              <a:t>cos</a:t>
            </a:r>
            <a:r>
              <a:rPr lang="el-GR" altLang="zh-CN" sz="2700" b="1">
                <a:cs typeface="Tahoma" pitchFamily="34" charset="0"/>
              </a:rPr>
              <a:t>Φ</a:t>
            </a:r>
            <a:r>
              <a:rPr lang="en-US" altLang="zh-CN" sz="2700" b="1"/>
              <a:t>)</a:t>
            </a:r>
            <a:r>
              <a:rPr lang="zh-CN" altLang="en-US" sz="2700" b="1"/>
              <a:t>是已知的，但</a:t>
            </a:r>
            <a:r>
              <a:rPr lang="el-GR" altLang="zh-CN" sz="2700" b="1">
                <a:cs typeface="Tahoma" pitchFamily="34" charset="0"/>
              </a:rPr>
              <a:t>Ψ</a:t>
            </a:r>
            <a:r>
              <a:rPr lang="zh-CN" altLang="en-US" sz="2700" b="1"/>
              <a:t>角不可能直接给出，因此要确定电枢反应性质和计算</a:t>
            </a:r>
            <a:r>
              <a:rPr lang="en-US" altLang="zh-CN" sz="2700" b="1"/>
              <a:t>I</a:t>
            </a:r>
            <a:r>
              <a:rPr lang="en-US" altLang="zh-CN" sz="2700" b="1" baseline="-25000"/>
              <a:t>d</a:t>
            </a:r>
            <a:r>
              <a:rPr lang="zh-CN" altLang="en-US" sz="2700" b="1"/>
              <a:t>、</a:t>
            </a:r>
            <a:r>
              <a:rPr lang="en-US" altLang="zh-CN" sz="2700" b="1"/>
              <a:t>I</a:t>
            </a:r>
            <a:r>
              <a:rPr lang="en-US" altLang="zh-CN" sz="2700" b="1" baseline="-25000"/>
              <a:t>q</a:t>
            </a:r>
            <a:r>
              <a:rPr lang="en-US" altLang="zh-CN" sz="2700" b="1"/>
              <a:t> </a:t>
            </a:r>
            <a:r>
              <a:rPr lang="zh-CN" altLang="en-US" sz="2700" b="1"/>
              <a:t>，必须先求</a:t>
            </a:r>
            <a:r>
              <a:rPr lang="el-GR" altLang="zh-CN" sz="2700" b="1">
                <a:cs typeface="Tahoma" pitchFamily="34" charset="0"/>
              </a:rPr>
              <a:t>Ψ</a:t>
            </a:r>
            <a:r>
              <a:rPr lang="zh-CN" altLang="en-US" sz="2700" b="1"/>
              <a:t>角。这是完成矢量图的关键。通过对矢量图</a:t>
            </a:r>
            <a:r>
              <a:rPr lang="en-US" altLang="zh-CN" sz="2700" b="1"/>
              <a:t>19-16</a:t>
            </a:r>
            <a:r>
              <a:rPr lang="zh-CN" altLang="en-US" sz="2700" b="1"/>
              <a:t>进行分析，可以找到确定</a:t>
            </a:r>
            <a:r>
              <a:rPr lang="el-GR" altLang="zh-CN" sz="2700" b="1">
                <a:cs typeface="Tahoma" pitchFamily="34" charset="0"/>
              </a:rPr>
              <a:t>Ψ</a:t>
            </a:r>
            <a:r>
              <a:rPr lang="zh-CN" altLang="en-US" sz="2700" b="1"/>
              <a:t>角的方法。</a:t>
            </a:r>
            <a:endParaRPr lang="el-GR" altLang="en-US" sz="2700" b="1"/>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71550" y="0"/>
            <a:ext cx="7793038"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7</a:t>
            </a:r>
          </a:p>
        </p:txBody>
      </p:sp>
      <p:sp>
        <p:nvSpPr>
          <p:cNvPr id="41987" name="Rectangle 3"/>
          <p:cNvSpPr>
            <a:spLocks noChangeArrowheads="1"/>
          </p:cNvSpPr>
          <p:nvPr/>
        </p:nvSpPr>
        <p:spPr bwMode="auto">
          <a:xfrm>
            <a:off x="0" y="1196975"/>
            <a:ext cx="8893175" cy="46085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latin typeface="仿宋_GB2312" pitchFamily="49" charset="-122"/>
                <a:ea typeface="仿宋_GB2312" pitchFamily="49" charset="-122"/>
              </a:rPr>
              <a:t>二，不饱和凸极同步发电机</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通过对矢量图</a:t>
            </a:r>
            <a:r>
              <a:rPr lang="en-US" altLang="zh-CN" sz="2700" b="1">
                <a:latin typeface="仿宋_GB2312" pitchFamily="49" charset="-122"/>
                <a:ea typeface="仿宋_GB2312" pitchFamily="49" charset="-122"/>
              </a:rPr>
              <a:t>19-16</a:t>
            </a:r>
            <a:r>
              <a:rPr lang="zh-CN" altLang="en-US" sz="2700" b="1">
                <a:latin typeface="仿宋_GB2312" pitchFamily="49" charset="-122"/>
                <a:ea typeface="仿宋_GB2312" pitchFamily="49" charset="-122"/>
              </a:rPr>
              <a:t>进行分析，可以找到确定</a:t>
            </a:r>
            <a:r>
              <a:rPr lang="el-GR" altLang="zh-CN" sz="2700" b="1">
                <a:latin typeface="仿宋_GB2312" pitchFamily="49" charset="-122"/>
                <a:ea typeface="仿宋_GB2312" pitchFamily="49" charset="-122"/>
                <a:cs typeface="Tahoma" pitchFamily="34" charset="0"/>
              </a:rPr>
              <a:t>Ψ</a:t>
            </a:r>
            <a:r>
              <a:rPr lang="zh-CN" altLang="en-US" sz="2700" b="1">
                <a:latin typeface="仿宋_GB2312" pitchFamily="49" charset="-122"/>
                <a:ea typeface="仿宋_GB2312" pitchFamily="49" charset="-122"/>
              </a:rPr>
              <a:t>角的方法。若从</a:t>
            </a:r>
            <a:r>
              <a:rPr lang="en-US" altLang="zh-CN" sz="2700" b="1">
                <a:latin typeface="仿宋_GB2312" pitchFamily="49" charset="-122"/>
                <a:ea typeface="仿宋_GB2312" pitchFamily="49" charset="-122"/>
              </a:rPr>
              <a:t>D</a:t>
            </a:r>
            <a:r>
              <a:rPr lang="zh-CN" altLang="en-US" sz="2700" b="1">
                <a:latin typeface="仿宋_GB2312" pitchFamily="49" charset="-122"/>
                <a:ea typeface="仿宋_GB2312" pitchFamily="49" charset="-122"/>
              </a:rPr>
              <a:t>点作垂直于</a:t>
            </a:r>
            <a:r>
              <a:rPr lang="en-US" altLang="zh-CN" sz="2700" b="1">
                <a:latin typeface="仿宋_GB2312" pitchFamily="49" charset="-122"/>
                <a:ea typeface="仿宋_GB2312" pitchFamily="49" charset="-122"/>
              </a:rPr>
              <a:t>I</a:t>
            </a:r>
            <a:r>
              <a:rPr lang="zh-CN" altLang="en-US" sz="2700" b="1">
                <a:latin typeface="仿宋_GB2312" pitchFamily="49" charset="-122"/>
                <a:ea typeface="仿宋_GB2312" pitchFamily="49" charset="-122"/>
              </a:rPr>
              <a:t>的辅助线</a:t>
            </a:r>
            <a:r>
              <a:rPr lang="en-US" altLang="zh-CN" sz="2700" b="1">
                <a:latin typeface="仿宋_GB2312" pitchFamily="49" charset="-122"/>
                <a:ea typeface="仿宋_GB2312" pitchFamily="49" charset="-122"/>
              </a:rPr>
              <a:t>DB</a:t>
            </a:r>
            <a:r>
              <a:rPr lang="zh-CN" altLang="en-US" sz="2700" b="1">
                <a:latin typeface="仿宋_GB2312" pitchFamily="49" charset="-122"/>
                <a:ea typeface="仿宋_GB2312" pitchFamily="49" charset="-122"/>
              </a:rPr>
              <a:t>，由图可见</a:t>
            </a:r>
            <a:r>
              <a:rPr lang="en-US" altLang="zh-CN" sz="2700" b="1">
                <a:latin typeface="仿宋_GB2312" pitchFamily="49" charset="-122"/>
                <a:ea typeface="仿宋_GB2312" pitchFamily="49" charset="-122"/>
              </a:rPr>
              <a:t>〈BDC= </a:t>
            </a:r>
            <a:r>
              <a:rPr lang="el-GR" altLang="zh-CN" sz="2700" b="1">
                <a:latin typeface="仿宋_GB2312" pitchFamily="49" charset="-122"/>
                <a:ea typeface="仿宋_GB2312" pitchFamily="49" charset="-122"/>
              </a:rPr>
              <a:t>Ψ</a:t>
            </a: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，因此有</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说明不需用</a:t>
            </a:r>
            <a:r>
              <a:rPr lang="el-GR" altLang="zh-CN" sz="2700" b="1">
                <a:latin typeface="仿宋_GB2312" pitchFamily="49" charset="-122"/>
                <a:ea typeface="仿宋_GB2312" pitchFamily="49" charset="-122"/>
              </a:rPr>
              <a:t>Ψ</a:t>
            </a:r>
            <a:r>
              <a:rPr lang="zh-CN" altLang="en-US" sz="2700" b="1">
                <a:latin typeface="仿宋_GB2312" pitchFamily="49" charset="-122"/>
                <a:ea typeface="仿宋_GB2312" pitchFamily="49" charset="-122"/>
              </a:rPr>
              <a:t>值即可求得</a:t>
            </a:r>
            <a:r>
              <a:rPr lang="en-US" altLang="zh-CN" sz="2700" b="1">
                <a:latin typeface="仿宋_GB2312" pitchFamily="49" charset="-122"/>
                <a:ea typeface="仿宋_GB2312" pitchFamily="49" charset="-122"/>
              </a:rPr>
              <a:t>DB</a:t>
            </a:r>
            <a:r>
              <a:rPr lang="zh-CN" altLang="en-US" sz="2700" b="1">
                <a:latin typeface="仿宋_GB2312" pitchFamily="49" charset="-122"/>
                <a:ea typeface="仿宋_GB2312" pitchFamily="49" charset="-122"/>
              </a:rPr>
              <a:t>，从而作</a:t>
            </a:r>
            <a:r>
              <a:rPr lang="en-US" altLang="zh-CN" sz="2700" b="1">
                <a:latin typeface="仿宋_GB2312" pitchFamily="49" charset="-122"/>
                <a:ea typeface="仿宋_GB2312" pitchFamily="49" charset="-122"/>
              </a:rPr>
              <a:t>OB</a:t>
            </a:r>
            <a:r>
              <a:rPr lang="zh-CN" altLang="en-US" sz="2700" b="1">
                <a:latin typeface="仿宋_GB2312" pitchFamily="49" charset="-122"/>
                <a:ea typeface="仿宋_GB2312" pitchFamily="49" charset="-122"/>
              </a:rPr>
              <a:t>线即为</a:t>
            </a:r>
            <a:r>
              <a:rPr lang="en-US" altLang="zh-CN" sz="2700" b="1">
                <a:latin typeface="仿宋_GB2312" pitchFamily="49" charset="-122"/>
                <a:ea typeface="仿宋_GB2312" pitchFamily="49" charset="-122"/>
              </a:rPr>
              <a:t>Eo</a:t>
            </a:r>
            <a:r>
              <a:rPr lang="zh-CN" altLang="en-US" sz="2700" b="1">
                <a:latin typeface="仿宋_GB2312" pitchFamily="49" charset="-122"/>
                <a:ea typeface="仿宋_GB2312" pitchFamily="49" charset="-122"/>
              </a:rPr>
              <a:t>的方位并确定了</a:t>
            </a:r>
            <a:r>
              <a:rPr lang="el-GR" altLang="zh-CN" sz="2700" b="1">
                <a:latin typeface="仿宋_GB2312" pitchFamily="49" charset="-122"/>
                <a:ea typeface="仿宋_GB2312" pitchFamily="49" charset="-122"/>
              </a:rPr>
              <a:t>Ψ</a:t>
            </a:r>
            <a:r>
              <a:rPr lang="zh-CN" altLang="en-US" sz="2700" b="1">
                <a:latin typeface="仿宋_GB2312" pitchFamily="49" charset="-122"/>
                <a:ea typeface="仿宋_GB2312" pitchFamily="49" charset="-122"/>
              </a:rPr>
              <a:t>角。根据图</a:t>
            </a:r>
            <a:r>
              <a:rPr lang="en-US" altLang="zh-CN" sz="2700" b="1">
                <a:latin typeface="仿宋_GB2312" pitchFamily="49" charset="-122"/>
                <a:ea typeface="仿宋_GB2312" pitchFamily="49" charset="-122"/>
              </a:rPr>
              <a:t>19</a:t>
            </a:r>
            <a:r>
              <a:rPr lang="en-US" altLang="zh-CN" sz="2700" b="1">
                <a:ea typeface="仿宋_GB2312" pitchFamily="49" charset="-122"/>
              </a:rPr>
              <a:t>—</a:t>
            </a:r>
            <a:r>
              <a:rPr lang="en-US" altLang="zh-CN" sz="2700" b="1">
                <a:latin typeface="仿宋_GB2312" pitchFamily="49" charset="-122"/>
                <a:ea typeface="仿宋_GB2312" pitchFamily="49" charset="-122"/>
              </a:rPr>
              <a:t>16</a:t>
            </a:r>
            <a:r>
              <a:rPr lang="zh-CN" altLang="en-US" sz="2700" b="1">
                <a:latin typeface="仿宋_GB2312" pitchFamily="49" charset="-122"/>
                <a:ea typeface="仿宋_GB2312" pitchFamily="49" charset="-122"/>
              </a:rPr>
              <a:t>可得如下解析关系从而也可用解析法求</a:t>
            </a:r>
            <a:r>
              <a:rPr lang="el-GR" altLang="zh-CN" sz="2700" b="1">
                <a:latin typeface="仿宋_GB2312" pitchFamily="49" charset="-122"/>
                <a:ea typeface="仿宋_GB2312" pitchFamily="49" charset="-122"/>
              </a:rPr>
              <a:t>Ψ</a:t>
            </a:r>
            <a:r>
              <a:rPr lang="zh-CN" altLang="en-US" sz="2700" b="1">
                <a:latin typeface="仿宋_GB2312" pitchFamily="49" charset="-122"/>
                <a:ea typeface="仿宋_GB2312" pitchFamily="49" charset="-122"/>
              </a:rPr>
              <a:t>角。</a:t>
            </a:r>
            <a:endParaRPr lang="el-GR" altLang="en-US" sz="2700" b="1">
              <a:latin typeface="仿宋_GB2312" pitchFamily="49" charset="-122"/>
              <a:ea typeface="仿宋_GB2312" pitchFamily="49" charset="-122"/>
            </a:endParaRPr>
          </a:p>
        </p:txBody>
      </p:sp>
      <p:pic>
        <p:nvPicPr>
          <p:cNvPr id="41988" name="Picture 6" descr="19-16 不饱和矢量图"/>
          <p:cNvPicPr>
            <a:picLocks noChangeAspect="1" noChangeArrowheads="1"/>
          </p:cNvPicPr>
          <p:nvPr>
            <p:ph sz="quarter" idx="3"/>
          </p:nvPr>
        </p:nvPicPr>
        <p:blipFill>
          <a:blip r:embed="rId3"/>
          <a:srcRect/>
          <a:stretch>
            <a:fillRect/>
          </a:stretch>
        </p:blipFill>
        <p:spPr>
          <a:xfrm>
            <a:off x="5435600" y="3987800"/>
            <a:ext cx="3457575" cy="2713038"/>
          </a:xfrm>
          <a:noFill/>
        </p:spPr>
      </p:pic>
      <p:graphicFrame>
        <p:nvGraphicFramePr>
          <p:cNvPr id="41989" name="Object 5"/>
          <p:cNvGraphicFramePr>
            <a:graphicFrameLocks noChangeAspect="1"/>
          </p:cNvGraphicFramePr>
          <p:nvPr>
            <p:ph sz="half" idx="1"/>
          </p:nvPr>
        </p:nvGraphicFramePr>
        <p:xfrm>
          <a:off x="4140200" y="2620963"/>
          <a:ext cx="5003800" cy="511175"/>
        </p:xfrm>
        <a:graphic>
          <a:graphicData uri="http://schemas.openxmlformats.org/presentationml/2006/ole">
            <p:oleObj spid="_x0000_s41989" name="Equation" r:id="rId4" imgW="2362200" imgH="241300" progId="Equation.DSMT4">
              <p:embed/>
            </p:oleObj>
          </a:graphicData>
        </a:graphic>
      </p:graphicFrame>
      <p:graphicFrame>
        <p:nvGraphicFramePr>
          <p:cNvPr id="41990" name="Object 4"/>
          <p:cNvGraphicFramePr>
            <a:graphicFrameLocks noChangeAspect="1"/>
          </p:cNvGraphicFramePr>
          <p:nvPr>
            <p:ph sz="quarter" idx="2"/>
          </p:nvPr>
        </p:nvGraphicFramePr>
        <p:xfrm>
          <a:off x="539750" y="4941888"/>
          <a:ext cx="4032250" cy="1360487"/>
        </p:xfrm>
        <a:graphic>
          <a:graphicData uri="http://schemas.openxmlformats.org/presentationml/2006/ole">
            <p:oleObj spid="_x0000_s41990" name="Equation" r:id="rId5" imgW="2108200" imgH="711200" progId="Equation.DSMT4">
              <p:embed/>
            </p:oleObj>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71550" y="188913"/>
            <a:ext cx="7793038" cy="1143000"/>
          </a:xfrm>
        </p:spPr>
        <p:txBody>
          <a:bodyPr/>
          <a:lstStyle/>
          <a:p>
            <a:pPr eaLnBrk="1" hangingPunct="1"/>
            <a:r>
              <a:rPr lang="en-US" altLang="zh-CN" b="1" smtClean="0"/>
              <a:t>6.2</a:t>
            </a:r>
            <a:r>
              <a:rPr lang="en-US" altLang="zh-CN" b="1" smtClean="0">
                <a:latin typeface="Arial" charset="0"/>
              </a:rPr>
              <a:t>—</a:t>
            </a:r>
            <a:r>
              <a:rPr lang="en-US" altLang="zh-CN" b="1" smtClean="0"/>
              <a:t>1  </a:t>
            </a:r>
            <a:r>
              <a:rPr lang="zh-CN" altLang="en-US" b="1" smtClean="0"/>
              <a:t>空载磁路和空载特性</a:t>
            </a:r>
            <a:r>
              <a:rPr lang="zh-CN" altLang="en-US" smtClean="0"/>
              <a:t> </a:t>
            </a:r>
            <a:r>
              <a:rPr lang="en-US" altLang="zh-CN" sz="1200" smtClean="0">
                <a:ea typeface="黑体" pitchFamily="2" charset="-122"/>
              </a:rPr>
              <a:t>1</a:t>
            </a:r>
          </a:p>
        </p:txBody>
      </p:sp>
      <p:sp>
        <p:nvSpPr>
          <p:cNvPr id="6147" name="Rectangle 3"/>
          <p:cNvSpPr>
            <a:spLocks noGrp="1" noChangeArrowheads="1"/>
          </p:cNvSpPr>
          <p:nvPr>
            <p:ph type="body" sz="half" idx="1"/>
          </p:nvPr>
        </p:nvSpPr>
        <p:spPr>
          <a:xfrm>
            <a:off x="323850" y="1773238"/>
            <a:ext cx="8532813" cy="4895850"/>
          </a:xfrm>
        </p:spPr>
        <p:txBody>
          <a:bodyPr/>
          <a:lstStyle/>
          <a:p>
            <a:pPr eaLnBrk="1" hangingPunct="1">
              <a:lnSpc>
                <a:spcPct val="80000"/>
              </a:lnSpc>
            </a:pPr>
            <a:r>
              <a:rPr lang="en-US" altLang="zh-CN" sz="2700" smtClean="0"/>
              <a:t>      </a:t>
            </a:r>
            <a:r>
              <a:rPr lang="zh-CN" altLang="en-US" sz="2700" b="1" smtClean="0"/>
              <a:t>同步发电机被原动机拖动到同步速度旋转，励磁绕组通入直流励磁电流</a:t>
            </a:r>
            <a:r>
              <a:rPr lang="en-US" altLang="zh-CN" sz="2700" b="1" smtClean="0"/>
              <a:t>I</a:t>
            </a:r>
            <a:r>
              <a:rPr lang="en-US" altLang="zh-CN" sz="2700" b="1" baseline="-25000" smtClean="0"/>
              <a:t>f</a:t>
            </a:r>
            <a:r>
              <a:rPr lang="zh-CN" altLang="en-US" sz="2700" b="1" smtClean="0"/>
              <a:t>而电枢绕组开路，即为空载运行。</a:t>
            </a:r>
          </a:p>
          <a:p>
            <a:pPr eaLnBrk="1" hangingPunct="1">
              <a:lnSpc>
                <a:spcPct val="80000"/>
              </a:lnSpc>
            </a:pPr>
            <a:r>
              <a:rPr lang="zh-CN" altLang="en-US" sz="2700" b="1" smtClean="0"/>
              <a:t>      这时电枢电流为零，气隙中只有励磁电流产生的磁势和磁场，称为</a:t>
            </a:r>
            <a:r>
              <a:rPr lang="zh-CN" altLang="en-US" sz="2700" b="1" smtClean="0">
                <a:solidFill>
                  <a:schemeClr val="tx2"/>
                </a:solidFill>
              </a:rPr>
              <a:t>励磁磁势和励磁磁场</a:t>
            </a:r>
            <a:r>
              <a:rPr lang="zh-CN" altLang="en-US" sz="2700" b="1" smtClean="0"/>
              <a:t>。图</a:t>
            </a:r>
            <a:r>
              <a:rPr lang="en-US" altLang="zh-CN" sz="2700" b="1" smtClean="0"/>
              <a:t>19-1</a:t>
            </a:r>
            <a:r>
              <a:rPr lang="zh-CN" altLang="en-US" sz="2700" b="1" smtClean="0"/>
              <a:t>表示一台凸极同步发电机的空载磁路，图中所示经过气隙并与电枢绕组匝链的那部分磁通</a:t>
            </a:r>
            <a:r>
              <a:rPr lang="zh-CN" altLang="en-US" sz="2700" b="1" smtClean="0">
                <a:solidFill>
                  <a:srgbClr val="FF0000"/>
                </a:solidFill>
              </a:rPr>
              <a:t>，称为主磁通</a:t>
            </a:r>
            <a:r>
              <a:rPr lang="zh-CN" altLang="en-US" sz="2700" b="1" smtClean="0"/>
              <a:t>，其每极磁通量用</a:t>
            </a:r>
            <a:r>
              <a:rPr lang="el-GR" altLang="zh-CN" sz="2700" b="1" smtClean="0">
                <a:solidFill>
                  <a:srgbClr val="FF0000"/>
                </a:solidFill>
              </a:rPr>
              <a:t>Φ</a:t>
            </a:r>
            <a:r>
              <a:rPr lang="zh-CN" altLang="en-US" sz="2700" b="1" smtClean="0"/>
              <a:t>表示，图中所示仅匝链励磁绕组的那部分磁通</a:t>
            </a:r>
            <a:r>
              <a:rPr lang="en-US" altLang="zh-CN" sz="2700" b="1" smtClean="0"/>
              <a:t>(</a:t>
            </a:r>
            <a:r>
              <a:rPr lang="zh-CN" altLang="en-US" sz="2700" b="1" smtClean="0"/>
              <a:t>虚线所示</a:t>
            </a:r>
            <a:r>
              <a:rPr lang="en-US" altLang="zh-CN" sz="2700" b="1" smtClean="0"/>
              <a:t>)</a:t>
            </a:r>
            <a:r>
              <a:rPr lang="zh-CN" altLang="en-US" sz="2700" b="1" smtClean="0">
                <a:solidFill>
                  <a:srgbClr val="FF0000"/>
                </a:solidFill>
              </a:rPr>
              <a:t>，称为磁极漏磁通</a:t>
            </a:r>
            <a:r>
              <a:rPr lang="zh-CN" altLang="en-US" sz="2700" b="1" smtClean="0"/>
              <a:t>。因为磁极漏磁通不匝链电枢绕组，所以它不参与定转子间的能量转换。主磁通所经磁路称</a:t>
            </a:r>
            <a:r>
              <a:rPr lang="zh-CN" altLang="en-US" sz="2700" b="1" smtClean="0">
                <a:solidFill>
                  <a:srgbClr val="FF0000"/>
                </a:solidFill>
              </a:rPr>
              <a:t>主磁路</a:t>
            </a:r>
            <a:r>
              <a:rPr lang="zh-CN" altLang="en-US" sz="2700" b="1" smtClean="0"/>
              <a:t>，同步电机的主磁路与直流电机类同，由</a:t>
            </a:r>
            <a:r>
              <a:rPr lang="zh-CN" altLang="en-US" sz="2700" b="1" smtClean="0">
                <a:solidFill>
                  <a:srgbClr val="FF0000"/>
                </a:solidFill>
              </a:rPr>
              <a:t>气隙、电枢齿、电枢轭、磁极及磁极轭五部分组成</a:t>
            </a:r>
            <a:r>
              <a:rPr lang="zh-CN" altLang="en-US" sz="2700" smtClean="0"/>
              <a: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55650" y="333375"/>
            <a:ext cx="7793038"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8</a:t>
            </a:r>
          </a:p>
        </p:txBody>
      </p:sp>
      <p:sp>
        <p:nvSpPr>
          <p:cNvPr id="43011" name="Rectangle 3"/>
          <p:cNvSpPr>
            <a:spLocks noChangeArrowheads="1"/>
          </p:cNvSpPr>
          <p:nvPr/>
        </p:nvSpPr>
        <p:spPr bwMode="auto">
          <a:xfrm>
            <a:off x="250825" y="1773238"/>
            <a:ext cx="3779838" cy="439261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式中</a:t>
            </a:r>
            <a:r>
              <a:rPr lang="el-GR" altLang="zh-CN" sz="2700" b="1">
                <a:latin typeface="仿宋_GB2312" pitchFamily="49" charset="-122"/>
                <a:ea typeface="仿宋_GB2312" pitchFamily="49" charset="-122"/>
                <a:cs typeface="Tahoma" pitchFamily="34" charset="0"/>
              </a:rPr>
              <a:t>θ</a:t>
            </a:r>
            <a:r>
              <a:rPr lang="en-US" altLang="zh-CN" sz="2700" b="1">
                <a:latin typeface="仿宋_GB2312" pitchFamily="49" charset="-122"/>
                <a:ea typeface="仿宋_GB2312" pitchFamily="49" charset="-122"/>
                <a:cs typeface="Tahoma" pitchFamily="34" charset="0"/>
              </a:rPr>
              <a:t>=</a:t>
            </a:r>
            <a:r>
              <a:rPr lang="el-GR" altLang="zh-CN" sz="2700" b="1">
                <a:latin typeface="仿宋_GB2312" pitchFamily="49" charset="-122"/>
                <a:ea typeface="仿宋_GB2312" pitchFamily="49" charset="-122"/>
                <a:cs typeface="Tahoma" pitchFamily="34" charset="0"/>
              </a:rPr>
              <a:t>Ψ </a:t>
            </a:r>
            <a:r>
              <a:rPr lang="en-US" altLang="zh-CN" sz="2700" b="1">
                <a:latin typeface="仿宋_GB2312" pitchFamily="49" charset="-122"/>
                <a:ea typeface="仿宋_GB2312" pitchFamily="49" charset="-122"/>
                <a:cs typeface="Tahoma" pitchFamily="34" charset="0"/>
              </a:rPr>
              <a:t>-</a:t>
            </a:r>
            <a:r>
              <a:rPr lang="el-GR" altLang="zh-CN" sz="2700" b="1">
                <a:latin typeface="仿宋_GB2312" pitchFamily="49" charset="-122"/>
                <a:ea typeface="仿宋_GB2312" pitchFamily="49" charset="-122"/>
                <a:cs typeface="Tahoma" pitchFamily="34" charset="0"/>
              </a:rPr>
              <a:t>φ</a:t>
            </a:r>
            <a:r>
              <a:rPr lang="zh-CN" altLang="en-US" sz="2700" b="1">
                <a:latin typeface="仿宋_GB2312" pitchFamily="49" charset="-122"/>
                <a:ea typeface="仿宋_GB2312" pitchFamily="49" charset="-122"/>
              </a:rPr>
              <a:t>，称为</a:t>
            </a:r>
            <a:r>
              <a:rPr lang="zh-CN" altLang="en-US" sz="2700" b="1">
                <a:solidFill>
                  <a:srgbClr val="FF0000"/>
                </a:solidFill>
                <a:latin typeface="仿宋_GB2312" pitchFamily="49" charset="-122"/>
                <a:ea typeface="仿宋_GB2312" pitchFamily="49" charset="-122"/>
              </a:rPr>
              <a:t>功率角</a:t>
            </a:r>
            <a:r>
              <a:rPr lang="zh-CN" altLang="en-US" sz="2700" b="1">
                <a:latin typeface="仿宋_GB2312" pitchFamily="49" charset="-122"/>
                <a:ea typeface="仿宋_GB2312" pitchFamily="49" charset="-122"/>
              </a:rPr>
              <a:t>，其物理概念将在第二十二章阐述。  这里可以看出</a:t>
            </a:r>
            <a:r>
              <a:rPr lang="el-GR" altLang="zh-CN" sz="2700" b="1">
                <a:latin typeface="仿宋_GB2312" pitchFamily="49" charset="-122"/>
                <a:ea typeface="仿宋_GB2312" pitchFamily="49" charset="-122"/>
              </a:rPr>
              <a:t>Ψ</a:t>
            </a:r>
            <a:r>
              <a:rPr lang="zh-CN" altLang="en-US" sz="2700" b="1">
                <a:latin typeface="仿宋_GB2312" pitchFamily="49" charset="-122"/>
                <a:ea typeface="仿宋_GB2312" pitchFamily="49" charset="-122"/>
              </a:rPr>
              <a:t>角与</a:t>
            </a:r>
            <a:r>
              <a:rPr lang="el-GR" altLang="zh-CN" sz="2700" b="1">
                <a:latin typeface="仿宋_GB2312" pitchFamily="49" charset="-122"/>
                <a:ea typeface="仿宋_GB2312" pitchFamily="49" charset="-122"/>
              </a:rPr>
              <a:t>φ</a:t>
            </a:r>
            <a:r>
              <a:rPr lang="zh-CN" altLang="en-US" sz="2700" b="1">
                <a:latin typeface="仿宋_GB2312" pitchFamily="49" charset="-122"/>
                <a:ea typeface="仿宋_GB2312" pitchFamily="49" charset="-122"/>
              </a:rPr>
              <a:t>角的差别。 </a:t>
            </a:r>
            <a:r>
              <a:rPr lang="el-GR" altLang="zh-CN" sz="2700" b="1">
                <a:latin typeface="仿宋_GB2312" pitchFamily="49" charset="-122"/>
                <a:ea typeface="仿宋_GB2312" pitchFamily="49" charset="-122"/>
              </a:rPr>
              <a:t>Φ </a:t>
            </a:r>
            <a:r>
              <a:rPr lang="zh-CN" altLang="en-US" sz="2700" b="1">
                <a:latin typeface="仿宋_GB2312" pitchFamily="49" charset="-122"/>
                <a:ea typeface="仿宋_GB2312" pitchFamily="49" charset="-122"/>
              </a:rPr>
              <a:t>是</a:t>
            </a:r>
            <a:r>
              <a:rPr lang="zh-CN" altLang="en-US" sz="2700" b="1">
                <a:solidFill>
                  <a:srgbClr val="FF0000"/>
                </a:solidFill>
                <a:latin typeface="仿宋_GB2312" pitchFamily="49" charset="-122"/>
                <a:ea typeface="仿宋_GB2312" pitchFamily="49" charset="-122"/>
              </a:rPr>
              <a:t>功率因数角</a:t>
            </a:r>
            <a:r>
              <a:rPr lang="zh-CN" altLang="en-US" sz="2700" b="1">
                <a:latin typeface="仿宋_GB2312" pitchFamily="49" charset="-122"/>
                <a:ea typeface="仿宋_GB2312" pitchFamily="49" charset="-122"/>
              </a:rPr>
              <a:t>，是</a:t>
            </a:r>
            <a:r>
              <a:rPr lang="en-US" altLang="zh-CN" sz="2700" b="1">
                <a:latin typeface="仿宋_GB2312" pitchFamily="49" charset="-122"/>
                <a:ea typeface="仿宋_GB2312" pitchFamily="49" charset="-122"/>
              </a:rPr>
              <a:t>U</a:t>
            </a:r>
            <a:r>
              <a:rPr lang="zh-CN" altLang="en-US" sz="2700" b="1">
                <a:latin typeface="仿宋_GB2312" pitchFamily="49" charset="-122"/>
                <a:ea typeface="仿宋_GB2312" pitchFamily="49" charset="-122"/>
              </a:rPr>
              <a:t>与</a:t>
            </a:r>
            <a:r>
              <a:rPr lang="en-US" altLang="zh-CN" sz="2700" b="1">
                <a:latin typeface="仿宋_GB2312" pitchFamily="49" charset="-122"/>
                <a:ea typeface="仿宋_GB2312" pitchFamily="49" charset="-122"/>
              </a:rPr>
              <a:t>I </a:t>
            </a:r>
            <a:r>
              <a:rPr lang="zh-CN" altLang="en-US" sz="2700" b="1">
                <a:latin typeface="仿宋_GB2312" pitchFamily="49" charset="-122"/>
                <a:ea typeface="仿宋_GB2312" pitchFamily="49" charset="-122"/>
              </a:rPr>
              <a:t>之间相位差角，  而</a:t>
            </a:r>
            <a:r>
              <a:rPr lang="el-GR" altLang="zh-CN" sz="2700" b="1">
                <a:latin typeface="仿宋_GB2312" pitchFamily="49" charset="-122"/>
                <a:ea typeface="仿宋_GB2312" pitchFamily="49" charset="-122"/>
              </a:rPr>
              <a:t>Ψ</a:t>
            </a:r>
            <a:r>
              <a:rPr lang="zh-CN" altLang="en-US" sz="2700" b="1">
                <a:latin typeface="仿宋_GB2312" pitchFamily="49" charset="-122"/>
                <a:ea typeface="仿宋_GB2312" pitchFamily="49" charset="-122"/>
              </a:rPr>
              <a:t>是</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0</a:t>
            </a:r>
            <a:r>
              <a:rPr lang="zh-CN" altLang="en-US" sz="2700" b="1">
                <a:latin typeface="仿宋_GB2312" pitchFamily="49" charset="-122"/>
                <a:ea typeface="仿宋_GB2312" pitchFamily="49" charset="-122"/>
              </a:rPr>
              <a:t>与</a:t>
            </a:r>
            <a:r>
              <a:rPr lang="en-US" altLang="zh-CN" sz="2700" b="1">
                <a:latin typeface="仿宋_GB2312" pitchFamily="49" charset="-122"/>
                <a:ea typeface="仿宋_GB2312" pitchFamily="49" charset="-122"/>
              </a:rPr>
              <a:t>I</a:t>
            </a:r>
            <a:r>
              <a:rPr lang="zh-CN" altLang="en-US" sz="2700" b="1">
                <a:latin typeface="仿宋_GB2312" pitchFamily="49" charset="-122"/>
                <a:ea typeface="仿宋_GB2312" pitchFamily="49" charset="-122"/>
              </a:rPr>
              <a:t>之相位差角， </a:t>
            </a:r>
            <a:r>
              <a:rPr lang="el-GR" altLang="zh-CN" sz="2700" b="1">
                <a:latin typeface="仿宋_GB2312" pitchFamily="49" charset="-122"/>
                <a:ea typeface="仿宋_GB2312" pitchFamily="49" charset="-122"/>
              </a:rPr>
              <a:t>Ψ</a:t>
            </a:r>
            <a:r>
              <a:rPr lang="zh-CN" altLang="en-US" sz="2700" b="1">
                <a:latin typeface="仿宋_GB2312" pitchFamily="49" charset="-122"/>
                <a:ea typeface="仿宋_GB2312" pitchFamily="49" charset="-122"/>
              </a:rPr>
              <a:t>又称之为</a:t>
            </a:r>
            <a:r>
              <a:rPr lang="zh-CN" altLang="en-US" sz="2700" b="1">
                <a:solidFill>
                  <a:srgbClr val="FF0000"/>
                </a:solidFill>
                <a:latin typeface="仿宋_GB2312" pitchFamily="49" charset="-122"/>
                <a:ea typeface="仿宋_GB2312" pitchFamily="49" charset="-122"/>
              </a:rPr>
              <a:t>内功率因数角</a:t>
            </a:r>
            <a:r>
              <a:rPr lang="zh-CN" altLang="en-US" sz="2700" b="1">
                <a:latin typeface="仿宋_GB2312" pitchFamily="49" charset="-122"/>
                <a:ea typeface="仿宋_GB2312" pitchFamily="49" charset="-122"/>
              </a:rPr>
              <a:t>。</a:t>
            </a:r>
            <a:endParaRPr lang="el-GR" altLang="en-US" sz="2700" b="1">
              <a:latin typeface="仿宋_GB2312" pitchFamily="49" charset="-122"/>
              <a:ea typeface="仿宋_GB2312" pitchFamily="49" charset="-122"/>
            </a:endParaRPr>
          </a:p>
        </p:txBody>
      </p:sp>
      <p:pic>
        <p:nvPicPr>
          <p:cNvPr id="43012" name="Picture 4" descr="19-16 不饱和矢量图"/>
          <p:cNvPicPr>
            <a:picLocks noChangeAspect="1" noChangeArrowheads="1"/>
          </p:cNvPicPr>
          <p:nvPr>
            <p:ph sz="quarter" idx="3"/>
          </p:nvPr>
        </p:nvPicPr>
        <p:blipFill>
          <a:blip r:embed="rId2"/>
          <a:srcRect/>
          <a:stretch>
            <a:fillRect/>
          </a:stretch>
        </p:blipFill>
        <p:spPr>
          <a:xfrm>
            <a:off x="4067175" y="1700213"/>
            <a:ext cx="5076825" cy="3983037"/>
          </a:xfrm>
          <a:noFill/>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27088" y="0"/>
            <a:ext cx="7793037"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8</a:t>
            </a:r>
          </a:p>
        </p:txBody>
      </p:sp>
      <p:sp>
        <p:nvSpPr>
          <p:cNvPr id="44035" name="Rectangle 3"/>
          <p:cNvSpPr>
            <a:spLocks noChangeArrowheads="1"/>
          </p:cNvSpPr>
          <p:nvPr/>
        </p:nvSpPr>
        <p:spPr bwMode="auto">
          <a:xfrm>
            <a:off x="250825" y="1196975"/>
            <a:ext cx="8893175" cy="41767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三，计及饱和的凸极同步发电机</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实际电机的正常工作状态，磁路不可能是完全不饱和的。对于飞机交流电源的主发电机来说，电磁负荷比较高，所以正常工作状态磁路的饱和程度也常较高。</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计及饱和后，磁势仍可以合成。但是由于计及饱和后磁通</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及电势</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与磁势间</a:t>
            </a:r>
            <a:r>
              <a:rPr lang="zh-CN" altLang="en-US" sz="2700" b="1">
                <a:solidFill>
                  <a:srgbClr val="FF0000"/>
                </a:solidFill>
                <a:latin typeface="仿宋_GB2312" pitchFamily="49" charset="-122"/>
                <a:ea typeface="仿宋_GB2312" pitchFamily="49" charset="-122"/>
              </a:rPr>
              <a:t>是非线性关系</a:t>
            </a:r>
            <a:r>
              <a:rPr lang="zh-CN" altLang="en-US" sz="2700" b="1">
                <a:latin typeface="仿宋_GB2312" pitchFamily="49" charset="-122"/>
                <a:ea typeface="仿宋_GB2312" pitchFamily="49" charset="-122"/>
              </a:rPr>
              <a:t>，因此</a:t>
            </a:r>
            <a:r>
              <a:rPr lang="zh-CN" altLang="en-US" sz="2700" b="1">
                <a:solidFill>
                  <a:srgbClr val="FF0000"/>
                </a:solidFill>
                <a:latin typeface="仿宋_GB2312" pitchFamily="49" charset="-122"/>
                <a:ea typeface="仿宋_GB2312" pitchFamily="49" charset="-122"/>
              </a:rPr>
              <a:t>对不饱和情况下用的电势线性叠加的方法及电枢反应电抗</a:t>
            </a:r>
            <a:r>
              <a:rPr lang="en-US" altLang="zh-CN" sz="2700" b="1">
                <a:solidFill>
                  <a:srgbClr val="FF0000"/>
                </a:solidFill>
                <a:latin typeface="仿宋_GB2312" pitchFamily="49" charset="-122"/>
                <a:ea typeface="仿宋_GB2312" pitchFamily="49" charset="-122"/>
              </a:rPr>
              <a:t>(</a:t>
            </a:r>
            <a:r>
              <a:rPr lang="zh-CN" altLang="en-US" sz="2700" b="1">
                <a:solidFill>
                  <a:srgbClr val="FF0000"/>
                </a:solidFill>
                <a:latin typeface="仿宋_GB2312" pitchFamily="49" charset="-122"/>
                <a:ea typeface="仿宋_GB2312" pitchFamily="49" charset="-122"/>
              </a:rPr>
              <a:t>不饱和值</a:t>
            </a:r>
            <a:r>
              <a:rPr lang="en-US" altLang="zh-CN" sz="2700" b="1">
                <a:solidFill>
                  <a:srgbClr val="FF0000"/>
                </a:solidFill>
                <a:latin typeface="仿宋_GB2312" pitchFamily="49" charset="-122"/>
                <a:ea typeface="仿宋_GB2312" pitchFamily="49" charset="-122"/>
              </a:rPr>
              <a:t>)</a:t>
            </a:r>
            <a:r>
              <a:rPr lang="zh-CN" altLang="en-US" sz="2700" b="1">
                <a:solidFill>
                  <a:srgbClr val="FF0000"/>
                </a:solidFill>
                <a:latin typeface="仿宋_GB2312" pitchFamily="49" charset="-122"/>
                <a:ea typeface="仿宋_GB2312" pitchFamily="49" charset="-122"/>
              </a:rPr>
              <a:t>的概念，原则上是不能适用的。</a:t>
            </a:r>
            <a:endParaRPr lang="el-GR" altLang="en-US" sz="2700">
              <a:solidFill>
                <a:srgbClr val="FF0000"/>
              </a:solidFill>
              <a:latin typeface="仿宋_GB2312" pitchFamily="49" charset="-122"/>
              <a:ea typeface="仿宋_GB2312" pitchFamily="49"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27088" y="0"/>
            <a:ext cx="7793037"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9</a:t>
            </a:r>
          </a:p>
        </p:txBody>
      </p:sp>
      <p:sp>
        <p:nvSpPr>
          <p:cNvPr id="45059" name="Rectangle 4"/>
          <p:cNvSpPr>
            <a:spLocks noChangeArrowheads="1"/>
          </p:cNvSpPr>
          <p:nvPr/>
        </p:nvSpPr>
        <p:spPr bwMode="auto">
          <a:xfrm>
            <a:off x="0" y="1341438"/>
            <a:ext cx="8820150" cy="56610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latin typeface="仿宋_GB2312" pitchFamily="49" charset="-122"/>
                <a:ea typeface="仿宋_GB2312" pitchFamily="49" charset="-122"/>
              </a:rPr>
              <a:t>这时，为了简化计算，在不计直、交轴之间的相互影响时，仍可根据双反应理论，将电枢磁势分解为直、交轴分量，并经折合后与励磁磁势合成，分别求出直、交轴合成磁势</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d</a:t>
            </a:r>
            <a:r>
              <a:rPr lang="zh-CN" altLang="en-US" sz="2700" b="1">
                <a:latin typeface="仿宋_GB2312" pitchFamily="49" charset="-122"/>
                <a:ea typeface="仿宋_GB2312" pitchFamily="49" charset="-122"/>
              </a:rPr>
              <a:t>和</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q</a:t>
            </a:r>
            <a:r>
              <a:rPr lang="zh-CN" altLang="en-US" sz="2700" b="1">
                <a:latin typeface="仿宋_GB2312" pitchFamily="49" charset="-122"/>
                <a:ea typeface="仿宋_GB2312" pitchFamily="49" charset="-122"/>
              </a:rPr>
              <a:t>。再由</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d</a:t>
            </a:r>
            <a:r>
              <a:rPr lang="zh-CN" altLang="en-US" sz="2700" b="1">
                <a:latin typeface="仿宋_GB2312" pitchFamily="49" charset="-122"/>
                <a:ea typeface="仿宋_GB2312" pitchFamily="49" charset="-122"/>
              </a:rPr>
              <a:t>及</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q</a:t>
            </a:r>
            <a:r>
              <a:rPr lang="zh-CN" altLang="en-US" sz="2700" b="1">
                <a:latin typeface="仿宋_GB2312" pitchFamily="49" charset="-122"/>
                <a:ea typeface="仿宋_GB2312" pitchFamily="49" charset="-122"/>
              </a:rPr>
              <a:t>根据空载特性曲线确定气隙电势</a:t>
            </a:r>
            <a:r>
              <a:rPr lang="en-US" altLang="zh-CN" sz="2700" b="1">
                <a:latin typeface="仿宋_GB2312" pitchFamily="49" charset="-122"/>
                <a:ea typeface="仿宋_GB2312" pitchFamily="49" charset="-122"/>
              </a:rPr>
              <a:t>E</a:t>
            </a:r>
            <a:r>
              <a:rPr lang="el-GR" altLang="zh-CN" sz="2700" b="1" baseline="-25000">
                <a:latin typeface="仿宋_GB2312" pitchFamily="49" charset="-122"/>
                <a:ea typeface="仿宋_GB2312" pitchFamily="49" charset="-122"/>
                <a:cs typeface="Tahoma" pitchFamily="34" charset="0"/>
              </a:rPr>
              <a:t>δ</a:t>
            </a:r>
            <a:r>
              <a:rPr lang="zh-CN" altLang="en-US" sz="2700" b="1">
                <a:latin typeface="仿宋_GB2312" pitchFamily="49" charset="-122"/>
                <a:ea typeface="仿宋_GB2312" pitchFamily="49" charset="-122"/>
              </a:rPr>
              <a:t>的直，交轴分量</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d</a:t>
            </a:r>
            <a:r>
              <a:rPr lang="zh-CN" altLang="en-US" sz="2700" b="1">
                <a:latin typeface="仿宋_GB2312" pitchFamily="49" charset="-122"/>
                <a:ea typeface="仿宋_GB2312" pitchFamily="49" charset="-122"/>
              </a:rPr>
              <a:t>及</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q</a:t>
            </a:r>
            <a:r>
              <a:rPr lang="zh-CN" altLang="en-US" sz="2700" b="1">
                <a:latin typeface="仿宋_GB2312" pitchFamily="49" charset="-122"/>
                <a:ea typeface="仿宋_GB2312" pitchFamily="49" charset="-122"/>
              </a:rPr>
              <a:t>，从而求得</a:t>
            </a:r>
            <a:r>
              <a:rPr lang="en-US" altLang="zh-CN" sz="2700" b="1">
                <a:latin typeface="仿宋_GB2312" pitchFamily="49" charset="-122"/>
                <a:ea typeface="仿宋_GB2312" pitchFamily="49" charset="-122"/>
              </a:rPr>
              <a:t>E</a:t>
            </a:r>
            <a:r>
              <a:rPr lang="el-GR" altLang="zh-CN" sz="2700" b="1" baseline="-25000">
                <a:latin typeface="仿宋_GB2312" pitchFamily="49" charset="-122"/>
                <a:ea typeface="仿宋_GB2312" pitchFamily="49" charset="-122"/>
              </a:rPr>
              <a:t>δ</a:t>
            </a:r>
            <a:r>
              <a:rPr lang="zh-CN" altLang="en-US" sz="2700" b="1">
                <a:latin typeface="仿宋_GB2312" pitchFamily="49" charset="-122"/>
                <a:ea typeface="仿宋_GB2312" pitchFamily="49" charset="-122"/>
              </a:rPr>
              <a:t>，其关系如下</a:t>
            </a:r>
            <a:r>
              <a:rPr lang="zh-CN" altLang="en-US" sz="2700"/>
              <a:t>           </a:t>
            </a:r>
            <a:r>
              <a:rPr lang="en-US" altLang="zh-CN" sz="2700" b="1"/>
              <a:t>I</a:t>
            </a:r>
            <a:r>
              <a:rPr lang="en-US" altLang="zh-CN" sz="2700" b="1" baseline="-25000"/>
              <a:t>f</a:t>
            </a:r>
            <a:r>
              <a:rPr lang="en-US" altLang="zh-CN" sz="2700" b="1"/>
              <a:t>         F</a:t>
            </a:r>
            <a:r>
              <a:rPr lang="en-US" altLang="zh-CN" sz="2700" b="1" baseline="-25000"/>
              <a:t>f              </a:t>
            </a:r>
            <a:r>
              <a:rPr lang="en-US" altLang="zh-CN" sz="2700" b="1"/>
              <a:t>E</a:t>
            </a:r>
            <a:r>
              <a:rPr lang="en-US" altLang="zh-CN" sz="2700" b="1" baseline="-25000"/>
              <a:t>0</a:t>
            </a:r>
            <a:endParaRPr lang="en-US" altLang="zh-CN" sz="2700" b="1"/>
          </a:p>
          <a:p>
            <a:pPr marL="342900" indent="-342900">
              <a:spcBef>
                <a:spcPct val="20000"/>
              </a:spcBef>
              <a:buClr>
                <a:schemeClr val="bg2"/>
              </a:buClr>
              <a:buSzPct val="70000"/>
              <a:buFont typeface="Wingdings" pitchFamily="2" charset="2"/>
              <a:buChar char="l"/>
            </a:pPr>
            <a:r>
              <a:rPr lang="en-US" altLang="zh-CN" sz="2700" b="1"/>
              <a:t>                          I           I</a:t>
            </a:r>
            <a:r>
              <a:rPr lang="en-US" altLang="zh-CN" sz="2700" b="1" baseline="-25000"/>
              <a:t>d              </a:t>
            </a:r>
            <a:r>
              <a:rPr lang="en-US" altLang="zh-CN" sz="2700" b="1"/>
              <a:t>F</a:t>
            </a:r>
            <a:r>
              <a:rPr lang="en-US" altLang="zh-CN" sz="2700" b="1" baseline="-25000"/>
              <a:t>ad          </a:t>
            </a:r>
            <a:r>
              <a:rPr lang="en-US" altLang="zh-CN" sz="2700" b="1"/>
              <a:t>E</a:t>
            </a:r>
            <a:r>
              <a:rPr lang="en-US" altLang="zh-CN" sz="2700" b="1" baseline="-25000"/>
              <a:t>ad</a:t>
            </a:r>
            <a:endParaRPr lang="en-US" altLang="zh-CN" sz="2700" b="1"/>
          </a:p>
          <a:p>
            <a:pPr marL="342900" indent="-342900">
              <a:spcBef>
                <a:spcPct val="20000"/>
              </a:spcBef>
              <a:buClr>
                <a:schemeClr val="bg2"/>
              </a:buClr>
              <a:buSzPct val="70000"/>
              <a:buFont typeface="Wingdings" pitchFamily="2" charset="2"/>
              <a:buChar char="l"/>
            </a:pPr>
            <a:r>
              <a:rPr lang="en-US" altLang="zh-CN" sz="2700" b="1"/>
              <a:t>                                       I</a:t>
            </a:r>
            <a:r>
              <a:rPr lang="en-US" altLang="zh-CN" sz="2700" b="1" baseline="-25000"/>
              <a:t>q             </a:t>
            </a:r>
            <a:r>
              <a:rPr lang="en-US" altLang="zh-CN" sz="2700" b="1"/>
              <a:t>F</a:t>
            </a:r>
            <a:r>
              <a:rPr lang="en-US" altLang="zh-CN" sz="2700" b="1" baseline="-25000"/>
              <a:t>aq           </a:t>
            </a:r>
            <a:r>
              <a:rPr lang="en-US" altLang="zh-CN" sz="2700" b="1"/>
              <a:t>E</a:t>
            </a:r>
            <a:r>
              <a:rPr lang="en-US" altLang="zh-CN" sz="2700" b="1" baseline="-25000"/>
              <a:t>aq</a:t>
            </a:r>
          </a:p>
          <a:p>
            <a:pPr marL="342900" indent="-342900">
              <a:spcBef>
                <a:spcPct val="20000"/>
              </a:spcBef>
              <a:buClr>
                <a:schemeClr val="bg2"/>
              </a:buClr>
              <a:buSzPct val="70000"/>
              <a:buFont typeface="Wingdings" pitchFamily="2" charset="2"/>
              <a:buChar char="l"/>
            </a:pPr>
            <a:r>
              <a:rPr lang="en-US" altLang="zh-CN" sz="2700" b="1"/>
              <a:t>         I</a:t>
            </a:r>
            <a:r>
              <a:rPr lang="en-US" altLang="zh-CN" sz="2700" b="1" baseline="-25000"/>
              <a:t>f</a:t>
            </a:r>
            <a:r>
              <a:rPr lang="en-US" altLang="zh-CN" sz="2700" b="1"/>
              <a:t>          F</a:t>
            </a:r>
            <a:r>
              <a:rPr lang="en-US" altLang="zh-CN" sz="2700" b="1" baseline="-25000"/>
              <a:t>f             </a:t>
            </a:r>
            <a:r>
              <a:rPr lang="en-US" altLang="zh-CN" sz="2700" b="1"/>
              <a:t>F</a:t>
            </a:r>
            <a:r>
              <a:rPr lang="en-US" altLang="zh-CN" sz="2700" b="1" baseline="-25000"/>
              <a:t>d</a:t>
            </a:r>
            <a:r>
              <a:rPr lang="en-US" altLang="zh-CN" sz="2700" b="1"/>
              <a:t>= F</a:t>
            </a:r>
            <a:r>
              <a:rPr lang="en-US" altLang="zh-CN" sz="2700" b="1" baseline="-25000"/>
              <a:t>f</a:t>
            </a:r>
            <a:r>
              <a:rPr lang="zh-CN" altLang="en-US" sz="2700" b="1">
                <a:cs typeface="Tahoma" pitchFamily="34" charset="0"/>
              </a:rPr>
              <a:t>干  </a:t>
            </a:r>
            <a:r>
              <a:rPr lang="en-US" altLang="zh-CN" sz="2700" b="1">
                <a:cs typeface="Tahoma" pitchFamily="34" charset="0"/>
              </a:rPr>
              <a:t>K </a:t>
            </a:r>
            <a:r>
              <a:rPr lang="en-US" altLang="zh-CN" sz="2700" b="1" baseline="-25000"/>
              <a:t>ad </a:t>
            </a:r>
            <a:r>
              <a:rPr lang="en-US" altLang="zh-CN" sz="2700" b="1"/>
              <a:t>F</a:t>
            </a:r>
            <a:r>
              <a:rPr lang="en-US" altLang="zh-CN" sz="2700" b="1" baseline="-25000"/>
              <a:t>ad         </a:t>
            </a:r>
            <a:r>
              <a:rPr lang="en-US" altLang="zh-CN" sz="2700" b="1"/>
              <a:t>E</a:t>
            </a:r>
            <a:r>
              <a:rPr lang="en-US" altLang="zh-CN" sz="2700" b="1" baseline="-25000"/>
              <a:t>d</a:t>
            </a:r>
            <a:endParaRPr lang="en-US" altLang="zh-CN" sz="2700" b="1">
              <a:cs typeface="Tahoma" pitchFamily="34" charset="0"/>
            </a:endParaRPr>
          </a:p>
          <a:p>
            <a:pPr marL="342900" indent="-342900">
              <a:spcBef>
                <a:spcPct val="20000"/>
              </a:spcBef>
              <a:buClr>
                <a:schemeClr val="bg2"/>
              </a:buClr>
              <a:buSzPct val="70000"/>
              <a:buFont typeface="Wingdings" pitchFamily="2" charset="2"/>
              <a:buNone/>
            </a:pPr>
            <a:r>
              <a:rPr lang="en-US" altLang="zh-CN" sz="2700" b="1"/>
              <a:t>I           I</a:t>
            </a:r>
            <a:r>
              <a:rPr lang="en-US" altLang="zh-CN" sz="2700" b="1" baseline="-25000"/>
              <a:t>d             </a:t>
            </a:r>
            <a:r>
              <a:rPr lang="en-US" altLang="zh-CN" sz="2700" b="1"/>
              <a:t>F</a:t>
            </a:r>
            <a:r>
              <a:rPr lang="en-US" altLang="zh-CN" sz="2700" b="1" baseline="-25000"/>
              <a:t>ad                                      </a:t>
            </a:r>
            <a:r>
              <a:rPr lang="zh-CN" altLang="en-US" sz="2700" b="1"/>
              <a:t>空载特性          </a:t>
            </a:r>
            <a:r>
              <a:rPr lang="en-US" altLang="zh-CN" sz="2700" b="1"/>
              <a:t>E </a:t>
            </a:r>
            <a:r>
              <a:rPr lang="el-GR" altLang="zh-CN" sz="2700" b="1" baseline="-25000">
                <a:cs typeface="Tahoma" pitchFamily="34" charset="0"/>
              </a:rPr>
              <a:t>δ</a:t>
            </a:r>
            <a:r>
              <a:rPr lang="en-US" altLang="zh-CN" sz="2700" b="1"/>
              <a:t> </a:t>
            </a:r>
          </a:p>
          <a:p>
            <a:pPr marL="342900" indent="-342900">
              <a:spcBef>
                <a:spcPct val="20000"/>
              </a:spcBef>
              <a:buClr>
                <a:schemeClr val="bg2"/>
              </a:buClr>
              <a:buSzPct val="70000"/>
              <a:buFont typeface="Wingdings" pitchFamily="2" charset="2"/>
              <a:buChar char="l"/>
            </a:pPr>
            <a:r>
              <a:rPr lang="en-US" altLang="zh-CN" sz="2700" b="1"/>
              <a:t>         I</a:t>
            </a:r>
            <a:r>
              <a:rPr lang="en-US" altLang="zh-CN" sz="2700" b="1" baseline="-25000"/>
              <a:t>q             </a:t>
            </a:r>
            <a:r>
              <a:rPr lang="en-US" altLang="zh-CN" sz="2700" b="1"/>
              <a:t>F</a:t>
            </a:r>
            <a:r>
              <a:rPr lang="en-US" altLang="zh-CN" sz="2700" b="1" baseline="-25000"/>
              <a:t>aq           </a:t>
            </a:r>
            <a:r>
              <a:rPr lang="en-US" altLang="zh-CN" sz="2700" b="1"/>
              <a:t>F</a:t>
            </a:r>
            <a:r>
              <a:rPr lang="en-US" altLang="zh-CN" sz="2700" b="1" baseline="-25000"/>
              <a:t>q</a:t>
            </a:r>
            <a:r>
              <a:rPr lang="en-US" altLang="zh-CN" sz="2700" b="1"/>
              <a:t>= </a:t>
            </a:r>
            <a:r>
              <a:rPr lang="en-US" altLang="zh-CN" sz="2700" b="1">
                <a:cs typeface="Tahoma" pitchFamily="34" charset="0"/>
              </a:rPr>
              <a:t>K </a:t>
            </a:r>
            <a:r>
              <a:rPr lang="en-US" altLang="zh-CN" sz="2700" b="1" baseline="-25000"/>
              <a:t>aq </a:t>
            </a:r>
            <a:r>
              <a:rPr lang="en-US" altLang="zh-CN" sz="2700" b="1"/>
              <a:t>F</a:t>
            </a:r>
            <a:r>
              <a:rPr lang="en-US" altLang="zh-CN" sz="2700" b="1" baseline="-25000"/>
              <a:t>aq    </a:t>
            </a:r>
            <a:r>
              <a:rPr lang="zh-CN" altLang="en-US" sz="2700" b="1" baseline="-25000"/>
              <a:t>气隙线      </a:t>
            </a:r>
            <a:r>
              <a:rPr lang="en-US" altLang="zh-CN" sz="2700" b="1"/>
              <a:t>E</a:t>
            </a:r>
            <a:r>
              <a:rPr lang="en-US" altLang="zh-CN" sz="2700" b="1" baseline="-25000"/>
              <a:t>aq                                                                               </a:t>
            </a:r>
            <a:endParaRPr lang="en-US" altLang="zh-CN" sz="2700" b="1"/>
          </a:p>
          <a:p>
            <a:pPr marL="342900" indent="-342900">
              <a:spcBef>
                <a:spcPct val="20000"/>
              </a:spcBef>
              <a:buClr>
                <a:schemeClr val="bg2"/>
              </a:buClr>
              <a:buSzPct val="70000"/>
              <a:buFont typeface="Wingdings" pitchFamily="2" charset="2"/>
              <a:buChar char="l"/>
            </a:pPr>
            <a:endParaRPr lang="en-US" altLang="zh-CN" sz="2700" b="1"/>
          </a:p>
        </p:txBody>
      </p:sp>
      <p:sp>
        <p:nvSpPr>
          <p:cNvPr id="45060" name="Line 6"/>
          <p:cNvSpPr>
            <a:spLocks noChangeShapeType="1"/>
          </p:cNvSpPr>
          <p:nvPr/>
        </p:nvSpPr>
        <p:spPr bwMode="auto">
          <a:xfrm>
            <a:off x="3059113" y="4149725"/>
            <a:ext cx="935037"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61" name="Line 7"/>
          <p:cNvSpPr>
            <a:spLocks noChangeShapeType="1"/>
          </p:cNvSpPr>
          <p:nvPr/>
        </p:nvSpPr>
        <p:spPr bwMode="auto">
          <a:xfrm>
            <a:off x="3492500" y="4221163"/>
            <a:ext cx="0" cy="431800"/>
          </a:xfrm>
          <a:prstGeom prst="line">
            <a:avLst/>
          </a:prstGeom>
          <a:noFill/>
          <a:ln w="9525">
            <a:solidFill>
              <a:schemeClr val="tx1"/>
            </a:solidFill>
            <a:miter lim="800000"/>
            <a:headEnd/>
            <a:tailEnd/>
          </a:ln>
          <a:effectLst/>
        </p:spPr>
        <p:txBody>
          <a:bodyPr wrap="none"/>
          <a:lstStyle/>
          <a:p>
            <a:endParaRPr lang="zh-CN" altLang="en-US"/>
          </a:p>
        </p:txBody>
      </p:sp>
      <p:sp>
        <p:nvSpPr>
          <p:cNvPr id="45062" name="Line 8"/>
          <p:cNvSpPr>
            <a:spLocks noChangeShapeType="1"/>
          </p:cNvSpPr>
          <p:nvPr/>
        </p:nvSpPr>
        <p:spPr bwMode="auto">
          <a:xfrm>
            <a:off x="3492500" y="4652963"/>
            <a:ext cx="503238"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63" name="Line 9"/>
          <p:cNvSpPr>
            <a:spLocks noChangeShapeType="1"/>
          </p:cNvSpPr>
          <p:nvPr/>
        </p:nvSpPr>
        <p:spPr bwMode="auto">
          <a:xfrm>
            <a:off x="3059113" y="3644900"/>
            <a:ext cx="792162"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64" name="Line 10"/>
          <p:cNvSpPr>
            <a:spLocks noChangeShapeType="1"/>
          </p:cNvSpPr>
          <p:nvPr/>
        </p:nvSpPr>
        <p:spPr bwMode="auto">
          <a:xfrm>
            <a:off x="4284663" y="4149725"/>
            <a:ext cx="792162"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65" name="Line 11"/>
          <p:cNvSpPr>
            <a:spLocks noChangeShapeType="1"/>
          </p:cNvSpPr>
          <p:nvPr/>
        </p:nvSpPr>
        <p:spPr bwMode="auto">
          <a:xfrm>
            <a:off x="4500563" y="4724400"/>
            <a:ext cx="792162"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66" name="Line 12"/>
          <p:cNvSpPr>
            <a:spLocks noChangeShapeType="1"/>
          </p:cNvSpPr>
          <p:nvPr/>
        </p:nvSpPr>
        <p:spPr bwMode="auto">
          <a:xfrm>
            <a:off x="4284663" y="3644900"/>
            <a:ext cx="6477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67" name="Line 13"/>
          <p:cNvSpPr>
            <a:spLocks noChangeShapeType="1"/>
          </p:cNvSpPr>
          <p:nvPr/>
        </p:nvSpPr>
        <p:spPr bwMode="auto">
          <a:xfrm>
            <a:off x="5724525" y="4149725"/>
            <a:ext cx="6477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68" name="Line 14"/>
          <p:cNvSpPr>
            <a:spLocks noChangeShapeType="1"/>
          </p:cNvSpPr>
          <p:nvPr/>
        </p:nvSpPr>
        <p:spPr bwMode="auto">
          <a:xfrm>
            <a:off x="5795963" y="4652963"/>
            <a:ext cx="504825"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69" name="Line 17"/>
          <p:cNvSpPr>
            <a:spLocks noChangeShapeType="1"/>
          </p:cNvSpPr>
          <p:nvPr/>
        </p:nvSpPr>
        <p:spPr bwMode="auto">
          <a:xfrm>
            <a:off x="179388" y="5661025"/>
            <a:ext cx="10795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70" name="Line 18"/>
          <p:cNvSpPr>
            <a:spLocks noChangeShapeType="1"/>
          </p:cNvSpPr>
          <p:nvPr/>
        </p:nvSpPr>
        <p:spPr bwMode="auto">
          <a:xfrm>
            <a:off x="611188" y="5661025"/>
            <a:ext cx="0" cy="503238"/>
          </a:xfrm>
          <a:prstGeom prst="line">
            <a:avLst/>
          </a:prstGeom>
          <a:noFill/>
          <a:ln w="9525">
            <a:solidFill>
              <a:schemeClr val="tx1"/>
            </a:solidFill>
            <a:miter lim="800000"/>
            <a:headEnd/>
            <a:tailEnd/>
          </a:ln>
          <a:effectLst/>
        </p:spPr>
        <p:txBody>
          <a:bodyPr wrap="none"/>
          <a:lstStyle/>
          <a:p>
            <a:endParaRPr lang="zh-CN" altLang="en-US"/>
          </a:p>
        </p:txBody>
      </p:sp>
      <p:sp>
        <p:nvSpPr>
          <p:cNvPr id="45071" name="Line 19"/>
          <p:cNvSpPr>
            <a:spLocks noChangeShapeType="1"/>
          </p:cNvSpPr>
          <p:nvPr/>
        </p:nvSpPr>
        <p:spPr bwMode="auto">
          <a:xfrm>
            <a:off x="611188" y="6165850"/>
            <a:ext cx="576262"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72" name="Line 20"/>
          <p:cNvSpPr>
            <a:spLocks noChangeShapeType="1"/>
          </p:cNvSpPr>
          <p:nvPr/>
        </p:nvSpPr>
        <p:spPr bwMode="auto">
          <a:xfrm>
            <a:off x="1476375" y="5157788"/>
            <a:ext cx="792163"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73" name="Line 21"/>
          <p:cNvSpPr>
            <a:spLocks noChangeShapeType="1"/>
          </p:cNvSpPr>
          <p:nvPr/>
        </p:nvSpPr>
        <p:spPr bwMode="auto">
          <a:xfrm>
            <a:off x="1403350" y="5734050"/>
            <a:ext cx="720725"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74" name="Line 22"/>
          <p:cNvSpPr>
            <a:spLocks noChangeShapeType="1"/>
          </p:cNvSpPr>
          <p:nvPr/>
        </p:nvSpPr>
        <p:spPr bwMode="auto">
          <a:xfrm>
            <a:off x="1619250" y="6165850"/>
            <a:ext cx="649288"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75" name="Line 23"/>
          <p:cNvSpPr>
            <a:spLocks noChangeShapeType="1"/>
          </p:cNvSpPr>
          <p:nvPr/>
        </p:nvSpPr>
        <p:spPr bwMode="auto">
          <a:xfrm>
            <a:off x="2771775" y="5157788"/>
            <a:ext cx="720725"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76" name="Line 24"/>
          <p:cNvSpPr>
            <a:spLocks noChangeShapeType="1"/>
          </p:cNvSpPr>
          <p:nvPr/>
        </p:nvSpPr>
        <p:spPr bwMode="auto">
          <a:xfrm>
            <a:off x="2843213" y="5661025"/>
            <a:ext cx="215900" cy="0"/>
          </a:xfrm>
          <a:prstGeom prst="line">
            <a:avLst/>
          </a:prstGeom>
          <a:noFill/>
          <a:ln w="9525">
            <a:solidFill>
              <a:schemeClr val="tx1"/>
            </a:solidFill>
            <a:miter lim="800000"/>
            <a:headEnd/>
            <a:tailEnd/>
          </a:ln>
          <a:effectLst/>
        </p:spPr>
        <p:txBody>
          <a:bodyPr wrap="none"/>
          <a:lstStyle/>
          <a:p>
            <a:endParaRPr lang="zh-CN" altLang="en-US"/>
          </a:p>
        </p:txBody>
      </p:sp>
      <p:sp>
        <p:nvSpPr>
          <p:cNvPr id="45077" name="Line 25"/>
          <p:cNvSpPr>
            <a:spLocks noChangeShapeType="1"/>
          </p:cNvSpPr>
          <p:nvPr/>
        </p:nvSpPr>
        <p:spPr bwMode="auto">
          <a:xfrm flipV="1">
            <a:off x="3059113" y="5157788"/>
            <a:ext cx="0" cy="504825"/>
          </a:xfrm>
          <a:prstGeom prst="line">
            <a:avLst/>
          </a:prstGeom>
          <a:noFill/>
          <a:ln w="9525">
            <a:solidFill>
              <a:schemeClr val="tx1"/>
            </a:solidFill>
            <a:miter lim="800000"/>
            <a:headEnd/>
            <a:tailEnd/>
          </a:ln>
          <a:effectLst/>
        </p:spPr>
        <p:txBody>
          <a:bodyPr wrap="none"/>
          <a:lstStyle/>
          <a:p>
            <a:endParaRPr lang="zh-CN" altLang="en-US"/>
          </a:p>
        </p:txBody>
      </p:sp>
      <p:sp>
        <p:nvSpPr>
          <p:cNvPr id="45078" name="Line 26"/>
          <p:cNvSpPr>
            <a:spLocks noChangeShapeType="1"/>
          </p:cNvSpPr>
          <p:nvPr/>
        </p:nvSpPr>
        <p:spPr bwMode="auto">
          <a:xfrm>
            <a:off x="2843213" y="6165850"/>
            <a:ext cx="6477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79" name="Line 27"/>
          <p:cNvSpPr>
            <a:spLocks noChangeShapeType="1"/>
          </p:cNvSpPr>
          <p:nvPr/>
        </p:nvSpPr>
        <p:spPr bwMode="auto">
          <a:xfrm>
            <a:off x="6084888" y="5157788"/>
            <a:ext cx="720725"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80" name="Line 28"/>
          <p:cNvSpPr>
            <a:spLocks noChangeShapeType="1"/>
          </p:cNvSpPr>
          <p:nvPr/>
        </p:nvSpPr>
        <p:spPr bwMode="auto">
          <a:xfrm>
            <a:off x="5076825" y="6092825"/>
            <a:ext cx="1368425"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81" name="Line 29"/>
          <p:cNvSpPr>
            <a:spLocks noChangeShapeType="1"/>
          </p:cNvSpPr>
          <p:nvPr/>
        </p:nvSpPr>
        <p:spPr bwMode="auto">
          <a:xfrm>
            <a:off x="7164388" y="5661025"/>
            <a:ext cx="21590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45082" name="Line 30"/>
          <p:cNvSpPr>
            <a:spLocks noChangeShapeType="1"/>
          </p:cNvSpPr>
          <p:nvPr/>
        </p:nvSpPr>
        <p:spPr bwMode="auto">
          <a:xfrm>
            <a:off x="7019925" y="5084763"/>
            <a:ext cx="144463" cy="0"/>
          </a:xfrm>
          <a:prstGeom prst="line">
            <a:avLst/>
          </a:prstGeom>
          <a:noFill/>
          <a:ln w="9525">
            <a:solidFill>
              <a:schemeClr val="tx1"/>
            </a:solidFill>
            <a:miter lim="800000"/>
            <a:headEnd/>
            <a:tailEnd/>
          </a:ln>
          <a:effectLst/>
        </p:spPr>
        <p:txBody>
          <a:bodyPr wrap="none"/>
          <a:lstStyle/>
          <a:p>
            <a:endParaRPr lang="zh-CN" altLang="en-US"/>
          </a:p>
        </p:txBody>
      </p:sp>
      <p:sp>
        <p:nvSpPr>
          <p:cNvPr id="45083" name="Line 31"/>
          <p:cNvSpPr>
            <a:spLocks noChangeShapeType="1"/>
          </p:cNvSpPr>
          <p:nvPr/>
        </p:nvSpPr>
        <p:spPr bwMode="auto">
          <a:xfrm>
            <a:off x="7164388" y="5084763"/>
            <a:ext cx="0" cy="1008062"/>
          </a:xfrm>
          <a:prstGeom prst="line">
            <a:avLst/>
          </a:prstGeom>
          <a:noFill/>
          <a:ln w="9525">
            <a:solidFill>
              <a:schemeClr val="tx1"/>
            </a:solidFill>
            <a:miter lim="800000"/>
            <a:headEnd/>
            <a:tailEnd/>
          </a:ln>
          <a:effectLst/>
        </p:spPr>
        <p:txBody>
          <a:bodyPr wrap="none"/>
          <a:lstStyle/>
          <a:p>
            <a:endParaRPr lang="zh-CN" altLang="en-US"/>
          </a:p>
        </p:txBody>
      </p:sp>
      <p:sp>
        <p:nvSpPr>
          <p:cNvPr id="45084" name="Line 32"/>
          <p:cNvSpPr>
            <a:spLocks noChangeShapeType="1"/>
          </p:cNvSpPr>
          <p:nvPr/>
        </p:nvSpPr>
        <p:spPr bwMode="auto">
          <a:xfrm flipH="1">
            <a:off x="7019925" y="6092825"/>
            <a:ext cx="144463" cy="0"/>
          </a:xfrm>
          <a:prstGeom prst="line">
            <a:avLst/>
          </a:prstGeom>
          <a:noFill/>
          <a:ln w="9525">
            <a:solidFill>
              <a:schemeClr val="tx1"/>
            </a:solidFill>
            <a:miter lim="800000"/>
            <a:headEnd/>
            <a:tailEnd/>
          </a:ln>
          <a:effectLst/>
        </p:spPr>
        <p:txBody>
          <a:bodyPr wrap="none"/>
          <a:lstStyle/>
          <a:p>
            <a:endParaRPr lang="zh-CN" altLang="en-US"/>
          </a:p>
        </p:txBody>
      </p:sp>
      <p:sp>
        <p:nvSpPr>
          <p:cNvPr id="45085" name="Line 33"/>
          <p:cNvSpPr>
            <a:spLocks noChangeShapeType="1"/>
          </p:cNvSpPr>
          <p:nvPr/>
        </p:nvSpPr>
        <p:spPr bwMode="auto">
          <a:xfrm flipV="1">
            <a:off x="6372225" y="5157788"/>
            <a:ext cx="228600" cy="30480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sz="quarter"/>
          </p:nvPr>
        </p:nvSpPr>
        <p:spPr>
          <a:xfrm>
            <a:off x="827088" y="333375"/>
            <a:ext cx="7793037"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10</a:t>
            </a:r>
          </a:p>
        </p:txBody>
      </p:sp>
      <p:graphicFrame>
        <p:nvGraphicFramePr>
          <p:cNvPr id="46083" name="Object 6"/>
          <p:cNvGraphicFramePr>
            <a:graphicFrameLocks noChangeAspect="1"/>
          </p:cNvGraphicFramePr>
          <p:nvPr>
            <p:ph sz="quarter" idx="2"/>
          </p:nvPr>
        </p:nvGraphicFramePr>
        <p:xfrm>
          <a:off x="4787900" y="4365625"/>
          <a:ext cx="3921125" cy="1203325"/>
        </p:xfrm>
        <a:graphic>
          <a:graphicData uri="http://schemas.openxmlformats.org/presentationml/2006/ole">
            <p:oleObj spid="_x0000_s46083" name="Equation" r:id="rId3" imgW="2133600" imgH="660400" progId="Equation.DSMT4">
              <p:embed/>
            </p:oleObj>
          </a:graphicData>
        </a:graphic>
      </p:graphicFrame>
      <p:sp>
        <p:nvSpPr>
          <p:cNvPr id="46084" name="Rectangle 3"/>
          <p:cNvSpPr>
            <a:spLocks noChangeArrowheads="1"/>
          </p:cNvSpPr>
          <p:nvPr/>
        </p:nvSpPr>
        <p:spPr bwMode="auto">
          <a:xfrm>
            <a:off x="250825" y="1773238"/>
            <a:ext cx="8893175" cy="19446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其中，因为交轴磁路铁心段较短而气隙段较长，故受饱和影响小，可以认为交轴磁路不饱和，因此</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q</a:t>
            </a:r>
            <a:r>
              <a:rPr lang="zh-CN" altLang="en-US" sz="2700" b="1">
                <a:latin typeface="仿宋_GB2312" pitchFamily="49" charset="-122"/>
                <a:ea typeface="仿宋_GB2312" pitchFamily="49" charset="-122"/>
              </a:rPr>
              <a:t>可以按</a:t>
            </a:r>
            <a:r>
              <a:rPr lang="en-US" altLang="zh-CN" sz="2700" b="1">
                <a:latin typeface="仿宋_GB2312" pitchFamily="49" charset="-122"/>
                <a:ea typeface="仿宋_GB2312" pitchFamily="49" charset="-122"/>
              </a:rPr>
              <a:t>K</a:t>
            </a:r>
            <a:r>
              <a:rPr lang="en-US" altLang="zh-CN" sz="2700" b="1" baseline="-25000">
                <a:latin typeface="仿宋_GB2312" pitchFamily="49" charset="-122"/>
                <a:ea typeface="仿宋_GB2312" pitchFamily="49" charset="-122"/>
              </a:rPr>
              <a:t>aq</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aq</a:t>
            </a:r>
            <a:r>
              <a:rPr lang="zh-CN" altLang="en-US" sz="2700" b="1">
                <a:latin typeface="仿宋_GB2312" pitchFamily="49" charset="-122"/>
                <a:ea typeface="仿宋_GB2312" pitchFamily="49" charset="-122"/>
              </a:rPr>
              <a:t>值在空载特性气隙线上确定。</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这里，电压平衡式可写成</a:t>
            </a:r>
            <a:endParaRPr lang="el-GR" altLang="en-US" sz="2700" b="1">
              <a:latin typeface="仿宋_GB2312" pitchFamily="49" charset="-122"/>
              <a:ea typeface="仿宋_GB2312" pitchFamily="49" charset="-122"/>
            </a:endParaRPr>
          </a:p>
        </p:txBody>
      </p:sp>
      <p:graphicFrame>
        <p:nvGraphicFramePr>
          <p:cNvPr id="46085" name="Object 7"/>
          <p:cNvGraphicFramePr>
            <a:graphicFrameLocks noChangeAspect="1"/>
          </p:cNvGraphicFramePr>
          <p:nvPr>
            <p:ph sz="quarter" idx="4"/>
          </p:nvPr>
        </p:nvGraphicFramePr>
        <p:xfrm>
          <a:off x="4716463" y="3789363"/>
          <a:ext cx="4427537" cy="414337"/>
        </p:xfrm>
        <a:graphic>
          <a:graphicData uri="http://schemas.openxmlformats.org/presentationml/2006/ole">
            <p:oleObj spid="_x0000_s46085" name="Equation" r:id="rId4" imgW="2590800" imgH="241300" progId="Equation.DSMT4">
              <p:embed/>
            </p:oleObj>
          </a:graphicData>
        </a:graphic>
      </p:graphicFrame>
      <p:graphicFrame>
        <p:nvGraphicFramePr>
          <p:cNvPr id="46086" name="Object 5"/>
          <p:cNvGraphicFramePr>
            <a:graphicFrameLocks noChangeAspect="1"/>
          </p:cNvGraphicFramePr>
          <p:nvPr>
            <p:ph sz="quarter" idx="1"/>
          </p:nvPr>
        </p:nvGraphicFramePr>
        <p:xfrm>
          <a:off x="4716463" y="3141663"/>
          <a:ext cx="4427537" cy="600075"/>
        </p:xfrm>
        <a:graphic>
          <a:graphicData uri="http://schemas.openxmlformats.org/presentationml/2006/ole">
            <p:oleObj spid="_x0000_s46086" name="Equation" r:id="rId5" imgW="1879600" imgH="254000" progId="Equation.DSMT4">
              <p:embed/>
            </p:oleObj>
          </a:graphicData>
        </a:graphic>
      </p:graphicFrame>
      <p:pic>
        <p:nvPicPr>
          <p:cNvPr id="46087" name="Picture 10" descr="19-17 饱和矢量图"/>
          <p:cNvPicPr>
            <a:picLocks noChangeAspect="1" noChangeArrowheads="1"/>
          </p:cNvPicPr>
          <p:nvPr>
            <p:ph sz="quarter" idx="3"/>
          </p:nvPr>
        </p:nvPicPr>
        <p:blipFill>
          <a:blip r:embed="rId6"/>
          <a:srcRect/>
          <a:stretch>
            <a:fillRect/>
          </a:stretch>
        </p:blipFill>
        <p:spPr>
          <a:xfrm>
            <a:off x="0" y="3500438"/>
            <a:ext cx="4643438" cy="3222625"/>
          </a:xfrm>
          <a:noFill/>
        </p:spPr>
      </p:pic>
      <p:graphicFrame>
        <p:nvGraphicFramePr>
          <p:cNvPr id="404491" name="Object 11"/>
          <p:cNvGraphicFramePr>
            <a:graphicFrameLocks noChangeAspect="1"/>
          </p:cNvGraphicFramePr>
          <p:nvPr/>
        </p:nvGraphicFramePr>
        <p:xfrm>
          <a:off x="468313" y="5013325"/>
          <a:ext cx="184150" cy="215900"/>
        </p:xfrm>
        <a:graphic>
          <a:graphicData uri="http://schemas.openxmlformats.org/presentationml/2006/ole">
            <p:oleObj spid="_x0000_s46088" name="Equation" r:id="rId7" imgW="152202" imgH="177569" progId="Equation.DSMT4">
              <p:embed/>
            </p:oleObj>
          </a:graphicData>
        </a:graphic>
      </p:graphicFrame>
      <p:graphicFrame>
        <p:nvGraphicFramePr>
          <p:cNvPr id="404492" name="Object 12"/>
          <p:cNvGraphicFramePr>
            <a:graphicFrameLocks noChangeAspect="1"/>
          </p:cNvGraphicFramePr>
          <p:nvPr/>
        </p:nvGraphicFramePr>
        <p:xfrm>
          <a:off x="892175" y="4379913"/>
          <a:ext cx="200025" cy="185737"/>
        </p:xfrm>
        <a:graphic>
          <a:graphicData uri="http://schemas.openxmlformats.org/presentationml/2006/ole">
            <p:oleObj spid="_x0000_s46089" name="Equation" r:id="rId8" imgW="164957" imgH="152268" progId="Equation.DSMT4">
              <p:embed/>
            </p:oleObj>
          </a:graphicData>
        </a:graphic>
      </p:graphicFrame>
      <p:graphicFrame>
        <p:nvGraphicFramePr>
          <p:cNvPr id="404493" name="Object 13"/>
          <p:cNvGraphicFramePr>
            <a:graphicFrameLocks noChangeAspect="1"/>
          </p:cNvGraphicFramePr>
          <p:nvPr/>
        </p:nvGraphicFramePr>
        <p:xfrm>
          <a:off x="179388" y="3860800"/>
          <a:ext cx="184150" cy="185738"/>
        </p:xfrm>
        <a:graphic>
          <a:graphicData uri="http://schemas.openxmlformats.org/presentationml/2006/ole">
            <p:oleObj spid="_x0000_s46090" name="Equation" r:id="rId9" imgW="152268" imgH="152268" progId="Equation.DSMT4">
              <p:embed/>
            </p:oleObj>
          </a:graphicData>
        </a:graphic>
      </p:graphicFrame>
      <p:sp>
        <p:nvSpPr>
          <p:cNvPr id="404494" name="Line 14"/>
          <p:cNvSpPr>
            <a:spLocks noChangeShapeType="1"/>
          </p:cNvSpPr>
          <p:nvPr/>
        </p:nvSpPr>
        <p:spPr bwMode="auto">
          <a:xfrm flipH="1" flipV="1">
            <a:off x="250825" y="4005263"/>
            <a:ext cx="793750" cy="503237"/>
          </a:xfrm>
          <a:prstGeom prst="line">
            <a:avLst/>
          </a:prstGeom>
          <a:noFill/>
          <a:ln w="9525">
            <a:solidFill>
              <a:schemeClr val="tx1"/>
            </a:solidFill>
            <a:miter lim="800000"/>
            <a:headEnd/>
            <a:tailEn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4491"/>
                                        </p:tgtEl>
                                        <p:attrNameLst>
                                          <p:attrName>style.visibility</p:attrName>
                                        </p:attrNameLst>
                                      </p:cBhvr>
                                      <p:to>
                                        <p:strVal val="visible"/>
                                      </p:to>
                                    </p:set>
                                    <p:animEffect transition="in" filter="blinds(horizontal)">
                                      <p:cBhvr>
                                        <p:cTn id="7" dur="500"/>
                                        <p:tgtEl>
                                          <p:spTgt spid="404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4492"/>
                                        </p:tgtEl>
                                        <p:attrNameLst>
                                          <p:attrName>style.visibility</p:attrName>
                                        </p:attrNameLst>
                                      </p:cBhvr>
                                      <p:to>
                                        <p:strVal val="visible"/>
                                      </p:to>
                                    </p:set>
                                    <p:animEffect transition="in" filter="box(in)">
                                      <p:cBhvr>
                                        <p:cTn id="12" dur="500"/>
                                        <p:tgtEl>
                                          <p:spTgt spid="404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4494"/>
                                        </p:tgtEl>
                                        <p:attrNameLst>
                                          <p:attrName>style.visibility</p:attrName>
                                        </p:attrNameLst>
                                      </p:cBhvr>
                                      <p:to>
                                        <p:strVal val="visible"/>
                                      </p:to>
                                    </p:set>
                                    <p:animEffect transition="in" filter="blinds(horizontal)">
                                      <p:cBhvr>
                                        <p:cTn id="17" dur="500"/>
                                        <p:tgtEl>
                                          <p:spTgt spid="404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4493"/>
                                        </p:tgtEl>
                                        <p:attrNameLst>
                                          <p:attrName>style.visibility</p:attrName>
                                        </p:attrNameLst>
                                      </p:cBhvr>
                                      <p:to>
                                        <p:strVal val="visible"/>
                                      </p:to>
                                    </p:set>
                                    <p:animEffect transition="in" filter="blinds(horizontal)">
                                      <p:cBhvr>
                                        <p:cTn id="22" dur="500"/>
                                        <p:tgtEl>
                                          <p:spTgt spid="404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4"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sz="quarter"/>
          </p:nvPr>
        </p:nvSpPr>
        <p:spPr>
          <a:xfrm>
            <a:off x="755650" y="549275"/>
            <a:ext cx="7793038"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11</a:t>
            </a:r>
          </a:p>
        </p:txBody>
      </p:sp>
      <p:sp>
        <p:nvSpPr>
          <p:cNvPr id="47107" name="Rectangle 4"/>
          <p:cNvSpPr>
            <a:spLocks noChangeArrowheads="1"/>
          </p:cNvSpPr>
          <p:nvPr/>
        </p:nvSpPr>
        <p:spPr bwMode="auto">
          <a:xfrm>
            <a:off x="0" y="1773238"/>
            <a:ext cx="8893175" cy="19446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式中认为漏磁路径不会饱和，所以仍用</a:t>
            </a:r>
            <a:r>
              <a:rPr lang="en-US" altLang="zh-CN" sz="2700" b="1">
                <a:latin typeface="仿宋_GB2312" pitchFamily="49" charset="-122"/>
                <a:ea typeface="仿宋_GB2312" pitchFamily="49" charset="-122"/>
              </a:rPr>
              <a:t>x</a:t>
            </a:r>
            <a:r>
              <a:rPr lang="el-GR"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计算。</a:t>
            </a:r>
          </a:p>
          <a:p>
            <a:pPr marL="342900" indent="-342900">
              <a:spcBef>
                <a:spcPct val="20000"/>
              </a:spcBef>
              <a:buClr>
                <a:schemeClr val="bg2"/>
              </a:buClr>
              <a:buSzPct val="70000"/>
              <a:buFont typeface="Wingdings" pitchFamily="2" charset="2"/>
              <a:buChar char="l"/>
            </a:pPr>
            <a:r>
              <a:rPr lang="zh-CN" altLang="en-US" sz="2300" b="1">
                <a:latin typeface="仿宋_GB2312" pitchFamily="49" charset="-122"/>
                <a:ea typeface="仿宋_GB2312" pitchFamily="49" charset="-122"/>
              </a:rPr>
              <a:t>配合空载特性和根据式（</a:t>
            </a:r>
            <a:r>
              <a:rPr lang="en-US" altLang="zh-CN" sz="2300" b="1">
                <a:latin typeface="仿宋_GB2312" pitchFamily="49" charset="-122"/>
                <a:ea typeface="仿宋_GB2312" pitchFamily="49" charset="-122"/>
              </a:rPr>
              <a:t>19-21</a:t>
            </a:r>
            <a:r>
              <a:rPr lang="zh-CN" altLang="en-US" sz="2300" b="1">
                <a:latin typeface="仿宋_GB2312" pitchFamily="49" charset="-122"/>
                <a:ea typeface="仿宋_GB2312" pitchFamily="49" charset="-122"/>
              </a:rPr>
              <a:t>）即可画出矢量图，如图</a:t>
            </a:r>
            <a:r>
              <a:rPr lang="en-US" altLang="zh-CN" sz="2300" b="1">
                <a:latin typeface="仿宋_GB2312" pitchFamily="49" charset="-122"/>
                <a:ea typeface="仿宋_GB2312" pitchFamily="49" charset="-122"/>
              </a:rPr>
              <a:t>19-17</a:t>
            </a:r>
            <a:r>
              <a:rPr lang="zh-CN" altLang="en-US" sz="2300" b="1">
                <a:latin typeface="仿宋_GB2312" pitchFamily="49" charset="-122"/>
                <a:ea typeface="仿宋_GB2312" pitchFamily="49" charset="-122"/>
              </a:rPr>
              <a:t>。这个矢量图包括磁势空间矢量的运算，并按空载特性确定相应的电势。如前所述，这种矢量图为磁势电势矢量图。</a:t>
            </a:r>
          </a:p>
          <a:p>
            <a:pPr marL="342900" indent="-342900">
              <a:spcBef>
                <a:spcPct val="20000"/>
              </a:spcBef>
              <a:buClr>
                <a:schemeClr val="bg2"/>
              </a:buClr>
              <a:buSzPct val="70000"/>
              <a:buFont typeface="Wingdings" pitchFamily="2" charset="2"/>
              <a:buChar char="l"/>
            </a:pPr>
            <a:r>
              <a:rPr lang="zh-CN" altLang="en-US" sz="2300" b="1">
                <a:latin typeface="仿宋_GB2312" pitchFamily="49" charset="-122"/>
                <a:ea typeface="仿宋_GB2312" pitchFamily="49" charset="-122"/>
              </a:rPr>
              <a:t>与不饱和情况类似，</a:t>
            </a:r>
            <a:r>
              <a:rPr lang="zh-CN" altLang="en-US" sz="2300" b="1">
                <a:solidFill>
                  <a:srgbClr val="0000FF"/>
                </a:solidFill>
                <a:latin typeface="仿宋_GB2312" pitchFamily="49" charset="-122"/>
                <a:ea typeface="仿宋_GB2312" pitchFamily="49" charset="-122"/>
              </a:rPr>
              <a:t>为了能画出矢量图，必须要确定</a:t>
            </a:r>
            <a:r>
              <a:rPr lang="en-US" altLang="zh-CN" sz="2300" b="1">
                <a:solidFill>
                  <a:srgbClr val="0000FF"/>
                </a:solidFill>
                <a:latin typeface="仿宋_GB2312" pitchFamily="49" charset="-122"/>
                <a:ea typeface="仿宋_GB2312" pitchFamily="49" charset="-122"/>
              </a:rPr>
              <a:t>E</a:t>
            </a:r>
            <a:r>
              <a:rPr lang="en-US" altLang="zh-CN" sz="2300" b="1" baseline="-25000">
                <a:solidFill>
                  <a:srgbClr val="0000FF"/>
                </a:solidFill>
                <a:latin typeface="仿宋_GB2312" pitchFamily="49" charset="-122"/>
                <a:ea typeface="仿宋_GB2312" pitchFamily="49" charset="-122"/>
              </a:rPr>
              <a:t>0</a:t>
            </a:r>
            <a:r>
              <a:rPr lang="zh-CN" altLang="en-US" sz="2300" b="1">
                <a:solidFill>
                  <a:srgbClr val="0000FF"/>
                </a:solidFill>
                <a:latin typeface="仿宋_GB2312" pitchFamily="49" charset="-122"/>
                <a:ea typeface="仿宋_GB2312" pitchFamily="49" charset="-122"/>
              </a:rPr>
              <a:t>的方位（即确定</a:t>
            </a:r>
            <a:r>
              <a:rPr lang="el-GR" altLang="zh-CN" sz="2300" b="1">
                <a:solidFill>
                  <a:srgbClr val="0000FF"/>
                </a:solidFill>
                <a:latin typeface="仿宋_GB2312" pitchFamily="49" charset="-122"/>
                <a:ea typeface="仿宋_GB2312" pitchFamily="49" charset="-122"/>
              </a:rPr>
              <a:t>Ψ</a:t>
            </a:r>
            <a:r>
              <a:rPr lang="zh-CN" altLang="en-US" sz="2300" b="1">
                <a:solidFill>
                  <a:srgbClr val="0000FF"/>
                </a:solidFill>
                <a:latin typeface="仿宋_GB2312" pitchFamily="49" charset="-122"/>
                <a:ea typeface="仿宋_GB2312" pitchFamily="49" charset="-122"/>
              </a:rPr>
              <a:t>角）</a:t>
            </a:r>
            <a:r>
              <a:rPr lang="zh-CN" altLang="en-US" sz="2300" b="1">
                <a:latin typeface="仿宋_GB2312" pitchFamily="49" charset="-122"/>
                <a:ea typeface="仿宋_GB2312" pitchFamily="49" charset="-122"/>
              </a:rPr>
              <a:t>。下面对图</a:t>
            </a:r>
            <a:r>
              <a:rPr lang="en-US" altLang="zh-CN" sz="2300" b="1">
                <a:latin typeface="仿宋_GB2312" pitchFamily="49" charset="-122"/>
                <a:ea typeface="仿宋_GB2312" pitchFamily="49" charset="-122"/>
              </a:rPr>
              <a:t>19-17</a:t>
            </a:r>
            <a:r>
              <a:rPr lang="zh-CN" altLang="en-US" sz="2300" b="1">
                <a:latin typeface="仿宋_GB2312" pitchFamily="49" charset="-122"/>
                <a:ea typeface="仿宋_GB2312" pitchFamily="49" charset="-122"/>
              </a:rPr>
              <a:t>进行分析，以便解决这个问题。</a:t>
            </a:r>
          </a:p>
          <a:p>
            <a:pPr marL="342900" indent="-342900">
              <a:spcBef>
                <a:spcPct val="20000"/>
              </a:spcBef>
              <a:buClr>
                <a:schemeClr val="bg2"/>
              </a:buClr>
              <a:buSzPct val="70000"/>
              <a:buFont typeface="Wingdings" pitchFamily="2" charset="2"/>
              <a:buChar char="l"/>
            </a:pPr>
            <a:r>
              <a:rPr lang="zh-CN" altLang="en-US" sz="2300" b="1">
                <a:latin typeface="仿宋_GB2312" pitchFamily="49" charset="-122"/>
                <a:ea typeface="仿宋_GB2312" pitchFamily="49" charset="-122"/>
              </a:rPr>
              <a:t>在图</a:t>
            </a:r>
            <a:r>
              <a:rPr lang="en-US" altLang="zh-CN" sz="2300" b="1">
                <a:latin typeface="仿宋_GB2312" pitchFamily="49" charset="-122"/>
                <a:ea typeface="仿宋_GB2312" pitchFamily="49" charset="-122"/>
              </a:rPr>
              <a:t>19-17</a:t>
            </a:r>
            <a:r>
              <a:rPr lang="zh-CN" altLang="en-US" sz="2300" b="1">
                <a:latin typeface="仿宋_GB2312" pitchFamily="49" charset="-122"/>
                <a:ea typeface="仿宋_GB2312" pitchFamily="49" charset="-122"/>
              </a:rPr>
              <a:t>中</a:t>
            </a:r>
            <a:r>
              <a:rPr lang="en-US" altLang="zh-CN" sz="2300" b="1">
                <a:latin typeface="仿宋_GB2312" pitchFamily="49" charset="-122"/>
                <a:ea typeface="仿宋_GB2312" pitchFamily="49" charset="-122"/>
              </a:rPr>
              <a:t>CD=E</a:t>
            </a:r>
            <a:r>
              <a:rPr lang="en-US" altLang="zh-CN" sz="2300" b="1" baseline="-25000">
                <a:latin typeface="仿宋_GB2312" pitchFamily="49" charset="-122"/>
                <a:ea typeface="仿宋_GB2312" pitchFamily="49" charset="-122"/>
              </a:rPr>
              <a:t>q</a:t>
            </a:r>
            <a:r>
              <a:rPr lang="zh-CN" altLang="en-US" sz="2300" b="1">
                <a:latin typeface="仿宋_GB2312" pitchFamily="49" charset="-122"/>
                <a:ea typeface="仿宋_GB2312" pitchFamily="49" charset="-122"/>
              </a:rPr>
              <a:t>。由于交轴只有交轴电枢反应磁场，所以</a:t>
            </a:r>
            <a:r>
              <a:rPr lang="en-US" altLang="zh-CN" sz="2300" b="1">
                <a:latin typeface="仿宋_GB2312" pitchFamily="49" charset="-122"/>
                <a:ea typeface="仿宋_GB2312" pitchFamily="49" charset="-122"/>
              </a:rPr>
              <a:t>E</a:t>
            </a:r>
            <a:r>
              <a:rPr lang="en-US" altLang="zh-CN" sz="2300" b="1" baseline="-25000">
                <a:latin typeface="仿宋_GB2312" pitchFamily="49" charset="-122"/>
                <a:ea typeface="仿宋_GB2312" pitchFamily="49" charset="-122"/>
              </a:rPr>
              <a:t>q</a:t>
            </a:r>
            <a:r>
              <a:rPr lang="en-US" altLang="zh-CN" sz="2300" b="1">
                <a:latin typeface="仿宋_GB2312" pitchFamily="49" charset="-122"/>
                <a:ea typeface="仿宋_GB2312" pitchFamily="49" charset="-122"/>
              </a:rPr>
              <a:t>=E</a:t>
            </a:r>
            <a:r>
              <a:rPr lang="en-US" altLang="zh-CN" sz="2300" b="1" baseline="-25000">
                <a:latin typeface="仿宋_GB2312" pitchFamily="49" charset="-122"/>
                <a:ea typeface="仿宋_GB2312" pitchFamily="49" charset="-122"/>
              </a:rPr>
              <a:t>aq</a:t>
            </a:r>
            <a:r>
              <a:rPr lang="zh-CN" altLang="en-US" sz="2300" b="1">
                <a:latin typeface="仿宋_GB2312" pitchFamily="49" charset="-122"/>
                <a:ea typeface="仿宋_GB2312" pitchFamily="49" charset="-122"/>
              </a:rPr>
              <a:t>，考虑交轴磁路不饱和，故</a:t>
            </a:r>
            <a:r>
              <a:rPr lang="en-US" altLang="zh-CN" sz="2300" b="1">
                <a:latin typeface="仿宋_GB2312" pitchFamily="49" charset="-122"/>
                <a:ea typeface="仿宋_GB2312" pitchFamily="49" charset="-122"/>
              </a:rPr>
              <a:t>E</a:t>
            </a:r>
            <a:r>
              <a:rPr lang="en-US" altLang="zh-CN" sz="2300" b="1" baseline="-25000">
                <a:latin typeface="仿宋_GB2312" pitchFamily="49" charset="-122"/>
                <a:ea typeface="仿宋_GB2312" pitchFamily="49" charset="-122"/>
              </a:rPr>
              <a:t>aq</a:t>
            </a:r>
            <a:r>
              <a:rPr lang="zh-CN" altLang="en-US" sz="2300" b="1">
                <a:latin typeface="仿宋_GB2312" pitchFamily="49" charset="-122"/>
                <a:ea typeface="仿宋_GB2312" pitchFamily="49" charset="-122"/>
              </a:rPr>
              <a:t>可以由</a:t>
            </a:r>
            <a:r>
              <a:rPr lang="en-US" altLang="zh-CN" sz="2300" b="1">
                <a:latin typeface="仿宋_GB2312" pitchFamily="49" charset="-122"/>
                <a:ea typeface="仿宋_GB2312" pitchFamily="49" charset="-122"/>
              </a:rPr>
              <a:t>K</a:t>
            </a:r>
            <a:r>
              <a:rPr lang="en-US" altLang="zh-CN" sz="2300" b="1" baseline="-25000">
                <a:latin typeface="仿宋_GB2312" pitchFamily="49" charset="-122"/>
                <a:ea typeface="仿宋_GB2312" pitchFamily="49" charset="-122"/>
              </a:rPr>
              <a:t>aq</a:t>
            </a:r>
            <a:r>
              <a:rPr lang="en-US" altLang="zh-CN" sz="2300" b="1">
                <a:latin typeface="仿宋_GB2312" pitchFamily="49" charset="-122"/>
                <a:ea typeface="仿宋_GB2312" pitchFamily="49" charset="-122"/>
              </a:rPr>
              <a:t>F</a:t>
            </a:r>
            <a:r>
              <a:rPr lang="en-US" altLang="zh-CN" sz="2300" b="1" baseline="-25000">
                <a:latin typeface="仿宋_GB2312" pitchFamily="49" charset="-122"/>
                <a:ea typeface="仿宋_GB2312" pitchFamily="49" charset="-122"/>
              </a:rPr>
              <a:t>aq</a:t>
            </a:r>
            <a:r>
              <a:rPr lang="zh-CN" altLang="en-US" sz="2300" b="1">
                <a:latin typeface="仿宋_GB2312" pitchFamily="49" charset="-122"/>
                <a:ea typeface="仿宋_GB2312" pitchFamily="49" charset="-122"/>
              </a:rPr>
              <a:t>在空载特性气隙线上查得，即</a:t>
            </a:r>
          </a:p>
          <a:p>
            <a:pPr marL="342900" indent="-342900">
              <a:spcBef>
                <a:spcPct val="20000"/>
              </a:spcBef>
              <a:buClr>
                <a:schemeClr val="bg2"/>
              </a:buClr>
              <a:buSzPct val="70000"/>
              <a:buFont typeface="Wingdings" pitchFamily="2" charset="2"/>
              <a:buChar char="l"/>
            </a:pPr>
            <a:r>
              <a:rPr lang="zh-CN" altLang="en-US" sz="2300" b="1">
                <a:latin typeface="仿宋_GB2312" pitchFamily="49" charset="-122"/>
                <a:ea typeface="仿宋_GB2312" pitchFamily="49" charset="-122"/>
              </a:rPr>
              <a:t>式中</a:t>
            </a:r>
            <a:r>
              <a:rPr lang="en-US" altLang="zh-CN" sz="2300" b="1">
                <a:latin typeface="仿宋_GB2312" pitchFamily="49" charset="-122"/>
                <a:ea typeface="仿宋_GB2312" pitchFamily="49" charset="-122"/>
              </a:rPr>
              <a:t>K</a:t>
            </a:r>
            <a:r>
              <a:rPr lang="zh-CN" altLang="en-US" sz="2300" b="1">
                <a:latin typeface="仿宋_GB2312" pitchFamily="49" charset="-122"/>
                <a:ea typeface="仿宋_GB2312" pitchFamily="49" charset="-122"/>
              </a:rPr>
              <a:t>为气隙线斜率。在图中作</a:t>
            </a:r>
            <a:r>
              <a:rPr lang="en-US" altLang="zh-CN" sz="2300" b="1">
                <a:latin typeface="仿宋_GB2312" pitchFamily="49" charset="-122"/>
                <a:ea typeface="仿宋_GB2312" pitchFamily="49" charset="-122"/>
              </a:rPr>
              <a:t>BD</a:t>
            </a:r>
            <a:r>
              <a:rPr lang="zh-CN" altLang="en-US" sz="2300" b="1">
                <a:latin typeface="仿宋_GB2312" pitchFamily="49" charset="-122"/>
                <a:ea typeface="仿宋_GB2312" pitchFamily="49" charset="-122"/>
              </a:rPr>
              <a:t>与</a:t>
            </a:r>
            <a:r>
              <a:rPr lang="en-US" altLang="zh-CN" sz="2300" b="1">
                <a:latin typeface="仿宋_GB2312" pitchFamily="49" charset="-122"/>
                <a:ea typeface="仿宋_GB2312" pitchFamily="49" charset="-122"/>
              </a:rPr>
              <a:t>I</a:t>
            </a:r>
            <a:r>
              <a:rPr lang="zh-CN" altLang="en-US" sz="2300" b="1">
                <a:latin typeface="仿宋_GB2312" pitchFamily="49" charset="-122"/>
                <a:ea typeface="仿宋_GB2312" pitchFamily="49" charset="-122"/>
              </a:rPr>
              <a:t>相垂直，并得  </a:t>
            </a:r>
            <a:r>
              <a:rPr lang="el-GR" altLang="zh-CN" sz="2300" b="1">
                <a:latin typeface="仿宋_GB2312" pitchFamily="49" charset="-122"/>
                <a:ea typeface="仿宋_GB2312" pitchFamily="49" charset="-122"/>
              </a:rPr>
              <a:t>Δ</a:t>
            </a:r>
            <a:r>
              <a:rPr lang="en-US" altLang="zh-CN" sz="2300" b="1">
                <a:latin typeface="仿宋_GB2312" pitchFamily="49" charset="-122"/>
                <a:ea typeface="仿宋_GB2312" pitchFamily="49" charset="-122"/>
              </a:rPr>
              <a:t>BCD</a:t>
            </a:r>
            <a:r>
              <a:rPr lang="zh-CN" altLang="en-US" sz="2300" b="1">
                <a:latin typeface="仿宋_GB2312" pitchFamily="49" charset="-122"/>
                <a:ea typeface="仿宋_GB2312" pitchFamily="49" charset="-122"/>
              </a:rPr>
              <a:t>，则</a:t>
            </a:r>
            <a:r>
              <a:rPr lang="en-US" altLang="zh-CN" sz="2300" b="1">
                <a:latin typeface="仿宋_GB2312" pitchFamily="49" charset="-122"/>
                <a:ea typeface="仿宋_GB2312" pitchFamily="49" charset="-122"/>
              </a:rPr>
              <a:t>〈BDC= </a:t>
            </a:r>
            <a:r>
              <a:rPr lang="el-GR" altLang="zh-CN" sz="2300" b="1">
                <a:latin typeface="仿宋_GB2312" pitchFamily="49" charset="-122"/>
                <a:ea typeface="仿宋_GB2312" pitchFamily="49" charset="-122"/>
              </a:rPr>
              <a:t>Ψ</a:t>
            </a:r>
            <a:r>
              <a:rPr lang="en-US" altLang="zh-CN" sz="2300" b="1">
                <a:latin typeface="仿宋_GB2312" pitchFamily="49" charset="-122"/>
                <a:ea typeface="仿宋_GB2312" pitchFamily="49" charset="-122"/>
              </a:rPr>
              <a:t> </a:t>
            </a:r>
            <a:r>
              <a:rPr lang="zh-CN" altLang="en-US" sz="2300" b="1">
                <a:latin typeface="仿宋_GB2312" pitchFamily="49" charset="-122"/>
                <a:ea typeface="仿宋_GB2312" pitchFamily="49" charset="-122"/>
              </a:rPr>
              <a:t>，因此有</a:t>
            </a:r>
          </a:p>
        </p:txBody>
      </p:sp>
      <p:graphicFrame>
        <p:nvGraphicFramePr>
          <p:cNvPr id="47108" name="Object 5"/>
          <p:cNvGraphicFramePr>
            <a:graphicFrameLocks noChangeAspect="1"/>
          </p:cNvGraphicFramePr>
          <p:nvPr>
            <p:ph sz="quarter" idx="4"/>
          </p:nvPr>
        </p:nvGraphicFramePr>
        <p:xfrm>
          <a:off x="3563938" y="4868863"/>
          <a:ext cx="4667250" cy="1281112"/>
        </p:xfrm>
        <a:graphic>
          <a:graphicData uri="http://schemas.openxmlformats.org/presentationml/2006/ole">
            <p:oleObj spid="_x0000_s47108" name="Equation" r:id="rId3" imgW="2590800" imgH="711200" progId="Equation.DSMT4">
              <p:embed/>
            </p:oleObj>
          </a:graphicData>
        </a:graphic>
      </p:graphicFrame>
      <p:pic>
        <p:nvPicPr>
          <p:cNvPr id="407559" name="Picture 7" descr="19-17 饱和矢量图"/>
          <p:cNvPicPr>
            <a:picLocks noChangeAspect="1" noChangeArrowheads="1"/>
          </p:cNvPicPr>
          <p:nvPr>
            <p:ph sz="quarter" idx="3"/>
          </p:nvPr>
        </p:nvPicPr>
        <p:blipFill>
          <a:blip r:embed="rId4"/>
          <a:srcRect/>
          <a:stretch>
            <a:fillRect/>
          </a:stretch>
        </p:blipFill>
        <p:spPr>
          <a:xfrm>
            <a:off x="4284663" y="0"/>
            <a:ext cx="4643437" cy="3222625"/>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07559"/>
                                        </p:tgtEl>
                                        <p:attrNameLst>
                                          <p:attrName>style.visibility</p:attrName>
                                        </p:attrNameLst>
                                      </p:cBhvr>
                                      <p:to>
                                        <p:strVal val="visible"/>
                                      </p:to>
                                    </p:set>
                                    <p:animEffect transition="in" filter="slide(fromBottom)">
                                      <p:cBhvr>
                                        <p:cTn id="7" dur="500"/>
                                        <p:tgtEl>
                                          <p:spTgt spid="407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sz="quarter"/>
          </p:nvPr>
        </p:nvSpPr>
        <p:spPr>
          <a:xfrm>
            <a:off x="971550" y="0"/>
            <a:ext cx="7793038" cy="1143000"/>
          </a:xfrm>
        </p:spPr>
        <p:txBody>
          <a:bodyPr/>
          <a:lstStyle/>
          <a:p>
            <a:pPr eaLnBrk="1" hangingPunct="1"/>
            <a:r>
              <a:rPr lang="en-US" altLang="zh-CN" b="1" smtClean="0"/>
              <a:t>19</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12</a:t>
            </a:r>
          </a:p>
        </p:txBody>
      </p:sp>
      <p:sp>
        <p:nvSpPr>
          <p:cNvPr id="48131" name="Rectangle 4"/>
          <p:cNvSpPr>
            <a:spLocks noChangeArrowheads="1"/>
          </p:cNvSpPr>
          <p:nvPr/>
        </p:nvSpPr>
        <p:spPr bwMode="auto">
          <a:xfrm>
            <a:off x="0" y="1628775"/>
            <a:ext cx="9144000" cy="39608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这就可以直接计算出</a:t>
            </a:r>
            <a:r>
              <a:rPr lang="en-US" altLang="zh-CN" sz="2700" b="1">
                <a:latin typeface="仿宋_GB2312" pitchFamily="49" charset="-122"/>
                <a:ea typeface="仿宋_GB2312" pitchFamily="49" charset="-122"/>
              </a:rPr>
              <a:t>BD</a:t>
            </a:r>
            <a:r>
              <a:rPr lang="zh-CN" altLang="en-US" sz="2700" b="1">
                <a:latin typeface="仿宋_GB2312" pitchFamily="49" charset="-122"/>
                <a:ea typeface="仿宋_GB2312" pitchFamily="49" charset="-122"/>
              </a:rPr>
              <a:t>值以确定</a:t>
            </a:r>
            <a:r>
              <a:rPr lang="en-US" altLang="zh-CN" sz="2700" b="1">
                <a:latin typeface="仿宋_GB2312" pitchFamily="49" charset="-122"/>
                <a:ea typeface="仿宋_GB2312" pitchFamily="49" charset="-122"/>
              </a:rPr>
              <a:t>B</a:t>
            </a:r>
            <a:r>
              <a:rPr lang="zh-CN" altLang="en-US" sz="2700" b="1">
                <a:latin typeface="仿宋_GB2312" pitchFamily="49" charset="-122"/>
                <a:ea typeface="仿宋_GB2312" pitchFamily="49" charset="-122"/>
              </a:rPr>
              <a:t>点位置，从而得到</a:t>
            </a:r>
            <a:r>
              <a:rPr lang="en-US" altLang="zh-CN" sz="2700" b="1">
                <a:latin typeface="仿宋_GB2312" pitchFamily="49" charset="-122"/>
                <a:ea typeface="仿宋_GB2312" pitchFamily="49" charset="-122"/>
              </a:rPr>
              <a:t>E </a:t>
            </a:r>
            <a:r>
              <a:rPr lang="zh-CN" altLang="en-US" sz="2700" b="1">
                <a:latin typeface="仿宋_GB2312" pitchFamily="49" charset="-122"/>
                <a:ea typeface="仿宋_GB2312" pitchFamily="49" charset="-122"/>
              </a:rPr>
              <a:t>的方位。根据图</a:t>
            </a:r>
            <a:r>
              <a:rPr lang="en-US" altLang="zh-CN" sz="2700" b="1">
                <a:latin typeface="仿宋_GB2312" pitchFamily="49" charset="-122"/>
                <a:ea typeface="仿宋_GB2312" pitchFamily="49" charset="-122"/>
              </a:rPr>
              <a:t>19-17</a:t>
            </a:r>
            <a:r>
              <a:rPr lang="zh-CN" altLang="en-US" sz="2700" b="1">
                <a:latin typeface="仿宋_GB2312" pitchFamily="49" charset="-122"/>
                <a:ea typeface="仿宋_GB2312" pitchFamily="49" charset="-122"/>
              </a:rPr>
              <a:t>中的几何关系可得解析式</a:t>
            </a:r>
          </a:p>
          <a:p>
            <a:pPr marL="342900" indent="-3429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求得</a:t>
            </a:r>
            <a:r>
              <a:rPr lang="el-GR" altLang="zh-CN" sz="2700" b="1">
                <a:latin typeface="仿宋_GB2312" pitchFamily="49" charset="-122"/>
                <a:ea typeface="仿宋_GB2312" pitchFamily="49" charset="-122"/>
              </a:rPr>
              <a:t>Ψ</a:t>
            </a:r>
            <a:r>
              <a:rPr lang="zh-CN" altLang="en-US" sz="2700" b="1">
                <a:latin typeface="仿宋_GB2312" pitchFamily="49" charset="-122"/>
                <a:ea typeface="仿宋_GB2312" pitchFamily="49" charset="-122"/>
              </a:rPr>
              <a:t>角后，可得</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d</a:t>
            </a:r>
            <a:r>
              <a:rPr lang="zh-CN" altLang="en-US" sz="2700" b="1">
                <a:latin typeface="仿宋_GB2312" pitchFamily="49" charset="-122"/>
                <a:ea typeface="仿宋_GB2312" pitchFamily="49" charset="-122"/>
              </a:rPr>
              <a:t>的解析式为</a:t>
            </a:r>
          </a:p>
          <a:p>
            <a:pPr marL="342900" indent="-3429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最后， </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0</a:t>
            </a:r>
            <a:r>
              <a:rPr lang="zh-CN" altLang="en-US" sz="2700" b="1">
                <a:latin typeface="仿宋_GB2312" pitchFamily="49" charset="-122"/>
                <a:ea typeface="仿宋_GB2312" pitchFamily="49" charset="-122"/>
              </a:rPr>
              <a:t>的大小可以按下表的步骤来确定  </a:t>
            </a:r>
            <a:r>
              <a:rPr lang="en-US" altLang="zh-CN" sz="2700" b="1">
                <a:solidFill>
                  <a:srgbClr val="FF0000"/>
                </a:solidFill>
                <a:latin typeface="仿宋_GB2312" pitchFamily="49" charset="-122"/>
                <a:ea typeface="仿宋_GB2312" pitchFamily="49" charset="-122"/>
              </a:rPr>
              <a:t>(</a:t>
            </a:r>
            <a:r>
              <a:rPr lang="zh-CN" altLang="en-US" sz="2700" b="1">
                <a:solidFill>
                  <a:srgbClr val="FF0000"/>
                </a:solidFill>
                <a:latin typeface="仿宋_GB2312" pitchFamily="49" charset="-122"/>
                <a:ea typeface="仿宋_GB2312" pitchFamily="49" charset="-122"/>
              </a:rPr>
              <a:t>空载特性</a:t>
            </a:r>
            <a:r>
              <a:rPr lang="en-US" altLang="zh-CN" sz="2700" b="1">
                <a:solidFill>
                  <a:srgbClr val="FF0000"/>
                </a:solidFill>
                <a:latin typeface="仿宋_GB2312" pitchFamily="49" charset="-122"/>
                <a:ea typeface="仿宋_GB2312" pitchFamily="49" charset="-122"/>
              </a:rPr>
              <a:t>)</a:t>
            </a:r>
            <a:r>
              <a:rPr lang="en-US" altLang="zh-CN" sz="2700" b="1">
                <a:latin typeface="仿宋_GB2312" pitchFamily="49" charset="-122"/>
                <a:ea typeface="仿宋_GB2312" pitchFamily="49" charset="-122"/>
              </a:rPr>
              <a:t> </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图中</a:t>
            </a:r>
            <a:r>
              <a:rPr lang="en-US" altLang="zh-CN" sz="2700" b="1">
                <a:latin typeface="仿宋_GB2312" pitchFamily="49" charset="-122"/>
                <a:ea typeface="仿宋_GB2312" pitchFamily="49" charset="-122"/>
              </a:rPr>
              <a:t>OC=E</a:t>
            </a:r>
            <a:r>
              <a:rPr lang="en-US" altLang="zh-CN" sz="2700" b="1" baseline="-25000">
                <a:latin typeface="仿宋_GB2312" pitchFamily="49" charset="-122"/>
                <a:ea typeface="仿宋_GB2312" pitchFamily="49" charset="-122"/>
              </a:rPr>
              <a:t>d</a:t>
            </a:r>
            <a:r>
              <a:rPr lang="en-US" altLang="zh-CN" sz="2700" b="1">
                <a:latin typeface="仿宋_GB2312" pitchFamily="49" charset="-122"/>
                <a:ea typeface="仿宋_GB2312" pitchFamily="49" charset="-122"/>
              </a:rPr>
              <a:t> </a:t>
            </a:r>
            <a:r>
              <a:rPr lang="en-US" altLang="zh-CN" sz="2700" b="1">
                <a:solidFill>
                  <a:srgbClr val="FF0000"/>
                </a:solidFill>
                <a:latin typeface="仿宋_GB2312" pitchFamily="49" charset="-122"/>
                <a:ea typeface="仿宋_GB2312" pitchFamily="49" charset="-122"/>
              </a:rPr>
              <a:t>(</a:t>
            </a:r>
            <a:r>
              <a:rPr lang="zh-CN" altLang="en-US" sz="2700" b="1">
                <a:solidFill>
                  <a:srgbClr val="FF0000"/>
                </a:solidFill>
                <a:latin typeface="仿宋_GB2312" pitchFamily="49" charset="-122"/>
                <a:ea typeface="仿宋_GB2312" pitchFamily="49" charset="-122"/>
              </a:rPr>
              <a:t>空载特性</a:t>
            </a:r>
            <a:r>
              <a:rPr lang="en-US" altLang="zh-CN" sz="2700" b="1">
                <a:solidFill>
                  <a:srgbClr val="FF0000"/>
                </a:solidFill>
                <a:latin typeface="仿宋_GB2312" pitchFamily="49" charset="-122"/>
                <a:ea typeface="仿宋_GB2312" pitchFamily="49" charset="-122"/>
              </a:rPr>
              <a:t>)</a:t>
            </a:r>
            <a:r>
              <a:rPr lang="en-US" altLang="zh-CN" sz="2700" b="1">
                <a:latin typeface="仿宋_GB2312" pitchFamily="49" charset="-122"/>
                <a:ea typeface="仿宋_GB2312" pitchFamily="49" charset="-122"/>
              </a:rPr>
              <a:t>  F</a:t>
            </a:r>
            <a:r>
              <a:rPr lang="en-US" altLang="zh-CN" sz="2700" b="1" baseline="-25000">
                <a:latin typeface="仿宋_GB2312" pitchFamily="49" charset="-122"/>
                <a:ea typeface="仿宋_GB2312" pitchFamily="49" charset="-122"/>
              </a:rPr>
              <a:t>d</a:t>
            </a:r>
            <a:r>
              <a:rPr lang="en-US" altLang="zh-CN" sz="2700" b="1">
                <a:latin typeface="仿宋_GB2312" pitchFamily="49" charset="-122"/>
                <a:ea typeface="仿宋_GB2312" pitchFamily="49" charset="-122"/>
              </a:rPr>
              <a:t>      F</a:t>
            </a:r>
            <a:r>
              <a:rPr lang="en-US" altLang="zh-CN" sz="2700" b="1" baseline="-25000">
                <a:latin typeface="仿宋_GB2312" pitchFamily="49" charset="-122"/>
                <a:ea typeface="仿宋_GB2312" pitchFamily="49" charset="-122"/>
              </a:rPr>
              <a:t>f</a:t>
            </a:r>
            <a:r>
              <a:rPr lang="en-US" altLang="zh-CN" sz="2700" b="1">
                <a:latin typeface="仿宋_GB2312" pitchFamily="49" charset="-122"/>
                <a:ea typeface="仿宋_GB2312" pitchFamily="49" charset="-122"/>
              </a:rPr>
              <a:t>= F</a:t>
            </a:r>
            <a:r>
              <a:rPr lang="en-US" altLang="zh-CN" sz="2700" b="1" baseline="-25000">
                <a:latin typeface="仿宋_GB2312" pitchFamily="49" charset="-122"/>
                <a:ea typeface="仿宋_GB2312" pitchFamily="49" charset="-122"/>
              </a:rPr>
              <a:t>d</a:t>
            </a:r>
            <a:r>
              <a:rPr lang="en-US" altLang="zh-CN" sz="2700" b="1">
                <a:latin typeface="仿宋_GB2312" pitchFamily="49" charset="-122"/>
                <a:ea typeface="仿宋_GB2312" pitchFamily="49" charset="-122"/>
              </a:rPr>
              <a:t> </a:t>
            </a:r>
            <a:r>
              <a:rPr lang="en-US" altLang="zh-CN" sz="2700" b="1">
                <a:latin typeface="仿宋_GB2312" pitchFamily="49" charset="-122"/>
                <a:ea typeface="仿宋_GB2312" pitchFamily="49" charset="-122"/>
                <a:cs typeface="Tahoma" pitchFamily="34" charset="0"/>
              </a:rPr>
              <a:t>±</a:t>
            </a:r>
            <a:r>
              <a:rPr lang="en-US" altLang="zh-CN" sz="2700" b="1">
                <a:latin typeface="仿宋_GB2312" pitchFamily="49" charset="-122"/>
                <a:ea typeface="仿宋_GB2312" pitchFamily="49" charset="-122"/>
              </a:rPr>
              <a:t>K</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ad        </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0</a:t>
            </a:r>
            <a:endParaRPr lang="en-US" altLang="zh-CN" sz="2700" b="1">
              <a:latin typeface="仿宋_GB2312" pitchFamily="49" charset="-122"/>
              <a:ea typeface="仿宋_GB2312" pitchFamily="49" charset="-122"/>
            </a:endParaRPr>
          </a:p>
          <a:p>
            <a:pPr marL="342900" indent="-342900">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        K</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=K</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a</a:t>
            </a:r>
            <a:r>
              <a:rPr lang="en-US" altLang="zh-CN" sz="2700" b="1">
                <a:latin typeface="仿宋_GB2312" pitchFamily="49" charset="-122"/>
                <a:ea typeface="仿宋_GB2312" pitchFamily="49" charset="-122"/>
              </a:rPr>
              <a:t>sin</a:t>
            </a:r>
            <a:r>
              <a:rPr lang="el-GR" altLang="zh-CN" sz="2700" b="1">
                <a:latin typeface="仿宋_GB2312" pitchFamily="49" charset="-122"/>
                <a:ea typeface="仿宋_GB2312" pitchFamily="49" charset="-122"/>
              </a:rPr>
              <a:t>Ψ</a:t>
            </a:r>
            <a:r>
              <a:rPr lang="en-US" altLang="zh-CN" sz="2700" b="1">
                <a:latin typeface="仿宋_GB2312" pitchFamily="49" charset="-122"/>
                <a:ea typeface="仿宋_GB2312" pitchFamily="49" charset="-122"/>
              </a:rPr>
              <a:t>                            </a:t>
            </a:r>
            <a:r>
              <a:rPr lang="zh-CN" altLang="en-US" sz="2700" b="1">
                <a:solidFill>
                  <a:srgbClr val="FF0000"/>
                </a:solidFill>
                <a:latin typeface="仿宋_GB2312" pitchFamily="49" charset="-122"/>
                <a:ea typeface="仿宋_GB2312" pitchFamily="49" charset="-122"/>
              </a:rPr>
              <a:t>空载特性</a:t>
            </a:r>
            <a:endParaRPr lang="el-GR" altLang="zh-CN" sz="2700" b="1">
              <a:solidFill>
                <a:srgbClr val="FF0000"/>
              </a:solidFill>
              <a:latin typeface="仿宋_GB2312" pitchFamily="49" charset="-122"/>
              <a:ea typeface="仿宋_GB2312" pitchFamily="49" charset="-122"/>
            </a:endParaRPr>
          </a:p>
          <a:p>
            <a:pPr marL="342900" indent="-342900">
              <a:spcBef>
                <a:spcPct val="20000"/>
              </a:spcBef>
              <a:buClr>
                <a:schemeClr val="bg2"/>
              </a:buClr>
              <a:buSzPct val="70000"/>
              <a:buFont typeface="Wingdings" pitchFamily="2" charset="2"/>
              <a:buChar char="l"/>
            </a:pPr>
            <a:r>
              <a:rPr lang="zh-CN" altLang="en-US" sz="2000" b="1">
                <a:latin typeface="仿宋_GB2312" pitchFamily="49" charset="-122"/>
                <a:ea typeface="仿宋_GB2312" pitchFamily="49" charset="-122"/>
              </a:rPr>
              <a:t>其中感性负载取</a:t>
            </a:r>
            <a:r>
              <a:rPr lang="zh-CN" altLang="en-US" sz="2000" b="1">
                <a:ea typeface="仿宋_GB2312" pitchFamily="49" charset="-122"/>
              </a:rPr>
              <a:t>“</a:t>
            </a:r>
            <a:r>
              <a:rPr lang="en-US" altLang="zh-CN" sz="2000" b="1">
                <a:latin typeface="仿宋_GB2312" pitchFamily="49" charset="-122"/>
                <a:ea typeface="仿宋_GB2312" pitchFamily="49" charset="-122"/>
              </a:rPr>
              <a:t>+</a:t>
            </a:r>
            <a:r>
              <a:rPr lang="en-US" altLang="zh-CN" sz="2000" b="1">
                <a:ea typeface="仿宋_GB2312" pitchFamily="49" charset="-122"/>
              </a:rPr>
              <a:t>”</a:t>
            </a:r>
            <a:r>
              <a:rPr lang="zh-CN" altLang="en-US" sz="2000" b="1">
                <a:latin typeface="仿宋_GB2312" pitchFamily="49" charset="-122"/>
                <a:ea typeface="仿宋_GB2312" pitchFamily="49" charset="-122"/>
              </a:rPr>
              <a:t>号，容性负载取</a:t>
            </a:r>
            <a:r>
              <a:rPr lang="zh-CN" altLang="en-US" sz="2000" b="1">
                <a:ea typeface="仿宋_GB2312" pitchFamily="49" charset="-122"/>
              </a:rPr>
              <a:t>“</a:t>
            </a:r>
            <a:r>
              <a:rPr lang="en-US" altLang="zh-CN" sz="2000" b="1">
                <a:latin typeface="仿宋_GB2312" pitchFamily="49" charset="-122"/>
                <a:ea typeface="仿宋_GB2312" pitchFamily="49" charset="-122"/>
              </a:rPr>
              <a:t>-</a:t>
            </a:r>
            <a:r>
              <a:rPr lang="en-US" altLang="zh-CN" sz="2000" b="1">
                <a:ea typeface="仿宋_GB2312" pitchFamily="49" charset="-122"/>
              </a:rPr>
              <a:t>”</a:t>
            </a:r>
            <a:r>
              <a:rPr lang="zh-CN" altLang="en-US" sz="2000" b="1">
                <a:latin typeface="仿宋_GB2312" pitchFamily="49" charset="-122"/>
                <a:ea typeface="仿宋_GB2312" pitchFamily="49" charset="-122"/>
              </a:rPr>
              <a:t>号。作图过程可参见图</a:t>
            </a:r>
            <a:r>
              <a:rPr lang="en-US" altLang="zh-CN" sz="2000" b="1">
                <a:latin typeface="仿宋_GB2312" pitchFamily="49" charset="-122"/>
                <a:ea typeface="仿宋_GB2312" pitchFamily="49" charset="-122"/>
              </a:rPr>
              <a:t>19-17</a:t>
            </a:r>
            <a:r>
              <a:rPr lang="zh-CN" altLang="en-US" sz="2000" b="1">
                <a:latin typeface="仿宋_GB2312" pitchFamily="49" charset="-122"/>
                <a:ea typeface="仿宋_GB2312" pitchFamily="49" charset="-122"/>
              </a:rPr>
              <a:t>。</a:t>
            </a:r>
          </a:p>
          <a:p>
            <a:pPr marL="342900" indent="-342900">
              <a:spcBef>
                <a:spcPct val="20000"/>
              </a:spcBef>
              <a:buClr>
                <a:schemeClr val="bg2"/>
              </a:buClr>
              <a:buSzPct val="70000"/>
              <a:buFont typeface="Wingdings" pitchFamily="2" charset="2"/>
              <a:buChar char="l"/>
            </a:pPr>
            <a:r>
              <a:rPr lang="zh-CN" altLang="en-US" sz="2000" b="1">
                <a:latin typeface="仿宋_GB2312" pitchFamily="49" charset="-122"/>
                <a:ea typeface="仿宋_GB2312" pitchFamily="49" charset="-122"/>
              </a:rPr>
              <a:t>这里必须注意</a:t>
            </a:r>
            <a:r>
              <a:rPr lang="en-US" altLang="zh-CN" sz="2000" b="1">
                <a:latin typeface="仿宋_GB2312" pitchFamily="49" charset="-122"/>
                <a:ea typeface="仿宋_GB2312" pitchFamily="49" charset="-122"/>
              </a:rPr>
              <a:t>E</a:t>
            </a:r>
            <a:r>
              <a:rPr lang="en-US" altLang="zh-CN" sz="2000" b="1" baseline="-25000">
                <a:latin typeface="仿宋_GB2312" pitchFamily="49" charset="-122"/>
                <a:ea typeface="仿宋_GB2312" pitchFamily="49" charset="-122"/>
              </a:rPr>
              <a:t>d</a:t>
            </a:r>
            <a:r>
              <a:rPr lang="zh-CN" altLang="en-US" sz="2000" b="1">
                <a:latin typeface="仿宋_GB2312" pitchFamily="49" charset="-122"/>
                <a:ea typeface="仿宋_GB2312" pitchFamily="49" charset="-122"/>
              </a:rPr>
              <a:t>与</a:t>
            </a:r>
            <a:r>
              <a:rPr lang="en-US" altLang="zh-CN" sz="2000" b="1">
                <a:latin typeface="仿宋_GB2312" pitchFamily="49" charset="-122"/>
                <a:ea typeface="仿宋_GB2312" pitchFamily="49" charset="-122"/>
              </a:rPr>
              <a:t>E</a:t>
            </a:r>
            <a:r>
              <a:rPr lang="en-US" altLang="zh-CN" sz="2000" b="1" baseline="-25000">
                <a:latin typeface="仿宋_GB2312" pitchFamily="49" charset="-122"/>
                <a:ea typeface="仿宋_GB2312" pitchFamily="49" charset="-122"/>
              </a:rPr>
              <a:t>ad</a:t>
            </a:r>
            <a:r>
              <a:rPr lang="zh-CN" altLang="en-US" sz="2000" b="1">
                <a:latin typeface="仿宋_GB2312" pitchFamily="49" charset="-122"/>
                <a:ea typeface="仿宋_GB2312" pitchFamily="49" charset="-122"/>
              </a:rPr>
              <a:t>的区别。 </a:t>
            </a:r>
            <a:r>
              <a:rPr lang="en-US" altLang="zh-CN" sz="2000" b="1">
                <a:latin typeface="仿宋_GB2312" pitchFamily="49" charset="-122"/>
                <a:ea typeface="仿宋_GB2312" pitchFamily="49" charset="-122"/>
              </a:rPr>
              <a:t>E</a:t>
            </a:r>
            <a:r>
              <a:rPr lang="en-US" altLang="zh-CN" sz="2000" b="1" baseline="-25000">
                <a:latin typeface="仿宋_GB2312" pitchFamily="49" charset="-122"/>
                <a:ea typeface="仿宋_GB2312" pitchFamily="49" charset="-122"/>
              </a:rPr>
              <a:t>ad</a:t>
            </a:r>
            <a:r>
              <a:rPr lang="zh-CN" altLang="en-US" sz="2000" b="1">
                <a:latin typeface="仿宋_GB2312" pitchFamily="49" charset="-122"/>
                <a:ea typeface="仿宋_GB2312" pitchFamily="49" charset="-122"/>
              </a:rPr>
              <a:t>是直轴电枢反应磁场的感应电势，而</a:t>
            </a:r>
            <a:r>
              <a:rPr lang="en-US" altLang="zh-CN" sz="2000" b="1">
                <a:latin typeface="仿宋_GB2312" pitchFamily="49" charset="-122"/>
                <a:ea typeface="仿宋_GB2312" pitchFamily="49" charset="-122"/>
              </a:rPr>
              <a:t>E</a:t>
            </a:r>
            <a:r>
              <a:rPr lang="en-US" altLang="zh-CN" sz="2000" b="1" baseline="-25000">
                <a:latin typeface="仿宋_GB2312" pitchFamily="49" charset="-122"/>
                <a:ea typeface="仿宋_GB2312" pitchFamily="49" charset="-122"/>
              </a:rPr>
              <a:t>d</a:t>
            </a:r>
            <a:r>
              <a:rPr lang="zh-CN" altLang="en-US" sz="2000" b="1">
                <a:latin typeface="仿宋_GB2312" pitchFamily="49" charset="-122"/>
                <a:ea typeface="仿宋_GB2312" pitchFamily="49" charset="-122"/>
              </a:rPr>
              <a:t>是直轴合成磁场所感应的直轴气隙电势，当不计饱和时</a:t>
            </a:r>
            <a:endParaRPr lang="el-GR" altLang="en-US" sz="2000" b="1">
              <a:latin typeface="仿宋_GB2312" pitchFamily="49" charset="-122"/>
              <a:ea typeface="仿宋_GB2312" pitchFamily="49" charset="-122"/>
            </a:endParaRPr>
          </a:p>
        </p:txBody>
      </p:sp>
      <p:graphicFrame>
        <p:nvGraphicFramePr>
          <p:cNvPr id="408581" name="Object 5"/>
          <p:cNvGraphicFramePr>
            <a:graphicFrameLocks noChangeAspect="1"/>
          </p:cNvGraphicFramePr>
          <p:nvPr>
            <p:ph sz="quarter" idx="4"/>
          </p:nvPr>
        </p:nvGraphicFramePr>
        <p:xfrm>
          <a:off x="6408738" y="6094413"/>
          <a:ext cx="2735262" cy="763587"/>
        </p:xfrm>
        <a:graphic>
          <a:graphicData uri="http://schemas.openxmlformats.org/presentationml/2006/ole">
            <p:oleObj spid="_x0000_s48132" name="Equation" r:id="rId3" imgW="863225" imgH="241195" progId="Equation.DSMT4">
              <p:embed/>
            </p:oleObj>
          </a:graphicData>
        </a:graphic>
      </p:graphicFrame>
      <p:graphicFrame>
        <p:nvGraphicFramePr>
          <p:cNvPr id="48133" name="Object 3"/>
          <p:cNvGraphicFramePr>
            <a:graphicFrameLocks noChangeAspect="1"/>
          </p:cNvGraphicFramePr>
          <p:nvPr>
            <p:ph sz="quarter" idx="2"/>
          </p:nvPr>
        </p:nvGraphicFramePr>
        <p:xfrm>
          <a:off x="2763838" y="2513013"/>
          <a:ext cx="5097462" cy="1562100"/>
        </p:xfrm>
        <a:graphic>
          <a:graphicData uri="http://schemas.openxmlformats.org/presentationml/2006/ole">
            <p:oleObj spid="_x0000_s48133" name="Equation" r:id="rId4" imgW="2133600" imgH="660400" progId="Equation.DSMT4">
              <p:embed/>
            </p:oleObj>
          </a:graphicData>
        </a:graphic>
      </p:graphicFrame>
      <p:pic>
        <p:nvPicPr>
          <p:cNvPr id="408583" name="Picture 7" descr="19-17 饱和矢量图"/>
          <p:cNvPicPr>
            <a:picLocks noChangeAspect="1" noChangeArrowheads="1"/>
          </p:cNvPicPr>
          <p:nvPr>
            <p:ph sz="quarter" idx="3"/>
          </p:nvPr>
        </p:nvPicPr>
        <p:blipFill>
          <a:blip r:embed="rId5"/>
          <a:srcRect/>
          <a:stretch>
            <a:fillRect/>
          </a:stretch>
        </p:blipFill>
        <p:spPr>
          <a:xfrm>
            <a:off x="179388" y="188913"/>
            <a:ext cx="4643437" cy="3222625"/>
          </a:xfrm>
          <a:noFill/>
        </p:spPr>
      </p:pic>
      <p:pic>
        <p:nvPicPr>
          <p:cNvPr id="408584" name="Picture 8" descr="19-18空载特性曲线"/>
          <p:cNvPicPr>
            <a:picLocks noChangeAspect="1" noChangeArrowheads="1"/>
          </p:cNvPicPr>
          <p:nvPr/>
        </p:nvPicPr>
        <p:blipFill>
          <a:blip r:embed="rId6"/>
          <a:srcRect/>
          <a:stretch>
            <a:fillRect/>
          </a:stretch>
        </p:blipFill>
        <p:spPr bwMode="auto">
          <a:xfrm>
            <a:off x="4932363" y="188913"/>
            <a:ext cx="4211637" cy="3244850"/>
          </a:xfrm>
          <a:prstGeom prst="rect">
            <a:avLst/>
          </a:prstGeom>
          <a:noFill/>
          <a:ln w="9525">
            <a:noFill/>
            <a:miter lim="800000"/>
            <a:headEnd/>
            <a:tailEnd/>
          </a:ln>
        </p:spPr>
      </p:pic>
      <p:sp>
        <p:nvSpPr>
          <p:cNvPr id="48136" name="Line 9"/>
          <p:cNvSpPr>
            <a:spLocks noChangeShapeType="1"/>
          </p:cNvSpPr>
          <p:nvPr/>
        </p:nvSpPr>
        <p:spPr bwMode="auto">
          <a:xfrm>
            <a:off x="4500563" y="4941888"/>
            <a:ext cx="863600"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48137" name="Line 10"/>
          <p:cNvSpPr>
            <a:spLocks noChangeShapeType="1"/>
          </p:cNvSpPr>
          <p:nvPr/>
        </p:nvSpPr>
        <p:spPr bwMode="auto">
          <a:xfrm>
            <a:off x="2124075" y="5084763"/>
            <a:ext cx="1873250"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48138" name="Line 11"/>
          <p:cNvSpPr>
            <a:spLocks noChangeShapeType="1"/>
          </p:cNvSpPr>
          <p:nvPr/>
        </p:nvSpPr>
        <p:spPr bwMode="auto">
          <a:xfrm>
            <a:off x="4356100" y="5445125"/>
            <a:ext cx="647700" cy="0"/>
          </a:xfrm>
          <a:prstGeom prst="line">
            <a:avLst/>
          </a:prstGeom>
          <a:noFill/>
          <a:ln w="38100">
            <a:solidFill>
              <a:schemeClr val="tx1"/>
            </a:solidFill>
            <a:miter lim="800000"/>
            <a:headEnd/>
            <a:tailEnd/>
          </a:ln>
          <a:effectLst/>
        </p:spPr>
        <p:txBody>
          <a:bodyPr wrap="none"/>
          <a:lstStyle/>
          <a:p>
            <a:endParaRPr lang="zh-CN" altLang="en-US"/>
          </a:p>
        </p:txBody>
      </p:sp>
      <p:sp>
        <p:nvSpPr>
          <p:cNvPr id="48139" name="Line 12"/>
          <p:cNvSpPr>
            <a:spLocks noChangeShapeType="1"/>
          </p:cNvSpPr>
          <p:nvPr/>
        </p:nvSpPr>
        <p:spPr bwMode="auto">
          <a:xfrm flipV="1">
            <a:off x="5003800" y="4941888"/>
            <a:ext cx="0" cy="503237"/>
          </a:xfrm>
          <a:prstGeom prst="line">
            <a:avLst/>
          </a:prstGeom>
          <a:noFill/>
          <a:ln w="38100">
            <a:solidFill>
              <a:schemeClr val="tx1"/>
            </a:solidFill>
            <a:miter lim="800000"/>
            <a:headEnd/>
            <a:tailEnd/>
          </a:ln>
          <a:effectLst/>
        </p:spPr>
        <p:txBody>
          <a:bodyPr wrap="none"/>
          <a:lstStyle/>
          <a:p>
            <a:endParaRPr lang="zh-CN" altLang="en-US"/>
          </a:p>
        </p:txBody>
      </p:sp>
      <p:sp>
        <p:nvSpPr>
          <p:cNvPr id="48140" name="Line 13"/>
          <p:cNvSpPr>
            <a:spLocks noChangeShapeType="1"/>
          </p:cNvSpPr>
          <p:nvPr/>
        </p:nvSpPr>
        <p:spPr bwMode="auto">
          <a:xfrm>
            <a:off x="7956550" y="494188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08583"/>
                                        </p:tgtEl>
                                        <p:attrNameLst>
                                          <p:attrName>style.visibility</p:attrName>
                                        </p:attrNameLst>
                                      </p:cBhvr>
                                      <p:to>
                                        <p:strVal val="visible"/>
                                      </p:to>
                                    </p:set>
                                    <p:animEffect transition="in" filter="slide(fromBottom)">
                                      <p:cBhvr>
                                        <p:cTn id="7" dur="500"/>
                                        <p:tgtEl>
                                          <p:spTgt spid="4085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08584"/>
                                        </p:tgtEl>
                                        <p:attrNameLst>
                                          <p:attrName>style.visibility</p:attrName>
                                        </p:attrNameLst>
                                      </p:cBhvr>
                                      <p:to>
                                        <p:strVal val="visible"/>
                                      </p:to>
                                    </p:set>
                                    <p:animEffect transition="in" filter="slide(fromBottom)">
                                      <p:cBhvr>
                                        <p:cTn id="12" dur="500"/>
                                        <p:tgtEl>
                                          <p:spTgt spid="4085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08581"/>
                                        </p:tgtEl>
                                        <p:attrNameLst>
                                          <p:attrName>style.visibility</p:attrName>
                                        </p:attrNameLst>
                                      </p:cBhvr>
                                      <p:to>
                                        <p:strVal val="visible"/>
                                      </p:to>
                                    </p:set>
                                    <p:animEffect transition="in" filter="slide(fromBottom)">
                                      <p:cBhvr>
                                        <p:cTn id="17" dur="500"/>
                                        <p:tgtEl>
                                          <p:spTgt spid="408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sz="quarter"/>
          </p:nvPr>
        </p:nvSpPr>
        <p:spPr>
          <a:xfrm>
            <a:off x="755650" y="476250"/>
            <a:ext cx="7793038"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13</a:t>
            </a:r>
          </a:p>
        </p:txBody>
      </p:sp>
      <p:sp>
        <p:nvSpPr>
          <p:cNvPr id="49155" name="Rectangle 3"/>
          <p:cNvSpPr>
            <a:spLocks noChangeArrowheads="1"/>
          </p:cNvSpPr>
          <p:nvPr/>
        </p:nvSpPr>
        <p:spPr bwMode="auto">
          <a:xfrm>
            <a:off x="0" y="1773238"/>
            <a:ext cx="9144000" cy="50847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四，隐极同步发电机</a:t>
            </a:r>
            <a:r>
              <a:rPr lang="zh-CN" altLang="en-US" sz="2700">
                <a:latin typeface="仿宋_GB2312" pitchFamily="49" charset="-122"/>
                <a:ea typeface="仿宋_GB2312" pitchFamily="49" charset="-122"/>
              </a:rPr>
              <a:t> </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r>
              <a:rPr lang="zh-CN" altLang="en-US" sz="2800" b="1">
                <a:latin typeface="仿宋_GB2312" pitchFamily="49" charset="-122"/>
                <a:ea typeface="仿宋_GB2312" pitchFamily="49" charset="-122"/>
              </a:rPr>
              <a:t>隐极电机整个气隙是均匀的，因此电机的直，交轴磁路的磁导相同，  所以</a:t>
            </a:r>
            <a:r>
              <a:rPr lang="en-US" altLang="zh-CN" sz="2800" b="1">
                <a:latin typeface="仿宋_GB2312" pitchFamily="49" charset="-122"/>
                <a:ea typeface="仿宋_GB2312" pitchFamily="49" charset="-122"/>
              </a:rPr>
              <a:t>K</a:t>
            </a:r>
            <a:r>
              <a:rPr lang="en-US" altLang="zh-CN" sz="2800" b="1" baseline="-25000">
                <a:latin typeface="仿宋_GB2312" pitchFamily="49" charset="-122"/>
                <a:ea typeface="仿宋_GB2312" pitchFamily="49" charset="-122"/>
              </a:rPr>
              <a:t>ad</a:t>
            </a:r>
            <a:r>
              <a:rPr lang="en-US" altLang="zh-CN" sz="2800" b="1">
                <a:latin typeface="仿宋_GB2312" pitchFamily="49" charset="-122"/>
                <a:ea typeface="仿宋_GB2312" pitchFamily="49" charset="-122"/>
              </a:rPr>
              <a:t>=K</a:t>
            </a:r>
            <a:r>
              <a:rPr lang="en-US" altLang="zh-CN" sz="2800" b="1" baseline="-25000">
                <a:latin typeface="仿宋_GB2312" pitchFamily="49" charset="-122"/>
                <a:ea typeface="仿宋_GB2312" pitchFamily="49" charset="-122"/>
              </a:rPr>
              <a:t>aq </a:t>
            </a:r>
            <a:r>
              <a:rPr lang="en-US" altLang="zh-CN" sz="2800" b="1">
                <a:latin typeface="仿宋_GB2312" pitchFamily="49" charset="-122"/>
                <a:ea typeface="仿宋_GB2312" pitchFamily="49" charset="-122"/>
              </a:rPr>
              <a:t>=</a:t>
            </a:r>
            <a:r>
              <a:rPr lang="en-US" altLang="zh-CN" sz="2800" b="1">
                <a:solidFill>
                  <a:srgbClr val="FF0000"/>
                </a:solidFill>
                <a:latin typeface="仿宋_GB2312" pitchFamily="49" charset="-122"/>
                <a:ea typeface="仿宋_GB2312" pitchFamily="49" charset="-122"/>
              </a:rPr>
              <a:t>K</a:t>
            </a:r>
            <a:r>
              <a:rPr lang="en-US" altLang="zh-CN" sz="2800" b="1" baseline="-25000">
                <a:solidFill>
                  <a:srgbClr val="FF0000"/>
                </a:solidFill>
                <a:latin typeface="仿宋_GB2312" pitchFamily="49" charset="-122"/>
                <a:ea typeface="仿宋_GB2312" pitchFamily="49" charset="-122"/>
              </a:rPr>
              <a:t>a</a:t>
            </a:r>
            <a:r>
              <a:rPr lang="zh-CN" altLang="en-US" sz="2800" b="1">
                <a:latin typeface="仿宋_GB2312" pitchFamily="49" charset="-122"/>
                <a:ea typeface="仿宋_GB2312" pitchFamily="49" charset="-122"/>
              </a:rPr>
              <a:t>，这里我们用</a:t>
            </a:r>
            <a:r>
              <a:rPr lang="en-US" altLang="zh-CN" sz="2800" b="1">
                <a:solidFill>
                  <a:srgbClr val="FF0000"/>
                </a:solidFill>
                <a:latin typeface="仿宋_GB2312" pitchFamily="49" charset="-122"/>
                <a:ea typeface="仿宋_GB2312" pitchFamily="49" charset="-122"/>
              </a:rPr>
              <a:t>K</a:t>
            </a:r>
            <a:r>
              <a:rPr lang="en-US" altLang="zh-CN" sz="2800" b="1" baseline="-25000">
                <a:solidFill>
                  <a:srgbClr val="FF0000"/>
                </a:solidFill>
                <a:latin typeface="仿宋_GB2312" pitchFamily="49" charset="-122"/>
                <a:ea typeface="仿宋_GB2312" pitchFamily="49" charset="-122"/>
              </a:rPr>
              <a:t>a</a:t>
            </a:r>
            <a:r>
              <a:rPr lang="zh-CN" altLang="en-US" sz="2800" b="1">
                <a:solidFill>
                  <a:srgbClr val="FF0000"/>
                </a:solidFill>
                <a:latin typeface="仿宋_GB2312" pitchFamily="49" charset="-122"/>
                <a:ea typeface="仿宋_GB2312" pitchFamily="49" charset="-122"/>
              </a:rPr>
              <a:t>来表示隐极电机的电枢磁势折合系数</a:t>
            </a:r>
            <a:r>
              <a:rPr lang="zh-CN" altLang="en-US" sz="2800" b="1">
                <a:solidFill>
                  <a:schemeClr val="hlink"/>
                </a:solidFill>
                <a:latin typeface="仿宋_GB2312" pitchFamily="49" charset="-122"/>
                <a:ea typeface="仿宋_GB2312" pitchFamily="49" charset="-122"/>
              </a:rPr>
              <a:t>。</a:t>
            </a:r>
          </a:p>
          <a:p>
            <a:pPr marL="342900" indent="-342900">
              <a:spcBef>
                <a:spcPct val="20000"/>
              </a:spcBef>
              <a:buClr>
                <a:schemeClr val="bg2"/>
              </a:buClr>
              <a:buSzPct val="70000"/>
              <a:buFont typeface="Wingdings" pitchFamily="2" charset="2"/>
              <a:buChar char="l"/>
            </a:pPr>
            <a:r>
              <a:rPr lang="zh-CN" altLang="en-US" sz="2800" b="1">
                <a:latin typeface="仿宋_GB2312" pitchFamily="49" charset="-122"/>
                <a:ea typeface="仿宋_GB2312" pitchFamily="49" charset="-122"/>
              </a:rPr>
              <a:t>    另外，隐极电机励磁绕组是</a:t>
            </a:r>
            <a:r>
              <a:rPr lang="zh-CN" altLang="en-US" sz="2800" b="1">
                <a:solidFill>
                  <a:srgbClr val="FF0000"/>
                </a:solidFill>
                <a:latin typeface="仿宋_GB2312" pitchFamily="49" charset="-122"/>
                <a:ea typeface="仿宋_GB2312" pitchFamily="49" charset="-122"/>
              </a:rPr>
              <a:t>分布</a:t>
            </a:r>
            <a:r>
              <a:rPr lang="zh-CN" altLang="en-US" sz="2800" b="1">
                <a:latin typeface="仿宋_GB2312" pitchFamily="49" charset="-122"/>
                <a:ea typeface="仿宋_GB2312" pitchFamily="49" charset="-122"/>
              </a:rPr>
              <a:t>的，如果忽略齿、槽的影响，则励磁磁势的空间分布为梯形波。</a:t>
            </a:r>
            <a:r>
              <a:rPr lang="el-GR" altLang="zh-CN" sz="2800" b="1">
                <a:solidFill>
                  <a:srgbClr val="FF0000"/>
                </a:solidFill>
                <a:latin typeface="仿宋_GB2312" pitchFamily="49" charset="-122"/>
                <a:ea typeface="仿宋_GB2312" pitchFamily="49" charset="-122"/>
              </a:rPr>
              <a:t>γ</a:t>
            </a:r>
            <a:r>
              <a:rPr lang="zh-CN" altLang="en-US" sz="2800" b="1">
                <a:solidFill>
                  <a:srgbClr val="FF0000"/>
                </a:solidFill>
                <a:latin typeface="仿宋_GB2312" pitchFamily="49" charset="-122"/>
                <a:ea typeface="仿宋_GB2312" pitchFamily="49" charset="-122"/>
              </a:rPr>
              <a:t>为励磁绕组分布区间所占极距之比例</a:t>
            </a:r>
            <a:r>
              <a:rPr lang="zh-CN" altLang="en-US" sz="2800" b="1">
                <a:solidFill>
                  <a:schemeClr val="hlink"/>
                </a:solidFill>
                <a:latin typeface="仿宋_GB2312" pitchFamily="49" charset="-122"/>
                <a:ea typeface="仿宋_GB2312" pitchFamily="49" charset="-122"/>
              </a:rPr>
              <a:t>，</a:t>
            </a:r>
            <a:r>
              <a:rPr lang="zh-CN" altLang="en-US" sz="2800" b="1">
                <a:latin typeface="仿宋_GB2312" pitchFamily="49" charset="-122"/>
                <a:ea typeface="仿宋_GB2312" pitchFamily="49" charset="-122"/>
              </a:rPr>
              <a:t>通常</a:t>
            </a:r>
            <a:r>
              <a:rPr lang="el-GR" altLang="zh-CN" sz="2800" b="1">
                <a:latin typeface="仿宋_GB2312" pitchFamily="49" charset="-122"/>
                <a:ea typeface="仿宋_GB2312" pitchFamily="49" charset="-122"/>
              </a:rPr>
              <a:t>γ</a:t>
            </a:r>
            <a:r>
              <a:rPr lang="zh-CN" altLang="en-US" sz="2800" b="1">
                <a:latin typeface="仿宋_GB2312" pitchFamily="49" charset="-122"/>
                <a:ea typeface="仿宋_GB2312" pitchFamily="49" charset="-122"/>
              </a:rPr>
              <a:t>为</a:t>
            </a:r>
            <a:r>
              <a:rPr lang="en-US" altLang="zh-CN" sz="2800" b="1">
                <a:latin typeface="仿宋_GB2312" pitchFamily="49" charset="-122"/>
                <a:ea typeface="仿宋_GB2312" pitchFamily="49" charset="-122"/>
              </a:rPr>
              <a:t>0.7</a:t>
            </a:r>
            <a:r>
              <a:rPr lang="zh-CN" altLang="en-US" sz="2800" b="1">
                <a:latin typeface="仿宋_GB2312" pitchFamily="49" charset="-122"/>
                <a:ea typeface="仿宋_GB2312" pitchFamily="49" charset="-122"/>
              </a:rPr>
              <a:t>左右。用傅里叶级数分析可知，这时磁势分布的谐波含量小，基波幅值</a:t>
            </a:r>
            <a:r>
              <a:rPr lang="en-US" altLang="zh-CN" sz="2800" b="1">
                <a:latin typeface="仿宋_GB2312" pitchFamily="49" charset="-122"/>
                <a:ea typeface="仿宋_GB2312" pitchFamily="49" charset="-122"/>
              </a:rPr>
              <a:t>F</a:t>
            </a:r>
            <a:r>
              <a:rPr lang="en-US" altLang="zh-CN" sz="2800" b="1" baseline="-25000">
                <a:latin typeface="仿宋_GB2312" pitchFamily="49" charset="-122"/>
                <a:ea typeface="仿宋_GB2312" pitchFamily="49" charset="-122"/>
              </a:rPr>
              <a:t>f1</a:t>
            </a:r>
            <a:r>
              <a:rPr lang="zh-CN" altLang="en-US" sz="2800" b="1">
                <a:latin typeface="仿宋_GB2312" pitchFamily="49" charset="-122"/>
                <a:ea typeface="仿宋_GB2312" pitchFamily="49" charset="-122"/>
              </a:rPr>
              <a:t>很接近实际磁势幅值</a:t>
            </a:r>
            <a:r>
              <a:rPr lang="en-US" altLang="zh-CN" sz="2800" b="1">
                <a:latin typeface="仿宋_GB2312" pitchFamily="49" charset="-122"/>
                <a:ea typeface="仿宋_GB2312" pitchFamily="49" charset="-122"/>
              </a:rPr>
              <a:t>F</a:t>
            </a:r>
            <a:r>
              <a:rPr lang="en-US" altLang="zh-CN" sz="2800" b="1" baseline="-25000">
                <a:latin typeface="仿宋_GB2312" pitchFamily="49" charset="-122"/>
                <a:ea typeface="仿宋_GB2312" pitchFamily="49" charset="-122"/>
              </a:rPr>
              <a:t>f</a:t>
            </a:r>
            <a:r>
              <a:rPr lang="zh-CN" altLang="en-US" sz="2800" b="1">
                <a:latin typeface="仿宋_GB2312" pitchFamily="49" charset="-122"/>
                <a:ea typeface="仿宋_GB2312" pitchFamily="49" charset="-122"/>
              </a:rPr>
              <a:t>。例如，当</a:t>
            </a:r>
            <a:r>
              <a:rPr lang="el-GR" altLang="zh-CN" sz="2800" b="1">
                <a:latin typeface="仿宋_GB2312" pitchFamily="49" charset="-122"/>
                <a:ea typeface="仿宋_GB2312" pitchFamily="49" charset="-122"/>
              </a:rPr>
              <a:t>γ</a:t>
            </a:r>
            <a:r>
              <a:rPr lang="en-US" altLang="zh-CN" sz="2800" b="1">
                <a:latin typeface="仿宋_GB2312" pitchFamily="49" charset="-122"/>
                <a:ea typeface="仿宋_GB2312" pitchFamily="49" charset="-122"/>
              </a:rPr>
              <a:t>=0.7 </a:t>
            </a:r>
            <a:r>
              <a:rPr lang="zh-CN" altLang="en-US" sz="2800" b="1">
                <a:latin typeface="仿宋_GB2312" pitchFamily="49" charset="-122"/>
                <a:ea typeface="仿宋_GB2312" pitchFamily="49" charset="-122"/>
              </a:rPr>
              <a:t>时，</a:t>
            </a:r>
            <a:r>
              <a:rPr lang="en-US" altLang="zh-CN" sz="2800" b="1">
                <a:latin typeface="仿宋_GB2312" pitchFamily="49" charset="-122"/>
                <a:ea typeface="仿宋_GB2312" pitchFamily="49" charset="-122"/>
              </a:rPr>
              <a:t>F</a:t>
            </a:r>
            <a:r>
              <a:rPr lang="en-US" altLang="zh-CN" sz="2800" b="1" baseline="-25000">
                <a:latin typeface="仿宋_GB2312" pitchFamily="49" charset="-122"/>
                <a:ea typeface="仿宋_GB2312" pitchFamily="49" charset="-122"/>
              </a:rPr>
              <a:t>f1</a:t>
            </a:r>
            <a:r>
              <a:rPr lang="en-US" altLang="zh-CN" sz="2800" b="1">
                <a:latin typeface="仿宋_GB2312" pitchFamily="49" charset="-122"/>
                <a:ea typeface="仿宋_GB2312" pitchFamily="49" charset="-122"/>
              </a:rPr>
              <a:t>/ F</a:t>
            </a:r>
            <a:r>
              <a:rPr lang="en-US" altLang="zh-CN" sz="2800" b="1" baseline="-25000">
                <a:latin typeface="仿宋_GB2312" pitchFamily="49" charset="-122"/>
                <a:ea typeface="仿宋_GB2312" pitchFamily="49" charset="-122"/>
              </a:rPr>
              <a:t>f</a:t>
            </a:r>
            <a:r>
              <a:rPr lang="en-US" altLang="zh-CN" sz="2800" b="1">
                <a:latin typeface="仿宋_GB2312" pitchFamily="49" charset="-122"/>
                <a:ea typeface="仿宋_GB2312" pitchFamily="49" charset="-122"/>
              </a:rPr>
              <a:t>=0.97</a:t>
            </a:r>
            <a:r>
              <a:rPr lang="zh-CN" altLang="en-US" sz="2800" b="1">
                <a:latin typeface="仿宋_GB2312" pitchFamily="49" charset="-122"/>
                <a:ea typeface="仿宋_GB2312" pitchFamily="49" charset="-122"/>
              </a:rPr>
              <a:t>，而</a:t>
            </a:r>
            <a:r>
              <a:rPr lang="el-GR" altLang="zh-CN" sz="2800" b="1">
                <a:latin typeface="仿宋_GB2312" pitchFamily="49" charset="-122"/>
                <a:ea typeface="仿宋_GB2312" pitchFamily="49" charset="-122"/>
              </a:rPr>
              <a:t>γ</a:t>
            </a:r>
            <a:r>
              <a:rPr lang="en-US" altLang="zh-CN" sz="2800" b="1">
                <a:latin typeface="仿宋_GB2312" pitchFamily="49" charset="-122"/>
                <a:ea typeface="仿宋_GB2312" pitchFamily="49" charset="-122"/>
              </a:rPr>
              <a:t>=0.75</a:t>
            </a:r>
            <a:r>
              <a:rPr lang="zh-CN" altLang="en-US" sz="2800" b="1">
                <a:latin typeface="仿宋_GB2312" pitchFamily="49" charset="-122"/>
                <a:ea typeface="仿宋_GB2312" pitchFamily="49" charset="-122"/>
              </a:rPr>
              <a:t>时，则</a:t>
            </a:r>
            <a:r>
              <a:rPr lang="en-US" altLang="zh-CN" sz="2800" b="1">
                <a:latin typeface="仿宋_GB2312" pitchFamily="49" charset="-122"/>
                <a:ea typeface="仿宋_GB2312" pitchFamily="49" charset="-122"/>
              </a:rPr>
              <a:t>F</a:t>
            </a:r>
            <a:r>
              <a:rPr lang="en-US" altLang="zh-CN" sz="2800" b="1" baseline="-25000">
                <a:latin typeface="仿宋_GB2312" pitchFamily="49" charset="-122"/>
                <a:ea typeface="仿宋_GB2312" pitchFamily="49" charset="-122"/>
              </a:rPr>
              <a:t>f1</a:t>
            </a:r>
            <a:r>
              <a:rPr lang="en-US" altLang="zh-CN" sz="2800" b="1">
                <a:latin typeface="仿宋_GB2312" pitchFamily="49" charset="-122"/>
                <a:ea typeface="仿宋_GB2312" pitchFamily="49" charset="-122"/>
              </a:rPr>
              <a:t>/ F</a:t>
            </a:r>
            <a:r>
              <a:rPr lang="en-US" altLang="zh-CN" sz="2800" b="1" baseline="-25000">
                <a:latin typeface="仿宋_GB2312" pitchFamily="49" charset="-122"/>
                <a:ea typeface="仿宋_GB2312" pitchFamily="49" charset="-122"/>
              </a:rPr>
              <a:t>f</a:t>
            </a:r>
            <a:r>
              <a:rPr lang="en-US" altLang="zh-CN" sz="2800" b="1">
                <a:latin typeface="仿宋_GB2312" pitchFamily="49" charset="-122"/>
                <a:ea typeface="仿宋_GB2312" pitchFamily="49" charset="-122"/>
              </a:rPr>
              <a:t>=1</a:t>
            </a:r>
            <a:endParaRPr lang="el-GR" altLang="en-US" sz="2800" b="1">
              <a:latin typeface="仿宋_GB2312" pitchFamily="49" charset="-122"/>
              <a:ea typeface="仿宋_GB2312" pitchFamily="49"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sz="quarter"/>
          </p:nvPr>
        </p:nvSpPr>
        <p:spPr>
          <a:xfrm>
            <a:off x="755650" y="0"/>
            <a:ext cx="7793038"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14</a:t>
            </a:r>
          </a:p>
        </p:txBody>
      </p:sp>
      <p:sp>
        <p:nvSpPr>
          <p:cNvPr id="50179" name="Rectangle 3"/>
          <p:cNvSpPr>
            <a:spLocks noChangeArrowheads="1"/>
          </p:cNvSpPr>
          <p:nvPr/>
        </p:nvSpPr>
        <p:spPr bwMode="auto">
          <a:xfrm>
            <a:off x="395288" y="1196975"/>
            <a:ext cx="8208962" cy="39608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四，隐极同步发电机</a:t>
            </a:r>
            <a:r>
              <a:rPr lang="zh-CN" altLang="en-US" sz="2700">
                <a:latin typeface="仿宋_GB2312" pitchFamily="49" charset="-122"/>
                <a:ea typeface="仿宋_GB2312" pitchFamily="49" charset="-122"/>
              </a:rPr>
              <a:t> </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因此，可以近似地认为</a:t>
            </a:r>
            <a:r>
              <a:rPr lang="zh-CN" altLang="en-US" sz="2700" b="1">
                <a:solidFill>
                  <a:srgbClr val="FF0000"/>
                </a:solidFill>
                <a:latin typeface="仿宋_GB2312" pitchFamily="49" charset="-122"/>
                <a:ea typeface="仿宋_GB2312" pitchFamily="49" charset="-122"/>
              </a:rPr>
              <a:t>隐极电机磁极磁势也是正弦分布的</a:t>
            </a:r>
            <a:r>
              <a:rPr lang="zh-CN" altLang="en-US" sz="2700" b="1">
                <a:latin typeface="仿宋_GB2312" pitchFamily="49" charset="-122"/>
                <a:ea typeface="仿宋_GB2312" pitchFamily="49" charset="-122"/>
              </a:rPr>
              <a:t>。这样，</a:t>
            </a:r>
            <a:r>
              <a:rPr lang="zh-CN" altLang="en-US" sz="2700" b="1">
                <a:solidFill>
                  <a:srgbClr val="0000FF"/>
                </a:solidFill>
                <a:latin typeface="仿宋_GB2312" pitchFamily="49" charset="-122"/>
                <a:ea typeface="仿宋_GB2312" pitchFamily="49" charset="-122"/>
              </a:rPr>
              <a:t>电枢磁势</a:t>
            </a:r>
            <a:r>
              <a:rPr lang="en-US" altLang="zh-CN" sz="2700" b="1">
                <a:solidFill>
                  <a:srgbClr val="0000FF"/>
                </a:solidFill>
                <a:latin typeface="仿宋_GB2312" pitchFamily="49" charset="-122"/>
                <a:ea typeface="仿宋_GB2312" pitchFamily="49" charset="-122"/>
              </a:rPr>
              <a:t>(</a:t>
            </a:r>
            <a:r>
              <a:rPr lang="zh-CN" altLang="en-US" sz="2700" b="1">
                <a:solidFill>
                  <a:srgbClr val="0000FF"/>
                </a:solidFill>
                <a:latin typeface="仿宋_GB2312" pitchFamily="49" charset="-122"/>
                <a:ea typeface="仿宋_GB2312" pitchFamily="49" charset="-122"/>
              </a:rPr>
              <a:t>基波</a:t>
            </a:r>
            <a:r>
              <a:rPr lang="en-US" altLang="zh-CN" sz="2700" b="1">
                <a:solidFill>
                  <a:srgbClr val="0000FF"/>
                </a:solidFill>
                <a:latin typeface="仿宋_GB2312" pitchFamily="49" charset="-122"/>
                <a:ea typeface="仿宋_GB2312" pitchFamily="49" charset="-122"/>
              </a:rPr>
              <a:t>)</a:t>
            </a:r>
            <a:r>
              <a:rPr lang="zh-CN" altLang="en-US" sz="2700" b="1">
                <a:solidFill>
                  <a:srgbClr val="0000FF"/>
                </a:solidFill>
                <a:latin typeface="仿宋_GB2312" pitchFamily="49" charset="-122"/>
                <a:ea typeface="仿宋_GB2312" pitchFamily="49" charset="-122"/>
              </a:rPr>
              <a:t>和励磁磁势都为正弦分布，所以是等效的，以致无需折合</a:t>
            </a:r>
            <a:r>
              <a:rPr lang="zh-CN" altLang="en-US" sz="2700" b="1">
                <a:latin typeface="仿宋_GB2312" pitchFamily="49" charset="-122"/>
                <a:ea typeface="仿宋_GB2312" pitchFamily="49" charset="-122"/>
              </a:rPr>
              <a:t>，而可以将隐极电机看成为</a:t>
            </a:r>
            <a:r>
              <a:rPr lang="en-US" altLang="zh-CN" sz="2700" b="1">
                <a:solidFill>
                  <a:srgbClr val="FF0000"/>
                </a:solidFill>
                <a:latin typeface="仿宋_GB2312" pitchFamily="49" charset="-122"/>
                <a:ea typeface="仿宋_GB2312" pitchFamily="49" charset="-122"/>
              </a:rPr>
              <a:t>K</a:t>
            </a:r>
            <a:r>
              <a:rPr lang="en-US" altLang="zh-CN" sz="2700" b="1" baseline="-25000">
                <a:solidFill>
                  <a:srgbClr val="FF0000"/>
                </a:solidFill>
                <a:latin typeface="仿宋_GB2312" pitchFamily="49" charset="-122"/>
                <a:ea typeface="仿宋_GB2312" pitchFamily="49" charset="-122"/>
              </a:rPr>
              <a:t>ad</a:t>
            </a:r>
            <a:r>
              <a:rPr lang="en-US" altLang="zh-CN" sz="2700" b="1">
                <a:solidFill>
                  <a:srgbClr val="FF0000"/>
                </a:solidFill>
                <a:latin typeface="仿宋_GB2312" pitchFamily="49" charset="-122"/>
                <a:ea typeface="仿宋_GB2312" pitchFamily="49" charset="-122"/>
              </a:rPr>
              <a:t>=K</a:t>
            </a:r>
            <a:r>
              <a:rPr lang="en-US" altLang="zh-CN" sz="2700" b="1" baseline="-25000">
                <a:solidFill>
                  <a:srgbClr val="FF0000"/>
                </a:solidFill>
                <a:latin typeface="仿宋_GB2312" pitchFamily="49" charset="-122"/>
                <a:ea typeface="仿宋_GB2312" pitchFamily="49" charset="-122"/>
              </a:rPr>
              <a:t>aq </a:t>
            </a:r>
            <a:r>
              <a:rPr lang="en-US" altLang="zh-CN" sz="2700" b="1">
                <a:solidFill>
                  <a:srgbClr val="FF0000"/>
                </a:solidFill>
                <a:latin typeface="仿宋_GB2312" pitchFamily="49" charset="-122"/>
                <a:ea typeface="仿宋_GB2312" pitchFamily="49" charset="-122"/>
              </a:rPr>
              <a:t>=K</a:t>
            </a:r>
            <a:r>
              <a:rPr lang="en-US" altLang="zh-CN" sz="2700" b="1" baseline="-25000">
                <a:solidFill>
                  <a:srgbClr val="FF0000"/>
                </a:solidFill>
                <a:latin typeface="仿宋_GB2312" pitchFamily="49" charset="-122"/>
                <a:ea typeface="仿宋_GB2312" pitchFamily="49" charset="-122"/>
              </a:rPr>
              <a:t>a </a:t>
            </a:r>
            <a:r>
              <a:rPr lang="en-US" altLang="zh-CN" sz="2700" b="1">
                <a:solidFill>
                  <a:srgbClr val="FF0000"/>
                </a:solidFill>
                <a:latin typeface="仿宋_GB2312" pitchFamily="49" charset="-122"/>
                <a:ea typeface="仿宋_GB2312" pitchFamily="49" charset="-122"/>
              </a:rPr>
              <a:t>=1</a:t>
            </a:r>
            <a:r>
              <a:rPr lang="zh-CN" altLang="en-US" sz="2700" b="1">
                <a:latin typeface="仿宋_GB2312" pitchFamily="49" charset="-122"/>
                <a:ea typeface="仿宋_GB2312" pitchFamily="49" charset="-122"/>
              </a:rPr>
              <a:t>的特殊情况的凸极电机。因此，隐极电机的电枢磁势可近似地与励磁磁势直接矢量相加，而不必采用双反应理论，这样使电枢反应计算和对电机的分析大为简化。</a:t>
            </a:r>
            <a:r>
              <a:rPr lang="zh-CN" altLang="en-US" sz="2700" b="1"/>
              <a:t> </a:t>
            </a:r>
            <a:endParaRPr lang="el-GR" altLang="en-US" sz="2700" b="1"/>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827088" y="0"/>
            <a:ext cx="7793037"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15</a:t>
            </a:r>
          </a:p>
        </p:txBody>
      </p:sp>
      <p:sp>
        <p:nvSpPr>
          <p:cNvPr id="51203" name="Rectangle 3"/>
          <p:cNvSpPr>
            <a:spLocks noChangeArrowheads="1"/>
          </p:cNvSpPr>
          <p:nvPr/>
        </p:nvSpPr>
        <p:spPr bwMode="auto">
          <a:xfrm>
            <a:off x="179388" y="1196975"/>
            <a:ext cx="8713787" cy="52562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四，隐极同步发电机</a:t>
            </a:r>
            <a:r>
              <a:rPr lang="zh-CN" altLang="en-US" sz="2700">
                <a:latin typeface="仿宋_GB2312" pitchFamily="49" charset="-122"/>
                <a:ea typeface="仿宋_GB2312" pitchFamily="49" charset="-122"/>
              </a:rPr>
              <a:t> </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r>
              <a:rPr lang="en-US" altLang="zh-CN" sz="2700" b="1">
                <a:latin typeface="仿宋_GB2312" pitchFamily="49" charset="-122"/>
                <a:ea typeface="仿宋_GB2312" pitchFamily="49" charset="-122"/>
              </a:rPr>
              <a:t>1</a:t>
            </a:r>
            <a:r>
              <a:rPr lang="zh-CN" altLang="en-US" sz="2700" b="1">
                <a:latin typeface="仿宋_GB2312" pitchFamily="49" charset="-122"/>
                <a:ea typeface="仿宋_GB2312" pitchFamily="49" charset="-122"/>
              </a:rPr>
              <a:t>．  磁路不饱和</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因为隐极电机直、交轴磁路磁导相同，对应的电枢反应电抗也相同，即</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aq</a:t>
            </a:r>
            <a:r>
              <a:rPr lang="zh-CN" altLang="en-US" sz="2700" b="1">
                <a:latin typeface="仿宋_GB2312" pitchFamily="49" charset="-122"/>
                <a:ea typeface="仿宋_GB2312" pitchFamily="49" charset="-122"/>
              </a:rPr>
              <a:t>，统称为</a:t>
            </a:r>
            <a:r>
              <a:rPr lang="zh-CN" altLang="en-US" sz="2700" b="1">
                <a:solidFill>
                  <a:srgbClr val="FF0000"/>
                </a:solidFill>
                <a:latin typeface="仿宋_GB2312" pitchFamily="49" charset="-122"/>
                <a:ea typeface="仿宋_GB2312" pitchFamily="49" charset="-122"/>
              </a:rPr>
              <a:t>电枢反应电抗</a:t>
            </a:r>
            <a:r>
              <a:rPr lang="en-US" altLang="zh-CN" sz="2700" b="1">
                <a:solidFill>
                  <a:srgbClr val="FF0000"/>
                </a:solidFill>
                <a:latin typeface="仿宋_GB2312" pitchFamily="49" charset="-122"/>
                <a:ea typeface="仿宋_GB2312" pitchFamily="49" charset="-122"/>
              </a:rPr>
              <a:t>x</a:t>
            </a:r>
            <a:r>
              <a:rPr lang="en-US" altLang="zh-CN" sz="2700" b="1" baseline="-25000">
                <a:solidFill>
                  <a:srgbClr val="FF0000"/>
                </a:solidFill>
                <a:latin typeface="仿宋_GB2312" pitchFamily="49" charset="-122"/>
                <a:ea typeface="仿宋_GB2312" pitchFamily="49" charset="-122"/>
              </a:rPr>
              <a:t>a</a:t>
            </a:r>
            <a:r>
              <a:rPr lang="zh-CN" altLang="en-US" sz="2700" b="1">
                <a:solidFill>
                  <a:srgbClr val="FF0000"/>
                </a:solidFill>
                <a:latin typeface="仿宋_GB2312" pitchFamily="49" charset="-122"/>
                <a:ea typeface="仿宋_GB2312" pitchFamily="49" charset="-122"/>
              </a:rPr>
              <a:t>。</a:t>
            </a:r>
            <a:r>
              <a:rPr lang="zh-CN" altLang="en-US" sz="2700" b="1">
                <a:latin typeface="仿宋_GB2312" pitchFamily="49" charset="-122"/>
                <a:ea typeface="仿宋_GB2312" pitchFamily="49" charset="-122"/>
              </a:rPr>
              <a:t>因此，同步电抗也无直、交轴之分，记作</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s</a:t>
            </a:r>
            <a:r>
              <a:rPr lang="zh-CN" altLang="en-US" sz="2700" b="1">
                <a:latin typeface="仿宋_GB2312" pitchFamily="49" charset="-122"/>
                <a:ea typeface="仿宋_GB2312" pitchFamily="49" charset="-122"/>
              </a:rPr>
              <a:t>，</a:t>
            </a:r>
          </a:p>
          <a:p>
            <a:pPr marL="342900" indent="-3429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即所以，隐极电机不饱和时，可用不饱和同步电抗写出电压平衡式</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相应的等值电路和矢量图如图</a:t>
            </a:r>
            <a:r>
              <a:rPr lang="en-US" altLang="zh-CN" sz="2700" b="1">
                <a:latin typeface="仿宋_GB2312" pitchFamily="49" charset="-122"/>
                <a:ea typeface="仿宋_GB2312" pitchFamily="49" charset="-122"/>
              </a:rPr>
              <a:t>19-20</a:t>
            </a:r>
            <a:r>
              <a:rPr lang="zh-CN" altLang="en-US" sz="2700" b="1">
                <a:latin typeface="仿宋_GB2312" pitchFamily="49" charset="-122"/>
                <a:ea typeface="仿宋_GB2312" pitchFamily="49" charset="-122"/>
              </a:rPr>
              <a:t>所示。与式</a:t>
            </a:r>
            <a:r>
              <a:rPr lang="en-US" altLang="zh-CN" sz="2700" b="1">
                <a:latin typeface="仿宋_GB2312" pitchFamily="49" charset="-122"/>
                <a:ea typeface="仿宋_GB2312" pitchFamily="49" charset="-122"/>
              </a:rPr>
              <a:t>(19-18)</a:t>
            </a:r>
            <a:r>
              <a:rPr lang="zh-CN" altLang="en-US" sz="2700" b="1">
                <a:latin typeface="仿宋_GB2312" pitchFamily="49" charset="-122"/>
                <a:ea typeface="仿宋_GB2312" pitchFamily="49" charset="-122"/>
              </a:rPr>
              <a:t>和图</a:t>
            </a:r>
            <a:r>
              <a:rPr lang="en-US" altLang="zh-CN" sz="2700" b="1">
                <a:latin typeface="仿宋_GB2312" pitchFamily="49" charset="-122"/>
                <a:ea typeface="仿宋_GB2312" pitchFamily="49" charset="-122"/>
              </a:rPr>
              <a:t>19-16</a:t>
            </a:r>
            <a:r>
              <a:rPr lang="zh-CN" altLang="en-US" sz="2700" b="1">
                <a:latin typeface="仿宋_GB2312" pitchFamily="49" charset="-122"/>
                <a:ea typeface="仿宋_GB2312" pitchFamily="49" charset="-122"/>
              </a:rPr>
              <a:t>比较，差别在于凸极电机中</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d</a:t>
            </a:r>
            <a:r>
              <a:rPr lang="en-US" altLang="zh-CN" sz="2700" b="1">
                <a:latin typeface="仿宋_GB2312" pitchFamily="49" charset="-122"/>
                <a:ea typeface="仿宋_GB2312" pitchFamily="49" charset="-122"/>
                <a:cs typeface="Tahoma" pitchFamily="34" charset="0"/>
              </a:rPr>
              <a:t>≠</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q</a:t>
            </a: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，而隐极电机</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d</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q</a:t>
            </a:r>
            <a:r>
              <a:rPr lang="zh-CN" altLang="en-US" sz="2700" b="1">
                <a:latin typeface="仿宋_GB2312" pitchFamily="49" charset="-122"/>
                <a:ea typeface="仿宋_GB2312" pitchFamily="49" charset="-122"/>
              </a:rPr>
              <a:t>。</a:t>
            </a:r>
            <a:endParaRPr lang="el-GR" altLang="en-US" sz="2700" b="1">
              <a:latin typeface="仿宋_GB2312" pitchFamily="49" charset="-122"/>
              <a:ea typeface="仿宋_GB2312" pitchFamily="49" charset="-122"/>
            </a:endParaRPr>
          </a:p>
        </p:txBody>
      </p:sp>
      <p:graphicFrame>
        <p:nvGraphicFramePr>
          <p:cNvPr id="51204" name="Object 4"/>
          <p:cNvGraphicFramePr>
            <a:graphicFrameLocks noChangeAspect="1"/>
          </p:cNvGraphicFramePr>
          <p:nvPr>
            <p:ph sz="quarter" idx="4"/>
          </p:nvPr>
        </p:nvGraphicFramePr>
        <p:xfrm>
          <a:off x="2843213" y="4437063"/>
          <a:ext cx="2709862" cy="566737"/>
        </p:xfrm>
        <a:graphic>
          <a:graphicData uri="http://schemas.openxmlformats.org/presentationml/2006/ole">
            <p:oleObj spid="_x0000_s51204" name="Equation" r:id="rId3" imgW="1143000" imgH="241200" progId="Equation.DSMT4">
              <p:embed/>
            </p:oleObj>
          </a:graphicData>
        </a:graphic>
      </p:graphicFrame>
      <p:graphicFrame>
        <p:nvGraphicFramePr>
          <p:cNvPr id="51205" name="Object 5"/>
          <p:cNvGraphicFramePr>
            <a:graphicFrameLocks noChangeAspect="1"/>
          </p:cNvGraphicFramePr>
          <p:nvPr>
            <p:ph sz="quarter" idx="1"/>
          </p:nvPr>
        </p:nvGraphicFramePr>
        <p:xfrm>
          <a:off x="2825750" y="3432175"/>
          <a:ext cx="1863725" cy="573088"/>
        </p:xfrm>
        <a:graphic>
          <a:graphicData uri="http://schemas.openxmlformats.org/presentationml/2006/ole">
            <p:oleObj spid="_x0000_s51205" name="Equation" r:id="rId4" imgW="736600" imgH="228600" progId="Equation.DSMT4">
              <p:embed/>
            </p:oleObj>
          </a:graphicData>
        </a:graphic>
      </p:graphicFrame>
      <p:pic>
        <p:nvPicPr>
          <p:cNvPr id="411656" name="Picture 8" descr="19-20隐极发电机等值电路"/>
          <p:cNvPicPr>
            <a:picLocks noChangeAspect="1" noChangeArrowheads="1"/>
          </p:cNvPicPr>
          <p:nvPr>
            <p:ph sz="quarter" idx="3"/>
          </p:nvPr>
        </p:nvPicPr>
        <p:blipFill>
          <a:blip r:embed="rId5"/>
          <a:srcRect/>
          <a:stretch>
            <a:fillRect/>
          </a:stretch>
        </p:blipFill>
        <p:spPr>
          <a:xfrm>
            <a:off x="1331913" y="242888"/>
            <a:ext cx="7134225" cy="2339975"/>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11656"/>
                                        </p:tgtEl>
                                        <p:attrNameLst>
                                          <p:attrName>style.visibility</p:attrName>
                                        </p:attrNameLst>
                                      </p:cBhvr>
                                      <p:to>
                                        <p:strVal val="visible"/>
                                      </p:to>
                                    </p:set>
                                    <p:animEffect transition="in" filter="slide(fromBottom)">
                                      <p:cBhvr>
                                        <p:cTn id="7" dur="500"/>
                                        <p:tgtEl>
                                          <p:spTgt spid="411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sz="quarter"/>
          </p:nvPr>
        </p:nvSpPr>
        <p:spPr>
          <a:xfrm>
            <a:off x="755650" y="0"/>
            <a:ext cx="7793038"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16</a:t>
            </a:r>
          </a:p>
        </p:txBody>
      </p:sp>
      <p:sp>
        <p:nvSpPr>
          <p:cNvPr id="52227" name="Rectangle 3"/>
          <p:cNvSpPr>
            <a:spLocks noChangeArrowheads="1"/>
          </p:cNvSpPr>
          <p:nvPr/>
        </p:nvSpPr>
        <p:spPr bwMode="auto">
          <a:xfrm>
            <a:off x="323850" y="1196975"/>
            <a:ext cx="8280400" cy="39608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四，隐极同步发电机</a:t>
            </a:r>
            <a:r>
              <a:rPr lang="zh-CN" altLang="en-US" sz="2700"/>
              <a:t> </a:t>
            </a:r>
          </a:p>
          <a:p>
            <a:pPr marL="342900" indent="-342900">
              <a:spcBef>
                <a:spcPct val="20000"/>
              </a:spcBef>
              <a:buClr>
                <a:schemeClr val="bg2"/>
              </a:buClr>
              <a:buSzPct val="70000"/>
              <a:buFont typeface="Wingdings" pitchFamily="2" charset="2"/>
              <a:buChar char="l"/>
            </a:pPr>
            <a:r>
              <a:rPr lang="zh-CN" altLang="en-US" sz="2700" b="1"/>
              <a:t>    </a:t>
            </a:r>
            <a:r>
              <a:rPr lang="en-US" altLang="zh-CN" sz="2700" b="1">
                <a:latin typeface="仿宋_GB2312" pitchFamily="49" charset="-122"/>
                <a:ea typeface="仿宋_GB2312" pitchFamily="49" charset="-122"/>
              </a:rPr>
              <a:t>2</a:t>
            </a:r>
            <a:r>
              <a:rPr lang="zh-CN" altLang="en-US" sz="2700" b="1">
                <a:latin typeface="仿宋_GB2312" pitchFamily="49" charset="-122"/>
                <a:ea typeface="仿宋_GB2312" pitchFamily="49" charset="-122"/>
              </a:rPr>
              <a:t>．计及饱和</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如若要计及饱和，则分析隐极电机时仍然要采用磁势电势矢量图，并由空载特性给出磁势与电势的数量关系，如图</a:t>
            </a:r>
            <a:r>
              <a:rPr lang="en-US" altLang="zh-CN" sz="2700" b="1">
                <a:latin typeface="仿宋_GB2312" pitchFamily="49" charset="-122"/>
                <a:ea typeface="仿宋_GB2312" pitchFamily="49" charset="-122"/>
              </a:rPr>
              <a:t>19</a:t>
            </a:r>
            <a:r>
              <a:rPr lang="en-US" altLang="zh-CN" sz="2700" b="1">
                <a:ea typeface="仿宋_GB2312" pitchFamily="49" charset="-122"/>
              </a:rPr>
              <a:t>—</a:t>
            </a:r>
            <a:r>
              <a:rPr lang="en-US" altLang="zh-CN" sz="2700" b="1">
                <a:latin typeface="仿宋_GB2312" pitchFamily="49" charset="-122"/>
                <a:ea typeface="仿宋_GB2312" pitchFamily="49" charset="-122"/>
              </a:rPr>
              <a:t>21</a:t>
            </a:r>
            <a:r>
              <a:rPr lang="zh-CN" altLang="en-US" sz="2700" b="1">
                <a:latin typeface="仿宋_GB2312" pitchFamily="49" charset="-122"/>
                <a:ea typeface="仿宋_GB2312" pitchFamily="49" charset="-122"/>
              </a:rPr>
              <a:t>所示。</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隐极电机的电枢磁势和励磁磁势可直接矢量相加，得合成气隙磁势</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然后根据空载特性确定</a:t>
            </a:r>
            <a:r>
              <a:rPr lang="en-US" altLang="zh-CN" sz="2700" b="1">
                <a:latin typeface="仿宋_GB2312" pitchFamily="49" charset="-122"/>
                <a:ea typeface="仿宋_GB2312" pitchFamily="49" charset="-122"/>
              </a:rPr>
              <a:t>E</a:t>
            </a:r>
            <a:r>
              <a:rPr lang="el-GR" altLang="zh-CN" sz="2700" b="1" baseline="-25000">
                <a:latin typeface="仿宋_GB2312" pitchFamily="49" charset="-122"/>
                <a:ea typeface="仿宋_GB2312" pitchFamily="49" charset="-122"/>
                <a:cs typeface="Tahoma" pitchFamily="34" charset="0"/>
              </a:rPr>
              <a:t>δ</a:t>
            </a:r>
            <a:r>
              <a:rPr lang="zh-CN" altLang="en-US" sz="2700" b="1">
                <a:latin typeface="仿宋_GB2312" pitchFamily="49" charset="-122"/>
                <a:ea typeface="仿宋_GB2312" pitchFamily="49" charset="-122"/>
              </a:rPr>
              <a:t>和</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0</a:t>
            </a:r>
            <a:r>
              <a:rPr lang="zh-CN" altLang="en-US" sz="2700" b="1">
                <a:latin typeface="仿宋_GB2312" pitchFamily="49" charset="-122"/>
                <a:ea typeface="仿宋_GB2312" pitchFamily="49" charset="-122"/>
              </a:rPr>
              <a:t>的大小，并按</a:t>
            </a:r>
            <a:r>
              <a:rPr lang="en-US" altLang="zh-CN" sz="2700" b="1">
                <a:latin typeface="仿宋_GB2312" pitchFamily="49" charset="-122"/>
                <a:ea typeface="仿宋_GB2312" pitchFamily="49" charset="-122"/>
              </a:rPr>
              <a:t>E</a:t>
            </a:r>
            <a:r>
              <a:rPr lang="el-GR" altLang="zh-CN" sz="2700" b="1" baseline="-25000">
                <a:latin typeface="仿宋_GB2312" pitchFamily="49" charset="-122"/>
                <a:ea typeface="仿宋_GB2312" pitchFamily="49" charset="-122"/>
              </a:rPr>
              <a:t>δ</a:t>
            </a:r>
            <a:r>
              <a:rPr lang="zh-CN" altLang="en-US" sz="2700" b="1">
                <a:latin typeface="仿宋_GB2312" pitchFamily="49" charset="-122"/>
                <a:ea typeface="仿宋_GB2312" pitchFamily="49" charset="-122"/>
              </a:rPr>
              <a:t>和</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0</a:t>
            </a:r>
            <a:r>
              <a:rPr lang="zh-CN" altLang="en-US" sz="2700" b="1">
                <a:latin typeface="仿宋_GB2312" pitchFamily="49" charset="-122"/>
                <a:ea typeface="仿宋_GB2312" pitchFamily="49" charset="-122"/>
              </a:rPr>
              <a:t>分别落后于</a:t>
            </a:r>
            <a:r>
              <a:rPr lang="en-US" altLang="zh-CN" sz="2700" b="1">
                <a:latin typeface="仿宋_GB2312" pitchFamily="49" charset="-122"/>
                <a:ea typeface="仿宋_GB2312" pitchFamily="49" charset="-122"/>
              </a:rPr>
              <a:t>F</a:t>
            </a:r>
            <a:r>
              <a:rPr lang="el-GR" altLang="zh-CN" sz="2700" b="1" baseline="-25000">
                <a:latin typeface="仿宋_GB2312" pitchFamily="49" charset="-122"/>
                <a:ea typeface="仿宋_GB2312" pitchFamily="49" charset="-122"/>
              </a:rPr>
              <a:t>δ</a:t>
            </a:r>
            <a:r>
              <a:rPr lang="zh-CN" altLang="en-US" sz="2700" b="1">
                <a:latin typeface="仿宋_GB2312" pitchFamily="49" charset="-122"/>
                <a:ea typeface="仿宋_GB2312" pitchFamily="49" charset="-122"/>
              </a:rPr>
              <a:t>和</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f </a:t>
            </a:r>
            <a:r>
              <a:rPr lang="en-US" altLang="zh-CN" sz="2700" b="1">
                <a:latin typeface="仿宋_GB2312" pitchFamily="49" charset="-122"/>
                <a:ea typeface="仿宋_GB2312" pitchFamily="49" charset="-122"/>
              </a:rPr>
              <a:t>90˚</a:t>
            </a:r>
            <a:r>
              <a:rPr lang="zh-CN" altLang="en-US" sz="2700" b="1">
                <a:latin typeface="仿宋_GB2312" pitchFamily="49" charset="-122"/>
                <a:ea typeface="仿宋_GB2312" pitchFamily="49" charset="-122"/>
              </a:rPr>
              <a:t>的原则及电压平衡式，可画出如图</a:t>
            </a:r>
            <a:r>
              <a:rPr lang="en-US" altLang="zh-CN" sz="2700" b="1">
                <a:latin typeface="仿宋_GB2312" pitchFamily="49" charset="-122"/>
                <a:ea typeface="仿宋_GB2312" pitchFamily="49" charset="-122"/>
              </a:rPr>
              <a:t>19</a:t>
            </a:r>
            <a:r>
              <a:rPr lang="en-US" altLang="zh-CN" sz="2700" b="1">
                <a:ea typeface="仿宋_GB2312" pitchFamily="49" charset="-122"/>
              </a:rPr>
              <a:t>—</a:t>
            </a:r>
            <a:r>
              <a:rPr lang="en-US" altLang="zh-CN" sz="2700" b="1">
                <a:latin typeface="仿宋_GB2312" pitchFamily="49" charset="-122"/>
                <a:ea typeface="仿宋_GB2312" pitchFamily="49" charset="-122"/>
              </a:rPr>
              <a:t>21</a:t>
            </a:r>
            <a:r>
              <a:rPr lang="zh-CN" altLang="en-US" sz="2700" b="1">
                <a:latin typeface="仿宋_GB2312" pitchFamily="49" charset="-122"/>
                <a:ea typeface="仿宋_GB2312" pitchFamily="49" charset="-122"/>
              </a:rPr>
              <a:t>之矢量图。电流、磁势及电势的对应关系如下</a:t>
            </a:r>
            <a:r>
              <a:rPr lang="zh-CN" altLang="en-US" sz="2700" b="1"/>
              <a:t>              </a:t>
            </a:r>
            <a:r>
              <a:rPr lang="en-US" altLang="zh-CN" sz="2700" b="1"/>
              <a:t>I</a:t>
            </a:r>
            <a:r>
              <a:rPr lang="en-US" altLang="zh-CN" sz="2700" b="1" baseline="-25000"/>
              <a:t>f             </a:t>
            </a:r>
            <a:r>
              <a:rPr lang="en-US" altLang="zh-CN" sz="2700" b="1"/>
              <a:t>F</a:t>
            </a:r>
            <a:r>
              <a:rPr lang="en-US" altLang="zh-CN" sz="2700" b="1" baseline="-25000"/>
              <a:t>f                </a:t>
            </a:r>
            <a:r>
              <a:rPr lang="en-US" altLang="zh-CN" sz="2700" b="1"/>
              <a:t>F</a:t>
            </a:r>
            <a:r>
              <a:rPr lang="el-GR" altLang="zh-CN" sz="2700" b="1" baseline="-25000">
                <a:cs typeface="Tahoma" pitchFamily="34" charset="0"/>
              </a:rPr>
              <a:t>δ</a:t>
            </a:r>
            <a:r>
              <a:rPr lang="en-US" altLang="zh-CN" sz="2700" b="1" baseline="-25000">
                <a:cs typeface="Tahoma" pitchFamily="34" charset="0"/>
              </a:rPr>
              <a:t>           </a:t>
            </a:r>
            <a:r>
              <a:rPr lang="el-GR" altLang="zh-CN" sz="2700" b="1" baseline="-25000">
                <a:cs typeface="Tahoma" pitchFamily="34" charset="0"/>
              </a:rPr>
              <a:t> </a:t>
            </a:r>
            <a:r>
              <a:rPr lang="en-US" altLang="zh-CN" sz="2700" b="1"/>
              <a:t>E</a:t>
            </a:r>
            <a:r>
              <a:rPr lang="el-GR" altLang="zh-CN" sz="2700" b="1" baseline="-25000">
                <a:cs typeface="Tahoma" pitchFamily="34" charset="0"/>
              </a:rPr>
              <a:t>δ</a:t>
            </a:r>
            <a:endParaRPr lang="en-US" altLang="zh-CN" sz="2700" b="1" baseline="-25000">
              <a:cs typeface="Tahoma" pitchFamily="34" charset="0"/>
            </a:endParaRPr>
          </a:p>
          <a:p>
            <a:pPr marL="342900" indent="-342900">
              <a:spcBef>
                <a:spcPct val="20000"/>
              </a:spcBef>
              <a:buClr>
                <a:schemeClr val="bg2"/>
              </a:buClr>
              <a:buSzPct val="70000"/>
              <a:buFont typeface="Wingdings" pitchFamily="2" charset="2"/>
              <a:buChar char="l"/>
            </a:pPr>
            <a:r>
              <a:rPr lang="en-US" altLang="zh-CN" sz="2700" b="1" baseline="-25000">
                <a:cs typeface="Tahoma" pitchFamily="34" charset="0"/>
              </a:rPr>
              <a:t>                                            </a:t>
            </a:r>
            <a:r>
              <a:rPr lang="en-US" altLang="zh-CN" sz="2700" b="1"/>
              <a:t>I </a:t>
            </a:r>
            <a:r>
              <a:rPr lang="en-US" altLang="zh-CN" sz="2700" b="1" baseline="-25000"/>
              <a:t>             </a:t>
            </a:r>
            <a:r>
              <a:rPr lang="en-US" altLang="zh-CN" sz="2700" b="1"/>
              <a:t>F</a:t>
            </a:r>
            <a:r>
              <a:rPr lang="en-US" altLang="zh-CN" sz="2700" b="1" baseline="-25000"/>
              <a:t>a</a:t>
            </a:r>
          </a:p>
        </p:txBody>
      </p:sp>
      <p:graphicFrame>
        <p:nvGraphicFramePr>
          <p:cNvPr id="52228" name="Object 5"/>
          <p:cNvGraphicFramePr>
            <a:graphicFrameLocks noChangeAspect="1"/>
          </p:cNvGraphicFramePr>
          <p:nvPr>
            <p:ph sz="quarter" idx="1"/>
          </p:nvPr>
        </p:nvGraphicFramePr>
        <p:xfrm>
          <a:off x="3276600" y="3860800"/>
          <a:ext cx="1862138" cy="565150"/>
        </p:xfrm>
        <a:graphic>
          <a:graphicData uri="http://schemas.openxmlformats.org/presentationml/2006/ole">
            <p:oleObj spid="_x0000_s52228" name="Equation" r:id="rId3" imgW="787400" imgH="241300" progId="Equation.DSMT4">
              <p:embed/>
            </p:oleObj>
          </a:graphicData>
        </a:graphic>
      </p:graphicFrame>
      <p:pic>
        <p:nvPicPr>
          <p:cNvPr id="413704" name="Picture 8" descr="19-21隐极发电机磁势矢量图"/>
          <p:cNvPicPr>
            <a:picLocks noChangeAspect="1" noChangeArrowheads="1"/>
          </p:cNvPicPr>
          <p:nvPr>
            <p:ph sz="quarter" idx="3"/>
          </p:nvPr>
        </p:nvPicPr>
        <p:blipFill>
          <a:blip r:embed="rId4"/>
          <a:srcRect/>
          <a:stretch>
            <a:fillRect/>
          </a:stretch>
        </p:blipFill>
        <p:spPr>
          <a:xfrm>
            <a:off x="3419475" y="0"/>
            <a:ext cx="5473700" cy="3427413"/>
          </a:xfrm>
          <a:noFill/>
        </p:spPr>
      </p:pic>
      <p:sp>
        <p:nvSpPr>
          <p:cNvPr id="52230" name="Line 10"/>
          <p:cNvSpPr>
            <a:spLocks noChangeShapeType="1"/>
          </p:cNvSpPr>
          <p:nvPr/>
        </p:nvSpPr>
        <p:spPr bwMode="auto">
          <a:xfrm>
            <a:off x="3708400" y="6092825"/>
            <a:ext cx="719138"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2231" name="Line 11"/>
          <p:cNvSpPr>
            <a:spLocks noChangeShapeType="1"/>
          </p:cNvSpPr>
          <p:nvPr/>
        </p:nvSpPr>
        <p:spPr bwMode="auto">
          <a:xfrm>
            <a:off x="3708400" y="6524625"/>
            <a:ext cx="719138"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2232" name="Line 12"/>
          <p:cNvSpPr>
            <a:spLocks noChangeShapeType="1"/>
          </p:cNvSpPr>
          <p:nvPr/>
        </p:nvSpPr>
        <p:spPr bwMode="auto">
          <a:xfrm>
            <a:off x="5003800" y="6092825"/>
            <a:ext cx="863600"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2233" name="Line 13"/>
          <p:cNvSpPr>
            <a:spLocks noChangeShapeType="1"/>
          </p:cNvSpPr>
          <p:nvPr/>
        </p:nvSpPr>
        <p:spPr bwMode="auto">
          <a:xfrm>
            <a:off x="5003800" y="6597650"/>
            <a:ext cx="360363" cy="0"/>
          </a:xfrm>
          <a:prstGeom prst="line">
            <a:avLst/>
          </a:prstGeom>
          <a:noFill/>
          <a:ln w="38100">
            <a:solidFill>
              <a:schemeClr val="tx1"/>
            </a:solidFill>
            <a:miter lim="800000"/>
            <a:headEnd/>
            <a:tailEnd/>
          </a:ln>
          <a:effectLst/>
        </p:spPr>
        <p:txBody>
          <a:bodyPr wrap="none"/>
          <a:lstStyle/>
          <a:p>
            <a:endParaRPr lang="zh-CN" altLang="en-US"/>
          </a:p>
        </p:txBody>
      </p:sp>
      <p:sp>
        <p:nvSpPr>
          <p:cNvPr id="52234" name="Line 14"/>
          <p:cNvSpPr>
            <a:spLocks noChangeShapeType="1"/>
          </p:cNvSpPr>
          <p:nvPr/>
        </p:nvSpPr>
        <p:spPr bwMode="auto">
          <a:xfrm flipV="1">
            <a:off x="5364163" y="6092825"/>
            <a:ext cx="0" cy="504825"/>
          </a:xfrm>
          <a:prstGeom prst="line">
            <a:avLst/>
          </a:prstGeom>
          <a:noFill/>
          <a:ln w="38100">
            <a:solidFill>
              <a:schemeClr val="tx1"/>
            </a:solidFill>
            <a:miter lim="800000"/>
            <a:headEnd/>
            <a:tailEnd/>
          </a:ln>
          <a:effectLst/>
        </p:spPr>
        <p:txBody>
          <a:bodyPr wrap="none"/>
          <a:lstStyle/>
          <a:p>
            <a:endParaRPr lang="zh-CN" altLang="en-US"/>
          </a:p>
        </p:txBody>
      </p:sp>
      <p:sp>
        <p:nvSpPr>
          <p:cNvPr id="52235" name="Line 15"/>
          <p:cNvSpPr>
            <a:spLocks noChangeShapeType="1"/>
          </p:cNvSpPr>
          <p:nvPr/>
        </p:nvSpPr>
        <p:spPr bwMode="auto">
          <a:xfrm>
            <a:off x="6443663" y="6092825"/>
            <a:ext cx="720725" cy="0"/>
          </a:xfrm>
          <a:prstGeom prst="line">
            <a:avLst/>
          </a:prstGeom>
          <a:noFill/>
          <a:ln w="38100">
            <a:solidFill>
              <a:schemeClr val="tx1"/>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13704"/>
                                        </p:tgtEl>
                                        <p:attrNameLst>
                                          <p:attrName>style.visibility</p:attrName>
                                        </p:attrNameLst>
                                      </p:cBhvr>
                                      <p:to>
                                        <p:strVal val="visible"/>
                                      </p:to>
                                    </p:set>
                                    <p:animEffect transition="in" filter="slide(fromBottom)">
                                      <p:cBhvr>
                                        <p:cTn id="7" dur="500"/>
                                        <p:tgtEl>
                                          <p:spTgt spid="413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42988" y="188913"/>
            <a:ext cx="7793037" cy="1143000"/>
          </a:xfrm>
        </p:spPr>
        <p:txBody>
          <a:bodyPr/>
          <a:lstStyle/>
          <a:p>
            <a:pPr eaLnBrk="1" hangingPunct="1"/>
            <a:r>
              <a:rPr lang="en-US" altLang="zh-CN" b="1" smtClean="0"/>
              <a:t>6.2</a:t>
            </a:r>
            <a:r>
              <a:rPr lang="en-US" altLang="zh-CN" b="1" smtClean="0">
                <a:latin typeface="Arial" charset="0"/>
              </a:rPr>
              <a:t>—</a:t>
            </a:r>
            <a:r>
              <a:rPr lang="en-US" altLang="zh-CN" b="1" smtClean="0"/>
              <a:t>1  </a:t>
            </a:r>
            <a:r>
              <a:rPr lang="zh-CN" altLang="en-US" b="1" smtClean="0"/>
              <a:t>空载磁路和空载特性</a:t>
            </a:r>
            <a:r>
              <a:rPr lang="zh-CN" altLang="en-US" smtClean="0"/>
              <a:t> </a:t>
            </a:r>
            <a:r>
              <a:rPr lang="en-US" altLang="zh-CN" sz="1200" smtClean="0">
                <a:ea typeface="黑体" pitchFamily="2" charset="-122"/>
              </a:rPr>
              <a:t>2</a:t>
            </a:r>
          </a:p>
        </p:txBody>
      </p:sp>
      <p:sp>
        <p:nvSpPr>
          <p:cNvPr id="7171" name="Rectangle 3"/>
          <p:cNvSpPr>
            <a:spLocks noGrp="1" noChangeArrowheads="1"/>
          </p:cNvSpPr>
          <p:nvPr>
            <p:ph type="body" sz="half" idx="1"/>
          </p:nvPr>
        </p:nvSpPr>
        <p:spPr>
          <a:xfrm>
            <a:off x="539750" y="1773238"/>
            <a:ext cx="8135938" cy="4824412"/>
          </a:xfrm>
        </p:spPr>
        <p:txBody>
          <a:bodyPr/>
          <a:lstStyle/>
          <a:p>
            <a:pPr eaLnBrk="1" hangingPunct="1">
              <a:lnSpc>
                <a:spcPct val="80000"/>
              </a:lnSpc>
            </a:pPr>
            <a:r>
              <a:rPr lang="en-US" altLang="zh-CN" sz="2000" smtClean="0"/>
              <a:t> </a:t>
            </a:r>
            <a:r>
              <a:rPr lang="zh-CN" altLang="en-US" sz="2000" b="1" smtClean="0"/>
              <a:t>一、同步电机气隙磁路特点</a:t>
            </a:r>
          </a:p>
          <a:p>
            <a:pPr eaLnBrk="1" hangingPunct="1">
              <a:lnSpc>
                <a:spcPct val="80000"/>
              </a:lnSpc>
            </a:pPr>
            <a:r>
              <a:rPr lang="zh-CN" altLang="en-US" sz="2000" b="1" smtClean="0"/>
              <a:t>      航空同步发电机多采用凸极结构，其极弧下的气隙有</a:t>
            </a:r>
            <a:r>
              <a:rPr lang="zh-CN" altLang="en-US" sz="2000" b="1" smtClean="0">
                <a:solidFill>
                  <a:srgbClr val="FF0000"/>
                </a:solidFill>
              </a:rPr>
              <a:t>均匀和非均匀</a:t>
            </a:r>
            <a:r>
              <a:rPr lang="zh-CN" altLang="en-US" sz="2000" b="1" smtClean="0"/>
              <a:t>两种。    </a:t>
            </a:r>
          </a:p>
          <a:p>
            <a:pPr eaLnBrk="1" hangingPunct="1">
              <a:lnSpc>
                <a:spcPct val="80000"/>
              </a:lnSpc>
            </a:pPr>
            <a:r>
              <a:rPr lang="zh-CN" altLang="en-US" sz="2000" b="1" smtClean="0"/>
              <a:t>      所谓</a:t>
            </a:r>
            <a:r>
              <a:rPr lang="zh-CN" altLang="en-US" sz="2000" b="1" smtClean="0">
                <a:solidFill>
                  <a:schemeClr val="folHlink"/>
                </a:solidFill>
              </a:rPr>
              <a:t>均匀气隙</a:t>
            </a:r>
            <a:r>
              <a:rPr lang="zh-CN" altLang="en-US" sz="2000" b="1" smtClean="0"/>
              <a:t>，就是在磁极极弧下的气隙是均匀相等的，气隙长度为 。因此，空载时气隙磁感应强度的空间分布规律    是一个</a:t>
            </a:r>
            <a:r>
              <a:rPr lang="zh-CN" altLang="en-US" sz="2000" b="1" smtClean="0">
                <a:solidFill>
                  <a:srgbClr val="FF0000"/>
                </a:solidFill>
              </a:rPr>
              <a:t>平顶波</a:t>
            </a:r>
            <a:r>
              <a:rPr lang="zh-CN" altLang="en-US" sz="2000" b="1" smtClean="0"/>
              <a:t>，其一个极下的分布情况如图</a:t>
            </a:r>
            <a:r>
              <a:rPr lang="en-US" altLang="zh-CN" sz="2000" b="1" smtClean="0"/>
              <a:t>19-2</a:t>
            </a:r>
            <a:r>
              <a:rPr lang="zh-CN" altLang="en-US" sz="2000" b="1" smtClean="0"/>
              <a:t>所示</a:t>
            </a:r>
            <a:r>
              <a:rPr lang="en-US" altLang="zh-CN" sz="2000" b="1" smtClean="0"/>
              <a:t>(</a:t>
            </a:r>
            <a:r>
              <a:rPr lang="zh-CN" altLang="en-US" sz="2000" b="1" smtClean="0"/>
              <a:t>已将圆弧展成直线，</a:t>
            </a:r>
            <a:r>
              <a:rPr lang="el-GR" altLang="zh-CN" sz="2000" b="1" smtClean="0"/>
              <a:t>τ</a:t>
            </a:r>
            <a:r>
              <a:rPr lang="zh-CN" altLang="en-US" sz="2000" b="1" smtClean="0"/>
              <a:t>为极距</a:t>
            </a:r>
            <a:r>
              <a:rPr lang="en-US" altLang="zh-CN" sz="2000" b="1" smtClean="0"/>
              <a:t>)</a:t>
            </a:r>
            <a:r>
              <a:rPr lang="zh-CN" altLang="en-US" sz="2000" b="1" smtClean="0"/>
              <a:t>。这个非正弦分布的气隙磁场可用傅里叶级数分解为基波和一系列高次谐波，其中基波幅值为</a:t>
            </a:r>
            <a:r>
              <a:rPr lang="en-US" altLang="zh-CN" sz="2000" b="1" smtClean="0"/>
              <a:t>B</a:t>
            </a:r>
            <a:r>
              <a:rPr lang="el-GR" altLang="zh-CN" sz="2000" b="1" baseline="-25000" smtClean="0"/>
              <a:t>δ</a:t>
            </a:r>
            <a:r>
              <a:rPr lang="en-US" altLang="zh-CN" sz="2000" b="1" baseline="-25000" smtClean="0"/>
              <a:t>1</a:t>
            </a:r>
            <a:r>
              <a:rPr lang="zh-CN" altLang="en-US" sz="2000" b="1" smtClean="0"/>
              <a:t>，则每极基波磁通量为</a:t>
            </a:r>
          </a:p>
          <a:p>
            <a:pPr eaLnBrk="1" hangingPunct="1">
              <a:lnSpc>
                <a:spcPct val="80000"/>
              </a:lnSpc>
            </a:pPr>
            <a:endParaRPr lang="zh-CN" altLang="en-US" sz="2000" b="1" smtClean="0"/>
          </a:p>
          <a:p>
            <a:pPr eaLnBrk="1" hangingPunct="1">
              <a:lnSpc>
                <a:spcPct val="80000"/>
              </a:lnSpc>
            </a:pPr>
            <a:r>
              <a:rPr lang="zh-CN" altLang="en-US" sz="2000" b="1" smtClean="0"/>
              <a:t>式中，</a:t>
            </a:r>
            <a:r>
              <a:rPr lang="en-US" altLang="zh-CN" sz="2000" b="1" smtClean="0"/>
              <a:t>l</a:t>
            </a:r>
            <a:r>
              <a:rPr lang="zh-CN" altLang="en-US" sz="2000" b="1" smtClean="0"/>
              <a:t>为铁心轴向长度。极弧宽度</a:t>
            </a:r>
            <a:r>
              <a:rPr lang="en-US" altLang="zh-CN" sz="2000" b="1" smtClean="0"/>
              <a:t>b</a:t>
            </a:r>
            <a:r>
              <a:rPr lang="en-US" altLang="zh-CN" sz="2000" b="1" baseline="-25000" smtClean="0"/>
              <a:t>p</a:t>
            </a:r>
            <a:r>
              <a:rPr lang="zh-CN" altLang="en-US" sz="2000" b="1" smtClean="0"/>
              <a:t>与极距</a:t>
            </a:r>
            <a:r>
              <a:rPr lang="el-GR" altLang="zh-CN" sz="2000" b="1" smtClean="0"/>
              <a:t>τ</a:t>
            </a:r>
            <a:r>
              <a:rPr lang="zh-CN" altLang="en-US" sz="2000" b="1" smtClean="0"/>
              <a:t>之比称为极弧系数</a:t>
            </a:r>
            <a:r>
              <a:rPr lang="el-GR" altLang="zh-CN" sz="2000" b="1" smtClean="0">
                <a:latin typeface="宋体" pitchFamily="2" charset="-122"/>
              </a:rPr>
              <a:t>α</a:t>
            </a:r>
            <a:r>
              <a:rPr lang="en-US" altLang="zh-CN" sz="2000" b="1" baseline="-25000" smtClean="0"/>
              <a:t>p</a:t>
            </a:r>
            <a:r>
              <a:rPr lang="zh-CN" altLang="en-US" sz="2000" b="1" smtClean="0">
                <a:latin typeface="宋体" pitchFamily="2" charset="-122"/>
              </a:rPr>
              <a:t>， </a:t>
            </a:r>
            <a:r>
              <a:rPr lang="el-GR" altLang="zh-CN" sz="2000" b="1" smtClean="0">
                <a:latin typeface="宋体" pitchFamily="2" charset="-122"/>
              </a:rPr>
              <a:t>α</a:t>
            </a:r>
            <a:r>
              <a:rPr lang="en-US" altLang="zh-CN" sz="2000" b="1" baseline="-25000" smtClean="0"/>
              <a:t>p</a:t>
            </a:r>
            <a:r>
              <a:rPr lang="zh-CN" altLang="en-US" sz="2000" b="1" smtClean="0"/>
              <a:t>的大小影响气隙磁场的波形和漏磁通的大小，故要选择合适，对航空同步发电机一般</a:t>
            </a:r>
            <a:r>
              <a:rPr lang="el-GR" altLang="zh-CN" sz="2000" b="1" smtClean="0">
                <a:solidFill>
                  <a:srgbClr val="FF0000"/>
                </a:solidFill>
                <a:latin typeface="宋体" pitchFamily="2" charset="-122"/>
              </a:rPr>
              <a:t>α</a:t>
            </a:r>
            <a:r>
              <a:rPr lang="en-US" altLang="zh-CN" sz="2000" b="1" baseline="-25000" smtClean="0">
                <a:solidFill>
                  <a:srgbClr val="FF0000"/>
                </a:solidFill>
              </a:rPr>
              <a:t>p</a:t>
            </a:r>
            <a:r>
              <a:rPr lang="en-US" altLang="zh-CN" sz="2000" b="1" smtClean="0">
                <a:solidFill>
                  <a:srgbClr val="FF0000"/>
                </a:solidFill>
              </a:rPr>
              <a:t> =0.55-0.75</a:t>
            </a:r>
            <a:r>
              <a:rPr lang="zh-CN" altLang="en-US" sz="2000" b="1" smtClean="0"/>
              <a:t>。</a:t>
            </a:r>
          </a:p>
          <a:p>
            <a:pPr eaLnBrk="1" hangingPunct="1">
              <a:lnSpc>
                <a:spcPct val="80000"/>
              </a:lnSpc>
            </a:pPr>
            <a:r>
              <a:rPr lang="zh-CN" altLang="en-US" sz="2000" b="1" smtClean="0"/>
              <a:t>      和直流电机不同，在同步电机中，为计算基波总磁通量</a:t>
            </a:r>
            <a:r>
              <a:rPr lang="el-GR" altLang="zh-CN" sz="2000" b="1" smtClean="0"/>
              <a:t>Φ</a:t>
            </a:r>
            <a:r>
              <a:rPr lang="zh-CN" altLang="en-US" sz="2000" b="1" smtClean="0"/>
              <a:t>常引入一</a:t>
            </a:r>
            <a:r>
              <a:rPr lang="zh-CN" altLang="en-US" sz="2000" b="1" smtClean="0">
                <a:solidFill>
                  <a:srgbClr val="FF0000"/>
                </a:solidFill>
              </a:rPr>
              <a:t>计算极弧系数</a:t>
            </a:r>
            <a:r>
              <a:rPr lang="el-GR" altLang="zh-CN" sz="2000" b="1" smtClean="0">
                <a:solidFill>
                  <a:srgbClr val="FF0000"/>
                </a:solidFill>
                <a:latin typeface="宋体" pitchFamily="2" charset="-122"/>
              </a:rPr>
              <a:t>α</a:t>
            </a:r>
            <a:r>
              <a:rPr lang="zh-CN" altLang="en-US" sz="2000" b="1" smtClean="0"/>
              <a:t>。</a:t>
            </a:r>
            <a:r>
              <a:rPr lang="zh-CN" altLang="en-US" sz="2000" b="1" smtClean="0">
                <a:solidFill>
                  <a:schemeClr val="folHlink"/>
                </a:solidFill>
              </a:rPr>
              <a:t>计算极弧系数</a:t>
            </a:r>
            <a:r>
              <a:rPr lang="el-GR" altLang="zh-CN" sz="2000" b="1" smtClean="0">
                <a:solidFill>
                  <a:schemeClr val="folHlink"/>
                </a:solidFill>
                <a:latin typeface="宋体" pitchFamily="2" charset="-122"/>
              </a:rPr>
              <a:t>α</a:t>
            </a:r>
            <a:r>
              <a:rPr lang="zh-CN" altLang="en-US" sz="2000" b="1" smtClean="0">
                <a:solidFill>
                  <a:schemeClr val="folHlink"/>
                </a:solidFill>
              </a:rPr>
              <a:t>就是空载时气隙的基波磁感应强度的平均值</a:t>
            </a:r>
            <a:r>
              <a:rPr lang="en-US" altLang="zh-CN" sz="2000" b="1" smtClean="0">
                <a:solidFill>
                  <a:schemeClr val="folHlink"/>
                </a:solidFill>
              </a:rPr>
              <a:t>(2 B</a:t>
            </a:r>
            <a:r>
              <a:rPr lang="el-GR" altLang="zh-CN" sz="2000" b="1" baseline="-25000" smtClean="0">
                <a:solidFill>
                  <a:schemeClr val="folHlink"/>
                </a:solidFill>
              </a:rPr>
              <a:t>δ</a:t>
            </a:r>
            <a:r>
              <a:rPr lang="en-US" altLang="zh-CN" sz="2000" b="1" baseline="-25000" smtClean="0">
                <a:solidFill>
                  <a:schemeClr val="folHlink"/>
                </a:solidFill>
              </a:rPr>
              <a:t>1</a:t>
            </a:r>
            <a:r>
              <a:rPr lang="en-US" altLang="zh-CN" sz="2000" b="1" smtClean="0">
                <a:solidFill>
                  <a:schemeClr val="folHlink"/>
                </a:solidFill>
              </a:rPr>
              <a:t> /</a:t>
            </a:r>
            <a:r>
              <a:rPr lang="el-GR" altLang="zh-CN" sz="2000" b="1" smtClean="0">
                <a:solidFill>
                  <a:schemeClr val="folHlink"/>
                </a:solidFill>
              </a:rPr>
              <a:t>π</a:t>
            </a:r>
            <a:r>
              <a:rPr lang="en-US" altLang="zh-CN" sz="2000" b="1" smtClean="0">
                <a:solidFill>
                  <a:schemeClr val="folHlink"/>
                </a:solidFill>
              </a:rPr>
              <a:t>)</a:t>
            </a:r>
            <a:r>
              <a:rPr lang="zh-CN" altLang="en-US" sz="2000" b="1" smtClean="0">
                <a:solidFill>
                  <a:schemeClr val="folHlink"/>
                </a:solidFill>
              </a:rPr>
              <a:t>与实际气隙磁感应强度</a:t>
            </a:r>
            <a:r>
              <a:rPr lang="en-US" altLang="zh-CN" sz="2000" b="1" smtClean="0">
                <a:solidFill>
                  <a:schemeClr val="folHlink"/>
                </a:solidFill>
              </a:rPr>
              <a:t>(B</a:t>
            </a:r>
            <a:r>
              <a:rPr lang="el-GR" altLang="zh-CN" sz="2000" b="1" baseline="-25000" smtClean="0">
                <a:solidFill>
                  <a:schemeClr val="folHlink"/>
                </a:solidFill>
              </a:rPr>
              <a:t>δ</a:t>
            </a:r>
            <a:r>
              <a:rPr lang="en-US" altLang="zh-CN" sz="2000" b="1" smtClean="0">
                <a:solidFill>
                  <a:schemeClr val="folHlink"/>
                </a:solidFill>
              </a:rPr>
              <a:t>)</a:t>
            </a:r>
            <a:r>
              <a:rPr lang="zh-CN" altLang="en-US" sz="2000" b="1" smtClean="0">
                <a:solidFill>
                  <a:schemeClr val="folHlink"/>
                </a:solidFill>
              </a:rPr>
              <a:t>之比值</a:t>
            </a:r>
            <a:r>
              <a:rPr lang="zh-CN" altLang="en-US" sz="2000" b="1" smtClean="0"/>
              <a:t>，即</a:t>
            </a:r>
          </a:p>
          <a:p>
            <a:pPr eaLnBrk="1" hangingPunct="1">
              <a:lnSpc>
                <a:spcPct val="80000"/>
              </a:lnSpc>
            </a:pPr>
            <a:endParaRPr lang="zh-CN" altLang="en-US" sz="2000" b="1" smtClean="0"/>
          </a:p>
          <a:p>
            <a:pPr eaLnBrk="1" hangingPunct="1">
              <a:lnSpc>
                <a:spcPct val="80000"/>
              </a:lnSpc>
            </a:pPr>
            <a:r>
              <a:rPr lang="zh-CN" altLang="en-US" sz="2000" b="1" smtClean="0"/>
              <a:t>由此，式</a:t>
            </a:r>
            <a:r>
              <a:rPr lang="en-US" altLang="zh-CN" sz="2000" b="1" smtClean="0"/>
              <a:t>(19-1)</a:t>
            </a:r>
            <a:r>
              <a:rPr lang="zh-CN" altLang="en-US" sz="2000" b="1" smtClean="0"/>
              <a:t>可用</a:t>
            </a:r>
            <a:r>
              <a:rPr lang="en-US" altLang="zh-CN" sz="2000" b="1" smtClean="0"/>
              <a:t>B</a:t>
            </a:r>
            <a:r>
              <a:rPr lang="zh-CN" altLang="en-US" sz="2000" b="1" smtClean="0"/>
              <a:t>。直接计算，即 </a:t>
            </a:r>
          </a:p>
        </p:txBody>
      </p:sp>
      <p:graphicFrame>
        <p:nvGraphicFramePr>
          <p:cNvPr id="7172" name="Object 12"/>
          <p:cNvGraphicFramePr>
            <a:graphicFrameLocks noChangeAspect="1"/>
          </p:cNvGraphicFramePr>
          <p:nvPr>
            <p:ph sz="quarter" idx="2"/>
          </p:nvPr>
        </p:nvGraphicFramePr>
        <p:xfrm>
          <a:off x="7524750" y="3573463"/>
          <a:ext cx="1212850" cy="596900"/>
        </p:xfrm>
        <a:graphic>
          <a:graphicData uri="http://schemas.openxmlformats.org/presentationml/2006/ole">
            <p:oleObj spid="_x0000_s7172" name="Equation" r:id="rId3" imgW="799753" imgH="393529" progId="Equation.DSMT4">
              <p:embed/>
            </p:oleObj>
          </a:graphicData>
        </a:graphic>
      </p:graphicFrame>
      <p:graphicFrame>
        <p:nvGraphicFramePr>
          <p:cNvPr id="7173" name="Object 13"/>
          <p:cNvGraphicFramePr>
            <a:graphicFrameLocks noChangeAspect="1"/>
          </p:cNvGraphicFramePr>
          <p:nvPr>
            <p:ph sz="quarter" idx="3"/>
          </p:nvPr>
        </p:nvGraphicFramePr>
        <p:xfrm>
          <a:off x="5867400" y="5719763"/>
          <a:ext cx="1247775" cy="1138237"/>
        </p:xfrm>
        <a:graphic>
          <a:graphicData uri="http://schemas.openxmlformats.org/presentationml/2006/ole">
            <p:oleObj spid="_x0000_s7173" name="Equation" r:id="rId4" imgW="723586" imgH="660113" progId="Equation.DSMT4">
              <p:embed/>
            </p:oleObj>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sz="quarter"/>
          </p:nvPr>
        </p:nvSpPr>
        <p:spPr>
          <a:xfrm>
            <a:off x="539750" y="0"/>
            <a:ext cx="7793038" cy="1143000"/>
          </a:xfrm>
        </p:spPr>
        <p:txBody>
          <a:bodyPr/>
          <a:lstStyle/>
          <a:p>
            <a:pPr eaLnBrk="1" hangingPunct="1"/>
            <a:r>
              <a:rPr lang="en-US" altLang="zh-CN" b="1" smtClean="0"/>
              <a:t>6.2</a:t>
            </a:r>
            <a:r>
              <a:rPr lang="en-US" altLang="zh-CN" b="1" smtClean="0">
                <a:latin typeface="Arial" charset="0"/>
              </a:rPr>
              <a:t>—</a:t>
            </a:r>
            <a:r>
              <a:rPr lang="en-US" altLang="zh-CN" b="1" smtClean="0"/>
              <a:t>3  </a:t>
            </a:r>
            <a:r>
              <a:rPr lang="zh-CN" altLang="en-US" b="1" smtClean="0"/>
              <a:t>电压平衡式和矢量图</a:t>
            </a:r>
            <a:r>
              <a:rPr lang="zh-CN" altLang="en-US" smtClean="0"/>
              <a:t> </a:t>
            </a:r>
            <a:r>
              <a:rPr lang="en-US" altLang="zh-CN" sz="1400" smtClean="0"/>
              <a:t>16</a:t>
            </a:r>
          </a:p>
        </p:txBody>
      </p:sp>
      <p:sp>
        <p:nvSpPr>
          <p:cNvPr id="53251" name="Rectangle 3"/>
          <p:cNvSpPr>
            <a:spLocks noChangeArrowheads="1"/>
          </p:cNvSpPr>
          <p:nvPr/>
        </p:nvSpPr>
        <p:spPr bwMode="auto">
          <a:xfrm>
            <a:off x="179388" y="1196975"/>
            <a:ext cx="8785225" cy="475297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四，隐极同步发电机</a:t>
            </a:r>
            <a:r>
              <a:rPr lang="zh-CN" altLang="en-US" sz="2700">
                <a:latin typeface="仿宋_GB2312" pitchFamily="49" charset="-122"/>
                <a:ea typeface="仿宋_GB2312" pitchFamily="49" charset="-122"/>
              </a:rPr>
              <a:t> </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r>
              <a:rPr lang="en-US" altLang="zh-CN" sz="2700" b="1">
                <a:latin typeface="仿宋_GB2312" pitchFamily="49" charset="-122"/>
                <a:ea typeface="仿宋_GB2312" pitchFamily="49" charset="-122"/>
              </a:rPr>
              <a:t>2</a:t>
            </a:r>
            <a:r>
              <a:rPr lang="zh-CN" altLang="en-US" sz="2700" b="1">
                <a:latin typeface="仿宋_GB2312" pitchFamily="49" charset="-122"/>
                <a:ea typeface="仿宋_GB2312" pitchFamily="49" charset="-122"/>
              </a:rPr>
              <a:t>．计及饱和</a:t>
            </a:r>
          </a:p>
          <a:p>
            <a:pPr marL="342900" indent="-3429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利用图</a:t>
            </a:r>
            <a:r>
              <a:rPr lang="en-US" altLang="zh-CN" sz="2700" b="1">
                <a:latin typeface="仿宋_GB2312" pitchFamily="49" charset="-122"/>
                <a:ea typeface="仿宋_GB2312" pitchFamily="49" charset="-122"/>
              </a:rPr>
              <a:t>19</a:t>
            </a:r>
            <a:r>
              <a:rPr lang="en-US" altLang="zh-CN" sz="2700" b="1">
                <a:ea typeface="仿宋_GB2312" pitchFamily="49" charset="-122"/>
              </a:rPr>
              <a:t>—</a:t>
            </a:r>
            <a:r>
              <a:rPr lang="en-US" altLang="zh-CN" sz="2700" b="1">
                <a:latin typeface="仿宋_GB2312" pitchFamily="49" charset="-122"/>
                <a:ea typeface="仿宋_GB2312" pitchFamily="49" charset="-122"/>
              </a:rPr>
              <a:t>21</a:t>
            </a:r>
            <a:r>
              <a:rPr lang="zh-CN" altLang="en-US" sz="2700" b="1">
                <a:latin typeface="仿宋_GB2312" pitchFamily="49" charset="-122"/>
                <a:ea typeface="仿宋_GB2312" pitchFamily="49" charset="-122"/>
              </a:rPr>
              <a:t>的关系，就可以解算隐极同步发电机。例如，已知负载条件和空载特性，即已知</a:t>
            </a:r>
            <a:r>
              <a:rPr lang="en-US" altLang="zh-CN" sz="2700" b="1">
                <a:latin typeface="仿宋_GB2312" pitchFamily="49" charset="-122"/>
                <a:ea typeface="仿宋_GB2312" pitchFamily="49" charset="-122"/>
              </a:rPr>
              <a:t>U</a:t>
            </a:r>
            <a:r>
              <a:rPr lang="zh-CN" altLang="en-US" sz="2700" b="1">
                <a:latin typeface="仿宋_GB2312" pitchFamily="49" charset="-122"/>
                <a:ea typeface="仿宋_GB2312" pitchFamily="49" charset="-122"/>
              </a:rPr>
              <a:t>、</a:t>
            </a:r>
            <a:r>
              <a:rPr lang="en-US" altLang="zh-CN" sz="2700" b="1">
                <a:latin typeface="仿宋_GB2312" pitchFamily="49" charset="-122"/>
                <a:ea typeface="仿宋_GB2312" pitchFamily="49" charset="-122"/>
              </a:rPr>
              <a:t>I</a:t>
            </a:r>
            <a:r>
              <a:rPr lang="zh-CN" altLang="en-US" sz="2700" b="1">
                <a:latin typeface="仿宋_GB2312" pitchFamily="49" charset="-122"/>
                <a:ea typeface="仿宋_GB2312" pitchFamily="49" charset="-122"/>
              </a:rPr>
              <a:t>和</a:t>
            </a:r>
            <a:r>
              <a:rPr lang="el-GR" altLang="zh-CN" sz="2700" b="1">
                <a:latin typeface="仿宋_GB2312" pitchFamily="49" charset="-122"/>
                <a:ea typeface="仿宋_GB2312" pitchFamily="49" charset="-122"/>
              </a:rPr>
              <a:t>φ</a:t>
            </a:r>
            <a:r>
              <a:rPr lang="zh-CN" altLang="en-US" sz="2700" b="1">
                <a:latin typeface="仿宋_GB2312" pitchFamily="49" charset="-122"/>
                <a:ea typeface="仿宋_GB2312" pitchFamily="49" charset="-122"/>
              </a:rPr>
              <a:t>，可求得</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0</a:t>
            </a: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，求解的过程是：</a:t>
            </a:r>
          </a:p>
          <a:p>
            <a:pPr marL="342900" indent="-342900">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(1)</a:t>
            </a:r>
            <a:r>
              <a:rPr lang="zh-CN" altLang="en-US" sz="2700" b="1">
                <a:latin typeface="仿宋_GB2312" pitchFamily="49" charset="-122"/>
                <a:ea typeface="仿宋_GB2312" pitchFamily="49" charset="-122"/>
              </a:rPr>
              <a:t>由已知条件求</a:t>
            </a:r>
          </a:p>
          <a:p>
            <a:pPr marL="342900" indent="-342900">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(2)</a:t>
            </a:r>
            <a:r>
              <a:rPr lang="zh-CN" altLang="en-US" sz="2700" b="1">
                <a:latin typeface="仿宋_GB2312" pitchFamily="49" charset="-122"/>
                <a:ea typeface="仿宋_GB2312" pitchFamily="49" charset="-122"/>
              </a:rPr>
              <a:t>由空载特性确定</a:t>
            </a:r>
            <a:r>
              <a:rPr lang="en-US" altLang="zh-CN" sz="2700" b="1">
                <a:latin typeface="仿宋_GB2312" pitchFamily="49" charset="-122"/>
                <a:ea typeface="仿宋_GB2312" pitchFamily="49" charset="-122"/>
              </a:rPr>
              <a:t>F</a:t>
            </a:r>
            <a:r>
              <a:rPr lang="el-GR" altLang="zh-CN" sz="2700" b="1" baseline="-25000">
                <a:latin typeface="仿宋_GB2312" pitchFamily="49" charset="-122"/>
                <a:ea typeface="仿宋_GB2312" pitchFamily="49" charset="-122"/>
                <a:cs typeface="Tahoma" pitchFamily="34" charset="0"/>
              </a:rPr>
              <a:t>δ</a:t>
            </a:r>
            <a:r>
              <a:rPr lang="zh-CN" altLang="en-US" sz="2700" b="1">
                <a:latin typeface="仿宋_GB2312" pitchFamily="49" charset="-122"/>
                <a:ea typeface="仿宋_GB2312" pitchFamily="49" charset="-122"/>
              </a:rPr>
              <a:t>大小，在矢量图上</a:t>
            </a:r>
            <a:r>
              <a:rPr lang="en-US" altLang="zh-CN" sz="2700" b="1">
                <a:latin typeface="仿宋_GB2312" pitchFamily="49" charset="-122"/>
                <a:ea typeface="仿宋_GB2312" pitchFamily="49" charset="-122"/>
              </a:rPr>
              <a:t>F</a:t>
            </a:r>
            <a:r>
              <a:rPr lang="el-GR" altLang="zh-CN" sz="2700" b="1" baseline="-25000">
                <a:latin typeface="仿宋_GB2312" pitchFamily="49" charset="-122"/>
                <a:ea typeface="仿宋_GB2312" pitchFamily="49" charset="-122"/>
              </a:rPr>
              <a:t>δ</a:t>
            </a:r>
            <a:r>
              <a:rPr lang="zh-CN" altLang="en-US" sz="2700" b="1">
                <a:latin typeface="仿宋_GB2312" pitchFamily="49" charset="-122"/>
                <a:ea typeface="仿宋_GB2312" pitchFamily="49" charset="-122"/>
              </a:rPr>
              <a:t>超前</a:t>
            </a:r>
            <a:r>
              <a:rPr lang="en-US" altLang="zh-CN" sz="2700" b="1">
                <a:latin typeface="仿宋_GB2312" pitchFamily="49" charset="-122"/>
                <a:ea typeface="仿宋_GB2312" pitchFamily="49" charset="-122"/>
              </a:rPr>
              <a:t>E</a:t>
            </a:r>
            <a:r>
              <a:rPr lang="el-GR" altLang="zh-CN" sz="2700" b="1" baseline="-25000">
                <a:latin typeface="仿宋_GB2312" pitchFamily="49" charset="-122"/>
                <a:ea typeface="仿宋_GB2312" pitchFamily="49" charset="-122"/>
              </a:rPr>
              <a:t>δ</a:t>
            </a:r>
            <a:r>
              <a:rPr lang="en-US" altLang="zh-CN" sz="2700" b="1" baseline="-25000">
                <a:latin typeface="仿宋_GB2312" pitchFamily="49" charset="-122"/>
                <a:ea typeface="仿宋_GB2312" pitchFamily="49" charset="-122"/>
              </a:rPr>
              <a:t> </a:t>
            </a:r>
            <a:r>
              <a:rPr lang="en-US" altLang="zh-CN" sz="2700" b="1">
                <a:latin typeface="仿宋_GB2312" pitchFamily="49" charset="-122"/>
                <a:ea typeface="仿宋_GB2312" pitchFamily="49" charset="-122"/>
              </a:rPr>
              <a:t>90˚</a:t>
            </a:r>
          </a:p>
          <a:p>
            <a:pPr marL="342900" indent="-342900">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(3)</a:t>
            </a:r>
            <a:r>
              <a:rPr lang="zh-CN" altLang="en-US" sz="2700" b="1">
                <a:latin typeface="仿宋_GB2312" pitchFamily="49" charset="-122"/>
                <a:ea typeface="仿宋_GB2312" pitchFamily="49" charset="-122"/>
              </a:rPr>
              <a:t>求解 </a:t>
            </a:r>
          </a:p>
          <a:p>
            <a:pPr marL="342900" indent="-342900">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(4)</a:t>
            </a:r>
            <a:r>
              <a:rPr lang="zh-CN" altLang="en-US" sz="2700" b="1">
                <a:latin typeface="仿宋_GB2312" pitchFamily="49" charset="-122"/>
                <a:ea typeface="仿宋_GB2312" pitchFamily="49" charset="-122"/>
              </a:rPr>
              <a:t>根据</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f</a:t>
            </a:r>
            <a:r>
              <a:rPr lang="zh-CN" altLang="en-US" sz="2700" b="1">
                <a:latin typeface="仿宋_GB2312" pitchFamily="49" charset="-122"/>
                <a:ea typeface="仿宋_GB2312" pitchFamily="49" charset="-122"/>
              </a:rPr>
              <a:t>由空载特性确定</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0</a:t>
            </a:r>
            <a:r>
              <a:rPr lang="zh-CN" altLang="en-US" sz="2700" b="1">
                <a:latin typeface="仿宋_GB2312" pitchFamily="49" charset="-122"/>
                <a:ea typeface="仿宋_GB2312" pitchFamily="49" charset="-122"/>
              </a:rPr>
              <a:t>的大小，并根据</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0</a:t>
            </a:r>
            <a:r>
              <a:rPr lang="zh-CN" altLang="en-US" sz="2700" b="1">
                <a:latin typeface="仿宋_GB2312" pitchFamily="49" charset="-122"/>
                <a:ea typeface="仿宋_GB2312" pitchFamily="49" charset="-122"/>
              </a:rPr>
              <a:t>在矢量图上滞后于</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f </a:t>
            </a:r>
            <a:r>
              <a:rPr lang="en-US" altLang="zh-CN" sz="2700" b="1">
                <a:latin typeface="仿宋_GB2312" pitchFamily="49" charset="-122"/>
                <a:ea typeface="仿宋_GB2312" pitchFamily="49" charset="-122"/>
              </a:rPr>
              <a:t>90˚ </a:t>
            </a:r>
            <a:r>
              <a:rPr lang="zh-CN" altLang="en-US" sz="2700" b="1">
                <a:latin typeface="仿宋_GB2312" pitchFamily="49" charset="-122"/>
                <a:ea typeface="仿宋_GB2312" pitchFamily="49" charset="-122"/>
              </a:rPr>
              <a:t>的原则确定其相位。</a:t>
            </a:r>
            <a:endParaRPr lang="el-GR" altLang="en-US" sz="2700" b="1">
              <a:latin typeface="仿宋_GB2312" pitchFamily="49" charset="-122"/>
              <a:ea typeface="仿宋_GB2312" pitchFamily="49" charset="-122"/>
            </a:endParaRPr>
          </a:p>
        </p:txBody>
      </p:sp>
      <p:graphicFrame>
        <p:nvGraphicFramePr>
          <p:cNvPr id="53252" name="Object 4"/>
          <p:cNvGraphicFramePr>
            <a:graphicFrameLocks noChangeAspect="1"/>
          </p:cNvGraphicFramePr>
          <p:nvPr>
            <p:ph sz="quarter" idx="4"/>
          </p:nvPr>
        </p:nvGraphicFramePr>
        <p:xfrm>
          <a:off x="3548063" y="3435350"/>
          <a:ext cx="2708275" cy="558800"/>
        </p:xfrm>
        <a:graphic>
          <a:graphicData uri="http://schemas.openxmlformats.org/presentationml/2006/ole">
            <p:oleObj spid="_x0000_s53252" name="Equation" r:id="rId3" imgW="1168200" imgH="241200" progId="Equation.DSMT4">
              <p:embed/>
            </p:oleObj>
          </a:graphicData>
        </a:graphic>
      </p:graphicFrame>
      <p:graphicFrame>
        <p:nvGraphicFramePr>
          <p:cNvPr id="53253" name="Object 5"/>
          <p:cNvGraphicFramePr>
            <a:graphicFrameLocks noChangeAspect="1"/>
          </p:cNvGraphicFramePr>
          <p:nvPr>
            <p:ph sz="quarter" idx="1"/>
          </p:nvPr>
        </p:nvGraphicFramePr>
        <p:xfrm>
          <a:off x="2195513" y="4508500"/>
          <a:ext cx="1862137" cy="565150"/>
        </p:xfrm>
        <a:graphic>
          <a:graphicData uri="http://schemas.openxmlformats.org/presentationml/2006/ole">
            <p:oleObj spid="_x0000_s53253" name="Equation" r:id="rId4" imgW="787400" imgH="241300" progId="Equation.DSMT4">
              <p:embed/>
            </p:oleObj>
          </a:graphicData>
        </a:graphic>
      </p:graphicFrame>
      <p:pic>
        <p:nvPicPr>
          <p:cNvPr id="414726" name="Picture 6" descr="19-21隐极发电机磁势矢量图"/>
          <p:cNvPicPr>
            <a:picLocks noChangeAspect="1" noChangeArrowheads="1"/>
          </p:cNvPicPr>
          <p:nvPr>
            <p:ph sz="quarter" idx="3"/>
          </p:nvPr>
        </p:nvPicPr>
        <p:blipFill>
          <a:blip r:embed="rId5"/>
          <a:srcRect/>
          <a:stretch>
            <a:fillRect/>
          </a:stretch>
        </p:blipFill>
        <p:spPr>
          <a:xfrm>
            <a:off x="3419475" y="0"/>
            <a:ext cx="5473700" cy="3427413"/>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14726"/>
                                        </p:tgtEl>
                                        <p:attrNameLst>
                                          <p:attrName>style.visibility</p:attrName>
                                        </p:attrNameLst>
                                      </p:cBhvr>
                                      <p:to>
                                        <p:strVal val="visible"/>
                                      </p:to>
                                    </p:set>
                                    <p:animEffect transition="in" filter="slide(fromBottom)">
                                      <p:cBhvr>
                                        <p:cTn id="7" dur="500"/>
                                        <p:tgtEl>
                                          <p:spTgt spid="414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55650" y="404813"/>
            <a:ext cx="7793038" cy="1143000"/>
          </a:xfrm>
        </p:spPr>
        <p:txBody>
          <a:bodyPr/>
          <a:lstStyle/>
          <a:p>
            <a:pPr eaLnBrk="1" hangingPunct="1"/>
            <a:r>
              <a:rPr lang="en-US" altLang="zh-CN" smtClean="0"/>
              <a:t>6.2</a:t>
            </a:r>
            <a:r>
              <a:rPr lang="en-US" altLang="zh-CN" smtClean="0">
                <a:latin typeface="Arial" charset="0"/>
              </a:rPr>
              <a:t>—</a:t>
            </a:r>
            <a:r>
              <a:rPr lang="en-US" altLang="zh-CN" smtClean="0"/>
              <a:t>4  </a:t>
            </a:r>
            <a:r>
              <a:rPr lang="zh-CN" altLang="en-US" b="1" smtClean="0"/>
              <a:t>电枢反应电抗和漏抗</a:t>
            </a:r>
            <a:r>
              <a:rPr lang="zh-CN" altLang="en-US" smtClean="0"/>
              <a:t> </a:t>
            </a:r>
            <a:r>
              <a:rPr lang="en-US" altLang="zh-CN" sz="1400" smtClean="0"/>
              <a:t>1</a:t>
            </a:r>
          </a:p>
        </p:txBody>
      </p:sp>
      <p:sp>
        <p:nvSpPr>
          <p:cNvPr id="54275" name="Rectangle 3"/>
          <p:cNvSpPr>
            <a:spLocks noChangeArrowheads="1"/>
          </p:cNvSpPr>
          <p:nvPr/>
        </p:nvSpPr>
        <p:spPr bwMode="auto">
          <a:xfrm>
            <a:off x="250825" y="1700213"/>
            <a:ext cx="8353425" cy="41148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a:t>
            </a:r>
            <a:r>
              <a:rPr lang="zh-CN" altLang="en-US" sz="2700" b="1">
                <a:latin typeface="仿宋_GB2312" pitchFamily="49" charset="-122"/>
                <a:ea typeface="仿宋_GB2312" pitchFamily="49" charset="-122"/>
              </a:rPr>
              <a:t>同步电机电枢有电流就要建立磁场，其中绝大部分经过气隙而与励磁绕组匝链，称</a:t>
            </a:r>
            <a:r>
              <a:rPr lang="zh-CN" altLang="en-US" sz="2700" b="1">
                <a:solidFill>
                  <a:srgbClr val="FF0000"/>
                </a:solidFill>
                <a:latin typeface="仿宋_GB2312" pitchFamily="49" charset="-122"/>
                <a:ea typeface="仿宋_GB2312" pitchFamily="49" charset="-122"/>
              </a:rPr>
              <a:t>电枢反应磁场</a:t>
            </a:r>
            <a:r>
              <a:rPr lang="zh-CN" altLang="en-US" sz="2700" b="1">
                <a:latin typeface="仿宋_GB2312" pitchFamily="49" charset="-122"/>
                <a:ea typeface="仿宋_GB2312" pitchFamily="49" charset="-122"/>
              </a:rPr>
              <a:t>；另有一小部分只与电枢绕组本身匝链而不进入磁极，称为</a:t>
            </a:r>
            <a:r>
              <a:rPr lang="zh-CN" altLang="en-US" sz="2700" b="1">
                <a:solidFill>
                  <a:srgbClr val="FF0000"/>
                </a:solidFill>
                <a:latin typeface="仿宋_GB2312" pitchFamily="49" charset="-122"/>
                <a:ea typeface="仿宋_GB2312" pitchFamily="49" charset="-122"/>
              </a:rPr>
              <a:t>电枢漏磁场</a:t>
            </a:r>
            <a:r>
              <a:rPr lang="zh-CN" altLang="en-US" sz="2700" b="1">
                <a:latin typeface="仿宋_GB2312" pitchFamily="49" charset="-122"/>
                <a:ea typeface="仿宋_GB2312" pitchFamily="49" charset="-122"/>
              </a:rPr>
              <a:t>。无论电枢反应磁场或电枢漏磁场都将</a:t>
            </a:r>
            <a:r>
              <a:rPr lang="zh-CN" altLang="en-US" sz="2700" b="1">
                <a:solidFill>
                  <a:srgbClr val="FF0000"/>
                </a:solidFill>
                <a:latin typeface="仿宋_GB2312" pitchFamily="49" charset="-122"/>
                <a:ea typeface="仿宋_GB2312" pitchFamily="49" charset="-122"/>
              </a:rPr>
              <a:t>在电枢绕组中感应电势</a:t>
            </a:r>
            <a:r>
              <a:rPr lang="zh-CN" altLang="en-US" sz="2700" b="1">
                <a:latin typeface="仿宋_GB2312" pitchFamily="49" charset="-122"/>
                <a:ea typeface="仿宋_GB2312" pitchFamily="49" charset="-122"/>
              </a:rPr>
              <a:t>。上节已经提到，这些</a:t>
            </a:r>
            <a:r>
              <a:rPr lang="zh-CN" altLang="en-US" sz="2700" b="1">
                <a:solidFill>
                  <a:srgbClr val="FF0000"/>
                </a:solidFill>
                <a:latin typeface="仿宋_GB2312" pitchFamily="49" charset="-122"/>
                <a:ea typeface="仿宋_GB2312" pitchFamily="49" charset="-122"/>
              </a:rPr>
              <a:t>感应电势的大小可以用负电抗压降的形式来表示</a:t>
            </a:r>
            <a:r>
              <a:rPr lang="zh-CN" altLang="en-US" sz="2700" b="1">
                <a:latin typeface="仿宋_GB2312" pitchFamily="49" charset="-122"/>
                <a:ea typeface="仿宋_GB2312" pitchFamily="49" charset="-122"/>
              </a:rPr>
              <a:t>。其中，与电枢反应磁场相对应的电抗称为</a:t>
            </a:r>
            <a:r>
              <a:rPr lang="zh-CN" altLang="en-US" sz="2700" b="1">
                <a:solidFill>
                  <a:srgbClr val="FF0000"/>
                </a:solidFill>
                <a:latin typeface="仿宋_GB2312" pitchFamily="49" charset="-122"/>
                <a:ea typeface="仿宋_GB2312" pitchFamily="49" charset="-122"/>
              </a:rPr>
              <a:t>电枢反应电抗</a:t>
            </a:r>
            <a:r>
              <a:rPr lang="zh-CN" altLang="en-US" sz="2700" b="1">
                <a:latin typeface="仿宋_GB2312" pitchFamily="49" charset="-122"/>
                <a:ea typeface="仿宋_GB2312" pitchFamily="49" charset="-122"/>
              </a:rPr>
              <a:t>，与电枢漏磁场相对应的电抗称为</a:t>
            </a:r>
            <a:r>
              <a:rPr lang="zh-CN" altLang="en-US" sz="2700" b="1">
                <a:solidFill>
                  <a:srgbClr val="FF0000"/>
                </a:solidFill>
                <a:latin typeface="仿宋_GB2312" pitchFamily="49" charset="-122"/>
                <a:ea typeface="仿宋_GB2312" pitchFamily="49" charset="-122"/>
              </a:rPr>
              <a:t>漏电抗，简称漏抗</a:t>
            </a:r>
            <a:r>
              <a:rPr lang="zh-CN" altLang="en-US" sz="2700" b="1">
                <a:latin typeface="仿宋_GB2312" pitchFamily="49" charset="-122"/>
                <a:ea typeface="仿宋_GB2312" pitchFamily="49" charset="-122"/>
              </a:rPr>
              <a:t>。有了这些电抗，就可以把磁场的问题简化为电路来分析计算。本节将讨论这些电抗的概念和计算方法。 </a:t>
            </a:r>
            <a:endParaRPr lang="zh-CN" altLang="zh-CN" sz="2700" b="1">
              <a:latin typeface="仿宋_GB2312" pitchFamily="49" charset="-122"/>
              <a:ea typeface="仿宋_GB2312" pitchFamily="49" charset="-122"/>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27088" y="0"/>
            <a:ext cx="7793037" cy="1143000"/>
          </a:xfrm>
        </p:spPr>
        <p:txBody>
          <a:bodyPr/>
          <a:lstStyle/>
          <a:p>
            <a:pPr eaLnBrk="1" hangingPunct="1"/>
            <a:r>
              <a:rPr lang="en-US" altLang="zh-CN" smtClean="0"/>
              <a:t>6.2</a:t>
            </a:r>
            <a:r>
              <a:rPr lang="en-US" altLang="zh-CN" smtClean="0">
                <a:latin typeface="Arial" charset="0"/>
              </a:rPr>
              <a:t>—</a:t>
            </a:r>
            <a:r>
              <a:rPr lang="en-US" altLang="zh-CN" smtClean="0"/>
              <a:t>4  </a:t>
            </a:r>
            <a:r>
              <a:rPr lang="zh-CN" altLang="en-US" b="1" smtClean="0"/>
              <a:t>电枢反应电抗和漏抗</a:t>
            </a:r>
            <a:r>
              <a:rPr lang="zh-CN" altLang="en-US" smtClean="0"/>
              <a:t> </a:t>
            </a:r>
            <a:r>
              <a:rPr lang="en-US" altLang="zh-CN" sz="1400" smtClean="0"/>
              <a:t>2</a:t>
            </a:r>
          </a:p>
        </p:txBody>
      </p:sp>
      <p:sp>
        <p:nvSpPr>
          <p:cNvPr id="55299" name="Rectangle 3"/>
          <p:cNvSpPr>
            <a:spLocks noChangeArrowheads="1"/>
          </p:cNvSpPr>
          <p:nvPr/>
        </p:nvSpPr>
        <p:spPr bwMode="auto">
          <a:xfrm>
            <a:off x="0" y="1268413"/>
            <a:ext cx="9144000" cy="5589587"/>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一，电枢反应电抗</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不饱和值</a:t>
            </a:r>
            <a:r>
              <a:rPr lang="en-US" altLang="zh-CN" sz="2700" b="1">
                <a:latin typeface="仿宋_GB2312" pitchFamily="49" charset="-122"/>
                <a:ea typeface="仿宋_GB2312" pitchFamily="49" charset="-122"/>
              </a:rPr>
              <a:t>)</a:t>
            </a:r>
          </a:p>
          <a:p>
            <a:pPr marL="533400" indent="-533400">
              <a:spcBef>
                <a:spcPct val="20000"/>
              </a:spcBef>
              <a:buClr>
                <a:schemeClr val="bg2"/>
              </a:buClr>
              <a:buSzPct val="70000"/>
              <a:buFont typeface="Wingdings" pitchFamily="2" charset="2"/>
              <a:buChar char="l"/>
            </a:pPr>
            <a:r>
              <a:rPr lang="zh-CN" altLang="en-US" sz="2300" b="1">
                <a:latin typeface="仿宋_GB2312" pitchFamily="49" charset="-122"/>
                <a:ea typeface="仿宋_GB2312" pitchFamily="49" charset="-122"/>
              </a:rPr>
              <a:t>这里假设电机磁路不饱和，并对直轴和交轴分别加以研究</a:t>
            </a:r>
            <a:r>
              <a:rPr lang="zh-CN" altLang="en-US" sz="2700" b="1">
                <a:latin typeface="仿宋_GB2312" pitchFamily="49" charset="-122"/>
                <a:ea typeface="仿宋_GB2312" pitchFamily="49" charset="-122"/>
              </a:rPr>
              <a:t>。</a:t>
            </a:r>
          </a:p>
          <a:p>
            <a:pPr marL="533400" indent="-533400">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1</a:t>
            </a:r>
            <a:r>
              <a:rPr lang="zh-CN" altLang="en-US" sz="2700" b="1">
                <a:latin typeface="仿宋_GB2312" pitchFamily="49" charset="-122"/>
                <a:ea typeface="仿宋_GB2312" pitchFamily="49" charset="-122"/>
              </a:rPr>
              <a:t>．  直轴电枢反应电抗</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不饱和值</a:t>
            </a:r>
            <a:r>
              <a:rPr lang="en-US" altLang="zh-CN" sz="2700" b="1">
                <a:latin typeface="仿宋_GB2312" pitchFamily="49" charset="-122"/>
                <a:ea typeface="仿宋_GB2312" pitchFamily="49" charset="-122"/>
              </a:rPr>
              <a:t>)</a:t>
            </a:r>
          </a:p>
          <a:p>
            <a:pPr marL="533400" indent="-533400">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前面已经讲过，由电枢电流的直轴分量</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d</a:t>
            </a:r>
            <a:r>
              <a:rPr lang="zh-CN" altLang="en-US" sz="2700" b="1">
                <a:latin typeface="仿宋_GB2312" pitchFamily="49" charset="-122"/>
                <a:ea typeface="仿宋_GB2312" pitchFamily="49" charset="-122"/>
              </a:rPr>
              <a:t>建立直轴电枢磁场，参见图，其中</a:t>
            </a:r>
          </a:p>
          <a:p>
            <a:pPr marL="533400" indent="-533400">
              <a:spcBef>
                <a:spcPct val="20000"/>
              </a:spcBef>
              <a:buClr>
                <a:schemeClr val="bg2"/>
              </a:buClr>
              <a:buSzPct val="70000"/>
              <a:buFont typeface="Wingdings" pitchFamily="2" charset="2"/>
              <a:buChar char="l"/>
            </a:pPr>
            <a:r>
              <a:rPr lang="zh-CN" altLang="en-US" sz="2700" b="1">
                <a:solidFill>
                  <a:srgbClr val="FF0000"/>
                </a:solidFill>
                <a:latin typeface="仿宋_GB2312" pitchFamily="49" charset="-122"/>
                <a:ea typeface="仿宋_GB2312" pitchFamily="49" charset="-122"/>
              </a:rPr>
              <a:t>折合值为</a:t>
            </a:r>
            <a:r>
              <a:rPr lang="en-US" altLang="zh-CN" sz="2700" b="1">
                <a:solidFill>
                  <a:srgbClr val="FF0000"/>
                </a:solidFill>
                <a:latin typeface="仿宋_GB2312" pitchFamily="49" charset="-122"/>
                <a:ea typeface="仿宋_GB2312" pitchFamily="49" charset="-122"/>
              </a:rPr>
              <a:t>K</a:t>
            </a:r>
            <a:r>
              <a:rPr lang="en-US" altLang="zh-CN" sz="2700" b="1" baseline="-25000">
                <a:solidFill>
                  <a:srgbClr val="FF0000"/>
                </a:solidFill>
                <a:latin typeface="仿宋_GB2312" pitchFamily="49" charset="-122"/>
                <a:ea typeface="仿宋_GB2312" pitchFamily="49" charset="-122"/>
              </a:rPr>
              <a:t>ad</a:t>
            </a:r>
            <a:r>
              <a:rPr lang="en-US" altLang="zh-CN" sz="2700" b="1">
                <a:solidFill>
                  <a:srgbClr val="FF0000"/>
                </a:solidFill>
                <a:latin typeface="仿宋_GB2312" pitchFamily="49" charset="-122"/>
                <a:ea typeface="仿宋_GB2312" pitchFamily="49" charset="-122"/>
              </a:rPr>
              <a:t>F</a:t>
            </a:r>
            <a:r>
              <a:rPr lang="en-US" altLang="zh-CN" sz="2700" b="1" baseline="-25000">
                <a:solidFill>
                  <a:srgbClr val="FF0000"/>
                </a:solidFill>
                <a:latin typeface="仿宋_GB2312" pitchFamily="49" charset="-122"/>
                <a:ea typeface="仿宋_GB2312" pitchFamily="49" charset="-122"/>
              </a:rPr>
              <a:t>ad</a:t>
            </a:r>
            <a:r>
              <a:rPr lang="zh-CN" altLang="en-US" sz="2700" b="1">
                <a:latin typeface="仿宋_GB2312" pitchFamily="49" charset="-122"/>
                <a:ea typeface="仿宋_GB2312" pitchFamily="49" charset="-122"/>
              </a:rPr>
              <a:t>。因为磁路不饱和，可忽略铁心磁压降，所以</a:t>
            </a:r>
            <a:r>
              <a:rPr lang="en-US" altLang="zh-CN" sz="2700" b="1">
                <a:solidFill>
                  <a:srgbClr val="FF0000"/>
                </a:solidFill>
                <a:latin typeface="仿宋_GB2312" pitchFamily="49" charset="-122"/>
                <a:ea typeface="仿宋_GB2312" pitchFamily="49" charset="-122"/>
              </a:rPr>
              <a:t>F</a:t>
            </a:r>
            <a:r>
              <a:rPr lang="en-US" altLang="zh-CN" sz="2700" b="1" baseline="-25000">
                <a:solidFill>
                  <a:srgbClr val="FF0000"/>
                </a:solidFill>
                <a:latin typeface="仿宋_GB2312" pitchFamily="49" charset="-122"/>
                <a:ea typeface="仿宋_GB2312" pitchFamily="49" charset="-122"/>
              </a:rPr>
              <a:t>ad</a:t>
            </a:r>
            <a:r>
              <a:rPr lang="zh-CN" altLang="en-US" sz="2700" b="1">
                <a:latin typeface="仿宋_GB2312" pitchFamily="49" charset="-122"/>
                <a:ea typeface="仿宋_GB2312" pitchFamily="49" charset="-122"/>
              </a:rPr>
              <a:t>建立的气隙磁感应强度</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幅值</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为</a:t>
            </a: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而对应每极基波磁通为</a:t>
            </a:r>
            <a:r>
              <a:rPr lang="el-GR" altLang="zh-CN" sz="2700" b="1">
                <a:latin typeface="仿宋_GB2312" pitchFamily="49" charset="-122"/>
                <a:ea typeface="仿宋_GB2312" pitchFamily="49" charset="-122"/>
                <a:cs typeface="Tahoma" pitchFamily="34" charset="0"/>
              </a:rPr>
              <a:t>Φ</a:t>
            </a:r>
            <a:r>
              <a:rPr lang="en-US" altLang="zh-CN" sz="2700" b="1" baseline="-25000">
                <a:latin typeface="仿宋_GB2312" pitchFamily="49" charset="-122"/>
                <a:ea typeface="仿宋_GB2312" pitchFamily="49" charset="-122"/>
                <a:cs typeface="Tahoma" pitchFamily="34" charset="0"/>
              </a:rPr>
              <a:t>ad1</a:t>
            </a:r>
            <a:r>
              <a:rPr lang="zh-CN" altLang="en-US" sz="2700" b="1">
                <a:latin typeface="仿宋_GB2312" pitchFamily="49" charset="-122"/>
                <a:ea typeface="仿宋_GB2312" pitchFamily="49" charset="-122"/>
              </a:rPr>
              <a:t>，即故直轴电枢磁场在每相电枢绕组中感应的电势    为</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令</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d</a:t>
            </a:r>
            <a:r>
              <a:rPr lang="zh-CN" altLang="en-US" sz="2700" b="1">
                <a:latin typeface="仿宋_GB2312" pitchFamily="49" charset="-122"/>
                <a:ea typeface="仿宋_GB2312" pitchFamily="49" charset="-122"/>
              </a:rPr>
              <a:t>，</a:t>
            </a:r>
          </a:p>
        </p:txBody>
      </p:sp>
      <p:graphicFrame>
        <p:nvGraphicFramePr>
          <p:cNvPr id="55300" name="Object 17"/>
          <p:cNvGraphicFramePr>
            <a:graphicFrameLocks noChangeAspect="1"/>
          </p:cNvGraphicFramePr>
          <p:nvPr>
            <p:ph sz="quarter" idx="3"/>
          </p:nvPr>
        </p:nvGraphicFramePr>
        <p:xfrm>
          <a:off x="5651500" y="5661025"/>
          <a:ext cx="2971800" cy="733425"/>
        </p:xfrm>
        <a:graphic>
          <a:graphicData uri="http://schemas.openxmlformats.org/presentationml/2006/ole">
            <p:oleObj spid="_x0000_s55300" name="Equation" r:id="rId3" imgW="927100" imgH="228600" progId="Equation.DSMT4">
              <p:embed/>
            </p:oleObj>
          </a:graphicData>
        </a:graphic>
      </p:graphicFrame>
      <p:graphicFrame>
        <p:nvGraphicFramePr>
          <p:cNvPr id="55301" name="Object 11"/>
          <p:cNvGraphicFramePr>
            <a:graphicFrameLocks noChangeAspect="1"/>
          </p:cNvGraphicFramePr>
          <p:nvPr>
            <p:ph sz="quarter" idx="2"/>
          </p:nvPr>
        </p:nvGraphicFramePr>
        <p:xfrm>
          <a:off x="6804025" y="3141663"/>
          <a:ext cx="2016125" cy="827087"/>
        </p:xfrm>
        <a:graphic>
          <a:graphicData uri="http://schemas.openxmlformats.org/presentationml/2006/ole">
            <p:oleObj spid="_x0000_s55301" name="Equation" r:id="rId4" imgW="1054100" imgH="431800" progId="Equation.DSMT4">
              <p:embed/>
            </p:oleObj>
          </a:graphicData>
        </a:graphic>
      </p:graphicFrame>
      <p:graphicFrame>
        <p:nvGraphicFramePr>
          <p:cNvPr id="55302" name="Object 8"/>
          <p:cNvGraphicFramePr>
            <a:graphicFrameLocks noChangeAspect="1"/>
          </p:cNvGraphicFramePr>
          <p:nvPr>
            <p:ph sz="half" idx="1"/>
          </p:nvPr>
        </p:nvGraphicFramePr>
        <p:xfrm>
          <a:off x="1123950" y="4560888"/>
          <a:ext cx="2066925" cy="682625"/>
        </p:xfrm>
        <a:graphic>
          <a:graphicData uri="http://schemas.openxmlformats.org/presentationml/2006/ole">
            <p:oleObj spid="_x0000_s55302" name="Equation" r:id="rId5" imgW="1257300" imgH="419100" progId="Equation.DSMT4">
              <p:embed/>
            </p:oleObj>
          </a:graphicData>
        </a:graphic>
      </p:graphicFrame>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0" y="533400"/>
            <a:ext cx="7696200" cy="579438"/>
          </a:xfrm>
        </p:spPr>
        <p:txBody>
          <a:bodyPr/>
          <a:lstStyle/>
          <a:p>
            <a:pPr eaLnBrk="1" hangingPunct="1"/>
            <a:r>
              <a:rPr lang="en-US" altLang="zh-CN" smtClean="0"/>
              <a:t>6.2</a:t>
            </a:r>
            <a:r>
              <a:rPr lang="en-US" altLang="zh-CN" smtClean="0">
                <a:latin typeface="Arial" charset="0"/>
              </a:rPr>
              <a:t>—</a:t>
            </a:r>
            <a:r>
              <a:rPr lang="en-US" altLang="zh-CN" smtClean="0"/>
              <a:t>4  </a:t>
            </a:r>
            <a:r>
              <a:rPr lang="zh-CN" altLang="en-US" b="1" smtClean="0"/>
              <a:t>电枢反应电抗和漏抗</a:t>
            </a:r>
            <a:r>
              <a:rPr lang="zh-CN" altLang="en-US" smtClean="0"/>
              <a:t> </a:t>
            </a:r>
            <a:r>
              <a:rPr lang="en-US" altLang="zh-CN" sz="1200" smtClean="0"/>
              <a:t>3</a:t>
            </a:r>
          </a:p>
        </p:txBody>
      </p:sp>
      <p:sp>
        <p:nvSpPr>
          <p:cNvPr id="56323" name="Rectangle 3"/>
          <p:cNvSpPr>
            <a:spLocks noChangeArrowheads="1"/>
          </p:cNvSpPr>
          <p:nvPr/>
        </p:nvSpPr>
        <p:spPr bwMode="auto">
          <a:xfrm>
            <a:off x="0" y="1268413"/>
            <a:ext cx="9144000" cy="5589587"/>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即直轴电枢磁场感应的电势在数值上等于电枢直轴分量电流在直轴电枢反应电抗上的电压降，所以</a:t>
            </a: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a:latin typeface="仿宋_GB2312" pitchFamily="49" charset="-122"/>
                <a:ea typeface="仿宋_GB2312" pitchFamily="49" charset="-122"/>
              </a:rPr>
              <a:t> </a:t>
            </a:r>
            <a:r>
              <a:rPr lang="zh-CN" altLang="en-US" sz="2700" b="1">
                <a:latin typeface="仿宋_GB2312" pitchFamily="49" charset="-122"/>
                <a:ea typeface="仿宋_GB2312" pitchFamily="49" charset="-122"/>
              </a:rPr>
              <a:t>几点说明：</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r>
              <a:rPr lang="en-US" altLang="zh-CN" sz="2700" b="1">
                <a:latin typeface="仿宋_GB2312" pitchFamily="49" charset="-122"/>
                <a:ea typeface="仿宋_GB2312" pitchFamily="49" charset="-122"/>
              </a:rPr>
              <a:t>(1)</a:t>
            </a:r>
            <a:r>
              <a:rPr lang="zh-CN" altLang="en-US" sz="2700" b="1">
                <a:latin typeface="仿宋_GB2312" pitchFamily="49" charset="-122"/>
                <a:ea typeface="仿宋_GB2312" pitchFamily="49" charset="-122"/>
              </a:rPr>
              <a:t>表达了</a:t>
            </a:r>
            <a:r>
              <a:rPr lang="zh-CN" altLang="en-US" sz="2700" b="1">
                <a:solidFill>
                  <a:srgbClr val="FF0000"/>
                </a:solidFill>
                <a:latin typeface="仿宋_GB2312" pitchFamily="49" charset="-122"/>
                <a:ea typeface="仿宋_GB2312" pitchFamily="49" charset="-122"/>
              </a:rPr>
              <a:t>理想的不饱和直轴同步电抗，其值是一个常数</a:t>
            </a:r>
            <a:r>
              <a:rPr lang="zh-CN" altLang="en-US" sz="2700" b="1">
                <a:solidFill>
                  <a:schemeClr val="hlink"/>
                </a:solidFill>
                <a:latin typeface="仿宋_GB2312" pitchFamily="49" charset="-122"/>
                <a:ea typeface="仿宋_GB2312" pitchFamily="49" charset="-122"/>
              </a:rPr>
              <a:t>，</a:t>
            </a:r>
            <a:r>
              <a:rPr lang="zh-CN" altLang="en-US" sz="2700" b="1">
                <a:latin typeface="仿宋_GB2312" pitchFamily="49" charset="-122"/>
                <a:ea typeface="仿宋_GB2312" pitchFamily="49" charset="-122"/>
              </a:rPr>
              <a:t>由结构参数所决定。事实上，尽管磁路不饱和，铁心磁路仍然有一些磁压降，若计及这个影响，则电抗值要略小一些。</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r>
              <a:rPr lang="en-US" altLang="zh-CN" sz="2700" b="1">
                <a:latin typeface="仿宋_GB2312" pitchFamily="49" charset="-122"/>
                <a:ea typeface="仿宋_GB2312" pitchFamily="49" charset="-122"/>
              </a:rPr>
              <a:t>(2)</a:t>
            </a:r>
            <a:r>
              <a:rPr lang="zh-CN" altLang="en-US" sz="2700" b="1">
                <a:latin typeface="仿宋_GB2312" pitchFamily="49" charset="-122"/>
                <a:ea typeface="仿宋_GB2312" pitchFamily="49" charset="-122"/>
              </a:rPr>
              <a:t>所分析的为对称</a:t>
            </a:r>
            <a:r>
              <a:rPr lang="en-US" altLang="zh-CN" sz="2700" b="1">
                <a:latin typeface="仿宋_GB2312" pitchFamily="49" charset="-122"/>
                <a:ea typeface="仿宋_GB2312" pitchFamily="49" charset="-122"/>
              </a:rPr>
              <a:t>m</a:t>
            </a:r>
            <a:r>
              <a:rPr lang="zh-CN" altLang="en-US" sz="2700" b="1">
                <a:latin typeface="仿宋_GB2312" pitchFamily="49" charset="-122"/>
                <a:ea typeface="仿宋_GB2312" pitchFamily="49" charset="-122"/>
              </a:rPr>
              <a:t>相电机，电枢反应磁场为</a:t>
            </a:r>
            <a:r>
              <a:rPr lang="en-US" altLang="zh-CN" sz="2700" b="1">
                <a:latin typeface="仿宋_GB2312" pitchFamily="49" charset="-122"/>
                <a:ea typeface="仿宋_GB2312" pitchFamily="49" charset="-122"/>
              </a:rPr>
              <a:t>m</a:t>
            </a:r>
            <a:r>
              <a:rPr lang="zh-CN" altLang="en-US" sz="2700" b="1">
                <a:latin typeface="仿宋_GB2312" pitchFamily="49" charset="-122"/>
                <a:ea typeface="仿宋_GB2312" pitchFamily="49" charset="-122"/>
              </a:rPr>
              <a:t>相的合成旋转磁场，因此</a:t>
            </a:r>
            <a:r>
              <a:rPr lang="zh-CN" altLang="en-US" sz="2700" b="1">
                <a:solidFill>
                  <a:srgbClr val="0000FF"/>
                </a:solidFill>
                <a:latin typeface="仿宋_GB2312" pitchFamily="49" charset="-122"/>
                <a:ea typeface="仿宋_GB2312" pitchFamily="49" charset="-122"/>
              </a:rPr>
              <a:t>电抗</a:t>
            </a:r>
            <a:r>
              <a:rPr lang="en-US" altLang="zh-CN" sz="2700" b="1">
                <a:solidFill>
                  <a:srgbClr val="0000FF"/>
                </a:solidFill>
                <a:latin typeface="仿宋_GB2312" pitchFamily="49" charset="-122"/>
                <a:ea typeface="仿宋_GB2312" pitchFamily="49" charset="-122"/>
              </a:rPr>
              <a:t>x</a:t>
            </a:r>
            <a:r>
              <a:rPr lang="en-US" altLang="zh-CN" sz="2700" b="1" baseline="-25000">
                <a:solidFill>
                  <a:srgbClr val="0000FF"/>
                </a:solidFill>
                <a:latin typeface="仿宋_GB2312" pitchFamily="49" charset="-122"/>
                <a:ea typeface="仿宋_GB2312" pitchFamily="49" charset="-122"/>
              </a:rPr>
              <a:t>ad</a:t>
            </a:r>
            <a:r>
              <a:rPr lang="zh-CN" altLang="en-US" sz="2700" b="1">
                <a:solidFill>
                  <a:srgbClr val="0000FF"/>
                </a:solidFill>
                <a:latin typeface="仿宋_GB2312" pitchFamily="49" charset="-122"/>
                <a:ea typeface="仿宋_GB2312" pitchFamily="49" charset="-122"/>
              </a:rPr>
              <a:t>既包括相绕组的自感电抗，也包括与其它相的互感电抗。</a:t>
            </a:r>
            <a:r>
              <a:rPr lang="zh-CN" altLang="en-US" sz="2700" b="1">
                <a:latin typeface="仿宋_GB2312" pitchFamily="49" charset="-122"/>
                <a:ea typeface="仿宋_GB2312" pitchFamily="49" charset="-122"/>
              </a:rPr>
              <a:t>这与一般单相电感线圈不同</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endParaRPr lang="zh-CN" altLang="en-US" sz="2700">
              <a:latin typeface="仿宋_GB2312" pitchFamily="49" charset="-122"/>
              <a:ea typeface="仿宋_GB2312" pitchFamily="49" charset="-122"/>
            </a:endParaRPr>
          </a:p>
        </p:txBody>
      </p:sp>
      <p:graphicFrame>
        <p:nvGraphicFramePr>
          <p:cNvPr id="56324" name="Object 5"/>
          <p:cNvGraphicFramePr>
            <a:graphicFrameLocks noChangeAspect="1"/>
          </p:cNvGraphicFramePr>
          <p:nvPr>
            <p:ph sz="half" idx="1"/>
          </p:nvPr>
        </p:nvGraphicFramePr>
        <p:xfrm>
          <a:off x="2484438" y="2133600"/>
          <a:ext cx="4802187" cy="941388"/>
        </p:xfrm>
        <a:graphic>
          <a:graphicData uri="http://schemas.openxmlformats.org/presentationml/2006/ole">
            <p:oleObj spid="_x0000_s56324" name="Equation" r:id="rId3" imgW="2311400" imgH="457200" progId="Equation.DSMT4">
              <p:embed/>
            </p:oleObj>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27088" y="0"/>
            <a:ext cx="7793037" cy="1143000"/>
          </a:xfrm>
        </p:spPr>
        <p:txBody>
          <a:bodyPr/>
          <a:lstStyle/>
          <a:p>
            <a:pPr eaLnBrk="1" hangingPunct="1"/>
            <a:r>
              <a:rPr lang="en-US" altLang="zh-CN" smtClean="0"/>
              <a:t>6.2</a:t>
            </a:r>
            <a:r>
              <a:rPr lang="en-US" altLang="zh-CN" smtClean="0">
                <a:latin typeface="Arial" charset="0"/>
              </a:rPr>
              <a:t>—</a:t>
            </a:r>
            <a:r>
              <a:rPr lang="en-US" altLang="zh-CN" smtClean="0"/>
              <a:t>4  </a:t>
            </a:r>
            <a:r>
              <a:rPr lang="zh-CN" altLang="en-US" b="1" smtClean="0"/>
              <a:t>电枢反应电抗和漏抗</a:t>
            </a:r>
            <a:r>
              <a:rPr lang="zh-CN" altLang="en-US" smtClean="0"/>
              <a:t> </a:t>
            </a:r>
            <a:r>
              <a:rPr lang="en-US" altLang="zh-CN" sz="1200" smtClean="0"/>
              <a:t>5</a:t>
            </a:r>
          </a:p>
        </p:txBody>
      </p:sp>
      <p:sp>
        <p:nvSpPr>
          <p:cNvPr id="57347" name="Rectangle 3"/>
          <p:cNvSpPr>
            <a:spLocks noChangeArrowheads="1"/>
          </p:cNvSpPr>
          <p:nvPr/>
        </p:nvSpPr>
        <p:spPr bwMode="auto">
          <a:xfrm>
            <a:off x="250825" y="1268413"/>
            <a:ext cx="8893175" cy="43211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b="1"/>
              <a:t> </a:t>
            </a:r>
            <a:r>
              <a:rPr lang="en-US" altLang="zh-CN" sz="2700" b="1">
                <a:latin typeface="仿宋_GB2312" pitchFamily="49" charset="-122"/>
                <a:ea typeface="仿宋_GB2312" pitchFamily="49" charset="-122"/>
              </a:rPr>
              <a:t>2</a:t>
            </a:r>
            <a:r>
              <a:rPr lang="zh-CN" altLang="en-US" sz="2700" b="1">
                <a:latin typeface="仿宋_GB2312" pitchFamily="49" charset="-122"/>
                <a:ea typeface="仿宋_GB2312" pitchFamily="49" charset="-122"/>
              </a:rPr>
              <a:t>．  交轴电枢反应电抗</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不饱和值</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aq</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电枢电流的交轴分量</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q</a:t>
            </a:r>
            <a:r>
              <a:rPr lang="zh-CN" altLang="en-US" sz="2700" b="1">
                <a:latin typeface="仿宋_GB2312" pitchFamily="49" charset="-122"/>
                <a:ea typeface="仿宋_GB2312" pitchFamily="49" charset="-122"/>
              </a:rPr>
              <a:t>建立交轴电枢反应磁场，相应在电枢绕组中感应电势</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aq</a:t>
            </a:r>
            <a:r>
              <a:rPr lang="zh-CN" altLang="en-US" sz="2700" b="1">
                <a:latin typeface="仿宋_GB2312" pitchFamily="49" charset="-122"/>
                <a:ea typeface="仿宋_GB2312" pitchFamily="49" charset="-122"/>
              </a:rPr>
              <a:t>。因 </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aq</a:t>
            </a:r>
            <a:r>
              <a:rPr lang="en-US" altLang="zh-CN" sz="2700" b="1">
                <a:latin typeface="仿宋_GB2312" pitchFamily="49" charset="-122"/>
                <a:ea typeface="仿宋_GB2312" pitchFamily="49" charset="-122"/>
              </a:rPr>
              <a:t> =-jI</a:t>
            </a:r>
            <a:r>
              <a:rPr lang="en-US" altLang="zh-CN" sz="2700" b="1" baseline="-25000">
                <a:latin typeface="仿宋_GB2312" pitchFamily="49" charset="-122"/>
                <a:ea typeface="仿宋_GB2312" pitchFamily="49" charset="-122"/>
              </a:rPr>
              <a:t>q</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aq</a:t>
            </a: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，故电抗大小为</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aq</a:t>
            </a:r>
            <a:r>
              <a:rPr lang="en-US" altLang="zh-CN" sz="2700" b="1">
                <a:latin typeface="仿宋_GB2312" pitchFamily="49" charset="-122"/>
                <a:ea typeface="仿宋_GB2312" pitchFamily="49" charset="-122"/>
              </a:rPr>
              <a:t>= E</a:t>
            </a:r>
            <a:r>
              <a:rPr lang="en-US" altLang="zh-CN" sz="2700" b="1" baseline="-25000">
                <a:latin typeface="仿宋_GB2312" pitchFamily="49" charset="-122"/>
                <a:ea typeface="仿宋_GB2312" pitchFamily="49" charset="-122"/>
              </a:rPr>
              <a:t>aq</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q</a:t>
            </a: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。仿照</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aD</a:t>
            </a:r>
            <a:r>
              <a:rPr lang="zh-CN" altLang="en-US" sz="2700" b="1">
                <a:latin typeface="仿宋_GB2312" pitchFamily="49" charset="-122"/>
                <a:ea typeface="仿宋_GB2312" pitchFamily="49" charset="-122"/>
              </a:rPr>
              <a:t>的推导方法，可得理想的交轴电枢反应电抗不饱和值为</a:t>
            </a: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由式</a:t>
            </a:r>
            <a:r>
              <a:rPr lang="en-US" altLang="zh-CN" sz="2700" b="1">
                <a:latin typeface="仿宋_GB2312" pitchFamily="49" charset="-122"/>
                <a:ea typeface="仿宋_GB2312" pitchFamily="49" charset="-122"/>
              </a:rPr>
              <a:t>(19</a:t>
            </a:r>
            <a:r>
              <a:rPr lang="en-US" altLang="zh-CN" sz="2700" b="1">
                <a:ea typeface="仿宋_GB2312" pitchFamily="49" charset="-122"/>
              </a:rPr>
              <a:t>—</a:t>
            </a:r>
            <a:r>
              <a:rPr lang="en-US" altLang="zh-CN" sz="2700" b="1">
                <a:latin typeface="仿宋_GB2312" pitchFamily="49" charset="-122"/>
                <a:ea typeface="仿宋_GB2312" pitchFamily="49" charset="-122"/>
              </a:rPr>
              <a:t>27)</a:t>
            </a:r>
            <a:r>
              <a:rPr lang="zh-CN" altLang="en-US" sz="2700" b="1">
                <a:latin typeface="仿宋_GB2312" pitchFamily="49" charset="-122"/>
                <a:ea typeface="仿宋_GB2312" pitchFamily="49" charset="-122"/>
              </a:rPr>
              <a:t>和式</a:t>
            </a:r>
            <a:r>
              <a:rPr lang="en-US" altLang="zh-CN" sz="2700" b="1">
                <a:latin typeface="仿宋_GB2312" pitchFamily="49" charset="-122"/>
                <a:ea typeface="仿宋_GB2312" pitchFamily="49" charset="-122"/>
              </a:rPr>
              <a:t>(19</a:t>
            </a:r>
            <a:r>
              <a:rPr lang="en-US" altLang="zh-CN" sz="2700" b="1">
                <a:ea typeface="仿宋_GB2312" pitchFamily="49" charset="-122"/>
              </a:rPr>
              <a:t>—</a:t>
            </a:r>
            <a:r>
              <a:rPr lang="en-US" altLang="zh-CN" sz="2700" b="1">
                <a:latin typeface="仿宋_GB2312" pitchFamily="49" charset="-122"/>
                <a:ea typeface="仿宋_GB2312" pitchFamily="49" charset="-122"/>
              </a:rPr>
              <a:t>28)</a:t>
            </a:r>
            <a:r>
              <a:rPr lang="zh-CN" altLang="en-US" sz="2700" b="1">
                <a:latin typeface="仿宋_GB2312" pitchFamily="49" charset="-122"/>
                <a:ea typeface="仿宋_GB2312" pitchFamily="49" charset="-122"/>
              </a:rPr>
              <a:t>可得， </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aq</a:t>
            </a:r>
            <a:r>
              <a:rPr lang="en-US" altLang="zh-CN" sz="2700" b="1">
                <a:latin typeface="仿宋_GB2312" pitchFamily="49" charset="-122"/>
                <a:ea typeface="仿宋_GB2312" pitchFamily="49" charset="-122"/>
              </a:rPr>
              <a:t>= K</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/K</a:t>
            </a:r>
            <a:r>
              <a:rPr lang="en-US" altLang="zh-CN" sz="2700" b="1" baseline="-25000">
                <a:latin typeface="仿宋_GB2312" pitchFamily="49" charset="-122"/>
                <a:ea typeface="仿宋_GB2312" pitchFamily="49" charset="-122"/>
              </a:rPr>
              <a:t>aq</a:t>
            </a:r>
            <a:r>
              <a:rPr lang="zh-CN" altLang="en-US" sz="2700" b="1">
                <a:latin typeface="仿宋_GB2312" pitchFamily="49" charset="-122"/>
                <a:ea typeface="仿宋_GB2312" pitchFamily="49" charset="-122"/>
              </a:rPr>
              <a:t>。对于凸极电机直轴磁路的磁导比交轴的大，即</a:t>
            </a:r>
            <a:r>
              <a:rPr lang="en-US" altLang="zh-CN" sz="2700" b="1">
                <a:latin typeface="仿宋_GB2312" pitchFamily="49" charset="-122"/>
                <a:ea typeface="仿宋_GB2312" pitchFamily="49" charset="-122"/>
              </a:rPr>
              <a:t>K</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&gt;K</a:t>
            </a:r>
            <a:r>
              <a:rPr lang="en-US" altLang="zh-CN" sz="2700" b="1" baseline="-25000">
                <a:latin typeface="仿宋_GB2312" pitchFamily="49" charset="-122"/>
                <a:ea typeface="仿宋_GB2312" pitchFamily="49" charset="-122"/>
              </a:rPr>
              <a:t>aq</a:t>
            </a:r>
            <a:r>
              <a:rPr lang="zh-CN" altLang="en-US" sz="2700" b="1">
                <a:latin typeface="仿宋_GB2312" pitchFamily="49" charset="-122"/>
                <a:ea typeface="仿宋_GB2312" pitchFamily="49" charset="-122"/>
              </a:rPr>
              <a:t>，所以</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&gt;x</a:t>
            </a:r>
            <a:r>
              <a:rPr lang="en-US" altLang="zh-CN" sz="2700" b="1" baseline="-25000">
                <a:latin typeface="仿宋_GB2312" pitchFamily="49" charset="-122"/>
                <a:ea typeface="仿宋_GB2312" pitchFamily="49" charset="-122"/>
              </a:rPr>
              <a:t>aq</a:t>
            </a: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a:t>
            </a:r>
          </a:p>
        </p:txBody>
      </p:sp>
      <p:graphicFrame>
        <p:nvGraphicFramePr>
          <p:cNvPr id="57348" name="Object 7"/>
          <p:cNvGraphicFramePr>
            <a:graphicFrameLocks noChangeAspect="1"/>
          </p:cNvGraphicFramePr>
          <p:nvPr>
            <p:ph sz="half" idx="1"/>
          </p:nvPr>
        </p:nvGraphicFramePr>
        <p:xfrm>
          <a:off x="1979613" y="3500438"/>
          <a:ext cx="4618037" cy="941387"/>
        </p:xfrm>
        <a:graphic>
          <a:graphicData uri="http://schemas.openxmlformats.org/presentationml/2006/ole">
            <p:oleObj spid="_x0000_s57348" name="Equation" r:id="rId3" imgW="2286000" imgH="469800" progId="Equation.DSMT4">
              <p:embed/>
            </p:oleObj>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55650" y="0"/>
            <a:ext cx="7793038" cy="1143000"/>
          </a:xfrm>
        </p:spPr>
        <p:txBody>
          <a:bodyPr/>
          <a:lstStyle/>
          <a:p>
            <a:pPr eaLnBrk="1" hangingPunct="1"/>
            <a:r>
              <a:rPr lang="en-US" altLang="zh-CN" smtClean="0"/>
              <a:t>6.3</a:t>
            </a:r>
            <a:r>
              <a:rPr lang="en-US" altLang="zh-CN" smtClean="0">
                <a:latin typeface="Arial" charset="0"/>
              </a:rPr>
              <a:t>—</a:t>
            </a:r>
            <a:r>
              <a:rPr lang="en-US" altLang="zh-CN" smtClean="0"/>
              <a:t>4  </a:t>
            </a:r>
            <a:r>
              <a:rPr lang="zh-CN" altLang="en-US" b="1" smtClean="0"/>
              <a:t>电枢反应电抗和漏抗</a:t>
            </a:r>
            <a:r>
              <a:rPr lang="zh-CN" altLang="en-US" smtClean="0"/>
              <a:t> </a:t>
            </a:r>
            <a:r>
              <a:rPr lang="en-US" altLang="zh-CN" sz="1200" smtClean="0"/>
              <a:t>6</a:t>
            </a:r>
          </a:p>
        </p:txBody>
      </p:sp>
      <p:sp>
        <p:nvSpPr>
          <p:cNvPr id="58371" name="Rectangle 3"/>
          <p:cNvSpPr>
            <a:spLocks noChangeArrowheads="1"/>
          </p:cNvSpPr>
          <p:nvPr/>
        </p:nvSpPr>
        <p:spPr bwMode="auto">
          <a:xfrm>
            <a:off x="0" y="1268413"/>
            <a:ext cx="9144000" cy="47529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b="1"/>
              <a:t> </a:t>
            </a:r>
            <a:r>
              <a:rPr lang="en-US" altLang="zh-CN" sz="2700"/>
              <a:t> </a:t>
            </a:r>
            <a:r>
              <a:rPr lang="en-US" altLang="zh-CN" sz="2700" b="1">
                <a:latin typeface="仿宋_GB2312" pitchFamily="49" charset="-122"/>
                <a:ea typeface="仿宋_GB2312" pitchFamily="49" charset="-122"/>
              </a:rPr>
              <a:t>3.  </a:t>
            </a:r>
            <a:r>
              <a:rPr lang="zh-CN" altLang="en-US" sz="2700" b="1">
                <a:latin typeface="仿宋_GB2312" pitchFamily="49" charset="-122"/>
                <a:ea typeface="仿宋_GB2312" pitchFamily="49" charset="-122"/>
              </a:rPr>
              <a:t>隐极同步电机的电枢反应电抗</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不饱和值</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a:t>
            </a:r>
          </a:p>
          <a:p>
            <a:pPr marL="533400" indent="-533400">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以上概念也可以推广应用于隐极电机。前面说过，一般隐极电机有</a:t>
            </a:r>
            <a:r>
              <a:rPr lang="en-US" altLang="zh-CN" sz="2700" b="1">
                <a:solidFill>
                  <a:srgbClr val="FF0000"/>
                </a:solidFill>
                <a:latin typeface="仿宋_GB2312" pitchFamily="49" charset="-122"/>
                <a:ea typeface="仿宋_GB2312" pitchFamily="49" charset="-122"/>
              </a:rPr>
              <a:t>K</a:t>
            </a:r>
            <a:r>
              <a:rPr lang="en-US" altLang="zh-CN" sz="2700" b="1" baseline="-25000">
                <a:solidFill>
                  <a:srgbClr val="FF0000"/>
                </a:solidFill>
                <a:latin typeface="仿宋_GB2312" pitchFamily="49" charset="-122"/>
                <a:ea typeface="仿宋_GB2312" pitchFamily="49" charset="-122"/>
              </a:rPr>
              <a:t>ad</a:t>
            </a:r>
            <a:r>
              <a:rPr lang="en-US" altLang="zh-CN" sz="2700" b="1">
                <a:solidFill>
                  <a:srgbClr val="FF0000"/>
                </a:solidFill>
                <a:latin typeface="仿宋_GB2312" pitchFamily="49" charset="-122"/>
                <a:ea typeface="仿宋_GB2312" pitchFamily="49" charset="-122"/>
              </a:rPr>
              <a:t>=K</a:t>
            </a:r>
            <a:r>
              <a:rPr lang="en-US" altLang="zh-CN" sz="2700" b="1" baseline="-25000">
                <a:solidFill>
                  <a:srgbClr val="FF0000"/>
                </a:solidFill>
                <a:latin typeface="仿宋_GB2312" pitchFamily="49" charset="-122"/>
                <a:ea typeface="仿宋_GB2312" pitchFamily="49" charset="-122"/>
              </a:rPr>
              <a:t>aq </a:t>
            </a:r>
            <a:r>
              <a:rPr lang="en-US" altLang="zh-CN" sz="2700" b="1">
                <a:solidFill>
                  <a:srgbClr val="FF0000"/>
                </a:solidFill>
                <a:latin typeface="仿宋_GB2312" pitchFamily="49" charset="-122"/>
                <a:ea typeface="仿宋_GB2312" pitchFamily="49" charset="-122"/>
              </a:rPr>
              <a:t>=K</a:t>
            </a:r>
            <a:r>
              <a:rPr lang="en-US" altLang="zh-CN" sz="2700" b="1" baseline="-25000">
                <a:solidFill>
                  <a:srgbClr val="FF0000"/>
                </a:solidFill>
                <a:latin typeface="仿宋_GB2312" pitchFamily="49" charset="-122"/>
                <a:ea typeface="仿宋_GB2312" pitchFamily="49" charset="-122"/>
              </a:rPr>
              <a:t>a </a:t>
            </a:r>
            <a:r>
              <a:rPr lang="en-US" altLang="zh-CN" sz="2700" b="1">
                <a:solidFill>
                  <a:srgbClr val="FF0000"/>
                </a:solidFill>
                <a:latin typeface="仿宋_GB2312" pitchFamily="49" charset="-122"/>
                <a:ea typeface="仿宋_GB2312" pitchFamily="49" charset="-122"/>
              </a:rPr>
              <a:t>=1</a:t>
            </a:r>
            <a:r>
              <a:rPr lang="zh-CN" altLang="en-US" sz="2700" b="1">
                <a:latin typeface="仿宋_GB2312" pitchFamily="49" charset="-122"/>
                <a:ea typeface="仿宋_GB2312" pitchFamily="49" charset="-122"/>
              </a:rPr>
              <a:t>，再考虑励磁磁势接近正弦分布，对照式可得</a:t>
            </a:r>
            <a:r>
              <a:rPr lang="en-US" altLang="zh-CN" sz="2700" b="1">
                <a:latin typeface="仿宋_GB2312" pitchFamily="49" charset="-122"/>
                <a:ea typeface="仿宋_GB2312" pitchFamily="49" charset="-122"/>
              </a:rPr>
              <a:t>a=2/</a:t>
            </a:r>
            <a:r>
              <a:rPr lang="el-GR" altLang="zh-CN" sz="2700" b="1">
                <a:latin typeface="仿宋_GB2312" pitchFamily="49" charset="-122"/>
                <a:ea typeface="仿宋_GB2312" pitchFamily="49" charset="-122"/>
                <a:cs typeface="Tahoma" pitchFamily="34" charset="0"/>
              </a:rPr>
              <a:t>π</a:t>
            </a:r>
            <a:r>
              <a:rPr lang="zh-CN" altLang="en-US" sz="2700" b="1">
                <a:latin typeface="仿宋_GB2312" pitchFamily="49" charset="-122"/>
                <a:ea typeface="仿宋_GB2312" pitchFamily="49" charset="-122"/>
              </a:rPr>
              <a:t>。所以由式</a:t>
            </a:r>
            <a:r>
              <a:rPr lang="en-US" altLang="zh-CN" sz="2700" b="1">
                <a:latin typeface="仿宋_GB2312" pitchFamily="49" charset="-122"/>
                <a:ea typeface="仿宋_GB2312" pitchFamily="49" charset="-122"/>
              </a:rPr>
              <a:t>(19</a:t>
            </a:r>
            <a:r>
              <a:rPr lang="en-US" altLang="zh-CN" sz="2700" b="1">
                <a:ea typeface="仿宋_GB2312" pitchFamily="49" charset="-122"/>
              </a:rPr>
              <a:t>—</a:t>
            </a:r>
            <a:r>
              <a:rPr lang="en-US" altLang="zh-CN" sz="2700" b="1">
                <a:latin typeface="仿宋_GB2312" pitchFamily="49" charset="-122"/>
                <a:ea typeface="仿宋_GB2312" pitchFamily="49" charset="-122"/>
              </a:rPr>
              <a:t>27)</a:t>
            </a:r>
            <a:r>
              <a:rPr lang="zh-CN" altLang="en-US" sz="2700" b="1">
                <a:latin typeface="仿宋_GB2312" pitchFamily="49" charset="-122"/>
                <a:ea typeface="仿宋_GB2312" pitchFamily="49" charset="-122"/>
              </a:rPr>
              <a:t>或式</a:t>
            </a:r>
            <a:r>
              <a:rPr lang="en-US" altLang="zh-CN" sz="2700" b="1">
                <a:latin typeface="仿宋_GB2312" pitchFamily="49" charset="-122"/>
                <a:ea typeface="仿宋_GB2312" pitchFamily="49" charset="-122"/>
              </a:rPr>
              <a:t>(19</a:t>
            </a:r>
            <a:r>
              <a:rPr lang="en-US" altLang="zh-CN" sz="2700" b="1">
                <a:ea typeface="仿宋_GB2312" pitchFamily="49" charset="-122"/>
              </a:rPr>
              <a:t>—</a:t>
            </a:r>
            <a:r>
              <a:rPr lang="en-US" altLang="zh-CN" sz="2700" b="1">
                <a:latin typeface="仿宋_GB2312" pitchFamily="49" charset="-122"/>
                <a:ea typeface="仿宋_GB2312" pitchFamily="49" charset="-122"/>
              </a:rPr>
              <a:t>28)</a:t>
            </a:r>
            <a:r>
              <a:rPr lang="zh-CN" altLang="en-US" sz="2700" b="1">
                <a:latin typeface="仿宋_GB2312" pitchFamily="49" charset="-122"/>
                <a:ea typeface="仿宋_GB2312" pitchFamily="49" charset="-122"/>
              </a:rPr>
              <a:t>可推导得隐极同步电机的电枢反应电抗</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不饱和值</a:t>
            </a:r>
            <a:r>
              <a:rPr lang="en-US" altLang="zh-CN" sz="2700" b="1">
                <a:latin typeface="仿宋_GB2312" pitchFamily="49" charset="-122"/>
                <a:ea typeface="仿宋_GB2312" pitchFamily="49" charset="-122"/>
              </a:rPr>
              <a:t>) x</a:t>
            </a:r>
            <a:r>
              <a:rPr lang="en-US" altLang="zh-CN" sz="2700" b="1" baseline="-25000">
                <a:latin typeface="仿宋_GB2312" pitchFamily="49" charset="-122"/>
                <a:ea typeface="仿宋_GB2312" pitchFamily="49" charset="-122"/>
              </a:rPr>
              <a:t>a</a:t>
            </a:r>
            <a:r>
              <a:rPr lang="zh-CN" altLang="en-US" sz="2700" b="1">
                <a:latin typeface="仿宋_GB2312" pitchFamily="49" charset="-122"/>
                <a:ea typeface="仿宋_GB2312" pitchFamily="49" charset="-122"/>
              </a:rPr>
              <a:t>为</a:t>
            </a: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相应的电枢磁场感应电势为</a:t>
            </a:r>
          </a:p>
        </p:txBody>
      </p:sp>
      <p:graphicFrame>
        <p:nvGraphicFramePr>
          <p:cNvPr id="58372" name="Object 4"/>
          <p:cNvGraphicFramePr>
            <a:graphicFrameLocks noChangeAspect="1"/>
          </p:cNvGraphicFramePr>
          <p:nvPr>
            <p:ph sz="half" idx="1"/>
          </p:nvPr>
        </p:nvGraphicFramePr>
        <p:xfrm>
          <a:off x="2878138" y="3925888"/>
          <a:ext cx="4214812" cy="2020887"/>
        </p:xfrm>
        <a:graphic>
          <a:graphicData uri="http://schemas.openxmlformats.org/presentationml/2006/ole">
            <p:oleObj spid="_x0000_s58372" name="Equation" r:id="rId3" imgW="1943100" imgH="939800" progId="Equation.DSMT4">
              <p:embed/>
            </p:oleObj>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55650" y="0"/>
            <a:ext cx="7793038" cy="1143000"/>
          </a:xfrm>
        </p:spPr>
        <p:txBody>
          <a:bodyPr/>
          <a:lstStyle/>
          <a:p>
            <a:pPr eaLnBrk="1" hangingPunct="1"/>
            <a:r>
              <a:rPr lang="en-US" altLang="zh-CN" smtClean="0"/>
              <a:t>6.2</a:t>
            </a:r>
            <a:r>
              <a:rPr lang="en-US" altLang="zh-CN" smtClean="0">
                <a:latin typeface="Arial" charset="0"/>
              </a:rPr>
              <a:t>—</a:t>
            </a:r>
            <a:r>
              <a:rPr lang="en-US" altLang="zh-CN" smtClean="0"/>
              <a:t>4  </a:t>
            </a:r>
            <a:r>
              <a:rPr lang="zh-CN" altLang="en-US" b="1" smtClean="0"/>
              <a:t>电枢反应电抗和漏抗</a:t>
            </a:r>
            <a:r>
              <a:rPr lang="zh-CN" altLang="en-US" smtClean="0"/>
              <a:t> </a:t>
            </a:r>
            <a:r>
              <a:rPr lang="en-US" altLang="zh-CN" sz="1200" smtClean="0"/>
              <a:t>7</a:t>
            </a:r>
          </a:p>
        </p:txBody>
      </p:sp>
      <p:sp>
        <p:nvSpPr>
          <p:cNvPr id="59395" name="Rectangle 3"/>
          <p:cNvSpPr>
            <a:spLocks noChangeArrowheads="1"/>
          </p:cNvSpPr>
          <p:nvPr/>
        </p:nvSpPr>
        <p:spPr bwMode="auto">
          <a:xfrm>
            <a:off x="0" y="1268413"/>
            <a:ext cx="9144000" cy="47529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二，电枢反应电抗</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饱和值</a:t>
            </a:r>
            <a:r>
              <a:rPr lang="en-US" altLang="zh-CN" sz="2700" b="1">
                <a:latin typeface="仿宋_GB2312" pitchFamily="49" charset="-122"/>
                <a:ea typeface="仿宋_GB2312" pitchFamily="49" charset="-122"/>
              </a:rPr>
              <a:t>)</a:t>
            </a:r>
          </a:p>
          <a:p>
            <a:pPr marL="533400" indent="-533400">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如前所述，计及饱和，</a:t>
            </a:r>
            <a:r>
              <a:rPr lang="zh-CN" altLang="en-US" sz="2700" b="1">
                <a:solidFill>
                  <a:srgbClr val="FF0000"/>
                </a:solidFill>
                <a:latin typeface="仿宋_GB2312" pitchFamily="49" charset="-122"/>
                <a:ea typeface="仿宋_GB2312" pitchFamily="49" charset="-122"/>
              </a:rPr>
              <a:t>一般有空载特性和磁势电势矢量图去分析计算。</a:t>
            </a:r>
            <a:r>
              <a:rPr lang="zh-CN" altLang="en-US" sz="2700" b="1">
                <a:latin typeface="仿宋_GB2312" pitchFamily="49" charset="-122"/>
                <a:ea typeface="仿宋_GB2312" pitchFamily="49" charset="-122"/>
              </a:rPr>
              <a:t>如给出电抗，也可用压降形式来表达电压平衡关系。</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电枢反应电抗正比于电枢磁路的磁导。电机</a:t>
            </a:r>
            <a:r>
              <a:rPr lang="zh-CN" altLang="en-US" sz="2700" b="1">
                <a:solidFill>
                  <a:srgbClr val="FF0000"/>
                </a:solidFill>
                <a:latin typeface="仿宋_GB2312" pitchFamily="49" charset="-122"/>
                <a:ea typeface="仿宋_GB2312" pitchFamily="49" charset="-122"/>
              </a:rPr>
              <a:t>不饱和</a:t>
            </a:r>
            <a:r>
              <a:rPr lang="zh-CN" altLang="en-US" sz="2700" b="1">
                <a:latin typeface="仿宋_GB2312" pitchFamily="49" charset="-122"/>
                <a:ea typeface="仿宋_GB2312" pitchFamily="49" charset="-122"/>
              </a:rPr>
              <a:t>时，允许忽略铁心磁阻，因此其磁导就是</a:t>
            </a:r>
            <a:r>
              <a:rPr lang="zh-CN" altLang="en-US" sz="2700" b="1">
                <a:solidFill>
                  <a:srgbClr val="FF0000"/>
                </a:solidFill>
                <a:latin typeface="仿宋_GB2312" pitchFamily="49" charset="-122"/>
                <a:ea typeface="仿宋_GB2312" pitchFamily="49" charset="-122"/>
              </a:rPr>
              <a:t>气隙磁导</a:t>
            </a:r>
            <a:r>
              <a:rPr lang="zh-CN" altLang="en-US" sz="2700" b="1">
                <a:latin typeface="仿宋_GB2312" pitchFamily="49" charset="-122"/>
                <a:ea typeface="仿宋_GB2312" pitchFamily="49" charset="-122"/>
              </a:rPr>
              <a:t>。考虑</a:t>
            </a:r>
            <a:r>
              <a:rPr lang="zh-CN" altLang="en-US" sz="2700" b="1">
                <a:solidFill>
                  <a:srgbClr val="FF0000"/>
                </a:solidFill>
                <a:latin typeface="仿宋_GB2312" pitchFamily="49" charset="-122"/>
                <a:ea typeface="仿宋_GB2312" pitchFamily="49" charset="-122"/>
              </a:rPr>
              <a:t>饱和</a:t>
            </a:r>
            <a:r>
              <a:rPr lang="zh-CN" altLang="en-US" sz="2700" b="1">
                <a:latin typeface="仿宋_GB2312" pitchFamily="49" charset="-122"/>
                <a:ea typeface="仿宋_GB2312" pitchFamily="49" charset="-122"/>
              </a:rPr>
              <a:t>影响时，则必须计及</a:t>
            </a:r>
            <a:r>
              <a:rPr lang="zh-CN" altLang="en-US" sz="2700" b="1">
                <a:solidFill>
                  <a:srgbClr val="FF0000"/>
                </a:solidFill>
                <a:latin typeface="仿宋_GB2312" pitchFamily="49" charset="-122"/>
                <a:ea typeface="仿宋_GB2312" pitchFamily="49" charset="-122"/>
              </a:rPr>
              <a:t>铁心磁阻</a:t>
            </a:r>
            <a:r>
              <a:rPr lang="zh-CN" altLang="en-US" sz="2700" b="1">
                <a:latin typeface="仿宋_GB2312" pitchFamily="49" charset="-122"/>
                <a:ea typeface="仿宋_GB2312" pitchFamily="49" charset="-122"/>
              </a:rPr>
              <a:t>，与此相应电枢磁路的</a:t>
            </a:r>
            <a:r>
              <a:rPr lang="zh-CN" altLang="en-US" sz="2700" b="1">
                <a:solidFill>
                  <a:srgbClr val="FF0000"/>
                </a:solidFill>
                <a:latin typeface="仿宋_GB2312" pitchFamily="49" charset="-122"/>
                <a:ea typeface="仿宋_GB2312" pitchFamily="49" charset="-122"/>
              </a:rPr>
              <a:t>总磁阻增加，磁导减小</a:t>
            </a:r>
            <a:r>
              <a:rPr lang="zh-CN" altLang="en-US" sz="2700" b="1">
                <a:latin typeface="仿宋_GB2312" pitchFamily="49" charset="-122"/>
                <a:ea typeface="仿宋_GB2312" pitchFamily="49" charset="-122"/>
              </a:rPr>
              <a:t>，因此电抗</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饱和值</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就随之减小。所以对于一台电机，</a:t>
            </a:r>
            <a:r>
              <a:rPr lang="zh-CN" altLang="en-US" sz="2700" b="1">
                <a:solidFill>
                  <a:srgbClr val="0000FF"/>
                </a:solidFill>
                <a:latin typeface="仿宋_GB2312" pitchFamily="49" charset="-122"/>
                <a:ea typeface="仿宋_GB2312" pitchFamily="49" charset="-122"/>
              </a:rPr>
              <a:t>饱和程度越高</a:t>
            </a:r>
            <a:r>
              <a:rPr lang="zh-CN" altLang="en-US" sz="2700" b="1">
                <a:latin typeface="仿宋_GB2312" pitchFamily="49" charset="-122"/>
                <a:ea typeface="仿宋_GB2312" pitchFamily="49" charset="-122"/>
              </a:rPr>
              <a:t>，电枢反应电抗和同步电抗就</a:t>
            </a:r>
            <a:r>
              <a:rPr lang="zh-CN" altLang="en-US" sz="2700" b="1">
                <a:solidFill>
                  <a:srgbClr val="0000FF"/>
                </a:solidFill>
                <a:latin typeface="仿宋_GB2312" pitchFamily="49" charset="-122"/>
                <a:ea typeface="仿宋_GB2312" pitchFamily="49" charset="-122"/>
              </a:rPr>
              <a:t>越小</a:t>
            </a:r>
            <a:r>
              <a:rPr lang="zh-CN" altLang="en-US" sz="2700" b="1">
                <a:latin typeface="仿宋_GB2312" pitchFamily="49" charset="-122"/>
                <a:ea typeface="仿宋_GB2312" pitchFamily="49" charset="-122"/>
              </a:rPr>
              <a:t>。直轴和交轴都如此，但受饱和影响较大的是直轴电抗。</a:t>
            </a:r>
          </a:p>
          <a:p>
            <a:pPr marL="533400" indent="-533400">
              <a:spcBef>
                <a:spcPct val="20000"/>
              </a:spcBef>
              <a:buClr>
                <a:schemeClr val="bg2"/>
              </a:buClr>
              <a:buSzPct val="70000"/>
              <a:buFont typeface="Wingdings" pitchFamily="2" charset="2"/>
              <a:buChar char="l"/>
            </a:pPr>
            <a:r>
              <a:rPr lang="zh-CN" altLang="en-US" sz="2700" b="1"/>
              <a:t>    </a:t>
            </a:r>
            <a:endParaRPr lang="zh-CN" altLang="en-US" sz="270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27088" y="0"/>
            <a:ext cx="7793037" cy="1143000"/>
          </a:xfrm>
        </p:spPr>
        <p:txBody>
          <a:bodyPr/>
          <a:lstStyle/>
          <a:p>
            <a:pPr eaLnBrk="1" hangingPunct="1"/>
            <a:r>
              <a:rPr lang="en-US" altLang="zh-CN" smtClean="0"/>
              <a:t>6.2</a:t>
            </a:r>
            <a:r>
              <a:rPr lang="en-US" altLang="zh-CN" smtClean="0">
                <a:latin typeface="Arial" charset="0"/>
              </a:rPr>
              <a:t>—</a:t>
            </a:r>
            <a:r>
              <a:rPr lang="en-US" altLang="zh-CN" smtClean="0"/>
              <a:t>4  </a:t>
            </a:r>
            <a:r>
              <a:rPr lang="zh-CN" altLang="en-US" b="1" smtClean="0"/>
              <a:t>电枢反应电抗和漏抗</a:t>
            </a:r>
            <a:r>
              <a:rPr lang="zh-CN" altLang="en-US" smtClean="0"/>
              <a:t> </a:t>
            </a:r>
            <a:r>
              <a:rPr lang="en-US" altLang="zh-CN" sz="1200" smtClean="0"/>
              <a:t>7</a:t>
            </a:r>
          </a:p>
        </p:txBody>
      </p:sp>
      <p:sp>
        <p:nvSpPr>
          <p:cNvPr id="60419" name="Rectangle 3"/>
          <p:cNvSpPr>
            <a:spLocks noChangeArrowheads="1"/>
          </p:cNvSpPr>
          <p:nvPr/>
        </p:nvSpPr>
        <p:spPr bwMode="auto">
          <a:xfrm>
            <a:off x="0" y="1125538"/>
            <a:ext cx="9144000" cy="47529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二，电枢反应电抗</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饱和值</a:t>
            </a:r>
            <a:r>
              <a:rPr lang="en-US" altLang="zh-CN" sz="2700" b="1">
                <a:latin typeface="仿宋_GB2312" pitchFamily="49" charset="-122"/>
                <a:ea typeface="仿宋_GB2312" pitchFamily="49" charset="-122"/>
              </a:rPr>
              <a:t>)</a:t>
            </a:r>
          </a:p>
          <a:p>
            <a:pPr marL="533400" indent="-533400">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通常有两种方法计算</a:t>
            </a:r>
            <a:r>
              <a:rPr lang="zh-CN" altLang="en-US" sz="2700" b="1">
                <a:solidFill>
                  <a:srgbClr val="FF0000"/>
                </a:solidFill>
                <a:latin typeface="仿宋_GB2312" pitchFamily="49" charset="-122"/>
                <a:ea typeface="仿宋_GB2312" pitchFamily="49" charset="-122"/>
              </a:rPr>
              <a:t>直轴电枢反应电抗饱和值</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饱</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  </a:t>
            </a:r>
            <a:r>
              <a:rPr lang="zh-CN" altLang="en-US" sz="2700" b="1">
                <a:solidFill>
                  <a:srgbClr val="0000FF"/>
                </a:solidFill>
                <a:latin typeface="仿宋_GB2312" pitchFamily="49" charset="-122"/>
                <a:ea typeface="仿宋_GB2312" pitchFamily="49" charset="-122"/>
              </a:rPr>
              <a:t>一种是根据直线画空载特性求  </a:t>
            </a:r>
            <a:r>
              <a:rPr lang="en-US" altLang="zh-CN" sz="2700" b="1">
                <a:solidFill>
                  <a:srgbClr val="0000FF"/>
                </a:solidFill>
                <a:latin typeface="仿宋_GB2312" pitchFamily="49" charset="-122"/>
                <a:ea typeface="仿宋_GB2312" pitchFamily="49" charset="-122"/>
              </a:rPr>
              <a:t>(</a:t>
            </a:r>
            <a:r>
              <a:rPr lang="zh-CN" altLang="en-US" sz="2700" b="1">
                <a:solidFill>
                  <a:srgbClr val="0000FF"/>
                </a:solidFill>
                <a:latin typeface="仿宋_GB2312" pitchFamily="49" charset="-122"/>
                <a:ea typeface="仿宋_GB2312" pitchFamily="49" charset="-122"/>
              </a:rPr>
              <a:t>饱</a:t>
            </a:r>
            <a:r>
              <a:rPr lang="en-US" altLang="zh-CN" sz="2700" b="1">
                <a:solidFill>
                  <a:srgbClr val="0000FF"/>
                </a:solidFill>
                <a:latin typeface="仿宋_GB2312" pitchFamily="49" charset="-122"/>
                <a:ea typeface="仿宋_GB2312" pitchFamily="49" charset="-122"/>
              </a:rPr>
              <a:t>)</a:t>
            </a:r>
            <a:r>
              <a:rPr lang="zh-CN" altLang="en-US" sz="2700" b="1">
                <a:solidFill>
                  <a:srgbClr val="0000FF"/>
                </a:solidFill>
                <a:latin typeface="仿宋_GB2312" pitchFamily="49" charset="-122"/>
                <a:ea typeface="仿宋_GB2312" pitchFamily="49" charset="-122"/>
              </a:rPr>
              <a:t>；</a:t>
            </a:r>
            <a:r>
              <a:rPr lang="zh-CN" altLang="en-US" sz="2700" b="1">
                <a:solidFill>
                  <a:srgbClr val="FF0000"/>
                </a:solidFill>
                <a:latin typeface="仿宋_GB2312" pitchFamily="49" charset="-122"/>
                <a:ea typeface="仿宋_GB2312" pitchFamily="49" charset="-122"/>
              </a:rPr>
              <a:t>另一种是根据</a:t>
            </a:r>
            <a:r>
              <a:rPr lang="en-US" altLang="zh-CN" sz="2700" b="1">
                <a:solidFill>
                  <a:srgbClr val="FF0000"/>
                </a:solidFill>
                <a:latin typeface="仿宋_GB2312" pitchFamily="49" charset="-122"/>
                <a:ea typeface="仿宋_GB2312" pitchFamily="49" charset="-122"/>
              </a:rPr>
              <a:t>E</a:t>
            </a:r>
            <a:r>
              <a:rPr lang="en-US" altLang="zh-CN" sz="2700" b="1" baseline="-25000">
                <a:solidFill>
                  <a:srgbClr val="FF0000"/>
                </a:solidFill>
                <a:latin typeface="仿宋_GB2312" pitchFamily="49" charset="-122"/>
                <a:ea typeface="仿宋_GB2312" pitchFamily="49" charset="-122"/>
              </a:rPr>
              <a:t>0</a:t>
            </a:r>
            <a:r>
              <a:rPr lang="en-US" altLang="zh-CN" sz="2700" b="1">
                <a:solidFill>
                  <a:srgbClr val="FF0000"/>
                </a:solidFill>
                <a:latin typeface="仿宋_GB2312" pitchFamily="49" charset="-122"/>
                <a:ea typeface="仿宋_GB2312" pitchFamily="49" charset="-122"/>
              </a:rPr>
              <a:t>-E</a:t>
            </a:r>
            <a:r>
              <a:rPr lang="en-US" altLang="zh-CN" sz="2700" b="1" baseline="-25000">
                <a:solidFill>
                  <a:srgbClr val="FF0000"/>
                </a:solidFill>
                <a:latin typeface="仿宋_GB2312" pitchFamily="49" charset="-122"/>
                <a:ea typeface="仿宋_GB2312" pitchFamily="49" charset="-122"/>
              </a:rPr>
              <a:t>d</a:t>
            </a:r>
            <a:r>
              <a:rPr lang="zh-CN" altLang="en-US" sz="2700" b="1">
                <a:solidFill>
                  <a:srgbClr val="FF0000"/>
                </a:solidFill>
                <a:latin typeface="仿宋_GB2312" pitchFamily="49" charset="-122"/>
                <a:ea typeface="仿宋_GB2312" pitchFamily="49" charset="-122"/>
              </a:rPr>
              <a:t>来计算</a:t>
            </a:r>
            <a:r>
              <a:rPr lang="en-US" altLang="zh-CN" sz="2700" b="1">
                <a:solidFill>
                  <a:srgbClr val="FF0000"/>
                </a:solidFill>
                <a:latin typeface="仿宋_GB2312" pitchFamily="49" charset="-122"/>
                <a:ea typeface="仿宋_GB2312" pitchFamily="49" charset="-122"/>
              </a:rPr>
              <a:t>x</a:t>
            </a:r>
            <a:r>
              <a:rPr lang="en-US" altLang="zh-CN" sz="2700" b="1" baseline="-25000">
                <a:solidFill>
                  <a:srgbClr val="FF0000"/>
                </a:solidFill>
                <a:latin typeface="仿宋_GB2312" pitchFamily="49" charset="-122"/>
                <a:ea typeface="仿宋_GB2312" pitchFamily="49" charset="-122"/>
              </a:rPr>
              <a:t>ad</a:t>
            </a:r>
            <a:r>
              <a:rPr lang="en-US" altLang="zh-CN" sz="2700" b="1">
                <a:solidFill>
                  <a:srgbClr val="FF0000"/>
                </a:solidFill>
                <a:latin typeface="仿宋_GB2312" pitchFamily="49" charset="-122"/>
                <a:ea typeface="仿宋_GB2312" pitchFamily="49" charset="-122"/>
              </a:rPr>
              <a:t>(</a:t>
            </a:r>
            <a:r>
              <a:rPr lang="zh-CN" altLang="en-US" sz="2700" b="1">
                <a:solidFill>
                  <a:srgbClr val="FF0000"/>
                </a:solidFill>
                <a:latin typeface="仿宋_GB2312" pitchFamily="49" charset="-122"/>
                <a:ea typeface="仿宋_GB2312" pitchFamily="49" charset="-122"/>
              </a:rPr>
              <a:t>饱</a:t>
            </a:r>
            <a:r>
              <a:rPr lang="en-US" altLang="zh-CN" sz="2700" b="1">
                <a:solidFill>
                  <a:srgbClr val="FF0000"/>
                </a:solidFill>
                <a:latin typeface="仿宋_GB2312" pitchFamily="49" charset="-122"/>
                <a:ea typeface="仿宋_GB2312" pitchFamily="49" charset="-122"/>
              </a:rPr>
              <a:t>)</a:t>
            </a:r>
            <a:r>
              <a:rPr lang="zh-CN" altLang="en-US" sz="2700" b="1">
                <a:solidFill>
                  <a:srgbClr val="FF0000"/>
                </a:solidFill>
                <a:latin typeface="仿宋_GB2312" pitchFamily="49" charset="-122"/>
                <a:ea typeface="仿宋_GB2312" pitchFamily="49" charset="-122"/>
              </a:rPr>
              <a:t>。</a:t>
            </a:r>
            <a:r>
              <a:rPr lang="zh-CN" altLang="en-US" sz="2700" b="1">
                <a:latin typeface="仿宋_GB2312" pitchFamily="49" charset="-122"/>
                <a:ea typeface="仿宋_GB2312" pitchFamily="49" charset="-122"/>
              </a:rPr>
              <a:t>  两种方法求得的</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饱</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在数值上</a:t>
            </a:r>
            <a:r>
              <a:rPr lang="zh-CN" altLang="en-US" sz="2700" b="1">
                <a:solidFill>
                  <a:srgbClr val="FF0000"/>
                </a:solidFill>
                <a:latin typeface="仿宋_GB2312" pitchFamily="49" charset="-122"/>
                <a:ea typeface="仿宋_GB2312" pitchFamily="49" charset="-122"/>
              </a:rPr>
              <a:t>相差较大</a:t>
            </a:r>
            <a:r>
              <a:rPr lang="zh-CN" altLang="en-US" sz="2700" b="1">
                <a:latin typeface="仿宋_GB2312" pitchFamily="49" charset="-122"/>
                <a:ea typeface="仿宋_GB2312" pitchFamily="49" charset="-122"/>
              </a:rPr>
              <a:t>，在概念上和应用方法上都不同。  但不管用哪一种方法所得到的</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饱</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数值都将随电机工作条件的</a:t>
            </a:r>
            <a:r>
              <a:rPr lang="zh-CN" altLang="en-US" sz="2700" b="1">
                <a:solidFill>
                  <a:srgbClr val="FF0000"/>
                </a:solidFill>
                <a:latin typeface="仿宋_GB2312" pitchFamily="49" charset="-122"/>
                <a:ea typeface="仿宋_GB2312" pitchFamily="49" charset="-122"/>
              </a:rPr>
              <a:t>变化而变化</a:t>
            </a:r>
            <a:r>
              <a:rPr lang="zh-CN" altLang="en-US" sz="2700" b="1">
                <a:latin typeface="仿宋_GB2312" pitchFamily="49" charset="-122"/>
                <a:ea typeface="仿宋_GB2312" pitchFamily="49" charset="-122"/>
              </a:rPr>
              <a:t>，实际上要用它去解电压平衡式有很大的局限性，且很不方便。因此，对</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饱</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的具体计算方法及其测试方法将不作介绍。</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r>
              <a:rPr lang="zh-CN" altLang="en-US" sz="2700" b="1">
                <a:solidFill>
                  <a:srgbClr val="FF0000"/>
                </a:solidFill>
                <a:latin typeface="仿宋_GB2312" pitchFamily="49" charset="-122"/>
                <a:ea typeface="仿宋_GB2312" pitchFamily="49" charset="-122"/>
              </a:rPr>
              <a:t>交轴电枢反应电抗</a:t>
            </a:r>
            <a:r>
              <a:rPr lang="zh-CN" altLang="en-US" sz="2700" b="1">
                <a:latin typeface="仿宋_GB2312" pitchFamily="49" charset="-122"/>
                <a:ea typeface="仿宋_GB2312" pitchFamily="49" charset="-122"/>
              </a:rPr>
              <a:t>及交轴同步电抗对于电机传递功率及</a:t>
            </a:r>
            <a:r>
              <a:rPr lang="el-GR" altLang="zh-CN" sz="2700" b="1">
                <a:latin typeface="仿宋_GB2312" pitchFamily="49" charset="-122"/>
                <a:ea typeface="仿宋_GB2312" pitchFamily="49" charset="-122"/>
                <a:cs typeface="Tahoma" pitchFamily="34" charset="0"/>
              </a:rPr>
              <a:t>Ψ</a:t>
            </a:r>
            <a:r>
              <a:rPr lang="zh-CN" altLang="en-US" sz="2700" b="1">
                <a:latin typeface="仿宋_GB2312" pitchFamily="49" charset="-122"/>
                <a:ea typeface="仿宋_GB2312" pitchFamily="49" charset="-122"/>
              </a:rPr>
              <a:t>角大小等性能有直接影响，因此研究交轴电抗的饱和值也具有一定的实际意义。不过，</a:t>
            </a:r>
            <a:r>
              <a:rPr lang="zh-CN" altLang="en-US" sz="2700" b="1">
                <a:solidFill>
                  <a:srgbClr val="FF0000"/>
                </a:solidFill>
                <a:latin typeface="仿宋_GB2312" pitchFamily="49" charset="-122"/>
                <a:ea typeface="仿宋_GB2312" pitchFamily="49" charset="-122"/>
              </a:rPr>
              <a:t>交轴电抗受饱和影响相对小些，常常可以不加考虑。</a:t>
            </a:r>
            <a:r>
              <a:rPr lang="zh-CN" altLang="en-US" sz="2700">
                <a:solidFill>
                  <a:srgbClr val="FF0000"/>
                </a:solidFill>
                <a:latin typeface="仿宋_GB2312" pitchFamily="49" charset="-122"/>
                <a:ea typeface="仿宋_GB2312" pitchFamily="49" charset="-122"/>
              </a:rPr>
              <a:t>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827088" y="0"/>
            <a:ext cx="7793037" cy="1143000"/>
          </a:xfrm>
        </p:spPr>
        <p:txBody>
          <a:bodyPr/>
          <a:lstStyle/>
          <a:p>
            <a:pPr eaLnBrk="1" hangingPunct="1"/>
            <a:r>
              <a:rPr lang="en-US" altLang="zh-CN" smtClean="0"/>
              <a:t>6.2</a:t>
            </a:r>
            <a:r>
              <a:rPr lang="en-US" altLang="zh-CN" smtClean="0">
                <a:latin typeface="Arial" charset="0"/>
              </a:rPr>
              <a:t>—</a:t>
            </a:r>
            <a:r>
              <a:rPr lang="en-US" altLang="zh-CN" smtClean="0"/>
              <a:t>4  </a:t>
            </a:r>
            <a:r>
              <a:rPr lang="zh-CN" altLang="en-US" b="1" smtClean="0"/>
              <a:t>电枢反应电抗和漏抗</a:t>
            </a:r>
            <a:r>
              <a:rPr lang="zh-CN" altLang="en-US" smtClean="0"/>
              <a:t> </a:t>
            </a:r>
            <a:r>
              <a:rPr lang="en-US" altLang="zh-CN" sz="1200" smtClean="0"/>
              <a:t>8</a:t>
            </a:r>
          </a:p>
        </p:txBody>
      </p:sp>
      <p:sp>
        <p:nvSpPr>
          <p:cNvPr id="61443" name="Rectangle 3"/>
          <p:cNvSpPr>
            <a:spLocks noChangeArrowheads="1"/>
          </p:cNvSpPr>
          <p:nvPr/>
        </p:nvSpPr>
        <p:spPr bwMode="auto">
          <a:xfrm>
            <a:off x="0" y="1125538"/>
            <a:ext cx="9144000" cy="47529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latin typeface="仿宋_GB2312" pitchFamily="49" charset="-122"/>
                <a:ea typeface="仿宋_GB2312" pitchFamily="49" charset="-122"/>
              </a:rPr>
              <a:t>三，电枢绕组漏抗</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电枢漏磁按其分布情况可分为槽部和端接部分两部分，如图</a:t>
            </a:r>
            <a:r>
              <a:rPr lang="en-US" altLang="zh-CN" sz="2700" b="1">
                <a:latin typeface="仿宋_GB2312" pitchFamily="49" charset="-122"/>
                <a:ea typeface="仿宋_GB2312" pitchFamily="49" charset="-122"/>
              </a:rPr>
              <a:t>19-22(a)</a:t>
            </a:r>
            <a:r>
              <a:rPr lang="zh-CN" altLang="en-US" sz="2700" b="1">
                <a:latin typeface="仿宋_GB2312" pitchFamily="49" charset="-122"/>
                <a:ea typeface="仿宋_GB2312" pitchFamily="49" charset="-122"/>
              </a:rPr>
              <a:t>所示。槽部导线的漏磁场又包括</a:t>
            </a:r>
            <a:r>
              <a:rPr lang="zh-CN" altLang="en-US" sz="2700" b="1">
                <a:solidFill>
                  <a:srgbClr val="FF0000"/>
                </a:solidFill>
                <a:latin typeface="仿宋_GB2312" pitchFamily="49" charset="-122"/>
                <a:ea typeface="仿宋_GB2312" pitchFamily="49" charset="-122"/>
              </a:rPr>
              <a:t>槽漏磁</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经齿槽闭合</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和</a:t>
            </a:r>
            <a:r>
              <a:rPr lang="zh-CN" altLang="en-US" sz="2700" b="1">
                <a:solidFill>
                  <a:srgbClr val="FF0000"/>
                </a:solidFill>
                <a:latin typeface="仿宋_GB2312" pitchFamily="49" charset="-122"/>
                <a:ea typeface="仿宋_GB2312" pitchFamily="49" charset="-122"/>
              </a:rPr>
              <a:t>齿顶漏磁</a:t>
            </a:r>
            <a:r>
              <a:rPr lang="zh-CN" altLang="en-US" sz="2700" b="1">
                <a:latin typeface="仿宋_GB2312" pitchFamily="49" charset="-122"/>
                <a:ea typeface="仿宋_GB2312" pitchFamily="49" charset="-122"/>
              </a:rPr>
              <a:t>（经齿顶和气隙闭合</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两部分，其分布如图</a:t>
            </a:r>
            <a:r>
              <a:rPr lang="en-US" altLang="zh-CN" sz="2700" b="1">
                <a:latin typeface="仿宋_GB2312" pitchFamily="49" charset="-122"/>
                <a:ea typeface="仿宋_GB2312" pitchFamily="49" charset="-122"/>
              </a:rPr>
              <a:t>19</a:t>
            </a:r>
            <a:r>
              <a:rPr lang="en-US" altLang="zh-CN" sz="2700" b="1">
                <a:ea typeface="仿宋_GB2312" pitchFamily="49" charset="-122"/>
              </a:rPr>
              <a:t>—</a:t>
            </a:r>
            <a:r>
              <a:rPr lang="en-US" altLang="zh-CN" sz="2700" b="1">
                <a:latin typeface="仿宋_GB2312" pitchFamily="49" charset="-122"/>
                <a:ea typeface="仿宋_GB2312" pitchFamily="49" charset="-122"/>
              </a:rPr>
              <a:t>22(b)</a:t>
            </a:r>
            <a:r>
              <a:rPr lang="zh-CN" altLang="en-US" sz="2700" b="1">
                <a:latin typeface="仿宋_GB2312" pitchFamily="49" charset="-122"/>
                <a:ea typeface="仿宋_GB2312" pitchFamily="49" charset="-122"/>
              </a:rPr>
              <a:t>所示。</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从漏磁通的路径来看，它们要经过</a:t>
            </a:r>
            <a:r>
              <a:rPr lang="zh-CN" altLang="en-US" sz="2700" b="1">
                <a:solidFill>
                  <a:srgbClr val="FF0000"/>
                </a:solidFill>
                <a:latin typeface="仿宋_GB2312" pitchFamily="49" charset="-122"/>
                <a:ea typeface="仿宋_GB2312" pitchFamily="49" charset="-122"/>
              </a:rPr>
              <a:t>电枢齿，轭和槽或气隙闭合，</a:t>
            </a:r>
            <a:r>
              <a:rPr lang="zh-CN" altLang="en-US" sz="2700" b="1">
                <a:latin typeface="仿宋_GB2312" pitchFamily="49" charset="-122"/>
                <a:ea typeface="仿宋_GB2312" pitchFamily="49" charset="-122"/>
              </a:rPr>
              <a:t>但总的来说，在漏磁路径中，铁心部分磁阻占的比例相对较少。因此，一般</a:t>
            </a:r>
            <a:r>
              <a:rPr lang="zh-CN" altLang="en-US" sz="2700" b="1">
                <a:solidFill>
                  <a:srgbClr val="FF0000"/>
                </a:solidFill>
                <a:latin typeface="仿宋_GB2312" pitchFamily="49" charset="-122"/>
                <a:ea typeface="仿宋_GB2312" pitchFamily="49" charset="-122"/>
              </a:rPr>
              <a:t>可忽略铁心影响</a:t>
            </a:r>
            <a:r>
              <a:rPr lang="zh-CN" altLang="en-US" sz="2700" b="1">
                <a:latin typeface="仿宋_GB2312" pitchFamily="49" charset="-122"/>
                <a:ea typeface="仿宋_GB2312" pitchFamily="49" charset="-122"/>
              </a:rPr>
              <a:t>，认为漏磁路径是</a:t>
            </a:r>
            <a:r>
              <a:rPr lang="zh-CN" altLang="en-US" sz="2700" b="1">
                <a:solidFill>
                  <a:srgbClr val="FF0000"/>
                </a:solidFill>
                <a:latin typeface="仿宋_GB2312" pitchFamily="49" charset="-122"/>
                <a:ea typeface="仿宋_GB2312" pitchFamily="49" charset="-122"/>
              </a:rPr>
              <a:t>线性磁路</a:t>
            </a:r>
            <a:r>
              <a:rPr lang="zh-CN" altLang="en-US" sz="2700" b="1">
                <a:latin typeface="仿宋_GB2312" pitchFamily="49" charset="-122"/>
                <a:ea typeface="仿宋_GB2312" pitchFamily="49" charset="-122"/>
              </a:rPr>
              <a:t>，这就是说，</a:t>
            </a:r>
            <a:r>
              <a:rPr lang="zh-CN" altLang="en-US" sz="2700" b="1">
                <a:solidFill>
                  <a:srgbClr val="0000FF"/>
                </a:solidFill>
                <a:latin typeface="仿宋_GB2312" pitchFamily="49" charset="-122"/>
                <a:ea typeface="仿宋_GB2312" pitchFamily="49" charset="-122"/>
              </a:rPr>
              <a:t>漏磁通</a:t>
            </a:r>
            <a:r>
              <a:rPr lang="el-GR" altLang="zh-CN" sz="2700" b="1">
                <a:solidFill>
                  <a:srgbClr val="0000FF"/>
                </a:solidFill>
                <a:latin typeface="仿宋_GB2312" pitchFamily="49" charset="-122"/>
                <a:ea typeface="仿宋_GB2312" pitchFamily="49" charset="-122"/>
                <a:cs typeface="Tahoma" pitchFamily="34" charset="0"/>
              </a:rPr>
              <a:t>Φ</a:t>
            </a:r>
            <a:r>
              <a:rPr lang="el-GR" altLang="zh-CN" sz="2700" b="1" baseline="-25000">
                <a:solidFill>
                  <a:srgbClr val="0000FF"/>
                </a:solidFill>
                <a:latin typeface="仿宋_GB2312" pitchFamily="49" charset="-122"/>
                <a:ea typeface="仿宋_GB2312" pitchFamily="49" charset="-122"/>
                <a:cs typeface="Tahoma" pitchFamily="34" charset="0"/>
              </a:rPr>
              <a:t>σ</a:t>
            </a:r>
            <a:r>
              <a:rPr lang="zh-CN" altLang="en-US" sz="2700" b="1">
                <a:solidFill>
                  <a:srgbClr val="0000FF"/>
                </a:solidFill>
                <a:latin typeface="仿宋_GB2312" pitchFamily="49" charset="-122"/>
                <a:ea typeface="仿宋_GB2312" pitchFamily="49" charset="-122"/>
              </a:rPr>
              <a:t>的大小与电流大小成正比</a:t>
            </a:r>
            <a:r>
              <a:rPr lang="zh-CN" altLang="en-US" sz="2700" b="1">
                <a:latin typeface="仿宋_GB2312" pitchFamily="49" charset="-122"/>
                <a:ea typeface="仿宋_GB2312" pitchFamily="49" charset="-122"/>
              </a:rPr>
              <a:t>。在一定频率时，它在电枢绕组中感应的电势</a:t>
            </a:r>
            <a:r>
              <a:rPr lang="en-US" altLang="zh-CN" sz="2700" b="1">
                <a:solidFill>
                  <a:srgbClr val="0000FF"/>
                </a:solidFill>
                <a:latin typeface="仿宋_GB2312" pitchFamily="49" charset="-122"/>
                <a:ea typeface="仿宋_GB2312" pitchFamily="49" charset="-122"/>
              </a:rPr>
              <a:t>E</a:t>
            </a:r>
            <a:r>
              <a:rPr lang="el-GR" altLang="zh-CN" sz="2700" b="1" baseline="-25000">
                <a:solidFill>
                  <a:srgbClr val="0000FF"/>
                </a:solidFill>
                <a:latin typeface="仿宋_GB2312" pitchFamily="49" charset="-122"/>
                <a:ea typeface="仿宋_GB2312" pitchFamily="49" charset="-122"/>
              </a:rPr>
              <a:t>σ</a:t>
            </a:r>
            <a:r>
              <a:rPr lang="zh-CN" altLang="en-US" sz="2700" b="1">
                <a:latin typeface="仿宋_GB2312" pitchFamily="49" charset="-122"/>
                <a:ea typeface="仿宋_GB2312" pitchFamily="49" charset="-122"/>
              </a:rPr>
              <a:t>也与</a:t>
            </a:r>
            <a:r>
              <a:rPr lang="el-GR" altLang="zh-CN" sz="2700" b="1">
                <a:solidFill>
                  <a:srgbClr val="0000FF"/>
                </a:solidFill>
                <a:latin typeface="仿宋_GB2312" pitchFamily="49" charset="-122"/>
                <a:ea typeface="仿宋_GB2312" pitchFamily="49" charset="-122"/>
              </a:rPr>
              <a:t>Φ</a:t>
            </a:r>
            <a:r>
              <a:rPr lang="el-GR" altLang="zh-CN" sz="2700" b="1" baseline="-25000">
                <a:solidFill>
                  <a:srgbClr val="0000FF"/>
                </a:solidFill>
                <a:latin typeface="仿宋_GB2312" pitchFamily="49" charset="-122"/>
                <a:ea typeface="仿宋_GB2312" pitchFamily="49" charset="-122"/>
              </a:rPr>
              <a:t>σ</a:t>
            </a:r>
            <a:r>
              <a:rPr lang="zh-CN" altLang="en-US" sz="2700" b="1">
                <a:latin typeface="仿宋_GB2312" pitchFamily="49" charset="-122"/>
                <a:ea typeface="仿宋_GB2312" pitchFamily="49" charset="-122"/>
              </a:rPr>
              <a:t>及</a:t>
            </a:r>
            <a:r>
              <a:rPr lang="en-US" altLang="zh-CN" sz="2700" b="1">
                <a:latin typeface="仿宋_GB2312" pitchFamily="49" charset="-122"/>
                <a:ea typeface="仿宋_GB2312" pitchFamily="49" charset="-122"/>
              </a:rPr>
              <a:t>I</a:t>
            </a:r>
            <a:r>
              <a:rPr lang="zh-CN" altLang="en-US" sz="2700" b="1">
                <a:latin typeface="仿宋_GB2312" pitchFamily="49" charset="-122"/>
                <a:ea typeface="仿宋_GB2312" pitchFamily="49" charset="-122"/>
              </a:rPr>
              <a:t>成正比，即电枢绕组对应的漏磁场的电感</a:t>
            </a:r>
            <a:r>
              <a:rPr lang="en-US" altLang="zh-CN" sz="2700" b="1">
                <a:latin typeface="仿宋_GB2312" pitchFamily="49" charset="-122"/>
                <a:ea typeface="仿宋_GB2312" pitchFamily="49" charset="-122"/>
              </a:rPr>
              <a:t>(</a:t>
            </a:r>
            <a:r>
              <a:rPr lang="en-US" altLang="zh-CN" sz="2700" b="1">
                <a:solidFill>
                  <a:srgbClr val="0000FF"/>
                </a:solidFill>
                <a:latin typeface="仿宋_GB2312" pitchFamily="49" charset="-122"/>
                <a:ea typeface="仿宋_GB2312" pitchFamily="49" charset="-122"/>
              </a:rPr>
              <a:t>L</a:t>
            </a:r>
            <a:r>
              <a:rPr lang="el-GR" altLang="zh-CN" sz="2700" b="1" baseline="-25000">
                <a:solidFill>
                  <a:srgbClr val="0000FF"/>
                </a:solidFill>
                <a:latin typeface="仿宋_GB2312" pitchFamily="49" charset="-122"/>
                <a:ea typeface="仿宋_GB2312" pitchFamily="49" charset="-122"/>
              </a:rPr>
              <a:t>σ</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及电抗</a:t>
            </a:r>
            <a:r>
              <a:rPr lang="en-US" altLang="zh-CN" sz="2700" b="1">
                <a:latin typeface="仿宋_GB2312" pitchFamily="49" charset="-122"/>
                <a:ea typeface="仿宋_GB2312" pitchFamily="49" charset="-122"/>
              </a:rPr>
              <a:t>(</a:t>
            </a:r>
            <a:r>
              <a:rPr lang="en-US" altLang="zh-CN" sz="2700" b="1">
                <a:solidFill>
                  <a:srgbClr val="0000FF"/>
                </a:solidFill>
                <a:latin typeface="仿宋_GB2312" pitchFamily="49" charset="-122"/>
                <a:ea typeface="仿宋_GB2312" pitchFamily="49" charset="-122"/>
              </a:rPr>
              <a:t>x</a:t>
            </a:r>
            <a:r>
              <a:rPr lang="el-GR" altLang="zh-CN" sz="2700" b="1" baseline="-25000">
                <a:solidFill>
                  <a:srgbClr val="0000FF"/>
                </a:solidFill>
                <a:latin typeface="仿宋_GB2312" pitchFamily="49" charset="-122"/>
                <a:ea typeface="仿宋_GB2312" pitchFamily="49" charset="-122"/>
              </a:rPr>
              <a:t>σ</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为常数，其中</a:t>
            </a:r>
            <a:r>
              <a:rPr lang="en-US" altLang="zh-CN" sz="2700" b="1">
                <a:solidFill>
                  <a:srgbClr val="0000FF"/>
                </a:solidFill>
                <a:latin typeface="仿宋_GB2312" pitchFamily="49" charset="-122"/>
                <a:ea typeface="仿宋_GB2312" pitchFamily="49" charset="-122"/>
              </a:rPr>
              <a:t>x</a:t>
            </a:r>
            <a:r>
              <a:rPr lang="el-GR" altLang="zh-CN" sz="2700" b="1" baseline="-25000">
                <a:solidFill>
                  <a:srgbClr val="0000FF"/>
                </a:solidFill>
                <a:latin typeface="仿宋_GB2312" pitchFamily="49" charset="-122"/>
                <a:ea typeface="仿宋_GB2312" pitchFamily="49" charset="-122"/>
              </a:rPr>
              <a:t>σ</a:t>
            </a:r>
            <a:r>
              <a:rPr lang="en-US" altLang="zh-CN" sz="2700" b="1">
                <a:solidFill>
                  <a:srgbClr val="0000FF"/>
                </a:solidFill>
                <a:latin typeface="仿宋_GB2312" pitchFamily="49" charset="-122"/>
                <a:ea typeface="仿宋_GB2312" pitchFamily="49" charset="-122"/>
              </a:rPr>
              <a:t>=2</a:t>
            </a:r>
            <a:r>
              <a:rPr lang="el-GR" altLang="zh-CN" sz="2700" b="1">
                <a:solidFill>
                  <a:srgbClr val="0000FF"/>
                </a:solidFill>
                <a:latin typeface="仿宋_GB2312" pitchFamily="49" charset="-122"/>
                <a:ea typeface="仿宋_GB2312" pitchFamily="49" charset="-122"/>
              </a:rPr>
              <a:t>π</a:t>
            </a:r>
            <a:r>
              <a:rPr lang="en-US" altLang="zh-CN" sz="2700" b="1">
                <a:solidFill>
                  <a:srgbClr val="0000FF"/>
                </a:solidFill>
                <a:latin typeface="仿宋_GB2312" pitchFamily="49" charset="-122"/>
                <a:ea typeface="仿宋_GB2312" pitchFamily="49" charset="-122"/>
              </a:rPr>
              <a:t>f L</a:t>
            </a:r>
            <a:r>
              <a:rPr lang="el-GR" altLang="zh-CN" sz="2700" b="1" baseline="-25000">
                <a:solidFill>
                  <a:srgbClr val="0000FF"/>
                </a:solidFill>
                <a:latin typeface="仿宋_GB2312" pitchFamily="49" charset="-122"/>
                <a:ea typeface="仿宋_GB2312" pitchFamily="49" charset="-122"/>
              </a:rPr>
              <a:t>σ</a:t>
            </a:r>
            <a:r>
              <a:rPr lang="zh-CN" altLang="en-US" sz="2700" b="1">
                <a:latin typeface="仿宋_GB2312" pitchFamily="49" charset="-122"/>
                <a:ea typeface="仿宋_GB2312" pitchFamily="49" charset="-122"/>
              </a:rPr>
              <a:t>简称漏抗。</a:t>
            </a:r>
          </a:p>
        </p:txBody>
      </p:sp>
      <p:pic>
        <p:nvPicPr>
          <p:cNvPr id="428036" name="Picture 4" descr="19-22电枢漏磁分布图"/>
          <p:cNvPicPr>
            <a:picLocks noChangeAspect="1" noChangeArrowheads="1"/>
          </p:cNvPicPr>
          <p:nvPr>
            <p:ph idx="1"/>
          </p:nvPr>
        </p:nvPicPr>
        <p:blipFill>
          <a:blip r:embed="rId2"/>
          <a:srcRect/>
          <a:stretch>
            <a:fillRect/>
          </a:stretch>
        </p:blipFill>
        <p:spPr>
          <a:xfrm>
            <a:off x="3348038" y="0"/>
            <a:ext cx="5111750" cy="3074988"/>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28036"/>
                                        </p:tgtEl>
                                        <p:attrNameLst>
                                          <p:attrName>style.visibility</p:attrName>
                                        </p:attrNameLst>
                                      </p:cBhvr>
                                      <p:to>
                                        <p:strVal val="visible"/>
                                      </p:to>
                                    </p:set>
                                    <p:anim calcmode="lin" valueType="num">
                                      <p:cBhvr additive="base">
                                        <p:cTn id="7" dur="500" fill="hold"/>
                                        <p:tgtEl>
                                          <p:spTgt spid="428036"/>
                                        </p:tgtEl>
                                        <p:attrNameLst>
                                          <p:attrName>ppt_x</p:attrName>
                                        </p:attrNameLst>
                                      </p:cBhvr>
                                      <p:tavLst>
                                        <p:tav tm="0">
                                          <p:val>
                                            <p:strVal val="#ppt_x"/>
                                          </p:val>
                                        </p:tav>
                                        <p:tav tm="100000">
                                          <p:val>
                                            <p:strVal val="#ppt_x"/>
                                          </p:val>
                                        </p:tav>
                                      </p:tavLst>
                                    </p:anim>
                                    <p:anim calcmode="lin" valueType="num">
                                      <p:cBhvr additive="base">
                                        <p:cTn id="8" dur="500" fill="hold"/>
                                        <p:tgtEl>
                                          <p:spTgt spid="4280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27088" y="0"/>
            <a:ext cx="7793037" cy="1143000"/>
          </a:xfrm>
        </p:spPr>
        <p:txBody>
          <a:bodyPr/>
          <a:lstStyle/>
          <a:p>
            <a:pPr eaLnBrk="1" hangingPunct="1"/>
            <a:r>
              <a:rPr lang="en-US" altLang="zh-CN" smtClean="0"/>
              <a:t>6.2</a:t>
            </a:r>
            <a:r>
              <a:rPr lang="en-US" altLang="zh-CN" smtClean="0">
                <a:latin typeface="Arial" charset="0"/>
              </a:rPr>
              <a:t>—</a:t>
            </a:r>
            <a:r>
              <a:rPr lang="en-US" altLang="zh-CN" smtClean="0"/>
              <a:t>4  </a:t>
            </a:r>
            <a:r>
              <a:rPr lang="zh-CN" altLang="en-US" b="1" smtClean="0"/>
              <a:t>电枢反应电抗和漏抗</a:t>
            </a:r>
            <a:r>
              <a:rPr lang="zh-CN" altLang="en-US" smtClean="0"/>
              <a:t> </a:t>
            </a:r>
            <a:r>
              <a:rPr lang="en-US" altLang="zh-CN" sz="1200" smtClean="0"/>
              <a:t>9</a:t>
            </a:r>
          </a:p>
        </p:txBody>
      </p:sp>
      <p:sp>
        <p:nvSpPr>
          <p:cNvPr id="62467" name="Rectangle 3"/>
          <p:cNvSpPr>
            <a:spLocks noChangeArrowheads="1"/>
          </p:cNvSpPr>
          <p:nvPr/>
        </p:nvSpPr>
        <p:spPr bwMode="auto">
          <a:xfrm>
            <a:off x="0" y="1295400"/>
            <a:ext cx="8964613" cy="47529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latin typeface="仿宋_GB2312" pitchFamily="49" charset="-122"/>
                <a:ea typeface="仿宋_GB2312" pitchFamily="49" charset="-122"/>
              </a:rPr>
              <a:t>三，电枢绕组漏抗</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有漏抗参数后，漏磁场在电枢绕组中产生的感应电势，可以用电枢电流在漏抗上的负压降来代替，即</a:t>
            </a:r>
            <a:r>
              <a:rPr lang="en-US" altLang="zh-CN" sz="2700" b="1">
                <a:latin typeface="仿宋_GB2312" pitchFamily="49" charset="-122"/>
                <a:ea typeface="仿宋_GB2312" pitchFamily="49" charset="-122"/>
              </a:rPr>
              <a:t>E</a:t>
            </a:r>
            <a:r>
              <a:rPr lang="el-GR" altLang="zh-CN" sz="2700" b="1" baseline="-25000">
                <a:latin typeface="仿宋_GB2312" pitchFamily="49" charset="-122"/>
                <a:ea typeface="仿宋_GB2312" pitchFamily="49" charset="-122"/>
              </a:rPr>
              <a:t>σ</a:t>
            </a:r>
            <a:r>
              <a:rPr lang="en-US" altLang="zh-CN" sz="2700" b="1">
                <a:latin typeface="仿宋_GB2312" pitchFamily="49" charset="-122"/>
                <a:ea typeface="仿宋_GB2312" pitchFamily="49" charset="-122"/>
              </a:rPr>
              <a:t> =-jIx</a:t>
            </a:r>
            <a:r>
              <a:rPr lang="el-GR" altLang="zh-CN" sz="2700" b="1" baseline="-25000">
                <a:latin typeface="仿宋_GB2312" pitchFamily="49" charset="-122"/>
                <a:ea typeface="仿宋_GB2312" pitchFamily="49" charset="-122"/>
              </a:rPr>
              <a:t>σ</a:t>
            </a:r>
            <a:r>
              <a:rPr lang="en-US" altLang="zh-CN" sz="2700" b="1">
                <a:latin typeface="仿宋_GB2312" pitchFamily="49" charset="-122"/>
                <a:ea typeface="仿宋_GB2312" pitchFamily="49" charset="-122"/>
              </a:rPr>
              <a:t> </a:t>
            </a:r>
          </a:p>
          <a:p>
            <a:pPr marL="533400" indent="-533400">
              <a:spcBef>
                <a:spcPct val="20000"/>
              </a:spcBef>
              <a:buClr>
                <a:schemeClr val="bg2"/>
              </a:buClr>
              <a:buSzPct val="70000"/>
              <a:buFont typeface="Wingdings" pitchFamily="2" charset="2"/>
              <a:buChar char="l"/>
            </a:pPr>
            <a:r>
              <a:rPr lang="zh-CN" altLang="en-US" sz="2700" b="1">
                <a:solidFill>
                  <a:srgbClr val="0000FF"/>
                </a:solidFill>
                <a:latin typeface="仿宋_GB2312" pitchFamily="49" charset="-122"/>
                <a:ea typeface="仿宋_GB2312" pitchFamily="49" charset="-122"/>
              </a:rPr>
              <a:t>漏电抗是同步电机的重要参数之一</a:t>
            </a:r>
            <a:r>
              <a:rPr lang="zh-CN" altLang="en-US" sz="2700" b="1">
                <a:latin typeface="仿宋_GB2312" pitchFamily="49" charset="-122"/>
                <a:ea typeface="仿宋_GB2312" pitchFamily="49" charset="-122"/>
              </a:rPr>
              <a:t>，它对电机的运行性能有一定的影响，例如</a:t>
            </a:r>
            <a:r>
              <a:rPr lang="zh-CN" altLang="en-US" sz="2700" b="1">
                <a:solidFill>
                  <a:srgbClr val="0000FF"/>
                </a:solidFill>
                <a:latin typeface="仿宋_GB2312" pitchFamily="49" charset="-122"/>
                <a:ea typeface="仿宋_GB2312" pitchFamily="49" charset="-122"/>
              </a:rPr>
              <a:t>影响电机端电压，影响稳态短路电流和突然短路电流的大小等等</a:t>
            </a:r>
            <a:r>
              <a:rPr lang="zh-CN" altLang="en-US" sz="2700" b="1">
                <a:latin typeface="仿宋_GB2312" pitchFamily="49" charset="-122"/>
                <a:ea typeface="仿宋_GB2312" pitchFamily="49" charset="-122"/>
              </a:rPr>
              <a:t>。</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同步电机的漏抗与变压器的漏抗是</a:t>
            </a:r>
            <a:r>
              <a:rPr lang="zh-CN" altLang="en-US" sz="2700" b="1">
                <a:solidFill>
                  <a:srgbClr val="FF0000"/>
                </a:solidFill>
                <a:latin typeface="仿宋_GB2312" pitchFamily="49" charset="-122"/>
                <a:ea typeface="仿宋_GB2312" pitchFamily="49" charset="-122"/>
              </a:rPr>
              <a:t>有差别</a:t>
            </a:r>
            <a:r>
              <a:rPr lang="zh-CN" altLang="en-US" sz="2700" b="1">
                <a:latin typeface="仿宋_GB2312" pitchFamily="49" charset="-122"/>
                <a:ea typeface="仿宋_GB2312" pitchFamily="49" charset="-122"/>
              </a:rPr>
              <a:t>的。</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42988" y="188913"/>
            <a:ext cx="7793037" cy="1143000"/>
          </a:xfrm>
        </p:spPr>
        <p:txBody>
          <a:bodyPr/>
          <a:lstStyle/>
          <a:p>
            <a:pPr eaLnBrk="1" hangingPunct="1"/>
            <a:r>
              <a:rPr lang="en-US" altLang="zh-CN" b="1" smtClean="0"/>
              <a:t>6.2</a:t>
            </a:r>
            <a:r>
              <a:rPr lang="en-US" altLang="zh-CN" b="1" smtClean="0">
                <a:latin typeface="Arial" charset="0"/>
              </a:rPr>
              <a:t>—</a:t>
            </a:r>
            <a:r>
              <a:rPr lang="en-US" altLang="zh-CN" b="1" smtClean="0"/>
              <a:t>1  </a:t>
            </a:r>
            <a:r>
              <a:rPr lang="zh-CN" altLang="en-US" b="1" smtClean="0"/>
              <a:t>空载磁路和空载特性</a:t>
            </a:r>
            <a:r>
              <a:rPr lang="zh-CN" altLang="en-US" smtClean="0"/>
              <a:t> </a:t>
            </a:r>
            <a:r>
              <a:rPr lang="en-US" altLang="zh-CN" sz="1200" smtClean="0">
                <a:ea typeface="黑体" pitchFamily="2" charset="-122"/>
              </a:rPr>
              <a:t>2</a:t>
            </a:r>
          </a:p>
        </p:txBody>
      </p:sp>
      <p:graphicFrame>
        <p:nvGraphicFramePr>
          <p:cNvPr id="8195" name="Object 4"/>
          <p:cNvGraphicFramePr>
            <a:graphicFrameLocks noChangeAspect="1"/>
          </p:cNvGraphicFramePr>
          <p:nvPr>
            <p:ph sz="quarter" idx="2"/>
          </p:nvPr>
        </p:nvGraphicFramePr>
        <p:xfrm>
          <a:off x="6300788" y="1697038"/>
          <a:ext cx="2447925" cy="1204912"/>
        </p:xfrm>
        <a:graphic>
          <a:graphicData uri="http://schemas.openxmlformats.org/presentationml/2006/ole">
            <p:oleObj spid="_x0000_s8195" name="Equation" r:id="rId3" imgW="799753" imgH="393529" progId="Equation.DSMT4">
              <p:embed/>
            </p:oleObj>
          </a:graphicData>
        </a:graphic>
      </p:graphicFrame>
      <p:graphicFrame>
        <p:nvGraphicFramePr>
          <p:cNvPr id="8196" name="Object 5"/>
          <p:cNvGraphicFramePr>
            <a:graphicFrameLocks noChangeAspect="1"/>
          </p:cNvGraphicFramePr>
          <p:nvPr>
            <p:ph sz="quarter" idx="3"/>
          </p:nvPr>
        </p:nvGraphicFramePr>
        <p:xfrm>
          <a:off x="6443663" y="2924175"/>
          <a:ext cx="2305050" cy="2103438"/>
        </p:xfrm>
        <a:graphic>
          <a:graphicData uri="http://schemas.openxmlformats.org/presentationml/2006/ole">
            <p:oleObj spid="_x0000_s8196" name="Equation" r:id="rId4" imgW="723586" imgH="660113" progId="Equation.DSMT4">
              <p:embed/>
            </p:oleObj>
          </a:graphicData>
        </a:graphic>
      </p:graphicFrame>
      <p:grpSp>
        <p:nvGrpSpPr>
          <p:cNvPr id="8197" name="Group 7"/>
          <p:cNvGrpSpPr>
            <a:grpSpLocks/>
          </p:cNvGrpSpPr>
          <p:nvPr/>
        </p:nvGrpSpPr>
        <p:grpSpPr bwMode="auto">
          <a:xfrm>
            <a:off x="539750" y="1844675"/>
            <a:ext cx="5257800" cy="4191000"/>
            <a:chOff x="576" y="1152"/>
            <a:chExt cx="3312" cy="2640"/>
          </a:xfrm>
        </p:grpSpPr>
        <p:graphicFrame>
          <p:nvGraphicFramePr>
            <p:cNvPr id="8198" name="Object 8"/>
            <p:cNvGraphicFramePr>
              <a:graphicFrameLocks noChangeAspect="1"/>
            </p:cNvGraphicFramePr>
            <p:nvPr/>
          </p:nvGraphicFramePr>
          <p:xfrm>
            <a:off x="922" y="1392"/>
            <a:ext cx="265" cy="336"/>
          </p:xfrm>
          <a:graphic>
            <a:graphicData uri="http://schemas.openxmlformats.org/presentationml/2006/ole">
              <p:oleObj spid="_x0000_s8198" name="公式" r:id="rId5" imgW="209550" imgH="219075" progId="Equation.3">
                <p:embed/>
              </p:oleObj>
            </a:graphicData>
          </a:graphic>
        </p:graphicFrame>
        <p:pic>
          <p:nvPicPr>
            <p:cNvPr id="8199" name="Picture 9" descr="khhkhkhkkj"/>
            <p:cNvPicPr>
              <a:picLocks noChangeAspect="1" noChangeArrowheads="1"/>
            </p:cNvPicPr>
            <p:nvPr/>
          </p:nvPicPr>
          <p:blipFill>
            <a:blip r:embed="rId6"/>
            <a:srcRect/>
            <a:stretch>
              <a:fillRect/>
            </a:stretch>
          </p:blipFill>
          <p:spPr bwMode="auto">
            <a:xfrm>
              <a:off x="1728" y="1578"/>
              <a:ext cx="1645" cy="1734"/>
            </a:xfrm>
            <a:prstGeom prst="rect">
              <a:avLst/>
            </a:prstGeom>
            <a:noFill/>
            <a:ln w="9525">
              <a:noFill/>
              <a:miter lim="800000"/>
              <a:headEnd/>
              <a:tailEnd/>
            </a:ln>
          </p:spPr>
        </p:pic>
        <p:sp>
          <p:nvSpPr>
            <p:cNvPr id="8200" name="Oval 10"/>
            <p:cNvSpPr>
              <a:spLocks noChangeArrowheads="1"/>
            </p:cNvSpPr>
            <p:nvPr/>
          </p:nvSpPr>
          <p:spPr bwMode="auto">
            <a:xfrm>
              <a:off x="1248" y="1152"/>
              <a:ext cx="2640" cy="2640"/>
            </a:xfrm>
            <a:prstGeom prst="ellipse">
              <a:avLst/>
            </a:prstGeom>
            <a:noFill/>
            <a:ln w="57150">
              <a:solidFill>
                <a:srgbClr val="0000FF"/>
              </a:solidFill>
              <a:round/>
              <a:headEnd/>
              <a:tailEnd/>
            </a:ln>
            <a:effectLst/>
          </p:spPr>
          <p:txBody>
            <a:bodyPr wrap="none" anchor="ctr"/>
            <a:lstStyle/>
            <a:p>
              <a:endParaRPr lang="zh-CN" altLang="en-US"/>
            </a:p>
          </p:txBody>
        </p:sp>
        <p:sp>
          <p:nvSpPr>
            <p:cNvPr id="8201" name="Oval 11"/>
            <p:cNvSpPr>
              <a:spLocks noChangeArrowheads="1"/>
            </p:cNvSpPr>
            <p:nvPr/>
          </p:nvSpPr>
          <p:spPr bwMode="auto">
            <a:xfrm>
              <a:off x="1680" y="1632"/>
              <a:ext cx="1728" cy="1728"/>
            </a:xfrm>
            <a:prstGeom prst="ellipse">
              <a:avLst/>
            </a:prstGeom>
            <a:noFill/>
            <a:ln w="57150">
              <a:solidFill>
                <a:srgbClr val="0000FF"/>
              </a:solidFill>
              <a:round/>
              <a:headEnd/>
              <a:tailEnd/>
            </a:ln>
            <a:effectLst/>
          </p:spPr>
          <p:txBody>
            <a:bodyPr wrap="none" anchor="ctr"/>
            <a:lstStyle/>
            <a:p>
              <a:endParaRPr lang="zh-CN" altLang="en-US"/>
            </a:p>
          </p:txBody>
        </p:sp>
        <p:sp>
          <p:nvSpPr>
            <p:cNvPr id="8202" name="Freeform 12"/>
            <p:cNvSpPr>
              <a:spLocks/>
            </p:cNvSpPr>
            <p:nvPr/>
          </p:nvSpPr>
          <p:spPr bwMode="auto">
            <a:xfrm>
              <a:off x="1445" y="1392"/>
              <a:ext cx="1051" cy="1028"/>
            </a:xfrm>
            <a:custGeom>
              <a:avLst/>
              <a:gdLst>
                <a:gd name="T0" fmla="*/ 831 w 1051"/>
                <a:gd name="T1" fmla="*/ 1025 h 1028"/>
                <a:gd name="T2" fmla="*/ 925 w 1051"/>
                <a:gd name="T3" fmla="*/ 893 h 1028"/>
                <a:gd name="T4" fmla="*/ 1033 w 1051"/>
                <a:gd name="T5" fmla="*/ 844 h 1028"/>
                <a:gd name="T6" fmla="*/ 1033 w 1051"/>
                <a:gd name="T7" fmla="*/ 746 h 1028"/>
                <a:gd name="T8" fmla="*/ 1033 w 1051"/>
                <a:gd name="T9" fmla="*/ 156 h 1028"/>
                <a:gd name="T10" fmla="*/ 1033 w 1051"/>
                <a:gd name="T11" fmla="*/ 57 h 1028"/>
                <a:gd name="T12" fmla="*/ 979 w 1051"/>
                <a:gd name="T13" fmla="*/ 8 h 1028"/>
                <a:gd name="T14" fmla="*/ 870 w 1051"/>
                <a:gd name="T15" fmla="*/ 8 h 1028"/>
                <a:gd name="T16" fmla="*/ 654 w 1051"/>
                <a:gd name="T17" fmla="*/ 57 h 1028"/>
                <a:gd name="T18" fmla="*/ 383 w 1051"/>
                <a:gd name="T19" fmla="*/ 205 h 1028"/>
                <a:gd name="T20" fmla="*/ 221 w 1051"/>
                <a:gd name="T21" fmla="*/ 352 h 1028"/>
                <a:gd name="T22" fmla="*/ 112 w 1051"/>
                <a:gd name="T23" fmla="*/ 500 h 1028"/>
                <a:gd name="T24" fmla="*/ 75 w 1051"/>
                <a:gd name="T25" fmla="*/ 600 h 1028"/>
                <a:gd name="T26" fmla="*/ 37 w 1051"/>
                <a:gd name="T27" fmla="*/ 695 h 1028"/>
                <a:gd name="T28" fmla="*/ 0 w 1051"/>
                <a:gd name="T29" fmla="*/ 874 h 1028"/>
                <a:gd name="T30" fmla="*/ 37 w 1051"/>
                <a:gd name="T31" fmla="*/ 988 h 1028"/>
                <a:gd name="T32" fmla="*/ 189 w 1051"/>
                <a:gd name="T33" fmla="*/ 1006 h 1028"/>
                <a:gd name="T34" fmla="*/ 387 w 1051"/>
                <a:gd name="T35" fmla="*/ 1006 h 1028"/>
                <a:gd name="T36" fmla="*/ 736 w 1051"/>
                <a:gd name="T37" fmla="*/ 1025 h 1028"/>
                <a:gd name="T38" fmla="*/ 831 w 1051"/>
                <a:gd name="T39" fmla="*/ 1025 h 10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51" h="1028">
                  <a:moveTo>
                    <a:pt x="831" y="1025"/>
                  </a:moveTo>
                  <a:cubicBezTo>
                    <a:pt x="858" y="1009"/>
                    <a:pt x="891" y="923"/>
                    <a:pt x="925" y="893"/>
                  </a:cubicBezTo>
                  <a:cubicBezTo>
                    <a:pt x="959" y="863"/>
                    <a:pt x="1015" y="869"/>
                    <a:pt x="1033" y="844"/>
                  </a:cubicBezTo>
                  <a:cubicBezTo>
                    <a:pt x="1051" y="820"/>
                    <a:pt x="1033" y="860"/>
                    <a:pt x="1033" y="746"/>
                  </a:cubicBezTo>
                  <a:cubicBezTo>
                    <a:pt x="1033" y="631"/>
                    <a:pt x="1033" y="270"/>
                    <a:pt x="1033" y="156"/>
                  </a:cubicBezTo>
                  <a:cubicBezTo>
                    <a:pt x="1033" y="41"/>
                    <a:pt x="1042" y="82"/>
                    <a:pt x="1033" y="57"/>
                  </a:cubicBezTo>
                  <a:cubicBezTo>
                    <a:pt x="1024" y="33"/>
                    <a:pt x="1006" y="16"/>
                    <a:pt x="979" y="8"/>
                  </a:cubicBezTo>
                  <a:cubicBezTo>
                    <a:pt x="952" y="0"/>
                    <a:pt x="925" y="0"/>
                    <a:pt x="870" y="8"/>
                  </a:cubicBezTo>
                  <a:cubicBezTo>
                    <a:pt x="816" y="16"/>
                    <a:pt x="735" y="25"/>
                    <a:pt x="654" y="57"/>
                  </a:cubicBezTo>
                  <a:cubicBezTo>
                    <a:pt x="573" y="90"/>
                    <a:pt x="455" y="156"/>
                    <a:pt x="383" y="205"/>
                  </a:cubicBezTo>
                  <a:cubicBezTo>
                    <a:pt x="311" y="254"/>
                    <a:pt x="266" y="303"/>
                    <a:pt x="221" y="352"/>
                  </a:cubicBezTo>
                  <a:cubicBezTo>
                    <a:pt x="176" y="402"/>
                    <a:pt x="136" y="459"/>
                    <a:pt x="112" y="500"/>
                  </a:cubicBezTo>
                  <a:cubicBezTo>
                    <a:pt x="88" y="541"/>
                    <a:pt x="87" y="568"/>
                    <a:pt x="75" y="600"/>
                  </a:cubicBezTo>
                  <a:cubicBezTo>
                    <a:pt x="63" y="632"/>
                    <a:pt x="49" y="649"/>
                    <a:pt x="37" y="695"/>
                  </a:cubicBezTo>
                  <a:cubicBezTo>
                    <a:pt x="25" y="741"/>
                    <a:pt x="0" y="825"/>
                    <a:pt x="0" y="874"/>
                  </a:cubicBezTo>
                  <a:cubicBezTo>
                    <a:pt x="0" y="923"/>
                    <a:pt x="6" y="966"/>
                    <a:pt x="37" y="988"/>
                  </a:cubicBezTo>
                  <a:cubicBezTo>
                    <a:pt x="68" y="1010"/>
                    <a:pt x="131" y="1003"/>
                    <a:pt x="189" y="1006"/>
                  </a:cubicBezTo>
                  <a:cubicBezTo>
                    <a:pt x="247" y="1009"/>
                    <a:pt x="296" y="1003"/>
                    <a:pt x="387" y="1006"/>
                  </a:cubicBezTo>
                  <a:cubicBezTo>
                    <a:pt x="478" y="1009"/>
                    <a:pt x="662" y="1022"/>
                    <a:pt x="736" y="1025"/>
                  </a:cubicBezTo>
                  <a:cubicBezTo>
                    <a:pt x="810" y="1028"/>
                    <a:pt x="811" y="1025"/>
                    <a:pt x="831" y="1025"/>
                  </a:cubicBezTo>
                  <a:close/>
                </a:path>
              </a:pathLst>
            </a:custGeom>
            <a:noFill/>
            <a:ln w="38100" cap="flat" cmpd="sng">
              <a:solidFill>
                <a:srgbClr val="FF3300"/>
              </a:solidFill>
              <a:prstDash val="sysDot"/>
              <a:round/>
              <a:headEnd type="none" w="med" len="med"/>
              <a:tailEnd type="none" w="med" len="med"/>
            </a:ln>
            <a:effectLst/>
          </p:spPr>
          <p:txBody>
            <a:bodyPr/>
            <a:lstStyle/>
            <a:p>
              <a:endParaRPr lang="zh-CN" altLang="en-US"/>
            </a:p>
          </p:txBody>
        </p:sp>
        <p:sp>
          <p:nvSpPr>
            <p:cNvPr id="8203" name="Freeform 13"/>
            <p:cNvSpPr>
              <a:spLocks/>
            </p:cNvSpPr>
            <p:nvPr/>
          </p:nvSpPr>
          <p:spPr bwMode="auto">
            <a:xfrm>
              <a:off x="1445" y="2540"/>
              <a:ext cx="1032" cy="1060"/>
            </a:xfrm>
            <a:custGeom>
              <a:avLst/>
              <a:gdLst>
                <a:gd name="T0" fmla="*/ 1029 w 1032"/>
                <a:gd name="T1" fmla="*/ 236 h 1060"/>
                <a:gd name="T2" fmla="*/ 944 w 1032"/>
                <a:gd name="T3" fmla="*/ 198 h 1060"/>
                <a:gd name="T4" fmla="*/ 865 w 1032"/>
                <a:gd name="T5" fmla="*/ 144 h 1060"/>
                <a:gd name="T6" fmla="*/ 812 w 1032"/>
                <a:gd name="T7" fmla="*/ 44 h 1060"/>
                <a:gd name="T8" fmla="*/ 698 w 1032"/>
                <a:gd name="T9" fmla="*/ 19 h 1060"/>
                <a:gd name="T10" fmla="*/ 170 w 1032"/>
                <a:gd name="T11" fmla="*/ 10 h 1060"/>
                <a:gd name="T12" fmla="*/ 66 w 1032"/>
                <a:gd name="T13" fmla="*/ 19 h 1060"/>
                <a:gd name="T14" fmla="*/ 9 w 1032"/>
                <a:gd name="T15" fmla="*/ 123 h 1060"/>
                <a:gd name="T16" fmla="*/ 19 w 1032"/>
                <a:gd name="T17" fmla="*/ 264 h 1060"/>
                <a:gd name="T18" fmla="*/ 122 w 1032"/>
                <a:gd name="T19" fmla="*/ 491 h 1060"/>
                <a:gd name="T20" fmla="*/ 217 w 1032"/>
                <a:gd name="T21" fmla="*/ 642 h 1060"/>
                <a:gd name="T22" fmla="*/ 359 w 1032"/>
                <a:gd name="T23" fmla="*/ 803 h 1060"/>
                <a:gd name="T24" fmla="*/ 481 w 1032"/>
                <a:gd name="T25" fmla="*/ 916 h 1060"/>
                <a:gd name="T26" fmla="*/ 632 w 1032"/>
                <a:gd name="T27" fmla="*/ 1001 h 1060"/>
                <a:gd name="T28" fmla="*/ 689 w 1032"/>
                <a:gd name="T29" fmla="*/ 1020 h 1060"/>
                <a:gd name="T30" fmla="*/ 831 w 1032"/>
                <a:gd name="T31" fmla="*/ 1058 h 1060"/>
                <a:gd name="T32" fmla="*/ 953 w 1032"/>
                <a:gd name="T33" fmla="*/ 1029 h 1060"/>
                <a:gd name="T34" fmla="*/ 1001 w 1032"/>
                <a:gd name="T35" fmla="*/ 935 h 1060"/>
                <a:gd name="T36" fmla="*/ 1010 w 1032"/>
                <a:gd name="T37" fmla="*/ 812 h 1060"/>
                <a:gd name="T38" fmla="*/ 1029 w 1032"/>
                <a:gd name="T39" fmla="*/ 321 h 1060"/>
                <a:gd name="T40" fmla="*/ 1029 w 1032"/>
                <a:gd name="T41" fmla="*/ 236 h 10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32" h="1060">
                  <a:moveTo>
                    <a:pt x="1029" y="236"/>
                  </a:moveTo>
                  <a:cubicBezTo>
                    <a:pt x="1020" y="216"/>
                    <a:pt x="971" y="213"/>
                    <a:pt x="944" y="198"/>
                  </a:cubicBezTo>
                  <a:cubicBezTo>
                    <a:pt x="917" y="183"/>
                    <a:pt x="887" y="170"/>
                    <a:pt x="865" y="144"/>
                  </a:cubicBezTo>
                  <a:cubicBezTo>
                    <a:pt x="843" y="118"/>
                    <a:pt x="840" y="65"/>
                    <a:pt x="812" y="44"/>
                  </a:cubicBezTo>
                  <a:cubicBezTo>
                    <a:pt x="784" y="23"/>
                    <a:pt x="805" y="25"/>
                    <a:pt x="698" y="19"/>
                  </a:cubicBezTo>
                  <a:cubicBezTo>
                    <a:pt x="591" y="13"/>
                    <a:pt x="275" y="10"/>
                    <a:pt x="170" y="10"/>
                  </a:cubicBezTo>
                  <a:cubicBezTo>
                    <a:pt x="65" y="10"/>
                    <a:pt x="93" y="0"/>
                    <a:pt x="66" y="19"/>
                  </a:cubicBezTo>
                  <a:cubicBezTo>
                    <a:pt x="39" y="38"/>
                    <a:pt x="17" y="82"/>
                    <a:pt x="9" y="123"/>
                  </a:cubicBezTo>
                  <a:cubicBezTo>
                    <a:pt x="1" y="164"/>
                    <a:pt x="0" y="203"/>
                    <a:pt x="19" y="264"/>
                  </a:cubicBezTo>
                  <a:cubicBezTo>
                    <a:pt x="38" y="325"/>
                    <a:pt x="89" y="428"/>
                    <a:pt x="122" y="491"/>
                  </a:cubicBezTo>
                  <a:cubicBezTo>
                    <a:pt x="155" y="554"/>
                    <a:pt x="177" y="590"/>
                    <a:pt x="217" y="642"/>
                  </a:cubicBezTo>
                  <a:cubicBezTo>
                    <a:pt x="257" y="694"/>
                    <a:pt x="315" y="757"/>
                    <a:pt x="359" y="803"/>
                  </a:cubicBezTo>
                  <a:cubicBezTo>
                    <a:pt x="403" y="849"/>
                    <a:pt x="435" y="883"/>
                    <a:pt x="481" y="916"/>
                  </a:cubicBezTo>
                  <a:cubicBezTo>
                    <a:pt x="527" y="949"/>
                    <a:pt x="597" y="984"/>
                    <a:pt x="632" y="1001"/>
                  </a:cubicBezTo>
                  <a:cubicBezTo>
                    <a:pt x="667" y="1018"/>
                    <a:pt x="656" y="1011"/>
                    <a:pt x="689" y="1020"/>
                  </a:cubicBezTo>
                  <a:cubicBezTo>
                    <a:pt x="722" y="1029"/>
                    <a:pt x="787" y="1056"/>
                    <a:pt x="831" y="1058"/>
                  </a:cubicBezTo>
                  <a:cubicBezTo>
                    <a:pt x="875" y="1060"/>
                    <a:pt x="925" y="1050"/>
                    <a:pt x="953" y="1029"/>
                  </a:cubicBezTo>
                  <a:cubicBezTo>
                    <a:pt x="981" y="1008"/>
                    <a:pt x="992" y="971"/>
                    <a:pt x="1001" y="935"/>
                  </a:cubicBezTo>
                  <a:cubicBezTo>
                    <a:pt x="1010" y="899"/>
                    <a:pt x="1005" y="914"/>
                    <a:pt x="1010" y="812"/>
                  </a:cubicBezTo>
                  <a:cubicBezTo>
                    <a:pt x="1015" y="710"/>
                    <a:pt x="1026" y="417"/>
                    <a:pt x="1029" y="321"/>
                  </a:cubicBezTo>
                  <a:cubicBezTo>
                    <a:pt x="1032" y="225"/>
                    <a:pt x="1029" y="254"/>
                    <a:pt x="1029" y="236"/>
                  </a:cubicBezTo>
                  <a:close/>
                </a:path>
              </a:pathLst>
            </a:custGeom>
            <a:noFill/>
            <a:ln w="38100" cap="flat" cmpd="sng">
              <a:solidFill>
                <a:srgbClr val="FF3300"/>
              </a:solidFill>
              <a:prstDash val="sysDot"/>
              <a:round/>
              <a:headEnd type="none" w="med" len="med"/>
              <a:tailEnd type="none" w="med" len="med"/>
            </a:ln>
            <a:effectLst/>
          </p:spPr>
          <p:txBody>
            <a:bodyPr/>
            <a:lstStyle/>
            <a:p>
              <a:endParaRPr lang="zh-CN" altLang="en-US"/>
            </a:p>
          </p:txBody>
        </p:sp>
        <p:sp>
          <p:nvSpPr>
            <p:cNvPr id="8204" name="Freeform 14"/>
            <p:cNvSpPr>
              <a:spLocks/>
            </p:cNvSpPr>
            <p:nvPr/>
          </p:nvSpPr>
          <p:spPr bwMode="auto">
            <a:xfrm>
              <a:off x="1871" y="1832"/>
              <a:ext cx="551" cy="505"/>
            </a:xfrm>
            <a:custGeom>
              <a:avLst/>
              <a:gdLst>
                <a:gd name="T0" fmla="*/ 386 w 551"/>
                <a:gd name="T1" fmla="*/ 491 h 505"/>
                <a:gd name="T2" fmla="*/ 442 w 551"/>
                <a:gd name="T3" fmla="*/ 406 h 505"/>
                <a:gd name="T4" fmla="*/ 537 w 551"/>
                <a:gd name="T5" fmla="*/ 359 h 505"/>
                <a:gd name="T6" fmla="*/ 527 w 551"/>
                <a:gd name="T7" fmla="*/ 255 h 505"/>
                <a:gd name="T8" fmla="*/ 518 w 551"/>
                <a:gd name="T9" fmla="*/ 85 h 505"/>
                <a:gd name="T10" fmla="*/ 495 w 551"/>
                <a:gd name="T11" fmla="*/ 41 h 505"/>
                <a:gd name="T12" fmla="*/ 466 w 551"/>
                <a:gd name="T13" fmla="*/ 21 h 505"/>
                <a:gd name="T14" fmla="*/ 414 w 551"/>
                <a:gd name="T15" fmla="*/ 9 h 505"/>
                <a:gd name="T16" fmla="*/ 301 w 551"/>
                <a:gd name="T17" fmla="*/ 19 h 505"/>
                <a:gd name="T18" fmla="*/ 121 w 551"/>
                <a:gd name="T19" fmla="*/ 123 h 505"/>
                <a:gd name="T20" fmla="*/ 18 w 551"/>
                <a:gd name="T21" fmla="*/ 302 h 505"/>
                <a:gd name="T22" fmla="*/ 14 w 551"/>
                <a:gd name="T23" fmla="*/ 396 h 505"/>
                <a:gd name="T24" fmla="*/ 19 w 551"/>
                <a:gd name="T25" fmla="*/ 443 h 505"/>
                <a:gd name="T26" fmla="*/ 48 w 551"/>
                <a:gd name="T27" fmla="*/ 464 h 505"/>
                <a:gd name="T28" fmla="*/ 112 w 551"/>
                <a:gd name="T29" fmla="*/ 500 h 505"/>
                <a:gd name="T30" fmla="*/ 187 w 551"/>
                <a:gd name="T31" fmla="*/ 497 h 505"/>
                <a:gd name="T32" fmla="*/ 291 w 551"/>
                <a:gd name="T33" fmla="*/ 491 h 505"/>
                <a:gd name="T34" fmla="*/ 386 w 551"/>
                <a:gd name="T35" fmla="*/ 491 h 5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51" h="505">
                  <a:moveTo>
                    <a:pt x="386" y="491"/>
                  </a:moveTo>
                  <a:cubicBezTo>
                    <a:pt x="411" y="477"/>
                    <a:pt x="417" y="428"/>
                    <a:pt x="442" y="406"/>
                  </a:cubicBezTo>
                  <a:cubicBezTo>
                    <a:pt x="467" y="384"/>
                    <a:pt x="523" y="384"/>
                    <a:pt x="537" y="359"/>
                  </a:cubicBezTo>
                  <a:cubicBezTo>
                    <a:pt x="551" y="334"/>
                    <a:pt x="530" y="301"/>
                    <a:pt x="527" y="255"/>
                  </a:cubicBezTo>
                  <a:cubicBezTo>
                    <a:pt x="524" y="209"/>
                    <a:pt x="523" y="121"/>
                    <a:pt x="518" y="85"/>
                  </a:cubicBezTo>
                  <a:cubicBezTo>
                    <a:pt x="513" y="49"/>
                    <a:pt x="504" y="52"/>
                    <a:pt x="495" y="41"/>
                  </a:cubicBezTo>
                  <a:cubicBezTo>
                    <a:pt x="486" y="30"/>
                    <a:pt x="479" y="26"/>
                    <a:pt x="466" y="21"/>
                  </a:cubicBezTo>
                  <a:cubicBezTo>
                    <a:pt x="453" y="16"/>
                    <a:pt x="441" y="9"/>
                    <a:pt x="414" y="9"/>
                  </a:cubicBezTo>
                  <a:cubicBezTo>
                    <a:pt x="387" y="9"/>
                    <a:pt x="350" y="0"/>
                    <a:pt x="301" y="19"/>
                  </a:cubicBezTo>
                  <a:cubicBezTo>
                    <a:pt x="252" y="38"/>
                    <a:pt x="168" y="76"/>
                    <a:pt x="121" y="123"/>
                  </a:cubicBezTo>
                  <a:cubicBezTo>
                    <a:pt x="74" y="170"/>
                    <a:pt x="36" y="257"/>
                    <a:pt x="18" y="302"/>
                  </a:cubicBezTo>
                  <a:cubicBezTo>
                    <a:pt x="0" y="347"/>
                    <a:pt x="14" y="373"/>
                    <a:pt x="14" y="396"/>
                  </a:cubicBezTo>
                  <a:cubicBezTo>
                    <a:pt x="14" y="419"/>
                    <a:pt x="12" y="432"/>
                    <a:pt x="19" y="443"/>
                  </a:cubicBezTo>
                  <a:cubicBezTo>
                    <a:pt x="24" y="454"/>
                    <a:pt x="33" y="455"/>
                    <a:pt x="48" y="464"/>
                  </a:cubicBezTo>
                  <a:cubicBezTo>
                    <a:pt x="63" y="473"/>
                    <a:pt x="89" y="495"/>
                    <a:pt x="112" y="500"/>
                  </a:cubicBezTo>
                  <a:cubicBezTo>
                    <a:pt x="135" y="505"/>
                    <a:pt x="157" y="498"/>
                    <a:pt x="187" y="497"/>
                  </a:cubicBezTo>
                  <a:cubicBezTo>
                    <a:pt x="217" y="496"/>
                    <a:pt x="258" y="492"/>
                    <a:pt x="291" y="491"/>
                  </a:cubicBezTo>
                  <a:cubicBezTo>
                    <a:pt x="324" y="490"/>
                    <a:pt x="361" y="505"/>
                    <a:pt x="386" y="491"/>
                  </a:cubicBezTo>
                  <a:close/>
                </a:path>
              </a:pathLst>
            </a:custGeom>
            <a:noFill/>
            <a:ln w="57150" cap="flat" cmpd="sng">
              <a:solidFill>
                <a:srgbClr val="CC00CC"/>
              </a:solidFill>
              <a:prstDash val="sysDot"/>
              <a:round/>
              <a:headEnd type="none" w="med" len="med"/>
              <a:tailEnd type="none" w="med" len="med"/>
            </a:ln>
            <a:effectLst/>
          </p:spPr>
          <p:txBody>
            <a:bodyPr/>
            <a:lstStyle/>
            <a:p>
              <a:endParaRPr lang="zh-CN" altLang="en-US"/>
            </a:p>
          </p:txBody>
        </p:sp>
        <p:sp>
          <p:nvSpPr>
            <p:cNvPr id="8205" name="Line 15"/>
            <p:cNvSpPr>
              <a:spLocks noChangeShapeType="1"/>
            </p:cNvSpPr>
            <p:nvPr/>
          </p:nvSpPr>
          <p:spPr bwMode="auto">
            <a:xfrm flipH="1" flipV="1">
              <a:off x="864" y="1968"/>
              <a:ext cx="1056" cy="192"/>
            </a:xfrm>
            <a:prstGeom prst="line">
              <a:avLst/>
            </a:prstGeom>
            <a:noFill/>
            <a:ln w="38100">
              <a:solidFill>
                <a:srgbClr val="CC00CC"/>
              </a:solidFill>
              <a:round/>
              <a:headEnd/>
              <a:tailEnd/>
            </a:ln>
            <a:effectLst/>
          </p:spPr>
          <p:txBody>
            <a:bodyPr/>
            <a:lstStyle/>
            <a:p>
              <a:endParaRPr lang="zh-CN" altLang="en-US"/>
            </a:p>
          </p:txBody>
        </p:sp>
        <p:sp>
          <p:nvSpPr>
            <p:cNvPr id="8206" name="Line 16"/>
            <p:cNvSpPr>
              <a:spLocks noChangeShapeType="1"/>
            </p:cNvSpPr>
            <p:nvPr/>
          </p:nvSpPr>
          <p:spPr bwMode="auto">
            <a:xfrm flipH="1" flipV="1">
              <a:off x="1248" y="1632"/>
              <a:ext cx="432" cy="96"/>
            </a:xfrm>
            <a:prstGeom prst="line">
              <a:avLst/>
            </a:prstGeom>
            <a:noFill/>
            <a:ln w="38100">
              <a:solidFill>
                <a:srgbClr val="FF3300"/>
              </a:solidFill>
              <a:round/>
              <a:headEnd/>
              <a:tailEnd/>
            </a:ln>
            <a:effectLst/>
          </p:spPr>
          <p:txBody>
            <a:bodyPr/>
            <a:lstStyle/>
            <a:p>
              <a:endParaRPr lang="zh-CN" altLang="en-US"/>
            </a:p>
          </p:txBody>
        </p:sp>
        <p:graphicFrame>
          <p:nvGraphicFramePr>
            <p:cNvPr id="8207" name="Object 17"/>
            <p:cNvGraphicFramePr>
              <a:graphicFrameLocks noChangeAspect="1"/>
            </p:cNvGraphicFramePr>
            <p:nvPr/>
          </p:nvGraphicFramePr>
          <p:xfrm>
            <a:off x="576" y="1776"/>
            <a:ext cx="432" cy="422"/>
          </p:xfrm>
          <a:graphic>
            <a:graphicData uri="http://schemas.openxmlformats.org/presentationml/2006/ole">
              <p:oleObj spid="_x0000_s8207" name="公式" r:id="rId7" imgW="266700" imgH="228600" progId="Equation.3">
                <p:embed/>
              </p:oleObj>
            </a:graphicData>
          </a:graphic>
        </p:graphicFrame>
        <p:sp>
          <p:nvSpPr>
            <p:cNvPr id="8208" name="Freeform 18"/>
            <p:cNvSpPr>
              <a:spLocks/>
            </p:cNvSpPr>
            <p:nvPr/>
          </p:nvSpPr>
          <p:spPr bwMode="auto">
            <a:xfrm flipH="1">
              <a:off x="2597" y="1392"/>
              <a:ext cx="1051" cy="1028"/>
            </a:xfrm>
            <a:custGeom>
              <a:avLst/>
              <a:gdLst>
                <a:gd name="T0" fmla="*/ 831 w 1051"/>
                <a:gd name="T1" fmla="*/ 1025 h 1028"/>
                <a:gd name="T2" fmla="*/ 925 w 1051"/>
                <a:gd name="T3" fmla="*/ 893 h 1028"/>
                <a:gd name="T4" fmla="*/ 1033 w 1051"/>
                <a:gd name="T5" fmla="*/ 844 h 1028"/>
                <a:gd name="T6" fmla="*/ 1033 w 1051"/>
                <a:gd name="T7" fmla="*/ 746 h 1028"/>
                <a:gd name="T8" fmla="*/ 1033 w 1051"/>
                <a:gd name="T9" fmla="*/ 156 h 1028"/>
                <a:gd name="T10" fmla="*/ 1033 w 1051"/>
                <a:gd name="T11" fmla="*/ 57 h 1028"/>
                <a:gd name="T12" fmla="*/ 979 w 1051"/>
                <a:gd name="T13" fmla="*/ 8 h 1028"/>
                <a:gd name="T14" fmla="*/ 870 w 1051"/>
                <a:gd name="T15" fmla="*/ 8 h 1028"/>
                <a:gd name="T16" fmla="*/ 654 w 1051"/>
                <a:gd name="T17" fmla="*/ 57 h 1028"/>
                <a:gd name="T18" fmla="*/ 383 w 1051"/>
                <a:gd name="T19" fmla="*/ 205 h 1028"/>
                <a:gd name="T20" fmla="*/ 221 w 1051"/>
                <a:gd name="T21" fmla="*/ 352 h 1028"/>
                <a:gd name="T22" fmla="*/ 112 w 1051"/>
                <a:gd name="T23" fmla="*/ 500 h 1028"/>
                <a:gd name="T24" fmla="*/ 75 w 1051"/>
                <a:gd name="T25" fmla="*/ 600 h 1028"/>
                <a:gd name="T26" fmla="*/ 37 w 1051"/>
                <a:gd name="T27" fmla="*/ 695 h 1028"/>
                <a:gd name="T28" fmla="*/ 0 w 1051"/>
                <a:gd name="T29" fmla="*/ 874 h 1028"/>
                <a:gd name="T30" fmla="*/ 37 w 1051"/>
                <a:gd name="T31" fmla="*/ 988 h 1028"/>
                <a:gd name="T32" fmla="*/ 189 w 1051"/>
                <a:gd name="T33" fmla="*/ 1006 h 1028"/>
                <a:gd name="T34" fmla="*/ 387 w 1051"/>
                <a:gd name="T35" fmla="*/ 1006 h 1028"/>
                <a:gd name="T36" fmla="*/ 736 w 1051"/>
                <a:gd name="T37" fmla="*/ 1025 h 1028"/>
                <a:gd name="T38" fmla="*/ 831 w 1051"/>
                <a:gd name="T39" fmla="*/ 1025 h 10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51" h="1028">
                  <a:moveTo>
                    <a:pt x="831" y="1025"/>
                  </a:moveTo>
                  <a:cubicBezTo>
                    <a:pt x="858" y="1009"/>
                    <a:pt x="891" y="923"/>
                    <a:pt x="925" y="893"/>
                  </a:cubicBezTo>
                  <a:cubicBezTo>
                    <a:pt x="959" y="863"/>
                    <a:pt x="1015" y="869"/>
                    <a:pt x="1033" y="844"/>
                  </a:cubicBezTo>
                  <a:cubicBezTo>
                    <a:pt x="1051" y="820"/>
                    <a:pt x="1033" y="860"/>
                    <a:pt x="1033" y="746"/>
                  </a:cubicBezTo>
                  <a:cubicBezTo>
                    <a:pt x="1033" y="631"/>
                    <a:pt x="1033" y="270"/>
                    <a:pt x="1033" y="156"/>
                  </a:cubicBezTo>
                  <a:cubicBezTo>
                    <a:pt x="1033" y="41"/>
                    <a:pt x="1042" y="82"/>
                    <a:pt x="1033" y="57"/>
                  </a:cubicBezTo>
                  <a:cubicBezTo>
                    <a:pt x="1024" y="33"/>
                    <a:pt x="1006" y="16"/>
                    <a:pt x="979" y="8"/>
                  </a:cubicBezTo>
                  <a:cubicBezTo>
                    <a:pt x="952" y="0"/>
                    <a:pt x="925" y="0"/>
                    <a:pt x="870" y="8"/>
                  </a:cubicBezTo>
                  <a:cubicBezTo>
                    <a:pt x="816" y="16"/>
                    <a:pt x="735" y="25"/>
                    <a:pt x="654" y="57"/>
                  </a:cubicBezTo>
                  <a:cubicBezTo>
                    <a:pt x="573" y="90"/>
                    <a:pt x="455" y="156"/>
                    <a:pt x="383" y="205"/>
                  </a:cubicBezTo>
                  <a:cubicBezTo>
                    <a:pt x="311" y="254"/>
                    <a:pt x="266" y="303"/>
                    <a:pt x="221" y="352"/>
                  </a:cubicBezTo>
                  <a:cubicBezTo>
                    <a:pt x="176" y="402"/>
                    <a:pt x="136" y="459"/>
                    <a:pt x="112" y="500"/>
                  </a:cubicBezTo>
                  <a:cubicBezTo>
                    <a:pt x="88" y="541"/>
                    <a:pt x="87" y="568"/>
                    <a:pt x="75" y="600"/>
                  </a:cubicBezTo>
                  <a:cubicBezTo>
                    <a:pt x="63" y="632"/>
                    <a:pt x="49" y="649"/>
                    <a:pt x="37" y="695"/>
                  </a:cubicBezTo>
                  <a:cubicBezTo>
                    <a:pt x="25" y="741"/>
                    <a:pt x="0" y="825"/>
                    <a:pt x="0" y="874"/>
                  </a:cubicBezTo>
                  <a:cubicBezTo>
                    <a:pt x="0" y="923"/>
                    <a:pt x="6" y="966"/>
                    <a:pt x="37" y="988"/>
                  </a:cubicBezTo>
                  <a:cubicBezTo>
                    <a:pt x="68" y="1010"/>
                    <a:pt x="131" y="1003"/>
                    <a:pt x="189" y="1006"/>
                  </a:cubicBezTo>
                  <a:cubicBezTo>
                    <a:pt x="247" y="1009"/>
                    <a:pt x="296" y="1003"/>
                    <a:pt x="387" y="1006"/>
                  </a:cubicBezTo>
                  <a:cubicBezTo>
                    <a:pt x="478" y="1009"/>
                    <a:pt x="662" y="1022"/>
                    <a:pt x="736" y="1025"/>
                  </a:cubicBezTo>
                  <a:cubicBezTo>
                    <a:pt x="810" y="1028"/>
                    <a:pt x="811" y="1025"/>
                    <a:pt x="831" y="1025"/>
                  </a:cubicBezTo>
                  <a:close/>
                </a:path>
              </a:pathLst>
            </a:custGeom>
            <a:noFill/>
            <a:ln w="38100" cap="flat" cmpd="sng">
              <a:solidFill>
                <a:srgbClr val="FF3300"/>
              </a:solidFill>
              <a:prstDash val="sysDot"/>
              <a:round/>
              <a:headEnd type="none" w="med" len="med"/>
              <a:tailEnd type="none" w="med" len="med"/>
            </a:ln>
            <a:effectLst/>
          </p:spPr>
          <p:txBody>
            <a:bodyPr/>
            <a:lstStyle/>
            <a:p>
              <a:endParaRPr lang="zh-CN" altLang="en-US"/>
            </a:p>
          </p:txBody>
        </p:sp>
        <p:sp>
          <p:nvSpPr>
            <p:cNvPr id="8209" name="Freeform 19"/>
            <p:cNvSpPr>
              <a:spLocks/>
            </p:cNvSpPr>
            <p:nvPr/>
          </p:nvSpPr>
          <p:spPr bwMode="auto">
            <a:xfrm flipH="1">
              <a:off x="2597" y="2540"/>
              <a:ext cx="1032" cy="1060"/>
            </a:xfrm>
            <a:custGeom>
              <a:avLst/>
              <a:gdLst>
                <a:gd name="T0" fmla="*/ 1029 w 1032"/>
                <a:gd name="T1" fmla="*/ 236 h 1060"/>
                <a:gd name="T2" fmla="*/ 944 w 1032"/>
                <a:gd name="T3" fmla="*/ 198 h 1060"/>
                <a:gd name="T4" fmla="*/ 865 w 1032"/>
                <a:gd name="T5" fmla="*/ 144 h 1060"/>
                <a:gd name="T6" fmla="*/ 812 w 1032"/>
                <a:gd name="T7" fmla="*/ 44 h 1060"/>
                <a:gd name="T8" fmla="*/ 698 w 1032"/>
                <a:gd name="T9" fmla="*/ 19 h 1060"/>
                <a:gd name="T10" fmla="*/ 170 w 1032"/>
                <a:gd name="T11" fmla="*/ 10 h 1060"/>
                <a:gd name="T12" fmla="*/ 66 w 1032"/>
                <a:gd name="T13" fmla="*/ 19 h 1060"/>
                <a:gd name="T14" fmla="*/ 9 w 1032"/>
                <a:gd name="T15" fmla="*/ 123 h 1060"/>
                <a:gd name="T16" fmla="*/ 19 w 1032"/>
                <a:gd name="T17" fmla="*/ 264 h 1060"/>
                <a:gd name="T18" fmla="*/ 122 w 1032"/>
                <a:gd name="T19" fmla="*/ 491 h 1060"/>
                <a:gd name="T20" fmla="*/ 217 w 1032"/>
                <a:gd name="T21" fmla="*/ 642 h 1060"/>
                <a:gd name="T22" fmla="*/ 359 w 1032"/>
                <a:gd name="T23" fmla="*/ 803 h 1060"/>
                <a:gd name="T24" fmla="*/ 481 w 1032"/>
                <a:gd name="T25" fmla="*/ 916 h 1060"/>
                <a:gd name="T26" fmla="*/ 632 w 1032"/>
                <a:gd name="T27" fmla="*/ 1001 h 1060"/>
                <a:gd name="T28" fmla="*/ 689 w 1032"/>
                <a:gd name="T29" fmla="*/ 1020 h 1060"/>
                <a:gd name="T30" fmla="*/ 831 w 1032"/>
                <a:gd name="T31" fmla="*/ 1058 h 1060"/>
                <a:gd name="T32" fmla="*/ 953 w 1032"/>
                <a:gd name="T33" fmla="*/ 1029 h 1060"/>
                <a:gd name="T34" fmla="*/ 1001 w 1032"/>
                <a:gd name="T35" fmla="*/ 935 h 1060"/>
                <a:gd name="T36" fmla="*/ 1010 w 1032"/>
                <a:gd name="T37" fmla="*/ 812 h 1060"/>
                <a:gd name="T38" fmla="*/ 1029 w 1032"/>
                <a:gd name="T39" fmla="*/ 321 h 1060"/>
                <a:gd name="T40" fmla="*/ 1029 w 1032"/>
                <a:gd name="T41" fmla="*/ 236 h 10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32" h="1060">
                  <a:moveTo>
                    <a:pt x="1029" y="236"/>
                  </a:moveTo>
                  <a:cubicBezTo>
                    <a:pt x="1020" y="216"/>
                    <a:pt x="971" y="213"/>
                    <a:pt x="944" y="198"/>
                  </a:cubicBezTo>
                  <a:cubicBezTo>
                    <a:pt x="917" y="183"/>
                    <a:pt x="887" y="170"/>
                    <a:pt x="865" y="144"/>
                  </a:cubicBezTo>
                  <a:cubicBezTo>
                    <a:pt x="843" y="118"/>
                    <a:pt x="840" y="65"/>
                    <a:pt x="812" y="44"/>
                  </a:cubicBezTo>
                  <a:cubicBezTo>
                    <a:pt x="784" y="23"/>
                    <a:pt x="805" y="25"/>
                    <a:pt x="698" y="19"/>
                  </a:cubicBezTo>
                  <a:cubicBezTo>
                    <a:pt x="591" y="13"/>
                    <a:pt x="275" y="10"/>
                    <a:pt x="170" y="10"/>
                  </a:cubicBezTo>
                  <a:cubicBezTo>
                    <a:pt x="65" y="10"/>
                    <a:pt x="93" y="0"/>
                    <a:pt x="66" y="19"/>
                  </a:cubicBezTo>
                  <a:cubicBezTo>
                    <a:pt x="39" y="38"/>
                    <a:pt x="17" y="82"/>
                    <a:pt x="9" y="123"/>
                  </a:cubicBezTo>
                  <a:cubicBezTo>
                    <a:pt x="1" y="164"/>
                    <a:pt x="0" y="203"/>
                    <a:pt x="19" y="264"/>
                  </a:cubicBezTo>
                  <a:cubicBezTo>
                    <a:pt x="38" y="325"/>
                    <a:pt x="89" y="428"/>
                    <a:pt x="122" y="491"/>
                  </a:cubicBezTo>
                  <a:cubicBezTo>
                    <a:pt x="155" y="554"/>
                    <a:pt x="177" y="590"/>
                    <a:pt x="217" y="642"/>
                  </a:cubicBezTo>
                  <a:cubicBezTo>
                    <a:pt x="257" y="694"/>
                    <a:pt x="315" y="757"/>
                    <a:pt x="359" y="803"/>
                  </a:cubicBezTo>
                  <a:cubicBezTo>
                    <a:pt x="403" y="849"/>
                    <a:pt x="435" y="883"/>
                    <a:pt x="481" y="916"/>
                  </a:cubicBezTo>
                  <a:cubicBezTo>
                    <a:pt x="527" y="949"/>
                    <a:pt x="597" y="984"/>
                    <a:pt x="632" y="1001"/>
                  </a:cubicBezTo>
                  <a:cubicBezTo>
                    <a:pt x="667" y="1018"/>
                    <a:pt x="656" y="1011"/>
                    <a:pt x="689" y="1020"/>
                  </a:cubicBezTo>
                  <a:cubicBezTo>
                    <a:pt x="722" y="1029"/>
                    <a:pt x="787" y="1056"/>
                    <a:pt x="831" y="1058"/>
                  </a:cubicBezTo>
                  <a:cubicBezTo>
                    <a:pt x="875" y="1060"/>
                    <a:pt x="925" y="1050"/>
                    <a:pt x="953" y="1029"/>
                  </a:cubicBezTo>
                  <a:cubicBezTo>
                    <a:pt x="981" y="1008"/>
                    <a:pt x="992" y="971"/>
                    <a:pt x="1001" y="935"/>
                  </a:cubicBezTo>
                  <a:cubicBezTo>
                    <a:pt x="1010" y="899"/>
                    <a:pt x="1005" y="914"/>
                    <a:pt x="1010" y="812"/>
                  </a:cubicBezTo>
                  <a:cubicBezTo>
                    <a:pt x="1015" y="710"/>
                    <a:pt x="1026" y="417"/>
                    <a:pt x="1029" y="321"/>
                  </a:cubicBezTo>
                  <a:cubicBezTo>
                    <a:pt x="1032" y="225"/>
                    <a:pt x="1029" y="254"/>
                    <a:pt x="1029" y="236"/>
                  </a:cubicBezTo>
                  <a:close/>
                </a:path>
              </a:pathLst>
            </a:custGeom>
            <a:noFill/>
            <a:ln w="38100" cap="flat" cmpd="sng">
              <a:solidFill>
                <a:srgbClr val="FF3300"/>
              </a:solidFill>
              <a:prstDash val="sysDot"/>
              <a:round/>
              <a:headEnd type="none" w="med" len="med"/>
              <a:tailEnd type="none" w="med" len="med"/>
            </a:ln>
            <a:effec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4213" y="0"/>
            <a:ext cx="7793037" cy="1143000"/>
          </a:xfrm>
        </p:spPr>
        <p:txBody>
          <a:bodyPr/>
          <a:lstStyle/>
          <a:p>
            <a:pPr eaLnBrk="1" hangingPunct="1"/>
            <a:r>
              <a:rPr lang="en-US" altLang="zh-CN" smtClean="0"/>
              <a:t>6.2</a:t>
            </a:r>
            <a:r>
              <a:rPr lang="en-US" altLang="zh-CN" smtClean="0">
                <a:latin typeface="Arial" charset="0"/>
              </a:rPr>
              <a:t>—</a:t>
            </a:r>
            <a:r>
              <a:rPr lang="en-US" altLang="zh-CN" smtClean="0"/>
              <a:t>4  </a:t>
            </a:r>
            <a:r>
              <a:rPr lang="zh-CN" altLang="en-US" b="1" smtClean="0"/>
              <a:t>电枢反应电抗和漏抗</a:t>
            </a:r>
            <a:r>
              <a:rPr lang="zh-CN" altLang="en-US" smtClean="0"/>
              <a:t> </a:t>
            </a:r>
            <a:r>
              <a:rPr lang="en-US" altLang="zh-CN" sz="1200" smtClean="0"/>
              <a:t>10</a:t>
            </a:r>
          </a:p>
        </p:txBody>
      </p:sp>
      <p:sp>
        <p:nvSpPr>
          <p:cNvPr id="63491" name="Rectangle 3"/>
          <p:cNvSpPr>
            <a:spLocks noChangeArrowheads="1"/>
          </p:cNvSpPr>
          <p:nvPr/>
        </p:nvSpPr>
        <p:spPr bwMode="auto">
          <a:xfrm>
            <a:off x="250825" y="1295400"/>
            <a:ext cx="8713788" cy="508635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latin typeface="仿宋_GB2312" pitchFamily="49" charset="-122"/>
                <a:ea typeface="仿宋_GB2312" pitchFamily="49" charset="-122"/>
              </a:rPr>
              <a:t>三，电枢绕组漏抗</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同步电机的漏抗与变压器的漏抗是</a:t>
            </a:r>
            <a:r>
              <a:rPr lang="zh-CN" altLang="en-US" sz="2700" b="1">
                <a:solidFill>
                  <a:srgbClr val="FF0000"/>
                </a:solidFill>
                <a:latin typeface="仿宋_GB2312" pitchFamily="49" charset="-122"/>
                <a:ea typeface="仿宋_GB2312" pitchFamily="49" charset="-122"/>
              </a:rPr>
              <a:t>有差别</a:t>
            </a:r>
            <a:r>
              <a:rPr lang="zh-CN" altLang="en-US" sz="2700" b="1">
                <a:latin typeface="仿宋_GB2312" pitchFamily="49" charset="-122"/>
                <a:ea typeface="仿宋_GB2312" pitchFamily="49" charset="-122"/>
              </a:rPr>
              <a:t>的。</a:t>
            </a:r>
          </a:p>
          <a:p>
            <a:pPr marL="533400" indent="-533400">
              <a:spcBef>
                <a:spcPct val="20000"/>
              </a:spcBef>
              <a:buClr>
                <a:schemeClr val="bg2"/>
              </a:buClr>
              <a:buSzPct val="70000"/>
              <a:buFont typeface="Wingdings" pitchFamily="2" charset="2"/>
              <a:buChar char="l"/>
            </a:pPr>
            <a:r>
              <a:rPr lang="zh-CN" altLang="en-US" sz="2700" b="1">
                <a:solidFill>
                  <a:srgbClr val="0000FF"/>
                </a:solidFill>
                <a:latin typeface="仿宋_GB2312" pitchFamily="49" charset="-122"/>
                <a:ea typeface="仿宋_GB2312" pitchFamily="49" charset="-122"/>
              </a:rPr>
              <a:t>首先</a:t>
            </a:r>
            <a:r>
              <a:rPr lang="zh-CN" altLang="en-US" sz="2700" b="1">
                <a:latin typeface="仿宋_GB2312" pitchFamily="49" charset="-122"/>
                <a:ea typeface="仿宋_GB2312" pitchFamily="49" charset="-122"/>
              </a:rPr>
              <a:t>，同步电机的漏抗是多相分布绕组的漏抗，故</a:t>
            </a:r>
            <a:r>
              <a:rPr lang="en-US" altLang="zh-CN" sz="2700" b="1">
                <a:latin typeface="仿宋_GB2312" pitchFamily="49" charset="-122"/>
                <a:ea typeface="仿宋_GB2312" pitchFamily="49" charset="-122"/>
              </a:rPr>
              <a:t>x</a:t>
            </a:r>
            <a:r>
              <a:rPr lang="el-GR"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应包括各相漏磁的互感作用。这样，</a:t>
            </a:r>
            <a:r>
              <a:rPr lang="en-US" altLang="zh-CN" sz="2700" b="1">
                <a:latin typeface="仿宋_GB2312" pitchFamily="49" charset="-122"/>
                <a:ea typeface="仿宋_GB2312" pitchFamily="49" charset="-122"/>
              </a:rPr>
              <a:t>x</a:t>
            </a:r>
            <a:r>
              <a:rPr lang="el-GR"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的大小不仅由漏磁通大小决定，而且还与绕组的结构有关。一般来说，</a:t>
            </a:r>
            <a:r>
              <a:rPr lang="zh-CN" altLang="en-US" sz="2700" b="1">
                <a:solidFill>
                  <a:srgbClr val="FF0000"/>
                </a:solidFill>
                <a:latin typeface="仿宋_GB2312" pitchFamily="49" charset="-122"/>
                <a:ea typeface="仿宋_GB2312" pitchFamily="49" charset="-122"/>
              </a:rPr>
              <a:t>电枢绕组匝数多，电枢槽口小以及绕组元件尺寸大，则对应的漏电抗就大，</a:t>
            </a:r>
            <a:r>
              <a:rPr lang="zh-CN" altLang="en-US" sz="2700" b="1">
                <a:solidFill>
                  <a:srgbClr val="0000FF"/>
                </a:solidFill>
                <a:latin typeface="仿宋_GB2312" pitchFamily="49" charset="-122"/>
                <a:ea typeface="仿宋_GB2312" pitchFamily="49" charset="-122"/>
              </a:rPr>
              <a:t>而短距及</a:t>
            </a:r>
            <a:r>
              <a:rPr lang="en-US" altLang="zh-CN" sz="2700" b="1">
                <a:solidFill>
                  <a:srgbClr val="0000FF"/>
                </a:solidFill>
                <a:latin typeface="仿宋_GB2312" pitchFamily="49" charset="-122"/>
                <a:ea typeface="仿宋_GB2312" pitchFamily="49" charset="-122"/>
              </a:rPr>
              <a:t>120°</a:t>
            </a:r>
            <a:r>
              <a:rPr lang="zh-CN" altLang="en-US" sz="2700" b="1">
                <a:solidFill>
                  <a:srgbClr val="0000FF"/>
                </a:solidFill>
                <a:latin typeface="仿宋_GB2312" pitchFamily="49" charset="-122"/>
                <a:ea typeface="仿宋_GB2312" pitchFamily="49" charset="-122"/>
              </a:rPr>
              <a:t>相带绕组则趋向使漏抗减小。</a:t>
            </a:r>
            <a:r>
              <a:rPr lang="zh-CN" altLang="en-US" sz="2700" b="1">
                <a:latin typeface="仿宋_GB2312" pitchFamily="49" charset="-122"/>
                <a:ea typeface="仿宋_GB2312" pitchFamily="49" charset="-122"/>
              </a:rPr>
              <a:t>关于漏抗的具体计算可参阅电机设计的有关资料。</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55650" y="0"/>
            <a:ext cx="7793038" cy="1143000"/>
          </a:xfrm>
        </p:spPr>
        <p:txBody>
          <a:bodyPr/>
          <a:lstStyle/>
          <a:p>
            <a:pPr eaLnBrk="1" hangingPunct="1"/>
            <a:r>
              <a:rPr lang="en-US" altLang="zh-CN" smtClean="0"/>
              <a:t>6.2</a:t>
            </a:r>
            <a:r>
              <a:rPr lang="en-US" altLang="zh-CN" smtClean="0">
                <a:latin typeface="Arial" charset="0"/>
              </a:rPr>
              <a:t>—</a:t>
            </a:r>
            <a:r>
              <a:rPr lang="en-US" altLang="zh-CN" smtClean="0"/>
              <a:t>4  </a:t>
            </a:r>
            <a:r>
              <a:rPr lang="zh-CN" altLang="en-US" b="1" smtClean="0"/>
              <a:t>电枢反应电抗和漏抗</a:t>
            </a:r>
            <a:r>
              <a:rPr lang="zh-CN" altLang="en-US" smtClean="0"/>
              <a:t> </a:t>
            </a:r>
            <a:r>
              <a:rPr lang="en-US" altLang="zh-CN" sz="1200" smtClean="0"/>
              <a:t>11</a:t>
            </a:r>
          </a:p>
        </p:txBody>
      </p:sp>
      <p:sp>
        <p:nvSpPr>
          <p:cNvPr id="64515" name="Rectangle 3"/>
          <p:cNvSpPr>
            <a:spLocks noChangeArrowheads="1"/>
          </p:cNvSpPr>
          <p:nvPr/>
        </p:nvSpPr>
        <p:spPr bwMode="auto">
          <a:xfrm>
            <a:off x="0" y="1125538"/>
            <a:ext cx="9144000" cy="47529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latin typeface="仿宋_GB2312" pitchFamily="49" charset="-122"/>
                <a:ea typeface="仿宋_GB2312" pitchFamily="49" charset="-122"/>
              </a:rPr>
              <a:t>三，电枢绕组漏抗</a:t>
            </a:r>
          </a:p>
          <a:p>
            <a:pPr marL="533400" indent="-533400">
              <a:spcBef>
                <a:spcPct val="20000"/>
              </a:spcBef>
              <a:buClr>
                <a:schemeClr val="bg2"/>
              </a:buClr>
              <a:buSzPct val="70000"/>
              <a:buFont typeface="Wingdings" pitchFamily="2" charset="2"/>
              <a:buChar char="l"/>
            </a:pPr>
            <a:r>
              <a:rPr lang="zh-CN" altLang="en-US" sz="2700" b="1">
                <a:solidFill>
                  <a:schemeClr val="folHlink"/>
                </a:solidFill>
                <a:latin typeface="仿宋_GB2312" pitchFamily="49" charset="-122"/>
                <a:ea typeface="仿宋_GB2312" pitchFamily="49" charset="-122"/>
              </a:rPr>
              <a:t>       </a:t>
            </a:r>
            <a:r>
              <a:rPr lang="zh-CN" altLang="en-US" sz="2700" b="1">
                <a:solidFill>
                  <a:srgbClr val="0000FF"/>
                </a:solidFill>
                <a:latin typeface="仿宋_GB2312" pitchFamily="49" charset="-122"/>
                <a:ea typeface="仿宋_GB2312" pitchFamily="49" charset="-122"/>
              </a:rPr>
              <a:t>其次</a:t>
            </a:r>
            <a:r>
              <a:rPr lang="zh-CN" altLang="en-US" sz="2700" b="1">
                <a:latin typeface="仿宋_GB2312" pitchFamily="49" charset="-122"/>
                <a:ea typeface="仿宋_GB2312" pitchFamily="49" charset="-122"/>
              </a:rPr>
              <a:t>，与变压器漏抗不同，同步电机除上述基本漏电抗外，还有</a:t>
            </a:r>
            <a:r>
              <a:rPr lang="zh-CN" altLang="en-US" sz="2700" b="1">
                <a:solidFill>
                  <a:srgbClr val="FF0000"/>
                </a:solidFill>
                <a:latin typeface="仿宋_GB2312" pitchFamily="49" charset="-122"/>
                <a:ea typeface="仿宋_GB2312" pitchFamily="49" charset="-122"/>
              </a:rPr>
              <a:t>谐波电抗</a:t>
            </a:r>
            <a:r>
              <a:rPr lang="zh-CN" altLang="en-US" sz="2700" b="1">
                <a:latin typeface="仿宋_GB2312" pitchFamily="49" charset="-122"/>
                <a:ea typeface="仿宋_GB2312" pitchFamily="49" charset="-122"/>
              </a:rPr>
              <a:t>。在中已经分析过，三相电枢电流建立的电枢磁场中，存在一系列高次空间谐波。对于任何</a:t>
            </a:r>
            <a:r>
              <a:rPr lang="en-US" altLang="zh-CN" sz="2700" b="1">
                <a:latin typeface="仿宋_GB2312" pitchFamily="49" charset="-122"/>
                <a:ea typeface="仿宋_GB2312" pitchFamily="49" charset="-122"/>
              </a:rPr>
              <a:t>v</a:t>
            </a:r>
            <a:r>
              <a:rPr lang="zh-CN" altLang="en-US" sz="2700" b="1">
                <a:latin typeface="仿宋_GB2312" pitchFamily="49" charset="-122"/>
                <a:ea typeface="仿宋_GB2312" pitchFamily="49" charset="-122"/>
              </a:rPr>
              <a:t>次谐波磁场，极对数</a:t>
            </a:r>
            <a:r>
              <a:rPr lang="en-US" altLang="zh-CN" sz="2700" b="1">
                <a:latin typeface="仿宋_GB2312" pitchFamily="49" charset="-122"/>
                <a:ea typeface="仿宋_GB2312" pitchFamily="49" charset="-122"/>
              </a:rPr>
              <a:t>p</a:t>
            </a:r>
            <a:r>
              <a:rPr lang="en-US" altLang="zh-CN" sz="2700" b="1" baseline="-25000">
                <a:latin typeface="仿宋_GB2312" pitchFamily="49" charset="-122"/>
                <a:ea typeface="仿宋_GB2312" pitchFamily="49" charset="-122"/>
              </a:rPr>
              <a:t>v</a:t>
            </a:r>
            <a:r>
              <a:rPr lang="en-US" altLang="zh-CN" sz="2700" b="1">
                <a:latin typeface="仿宋_GB2312" pitchFamily="49" charset="-122"/>
                <a:ea typeface="仿宋_GB2312" pitchFamily="49" charset="-122"/>
              </a:rPr>
              <a:t>=p/v</a:t>
            </a:r>
            <a:r>
              <a:rPr lang="zh-CN" altLang="en-US" sz="2700" b="1">
                <a:latin typeface="仿宋_GB2312" pitchFamily="49" charset="-122"/>
                <a:ea typeface="仿宋_GB2312" pitchFamily="49" charset="-122"/>
              </a:rPr>
              <a:t>、转速</a:t>
            </a:r>
            <a:r>
              <a:rPr lang="en-US" altLang="zh-CN" sz="2700" b="1">
                <a:latin typeface="仿宋_GB2312" pitchFamily="49" charset="-122"/>
                <a:ea typeface="仿宋_GB2312" pitchFamily="49" charset="-122"/>
              </a:rPr>
              <a:t>n</a:t>
            </a:r>
            <a:r>
              <a:rPr lang="en-US" altLang="zh-CN" sz="2700" b="1" baseline="-25000">
                <a:latin typeface="仿宋_GB2312" pitchFamily="49" charset="-122"/>
                <a:ea typeface="仿宋_GB2312" pitchFamily="49" charset="-122"/>
              </a:rPr>
              <a:t>v</a:t>
            </a:r>
            <a:r>
              <a:rPr lang="en-US" altLang="zh-CN" sz="2700" b="1">
                <a:latin typeface="仿宋_GB2312" pitchFamily="49" charset="-122"/>
                <a:ea typeface="仿宋_GB2312" pitchFamily="49" charset="-122"/>
              </a:rPr>
              <a:t>=n</a:t>
            </a:r>
            <a:r>
              <a:rPr lang="en-US" altLang="zh-CN" sz="2700" b="1" baseline="-25000">
                <a:latin typeface="仿宋_GB2312" pitchFamily="49" charset="-122"/>
                <a:ea typeface="仿宋_GB2312" pitchFamily="49" charset="-122"/>
              </a:rPr>
              <a:t>1</a:t>
            </a:r>
            <a:r>
              <a:rPr lang="en-US" altLang="zh-CN" sz="2700" b="1">
                <a:latin typeface="仿宋_GB2312" pitchFamily="49" charset="-122"/>
                <a:ea typeface="仿宋_GB2312" pitchFamily="49" charset="-122"/>
              </a:rPr>
              <a:t>/v</a:t>
            </a:r>
            <a:r>
              <a:rPr lang="zh-CN" altLang="en-US" sz="2700" b="1">
                <a:latin typeface="仿宋_GB2312" pitchFamily="49" charset="-122"/>
                <a:ea typeface="仿宋_GB2312" pitchFamily="49" charset="-122"/>
              </a:rPr>
              <a:t>，</a:t>
            </a:r>
            <a:r>
              <a:rPr lang="zh-CN" altLang="en-US" sz="2700" b="1">
                <a:solidFill>
                  <a:srgbClr val="FF0000"/>
                </a:solidFill>
                <a:latin typeface="仿宋_GB2312" pitchFamily="49" charset="-122"/>
                <a:ea typeface="仿宋_GB2312" pitchFamily="49" charset="-122"/>
              </a:rPr>
              <a:t>因此是不传递能量的</a:t>
            </a:r>
            <a:r>
              <a:rPr lang="zh-CN" altLang="en-US" sz="2700" b="1">
                <a:latin typeface="仿宋_GB2312" pitchFamily="49" charset="-122"/>
                <a:ea typeface="仿宋_GB2312" pitchFamily="49" charset="-122"/>
              </a:rPr>
              <a:t>，但是它将在电枢绕组中感应出基波频率</a:t>
            </a:r>
            <a:r>
              <a:rPr lang="en-US" altLang="zh-CN" sz="2700" b="1">
                <a:latin typeface="仿宋_GB2312" pitchFamily="49" charset="-122"/>
                <a:ea typeface="仿宋_GB2312" pitchFamily="49" charset="-122"/>
              </a:rPr>
              <a:t>(f)</a:t>
            </a:r>
            <a:r>
              <a:rPr lang="zh-CN" altLang="en-US" sz="2700" b="1">
                <a:latin typeface="仿宋_GB2312" pitchFamily="49" charset="-122"/>
                <a:ea typeface="仿宋_GB2312" pitchFamily="49" charset="-122"/>
              </a:rPr>
              <a:t>的电势</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v</a:t>
            </a:r>
            <a:r>
              <a:rPr lang="zh-CN" altLang="en-US" sz="2700" b="1">
                <a:latin typeface="仿宋_GB2312" pitchFamily="49" charset="-122"/>
                <a:ea typeface="仿宋_GB2312" pitchFamily="49" charset="-122"/>
              </a:rPr>
              <a:t>，即</a:t>
            </a: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由于谐波磁场由电枢电流产生，但磁势幅值小、磁路磁阻大，因此不可能饱和，故谐波电枢磁场</a:t>
            </a:r>
            <a:r>
              <a:rPr lang="el-GR" altLang="zh-CN" sz="2700" b="1">
                <a:latin typeface="仿宋_GB2312" pitchFamily="49" charset="-122"/>
                <a:ea typeface="仿宋_GB2312" pitchFamily="49" charset="-122"/>
                <a:cs typeface="Tahoma" pitchFamily="34" charset="0"/>
              </a:rPr>
              <a:t>Φ</a:t>
            </a:r>
            <a:r>
              <a:rPr lang="en-US" altLang="zh-CN" sz="2700" b="1" baseline="-25000">
                <a:latin typeface="仿宋_GB2312" pitchFamily="49" charset="-122"/>
                <a:ea typeface="仿宋_GB2312" pitchFamily="49" charset="-122"/>
              </a:rPr>
              <a:t>v</a:t>
            </a:r>
            <a:r>
              <a:rPr lang="zh-CN" altLang="en-US" sz="2700" b="1">
                <a:latin typeface="仿宋_GB2312" pitchFamily="49" charset="-122"/>
                <a:ea typeface="仿宋_GB2312" pitchFamily="49" charset="-122"/>
              </a:rPr>
              <a:t>及其感应电势与电枢电流值成正比。由此，该电势也可以用一个线性电抗上的负压降来表达。</a:t>
            </a:r>
          </a:p>
        </p:txBody>
      </p:sp>
      <p:graphicFrame>
        <p:nvGraphicFramePr>
          <p:cNvPr id="64516" name="Object 4"/>
          <p:cNvGraphicFramePr>
            <a:graphicFrameLocks noChangeAspect="1"/>
          </p:cNvGraphicFramePr>
          <p:nvPr>
            <p:ph idx="1"/>
          </p:nvPr>
        </p:nvGraphicFramePr>
        <p:xfrm>
          <a:off x="838200" y="4210050"/>
          <a:ext cx="6035675" cy="476250"/>
        </p:xfrm>
        <a:graphic>
          <a:graphicData uri="http://schemas.openxmlformats.org/presentationml/2006/ole">
            <p:oleObj spid="_x0000_s64516" name="Equation" r:id="rId3" imgW="2870200" imgH="228600" progId="Equation.DSMT4">
              <p:embed/>
            </p:oleObj>
          </a:graphicData>
        </a:graphic>
      </p:graphicFrame>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27088" y="0"/>
            <a:ext cx="7793037" cy="1143000"/>
          </a:xfrm>
        </p:spPr>
        <p:txBody>
          <a:bodyPr/>
          <a:lstStyle/>
          <a:p>
            <a:pPr eaLnBrk="1" hangingPunct="1"/>
            <a:r>
              <a:rPr lang="en-US" altLang="zh-CN" smtClean="0"/>
              <a:t>6.2</a:t>
            </a:r>
            <a:r>
              <a:rPr lang="en-US" altLang="zh-CN" smtClean="0">
                <a:latin typeface="Arial" charset="0"/>
              </a:rPr>
              <a:t>—</a:t>
            </a:r>
            <a:r>
              <a:rPr lang="en-US" altLang="zh-CN" smtClean="0"/>
              <a:t>4  </a:t>
            </a:r>
            <a:r>
              <a:rPr lang="zh-CN" altLang="en-US" b="1" smtClean="0"/>
              <a:t>电枢反应电抗和漏抗</a:t>
            </a:r>
            <a:r>
              <a:rPr lang="zh-CN" altLang="en-US" smtClean="0"/>
              <a:t> </a:t>
            </a:r>
            <a:r>
              <a:rPr lang="en-US" altLang="zh-CN" sz="1200" smtClean="0"/>
              <a:t>12</a:t>
            </a:r>
          </a:p>
        </p:txBody>
      </p:sp>
      <p:sp>
        <p:nvSpPr>
          <p:cNvPr id="65539" name="Rectangle 3"/>
          <p:cNvSpPr>
            <a:spLocks noChangeArrowheads="1"/>
          </p:cNvSpPr>
          <p:nvPr/>
        </p:nvSpPr>
        <p:spPr bwMode="auto">
          <a:xfrm>
            <a:off x="0" y="1268413"/>
            <a:ext cx="9144000" cy="47529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latin typeface="仿宋_GB2312" pitchFamily="49" charset="-122"/>
                <a:ea typeface="仿宋_GB2312" pitchFamily="49" charset="-122"/>
              </a:rPr>
              <a:t>三，电枢绕组漏抗</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由于谐波磁场不传递能量，其作用与漏磁场相同，因此可将其对应的电抗定义为</a:t>
            </a:r>
            <a:r>
              <a:rPr lang="zh-CN" altLang="en-US" sz="2700" b="1">
                <a:solidFill>
                  <a:srgbClr val="FF0000"/>
                </a:solidFill>
                <a:latin typeface="仿宋_GB2312" pitchFamily="49" charset="-122"/>
                <a:ea typeface="仿宋_GB2312" pitchFamily="49" charset="-122"/>
              </a:rPr>
              <a:t>谐波漏抗</a:t>
            </a:r>
            <a:r>
              <a:rPr lang="en-US" altLang="zh-CN" sz="2700" b="1">
                <a:latin typeface="仿宋_GB2312" pitchFamily="49" charset="-122"/>
                <a:ea typeface="仿宋_GB2312" pitchFamily="49" charset="-122"/>
              </a:rPr>
              <a:t>x</a:t>
            </a:r>
            <a:r>
              <a:rPr lang="el-GR" altLang="zh-CN" sz="2700" b="1" baseline="-25000">
                <a:latin typeface="仿宋_GB2312" pitchFamily="49" charset="-122"/>
                <a:ea typeface="仿宋_GB2312" pitchFamily="49" charset="-122"/>
              </a:rPr>
              <a:t>σ</a:t>
            </a:r>
            <a:r>
              <a:rPr lang="en-US" altLang="zh-CN" sz="2700" b="1" baseline="-25000">
                <a:latin typeface="仿宋_GB2312" pitchFamily="49" charset="-122"/>
                <a:ea typeface="仿宋_GB2312" pitchFamily="49" charset="-122"/>
              </a:rPr>
              <a:t>v</a:t>
            </a:r>
            <a:r>
              <a:rPr lang="zh-CN" altLang="en-US" sz="2700" b="1">
                <a:latin typeface="仿宋_GB2312" pitchFamily="49" charset="-122"/>
                <a:ea typeface="仿宋_GB2312" pitchFamily="49" charset="-122"/>
              </a:rPr>
              <a:t>，即</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这样，电枢绕组总的漏抗则为</a:t>
            </a:r>
            <a:r>
              <a:rPr lang="en-US" altLang="zh-CN" sz="2700" b="1">
                <a:latin typeface="仿宋_GB2312" pitchFamily="49" charset="-122"/>
                <a:ea typeface="仿宋_GB2312" pitchFamily="49" charset="-122"/>
              </a:rPr>
              <a:t>x</a:t>
            </a:r>
            <a:r>
              <a:rPr lang="el-GR" altLang="zh-CN" sz="2700" b="1" baseline="-25000">
                <a:latin typeface="仿宋_GB2312" pitchFamily="49" charset="-122"/>
                <a:ea typeface="仿宋_GB2312" pitchFamily="49" charset="-122"/>
              </a:rPr>
              <a:t>σ</a:t>
            </a:r>
            <a:r>
              <a:rPr lang="en-US" altLang="zh-CN" sz="2700" b="1">
                <a:latin typeface="仿宋_GB2312" pitchFamily="49" charset="-122"/>
                <a:ea typeface="仿宋_GB2312" pitchFamily="49" charset="-122"/>
              </a:rPr>
              <a:t>= x</a:t>
            </a:r>
            <a:r>
              <a:rPr lang="el-GR" altLang="zh-CN" sz="2700" b="1" baseline="-25000">
                <a:latin typeface="仿宋_GB2312" pitchFamily="49" charset="-122"/>
                <a:ea typeface="仿宋_GB2312" pitchFamily="49" charset="-122"/>
              </a:rPr>
              <a:t>σ</a:t>
            </a:r>
            <a:r>
              <a:rPr lang="en-US" altLang="zh-CN" sz="2700" b="1" baseline="-25000">
                <a:latin typeface="仿宋_GB2312" pitchFamily="49" charset="-122"/>
                <a:ea typeface="仿宋_GB2312" pitchFamily="49" charset="-122"/>
              </a:rPr>
              <a:t>0</a:t>
            </a:r>
            <a:r>
              <a:rPr lang="en-US" altLang="zh-CN" sz="2700" b="1">
                <a:latin typeface="仿宋_GB2312" pitchFamily="49" charset="-122"/>
                <a:ea typeface="仿宋_GB2312" pitchFamily="49" charset="-122"/>
              </a:rPr>
              <a:t>+ x</a:t>
            </a:r>
            <a:r>
              <a:rPr lang="el-GR" altLang="zh-CN" sz="2700" b="1" baseline="-25000">
                <a:latin typeface="仿宋_GB2312" pitchFamily="49" charset="-122"/>
                <a:ea typeface="仿宋_GB2312" pitchFamily="49" charset="-122"/>
              </a:rPr>
              <a:t>σ</a:t>
            </a:r>
            <a:r>
              <a:rPr lang="en-US" altLang="zh-CN" sz="2700" b="1" baseline="-25000">
                <a:latin typeface="仿宋_GB2312" pitchFamily="49" charset="-122"/>
                <a:ea typeface="仿宋_GB2312" pitchFamily="49" charset="-122"/>
              </a:rPr>
              <a:t>v</a:t>
            </a:r>
            <a:endParaRPr lang="en-US" altLang="zh-CN"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式中， </a:t>
            </a:r>
            <a:r>
              <a:rPr lang="en-US" altLang="zh-CN" sz="2700" b="1">
                <a:solidFill>
                  <a:srgbClr val="FF0000"/>
                </a:solidFill>
                <a:latin typeface="仿宋_GB2312" pitchFamily="49" charset="-122"/>
                <a:ea typeface="仿宋_GB2312" pitchFamily="49" charset="-122"/>
              </a:rPr>
              <a:t>x</a:t>
            </a:r>
            <a:r>
              <a:rPr lang="el-GR" altLang="zh-CN" sz="2700" b="1" baseline="-25000">
                <a:solidFill>
                  <a:srgbClr val="FF0000"/>
                </a:solidFill>
                <a:latin typeface="仿宋_GB2312" pitchFamily="49" charset="-122"/>
                <a:ea typeface="仿宋_GB2312" pitchFamily="49" charset="-122"/>
              </a:rPr>
              <a:t>σ</a:t>
            </a:r>
            <a:r>
              <a:rPr lang="en-US" altLang="zh-CN" sz="2700" b="1" baseline="-25000">
                <a:solidFill>
                  <a:srgbClr val="FF0000"/>
                </a:solidFill>
                <a:latin typeface="仿宋_GB2312" pitchFamily="49" charset="-122"/>
                <a:ea typeface="仿宋_GB2312" pitchFamily="49" charset="-122"/>
              </a:rPr>
              <a:t>0</a:t>
            </a:r>
            <a:r>
              <a:rPr lang="zh-CN" altLang="en-US" sz="2700" b="1">
                <a:solidFill>
                  <a:srgbClr val="FF0000"/>
                </a:solidFill>
                <a:latin typeface="仿宋_GB2312" pitchFamily="49" charset="-122"/>
                <a:ea typeface="仿宋_GB2312" pitchFamily="49" charset="-122"/>
              </a:rPr>
              <a:t>为基本漏电抗，即电枢槽部、齿顶及端部漏磁场对应的电抗</a:t>
            </a:r>
            <a:r>
              <a:rPr lang="zh-CN" altLang="en-US" sz="2700" b="1">
                <a:latin typeface="仿宋_GB2312" pitchFamily="49" charset="-122"/>
                <a:ea typeface="仿宋_GB2312" pitchFamily="49" charset="-122"/>
              </a:rPr>
              <a:t>。</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由于漏磁场及空间谐波电枢磁场分布复杂，尤其如端部漏磁，因此对漏抗作精确的解析计算是困难的，常常要采用一些经验数据或经验公式来计算。近年来，电磁场的数值计算日趋成熟，这无疑提供了一个较为精确地解析计算漏抗的手段。</a:t>
            </a:r>
          </a:p>
          <a:p>
            <a:pPr marL="533400" indent="-533400">
              <a:spcBef>
                <a:spcPct val="20000"/>
              </a:spcBef>
              <a:buClr>
                <a:schemeClr val="bg2"/>
              </a:buClr>
              <a:buSzPct val="70000"/>
              <a:buFont typeface="Wingdings" pitchFamily="2" charset="2"/>
              <a:buChar char="l"/>
            </a:pPr>
            <a:r>
              <a:rPr lang="zh-CN" altLang="en-US" sz="2300" b="1">
                <a:latin typeface="仿宋_GB2312" pitchFamily="49" charset="-122"/>
                <a:ea typeface="仿宋_GB2312" pitchFamily="49" charset="-122"/>
              </a:rPr>
              <a:t>以上漏抗的基本概念同样适用于感应电机和其它交流电机。</a:t>
            </a:r>
            <a:r>
              <a:rPr lang="zh-CN" altLang="en-US" sz="2700"/>
              <a:t> </a:t>
            </a:r>
          </a:p>
        </p:txBody>
      </p:sp>
      <p:graphicFrame>
        <p:nvGraphicFramePr>
          <p:cNvPr id="65540" name="Object 4"/>
          <p:cNvGraphicFramePr>
            <a:graphicFrameLocks noChangeAspect="1"/>
          </p:cNvGraphicFramePr>
          <p:nvPr>
            <p:ph idx="1"/>
          </p:nvPr>
        </p:nvGraphicFramePr>
        <p:xfrm>
          <a:off x="6084888" y="836613"/>
          <a:ext cx="2089150" cy="1016000"/>
        </p:xfrm>
        <a:graphic>
          <a:graphicData uri="http://schemas.openxmlformats.org/presentationml/2006/ole">
            <p:oleObj spid="_x0000_s65540" name="Equation" r:id="rId3" imgW="888614" imgH="431613" progId="Equation.DSMT4">
              <p:embed/>
            </p:oleObj>
          </a:graphicData>
        </a:graphic>
      </p:graphicFrame>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55650" y="0"/>
            <a:ext cx="7793038" cy="1143000"/>
          </a:xfrm>
        </p:spPr>
        <p:txBody>
          <a:bodyPr/>
          <a:lstStyle/>
          <a:p>
            <a:pPr eaLnBrk="1" hangingPunct="1"/>
            <a:r>
              <a:rPr lang="en-US" altLang="zh-CN" b="1" smtClean="0"/>
              <a:t>6.2</a:t>
            </a:r>
            <a:r>
              <a:rPr lang="en-US" altLang="zh-CN" b="1" smtClean="0">
                <a:latin typeface="Arial" charset="0"/>
              </a:rPr>
              <a:t>—</a:t>
            </a:r>
            <a:r>
              <a:rPr lang="en-US" altLang="zh-CN" b="1" smtClean="0"/>
              <a:t>5  </a:t>
            </a:r>
            <a:r>
              <a:rPr lang="zh-CN" altLang="en-US" b="1" smtClean="0"/>
              <a:t>外特性和调节特性     </a:t>
            </a:r>
            <a:r>
              <a:rPr lang="en-US" altLang="zh-CN" sz="1200" smtClean="0"/>
              <a:t>1</a:t>
            </a:r>
          </a:p>
        </p:txBody>
      </p:sp>
      <p:sp>
        <p:nvSpPr>
          <p:cNvPr id="66563" name="Rectangle 3"/>
          <p:cNvSpPr>
            <a:spLocks noChangeArrowheads="1"/>
          </p:cNvSpPr>
          <p:nvPr/>
        </p:nvSpPr>
        <p:spPr bwMode="auto">
          <a:xfrm>
            <a:off x="0" y="1268413"/>
            <a:ext cx="9144000" cy="47529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800" b="1">
                <a:latin typeface="仿宋_GB2312" pitchFamily="49" charset="-122"/>
                <a:ea typeface="仿宋_GB2312" pitchFamily="49" charset="-122"/>
              </a:rPr>
              <a:t>这一节研究同步发电机在使用上的两个基本特性：</a:t>
            </a:r>
            <a:r>
              <a:rPr lang="zh-CN" altLang="en-US" sz="2800" b="1">
                <a:solidFill>
                  <a:srgbClr val="FF0000"/>
                </a:solidFill>
                <a:latin typeface="仿宋_GB2312" pitchFamily="49" charset="-122"/>
                <a:ea typeface="仿宋_GB2312" pitchFamily="49" charset="-122"/>
              </a:rPr>
              <a:t>外特性和调节特性</a:t>
            </a:r>
            <a:r>
              <a:rPr lang="zh-CN" altLang="en-US" sz="2800" b="1">
                <a:solidFill>
                  <a:schemeClr val="hlink"/>
                </a:solidFill>
                <a:latin typeface="仿宋_GB2312" pitchFamily="49" charset="-122"/>
                <a:ea typeface="仿宋_GB2312" pitchFamily="49" charset="-122"/>
              </a:rPr>
              <a:t>。</a:t>
            </a:r>
          </a:p>
          <a:p>
            <a:pPr marL="533400" indent="-533400">
              <a:spcBef>
                <a:spcPct val="20000"/>
              </a:spcBef>
              <a:buClr>
                <a:schemeClr val="bg2"/>
              </a:buClr>
              <a:buSzPct val="70000"/>
              <a:buFont typeface="Wingdings" pitchFamily="2" charset="2"/>
              <a:buChar char="l"/>
            </a:pPr>
            <a:r>
              <a:rPr lang="zh-CN" altLang="en-US" sz="2800" b="1">
                <a:latin typeface="仿宋_GB2312" pitchFamily="49" charset="-122"/>
                <a:ea typeface="仿宋_GB2312" pitchFamily="49" charset="-122"/>
              </a:rPr>
              <a:t>一、外特性</a:t>
            </a:r>
          </a:p>
          <a:p>
            <a:pPr marL="533400" indent="-533400">
              <a:spcBef>
                <a:spcPct val="20000"/>
              </a:spcBef>
              <a:buClr>
                <a:schemeClr val="bg2"/>
              </a:buClr>
              <a:buSzPct val="70000"/>
              <a:buFont typeface="Wingdings" pitchFamily="2" charset="2"/>
              <a:buChar char="l"/>
            </a:pPr>
            <a:r>
              <a:rPr lang="zh-CN" altLang="en-US" sz="2800" b="1">
                <a:solidFill>
                  <a:schemeClr val="hlink"/>
                </a:solidFill>
                <a:latin typeface="仿宋_GB2312" pitchFamily="49" charset="-122"/>
                <a:ea typeface="仿宋_GB2312" pitchFamily="49" charset="-122"/>
              </a:rPr>
              <a:t>       </a:t>
            </a:r>
            <a:r>
              <a:rPr lang="zh-CN" altLang="en-US" sz="2800" b="1">
                <a:solidFill>
                  <a:srgbClr val="FF0000"/>
                </a:solidFill>
                <a:latin typeface="仿宋_GB2312" pitchFamily="49" charset="-122"/>
                <a:ea typeface="仿宋_GB2312" pitchFamily="49" charset="-122"/>
              </a:rPr>
              <a:t>所谓外特性，指发电机在一定的转速和励磁电流时，端电压随负载电流变化的规律。</a:t>
            </a:r>
            <a:r>
              <a:rPr lang="zh-CN" altLang="en-US" sz="2800" b="1">
                <a:latin typeface="仿宋_GB2312" pitchFamily="49" charset="-122"/>
                <a:ea typeface="仿宋_GB2312" pitchFamily="49" charset="-122"/>
              </a:rPr>
              <a:t>试验要在一定的负载功率因数条件下进行。图</a:t>
            </a:r>
            <a:r>
              <a:rPr lang="en-US" altLang="zh-CN" sz="2800" b="1">
                <a:latin typeface="仿宋_GB2312" pitchFamily="49" charset="-122"/>
                <a:ea typeface="仿宋_GB2312" pitchFamily="49" charset="-122"/>
              </a:rPr>
              <a:t>19-23</a:t>
            </a:r>
            <a:r>
              <a:rPr lang="zh-CN" altLang="en-US" sz="2800" b="1">
                <a:latin typeface="仿宋_GB2312" pitchFamily="49" charset="-122"/>
                <a:ea typeface="仿宋_GB2312" pitchFamily="49" charset="-122"/>
              </a:rPr>
              <a:t>简示了三相同步发电机的外特性及其测试电路。</a:t>
            </a:r>
          </a:p>
          <a:p>
            <a:pPr marL="533400" indent="-533400">
              <a:spcBef>
                <a:spcPct val="20000"/>
              </a:spcBef>
              <a:buClr>
                <a:schemeClr val="bg2"/>
              </a:buClr>
              <a:buSzPct val="70000"/>
              <a:buFont typeface="Wingdings" pitchFamily="2" charset="2"/>
              <a:buChar char="l"/>
            </a:pPr>
            <a:r>
              <a:rPr lang="zh-CN" altLang="en-US" sz="2800" b="1">
                <a:latin typeface="仿宋_GB2312" pitchFamily="49" charset="-122"/>
                <a:ea typeface="仿宋_GB2312" pitchFamily="49" charset="-122"/>
              </a:rPr>
              <a:t>    外特性曲线说明同步发电机的端电压随负载电流的变化而变化，这可由上节所讲的电压平衡式得到解释。原因之一是励磁电流一定，而负载电流变化时，由于</a:t>
            </a:r>
            <a:r>
              <a:rPr lang="zh-CN" altLang="en-US" sz="2800" b="1">
                <a:solidFill>
                  <a:srgbClr val="0000FF"/>
                </a:solidFill>
                <a:latin typeface="仿宋_GB2312" pitchFamily="49" charset="-122"/>
                <a:ea typeface="仿宋_GB2312" pitchFamily="49" charset="-122"/>
              </a:rPr>
              <a:t>电枢反应的作用将使电机气隙磁场及气隙电势发生变化，这是主要原因</a:t>
            </a:r>
            <a:r>
              <a:rPr lang="zh-CN" altLang="en-US" sz="2800" b="1">
                <a:latin typeface="仿宋_GB2312" pitchFamily="49" charset="-122"/>
                <a:ea typeface="仿宋_GB2312" pitchFamily="49" charset="-122"/>
              </a:rPr>
              <a:t>。</a:t>
            </a:r>
          </a:p>
        </p:txBody>
      </p:sp>
      <p:graphicFrame>
        <p:nvGraphicFramePr>
          <p:cNvPr id="433159" name="Object 7"/>
          <p:cNvGraphicFramePr>
            <a:graphicFrameLocks noChangeAspect="1"/>
          </p:cNvGraphicFramePr>
          <p:nvPr>
            <p:ph sz="half" idx="2"/>
          </p:nvPr>
        </p:nvGraphicFramePr>
        <p:xfrm>
          <a:off x="5486400" y="4149725"/>
          <a:ext cx="3657600" cy="406400"/>
        </p:xfrm>
        <a:graphic>
          <a:graphicData uri="http://schemas.openxmlformats.org/presentationml/2006/ole">
            <p:oleObj spid="_x0000_s66564" name="Equation" r:id="rId3" imgW="2273300" imgH="254000" progId="Equation.DSMT4">
              <p:embed/>
            </p:oleObj>
          </a:graphicData>
        </a:graphic>
      </p:graphicFrame>
      <p:pic>
        <p:nvPicPr>
          <p:cNvPr id="433158" name="Picture 6" descr="19-23 同步电机外特性"/>
          <p:cNvPicPr>
            <a:picLocks noChangeAspect="1" noChangeArrowheads="1"/>
          </p:cNvPicPr>
          <p:nvPr>
            <p:ph sz="half" idx="1"/>
          </p:nvPr>
        </p:nvPicPr>
        <p:blipFill>
          <a:blip r:embed="rId4"/>
          <a:srcRect/>
          <a:stretch>
            <a:fillRect/>
          </a:stretch>
        </p:blipFill>
        <p:spPr>
          <a:xfrm>
            <a:off x="3419475" y="0"/>
            <a:ext cx="5184775" cy="2638425"/>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3158"/>
                                        </p:tgtEl>
                                        <p:attrNameLst>
                                          <p:attrName>style.visibility</p:attrName>
                                        </p:attrNameLst>
                                      </p:cBhvr>
                                      <p:to>
                                        <p:strVal val="visible"/>
                                      </p:to>
                                    </p:set>
                                    <p:animEffect transition="in" filter="slide(fromBottom)">
                                      <p:cBhvr>
                                        <p:cTn id="7" dur="500"/>
                                        <p:tgtEl>
                                          <p:spTgt spid="433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33159"/>
                                        </p:tgtEl>
                                        <p:attrNameLst>
                                          <p:attrName>style.visibility</p:attrName>
                                        </p:attrNameLst>
                                      </p:cBhvr>
                                      <p:to>
                                        <p:strVal val="visible"/>
                                      </p:to>
                                    </p:set>
                                    <p:animEffect transition="in" filter="slide(fromBottom)">
                                      <p:cBhvr>
                                        <p:cTn id="12" dur="500"/>
                                        <p:tgtEl>
                                          <p:spTgt spid="433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4213" y="0"/>
            <a:ext cx="7793037" cy="1143000"/>
          </a:xfrm>
        </p:spPr>
        <p:txBody>
          <a:bodyPr/>
          <a:lstStyle/>
          <a:p>
            <a:pPr eaLnBrk="1" hangingPunct="1"/>
            <a:r>
              <a:rPr lang="en-US" altLang="zh-CN" b="1" smtClean="0"/>
              <a:t>6.2</a:t>
            </a:r>
            <a:r>
              <a:rPr lang="en-US" altLang="zh-CN" b="1" smtClean="0">
                <a:latin typeface="Arial" charset="0"/>
              </a:rPr>
              <a:t>—</a:t>
            </a:r>
            <a:r>
              <a:rPr lang="en-US" altLang="zh-CN" b="1" smtClean="0"/>
              <a:t>5  </a:t>
            </a:r>
            <a:r>
              <a:rPr lang="zh-CN" altLang="en-US" b="1" smtClean="0"/>
              <a:t>外特性和调节特性     </a:t>
            </a:r>
            <a:r>
              <a:rPr lang="en-US" altLang="zh-CN" sz="1200" smtClean="0"/>
              <a:t>2</a:t>
            </a:r>
          </a:p>
        </p:txBody>
      </p:sp>
      <p:sp>
        <p:nvSpPr>
          <p:cNvPr id="67587" name="Rectangle 3"/>
          <p:cNvSpPr>
            <a:spLocks noChangeArrowheads="1"/>
          </p:cNvSpPr>
          <p:nvPr/>
        </p:nvSpPr>
        <p:spPr bwMode="auto">
          <a:xfrm>
            <a:off x="0" y="1196975"/>
            <a:ext cx="9144000" cy="51847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800" b="1">
                <a:latin typeface="仿宋_GB2312" pitchFamily="49" charset="-122"/>
                <a:ea typeface="仿宋_GB2312" pitchFamily="49" charset="-122"/>
              </a:rPr>
              <a:t>一、外特性</a:t>
            </a:r>
          </a:p>
          <a:p>
            <a:pPr marL="533400" indent="-533400">
              <a:spcBef>
                <a:spcPct val="20000"/>
              </a:spcBef>
              <a:buClr>
                <a:schemeClr val="bg2"/>
              </a:buClr>
              <a:buSzPct val="70000"/>
              <a:buFont typeface="Wingdings" pitchFamily="2" charset="2"/>
              <a:buChar char="l"/>
            </a:pPr>
            <a:r>
              <a:rPr lang="zh-CN" altLang="en-US" sz="2800" b="1">
                <a:solidFill>
                  <a:srgbClr val="0000FF"/>
                </a:solidFill>
                <a:latin typeface="仿宋_GB2312" pitchFamily="49" charset="-122"/>
                <a:ea typeface="仿宋_GB2312" pitchFamily="49" charset="-122"/>
              </a:rPr>
              <a:t>原因之二是由于绕组的电阻、漏抗的压降随负载电流的变化而变化，因此端电压将随之而变化</a:t>
            </a:r>
            <a:r>
              <a:rPr lang="zh-CN" altLang="en-US" sz="2800" b="1">
                <a:latin typeface="仿宋_GB2312" pitchFamily="49" charset="-122"/>
                <a:ea typeface="仿宋_GB2312" pitchFamily="49" charset="-122"/>
              </a:rPr>
              <a:t>。其中，对于电感性负载，主要由于电枢磁场之直轴分量起去磁作用，因此端电压随电流增加时下降较大，而对于电容性负载，则主要是直轴电枢反应的增磁作用，故端电压可能很少下降，甚至随负载电流增加而升高。图</a:t>
            </a:r>
            <a:r>
              <a:rPr lang="en-US" altLang="zh-CN" sz="2800" b="1">
                <a:latin typeface="仿宋_GB2312" pitchFamily="49" charset="-122"/>
                <a:ea typeface="仿宋_GB2312" pitchFamily="49" charset="-122"/>
              </a:rPr>
              <a:t>19-24</a:t>
            </a:r>
            <a:r>
              <a:rPr lang="zh-CN" altLang="en-US" sz="2800" b="1">
                <a:latin typeface="仿宋_GB2312" pitchFamily="49" charset="-122"/>
                <a:ea typeface="仿宋_GB2312" pitchFamily="49" charset="-122"/>
              </a:rPr>
              <a:t>画出了</a:t>
            </a:r>
            <a:r>
              <a:rPr lang="zh-CN" altLang="en-US" sz="2800" b="1">
                <a:solidFill>
                  <a:srgbClr val="FF0000"/>
                </a:solidFill>
                <a:latin typeface="仿宋_GB2312" pitchFamily="49" charset="-122"/>
                <a:ea typeface="仿宋_GB2312" pitchFamily="49" charset="-122"/>
              </a:rPr>
              <a:t>感性、纯电阻和容性负载时的三个矢量图</a:t>
            </a:r>
            <a:r>
              <a:rPr lang="zh-CN" altLang="en-US" sz="2800" b="1">
                <a:latin typeface="仿宋_GB2312" pitchFamily="49" charset="-122"/>
                <a:ea typeface="仿宋_GB2312" pitchFamily="49" charset="-122"/>
              </a:rPr>
              <a:t>。各图中的</a:t>
            </a:r>
            <a:r>
              <a:rPr lang="en-US" altLang="zh-CN" sz="2800" b="1">
                <a:latin typeface="仿宋_GB2312" pitchFamily="49" charset="-122"/>
                <a:ea typeface="仿宋_GB2312" pitchFamily="49" charset="-122"/>
              </a:rPr>
              <a:t>U</a:t>
            </a:r>
            <a:r>
              <a:rPr lang="zh-CN" altLang="en-US" sz="2800" b="1">
                <a:latin typeface="仿宋_GB2312" pitchFamily="49" charset="-122"/>
                <a:ea typeface="仿宋_GB2312" pitchFamily="49" charset="-122"/>
              </a:rPr>
              <a:t>和</a:t>
            </a:r>
            <a:r>
              <a:rPr lang="en-US" altLang="zh-CN" sz="2800" b="1">
                <a:latin typeface="仿宋_GB2312" pitchFamily="49" charset="-122"/>
                <a:ea typeface="仿宋_GB2312" pitchFamily="49" charset="-122"/>
              </a:rPr>
              <a:t>I</a:t>
            </a:r>
            <a:r>
              <a:rPr lang="zh-CN" altLang="en-US" sz="2800" b="1">
                <a:latin typeface="仿宋_GB2312" pitchFamily="49" charset="-122"/>
                <a:ea typeface="仿宋_GB2312" pitchFamily="49" charset="-122"/>
              </a:rPr>
              <a:t>的大小是相同的，  但不同性质负载时</a:t>
            </a:r>
            <a:r>
              <a:rPr lang="en-US" altLang="zh-CN" sz="2800" b="1">
                <a:latin typeface="仿宋_GB2312" pitchFamily="49" charset="-122"/>
                <a:ea typeface="仿宋_GB2312" pitchFamily="49" charset="-122"/>
              </a:rPr>
              <a:t>Eo</a:t>
            </a:r>
            <a:r>
              <a:rPr lang="zh-CN" altLang="en-US" sz="2800" b="1">
                <a:latin typeface="仿宋_GB2312" pitchFamily="49" charset="-122"/>
                <a:ea typeface="仿宋_GB2312" pitchFamily="49" charset="-122"/>
              </a:rPr>
              <a:t>及对应的励磁条件却有显著的差别，由此可见负载性质对外特性的影响。</a:t>
            </a:r>
          </a:p>
        </p:txBody>
      </p:sp>
      <p:pic>
        <p:nvPicPr>
          <p:cNvPr id="436230" name="Picture 6" descr="19-24 同步电机不同性质负载矢量图"/>
          <p:cNvPicPr>
            <a:picLocks noChangeAspect="1" noChangeArrowheads="1"/>
          </p:cNvPicPr>
          <p:nvPr>
            <p:ph sz="quarter" idx="3"/>
          </p:nvPr>
        </p:nvPicPr>
        <p:blipFill>
          <a:blip r:embed="rId3"/>
          <a:srcRect/>
          <a:stretch>
            <a:fillRect/>
          </a:stretch>
        </p:blipFill>
        <p:spPr>
          <a:xfrm>
            <a:off x="0" y="0"/>
            <a:ext cx="3924300" cy="2660650"/>
          </a:xfrm>
          <a:noFill/>
        </p:spPr>
      </p:pic>
      <p:pic>
        <p:nvPicPr>
          <p:cNvPr id="436229" name="Picture 5" descr="19-23 同步电机外特性"/>
          <p:cNvPicPr>
            <a:picLocks noChangeAspect="1" noChangeArrowheads="1"/>
          </p:cNvPicPr>
          <p:nvPr>
            <p:ph sz="half" idx="1"/>
          </p:nvPr>
        </p:nvPicPr>
        <p:blipFill>
          <a:blip r:embed="rId4"/>
          <a:srcRect/>
          <a:stretch>
            <a:fillRect/>
          </a:stretch>
        </p:blipFill>
        <p:spPr>
          <a:xfrm>
            <a:off x="4140200" y="0"/>
            <a:ext cx="5003800" cy="2546350"/>
          </a:xfrm>
          <a:noFill/>
        </p:spPr>
      </p:pic>
      <p:graphicFrame>
        <p:nvGraphicFramePr>
          <p:cNvPr id="67590" name="Object 4"/>
          <p:cNvGraphicFramePr>
            <a:graphicFrameLocks noChangeAspect="1"/>
          </p:cNvGraphicFramePr>
          <p:nvPr>
            <p:ph sz="quarter" idx="2"/>
          </p:nvPr>
        </p:nvGraphicFramePr>
        <p:xfrm>
          <a:off x="2051050" y="5876925"/>
          <a:ext cx="6408738" cy="715963"/>
        </p:xfrm>
        <a:graphic>
          <a:graphicData uri="http://schemas.openxmlformats.org/presentationml/2006/ole">
            <p:oleObj spid="_x0000_s67590" name="Equation" r:id="rId5" imgW="2273300" imgH="2540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6229"/>
                                        </p:tgtEl>
                                        <p:attrNameLst>
                                          <p:attrName>style.visibility</p:attrName>
                                        </p:attrNameLst>
                                      </p:cBhvr>
                                      <p:to>
                                        <p:strVal val="visible"/>
                                      </p:to>
                                    </p:set>
                                    <p:animEffect transition="in" filter="slide(fromBottom)">
                                      <p:cBhvr>
                                        <p:cTn id="7" dur="500"/>
                                        <p:tgtEl>
                                          <p:spTgt spid="436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36230"/>
                                        </p:tgtEl>
                                        <p:attrNameLst>
                                          <p:attrName>style.visibility</p:attrName>
                                        </p:attrNameLst>
                                      </p:cBhvr>
                                      <p:to>
                                        <p:strVal val="visible"/>
                                      </p:to>
                                    </p:set>
                                    <p:animEffect transition="in" filter="slide(fromBottom)">
                                      <p:cBhvr>
                                        <p:cTn id="12" dur="500"/>
                                        <p:tgtEl>
                                          <p:spTgt spid="436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55650" y="0"/>
            <a:ext cx="7793038" cy="1143000"/>
          </a:xfrm>
        </p:spPr>
        <p:txBody>
          <a:bodyPr/>
          <a:lstStyle/>
          <a:p>
            <a:pPr eaLnBrk="1" hangingPunct="1"/>
            <a:r>
              <a:rPr lang="en-US" altLang="zh-CN" b="1" smtClean="0"/>
              <a:t>6.2</a:t>
            </a:r>
            <a:r>
              <a:rPr lang="en-US" altLang="zh-CN" b="1" smtClean="0">
                <a:latin typeface="Arial" charset="0"/>
              </a:rPr>
              <a:t>—</a:t>
            </a:r>
            <a:r>
              <a:rPr lang="en-US" altLang="zh-CN" b="1" smtClean="0"/>
              <a:t>5  </a:t>
            </a:r>
            <a:r>
              <a:rPr lang="zh-CN" altLang="en-US" b="1" smtClean="0"/>
              <a:t>外特性和调节特性     </a:t>
            </a:r>
            <a:r>
              <a:rPr lang="en-US" altLang="zh-CN" sz="1200" smtClean="0"/>
              <a:t>4</a:t>
            </a:r>
          </a:p>
        </p:txBody>
      </p:sp>
      <p:sp>
        <p:nvSpPr>
          <p:cNvPr id="68611" name="Rectangle 3"/>
          <p:cNvSpPr>
            <a:spLocks noChangeArrowheads="1"/>
          </p:cNvSpPr>
          <p:nvPr/>
        </p:nvSpPr>
        <p:spPr bwMode="auto">
          <a:xfrm>
            <a:off x="0" y="1196975"/>
            <a:ext cx="9144000" cy="566102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b="1"/>
              <a:t>一、外特性</a:t>
            </a:r>
          </a:p>
          <a:p>
            <a:pPr marL="533400" indent="-533400">
              <a:spcBef>
                <a:spcPct val="20000"/>
              </a:spcBef>
              <a:buClr>
                <a:schemeClr val="bg2"/>
              </a:buClr>
              <a:buSzPct val="70000"/>
              <a:buFont typeface="Wingdings" pitchFamily="2" charset="2"/>
              <a:buChar char="l"/>
            </a:pPr>
            <a:r>
              <a:rPr lang="zh-CN" altLang="en-US" sz="2700"/>
              <a:t>       </a:t>
            </a:r>
            <a:r>
              <a:rPr lang="zh-CN" altLang="en-US" sz="2800" b="1">
                <a:latin typeface="仿宋_GB2312" pitchFamily="49" charset="-122"/>
                <a:ea typeface="仿宋_GB2312" pitchFamily="49" charset="-122"/>
              </a:rPr>
              <a:t>同步发电机的电压随负载的变化而变化，其大小用</a:t>
            </a:r>
            <a:r>
              <a:rPr lang="zh-CN" altLang="en-US" sz="2800" b="1">
                <a:solidFill>
                  <a:srgbClr val="FF0000"/>
                </a:solidFill>
                <a:latin typeface="仿宋_GB2312" pitchFamily="49" charset="-122"/>
                <a:ea typeface="仿宋_GB2312" pitchFamily="49" charset="-122"/>
              </a:rPr>
              <a:t>电压调整率</a:t>
            </a:r>
            <a:r>
              <a:rPr lang="en-US" altLang="zh-CN" sz="2800" b="1">
                <a:solidFill>
                  <a:srgbClr val="FF0000"/>
                </a:solidFill>
                <a:latin typeface="仿宋_GB2312" pitchFamily="49" charset="-122"/>
                <a:ea typeface="仿宋_GB2312" pitchFamily="49" charset="-122"/>
              </a:rPr>
              <a:t>(</a:t>
            </a:r>
            <a:r>
              <a:rPr lang="zh-CN" altLang="en-US" sz="2800" b="1">
                <a:solidFill>
                  <a:srgbClr val="FF0000"/>
                </a:solidFill>
                <a:latin typeface="仿宋_GB2312" pitchFamily="49" charset="-122"/>
                <a:ea typeface="仿宋_GB2312" pitchFamily="49" charset="-122"/>
              </a:rPr>
              <a:t>又称电压变化率</a:t>
            </a:r>
            <a:r>
              <a:rPr lang="en-US" altLang="zh-CN" sz="2800" b="1">
                <a:solidFill>
                  <a:srgbClr val="FF0000"/>
                </a:solidFill>
                <a:latin typeface="仿宋_GB2312" pitchFamily="49" charset="-122"/>
                <a:ea typeface="仿宋_GB2312" pitchFamily="49" charset="-122"/>
              </a:rPr>
              <a:t>)</a:t>
            </a:r>
            <a:r>
              <a:rPr lang="el-GR" altLang="zh-CN" sz="2800" b="1">
                <a:solidFill>
                  <a:srgbClr val="FF0000"/>
                </a:solidFill>
                <a:latin typeface="仿宋_GB2312" pitchFamily="49" charset="-122"/>
                <a:ea typeface="仿宋_GB2312" pitchFamily="49" charset="-122"/>
                <a:cs typeface="Tahoma" pitchFamily="34" charset="0"/>
              </a:rPr>
              <a:t>Δ</a:t>
            </a:r>
            <a:r>
              <a:rPr lang="en-US" altLang="zh-CN" sz="2800" b="1">
                <a:solidFill>
                  <a:srgbClr val="FF0000"/>
                </a:solidFill>
                <a:latin typeface="仿宋_GB2312" pitchFamily="49" charset="-122"/>
                <a:ea typeface="仿宋_GB2312" pitchFamily="49" charset="-122"/>
              </a:rPr>
              <a:t>U</a:t>
            </a:r>
            <a:r>
              <a:rPr lang="zh-CN" altLang="en-US" sz="2800" b="1">
                <a:latin typeface="仿宋_GB2312" pitchFamily="49" charset="-122"/>
                <a:ea typeface="仿宋_GB2312" pitchFamily="49" charset="-122"/>
              </a:rPr>
              <a:t>表示，它是衡量发电机性能的一个指标。按我国标准规定，电压调整率为：在额定电压和额定负载工况下，切除负载而不改变励磁电流时，端电压变化相对额定电压的百分数，即                                                   </a:t>
            </a:r>
          </a:p>
          <a:p>
            <a:pPr marL="533400" indent="-533400">
              <a:spcBef>
                <a:spcPct val="20000"/>
              </a:spcBef>
              <a:buClr>
                <a:schemeClr val="bg2"/>
              </a:buClr>
              <a:buSzPct val="70000"/>
              <a:buFont typeface="Wingdings" pitchFamily="2" charset="2"/>
              <a:buChar char="l"/>
            </a:pPr>
            <a:r>
              <a:rPr lang="zh-CN" altLang="en-US" sz="2800" b="1">
                <a:latin typeface="仿宋_GB2312" pitchFamily="49" charset="-122"/>
                <a:ea typeface="仿宋_GB2312" pitchFamily="49" charset="-122"/>
              </a:rPr>
              <a:t> </a:t>
            </a:r>
            <a:r>
              <a:rPr lang="el-GR" altLang="zh-CN" sz="2800" b="1">
                <a:solidFill>
                  <a:srgbClr val="FF0000"/>
                </a:solidFill>
                <a:latin typeface="仿宋_GB2312" pitchFamily="49" charset="-122"/>
                <a:ea typeface="仿宋_GB2312" pitchFamily="49" charset="-122"/>
              </a:rPr>
              <a:t>Δ</a:t>
            </a:r>
            <a:r>
              <a:rPr lang="en-US" altLang="zh-CN" sz="2800" b="1">
                <a:solidFill>
                  <a:srgbClr val="FF0000"/>
                </a:solidFill>
                <a:latin typeface="仿宋_GB2312" pitchFamily="49" charset="-122"/>
                <a:ea typeface="仿宋_GB2312" pitchFamily="49" charset="-122"/>
              </a:rPr>
              <a:t>U</a:t>
            </a:r>
            <a:r>
              <a:rPr lang="zh-CN" altLang="en-US" sz="2800" b="1">
                <a:latin typeface="仿宋_GB2312" pitchFamily="49" charset="-122"/>
                <a:ea typeface="仿宋_GB2312" pitchFamily="49" charset="-122"/>
              </a:rPr>
              <a:t>除通过试验测量外，也可以用计算的方法求得。例如在</a:t>
            </a:r>
            <a:r>
              <a:rPr lang="en-US" altLang="zh-CN" sz="2800" b="1">
                <a:latin typeface="仿宋_GB2312" pitchFamily="49" charset="-122"/>
                <a:ea typeface="仿宋_GB2312" pitchFamily="49" charset="-122"/>
              </a:rPr>
              <a:t>§19-3</a:t>
            </a:r>
            <a:r>
              <a:rPr lang="zh-CN" altLang="en-US" sz="2800" b="1">
                <a:latin typeface="仿宋_GB2312" pitchFamily="49" charset="-122"/>
                <a:ea typeface="仿宋_GB2312" pitchFamily="49" charset="-122"/>
              </a:rPr>
              <a:t>之例</a:t>
            </a:r>
            <a:r>
              <a:rPr lang="en-US" altLang="zh-CN" sz="2800" b="1">
                <a:latin typeface="仿宋_GB2312" pitchFamily="49" charset="-122"/>
                <a:ea typeface="仿宋_GB2312" pitchFamily="49" charset="-122"/>
              </a:rPr>
              <a:t>19-2</a:t>
            </a:r>
            <a:r>
              <a:rPr lang="zh-CN" altLang="en-US" sz="2800" b="1">
                <a:latin typeface="仿宋_GB2312" pitchFamily="49" charset="-122"/>
                <a:ea typeface="仿宋_GB2312" pitchFamily="49" charset="-122"/>
              </a:rPr>
              <a:t>中，计算得</a:t>
            </a:r>
            <a:r>
              <a:rPr lang="en-US" altLang="zh-CN" sz="2800" b="1">
                <a:latin typeface="仿宋_GB2312" pitchFamily="49" charset="-122"/>
                <a:ea typeface="仿宋_GB2312" pitchFamily="49" charset="-122"/>
              </a:rPr>
              <a:t>JF</a:t>
            </a:r>
            <a:r>
              <a:rPr lang="en-US" altLang="zh-CN" sz="2800" b="1">
                <a:ea typeface="仿宋_GB2312" pitchFamily="49" charset="-122"/>
              </a:rPr>
              <a:t>—</a:t>
            </a:r>
            <a:r>
              <a:rPr lang="en-US" altLang="zh-CN" sz="2800" b="1">
                <a:latin typeface="仿宋_GB2312" pitchFamily="49" charset="-122"/>
                <a:ea typeface="仿宋_GB2312" pitchFamily="49" charset="-122"/>
              </a:rPr>
              <a:t>20</a:t>
            </a:r>
            <a:r>
              <a:rPr lang="zh-CN" altLang="en-US" sz="2800" b="1">
                <a:latin typeface="仿宋_GB2312" pitchFamily="49" charset="-122"/>
                <a:ea typeface="仿宋_GB2312" pitchFamily="49" charset="-122"/>
              </a:rPr>
              <a:t>同步发动机在额定负载状态下，则</a:t>
            </a:r>
            <a:r>
              <a:rPr lang="zh-CN" altLang="en-US" sz="2800" b="1">
                <a:solidFill>
                  <a:srgbClr val="0000FF"/>
                </a:solidFill>
                <a:latin typeface="仿宋_GB2312" pitchFamily="49" charset="-122"/>
                <a:ea typeface="仿宋_GB2312" pitchFamily="49" charset="-122"/>
              </a:rPr>
              <a:t>航空同步发电机的</a:t>
            </a:r>
            <a:r>
              <a:rPr lang="el-GR" altLang="zh-CN" sz="2800" b="1">
                <a:solidFill>
                  <a:srgbClr val="0000FF"/>
                </a:solidFill>
                <a:latin typeface="仿宋_GB2312" pitchFamily="49" charset="-122"/>
                <a:ea typeface="仿宋_GB2312" pitchFamily="49" charset="-122"/>
              </a:rPr>
              <a:t>Δ</a:t>
            </a:r>
            <a:r>
              <a:rPr lang="en-US" altLang="zh-CN" sz="2800" b="1">
                <a:solidFill>
                  <a:srgbClr val="0000FF"/>
                </a:solidFill>
                <a:latin typeface="仿宋_GB2312" pitchFamily="49" charset="-122"/>
                <a:ea typeface="仿宋_GB2312" pitchFamily="49" charset="-122"/>
              </a:rPr>
              <a:t>U</a:t>
            </a:r>
            <a:r>
              <a:rPr lang="zh-CN" altLang="en-US" sz="2800" b="1">
                <a:solidFill>
                  <a:srgbClr val="0000FF"/>
                </a:solidFill>
                <a:latin typeface="仿宋_GB2312" pitchFamily="49" charset="-122"/>
                <a:ea typeface="仿宋_GB2312" pitchFamily="49" charset="-122"/>
              </a:rPr>
              <a:t>大多在</a:t>
            </a:r>
            <a:r>
              <a:rPr lang="en-US" altLang="zh-CN" sz="2800" b="1">
                <a:solidFill>
                  <a:srgbClr val="0000FF"/>
                </a:solidFill>
                <a:latin typeface="仿宋_GB2312" pitchFamily="49" charset="-122"/>
                <a:ea typeface="仿宋_GB2312" pitchFamily="49" charset="-122"/>
              </a:rPr>
              <a:t>30%</a:t>
            </a:r>
            <a:r>
              <a:rPr lang="zh-CN" altLang="en-US" sz="2800" b="1">
                <a:solidFill>
                  <a:srgbClr val="0000FF"/>
                </a:solidFill>
                <a:latin typeface="仿宋_GB2312" pitchFamily="49" charset="-122"/>
                <a:ea typeface="仿宋_GB2312" pitchFamily="49" charset="-122"/>
              </a:rPr>
              <a:t>左右</a:t>
            </a:r>
            <a:r>
              <a:rPr lang="zh-CN" altLang="en-US" sz="2800" b="1">
                <a:latin typeface="仿宋_GB2312" pitchFamily="49" charset="-122"/>
                <a:ea typeface="仿宋_GB2312" pitchFamily="49" charset="-122"/>
              </a:rPr>
              <a:t>，比般地面同步发电机要略低一些，这主要因为航空同步发电机的磁路饱和程度要高些，因此电枢反应的影响相对要弱一点。</a:t>
            </a:r>
            <a:r>
              <a:rPr lang="zh-CN" altLang="en-US" sz="2800">
                <a:latin typeface="仿宋_GB2312" pitchFamily="49" charset="-122"/>
                <a:ea typeface="仿宋_GB2312" pitchFamily="49" charset="-122"/>
              </a:rPr>
              <a:t> </a:t>
            </a:r>
          </a:p>
        </p:txBody>
      </p:sp>
      <p:graphicFrame>
        <p:nvGraphicFramePr>
          <p:cNvPr id="68612" name="Object 4"/>
          <p:cNvGraphicFramePr>
            <a:graphicFrameLocks noChangeAspect="1"/>
          </p:cNvGraphicFramePr>
          <p:nvPr>
            <p:ph sz="half" idx="2"/>
          </p:nvPr>
        </p:nvGraphicFramePr>
        <p:xfrm>
          <a:off x="2195513" y="3860800"/>
          <a:ext cx="4040187" cy="517525"/>
        </p:xfrm>
        <a:graphic>
          <a:graphicData uri="http://schemas.openxmlformats.org/presentationml/2006/ole">
            <p:oleObj spid="_x0000_s68612" name="Equation" r:id="rId3" imgW="1765300" imgH="228600" progId="Equation.DSMT4">
              <p:embed/>
            </p:oleObj>
          </a:graphicData>
        </a:graphic>
      </p:graphicFrame>
      <p:pic>
        <p:nvPicPr>
          <p:cNvPr id="437253" name="Picture 5" descr="19-23 同步电机外特性"/>
          <p:cNvPicPr>
            <a:picLocks noChangeAspect="1" noChangeArrowheads="1"/>
          </p:cNvPicPr>
          <p:nvPr>
            <p:ph sz="half" idx="1"/>
          </p:nvPr>
        </p:nvPicPr>
        <p:blipFill>
          <a:blip r:embed="rId4"/>
          <a:srcRect/>
          <a:stretch>
            <a:fillRect/>
          </a:stretch>
        </p:blipFill>
        <p:spPr>
          <a:xfrm>
            <a:off x="5003800" y="0"/>
            <a:ext cx="3600450" cy="1831975"/>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437253"/>
                                        </p:tgtEl>
                                        <p:attrNameLst>
                                          <p:attrName>style.visibility</p:attrName>
                                        </p:attrNameLst>
                                      </p:cBhvr>
                                      <p:to>
                                        <p:strVal val="visible"/>
                                      </p:to>
                                    </p:set>
                                    <p:anim calcmode="lin" valueType="num">
                                      <p:cBhvr>
                                        <p:cTn id="7" dur="500" fill="hold"/>
                                        <p:tgtEl>
                                          <p:spTgt spid="437253"/>
                                        </p:tgtEl>
                                        <p:attrNameLst>
                                          <p:attrName>ppt_x</p:attrName>
                                        </p:attrNameLst>
                                      </p:cBhvr>
                                      <p:tavLst>
                                        <p:tav tm="0">
                                          <p:val>
                                            <p:strVal val="#ppt_x"/>
                                          </p:val>
                                        </p:tav>
                                        <p:tav tm="100000">
                                          <p:val>
                                            <p:strVal val="#ppt_x"/>
                                          </p:val>
                                        </p:tav>
                                      </p:tavLst>
                                    </p:anim>
                                    <p:anim calcmode="lin" valueType="num">
                                      <p:cBhvr>
                                        <p:cTn id="8" dur="500" fill="hold"/>
                                        <p:tgtEl>
                                          <p:spTgt spid="437253"/>
                                        </p:tgtEl>
                                        <p:attrNameLst>
                                          <p:attrName>ppt_y</p:attrName>
                                        </p:attrNameLst>
                                      </p:cBhvr>
                                      <p:tavLst>
                                        <p:tav tm="0">
                                          <p:val>
                                            <p:strVal val="#ppt_y-#ppt_h/2"/>
                                          </p:val>
                                        </p:tav>
                                        <p:tav tm="100000">
                                          <p:val>
                                            <p:strVal val="#ppt_y"/>
                                          </p:val>
                                        </p:tav>
                                      </p:tavLst>
                                    </p:anim>
                                    <p:anim calcmode="lin" valueType="num">
                                      <p:cBhvr>
                                        <p:cTn id="9" dur="500" fill="hold"/>
                                        <p:tgtEl>
                                          <p:spTgt spid="437253"/>
                                        </p:tgtEl>
                                        <p:attrNameLst>
                                          <p:attrName>ppt_w</p:attrName>
                                        </p:attrNameLst>
                                      </p:cBhvr>
                                      <p:tavLst>
                                        <p:tav tm="0">
                                          <p:val>
                                            <p:strVal val="#ppt_w"/>
                                          </p:val>
                                        </p:tav>
                                        <p:tav tm="100000">
                                          <p:val>
                                            <p:strVal val="#ppt_w"/>
                                          </p:val>
                                        </p:tav>
                                      </p:tavLst>
                                    </p:anim>
                                    <p:anim calcmode="lin" valueType="num">
                                      <p:cBhvr>
                                        <p:cTn id="10" dur="500" fill="hold"/>
                                        <p:tgtEl>
                                          <p:spTgt spid="43725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55650" y="0"/>
            <a:ext cx="7793038" cy="1143000"/>
          </a:xfrm>
        </p:spPr>
        <p:txBody>
          <a:bodyPr/>
          <a:lstStyle/>
          <a:p>
            <a:pPr eaLnBrk="1" hangingPunct="1"/>
            <a:r>
              <a:rPr lang="en-US" altLang="zh-CN" b="1" smtClean="0"/>
              <a:t>6.2</a:t>
            </a:r>
            <a:r>
              <a:rPr lang="en-US" altLang="zh-CN" b="1" smtClean="0">
                <a:latin typeface="Arial" charset="0"/>
              </a:rPr>
              <a:t>—</a:t>
            </a:r>
            <a:r>
              <a:rPr lang="en-US" altLang="zh-CN" b="1" smtClean="0"/>
              <a:t>5  </a:t>
            </a:r>
            <a:r>
              <a:rPr lang="zh-CN" altLang="en-US" b="1" smtClean="0"/>
              <a:t>外特性和调节特性     </a:t>
            </a:r>
            <a:r>
              <a:rPr lang="en-US" altLang="zh-CN" sz="1200" smtClean="0"/>
              <a:t>5</a:t>
            </a:r>
          </a:p>
        </p:txBody>
      </p:sp>
      <p:sp>
        <p:nvSpPr>
          <p:cNvPr id="69635" name="Rectangle 3"/>
          <p:cNvSpPr>
            <a:spLocks noChangeArrowheads="1"/>
          </p:cNvSpPr>
          <p:nvPr/>
        </p:nvSpPr>
        <p:spPr bwMode="auto">
          <a:xfrm>
            <a:off x="0" y="1295400"/>
            <a:ext cx="9144000" cy="47529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800" b="1">
                <a:latin typeface="仿宋_GB2312" pitchFamily="49" charset="-122"/>
                <a:ea typeface="仿宋_GB2312" pitchFamily="49" charset="-122"/>
              </a:rPr>
              <a:t>二、调节特性</a:t>
            </a:r>
          </a:p>
          <a:p>
            <a:pPr marL="533400" indent="-533400">
              <a:spcBef>
                <a:spcPct val="20000"/>
              </a:spcBef>
              <a:buClr>
                <a:schemeClr val="bg2"/>
              </a:buClr>
              <a:buSzPct val="70000"/>
              <a:buFont typeface="Wingdings" pitchFamily="2" charset="2"/>
              <a:buChar char="l"/>
            </a:pPr>
            <a:r>
              <a:rPr lang="zh-CN" altLang="en-US" sz="2800" b="1">
                <a:latin typeface="仿宋_GB2312" pitchFamily="49" charset="-122"/>
                <a:ea typeface="仿宋_GB2312" pitchFamily="49" charset="-122"/>
              </a:rPr>
              <a:t>    由外特性可知，负载电流改变时如果维持电压不变，必须调节励磁电流。调节特性曲线就反映这一规律，即</a:t>
            </a:r>
            <a:r>
              <a:rPr lang="zh-CN" altLang="en-US" sz="2800" b="1">
                <a:solidFill>
                  <a:srgbClr val="0000FF"/>
                </a:solidFill>
                <a:latin typeface="仿宋_GB2312" pitchFamily="49" charset="-122"/>
                <a:ea typeface="仿宋_GB2312" pitchFamily="49" charset="-122"/>
              </a:rPr>
              <a:t>电压和转速维持不变时</a:t>
            </a:r>
            <a:r>
              <a:rPr lang="zh-CN" altLang="en-US" sz="2800" b="1">
                <a:latin typeface="仿宋_GB2312" pitchFamily="49" charset="-122"/>
                <a:ea typeface="仿宋_GB2312" pitchFamily="49" charset="-122"/>
              </a:rPr>
              <a:t>，</a:t>
            </a:r>
            <a:r>
              <a:rPr lang="zh-CN" altLang="en-US" sz="2800" b="1">
                <a:solidFill>
                  <a:srgbClr val="FF0000"/>
                </a:solidFill>
                <a:latin typeface="仿宋_GB2312" pitchFamily="49" charset="-122"/>
                <a:ea typeface="仿宋_GB2312" pitchFamily="49" charset="-122"/>
              </a:rPr>
              <a:t>励磁电流</a:t>
            </a:r>
            <a:r>
              <a:rPr lang="en-US" altLang="zh-CN" sz="2800" b="1">
                <a:solidFill>
                  <a:srgbClr val="FF0000"/>
                </a:solidFill>
                <a:latin typeface="仿宋_GB2312" pitchFamily="49" charset="-122"/>
                <a:ea typeface="仿宋_GB2312" pitchFamily="49" charset="-122"/>
              </a:rPr>
              <a:t>I</a:t>
            </a:r>
            <a:r>
              <a:rPr lang="en-US" altLang="zh-CN" sz="2800" b="1" baseline="-25000">
                <a:solidFill>
                  <a:srgbClr val="FF0000"/>
                </a:solidFill>
                <a:latin typeface="仿宋_GB2312" pitchFamily="49" charset="-122"/>
                <a:ea typeface="仿宋_GB2312" pitchFamily="49" charset="-122"/>
              </a:rPr>
              <a:t>f</a:t>
            </a:r>
            <a:r>
              <a:rPr lang="zh-CN" altLang="en-US" sz="2800" b="1">
                <a:solidFill>
                  <a:srgbClr val="FF0000"/>
                </a:solidFill>
                <a:latin typeface="仿宋_GB2312" pitchFamily="49" charset="-122"/>
                <a:ea typeface="仿宋_GB2312" pitchFamily="49" charset="-122"/>
              </a:rPr>
              <a:t>，随负载电流</a:t>
            </a:r>
            <a:r>
              <a:rPr lang="en-US" altLang="zh-CN" sz="2800" b="1">
                <a:solidFill>
                  <a:srgbClr val="FF0000"/>
                </a:solidFill>
                <a:latin typeface="仿宋_GB2312" pitchFamily="49" charset="-122"/>
                <a:ea typeface="仿宋_GB2312" pitchFamily="49" charset="-122"/>
              </a:rPr>
              <a:t>I</a:t>
            </a:r>
            <a:r>
              <a:rPr lang="zh-CN" altLang="en-US" sz="2800" b="1">
                <a:solidFill>
                  <a:srgbClr val="FF0000"/>
                </a:solidFill>
                <a:latin typeface="仿宋_GB2312" pitchFamily="49" charset="-122"/>
                <a:ea typeface="仿宋_GB2312" pitchFamily="49" charset="-122"/>
              </a:rPr>
              <a:t>变化的关系</a:t>
            </a:r>
            <a:r>
              <a:rPr lang="zh-CN" altLang="en-US" sz="2800" b="1">
                <a:latin typeface="仿宋_GB2312" pitchFamily="49" charset="-122"/>
                <a:ea typeface="仿宋_GB2312" pitchFamily="49" charset="-122"/>
              </a:rPr>
              <a:t>。与外特性相对应，负载性质不同，调节特性也不一样。</a:t>
            </a:r>
          </a:p>
          <a:p>
            <a:pPr marL="533400" indent="-533400">
              <a:spcBef>
                <a:spcPct val="20000"/>
              </a:spcBef>
              <a:buClr>
                <a:schemeClr val="bg2"/>
              </a:buClr>
              <a:buSzPct val="70000"/>
              <a:buFont typeface="Wingdings" pitchFamily="2" charset="2"/>
              <a:buChar char="l"/>
            </a:pPr>
            <a:r>
              <a:rPr lang="zh-CN" altLang="en-US" sz="2800" b="1">
                <a:latin typeface="仿宋_GB2312" pitchFamily="49" charset="-122"/>
                <a:ea typeface="仿宋_GB2312" pitchFamily="49" charset="-122"/>
              </a:rPr>
              <a:t>    图中画出了</a:t>
            </a:r>
            <a:r>
              <a:rPr lang="en-US" altLang="zh-CN" sz="2800" b="1">
                <a:latin typeface="仿宋_GB2312" pitchFamily="49" charset="-122"/>
                <a:ea typeface="仿宋_GB2312" pitchFamily="49" charset="-122"/>
              </a:rPr>
              <a:t>JF-20</a:t>
            </a:r>
            <a:r>
              <a:rPr lang="zh-CN" altLang="en-US" sz="2800" b="1">
                <a:latin typeface="仿宋_GB2312" pitchFamily="49" charset="-122"/>
                <a:ea typeface="仿宋_GB2312" pitchFamily="49" charset="-122"/>
              </a:rPr>
              <a:t>同步发动机的实测调节特性曲线。由图可见，当负载电流增大时，要维持端电压</a:t>
            </a:r>
            <a:r>
              <a:rPr lang="en-US" altLang="zh-CN" sz="2800" b="1">
                <a:latin typeface="仿宋_GB2312" pitchFamily="49" charset="-122"/>
                <a:ea typeface="仿宋_GB2312" pitchFamily="49" charset="-122"/>
              </a:rPr>
              <a:t>120V</a:t>
            </a:r>
            <a:r>
              <a:rPr lang="zh-CN" altLang="en-US" sz="2800" b="1">
                <a:latin typeface="仿宋_GB2312" pitchFamily="49" charset="-122"/>
                <a:ea typeface="仿宋_GB2312" pitchFamily="49" charset="-122"/>
              </a:rPr>
              <a:t>不变，则励磁电流要相应增加，而感性负载比电阻负载增加得更多。</a:t>
            </a:r>
          </a:p>
          <a:p>
            <a:pPr marL="533400" indent="-533400">
              <a:spcBef>
                <a:spcPct val="20000"/>
              </a:spcBef>
              <a:buClr>
                <a:schemeClr val="bg2"/>
              </a:buClr>
              <a:buSzPct val="70000"/>
              <a:buFont typeface="Wingdings" pitchFamily="2" charset="2"/>
              <a:buChar char="l"/>
            </a:pPr>
            <a:r>
              <a:rPr lang="zh-CN" altLang="en-US" sz="2700" b="1"/>
              <a:t>       </a:t>
            </a:r>
          </a:p>
        </p:txBody>
      </p:sp>
      <p:pic>
        <p:nvPicPr>
          <p:cNvPr id="439303" name="Picture 7" descr="19-25 同步电机调节特性"/>
          <p:cNvPicPr>
            <a:picLocks noChangeAspect="1" noChangeArrowheads="1"/>
          </p:cNvPicPr>
          <p:nvPr>
            <p:ph sz="half" idx="1"/>
          </p:nvPr>
        </p:nvPicPr>
        <p:blipFill>
          <a:blip r:embed="rId2"/>
          <a:srcRect/>
          <a:stretch>
            <a:fillRect/>
          </a:stretch>
        </p:blipFill>
        <p:spPr>
          <a:xfrm>
            <a:off x="6200775" y="0"/>
            <a:ext cx="2943225" cy="3311525"/>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9303"/>
                                        </p:tgtEl>
                                        <p:attrNameLst>
                                          <p:attrName>style.visibility</p:attrName>
                                        </p:attrNameLst>
                                      </p:cBhvr>
                                      <p:to>
                                        <p:strVal val="visible"/>
                                      </p:to>
                                    </p:set>
                                    <p:animEffect transition="in" filter="slide(fromBottom)">
                                      <p:cBhvr>
                                        <p:cTn id="7" dur="500"/>
                                        <p:tgtEl>
                                          <p:spTgt spid="439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27088" y="0"/>
            <a:ext cx="7793037" cy="1143000"/>
          </a:xfrm>
        </p:spPr>
        <p:txBody>
          <a:bodyPr/>
          <a:lstStyle/>
          <a:p>
            <a:pPr eaLnBrk="1" hangingPunct="1"/>
            <a:r>
              <a:rPr lang="en-US" altLang="zh-CN" b="1" smtClean="0"/>
              <a:t>6.2</a:t>
            </a:r>
            <a:r>
              <a:rPr lang="en-US" altLang="zh-CN" b="1" smtClean="0">
                <a:latin typeface="Arial" charset="0"/>
              </a:rPr>
              <a:t>—</a:t>
            </a:r>
            <a:r>
              <a:rPr lang="en-US" altLang="zh-CN" b="1" smtClean="0"/>
              <a:t>5  </a:t>
            </a:r>
            <a:r>
              <a:rPr lang="zh-CN" altLang="en-US" b="1" smtClean="0"/>
              <a:t>外特性和调节特性     </a:t>
            </a:r>
            <a:r>
              <a:rPr lang="en-US" altLang="zh-CN" sz="1200" smtClean="0"/>
              <a:t>6</a:t>
            </a:r>
          </a:p>
        </p:txBody>
      </p:sp>
      <p:sp>
        <p:nvSpPr>
          <p:cNvPr id="70659" name="Rectangle 3"/>
          <p:cNvSpPr>
            <a:spLocks noChangeArrowheads="1"/>
          </p:cNvSpPr>
          <p:nvPr/>
        </p:nvSpPr>
        <p:spPr bwMode="auto">
          <a:xfrm>
            <a:off x="0" y="1196975"/>
            <a:ext cx="8893175" cy="566102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b="1"/>
              <a:t>       </a:t>
            </a:r>
            <a:r>
              <a:rPr lang="zh-CN" altLang="en-US" sz="2700" b="1">
                <a:latin typeface="仿宋_GB2312" pitchFamily="49" charset="-122"/>
                <a:ea typeface="仿宋_GB2312" pitchFamily="49" charset="-122"/>
              </a:rPr>
              <a:t>航空同步发电机都和电压调节器配套工作，以便</a:t>
            </a:r>
            <a:r>
              <a:rPr lang="zh-CN" altLang="en-US" sz="2700" b="1">
                <a:solidFill>
                  <a:srgbClr val="FF0000"/>
                </a:solidFill>
                <a:latin typeface="仿宋_GB2312" pitchFamily="49" charset="-122"/>
                <a:ea typeface="仿宋_GB2312" pitchFamily="49" charset="-122"/>
              </a:rPr>
              <a:t>自动调节励磁维持发电机端电压基本不变</a:t>
            </a:r>
            <a:r>
              <a:rPr lang="zh-CN" altLang="en-US" sz="2700" b="1">
                <a:latin typeface="仿宋_GB2312" pitchFamily="49" charset="-122"/>
                <a:ea typeface="仿宋_GB2312" pitchFamily="49" charset="-122"/>
              </a:rPr>
              <a:t>，所以</a:t>
            </a:r>
            <a:r>
              <a:rPr lang="zh-CN" altLang="en-US" sz="2700" b="1">
                <a:solidFill>
                  <a:srgbClr val="FF0000"/>
                </a:solidFill>
                <a:latin typeface="仿宋_GB2312" pitchFamily="49" charset="-122"/>
                <a:ea typeface="仿宋_GB2312" pitchFamily="49" charset="-122"/>
              </a:rPr>
              <a:t>调节特性是电压调节系统的设计依据</a:t>
            </a:r>
            <a:r>
              <a:rPr lang="zh-CN" altLang="en-US" sz="2700" b="1">
                <a:solidFill>
                  <a:schemeClr val="hlink"/>
                </a:solidFill>
                <a:latin typeface="仿宋_GB2312" pitchFamily="49" charset="-122"/>
                <a:ea typeface="仿宋_GB2312" pitchFamily="49" charset="-122"/>
              </a:rPr>
              <a:t>。</a:t>
            </a:r>
            <a:r>
              <a:rPr lang="zh-CN" altLang="en-US" sz="2700" b="1">
                <a:latin typeface="仿宋_GB2312" pitchFamily="49" charset="-122"/>
                <a:ea typeface="仿宋_GB2312" pitchFamily="49" charset="-122"/>
              </a:rPr>
              <a:t>一台发电机如果调节特性差，那么要维持电压不变则励磁电流调节量就要大，这就会加重电压调节器的负担或影响调压精度</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同步发电机在不同性质负载时，外特性和调节特性的变化规律是不相同的。所以，使用时不仅要注意电压、电流的额定值，而且必须注意发电机铭牌所规定的负载性质。例如，航空同步发电机常以</a:t>
            </a:r>
            <a:r>
              <a:rPr lang="en-US" altLang="zh-CN" sz="2700" b="1">
                <a:solidFill>
                  <a:srgbClr val="FF0000"/>
                </a:solidFill>
                <a:latin typeface="仿宋_GB2312" pitchFamily="49" charset="-122"/>
                <a:ea typeface="仿宋_GB2312" pitchFamily="49" charset="-122"/>
              </a:rPr>
              <a:t>cos</a:t>
            </a:r>
            <a:r>
              <a:rPr lang="el-GR" altLang="zh-CN" sz="2700" b="1">
                <a:solidFill>
                  <a:srgbClr val="FF0000"/>
                </a:solidFill>
                <a:latin typeface="仿宋_GB2312" pitchFamily="49" charset="-122"/>
                <a:ea typeface="仿宋_GB2312" pitchFamily="49" charset="-122"/>
              </a:rPr>
              <a:t>φ</a:t>
            </a:r>
            <a:r>
              <a:rPr lang="en-US" altLang="zh-CN" sz="2700" b="1">
                <a:solidFill>
                  <a:srgbClr val="FF0000"/>
                </a:solidFill>
                <a:latin typeface="仿宋_GB2312" pitchFamily="49" charset="-122"/>
                <a:ea typeface="仿宋_GB2312" pitchFamily="49" charset="-122"/>
              </a:rPr>
              <a:t>=0.75</a:t>
            </a:r>
            <a:r>
              <a:rPr lang="zh-CN" altLang="en-US" sz="2700" b="1">
                <a:solidFill>
                  <a:srgbClr val="FF0000"/>
                </a:solidFill>
                <a:latin typeface="仿宋_GB2312" pitchFamily="49" charset="-122"/>
                <a:ea typeface="仿宋_GB2312" pitchFamily="49" charset="-122"/>
              </a:rPr>
              <a:t>～</a:t>
            </a:r>
            <a:r>
              <a:rPr lang="en-US" altLang="zh-CN" sz="2700" b="1">
                <a:solidFill>
                  <a:srgbClr val="FF0000"/>
                </a:solidFill>
                <a:latin typeface="仿宋_GB2312" pitchFamily="49" charset="-122"/>
                <a:ea typeface="仿宋_GB2312" pitchFamily="49" charset="-122"/>
              </a:rPr>
              <a:t>1(</a:t>
            </a:r>
            <a:r>
              <a:rPr lang="zh-CN" altLang="en-US" sz="2700" b="1">
                <a:solidFill>
                  <a:srgbClr val="FF0000"/>
                </a:solidFill>
                <a:latin typeface="仿宋_GB2312" pitchFamily="49" charset="-122"/>
                <a:ea typeface="仿宋_GB2312" pitchFamily="49" charset="-122"/>
              </a:rPr>
              <a:t>感性</a:t>
            </a:r>
            <a:r>
              <a:rPr lang="en-US" altLang="zh-CN" sz="2700" b="1">
                <a:solidFill>
                  <a:srgbClr val="FF0000"/>
                </a:solidFill>
                <a:latin typeface="仿宋_GB2312" pitchFamily="49" charset="-122"/>
                <a:ea typeface="仿宋_GB2312" pitchFamily="49" charset="-122"/>
              </a:rPr>
              <a:t>)</a:t>
            </a:r>
            <a:r>
              <a:rPr lang="zh-CN" altLang="en-US" sz="2700" b="1">
                <a:latin typeface="仿宋_GB2312" pitchFamily="49" charset="-122"/>
                <a:ea typeface="仿宋_GB2312" pitchFamily="49" charset="-122"/>
              </a:rPr>
              <a:t>为指标，如果使用时负载功率因数低于</a:t>
            </a:r>
            <a:r>
              <a:rPr lang="en-US" altLang="zh-CN" sz="2700" b="1">
                <a:latin typeface="仿宋_GB2312" pitchFamily="49" charset="-122"/>
                <a:ea typeface="仿宋_GB2312" pitchFamily="49" charset="-122"/>
              </a:rPr>
              <a:t>0.75(</a:t>
            </a:r>
            <a:r>
              <a:rPr lang="zh-CN" altLang="en-US" sz="2700" b="1">
                <a:latin typeface="仿宋_GB2312" pitchFamily="49" charset="-122"/>
                <a:ea typeface="仿宋_GB2312" pitchFamily="49" charset="-122"/>
              </a:rPr>
              <a:t>感性</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，那么，</a:t>
            </a:r>
            <a:r>
              <a:rPr lang="zh-CN" altLang="en-US" sz="2700" b="1">
                <a:solidFill>
                  <a:srgbClr val="FF0000"/>
                </a:solidFill>
                <a:latin typeface="仿宋_GB2312" pitchFamily="49" charset="-122"/>
                <a:ea typeface="仿宋_GB2312" pitchFamily="49" charset="-122"/>
              </a:rPr>
              <a:t>即使电压和电流为额定值，励磁电流也会超过额定值，从而使励磁绕组过负荷。</a:t>
            </a:r>
            <a:r>
              <a:rPr lang="zh-CN" altLang="en-US" sz="2700">
                <a:solidFill>
                  <a:srgbClr val="FF0000"/>
                </a:solidFill>
              </a:rPr>
              <a:t> </a:t>
            </a:r>
          </a:p>
        </p:txBody>
      </p:sp>
      <p:pic>
        <p:nvPicPr>
          <p:cNvPr id="443397" name="Picture 5" descr="19-25 同步电机调节特性"/>
          <p:cNvPicPr>
            <a:picLocks noChangeAspect="1" noChangeArrowheads="1"/>
          </p:cNvPicPr>
          <p:nvPr>
            <p:ph sz="half" idx="1"/>
          </p:nvPr>
        </p:nvPicPr>
        <p:blipFill>
          <a:blip r:embed="rId2"/>
          <a:srcRect/>
          <a:stretch>
            <a:fillRect/>
          </a:stretch>
        </p:blipFill>
        <p:spPr>
          <a:xfrm>
            <a:off x="5368925" y="0"/>
            <a:ext cx="3775075" cy="4248150"/>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3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755650" y="0"/>
            <a:ext cx="7793038" cy="1143000"/>
          </a:xfrm>
        </p:spPr>
        <p:txBody>
          <a:bodyPr/>
          <a:lstStyle/>
          <a:p>
            <a:pPr eaLnBrk="1" hangingPunct="1"/>
            <a:r>
              <a:rPr lang="en-US" altLang="zh-CN" b="1" smtClean="0"/>
              <a:t>6.2</a:t>
            </a:r>
            <a:r>
              <a:rPr lang="en-US" altLang="zh-CN" b="1" smtClean="0">
                <a:latin typeface="Arial" charset="0"/>
              </a:rPr>
              <a:t>—</a:t>
            </a:r>
            <a:r>
              <a:rPr lang="en-US" altLang="zh-CN" b="1" smtClean="0"/>
              <a:t>6  </a:t>
            </a:r>
            <a:r>
              <a:rPr lang="zh-CN" altLang="en-US" b="1" smtClean="0"/>
              <a:t>短路特性和短路比    </a:t>
            </a:r>
            <a:r>
              <a:rPr lang="zh-CN" altLang="en-US" smtClean="0"/>
              <a:t> </a:t>
            </a:r>
            <a:r>
              <a:rPr lang="en-US" altLang="zh-CN" sz="1400" smtClean="0"/>
              <a:t>1</a:t>
            </a:r>
          </a:p>
        </p:txBody>
      </p:sp>
      <p:sp>
        <p:nvSpPr>
          <p:cNvPr id="71683" name="Rectangle 3"/>
          <p:cNvSpPr>
            <a:spLocks noChangeArrowheads="1"/>
          </p:cNvSpPr>
          <p:nvPr/>
        </p:nvSpPr>
        <p:spPr bwMode="auto">
          <a:xfrm>
            <a:off x="-180975" y="1196975"/>
            <a:ext cx="9145588" cy="4535488"/>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t>发电机工作时发生短路，这属于故障。但是，对电机进行短路试验却是同步发电机的重要测试项目，因为</a:t>
            </a:r>
            <a:r>
              <a:rPr lang="zh-CN" altLang="en-US" sz="2700" b="1">
                <a:solidFill>
                  <a:srgbClr val="FF0000"/>
                </a:solidFill>
              </a:rPr>
              <a:t>通过短路试验可以求取短路比和同步电抗等重要参数。</a:t>
            </a:r>
          </a:p>
          <a:p>
            <a:pPr marL="533400" indent="-533400">
              <a:spcBef>
                <a:spcPct val="20000"/>
              </a:spcBef>
              <a:buClr>
                <a:schemeClr val="bg2"/>
              </a:buClr>
              <a:buSzPct val="70000"/>
              <a:buFont typeface="Wingdings" pitchFamily="2" charset="2"/>
              <a:buChar char="l"/>
            </a:pPr>
            <a:r>
              <a:rPr lang="zh-CN" altLang="en-US" sz="2700" b="1"/>
              <a:t> 一、短路特性</a:t>
            </a:r>
          </a:p>
          <a:p>
            <a:pPr marL="533400" indent="-533400">
              <a:spcBef>
                <a:spcPct val="20000"/>
              </a:spcBef>
              <a:buClr>
                <a:schemeClr val="bg2"/>
              </a:buClr>
              <a:buSzPct val="70000"/>
              <a:buFont typeface="Wingdings" pitchFamily="2" charset="2"/>
              <a:buChar char="l"/>
            </a:pPr>
            <a:r>
              <a:rPr lang="zh-CN" altLang="en-US" sz="2700" b="1"/>
              <a:t>       </a:t>
            </a:r>
            <a:r>
              <a:rPr lang="zh-CN" altLang="en-US" sz="2700" b="1">
                <a:solidFill>
                  <a:srgbClr val="FF0000"/>
                </a:solidFill>
              </a:rPr>
              <a:t>短路特性指同步电机三相稳定短路时，短路电流</a:t>
            </a:r>
            <a:r>
              <a:rPr lang="en-US" altLang="zh-CN" sz="2700" b="1">
                <a:solidFill>
                  <a:srgbClr val="FF0000"/>
                </a:solidFill>
              </a:rPr>
              <a:t>I</a:t>
            </a:r>
            <a:r>
              <a:rPr lang="en-US" altLang="zh-CN" sz="2700" b="1" baseline="-25000">
                <a:solidFill>
                  <a:srgbClr val="FF0000"/>
                </a:solidFill>
              </a:rPr>
              <a:t>K</a:t>
            </a:r>
            <a:r>
              <a:rPr lang="zh-CN" altLang="en-US" sz="2700" b="1">
                <a:solidFill>
                  <a:srgbClr val="FF0000"/>
                </a:solidFill>
              </a:rPr>
              <a:t>与励磁电流</a:t>
            </a:r>
            <a:r>
              <a:rPr lang="en-US" altLang="zh-CN" sz="2700" b="1">
                <a:solidFill>
                  <a:srgbClr val="FF0000"/>
                </a:solidFill>
              </a:rPr>
              <a:t>I</a:t>
            </a:r>
            <a:r>
              <a:rPr lang="en-US" altLang="zh-CN" sz="2700" b="1" baseline="-25000">
                <a:solidFill>
                  <a:srgbClr val="FF0000"/>
                </a:solidFill>
              </a:rPr>
              <a:t>f</a:t>
            </a:r>
            <a:r>
              <a:rPr lang="zh-CN" altLang="en-US" sz="2700" b="1">
                <a:solidFill>
                  <a:srgbClr val="FF0000"/>
                </a:solidFill>
              </a:rPr>
              <a:t>之间的关系，即</a:t>
            </a:r>
            <a:r>
              <a:rPr lang="en-US" altLang="zh-CN" sz="2700" b="1">
                <a:solidFill>
                  <a:srgbClr val="FF0000"/>
                </a:solidFill>
              </a:rPr>
              <a:t>I</a:t>
            </a:r>
            <a:r>
              <a:rPr lang="en-US" altLang="zh-CN" sz="2700" b="1" baseline="-25000">
                <a:solidFill>
                  <a:srgbClr val="FF0000"/>
                </a:solidFill>
              </a:rPr>
              <a:t>K</a:t>
            </a:r>
            <a:r>
              <a:rPr lang="en-US" altLang="zh-CN" sz="2700" b="1">
                <a:solidFill>
                  <a:srgbClr val="FF0000"/>
                </a:solidFill>
              </a:rPr>
              <a:t>=f(I</a:t>
            </a:r>
            <a:r>
              <a:rPr lang="en-US" altLang="zh-CN" sz="2700" b="1" baseline="-25000">
                <a:solidFill>
                  <a:srgbClr val="FF0000"/>
                </a:solidFill>
              </a:rPr>
              <a:t>f</a:t>
            </a:r>
            <a:r>
              <a:rPr lang="en-US" altLang="zh-CN" sz="2700" b="1">
                <a:solidFill>
                  <a:srgbClr val="FF0000"/>
                </a:solidFill>
              </a:rPr>
              <a:t>)</a:t>
            </a:r>
            <a:r>
              <a:rPr lang="zh-CN" altLang="en-US" sz="2700" b="1">
                <a:solidFill>
                  <a:srgbClr val="FF0000"/>
                </a:solidFill>
              </a:rPr>
              <a:t>。</a:t>
            </a:r>
            <a:r>
              <a:rPr lang="zh-CN" altLang="en-US" sz="2700" b="1"/>
              <a:t>它可以通过三相对称稳态短路试验获得，其试验电路如图</a:t>
            </a:r>
            <a:r>
              <a:rPr lang="en-US" altLang="zh-CN" sz="2700" b="1"/>
              <a:t>19-26(a)</a:t>
            </a:r>
            <a:r>
              <a:rPr lang="zh-CN" altLang="en-US" sz="2700" b="1"/>
              <a:t>所示。图</a:t>
            </a:r>
            <a:r>
              <a:rPr lang="en-US" altLang="zh-CN" sz="2700" b="1"/>
              <a:t>19-26(b)</a:t>
            </a:r>
            <a:r>
              <a:rPr lang="zh-CN" altLang="en-US" sz="2700" b="1"/>
              <a:t>为某</a:t>
            </a:r>
            <a:r>
              <a:rPr lang="en-US" altLang="zh-CN" sz="2700" b="1"/>
              <a:t>JF—20</a:t>
            </a:r>
            <a:r>
              <a:rPr lang="zh-CN" altLang="en-US" sz="2700" b="1"/>
              <a:t>同步发电机实测短路特性曲线。</a:t>
            </a:r>
          </a:p>
        </p:txBody>
      </p:sp>
      <p:pic>
        <p:nvPicPr>
          <p:cNvPr id="71684" name="Picture 8" descr="19-26 同步电机短路特性"/>
          <p:cNvPicPr>
            <a:picLocks noChangeAspect="1" noChangeArrowheads="1"/>
          </p:cNvPicPr>
          <p:nvPr>
            <p:ph sz="half" idx="2"/>
          </p:nvPr>
        </p:nvPicPr>
        <p:blipFill>
          <a:blip r:embed="rId2"/>
          <a:srcRect/>
          <a:stretch>
            <a:fillRect/>
          </a:stretch>
        </p:blipFill>
        <p:spPr>
          <a:xfrm>
            <a:off x="2555875" y="4694238"/>
            <a:ext cx="3810000" cy="2163762"/>
          </a:xfrm>
          <a:noFill/>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27088" y="0"/>
            <a:ext cx="7793037" cy="1143000"/>
          </a:xfrm>
        </p:spPr>
        <p:txBody>
          <a:bodyPr/>
          <a:lstStyle/>
          <a:p>
            <a:pPr eaLnBrk="1" hangingPunct="1"/>
            <a:r>
              <a:rPr lang="en-US" altLang="zh-CN" b="1" smtClean="0"/>
              <a:t>6.2</a:t>
            </a:r>
            <a:r>
              <a:rPr lang="en-US" altLang="zh-CN" b="1" smtClean="0">
                <a:latin typeface="Arial" charset="0"/>
              </a:rPr>
              <a:t>—</a:t>
            </a:r>
            <a:r>
              <a:rPr lang="en-US" altLang="zh-CN" b="1" smtClean="0"/>
              <a:t>6  </a:t>
            </a:r>
            <a:r>
              <a:rPr lang="zh-CN" altLang="en-US" b="1" smtClean="0"/>
              <a:t>短路特性和短路比    </a:t>
            </a:r>
            <a:r>
              <a:rPr lang="zh-CN" altLang="en-US" smtClean="0"/>
              <a:t> </a:t>
            </a:r>
            <a:r>
              <a:rPr lang="en-US" altLang="zh-CN" sz="1400" smtClean="0"/>
              <a:t>2</a:t>
            </a:r>
          </a:p>
        </p:txBody>
      </p:sp>
      <p:graphicFrame>
        <p:nvGraphicFramePr>
          <p:cNvPr id="72707" name="Object 5"/>
          <p:cNvGraphicFramePr>
            <a:graphicFrameLocks noChangeAspect="1"/>
          </p:cNvGraphicFramePr>
          <p:nvPr>
            <p:ph sz="half" idx="2"/>
          </p:nvPr>
        </p:nvGraphicFramePr>
        <p:xfrm>
          <a:off x="3548063" y="1947863"/>
          <a:ext cx="3067050" cy="1287462"/>
        </p:xfrm>
        <a:graphic>
          <a:graphicData uri="http://schemas.openxmlformats.org/presentationml/2006/ole">
            <p:oleObj spid="_x0000_s72707" name="Equation" r:id="rId3" imgW="1739900" imgH="736600" progId="Equation.DSMT4">
              <p:embed/>
            </p:oleObj>
          </a:graphicData>
        </a:graphic>
      </p:graphicFrame>
      <p:sp>
        <p:nvSpPr>
          <p:cNvPr id="72708" name="Rectangle 3"/>
          <p:cNvSpPr>
            <a:spLocks noChangeArrowheads="1"/>
          </p:cNvSpPr>
          <p:nvPr/>
        </p:nvSpPr>
        <p:spPr bwMode="auto">
          <a:xfrm>
            <a:off x="-323850" y="1196975"/>
            <a:ext cx="9720263" cy="51847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t>二、短路运行分析</a:t>
            </a:r>
          </a:p>
          <a:p>
            <a:pPr marL="533400" indent="-533400">
              <a:spcBef>
                <a:spcPct val="20000"/>
              </a:spcBef>
              <a:buClr>
                <a:schemeClr val="bg2"/>
              </a:buClr>
              <a:buSzPct val="70000"/>
              <a:buFont typeface="Wingdings" pitchFamily="2" charset="2"/>
              <a:buChar char="l"/>
            </a:pPr>
            <a:r>
              <a:rPr lang="zh-CN" altLang="en-US" sz="2700" b="1"/>
              <a:t>        </a:t>
            </a:r>
            <a:r>
              <a:rPr lang="zh-CN" altLang="en-US" sz="2700" b="1">
                <a:latin typeface="仿宋_GB2312" pitchFamily="49" charset="-122"/>
                <a:ea typeface="仿宋_GB2312" pitchFamily="49" charset="-122"/>
              </a:rPr>
              <a:t>短路运行时，端电压</a:t>
            </a:r>
            <a:r>
              <a:rPr lang="en-US" altLang="zh-CN" sz="2700" b="1">
                <a:latin typeface="仿宋_GB2312" pitchFamily="49" charset="-122"/>
                <a:ea typeface="仿宋_GB2312" pitchFamily="49" charset="-122"/>
              </a:rPr>
              <a:t>U=0</a:t>
            </a:r>
            <a:r>
              <a:rPr lang="zh-CN" altLang="en-US" sz="2700" b="1">
                <a:latin typeface="仿宋_GB2312" pitchFamily="49" charset="-122"/>
                <a:ea typeface="仿宋_GB2312" pitchFamily="49" charset="-122"/>
              </a:rPr>
              <a:t>，因此电压平衡式为</a:t>
            </a: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根据式，当</a:t>
            </a:r>
            <a:r>
              <a:rPr lang="en-US" altLang="zh-CN" sz="2700" b="1">
                <a:latin typeface="仿宋_GB2312" pitchFamily="49" charset="-122"/>
                <a:ea typeface="仿宋_GB2312" pitchFamily="49" charset="-122"/>
              </a:rPr>
              <a:t>U=0</a:t>
            </a:r>
            <a:r>
              <a:rPr lang="zh-CN" altLang="en-US" sz="2700" b="1">
                <a:latin typeface="仿宋_GB2312" pitchFamily="49" charset="-122"/>
                <a:ea typeface="仿宋_GB2312" pitchFamily="49" charset="-122"/>
              </a:rPr>
              <a:t>时有</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由于</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q</a:t>
            </a:r>
            <a:r>
              <a:rPr lang="en-US" altLang="zh-CN" sz="2700" b="1">
                <a:latin typeface="仿宋_GB2312" pitchFamily="49" charset="-122"/>
                <a:ea typeface="仿宋_GB2312" pitchFamily="49" charset="-122"/>
              </a:rPr>
              <a:t>&gt;&gt;r</a:t>
            </a:r>
            <a:r>
              <a:rPr lang="en-US" altLang="zh-CN" sz="2700" b="1" baseline="-25000">
                <a:latin typeface="仿宋_GB2312" pitchFamily="49" charset="-122"/>
                <a:ea typeface="仿宋_GB2312" pitchFamily="49" charset="-122"/>
              </a:rPr>
              <a:t>a</a:t>
            </a:r>
            <a:r>
              <a:rPr lang="zh-CN" altLang="en-US" sz="2700" b="1">
                <a:latin typeface="仿宋_GB2312" pitchFamily="49" charset="-122"/>
                <a:ea typeface="仿宋_GB2312" pitchFamily="49" charset="-122"/>
              </a:rPr>
              <a:t>，所以短路运行时</a:t>
            </a:r>
            <a:r>
              <a:rPr lang="el-GR" altLang="zh-CN" sz="2700" b="1">
                <a:latin typeface="仿宋_GB2312" pitchFamily="49" charset="-122"/>
                <a:ea typeface="仿宋_GB2312" pitchFamily="49" charset="-122"/>
                <a:cs typeface="Tahoma" pitchFamily="34" charset="0"/>
              </a:rPr>
              <a:t>Ψ≈</a:t>
            </a:r>
            <a:r>
              <a:rPr lang="en-US" altLang="zh-CN" sz="2700" b="1">
                <a:latin typeface="仿宋_GB2312" pitchFamily="49" charset="-122"/>
                <a:ea typeface="仿宋_GB2312" pitchFamily="49" charset="-122"/>
                <a:cs typeface="Tahoma" pitchFamily="34" charset="0"/>
              </a:rPr>
              <a:t>90˚</a:t>
            </a:r>
            <a:r>
              <a:rPr lang="zh-CN" altLang="en-US" sz="2700" b="1">
                <a:latin typeface="仿宋_GB2312" pitchFamily="49" charset="-122"/>
                <a:ea typeface="仿宋_GB2312" pitchFamily="49" charset="-122"/>
              </a:rPr>
              <a:t>。如书中举例（</a:t>
            </a:r>
            <a:r>
              <a:rPr lang="en-US" altLang="zh-CN" sz="2700" b="1">
                <a:latin typeface="仿宋_GB2312" pitchFamily="49" charset="-122"/>
                <a:ea typeface="仿宋_GB2312" pitchFamily="49" charset="-122"/>
              </a:rPr>
              <a:t>P177</a:t>
            </a:r>
            <a:r>
              <a:rPr lang="zh-CN" altLang="en-US" sz="2700" b="1">
                <a:latin typeface="仿宋_GB2312" pitchFamily="49" charset="-122"/>
                <a:ea typeface="仿宋_GB2312" pitchFamily="49" charset="-122"/>
              </a:rPr>
              <a:t>）， </a:t>
            </a:r>
            <a:r>
              <a:rPr lang="el-GR" altLang="zh-CN" sz="2700" b="1">
                <a:latin typeface="仿宋_GB2312" pitchFamily="49" charset="-122"/>
                <a:ea typeface="仿宋_GB2312" pitchFamily="49" charset="-122"/>
              </a:rPr>
              <a:t>Ψ</a:t>
            </a:r>
            <a:r>
              <a:rPr lang="en-US" altLang="zh-CN" sz="2700" b="1">
                <a:latin typeface="仿宋_GB2312" pitchFamily="49" charset="-122"/>
                <a:ea typeface="仿宋_GB2312" pitchFamily="49" charset="-122"/>
              </a:rPr>
              <a:t>=88</a:t>
            </a:r>
            <a:r>
              <a:rPr lang="el-GR" altLang="zh-CN" sz="2700" b="1">
                <a:latin typeface="仿宋_GB2312" pitchFamily="49" charset="-122"/>
                <a:ea typeface="仿宋_GB2312" pitchFamily="49" charset="-122"/>
              </a:rPr>
              <a:t>≈</a:t>
            </a:r>
            <a:r>
              <a:rPr lang="en-US" altLang="zh-CN" sz="2700" b="1">
                <a:latin typeface="仿宋_GB2312" pitchFamily="49" charset="-122"/>
                <a:ea typeface="仿宋_GB2312" pitchFamily="49" charset="-122"/>
              </a:rPr>
              <a:t>90˚</a:t>
            </a:r>
            <a:r>
              <a:rPr lang="zh-CN" altLang="en-US" sz="2700" b="1">
                <a:latin typeface="仿宋_GB2312" pitchFamily="49" charset="-122"/>
                <a:ea typeface="仿宋_GB2312" pitchFamily="49" charset="-122"/>
              </a:rPr>
              <a:t>。说明短路时电枢磁场近乎起纯直轴去磁作用，如图</a:t>
            </a:r>
            <a:r>
              <a:rPr lang="en-US" altLang="zh-CN" sz="2700" b="1">
                <a:latin typeface="仿宋_GB2312" pitchFamily="49" charset="-122"/>
                <a:ea typeface="仿宋_GB2312" pitchFamily="49" charset="-122"/>
              </a:rPr>
              <a:t>19-5</a:t>
            </a:r>
            <a:r>
              <a:rPr lang="zh-CN" altLang="en-US" sz="2700" b="1">
                <a:latin typeface="仿宋_GB2312" pitchFamily="49" charset="-122"/>
                <a:ea typeface="仿宋_GB2312" pitchFamily="49" charset="-122"/>
              </a:rPr>
              <a:t>所描述的那样。   </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0</a:t>
            </a:r>
            <a:r>
              <a:rPr lang="en-US" altLang="zh-CN" sz="2700" b="1">
                <a:latin typeface="仿宋_GB2312" pitchFamily="49" charset="-122"/>
                <a:ea typeface="仿宋_GB2312" pitchFamily="49" charset="-122"/>
              </a:rPr>
              <a:t>=jI</a:t>
            </a:r>
            <a:r>
              <a:rPr lang="en-US" altLang="zh-CN" sz="2700" b="1" baseline="-25000">
                <a:latin typeface="仿宋_GB2312" pitchFamily="49" charset="-122"/>
                <a:ea typeface="仿宋_GB2312" pitchFamily="49" charset="-122"/>
              </a:rPr>
              <a:t>K</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d</a:t>
            </a:r>
            <a:endParaRPr lang="en-US" altLang="zh-CN"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若忽略很小的短路电流交轴分量并认为</a:t>
            </a:r>
            <a:r>
              <a:rPr lang="en-US" altLang="zh-CN" sz="2700" b="1">
                <a:latin typeface="仿宋_GB2312" pitchFamily="49" charset="-122"/>
                <a:ea typeface="仿宋_GB2312" pitchFamily="49" charset="-122"/>
              </a:rPr>
              <a:t>r</a:t>
            </a:r>
            <a:r>
              <a:rPr lang="en-US" altLang="zh-CN" sz="2700" b="1" baseline="-25000">
                <a:latin typeface="仿宋_GB2312" pitchFamily="49" charset="-122"/>
                <a:ea typeface="仿宋_GB2312" pitchFamily="49" charset="-122"/>
              </a:rPr>
              <a:t>a</a:t>
            </a:r>
            <a:r>
              <a:rPr lang="en-US" altLang="zh-CN" sz="2700" b="1">
                <a:latin typeface="仿宋_GB2312" pitchFamily="49" charset="-122"/>
                <a:ea typeface="仿宋_GB2312" pitchFamily="49" charset="-122"/>
              </a:rPr>
              <a:t>=0</a:t>
            </a:r>
            <a:r>
              <a:rPr lang="zh-CN" altLang="en-US" sz="2700" b="1">
                <a:latin typeface="仿宋_GB2312" pitchFamily="49" charset="-122"/>
                <a:ea typeface="仿宋_GB2312" pitchFamily="49" charset="-122"/>
              </a:rPr>
              <a:t>，则式可简化为</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0</a:t>
            </a:r>
            <a:r>
              <a:rPr lang="en-US" altLang="zh-CN" sz="2700" b="1">
                <a:latin typeface="仿宋_GB2312" pitchFamily="49" charset="-122"/>
                <a:ea typeface="仿宋_GB2312" pitchFamily="49" charset="-122"/>
              </a:rPr>
              <a:t>=jI</a:t>
            </a:r>
            <a:r>
              <a:rPr lang="en-US" altLang="zh-CN" sz="2700" b="1" baseline="-25000">
                <a:latin typeface="仿宋_GB2312" pitchFamily="49" charset="-122"/>
                <a:ea typeface="仿宋_GB2312" pitchFamily="49" charset="-122"/>
              </a:rPr>
              <a:t>K</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d </a:t>
            </a:r>
            <a:r>
              <a:rPr lang="zh-CN" altLang="en-US" sz="2700" b="1">
                <a:latin typeface="仿宋_GB2312" pitchFamily="49" charset="-122"/>
                <a:ea typeface="仿宋_GB2312" pitchFamily="49" charset="-122"/>
              </a:rPr>
              <a:t>据此可以画出短路运行简化矢量图，如图所示。</a:t>
            </a:r>
          </a:p>
          <a:p>
            <a:pPr marL="533400" indent="-533400">
              <a:spcBef>
                <a:spcPct val="20000"/>
              </a:spcBef>
              <a:buClr>
                <a:schemeClr val="bg2"/>
              </a:buClr>
              <a:buSzPct val="70000"/>
              <a:buFont typeface="Wingdings" pitchFamily="2" charset="2"/>
              <a:buChar char="l"/>
            </a:pPr>
            <a:r>
              <a:rPr lang="zh-CN" altLang="en-US" sz="2700" b="1"/>
              <a:t>                                                                                </a:t>
            </a:r>
            <a:r>
              <a:rPr lang="en-US" altLang="zh-CN" sz="2700" b="1"/>
              <a:t>I</a:t>
            </a:r>
            <a:r>
              <a:rPr lang="en-US" altLang="zh-CN" sz="2700" b="1" baseline="-25000"/>
              <a:t>K</a:t>
            </a:r>
          </a:p>
        </p:txBody>
      </p:sp>
      <p:pic>
        <p:nvPicPr>
          <p:cNvPr id="446470" name="Picture 6" descr="19-4电枢反应L"/>
          <p:cNvPicPr>
            <a:picLocks noChangeAspect="1" noChangeArrowheads="1"/>
          </p:cNvPicPr>
          <p:nvPr>
            <p:ph sz="half" idx="1"/>
          </p:nvPr>
        </p:nvPicPr>
        <p:blipFill>
          <a:blip r:embed="rId4"/>
          <a:srcRect/>
          <a:stretch>
            <a:fillRect/>
          </a:stretch>
        </p:blipFill>
        <p:spPr>
          <a:xfrm>
            <a:off x="5148263" y="188913"/>
            <a:ext cx="3810000" cy="3222625"/>
          </a:xfrm>
          <a:noFill/>
        </p:spPr>
      </p:pic>
      <p:sp>
        <p:nvSpPr>
          <p:cNvPr id="72710" name="Line 8"/>
          <p:cNvSpPr>
            <a:spLocks noChangeShapeType="1"/>
          </p:cNvSpPr>
          <p:nvPr/>
        </p:nvSpPr>
        <p:spPr bwMode="auto">
          <a:xfrm>
            <a:off x="7451725" y="4437063"/>
            <a:ext cx="0" cy="2087562"/>
          </a:xfrm>
          <a:prstGeom prst="line">
            <a:avLst/>
          </a:prstGeom>
          <a:noFill/>
          <a:ln w="38100">
            <a:solidFill>
              <a:schemeClr val="tx1"/>
            </a:solidFill>
            <a:miter lim="800000"/>
            <a:headEnd type="triangle" w="med" len="med"/>
            <a:tailEnd/>
          </a:ln>
          <a:effectLst/>
        </p:spPr>
        <p:txBody>
          <a:bodyPr wrap="none"/>
          <a:lstStyle/>
          <a:p>
            <a:endParaRPr lang="zh-CN" altLang="en-US"/>
          </a:p>
        </p:txBody>
      </p:sp>
      <p:sp>
        <p:nvSpPr>
          <p:cNvPr id="72711" name="Line 9"/>
          <p:cNvSpPr>
            <a:spLocks noChangeShapeType="1"/>
          </p:cNvSpPr>
          <p:nvPr/>
        </p:nvSpPr>
        <p:spPr bwMode="auto">
          <a:xfrm>
            <a:off x="7451725" y="6524625"/>
            <a:ext cx="1692275" cy="0"/>
          </a:xfrm>
          <a:prstGeom prst="line">
            <a:avLst/>
          </a:prstGeom>
          <a:noFill/>
          <a:ln w="38100">
            <a:solidFill>
              <a:schemeClr val="tx1"/>
            </a:solidFill>
            <a:miter lim="800000"/>
            <a:headEnd/>
            <a:tailEnd type="triangle" w="med" len="me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46470"/>
                                        </p:tgtEl>
                                        <p:attrNameLst>
                                          <p:attrName>style.visibility</p:attrName>
                                        </p:attrNameLst>
                                      </p:cBhvr>
                                      <p:to>
                                        <p:strVal val="visible"/>
                                      </p:to>
                                    </p:set>
                                    <p:animEffect transition="in" filter="slide(fromBottom)">
                                      <p:cBhvr>
                                        <p:cTn id="7" dur="500"/>
                                        <p:tgtEl>
                                          <p:spTgt spid="446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55650" y="476250"/>
            <a:ext cx="7793038" cy="1143000"/>
          </a:xfrm>
        </p:spPr>
        <p:txBody>
          <a:bodyPr/>
          <a:lstStyle/>
          <a:p>
            <a:pPr eaLnBrk="1" hangingPunct="1"/>
            <a:r>
              <a:rPr lang="en-US" altLang="zh-CN" b="1" smtClean="0"/>
              <a:t>6.2</a:t>
            </a:r>
            <a:r>
              <a:rPr lang="en-US" altLang="zh-CN" b="1" smtClean="0">
                <a:latin typeface="Arial" charset="0"/>
              </a:rPr>
              <a:t>—</a:t>
            </a:r>
            <a:r>
              <a:rPr lang="en-US" altLang="zh-CN" b="1" smtClean="0"/>
              <a:t>1  </a:t>
            </a:r>
            <a:r>
              <a:rPr lang="zh-CN" altLang="en-US" b="1" smtClean="0"/>
              <a:t>空载磁路和空载特性</a:t>
            </a:r>
            <a:r>
              <a:rPr lang="zh-CN" altLang="en-US" smtClean="0"/>
              <a:t> </a:t>
            </a:r>
            <a:r>
              <a:rPr lang="en-US" altLang="zh-CN" sz="1200" smtClean="0">
                <a:ea typeface="黑体" pitchFamily="2" charset="-122"/>
              </a:rPr>
              <a:t>3</a:t>
            </a:r>
          </a:p>
        </p:txBody>
      </p:sp>
      <p:sp>
        <p:nvSpPr>
          <p:cNvPr id="9219" name="Rectangle 3"/>
          <p:cNvSpPr>
            <a:spLocks noGrp="1" noChangeArrowheads="1"/>
          </p:cNvSpPr>
          <p:nvPr>
            <p:ph type="body" sz="half" idx="1"/>
          </p:nvPr>
        </p:nvSpPr>
        <p:spPr>
          <a:xfrm>
            <a:off x="179388" y="2017713"/>
            <a:ext cx="8280400" cy="4579937"/>
          </a:xfrm>
        </p:spPr>
        <p:txBody>
          <a:bodyPr/>
          <a:lstStyle/>
          <a:p>
            <a:pPr eaLnBrk="1" hangingPunct="1">
              <a:lnSpc>
                <a:spcPct val="90000"/>
              </a:lnSpc>
            </a:pPr>
            <a:r>
              <a:rPr lang="en-US" altLang="zh-CN" sz="3200" smtClean="0"/>
              <a:t>      </a:t>
            </a:r>
            <a:r>
              <a:rPr lang="zh-CN" altLang="en-US" sz="3200" b="1" smtClean="0"/>
              <a:t>计算极弧系数是随实际极弧系数而变的，根据数学分析可以推导出</a:t>
            </a:r>
            <a:r>
              <a:rPr lang="el-GR" altLang="zh-CN" sz="2700" b="1" smtClean="0">
                <a:latin typeface="宋体" pitchFamily="2" charset="-122"/>
              </a:rPr>
              <a:t>α</a:t>
            </a:r>
            <a:r>
              <a:rPr lang="en-US" altLang="zh-CN" sz="3200" b="1" smtClean="0"/>
              <a:t>=f(</a:t>
            </a:r>
            <a:r>
              <a:rPr lang="el-GR" altLang="zh-CN" sz="2700" b="1" smtClean="0">
                <a:latin typeface="宋体" pitchFamily="2" charset="-122"/>
              </a:rPr>
              <a:t>α</a:t>
            </a:r>
            <a:r>
              <a:rPr lang="en-US" altLang="zh-CN" sz="2700" b="1" baseline="-25000" smtClean="0"/>
              <a:t>p</a:t>
            </a:r>
            <a:r>
              <a:rPr lang="en-US" altLang="zh-CN" sz="3200" b="1" smtClean="0"/>
              <a:t>)</a:t>
            </a:r>
            <a:r>
              <a:rPr lang="zh-CN" altLang="en-US" sz="3200" b="1" smtClean="0"/>
              <a:t>的关系，在电机设计资料中可以查得。</a:t>
            </a:r>
          </a:p>
          <a:p>
            <a:pPr eaLnBrk="1" hangingPunct="1">
              <a:lnSpc>
                <a:spcPct val="90000"/>
              </a:lnSpc>
            </a:pPr>
            <a:r>
              <a:rPr lang="zh-CN" altLang="en-US" sz="3200" b="1" smtClean="0"/>
              <a:t>    为了得到正弦波电势，如前所述，可选用适当的短距和分布绕组来削弱电势中的高次谐波。</a:t>
            </a:r>
          </a:p>
          <a:p>
            <a:pPr eaLnBrk="1" hangingPunct="1">
              <a:lnSpc>
                <a:spcPct val="90000"/>
              </a:lnSpc>
            </a:pPr>
            <a:r>
              <a:rPr lang="zh-CN" altLang="en-US" sz="3200" b="1" smtClean="0"/>
              <a:t>    采用非均匀气隙使磁场分布接近正弦波形，也是改善电势波形行之有效的方法之一。 </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827088" y="0"/>
            <a:ext cx="7793037" cy="1143000"/>
          </a:xfrm>
        </p:spPr>
        <p:txBody>
          <a:bodyPr/>
          <a:lstStyle/>
          <a:p>
            <a:pPr eaLnBrk="1" hangingPunct="1"/>
            <a:r>
              <a:rPr lang="en-US" altLang="zh-CN" b="1" smtClean="0"/>
              <a:t>6.2</a:t>
            </a:r>
            <a:r>
              <a:rPr lang="en-US" altLang="zh-CN" b="1" smtClean="0">
                <a:latin typeface="Arial" charset="0"/>
              </a:rPr>
              <a:t>—</a:t>
            </a:r>
            <a:r>
              <a:rPr lang="en-US" altLang="zh-CN" b="1" smtClean="0"/>
              <a:t>6  </a:t>
            </a:r>
            <a:r>
              <a:rPr lang="zh-CN" altLang="en-US" b="1" smtClean="0"/>
              <a:t>短路特性和短路比    </a:t>
            </a:r>
            <a:r>
              <a:rPr lang="zh-CN" altLang="en-US" smtClean="0"/>
              <a:t> </a:t>
            </a:r>
            <a:r>
              <a:rPr lang="en-US" altLang="zh-CN" sz="1400" smtClean="0"/>
              <a:t>3</a:t>
            </a:r>
          </a:p>
        </p:txBody>
      </p:sp>
      <p:sp>
        <p:nvSpPr>
          <p:cNvPr id="73731" name="Rectangle 4"/>
          <p:cNvSpPr>
            <a:spLocks noChangeArrowheads="1"/>
          </p:cNvSpPr>
          <p:nvPr/>
        </p:nvSpPr>
        <p:spPr bwMode="auto">
          <a:xfrm>
            <a:off x="-146050" y="1196975"/>
            <a:ext cx="9290050" cy="587692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latin typeface="仿宋_GB2312" pitchFamily="49" charset="-122"/>
                <a:ea typeface="仿宋_GB2312" pitchFamily="49" charset="-122"/>
              </a:rPr>
              <a:t>二、短路运行分析        </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由式</a:t>
            </a:r>
            <a:r>
              <a:rPr lang="en-US" altLang="zh-CN" sz="2700" b="1">
                <a:latin typeface="仿宋_GB2312" pitchFamily="49" charset="-122"/>
                <a:ea typeface="仿宋_GB2312" pitchFamily="49" charset="-122"/>
              </a:rPr>
              <a:t>(19-34)</a:t>
            </a:r>
            <a:r>
              <a:rPr lang="zh-CN" altLang="en-US" sz="2700" b="1">
                <a:latin typeface="仿宋_GB2312" pitchFamily="49" charset="-122"/>
                <a:ea typeface="仿宋_GB2312" pitchFamily="49" charset="-122"/>
              </a:rPr>
              <a:t>可见，短路电流的大小不仅与励磁大小</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由</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0</a:t>
            </a:r>
            <a:r>
              <a:rPr lang="zh-CN" altLang="en-US" sz="2700" b="1">
                <a:latin typeface="仿宋_GB2312" pitchFamily="49" charset="-122"/>
                <a:ea typeface="仿宋_GB2312" pitchFamily="49" charset="-122"/>
              </a:rPr>
              <a:t>反映</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有关，还与电机参数</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d</a:t>
            </a:r>
            <a:r>
              <a:rPr lang="zh-CN" altLang="en-US" sz="2700" b="1">
                <a:latin typeface="仿宋_GB2312" pitchFamily="49" charset="-122"/>
                <a:ea typeface="仿宋_GB2312" pitchFamily="49" charset="-122"/>
              </a:rPr>
              <a:t>的大小有关。</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上面分析可见，</a:t>
            </a:r>
            <a:r>
              <a:rPr lang="zh-CN" altLang="en-US" sz="2700" b="1">
                <a:solidFill>
                  <a:srgbClr val="FF0000"/>
                </a:solidFill>
                <a:latin typeface="仿宋_GB2312" pitchFamily="49" charset="-122"/>
                <a:ea typeface="仿宋_GB2312" pitchFamily="49" charset="-122"/>
              </a:rPr>
              <a:t>可把短路电流看作是纯电感性</a:t>
            </a:r>
            <a:r>
              <a:rPr lang="zh-CN" altLang="en-US" sz="2700" b="1">
                <a:latin typeface="仿宋_GB2312" pitchFamily="49" charset="-122"/>
                <a:ea typeface="仿宋_GB2312" pitchFamily="49" charset="-122"/>
              </a:rPr>
              <a:t>的电流，又短路运行时</a:t>
            </a:r>
            <a:r>
              <a:rPr lang="en-US" altLang="zh-CN" sz="2700" b="1">
                <a:latin typeface="仿宋_GB2312" pitchFamily="49" charset="-122"/>
                <a:ea typeface="仿宋_GB2312" pitchFamily="49" charset="-122"/>
              </a:rPr>
              <a:t>U=0 </a:t>
            </a:r>
            <a:r>
              <a:rPr lang="zh-CN" altLang="en-US" sz="2700" b="1">
                <a:latin typeface="仿宋_GB2312" pitchFamily="49" charset="-122"/>
                <a:ea typeface="仿宋_GB2312" pitchFamily="49" charset="-122"/>
              </a:rPr>
              <a:t>，因此合成气隙磁场</a:t>
            </a:r>
            <a:r>
              <a:rPr lang="en-US" altLang="zh-CN" sz="2700" b="1">
                <a:latin typeface="仿宋_GB2312" pitchFamily="49" charset="-122"/>
                <a:ea typeface="仿宋_GB2312" pitchFamily="49" charset="-122"/>
              </a:rPr>
              <a:t>F</a:t>
            </a:r>
            <a:r>
              <a:rPr lang="el-GR" altLang="zh-CN" sz="2700" b="1" baseline="-25000">
                <a:latin typeface="仿宋_GB2312" pitchFamily="49" charset="-122"/>
                <a:ea typeface="仿宋_GB2312" pitchFamily="49" charset="-122"/>
                <a:cs typeface="Tahoma" pitchFamily="34" charset="0"/>
              </a:rPr>
              <a:t>δ</a:t>
            </a:r>
            <a:r>
              <a:rPr lang="zh-CN" altLang="en-US" sz="2700" b="1">
                <a:latin typeface="仿宋_GB2312" pitchFamily="49" charset="-122"/>
                <a:ea typeface="仿宋_GB2312" pitchFamily="49" charset="-122"/>
              </a:rPr>
              <a:t>及其相应的电势</a:t>
            </a:r>
            <a:r>
              <a:rPr lang="en-US" altLang="zh-CN" sz="2700" b="1">
                <a:latin typeface="仿宋_GB2312" pitchFamily="49" charset="-122"/>
                <a:ea typeface="仿宋_GB2312" pitchFamily="49" charset="-122"/>
              </a:rPr>
              <a:t>E</a:t>
            </a:r>
            <a:r>
              <a:rPr lang="el-GR" altLang="zh-CN" sz="2700" b="1" baseline="-25000">
                <a:latin typeface="仿宋_GB2312" pitchFamily="49" charset="-122"/>
                <a:ea typeface="仿宋_GB2312" pitchFamily="49" charset="-122"/>
              </a:rPr>
              <a:t>δ</a:t>
            </a:r>
            <a:r>
              <a:rPr lang="zh-CN" altLang="en-US" sz="2700" b="1">
                <a:latin typeface="仿宋_GB2312" pitchFamily="49" charset="-122"/>
                <a:ea typeface="仿宋_GB2312" pitchFamily="49" charset="-122"/>
              </a:rPr>
              <a:t>必定是很小的，因为此时</a:t>
            </a:r>
            <a:r>
              <a:rPr lang="en-US" altLang="zh-CN" sz="2700" b="1">
                <a:latin typeface="仿宋_GB2312" pitchFamily="49" charset="-122"/>
                <a:ea typeface="仿宋_GB2312" pitchFamily="49" charset="-122"/>
              </a:rPr>
              <a:t>E</a:t>
            </a:r>
            <a:r>
              <a:rPr lang="el-GR" altLang="zh-CN" sz="2700" b="1" baseline="-25000">
                <a:latin typeface="仿宋_GB2312" pitchFamily="49" charset="-122"/>
                <a:ea typeface="仿宋_GB2312" pitchFamily="49" charset="-122"/>
              </a:rPr>
              <a:t>δ</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K</a:t>
            </a:r>
            <a:r>
              <a:rPr lang="en-US" altLang="zh-CN" sz="2700" b="1">
                <a:latin typeface="仿宋_GB2312" pitchFamily="49" charset="-122"/>
                <a:ea typeface="仿宋_GB2312" pitchFamily="49" charset="-122"/>
              </a:rPr>
              <a:t>r</a:t>
            </a:r>
            <a:r>
              <a:rPr lang="en-US" altLang="zh-CN" sz="2700" b="1" baseline="-25000">
                <a:latin typeface="仿宋_GB2312" pitchFamily="49" charset="-122"/>
                <a:ea typeface="仿宋_GB2312" pitchFamily="49" charset="-122"/>
              </a:rPr>
              <a:t>a</a:t>
            </a:r>
            <a:r>
              <a:rPr lang="en-US" altLang="zh-CN" sz="2700" b="1">
                <a:latin typeface="仿宋_GB2312" pitchFamily="49" charset="-122"/>
                <a:ea typeface="仿宋_GB2312" pitchFamily="49" charset="-122"/>
              </a:rPr>
              <a:t>+jI</a:t>
            </a:r>
            <a:r>
              <a:rPr lang="en-US" altLang="zh-CN" sz="2700" b="1" baseline="-25000">
                <a:latin typeface="仿宋_GB2312" pitchFamily="49" charset="-122"/>
                <a:ea typeface="仿宋_GB2312" pitchFamily="49" charset="-122"/>
              </a:rPr>
              <a:t>K</a:t>
            </a:r>
            <a:r>
              <a:rPr lang="en-US" altLang="zh-CN" sz="2700" b="1">
                <a:latin typeface="仿宋_GB2312" pitchFamily="49" charset="-122"/>
                <a:ea typeface="仿宋_GB2312" pitchFamily="49" charset="-122"/>
              </a:rPr>
              <a:t>x</a:t>
            </a:r>
            <a:r>
              <a:rPr lang="el-GR"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。也就是说，</a:t>
            </a:r>
            <a:r>
              <a:rPr lang="zh-CN" altLang="en-US" sz="2700" b="1">
                <a:solidFill>
                  <a:srgbClr val="FF0000"/>
                </a:solidFill>
                <a:latin typeface="仿宋_GB2312" pitchFamily="49" charset="-122"/>
                <a:ea typeface="仿宋_GB2312" pitchFamily="49" charset="-122"/>
              </a:rPr>
              <a:t>短路运行时励磁电流所建立的磁场几乎都被去磁的电枢磁场所抵消</a:t>
            </a:r>
            <a:r>
              <a:rPr lang="zh-CN" altLang="en-US" sz="2700" b="1">
                <a:latin typeface="仿宋_GB2312" pitchFamily="49" charset="-122"/>
                <a:ea typeface="仿宋_GB2312" pitchFamily="49" charset="-122"/>
              </a:rPr>
              <a:t>，故实际气隙磁场很弱，是不饱和的</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从磁势关系来看，有</a:t>
            </a:r>
            <a:r>
              <a:rPr lang="en-US" altLang="zh-CN" sz="2700" b="1">
                <a:latin typeface="仿宋_GB2312" pitchFamily="49" charset="-122"/>
                <a:ea typeface="仿宋_GB2312" pitchFamily="49" charset="-122"/>
              </a:rPr>
              <a:t>F</a:t>
            </a:r>
            <a:r>
              <a:rPr lang="el-GR" altLang="zh-CN" sz="2700" b="1" baseline="-25000">
                <a:latin typeface="仿宋_GB2312" pitchFamily="49" charset="-122"/>
                <a:ea typeface="仿宋_GB2312" pitchFamily="49" charset="-122"/>
              </a:rPr>
              <a:t>δ</a:t>
            </a:r>
            <a:r>
              <a:rPr lang="en-US" altLang="zh-CN" sz="2700" b="1">
                <a:latin typeface="仿宋_GB2312" pitchFamily="49" charset="-122"/>
                <a:ea typeface="仿宋_GB2312" pitchFamily="49" charset="-122"/>
              </a:rPr>
              <a:t>≈0</a:t>
            </a:r>
            <a:r>
              <a:rPr lang="zh-CN" altLang="en-US" sz="2700" b="1">
                <a:latin typeface="仿宋_GB2312" pitchFamily="49" charset="-122"/>
                <a:ea typeface="仿宋_GB2312" pitchFamily="49" charset="-122"/>
              </a:rPr>
              <a:t>或</a:t>
            </a:r>
            <a:r>
              <a:rPr lang="en-US" altLang="zh-CN" sz="2700" b="1">
                <a:latin typeface="仿宋_GB2312" pitchFamily="49" charset="-122"/>
                <a:ea typeface="仿宋_GB2312" pitchFamily="49" charset="-122"/>
              </a:rPr>
              <a:t>K</a:t>
            </a:r>
            <a:r>
              <a:rPr lang="en-US" altLang="zh-CN" sz="2700" b="1" baseline="-25000">
                <a:latin typeface="仿宋_GB2312" pitchFamily="49" charset="-122"/>
                <a:ea typeface="仿宋_GB2312" pitchFamily="49" charset="-122"/>
              </a:rPr>
              <a:t>ad</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a</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f</a:t>
            </a:r>
            <a:r>
              <a:rPr lang="zh-CN" altLang="en-US" sz="2700" b="1">
                <a:latin typeface="仿宋_GB2312" pitchFamily="49" charset="-122"/>
                <a:ea typeface="仿宋_GB2312" pitchFamily="49" charset="-122"/>
              </a:rPr>
              <a:t>。由此可知，短路时磁势</a:t>
            </a:r>
            <a:r>
              <a:rPr lang="en-US" altLang="zh-CN" sz="2700" b="1">
                <a:solidFill>
                  <a:srgbClr val="FF0000"/>
                </a:solidFill>
                <a:latin typeface="仿宋_GB2312" pitchFamily="49" charset="-122"/>
                <a:ea typeface="仿宋_GB2312" pitchFamily="49" charset="-122"/>
              </a:rPr>
              <a:t>F</a:t>
            </a:r>
            <a:r>
              <a:rPr lang="en-US" altLang="zh-CN" sz="2700" b="1" baseline="-25000">
                <a:solidFill>
                  <a:srgbClr val="FF0000"/>
                </a:solidFill>
                <a:latin typeface="仿宋_GB2312" pitchFamily="49" charset="-122"/>
                <a:ea typeface="仿宋_GB2312" pitchFamily="49" charset="-122"/>
              </a:rPr>
              <a:t>f</a:t>
            </a:r>
            <a:r>
              <a:rPr lang="zh-CN" altLang="en-US" sz="2700" b="1">
                <a:solidFill>
                  <a:srgbClr val="FF0000"/>
                </a:solidFill>
                <a:latin typeface="仿宋_GB2312" pitchFamily="49" charset="-122"/>
                <a:ea typeface="仿宋_GB2312" pitchFamily="49" charset="-122"/>
              </a:rPr>
              <a:t>和</a:t>
            </a:r>
            <a:r>
              <a:rPr lang="en-US" altLang="zh-CN" sz="2700" b="1">
                <a:solidFill>
                  <a:srgbClr val="FF0000"/>
                </a:solidFill>
                <a:latin typeface="仿宋_GB2312" pitchFamily="49" charset="-122"/>
                <a:ea typeface="仿宋_GB2312" pitchFamily="49" charset="-122"/>
              </a:rPr>
              <a:t>F</a:t>
            </a:r>
            <a:r>
              <a:rPr lang="en-US" altLang="zh-CN" sz="2700" b="1" baseline="-25000">
                <a:solidFill>
                  <a:srgbClr val="FF0000"/>
                </a:solidFill>
                <a:latin typeface="仿宋_GB2312" pitchFamily="49" charset="-122"/>
                <a:ea typeface="仿宋_GB2312" pitchFamily="49" charset="-122"/>
              </a:rPr>
              <a:t>a</a:t>
            </a:r>
            <a:r>
              <a:rPr lang="zh-CN" altLang="en-US" sz="2700" b="1">
                <a:solidFill>
                  <a:srgbClr val="FF0000"/>
                </a:solidFill>
                <a:latin typeface="仿宋_GB2312" pitchFamily="49" charset="-122"/>
                <a:ea typeface="仿宋_GB2312" pitchFamily="49" charset="-122"/>
              </a:rPr>
              <a:t>的变化几乎呈</a:t>
            </a:r>
            <a:r>
              <a:rPr lang="zh-CN" altLang="en-US" sz="2700" b="1">
                <a:solidFill>
                  <a:srgbClr val="0000FF"/>
                </a:solidFill>
                <a:latin typeface="仿宋_GB2312" pitchFamily="49" charset="-122"/>
                <a:ea typeface="仿宋_GB2312" pitchFamily="49" charset="-122"/>
              </a:rPr>
              <a:t>线性</a:t>
            </a:r>
            <a:r>
              <a:rPr lang="zh-CN" altLang="en-US" sz="2700" b="1">
                <a:solidFill>
                  <a:srgbClr val="FF0000"/>
                </a:solidFill>
                <a:latin typeface="仿宋_GB2312" pitchFamily="49" charset="-122"/>
                <a:ea typeface="仿宋_GB2312" pitchFamily="49" charset="-122"/>
              </a:rPr>
              <a:t>关系</a:t>
            </a:r>
            <a:r>
              <a:rPr lang="zh-CN" altLang="en-US" sz="2700" b="1">
                <a:latin typeface="仿宋_GB2312" pitchFamily="49" charset="-122"/>
                <a:ea typeface="仿宋_GB2312" pitchFamily="49" charset="-122"/>
              </a:rPr>
              <a:t>，因此产生这两个磁势的电流</a:t>
            </a:r>
            <a:r>
              <a:rPr lang="en-US" altLang="zh-CN" sz="2700" b="1">
                <a:solidFill>
                  <a:srgbClr val="FF0000"/>
                </a:solidFill>
                <a:latin typeface="仿宋_GB2312" pitchFamily="49" charset="-122"/>
                <a:ea typeface="仿宋_GB2312" pitchFamily="49" charset="-122"/>
              </a:rPr>
              <a:t>I</a:t>
            </a:r>
            <a:r>
              <a:rPr lang="en-US" altLang="zh-CN" sz="2700" b="1" baseline="-25000">
                <a:solidFill>
                  <a:srgbClr val="FF0000"/>
                </a:solidFill>
                <a:latin typeface="仿宋_GB2312" pitchFamily="49" charset="-122"/>
                <a:ea typeface="仿宋_GB2312" pitchFamily="49" charset="-122"/>
              </a:rPr>
              <a:t>f</a:t>
            </a:r>
            <a:r>
              <a:rPr lang="zh-CN" altLang="en-US" sz="2700" b="1">
                <a:solidFill>
                  <a:srgbClr val="FF0000"/>
                </a:solidFill>
                <a:latin typeface="仿宋_GB2312" pitchFamily="49" charset="-122"/>
                <a:ea typeface="仿宋_GB2312" pitchFamily="49" charset="-122"/>
              </a:rPr>
              <a:t>和</a:t>
            </a:r>
            <a:r>
              <a:rPr lang="en-US" altLang="zh-CN" sz="2700" b="1">
                <a:solidFill>
                  <a:srgbClr val="FF0000"/>
                </a:solidFill>
                <a:latin typeface="仿宋_GB2312" pitchFamily="49" charset="-122"/>
                <a:ea typeface="仿宋_GB2312" pitchFamily="49" charset="-122"/>
              </a:rPr>
              <a:t>I</a:t>
            </a:r>
            <a:r>
              <a:rPr lang="en-US" altLang="zh-CN" sz="2700" b="1" baseline="-25000">
                <a:solidFill>
                  <a:srgbClr val="FF0000"/>
                </a:solidFill>
                <a:latin typeface="仿宋_GB2312" pitchFamily="49" charset="-122"/>
                <a:ea typeface="仿宋_GB2312" pitchFamily="49" charset="-122"/>
              </a:rPr>
              <a:t>K</a:t>
            </a:r>
            <a:r>
              <a:rPr lang="zh-CN" altLang="en-US" sz="2700" b="1">
                <a:solidFill>
                  <a:srgbClr val="FF0000"/>
                </a:solidFill>
                <a:latin typeface="仿宋_GB2312" pitchFamily="49" charset="-122"/>
                <a:ea typeface="仿宋_GB2312" pitchFamily="49" charset="-122"/>
              </a:rPr>
              <a:t>的变化也近似成正比</a:t>
            </a:r>
            <a:r>
              <a:rPr lang="zh-CN" altLang="en-US" sz="2700" b="1">
                <a:latin typeface="仿宋_GB2312" pitchFamily="49" charset="-122"/>
                <a:ea typeface="仿宋_GB2312" pitchFamily="49" charset="-122"/>
              </a:rPr>
              <a:t>。所以短路特性曲线，如图</a:t>
            </a:r>
            <a:r>
              <a:rPr lang="en-US" altLang="zh-CN" sz="2700" b="1">
                <a:latin typeface="仿宋_GB2312" pitchFamily="49" charset="-122"/>
                <a:ea typeface="仿宋_GB2312" pitchFamily="49" charset="-122"/>
              </a:rPr>
              <a:t>19-26(b)</a:t>
            </a:r>
            <a:r>
              <a:rPr lang="zh-CN" altLang="en-US" sz="2700" b="1">
                <a:latin typeface="仿宋_GB2312" pitchFamily="49" charset="-122"/>
                <a:ea typeface="仿宋_GB2312" pitchFamily="49" charset="-122"/>
              </a:rPr>
              <a:t>所示，为一通过原点的直线。</a:t>
            </a:r>
          </a:p>
        </p:txBody>
      </p:sp>
      <p:pic>
        <p:nvPicPr>
          <p:cNvPr id="447495" name="Picture 7" descr="19-26 同步电机短路特性"/>
          <p:cNvPicPr>
            <a:picLocks noChangeAspect="1" noChangeArrowheads="1"/>
          </p:cNvPicPr>
          <p:nvPr>
            <p:ph sz="half" idx="1"/>
          </p:nvPr>
        </p:nvPicPr>
        <p:blipFill>
          <a:blip r:embed="rId2"/>
          <a:srcRect/>
          <a:stretch>
            <a:fillRect/>
          </a:stretch>
        </p:blipFill>
        <p:spPr>
          <a:xfrm>
            <a:off x="4535488" y="0"/>
            <a:ext cx="4608512" cy="2617788"/>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47495"/>
                                        </p:tgtEl>
                                        <p:attrNameLst>
                                          <p:attrName>style.visibility</p:attrName>
                                        </p:attrNameLst>
                                      </p:cBhvr>
                                      <p:to>
                                        <p:strVal val="visible"/>
                                      </p:to>
                                    </p:set>
                                    <p:animEffect transition="in" filter="slide(fromBottom)">
                                      <p:cBhvr>
                                        <p:cTn id="7" dur="500"/>
                                        <p:tgtEl>
                                          <p:spTgt spid="447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55650" y="0"/>
            <a:ext cx="7793038" cy="1143000"/>
          </a:xfrm>
        </p:spPr>
        <p:txBody>
          <a:bodyPr/>
          <a:lstStyle/>
          <a:p>
            <a:pPr eaLnBrk="1" hangingPunct="1"/>
            <a:r>
              <a:rPr lang="en-US" altLang="zh-CN" b="1" smtClean="0"/>
              <a:t>6.2</a:t>
            </a:r>
            <a:r>
              <a:rPr lang="en-US" altLang="zh-CN" b="1" smtClean="0">
                <a:latin typeface="Arial" charset="0"/>
              </a:rPr>
              <a:t>—</a:t>
            </a:r>
            <a:r>
              <a:rPr lang="en-US" altLang="zh-CN" b="1" smtClean="0"/>
              <a:t>6  </a:t>
            </a:r>
            <a:r>
              <a:rPr lang="zh-CN" altLang="en-US" b="1" smtClean="0"/>
              <a:t>短路特性和短路比    </a:t>
            </a:r>
            <a:r>
              <a:rPr lang="zh-CN" altLang="en-US" smtClean="0"/>
              <a:t> </a:t>
            </a:r>
            <a:r>
              <a:rPr lang="en-US" altLang="zh-CN" sz="1400" smtClean="0"/>
              <a:t>4</a:t>
            </a:r>
          </a:p>
        </p:txBody>
      </p:sp>
      <p:sp>
        <p:nvSpPr>
          <p:cNvPr id="74755" name="Rectangle 4"/>
          <p:cNvSpPr>
            <a:spLocks noChangeArrowheads="1"/>
          </p:cNvSpPr>
          <p:nvPr/>
        </p:nvSpPr>
        <p:spPr bwMode="auto">
          <a:xfrm>
            <a:off x="-180975" y="1341438"/>
            <a:ext cx="9324975" cy="446405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latin typeface="仿宋_GB2312" pitchFamily="49" charset="-122"/>
                <a:ea typeface="仿宋_GB2312" pitchFamily="49" charset="-122"/>
              </a:rPr>
              <a:t>以上分析还说明短路特性与转速无关，因此通常规定短路试验的条件是</a:t>
            </a:r>
            <a:r>
              <a:rPr lang="en-US" altLang="zh-CN" sz="2700" b="1">
                <a:latin typeface="仿宋_GB2312" pitchFamily="49" charset="-122"/>
                <a:ea typeface="仿宋_GB2312" pitchFamily="49" charset="-122"/>
              </a:rPr>
              <a:t>n&gt;0.2n</a:t>
            </a:r>
            <a:r>
              <a:rPr lang="en-US" altLang="zh-CN" sz="2700" b="1" baseline="-25000">
                <a:latin typeface="仿宋_GB2312" pitchFamily="49" charset="-122"/>
                <a:ea typeface="仿宋_GB2312" pitchFamily="49" charset="-122"/>
              </a:rPr>
              <a:t>N</a:t>
            </a:r>
            <a:r>
              <a:rPr lang="zh-CN" altLang="en-US" sz="2700" b="1">
                <a:latin typeface="仿宋_GB2312" pitchFamily="49" charset="-122"/>
                <a:ea typeface="仿宋_GB2312" pitchFamily="49" charset="-122"/>
              </a:rPr>
              <a:t>，即对转速无苛刻要求。不过对于航空同步发电机，因采用无刷励磁系统，故仍应在额定转速下进行试验。</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三，短路比</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r>
              <a:rPr lang="zh-CN" altLang="en-US" sz="2700" b="1">
                <a:solidFill>
                  <a:srgbClr val="FF0000"/>
                </a:solidFill>
                <a:latin typeface="仿宋_GB2312" pitchFamily="49" charset="-122"/>
                <a:ea typeface="仿宋_GB2312" pitchFamily="49" charset="-122"/>
              </a:rPr>
              <a:t>短路电流的相对大小是电机的重要性能指标</a:t>
            </a:r>
            <a:r>
              <a:rPr lang="zh-CN" altLang="en-US" sz="2700" b="1">
                <a:latin typeface="仿宋_GB2312" pitchFamily="49" charset="-122"/>
                <a:ea typeface="仿宋_GB2312" pitchFamily="49" charset="-122"/>
              </a:rPr>
              <a:t>，一般用短路比来衡量。</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所谓</a:t>
            </a:r>
            <a:r>
              <a:rPr lang="zh-CN" altLang="en-US" sz="2700" b="1">
                <a:solidFill>
                  <a:srgbClr val="0000FF"/>
                </a:solidFill>
                <a:latin typeface="仿宋_GB2312" pitchFamily="49" charset="-122"/>
                <a:ea typeface="仿宋_GB2312" pitchFamily="49" charset="-122"/>
              </a:rPr>
              <a:t>短路比</a:t>
            </a:r>
            <a:r>
              <a:rPr lang="en-US" altLang="zh-CN" sz="2700" b="1">
                <a:solidFill>
                  <a:srgbClr val="0000FF"/>
                </a:solidFill>
                <a:latin typeface="仿宋_GB2312" pitchFamily="49" charset="-122"/>
                <a:ea typeface="仿宋_GB2312" pitchFamily="49" charset="-122"/>
              </a:rPr>
              <a:t>K</a:t>
            </a:r>
            <a:r>
              <a:rPr lang="en-US" altLang="zh-CN" sz="2700" b="1" baseline="-25000">
                <a:solidFill>
                  <a:srgbClr val="0000FF"/>
                </a:solidFill>
                <a:latin typeface="仿宋_GB2312" pitchFamily="49" charset="-122"/>
                <a:ea typeface="仿宋_GB2312" pitchFamily="49" charset="-122"/>
              </a:rPr>
              <a:t>c</a:t>
            </a:r>
            <a:r>
              <a:rPr lang="zh-CN" altLang="en-US" sz="2700" b="1">
                <a:solidFill>
                  <a:srgbClr val="0000FF"/>
                </a:solidFill>
                <a:latin typeface="仿宋_GB2312" pitchFamily="49" charset="-122"/>
                <a:ea typeface="仿宋_GB2312" pitchFamily="49" charset="-122"/>
              </a:rPr>
              <a:t>是指励磁电流为</a:t>
            </a:r>
            <a:r>
              <a:rPr lang="en-US" altLang="zh-CN" sz="2700" b="1">
                <a:solidFill>
                  <a:srgbClr val="0000FF"/>
                </a:solidFill>
                <a:latin typeface="仿宋_GB2312" pitchFamily="49" charset="-122"/>
                <a:ea typeface="仿宋_GB2312" pitchFamily="49" charset="-122"/>
              </a:rPr>
              <a:t>I</a:t>
            </a:r>
            <a:r>
              <a:rPr lang="en-US" altLang="zh-CN" sz="2700" b="1" baseline="-25000">
                <a:solidFill>
                  <a:srgbClr val="0000FF"/>
                </a:solidFill>
                <a:latin typeface="仿宋_GB2312" pitchFamily="49" charset="-122"/>
                <a:ea typeface="仿宋_GB2312" pitchFamily="49" charset="-122"/>
              </a:rPr>
              <a:t>f0</a:t>
            </a:r>
            <a:r>
              <a:rPr lang="zh-CN" altLang="en-US" sz="2700" b="1">
                <a:solidFill>
                  <a:srgbClr val="0000FF"/>
                </a:solidFill>
                <a:latin typeface="仿宋_GB2312" pitchFamily="49" charset="-122"/>
                <a:ea typeface="仿宋_GB2312" pitchFamily="49" charset="-122"/>
              </a:rPr>
              <a:t>时的三相稳定短路电流 </a:t>
            </a:r>
            <a:r>
              <a:rPr lang="en-US" altLang="zh-CN" sz="2700" b="1">
                <a:solidFill>
                  <a:srgbClr val="0000FF"/>
                </a:solidFill>
                <a:latin typeface="仿宋_GB2312" pitchFamily="49" charset="-122"/>
                <a:ea typeface="仿宋_GB2312" pitchFamily="49" charset="-122"/>
              </a:rPr>
              <a:t>I</a:t>
            </a:r>
            <a:r>
              <a:rPr lang="en-US" altLang="zh-CN" sz="2700" b="1" baseline="-25000">
                <a:solidFill>
                  <a:srgbClr val="0000FF"/>
                </a:solidFill>
                <a:latin typeface="仿宋_GB2312" pitchFamily="49" charset="-122"/>
                <a:ea typeface="仿宋_GB2312" pitchFamily="49" charset="-122"/>
              </a:rPr>
              <a:t>K0</a:t>
            </a:r>
            <a:r>
              <a:rPr lang="zh-CN" altLang="en-US" sz="2700" b="1">
                <a:solidFill>
                  <a:srgbClr val="0000FF"/>
                </a:solidFill>
                <a:latin typeface="仿宋_GB2312" pitchFamily="49" charset="-122"/>
                <a:ea typeface="仿宋_GB2312" pitchFamily="49" charset="-122"/>
              </a:rPr>
              <a:t>与额定电流</a:t>
            </a:r>
            <a:r>
              <a:rPr lang="en-US" altLang="zh-CN" sz="2700" b="1">
                <a:solidFill>
                  <a:srgbClr val="0000FF"/>
                </a:solidFill>
                <a:latin typeface="仿宋_GB2312" pitchFamily="49" charset="-122"/>
                <a:ea typeface="仿宋_GB2312" pitchFamily="49" charset="-122"/>
              </a:rPr>
              <a:t>I</a:t>
            </a:r>
            <a:r>
              <a:rPr lang="en-US" altLang="zh-CN" sz="2700" b="1" baseline="-25000">
                <a:solidFill>
                  <a:srgbClr val="0000FF"/>
                </a:solidFill>
                <a:latin typeface="仿宋_GB2312" pitchFamily="49" charset="-122"/>
                <a:ea typeface="仿宋_GB2312" pitchFamily="49" charset="-122"/>
              </a:rPr>
              <a:t>N</a:t>
            </a:r>
            <a:r>
              <a:rPr lang="zh-CN" altLang="en-US" sz="2700" b="1">
                <a:solidFill>
                  <a:srgbClr val="0000FF"/>
                </a:solidFill>
                <a:latin typeface="仿宋_GB2312" pitchFamily="49" charset="-122"/>
                <a:ea typeface="仿宋_GB2312" pitchFamily="49" charset="-122"/>
              </a:rPr>
              <a:t>之比</a:t>
            </a:r>
            <a:r>
              <a:rPr lang="zh-CN" altLang="en-US" sz="2700" b="1">
                <a:latin typeface="仿宋_GB2312" pitchFamily="49" charset="-122"/>
                <a:ea typeface="仿宋_GB2312" pitchFamily="49" charset="-122"/>
              </a:rPr>
              <a:t>，即</a:t>
            </a: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其中，</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f0</a:t>
            </a:r>
            <a:r>
              <a:rPr lang="zh-CN" altLang="en-US" sz="2700" b="1">
                <a:latin typeface="仿宋_GB2312" pitchFamily="49" charset="-122"/>
                <a:ea typeface="仿宋_GB2312" pitchFamily="49" charset="-122"/>
              </a:rPr>
              <a:t>是额定转速条件下空载电压为</a:t>
            </a:r>
            <a:r>
              <a:rPr lang="en-US" altLang="zh-CN" sz="2700" b="1">
                <a:latin typeface="仿宋_GB2312" pitchFamily="49" charset="-122"/>
                <a:ea typeface="仿宋_GB2312" pitchFamily="49" charset="-122"/>
              </a:rPr>
              <a:t>U</a:t>
            </a:r>
            <a:r>
              <a:rPr lang="en-US" altLang="zh-CN" sz="2700" b="1" baseline="-25000">
                <a:latin typeface="仿宋_GB2312" pitchFamily="49" charset="-122"/>
                <a:ea typeface="仿宋_GB2312" pitchFamily="49" charset="-122"/>
              </a:rPr>
              <a:t>N</a:t>
            </a:r>
            <a:r>
              <a:rPr lang="zh-CN" altLang="en-US" sz="2700" b="1">
                <a:latin typeface="仿宋_GB2312" pitchFamily="49" charset="-122"/>
                <a:ea typeface="仿宋_GB2312" pitchFamily="49" charset="-122"/>
              </a:rPr>
              <a:t>时的励磁电流</a:t>
            </a:r>
          </a:p>
        </p:txBody>
      </p:sp>
      <p:graphicFrame>
        <p:nvGraphicFramePr>
          <p:cNvPr id="74756" name="Object 3"/>
          <p:cNvGraphicFramePr>
            <a:graphicFrameLocks noChangeAspect="1"/>
          </p:cNvGraphicFramePr>
          <p:nvPr>
            <p:ph sz="half" idx="2"/>
          </p:nvPr>
        </p:nvGraphicFramePr>
        <p:xfrm>
          <a:off x="5219700" y="4868863"/>
          <a:ext cx="1892300" cy="1312862"/>
        </p:xfrm>
        <a:graphic>
          <a:graphicData uri="http://schemas.openxmlformats.org/presentationml/2006/ole">
            <p:oleObj spid="_x0000_s74756" name="Equation" r:id="rId3" imgW="622030" imgH="431613" progId="Equation.DSMT4">
              <p:embed/>
            </p:oleObj>
          </a:graphicData>
        </a:graphic>
      </p:graphicFrame>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27088" y="0"/>
            <a:ext cx="7793037" cy="1143000"/>
          </a:xfrm>
        </p:spPr>
        <p:txBody>
          <a:bodyPr/>
          <a:lstStyle/>
          <a:p>
            <a:pPr eaLnBrk="1" hangingPunct="1"/>
            <a:r>
              <a:rPr lang="en-US" altLang="zh-CN" b="1" smtClean="0"/>
              <a:t>6.2</a:t>
            </a:r>
            <a:r>
              <a:rPr lang="en-US" altLang="zh-CN" b="1" smtClean="0">
                <a:latin typeface="Arial" charset="0"/>
              </a:rPr>
              <a:t>—</a:t>
            </a:r>
            <a:r>
              <a:rPr lang="en-US" altLang="zh-CN" b="1" smtClean="0"/>
              <a:t>6  </a:t>
            </a:r>
            <a:r>
              <a:rPr lang="zh-CN" altLang="en-US" b="1" smtClean="0"/>
              <a:t>短路特性和短路比    </a:t>
            </a:r>
            <a:r>
              <a:rPr lang="zh-CN" altLang="en-US" smtClean="0"/>
              <a:t> </a:t>
            </a:r>
            <a:r>
              <a:rPr lang="en-US" altLang="zh-CN" sz="1400" smtClean="0"/>
              <a:t>3</a:t>
            </a:r>
          </a:p>
        </p:txBody>
      </p:sp>
      <p:sp>
        <p:nvSpPr>
          <p:cNvPr id="75779" name="Rectangle 3"/>
          <p:cNvSpPr>
            <a:spLocks noChangeArrowheads="1"/>
          </p:cNvSpPr>
          <p:nvPr/>
        </p:nvSpPr>
        <p:spPr bwMode="auto">
          <a:xfrm>
            <a:off x="0" y="1268413"/>
            <a:ext cx="4859338" cy="54006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b="1"/>
              <a:t>      </a:t>
            </a:r>
            <a:r>
              <a:rPr lang="zh-CN" altLang="en-US" sz="2700" b="1">
                <a:latin typeface="仿宋_GB2312" pitchFamily="49" charset="-122"/>
                <a:ea typeface="仿宋_GB2312" pitchFamily="49" charset="-122"/>
              </a:rPr>
              <a:t>若把空载特性和短路特性画在同一个图上，如图</a:t>
            </a:r>
            <a:r>
              <a:rPr lang="en-US" altLang="zh-CN" sz="2700" b="1">
                <a:latin typeface="仿宋_GB2312" pitchFamily="49" charset="-122"/>
                <a:ea typeface="仿宋_GB2312" pitchFamily="49" charset="-122"/>
              </a:rPr>
              <a:t>19-28</a:t>
            </a:r>
            <a:r>
              <a:rPr lang="zh-CN" altLang="en-US" sz="2700" b="1">
                <a:latin typeface="仿宋_GB2312" pitchFamily="49" charset="-122"/>
                <a:ea typeface="仿宋_GB2312" pitchFamily="49" charset="-122"/>
              </a:rPr>
              <a:t>。由几何关系可得短路比的另一表达式：</a:t>
            </a:r>
            <a:r>
              <a:rPr lang="en-US" altLang="zh-CN" sz="2700" b="1">
                <a:latin typeface="仿宋_GB2312" pitchFamily="49" charset="-122"/>
                <a:ea typeface="仿宋_GB2312" pitchFamily="49" charset="-122"/>
              </a:rPr>
              <a:t>K</a:t>
            </a:r>
            <a:r>
              <a:rPr lang="en-US" altLang="zh-CN" sz="2700" b="1" baseline="-25000">
                <a:latin typeface="仿宋_GB2312" pitchFamily="49" charset="-122"/>
                <a:ea typeface="仿宋_GB2312" pitchFamily="49" charset="-122"/>
              </a:rPr>
              <a:t>C</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f0</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fK</a:t>
            </a:r>
            <a:r>
              <a:rPr lang="zh-CN" altLang="en-US" sz="2700" b="1">
                <a:latin typeface="仿宋_GB2312" pitchFamily="49" charset="-122"/>
                <a:ea typeface="仿宋_GB2312" pitchFamily="49" charset="-122"/>
              </a:rPr>
              <a:t>即空载额定电压时的励磁电流</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f0</a:t>
            </a:r>
            <a:r>
              <a:rPr lang="zh-CN" altLang="en-US" sz="2700" b="1">
                <a:latin typeface="仿宋_GB2312" pitchFamily="49" charset="-122"/>
                <a:ea typeface="仿宋_GB2312" pitchFamily="49" charset="-122"/>
              </a:rPr>
              <a:t>与三相短路电流等于额定电流时的励磁电流</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fK</a:t>
            </a:r>
            <a:r>
              <a:rPr lang="zh-CN" altLang="en-US" sz="2700" b="1">
                <a:latin typeface="仿宋_GB2312" pitchFamily="49" charset="-122"/>
                <a:ea typeface="仿宋_GB2312" pitchFamily="49" charset="-122"/>
              </a:rPr>
              <a:t>之比。由图</a:t>
            </a:r>
            <a:r>
              <a:rPr lang="en-US" altLang="zh-CN" sz="2700" b="1">
                <a:latin typeface="仿宋_GB2312" pitchFamily="49" charset="-122"/>
                <a:ea typeface="仿宋_GB2312" pitchFamily="49" charset="-122"/>
              </a:rPr>
              <a:t>19</a:t>
            </a:r>
            <a:r>
              <a:rPr lang="en-US" altLang="zh-CN" sz="2700" b="1">
                <a:ea typeface="仿宋_GB2312" pitchFamily="49" charset="-122"/>
              </a:rPr>
              <a:t>—</a:t>
            </a:r>
            <a:r>
              <a:rPr lang="en-US" altLang="zh-CN" sz="2700" b="1">
                <a:latin typeface="仿宋_GB2312" pitchFamily="49" charset="-122"/>
                <a:ea typeface="仿宋_GB2312" pitchFamily="49" charset="-122"/>
              </a:rPr>
              <a:t>28</a:t>
            </a:r>
            <a:r>
              <a:rPr lang="zh-CN" altLang="en-US" sz="2700" b="1">
                <a:latin typeface="仿宋_GB2312" pitchFamily="49" charset="-122"/>
                <a:ea typeface="仿宋_GB2312" pitchFamily="49" charset="-122"/>
              </a:rPr>
              <a:t>有    </a:t>
            </a: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000" b="1">
                <a:latin typeface="仿宋_GB2312" pitchFamily="49" charset="-122"/>
                <a:ea typeface="仿宋_GB2312" pitchFamily="49" charset="-122"/>
              </a:rPr>
              <a:t>可见，在数值上短路比与直轴同步电抗标么值</a:t>
            </a:r>
            <a:r>
              <a:rPr lang="en-US" altLang="zh-CN" sz="2000" b="1">
                <a:latin typeface="仿宋_GB2312" pitchFamily="49" charset="-122"/>
                <a:ea typeface="仿宋_GB2312" pitchFamily="49" charset="-122"/>
              </a:rPr>
              <a:t>x</a:t>
            </a:r>
            <a:r>
              <a:rPr lang="en-US" altLang="zh-CN" sz="2000" b="1" baseline="-25000">
                <a:latin typeface="仿宋_GB2312" pitchFamily="49" charset="-122"/>
                <a:ea typeface="仿宋_GB2312" pitchFamily="49" charset="-122"/>
              </a:rPr>
              <a:t>d</a:t>
            </a:r>
            <a:r>
              <a:rPr lang="zh-CN" altLang="en-US" sz="2000" b="1">
                <a:latin typeface="仿宋_GB2312" pitchFamily="49" charset="-122"/>
                <a:ea typeface="仿宋_GB2312" pitchFamily="49" charset="-122"/>
              </a:rPr>
              <a:t>成反比。</a:t>
            </a:r>
          </a:p>
        </p:txBody>
      </p:sp>
      <p:graphicFrame>
        <p:nvGraphicFramePr>
          <p:cNvPr id="75780" name="Object 5"/>
          <p:cNvGraphicFramePr>
            <a:graphicFrameLocks noChangeAspect="1"/>
          </p:cNvGraphicFramePr>
          <p:nvPr>
            <p:ph sz="half" idx="2"/>
          </p:nvPr>
        </p:nvGraphicFramePr>
        <p:xfrm>
          <a:off x="141288" y="4995863"/>
          <a:ext cx="5040312" cy="1098550"/>
        </p:xfrm>
        <a:graphic>
          <a:graphicData uri="http://schemas.openxmlformats.org/presentationml/2006/ole">
            <p:oleObj spid="_x0000_s75780" name="Equation" r:id="rId3" imgW="3416300" imgH="711200" progId="Equation.DSMT4">
              <p:embed/>
            </p:oleObj>
          </a:graphicData>
        </a:graphic>
      </p:graphicFrame>
      <p:pic>
        <p:nvPicPr>
          <p:cNvPr id="75781" name="Picture 7" descr="19-29"/>
          <p:cNvPicPr>
            <a:picLocks noChangeAspect="1" noChangeArrowheads="1"/>
          </p:cNvPicPr>
          <p:nvPr>
            <p:ph sz="half" idx="1"/>
          </p:nvPr>
        </p:nvPicPr>
        <p:blipFill>
          <a:blip r:embed="rId4"/>
          <a:srcRect/>
          <a:stretch>
            <a:fillRect/>
          </a:stretch>
        </p:blipFill>
        <p:spPr>
          <a:xfrm>
            <a:off x="4903788" y="549275"/>
            <a:ext cx="4240212" cy="6132513"/>
          </a:xfrm>
          <a:noFill/>
        </p:spPr>
      </p:pic>
      <p:sp>
        <p:nvSpPr>
          <p:cNvPr id="75782" name="Line 8"/>
          <p:cNvSpPr>
            <a:spLocks noChangeShapeType="1"/>
          </p:cNvSpPr>
          <p:nvPr/>
        </p:nvSpPr>
        <p:spPr bwMode="auto">
          <a:xfrm>
            <a:off x="5508625" y="2781300"/>
            <a:ext cx="1150938" cy="0"/>
          </a:xfrm>
          <a:prstGeom prst="line">
            <a:avLst/>
          </a:prstGeom>
          <a:noFill/>
          <a:ln w="38100">
            <a:solidFill>
              <a:srgbClr val="FF0000"/>
            </a:solidFill>
            <a:miter lim="800000"/>
            <a:headEnd/>
            <a:tailEnd/>
          </a:ln>
          <a:effectLst/>
        </p:spPr>
        <p:txBody>
          <a:bodyPr wrap="none"/>
          <a:lstStyle/>
          <a:p>
            <a:endParaRPr lang="zh-CN" altLang="en-US"/>
          </a:p>
        </p:txBody>
      </p:sp>
      <p:sp>
        <p:nvSpPr>
          <p:cNvPr id="75783" name="Line 9"/>
          <p:cNvSpPr>
            <a:spLocks noChangeShapeType="1"/>
          </p:cNvSpPr>
          <p:nvPr/>
        </p:nvSpPr>
        <p:spPr bwMode="auto">
          <a:xfrm>
            <a:off x="6372225" y="2781300"/>
            <a:ext cx="0" cy="2879725"/>
          </a:xfrm>
          <a:prstGeom prst="line">
            <a:avLst/>
          </a:prstGeom>
          <a:noFill/>
          <a:ln w="38100">
            <a:solidFill>
              <a:srgbClr val="FF0000"/>
            </a:solidFill>
            <a:miter lim="800000"/>
            <a:headEnd/>
            <a:tailEnd/>
          </a:ln>
          <a:effectLst/>
        </p:spPr>
        <p:txBody>
          <a:bodyPr wrap="none"/>
          <a:lstStyle/>
          <a:p>
            <a:endParaRPr lang="zh-CN" altLang="en-US"/>
          </a:p>
        </p:txBody>
      </p:sp>
      <p:sp>
        <p:nvSpPr>
          <p:cNvPr id="75784" name="Line 10"/>
          <p:cNvSpPr>
            <a:spLocks noChangeShapeType="1"/>
          </p:cNvSpPr>
          <p:nvPr/>
        </p:nvSpPr>
        <p:spPr bwMode="auto">
          <a:xfrm>
            <a:off x="6659563" y="1773238"/>
            <a:ext cx="0" cy="3960812"/>
          </a:xfrm>
          <a:prstGeom prst="line">
            <a:avLst/>
          </a:prstGeom>
          <a:noFill/>
          <a:ln w="38100">
            <a:solidFill>
              <a:srgbClr val="FF0000"/>
            </a:solidFill>
            <a:miter lim="800000"/>
            <a:headEnd/>
            <a:tailEnd/>
          </a:ln>
          <a:effectLst/>
        </p:spPr>
        <p:txBody>
          <a:bodyPr wrap="none"/>
          <a:lstStyle/>
          <a:p>
            <a:endParaRPr lang="zh-CN" altLang="en-US"/>
          </a:p>
        </p:txBody>
      </p:sp>
      <p:sp>
        <p:nvSpPr>
          <p:cNvPr id="75785" name="Line 11"/>
          <p:cNvSpPr>
            <a:spLocks noChangeShapeType="1"/>
          </p:cNvSpPr>
          <p:nvPr/>
        </p:nvSpPr>
        <p:spPr bwMode="auto">
          <a:xfrm flipH="1">
            <a:off x="5508625" y="1700213"/>
            <a:ext cx="1150938" cy="0"/>
          </a:xfrm>
          <a:prstGeom prst="line">
            <a:avLst/>
          </a:prstGeom>
          <a:noFill/>
          <a:ln w="38100">
            <a:solidFill>
              <a:srgbClr val="FF0000"/>
            </a:solidFill>
            <a:miter lim="800000"/>
            <a:headEnd/>
            <a:tailEnd/>
          </a:ln>
          <a:effectLst/>
        </p:spPr>
        <p:txBody>
          <a:bodyPr wrap="none"/>
          <a:lstStyle/>
          <a:p>
            <a:endParaRPr lang="zh-CN" altLang="en-US"/>
          </a:p>
        </p:txBody>
      </p:sp>
      <p:sp>
        <p:nvSpPr>
          <p:cNvPr id="75786" name="Rectangle 12"/>
          <p:cNvSpPr>
            <a:spLocks noChangeArrowheads="1"/>
          </p:cNvSpPr>
          <p:nvPr/>
        </p:nvSpPr>
        <p:spPr bwMode="auto">
          <a:xfrm>
            <a:off x="4932363" y="1196975"/>
            <a:ext cx="935037" cy="72072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None/>
            </a:pPr>
            <a:r>
              <a:rPr lang="en-US" altLang="zh-CN" sz="2700" b="1"/>
              <a:t>E</a:t>
            </a:r>
            <a:r>
              <a:rPr lang="en-US" altLang="zh-CN" sz="2700" b="1" baseline="-25000"/>
              <a:t>0</a:t>
            </a:r>
            <a:r>
              <a:rPr lang="el-GR" altLang="zh-CN" sz="2700" b="1" baseline="-25000">
                <a:cs typeface="Tahoma" pitchFamily="34" charset="0"/>
              </a:rPr>
              <a:t>δ</a:t>
            </a:r>
          </a:p>
        </p:txBody>
      </p:sp>
      <p:sp>
        <p:nvSpPr>
          <p:cNvPr id="75787" name="Rectangle 13"/>
          <p:cNvSpPr>
            <a:spLocks noChangeArrowheads="1"/>
          </p:cNvSpPr>
          <p:nvPr/>
        </p:nvSpPr>
        <p:spPr bwMode="auto">
          <a:xfrm>
            <a:off x="4932363" y="2349500"/>
            <a:ext cx="935037" cy="72072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None/>
            </a:pPr>
            <a:r>
              <a:rPr lang="en-US" altLang="zh-CN" sz="2700" b="1"/>
              <a:t>U</a:t>
            </a:r>
            <a:r>
              <a:rPr lang="en-US" altLang="zh-CN" sz="2700" b="1" baseline="-25000"/>
              <a:t>N</a:t>
            </a:r>
            <a:endParaRPr lang="el-GR" altLang="zh-CN" sz="2700" b="1" baseline="-25000">
              <a:cs typeface="Tahoma" pitchFamily="34" charset="0"/>
            </a:endParaRPr>
          </a:p>
        </p:txBody>
      </p:sp>
      <p:sp>
        <p:nvSpPr>
          <p:cNvPr id="75788" name="Rectangle 14"/>
          <p:cNvSpPr>
            <a:spLocks noChangeArrowheads="1"/>
          </p:cNvSpPr>
          <p:nvPr/>
        </p:nvSpPr>
        <p:spPr bwMode="auto">
          <a:xfrm>
            <a:off x="5940425" y="5734050"/>
            <a:ext cx="2376488" cy="72072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None/>
            </a:pPr>
            <a:r>
              <a:rPr lang="en-US" altLang="zh-CN" sz="2700" b="1"/>
              <a:t>I</a:t>
            </a:r>
            <a:r>
              <a:rPr lang="en-US" altLang="zh-CN" sz="2700" b="1" baseline="-25000"/>
              <a:t>f</a:t>
            </a:r>
            <a:r>
              <a:rPr lang="el-GR" altLang="zh-CN" sz="2700" b="1" baseline="-25000">
                <a:cs typeface="Tahoma" pitchFamily="34" charset="0"/>
              </a:rPr>
              <a:t>δ </a:t>
            </a:r>
            <a:r>
              <a:rPr lang="en-US" altLang="zh-CN" sz="2700" b="1" baseline="-25000">
                <a:cs typeface="Tahoma" pitchFamily="34" charset="0"/>
              </a:rPr>
              <a:t>  </a:t>
            </a:r>
            <a:r>
              <a:rPr lang="en-US" altLang="zh-CN" sz="2700" b="1"/>
              <a:t>I</a:t>
            </a:r>
            <a:r>
              <a:rPr lang="en-US" altLang="zh-CN" sz="2700" b="1" baseline="-25000"/>
              <a:t>f</a:t>
            </a:r>
            <a:r>
              <a:rPr lang="en-US" altLang="zh-CN" sz="2700" b="1" baseline="-25000">
                <a:cs typeface="Tahoma" pitchFamily="34" charset="0"/>
              </a:rPr>
              <a:t>0      </a:t>
            </a:r>
            <a:r>
              <a:rPr lang="en-US" altLang="zh-CN" sz="2700" b="1"/>
              <a:t>I</a:t>
            </a:r>
            <a:r>
              <a:rPr lang="en-US" altLang="zh-CN" sz="2700" b="1" baseline="-25000"/>
              <a:t>f</a:t>
            </a:r>
            <a:r>
              <a:rPr lang="en-US" altLang="zh-CN" sz="2700" b="1" baseline="-25000">
                <a:cs typeface="Tahoma" pitchFamily="34" charset="0"/>
              </a:rPr>
              <a:t>K</a:t>
            </a:r>
            <a:endParaRPr lang="el-GR" altLang="zh-CN" sz="2700" b="1" baseline="-25000">
              <a:cs typeface="Tahoma" pitchFamily="34" charset="0"/>
            </a:endParaRPr>
          </a:p>
        </p:txBody>
      </p:sp>
      <p:sp>
        <p:nvSpPr>
          <p:cNvPr id="75789" name="Line 15"/>
          <p:cNvSpPr>
            <a:spLocks noChangeShapeType="1"/>
          </p:cNvSpPr>
          <p:nvPr/>
        </p:nvSpPr>
        <p:spPr bwMode="auto">
          <a:xfrm flipH="1">
            <a:off x="5580063" y="4292600"/>
            <a:ext cx="1079500" cy="0"/>
          </a:xfrm>
          <a:prstGeom prst="line">
            <a:avLst/>
          </a:prstGeom>
          <a:noFill/>
          <a:ln w="38100">
            <a:solidFill>
              <a:srgbClr val="FF0000"/>
            </a:solidFill>
            <a:miter lim="800000"/>
            <a:headEnd/>
            <a:tailEnd/>
          </a:ln>
          <a:effectLst/>
        </p:spPr>
        <p:txBody>
          <a:bodyPr wrap="none"/>
          <a:lstStyle/>
          <a:p>
            <a:endParaRPr lang="zh-CN" altLang="en-US"/>
          </a:p>
        </p:txBody>
      </p:sp>
      <p:sp>
        <p:nvSpPr>
          <p:cNvPr id="75790" name="Rectangle 16"/>
          <p:cNvSpPr>
            <a:spLocks noChangeArrowheads="1"/>
          </p:cNvSpPr>
          <p:nvPr/>
        </p:nvSpPr>
        <p:spPr bwMode="auto">
          <a:xfrm>
            <a:off x="4932363" y="4076700"/>
            <a:ext cx="498475" cy="366713"/>
          </a:xfrm>
          <a:prstGeom prst="rect">
            <a:avLst/>
          </a:prstGeom>
          <a:noFill/>
          <a:ln w="9525">
            <a:noFill/>
            <a:miter lim="800000"/>
            <a:headEnd/>
            <a:tailEnd/>
          </a:ln>
          <a:effectLst/>
        </p:spPr>
        <p:txBody>
          <a:bodyPr wrap="none">
            <a:spAutoFit/>
          </a:bodyPr>
          <a:lstStyle/>
          <a:p>
            <a:r>
              <a:rPr kumimoji="1" lang="en-US" altLang="zh-CN" sz="1800" b="1">
                <a:latin typeface="Tahoma" pitchFamily="34" charset="0"/>
              </a:rPr>
              <a:t>I</a:t>
            </a:r>
            <a:r>
              <a:rPr kumimoji="1" lang="en-US" altLang="zh-CN" sz="1800" b="1" baseline="-25000">
                <a:latin typeface="Tahoma" pitchFamily="34" charset="0"/>
              </a:rPr>
              <a:t>K0</a:t>
            </a:r>
          </a:p>
        </p:txBody>
      </p:sp>
      <p:sp>
        <p:nvSpPr>
          <p:cNvPr id="75791" name="Line 17"/>
          <p:cNvSpPr>
            <a:spLocks noChangeShapeType="1"/>
          </p:cNvSpPr>
          <p:nvPr/>
        </p:nvSpPr>
        <p:spPr bwMode="auto">
          <a:xfrm>
            <a:off x="5508625" y="3644900"/>
            <a:ext cx="1727200" cy="0"/>
          </a:xfrm>
          <a:prstGeom prst="line">
            <a:avLst/>
          </a:prstGeom>
          <a:noFill/>
          <a:ln w="38100">
            <a:solidFill>
              <a:srgbClr val="FF0000"/>
            </a:solidFill>
            <a:miter lim="800000"/>
            <a:headEnd/>
            <a:tailEnd/>
          </a:ln>
          <a:effectLst/>
        </p:spPr>
        <p:txBody>
          <a:bodyPr wrap="none"/>
          <a:lstStyle/>
          <a:p>
            <a:endParaRPr lang="zh-CN" altLang="en-US"/>
          </a:p>
        </p:txBody>
      </p:sp>
      <p:sp>
        <p:nvSpPr>
          <p:cNvPr id="75792" name="Line 18"/>
          <p:cNvSpPr>
            <a:spLocks noChangeShapeType="1"/>
          </p:cNvSpPr>
          <p:nvPr/>
        </p:nvSpPr>
        <p:spPr bwMode="auto">
          <a:xfrm flipH="1">
            <a:off x="7235825" y="3644900"/>
            <a:ext cx="0" cy="2016125"/>
          </a:xfrm>
          <a:prstGeom prst="line">
            <a:avLst/>
          </a:prstGeom>
          <a:noFill/>
          <a:ln w="38100">
            <a:solidFill>
              <a:srgbClr val="FF0000"/>
            </a:solidFill>
            <a:miter lim="800000"/>
            <a:headEnd/>
            <a:tailEnd/>
          </a:ln>
          <a:effectLst/>
        </p:spPr>
        <p:txBody>
          <a:bodyPr wrap="none"/>
          <a:lstStyle/>
          <a:p>
            <a:endParaRPr lang="zh-CN" altLang="en-US"/>
          </a:p>
        </p:txBody>
      </p:sp>
      <p:sp>
        <p:nvSpPr>
          <p:cNvPr id="75793" name="Rectangle 19"/>
          <p:cNvSpPr>
            <a:spLocks noChangeArrowheads="1"/>
          </p:cNvSpPr>
          <p:nvPr/>
        </p:nvSpPr>
        <p:spPr bwMode="auto">
          <a:xfrm>
            <a:off x="5076825" y="3429000"/>
            <a:ext cx="1008063" cy="366713"/>
          </a:xfrm>
          <a:prstGeom prst="rect">
            <a:avLst/>
          </a:prstGeom>
          <a:noFill/>
          <a:ln w="9525">
            <a:noFill/>
            <a:miter lim="800000"/>
            <a:headEnd/>
            <a:tailEnd/>
          </a:ln>
          <a:effectLst/>
        </p:spPr>
        <p:txBody>
          <a:bodyPr>
            <a:spAutoFit/>
          </a:bodyPr>
          <a:lstStyle/>
          <a:p>
            <a:r>
              <a:rPr kumimoji="1" lang="en-US" altLang="zh-CN" sz="1800" b="1">
                <a:latin typeface="Tahoma" pitchFamily="34" charset="0"/>
              </a:rPr>
              <a:t>I</a:t>
            </a:r>
            <a:r>
              <a:rPr kumimoji="1" lang="en-US" altLang="zh-CN" sz="1800" b="1" baseline="-25000">
                <a:latin typeface="Tahoma" pitchFamily="34" charset="0"/>
              </a:rPr>
              <a:t>N</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55650" y="0"/>
            <a:ext cx="7793038" cy="1143000"/>
          </a:xfrm>
        </p:spPr>
        <p:txBody>
          <a:bodyPr/>
          <a:lstStyle/>
          <a:p>
            <a:pPr eaLnBrk="1" hangingPunct="1"/>
            <a:r>
              <a:rPr lang="en-US" altLang="zh-CN" smtClean="0"/>
              <a:t>6.2</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1</a:t>
            </a:r>
          </a:p>
        </p:txBody>
      </p:sp>
      <p:sp>
        <p:nvSpPr>
          <p:cNvPr id="76803" name="Rectangle 4"/>
          <p:cNvSpPr>
            <a:spLocks noChangeArrowheads="1"/>
          </p:cNvSpPr>
          <p:nvPr/>
        </p:nvSpPr>
        <p:spPr bwMode="auto">
          <a:xfrm>
            <a:off x="0" y="1196975"/>
            <a:ext cx="5435600" cy="5184775"/>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b="1">
                <a:latin typeface="仿宋_GB2312" pitchFamily="49" charset="-122"/>
                <a:ea typeface="仿宋_GB2312" pitchFamily="49" charset="-122"/>
              </a:rPr>
              <a:t>一、直轴同步电抗</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不饱和值</a:t>
            </a: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的测试</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r>
              <a:rPr lang="en-US" altLang="zh-CN" sz="2300" b="1">
                <a:solidFill>
                  <a:srgbClr val="0000FF"/>
                </a:solidFill>
                <a:latin typeface="仿宋_GB2312" pitchFamily="49" charset="-122"/>
                <a:ea typeface="仿宋_GB2312" pitchFamily="49" charset="-122"/>
              </a:rPr>
              <a:t>x</a:t>
            </a:r>
            <a:r>
              <a:rPr lang="en-US" altLang="zh-CN" sz="2300" b="1" baseline="-25000">
                <a:solidFill>
                  <a:srgbClr val="0000FF"/>
                </a:solidFill>
                <a:latin typeface="仿宋_GB2312" pitchFamily="49" charset="-122"/>
                <a:ea typeface="仿宋_GB2312" pitchFamily="49" charset="-122"/>
              </a:rPr>
              <a:t>d</a:t>
            </a:r>
            <a:r>
              <a:rPr lang="zh-CN" altLang="en-US" sz="2300" b="1">
                <a:solidFill>
                  <a:srgbClr val="0000FF"/>
                </a:solidFill>
                <a:latin typeface="仿宋_GB2312" pitchFamily="49" charset="-122"/>
                <a:ea typeface="仿宋_GB2312" pitchFamily="49" charset="-122"/>
              </a:rPr>
              <a:t>是同步电机的重要参数</a:t>
            </a:r>
            <a:r>
              <a:rPr lang="zh-CN" altLang="en-US" sz="2300" b="1">
                <a:latin typeface="仿宋_GB2312" pitchFamily="49" charset="-122"/>
                <a:ea typeface="仿宋_GB2312" pitchFamily="49" charset="-122"/>
              </a:rPr>
              <a:t>，一般由空载特性试验和三相稳态短路特性试验求取。由前面短路运行分析中式</a:t>
            </a:r>
            <a:r>
              <a:rPr lang="en-US" altLang="zh-CN" sz="2300" b="1">
                <a:latin typeface="仿宋_GB2312" pitchFamily="49" charset="-122"/>
                <a:ea typeface="仿宋_GB2312" pitchFamily="49" charset="-122"/>
              </a:rPr>
              <a:t>(19-34)</a:t>
            </a:r>
            <a:r>
              <a:rPr lang="zh-CN" altLang="en-US" sz="2300" b="1">
                <a:latin typeface="仿宋_GB2312" pitchFamily="49" charset="-122"/>
                <a:ea typeface="仿宋_GB2312" pitchFamily="49" charset="-122"/>
              </a:rPr>
              <a:t>可得</a:t>
            </a:r>
            <a:r>
              <a:rPr lang="en-US" altLang="zh-CN" sz="2300" b="1">
                <a:latin typeface="仿宋_GB2312" pitchFamily="49" charset="-122"/>
                <a:ea typeface="仿宋_GB2312" pitchFamily="49" charset="-122"/>
              </a:rPr>
              <a:t>x</a:t>
            </a:r>
            <a:r>
              <a:rPr lang="en-US" altLang="zh-CN" sz="2300" b="1" baseline="-25000">
                <a:latin typeface="仿宋_GB2312" pitchFamily="49" charset="-122"/>
                <a:ea typeface="仿宋_GB2312" pitchFamily="49" charset="-122"/>
              </a:rPr>
              <a:t>d</a:t>
            </a:r>
            <a:r>
              <a:rPr lang="en-US" altLang="zh-CN" sz="2300" b="1">
                <a:latin typeface="仿宋_GB2312" pitchFamily="49" charset="-122"/>
                <a:ea typeface="仿宋_GB2312" pitchFamily="49" charset="-122"/>
              </a:rPr>
              <a:t>=E</a:t>
            </a:r>
            <a:r>
              <a:rPr lang="en-US" altLang="zh-CN" sz="2300" b="1" baseline="-25000">
                <a:latin typeface="仿宋_GB2312" pitchFamily="49" charset="-122"/>
                <a:ea typeface="仿宋_GB2312" pitchFamily="49" charset="-122"/>
              </a:rPr>
              <a:t>0</a:t>
            </a:r>
            <a:r>
              <a:rPr lang="en-US" altLang="zh-CN" sz="2300" b="1">
                <a:latin typeface="仿宋_GB2312" pitchFamily="49" charset="-122"/>
                <a:ea typeface="仿宋_GB2312" pitchFamily="49" charset="-122"/>
              </a:rPr>
              <a:t>/I</a:t>
            </a:r>
            <a:r>
              <a:rPr lang="en-US" altLang="zh-CN" sz="2300" b="1" baseline="-25000">
                <a:latin typeface="仿宋_GB2312" pitchFamily="49" charset="-122"/>
                <a:ea typeface="仿宋_GB2312" pitchFamily="49" charset="-122"/>
              </a:rPr>
              <a:t>K</a:t>
            </a:r>
            <a:r>
              <a:rPr lang="zh-CN" altLang="en-US" sz="2300" b="1">
                <a:latin typeface="仿宋_GB2312" pitchFamily="49" charset="-122"/>
                <a:ea typeface="仿宋_GB2312" pitchFamily="49" charset="-122"/>
              </a:rPr>
              <a:t>式中 </a:t>
            </a:r>
            <a:r>
              <a:rPr lang="en-US" altLang="zh-CN" sz="2300" b="1">
                <a:latin typeface="仿宋_GB2312" pitchFamily="49" charset="-122"/>
                <a:ea typeface="仿宋_GB2312" pitchFamily="49" charset="-122"/>
              </a:rPr>
              <a:t>E</a:t>
            </a:r>
            <a:r>
              <a:rPr lang="en-US" altLang="zh-CN" sz="2300" b="1" baseline="-25000">
                <a:latin typeface="仿宋_GB2312" pitchFamily="49" charset="-122"/>
                <a:ea typeface="仿宋_GB2312" pitchFamily="49" charset="-122"/>
              </a:rPr>
              <a:t>0</a:t>
            </a:r>
            <a:r>
              <a:rPr lang="zh-CN" altLang="en-US" sz="2300" b="1">
                <a:latin typeface="仿宋_GB2312" pitchFamily="49" charset="-122"/>
                <a:ea typeface="仿宋_GB2312" pitchFamily="49" charset="-122"/>
              </a:rPr>
              <a:t>和</a:t>
            </a:r>
            <a:r>
              <a:rPr lang="en-US" altLang="zh-CN" sz="2300" b="1">
                <a:latin typeface="仿宋_GB2312" pitchFamily="49" charset="-122"/>
                <a:ea typeface="仿宋_GB2312" pitchFamily="49" charset="-122"/>
              </a:rPr>
              <a:t>I</a:t>
            </a:r>
            <a:r>
              <a:rPr lang="en-US" altLang="zh-CN" sz="2300" b="1" baseline="-25000">
                <a:latin typeface="仿宋_GB2312" pitchFamily="49" charset="-122"/>
                <a:ea typeface="仿宋_GB2312" pitchFamily="49" charset="-122"/>
              </a:rPr>
              <a:t>K</a:t>
            </a:r>
            <a:r>
              <a:rPr lang="zh-CN" altLang="en-US" sz="2300" b="1">
                <a:latin typeface="仿宋_GB2312" pitchFamily="49" charset="-122"/>
                <a:ea typeface="仿宋_GB2312" pitchFamily="49" charset="-122"/>
              </a:rPr>
              <a:t>为同一励磁电流下所得的数值，但所求</a:t>
            </a:r>
            <a:r>
              <a:rPr lang="en-US" altLang="zh-CN" sz="2300" b="1">
                <a:latin typeface="仿宋_GB2312" pitchFamily="49" charset="-122"/>
                <a:ea typeface="仿宋_GB2312" pitchFamily="49" charset="-122"/>
              </a:rPr>
              <a:t>x</a:t>
            </a:r>
            <a:r>
              <a:rPr lang="en-US" altLang="zh-CN" sz="2300" b="1" baseline="-25000">
                <a:latin typeface="仿宋_GB2312" pitchFamily="49" charset="-122"/>
                <a:ea typeface="仿宋_GB2312" pitchFamily="49" charset="-122"/>
              </a:rPr>
              <a:t>d</a:t>
            </a:r>
            <a:r>
              <a:rPr lang="zh-CN" altLang="en-US" sz="2300" b="1">
                <a:latin typeface="仿宋_GB2312" pitchFamily="49" charset="-122"/>
                <a:ea typeface="仿宋_GB2312" pitchFamily="49" charset="-122"/>
              </a:rPr>
              <a:t>为不饱和值，不应计及饱和影响</a:t>
            </a:r>
            <a:r>
              <a:rPr lang="en-US" altLang="zh-CN" sz="2300" b="1">
                <a:latin typeface="仿宋_GB2312" pitchFamily="49" charset="-122"/>
                <a:ea typeface="仿宋_GB2312" pitchFamily="49" charset="-122"/>
              </a:rPr>
              <a:t>(</a:t>
            </a:r>
            <a:r>
              <a:rPr lang="zh-CN" altLang="en-US" sz="2300" b="1">
                <a:latin typeface="仿宋_GB2312" pitchFamily="49" charset="-122"/>
                <a:ea typeface="仿宋_GB2312" pitchFamily="49" charset="-122"/>
              </a:rPr>
              <a:t>见</a:t>
            </a:r>
            <a:r>
              <a:rPr lang="en-US" altLang="zh-CN" sz="2300" b="1">
                <a:latin typeface="仿宋_GB2312" pitchFamily="49" charset="-122"/>
                <a:ea typeface="仿宋_GB2312" pitchFamily="49" charset="-122"/>
              </a:rPr>
              <a:t>§19-4)</a:t>
            </a:r>
            <a:r>
              <a:rPr lang="zh-CN" altLang="en-US" sz="2300" b="1">
                <a:latin typeface="仿宋_GB2312" pitchFamily="49" charset="-122"/>
                <a:ea typeface="仿宋_GB2312" pitchFamily="49" charset="-122"/>
              </a:rPr>
              <a:t>故</a:t>
            </a:r>
            <a:r>
              <a:rPr lang="en-US" altLang="zh-CN" sz="2300" b="1">
                <a:solidFill>
                  <a:srgbClr val="FF0000"/>
                </a:solidFill>
                <a:latin typeface="仿宋_GB2312" pitchFamily="49" charset="-122"/>
                <a:ea typeface="仿宋_GB2312" pitchFamily="49" charset="-122"/>
              </a:rPr>
              <a:t>E</a:t>
            </a:r>
            <a:r>
              <a:rPr lang="en-US" altLang="zh-CN" sz="2300" b="1" baseline="-25000">
                <a:solidFill>
                  <a:srgbClr val="FF0000"/>
                </a:solidFill>
                <a:latin typeface="仿宋_GB2312" pitchFamily="49" charset="-122"/>
                <a:ea typeface="仿宋_GB2312" pitchFamily="49" charset="-122"/>
              </a:rPr>
              <a:t>0</a:t>
            </a:r>
            <a:r>
              <a:rPr lang="zh-CN" altLang="en-US" sz="2300" b="1">
                <a:solidFill>
                  <a:srgbClr val="FF0000"/>
                </a:solidFill>
                <a:latin typeface="仿宋_GB2312" pitchFamily="49" charset="-122"/>
                <a:ea typeface="仿宋_GB2312" pitchFamily="49" charset="-122"/>
              </a:rPr>
              <a:t>必须在空载特性气隙线上查取。因为气隙线和短路特性与</a:t>
            </a:r>
            <a:r>
              <a:rPr lang="en-US" altLang="zh-CN" sz="2300" b="1">
                <a:solidFill>
                  <a:srgbClr val="FF0000"/>
                </a:solidFill>
                <a:latin typeface="仿宋_GB2312" pitchFamily="49" charset="-122"/>
                <a:ea typeface="仿宋_GB2312" pitchFamily="49" charset="-122"/>
              </a:rPr>
              <a:t>I</a:t>
            </a:r>
            <a:r>
              <a:rPr lang="en-US" altLang="zh-CN" sz="2300" b="1" baseline="-25000">
                <a:solidFill>
                  <a:srgbClr val="FF0000"/>
                </a:solidFill>
                <a:latin typeface="仿宋_GB2312" pitchFamily="49" charset="-122"/>
                <a:ea typeface="仿宋_GB2312" pitchFamily="49" charset="-122"/>
              </a:rPr>
              <a:t>f</a:t>
            </a:r>
            <a:r>
              <a:rPr lang="zh-CN" altLang="en-US" sz="2300" b="1">
                <a:solidFill>
                  <a:srgbClr val="FF0000"/>
                </a:solidFill>
                <a:latin typeface="仿宋_GB2312" pitchFamily="49" charset="-122"/>
                <a:ea typeface="仿宋_GB2312" pitchFamily="49" charset="-122"/>
              </a:rPr>
              <a:t>均呈线性关系</a:t>
            </a:r>
            <a:r>
              <a:rPr lang="zh-CN" altLang="en-US" sz="2300" b="1">
                <a:latin typeface="仿宋_GB2312" pitchFamily="49" charset="-122"/>
                <a:ea typeface="仿宋_GB2312" pitchFamily="49" charset="-122"/>
              </a:rPr>
              <a:t>，所以对应任何励磁电流的比值</a:t>
            </a:r>
            <a:r>
              <a:rPr lang="en-US" altLang="zh-CN" sz="2300" b="1">
                <a:latin typeface="仿宋_GB2312" pitchFamily="49" charset="-122"/>
                <a:ea typeface="仿宋_GB2312" pitchFamily="49" charset="-122"/>
              </a:rPr>
              <a:t>E</a:t>
            </a:r>
            <a:r>
              <a:rPr lang="en-US" altLang="zh-CN" sz="2300" b="1" baseline="-25000">
                <a:latin typeface="仿宋_GB2312" pitchFamily="49" charset="-122"/>
                <a:ea typeface="仿宋_GB2312" pitchFamily="49" charset="-122"/>
              </a:rPr>
              <a:t>0</a:t>
            </a:r>
            <a:r>
              <a:rPr lang="en-US" altLang="zh-CN" sz="2300" b="1">
                <a:latin typeface="仿宋_GB2312" pitchFamily="49" charset="-122"/>
                <a:ea typeface="仿宋_GB2312" pitchFamily="49" charset="-122"/>
              </a:rPr>
              <a:t>/I</a:t>
            </a:r>
            <a:r>
              <a:rPr lang="en-US" altLang="zh-CN" sz="2300" b="1" baseline="-25000">
                <a:latin typeface="仿宋_GB2312" pitchFamily="49" charset="-122"/>
                <a:ea typeface="仿宋_GB2312" pitchFamily="49" charset="-122"/>
              </a:rPr>
              <a:t>K</a:t>
            </a:r>
            <a:r>
              <a:rPr lang="zh-CN" altLang="en-US" sz="2300" b="1">
                <a:latin typeface="仿宋_GB2312" pitchFamily="49" charset="-122"/>
                <a:ea typeface="仿宋_GB2312" pitchFamily="49" charset="-122"/>
              </a:rPr>
              <a:t>都相同，说明</a:t>
            </a:r>
            <a:r>
              <a:rPr lang="en-US" altLang="zh-CN" sz="2300" b="1">
                <a:latin typeface="仿宋_GB2312" pitchFamily="49" charset="-122"/>
                <a:ea typeface="仿宋_GB2312" pitchFamily="49" charset="-122"/>
              </a:rPr>
              <a:t>x</a:t>
            </a:r>
            <a:r>
              <a:rPr lang="en-US" altLang="zh-CN" sz="2300" b="1" baseline="-25000">
                <a:latin typeface="仿宋_GB2312" pitchFamily="49" charset="-122"/>
                <a:ea typeface="仿宋_GB2312" pitchFamily="49" charset="-122"/>
              </a:rPr>
              <a:t>d</a:t>
            </a:r>
            <a:r>
              <a:rPr lang="zh-CN" altLang="en-US" sz="2300" b="1">
                <a:latin typeface="仿宋_GB2312" pitchFamily="49" charset="-122"/>
                <a:ea typeface="仿宋_GB2312" pitchFamily="49" charset="-122"/>
              </a:rPr>
              <a:t>可以在任意大小的</a:t>
            </a:r>
            <a:r>
              <a:rPr lang="en-US" altLang="zh-CN" sz="2300" b="1">
                <a:latin typeface="仿宋_GB2312" pitchFamily="49" charset="-122"/>
                <a:ea typeface="仿宋_GB2312" pitchFamily="49" charset="-122"/>
              </a:rPr>
              <a:t>I</a:t>
            </a:r>
            <a:r>
              <a:rPr lang="en-US" altLang="zh-CN" sz="2300" b="1" baseline="-25000">
                <a:latin typeface="仿宋_GB2312" pitchFamily="49" charset="-122"/>
                <a:ea typeface="仿宋_GB2312" pitchFamily="49" charset="-122"/>
              </a:rPr>
              <a:t>f</a:t>
            </a:r>
            <a:r>
              <a:rPr lang="zh-CN" altLang="en-US" sz="2300" b="1">
                <a:latin typeface="仿宋_GB2312" pitchFamily="49" charset="-122"/>
                <a:ea typeface="仿宋_GB2312" pitchFamily="49" charset="-122"/>
              </a:rPr>
              <a:t>下求得。</a:t>
            </a:r>
            <a:endParaRPr lang="zh-CN" altLang="zh-CN" sz="2300" b="1">
              <a:latin typeface="仿宋_GB2312" pitchFamily="49" charset="-122"/>
              <a:ea typeface="仿宋_GB2312" pitchFamily="49" charset="-122"/>
            </a:endParaRPr>
          </a:p>
        </p:txBody>
      </p:sp>
      <p:pic>
        <p:nvPicPr>
          <p:cNvPr id="260105" name="Picture 9" descr="19-29"/>
          <p:cNvPicPr>
            <a:picLocks noChangeAspect="1" noChangeArrowheads="1"/>
          </p:cNvPicPr>
          <p:nvPr>
            <p:ph idx="1"/>
          </p:nvPr>
        </p:nvPicPr>
        <p:blipFill>
          <a:blip r:embed="rId2"/>
          <a:srcRect/>
          <a:stretch>
            <a:fillRect/>
          </a:stretch>
        </p:blipFill>
        <p:spPr>
          <a:xfrm>
            <a:off x="5380038" y="1052513"/>
            <a:ext cx="3763962" cy="5443537"/>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0105"/>
                                        </p:tgtEl>
                                        <p:attrNameLst>
                                          <p:attrName>style.visibility</p:attrName>
                                        </p:attrNameLst>
                                      </p:cBhvr>
                                      <p:to>
                                        <p:strVal val="visible"/>
                                      </p:to>
                                    </p:set>
                                    <p:animEffect transition="in" filter="slide(fromBottom)">
                                      <p:cBhvr>
                                        <p:cTn id="7" dur="500"/>
                                        <p:tgtEl>
                                          <p:spTgt spid="260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762000" y="533400"/>
            <a:ext cx="7696200" cy="579438"/>
          </a:xfrm>
        </p:spPr>
        <p:txBody>
          <a:bodyPr/>
          <a:lstStyle/>
          <a:p>
            <a:pPr eaLnBrk="1" hangingPunct="1"/>
            <a:r>
              <a:rPr lang="en-US" altLang="zh-CN" smtClean="0"/>
              <a:t>6.2</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2</a:t>
            </a:r>
          </a:p>
        </p:txBody>
      </p:sp>
      <p:sp>
        <p:nvSpPr>
          <p:cNvPr id="77827" name="Rectangle 6"/>
          <p:cNvSpPr>
            <a:spLocks noChangeArrowheads="1"/>
          </p:cNvSpPr>
          <p:nvPr/>
        </p:nvSpPr>
        <p:spPr bwMode="auto">
          <a:xfrm>
            <a:off x="0" y="1341438"/>
            <a:ext cx="9144000" cy="5183187"/>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二、交轴同步电抗</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不饱和值</a:t>
            </a: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的测试</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r>
              <a:rPr lang="zh-CN" altLang="en-US" sz="2700" b="1">
                <a:solidFill>
                  <a:srgbClr val="0000FF"/>
                </a:solidFill>
                <a:latin typeface="仿宋_GB2312" pitchFamily="49" charset="-122"/>
                <a:ea typeface="仿宋_GB2312" pitchFamily="49" charset="-122"/>
              </a:rPr>
              <a:t>通常采用</a:t>
            </a:r>
            <a:r>
              <a:rPr lang="zh-CN" altLang="en-US" sz="2700" b="1">
                <a:solidFill>
                  <a:srgbClr val="0000FF"/>
                </a:solidFill>
                <a:ea typeface="仿宋_GB2312" pitchFamily="49" charset="-122"/>
              </a:rPr>
              <a:t>“</a:t>
            </a:r>
            <a:r>
              <a:rPr lang="zh-CN" altLang="en-US" sz="2700" b="1">
                <a:solidFill>
                  <a:srgbClr val="0000FF"/>
                </a:solidFill>
                <a:latin typeface="仿宋_GB2312" pitchFamily="49" charset="-122"/>
                <a:ea typeface="仿宋_GB2312" pitchFamily="49" charset="-122"/>
              </a:rPr>
              <a:t>小转差法</a:t>
            </a:r>
            <a:r>
              <a:rPr lang="zh-CN" altLang="en-US" sz="2700" b="1">
                <a:solidFill>
                  <a:srgbClr val="0000FF"/>
                </a:solidFill>
                <a:ea typeface="仿宋_GB2312" pitchFamily="49" charset="-122"/>
              </a:rPr>
              <a:t>”</a:t>
            </a:r>
            <a:r>
              <a:rPr lang="zh-CN" altLang="en-US" sz="2700" b="1">
                <a:solidFill>
                  <a:srgbClr val="0000FF"/>
                </a:solidFill>
                <a:latin typeface="仿宋_GB2312" pitchFamily="49" charset="-122"/>
                <a:ea typeface="仿宋_GB2312" pitchFamily="49" charset="-122"/>
              </a:rPr>
              <a:t>来测量</a:t>
            </a:r>
            <a:r>
              <a:rPr lang="zh-CN" altLang="en-US" sz="2700" b="1">
                <a:latin typeface="仿宋_GB2312" pitchFamily="49" charset="-122"/>
                <a:ea typeface="仿宋_GB2312" pitchFamily="49" charset="-122"/>
              </a:rPr>
              <a:t>。所谓小转差法，就是将转子由原动机拖动至接近同步转速旋转</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转差很小</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，其励磁绕组开路，而定子电枢绕组加上三相交流电</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其电压不宜大，以免转子牵入同步</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a:t>
            </a:r>
            <a:r>
              <a:rPr lang="zh-CN" altLang="en-US" sz="2700" b="1">
                <a:solidFill>
                  <a:srgbClr val="0000FF"/>
                </a:solidFill>
                <a:latin typeface="仿宋_GB2312" pitchFamily="49" charset="-122"/>
                <a:ea typeface="仿宋_GB2312" pitchFamily="49" charset="-122"/>
              </a:rPr>
              <a:t>记录其电压、电流的最大值和最小值。</a:t>
            </a:r>
            <a:r>
              <a:rPr lang="zh-CN" altLang="en-US" sz="2700" b="1">
                <a:latin typeface="仿宋_GB2312" pitchFamily="49" charset="-122"/>
                <a:ea typeface="仿宋_GB2312" pitchFamily="49" charset="-122"/>
              </a:rPr>
              <a:t>试验电路如图</a:t>
            </a:r>
            <a:r>
              <a:rPr lang="en-US" altLang="zh-CN" sz="2700" b="1">
                <a:latin typeface="仿宋_GB2312" pitchFamily="49" charset="-122"/>
                <a:ea typeface="仿宋_GB2312" pitchFamily="49" charset="-122"/>
              </a:rPr>
              <a:t>19-30(a)</a:t>
            </a:r>
            <a:r>
              <a:rPr lang="zh-CN" altLang="en-US" sz="2700" b="1">
                <a:latin typeface="仿宋_GB2312" pitchFamily="49" charset="-122"/>
                <a:ea typeface="仿宋_GB2312" pitchFamily="49" charset="-122"/>
              </a:rPr>
              <a:t>所示。因转子的磁极轴线与电枢磁场轴线是以转差速度</a:t>
            </a:r>
            <a:r>
              <a:rPr lang="en-US" altLang="zh-CN" sz="2700" b="1">
                <a:latin typeface="仿宋_GB2312" pitchFamily="49" charset="-122"/>
                <a:ea typeface="仿宋_GB2312" pitchFamily="49" charset="-122"/>
              </a:rPr>
              <a:t>(</a:t>
            </a:r>
            <a:r>
              <a:rPr lang="el-GR" altLang="zh-CN" sz="2700" b="1">
                <a:latin typeface="仿宋_GB2312" pitchFamily="49" charset="-122"/>
                <a:ea typeface="仿宋_GB2312" pitchFamily="49" charset="-122"/>
                <a:cs typeface="Tahoma" pitchFamily="34" charset="0"/>
              </a:rPr>
              <a:t>Δ</a:t>
            </a:r>
            <a:r>
              <a:rPr lang="en-US" altLang="zh-CN" sz="2700" b="1">
                <a:latin typeface="仿宋_GB2312" pitchFamily="49" charset="-122"/>
                <a:ea typeface="仿宋_GB2312" pitchFamily="49" charset="-122"/>
                <a:cs typeface="Tahoma" pitchFamily="34" charset="0"/>
              </a:rPr>
              <a:t>n=n</a:t>
            </a:r>
            <a:r>
              <a:rPr lang="en-US" altLang="zh-CN" sz="2700" b="1" baseline="-25000">
                <a:latin typeface="仿宋_GB2312" pitchFamily="49" charset="-122"/>
                <a:ea typeface="仿宋_GB2312" pitchFamily="49" charset="-122"/>
                <a:cs typeface="Tahoma" pitchFamily="34" charset="0"/>
              </a:rPr>
              <a:t>1</a:t>
            </a:r>
            <a:r>
              <a:rPr lang="en-US" altLang="zh-CN" sz="2700" b="1">
                <a:latin typeface="仿宋_GB2312" pitchFamily="49" charset="-122"/>
                <a:ea typeface="仿宋_GB2312" pitchFamily="49" charset="-122"/>
                <a:cs typeface="Tahoma" pitchFamily="34" charset="0"/>
              </a:rPr>
              <a:t>-n</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相对运动的，</a:t>
            </a:r>
            <a:r>
              <a:rPr lang="zh-CN" altLang="en-US" sz="2700" b="1">
                <a:solidFill>
                  <a:srgbClr val="FF0000"/>
                </a:solidFill>
                <a:latin typeface="仿宋_GB2312" pitchFamily="49" charset="-122"/>
                <a:ea typeface="仿宋_GB2312" pitchFamily="49" charset="-122"/>
              </a:rPr>
              <a:t>当磁极轴线转到与电枢磁场轴线重合时，电枢磁场正循着直轴路径，此时电枢磁通最大而电枢电流最小。</a:t>
            </a:r>
            <a:r>
              <a:rPr lang="zh-CN" altLang="en-US" sz="2700" b="1">
                <a:latin typeface="仿宋_GB2312" pitchFamily="49" charset="-122"/>
                <a:ea typeface="仿宋_GB2312" pitchFamily="49" charset="-122"/>
              </a:rPr>
              <a:t>由于电枢电流最小时电路压降也最小，故这时电枢端电压为最大，对应此时的电压与电流之比即为</a:t>
            </a:r>
            <a:r>
              <a:rPr lang="zh-CN" altLang="en-US" sz="2700" b="1">
                <a:solidFill>
                  <a:srgbClr val="FF0000"/>
                </a:solidFill>
                <a:latin typeface="仿宋_GB2312" pitchFamily="49" charset="-122"/>
                <a:ea typeface="仿宋_GB2312" pitchFamily="49" charset="-122"/>
              </a:rPr>
              <a:t>直轴同步电抗</a:t>
            </a:r>
            <a:r>
              <a:rPr lang="zh-CN" altLang="en-US" sz="2700" b="1">
                <a:latin typeface="仿宋_GB2312" pitchFamily="49" charset="-122"/>
                <a:ea typeface="仿宋_GB2312" pitchFamily="49" charset="-122"/>
              </a:rPr>
              <a:t>。</a:t>
            </a:r>
            <a:endParaRPr lang="zh-CN" altLang="zh-CN" sz="2700" b="1">
              <a:latin typeface="仿宋_GB2312" pitchFamily="49" charset="-122"/>
              <a:ea typeface="仿宋_GB2312" pitchFamily="49" charset="-122"/>
            </a:endParaRPr>
          </a:p>
        </p:txBody>
      </p:sp>
      <p:pic>
        <p:nvPicPr>
          <p:cNvPr id="261130" name="Picture 10" descr="19-30 小转差"/>
          <p:cNvPicPr>
            <a:picLocks noChangeAspect="1" noChangeArrowheads="1"/>
          </p:cNvPicPr>
          <p:nvPr>
            <p:ph sz="half" idx="1"/>
          </p:nvPr>
        </p:nvPicPr>
        <p:blipFill>
          <a:blip r:embed="rId2"/>
          <a:srcRect/>
          <a:stretch>
            <a:fillRect/>
          </a:stretch>
        </p:blipFill>
        <p:spPr>
          <a:xfrm>
            <a:off x="1403350" y="333375"/>
            <a:ext cx="6696075" cy="3881438"/>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1130"/>
                                        </p:tgtEl>
                                        <p:attrNameLst>
                                          <p:attrName>style.visibility</p:attrName>
                                        </p:attrNameLst>
                                      </p:cBhvr>
                                      <p:to>
                                        <p:strVal val="visible"/>
                                      </p:to>
                                    </p:set>
                                    <p:animEffect transition="in" filter="slide(fromBottom)">
                                      <p:cBhvr>
                                        <p:cTn id="7" dur="500"/>
                                        <p:tgtEl>
                                          <p:spTgt spid="261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762000" y="533400"/>
            <a:ext cx="7696200" cy="579438"/>
          </a:xfrm>
        </p:spPr>
        <p:txBody>
          <a:bodyPr/>
          <a:lstStyle/>
          <a:p>
            <a:pPr eaLnBrk="1" hangingPunct="1"/>
            <a:r>
              <a:rPr lang="en-US" altLang="zh-CN" smtClean="0"/>
              <a:t>6.2</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3</a:t>
            </a:r>
          </a:p>
        </p:txBody>
      </p:sp>
      <p:sp>
        <p:nvSpPr>
          <p:cNvPr id="78851" name="Rectangle 5"/>
          <p:cNvSpPr>
            <a:spLocks noChangeArrowheads="1"/>
          </p:cNvSpPr>
          <p:nvPr/>
        </p:nvSpPr>
        <p:spPr bwMode="auto">
          <a:xfrm>
            <a:off x="323850" y="1219200"/>
            <a:ext cx="8591550" cy="563880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当转子相对电枢磁场转过</a:t>
            </a:r>
            <a:r>
              <a:rPr lang="en-US" altLang="zh-CN" sz="2700" b="1">
                <a:latin typeface="仿宋_GB2312" pitchFamily="49" charset="-122"/>
                <a:ea typeface="仿宋_GB2312" pitchFamily="49" charset="-122"/>
              </a:rPr>
              <a:t>90</a:t>
            </a:r>
            <a:r>
              <a:rPr lang="zh-CN" altLang="en-US" sz="2700" b="1">
                <a:latin typeface="仿宋_GB2312" pitchFamily="49" charset="-122"/>
                <a:ea typeface="仿宋_GB2312" pitchFamily="49" charset="-122"/>
              </a:rPr>
              <a:t>角度，电枢磁场正循着交轴路径，</a:t>
            </a:r>
            <a:r>
              <a:rPr lang="zh-CN" altLang="en-US" sz="2700" b="1">
                <a:solidFill>
                  <a:srgbClr val="FF0000"/>
                </a:solidFill>
                <a:latin typeface="仿宋_GB2312" pitchFamily="49" charset="-122"/>
                <a:ea typeface="仿宋_GB2312" pitchFamily="49" charset="-122"/>
              </a:rPr>
              <a:t>电枢磁通最小而电枢电流最大，这时电路压降也最大，故相应的端电压为最小</a:t>
            </a:r>
            <a:r>
              <a:rPr lang="zh-CN" altLang="en-US" sz="2700" b="1">
                <a:latin typeface="仿宋_GB2312" pitchFamily="49" charset="-122"/>
                <a:ea typeface="仿宋_GB2312" pitchFamily="49" charset="-122"/>
              </a:rPr>
              <a:t>，对应此时的电压与电流之比即为</a:t>
            </a:r>
            <a:r>
              <a:rPr lang="zh-CN" altLang="en-US" sz="2700" b="1">
                <a:solidFill>
                  <a:srgbClr val="FF0000"/>
                </a:solidFill>
                <a:latin typeface="仿宋_GB2312" pitchFamily="49" charset="-122"/>
                <a:ea typeface="仿宋_GB2312" pitchFamily="49" charset="-122"/>
              </a:rPr>
              <a:t>交轴同步电抗</a:t>
            </a:r>
            <a:r>
              <a:rPr lang="zh-CN" altLang="en-US" sz="2700" b="1">
                <a:latin typeface="仿宋_GB2312" pitchFamily="49" charset="-122"/>
                <a:ea typeface="仿宋_GB2312" pitchFamily="49" charset="-122"/>
              </a:rPr>
              <a:t>。电枢磁路不断以直轴、交轴周期变化着，电枢绕组的电抗也不断在</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d</a:t>
            </a:r>
            <a:r>
              <a:rPr lang="zh-CN" altLang="en-US" sz="2700" b="1">
                <a:latin typeface="仿宋_GB2312" pitchFamily="49" charset="-122"/>
                <a:ea typeface="仿宋_GB2312" pitchFamily="49" charset="-122"/>
              </a:rPr>
              <a:t>、</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q</a:t>
            </a:r>
            <a:r>
              <a:rPr lang="zh-CN" altLang="en-US" sz="2700" b="1">
                <a:latin typeface="仿宋_GB2312" pitchFamily="49" charset="-122"/>
                <a:ea typeface="仿宋_GB2312" pitchFamily="49" charset="-122"/>
              </a:rPr>
              <a:t>之间周期变化，致使电枢电流及电枢绕组端电压也不断周期地变化着。电流和电压变化的波形如图</a:t>
            </a:r>
            <a:r>
              <a:rPr lang="en-US" altLang="zh-CN" sz="2700" b="1">
                <a:latin typeface="仿宋_GB2312" pitchFamily="49" charset="-122"/>
                <a:ea typeface="仿宋_GB2312" pitchFamily="49" charset="-122"/>
              </a:rPr>
              <a:t>19-30(b)</a:t>
            </a:r>
            <a:r>
              <a:rPr lang="zh-CN" altLang="en-US" sz="2700" b="1">
                <a:latin typeface="仿宋_GB2312" pitchFamily="49" charset="-122"/>
                <a:ea typeface="仿宋_GB2312" pitchFamily="49" charset="-122"/>
              </a:rPr>
              <a:t>所示。因此有</a:t>
            </a:r>
          </a:p>
          <a:p>
            <a:pPr marL="533400" indent="-533400">
              <a:spcBef>
                <a:spcPct val="20000"/>
              </a:spcBef>
              <a:buClr>
                <a:schemeClr val="bg2"/>
              </a:buClr>
              <a:buSzPct val="70000"/>
              <a:buFont typeface="Wingdings" pitchFamily="2" charset="2"/>
              <a:buChar char="l"/>
            </a:pPr>
            <a:endParaRPr lang="zh-CN" altLang="en-US" sz="2700">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endParaRPr lang="zh-CN" altLang="en-US" sz="2700">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做好小转差试验的关键是要做到转差尽可能小，小到以不致牵入同步为原则</a:t>
            </a:r>
            <a:r>
              <a:rPr lang="zh-CN" altLang="en-US" sz="2700">
                <a:latin typeface="仿宋_GB2312" pitchFamily="49" charset="-122"/>
                <a:ea typeface="仿宋_GB2312" pitchFamily="49" charset="-122"/>
              </a:rPr>
              <a:t>。</a:t>
            </a:r>
            <a:endParaRPr lang="zh-CN" altLang="zh-CN" sz="2700">
              <a:latin typeface="仿宋_GB2312" pitchFamily="49" charset="-122"/>
              <a:ea typeface="仿宋_GB2312" pitchFamily="49" charset="-122"/>
            </a:endParaRPr>
          </a:p>
        </p:txBody>
      </p:sp>
      <p:graphicFrame>
        <p:nvGraphicFramePr>
          <p:cNvPr id="78852" name="Object 4"/>
          <p:cNvGraphicFramePr>
            <a:graphicFrameLocks noChangeAspect="1"/>
          </p:cNvGraphicFramePr>
          <p:nvPr>
            <p:ph sz="half" idx="1"/>
          </p:nvPr>
        </p:nvGraphicFramePr>
        <p:xfrm>
          <a:off x="2457450" y="4560888"/>
          <a:ext cx="3983038" cy="969962"/>
        </p:xfrm>
        <a:graphic>
          <a:graphicData uri="http://schemas.openxmlformats.org/presentationml/2006/ole">
            <p:oleObj spid="_x0000_s78852" name="Equation" r:id="rId4" imgW="1752600" imgH="431800" progId="Equation.DSMT4">
              <p:embed/>
            </p:oleObj>
          </a:graphicData>
        </a:graphic>
      </p:graphicFrame>
      <p:pic>
        <p:nvPicPr>
          <p:cNvPr id="451591" name="Picture 7" descr="19-30 小转差"/>
          <p:cNvPicPr>
            <a:picLocks noChangeAspect="1" noChangeArrowheads="1"/>
          </p:cNvPicPr>
          <p:nvPr/>
        </p:nvPicPr>
        <p:blipFill>
          <a:blip r:embed="rId5"/>
          <a:srcRect/>
          <a:stretch>
            <a:fillRect/>
          </a:stretch>
        </p:blipFill>
        <p:spPr bwMode="auto">
          <a:xfrm>
            <a:off x="1403350" y="333375"/>
            <a:ext cx="6696075" cy="38814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51591"/>
                                        </p:tgtEl>
                                        <p:attrNameLst>
                                          <p:attrName>style.visibility</p:attrName>
                                        </p:attrNameLst>
                                      </p:cBhvr>
                                      <p:to>
                                        <p:strVal val="visible"/>
                                      </p:to>
                                    </p:set>
                                    <p:animEffect transition="in" filter="slide(fromBottom)">
                                      <p:cBhvr>
                                        <p:cTn id="7" dur="500"/>
                                        <p:tgtEl>
                                          <p:spTgt spid="451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62000" y="533400"/>
            <a:ext cx="7696200" cy="579438"/>
          </a:xfrm>
        </p:spPr>
        <p:txBody>
          <a:bodyPr/>
          <a:lstStyle/>
          <a:p>
            <a:pPr eaLnBrk="1" hangingPunct="1"/>
            <a:r>
              <a:rPr lang="en-US" altLang="zh-CN" smtClean="0"/>
              <a:t>6.2</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4</a:t>
            </a:r>
          </a:p>
        </p:txBody>
      </p:sp>
      <p:sp>
        <p:nvSpPr>
          <p:cNvPr id="79875" name="Rectangle 3"/>
          <p:cNvSpPr>
            <a:spLocks noChangeArrowheads="1"/>
          </p:cNvSpPr>
          <p:nvPr/>
        </p:nvSpPr>
        <p:spPr bwMode="auto">
          <a:xfrm>
            <a:off x="304800" y="1066800"/>
            <a:ext cx="8591550" cy="563880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b="1">
                <a:solidFill>
                  <a:srgbClr val="FF0000"/>
                </a:solidFill>
                <a:latin typeface="仿宋_GB2312" pitchFamily="49" charset="-122"/>
                <a:ea typeface="仿宋_GB2312" pitchFamily="49" charset="-122"/>
              </a:rPr>
              <a:t>做好小转差试验的关键是要做到转差尽可能小，小到以不致牵入同步为原则</a:t>
            </a:r>
            <a:r>
              <a:rPr lang="zh-CN" altLang="en-US" sz="2700">
                <a:latin typeface="仿宋_GB2312" pitchFamily="49" charset="-122"/>
                <a:ea typeface="仿宋_GB2312" pitchFamily="49" charset="-122"/>
              </a:rPr>
              <a:t>。这是因为，若转差太大，</a:t>
            </a:r>
            <a:r>
              <a:rPr lang="zh-CN" altLang="en-US" sz="2700" b="1">
                <a:latin typeface="仿宋_GB2312" pitchFamily="49" charset="-122"/>
                <a:ea typeface="仿宋_GB2312" pitchFamily="49" charset="-122"/>
              </a:rPr>
              <a:t>励磁绕组会感应产生电流</a:t>
            </a:r>
            <a:r>
              <a:rPr lang="zh-CN" altLang="en-US" sz="2700">
                <a:latin typeface="仿宋_GB2312" pitchFamily="49" charset="-122"/>
                <a:ea typeface="仿宋_GB2312" pitchFamily="49" charset="-122"/>
              </a:rPr>
              <a:t>，加上此电流又产生磁场，使试验造成误差。另一方面，转差太大，</a:t>
            </a:r>
            <a:r>
              <a:rPr lang="zh-CN" altLang="en-US" sz="2700" b="1">
                <a:latin typeface="仿宋_GB2312" pitchFamily="49" charset="-122"/>
                <a:ea typeface="仿宋_GB2312" pitchFamily="49" charset="-122"/>
              </a:rPr>
              <a:t>电表指针摆动太快，不易读数，且造成惯性误差</a:t>
            </a:r>
            <a:r>
              <a:rPr lang="zh-CN" altLang="en-US" sz="2700">
                <a:latin typeface="仿宋_GB2312" pitchFamily="49" charset="-122"/>
                <a:ea typeface="仿宋_GB2312" pitchFamily="49" charset="-122"/>
              </a:rPr>
              <a:t>。当然最好是用示波器拍摄电流，电压之波形，如图</a:t>
            </a:r>
            <a:r>
              <a:rPr lang="en-US" altLang="zh-CN" sz="2700">
                <a:latin typeface="仿宋_GB2312" pitchFamily="49" charset="-122"/>
                <a:ea typeface="仿宋_GB2312" pitchFamily="49" charset="-122"/>
              </a:rPr>
              <a:t>19-30(b)</a:t>
            </a:r>
            <a:r>
              <a:rPr lang="zh-CN" altLang="en-US" sz="2700">
                <a:latin typeface="仿宋_GB2312" pitchFamily="49" charset="-122"/>
                <a:ea typeface="仿宋_GB2312" pitchFamily="49" charset="-122"/>
              </a:rPr>
              <a:t>所示。例如，某台</a:t>
            </a:r>
            <a:r>
              <a:rPr lang="en-US" altLang="zh-CN" sz="2700">
                <a:latin typeface="仿宋_GB2312" pitchFamily="49" charset="-122"/>
                <a:ea typeface="仿宋_GB2312" pitchFamily="49" charset="-122"/>
              </a:rPr>
              <a:t>YJF-30</a:t>
            </a:r>
            <a:r>
              <a:rPr lang="zh-CN" altLang="en-US" sz="2700">
                <a:latin typeface="仿宋_GB2312" pitchFamily="49" charset="-122"/>
                <a:ea typeface="仿宋_GB2312" pitchFamily="49" charset="-122"/>
              </a:rPr>
              <a:t>发电机之小转差试验，调至</a:t>
            </a:r>
            <a:r>
              <a:rPr lang="en-US" altLang="zh-CN" sz="2700">
                <a:latin typeface="仿宋_GB2312" pitchFamily="49" charset="-122"/>
                <a:ea typeface="仿宋_GB2312" pitchFamily="49" charset="-122"/>
              </a:rPr>
              <a:t>Δn</a:t>
            </a:r>
            <a:r>
              <a:rPr lang="zh-CN" altLang="en-US" sz="2700">
                <a:latin typeface="仿宋_GB2312" pitchFamily="49" charset="-122"/>
                <a:ea typeface="仿宋_GB2312" pitchFamily="49" charset="-122"/>
              </a:rPr>
              <a:t>约</a:t>
            </a:r>
            <a:r>
              <a:rPr lang="en-US" altLang="zh-CN" sz="2700">
                <a:latin typeface="仿宋_GB2312" pitchFamily="49" charset="-122"/>
                <a:ea typeface="仿宋_GB2312" pitchFamily="49" charset="-122"/>
              </a:rPr>
              <a:t>7.5r/min(n</a:t>
            </a:r>
            <a:r>
              <a:rPr lang="en-US" altLang="zh-CN" sz="2700" baseline="-25000">
                <a:latin typeface="仿宋_GB2312" pitchFamily="49" charset="-122"/>
                <a:ea typeface="仿宋_GB2312" pitchFamily="49" charset="-122"/>
              </a:rPr>
              <a:t>1</a:t>
            </a:r>
            <a:r>
              <a:rPr lang="en-US" altLang="zh-CN" sz="2700">
                <a:latin typeface="仿宋_GB2312" pitchFamily="49" charset="-122"/>
                <a:ea typeface="仿宋_GB2312" pitchFamily="49" charset="-122"/>
              </a:rPr>
              <a:t>=12000r/min)</a:t>
            </a:r>
            <a:r>
              <a:rPr lang="zh-CN" altLang="en-US" sz="2700">
                <a:latin typeface="仿宋_GB2312" pitchFamily="49" charset="-122"/>
                <a:ea typeface="仿宋_GB2312" pitchFamily="49" charset="-122"/>
              </a:rPr>
              <a:t>，用示波器拍摄，得</a:t>
            </a:r>
            <a:r>
              <a:rPr lang="en-US" altLang="zh-CN" sz="2700">
                <a:latin typeface="仿宋_GB2312" pitchFamily="49" charset="-122"/>
                <a:ea typeface="仿宋_GB2312" pitchFamily="49" charset="-122"/>
              </a:rPr>
              <a:t>U</a:t>
            </a:r>
            <a:r>
              <a:rPr lang="en-US" altLang="zh-CN" sz="2700" baseline="-25000">
                <a:latin typeface="仿宋_GB2312" pitchFamily="49" charset="-122"/>
                <a:ea typeface="仿宋_GB2312" pitchFamily="49" charset="-122"/>
              </a:rPr>
              <a:t>max</a:t>
            </a:r>
            <a:r>
              <a:rPr lang="en-US" altLang="zh-CN" sz="2700">
                <a:latin typeface="仿宋_GB2312" pitchFamily="49" charset="-122"/>
                <a:ea typeface="仿宋_GB2312" pitchFamily="49" charset="-122"/>
              </a:rPr>
              <a:t>=45.1V</a:t>
            </a:r>
            <a:r>
              <a:rPr lang="zh-CN" altLang="en-US" sz="2700">
                <a:latin typeface="仿宋_GB2312" pitchFamily="49" charset="-122"/>
                <a:ea typeface="仿宋_GB2312" pitchFamily="49" charset="-122"/>
              </a:rPr>
              <a:t>，</a:t>
            </a:r>
            <a:r>
              <a:rPr lang="en-US" altLang="zh-CN" sz="2700">
                <a:latin typeface="仿宋_GB2312" pitchFamily="49" charset="-122"/>
                <a:ea typeface="仿宋_GB2312" pitchFamily="49" charset="-122"/>
              </a:rPr>
              <a:t>U</a:t>
            </a:r>
            <a:r>
              <a:rPr lang="en-US" altLang="zh-CN" sz="2700" baseline="-25000">
                <a:latin typeface="仿宋_GB2312" pitchFamily="49" charset="-122"/>
                <a:ea typeface="仿宋_GB2312" pitchFamily="49" charset="-122"/>
              </a:rPr>
              <a:t>min</a:t>
            </a:r>
            <a:r>
              <a:rPr lang="en-US" altLang="zh-CN" sz="2700">
                <a:latin typeface="仿宋_GB2312" pitchFamily="49" charset="-122"/>
                <a:ea typeface="仿宋_GB2312" pitchFamily="49" charset="-122"/>
              </a:rPr>
              <a:t>=32.2V</a:t>
            </a:r>
            <a:r>
              <a:rPr lang="zh-CN" altLang="en-US" sz="2700">
                <a:latin typeface="仿宋_GB2312" pitchFamily="49" charset="-122"/>
                <a:ea typeface="仿宋_GB2312" pitchFamily="49" charset="-122"/>
              </a:rPr>
              <a:t>，</a:t>
            </a:r>
            <a:r>
              <a:rPr lang="en-US" altLang="zh-CN" sz="2700">
                <a:latin typeface="仿宋_GB2312" pitchFamily="49" charset="-122"/>
                <a:ea typeface="仿宋_GB2312" pitchFamily="49" charset="-122"/>
              </a:rPr>
              <a:t>I</a:t>
            </a:r>
            <a:r>
              <a:rPr lang="en-US" altLang="zh-CN" sz="2700" baseline="-25000">
                <a:latin typeface="仿宋_GB2312" pitchFamily="49" charset="-122"/>
                <a:ea typeface="仿宋_GB2312" pitchFamily="49" charset="-122"/>
              </a:rPr>
              <a:t>max</a:t>
            </a:r>
            <a:r>
              <a:rPr lang="en-US" altLang="zh-CN" sz="2700">
                <a:latin typeface="仿宋_GB2312" pitchFamily="49" charset="-122"/>
                <a:ea typeface="仿宋_GB2312" pitchFamily="49" charset="-122"/>
              </a:rPr>
              <a:t>=23.7A</a:t>
            </a:r>
            <a:r>
              <a:rPr lang="zh-CN" altLang="en-US" sz="2700">
                <a:latin typeface="仿宋_GB2312" pitchFamily="49" charset="-122"/>
                <a:ea typeface="仿宋_GB2312" pitchFamily="49" charset="-122"/>
              </a:rPr>
              <a:t>， </a:t>
            </a:r>
            <a:r>
              <a:rPr lang="en-US" altLang="zh-CN" sz="2700">
                <a:latin typeface="仿宋_GB2312" pitchFamily="49" charset="-122"/>
                <a:ea typeface="仿宋_GB2312" pitchFamily="49" charset="-122"/>
              </a:rPr>
              <a:t>I</a:t>
            </a:r>
            <a:r>
              <a:rPr lang="en-US" altLang="zh-CN" sz="2700" baseline="-25000">
                <a:latin typeface="仿宋_GB2312" pitchFamily="49" charset="-122"/>
                <a:ea typeface="仿宋_GB2312" pitchFamily="49" charset="-122"/>
              </a:rPr>
              <a:t>min</a:t>
            </a:r>
            <a:r>
              <a:rPr lang="en-US" altLang="zh-CN" sz="2700">
                <a:latin typeface="仿宋_GB2312" pitchFamily="49" charset="-122"/>
                <a:ea typeface="仿宋_GB2312" pitchFamily="49" charset="-122"/>
              </a:rPr>
              <a:t>=15.35A</a:t>
            </a:r>
            <a:r>
              <a:rPr lang="zh-CN" altLang="en-US" sz="2700">
                <a:latin typeface="仿宋_GB2312" pitchFamily="49" charset="-122"/>
                <a:ea typeface="仿宋_GB2312" pitchFamily="49" charset="-122"/>
              </a:rPr>
              <a:t>，按式</a:t>
            </a:r>
            <a:r>
              <a:rPr lang="en-US" altLang="zh-CN" sz="2700">
                <a:latin typeface="仿宋_GB2312" pitchFamily="49" charset="-122"/>
                <a:ea typeface="仿宋_GB2312" pitchFamily="49" charset="-122"/>
              </a:rPr>
              <a:t>(19-38)</a:t>
            </a:r>
            <a:r>
              <a:rPr lang="zh-CN" altLang="en-US" sz="2700">
                <a:latin typeface="仿宋_GB2312" pitchFamily="49" charset="-122"/>
                <a:ea typeface="仿宋_GB2312" pitchFamily="49" charset="-122"/>
              </a:rPr>
              <a:t>计算得</a:t>
            </a:r>
          </a:p>
          <a:p>
            <a:pPr marL="533400" indent="-533400">
              <a:spcBef>
                <a:spcPct val="20000"/>
              </a:spcBef>
              <a:buClr>
                <a:schemeClr val="bg2"/>
              </a:buClr>
              <a:buSzPct val="70000"/>
              <a:buFont typeface="Wingdings" pitchFamily="2" charset="2"/>
              <a:buChar char="l"/>
            </a:pPr>
            <a:r>
              <a:rPr lang="zh-CN" altLang="en-US" sz="2700">
                <a:latin typeface="仿宋_GB2312" pitchFamily="49" charset="-122"/>
                <a:ea typeface="仿宋_GB2312" pitchFamily="49" charset="-122"/>
              </a:rPr>
              <a:t>      </a:t>
            </a:r>
            <a:r>
              <a:rPr lang="en-US" altLang="zh-CN" sz="2700">
                <a:latin typeface="仿宋_GB2312" pitchFamily="49" charset="-122"/>
                <a:ea typeface="仿宋_GB2312" pitchFamily="49" charset="-122"/>
              </a:rPr>
              <a:t>x</a:t>
            </a:r>
            <a:r>
              <a:rPr lang="en-US" altLang="zh-CN" sz="2700" baseline="-25000">
                <a:latin typeface="仿宋_GB2312" pitchFamily="49" charset="-122"/>
                <a:ea typeface="仿宋_GB2312" pitchFamily="49" charset="-122"/>
              </a:rPr>
              <a:t>d</a:t>
            </a:r>
            <a:r>
              <a:rPr lang="en-US" altLang="zh-CN" sz="2700">
                <a:latin typeface="仿宋_GB2312" pitchFamily="49" charset="-122"/>
                <a:ea typeface="仿宋_GB2312" pitchFamily="49" charset="-122"/>
              </a:rPr>
              <a:t>=2.98Ω</a:t>
            </a:r>
            <a:r>
              <a:rPr lang="zh-CN" altLang="en-US" sz="2700">
                <a:latin typeface="仿宋_GB2312" pitchFamily="49" charset="-122"/>
                <a:ea typeface="仿宋_GB2312" pitchFamily="49" charset="-122"/>
              </a:rPr>
              <a:t>，    </a:t>
            </a:r>
            <a:r>
              <a:rPr lang="en-US" altLang="zh-CN" sz="2700">
                <a:latin typeface="仿宋_GB2312" pitchFamily="49" charset="-122"/>
                <a:ea typeface="仿宋_GB2312" pitchFamily="49" charset="-122"/>
              </a:rPr>
              <a:t>x</a:t>
            </a:r>
            <a:r>
              <a:rPr lang="en-US" altLang="zh-CN" sz="2700" baseline="-25000">
                <a:latin typeface="仿宋_GB2312" pitchFamily="49" charset="-122"/>
                <a:ea typeface="仿宋_GB2312" pitchFamily="49" charset="-122"/>
              </a:rPr>
              <a:t>q</a:t>
            </a:r>
            <a:r>
              <a:rPr lang="en-US" altLang="zh-CN" sz="2700">
                <a:latin typeface="仿宋_GB2312" pitchFamily="49" charset="-122"/>
                <a:ea typeface="仿宋_GB2312" pitchFamily="49" charset="-122"/>
              </a:rPr>
              <a:t>=1.36Ω</a:t>
            </a:r>
          </a:p>
          <a:p>
            <a:pPr marL="533400" indent="-533400">
              <a:spcBef>
                <a:spcPct val="20000"/>
              </a:spcBef>
              <a:buClr>
                <a:schemeClr val="bg2"/>
              </a:buClr>
              <a:buSzPct val="70000"/>
              <a:buFont typeface="Wingdings" pitchFamily="2" charset="2"/>
              <a:buChar char="l"/>
            </a:pPr>
            <a:r>
              <a:rPr lang="zh-CN" altLang="en-US" sz="2700">
                <a:latin typeface="仿宋_GB2312" pitchFamily="49" charset="-122"/>
                <a:ea typeface="仿宋_GB2312" pitchFamily="49" charset="-122"/>
              </a:rPr>
              <a:t>多次用空载试验和短路试验测得</a:t>
            </a:r>
            <a:r>
              <a:rPr lang="en-US" altLang="zh-CN" sz="2700">
                <a:latin typeface="仿宋_GB2312" pitchFamily="49" charset="-122"/>
                <a:ea typeface="仿宋_GB2312" pitchFamily="49" charset="-122"/>
              </a:rPr>
              <a:t>x</a:t>
            </a:r>
            <a:r>
              <a:rPr lang="en-US" altLang="zh-CN" sz="2700" baseline="-25000">
                <a:latin typeface="仿宋_GB2312" pitchFamily="49" charset="-122"/>
                <a:ea typeface="仿宋_GB2312" pitchFamily="49" charset="-122"/>
              </a:rPr>
              <a:t>d</a:t>
            </a:r>
            <a:r>
              <a:rPr lang="en-US" altLang="zh-CN" sz="2700">
                <a:latin typeface="仿宋_GB2312" pitchFamily="49" charset="-122"/>
                <a:ea typeface="仿宋_GB2312" pitchFamily="49" charset="-122"/>
              </a:rPr>
              <a:t>=2.9</a:t>
            </a:r>
            <a:r>
              <a:rPr lang="zh-CN" altLang="en-US" sz="2700">
                <a:latin typeface="仿宋_GB2312" pitchFamily="49" charset="-122"/>
                <a:ea typeface="仿宋_GB2312" pitchFamily="49" charset="-122"/>
              </a:rPr>
              <a:t>～</a:t>
            </a:r>
            <a:r>
              <a:rPr lang="en-US" altLang="zh-CN" sz="2700">
                <a:latin typeface="仿宋_GB2312" pitchFamily="49" charset="-122"/>
                <a:ea typeface="仿宋_GB2312" pitchFamily="49" charset="-122"/>
              </a:rPr>
              <a:t>3.0Ω</a:t>
            </a:r>
            <a:r>
              <a:rPr lang="zh-CN" altLang="en-US" sz="2700">
                <a:latin typeface="仿宋_GB2312" pitchFamily="49" charset="-122"/>
                <a:ea typeface="仿宋_GB2312" pitchFamily="49" charset="-122"/>
              </a:rPr>
              <a:t>。两种方法测得的</a:t>
            </a:r>
            <a:r>
              <a:rPr lang="en-US" altLang="zh-CN" sz="2700">
                <a:latin typeface="仿宋_GB2312" pitchFamily="49" charset="-122"/>
                <a:ea typeface="仿宋_GB2312" pitchFamily="49" charset="-122"/>
              </a:rPr>
              <a:t>x</a:t>
            </a:r>
            <a:r>
              <a:rPr lang="en-US" altLang="zh-CN" sz="2700" baseline="-25000">
                <a:latin typeface="仿宋_GB2312" pitchFamily="49" charset="-122"/>
                <a:ea typeface="仿宋_GB2312" pitchFamily="49" charset="-122"/>
              </a:rPr>
              <a:t>d</a:t>
            </a:r>
            <a:r>
              <a:rPr lang="zh-CN" altLang="en-US" sz="2700">
                <a:latin typeface="仿宋_GB2312" pitchFamily="49" charset="-122"/>
                <a:ea typeface="仿宋_GB2312" pitchFamily="49" charset="-122"/>
              </a:rPr>
              <a:t>基本相同，说明试验是准确的。</a:t>
            </a:r>
            <a:endParaRPr lang="zh-CN" altLang="zh-CN" sz="2700">
              <a:latin typeface="仿宋_GB2312" pitchFamily="49" charset="-122"/>
              <a:ea typeface="仿宋_GB2312" pitchFamily="49" charset="-122"/>
            </a:endParaRPr>
          </a:p>
        </p:txBody>
      </p:sp>
      <p:pic>
        <p:nvPicPr>
          <p:cNvPr id="458757" name="Picture 5" descr="19-30 小转差"/>
          <p:cNvPicPr>
            <a:picLocks noChangeAspect="1" noChangeArrowheads="1"/>
          </p:cNvPicPr>
          <p:nvPr/>
        </p:nvPicPr>
        <p:blipFill>
          <a:blip r:embed="rId3"/>
          <a:srcRect/>
          <a:stretch>
            <a:fillRect/>
          </a:stretch>
        </p:blipFill>
        <p:spPr bwMode="auto">
          <a:xfrm>
            <a:off x="4038600" y="0"/>
            <a:ext cx="4518025" cy="2619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58757"/>
                                        </p:tgtEl>
                                        <p:attrNameLst>
                                          <p:attrName>style.visibility</p:attrName>
                                        </p:attrNameLst>
                                      </p:cBhvr>
                                      <p:to>
                                        <p:strVal val="visible"/>
                                      </p:to>
                                    </p:set>
                                    <p:animEffect transition="in" filter="slide(fromBottom)">
                                      <p:cBhvr>
                                        <p:cTn id="7" dur="500"/>
                                        <p:tgtEl>
                                          <p:spTgt spid="458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762000" y="533400"/>
            <a:ext cx="7696200" cy="579438"/>
          </a:xfrm>
        </p:spPr>
        <p:txBody>
          <a:bodyPr/>
          <a:lstStyle/>
          <a:p>
            <a:pPr eaLnBrk="1" hangingPunct="1"/>
            <a:r>
              <a:rPr lang="en-US" altLang="zh-CN" smtClean="0"/>
              <a:t>6.3</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5</a:t>
            </a:r>
          </a:p>
        </p:txBody>
      </p:sp>
      <p:sp>
        <p:nvSpPr>
          <p:cNvPr id="80899" name="Rectangle 3"/>
          <p:cNvSpPr>
            <a:spLocks noChangeArrowheads="1"/>
          </p:cNvSpPr>
          <p:nvPr/>
        </p:nvSpPr>
        <p:spPr bwMode="auto">
          <a:xfrm>
            <a:off x="304800" y="1219200"/>
            <a:ext cx="8591550" cy="563880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a:t>三、漏抗</a:t>
            </a:r>
            <a:r>
              <a:rPr lang="en-US" altLang="zh-CN" sz="2700"/>
              <a:t>x</a:t>
            </a:r>
            <a:r>
              <a:rPr lang="en-US" altLang="zh-CN" sz="2700" baseline="-25000"/>
              <a:t>σ</a:t>
            </a:r>
            <a:r>
              <a:rPr lang="zh-CN" altLang="en-US" sz="2700"/>
              <a:t>的测试</a:t>
            </a:r>
          </a:p>
          <a:p>
            <a:pPr marL="533400" indent="-533400">
              <a:spcBef>
                <a:spcPct val="20000"/>
              </a:spcBef>
              <a:buClr>
                <a:schemeClr val="bg2"/>
              </a:buClr>
              <a:buSzPct val="70000"/>
              <a:buFont typeface="Wingdings" pitchFamily="2" charset="2"/>
              <a:buChar char="l"/>
            </a:pPr>
            <a:r>
              <a:rPr lang="zh-CN" altLang="en-US" sz="2700"/>
              <a:t>       </a:t>
            </a:r>
            <a:r>
              <a:rPr lang="zh-CN" altLang="en-US" sz="2700" b="1">
                <a:latin typeface="仿宋_GB2312" pitchFamily="49" charset="-122"/>
                <a:ea typeface="仿宋_GB2312" pitchFamily="49" charset="-122"/>
              </a:rPr>
              <a:t>航空同步发电机宜采用取出转子法测定漏抗。所谓取出转子法，就是将转子取出，然后向定子电枢绕组通以低压三相交流电，如图</a:t>
            </a:r>
            <a:r>
              <a:rPr lang="en-US" altLang="zh-CN" sz="2700" b="1">
                <a:latin typeface="仿宋_GB2312" pitchFamily="49" charset="-122"/>
                <a:ea typeface="仿宋_GB2312" pitchFamily="49" charset="-122"/>
              </a:rPr>
              <a:t>19-31(a)</a:t>
            </a:r>
            <a:r>
              <a:rPr lang="zh-CN" altLang="en-US" sz="2700" b="1">
                <a:latin typeface="仿宋_GB2312" pitchFamily="49" charset="-122"/>
                <a:ea typeface="仿宋_GB2312" pitchFamily="49" charset="-122"/>
              </a:rPr>
              <a:t>。测得线电压和线电流，然后即可计算每相阻抗，即</a:t>
            </a: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当电枢相电阻为</a:t>
            </a:r>
            <a:r>
              <a:rPr lang="en-US" altLang="zh-CN" sz="2700" b="1">
                <a:latin typeface="仿宋_GB2312" pitchFamily="49" charset="-122"/>
                <a:ea typeface="仿宋_GB2312" pitchFamily="49" charset="-122"/>
              </a:rPr>
              <a:t>r</a:t>
            </a:r>
            <a:r>
              <a:rPr lang="en-US" altLang="zh-CN" sz="2700" b="1" baseline="-25000">
                <a:latin typeface="仿宋_GB2312" pitchFamily="49" charset="-122"/>
                <a:ea typeface="仿宋_GB2312" pitchFamily="49" charset="-122"/>
              </a:rPr>
              <a:t>a</a:t>
            </a:r>
            <a:r>
              <a:rPr lang="zh-CN" altLang="en-US" sz="2700" b="1">
                <a:latin typeface="仿宋_GB2312" pitchFamily="49" charset="-122"/>
                <a:ea typeface="仿宋_GB2312" pitchFamily="49" charset="-122"/>
              </a:rPr>
              <a:t>时，则电抗为</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取出转子后的测试状态，电枢绕组不仅建立漏磁场，如图</a:t>
            </a:r>
            <a:r>
              <a:rPr lang="en-US" altLang="zh-CN" sz="2700" b="1">
                <a:latin typeface="仿宋_GB2312" pitchFamily="49" charset="-122"/>
                <a:ea typeface="仿宋_GB2312" pitchFamily="49" charset="-122"/>
              </a:rPr>
              <a:t>19-31(b)</a:t>
            </a:r>
            <a:r>
              <a:rPr lang="zh-CN" altLang="en-US" sz="2700" b="1">
                <a:latin typeface="仿宋_GB2312" pitchFamily="49" charset="-122"/>
                <a:ea typeface="仿宋_GB2312" pitchFamily="49" charset="-122"/>
              </a:rPr>
              <a:t>之虚线所示，而且还存在由电枢磁势</a:t>
            </a:r>
            <a:r>
              <a:rPr lang="en-US" altLang="zh-CN" sz="2700" b="1">
                <a:latin typeface="仿宋_GB2312" pitchFamily="49" charset="-122"/>
                <a:ea typeface="仿宋_GB2312" pitchFamily="49" charset="-122"/>
              </a:rPr>
              <a:t>F</a:t>
            </a:r>
            <a:r>
              <a:rPr lang="en-US" altLang="zh-CN" sz="2700" b="1" baseline="-25000">
                <a:latin typeface="仿宋_GB2312" pitchFamily="49" charset="-122"/>
                <a:ea typeface="仿宋_GB2312" pitchFamily="49" charset="-122"/>
              </a:rPr>
              <a:t>a</a:t>
            </a:r>
            <a:r>
              <a:rPr lang="zh-CN" altLang="en-US" sz="2700" b="1">
                <a:latin typeface="仿宋_GB2312" pitchFamily="49" charset="-122"/>
                <a:ea typeface="仿宋_GB2312" pitchFamily="49" charset="-122"/>
              </a:rPr>
              <a:t>在定子内腔所建立的磁场</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磁通</a:t>
            </a:r>
            <a:r>
              <a:rPr lang="en-US" altLang="zh-CN" sz="2700" b="1">
                <a:latin typeface="仿宋_GB2312" pitchFamily="49" charset="-122"/>
                <a:ea typeface="仿宋_GB2312" pitchFamily="49" charset="-122"/>
              </a:rPr>
              <a:t>Φ</a:t>
            </a:r>
            <a:r>
              <a:rPr lang="en-US" altLang="zh-CN" sz="2700" b="1" baseline="-25000">
                <a:latin typeface="仿宋_GB2312" pitchFamily="49" charset="-122"/>
                <a:ea typeface="仿宋_GB2312" pitchFamily="49" charset="-122"/>
              </a:rPr>
              <a:t>b</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  因此所测得的</a:t>
            </a:r>
            <a:r>
              <a:rPr lang="en-US" altLang="zh-CN" sz="2700" b="1">
                <a:latin typeface="仿宋_GB2312" pitchFamily="49" charset="-122"/>
                <a:ea typeface="仿宋_GB2312" pitchFamily="49" charset="-122"/>
              </a:rPr>
              <a:t>x</a:t>
            </a:r>
            <a:r>
              <a:rPr lang="zh-CN" altLang="en-US" sz="2700" b="1">
                <a:latin typeface="仿宋_GB2312" pitchFamily="49" charset="-122"/>
                <a:ea typeface="仿宋_GB2312" pitchFamily="49" charset="-122"/>
              </a:rPr>
              <a:t>是漏抗</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与对应</a:t>
            </a:r>
            <a:r>
              <a:rPr lang="en-US" altLang="zh-CN" sz="2700" b="1">
                <a:latin typeface="仿宋_GB2312" pitchFamily="49" charset="-122"/>
                <a:ea typeface="仿宋_GB2312" pitchFamily="49" charset="-122"/>
              </a:rPr>
              <a:t>Φ</a:t>
            </a:r>
            <a:r>
              <a:rPr lang="en-US" altLang="zh-CN" sz="2700" b="1" baseline="-25000">
                <a:latin typeface="仿宋_GB2312" pitchFamily="49" charset="-122"/>
                <a:ea typeface="仿宋_GB2312" pitchFamily="49" charset="-122"/>
              </a:rPr>
              <a:t>b</a:t>
            </a:r>
            <a:r>
              <a:rPr lang="zh-CN" altLang="en-US" sz="2700" b="1">
                <a:latin typeface="仿宋_GB2312" pitchFamily="49" charset="-122"/>
                <a:ea typeface="仿宋_GB2312" pitchFamily="49" charset="-122"/>
              </a:rPr>
              <a:t>的电抗</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b</a:t>
            </a:r>
            <a:r>
              <a:rPr lang="zh-CN" altLang="en-US" sz="2700" b="1">
                <a:latin typeface="仿宋_GB2312" pitchFamily="49" charset="-122"/>
                <a:ea typeface="仿宋_GB2312" pitchFamily="49" charset="-122"/>
              </a:rPr>
              <a:t>之和，故有</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σ</a:t>
            </a:r>
            <a:r>
              <a:rPr lang="en-US" altLang="zh-CN" sz="2700" b="1">
                <a:latin typeface="仿宋_GB2312" pitchFamily="49" charset="-122"/>
                <a:ea typeface="仿宋_GB2312" pitchFamily="49" charset="-122"/>
              </a:rPr>
              <a:t>=x- x</a:t>
            </a:r>
            <a:r>
              <a:rPr lang="en-US" altLang="zh-CN" sz="2700" b="1" baseline="-25000">
                <a:latin typeface="仿宋_GB2312" pitchFamily="49" charset="-122"/>
                <a:ea typeface="仿宋_GB2312" pitchFamily="49" charset="-122"/>
              </a:rPr>
              <a:t>b</a:t>
            </a:r>
            <a:endParaRPr lang="zh-CN" altLang="zh-CN" sz="2700" b="1">
              <a:latin typeface="仿宋_GB2312" pitchFamily="49" charset="-122"/>
              <a:ea typeface="仿宋_GB2312" pitchFamily="49" charset="-122"/>
            </a:endParaRPr>
          </a:p>
        </p:txBody>
      </p:sp>
      <p:graphicFrame>
        <p:nvGraphicFramePr>
          <p:cNvPr id="80900" name="Object 4"/>
          <p:cNvGraphicFramePr>
            <a:graphicFrameLocks noChangeAspect="1"/>
          </p:cNvGraphicFramePr>
          <p:nvPr>
            <p:ph sz="half" idx="1"/>
          </p:nvPr>
        </p:nvGraphicFramePr>
        <p:xfrm>
          <a:off x="3363913" y="3214688"/>
          <a:ext cx="3981450" cy="893762"/>
        </p:xfrm>
        <a:graphic>
          <a:graphicData uri="http://schemas.openxmlformats.org/presentationml/2006/ole">
            <p:oleObj spid="_x0000_s80900" name="Equation" r:id="rId4" imgW="1854200" imgH="419100" progId="Equation.DSMT4">
              <p:embed/>
            </p:oleObj>
          </a:graphicData>
        </a:graphic>
      </p:graphicFrame>
      <p:pic>
        <p:nvPicPr>
          <p:cNvPr id="460806" name="Picture 6" descr="19-31 测漏抗"/>
          <p:cNvPicPr>
            <a:picLocks noChangeAspect="1" noChangeArrowheads="1"/>
          </p:cNvPicPr>
          <p:nvPr/>
        </p:nvPicPr>
        <p:blipFill>
          <a:blip r:embed="rId5"/>
          <a:srcRect/>
          <a:stretch>
            <a:fillRect/>
          </a:stretch>
        </p:blipFill>
        <p:spPr bwMode="auto">
          <a:xfrm>
            <a:off x="4114800" y="0"/>
            <a:ext cx="4829175" cy="253841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460806"/>
                                        </p:tgtEl>
                                        <p:attrNameLst>
                                          <p:attrName>style.visibility</p:attrName>
                                        </p:attrNameLst>
                                      </p:cBhvr>
                                      <p:to>
                                        <p:strVal val="visible"/>
                                      </p:to>
                                    </p:set>
                                    <p:anim calcmode="lin" valueType="num">
                                      <p:cBhvr>
                                        <p:cTn id="7" dur="500" fill="hold"/>
                                        <p:tgtEl>
                                          <p:spTgt spid="460806"/>
                                        </p:tgtEl>
                                        <p:attrNameLst>
                                          <p:attrName>ppt_x</p:attrName>
                                        </p:attrNameLst>
                                      </p:cBhvr>
                                      <p:tavLst>
                                        <p:tav tm="0">
                                          <p:val>
                                            <p:strVal val="#ppt_x+#ppt_w/2"/>
                                          </p:val>
                                        </p:tav>
                                        <p:tav tm="100000">
                                          <p:val>
                                            <p:strVal val="#ppt_x"/>
                                          </p:val>
                                        </p:tav>
                                      </p:tavLst>
                                    </p:anim>
                                    <p:anim calcmode="lin" valueType="num">
                                      <p:cBhvr>
                                        <p:cTn id="8" dur="500" fill="hold"/>
                                        <p:tgtEl>
                                          <p:spTgt spid="460806"/>
                                        </p:tgtEl>
                                        <p:attrNameLst>
                                          <p:attrName>ppt_y</p:attrName>
                                        </p:attrNameLst>
                                      </p:cBhvr>
                                      <p:tavLst>
                                        <p:tav tm="0">
                                          <p:val>
                                            <p:strVal val="#ppt_y"/>
                                          </p:val>
                                        </p:tav>
                                        <p:tav tm="100000">
                                          <p:val>
                                            <p:strVal val="#ppt_y"/>
                                          </p:val>
                                        </p:tav>
                                      </p:tavLst>
                                    </p:anim>
                                    <p:anim calcmode="lin" valueType="num">
                                      <p:cBhvr>
                                        <p:cTn id="9" dur="500" fill="hold"/>
                                        <p:tgtEl>
                                          <p:spTgt spid="460806"/>
                                        </p:tgtEl>
                                        <p:attrNameLst>
                                          <p:attrName>ppt_w</p:attrName>
                                        </p:attrNameLst>
                                      </p:cBhvr>
                                      <p:tavLst>
                                        <p:tav tm="0">
                                          <p:val>
                                            <p:fltVal val="0"/>
                                          </p:val>
                                        </p:tav>
                                        <p:tav tm="100000">
                                          <p:val>
                                            <p:strVal val="#ppt_w"/>
                                          </p:val>
                                        </p:tav>
                                      </p:tavLst>
                                    </p:anim>
                                    <p:anim calcmode="lin" valueType="num">
                                      <p:cBhvr>
                                        <p:cTn id="10" dur="500" fill="hold"/>
                                        <p:tgtEl>
                                          <p:spTgt spid="4608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62000" y="533400"/>
            <a:ext cx="7696200" cy="579438"/>
          </a:xfrm>
        </p:spPr>
        <p:txBody>
          <a:bodyPr/>
          <a:lstStyle/>
          <a:p>
            <a:pPr eaLnBrk="1" hangingPunct="1"/>
            <a:r>
              <a:rPr lang="en-US" altLang="zh-CN" smtClean="0"/>
              <a:t>6.2</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6</a:t>
            </a:r>
          </a:p>
        </p:txBody>
      </p:sp>
      <p:sp>
        <p:nvSpPr>
          <p:cNvPr id="81923" name="Rectangle 3"/>
          <p:cNvSpPr>
            <a:spLocks noChangeArrowheads="1"/>
          </p:cNvSpPr>
          <p:nvPr/>
        </p:nvSpPr>
        <p:spPr bwMode="auto">
          <a:xfrm>
            <a:off x="304800" y="1219200"/>
            <a:ext cx="8591550" cy="563880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en-US" altLang="zh-CN" sz="2700"/>
              <a:t> </a:t>
            </a:r>
            <a:r>
              <a:rPr lang="zh-CN" altLang="en-US" sz="2700"/>
              <a:t>三、漏抗</a:t>
            </a:r>
            <a:r>
              <a:rPr lang="en-US" altLang="zh-CN" sz="2700"/>
              <a:t>x</a:t>
            </a:r>
            <a:r>
              <a:rPr lang="en-US" altLang="zh-CN" sz="2700" baseline="-25000"/>
              <a:t>σ</a:t>
            </a:r>
            <a:r>
              <a:rPr lang="zh-CN" altLang="en-US" sz="2700"/>
              <a:t>的测试</a:t>
            </a:r>
          </a:p>
          <a:p>
            <a:pPr marL="533400" indent="-533400">
              <a:spcBef>
                <a:spcPct val="20000"/>
              </a:spcBef>
              <a:buClr>
                <a:schemeClr val="bg2"/>
              </a:buClr>
              <a:buSzPct val="70000"/>
              <a:buFont typeface="Wingdings" pitchFamily="2" charset="2"/>
              <a:buChar char="l"/>
            </a:pPr>
            <a:r>
              <a:rPr lang="zh-CN" altLang="en-US" sz="2700"/>
              <a:t>       </a:t>
            </a:r>
            <a:r>
              <a:rPr lang="zh-CN" altLang="en-US" sz="2700" b="1">
                <a:latin typeface="仿宋_GB2312" pitchFamily="49" charset="-122"/>
                <a:ea typeface="仿宋_GB2312" pitchFamily="49" charset="-122"/>
              </a:rPr>
              <a:t>可以在电机内腔加测量线圈测定。测量线圈的两条边放在电机内圆表面，跨一个极距，做到被全部</a:t>
            </a:r>
            <a:r>
              <a:rPr lang="en-US" altLang="zh-CN" sz="2700" b="1">
                <a:latin typeface="仿宋_GB2312" pitchFamily="49" charset="-122"/>
                <a:ea typeface="仿宋_GB2312" pitchFamily="49" charset="-122"/>
              </a:rPr>
              <a:t>Φ</a:t>
            </a:r>
            <a:r>
              <a:rPr lang="en-US" altLang="zh-CN" sz="2700" b="1" baseline="-25000">
                <a:latin typeface="仿宋_GB2312" pitchFamily="49" charset="-122"/>
                <a:ea typeface="仿宋_GB2312" pitchFamily="49" charset="-122"/>
              </a:rPr>
              <a:t>b</a:t>
            </a:r>
            <a:r>
              <a:rPr lang="zh-CN" altLang="en-US" sz="2700" b="1">
                <a:latin typeface="仿宋_GB2312" pitchFamily="49" charset="-122"/>
                <a:ea typeface="仿宋_GB2312" pitchFamily="49" charset="-122"/>
              </a:rPr>
              <a:t>所匝链。为便于固定，可将线圈绕在简易的木架上，然后插入电机内腔。当定子通电流</a:t>
            </a:r>
            <a:r>
              <a:rPr lang="en-US" altLang="zh-CN" sz="2700" b="1">
                <a:latin typeface="仿宋_GB2312" pitchFamily="49" charset="-122"/>
                <a:ea typeface="仿宋_GB2312" pitchFamily="49" charset="-122"/>
              </a:rPr>
              <a:t>I</a:t>
            </a:r>
            <a:r>
              <a:rPr lang="zh-CN" altLang="en-US" sz="2700" b="1">
                <a:latin typeface="仿宋_GB2312" pitchFamily="49" charset="-122"/>
                <a:ea typeface="仿宋_GB2312" pitchFamily="49" charset="-122"/>
              </a:rPr>
              <a:t>时，用高阻电压表测量此线圈的感应电势，即端电压</a:t>
            </a:r>
            <a:r>
              <a:rPr lang="en-US" altLang="zh-CN" sz="2700" b="1">
                <a:latin typeface="仿宋_GB2312" pitchFamily="49" charset="-122"/>
                <a:ea typeface="仿宋_GB2312" pitchFamily="49" charset="-122"/>
              </a:rPr>
              <a:t>U</a:t>
            </a:r>
            <a:r>
              <a:rPr lang="en-US" altLang="zh-CN" sz="2700" b="1" baseline="-25000">
                <a:latin typeface="仿宋_GB2312" pitchFamily="49" charset="-122"/>
                <a:ea typeface="仿宋_GB2312" pitchFamily="49" charset="-122"/>
              </a:rPr>
              <a:t>c</a:t>
            </a:r>
            <a:r>
              <a:rPr lang="zh-CN" altLang="en-US" sz="2700" b="1">
                <a:latin typeface="仿宋_GB2312" pitchFamily="49" charset="-122"/>
                <a:ea typeface="仿宋_GB2312" pitchFamily="49" charset="-122"/>
              </a:rPr>
              <a:t>。将</a:t>
            </a:r>
            <a:r>
              <a:rPr lang="en-US" altLang="zh-CN" sz="2700" b="1">
                <a:latin typeface="仿宋_GB2312" pitchFamily="49" charset="-122"/>
                <a:ea typeface="仿宋_GB2312" pitchFamily="49" charset="-122"/>
              </a:rPr>
              <a:t>U</a:t>
            </a:r>
            <a:r>
              <a:rPr lang="en-US" altLang="zh-CN" sz="2700" b="1" baseline="-25000">
                <a:latin typeface="仿宋_GB2312" pitchFamily="49" charset="-122"/>
                <a:ea typeface="仿宋_GB2312" pitchFamily="49" charset="-122"/>
              </a:rPr>
              <a:t>c</a:t>
            </a:r>
            <a:r>
              <a:rPr lang="zh-CN" altLang="en-US" sz="2700" b="1">
                <a:latin typeface="仿宋_GB2312" pitchFamily="49" charset="-122"/>
                <a:ea typeface="仿宋_GB2312" pitchFamily="49" charset="-122"/>
              </a:rPr>
              <a:t>折合到电枢边，即</a:t>
            </a:r>
            <a:r>
              <a:rPr lang="en-US" altLang="zh-CN" sz="2700" b="1">
                <a:latin typeface="仿宋_GB2312" pitchFamily="49" charset="-122"/>
                <a:ea typeface="仿宋_GB2312" pitchFamily="49" charset="-122"/>
              </a:rPr>
              <a:t>U</a:t>
            </a:r>
            <a:r>
              <a:rPr lang="en-US" altLang="zh-CN" sz="2700" b="1">
                <a:ea typeface="仿宋_GB2312" pitchFamily="49" charset="-122"/>
              </a:rPr>
              <a:t>’</a:t>
            </a:r>
            <a:r>
              <a:rPr lang="en-US" altLang="zh-CN" sz="2700" b="1" baseline="-25000">
                <a:latin typeface="仿宋_GB2312" pitchFamily="49" charset="-122"/>
                <a:ea typeface="仿宋_GB2312" pitchFamily="49" charset="-122"/>
              </a:rPr>
              <a:t>c</a:t>
            </a:r>
            <a:r>
              <a:rPr lang="en-US" altLang="zh-CN" sz="2700" b="1">
                <a:latin typeface="仿宋_GB2312" pitchFamily="49" charset="-122"/>
                <a:ea typeface="仿宋_GB2312" pitchFamily="49" charset="-122"/>
              </a:rPr>
              <a:t>=Wk</a:t>
            </a:r>
            <a:r>
              <a:rPr lang="en-US" altLang="zh-CN" sz="2700" b="1" baseline="-25000">
                <a:latin typeface="仿宋_GB2312" pitchFamily="49" charset="-122"/>
                <a:ea typeface="仿宋_GB2312" pitchFamily="49" charset="-122"/>
              </a:rPr>
              <a:t>W1</a:t>
            </a:r>
            <a:r>
              <a:rPr lang="en-US" altLang="zh-CN" sz="2700" b="1">
                <a:latin typeface="仿宋_GB2312" pitchFamily="49" charset="-122"/>
                <a:ea typeface="仿宋_GB2312" pitchFamily="49" charset="-122"/>
              </a:rPr>
              <a:t>U</a:t>
            </a:r>
            <a:r>
              <a:rPr lang="en-US" altLang="zh-CN" sz="2700" b="1" baseline="-25000">
                <a:latin typeface="仿宋_GB2312" pitchFamily="49" charset="-122"/>
                <a:ea typeface="仿宋_GB2312" pitchFamily="49" charset="-122"/>
              </a:rPr>
              <a:t>c</a:t>
            </a:r>
            <a:r>
              <a:rPr lang="en-US" altLang="zh-CN" sz="2700" b="1">
                <a:latin typeface="仿宋_GB2312" pitchFamily="49" charset="-122"/>
                <a:ea typeface="仿宋_GB2312" pitchFamily="49" charset="-122"/>
              </a:rPr>
              <a:t>/W</a:t>
            </a:r>
            <a:r>
              <a:rPr lang="en-US" altLang="zh-CN" sz="2700" b="1" baseline="-25000">
                <a:latin typeface="仿宋_GB2312" pitchFamily="49" charset="-122"/>
                <a:ea typeface="仿宋_GB2312" pitchFamily="49" charset="-122"/>
              </a:rPr>
              <a:t>c</a:t>
            </a: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，所以得</a:t>
            </a:r>
          </a:p>
          <a:p>
            <a:pPr marL="533400" indent="-533400">
              <a:spcBef>
                <a:spcPct val="20000"/>
              </a:spcBef>
              <a:buClr>
                <a:schemeClr val="bg2"/>
              </a:buClr>
              <a:buSzPct val="70000"/>
              <a:buFont typeface="Wingdings" pitchFamily="2" charset="2"/>
              <a:buChar char="l"/>
            </a:pPr>
            <a:endParaRPr lang="zh-CN" altLang="en-US" sz="2700" b="1">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式中，</a:t>
            </a:r>
            <a:r>
              <a:rPr lang="en-US" altLang="zh-CN" sz="2700" b="1">
                <a:latin typeface="仿宋_GB2312" pitchFamily="49" charset="-122"/>
                <a:ea typeface="仿宋_GB2312" pitchFamily="49" charset="-122"/>
              </a:rPr>
              <a:t>Wk</a:t>
            </a:r>
            <a:r>
              <a:rPr lang="en-US" altLang="zh-CN" sz="2700" b="1" baseline="-25000">
                <a:latin typeface="仿宋_GB2312" pitchFamily="49" charset="-122"/>
                <a:ea typeface="仿宋_GB2312" pitchFamily="49" charset="-122"/>
              </a:rPr>
              <a:t>W1</a:t>
            </a:r>
            <a:r>
              <a:rPr lang="zh-CN" altLang="en-US" sz="2700" b="1">
                <a:latin typeface="仿宋_GB2312" pitchFamily="49" charset="-122"/>
                <a:ea typeface="仿宋_GB2312" pitchFamily="49" charset="-122"/>
              </a:rPr>
              <a:t>为电枢相绕组有效匝数， </a:t>
            </a:r>
            <a:r>
              <a:rPr lang="en-US" altLang="zh-CN" sz="2700" b="1">
                <a:latin typeface="仿宋_GB2312" pitchFamily="49" charset="-122"/>
                <a:ea typeface="仿宋_GB2312" pitchFamily="49" charset="-122"/>
              </a:rPr>
              <a:t>W</a:t>
            </a:r>
            <a:r>
              <a:rPr lang="en-US" altLang="zh-CN" sz="2700" b="1" baseline="-25000">
                <a:latin typeface="仿宋_GB2312" pitchFamily="49" charset="-122"/>
                <a:ea typeface="仿宋_GB2312" pitchFamily="49" charset="-122"/>
              </a:rPr>
              <a:t>c</a:t>
            </a:r>
            <a:r>
              <a:rPr lang="zh-CN" altLang="en-US" sz="2700" b="1">
                <a:latin typeface="仿宋_GB2312" pitchFamily="49" charset="-122"/>
                <a:ea typeface="仿宋_GB2312" pitchFamily="49" charset="-122"/>
              </a:rPr>
              <a:t>为测量线圈匝数。</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r>
              <a:rPr lang="en-US" altLang="zh-CN" sz="2300" b="1">
                <a:latin typeface="仿宋_GB2312" pitchFamily="49" charset="-122"/>
                <a:ea typeface="仿宋_GB2312" pitchFamily="49" charset="-122"/>
              </a:rPr>
              <a:t>x</a:t>
            </a:r>
            <a:r>
              <a:rPr lang="en-US" altLang="zh-CN" sz="2300" b="1" baseline="-25000">
                <a:latin typeface="仿宋_GB2312" pitchFamily="49" charset="-122"/>
                <a:ea typeface="仿宋_GB2312" pitchFamily="49" charset="-122"/>
              </a:rPr>
              <a:t>b</a:t>
            </a:r>
            <a:r>
              <a:rPr lang="zh-CN" altLang="en-US" sz="2300" b="1">
                <a:latin typeface="仿宋_GB2312" pitchFamily="49" charset="-122"/>
                <a:ea typeface="仿宋_GB2312" pitchFamily="49" charset="-122"/>
              </a:rPr>
              <a:t>还可以通过直接计算获得。分析</a:t>
            </a:r>
            <a:r>
              <a:rPr lang="en-US" altLang="zh-CN" sz="2300" b="1">
                <a:latin typeface="仿宋_GB2312" pitchFamily="49" charset="-122"/>
                <a:ea typeface="仿宋_GB2312" pitchFamily="49" charset="-122"/>
              </a:rPr>
              <a:t>Φ</a:t>
            </a:r>
            <a:r>
              <a:rPr lang="en-US" altLang="zh-CN" sz="2300" b="1" baseline="-25000">
                <a:latin typeface="仿宋_GB2312" pitchFamily="49" charset="-122"/>
                <a:ea typeface="仿宋_GB2312" pitchFamily="49" charset="-122"/>
              </a:rPr>
              <a:t>b</a:t>
            </a:r>
            <a:r>
              <a:rPr lang="zh-CN" altLang="en-US" sz="2300" b="1">
                <a:latin typeface="仿宋_GB2312" pitchFamily="49" charset="-122"/>
                <a:ea typeface="仿宋_GB2312" pitchFamily="49" charset="-122"/>
              </a:rPr>
              <a:t>的大小，可类同于电枢反应电抗，推导出由结构参数计算</a:t>
            </a:r>
            <a:r>
              <a:rPr lang="en-US" altLang="zh-CN" sz="2300" b="1">
                <a:latin typeface="仿宋_GB2312" pitchFamily="49" charset="-122"/>
                <a:ea typeface="仿宋_GB2312" pitchFamily="49" charset="-122"/>
              </a:rPr>
              <a:t>x</a:t>
            </a:r>
            <a:r>
              <a:rPr lang="en-US" altLang="zh-CN" sz="2300" b="1" baseline="-25000">
                <a:latin typeface="仿宋_GB2312" pitchFamily="49" charset="-122"/>
                <a:ea typeface="仿宋_GB2312" pitchFamily="49" charset="-122"/>
              </a:rPr>
              <a:t>b</a:t>
            </a:r>
            <a:endParaRPr lang="zh-CN" altLang="zh-CN" sz="2700" b="1">
              <a:latin typeface="仿宋_GB2312" pitchFamily="49" charset="-122"/>
              <a:ea typeface="仿宋_GB2312" pitchFamily="49" charset="-122"/>
            </a:endParaRPr>
          </a:p>
        </p:txBody>
      </p:sp>
      <p:graphicFrame>
        <p:nvGraphicFramePr>
          <p:cNvPr id="81924" name="Object 4"/>
          <p:cNvGraphicFramePr>
            <a:graphicFrameLocks noChangeAspect="1"/>
          </p:cNvGraphicFramePr>
          <p:nvPr>
            <p:ph sz="half" idx="1"/>
          </p:nvPr>
        </p:nvGraphicFramePr>
        <p:xfrm>
          <a:off x="1854200" y="4038600"/>
          <a:ext cx="2452688" cy="892175"/>
        </p:xfrm>
        <a:graphic>
          <a:graphicData uri="http://schemas.openxmlformats.org/presentationml/2006/ole">
            <p:oleObj spid="_x0000_s81924" name="Equation" r:id="rId4" imgW="1244600" imgH="457200" progId="Equation.DSMT4">
              <p:embed/>
            </p:oleObj>
          </a:graphicData>
        </a:graphic>
      </p:graphicFrame>
      <p:pic>
        <p:nvPicPr>
          <p:cNvPr id="462853" name="Picture 5" descr="19-31 测漏抗"/>
          <p:cNvPicPr>
            <a:picLocks noChangeAspect="1" noChangeArrowheads="1"/>
          </p:cNvPicPr>
          <p:nvPr/>
        </p:nvPicPr>
        <p:blipFill>
          <a:blip r:embed="rId5"/>
          <a:srcRect/>
          <a:stretch>
            <a:fillRect/>
          </a:stretch>
        </p:blipFill>
        <p:spPr bwMode="auto">
          <a:xfrm>
            <a:off x="4114800" y="0"/>
            <a:ext cx="4829175" cy="2538413"/>
          </a:xfrm>
          <a:prstGeom prst="rect">
            <a:avLst/>
          </a:prstGeom>
          <a:noFill/>
          <a:ln w="9525">
            <a:noFill/>
            <a:miter lim="800000"/>
            <a:headEnd/>
            <a:tailEnd/>
          </a:ln>
        </p:spPr>
      </p:pic>
      <p:graphicFrame>
        <p:nvGraphicFramePr>
          <p:cNvPr id="81926" name="Object 6"/>
          <p:cNvGraphicFramePr>
            <a:graphicFrameLocks noChangeAspect="1"/>
          </p:cNvGraphicFramePr>
          <p:nvPr/>
        </p:nvGraphicFramePr>
        <p:xfrm>
          <a:off x="6096000" y="5257800"/>
          <a:ext cx="2527300" cy="881063"/>
        </p:xfrm>
        <a:graphic>
          <a:graphicData uri="http://schemas.openxmlformats.org/presentationml/2006/ole">
            <p:oleObj spid="_x0000_s81926" name="Equation" r:id="rId6" imgW="1269449" imgH="444307"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462853"/>
                                        </p:tgtEl>
                                        <p:attrNameLst>
                                          <p:attrName>style.visibility</p:attrName>
                                        </p:attrNameLst>
                                      </p:cBhvr>
                                      <p:to>
                                        <p:strVal val="visible"/>
                                      </p:to>
                                    </p:set>
                                    <p:anim calcmode="lin" valueType="num">
                                      <p:cBhvr>
                                        <p:cTn id="7" dur="500" fill="hold"/>
                                        <p:tgtEl>
                                          <p:spTgt spid="462853"/>
                                        </p:tgtEl>
                                        <p:attrNameLst>
                                          <p:attrName>ppt_x</p:attrName>
                                        </p:attrNameLst>
                                      </p:cBhvr>
                                      <p:tavLst>
                                        <p:tav tm="0">
                                          <p:val>
                                            <p:strVal val="#ppt_x+#ppt_w/2"/>
                                          </p:val>
                                        </p:tav>
                                        <p:tav tm="100000">
                                          <p:val>
                                            <p:strVal val="#ppt_x"/>
                                          </p:val>
                                        </p:tav>
                                      </p:tavLst>
                                    </p:anim>
                                    <p:anim calcmode="lin" valueType="num">
                                      <p:cBhvr>
                                        <p:cTn id="8" dur="500" fill="hold"/>
                                        <p:tgtEl>
                                          <p:spTgt spid="462853"/>
                                        </p:tgtEl>
                                        <p:attrNameLst>
                                          <p:attrName>ppt_y</p:attrName>
                                        </p:attrNameLst>
                                      </p:cBhvr>
                                      <p:tavLst>
                                        <p:tav tm="0">
                                          <p:val>
                                            <p:strVal val="#ppt_y"/>
                                          </p:val>
                                        </p:tav>
                                        <p:tav tm="100000">
                                          <p:val>
                                            <p:strVal val="#ppt_y"/>
                                          </p:val>
                                        </p:tav>
                                      </p:tavLst>
                                    </p:anim>
                                    <p:anim calcmode="lin" valueType="num">
                                      <p:cBhvr>
                                        <p:cTn id="9" dur="500" fill="hold"/>
                                        <p:tgtEl>
                                          <p:spTgt spid="462853"/>
                                        </p:tgtEl>
                                        <p:attrNameLst>
                                          <p:attrName>ppt_w</p:attrName>
                                        </p:attrNameLst>
                                      </p:cBhvr>
                                      <p:tavLst>
                                        <p:tav tm="0">
                                          <p:val>
                                            <p:fltVal val="0"/>
                                          </p:val>
                                        </p:tav>
                                        <p:tav tm="100000">
                                          <p:val>
                                            <p:strVal val="#ppt_w"/>
                                          </p:val>
                                        </p:tav>
                                      </p:tavLst>
                                    </p:anim>
                                    <p:anim calcmode="lin" valueType="num">
                                      <p:cBhvr>
                                        <p:cTn id="10" dur="500" fill="hold"/>
                                        <p:tgtEl>
                                          <p:spTgt spid="4628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762000" y="533400"/>
            <a:ext cx="7696200" cy="579438"/>
          </a:xfrm>
        </p:spPr>
        <p:txBody>
          <a:bodyPr/>
          <a:lstStyle/>
          <a:p>
            <a:pPr eaLnBrk="1" hangingPunct="1"/>
            <a:r>
              <a:rPr lang="en-US" altLang="zh-CN" smtClean="0"/>
              <a:t>6.2</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7</a:t>
            </a:r>
          </a:p>
        </p:txBody>
      </p:sp>
      <p:sp>
        <p:nvSpPr>
          <p:cNvPr id="82947" name="Rectangle 3"/>
          <p:cNvSpPr>
            <a:spLocks noChangeArrowheads="1"/>
          </p:cNvSpPr>
          <p:nvPr/>
        </p:nvSpPr>
        <p:spPr bwMode="auto">
          <a:xfrm>
            <a:off x="0" y="2819400"/>
            <a:ext cx="9144000" cy="403860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a:t>四，同步发电机的零功率因数负载特性和波梯电抗</a:t>
            </a:r>
          </a:p>
          <a:p>
            <a:pPr marL="533400" indent="-533400">
              <a:spcBef>
                <a:spcPct val="20000"/>
              </a:spcBef>
              <a:buClr>
                <a:schemeClr val="bg2"/>
              </a:buClr>
              <a:buSzPct val="70000"/>
              <a:buFont typeface="Wingdings" pitchFamily="2" charset="2"/>
              <a:buChar char="l"/>
            </a:pPr>
            <a:r>
              <a:rPr lang="zh-CN" altLang="en-US" sz="2700"/>
              <a:t>      </a:t>
            </a:r>
            <a:r>
              <a:rPr lang="zh-CN" altLang="en-US" sz="2700" b="1">
                <a:latin typeface="仿宋_GB2312" pitchFamily="49" charset="-122"/>
                <a:ea typeface="仿宋_GB2312" pitchFamily="49" charset="-122"/>
              </a:rPr>
              <a:t>同步发电机的零功率因数负载特性</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又称纯电感负载特性</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曲线，就是当发电机带上纯电感</a:t>
            </a:r>
            <a:r>
              <a:rPr lang="en-US" altLang="zh-CN" sz="2700" b="1">
                <a:latin typeface="仿宋_GB2312" pitchFamily="49" charset="-122"/>
                <a:ea typeface="仿宋_GB2312" pitchFamily="49" charset="-122"/>
              </a:rPr>
              <a:t>(cosφ≈0)</a:t>
            </a:r>
            <a:r>
              <a:rPr lang="zh-CN" altLang="en-US" sz="2700" b="1">
                <a:latin typeface="仿宋_GB2312" pitchFamily="49" charset="-122"/>
                <a:ea typeface="仿宋_GB2312" pitchFamily="49" charset="-122"/>
              </a:rPr>
              <a:t>负载，保持负载电流</a:t>
            </a:r>
            <a:r>
              <a:rPr lang="en-US" altLang="zh-CN" sz="2700" b="1">
                <a:latin typeface="仿宋_GB2312" pitchFamily="49" charset="-122"/>
                <a:ea typeface="仿宋_GB2312" pitchFamily="49" charset="-122"/>
              </a:rPr>
              <a:t>I=</a:t>
            </a:r>
            <a:r>
              <a:rPr lang="zh-CN" altLang="en-US" sz="2700" b="1">
                <a:latin typeface="仿宋_GB2312" pitchFamily="49" charset="-122"/>
                <a:ea typeface="仿宋_GB2312" pitchFamily="49" charset="-122"/>
              </a:rPr>
              <a:t>常数时，发电机端电压随励磁电流变化的特性曲线。有了此特性，就可配合空载特性求电枢绕组的漏抗。图</a:t>
            </a:r>
            <a:r>
              <a:rPr lang="en-US" altLang="zh-CN" sz="2700" b="1">
                <a:latin typeface="仿宋_GB2312" pitchFamily="49" charset="-122"/>
                <a:ea typeface="仿宋_GB2312" pitchFamily="49" charset="-122"/>
              </a:rPr>
              <a:t>19-32(a)</a:t>
            </a:r>
            <a:r>
              <a:rPr lang="zh-CN" altLang="en-US" sz="2700" b="1">
                <a:latin typeface="仿宋_GB2312" pitchFamily="49" charset="-122"/>
                <a:ea typeface="仿宋_GB2312" pitchFamily="49" charset="-122"/>
              </a:rPr>
              <a:t>所示为零功率因数负载</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三相对称</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特性试验电路图。</a:t>
            </a:r>
          </a:p>
          <a:p>
            <a:pPr marL="533400" indent="-533400">
              <a:spcBef>
                <a:spcPct val="20000"/>
              </a:spcBef>
              <a:buClr>
                <a:schemeClr val="bg2"/>
              </a:buClr>
              <a:buSzPct val="70000"/>
              <a:buFont typeface="Wingdings" pitchFamily="2" charset="2"/>
              <a:buChar char="l"/>
            </a:pPr>
            <a:r>
              <a:rPr lang="zh-CN" altLang="en-US" sz="2700" b="1">
                <a:solidFill>
                  <a:srgbClr val="FF0000"/>
                </a:solidFill>
                <a:latin typeface="仿宋_GB2312" pitchFamily="49" charset="-122"/>
                <a:ea typeface="仿宋_GB2312" pitchFamily="49" charset="-122"/>
              </a:rPr>
              <a:t>通过空载特性及零功率因数负载特性可以求得漏抗。 </a:t>
            </a:r>
            <a:endParaRPr lang="zh-CN" altLang="zh-CN" sz="2700" b="1">
              <a:solidFill>
                <a:srgbClr val="FF0000"/>
              </a:solidFill>
              <a:latin typeface="仿宋_GB2312" pitchFamily="49" charset="-122"/>
              <a:ea typeface="仿宋_GB2312" pitchFamily="49" charset="-122"/>
            </a:endParaRPr>
          </a:p>
        </p:txBody>
      </p:sp>
      <p:pic>
        <p:nvPicPr>
          <p:cNvPr id="464903" name="Picture 7" descr="19-32 零功率因数负载特性"/>
          <p:cNvPicPr>
            <a:picLocks noChangeAspect="1" noChangeArrowheads="1"/>
          </p:cNvPicPr>
          <p:nvPr/>
        </p:nvPicPr>
        <p:blipFill>
          <a:blip r:embed="rId3"/>
          <a:srcRect/>
          <a:stretch>
            <a:fillRect/>
          </a:stretch>
        </p:blipFill>
        <p:spPr bwMode="auto">
          <a:xfrm>
            <a:off x="2743200" y="0"/>
            <a:ext cx="5562600" cy="27257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64903"/>
                                        </p:tgtEl>
                                        <p:attrNameLst>
                                          <p:attrName>style.visibility</p:attrName>
                                        </p:attrNameLst>
                                      </p:cBhvr>
                                      <p:to>
                                        <p:strVal val="visible"/>
                                      </p:to>
                                    </p:set>
                                    <p:anim calcmode="lin" valueType="num">
                                      <p:cBhvr additive="base">
                                        <p:cTn id="7" dur="500" fill="hold"/>
                                        <p:tgtEl>
                                          <p:spTgt spid="464903"/>
                                        </p:tgtEl>
                                        <p:attrNameLst>
                                          <p:attrName>ppt_x</p:attrName>
                                        </p:attrNameLst>
                                      </p:cBhvr>
                                      <p:tavLst>
                                        <p:tav tm="0">
                                          <p:val>
                                            <p:strVal val="#ppt_x"/>
                                          </p:val>
                                        </p:tav>
                                        <p:tav tm="100000">
                                          <p:val>
                                            <p:strVal val="#ppt_x"/>
                                          </p:val>
                                        </p:tav>
                                      </p:tavLst>
                                    </p:anim>
                                    <p:anim calcmode="lin" valueType="num">
                                      <p:cBhvr additive="base">
                                        <p:cTn id="8" dur="500" fill="hold"/>
                                        <p:tgtEl>
                                          <p:spTgt spid="46490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55650" y="549275"/>
            <a:ext cx="7793038" cy="1143000"/>
          </a:xfrm>
        </p:spPr>
        <p:txBody>
          <a:bodyPr/>
          <a:lstStyle/>
          <a:p>
            <a:pPr eaLnBrk="1" hangingPunct="1"/>
            <a:r>
              <a:rPr lang="en-US" altLang="zh-CN" b="1" smtClean="0"/>
              <a:t>6.2</a:t>
            </a:r>
            <a:r>
              <a:rPr lang="en-US" altLang="zh-CN" b="1" smtClean="0">
                <a:latin typeface="Arial" charset="0"/>
              </a:rPr>
              <a:t>—</a:t>
            </a:r>
            <a:r>
              <a:rPr lang="en-US" altLang="zh-CN" b="1" smtClean="0"/>
              <a:t>1  </a:t>
            </a:r>
            <a:r>
              <a:rPr lang="zh-CN" altLang="en-US" b="1" smtClean="0"/>
              <a:t>空载磁路和空载特性</a:t>
            </a:r>
            <a:r>
              <a:rPr lang="zh-CN" altLang="en-US" smtClean="0"/>
              <a:t> </a:t>
            </a:r>
            <a:r>
              <a:rPr lang="en-US" altLang="zh-CN" sz="1400" smtClean="0">
                <a:ea typeface="黑体" pitchFamily="2" charset="-122"/>
              </a:rPr>
              <a:t>4</a:t>
            </a:r>
          </a:p>
        </p:txBody>
      </p:sp>
      <p:sp>
        <p:nvSpPr>
          <p:cNvPr id="10243" name="Rectangle 6"/>
          <p:cNvSpPr>
            <a:spLocks noChangeArrowheads="1"/>
          </p:cNvSpPr>
          <p:nvPr/>
        </p:nvSpPr>
        <p:spPr bwMode="auto">
          <a:xfrm>
            <a:off x="250825" y="1844675"/>
            <a:ext cx="8353425" cy="41148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二、空载磁路计算原则</a:t>
            </a:r>
          </a:p>
          <a:p>
            <a:pPr marL="342900" indent="-342900">
              <a:spcBef>
                <a:spcPct val="20000"/>
              </a:spcBef>
              <a:buClr>
                <a:schemeClr val="bg2"/>
              </a:buClr>
              <a:buSzPct val="70000"/>
              <a:buFont typeface="Wingdings" pitchFamily="2" charset="2"/>
              <a:buChar char="l"/>
            </a:pPr>
            <a:r>
              <a:rPr lang="zh-CN" altLang="en-US" sz="2700" b="1"/>
              <a:t>    空载时，电机每极建立一定的基波磁通量</a:t>
            </a:r>
            <a:r>
              <a:rPr lang="el-GR" altLang="zh-CN" sz="2700" b="1"/>
              <a:t>Φ</a:t>
            </a:r>
            <a:r>
              <a:rPr lang="en-US" altLang="zh-CN" sz="2700" b="1" baseline="-25000"/>
              <a:t>1</a:t>
            </a:r>
            <a:r>
              <a:rPr lang="zh-CN" altLang="en-US" sz="2700" b="1"/>
              <a:t>，需要一定的励磁磁势</a:t>
            </a:r>
            <a:r>
              <a:rPr lang="en-US" altLang="zh-CN" sz="2700" b="1"/>
              <a:t>F</a:t>
            </a:r>
            <a:r>
              <a:rPr lang="en-US" altLang="zh-CN" sz="2700" b="1" baseline="-25000"/>
              <a:t>f</a:t>
            </a:r>
            <a:r>
              <a:rPr lang="zh-CN" altLang="en-US" sz="2700" b="1"/>
              <a:t>。磁势的计算和直流电机相仿，可分别求出磁路各部分的磁压降，然后再相加，就是每对极的励磁磁势</a:t>
            </a:r>
            <a:r>
              <a:rPr lang="en-US" altLang="zh-CN" sz="2700" b="1"/>
              <a:t>2F</a:t>
            </a:r>
            <a:r>
              <a:rPr lang="en-US" altLang="zh-CN" sz="2700" b="1" baseline="-25000"/>
              <a:t>f</a:t>
            </a:r>
            <a:r>
              <a:rPr lang="en-US" altLang="zh-CN" sz="2700" b="1"/>
              <a:t> (</a:t>
            </a:r>
            <a:r>
              <a:rPr lang="zh-CN" altLang="en-US" sz="2700" b="1"/>
              <a:t>注意，</a:t>
            </a:r>
            <a:r>
              <a:rPr lang="en-US" altLang="zh-CN" sz="2700" b="1"/>
              <a:t>F</a:t>
            </a:r>
            <a:r>
              <a:rPr lang="en-US" altLang="zh-CN" sz="2700" b="1" baseline="-25000"/>
              <a:t>f</a:t>
            </a:r>
            <a:r>
              <a:rPr lang="zh-CN" altLang="en-US" sz="2700" b="1"/>
              <a:t>表示每极励磁磁势</a:t>
            </a:r>
            <a:r>
              <a:rPr lang="en-US" altLang="zh-CN" sz="2700" b="1"/>
              <a:t>)</a:t>
            </a:r>
            <a:r>
              <a:rPr lang="zh-CN" altLang="en-US" sz="2700" b="1"/>
              <a:t>。</a:t>
            </a:r>
          </a:p>
          <a:p>
            <a:pPr marL="342900" indent="-342900">
              <a:spcBef>
                <a:spcPct val="20000"/>
              </a:spcBef>
              <a:buClr>
                <a:schemeClr val="bg2"/>
              </a:buClr>
              <a:buSzPct val="70000"/>
              <a:buFont typeface="Wingdings" pitchFamily="2" charset="2"/>
              <a:buChar char="l"/>
            </a:pPr>
            <a:r>
              <a:rPr lang="zh-CN" altLang="en-US" sz="2700" b="1"/>
              <a:t>    同步电机空载磁路的计算方法，与直流电机空载磁路的计算方法类同，在此就不作详细介绍了，磁路计算结果，可得到</a:t>
            </a:r>
            <a:r>
              <a:rPr lang="el-GR" altLang="zh-CN" sz="2700" b="1"/>
              <a:t>Φ</a:t>
            </a:r>
            <a:r>
              <a:rPr lang="en-US" altLang="zh-CN" sz="2700" b="1" baseline="-25000"/>
              <a:t>1</a:t>
            </a:r>
            <a:r>
              <a:rPr lang="zh-CN" altLang="en-US" sz="2700" b="1"/>
              <a:t>对</a:t>
            </a:r>
            <a:r>
              <a:rPr lang="en-US" altLang="zh-CN" sz="2700" b="1"/>
              <a:t>F</a:t>
            </a:r>
            <a:r>
              <a:rPr lang="en-US" altLang="zh-CN" sz="2700" b="1" baseline="-25000"/>
              <a:t>f</a:t>
            </a:r>
            <a:r>
              <a:rPr lang="zh-CN" altLang="en-US" sz="2700" b="1"/>
              <a:t>的关系曲线，即电机的磁化曲线，  如图</a:t>
            </a:r>
            <a:r>
              <a:rPr lang="en-US" altLang="zh-CN" sz="2700" b="1"/>
              <a:t>19-3</a:t>
            </a:r>
            <a:r>
              <a:rPr lang="zh-CN" altLang="en-US" sz="2700" b="1"/>
              <a:t>曲线</a:t>
            </a:r>
            <a:r>
              <a:rPr lang="en-US" altLang="zh-CN" sz="2700" b="1"/>
              <a:t>1</a:t>
            </a:r>
            <a:r>
              <a:rPr lang="zh-CN" altLang="en-US" sz="2700" b="1"/>
              <a:t>所示。</a:t>
            </a:r>
            <a:endParaRPr lang="zh-CN" altLang="zh-CN" sz="2700" b="1"/>
          </a:p>
        </p:txBody>
      </p:sp>
      <p:pic>
        <p:nvPicPr>
          <p:cNvPr id="221214" name="Picture 30" descr="2-3"/>
          <p:cNvPicPr>
            <a:picLocks noChangeAspect="1" noChangeArrowheads="1"/>
          </p:cNvPicPr>
          <p:nvPr>
            <p:ph sz="half" idx="1"/>
          </p:nvPr>
        </p:nvPicPr>
        <p:blipFill>
          <a:blip r:embed="rId2"/>
          <a:srcRect/>
          <a:stretch>
            <a:fillRect/>
          </a:stretch>
        </p:blipFill>
        <p:spPr>
          <a:xfrm>
            <a:off x="4211638" y="0"/>
            <a:ext cx="4175125" cy="3521075"/>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1214"/>
                                        </p:tgtEl>
                                        <p:attrNameLst>
                                          <p:attrName>style.visibility</p:attrName>
                                        </p:attrNameLst>
                                      </p:cBhvr>
                                      <p:to>
                                        <p:strVal val="visible"/>
                                      </p:to>
                                    </p:set>
                                    <p:animEffect transition="in" filter="slide(fromBottom)">
                                      <p:cBhvr>
                                        <p:cTn id="7" dur="500"/>
                                        <p:tgtEl>
                                          <p:spTgt spid="221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762000" y="533400"/>
            <a:ext cx="7696200" cy="579438"/>
          </a:xfrm>
        </p:spPr>
        <p:txBody>
          <a:bodyPr/>
          <a:lstStyle/>
          <a:p>
            <a:pPr eaLnBrk="1" hangingPunct="1"/>
            <a:r>
              <a:rPr lang="en-US" altLang="zh-CN" smtClean="0"/>
              <a:t>6.2</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8</a:t>
            </a:r>
          </a:p>
        </p:txBody>
      </p:sp>
      <p:sp>
        <p:nvSpPr>
          <p:cNvPr id="83971" name="Rectangle 3"/>
          <p:cNvSpPr>
            <a:spLocks noChangeArrowheads="1"/>
          </p:cNvSpPr>
          <p:nvPr/>
        </p:nvSpPr>
        <p:spPr bwMode="auto">
          <a:xfrm>
            <a:off x="304800" y="1219200"/>
            <a:ext cx="8591550" cy="563880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a:t>四，同步发电机的零功率因数负载特性和波梯电抗</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现在来分析如何通过空载特性及零功率因数负载特性求漏抗。</a:t>
            </a:r>
            <a:endParaRPr lang="zh-CN" altLang="en-US" sz="2700">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a:latin typeface="仿宋_GB2312" pitchFamily="49" charset="-122"/>
                <a:ea typeface="仿宋_GB2312" pitchFamily="49" charset="-122"/>
              </a:rPr>
              <a:t>    </a:t>
            </a:r>
            <a:r>
              <a:rPr lang="zh-CN" altLang="en-US" sz="2700" b="1">
                <a:latin typeface="仿宋_GB2312" pitchFamily="49" charset="-122"/>
                <a:ea typeface="仿宋_GB2312" pitchFamily="49" charset="-122"/>
              </a:rPr>
              <a:t>先分析图</a:t>
            </a:r>
            <a:r>
              <a:rPr lang="en-US" altLang="zh-CN" sz="2700" b="1">
                <a:latin typeface="仿宋_GB2312" pitchFamily="49" charset="-122"/>
                <a:ea typeface="仿宋_GB2312" pitchFamily="49" charset="-122"/>
              </a:rPr>
              <a:t>19-32(b)</a:t>
            </a:r>
            <a:r>
              <a:rPr lang="zh-CN" altLang="en-US" sz="2700" b="1">
                <a:latin typeface="仿宋_GB2312" pitchFamily="49" charset="-122"/>
                <a:ea typeface="仿宋_GB2312" pitchFamily="49" charset="-122"/>
              </a:rPr>
              <a:t>之额定点</a:t>
            </a:r>
            <a:r>
              <a:rPr lang="en-US" altLang="zh-CN" sz="2700" b="1">
                <a:latin typeface="仿宋_GB2312" pitchFamily="49" charset="-122"/>
                <a:ea typeface="仿宋_GB2312" pitchFamily="49" charset="-122"/>
              </a:rPr>
              <a:t>A(U=U</a:t>
            </a:r>
            <a:r>
              <a:rPr lang="en-US" altLang="zh-CN" sz="2700" b="1" baseline="-25000">
                <a:latin typeface="仿宋_GB2312" pitchFamily="49" charset="-122"/>
                <a:ea typeface="仿宋_GB2312" pitchFamily="49" charset="-122"/>
              </a:rPr>
              <a:t>N</a:t>
            </a:r>
            <a:r>
              <a:rPr lang="zh-CN" altLang="en-US" sz="2700" b="1">
                <a:latin typeface="仿宋_GB2312" pitchFamily="49" charset="-122"/>
                <a:ea typeface="仿宋_GB2312" pitchFamily="49" charset="-122"/>
              </a:rPr>
              <a:t>、</a:t>
            </a:r>
            <a:r>
              <a:rPr lang="en-US" altLang="zh-CN" sz="2700" b="1">
                <a:latin typeface="仿宋_GB2312" pitchFamily="49" charset="-122"/>
                <a:ea typeface="仿宋_GB2312" pitchFamily="49" charset="-122"/>
              </a:rPr>
              <a:t>I=I</a:t>
            </a:r>
            <a:r>
              <a:rPr lang="en-US" altLang="zh-CN" sz="2700" b="1" baseline="-25000">
                <a:latin typeface="仿宋_GB2312" pitchFamily="49" charset="-122"/>
                <a:ea typeface="仿宋_GB2312" pitchFamily="49" charset="-122"/>
              </a:rPr>
              <a:t>N</a:t>
            </a:r>
            <a:r>
              <a:rPr lang="zh-CN" altLang="en-US" sz="2700" b="1">
                <a:latin typeface="仿宋_GB2312" pitchFamily="49" charset="-122"/>
                <a:ea typeface="仿宋_GB2312" pitchFamily="49" charset="-122"/>
              </a:rPr>
              <a:t>、</a:t>
            </a:r>
            <a:r>
              <a:rPr lang="en-US" altLang="zh-CN" sz="2700" b="1">
                <a:latin typeface="仿宋_GB2312" pitchFamily="49" charset="-122"/>
                <a:ea typeface="仿宋_GB2312" pitchFamily="49" charset="-122"/>
              </a:rPr>
              <a:t>cosφ=0)</a:t>
            </a:r>
            <a:r>
              <a:rPr lang="zh-CN" altLang="en-US" sz="2700" b="1">
                <a:latin typeface="仿宋_GB2312" pitchFamily="49" charset="-122"/>
                <a:ea typeface="仿宋_GB2312" pitchFamily="49" charset="-122"/>
              </a:rPr>
              <a:t>的工作状态。零功率因数负载并且忽略电枢电阻</a:t>
            </a:r>
            <a:r>
              <a:rPr lang="en-US" altLang="zh-CN" sz="2700" b="1">
                <a:latin typeface="仿宋_GB2312" pitchFamily="49" charset="-122"/>
                <a:ea typeface="仿宋_GB2312" pitchFamily="49" charset="-122"/>
              </a:rPr>
              <a:t>r</a:t>
            </a:r>
            <a:r>
              <a:rPr lang="en-US" altLang="zh-CN" sz="2700" b="1" baseline="-25000">
                <a:latin typeface="仿宋_GB2312" pitchFamily="49" charset="-122"/>
                <a:ea typeface="仿宋_GB2312" pitchFamily="49" charset="-122"/>
              </a:rPr>
              <a:t>a</a:t>
            </a:r>
            <a:r>
              <a:rPr lang="zh-CN" altLang="en-US" sz="2700" b="1">
                <a:latin typeface="仿宋_GB2312" pitchFamily="49" charset="-122"/>
                <a:ea typeface="仿宋_GB2312" pitchFamily="49" charset="-122"/>
              </a:rPr>
              <a:t>时，</a:t>
            </a:r>
            <a:r>
              <a:rPr lang="en-US" altLang="zh-CN" sz="2700" b="1">
                <a:latin typeface="仿宋_GB2312" pitchFamily="49" charset="-122"/>
                <a:ea typeface="仿宋_GB2312" pitchFamily="49" charset="-122"/>
              </a:rPr>
              <a:t>ψ=90°</a:t>
            </a:r>
            <a:r>
              <a:rPr lang="zh-CN" altLang="en-US" sz="2700" b="1">
                <a:latin typeface="仿宋_GB2312" pitchFamily="49" charset="-122"/>
                <a:ea typeface="仿宋_GB2312" pitchFamily="49" charset="-122"/>
              </a:rPr>
              <a:t>，是纯直轴去磁的电枢反应。  相应的磁势电势矢量图如图</a:t>
            </a:r>
            <a:r>
              <a:rPr lang="en-US" altLang="zh-CN" sz="2700" b="1">
                <a:latin typeface="仿宋_GB2312" pitchFamily="49" charset="-122"/>
                <a:ea typeface="仿宋_GB2312" pitchFamily="49" charset="-122"/>
              </a:rPr>
              <a:t>19-33</a:t>
            </a:r>
            <a:r>
              <a:rPr lang="zh-CN" altLang="en-US" sz="2700" b="1">
                <a:latin typeface="仿宋_GB2312" pitchFamily="49" charset="-122"/>
                <a:ea typeface="仿宋_GB2312" pitchFamily="49" charset="-122"/>
              </a:rPr>
              <a:t>所示。其中</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δ</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d</a:t>
            </a:r>
            <a:r>
              <a:rPr lang="zh-CN" altLang="en-US" sz="2700" b="1">
                <a:latin typeface="仿宋_GB2312" pitchFamily="49" charset="-122"/>
                <a:ea typeface="仿宋_GB2312" pitchFamily="49" charset="-122"/>
              </a:rPr>
              <a:t>，而</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δ</a:t>
            </a:r>
            <a:r>
              <a:rPr lang="en-US" altLang="zh-CN" sz="2700" b="1">
                <a:latin typeface="仿宋_GB2312" pitchFamily="49" charset="-122"/>
                <a:ea typeface="仿宋_GB2312" pitchFamily="49" charset="-122"/>
              </a:rPr>
              <a:t>= U</a:t>
            </a:r>
            <a:r>
              <a:rPr lang="en-US" altLang="zh-CN" sz="2700" b="1" baseline="-25000">
                <a:latin typeface="仿宋_GB2312" pitchFamily="49" charset="-122"/>
                <a:ea typeface="仿宋_GB2312" pitchFamily="49" charset="-122"/>
              </a:rPr>
              <a:t>N</a:t>
            </a:r>
            <a:r>
              <a:rPr lang="en-US" altLang="zh-CN" sz="2700" b="1">
                <a:latin typeface="仿宋_GB2312" pitchFamily="49" charset="-122"/>
                <a:ea typeface="仿宋_GB2312" pitchFamily="49" charset="-122"/>
              </a:rPr>
              <a:t>+ I</a:t>
            </a:r>
            <a:r>
              <a:rPr lang="en-US" altLang="zh-CN" sz="2700" b="1" baseline="-25000">
                <a:latin typeface="仿宋_GB2312" pitchFamily="49" charset="-122"/>
                <a:ea typeface="仿宋_GB2312" pitchFamily="49" charset="-122"/>
              </a:rPr>
              <a:t>N </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。在图</a:t>
            </a:r>
            <a:r>
              <a:rPr lang="en-US" altLang="zh-CN" sz="2700" b="1">
                <a:latin typeface="仿宋_GB2312" pitchFamily="49" charset="-122"/>
                <a:ea typeface="仿宋_GB2312" pitchFamily="49" charset="-122"/>
              </a:rPr>
              <a:t>19-32(b)</a:t>
            </a:r>
            <a:r>
              <a:rPr lang="zh-CN" altLang="en-US" sz="2700" b="1">
                <a:latin typeface="仿宋_GB2312" pitchFamily="49" charset="-122"/>
                <a:ea typeface="仿宋_GB2312" pitchFamily="49" charset="-122"/>
              </a:rPr>
              <a:t>中，  显然</a:t>
            </a:r>
            <a:r>
              <a:rPr lang="en-US" altLang="zh-CN" sz="2700" b="1">
                <a:latin typeface="仿宋_GB2312" pitchFamily="49" charset="-122"/>
                <a:ea typeface="仿宋_GB2312" pitchFamily="49" charset="-122"/>
              </a:rPr>
              <a:t>BJ</a:t>
            </a:r>
            <a:r>
              <a:rPr lang="zh-CN" altLang="en-US" sz="2700" b="1">
                <a:latin typeface="仿宋_GB2312" pitchFamily="49" charset="-122"/>
                <a:ea typeface="仿宋_GB2312" pitchFamily="49" charset="-122"/>
              </a:rPr>
              <a:t>表示</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0</a:t>
            </a:r>
            <a:r>
              <a:rPr lang="zh-CN" altLang="en-US" sz="2700" b="1">
                <a:latin typeface="仿宋_GB2312" pitchFamily="49" charset="-122"/>
                <a:ea typeface="仿宋_GB2312" pitchFamily="49" charset="-122"/>
              </a:rPr>
              <a:t>，设</a:t>
            </a:r>
            <a:r>
              <a:rPr lang="en-US" altLang="zh-CN" sz="2700" b="1">
                <a:latin typeface="仿宋_GB2312" pitchFamily="49" charset="-122"/>
                <a:ea typeface="仿宋_GB2312" pitchFamily="49" charset="-122"/>
              </a:rPr>
              <a:t>HJ</a:t>
            </a:r>
            <a:r>
              <a:rPr lang="zh-CN" altLang="en-US" sz="2700" b="1">
                <a:latin typeface="仿宋_GB2312" pitchFamily="49" charset="-122"/>
                <a:ea typeface="仿宋_GB2312" pitchFamily="49" charset="-122"/>
              </a:rPr>
              <a:t>代表了直轴电枢反应去磁磁势大小，因此有</a:t>
            </a:r>
            <a:r>
              <a:rPr lang="en-US" altLang="zh-CN" sz="2700" b="1">
                <a:latin typeface="仿宋_GB2312" pitchFamily="49" charset="-122"/>
                <a:ea typeface="仿宋_GB2312" pitchFamily="49" charset="-122"/>
              </a:rPr>
              <a:t>DH</a:t>
            </a:r>
            <a:r>
              <a:rPr lang="zh-CN" altLang="en-US" sz="2700" b="1">
                <a:latin typeface="仿宋_GB2312" pitchFamily="49" charset="-122"/>
                <a:ea typeface="仿宋_GB2312" pitchFamily="49" charset="-122"/>
              </a:rPr>
              <a:t>表示</a:t>
            </a:r>
            <a:r>
              <a:rPr lang="en-US" altLang="zh-CN" sz="2700" b="1">
                <a:latin typeface="仿宋_GB2312" pitchFamily="49" charset="-122"/>
                <a:ea typeface="仿宋_GB2312" pitchFamily="49" charset="-122"/>
              </a:rPr>
              <a:t>E</a:t>
            </a:r>
            <a:r>
              <a:rPr lang="en-US" altLang="zh-CN" sz="2700" b="1" baseline="-25000">
                <a:latin typeface="仿宋_GB2312" pitchFamily="49" charset="-122"/>
                <a:ea typeface="仿宋_GB2312" pitchFamily="49" charset="-122"/>
              </a:rPr>
              <a:t>d</a:t>
            </a:r>
            <a:r>
              <a:rPr lang="zh-CN" altLang="en-US" sz="2700" b="1">
                <a:latin typeface="仿宋_GB2312" pitchFamily="49" charset="-122"/>
                <a:ea typeface="仿宋_GB2312" pitchFamily="49" charset="-122"/>
              </a:rPr>
              <a:t>，则</a:t>
            </a:r>
            <a:r>
              <a:rPr lang="en-US" altLang="zh-CN" sz="2700" b="1">
                <a:latin typeface="仿宋_GB2312" pitchFamily="49" charset="-122"/>
                <a:ea typeface="仿宋_GB2312" pitchFamily="49" charset="-122"/>
              </a:rPr>
              <a:t>DE=I</a:t>
            </a:r>
            <a:r>
              <a:rPr lang="en-US" altLang="zh-CN" sz="2700" b="1" baseline="-25000">
                <a:latin typeface="仿宋_GB2312" pitchFamily="49" charset="-122"/>
                <a:ea typeface="仿宋_GB2312" pitchFamily="49" charset="-122"/>
              </a:rPr>
              <a:t>N</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。可见，只</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要能确定</a:t>
            </a:r>
            <a:r>
              <a:rPr lang="en-US" altLang="zh-CN" sz="2700" b="1">
                <a:latin typeface="仿宋_GB2312" pitchFamily="49" charset="-122"/>
                <a:ea typeface="仿宋_GB2312" pitchFamily="49" charset="-122"/>
              </a:rPr>
              <a:t>D</a:t>
            </a:r>
            <a:r>
              <a:rPr lang="zh-CN" altLang="en-US" sz="2700" b="1">
                <a:latin typeface="仿宋_GB2312" pitchFamily="49" charset="-122"/>
                <a:ea typeface="仿宋_GB2312" pitchFamily="49" charset="-122"/>
              </a:rPr>
              <a:t>点的位置，就有</a:t>
            </a:r>
            <a:r>
              <a:rPr lang="en-US" altLang="zh-CN" sz="2700" b="1">
                <a:latin typeface="仿宋_GB2312" pitchFamily="49" charset="-122"/>
                <a:ea typeface="仿宋_GB2312" pitchFamily="49" charset="-122"/>
              </a:rPr>
              <a:t>DE</a:t>
            </a:r>
            <a:r>
              <a:rPr lang="zh-CN" altLang="en-US" sz="2700" b="1">
                <a:latin typeface="仿宋_GB2312" pitchFamily="49" charset="-122"/>
                <a:ea typeface="仿宋_GB2312" pitchFamily="49" charset="-122"/>
              </a:rPr>
              <a:t>，也就可以求得漏抗 </a:t>
            </a:r>
            <a:r>
              <a:rPr lang="en-US" altLang="zh-CN" sz="2700" b="1">
                <a:solidFill>
                  <a:srgbClr val="0000FF"/>
                </a:solidFill>
                <a:latin typeface="仿宋_GB2312" pitchFamily="49" charset="-122"/>
                <a:ea typeface="仿宋_GB2312" pitchFamily="49" charset="-122"/>
              </a:rPr>
              <a:t>x</a:t>
            </a:r>
            <a:r>
              <a:rPr lang="en-US" altLang="zh-CN" sz="2700" b="1" baseline="-25000">
                <a:solidFill>
                  <a:srgbClr val="0000FF"/>
                </a:solidFill>
                <a:latin typeface="仿宋_GB2312" pitchFamily="49" charset="-122"/>
                <a:ea typeface="仿宋_GB2312" pitchFamily="49" charset="-122"/>
              </a:rPr>
              <a:t>σ</a:t>
            </a:r>
            <a:r>
              <a:rPr lang="en-US" altLang="zh-CN" sz="2700" b="1">
                <a:solidFill>
                  <a:srgbClr val="0000FF"/>
                </a:solidFill>
                <a:latin typeface="仿宋_GB2312" pitchFamily="49" charset="-122"/>
                <a:ea typeface="仿宋_GB2312" pitchFamily="49" charset="-122"/>
              </a:rPr>
              <a:t>=DE/I</a:t>
            </a:r>
            <a:r>
              <a:rPr lang="en-US" altLang="zh-CN" sz="2700" b="1" baseline="-25000">
                <a:solidFill>
                  <a:srgbClr val="0000FF"/>
                </a:solidFill>
                <a:latin typeface="仿宋_GB2312" pitchFamily="49" charset="-122"/>
                <a:ea typeface="仿宋_GB2312" pitchFamily="49" charset="-122"/>
              </a:rPr>
              <a:t>N</a:t>
            </a:r>
            <a:r>
              <a:rPr lang="zh-CN" altLang="en-US" sz="2700" b="1">
                <a:solidFill>
                  <a:srgbClr val="0000FF"/>
                </a:solidFill>
                <a:latin typeface="仿宋_GB2312" pitchFamily="49" charset="-122"/>
                <a:ea typeface="仿宋_GB2312" pitchFamily="49" charset="-122"/>
              </a:rPr>
              <a:t>。</a:t>
            </a:r>
          </a:p>
        </p:txBody>
      </p:sp>
      <p:pic>
        <p:nvPicPr>
          <p:cNvPr id="466951" name="Picture 7" descr="19-32 零功率因数负载特性"/>
          <p:cNvPicPr>
            <a:picLocks noChangeAspect="1" noChangeArrowheads="1"/>
          </p:cNvPicPr>
          <p:nvPr/>
        </p:nvPicPr>
        <p:blipFill>
          <a:blip r:embed="rId3"/>
          <a:srcRect/>
          <a:stretch>
            <a:fillRect/>
          </a:stretch>
        </p:blipFill>
        <p:spPr bwMode="auto">
          <a:xfrm>
            <a:off x="2743200" y="0"/>
            <a:ext cx="5562600" cy="27257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66951"/>
                                        </p:tgtEl>
                                        <p:attrNameLst>
                                          <p:attrName>style.visibility</p:attrName>
                                        </p:attrNameLst>
                                      </p:cBhvr>
                                      <p:to>
                                        <p:strVal val="visible"/>
                                      </p:to>
                                    </p:set>
                                    <p:anim calcmode="lin" valueType="num">
                                      <p:cBhvr additive="base">
                                        <p:cTn id="7" dur="500" fill="hold"/>
                                        <p:tgtEl>
                                          <p:spTgt spid="466951"/>
                                        </p:tgtEl>
                                        <p:attrNameLst>
                                          <p:attrName>ppt_x</p:attrName>
                                        </p:attrNameLst>
                                      </p:cBhvr>
                                      <p:tavLst>
                                        <p:tav tm="0">
                                          <p:val>
                                            <p:strVal val="#ppt_x"/>
                                          </p:val>
                                        </p:tav>
                                        <p:tav tm="100000">
                                          <p:val>
                                            <p:strVal val="#ppt_x"/>
                                          </p:val>
                                        </p:tav>
                                      </p:tavLst>
                                    </p:anim>
                                    <p:anim calcmode="lin" valueType="num">
                                      <p:cBhvr additive="base">
                                        <p:cTn id="8" dur="500" fill="hold"/>
                                        <p:tgtEl>
                                          <p:spTgt spid="4669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762000" y="533400"/>
            <a:ext cx="7696200" cy="579438"/>
          </a:xfrm>
        </p:spPr>
        <p:txBody>
          <a:bodyPr/>
          <a:lstStyle/>
          <a:p>
            <a:pPr eaLnBrk="1" hangingPunct="1"/>
            <a:r>
              <a:rPr lang="en-US" altLang="zh-CN" smtClean="0"/>
              <a:t>6.2</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10</a:t>
            </a:r>
          </a:p>
        </p:txBody>
      </p:sp>
      <p:sp>
        <p:nvSpPr>
          <p:cNvPr id="84995" name="Rectangle 3"/>
          <p:cNvSpPr>
            <a:spLocks noChangeArrowheads="1"/>
          </p:cNvSpPr>
          <p:nvPr/>
        </p:nvSpPr>
        <p:spPr bwMode="auto">
          <a:xfrm>
            <a:off x="0" y="1219200"/>
            <a:ext cx="8896350" cy="563880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a:t>四，同步发电机的零功率因数负载特性和波梯电抗</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现在来分析如何通过空载特性及零功率因数负载特性求漏抗。</a:t>
            </a:r>
            <a:endParaRPr lang="zh-CN" altLang="en-US" sz="2700">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zh-CN" altLang="en-US" sz="2700">
                <a:latin typeface="仿宋_GB2312" pitchFamily="49" charset="-122"/>
                <a:ea typeface="仿宋_GB2312" pitchFamily="49" charset="-122"/>
              </a:rPr>
              <a:t>       </a:t>
            </a:r>
            <a:r>
              <a:rPr lang="zh-CN" altLang="en-US" sz="2700" b="1">
                <a:latin typeface="仿宋_GB2312" pitchFamily="49" charset="-122"/>
                <a:ea typeface="仿宋_GB2312" pitchFamily="49" charset="-122"/>
              </a:rPr>
              <a:t>再看短路点</a:t>
            </a:r>
            <a:r>
              <a:rPr lang="en-US" altLang="zh-CN" sz="2700" b="1">
                <a:latin typeface="仿宋_GB2312" pitchFamily="49" charset="-122"/>
                <a:ea typeface="仿宋_GB2312" pitchFamily="49" charset="-122"/>
              </a:rPr>
              <a:t>K</a:t>
            </a:r>
            <a:r>
              <a:rPr lang="zh-CN" altLang="en-US" sz="2700" b="1">
                <a:latin typeface="仿宋_GB2312" pitchFamily="49" charset="-122"/>
                <a:ea typeface="仿宋_GB2312" pitchFamily="49" charset="-122"/>
              </a:rPr>
              <a:t>，这是电流为</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N</a:t>
            </a:r>
            <a:r>
              <a:rPr lang="zh-CN" altLang="en-US" sz="2700" b="1">
                <a:latin typeface="仿宋_GB2312" pitchFamily="49" charset="-122"/>
                <a:ea typeface="仿宋_GB2312" pitchFamily="49" charset="-122"/>
              </a:rPr>
              <a:t>的短路工作状态。由励磁电流</a:t>
            </a:r>
            <a:r>
              <a:rPr lang="en-US" altLang="zh-CN" sz="2700" b="1">
                <a:latin typeface="仿宋_GB2312" pitchFamily="49" charset="-122"/>
                <a:ea typeface="仿宋_GB2312" pitchFamily="49" charset="-122"/>
              </a:rPr>
              <a:t>OK</a:t>
            </a:r>
            <a:r>
              <a:rPr lang="zh-CN" altLang="en-US" sz="2700" b="1">
                <a:latin typeface="仿宋_GB2312" pitchFamily="49" charset="-122"/>
                <a:ea typeface="仿宋_GB2312" pitchFamily="49" charset="-122"/>
              </a:rPr>
              <a:t>所产生的磁势大部分克服电枢反应磁势的直轴去磁作用，余下的使电枢产生电势，设</a:t>
            </a:r>
            <a:r>
              <a:rPr lang="en-US" altLang="zh-CN" sz="2700" b="1">
                <a:latin typeface="仿宋_GB2312" pitchFamily="49" charset="-122"/>
                <a:ea typeface="仿宋_GB2312" pitchFamily="49" charset="-122"/>
              </a:rPr>
              <a:t>FK</a:t>
            </a:r>
            <a:r>
              <a:rPr lang="zh-CN" altLang="en-US" sz="2700" b="1">
                <a:latin typeface="仿宋_GB2312" pitchFamily="49" charset="-122"/>
                <a:ea typeface="仿宋_GB2312" pitchFamily="49" charset="-122"/>
              </a:rPr>
              <a:t>代表电枢反应大小，则磁势</a:t>
            </a:r>
            <a:r>
              <a:rPr lang="en-US" altLang="zh-CN" sz="2700" b="1">
                <a:latin typeface="仿宋_GB2312" pitchFamily="49" charset="-122"/>
                <a:ea typeface="仿宋_GB2312" pitchFamily="49" charset="-122"/>
              </a:rPr>
              <a:t>OF</a:t>
            </a:r>
            <a:r>
              <a:rPr lang="zh-CN" altLang="en-US" sz="2700" b="1">
                <a:latin typeface="仿宋_GB2312" pitchFamily="49" charset="-122"/>
                <a:ea typeface="仿宋_GB2312" pitchFamily="49" charset="-122"/>
              </a:rPr>
              <a:t>产生电势</a:t>
            </a:r>
            <a:r>
              <a:rPr lang="en-US" altLang="zh-CN" sz="2700" b="1">
                <a:latin typeface="仿宋_GB2312" pitchFamily="49" charset="-122"/>
                <a:ea typeface="仿宋_GB2312" pitchFamily="49" charset="-122"/>
              </a:rPr>
              <a:t>GF</a:t>
            </a:r>
            <a:r>
              <a:rPr lang="zh-CN" altLang="en-US" sz="2700" b="1">
                <a:latin typeface="仿宋_GB2312" pitchFamily="49" charset="-122"/>
                <a:ea typeface="仿宋_GB2312" pitchFamily="49" charset="-122"/>
              </a:rPr>
              <a:t>，当忽略电枢电阻</a:t>
            </a:r>
            <a:r>
              <a:rPr lang="en-US" altLang="zh-CN" sz="2700" b="1">
                <a:latin typeface="仿宋_GB2312" pitchFamily="49" charset="-122"/>
                <a:ea typeface="仿宋_GB2312" pitchFamily="49" charset="-122"/>
              </a:rPr>
              <a:t>r</a:t>
            </a:r>
            <a:r>
              <a:rPr lang="en-US" altLang="zh-CN" sz="2700" b="1" baseline="-25000">
                <a:latin typeface="仿宋_GB2312" pitchFamily="49" charset="-122"/>
                <a:ea typeface="仿宋_GB2312" pitchFamily="49" charset="-122"/>
              </a:rPr>
              <a:t>a</a:t>
            </a:r>
            <a:r>
              <a:rPr lang="zh-CN" altLang="en-US" sz="2700" b="1">
                <a:latin typeface="仿宋_GB2312" pitchFamily="49" charset="-122"/>
                <a:ea typeface="仿宋_GB2312" pitchFamily="49" charset="-122"/>
              </a:rPr>
              <a:t>时，有</a:t>
            </a:r>
            <a:r>
              <a:rPr lang="en-US" altLang="zh-CN" sz="2700" b="1">
                <a:latin typeface="仿宋_GB2312" pitchFamily="49" charset="-122"/>
                <a:ea typeface="仿宋_GB2312" pitchFamily="49" charset="-122"/>
              </a:rPr>
              <a:t>GF=I</a:t>
            </a:r>
            <a:r>
              <a:rPr lang="en-US" altLang="zh-CN" sz="2700" b="1" baseline="-25000">
                <a:latin typeface="仿宋_GB2312" pitchFamily="49" charset="-122"/>
                <a:ea typeface="仿宋_GB2312" pitchFamily="49" charset="-122"/>
              </a:rPr>
              <a:t>N</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。考虑到</a:t>
            </a:r>
            <a:r>
              <a:rPr lang="en-US" altLang="zh-CN" sz="2700" b="1">
                <a:latin typeface="仿宋_GB2312" pitchFamily="49" charset="-122"/>
                <a:ea typeface="仿宋_GB2312" pitchFamily="49" charset="-122"/>
              </a:rPr>
              <a:t>A</a:t>
            </a:r>
            <a:r>
              <a:rPr lang="zh-CN" altLang="en-US" sz="2700" b="1">
                <a:latin typeface="仿宋_GB2312" pitchFamily="49" charset="-122"/>
                <a:ea typeface="仿宋_GB2312" pitchFamily="49" charset="-122"/>
              </a:rPr>
              <a:t>点和</a:t>
            </a:r>
            <a:r>
              <a:rPr lang="en-US" altLang="zh-CN" sz="2700" b="1">
                <a:latin typeface="仿宋_GB2312" pitchFamily="49" charset="-122"/>
                <a:ea typeface="仿宋_GB2312" pitchFamily="49" charset="-122"/>
              </a:rPr>
              <a:t>K</a:t>
            </a:r>
            <a:r>
              <a:rPr lang="zh-CN" altLang="en-US" sz="2700" b="1">
                <a:latin typeface="仿宋_GB2312" pitchFamily="49" charset="-122"/>
                <a:ea typeface="仿宋_GB2312" pitchFamily="49" charset="-122"/>
              </a:rPr>
              <a:t>点的电流大小及性质相同，所以电枢反应作用相同，即</a:t>
            </a:r>
            <a:r>
              <a:rPr lang="en-US" altLang="zh-CN" sz="2700" b="1">
                <a:latin typeface="仿宋_GB2312" pitchFamily="49" charset="-122"/>
                <a:ea typeface="仿宋_GB2312" pitchFamily="49" charset="-122"/>
              </a:rPr>
              <a:t>FK=HJ</a:t>
            </a:r>
            <a:r>
              <a:rPr lang="zh-CN" altLang="en-US" sz="2700" b="1">
                <a:latin typeface="仿宋_GB2312" pitchFamily="49" charset="-122"/>
                <a:ea typeface="仿宋_GB2312" pitchFamily="49" charset="-122"/>
              </a:rPr>
              <a:t>，</a:t>
            </a:r>
            <a:r>
              <a:rPr lang="en-US" altLang="zh-CN" sz="2700" b="1">
                <a:latin typeface="仿宋_GB2312" pitchFamily="49" charset="-122"/>
                <a:ea typeface="仿宋_GB2312" pitchFamily="49" charset="-122"/>
              </a:rPr>
              <a:t>DE=GF=I</a:t>
            </a:r>
            <a:r>
              <a:rPr lang="en-US" altLang="zh-CN" sz="2700" b="1" baseline="-25000">
                <a:latin typeface="仿宋_GB2312" pitchFamily="49" charset="-122"/>
                <a:ea typeface="仿宋_GB2312" pitchFamily="49" charset="-122"/>
              </a:rPr>
              <a:t>N</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所以两个直角三角形全等，即</a:t>
            </a:r>
            <a:r>
              <a:rPr lang="en-US" altLang="zh-CN" sz="2700" b="1">
                <a:latin typeface="仿宋_GB2312" pitchFamily="49" charset="-122"/>
                <a:ea typeface="仿宋_GB2312" pitchFamily="49" charset="-122"/>
              </a:rPr>
              <a:t>ΔDEF≌ΔGOK </a:t>
            </a:r>
            <a:r>
              <a:rPr lang="zh-CN" altLang="en-US" sz="2700" b="1">
                <a:latin typeface="仿宋_GB2312" pitchFamily="49" charset="-122"/>
                <a:ea typeface="仿宋_GB2312" pitchFamily="49" charset="-122"/>
              </a:rPr>
              <a:t>。如果作</a:t>
            </a:r>
            <a:r>
              <a:rPr lang="en-US" altLang="zh-CN" sz="2700" b="1">
                <a:latin typeface="仿宋_GB2312" pitchFamily="49" charset="-122"/>
                <a:ea typeface="仿宋_GB2312" pitchFamily="49" charset="-122"/>
              </a:rPr>
              <a:t>DC//OG(OG</a:t>
            </a:r>
            <a:r>
              <a:rPr lang="zh-CN" altLang="en-US" sz="2700" b="1">
                <a:latin typeface="仿宋_GB2312" pitchFamily="49" charset="-122"/>
                <a:ea typeface="仿宋_GB2312" pitchFamily="49" charset="-122"/>
              </a:rPr>
              <a:t>为气隙线</a:t>
            </a:r>
            <a:r>
              <a:rPr lang="en-US" altLang="zh-CN" sz="2700" b="1">
                <a:latin typeface="仿宋_GB2312" pitchFamily="49" charset="-122"/>
                <a:ea typeface="仿宋_GB2312" pitchFamily="49" charset="-122"/>
              </a:rPr>
              <a:t>)</a:t>
            </a:r>
            <a:r>
              <a:rPr lang="zh-CN" altLang="en-US" sz="2700" b="1">
                <a:latin typeface="仿宋_GB2312" pitchFamily="49" charset="-122"/>
                <a:ea typeface="仿宋_GB2312" pitchFamily="49" charset="-122"/>
              </a:rPr>
              <a:t>，那么有</a:t>
            </a:r>
            <a:r>
              <a:rPr lang="en-US" altLang="zh-CN" sz="2700" b="1">
                <a:latin typeface="仿宋_GB2312" pitchFamily="49" charset="-122"/>
                <a:ea typeface="仿宋_GB2312" pitchFamily="49" charset="-122"/>
              </a:rPr>
              <a:t>ΔDCA≌ΔGOK </a:t>
            </a:r>
            <a:r>
              <a:rPr lang="zh-CN" altLang="en-US" sz="2700" b="1">
                <a:latin typeface="仿宋_GB2312" pitchFamily="49" charset="-122"/>
                <a:ea typeface="仿宋_GB2312" pitchFamily="49" charset="-122"/>
              </a:rPr>
              <a:t>。</a:t>
            </a:r>
          </a:p>
        </p:txBody>
      </p:sp>
      <p:pic>
        <p:nvPicPr>
          <p:cNvPr id="468998" name="Picture 6" descr="19-32 零功率因数负载特性"/>
          <p:cNvPicPr>
            <a:picLocks noChangeAspect="1" noChangeArrowheads="1"/>
          </p:cNvPicPr>
          <p:nvPr/>
        </p:nvPicPr>
        <p:blipFill>
          <a:blip r:embed="rId3"/>
          <a:srcRect/>
          <a:stretch>
            <a:fillRect/>
          </a:stretch>
        </p:blipFill>
        <p:spPr bwMode="auto">
          <a:xfrm>
            <a:off x="2743200" y="0"/>
            <a:ext cx="5562600" cy="27257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68998"/>
                                        </p:tgtEl>
                                        <p:attrNameLst>
                                          <p:attrName>style.visibility</p:attrName>
                                        </p:attrNameLst>
                                      </p:cBhvr>
                                      <p:to>
                                        <p:strVal val="visible"/>
                                      </p:to>
                                    </p:set>
                                    <p:anim calcmode="lin" valueType="num">
                                      <p:cBhvr additive="base">
                                        <p:cTn id="7" dur="500" fill="hold"/>
                                        <p:tgtEl>
                                          <p:spTgt spid="468998"/>
                                        </p:tgtEl>
                                        <p:attrNameLst>
                                          <p:attrName>ppt_x</p:attrName>
                                        </p:attrNameLst>
                                      </p:cBhvr>
                                      <p:tavLst>
                                        <p:tav tm="0">
                                          <p:val>
                                            <p:strVal val="#ppt_x"/>
                                          </p:val>
                                        </p:tav>
                                        <p:tav tm="100000">
                                          <p:val>
                                            <p:strVal val="#ppt_x"/>
                                          </p:val>
                                        </p:tav>
                                      </p:tavLst>
                                    </p:anim>
                                    <p:anim calcmode="lin" valueType="num">
                                      <p:cBhvr additive="base">
                                        <p:cTn id="8" dur="500" fill="hold"/>
                                        <p:tgtEl>
                                          <p:spTgt spid="4689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762000" y="533400"/>
            <a:ext cx="7696200" cy="579438"/>
          </a:xfrm>
        </p:spPr>
        <p:txBody>
          <a:bodyPr/>
          <a:lstStyle/>
          <a:p>
            <a:pPr eaLnBrk="1" hangingPunct="1"/>
            <a:r>
              <a:rPr lang="en-US" altLang="zh-CN" smtClean="0"/>
              <a:t>6.2</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11</a:t>
            </a:r>
          </a:p>
        </p:txBody>
      </p:sp>
      <p:sp>
        <p:nvSpPr>
          <p:cNvPr id="86019" name="Rectangle 3"/>
          <p:cNvSpPr>
            <a:spLocks noChangeArrowheads="1"/>
          </p:cNvSpPr>
          <p:nvPr/>
        </p:nvSpPr>
        <p:spPr bwMode="auto">
          <a:xfrm>
            <a:off x="0" y="1219200"/>
            <a:ext cx="8896350" cy="563880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a:t>四，同步发电机的零功率因数负载特性和波梯电抗</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现在来分析如何通过空载特性及零功率因数负载特性求漏抗。</a:t>
            </a:r>
            <a:endParaRPr lang="zh-CN" altLang="en-US" sz="2700">
              <a:latin typeface="仿宋_GB2312" pitchFamily="49" charset="-122"/>
              <a:ea typeface="仿宋_GB2312" pitchFamily="49" charset="-122"/>
            </a:endParaRPr>
          </a:p>
          <a:p>
            <a:pPr marL="533400" indent="-533400">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ΔDCA≌ΔGOK </a:t>
            </a:r>
            <a:r>
              <a:rPr lang="zh-CN" altLang="en-US" sz="2700" b="1">
                <a:latin typeface="仿宋_GB2312" pitchFamily="49" charset="-122"/>
                <a:ea typeface="仿宋_GB2312" pitchFamily="49" charset="-122"/>
              </a:rPr>
              <a:t>。这启示我们，有了空载特性和零功率因数负载特性曲线，由正点作水平线，取</a:t>
            </a:r>
            <a:r>
              <a:rPr lang="en-US" altLang="zh-CN" sz="2700" b="1">
                <a:latin typeface="仿宋_GB2312" pitchFamily="49" charset="-122"/>
                <a:ea typeface="仿宋_GB2312" pitchFamily="49" charset="-122"/>
              </a:rPr>
              <a:t>AC=KO</a:t>
            </a:r>
            <a:r>
              <a:rPr lang="zh-CN" altLang="en-US" sz="2700" b="1">
                <a:latin typeface="仿宋_GB2312" pitchFamily="49" charset="-122"/>
                <a:ea typeface="仿宋_GB2312" pitchFamily="49" charset="-122"/>
              </a:rPr>
              <a:t>，并从</a:t>
            </a:r>
            <a:r>
              <a:rPr lang="en-US" altLang="zh-CN" sz="2700" b="1">
                <a:latin typeface="仿宋_GB2312" pitchFamily="49" charset="-122"/>
                <a:ea typeface="仿宋_GB2312" pitchFamily="49" charset="-122"/>
              </a:rPr>
              <a:t>C</a:t>
            </a:r>
            <a:r>
              <a:rPr lang="zh-CN" altLang="en-US" sz="2700" b="1">
                <a:latin typeface="仿宋_GB2312" pitchFamily="49" charset="-122"/>
                <a:ea typeface="仿宋_GB2312" pitchFamily="49" charset="-122"/>
              </a:rPr>
              <a:t>点作气隙线的平行线，与空载特性交于</a:t>
            </a:r>
            <a:r>
              <a:rPr lang="en-US" altLang="zh-CN" sz="2700" b="1">
                <a:latin typeface="仿宋_GB2312" pitchFamily="49" charset="-122"/>
                <a:ea typeface="仿宋_GB2312" pitchFamily="49" charset="-122"/>
              </a:rPr>
              <a:t>0</a:t>
            </a:r>
            <a:r>
              <a:rPr lang="zh-CN" altLang="en-US" sz="2700" b="1">
                <a:latin typeface="仿宋_GB2312" pitchFamily="49" charset="-122"/>
                <a:ea typeface="仿宋_GB2312" pitchFamily="49" charset="-122"/>
              </a:rPr>
              <a:t>点，然后可通过</a:t>
            </a:r>
            <a:r>
              <a:rPr lang="en-US" altLang="zh-CN" sz="2700" b="1">
                <a:latin typeface="仿宋_GB2312" pitchFamily="49" charset="-122"/>
                <a:ea typeface="仿宋_GB2312" pitchFamily="49" charset="-122"/>
              </a:rPr>
              <a:t>DE</a:t>
            </a:r>
            <a:r>
              <a:rPr lang="zh-CN" altLang="en-US" sz="2700" b="1">
                <a:latin typeface="仿宋_GB2312" pitchFamily="49" charset="-122"/>
                <a:ea typeface="仿宋_GB2312" pitchFamily="49" charset="-122"/>
              </a:rPr>
              <a:t>求得</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。理论上说，可将直角三角形</a:t>
            </a:r>
            <a:r>
              <a:rPr lang="en-US" altLang="zh-CN" sz="2700" b="1">
                <a:latin typeface="仿宋_GB2312" pitchFamily="49" charset="-122"/>
                <a:ea typeface="仿宋_GB2312" pitchFamily="49" charset="-122"/>
              </a:rPr>
              <a:t>ΔGFK</a:t>
            </a:r>
            <a:r>
              <a:rPr lang="zh-CN" altLang="en-US" sz="2700" b="1">
                <a:latin typeface="仿宋_GB2312" pitchFamily="49" charset="-122"/>
                <a:ea typeface="仿宋_GB2312" pitchFamily="49" charset="-122"/>
              </a:rPr>
              <a:t>循空载特性曲线向上平移，其</a:t>
            </a:r>
            <a:r>
              <a:rPr lang="en-US" altLang="zh-CN" sz="2700" b="1">
                <a:latin typeface="仿宋_GB2312" pitchFamily="49" charset="-122"/>
                <a:ea typeface="仿宋_GB2312" pitchFamily="49" charset="-122"/>
              </a:rPr>
              <a:t>K</a:t>
            </a:r>
            <a:r>
              <a:rPr lang="zh-CN" altLang="en-US" sz="2700" b="1">
                <a:latin typeface="仿宋_GB2312" pitchFamily="49" charset="-122"/>
                <a:ea typeface="仿宋_GB2312" pitchFamily="49" charset="-122"/>
              </a:rPr>
              <a:t>点轨迹即为零功率因数负载特性，  故将</a:t>
            </a:r>
            <a:r>
              <a:rPr lang="en-US" altLang="zh-CN" sz="2700" b="1">
                <a:latin typeface="仿宋_GB2312" pitchFamily="49" charset="-122"/>
                <a:ea typeface="仿宋_GB2312" pitchFamily="49" charset="-122"/>
              </a:rPr>
              <a:t>ΔGFK</a:t>
            </a:r>
            <a:r>
              <a:rPr lang="zh-CN" altLang="en-US" sz="2700" b="1">
                <a:latin typeface="仿宋_GB2312" pitchFamily="49" charset="-122"/>
                <a:ea typeface="仿宋_GB2312" pitchFamily="49" charset="-122"/>
              </a:rPr>
              <a:t>称为短路三角形或特性三角形。这个三角形的两直角边与电流大小成正比，由此可以从空载特性推算出不同电流大小的零功率因数负载特性曲线。</a:t>
            </a:r>
            <a:endParaRPr lang="zh-CN" altLang="zh-CN" sz="2700" b="1">
              <a:latin typeface="仿宋_GB2312" pitchFamily="49" charset="-122"/>
              <a:ea typeface="仿宋_GB2312" pitchFamily="49" charset="-122"/>
            </a:endParaRPr>
          </a:p>
        </p:txBody>
      </p:sp>
      <p:pic>
        <p:nvPicPr>
          <p:cNvPr id="471044" name="Picture 4" descr="19-32 零功率因数负载特性"/>
          <p:cNvPicPr>
            <a:picLocks noChangeAspect="1" noChangeArrowheads="1"/>
          </p:cNvPicPr>
          <p:nvPr/>
        </p:nvPicPr>
        <p:blipFill>
          <a:blip r:embed="rId3"/>
          <a:srcRect/>
          <a:stretch>
            <a:fillRect/>
          </a:stretch>
        </p:blipFill>
        <p:spPr bwMode="auto">
          <a:xfrm>
            <a:off x="2743200" y="0"/>
            <a:ext cx="5562600" cy="27257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44"/>
                                        </p:tgtEl>
                                        <p:attrNameLst>
                                          <p:attrName>style.visibility</p:attrName>
                                        </p:attrNameLst>
                                      </p:cBhvr>
                                      <p:to>
                                        <p:strVal val="visible"/>
                                      </p:to>
                                    </p:set>
                                    <p:anim calcmode="lin" valueType="num">
                                      <p:cBhvr additive="base">
                                        <p:cTn id="7" dur="500" fill="hold"/>
                                        <p:tgtEl>
                                          <p:spTgt spid="471044"/>
                                        </p:tgtEl>
                                        <p:attrNameLst>
                                          <p:attrName>ppt_x</p:attrName>
                                        </p:attrNameLst>
                                      </p:cBhvr>
                                      <p:tavLst>
                                        <p:tav tm="0">
                                          <p:val>
                                            <p:strVal val="#ppt_x"/>
                                          </p:val>
                                        </p:tav>
                                        <p:tav tm="100000">
                                          <p:val>
                                            <p:strVal val="#ppt_x"/>
                                          </p:val>
                                        </p:tav>
                                      </p:tavLst>
                                    </p:anim>
                                    <p:anim calcmode="lin" valueType="num">
                                      <p:cBhvr additive="base">
                                        <p:cTn id="8" dur="500" fill="hold"/>
                                        <p:tgtEl>
                                          <p:spTgt spid="4710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762000" y="533400"/>
            <a:ext cx="7696200" cy="579438"/>
          </a:xfrm>
        </p:spPr>
        <p:txBody>
          <a:bodyPr/>
          <a:lstStyle/>
          <a:p>
            <a:pPr eaLnBrk="1" hangingPunct="1"/>
            <a:r>
              <a:rPr lang="en-US" altLang="zh-CN" smtClean="0"/>
              <a:t>6.2</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12</a:t>
            </a:r>
          </a:p>
        </p:txBody>
      </p:sp>
      <p:sp>
        <p:nvSpPr>
          <p:cNvPr id="87043" name="Rectangle 3"/>
          <p:cNvSpPr>
            <a:spLocks noChangeArrowheads="1"/>
          </p:cNvSpPr>
          <p:nvPr/>
        </p:nvSpPr>
        <p:spPr bwMode="auto">
          <a:xfrm>
            <a:off x="179388" y="1219200"/>
            <a:ext cx="8716962" cy="563880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a:t>四，同步发电机的零功率因数负载特性和波梯电抗</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现在来分析如何通过空载特性及零功率因数负载特性求漏抗。</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实际上，试验得到的零功率因数负载特性曲线与理论曲线不完全一致。主要原因是磁极漏磁随励磁电流</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f</a:t>
            </a:r>
            <a:r>
              <a:rPr lang="zh-CN" altLang="en-US" sz="2700" b="1">
                <a:latin typeface="仿宋_GB2312" pitchFamily="49" charset="-122"/>
                <a:ea typeface="仿宋_GB2312" pitchFamily="49" charset="-122"/>
              </a:rPr>
              <a:t>的增加而增大，从而提高了磁极和磁轭的饱和程度，因此获得同样的气隙磁通所需的励磁电流比理论值要大。如图</a:t>
            </a:r>
            <a:r>
              <a:rPr lang="en-US" altLang="zh-CN" sz="2700" b="1">
                <a:latin typeface="仿宋_GB2312" pitchFamily="49" charset="-122"/>
                <a:ea typeface="仿宋_GB2312" pitchFamily="49" charset="-122"/>
              </a:rPr>
              <a:t>19-32(b)</a:t>
            </a:r>
            <a:r>
              <a:rPr lang="zh-CN" altLang="en-US" sz="2700" b="1">
                <a:latin typeface="仿宋_GB2312" pitchFamily="49" charset="-122"/>
                <a:ea typeface="仿宋_GB2312" pitchFamily="49" charset="-122"/>
              </a:rPr>
              <a:t>所示，额定值零功率因数负载特性的工作点理论上是</a:t>
            </a:r>
            <a:r>
              <a:rPr lang="en-US" altLang="zh-CN" sz="2700" b="1">
                <a:latin typeface="仿宋_GB2312" pitchFamily="49" charset="-122"/>
                <a:ea typeface="仿宋_GB2312" pitchFamily="49" charset="-122"/>
              </a:rPr>
              <a:t>A</a:t>
            </a:r>
            <a:r>
              <a:rPr lang="zh-CN" altLang="en-US" sz="2700" b="1">
                <a:latin typeface="仿宋_GB2312" pitchFamily="49" charset="-122"/>
                <a:ea typeface="仿宋_GB2312" pitchFamily="49" charset="-122"/>
              </a:rPr>
              <a:t>点，而实测为</a:t>
            </a:r>
            <a:r>
              <a:rPr lang="en-US" altLang="zh-CN" sz="2700" b="1">
                <a:latin typeface="仿宋_GB2312" pitchFamily="49" charset="-122"/>
                <a:ea typeface="仿宋_GB2312" pitchFamily="49" charset="-122"/>
              </a:rPr>
              <a:t>A</a:t>
            </a:r>
            <a:r>
              <a:rPr lang="en-US" altLang="zh-CN" sz="2700" b="1">
                <a:ea typeface="仿宋_GB2312" pitchFamily="49" charset="-122"/>
              </a:rPr>
              <a:t>’</a:t>
            </a:r>
            <a:r>
              <a:rPr lang="zh-CN" altLang="en-US" sz="2700" b="1">
                <a:latin typeface="仿宋_GB2312" pitchFamily="49" charset="-122"/>
                <a:ea typeface="仿宋_GB2312" pitchFamily="49" charset="-122"/>
              </a:rPr>
              <a:t>点。  从实测曲线之</a:t>
            </a:r>
            <a:r>
              <a:rPr lang="en-US" altLang="zh-CN" sz="2700" b="1">
                <a:latin typeface="仿宋_GB2312" pitchFamily="49" charset="-122"/>
                <a:ea typeface="仿宋_GB2312" pitchFamily="49" charset="-122"/>
              </a:rPr>
              <a:t>A</a:t>
            </a:r>
            <a:r>
              <a:rPr lang="en-US" altLang="zh-CN" sz="2700" b="1">
                <a:ea typeface="仿宋_GB2312" pitchFamily="49" charset="-122"/>
              </a:rPr>
              <a:t>’</a:t>
            </a:r>
            <a:r>
              <a:rPr lang="zh-CN" altLang="en-US" sz="2700" b="1">
                <a:latin typeface="仿宋_GB2312" pitchFamily="49" charset="-122"/>
                <a:ea typeface="仿宋_GB2312" pitchFamily="49" charset="-122"/>
              </a:rPr>
              <a:t>点出发，用上述方法作特性三角形所得为</a:t>
            </a:r>
            <a:r>
              <a:rPr lang="en-US" altLang="zh-CN" sz="2700" b="1">
                <a:latin typeface="仿宋_GB2312" pitchFamily="49" charset="-122"/>
                <a:ea typeface="仿宋_GB2312" pitchFamily="49" charset="-122"/>
              </a:rPr>
              <a:t>D</a:t>
            </a:r>
            <a:r>
              <a:rPr lang="en-US" altLang="zh-CN" sz="2700" b="1">
                <a:ea typeface="仿宋_GB2312" pitchFamily="49" charset="-122"/>
              </a:rPr>
              <a:t>’</a:t>
            </a:r>
            <a:r>
              <a:rPr lang="en-US" altLang="zh-CN" sz="2700" b="1">
                <a:latin typeface="仿宋_GB2312" pitchFamily="49" charset="-122"/>
                <a:ea typeface="仿宋_GB2312" pitchFamily="49" charset="-122"/>
              </a:rPr>
              <a:t>E</a:t>
            </a:r>
            <a:r>
              <a:rPr lang="en-US" altLang="zh-CN" sz="2700" b="1">
                <a:ea typeface="仿宋_GB2312" pitchFamily="49" charset="-122"/>
              </a:rPr>
              <a:t>’</a:t>
            </a:r>
            <a:r>
              <a:rPr lang="zh-CN" altLang="en-US" sz="2700" b="1">
                <a:latin typeface="仿宋_GB2312" pitchFamily="49" charset="-122"/>
                <a:ea typeface="仿宋_GB2312" pitchFamily="49" charset="-122"/>
              </a:rPr>
              <a:t>，显然</a:t>
            </a:r>
            <a:r>
              <a:rPr lang="en-US" altLang="zh-CN" sz="2700" b="1">
                <a:latin typeface="仿宋_GB2312" pitchFamily="49" charset="-122"/>
                <a:ea typeface="仿宋_GB2312" pitchFamily="49" charset="-122"/>
              </a:rPr>
              <a:t>D</a:t>
            </a:r>
            <a:r>
              <a:rPr lang="en-US" altLang="zh-CN" sz="2700" b="1">
                <a:ea typeface="仿宋_GB2312" pitchFamily="49" charset="-122"/>
              </a:rPr>
              <a:t>’</a:t>
            </a:r>
            <a:r>
              <a:rPr lang="en-US" altLang="zh-CN" sz="2700" b="1">
                <a:latin typeface="仿宋_GB2312" pitchFamily="49" charset="-122"/>
                <a:ea typeface="仿宋_GB2312" pitchFamily="49" charset="-122"/>
              </a:rPr>
              <a:t>E</a:t>
            </a:r>
            <a:r>
              <a:rPr lang="en-US" altLang="zh-CN" sz="2700" b="1">
                <a:ea typeface="仿宋_GB2312" pitchFamily="49" charset="-122"/>
              </a:rPr>
              <a:t>’</a:t>
            </a:r>
            <a:r>
              <a:rPr lang="en-US" altLang="zh-CN" sz="2700" b="1">
                <a:latin typeface="仿宋_GB2312" pitchFamily="49" charset="-122"/>
                <a:ea typeface="仿宋_GB2312" pitchFamily="49" charset="-122"/>
              </a:rPr>
              <a:t>&gt;DE</a:t>
            </a:r>
            <a:r>
              <a:rPr lang="zh-CN" altLang="en-US" sz="2700" b="1">
                <a:latin typeface="仿宋_GB2312" pitchFamily="49" charset="-122"/>
                <a:ea typeface="仿宋_GB2312" pitchFamily="49" charset="-122"/>
              </a:rPr>
              <a:t>。这说明，由实测的零功率因数负载特性求得的电抗</a:t>
            </a:r>
            <a:r>
              <a:rPr lang="en-US" altLang="zh-CN" sz="2700" b="1">
                <a:latin typeface="仿宋_GB2312" pitchFamily="49" charset="-122"/>
                <a:ea typeface="仿宋_GB2312" pitchFamily="49" charset="-122"/>
              </a:rPr>
              <a:t>(D</a:t>
            </a:r>
            <a:r>
              <a:rPr lang="en-US" altLang="zh-CN" sz="2700" b="1">
                <a:ea typeface="仿宋_GB2312" pitchFamily="49" charset="-122"/>
              </a:rPr>
              <a:t>’</a:t>
            </a:r>
            <a:r>
              <a:rPr lang="en-US" altLang="zh-CN" sz="2700" b="1">
                <a:latin typeface="仿宋_GB2312" pitchFamily="49" charset="-122"/>
                <a:ea typeface="仿宋_GB2312" pitchFamily="49" charset="-122"/>
              </a:rPr>
              <a:t>E</a:t>
            </a:r>
            <a:r>
              <a:rPr lang="en-US" altLang="zh-CN" sz="2700" b="1">
                <a:ea typeface="仿宋_GB2312" pitchFamily="49" charset="-122"/>
              </a:rPr>
              <a:t>’</a:t>
            </a:r>
            <a:r>
              <a:rPr lang="en-US" altLang="zh-CN" sz="2700" b="1">
                <a:latin typeface="仿宋_GB2312" pitchFamily="49" charset="-122"/>
                <a:ea typeface="仿宋_GB2312" pitchFamily="49" charset="-122"/>
              </a:rPr>
              <a:t>/I</a:t>
            </a:r>
            <a:r>
              <a:rPr lang="en-US" altLang="zh-CN" sz="2700" b="1" baseline="-25000">
                <a:latin typeface="仿宋_GB2312" pitchFamily="49" charset="-122"/>
                <a:ea typeface="仿宋_GB2312" pitchFamily="49" charset="-122"/>
              </a:rPr>
              <a:t>N</a:t>
            </a:r>
            <a:r>
              <a:rPr lang="en-US" altLang="zh-CN" sz="2700" b="1">
                <a:latin typeface="仿宋_GB2312" pitchFamily="49" charset="-122"/>
                <a:ea typeface="仿宋_GB2312" pitchFamily="49" charset="-122"/>
              </a:rPr>
              <a:t> )</a:t>
            </a:r>
            <a:r>
              <a:rPr lang="zh-CN" altLang="en-US" sz="2700" b="1">
                <a:latin typeface="仿宋_GB2312" pitchFamily="49" charset="-122"/>
                <a:ea typeface="仿宋_GB2312" pitchFamily="49" charset="-122"/>
              </a:rPr>
              <a:t>比漏抗</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要大一些。</a:t>
            </a:r>
            <a:endParaRPr lang="zh-CN" altLang="zh-CN" sz="2700" b="1">
              <a:latin typeface="仿宋_GB2312" pitchFamily="49" charset="-122"/>
              <a:ea typeface="仿宋_GB2312" pitchFamily="49" charset="-122"/>
            </a:endParaRPr>
          </a:p>
        </p:txBody>
      </p:sp>
      <p:pic>
        <p:nvPicPr>
          <p:cNvPr id="473092" name="Picture 4" descr="19-32 零功率因数负载特性"/>
          <p:cNvPicPr>
            <a:picLocks noChangeAspect="1" noChangeArrowheads="1"/>
          </p:cNvPicPr>
          <p:nvPr/>
        </p:nvPicPr>
        <p:blipFill>
          <a:blip r:embed="rId3"/>
          <a:srcRect/>
          <a:stretch>
            <a:fillRect/>
          </a:stretch>
        </p:blipFill>
        <p:spPr bwMode="auto">
          <a:xfrm>
            <a:off x="2743200" y="0"/>
            <a:ext cx="5562600" cy="27257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3092"/>
                                        </p:tgtEl>
                                        <p:attrNameLst>
                                          <p:attrName>style.visibility</p:attrName>
                                        </p:attrNameLst>
                                      </p:cBhvr>
                                      <p:to>
                                        <p:strVal val="visible"/>
                                      </p:to>
                                    </p:set>
                                    <p:anim calcmode="lin" valueType="num">
                                      <p:cBhvr additive="base">
                                        <p:cTn id="7" dur="500" fill="hold"/>
                                        <p:tgtEl>
                                          <p:spTgt spid="473092"/>
                                        </p:tgtEl>
                                        <p:attrNameLst>
                                          <p:attrName>ppt_x</p:attrName>
                                        </p:attrNameLst>
                                      </p:cBhvr>
                                      <p:tavLst>
                                        <p:tav tm="0">
                                          <p:val>
                                            <p:strVal val="#ppt_x"/>
                                          </p:val>
                                        </p:tav>
                                        <p:tav tm="100000">
                                          <p:val>
                                            <p:strVal val="#ppt_x"/>
                                          </p:val>
                                        </p:tav>
                                      </p:tavLst>
                                    </p:anim>
                                    <p:anim calcmode="lin" valueType="num">
                                      <p:cBhvr additive="base">
                                        <p:cTn id="8" dur="500" fill="hold"/>
                                        <p:tgtEl>
                                          <p:spTgt spid="473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762000" y="533400"/>
            <a:ext cx="7696200" cy="579438"/>
          </a:xfrm>
        </p:spPr>
        <p:txBody>
          <a:bodyPr/>
          <a:lstStyle/>
          <a:p>
            <a:pPr eaLnBrk="1" hangingPunct="1"/>
            <a:r>
              <a:rPr lang="en-US" altLang="zh-CN" smtClean="0"/>
              <a:t>6.2</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13</a:t>
            </a:r>
          </a:p>
        </p:txBody>
      </p:sp>
      <p:sp>
        <p:nvSpPr>
          <p:cNvPr id="88067" name="Rectangle 3"/>
          <p:cNvSpPr>
            <a:spLocks noChangeArrowheads="1"/>
          </p:cNvSpPr>
          <p:nvPr/>
        </p:nvSpPr>
        <p:spPr bwMode="auto">
          <a:xfrm>
            <a:off x="304800" y="1219200"/>
            <a:ext cx="8591550" cy="563880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a:t>四，同步发电机的零功率因数负载特性和波梯电抗</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现在来分析如何通过空载特性及零功率因数负载特性求漏抗。</a:t>
            </a:r>
          </a:p>
          <a:p>
            <a:pPr marL="533400" indent="-533400">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为区别起见，前者称为波梯电抗，用</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P</a:t>
            </a:r>
            <a:r>
              <a:rPr lang="zh-CN" altLang="en-US" sz="2700" b="1">
                <a:latin typeface="仿宋_GB2312" pitchFamily="49" charset="-122"/>
                <a:ea typeface="仿宋_GB2312" pitchFamily="49" charset="-122"/>
              </a:rPr>
              <a:t>来表示，即对于地面电机， </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P</a:t>
            </a:r>
            <a:r>
              <a:rPr lang="zh-CN" altLang="en-US" sz="2700" b="1">
                <a:latin typeface="仿宋_GB2312" pitchFamily="49" charset="-122"/>
                <a:ea typeface="仿宋_GB2312" pitchFamily="49" charset="-122"/>
              </a:rPr>
              <a:t>比</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略大一些，而且在电机的电压平衡式中用</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P</a:t>
            </a:r>
            <a:r>
              <a:rPr lang="zh-CN" altLang="en-US" sz="2700" b="1">
                <a:latin typeface="仿宋_GB2312" pitchFamily="49" charset="-122"/>
                <a:ea typeface="仿宋_GB2312" pitchFamily="49" charset="-122"/>
              </a:rPr>
              <a:t>代替</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参与计算，结果更符合实际。所以广泛应用以上办法求取</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P</a:t>
            </a:r>
            <a:r>
              <a:rPr lang="zh-CN" altLang="en-US" sz="2700" b="1">
                <a:latin typeface="仿宋_GB2312" pitchFamily="49" charset="-122"/>
                <a:ea typeface="仿宋_GB2312" pitchFamily="49" charset="-122"/>
              </a:rPr>
              <a:t>，以取代直接测量漏抗</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。航空同步发电机的试验实践表明，</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P</a:t>
            </a:r>
            <a:r>
              <a:rPr lang="zh-CN" altLang="en-US" sz="2700" b="1">
                <a:latin typeface="仿宋_GB2312" pitchFamily="49" charset="-122"/>
                <a:ea typeface="仿宋_GB2312" pitchFamily="49" charset="-122"/>
              </a:rPr>
              <a:t>比</a:t>
            </a:r>
            <a:r>
              <a:rPr lang="en-US" altLang="zh-CN" sz="2700" b="1">
                <a:latin typeface="仿宋_GB2312" pitchFamily="49" charset="-122"/>
                <a:ea typeface="仿宋_GB2312" pitchFamily="49" charset="-122"/>
              </a:rPr>
              <a:t>x</a:t>
            </a:r>
            <a:r>
              <a:rPr lang="en-US" altLang="zh-CN" sz="2700" b="1" baseline="-25000">
                <a:latin typeface="仿宋_GB2312" pitchFamily="49" charset="-122"/>
                <a:ea typeface="仿宋_GB2312" pitchFamily="49" charset="-122"/>
              </a:rPr>
              <a:t>σ</a:t>
            </a:r>
            <a:r>
              <a:rPr lang="zh-CN" altLang="en-US" sz="2700" b="1">
                <a:latin typeface="仿宋_GB2312" pitchFamily="49" charset="-122"/>
                <a:ea typeface="仿宋_GB2312" pitchFamily="49" charset="-122"/>
              </a:rPr>
              <a:t>大得多。这也是航空同步发电机的一个特点。</a:t>
            </a:r>
          </a:p>
          <a:p>
            <a:pPr marL="533400" indent="-533400">
              <a:spcBef>
                <a:spcPct val="20000"/>
              </a:spcBef>
              <a:buClr>
                <a:schemeClr val="bg2"/>
              </a:buClr>
              <a:buSzPct val="70000"/>
              <a:buFont typeface="Wingdings" pitchFamily="2" charset="2"/>
              <a:buChar char="l"/>
            </a:pPr>
            <a:endParaRPr lang="zh-CN" altLang="zh-CN" sz="2700" b="1"/>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762000" y="533400"/>
            <a:ext cx="7696200" cy="579438"/>
          </a:xfrm>
        </p:spPr>
        <p:txBody>
          <a:bodyPr/>
          <a:lstStyle/>
          <a:p>
            <a:pPr eaLnBrk="1" hangingPunct="1"/>
            <a:r>
              <a:rPr lang="en-US" altLang="zh-CN" smtClean="0"/>
              <a:t>6.2</a:t>
            </a:r>
            <a:r>
              <a:rPr lang="en-US" altLang="zh-CN" smtClean="0">
                <a:latin typeface="Arial" charset="0"/>
              </a:rPr>
              <a:t>—</a:t>
            </a:r>
            <a:r>
              <a:rPr lang="en-US" altLang="zh-CN" smtClean="0"/>
              <a:t>7  </a:t>
            </a:r>
            <a:r>
              <a:rPr lang="zh-CN" altLang="en-US" smtClean="0"/>
              <a:t>同步电机电抗的测试 </a:t>
            </a:r>
            <a:r>
              <a:rPr lang="en-US" altLang="zh-CN" sz="1200" smtClean="0">
                <a:ea typeface="黑体" pitchFamily="2" charset="-122"/>
              </a:rPr>
              <a:t>13</a:t>
            </a:r>
          </a:p>
        </p:txBody>
      </p:sp>
      <p:sp>
        <p:nvSpPr>
          <p:cNvPr id="89091" name="Rectangle 3"/>
          <p:cNvSpPr>
            <a:spLocks noChangeArrowheads="1"/>
          </p:cNvSpPr>
          <p:nvPr/>
        </p:nvSpPr>
        <p:spPr bwMode="auto">
          <a:xfrm>
            <a:off x="304800" y="1219200"/>
            <a:ext cx="8591550" cy="5638800"/>
          </a:xfrm>
          <a:prstGeom prst="rect">
            <a:avLst/>
          </a:prstGeom>
          <a:noFill/>
          <a:ln w="9525">
            <a:noFill/>
            <a:miter lim="800000"/>
            <a:headEnd/>
            <a:tailEnd/>
          </a:ln>
          <a:effectLst/>
        </p:spPr>
        <p:txBody>
          <a:bodyPr/>
          <a:lstStyle/>
          <a:p>
            <a:pPr marL="533400" indent="-533400">
              <a:spcBef>
                <a:spcPct val="20000"/>
              </a:spcBef>
              <a:buClr>
                <a:schemeClr val="bg2"/>
              </a:buClr>
              <a:buSzPct val="70000"/>
              <a:buFont typeface="Wingdings" pitchFamily="2" charset="2"/>
              <a:buChar char="l"/>
            </a:pPr>
            <a:r>
              <a:rPr lang="zh-CN" altLang="en-US" sz="2700"/>
              <a:t>五、电枢反应电抗</a:t>
            </a:r>
          </a:p>
          <a:p>
            <a:pPr marL="533400" indent="-533400">
              <a:spcBef>
                <a:spcPct val="20000"/>
              </a:spcBef>
              <a:buClr>
                <a:schemeClr val="bg2"/>
              </a:buClr>
              <a:buSzPct val="70000"/>
              <a:buFont typeface="Wingdings" pitchFamily="2" charset="2"/>
              <a:buChar char="l"/>
            </a:pPr>
            <a:r>
              <a:rPr lang="zh-CN" altLang="en-US" sz="2700"/>
              <a:t>       测得同步电抗和漏抗之后，其差值就是电枢反应电抗，即 </a:t>
            </a:r>
          </a:p>
          <a:p>
            <a:pPr marL="533400" indent="-533400">
              <a:spcBef>
                <a:spcPct val="20000"/>
              </a:spcBef>
              <a:buClr>
                <a:schemeClr val="bg2"/>
              </a:buClr>
              <a:buSzPct val="70000"/>
              <a:buFont typeface="Wingdings" pitchFamily="2" charset="2"/>
              <a:buChar char="l"/>
            </a:pPr>
            <a:endParaRPr lang="zh-CN" altLang="en-US" sz="2700"/>
          </a:p>
          <a:p>
            <a:pPr marL="533400" indent="-533400">
              <a:spcBef>
                <a:spcPct val="20000"/>
              </a:spcBef>
              <a:buClr>
                <a:schemeClr val="bg2"/>
              </a:buClr>
              <a:buSzPct val="70000"/>
              <a:buFont typeface="Wingdings" pitchFamily="2" charset="2"/>
              <a:buChar char="l"/>
            </a:pPr>
            <a:r>
              <a:rPr lang="zh-CN" altLang="en-US" sz="2700"/>
              <a:t> </a:t>
            </a:r>
          </a:p>
          <a:p>
            <a:pPr marL="533400" indent="-533400">
              <a:spcBef>
                <a:spcPct val="20000"/>
              </a:spcBef>
              <a:buClr>
                <a:schemeClr val="bg2"/>
              </a:buClr>
              <a:buSzPct val="70000"/>
              <a:buFont typeface="Wingdings" pitchFamily="2" charset="2"/>
              <a:buChar char="l"/>
            </a:pPr>
            <a:r>
              <a:rPr lang="zh-CN" altLang="en-US" sz="2700"/>
              <a:t>对于隐极同步电机，可将它看作凸极电机的特例；因此，直轴同步电抗的测试方法用于隐极电机，即可测得其同步电抗。相仿，其电枢反应电抗为</a:t>
            </a:r>
            <a:endParaRPr lang="zh-CN" altLang="zh-CN" sz="2700"/>
          </a:p>
        </p:txBody>
      </p:sp>
      <p:graphicFrame>
        <p:nvGraphicFramePr>
          <p:cNvPr id="89092" name="Object 4"/>
          <p:cNvGraphicFramePr>
            <a:graphicFrameLocks noChangeAspect="1"/>
          </p:cNvGraphicFramePr>
          <p:nvPr/>
        </p:nvGraphicFramePr>
        <p:xfrm>
          <a:off x="3733800" y="2362200"/>
          <a:ext cx="2133600" cy="1201738"/>
        </p:xfrm>
        <a:graphic>
          <a:graphicData uri="http://schemas.openxmlformats.org/presentationml/2006/ole">
            <p:oleObj spid="_x0000_s89092" name="公式" r:id="rId4" imgW="812447" imgH="457002" progId="Equation.3">
              <p:embed/>
            </p:oleObj>
          </a:graphicData>
        </a:graphic>
      </p:graphicFrame>
      <p:graphicFrame>
        <p:nvGraphicFramePr>
          <p:cNvPr id="89093" name="Object 5"/>
          <p:cNvGraphicFramePr>
            <a:graphicFrameLocks noChangeAspect="1"/>
          </p:cNvGraphicFramePr>
          <p:nvPr/>
        </p:nvGraphicFramePr>
        <p:xfrm>
          <a:off x="3505200" y="5257800"/>
          <a:ext cx="1970088" cy="601663"/>
        </p:xfrm>
        <a:graphic>
          <a:graphicData uri="http://schemas.openxmlformats.org/presentationml/2006/ole">
            <p:oleObj spid="_x0000_s89093" name="公式" r:id="rId5" imgW="749300" imgH="228600" progId="Equation.3">
              <p:embed/>
            </p:oleObj>
          </a:graphicData>
        </a:graphic>
      </p:graphicFrame>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066800" y="228600"/>
            <a:ext cx="7775575" cy="720725"/>
          </a:xfrm>
        </p:spPr>
        <p:txBody>
          <a:bodyPr/>
          <a:lstStyle/>
          <a:p>
            <a:pPr eaLnBrk="1" hangingPunct="1"/>
            <a:r>
              <a:rPr lang="zh-CN" altLang="en-US" smtClean="0"/>
              <a:t>小  结                               </a:t>
            </a:r>
            <a:r>
              <a:rPr lang="en-US" altLang="zh-CN" sz="1400" smtClean="0">
                <a:ea typeface="黑体" pitchFamily="2" charset="-122"/>
              </a:rPr>
              <a:t>1</a:t>
            </a:r>
          </a:p>
        </p:txBody>
      </p:sp>
      <p:sp>
        <p:nvSpPr>
          <p:cNvPr id="90115" name="Rectangle 3"/>
          <p:cNvSpPr>
            <a:spLocks noChangeArrowheads="1"/>
          </p:cNvSpPr>
          <p:nvPr/>
        </p:nvSpPr>
        <p:spPr bwMode="auto">
          <a:xfrm>
            <a:off x="250825" y="914400"/>
            <a:ext cx="8713788" cy="56102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en-US" altLang="zh-CN" sz="2700">
                <a:latin typeface="Times New Roman" pitchFamily="18" charset="0"/>
              </a:rPr>
              <a:t> </a:t>
            </a:r>
            <a:r>
              <a:rPr lang="zh-CN" altLang="en-US" sz="2700" b="1">
                <a:latin typeface="仿宋_GB2312" pitchFamily="49" charset="-122"/>
                <a:ea typeface="仿宋_GB2312" pitchFamily="49" charset="-122"/>
              </a:rPr>
              <a:t>本章阐述了三相同步发电机对称稳定运行的基本原理，主要有三个方面的内容。</a:t>
            </a:r>
          </a:p>
          <a:p>
            <a:pPr marL="342900" indent="-342900" algn="just">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r>
              <a:rPr lang="en-US" altLang="zh-CN" sz="2700" b="1">
                <a:latin typeface="仿宋_GB2312" pitchFamily="49" charset="-122"/>
                <a:ea typeface="仿宋_GB2312" pitchFamily="49" charset="-122"/>
              </a:rPr>
              <a:t>1</a:t>
            </a:r>
            <a:r>
              <a:rPr lang="zh-CN" altLang="en-US" sz="2700" b="1">
                <a:latin typeface="仿宋_GB2312" pitchFamily="49" charset="-122"/>
                <a:ea typeface="仿宋_GB2312" pitchFamily="49" charset="-122"/>
              </a:rPr>
              <a:t>．  电枢反应    </a:t>
            </a:r>
          </a:p>
          <a:p>
            <a:pPr marL="342900" indent="-342900" algn="just">
              <a:spcBef>
                <a:spcPct val="20000"/>
              </a:spcBef>
              <a:buClr>
                <a:schemeClr val="bg2"/>
              </a:buClr>
              <a:buSzPct val="70000"/>
              <a:buFont typeface="Wingdings" pitchFamily="2" charset="2"/>
              <a:buChar char="l"/>
            </a:pPr>
            <a:r>
              <a:rPr lang="zh-CN" altLang="en-US" sz="2000">
                <a:latin typeface="Times New Roman" pitchFamily="18" charset="0"/>
              </a:rPr>
              <a:t>    </a:t>
            </a:r>
            <a:r>
              <a:rPr lang="zh-CN" altLang="en-US" sz="2000" b="1">
                <a:latin typeface="华文新魏" pitchFamily="2" charset="-122"/>
                <a:ea typeface="华文新魏" pitchFamily="2" charset="-122"/>
              </a:rPr>
              <a:t>电枢磁势对磁极主磁场的影响称为电枢反应。三相同步发电机，负载性质对电枢反应的影响很大。</a:t>
            </a:r>
            <a:r>
              <a:rPr lang="zh-CN" altLang="en-US" b="1">
                <a:solidFill>
                  <a:srgbClr val="FF0000"/>
                </a:solidFill>
                <a:latin typeface="华文新魏" pitchFamily="2" charset="-122"/>
                <a:ea typeface="华文新魏" pitchFamily="2" charset="-122"/>
              </a:rPr>
              <a:t>理想纯电感负载</a:t>
            </a:r>
            <a:r>
              <a:rPr lang="zh-CN" altLang="en-US" sz="2000" b="1">
                <a:latin typeface="华文新魏" pitchFamily="2" charset="-122"/>
                <a:ea typeface="华文新魏" pitchFamily="2" charset="-122"/>
              </a:rPr>
              <a:t>时，为直轴去磁的电枢反应，理想</a:t>
            </a:r>
            <a:r>
              <a:rPr lang="zh-CN" altLang="en-US" b="1">
                <a:solidFill>
                  <a:srgbClr val="FF0000"/>
                </a:solidFill>
                <a:latin typeface="华文新魏" pitchFamily="2" charset="-122"/>
                <a:ea typeface="华文新魏" pitchFamily="2" charset="-122"/>
              </a:rPr>
              <a:t>纯电容性负载</a:t>
            </a:r>
            <a:r>
              <a:rPr lang="zh-CN" altLang="en-US" sz="2000" b="1">
                <a:latin typeface="华文新魏" pitchFamily="2" charset="-122"/>
                <a:ea typeface="华文新魏" pitchFamily="2" charset="-122"/>
              </a:rPr>
              <a:t>时，为直轴增磁的电枢反应；而 </a:t>
            </a:r>
            <a:r>
              <a:rPr lang="en-US" altLang="zh-CN" sz="2000" b="1">
                <a:latin typeface="华文新魏" pitchFamily="2" charset="-122"/>
                <a:ea typeface="华文新魏" pitchFamily="2" charset="-122"/>
              </a:rPr>
              <a:t>ψ=0</a:t>
            </a:r>
            <a:r>
              <a:rPr lang="zh-CN" altLang="en-US" sz="2000" b="1">
                <a:latin typeface="华文新魏" pitchFamily="2" charset="-122"/>
                <a:ea typeface="华文新魏" pitchFamily="2" charset="-122"/>
              </a:rPr>
              <a:t>时产生纯交轴电枢反应。一般情况</a:t>
            </a:r>
            <a:r>
              <a:rPr lang="en-US" altLang="zh-CN" sz="2000" b="1">
                <a:latin typeface="华文新魏" pitchFamily="2" charset="-122"/>
                <a:ea typeface="华文新魏" pitchFamily="2" charset="-122"/>
              </a:rPr>
              <a:t>0&lt;ψ&lt;90</a:t>
            </a:r>
            <a:r>
              <a:rPr lang="zh-CN" altLang="en-US" sz="2000" b="1">
                <a:latin typeface="华文新魏" pitchFamily="2" charset="-122"/>
                <a:ea typeface="华文新魏" pitchFamily="2" charset="-122"/>
              </a:rPr>
              <a:t>时，电枢磁势可分为直轴和交轴两个分量，分别起直轴、交轴电枢反应的作用。研究隐极电机电枢反应时，可将电枢磁势与励磁磁势直接矢量合成，求得气隙磁势，由此决定电势。但对于凸极电机，由于转子不同空间方位的磁导不一，因此都用</a:t>
            </a:r>
            <a:r>
              <a:rPr lang="zh-CN" altLang="en-US" b="1">
                <a:solidFill>
                  <a:srgbClr val="FF0000"/>
                </a:solidFill>
                <a:latin typeface="华文新魏" pitchFamily="2" charset="-122"/>
                <a:ea typeface="华文新魏" pitchFamily="2" charset="-122"/>
              </a:rPr>
              <a:t>双反应法</a:t>
            </a:r>
            <a:r>
              <a:rPr lang="zh-CN" altLang="en-US" sz="2000" b="1">
                <a:latin typeface="华文新魏" pitchFamily="2" charset="-122"/>
                <a:ea typeface="华文新魏" pitchFamily="2" charset="-122"/>
              </a:rPr>
              <a:t>，将电枢反应磁势分解为直轴和交轴分量，并分别加以折合，然后将直轴磁势与励磁磁势代数合成。最后，气隙电势由直轴和交轴的两个合成磁势决定。</a:t>
            </a:r>
          </a:p>
          <a:p>
            <a:pPr marL="342900" indent="-342900" algn="just">
              <a:spcBef>
                <a:spcPct val="20000"/>
              </a:spcBef>
              <a:buClr>
                <a:schemeClr val="bg2"/>
              </a:buClr>
              <a:buSzPct val="70000"/>
              <a:buFont typeface="Wingdings" pitchFamily="2" charset="2"/>
              <a:buChar char="l"/>
            </a:pPr>
            <a:r>
              <a:rPr lang="zh-CN" altLang="en-US" sz="2000" b="1">
                <a:latin typeface="华文新魏" pitchFamily="2" charset="-122"/>
                <a:ea typeface="华文新魏" pitchFamily="2" charset="-122"/>
              </a:rPr>
              <a:t>      可以由电流的时间相位决定空间磁势位置，也可以由磁势的空间相位关系决定磁链和应电势的时间相位。这就要求结合矢量图，明确时间量和空间量的统一关系，</a:t>
            </a:r>
            <a:r>
              <a:rPr lang="zh-CN" altLang="en-US" b="1">
                <a:solidFill>
                  <a:srgbClr val="FF0000"/>
                </a:solidFill>
                <a:latin typeface="华文新魏" pitchFamily="2" charset="-122"/>
                <a:ea typeface="华文新魏" pitchFamily="2" charset="-122"/>
              </a:rPr>
              <a:t>认识磁势电势矢量图的原则和依据</a:t>
            </a:r>
            <a:r>
              <a:rPr lang="zh-CN" altLang="en-US" sz="2000" b="1">
                <a:latin typeface="华文新魏" pitchFamily="2" charset="-122"/>
                <a:ea typeface="华文新魏" pitchFamily="2" charset="-122"/>
              </a:rPr>
              <a:t>。</a:t>
            </a:r>
            <a:r>
              <a:rPr lang="zh-CN" altLang="en-US" sz="2700">
                <a:latin typeface="华文新魏" pitchFamily="2" charset="-122"/>
                <a:ea typeface="华文新魏" pitchFamily="2" charset="-122"/>
              </a:rPr>
              <a:t>    </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066800" y="228600"/>
            <a:ext cx="7775575" cy="720725"/>
          </a:xfrm>
        </p:spPr>
        <p:txBody>
          <a:bodyPr/>
          <a:lstStyle/>
          <a:p>
            <a:pPr eaLnBrk="1" hangingPunct="1"/>
            <a:r>
              <a:rPr lang="zh-CN" altLang="en-US" smtClean="0"/>
              <a:t>小  结                               </a:t>
            </a:r>
            <a:r>
              <a:rPr lang="en-US" altLang="zh-CN" sz="1400" smtClean="0">
                <a:ea typeface="黑体" pitchFamily="2" charset="-122"/>
              </a:rPr>
              <a:t>2</a:t>
            </a:r>
          </a:p>
        </p:txBody>
      </p:sp>
      <p:sp>
        <p:nvSpPr>
          <p:cNvPr id="91139" name="Rectangle 3"/>
          <p:cNvSpPr>
            <a:spLocks noChangeArrowheads="1"/>
          </p:cNvSpPr>
          <p:nvPr/>
        </p:nvSpPr>
        <p:spPr bwMode="auto">
          <a:xfrm>
            <a:off x="468313" y="914400"/>
            <a:ext cx="8424862" cy="59436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en-US" altLang="zh-CN" sz="2700">
                <a:latin typeface="Times New Roman" pitchFamily="18" charset="0"/>
              </a:rPr>
              <a:t> </a:t>
            </a:r>
            <a:r>
              <a:rPr lang="zh-CN" altLang="en-US" sz="2700" b="1">
                <a:latin typeface="仿宋_GB2312" pitchFamily="49" charset="-122"/>
                <a:ea typeface="仿宋_GB2312" pitchFamily="49" charset="-122"/>
              </a:rPr>
              <a:t>本章阐述了三相同步发电机对称稳定运行的基本原理，主要有三个方面的内容。</a:t>
            </a:r>
          </a:p>
          <a:p>
            <a:pPr marL="342900" indent="-342900" algn="just">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a:t>
            </a:r>
            <a:r>
              <a:rPr lang="en-US" altLang="zh-CN" sz="2700" b="1">
                <a:latin typeface="仿宋_GB2312" pitchFamily="49" charset="-122"/>
                <a:ea typeface="仿宋_GB2312" pitchFamily="49" charset="-122"/>
              </a:rPr>
              <a:t>2</a:t>
            </a:r>
            <a:r>
              <a:rPr lang="zh-CN" altLang="en-US" sz="2700" b="1">
                <a:latin typeface="仿宋_GB2312" pitchFamily="49" charset="-122"/>
                <a:ea typeface="仿宋_GB2312" pitchFamily="49" charset="-122"/>
              </a:rPr>
              <a:t>。  电压平衡式和矢量图</a:t>
            </a:r>
          </a:p>
          <a:p>
            <a:pPr marL="342900" indent="-342900" algn="just">
              <a:spcBef>
                <a:spcPct val="20000"/>
              </a:spcBef>
              <a:buClr>
                <a:schemeClr val="bg2"/>
              </a:buClr>
              <a:buSzPct val="70000"/>
              <a:buFont typeface="Wingdings" pitchFamily="2" charset="2"/>
              <a:buChar char="l"/>
            </a:pPr>
            <a:r>
              <a:rPr lang="zh-CN" altLang="en-US" sz="2300" b="1">
                <a:latin typeface="仿宋_GB2312" pitchFamily="49" charset="-122"/>
                <a:ea typeface="仿宋_GB2312" pitchFamily="49" charset="-122"/>
              </a:rPr>
              <a:t>同步发电机的基本电压</a:t>
            </a:r>
            <a:r>
              <a:rPr lang="en-US" altLang="zh-CN" sz="2300" b="1">
                <a:latin typeface="仿宋_GB2312" pitchFamily="49" charset="-122"/>
                <a:ea typeface="仿宋_GB2312" pitchFamily="49" charset="-122"/>
              </a:rPr>
              <a:t>(</a:t>
            </a:r>
            <a:r>
              <a:rPr lang="zh-CN" altLang="en-US" sz="2300" b="1">
                <a:latin typeface="仿宋_GB2312" pitchFamily="49" charset="-122"/>
                <a:ea typeface="仿宋_GB2312" pitchFamily="49" charset="-122"/>
              </a:rPr>
              <a:t>相</a:t>
            </a:r>
            <a:r>
              <a:rPr lang="en-US" altLang="zh-CN" sz="2300" b="1">
                <a:latin typeface="仿宋_GB2312" pitchFamily="49" charset="-122"/>
                <a:ea typeface="仿宋_GB2312" pitchFamily="49" charset="-122"/>
              </a:rPr>
              <a:t>)</a:t>
            </a:r>
            <a:r>
              <a:rPr lang="zh-CN" altLang="en-US" sz="2300" b="1">
                <a:latin typeface="仿宋_GB2312" pitchFamily="49" charset="-122"/>
                <a:ea typeface="仿宋_GB2312" pitchFamily="49" charset="-122"/>
              </a:rPr>
              <a:t>平衡式为</a:t>
            </a:r>
          </a:p>
          <a:p>
            <a:pPr marL="342900" indent="-342900" algn="just">
              <a:spcBef>
                <a:spcPct val="20000"/>
              </a:spcBef>
              <a:buClr>
                <a:schemeClr val="bg2"/>
              </a:buClr>
              <a:buSzPct val="70000"/>
              <a:buFont typeface="Wingdings" pitchFamily="2" charset="2"/>
              <a:buChar char="l"/>
            </a:pPr>
            <a:r>
              <a:rPr lang="zh-CN" altLang="en-US" sz="2300" b="1">
                <a:latin typeface="仿宋_GB2312" pitchFamily="49" charset="-122"/>
                <a:ea typeface="仿宋_GB2312" pitchFamily="49" charset="-122"/>
              </a:rPr>
              <a:t>对于不饱和凸极电机，气隙电势可由励磁电势与直、交轴电枢反应电势直接矢量相加，其中电枢反应电势可以用电枢反应电抗的负压降表示。因此电压平衡式可表达为</a:t>
            </a:r>
          </a:p>
          <a:p>
            <a:pPr marL="342900" indent="-342900" algn="just">
              <a:spcBef>
                <a:spcPct val="20000"/>
              </a:spcBef>
              <a:buClr>
                <a:schemeClr val="bg2"/>
              </a:buClr>
              <a:buSzPct val="70000"/>
              <a:buFont typeface="Wingdings" pitchFamily="2" charset="2"/>
              <a:buChar char="l"/>
            </a:pPr>
            <a:r>
              <a:rPr lang="zh-CN" altLang="en-US" sz="2300" b="1">
                <a:latin typeface="仿宋_GB2312" pitchFamily="49" charset="-122"/>
                <a:ea typeface="仿宋_GB2312" pitchFamily="49" charset="-122"/>
              </a:rPr>
              <a:t>并可用时间矢量图直接表达。</a:t>
            </a:r>
          </a:p>
          <a:p>
            <a:pPr marL="342900" indent="-342900" algn="just">
              <a:spcBef>
                <a:spcPct val="20000"/>
              </a:spcBef>
              <a:buClr>
                <a:schemeClr val="bg2"/>
              </a:buClr>
              <a:buSzPct val="70000"/>
              <a:buFont typeface="Wingdings" pitchFamily="2" charset="2"/>
              <a:buChar char="l"/>
            </a:pPr>
            <a:r>
              <a:rPr lang="zh-CN" altLang="en-US" sz="2300" b="1">
                <a:latin typeface="仿宋_GB2312" pitchFamily="49" charset="-122"/>
                <a:ea typeface="仿宋_GB2312" pitchFamily="49" charset="-122"/>
              </a:rPr>
              <a:t>    </a:t>
            </a:r>
            <a:r>
              <a:rPr lang="zh-CN" altLang="en-US" sz="2300" b="1">
                <a:solidFill>
                  <a:srgbClr val="FF0000"/>
                </a:solidFill>
                <a:latin typeface="仿宋_GB2312" pitchFamily="49" charset="-122"/>
                <a:ea typeface="仿宋_GB2312" pitchFamily="49" charset="-122"/>
              </a:rPr>
              <a:t>若电机饱和，就必须先进行磁势相加，然后才能求解电势。这时若为隐极电机，电枢磁势不必分直轴、交轴，一般也不需折算，可直接利用同步电抗</a:t>
            </a:r>
            <a:r>
              <a:rPr lang="en-US" altLang="zh-CN" sz="2300" b="1">
                <a:solidFill>
                  <a:srgbClr val="FF0000"/>
                </a:solidFill>
                <a:latin typeface="仿宋_GB2312" pitchFamily="49" charset="-122"/>
                <a:ea typeface="仿宋_GB2312" pitchFamily="49" charset="-122"/>
              </a:rPr>
              <a:t>(</a:t>
            </a:r>
            <a:r>
              <a:rPr lang="zh-CN" altLang="en-US" sz="2300" b="1">
                <a:solidFill>
                  <a:srgbClr val="FF0000"/>
                </a:solidFill>
                <a:latin typeface="仿宋_GB2312" pitchFamily="49" charset="-122"/>
                <a:ea typeface="仿宋_GB2312" pitchFamily="49" charset="-122"/>
              </a:rPr>
              <a:t>不饱和时</a:t>
            </a:r>
            <a:r>
              <a:rPr lang="en-US" altLang="zh-CN" sz="2300" b="1">
                <a:solidFill>
                  <a:srgbClr val="FF0000"/>
                </a:solidFill>
                <a:latin typeface="仿宋_GB2312" pitchFamily="49" charset="-122"/>
                <a:ea typeface="仿宋_GB2312" pitchFamily="49" charset="-122"/>
              </a:rPr>
              <a:t>)</a:t>
            </a:r>
            <a:r>
              <a:rPr lang="zh-CN" altLang="en-US" sz="2300" b="1">
                <a:solidFill>
                  <a:srgbClr val="FF0000"/>
                </a:solidFill>
                <a:latin typeface="仿宋_GB2312" pitchFamily="49" charset="-122"/>
                <a:ea typeface="仿宋_GB2312" pitchFamily="49" charset="-122"/>
              </a:rPr>
              <a:t>或磁势电势矢量图</a:t>
            </a:r>
            <a:r>
              <a:rPr lang="en-US" altLang="zh-CN" sz="2300" b="1">
                <a:solidFill>
                  <a:srgbClr val="FF0000"/>
                </a:solidFill>
                <a:latin typeface="仿宋_GB2312" pitchFamily="49" charset="-122"/>
                <a:ea typeface="仿宋_GB2312" pitchFamily="49" charset="-122"/>
              </a:rPr>
              <a:t>(</a:t>
            </a:r>
            <a:r>
              <a:rPr lang="zh-CN" altLang="en-US" sz="2300" b="1">
                <a:solidFill>
                  <a:srgbClr val="FF0000"/>
                </a:solidFill>
                <a:latin typeface="仿宋_GB2312" pitchFamily="49" charset="-122"/>
                <a:ea typeface="仿宋_GB2312" pitchFamily="49" charset="-122"/>
              </a:rPr>
              <a:t>计及饱和</a:t>
            </a:r>
            <a:r>
              <a:rPr lang="en-US" altLang="zh-CN" sz="2300" b="1">
                <a:solidFill>
                  <a:srgbClr val="FF0000"/>
                </a:solidFill>
                <a:latin typeface="仿宋_GB2312" pitchFamily="49" charset="-122"/>
                <a:ea typeface="仿宋_GB2312" pitchFamily="49" charset="-122"/>
              </a:rPr>
              <a:t>)</a:t>
            </a:r>
            <a:r>
              <a:rPr lang="zh-CN" altLang="en-US" sz="2300" b="1">
                <a:solidFill>
                  <a:srgbClr val="FF0000"/>
                </a:solidFill>
                <a:latin typeface="仿宋_GB2312" pitchFamily="49" charset="-122"/>
                <a:ea typeface="仿宋_GB2312" pitchFamily="49" charset="-122"/>
              </a:rPr>
              <a:t>来分析</a:t>
            </a:r>
            <a:r>
              <a:rPr lang="zh-CN" altLang="en-US" sz="2300">
                <a:latin typeface="Times New Roman" pitchFamily="18" charset="0"/>
              </a:rPr>
              <a:t>。</a:t>
            </a:r>
            <a:endParaRPr lang="zh-CN" altLang="en-US" sz="2700">
              <a:latin typeface="Times New Roman" pitchFamily="18" charset="0"/>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66800" y="228600"/>
            <a:ext cx="7775575" cy="720725"/>
          </a:xfrm>
        </p:spPr>
        <p:txBody>
          <a:bodyPr/>
          <a:lstStyle/>
          <a:p>
            <a:pPr eaLnBrk="1" hangingPunct="1"/>
            <a:r>
              <a:rPr lang="zh-CN" altLang="en-US" smtClean="0"/>
              <a:t>小  结                               </a:t>
            </a:r>
            <a:r>
              <a:rPr lang="en-US" altLang="zh-CN" sz="1400" smtClean="0">
                <a:ea typeface="黑体" pitchFamily="2" charset="-122"/>
              </a:rPr>
              <a:t>3</a:t>
            </a:r>
          </a:p>
        </p:txBody>
      </p:sp>
      <p:sp>
        <p:nvSpPr>
          <p:cNvPr id="92163" name="Rectangle 3"/>
          <p:cNvSpPr>
            <a:spLocks noChangeArrowheads="1"/>
          </p:cNvSpPr>
          <p:nvPr/>
        </p:nvSpPr>
        <p:spPr bwMode="auto">
          <a:xfrm>
            <a:off x="0" y="908050"/>
            <a:ext cx="8893175" cy="573246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en-US" altLang="zh-CN" sz="2700">
                <a:latin typeface="Times New Roman" pitchFamily="18" charset="0"/>
              </a:rPr>
              <a:t> </a:t>
            </a:r>
            <a:r>
              <a:rPr lang="zh-CN" altLang="en-US" sz="2700" b="1">
                <a:latin typeface="仿宋_GB2312" pitchFamily="49" charset="-122"/>
                <a:ea typeface="仿宋_GB2312" pitchFamily="49" charset="-122"/>
              </a:rPr>
              <a:t>本章阐述了三相同步发电机对称稳定运行的基本原理，主要有三个方面的内容。</a:t>
            </a:r>
          </a:p>
          <a:p>
            <a:pPr marL="342900" indent="-342900" algn="just">
              <a:spcBef>
                <a:spcPct val="20000"/>
              </a:spcBef>
              <a:buClr>
                <a:schemeClr val="bg2"/>
              </a:buClr>
              <a:buSzPct val="70000"/>
              <a:buFont typeface="Wingdings" pitchFamily="2" charset="2"/>
              <a:buChar char="l"/>
            </a:pPr>
            <a:r>
              <a:rPr lang="en-US" altLang="zh-CN" sz="2700" b="1">
                <a:latin typeface="仿宋_GB2312" pitchFamily="49" charset="-122"/>
                <a:ea typeface="仿宋_GB2312" pitchFamily="49" charset="-122"/>
              </a:rPr>
              <a:t>3</a:t>
            </a:r>
            <a:r>
              <a:rPr lang="zh-CN" altLang="en-US" sz="2700" b="1">
                <a:latin typeface="仿宋_GB2312" pitchFamily="49" charset="-122"/>
                <a:ea typeface="仿宋_GB2312" pitchFamily="49" charset="-122"/>
              </a:rPr>
              <a:t>、参数和特性</a:t>
            </a:r>
          </a:p>
          <a:p>
            <a:pPr marL="342900" indent="-342900" algn="just">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本章的参数是三相同步电机在对称运行时的稳态参数，包括</a:t>
            </a:r>
            <a:r>
              <a:rPr lang="zh-CN" altLang="en-US" sz="2700" b="1">
                <a:solidFill>
                  <a:srgbClr val="FF0000"/>
                </a:solidFill>
                <a:latin typeface="仿宋_GB2312" pitchFamily="49" charset="-122"/>
                <a:ea typeface="仿宋_GB2312" pitchFamily="49" charset="-122"/>
              </a:rPr>
              <a:t>同步电抗</a:t>
            </a:r>
            <a:r>
              <a:rPr lang="zh-CN" altLang="en-US" sz="2700" b="1">
                <a:latin typeface="仿宋_GB2312" pitchFamily="49" charset="-122"/>
                <a:ea typeface="仿宋_GB2312" pitchFamily="49" charset="-122"/>
              </a:rPr>
              <a:t>（直轴、交轴），</a:t>
            </a:r>
            <a:r>
              <a:rPr lang="zh-CN" altLang="en-US" sz="2700" b="1">
                <a:solidFill>
                  <a:srgbClr val="FF0000"/>
                </a:solidFill>
                <a:latin typeface="仿宋_GB2312" pitchFamily="49" charset="-122"/>
                <a:ea typeface="仿宋_GB2312" pitchFamily="49" charset="-122"/>
              </a:rPr>
              <a:t>电枢反应电抗</a:t>
            </a:r>
            <a:r>
              <a:rPr lang="zh-CN" altLang="en-US" sz="2700" b="1">
                <a:latin typeface="仿宋_GB2312" pitchFamily="49" charset="-122"/>
                <a:ea typeface="仿宋_GB2312" pitchFamily="49" charset="-122"/>
              </a:rPr>
              <a:t>（直轴，交轴）和</a:t>
            </a:r>
            <a:r>
              <a:rPr lang="zh-CN" altLang="en-US" sz="2700" b="1">
                <a:solidFill>
                  <a:srgbClr val="FF0000"/>
                </a:solidFill>
                <a:latin typeface="仿宋_GB2312" pitchFamily="49" charset="-122"/>
                <a:ea typeface="仿宋_GB2312" pitchFamily="49" charset="-122"/>
              </a:rPr>
              <a:t>电枢漏抗</a:t>
            </a:r>
            <a:r>
              <a:rPr lang="zh-CN" altLang="en-US" sz="2700" b="1">
                <a:latin typeface="仿宋_GB2312" pitchFamily="49" charset="-122"/>
                <a:ea typeface="仿宋_GB2312" pitchFamily="49" charset="-122"/>
              </a:rPr>
              <a:t>、</a:t>
            </a:r>
            <a:r>
              <a:rPr lang="zh-CN" altLang="en-US" sz="2700" b="1">
                <a:solidFill>
                  <a:srgbClr val="FF0000"/>
                </a:solidFill>
                <a:latin typeface="仿宋_GB2312" pitchFamily="49" charset="-122"/>
                <a:ea typeface="仿宋_GB2312" pitchFamily="49" charset="-122"/>
              </a:rPr>
              <a:t>电枢电阻</a:t>
            </a:r>
            <a:r>
              <a:rPr lang="zh-CN" altLang="en-US" sz="2700" b="1">
                <a:latin typeface="仿宋_GB2312" pitchFamily="49" charset="-122"/>
                <a:ea typeface="仿宋_GB2312" pitchFamily="49" charset="-122"/>
              </a:rPr>
              <a:t>。要认清这些参数的</a:t>
            </a:r>
            <a:r>
              <a:rPr lang="zh-CN" altLang="en-US" sz="2700" b="1">
                <a:solidFill>
                  <a:srgbClr val="FF0000"/>
                </a:solidFill>
                <a:latin typeface="仿宋_GB2312" pitchFamily="49" charset="-122"/>
                <a:ea typeface="仿宋_GB2312" pitchFamily="49" charset="-122"/>
              </a:rPr>
              <a:t>具体意义和测试方法</a:t>
            </a:r>
            <a:r>
              <a:rPr lang="zh-CN" altLang="en-US" sz="2700" b="1">
                <a:latin typeface="仿宋_GB2312" pitchFamily="49" charset="-122"/>
                <a:ea typeface="仿宋_GB2312" pitchFamily="49" charset="-122"/>
              </a:rPr>
              <a:t>，并应有一定的数量概念。</a:t>
            </a:r>
          </a:p>
          <a:p>
            <a:pPr marL="342900" indent="-342900" algn="just">
              <a:spcBef>
                <a:spcPct val="20000"/>
              </a:spcBef>
              <a:buClr>
                <a:schemeClr val="bg2"/>
              </a:buClr>
              <a:buSzPct val="70000"/>
              <a:buFont typeface="Wingdings" pitchFamily="2" charset="2"/>
              <a:buChar char="l"/>
            </a:pPr>
            <a:r>
              <a:rPr lang="zh-CN" altLang="en-US" sz="2700" b="1">
                <a:latin typeface="仿宋_GB2312" pitchFamily="49" charset="-122"/>
                <a:ea typeface="仿宋_GB2312" pitchFamily="49" charset="-122"/>
              </a:rPr>
              <a:t>      同步发电机的运行特性主要是</a:t>
            </a:r>
            <a:r>
              <a:rPr lang="zh-CN" altLang="en-US" sz="2700" b="1">
                <a:solidFill>
                  <a:srgbClr val="FF0000"/>
                </a:solidFill>
                <a:latin typeface="仿宋_GB2312" pitchFamily="49" charset="-122"/>
                <a:ea typeface="仿宋_GB2312" pitchFamily="49" charset="-122"/>
              </a:rPr>
              <a:t>外特性和调节特性</a:t>
            </a:r>
            <a:r>
              <a:rPr lang="zh-CN" altLang="en-US" sz="2700" b="1">
                <a:latin typeface="仿宋_GB2312" pitchFamily="49" charset="-122"/>
                <a:ea typeface="仿宋_GB2312" pitchFamily="49" charset="-122"/>
              </a:rPr>
              <a:t>，由此可以确定</a:t>
            </a:r>
            <a:r>
              <a:rPr lang="zh-CN" altLang="en-US" sz="2700" b="1">
                <a:solidFill>
                  <a:srgbClr val="FF0000"/>
                </a:solidFill>
                <a:latin typeface="仿宋_GB2312" pitchFamily="49" charset="-122"/>
                <a:ea typeface="仿宋_GB2312" pitchFamily="49" charset="-122"/>
              </a:rPr>
              <a:t>电压调整率</a:t>
            </a:r>
            <a:r>
              <a:rPr lang="zh-CN" altLang="en-US" sz="2700" b="1">
                <a:latin typeface="仿宋_GB2312" pitchFamily="49" charset="-122"/>
                <a:ea typeface="仿宋_GB2312" pitchFamily="49" charset="-122"/>
              </a:rPr>
              <a:t>和</a:t>
            </a:r>
            <a:r>
              <a:rPr lang="zh-CN" altLang="en-US" sz="2700" b="1">
                <a:solidFill>
                  <a:srgbClr val="FF0000"/>
                </a:solidFill>
                <a:latin typeface="仿宋_GB2312" pitchFamily="49" charset="-122"/>
                <a:ea typeface="仿宋_GB2312" pitchFamily="49" charset="-122"/>
              </a:rPr>
              <a:t>励磁电流</a:t>
            </a:r>
            <a:r>
              <a:rPr lang="zh-CN" altLang="en-US" sz="2700" b="1">
                <a:latin typeface="仿宋_GB2312" pitchFamily="49" charset="-122"/>
                <a:ea typeface="仿宋_GB2312" pitchFamily="49" charset="-122"/>
              </a:rPr>
              <a:t>的大小。此外，像空载特性，短路特性及零功率因数负载特性等作为参数测试和计算用的，</a:t>
            </a:r>
            <a:r>
              <a:rPr lang="zh-CN" altLang="en-US" sz="2700" b="1">
                <a:solidFill>
                  <a:srgbClr val="FF0000"/>
                </a:solidFill>
                <a:latin typeface="仿宋_GB2312" pitchFamily="49" charset="-122"/>
                <a:ea typeface="仿宋_GB2312" pitchFamily="49" charset="-122"/>
              </a:rPr>
              <a:t>要掌握各种特性的特点和测试方法。</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116013" y="0"/>
            <a:ext cx="7793037" cy="1143000"/>
          </a:xfrm>
        </p:spPr>
        <p:txBody>
          <a:bodyPr/>
          <a:lstStyle/>
          <a:p>
            <a:pPr eaLnBrk="1" hangingPunct="1"/>
            <a:r>
              <a:rPr lang="zh-CN" altLang="en-US" sz="2900" b="1" smtClean="0"/>
              <a:t>作业</a:t>
            </a:r>
            <a:endParaRPr lang="zh-CN" altLang="en-US" sz="1400" smtClean="0">
              <a:ea typeface="黑体" pitchFamily="2" charset="-122"/>
            </a:endParaRPr>
          </a:p>
        </p:txBody>
      </p:sp>
      <p:sp>
        <p:nvSpPr>
          <p:cNvPr id="93187" name="Rectangle 3"/>
          <p:cNvSpPr>
            <a:spLocks noChangeArrowheads="1"/>
          </p:cNvSpPr>
          <p:nvPr/>
        </p:nvSpPr>
        <p:spPr bwMode="auto">
          <a:xfrm>
            <a:off x="395288" y="2492375"/>
            <a:ext cx="5616575" cy="31686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6-8,9,10,11</a:t>
            </a:r>
            <a:endParaRPr lang="zh-CN" altLang="zh-CN" sz="200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3"/>
          <p:cNvSpPr>
            <a:spLocks noGrp="1" noChangeArrowheads="1"/>
          </p:cNvSpPr>
          <p:nvPr>
            <p:ph type="title" sz="quarter"/>
          </p:nvPr>
        </p:nvSpPr>
        <p:spPr>
          <a:xfrm>
            <a:off x="827088" y="765175"/>
            <a:ext cx="7793037" cy="795338"/>
          </a:xfrm>
        </p:spPr>
        <p:txBody>
          <a:bodyPr/>
          <a:lstStyle/>
          <a:p>
            <a:pPr eaLnBrk="1" hangingPunct="1"/>
            <a:r>
              <a:rPr lang="en-US" altLang="zh-CN" b="1" smtClean="0"/>
              <a:t>6.2</a:t>
            </a:r>
            <a:r>
              <a:rPr lang="en-US" altLang="zh-CN" b="1" smtClean="0">
                <a:latin typeface="Arial" charset="0"/>
              </a:rPr>
              <a:t>—</a:t>
            </a:r>
            <a:r>
              <a:rPr lang="en-US" altLang="zh-CN" b="1" smtClean="0"/>
              <a:t>1  </a:t>
            </a:r>
            <a:r>
              <a:rPr lang="zh-CN" altLang="en-US" b="1" smtClean="0"/>
              <a:t>空载磁路和空载特性</a:t>
            </a:r>
            <a:r>
              <a:rPr lang="zh-CN" altLang="en-US" smtClean="0"/>
              <a:t> </a:t>
            </a:r>
            <a:r>
              <a:rPr lang="en-US" altLang="zh-CN" sz="1400" smtClean="0">
                <a:ea typeface="黑体" pitchFamily="2" charset="-122"/>
              </a:rPr>
              <a:t>5</a:t>
            </a:r>
          </a:p>
        </p:txBody>
      </p:sp>
      <p:sp>
        <p:nvSpPr>
          <p:cNvPr id="11267" name="Rectangle 6"/>
          <p:cNvSpPr>
            <a:spLocks noChangeArrowheads="1"/>
          </p:cNvSpPr>
          <p:nvPr/>
        </p:nvSpPr>
        <p:spPr bwMode="auto">
          <a:xfrm>
            <a:off x="395288" y="1773238"/>
            <a:ext cx="8280400" cy="4868862"/>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300" b="1"/>
              <a:t>三、空载特性</a:t>
            </a:r>
          </a:p>
          <a:p>
            <a:pPr marL="342900" indent="-342900">
              <a:spcBef>
                <a:spcPct val="20000"/>
              </a:spcBef>
              <a:buClr>
                <a:schemeClr val="bg2"/>
              </a:buClr>
              <a:buSzPct val="70000"/>
              <a:buFont typeface="Wingdings" pitchFamily="2" charset="2"/>
              <a:buChar char="l"/>
            </a:pPr>
            <a:r>
              <a:rPr lang="zh-CN" altLang="en-US" sz="2300" b="1"/>
              <a:t>    同步电机的空载特性是指在一定转速条件下，空载端电压</a:t>
            </a:r>
            <a:r>
              <a:rPr lang="en-US" altLang="zh-CN" sz="2300" b="1"/>
              <a:t>U</a:t>
            </a:r>
            <a:r>
              <a:rPr lang="en-US" altLang="zh-CN" sz="2300" b="1" baseline="-25000"/>
              <a:t>0</a:t>
            </a:r>
            <a:r>
              <a:rPr lang="en-US" altLang="zh-CN" sz="2300" b="1"/>
              <a:t>(</a:t>
            </a:r>
            <a:r>
              <a:rPr lang="zh-CN" altLang="en-US" sz="2300" b="1"/>
              <a:t>空载时即相电势</a:t>
            </a:r>
            <a:r>
              <a:rPr lang="en-US" altLang="zh-CN" sz="2300" b="1"/>
              <a:t>E</a:t>
            </a:r>
            <a:r>
              <a:rPr lang="en-US" altLang="zh-CN" sz="2300" b="1" baseline="-25000"/>
              <a:t>0</a:t>
            </a:r>
            <a:r>
              <a:rPr lang="en-US" altLang="zh-CN" sz="2300" b="1"/>
              <a:t>)</a:t>
            </a:r>
          </a:p>
          <a:p>
            <a:pPr marL="342900" indent="-342900">
              <a:spcBef>
                <a:spcPct val="20000"/>
              </a:spcBef>
              <a:buClr>
                <a:schemeClr val="bg2"/>
              </a:buClr>
              <a:buSzPct val="70000"/>
              <a:buFont typeface="Wingdings" pitchFamily="2" charset="2"/>
              <a:buChar char="l"/>
            </a:pPr>
            <a:r>
              <a:rPr lang="zh-CN" altLang="en-US" sz="2300" b="1"/>
              <a:t>随励磁电流</a:t>
            </a:r>
            <a:r>
              <a:rPr lang="en-US" altLang="zh-CN" sz="2300" b="1"/>
              <a:t>I</a:t>
            </a:r>
            <a:r>
              <a:rPr lang="en-US" altLang="zh-CN" sz="2300" b="1" baseline="-25000"/>
              <a:t>f</a:t>
            </a:r>
            <a:r>
              <a:rPr lang="zh-CN" altLang="en-US" sz="2300" b="1"/>
              <a:t>变化的关系，即</a:t>
            </a:r>
            <a:r>
              <a:rPr lang="en-US" altLang="zh-CN" sz="2300" b="1"/>
              <a:t>E</a:t>
            </a:r>
            <a:r>
              <a:rPr lang="en-US" altLang="zh-CN" sz="2300" b="1" baseline="-25000"/>
              <a:t>0</a:t>
            </a:r>
            <a:r>
              <a:rPr lang="en-US" altLang="zh-CN" sz="2300" b="1"/>
              <a:t>=f(I</a:t>
            </a:r>
            <a:r>
              <a:rPr lang="en-US" altLang="zh-CN" sz="2300" b="1" baseline="-25000"/>
              <a:t>f</a:t>
            </a:r>
            <a:r>
              <a:rPr lang="en-US" altLang="zh-CN" sz="2300" b="1"/>
              <a:t>)</a:t>
            </a:r>
          </a:p>
          <a:p>
            <a:pPr marL="342900" indent="-342900">
              <a:spcBef>
                <a:spcPct val="20000"/>
              </a:spcBef>
              <a:buClr>
                <a:schemeClr val="bg2"/>
              </a:buClr>
              <a:buSzPct val="70000"/>
              <a:buFont typeface="Wingdings" pitchFamily="2" charset="2"/>
              <a:buChar char="l"/>
            </a:pPr>
            <a:r>
              <a:rPr lang="en-US" altLang="zh-CN" sz="2300" b="1"/>
              <a:t>    </a:t>
            </a:r>
            <a:r>
              <a:rPr lang="zh-CN" altLang="en-US" sz="2300" b="1"/>
              <a:t>由于</a:t>
            </a:r>
            <a:r>
              <a:rPr lang="en-US" altLang="zh-CN" sz="2300" b="1"/>
              <a:t>F</a:t>
            </a:r>
            <a:r>
              <a:rPr lang="en-US" altLang="zh-CN" sz="2300" b="1" baseline="-25000"/>
              <a:t>f</a:t>
            </a:r>
            <a:r>
              <a:rPr lang="en-US" altLang="zh-CN" sz="2300" b="1"/>
              <a:t>=I</a:t>
            </a:r>
            <a:r>
              <a:rPr lang="en-US" altLang="zh-CN" sz="2300" b="1" baseline="-25000"/>
              <a:t>f</a:t>
            </a:r>
            <a:r>
              <a:rPr lang="en-US" altLang="zh-CN" sz="2300" b="1"/>
              <a:t>W</a:t>
            </a:r>
            <a:r>
              <a:rPr lang="en-US" altLang="zh-CN" sz="2300" b="1" baseline="-25000"/>
              <a:t>f</a:t>
            </a:r>
            <a:r>
              <a:rPr lang="zh-CN" altLang="en-US" sz="2300" b="1"/>
              <a:t>，其中</a:t>
            </a:r>
            <a:r>
              <a:rPr lang="en-US" altLang="zh-CN" sz="2300" b="1"/>
              <a:t>W</a:t>
            </a:r>
            <a:r>
              <a:rPr lang="en-US" altLang="zh-CN" sz="2300" b="1" baseline="-25000"/>
              <a:t>f</a:t>
            </a:r>
            <a:r>
              <a:rPr lang="zh-CN" altLang="en-US" sz="2300" b="1"/>
              <a:t>为每极励磁绕组匝数，又</a:t>
            </a:r>
          </a:p>
          <a:p>
            <a:pPr marL="342900" indent="-342900">
              <a:spcBef>
                <a:spcPct val="20000"/>
              </a:spcBef>
              <a:buClr>
                <a:schemeClr val="bg2"/>
              </a:buClr>
              <a:buSzPct val="70000"/>
              <a:buFont typeface="Wingdings" pitchFamily="2" charset="2"/>
              <a:buChar char="l"/>
            </a:pPr>
            <a:r>
              <a:rPr lang="zh-CN" altLang="en-US" sz="2300" b="1"/>
              <a:t>由</a:t>
            </a:r>
            <a:r>
              <a:rPr lang="en-US" altLang="zh-CN" sz="2300" b="1"/>
              <a:t>§16-4</a:t>
            </a:r>
            <a:r>
              <a:rPr lang="zh-CN" altLang="en-US" sz="2300" b="1"/>
              <a:t>的结论可知，空载时的相电势为</a:t>
            </a:r>
          </a:p>
          <a:p>
            <a:pPr marL="342900" indent="-342900">
              <a:spcBef>
                <a:spcPct val="20000"/>
              </a:spcBef>
              <a:buClr>
                <a:schemeClr val="bg2"/>
              </a:buClr>
              <a:buSzPct val="70000"/>
              <a:buFont typeface="Wingdings" pitchFamily="2" charset="2"/>
              <a:buChar char="l"/>
            </a:pPr>
            <a:endParaRPr lang="zh-CN" altLang="en-US" sz="2300" b="1"/>
          </a:p>
          <a:p>
            <a:pPr marL="342900" indent="-342900">
              <a:spcBef>
                <a:spcPct val="20000"/>
              </a:spcBef>
              <a:buClr>
                <a:schemeClr val="bg2"/>
              </a:buClr>
              <a:buSzPct val="70000"/>
              <a:buFont typeface="Wingdings" pitchFamily="2" charset="2"/>
              <a:buChar char="l"/>
            </a:pPr>
            <a:r>
              <a:rPr lang="zh-CN" altLang="en-US" sz="2300" b="1"/>
              <a:t>式中  </a:t>
            </a:r>
            <a:r>
              <a:rPr lang="en-US" altLang="zh-CN" sz="2300" b="1"/>
              <a:t>f——</a:t>
            </a:r>
            <a:r>
              <a:rPr lang="zh-CN" altLang="en-US" sz="2300" b="1"/>
              <a:t>电势频率，</a:t>
            </a:r>
            <a:r>
              <a:rPr lang="en-US" altLang="zh-CN" sz="2300" b="1"/>
              <a:t>f=pn</a:t>
            </a:r>
            <a:r>
              <a:rPr lang="zh-CN" altLang="en-US" sz="2300" b="1"/>
              <a:t>／</a:t>
            </a:r>
            <a:r>
              <a:rPr lang="en-US" altLang="zh-CN" sz="2300" b="1"/>
              <a:t>60(Hz)</a:t>
            </a:r>
            <a:r>
              <a:rPr lang="zh-CN" altLang="en-US" sz="2300" b="1"/>
              <a:t>，</a:t>
            </a:r>
            <a:r>
              <a:rPr lang="en-US" altLang="zh-CN" sz="2300" b="1"/>
              <a:t>W ——</a:t>
            </a:r>
            <a:r>
              <a:rPr lang="zh-CN" altLang="en-US" sz="2300" b="1"/>
              <a:t>每相串联匝数，</a:t>
            </a:r>
            <a:r>
              <a:rPr lang="en-US" altLang="zh-CN" sz="2300" b="1"/>
              <a:t>k</a:t>
            </a:r>
            <a:r>
              <a:rPr lang="en-US" altLang="zh-CN" sz="2300" b="1" baseline="-25000"/>
              <a:t>w1</a:t>
            </a:r>
            <a:r>
              <a:rPr lang="en-US" altLang="zh-CN" sz="2300" b="1"/>
              <a:t> ——</a:t>
            </a:r>
            <a:r>
              <a:rPr lang="zh-CN" altLang="en-US" sz="2300" b="1"/>
              <a:t>基波绕组因数， </a:t>
            </a:r>
            <a:r>
              <a:rPr lang="el-GR" altLang="zh-CN" sz="2300" b="1"/>
              <a:t>Φ</a:t>
            </a:r>
            <a:r>
              <a:rPr lang="en-US" altLang="zh-CN" sz="2300" b="1" baseline="-25000"/>
              <a:t>1</a:t>
            </a:r>
            <a:r>
              <a:rPr lang="en-US" altLang="zh-CN" sz="2300" b="1"/>
              <a:t> ——</a:t>
            </a:r>
            <a:r>
              <a:rPr lang="zh-CN" altLang="en-US" sz="2300" b="1"/>
              <a:t>每极基波磁通量</a:t>
            </a:r>
            <a:r>
              <a:rPr lang="en-US" altLang="zh-CN" sz="2300" b="1"/>
              <a:t>(Wb)</a:t>
            </a:r>
            <a:r>
              <a:rPr lang="zh-CN" altLang="en-US" sz="2300" b="1"/>
              <a:t>。因此，改换适当的坐标比例尺后，由磁化曲线即可变换成电机的空载特性，如图</a:t>
            </a:r>
            <a:r>
              <a:rPr lang="en-US" altLang="zh-CN" sz="2300" b="1"/>
              <a:t>19-3</a:t>
            </a:r>
            <a:r>
              <a:rPr lang="zh-CN" altLang="en-US" sz="2300" b="1"/>
              <a:t>曲线所示，</a:t>
            </a:r>
            <a:endParaRPr lang="zh-CN" altLang="zh-CN" sz="2300" b="1"/>
          </a:p>
        </p:txBody>
      </p:sp>
      <p:pic>
        <p:nvPicPr>
          <p:cNvPr id="336909" name="Picture 13" descr="2-3"/>
          <p:cNvPicPr>
            <a:picLocks noChangeAspect="1" noChangeArrowheads="1"/>
          </p:cNvPicPr>
          <p:nvPr>
            <p:ph sz="quarter" idx="4"/>
          </p:nvPr>
        </p:nvPicPr>
        <p:blipFill>
          <a:blip r:embed="rId3"/>
          <a:srcRect/>
          <a:stretch>
            <a:fillRect/>
          </a:stretch>
        </p:blipFill>
        <p:spPr>
          <a:xfrm>
            <a:off x="4462463" y="0"/>
            <a:ext cx="4681537" cy="3948113"/>
          </a:xfrm>
          <a:noFill/>
        </p:spPr>
      </p:pic>
      <p:graphicFrame>
        <p:nvGraphicFramePr>
          <p:cNvPr id="11269" name="Object 5"/>
          <p:cNvGraphicFramePr>
            <a:graphicFrameLocks noChangeAspect="1"/>
          </p:cNvGraphicFramePr>
          <p:nvPr>
            <p:ph sz="quarter" idx="3"/>
          </p:nvPr>
        </p:nvGraphicFramePr>
        <p:xfrm>
          <a:off x="1266825" y="4137025"/>
          <a:ext cx="2851150" cy="566738"/>
        </p:xfrm>
        <a:graphic>
          <a:graphicData uri="http://schemas.openxmlformats.org/presentationml/2006/ole">
            <p:oleObj spid="_x0000_s11269" name="Equation" r:id="rId4" imgW="1143000" imgH="228600" progId="Equation.DSMT4">
              <p:embed/>
            </p:oleObj>
          </a:graphicData>
        </a:graphic>
      </p:graphicFrame>
      <p:sp>
        <p:nvSpPr>
          <p:cNvPr id="336912" name="Rectangle 16"/>
          <p:cNvSpPr>
            <a:spLocks noChangeArrowheads="1"/>
          </p:cNvSpPr>
          <p:nvPr/>
        </p:nvSpPr>
        <p:spPr bwMode="auto">
          <a:xfrm>
            <a:off x="6156325" y="3357563"/>
            <a:ext cx="647700" cy="7207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a:t>F</a:t>
            </a:r>
            <a:r>
              <a:rPr lang="en-US" altLang="zh-CN" sz="2700" baseline="-25000"/>
              <a:t>f0</a:t>
            </a:r>
            <a:endParaRPr lang="zh-CN" altLang="zh-CN" sz="2700"/>
          </a:p>
        </p:txBody>
      </p:sp>
      <p:sp>
        <p:nvSpPr>
          <p:cNvPr id="336913" name="Rectangle 17"/>
          <p:cNvSpPr>
            <a:spLocks noChangeArrowheads="1"/>
          </p:cNvSpPr>
          <p:nvPr/>
        </p:nvSpPr>
        <p:spPr bwMode="auto">
          <a:xfrm>
            <a:off x="4427538" y="0"/>
            <a:ext cx="720725" cy="17287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None/>
            </a:pPr>
            <a:r>
              <a:rPr lang="en-US" altLang="zh-CN" sz="2700"/>
              <a:t>U</a:t>
            </a:r>
          </a:p>
          <a:p>
            <a:pPr marL="342900" indent="-342900">
              <a:spcBef>
                <a:spcPct val="20000"/>
              </a:spcBef>
              <a:buClr>
                <a:schemeClr val="bg2"/>
              </a:buClr>
              <a:buSzPct val="70000"/>
              <a:buFont typeface="Wingdings" pitchFamily="2" charset="2"/>
              <a:buChar char="l"/>
            </a:pPr>
            <a:endParaRPr lang="en-US" altLang="zh-CN" sz="2700"/>
          </a:p>
          <a:p>
            <a:pPr marL="342900" indent="-342900">
              <a:spcBef>
                <a:spcPct val="20000"/>
              </a:spcBef>
              <a:buClr>
                <a:schemeClr val="bg2"/>
              </a:buClr>
              <a:buSzPct val="70000"/>
              <a:buFont typeface="Wingdings" pitchFamily="2" charset="2"/>
              <a:buNone/>
            </a:pPr>
            <a:r>
              <a:rPr lang="en-US" altLang="zh-CN" sz="2700"/>
              <a:t>U</a:t>
            </a:r>
            <a:r>
              <a:rPr lang="en-US" altLang="zh-CN" sz="2700" baseline="-25000"/>
              <a:t>0</a:t>
            </a:r>
            <a:endParaRPr lang="zh-CN" altLang="zh-CN" sz="27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6909"/>
                                        </p:tgtEl>
                                        <p:attrNameLst>
                                          <p:attrName>style.visibility</p:attrName>
                                        </p:attrNameLst>
                                      </p:cBhvr>
                                      <p:to>
                                        <p:strVal val="visible"/>
                                      </p:to>
                                    </p:set>
                                    <p:animEffect transition="in" filter="slide(fromBottom)">
                                      <p:cBhvr>
                                        <p:cTn id="7" dur="500"/>
                                        <p:tgtEl>
                                          <p:spTgt spid="3369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36913"/>
                                        </p:tgtEl>
                                        <p:attrNameLst>
                                          <p:attrName>style.visibility</p:attrName>
                                        </p:attrNameLst>
                                      </p:cBhvr>
                                      <p:to>
                                        <p:strVal val="visible"/>
                                      </p:to>
                                    </p:set>
                                    <p:animEffect transition="in" filter="slide(fromBottom)">
                                      <p:cBhvr>
                                        <p:cTn id="12" dur="500"/>
                                        <p:tgtEl>
                                          <p:spTgt spid="3369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36912"/>
                                        </p:tgtEl>
                                        <p:attrNameLst>
                                          <p:attrName>style.visibility</p:attrName>
                                        </p:attrNameLst>
                                      </p:cBhvr>
                                      <p:to>
                                        <p:strVal val="visible"/>
                                      </p:to>
                                    </p:set>
                                    <p:animEffect transition="in" filter="slide(fromBottom)">
                                      <p:cBhvr>
                                        <p:cTn id="17" dur="500"/>
                                        <p:tgtEl>
                                          <p:spTgt spid="336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12" grpId="0"/>
      <p:bldP spid="33691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a:ln w="9525">
            <a:noFill/>
            <a:miter lim="800000"/>
            <a:headEnd/>
            <a:tailEnd/>
          </a:ln>
        </p:spPr>
      </p:pic>
      <p:sp>
        <p:nvSpPr>
          <p:cNvPr id="94211"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zh-CN" altLang="en-US" sz="8000" b="1">
                <a:latin typeface="宋体" pitchFamily="2" charset="-122"/>
              </a:rPr>
              <a:t>谢谢</a:t>
            </a:r>
            <a:r>
              <a:rPr kumimoji="1" lang="zh-CN" altLang="en-US" sz="3200" b="1">
                <a:latin typeface="宋体" pitchFamily="2" charset="-122"/>
              </a:rPr>
              <a:t>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7435</TotalTime>
  <Words>11172</Words>
  <Application>Microsoft PowerPoint</Application>
  <PresentationFormat>全屏显示(4:3)</PresentationFormat>
  <Paragraphs>474</Paragraphs>
  <Slides>90</Slides>
  <Notes>11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90</vt:i4>
      </vt:variant>
    </vt:vector>
  </HeadingPairs>
  <TitlesOfParts>
    <vt:vector size="106" baseType="lpstr">
      <vt:lpstr>Arial</vt:lpstr>
      <vt:lpstr>宋体</vt:lpstr>
      <vt:lpstr>Arial Black</vt:lpstr>
      <vt:lpstr>Wingdings</vt:lpstr>
      <vt:lpstr>Times New Roman</vt:lpstr>
      <vt:lpstr>方正舒体</vt:lpstr>
      <vt:lpstr>华文新魏</vt:lpstr>
      <vt:lpstr>仿宋_GB2312</vt:lpstr>
      <vt:lpstr>华文行楷</vt:lpstr>
      <vt:lpstr>黑体</vt:lpstr>
      <vt:lpstr>Tahoma</vt:lpstr>
      <vt:lpstr>Studio</vt:lpstr>
      <vt:lpstr>MathType 6.0 Equation</vt:lpstr>
      <vt:lpstr>MathType 5.0 Equation</vt:lpstr>
      <vt:lpstr>Microsoft 公式 3.0</vt:lpstr>
      <vt:lpstr>Microsoft Equation 3.0</vt:lpstr>
      <vt:lpstr>电机学</vt:lpstr>
      <vt:lpstr>介绍内容</vt:lpstr>
      <vt:lpstr>介绍内容</vt:lpstr>
      <vt:lpstr>6.2—1  空载磁路和空载特性 1</vt:lpstr>
      <vt:lpstr>6.2—1  空载磁路和空载特性 2</vt:lpstr>
      <vt:lpstr>6.2—1  空载磁路和空载特性 2</vt:lpstr>
      <vt:lpstr>6.2—1  空载磁路和空载特性 3</vt:lpstr>
      <vt:lpstr>6.2—1  空载磁路和空载特性 4</vt:lpstr>
      <vt:lpstr>6.2—1  空载磁路和空载特性 5</vt:lpstr>
      <vt:lpstr>6.2—1  空载磁路和空载特性 6</vt:lpstr>
      <vt:lpstr>同步电机的空载特性</vt:lpstr>
      <vt:lpstr>6.2-2  同步发电机的电枢反应 1</vt:lpstr>
      <vt:lpstr>6.2-2  同步发电机的电枢反应 2</vt:lpstr>
      <vt:lpstr>6.2-2  同步发电机的电枢反应 3</vt:lpstr>
      <vt:lpstr>6.2-2  同步发电机的电枢反应 4</vt:lpstr>
      <vt:lpstr>6.2-2  同步发电机的电枢反应 5</vt:lpstr>
      <vt:lpstr>6.2-2  同步发电机的电枢反应 6</vt:lpstr>
      <vt:lpstr>6.2-2  同步发电机的电枢反应 7</vt:lpstr>
      <vt:lpstr>6.2-2  同步发电机的电枢反应 9</vt:lpstr>
      <vt:lpstr>6.2-2  同步发电机的电枢反应10</vt:lpstr>
      <vt:lpstr>6.2-2  同步发电机的电枢反应 8</vt:lpstr>
      <vt:lpstr>6.2-2  同步发电机的电枢反应11</vt:lpstr>
      <vt:lpstr>6.2-2  同步发电机的电枢反应12</vt:lpstr>
      <vt:lpstr>6.2-2  同步发电机的电枢反应13</vt:lpstr>
      <vt:lpstr>6.2-2  同步发电机的电枢反应14</vt:lpstr>
      <vt:lpstr>6.2-2  同步发电机的电枢反应15</vt:lpstr>
      <vt:lpstr>6.2-2  同步发电机的电枢反应16</vt:lpstr>
      <vt:lpstr>6.2-2  同步发电机的电枢反应16</vt:lpstr>
      <vt:lpstr>双反应理论</vt:lpstr>
      <vt:lpstr>6.2-2  同步发电机的电枢反应17</vt:lpstr>
      <vt:lpstr>6.2-2  同步发电机的电枢反应17</vt:lpstr>
      <vt:lpstr>6.2-2  同步发电机的电枢反应18</vt:lpstr>
      <vt:lpstr>6.2—3  电压平衡式和矢量图 1</vt:lpstr>
      <vt:lpstr>6.2—3  电压平衡式和矢量图 2</vt:lpstr>
      <vt:lpstr>6.2—3  电压平衡式和矢量图 3</vt:lpstr>
      <vt:lpstr>6.2—3  电压平衡式和矢量图 4</vt:lpstr>
      <vt:lpstr>6.2—3  电压平衡式和矢量图 5</vt:lpstr>
      <vt:lpstr>6.2—3  电压平衡式和矢量图 6</vt:lpstr>
      <vt:lpstr>6.2—3  电压平衡式和矢量图 7</vt:lpstr>
      <vt:lpstr>6.2—3  电压平衡式和矢量图 8</vt:lpstr>
      <vt:lpstr>6.2—3  电压平衡式和矢量图 8</vt:lpstr>
      <vt:lpstr>6.2—3  电压平衡式和矢量图 9</vt:lpstr>
      <vt:lpstr>6.2—3  电压平衡式和矢量图 10</vt:lpstr>
      <vt:lpstr>6.2—3  电压平衡式和矢量图 11</vt:lpstr>
      <vt:lpstr>19—3  电压平衡式和矢量图 12</vt:lpstr>
      <vt:lpstr>6.2—3  电压平衡式和矢量图 13</vt:lpstr>
      <vt:lpstr>6.2—3  电压平衡式和矢量图 14</vt:lpstr>
      <vt:lpstr>6.2—3  电压平衡式和矢量图 15</vt:lpstr>
      <vt:lpstr>6.2—3  电压平衡式和矢量图 16</vt:lpstr>
      <vt:lpstr>6.2—3  电压平衡式和矢量图 16</vt:lpstr>
      <vt:lpstr>6.2—4  电枢反应电抗和漏抗 1</vt:lpstr>
      <vt:lpstr>6.2—4  电枢反应电抗和漏抗 2</vt:lpstr>
      <vt:lpstr>6.2—4  电枢反应电抗和漏抗 3</vt:lpstr>
      <vt:lpstr>6.2—4  电枢反应电抗和漏抗 5</vt:lpstr>
      <vt:lpstr>6.3—4  电枢反应电抗和漏抗 6</vt:lpstr>
      <vt:lpstr>6.2—4  电枢反应电抗和漏抗 7</vt:lpstr>
      <vt:lpstr>6.2—4  电枢反应电抗和漏抗 7</vt:lpstr>
      <vt:lpstr>6.2—4  电枢反应电抗和漏抗 8</vt:lpstr>
      <vt:lpstr>6.2—4  电枢反应电抗和漏抗 9</vt:lpstr>
      <vt:lpstr>6.2—4  电枢反应电抗和漏抗 10</vt:lpstr>
      <vt:lpstr>6.2—4  电枢反应电抗和漏抗 11</vt:lpstr>
      <vt:lpstr>6.2—4  电枢反应电抗和漏抗 12</vt:lpstr>
      <vt:lpstr>6.2—5  外特性和调节特性     1</vt:lpstr>
      <vt:lpstr>6.2—5  外特性和调节特性     2</vt:lpstr>
      <vt:lpstr>6.2—5  外特性和调节特性     4</vt:lpstr>
      <vt:lpstr>6.2—5  外特性和调节特性     5</vt:lpstr>
      <vt:lpstr>6.2—5  外特性和调节特性     6</vt:lpstr>
      <vt:lpstr>6.2—6  短路特性和短路比     1</vt:lpstr>
      <vt:lpstr>6.2—6  短路特性和短路比     2</vt:lpstr>
      <vt:lpstr>6.2—6  短路特性和短路比     3</vt:lpstr>
      <vt:lpstr>6.2—6  短路特性和短路比     4</vt:lpstr>
      <vt:lpstr>6.2—6  短路特性和短路比     3</vt:lpstr>
      <vt:lpstr>6.2—7  同步电机电抗的测试   1</vt:lpstr>
      <vt:lpstr>6.2—7  同步电机电抗的测试 2</vt:lpstr>
      <vt:lpstr>6.2—7  同步电机电抗的测试 3</vt:lpstr>
      <vt:lpstr>6.2—7  同步电机电抗的测试 4</vt:lpstr>
      <vt:lpstr>6.3—7  同步电机电抗的测试 5</vt:lpstr>
      <vt:lpstr>6.2—7  同步电机电抗的测试 6</vt:lpstr>
      <vt:lpstr>6.2—7  同步电机电抗的测试 7</vt:lpstr>
      <vt:lpstr>6.2—7  同步电机电抗的测试 8</vt:lpstr>
      <vt:lpstr>6.2—7  同步电机电抗的测试 10</vt:lpstr>
      <vt:lpstr>6.2—7  同步电机电抗的测试 11</vt:lpstr>
      <vt:lpstr>6.2—7  同步电机电抗的测试 12</vt:lpstr>
      <vt:lpstr>6.2—7  同步电机电抗的测试 13</vt:lpstr>
      <vt:lpstr>6.2—7  同步电机电抗的测试 13</vt:lpstr>
      <vt:lpstr>小  结                               1</vt:lpstr>
      <vt:lpstr>小  结                               2</vt:lpstr>
      <vt:lpstr>小  结                               3</vt:lpstr>
      <vt:lpstr>作业</vt:lpstr>
      <vt:lpstr>幻灯片 90</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116</cp:revision>
  <dcterms:created xsi:type="dcterms:W3CDTF">2003-11-06T01:01:25Z</dcterms:created>
  <dcterms:modified xsi:type="dcterms:W3CDTF">2015-01-23T09:38:14Z</dcterms:modified>
</cp:coreProperties>
</file>