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slideshow.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0"/>
  </p:notesMasterIdLst>
  <p:handoutMasterIdLst>
    <p:handoutMasterId r:id="rId41"/>
  </p:handoutMasterIdLst>
  <p:sldIdLst>
    <p:sldId id="256" r:id="rId2"/>
    <p:sldId id="257" r:id="rId3"/>
    <p:sldId id="581" r:id="rId4"/>
    <p:sldId id="554" r:id="rId5"/>
    <p:sldId id="377" r:id="rId6"/>
    <p:sldId id="258" r:id="rId7"/>
    <p:sldId id="582" r:id="rId8"/>
    <p:sldId id="583" r:id="rId9"/>
    <p:sldId id="411" r:id="rId10"/>
    <p:sldId id="557" r:id="rId11"/>
    <p:sldId id="585" r:id="rId12"/>
    <p:sldId id="586" r:id="rId13"/>
    <p:sldId id="587" r:id="rId14"/>
    <p:sldId id="588" r:id="rId15"/>
    <p:sldId id="610" r:id="rId16"/>
    <p:sldId id="589" r:id="rId17"/>
    <p:sldId id="590" r:id="rId18"/>
    <p:sldId id="591" r:id="rId19"/>
    <p:sldId id="593" r:id="rId20"/>
    <p:sldId id="594" r:id="rId21"/>
    <p:sldId id="595" r:id="rId22"/>
    <p:sldId id="596" r:id="rId23"/>
    <p:sldId id="598" r:id="rId24"/>
    <p:sldId id="597" r:id="rId25"/>
    <p:sldId id="599" r:id="rId26"/>
    <p:sldId id="600" r:id="rId27"/>
    <p:sldId id="601" r:id="rId28"/>
    <p:sldId id="602" r:id="rId29"/>
    <p:sldId id="604" r:id="rId30"/>
    <p:sldId id="605" r:id="rId31"/>
    <p:sldId id="606" r:id="rId32"/>
    <p:sldId id="607" r:id="rId33"/>
    <p:sldId id="608" r:id="rId34"/>
    <p:sldId id="609" r:id="rId35"/>
    <p:sldId id="481" r:id="rId36"/>
    <p:sldId id="580" r:id="rId37"/>
    <p:sldId id="611" r:id="rId38"/>
    <p:sldId id="313" r:id="rId3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0000"/>
    <a:srgbClr val="FFFF00"/>
    <a:srgbClr val="0000FF"/>
    <a:srgbClr val="CCECFF"/>
    <a:srgbClr val="FFFFFF"/>
    <a:srgbClr val="CCFF33"/>
    <a:srgbClr val="CCFF99"/>
    <a:srgbClr val="66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6398" autoAdjust="0"/>
  </p:normalViewPr>
  <p:slideViewPr>
    <p:cSldViewPr>
      <p:cViewPr varScale="1">
        <p:scale>
          <a:sx n="39" d="100"/>
          <a:sy n="39" d="100"/>
        </p:scale>
        <p:origin x="-136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974"/>
    </p:cViewPr>
  </p:sorterViewPr>
  <p:notesViewPr>
    <p:cSldViewPr>
      <p:cViewPr varScale="1">
        <p:scale>
          <a:sx n="54" d="100"/>
          <a:sy n="54" d="100"/>
        </p:scale>
        <p:origin x="-177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4.wmf"/><Relationship Id="rId1" Type="http://schemas.openxmlformats.org/officeDocument/2006/relationships/image" Target="../media/image25.wmf"/><Relationship Id="rId4"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DC60764A-7812-4222-B64D-DE53B7CBF9C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13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4413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4198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413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413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4413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241F96FF-7EB3-4BE9-9F6B-201F9C3BE73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miter lim="800000"/>
            <a:headEnd/>
            <a:tailEnd/>
          </a:ln>
        </p:spPr>
        <p:txBody>
          <a:bodyPr/>
          <a:lstStyle/>
          <a:p>
            <a:fld id="{B654B6DA-4DDC-43E4-A8CF-FBC8AAF9A831}" type="slidenum">
              <a:rPr lang="en-US" altLang="zh-CN" smtClean="0"/>
              <a:pPr/>
              <a:t>1</a:t>
            </a:fld>
            <a:endParaRPr lang="en-US" altLang="zh-CN" smtClean="0"/>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miter lim="800000"/>
            <a:headEnd/>
            <a:tailEnd/>
          </a:ln>
        </p:spPr>
        <p:txBody>
          <a:bodyPr/>
          <a:lstStyle/>
          <a:p>
            <a:fld id="{648E81B5-B1ED-4B89-8312-58EA7973C9BB}" type="slidenum">
              <a:rPr lang="en-US" altLang="zh-CN" smtClean="0"/>
              <a:pPr/>
              <a:t>4</a:t>
            </a:fld>
            <a:endParaRPr lang="en-US" altLang="zh-CN" smtClean="0"/>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pPr algn="ctr"/>
            <a:endParaRPr lang="zh-CN" altLang="zh-CN" sz="2400">
              <a:latin typeface="Times New Roman" pitchFamily="18" charset="0"/>
            </a:endParaRPr>
          </a:p>
        </p:txBody>
      </p:sp>
      <p:sp>
        <p:nvSpPr>
          <p:cNvPr id="5"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pPr algn="ctr"/>
            <a:endParaRPr lang="zh-CN" altLang="zh-CN" sz="2400">
              <a:latin typeface="Times New Roman" pitchFamily="18" charset="0"/>
            </a:endParaRPr>
          </a:p>
        </p:txBody>
      </p:sp>
      <p:sp>
        <p:nvSpPr>
          <p:cNvPr id="6"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pPr algn="ctr"/>
            <a:endParaRPr lang="zh-CN" altLang="zh-CN"/>
          </a:p>
        </p:txBody>
      </p:sp>
      <p:sp>
        <p:nvSpPr>
          <p:cNvPr id="561157"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pPr lvl="0"/>
            <a:r>
              <a:rPr lang="zh-CN" altLang="en-US" noProof="0" smtClean="0"/>
              <a:t>单击此处编辑母版标题样式</a:t>
            </a:r>
          </a:p>
        </p:txBody>
      </p:sp>
      <p:sp>
        <p:nvSpPr>
          <p:cNvPr id="561158"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pPr lvl="0"/>
            <a:r>
              <a:rPr lang="zh-CN" altLang="en-US" noProof="0" smtClean="0"/>
              <a:t>单击此处编辑母版副标题样式</a:t>
            </a:r>
          </a:p>
        </p:txBody>
      </p:sp>
      <p:sp>
        <p:nvSpPr>
          <p:cNvPr id="7" name="Rectangle 7"/>
          <p:cNvSpPr>
            <a:spLocks noGrp="1" noChangeArrowheads="1"/>
          </p:cNvSpPr>
          <p:nvPr>
            <p:ph type="dt" sz="half"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fld id="{E6975689-F6EA-44CC-9EA0-0AD90FF4480D}" type="datetime8">
              <a:rPr lang="zh-CN" altLang="en-US"/>
              <a:pPr>
                <a:defRPr/>
              </a:pPr>
              <a:t>2015年1月23日5时44分</a:t>
            </a:fld>
            <a:endParaRPr lang="en-US" altLang="zh-CN"/>
          </a:p>
        </p:txBody>
      </p:sp>
      <p:sp>
        <p:nvSpPr>
          <p:cNvPr id="8" name="Rectangle 8"/>
          <p:cNvSpPr>
            <a:spLocks noGrp="1" noChangeArrowheads="1"/>
          </p:cNvSpPr>
          <p:nvPr>
            <p:ph type="ftr" sz="quarter" idx="11"/>
          </p:nvPr>
        </p:nvSpPr>
        <p:spPr>
          <a:xfrm>
            <a:off x="3352800" y="6391275"/>
            <a:ext cx="28956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xfrm>
            <a:off x="6858000" y="6391275"/>
            <a:ext cx="16002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a:lvl1pPr>
          </a:lstStyle>
          <a:p>
            <a:pPr>
              <a:defRPr/>
            </a:pPr>
            <a:fld id="{45A8E392-E305-4139-B758-40F51EED6197}"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AD396A41-00F3-4DAD-B5B2-2DA594FB4E2E}" type="datetime8">
              <a:rPr lang="zh-CN" altLang="en-US"/>
              <a:pPr>
                <a:defRPr/>
              </a:pPr>
              <a:t>2015年1月23日5时44分</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60BE3EE-4D03-4292-B707-27DE21552477}"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533400"/>
            <a:ext cx="192405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533400"/>
            <a:ext cx="561975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CDD6566-D03A-4AD3-866A-053BC5F753E3}" type="datetime8">
              <a:rPr lang="zh-CN" altLang="en-US"/>
              <a:pPr>
                <a:defRPr/>
              </a:pPr>
              <a:t>2015年1月23日5时44分</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EAC25FD-5EDC-49C5-9E84-B6AE8D511511}"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fld id="{C47667A9-EE6F-400D-A1A8-BD30FEB0BE62}" type="datetime8">
              <a:rPr lang="zh-CN" altLang="en-US"/>
              <a:pPr>
                <a:defRPr/>
              </a:pPr>
              <a:t>2015年1月23日5时44分</a:t>
            </a:fld>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88768C9B-4DCD-4924-BE2F-2CCD233F45A2}"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fld id="{E6DEEDC3-9235-47C7-A959-DDC815D2AA63}" type="datetime8">
              <a:rPr lang="zh-CN" altLang="en-US"/>
              <a:pPr>
                <a:defRPr/>
              </a:pPr>
              <a:t>2015年1月23日5时44分</a:t>
            </a:fld>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EC82C980-F1AD-4C20-978C-36B1CE1AAB87}"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62000" y="533400"/>
            <a:ext cx="76962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7620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7620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430917BF-A5F8-419A-8CB1-02A97A2BF568}" type="datetime8">
              <a:rPr lang="zh-CN" altLang="en-US"/>
              <a:pPr>
                <a:defRPr/>
              </a:pPr>
              <a:t>2015年1月23日5时44分</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F4729CC-F8E9-47CA-9CD2-15B6C9C2FBDC}"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D7451BFA-D5D7-46F6-B884-04FF72571240}" type="datetime8">
              <a:rPr lang="zh-CN" altLang="en-US"/>
              <a:pPr>
                <a:defRPr/>
              </a:pPr>
              <a:t>2015年1月23日5时44分</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8928433-7256-42C3-9E8D-4BBA85ADB60C}"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DF6FFC73-0CFB-4956-A5CB-A7E2E30110BF}" type="datetime8">
              <a:rPr lang="zh-CN" altLang="en-US"/>
              <a:pPr>
                <a:defRPr/>
              </a:pPr>
              <a:t>2015年1月23日5时44分</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51190DE-1168-4B43-8C11-6929299DF5A1}"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E16548E6-C9E5-4944-96D1-CCC8B65C4517}" type="datetime8">
              <a:rPr lang="zh-CN" altLang="en-US"/>
              <a:pPr>
                <a:defRPr/>
              </a:pPr>
              <a:t>2015年1月23日5时44分</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714D202-8AAE-434E-A7DF-9744E2C0DA5A}"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D0BA97BE-3C36-439F-9ECB-DE4181EF673F}" type="datetime8">
              <a:rPr lang="zh-CN" altLang="en-US"/>
              <a:pPr>
                <a:defRPr/>
              </a:pPr>
              <a:t>2015年1月23日5时44分</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468C965-6C6B-470E-9617-66A97CEC7BCD}"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3072EFCA-4B93-40F1-B6D2-5DF5DF4268BB}" type="datetime8">
              <a:rPr lang="zh-CN" altLang="en-US"/>
              <a:pPr>
                <a:defRPr/>
              </a:pPr>
              <a:t>2015年1月23日5时44分</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86385DA-83A2-496A-A17E-C9651D36547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A92C3DD-766C-4138-97BE-72882AA110D3}" type="datetime8">
              <a:rPr lang="zh-CN" altLang="en-US"/>
              <a:pPr>
                <a:defRPr/>
              </a:pPr>
              <a:t>2015年1月23日5时44分</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EAD4A79-BB48-4D8F-AAF1-3F70B3DE557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1CB181FB-63E2-45DC-8455-E54A15F9C85E}" type="datetime8">
              <a:rPr lang="zh-CN" altLang="en-US"/>
              <a:pPr>
                <a:defRPr/>
              </a:pPr>
              <a:t>2015年1月23日5时44分</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D2AF16C-1C64-4009-9A89-0C7F81F54704}"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E87AFEF2-0AB5-4091-A172-9B6CAF3CA120}" type="datetime8">
              <a:rPr lang="zh-CN" altLang="en-US"/>
              <a:pPr>
                <a:defRPr/>
              </a:pPr>
              <a:t>2015年1月23日5时44分</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987DBF9-073A-4D81-850E-07A04870BC84}"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533400"/>
            <a:ext cx="76962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762000" y="1905000"/>
            <a:ext cx="7696200" cy="403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60132" name="Rectangle 4"/>
          <p:cNvSpPr>
            <a:spLocks noGrp="1" noChangeArrowheads="1"/>
          </p:cNvSpPr>
          <p:nvPr>
            <p:ph type="dt" sz="half" idx="2"/>
          </p:nvPr>
        </p:nvSpPr>
        <p:spPr bwMode="auto">
          <a:xfrm>
            <a:off x="762000" y="6391275"/>
            <a:ext cx="2057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fld id="{F568CB8F-311C-4172-B2BA-C60131B3D4F4}" type="datetime8">
              <a:rPr lang="zh-CN" altLang="en-US"/>
              <a:pPr>
                <a:defRPr/>
              </a:pPr>
              <a:t>2015年1月23日5时44分</a:t>
            </a:fld>
            <a:endParaRPr lang="en-US" altLang="zh-CN"/>
          </a:p>
        </p:txBody>
      </p:sp>
      <p:sp>
        <p:nvSpPr>
          <p:cNvPr id="560133" name="Rectangle 5"/>
          <p:cNvSpPr>
            <a:spLocks noGrp="1" noChangeArrowheads="1"/>
          </p:cNvSpPr>
          <p:nvPr>
            <p:ph type="ftr" sz="quarter" idx="3"/>
          </p:nvPr>
        </p:nvSpPr>
        <p:spPr bwMode="auto">
          <a:xfrm>
            <a:off x="3352800" y="6403975"/>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560134" name="Rectangle 6"/>
          <p:cNvSpPr>
            <a:spLocks noGrp="1" noChangeArrowheads="1"/>
          </p:cNvSpPr>
          <p:nvPr>
            <p:ph type="sldNum" sz="quarter" idx="4"/>
          </p:nvPr>
        </p:nvSpPr>
        <p:spPr bwMode="auto">
          <a:xfrm>
            <a:off x="6858000" y="64008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fld id="{4FB77942-E3FD-4D27-BE4A-73AF082841F4}" type="slidenum">
              <a:rPr lang="en-US" altLang="zh-CN"/>
              <a:pPr>
                <a:defRPr/>
              </a:pPr>
              <a:t>‹#›</a:t>
            </a:fld>
            <a:endParaRPr lang="en-US" altLang="zh-CN"/>
          </a:p>
        </p:txBody>
      </p:sp>
      <p:grpSp>
        <p:nvGrpSpPr>
          <p:cNvPr id="1031" name="Group 7"/>
          <p:cNvGrpSpPr>
            <a:grpSpLocks/>
          </p:cNvGrpSpPr>
          <p:nvPr/>
        </p:nvGrpSpPr>
        <p:grpSpPr bwMode="auto">
          <a:xfrm>
            <a:off x="168275" y="228600"/>
            <a:ext cx="8823325" cy="6096000"/>
            <a:chOff x="106" y="144"/>
            <a:chExt cx="5558" cy="3840"/>
          </a:xfrm>
        </p:grpSpPr>
        <p:sp>
          <p:nvSpPr>
            <p:cNvPr id="1032"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p:spPr>
          <p:txBody>
            <a:bodyPr wrap="none" anchor="ctr"/>
            <a:lstStyle/>
            <a:p>
              <a:pPr algn="ctr"/>
              <a:endParaRPr lang="zh-CN" altLang="zh-CN" sz="2400">
                <a:latin typeface="Times New Roman" pitchFamily="18" charset="0"/>
              </a:endParaRPr>
            </a:p>
          </p:txBody>
        </p:sp>
        <p:sp>
          <p:nvSpPr>
            <p:cNvPr id="1033" name="Line 9"/>
            <p:cNvSpPr>
              <a:spLocks noChangeShapeType="1"/>
            </p:cNvSpPr>
            <p:nvPr/>
          </p:nvSpPr>
          <p:spPr bwMode="auto">
            <a:xfrm>
              <a:off x="480" y="1077"/>
              <a:ext cx="4848" cy="0"/>
            </a:xfrm>
            <a:prstGeom prst="line">
              <a:avLst/>
            </a:prstGeom>
            <a:noFill/>
            <a:ln w="38100">
              <a:solidFill>
                <a:schemeClr val="folHlink"/>
              </a:solidFill>
              <a:round/>
              <a:headEnd/>
              <a:tailEnd/>
            </a:ln>
            <a:effec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95"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Lst>
  <p:hf hdr="0"/>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ea typeface="宋体" pitchFamily="2" charset="-122"/>
        </a:defRPr>
      </a:lvl2pPr>
      <a:lvl3pPr algn="l" rtl="0" eaLnBrk="0" fontAlgn="base" hangingPunct="0">
        <a:spcBef>
          <a:spcPct val="0"/>
        </a:spcBef>
        <a:spcAft>
          <a:spcPct val="0"/>
        </a:spcAft>
        <a:defRPr sz="3300">
          <a:solidFill>
            <a:schemeClr val="tx2"/>
          </a:solidFill>
          <a:latin typeface="Arial Black" pitchFamily="34" charset="0"/>
          <a:ea typeface="宋体" pitchFamily="2" charset="-122"/>
        </a:defRPr>
      </a:lvl3pPr>
      <a:lvl4pPr algn="l" rtl="0" eaLnBrk="0" fontAlgn="base" hangingPunct="0">
        <a:spcBef>
          <a:spcPct val="0"/>
        </a:spcBef>
        <a:spcAft>
          <a:spcPct val="0"/>
        </a:spcAft>
        <a:defRPr sz="3300">
          <a:solidFill>
            <a:schemeClr val="tx2"/>
          </a:solidFill>
          <a:latin typeface="Arial Black" pitchFamily="34" charset="0"/>
          <a:ea typeface="宋体" pitchFamily="2" charset="-122"/>
        </a:defRPr>
      </a:lvl4pPr>
      <a:lvl5pPr algn="l" rtl="0" eaLnBrk="0" fontAlgn="base" hangingPunct="0">
        <a:spcBef>
          <a:spcPct val="0"/>
        </a:spcBef>
        <a:spcAft>
          <a:spcPct val="0"/>
        </a:spcAft>
        <a:defRPr sz="3300">
          <a:solidFill>
            <a:schemeClr val="tx2"/>
          </a:solidFill>
          <a:latin typeface="Arial Black" pitchFamily="34" charset="0"/>
          <a:ea typeface="宋体" pitchFamily="2" charset="-122"/>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hyperlink" Target="file:///E:\2008&#30005;&#26426;&#25945;&#23398;\&#25945;&#23398;&#35838;&#20214;\&#31532;&#20845;&#31456;\d21_2.swf" TargetMode="Externa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1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13.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13.png"/><Relationship Id="rId4"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oleObject" Target="../embeddings/oleObject1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oleObject" Target="../embeddings/oleObject15.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11.v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12.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13.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4.xml"/><Relationship Id="rId1" Type="http://schemas.openxmlformats.org/officeDocument/2006/relationships/vmlDrawing" Target="../drawings/vmlDrawing15.vml"/><Relationship Id="rId4" Type="http://schemas.openxmlformats.org/officeDocument/2006/relationships/oleObject" Target="../embeddings/oleObject24.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oleObject" Target="../embeddings/oleObject26.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4.xml"/><Relationship Id="rId1" Type="http://schemas.openxmlformats.org/officeDocument/2006/relationships/vmlDrawing" Target="../drawings/vmlDrawing17.vml"/><Relationship Id="rId4" Type="http://schemas.openxmlformats.org/officeDocument/2006/relationships/oleObject" Target="../embeddings/oleObject28.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4.xml"/><Relationship Id="rId1" Type="http://schemas.openxmlformats.org/officeDocument/2006/relationships/vmlDrawing" Target="../drawings/vmlDrawing18.vml"/></Relationships>
</file>

<file path=ppt/slides/_rels/slide3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20.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1052513"/>
            <a:ext cx="7772400" cy="1919287"/>
          </a:xfrm>
        </p:spPr>
        <p:txBody>
          <a:bodyPr/>
          <a:lstStyle/>
          <a:p>
            <a:pPr eaLnBrk="1" hangingPunct="1"/>
            <a:r>
              <a:rPr lang="zh-CN" altLang="en-US" sz="9600" b="1" smtClean="0">
                <a:ea typeface="方正舒体" pitchFamily="2" charset="-122"/>
              </a:rPr>
              <a:t>电机学</a:t>
            </a:r>
          </a:p>
        </p:txBody>
      </p:sp>
      <p:sp>
        <p:nvSpPr>
          <p:cNvPr id="3075" name="Rectangle 3"/>
          <p:cNvSpPr>
            <a:spLocks noGrp="1" noChangeArrowheads="1"/>
          </p:cNvSpPr>
          <p:nvPr>
            <p:ph type="subTitle" idx="1"/>
          </p:nvPr>
        </p:nvSpPr>
        <p:spPr>
          <a:xfrm>
            <a:off x="0" y="4221163"/>
            <a:ext cx="9144000" cy="936625"/>
          </a:xfrm>
        </p:spPr>
        <p:txBody>
          <a:bodyPr/>
          <a:lstStyle/>
          <a:p>
            <a:pPr eaLnBrk="1" hangingPunct="1">
              <a:lnSpc>
                <a:spcPct val="90000"/>
              </a:lnSpc>
            </a:pPr>
            <a:r>
              <a:rPr lang="zh-CN" altLang="en-US" sz="4500" b="1" smtClean="0">
                <a:latin typeface="华文新魏" pitchFamily="2" charset="-122"/>
                <a:ea typeface="华文新魏" pitchFamily="2" charset="-122"/>
              </a:rPr>
              <a:t>第</a:t>
            </a:r>
            <a:r>
              <a:rPr lang="en-US" altLang="zh-CN" sz="4500" b="1" smtClean="0">
                <a:latin typeface="华文新魏" pitchFamily="2" charset="-122"/>
                <a:ea typeface="华文新魏" pitchFamily="2" charset="-122"/>
              </a:rPr>
              <a:t>6-4</a:t>
            </a:r>
            <a:r>
              <a:rPr lang="zh-CN" altLang="en-US" sz="4500" b="1" smtClean="0">
                <a:latin typeface="华文新魏" pitchFamily="2" charset="-122"/>
                <a:ea typeface="华文新魏" pitchFamily="2" charset="-122"/>
              </a:rPr>
              <a:t>讲</a:t>
            </a:r>
          </a:p>
          <a:p>
            <a:pPr eaLnBrk="1" hangingPunct="1">
              <a:lnSpc>
                <a:spcPct val="90000"/>
              </a:lnSpc>
            </a:pPr>
            <a:r>
              <a:rPr lang="zh-CN" altLang="en-US" sz="4500" b="1" smtClean="0">
                <a:latin typeface="华文新魏" pitchFamily="2" charset="-122"/>
                <a:ea typeface="华文新魏" pitchFamily="2" charset="-122"/>
              </a:rPr>
              <a:t> 同步发电机的突然短路</a:t>
            </a:r>
            <a:endParaRPr lang="zh-CN" altLang="en-US" smtClean="0">
              <a:latin typeface="Times New Roman" pitchFamily="18" charset="0"/>
            </a:endParaRPr>
          </a:p>
          <a:p>
            <a:pPr eaLnBrk="1" hangingPunct="1">
              <a:lnSpc>
                <a:spcPct val="90000"/>
              </a:lnSpc>
            </a:pPr>
            <a:endParaRPr lang="en-US" altLang="zh-CN" smtClean="0"/>
          </a:p>
        </p:txBody>
      </p:sp>
      <p:sp>
        <p:nvSpPr>
          <p:cNvPr id="3076" name="日期占位符 1"/>
          <p:cNvSpPr>
            <a:spLocks noGrp="1"/>
          </p:cNvSpPr>
          <p:nvPr>
            <p:ph type="dt" sz="quarter" idx="10"/>
          </p:nvPr>
        </p:nvSpPr>
        <p:spPr>
          <a:noFill/>
          <a:ln>
            <a:miter lim="800000"/>
            <a:headEnd/>
            <a:tailEnd/>
          </a:ln>
        </p:spPr>
        <p:txBody>
          <a:bodyPr/>
          <a:lstStyle/>
          <a:p>
            <a:fld id="{5C719A86-49D0-4E65-8F41-32DA7C757329}" type="datetime8">
              <a:rPr lang="zh-CN" altLang="en-US"/>
              <a:pPr/>
              <a:t>2015年1月23日5时44分</a:t>
            </a:fld>
            <a:endParaRPr lang="en-US" altLang="zh-CN"/>
          </a:p>
        </p:txBody>
      </p:sp>
      <p:sp>
        <p:nvSpPr>
          <p:cNvPr id="3077" name="页脚占位符 2"/>
          <p:cNvSpPr>
            <a:spLocks noGrp="1"/>
          </p:cNvSpPr>
          <p:nvPr>
            <p:ph type="ftr" sz="quarter" idx="11"/>
          </p:nvPr>
        </p:nvSpPr>
        <p:spPr>
          <a:noFill/>
          <a:ln>
            <a:miter lim="800000"/>
            <a:headEnd/>
            <a:tailEnd/>
          </a:ln>
        </p:spPr>
        <p:txBody>
          <a:bodyPr/>
          <a:lstStyle/>
          <a:p>
            <a:endParaRPr lang="en-US" altLang="zh-CN" smtClean="0"/>
          </a:p>
        </p:txBody>
      </p:sp>
      <p:sp>
        <p:nvSpPr>
          <p:cNvPr id="3078" name="灯片编号占位符 3"/>
          <p:cNvSpPr>
            <a:spLocks noGrp="1"/>
          </p:cNvSpPr>
          <p:nvPr>
            <p:ph type="sldNum" sz="quarter" idx="12"/>
          </p:nvPr>
        </p:nvSpPr>
        <p:spPr>
          <a:noFill/>
          <a:ln>
            <a:miter lim="800000"/>
            <a:headEnd/>
            <a:tailEnd/>
          </a:ln>
        </p:spPr>
        <p:txBody>
          <a:bodyPr/>
          <a:lstStyle/>
          <a:p>
            <a:fld id="{4C09912B-F576-4CE9-AC0F-836E8E6ACB08}" type="slidenum">
              <a:rPr lang="en-US" altLang="zh-CN" smtClean="0"/>
              <a:pPr/>
              <a:t>1</a:t>
            </a:fld>
            <a:endParaRPr lang="en-US" altLang="zh-CN"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8313" y="0"/>
            <a:ext cx="8675687" cy="1143000"/>
          </a:xfrm>
        </p:spPr>
        <p:txBody>
          <a:bodyPr/>
          <a:lstStyle/>
          <a:p>
            <a:pPr eaLnBrk="1" hangingPunct="1"/>
            <a:r>
              <a:rPr lang="en-US" altLang="zh-CN" sz="2900" smtClean="0"/>
              <a:t>6.4</a:t>
            </a:r>
            <a:r>
              <a:rPr lang="en-US" altLang="zh-CN" sz="2900" smtClean="0">
                <a:latin typeface="Arial" charset="0"/>
              </a:rPr>
              <a:t>—</a:t>
            </a:r>
            <a:r>
              <a:rPr lang="en-US" altLang="zh-CN" sz="2900" smtClean="0"/>
              <a:t>2  </a:t>
            </a:r>
            <a:r>
              <a:rPr lang="zh-CN" altLang="en-US" sz="2900" smtClean="0"/>
              <a:t>三相突然短路物理过程的分析</a:t>
            </a:r>
            <a:r>
              <a:rPr lang="en-US" altLang="zh-CN" sz="1000" smtClean="0">
                <a:ea typeface="黑体" pitchFamily="2" charset="-122"/>
              </a:rPr>
              <a:t>2</a:t>
            </a:r>
          </a:p>
        </p:txBody>
      </p:sp>
      <p:sp>
        <p:nvSpPr>
          <p:cNvPr id="12291" name="Rectangle 3"/>
          <p:cNvSpPr>
            <a:spLocks noChangeArrowheads="1"/>
          </p:cNvSpPr>
          <p:nvPr/>
        </p:nvSpPr>
        <p:spPr bwMode="auto">
          <a:xfrm>
            <a:off x="250825" y="1219200"/>
            <a:ext cx="8713788" cy="50895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b="1"/>
              <a:t>一，电枢绕组的磁链和电流</a:t>
            </a:r>
          </a:p>
          <a:p>
            <a:pPr marL="342900" indent="-342900">
              <a:spcBef>
                <a:spcPct val="20000"/>
              </a:spcBef>
              <a:buClr>
                <a:schemeClr val="bg2"/>
              </a:buClr>
              <a:buSzPct val="70000"/>
              <a:buFont typeface="Wingdings" pitchFamily="2" charset="2"/>
              <a:buChar char="l"/>
            </a:pPr>
            <a:r>
              <a:rPr lang="zh-CN" altLang="en-US" sz="2700" b="1"/>
              <a:t>    转于是旋转的，因此磁极磁场对每相线圈的互感磁链</a:t>
            </a:r>
            <a:r>
              <a:rPr lang="el-GR" altLang="zh-CN" sz="2700" b="1">
                <a:cs typeface="Tahoma" pitchFamily="34" charset="0"/>
              </a:rPr>
              <a:t>Ψ</a:t>
            </a:r>
            <a:r>
              <a:rPr lang="en-US" altLang="zh-CN" sz="2700" b="1" baseline="-25000">
                <a:cs typeface="Tahoma" pitchFamily="34" charset="0"/>
              </a:rPr>
              <a:t>A</a:t>
            </a:r>
            <a:r>
              <a:rPr lang="zh-CN" altLang="en-US" sz="2700" b="1">
                <a:cs typeface="Tahoma" pitchFamily="34" charset="0"/>
              </a:rPr>
              <a:t>、</a:t>
            </a:r>
            <a:r>
              <a:rPr lang="el-GR" altLang="zh-CN" sz="2700" b="1">
                <a:cs typeface="Tahoma" pitchFamily="34" charset="0"/>
              </a:rPr>
              <a:t>Ψ</a:t>
            </a:r>
            <a:r>
              <a:rPr lang="en-US" altLang="zh-CN" sz="2700" b="1" baseline="-25000">
                <a:cs typeface="Tahoma" pitchFamily="34" charset="0"/>
              </a:rPr>
              <a:t>B</a:t>
            </a:r>
            <a:r>
              <a:rPr lang="zh-CN" altLang="en-US" sz="2700" b="1"/>
              <a:t>和</a:t>
            </a:r>
            <a:r>
              <a:rPr lang="el-GR" altLang="zh-CN" sz="2700" b="1">
                <a:cs typeface="Tahoma" pitchFamily="34" charset="0"/>
              </a:rPr>
              <a:t>Ψ</a:t>
            </a:r>
            <a:r>
              <a:rPr lang="en-US" altLang="zh-CN" sz="2700" b="1" baseline="-25000">
                <a:cs typeface="Tahoma" pitchFamily="34" charset="0"/>
              </a:rPr>
              <a:t>C</a:t>
            </a:r>
            <a:r>
              <a:rPr lang="zh-CN" altLang="en-US" sz="2700" b="1"/>
              <a:t>都是正弦交变的，相互间的时间相位差</a:t>
            </a:r>
            <a:r>
              <a:rPr lang="en-US" altLang="zh-CN" sz="2700" b="1"/>
              <a:t>120°</a:t>
            </a:r>
            <a:r>
              <a:rPr lang="zh-CN" altLang="en-US" sz="2700" b="1"/>
              <a:t>。当短路发生</a:t>
            </a:r>
            <a:r>
              <a:rPr lang="en-US" altLang="zh-CN" sz="2700" b="1"/>
              <a:t>(t=0)</a:t>
            </a:r>
            <a:r>
              <a:rPr lang="zh-CN" altLang="en-US" sz="2700" b="1"/>
              <a:t>时，三相线圈的初始磁链</a:t>
            </a:r>
            <a:r>
              <a:rPr lang="el-GR" altLang="zh-CN" sz="2700" b="1">
                <a:cs typeface="Tahoma" pitchFamily="34" charset="0"/>
              </a:rPr>
              <a:t>Ψ</a:t>
            </a:r>
            <a:r>
              <a:rPr lang="en-US" altLang="zh-CN" sz="2700" b="1" baseline="-25000">
                <a:cs typeface="Tahoma" pitchFamily="34" charset="0"/>
              </a:rPr>
              <a:t>A0</a:t>
            </a:r>
            <a:r>
              <a:rPr lang="zh-CN" altLang="en-US" sz="2700" b="1">
                <a:cs typeface="Tahoma" pitchFamily="34" charset="0"/>
              </a:rPr>
              <a:t>、</a:t>
            </a:r>
            <a:r>
              <a:rPr lang="el-GR" altLang="zh-CN" sz="2700" b="1">
                <a:cs typeface="Tahoma" pitchFamily="34" charset="0"/>
              </a:rPr>
              <a:t>Ψ</a:t>
            </a:r>
            <a:r>
              <a:rPr lang="en-US" altLang="zh-CN" sz="2700" b="1" baseline="-25000">
                <a:cs typeface="Tahoma" pitchFamily="34" charset="0"/>
              </a:rPr>
              <a:t>B0</a:t>
            </a:r>
            <a:r>
              <a:rPr lang="zh-CN" altLang="en-US" sz="2700" b="1"/>
              <a:t>和</a:t>
            </a:r>
            <a:r>
              <a:rPr lang="el-GR" altLang="zh-CN" sz="2700" b="1">
                <a:cs typeface="Tahoma" pitchFamily="34" charset="0"/>
              </a:rPr>
              <a:t>Ψ</a:t>
            </a:r>
            <a:r>
              <a:rPr lang="en-US" altLang="zh-CN" sz="2700" b="1" baseline="-25000">
                <a:cs typeface="Tahoma" pitchFamily="34" charset="0"/>
              </a:rPr>
              <a:t>C0</a:t>
            </a:r>
            <a:r>
              <a:rPr lang="zh-CN" altLang="en-US" sz="2700" b="1"/>
              <a:t>不相等，如图</a:t>
            </a:r>
            <a:r>
              <a:rPr lang="en-US" altLang="zh-CN" sz="2700" b="1"/>
              <a:t>21-3</a:t>
            </a:r>
            <a:r>
              <a:rPr lang="zh-CN" altLang="en-US" sz="2700" b="1"/>
              <a:t>所示。其中</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r>
              <a:rPr lang="zh-CN" altLang="en-US" sz="2700" b="1"/>
              <a:t>所以</a:t>
            </a:r>
            <a:r>
              <a:rPr lang="en-US" altLang="zh-CN" sz="2700" b="1"/>
              <a:t>t=0</a:t>
            </a:r>
            <a:r>
              <a:rPr lang="zh-CN" altLang="en-US" sz="2700" b="1"/>
              <a:t>时</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r>
              <a:rPr lang="zh-CN" altLang="en-US" sz="2700" b="1"/>
              <a:t>式中，</a:t>
            </a:r>
            <a:r>
              <a:rPr lang="el-GR" altLang="zh-CN" sz="2700" b="1">
                <a:cs typeface="Tahoma" pitchFamily="34" charset="0"/>
              </a:rPr>
              <a:t>Ψ</a:t>
            </a:r>
            <a:r>
              <a:rPr lang="en-US" altLang="zh-CN" sz="2700" b="1" baseline="-25000">
                <a:cs typeface="Tahoma" pitchFamily="34" charset="0"/>
              </a:rPr>
              <a:t>m</a:t>
            </a:r>
            <a:r>
              <a:rPr lang="zh-CN" altLang="en-US" sz="2700" b="1"/>
              <a:t>为励磁磁场匝链相绕组的磁链幅值，即当磁极轴线与相绕组轴线重合时匝链该绕组的磁链。       </a:t>
            </a:r>
            <a:endParaRPr lang="zh-CN" altLang="zh-CN" sz="2700" b="1"/>
          </a:p>
        </p:txBody>
      </p:sp>
      <p:pic>
        <p:nvPicPr>
          <p:cNvPr id="487446" name="Picture 22" descr="21-2和3"/>
          <p:cNvPicPr>
            <a:picLocks noChangeAspect="1" noChangeArrowheads="1"/>
          </p:cNvPicPr>
          <p:nvPr>
            <p:ph sz="quarter" idx="3"/>
          </p:nvPr>
        </p:nvPicPr>
        <p:blipFill>
          <a:blip r:embed="rId3"/>
          <a:srcRect/>
          <a:stretch>
            <a:fillRect/>
          </a:stretch>
        </p:blipFill>
        <p:spPr>
          <a:xfrm>
            <a:off x="1908175" y="0"/>
            <a:ext cx="7235825" cy="3267075"/>
          </a:xfrm>
          <a:noFill/>
        </p:spPr>
      </p:pic>
      <p:graphicFrame>
        <p:nvGraphicFramePr>
          <p:cNvPr id="12293" name="Object 18"/>
          <p:cNvGraphicFramePr>
            <a:graphicFrameLocks noChangeAspect="1"/>
          </p:cNvGraphicFramePr>
          <p:nvPr>
            <p:ph sz="half" idx="1"/>
          </p:nvPr>
        </p:nvGraphicFramePr>
        <p:xfrm>
          <a:off x="2484438" y="3357563"/>
          <a:ext cx="3781425" cy="1147762"/>
        </p:xfrm>
        <a:graphic>
          <a:graphicData uri="http://schemas.openxmlformats.org/presentationml/2006/ole">
            <p:oleObj spid="_x0000_s12293" name="公式" r:id="rId4" imgW="1739900" imgH="533400" progId="Equation.3">
              <p:embed/>
            </p:oleObj>
          </a:graphicData>
        </a:graphic>
      </p:graphicFrame>
      <p:graphicFrame>
        <p:nvGraphicFramePr>
          <p:cNvPr id="12294" name="Object 20"/>
          <p:cNvGraphicFramePr>
            <a:graphicFrameLocks noChangeAspect="1"/>
          </p:cNvGraphicFramePr>
          <p:nvPr>
            <p:ph sz="quarter" idx="2"/>
          </p:nvPr>
        </p:nvGraphicFramePr>
        <p:xfrm>
          <a:off x="2446338" y="4365625"/>
          <a:ext cx="6697662" cy="1266825"/>
        </p:xfrm>
        <a:graphic>
          <a:graphicData uri="http://schemas.openxmlformats.org/presentationml/2006/ole">
            <p:oleObj spid="_x0000_s12294" name="公式" r:id="rId5" imgW="2819400" imgH="533400" progId="Equation.3">
              <p:embed/>
            </p:oleObj>
          </a:graphicData>
        </a:graphic>
      </p:graphicFrame>
      <p:sp>
        <p:nvSpPr>
          <p:cNvPr id="12295" name="AutoShape 24">
            <a:hlinkClick r:id="rId6" action="ppaction://program" highlightClick="1"/>
          </p:cNvPr>
          <p:cNvSpPr>
            <a:spLocks noChangeArrowheads="1"/>
          </p:cNvSpPr>
          <p:nvPr/>
        </p:nvSpPr>
        <p:spPr bwMode="auto">
          <a:xfrm>
            <a:off x="7812088" y="4005263"/>
            <a:ext cx="863600" cy="576262"/>
          </a:xfrm>
          <a:prstGeom prst="actionButtonMovie">
            <a:avLst/>
          </a:prstGeom>
          <a:solidFill>
            <a:schemeClr val="accent1"/>
          </a:solidFill>
          <a:ln w="9525">
            <a:noFill/>
            <a:miter lim="800000"/>
            <a:headEnd/>
            <a:tailEnd/>
          </a:ln>
          <a:effectLst/>
        </p:spPr>
        <p:txBody>
          <a:bodyPr wrap="none" anchor="ctr"/>
          <a:lstStyle/>
          <a:p>
            <a:endParaRPr lang="zh-CN" altLang="en-US"/>
          </a:p>
        </p:txBody>
      </p:sp>
      <p:sp>
        <p:nvSpPr>
          <p:cNvPr id="12296" name="日期占位符 1"/>
          <p:cNvSpPr>
            <a:spLocks noGrp="1"/>
          </p:cNvSpPr>
          <p:nvPr>
            <p:ph type="dt" sz="quarter" idx="10"/>
          </p:nvPr>
        </p:nvSpPr>
        <p:spPr>
          <a:noFill/>
          <a:ln>
            <a:miter lim="800000"/>
            <a:headEnd/>
            <a:tailEnd/>
          </a:ln>
        </p:spPr>
        <p:txBody>
          <a:bodyPr/>
          <a:lstStyle/>
          <a:p>
            <a:fld id="{262C0266-D124-4911-811B-1C870A30C28D}" type="datetime8">
              <a:rPr lang="zh-CN" altLang="en-US"/>
              <a:pPr/>
              <a:t>2015年1月23日5时44分</a:t>
            </a:fld>
            <a:endParaRPr lang="en-US" altLang="zh-CN"/>
          </a:p>
        </p:txBody>
      </p:sp>
      <p:sp>
        <p:nvSpPr>
          <p:cNvPr id="12297" name="页脚占位符 2"/>
          <p:cNvSpPr>
            <a:spLocks noGrp="1"/>
          </p:cNvSpPr>
          <p:nvPr>
            <p:ph type="ftr" sz="quarter" idx="11"/>
          </p:nvPr>
        </p:nvSpPr>
        <p:spPr>
          <a:noFill/>
          <a:ln>
            <a:miter lim="800000"/>
            <a:headEnd/>
            <a:tailEnd/>
          </a:ln>
        </p:spPr>
        <p:txBody>
          <a:bodyPr/>
          <a:lstStyle/>
          <a:p>
            <a:endParaRPr lang="en-US" altLang="zh-CN" smtClean="0"/>
          </a:p>
        </p:txBody>
      </p:sp>
      <p:sp>
        <p:nvSpPr>
          <p:cNvPr id="12298" name="灯片编号占位符 3"/>
          <p:cNvSpPr>
            <a:spLocks noGrp="1"/>
          </p:cNvSpPr>
          <p:nvPr>
            <p:ph type="sldNum" sz="quarter" idx="12"/>
          </p:nvPr>
        </p:nvSpPr>
        <p:spPr>
          <a:noFill/>
          <a:ln>
            <a:miter lim="800000"/>
            <a:headEnd/>
            <a:tailEnd/>
          </a:ln>
        </p:spPr>
        <p:txBody>
          <a:bodyPr/>
          <a:lstStyle/>
          <a:p>
            <a:fld id="{7917EBEF-9589-4D7B-BABB-BF83D9A72A78}" type="slidenum">
              <a:rPr lang="en-US" altLang="zh-CN" smtClean="0"/>
              <a:pPr/>
              <a:t>10</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7446"/>
                                        </p:tgtEl>
                                        <p:attrNameLst>
                                          <p:attrName>style.visibility</p:attrName>
                                        </p:attrNameLst>
                                      </p:cBhvr>
                                      <p:to>
                                        <p:strVal val="visible"/>
                                      </p:to>
                                    </p:set>
                                    <p:anim calcmode="lin" valueType="num">
                                      <p:cBhvr additive="base">
                                        <p:cTn id="7" dur="500" fill="hold"/>
                                        <p:tgtEl>
                                          <p:spTgt spid="487446"/>
                                        </p:tgtEl>
                                        <p:attrNameLst>
                                          <p:attrName>ppt_x</p:attrName>
                                        </p:attrNameLst>
                                      </p:cBhvr>
                                      <p:tavLst>
                                        <p:tav tm="0">
                                          <p:val>
                                            <p:strVal val="#ppt_x"/>
                                          </p:val>
                                        </p:tav>
                                        <p:tav tm="100000">
                                          <p:val>
                                            <p:strVal val="#ppt_x"/>
                                          </p:val>
                                        </p:tav>
                                      </p:tavLst>
                                    </p:anim>
                                    <p:anim calcmode="lin" valueType="num">
                                      <p:cBhvr additive="base">
                                        <p:cTn id="8" dur="500" fill="hold"/>
                                        <p:tgtEl>
                                          <p:spTgt spid="4874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9750" y="476250"/>
            <a:ext cx="8604250" cy="723900"/>
          </a:xfrm>
        </p:spPr>
        <p:txBody>
          <a:bodyPr/>
          <a:lstStyle/>
          <a:p>
            <a:pPr eaLnBrk="1" hangingPunct="1"/>
            <a:r>
              <a:rPr lang="en-US" altLang="zh-CN" sz="2900" smtClean="0"/>
              <a:t>6.3</a:t>
            </a:r>
            <a:r>
              <a:rPr lang="en-US" altLang="zh-CN" sz="2900" smtClean="0">
                <a:latin typeface="Arial" charset="0"/>
              </a:rPr>
              <a:t>—</a:t>
            </a:r>
            <a:r>
              <a:rPr lang="en-US" altLang="zh-CN" sz="2900" smtClean="0"/>
              <a:t>2  </a:t>
            </a:r>
            <a:r>
              <a:rPr lang="zh-CN" altLang="en-US" sz="2900" smtClean="0"/>
              <a:t>三相突然短路物理过程的分析</a:t>
            </a:r>
            <a:r>
              <a:rPr lang="en-US" altLang="zh-CN" sz="1000" smtClean="0">
                <a:ea typeface="黑体" pitchFamily="2" charset="-122"/>
              </a:rPr>
              <a:t>3</a:t>
            </a:r>
          </a:p>
        </p:txBody>
      </p:sp>
      <p:sp>
        <p:nvSpPr>
          <p:cNvPr id="13315" name="Rectangle 3"/>
          <p:cNvSpPr>
            <a:spLocks noChangeArrowheads="1"/>
          </p:cNvSpPr>
          <p:nvPr/>
        </p:nvSpPr>
        <p:spPr bwMode="auto">
          <a:xfrm>
            <a:off x="250825" y="1219200"/>
            <a:ext cx="8893175" cy="50895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b="1"/>
              <a:t>一，电枢绕组的磁链和电流</a:t>
            </a:r>
          </a:p>
          <a:p>
            <a:pPr marL="342900" indent="-342900">
              <a:spcBef>
                <a:spcPct val="20000"/>
              </a:spcBef>
              <a:buClr>
                <a:schemeClr val="bg2"/>
              </a:buClr>
              <a:buSzPct val="70000"/>
              <a:buFont typeface="Wingdings" pitchFamily="2" charset="2"/>
              <a:buChar char="l"/>
            </a:pPr>
            <a:r>
              <a:rPr lang="zh-CN" altLang="en-US" sz="2700" b="1"/>
              <a:t>       </a:t>
            </a:r>
            <a:r>
              <a:rPr lang="zh-CN" altLang="en-US" sz="2700" b="1">
                <a:solidFill>
                  <a:srgbClr val="FF0000"/>
                </a:solidFill>
              </a:rPr>
              <a:t>根据磁链守恒原理，电枢各相绕组在短路后必须维持其在短路瞬间的初始磁链不变</a:t>
            </a:r>
            <a:r>
              <a:rPr lang="zh-CN" altLang="en-US" sz="2700" b="1"/>
              <a:t>。这表明，一经短路后，就将在电枢绕组中出现三相短路电流</a:t>
            </a:r>
            <a:r>
              <a:rPr lang="en-US" altLang="zh-CN" sz="2700" b="1"/>
              <a:t>(i</a:t>
            </a:r>
            <a:r>
              <a:rPr lang="en-US" altLang="zh-CN" sz="2700" b="1" baseline="-25000"/>
              <a:t>A</a:t>
            </a:r>
            <a:r>
              <a:rPr lang="zh-CN" altLang="en-US" sz="2700" b="1"/>
              <a:t>、 </a:t>
            </a:r>
            <a:r>
              <a:rPr lang="en-US" altLang="zh-CN" sz="2700" b="1"/>
              <a:t>i</a:t>
            </a:r>
            <a:r>
              <a:rPr lang="en-US" altLang="zh-CN" sz="2700" b="1" baseline="-25000"/>
              <a:t>B</a:t>
            </a:r>
            <a:r>
              <a:rPr lang="zh-CN" altLang="en-US" sz="2700" b="1"/>
              <a:t>、 </a:t>
            </a:r>
            <a:r>
              <a:rPr lang="en-US" altLang="zh-CN" sz="2700" b="1"/>
              <a:t>i</a:t>
            </a:r>
            <a:r>
              <a:rPr lang="en-US" altLang="zh-CN" sz="2700" b="1" baseline="-25000"/>
              <a:t>C</a:t>
            </a:r>
            <a:r>
              <a:rPr lang="en-US" altLang="zh-CN" sz="2700" b="1"/>
              <a:t>)</a:t>
            </a:r>
            <a:r>
              <a:rPr lang="zh-CN" altLang="en-US" sz="2700" b="1"/>
              <a:t>和形成磁链</a:t>
            </a:r>
            <a:r>
              <a:rPr lang="en-US" altLang="zh-CN" sz="2700" b="1"/>
              <a:t>(</a:t>
            </a:r>
            <a:r>
              <a:rPr lang="el-GR" altLang="zh-CN" sz="2700" b="1">
                <a:cs typeface="Tahoma" pitchFamily="34" charset="0"/>
              </a:rPr>
              <a:t>Ψ</a:t>
            </a:r>
            <a:r>
              <a:rPr lang="en-US" altLang="zh-CN" sz="2700" b="1" baseline="-25000">
                <a:cs typeface="Tahoma" pitchFamily="34" charset="0"/>
              </a:rPr>
              <a:t>Ai</a:t>
            </a:r>
            <a:r>
              <a:rPr lang="zh-CN" altLang="en-US" sz="2700" b="1">
                <a:cs typeface="Tahoma" pitchFamily="34" charset="0"/>
              </a:rPr>
              <a:t>、</a:t>
            </a:r>
            <a:r>
              <a:rPr lang="el-GR" altLang="zh-CN" sz="2700" b="1">
                <a:cs typeface="Tahoma" pitchFamily="34" charset="0"/>
              </a:rPr>
              <a:t>Ψ</a:t>
            </a:r>
            <a:r>
              <a:rPr lang="en-US" altLang="zh-CN" sz="2700" b="1" baseline="-25000">
                <a:cs typeface="Tahoma" pitchFamily="34" charset="0"/>
              </a:rPr>
              <a:t>Bi</a:t>
            </a:r>
            <a:r>
              <a:rPr lang="zh-CN" altLang="en-US" sz="2700" b="1"/>
              <a:t>和</a:t>
            </a:r>
            <a:r>
              <a:rPr lang="el-GR" altLang="zh-CN" sz="2700" b="1">
                <a:cs typeface="Tahoma" pitchFamily="34" charset="0"/>
              </a:rPr>
              <a:t>Ψ</a:t>
            </a:r>
            <a:r>
              <a:rPr lang="en-US" altLang="zh-CN" sz="2700" b="1" baseline="-25000">
                <a:cs typeface="Tahoma" pitchFamily="34" charset="0"/>
              </a:rPr>
              <a:t>Ci</a:t>
            </a:r>
            <a:r>
              <a:rPr lang="en-US" altLang="zh-CN" sz="2700" b="1"/>
              <a:t>)</a:t>
            </a:r>
            <a:r>
              <a:rPr lang="zh-CN" altLang="en-US" sz="2700" b="1"/>
              <a:t>，并根据式</a:t>
            </a:r>
            <a:r>
              <a:rPr lang="en-US" altLang="zh-CN" sz="2700" b="1"/>
              <a:t>(21—3)</a:t>
            </a:r>
            <a:r>
              <a:rPr lang="zh-CN" altLang="en-US" sz="2700" b="1"/>
              <a:t>有</a:t>
            </a:r>
          </a:p>
          <a:p>
            <a:pPr marL="342900" indent="-342900">
              <a:spcBef>
                <a:spcPct val="20000"/>
              </a:spcBef>
              <a:buClr>
                <a:schemeClr val="bg2"/>
              </a:buClr>
              <a:buSzPct val="70000"/>
              <a:buFont typeface="Wingdings" pitchFamily="2" charset="2"/>
              <a:buChar char="l"/>
            </a:pPr>
            <a:r>
              <a:rPr lang="zh-CN" altLang="en-US" sz="2700" b="1"/>
              <a:t>    </a:t>
            </a:r>
          </a:p>
          <a:p>
            <a:pPr marL="342900" indent="-342900">
              <a:spcBef>
                <a:spcPct val="20000"/>
              </a:spcBef>
              <a:buClr>
                <a:schemeClr val="bg2"/>
              </a:buClr>
              <a:buSzPct val="70000"/>
              <a:buFont typeface="Wingdings" pitchFamily="2" charset="2"/>
              <a:buChar char="l"/>
            </a:pPr>
            <a:r>
              <a:rPr lang="zh-CN" altLang="en-US" sz="2700" b="1"/>
              <a:t>因此</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r>
              <a:rPr lang="zh-CN" altLang="en-US" sz="2700" b="1"/>
              <a:t> 从式可见，</a:t>
            </a:r>
            <a:r>
              <a:rPr lang="zh-CN" altLang="en-US" sz="2700" b="1">
                <a:solidFill>
                  <a:srgbClr val="FF0000"/>
                </a:solidFill>
              </a:rPr>
              <a:t>短路电流建立的磁链包含一组交流分量和一组直流分量</a:t>
            </a:r>
            <a:r>
              <a:rPr lang="zh-CN" altLang="en-US" sz="2700" b="1">
                <a:solidFill>
                  <a:schemeClr val="hlink"/>
                </a:solidFill>
              </a:rPr>
              <a:t>。</a:t>
            </a:r>
            <a:r>
              <a:rPr lang="zh-CN" altLang="en-US" sz="2700" b="1"/>
              <a:t>显然，相应的</a:t>
            </a:r>
            <a:r>
              <a:rPr lang="zh-CN" altLang="en-US" sz="2700" b="1">
                <a:solidFill>
                  <a:schemeClr val="folHlink"/>
                </a:solidFill>
              </a:rPr>
              <a:t>短路电流也必定包含交流分量和直流分量两部分</a:t>
            </a:r>
            <a:r>
              <a:rPr lang="zh-CN" altLang="en-US" sz="2700" b="1"/>
              <a:t>，即</a:t>
            </a:r>
            <a:endParaRPr lang="zh-CN" altLang="zh-CN" sz="2700" b="1"/>
          </a:p>
        </p:txBody>
      </p:sp>
      <p:graphicFrame>
        <p:nvGraphicFramePr>
          <p:cNvPr id="13316" name="Object 4"/>
          <p:cNvGraphicFramePr>
            <a:graphicFrameLocks noChangeAspect="1"/>
          </p:cNvGraphicFramePr>
          <p:nvPr>
            <p:ph sz="half" idx="1"/>
          </p:nvPr>
        </p:nvGraphicFramePr>
        <p:xfrm>
          <a:off x="3119438" y="3290888"/>
          <a:ext cx="2139950" cy="1185862"/>
        </p:xfrm>
        <a:graphic>
          <a:graphicData uri="http://schemas.openxmlformats.org/presentationml/2006/ole">
            <p:oleObj spid="_x0000_s13316" name="公式" r:id="rId3" imgW="952087" imgH="533169" progId="Equation.3">
              <p:embed/>
            </p:oleObj>
          </a:graphicData>
        </a:graphic>
      </p:graphicFrame>
      <p:graphicFrame>
        <p:nvGraphicFramePr>
          <p:cNvPr id="13317" name="Object 5"/>
          <p:cNvGraphicFramePr>
            <a:graphicFrameLocks noChangeAspect="1"/>
          </p:cNvGraphicFramePr>
          <p:nvPr>
            <p:ph sz="half" idx="2"/>
          </p:nvPr>
        </p:nvGraphicFramePr>
        <p:xfrm>
          <a:off x="1052513" y="4279900"/>
          <a:ext cx="7059612" cy="1244600"/>
        </p:xfrm>
        <a:graphic>
          <a:graphicData uri="http://schemas.openxmlformats.org/presentationml/2006/ole">
            <p:oleObj spid="_x0000_s13317" name="公式" r:id="rId4" imgW="2997200" imgH="533400" progId="Equation.3">
              <p:embed/>
            </p:oleObj>
          </a:graphicData>
        </a:graphic>
      </p:graphicFrame>
      <p:sp>
        <p:nvSpPr>
          <p:cNvPr id="13318" name="日期占位符 1"/>
          <p:cNvSpPr>
            <a:spLocks noGrp="1"/>
          </p:cNvSpPr>
          <p:nvPr>
            <p:ph type="dt" sz="quarter" idx="10"/>
          </p:nvPr>
        </p:nvSpPr>
        <p:spPr>
          <a:noFill/>
          <a:ln>
            <a:miter lim="800000"/>
            <a:headEnd/>
            <a:tailEnd/>
          </a:ln>
        </p:spPr>
        <p:txBody>
          <a:bodyPr/>
          <a:lstStyle/>
          <a:p>
            <a:fld id="{A80BA7CC-93E2-42D6-9B37-5CFB47432676}" type="datetime8">
              <a:rPr lang="zh-CN" altLang="en-US"/>
              <a:pPr/>
              <a:t>2015年1月23日5时44分</a:t>
            </a:fld>
            <a:endParaRPr lang="en-US" altLang="zh-CN"/>
          </a:p>
        </p:txBody>
      </p:sp>
      <p:sp>
        <p:nvSpPr>
          <p:cNvPr id="13319" name="页脚占位符 2"/>
          <p:cNvSpPr>
            <a:spLocks noGrp="1"/>
          </p:cNvSpPr>
          <p:nvPr>
            <p:ph type="ftr" sz="quarter" idx="11"/>
          </p:nvPr>
        </p:nvSpPr>
        <p:spPr>
          <a:noFill/>
          <a:ln>
            <a:miter lim="800000"/>
            <a:headEnd/>
            <a:tailEnd/>
          </a:ln>
        </p:spPr>
        <p:txBody>
          <a:bodyPr/>
          <a:lstStyle/>
          <a:p>
            <a:endParaRPr lang="en-US" altLang="zh-CN" smtClean="0"/>
          </a:p>
        </p:txBody>
      </p:sp>
      <p:sp>
        <p:nvSpPr>
          <p:cNvPr id="13320" name="灯片编号占位符 3"/>
          <p:cNvSpPr>
            <a:spLocks noGrp="1"/>
          </p:cNvSpPr>
          <p:nvPr>
            <p:ph type="sldNum" sz="quarter" idx="12"/>
          </p:nvPr>
        </p:nvSpPr>
        <p:spPr>
          <a:noFill/>
          <a:ln>
            <a:miter lim="800000"/>
            <a:headEnd/>
            <a:tailEnd/>
          </a:ln>
        </p:spPr>
        <p:txBody>
          <a:bodyPr/>
          <a:lstStyle/>
          <a:p>
            <a:fld id="{7A11791F-DCAC-43E7-AE02-A1AF2871DC74}" type="slidenum">
              <a:rPr lang="en-US" altLang="zh-CN" smtClean="0"/>
              <a:pPr/>
              <a:t>11</a:t>
            </a:fld>
            <a:endParaRPr lang="en-US" altLang="zh-CN"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55650" y="692150"/>
            <a:ext cx="8693150" cy="508000"/>
          </a:xfrm>
        </p:spPr>
        <p:txBody>
          <a:bodyPr/>
          <a:lstStyle/>
          <a:p>
            <a:pPr eaLnBrk="1" hangingPunct="1"/>
            <a:r>
              <a:rPr lang="en-US" altLang="zh-CN" sz="2900" smtClean="0"/>
              <a:t>6.4</a:t>
            </a:r>
            <a:r>
              <a:rPr lang="en-US" altLang="zh-CN" sz="2900" smtClean="0">
                <a:latin typeface="Arial" charset="0"/>
              </a:rPr>
              <a:t>—</a:t>
            </a:r>
            <a:r>
              <a:rPr lang="en-US" altLang="zh-CN" sz="2900" smtClean="0"/>
              <a:t>2  </a:t>
            </a:r>
            <a:r>
              <a:rPr lang="zh-CN" altLang="en-US" sz="2900" smtClean="0"/>
              <a:t>三相突然短路物理过程的分析</a:t>
            </a:r>
            <a:r>
              <a:rPr lang="en-US" altLang="zh-CN" sz="1000" smtClean="0">
                <a:ea typeface="黑体" pitchFamily="2" charset="-122"/>
              </a:rPr>
              <a:t>4</a:t>
            </a:r>
          </a:p>
        </p:txBody>
      </p:sp>
      <p:sp>
        <p:nvSpPr>
          <p:cNvPr id="14339" name="Rectangle 3"/>
          <p:cNvSpPr>
            <a:spLocks noChangeArrowheads="1"/>
          </p:cNvSpPr>
          <p:nvPr/>
        </p:nvSpPr>
        <p:spPr bwMode="auto">
          <a:xfrm>
            <a:off x="250825" y="1219200"/>
            <a:ext cx="8893175" cy="5449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b="1"/>
              <a:t>一，电枢绕组的磁链和电流</a:t>
            </a:r>
          </a:p>
          <a:p>
            <a:pPr marL="342900" indent="-342900">
              <a:spcBef>
                <a:spcPct val="20000"/>
              </a:spcBef>
              <a:buClr>
                <a:schemeClr val="bg2"/>
              </a:buClr>
              <a:buSzPct val="70000"/>
              <a:buFont typeface="Wingdings" pitchFamily="2" charset="2"/>
              <a:buChar char="l"/>
            </a:pPr>
            <a:r>
              <a:rPr lang="zh-CN" altLang="en-US" sz="2700" b="1"/>
              <a:t>      </a:t>
            </a:r>
          </a:p>
          <a:p>
            <a:pPr marL="342900" indent="-342900">
              <a:spcBef>
                <a:spcPct val="20000"/>
              </a:spcBef>
              <a:buClr>
                <a:schemeClr val="bg2"/>
              </a:buClr>
              <a:buSzPct val="70000"/>
              <a:buFont typeface="Wingdings" pitchFamily="2" charset="2"/>
              <a:buChar char="l"/>
            </a:pPr>
            <a:r>
              <a:rPr lang="zh-CN" altLang="en-US" sz="2700" b="1"/>
              <a:t>  </a:t>
            </a:r>
            <a:r>
              <a:rPr lang="en-US" altLang="zh-CN" sz="2700" b="1"/>
              <a:t>1</a:t>
            </a:r>
            <a:r>
              <a:rPr lang="zh-CN" altLang="en-US" sz="2700" b="1"/>
              <a:t>．  三相交流分量</a:t>
            </a:r>
            <a:r>
              <a:rPr lang="en-US" altLang="zh-CN" sz="2700" b="1"/>
              <a:t>i</a:t>
            </a:r>
            <a:r>
              <a:rPr lang="en-US" altLang="zh-CN" sz="2700" b="1" baseline="-25000"/>
              <a:t>A</a:t>
            </a:r>
            <a:r>
              <a:rPr lang="zh-CN" altLang="en-US" sz="2700" b="1" baseline="-25000"/>
              <a:t>～</a:t>
            </a:r>
            <a:r>
              <a:rPr lang="zh-CN" altLang="en-US" sz="2700" b="1"/>
              <a:t>、 </a:t>
            </a:r>
            <a:r>
              <a:rPr lang="en-US" altLang="zh-CN" sz="2700" b="1"/>
              <a:t>i</a:t>
            </a:r>
            <a:r>
              <a:rPr lang="en-US" altLang="zh-CN" sz="2700" b="1" baseline="-25000"/>
              <a:t>B</a:t>
            </a:r>
            <a:r>
              <a:rPr lang="zh-CN" altLang="en-US" sz="2700" b="1" baseline="-25000"/>
              <a:t>～</a:t>
            </a:r>
            <a:r>
              <a:rPr lang="zh-CN" altLang="en-US" sz="2700" b="1"/>
              <a:t>、 </a:t>
            </a:r>
            <a:r>
              <a:rPr lang="en-US" altLang="zh-CN" sz="2700" b="1"/>
              <a:t>i</a:t>
            </a:r>
            <a:r>
              <a:rPr lang="en-US" altLang="zh-CN" sz="2700" b="1" baseline="-25000"/>
              <a:t>C</a:t>
            </a:r>
            <a:r>
              <a:rPr lang="zh-CN" altLang="en-US" sz="2700" b="1" baseline="-25000"/>
              <a:t>～</a:t>
            </a:r>
            <a:r>
              <a:rPr lang="zh-CN" altLang="en-US" sz="2700" b="1"/>
              <a:t>，</a:t>
            </a:r>
          </a:p>
          <a:p>
            <a:pPr marL="342900" indent="-342900">
              <a:spcBef>
                <a:spcPct val="20000"/>
              </a:spcBef>
              <a:buClr>
                <a:schemeClr val="bg2"/>
              </a:buClr>
              <a:buSzPct val="70000"/>
              <a:buFont typeface="Wingdings" pitchFamily="2" charset="2"/>
              <a:buChar char="l"/>
            </a:pPr>
            <a:r>
              <a:rPr lang="zh-CN" altLang="en-US" sz="2700" b="1"/>
              <a:t> </a:t>
            </a:r>
            <a:r>
              <a:rPr lang="en-US" altLang="zh-CN" sz="2700" b="1"/>
              <a:t>——</a:t>
            </a:r>
            <a:r>
              <a:rPr lang="zh-CN" altLang="en-US" sz="2700" b="1"/>
              <a:t>也称为周期分量短路电流</a:t>
            </a:r>
          </a:p>
          <a:p>
            <a:pPr marL="342900" indent="-342900">
              <a:spcBef>
                <a:spcPct val="20000"/>
              </a:spcBef>
              <a:buClr>
                <a:schemeClr val="bg2"/>
              </a:buClr>
              <a:buSzPct val="70000"/>
              <a:buFont typeface="Wingdings" pitchFamily="2" charset="2"/>
              <a:buChar char="l"/>
            </a:pPr>
            <a:r>
              <a:rPr lang="zh-CN" altLang="en-US" sz="2700" b="1"/>
              <a:t>由式</a:t>
            </a:r>
            <a:r>
              <a:rPr lang="en-US" altLang="zh-CN" sz="2700" b="1"/>
              <a:t>(21—7)</a:t>
            </a:r>
            <a:r>
              <a:rPr lang="zh-CN" altLang="en-US" sz="2700" b="1"/>
              <a:t>和</a:t>
            </a:r>
            <a:r>
              <a:rPr lang="en-US" altLang="zh-CN" sz="2700" b="1"/>
              <a:t>(21—8)</a:t>
            </a:r>
            <a:r>
              <a:rPr lang="zh-CN" altLang="en-US" sz="2700" b="1"/>
              <a:t>可见，这是一组对称的三相交流电流，</a:t>
            </a:r>
            <a:r>
              <a:rPr lang="zh-CN" altLang="en-US" sz="2700" b="1">
                <a:solidFill>
                  <a:schemeClr val="folHlink"/>
                </a:solidFill>
              </a:rPr>
              <a:t>与磁链</a:t>
            </a:r>
            <a:r>
              <a:rPr lang="el-GR" altLang="zh-CN" sz="2700" b="1">
                <a:solidFill>
                  <a:schemeClr val="folHlink"/>
                </a:solidFill>
                <a:cs typeface="Tahoma" pitchFamily="34" charset="0"/>
              </a:rPr>
              <a:t>Ψ</a:t>
            </a:r>
            <a:r>
              <a:rPr lang="en-US" altLang="zh-CN" sz="2700" b="1" baseline="-25000">
                <a:solidFill>
                  <a:schemeClr val="folHlink"/>
                </a:solidFill>
                <a:cs typeface="Tahoma" pitchFamily="34" charset="0"/>
              </a:rPr>
              <a:t>A</a:t>
            </a:r>
            <a:r>
              <a:rPr lang="zh-CN" altLang="en-US" sz="2700" b="1">
                <a:solidFill>
                  <a:schemeClr val="folHlink"/>
                </a:solidFill>
                <a:cs typeface="Tahoma" pitchFamily="34" charset="0"/>
              </a:rPr>
              <a:t>、</a:t>
            </a:r>
            <a:r>
              <a:rPr lang="el-GR" altLang="zh-CN" sz="2700" b="1">
                <a:solidFill>
                  <a:schemeClr val="folHlink"/>
                </a:solidFill>
                <a:cs typeface="Tahoma" pitchFamily="34" charset="0"/>
              </a:rPr>
              <a:t>Ψ</a:t>
            </a:r>
            <a:r>
              <a:rPr lang="en-US" altLang="zh-CN" sz="2700" b="1" baseline="-25000">
                <a:solidFill>
                  <a:schemeClr val="folHlink"/>
                </a:solidFill>
                <a:cs typeface="Tahoma" pitchFamily="34" charset="0"/>
              </a:rPr>
              <a:t>B</a:t>
            </a:r>
            <a:r>
              <a:rPr lang="zh-CN" altLang="en-US" sz="2700" b="1">
                <a:solidFill>
                  <a:schemeClr val="folHlink"/>
                </a:solidFill>
              </a:rPr>
              <a:t>和</a:t>
            </a:r>
            <a:r>
              <a:rPr lang="el-GR" altLang="zh-CN" sz="2700" b="1">
                <a:solidFill>
                  <a:schemeClr val="folHlink"/>
                </a:solidFill>
                <a:cs typeface="Tahoma" pitchFamily="34" charset="0"/>
              </a:rPr>
              <a:t>Ψ</a:t>
            </a:r>
            <a:r>
              <a:rPr lang="en-US" altLang="zh-CN" sz="2700" b="1" baseline="-25000">
                <a:solidFill>
                  <a:schemeClr val="folHlink"/>
                </a:solidFill>
                <a:cs typeface="Tahoma" pitchFamily="34" charset="0"/>
              </a:rPr>
              <a:t>C</a:t>
            </a:r>
            <a:r>
              <a:rPr lang="zh-CN" altLang="en-US" sz="2700" b="1"/>
              <a:t>，</a:t>
            </a:r>
            <a:r>
              <a:rPr lang="zh-CN" altLang="en-US" sz="2700" b="1">
                <a:solidFill>
                  <a:srgbClr val="FF0000"/>
                </a:solidFill>
              </a:rPr>
              <a:t>如同频率、同相序，但相位相反</a:t>
            </a:r>
            <a:r>
              <a:rPr lang="zh-CN" altLang="en-US" sz="2700" b="1">
                <a:solidFill>
                  <a:schemeClr val="hlink"/>
                </a:solidFill>
              </a:rPr>
              <a:t>。</a:t>
            </a:r>
            <a:r>
              <a:rPr lang="zh-CN" altLang="en-US" sz="2700" b="1"/>
              <a:t>这组交流分量电流建立了与磁极同步旋转的电枢合成磁势</a:t>
            </a:r>
            <a:r>
              <a:rPr lang="en-US" altLang="zh-CN" sz="2700" b="1"/>
              <a:t>F</a:t>
            </a:r>
            <a:r>
              <a:rPr lang="zh-CN" altLang="en-US" sz="2700" b="1" baseline="-25000"/>
              <a:t>～</a:t>
            </a:r>
            <a:r>
              <a:rPr lang="zh-CN" altLang="en-US" sz="2700" b="1"/>
              <a:t>，且</a:t>
            </a:r>
            <a:r>
              <a:rPr lang="zh-CN" altLang="en-US" sz="2700" b="1">
                <a:solidFill>
                  <a:srgbClr val="FF0000"/>
                </a:solidFill>
              </a:rPr>
              <a:t>始终与励磁磁势方向相反</a:t>
            </a:r>
            <a:r>
              <a:rPr lang="zh-CN" altLang="en-US" sz="2700" b="1"/>
              <a:t>。它所</a:t>
            </a:r>
            <a:r>
              <a:rPr lang="zh-CN" altLang="en-US" sz="2700" b="1">
                <a:solidFill>
                  <a:srgbClr val="FF0000"/>
                </a:solidFill>
              </a:rPr>
              <a:t>建立的磁通</a:t>
            </a:r>
            <a:r>
              <a:rPr lang="en-US" altLang="zh-CN" sz="2700" b="1"/>
              <a:t>(</a:t>
            </a:r>
            <a:r>
              <a:rPr lang="zh-CN" altLang="en-US" sz="2700" b="1"/>
              <a:t>其值应与励磁磁通</a:t>
            </a:r>
            <a:r>
              <a:rPr lang="el-GR" altLang="zh-CN" sz="2700" b="1">
                <a:cs typeface="Tahoma" pitchFamily="34" charset="0"/>
              </a:rPr>
              <a:t>Φ</a:t>
            </a:r>
            <a:r>
              <a:rPr lang="en-US" altLang="zh-CN" sz="2700" b="1" baseline="-25000">
                <a:cs typeface="Tahoma" pitchFamily="34" charset="0"/>
              </a:rPr>
              <a:t>f</a:t>
            </a:r>
            <a:r>
              <a:rPr lang="zh-CN" altLang="en-US" sz="2700" b="1"/>
              <a:t>相等</a:t>
            </a:r>
            <a:r>
              <a:rPr lang="en-US" altLang="zh-CN" sz="2700" b="1"/>
              <a:t>)</a:t>
            </a:r>
            <a:r>
              <a:rPr lang="zh-CN" altLang="en-US" sz="2700" b="1"/>
              <a:t>，对电枢三相绕组形成交变的磁链，其</a:t>
            </a:r>
            <a:r>
              <a:rPr lang="zh-CN" altLang="en-US" sz="2700" b="1">
                <a:solidFill>
                  <a:srgbClr val="FF0000"/>
                </a:solidFill>
              </a:rPr>
              <a:t>作用是抵消励磁磁场在电枢绕组中的互感磁链， 数值</a:t>
            </a:r>
            <a:r>
              <a:rPr lang="en-US" altLang="zh-CN" sz="2700" b="1">
                <a:solidFill>
                  <a:schemeClr val="hlink"/>
                </a:solidFill>
              </a:rPr>
              <a:t>-</a:t>
            </a:r>
            <a:r>
              <a:rPr lang="el-GR" altLang="zh-CN" sz="2700" b="1">
                <a:solidFill>
                  <a:schemeClr val="folHlink"/>
                </a:solidFill>
                <a:cs typeface="Tahoma" pitchFamily="34" charset="0"/>
              </a:rPr>
              <a:t>Ψ</a:t>
            </a:r>
            <a:r>
              <a:rPr lang="en-US" altLang="zh-CN" sz="2700" b="1" baseline="-25000">
                <a:solidFill>
                  <a:schemeClr val="folHlink"/>
                </a:solidFill>
                <a:cs typeface="Tahoma" pitchFamily="34" charset="0"/>
              </a:rPr>
              <a:t>A</a:t>
            </a:r>
            <a:r>
              <a:rPr lang="en-US" altLang="zh-CN" sz="2700" b="1">
                <a:solidFill>
                  <a:schemeClr val="folHlink"/>
                </a:solidFill>
                <a:cs typeface="Tahoma" pitchFamily="34" charset="0"/>
              </a:rPr>
              <a:t>\ </a:t>
            </a:r>
            <a:r>
              <a:rPr lang="en-US" altLang="zh-CN" sz="2700" b="1">
                <a:solidFill>
                  <a:schemeClr val="hlink"/>
                </a:solidFill>
              </a:rPr>
              <a:t>-</a:t>
            </a:r>
            <a:r>
              <a:rPr lang="en-US" altLang="zh-CN" sz="2700" b="1">
                <a:solidFill>
                  <a:schemeClr val="folHlink"/>
                </a:solidFill>
                <a:cs typeface="Tahoma" pitchFamily="34" charset="0"/>
              </a:rPr>
              <a:t> </a:t>
            </a:r>
            <a:r>
              <a:rPr lang="el-GR" altLang="zh-CN" sz="2700" b="1">
                <a:solidFill>
                  <a:schemeClr val="folHlink"/>
                </a:solidFill>
                <a:cs typeface="Tahoma" pitchFamily="34" charset="0"/>
              </a:rPr>
              <a:t>Ψ</a:t>
            </a:r>
            <a:r>
              <a:rPr lang="en-US" altLang="zh-CN" sz="2700" b="1" baseline="-25000">
                <a:solidFill>
                  <a:schemeClr val="folHlink"/>
                </a:solidFill>
                <a:cs typeface="Tahoma" pitchFamily="34" charset="0"/>
              </a:rPr>
              <a:t>B</a:t>
            </a:r>
            <a:r>
              <a:rPr lang="en-US" altLang="zh-CN" sz="2700" b="1">
                <a:solidFill>
                  <a:schemeClr val="folHlink"/>
                </a:solidFill>
              </a:rPr>
              <a:t>\</a:t>
            </a:r>
            <a:r>
              <a:rPr lang="en-US" altLang="zh-CN" sz="2700" b="1">
                <a:solidFill>
                  <a:schemeClr val="hlink"/>
                </a:solidFill>
              </a:rPr>
              <a:t>-</a:t>
            </a:r>
            <a:r>
              <a:rPr lang="en-US" altLang="zh-CN" sz="2700" b="1">
                <a:solidFill>
                  <a:schemeClr val="folHlink"/>
                </a:solidFill>
              </a:rPr>
              <a:t> </a:t>
            </a:r>
            <a:r>
              <a:rPr lang="el-GR" altLang="zh-CN" sz="2700" b="1">
                <a:solidFill>
                  <a:schemeClr val="folHlink"/>
                </a:solidFill>
                <a:cs typeface="Tahoma" pitchFamily="34" charset="0"/>
              </a:rPr>
              <a:t>Ψ</a:t>
            </a:r>
            <a:r>
              <a:rPr lang="en-US" altLang="zh-CN" sz="2700" b="1" baseline="-25000">
                <a:solidFill>
                  <a:schemeClr val="folHlink"/>
                </a:solidFill>
                <a:cs typeface="Tahoma" pitchFamily="34" charset="0"/>
              </a:rPr>
              <a:t>C</a:t>
            </a:r>
            <a:endParaRPr lang="zh-CN" altLang="zh-CN" sz="2700" b="1" baseline="-25000">
              <a:solidFill>
                <a:schemeClr val="folHlink"/>
              </a:solidFill>
              <a:cs typeface="Tahoma" pitchFamily="34" charset="0"/>
            </a:endParaRPr>
          </a:p>
        </p:txBody>
      </p:sp>
      <p:graphicFrame>
        <p:nvGraphicFramePr>
          <p:cNvPr id="14340" name="Object 4"/>
          <p:cNvGraphicFramePr>
            <a:graphicFrameLocks noChangeAspect="1"/>
          </p:cNvGraphicFramePr>
          <p:nvPr>
            <p:ph sz="half" idx="1"/>
          </p:nvPr>
        </p:nvGraphicFramePr>
        <p:xfrm>
          <a:off x="5435600" y="981075"/>
          <a:ext cx="2736850" cy="1897063"/>
        </p:xfrm>
        <a:graphic>
          <a:graphicData uri="http://schemas.openxmlformats.org/presentationml/2006/ole">
            <p:oleObj spid="_x0000_s14340" name="公式" r:id="rId3" imgW="787058" imgH="545863" progId="Equation.3">
              <p:embed/>
            </p:oleObj>
          </a:graphicData>
        </a:graphic>
      </p:graphicFrame>
      <p:pic>
        <p:nvPicPr>
          <p:cNvPr id="523271" name="Picture 7" descr="21-2和3"/>
          <p:cNvPicPr>
            <a:picLocks noChangeAspect="1" noChangeArrowheads="1"/>
          </p:cNvPicPr>
          <p:nvPr>
            <p:ph sz="quarter" idx="2"/>
          </p:nvPr>
        </p:nvPicPr>
        <p:blipFill>
          <a:blip r:embed="rId4"/>
          <a:srcRect/>
          <a:stretch>
            <a:fillRect/>
          </a:stretch>
        </p:blipFill>
        <p:spPr>
          <a:xfrm>
            <a:off x="0" y="1412875"/>
            <a:ext cx="5041900" cy="2276475"/>
          </a:xfrm>
          <a:noFill/>
        </p:spPr>
      </p:pic>
      <p:pic>
        <p:nvPicPr>
          <p:cNvPr id="523272" name="Picture 8" descr="21-4"/>
          <p:cNvPicPr>
            <a:picLocks noChangeAspect="1" noChangeArrowheads="1"/>
          </p:cNvPicPr>
          <p:nvPr>
            <p:ph sz="quarter" idx="3"/>
          </p:nvPr>
        </p:nvPicPr>
        <p:blipFill>
          <a:blip r:embed="rId5"/>
          <a:srcRect/>
          <a:stretch>
            <a:fillRect/>
          </a:stretch>
        </p:blipFill>
        <p:spPr>
          <a:xfrm>
            <a:off x="5076825" y="0"/>
            <a:ext cx="4008438" cy="6669088"/>
          </a:xfrm>
          <a:noFill/>
        </p:spPr>
      </p:pic>
      <p:sp>
        <p:nvSpPr>
          <p:cNvPr id="14343" name="日期占位符 1"/>
          <p:cNvSpPr>
            <a:spLocks noGrp="1"/>
          </p:cNvSpPr>
          <p:nvPr>
            <p:ph type="dt" sz="quarter" idx="10"/>
          </p:nvPr>
        </p:nvSpPr>
        <p:spPr>
          <a:noFill/>
          <a:ln>
            <a:miter lim="800000"/>
            <a:headEnd/>
            <a:tailEnd/>
          </a:ln>
        </p:spPr>
        <p:txBody>
          <a:bodyPr/>
          <a:lstStyle/>
          <a:p>
            <a:fld id="{26D79848-F971-4161-932C-41C09D8D484C}" type="datetime8">
              <a:rPr lang="zh-CN" altLang="en-US"/>
              <a:pPr/>
              <a:t>2015年1月23日5时44分</a:t>
            </a:fld>
            <a:endParaRPr lang="en-US" altLang="zh-CN"/>
          </a:p>
        </p:txBody>
      </p:sp>
      <p:sp>
        <p:nvSpPr>
          <p:cNvPr id="14344" name="页脚占位符 2"/>
          <p:cNvSpPr>
            <a:spLocks noGrp="1"/>
          </p:cNvSpPr>
          <p:nvPr>
            <p:ph type="ftr" sz="quarter" idx="11"/>
          </p:nvPr>
        </p:nvSpPr>
        <p:spPr>
          <a:noFill/>
          <a:ln>
            <a:miter lim="800000"/>
            <a:headEnd/>
            <a:tailEnd/>
          </a:ln>
        </p:spPr>
        <p:txBody>
          <a:bodyPr/>
          <a:lstStyle/>
          <a:p>
            <a:endParaRPr lang="en-US" altLang="zh-CN" smtClean="0"/>
          </a:p>
        </p:txBody>
      </p:sp>
      <p:sp>
        <p:nvSpPr>
          <p:cNvPr id="14345" name="灯片编号占位符 3"/>
          <p:cNvSpPr>
            <a:spLocks noGrp="1"/>
          </p:cNvSpPr>
          <p:nvPr>
            <p:ph type="sldNum" sz="quarter" idx="12"/>
          </p:nvPr>
        </p:nvSpPr>
        <p:spPr>
          <a:noFill/>
          <a:ln>
            <a:miter lim="800000"/>
            <a:headEnd/>
            <a:tailEnd/>
          </a:ln>
        </p:spPr>
        <p:txBody>
          <a:bodyPr/>
          <a:lstStyle/>
          <a:p>
            <a:fld id="{FCB17EC7-3B88-45F0-BD7E-9A6620E1F1E7}" type="slidenum">
              <a:rPr lang="en-US" altLang="zh-CN" smtClean="0"/>
              <a:pPr/>
              <a:t>12</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23271"/>
                                        </p:tgtEl>
                                        <p:attrNameLst>
                                          <p:attrName>style.visibility</p:attrName>
                                        </p:attrNameLst>
                                      </p:cBhvr>
                                      <p:to>
                                        <p:strVal val="visible"/>
                                      </p:to>
                                    </p:set>
                                    <p:animEffect transition="in" filter="slide(fromBottom)">
                                      <p:cBhvr>
                                        <p:cTn id="7" dur="500"/>
                                        <p:tgtEl>
                                          <p:spTgt spid="5232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23272"/>
                                        </p:tgtEl>
                                        <p:attrNameLst>
                                          <p:attrName>style.visibility</p:attrName>
                                        </p:attrNameLst>
                                      </p:cBhvr>
                                      <p:to>
                                        <p:strVal val="visible"/>
                                      </p:to>
                                    </p:set>
                                    <p:anim calcmode="lin" valueType="num">
                                      <p:cBhvr additive="base">
                                        <p:cTn id="12" dur="500" fill="hold"/>
                                        <p:tgtEl>
                                          <p:spTgt spid="523272"/>
                                        </p:tgtEl>
                                        <p:attrNameLst>
                                          <p:attrName>ppt_x</p:attrName>
                                        </p:attrNameLst>
                                      </p:cBhvr>
                                      <p:tavLst>
                                        <p:tav tm="0">
                                          <p:val>
                                            <p:strVal val="#ppt_x"/>
                                          </p:val>
                                        </p:tav>
                                        <p:tav tm="100000">
                                          <p:val>
                                            <p:strVal val="#ppt_x"/>
                                          </p:val>
                                        </p:tav>
                                      </p:tavLst>
                                    </p:anim>
                                    <p:anim calcmode="lin" valueType="num">
                                      <p:cBhvr additive="base">
                                        <p:cTn id="13" dur="500" fill="hold"/>
                                        <p:tgtEl>
                                          <p:spTgt spid="5232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11188" y="620713"/>
            <a:ext cx="8693150" cy="508000"/>
          </a:xfrm>
        </p:spPr>
        <p:txBody>
          <a:bodyPr/>
          <a:lstStyle/>
          <a:p>
            <a:pPr eaLnBrk="1" hangingPunct="1"/>
            <a:r>
              <a:rPr lang="en-US" altLang="zh-CN" sz="2900" smtClean="0"/>
              <a:t>6.4</a:t>
            </a:r>
            <a:r>
              <a:rPr lang="en-US" altLang="zh-CN" sz="2900" smtClean="0">
                <a:latin typeface="Arial" charset="0"/>
              </a:rPr>
              <a:t>—</a:t>
            </a:r>
            <a:r>
              <a:rPr lang="en-US" altLang="zh-CN" sz="2900" smtClean="0"/>
              <a:t>2  </a:t>
            </a:r>
            <a:r>
              <a:rPr lang="zh-CN" altLang="en-US" sz="2900" smtClean="0"/>
              <a:t>三相突然短路物理过程的分析</a:t>
            </a:r>
            <a:r>
              <a:rPr lang="en-US" altLang="zh-CN" sz="1000" smtClean="0">
                <a:ea typeface="黑体" pitchFamily="2" charset="-122"/>
              </a:rPr>
              <a:t>5</a:t>
            </a:r>
          </a:p>
        </p:txBody>
      </p:sp>
      <p:sp>
        <p:nvSpPr>
          <p:cNvPr id="15363" name="Rectangle 3"/>
          <p:cNvSpPr>
            <a:spLocks noChangeArrowheads="1"/>
          </p:cNvSpPr>
          <p:nvPr/>
        </p:nvSpPr>
        <p:spPr bwMode="auto">
          <a:xfrm>
            <a:off x="250825" y="1219200"/>
            <a:ext cx="8893175" cy="45862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b="1"/>
              <a:t>一，电枢绕组的磁链和电流</a:t>
            </a:r>
          </a:p>
          <a:p>
            <a:pPr marL="342900" indent="-342900">
              <a:spcBef>
                <a:spcPct val="20000"/>
              </a:spcBef>
              <a:buClr>
                <a:schemeClr val="bg2"/>
              </a:buClr>
              <a:buSzPct val="70000"/>
              <a:buFont typeface="Wingdings" pitchFamily="2" charset="2"/>
              <a:buChar char="l"/>
            </a:pPr>
            <a:r>
              <a:rPr lang="zh-CN" altLang="en-US" sz="2700" b="1"/>
              <a:t>  </a:t>
            </a:r>
            <a:r>
              <a:rPr lang="en-US" altLang="zh-CN" sz="2700" b="1"/>
              <a:t>1</a:t>
            </a:r>
            <a:r>
              <a:rPr lang="zh-CN" altLang="en-US" sz="2700" b="1"/>
              <a:t>．  三相交流分量</a:t>
            </a:r>
            <a:r>
              <a:rPr lang="en-US" altLang="zh-CN" sz="2700" b="1"/>
              <a:t>i</a:t>
            </a:r>
            <a:r>
              <a:rPr lang="en-US" altLang="zh-CN" sz="2700" b="1" baseline="-25000"/>
              <a:t>A</a:t>
            </a:r>
            <a:r>
              <a:rPr lang="zh-CN" altLang="en-US" sz="2700" b="1" baseline="-25000"/>
              <a:t>～</a:t>
            </a:r>
            <a:r>
              <a:rPr lang="zh-CN" altLang="en-US" sz="2700" b="1"/>
              <a:t>、 </a:t>
            </a:r>
            <a:r>
              <a:rPr lang="en-US" altLang="zh-CN" sz="2700" b="1"/>
              <a:t>i</a:t>
            </a:r>
            <a:r>
              <a:rPr lang="en-US" altLang="zh-CN" sz="2700" b="1" baseline="-25000"/>
              <a:t>B</a:t>
            </a:r>
            <a:r>
              <a:rPr lang="zh-CN" altLang="en-US" sz="2700" b="1" baseline="-25000"/>
              <a:t>～</a:t>
            </a:r>
            <a:r>
              <a:rPr lang="zh-CN" altLang="en-US" sz="2700" b="1"/>
              <a:t>、 </a:t>
            </a:r>
            <a:r>
              <a:rPr lang="en-US" altLang="zh-CN" sz="2700" b="1"/>
              <a:t>i</a:t>
            </a:r>
            <a:r>
              <a:rPr lang="en-US" altLang="zh-CN" sz="2700" b="1" baseline="-25000"/>
              <a:t>C</a:t>
            </a:r>
            <a:r>
              <a:rPr lang="zh-CN" altLang="en-US" sz="2700" b="1" baseline="-25000"/>
              <a:t>～</a:t>
            </a:r>
            <a:r>
              <a:rPr lang="zh-CN" altLang="en-US" sz="2700" b="1"/>
              <a:t>，</a:t>
            </a:r>
          </a:p>
          <a:p>
            <a:pPr marL="342900" indent="-342900">
              <a:spcBef>
                <a:spcPct val="20000"/>
              </a:spcBef>
              <a:buClr>
                <a:schemeClr val="bg2"/>
              </a:buClr>
              <a:buSzPct val="70000"/>
              <a:buFont typeface="Wingdings" pitchFamily="2" charset="2"/>
              <a:buChar char="l"/>
            </a:pPr>
            <a:r>
              <a:rPr lang="zh-CN" altLang="en-US" sz="2700" b="1"/>
              <a:t> </a:t>
            </a:r>
            <a:r>
              <a:rPr lang="en-US" altLang="zh-CN" sz="2700" b="1"/>
              <a:t>——</a:t>
            </a:r>
            <a:r>
              <a:rPr lang="zh-CN" altLang="en-US" sz="2700" b="1"/>
              <a:t>也称为周期分量短路电流</a:t>
            </a:r>
          </a:p>
          <a:p>
            <a:pPr marL="342900" indent="-342900">
              <a:spcBef>
                <a:spcPct val="20000"/>
              </a:spcBef>
              <a:buClr>
                <a:schemeClr val="bg2"/>
              </a:buClr>
              <a:buSzPct val="70000"/>
              <a:buFont typeface="Wingdings" pitchFamily="2" charset="2"/>
              <a:buChar char="l"/>
            </a:pPr>
            <a:r>
              <a:rPr lang="zh-CN" altLang="en-US" sz="2700" b="1"/>
              <a:t>参照式</a:t>
            </a:r>
            <a:r>
              <a:rPr lang="en-US" altLang="zh-CN" sz="2700" b="1"/>
              <a:t>(21—5)</a:t>
            </a:r>
            <a:r>
              <a:rPr lang="zh-CN" altLang="en-US" sz="2700" b="1"/>
              <a:t>可列写交流分量短路电流的表达式为</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r>
              <a:rPr lang="zh-CN" altLang="en-US" sz="2700" b="1"/>
              <a:t>式中，</a:t>
            </a:r>
            <a:r>
              <a:rPr lang="en-US" altLang="zh-CN" sz="2700" b="1">
                <a:solidFill>
                  <a:srgbClr val="FF0000"/>
                </a:solidFill>
              </a:rPr>
              <a:t>I”</a:t>
            </a:r>
            <a:r>
              <a:rPr lang="zh-CN" altLang="en-US" sz="2700" b="1">
                <a:solidFill>
                  <a:srgbClr val="FF0000"/>
                </a:solidFill>
              </a:rPr>
              <a:t>为交流分量短路电流的有效值</a:t>
            </a:r>
            <a:r>
              <a:rPr lang="zh-CN" altLang="en-US" sz="2700" b="1"/>
              <a:t>，其数值大小与相应的电感有关。</a:t>
            </a:r>
          </a:p>
        </p:txBody>
      </p:sp>
      <p:graphicFrame>
        <p:nvGraphicFramePr>
          <p:cNvPr id="15364" name="Object 4"/>
          <p:cNvGraphicFramePr>
            <a:graphicFrameLocks noChangeAspect="1"/>
          </p:cNvGraphicFramePr>
          <p:nvPr>
            <p:ph sz="half" idx="1"/>
          </p:nvPr>
        </p:nvGraphicFramePr>
        <p:xfrm>
          <a:off x="611188" y="3141663"/>
          <a:ext cx="5689600" cy="1843087"/>
        </p:xfrm>
        <a:graphic>
          <a:graphicData uri="http://schemas.openxmlformats.org/presentationml/2006/ole">
            <p:oleObj spid="_x0000_s15364" name="公式" r:id="rId3" imgW="1943100" imgH="635000" progId="Equation.3">
              <p:embed/>
            </p:oleObj>
          </a:graphicData>
        </a:graphic>
      </p:graphicFrame>
      <p:pic>
        <p:nvPicPr>
          <p:cNvPr id="527365" name="Picture 5" descr="21-2和3"/>
          <p:cNvPicPr>
            <a:picLocks noChangeAspect="1" noChangeArrowheads="1"/>
          </p:cNvPicPr>
          <p:nvPr>
            <p:ph sz="quarter" idx="2"/>
          </p:nvPr>
        </p:nvPicPr>
        <p:blipFill>
          <a:blip r:embed="rId4"/>
          <a:srcRect/>
          <a:stretch>
            <a:fillRect/>
          </a:stretch>
        </p:blipFill>
        <p:spPr>
          <a:xfrm>
            <a:off x="0" y="1412875"/>
            <a:ext cx="5041900" cy="2276475"/>
          </a:xfrm>
          <a:noFill/>
        </p:spPr>
      </p:pic>
      <p:pic>
        <p:nvPicPr>
          <p:cNvPr id="527366" name="Picture 6" descr="21-4"/>
          <p:cNvPicPr>
            <a:picLocks noChangeAspect="1" noChangeArrowheads="1"/>
          </p:cNvPicPr>
          <p:nvPr>
            <p:ph sz="quarter" idx="3"/>
          </p:nvPr>
        </p:nvPicPr>
        <p:blipFill>
          <a:blip r:embed="rId5"/>
          <a:srcRect/>
          <a:stretch>
            <a:fillRect/>
          </a:stretch>
        </p:blipFill>
        <p:spPr>
          <a:xfrm>
            <a:off x="5135563" y="0"/>
            <a:ext cx="4008437" cy="6669088"/>
          </a:xfrm>
          <a:noFill/>
        </p:spPr>
      </p:pic>
      <p:sp>
        <p:nvSpPr>
          <p:cNvPr id="15367" name="日期占位符 1"/>
          <p:cNvSpPr>
            <a:spLocks noGrp="1"/>
          </p:cNvSpPr>
          <p:nvPr>
            <p:ph type="dt" sz="quarter" idx="10"/>
          </p:nvPr>
        </p:nvSpPr>
        <p:spPr>
          <a:noFill/>
          <a:ln>
            <a:miter lim="800000"/>
            <a:headEnd/>
            <a:tailEnd/>
          </a:ln>
        </p:spPr>
        <p:txBody>
          <a:bodyPr/>
          <a:lstStyle/>
          <a:p>
            <a:fld id="{421A62CD-F462-40D8-A0F4-99B6EA05D58F}" type="datetime8">
              <a:rPr lang="zh-CN" altLang="en-US"/>
              <a:pPr/>
              <a:t>2015年1月23日5时44分</a:t>
            </a:fld>
            <a:endParaRPr lang="en-US" altLang="zh-CN"/>
          </a:p>
        </p:txBody>
      </p:sp>
      <p:sp>
        <p:nvSpPr>
          <p:cNvPr id="15368" name="页脚占位符 2"/>
          <p:cNvSpPr>
            <a:spLocks noGrp="1"/>
          </p:cNvSpPr>
          <p:nvPr>
            <p:ph type="ftr" sz="quarter" idx="11"/>
          </p:nvPr>
        </p:nvSpPr>
        <p:spPr>
          <a:noFill/>
          <a:ln>
            <a:miter lim="800000"/>
            <a:headEnd/>
            <a:tailEnd/>
          </a:ln>
        </p:spPr>
        <p:txBody>
          <a:bodyPr/>
          <a:lstStyle/>
          <a:p>
            <a:endParaRPr lang="en-US" altLang="zh-CN" smtClean="0"/>
          </a:p>
        </p:txBody>
      </p:sp>
      <p:sp>
        <p:nvSpPr>
          <p:cNvPr id="15369" name="灯片编号占位符 3"/>
          <p:cNvSpPr>
            <a:spLocks noGrp="1"/>
          </p:cNvSpPr>
          <p:nvPr>
            <p:ph type="sldNum" sz="quarter" idx="12"/>
          </p:nvPr>
        </p:nvSpPr>
        <p:spPr>
          <a:noFill/>
          <a:ln>
            <a:miter lim="800000"/>
            <a:headEnd/>
            <a:tailEnd/>
          </a:ln>
        </p:spPr>
        <p:txBody>
          <a:bodyPr/>
          <a:lstStyle/>
          <a:p>
            <a:fld id="{AF526B28-A50A-421F-AE18-D3A3DD39D5A4}" type="slidenum">
              <a:rPr lang="en-US" altLang="zh-CN" smtClean="0"/>
              <a:pPr/>
              <a:t>13</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27365"/>
                                        </p:tgtEl>
                                        <p:attrNameLst>
                                          <p:attrName>style.visibility</p:attrName>
                                        </p:attrNameLst>
                                      </p:cBhvr>
                                      <p:to>
                                        <p:strVal val="visible"/>
                                      </p:to>
                                    </p:set>
                                    <p:animEffect transition="in" filter="slide(fromBottom)">
                                      <p:cBhvr>
                                        <p:cTn id="7" dur="500"/>
                                        <p:tgtEl>
                                          <p:spTgt spid="527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27366"/>
                                        </p:tgtEl>
                                        <p:attrNameLst>
                                          <p:attrName>style.visibility</p:attrName>
                                        </p:attrNameLst>
                                      </p:cBhvr>
                                      <p:to>
                                        <p:strVal val="visible"/>
                                      </p:to>
                                    </p:set>
                                    <p:anim calcmode="lin" valueType="num">
                                      <p:cBhvr additive="base">
                                        <p:cTn id="12" dur="500" fill="hold"/>
                                        <p:tgtEl>
                                          <p:spTgt spid="527366"/>
                                        </p:tgtEl>
                                        <p:attrNameLst>
                                          <p:attrName>ppt_x</p:attrName>
                                        </p:attrNameLst>
                                      </p:cBhvr>
                                      <p:tavLst>
                                        <p:tav tm="0">
                                          <p:val>
                                            <p:strVal val="#ppt_x"/>
                                          </p:val>
                                        </p:tav>
                                        <p:tav tm="100000">
                                          <p:val>
                                            <p:strVal val="#ppt_x"/>
                                          </p:val>
                                        </p:tav>
                                      </p:tavLst>
                                    </p:anim>
                                    <p:anim calcmode="lin" valueType="num">
                                      <p:cBhvr additive="base">
                                        <p:cTn id="13" dur="500" fill="hold"/>
                                        <p:tgtEl>
                                          <p:spTgt spid="5273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4213" y="620713"/>
            <a:ext cx="8693150" cy="508000"/>
          </a:xfrm>
        </p:spPr>
        <p:txBody>
          <a:bodyPr/>
          <a:lstStyle/>
          <a:p>
            <a:pPr eaLnBrk="1" hangingPunct="1"/>
            <a:r>
              <a:rPr lang="en-US" altLang="zh-CN" sz="2900" smtClean="0"/>
              <a:t>6.4</a:t>
            </a:r>
            <a:r>
              <a:rPr lang="en-US" altLang="zh-CN" sz="2900" smtClean="0">
                <a:latin typeface="Arial" charset="0"/>
              </a:rPr>
              <a:t>—</a:t>
            </a:r>
            <a:r>
              <a:rPr lang="en-US" altLang="zh-CN" sz="2900" smtClean="0"/>
              <a:t>2  </a:t>
            </a:r>
            <a:r>
              <a:rPr lang="zh-CN" altLang="en-US" sz="2900" smtClean="0"/>
              <a:t>三相突然短路物理过程的分析</a:t>
            </a:r>
            <a:r>
              <a:rPr lang="en-US" altLang="zh-CN" sz="1000" smtClean="0">
                <a:ea typeface="黑体" pitchFamily="2" charset="-122"/>
              </a:rPr>
              <a:t>6</a:t>
            </a:r>
          </a:p>
        </p:txBody>
      </p:sp>
      <p:sp>
        <p:nvSpPr>
          <p:cNvPr id="16387" name="Rectangle 3"/>
          <p:cNvSpPr>
            <a:spLocks noChangeArrowheads="1"/>
          </p:cNvSpPr>
          <p:nvPr/>
        </p:nvSpPr>
        <p:spPr bwMode="auto">
          <a:xfrm>
            <a:off x="250825" y="1219200"/>
            <a:ext cx="8893175" cy="5449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b="1"/>
              <a:t>一，电枢绕组的磁链和电流</a:t>
            </a:r>
          </a:p>
          <a:p>
            <a:pPr marL="342900" indent="-342900">
              <a:spcBef>
                <a:spcPct val="20000"/>
              </a:spcBef>
              <a:buClr>
                <a:schemeClr val="bg2"/>
              </a:buClr>
              <a:buSzPct val="70000"/>
              <a:buFont typeface="Wingdings" pitchFamily="2" charset="2"/>
              <a:buChar char="l"/>
            </a:pPr>
            <a:r>
              <a:rPr lang="en-US" altLang="zh-CN" sz="2700" b="1"/>
              <a:t>2  </a:t>
            </a:r>
            <a:r>
              <a:rPr lang="zh-CN" altLang="en-US" sz="2700" b="1"/>
              <a:t>三相直流分量</a:t>
            </a:r>
            <a:r>
              <a:rPr lang="en-US" altLang="zh-CN" sz="2700" b="1"/>
              <a:t>i</a:t>
            </a:r>
            <a:r>
              <a:rPr lang="en-US" altLang="zh-CN" sz="2700" b="1" baseline="-25000"/>
              <a:t>A-</a:t>
            </a:r>
            <a:r>
              <a:rPr lang="zh-CN" altLang="en-US" sz="2700" b="1"/>
              <a:t>、 </a:t>
            </a:r>
            <a:r>
              <a:rPr lang="en-US" altLang="zh-CN" sz="2700" b="1"/>
              <a:t>i</a:t>
            </a:r>
            <a:r>
              <a:rPr lang="en-US" altLang="zh-CN" sz="2700" b="1" baseline="-25000"/>
              <a:t>B-</a:t>
            </a:r>
            <a:r>
              <a:rPr lang="zh-CN" altLang="en-US" sz="2700" b="1"/>
              <a:t>、 </a:t>
            </a:r>
            <a:r>
              <a:rPr lang="en-US" altLang="zh-CN" sz="2700" b="1"/>
              <a:t>i</a:t>
            </a:r>
            <a:r>
              <a:rPr lang="en-US" altLang="zh-CN" sz="2700" b="1" baseline="-25000"/>
              <a:t>C-</a:t>
            </a:r>
            <a:r>
              <a:rPr lang="en-US" altLang="zh-CN" sz="2700" b="1"/>
              <a:t> </a:t>
            </a:r>
            <a:r>
              <a:rPr lang="zh-CN" altLang="en-US" sz="2700" b="1"/>
              <a:t>，或称</a:t>
            </a:r>
            <a:r>
              <a:rPr lang="zh-CN" altLang="en-US" sz="2700" b="1">
                <a:solidFill>
                  <a:srgbClr val="FF0000"/>
                </a:solidFill>
              </a:rPr>
              <a:t>非周期分量短路电流</a:t>
            </a:r>
            <a:r>
              <a:rPr lang="zh-CN" altLang="en-US" sz="2700" b="1"/>
              <a:t>  </a:t>
            </a:r>
          </a:p>
          <a:p>
            <a:pPr marL="342900" indent="-342900">
              <a:spcBef>
                <a:spcPct val="20000"/>
              </a:spcBef>
              <a:buClr>
                <a:schemeClr val="bg2"/>
              </a:buClr>
              <a:buSzPct val="70000"/>
              <a:buFont typeface="Wingdings" pitchFamily="2" charset="2"/>
              <a:buChar char="l"/>
            </a:pPr>
            <a:r>
              <a:rPr lang="zh-CN" altLang="en-US" sz="2700" b="1"/>
              <a:t>     这组直流分量电流形成</a:t>
            </a:r>
            <a:r>
              <a:rPr lang="zh-CN" altLang="en-US" sz="2700" b="1">
                <a:solidFill>
                  <a:srgbClr val="FF0000"/>
                </a:solidFill>
              </a:rPr>
              <a:t>恒定电枢合成磁势</a:t>
            </a:r>
            <a:r>
              <a:rPr lang="en-US" altLang="zh-CN" sz="2700" b="1"/>
              <a:t>F</a:t>
            </a:r>
            <a:r>
              <a:rPr lang="en-US" altLang="zh-CN" sz="2700" b="1" baseline="-25000"/>
              <a:t>-</a:t>
            </a:r>
            <a:r>
              <a:rPr lang="zh-CN" altLang="en-US" sz="2700" b="1"/>
              <a:t>，在空间建立一个静止不动的磁场。这磁势的轴线就</a:t>
            </a:r>
            <a:r>
              <a:rPr lang="zh-CN" altLang="en-US" sz="2700" b="1">
                <a:solidFill>
                  <a:srgbClr val="FF0000"/>
                </a:solidFill>
              </a:rPr>
              <a:t>固定在</a:t>
            </a:r>
            <a:r>
              <a:rPr lang="el-GR" altLang="zh-CN" sz="2700" b="1">
                <a:solidFill>
                  <a:srgbClr val="FF0000"/>
                </a:solidFill>
                <a:latin typeface="宋体" pitchFamily="2" charset="-122"/>
              </a:rPr>
              <a:t>α</a:t>
            </a:r>
            <a:r>
              <a:rPr lang="en-US" altLang="zh-CN" sz="2700" b="1" baseline="-25000">
                <a:solidFill>
                  <a:srgbClr val="FF0000"/>
                </a:solidFill>
                <a:latin typeface="宋体" pitchFamily="2" charset="-122"/>
              </a:rPr>
              <a:t>0</a:t>
            </a:r>
            <a:r>
              <a:rPr lang="en-US" altLang="zh-CN" sz="2700" b="1">
                <a:solidFill>
                  <a:srgbClr val="FF0000"/>
                </a:solidFill>
              </a:rPr>
              <a:t>  </a:t>
            </a:r>
            <a:r>
              <a:rPr lang="zh-CN" altLang="en-US" sz="2700" b="1">
                <a:solidFill>
                  <a:srgbClr val="FF0000"/>
                </a:solidFill>
              </a:rPr>
              <a:t>位置</a:t>
            </a:r>
            <a:r>
              <a:rPr lang="en-US" altLang="zh-CN" sz="2700" b="1"/>
              <a:t>(</a:t>
            </a:r>
            <a:r>
              <a:rPr lang="zh-CN" altLang="en-US" sz="2700" b="1"/>
              <a:t>即短路瞬间励磁磁场的轴线位置，见图</a:t>
            </a:r>
            <a:r>
              <a:rPr lang="en-US" altLang="zh-CN" sz="2700" b="1"/>
              <a:t>21-2)</a:t>
            </a:r>
            <a:r>
              <a:rPr lang="zh-CN" altLang="en-US" sz="2700" b="1"/>
              <a:t>不动，</a:t>
            </a:r>
            <a:r>
              <a:rPr lang="zh-CN" altLang="en-US" sz="2700" b="1">
                <a:solidFill>
                  <a:srgbClr val="FF0000"/>
                </a:solidFill>
              </a:rPr>
              <a:t>相应磁通幅值也必等于</a:t>
            </a:r>
            <a:r>
              <a:rPr lang="el-GR" altLang="zh-CN" sz="2700" b="1">
                <a:cs typeface="Tahoma" pitchFamily="34" charset="0"/>
              </a:rPr>
              <a:t>Φ</a:t>
            </a:r>
            <a:r>
              <a:rPr lang="en-US" altLang="zh-CN" sz="2700" b="1" baseline="-25000"/>
              <a:t>f</a:t>
            </a:r>
            <a:r>
              <a:rPr lang="zh-CN" altLang="en-US" sz="2700" b="1"/>
              <a:t>。</a:t>
            </a:r>
            <a:r>
              <a:rPr lang="zh-CN" altLang="en-US" sz="2700" b="1">
                <a:solidFill>
                  <a:schemeClr val="folHlink"/>
                </a:solidFill>
              </a:rPr>
              <a:t>由于该电势大小和方向与短路瞬间的励磁磁场一样，</a:t>
            </a:r>
            <a:r>
              <a:rPr lang="zh-CN" altLang="en-US" sz="2700" b="1"/>
              <a:t>从而使三相电枢绕组内始终保持有初始磁链</a:t>
            </a:r>
            <a:r>
              <a:rPr lang="el-GR" altLang="zh-CN" sz="2700" b="1">
                <a:cs typeface="Tahoma" pitchFamily="34" charset="0"/>
              </a:rPr>
              <a:t>Ψ</a:t>
            </a:r>
            <a:r>
              <a:rPr lang="en-US" altLang="zh-CN" sz="2700" b="1" baseline="-25000">
                <a:cs typeface="Tahoma" pitchFamily="34" charset="0"/>
              </a:rPr>
              <a:t>A0</a:t>
            </a:r>
            <a:r>
              <a:rPr lang="zh-CN" altLang="en-US" sz="2700" b="1">
                <a:cs typeface="Tahoma" pitchFamily="34" charset="0"/>
              </a:rPr>
              <a:t>、</a:t>
            </a:r>
            <a:r>
              <a:rPr lang="el-GR" altLang="zh-CN" sz="2700" b="1">
                <a:cs typeface="Tahoma" pitchFamily="34" charset="0"/>
              </a:rPr>
              <a:t>Ψ</a:t>
            </a:r>
            <a:r>
              <a:rPr lang="en-US" altLang="zh-CN" sz="2700" b="1" baseline="-25000">
                <a:cs typeface="Tahoma" pitchFamily="34" charset="0"/>
              </a:rPr>
              <a:t>B0</a:t>
            </a:r>
            <a:r>
              <a:rPr lang="zh-CN" altLang="en-US" sz="2700" b="1"/>
              <a:t>及</a:t>
            </a:r>
            <a:r>
              <a:rPr lang="el-GR" altLang="zh-CN" sz="2700" b="1">
                <a:cs typeface="Tahoma" pitchFamily="34" charset="0"/>
              </a:rPr>
              <a:t>Ψ</a:t>
            </a:r>
            <a:r>
              <a:rPr lang="en-US" altLang="zh-CN" sz="2700" b="1" baseline="-25000">
                <a:cs typeface="Tahoma" pitchFamily="34" charset="0"/>
              </a:rPr>
              <a:t>C0</a:t>
            </a:r>
            <a:r>
              <a:rPr lang="zh-CN" altLang="en-US" sz="2700" b="1"/>
              <a:t>不变。</a:t>
            </a:r>
          </a:p>
        </p:txBody>
      </p:sp>
      <p:pic>
        <p:nvPicPr>
          <p:cNvPr id="528390" name="Picture 6" descr="21-4"/>
          <p:cNvPicPr>
            <a:picLocks noChangeAspect="1" noChangeArrowheads="1"/>
          </p:cNvPicPr>
          <p:nvPr>
            <p:ph sz="quarter" idx="3"/>
          </p:nvPr>
        </p:nvPicPr>
        <p:blipFill>
          <a:blip r:embed="rId2"/>
          <a:srcRect/>
          <a:stretch>
            <a:fillRect/>
          </a:stretch>
        </p:blipFill>
        <p:spPr>
          <a:xfrm>
            <a:off x="5135563" y="0"/>
            <a:ext cx="4008437" cy="6669088"/>
          </a:xfrm>
          <a:noFill/>
        </p:spPr>
      </p:pic>
      <p:sp>
        <p:nvSpPr>
          <p:cNvPr id="16389" name="日期占位符 1"/>
          <p:cNvSpPr>
            <a:spLocks noGrp="1"/>
          </p:cNvSpPr>
          <p:nvPr>
            <p:ph type="dt" sz="quarter" idx="10"/>
          </p:nvPr>
        </p:nvSpPr>
        <p:spPr>
          <a:noFill/>
          <a:ln>
            <a:miter lim="800000"/>
            <a:headEnd/>
            <a:tailEnd/>
          </a:ln>
        </p:spPr>
        <p:txBody>
          <a:bodyPr/>
          <a:lstStyle/>
          <a:p>
            <a:fld id="{97B18288-DA78-49B0-96BA-5E6E5952103A}" type="datetime8">
              <a:rPr lang="zh-CN" altLang="en-US"/>
              <a:pPr/>
              <a:t>2015年1月23日5时44分</a:t>
            </a:fld>
            <a:endParaRPr lang="en-US" altLang="zh-CN"/>
          </a:p>
        </p:txBody>
      </p:sp>
      <p:sp>
        <p:nvSpPr>
          <p:cNvPr id="16390" name="页脚占位符 2"/>
          <p:cNvSpPr>
            <a:spLocks noGrp="1"/>
          </p:cNvSpPr>
          <p:nvPr>
            <p:ph type="ftr" sz="quarter" idx="11"/>
          </p:nvPr>
        </p:nvSpPr>
        <p:spPr>
          <a:noFill/>
          <a:ln>
            <a:miter lim="800000"/>
            <a:headEnd/>
            <a:tailEnd/>
          </a:ln>
        </p:spPr>
        <p:txBody>
          <a:bodyPr/>
          <a:lstStyle/>
          <a:p>
            <a:endParaRPr lang="en-US" altLang="zh-CN" smtClean="0"/>
          </a:p>
        </p:txBody>
      </p:sp>
      <p:sp>
        <p:nvSpPr>
          <p:cNvPr id="16391" name="灯片编号占位符 3"/>
          <p:cNvSpPr>
            <a:spLocks noGrp="1"/>
          </p:cNvSpPr>
          <p:nvPr>
            <p:ph type="sldNum" sz="quarter" idx="12"/>
          </p:nvPr>
        </p:nvSpPr>
        <p:spPr>
          <a:noFill/>
          <a:ln>
            <a:miter lim="800000"/>
            <a:headEnd/>
            <a:tailEnd/>
          </a:ln>
        </p:spPr>
        <p:txBody>
          <a:bodyPr/>
          <a:lstStyle/>
          <a:p>
            <a:fld id="{84036F06-B550-449E-BD08-B95CC70C35FC}" type="slidenum">
              <a:rPr lang="en-US" altLang="zh-CN" smtClean="0"/>
              <a:pPr/>
              <a:t>14</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28390"/>
                                        </p:tgtEl>
                                        <p:attrNameLst>
                                          <p:attrName>style.visibility</p:attrName>
                                        </p:attrNameLst>
                                      </p:cBhvr>
                                      <p:to>
                                        <p:strVal val="visible"/>
                                      </p:to>
                                    </p:set>
                                    <p:anim calcmode="lin" valueType="num">
                                      <p:cBhvr additive="base">
                                        <p:cTn id="7" dur="500" fill="hold"/>
                                        <p:tgtEl>
                                          <p:spTgt spid="528390"/>
                                        </p:tgtEl>
                                        <p:attrNameLst>
                                          <p:attrName>ppt_x</p:attrName>
                                        </p:attrNameLst>
                                      </p:cBhvr>
                                      <p:tavLst>
                                        <p:tav tm="0">
                                          <p:val>
                                            <p:strVal val="#ppt_x"/>
                                          </p:val>
                                        </p:tav>
                                        <p:tav tm="100000">
                                          <p:val>
                                            <p:strVal val="#ppt_x"/>
                                          </p:val>
                                        </p:tav>
                                      </p:tavLst>
                                    </p:anim>
                                    <p:anim calcmode="lin" valueType="num">
                                      <p:cBhvr additive="base">
                                        <p:cTn id="8" dur="500" fill="hold"/>
                                        <p:tgtEl>
                                          <p:spTgt spid="5283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4213" y="620713"/>
            <a:ext cx="8693150" cy="508000"/>
          </a:xfrm>
        </p:spPr>
        <p:txBody>
          <a:bodyPr/>
          <a:lstStyle/>
          <a:p>
            <a:pPr eaLnBrk="1" hangingPunct="1"/>
            <a:r>
              <a:rPr lang="en-US" altLang="zh-CN" sz="2900" smtClean="0"/>
              <a:t>6.4</a:t>
            </a:r>
            <a:r>
              <a:rPr lang="en-US" altLang="zh-CN" sz="2900" smtClean="0">
                <a:latin typeface="Arial" charset="0"/>
              </a:rPr>
              <a:t>—</a:t>
            </a:r>
            <a:r>
              <a:rPr lang="en-US" altLang="zh-CN" sz="2900" smtClean="0"/>
              <a:t>2  </a:t>
            </a:r>
            <a:r>
              <a:rPr lang="zh-CN" altLang="en-US" sz="2900" smtClean="0"/>
              <a:t>三相突然短路物理过程的分析</a:t>
            </a:r>
            <a:r>
              <a:rPr lang="en-US" altLang="zh-CN" sz="1000" smtClean="0">
                <a:ea typeface="黑体" pitchFamily="2" charset="-122"/>
              </a:rPr>
              <a:t>6</a:t>
            </a:r>
          </a:p>
        </p:txBody>
      </p:sp>
      <p:sp>
        <p:nvSpPr>
          <p:cNvPr id="17411" name="Rectangle 3"/>
          <p:cNvSpPr>
            <a:spLocks noChangeArrowheads="1"/>
          </p:cNvSpPr>
          <p:nvPr/>
        </p:nvSpPr>
        <p:spPr bwMode="auto">
          <a:xfrm>
            <a:off x="250825" y="1219200"/>
            <a:ext cx="8893175" cy="5449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b="1"/>
              <a:t>一，电枢绕组的磁链和电流</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r>
              <a:rPr lang="zh-CN" altLang="en-US" sz="2700" b="1"/>
              <a:t>同理可参照式</a:t>
            </a:r>
            <a:r>
              <a:rPr lang="en-US" altLang="zh-CN" sz="2700" b="1"/>
              <a:t>(21-6)</a:t>
            </a:r>
            <a:r>
              <a:rPr lang="zh-CN" altLang="en-US" sz="2700" b="1"/>
              <a:t>写出直流分量短路电流表达式</a:t>
            </a:r>
            <a:endParaRPr lang="zh-CN" altLang="zh-CN" sz="2700" b="1"/>
          </a:p>
        </p:txBody>
      </p:sp>
      <p:graphicFrame>
        <p:nvGraphicFramePr>
          <p:cNvPr id="17412" name="Object 4"/>
          <p:cNvGraphicFramePr>
            <a:graphicFrameLocks noChangeAspect="1"/>
          </p:cNvGraphicFramePr>
          <p:nvPr>
            <p:ph sz="half" idx="1"/>
          </p:nvPr>
        </p:nvGraphicFramePr>
        <p:xfrm>
          <a:off x="684213" y="4581525"/>
          <a:ext cx="4967287" cy="1485900"/>
        </p:xfrm>
        <a:graphic>
          <a:graphicData uri="http://schemas.openxmlformats.org/presentationml/2006/ole">
            <p:oleObj spid="_x0000_s17412" name="公式" r:id="rId3" imgW="1574117" imgH="634725" progId="Equation.3">
              <p:embed/>
            </p:oleObj>
          </a:graphicData>
        </a:graphic>
      </p:graphicFrame>
      <p:graphicFrame>
        <p:nvGraphicFramePr>
          <p:cNvPr id="17413" name="Object 6"/>
          <p:cNvGraphicFramePr>
            <a:graphicFrameLocks noChangeAspect="1"/>
          </p:cNvGraphicFramePr>
          <p:nvPr>
            <p:ph sz="quarter" idx="2"/>
          </p:nvPr>
        </p:nvGraphicFramePr>
        <p:xfrm>
          <a:off x="539750" y="2924175"/>
          <a:ext cx="7920038" cy="1498600"/>
        </p:xfrm>
        <a:graphic>
          <a:graphicData uri="http://schemas.openxmlformats.org/presentationml/2006/ole">
            <p:oleObj spid="_x0000_s17413" name="公式" r:id="rId4" imgW="2819400" imgH="533400" progId="Equation.3">
              <p:embed/>
            </p:oleObj>
          </a:graphicData>
        </a:graphic>
      </p:graphicFrame>
      <p:pic>
        <p:nvPicPr>
          <p:cNvPr id="563205" name="Picture 5" descr="21-4"/>
          <p:cNvPicPr>
            <a:picLocks noChangeAspect="1" noChangeArrowheads="1"/>
          </p:cNvPicPr>
          <p:nvPr>
            <p:ph sz="quarter" idx="3"/>
          </p:nvPr>
        </p:nvPicPr>
        <p:blipFill>
          <a:blip r:embed="rId5"/>
          <a:srcRect/>
          <a:stretch>
            <a:fillRect/>
          </a:stretch>
        </p:blipFill>
        <p:spPr>
          <a:xfrm>
            <a:off x="5135563" y="0"/>
            <a:ext cx="4008437" cy="6669088"/>
          </a:xfrm>
          <a:noFill/>
        </p:spPr>
      </p:pic>
      <p:sp>
        <p:nvSpPr>
          <p:cNvPr id="17415" name="日期占位符 1"/>
          <p:cNvSpPr>
            <a:spLocks noGrp="1"/>
          </p:cNvSpPr>
          <p:nvPr>
            <p:ph type="dt" sz="quarter" idx="10"/>
          </p:nvPr>
        </p:nvSpPr>
        <p:spPr>
          <a:noFill/>
          <a:ln>
            <a:miter lim="800000"/>
            <a:headEnd/>
            <a:tailEnd/>
          </a:ln>
        </p:spPr>
        <p:txBody>
          <a:bodyPr/>
          <a:lstStyle/>
          <a:p>
            <a:fld id="{A2F43A96-9F83-45D4-9A8C-6A10670D7680}" type="datetime8">
              <a:rPr lang="zh-CN" altLang="en-US"/>
              <a:pPr/>
              <a:t>2015年1月23日5时44分</a:t>
            </a:fld>
            <a:endParaRPr lang="en-US" altLang="zh-CN"/>
          </a:p>
        </p:txBody>
      </p:sp>
      <p:sp>
        <p:nvSpPr>
          <p:cNvPr id="17416" name="页脚占位符 2"/>
          <p:cNvSpPr>
            <a:spLocks noGrp="1"/>
          </p:cNvSpPr>
          <p:nvPr>
            <p:ph type="ftr" sz="quarter" idx="11"/>
          </p:nvPr>
        </p:nvSpPr>
        <p:spPr>
          <a:noFill/>
          <a:ln>
            <a:miter lim="800000"/>
            <a:headEnd/>
            <a:tailEnd/>
          </a:ln>
        </p:spPr>
        <p:txBody>
          <a:bodyPr/>
          <a:lstStyle/>
          <a:p>
            <a:endParaRPr lang="en-US" altLang="zh-CN" smtClean="0"/>
          </a:p>
        </p:txBody>
      </p:sp>
      <p:sp>
        <p:nvSpPr>
          <p:cNvPr id="17417" name="灯片编号占位符 3"/>
          <p:cNvSpPr>
            <a:spLocks noGrp="1"/>
          </p:cNvSpPr>
          <p:nvPr>
            <p:ph type="sldNum" sz="quarter" idx="12"/>
          </p:nvPr>
        </p:nvSpPr>
        <p:spPr>
          <a:noFill/>
          <a:ln>
            <a:miter lim="800000"/>
            <a:headEnd/>
            <a:tailEnd/>
          </a:ln>
        </p:spPr>
        <p:txBody>
          <a:bodyPr/>
          <a:lstStyle/>
          <a:p>
            <a:fld id="{1571A690-476B-4EA8-B690-A97F8110FD99}" type="slidenum">
              <a:rPr lang="en-US" altLang="zh-CN" smtClean="0"/>
              <a:pPr/>
              <a:t>15</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63205"/>
                                        </p:tgtEl>
                                        <p:attrNameLst>
                                          <p:attrName>style.visibility</p:attrName>
                                        </p:attrNameLst>
                                      </p:cBhvr>
                                      <p:to>
                                        <p:strVal val="visible"/>
                                      </p:to>
                                    </p:set>
                                    <p:anim calcmode="lin" valueType="num">
                                      <p:cBhvr additive="base">
                                        <p:cTn id="7" dur="500" fill="hold"/>
                                        <p:tgtEl>
                                          <p:spTgt spid="563205"/>
                                        </p:tgtEl>
                                        <p:attrNameLst>
                                          <p:attrName>ppt_x</p:attrName>
                                        </p:attrNameLst>
                                      </p:cBhvr>
                                      <p:tavLst>
                                        <p:tav tm="0">
                                          <p:val>
                                            <p:strVal val="#ppt_x"/>
                                          </p:val>
                                        </p:tav>
                                        <p:tav tm="100000">
                                          <p:val>
                                            <p:strVal val="#ppt_x"/>
                                          </p:val>
                                        </p:tav>
                                      </p:tavLst>
                                    </p:anim>
                                    <p:anim calcmode="lin" valueType="num">
                                      <p:cBhvr additive="base">
                                        <p:cTn id="8" dur="500" fill="hold"/>
                                        <p:tgtEl>
                                          <p:spTgt spid="5632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55650" y="620713"/>
            <a:ext cx="8693150" cy="508000"/>
          </a:xfrm>
        </p:spPr>
        <p:txBody>
          <a:bodyPr/>
          <a:lstStyle/>
          <a:p>
            <a:pPr eaLnBrk="1" hangingPunct="1"/>
            <a:r>
              <a:rPr lang="en-US" altLang="zh-CN" sz="2900" smtClean="0"/>
              <a:t>6.4</a:t>
            </a:r>
            <a:r>
              <a:rPr lang="en-US" altLang="zh-CN" sz="2900" smtClean="0">
                <a:latin typeface="Arial" charset="0"/>
              </a:rPr>
              <a:t>—</a:t>
            </a:r>
            <a:r>
              <a:rPr lang="en-US" altLang="zh-CN" sz="2900" smtClean="0"/>
              <a:t>2  </a:t>
            </a:r>
            <a:r>
              <a:rPr lang="zh-CN" altLang="en-US" sz="2900" smtClean="0"/>
              <a:t>三相突然短路物理过程的分析</a:t>
            </a:r>
            <a:r>
              <a:rPr lang="en-US" altLang="zh-CN" sz="1000" smtClean="0">
                <a:ea typeface="黑体" pitchFamily="2" charset="-122"/>
              </a:rPr>
              <a:t>7</a:t>
            </a:r>
          </a:p>
        </p:txBody>
      </p:sp>
      <p:sp>
        <p:nvSpPr>
          <p:cNvPr id="18435" name="Rectangle 3"/>
          <p:cNvSpPr>
            <a:spLocks noChangeArrowheads="1"/>
          </p:cNvSpPr>
          <p:nvPr/>
        </p:nvSpPr>
        <p:spPr bwMode="auto">
          <a:xfrm>
            <a:off x="250825" y="1219200"/>
            <a:ext cx="8893175" cy="5449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b="1"/>
              <a:t>一，电枢绕组的磁链和电流</a:t>
            </a:r>
          </a:p>
          <a:p>
            <a:pPr marL="342900" indent="-342900">
              <a:spcBef>
                <a:spcPct val="20000"/>
              </a:spcBef>
              <a:buClr>
                <a:schemeClr val="bg2"/>
              </a:buClr>
              <a:buSzPct val="70000"/>
              <a:buFont typeface="Wingdings" pitchFamily="2" charset="2"/>
              <a:buChar char="l"/>
            </a:pPr>
            <a:r>
              <a:rPr lang="en-US" altLang="zh-CN" sz="2700" b="1"/>
              <a:t>2  </a:t>
            </a:r>
            <a:r>
              <a:rPr lang="zh-CN" altLang="en-US" sz="2700" b="1"/>
              <a:t>三相直流分量</a:t>
            </a:r>
            <a:r>
              <a:rPr lang="en-US" altLang="zh-CN" sz="2700" b="1"/>
              <a:t>i</a:t>
            </a:r>
            <a:r>
              <a:rPr lang="en-US" altLang="zh-CN" sz="2700" b="1" baseline="-25000"/>
              <a:t>A-</a:t>
            </a:r>
            <a:r>
              <a:rPr lang="zh-CN" altLang="en-US" sz="2700" b="1"/>
              <a:t>、 </a:t>
            </a:r>
            <a:r>
              <a:rPr lang="en-US" altLang="zh-CN" sz="2700" b="1"/>
              <a:t>i</a:t>
            </a:r>
            <a:r>
              <a:rPr lang="en-US" altLang="zh-CN" sz="2700" b="1" baseline="-25000"/>
              <a:t>B-</a:t>
            </a:r>
            <a:r>
              <a:rPr lang="zh-CN" altLang="en-US" sz="2700" b="1"/>
              <a:t>、 </a:t>
            </a:r>
            <a:r>
              <a:rPr lang="en-US" altLang="zh-CN" sz="2700" b="1"/>
              <a:t>i</a:t>
            </a:r>
            <a:r>
              <a:rPr lang="en-US" altLang="zh-CN" sz="2700" b="1" baseline="-25000"/>
              <a:t>C-</a:t>
            </a:r>
            <a:r>
              <a:rPr lang="en-US" altLang="zh-CN" sz="2700" b="1"/>
              <a:t> </a:t>
            </a:r>
            <a:r>
              <a:rPr lang="zh-CN" altLang="en-US" sz="2700" b="1"/>
              <a:t>，</a:t>
            </a:r>
          </a:p>
          <a:p>
            <a:pPr marL="342900" indent="-342900">
              <a:spcBef>
                <a:spcPct val="20000"/>
              </a:spcBef>
              <a:buClr>
                <a:schemeClr val="bg2"/>
              </a:buClr>
              <a:buSzPct val="70000"/>
              <a:buFont typeface="Wingdings" pitchFamily="2" charset="2"/>
              <a:buChar char="l"/>
            </a:pPr>
            <a:r>
              <a:rPr lang="zh-CN" altLang="en-US" sz="2700" b="1"/>
              <a:t>由式</a:t>
            </a:r>
            <a:r>
              <a:rPr lang="en-US" altLang="zh-CN" sz="2700" b="1"/>
              <a:t>(21-8)</a:t>
            </a:r>
            <a:r>
              <a:rPr lang="zh-CN" altLang="en-US" sz="2700" b="1"/>
              <a:t>～</a:t>
            </a:r>
            <a:r>
              <a:rPr lang="en-US" altLang="zh-CN" sz="2700" b="1"/>
              <a:t>(21-10)</a:t>
            </a:r>
            <a:r>
              <a:rPr lang="zh-CN" altLang="en-US" sz="2700" b="1"/>
              <a:t>可见，在短路初瞬间</a:t>
            </a:r>
            <a:r>
              <a:rPr lang="en-US" altLang="zh-CN" sz="2700" b="1"/>
              <a:t>(t=0)</a:t>
            </a:r>
            <a:r>
              <a:rPr lang="zh-CN" altLang="en-US" sz="2700" b="1"/>
              <a:t>三相电流均为零，即这是因为突然短路发生在空载条件下，电枢绕组电流又不允许突变的缘故。</a:t>
            </a:r>
          </a:p>
          <a:p>
            <a:pPr marL="342900" indent="-342900">
              <a:spcBef>
                <a:spcPct val="20000"/>
              </a:spcBef>
              <a:buClr>
                <a:schemeClr val="bg2"/>
              </a:buClr>
              <a:buSzPct val="70000"/>
              <a:buFont typeface="Wingdings" pitchFamily="2" charset="2"/>
              <a:buChar char="l"/>
            </a:pPr>
            <a:r>
              <a:rPr lang="zh-CN" altLang="en-US" sz="2700" b="1"/>
              <a:t> 根据以上分析，可以画出三相突然短路电流的变化规律，如图</a:t>
            </a:r>
            <a:r>
              <a:rPr lang="en-US" altLang="zh-CN" sz="2700" b="1"/>
              <a:t>21-4</a:t>
            </a:r>
            <a:r>
              <a:rPr lang="zh-CN" altLang="en-US" sz="2700" b="1"/>
              <a:t>所示。 </a:t>
            </a:r>
            <a:endParaRPr lang="zh-CN" altLang="zh-CN" sz="2700" b="1"/>
          </a:p>
        </p:txBody>
      </p:sp>
      <p:graphicFrame>
        <p:nvGraphicFramePr>
          <p:cNvPr id="18436" name="Object 4"/>
          <p:cNvGraphicFramePr>
            <a:graphicFrameLocks noChangeAspect="1"/>
          </p:cNvGraphicFramePr>
          <p:nvPr>
            <p:ph sz="half" idx="1"/>
          </p:nvPr>
        </p:nvGraphicFramePr>
        <p:xfrm>
          <a:off x="611188" y="4508500"/>
          <a:ext cx="4679950" cy="1609725"/>
        </p:xfrm>
        <a:graphic>
          <a:graphicData uri="http://schemas.openxmlformats.org/presentationml/2006/ole">
            <p:oleObj spid="_x0000_s18436" name="公式" r:id="rId3" imgW="1586811" imgH="545863" progId="Equation.3">
              <p:embed/>
            </p:oleObj>
          </a:graphicData>
        </a:graphic>
      </p:graphicFrame>
      <p:pic>
        <p:nvPicPr>
          <p:cNvPr id="529413" name="Picture 5" descr="21-4"/>
          <p:cNvPicPr>
            <a:picLocks noChangeAspect="1" noChangeArrowheads="1"/>
          </p:cNvPicPr>
          <p:nvPr>
            <p:ph sz="quarter" idx="3"/>
          </p:nvPr>
        </p:nvPicPr>
        <p:blipFill>
          <a:blip r:embed="rId4"/>
          <a:srcRect/>
          <a:stretch>
            <a:fillRect/>
          </a:stretch>
        </p:blipFill>
        <p:spPr>
          <a:xfrm>
            <a:off x="5135563" y="0"/>
            <a:ext cx="4008437" cy="6669088"/>
          </a:xfrm>
          <a:noFill/>
        </p:spPr>
      </p:pic>
      <p:sp>
        <p:nvSpPr>
          <p:cNvPr id="18438" name="日期占位符 1"/>
          <p:cNvSpPr>
            <a:spLocks noGrp="1"/>
          </p:cNvSpPr>
          <p:nvPr>
            <p:ph type="dt" sz="quarter" idx="10"/>
          </p:nvPr>
        </p:nvSpPr>
        <p:spPr>
          <a:noFill/>
          <a:ln>
            <a:miter lim="800000"/>
            <a:headEnd/>
            <a:tailEnd/>
          </a:ln>
        </p:spPr>
        <p:txBody>
          <a:bodyPr/>
          <a:lstStyle/>
          <a:p>
            <a:fld id="{F260E9E6-C1D4-4466-BFF8-C2803599E7EF}" type="datetime8">
              <a:rPr lang="zh-CN" altLang="en-US"/>
              <a:pPr/>
              <a:t>2015年1月23日5时44分</a:t>
            </a:fld>
            <a:endParaRPr lang="en-US" altLang="zh-CN"/>
          </a:p>
        </p:txBody>
      </p:sp>
      <p:sp>
        <p:nvSpPr>
          <p:cNvPr id="18439" name="页脚占位符 2"/>
          <p:cNvSpPr>
            <a:spLocks noGrp="1"/>
          </p:cNvSpPr>
          <p:nvPr>
            <p:ph type="ftr" sz="quarter" idx="11"/>
          </p:nvPr>
        </p:nvSpPr>
        <p:spPr>
          <a:noFill/>
          <a:ln>
            <a:miter lim="800000"/>
            <a:headEnd/>
            <a:tailEnd/>
          </a:ln>
        </p:spPr>
        <p:txBody>
          <a:bodyPr/>
          <a:lstStyle/>
          <a:p>
            <a:endParaRPr lang="en-US" altLang="zh-CN" smtClean="0"/>
          </a:p>
        </p:txBody>
      </p:sp>
      <p:sp>
        <p:nvSpPr>
          <p:cNvPr id="18440" name="灯片编号占位符 3"/>
          <p:cNvSpPr>
            <a:spLocks noGrp="1"/>
          </p:cNvSpPr>
          <p:nvPr>
            <p:ph type="sldNum" sz="quarter" idx="12"/>
          </p:nvPr>
        </p:nvSpPr>
        <p:spPr>
          <a:noFill/>
          <a:ln>
            <a:miter lim="800000"/>
            <a:headEnd/>
            <a:tailEnd/>
          </a:ln>
        </p:spPr>
        <p:txBody>
          <a:bodyPr/>
          <a:lstStyle/>
          <a:p>
            <a:fld id="{2B4E8E7F-CDE5-4B10-9265-88C7EE6C04A1}" type="slidenum">
              <a:rPr lang="en-US" altLang="zh-CN" smtClean="0"/>
              <a:pPr/>
              <a:t>16</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29413"/>
                                        </p:tgtEl>
                                        <p:attrNameLst>
                                          <p:attrName>style.visibility</p:attrName>
                                        </p:attrNameLst>
                                      </p:cBhvr>
                                      <p:to>
                                        <p:strVal val="visible"/>
                                      </p:to>
                                    </p:set>
                                    <p:anim calcmode="lin" valueType="num">
                                      <p:cBhvr additive="base">
                                        <p:cTn id="7" dur="500" fill="hold"/>
                                        <p:tgtEl>
                                          <p:spTgt spid="529413"/>
                                        </p:tgtEl>
                                        <p:attrNameLst>
                                          <p:attrName>ppt_x</p:attrName>
                                        </p:attrNameLst>
                                      </p:cBhvr>
                                      <p:tavLst>
                                        <p:tav tm="0">
                                          <p:val>
                                            <p:strVal val="#ppt_x"/>
                                          </p:val>
                                        </p:tav>
                                        <p:tav tm="100000">
                                          <p:val>
                                            <p:strVal val="#ppt_x"/>
                                          </p:val>
                                        </p:tav>
                                      </p:tavLst>
                                    </p:anim>
                                    <p:anim calcmode="lin" valueType="num">
                                      <p:cBhvr additive="base">
                                        <p:cTn id="8" dur="500" fill="hold"/>
                                        <p:tgtEl>
                                          <p:spTgt spid="529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55650" y="620713"/>
            <a:ext cx="8693150" cy="508000"/>
          </a:xfrm>
        </p:spPr>
        <p:txBody>
          <a:bodyPr/>
          <a:lstStyle/>
          <a:p>
            <a:pPr eaLnBrk="1" hangingPunct="1"/>
            <a:r>
              <a:rPr lang="en-US" altLang="zh-CN" sz="2900" smtClean="0"/>
              <a:t>6.4</a:t>
            </a:r>
            <a:r>
              <a:rPr lang="en-US" altLang="zh-CN" sz="2900" smtClean="0">
                <a:latin typeface="Arial" charset="0"/>
              </a:rPr>
              <a:t>—</a:t>
            </a:r>
            <a:r>
              <a:rPr lang="en-US" altLang="zh-CN" sz="2900" smtClean="0"/>
              <a:t>2  </a:t>
            </a:r>
            <a:r>
              <a:rPr lang="zh-CN" altLang="en-US" sz="2900" smtClean="0"/>
              <a:t>三相突然短路物理过程的分析</a:t>
            </a:r>
            <a:r>
              <a:rPr lang="en-US" altLang="zh-CN" sz="1000" smtClean="0">
                <a:ea typeface="黑体" pitchFamily="2" charset="-122"/>
              </a:rPr>
              <a:t>8</a:t>
            </a:r>
          </a:p>
        </p:txBody>
      </p:sp>
      <p:sp>
        <p:nvSpPr>
          <p:cNvPr id="19459" name="Rectangle 3"/>
          <p:cNvSpPr>
            <a:spLocks noChangeArrowheads="1"/>
          </p:cNvSpPr>
          <p:nvPr/>
        </p:nvSpPr>
        <p:spPr bwMode="auto">
          <a:xfrm>
            <a:off x="250825" y="1219200"/>
            <a:ext cx="8569325" cy="5449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en-US" altLang="zh-CN" sz="2700" b="1"/>
              <a:t> </a:t>
            </a:r>
            <a:r>
              <a:rPr lang="zh-CN" altLang="en-US" sz="2700" b="1"/>
              <a:t>二，转子绕组的磁链和电流</a:t>
            </a:r>
          </a:p>
          <a:p>
            <a:pPr marL="342900" indent="-342900">
              <a:spcBef>
                <a:spcPct val="20000"/>
              </a:spcBef>
              <a:buClr>
                <a:schemeClr val="bg2"/>
              </a:buClr>
              <a:buSzPct val="70000"/>
              <a:buFont typeface="Wingdings" pitchFamily="2" charset="2"/>
              <a:buChar char="l"/>
            </a:pPr>
            <a:r>
              <a:rPr lang="zh-CN" altLang="en-US" sz="2700" b="1"/>
              <a:t>       由于定、转子绕组的互感作用，转子的</a:t>
            </a:r>
            <a:r>
              <a:rPr lang="zh-CN" altLang="en-US" sz="2700" b="1">
                <a:solidFill>
                  <a:srgbClr val="FF0000"/>
                </a:solidFill>
              </a:rPr>
              <a:t>阻尼绕组和励磁绕组也要感应产生电流</a:t>
            </a:r>
            <a:r>
              <a:rPr lang="zh-CN" altLang="en-US" sz="2700" b="1"/>
              <a:t>，分别表示为</a:t>
            </a:r>
            <a:r>
              <a:rPr lang="en-US" altLang="zh-CN" sz="2700" b="1"/>
              <a:t>i</a:t>
            </a:r>
            <a:r>
              <a:rPr lang="en-US" altLang="zh-CN" sz="2700" b="1" baseline="-25000"/>
              <a:t>D</a:t>
            </a:r>
            <a:r>
              <a:rPr lang="zh-CN" altLang="en-US" sz="2700" b="1"/>
              <a:t>和</a:t>
            </a:r>
            <a:r>
              <a:rPr lang="el-GR" altLang="zh-CN" sz="2700" b="1">
                <a:cs typeface="Tahoma" pitchFamily="34" charset="0"/>
              </a:rPr>
              <a:t>Δ</a:t>
            </a:r>
            <a:r>
              <a:rPr lang="en-US" altLang="zh-CN" sz="2700" b="1">
                <a:cs typeface="Tahoma" pitchFamily="34" charset="0"/>
              </a:rPr>
              <a:t>i</a:t>
            </a:r>
            <a:r>
              <a:rPr lang="en-US" altLang="zh-CN" sz="2700" b="1" baseline="-25000">
                <a:cs typeface="Tahoma" pitchFamily="34" charset="0"/>
              </a:rPr>
              <a:t>f </a:t>
            </a:r>
            <a:r>
              <a:rPr lang="en-US" altLang="zh-CN" sz="2700" b="1"/>
              <a:t>(</a:t>
            </a:r>
            <a:r>
              <a:rPr lang="zh-CN" altLang="en-US" sz="2700" b="1"/>
              <a:t>因为励磁绕组里原有励磁电流</a:t>
            </a:r>
            <a:r>
              <a:rPr lang="en-US" altLang="zh-CN" sz="2700" b="1">
                <a:cs typeface="Tahoma" pitchFamily="34" charset="0"/>
              </a:rPr>
              <a:t>I</a:t>
            </a:r>
            <a:r>
              <a:rPr lang="en-US" altLang="zh-CN" sz="2700" b="1" baseline="-25000">
                <a:cs typeface="Tahoma" pitchFamily="34" charset="0"/>
              </a:rPr>
              <a:t>f</a:t>
            </a:r>
            <a:r>
              <a:rPr lang="zh-CN" altLang="en-US" sz="2700" b="1"/>
              <a:t>，所以其感应电流以增量 </a:t>
            </a:r>
            <a:r>
              <a:rPr lang="el-GR" altLang="zh-CN" sz="2700" b="1">
                <a:cs typeface="Tahoma" pitchFamily="34" charset="0"/>
              </a:rPr>
              <a:t>Δ</a:t>
            </a:r>
            <a:r>
              <a:rPr lang="en-US" altLang="zh-CN" sz="2700" b="1">
                <a:cs typeface="Tahoma" pitchFamily="34" charset="0"/>
              </a:rPr>
              <a:t>i</a:t>
            </a:r>
            <a:r>
              <a:rPr lang="en-US" altLang="zh-CN" sz="2700" b="1" baseline="-25000">
                <a:cs typeface="Tahoma" pitchFamily="34" charset="0"/>
              </a:rPr>
              <a:t>f</a:t>
            </a:r>
            <a:r>
              <a:rPr lang="zh-CN" altLang="en-US" sz="2700" b="1"/>
              <a:t>表示</a:t>
            </a:r>
            <a:r>
              <a:rPr lang="en-US" altLang="zh-CN" sz="2700" b="1"/>
              <a:t>)</a:t>
            </a:r>
            <a:r>
              <a:rPr lang="zh-CN" altLang="en-US" sz="2700" b="1"/>
              <a:t>。我们将分别分析电枢绕组突然短路时电枢电流产生的旋转磁场</a:t>
            </a:r>
            <a:r>
              <a:rPr lang="en-US" altLang="zh-CN" sz="2700" b="1"/>
              <a:t>(</a:t>
            </a:r>
            <a:r>
              <a:rPr lang="zh-CN" altLang="en-US" sz="2700" b="1"/>
              <a:t>磁势</a:t>
            </a:r>
            <a:r>
              <a:rPr lang="en-US" altLang="zh-CN" sz="2700" b="1">
                <a:solidFill>
                  <a:srgbClr val="FF0000"/>
                </a:solidFill>
              </a:rPr>
              <a:t>F</a:t>
            </a:r>
            <a:r>
              <a:rPr lang="zh-CN" altLang="en-US" sz="2700" b="1" baseline="-25000">
                <a:solidFill>
                  <a:srgbClr val="FF0000"/>
                </a:solidFill>
              </a:rPr>
              <a:t>～</a:t>
            </a:r>
            <a:r>
              <a:rPr lang="en-US" altLang="zh-CN" sz="2700" b="1"/>
              <a:t>)</a:t>
            </a:r>
            <a:r>
              <a:rPr lang="zh-CN" altLang="en-US" sz="2700" b="1"/>
              <a:t>和在空间静止的磁场</a:t>
            </a:r>
            <a:r>
              <a:rPr lang="en-US" altLang="zh-CN" sz="2700" b="1"/>
              <a:t>(</a:t>
            </a:r>
            <a:r>
              <a:rPr lang="zh-CN" altLang="en-US" sz="2700" b="1"/>
              <a:t>磁势</a:t>
            </a:r>
            <a:r>
              <a:rPr lang="en-US" altLang="zh-CN" sz="2700" b="1">
                <a:solidFill>
                  <a:srgbClr val="FF0000"/>
                </a:solidFill>
              </a:rPr>
              <a:t>F</a:t>
            </a:r>
            <a:r>
              <a:rPr lang="en-US" altLang="zh-CN" sz="2700" b="1" baseline="-25000">
                <a:solidFill>
                  <a:srgbClr val="FF0000"/>
                </a:solidFill>
              </a:rPr>
              <a:t>-</a:t>
            </a:r>
            <a:r>
              <a:rPr lang="en-US" altLang="zh-CN" sz="2700" b="1"/>
              <a:t>)</a:t>
            </a:r>
            <a:r>
              <a:rPr lang="zh-CN" altLang="en-US" sz="2700" b="1"/>
              <a:t>对转子绕组的影响。</a:t>
            </a:r>
          </a:p>
          <a:p>
            <a:pPr marL="342900" indent="-342900">
              <a:spcBef>
                <a:spcPct val="20000"/>
              </a:spcBef>
              <a:buClr>
                <a:schemeClr val="bg2"/>
              </a:buClr>
              <a:buSzPct val="70000"/>
              <a:buFont typeface="Wingdings" pitchFamily="2" charset="2"/>
              <a:buChar char="l"/>
            </a:pPr>
            <a:r>
              <a:rPr lang="zh-CN" altLang="en-US" sz="2700" b="1"/>
              <a:t>       </a:t>
            </a:r>
            <a:r>
              <a:rPr lang="zh-CN" altLang="en-US" sz="2700" b="1">
                <a:solidFill>
                  <a:srgbClr val="FF0000"/>
                </a:solidFill>
              </a:rPr>
              <a:t>短路前</a:t>
            </a:r>
            <a:r>
              <a:rPr lang="zh-CN" altLang="en-US" sz="2700" b="1"/>
              <a:t>，转子绕组的磁链仅由</a:t>
            </a:r>
            <a:r>
              <a:rPr lang="zh-CN" altLang="en-US" sz="2700" b="1">
                <a:solidFill>
                  <a:srgbClr val="FF0000"/>
                </a:solidFill>
              </a:rPr>
              <a:t>励磁磁通</a:t>
            </a:r>
            <a:r>
              <a:rPr lang="el-GR" altLang="zh-CN" sz="2700" b="1">
                <a:solidFill>
                  <a:srgbClr val="FF0000"/>
                </a:solidFill>
                <a:cs typeface="Tahoma" pitchFamily="34" charset="0"/>
              </a:rPr>
              <a:t>Φ</a:t>
            </a:r>
            <a:r>
              <a:rPr lang="en-US" altLang="zh-CN" sz="2700" b="1" baseline="-25000">
                <a:solidFill>
                  <a:srgbClr val="FF0000"/>
                </a:solidFill>
                <a:cs typeface="Tahoma" pitchFamily="34" charset="0"/>
              </a:rPr>
              <a:t>f</a:t>
            </a:r>
            <a:r>
              <a:rPr lang="zh-CN" altLang="en-US" sz="2700" b="1"/>
              <a:t>所产生，是一个恒定的数值，见图</a:t>
            </a:r>
            <a:r>
              <a:rPr lang="en-US" altLang="zh-CN" sz="2700" b="1"/>
              <a:t>21-5(a)</a:t>
            </a:r>
            <a:r>
              <a:rPr lang="zh-CN" altLang="en-US" sz="2700" b="1"/>
              <a:t>。      </a:t>
            </a:r>
            <a:endParaRPr lang="zh-CN" altLang="zh-CN" sz="2700" b="1"/>
          </a:p>
        </p:txBody>
      </p:sp>
      <p:pic>
        <p:nvPicPr>
          <p:cNvPr id="530440" name="Picture 8" descr="21-5"/>
          <p:cNvPicPr>
            <a:picLocks noChangeAspect="1" noChangeArrowheads="1"/>
          </p:cNvPicPr>
          <p:nvPr>
            <p:ph sz="quarter" idx="3"/>
          </p:nvPr>
        </p:nvPicPr>
        <p:blipFill>
          <a:blip r:embed="rId2"/>
          <a:srcRect/>
          <a:stretch>
            <a:fillRect/>
          </a:stretch>
        </p:blipFill>
        <p:spPr>
          <a:xfrm>
            <a:off x="3203575" y="0"/>
            <a:ext cx="4895850" cy="4656138"/>
          </a:xfrm>
          <a:noFill/>
        </p:spPr>
      </p:pic>
      <p:sp>
        <p:nvSpPr>
          <p:cNvPr id="530441" name="Line 9"/>
          <p:cNvSpPr>
            <a:spLocks noChangeShapeType="1"/>
          </p:cNvSpPr>
          <p:nvPr/>
        </p:nvSpPr>
        <p:spPr bwMode="auto">
          <a:xfrm flipV="1">
            <a:off x="4859338" y="1412875"/>
            <a:ext cx="1728787" cy="1655763"/>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530442" name="Rectangle 10"/>
          <p:cNvSpPr>
            <a:spLocks noChangeArrowheads="1"/>
          </p:cNvSpPr>
          <p:nvPr/>
        </p:nvSpPr>
        <p:spPr bwMode="auto">
          <a:xfrm>
            <a:off x="5364163" y="765175"/>
            <a:ext cx="2160587" cy="62547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zh-CN" altLang="en-US" sz="2700" b="1">
                <a:solidFill>
                  <a:schemeClr val="hlink"/>
                </a:solidFill>
              </a:rPr>
              <a:t>励磁磁通</a:t>
            </a:r>
            <a:r>
              <a:rPr lang="el-GR" altLang="zh-CN" sz="2700" b="1">
                <a:solidFill>
                  <a:schemeClr val="hlink"/>
                </a:solidFill>
                <a:cs typeface="Tahoma" pitchFamily="34" charset="0"/>
              </a:rPr>
              <a:t>Φ</a:t>
            </a:r>
            <a:r>
              <a:rPr lang="en-US" altLang="zh-CN" sz="2700" b="1" baseline="-25000">
                <a:solidFill>
                  <a:schemeClr val="hlink"/>
                </a:solidFill>
                <a:cs typeface="Tahoma" pitchFamily="34" charset="0"/>
              </a:rPr>
              <a:t>f</a:t>
            </a:r>
            <a:r>
              <a:rPr lang="en-US" altLang="zh-CN" sz="2700" b="1"/>
              <a:t>      </a:t>
            </a:r>
            <a:endParaRPr lang="zh-CN" altLang="zh-CN" sz="2700" b="1"/>
          </a:p>
        </p:txBody>
      </p:sp>
      <p:sp>
        <p:nvSpPr>
          <p:cNvPr id="530444" name="Line 12"/>
          <p:cNvSpPr>
            <a:spLocks noChangeShapeType="1"/>
          </p:cNvSpPr>
          <p:nvPr/>
        </p:nvSpPr>
        <p:spPr bwMode="auto">
          <a:xfrm flipV="1">
            <a:off x="5076825" y="2205038"/>
            <a:ext cx="287338" cy="287337"/>
          </a:xfrm>
          <a:prstGeom prst="line">
            <a:avLst/>
          </a:prstGeom>
          <a:noFill/>
          <a:ln w="76200">
            <a:solidFill>
              <a:schemeClr val="tx1"/>
            </a:solidFill>
            <a:miter lim="800000"/>
            <a:headEnd/>
            <a:tailEnd type="triangle" w="med" len="med"/>
          </a:ln>
          <a:effectLst/>
        </p:spPr>
        <p:txBody>
          <a:bodyPr wrap="none"/>
          <a:lstStyle/>
          <a:p>
            <a:endParaRPr lang="zh-CN" altLang="en-US"/>
          </a:p>
        </p:txBody>
      </p:sp>
      <p:sp>
        <p:nvSpPr>
          <p:cNvPr id="530445" name="Line 13"/>
          <p:cNvSpPr>
            <a:spLocks noChangeShapeType="1"/>
          </p:cNvSpPr>
          <p:nvPr/>
        </p:nvSpPr>
        <p:spPr bwMode="auto">
          <a:xfrm flipV="1">
            <a:off x="5508625" y="2565400"/>
            <a:ext cx="287338" cy="287338"/>
          </a:xfrm>
          <a:prstGeom prst="line">
            <a:avLst/>
          </a:prstGeom>
          <a:noFill/>
          <a:ln w="76200">
            <a:solidFill>
              <a:schemeClr val="tx1"/>
            </a:solidFill>
            <a:miter lim="800000"/>
            <a:headEnd/>
            <a:tailEnd type="triangle" w="med" len="med"/>
          </a:ln>
          <a:effectLst/>
        </p:spPr>
        <p:txBody>
          <a:bodyPr wrap="none"/>
          <a:lstStyle/>
          <a:p>
            <a:endParaRPr lang="zh-CN" altLang="en-US"/>
          </a:p>
        </p:txBody>
      </p:sp>
      <p:sp>
        <p:nvSpPr>
          <p:cNvPr id="19465" name="日期占位符 1"/>
          <p:cNvSpPr>
            <a:spLocks noGrp="1"/>
          </p:cNvSpPr>
          <p:nvPr>
            <p:ph type="dt" sz="quarter" idx="10"/>
          </p:nvPr>
        </p:nvSpPr>
        <p:spPr>
          <a:noFill/>
          <a:ln>
            <a:miter lim="800000"/>
            <a:headEnd/>
            <a:tailEnd/>
          </a:ln>
        </p:spPr>
        <p:txBody>
          <a:bodyPr/>
          <a:lstStyle/>
          <a:p>
            <a:fld id="{30F6E1A3-79C8-42F6-BE8A-860E3F2B0EAD}" type="datetime8">
              <a:rPr lang="zh-CN" altLang="en-US"/>
              <a:pPr/>
              <a:t>2015年1月23日5时44分</a:t>
            </a:fld>
            <a:endParaRPr lang="en-US" altLang="zh-CN"/>
          </a:p>
        </p:txBody>
      </p:sp>
      <p:sp>
        <p:nvSpPr>
          <p:cNvPr id="19466" name="页脚占位符 2"/>
          <p:cNvSpPr>
            <a:spLocks noGrp="1"/>
          </p:cNvSpPr>
          <p:nvPr>
            <p:ph type="ftr" sz="quarter" idx="11"/>
          </p:nvPr>
        </p:nvSpPr>
        <p:spPr>
          <a:noFill/>
          <a:ln>
            <a:miter lim="800000"/>
            <a:headEnd/>
            <a:tailEnd/>
          </a:ln>
        </p:spPr>
        <p:txBody>
          <a:bodyPr/>
          <a:lstStyle/>
          <a:p>
            <a:endParaRPr lang="en-US" altLang="zh-CN" smtClean="0"/>
          </a:p>
        </p:txBody>
      </p:sp>
      <p:sp>
        <p:nvSpPr>
          <p:cNvPr id="19467" name="灯片编号占位符 3"/>
          <p:cNvSpPr>
            <a:spLocks noGrp="1"/>
          </p:cNvSpPr>
          <p:nvPr>
            <p:ph type="sldNum" sz="quarter" idx="12"/>
          </p:nvPr>
        </p:nvSpPr>
        <p:spPr>
          <a:noFill/>
          <a:ln>
            <a:miter lim="800000"/>
            <a:headEnd/>
            <a:tailEnd/>
          </a:ln>
        </p:spPr>
        <p:txBody>
          <a:bodyPr/>
          <a:lstStyle/>
          <a:p>
            <a:fld id="{0039FACB-F339-4C36-9C39-38244EA68270}" type="slidenum">
              <a:rPr lang="en-US" altLang="zh-CN" smtClean="0"/>
              <a:pPr/>
              <a:t>17</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30440"/>
                                        </p:tgtEl>
                                        <p:attrNameLst>
                                          <p:attrName>style.visibility</p:attrName>
                                        </p:attrNameLst>
                                      </p:cBhvr>
                                      <p:to>
                                        <p:strVal val="visible"/>
                                      </p:to>
                                    </p:set>
                                    <p:animEffect transition="in" filter="slide(fromBottom)">
                                      <p:cBhvr>
                                        <p:cTn id="7" dur="500"/>
                                        <p:tgtEl>
                                          <p:spTgt spid="5304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530441"/>
                                        </p:tgtEl>
                                        <p:attrNameLst>
                                          <p:attrName>style.visibility</p:attrName>
                                        </p:attrNameLst>
                                      </p:cBhvr>
                                      <p:to>
                                        <p:strVal val="visible"/>
                                      </p:to>
                                    </p:set>
                                    <p:anim calcmode="lin" valueType="num">
                                      <p:cBhvr>
                                        <p:cTn id="12" dur="1000" fill="hold"/>
                                        <p:tgtEl>
                                          <p:spTgt spid="530441"/>
                                        </p:tgtEl>
                                        <p:attrNameLst>
                                          <p:attrName>ppt_w</p:attrName>
                                        </p:attrNameLst>
                                      </p:cBhvr>
                                      <p:tavLst>
                                        <p:tav tm="0">
                                          <p:val>
                                            <p:strVal val="#ppt_w*0.70"/>
                                          </p:val>
                                        </p:tav>
                                        <p:tav tm="100000">
                                          <p:val>
                                            <p:strVal val="#ppt_w"/>
                                          </p:val>
                                        </p:tav>
                                      </p:tavLst>
                                    </p:anim>
                                    <p:anim calcmode="lin" valueType="num">
                                      <p:cBhvr>
                                        <p:cTn id="13" dur="1000" fill="hold"/>
                                        <p:tgtEl>
                                          <p:spTgt spid="530441"/>
                                        </p:tgtEl>
                                        <p:attrNameLst>
                                          <p:attrName>ppt_h</p:attrName>
                                        </p:attrNameLst>
                                      </p:cBhvr>
                                      <p:tavLst>
                                        <p:tav tm="0">
                                          <p:val>
                                            <p:strVal val="#ppt_h"/>
                                          </p:val>
                                        </p:tav>
                                        <p:tav tm="100000">
                                          <p:val>
                                            <p:strVal val="#ppt_h"/>
                                          </p:val>
                                        </p:tav>
                                      </p:tavLst>
                                    </p:anim>
                                    <p:animEffect transition="in" filter="fade">
                                      <p:cBhvr>
                                        <p:cTn id="14" dur="1000"/>
                                        <p:tgtEl>
                                          <p:spTgt spid="53044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530442"/>
                                        </p:tgtEl>
                                        <p:attrNameLst>
                                          <p:attrName>style.visibility</p:attrName>
                                        </p:attrNameLst>
                                      </p:cBhvr>
                                      <p:to>
                                        <p:strVal val="visible"/>
                                      </p:to>
                                    </p:set>
                                    <p:anim calcmode="lin" valueType="num">
                                      <p:cBhvr>
                                        <p:cTn id="19" dur="1000" fill="hold"/>
                                        <p:tgtEl>
                                          <p:spTgt spid="530442"/>
                                        </p:tgtEl>
                                        <p:attrNameLst>
                                          <p:attrName>ppt_w</p:attrName>
                                        </p:attrNameLst>
                                      </p:cBhvr>
                                      <p:tavLst>
                                        <p:tav tm="0">
                                          <p:val>
                                            <p:strVal val="#ppt_w*0.70"/>
                                          </p:val>
                                        </p:tav>
                                        <p:tav tm="100000">
                                          <p:val>
                                            <p:strVal val="#ppt_w"/>
                                          </p:val>
                                        </p:tav>
                                      </p:tavLst>
                                    </p:anim>
                                    <p:anim calcmode="lin" valueType="num">
                                      <p:cBhvr>
                                        <p:cTn id="20" dur="1000" fill="hold"/>
                                        <p:tgtEl>
                                          <p:spTgt spid="530442"/>
                                        </p:tgtEl>
                                        <p:attrNameLst>
                                          <p:attrName>ppt_h</p:attrName>
                                        </p:attrNameLst>
                                      </p:cBhvr>
                                      <p:tavLst>
                                        <p:tav tm="0">
                                          <p:val>
                                            <p:strVal val="#ppt_h"/>
                                          </p:val>
                                        </p:tav>
                                        <p:tav tm="100000">
                                          <p:val>
                                            <p:strVal val="#ppt_h"/>
                                          </p:val>
                                        </p:tav>
                                      </p:tavLst>
                                    </p:anim>
                                    <p:animEffect transition="in" filter="fade">
                                      <p:cBhvr>
                                        <p:cTn id="21" dur="1000"/>
                                        <p:tgtEl>
                                          <p:spTgt spid="53044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30445"/>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30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41" grpId="0" animBg="1"/>
      <p:bldP spid="530442" grpId="0"/>
      <p:bldP spid="530444" grpId="0" animBg="1"/>
      <p:bldP spid="53044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4213" y="620713"/>
            <a:ext cx="8693150" cy="508000"/>
          </a:xfrm>
        </p:spPr>
        <p:txBody>
          <a:bodyPr/>
          <a:lstStyle/>
          <a:p>
            <a:pPr eaLnBrk="1" hangingPunct="1"/>
            <a:r>
              <a:rPr lang="en-US" altLang="zh-CN" sz="2900" smtClean="0"/>
              <a:t>6.4</a:t>
            </a:r>
            <a:r>
              <a:rPr lang="en-US" altLang="zh-CN" sz="2900" smtClean="0">
                <a:latin typeface="Arial" charset="0"/>
              </a:rPr>
              <a:t>—</a:t>
            </a:r>
            <a:r>
              <a:rPr lang="en-US" altLang="zh-CN" sz="2900" smtClean="0"/>
              <a:t>2  </a:t>
            </a:r>
            <a:r>
              <a:rPr lang="zh-CN" altLang="en-US" sz="2900" smtClean="0"/>
              <a:t>三相突然短路物理过程的分析</a:t>
            </a:r>
            <a:r>
              <a:rPr lang="en-US" altLang="zh-CN" sz="1000" smtClean="0">
                <a:ea typeface="黑体" pitchFamily="2" charset="-122"/>
              </a:rPr>
              <a:t>9</a:t>
            </a:r>
          </a:p>
        </p:txBody>
      </p:sp>
      <p:sp>
        <p:nvSpPr>
          <p:cNvPr id="20483" name="Rectangle 3"/>
          <p:cNvSpPr>
            <a:spLocks noChangeArrowheads="1"/>
          </p:cNvSpPr>
          <p:nvPr/>
        </p:nvSpPr>
        <p:spPr bwMode="auto">
          <a:xfrm>
            <a:off x="250825" y="1219200"/>
            <a:ext cx="8893175" cy="5449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en-US" altLang="zh-CN" sz="2700" b="1"/>
              <a:t> </a:t>
            </a:r>
            <a:r>
              <a:rPr lang="zh-CN" altLang="en-US" sz="2700" b="1"/>
              <a:t>二，转子绕组的磁链和电流</a:t>
            </a:r>
          </a:p>
          <a:p>
            <a:pPr marL="342900" indent="-342900">
              <a:spcBef>
                <a:spcPct val="20000"/>
              </a:spcBef>
              <a:buClr>
                <a:schemeClr val="bg2"/>
              </a:buClr>
              <a:buSzPct val="70000"/>
              <a:buFont typeface="Wingdings" pitchFamily="2" charset="2"/>
              <a:buChar char="l"/>
            </a:pPr>
            <a:r>
              <a:rPr lang="zh-CN" altLang="en-US" sz="2700" b="1">
                <a:solidFill>
                  <a:schemeClr val="hlink"/>
                </a:solidFill>
              </a:rPr>
              <a:t>       </a:t>
            </a:r>
            <a:r>
              <a:rPr lang="zh-CN" altLang="en-US" sz="2700" b="1">
                <a:solidFill>
                  <a:srgbClr val="FF0000"/>
                </a:solidFill>
                <a:latin typeface="宋体" pitchFamily="2" charset="-122"/>
              </a:rPr>
              <a:t>短路后</a:t>
            </a:r>
            <a:r>
              <a:rPr lang="zh-CN" altLang="en-US" sz="2700" b="1">
                <a:latin typeface="宋体" pitchFamily="2" charset="-122"/>
              </a:rPr>
              <a:t>，形成的磁势</a:t>
            </a:r>
            <a:r>
              <a:rPr lang="en-US" altLang="zh-CN" sz="2700" b="1">
                <a:solidFill>
                  <a:srgbClr val="FF0000"/>
                </a:solidFill>
                <a:latin typeface="宋体" pitchFamily="2" charset="-122"/>
              </a:rPr>
              <a:t>F</a:t>
            </a:r>
            <a:r>
              <a:rPr lang="zh-CN" altLang="en-US" sz="2700" b="1" baseline="-25000">
                <a:solidFill>
                  <a:srgbClr val="FF0000"/>
                </a:solidFill>
                <a:latin typeface="宋体" pitchFamily="2" charset="-122"/>
              </a:rPr>
              <a:t>～</a:t>
            </a:r>
            <a:r>
              <a:rPr lang="zh-CN" altLang="en-US" sz="2700" b="1">
                <a:latin typeface="宋体" pitchFamily="2" charset="-122"/>
              </a:rPr>
              <a:t>与磁极同速同向旋转，且</a:t>
            </a:r>
            <a:r>
              <a:rPr lang="zh-CN" altLang="en-US" sz="2700" b="1">
                <a:solidFill>
                  <a:srgbClr val="FF0000"/>
                </a:solidFill>
                <a:latin typeface="宋体" pitchFamily="2" charset="-122"/>
              </a:rPr>
              <a:t>与励磁磁势方向相反</a:t>
            </a:r>
            <a:r>
              <a:rPr lang="zh-CN" altLang="en-US" sz="2700" b="1">
                <a:latin typeface="宋体" pitchFamily="2" charset="-122"/>
              </a:rPr>
              <a:t>。它建立磁通企图穿过磁极铁心，如图</a:t>
            </a:r>
            <a:r>
              <a:rPr lang="en-US" altLang="zh-CN" sz="2700" b="1">
                <a:latin typeface="宋体" pitchFamily="2" charset="-122"/>
              </a:rPr>
              <a:t>21-5(b)</a:t>
            </a:r>
            <a:r>
              <a:rPr lang="zh-CN" altLang="en-US" sz="2700" b="1">
                <a:latin typeface="宋体" pitchFamily="2" charset="-122"/>
              </a:rPr>
              <a:t>虚线所示。但是由于短路瞬间转子绕组也要保持其原有磁链不变，因此感应出电流</a:t>
            </a:r>
            <a:r>
              <a:rPr lang="en-US" altLang="zh-CN" sz="2700" b="1">
                <a:latin typeface="宋体" pitchFamily="2" charset="-122"/>
              </a:rPr>
              <a:t>[</a:t>
            </a:r>
            <a:r>
              <a:rPr lang="zh-CN" altLang="en-US" sz="2700" b="1">
                <a:latin typeface="宋体" pitchFamily="2" charset="-122"/>
              </a:rPr>
              <a:t>取向如</a:t>
            </a:r>
            <a:r>
              <a:rPr lang="en-US" altLang="zh-CN" sz="2700" b="1">
                <a:latin typeface="宋体" pitchFamily="2" charset="-122"/>
              </a:rPr>
              <a:t>(b)</a:t>
            </a:r>
            <a:r>
              <a:rPr lang="zh-CN" altLang="en-US" sz="2700" b="1">
                <a:latin typeface="宋体" pitchFamily="2" charset="-122"/>
              </a:rPr>
              <a:t>图</a:t>
            </a:r>
            <a:r>
              <a:rPr lang="en-US" altLang="zh-CN" sz="2700" b="1">
                <a:latin typeface="宋体" pitchFamily="2" charset="-122"/>
              </a:rPr>
              <a:t>]</a:t>
            </a:r>
            <a:r>
              <a:rPr lang="zh-CN" altLang="en-US" sz="2700" b="1">
                <a:latin typeface="宋体" pitchFamily="2" charset="-122"/>
              </a:rPr>
              <a:t>阻止</a:t>
            </a:r>
            <a:r>
              <a:rPr lang="el-GR" altLang="zh-CN" sz="2700" b="1">
                <a:latin typeface="宋体" pitchFamily="2" charset="-122"/>
                <a:cs typeface="Tahoma" pitchFamily="34" charset="0"/>
              </a:rPr>
              <a:t>Φ</a:t>
            </a:r>
            <a:r>
              <a:rPr lang="en-US" altLang="zh-CN" sz="2700" b="1" baseline="-25000">
                <a:latin typeface="宋体" pitchFamily="2" charset="-122"/>
                <a:cs typeface="Tahoma" pitchFamily="34" charset="0"/>
              </a:rPr>
              <a:t>ad</a:t>
            </a:r>
            <a:r>
              <a:rPr lang="en-US" altLang="zh-CN" sz="2700" b="1">
                <a:latin typeface="宋体" pitchFamily="2" charset="-122"/>
                <a:cs typeface="Tahoma" pitchFamily="34" charset="0"/>
              </a:rPr>
              <a:t>”</a:t>
            </a:r>
            <a:r>
              <a:rPr lang="zh-CN" altLang="en-US" sz="2700" b="1">
                <a:latin typeface="宋体" pitchFamily="2" charset="-122"/>
              </a:rPr>
              <a:t>穿过转子绕组。因此，</a:t>
            </a:r>
            <a:r>
              <a:rPr lang="el-GR" altLang="zh-CN" sz="2700" b="1">
                <a:latin typeface="宋体" pitchFamily="2" charset="-122"/>
                <a:cs typeface="Tahoma" pitchFamily="34" charset="0"/>
              </a:rPr>
              <a:t>Φ</a:t>
            </a:r>
            <a:r>
              <a:rPr lang="en-US" altLang="zh-CN" sz="2700" b="1" baseline="-25000">
                <a:latin typeface="宋体" pitchFamily="2" charset="-122"/>
                <a:cs typeface="Tahoma" pitchFamily="34" charset="0"/>
              </a:rPr>
              <a:t>ad</a:t>
            </a:r>
            <a:r>
              <a:rPr lang="en-US" altLang="zh-CN" sz="2700" b="1">
                <a:latin typeface="宋体" pitchFamily="2" charset="-122"/>
                <a:cs typeface="Tahoma" pitchFamily="34" charset="0"/>
              </a:rPr>
              <a:t>”</a:t>
            </a:r>
            <a:r>
              <a:rPr lang="zh-CN" altLang="en-US" sz="2700" b="1">
                <a:latin typeface="宋体" pitchFamily="2" charset="-122"/>
              </a:rPr>
              <a:t>无法穿过阻尼绕组和励磁绕组，只能循图</a:t>
            </a:r>
            <a:r>
              <a:rPr lang="en-US" altLang="zh-CN" sz="2700" b="1">
                <a:latin typeface="宋体" pitchFamily="2" charset="-122"/>
              </a:rPr>
              <a:t>21-5(c)</a:t>
            </a:r>
            <a:r>
              <a:rPr lang="zh-CN" altLang="en-US" sz="2700" b="1">
                <a:latin typeface="宋体" pitchFamily="2" charset="-122"/>
              </a:rPr>
              <a:t>的虚线路径通过。</a:t>
            </a:r>
            <a:r>
              <a:rPr lang="zh-CN" altLang="en-US" sz="2700" b="1">
                <a:solidFill>
                  <a:srgbClr val="FF0000"/>
                </a:solidFill>
                <a:latin typeface="宋体" pitchFamily="2" charset="-122"/>
              </a:rPr>
              <a:t>由于</a:t>
            </a:r>
            <a:r>
              <a:rPr lang="en-US" altLang="zh-CN" sz="2700" b="1">
                <a:solidFill>
                  <a:srgbClr val="FF0000"/>
                </a:solidFill>
                <a:latin typeface="宋体" pitchFamily="2" charset="-122"/>
              </a:rPr>
              <a:t>F</a:t>
            </a:r>
            <a:r>
              <a:rPr lang="zh-CN" altLang="en-US" sz="2700" b="1" baseline="-25000">
                <a:solidFill>
                  <a:srgbClr val="FF0000"/>
                </a:solidFill>
                <a:latin typeface="宋体" pitchFamily="2" charset="-122"/>
              </a:rPr>
              <a:t>～</a:t>
            </a:r>
            <a:r>
              <a:rPr lang="zh-CN" altLang="en-US" sz="2700" b="1">
                <a:solidFill>
                  <a:srgbClr val="FF0000"/>
                </a:solidFill>
                <a:latin typeface="宋体" pitchFamily="2" charset="-122"/>
              </a:rPr>
              <a:t>与磁极同步旋转，故转子绕组里感生的电流是恒定不变的，记作</a:t>
            </a:r>
            <a:r>
              <a:rPr lang="en-US" altLang="zh-CN" sz="2700" b="1">
                <a:solidFill>
                  <a:srgbClr val="FF0000"/>
                </a:solidFill>
                <a:latin typeface="宋体" pitchFamily="2" charset="-122"/>
              </a:rPr>
              <a:t>i</a:t>
            </a:r>
            <a:r>
              <a:rPr lang="en-US" altLang="zh-CN" sz="2700" b="1" baseline="-25000">
                <a:solidFill>
                  <a:srgbClr val="FF0000"/>
                </a:solidFill>
                <a:latin typeface="宋体" pitchFamily="2" charset="-122"/>
              </a:rPr>
              <a:t>D-</a:t>
            </a:r>
            <a:r>
              <a:rPr lang="zh-CN" altLang="en-US" sz="2700" b="1">
                <a:solidFill>
                  <a:srgbClr val="FF0000"/>
                </a:solidFill>
                <a:latin typeface="宋体" pitchFamily="2" charset="-122"/>
              </a:rPr>
              <a:t>和</a:t>
            </a:r>
            <a:r>
              <a:rPr lang="el-GR" altLang="zh-CN" sz="2700" b="1">
                <a:solidFill>
                  <a:srgbClr val="FF0000"/>
                </a:solidFill>
                <a:latin typeface="宋体" pitchFamily="2" charset="-122"/>
                <a:cs typeface="Tahoma" pitchFamily="34" charset="0"/>
              </a:rPr>
              <a:t>Δ</a:t>
            </a:r>
            <a:r>
              <a:rPr lang="en-US" altLang="zh-CN" sz="2700" b="1">
                <a:solidFill>
                  <a:srgbClr val="FF0000"/>
                </a:solidFill>
                <a:latin typeface="宋体" pitchFamily="2" charset="-122"/>
                <a:cs typeface="Tahoma" pitchFamily="34" charset="0"/>
              </a:rPr>
              <a:t>i</a:t>
            </a:r>
            <a:r>
              <a:rPr lang="en-US" altLang="zh-CN" sz="2700" b="1" baseline="-25000">
                <a:solidFill>
                  <a:srgbClr val="FF0000"/>
                </a:solidFill>
                <a:latin typeface="宋体" pitchFamily="2" charset="-122"/>
                <a:cs typeface="Tahoma" pitchFamily="34" charset="0"/>
              </a:rPr>
              <a:t>f-</a:t>
            </a:r>
            <a:r>
              <a:rPr lang="zh-CN" altLang="en-US" sz="2700" b="1">
                <a:latin typeface="宋体" pitchFamily="2" charset="-122"/>
              </a:rPr>
              <a:t>，它们的作用使得</a:t>
            </a:r>
            <a:r>
              <a:rPr lang="el-GR" altLang="zh-CN" sz="2700" b="1">
                <a:latin typeface="宋体" pitchFamily="2" charset="-122"/>
                <a:cs typeface="Tahoma" pitchFamily="34" charset="0"/>
              </a:rPr>
              <a:t>Φ</a:t>
            </a:r>
            <a:r>
              <a:rPr lang="en-US" altLang="zh-CN" sz="2700" b="1" baseline="-25000">
                <a:latin typeface="宋体" pitchFamily="2" charset="-122"/>
                <a:cs typeface="Tahoma" pitchFamily="34" charset="0"/>
              </a:rPr>
              <a:t>ad</a:t>
            </a:r>
            <a:r>
              <a:rPr lang="en-US" altLang="zh-CN" sz="2700" b="1">
                <a:latin typeface="宋体" pitchFamily="2" charset="-122"/>
                <a:cs typeface="Tahoma" pitchFamily="34" charset="0"/>
              </a:rPr>
              <a:t>”</a:t>
            </a:r>
            <a:r>
              <a:rPr lang="zh-CN" altLang="en-US" sz="2700" b="1">
                <a:latin typeface="宋体" pitchFamily="2" charset="-122"/>
              </a:rPr>
              <a:t>始终是循阻尼绕组和励磁绕组的漏磁路径而闭合，从而不改变这两个绕组的初始磁链。</a:t>
            </a:r>
          </a:p>
          <a:p>
            <a:pPr marL="342900" indent="-342900">
              <a:spcBef>
                <a:spcPct val="20000"/>
              </a:spcBef>
              <a:buClr>
                <a:schemeClr val="bg2"/>
              </a:buClr>
              <a:buSzPct val="70000"/>
              <a:buFont typeface="Wingdings" pitchFamily="2" charset="2"/>
              <a:buChar char="l"/>
            </a:pPr>
            <a:r>
              <a:rPr lang="zh-CN" altLang="en-US" sz="2700" b="1">
                <a:latin typeface="宋体" pitchFamily="2" charset="-122"/>
              </a:rPr>
              <a:t>      再看磁势</a:t>
            </a:r>
            <a:r>
              <a:rPr lang="en-US" altLang="zh-CN" sz="2700" b="1">
                <a:solidFill>
                  <a:srgbClr val="FF0000"/>
                </a:solidFill>
                <a:latin typeface="宋体" pitchFamily="2" charset="-122"/>
              </a:rPr>
              <a:t>F</a:t>
            </a:r>
            <a:r>
              <a:rPr lang="en-US" altLang="zh-CN" sz="2700" b="1" baseline="-25000">
                <a:solidFill>
                  <a:srgbClr val="FF0000"/>
                </a:solidFill>
                <a:latin typeface="宋体" pitchFamily="2" charset="-122"/>
              </a:rPr>
              <a:t>-</a:t>
            </a:r>
            <a:r>
              <a:rPr lang="zh-CN" altLang="en-US" sz="2700" b="1">
                <a:latin typeface="宋体" pitchFamily="2" charset="-122"/>
              </a:rPr>
              <a:t>对转子绕组的影响。</a:t>
            </a:r>
            <a:endParaRPr lang="zh-CN" altLang="zh-CN" sz="2700" b="1">
              <a:latin typeface="宋体" pitchFamily="2" charset="-122"/>
            </a:endParaRPr>
          </a:p>
        </p:txBody>
      </p:sp>
      <p:pic>
        <p:nvPicPr>
          <p:cNvPr id="531464" name="Picture 8" descr="21-5"/>
          <p:cNvPicPr>
            <a:picLocks noChangeAspect="1" noChangeArrowheads="1"/>
          </p:cNvPicPr>
          <p:nvPr>
            <p:ph sz="quarter" idx="3"/>
          </p:nvPr>
        </p:nvPicPr>
        <p:blipFill>
          <a:blip r:embed="rId2"/>
          <a:srcRect/>
          <a:stretch>
            <a:fillRect/>
          </a:stretch>
        </p:blipFill>
        <p:spPr>
          <a:xfrm>
            <a:off x="4716463" y="0"/>
            <a:ext cx="4167187" cy="3963988"/>
          </a:xfrm>
          <a:noFill/>
        </p:spPr>
      </p:pic>
      <p:sp>
        <p:nvSpPr>
          <p:cNvPr id="531465" name="Line 9"/>
          <p:cNvSpPr>
            <a:spLocks noChangeShapeType="1"/>
          </p:cNvSpPr>
          <p:nvPr/>
        </p:nvSpPr>
        <p:spPr bwMode="auto">
          <a:xfrm flipH="1">
            <a:off x="5651500" y="1989138"/>
            <a:ext cx="1152525" cy="1079500"/>
          </a:xfrm>
          <a:prstGeom prst="line">
            <a:avLst/>
          </a:prstGeom>
          <a:noFill/>
          <a:ln w="76200">
            <a:solidFill>
              <a:schemeClr val="hlink"/>
            </a:solidFill>
            <a:miter lim="800000"/>
            <a:headEnd/>
            <a:tailEnd type="triangle" w="med" len="med"/>
          </a:ln>
          <a:effectLst/>
        </p:spPr>
        <p:txBody>
          <a:bodyPr wrap="none"/>
          <a:lstStyle/>
          <a:p>
            <a:endParaRPr lang="zh-CN" altLang="en-US"/>
          </a:p>
        </p:txBody>
      </p:sp>
      <p:sp>
        <p:nvSpPr>
          <p:cNvPr id="531466" name="Rectangle 10"/>
          <p:cNvSpPr>
            <a:spLocks noChangeArrowheads="1"/>
          </p:cNvSpPr>
          <p:nvPr/>
        </p:nvSpPr>
        <p:spPr bwMode="auto">
          <a:xfrm>
            <a:off x="4932363" y="3068638"/>
            <a:ext cx="1584325" cy="55403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b="1">
                <a:solidFill>
                  <a:schemeClr val="hlink"/>
                </a:solidFill>
              </a:rPr>
              <a:t>F</a:t>
            </a:r>
            <a:r>
              <a:rPr lang="zh-CN" altLang="en-US" sz="2700" b="1" baseline="-25000">
                <a:solidFill>
                  <a:schemeClr val="hlink"/>
                </a:solidFill>
              </a:rPr>
              <a:t>～ </a:t>
            </a:r>
            <a:r>
              <a:rPr lang="el-GR" altLang="zh-CN" sz="2700" b="1">
                <a:cs typeface="Tahoma" pitchFamily="34" charset="0"/>
              </a:rPr>
              <a:t>Φ</a:t>
            </a:r>
            <a:r>
              <a:rPr lang="en-US" altLang="zh-CN" sz="2700" b="1" baseline="-25000">
                <a:cs typeface="Tahoma" pitchFamily="34" charset="0"/>
              </a:rPr>
              <a:t>ad</a:t>
            </a:r>
            <a:r>
              <a:rPr lang="en-US" altLang="zh-CN" sz="2700" b="1">
                <a:latin typeface="Tahoma" pitchFamily="34" charset="0"/>
                <a:cs typeface="Tahoma" pitchFamily="34" charset="0"/>
              </a:rPr>
              <a:t>”</a:t>
            </a:r>
            <a:endParaRPr lang="zh-CN" altLang="zh-CN" sz="2700" b="1">
              <a:cs typeface="Tahoma" pitchFamily="34" charset="0"/>
            </a:endParaRPr>
          </a:p>
        </p:txBody>
      </p:sp>
      <p:sp>
        <p:nvSpPr>
          <p:cNvPr id="531467" name="Line 11"/>
          <p:cNvSpPr>
            <a:spLocks noChangeShapeType="1"/>
          </p:cNvSpPr>
          <p:nvPr/>
        </p:nvSpPr>
        <p:spPr bwMode="auto">
          <a:xfrm flipH="1">
            <a:off x="6300788" y="1700213"/>
            <a:ext cx="431800" cy="360362"/>
          </a:xfrm>
          <a:prstGeom prst="line">
            <a:avLst/>
          </a:prstGeom>
          <a:noFill/>
          <a:ln w="76200" cmpd="tri">
            <a:solidFill>
              <a:schemeClr val="tx1"/>
            </a:solidFill>
            <a:miter lim="800000"/>
            <a:headEnd/>
            <a:tailEnd type="triangle" w="med" len="med"/>
          </a:ln>
          <a:effectLst/>
        </p:spPr>
        <p:txBody>
          <a:bodyPr wrap="none"/>
          <a:lstStyle/>
          <a:p>
            <a:endParaRPr lang="zh-CN" altLang="en-US"/>
          </a:p>
        </p:txBody>
      </p:sp>
      <p:sp>
        <p:nvSpPr>
          <p:cNvPr id="531468" name="Line 12"/>
          <p:cNvSpPr>
            <a:spLocks noChangeShapeType="1"/>
          </p:cNvSpPr>
          <p:nvPr/>
        </p:nvSpPr>
        <p:spPr bwMode="auto">
          <a:xfrm flipH="1">
            <a:off x="6659563" y="2060575"/>
            <a:ext cx="431800" cy="360363"/>
          </a:xfrm>
          <a:prstGeom prst="line">
            <a:avLst/>
          </a:prstGeom>
          <a:noFill/>
          <a:ln w="76200" cmpd="tri">
            <a:solidFill>
              <a:schemeClr val="tx1"/>
            </a:solidFill>
            <a:miter lim="800000"/>
            <a:headEnd/>
            <a:tailEnd type="triangle" w="med" len="med"/>
          </a:ln>
          <a:effectLst/>
        </p:spPr>
        <p:txBody>
          <a:bodyPr wrap="none"/>
          <a:lstStyle/>
          <a:p>
            <a:endParaRPr lang="zh-CN" altLang="en-US"/>
          </a:p>
        </p:txBody>
      </p:sp>
      <p:sp>
        <p:nvSpPr>
          <p:cNvPr id="531469" name="Line 13"/>
          <p:cNvSpPr>
            <a:spLocks noChangeShapeType="1"/>
          </p:cNvSpPr>
          <p:nvPr/>
        </p:nvSpPr>
        <p:spPr bwMode="auto">
          <a:xfrm flipV="1">
            <a:off x="6804025" y="981075"/>
            <a:ext cx="1081088" cy="1008063"/>
          </a:xfrm>
          <a:prstGeom prst="line">
            <a:avLst/>
          </a:prstGeom>
          <a:noFill/>
          <a:ln w="76200" cmpd="tri">
            <a:solidFill>
              <a:schemeClr val="accent1"/>
            </a:solidFill>
            <a:miter lim="800000"/>
            <a:headEnd/>
            <a:tailEnd type="triangle" w="med" len="med"/>
          </a:ln>
          <a:effectLst/>
        </p:spPr>
        <p:txBody>
          <a:bodyPr wrap="none"/>
          <a:lstStyle/>
          <a:p>
            <a:endParaRPr lang="zh-CN" altLang="en-US"/>
          </a:p>
        </p:txBody>
      </p:sp>
      <p:sp>
        <p:nvSpPr>
          <p:cNvPr id="531470" name="Rectangle 14"/>
          <p:cNvSpPr>
            <a:spLocks noChangeArrowheads="1"/>
          </p:cNvSpPr>
          <p:nvPr/>
        </p:nvSpPr>
        <p:spPr bwMode="auto">
          <a:xfrm>
            <a:off x="7667625" y="476250"/>
            <a:ext cx="720725" cy="55403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b="1">
                <a:solidFill>
                  <a:schemeClr val="hlink"/>
                </a:solidFill>
              </a:rPr>
              <a:t>F</a:t>
            </a:r>
            <a:r>
              <a:rPr lang="en-US" altLang="zh-CN" sz="2700" b="1" baseline="-25000">
                <a:solidFill>
                  <a:schemeClr val="hlink"/>
                </a:solidFill>
              </a:rPr>
              <a:t>-</a:t>
            </a:r>
            <a:endParaRPr lang="zh-CN" altLang="zh-CN" sz="2700" b="1">
              <a:cs typeface="Tahoma" pitchFamily="34" charset="0"/>
            </a:endParaRPr>
          </a:p>
        </p:txBody>
      </p:sp>
      <p:sp>
        <p:nvSpPr>
          <p:cNvPr id="20491" name="日期占位符 1"/>
          <p:cNvSpPr>
            <a:spLocks noGrp="1"/>
          </p:cNvSpPr>
          <p:nvPr>
            <p:ph type="dt" sz="quarter" idx="10"/>
          </p:nvPr>
        </p:nvSpPr>
        <p:spPr>
          <a:noFill/>
          <a:ln>
            <a:miter lim="800000"/>
            <a:headEnd/>
            <a:tailEnd/>
          </a:ln>
        </p:spPr>
        <p:txBody>
          <a:bodyPr/>
          <a:lstStyle/>
          <a:p>
            <a:fld id="{F1F35FC5-9FCD-4F10-8C83-700F6A690F7A}" type="datetime8">
              <a:rPr lang="zh-CN" altLang="en-US"/>
              <a:pPr/>
              <a:t>2015年1月23日5时44分</a:t>
            </a:fld>
            <a:endParaRPr lang="en-US" altLang="zh-CN"/>
          </a:p>
        </p:txBody>
      </p:sp>
      <p:sp>
        <p:nvSpPr>
          <p:cNvPr id="20492" name="页脚占位符 2"/>
          <p:cNvSpPr>
            <a:spLocks noGrp="1"/>
          </p:cNvSpPr>
          <p:nvPr>
            <p:ph type="ftr" sz="quarter" idx="11"/>
          </p:nvPr>
        </p:nvSpPr>
        <p:spPr>
          <a:noFill/>
          <a:ln>
            <a:miter lim="800000"/>
            <a:headEnd/>
            <a:tailEnd/>
          </a:ln>
        </p:spPr>
        <p:txBody>
          <a:bodyPr/>
          <a:lstStyle/>
          <a:p>
            <a:endParaRPr lang="en-US" altLang="zh-CN" smtClean="0"/>
          </a:p>
        </p:txBody>
      </p:sp>
      <p:sp>
        <p:nvSpPr>
          <p:cNvPr id="20493" name="灯片编号占位符 3"/>
          <p:cNvSpPr>
            <a:spLocks noGrp="1"/>
          </p:cNvSpPr>
          <p:nvPr>
            <p:ph type="sldNum" sz="quarter" idx="12"/>
          </p:nvPr>
        </p:nvSpPr>
        <p:spPr>
          <a:noFill/>
          <a:ln>
            <a:miter lim="800000"/>
            <a:headEnd/>
            <a:tailEnd/>
          </a:ln>
        </p:spPr>
        <p:txBody>
          <a:bodyPr/>
          <a:lstStyle/>
          <a:p>
            <a:fld id="{45454944-8023-4957-9A80-AC9681E75BC1}" type="slidenum">
              <a:rPr lang="en-US" altLang="zh-CN" smtClean="0"/>
              <a:pPr/>
              <a:t>18</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14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14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146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14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146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31469"/>
                                        </p:tgtEl>
                                        <p:attrNameLst>
                                          <p:attrName>style.visibility</p:attrName>
                                        </p:attrNameLst>
                                      </p:cBhvr>
                                      <p:to>
                                        <p:strVal val="visible"/>
                                      </p:to>
                                    </p:set>
                                    <p:animEffect transition="in" filter="slide(fromBottom)">
                                      <p:cBhvr>
                                        <p:cTn id="27" dur="500"/>
                                        <p:tgtEl>
                                          <p:spTgt spid="5314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31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5" grpId="0" animBg="1"/>
      <p:bldP spid="531466" grpId="0"/>
      <p:bldP spid="531467" grpId="0" animBg="1"/>
      <p:bldP spid="531468" grpId="0" animBg="1"/>
      <p:bldP spid="531469" grpId="0" animBg="1"/>
      <p:bldP spid="53147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4213" y="692150"/>
            <a:ext cx="8693150" cy="508000"/>
          </a:xfrm>
        </p:spPr>
        <p:txBody>
          <a:bodyPr/>
          <a:lstStyle/>
          <a:p>
            <a:pPr eaLnBrk="1" hangingPunct="1"/>
            <a:r>
              <a:rPr lang="en-US" altLang="zh-CN" sz="2900" smtClean="0"/>
              <a:t>6.4</a:t>
            </a:r>
            <a:r>
              <a:rPr lang="en-US" altLang="zh-CN" sz="2900" smtClean="0">
                <a:latin typeface="Arial" charset="0"/>
              </a:rPr>
              <a:t>—</a:t>
            </a:r>
            <a:r>
              <a:rPr lang="en-US" altLang="zh-CN" sz="2900" smtClean="0"/>
              <a:t>2  </a:t>
            </a:r>
            <a:r>
              <a:rPr lang="zh-CN" altLang="en-US" sz="2900" smtClean="0"/>
              <a:t>三相突然短路物理过程的分析</a:t>
            </a:r>
            <a:r>
              <a:rPr lang="en-US" altLang="zh-CN" sz="1000" smtClean="0">
                <a:ea typeface="黑体" pitchFamily="2" charset="-122"/>
              </a:rPr>
              <a:t>9</a:t>
            </a:r>
          </a:p>
        </p:txBody>
      </p:sp>
      <p:sp>
        <p:nvSpPr>
          <p:cNvPr id="21507" name="Rectangle 3"/>
          <p:cNvSpPr>
            <a:spLocks noChangeArrowheads="1"/>
          </p:cNvSpPr>
          <p:nvPr/>
        </p:nvSpPr>
        <p:spPr bwMode="auto">
          <a:xfrm>
            <a:off x="250825" y="1219200"/>
            <a:ext cx="8893175" cy="5449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en-US" altLang="zh-CN" sz="2700" b="1"/>
              <a:t> </a:t>
            </a:r>
            <a:r>
              <a:rPr lang="zh-CN" altLang="en-US" sz="2700" b="1"/>
              <a:t>二，转子绕组的磁链和电流</a:t>
            </a:r>
          </a:p>
          <a:p>
            <a:pPr marL="342900" indent="-342900">
              <a:spcBef>
                <a:spcPct val="20000"/>
              </a:spcBef>
              <a:buClr>
                <a:schemeClr val="bg2"/>
              </a:buClr>
              <a:buSzPct val="70000"/>
              <a:buFont typeface="Wingdings" pitchFamily="2" charset="2"/>
              <a:buChar char="l"/>
            </a:pPr>
            <a:r>
              <a:rPr lang="zh-CN" altLang="en-US" sz="2700" b="1">
                <a:solidFill>
                  <a:schemeClr val="hlink"/>
                </a:solidFill>
              </a:rPr>
              <a:t>      </a:t>
            </a:r>
            <a:r>
              <a:rPr lang="zh-CN" altLang="en-US" sz="2700" b="1"/>
              <a:t>再看磁势</a:t>
            </a:r>
            <a:r>
              <a:rPr lang="en-US" altLang="zh-CN" sz="2700" b="1">
                <a:solidFill>
                  <a:srgbClr val="FF0000"/>
                </a:solidFill>
              </a:rPr>
              <a:t>F</a:t>
            </a:r>
            <a:r>
              <a:rPr lang="en-US" altLang="zh-CN" sz="2700" b="1" baseline="-25000">
                <a:solidFill>
                  <a:srgbClr val="FF0000"/>
                </a:solidFill>
              </a:rPr>
              <a:t>-</a:t>
            </a:r>
            <a:r>
              <a:rPr lang="zh-CN" altLang="en-US" sz="2700" b="1"/>
              <a:t>对转子绕组的影响。</a:t>
            </a:r>
            <a:r>
              <a:rPr lang="en-US" altLang="zh-CN" sz="2700" b="1">
                <a:solidFill>
                  <a:srgbClr val="FF0000"/>
                </a:solidFill>
              </a:rPr>
              <a:t>F</a:t>
            </a:r>
            <a:r>
              <a:rPr lang="en-US" altLang="zh-CN" sz="2700" b="1" baseline="-25000">
                <a:solidFill>
                  <a:srgbClr val="FF0000"/>
                </a:solidFill>
              </a:rPr>
              <a:t>-</a:t>
            </a:r>
            <a:r>
              <a:rPr lang="zh-CN" altLang="en-US" sz="2700" b="1"/>
              <a:t>建立的是在空间静止的磁场，因此</a:t>
            </a:r>
            <a:r>
              <a:rPr lang="zh-CN" altLang="en-US" sz="2700" b="1">
                <a:solidFill>
                  <a:srgbClr val="FF0000"/>
                </a:solidFill>
              </a:rPr>
              <a:t>当转子旋转时，切割转子阻尼绕组和励磁绕组感应产生交流电流</a:t>
            </a:r>
            <a:r>
              <a:rPr lang="en-US" altLang="zh-CN" sz="2700" b="1">
                <a:solidFill>
                  <a:srgbClr val="FF0000"/>
                </a:solidFill>
              </a:rPr>
              <a:t>i</a:t>
            </a:r>
            <a:r>
              <a:rPr lang="en-US" altLang="zh-CN" sz="2700" b="1" baseline="-25000">
                <a:solidFill>
                  <a:srgbClr val="FF0000"/>
                </a:solidFill>
              </a:rPr>
              <a:t>D </a:t>
            </a:r>
            <a:r>
              <a:rPr lang="zh-CN" altLang="en-US" sz="2700" b="1" baseline="-25000">
                <a:solidFill>
                  <a:srgbClr val="FF0000"/>
                </a:solidFill>
              </a:rPr>
              <a:t>～</a:t>
            </a:r>
            <a:r>
              <a:rPr lang="zh-CN" altLang="en-US" sz="2700" b="1">
                <a:solidFill>
                  <a:srgbClr val="FF0000"/>
                </a:solidFill>
              </a:rPr>
              <a:t>和</a:t>
            </a:r>
            <a:r>
              <a:rPr lang="el-GR" altLang="zh-CN" sz="2700" b="1">
                <a:solidFill>
                  <a:srgbClr val="FF0000"/>
                </a:solidFill>
                <a:cs typeface="Tahoma" pitchFamily="34" charset="0"/>
              </a:rPr>
              <a:t>Δ</a:t>
            </a:r>
            <a:r>
              <a:rPr lang="en-US" altLang="zh-CN" sz="2700" b="1">
                <a:solidFill>
                  <a:srgbClr val="FF0000"/>
                </a:solidFill>
                <a:cs typeface="Tahoma" pitchFamily="34" charset="0"/>
              </a:rPr>
              <a:t>i</a:t>
            </a:r>
            <a:r>
              <a:rPr lang="en-US" altLang="zh-CN" sz="2700" b="1" baseline="-25000">
                <a:solidFill>
                  <a:srgbClr val="FF0000"/>
                </a:solidFill>
                <a:cs typeface="Tahoma" pitchFamily="34" charset="0"/>
              </a:rPr>
              <a:t>f </a:t>
            </a:r>
            <a:r>
              <a:rPr lang="zh-CN" altLang="en-US" sz="2700" b="1" baseline="-25000">
                <a:solidFill>
                  <a:srgbClr val="FF0000"/>
                </a:solidFill>
              </a:rPr>
              <a:t>～</a:t>
            </a:r>
            <a:r>
              <a:rPr lang="zh-CN" altLang="en-US" sz="2700" b="1"/>
              <a:t>。也是因为有超导线圈的假设，所以这感生电流的大小应足以</a:t>
            </a:r>
            <a:r>
              <a:rPr lang="zh-CN" altLang="en-US" sz="2700" b="1">
                <a:solidFill>
                  <a:srgbClr val="FF0000"/>
                </a:solidFill>
              </a:rPr>
              <a:t>阻止</a:t>
            </a:r>
            <a:r>
              <a:rPr lang="en-US" altLang="zh-CN" sz="2700" b="1">
                <a:solidFill>
                  <a:srgbClr val="FF0000"/>
                </a:solidFill>
              </a:rPr>
              <a:t>F</a:t>
            </a:r>
            <a:r>
              <a:rPr lang="en-US" altLang="zh-CN" sz="2700" b="1" baseline="-25000">
                <a:solidFill>
                  <a:srgbClr val="FF0000"/>
                </a:solidFill>
              </a:rPr>
              <a:t>-</a:t>
            </a:r>
            <a:r>
              <a:rPr lang="zh-CN" altLang="en-US" sz="2700" b="1">
                <a:solidFill>
                  <a:srgbClr val="FF0000"/>
                </a:solidFill>
              </a:rPr>
              <a:t>形成的磁场穿过，从而维持转子绕组的磁链不变</a:t>
            </a:r>
            <a:r>
              <a:rPr lang="zh-CN" altLang="en-US" sz="2700" b="1"/>
              <a:t>。如果</a:t>
            </a:r>
            <a:r>
              <a:rPr lang="zh-CN" altLang="en-US" sz="2700" b="1">
                <a:solidFill>
                  <a:schemeClr val="hlink"/>
                </a:solidFill>
              </a:rPr>
              <a:t>忽略</a:t>
            </a:r>
            <a:r>
              <a:rPr lang="zh-CN" altLang="en-US" sz="2700" b="1"/>
              <a:t>转子直轴和交轴磁路的差异，那么</a:t>
            </a:r>
            <a:r>
              <a:rPr lang="en-US" altLang="zh-CN" sz="2700" b="1">
                <a:solidFill>
                  <a:srgbClr val="FF0000"/>
                </a:solidFill>
              </a:rPr>
              <a:t>i</a:t>
            </a:r>
            <a:r>
              <a:rPr lang="en-US" altLang="zh-CN" sz="2700" b="1" baseline="-25000">
                <a:solidFill>
                  <a:srgbClr val="FF0000"/>
                </a:solidFill>
              </a:rPr>
              <a:t>D </a:t>
            </a:r>
            <a:r>
              <a:rPr lang="zh-CN" altLang="en-US" sz="2700" b="1" baseline="-25000">
                <a:solidFill>
                  <a:srgbClr val="FF0000"/>
                </a:solidFill>
              </a:rPr>
              <a:t>～</a:t>
            </a:r>
            <a:r>
              <a:rPr lang="zh-CN" altLang="en-US" sz="2700" b="1">
                <a:solidFill>
                  <a:srgbClr val="FF0000"/>
                </a:solidFill>
              </a:rPr>
              <a:t>和</a:t>
            </a:r>
            <a:r>
              <a:rPr lang="el-GR" altLang="zh-CN" sz="2700" b="1">
                <a:solidFill>
                  <a:srgbClr val="FF0000"/>
                </a:solidFill>
                <a:cs typeface="Tahoma" pitchFamily="34" charset="0"/>
              </a:rPr>
              <a:t>Δ</a:t>
            </a:r>
            <a:r>
              <a:rPr lang="en-US" altLang="zh-CN" sz="2700" b="1">
                <a:solidFill>
                  <a:srgbClr val="FF0000"/>
                </a:solidFill>
                <a:cs typeface="Tahoma" pitchFamily="34" charset="0"/>
              </a:rPr>
              <a:t>i</a:t>
            </a:r>
            <a:r>
              <a:rPr lang="en-US" altLang="zh-CN" sz="2700" b="1" baseline="-25000">
                <a:solidFill>
                  <a:srgbClr val="FF0000"/>
                </a:solidFill>
                <a:cs typeface="Tahoma" pitchFamily="34" charset="0"/>
              </a:rPr>
              <a:t>f </a:t>
            </a:r>
            <a:r>
              <a:rPr lang="zh-CN" altLang="en-US" sz="2700" b="1" baseline="-25000">
                <a:solidFill>
                  <a:srgbClr val="FF0000"/>
                </a:solidFill>
              </a:rPr>
              <a:t>～</a:t>
            </a:r>
            <a:r>
              <a:rPr lang="zh-CN" altLang="en-US" sz="2700" b="1"/>
              <a:t>都是正弦交流。</a:t>
            </a:r>
          </a:p>
          <a:p>
            <a:pPr marL="342900" indent="-342900">
              <a:spcBef>
                <a:spcPct val="20000"/>
              </a:spcBef>
              <a:buClr>
                <a:schemeClr val="bg2"/>
              </a:buClr>
              <a:buSzPct val="70000"/>
              <a:buFont typeface="Wingdings" pitchFamily="2" charset="2"/>
              <a:buChar char="l"/>
            </a:pPr>
            <a:r>
              <a:rPr lang="zh-CN" altLang="en-US" sz="2700" b="1"/>
              <a:t>       由此可见，</a:t>
            </a:r>
            <a:r>
              <a:rPr lang="zh-CN" altLang="en-US" sz="2700" b="1">
                <a:solidFill>
                  <a:schemeClr val="folHlink"/>
                </a:solidFill>
              </a:rPr>
              <a:t>突然短路后转子阻尼绕组及励磁绕组分别感应产生的电流</a:t>
            </a:r>
            <a:r>
              <a:rPr lang="en-US" altLang="zh-CN" sz="2700" b="1">
                <a:solidFill>
                  <a:srgbClr val="FF0000"/>
                </a:solidFill>
              </a:rPr>
              <a:t>i</a:t>
            </a:r>
            <a:r>
              <a:rPr lang="en-US" altLang="zh-CN" sz="2700" b="1" baseline="-25000">
                <a:solidFill>
                  <a:srgbClr val="FF0000"/>
                </a:solidFill>
              </a:rPr>
              <a:t>D </a:t>
            </a:r>
            <a:r>
              <a:rPr lang="zh-CN" altLang="en-US" sz="2700" b="1">
                <a:solidFill>
                  <a:srgbClr val="FF0000"/>
                </a:solidFill>
              </a:rPr>
              <a:t>和</a:t>
            </a:r>
            <a:r>
              <a:rPr lang="el-GR" altLang="zh-CN" sz="2700" b="1">
                <a:solidFill>
                  <a:srgbClr val="FF0000"/>
                </a:solidFill>
                <a:cs typeface="Tahoma" pitchFamily="34" charset="0"/>
              </a:rPr>
              <a:t>Δ</a:t>
            </a:r>
            <a:r>
              <a:rPr lang="en-US" altLang="zh-CN" sz="2700" b="1">
                <a:solidFill>
                  <a:srgbClr val="FF0000"/>
                </a:solidFill>
                <a:cs typeface="Tahoma" pitchFamily="34" charset="0"/>
              </a:rPr>
              <a:t>i</a:t>
            </a:r>
            <a:r>
              <a:rPr lang="en-US" altLang="zh-CN" sz="2700" b="1" baseline="-25000">
                <a:solidFill>
                  <a:srgbClr val="FF0000"/>
                </a:solidFill>
                <a:cs typeface="Tahoma" pitchFamily="34" charset="0"/>
              </a:rPr>
              <a:t>f</a:t>
            </a:r>
            <a:r>
              <a:rPr lang="en-US" altLang="zh-CN" sz="2700" b="1" baseline="-25000">
                <a:solidFill>
                  <a:schemeClr val="hlink"/>
                </a:solidFill>
                <a:cs typeface="Tahoma" pitchFamily="34" charset="0"/>
              </a:rPr>
              <a:t> </a:t>
            </a:r>
            <a:r>
              <a:rPr lang="zh-CN" altLang="en-US" sz="2700" b="1">
                <a:solidFill>
                  <a:schemeClr val="folHlink"/>
                </a:solidFill>
              </a:rPr>
              <a:t>、也是直流分量</a:t>
            </a:r>
            <a:r>
              <a:rPr lang="en-US" altLang="zh-CN" sz="2700" b="1">
                <a:solidFill>
                  <a:schemeClr val="folHlink"/>
                </a:solidFill>
              </a:rPr>
              <a:t>(</a:t>
            </a:r>
            <a:r>
              <a:rPr lang="zh-CN" altLang="en-US" sz="2700" b="1">
                <a:solidFill>
                  <a:schemeClr val="folHlink"/>
                </a:solidFill>
              </a:rPr>
              <a:t>或称非周期分量</a:t>
            </a:r>
            <a:r>
              <a:rPr lang="en-US" altLang="zh-CN" sz="2700" b="1">
                <a:solidFill>
                  <a:schemeClr val="folHlink"/>
                </a:solidFill>
              </a:rPr>
              <a:t>)</a:t>
            </a:r>
            <a:r>
              <a:rPr lang="zh-CN" altLang="en-US" sz="2700" b="1">
                <a:solidFill>
                  <a:schemeClr val="folHlink"/>
                </a:solidFill>
              </a:rPr>
              <a:t>与交流分量</a:t>
            </a:r>
            <a:r>
              <a:rPr lang="en-US" altLang="zh-CN" sz="2700" b="1">
                <a:solidFill>
                  <a:schemeClr val="folHlink"/>
                </a:solidFill>
              </a:rPr>
              <a:t>(</a:t>
            </a:r>
            <a:r>
              <a:rPr lang="zh-CN" altLang="en-US" sz="2700" b="1">
                <a:solidFill>
                  <a:schemeClr val="folHlink"/>
                </a:solidFill>
              </a:rPr>
              <a:t>或称周期分量</a:t>
            </a:r>
            <a:r>
              <a:rPr lang="en-US" altLang="zh-CN" sz="2700" b="1">
                <a:solidFill>
                  <a:schemeClr val="folHlink"/>
                </a:solidFill>
              </a:rPr>
              <a:t>)</a:t>
            </a:r>
            <a:r>
              <a:rPr lang="zh-CN" altLang="en-US" sz="2700" b="1">
                <a:solidFill>
                  <a:schemeClr val="folHlink"/>
                </a:solidFill>
              </a:rPr>
              <a:t>之和，</a:t>
            </a:r>
            <a:r>
              <a:rPr lang="zh-CN" altLang="en-US" sz="2700" b="1"/>
              <a:t>即</a:t>
            </a:r>
            <a:endParaRPr lang="zh-CN" altLang="zh-CN" sz="2700" b="1"/>
          </a:p>
        </p:txBody>
      </p:sp>
      <p:pic>
        <p:nvPicPr>
          <p:cNvPr id="533508" name="Picture 4" descr="21-5"/>
          <p:cNvPicPr>
            <a:picLocks noChangeAspect="1" noChangeArrowheads="1"/>
          </p:cNvPicPr>
          <p:nvPr>
            <p:ph sz="quarter" idx="3"/>
          </p:nvPr>
        </p:nvPicPr>
        <p:blipFill>
          <a:blip r:embed="rId3"/>
          <a:srcRect/>
          <a:stretch>
            <a:fillRect/>
          </a:stretch>
        </p:blipFill>
        <p:spPr>
          <a:xfrm>
            <a:off x="4716463" y="0"/>
            <a:ext cx="4167187" cy="3963988"/>
          </a:xfrm>
          <a:noFill/>
        </p:spPr>
      </p:pic>
      <p:sp>
        <p:nvSpPr>
          <p:cNvPr id="533509" name="Line 5"/>
          <p:cNvSpPr>
            <a:spLocks noChangeShapeType="1"/>
          </p:cNvSpPr>
          <p:nvPr/>
        </p:nvSpPr>
        <p:spPr bwMode="auto">
          <a:xfrm flipH="1">
            <a:off x="5651500" y="1989138"/>
            <a:ext cx="1152525" cy="1079500"/>
          </a:xfrm>
          <a:prstGeom prst="line">
            <a:avLst/>
          </a:prstGeom>
          <a:noFill/>
          <a:ln w="76200">
            <a:solidFill>
              <a:schemeClr val="hlink"/>
            </a:solidFill>
            <a:miter lim="800000"/>
            <a:headEnd/>
            <a:tailEnd type="triangle" w="med" len="med"/>
          </a:ln>
          <a:effectLst/>
        </p:spPr>
        <p:txBody>
          <a:bodyPr wrap="none"/>
          <a:lstStyle/>
          <a:p>
            <a:endParaRPr lang="zh-CN" altLang="en-US"/>
          </a:p>
        </p:txBody>
      </p:sp>
      <p:sp>
        <p:nvSpPr>
          <p:cNvPr id="533510" name="Rectangle 6"/>
          <p:cNvSpPr>
            <a:spLocks noChangeArrowheads="1"/>
          </p:cNvSpPr>
          <p:nvPr/>
        </p:nvSpPr>
        <p:spPr bwMode="auto">
          <a:xfrm>
            <a:off x="4932363" y="3068638"/>
            <a:ext cx="1584325" cy="55403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b="1">
                <a:solidFill>
                  <a:schemeClr val="hlink"/>
                </a:solidFill>
              </a:rPr>
              <a:t>F</a:t>
            </a:r>
            <a:r>
              <a:rPr lang="zh-CN" altLang="en-US" sz="2700" b="1" baseline="-25000">
                <a:solidFill>
                  <a:schemeClr val="hlink"/>
                </a:solidFill>
              </a:rPr>
              <a:t>～ </a:t>
            </a:r>
            <a:r>
              <a:rPr lang="el-GR" altLang="zh-CN" sz="2700" b="1">
                <a:cs typeface="Tahoma" pitchFamily="34" charset="0"/>
              </a:rPr>
              <a:t>Φ</a:t>
            </a:r>
            <a:r>
              <a:rPr lang="en-US" altLang="zh-CN" sz="2700" b="1" baseline="-25000">
                <a:cs typeface="Tahoma" pitchFamily="34" charset="0"/>
              </a:rPr>
              <a:t>ad</a:t>
            </a:r>
            <a:r>
              <a:rPr lang="en-US" altLang="zh-CN" sz="2700" b="1">
                <a:latin typeface="Tahoma" pitchFamily="34" charset="0"/>
                <a:cs typeface="Tahoma" pitchFamily="34" charset="0"/>
              </a:rPr>
              <a:t>”</a:t>
            </a:r>
            <a:endParaRPr lang="zh-CN" altLang="zh-CN" sz="2700" b="1">
              <a:cs typeface="Tahoma" pitchFamily="34" charset="0"/>
            </a:endParaRPr>
          </a:p>
        </p:txBody>
      </p:sp>
      <p:sp>
        <p:nvSpPr>
          <p:cNvPr id="533511" name="Line 7"/>
          <p:cNvSpPr>
            <a:spLocks noChangeShapeType="1"/>
          </p:cNvSpPr>
          <p:nvPr/>
        </p:nvSpPr>
        <p:spPr bwMode="auto">
          <a:xfrm flipH="1">
            <a:off x="6300788" y="1700213"/>
            <a:ext cx="431800" cy="360362"/>
          </a:xfrm>
          <a:prstGeom prst="line">
            <a:avLst/>
          </a:prstGeom>
          <a:noFill/>
          <a:ln w="76200" cmpd="tri">
            <a:solidFill>
              <a:schemeClr val="tx1"/>
            </a:solidFill>
            <a:miter lim="800000"/>
            <a:headEnd/>
            <a:tailEnd type="triangle" w="med" len="med"/>
          </a:ln>
          <a:effectLst/>
        </p:spPr>
        <p:txBody>
          <a:bodyPr wrap="none"/>
          <a:lstStyle/>
          <a:p>
            <a:endParaRPr lang="zh-CN" altLang="en-US"/>
          </a:p>
        </p:txBody>
      </p:sp>
      <p:sp>
        <p:nvSpPr>
          <p:cNvPr id="533512" name="Line 8"/>
          <p:cNvSpPr>
            <a:spLocks noChangeShapeType="1"/>
          </p:cNvSpPr>
          <p:nvPr/>
        </p:nvSpPr>
        <p:spPr bwMode="auto">
          <a:xfrm flipH="1">
            <a:off x="6659563" y="2060575"/>
            <a:ext cx="431800" cy="360363"/>
          </a:xfrm>
          <a:prstGeom prst="line">
            <a:avLst/>
          </a:prstGeom>
          <a:noFill/>
          <a:ln w="76200" cmpd="tri">
            <a:solidFill>
              <a:schemeClr val="tx1"/>
            </a:solidFill>
            <a:miter lim="800000"/>
            <a:headEnd/>
            <a:tailEnd type="triangle" w="med" len="med"/>
          </a:ln>
          <a:effectLst/>
        </p:spPr>
        <p:txBody>
          <a:bodyPr wrap="none"/>
          <a:lstStyle/>
          <a:p>
            <a:endParaRPr lang="zh-CN" altLang="en-US"/>
          </a:p>
        </p:txBody>
      </p:sp>
      <p:sp>
        <p:nvSpPr>
          <p:cNvPr id="21513" name="Line 9"/>
          <p:cNvSpPr>
            <a:spLocks noChangeShapeType="1"/>
          </p:cNvSpPr>
          <p:nvPr/>
        </p:nvSpPr>
        <p:spPr bwMode="auto">
          <a:xfrm flipV="1">
            <a:off x="6804025" y="981075"/>
            <a:ext cx="1081088" cy="1008063"/>
          </a:xfrm>
          <a:prstGeom prst="line">
            <a:avLst/>
          </a:prstGeom>
          <a:noFill/>
          <a:ln w="76200" cmpd="tri">
            <a:solidFill>
              <a:schemeClr val="accent1"/>
            </a:solidFill>
            <a:miter lim="800000"/>
            <a:headEnd/>
            <a:tailEnd type="triangle" w="med" len="med"/>
          </a:ln>
          <a:effectLst/>
        </p:spPr>
        <p:txBody>
          <a:bodyPr wrap="none"/>
          <a:lstStyle/>
          <a:p>
            <a:endParaRPr lang="zh-CN" altLang="en-US"/>
          </a:p>
        </p:txBody>
      </p:sp>
      <p:sp>
        <p:nvSpPr>
          <p:cNvPr id="533514" name="Rectangle 10"/>
          <p:cNvSpPr>
            <a:spLocks noChangeArrowheads="1"/>
          </p:cNvSpPr>
          <p:nvPr/>
        </p:nvSpPr>
        <p:spPr bwMode="auto">
          <a:xfrm>
            <a:off x="7667625" y="476250"/>
            <a:ext cx="720725" cy="55403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b="1">
                <a:solidFill>
                  <a:schemeClr val="hlink"/>
                </a:solidFill>
              </a:rPr>
              <a:t>F</a:t>
            </a:r>
            <a:r>
              <a:rPr lang="en-US" altLang="zh-CN" sz="2700" b="1" baseline="-25000">
                <a:solidFill>
                  <a:schemeClr val="hlink"/>
                </a:solidFill>
              </a:rPr>
              <a:t>-</a:t>
            </a:r>
            <a:endParaRPr lang="zh-CN" altLang="zh-CN" sz="2700" b="1">
              <a:cs typeface="Tahoma" pitchFamily="34" charset="0"/>
            </a:endParaRPr>
          </a:p>
        </p:txBody>
      </p:sp>
      <p:graphicFrame>
        <p:nvGraphicFramePr>
          <p:cNvPr id="21515" name="Object 11"/>
          <p:cNvGraphicFramePr>
            <a:graphicFrameLocks noChangeAspect="1"/>
          </p:cNvGraphicFramePr>
          <p:nvPr>
            <p:ph sz="half" idx="1"/>
          </p:nvPr>
        </p:nvGraphicFramePr>
        <p:xfrm>
          <a:off x="2930525" y="6092825"/>
          <a:ext cx="3427413" cy="765175"/>
        </p:xfrm>
        <a:graphic>
          <a:graphicData uri="http://schemas.openxmlformats.org/presentationml/2006/ole">
            <p:oleObj spid="_x0000_s21515" name="公式" r:id="rId4" imgW="1066800" imgH="381000" progId="Equation.3">
              <p:embed/>
            </p:oleObj>
          </a:graphicData>
        </a:graphic>
      </p:graphicFrame>
      <p:sp>
        <p:nvSpPr>
          <p:cNvPr id="21516" name="日期占位符 1"/>
          <p:cNvSpPr>
            <a:spLocks noGrp="1"/>
          </p:cNvSpPr>
          <p:nvPr>
            <p:ph type="dt" sz="quarter" idx="10"/>
          </p:nvPr>
        </p:nvSpPr>
        <p:spPr>
          <a:noFill/>
          <a:ln>
            <a:miter lim="800000"/>
            <a:headEnd/>
            <a:tailEnd/>
          </a:ln>
        </p:spPr>
        <p:txBody>
          <a:bodyPr/>
          <a:lstStyle/>
          <a:p>
            <a:fld id="{109EF407-DF4A-4520-827D-F93C8CF828B4}" type="datetime8">
              <a:rPr lang="zh-CN" altLang="en-US"/>
              <a:pPr/>
              <a:t>2015年1月23日5时44分</a:t>
            </a:fld>
            <a:endParaRPr lang="en-US" altLang="zh-CN"/>
          </a:p>
        </p:txBody>
      </p:sp>
      <p:sp>
        <p:nvSpPr>
          <p:cNvPr id="21517" name="页脚占位符 2"/>
          <p:cNvSpPr>
            <a:spLocks noGrp="1"/>
          </p:cNvSpPr>
          <p:nvPr>
            <p:ph type="ftr" sz="quarter" idx="11"/>
          </p:nvPr>
        </p:nvSpPr>
        <p:spPr>
          <a:noFill/>
          <a:ln>
            <a:miter lim="800000"/>
            <a:headEnd/>
            <a:tailEnd/>
          </a:ln>
        </p:spPr>
        <p:txBody>
          <a:bodyPr/>
          <a:lstStyle/>
          <a:p>
            <a:endParaRPr lang="en-US" altLang="zh-CN" smtClean="0"/>
          </a:p>
        </p:txBody>
      </p:sp>
      <p:sp>
        <p:nvSpPr>
          <p:cNvPr id="21518" name="灯片编号占位符 3"/>
          <p:cNvSpPr>
            <a:spLocks noGrp="1"/>
          </p:cNvSpPr>
          <p:nvPr>
            <p:ph type="sldNum" sz="quarter" idx="12"/>
          </p:nvPr>
        </p:nvSpPr>
        <p:spPr>
          <a:noFill/>
          <a:ln>
            <a:miter lim="800000"/>
            <a:headEnd/>
            <a:tailEnd/>
          </a:ln>
        </p:spPr>
        <p:txBody>
          <a:bodyPr/>
          <a:lstStyle/>
          <a:p>
            <a:fld id="{F54B54E0-DD33-4DEA-AC53-8F0C00B863C4}" type="slidenum">
              <a:rPr lang="en-US" altLang="zh-CN" smtClean="0"/>
              <a:pPr/>
              <a:t>19</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35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35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35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35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35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3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9" grpId="0" animBg="1"/>
      <p:bldP spid="533510" grpId="0"/>
      <p:bldP spid="533511" grpId="0" animBg="1"/>
      <p:bldP spid="533512" grpId="0" animBg="1"/>
      <p:bldP spid="533514"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4213" y="765175"/>
            <a:ext cx="7793037" cy="866775"/>
          </a:xfrm>
        </p:spPr>
        <p:txBody>
          <a:bodyPr/>
          <a:lstStyle/>
          <a:p>
            <a:pPr eaLnBrk="1" hangingPunct="1"/>
            <a:r>
              <a:rPr lang="zh-CN" altLang="en-US" b="1" smtClean="0">
                <a:ea typeface="仿宋_GB2312" pitchFamily="49" charset="-122"/>
              </a:rPr>
              <a:t>介绍内容</a:t>
            </a:r>
          </a:p>
        </p:txBody>
      </p:sp>
      <p:sp>
        <p:nvSpPr>
          <p:cNvPr id="4099" name="Rectangle 3"/>
          <p:cNvSpPr>
            <a:spLocks noGrp="1" noChangeArrowheads="1"/>
          </p:cNvSpPr>
          <p:nvPr>
            <p:ph type="body" idx="1"/>
          </p:nvPr>
        </p:nvSpPr>
        <p:spPr>
          <a:xfrm>
            <a:off x="611188" y="1700213"/>
            <a:ext cx="8207375" cy="4616450"/>
          </a:xfrm>
        </p:spPr>
        <p:txBody>
          <a:bodyPr/>
          <a:lstStyle/>
          <a:p>
            <a:pPr eaLnBrk="1" hangingPunct="1"/>
            <a:r>
              <a:rPr lang="en-US" altLang="zh-CN" smtClean="0">
                <a:latin typeface="Times New Roman" pitchFamily="18" charset="0"/>
              </a:rPr>
              <a:t>    </a:t>
            </a:r>
            <a:r>
              <a:rPr lang="en-US" altLang="zh-CN" smtClean="0"/>
              <a:t> </a:t>
            </a:r>
            <a:r>
              <a:rPr lang="zh-CN" altLang="en-US" b="1" smtClean="0">
                <a:solidFill>
                  <a:srgbClr val="0000FF"/>
                </a:solidFill>
                <a:latin typeface="宋体" pitchFamily="2" charset="-122"/>
              </a:rPr>
              <a:t>同步发电机运行时，若在电枢出线端发生短路，则自短路瞬间开始电机便处于突然短路的过渡过程中</a:t>
            </a:r>
            <a:r>
              <a:rPr lang="zh-CN" altLang="en-US" b="1" smtClean="0">
                <a:latin typeface="宋体" pitchFamily="2" charset="-122"/>
              </a:rPr>
              <a:t>，</a:t>
            </a:r>
            <a:r>
              <a:rPr lang="zh-CN" altLang="en-US" b="1" smtClean="0">
                <a:solidFill>
                  <a:srgbClr val="FF0000"/>
                </a:solidFill>
                <a:latin typeface="宋体" pitchFamily="2" charset="-122"/>
              </a:rPr>
              <a:t>此瞬间短路电流很大，然后再逐渐衰减至稳态的短路电流</a:t>
            </a:r>
            <a:r>
              <a:rPr lang="zh-CN" altLang="en-US" b="1" smtClean="0">
                <a:latin typeface="宋体" pitchFamily="2" charset="-122"/>
              </a:rPr>
              <a:t>。</a:t>
            </a:r>
          </a:p>
          <a:p>
            <a:pPr eaLnBrk="1" hangingPunct="1"/>
            <a:r>
              <a:rPr lang="zh-CN" altLang="en-US" b="1" smtClean="0">
                <a:latin typeface="宋体" pitchFamily="2" charset="-122"/>
              </a:rPr>
              <a:t>    例如图</a:t>
            </a:r>
            <a:r>
              <a:rPr lang="en-US" altLang="zh-CN" b="1" smtClean="0">
                <a:latin typeface="宋体" pitchFamily="2" charset="-122"/>
              </a:rPr>
              <a:t>21—17</a:t>
            </a:r>
            <a:r>
              <a:rPr lang="zh-CN" altLang="en-US" b="1" smtClean="0">
                <a:latin typeface="宋体" pitchFamily="2" charset="-122"/>
              </a:rPr>
              <a:t>是</a:t>
            </a:r>
            <a:r>
              <a:rPr lang="en-US" altLang="zh-CN" b="1" smtClean="0">
                <a:latin typeface="宋体" pitchFamily="2" charset="-122"/>
              </a:rPr>
              <a:t>YJF—30</a:t>
            </a:r>
            <a:r>
              <a:rPr lang="zh-CN" altLang="en-US" b="1" smtClean="0">
                <a:latin typeface="宋体" pitchFamily="2" charset="-122"/>
              </a:rPr>
              <a:t>三相突然短路所摄的波形，中间的曲线是三相短路电流之波形。可以看出，短路初瞬间有很大的冲击电流，经过若干个周期之后，就逐渐衰减并趋于稳定</a:t>
            </a:r>
            <a:r>
              <a:rPr lang="en-US" altLang="zh-CN" b="1" smtClean="0">
                <a:latin typeface="宋体" pitchFamily="2" charset="-122"/>
              </a:rPr>
              <a:t>——</a:t>
            </a:r>
            <a:r>
              <a:rPr lang="zh-CN" altLang="en-US" b="1" smtClean="0">
                <a:latin typeface="宋体" pitchFamily="2" charset="-122"/>
              </a:rPr>
              <a:t>稳态的短路电流</a:t>
            </a:r>
            <a:r>
              <a:rPr lang="zh-CN" altLang="en-US" smtClean="0"/>
              <a:t>。</a:t>
            </a:r>
          </a:p>
        </p:txBody>
      </p:sp>
      <p:sp>
        <p:nvSpPr>
          <p:cNvPr id="4100" name="日期占位符 1"/>
          <p:cNvSpPr>
            <a:spLocks noGrp="1"/>
          </p:cNvSpPr>
          <p:nvPr>
            <p:ph type="dt" sz="quarter" idx="10"/>
          </p:nvPr>
        </p:nvSpPr>
        <p:spPr>
          <a:noFill/>
          <a:ln>
            <a:miter lim="800000"/>
            <a:headEnd/>
            <a:tailEnd/>
          </a:ln>
        </p:spPr>
        <p:txBody>
          <a:bodyPr/>
          <a:lstStyle/>
          <a:p>
            <a:fld id="{B4F01A18-E329-4DB4-B25C-737818177685}" type="datetime8">
              <a:rPr lang="zh-CN" altLang="en-US"/>
              <a:pPr/>
              <a:t>2015年1月23日5时44分</a:t>
            </a:fld>
            <a:endParaRPr lang="en-US" altLang="zh-CN"/>
          </a:p>
        </p:txBody>
      </p:sp>
      <p:sp>
        <p:nvSpPr>
          <p:cNvPr id="4101" name="页脚占位符 2"/>
          <p:cNvSpPr>
            <a:spLocks noGrp="1"/>
          </p:cNvSpPr>
          <p:nvPr>
            <p:ph type="ftr" sz="quarter" idx="11"/>
          </p:nvPr>
        </p:nvSpPr>
        <p:spPr>
          <a:noFill/>
          <a:ln>
            <a:miter lim="800000"/>
            <a:headEnd/>
            <a:tailEnd/>
          </a:ln>
        </p:spPr>
        <p:txBody>
          <a:bodyPr/>
          <a:lstStyle/>
          <a:p>
            <a:endParaRPr lang="en-US" altLang="zh-CN" smtClean="0"/>
          </a:p>
        </p:txBody>
      </p:sp>
      <p:sp>
        <p:nvSpPr>
          <p:cNvPr id="4102" name="灯片编号占位符 3"/>
          <p:cNvSpPr>
            <a:spLocks noGrp="1"/>
          </p:cNvSpPr>
          <p:nvPr>
            <p:ph type="sldNum" sz="quarter" idx="12"/>
          </p:nvPr>
        </p:nvSpPr>
        <p:spPr>
          <a:noFill/>
          <a:ln>
            <a:miter lim="800000"/>
            <a:headEnd/>
            <a:tailEnd/>
          </a:ln>
        </p:spPr>
        <p:txBody>
          <a:bodyPr/>
          <a:lstStyle/>
          <a:p>
            <a:fld id="{38C8C2F7-90A1-4C44-9B9F-6F0C820CB842}" type="slidenum">
              <a:rPr lang="en-US" altLang="zh-CN" smtClean="0"/>
              <a:pPr/>
              <a:t>2</a:t>
            </a:fld>
            <a:endParaRPr lang="en-US" altLang="zh-CN"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55650" y="620713"/>
            <a:ext cx="8693150" cy="508000"/>
          </a:xfrm>
        </p:spPr>
        <p:txBody>
          <a:bodyPr/>
          <a:lstStyle/>
          <a:p>
            <a:pPr eaLnBrk="1" hangingPunct="1"/>
            <a:r>
              <a:rPr lang="en-US" altLang="zh-CN" sz="2900" smtClean="0"/>
              <a:t>6.4</a:t>
            </a:r>
            <a:r>
              <a:rPr lang="en-US" altLang="zh-CN" sz="2900" smtClean="0">
                <a:latin typeface="Arial" charset="0"/>
              </a:rPr>
              <a:t>—</a:t>
            </a:r>
            <a:r>
              <a:rPr lang="en-US" altLang="zh-CN" sz="2900" smtClean="0"/>
              <a:t>2  </a:t>
            </a:r>
            <a:r>
              <a:rPr lang="zh-CN" altLang="en-US" sz="2900" smtClean="0"/>
              <a:t>三相突然短路物理过程的分析</a:t>
            </a:r>
            <a:r>
              <a:rPr lang="en-US" altLang="zh-CN" sz="1000" smtClean="0">
                <a:ea typeface="黑体" pitchFamily="2" charset="-122"/>
              </a:rPr>
              <a:t>9</a:t>
            </a:r>
          </a:p>
        </p:txBody>
      </p:sp>
      <p:sp>
        <p:nvSpPr>
          <p:cNvPr id="22531" name="Rectangle 3"/>
          <p:cNvSpPr>
            <a:spLocks noChangeArrowheads="1"/>
          </p:cNvSpPr>
          <p:nvPr/>
        </p:nvSpPr>
        <p:spPr bwMode="auto">
          <a:xfrm>
            <a:off x="250825" y="1219200"/>
            <a:ext cx="8893175" cy="5449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en-US" altLang="zh-CN" sz="2700" b="1"/>
              <a:t> </a:t>
            </a:r>
            <a:r>
              <a:rPr lang="zh-CN" altLang="en-US" sz="2700" b="1"/>
              <a:t>二，转子绕组的磁链和电流</a:t>
            </a:r>
          </a:p>
          <a:p>
            <a:pPr marL="342900" indent="-342900">
              <a:spcBef>
                <a:spcPct val="20000"/>
              </a:spcBef>
              <a:buClr>
                <a:schemeClr val="bg2"/>
              </a:buClr>
              <a:buSzPct val="70000"/>
              <a:buFont typeface="Wingdings" pitchFamily="2" charset="2"/>
              <a:buChar char="l"/>
            </a:pPr>
            <a:r>
              <a:rPr lang="zh-CN" altLang="en-US" sz="2700" b="1"/>
              <a:t>   由于还存在有励磁电流</a:t>
            </a:r>
            <a:r>
              <a:rPr lang="en-US" altLang="zh-CN" sz="2700" b="1">
                <a:cs typeface="Tahoma" pitchFamily="34" charset="0"/>
              </a:rPr>
              <a:t>I</a:t>
            </a:r>
            <a:r>
              <a:rPr lang="en-US" altLang="zh-CN" sz="2700" b="1" baseline="-25000">
                <a:cs typeface="Tahoma" pitchFamily="34" charset="0"/>
              </a:rPr>
              <a:t>f</a:t>
            </a:r>
            <a:r>
              <a:rPr lang="zh-CN" altLang="en-US" sz="2700" b="1"/>
              <a:t>，因此励磁绕组总电流</a:t>
            </a:r>
            <a:r>
              <a:rPr lang="en-US" altLang="zh-CN" sz="2700" b="1">
                <a:cs typeface="Tahoma" pitchFamily="34" charset="0"/>
              </a:rPr>
              <a:t>i</a:t>
            </a:r>
            <a:r>
              <a:rPr lang="en-US" altLang="zh-CN" sz="2700" b="1" baseline="-25000">
                <a:cs typeface="Tahoma" pitchFamily="34" charset="0"/>
              </a:rPr>
              <a:t>f</a:t>
            </a:r>
            <a:r>
              <a:rPr lang="zh-CN" altLang="en-US" sz="2700" b="1"/>
              <a:t>为</a:t>
            </a:r>
          </a:p>
          <a:p>
            <a:pPr marL="342900" indent="-342900">
              <a:spcBef>
                <a:spcPct val="20000"/>
              </a:spcBef>
              <a:buClr>
                <a:schemeClr val="bg2"/>
              </a:buClr>
              <a:buSzPct val="70000"/>
              <a:buFont typeface="Wingdings" pitchFamily="2" charset="2"/>
              <a:buChar char="l"/>
            </a:pPr>
            <a:r>
              <a:rPr lang="zh-CN" altLang="en-US" sz="2700" b="1"/>
              <a:t>                    </a:t>
            </a:r>
            <a:r>
              <a:rPr lang="en-US" altLang="zh-CN" sz="2700" b="1">
                <a:cs typeface="Tahoma" pitchFamily="34" charset="0"/>
              </a:rPr>
              <a:t>i</a:t>
            </a:r>
            <a:r>
              <a:rPr lang="en-US" altLang="zh-CN" sz="2700" b="1" baseline="-25000">
                <a:cs typeface="Tahoma" pitchFamily="34" charset="0"/>
              </a:rPr>
              <a:t>f</a:t>
            </a:r>
            <a:r>
              <a:rPr lang="en-US" altLang="zh-CN" sz="2700" b="1"/>
              <a:t>= </a:t>
            </a:r>
            <a:r>
              <a:rPr lang="en-US" altLang="zh-CN" sz="2700" b="1">
                <a:cs typeface="Tahoma" pitchFamily="34" charset="0"/>
              </a:rPr>
              <a:t>I</a:t>
            </a:r>
            <a:r>
              <a:rPr lang="en-US" altLang="zh-CN" sz="2700" b="1" baseline="-25000">
                <a:cs typeface="Tahoma" pitchFamily="34" charset="0"/>
              </a:rPr>
              <a:t>f</a:t>
            </a:r>
            <a:r>
              <a:rPr lang="en-US" altLang="zh-CN" sz="2700" b="1">
                <a:cs typeface="Tahoma" pitchFamily="34" charset="0"/>
              </a:rPr>
              <a:t>+</a:t>
            </a:r>
            <a:r>
              <a:rPr lang="el-GR" altLang="zh-CN" sz="2700" b="1">
                <a:solidFill>
                  <a:srgbClr val="FF0000"/>
                </a:solidFill>
                <a:cs typeface="Tahoma" pitchFamily="34" charset="0"/>
              </a:rPr>
              <a:t>Δ</a:t>
            </a:r>
            <a:r>
              <a:rPr lang="en-US" altLang="zh-CN" sz="2700" b="1">
                <a:solidFill>
                  <a:srgbClr val="FF0000"/>
                </a:solidFill>
                <a:cs typeface="Tahoma" pitchFamily="34" charset="0"/>
              </a:rPr>
              <a:t>i</a:t>
            </a:r>
            <a:r>
              <a:rPr lang="en-US" altLang="zh-CN" sz="2700" b="1" baseline="-25000">
                <a:solidFill>
                  <a:srgbClr val="FF0000"/>
                </a:solidFill>
                <a:cs typeface="Tahoma" pitchFamily="34" charset="0"/>
              </a:rPr>
              <a:t>f </a:t>
            </a:r>
            <a:r>
              <a:rPr lang="zh-CN" altLang="en-US" sz="2700" b="1" baseline="-25000">
                <a:solidFill>
                  <a:srgbClr val="FF0000"/>
                </a:solidFill>
              </a:rPr>
              <a:t>～</a:t>
            </a:r>
            <a:r>
              <a:rPr lang="en-US" altLang="zh-CN" sz="2700" b="1">
                <a:cs typeface="Tahoma" pitchFamily="34" charset="0"/>
              </a:rPr>
              <a:t>+</a:t>
            </a:r>
            <a:r>
              <a:rPr lang="el-GR" altLang="zh-CN" sz="2700" b="1">
                <a:solidFill>
                  <a:srgbClr val="FF0000"/>
                </a:solidFill>
                <a:cs typeface="Tahoma" pitchFamily="34" charset="0"/>
              </a:rPr>
              <a:t>Δ</a:t>
            </a:r>
            <a:r>
              <a:rPr lang="en-US" altLang="zh-CN" sz="2700" b="1">
                <a:solidFill>
                  <a:srgbClr val="FF0000"/>
                </a:solidFill>
                <a:cs typeface="Tahoma" pitchFamily="34" charset="0"/>
              </a:rPr>
              <a:t>i</a:t>
            </a:r>
            <a:r>
              <a:rPr lang="en-US" altLang="zh-CN" sz="2700" b="1" baseline="-25000">
                <a:solidFill>
                  <a:srgbClr val="FF0000"/>
                </a:solidFill>
                <a:cs typeface="Tahoma" pitchFamily="34" charset="0"/>
              </a:rPr>
              <a:t>f-</a:t>
            </a:r>
          </a:p>
          <a:p>
            <a:pPr marL="342900" indent="-342900">
              <a:spcBef>
                <a:spcPct val="20000"/>
              </a:spcBef>
              <a:buClr>
                <a:schemeClr val="bg2"/>
              </a:buClr>
              <a:buSzPct val="70000"/>
              <a:buFont typeface="Wingdings" pitchFamily="2" charset="2"/>
              <a:buChar char="l"/>
            </a:pPr>
            <a:r>
              <a:rPr lang="en-US" altLang="zh-CN" sz="2700" b="1" baseline="-25000">
                <a:solidFill>
                  <a:schemeClr val="hlink"/>
                </a:solidFill>
                <a:cs typeface="Tahoma" pitchFamily="34" charset="0"/>
              </a:rPr>
              <a:t>          </a:t>
            </a:r>
            <a:r>
              <a:rPr lang="zh-CN" altLang="en-US" sz="2700" b="1"/>
              <a:t>因为短路瞬间</a:t>
            </a:r>
            <a:r>
              <a:rPr lang="en-US" altLang="zh-CN" sz="2700" b="1"/>
              <a:t>(t=0)</a:t>
            </a:r>
            <a:r>
              <a:rPr lang="zh-CN" altLang="en-US" sz="2700" b="1"/>
              <a:t>， </a:t>
            </a:r>
            <a:r>
              <a:rPr lang="en-US" altLang="zh-CN" sz="2700" b="1">
                <a:solidFill>
                  <a:srgbClr val="FF0000"/>
                </a:solidFill>
              </a:rPr>
              <a:t>F</a:t>
            </a:r>
            <a:r>
              <a:rPr lang="en-US" altLang="zh-CN" sz="2700" b="1" baseline="-25000">
                <a:solidFill>
                  <a:srgbClr val="FF0000"/>
                </a:solidFill>
              </a:rPr>
              <a:t>-</a:t>
            </a:r>
            <a:r>
              <a:rPr lang="zh-CN" altLang="en-US" sz="2700" b="1"/>
              <a:t>正处于磁极轴线位置，故此时转子绕组的周期分量电流为最大值。又考虑到</a:t>
            </a:r>
            <a:r>
              <a:rPr lang="en-US" altLang="zh-CN" sz="2700" b="1"/>
              <a:t>t=0</a:t>
            </a:r>
            <a:r>
              <a:rPr lang="zh-CN" altLang="en-US" sz="2700" b="1"/>
              <a:t>瞬间绕组中的电流不能突变，即</a:t>
            </a:r>
            <a:r>
              <a:rPr lang="en-US" altLang="zh-CN" sz="2700" b="1">
                <a:cs typeface="Tahoma" pitchFamily="34" charset="0"/>
              </a:rPr>
              <a:t>i</a:t>
            </a:r>
            <a:r>
              <a:rPr lang="en-US" altLang="zh-CN" sz="2700" b="1" baseline="-25000">
                <a:cs typeface="Tahoma" pitchFamily="34" charset="0"/>
              </a:rPr>
              <a:t>f</a:t>
            </a:r>
            <a:r>
              <a:rPr lang="en-US" altLang="zh-CN" sz="2700" b="1"/>
              <a:t>(t=0)=</a:t>
            </a:r>
            <a:r>
              <a:rPr lang="en-US" altLang="zh-CN" sz="2700" b="1">
                <a:cs typeface="Tahoma" pitchFamily="34" charset="0"/>
              </a:rPr>
              <a:t>I</a:t>
            </a:r>
            <a:r>
              <a:rPr lang="en-US" altLang="zh-CN" sz="2700" b="1" baseline="-25000">
                <a:cs typeface="Tahoma" pitchFamily="34" charset="0"/>
              </a:rPr>
              <a:t>f</a:t>
            </a:r>
            <a:r>
              <a:rPr lang="zh-CN" altLang="en-US" sz="2700" b="1"/>
              <a:t>和 </a:t>
            </a:r>
            <a:r>
              <a:rPr lang="en-US" altLang="zh-CN" sz="2700" b="1">
                <a:solidFill>
                  <a:srgbClr val="FF0000"/>
                </a:solidFill>
              </a:rPr>
              <a:t>i</a:t>
            </a:r>
            <a:r>
              <a:rPr lang="en-US" altLang="zh-CN" sz="2700" b="1" baseline="-25000">
                <a:solidFill>
                  <a:srgbClr val="FF0000"/>
                </a:solidFill>
              </a:rPr>
              <a:t>D</a:t>
            </a:r>
            <a:r>
              <a:rPr lang="en-US" altLang="zh-CN" sz="2700" b="1" baseline="-25000">
                <a:solidFill>
                  <a:schemeClr val="hlink"/>
                </a:solidFill>
              </a:rPr>
              <a:t> </a:t>
            </a:r>
            <a:r>
              <a:rPr lang="en-US" altLang="zh-CN" sz="2700" b="1"/>
              <a:t>(t=0)=0</a:t>
            </a:r>
            <a:r>
              <a:rPr lang="zh-CN" altLang="en-US" sz="2700" b="1"/>
              <a:t>，据此可以绘出励磁绕组电流和阻尼绕组电流的变化规律，如图</a:t>
            </a:r>
            <a:r>
              <a:rPr lang="en-US" altLang="zh-CN" sz="2700" b="1"/>
              <a:t>21-6</a:t>
            </a:r>
            <a:r>
              <a:rPr lang="zh-CN" altLang="en-US" sz="2700" b="1"/>
              <a:t>所示。需要指出，由于</a:t>
            </a:r>
            <a:r>
              <a:rPr lang="el-GR" altLang="zh-CN" sz="2700" b="1">
                <a:solidFill>
                  <a:srgbClr val="FF0000"/>
                </a:solidFill>
                <a:cs typeface="Tahoma" pitchFamily="34" charset="0"/>
              </a:rPr>
              <a:t>Δ</a:t>
            </a:r>
            <a:r>
              <a:rPr lang="en-US" altLang="zh-CN" sz="2700" b="1">
                <a:solidFill>
                  <a:srgbClr val="FF0000"/>
                </a:solidFill>
                <a:cs typeface="Tahoma" pitchFamily="34" charset="0"/>
              </a:rPr>
              <a:t>i</a:t>
            </a:r>
            <a:r>
              <a:rPr lang="en-US" altLang="zh-CN" sz="2700" b="1" baseline="-25000">
                <a:solidFill>
                  <a:srgbClr val="FF0000"/>
                </a:solidFill>
                <a:cs typeface="Tahoma" pitchFamily="34" charset="0"/>
              </a:rPr>
              <a:t>f-</a:t>
            </a:r>
            <a:r>
              <a:rPr lang="zh-CN" altLang="en-US" sz="2700" b="1"/>
              <a:t>要阻止</a:t>
            </a:r>
            <a:r>
              <a:rPr lang="en-US" altLang="zh-CN" sz="2700" b="1">
                <a:solidFill>
                  <a:srgbClr val="FF0000"/>
                </a:solidFill>
              </a:rPr>
              <a:t>F</a:t>
            </a:r>
            <a:r>
              <a:rPr lang="zh-CN" altLang="en-US" sz="2700" b="1" baseline="-25000">
                <a:solidFill>
                  <a:srgbClr val="FF0000"/>
                </a:solidFill>
              </a:rPr>
              <a:t>～</a:t>
            </a:r>
            <a:r>
              <a:rPr lang="zh-CN" altLang="en-US" sz="2700" b="1"/>
              <a:t>对励磁磁场的去磁作用，因此</a:t>
            </a:r>
            <a:r>
              <a:rPr lang="el-GR" altLang="zh-CN" sz="2700" b="1">
                <a:solidFill>
                  <a:srgbClr val="FF0000"/>
                </a:solidFill>
                <a:cs typeface="Tahoma" pitchFamily="34" charset="0"/>
              </a:rPr>
              <a:t>Δ</a:t>
            </a:r>
            <a:r>
              <a:rPr lang="en-US" altLang="zh-CN" sz="2700" b="1">
                <a:solidFill>
                  <a:srgbClr val="FF0000"/>
                </a:solidFill>
                <a:cs typeface="Tahoma" pitchFamily="34" charset="0"/>
              </a:rPr>
              <a:t>i</a:t>
            </a:r>
            <a:r>
              <a:rPr lang="en-US" altLang="zh-CN" sz="2700" b="1" baseline="-25000">
                <a:solidFill>
                  <a:srgbClr val="FF0000"/>
                </a:solidFill>
                <a:cs typeface="Tahoma" pitchFamily="34" charset="0"/>
              </a:rPr>
              <a:t>f-</a:t>
            </a:r>
            <a:r>
              <a:rPr lang="zh-CN" altLang="en-US" sz="2700" b="1"/>
              <a:t>必与原励磁电流</a:t>
            </a:r>
            <a:r>
              <a:rPr lang="en-US" altLang="zh-CN" sz="2700" b="1">
                <a:solidFill>
                  <a:srgbClr val="FF0000"/>
                </a:solidFill>
                <a:cs typeface="Tahoma" pitchFamily="34" charset="0"/>
              </a:rPr>
              <a:t>I</a:t>
            </a:r>
            <a:r>
              <a:rPr lang="en-US" altLang="zh-CN" sz="2700" b="1" baseline="-25000">
                <a:solidFill>
                  <a:srgbClr val="FF0000"/>
                </a:solidFill>
                <a:cs typeface="Tahoma" pitchFamily="34" charset="0"/>
              </a:rPr>
              <a:t>f</a:t>
            </a:r>
            <a:r>
              <a:rPr lang="zh-CN" altLang="en-US" sz="2700" b="1"/>
              <a:t>同方向，说明短路后励磁电流</a:t>
            </a:r>
            <a:r>
              <a:rPr lang="en-US" altLang="zh-CN" sz="2700" b="1">
                <a:solidFill>
                  <a:srgbClr val="FF0000"/>
                </a:solidFill>
                <a:cs typeface="Tahoma" pitchFamily="34" charset="0"/>
              </a:rPr>
              <a:t>i</a:t>
            </a:r>
            <a:r>
              <a:rPr lang="en-US" altLang="zh-CN" sz="2700" b="1" baseline="-25000">
                <a:solidFill>
                  <a:srgbClr val="FF0000"/>
                </a:solidFill>
                <a:cs typeface="Tahoma" pitchFamily="34" charset="0"/>
              </a:rPr>
              <a:t>f</a:t>
            </a:r>
            <a:r>
              <a:rPr lang="zh-CN" altLang="en-US" sz="2700" b="1"/>
              <a:t>，要在</a:t>
            </a:r>
            <a:r>
              <a:rPr lang="en-US" altLang="zh-CN" sz="2700" b="1">
                <a:solidFill>
                  <a:srgbClr val="FF0000"/>
                </a:solidFill>
                <a:cs typeface="Tahoma" pitchFamily="34" charset="0"/>
              </a:rPr>
              <a:t>I</a:t>
            </a:r>
            <a:r>
              <a:rPr lang="en-US" altLang="zh-CN" sz="2700" b="1" baseline="-25000">
                <a:solidFill>
                  <a:srgbClr val="FF0000"/>
                </a:solidFill>
                <a:cs typeface="Tahoma" pitchFamily="34" charset="0"/>
              </a:rPr>
              <a:t>f</a:t>
            </a:r>
            <a:r>
              <a:rPr lang="zh-CN" altLang="en-US" sz="2700" b="1"/>
              <a:t>的基础上增大，而且往往增大甚多，图</a:t>
            </a:r>
            <a:r>
              <a:rPr lang="en-US" altLang="zh-CN" sz="2700" b="1"/>
              <a:t>21—6(a)</a:t>
            </a:r>
            <a:r>
              <a:rPr lang="zh-CN" altLang="en-US" sz="2700" b="1"/>
              <a:t>没有按实际比例画出。</a:t>
            </a:r>
            <a:endParaRPr lang="zh-CN" altLang="zh-CN" sz="2700" b="1"/>
          </a:p>
        </p:txBody>
      </p:sp>
      <p:pic>
        <p:nvPicPr>
          <p:cNvPr id="534540" name="Picture 12" descr="21-6"/>
          <p:cNvPicPr>
            <a:picLocks noChangeAspect="1" noChangeArrowheads="1"/>
          </p:cNvPicPr>
          <p:nvPr>
            <p:ph sz="quarter" idx="3"/>
          </p:nvPr>
        </p:nvPicPr>
        <p:blipFill>
          <a:blip r:embed="rId2"/>
          <a:srcRect/>
          <a:stretch>
            <a:fillRect/>
          </a:stretch>
        </p:blipFill>
        <p:spPr>
          <a:xfrm>
            <a:off x="827088" y="188913"/>
            <a:ext cx="7920037" cy="3629025"/>
          </a:xfrm>
          <a:noFill/>
        </p:spPr>
      </p:pic>
      <p:sp>
        <p:nvSpPr>
          <p:cNvPr id="534541" name="Rectangle 13"/>
          <p:cNvSpPr>
            <a:spLocks noChangeArrowheads="1"/>
          </p:cNvSpPr>
          <p:nvPr/>
        </p:nvSpPr>
        <p:spPr bwMode="auto">
          <a:xfrm>
            <a:off x="684213" y="2205038"/>
            <a:ext cx="647700" cy="457200"/>
          </a:xfrm>
          <a:prstGeom prst="rect">
            <a:avLst/>
          </a:prstGeom>
          <a:noFill/>
          <a:ln w="9525">
            <a:noFill/>
            <a:miter lim="800000"/>
            <a:headEnd/>
            <a:tailEnd/>
          </a:ln>
          <a:effectLst/>
        </p:spPr>
        <p:txBody>
          <a:bodyPr>
            <a:spAutoFit/>
          </a:bodyPr>
          <a:lstStyle/>
          <a:p>
            <a:r>
              <a:rPr kumimoji="1" lang="en-US" altLang="zh-CN" sz="2400" b="1">
                <a:solidFill>
                  <a:schemeClr val="hlink"/>
                </a:solidFill>
                <a:latin typeface="Tahoma" pitchFamily="34" charset="0"/>
              </a:rPr>
              <a:t>I</a:t>
            </a:r>
            <a:r>
              <a:rPr kumimoji="1" lang="en-US" altLang="zh-CN" sz="2400" b="1" baseline="-25000">
                <a:solidFill>
                  <a:schemeClr val="hlink"/>
                </a:solidFill>
                <a:latin typeface="Tahoma" pitchFamily="34" charset="0"/>
              </a:rPr>
              <a:t>f</a:t>
            </a:r>
          </a:p>
        </p:txBody>
      </p:sp>
      <p:sp>
        <p:nvSpPr>
          <p:cNvPr id="534542" name="Rectangle 14"/>
          <p:cNvSpPr>
            <a:spLocks noChangeArrowheads="1"/>
          </p:cNvSpPr>
          <p:nvPr/>
        </p:nvSpPr>
        <p:spPr bwMode="auto">
          <a:xfrm>
            <a:off x="4284663" y="1341438"/>
            <a:ext cx="1152525" cy="457200"/>
          </a:xfrm>
          <a:prstGeom prst="rect">
            <a:avLst/>
          </a:prstGeom>
          <a:noFill/>
          <a:ln w="9525">
            <a:noFill/>
            <a:miter lim="800000"/>
            <a:headEnd/>
            <a:tailEnd/>
          </a:ln>
          <a:effectLst/>
        </p:spPr>
        <p:txBody>
          <a:bodyPr>
            <a:spAutoFit/>
          </a:bodyPr>
          <a:lstStyle/>
          <a:p>
            <a:r>
              <a:rPr kumimoji="1" lang="el-GR" altLang="zh-CN" sz="2400" b="1">
                <a:solidFill>
                  <a:schemeClr val="hlink"/>
                </a:solidFill>
                <a:latin typeface="Tahoma" pitchFamily="34" charset="0"/>
              </a:rPr>
              <a:t>Δ</a:t>
            </a:r>
            <a:r>
              <a:rPr kumimoji="1" lang="en-US" altLang="zh-CN" sz="2400" b="1">
                <a:solidFill>
                  <a:schemeClr val="hlink"/>
                </a:solidFill>
                <a:latin typeface="Tahoma" pitchFamily="34" charset="0"/>
              </a:rPr>
              <a:t>i</a:t>
            </a:r>
            <a:r>
              <a:rPr kumimoji="1" lang="en-US" altLang="zh-CN" sz="2400" b="1" baseline="-25000">
                <a:solidFill>
                  <a:schemeClr val="hlink"/>
                </a:solidFill>
                <a:latin typeface="Tahoma" pitchFamily="34" charset="0"/>
              </a:rPr>
              <a:t>f-</a:t>
            </a:r>
          </a:p>
        </p:txBody>
      </p:sp>
      <p:sp>
        <p:nvSpPr>
          <p:cNvPr id="534543" name="Rectangle 15"/>
          <p:cNvSpPr>
            <a:spLocks noChangeArrowheads="1"/>
          </p:cNvSpPr>
          <p:nvPr/>
        </p:nvSpPr>
        <p:spPr bwMode="auto">
          <a:xfrm>
            <a:off x="3492500" y="3068638"/>
            <a:ext cx="1295400" cy="457200"/>
          </a:xfrm>
          <a:prstGeom prst="rect">
            <a:avLst/>
          </a:prstGeom>
          <a:noFill/>
          <a:ln w="9525">
            <a:noFill/>
            <a:miter lim="800000"/>
            <a:headEnd/>
            <a:tailEnd/>
          </a:ln>
          <a:effectLst/>
        </p:spPr>
        <p:txBody>
          <a:bodyPr>
            <a:spAutoFit/>
          </a:bodyPr>
          <a:lstStyle/>
          <a:p>
            <a:r>
              <a:rPr kumimoji="1" lang="el-GR" altLang="zh-CN" sz="2400" b="1">
                <a:solidFill>
                  <a:schemeClr val="hlink"/>
                </a:solidFill>
                <a:latin typeface="Tahoma" pitchFamily="34" charset="0"/>
              </a:rPr>
              <a:t>Δ</a:t>
            </a:r>
            <a:r>
              <a:rPr kumimoji="1" lang="en-US" altLang="zh-CN" sz="2400" b="1">
                <a:solidFill>
                  <a:schemeClr val="hlink"/>
                </a:solidFill>
                <a:latin typeface="Tahoma" pitchFamily="34" charset="0"/>
              </a:rPr>
              <a:t>i</a:t>
            </a:r>
            <a:r>
              <a:rPr kumimoji="1" lang="en-US" altLang="zh-CN" sz="2400" b="1" baseline="-25000">
                <a:solidFill>
                  <a:schemeClr val="hlink"/>
                </a:solidFill>
                <a:latin typeface="Tahoma" pitchFamily="34" charset="0"/>
              </a:rPr>
              <a:t>f </a:t>
            </a:r>
            <a:r>
              <a:rPr kumimoji="1" lang="zh-CN" altLang="en-US" b="1" baseline="-25000">
                <a:solidFill>
                  <a:schemeClr val="hlink"/>
                </a:solidFill>
                <a:latin typeface="Tahoma" pitchFamily="34" charset="0"/>
              </a:rPr>
              <a:t>～</a:t>
            </a:r>
          </a:p>
        </p:txBody>
      </p:sp>
      <p:sp>
        <p:nvSpPr>
          <p:cNvPr id="534544" name="Rectangle 16"/>
          <p:cNvSpPr>
            <a:spLocks noChangeArrowheads="1"/>
          </p:cNvSpPr>
          <p:nvPr/>
        </p:nvSpPr>
        <p:spPr bwMode="auto">
          <a:xfrm>
            <a:off x="4211638" y="333375"/>
            <a:ext cx="936625" cy="457200"/>
          </a:xfrm>
          <a:prstGeom prst="rect">
            <a:avLst/>
          </a:prstGeom>
          <a:noFill/>
          <a:ln w="9525">
            <a:noFill/>
            <a:miter lim="800000"/>
            <a:headEnd/>
            <a:tailEnd/>
          </a:ln>
          <a:effectLst/>
        </p:spPr>
        <p:txBody>
          <a:bodyPr>
            <a:spAutoFit/>
          </a:bodyPr>
          <a:lstStyle/>
          <a:p>
            <a:r>
              <a:rPr kumimoji="1" lang="en-US" altLang="zh-CN" sz="2400" b="1">
                <a:solidFill>
                  <a:schemeClr val="hlink"/>
                </a:solidFill>
                <a:latin typeface="Tahoma" pitchFamily="34" charset="0"/>
              </a:rPr>
              <a:t>i</a:t>
            </a:r>
            <a:r>
              <a:rPr kumimoji="1" lang="en-US" altLang="zh-CN" sz="2400" b="1" baseline="-25000">
                <a:solidFill>
                  <a:schemeClr val="hlink"/>
                </a:solidFill>
                <a:latin typeface="Tahoma" pitchFamily="34" charset="0"/>
              </a:rPr>
              <a:t>f </a:t>
            </a:r>
            <a:endParaRPr kumimoji="1" lang="en-US" altLang="zh-CN" b="1" baseline="-25000">
              <a:solidFill>
                <a:schemeClr val="hlink"/>
              </a:solidFill>
              <a:latin typeface="Tahoma" pitchFamily="34" charset="0"/>
            </a:endParaRPr>
          </a:p>
        </p:txBody>
      </p:sp>
      <p:sp>
        <p:nvSpPr>
          <p:cNvPr id="534545" name="Rectangle 17"/>
          <p:cNvSpPr>
            <a:spLocks noChangeArrowheads="1"/>
          </p:cNvSpPr>
          <p:nvPr/>
        </p:nvSpPr>
        <p:spPr bwMode="auto">
          <a:xfrm>
            <a:off x="7956550" y="333375"/>
            <a:ext cx="574675" cy="457200"/>
          </a:xfrm>
          <a:prstGeom prst="rect">
            <a:avLst/>
          </a:prstGeom>
          <a:noFill/>
          <a:ln w="9525">
            <a:noFill/>
            <a:miter lim="800000"/>
            <a:headEnd/>
            <a:tailEnd/>
          </a:ln>
          <a:effectLst/>
        </p:spPr>
        <p:txBody>
          <a:bodyPr>
            <a:spAutoFit/>
          </a:bodyPr>
          <a:lstStyle/>
          <a:p>
            <a:r>
              <a:rPr kumimoji="1" lang="en-US" altLang="zh-CN" sz="2400" b="1">
                <a:solidFill>
                  <a:schemeClr val="hlink"/>
                </a:solidFill>
                <a:latin typeface="Tahoma" pitchFamily="34" charset="0"/>
              </a:rPr>
              <a:t>i</a:t>
            </a:r>
            <a:r>
              <a:rPr kumimoji="1" lang="en-US" altLang="zh-CN" sz="2400" b="1" baseline="-25000">
                <a:solidFill>
                  <a:schemeClr val="hlink"/>
                </a:solidFill>
                <a:latin typeface="Tahoma" pitchFamily="34" charset="0"/>
              </a:rPr>
              <a:t>D</a:t>
            </a:r>
          </a:p>
        </p:txBody>
      </p:sp>
      <p:sp>
        <p:nvSpPr>
          <p:cNvPr id="534546" name="Rectangle 18"/>
          <p:cNvSpPr>
            <a:spLocks noChangeArrowheads="1"/>
          </p:cNvSpPr>
          <p:nvPr/>
        </p:nvSpPr>
        <p:spPr bwMode="auto">
          <a:xfrm>
            <a:off x="8172450" y="1341438"/>
            <a:ext cx="574675" cy="457200"/>
          </a:xfrm>
          <a:prstGeom prst="rect">
            <a:avLst/>
          </a:prstGeom>
          <a:noFill/>
          <a:ln w="9525">
            <a:noFill/>
            <a:miter lim="800000"/>
            <a:headEnd/>
            <a:tailEnd/>
          </a:ln>
          <a:effectLst/>
        </p:spPr>
        <p:txBody>
          <a:bodyPr>
            <a:spAutoFit/>
          </a:bodyPr>
          <a:lstStyle/>
          <a:p>
            <a:r>
              <a:rPr kumimoji="1" lang="en-US" altLang="zh-CN" sz="2400" b="1">
                <a:solidFill>
                  <a:schemeClr val="hlink"/>
                </a:solidFill>
                <a:latin typeface="Tahoma" pitchFamily="34" charset="0"/>
              </a:rPr>
              <a:t>i</a:t>
            </a:r>
            <a:r>
              <a:rPr kumimoji="1" lang="en-US" altLang="zh-CN" sz="2400" b="1" baseline="-25000">
                <a:solidFill>
                  <a:schemeClr val="hlink"/>
                </a:solidFill>
                <a:latin typeface="Tahoma" pitchFamily="34" charset="0"/>
              </a:rPr>
              <a:t>D-</a:t>
            </a:r>
          </a:p>
        </p:txBody>
      </p:sp>
      <p:sp>
        <p:nvSpPr>
          <p:cNvPr id="534547" name="Rectangle 19"/>
          <p:cNvSpPr>
            <a:spLocks noChangeArrowheads="1"/>
          </p:cNvSpPr>
          <p:nvPr/>
        </p:nvSpPr>
        <p:spPr bwMode="auto">
          <a:xfrm>
            <a:off x="7164388" y="2492375"/>
            <a:ext cx="936625" cy="457200"/>
          </a:xfrm>
          <a:prstGeom prst="rect">
            <a:avLst/>
          </a:prstGeom>
          <a:noFill/>
          <a:ln w="9525">
            <a:noFill/>
            <a:miter lim="800000"/>
            <a:headEnd/>
            <a:tailEnd/>
          </a:ln>
          <a:effectLst/>
        </p:spPr>
        <p:txBody>
          <a:bodyPr>
            <a:spAutoFit/>
          </a:bodyPr>
          <a:lstStyle/>
          <a:p>
            <a:r>
              <a:rPr kumimoji="1" lang="en-US" altLang="zh-CN" sz="2400" b="1">
                <a:solidFill>
                  <a:schemeClr val="hlink"/>
                </a:solidFill>
                <a:latin typeface="Tahoma" pitchFamily="34" charset="0"/>
              </a:rPr>
              <a:t>i</a:t>
            </a:r>
            <a:r>
              <a:rPr kumimoji="1" lang="en-US" altLang="zh-CN" sz="2400" b="1" baseline="-25000">
                <a:solidFill>
                  <a:schemeClr val="hlink"/>
                </a:solidFill>
                <a:latin typeface="Tahoma" pitchFamily="34" charset="0"/>
              </a:rPr>
              <a:t>D</a:t>
            </a:r>
            <a:r>
              <a:rPr kumimoji="1" lang="zh-CN" altLang="en-US" sz="2400" b="1" baseline="-25000">
                <a:solidFill>
                  <a:schemeClr val="hlink"/>
                </a:solidFill>
                <a:latin typeface="Tahoma" pitchFamily="34" charset="0"/>
              </a:rPr>
              <a:t>～</a:t>
            </a:r>
          </a:p>
        </p:txBody>
      </p:sp>
      <p:sp>
        <p:nvSpPr>
          <p:cNvPr id="22540" name="日期占位符 1"/>
          <p:cNvSpPr>
            <a:spLocks noGrp="1"/>
          </p:cNvSpPr>
          <p:nvPr>
            <p:ph type="dt" sz="quarter" idx="10"/>
          </p:nvPr>
        </p:nvSpPr>
        <p:spPr>
          <a:noFill/>
          <a:ln>
            <a:miter lim="800000"/>
            <a:headEnd/>
            <a:tailEnd/>
          </a:ln>
        </p:spPr>
        <p:txBody>
          <a:bodyPr/>
          <a:lstStyle/>
          <a:p>
            <a:fld id="{759D1038-A4DB-47B1-B4D6-E10BC0244DF6}" type="datetime8">
              <a:rPr lang="zh-CN" altLang="en-US"/>
              <a:pPr/>
              <a:t>2015年1月23日5时44分</a:t>
            </a:fld>
            <a:endParaRPr lang="en-US" altLang="zh-CN"/>
          </a:p>
        </p:txBody>
      </p:sp>
      <p:sp>
        <p:nvSpPr>
          <p:cNvPr id="22541" name="页脚占位符 2"/>
          <p:cNvSpPr>
            <a:spLocks noGrp="1"/>
          </p:cNvSpPr>
          <p:nvPr>
            <p:ph type="ftr" sz="quarter" idx="11"/>
          </p:nvPr>
        </p:nvSpPr>
        <p:spPr>
          <a:noFill/>
          <a:ln>
            <a:miter lim="800000"/>
            <a:headEnd/>
            <a:tailEnd/>
          </a:ln>
        </p:spPr>
        <p:txBody>
          <a:bodyPr/>
          <a:lstStyle/>
          <a:p>
            <a:endParaRPr lang="en-US" altLang="zh-CN" smtClean="0"/>
          </a:p>
        </p:txBody>
      </p:sp>
      <p:sp>
        <p:nvSpPr>
          <p:cNvPr id="22542" name="灯片编号占位符 3"/>
          <p:cNvSpPr>
            <a:spLocks noGrp="1"/>
          </p:cNvSpPr>
          <p:nvPr>
            <p:ph type="sldNum" sz="quarter" idx="12"/>
          </p:nvPr>
        </p:nvSpPr>
        <p:spPr>
          <a:noFill/>
          <a:ln>
            <a:miter lim="800000"/>
            <a:headEnd/>
            <a:tailEnd/>
          </a:ln>
        </p:spPr>
        <p:txBody>
          <a:bodyPr/>
          <a:lstStyle/>
          <a:p>
            <a:fld id="{CFC416F1-C6FD-425E-B0D3-F26BFCDA5F9F}" type="slidenum">
              <a:rPr lang="en-US" altLang="zh-CN" smtClean="0"/>
              <a:pPr/>
              <a:t>20</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4540"/>
                                        </p:tgtEl>
                                        <p:attrNameLst>
                                          <p:attrName>style.visibility</p:attrName>
                                        </p:attrNameLst>
                                      </p:cBhvr>
                                      <p:to>
                                        <p:strVal val="visible"/>
                                      </p:to>
                                    </p:set>
                                    <p:anim calcmode="lin" valueType="num">
                                      <p:cBhvr additive="base">
                                        <p:cTn id="7" dur="500" fill="hold"/>
                                        <p:tgtEl>
                                          <p:spTgt spid="534540"/>
                                        </p:tgtEl>
                                        <p:attrNameLst>
                                          <p:attrName>ppt_x</p:attrName>
                                        </p:attrNameLst>
                                      </p:cBhvr>
                                      <p:tavLst>
                                        <p:tav tm="0">
                                          <p:val>
                                            <p:strVal val="#ppt_x"/>
                                          </p:val>
                                        </p:tav>
                                        <p:tav tm="100000">
                                          <p:val>
                                            <p:strVal val="#ppt_x"/>
                                          </p:val>
                                        </p:tav>
                                      </p:tavLst>
                                    </p:anim>
                                    <p:anim calcmode="lin" valueType="num">
                                      <p:cBhvr additive="base">
                                        <p:cTn id="8" dur="500" fill="hold"/>
                                        <p:tgtEl>
                                          <p:spTgt spid="53454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454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454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454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454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454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3454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45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41" grpId="0"/>
      <p:bldP spid="534542" grpId="0"/>
      <p:bldP spid="534543" grpId="0"/>
      <p:bldP spid="534544" grpId="0"/>
      <p:bldP spid="534545" grpId="0"/>
      <p:bldP spid="534546" grpId="0"/>
      <p:bldP spid="5345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9750" y="476250"/>
            <a:ext cx="8604250" cy="650875"/>
          </a:xfrm>
        </p:spPr>
        <p:txBody>
          <a:bodyPr/>
          <a:lstStyle/>
          <a:p>
            <a:pPr eaLnBrk="1" hangingPunct="1"/>
            <a:r>
              <a:rPr lang="en-US" altLang="zh-CN" sz="2900" smtClean="0"/>
              <a:t>6.4</a:t>
            </a:r>
            <a:r>
              <a:rPr lang="en-US" altLang="zh-CN" sz="2900" smtClean="0">
                <a:latin typeface="Arial" charset="0"/>
              </a:rPr>
              <a:t>—</a:t>
            </a:r>
            <a:r>
              <a:rPr lang="en-US" altLang="zh-CN" sz="2900" smtClean="0"/>
              <a:t>2  </a:t>
            </a:r>
            <a:r>
              <a:rPr lang="zh-CN" altLang="en-US" sz="2900" smtClean="0"/>
              <a:t>三相突然短路物理过程的分析</a:t>
            </a:r>
            <a:r>
              <a:rPr lang="en-US" altLang="zh-CN" sz="1000" smtClean="0">
                <a:ea typeface="黑体" pitchFamily="2" charset="-122"/>
              </a:rPr>
              <a:t>9</a:t>
            </a:r>
          </a:p>
        </p:txBody>
      </p:sp>
      <p:pic>
        <p:nvPicPr>
          <p:cNvPr id="535565" name="Picture 13" descr="21-5"/>
          <p:cNvPicPr>
            <a:picLocks noChangeAspect="1" noChangeArrowheads="1"/>
          </p:cNvPicPr>
          <p:nvPr>
            <p:ph sz="half" idx="1"/>
          </p:nvPr>
        </p:nvPicPr>
        <p:blipFill>
          <a:blip r:embed="rId3"/>
          <a:srcRect/>
          <a:stretch>
            <a:fillRect/>
          </a:stretch>
        </p:blipFill>
        <p:spPr>
          <a:xfrm>
            <a:off x="4500563" y="0"/>
            <a:ext cx="3810000" cy="3622675"/>
          </a:xfrm>
          <a:noFill/>
        </p:spPr>
      </p:pic>
      <p:sp>
        <p:nvSpPr>
          <p:cNvPr id="23556" name="Rectangle 3"/>
          <p:cNvSpPr>
            <a:spLocks noChangeArrowheads="1"/>
          </p:cNvSpPr>
          <p:nvPr/>
        </p:nvSpPr>
        <p:spPr bwMode="auto">
          <a:xfrm>
            <a:off x="250825" y="1196975"/>
            <a:ext cx="8893175" cy="5449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三，电枢绕组突然短路电流的大小</a:t>
            </a:r>
          </a:p>
          <a:p>
            <a:pPr marL="342900" indent="-342900">
              <a:spcBef>
                <a:spcPct val="20000"/>
              </a:spcBef>
              <a:buClr>
                <a:schemeClr val="bg2"/>
              </a:buClr>
              <a:buSzPct val="70000"/>
              <a:buFont typeface="Wingdings" pitchFamily="2" charset="2"/>
              <a:buChar char="l"/>
            </a:pPr>
            <a:r>
              <a:rPr lang="zh-CN" altLang="en-US" sz="2700" b="1"/>
              <a:t>      对照图</a:t>
            </a:r>
            <a:r>
              <a:rPr lang="en-US" altLang="zh-CN" sz="2700" b="1"/>
              <a:t>21—4</a:t>
            </a:r>
            <a:r>
              <a:rPr lang="zh-CN" altLang="en-US" sz="2700" b="1"/>
              <a:t>，电枢绕组突然短路电流中具有代表意义的值为</a:t>
            </a:r>
            <a:r>
              <a:rPr lang="en-US" altLang="zh-CN" sz="2700" b="1"/>
              <a:t>I”</a:t>
            </a:r>
            <a:r>
              <a:rPr lang="zh-CN" altLang="en-US" sz="2700" b="1"/>
              <a:t>，即交流分量之有效值。为此先研究</a:t>
            </a:r>
            <a:r>
              <a:rPr lang="en-US" altLang="zh-CN" sz="2700" b="1"/>
              <a:t>I”</a:t>
            </a:r>
            <a:r>
              <a:rPr lang="zh-CN" altLang="en-US" sz="2700" b="1"/>
              <a:t>。</a:t>
            </a:r>
          </a:p>
          <a:p>
            <a:pPr marL="342900" indent="-342900">
              <a:spcBef>
                <a:spcPct val="20000"/>
              </a:spcBef>
              <a:buClr>
                <a:schemeClr val="bg2"/>
              </a:buClr>
              <a:buSzPct val="70000"/>
              <a:buFont typeface="Wingdings" pitchFamily="2" charset="2"/>
              <a:buChar char="l"/>
            </a:pPr>
            <a:r>
              <a:rPr lang="zh-CN" altLang="en-US" sz="2700" b="1"/>
              <a:t>       三相的交流分量电流合成建立电枢磁通</a:t>
            </a:r>
            <a:r>
              <a:rPr lang="el-GR" altLang="zh-CN" sz="2700" b="1">
                <a:cs typeface="Tahoma" pitchFamily="34" charset="0"/>
              </a:rPr>
              <a:t>Φ</a:t>
            </a:r>
            <a:r>
              <a:rPr lang="en-US" altLang="zh-CN" sz="2700" b="1" baseline="-25000">
                <a:cs typeface="Tahoma" pitchFamily="34" charset="0"/>
              </a:rPr>
              <a:t>ad</a:t>
            </a:r>
            <a:r>
              <a:rPr lang="en-US" altLang="zh-CN" sz="2700" b="1">
                <a:latin typeface="Tahoma" pitchFamily="34" charset="0"/>
                <a:cs typeface="Tahoma" pitchFamily="34" charset="0"/>
              </a:rPr>
              <a:t>”</a:t>
            </a:r>
            <a:r>
              <a:rPr lang="en-US" altLang="zh-CN" sz="2700" b="1"/>
              <a:t> </a:t>
            </a:r>
            <a:r>
              <a:rPr lang="zh-CN" altLang="en-US" sz="2700" b="1"/>
              <a:t>，图</a:t>
            </a:r>
            <a:r>
              <a:rPr lang="en-US" altLang="zh-CN" sz="2700" b="1"/>
              <a:t>21-5(c)</a:t>
            </a:r>
            <a:r>
              <a:rPr lang="zh-CN" altLang="en-US" sz="2700" b="1"/>
              <a:t>画出了它的磁路路径，包括三部分</a:t>
            </a:r>
            <a:r>
              <a:rPr lang="en-US" altLang="zh-CN" sz="2700" b="1"/>
              <a:t>(</a:t>
            </a:r>
            <a:r>
              <a:rPr lang="zh-CN" altLang="en-US" sz="2700" b="1"/>
              <a:t>直轴电枢磁路、励磁绕组漏磁路径以及阻尼绕组漏磁路径</a:t>
            </a:r>
            <a:r>
              <a:rPr lang="en-US" altLang="zh-CN" sz="2700" b="1"/>
              <a:t>)</a:t>
            </a:r>
            <a:r>
              <a:rPr lang="zh-CN" altLang="en-US" sz="2700" b="1"/>
              <a:t>相串联。因此对应的总磁导</a:t>
            </a:r>
            <a:r>
              <a:rPr lang="el-GR" altLang="zh-CN" sz="2700" b="1">
                <a:cs typeface="Tahoma" pitchFamily="34" charset="0"/>
              </a:rPr>
              <a:t>λ</a:t>
            </a:r>
            <a:r>
              <a:rPr lang="en-US" altLang="zh-CN" sz="2700" b="1" baseline="-25000">
                <a:cs typeface="Tahoma" pitchFamily="34" charset="0"/>
              </a:rPr>
              <a:t>ad</a:t>
            </a:r>
            <a:r>
              <a:rPr lang="en-US" altLang="zh-CN" sz="2700" b="1">
                <a:latin typeface="Tahoma" pitchFamily="34" charset="0"/>
                <a:cs typeface="Tahoma" pitchFamily="34" charset="0"/>
              </a:rPr>
              <a:t>”</a:t>
            </a:r>
            <a:r>
              <a:rPr lang="zh-CN" altLang="en-US" sz="2700" b="1"/>
              <a:t>为</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r>
              <a:rPr lang="zh-CN" altLang="en-US" sz="2700" b="1"/>
              <a:t>式中， </a:t>
            </a:r>
            <a:r>
              <a:rPr lang="el-GR" altLang="zh-CN" sz="2700" b="1">
                <a:cs typeface="Tahoma" pitchFamily="34" charset="0"/>
              </a:rPr>
              <a:t>λ</a:t>
            </a:r>
            <a:r>
              <a:rPr lang="en-US" altLang="zh-CN" sz="2700" b="1" baseline="-25000">
                <a:cs typeface="Tahoma" pitchFamily="34" charset="0"/>
              </a:rPr>
              <a:t>ad</a:t>
            </a:r>
            <a:r>
              <a:rPr lang="zh-CN" altLang="en-US" sz="2700" b="1">
                <a:latin typeface="宋体" pitchFamily="2" charset="-122"/>
                <a:cs typeface="Tahoma" pitchFamily="34" charset="0"/>
              </a:rPr>
              <a:t>、 </a:t>
            </a:r>
            <a:r>
              <a:rPr lang="el-GR" altLang="zh-CN" sz="2700" b="1">
                <a:cs typeface="Tahoma" pitchFamily="34" charset="0"/>
              </a:rPr>
              <a:t>λ</a:t>
            </a:r>
            <a:r>
              <a:rPr lang="el-GR" altLang="zh-CN" sz="2700" b="1" baseline="-25000">
                <a:cs typeface="Tahoma" pitchFamily="34" charset="0"/>
              </a:rPr>
              <a:t>σ</a:t>
            </a:r>
            <a:r>
              <a:rPr lang="en-US" altLang="zh-CN" sz="2700" b="1" baseline="-25000">
                <a:cs typeface="Tahoma" pitchFamily="34" charset="0"/>
              </a:rPr>
              <a:t>f</a:t>
            </a:r>
            <a:r>
              <a:rPr lang="zh-CN" altLang="en-US" sz="2700" b="1">
                <a:latin typeface="宋体" pitchFamily="2" charset="-122"/>
                <a:cs typeface="Tahoma" pitchFamily="34" charset="0"/>
              </a:rPr>
              <a:t>、</a:t>
            </a:r>
            <a:r>
              <a:rPr lang="el-GR" altLang="zh-CN" sz="2700" b="1">
                <a:cs typeface="Tahoma" pitchFamily="34" charset="0"/>
              </a:rPr>
              <a:t>λ</a:t>
            </a:r>
            <a:r>
              <a:rPr lang="el-GR" altLang="zh-CN" sz="2700" b="1" baseline="-25000">
                <a:cs typeface="Tahoma" pitchFamily="34" charset="0"/>
              </a:rPr>
              <a:t>σ</a:t>
            </a:r>
            <a:r>
              <a:rPr lang="en-US" altLang="zh-CN" sz="2700" b="1" baseline="-25000">
                <a:cs typeface="Tahoma" pitchFamily="34" charset="0"/>
              </a:rPr>
              <a:t>D</a:t>
            </a:r>
            <a:r>
              <a:rPr lang="en-US" altLang="zh-CN" sz="2700" b="1"/>
              <a:t> </a:t>
            </a:r>
            <a:r>
              <a:rPr lang="zh-CN" altLang="en-US" sz="2700" b="1"/>
              <a:t>分别为直轴电枢反应</a:t>
            </a:r>
            <a:r>
              <a:rPr lang="en-US" altLang="zh-CN" sz="2700" b="1"/>
              <a:t>(</a:t>
            </a:r>
            <a:r>
              <a:rPr lang="zh-CN" altLang="en-US" sz="2700" b="1"/>
              <a:t>稳态</a:t>
            </a:r>
            <a:r>
              <a:rPr lang="en-US" altLang="zh-CN" sz="2700" b="1"/>
              <a:t>)</a:t>
            </a:r>
            <a:r>
              <a:rPr lang="zh-CN" altLang="en-US" sz="2700" b="1"/>
              <a:t>磁路，励磁绕组漏磁路和直轴阻尼绕组漏磁路的磁导。      </a:t>
            </a:r>
            <a:endParaRPr lang="zh-CN" altLang="zh-CN" sz="2700" b="1"/>
          </a:p>
        </p:txBody>
      </p:sp>
      <p:sp>
        <p:nvSpPr>
          <p:cNvPr id="535566" name="Line 14"/>
          <p:cNvSpPr>
            <a:spLocks noChangeShapeType="1"/>
          </p:cNvSpPr>
          <p:nvPr/>
        </p:nvSpPr>
        <p:spPr bwMode="auto">
          <a:xfrm flipH="1">
            <a:off x="5795963" y="1628775"/>
            <a:ext cx="431800" cy="431800"/>
          </a:xfrm>
          <a:prstGeom prst="line">
            <a:avLst/>
          </a:prstGeom>
          <a:noFill/>
          <a:ln w="76200">
            <a:solidFill>
              <a:schemeClr val="accent1"/>
            </a:solidFill>
            <a:miter lim="800000"/>
            <a:headEnd/>
            <a:tailEnd type="triangle" w="med" len="med"/>
          </a:ln>
          <a:effectLst/>
        </p:spPr>
        <p:txBody>
          <a:bodyPr wrap="none"/>
          <a:lstStyle/>
          <a:p>
            <a:endParaRPr lang="zh-CN" altLang="en-US"/>
          </a:p>
        </p:txBody>
      </p:sp>
      <p:sp>
        <p:nvSpPr>
          <p:cNvPr id="535567" name="Line 15"/>
          <p:cNvSpPr>
            <a:spLocks noChangeShapeType="1"/>
          </p:cNvSpPr>
          <p:nvPr/>
        </p:nvSpPr>
        <p:spPr bwMode="auto">
          <a:xfrm flipH="1">
            <a:off x="6156325" y="1989138"/>
            <a:ext cx="431800" cy="431800"/>
          </a:xfrm>
          <a:prstGeom prst="line">
            <a:avLst/>
          </a:prstGeom>
          <a:noFill/>
          <a:ln w="76200">
            <a:solidFill>
              <a:schemeClr val="accent1"/>
            </a:solidFill>
            <a:miter lim="800000"/>
            <a:headEnd/>
            <a:tailEnd type="triangle" w="med" len="med"/>
          </a:ln>
          <a:effectLst/>
        </p:spPr>
        <p:txBody>
          <a:bodyPr wrap="none"/>
          <a:lstStyle/>
          <a:p>
            <a:endParaRPr lang="zh-CN" altLang="en-US"/>
          </a:p>
        </p:txBody>
      </p:sp>
      <p:sp>
        <p:nvSpPr>
          <p:cNvPr id="23559" name="Rectangle 16"/>
          <p:cNvSpPr>
            <a:spLocks noChangeArrowheads="1"/>
          </p:cNvSpPr>
          <p:nvPr/>
        </p:nvSpPr>
        <p:spPr bwMode="auto">
          <a:xfrm>
            <a:off x="4716463" y="1125538"/>
            <a:ext cx="776287" cy="366712"/>
          </a:xfrm>
          <a:prstGeom prst="rect">
            <a:avLst/>
          </a:prstGeom>
          <a:noFill/>
          <a:ln w="9525">
            <a:noFill/>
            <a:miter lim="800000"/>
            <a:headEnd/>
            <a:tailEnd/>
          </a:ln>
          <a:effectLst/>
        </p:spPr>
        <p:txBody>
          <a:bodyPr wrap="none">
            <a:spAutoFit/>
          </a:bodyPr>
          <a:lstStyle/>
          <a:p>
            <a:r>
              <a:rPr kumimoji="1" lang="el-GR" altLang="zh-CN" b="1">
                <a:latin typeface="Tahoma" pitchFamily="34" charset="0"/>
              </a:rPr>
              <a:t>Φ</a:t>
            </a:r>
            <a:r>
              <a:rPr kumimoji="1" lang="en-US" altLang="zh-CN" b="1">
                <a:latin typeface="Tahoma" pitchFamily="34" charset="0"/>
              </a:rPr>
              <a:t>ad”</a:t>
            </a:r>
          </a:p>
        </p:txBody>
      </p:sp>
      <p:graphicFrame>
        <p:nvGraphicFramePr>
          <p:cNvPr id="23560" name="Object 17"/>
          <p:cNvGraphicFramePr>
            <a:graphicFrameLocks noChangeAspect="1"/>
          </p:cNvGraphicFramePr>
          <p:nvPr>
            <p:ph sz="half" idx="2"/>
          </p:nvPr>
        </p:nvGraphicFramePr>
        <p:xfrm>
          <a:off x="5580063" y="3860800"/>
          <a:ext cx="2244725" cy="1030288"/>
        </p:xfrm>
        <a:graphic>
          <a:graphicData uri="http://schemas.openxmlformats.org/presentationml/2006/ole">
            <p:oleObj spid="_x0000_s23560" name="公式" r:id="rId4" imgW="1371600" imgH="634680" progId="Equation.3">
              <p:embed/>
            </p:oleObj>
          </a:graphicData>
        </a:graphic>
      </p:graphicFrame>
      <p:sp>
        <p:nvSpPr>
          <p:cNvPr id="23561" name="日期占位符 1"/>
          <p:cNvSpPr>
            <a:spLocks noGrp="1"/>
          </p:cNvSpPr>
          <p:nvPr>
            <p:ph type="dt" sz="quarter" idx="10"/>
          </p:nvPr>
        </p:nvSpPr>
        <p:spPr>
          <a:noFill/>
          <a:ln>
            <a:miter lim="800000"/>
            <a:headEnd/>
            <a:tailEnd/>
          </a:ln>
        </p:spPr>
        <p:txBody>
          <a:bodyPr/>
          <a:lstStyle/>
          <a:p>
            <a:fld id="{BBDED8ED-3465-4855-ABD1-49AE4BE3A1F0}" type="datetime8">
              <a:rPr lang="zh-CN" altLang="en-US"/>
              <a:pPr/>
              <a:t>2015年1月23日5时44分</a:t>
            </a:fld>
            <a:endParaRPr lang="en-US" altLang="zh-CN"/>
          </a:p>
        </p:txBody>
      </p:sp>
      <p:sp>
        <p:nvSpPr>
          <p:cNvPr id="23562" name="页脚占位符 2"/>
          <p:cNvSpPr>
            <a:spLocks noGrp="1"/>
          </p:cNvSpPr>
          <p:nvPr>
            <p:ph type="ftr" sz="quarter" idx="11"/>
          </p:nvPr>
        </p:nvSpPr>
        <p:spPr>
          <a:noFill/>
          <a:ln>
            <a:miter lim="800000"/>
            <a:headEnd/>
            <a:tailEnd/>
          </a:ln>
        </p:spPr>
        <p:txBody>
          <a:bodyPr/>
          <a:lstStyle/>
          <a:p>
            <a:endParaRPr lang="en-US" altLang="zh-CN" smtClean="0"/>
          </a:p>
        </p:txBody>
      </p:sp>
      <p:sp>
        <p:nvSpPr>
          <p:cNvPr id="23563" name="灯片编号占位符 3"/>
          <p:cNvSpPr>
            <a:spLocks noGrp="1"/>
          </p:cNvSpPr>
          <p:nvPr>
            <p:ph type="sldNum" sz="quarter" idx="12"/>
          </p:nvPr>
        </p:nvSpPr>
        <p:spPr>
          <a:noFill/>
          <a:ln>
            <a:miter lim="800000"/>
            <a:headEnd/>
            <a:tailEnd/>
          </a:ln>
        </p:spPr>
        <p:txBody>
          <a:bodyPr/>
          <a:lstStyle/>
          <a:p>
            <a:fld id="{72614A65-6B26-41BA-8A7B-2BB42875ADD2}" type="slidenum">
              <a:rPr lang="en-US" altLang="zh-CN" smtClean="0"/>
              <a:pPr/>
              <a:t>21</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55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55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5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66" grpId="0" animBg="1"/>
      <p:bldP spid="53556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27088" y="549275"/>
            <a:ext cx="8604250" cy="650875"/>
          </a:xfrm>
        </p:spPr>
        <p:txBody>
          <a:bodyPr/>
          <a:lstStyle/>
          <a:p>
            <a:pPr eaLnBrk="1" hangingPunct="1"/>
            <a:r>
              <a:rPr lang="en-US" altLang="zh-CN" sz="2900" smtClean="0"/>
              <a:t>6.4</a:t>
            </a:r>
            <a:r>
              <a:rPr lang="en-US" altLang="zh-CN" sz="2900" smtClean="0">
                <a:latin typeface="Arial" charset="0"/>
              </a:rPr>
              <a:t>—</a:t>
            </a:r>
            <a:r>
              <a:rPr lang="en-US" altLang="zh-CN" sz="2900" smtClean="0"/>
              <a:t>2  </a:t>
            </a:r>
            <a:r>
              <a:rPr lang="zh-CN" altLang="en-US" sz="2900" smtClean="0"/>
              <a:t>三相突然短路物理过程的分析</a:t>
            </a:r>
            <a:r>
              <a:rPr lang="en-US" altLang="zh-CN" sz="1000" smtClean="0">
                <a:ea typeface="黑体" pitchFamily="2" charset="-122"/>
              </a:rPr>
              <a:t>9</a:t>
            </a:r>
          </a:p>
        </p:txBody>
      </p:sp>
      <p:sp>
        <p:nvSpPr>
          <p:cNvPr id="24579" name="Rectangle 4"/>
          <p:cNvSpPr>
            <a:spLocks noChangeArrowheads="1"/>
          </p:cNvSpPr>
          <p:nvPr/>
        </p:nvSpPr>
        <p:spPr bwMode="auto">
          <a:xfrm>
            <a:off x="0" y="1196975"/>
            <a:ext cx="8820150" cy="5449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三，电枢绕组突然短路电流的大小</a:t>
            </a:r>
          </a:p>
          <a:p>
            <a:pPr marL="342900" indent="-342900">
              <a:spcBef>
                <a:spcPct val="20000"/>
              </a:spcBef>
              <a:buClr>
                <a:schemeClr val="bg2"/>
              </a:buClr>
              <a:buSzPct val="70000"/>
              <a:buFont typeface="Wingdings" pitchFamily="2" charset="2"/>
              <a:buChar char="l"/>
            </a:pPr>
            <a:r>
              <a:rPr lang="zh-CN" altLang="en-US" sz="2700" b="1"/>
              <a:t>       这里值得回顾一下稳态短路的情况。稳态短路电流</a:t>
            </a:r>
            <a:r>
              <a:rPr lang="en-US" altLang="zh-CN" sz="2700" b="1"/>
              <a:t>I</a:t>
            </a:r>
            <a:r>
              <a:rPr lang="en-US" altLang="zh-CN" sz="2700" b="1" baseline="-25000"/>
              <a:t>K</a:t>
            </a:r>
            <a:r>
              <a:rPr lang="en-US" altLang="zh-CN" sz="2700" b="1"/>
              <a:t> (</a:t>
            </a:r>
            <a:r>
              <a:rPr lang="zh-CN" altLang="en-US" sz="2700" b="1"/>
              <a:t>相电流有效值</a:t>
            </a:r>
            <a:r>
              <a:rPr lang="en-US" altLang="zh-CN" sz="2700" b="1"/>
              <a:t>)</a:t>
            </a:r>
            <a:r>
              <a:rPr lang="zh-CN" altLang="en-US" sz="2700" b="1"/>
              <a:t>形成直轴电枢反应磁场</a:t>
            </a:r>
            <a:r>
              <a:rPr lang="el-GR" altLang="zh-CN" sz="2700" b="1">
                <a:latin typeface="Times New Roman" pitchFamily="18" charset="0"/>
                <a:cs typeface="Times New Roman" pitchFamily="18" charset="0"/>
              </a:rPr>
              <a:t>Φ</a:t>
            </a:r>
            <a:r>
              <a:rPr lang="en-US" altLang="zh-CN" sz="2700" b="1" baseline="-25000">
                <a:latin typeface="Times New Roman" pitchFamily="18" charset="0"/>
                <a:cs typeface="Times New Roman" pitchFamily="18" charset="0"/>
              </a:rPr>
              <a:t>ad</a:t>
            </a:r>
            <a:r>
              <a:rPr lang="zh-CN" altLang="en-US" sz="2700" b="1"/>
              <a:t>，路径与</a:t>
            </a:r>
            <a:r>
              <a:rPr lang="el-GR" altLang="zh-CN" sz="2700" b="1">
                <a:latin typeface="Times New Roman" pitchFamily="18" charset="0"/>
                <a:cs typeface="Times New Roman" pitchFamily="18" charset="0"/>
              </a:rPr>
              <a:t>Φ</a:t>
            </a:r>
            <a:r>
              <a:rPr lang="en-US" altLang="zh-CN" sz="2700" b="1" baseline="-25000">
                <a:latin typeface="Times New Roman" pitchFamily="18" charset="0"/>
                <a:cs typeface="Times New Roman" pitchFamily="18" charset="0"/>
              </a:rPr>
              <a:t>f</a:t>
            </a:r>
            <a:r>
              <a:rPr lang="zh-CN" altLang="en-US" sz="2700" b="1"/>
              <a:t>相同</a:t>
            </a:r>
            <a:r>
              <a:rPr lang="en-US" altLang="zh-CN" sz="2700" b="1"/>
              <a:t>(</a:t>
            </a:r>
            <a:r>
              <a:rPr lang="zh-CN" altLang="en-US" sz="2700" b="1"/>
              <a:t>方向相反</a:t>
            </a:r>
            <a:r>
              <a:rPr lang="en-US" altLang="zh-CN" sz="2700" b="1"/>
              <a:t>)</a:t>
            </a:r>
            <a:r>
              <a:rPr lang="zh-CN" altLang="en-US" sz="2700" b="1"/>
              <a:t>。对应</a:t>
            </a:r>
            <a:r>
              <a:rPr lang="el-GR" altLang="zh-CN" sz="2700" b="1">
                <a:latin typeface="Times New Roman" pitchFamily="18" charset="0"/>
                <a:cs typeface="Times New Roman" pitchFamily="18" charset="0"/>
              </a:rPr>
              <a:t>Φ</a:t>
            </a:r>
            <a:r>
              <a:rPr lang="en-US" altLang="zh-CN" sz="2700" b="1" baseline="-25000">
                <a:latin typeface="Times New Roman" pitchFamily="18" charset="0"/>
                <a:cs typeface="Times New Roman" pitchFamily="18" charset="0"/>
              </a:rPr>
              <a:t>ad</a:t>
            </a:r>
            <a:r>
              <a:rPr lang="zh-CN" altLang="en-US" sz="2700" b="1"/>
              <a:t>的磁导即</a:t>
            </a:r>
            <a:r>
              <a:rPr lang="el-GR" altLang="zh-CN" sz="2700" b="1">
                <a:latin typeface="宋体" pitchFamily="2" charset="-122"/>
                <a:cs typeface="Times New Roman" pitchFamily="18" charset="0"/>
              </a:rPr>
              <a:t>λ</a:t>
            </a:r>
            <a:r>
              <a:rPr lang="en-US" altLang="zh-CN" sz="2700" b="1" baseline="-25000">
                <a:latin typeface="Times New Roman" pitchFamily="18" charset="0"/>
                <a:cs typeface="Times New Roman" pitchFamily="18" charset="0"/>
              </a:rPr>
              <a:t>ad</a:t>
            </a:r>
            <a:r>
              <a:rPr lang="en-US" altLang="zh-CN" sz="2700" b="1"/>
              <a:t> </a:t>
            </a:r>
            <a:r>
              <a:rPr lang="zh-CN" altLang="en-US" sz="2700" b="1"/>
              <a:t>。在对称的多相正弦交流电条件下，相应的电抗正比于电感</a:t>
            </a:r>
            <a:r>
              <a:rPr lang="en-US" altLang="zh-CN" sz="2700" b="1"/>
              <a:t>(</a:t>
            </a:r>
            <a:r>
              <a:rPr lang="zh-CN" altLang="en-US" sz="2700" b="1"/>
              <a:t>磁导</a:t>
            </a:r>
            <a:r>
              <a:rPr lang="en-US" altLang="zh-CN" sz="2700" b="1"/>
              <a:t>)</a:t>
            </a:r>
            <a:r>
              <a:rPr lang="zh-CN" altLang="en-US" sz="2700" b="1"/>
              <a:t>，从而得电枢反应电抗</a:t>
            </a:r>
            <a:r>
              <a:rPr lang="en-US" altLang="zh-CN" sz="2700" b="1">
                <a:latin typeface="Times New Roman" pitchFamily="18" charset="0"/>
                <a:cs typeface="Times New Roman" pitchFamily="18" charset="0"/>
              </a:rPr>
              <a:t>x</a:t>
            </a:r>
            <a:r>
              <a:rPr lang="en-US" altLang="zh-CN" sz="2700" b="1" baseline="-25000">
                <a:latin typeface="Times New Roman" pitchFamily="18" charset="0"/>
                <a:cs typeface="Times New Roman" pitchFamily="18" charset="0"/>
              </a:rPr>
              <a:t>ad</a:t>
            </a:r>
            <a:r>
              <a:rPr lang="en-US" altLang="zh-CN" sz="2700" b="1"/>
              <a:t> </a:t>
            </a:r>
            <a:r>
              <a:rPr lang="en-US" altLang="zh-CN" sz="2700" b="1">
                <a:latin typeface="宋体" pitchFamily="2" charset="-122"/>
              </a:rPr>
              <a:t>∝</a:t>
            </a:r>
            <a:r>
              <a:rPr lang="el-GR" altLang="zh-CN" sz="2700" b="1">
                <a:latin typeface="宋体" pitchFamily="2" charset="-122"/>
                <a:cs typeface="Times New Roman" pitchFamily="18" charset="0"/>
              </a:rPr>
              <a:t>λ</a:t>
            </a:r>
            <a:r>
              <a:rPr lang="en-US" altLang="zh-CN" sz="2700" b="1" baseline="-25000">
                <a:latin typeface="Times New Roman" pitchFamily="18" charset="0"/>
                <a:cs typeface="Times New Roman" pitchFamily="18" charset="0"/>
              </a:rPr>
              <a:t>ad</a:t>
            </a:r>
            <a:r>
              <a:rPr lang="en-US" altLang="zh-CN" sz="2700" b="1"/>
              <a:t> </a:t>
            </a:r>
            <a:r>
              <a:rPr lang="zh-CN" altLang="en-US" sz="2700" b="1"/>
              <a:t>。再计及电枢的漏磁场对应的漏抗</a:t>
            </a:r>
            <a:r>
              <a:rPr lang="en-US" altLang="zh-CN" sz="2700" b="1"/>
              <a:t>x</a:t>
            </a:r>
            <a:r>
              <a:rPr lang="el-GR" altLang="zh-CN" sz="2700" b="1" baseline="-25000">
                <a:cs typeface="Tahoma" pitchFamily="34" charset="0"/>
              </a:rPr>
              <a:t>σ</a:t>
            </a:r>
            <a:r>
              <a:rPr lang="zh-CN" altLang="en-US" sz="2700" b="1"/>
              <a:t>，则短路电流</a:t>
            </a:r>
            <a:r>
              <a:rPr lang="en-US" altLang="zh-CN" sz="2700" b="1"/>
              <a:t>I</a:t>
            </a:r>
            <a:r>
              <a:rPr lang="en-US" altLang="zh-CN" sz="2700" b="1" baseline="-25000"/>
              <a:t>K</a:t>
            </a:r>
            <a:r>
              <a:rPr lang="zh-CN" altLang="en-US" sz="2700" b="1"/>
              <a:t>所对应的直轴同步电抗 </a:t>
            </a:r>
            <a:r>
              <a:rPr lang="en-US" altLang="zh-CN" sz="2700" b="1"/>
              <a:t>x</a:t>
            </a:r>
            <a:r>
              <a:rPr lang="en-US" altLang="zh-CN" sz="2700" b="1" baseline="-25000">
                <a:cs typeface="Tahoma" pitchFamily="34" charset="0"/>
              </a:rPr>
              <a:t>d</a:t>
            </a:r>
            <a:r>
              <a:rPr lang="en-US" altLang="zh-CN" sz="2700" b="1"/>
              <a:t>= x</a:t>
            </a:r>
            <a:r>
              <a:rPr lang="el-GR" altLang="zh-CN" sz="2700" b="1" baseline="-25000">
                <a:cs typeface="Tahoma" pitchFamily="34" charset="0"/>
              </a:rPr>
              <a:t>σ</a:t>
            </a:r>
            <a:r>
              <a:rPr lang="en-US" altLang="zh-CN" sz="2700" b="1"/>
              <a:t>+ </a:t>
            </a:r>
            <a:r>
              <a:rPr lang="en-US" altLang="zh-CN" sz="2700" b="1">
                <a:latin typeface="Times New Roman" pitchFamily="18" charset="0"/>
                <a:cs typeface="Times New Roman" pitchFamily="18" charset="0"/>
              </a:rPr>
              <a:t>x</a:t>
            </a:r>
            <a:r>
              <a:rPr lang="en-US" altLang="zh-CN" sz="2700" b="1" baseline="-25000">
                <a:latin typeface="Times New Roman" pitchFamily="18" charset="0"/>
                <a:cs typeface="Times New Roman" pitchFamily="18" charset="0"/>
              </a:rPr>
              <a:t>ad</a:t>
            </a:r>
            <a:endParaRPr lang="en-US" altLang="zh-CN" sz="2700" b="1"/>
          </a:p>
          <a:p>
            <a:pPr marL="342900" indent="-342900">
              <a:spcBef>
                <a:spcPct val="20000"/>
              </a:spcBef>
              <a:buClr>
                <a:schemeClr val="bg2"/>
              </a:buClr>
              <a:buSzPct val="70000"/>
              <a:buFont typeface="Wingdings" pitchFamily="2" charset="2"/>
              <a:buChar char="l"/>
            </a:pPr>
            <a:r>
              <a:rPr lang="zh-CN" altLang="en-US" sz="2700" b="1"/>
              <a:t>及</a:t>
            </a:r>
            <a:r>
              <a:rPr lang="en-US" altLang="zh-CN" sz="2700" b="1"/>
              <a:t>I</a:t>
            </a:r>
            <a:r>
              <a:rPr lang="en-US" altLang="zh-CN" sz="2700" b="1" baseline="-25000"/>
              <a:t>K</a:t>
            </a:r>
            <a:r>
              <a:rPr lang="en-US" altLang="zh-CN" sz="2700" b="1"/>
              <a:t>= E</a:t>
            </a:r>
            <a:r>
              <a:rPr lang="en-US" altLang="zh-CN" sz="2700" b="1" baseline="-25000"/>
              <a:t>0</a:t>
            </a:r>
            <a:r>
              <a:rPr lang="en-US" altLang="zh-CN" sz="2700" b="1"/>
              <a:t>/x</a:t>
            </a:r>
            <a:r>
              <a:rPr lang="en-US" altLang="zh-CN" sz="2700" b="1" baseline="-25000">
                <a:cs typeface="Tahoma" pitchFamily="34" charset="0"/>
              </a:rPr>
              <a:t>d</a:t>
            </a:r>
            <a:endParaRPr lang="en-US" altLang="zh-CN" sz="2700" b="1"/>
          </a:p>
          <a:p>
            <a:pPr marL="342900" indent="-342900">
              <a:spcBef>
                <a:spcPct val="20000"/>
              </a:spcBef>
              <a:buClr>
                <a:schemeClr val="bg2"/>
              </a:buClr>
              <a:buSzPct val="70000"/>
              <a:buFont typeface="Wingdings" pitchFamily="2" charset="2"/>
              <a:buChar char="l"/>
            </a:pPr>
            <a:r>
              <a:rPr lang="zh-CN" altLang="en-US" sz="2700" b="1"/>
              <a:t>式中，</a:t>
            </a:r>
            <a:r>
              <a:rPr lang="en-US" altLang="zh-CN" sz="2700" b="1"/>
              <a:t>E</a:t>
            </a:r>
            <a:r>
              <a:rPr lang="en-US" altLang="zh-CN" sz="2700" b="1" baseline="-25000"/>
              <a:t>0</a:t>
            </a:r>
            <a:r>
              <a:rPr lang="zh-CN" altLang="en-US" sz="2700" b="1"/>
              <a:t>为励磁电势。    </a:t>
            </a:r>
            <a:endParaRPr lang="zh-CN" altLang="zh-CN" sz="2700" b="1"/>
          </a:p>
        </p:txBody>
      </p:sp>
      <p:sp>
        <p:nvSpPr>
          <p:cNvPr id="24580" name="日期占位符 1"/>
          <p:cNvSpPr>
            <a:spLocks noGrp="1"/>
          </p:cNvSpPr>
          <p:nvPr>
            <p:ph type="dt" sz="quarter" idx="10"/>
          </p:nvPr>
        </p:nvSpPr>
        <p:spPr>
          <a:noFill/>
          <a:ln>
            <a:miter lim="800000"/>
            <a:headEnd/>
            <a:tailEnd/>
          </a:ln>
        </p:spPr>
        <p:txBody>
          <a:bodyPr/>
          <a:lstStyle/>
          <a:p>
            <a:fld id="{7421B9CF-A7F5-4AB7-AAE3-22EE8C00BBCD}" type="datetime8">
              <a:rPr lang="zh-CN" altLang="en-US"/>
              <a:pPr/>
              <a:t>2015年1月23日5时44分</a:t>
            </a:fld>
            <a:endParaRPr lang="en-US" altLang="zh-CN"/>
          </a:p>
        </p:txBody>
      </p:sp>
      <p:sp>
        <p:nvSpPr>
          <p:cNvPr id="24581" name="页脚占位符 2"/>
          <p:cNvSpPr>
            <a:spLocks noGrp="1"/>
          </p:cNvSpPr>
          <p:nvPr>
            <p:ph type="ftr" sz="quarter" idx="11"/>
          </p:nvPr>
        </p:nvSpPr>
        <p:spPr>
          <a:noFill/>
          <a:ln>
            <a:miter lim="800000"/>
            <a:headEnd/>
            <a:tailEnd/>
          </a:ln>
        </p:spPr>
        <p:txBody>
          <a:bodyPr/>
          <a:lstStyle/>
          <a:p>
            <a:endParaRPr lang="en-US" altLang="zh-CN" smtClean="0"/>
          </a:p>
        </p:txBody>
      </p:sp>
      <p:sp>
        <p:nvSpPr>
          <p:cNvPr id="24582" name="灯片编号占位符 3"/>
          <p:cNvSpPr>
            <a:spLocks noGrp="1"/>
          </p:cNvSpPr>
          <p:nvPr>
            <p:ph type="sldNum" sz="quarter" idx="12"/>
          </p:nvPr>
        </p:nvSpPr>
        <p:spPr>
          <a:noFill/>
          <a:ln>
            <a:miter lim="800000"/>
            <a:headEnd/>
            <a:tailEnd/>
          </a:ln>
        </p:spPr>
        <p:txBody>
          <a:bodyPr/>
          <a:lstStyle/>
          <a:p>
            <a:fld id="{03F92B7E-559D-439A-9C2F-17A4ABFD0FF4}" type="slidenum">
              <a:rPr lang="en-US" altLang="zh-CN" smtClean="0"/>
              <a:pPr/>
              <a:t>22</a:t>
            </a:fld>
            <a:endParaRPr lang="en-US" altLang="zh-CN"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55650" y="692150"/>
            <a:ext cx="8604250" cy="650875"/>
          </a:xfrm>
        </p:spPr>
        <p:txBody>
          <a:bodyPr/>
          <a:lstStyle/>
          <a:p>
            <a:pPr eaLnBrk="1" hangingPunct="1"/>
            <a:r>
              <a:rPr lang="en-US" altLang="zh-CN" sz="2900" smtClean="0"/>
              <a:t>6.4</a:t>
            </a:r>
            <a:r>
              <a:rPr lang="en-US" altLang="zh-CN" sz="2900" smtClean="0">
                <a:latin typeface="Arial" charset="0"/>
              </a:rPr>
              <a:t>—</a:t>
            </a:r>
            <a:r>
              <a:rPr lang="en-US" altLang="zh-CN" sz="2900" smtClean="0"/>
              <a:t>2  </a:t>
            </a:r>
            <a:r>
              <a:rPr lang="zh-CN" altLang="en-US" sz="2900" smtClean="0"/>
              <a:t>三相突然短路物理过程的分析</a:t>
            </a:r>
            <a:r>
              <a:rPr lang="en-US" altLang="zh-CN" sz="1000" smtClean="0">
                <a:ea typeface="黑体" pitchFamily="2" charset="-122"/>
              </a:rPr>
              <a:t>9</a:t>
            </a:r>
          </a:p>
        </p:txBody>
      </p:sp>
      <p:sp>
        <p:nvSpPr>
          <p:cNvPr id="25603" name="Rectangle 3"/>
          <p:cNvSpPr>
            <a:spLocks noChangeArrowheads="1"/>
          </p:cNvSpPr>
          <p:nvPr/>
        </p:nvSpPr>
        <p:spPr bwMode="auto">
          <a:xfrm>
            <a:off x="0" y="1196975"/>
            <a:ext cx="9144000" cy="5449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三，电枢绕组突然短路电流的大小</a:t>
            </a:r>
          </a:p>
          <a:p>
            <a:pPr marL="342900" indent="-342900"/>
            <a:r>
              <a:rPr lang="zh-CN" altLang="en-US" sz="2700" b="1"/>
              <a:t>          突然短路的不同点表现在所建立的电枢磁场为</a:t>
            </a:r>
            <a:r>
              <a:rPr lang="el-GR" altLang="zh-CN" sz="2700" b="1">
                <a:latin typeface="Times New Roman" pitchFamily="18" charset="0"/>
                <a:cs typeface="Times New Roman" pitchFamily="18" charset="0"/>
              </a:rPr>
              <a:t>Φ</a:t>
            </a:r>
            <a:r>
              <a:rPr lang="en-US" altLang="zh-CN" sz="2700" b="1">
                <a:cs typeface="Times New Roman" pitchFamily="18" charset="0"/>
              </a:rPr>
              <a:t>”</a:t>
            </a:r>
            <a:r>
              <a:rPr lang="en-US" altLang="zh-CN" sz="2700" b="1" baseline="-25000">
                <a:latin typeface="Times New Roman" pitchFamily="18" charset="0"/>
                <a:cs typeface="Times New Roman" pitchFamily="18" charset="0"/>
              </a:rPr>
              <a:t>ad</a:t>
            </a:r>
            <a:r>
              <a:rPr lang="en-US" altLang="zh-CN" sz="2700" b="1"/>
              <a:t> </a:t>
            </a:r>
            <a:r>
              <a:rPr lang="zh-CN" altLang="en-US" sz="2700" b="1"/>
              <a:t>，其磁路路径与</a:t>
            </a:r>
            <a:r>
              <a:rPr lang="el-GR" altLang="zh-CN" sz="2700" b="1">
                <a:latin typeface="Times New Roman" pitchFamily="18" charset="0"/>
                <a:cs typeface="Times New Roman" pitchFamily="18" charset="0"/>
              </a:rPr>
              <a:t>Φ</a:t>
            </a:r>
            <a:r>
              <a:rPr lang="en-US" altLang="zh-CN" sz="2700" b="1" baseline="-25000">
                <a:latin typeface="Times New Roman" pitchFamily="18" charset="0"/>
                <a:cs typeface="Times New Roman" pitchFamily="18" charset="0"/>
              </a:rPr>
              <a:t>ad</a:t>
            </a:r>
            <a:r>
              <a:rPr lang="en-US" altLang="zh-CN" sz="2700" b="1"/>
              <a:t> </a:t>
            </a:r>
            <a:r>
              <a:rPr lang="zh-CN" altLang="en-US" sz="2700" b="1"/>
              <a:t>不同，显然磁导</a:t>
            </a:r>
            <a:r>
              <a:rPr lang="el-GR" altLang="zh-CN" sz="2700" b="1">
                <a:latin typeface="宋体" pitchFamily="2" charset="-122"/>
                <a:cs typeface="Times New Roman" pitchFamily="18" charset="0"/>
              </a:rPr>
              <a:t>λ</a:t>
            </a:r>
            <a:r>
              <a:rPr lang="en-US" altLang="zh-CN" sz="2700" b="1">
                <a:latin typeface="宋体" pitchFamily="2" charset="-122"/>
                <a:cs typeface="Times New Roman" pitchFamily="18" charset="0"/>
              </a:rPr>
              <a:t>”</a:t>
            </a:r>
            <a:r>
              <a:rPr lang="en-US" altLang="zh-CN" sz="2700" b="1" baseline="-25000">
                <a:latin typeface="Times New Roman" pitchFamily="18" charset="0"/>
                <a:cs typeface="Times New Roman" pitchFamily="18" charset="0"/>
              </a:rPr>
              <a:t>ad</a:t>
            </a:r>
            <a:r>
              <a:rPr lang="en-US" altLang="zh-CN" sz="2700" b="1"/>
              <a:t>&lt;</a:t>
            </a:r>
            <a:r>
              <a:rPr lang="el-GR" altLang="zh-CN" sz="2700" b="1">
                <a:latin typeface="宋体" pitchFamily="2" charset="-122"/>
                <a:cs typeface="Times New Roman" pitchFamily="18" charset="0"/>
              </a:rPr>
              <a:t>λ</a:t>
            </a:r>
            <a:r>
              <a:rPr lang="en-US" altLang="zh-CN" sz="2700" b="1" baseline="-25000">
                <a:latin typeface="Times New Roman" pitchFamily="18" charset="0"/>
                <a:cs typeface="Times New Roman" pitchFamily="18" charset="0"/>
              </a:rPr>
              <a:t>ad  </a:t>
            </a:r>
            <a:endParaRPr lang="en-US" altLang="zh-CN" sz="2700" b="1"/>
          </a:p>
          <a:p>
            <a:pPr marL="342900" indent="-342900">
              <a:spcBef>
                <a:spcPct val="20000"/>
              </a:spcBef>
              <a:buClr>
                <a:schemeClr val="bg2"/>
              </a:buClr>
              <a:buSzPct val="70000"/>
              <a:buFont typeface="Wingdings" pitchFamily="2" charset="2"/>
              <a:buNone/>
            </a:pPr>
            <a:r>
              <a:rPr lang="en-US" altLang="zh-CN" sz="2700" b="1"/>
              <a:t>    </a:t>
            </a:r>
            <a:r>
              <a:rPr lang="zh-CN" altLang="en-US" sz="2700" b="1">
                <a:solidFill>
                  <a:srgbClr val="0000FF"/>
                </a:solidFill>
              </a:rPr>
              <a:t>相应的电抗</a:t>
            </a:r>
            <a:r>
              <a:rPr lang="en-US" altLang="zh-CN" sz="2700" b="1">
                <a:solidFill>
                  <a:srgbClr val="0000FF"/>
                </a:solidFill>
                <a:latin typeface="Times New Roman" pitchFamily="18" charset="0"/>
                <a:cs typeface="Times New Roman" pitchFamily="18" charset="0"/>
              </a:rPr>
              <a:t>x</a:t>
            </a:r>
            <a:r>
              <a:rPr lang="en-US" altLang="zh-CN" sz="2700" b="1">
                <a:solidFill>
                  <a:srgbClr val="0000FF"/>
                </a:solidFill>
                <a:cs typeface="Times New Roman" pitchFamily="18" charset="0"/>
              </a:rPr>
              <a:t>”</a:t>
            </a:r>
            <a:r>
              <a:rPr lang="en-US" altLang="zh-CN" sz="2700" b="1" baseline="-25000">
                <a:solidFill>
                  <a:srgbClr val="0000FF"/>
                </a:solidFill>
                <a:latin typeface="Times New Roman" pitchFamily="18" charset="0"/>
                <a:cs typeface="Times New Roman" pitchFamily="18" charset="0"/>
              </a:rPr>
              <a:t>ad</a:t>
            </a:r>
            <a:r>
              <a:rPr lang="zh-CN" altLang="en-US" sz="2700" b="1">
                <a:solidFill>
                  <a:srgbClr val="0000FF"/>
                </a:solidFill>
              </a:rPr>
              <a:t>称为直轴超瞬变电枢反应电抗</a:t>
            </a:r>
            <a:r>
              <a:rPr lang="zh-CN" altLang="en-US" sz="2700" b="1"/>
              <a:t>。因为电抗与磁导成正比，</a:t>
            </a:r>
          </a:p>
          <a:p>
            <a:pPr marL="342900" indent="-342900">
              <a:spcBef>
                <a:spcPct val="20000"/>
              </a:spcBef>
              <a:buClr>
                <a:schemeClr val="bg2"/>
              </a:buClr>
              <a:buSzPct val="70000"/>
              <a:buFont typeface="Wingdings" pitchFamily="2" charset="2"/>
              <a:buNone/>
            </a:pPr>
            <a:r>
              <a:rPr lang="zh-CN" altLang="en-US" sz="2700" b="1"/>
              <a:t>    故参照式</a:t>
            </a:r>
            <a:r>
              <a:rPr lang="en-US" altLang="zh-CN" sz="2700" b="1"/>
              <a:t>(21-14)</a:t>
            </a:r>
            <a:r>
              <a:rPr lang="zh-CN" altLang="en-US" sz="2700" b="1"/>
              <a:t>可写出 </a:t>
            </a:r>
          </a:p>
          <a:p>
            <a:pPr marL="342900" indent="-342900">
              <a:spcBef>
                <a:spcPct val="20000"/>
              </a:spcBef>
              <a:buClr>
                <a:schemeClr val="bg2"/>
              </a:buClr>
              <a:buSzPct val="70000"/>
              <a:buFont typeface="Wingdings" pitchFamily="2" charset="2"/>
              <a:buNone/>
            </a:pPr>
            <a:endParaRPr lang="zh-CN" altLang="en-US" sz="2700" b="1"/>
          </a:p>
          <a:p>
            <a:pPr marL="342900" indent="-342900">
              <a:spcBef>
                <a:spcPct val="20000"/>
              </a:spcBef>
              <a:buClr>
                <a:schemeClr val="bg2"/>
              </a:buClr>
              <a:buSzPct val="70000"/>
              <a:buFont typeface="Wingdings" pitchFamily="2" charset="2"/>
              <a:buNone/>
            </a:pPr>
            <a:r>
              <a:rPr lang="zh-CN" altLang="en-US" sz="2700" b="1"/>
              <a:t>   为式中， </a:t>
            </a:r>
            <a:r>
              <a:rPr lang="en-US" altLang="zh-CN" sz="2700" b="1">
                <a:latin typeface="Times New Roman" pitchFamily="18" charset="0"/>
                <a:cs typeface="Times New Roman" pitchFamily="18" charset="0"/>
              </a:rPr>
              <a:t>x</a:t>
            </a:r>
            <a:r>
              <a:rPr lang="el-GR" altLang="zh-CN" sz="2700" b="1" baseline="-25000">
                <a:latin typeface="Times New Roman" pitchFamily="18" charset="0"/>
                <a:cs typeface="Times New Roman" pitchFamily="18" charset="0"/>
              </a:rPr>
              <a:t>σ</a:t>
            </a:r>
            <a:r>
              <a:rPr lang="en-US" altLang="zh-CN" sz="2700" b="1" baseline="-25000">
                <a:latin typeface="Times New Roman" pitchFamily="18" charset="0"/>
                <a:cs typeface="Times New Roman" pitchFamily="18" charset="0"/>
              </a:rPr>
              <a:t>f</a:t>
            </a:r>
            <a:r>
              <a:rPr lang="zh-CN" altLang="en-US" sz="2700" b="1"/>
              <a:t>为折合到电枢绕组的励磁绕组的漏抗，</a:t>
            </a:r>
          </a:p>
          <a:p>
            <a:pPr marL="342900" indent="-342900">
              <a:spcBef>
                <a:spcPct val="20000"/>
              </a:spcBef>
              <a:buClr>
                <a:schemeClr val="bg2"/>
              </a:buClr>
              <a:buSzPct val="70000"/>
              <a:buFont typeface="Wingdings" pitchFamily="2" charset="2"/>
              <a:buNone/>
            </a:pPr>
            <a:r>
              <a:rPr lang="zh-CN" altLang="en-US" sz="2700" b="1"/>
              <a:t>              </a:t>
            </a:r>
            <a:r>
              <a:rPr lang="en-US" altLang="zh-CN" sz="2700" b="1">
                <a:latin typeface="Times New Roman" pitchFamily="18" charset="0"/>
                <a:cs typeface="Times New Roman" pitchFamily="18" charset="0"/>
              </a:rPr>
              <a:t>x</a:t>
            </a:r>
            <a:r>
              <a:rPr lang="el-GR" altLang="zh-CN" sz="2700" b="1" baseline="-25000">
                <a:latin typeface="Times New Roman" pitchFamily="18" charset="0"/>
                <a:cs typeface="Times New Roman" pitchFamily="18" charset="0"/>
              </a:rPr>
              <a:t>σ</a:t>
            </a:r>
            <a:r>
              <a:rPr lang="en-US" altLang="zh-CN" sz="2700" b="1" baseline="-25000">
                <a:latin typeface="Times New Roman" pitchFamily="18" charset="0"/>
                <a:cs typeface="Times New Roman" pitchFamily="18" charset="0"/>
              </a:rPr>
              <a:t>D</a:t>
            </a:r>
            <a:r>
              <a:rPr lang="zh-CN" altLang="en-US" sz="2700" b="1"/>
              <a:t>为折合到电枢绕组的直轴阻尼绕组的漏抗。</a:t>
            </a:r>
          </a:p>
          <a:p>
            <a:pPr marL="342900" indent="-342900">
              <a:spcBef>
                <a:spcPct val="20000"/>
              </a:spcBef>
              <a:buClr>
                <a:schemeClr val="bg2"/>
              </a:buClr>
              <a:buSzPct val="70000"/>
              <a:buFont typeface="Wingdings" pitchFamily="2" charset="2"/>
              <a:buNone/>
            </a:pPr>
            <a:r>
              <a:rPr lang="zh-CN" altLang="en-US" sz="2700" b="1"/>
              <a:t>            进一步计及电枢绕组漏磁后，对应 </a:t>
            </a:r>
            <a:r>
              <a:rPr lang="en-US" altLang="zh-CN" sz="2700" b="1"/>
              <a:t>I”</a:t>
            </a:r>
            <a:r>
              <a:rPr lang="zh-CN" altLang="en-US" sz="2700" b="1"/>
              <a:t>的电抗为</a:t>
            </a:r>
          </a:p>
          <a:p>
            <a:pPr marL="342900" indent="-342900">
              <a:spcBef>
                <a:spcPct val="20000"/>
              </a:spcBef>
              <a:buClr>
                <a:schemeClr val="bg2"/>
              </a:buClr>
              <a:buSzPct val="70000"/>
              <a:buFont typeface="Wingdings" pitchFamily="2" charset="2"/>
              <a:buNone/>
            </a:pPr>
            <a:r>
              <a:rPr lang="zh-CN" altLang="en-US" sz="2700" b="1"/>
              <a:t>    </a:t>
            </a:r>
            <a:r>
              <a:rPr lang="en-US" altLang="zh-CN" sz="2700" b="1"/>
              <a:t>x”</a:t>
            </a:r>
            <a:r>
              <a:rPr lang="en-US" altLang="zh-CN" sz="2700" b="1" baseline="-25000">
                <a:cs typeface="Tahoma" pitchFamily="34" charset="0"/>
              </a:rPr>
              <a:t>d</a:t>
            </a:r>
            <a:r>
              <a:rPr lang="en-US" altLang="zh-CN" sz="2700" b="1"/>
              <a:t>= x</a:t>
            </a:r>
            <a:r>
              <a:rPr lang="el-GR" altLang="zh-CN" sz="2700" b="1" baseline="-25000">
                <a:cs typeface="Tahoma" pitchFamily="34" charset="0"/>
              </a:rPr>
              <a:t>σ</a:t>
            </a:r>
            <a:r>
              <a:rPr lang="en-US" altLang="zh-CN" sz="2700" b="1"/>
              <a:t>+ </a:t>
            </a:r>
            <a:r>
              <a:rPr lang="en-US" altLang="zh-CN" sz="2700" b="1">
                <a:latin typeface="Times New Roman" pitchFamily="18" charset="0"/>
                <a:cs typeface="Times New Roman" pitchFamily="18" charset="0"/>
              </a:rPr>
              <a:t>x</a:t>
            </a:r>
            <a:r>
              <a:rPr lang="en-US" altLang="zh-CN" sz="2700" b="1">
                <a:cs typeface="Times New Roman" pitchFamily="18" charset="0"/>
              </a:rPr>
              <a:t>”</a:t>
            </a:r>
            <a:r>
              <a:rPr lang="en-US" altLang="zh-CN" sz="2700" b="1" baseline="-25000">
                <a:latin typeface="Times New Roman" pitchFamily="18" charset="0"/>
                <a:cs typeface="Times New Roman" pitchFamily="18" charset="0"/>
              </a:rPr>
              <a:t>ad</a:t>
            </a:r>
            <a:r>
              <a:rPr lang="zh-CN" altLang="en-US" sz="2700" b="1"/>
              <a:t>称为直轴超瞬变同步电抗，其等值电路如图</a:t>
            </a:r>
            <a:r>
              <a:rPr lang="en-US" altLang="zh-CN" sz="2700" b="1"/>
              <a:t>21-7</a:t>
            </a:r>
            <a:r>
              <a:rPr lang="zh-CN" altLang="en-US" sz="2700" b="1"/>
              <a:t>所示。</a:t>
            </a:r>
            <a:endParaRPr lang="zh-CN" altLang="zh-CN" sz="2700" b="1"/>
          </a:p>
        </p:txBody>
      </p:sp>
      <p:graphicFrame>
        <p:nvGraphicFramePr>
          <p:cNvPr id="25604" name="Object 4"/>
          <p:cNvGraphicFramePr>
            <a:graphicFrameLocks noChangeAspect="1"/>
          </p:cNvGraphicFramePr>
          <p:nvPr>
            <p:ph sz="half" idx="2"/>
          </p:nvPr>
        </p:nvGraphicFramePr>
        <p:xfrm>
          <a:off x="4402138" y="2794000"/>
          <a:ext cx="3638550" cy="1701800"/>
        </p:xfrm>
        <a:graphic>
          <a:graphicData uri="http://schemas.openxmlformats.org/presentationml/2006/ole">
            <p:oleObj spid="_x0000_s25604" name="公式" r:id="rId3" imgW="1345616" imgH="634725" progId="Equation.3">
              <p:embed/>
            </p:oleObj>
          </a:graphicData>
        </a:graphic>
      </p:graphicFrame>
      <p:pic>
        <p:nvPicPr>
          <p:cNvPr id="540677" name="Picture 5" descr="21-7"/>
          <p:cNvPicPr>
            <a:picLocks noChangeAspect="1" noChangeArrowheads="1"/>
          </p:cNvPicPr>
          <p:nvPr/>
        </p:nvPicPr>
        <p:blipFill>
          <a:blip r:embed="rId4"/>
          <a:srcRect/>
          <a:stretch>
            <a:fillRect/>
          </a:stretch>
        </p:blipFill>
        <p:spPr bwMode="auto">
          <a:xfrm>
            <a:off x="2051050" y="0"/>
            <a:ext cx="6648450" cy="3886200"/>
          </a:xfrm>
          <a:prstGeom prst="rect">
            <a:avLst/>
          </a:prstGeom>
          <a:noFill/>
          <a:ln w="9525">
            <a:noFill/>
            <a:miter lim="800000"/>
            <a:headEnd/>
            <a:tailEnd/>
          </a:ln>
        </p:spPr>
      </p:pic>
      <p:sp>
        <p:nvSpPr>
          <p:cNvPr id="25606" name="日期占位符 1"/>
          <p:cNvSpPr>
            <a:spLocks noGrp="1"/>
          </p:cNvSpPr>
          <p:nvPr>
            <p:ph type="dt" sz="quarter" idx="10"/>
          </p:nvPr>
        </p:nvSpPr>
        <p:spPr>
          <a:noFill/>
          <a:ln>
            <a:miter lim="800000"/>
            <a:headEnd/>
            <a:tailEnd/>
          </a:ln>
        </p:spPr>
        <p:txBody>
          <a:bodyPr/>
          <a:lstStyle/>
          <a:p>
            <a:fld id="{46580CFF-34BE-40B2-9F58-A328ADD1989D}" type="datetime8">
              <a:rPr lang="zh-CN" altLang="en-US"/>
              <a:pPr/>
              <a:t>2015年1月23日5时44分</a:t>
            </a:fld>
            <a:endParaRPr lang="en-US" altLang="zh-CN"/>
          </a:p>
        </p:txBody>
      </p:sp>
      <p:sp>
        <p:nvSpPr>
          <p:cNvPr id="25607" name="页脚占位符 2"/>
          <p:cNvSpPr>
            <a:spLocks noGrp="1"/>
          </p:cNvSpPr>
          <p:nvPr>
            <p:ph type="ftr" sz="quarter" idx="11"/>
          </p:nvPr>
        </p:nvSpPr>
        <p:spPr>
          <a:noFill/>
          <a:ln>
            <a:miter lim="800000"/>
            <a:headEnd/>
            <a:tailEnd/>
          </a:ln>
        </p:spPr>
        <p:txBody>
          <a:bodyPr/>
          <a:lstStyle/>
          <a:p>
            <a:endParaRPr lang="en-US" altLang="zh-CN" smtClean="0"/>
          </a:p>
        </p:txBody>
      </p:sp>
      <p:sp>
        <p:nvSpPr>
          <p:cNvPr id="25608" name="灯片编号占位符 3"/>
          <p:cNvSpPr>
            <a:spLocks noGrp="1"/>
          </p:cNvSpPr>
          <p:nvPr>
            <p:ph type="sldNum" sz="quarter" idx="12"/>
          </p:nvPr>
        </p:nvSpPr>
        <p:spPr>
          <a:noFill/>
          <a:ln>
            <a:miter lim="800000"/>
            <a:headEnd/>
            <a:tailEnd/>
          </a:ln>
        </p:spPr>
        <p:txBody>
          <a:bodyPr/>
          <a:lstStyle/>
          <a:p>
            <a:fld id="{88C0569B-7C91-43CC-91EE-D6DDE5C8AC92}" type="slidenum">
              <a:rPr lang="en-US" altLang="zh-CN" smtClean="0"/>
              <a:pPr/>
              <a:t>23</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540677"/>
                                        </p:tgtEl>
                                        <p:attrNameLst>
                                          <p:attrName>style.visibility</p:attrName>
                                        </p:attrNameLst>
                                      </p:cBhvr>
                                      <p:to>
                                        <p:strVal val="visible"/>
                                      </p:to>
                                    </p:set>
                                    <p:anim calcmode="lin" valueType="num">
                                      <p:cBhvr>
                                        <p:cTn id="7" dur="1000" fill="hold"/>
                                        <p:tgtEl>
                                          <p:spTgt spid="540677"/>
                                        </p:tgtEl>
                                        <p:attrNameLst>
                                          <p:attrName>ppt_w</p:attrName>
                                        </p:attrNameLst>
                                      </p:cBhvr>
                                      <p:tavLst>
                                        <p:tav tm="0">
                                          <p:val>
                                            <p:strVal val="#ppt_w*0.70"/>
                                          </p:val>
                                        </p:tav>
                                        <p:tav tm="100000">
                                          <p:val>
                                            <p:strVal val="#ppt_w"/>
                                          </p:val>
                                        </p:tav>
                                      </p:tavLst>
                                    </p:anim>
                                    <p:anim calcmode="lin" valueType="num">
                                      <p:cBhvr>
                                        <p:cTn id="8" dur="1000" fill="hold"/>
                                        <p:tgtEl>
                                          <p:spTgt spid="540677"/>
                                        </p:tgtEl>
                                        <p:attrNameLst>
                                          <p:attrName>ppt_h</p:attrName>
                                        </p:attrNameLst>
                                      </p:cBhvr>
                                      <p:tavLst>
                                        <p:tav tm="0">
                                          <p:val>
                                            <p:strVal val="#ppt_h"/>
                                          </p:val>
                                        </p:tav>
                                        <p:tav tm="100000">
                                          <p:val>
                                            <p:strVal val="#ppt_h"/>
                                          </p:val>
                                        </p:tav>
                                      </p:tavLst>
                                    </p:anim>
                                    <p:animEffect transition="in" filter="fade">
                                      <p:cBhvr>
                                        <p:cTn id="9" dur="1000"/>
                                        <p:tgtEl>
                                          <p:spTgt spid="540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9750" y="188913"/>
            <a:ext cx="8604250" cy="650875"/>
          </a:xfrm>
        </p:spPr>
        <p:txBody>
          <a:bodyPr/>
          <a:lstStyle/>
          <a:p>
            <a:pPr eaLnBrk="1" hangingPunct="1"/>
            <a:r>
              <a:rPr lang="en-US" altLang="zh-CN" sz="2900" smtClean="0"/>
              <a:t>6.4</a:t>
            </a:r>
            <a:r>
              <a:rPr lang="en-US" altLang="zh-CN" sz="2900" smtClean="0">
                <a:latin typeface="Arial" charset="0"/>
              </a:rPr>
              <a:t>—</a:t>
            </a:r>
            <a:r>
              <a:rPr lang="en-US" altLang="zh-CN" sz="2900" smtClean="0"/>
              <a:t>2  </a:t>
            </a:r>
            <a:r>
              <a:rPr lang="zh-CN" altLang="en-US" sz="2900" smtClean="0"/>
              <a:t>三相突然短路物理过程的分析</a:t>
            </a:r>
            <a:r>
              <a:rPr lang="en-US" altLang="zh-CN" sz="1000" smtClean="0">
                <a:ea typeface="黑体" pitchFamily="2" charset="-122"/>
              </a:rPr>
              <a:t>9</a:t>
            </a:r>
          </a:p>
        </p:txBody>
      </p:sp>
      <p:sp>
        <p:nvSpPr>
          <p:cNvPr id="26627" name="Rectangle 3"/>
          <p:cNvSpPr>
            <a:spLocks noChangeArrowheads="1"/>
          </p:cNvSpPr>
          <p:nvPr/>
        </p:nvSpPr>
        <p:spPr bwMode="auto">
          <a:xfrm>
            <a:off x="0" y="908050"/>
            <a:ext cx="8893175" cy="5449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三，电枢绕组突然短路电流的大小</a:t>
            </a:r>
          </a:p>
          <a:p>
            <a:pPr marL="342900" indent="-342900"/>
            <a:r>
              <a:rPr lang="zh-CN" altLang="en-US" sz="2700" b="1"/>
              <a:t>           对照图</a:t>
            </a:r>
            <a:r>
              <a:rPr lang="en-US" altLang="zh-CN" sz="2700" b="1"/>
              <a:t>20-4</a:t>
            </a:r>
            <a:r>
              <a:rPr lang="zh-CN" altLang="en-US" sz="2700" b="1"/>
              <a:t>及式</a:t>
            </a:r>
            <a:r>
              <a:rPr lang="en-US" altLang="zh-CN" sz="2700" b="1"/>
              <a:t>(20-11)</a:t>
            </a:r>
            <a:r>
              <a:rPr lang="zh-CN" altLang="en-US" sz="2700" b="1"/>
              <a:t>可知， </a:t>
            </a:r>
            <a:r>
              <a:rPr lang="el-GR" altLang="zh-CN" sz="2700" b="1">
                <a:latin typeface="Times New Roman" pitchFamily="18" charset="0"/>
                <a:cs typeface="Times New Roman" pitchFamily="18" charset="0"/>
              </a:rPr>
              <a:t>Φ</a:t>
            </a:r>
            <a:r>
              <a:rPr lang="en-US" altLang="zh-CN" sz="2700" b="1">
                <a:cs typeface="Times New Roman" pitchFamily="18" charset="0"/>
              </a:rPr>
              <a:t>”</a:t>
            </a:r>
            <a:r>
              <a:rPr lang="en-US" altLang="zh-CN" sz="2700" b="1" baseline="-25000">
                <a:latin typeface="Times New Roman" pitchFamily="18" charset="0"/>
                <a:cs typeface="Times New Roman" pitchFamily="18" charset="0"/>
              </a:rPr>
              <a:t>ad</a:t>
            </a:r>
            <a:r>
              <a:rPr lang="zh-CN" altLang="en-US" sz="2700" b="1"/>
              <a:t>恰与直轴负序电抗</a:t>
            </a:r>
            <a:r>
              <a:rPr lang="en-US" altLang="zh-CN" sz="2700" b="1"/>
              <a:t>x</a:t>
            </a:r>
            <a:r>
              <a:rPr lang="en-US" altLang="zh-CN" sz="2700" b="1" baseline="30000"/>
              <a:t>-</a:t>
            </a:r>
            <a:r>
              <a:rPr lang="zh-CN" altLang="en-US" sz="2700" b="1"/>
              <a:t>相等。由此可计算   </a:t>
            </a:r>
            <a:r>
              <a:rPr lang="en-US" altLang="zh-CN" sz="2700" b="1"/>
              <a:t>I”= E</a:t>
            </a:r>
            <a:r>
              <a:rPr lang="en-US" altLang="zh-CN" sz="2700" b="1" baseline="-25000"/>
              <a:t>0</a:t>
            </a:r>
            <a:r>
              <a:rPr lang="en-US" altLang="zh-CN" sz="2700" b="1"/>
              <a:t>/x”</a:t>
            </a:r>
            <a:r>
              <a:rPr lang="en-US" altLang="zh-CN" sz="2700" b="1" baseline="-25000">
                <a:cs typeface="Tahoma" pitchFamily="34" charset="0"/>
              </a:rPr>
              <a:t>d</a:t>
            </a:r>
            <a:endParaRPr lang="en-US" altLang="zh-CN" sz="2700" b="1"/>
          </a:p>
          <a:p>
            <a:pPr marL="342900" indent="-342900"/>
            <a:r>
              <a:rPr lang="en-US" altLang="zh-CN" sz="2700" b="1"/>
              <a:t>    </a:t>
            </a:r>
            <a:r>
              <a:rPr lang="zh-CN" altLang="en-US" sz="2700" b="1"/>
              <a:t>式中， </a:t>
            </a:r>
            <a:r>
              <a:rPr lang="en-US" altLang="zh-CN" sz="2700" b="1">
                <a:solidFill>
                  <a:srgbClr val="FF0000"/>
                </a:solidFill>
              </a:rPr>
              <a:t>I”</a:t>
            </a:r>
            <a:r>
              <a:rPr lang="zh-CN" altLang="en-US" sz="2700" b="1">
                <a:solidFill>
                  <a:srgbClr val="FF0000"/>
                </a:solidFill>
              </a:rPr>
              <a:t>称为超瞬变短路电流</a:t>
            </a:r>
            <a:r>
              <a:rPr lang="en-US" altLang="zh-CN" sz="2700" b="1">
                <a:solidFill>
                  <a:srgbClr val="FF0000"/>
                </a:solidFill>
              </a:rPr>
              <a:t>(</a:t>
            </a:r>
            <a:r>
              <a:rPr lang="zh-CN" altLang="en-US" sz="2700" b="1">
                <a:solidFill>
                  <a:srgbClr val="FF0000"/>
                </a:solidFill>
              </a:rPr>
              <a:t>有效值</a:t>
            </a:r>
            <a:r>
              <a:rPr lang="en-US" altLang="zh-CN" sz="2700" b="1">
                <a:solidFill>
                  <a:srgbClr val="FF0000"/>
                </a:solidFill>
              </a:rPr>
              <a:t>)</a:t>
            </a:r>
            <a:r>
              <a:rPr lang="zh-CN" altLang="en-US" sz="2700" b="1"/>
              <a:t>。由于</a:t>
            </a:r>
            <a:r>
              <a:rPr lang="en-US" altLang="zh-CN" sz="2700" b="1"/>
              <a:t>x”</a:t>
            </a:r>
            <a:r>
              <a:rPr lang="en-US" altLang="zh-CN" sz="2700" b="1" baseline="-25000">
                <a:cs typeface="Tahoma" pitchFamily="34" charset="0"/>
              </a:rPr>
              <a:t>d</a:t>
            </a:r>
            <a:r>
              <a:rPr lang="zh-CN" altLang="en-US" sz="2700" b="1"/>
              <a:t>比</a:t>
            </a:r>
            <a:r>
              <a:rPr lang="en-US" altLang="zh-CN" sz="2700" b="1"/>
              <a:t>x</a:t>
            </a:r>
            <a:r>
              <a:rPr lang="en-US" altLang="zh-CN" sz="2700" b="1" baseline="-25000">
                <a:cs typeface="Tahoma" pitchFamily="34" charset="0"/>
              </a:rPr>
              <a:t>d</a:t>
            </a:r>
            <a:r>
              <a:rPr lang="en-US" altLang="zh-CN" sz="2700" b="1"/>
              <a:t>  </a:t>
            </a:r>
            <a:r>
              <a:rPr lang="zh-CN" altLang="en-US" sz="2700" b="1"/>
              <a:t>小得多，所以突然短路电流将比稳态短路电流大得多。 </a:t>
            </a:r>
          </a:p>
          <a:p>
            <a:pPr marL="342900" indent="-342900"/>
            <a:r>
              <a:rPr lang="zh-CN" altLang="en-US" sz="2700" b="1"/>
              <a:t>           式</a:t>
            </a:r>
            <a:r>
              <a:rPr lang="en-US" altLang="zh-CN" sz="2700" b="1"/>
              <a:t>(21-19)</a:t>
            </a:r>
            <a:r>
              <a:rPr lang="zh-CN" altLang="en-US" sz="2700" b="1"/>
              <a:t>计算的是交流分量短路电流有效值。如若已知短路瞬间的转子位置</a:t>
            </a:r>
            <a:r>
              <a:rPr lang="en-US" altLang="zh-CN" sz="2700" b="1"/>
              <a:t>(</a:t>
            </a:r>
            <a:r>
              <a:rPr lang="zh-CN" altLang="en-US" sz="2700" b="1"/>
              <a:t>即</a:t>
            </a:r>
            <a:r>
              <a:rPr lang="el-GR" altLang="zh-CN" sz="2700" b="1">
                <a:cs typeface="Tahoma" pitchFamily="34" charset="0"/>
              </a:rPr>
              <a:t>α</a:t>
            </a:r>
            <a:r>
              <a:rPr lang="en-US" altLang="zh-CN" sz="2700" b="1" baseline="-25000"/>
              <a:t>0</a:t>
            </a:r>
            <a:r>
              <a:rPr lang="en-US" altLang="zh-CN" sz="2700" b="1"/>
              <a:t>)</a:t>
            </a:r>
            <a:r>
              <a:rPr lang="zh-CN" altLang="en-US" sz="2700" b="1"/>
              <a:t>，那么根据式</a:t>
            </a:r>
          </a:p>
          <a:p>
            <a:pPr marL="342900" indent="-342900">
              <a:spcBef>
                <a:spcPct val="20000"/>
              </a:spcBef>
              <a:buClr>
                <a:schemeClr val="bg2"/>
              </a:buClr>
              <a:buSzPct val="70000"/>
              <a:buFont typeface="Wingdings" pitchFamily="2" charset="2"/>
              <a:buChar char="l"/>
            </a:pPr>
            <a:r>
              <a:rPr lang="en-US" altLang="zh-CN" sz="2700" b="1"/>
              <a:t>(21-8)</a:t>
            </a:r>
            <a:r>
              <a:rPr lang="zh-CN" altLang="en-US" sz="2700" b="1"/>
              <a:t>～</a:t>
            </a:r>
            <a:r>
              <a:rPr lang="en-US" altLang="zh-CN" sz="2700" b="1"/>
              <a:t>(21-10)</a:t>
            </a:r>
            <a:r>
              <a:rPr lang="zh-CN" altLang="en-US" sz="2700" b="1"/>
              <a:t>就可以表达三相突然短路电流。    </a:t>
            </a:r>
          </a:p>
          <a:p>
            <a:pPr marL="342900" indent="-342900">
              <a:spcBef>
                <a:spcPct val="20000"/>
              </a:spcBef>
              <a:buClr>
                <a:schemeClr val="bg2"/>
              </a:buClr>
              <a:buSzPct val="70000"/>
              <a:buFont typeface="Wingdings" pitchFamily="2" charset="2"/>
              <a:buChar char="l"/>
            </a:pPr>
            <a:r>
              <a:rPr lang="zh-CN" altLang="en-US" sz="2700" b="1"/>
              <a:t>       如果电机无阻尼绕组，则对应的磁导及电抗又有差别。</a:t>
            </a:r>
            <a:r>
              <a:rPr lang="zh-CN" altLang="en-US" sz="2700" b="1">
                <a:solidFill>
                  <a:srgbClr val="0000FF"/>
                </a:solidFill>
              </a:rPr>
              <a:t>此条件下的电抗记作</a:t>
            </a:r>
            <a:r>
              <a:rPr lang="en-US" altLang="zh-CN" sz="2700" b="1">
                <a:solidFill>
                  <a:srgbClr val="0000FF"/>
                </a:solidFill>
              </a:rPr>
              <a:t>x’</a:t>
            </a:r>
            <a:r>
              <a:rPr lang="en-US" altLang="zh-CN" sz="2700" b="1" baseline="-25000">
                <a:solidFill>
                  <a:srgbClr val="0000FF"/>
                </a:solidFill>
                <a:cs typeface="Tahoma" pitchFamily="34" charset="0"/>
              </a:rPr>
              <a:t>d</a:t>
            </a:r>
            <a:r>
              <a:rPr lang="en-US" altLang="zh-CN" sz="2700" b="1">
                <a:solidFill>
                  <a:srgbClr val="0000FF"/>
                </a:solidFill>
              </a:rPr>
              <a:t>  </a:t>
            </a:r>
            <a:r>
              <a:rPr lang="zh-CN" altLang="en-US" sz="2700" b="1">
                <a:solidFill>
                  <a:srgbClr val="0000FF"/>
                </a:solidFill>
              </a:rPr>
              <a:t>，称为直轴瞬变同步电抗，</a:t>
            </a:r>
            <a:r>
              <a:rPr lang="zh-CN" altLang="en-US" sz="2700" b="1"/>
              <a:t>它由直轴瞬变电枢反应电抗</a:t>
            </a:r>
            <a:r>
              <a:rPr lang="en-US" altLang="zh-CN" sz="2700" b="1">
                <a:latin typeface="Times New Roman" pitchFamily="18" charset="0"/>
                <a:cs typeface="Times New Roman" pitchFamily="18" charset="0"/>
              </a:rPr>
              <a:t>x</a:t>
            </a:r>
            <a:r>
              <a:rPr lang="en-US" altLang="zh-CN" sz="2700" b="1">
                <a:cs typeface="Times New Roman" pitchFamily="18" charset="0"/>
              </a:rPr>
              <a:t>’</a:t>
            </a:r>
            <a:r>
              <a:rPr lang="en-US" altLang="zh-CN" sz="2700" b="1" baseline="-25000">
                <a:latin typeface="Times New Roman" pitchFamily="18" charset="0"/>
                <a:cs typeface="Times New Roman" pitchFamily="18" charset="0"/>
              </a:rPr>
              <a:t>ad</a:t>
            </a:r>
            <a:r>
              <a:rPr lang="zh-CN" altLang="en-US" sz="2700" b="1"/>
              <a:t>和漏抗</a:t>
            </a:r>
            <a:r>
              <a:rPr lang="en-US" altLang="zh-CN" sz="2700" b="1"/>
              <a:t>x</a:t>
            </a:r>
            <a:r>
              <a:rPr lang="el-GR" altLang="zh-CN" sz="2700" b="1" baseline="-25000">
                <a:cs typeface="Tahoma" pitchFamily="34" charset="0"/>
              </a:rPr>
              <a:t>σ</a:t>
            </a:r>
            <a:r>
              <a:rPr lang="zh-CN" altLang="en-US" sz="2700" b="1"/>
              <a:t>组成，如图</a:t>
            </a:r>
            <a:r>
              <a:rPr lang="en-US" altLang="zh-CN" sz="2700" b="1"/>
              <a:t>21-8</a:t>
            </a:r>
            <a:r>
              <a:rPr lang="zh-CN" altLang="en-US" sz="2700" b="1"/>
              <a:t>所示，即</a:t>
            </a:r>
            <a:r>
              <a:rPr lang="en-US" altLang="zh-CN" sz="2700" b="1"/>
              <a:t>x’</a:t>
            </a:r>
            <a:r>
              <a:rPr lang="en-US" altLang="zh-CN" sz="2700" b="1" baseline="-25000">
                <a:cs typeface="Tahoma" pitchFamily="34" charset="0"/>
              </a:rPr>
              <a:t>d</a:t>
            </a:r>
            <a:r>
              <a:rPr lang="en-US" altLang="zh-CN" sz="2700" b="1"/>
              <a:t>= x</a:t>
            </a:r>
            <a:r>
              <a:rPr lang="el-GR" altLang="zh-CN" sz="2700" b="1" baseline="-25000">
                <a:cs typeface="Tahoma" pitchFamily="34" charset="0"/>
              </a:rPr>
              <a:t>σ</a:t>
            </a:r>
            <a:r>
              <a:rPr lang="en-US" altLang="zh-CN" sz="2700" b="1"/>
              <a:t>+ </a:t>
            </a:r>
            <a:r>
              <a:rPr lang="en-US" altLang="zh-CN" sz="2700" b="1">
                <a:latin typeface="Times New Roman" pitchFamily="18" charset="0"/>
                <a:cs typeface="Times New Roman" pitchFamily="18" charset="0"/>
              </a:rPr>
              <a:t>x</a:t>
            </a:r>
            <a:r>
              <a:rPr lang="en-US" altLang="zh-CN" sz="2700" b="1">
                <a:cs typeface="Times New Roman" pitchFamily="18" charset="0"/>
              </a:rPr>
              <a:t>’</a:t>
            </a:r>
            <a:r>
              <a:rPr lang="en-US" altLang="zh-CN" sz="2700" b="1" baseline="-25000">
                <a:latin typeface="Times New Roman" pitchFamily="18" charset="0"/>
                <a:cs typeface="Times New Roman" pitchFamily="18" charset="0"/>
              </a:rPr>
              <a:t>ad</a:t>
            </a:r>
            <a:endParaRPr lang="en-US" altLang="zh-CN" sz="2700" b="1"/>
          </a:p>
        </p:txBody>
      </p:sp>
      <p:graphicFrame>
        <p:nvGraphicFramePr>
          <p:cNvPr id="538629" name="Object 5"/>
          <p:cNvGraphicFramePr>
            <a:graphicFrameLocks noChangeAspect="1"/>
          </p:cNvGraphicFramePr>
          <p:nvPr>
            <p:ph sz="half" idx="2"/>
          </p:nvPr>
        </p:nvGraphicFramePr>
        <p:xfrm>
          <a:off x="6657975" y="4724400"/>
          <a:ext cx="2486025" cy="1612900"/>
        </p:xfrm>
        <a:graphic>
          <a:graphicData uri="http://schemas.openxmlformats.org/presentationml/2006/ole">
            <p:oleObj spid="_x0000_s26628" name="公式" r:id="rId3" imgW="977476" imgH="634725" progId="Equation.3">
              <p:embed/>
            </p:oleObj>
          </a:graphicData>
        </a:graphic>
      </p:graphicFrame>
      <p:sp>
        <p:nvSpPr>
          <p:cNvPr id="26629" name="日期占位符 1"/>
          <p:cNvSpPr>
            <a:spLocks noGrp="1"/>
          </p:cNvSpPr>
          <p:nvPr>
            <p:ph type="dt" sz="quarter" idx="10"/>
          </p:nvPr>
        </p:nvSpPr>
        <p:spPr>
          <a:noFill/>
          <a:ln>
            <a:miter lim="800000"/>
            <a:headEnd/>
            <a:tailEnd/>
          </a:ln>
        </p:spPr>
        <p:txBody>
          <a:bodyPr/>
          <a:lstStyle/>
          <a:p>
            <a:fld id="{82F848F5-2108-4CB9-87AE-7ABAA4597AC7}" type="datetime8">
              <a:rPr lang="zh-CN" altLang="en-US"/>
              <a:pPr/>
              <a:t>2015年1月23日5时44分</a:t>
            </a:fld>
            <a:endParaRPr lang="en-US" altLang="zh-CN"/>
          </a:p>
        </p:txBody>
      </p:sp>
      <p:sp>
        <p:nvSpPr>
          <p:cNvPr id="26630" name="页脚占位符 2"/>
          <p:cNvSpPr>
            <a:spLocks noGrp="1"/>
          </p:cNvSpPr>
          <p:nvPr>
            <p:ph type="ftr" sz="quarter" idx="11"/>
          </p:nvPr>
        </p:nvSpPr>
        <p:spPr>
          <a:noFill/>
          <a:ln>
            <a:miter lim="800000"/>
            <a:headEnd/>
            <a:tailEnd/>
          </a:ln>
        </p:spPr>
        <p:txBody>
          <a:bodyPr/>
          <a:lstStyle/>
          <a:p>
            <a:endParaRPr lang="en-US" altLang="zh-CN" smtClean="0"/>
          </a:p>
        </p:txBody>
      </p:sp>
      <p:sp>
        <p:nvSpPr>
          <p:cNvPr id="26631" name="灯片编号占位符 3"/>
          <p:cNvSpPr>
            <a:spLocks noGrp="1"/>
          </p:cNvSpPr>
          <p:nvPr>
            <p:ph type="sldNum" sz="quarter" idx="12"/>
          </p:nvPr>
        </p:nvSpPr>
        <p:spPr>
          <a:noFill/>
          <a:ln>
            <a:miter lim="800000"/>
            <a:headEnd/>
            <a:tailEnd/>
          </a:ln>
        </p:spPr>
        <p:txBody>
          <a:bodyPr/>
          <a:lstStyle/>
          <a:p>
            <a:fld id="{E24D093E-0C3D-445E-8BE4-33386D3D85E1}" type="slidenum">
              <a:rPr lang="en-US" altLang="zh-CN" smtClean="0"/>
              <a:pPr/>
              <a:t>24</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38629"/>
                                        </p:tgtEl>
                                        <p:attrNameLst>
                                          <p:attrName>style.visibility</p:attrName>
                                        </p:attrNameLst>
                                      </p:cBhvr>
                                      <p:to>
                                        <p:strVal val="visible"/>
                                      </p:to>
                                    </p:set>
                                    <p:animEffect transition="in" filter="slide(fromBottom)">
                                      <p:cBhvr>
                                        <p:cTn id="7" dur="500"/>
                                        <p:tgtEl>
                                          <p:spTgt spid="538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55650" y="908050"/>
            <a:ext cx="8604250" cy="650875"/>
          </a:xfrm>
        </p:spPr>
        <p:txBody>
          <a:bodyPr/>
          <a:lstStyle/>
          <a:p>
            <a:pPr eaLnBrk="1" hangingPunct="1"/>
            <a:r>
              <a:rPr lang="en-US" altLang="zh-CN" sz="2900" smtClean="0"/>
              <a:t>6.4</a:t>
            </a:r>
            <a:r>
              <a:rPr lang="en-US" altLang="zh-CN" sz="2900" smtClean="0">
                <a:latin typeface="Arial" charset="0"/>
              </a:rPr>
              <a:t>—</a:t>
            </a:r>
            <a:r>
              <a:rPr lang="en-US" altLang="zh-CN" sz="2900" smtClean="0"/>
              <a:t>2  </a:t>
            </a:r>
            <a:r>
              <a:rPr lang="zh-CN" altLang="en-US" sz="2900" smtClean="0"/>
              <a:t>三相突然短路物理过程的分析</a:t>
            </a:r>
            <a:r>
              <a:rPr lang="en-US" altLang="zh-CN" sz="1000" smtClean="0">
                <a:ea typeface="黑体" pitchFamily="2" charset="-122"/>
              </a:rPr>
              <a:t>9</a:t>
            </a:r>
          </a:p>
        </p:txBody>
      </p:sp>
      <p:sp>
        <p:nvSpPr>
          <p:cNvPr id="27651" name="Rectangle 3"/>
          <p:cNvSpPr>
            <a:spLocks noChangeArrowheads="1"/>
          </p:cNvSpPr>
          <p:nvPr/>
        </p:nvSpPr>
        <p:spPr bwMode="auto">
          <a:xfrm>
            <a:off x="0" y="1700213"/>
            <a:ext cx="8893175" cy="4081462"/>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三，电枢绕组突然短路电流的大小</a:t>
            </a:r>
          </a:p>
          <a:p>
            <a:pPr marL="342900" indent="-342900">
              <a:spcBef>
                <a:spcPct val="20000"/>
              </a:spcBef>
              <a:buClr>
                <a:schemeClr val="bg2"/>
              </a:buClr>
              <a:buSzPct val="70000"/>
              <a:buFont typeface="Wingdings" pitchFamily="2" charset="2"/>
              <a:buChar char="l"/>
            </a:pPr>
            <a:r>
              <a:rPr lang="zh-CN" altLang="en-US" sz="2700" b="1"/>
              <a:t>        因此其突然短路电流应为</a:t>
            </a:r>
            <a:r>
              <a:rPr lang="en-US" altLang="zh-CN" sz="2700" b="1"/>
              <a:t>I’= E</a:t>
            </a:r>
            <a:r>
              <a:rPr lang="en-US" altLang="zh-CN" sz="2700" b="1" baseline="-25000"/>
              <a:t>0</a:t>
            </a:r>
            <a:r>
              <a:rPr lang="en-US" altLang="zh-CN" sz="2700" b="1"/>
              <a:t>/x’</a:t>
            </a:r>
            <a:r>
              <a:rPr lang="en-US" altLang="zh-CN" sz="2700" b="1" baseline="-25000">
                <a:cs typeface="Tahoma" pitchFamily="34" charset="0"/>
              </a:rPr>
              <a:t>d</a:t>
            </a:r>
            <a:endParaRPr lang="en-US" altLang="zh-CN" sz="2700" b="1"/>
          </a:p>
          <a:p>
            <a:pPr marL="342900" indent="-342900">
              <a:spcBef>
                <a:spcPct val="20000"/>
              </a:spcBef>
              <a:buClr>
                <a:schemeClr val="bg2"/>
              </a:buClr>
              <a:buSzPct val="70000"/>
              <a:buFont typeface="Wingdings" pitchFamily="2" charset="2"/>
              <a:buChar char="l"/>
            </a:pPr>
            <a:r>
              <a:rPr lang="zh-CN" altLang="en-US" sz="2700" b="1"/>
              <a:t>式中，</a:t>
            </a:r>
            <a:r>
              <a:rPr lang="en-US" altLang="zh-CN" sz="2700" b="1">
                <a:solidFill>
                  <a:srgbClr val="0000FF"/>
                </a:solidFill>
              </a:rPr>
              <a:t>I’</a:t>
            </a:r>
            <a:r>
              <a:rPr lang="zh-CN" altLang="en-US" sz="2700" b="1">
                <a:solidFill>
                  <a:srgbClr val="0000FF"/>
                </a:solidFill>
              </a:rPr>
              <a:t>称为瞬变短路电流</a:t>
            </a:r>
            <a:r>
              <a:rPr lang="en-US" altLang="zh-CN" sz="2700" b="1">
                <a:solidFill>
                  <a:srgbClr val="0000FF"/>
                </a:solidFill>
              </a:rPr>
              <a:t>(</a:t>
            </a:r>
            <a:r>
              <a:rPr lang="zh-CN" altLang="en-US" sz="2700" b="1">
                <a:solidFill>
                  <a:srgbClr val="0000FF"/>
                </a:solidFill>
              </a:rPr>
              <a:t>有效值</a:t>
            </a:r>
            <a:r>
              <a:rPr lang="en-US" altLang="zh-CN" sz="2700" b="1">
                <a:solidFill>
                  <a:srgbClr val="0000FF"/>
                </a:solidFill>
              </a:rPr>
              <a:t>)</a:t>
            </a:r>
            <a:r>
              <a:rPr lang="zh-CN" altLang="en-US" sz="2700" b="1"/>
              <a:t>。有时对有阻尼绕组的电机，也用直轴瞬变同步电抗</a:t>
            </a:r>
            <a:r>
              <a:rPr lang="en-US" altLang="zh-CN" sz="2700" b="1"/>
              <a:t>x’</a:t>
            </a:r>
            <a:r>
              <a:rPr lang="en-US" altLang="zh-CN" sz="2700" b="1" baseline="-25000">
                <a:cs typeface="Tahoma" pitchFamily="34" charset="0"/>
              </a:rPr>
              <a:t>d</a:t>
            </a:r>
            <a:r>
              <a:rPr lang="zh-CN" altLang="en-US" sz="2700" b="1"/>
              <a:t>来表达忽略阻尼绕组</a:t>
            </a:r>
            <a:r>
              <a:rPr lang="en-US" altLang="zh-CN" sz="2700" b="1"/>
              <a:t>(</a:t>
            </a:r>
            <a:r>
              <a:rPr lang="zh-CN" altLang="en-US" sz="2700" b="1"/>
              <a:t>或认为阻尼绕组电流已衰减完毕</a:t>
            </a:r>
            <a:r>
              <a:rPr lang="en-US" altLang="zh-CN" sz="2700" b="1"/>
              <a:t>)</a:t>
            </a:r>
            <a:r>
              <a:rPr lang="zh-CN" altLang="en-US" sz="2700" b="1"/>
              <a:t>情况下的电抗。</a:t>
            </a:r>
          </a:p>
          <a:p>
            <a:pPr marL="342900" indent="-342900">
              <a:spcBef>
                <a:spcPct val="20000"/>
              </a:spcBef>
              <a:buClr>
                <a:schemeClr val="bg2"/>
              </a:buClr>
              <a:buSzPct val="70000"/>
              <a:buFont typeface="Wingdings" pitchFamily="2" charset="2"/>
              <a:buChar char="l"/>
            </a:pPr>
            <a:r>
              <a:rPr lang="zh-CN" altLang="en-US" sz="2700" b="1"/>
              <a:t>       从数量概念来说，</a:t>
            </a:r>
            <a:r>
              <a:rPr lang="en-US" altLang="zh-CN" sz="2700" b="1"/>
              <a:t>x”</a:t>
            </a:r>
            <a:r>
              <a:rPr lang="en-US" altLang="zh-CN" sz="2700" b="1" baseline="-25000">
                <a:cs typeface="Tahoma" pitchFamily="34" charset="0"/>
              </a:rPr>
              <a:t>d</a:t>
            </a:r>
            <a:r>
              <a:rPr lang="en-US" altLang="zh-CN" sz="2700" b="1"/>
              <a:t>&lt;x’</a:t>
            </a:r>
            <a:r>
              <a:rPr lang="en-US" altLang="zh-CN" sz="2700" b="1" baseline="-25000">
                <a:cs typeface="Tahoma" pitchFamily="34" charset="0"/>
              </a:rPr>
              <a:t>d</a:t>
            </a:r>
            <a:r>
              <a:rPr lang="en-US" altLang="zh-CN" sz="2700" b="1"/>
              <a:t>&lt;x</a:t>
            </a:r>
            <a:r>
              <a:rPr lang="en-US" altLang="zh-CN" sz="2700" b="1" baseline="-25000">
                <a:cs typeface="Tahoma" pitchFamily="34" charset="0"/>
              </a:rPr>
              <a:t>d</a:t>
            </a:r>
            <a:r>
              <a:rPr lang="en-US" altLang="zh-CN" sz="2700" b="1"/>
              <a:t>    </a:t>
            </a:r>
            <a:r>
              <a:rPr lang="zh-CN" altLang="en-US" sz="2700" b="1"/>
              <a:t>。</a:t>
            </a:r>
            <a:endParaRPr lang="zh-CN" altLang="zh-CN" sz="2700" b="1"/>
          </a:p>
        </p:txBody>
      </p:sp>
      <p:sp>
        <p:nvSpPr>
          <p:cNvPr id="27652" name="日期占位符 1"/>
          <p:cNvSpPr>
            <a:spLocks noGrp="1"/>
          </p:cNvSpPr>
          <p:nvPr>
            <p:ph type="dt" sz="quarter" idx="10"/>
          </p:nvPr>
        </p:nvSpPr>
        <p:spPr>
          <a:noFill/>
          <a:ln>
            <a:miter lim="800000"/>
            <a:headEnd/>
            <a:tailEnd/>
          </a:ln>
        </p:spPr>
        <p:txBody>
          <a:bodyPr/>
          <a:lstStyle/>
          <a:p>
            <a:fld id="{1C317838-FBA7-431C-89D3-CFA385813105}" type="datetime8">
              <a:rPr lang="zh-CN" altLang="en-US"/>
              <a:pPr/>
              <a:t>2015年1月23日5时44分</a:t>
            </a:fld>
            <a:endParaRPr lang="en-US" altLang="zh-CN"/>
          </a:p>
        </p:txBody>
      </p:sp>
      <p:sp>
        <p:nvSpPr>
          <p:cNvPr id="27653" name="页脚占位符 2"/>
          <p:cNvSpPr>
            <a:spLocks noGrp="1"/>
          </p:cNvSpPr>
          <p:nvPr>
            <p:ph type="ftr" sz="quarter" idx="11"/>
          </p:nvPr>
        </p:nvSpPr>
        <p:spPr>
          <a:noFill/>
          <a:ln>
            <a:miter lim="800000"/>
            <a:headEnd/>
            <a:tailEnd/>
          </a:ln>
        </p:spPr>
        <p:txBody>
          <a:bodyPr/>
          <a:lstStyle/>
          <a:p>
            <a:endParaRPr lang="en-US" altLang="zh-CN" smtClean="0"/>
          </a:p>
        </p:txBody>
      </p:sp>
      <p:sp>
        <p:nvSpPr>
          <p:cNvPr id="27654" name="灯片编号占位符 3"/>
          <p:cNvSpPr>
            <a:spLocks noGrp="1"/>
          </p:cNvSpPr>
          <p:nvPr>
            <p:ph type="sldNum" sz="quarter" idx="12"/>
          </p:nvPr>
        </p:nvSpPr>
        <p:spPr>
          <a:noFill/>
          <a:ln>
            <a:miter lim="800000"/>
            <a:headEnd/>
            <a:tailEnd/>
          </a:ln>
        </p:spPr>
        <p:txBody>
          <a:bodyPr/>
          <a:lstStyle/>
          <a:p>
            <a:fld id="{91906DF0-A6A9-4B70-B2A1-12075E6D764D}" type="slidenum">
              <a:rPr lang="en-US" altLang="zh-CN" smtClean="0"/>
              <a:pPr/>
              <a:t>25</a:t>
            </a:fld>
            <a:endParaRPr lang="en-US" altLang="zh-CN"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55650" y="188913"/>
            <a:ext cx="8604250" cy="650875"/>
          </a:xfrm>
        </p:spPr>
        <p:txBody>
          <a:bodyPr/>
          <a:lstStyle/>
          <a:p>
            <a:pPr eaLnBrk="1" hangingPunct="1"/>
            <a:r>
              <a:rPr lang="en-US" altLang="zh-CN" sz="2900" smtClean="0"/>
              <a:t>6.4</a:t>
            </a:r>
            <a:r>
              <a:rPr lang="en-US" altLang="zh-CN" sz="2900" smtClean="0">
                <a:latin typeface="Arial" charset="0"/>
              </a:rPr>
              <a:t>—</a:t>
            </a:r>
            <a:r>
              <a:rPr lang="en-US" altLang="zh-CN" sz="2900" smtClean="0"/>
              <a:t>3  </a:t>
            </a:r>
            <a:r>
              <a:rPr lang="zh-CN" altLang="en-US" sz="2900" smtClean="0"/>
              <a:t>三相突然短路电流的分析</a:t>
            </a:r>
            <a:r>
              <a:rPr lang="en-US" altLang="zh-CN" sz="1000" smtClean="0">
                <a:ea typeface="黑体" pitchFamily="2" charset="-122"/>
              </a:rPr>
              <a:t>1</a:t>
            </a:r>
          </a:p>
        </p:txBody>
      </p:sp>
      <p:sp>
        <p:nvSpPr>
          <p:cNvPr id="28675" name="Rectangle 3"/>
          <p:cNvSpPr>
            <a:spLocks noChangeArrowheads="1"/>
          </p:cNvSpPr>
          <p:nvPr/>
        </p:nvSpPr>
        <p:spPr bwMode="auto">
          <a:xfrm>
            <a:off x="0" y="908050"/>
            <a:ext cx="8964613" cy="594995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实际上各绕组都有电阻，因此突然短路电流要逐步衰减。</a:t>
            </a:r>
          </a:p>
          <a:p>
            <a:pPr marL="342900" indent="-342900">
              <a:spcBef>
                <a:spcPct val="20000"/>
              </a:spcBef>
              <a:buClr>
                <a:schemeClr val="bg2"/>
              </a:buClr>
              <a:buSzPct val="70000"/>
              <a:buFont typeface="Wingdings" pitchFamily="2" charset="2"/>
              <a:buChar char="l"/>
            </a:pPr>
            <a:r>
              <a:rPr lang="zh-CN" altLang="en-US" sz="2700" b="1"/>
              <a:t>        在突然短路时，电枢绕组、励磁绕组、阻尼绕组都会产生感应电流，而且都分为直流和交流两个分量。</a:t>
            </a:r>
            <a:r>
              <a:rPr lang="zh-CN" altLang="en-US" sz="2700" b="1">
                <a:solidFill>
                  <a:srgbClr val="0000FF"/>
                </a:solidFill>
              </a:rPr>
              <a:t>直流分量</a:t>
            </a:r>
            <a:r>
              <a:rPr lang="en-US" altLang="zh-CN" sz="2700" b="1">
                <a:solidFill>
                  <a:srgbClr val="0000FF"/>
                </a:solidFill>
              </a:rPr>
              <a:t>——</a:t>
            </a:r>
            <a:r>
              <a:rPr lang="zh-CN" altLang="en-US" sz="2700" b="1">
                <a:solidFill>
                  <a:srgbClr val="0000FF"/>
                </a:solidFill>
              </a:rPr>
              <a:t>为保持初始磁链不变而产生，它瞬间形成，然后由初始状态的磁能维持下去，因此当绕组有电阻时，就必然会自然衰减，其时间常数为</a:t>
            </a:r>
            <a:r>
              <a:rPr lang="en-US" altLang="zh-CN" sz="2700" b="1">
                <a:solidFill>
                  <a:srgbClr val="0000FF"/>
                </a:solidFill>
              </a:rPr>
              <a:t>T=L/r</a:t>
            </a:r>
            <a:r>
              <a:rPr lang="zh-CN" altLang="en-US" sz="2700" b="1">
                <a:solidFill>
                  <a:srgbClr val="0000FF"/>
                </a:solidFill>
              </a:rPr>
              <a:t>。</a:t>
            </a:r>
          </a:p>
          <a:p>
            <a:pPr marL="342900" indent="-342900">
              <a:spcBef>
                <a:spcPct val="20000"/>
              </a:spcBef>
              <a:buClr>
                <a:schemeClr val="bg2"/>
              </a:buClr>
              <a:buSzPct val="70000"/>
              <a:buFont typeface="Wingdings" pitchFamily="2" charset="2"/>
              <a:buChar char="l"/>
            </a:pPr>
            <a:r>
              <a:rPr lang="zh-CN" altLang="en-US" sz="2700" b="1"/>
              <a:t>        至于</a:t>
            </a:r>
            <a:r>
              <a:rPr lang="zh-CN" altLang="en-US" sz="2700" b="1">
                <a:solidFill>
                  <a:srgbClr val="FF0000"/>
                </a:solidFill>
              </a:rPr>
              <a:t>交流分量，是由交变磁链感应产生，而形成交变磁链的磁源却是直流分量电流</a:t>
            </a:r>
            <a:r>
              <a:rPr lang="zh-CN" altLang="en-US" sz="2700" b="1"/>
              <a:t>。</a:t>
            </a:r>
          </a:p>
          <a:p>
            <a:pPr marL="342900" indent="-342900">
              <a:spcBef>
                <a:spcPct val="20000"/>
              </a:spcBef>
              <a:buClr>
                <a:schemeClr val="bg2"/>
              </a:buClr>
              <a:buSzPct val="70000"/>
              <a:buFont typeface="Wingdings" pitchFamily="2" charset="2"/>
              <a:buChar char="l"/>
            </a:pPr>
            <a:r>
              <a:rPr lang="zh-CN" altLang="en-US" sz="2300" b="1"/>
              <a:t>电枢绕组流分量电流</a:t>
            </a:r>
            <a:r>
              <a:rPr lang="en-US" altLang="zh-CN" sz="2300" b="1"/>
              <a:t>——</a:t>
            </a:r>
            <a:r>
              <a:rPr lang="zh-CN" altLang="en-US" sz="2300" b="1"/>
              <a:t>励磁绕组交流分量电流</a:t>
            </a:r>
          </a:p>
          <a:p>
            <a:pPr marL="342900" indent="-342900">
              <a:spcBef>
                <a:spcPct val="20000"/>
              </a:spcBef>
              <a:buClr>
                <a:schemeClr val="bg2"/>
              </a:buClr>
              <a:buSzPct val="70000"/>
              <a:buFont typeface="Wingdings" pitchFamily="2" charset="2"/>
              <a:buChar char="l"/>
            </a:pPr>
            <a:r>
              <a:rPr lang="zh-CN" altLang="en-US" sz="2300" b="1"/>
              <a:t>直阻尼绕组交流分量电流</a:t>
            </a:r>
          </a:p>
          <a:p>
            <a:pPr marL="342900" indent="-342900">
              <a:spcBef>
                <a:spcPct val="20000"/>
              </a:spcBef>
              <a:buClr>
                <a:schemeClr val="bg2"/>
              </a:buClr>
              <a:buSzPct val="70000"/>
              <a:buFont typeface="Wingdings" pitchFamily="2" charset="2"/>
              <a:buChar char="l"/>
            </a:pPr>
            <a:r>
              <a:rPr lang="zh-CN" altLang="en-US" sz="2300" b="1"/>
              <a:t>励磁绕组和阻尼绕组直流分量电流</a:t>
            </a:r>
            <a:r>
              <a:rPr lang="en-US" altLang="zh-CN" sz="2300" b="1"/>
              <a:t>——</a:t>
            </a:r>
            <a:r>
              <a:rPr lang="zh-CN" altLang="en-US" sz="2300" b="1"/>
              <a:t>电枢绕组流交量电流</a:t>
            </a:r>
            <a:endParaRPr lang="zh-CN" altLang="en-US" sz="2700" b="1"/>
          </a:p>
        </p:txBody>
      </p:sp>
      <p:sp>
        <p:nvSpPr>
          <p:cNvPr id="28676" name="日期占位符 1"/>
          <p:cNvSpPr>
            <a:spLocks noGrp="1"/>
          </p:cNvSpPr>
          <p:nvPr>
            <p:ph type="dt" sz="quarter" idx="10"/>
          </p:nvPr>
        </p:nvSpPr>
        <p:spPr>
          <a:noFill/>
          <a:ln>
            <a:miter lim="800000"/>
            <a:headEnd/>
            <a:tailEnd/>
          </a:ln>
        </p:spPr>
        <p:txBody>
          <a:bodyPr/>
          <a:lstStyle/>
          <a:p>
            <a:fld id="{8D0902DD-A439-4F8B-A7D1-B12C8FE6E10F}" type="datetime8">
              <a:rPr lang="zh-CN" altLang="en-US"/>
              <a:pPr/>
              <a:t>2015年1月23日5时44分</a:t>
            </a:fld>
            <a:endParaRPr lang="en-US" altLang="zh-CN"/>
          </a:p>
        </p:txBody>
      </p:sp>
      <p:sp>
        <p:nvSpPr>
          <p:cNvPr id="28677" name="页脚占位符 2"/>
          <p:cNvSpPr>
            <a:spLocks noGrp="1"/>
          </p:cNvSpPr>
          <p:nvPr>
            <p:ph type="ftr" sz="quarter" idx="11"/>
          </p:nvPr>
        </p:nvSpPr>
        <p:spPr>
          <a:noFill/>
          <a:ln>
            <a:miter lim="800000"/>
            <a:headEnd/>
            <a:tailEnd/>
          </a:ln>
        </p:spPr>
        <p:txBody>
          <a:bodyPr/>
          <a:lstStyle/>
          <a:p>
            <a:endParaRPr lang="en-US" altLang="zh-CN" smtClean="0"/>
          </a:p>
        </p:txBody>
      </p:sp>
      <p:sp>
        <p:nvSpPr>
          <p:cNvPr id="28678" name="灯片编号占位符 3"/>
          <p:cNvSpPr>
            <a:spLocks noGrp="1"/>
          </p:cNvSpPr>
          <p:nvPr>
            <p:ph type="sldNum" sz="quarter" idx="12"/>
          </p:nvPr>
        </p:nvSpPr>
        <p:spPr>
          <a:noFill/>
          <a:ln>
            <a:miter lim="800000"/>
            <a:headEnd/>
            <a:tailEnd/>
          </a:ln>
        </p:spPr>
        <p:txBody>
          <a:bodyPr/>
          <a:lstStyle/>
          <a:p>
            <a:fld id="{6FC8A2D5-52D2-4C59-A1BA-FDC305D9BEEB}" type="slidenum">
              <a:rPr lang="en-US" altLang="zh-CN" smtClean="0"/>
              <a:pPr/>
              <a:t>26</a:t>
            </a:fld>
            <a:endParaRPr lang="en-US" altLang="zh-CN"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9750" y="981075"/>
            <a:ext cx="8604250" cy="650875"/>
          </a:xfrm>
        </p:spPr>
        <p:txBody>
          <a:bodyPr/>
          <a:lstStyle/>
          <a:p>
            <a:pPr eaLnBrk="1" hangingPunct="1"/>
            <a:r>
              <a:rPr lang="en-US" altLang="zh-CN" sz="2900" smtClean="0"/>
              <a:t>21</a:t>
            </a:r>
            <a:r>
              <a:rPr lang="en-US" altLang="zh-CN" sz="2900" smtClean="0">
                <a:latin typeface="Arial" charset="0"/>
              </a:rPr>
              <a:t>—</a:t>
            </a:r>
            <a:r>
              <a:rPr lang="en-US" altLang="zh-CN" sz="2900" smtClean="0"/>
              <a:t>3  </a:t>
            </a:r>
            <a:r>
              <a:rPr lang="zh-CN" altLang="en-US" sz="2900" smtClean="0"/>
              <a:t>三相突然短路电流的分析</a:t>
            </a:r>
            <a:r>
              <a:rPr lang="en-US" altLang="zh-CN" sz="1000" smtClean="0">
                <a:ea typeface="黑体" pitchFamily="2" charset="-122"/>
              </a:rPr>
              <a:t>2</a:t>
            </a:r>
          </a:p>
        </p:txBody>
      </p:sp>
      <p:sp>
        <p:nvSpPr>
          <p:cNvPr id="29699" name="Rectangle 3"/>
          <p:cNvSpPr>
            <a:spLocks noChangeArrowheads="1"/>
          </p:cNvSpPr>
          <p:nvPr/>
        </p:nvSpPr>
        <p:spPr bwMode="auto">
          <a:xfrm>
            <a:off x="0" y="1773238"/>
            <a:ext cx="8964613" cy="594995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所以突然短路电流的衰减由各</a:t>
            </a:r>
            <a:r>
              <a:rPr lang="zh-CN" altLang="en-US" sz="2700" b="1">
                <a:solidFill>
                  <a:srgbClr val="0000FF"/>
                </a:solidFill>
              </a:rPr>
              <a:t>直流分量决定</a:t>
            </a:r>
            <a:r>
              <a:rPr lang="zh-CN" altLang="en-US" sz="2700" b="1"/>
              <a:t>。</a:t>
            </a:r>
          </a:p>
          <a:p>
            <a:pPr marL="342900" indent="-342900">
              <a:spcBef>
                <a:spcPct val="20000"/>
              </a:spcBef>
              <a:buClr>
                <a:schemeClr val="bg2"/>
              </a:buClr>
              <a:buSzPct val="70000"/>
              <a:buFont typeface="Wingdings" pitchFamily="2" charset="2"/>
              <a:buChar char="l"/>
            </a:pPr>
            <a:r>
              <a:rPr lang="zh-CN" altLang="en-US" sz="2700" b="1"/>
              <a:t>故有如下三个时间常数：</a:t>
            </a:r>
          </a:p>
          <a:p>
            <a:pPr marL="342900" indent="-342900">
              <a:spcBef>
                <a:spcPct val="20000"/>
              </a:spcBef>
              <a:buClr>
                <a:schemeClr val="bg2"/>
              </a:buClr>
              <a:buSzPct val="70000"/>
              <a:buFont typeface="Wingdings" pitchFamily="2" charset="2"/>
              <a:buChar char="l"/>
            </a:pPr>
            <a:r>
              <a:rPr lang="zh-CN" altLang="en-US" sz="2700" b="1"/>
              <a:t>    </a:t>
            </a:r>
            <a:r>
              <a:rPr lang="en-US" altLang="zh-CN" sz="2700" b="1"/>
              <a:t>T</a:t>
            </a:r>
            <a:r>
              <a:rPr lang="en-US" altLang="zh-CN" sz="2700" b="1" baseline="-25000"/>
              <a:t>a</a:t>
            </a:r>
            <a:r>
              <a:rPr lang="en-US" altLang="zh-CN" sz="2700" b="1"/>
              <a:t>——</a:t>
            </a:r>
            <a:r>
              <a:rPr lang="zh-CN" altLang="en-US" sz="2700" b="1"/>
              <a:t>电枢绕组直流分量电流</a:t>
            </a:r>
            <a:r>
              <a:rPr lang="en-US" altLang="zh-CN" sz="2700" b="1"/>
              <a:t>i</a:t>
            </a:r>
            <a:r>
              <a:rPr lang="en-US" altLang="zh-CN" sz="2700" b="1" baseline="-25000"/>
              <a:t>-</a:t>
            </a:r>
            <a:r>
              <a:rPr lang="zh-CN" altLang="en-US" sz="2700" b="1"/>
              <a:t>的衰减时间常数</a:t>
            </a:r>
          </a:p>
          <a:p>
            <a:pPr marL="342900" indent="-342900">
              <a:spcBef>
                <a:spcPct val="20000"/>
              </a:spcBef>
              <a:buClr>
                <a:schemeClr val="bg2"/>
              </a:buClr>
              <a:buSzPct val="70000"/>
              <a:buFont typeface="Wingdings" pitchFamily="2" charset="2"/>
              <a:buChar char="l"/>
            </a:pPr>
            <a:r>
              <a:rPr lang="zh-CN" altLang="en-US" sz="2700" b="1"/>
              <a:t>    </a:t>
            </a:r>
            <a:r>
              <a:rPr lang="en-US" altLang="zh-CN" sz="2700" b="1"/>
              <a:t>T’</a:t>
            </a:r>
            <a:r>
              <a:rPr lang="en-US" altLang="zh-CN" sz="2700" b="1" baseline="-25000"/>
              <a:t>d</a:t>
            </a:r>
            <a:r>
              <a:rPr lang="en-US" altLang="zh-CN" sz="2700" b="1"/>
              <a:t>——</a:t>
            </a:r>
            <a:r>
              <a:rPr lang="zh-CN" altLang="en-US" sz="2700" b="1"/>
              <a:t>励磁绕组直流分量电流</a:t>
            </a:r>
            <a:r>
              <a:rPr lang="el-GR" altLang="zh-CN" sz="2700" b="1">
                <a:latin typeface="Times New Roman" pitchFamily="18" charset="0"/>
                <a:cs typeface="Times New Roman" pitchFamily="18" charset="0"/>
              </a:rPr>
              <a:t>Δ</a:t>
            </a:r>
            <a:r>
              <a:rPr lang="en-US" altLang="zh-CN" sz="2700" b="1"/>
              <a:t>i</a:t>
            </a:r>
            <a:r>
              <a:rPr lang="en-US" altLang="zh-CN" sz="2700" b="1" baseline="-25000"/>
              <a:t>f-</a:t>
            </a:r>
            <a:r>
              <a:rPr lang="zh-CN" altLang="en-US" sz="2700" b="1"/>
              <a:t>的衰减时间常数</a:t>
            </a:r>
          </a:p>
          <a:p>
            <a:pPr marL="342900" indent="-342900">
              <a:spcBef>
                <a:spcPct val="20000"/>
              </a:spcBef>
              <a:buClr>
                <a:schemeClr val="bg2"/>
              </a:buClr>
              <a:buSzPct val="70000"/>
              <a:buFont typeface="Wingdings" pitchFamily="2" charset="2"/>
              <a:buChar char="l"/>
            </a:pPr>
            <a:r>
              <a:rPr lang="zh-CN" altLang="en-US" sz="2700" b="1"/>
              <a:t>    </a:t>
            </a:r>
            <a:r>
              <a:rPr lang="en-US" altLang="zh-CN" sz="2700" b="1"/>
              <a:t>T”</a:t>
            </a:r>
            <a:r>
              <a:rPr lang="en-US" altLang="zh-CN" sz="2700" b="1" baseline="-25000"/>
              <a:t>d</a:t>
            </a:r>
            <a:r>
              <a:rPr lang="en-US" altLang="zh-CN" sz="2700" b="1"/>
              <a:t>——</a:t>
            </a:r>
            <a:r>
              <a:rPr lang="zh-CN" altLang="en-US" sz="2700" b="1"/>
              <a:t>阻尼绕组直流分量电流</a:t>
            </a:r>
            <a:r>
              <a:rPr lang="en-US" altLang="zh-CN" sz="2700" b="1"/>
              <a:t>i</a:t>
            </a:r>
            <a:r>
              <a:rPr lang="en-US" altLang="zh-CN" sz="2700" b="1" baseline="-25000"/>
              <a:t>D-</a:t>
            </a:r>
            <a:r>
              <a:rPr lang="zh-CN" altLang="en-US" sz="2700" b="1"/>
              <a:t>的衰减时间常数 </a:t>
            </a:r>
          </a:p>
          <a:p>
            <a:pPr marL="342900" indent="-342900">
              <a:spcBef>
                <a:spcPct val="20000"/>
              </a:spcBef>
              <a:buClr>
                <a:schemeClr val="bg2"/>
              </a:buClr>
              <a:buSzPct val="70000"/>
              <a:buFont typeface="Wingdings" pitchFamily="2" charset="2"/>
              <a:buChar char="l"/>
            </a:pPr>
            <a:r>
              <a:rPr lang="zh-CN" altLang="en-US" sz="2700" b="1"/>
              <a:t>以下分别研究各电流的衰减规律。为简化起见，在上述三个时间常数计算中，</a:t>
            </a:r>
            <a:r>
              <a:rPr lang="zh-CN" altLang="en-US" sz="2700" b="1">
                <a:solidFill>
                  <a:srgbClr val="FF0000"/>
                </a:solidFill>
              </a:rPr>
              <a:t>只计及本身绕组的电阻</a:t>
            </a:r>
            <a:r>
              <a:rPr lang="zh-CN" altLang="en-US" sz="2700" b="1"/>
              <a:t>。</a:t>
            </a:r>
            <a:endParaRPr lang="zh-CN" altLang="en-US" sz="2300" b="1"/>
          </a:p>
        </p:txBody>
      </p:sp>
      <p:sp>
        <p:nvSpPr>
          <p:cNvPr id="29700" name="日期占位符 1"/>
          <p:cNvSpPr>
            <a:spLocks noGrp="1"/>
          </p:cNvSpPr>
          <p:nvPr>
            <p:ph type="dt" sz="quarter" idx="10"/>
          </p:nvPr>
        </p:nvSpPr>
        <p:spPr>
          <a:noFill/>
          <a:ln>
            <a:miter lim="800000"/>
            <a:headEnd/>
            <a:tailEnd/>
          </a:ln>
        </p:spPr>
        <p:txBody>
          <a:bodyPr/>
          <a:lstStyle/>
          <a:p>
            <a:fld id="{4A493A28-D70C-42E6-B229-B1E67E4D0953}" type="datetime8">
              <a:rPr lang="zh-CN" altLang="en-US"/>
              <a:pPr/>
              <a:t>2015年1月23日5时44分</a:t>
            </a:fld>
            <a:endParaRPr lang="en-US" altLang="zh-CN"/>
          </a:p>
        </p:txBody>
      </p:sp>
      <p:sp>
        <p:nvSpPr>
          <p:cNvPr id="29701" name="页脚占位符 2"/>
          <p:cNvSpPr>
            <a:spLocks noGrp="1"/>
          </p:cNvSpPr>
          <p:nvPr>
            <p:ph type="ftr" sz="quarter" idx="11"/>
          </p:nvPr>
        </p:nvSpPr>
        <p:spPr>
          <a:noFill/>
          <a:ln>
            <a:miter lim="800000"/>
            <a:headEnd/>
            <a:tailEnd/>
          </a:ln>
        </p:spPr>
        <p:txBody>
          <a:bodyPr/>
          <a:lstStyle/>
          <a:p>
            <a:endParaRPr lang="en-US" altLang="zh-CN" smtClean="0"/>
          </a:p>
        </p:txBody>
      </p:sp>
      <p:sp>
        <p:nvSpPr>
          <p:cNvPr id="29702" name="灯片编号占位符 3"/>
          <p:cNvSpPr>
            <a:spLocks noGrp="1"/>
          </p:cNvSpPr>
          <p:nvPr>
            <p:ph type="sldNum" sz="quarter" idx="12"/>
          </p:nvPr>
        </p:nvSpPr>
        <p:spPr>
          <a:noFill/>
          <a:ln>
            <a:miter lim="800000"/>
            <a:headEnd/>
            <a:tailEnd/>
          </a:ln>
        </p:spPr>
        <p:txBody>
          <a:bodyPr/>
          <a:lstStyle/>
          <a:p>
            <a:fld id="{07DF877E-235A-4B7D-88B9-4DABF09A55E3}" type="slidenum">
              <a:rPr lang="en-US" altLang="zh-CN" smtClean="0"/>
              <a:pPr/>
              <a:t>27</a:t>
            </a:fld>
            <a:endParaRPr lang="en-US" altLang="zh-CN"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27088" y="549275"/>
            <a:ext cx="8604250" cy="650875"/>
          </a:xfrm>
        </p:spPr>
        <p:txBody>
          <a:bodyPr/>
          <a:lstStyle/>
          <a:p>
            <a:pPr eaLnBrk="1" hangingPunct="1"/>
            <a:r>
              <a:rPr lang="en-US" altLang="zh-CN" sz="2900" smtClean="0"/>
              <a:t>6.4</a:t>
            </a:r>
            <a:r>
              <a:rPr lang="en-US" altLang="zh-CN" sz="2900" smtClean="0">
                <a:latin typeface="Arial" charset="0"/>
              </a:rPr>
              <a:t>—</a:t>
            </a:r>
            <a:r>
              <a:rPr lang="en-US" altLang="zh-CN" sz="2900" smtClean="0"/>
              <a:t>3  </a:t>
            </a:r>
            <a:r>
              <a:rPr lang="zh-CN" altLang="en-US" sz="2900" smtClean="0"/>
              <a:t>三相突然短路电流的分析</a:t>
            </a:r>
            <a:r>
              <a:rPr lang="en-US" altLang="zh-CN" sz="1000" smtClean="0">
                <a:ea typeface="黑体" pitchFamily="2" charset="-122"/>
              </a:rPr>
              <a:t>3</a:t>
            </a:r>
          </a:p>
        </p:txBody>
      </p:sp>
      <p:sp>
        <p:nvSpPr>
          <p:cNvPr id="30723" name="Rectangle 3"/>
          <p:cNvSpPr>
            <a:spLocks noChangeArrowheads="1"/>
          </p:cNvSpPr>
          <p:nvPr/>
        </p:nvSpPr>
        <p:spPr bwMode="auto">
          <a:xfrm>
            <a:off x="0" y="1196975"/>
            <a:ext cx="8964613" cy="594995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一、电枢绕组直流分量电流</a:t>
            </a:r>
            <a:r>
              <a:rPr lang="en-US" altLang="zh-CN" sz="2700" b="1"/>
              <a:t>i</a:t>
            </a:r>
            <a:r>
              <a:rPr lang="en-US" altLang="zh-CN" sz="2700" b="1" baseline="-25000"/>
              <a:t>-</a:t>
            </a:r>
            <a:r>
              <a:rPr lang="zh-CN" altLang="en-US" sz="2700" b="1"/>
              <a:t>的衰减</a:t>
            </a:r>
          </a:p>
          <a:p>
            <a:pPr marL="342900" indent="-342900">
              <a:spcBef>
                <a:spcPct val="20000"/>
              </a:spcBef>
              <a:buClr>
                <a:schemeClr val="bg2"/>
              </a:buClr>
              <a:buSzPct val="70000"/>
              <a:buFont typeface="Wingdings" pitchFamily="2" charset="2"/>
              <a:buChar char="l"/>
            </a:pPr>
            <a:r>
              <a:rPr lang="zh-CN" altLang="en-US" sz="2700" b="1"/>
              <a:t>          突然短路后，电枢绕组直流分量电流按指数规律衰减，衰减时间常数为</a:t>
            </a:r>
            <a:r>
              <a:rPr lang="en-US" altLang="zh-CN" sz="2700" b="1">
                <a:solidFill>
                  <a:srgbClr val="0000FF"/>
                </a:solidFill>
              </a:rPr>
              <a:t>T</a:t>
            </a:r>
            <a:r>
              <a:rPr lang="en-US" altLang="zh-CN" sz="2700" b="1" baseline="-25000">
                <a:solidFill>
                  <a:srgbClr val="0000FF"/>
                </a:solidFill>
              </a:rPr>
              <a:t>a</a:t>
            </a:r>
            <a:r>
              <a:rPr lang="en-US" altLang="zh-CN" sz="2700" b="1">
                <a:solidFill>
                  <a:srgbClr val="0000FF"/>
                </a:solidFill>
              </a:rPr>
              <a:t>=L</a:t>
            </a:r>
            <a:r>
              <a:rPr lang="en-US" altLang="zh-CN" sz="2700" b="1" baseline="-25000">
                <a:solidFill>
                  <a:srgbClr val="0000FF"/>
                </a:solidFill>
              </a:rPr>
              <a:t>-</a:t>
            </a:r>
            <a:r>
              <a:rPr lang="en-US" altLang="zh-CN" sz="2700" b="1">
                <a:solidFill>
                  <a:srgbClr val="0000FF"/>
                </a:solidFill>
              </a:rPr>
              <a:t>/r</a:t>
            </a:r>
            <a:r>
              <a:rPr lang="en-US" altLang="zh-CN" sz="2700" b="1" baseline="-25000">
                <a:solidFill>
                  <a:srgbClr val="0000FF"/>
                </a:solidFill>
              </a:rPr>
              <a:t>a</a:t>
            </a:r>
            <a:r>
              <a:rPr lang="zh-CN" altLang="en-US" sz="2700" b="1"/>
              <a:t>，其中为</a:t>
            </a:r>
            <a:r>
              <a:rPr lang="en-US" altLang="zh-CN" sz="2700" b="1">
                <a:solidFill>
                  <a:srgbClr val="0000FF"/>
                </a:solidFill>
              </a:rPr>
              <a:t>r</a:t>
            </a:r>
            <a:r>
              <a:rPr lang="en-US" altLang="zh-CN" sz="2700" b="1" baseline="-25000">
                <a:solidFill>
                  <a:srgbClr val="0000FF"/>
                </a:solidFill>
              </a:rPr>
              <a:t>a</a:t>
            </a:r>
            <a:r>
              <a:rPr lang="zh-CN" altLang="en-US" sz="2700" b="1"/>
              <a:t>电枢绕组电阻，</a:t>
            </a:r>
            <a:r>
              <a:rPr lang="en-US" altLang="zh-CN" sz="2700" b="1">
                <a:solidFill>
                  <a:srgbClr val="0000FF"/>
                </a:solidFill>
              </a:rPr>
              <a:t>L</a:t>
            </a:r>
            <a:r>
              <a:rPr lang="en-US" altLang="zh-CN" sz="2700" b="1" baseline="-25000">
                <a:solidFill>
                  <a:srgbClr val="0000FF"/>
                </a:solidFill>
              </a:rPr>
              <a:t>-</a:t>
            </a:r>
            <a:r>
              <a:rPr lang="zh-CN" altLang="en-US" sz="2700" b="1"/>
              <a:t>为对应</a:t>
            </a:r>
            <a:r>
              <a:rPr lang="en-US" altLang="zh-CN" sz="2700" b="1">
                <a:solidFill>
                  <a:srgbClr val="0000FF"/>
                </a:solidFill>
              </a:rPr>
              <a:t>i</a:t>
            </a:r>
            <a:r>
              <a:rPr lang="en-US" altLang="zh-CN" sz="2700" b="1" baseline="-25000">
                <a:solidFill>
                  <a:srgbClr val="0000FF"/>
                </a:solidFill>
              </a:rPr>
              <a:t>-</a:t>
            </a:r>
            <a:r>
              <a:rPr lang="zh-CN" altLang="en-US" sz="2700" b="1"/>
              <a:t>的电枢绕组电感。这里要着重分析电感</a:t>
            </a:r>
            <a:r>
              <a:rPr lang="en-US" altLang="zh-CN" sz="2700" b="1">
                <a:solidFill>
                  <a:srgbClr val="0000FF"/>
                </a:solidFill>
              </a:rPr>
              <a:t>L</a:t>
            </a:r>
            <a:r>
              <a:rPr lang="en-US" altLang="zh-CN" sz="2700" b="1" baseline="-25000">
                <a:solidFill>
                  <a:srgbClr val="0000FF"/>
                </a:solidFill>
              </a:rPr>
              <a:t>-</a:t>
            </a:r>
            <a:r>
              <a:rPr lang="zh-CN" altLang="en-US" sz="2700" b="1"/>
              <a:t>及其计算方法。</a:t>
            </a:r>
          </a:p>
          <a:p>
            <a:pPr marL="342900" indent="-342900">
              <a:spcBef>
                <a:spcPct val="20000"/>
              </a:spcBef>
              <a:buClr>
                <a:schemeClr val="bg2"/>
              </a:buClr>
              <a:buSzPct val="70000"/>
              <a:buFont typeface="Wingdings" pitchFamily="2" charset="2"/>
              <a:buChar char="l"/>
            </a:pPr>
            <a:r>
              <a:rPr lang="zh-CN" altLang="en-US" sz="2700" b="1"/>
              <a:t>       </a:t>
            </a:r>
            <a:r>
              <a:rPr lang="en-US" altLang="zh-CN" sz="2700" b="1"/>
              <a:t>i</a:t>
            </a:r>
            <a:r>
              <a:rPr lang="en-US" altLang="zh-CN" sz="2700" b="1" baseline="-25000"/>
              <a:t>-</a:t>
            </a:r>
            <a:r>
              <a:rPr lang="zh-CN" altLang="en-US" sz="2700" b="1"/>
              <a:t>建立的是电枢恒定磁场，但转子在旋转，因此它相对磁极以同步速度运动，周期性地扫过直轴和交轴。</a:t>
            </a:r>
          </a:p>
          <a:p>
            <a:pPr marL="342900" indent="-342900">
              <a:spcBef>
                <a:spcPct val="20000"/>
              </a:spcBef>
              <a:buClr>
                <a:schemeClr val="bg2"/>
              </a:buClr>
              <a:buSzPct val="70000"/>
              <a:buFont typeface="Wingdings" pitchFamily="2" charset="2"/>
              <a:buChar char="l"/>
            </a:pPr>
            <a:r>
              <a:rPr lang="zh-CN" altLang="en-US" sz="2700" b="1"/>
              <a:t>处在直轴位置，（磁路见图</a:t>
            </a:r>
            <a:r>
              <a:rPr lang="en-US" altLang="zh-CN" sz="2700" b="1"/>
              <a:t>21-5</a:t>
            </a:r>
            <a:r>
              <a:rPr lang="zh-CN" altLang="en-US" sz="2700" b="1"/>
              <a:t>），电感为</a:t>
            </a:r>
            <a:r>
              <a:rPr lang="en-US" altLang="zh-CN" sz="2700" b="1"/>
              <a:t>L”</a:t>
            </a:r>
            <a:r>
              <a:rPr lang="en-US" altLang="zh-CN" sz="2700" b="1" baseline="-25000"/>
              <a:t>d</a:t>
            </a:r>
            <a:r>
              <a:rPr lang="en-US" altLang="zh-CN" sz="2700" b="1"/>
              <a:t>=x”</a:t>
            </a:r>
            <a:r>
              <a:rPr lang="en-US" altLang="zh-CN" sz="2700" b="1" baseline="-25000"/>
              <a:t>d</a:t>
            </a:r>
            <a:r>
              <a:rPr lang="en-US" altLang="zh-CN" sz="2700" b="1"/>
              <a:t>/</a:t>
            </a:r>
            <a:r>
              <a:rPr lang="el-GR" altLang="zh-CN" sz="2700" b="1">
                <a:cs typeface="Tahoma" pitchFamily="34" charset="0"/>
              </a:rPr>
              <a:t>ω</a:t>
            </a:r>
            <a:r>
              <a:rPr lang="en-US" altLang="zh-CN" sz="2700" b="1">
                <a:cs typeface="Tahoma" pitchFamily="34" charset="0"/>
              </a:rPr>
              <a:t>       </a:t>
            </a:r>
            <a:r>
              <a:rPr lang="en-US" altLang="zh-CN" sz="2700" b="1"/>
              <a:t>x”</a:t>
            </a:r>
            <a:r>
              <a:rPr lang="en-US" altLang="zh-CN" sz="2700" b="1" baseline="-25000"/>
              <a:t>d</a:t>
            </a:r>
            <a:r>
              <a:rPr lang="zh-CN" altLang="en-US" sz="2700" b="1">
                <a:cs typeface="Tahoma" pitchFamily="34" charset="0"/>
              </a:rPr>
              <a:t>为</a:t>
            </a:r>
            <a:r>
              <a:rPr lang="zh-CN" altLang="en-US" sz="2700" b="1"/>
              <a:t>直轴超瞬变同步电抗</a:t>
            </a:r>
            <a:endParaRPr lang="zh-CN" altLang="en-US" sz="2700" b="1">
              <a:cs typeface="Tahoma" pitchFamily="34" charset="0"/>
            </a:endParaRPr>
          </a:p>
          <a:p>
            <a:pPr marL="342900" indent="-342900">
              <a:spcBef>
                <a:spcPct val="20000"/>
              </a:spcBef>
              <a:buClr>
                <a:schemeClr val="bg2"/>
              </a:buClr>
              <a:buSzPct val="70000"/>
              <a:buFont typeface="Wingdings" pitchFamily="2" charset="2"/>
              <a:buChar char="l"/>
            </a:pPr>
            <a:r>
              <a:rPr lang="zh-CN" altLang="en-US" sz="2700" b="1"/>
              <a:t>处在交轴位置，（磁路见图</a:t>
            </a:r>
            <a:r>
              <a:rPr lang="en-US" altLang="zh-CN" sz="2700" b="1"/>
              <a:t>21-7</a:t>
            </a:r>
            <a:r>
              <a:rPr lang="zh-CN" altLang="en-US" sz="2700" b="1"/>
              <a:t>），电感为</a:t>
            </a:r>
            <a:r>
              <a:rPr lang="en-US" altLang="zh-CN" sz="2700" b="1"/>
              <a:t>L”</a:t>
            </a:r>
            <a:r>
              <a:rPr lang="en-US" altLang="zh-CN" sz="2700" b="1" baseline="-25000"/>
              <a:t>q</a:t>
            </a:r>
            <a:r>
              <a:rPr lang="en-US" altLang="zh-CN" sz="2700" b="1"/>
              <a:t>=x”</a:t>
            </a:r>
            <a:r>
              <a:rPr lang="en-US" altLang="zh-CN" sz="2700" b="1" baseline="-25000"/>
              <a:t>q</a:t>
            </a:r>
            <a:r>
              <a:rPr lang="en-US" altLang="zh-CN" sz="2700" b="1"/>
              <a:t>/</a:t>
            </a:r>
            <a:r>
              <a:rPr lang="el-GR" altLang="zh-CN" sz="2700" b="1">
                <a:cs typeface="Tahoma" pitchFamily="34" charset="0"/>
              </a:rPr>
              <a:t>ω </a:t>
            </a:r>
            <a:r>
              <a:rPr lang="en-US" altLang="zh-CN" sz="2700" b="1">
                <a:cs typeface="Tahoma" pitchFamily="34" charset="0"/>
              </a:rPr>
              <a:t>      </a:t>
            </a:r>
            <a:r>
              <a:rPr lang="en-US" altLang="zh-CN" sz="2700" b="1"/>
              <a:t>x”</a:t>
            </a:r>
            <a:r>
              <a:rPr lang="en-US" altLang="zh-CN" sz="2700" b="1" baseline="-25000"/>
              <a:t>q</a:t>
            </a:r>
            <a:r>
              <a:rPr lang="zh-CN" altLang="en-US" sz="2700" b="1">
                <a:cs typeface="Tahoma" pitchFamily="34" charset="0"/>
              </a:rPr>
              <a:t>为</a:t>
            </a:r>
            <a:r>
              <a:rPr lang="zh-CN" altLang="en-US" sz="2700" b="1"/>
              <a:t>直轴超瞬变同步电抗</a:t>
            </a:r>
            <a:endParaRPr lang="el-GR" altLang="zh-CN" sz="2700" b="1"/>
          </a:p>
        </p:txBody>
      </p:sp>
      <p:graphicFrame>
        <p:nvGraphicFramePr>
          <p:cNvPr id="544772" name="Object 4"/>
          <p:cNvGraphicFramePr>
            <a:graphicFrameLocks noChangeAspect="1"/>
          </p:cNvGraphicFramePr>
          <p:nvPr>
            <p:ph sz="half" idx="2"/>
          </p:nvPr>
        </p:nvGraphicFramePr>
        <p:xfrm>
          <a:off x="6119813" y="4941888"/>
          <a:ext cx="3024187" cy="1557337"/>
        </p:xfrm>
        <a:graphic>
          <a:graphicData uri="http://schemas.openxmlformats.org/presentationml/2006/ole">
            <p:oleObj spid="_x0000_s30724" name="公式" r:id="rId3" imgW="1231366" imgH="634725" progId="Equation.3">
              <p:embed/>
            </p:oleObj>
          </a:graphicData>
        </a:graphic>
      </p:graphicFrame>
      <p:sp>
        <p:nvSpPr>
          <p:cNvPr id="30725" name="日期占位符 1"/>
          <p:cNvSpPr>
            <a:spLocks noGrp="1"/>
          </p:cNvSpPr>
          <p:nvPr>
            <p:ph type="dt" sz="quarter" idx="10"/>
          </p:nvPr>
        </p:nvSpPr>
        <p:spPr>
          <a:noFill/>
          <a:ln>
            <a:miter lim="800000"/>
            <a:headEnd/>
            <a:tailEnd/>
          </a:ln>
        </p:spPr>
        <p:txBody>
          <a:bodyPr/>
          <a:lstStyle/>
          <a:p>
            <a:fld id="{8C5FB56E-A875-486F-A2D2-A8A6BD9671FF}" type="datetime8">
              <a:rPr lang="zh-CN" altLang="en-US"/>
              <a:pPr/>
              <a:t>2015年1月23日5时44分</a:t>
            </a:fld>
            <a:endParaRPr lang="en-US" altLang="zh-CN"/>
          </a:p>
        </p:txBody>
      </p:sp>
      <p:sp>
        <p:nvSpPr>
          <p:cNvPr id="30726" name="页脚占位符 2"/>
          <p:cNvSpPr>
            <a:spLocks noGrp="1"/>
          </p:cNvSpPr>
          <p:nvPr>
            <p:ph type="ftr" sz="quarter" idx="11"/>
          </p:nvPr>
        </p:nvSpPr>
        <p:spPr>
          <a:noFill/>
          <a:ln>
            <a:miter lim="800000"/>
            <a:headEnd/>
            <a:tailEnd/>
          </a:ln>
        </p:spPr>
        <p:txBody>
          <a:bodyPr/>
          <a:lstStyle/>
          <a:p>
            <a:endParaRPr lang="en-US" altLang="zh-CN" smtClean="0"/>
          </a:p>
        </p:txBody>
      </p:sp>
      <p:sp>
        <p:nvSpPr>
          <p:cNvPr id="30727" name="灯片编号占位符 3"/>
          <p:cNvSpPr>
            <a:spLocks noGrp="1"/>
          </p:cNvSpPr>
          <p:nvPr>
            <p:ph type="sldNum" sz="quarter" idx="12"/>
          </p:nvPr>
        </p:nvSpPr>
        <p:spPr>
          <a:noFill/>
          <a:ln>
            <a:miter lim="800000"/>
            <a:headEnd/>
            <a:tailEnd/>
          </a:ln>
        </p:spPr>
        <p:txBody>
          <a:bodyPr/>
          <a:lstStyle/>
          <a:p>
            <a:fld id="{B20364A7-8271-4ED0-85E0-7210EBCB2A33}" type="slidenum">
              <a:rPr lang="en-US" altLang="zh-CN" smtClean="0"/>
              <a:pPr/>
              <a:t>28</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44772"/>
                                        </p:tgtEl>
                                        <p:attrNameLst>
                                          <p:attrName>style.visibility</p:attrName>
                                        </p:attrNameLst>
                                      </p:cBhvr>
                                      <p:to>
                                        <p:strVal val="visible"/>
                                      </p:to>
                                    </p:set>
                                    <p:animEffect transition="in" filter="slide(fromBottom)">
                                      <p:cBhvr>
                                        <p:cTn id="7" dur="500"/>
                                        <p:tgtEl>
                                          <p:spTgt spid="544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sz="quarter"/>
          </p:nvPr>
        </p:nvSpPr>
        <p:spPr>
          <a:xfrm>
            <a:off x="827088" y="476250"/>
            <a:ext cx="7793037" cy="792163"/>
          </a:xfrm>
        </p:spPr>
        <p:txBody>
          <a:bodyPr/>
          <a:lstStyle/>
          <a:p>
            <a:pPr eaLnBrk="1" hangingPunct="1"/>
            <a:r>
              <a:rPr lang="en-US" altLang="zh-CN" sz="2900" smtClean="0"/>
              <a:t>6.4</a:t>
            </a:r>
            <a:r>
              <a:rPr lang="en-US" altLang="zh-CN" sz="2900" smtClean="0">
                <a:latin typeface="Arial" charset="0"/>
              </a:rPr>
              <a:t>—</a:t>
            </a:r>
            <a:r>
              <a:rPr lang="en-US" altLang="zh-CN" sz="2900" smtClean="0"/>
              <a:t>3  </a:t>
            </a:r>
            <a:r>
              <a:rPr lang="zh-CN" altLang="en-US" sz="2900" smtClean="0"/>
              <a:t>三相突然短路电流的分析</a:t>
            </a:r>
            <a:r>
              <a:rPr lang="en-US" altLang="zh-CN" sz="1000" smtClean="0">
                <a:ea typeface="黑体" pitchFamily="2" charset="-122"/>
              </a:rPr>
              <a:t>4</a:t>
            </a:r>
          </a:p>
        </p:txBody>
      </p:sp>
      <p:graphicFrame>
        <p:nvGraphicFramePr>
          <p:cNvPr id="31747" name="Object 5"/>
          <p:cNvGraphicFramePr>
            <a:graphicFrameLocks noChangeAspect="1"/>
          </p:cNvGraphicFramePr>
          <p:nvPr>
            <p:ph sz="quarter" idx="1"/>
          </p:nvPr>
        </p:nvGraphicFramePr>
        <p:xfrm>
          <a:off x="539750" y="2781300"/>
          <a:ext cx="3744913" cy="1419225"/>
        </p:xfrm>
        <a:graphic>
          <a:graphicData uri="http://schemas.openxmlformats.org/presentationml/2006/ole">
            <p:oleObj spid="_x0000_s31747" name="Equation" r:id="rId3" imgW="1675673" imgH="634725" progId="Equation.DSMT4">
              <p:embed/>
            </p:oleObj>
          </a:graphicData>
        </a:graphic>
      </p:graphicFrame>
      <p:graphicFrame>
        <p:nvGraphicFramePr>
          <p:cNvPr id="546820" name="Object 4"/>
          <p:cNvGraphicFramePr>
            <a:graphicFrameLocks noChangeAspect="1"/>
          </p:cNvGraphicFramePr>
          <p:nvPr>
            <p:ph sz="quarter" idx="2"/>
          </p:nvPr>
        </p:nvGraphicFramePr>
        <p:xfrm>
          <a:off x="4189413" y="4137025"/>
          <a:ext cx="3494087" cy="1785938"/>
        </p:xfrm>
        <a:graphic>
          <a:graphicData uri="http://schemas.openxmlformats.org/presentationml/2006/ole">
            <p:oleObj spid="_x0000_s31748" name="公式" r:id="rId4" imgW="1231366" imgH="634725" progId="Equation.3">
              <p:embed/>
            </p:oleObj>
          </a:graphicData>
        </a:graphic>
      </p:graphicFrame>
      <p:graphicFrame>
        <p:nvGraphicFramePr>
          <p:cNvPr id="31749" name="Object 7"/>
          <p:cNvGraphicFramePr>
            <a:graphicFrameLocks noChangeAspect="1"/>
          </p:cNvGraphicFramePr>
          <p:nvPr>
            <p:ph sz="quarter" idx="3"/>
          </p:nvPr>
        </p:nvGraphicFramePr>
        <p:xfrm>
          <a:off x="755650" y="4221163"/>
          <a:ext cx="3382963" cy="1674812"/>
        </p:xfrm>
        <a:graphic>
          <a:graphicData uri="http://schemas.openxmlformats.org/presentationml/2006/ole">
            <p:oleObj spid="_x0000_s31749" name="Equation" r:id="rId5" imgW="1282700" imgH="635000" progId="Equation.DSMT4">
              <p:embed/>
            </p:oleObj>
          </a:graphicData>
        </a:graphic>
      </p:graphicFrame>
      <p:sp>
        <p:nvSpPr>
          <p:cNvPr id="31750" name="Rectangle 3"/>
          <p:cNvSpPr>
            <a:spLocks noChangeArrowheads="1"/>
          </p:cNvSpPr>
          <p:nvPr/>
        </p:nvSpPr>
        <p:spPr bwMode="auto">
          <a:xfrm>
            <a:off x="0" y="1268413"/>
            <a:ext cx="8964613" cy="165735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一、电枢绕组直流分量电流</a:t>
            </a:r>
            <a:r>
              <a:rPr lang="en-US" altLang="zh-CN" sz="2700" b="1"/>
              <a:t>i</a:t>
            </a:r>
            <a:r>
              <a:rPr lang="en-US" altLang="zh-CN" sz="2700" b="1" baseline="-25000"/>
              <a:t>-</a:t>
            </a:r>
            <a:r>
              <a:rPr lang="zh-CN" altLang="en-US" sz="2700" b="1"/>
              <a:t>的衰减</a:t>
            </a:r>
          </a:p>
          <a:p>
            <a:pPr marL="342900" indent="-342900">
              <a:spcBef>
                <a:spcPct val="20000"/>
              </a:spcBef>
              <a:buClr>
                <a:schemeClr val="bg2"/>
              </a:buClr>
              <a:buSzPct val="70000"/>
              <a:buFont typeface="Wingdings" pitchFamily="2" charset="2"/>
              <a:buChar char="l"/>
            </a:pPr>
            <a:r>
              <a:rPr lang="zh-CN" altLang="en-US" sz="2700" b="1"/>
              <a:t>         </a:t>
            </a:r>
            <a:r>
              <a:rPr lang="en-US" altLang="zh-CN" sz="2700" b="1"/>
              <a:t>x</a:t>
            </a:r>
            <a:r>
              <a:rPr lang="el-GR" altLang="zh-CN" sz="2700" b="1" baseline="-25000">
                <a:cs typeface="Tahoma" pitchFamily="34" charset="0"/>
              </a:rPr>
              <a:t>σ</a:t>
            </a:r>
            <a:r>
              <a:rPr lang="en-US" altLang="zh-CN" sz="2700" b="1" baseline="-25000">
                <a:cs typeface="Tahoma" pitchFamily="34" charset="0"/>
              </a:rPr>
              <a:t>Q</a:t>
            </a:r>
            <a:r>
              <a:rPr lang="zh-CN" altLang="en-US" sz="2700" b="1">
                <a:cs typeface="Tahoma" pitchFamily="34" charset="0"/>
              </a:rPr>
              <a:t>为折合到电枢绕组的交轴阻尼绕组漏抗。</a:t>
            </a:r>
          </a:p>
          <a:p>
            <a:pPr marL="342900" indent="-342900">
              <a:spcBef>
                <a:spcPct val="20000"/>
              </a:spcBef>
              <a:buClr>
                <a:schemeClr val="bg2"/>
              </a:buClr>
              <a:buSzPct val="70000"/>
              <a:buFont typeface="Wingdings" pitchFamily="2" charset="2"/>
              <a:buChar char="l"/>
            </a:pPr>
            <a:r>
              <a:rPr lang="zh-CN" altLang="en-US" sz="2700" b="1">
                <a:cs typeface="Tahoma" pitchFamily="34" charset="0"/>
              </a:rPr>
              <a:t>对照</a:t>
            </a:r>
          </a:p>
        </p:txBody>
      </p:sp>
      <p:graphicFrame>
        <p:nvGraphicFramePr>
          <p:cNvPr id="31751" name="Object 9"/>
          <p:cNvGraphicFramePr>
            <a:graphicFrameLocks noChangeAspect="1"/>
          </p:cNvGraphicFramePr>
          <p:nvPr>
            <p:ph sz="quarter" idx="4"/>
          </p:nvPr>
        </p:nvGraphicFramePr>
        <p:xfrm>
          <a:off x="3833813" y="2230438"/>
          <a:ext cx="3813175" cy="1782762"/>
        </p:xfrm>
        <a:graphic>
          <a:graphicData uri="http://schemas.openxmlformats.org/presentationml/2006/ole">
            <p:oleObj spid="_x0000_s31751" name="公式" r:id="rId6" imgW="1345616" imgH="634725" progId="Equation.3">
              <p:embed/>
            </p:oleObj>
          </a:graphicData>
        </a:graphic>
      </p:graphicFrame>
      <p:sp>
        <p:nvSpPr>
          <p:cNvPr id="31752" name="Rectangle 11"/>
          <p:cNvSpPr>
            <a:spLocks noChangeArrowheads="1"/>
          </p:cNvSpPr>
          <p:nvPr/>
        </p:nvSpPr>
        <p:spPr bwMode="auto">
          <a:xfrm>
            <a:off x="179388" y="5589588"/>
            <a:ext cx="8964612" cy="5683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x”</a:t>
            </a:r>
            <a:r>
              <a:rPr lang="en-US" altLang="zh-CN" sz="2700" b="1" baseline="-25000"/>
              <a:t>d</a:t>
            </a:r>
            <a:r>
              <a:rPr lang="zh-CN" altLang="en-US" sz="2700" b="1"/>
              <a:t>和 </a:t>
            </a:r>
            <a:r>
              <a:rPr lang="en-US" altLang="zh-CN" sz="2700" b="1"/>
              <a:t>x</a:t>
            </a:r>
            <a:r>
              <a:rPr lang="en-US" altLang="zh-CN" sz="2700" b="1" baseline="30000"/>
              <a:t>-</a:t>
            </a:r>
            <a:r>
              <a:rPr lang="en-US" altLang="zh-CN" sz="2700" b="1" baseline="-25000"/>
              <a:t>q</a:t>
            </a:r>
            <a:r>
              <a:rPr lang="zh-CN" altLang="en-US" sz="2700" b="1"/>
              <a:t>相同     </a:t>
            </a:r>
          </a:p>
        </p:txBody>
      </p:sp>
      <p:sp>
        <p:nvSpPr>
          <p:cNvPr id="31753" name="日期占位符 1"/>
          <p:cNvSpPr>
            <a:spLocks noGrp="1"/>
          </p:cNvSpPr>
          <p:nvPr>
            <p:ph type="dt" sz="quarter" idx="10"/>
          </p:nvPr>
        </p:nvSpPr>
        <p:spPr>
          <a:noFill/>
          <a:ln>
            <a:miter lim="800000"/>
            <a:headEnd/>
            <a:tailEnd/>
          </a:ln>
        </p:spPr>
        <p:txBody>
          <a:bodyPr/>
          <a:lstStyle/>
          <a:p>
            <a:fld id="{68EE4C34-52BA-4F68-86A0-C397E28C47DD}" type="datetime8">
              <a:rPr lang="zh-CN" altLang="en-US"/>
              <a:pPr/>
              <a:t>2015年1月23日5时44分</a:t>
            </a:fld>
            <a:endParaRPr lang="en-US" altLang="zh-CN"/>
          </a:p>
        </p:txBody>
      </p:sp>
      <p:sp>
        <p:nvSpPr>
          <p:cNvPr id="31754" name="页脚占位符 2"/>
          <p:cNvSpPr>
            <a:spLocks noGrp="1"/>
          </p:cNvSpPr>
          <p:nvPr>
            <p:ph type="ftr" sz="quarter" idx="11"/>
          </p:nvPr>
        </p:nvSpPr>
        <p:spPr>
          <a:noFill/>
          <a:ln>
            <a:miter lim="800000"/>
            <a:headEnd/>
            <a:tailEnd/>
          </a:ln>
        </p:spPr>
        <p:txBody>
          <a:bodyPr/>
          <a:lstStyle/>
          <a:p>
            <a:endParaRPr lang="en-US" altLang="zh-CN" smtClean="0"/>
          </a:p>
        </p:txBody>
      </p:sp>
      <p:sp>
        <p:nvSpPr>
          <p:cNvPr id="31755" name="灯片编号占位符 3"/>
          <p:cNvSpPr>
            <a:spLocks noGrp="1"/>
          </p:cNvSpPr>
          <p:nvPr>
            <p:ph type="sldNum" sz="quarter" idx="12"/>
          </p:nvPr>
        </p:nvSpPr>
        <p:spPr>
          <a:noFill/>
          <a:ln>
            <a:miter lim="800000"/>
            <a:headEnd/>
            <a:tailEnd/>
          </a:ln>
        </p:spPr>
        <p:txBody>
          <a:bodyPr/>
          <a:lstStyle/>
          <a:p>
            <a:fld id="{7055A987-C783-4DED-A4D7-B6DC9A57604F}" type="slidenum">
              <a:rPr lang="en-US" altLang="zh-CN" smtClean="0"/>
              <a:pPr/>
              <a:t>29</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46820"/>
                                        </p:tgtEl>
                                        <p:attrNameLst>
                                          <p:attrName>style.visibility</p:attrName>
                                        </p:attrNameLst>
                                      </p:cBhvr>
                                      <p:to>
                                        <p:strVal val="visible"/>
                                      </p:to>
                                    </p:set>
                                    <p:animEffect transition="in" filter="slide(fromBottom)">
                                      <p:cBhvr>
                                        <p:cTn id="7" dur="500"/>
                                        <p:tgtEl>
                                          <p:spTgt spid="546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4213" y="765175"/>
            <a:ext cx="7793037" cy="866775"/>
          </a:xfrm>
        </p:spPr>
        <p:txBody>
          <a:bodyPr/>
          <a:lstStyle/>
          <a:p>
            <a:pPr eaLnBrk="1" hangingPunct="1"/>
            <a:r>
              <a:rPr lang="zh-CN" altLang="en-US" b="1" smtClean="0">
                <a:ea typeface="仿宋_GB2312" pitchFamily="49" charset="-122"/>
              </a:rPr>
              <a:t>介绍内容</a:t>
            </a:r>
          </a:p>
        </p:txBody>
      </p:sp>
      <p:sp>
        <p:nvSpPr>
          <p:cNvPr id="5123" name="Rectangle 3"/>
          <p:cNvSpPr>
            <a:spLocks noGrp="1" noChangeArrowheads="1"/>
          </p:cNvSpPr>
          <p:nvPr>
            <p:ph type="body" idx="1"/>
          </p:nvPr>
        </p:nvSpPr>
        <p:spPr>
          <a:xfrm>
            <a:off x="179388" y="1771650"/>
            <a:ext cx="8710612" cy="5086350"/>
          </a:xfrm>
        </p:spPr>
        <p:txBody>
          <a:bodyPr/>
          <a:lstStyle/>
          <a:p>
            <a:pPr eaLnBrk="1" hangingPunct="1"/>
            <a:r>
              <a:rPr lang="en-US" altLang="zh-CN" b="1" smtClean="0">
                <a:latin typeface="宋体" pitchFamily="2" charset="-122"/>
              </a:rPr>
              <a:t>    </a:t>
            </a:r>
            <a:r>
              <a:rPr lang="zh-CN" altLang="en-US" b="1" smtClean="0">
                <a:latin typeface="宋体" pitchFamily="2" charset="-122"/>
              </a:rPr>
              <a:t>巨大的冲击电流，会使发电机内部产生很大的电磁力，这对同步发电机机械结构是严重考验。因为对电源发电机来说突然短路是难免的，所以设计同步发电机时要考虑到这个问题。</a:t>
            </a:r>
            <a:r>
              <a:rPr lang="zh-CN" altLang="en-US" b="1" smtClean="0">
                <a:solidFill>
                  <a:srgbClr val="0000FF"/>
                </a:solidFill>
                <a:latin typeface="宋体" pitchFamily="2" charset="-122"/>
              </a:rPr>
              <a:t>突然短路后电流的变化是一种瞬变过程，或称为过渡过程。</a:t>
            </a:r>
            <a:r>
              <a:rPr lang="zh-CN" altLang="en-US" b="1" smtClean="0">
                <a:latin typeface="宋体" pitchFamily="2" charset="-122"/>
              </a:rPr>
              <a:t>这一过程受电机的某些参数的影响，其变化的规律也就在一定程度上反映了电机动态工作的特性。因此，</a:t>
            </a:r>
            <a:r>
              <a:rPr lang="zh-CN" altLang="en-US" b="1" smtClean="0">
                <a:solidFill>
                  <a:srgbClr val="FF0000"/>
                </a:solidFill>
                <a:latin typeface="宋体" pitchFamily="2" charset="-122"/>
              </a:rPr>
              <a:t>正确认识突然短路的特点和规律，具有很重要的意义</a:t>
            </a:r>
            <a:r>
              <a:rPr lang="zh-CN" altLang="en-US" b="1" smtClean="0">
                <a:solidFill>
                  <a:schemeClr val="hlink"/>
                </a:solidFill>
                <a:latin typeface="宋体" pitchFamily="2" charset="-122"/>
              </a:rPr>
              <a:t>。</a:t>
            </a:r>
          </a:p>
        </p:txBody>
      </p:sp>
      <p:sp>
        <p:nvSpPr>
          <p:cNvPr id="5124" name="日期占位符 1"/>
          <p:cNvSpPr>
            <a:spLocks noGrp="1"/>
          </p:cNvSpPr>
          <p:nvPr>
            <p:ph type="dt" sz="quarter" idx="10"/>
          </p:nvPr>
        </p:nvSpPr>
        <p:spPr>
          <a:noFill/>
          <a:ln>
            <a:miter lim="800000"/>
            <a:headEnd/>
            <a:tailEnd/>
          </a:ln>
        </p:spPr>
        <p:txBody>
          <a:bodyPr/>
          <a:lstStyle/>
          <a:p>
            <a:fld id="{5221CAEE-78BD-4844-BC9D-ADE8216C0452}" type="datetime8">
              <a:rPr lang="zh-CN" altLang="en-US"/>
              <a:pPr/>
              <a:t>2015年1月23日5时44分</a:t>
            </a:fld>
            <a:endParaRPr lang="en-US" altLang="zh-CN"/>
          </a:p>
        </p:txBody>
      </p:sp>
      <p:sp>
        <p:nvSpPr>
          <p:cNvPr id="5125" name="页脚占位符 2"/>
          <p:cNvSpPr>
            <a:spLocks noGrp="1"/>
          </p:cNvSpPr>
          <p:nvPr>
            <p:ph type="ftr" sz="quarter" idx="11"/>
          </p:nvPr>
        </p:nvSpPr>
        <p:spPr>
          <a:noFill/>
          <a:ln>
            <a:miter lim="800000"/>
            <a:headEnd/>
            <a:tailEnd/>
          </a:ln>
        </p:spPr>
        <p:txBody>
          <a:bodyPr/>
          <a:lstStyle/>
          <a:p>
            <a:endParaRPr lang="en-US" altLang="zh-CN" smtClean="0"/>
          </a:p>
        </p:txBody>
      </p:sp>
      <p:sp>
        <p:nvSpPr>
          <p:cNvPr id="5126" name="灯片编号占位符 3"/>
          <p:cNvSpPr>
            <a:spLocks noGrp="1"/>
          </p:cNvSpPr>
          <p:nvPr>
            <p:ph type="sldNum" sz="quarter" idx="12"/>
          </p:nvPr>
        </p:nvSpPr>
        <p:spPr>
          <a:noFill/>
          <a:ln>
            <a:miter lim="800000"/>
            <a:headEnd/>
            <a:tailEnd/>
          </a:ln>
        </p:spPr>
        <p:txBody>
          <a:bodyPr/>
          <a:lstStyle/>
          <a:p>
            <a:fld id="{DE53A903-483A-4DAE-B705-72C3600E6C77}" type="slidenum">
              <a:rPr lang="en-US" altLang="zh-CN" smtClean="0"/>
              <a:pPr/>
              <a:t>3</a:t>
            </a:fld>
            <a:endParaRPr lang="en-US" altLang="zh-CN"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sz="quarter"/>
          </p:nvPr>
        </p:nvSpPr>
        <p:spPr>
          <a:xfrm>
            <a:off x="755650" y="476250"/>
            <a:ext cx="7793038" cy="792163"/>
          </a:xfrm>
        </p:spPr>
        <p:txBody>
          <a:bodyPr/>
          <a:lstStyle/>
          <a:p>
            <a:pPr eaLnBrk="1" hangingPunct="1"/>
            <a:r>
              <a:rPr lang="en-US" altLang="zh-CN" sz="2900" smtClean="0"/>
              <a:t>6.4</a:t>
            </a:r>
            <a:r>
              <a:rPr lang="zh-CN" altLang="en-US" sz="2900" smtClean="0"/>
              <a:t>三相突然短路电流的分析</a:t>
            </a:r>
            <a:r>
              <a:rPr lang="en-US" altLang="zh-CN" sz="1000" smtClean="0">
                <a:ea typeface="黑体" pitchFamily="2" charset="-122"/>
              </a:rPr>
              <a:t>5</a:t>
            </a:r>
          </a:p>
        </p:txBody>
      </p:sp>
      <p:graphicFrame>
        <p:nvGraphicFramePr>
          <p:cNvPr id="549892" name="Object 4"/>
          <p:cNvGraphicFramePr>
            <a:graphicFrameLocks noChangeAspect="1"/>
          </p:cNvGraphicFramePr>
          <p:nvPr>
            <p:ph sz="quarter" idx="2"/>
          </p:nvPr>
        </p:nvGraphicFramePr>
        <p:xfrm>
          <a:off x="3059113" y="5676900"/>
          <a:ext cx="4464050" cy="1181100"/>
        </p:xfrm>
        <a:graphic>
          <a:graphicData uri="http://schemas.openxmlformats.org/presentationml/2006/ole">
            <p:oleObj spid="_x0000_s32771" name="公式" r:id="rId3" imgW="1727200" imgH="457200" progId="Equation.3">
              <p:embed/>
            </p:oleObj>
          </a:graphicData>
        </a:graphic>
      </p:graphicFrame>
      <p:sp>
        <p:nvSpPr>
          <p:cNvPr id="32772" name="Rectangle 6"/>
          <p:cNvSpPr>
            <a:spLocks noChangeArrowheads="1"/>
          </p:cNvSpPr>
          <p:nvPr/>
        </p:nvSpPr>
        <p:spPr bwMode="auto">
          <a:xfrm>
            <a:off x="0" y="1196975"/>
            <a:ext cx="8964613" cy="165735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一、电枢绕组直流分量电流</a:t>
            </a:r>
            <a:r>
              <a:rPr lang="en-US" altLang="zh-CN" sz="2700" b="1"/>
              <a:t>i</a:t>
            </a:r>
            <a:r>
              <a:rPr lang="en-US" altLang="zh-CN" sz="2700" b="1" baseline="-25000"/>
              <a:t>-</a:t>
            </a:r>
            <a:r>
              <a:rPr lang="zh-CN" altLang="en-US" sz="2700" b="1"/>
              <a:t>的衰减</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         相应的</a:t>
            </a:r>
            <a:r>
              <a:rPr lang="en-US" altLang="zh-CN" sz="2700" b="1">
                <a:latin typeface="Times New Roman" pitchFamily="18" charset="0"/>
              </a:rPr>
              <a:t>i</a:t>
            </a:r>
            <a:r>
              <a:rPr lang="en-US" altLang="zh-CN" sz="2700" b="1" baseline="-25000">
                <a:latin typeface="Times New Roman" pitchFamily="18" charset="0"/>
              </a:rPr>
              <a:t>-</a:t>
            </a:r>
            <a:r>
              <a:rPr lang="zh-CN" altLang="en-US" sz="2700" b="1">
                <a:latin typeface="Times New Roman" pitchFamily="18" charset="0"/>
              </a:rPr>
              <a:t>的电感</a:t>
            </a:r>
            <a:r>
              <a:rPr lang="en-US" altLang="zh-CN" sz="2700" b="1">
                <a:latin typeface="Times New Roman" pitchFamily="18" charset="0"/>
              </a:rPr>
              <a:t>L</a:t>
            </a:r>
            <a:r>
              <a:rPr lang="en-US" altLang="zh-CN" sz="2700" b="1" baseline="-25000">
                <a:latin typeface="Times New Roman" pitchFamily="18" charset="0"/>
              </a:rPr>
              <a:t>-</a:t>
            </a:r>
            <a:r>
              <a:rPr lang="zh-CN" altLang="en-US" sz="2700" b="1">
                <a:latin typeface="Times New Roman" pitchFamily="18" charset="0"/>
              </a:rPr>
              <a:t>将随转子旋转，介于</a:t>
            </a:r>
            <a:r>
              <a:rPr lang="en-US" altLang="zh-CN" sz="2700" b="1"/>
              <a:t>L”</a:t>
            </a:r>
            <a:r>
              <a:rPr lang="en-US" altLang="zh-CN" sz="2700" b="1" baseline="-25000"/>
              <a:t>d</a:t>
            </a:r>
            <a:r>
              <a:rPr lang="zh-CN" altLang="en-US" sz="2700" b="1">
                <a:latin typeface="Times New Roman" pitchFamily="18" charset="0"/>
              </a:rPr>
              <a:t>和</a:t>
            </a:r>
            <a:r>
              <a:rPr lang="en-US" altLang="zh-CN" sz="2700" b="1"/>
              <a:t>L”</a:t>
            </a:r>
            <a:r>
              <a:rPr lang="en-US" altLang="zh-CN" sz="2700" b="1" baseline="-25000"/>
              <a:t>q</a:t>
            </a:r>
            <a:r>
              <a:rPr lang="zh-CN" altLang="en-US" sz="2700" b="1">
                <a:latin typeface="Times New Roman" pitchFamily="18" charset="0"/>
              </a:rPr>
              <a:t>之间周期变化。一般可用其平均值来计算，即</a:t>
            </a:r>
          </a:p>
        </p:txBody>
      </p:sp>
      <p:graphicFrame>
        <p:nvGraphicFramePr>
          <p:cNvPr id="32773" name="Object 7"/>
          <p:cNvGraphicFramePr>
            <a:graphicFrameLocks noChangeAspect="1"/>
          </p:cNvGraphicFramePr>
          <p:nvPr>
            <p:ph sz="quarter" idx="4"/>
          </p:nvPr>
        </p:nvGraphicFramePr>
        <p:xfrm>
          <a:off x="1481138" y="2724150"/>
          <a:ext cx="3813175" cy="771525"/>
        </p:xfrm>
        <a:graphic>
          <a:graphicData uri="http://schemas.openxmlformats.org/presentationml/2006/ole">
            <p:oleObj spid="_x0000_s32773" name="公式" r:id="rId4" imgW="1930400" imgH="393700" progId="Equation.3">
              <p:embed/>
            </p:oleObj>
          </a:graphicData>
        </a:graphic>
      </p:graphicFrame>
      <p:sp>
        <p:nvSpPr>
          <p:cNvPr id="32774" name="Rectangle 8"/>
          <p:cNvSpPr>
            <a:spLocks noChangeArrowheads="1"/>
          </p:cNvSpPr>
          <p:nvPr/>
        </p:nvSpPr>
        <p:spPr bwMode="auto">
          <a:xfrm>
            <a:off x="0" y="3716338"/>
            <a:ext cx="9144000" cy="194468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显然，此电感与负序电流电感相同。</a:t>
            </a:r>
          </a:p>
          <a:p>
            <a:pPr marL="342900" indent="-342900">
              <a:spcBef>
                <a:spcPct val="20000"/>
              </a:spcBef>
              <a:buClr>
                <a:schemeClr val="bg2"/>
              </a:buClr>
              <a:buSzPct val="70000"/>
              <a:buFont typeface="Wingdings" pitchFamily="2" charset="2"/>
              <a:buChar char="l"/>
            </a:pPr>
            <a:r>
              <a:rPr lang="en-US" altLang="zh-CN" sz="2700" b="1"/>
              <a:t>i</a:t>
            </a:r>
            <a:r>
              <a:rPr lang="en-US" altLang="zh-CN" sz="2700" b="1" baseline="-25000"/>
              <a:t>-</a:t>
            </a:r>
            <a:r>
              <a:rPr lang="zh-CN" altLang="en-US" sz="2700" b="1"/>
              <a:t>建立的磁场</a:t>
            </a:r>
            <a:r>
              <a:rPr lang="en-US" altLang="zh-CN" sz="2700" b="1"/>
              <a:t>——</a:t>
            </a:r>
            <a:r>
              <a:rPr lang="zh-CN" altLang="en-US" sz="2700" b="1"/>
              <a:t>相对磁极转速</a:t>
            </a:r>
            <a:r>
              <a:rPr lang="en-US" altLang="zh-CN" sz="2700" b="1"/>
              <a:t>——n</a:t>
            </a:r>
            <a:r>
              <a:rPr lang="en-US" altLang="zh-CN" sz="2700" b="1" baseline="-25000"/>
              <a:t>1</a:t>
            </a:r>
          </a:p>
          <a:p>
            <a:pPr marL="342900" indent="-342900">
              <a:spcBef>
                <a:spcPct val="20000"/>
              </a:spcBef>
              <a:buClr>
                <a:schemeClr val="bg2"/>
              </a:buClr>
              <a:buSzPct val="70000"/>
              <a:buFont typeface="Wingdings" pitchFamily="2" charset="2"/>
              <a:buChar char="l"/>
            </a:pPr>
            <a:r>
              <a:rPr lang="zh-CN" altLang="en-US" sz="2700" b="1"/>
              <a:t>负序电流磁场</a:t>
            </a:r>
            <a:r>
              <a:rPr lang="en-US" altLang="zh-CN" sz="2700" b="1"/>
              <a:t>——</a:t>
            </a:r>
            <a:r>
              <a:rPr lang="zh-CN" altLang="en-US" sz="2700" b="1"/>
              <a:t>相对磁极转速</a:t>
            </a:r>
            <a:r>
              <a:rPr lang="en-US" altLang="zh-CN" sz="2700" b="1"/>
              <a:t>——2n</a:t>
            </a:r>
            <a:r>
              <a:rPr lang="en-US" altLang="zh-CN" sz="2700" b="1" baseline="-25000"/>
              <a:t>1</a:t>
            </a:r>
          </a:p>
          <a:p>
            <a:pPr marL="342900" indent="-342900">
              <a:spcBef>
                <a:spcPct val="20000"/>
              </a:spcBef>
              <a:buClr>
                <a:schemeClr val="bg2"/>
              </a:buClr>
              <a:buSzPct val="70000"/>
              <a:buFont typeface="Wingdings" pitchFamily="2" charset="2"/>
              <a:buChar char="l"/>
            </a:pPr>
            <a:r>
              <a:rPr lang="zh-CN" altLang="en-US" sz="2700" b="1"/>
              <a:t>所以可以直接用负序电抗来计算</a:t>
            </a:r>
            <a:r>
              <a:rPr lang="en-US" altLang="zh-CN" sz="2700" b="1"/>
              <a:t>T</a:t>
            </a:r>
            <a:r>
              <a:rPr lang="en-US" altLang="zh-CN" sz="2700" b="1" baseline="-25000"/>
              <a:t>a</a:t>
            </a:r>
            <a:r>
              <a:rPr lang="zh-CN" altLang="en-US" sz="2700" b="1"/>
              <a:t>和</a:t>
            </a:r>
            <a:r>
              <a:rPr lang="en-US" altLang="zh-CN" sz="2700" b="1"/>
              <a:t>L</a:t>
            </a:r>
            <a:r>
              <a:rPr lang="en-US" altLang="zh-CN" sz="2700" b="1" baseline="-25000"/>
              <a:t>-</a:t>
            </a:r>
          </a:p>
        </p:txBody>
      </p:sp>
      <p:sp>
        <p:nvSpPr>
          <p:cNvPr id="32775" name="日期占位符 1"/>
          <p:cNvSpPr>
            <a:spLocks noGrp="1"/>
          </p:cNvSpPr>
          <p:nvPr>
            <p:ph type="dt" sz="quarter" idx="10"/>
          </p:nvPr>
        </p:nvSpPr>
        <p:spPr>
          <a:noFill/>
          <a:ln>
            <a:miter lim="800000"/>
            <a:headEnd/>
            <a:tailEnd/>
          </a:ln>
        </p:spPr>
        <p:txBody>
          <a:bodyPr/>
          <a:lstStyle/>
          <a:p>
            <a:fld id="{B1FB1E4A-55E7-4593-9610-1C06CA74211C}" type="datetime8">
              <a:rPr lang="zh-CN" altLang="en-US"/>
              <a:pPr/>
              <a:t>2015年1月23日5时44分</a:t>
            </a:fld>
            <a:endParaRPr lang="en-US" altLang="zh-CN"/>
          </a:p>
        </p:txBody>
      </p:sp>
      <p:sp>
        <p:nvSpPr>
          <p:cNvPr id="32776" name="页脚占位符 2"/>
          <p:cNvSpPr>
            <a:spLocks noGrp="1"/>
          </p:cNvSpPr>
          <p:nvPr>
            <p:ph type="ftr" sz="quarter" idx="11"/>
          </p:nvPr>
        </p:nvSpPr>
        <p:spPr>
          <a:noFill/>
          <a:ln>
            <a:miter lim="800000"/>
            <a:headEnd/>
            <a:tailEnd/>
          </a:ln>
        </p:spPr>
        <p:txBody>
          <a:bodyPr/>
          <a:lstStyle/>
          <a:p>
            <a:endParaRPr lang="en-US" altLang="zh-CN" smtClean="0"/>
          </a:p>
        </p:txBody>
      </p:sp>
      <p:sp>
        <p:nvSpPr>
          <p:cNvPr id="32777" name="灯片编号占位符 3"/>
          <p:cNvSpPr>
            <a:spLocks noGrp="1"/>
          </p:cNvSpPr>
          <p:nvPr>
            <p:ph type="sldNum" sz="quarter" idx="12"/>
          </p:nvPr>
        </p:nvSpPr>
        <p:spPr>
          <a:noFill/>
          <a:ln>
            <a:miter lim="800000"/>
            <a:headEnd/>
            <a:tailEnd/>
          </a:ln>
        </p:spPr>
        <p:txBody>
          <a:bodyPr/>
          <a:lstStyle/>
          <a:p>
            <a:fld id="{5F684695-E345-46D1-94AE-2EE7CA06B659}" type="slidenum">
              <a:rPr lang="en-US" altLang="zh-CN" smtClean="0"/>
              <a:pPr/>
              <a:t>30</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49892"/>
                                        </p:tgtEl>
                                        <p:attrNameLst>
                                          <p:attrName>style.visibility</p:attrName>
                                        </p:attrNameLst>
                                      </p:cBhvr>
                                      <p:to>
                                        <p:strVal val="visible"/>
                                      </p:to>
                                    </p:set>
                                    <p:animEffect transition="in" filter="slide(fromBottom)">
                                      <p:cBhvr>
                                        <p:cTn id="7" dur="500"/>
                                        <p:tgtEl>
                                          <p:spTgt spid="549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9750" y="188913"/>
            <a:ext cx="8604250" cy="650875"/>
          </a:xfrm>
        </p:spPr>
        <p:txBody>
          <a:bodyPr/>
          <a:lstStyle/>
          <a:p>
            <a:pPr eaLnBrk="1" hangingPunct="1"/>
            <a:r>
              <a:rPr lang="en-US" altLang="zh-CN" sz="2900" smtClean="0"/>
              <a:t>6.4</a:t>
            </a:r>
            <a:r>
              <a:rPr lang="en-US" altLang="zh-CN" sz="2900" smtClean="0">
                <a:latin typeface="Arial" charset="0"/>
              </a:rPr>
              <a:t>—</a:t>
            </a:r>
            <a:r>
              <a:rPr lang="en-US" altLang="zh-CN" sz="2900" smtClean="0"/>
              <a:t>3  </a:t>
            </a:r>
            <a:r>
              <a:rPr lang="zh-CN" altLang="en-US" sz="2900" smtClean="0"/>
              <a:t>三相突然短路电流的分析</a:t>
            </a:r>
            <a:r>
              <a:rPr lang="en-US" altLang="zh-CN" sz="1000" smtClean="0">
                <a:ea typeface="黑体" pitchFamily="2" charset="-122"/>
              </a:rPr>
              <a:t>6</a:t>
            </a:r>
          </a:p>
        </p:txBody>
      </p:sp>
      <p:sp>
        <p:nvSpPr>
          <p:cNvPr id="33795" name="Rectangle 3"/>
          <p:cNvSpPr>
            <a:spLocks noChangeArrowheads="1"/>
          </p:cNvSpPr>
          <p:nvPr/>
        </p:nvSpPr>
        <p:spPr bwMode="auto">
          <a:xfrm>
            <a:off x="0" y="908050"/>
            <a:ext cx="8964613" cy="594995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二、阻尼绕组电流的衰减</a:t>
            </a:r>
          </a:p>
          <a:p>
            <a:pPr marL="342900" indent="-342900">
              <a:spcBef>
                <a:spcPct val="20000"/>
              </a:spcBef>
              <a:buClr>
                <a:schemeClr val="bg2"/>
              </a:buClr>
              <a:buSzPct val="70000"/>
              <a:buFont typeface="Wingdings" pitchFamily="2" charset="2"/>
              <a:buChar char="l"/>
            </a:pPr>
            <a:r>
              <a:rPr lang="zh-CN" altLang="en-US" sz="2700" b="1"/>
              <a:t>          </a:t>
            </a:r>
            <a:r>
              <a:rPr lang="zh-CN" altLang="en-US" sz="2300" b="1"/>
              <a:t>突然短路后，阻尼绕组电流包括： </a:t>
            </a:r>
            <a:r>
              <a:rPr lang="en-US" altLang="zh-CN" sz="2300" b="1">
                <a:solidFill>
                  <a:srgbClr val="0000FF"/>
                </a:solidFill>
              </a:rPr>
              <a:t>i</a:t>
            </a:r>
            <a:r>
              <a:rPr lang="en-US" altLang="zh-CN" sz="2300" b="1" baseline="-25000">
                <a:solidFill>
                  <a:srgbClr val="0000FF"/>
                </a:solidFill>
              </a:rPr>
              <a:t>D</a:t>
            </a:r>
            <a:r>
              <a:rPr lang="en-US" altLang="zh-CN" sz="2300" b="1" baseline="-25000">
                <a:solidFill>
                  <a:srgbClr val="0000FF"/>
                </a:solidFill>
                <a:cs typeface="Tahoma" pitchFamily="34" charset="0"/>
              </a:rPr>
              <a:t>~</a:t>
            </a:r>
            <a:r>
              <a:rPr lang="zh-CN" altLang="en-US" sz="2300" b="1"/>
              <a:t>和</a:t>
            </a:r>
            <a:r>
              <a:rPr lang="en-US" altLang="zh-CN" sz="2300" b="1">
                <a:solidFill>
                  <a:srgbClr val="0000FF"/>
                </a:solidFill>
              </a:rPr>
              <a:t>I</a:t>
            </a:r>
            <a:r>
              <a:rPr lang="en-US" altLang="zh-CN" sz="2300" b="1" baseline="-25000">
                <a:solidFill>
                  <a:srgbClr val="0000FF"/>
                </a:solidFill>
              </a:rPr>
              <a:t>D-</a:t>
            </a:r>
          </a:p>
          <a:p>
            <a:pPr marL="342900" indent="-342900">
              <a:spcBef>
                <a:spcPct val="20000"/>
              </a:spcBef>
              <a:buClr>
                <a:schemeClr val="bg2"/>
              </a:buClr>
              <a:buSzPct val="70000"/>
              <a:buFont typeface="Wingdings" pitchFamily="2" charset="2"/>
              <a:buChar char="l"/>
            </a:pPr>
            <a:r>
              <a:rPr lang="en-US" altLang="zh-CN" sz="2300" b="1">
                <a:solidFill>
                  <a:srgbClr val="0000FF"/>
                </a:solidFill>
              </a:rPr>
              <a:t>i</a:t>
            </a:r>
            <a:r>
              <a:rPr lang="en-US" altLang="zh-CN" sz="2300" b="1" baseline="-25000">
                <a:solidFill>
                  <a:srgbClr val="0000FF"/>
                </a:solidFill>
              </a:rPr>
              <a:t>D</a:t>
            </a:r>
            <a:r>
              <a:rPr lang="en-US" altLang="zh-CN" sz="2300" b="1" baseline="-25000">
                <a:solidFill>
                  <a:srgbClr val="0000FF"/>
                </a:solidFill>
                <a:cs typeface="Tahoma" pitchFamily="34" charset="0"/>
              </a:rPr>
              <a:t>~</a:t>
            </a:r>
            <a:r>
              <a:rPr lang="zh-CN" altLang="en-US" sz="2300" b="1"/>
              <a:t>是由电枢绕组</a:t>
            </a:r>
            <a:r>
              <a:rPr lang="en-US" altLang="zh-CN" sz="2300" b="1">
                <a:solidFill>
                  <a:srgbClr val="0000FF"/>
                </a:solidFill>
              </a:rPr>
              <a:t>i</a:t>
            </a:r>
            <a:r>
              <a:rPr lang="en-US" altLang="zh-CN" sz="2300" b="1" baseline="-25000">
                <a:solidFill>
                  <a:srgbClr val="0000FF"/>
                </a:solidFill>
              </a:rPr>
              <a:t>-</a:t>
            </a:r>
            <a:r>
              <a:rPr lang="zh-CN" altLang="en-US" sz="2300" b="1"/>
              <a:t>建立的电枢恒定磁场感应产生的，随</a:t>
            </a:r>
            <a:r>
              <a:rPr lang="en-US" altLang="zh-CN" sz="2300" b="1">
                <a:solidFill>
                  <a:srgbClr val="0000FF"/>
                </a:solidFill>
              </a:rPr>
              <a:t>i</a:t>
            </a:r>
            <a:r>
              <a:rPr lang="en-US" altLang="zh-CN" sz="2300" b="1" baseline="-25000">
                <a:solidFill>
                  <a:srgbClr val="0000FF"/>
                </a:solidFill>
              </a:rPr>
              <a:t>-</a:t>
            </a:r>
            <a:r>
              <a:rPr lang="zh-CN" altLang="en-US" sz="2300" b="1"/>
              <a:t>的衰减而衰减，其幅值衰减的时间常数为</a:t>
            </a:r>
            <a:r>
              <a:rPr lang="en-US" altLang="zh-CN" sz="2300" b="1">
                <a:solidFill>
                  <a:srgbClr val="0000FF"/>
                </a:solidFill>
              </a:rPr>
              <a:t>T</a:t>
            </a:r>
            <a:r>
              <a:rPr lang="en-US" altLang="zh-CN" sz="2300" b="1" baseline="-25000">
                <a:solidFill>
                  <a:srgbClr val="0000FF"/>
                </a:solidFill>
              </a:rPr>
              <a:t>a</a:t>
            </a:r>
            <a:endParaRPr lang="en-US" altLang="zh-CN" sz="2300" b="1"/>
          </a:p>
          <a:p>
            <a:pPr marL="342900" indent="-342900">
              <a:spcBef>
                <a:spcPct val="20000"/>
              </a:spcBef>
              <a:buClr>
                <a:schemeClr val="bg2"/>
              </a:buClr>
              <a:buSzPct val="70000"/>
              <a:buFont typeface="Wingdings" pitchFamily="2" charset="2"/>
              <a:buChar char="l"/>
            </a:pPr>
            <a:r>
              <a:rPr lang="en-US" altLang="zh-CN" sz="2300" b="1">
                <a:solidFill>
                  <a:srgbClr val="0000FF"/>
                </a:solidFill>
              </a:rPr>
              <a:t>I</a:t>
            </a:r>
            <a:r>
              <a:rPr lang="en-US" altLang="zh-CN" sz="2300" b="1" baseline="-25000">
                <a:solidFill>
                  <a:srgbClr val="0000FF"/>
                </a:solidFill>
              </a:rPr>
              <a:t>D-</a:t>
            </a:r>
            <a:r>
              <a:rPr lang="zh-CN" altLang="en-US" sz="2300" b="1"/>
              <a:t>为维持阻尼绕组磁链不变的电流，</a:t>
            </a:r>
            <a:r>
              <a:rPr lang="zh-CN" altLang="en-US" sz="2300" b="1">
                <a:solidFill>
                  <a:srgbClr val="0000FF"/>
                </a:solidFill>
              </a:rPr>
              <a:t>它瞬间形成后就会自然衰减，</a:t>
            </a:r>
            <a:r>
              <a:rPr lang="zh-CN" altLang="en-US" sz="2300" b="1"/>
              <a:t>即计及阻尼绕组电阻时，按指数规律衰减，若阻尼绕组电阻为</a:t>
            </a:r>
            <a:r>
              <a:rPr lang="en-US" altLang="zh-CN" sz="2300" b="1">
                <a:solidFill>
                  <a:srgbClr val="0000FF"/>
                </a:solidFill>
              </a:rPr>
              <a:t>r</a:t>
            </a:r>
            <a:r>
              <a:rPr lang="en-US" altLang="zh-CN" sz="2300" b="1" baseline="-25000">
                <a:solidFill>
                  <a:srgbClr val="0000FF"/>
                </a:solidFill>
              </a:rPr>
              <a:t>D</a:t>
            </a:r>
            <a:r>
              <a:rPr lang="en-US" altLang="zh-CN" sz="2300" b="1"/>
              <a:t> </a:t>
            </a:r>
            <a:r>
              <a:rPr lang="zh-CN" altLang="en-US" sz="2300" b="1"/>
              <a:t>，衰减时间常数为</a:t>
            </a:r>
          </a:p>
          <a:p>
            <a:pPr marL="342900" indent="-342900">
              <a:spcBef>
                <a:spcPct val="20000"/>
              </a:spcBef>
              <a:buClr>
                <a:schemeClr val="bg2"/>
              </a:buClr>
              <a:buSzPct val="70000"/>
              <a:buFont typeface="Wingdings" pitchFamily="2" charset="2"/>
              <a:buChar char="l"/>
            </a:pPr>
            <a:r>
              <a:rPr lang="zh-CN" altLang="en-US" sz="2300" b="1"/>
              <a:t>   </a:t>
            </a:r>
            <a:r>
              <a:rPr lang="en-US" altLang="zh-CN" sz="2300" b="1">
                <a:solidFill>
                  <a:srgbClr val="0000FF"/>
                </a:solidFill>
              </a:rPr>
              <a:t>T</a:t>
            </a:r>
            <a:r>
              <a:rPr lang="en-US" altLang="zh-CN" sz="2300" b="1">
                <a:solidFill>
                  <a:srgbClr val="0000FF"/>
                </a:solidFill>
                <a:latin typeface="Tahoma" pitchFamily="34" charset="0"/>
              </a:rPr>
              <a:t>”</a:t>
            </a:r>
            <a:r>
              <a:rPr lang="en-US" altLang="zh-CN" sz="2300" b="1" baseline="-25000">
                <a:solidFill>
                  <a:srgbClr val="0000FF"/>
                </a:solidFill>
              </a:rPr>
              <a:t>d</a:t>
            </a:r>
            <a:r>
              <a:rPr lang="en-US" altLang="zh-CN" sz="2300" b="1">
                <a:solidFill>
                  <a:srgbClr val="0000FF"/>
                </a:solidFill>
              </a:rPr>
              <a:t>=L</a:t>
            </a:r>
            <a:r>
              <a:rPr lang="en-US" altLang="zh-CN" sz="2300" b="1">
                <a:solidFill>
                  <a:srgbClr val="0000FF"/>
                </a:solidFill>
                <a:latin typeface="Tahoma" pitchFamily="34" charset="0"/>
              </a:rPr>
              <a:t>”</a:t>
            </a:r>
            <a:r>
              <a:rPr lang="en-US" altLang="zh-CN" sz="2300" b="1" baseline="-25000">
                <a:solidFill>
                  <a:srgbClr val="0000FF"/>
                </a:solidFill>
              </a:rPr>
              <a:t>D</a:t>
            </a:r>
            <a:r>
              <a:rPr lang="en-US" altLang="zh-CN" sz="2300" b="1">
                <a:solidFill>
                  <a:srgbClr val="0000FF"/>
                </a:solidFill>
              </a:rPr>
              <a:t>/r</a:t>
            </a:r>
            <a:r>
              <a:rPr lang="en-US" altLang="zh-CN" sz="2300" b="1" baseline="-25000">
                <a:solidFill>
                  <a:srgbClr val="0000FF"/>
                </a:solidFill>
              </a:rPr>
              <a:t>D</a:t>
            </a:r>
            <a:endParaRPr lang="en-US" altLang="zh-CN" sz="2300" b="1"/>
          </a:p>
          <a:p>
            <a:pPr marL="342900" indent="-342900">
              <a:spcBef>
                <a:spcPct val="20000"/>
              </a:spcBef>
              <a:buClr>
                <a:schemeClr val="bg2"/>
              </a:buClr>
              <a:buSzPct val="70000"/>
              <a:buFont typeface="Wingdings" pitchFamily="2" charset="2"/>
              <a:buChar char="l"/>
            </a:pPr>
            <a:r>
              <a:rPr lang="en-US" altLang="zh-CN" sz="2300" b="1"/>
              <a:t>       </a:t>
            </a:r>
            <a:r>
              <a:rPr lang="zh-CN" altLang="en-US" sz="2300" b="1"/>
              <a:t>分析可知，阻尼绕组直流分量所建立的磁场始终作用在直轴位置，由于直轴磁路中存在着断路的电枢绕组和励磁绕组，因此该磁场只能循着电枢绕组和励磁绕组的漏磁路闭合，所以磁导不大。</a:t>
            </a:r>
          </a:p>
          <a:p>
            <a:pPr marL="342900" indent="-342900">
              <a:spcBef>
                <a:spcPct val="20000"/>
              </a:spcBef>
              <a:buClr>
                <a:schemeClr val="bg2"/>
              </a:buClr>
              <a:buSzPct val="70000"/>
              <a:buFont typeface="Wingdings" pitchFamily="2" charset="2"/>
              <a:buChar char="l"/>
            </a:pPr>
            <a:r>
              <a:rPr lang="zh-CN" altLang="en-US" sz="2300" b="1"/>
              <a:t>       而且，因为阻尼绕组匝数少，这样</a:t>
            </a:r>
            <a:r>
              <a:rPr lang="en-US" altLang="zh-CN" sz="2300" b="1">
                <a:solidFill>
                  <a:srgbClr val="0000FF"/>
                </a:solidFill>
              </a:rPr>
              <a:t>L</a:t>
            </a:r>
            <a:r>
              <a:rPr lang="en-US" altLang="zh-CN" sz="2300" b="1">
                <a:solidFill>
                  <a:srgbClr val="0000FF"/>
                </a:solidFill>
                <a:latin typeface="Tahoma" pitchFamily="34" charset="0"/>
              </a:rPr>
              <a:t>”</a:t>
            </a:r>
            <a:r>
              <a:rPr lang="en-US" altLang="zh-CN" sz="2300" b="1" baseline="-25000">
                <a:solidFill>
                  <a:srgbClr val="0000FF"/>
                </a:solidFill>
              </a:rPr>
              <a:t>D</a:t>
            </a:r>
            <a:r>
              <a:rPr lang="zh-CN" altLang="en-US" sz="2300" b="1"/>
              <a:t>很小，所以</a:t>
            </a:r>
            <a:r>
              <a:rPr lang="en-US" altLang="zh-CN" sz="2300" b="1">
                <a:solidFill>
                  <a:srgbClr val="0000FF"/>
                </a:solidFill>
              </a:rPr>
              <a:t>T</a:t>
            </a:r>
            <a:r>
              <a:rPr lang="en-US" altLang="zh-CN" sz="2300" b="1">
                <a:solidFill>
                  <a:srgbClr val="0000FF"/>
                </a:solidFill>
                <a:latin typeface="Tahoma" pitchFamily="34" charset="0"/>
              </a:rPr>
              <a:t>”</a:t>
            </a:r>
            <a:r>
              <a:rPr lang="en-US" altLang="zh-CN" sz="2300" b="1" baseline="-25000">
                <a:solidFill>
                  <a:srgbClr val="0000FF"/>
                </a:solidFill>
              </a:rPr>
              <a:t>d</a:t>
            </a:r>
            <a:r>
              <a:rPr lang="zh-CN" altLang="en-US" sz="2300" b="1"/>
              <a:t>很小，</a:t>
            </a:r>
            <a:r>
              <a:rPr lang="zh-CN" altLang="en-US" sz="2300" b="1">
                <a:solidFill>
                  <a:srgbClr val="0000FF"/>
                </a:solidFill>
              </a:rPr>
              <a:t>衰减</a:t>
            </a:r>
            <a:r>
              <a:rPr lang="zh-CN" altLang="en-US" sz="2300" b="1"/>
              <a:t>很快。图</a:t>
            </a:r>
            <a:r>
              <a:rPr lang="en-US" altLang="zh-CN" sz="2300" b="1"/>
              <a:t>21-11</a:t>
            </a:r>
            <a:r>
              <a:rPr lang="zh-CN" altLang="en-US" sz="2300" b="1"/>
              <a:t>为阻尼绕组直流衰减图</a:t>
            </a:r>
            <a:endParaRPr lang="zh-CN" altLang="el-GR" sz="2300" b="1"/>
          </a:p>
        </p:txBody>
      </p:sp>
      <p:sp>
        <p:nvSpPr>
          <p:cNvPr id="33796" name="日期占位符 1"/>
          <p:cNvSpPr>
            <a:spLocks noGrp="1"/>
          </p:cNvSpPr>
          <p:nvPr>
            <p:ph type="dt" sz="quarter" idx="10"/>
          </p:nvPr>
        </p:nvSpPr>
        <p:spPr>
          <a:noFill/>
          <a:ln>
            <a:miter lim="800000"/>
            <a:headEnd/>
            <a:tailEnd/>
          </a:ln>
        </p:spPr>
        <p:txBody>
          <a:bodyPr/>
          <a:lstStyle/>
          <a:p>
            <a:fld id="{17E66A11-FA18-4E6F-9348-1B9557098428}" type="datetime8">
              <a:rPr lang="zh-CN" altLang="en-US"/>
              <a:pPr/>
              <a:t>2015年1月23日5时44分</a:t>
            </a:fld>
            <a:endParaRPr lang="en-US" altLang="zh-CN"/>
          </a:p>
        </p:txBody>
      </p:sp>
      <p:sp>
        <p:nvSpPr>
          <p:cNvPr id="33797" name="页脚占位符 2"/>
          <p:cNvSpPr>
            <a:spLocks noGrp="1"/>
          </p:cNvSpPr>
          <p:nvPr>
            <p:ph type="ftr" sz="quarter" idx="11"/>
          </p:nvPr>
        </p:nvSpPr>
        <p:spPr>
          <a:noFill/>
          <a:ln>
            <a:miter lim="800000"/>
            <a:headEnd/>
            <a:tailEnd/>
          </a:ln>
        </p:spPr>
        <p:txBody>
          <a:bodyPr/>
          <a:lstStyle/>
          <a:p>
            <a:endParaRPr lang="en-US" altLang="zh-CN" smtClean="0"/>
          </a:p>
        </p:txBody>
      </p:sp>
      <p:sp>
        <p:nvSpPr>
          <p:cNvPr id="33798" name="灯片编号占位符 3"/>
          <p:cNvSpPr>
            <a:spLocks noGrp="1"/>
          </p:cNvSpPr>
          <p:nvPr>
            <p:ph type="sldNum" sz="quarter" idx="12"/>
          </p:nvPr>
        </p:nvSpPr>
        <p:spPr>
          <a:noFill/>
          <a:ln>
            <a:miter lim="800000"/>
            <a:headEnd/>
            <a:tailEnd/>
          </a:ln>
        </p:spPr>
        <p:txBody>
          <a:bodyPr/>
          <a:lstStyle/>
          <a:p>
            <a:fld id="{418BA96B-8AC9-45A9-8FA0-9D26474767B8}" type="slidenum">
              <a:rPr lang="en-US" altLang="zh-CN" smtClean="0"/>
              <a:pPr/>
              <a:t>31</a:t>
            </a:fld>
            <a:endParaRPr lang="en-US" altLang="zh-CN"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5650" y="260350"/>
            <a:ext cx="8604250" cy="650875"/>
          </a:xfrm>
        </p:spPr>
        <p:txBody>
          <a:bodyPr/>
          <a:lstStyle/>
          <a:p>
            <a:pPr eaLnBrk="1" hangingPunct="1"/>
            <a:r>
              <a:rPr lang="en-US" altLang="zh-CN" sz="2900" smtClean="0"/>
              <a:t>6.4</a:t>
            </a:r>
            <a:r>
              <a:rPr lang="en-US" altLang="zh-CN" sz="2900" smtClean="0">
                <a:latin typeface="Arial" charset="0"/>
              </a:rPr>
              <a:t>—</a:t>
            </a:r>
            <a:r>
              <a:rPr lang="en-US" altLang="zh-CN" sz="2900" smtClean="0"/>
              <a:t>3  </a:t>
            </a:r>
            <a:r>
              <a:rPr lang="zh-CN" altLang="en-US" sz="2900" smtClean="0"/>
              <a:t>三相突然短路电流的分析</a:t>
            </a:r>
            <a:r>
              <a:rPr lang="en-US" altLang="zh-CN" sz="1000" smtClean="0">
                <a:ea typeface="黑体" pitchFamily="2" charset="-122"/>
              </a:rPr>
              <a:t>7</a:t>
            </a:r>
          </a:p>
        </p:txBody>
      </p:sp>
      <p:sp>
        <p:nvSpPr>
          <p:cNvPr id="34819" name="Rectangle 3"/>
          <p:cNvSpPr>
            <a:spLocks noChangeArrowheads="1"/>
          </p:cNvSpPr>
          <p:nvPr/>
        </p:nvSpPr>
        <p:spPr bwMode="auto">
          <a:xfrm>
            <a:off x="0" y="908050"/>
            <a:ext cx="8964613" cy="594995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三、励磁绕组电流的衰减</a:t>
            </a:r>
          </a:p>
          <a:p>
            <a:pPr marL="342900" indent="-342900">
              <a:spcBef>
                <a:spcPct val="20000"/>
              </a:spcBef>
              <a:buClr>
                <a:schemeClr val="bg2"/>
              </a:buClr>
              <a:buSzPct val="70000"/>
              <a:buFont typeface="Wingdings" pitchFamily="2" charset="2"/>
              <a:buChar char="l"/>
            </a:pPr>
            <a:r>
              <a:rPr lang="zh-CN" altLang="en-US" sz="2700" b="1"/>
              <a:t>          </a:t>
            </a:r>
            <a:r>
              <a:rPr lang="zh-CN" altLang="en-US" sz="2300" b="1"/>
              <a:t>突然短路后，励磁绕组电流除外加励磁电流外，还产生： </a:t>
            </a:r>
            <a:r>
              <a:rPr lang="el-GR" altLang="zh-CN" sz="2300" b="1">
                <a:latin typeface="Times New Roman" pitchFamily="18" charset="0"/>
                <a:cs typeface="Times New Roman" pitchFamily="18" charset="0"/>
              </a:rPr>
              <a:t>Δ</a:t>
            </a:r>
            <a:r>
              <a:rPr lang="en-US" altLang="zh-CN" sz="2300" b="1">
                <a:solidFill>
                  <a:srgbClr val="0000FF"/>
                </a:solidFill>
              </a:rPr>
              <a:t>i</a:t>
            </a:r>
            <a:r>
              <a:rPr lang="en-US" altLang="zh-CN" sz="2300" b="1" baseline="-25000">
                <a:solidFill>
                  <a:srgbClr val="0000FF"/>
                </a:solidFill>
              </a:rPr>
              <a:t>f</a:t>
            </a:r>
            <a:r>
              <a:rPr lang="en-US" altLang="zh-CN" sz="2300" b="1" baseline="-25000">
                <a:solidFill>
                  <a:srgbClr val="0000FF"/>
                </a:solidFill>
                <a:cs typeface="Tahoma" pitchFamily="34" charset="0"/>
              </a:rPr>
              <a:t>~</a:t>
            </a:r>
            <a:r>
              <a:rPr lang="zh-CN" altLang="en-US" sz="2300" b="1"/>
              <a:t>和</a:t>
            </a:r>
            <a:r>
              <a:rPr lang="el-GR" altLang="zh-CN" sz="2300" b="1">
                <a:latin typeface="Times New Roman" pitchFamily="18" charset="0"/>
                <a:cs typeface="Times New Roman" pitchFamily="18" charset="0"/>
              </a:rPr>
              <a:t>Δ</a:t>
            </a:r>
            <a:r>
              <a:rPr lang="en-US" altLang="zh-CN" sz="2300" b="1">
                <a:solidFill>
                  <a:srgbClr val="0000FF"/>
                </a:solidFill>
              </a:rPr>
              <a:t>i</a:t>
            </a:r>
            <a:r>
              <a:rPr lang="en-US" altLang="zh-CN" sz="2300" b="1" baseline="-25000">
                <a:solidFill>
                  <a:srgbClr val="0000FF"/>
                </a:solidFill>
              </a:rPr>
              <a:t>f-</a:t>
            </a:r>
          </a:p>
          <a:p>
            <a:pPr marL="342900" indent="-342900">
              <a:spcBef>
                <a:spcPct val="20000"/>
              </a:spcBef>
              <a:buClr>
                <a:schemeClr val="bg2"/>
              </a:buClr>
              <a:buSzPct val="70000"/>
              <a:buFont typeface="Wingdings" pitchFamily="2" charset="2"/>
              <a:buChar char="l"/>
            </a:pPr>
            <a:r>
              <a:rPr lang="el-GR" altLang="zh-CN" sz="2300" b="1">
                <a:latin typeface="Times New Roman" pitchFamily="18" charset="0"/>
                <a:cs typeface="Times New Roman" pitchFamily="18" charset="0"/>
              </a:rPr>
              <a:t>Δ</a:t>
            </a:r>
            <a:r>
              <a:rPr lang="en-US" altLang="zh-CN" sz="2300" b="1">
                <a:solidFill>
                  <a:srgbClr val="0000FF"/>
                </a:solidFill>
              </a:rPr>
              <a:t> i</a:t>
            </a:r>
            <a:r>
              <a:rPr lang="en-US" altLang="zh-CN" sz="2300" b="1" baseline="-25000">
                <a:solidFill>
                  <a:srgbClr val="0000FF"/>
                </a:solidFill>
              </a:rPr>
              <a:t>f</a:t>
            </a:r>
            <a:r>
              <a:rPr lang="en-US" altLang="zh-CN" sz="2300" b="1" baseline="-25000">
                <a:solidFill>
                  <a:srgbClr val="0000FF"/>
                </a:solidFill>
                <a:cs typeface="Tahoma" pitchFamily="34" charset="0"/>
              </a:rPr>
              <a:t>~t</a:t>
            </a:r>
            <a:r>
              <a:rPr lang="zh-CN" altLang="en-US" sz="2300" b="1"/>
              <a:t>同样是由电枢绕组</a:t>
            </a:r>
            <a:r>
              <a:rPr lang="en-US" altLang="zh-CN" sz="2300" b="1">
                <a:solidFill>
                  <a:srgbClr val="0000FF"/>
                </a:solidFill>
              </a:rPr>
              <a:t>i</a:t>
            </a:r>
            <a:r>
              <a:rPr lang="en-US" altLang="zh-CN" sz="2300" b="1" baseline="-25000">
                <a:solidFill>
                  <a:srgbClr val="0000FF"/>
                </a:solidFill>
              </a:rPr>
              <a:t>-</a:t>
            </a:r>
            <a:r>
              <a:rPr lang="zh-CN" altLang="en-US" sz="2300" b="1"/>
              <a:t>建立的电枢恒定磁场感应产生的，随</a:t>
            </a:r>
            <a:r>
              <a:rPr lang="en-US" altLang="zh-CN" sz="2300" b="1">
                <a:solidFill>
                  <a:srgbClr val="0000FF"/>
                </a:solidFill>
              </a:rPr>
              <a:t>i</a:t>
            </a:r>
            <a:r>
              <a:rPr lang="en-US" altLang="zh-CN" sz="2300" b="1" baseline="-25000">
                <a:solidFill>
                  <a:srgbClr val="0000FF"/>
                </a:solidFill>
              </a:rPr>
              <a:t>-</a:t>
            </a:r>
            <a:r>
              <a:rPr lang="zh-CN" altLang="en-US" sz="2300" b="1"/>
              <a:t>的衰减而衰减，其幅值衰减的时间常数为</a:t>
            </a:r>
            <a:r>
              <a:rPr lang="en-US" altLang="zh-CN" sz="2300" b="1">
                <a:solidFill>
                  <a:srgbClr val="0000FF"/>
                </a:solidFill>
              </a:rPr>
              <a:t>T</a:t>
            </a:r>
            <a:r>
              <a:rPr lang="en-US" altLang="zh-CN" sz="2300" b="1" baseline="-25000">
                <a:solidFill>
                  <a:srgbClr val="0000FF"/>
                </a:solidFill>
              </a:rPr>
              <a:t>a</a:t>
            </a:r>
            <a:endParaRPr lang="en-US" altLang="zh-CN" sz="2300" b="1"/>
          </a:p>
          <a:p>
            <a:pPr marL="342900" indent="-342900">
              <a:spcBef>
                <a:spcPct val="20000"/>
              </a:spcBef>
              <a:buClr>
                <a:schemeClr val="bg2"/>
              </a:buClr>
              <a:buSzPct val="70000"/>
              <a:buFont typeface="Wingdings" pitchFamily="2" charset="2"/>
              <a:buChar char="l"/>
            </a:pPr>
            <a:r>
              <a:rPr lang="el-GR" altLang="zh-CN" sz="2300" b="1">
                <a:latin typeface="Times New Roman" pitchFamily="18" charset="0"/>
                <a:cs typeface="Times New Roman" pitchFamily="18" charset="0"/>
              </a:rPr>
              <a:t>Δ</a:t>
            </a:r>
            <a:r>
              <a:rPr lang="en-US" altLang="zh-CN" sz="2300" b="1">
                <a:solidFill>
                  <a:srgbClr val="0000FF"/>
                </a:solidFill>
              </a:rPr>
              <a:t>i</a:t>
            </a:r>
            <a:r>
              <a:rPr lang="en-US" altLang="zh-CN" sz="2300" b="1" baseline="-25000">
                <a:solidFill>
                  <a:srgbClr val="0000FF"/>
                </a:solidFill>
              </a:rPr>
              <a:t>f-</a:t>
            </a:r>
            <a:r>
              <a:rPr lang="zh-CN" altLang="en-US" sz="2300" b="1"/>
              <a:t>为维持励磁绕组磁链不变的电流，</a:t>
            </a:r>
            <a:r>
              <a:rPr lang="zh-CN" altLang="en-US" sz="2300" b="1">
                <a:solidFill>
                  <a:srgbClr val="0000FF"/>
                </a:solidFill>
              </a:rPr>
              <a:t>它瞬间形成后会自然衰减，</a:t>
            </a:r>
            <a:r>
              <a:rPr lang="zh-CN" altLang="en-US" sz="2300" b="1"/>
              <a:t>即计及励磁绕组电阻时，按指数规律衰减，若励磁绕组电阻为</a:t>
            </a:r>
            <a:r>
              <a:rPr lang="en-US" altLang="zh-CN" sz="2300" b="1">
                <a:solidFill>
                  <a:srgbClr val="0000FF"/>
                </a:solidFill>
              </a:rPr>
              <a:t>r</a:t>
            </a:r>
            <a:r>
              <a:rPr lang="en-US" altLang="zh-CN" sz="2300" b="1" baseline="-25000">
                <a:solidFill>
                  <a:srgbClr val="0000FF"/>
                </a:solidFill>
              </a:rPr>
              <a:t>f</a:t>
            </a:r>
            <a:r>
              <a:rPr lang="zh-CN" altLang="en-US" sz="2300" b="1"/>
              <a:t>，衰减时间常数为</a:t>
            </a:r>
          </a:p>
          <a:p>
            <a:pPr marL="342900" indent="-342900">
              <a:spcBef>
                <a:spcPct val="20000"/>
              </a:spcBef>
              <a:buClr>
                <a:schemeClr val="bg2"/>
              </a:buClr>
              <a:buSzPct val="70000"/>
              <a:buFont typeface="Wingdings" pitchFamily="2" charset="2"/>
              <a:buChar char="l"/>
            </a:pPr>
            <a:r>
              <a:rPr lang="zh-CN" altLang="en-US" sz="2300" b="1"/>
              <a:t>   </a:t>
            </a:r>
            <a:r>
              <a:rPr lang="en-US" altLang="zh-CN" sz="2300" b="1">
                <a:solidFill>
                  <a:srgbClr val="0000FF"/>
                </a:solidFill>
              </a:rPr>
              <a:t>T</a:t>
            </a:r>
            <a:r>
              <a:rPr lang="en-US" altLang="zh-CN" sz="2300" b="1">
                <a:solidFill>
                  <a:srgbClr val="0000FF"/>
                </a:solidFill>
                <a:latin typeface="Tahoma" pitchFamily="34" charset="0"/>
              </a:rPr>
              <a:t>’</a:t>
            </a:r>
            <a:r>
              <a:rPr lang="en-US" altLang="zh-CN" sz="2300" b="1" baseline="-25000">
                <a:solidFill>
                  <a:srgbClr val="0000FF"/>
                </a:solidFill>
              </a:rPr>
              <a:t>d</a:t>
            </a:r>
            <a:r>
              <a:rPr lang="en-US" altLang="zh-CN" sz="2300" b="1">
                <a:solidFill>
                  <a:srgbClr val="0000FF"/>
                </a:solidFill>
              </a:rPr>
              <a:t>=L</a:t>
            </a:r>
            <a:r>
              <a:rPr lang="en-US" altLang="zh-CN" sz="2300" b="1">
                <a:solidFill>
                  <a:srgbClr val="0000FF"/>
                </a:solidFill>
                <a:latin typeface="Tahoma" pitchFamily="34" charset="0"/>
              </a:rPr>
              <a:t>’</a:t>
            </a:r>
            <a:r>
              <a:rPr lang="en-US" altLang="zh-CN" sz="2300" b="1" baseline="-25000">
                <a:solidFill>
                  <a:srgbClr val="0000FF"/>
                </a:solidFill>
              </a:rPr>
              <a:t>f</a:t>
            </a:r>
            <a:r>
              <a:rPr lang="en-US" altLang="zh-CN" sz="2300" b="1">
                <a:solidFill>
                  <a:srgbClr val="0000FF"/>
                </a:solidFill>
              </a:rPr>
              <a:t>/r</a:t>
            </a:r>
            <a:r>
              <a:rPr lang="en-US" altLang="zh-CN" sz="2300" b="1" baseline="-25000">
                <a:solidFill>
                  <a:srgbClr val="0000FF"/>
                </a:solidFill>
              </a:rPr>
              <a:t>f</a:t>
            </a:r>
            <a:endParaRPr lang="en-US" altLang="zh-CN" sz="2300" b="1"/>
          </a:p>
          <a:p>
            <a:pPr marL="342900" indent="-342900">
              <a:spcBef>
                <a:spcPct val="20000"/>
              </a:spcBef>
              <a:buClr>
                <a:schemeClr val="bg2"/>
              </a:buClr>
              <a:buSzPct val="70000"/>
              <a:buFont typeface="Wingdings" pitchFamily="2" charset="2"/>
              <a:buChar char="l"/>
            </a:pPr>
            <a:r>
              <a:rPr lang="en-US" altLang="zh-CN" sz="2300" b="1"/>
              <a:t>       </a:t>
            </a:r>
            <a:r>
              <a:rPr lang="zh-CN" altLang="en-US" sz="2300" b="1"/>
              <a:t>本来， </a:t>
            </a:r>
            <a:r>
              <a:rPr lang="el-GR" altLang="zh-CN" sz="2300" b="1">
                <a:latin typeface="Times New Roman" pitchFamily="18" charset="0"/>
                <a:cs typeface="Times New Roman" pitchFamily="18" charset="0"/>
              </a:rPr>
              <a:t>Δ</a:t>
            </a:r>
            <a:r>
              <a:rPr lang="en-US" altLang="zh-CN" sz="2300" b="1">
                <a:solidFill>
                  <a:srgbClr val="0000FF"/>
                </a:solidFill>
              </a:rPr>
              <a:t>i</a:t>
            </a:r>
            <a:r>
              <a:rPr lang="en-US" altLang="zh-CN" sz="2300" b="1" baseline="-25000">
                <a:solidFill>
                  <a:srgbClr val="0000FF"/>
                </a:solidFill>
              </a:rPr>
              <a:t>f-</a:t>
            </a:r>
            <a:r>
              <a:rPr lang="zh-CN" altLang="en-US" sz="2300" b="1"/>
              <a:t>的衰减要受到短路的电枢绕组和阻尼绕组互感的影响，但阻尼绕组时间常数为很小，</a:t>
            </a:r>
            <a:r>
              <a:rPr lang="zh-CN" altLang="en-US" sz="2300" b="1">
                <a:solidFill>
                  <a:srgbClr val="0000FF"/>
                </a:solidFill>
              </a:rPr>
              <a:t>衰减</a:t>
            </a:r>
            <a:r>
              <a:rPr lang="zh-CN" altLang="en-US" sz="2300" b="1"/>
              <a:t>很快，故在分析</a:t>
            </a:r>
            <a:r>
              <a:rPr lang="en-US" altLang="zh-CN" sz="2300" b="1">
                <a:solidFill>
                  <a:srgbClr val="0000FF"/>
                </a:solidFill>
              </a:rPr>
              <a:t>T</a:t>
            </a:r>
            <a:r>
              <a:rPr lang="en-US" altLang="zh-CN" sz="2300" b="1">
                <a:solidFill>
                  <a:srgbClr val="0000FF"/>
                </a:solidFill>
                <a:latin typeface="Tahoma" pitchFamily="34" charset="0"/>
              </a:rPr>
              <a:t>’</a:t>
            </a:r>
            <a:r>
              <a:rPr lang="en-US" altLang="zh-CN" sz="2300" b="1" baseline="-25000">
                <a:solidFill>
                  <a:srgbClr val="0000FF"/>
                </a:solidFill>
              </a:rPr>
              <a:t>d</a:t>
            </a:r>
            <a:r>
              <a:rPr lang="zh-CN" altLang="en-US" sz="2300" b="1"/>
              <a:t>时可以忽略阻尼绕组的影响。</a:t>
            </a:r>
          </a:p>
          <a:p>
            <a:pPr marL="342900" indent="-342900">
              <a:spcBef>
                <a:spcPct val="20000"/>
              </a:spcBef>
              <a:buClr>
                <a:schemeClr val="bg2"/>
              </a:buClr>
              <a:buSzPct val="70000"/>
              <a:buFont typeface="Wingdings" pitchFamily="2" charset="2"/>
              <a:buChar char="l"/>
            </a:pPr>
            <a:r>
              <a:rPr lang="zh-CN" altLang="en-US" sz="2300" b="1"/>
              <a:t>       分析可知， </a:t>
            </a:r>
            <a:r>
              <a:rPr lang="el-GR" altLang="zh-CN" sz="2300" b="1">
                <a:latin typeface="Times New Roman" pitchFamily="18" charset="0"/>
                <a:cs typeface="Times New Roman" pitchFamily="18" charset="0"/>
              </a:rPr>
              <a:t>Δ</a:t>
            </a:r>
            <a:r>
              <a:rPr lang="en-US" altLang="zh-CN" sz="2300" b="1">
                <a:solidFill>
                  <a:srgbClr val="0000FF"/>
                </a:solidFill>
              </a:rPr>
              <a:t>i</a:t>
            </a:r>
            <a:r>
              <a:rPr lang="en-US" altLang="zh-CN" sz="2300" b="1" baseline="-25000">
                <a:solidFill>
                  <a:srgbClr val="0000FF"/>
                </a:solidFill>
              </a:rPr>
              <a:t>f-</a:t>
            </a:r>
            <a:r>
              <a:rPr lang="zh-CN" altLang="en-US" sz="2300" b="1"/>
              <a:t>所建立的磁场穿过气隙，经过电枢绕组的漏磁路闭合，再考虑励磁绕组的漏磁场，从而确定</a:t>
            </a:r>
            <a:r>
              <a:rPr lang="en-US" altLang="zh-CN" sz="2300" b="1">
                <a:solidFill>
                  <a:srgbClr val="0000FF"/>
                </a:solidFill>
              </a:rPr>
              <a:t>L</a:t>
            </a:r>
            <a:r>
              <a:rPr lang="en-US" altLang="zh-CN" sz="2300" b="1">
                <a:solidFill>
                  <a:srgbClr val="0000FF"/>
                </a:solidFill>
                <a:latin typeface="Tahoma" pitchFamily="34" charset="0"/>
              </a:rPr>
              <a:t>’</a:t>
            </a:r>
            <a:r>
              <a:rPr lang="en-US" altLang="zh-CN" sz="2300" b="1" baseline="-25000">
                <a:solidFill>
                  <a:srgbClr val="0000FF"/>
                </a:solidFill>
              </a:rPr>
              <a:t>f</a:t>
            </a:r>
            <a:r>
              <a:rPr lang="zh-CN" altLang="en-US" sz="2300" b="1"/>
              <a:t>。</a:t>
            </a:r>
            <a:endParaRPr lang="zh-CN" altLang="el-GR" sz="2300" b="1"/>
          </a:p>
        </p:txBody>
      </p:sp>
      <p:sp>
        <p:nvSpPr>
          <p:cNvPr id="34820" name="日期占位符 1"/>
          <p:cNvSpPr>
            <a:spLocks noGrp="1"/>
          </p:cNvSpPr>
          <p:nvPr>
            <p:ph type="dt" sz="quarter" idx="10"/>
          </p:nvPr>
        </p:nvSpPr>
        <p:spPr>
          <a:noFill/>
          <a:ln>
            <a:miter lim="800000"/>
            <a:headEnd/>
            <a:tailEnd/>
          </a:ln>
        </p:spPr>
        <p:txBody>
          <a:bodyPr/>
          <a:lstStyle/>
          <a:p>
            <a:fld id="{F00652C1-8B1D-4B51-B2F2-3AA3423C5BD9}" type="datetime8">
              <a:rPr lang="zh-CN" altLang="en-US"/>
              <a:pPr/>
              <a:t>2015年1月23日5时44分</a:t>
            </a:fld>
            <a:endParaRPr lang="en-US" altLang="zh-CN"/>
          </a:p>
        </p:txBody>
      </p:sp>
      <p:sp>
        <p:nvSpPr>
          <p:cNvPr id="34821" name="页脚占位符 2"/>
          <p:cNvSpPr>
            <a:spLocks noGrp="1"/>
          </p:cNvSpPr>
          <p:nvPr>
            <p:ph type="ftr" sz="quarter" idx="11"/>
          </p:nvPr>
        </p:nvSpPr>
        <p:spPr>
          <a:noFill/>
          <a:ln>
            <a:miter lim="800000"/>
            <a:headEnd/>
            <a:tailEnd/>
          </a:ln>
        </p:spPr>
        <p:txBody>
          <a:bodyPr/>
          <a:lstStyle/>
          <a:p>
            <a:endParaRPr lang="en-US" altLang="zh-CN" smtClean="0"/>
          </a:p>
        </p:txBody>
      </p:sp>
      <p:sp>
        <p:nvSpPr>
          <p:cNvPr id="34822" name="灯片编号占位符 3"/>
          <p:cNvSpPr>
            <a:spLocks noGrp="1"/>
          </p:cNvSpPr>
          <p:nvPr>
            <p:ph type="sldNum" sz="quarter" idx="12"/>
          </p:nvPr>
        </p:nvSpPr>
        <p:spPr>
          <a:noFill/>
          <a:ln>
            <a:miter lim="800000"/>
            <a:headEnd/>
            <a:tailEnd/>
          </a:ln>
        </p:spPr>
        <p:txBody>
          <a:bodyPr/>
          <a:lstStyle/>
          <a:p>
            <a:fld id="{D28CD969-CAFE-4D05-818A-B31CD4073EC3}" type="slidenum">
              <a:rPr lang="en-US" altLang="zh-CN" smtClean="0"/>
              <a:pPr/>
              <a:t>32</a:t>
            </a:fld>
            <a:endParaRPr lang="en-US" altLang="zh-CN"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55650" y="260350"/>
            <a:ext cx="8604250" cy="650875"/>
          </a:xfrm>
        </p:spPr>
        <p:txBody>
          <a:bodyPr/>
          <a:lstStyle/>
          <a:p>
            <a:pPr eaLnBrk="1" hangingPunct="1"/>
            <a:r>
              <a:rPr lang="en-US" altLang="zh-CN" sz="2900" smtClean="0"/>
              <a:t>6.4</a:t>
            </a:r>
            <a:r>
              <a:rPr lang="en-US" altLang="zh-CN" sz="2900" smtClean="0">
                <a:latin typeface="Arial" charset="0"/>
              </a:rPr>
              <a:t>—</a:t>
            </a:r>
            <a:r>
              <a:rPr lang="en-US" altLang="zh-CN" sz="2900" smtClean="0"/>
              <a:t>3  </a:t>
            </a:r>
            <a:r>
              <a:rPr lang="zh-CN" altLang="en-US" sz="2900" smtClean="0"/>
              <a:t>三相突然短路电流的分析</a:t>
            </a:r>
            <a:r>
              <a:rPr lang="en-US" altLang="zh-CN" sz="1000" smtClean="0">
                <a:ea typeface="黑体" pitchFamily="2" charset="-122"/>
              </a:rPr>
              <a:t>8</a:t>
            </a:r>
          </a:p>
        </p:txBody>
      </p:sp>
      <p:sp>
        <p:nvSpPr>
          <p:cNvPr id="35843" name="Rectangle 3"/>
          <p:cNvSpPr>
            <a:spLocks noChangeArrowheads="1"/>
          </p:cNvSpPr>
          <p:nvPr/>
        </p:nvSpPr>
        <p:spPr bwMode="auto">
          <a:xfrm>
            <a:off x="0" y="908050"/>
            <a:ext cx="8893175" cy="594995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四、电枢绕组突然短路电流的表达式</a:t>
            </a:r>
          </a:p>
          <a:p>
            <a:pPr marL="342900" indent="-342900">
              <a:spcBef>
                <a:spcPct val="20000"/>
              </a:spcBef>
              <a:buClr>
                <a:schemeClr val="bg2"/>
              </a:buClr>
              <a:buSzPct val="70000"/>
              <a:buFont typeface="Wingdings" pitchFamily="2" charset="2"/>
              <a:buChar char="l"/>
            </a:pPr>
            <a:r>
              <a:rPr lang="zh-CN" altLang="en-US" sz="2700" b="1"/>
              <a:t>电枢绕组</a:t>
            </a:r>
            <a:r>
              <a:rPr lang="en-US" altLang="zh-CN" sz="2700" b="1">
                <a:solidFill>
                  <a:srgbClr val="0000FF"/>
                </a:solidFill>
              </a:rPr>
              <a:t>i</a:t>
            </a:r>
            <a:r>
              <a:rPr lang="en-US" altLang="zh-CN" sz="2700" b="1" baseline="-25000">
                <a:solidFill>
                  <a:srgbClr val="0000FF"/>
                </a:solidFill>
              </a:rPr>
              <a:t>-</a:t>
            </a:r>
            <a:r>
              <a:rPr lang="en-US" altLang="zh-CN" sz="2700" b="1"/>
              <a:t>——</a:t>
            </a:r>
            <a:r>
              <a:rPr lang="zh-CN" altLang="en-US" sz="2700" b="1"/>
              <a:t>衰减的时间常数为</a:t>
            </a:r>
            <a:r>
              <a:rPr lang="en-US" altLang="zh-CN" sz="2700" b="1">
                <a:solidFill>
                  <a:srgbClr val="0000FF"/>
                </a:solidFill>
              </a:rPr>
              <a:t>T</a:t>
            </a:r>
            <a:r>
              <a:rPr lang="en-US" altLang="zh-CN" sz="2700" b="1" baseline="-25000">
                <a:solidFill>
                  <a:srgbClr val="0000FF"/>
                </a:solidFill>
              </a:rPr>
              <a:t>a</a:t>
            </a:r>
            <a:endParaRPr lang="en-US" altLang="zh-CN" sz="2700" b="1"/>
          </a:p>
          <a:p>
            <a:pPr marL="342900" indent="-342900">
              <a:spcBef>
                <a:spcPct val="20000"/>
              </a:spcBef>
              <a:buClr>
                <a:schemeClr val="bg2"/>
              </a:buClr>
              <a:buSzPct val="70000"/>
              <a:buFont typeface="Wingdings" pitchFamily="2" charset="2"/>
              <a:buChar char="l"/>
            </a:pPr>
            <a:r>
              <a:rPr lang="zh-CN" altLang="en-US" sz="2700" b="1"/>
              <a:t>电枢绕组</a:t>
            </a:r>
            <a:r>
              <a:rPr lang="en-US" altLang="zh-CN" sz="2700" b="1">
                <a:solidFill>
                  <a:srgbClr val="0000FF"/>
                </a:solidFill>
              </a:rPr>
              <a:t>i</a:t>
            </a:r>
            <a:r>
              <a:rPr lang="en-US" altLang="zh-CN" sz="2700" b="1" baseline="-25000">
                <a:solidFill>
                  <a:srgbClr val="0000FF"/>
                </a:solidFill>
                <a:cs typeface="Tahoma" pitchFamily="34" charset="0"/>
              </a:rPr>
              <a:t>~</a:t>
            </a:r>
            <a:r>
              <a:rPr lang="en-US" altLang="zh-CN" sz="2700" b="1"/>
              <a:t>——</a:t>
            </a:r>
            <a:r>
              <a:rPr lang="zh-CN" altLang="en-US" sz="2700" b="1"/>
              <a:t>励磁绕组</a:t>
            </a:r>
            <a:r>
              <a:rPr lang="el-GR" altLang="zh-CN" sz="2700" b="1">
                <a:latin typeface="Times New Roman" pitchFamily="18" charset="0"/>
                <a:cs typeface="Times New Roman" pitchFamily="18" charset="0"/>
              </a:rPr>
              <a:t>Δ</a:t>
            </a:r>
            <a:r>
              <a:rPr lang="en-US" altLang="zh-CN" sz="2700" b="1">
                <a:solidFill>
                  <a:srgbClr val="0000FF"/>
                </a:solidFill>
              </a:rPr>
              <a:t>i</a:t>
            </a:r>
            <a:r>
              <a:rPr lang="en-US" altLang="zh-CN" sz="2700" b="1" baseline="-25000">
                <a:solidFill>
                  <a:srgbClr val="0000FF"/>
                </a:solidFill>
              </a:rPr>
              <a:t>f-</a:t>
            </a:r>
            <a:r>
              <a:rPr lang="zh-CN" altLang="en-US" sz="2700" b="1"/>
              <a:t>和阻尼绕组</a:t>
            </a:r>
            <a:r>
              <a:rPr lang="en-US" altLang="zh-CN" sz="2700" b="1">
                <a:solidFill>
                  <a:srgbClr val="0000FF"/>
                </a:solidFill>
              </a:rPr>
              <a:t>i</a:t>
            </a:r>
            <a:r>
              <a:rPr lang="en-US" altLang="zh-CN" sz="2700" b="1" baseline="-25000">
                <a:solidFill>
                  <a:srgbClr val="0000FF"/>
                </a:solidFill>
              </a:rPr>
              <a:t>D-</a:t>
            </a:r>
            <a:r>
              <a:rPr lang="zh-CN" altLang="en-US" sz="2700" b="1"/>
              <a:t>影响，</a:t>
            </a:r>
            <a:r>
              <a:rPr lang="en-US" altLang="zh-CN" sz="2700" b="1">
                <a:solidFill>
                  <a:srgbClr val="0000FF"/>
                </a:solidFill>
              </a:rPr>
              <a:t>T</a:t>
            </a:r>
            <a:r>
              <a:rPr lang="en-US" altLang="zh-CN" sz="2700" b="1">
                <a:solidFill>
                  <a:srgbClr val="0000FF"/>
                </a:solidFill>
                <a:latin typeface="Tahoma" pitchFamily="34" charset="0"/>
              </a:rPr>
              <a:t>”</a:t>
            </a:r>
            <a:r>
              <a:rPr lang="en-US" altLang="zh-CN" sz="2700" b="1" baseline="-25000">
                <a:solidFill>
                  <a:srgbClr val="0000FF"/>
                </a:solidFill>
              </a:rPr>
              <a:t>d</a:t>
            </a:r>
            <a:r>
              <a:rPr lang="en-US" altLang="zh-CN" sz="2700" b="1"/>
              <a:t>&lt;</a:t>
            </a:r>
            <a:r>
              <a:rPr lang="en-US" altLang="zh-CN" sz="2700" b="1">
                <a:solidFill>
                  <a:srgbClr val="0000FF"/>
                </a:solidFill>
              </a:rPr>
              <a:t>T</a:t>
            </a:r>
            <a:r>
              <a:rPr lang="en-US" altLang="zh-CN" sz="2700" b="1">
                <a:solidFill>
                  <a:srgbClr val="0000FF"/>
                </a:solidFill>
                <a:latin typeface="Tahoma" pitchFamily="34" charset="0"/>
              </a:rPr>
              <a:t>’</a:t>
            </a:r>
            <a:r>
              <a:rPr lang="en-US" altLang="zh-CN" sz="2700" b="1" baseline="-25000">
                <a:solidFill>
                  <a:srgbClr val="0000FF"/>
                </a:solidFill>
              </a:rPr>
              <a:t>d</a:t>
            </a:r>
            <a:endParaRPr lang="en-US" altLang="zh-CN" sz="2700" b="1"/>
          </a:p>
          <a:p>
            <a:pPr marL="342900" indent="-342900">
              <a:spcBef>
                <a:spcPct val="20000"/>
              </a:spcBef>
              <a:buClr>
                <a:schemeClr val="bg2"/>
              </a:buClr>
              <a:buSzPct val="70000"/>
              <a:buFont typeface="Wingdings" pitchFamily="2" charset="2"/>
              <a:buChar char="l"/>
            </a:pPr>
            <a:r>
              <a:rPr lang="en-US" altLang="zh-CN" sz="2700" b="1"/>
              <a:t> </a:t>
            </a:r>
            <a:r>
              <a:rPr lang="zh-CN" altLang="en-US" sz="2700" b="1"/>
              <a:t>首先， </a:t>
            </a:r>
            <a:r>
              <a:rPr lang="en-US" altLang="zh-CN" sz="2300" b="1">
                <a:solidFill>
                  <a:srgbClr val="0000FF"/>
                </a:solidFill>
              </a:rPr>
              <a:t>i</a:t>
            </a:r>
            <a:r>
              <a:rPr lang="en-US" altLang="zh-CN" sz="2300" b="1" baseline="-25000">
                <a:solidFill>
                  <a:srgbClr val="0000FF"/>
                </a:solidFill>
              </a:rPr>
              <a:t>D-</a:t>
            </a:r>
            <a:r>
              <a:rPr lang="zh-CN" altLang="en-US" sz="2700" b="1"/>
              <a:t>迅速衰减，</a:t>
            </a:r>
            <a:r>
              <a:rPr lang="en-US" altLang="zh-CN" sz="2700" b="1"/>
              <a:t>I”——I’</a:t>
            </a:r>
          </a:p>
          <a:p>
            <a:pPr marL="342900" indent="-342900">
              <a:spcBef>
                <a:spcPct val="20000"/>
              </a:spcBef>
              <a:buClr>
                <a:schemeClr val="bg2"/>
              </a:buClr>
              <a:buSzPct val="70000"/>
              <a:buFont typeface="Wingdings" pitchFamily="2" charset="2"/>
              <a:buChar char="l"/>
            </a:pPr>
            <a:r>
              <a:rPr lang="en-US" altLang="zh-CN" sz="2700" b="1"/>
              <a:t> </a:t>
            </a:r>
            <a:r>
              <a:rPr lang="zh-CN" altLang="en-US" sz="2700" b="1"/>
              <a:t>然后， </a:t>
            </a:r>
            <a:r>
              <a:rPr lang="el-GR" altLang="zh-CN" sz="2300" b="1">
                <a:latin typeface="Times New Roman" pitchFamily="18" charset="0"/>
                <a:cs typeface="Times New Roman" pitchFamily="18" charset="0"/>
              </a:rPr>
              <a:t>Δ</a:t>
            </a:r>
            <a:r>
              <a:rPr lang="en-US" altLang="zh-CN" sz="2300" b="1">
                <a:solidFill>
                  <a:srgbClr val="0000FF"/>
                </a:solidFill>
              </a:rPr>
              <a:t>i</a:t>
            </a:r>
            <a:r>
              <a:rPr lang="en-US" altLang="zh-CN" sz="2300" b="1" baseline="-25000">
                <a:solidFill>
                  <a:srgbClr val="0000FF"/>
                </a:solidFill>
              </a:rPr>
              <a:t>f-</a:t>
            </a:r>
            <a:r>
              <a:rPr lang="zh-CN" altLang="en-US" sz="2700" b="1"/>
              <a:t>再衰减，</a:t>
            </a:r>
            <a:r>
              <a:rPr lang="en-US" altLang="zh-CN" sz="2700" b="1"/>
              <a:t>I’——I</a:t>
            </a:r>
            <a:r>
              <a:rPr lang="en-US" altLang="zh-CN" sz="2700" b="1" baseline="-25000"/>
              <a:t>K</a:t>
            </a:r>
          </a:p>
          <a:p>
            <a:pPr marL="342900" indent="-342900">
              <a:spcBef>
                <a:spcPct val="20000"/>
              </a:spcBef>
              <a:buClr>
                <a:schemeClr val="bg2"/>
              </a:buClr>
              <a:buSzPct val="70000"/>
              <a:buFont typeface="Wingdings" pitchFamily="2" charset="2"/>
              <a:buChar char="l"/>
            </a:pPr>
            <a:r>
              <a:rPr lang="en-US" altLang="zh-CN" sz="2700" b="1"/>
              <a:t>1.</a:t>
            </a:r>
            <a:r>
              <a:rPr lang="zh-CN" altLang="en-US" sz="2700" b="1"/>
              <a:t>超瞬变</a:t>
            </a:r>
            <a:r>
              <a:rPr lang="zh-CN" altLang="en-US" sz="2700" b="1">
                <a:latin typeface="Times New Roman" pitchFamily="18" charset="0"/>
                <a:cs typeface="Times New Roman" pitchFamily="18" charset="0"/>
              </a:rPr>
              <a:t>衰减过程</a:t>
            </a:r>
            <a:endParaRPr lang="zh-CN" altLang="en-US" sz="2700" b="1"/>
          </a:p>
          <a:p>
            <a:pPr marL="342900" indent="-342900">
              <a:spcBef>
                <a:spcPct val="20000"/>
              </a:spcBef>
              <a:buClr>
                <a:schemeClr val="bg2"/>
              </a:buClr>
              <a:buSzPct val="70000"/>
              <a:buFont typeface="Wingdings" pitchFamily="2" charset="2"/>
              <a:buChar char="l"/>
            </a:pPr>
            <a:r>
              <a:rPr lang="zh-CN" altLang="en-US" sz="2700" b="1"/>
              <a:t>阻尼绕组直流分量电流以时间常数</a:t>
            </a:r>
            <a:r>
              <a:rPr lang="en-US" altLang="zh-CN" sz="2700" b="1">
                <a:solidFill>
                  <a:srgbClr val="0000FF"/>
                </a:solidFill>
              </a:rPr>
              <a:t>T</a:t>
            </a:r>
            <a:r>
              <a:rPr lang="en-US" altLang="zh-CN" sz="2700" b="1">
                <a:solidFill>
                  <a:srgbClr val="0000FF"/>
                </a:solidFill>
                <a:latin typeface="Tahoma" pitchFamily="34" charset="0"/>
              </a:rPr>
              <a:t>”</a:t>
            </a:r>
            <a:r>
              <a:rPr lang="en-US" altLang="zh-CN" sz="2700" b="1" baseline="-25000">
                <a:solidFill>
                  <a:srgbClr val="0000FF"/>
                </a:solidFill>
              </a:rPr>
              <a:t>d</a:t>
            </a:r>
            <a:r>
              <a:rPr lang="zh-CN" altLang="en-US" sz="2700" b="1"/>
              <a:t>迅速衰减。</a:t>
            </a:r>
          </a:p>
          <a:p>
            <a:pPr marL="342900" indent="-342900">
              <a:spcBef>
                <a:spcPct val="20000"/>
              </a:spcBef>
              <a:buClr>
                <a:schemeClr val="bg2"/>
              </a:buClr>
              <a:buSzPct val="70000"/>
              <a:buFont typeface="Wingdings" pitchFamily="2" charset="2"/>
              <a:buChar char="l"/>
            </a:pPr>
            <a:r>
              <a:rPr lang="en-US" altLang="zh-CN" sz="2700" b="1"/>
              <a:t>t=3</a:t>
            </a:r>
            <a:r>
              <a:rPr lang="en-US" altLang="zh-CN" sz="2700" b="1">
                <a:solidFill>
                  <a:srgbClr val="0000FF"/>
                </a:solidFill>
              </a:rPr>
              <a:t>T</a:t>
            </a:r>
            <a:r>
              <a:rPr lang="en-US" altLang="zh-CN" sz="2700" b="1">
                <a:solidFill>
                  <a:srgbClr val="0000FF"/>
                </a:solidFill>
                <a:latin typeface="Tahoma" pitchFamily="34" charset="0"/>
              </a:rPr>
              <a:t>”</a:t>
            </a:r>
            <a:r>
              <a:rPr lang="en-US" altLang="zh-CN" sz="2700" b="1" baseline="-25000">
                <a:solidFill>
                  <a:srgbClr val="0000FF"/>
                </a:solidFill>
              </a:rPr>
              <a:t>d</a:t>
            </a:r>
            <a:r>
              <a:rPr lang="zh-CN" altLang="en-US" sz="2700" b="1"/>
              <a:t>时衰减</a:t>
            </a:r>
            <a:r>
              <a:rPr lang="en-US" altLang="zh-CN" sz="2700" b="1"/>
              <a:t>95%</a:t>
            </a:r>
            <a:r>
              <a:rPr lang="zh-CN" altLang="en-US" sz="2700" b="1"/>
              <a:t>。</a:t>
            </a:r>
          </a:p>
          <a:p>
            <a:pPr marL="342900" indent="-342900">
              <a:spcBef>
                <a:spcPct val="20000"/>
              </a:spcBef>
              <a:buClr>
                <a:schemeClr val="bg2"/>
              </a:buClr>
              <a:buSzPct val="70000"/>
              <a:buFont typeface="Wingdings" pitchFamily="2" charset="2"/>
              <a:buChar char="l"/>
            </a:pPr>
            <a:r>
              <a:rPr lang="en-US" altLang="zh-CN" sz="2700" b="1"/>
              <a:t>2.</a:t>
            </a:r>
            <a:r>
              <a:rPr lang="zh-CN" altLang="en-US" sz="2700" b="1"/>
              <a:t>瞬变</a:t>
            </a:r>
            <a:r>
              <a:rPr lang="zh-CN" altLang="en-US" sz="2700" b="1">
                <a:latin typeface="Times New Roman" pitchFamily="18" charset="0"/>
                <a:cs typeface="Times New Roman" pitchFamily="18" charset="0"/>
              </a:rPr>
              <a:t>衰减过程</a:t>
            </a:r>
          </a:p>
          <a:p>
            <a:pPr marL="342900" indent="-342900">
              <a:spcBef>
                <a:spcPct val="20000"/>
              </a:spcBef>
              <a:buClr>
                <a:schemeClr val="bg2"/>
              </a:buClr>
              <a:buSzPct val="70000"/>
              <a:buFont typeface="Wingdings" pitchFamily="2" charset="2"/>
              <a:buChar char="l"/>
            </a:pPr>
            <a:r>
              <a:rPr lang="zh-CN" altLang="en-US" sz="2700" b="1"/>
              <a:t>励磁绕组直流分量电流以时间常数</a:t>
            </a:r>
            <a:r>
              <a:rPr lang="en-US" altLang="zh-CN" sz="2700" b="1">
                <a:solidFill>
                  <a:srgbClr val="0000FF"/>
                </a:solidFill>
              </a:rPr>
              <a:t>T</a:t>
            </a:r>
            <a:r>
              <a:rPr lang="en-US" altLang="zh-CN" sz="2700" b="1">
                <a:solidFill>
                  <a:srgbClr val="0000FF"/>
                </a:solidFill>
                <a:latin typeface="Tahoma" pitchFamily="34" charset="0"/>
              </a:rPr>
              <a:t>’</a:t>
            </a:r>
            <a:r>
              <a:rPr lang="en-US" altLang="zh-CN" sz="2700" b="1" baseline="-25000">
                <a:solidFill>
                  <a:srgbClr val="0000FF"/>
                </a:solidFill>
              </a:rPr>
              <a:t>d</a:t>
            </a:r>
            <a:r>
              <a:rPr lang="zh-CN" altLang="en-US" sz="2700" b="1"/>
              <a:t>衰减，引起电枢交流分量电流的衰减。</a:t>
            </a:r>
            <a:endParaRPr lang="zh-CN" altLang="el-GR" sz="2300" b="1"/>
          </a:p>
        </p:txBody>
      </p:sp>
      <p:graphicFrame>
        <p:nvGraphicFramePr>
          <p:cNvPr id="552965" name="Object 5"/>
          <p:cNvGraphicFramePr>
            <a:graphicFrameLocks noChangeAspect="1"/>
          </p:cNvGraphicFramePr>
          <p:nvPr>
            <p:ph sz="half" idx="1"/>
          </p:nvPr>
        </p:nvGraphicFramePr>
        <p:xfrm>
          <a:off x="4189413" y="3997325"/>
          <a:ext cx="3492500" cy="960438"/>
        </p:xfrm>
        <a:graphic>
          <a:graphicData uri="http://schemas.openxmlformats.org/presentationml/2006/ole">
            <p:oleObj spid="_x0000_s35844" name="公式" r:id="rId3" imgW="825500" imgH="228600" progId="Equation.3">
              <p:embed/>
            </p:oleObj>
          </a:graphicData>
        </a:graphic>
      </p:graphicFrame>
      <p:graphicFrame>
        <p:nvGraphicFramePr>
          <p:cNvPr id="552964" name="Object 4"/>
          <p:cNvGraphicFramePr>
            <a:graphicFrameLocks noChangeAspect="1"/>
          </p:cNvGraphicFramePr>
          <p:nvPr>
            <p:ph sz="quarter" idx="2"/>
          </p:nvPr>
        </p:nvGraphicFramePr>
        <p:xfrm>
          <a:off x="4427538" y="5445125"/>
          <a:ext cx="4395787" cy="1181100"/>
        </p:xfrm>
        <a:graphic>
          <a:graphicData uri="http://schemas.openxmlformats.org/presentationml/2006/ole">
            <p:oleObj spid="_x0000_s35845" name="公式" r:id="rId4" imgW="850900" imgH="228600" progId="Equation.3">
              <p:embed/>
            </p:oleObj>
          </a:graphicData>
        </a:graphic>
      </p:graphicFrame>
      <p:sp>
        <p:nvSpPr>
          <p:cNvPr id="35846" name="日期占位符 1"/>
          <p:cNvSpPr>
            <a:spLocks noGrp="1"/>
          </p:cNvSpPr>
          <p:nvPr>
            <p:ph type="dt" sz="quarter" idx="10"/>
          </p:nvPr>
        </p:nvSpPr>
        <p:spPr>
          <a:noFill/>
          <a:ln>
            <a:miter lim="800000"/>
            <a:headEnd/>
            <a:tailEnd/>
          </a:ln>
        </p:spPr>
        <p:txBody>
          <a:bodyPr/>
          <a:lstStyle/>
          <a:p>
            <a:fld id="{755AB81A-750F-4F8C-B0EA-440554BC7DDB}" type="datetime8">
              <a:rPr lang="zh-CN" altLang="en-US"/>
              <a:pPr/>
              <a:t>2015年1月23日5时44分</a:t>
            </a:fld>
            <a:endParaRPr lang="en-US" altLang="zh-CN"/>
          </a:p>
        </p:txBody>
      </p:sp>
      <p:sp>
        <p:nvSpPr>
          <p:cNvPr id="35847" name="页脚占位符 2"/>
          <p:cNvSpPr>
            <a:spLocks noGrp="1"/>
          </p:cNvSpPr>
          <p:nvPr>
            <p:ph type="ftr" sz="quarter" idx="11"/>
          </p:nvPr>
        </p:nvSpPr>
        <p:spPr>
          <a:noFill/>
          <a:ln>
            <a:miter lim="800000"/>
            <a:headEnd/>
            <a:tailEnd/>
          </a:ln>
        </p:spPr>
        <p:txBody>
          <a:bodyPr/>
          <a:lstStyle/>
          <a:p>
            <a:endParaRPr lang="en-US" altLang="zh-CN" smtClean="0"/>
          </a:p>
        </p:txBody>
      </p:sp>
      <p:sp>
        <p:nvSpPr>
          <p:cNvPr id="35848" name="灯片编号占位符 3"/>
          <p:cNvSpPr>
            <a:spLocks noGrp="1"/>
          </p:cNvSpPr>
          <p:nvPr>
            <p:ph type="sldNum" sz="quarter" idx="12"/>
          </p:nvPr>
        </p:nvSpPr>
        <p:spPr>
          <a:noFill/>
          <a:ln>
            <a:miter lim="800000"/>
            <a:headEnd/>
            <a:tailEnd/>
          </a:ln>
        </p:spPr>
        <p:txBody>
          <a:bodyPr/>
          <a:lstStyle/>
          <a:p>
            <a:fld id="{D9786A09-9221-487E-877E-9F50536CA428}" type="slidenum">
              <a:rPr lang="en-US" altLang="zh-CN" smtClean="0"/>
              <a:pPr/>
              <a:t>33</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52965"/>
                                        </p:tgtEl>
                                        <p:attrNameLst>
                                          <p:attrName>style.visibility</p:attrName>
                                        </p:attrNameLst>
                                      </p:cBhvr>
                                      <p:to>
                                        <p:strVal val="visible"/>
                                      </p:to>
                                    </p:set>
                                    <p:animEffect transition="in" filter="slide(fromBottom)">
                                      <p:cBhvr>
                                        <p:cTn id="7" dur="500"/>
                                        <p:tgtEl>
                                          <p:spTgt spid="5529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52964"/>
                                        </p:tgtEl>
                                        <p:attrNameLst>
                                          <p:attrName>style.visibility</p:attrName>
                                        </p:attrNameLst>
                                      </p:cBhvr>
                                      <p:to>
                                        <p:strVal val="visible"/>
                                      </p:to>
                                    </p:set>
                                    <p:animEffect transition="in" filter="slide(fromBottom)">
                                      <p:cBhvr>
                                        <p:cTn id="12" dur="500"/>
                                        <p:tgtEl>
                                          <p:spTgt spid="552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27088" y="188913"/>
            <a:ext cx="8604250" cy="650875"/>
          </a:xfrm>
        </p:spPr>
        <p:txBody>
          <a:bodyPr/>
          <a:lstStyle/>
          <a:p>
            <a:pPr eaLnBrk="1" hangingPunct="1"/>
            <a:r>
              <a:rPr lang="en-US" altLang="zh-CN" sz="2900" smtClean="0"/>
              <a:t>6.4</a:t>
            </a:r>
            <a:r>
              <a:rPr lang="en-US" altLang="zh-CN" sz="2900" smtClean="0">
                <a:latin typeface="Arial" charset="0"/>
              </a:rPr>
              <a:t>—</a:t>
            </a:r>
            <a:r>
              <a:rPr lang="en-US" altLang="zh-CN" sz="2900" smtClean="0"/>
              <a:t>3  </a:t>
            </a:r>
            <a:r>
              <a:rPr lang="zh-CN" altLang="en-US" sz="2900" smtClean="0"/>
              <a:t>三相突然短路电流的分析</a:t>
            </a:r>
            <a:r>
              <a:rPr lang="en-US" altLang="zh-CN" sz="1000" smtClean="0">
                <a:ea typeface="黑体" pitchFamily="2" charset="-122"/>
              </a:rPr>
              <a:t>8</a:t>
            </a:r>
          </a:p>
        </p:txBody>
      </p:sp>
      <p:sp>
        <p:nvSpPr>
          <p:cNvPr id="36867" name="Rectangle 3"/>
          <p:cNvSpPr>
            <a:spLocks noChangeArrowheads="1"/>
          </p:cNvSpPr>
          <p:nvPr/>
        </p:nvSpPr>
        <p:spPr bwMode="auto">
          <a:xfrm>
            <a:off x="0" y="908050"/>
            <a:ext cx="8893175" cy="594995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四、电枢绕组突然短路电流的表达式</a:t>
            </a:r>
          </a:p>
          <a:p>
            <a:pPr marL="342900" indent="-342900">
              <a:spcBef>
                <a:spcPct val="20000"/>
              </a:spcBef>
              <a:buClr>
                <a:schemeClr val="bg2"/>
              </a:buClr>
              <a:buSzPct val="70000"/>
              <a:buFont typeface="Wingdings" pitchFamily="2" charset="2"/>
              <a:buChar char="l"/>
            </a:pPr>
            <a:r>
              <a:rPr lang="en-US" altLang="zh-CN" sz="2700" b="1"/>
              <a:t>A</a:t>
            </a:r>
            <a:r>
              <a:rPr lang="zh-CN" altLang="en-US" sz="2700" b="1"/>
              <a:t>相电枢绕组突然短路电流的表达式</a:t>
            </a:r>
          </a:p>
          <a:p>
            <a:pPr marL="342900" indent="-342900">
              <a:spcBef>
                <a:spcPct val="20000"/>
              </a:spcBef>
              <a:buClr>
                <a:schemeClr val="bg2"/>
              </a:buClr>
              <a:buSzPct val="70000"/>
              <a:buFont typeface="Wingdings" pitchFamily="2" charset="2"/>
              <a:buChar char="l"/>
            </a:pPr>
            <a:endParaRPr lang="zh-CN" altLang="el-GR" sz="2700" b="1"/>
          </a:p>
        </p:txBody>
      </p:sp>
      <p:graphicFrame>
        <p:nvGraphicFramePr>
          <p:cNvPr id="553988" name="Object 4"/>
          <p:cNvGraphicFramePr>
            <a:graphicFrameLocks noChangeAspect="1"/>
          </p:cNvGraphicFramePr>
          <p:nvPr>
            <p:ph sz="half" idx="1"/>
          </p:nvPr>
        </p:nvGraphicFramePr>
        <p:xfrm>
          <a:off x="395288" y="2060575"/>
          <a:ext cx="8497887" cy="1404938"/>
        </p:xfrm>
        <a:graphic>
          <a:graphicData uri="http://schemas.openxmlformats.org/presentationml/2006/ole">
            <p:oleObj spid="_x0000_s36868" name="公式" r:id="rId3" imgW="3073400" imgH="508000" progId="Equation.3">
              <p:embed/>
            </p:oleObj>
          </a:graphicData>
        </a:graphic>
      </p:graphicFrame>
      <p:graphicFrame>
        <p:nvGraphicFramePr>
          <p:cNvPr id="553991" name="Object 7"/>
          <p:cNvGraphicFramePr>
            <a:graphicFrameLocks noChangeAspect="1"/>
          </p:cNvGraphicFramePr>
          <p:nvPr>
            <p:ph sz="half" idx="2"/>
          </p:nvPr>
        </p:nvGraphicFramePr>
        <p:xfrm>
          <a:off x="323850" y="3573463"/>
          <a:ext cx="8640763" cy="2586037"/>
        </p:xfrm>
        <a:graphic>
          <a:graphicData uri="http://schemas.openxmlformats.org/presentationml/2006/ole">
            <p:oleObj spid="_x0000_s36869" name="公式" r:id="rId4" imgW="3479800" imgH="1041400" progId="Equation.3">
              <p:embed/>
            </p:oleObj>
          </a:graphicData>
        </a:graphic>
      </p:graphicFrame>
      <p:sp>
        <p:nvSpPr>
          <p:cNvPr id="36870" name="日期占位符 1"/>
          <p:cNvSpPr>
            <a:spLocks noGrp="1"/>
          </p:cNvSpPr>
          <p:nvPr>
            <p:ph type="dt" sz="quarter" idx="10"/>
          </p:nvPr>
        </p:nvSpPr>
        <p:spPr>
          <a:noFill/>
          <a:ln>
            <a:miter lim="800000"/>
            <a:headEnd/>
            <a:tailEnd/>
          </a:ln>
        </p:spPr>
        <p:txBody>
          <a:bodyPr/>
          <a:lstStyle/>
          <a:p>
            <a:fld id="{B922D23E-0B3C-41F2-94A3-AF6B71EBF45A}" type="datetime8">
              <a:rPr lang="zh-CN" altLang="en-US"/>
              <a:pPr/>
              <a:t>2015年1月23日5时44分</a:t>
            </a:fld>
            <a:endParaRPr lang="en-US" altLang="zh-CN"/>
          </a:p>
        </p:txBody>
      </p:sp>
      <p:sp>
        <p:nvSpPr>
          <p:cNvPr id="36871" name="页脚占位符 2"/>
          <p:cNvSpPr>
            <a:spLocks noGrp="1"/>
          </p:cNvSpPr>
          <p:nvPr>
            <p:ph type="ftr" sz="quarter" idx="11"/>
          </p:nvPr>
        </p:nvSpPr>
        <p:spPr>
          <a:noFill/>
          <a:ln>
            <a:miter lim="800000"/>
            <a:headEnd/>
            <a:tailEnd/>
          </a:ln>
        </p:spPr>
        <p:txBody>
          <a:bodyPr/>
          <a:lstStyle/>
          <a:p>
            <a:endParaRPr lang="en-US" altLang="zh-CN" smtClean="0"/>
          </a:p>
        </p:txBody>
      </p:sp>
      <p:sp>
        <p:nvSpPr>
          <p:cNvPr id="36872" name="灯片编号占位符 3"/>
          <p:cNvSpPr>
            <a:spLocks noGrp="1"/>
          </p:cNvSpPr>
          <p:nvPr>
            <p:ph type="sldNum" sz="quarter" idx="12"/>
          </p:nvPr>
        </p:nvSpPr>
        <p:spPr>
          <a:noFill/>
          <a:ln>
            <a:miter lim="800000"/>
            <a:headEnd/>
            <a:tailEnd/>
          </a:ln>
        </p:spPr>
        <p:txBody>
          <a:bodyPr/>
          <a:lstStyle/>
          <a:p>
            <a:fld id="{C227A584-DB06-463B-BCDB-6A2474DA5F01}" type="slidenum">
              <a:rPr lang="en-US" altLang="zh-CN" smtClean="0"/>
              <a:pPr/>
              <a:t>34</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53988"/>
                                        </p:tgtEl>
                                        <p:attrNameLst>
                                          <p:attrName>style.visibility</p:attrName>
                                        </p:attrNameLst>
                                      </p:cBhvr>
                                      <p:to>
                                        <p:strVal val="visible"/>
                                      </p:to>
                                    </p:set>
                                    <p:animEffect transition="in" filter="slide(fromBottom)">
                                      <p:cBhvr>
                                        <p:cTn id="7" dur="500"/>
                                        <p:tgtEl>
                                          <p:spTgt spid="553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53991"/>
                                        </p:tgtEl>
                                        <p:attrNameLst>
                                          <p:attrName>style.visibility</p:attrName>
                                        </p:attrNameLst>
                                      </p:cBhvr>
                                      <p:to>
                                        <p:strVal val="visible"/>
                                      </p:to>
                                    </p:set>
                                    <p:animEffect transition="in" filter="slide(fromBottom)">
                                      <p:cBhvr>
                                        <p:cTn id="12" dur="500"/>
                                        <p:tgtEl>
                                          <p:spTgt spid="553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066800" y="228600"/>
            <a:ext cx="7775575" cy="720725"/>
          </a:xfrm>
        </p:spPr>
        <p:txBody>
          <a:bodyPr/>
          <a:lstStyle/>
          <a:p>
            <a:pPr eaLnBrk="1" hangingPunct="1"/>
            <a:r>
              <a:rPr lang="zh-CN" altLang="en-US" smtClean="0"/>
              <a:t>小  结                               </a:t>
            </a:r>
            <a:r>
              <a:rPr lang="en-US" altLang="zh-CN" sz="1400" smtClean="0">
                <a:ea typeface="黑体" pitchFamily="2" charset="-122"/>
              </a:rPr>
              <a:t>1</a:t>
            </a:r>
          </a:p>
        </p:txBody>
      </p:sp>
      <p:sp>
        <p:nvSpPr>
          <p:cNvPr id="37891" name="Rectangle 3"/>
          <p:cNvSpPr>
            <a:spLocks noChangeArrowheads="1"/>
          </p:cNvSpPr>
          <p:nvPr/>
        </p:nvSpPr>
        <p:spPr bwMode="auto">
          <a:xfrm>
            <a:off x="539750" y="914400"/>
            <a:ext cx="8604250" cy="5683250"/>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同步发电机三相突然短路时，各绕组电流均有很大冲击电流，随后逐渐衰减。</a:t>
            </a:r>
          </a:p>
          <a:p>
            <a:pPr marL="342900" indent="-342900" algn="just">
              <a:spcBef>
                <a:spcPct val="20000"/>
              </a:spcBef>
              <a:buClr>
                <a:schemeClr val="bg2"/>
              </a:buClr>
              <a:buSzPct val="70000"/>
              <a:buFont typeface="Wingdings" pitchFamily="2" charset="2"/>
              <a:buChar char="l"/>
            </a:pPr>
            <a:r>
              <a:rPr lang="zh-CN" altLang="en-US" sz="2700" b="1">
                <a:latin typeface="Times New Roman" pitchFamily="18" charset="0"/>
              </a:rPr>
              <a:t>我们主要研究电枢绕组突然短路电流的衰减规律</a:t>
            </a:r>
            <a:r>
              <a:rPr lang="zh-CN" altLang="en-US" sz="2700">
                <a:latin typeface="Times New Roman" pitchFamily="18" charset="0"/>
              </a:rPr>
              <a:t>。</a:t>
            </a:r>
          </a:p>
          <a:p>
            <a:pPr marL="342900" indent="-342900" algn="just">
              <a:spcBef>
                <a:spcPct val="20000"/>
              </a:spcBef>
              <a:buClr>
                <a:schemeClr val="bg2"/>
              </a:buClr>
              <a:buSzPct val="70000"/>
              <a:buFont typeface="Wingdings" pitchFamily="2" charset="2"/>
              <a:buChar char="l"/>
            </a:pPr>
            <a:r>
              <a:rPr lang="en-US" altLang="zh-CN" sz="2700" b="1"/>
              <a:t>1.</a:t>
            </a:r>
            <a:r>
              <a:rPr lang="zh-CN" altLang="en-US" sz="2700" b="1"/>
              <a:t>超瞬变</a:t>
            </a:r>
            <a:r>
              <a:rPr lang="zh-CN" altLang="en-US" sz="2700" b="1">
                <a:latin typeface="Times New Roman" pitchFamily="18" charset="0"/>
                <a:cs typeface="Times New Roman" pitchFamily="18" charset="0"/>
              </a:rPr>
              <a:t>电流</a:t>
            </a:r>
            <a:r>
              <a:rPr lang="en-US" altLang="zh-CN" sz="2700" b="1"/>
              <a:t>I”</a:t>
            </a:r>
            <a:r>
              <a:rPr lang="zh-CN" altLang="en-US" sz="2700" b="1"/>
              <a:t>，对应电抗</a:t>
            </a:r>
            <a:r>
              <a:rPr lang="en-US" altLang="zh-CN" sz="2300" b="1">
                <a:solidFill>
                  <a:srgbClr val="0000FF"/>
                </a:solidFill>
              </a:rPr>
              <a:t>x</a:t>
            </a:r>
            <a:r>
              <a:rPr lang="en-US" altLang="zh-CN" sz="2300" b="1">
                <a:solidFill>
                  <a:srgbClr val="0000FF"/>
                </a:solidFill>
                <a:latin typeface="Tahoma" pitchFamily="34" charset="0"/>
              </a:rPr>
              <a:t>”</a:t>
            </a:r>
            <a:r>
              <a:rPr lang="en-US" altLang="zh-CN" sz="2300" b="1" baseline="-25000">
                <a:solidFill>
                  <a:srgbClr val="0000FF"/>
                </a:solidFill>
              </a:rPr>
              <a:t>d</a:t>
            </a:r>
            <a:r>
              <a:rPr lang="en-US" altLang="zh-CN" sz="2700" b="1"/>
              <a:t> </a:t>
            </a:r>
            <a:r>
              <a:rPr lang="zh-CN" altLang="en-US" sz="2700" b="1"/>
              <a:t>，所以</a:t>
            </a:r>
            <a:r>
              <a:rPr lang="en-US" altLang="zh-CN" sz="2700" b="1"/>
              <a:t>I”= E</a:t>
            </a:r>
            <a:r>
              <a:rPr lang="en-US" altLang="zh-CN" sz="2700" b="1" baseline="-25000"/>
              <a:t>0</a:t>
            </a:r>
            <a:r>
              <a:rPr lang="en-US" altLang="zh-CN" sz="2700" b="1"/>
              <a:t>/x”</a:t>
            </a:r>
            <a:r>
              <a:rPr lang="en-US" altLang="zh-CN" sz="2700" b="1" baseline="-25000">
                <a:cs typeface="Tahoma" pitchFamily="34" charset="0"/>
              </a:rPr>
              <a:t>d</a:t>
            </a:r>
            <a:endParaRPr lang="en-US" altLang="zh-CN" sz="2700" b="1"/>
          </a:p>
          <a:p>
            <a:pPr marL="342900" indent="-342900" algn="just">
              <a:spcBef>
                <a:spcPct val="20000"/>
              </a:spcBef>
              <a:buClr>
                <a:schemeClr val="bg2"/>
              </a:buClr>
              <a:buSzPct val="70000"/>
              <a:buFont typeface="Wingdings" pitchFamily="2" charset="2"/>
              <a:buChar char="l"/>
            </a:pPr>
            <a:r>
              <a:rPr lang="en-US" altLang="zh-CN" sz="2700" b="1"/>
              <a:t>2.</a:t>
            </a:r>
            <a:r>
              <a:rPr lang="zh-CN" altLang="en-US" sz="2700" b="1"/>
              <a:t>瞬变电流</a:t>
            </a:r>
            <a:r>
              <a:rPr lang="en-US" altLang="zh-CN" sz="2700" b="1"/>
              <a:t>I’</a:t>
            </a:r>
            <a:r>
              <a:rPr lang="zh-CN" altLang="en-US" sz="2700" b="1"/>
              <a:t>，对应电抗</a:t>
            </a:r>
            <a:r>
              <a:rPr lang="en-US" altLang="zh-CN" sz="2300" b="1">
                <a:solidFill>
                  <a:srgbClr val="0000FF"/>
                </a:solidFill>
              </a:rPr>
              <a:t>x</a:t>
            </a:r>
            <a:r>
              <a:rPr lang="en-US" altLang="zh-CN" sz="2300" b="1">
                <a:solidFill>
                  <a:srgbClr val="0000FF"/>
                </a:solidFill>
                <a:latin typeface="Tahoma" pitchFamily="34" charset="0"/>
              </a:rPr>
              <a:t>’</a:t>
            </a:r>
            <a:r>
              <a:rPr lang="en-US" altLang="zh-CN" sz="2300" b="1" baseline="-25000">
                <a:solidFill>
                  <a:srgbClr val="0000FF"/>
                </a:solidFill>
              </a:rPr>
              <a:t>d</a:t>
            </a:r>
            <a:r>
              <a:rPr lang="en-US" altLang="zh-CN" sz="2700" b="1"/>
              <a:t> </a:t>
            </a:r>
            <a:r>
              <a:rPr lang="zh-CN" altLang="en-US" sz="2700" b="1"/>
              <a:t>，所以</a:t>
            </a:r>
            <a:r>
              <a:rPr lang="en-US" altLang="zh-CN" sz="2700" b="1"/>
              <a:t>I’= E</a:t>
            </a:r>
            <a:r>
              <a:rPr lang="en-US" altLang="zh-CN" sz="2700" b="1" baseline="-25000"/>
              <a:t>0</a:t>
            </a:r>
            <a:r>
              <a:rPr lang="en-US" altLang="zh-CN" sz="2700" b="1"/>
              <a:t>/x’</a:t>
            </a:r>
            <a:r>
              <a:rPr lang="en-US" altLang="zh-CN" sz="2700" b="1" baseline="-25000">
                <a:cs typeface="Tahoma" pitchFamily="34" charset="0"/>
              </a:rPr>
              <a:t>d</a:t>
            </a:r>
          </a:p>
          <a:p>
            <a:pPr marL="342900" indent="-342900" algn="just">
              <a:spcBef>
                <a:spcPct val="20000"/>
              </a:spcBef>
              <a:buClr>
                <a:schemeClr val="bg2"/>
              </a:buClr>
              <a:buSzPct val="70000"/>
              <a:buFont typeface="Wingdings" pitchFamily="2" charset="2"/>
              <a:buChar char="l"/>
            </a:pPr>
            <a:r>
              <a:rPr lang="zh-CN" altLang="en-US" sz="2700" b="1"/>
              <a:t>衰减过程</a:t>
            </a:r>
          </a:p>
          <a:p>
            <a:pPr marL="342900" indent="-342900" algn="just">
              <a:spcBef>
                <a:spcPct val="20000"/>
              </a:spcBef>
              <a:buClr>
                <a:schemeClr val="bg2"/>
              </a:buClr>
              <a:buSzPct val="70000"/>
              <a:buFont typeface="Wingdings" pitchFamily="2" charset="2"/>
              <a:buChar char="l"/>
            </a:pPr>
            <a:r>
              <a:rPr lang="en-US" altLang="zh-CN" sz="2700" b="1"/>
              <a:t>1. I”——I’ </a:t>
            </a:r>
            <a:r>
              <a:rPr lang="zh-CN" altLang="en-US" sz="2700" b="1"/>
              <a:t>电流以</a:t>
            </a:r>
            <a:r>
              <a:rPr lang="en-US" altLang="zh-CN" sz="2700" b="1"/>
              <a:t>T”</a:t>
            </a:r>
            <a:r>
              <a:rPr lang="en-US" altLang="zh-CN" sz="2700" b="1" baseline="-25000"/>
              <a:t>d</a:t>
            </a:r>
            <a:r>
              <a:rPr lang="zh-CN" altLang="en-US" sz="2700" b="1"/>
              <a:t>衰减</a:t>
            </a:r>
            <a:r>
              <a:rPr lang="en-US" altLang="zh-CN" sz="2700" b="1"/>
              <a:t>——T”</a:t>
            </a:r>
            <a:r>
              <a:rPr lang="en-US" altLang="zh-CN" sz="2700" b="1" baseline="-25000"/>
              <a:t>d</a:t>
            </a:r>
            <a:r>
              <a:rPr lang="zh-CN" altLang="en-US" sz="2700" b="1"/>
              <a:t>阻尼绕组直流分量电流</a:t>
            </a:r>
            <a:r>
              <a:rPr lang="en-US" altLang="zh-CN" sz="2700" b="1"/>
              <a:t>i</a:t>
            </a:r>
            <a:r>
              <a:rPr lang="en-US" altLang="zh-CN" sz="2700" b="1" baseline="-25000"/>
              <a:t>D-</a:t>
            </a:r>
            <a:r>
              <a:rPr lang="zh-CN" altLang="en-US" sz="2700" b="1"/>
              <a:t>的衰减时间常数 </a:t>
            </a:r>
          </a:p>
          <a:p>
            <a:pPr marL="342900" indent="-342900" algn="just">
              <a:spcBef>
                <a:spcPct val="20000"/>
              </a:spcBef>
              <a:buClr>
                <a:schemeClr val="bg2"/>
              </a:buClr>
              <a:buSzPct val="70000"/>
              <a:buFont typeface="Wingdings" pitchFamily="2" charset="2"/>
              <a:buChar char="l"/>
            </a:pPr>
            <a:r>
              <a:rPr lang="en-US" altLang="zh-CN" sz="2700" b="1"/>
              <a:t>2. I’——I</a:t>
            </a:r>
            <a:r>
              <a:rPr lang="en-US" altLang="zh-CN" sz="2700" b="1" baseline="-25000"/>
              <a:t>K</a:t>
            </a:r>
            <a:r>
              <a:rPr lang="zh-CN" altLang="en-US" sz="2700" b="1"/>
              <a:t>电流以</a:t>
            </a:r>
            <a:r>
              <a:rPr lang="en-US" altLang="zh-CN" sz="2700" b="1"/>
              <a:t>T’</a:t>
            </a:r>
            <a:r>
              <a:rPr lang="en-US" altLang="zh-CN" sz="2700" b="1" baseline="-25000"/>
              <a:t>d</a:t>
            </a:r>
            <a:r>
              <a:rPr lang="zh-CN" altLang="en-US" sz="2700" b="1"/>
              <a:t>衰减</a:t>
            </a:r>
            <a:r>
              <a:rPr lang="en-US" altLang="zh-CN" sz="2700" b="1"/>
              <a:t>——T’</a:t>
            </a:r>
            <a:r>
              <a:rPr lang="en-US" altLang="zh-CN" sz="2700" b="1" baseline="-25000"/>
              <a:t>d</a:t>
            </a:r>
            <a:r>
              <a:rPr lang="zh-CN" altLang="en-US" sz="2700" b="1"/>
              <a:t>励磁绕组直流分量电流</a:t>
            </a:r>
            <a:r>
              <a:rPr lang="el-GR" altLang="zh-CN" sz="2700" b="1">
                <a:latin typeface="Times New Roman" pitchFamily="18" charset="0"/>
                <a:cs typeface="Times New Roman" pitchFamily="18" charset="0"/>
              </a:rPr>
              <a:t>Δ</a:t>
            </a:r>
            <a:r>
              <a:rPr lang="en-US" altLang="zh-CN" sz="2700" b="1"/>
              <a:t>i</a:t>
            </a:r>
            <a:r>
              <a:rPr lang="en-US" altLang="zh-CN" sz="2700" b="1" baseline="-25000"/>
              <a:t>f-</a:t>
            </a:r>
            <a:r>
              <a:rPr lang="zh-CN" altLang="en-US" sz="2700" b="1"/>
              <a:t>的衰减时间常数</a:t>
            </a:r>
          </a:p>
          <a:p>
            <a:pPr marL="342900" indent="-342900" algn="just">
              <a:spcBef>
                <a:spcPct val="20000"/>
              </a:spcBef>
              <a:buClr>
                <a:schemeClr val="bg2"/>
              </a:buClr>
              <a:buSzPct val="70000"/>
              <a:buFont typeface="Wingdings" pitchFamily="2" charset="2"/>
              <a:buChar char="l"/>
            </a:pPr>
            <a:r>
              <a:rPr lang="en-US" altLang="zh-CN" sz="2700" b="1"/>
              <a:t>3.</a:t>
            </a:r>
            <a:r>
              <a:rPr lang="zh-CN" altLang="en-US" sz="2700" b="1"/>
              <a:t>直流分量电流</a:t>
            </a:r>
            <a:r>
              <a:rPr lang="en-US" altLang="zh-CN" sz="2700" b="1"/>
              <a:t>I</a:t>
            </a:r>
            <a:r>
              <a:rPr lang="en-US" altLang="zh-CN" sz="2700" b="1" baseline="-25000"/>
              <a:t>-</a:t>
            </a:r>
            <a:r>
              <a:rPr lang="zh-CN" altLang="en-US" sz="2700" b="1"/>
              <a:t>以</a:t>
            </a:r>
            <a:r>
              <a:rPr lang="en-US" altLang="zh-CN" sz="2700" b="1"/>
              <a:t>T</a:t>
            </a:r>
            <a:r>
              <a:rPr lang="en-US" altLang="zh-CN" sz="2700" b="1" baseline="-25000"/>
              <a:t>a</a:t>
            </a:r>
            <a:r>
              <a:rPr lang="zh-CN" altLang="en-US" sz="2700" b="1"/>
              <a:t>衰减</a:t>
            </a:r>
            <a:r>
              <a:rPr lang="en-US" altLang="zh-CN" sz="2700" b="1"/>
              <a:t>——T</a:t>
            </a:r>
            <a:r>
              <a:rPr lang="en-US" altLang="zh-CN" sz="2700" b="1" baseline="-25000"/>
              <a:t>a</a:t>
            </a:r>
            <a:r>
              <a:rPr lang="zh-CN" altLang="en-US" sz="2700" b="1"/>
              <a:t>电枢绕组直流分量电流</a:t>
            </a:r>
            <a:r>
              <a:rPr lang="en-US" altLang="zh-CN" sz="2700" b="1"/>
              <a:t>i</a:t>
            </a:r>
            <a:r>
              <a:rPr lang="en-US" altLang="zh-CN" sz="2700" b="1" baseline="-25000"/>
              <a:t>-</a:t>
            </a:r>
            <a:r>
              <a:rPr lang="zh-CN" altLang="en-US" sz="2700" b="1"/>
              <a:t>的衰减时间常数</a:t>
            </a:r>
          </a:p>
        </p:txBody>
      </p:sp>
      <p:sp>
        <p:nvSpPr>
          <p:cNvPr id="37892" name="日期占位符 1"/>
          <p:cNvSpPr>
            <a:spLocks noGrp="1"/>
          </p:cNvSpPr>
          <p:nvPr>
            <p:ph type="dt" sz="quarter" idx="10"/>
          </p:nvPr>
        </p:nvSpPr>
        <p:spPr>
          <a:noFill/>
          <a:ln>
            <a:miter lim="800000"/>
            <a:headEnd/>
            <a:tailEnd/>
          </a:ln>
        </p:spPr>
        <p:txBody>
          <a:bodyPr/>
          <a:lstStyle/>
          <a:p>
            <a:fld id="{0551FEFD-DD33-430D-B962-BF6E178277DB}" type="datetime8">
              <a:rPr lang="zh-CN" altLang="en-US"/>
              <a:pPr/>
              <a:t>2015年1月23日5时44分</a:t>
            </a:fld>
            <a:endParaRPr lang="en-US" altLang="zh-CN"/>
          </a:p>
        </p:txBody>
      </p:sp>
      <p:sp>
        <p:nvSpPr>
          <p:cNvPr id="37893" name="页脚占位符 2"/>
          <p:cNvSpPr>
            <a:spLocks noGrp="1"/>
          </p:cNvSpPr>
          <p:nvPr>
            <p:ph type="ftr" sz="quarter" idx="11"/>
          </p:nvPr>
        </p:nvSpPr>
        <p:spPr>
          <a:noFill/>
          <a:ln>
            <a:miter lim="800000"/>
            <a:headEnd/>
            <a:tailEnd/>
          </a:ln>
        </p:spPr>
        <p:txBody>
          <a:bodyPr/>
          <a:lstStyle/>
          <a:p>
            <a:endParaRPr lang="en-US" altLang="zh-CN" smtClean="0"/>
          </a:p>
        </p:txBody>
      </p:sp>
      <p:sp>
        <p:nvSpPr>
          <p:cNvPr id="37894" name="灯片编号占位符 3"/>
          <p:cNvSpPr>
            <a:spLocks noGrp="1"/>
          </p:cNvSpPr>
          <p:nvPr>
            <p:ph type="sldNum" sz="quarter" idx="12"/>
          </p:nvPr>
        </p:nvSpPr>
        <p:spPr>
          <a:noFill/>
          <a:ln>
            <a:miter lim="800000"/>
            <a:headEnd/>
            <a:tailEnd/>
          </a:ln>
        </p:spPr>
        <p:txBody>
          <a:bodyPr/>
          <a:lstStyle/>
          <a:p>
            <a:fld id="{8F17F41D-E31B-48CB-8FB6-8D77C771F3E4}" type="slidenum">
              <a:rPr lang="en-US" altLang="zh-CN" smtClean="0"/>
              <a:pPr/>
              <a:t>35</a:t>
            </a:fld>
            <a:endParaRPr lang="en-US" altLang="zh-CN"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16013" y="692150"/>
            <a:ext cx="7775575" cy="720725"/>
          </a:xfrm>
        </p:spPr>
        <p:txBody>
          <a:bodyPr/>
          <a:lstStyle/>
          <a:p>
            <a:pPr eaLnBrk="1" hangingPunct="1"/>
            <a:r>
              <a:rPr lang="zh-CN" altLang="en-US" smtClean="0"/>
              <a:t>小  结                               </a:t>
            </a:r>
            <a:r>
              <a:rPr lang="en-US" altLang="zh-CN" sz="1400" smtClean="0">
                <a:ea typeface="黑体" pitchFamily="2" charset="-122"/>
              </a:rPr>
              <a:t>2</a:t>
            </a:r>
          </a:p>
        </p:txBody>
      </p:sp>
      <p:sp>
        <p:nvSpPr>
          <p:cNvPr id="38915" name="Rectangle 3"/>
          <p:cNvSpPr>
            <a:spLocks noChangeArrowheads="1"/>
          </p:cNvSpPr>
          <p:nvPr/>
        </p:nvSpPr>
        <p:spPr bwMode="auto">
          <a:xfrm>
            <a:off x="468313" y="1916113"/>
            <a:ext cx="8915400" cy="5300662"/>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en-US" altLang="zh-CN" sz="2700" b="1">
                <a:latin typeface="Times New Roman" pitchFamily="18" charset="0"/>
              </a:rPr>
              <a:t>x</a:t>
            </a:r>
            <a:r>
              <a:rPr lang="en-US" altLang="zh-CN" sz="2700" b="1"/>
              <a:t>”</a:t>
            </a:r>
            <a:r>
              <a:rPr lang="en-US" altLang="zh-CN" sz="2700" b="1" baseline="-25000">
                <a:latin typeface="Times New Roman" pitchFamily="18" charset="0"/>
              </a:rPr>
              <a:t>d</a:t>
            </a:r>
            <a:r>
              <a:rPr lang="zh-CN" altLang="en-US" sz="2700" b="1">
                <a:latin typeface="Times New Roman" pitchFamily="18" charset="0"/>
              </a:rPr>
              <a:t>、</a:t>
            </a:r>
            <a:r>
              <a:rPr lang="en-US" altLang="zh-CN" sz="2700" b="1">
                <a:latin typeface="Times New Roman" pitchFamily="18" charset="0"/>
              </a:rPr>
              <a:t>x</a:t>
            </a:r>
            <a:r>
              <a:rPr lang="en-US" altLang="zh-CN" sz="2700" b="1"/>
              <a:t>’</a:t>
            </a:r>
            <a:r>
              <a:rPr lang="en-US" altLang="zh-CN" sz="2700" b="1">
                <a:latin typeface="Times New Roman" pitchFamily="18" charset="0"/>
              </a:rPr>
              <a:t> </a:t>
            </a:r>
            <a:r>
              <a:rPr lang="en-US" altLang="zh-CN" sz="2700" b="1" baseline="-25000">
                <a:latin typeface="Times New Roman" pitchFamily="18" charset="0"/>
              </a:rPr>
              <a:t>d</a:t>
            </a:r>
            <a:r>
              <a:rPr lang="zh-CN" altLang="en-US" sz="2700" b="1">
                <a:latin typeface="Times New Roman" pitchFamily="18" charset="0"/>
              </a:rPr>
              <a:t>、</a:t>
            </a:r>
            <a:r>
              <a:rPr lang="en-US" altLang="zh-CN" sz="2700" b="1">
                <a:latin typeface="Times New Roman" pitchFamily="18" charset="0"/>
              </a:rPr>
              <a:t>T</a:t>
            </a:r>
            <a:r>
              <a:rPr lang="en-US" altLang="zh-CN" sz="2700" b="1"/>
              <a:t>”</a:t>
            </a:r>
            <a:r>
              <a:rPr lang="en-US" altLang="zh-CN" sz="2700" b="1" baseline="-25000">
                <a:latin typeface="Times New Roman" pitchFamily="18" charset="0"/>
              </a:rPr>
              <a:t>d</a:t>
            </a:r>
            <a:r>
              <a:rPr lang="zh-CN" altLang="en-US" sz="2700" b="1">
                <a:latin typeface="Times New Roman" pitchFamily="18" charset="0"/>
              </a:rPr>
              <a:t>、</a:t>
            </a:r>
            <a:r>
              <a:rPr lang="en-US" altLang="zh-CN" sz="2700" b="1">
                <a:latin typeface="Times New Roman" pitchFamily="18" charset="0"/>
              </a:rPr>
              <a:t>T</a:t>
            </a:r>
            <a:r>
              <a:rPr lang="en-US" altLang="zh-CN" sz="2700" b="1"/>
              <a:t>’</a:t>
            </a:r>
            <a:r>
              <a:rPr lang="en-US" altLang="zh-CN" sz="2700" b="1">
                <a:latin typeface="Times New Roman" pitchFamily="18" charset="0"/>
              </a:rPr>
              <a:t> </a:t>
            </a:r>
            <a:r>
              <a:rPr lang="en-US" altLang="zh-CN" sz="2700" b="1" baseline="-25000">
                <a:latin typeface="Times New Roman" pitchFamily="18" charset="0"/>
              </a:rPr>
              <a:t>d</a:t>
            </a:r>
            <a:r>
              <a:rPr lang="zh-CN" altLang="en-US" sz="2700" b="1">
                <a:latin typeface="Times New Roman" pitchFamily="18" charset="0"/>
              </a:rPr>
              <a:t>、</a:t>
            </a:r>
            <a:r>
              <a:rPr lang="en-US" altLang="zh-CN" sz="2700" b="1">
                <a:latin typeface="Times New Roman" pitchFamily="18" charset="0"/>
              </a:rPr>
              <a:t>T</a:t>
            </a:r>
            <a:r>
              <a:rPr lang="en-US" altLang="zh-CN" sz="2700" b="1" baseline="-25000">
                <a:latin typeface="Times New Roman" pitchFamily="18" charset="0"/>
              </a:rPr>
              <a:t>a</a:t>
            </a:r>
            <a:r>
              <a:rPr lang="zh-CN" altLang="en-US" sz="2700" b="1">
                <a:latin typeface="Times New Roman" pitchFamily="18" charset="0"/>
              </a:rPr>
              <a:t>、</a:t>
            </a:r>
          </a:p>
          <a:p>
            <a:pPr marL="342900" indent="-342900" algn="just">
              <a:spcBef>
                <a:spcPct val="20000"/>
              </a:spcBef>
              <a:buClr>
                <a:schemeClr val="bg2"/>
              </a:buClr>
              <a:buSzPct val="70000"/>
              <a:buFont typeface="Wingdings" pitchFamily="2" charset="2"/>
              <a:buChar char="l"/>
            </a:pPr>
            <a:r>
              <a:rPr lang="en-US" altLang="zh-CN" sz="2700" b="1">
                <a:latin typeface="Times New Roman" pitchFamily="18" charset="0"/>
              </a:rPr>
              <a:t>x</a:t>
            </a:r>
            <a:r>
              <a:rPr lang="en-US" altLang="zh-CN" sz="2700" b="1"/>
              <a:t>”</a:t>
            </a:r>
            <a:r>
              <a:rPr lang="en-US" altLang="zh-CN" sz="2700" b="1" baseline="-25000">
                <a:latin typeface="Times New Roman" pitchFamily="18" charset="0"/>
              </a:rPr>
              <a:t>d</a:t>
            </a:r>
            <a:r>
              <a:rPr lang="en-US" altLang="zh-CN" sz="2700" b="1">
                <a:latin typeface="Times New Roman" pitchFamily="18" charset="0"/>
              </a:rPr>
              <a:t> &lt; x</a:t>
            </a:r>
            <a:r>
              <a:rPr lang="en-US" altLang="zh-CN" sz="2700" b="1"/>
              <a:t>’</a:t>
            </a:r>
            <a:r>
              <a:rPr lang="en-US" altLang="zh-CN" sz="2700" b="1">
                <a:latin typeface="Times New Roman" pitchFamily="18" charset="0"/>
              </a:rPr>
              <a:t> </a:t>
            </a:r>
            <a:r>
              <a:rPr lang="en-US" altLang="zh-CN" sz="2700" b="1" baseline="-25000">
                <a:latin typeface="Times New Roman" pitchFamily="18" charset="0"/>
              </a:rPr>
              <a:t>d</a:t>
            </a:r>
            <a:r>
              <a:rPr lang="en-US" altLang="zh-CN" sz="2700" b="1">
                <a:latin typeface="Times New Roman" pitchFamily="18" charset="0"/>
              </a:rPr>
              <a:t> &lt; x </a:t>
            </a:r>
            <a:r>
              <a:rPr lang="en-US" altLang="zh-CN" sz="2700" b="1" baseline="-25000">
                <a:latin typeface="Times New Roman" pitchFamily="18" charset="0"/>
              </a:rPr>
              <a:t>d</a:t>
            </a:r>
          </a:p>
          <a:p>
            <a:pPr marL="342900" indent="-342900" algn="just">
              <a:spcBef>
                <a:spcPct val="20000"/>
              </a:spcBef>
              <a:buClr>
                <a:schemeClr val="bg2"/>
              </a:buClr>
              <a:buSzPct val="70000"/>
              <a:buFont typeface="Wingdings" pitchFamily="2" charset="2"/>
              <a:buChar char="l"/>
            </a:pPr>
            <a:r>
              <a:rPr lang="en-US" altLang="zh-CN" sz="2700" b="1">
                <a:latin typeface="Times New Roman" pitchFamily="18" charset="0"/>
              </a:rPr>
              <a:t>T</a:t>
            </a:r>
            <a:r>
              <a:rPr lang="en-US" altLang="zh-CN" sz="2700" b="1"/>
              <a:t>”</a:t>
            </a:r>
            <a:r>
              <a:rPr lang="en-US" altLang="zh-CN" sz="2700" b="1" baseline="-25000">
                <a:latin typeface="Times New Roman" pitchFamily="18" charset="0"/>
              </a:rPr>
              <a:t>d</a:t>
            </a:r>
            <a:r>
              <a:rPr lang="en-US" altLang="zh-CN" sz="2700" b="1">
                <a:latin typeface="Times New Roman" pitchFamily="18" charset="0"/>
              </a:rPr>
              <a:t> &lt; T</a:t>
            </a:r>
            <a:r>
              <a:rPr lang="en-US" altLang="zh-CN" sz="2700" b="1"/>
              <a:t>’</a:t>
            </a:r>
            <a:r>
              <a:rPr lang="en-US" altLang="zh-CN" sz="2700" b="1">
                <a:latin typeface="Times New Roman" pitchFamily="18" charset="0"/>
              </a:rPr>
              <a:t> </a:t>
            </a:r>
            <a:r>
              <a:rPr lang="en-US" altLang="zh-CN" sz="2700" b="1" baseline="-25000">
                <a:latin typeface="Times New Roman" pitchFamily="18" charset="0"/>
              </a:rPr>
              <a:t>d</a:t>
            </a:r>
            <a:r>
              <a:rPr lang="en-US" altLang="zh-CN" sz="2700" b="1">
                <a:latin typeface="Times New Roman" pitchFamily="18" charset="0"/>
              </a:rPr>
              <a:t> </a:t>
            </a:r>
          </a:p>
          <a:p>
            <a:pPr marL="342900" indent="-342900" algn="just">
              <a:spcBef>
                <a:spcPct val="20000"/>
              </a:spcBef>
              <a:buClr>
                <a:schemeClr val="bg2"/>
              </a:buClr>
              <a:buSzPct val="70000"/>
              <a:buFont typeface="Wingdings" pitchFamily="2" charset="2"/>
              <a:buChar char="l"/>
            </a:pPr>
            <a:r>
              <a:rPr lang="en-US" altLang="zh-CN" sz="2700" b="1">
                <a:latin typeface="Times New Roman" pitchFamily="18" charset="0"/>
              </a:rPr>
              <a:t>T</a:t>
            </a:r>
            <a:r>
              <a:rPr lang="en-US" altLang="zh-CN" sz="2700" b="1" baseline="-25000">
                <a:latin typeface="Times New Roman" pitchFamily="18" charset="0"/>
              </a:rPr>
              <a:t>a</a:t>
            </a:r>
            <a:r>
              <a:rPr lang="en-US" altLang="zh-CN" sz="2700" b="1">
                <a:latin typeface="Times New Roman" pitchFamily="18" charset="0"/>
              </a:rPr>
              <a:t> &lt; T</a:t>
            </a:r>
            <a:r>
              <a:rPr lang="en-US" altLang="zh-CN" sz="2700" b="1"/>
              <a:t>’</a:t>
            </a:r>
            <a:r>
              <a:rPr lang="en-US" altLang="zh-CN" sz="2700" b="1">
                <a:latin typeface="Times New Roman" pitchFamily="18" charset="0"/>
              </a:rPr>
              <a:t> </a:t>
            </a:r>
            <a:r>
              <a:rPr lang="en-US" altLang="zh-CN" sz="2700" b="1" baseline="-25000">
                <a:latin typeface="Times New Roman" pitchFamily="18" charset="0"/>
              </a:rPr>
              <a:t>d</a:t>
            </a:r>
            <a:r>
              <a:rPr lang="en-US" altLang="zh-CN" sz="2700" b="1">
                <a:latin typeface="Times New Roman" pitchFamily="18" charset="0"/>
              </a:rPr>
              <a:t> </a:t>
            </a:r>
            <a:endParaRPr lang="en-US" altLang="zh-CN" sz="2700" b="1" baseline="-25000">
              <a:latin typeface="Times New Roman" pitchFamily="18" charset="0"/>
            </a:endParaRPr>
          </a:p>
        </p:txBody>
      </p:sp>
      <p:sp>
        <p:nvSpPr>
          <p:cNvPr id="38916" name="日期占位符 1"/>
          <p:cNvSpPr>
            <a:spLocks noGrp="1"/>
          </p:cNvSpPr>
          <p:nvPr>
            <p:ph type="dt" sz="quarter" idx="10"/>
          </p:nvPr>
        </p:nvSpPr>
        <p:spPr>
          <a:noFill/>
          <a:ln>
            <a:miter lim="800000"/>
            <a:headEnd/>
            <a:tailEnd/>
          </a:ln>
        </p:spPr>
        <p:txBody>
          <a:bodyPr/>
          <a:lstStyle/>
          <a:p>
            <a:fld id="{7910DB32-D537-49E4-9402-BD3E35C81C83}" type="datetime8">
              <a:rPr lang="zh-CN" altLang="en-US"/>
              <a:pPr/>
              <a:t>2015年1月23日5时44分</a:t>
            </a:fld>
            <a:endParaRPr lang="en-US" altLang="zh-CN"/>
          </a:p>
        </p:txBody>
      </p:sp>
      <p:sp>
        <p:nvSpPr>
          <p:cNvPr id="38917" name="页脚占位符 2"/>
          <p:cNvSpPr>
            <a:spLocks noGrp="1"/>
          </p:cNvSpPr>
          <p:nvPr>
            <p:ph type="ftr" sz="quarter" idx="11"/>
          </p:nvPr>
        </p:nvSpPr>
        <p:spPr>
          <a:noFill/>
          <a:ln>
            <a:miter lim="800000"/>
            <a:headEnd/>
            <a:tailEnd/>
          </a:ln>
        </p:spPr>
        <p:txBody>
          <a:bodyPr/>
          <a:lstStyle/>
          <a:p>
            <a:endParaRPr lang="en-US" altLang="zh-CN" smtClean="0"/>
          </a:p>
        </p:txBody>
      </p:sp>
      <p:sp>
        <p:nvSpPr>
          <p:cNvPr id="38918" name="灯片编号占位符 3"/>
          <p:cNvSpPr>
            <a:spLocks noGrp="1"/>
          </p:cNvSpPr>
          <p:nvPr>
            <p:ph type="sldNum" sz="quarter" idx="12"/>
          </p:nvPr>
        </p:nvSpPr>
        <p:spPr>
          <a:noFill/>
          <a:ln>
            <a:miter lim="800000"/>
            <a:headEnd/>
            <a:tailEnd/>
          </a:ln>
        </p:spPr>
        <p:txBody>
          <a:bodyPr/>
          <a:lstStyle/>
          <a:p>
            <a:fld id="{813EA4A4-60A9-4979-95A9-28E1966BEE45}" type="slidenum">
              <a:rPr lang="en-US" altLang="zh-CN" smtClean="0"/>
              <a:pPr/>
              <a:t>36</a:t>
            </a:fld>
            <a:endParaRPr lang="en-US" altLang="zh-CN"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t>作  业                               </a:t>
            </a:r>
            <a:r>
              <a:rPr lang="en-US" altLang="zh-CN" sz="1400" smtClean="0">
                <a:ea typeface="黑体" pitchFamily="2" charset="-122"/>
              </a:rPr>
              <a:t>2</a:t>
            </a:r>
          </a:p>
        </p:txBody>
      </p:sp>
      <p:sp>
        <p:nvSpPr>
          <p:cNvPr id="39939" name="Rectangle 3"/>
          <p:cNvSpPr>
            <a:spLocks noChangeArrowheads="1"/>
          </p:cNvSpPr>
          <p:nvPr/>
        </p:nvSpPr>
        <p:spPr bwMode="auto">
          <a:xfrm>
            <a:off x="468313" y="1916113"/>
            <a:ext cx="8915400" cy="5300662"/>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en-US" altLang="zh-CN" sz="2700" b="1">
                <a:latin typeface="Times New Roman" pitchFamily="18" charset="0"/>
              </a:rPr>
              <a:t>1.6-31</a:t>
            </a:r>
          </a:p>
          <a:p>
            <a:pPr marL="342900" indent="-342900" algn="just">
              <a:spcBef>
                <a:spcPct val="20000"/>
              </a:spcBef>
              <a:buClr>
                <a:schemeClr val="bg2"/>
              </a:buClr>
              <a:buSzPct val="70000"/>
              <a:buFont typeface="Wingdings" pitchFamily="2" charset="2"/>
              <a:buChar char="l"/>
            </a:pPr>
            <a:r>
              <a:rPr lang="en-US" altLang="zh-CN" sz="2700" b="1">
                <a:latin typeface="Times New Roman" pitchFamily="18" charset="0"/>
              </a:rPr>
              <a:t>2.</a:t>
            </a:r>
            <a:r>
              <a:rPr lang="zh-CN" altLang="en-US" sz="2700" b="1">
                <a:latin typeface="Times New Roman" pitchFamily="18" charset="0"/>
              </a:rPr>
              <a:t>画出公式的波形</a:t>
            </a:r>
            <a:endParaRPr lang="zh-CN" altLang="en-US" sz="2700" b="1" baseline="-25000">
              <a:latin typeface="Times New Roman" pitchFamily="18" charset="0"/>
            </a:endParaRPr>
          </a:p>
        </p:txBody>
      </p:sp>
      <p:graphicFrame>
        <p:nvGraphicFramePr>
          <p:cNvPr id="565253" name="Object 5"/>
          <p:cNvGraphicFramePr>
            <a:graphicFrameLocks noChangeAspect="1"/>
          </p:cNvGraphicFramePr>
          <p:nvPr>
            <p:ph sz="half" idx="2"/>
          </p:nvPr>
        </p:nvGraphicFramePr>
        <p:xfrm>
          <a:off x="611188" y="2997200"/>
          <a:ext cx="7343775" cy="1214438"/>
        </p:xfrm>
        <a:graphic>
          <a:graphicData uri="http://schemas.openxmlformats.org/presentationml/2006/ole">
            <p:oleObj spid="_x0000_s39940" name="公式" r:id="rId3" imgW="3073400" imgH="508000" progId="Equation.3">
              <p:embed/>
            </p:oleObj>
          </a:graphicData>
        </a:graphic>
      </p:graphicFrame>
      <p:sp>
        <p:nvSpPr>
          <p:cNvPr id="39941" name="日期占位符 1"/>
          <p:cNvSpPr>
            <a:spLocks noGrp="1"/>
          </p:cNvSpPr>
          <p:nvPr>
            <p:ph type="dt" sz="quarter" idx="10"/>
          </p:nvPr>
        </p:nvSpPr>
        <p:spPr>
          <a:noFill/>
          <a:ln>
            <a:miter lim="800000"/>
            <a:headEnd/>
            <a:tailEnd/>
          </a:ln>
        </p:spPr>
        <p:txBody>
          <a:bodyPr/>
          <a:lstStyle/>
          <a:p>
            <a:fld id="{B719039F-DD94-4EF3-BA04-8D38A42C50D7}" type="datetime8">
              <a:rPr lang="zh-CN" altLang="en-US"/>
              <a:pPr/>
              <a:t>2015年1月23日5时44分</a:t>
            </a:fld>
            <a:endParaRPr lang="en-US" altLang="zh-CN"/>
          </a:p>
        </p:txBody>
      </p:sp>
      <p:sp>
        <p:nvSpPr>
          <p:cNvPr id="39942" name="页脚占位符 2"/>
          <p:cNvSpPr>
            <a:spLocks noGrp="1"/>
          </p:cNvSpPr>
          <p:nvPr>
            <p:ph type="ftr" sz="quarter" idx="11"/>
          </p:nvPr>
        </p:nvSpPr>
        <p:spPr>
          <a:noFill/>
          <a:ln>
            <a:miter lim="800000"/>
            <a:headEnd/>
            <a:tailEnd/>
          </a:ln>
        </p:spPr>
        <p:txBody>
          <a:bodyPr/>
          <a:lstStyle/>
          <a:p>
            <a:endParaRPr lang="en-US" altLang="zh-CN" smtClean="0"/>
          </a:p>
        </p:txBody>
      </p:sp>
      <p:sp>
        <p:nvSpPr>
          <p:cNvPr id="39943" name="灯片编号占位符 3"/>
          <p:cNvSpPr>
            <a:spLocks noGrp="1"/>
          </p:cNvSpPr>
          <p:nvPr>
            <p:ph type="sldNum" sz="quarter" idx="12"/>
          </p:nvPr>
        </p:nvSpPr>
        <p:spPr>
          <a:noFill/>
          <a:ln>
            <a:miter lim="800000"/>
            <a:headEnd/>
            <a:tailEnd/>
          </a:ln>
        </p:spPr>
        <p:txBody>
          <a:bodyPr/>
          <a:lstStyle/>
          <a:p>
            <a:fld id="{5793CB8D-8680-4391-AD88-32314517318D}" type="slidenum">
              <a:rPr lang="en-US" altLang="zh-CN" smtClean="0"/>
              <a:pPr/>
              <a:t>37</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65253"/>
                                        </p:tgtEl>
                                        <p:attrNameLst>
                                          <p:attrName>style.visibility</p:attrName>
                                        </p:attrNameLst>
                                      </p:cBhvr>
                                      <p:to>
                                        <p:strVal val="visible"/>
                                      </p:to>
                                    </p:set>
                                    <p:animEffect transition="in" filter="slide(fromBottom)">
                                      <p:cBhvr>
                                        <p:cTn id="7" dur="500"/>
                                        <p:tgtEl>
                                          <p:spTgt spid="565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7" descr="PIC003"/>
          <p:cNvPicPr>
            <a:picLocks noChangeAspect="1" noChangeArrowheads="1"/>
          </p:cNvPicPr>
          <p:nvPr/>
        </p:nvPicPr>
        <p:blipFill>
          <a:blip r:embed="rId2"/>
          <a:srcRect/>
          <a:stretch>
            <a:fillRect/>
          </a:stretch>
        </p:blipFill>
        <p:spPr bwMode="auto">
          <a:xfrm>
            <a:off x="0" y="0"/>
            <a:ext cx="9144000" cy="6883400"/>
          </a:xfrm>
          <a:prstGeom prst="rect">
            <a:avLst/>
          </a:prstGeom>
          <a:noFill/>
          <a:ln w="9525">
            <a:noFill/>
            <a:miter lim="800000"/>
            <a:headEnd/>
            <a:tailEnd/>
          </a:ln>
        </p:spPr>
      </p:pic>
      <p:sp>
        <p:nvSpPr>
          <p:cNvPr id="40963" name="Rectangle 3"/>
          <p:cNvSpPr>
            <a:spLocks noChangeArrowheads="1"/>
          </p:cNvSpPr>
          <p:nvPr/>
        </p:nvSpPr>
        <p:spPr bwMode="auto">
          <a:xfrm>
            <a:off x="2667000" y="2971800"/>
            <a:ext cx="3200400" cy="2286000"/>
          </a:xfrm>
          <a:prstGeom prst="rect">
            <a:avLst/>
          </a:prstGeom>
          <a:noFill/>
          <a:ln w="9525">
            <a:noFill/>
            <a:miter lim="800000"/>
            <a:headEnd/>
            <a:tailEnd/>
          </a:ln>
          <a:effectLst/>
        </p:spPr>
        <p:txBody>
          <a:bodyPr/>
          <a:lstStyle/>
          <a:p>
            <a:pPr marL="342900" indent="-342900" algn="ctr" fontAlgn="b">
              <a:lnSpc>
                <a:spcPct val="90000"/>
              </a:lnSpc>
              <a:spcBef>
                <a:spcPct val="20000"/>
              </a:spcBef>
              <a:buClr>
                <a:schemeClr val="folHlink"/>
              </a:buClr>
              <a:buSzPct val="60000"/>
              <a:buFont typeface="Wingdings" pitchFamily="2" charset="2"/>
              <a:buNone/>
            </a:pPr>
            <a:r>
              <a:rPr kumimoji="1" lang="zh-CN" altLang="en-US" sz="8000" b="1">
                <a:latin typeface="宋体" pitchFamily="2" charset="-122"/>
              </a:rPr>
              <a:t>谢谢</a:t>
            </a:r>
            <a:r>
              <a:rPr kumimoji="1" lang="zh-CN" altLang="en-US" sz="3200" b="1">
                <a:latin typeface="宋体" pitchFamily="2" charset="-122"/>
              </a:rPr>
              <a:t> </a:t>
            </a:r>
          </a:p>
        </p:txBody>
      </p:sp>
      <p:sp>
        <p:nvSpPr>
          <p:cNvPr id="40964" name="日期占位符 1"/>
          <p:cNvSpPr>
            <a:spLocks noGrp="1"/>
          </p:cNvSpPr>
          <p:nvPr>
            <p:ph type="dt" sz="quarter" idx="10"/>
          </p:nvPr>
        </p:nvSpPr>
        <p:spPr>
          <a:noFill/>
          <a:ln>
            <a:miter lim="800000"/>
            <a:headEnd/>
            <a:tailEnd/>
          </a:ln>
        </p:spPr>
        <p:txBody>
          <a:bodyPr/>
          <a:lstStyle/>
          <a:p>
            <a:fld id="{424DFE54-7E63-43B4-A1E9-F061B5A7D36E}" type="datetime8">
              <a:rPr lang="zh-CN" altLang="en-US"/>
              <a:pPr/>
              <a:t>2015年1月23日5时44分</a:t>
            </a:fld>
            <a:endParaRPr lang="en-US" altLang="zh-CN"/>
          </a:p>
        </p:txBody>
      </p:sp>
      <p:sp>
        <p:nvSpPr>
          <p:cNvPr id="40965" name="页脚占位符 2"/>
          <p:cNvSpPr>
            <a:spLocks noGrp="1"/>
          </p:cNvSpPr>
          <p:nvPr>
            <p:ph type="ftr" sz="quarter" idx="11"/>
          </p:nvPr>
        </p:nvSpPr>
        <p:spPr>
          <a:noFill/>
          <a:ln>
            <a:miter lim="800000"/>
            <a:headEnd/>
            <a:tailEnd/>
          </a:ln>
        </p:spPr>
        <p:txBody>
          <a:bodyPr/>
          <a:lstStyle/>
          <a:p>
            <a:endParaRPr lang="en-US" altLang="zh-CN" smtClean="0"/>
          </a:p>
        </p:txBody>
      </p:sp>
      <p:sp>
        <p:nvSpPr>
          <p:cNvPr id="40966" name="灯片编号占位符 3"/>
          <p:cNvSpPr>
            <a:spLocks noGrp="1"/>
          </p:cNvSpPr>
          <p:nvPr>
            <p:ph type="sldNum" sz="quarter" idx="12"/>
          </p:nvPr>
        </p:nvSpPr>
        <p:spPr>
          <a:noFill/>
          <a:ln>
            <a:miter lim="800000"/>
            <a:headEnd/>
            <a:tailEnd/>
          </a:ln>
        </p:spPr>
        <p:txBody>
          <a:bodyPr/>
          <a:lstStyle/>
          <a:p>
            <a:fld id="{2FFE892D-A8F7-413D-BD7D-30F03077B295}" type="slidenum">
              <a:rPr lang="en-US" altLang="zh-CN" smtClean="0"/>
              <a:pPr/>
              <a:t>38</a:t>
            </a:fld>
            <a:endParaRPr lang="en-US" altLang="zh-CN"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55650" y="836613"/>
            <a:ext cx="7793038" cy="866775"/>
          </a:xfrm>
        </p:spPr>
        <p:txBody>
          <a:bodyPr/>
          <a:lstStyle/>
          <a:p>
            <a:pPr eaLnBrk="1" hangingPunct="1"/>
            <a:r>
              <a:rPr lang="zh-CN" altLang="en-US" b="1" smtClean="0">
                <a:ea typeface="仿宋_GB2312" pitchFamily="49" charset="-122"/>
              </a:rPr>
              <a:t>介绍内容</a:t>
            </a:r>
          </a:p>
        </p:txBody>
      </p:sp>
      <p:sp>
        <p:nvSpPr>
          <p:cNvPr id="6147" name="Rectangle 3"/>
          <p:cNvSpPr>
            <a:spLocks noGrp="1" noChangeArrowheads="1"/>
          </p:cNvSpPr>
          <p:nvPr>
            <p:ph type="body" idx="1"/>
          </p:nvPr>
        </p:nvSpPr>
        <p:spPr>
          <a:xfrm>
            <a:off x="609600" y="2057400"/>
            <a:ext cx="7991475" cy="2163763"/>
          </a:xfrm>
        </p:spPr>
        <p:txBody>
          <a:bodyPr/>
          <a:lstStyle/>
          <a:p>
            <a:pPr algn="just" eaLnBrk="1" hangingPunct="1">
              <a:spcBef>
                <a:spcPct val="0"/>
              </a:spcBef>
            </a:pPr>
            <a:r>
              <a:rPr lang="en-US" altLang="zh-CN" smtClean="0">
                <a:latin typeface="Times New Roman" pitchFamily="18" charset="0"/>
              </a:rPr>
              <a:t>    </a:t>
            </a:r>
            <a:r>
              <a:rPr lang="zh-CN" altLang="en-US" b="1" smtClean="0">
                <a:latin typeface="Times New Roman" pitchFamily="18" charset="0"/>
              </a:rPr>
              <a:t>这一讲将阐述同步发电机：在三相突然短路时瞬态变化的过渡过程</a:t>
            </a:r>
            <a:r>
              <a:rPr lang="zh-CN" altLang="en-US" smtClean="0">
                <a:latin typeface="Times New Roman" pitchFamily="18" charset="0"/>
              </a:rPr>
              <a:t>。</a:t>
            </a:r>
          </a:p>
          <a:p>
            <a:pPr algn="just" eaLnBrk="1" hangingPunct="1">
              <a:spcBef>
                <a:spcPct val="0"/>
              </a:spcBef>
            </a:pPr>
            <a:r>
              <a:rPr lang="zh-CN" altLang="en-US" smtClean="0">
                <a:latin typeface="Times New Roman" pitchFamily="18" charset="0"/>
              </a:rPr>
              <a:t>      </a:t>
            </a:r>
            <a:r>
              <a:rPr lang="zh-CN" altLang="en-US" b="1" smtClean="0">
                <a:latin typeface="Times New Roman" pitchFamily="18" charset="0"/>
              </a:rPr>
              <a:t>分析同步发电机参数对过渡过程的影响。</a:t>
            </a:r>
            <a:endParaRPr lang="zh-CN" altLang="en-US" smtClean="0">
              <a:latin typeface="Times New Roman" pitchFamily="18" charset="0"/>
            </a:endParaRPr>
          </a:p>
        </p:txBody>
      </p:sp>
      <p:sp>
        <p:nvSpPr>
          <p:cNvPr id="6148" name="日期占位符 1"/>
          <p:cNvSpPr>
            <a:spLocks noGrp="1"/>
          </p:cNvSpPr>
          <p:nvPr>
            <p:ph type="dt" sz="quarter" idx="10"/>
          </p:nvPr>
        </p:nvSpPr>
        <p:spPr>
          <a:noFill/>
          <a:ln>
            <a:miter lim="800000"/>
            <a:headEnd/>
            <a:tailEnd/>
          </a:ln>
        </p:spPr>
        <p:txBody>
          <a:bodyPr/>
          <a:lstStyle/>
          <a:p>
            <a:fld id="{AC49AD85-FC0E-44B0-894D-BF7582337233}" type="datetime8">
              <a:rPr lang="zh-CN" altLang="en-US"/>
              <a:pPr/>
              <a:t>2015年1月23日5时44分</a:t>
            </a:fld>
            <a:endParaRPr lang="en-US" altLang="zh-CN"/>
          </a:p>
        </p:txBody>
      </p:sp>
      <p:sp>
        <p:nvSpPr>
          <p:cNvPr id="6149" name="页脚占位符 2"/>
          <p:cNvSpPr>
            <a:spLocks noGrp="1"/>
          </p:cNvSpPr>
          <p:nvPr>
            <p:ph type="ftr" sz="quarter" idx="11"/>
          </p:nvPr>
        </p:nvSpPr>
        <p:spPr>
          <a:noFill/>
          <a:ln>
            <a:miter lim="800000"/>
            <a:headEnd/>
            <a:tailEnd/>
          </a:ln>
        </p:spPr>
        <p:txBody>
          <a:bodyPr/>
          <a:lstStyle/>
          <a:p>
            <a:endParaRPr lang="en-US" altLang="zh-CN" smtClean="0"/>
          </a:p>
        </p:txBody>
      </p:sp>
      <p:sp>
        <p:nvSpPr>
          <p:cNvPr id="6150" name="灯片编号占位符 3"/>
          <p:cNvSpPr>
            <a:spLocks noGrp="1"/>
          </p:cNvSpPr>
          <p:nvPr>
            <p:ph type="sldNum" sz="quarter" idx="12"/>
          </p:nvPr>
        </p:nvSpPr>
        <p:spPr>
          <a:noFill/>
          <a:ln>
            <a:miter lim="800000"/>
            <a:headEnd/>
            <a:tailEnd/>
          </a:ln>
        </p:spPr>
        <p:txBody>
          <a:bodyPr/>
          <a:lstStyle/>
          <a:p>
            <a:fld id="{60A03DC4-79C7-4F9E-8A4F-7969B966008C}" type="slidenum">
              <a:rPr lang="en-US" altLang="zh-CN" smtClean="0"/>
              <a:pPr/>
              <a:t>4</a:t>
            </a:fld>
            <a:endParaRPr lang="en-US" altLang="zh-CN"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b="1" smtClean="0">
                <a:ea typeface="仿宋_GB2312" pitchFamily="49" charset="-122"/>
              </a:rPr>
              <a:t>介绍内容</a:t>
            </a:r>
          </a:p>
        </p:txBody>
      </p:sp>
      <p:sp>
        <p:nvSpPr>
          <p:cNvPr id="179203" name="Rectangle 3"/>
          <p:cNvSpPr>
            <a:spLocks noGrp="1" noChangeArrowheads="1"/>
          </p:cNvSpPr>
          <p:nvPr>
            <p:ph type="body" sz="half" idx="1"/>
          </p:nvPr>
        </p:nvSpPr>
        <p:spPr>
          <a:xfrm>
            <a:off x="1303338" y="1903413"/>
            <a:ext cx="7445375" cy="2533650"/>
          </a:xfrm>
        </p:spPr>
        <p:txBody>
          <a:bodyPr/>
          <a:lstStyle/>
          <a:p>
            <a:pPr eaLnBrk="1" hangingPunct="1">
              <a:buFont typeface="Wingdings" pitchFamily="2" charset="2"/>
              <a:buNone/>
            </a:pPr>
            <a:r>
              <a:rPr lang="en-US" altLang="zh-CN" sz="4100" b="1" smtClean="0"/>
              <a:t>1.</a:t>
            </a:r>
            <a:r>
              <a:rPr lang="zh-CN" altLang="en-US" sz="4100" b="1" smtClean="0">
                <a:latin typeface="Times New Roman" pitchFamily="18" charset="0"/>
              </a:rPr>
              <a:t>突然短路的基本概念</a:t>
            </a:r>
          </a:p>
          <a:p>
            <a:pPr eaLnBrk="1" hangingPunct="1">
              <a:buFont typeface="Wingdings" pitchFamily="2" charset="2"/>
              <a:buNone/>
            </a:pPr>
            <a:r>
              <a:rPr lang="en-US" altLang="zh-CN" sz="4100" b="1" smtClean="0"/>
              <a:t>2.</a:t>
            </a:r>
            <a:r>
              <a:rPr lang="zh-CN" altLang="en-US" sz="4100" b="1" smtClean="0">
                <a:latin typeface="Times New Roman" pitchFamily="18" charset="0"/>
              </a:rPr>
              <a:t>三相突然短路物理过程分析</a:t>
            </a:r>
          </a:p>
          <a:p>
            <a:pPr eaLnBrk="1" hangingPunct="1">
              <a:buFont typeface="Wingdings" pitchFamily="2" charset="2"/>
              <a:buNone/>
            </a:pPr>
            <a:r>
              <a:rPr lang="en-US" altLang="zh-CN" sz="4100" b="1" smtClean="0"/>
              <a:t>3.</a:t>
            </a:r>
            <a:r>
              <a:rPr lang="zh-CN" altLang="en-US" sz="4100" b="1" smtClean="0">
                <a:latin typeface="Times New Roman" pitchFamily="18" charset="0"/>
              </a:rPr>
              <a:t>突然短路电流分析</a:t>
            </a:r>
          </a:p>
          <a:p>
            <a:pPr eaLnBrk="1" hangingPunct="1">
              <a:buFont typeface="Wingdings" pitchFamily="2" charset="2"/>
              <a:buNone/>
            </a:pPr>
            <a:endParaRPr lang="en-US" altLang="zh-CN" sz="3600" b="1" smtClean="0"/>
          </a:p>
        </p:txBody>
      </p:sp>
      <p:pic>
        <p:nvPicPr>
          <p:cNvPr id="7172" name="Picture 9" descr="03new01010">
            <a:hlinkClick r:id="rId2" action="ppaction://hlinksldjump"/>
          </p:cNvPr>
          <p:cNvPicPr>
            <a:picLocks noChangeAspect="1" noChangeArrowheads="1" noCrop="1"/>
          </p:cNvPicPr>
          <p:nvPr>
            <p:ph sz="quarter" idx="2"/>
          </p:nvPr>
        </p:nvPicPr>
        <p:blipFill>
          <a:blip r:embed="rId3"/>
          <a:srcRect/>
          <a:stretch>
            <a:fillRect/>
          </a:stretch>
        </p:blipFill>
        <p:spPr>
          <a:xfrm>
            <a:off x="900113" y="3573463"/>
            <a:ext cx="647700" cy="387350"/>
          </a:xfrm>
        </p:spPr>
      </p:pic>
      <p:pic>
        <p:nvPicPr>
          <p:cNvPr id="7173" name="Picture 4" descr="03new01010">
            <a:hlinkClick r:id="" action="ppaction://hlinkshowjump?jump=nextslide"/>
          </p:cNvPr>
          <p:cNvPicPr>
            <a:picLocks noChangeAspect="1" noChangeArrowheads="1" noCrop="1"/>
          </p:cNvPicPr>
          <p:nvPr/>
        </p:nvPicPr>
        <p:blipFill>
          <a:blip r:embed="rId3"/>
          <a:srcRect/>
          <a:stretch>
            <a:fillRect/>
          </a:stretch>
        </p:blipFill>
        <p:spPr bwMode="auto">
          <a:xfrm>
            <a:off x="914400" y="2133600"/>
            <a:ext cx="647700" cy="388938"/>
          </a:xfrm>
          <a:prstGeom prst="rect">
            <a:avLst/>
          </a:prstGeom>
          <a:noFill/>
          <a:ln w="9525">
            <a:noFill/>
            <a:miter lim="800000"/>
            <a:headEnd/>
            <a:tailEnd/>
          </a:ln>
        </p:spPr>
      </p:pic>
      <p:pic>
        <p:nvPicPr>
          <p:cNvPr id="7174" name="Picture 5" descr="03new01010">
            <a:hlinkClick r:id="rId2" action="ppaction://hlinksldjump"/>
          </p:cNvPr>
          <p:cNvPicPr>
            <a:picLocks noChangeAspect="1" noChangeArrowheads="1" noCrop="1"/>
          </p:cNvPicPr>
          <p:nvPr/>
        </p:nvPicPr>
        <p:blipFill>
          <a:blip r:embed="rId3"/>
          <a:srcRect/>
          <a:stretch>
            <a:fillRect/>
          </a:stretch>
        </p:blipFill>
        <p:spPr bwMode="auto">
          <a:xfrm>
            <a:off x="900113" y="2852738"/>
            <a:ext cx="647700" cy="388937"/>
          </a:xfrm>
          <a:prstGeom prst="rect">
            <a:avLst/>
          </a:prstGeom>
          <a:noFill/>
          <a:ln w="9525">
            <a:noFill/>
            <a:miter lim="800000"/>
            <a:headEnd/>
            <a:tailEnd/>
          </a:ln>
        </p:spPr>
      </p:pic>
      <p:sp>
        <p:nvSpPr>
          <p:cNvPr id="7175" name="日期占位符 1"/>
          <p:cNvSpPr>
            <a:spLocks noGrp="1"/>
          </p:cNvSpPr>
          <p:nvPr>
            <p:ph type="dt" sz="quarter" idx="10"/>
          </p:nvPr>
        </p:nvSpPr>
        <p:spPr>
          <a:noFill/>
          <a:ln>
            <a:miter lim="800000"/>
            <a:headEnd/>
            <a:tailEnd/>
          </a:ln>
        </p:spPr>
        <p:txBody>
          <a:bodyPr/>
          <a:lstStyle/>
          <a:p>
            <a:fld id="{AC68B64D-7C53-4FB7-8E88-870A1D220CAA}" type="datetime8">
              <a:rPr lang="zh-CN" altLang="en-US"/>
              <a:pPr/>
              <a:t>2015年1月23日5时44分</a:t>
            </a:fld>
            <a:endParaRPr lang="en-US" altLang="zh-CN"/>
          </a:p>
        </p:txBody>
      </p:sp>
      <p:sp>
        <p:nvSpPr>
          <p:cNvPr id="7176" name="页脚占位符 2"/>
          <p:cNvSpPr>
            <a:spLocks noGrp="1"/>
          </p:cNvSpPr>
          <p:nvPr>
            <p:ph type="ftr" sz="quarter" idx="11"/>
          </p:nvPr>
        </p:nvSpPr>
        <p:spPr>
          <a:noFill/>
          <a:ln>
            <a:miter lim="800000"/>
            <a:headEnd/>
            <a:tailEnd/>
          </a:ln>
        </p:spPr>
        <p:txBody>
          <a:bodyPr/>
          <a:lstStyle/>
          <a:p>
            <a:endParaRPr lang="en-US" altLang="zh-CN" smtClean="0"/>
          </a:p>
        </p:txBody>
      </p:sp>
      <p:sp>
        <p:nvSpPr>
          <p:cNvPr id="7177" name="灯片编号占位符 3"/>
          <p:cNvSpPr>
            <a:spLocks noGrp="1"/>
          </p:cNvSpPr>
          <p:nvPr>
            <p:ph type="sldNum" sz="quarter" idx="12"/>
          </p:nvPr>
        </p:nvSpPr>
        <p:spPr>
          <a:noFill/>
          <a:ln>
            <a:miter lim="800000"/>
            <a:headEnd/>
            <a:tailEnd/>
          </a:ln>
        </p:spPr>
        <p:txBody>
          <a:bodyPr/>
          <a:lstStyle/>
          <a:p>
            <a:fld id="{A775C1BF-26B0-401F-9E3C-41C29F1CAD3F}" type="slidenum">
              <a:rPr lang="en-US" altLang="zh-CN" smtClean="0"/>
              <a:pPr/>
              <a:t>5</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slide(fromBottom)">
                                      <p:cBhvr>
                                        <p:cTn id="7" dur="500"/>
                                        <p:tgtEl>
                                          <p:spTgt spid="179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9203">
                                            <p:txEl>
                                              <p:pRg st="1" end="1"/>
                                            </p:txEl>
                                          </p:spTgt>
                                        </p:tgtEl>
                                        <p:attrNameLst>
                                          <p:attrName>style.visibility</p:attrName>
                                        </p:attrNameLst>
                                      </p:cBhvr>
                                      <p:to>
                                        <p:strVal val="visible"/>
                                      </p:to>
                                    </p:set>
                                    <p:animEffect transition="in" filter="slide(fromBottom)">
                                      <p:cBhvr>
                                        <p:cTn id="12" dur="500"/>
                                        <p:tgtEl>
                                          <p:spTgt spid="179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9203">
                                            <p:txEl>
                                              <p:pRg st="2" end="2"/>
                                            </p:txEl>
                                          </p:spTgt>
                                        </p:tgtEl>
                                        <p:attrNameLst>
                                          <p:attrName>style.visibility</p:attrName>
                                        </p:attrNameLst>
                                      </p:cBhvr>
                                      <p:to>
                                        <p:strVal val="visible"/>
                                      </p:to>
                                    </p:set>
                                    <p:animEffect transition="in" filter="slide(fromBottom)">
                                      <p:cBhvr>
                                        <p:cTn id="17" dur="500"/>
                                        <p:tgtEl>
                                          <p:spTgt spid="179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b="1" smtClean="0"/>
              <a:t>6.4</a:t>
            </a:r>
            <a:r>
              <a:rPr lang="en-US" altLang="zh-CN" b="1" smtClean="0">
                <a:latin typeface="Arial" charset="0"/>
              </a:rPr>
              <a:t>—</a:t>
            </a:r>
            <a:r>
              <a:rPr lang="en-US" altLang="zh-CN" b="1" smtClean="0"/>
              <a:t>1  </a:t>
            </a:r>
            <a:r>
              <a:rPr lang="zh-CN" altLang="en-US" b="1" smtClean="0"/>
              <a:t>突然短路的基本概念</a:t>
            </a:r>
            <a:r>
              <a:rPr lang="zh-CN" altLang="en-US" smtClean="0"/>
              <a:t>  </a:t>
            </a:r>
            <a:r>
              <a:rPr lang="en-US" altLang="zh-CN" sz="1200" smtClean="0">
                <a:ea typeface="黑体" pitchFamily="2" charset="-122"/>
              </a:rPr>
              <a:t>1</a:t>
            </a:r>
          </a:p>
        </p:txBody>
      </p:sp>
      <p:sp>
        <p:nvSpPr>
          <p:cNvPr id="8195" name="Rectangle 3"/>
          <p:cNvSpPr>
            <a:spLocks noGrp="1" noChangeArrowheads="1"/>
          </p:cNvSpPr>
          <p:nvPr>
            <p:ph type="body" sz="half" idx="1"/>
          </p:nvPr>
        </p:nvSpPr>
        <p:spPr>
          <a:xfrm>
            <a:off x="250825" y="2017713"/>
            <a:ext cx="8497888" cy="4114800"/>
          </a:xfrm>
        </p:spPr>
        <p:txBody>
          <a:bodyPr/>
          <a:lstStyle/>
          <a:p>
            <a:pPr eaLnBrk="1" hangingPunct="1"/>
            <a:r>
              <a:rPr lang="en-US" altLang="zh-CN" sz="2700" smtClean="0">
                <a:latin typeface="Times New Roman" pitchFamily="18" charset="0"/>
              </a:rPr>
              <a:t>     </a:t>
            </a:r>
            <a:r>
              <a:rPr lang="en-US" altLang="zh-CN" sz="2700" smtClean="0"/>
              <a:t> </a:t>
            </a:r>
            <a:r>
              <a:rPr lang="zh-CN" altLang="en-US" sz="2700" b="1" smtClean="0">
                <a:latin typeface="宋体" pitchFamily="2" charset="-122"/>
              </a:rPr>
              <a:t>发电机电枢绕组短路后，对短路线圈有如下平衡关系</a:t>
            </a:r>
          </a:p>
          <a:p>
            <a:pPr eaLnBrk="1" hangingPunct="1"/>
            <a:r>
              <a:rPr lang="zh-CN" altLang="en-US" sz="2700" b="1" smtClean="0">
                <a:latin typeface="宋体" pitchFamily="2" charset="-122"/>
              </a:rPr>
              <a:t>式中，</a:t>
            </a:r>
            <a:r>
              <a:rPr lang="el-GR" altLang="zh-CN" sz="2700" b="1" smtClean="0">
                <a:latin typeface="宋体" pitchFamily="2" charset="-122"/>
              </a:rPr>
              <a:t>Ψ</a:t>
            </a:r>
            <a:r>
              <a:rPr lang="zh-CN" altLang="en-US" sz="2700" b="1" smtClean="0">
                <a:latin typeface="宋体" pitchFamily="2" charset="-122"/>
              </a:rPr>
              <a:t>为短路线圈的磁链，可包括自感磁链</a:t>
            </a:r>
            <a:r>
              <a:rPr lang="el-GR" altLang="zh-CN" sz="2700" b="1" smtClean="0">
                <a:latin typeface="宋体" pitchFamily="2" charset="-122"/>
              </a:rPr>
              <a:t>Ψ</a:t>
            </a:r>
            <a:r>
              <a:rPr lang="en-US" altLang="zh-CN" sz="2700" b="1" baseline="-25000" smtClean="0">
                <a:latin typeface="宋体" pitchFamily="2" charset="-122"/>
              </a:rPr>
              <a:t>L</a:t>
            </a:r>
            <a:r>
              <a:rPr lang="zh-CN" altLang="en-US" sz="2700" b="1" smtClean="0">
                <a:latin typeface="宋体" pitchFamily="2" charset="-122"/>
              </a:rPr>
              <a:t>和互感磁链</a:t>
            </a:r>
            <a:r>
              <a:rPr lang="el-GR" altLang="zh-CN" sz="2700" b="1" smtClean="0">
                <a:latin typeface="宋体" pitchFamily="2" charset="-122"/>
              </a:rPr>
              <a:t>Ψ</a:t>
            </a:r>
            <a:r>
              <a:rPr lang="en-US" altLang="zh-CN" sz="2700" b="1" baseline="-25000" smtClean="0">
                <a:latin typeface="宋体" pitchFamily="2" charset="-122"/>
              </a:rPr>
              <a:t>M</a:t>
            </a:r>
            <a:r>
              <a:rPr lang="zh-CN" altLang="en-US" sz="2700" b="1" smtClean="0">
                <a:latin typeface="宋体" pitchFamily="2" charset="-122"/>
              </a:rPr>
              <a:t>。如果忽略线圈电阻，即</a:t>
            </a:r>
            <a:r>
              <a:rPr lang="zh-CN" altLang="en-US" sz="2700" b="1" smtClean="0">
                <a:solidFill>
                  <a:srgbClr val="0000FF"/>
                </a:solidFill>
                <a:latin typeface="宋体" pitchFamily="2" charset="-122"/>
              </a:rPr>
              <a:t>认为是超导体线圈，那么其磁链变化率为零</a:t>
            </a:r>
            <a:r>
              <a:rPr lang="zh-CN" altLang="en-US" sz="2700" b="1" smtClean="0">
                <a:latin typeface="宋体" pitchFamily="2" charset="-122"/>
              </a:rPr>
              <a:t>，即</a:t>
            </a:r>
          </a:p>
          <a:p>
            <a:pPr eaLnBrk="1" hangingPunct="1"/>
            <a:r>
              <a:rPr lang="zh-CN" altLang="en-US" sz="2700" b="1" smtClean="0">
                <a:latin typeface="宋体" pitchFamily="2" charset="-122"/>
              </a:rPr>
              <a:t>也即</a:t>
            </a:r>
            <a:r>
              <a:rPr lang="el-GR" altLang="zh-CN" sz="2700" b="1" smtClean="0">
                <a:solidFill>
                  <a:srgbClr val="FF0000"/>
                </a:solidFill>
                <a:latin typeface="宋体" pitchFamily="2" charset="-122"/>
              </a:rPr>
              <a:t>Ψ</a:t>
            </a:r>
            <a:r>
              <a:rPr lang="en-US" altLang="zh-CN" sz="2700" b="1" smtClean="0">
                <a:solidFill>
                  <a:srgbClr val="FF0000"/>
                </a:solidFill>
                <a:latin typeface="宋体" pitchFamily="2" charset="-122"/>
              </a:rPr>
              <a:t>=</a:t>
            </a:r>
            <a:r>
              <a:rPr lang="zh-CN" altLang="en-US" sz="2700" b="1" smtClean="0">
                <a:solidFill>
                  <a:srgbClr val="FF0000"/>
                </a:solidFill>
                <a:latin typeface="宋体" pitchFamily="2" charset="-122"/>
              </a:rPr>
              <a:t>常数。该式说明，闭合的超导线圈磁链不变。</a:t>
            </a:r>
            <a:r>
              <a:rPr lang="zh-CN" altLang="en-US" sz="2700" b="1" smtClean="0">
                <a:latin typeface="宋体" pitchFamily="2" charset="-122"/>
              </a:rPr>
              <a:t>对这个线圈来说，闭合</a:t>
            </a:r>
            <a:r>
              <a:rPr lang="en-US" altLang="zh-CN" sz="2700" b="1" smtClean="0">
                <a:latin typeface="宋体" pitchFamily="2" charset="-122"/>
              </a:rPr>
              <a:t>(</a:t>
            </a:r>
            <a:r>
              <a:rPr lang="zh-CN" altLang="en-US" sz="2700" b="1" smtClean="0">
                <a:latin typeface="宋体" pitchFamily="2" charset="-122"/>
              </a:rPr>
              <a:t>短接</a:t>
            </a:r>
            <a:r>
              <a:rPr lang="en-US" altLang="zh-CN" sz="2700" b="1" smtClean="0">
                <a:latin typeface="宋体" pitchFamily="2" charset="-122"/>
              </a:rPr>
              <a:t>)</a:t>
            </a:r>
            <a:r>
              <a:rPr lang="zh-CN" altLang="en-US" sz="2700" b="1" smtClean="0">
                <a:latin typeface="宋体" pitchFamily="2" charset="-122"/>
              </a:rPr>
              <a:t>瞬间原有多少磁链，闭合之后将永远保持该磁链数不变。这个规律称为</a:t>
            </a:r>
            <a:r>
              <a:rPr lang="zh-CN" altLang="en-US" sz="2700" b="1" smtClean="0">
                <a:solidFill>
                  <a:srgbClr val="FF0000"/>
                </a:solidFill>
                <a:latin typeface="宋体" pitchFamily="2" charset="-122"/>
              </a:rPr>
              <a:t>闭合超导线圈的磁链守恒原理</a:t>
            </a:r>
            <a:r>
              <a:rPr lang="zh-CN" altLang="en-US" sz="2700" b="1" smtClean="0">
                <a:latin typeface="宋体" pitchFamily="2" charset="-122"/>
              </a:rPr>
              <a:t>。</a:t>
            </a:r>
          </a:p>
        </p:txBody>
      </p:sp>
      <p:graphicFrame>
        <p:nvGraphicFramePr>
          <p:cNvPr id="8196" name="Object 53"/>
          <p:cNvGraphicFramePr>
            <a:graphicFrameLocks noChangeAspect="1"/>
          </p:cNvGraphicFramePr>
          <p:nvPr>
            <p:ph sz="quarter" idx="2"/>
          </p:nvPr>
        </p:nvGraphicFramePr>
        <p:xfrm>
          <a:off x="2122488" y="2370138"/>
          <a:ext cx="1211262" cy="631825"/>
        </p:xfrm>
        <a:graphic>
          <a:graphicData uri="http://schemas.openxmlformats.org/presentationml/2006/ole">
            <p:oleObj spid="_x0000_s8196" name="公式" r:id="rId3" imgW="748975" imgH="393529" progId="Equation.3">
              <p:embed/>
            </p:oleObj>
          </a:graphicData>
        </a:graphic>
      </p:graphicFrame>
      <p:graphicFrame>
        <p:nvGraphicFramePr>
          <p:cNvPr id="8197" name="Object 55"/>
          <p:cNvGraphicFramePr>
            <a:graphicFrameLocks noChangeAspect="1"/>
          </p:cNvGraphicFramePr>
          <p:nvPr>
            <p:ph sz="quarter" idx="3"/>
          </p:nvPr>
        </p:nvGraphicFramePr>
        <p:xfrm>
          <a:off x="6470650" y="3571875"/>
          <a:ext cx="1052513" cy="808038"/>
        </p:xfrm>
        <a:graphic>
          <a:graphicData uri="http://schemas.openxmlformats.org/presentationml/2006/ole">
            <p:oleObj spid="_x0000_s8197" name="公式" r:id="rId4" imgW="507780" imgH="393529" progId="Equation.3">
              <p:embed/>
            </p:oleObj>
          </a:graphicData>
        </a:graphic>
      </p:graphicFrame>
      <p:sp>
        <p:nvSpPr>
          <p:cNvPr id="8198" name="日期占位符 1"/>
          <p:cNvSpPr>
            <a:spLocks noGrp="1"/>
          </p:cNvSpPr>
          <p:nvPr>
            <p:ph type="dt" sz="quarter" idx="10"/>
          </p:nvPr>
        </p:nvSpPr>
        <p:spPr>
          <a:noFill/>
          <a:ln>
            <a:miter lim="800000"/>
            <a:headEnd/>
            <a:tailEnd/>
          </a:ln>
        </p:spPr>
        <p:txBody>
          <a:bodyPr/>
          <a:lstStyle/>
          <a:p>
            <a:fld id="{7208E9B3-83A8-4AD0-B3EC-F2FF808D50A9}" type="datetime8">
              <a:rPr lang="zh-CN" altLang="en-US"/>
              <a:pPr/>
              <a:t>2015年1月23日5时44分</a:t>
            </a:fld>
            <a:endParaRPr lang="en-US" altLang="zh-CN"/>
          </a:p>
        </p:txBody>
      </p:sp>
      <p:sp>
        <p:nvSpPr>
          <p:cNvPr id="8199" name="页脚占位符 2"/>
          <p:cNvSpPr>
            <a:spLocks noGrp="1"/>
          </p:cNvSpPr>
          <p:nvPr>
            <p:ph type="ftr" sz="quarter" idx="11"/>
          </p:nvPr>
        </p:nvSpPr>
        <p:spPr>
          <a:noFill/>
          <a:ln>
            <a:miter lim="800000"/>
            <a:headEnd/>
            <a:tailEnd/>
          </a:ln>
        </p:spPr>
        <p:txBody>
          <a:bodyPr/>
          <a:lstStyle/>
          <a:p>
            <a:endParaRPr lang="en-US" altLang="zh-CN" smtClean="0"/>
          </a:p>
        </p:txBody>
      </p:sp>
      <p:sp>
        <p:nvSpPr>
          <p:cNvPr id="8200" name="灯片编号占位符 3"/>
          <p:cNvSpPr>
            <a:spLocks noGrp="1"/>
          </p:cNvSpPr>
          <p:nvPr>
            <p:ph type="sldNum" sz="quarter" idx="12"/>
          </p:nvPr>
        </p:nvSpPr>
        <p:spPr>
          <a:noFill/>
          <a:ln>
            <a:miter lim="800000"/>
            <a:headEnd/>
            <a:tailEnd/>
          </a:ln>
        </p:spPr>
        <p:txBody>
          <a:bodyPr/>
          <a:lstStyle/>
          <a:p>
            <a:fld id="{79BFC94C-1B34-42E0-A3C0-381B60DD25F3}" type="slidenum">
              <a:rPr lang="en-US" altLang="zh-CN" smtClean="0"/>
              <a:pPr/>
              <a:t>6</a:t>
            </a:fld>
            <a:endParaRPr lang="en-US" altLang="zh-CN"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b="1" smtClean="0"/>
              <a:t>6.4</a:t>
            </a:r>
            <a:r>
              <a:rPr lang="en-US" altLang="zh-CN" b="1" smtClean="0">
                <a:latin typeface="Arial" charset="0"/>
              </a:rPr>
              <a:t>—</a:t>
            </a:r>
            <a:r>
              <a:rPr lang="en-US" altLang="zh-CN" b="1" smtClean="0"/>
              <a:t>1  </a:t>
            </a:r>
            <a:r>
              <a:rPr lang="zh-CN" altLang="en-US" b="1" smtClean="0"/>
              <a:t>突然短路的基本概念</a:t>
            </a:r>
            <a:r>
              <a:rPr lang="zh-CN" altLang="en-US" smtClean="0"/>
              <a:t>  </a:t>
            </a:r>
            <a:r>
              <a:rPr lang="en-US" altLang="zh-CN" sz="1200" smtClean="0">
                <a:ea typeface="黑体" pitchFamily="2" charset="-122"/>
              </a:rPr>
              <a:t>2</a:t>
            </a:r>
          </a:p>
        </p:txBody>
      </p:sp>
      <p:sp>
        <p:nvSpPr>
          <p:cNvPr id="9219" name="Rectangle 3"/>
          <p:cNvSpPr>
            <a:spLocks noGrp="1" noChangeArrowheads="1"/>
          </p:cNvSpPr>
          <p:nvPr>
            <p:ph type="body" sz="half" idx="1"/>
          </p:nvPr>
        </p:nvSpPr>
        <p:spPr>
          <a:xfrm>
            <a:off x="250825" y="2017713"/>
            <a:ext cx="8497888" cy="4651375"/>
          </a:xfrm>
        </p:spPr>
        <p:txBody>
          <a:bodyPr/>
          <a:lstStyle/>
          <a:p>
            <a:pPr eaLnBrk="1" hangingPunct="1"/>
            <a:r>
              <a:rPr lang="en-US" altLang="zh-CN" sz="2700" smtClean="0"/>
              <a:t>        </a:t>
            </a:r>
            <a:r>
              <a:rPr lang="zh-CN" altLang="en-US" sz="2700" b="1" smtClean="0">
                <a:latin typeface="宋体" pitchFamily="2" charset="-122"/>
              </a:rPr>
              <a:t>图</a:t>
            </a:r>
            <a:r>
              <a:rPr lang="en-US" altLang="zh-CN" sz="2700" b="1" smtClean="0">
                <a:latin typeface="宋体" pitchFamily="2" charset="-122"/>
              </a:rPr>
              <a:t>21—1</a:t>
            </a:r>
            <a:r>
              <a:rPr lang="zh-CN" altLang="en-US" sz="2700" b="1" smtClean="0">
                <a:latin typeface="宋体" pitchFamily="2" charset="-122"/>
              </a:rPr>
              <a:t>画出某超导线圈，短接瞬间具有磁链</a:t>
            </a:r>
            <a:r>
              <a:rPr lang="el-GR" altLang="zh-CN" sz="2700" b="1" smtClean="0">
                <a:latin typeface="宋体" pitchFamily="2" charset="-122"/>
              </a:rPr>
              <a:t>Ψ</a:t>
            </a:r>
            <a:r>
              <a:rPr lang="en-US" altLang="zh-CN" sz="2700" b="1" baseline="-25000" smtClean="0">
                <a:latin typeface="宋体" pitchFamily="2" charset="-122"/>
              </a:rPr>
              <a:t>0</a:t>
            </a:r>
            <a:r>
              <a:rPr lang="zh-CN" altLang="en-US" sz="2700" b="1" smtClean="0">
                <a:latin typeface="宋体" pitchFamily="2" charset="-122"/>
              </a:rPr>
              <a:t>，此后如果外加磁场增加或减小，线圈会立即感应电流</a:t>
            </a:r>
            <a:r>
              <a:rPr lang="en-US" altLang="zh-CN" sz="2700" b="1" i="1" smtClean="0">
                <a:latin typeface="宋体" pitchFamily="2" charset="-122"/>
              </a:rPr>
              <a:t>i</a:t>
            </a:r>
            <a:r>
              <a:rPr lang="zh-CN" altLang="en-US" sz="2700" b="1" smtClean="0">
                <a:latin typeface="宋体" pitchFamily="2" charset="-122"/>
              </a:rPr>
              <a:t>，以便形成自感磁链抵偿外加磁链的变化，而</a:t>
            </a:r>
            <a:r>
              <a:rPr lang="zh-CN" altLang="en-US" sz="2700" b="1" smtClean="0">
                <a:solidFill>
                  <a:srgbClr val="FF0000"/>
                </a:solidFill>
                <a:latin typeface="宋体" pitchFamily="2" charset="-122"/>
              </a:rPr>
              <a:t>维持原有磁链不变</a:t>
            </a:r>
            <a:r>
              <a:rPr lang="zh-CN" altLang="en-US" sz="2700" b="1" smtClean="0">
                <a:latin typeface="宋体" pitchFamily="2" charset="-122"/>
              </a:rPr>
              <a:t>，即</a:t>
            </a:r>
          </a:p>
          <a:p>
            <a:pPr eaLnBrk="1" hangingPunct="1"/>
            <a:r>
              <a:rPr lang="zh-CN" altLang="en-US" sz="2700" b="1" smtClean="0">
                <a:latin typeface="宋体" pitchFamily="2" charset="-122"/>
              </a:rPr>
              <a:t>闭合的超导线圈的磁链，不论在任何情况和任何运行条件下，都要符合初始磁链不变的原则。如果外加</a:t>
            </a:r>
            <a:r>
              <a:rPr lang="el-GR" altLang="zh-CN" sz="2700" b="1" smtClean="0">
                <a:latin typeface="宋体" pitchFamily="2" charset="-122"/>
              </a:rPr>
              <a:t>Ψ</a:t>
            </a:r>
            <a:r>
              <a:rPr lang="en-US" altLang="zh-CN" sz="2700" b="1" baseline="-25000" smtClean="0">
                <a:latin typeface="宋体" pitchFamily="2" charset="-122"/>
              </a:rPr>
              <a:t>M</a:t>
            </a:r>
            <a:r>
              <a:rPr lang="zh-CN" altLang="en-US" sz="2700" b="1" smtClean="0">
                <a:latin typeface="宋体" pitchFamily="2" charset="-122"/>
              </a:rPr>
              <a:t>是按正弦规律变化的，那么</a:t>
            </a:r>
            <a:r>
              <a:rPr lang="el-GR" altLang="zh-CN" sz="2700" b="1" smtClean="0">
                <a:latin typeface="宋体" pitchFamily="2" charset="-122"/>
              </a:rPr>
              <a:t>Ψ</a:t>
            </a:r>
            <a:r>
              <a:rPr lang="en-US" altLang="zh-CN" sz="2700" b="1" baseline="-25000" smtClean="0">
                <a:latin typeface="宋体" pitchFamily="2" charset="-122"/>
              </a:rPr>
              <a:t>L</a:t>
            </a:r>
            <a:r>
              <a:rPr lang="zh-CN" altLang="en-US" sz="2700" b="1" smtClean="0">
                <a:latin typeface="宋体" pitchFamily="2" charset="-122"/>
              </a:rPr>
              <a:t>也应该包括相对应的正弦变化量，并使之始终维持</a:t>
            </a:r>
            <a:r>
              <a:rPr lang="el-GR" altLang="zh-CN" sz="2700" b="1" smtClean="0">
                <a:latin typeface="宋体" pitchFamily="2" charset="-122"/>
              </a:rPr>
              <a:t>Ψ</a:t>
            </a:r>
            <a:r>
              <a:rPr lang="en-US" altLang="zh-CN" sz="2700" b="1" baseline="-25000" smtClean="0">
                <a:latin typeface="宋体" pitchFamily="2" charset="-122"/>
              </a:rPr>
              <a:t>L</a:t>
            </a:r>
            <a:r>
              <a:rPr lang="en-US" altLang="zh-CN" sz="2700" b="1" smtClean="0">
                <a:latin typeface="宋体" pitchFamily="2" charset="-122"/>
              </a:rPr>
              <a:t>+</a:t>
            </a:r>
            <a:r>
              <a:rPr lang="el-GR" altLang="zh-CN" sz="2700" b="1" smtClean="0">
                <a:latin typeface="宋体" pitchFamily="2" charset="-122"/>
              </a:rPr>
              <a:t>Ψ</a:t>
            </a:r>
            <a:r>
              <a:rPr lang="en-US" altLang="zh-CN" sz="2700" b="1" baseline="-25000" smtClean="0">
                <a:latin typeface="宋体" pitchFamily="2" charset="-122"/>
              </a:rPr>
              <a:t>M</a:t>
            </a:r>
            <a:r>
              <a:rPr lang="en-US" altLang="zh-CN" sz="2700" b="1" smtClean="0">
                <a:latin typeface="宋体" pitchFamily="2" charset="-122"/>
              </a:rPr>
              <a:t>=</a:t>
            </a:r>
            <a:r>
              <a:rPr lang="el-GR" altLang="zh-CN" sz="2700" b="1" smtClean="0">
                <a:latin typeface="宋体" pitchFamily="2" charset="-122"/>
              </a:rPr>
              <a:t>Ψ</a:t>
            </a:r>
            <a:r>
              <a:rPr lang="en-US" altLang="zh-CN" sz="2700" b="1" baseline="-25000" smtClean="0">
                <a:latin typeface="宋体" pitchFamily="2" charset="-122"/>
              </a:rPr>
              <a:t>0</a:t>
            </a:r>
            <a:r>
              <a:rPr lang="zh-CN" altLang="en-US" sz="2700" b="1" smtClean="0">
                <a:solidFill>
                  <a:srgbClr val="FF0000"/>
                </a:solidFill>
                <a:latin typeface="宋体" pitchFamily="2" charset="-122"/>
              </a:rPr>
              <a:t>感应电流的大小必取决于线圈的电感</a:t>
            </a:r>
            <a:r>
              <a:rPr lang="en-US" altLang="zh-CN" sz="2700" b="1" smtClean="0">
                <a:solidFill>
                  <a:srgbClr val="FF0000"/>
                </a:solidFill>
                <a:latin typeface="宋体" pitchFamily="2" charset="-122"/>
              </a:rPr>
              <a:t>L</a:t>
            </a:r>
            <a:r>
              <a:rPr lang="zh-CN" altLang="en-US" sz="2700" b="1" smtClean="0">
                <a:latin typeface="宋体" pitchFamily="2" charset="-122"/>
              </a:rPr>
              <a:t>，即</a:t>
            </a:r>
          </a:p>
        </p:txBody>
      </p:sp>
      <p:graphicFrame>
        <p:nvGraphicFramePr>
          <p:cNvPr id="9220" name="Object 4"/>
          <p:cNvGraphicFramePr>
            <a:graphicFrameLocks noChangeAspect="1"/>
          </p:cNvGraphicFramePr>
          <p:nvPr>
            <p:ph sz="quarter" idx="2"/>
          </p:nvPr>
        </p:nvGraphicFramePr>
        <p:xfrm>
          <a:off x="7164388" y="5661025"/>
          <a:ext cx="1047750" cy="928688"/>
        </p:xfrm>
        <a:graphic>
          <a:graphicData uri="http://schemas.openxmlformats.org/presentationml/2006/ole">
            <p:oleObj spid="_x0000_s9220" name="公式" r:id="rId3" imgW="444307" imgH="393529" progId="Equation.3">
              <p:embed/>
            </p:oleObj>
          </a:graphicData>
        </a:graphic>
      </p:graphicFrame>
      <p:graphicFrame>
        <p:nvGraphicFramePr>
          <p:cNvPr id="9221" name="Object 5"/>
          <p:cNvGraphicFramePr>
            <a:graphicFrameLocks noChangeAspect="1"/>
          </p:cNvGraphicFramePr>
          <p:nvPr>
            <p:ph sz="quarter" idx="3"/>
          </p:nvPr>
        </p:nvGraphicFramePr>
        <p:xfrm>
          <a:off x="4973638" y="3148013"/>
          <a:ext cx="2352675" cy="609600"/>
        </p:xfrm>
        <a:graphic>
          <a:graphicData uri="http://schemas.openxmlformats.org/presentationml/2006/ole">
            <p:oleObj spid="_x0000_s9221" name="公式" r:id="rId4" imgW="876300" imgH="228600" progId="Equation.3">
              <p:embed/>
            </p:oleObj>
          </a:graphicData>
        </a:graphic>
      </p:graphicFrame>
      <p:pic>
        <p:nvPicPr>
          <p:cNvPr id="517127" name="Picture 7" descr="21-1"/>
          <p:cNvPicPr>
            <a:picLocks noChangeAspect="1" noChangeArrowheads="1"/>
          </p:cNvPicPr>
          <p:nvPr/>
        </p:nvPicPr>
        <p:blipFill>
          <a:blip r:embed="rId5"/>
          <a:srcRect/>
          <a:stretch>
            <a:fillRect/>
          </a:stretch>
        </p:blipFill>
        <p:spPr bwMode="auto">
          <a:xfrm>
            <a:off x="2411413" y="1484313"/>
            <a:ext cx="6648450" cy="3448050"/>
          </a:xfrm>
          <a:prstGeom prst="rect">
            <a:avLst/>
          </a:prstGeom>
          <a:noFill/>
          <a:ln w="9525">
            <a:noFill/>
            <a:miter lim="800000"/>
            <a:headEnd/>
            <a:tailEnd/>
          </a:ln>
        </p:spPr>
      </p:pic>
      <p:sp>
        <p:nvSpPr>
          <p:cNvPr id="9223" name="日期占位符 1"/>
          <p:cNvSpPr>
            <a:spLocks noGrp="1"/>
          </p:cNvSpPr>
          <p:nvPr>
            <p:ph type="dt" sz="quarter" idx="10"/>
          </p:nvPr>
        </p:nvSpPr>
        <p:spPr>
          <a:noFill/>
          <a:ln>
            <a:miter lim="800000"/>
            <a:headEnd/>
            <a:tailEnd/>
          </a:ln>
        </p:spPr>
        <p:txBody>
          <a:bodyPr/>
          <a:lstStyle/>
          <a:p>
            <a:fld id="{684158C8-6160-4D96-87AA-B2B8045280FE}" type="datetime8">
              <a:rPr lang="zh-CN" altLang="en-US"/>
              <a:pPr/>
              <a:t>2015年1月23日5时44分</a:t>
            </a:fld>
            <a:endParaRPr lang="en-US" altLang="zh-CN"/>
          </a:p>
        </p:txBody>
      </p:sp>
      <p:sp>
        <p:nvSpPr>
          <p:cNvPr id="9224" name="页脚占位符 2"/>
          <p:cNvSpPr>
            <a:spLocks noGrp="1"/>
          </p:cNvSpPr>
          <p:nvPr>
            <p:ph type="ftr" sz="quarter" idx="11"/>
          </p:nvPr>
        </p:nvSpPr>
        <p:spPr>
          <a:noFill/>
          <a:ln>
            <a:miter lim="800000"/>
            <a:headEnd/>
            <a:tailEnd/>
          </a:ln>
        </p:spPr>
        <p:txBody>
          <a:bodyPr/>
          <a:lstStyle/>
          <a:p>
            <a:endParaRPr lang="en-US" altLang="zh-CN" smtClean="0"/>
          </a:p>
        </p:txBody>
      </p:sp>
      <p:sp>
        <p:nvSpPr>
          <p:cNvPr id="9225" name="灯片编号占位符 3"/>
          <p:cNvSpPr>
            <a:spLocks noGrp="1"/>
          </p:cNvSpPr>
          <p:nvPr>
            <p:ph type="sldNum" sz="quarter" idx="12"/>
          </p:nvPr>
        </p:nvSpPr>
        <p:spPr>
          <a:noFill/>
          <a:ln>
            <a:miter lim="800000"/>
            <a:headEnd/>
            <a:tailEnd/>
          </a:ln>
        </p:spPr>
        <p:txBody>
          <a:bodyPr/>
          <a:lstStyle/>
          <a:p>
            <a:fld id="{8A180489-80D7-49E8-9458-60BC5A83B783}" type="slidenum">
              <a:rPr lang="en-US" altLang="zh-CN" smtClean="0"/>
              <a:pPr/>
              <a:t>7</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17127"/>
                                        </p:tgtEl>
                                        <p:attrNameLst>
                                          <p:attrName>style.visibility</p:attrName>
                                        </p:attrNameLst>
                                      </p:cBhvr>
                                      <p:to>
                                        <p:strVal val="visible"/>
                                      </p:to>
                                    </p:set>
                                    <p:animEffect transition="in" filter="slide(fromBottom)">
                                      <p:cBhvr>
                                        <p:cTn id="7" dur="500"/>
                                        <p:tgtEl>
                                          <p:spTgt spid="517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55650" y="549275"/>
            <a:ext cx="7793038" cy="1143000"/>
          </a:xfrm>
        </p:spPr>
        <p:txBody>
          <a:bodyPr/>
          <a:lstStyle/>
          <a:p>
            <a:pPr eaLnBrk="1" hangingPunct="1"/>
            <a:r>
              <a:rPr lang="en-US" altLang="zh-CN" b="1" smtClean="0"/>
              <a:t>6.4</a:t>
            </a:r>
            <a:r>
              <a:rPr lang="en-US" altLang="zh-CN" b="1" smtClean="0">
                <a:latin typeface="Arial" charset="0"/>
              </a:rPr>
              <a:t>—</a:t>
            </a:r>
            <a:r>
              <a:rPr lang="en-US" altLang="zh-CN" b="1" smtClean="0"/>
              <a:t>1  </a:t>
            </a:r>
            <a:r>
              <a:rPr lang="zh-CN" altLang="en-US" b="1" smtClean="0"/>
              <a:t>突然短路的基本概念</a:t>
            </a:r>
            <a:r>
              <a:rPr lang="zh-CN" altLang="en-US" smtClean="0"/>
              <a:t>  </a:t>
            </a:r>
            <a:r>
              <a:rPr lang="en-US" altLang="zh-CN" sz="1200" smtClean="0">
                <a:ea typeface="黑体" pitchFamily="2" charset="-122"/>
              </a:rPr>
              <a:t>3</a:t>
            </a:r>
          </a:p>
        </p:txBody>
      </p:sp>
      <p:sp>
        <p:nvSpPr>
          <p:cNvPr id="10243" name="Rectangle 3"/>
          <p:cNvSpPr>
            <a:spLocks noGrp="1" noChangeArrowheads="1"/>
          </p:cNvSpPr>
          <p:nvPr>
            <p:ph type="body" sz="half" idx="1"/>
          </p:nvPr>
        </p:nvSpPr>
        <p:spPr>
          <a:xfrm>
            <a:off x="0" y="1700213"/>
            <a:ext cx="8893175" cy="4968875"/>
          </a:xfrm>
        </p:spPr>
        <p:txBody>
          <a:bodyPr/>
          <a:lstStyle/>
          <a:p>
            <a:pPr eaLnBrk="1" hangingPunct="1"/>
            <a:r>
              <a:rPr lang="en-US" altLang="zh-CN" sz="2700" smtClean="0"/>
              <a:t>       </a:t>
            </a:r>
            <a:r>
              <a:rPr lang="zh-CN" altLang="en-US" sz="2700" b="1" smtClean="0">
                <a:latin typeface="宋体" pitchFamily="2" charset="-122"/>
              </a:rPr>
              <a:t>理想的短路超导线圈能始终维持磁链不变，这是因为</a:t>
            </a:r>
            <a:r>
              <a:rPr lang="zh-CN" altLang="en-US" sz="2700" b="1" smtClean="0">
                <a:solidFill>
                  <a:srgbClr val="0000FF"/>
                </a:solidFill>
                <a:latin typeface="宋体" pitchFamily="2" charset="-122"/>
              </a:rPr>
              <a:t>线圈无电阻</a:t>
            </a:r>
            <a:r>
              <a:rPr lang="zh-CN" altLang="en-US" sz="2700" b="1" smtClean="0">
                <a:latin typeface="宋体" pitchFamily="2" charset="-122"/>
              </a:rPr>
              <a:t>，维持磁链的电流不消耗能量，因此不会衰减。对于</a:t>
            </a:r>
            <a:r>
              <a:rPr lang="zh-CN" altLang="en-US" sz="2700" b="1" smtClean="0">
                <a:solidFill>
                  <a:srgbClr val="FF0000"/>
                </a:solidFill>
                <a:latin typeface="宋体" pitchFamily="2" charset="-122"/>
              </a:rPr>
              <a:t>实际有电阻的短路线圈，就不能维持磁链守恒</a:t>
            </a:r>
            <a:r>
              <a:rPr lang="zh-CN" altLang="en-US" sz="2700" b="1" smtClean="0">
                <a:solidFill>
                  <a:schemeClr val="hlink"/>
                </a:solidFill>
                <a:latin typeface="宋体" pitchFamily="2" charset="-122"/>
              </a:rPr>
              <a:t>。</a:t>
            </a:r>
            <a:r>
              <a:rPr lang="zh-CN" altLang="en-US" sz="2700" b="1" smtClean="0">
                <a:latin typeface="宋体" pitchFamily="2" charset="-122"/>
              </a:rPr>
              <a:t>在磁链变化时线圈感应电势和电流，并在电阻上有能量消耗，故贮存的磁场能量要减少，相应线圈的磁链及维持磁链的电流也要逐渐衰减。但是</a:t>
            </a:r>
            <a:r>
              <a:rPr lang="zh-CN" altLang="en-US" sz="2700" b="1" smtClean="0">
                <a:solidFill>
                  <a:srgbClr val="0000FF"/>
                </a:solidFill>
                <a:latin typeface="宋体" pitchFamily="2" charset="-122"/>
              </a:rPr>
              <a:t>在短路初瞬间磁链不能突变，与超导短路线圈的现象相同</a:t>
            </a:r>
            <a:r>
              <a:rPr lang="zh-CN" altLang="en-US" sz="2700" b="1" smtClean="0">
                <a:latin typeface="宋体" pitchFamily="2" charset="-122"/>
              </a:rPr>
              <a:t>。因此，对于同步发电机的突然短路，可以分两步来研究：</a:t>
            </a:r>
            <a:r>
              <a:rPr lang="zh-CN" altLang="en-US" sz="2700" b="1" smtClean="0">
                <a:solidFill>
                  <a:srgbClr val="FF0000"/>
                </a:solidFill>
                <a:latin typeface="宋体" pitchFamily="2" charset="-122"/>
              </a:rPr>
              <a:t>第一步根据磁链守恒原理</a:t>
            </a:r>
            <a:r>
              <a:rPr lang="en-US" altLang="zh-CN" sz="2700" b="1" smtClean="0">
                <a:solidFill>
                  <a:srgbClr val="FF0000"/>
                </a:solidFill>
                <a:latin typeface="宋体" pitchFamily="2" charset="-122"/>
              </a:rPr>
              <a:t>(</a:t>
            </a:r>
            <a:r>
              <a:rPr lang="zh-CN" altLang="en-US" sz="2700" b="1" smtClean="0">
                <a:solidFill>
                  <a:srgbClr val="FF0000"/>
                </a:solidFill>
                <a:latin typeface="宋体" pitchFamily="2" charset="-122"/>
              </a:rPr>
              <a:t>即将各绕组看成超导线圈</a:t>
            </a:r>
            <a:r>
              <a:rPr lang="en-US" altLang="zh-CN" sz="2700" b="1" smtClean="0">
                <a:solidFill>
                  <a:srgbClr val="FF0000"/>
                </a:solidFill>
                <a:latin typeface="宋体" pitchFamily="2" charset="-122"/>
              </a:rPr>
              <a:t>)</a:t>
            </a:r>
            <a:r>
              <a:rPr lang="zh-CN" altLang="en-US" sz="2700" b="1" smtClean="0">
                <a:solidFill>
                  <a:srgbClr val="FF0000"/>
                </a:solidFill>
                <a:latin typeface="宋体" pitchFamily="2" charset="-122"/>
              </a:rPr>
              <a:t>研究各绕组之磁链和电流的变化规律</a:t>
            </a:r>
            <a:r>
              <a:rPr lang="zh-CN" altLang="en-US" sz="2700" b="1" smtClean="0">
                <a:solidFill>
                  <a:schemeClr val="hlink"/>
                </a:solidFill>
                <a:latin typeface="宋体" pitchFamily="2" charset="-122"/>
              </a:rPr>
              <a:t>，</a:t>
            </a:r>
            <a:r>
              <a:rPr lang="zh-CN" altLang="en-US" sz="2700" b="1" smtClean="0">
                <a:solidFill>
                  <a:srgbClr val="0000FF"/>
                </a:solidFill>
                <a:latin typeface="宋体" pitchFamily="2" charset="-122"/>
              </a:rPr>
              <a:t>第二步考虑绕组电阻，研究其磁链和电流的衰减规律。</a:t>
            </a:r>
            <a:r>
              <a:rPr lang="zh-CN" altLang="en-US" sz="2700" smtClean="0"/>
              <a:t> </a:t>
            </a:r>
          </a:p>
        </p:txBody>
      </p:sp>
      <p:sp>
        <p:nvSpPr>
          <p:cNvPr id="10244" name="日期占位符 1"/>
          <p:cNvSpPr>
            <a:spLocks noGrp="1"/>
          </p:cNvSpPr>
          <p:nvPr>
            <p:ph type="dt" sz="quarter" idx="10"/>
          </p:nvPr>
        </p:nvSpPr>
        <p:spPr>
          <a:noFill/>
          <a:ln>
            <a:miter lim="800000"/>
            <a:headEnd/>
            <a:tailEnd/>
          </a:ln>
        </p:spPr>
        <p:txBody>
          <a:bodyPr/>
          <a:lstStyle/>
          <a:p>
            <a:fld id="{D8943735-6B98-4BF9-9FC5-1954E7840169}" type="datetime8">
              <a:rPr lang="zh-CN" altLang="en-US"/>
              <a:pPr/>
              <a:t>2015年1月23日5时44分</a:t>
            </a:fld>
            <a:endParaRPr lang="en-US" altLang="zh-CN"/>
          </a:p>
        </p:txBody>
      </p:sp>
      <p:sp>
        <p:nvSpPr>
          <p:cNvPr id="10245" name="页脚占位符 2"/>
          <p:cNvSpPr>
            <a:spLocks noGrp="1"/>
          </p:cNvSpPr>
          <p:nvPr>
            <p:ph type="ftr" sz="quarter" idx="11"/>
          </p:nvPr>
        </p:nvSpPr>
        <p:spPr>
          <a:noFill/>
          <a:ln>
            <a:miter lim="800000"/>
            <a:headEnd/>
            <a:tailEnd/>
          </a:ln>
        </p:spPr>
        <p:txBody>
          <a:bodyPr/>
          <a:lstStyle/>
          <a:p>
            <a:endParaRPr lang="en-US" altLang="zh-CN" smtClean="0"/>
          </a:p>
        </p:txBody>
      </p:sp>
      <p:sp>
        <p:nvSpPr>
          <p:cNvPr id="10246" name="灯片编号占位符 3"/>
          <p:cNvSpPr>
            <a:spLocks noGrp="1"/>
          </p:cNvSpPr>
          <p:nvPr>
            <p:ph type="sldNum" sz="quarter" idx="12"/>
          </p:nvPr>
        </p:nvSpPr>
        <p:spPr>
          <a:noFill/>
          <a:ln>
            <a:miter lim="800000"/>
            <a:headEnd/>
            <a:tailEnd/>
          </a:ln>
        </p:spPr>
        <p:txBody>
          <a:bodyPr/>
          <a:lstStyle/>
          <a:p>
            <a:fld id="{5D0112FB-F01A-4B69-B998-B7868328CA7C}" type="slidenum">
              <a:rPr lang="en-US" altLang="zh-CN" smtClean="0"/>
              <a:pPr/>
              <a:t>8</a:t>
            </a:fld>
            <a:endParaRPr lang="en-US" altLang="zh-CN"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79388" y="549275"/>
            <a:ext cx="8693150" cy="719138"/>
          </a:xfrm>
        </p:spPr>
        <p:txBody>
          <a:bodyPr/>
          <a:lstStyle/>
          <a:p>
            <a:pPr eaLnBrk="1" hangingPunct="1"/>
            <a:r>
              <a:rPr lang="en-US" altLang="zh-CN" sz="2900" smtClean="0"/>
              <a:t>6.4</a:t>
            </a:r>
            <a:r>
              <a:rPr lang="en-US" altLang="zh-CN" sz="2900" smtClean="0">
                <a:latin typeface="Arial" charset="0"/>
              </a:rPr>
              <a:t>—</a:t>
            </a:r>
            <a:r>
              <a:rPr lang="en-US" altLang="zh-CN" sz="2900" smtClean="0"/>
              <a:t>2  </a:t>
            </a:r>
            <a:r>
              <a:rPr lang="zh-CN" altLang="en-US" sz="2900" smtClean="0"/>
              <a:t>三相突然短路物理过程的分析</a:t>
            </a:r>
            <a:r>
              <a:rPr lang="en-US" altLang="zh-CN" sz="1000" smtClean="0">
                <a:ea typeface="黑体" pitchFamily="2" charset="-122"/>
              </a:rPr>
              <a:t>1</a:t>
            </a:r>
          </a:p>
        </p:txBody>
      </p:sp>
      <p:sp>
        <p:nvSpPr>
          <p:cNvPr id="11267" name="Rectangle 5"/>
          <p:cNvSpPr>
            <a:spLocks noChangeArrowheads="1"/>
          </p:cNvSpPr>
          <p:nvPr/>
        </p:nvSpPr>
        <p:spPr bwMode="auto">
          <a:xfrm>
            <a:off x="0" y="1196975"/>
            <a:ext cx="9144000" cy="5256213"/>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latin typeface="宋体" pitchFamily="2" charset="-122"/>
              </a:rPr>
              <a:t>本节根据磁链守恒原理分析同步发电机三相突然短路瞬间的物理过程。为简化分析，我们</a:t>
            </a:r>
            <a:r>
              <a:rPr lang="zh-CN" altLang="en-US" sz="2700" b="1">
                <a:solidFill>
                  <a:schemeClr val="folHlink"/>
                </a:solidFill>
                <a:latin typeface="宋体" pitchFamily="2" charset="-122"/>
              </a:rPr>
              <a:t>忽略在突然短路时引起的转速变化，即认为转子转速为常值</a:t>
            </a:r>
            <a:r>
              <a:rPr lang="zh-CN" altLang="en-US" sz="2700" b="1">
                <a:latin typeface="宋体" pitchFamily="2" charset="-122"/>
              </a:rPr>
              <a:t>，</a:t>
            </a:r>
            <a:r>
              <a:rPr lang="zh-CN" altLang="en-US" sz="2700" b="1">
                <a:solidFill>
                  <a:srgbClr val="FF0000"/>
                </a:solidFill>
                <a:latin typeface="宋体" pitchFamily="2" charset="-122"/>
              </a:rPr>
              <a:t>假设电机磁路不饱和，因此可用线性叠加原理来分析电和磁的关系</a:t>
            </a:r>
            <a:r>
              <a:rPr lang="zh-CN" altLang="en-US" sz="2700" b="1">
                <a:solidFill>
                  <a:schemeClr val="hlink"/>
                </a:solidFill>
                <a:latin typeface="宋体" pitchFamily="2" charset="-122"/>
              </a:rPr>
              <a:t>；</a:t>
            </a:r>
            <a:r>
              <a:rPr lang="zh-CN" altLang="en-US" sz="2700" b="1">
                <a:solidFill>
                  <a:schemeClr val="folHlink"/>
                </a:solidFill>
                <a:latin typeface="宋体" pitchFamily="2" charset="-122"/>
              </a:rPr>
              <a:t>认为突然短路前发电机为空载状态，且三相绕组同</a:t>
            </a:r>
          </a:p>
          <a:p>
            <a:pPr marL="342900" indent="-342900">
              <a:spcBef>
                <a:spcPct val="20000"/>
              </a:spcBef>
              <a:buClr>
                <a:schemeClr val="bg2"/>
              </a:buClr>
              <a:buSzPct val="70000"/>
              <a:buFont typeface="Wingdings" pitchFamily="2" charset="2"/>
              <a:buChar char="l"/>
            </a:pPr>
            <a:r>
              <a:rPr lang="zh-CN" altLang="en-US" sz="2700" b="1">
                <a:solidFill>
                  <a:schemeClr val="folHlink"/>
                </a:solidFill>
                <a:latin typeface="宋体" pitchFamily="2" charset="-122"/>
              </a:rPr>
              <a:t>时间突然短路；</a:t>
            </a:r>
            <a:r>
              <a:rPr lang="zh-CN" altLang="en-US" sz="2700" b="1">
                <a:solidFill>
                  <a:srgbClr val="FF0000"/>
                </a:solidFill>
                <a:latin typeface="宋体" pitchFamily="2" charset="-122"/>
              </a:rPr>
              <a:t>还认为短路后励磁系统所提供的励磁电流</a:t>
            </a:r>
            <a:r>
              <a:rPr lang="en-US" altLang="zh-CN" sz="2700" b="1">
                <a:solidFill>
                  <a:srgbClr val="FF0000"/>
                </a:solidFill>
                <a:latin typeface="宋体" pitchFamily="2" charset="-122"/>
              </a:rPr>
              <a:t>I</a:t>
            </a:r>
            <a:r>
              <a:rPr lang="en-US" altLang="zh-CN" sz="2700" b="1" baseline="-25000">
                <a:solidFill>
                  <a:srgbClr val="FF0000"/>
                </a:solidFill>
                <a:latin typeface="宋体" pitchFamily="2" charset="-122"/>
              </a:rPr>
              <a:t>f</a:t>
            </a:r>
            <a:r>
              <a:rPr lang="zh-CN" altLang="en-US" sz="2700" b="1">
                <a:solidFill>
                  <a:srgbClr val="FF0000"/>
                </a:solidFill>
                <a:latin typeface="宋体" pitchFamily="2" charset="-122"/>
              </a:rPr>
              <a:t>保持不变。</a:t>
            </a:r>
          </a:p>
          <a:p>
            <a:pPr marL="342900" indent="-342900">
              <a:spcBef>
                <a:spcPct val="20000"/>
              </a:spcBef>
              <a:buClr>
                <a:schemeClr val="bg2"/>
              </a:buClr>
              <a:buSzPct val="70000"/>
              <a:buFont typeface="Wingdings" pitchFamily="2" charset="2"/>
              <a:buChar char="l"/>
            </a:pPr>
            <a:r>
              <a:rPr lang="zh-CN" altLang="en-US" sz="2700" b="1">
                <a:latin typeface="宋体" pitchFamily="2" charset="-122"/>
              </a:rPr>
              <a:t>    令三相突然短路瞬间定子</a:t>
            </a:r>
            <a:r>
              <a:rPr lang="en-US" altLang="zh-CN" sz="2700" b="1">
                <a:latin typeface="宋体" pitchFamily="2" charset="-122"/>
              </a:rPr>
              <a:t>A</a:t>
            </a:r>
            <a:r>
              <a:rPr lang="zh-CN" altLang="en-US" sz="2700" b="1">
                <a:latin typeface="宋体" pitchFamily="2" charset="-122"/>
              </a:rPr>
              <a:t>相绕组轴线与磁极轴线之间的夹角为</a:t>
            </a:r>
            <a:r>
              <a:rPr lang="el-GR" altLang="zh-CN" sz="2700" b="1">
                <a:latin typeface="宋体" pitchFamily="2" charset="-122"/>
              </a:rPr>
              <a:t>α</a:t>
            </a:r>
            <a:r>
              <a:rPr lang="en-US" altLang="zh-CN" sz="2700" b="1" baseline="-25000">
                <a:latin typeface="宋体" pitchFamily="2" charset="-122"/>
              </a:rPr>
              <a:t>0</a:t>
            </a:r>
            <a:r>
              <a:rPr lang="zh-CN" altLang="en-US" sz="2700" b="1">
                <a:latin typeface="宋体" pitchFamily="2" charset="-122"/>
              </a:rPr>
              <a:t>电角度，如图</a:t>
            </a:r>
            <a:r>
              <a:rPr lang="en-US" altLang="zh-CN" sz="2700" b="1">
                <a:latin typeface="宋体" pitchFamily="2" charset="-122"/>
              </a:rPr>
              <a:t>21-2</a:t>
            </a:r>
            <a:r>
              <a:rPr lang="zh-CN" altLang="en-US" sz="2700" b="1">
                <a:latin typeface="宋体" pitchFamily="2" charset="-122"/>
              </a:rPr>
              <a:t>所示，其中励磁磁场以电工角频率</a:t>
            </a:r>
            <a:r>
              <a:rPr lang="el-GR" altLang="zh-CN" sz="2700" b="1">
                <a:latin typeface="宋体" pitchFamily="2" charset="-122"/>
              </a:rPr>
              <a:t>ω</a:t>
            </a:r>
            <a:r>
              <a:rPr lang="zh-CN" altLang="en-US" sz="2700" b="1">
                <a:latin typeface="宋体" pitchFamily="2" charset="-122"/>
              </a:rPr>
              <a:t>逆时针旋转，为弄清突然短路的物理过程，</a:t>
            </a:r>
            <a:r>
              <a:rPr lang="zh-CN" altLang="en-US" sz="2700" b="1">
                <a:solidFill>
                  <a:srgbClr val="0000FF"/>
                </a:solidFill>
                <a:latin typeface="宋体" pitchFamily="2" charset="-122"/>
              </a:rPr>
              <a:t>本节不计及绕组电阻</a:t>
            </a:r>
            <a:r>
              <a:rPr lang="zh-CN" altLang="en-US" sz="2700" b="1">
                <a:latin typeface="宋体" pitchFamily="2" charset="-122"/>
              </a:rPr>
              <a:t>，认为所有绕组均为超导线圈，这样突然短路后的电磁关系可分述如下。</a:t>
            </a:r>
            <a:endParaRPr lang="zh-CN" altLang="zh-CN" sz="2700" b="1">
              <a:latin typeface="宋体" pitchFamily="2" charset="-122"/>
            </a:endParaRPr>
          </a:p>
        </p:txBody>
      </p:sp>
      <p:pic>
        <p:nvPicPr>
          <p:cNvPr id="251982" name="Picture 78" descr="21-2和3"/>
          <p:cNvPicPr>
            <a:picLocks noChangeAspect="1" noChangeArrowheads="1"/>
          </p:cNvPicPr>
          <p:nvPr>
            <p:ph idx="1"/>
          </p:nvPr>
        </p:nvPicPr>
        <p:blipFill>
          <a:blip r:embed="rId2"/>
          <a:srcRect/>
          <a:stretch>
            <a:fillRect/>
          </a:stretch>
        </p:blipFill>
        <p:spPr>
          <a:xfrm>
            <a:off x="3059113" y="3789363"/>
            <a:ext cx="5734050" cy="2590800"/>
          </a:xfrm>
          <a:noFill/>
        </p:spPr>
      </p:pic>
      <p:sp>
        <p:nvSpPr>
          <p:cNvPr id="11269" name="日期占位符 1"/>
          <p:cNvSpPr>
            <a:spLocks noGrp="1"/>
          </p:cNvSpPr>
          <p:nvPr>
            <p:ph type="dt" sz="quarter" idx="10"/>
          </p:nvPr>
        </p:nvSpPr>
        <p:spPr>
          <a:noFill/>
          <a:ln>
            <a:miter lim="800000"/>
            <a:headEnd/>
            <a:tailEnd/>
          </a:ln>
        </p:spPr>
        <p:txBody>
          <a:bodyPr/>
          <a:lstStyle/>
          <a:p>
            <a:fld id="{BC98E9FC-1882-4815-A2E8-E6AF4FA5F6E4}" type="datetime8">
              <a:rPr lang="zh-CN" altLang="en-US"/>
              <a:pPr/>
              <a:t>2015年1月23日5时44分</a:t>
            </a:fld>
            <a:endParaRPr lang="en-US" altLang="zh-CN"/>
          </a:p>
        </p:txBody>
      </p:sp>
      <p:sp>
        <p:nvSpPr>
          <p:cNvPr id="11270" name="页脚占位符 2"/>
          <p:cNvSpPr>
            <a:spLocks noGrp="1"/>
          </p:cNvSpPr>
          <p:nvPr>
            <p:ph type="ftr" sz="quarter" idx="11"/>
          </p:nvPr>
        </p:nvSpPr>
        <p:spPr>
          <a:noFill/>
          <a:ln>
            <a:miter lim="800000"/>
            <a:headEnd/>
            <a:tailEnd/>
          </a:ln>
        </p:spPr>
        <p:txBody>
          <a:bodyPr/>
          <a:lstStyle/>
          <a:p>
            <a:endParaRPr lang="en-US" altLang="zh-CN" smtClean="0"/>
          </a:p>
        </p:txBody>
      </p:sp>
      <p:sp>
        <p:nvSpPr>
          <p:cNvPr id="11271" name="灯片编号占位符 3"/>
          <p:cNvSpPr>
            <a:spLocks noGrp="1"/>
          </p:cNvSpPr>
          <p:nvPr>
            <p:ph type="sldNum" sz="quarter" idx="12"/>
          </p:nvPr>
        </p:nvSpPr>
        <p:spPr>
          <a:noFill/>
          <a:ln>
            <a:miter lim="800000"/>
            <a:headEnd/>
            <a:tailEnd/>
          </a:ln>
        </p:spPr>
        <p:txBody>
          <a:bodyPr/>
          <a:lstStyle/>
          <a:p>
            <a:fld id="{7CE2B368-C3E7-4C00-BF09-3C0FB9AFD8D0}" type="slidenum">
              <a:rPr lang="en-US" altLang="zh-CN" smtClean="0"/>
              <a:pPr/>
              <a:t>9</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1982"/>
                                        </p:tgtEl>
                                        <p:attrNameLst>
                                          <p:attrName>style.visibility</p:attrName>
                                        </p:attrNameLst>
                                      </p:cBhvr>
                                      <p:to>
                                        <p:strVal val="visible"/>
                                      </p:to>
                                    </p:set>
                                    <p:anim calcmode="lin" valueType="num">
                                      <p:cBhvr additive="base">
                                        <p:cTn id="7" dur="500" fill="hold"/>
                                        <p:tgtEl>
                                          <p:spTgt spid="251982"/>
                                        </p:tgtEl>
                                        <p:attrNameLst>
                                          <p:attrName>ppt_x</p:attrName>
                                        </p:attrNameLst>
                                      </p:cBhvr>
                                      <p:tavLst>
                                        <p:tav tm="0">
                                          <p:val>
                                            <p:strVal val="#ppt_x"/>
                                          </p:val>
                                        </p:tav>
                                        <p:tav tm="100000">
                                          <p:val>
                                            <p:strVal val="#ppt_x"/>
                                          </p:val>
                                        </p:tav>
                                      </p:tavLst>
                                    </p:anim>
                                    <p:anim calcmode="lin" valueType="num">
                                      <p:cBhvr additive="base">
                                        <p:cTn id="8" dur="500" fill="hold"/>
                                        <p:tgtEl>
                                          <p:spTgt spid="2519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8087</TotalTime>
  <Words>4030</Words>
  <Application>Microsoft Office PowerPoint</Application>
  <PresentationFormat>全屏显示(4:3)</PresentationFormat>
  <Paragraphs>294</Paragraphs>
  <Slides>38</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51" baseType="lpstr">
      <vt:lpstr>Arial</vt:lpstr>
      <vt:lpstr>宋体</vt:lpstr>
      <vt:lpstr>Arial Black</vt:lpstr>
      <vt:lpstr>Wingdings</vt:lpstr>
      <vt:lpstr>Times New Roman</vt:lpstr>
      <vt:lpstr>方正舒体</vt:lpstr>
      <vt:lpstr>华文新魏</vt:lpstr>
      <vt:lpstr>仿宋_GB2312</vt:lpstr>
      <vt:lpstr>黑体</vt:lpstr>
      <vt:lpstr>Tahoma</vt:lpstr>
      <vt:lpstr>Studio</vt:lpstr>
      <vt:lpstr>Microsoft 公式 3.0</vt:lpstr>
      <vt:lpstr>MathType 5.0 Equation</vt:lpstr>
      <vt:lpstr>电机学</vt:lpstr>
      <vt:lpstr>介绍内容</vt:lpstr>
      <vt:lpstr>介绍内容</vt:lpstr>
      <vt:lpstr>介绍内容</vt:lpstr>
      <vt:lpstr>介绍内容</vt:lpstr>
      <vt:lpstr>6.4—1  突然短路的基本概念  1</vt:lpstr>
      <vt:lpstr>6.4—1  突然短路的基本概念  2</vt:lpstr>
      <vt:lpstr>6.4—1  突然短路的基本概念  3</vt:lpstr>
      <vt:lpstr>6.4—2  三相突然短路物理过程的分析1</vt:lpstr>
      <vt:lpstr>6.4—2  三相突然短路物理过程的分析2</vt:lpstr>
      <vt:lpstr>6.3—2  三相突然短路物理过程的分析3</vt:lpstr>
      <vt:lpstr>6.4—2  三相突然短路物理过程的分析4</vt:lpstr>
      <vt:lpstr>6.4—2  三相突然短路物理过程的分析5</vt:lpstr>
      <vt:lpstr>6.4—2  三相突然短路物理过程的分析6</vt:lpstr>
      <vt:lpstr>6.4—2  三相突然短路物理过程的分析6</vt:lpstr>
      <vt:lpstr>6.4—2  三相突然短路物理过程的分析7</vt:lpstr>
      <vt:lpstr>6.4—2  三相突然短路物理过程的分析8</vt:lpstr>
      <vt:lpstr>6.4—2  三相突然短路物理过程的分析9</vt:lpstr>
      <vt:lpstr>6.4—2  三相突然短路物理过程的分析9</vt:lpstr>
      <vt:lpstr>6.4—2  三相突然短路物理过程的分析9</vt:lpstr>
      <vt:lpstr>6.4—2  三相突然短路物理过程的分析9</vt:lpstr>
      <vt:lpstr>6.4—2  三相突然短路物理过程的分析9</vt:lpstr>
      <vt:lpstr>6.4—2  三相突然短路物理过程的分析9</vt:lpstr>
      <vt:lpstr>6.4—2  三相突然短路物理过程的分析9</vt:lpstr>
      <vt:lpstr>6.4—2  三相突然短路物理过程的分析9</vt:lpstr>
      <vt:lpstr>6.4—3  三相突然短路电流的分析1</vt:lpstr>
      <vt:lpstr>21—3  三相突然短路电流的分析2</vt:lpstr>
      <vt:lpstr>6.4—3  三相突然短路电流的分析3</vt:lpstr>
      <vt:lpstr>6.4—3  三相突然短路电流的分析4</vt:lpstr>
      <vt:lpstr>6.4三相突然短路电流的分析5</vt:lpstr>
      <vt:lpstr>6.4—3  三相突然短路电流的分析6</vt:lpstr>
      <vt:lpstr>6.4—3  三相突然短路电流的分析7</vt:lpstr>
      <vt:lpstr>6.4—3  三相突然短路电流的分析8</vt:lpstr>
      <vt:lpstr>6.4—3  三相突然短路电流的分析8</vt:lpstr>
      <vt:lpstr>小  结                               1</vt:lpstr>
      <vt:lpstr>小  结                               2</vt:lpstr>
      <vt:lpstr>作  业                               2</vt:lpstr>
      <vt:lpstr>幻灯片 38</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双余度永磁无刷 直流电动机系统</dc:title>
  <dc:creator>wzq</dc:creator>
  <cp:lastModifiedBy>www</cp:lastModifiedBy>
  <cp:revision>120</cp:revision>
  <dcterms:created xsi:type="dcterms:W3CDTF">2003-11-06T01:01:25Z</dcterms:created>
  <dcterms:modified xsi:type="dcterms:W3CDTF">2015-01-23T09:45:46Z</dcterms:modified>
</cp:coreProperties>
</file>