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7"/>
  </p:handoutMasterIdLst>
  <p:sldIdLst>
    <p:sldId id="256" r:id="rId2"/>
    <p:sldId id="257" r:id="rId3"/>
    <p:sldId id="377" r:id="rId4"/>
    <p:sldId id="258" r:id="rId5"/>
    <p:sldId id="424" r:id="rId6"/>
    <p:sldId id="395" r:id="rId7"/>
    <p:sldId id="396" r:id="rId8"/>
    <p:sldId id="397" r:id="rId9"/>
    <p:sldId id="398" r:id="rId10"/>
    <p:sldId id="399" r:id="rId11"/>
    <p:sldId id="400" r:id="rId12"/>
    <p:sldId id="401" r:id="rId13"/>
    <p:sldId id="402" r:id="rId14"/>
    <p:sldId id="403" r:id="rId15"/>
    <p:sldId id="394"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423" r:id="rId34"/>
    <p:sldId id="270" r:id="rId35"/>
    <p:sldId id="313" r:id="rId3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3.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58C0321F-48FE-47DD-AA77-1F0DCE95AF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24269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24269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smtClean="0"/>
            </a:lvl1pPr>
          </a:lstStyle>
          <a:p>
            <a:pPr>
              <a:defRPr/>
            </a:pPr>
            <a:fld id="{66582D2D-7683-4FC7-AFDF-AD29DF9099F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8EBA767-18BF-4186-9C2A-491077A88F3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E356E95-2647-4F3D-B492-0C1DF8284D1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0A087AC-501E-4B83-BE9E-E5E8A5981CA5}"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7114F33-412D-471D-91D7-41EA068F8DD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BB5F3C-5F31-43CE-A2FE-E182EDA162BB}"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F5ABF9-E1AD-46D7-87B9-CCD48B93D0D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809E18-76E6-4857-81CC-0424BB442B3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045529A-EDC6-48C3-B737-8D334270A82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987180-2FD4-41BD-B332-F711CCD22AB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4D49B30-9F5E-4D2E-AAC1-B9A3927937E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DDB351-3CE7-4960-8448-C998C698F0E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CF02BEC-60EB-4D8A-B0C8-4495B567534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166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4166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24167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fld id="{0973079A-D5EB-4AE8-B8F5-554E8927BF1F}"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file:///E:\2008&#30005;&#26426;&#25945;&#23398;\&#25945;&#23398;&#35838;&#20214;\&#31532;&#20845;&#31456;\d22_4.swf" TargetMode="External"/><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file:///E:\2008&#30005;&#26426;&#25945;&#23398;\&#25945;&#23398;&#35838;&#20214;\&#31532;&#20845;&#31456;\d22_6.swf" TargetMode="Externa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5.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5.v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oleObject" Target="../embeddings/oleObject21.bin"/><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oleObject" Target="../embeddings/oleObject2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3.bin"/><Relationship Id="rId3" Type="http://schemas.openxmlformats.org/officeDocument/2006/relationships/oleObject" Target="../embeddings/oleObject4.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hyperlink" Target="file:///E:\2008&#30005;&#26426;&#25945;&#23398;\&#25945;&#23398;&#35838;&#20214;\&#31532;&#20845;&#31456;\d22_4.swf"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253288"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1403350" y="3644900"/>
            <a:ext cx="6337300" cy="1655763"/>
          </a:xfrm>
        </p:spPr>
        <p:txBody>
          <a:bodyPr/>
          <a:lstStyle/>
          <a:p>
            <a:pPr eaLnBrk="1" hangingPunct="1">
              <a:lnSpc>
                <a:spcPct val="90000"/>
              </a:lnSpc>
            </a:pPr>
            <a:r>
              <a:rPr lang="zh-CN" altLang="en-US" sz="3700" b="1" smtClean="0">
                <a:latin typeface="华文新魏" pitchFamily="2" charset="-122"/>
                <a:ea typeface="华文新魏" pitchFamily="2" charset="-122"/>
              </a:rPr>
              <a:t>第</a:t>
            </a:r>
            <a:r>
              <a:rPr lang="en-US" altLang="zh-CN" sz="3700" b="1" smtClean="0">
                <a:latin typeface="华文新魏" pitchFamily="2" charset="-122"/>
                <a:ea typeface="华文新魏" pitchFamily="2" charset="-122"/>
              </a:rPr>
              <a:t>6-5</a:t>
            </a:r>
            <a:r>
              <a:rPr lang="zh-CN" altLang="en-US" sz="3700" b="1" smtClean="0">
                <a:latin typeface="华文新魏" pitchFamily="2" charset="-122"/>
                <a:ea typeface="华文新魏" pitchFamily="2" charset="-122"/>
              </a:rPr>
              <a:t>讲</a:t>
            </a:r>
          </a:p>
          <a:p>
            <a:pPr eaLnBrk="1" hangingPunct="1">
              <a:lnSpc>
                <a:spcPct val="90000"/>
              </a:lnSpc>
            </a:pPr>
            <a:r>
              <a:rPr lang="zh-CN" altLang="en-US" sz="3700" b="1" smtClean="0">
                <a:latin typeface="华文新魏" pitchFamily="2" charset="-122"/>
                <a:ea typeface="华文新魏" pitchFamily="2" charset="-122"/>
              </a:rPr>
              <a:t>　</a:t>
            </a:r>
            <a:r>
              <a:rPr lang="zh-CN" altLang="en-US" sz="3700" b="1" smtClean="0">
                <a:ea typeface="华文新魏" pitchFamily="2" charset="-122"/>
              </a:rPr>
              <a:t>同步发电机的并联运行</a:t>
            </a:r>
            <a:r>
              <a:rPr lang="zh-CN" altLang="en-US" sz="2500"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188" y="549275"/>
            <a:ext cx="82248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7</a:t>
            </a:r>
          </a:p>
        </p:txBody>
      </p:sp>
      <p:sp>
        <p:nvSpPr>
          <p:cNvPr id="12291" name="Rectangle 3"/>
          <p:cNvSpPr>
            <a:spLocks noGrp="1" noChangeArrowheads="1"/>
          </p:cNvSpPr>
          <p:nvPr>
            <p:ph type="body" sz="half" idx="1"/>
          </p:nvPr>
        </p:nvSpPr>
        <p:spPr>
          <a:xfrm>
            <a:off x="0" y="1989138"/>
            <a:ext cx="8964613" cy="4868862"/>
          </a:xfrm>
        </p:spPr>
        <p:txBody>
          <a:bodyPr/>
          <a:lstStyle/>
          <a:p>
            <a:pPr eaLnBrk="1" hangingPunct="1"/>
            <a:r>
              <a:rPr lang="zh-CN" altLang="en-US" sz="3400" b="1" smtClean="0"/>
              <a:t>以上分析说明</a:t>
            </a:r>
            <a:r>
              <a:rPr lang="en-US" altLang="zh-CN" sz="3400" b="1" smtClean="0"/>
              <a:t>,</a:t>
            </a:r>
            <a:r>
              <a:rPr lang="zh-CN" altLang="en-US" sz="3400" b="1" smtClean="0">
                <a:solidFill>
                  <a:srgbClr val="FF0000"/>
                </a:solidFill>
              </a:rPr>
              <a:t>只有符合理想条件，即两台发电机的电压力小相等，相位一致，频率相同，投入并联才不会产生冲击电流</a:t>
            </a:r>
            <a:r>
              <a:rPr lang="zh-CN" altLang="en-US" sz="3400" b="1" smtClean="0">
                <a:solidFill>
                  <a:schemeClr val="folHlink"/>
                </a:solidFill>
              </a:rPr>
              <a:t>。</a:t>
            </a:r>
            <a:r>
              <a:rPr lang="zh-CN" altLang="en-US" sz="3400" b="1" smtClean="0"/>
              <a:t>但理想条件是不容易实现的，而且从实际出发，并联投入时有</a:t>
            </a:r>
            <a:r>
              <a:rPr lang="en-US" altLang="zh-CN" sz="3400" b="1" smtClean="0"/>
              <a:t>—</a:t>
            </a:r>
            <a:r>
              <a:rPr lang="zh-CN" altLang="en-US" sz="3400" b="1" smtClean="0"/>
              <a:t>定限度的冲击和振荡也是允许的。例如有些航空同步发电机规定并联条件为：电压差</a:t>
            </a:r>
            <a:r>
              <a:rPr lang="el-GR" altLang="zh-CN" sz="3400" b="1" smtClean="0">
                <a:latin typeface="Times New Roman" pitchFamily="18" charset="0"/>
                <a:cs typeface="Times New Roman" pitchFamily="18" charset="0"/>
              </a:rPr>
              <a:t>Δ</a:t>
            </a:r>
            <a:r>
              <a:rPr lang="en-US" altLang="zh-CN" sz="3400" b="1" smtClean="0">
                <a:latin typeface="Times New Roman" pitchFamily="18" charset="0"/>
                <a:cs typeface="Times New Roman" pitchFamily="18" charset="0"/>
              </a:rPr>
              <a:t>U≤10V</a:t>
            </a:r>
            <a:r>
              <a:rPr lang="zh-CN" altLang="en-US" sz="3400" b="1" smtClean="0"/>
              <a:t>，相位差</a:t>
            </a:r>
            <a:r>
              <a:rPr lang="el-GR" altLang="zh-CN" sz="3400" b="1" smtClean="0">
                <a:latin typeface="Times New Roman" pitchFamily="18" charset="0"/>
                <a:cs typeface="Times New Roman" pitchFamily="18" charset="0"/>
              </a:rPr>
              <a:t>α</a:t>
            </a:r>
            <a:r>
              <a:rPr lang="en-US" altLang="zh-CN" sz="3400" b="1" smtClean="0">
                <a:latin typeface="Times New Roman" pitchFamily="18" charset="0"/>
                <a:cs typeface="Times New Roman" pitchFamily="18" charset="0"/>
              </a:rPr>
              <a:t>≤90</a:t>
            </a:r>
            <a:r>
              <a:rPr lang="en-US" altLang="zh-CN" sz="3400" b="1" smtClean="0">
                <a:cs typeface="Times New Roman" pitchFamily="18" charset="0"/>
              </a:rPr>
              <a:t>º</a:t>
            </a:r>
            <a:r>
              <a:rPr lang="zh-CN" altLang="en-US" sz="3400" b="1" smtClean="0"/>
              <a:t>，频率差 </a:t>
            </a:r>
            <a:r>
              <a:rPr lang="el-GR" altLang="zh-CN" sz="3400" b="1" smtClean="0">
                <a:latin typeface="Times New Roman" pitchFamily="18" charset="0"/>
                <a:cs typeface="Times New Roman" pitchFamily="18" charset="0"/>
              </a:rPr>
              <a:t>Δ</a:t>
            </a:r>
            <a:r>
              <a:rPr lang="en-US" altLang="zh-CN" sz="3400" b="1" smtClean="0">
                <a:latin typeface="Times New Roman" pitchFamily="18" charset="0"/>
                <a:cs typeface="Times New Roman" pitchFamily="18" charset="0"/>
              </a:rPr>
              <a:t>f≤2Hz</a:t>
            </a:r>
            <a:r>
              <a:rPr lang="zh-CN" altLang="en-US" sz="3400" b="1" smtClean="0"/>
              <a:t>。</a:t>
            </a:r>
            <a:r>
              <a:rPr lang="zh-CN" altLang="en-US" sz="3400" smtClean="0"/>
              <a:t>  </a:t>
            </a:r>
            <a:endParaRPr lang="zh-CN" altLang="zh-CN" sz="120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476250"/>
            <a:ext cx="82248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8</a:t>
            </a:r>
          </a:p>
        </p:txBody>
      </p:sp>
      <p:sp>
        <p:nvSpPr>
          <p:cNvPr id="13315" name="Rectangle 3"/>
          <p:cNvSpPr>
            <a:spLocks noGrp="1" noChangeArrowheads="1"/>
          </p:cNvSpPr>
          <p:nvPr>
            <p:ph type="body" sz="half" idx="1"/>
          </p:nvPr>
        </p:nvSpPr>
        <p:spPr>
          <a:xfrm>
            <a:off x="0" y="1989138"/>
            <a:ext cx="8964613" cy="4868862"/>
          </a:xfrm>
        </p:spPr>
        <p:txBody>
          <a:bodyPr/>
          <a:lstStyle/>
          <a:p>
            <a:pPr eaLnBrk="1" hangingPunct="1">
              <a:lnSpc>
                <a:spcPct val="90000"/>
              </a:lnSpc>
            </a:pPr>
            <a:r>
              <a:rPr lang="zh-CN" altLang="en-US" sz="3900" b="1" smtClean="0">
                <a:latin typeface="宋体" pitchFamily="2" charset="-122"/>
              </a:rPr>
              <a:t>二，并联投入的方法</a:t>
            </a:r>
            <a:r>
              <a:rPr lang="en-US" altLang="zh-CN" sz="3900" b="1" smtClean="0">
                <a:latin typeface="宋体" pitchFamily="2" charset="-122"/>
              </a:rPr>
              <a:t>——</a:t>
            </a:r>
            <a:r>
              <a:rPr lang="zh-CN" altLang="en-US" sz="3900" b="1" smtClean="0">
                <a:latin typeface="宋体" pitchFamily="2" charset="-122"/>
              </a:rPr>
              <a:t>相灯法</a:t>
            </a:r>
          </a:p>
          <a:p>
            <a:pPr eaLnBrk="1" hangingPunct="1">
              <a:lnSpc>
                <a:spcPct val="90000"/>
              </a:lnSpc>
            </a:pPr>
            <a:r>
              <a:rPr lang="zh-CN" altLang="en-US" sz="2800" b="1" smtClean="0">
                <a:latin typeface="宋体" pitchFamily="2" charset="-122"/>
              </a:rPr>
              <a:t>    在飞机交流电源系统中，并联投入都有自动装置，当两台发电机符合并联投入的条件时自动投入并联。关于自动并联装置是后续课程内容，这里仅介绍相灯法，以说明并联投入的原理；</a:t>
            </a:r>
          </a:p>
          <a:p>
            <a:pPr eaLnBrk="1" hangingPunct="1">
              <a:lnSpc>
                <a:spcPct val="90000"/>
              </a:lnSpc>
            </a:pPr>
            <a:r>
              <a:rPr lang="zh-CN" altLang="en-US" sz="4100" b="1" smtClean="0">
                <a:latin typeface="宋体" pitchFamily="2" charset="-122"/>
              </a:rPr>
              <a:t>    </a:t>
            </a:r>
            <a:r>
              <a:rPr lang="zh-CN" altLang="en-US" sz="3600" b="1" smtClean="0">
                <a:latin typeface="宋体" pitchFamily="2" charset="-122"/>
              </a:rPr>
              <a:t>所谓相灯法，就是利用跨接在接触器两端的三个灯泡</a:t>
            </a:r>
            <a:r>
              <a:rPr lang="en-US" altLang="zh-CN" sz="3600" b="1" smtClean="0">
                <a:latin typeface="宋体" pitchFamily="2" charset="-122"/>
              </a:rPr>
              <a:t>(</a:t>
            </a:r>
            <a:r>
              <a:rPr lang="zh-CN" altLang="en-US" sz="3600" b="1" smtClean="0">
                <a:latin typeface="宋体" pitchFamily="2" charset="-122"/>
              </a:rPr>
              <a:t>即所谓相灯</a:t>
            </a:r>
            <a:r>
              <a:rPr lang="en-US" altLang="zh-CN" sz="3600" b="1" smtClean="0">
                <a:latin typeface="宋体" pitchFamily="2" charset="-122"/>
              </a:rPr>
              <a:t>)</a:t>
            </a:r>
            <a:r>
              <a:rPr lang="zh-CN" altLang="en-US" sz="3600" b="1" smtClean="0">
                <a:latin typeface="宋体" pitchFamily="2" charset="-122"/>
              </a:rPr>
              <a:t>，来检查并联投入的条件和掌握并联投入的时间。它又可分为暗灯法和旋转灯光法两种。</a:t>
            </a:r>
            <a:r>
              <a:rPr lang="zh-CN" altLang="en-US" sz="3900" b="1" smtClean="0">
                <a:latin typeface="宋体" pitchFamily="2" charset="-122"/>
              </a:rPr>
              <a:t>    </a:t>
            </a:r>
            <a:endParaRPr lang="zh-CN" altLang="zh-CN" sz="1400" b="1" smtClean="0">
              <a:latin typeface="宋体"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476250"/>
            <a:ext cx="82248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9</a:t>
            </a:r>
          </a:p>
        </p:txBody>
      </p:sp>
      <p:sp>
        <p:nvSpPr>
          <p:cNvPr id="14339" name="Rectangle 3"/>
          <p:cNvSpPr>
            <a:spLocks noGrp="1" noChangeArrowheads="1"/>
          </p:cNvSpPr>
          <p:nvPr>
            <p:ph type="body" sz="half" idx="1"/>
          </p:nvPr>
        </p:nvSpPr>
        <p:spPr>
          <a:xfrm>
            <a:off x="0" y="1989138"/>
            <a:ext cx="8964613" cy="4868862"/>
          </a:xfrm>
        </p:spPr>
        <p:txBody>
          <a:bodyPr/>
          <a:lstStyle/>
          <a:p>
            <a:pPr eaLnBrk="1" hangingPunct="1">
              <a:lnSpc>
                <a:spcPct val="80000"/>
              </a:lnSpc>
            </a:pPr>
            <a:r>
              <a:rPr lang="zh-CN" altLang="en-US" sz="3900" b="1" smtClean="0">
                <a:latin typeface="宋体" pitchFamily="2" charset="-122"/>
              </a:rPr>
              <a:t>二，并联投入的方法</a:t>
            </a:r>
            <a:r>
              <a:rPr lang="en-US" altLang="zh-CN" sz="3900" b="1" smtClean="0">
                <a:latin typeface="宋体" pitchFamily="2" charset="-122"/>
              </a:rPr>
              <a:t>——</a:t>
            </a:r>
            <a:r>
              <a:rPr lang="zh-CN" altLang="en-US" sz="3900" b="1" smtClean="0">
                <a:latin typeface="宋体" pitchFamily="2" charset="-122"/>
              </a:rPr>
              <a:t>相灯法</a:t>
            </a:r>
          </a:p>
          <a:p>
            <a:pPr eaLnBrk="1" hangingPunct="1">
              <a:lnSpc>
                <a:spcPct val="80000"/>
              </a:lnSpc>
            </a:pPr>
            <a:r>
              <a:rPr lang="zh-CN" altLang="en-US" sz="2300" b="1" smtClean="0">
                <a:latin typeface="宋体" pitchFamily="2" charset="-122"/>
              </a:rPr>
              <a:t>      图</a:t>
            </a:r>
            <a:r>
              <a:rPr lang="en-US" altLang="zh-CN" sz="2300" b="1" smtClean="0">
                <a:latin typeface="宋体" pitchFamily="2" charset="-122"/>
              </a:rPr>
              <a:t>22-4</a:t>
            </a:r>
            <a:r>
              <a:rPr lang="zh-CN" altLang="en-US" sz="2300" b="1" smtClean="0">
                <a:latin typeface="宋体" pitchFamily="2" charset="-122"/>
              </a:rPr>
              <a:t>为暗灯法电路，利用暗灯法投入并联的步骤和原理如下。把两台要并联的发电机运转至同步速，调节励磁使两台发电机的端电压均为额定值。但两台发电机的电压、频率都不可能绝对相等，特别是当</a:t>
            </a:r>
            <a:r>
              <a:rPr lang="en-US" altLang="zh-CN" sz="2300" b="1" smtClean="0">
                <a:latin typeface="宋体" pitchFamily="2" charset="-122"/>
              </a:rPr>
              <a:t>f</a:t>
            </a:r>
            <a:r>
              <a:rPr lang="en-US" altLang="zh-CN" sz="2300" b="1" baseline="-25000" smtClean="0">
                <a:latin typeface="宋体" pitchFamily="2" charset="-122"/>
              </a:rPr>
              <a:t>1</a:t>
            </a:r>
            <a:r>
              <a:rPr lang="en-US" altLang="zh-CN" sz="2300" b="1" smtClean="0">
                <a:latin typeface="宋体" pitchFamily="2" charset="-122"/>
              </a:rPr>
              <a:t>≠f</a:t>
            </a:r>
            <a:r>
              <a:rPr lang="en-US" altLang="zh-CN" sz="2300" b="1" baseline="-25000" smtClean="0">
                <a:latin typeface="宋体" pitchFamily="2" charset="-122"/>
              </a:rPr>
              <a:t>2</a:t>
            </a:r>
            <a:r>
              <a:rPr lang="zh-CN" altLang="en-US" sz="2300" b="1" smtClean="0">
                <a:latin typeface="宋体" pitchFamily="2" charset="-122"/>
              </a:rPr>
              <a:t>时，各相灯上的电压</a:t>
            </a:r>
            <a:r>
              <a:rPr lang="en-US" altLang="zh-CN" sz="2300" b="1" smtClean="0">
                <a:latin typeface="宋体" pitchFamily="2" charset="-122"/>
              </a:rPr>
              <a:t>(</a:t>
            </a:r>
            <a:r>
              <a:rPr lang="zh-CN" altLang="en-US" sz="2300" b="1" smtClean="0">
                <a:latin typeface="宋体" pitchFamily="2" charset="-122"/>
              </a:rPr>
              <a:t>即</a:t>
            </a:r>
            <a:r>
              <a:rPr lang="el-GR" altLang="zh-CN" sz="2300" b="1" smtClean="0">
                <a:latin typeface="宋体" pitchFamily="2" charset="-122"/>
                <a:cs typeface="Times New Roman" pitchFamily="18" charset="0"/>
              </a:rPr>
              <a:t>Δ</a:t>
            </a:r>
            <a:r>
              <a:rPr lang="en-US" altLang="zh-CN" sz="2300" b="1" smtClean="0">
                <a:latin typeface="宋体" pitchFamily="2" charset="-122"/>
                <a:cs typeface="Times New Roman" pitchFamily="18" charset="0"/>
              </a:rPr>
              <a:t>U</a:t>
            </a:r>
            <a:r>
              <a:rPr lang="en-US" altLang="zh-CN" sz="2300" b="1" smtClean="0">
                <a:latin typeface="宋体" pitchFamily="2" charset="-122"/>
              </a:rPr>
              <a:t>)</a:t>
            </a:r>
            <a:r>
              <a:rPr lang="zh-CN" altLang="en-US" sz="2300" b="1" smtClean="0">
                <a:latin typeface="宋体" pitchFamily="2" charset="-122"/>
              </a:rPr>
              <a:t>忽大忽小。三相电压的矢量关系如图</a:t>
            </a:r>
            <a:r>
              <a:rPr lang="en-US" altLang="zh-CN" sz="2300" b="1" smtClean="0">
                <a:latin typeface="宋体" pitchFamily="2" charset="-122"/>
              </a:rPr>
              <a:t>22-5</a:t>
            </a:r>
            <a:r>
              <a:rPr lang="zh-CN" altLang="en-US" sz="2300" b="1" smtClean="0">
                <a:latin typeface="宋体" pitchFamily="2" charset="-122"/>
              </a:rPr>
              <a:t>所示。可以看出，在相序正确的情况下，</a:t>
            </a:r>
            <a:r>
              <a:rPr lang="zh-CN" altLang="en-US" sz="2300" b="1" smtClean="0">
                <a:solidFill>
                  <a:srgbClr val="FF0000"/>
                </a:solidFill>
                <a:latin typeface="宋体" pitchFamily="2" charset="-122"/>
              </a:rPr>
              <a:t>三只相灯的电压</a:t>
            </a:r>
            <a:r>
              <a:rPr lang="el-GR" altLang="zh-CN" sz="2300" b="1" smtClean="0">
                <a:solidFill>
                  <a:srgbClr val="FF0000"/>
                </a:solidFill>
                <a:latin typeface="宋体" pitchFamily="2" charset="-122"/>
                <a:cs typeface="Times New Roman" pitchFamily="18" charset="0"/>
              </a:rPr>
              <a:t>Δ</a:t>
            </a:r>
            <a:r>
              <a:rPr lang="en-US" altLang="zh-CN" sz="2300" b="1" smtClean="0">
                <a:solidFill>
                  <a:srgbClr val="FF0000"/>
                </a:solidFill>
                <a:latin typeface="宋体" pitchFamily="2" charset="-122"/>
                <a:cs typeface="Times New Roman" pitchFamily="18" charset="0"/>
              </a:rPr>
              <a:t>U</a:t>
            </a:r>
            <a:r>
              <a:rPr lang="en-US" altLang="zh-CN" sz="2300" b="1" baseline="-25000" smtClean="0">
                <a:solidFill>
                  <a:srgbClr val="FF0000"/>
                </a:solidFill>
                <a:latin typeface="宋体" pitchFamily="2" charset="-122"/>
                <a:cs typeface="Times New Roman" pitchFamily="18" charset="0"/>
              </a:rPr>
              <a:t>A</a:t>
            </a:r>
            <a:r>
              <a:rPr lang="zh-CN" altLang="en-US" sz="2300" b="1" smtClean="0">
                <a:solidFill>
                  <a:srgbClr val="FF0000"/>
                </a:solidFill>
                <a:latin typeface="宋体" pitchFamily="2" charset="-122"/>
                <a:cs typeface="Times New Roman" pitchFamily="18" charset="0"/>
              </a:rPr>
              <a:t>、 </a:t>
            </a:r>
            <a:r>
              <a:rPr lang="el-GR" altLang="zh-CN" sz="2300" b="1" smtClean="0">
                <a:solidFill>
                  <a:srgbClr val="FF0000"/>
                </a:solidFill>
                <a:latin typeface="宋体" pitchFamily="2" charset="-122"/>
                <a:cs typeface="Times New Roman" pitchFamily="18" charset="0"/>
              </a:rPr>
              <a:t>Δ</a:t>
            </a:r>
            <a:r>
              <a:rPr lang="en-US" altLang="zh-CN" sz="2300" b="1" smtClean="0">
                <a:solidFill>
                  <a:srgbClr val="FF0000"/>
                </a:solidFill>
                <a:latin typeface="宋体" pitchFamily="2" charset="-122"/>
                <a:cs typeface="Times New Roman" pitchFamily="18" charset="0"/>
              </a:rPr>
              <a:t>U</a:t>
            </a:r>
            <a:r>
              <a:rPr lang="en-US" altLang="zh-CN" sz="2300" b="1" baseline="-25000" smtClean="0">
                <a:solidFill>
                  <a:srgbClr val="FF0000"/>
                </a:solidFill>
                <a:latin typeface="宋体" pitchFamily="2" charset="-122"/>
                <a:cs typeface="Times New Roman" pitchFamily="18" charset="0"/>
              </a:rPr>
              <a:t>B</a:t>
            </a:r>
            <a:r>
              <a:rPr lang="zh-CN" altLang="en-US" sz="2300" b="1" smtClean="0">
                <a:solidFill>
                  <a:srgbClr val="FF0000"/>
                </a:solidFill>
                <a:latin typeface="宋体" pitchFamily="2" charset="-122"/>
              </a:rPr>
              <a:t>和</a:t>
            </a:r>
            <a:r>
              <a:rPr lang="el-GR" altLang="zh-CN" sz="2300" b="1" smtClean="0">
                <a:solidFill>
                  <a:srgbClr val="FF0000"/>
                </a:solidFill>
                <a:latin typeface="宋体" pitchFamily="2" charset="-122"/>
                <a:cs typeface="Times New Roman" pitchFamily="18" charset="0"/>
              </a:rPr>
              <a:t>Δ</a:t>
            </a:r>
            <a:r>
              <a:rPr lang="en-US" altLang="zh-CN" sz="2300" b="1" smtClean="0">
                <a:solidFill>
                  <a:srgbClr val="FF0000"/>
                </a:solidFill>
                <a:latin typeface="宋体" pitchFamily="2" charset="-122"/>
                <a:cs typeface="Times New Roman" pitchFamily="18" charset="0"/>
              </a:rPr>
              <a:t>U</a:t>
            </a:r>
            <a:r>
              <a:rPr lang="en-US" altLang="zh-CN" sz="2300" b="1" baseline="-25000" smtClean="0">
                <a:solidFill>
                  <a:srgbClr val="FF0000"/>
                </a:solidFill>
                <a:latin typeface="宋体" pitchFamily="2" charset="-122"/>
                <a:cs typeface="Times New Roman" pitchFamily="18" charset="0"/>
              </a:rPr>
              <a:t>C</a:t>
            </a:r>
            <a:r>
              <a:rPr lang="zh-CN" altLang="en-US" sz="2300" b="1" smtClean="0">
                <a:solidFill>
                  <a:srgbClr val="FF0000"/>
                </a:solidFill>
                <a:latin typeface="宋体" pitchFamily="2" charset="-122"/>
              </a:rPr>
              <a:t>大小相同，因此三只相灯同时忽亮忽暗</a:t>
            </a:r>
            <a:r>
              <a:rPr lang="zh-CN" altLang="en-US" sz="2300" b="1" smtClean="0">
                <a:solidFill>
                  <a:schemeClr val="hlink"/>
                </a:solidFill>
                <a:latin typeface="宋体" pitchFamily="2" charset="-122"/>
              </a:rPr>
              <a:t>，</a:t>
            </a:r>
            <a:r>
              <a:rPr lang="zh-CN" altLang="en-US" sz="2300" b="1" smtClean="0">
                <a:solidFill>
                  <a:srgbClr val="FF0000"/>
                </a:solidFill>
                <a:latin typeface="宋体" pitchFamily="2" charset="-122"/>
              </a:rPr>
              <a:t>亮暗变化的频率就是两台发电机的频率差</a:t>
            </a:r>
            <a:r>
              <a:rPr lang="zh-CN" altLang="en-US" sz="2300" b="1" smtClean="0">
                <a:solidFill>
                  <a:schemeClr val="folHlink"/>
                </a:solidFill>
                <a:latin typeface="宋体" pitchFamily="2" charset="-122"/>
              </a:rPr>
              <a:t>。</a:t>
            </a:r>
            <a:r>
              <a:rPr lang="zh-CN" altLang="en-US" sz="2300" b="1" smtClean="0">
                <a:latin typeface="宋体" pitchFamily="2" charset="-122"/>
              </a:rPr>
              <a:t>细调两台发电机的转速，使两频率很接近，相灯的亮暗变化很缓慢，就可以准备投入并联了。当三个灯全暗时，说明</a:t>
            </a:r>
            <a:r>
              <a:rPr lang="el-GR" altLang="zh-CN" sz="2300" b="1" smtClean="0">
                <a:latin typeface="宋体" pitchFamily="2" charset="-122"/>
                <a:cs typeface="Times New Roman" pitchFamily="18" charset="0"/>
              </a:rPr>
              <a:t>Δ</a:t>
            </a:r>
            <a:r>
              <a:rPr lang="en-US" altLang="zh-CN" sz="2300" b="1" smtClean="0">
                <a:latin typeface="宋体" pitchFamily="2" charset="-122"/>
                <a:cs typeface="Times New Roman" pitchFamily="18" charset="0"/>
              </a:rPr>
              <a:t>U</a:t>
            </a:r>
            <a:r>
              <a:rPr lang="zh-CN" altLang="en-US" sz="2300" b="1" smtClean="0">
                <a:latin typeface="宋体" pitchFamily="2" charset="-122"/>
              </a:rPr>
              <a:t>很小，这瞬时即可立即投入并联。一般灯泡在</a:t>
            </a:r>
            <a:r>
              <a:rPr lang="en-US" altLang="zh-CN" sz="2300" b="1" smtClean="0">
                <a:latin typeface="宋体" pitchFamily="2" charset="-122"/>
              </a:rPr>
              <a:t>1</a:t>
            </a:r>
            <a:r>
              <a:rPr lang="zh-CN" altLang="en-US" sz="2300" b="1" smtClean="0">
                <a:latin typeface="宋体" pitchFamily="2" charset="-122"/>
              </a:rPr>
              <a:t>／</a:t>
            </a:r>
            <a:r>
              <a:rPr lang="en-US" altLang="zh-CN" sz="2300" b="1" smtClean="0">
                <a:latin typeface="宋体" pitchFamily="2" charset="-122"/>
              </a:rPr>
              <a:t>3</a:t>
            </a:r>
            <a:r>
              <a:rPr lang="zh-CN" altLang="en-US" sz="2300" b="1" smtClean="0">
                <a:latin typeface="宋体" pitchFamily="2" charset="-122"/>
              </a:rPr>
              <a:t>额定电压时就不亮了，因此要准确掌握并联投入时间，最好用电压表检测相灯电压，当电压表指示接近为零时投入并联。</a:t>
            </a:r>
            <a:r>
              <a:rPr lang="zh-CN" altLang="en-US" sz="3900" smtClean="0"/>
              <a:t>    </a:t>
            </a:r>
            <a:endParaRPr lang="zh-CN" altLang="zh-CN" sz="1400" smtClean="0"/>
          </a:p>
        </p:txBody>
      </p:sp>
      <p:pic>
        <p:nvPicPr>
          <p:cNvPr id="207883" name="Picture 11" descr="22-4"/>
          <p:cNvPicPr>
            <a:picLocks noChangeAspect="1" noChangeArrowheads="1"/>
          </p:cNvPicPr>
          <p:nvPr>
            <p:ph sz="quarter" idx="3"/>
          </p:nvPr>
        </p:nvPicPr>
        <p:blipFill>
          <a:blip r:embed="rId2"/>
          <a:srcRect/>
          <a:stretch>
            <a:fillRect/>
          </a:stretch>
        </p:blipFill>
        <p:spPr>
          <a:xfrm>
            <a:off x="1403350" y="0"/>
            <a:ext cx="6697663" cy="3476625"/>
          </a:xfrm>
          <a:noFill/>
        </p:spPr>
      </p:pic>
      <p:sp>
        <p:nvSpPr>
          <p:cNvPr id="14341" name="AutoShape 12">
            <a:hlinkClick r:id="rId3" action="ppaction://program" highlightClick="1"/>
          </p:cNvPr>
          <p:cNvSpPr>
            <a:spLocks noChangeArrowheads="1"/>
          </p:cNvSpPr>
          <p:nvPr/>
        </p:nvSpPr>
        <p:spPr bwMode="auto">
          <a:xfrm>
            <a:off x="7092950" y="5734050"/>
            <a:ext cx="863600" cy="574675"/>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188913"/>
            <a:ext cx="8224837" cy="792162"/>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10</a:t>
            </a:r>
          </a:p>
        </p:txBody>
      </p:sp>
      <p:sp>
        <p:nvSpPr>
          <p:cNvPr id="15363" name="Rectangle 3"/>
          <p:cNvSpPr>
            <a:spLocks noGrp="1" noChangeArrowheads="1"/>
          </p:cNvSpPr>
          <p:nvPr>
            <p:ph type="body" sz="half" idx="1"/>
          </p:nvPr>
        </p:nvSpPr>
        <p:spPr>
          <a:xfrm>
            <a:off x="0" y="981075"/>
            <a:ext cx="9144000" cy="5589588"/>
          </a:xfrm>
        </p:spPr>
        <p:txBody>
          <a:bodyPr/>
          <a:lstStyle/>
          <a:p>
            <a:pPr eaLnBrk="1" hangingPunct="1">
              <a:lnSpc>
                <a:spcPct val="80000"/>
              </a:lnSpc>
            </a:pPr>
            <a:r>
              <a:rPr lang="zh-CN" altLang="en-US" sz="3900" smtClean="0"/>
              <a:t>二，并联投入的方法</a:t>
            </a:r>
            <a:r>
              <a:rPr lang="en-US" altLang="zh-CN" sz="3900" smtClean="0"/>
              <a:t>——</a:t>
            </a:r>
            <a:r>
              <a:rPr lang="zh-CN" altLang="en-US" sz="3900" smtClean="0"/>
              <a:t>相灯法</a:t>
            </a:r>
          </a:p>
          <a:p>
            <a:pPr eaLnBrk="1" hangingPunct="1">
              <a:lnSpc>
                <a:spcPct val="80000"/>
              </a:lnSpc>
            </a:pPr>
            <a:r>
              <a:rPr lang="zh-CN" altLang="en-US" sz="2700" b="1" smtClean="0"/>
              <a:t>        </a:t>
            </a:r>
            <a:r>
              <a:rPr lang="zh-CN" altLang="en-US" sz="2700" b="1" smtClean="0">
                <a:solidFill>
                  <a:srgbClr val="FF0000"/>
                </a:solidFill>
              </a:rPr>
              <a:t>旋转灯光法</a:t>
            </a:r>
            <a:r>
              <a:rPr lang="zh-CN" altLang="en-US" sz="2700" b="1" smtClean="0"/>
              <a:t>电路如图</a:t>
            </a:r>
            <a:r>
              <a:rPr lang="en-US" altLang="zh-CN" sz="2700" b="1" smtClean="0"/>
              <a:t>22-6</a:t>
            </a:r>
            <a:r>
              <a:rPr lang="zh-CN" altLang="en-US" sz="2700" b="1" smtClean="0"/>
              <a:t>所示。与暗灯法电路的差别是②和③相灯跨接在</a:t>
            </a:r>
            <a:r>
              <a:rPr lang="en-US" altLang="zh-CN" sz="2700" b="1" smtClean="0"/>
              <a:t>B</a:t>
            </a:r>
            <a:r>
              <a:rPr lang="zh-CN" altLang="en-US" sz="2700" b="1" smtClean="0"/>
              <a:t>，</a:t>
            </a:r>
            <a:r>
              <a:rPr lang="en-US" altLang="zh-CN" sz="2700" b="1" smtClean="0"/>
              <a:t>C</a:t>
            </a:r>
            <a:r>
              <a:rPr lang="zh-CN" altLang="en-US" sz="2700" b="1" smtClean="0"/>
              <a:t>线线间，因此这时三只相灯上的电压不等，如图</a:t>
            </a:r>
            <a:r>
              <a:rPr lang="en-US" altLang="zh-CN" sz="2700" b="1" smtClean="0"/>
              <a:t>22-7</a:t>
            </a:r>
            <a:r>
              <a:rPr lang="zh-CN" altLang="en-US" sz="2700" b="1" smtClean="0"/>
              <a:t>所示，这就不可能出现三只相灯同时亮或同时暗的现象。对照图</a:t>
            </a:r>
            <a:r>
              <a:rPr lang="en-US" altLang="zh-CN" sz="2700" b="1" smtClean="0"/>
              <a:t>22-7</a:t>
            </a:r>
            <a:r>
              <a:rPr lang="zh-CN" altLang="en-US" sz="2700" b="1" smtClean="0"/>
              <a:t>分析可知，当</a:t>
            </a:r>
            <a:r>
              <a:rPr lang="en-US" altLang="zh-CN" sz="2700" b="1" smtClean="0"/>
              <a:t>f</a:t>
            </a:r>
            <a:r>
              <a:rPr lang="en-US" altLang="zh-CN" sz="2700" b="1" baseline="-25000" smtClean="0"/>
              <a:t>1</a:t>
            </a:r>
            <a:r>
              <a:rPr lang="en-US" altLang="zh-CN" sz="2700" b="1" smtClean="0"/>
              <a:t>&gt;f</a:t>
            </a:r>
            <a:r>
              <a:rPr lang="en-US" altLang="zh-CN" sz="2700" b="1" baseline="-25000" smtClean="0"/>
              <a:t>2</a:t>
            </a:r>
            <a:r>
              <a:rPr lang="zh-CN" altLang="en-US" sz="2700" b="1" smtClean="0"/>
              <a:t>时，三个相灯上的电压相序为</a:t>
            </a:r>
            <a:r>
              <a:rPr lang="el-GR" altLang="zh-CN" sz="2700" b="1" smtClean="0">
                <a:latin typeface="Times New Roman" pitchFamily="18" charset="0"/>
                <a:cs typeface="Times New Roman" pitchFamily="18" charset="0"/>
              </a:rPr>
              <a:t>Δ</a:t>
            </a:r>
            <a:r>
              <a:rPr lang="en-US" altLang="zh-CN" sz="2700" b="1" smtClean="0">
                <a:latin typeface="Times New Roman" pitchFamily="18" charset="0"/>
                <a:cs typeface="Times New Roman" pitchFamily="18" charset="0"/>
              </a:rPr>
              <a:t>U</a:t>
            </a:r>
            <a:r>
              <a:rPr lang="en-US" altLang="zh-CN" sz="2700" b="1" baseline="-25000" smtClean="0">
                <a:latin typeface="Times New Roman" pitchFamily="18" charset="0"/>
                <a:cs typeface="Times New Roman" pitchFamily="18" charset="0"/>
              </a:rPr>
              <a:t>1</a:t>
            </a:r>
            <a:r>
              <a:rPr lang="zh-CN" altLang="en-US" sz="2700" b="1" smtClean="0"/>
              <a:t>超前</a:t>
            </a:r>
            <a:r>
              <a:rPr lang="el-GR" altLang="zh-CN" sz="2700" b="1" smtClean="0">
                <a:latin typeface="Times New Roman" pitchFamily="18" charset="0"/>
                <a:cs typeface="Times New Roman" pitchFamily="18" charset="0"/>
              </a:rPr>
              <a:t>Δ</a:t>
            </a:r>
            <a:r>
              <a:rPr lang="en-US" altLang="zh-CN" sz="2700" b="1" smtClean="0">
                <a:latin typeface="Times New Roman" pitchFamily="18" charset="0"/>
                <a:cs typeface="Times New Roman" pitchFamily="18" charset="0"/>
              </a:rPr>
              <a:t>U</a:t>
            </a:r>
            <a:r>
              <a:rPr lang="en-US" altLang="zh-CN" sz="2700" b="1" baseline="-25000" smtClean="0">
                <a:latin typeface="Times New Roman" pitchFamily="18" charset="0"/>
                <a:cs typeface="Times New Roman" pitchFamily="18" charset="0"/>
              </a:rPr>
              <a:t>3</a:t>
            </a:r>
            <a:r>
              <a:rPr lang="zh-CN" altLang="en-US" sz="2700" b="1" smtClean="0"/>
              <a:t>超前</a:t>
            </a:r>
            <a:r>
              <a:rPr lang="el-GR" altLang="zh-CN" sz="2700" b="1" smtClean="0">
                <a:latin typeface="Times New Roman" pitchFamily="18" charset="0"/>
                <a:cs typeface="Times New Roman" pitchFamily="18" charset="0"/>
              </a:rPr>
              <a:t>Δ</a:t>
            </a:r>
            <a:r>
              <a:rPr lang="en-US" altLang="zh-CN" sz="2700" b="1" smtClean="0">
                <a:latin typeface="Times New Roman" pitchFamily="18" charset="0"/>
                <a:cs typeface="Times New Roman" pitchFamily="18" charset="0"/>
              </a:rPr>
              <a:t>U</a:t>
            </a:r>
            <a:r>
              <a:rPr lang="en-US" altLang="zh-CN" sz="2700" b="1" baseline="-25000" smtClean="0">
                <a:latin typeface="Times New Roman" pitchFamily="18" charset="0"/>
                <a:cs typeface="Times New Roman" pitchFamily="18" charset="0"/>
              </a:rPr>
              <a:t>2</a:t>
            </a:r>
            <a:r>
              <a:rPr lang="zh-CN" altLang="en-US" sz="2700" b="1" smtClean="0"/>
              <a:t>。看上去先是①灯亮，随之③灯亮，而后②灯亮，</a:t>
            </a:r>
            <a:r>
              <a:rPr lang="en-US" altLang="zh-CN" sz="2700" b="1" smtClean="0"/>
              <a:t>…</a:t>
            </a:r>
            <a:r>
              <a:rPr lang="zh-CN" altLang="en-US" sz="2700" b="1" smtClean="0"/>
              <a:t>。如图</a:t>
            </a:r>
            <a:r>
              <a:rPr lang="en-US" altLang="zh-CN" sz="2700" b="1" smtClean="0"/>
              <a:t>22-6</a:t>
            </a:r>
            <a:r>
              <a:rPr lang="zh-CN" altLang="en-US" sz="2700" b="1" smtClean="0"/>
              <a:t>那样安放的相灯，其灯光恰如顺时针方向旋转。灯光旋转快慢的频率为两发电机的频率差。若调节两发电机的转速，减小频差，那么灯光旋转速度随之缓慢下来。要是</a:t>
            </a:r>
            <a:r>
              <a:rPr lang="en-US" altLang="zh-CN" sz="2700" b="1" smtClean="0"/>
              <a:t>f</a:t>
            </a:r>
            <a:r>
              <a:rPr lang="en-US" altLang="zh-CN" sz="2700" b="1" baseline="-25000" smtClean="0"/>
              <a:t>1</a:t>
            </a:r>
            <a:r>
              <a:rPr lang="en-US" altLang="zh-CN" sz="2700" b="1" smtClean="0"/>
              <a:t>&lt;f</a:t>
            </a:r>
            <a:r>
              <a:rPr lang="en-US" altLang="zh-CN" sz="2700" b="1" baseline="-25000" smtClean="0"/>
              <a:t>2</a:t>
            </a:r>
            <a:r>
              <a:rPr lang="en-US" altLang="zh-CN" sz="2700" b="1" smtClean="0"/>
              <a:t> </a:t>
            </a:r>
            <a:r>
              <a:rPr lang="zh-CN" altLang="en-US" sz="2700" b="1" smtClean="0"/>
              <a:t>，则灯光旋转方向就会反过来。掌握了这些规律，就很容易调节两发电机的频率。当调节两台发电机使其电压相等、频差很小</a:t>
            </a:r>
            <a:r>
              <a:rPr lang="en-US" altLang="zh-CN" sz="2700" b="1" smtClean="0"/>
              <a:t>(</a:t>
            </a:r>
            <a:r>
              <a:rPr lang="zh-CN" altLang="en-US" sz="2700" b="1" smtClean="0"/>
              <a:t>即灯光旋转很缓慢</a:t>
            </a:r>
            <a:r>
              <a:rPr lang="en-US" altLang="zh-CN" sz="2700" b="1" smtClean="0"/>
              <a:t>)</a:t>
            </a:r>
            <a:r>
              <a:rPr lang="zh-CN" altLang="en-US" sz="2700" b="1" smtClean="0"/>
              <a:t>，由图</a:t>
            </a:r>
            <a:r>
              <a:rPr lang="en-US" altLang="zh-CN" sz="2700" b="1" smtClean="0"/>
              <a:t>22-7</a:t>
            </a:r>
            <a:r>
              <a:rPr lang="zh-CN" altLang="en-US" sz="2700" b="1" smtClean="0"/>
              <a:t>可知，在①灯全暗时，即可立即投入并联。当然如果在①灯的两端接上电压表，那么可较准确地掌握在电压</a:t>
            </a:r>
            <a:r>
              <a:rPr lang="el-GR" altLang="zh-CN" sz="2700" b="1" smtClean="0">
                <a:latin typeface="Times New Roman" pitchFamily="18" charset="0"/>
                <a:cs typeface="Times New Roman" pitchFamily="18" charset="0"/>
              </a:rPr>
              <a:t>Δ</a:t>
            </a:r>
            <a:r>
              <a:rPr lang="en-US" altLang="zh-CN" sz="2700" b="1" smtClean="0">
                <a:latin typeface="Times New Roman" pitchFamily="18" charset="0"/>
                <a:cs typeface="Times New Roman" pitchFamily="18" charset="0"/>
              </a:rPr>
              <a:t>U</a:t>
            </a:r>
            <a:r>
              <a:rPr lang="en-US" altLang="zh-CN" sz="2700" b="1" baseline="-25000" smtClean="0">
                <a:latin typeface="Times New Roman" pitchFamily="18" charset="0"/>
                <a:cs typeface="Times New Roman" pitchFamily="18" charset="0"/>
              </a:rPr>
              <a:t>1</a:t>
            </a:r>
            <a:r>
              <a:rPr lang="en-US" altLang="zh-CN" sz="2700" b="1" smtClean="0"/>
              <a:t> =0</a:t>
            </a:r>
            <a:r>
              <a:rPr lang="zh-CN" altLang="en-US" sz="2700" b="1" smtClean="0"/>
              <a:t>时投入并联。</a:t>
            </a:r>
            <a:endParaRPr lang="zh-CN" altLang="zh-CN" sz="1400" smtClean="0"/>
          </a:p>
        </p:txBody>
      </p:sp>
      <p:pic>
        <p:nvPicPr>
          <p:cNvPr id="208905" name="Picture 9" descr="22-5"/>
          <p:cNvPicPr>
            <a:picLocks noChangeAspect="1" noChangeArrowheads="1"/>
          </p:cNvPicPr>
          <p:nvPr>
            <p:ph sz="quarter" idx="2"/>
          </p:nvPr>
        </p:nvPicPr>
        <p:blipFill>
          <a:blip r:embed="rId2"/>
          <a:srcRect/>
          <a:stretch>
            <a:fillRect/>
          </a:stretch>
        </p:blipFill>
        <p:spPr>
          <a:xfrm>
            <a:off x="1763713" y="260350"/>
            <a:ext cx="7151687" cy="3797300"/>
          </a:xfrm>
          <a:noFill/>
        </p:spPr>
      </p:pic>
      <p:sp>
        <p:nvSpPr>
          <p:cNvPr id="15365" name="AutoShape 11">
            <a:hlinkClick r:id="rId3" action="ppaction://program" highlightClick="1"/>
          </p:cNvPr>
          <p:cNvSpPr>
            <a:spLocks noChangeArrowheads="1"/>
          </p:cNvSpPr>
          <p:nvPr/>
        </p:nvSpPr>
        <p:spPr bwMode="auto">
          <a:xfrm>
            <a:off x="7164388" y="6308725"/>
            <a:ext cx="647700" cy="549275"/>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08905"/>
                                        </p:tgtEl>
                                        <p:attrNameLst>
                                          <p:attrName>style.visibility</p:attrName>
                                        </p:attrNameLst>
                                      </p:cBhvr>
                                      <p:to>
                                        <p:strVal val="visible"/>
                                      </p:to>
                                    </p:set>
                                    <p:anim calcmode="lin" valueType="num">
                                      <p:cBhvr>
                                        <p:cTn id="7" dur="1000" fill="hold"/>
                                        <p:tgtEl>
                                          <p:spTgt spid="208905"/>
                                        </p:tgtEl>
                                        <p:attrNameLst>
                                          <p:attrName>ppt_w</p:attrName>
                                        </p:attrNameLst>
                                      </p:cBhvr>
                                      <p:tavLst>
                                        <p:tav tm="0">
                                          <p:val>
                                            <p:strVal val="#ppt_w*0.70"/>
                                          </p:val>
                                        </p:tav>
                                        <p:tav tm="100000">
                                          <p:val>
                                            <p:strVal val="#ppt_w"/>
                                          </p:val>
                                        </p:tav>
                                      </p:tavLst>
                                    </p:anim>
                                    <p:anim calcmode="lin" valueType="num">
                                      <p:cBhvr>
                                        <p:cTn id="8" dur="1000" fill="hold"/>
                                        <p:tgtEl>
                                          <p:spTgt spid="208905"/>
                                        </p:tgtEl>
                                        <p:attrNameLst>
                                          <p:attrName>ppt_h</p:attrName>
                                        </p:attrNameLst>
                                      </p:cBhvr>
                                      <p:tavLst>
                                        <p:tav tm="0">
                                          <p:val>
                                            <p:strVal val="#ppt_h"/>
                                          </p:val>
                                        </p:tav>
                                        <p:tav tm="100000">
                                          <p:val>
                                            <p:strVal val="#ppt_h"/>
                                          </p:val>
                                        </p:tav>
                                      </p:tavLst>
                                    </p:anim>
                                    <p:animEffect transition="in" filter="fade">
                                      <p:cBhvr>
                                        <p:cTn id="9" dur="1000"/>
                                        <p:tgtEl>
                                          <p:spTgt spid="208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549275"/>
            <a:ext cx="82248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11</a:t>
            </a:r>
          </a:p>
        </p:txBody>
      </p:sp>
      <p:sp>
        <p:nvSpPr>
          <p:cNvPr id="16387" name="Rectangle 3"/>
          <p:cNvSpPr>
            <a:spLocks noGrp="1" noChangeArrowheads="1"/>
          </p:cNvSpPr>
          <p:nvPr>
            <p:ph type="body" sz="half" idx="1"/>
          </p:nvPr>
        </p:nvSpPr>
        <p:spPr>
          <a:xfrm>
            <a:off x="0" y="1989138"/>
            <a:ext cx="8964613" cy="4868862"/>
          </a:xfrm>
        </p:spPr>
        <p:txBody>
          <a:bodyPr/>
          <a:lstStyle/>
          <a:p>
            <a:pPr eaLnBrk="1" hangingPunct="1">
              <a:lnSpc>
                <a:spcPct val="90000"/>
              </a:lnSpc>
            </a:pPr>
            <a:r>
              <a:rPr lang="zh-CN" altLang="en-US" sz="4500" smtClean="0"/>
              <a:t>二，并联投入的方法</a:t>
            </a:r>
            <a:r>
              <a:rPr lang="en-US" altLang="zh-CN" sz="4500" smtClean="0"/>
              <a:t>——</a:t>
            </a:r>
            <a:r>
              <a:rPr lang="zh-CN" altLang="en-US" sz="4500" smtClean="0"/>
              <a:t>相灯法</a:t>
            </a:r>
          </a:p>
          <a:p>
            <a:pPr eaLnBrk="1" hangingPunct="1">
              <a:lnSpc>
                <a:spcPct val="90000"/>
              </a:lnSpc>
            </a:pPr>
            <a:r>
              <a:rPr lang="zh-CN" altLang="en-US" sz="3200" b="1" smtClean="0"/>
              <a:t>      暗灯法和旋转灯光法在实践中都有采用，其中旋转灯光法还能鉴别哪台发电机频率高或低。用相灯法还可以检查相序是否一致。如果按图</a:t>
            </a:r>
            <a:r>
              <a:rPr lang="en-US" altLang="zh-CN" sz="3200" b="1" smtClean="0"/>
              <a:t>22-4</a:t>
            </a:r>
            <a:r>
              <a:rPr lang="zh-CN" altLang="en-US" sz="3200" b="1" smtClean="0"/>
              <a:t>接线，即</a:t>
            </a:r>
            <a:r>
              <a:rPr lang="zh-CN" altLang="en-US" sz="3200" b="1" smtClean="0">
                <a:solidFill>
                  <a:srgbClr val="FF0000"/>
                </a:solidFill>
              </a:rPr>
              <a:t>暗灯法，要是三个相灯不是同时亮或暗，那么说明两电机相序接反了</a:t>
            </a:r>
            <a:r>
              <a:rPr lang="zh-CN" altLang="en-US" sz="3200" b="1" smtClean="0"/>
              <a:t>。如果用</a:t>
            </a:r>
            <a:r>
              <a:rPr lang="zh-CN" altLang="en-US" sz="3200" b="1" smtClean="0">
                <a:solidFill>
                  <a:srgbClr val="0000FF"/>
                </a:solidFill>
              </a:rPr>
              <a:t>旋转灯光法接线，如图</a:t>
            </a:r>
            <a:r>
              <a:rPr lang="en-US" altLang="zh-CN" sz="3200" b="1" smtClean="0">
                <a:solidFill>
                  <a:srgbClr val="0000FF"/>
                </a:solidFill>
              </a:rPr>
              <a:t>22-6</a:t>
            </a:r>
            <a:r>
              <a:rPr lang="zh-CN" altLang="en-US" sz="3200" b="1" smtClean="0">
                <a:solidFill>
                  <a:srgbClr val="0000FF"/>
                </a:solidFill>
              </a:rPr>
              <a:t>，灯光不旋转而同亮同暗，那么也说明相序不一致</a:t>
            </a:r>
            <a:r>
              <a:rPr lang="zh-CN" altLang="en-US" sz="3200" b="1" smtClean="0"/>
              <a:t>。这时只要将其中一台发电机的任意两相调接，就  可以使相序相同。</a:t>
            </a:r>
            <a:endParaRPr lang="zh-CN" altLang="zh-CN" sz="3200" b="1"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549275"/>
            <a:ext cx="8748712" cy="1143000"/>
          </a:xfrm>
          <a:noFill/>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2100" b="1" smtClean="0"/>
              <a:t>1</a:t>
            </a:r>
          </a:p>
        </p:txBody>
      </p:sp>
      <p:sp>
        <p:nvSpPr>
          <p:cNvPr id="17411" name="Rectangle 3"/>
          <p:cNvSpPr>
            <a:spLocks noGrp="1" noChangeArrowheads="1"/>
          </p:cNvSpPr>
          <p:nvPr>
            <p:ph type="body" sz="half" idx="1"/>
          </p:nvPr>
        </p:nvSpPr>
        <p:spPr>
          <a:xfrm>
            <a:off x="395288" y="1773238"/>
            <a:ext cx="8497887" cy="5013325"/>
          </a:xfrm>
        </p:spPr>
        <p:txBody>
          <a:bodyPr/>
          <a:lstStyle/>
          <a:p>
            <a:pPr eaLnBrk="1" hangingPunct="1">
              <a:lnSpc>
                <a:spcPct val="80000"/>
              </a:lnSpc>
            </a:pPr>
            <a:r>
              <a:rPr lang="en-US" altLang="zh-CN" sz="2700" b="1" smtClean="0"/>
              <a:t>        </a:t>
            </a:r>
            <a:r>
              <a:rPr lang="zh-CN" altLang="en-US" sz="2700" b="1" smtClean="0"/>
              <a:t>假定同步发电机与功率无穷大的电网并联，因而一台同步发电机中发生的各种变化，影响不了电网，因此电网的电压、频率保持不变。对于现代地面电网来讲，这种假定基本符合实际。</a:t>
            </a:r>
          </a:p>
          <a:p>
            <a:pPr eaLnBrk="1" hangingPunct="1">
              <a:lnSpc>
                <a:spcPct val="80000"/>
              </a:lnSpc>
            </a:pPr>
            <a:r>
              <a:rPr lang="zh-CN" altLang="en-US" sz="2700" b="1" smtClean="0"/>
              <a:t>       发电机并入电网的目的就是向电网输送电能，因此本节就以无穷大电网为条件，讨论并入电网的发电机之</a:t>
            </a:r>
            <a:r>
              <a:rPr lang="zh-CN" altLang="en-US" sz="2700" b="1" smtClean="0">
                <a:solidFill>
                  <a:srgbClr val="0000FF"/>
                </a:solidFill>
              </a:rPr>
              <a:t>功角特性、功率调节以及稳定性概念</a:t>
            </a:r>
            <a:r>
              <a:rPr lang="zh-CN" altLang="en-US" sz="2700" b="1" smtClean="0"/>
              <a:t>。</a:t>
            </a:r>
          </a:p>
          <a:p>
            <a:pPr eaLnBrk="1" hangingPunct="1">
              <a:lnSpc>
                <a:spcPct val="80000"/>
              </a:lnSpc>
            </a:pPr>
            <a:r>
              <a:rPr lang="zh-CN" altLang="en-US" sz="2700" b="1" smtClean="0"/>
              <a:t>    一，电磁功率和功角特性</a:t>
            </a:r>
          </a:p>
          <a:p>
            <a:pPr eaLnBrk="1" hangingPunct="1">
              <a:lnSpc>
                <a:spcPct val="80000"/>
              </a:lnSpc>
            </a:pPr>
            <a:r>
              <a:rPr lang="zh-CN" altLang="en-US" sz="2700" b="1" smtClean="0"/>
              <a:t>    稳定运行时，发电机输入的机械功率为</a:t>
            </a:r>
            <a:r>
              <a:rPr lang="en-US" altLang="zh-CN" sz="2700" b="1" smtClean="0"/>
              <a:t>P</a:t>
            </a:r>
            <a:r>
              <a:rPr lang="en-US" altLang="zh-CN" sz="2700" b="1" baseline="-25000" smtClean="0"/>
              <a:t>1</a:t>
            </a:r>
            <a:r>
              <a:rPr lang="zh-CN" altLang="en-US" sz="2700" b="1" smtClean="0"/>
              <a:t>。运行中电机内部必然要消耗掉一部分功率，包括发电机的机械损耗</a:t>
            </a:r>
            <a:r>
              <a:rPr lang="en-US" altLang="zh-CN" sz="2700" b="1" smtClean="0"/>
              <a:t>p</a:t>
            </a:r>
            <a:r>
              <a:rPr lang="en-US" altLang="zh-CN" sz="2700" b="1" baseline="-25000" smtClean="0"/>
              <a:t>m</a:t>
            </a:r>
            <a:r>
              <a:rPr lang="zh-CN" altLang="en-US" sz="2700" b="1" smtClean="0"/>
              <a:t>、铁损耗</a:t>
            </a:r>
            <a:r>
              <a:rPr lang="en-US" altLang="zh-CN" sz="2700" b="1" smtClean="0"/>
              <a:t>p</a:t>
            </a:r>
            <a:r>
              <a:rPr lang="en-US" altLang="zh-CN" sz="2700" b="1" baseline="-25000" smtClean="0"/>
              <a:t>Fe</a:t>
            </a:r>
            <a:r>
              <a:rPr lang="zh-CN" altLang="en-US" sz="2700" b="1" smtClean="0"/>
              <a:t>和杂散损耗</a:t>
            </a:r>
            <a:r>
              <a:rPr lang="en-US" altLang="zh-CN" sz="2700" b="1" smtClean="0"/>
              <a:t>p</a:t>
            </a:r>
            <a:r>
              <a:rPr lang="el-GR" altLang="zh-CN" sz="2700" b="1" baseline="-25000" smtClean="0">
                <a:cs typeface="Tahoma" pitchFamily="34" charset="0"/>
              </a:rPr>
              <a:t>Δ</a:t>
            </a:r>
            <a:r>
              <a:rPr lang="en-US" altLang="zh-CN" sz="2700" b="1" smtClean="0"/>
              <a:t> </a:t>
            </a:r>
            <a:r>
              <a:rPr lang="zh-CN" altLang="en-US" sz="2700" b="1" smtClean="0"/>
              <a:t>，若带励磁机，则励磁机也需消耗一部分功率</a:t>
            </a:r>
            <a:r>
              <a:rPr lang="en-US" altLang="zh-CN" sz="2700" b="1" smtClean="0"/>
              <a:t>p</a:t>
            </a:r>
            <a:r>
              <a:rPr lang="en-US" altLang="zh-CN" sz="2700" b="1" baseline="-25000" smtClean="0"/>
              <a:t>f</a:t>
            </a:r>
            <a:r>
              <a:rPr lang="en-US" altLang="zh-CN" sz="2700" b="1" smtClean="0"/>
              <a:t> </a:t>
            </a:r>
            <a:r>
              <a:rPr lang="zh-CN" altLang="en-US" sz="2700" b="1" smtClean="0"/>
              <a:t>。其余的机械功率以气隙磁场为媒介而转换成为电功率，这就是电磁功率</a:t>
            </a:r>
            <a:r>
              <a:rPr lang="en-US" altLang="zh-CN" sz="2700" b="1" smtClean="0"/>
              <a:t>P</a:t>
            </a:r>
            <a:r>
              <a:rPr lang="en-US" altLang="zh-CN" sz="2700" b="1" baseline="-25000" smtClean="0"/>
              <a:t>em</a:t>
            </a:r>
            <a:r>
              <a:rPr lang="en-US" altLang="zh-CN" sz="2700" b="1" smtClean="0"/>
              <a:t>=mE</a:t>
            </a:r>
            <a:r>
              <a:rPr lang="en-US" altLang="zh-CN" sz="2700" b="1" baseline="-25000" smtClean="0"/>
              <a:t>0</a:t>
            </a:r>
            <a:r>
              <a:rPr lang="en-US" altLang="zh-CN" sz="2700" b="1" smtClean="0"/>
              <a:t>Icos</a:t>
            </a:r>
            <a:r>
              <a:rPr lang="el-GR" altLang="zh-CN" sz="2700" b="1" smtClean="0">
                <a:cs typeface="Tahoma" pitchFamily="34" charset="0"/>
              </a:rPr>
              <a:t>Ψ</a:t>
            </a:r>
            <a:r>
              <a:rPr lang="zh-CN" altLang="en-US" sz="2700" b="1" smtClean="0"/>
              <a:t>。</a:t>
            </a:r>
            <a:endParaRPr lang="en-US" altLang="en-US" sz="800" b="1"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7088"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2</a:t>
            </a:r>
          </a:p>
        </p:txBody>
      </p:sp>
      <p:sp>
        <p:nvSpPr>
          <p:cNvPr id="18435" name="Rectangle 3"/>
          <p:cNvSpPr>
            <a:spLocks noGrp="1" noChangeArrowheads="1"/>
          </p:cNvSpPr>
          <p:nvPr>
            <p:ph type="body" sz="half" idx="1"/>
          </p:nvPr>
        </p:nvSpPr>
        <p:spPr>
          <a:xfrm>
            <a:off x="0" y="1341438"/>
            <a:ext cx="9144000" cy="5256212"/>
          </a:xfrm>
        </p:spPr>
        <p:txBody>
          <a:bodyPr/>
          <a:lstStyle/>
          <a:p>
            <a:pPr eaLnBrk="1" hangingPunct="1">
              <a:lnSpc>
                <a:spcPct val="80000"/>
              </a:lnSpc>
            </a:pPr>
            <a:r>
              <a:rPr lang="en-US" altLang="zh-CN" sz="2700" b="1" smtClean="0"/>
              <a:t>        </a:t>
            </a:r>
            <a:r>
              <a:rPr lang="zh-CN" altLang="en-US" sz="2700" b="1" smtClean="0"/>
              <a:t>一，电磁功率和功角特性</a:t>
            </a:r>
          </a:p>
          <a:p>
            <a:pPr eaLnBrk="1" hangingPunct="1">
              <a:lnSpc>
                <a:spcPct val="80000"/>
              </a:lnSpc>
            </a:pPr>
            <a:r>
              <a:rPr lang="zh-CN" altLang="en-US" sz="2700" b="1" smtClean="0"/>
              <a:t>它们的平衡关系为</a:t>
            </a:r>
            <a:r>
              <a:rPr lang="en-US" altLang="zh-CN" sz="2700" b="1" smtClean="0"/>
              <a:t>P</a:t>
            </a:r>
            <a:r>
              <a:rPr lang="en-US" altLang="zh-CN" sz="2700" b="1" baseline="-25000" smtClean="0"/>
              <a:t>em</a:t>
            </a:r>
            <a:r>
              <a:rPr lang="en-US" altLang="zh-CN" sz="2700" b="1" smtClean="0"/>
              <a:t>= P</a:t>
            </a:r>
            <a:r>
              <a:rPr lang="en-US" altLang="zh-CN" sz="2700" b="1" baseline="-25000" smtClean="0"/>
              <a:t>1</a:t>
            </a:r>
            <a:r>
              <a:rPr lang="en-US" altLang="zh-CN" sz="2700" b="1" smtClean="0"/>
              <a:t>-(p</a:t>
            </a:r>
            <a:r>
              <a:rPr lang="en-US" altLang="zh-CN" sz="2700" b="1" baseline="-25000" smtClean="0"/>
              <a:t>m</a:t>
            </a:r>
            <a:r>
              <a:rPr lang="en-US" altLang="zh-CN" sz="2700" b="1" smtClean="0"/>
              <a:t>+ p</a:t>
            </a:r>
            <a:r>
              <a:rPr lang="en-US" altLang="zh-CN" sz="2700" b="1" baseline="-25000" smtClean="0"/>
              <a:t>Fe</a:t>
            </a:r>
            <a:r>
              <a:rPr lang="en-US" altLang="zh-CN" sz="2700" b="1" smtClean="0"/>
              <a:t>+ p</a:t>
            </a:r>
            <a:r>
              <a:rPr lang="el-GR" altLang="zh-CN" sz="2700" b="1" baseline="-25000" smtClean="0">
                <a:cs typeface="Tahoma" pitchFamily="34" charset="0"/>
              </a:rPr>
              <a:t>Δ</a:t>
            </a:r>
            <a:r>
              <a:rPr lang="en-US" altLang="zh-CN" sz="2700" b="1" smtClean="0"/>
              <a:t>+ p</a:t>
            </a:r>
            <a:r>
              <a:rPr lang="en-US" altLang="zh-CN" sz="2700" b="1" baseline="-25000" smtClean="0"/>
              <a:t>f</a:t>
            </a:r>
            <a:r>
              <a:rPr lang="en-US" altLang="zh-CN" sz="2700" b="1" smtClean="0"/>
              <a:t>)</a:t>
            </a:r>
          </a:p>
          <a:p>
            <a:pPr eaLnBrk="1" hangingPunct="1">
              <a:lnSpc>
                <a:spcPct val="80000"/>
              </a:lnSpc>
            </a:pPr>
            <a:r>
              <a:rPr lang="zh-CN" altLang="en-US" sz="2700" b="1" smtClean="0"/>
              <a:t>发电机向电网输出的功率为</a:t>
            </a:r>
            <a:r>
              <a:rPr lang="en-US" altLang="zh-CN" sz="2700" b="1" smtClean="0"/>
              <a:t>P</a:t>
            </a:r>
            <a:r>
              <a:rPr lang="en-US" altLang="zh-CN" sz="2700" b="1" baseline="-25000" smtClean="0"/>
              <a:t>2</a:t>
            </a:r>
            <a:r>
              <a:rPr lang="en-US" altLang="zh-CN" sz="2700" b="1" smtClean="0"/>
              <a:t>=mUIcos</a:t>
            </a:r>
            <a:r>
              <a:rPr lang="el-GR" altLang="zh-CN" sz="2700" b="1" smtClean="0">
                <a:latin typeface="宋体" pitchFamily="2" charset="-122"/>
                <a:cs typeface="Tahoma" pitchFamily="34" charset="0"/>
              </a:rPr>
              <a:t>φ</a:t>
            </a:r>
            <a:endParaRPr lang="el-GR" altLang="en-US" sz="2700" b="1" smtClean="0">
              <a:latin typeface="宋体" pitchFamily="2" charset="-122"/>
            </a:endParaRPr>
          </a:p>
          <a:p>
            <a:pPr eaLnBrk="1" hangingPunct="1">
              <a:lnSpc>
                <a:spcPct val="80000"/>
              </a:lnSpc>
            </a:pPr>
            <a:r>
              <a:rPr lang="zh-CN" altLang="en-US" sz="2700" b="1" smtClean="0"/>
              <a:t>此时必伴有电枢绕组铜损耗</a:t>
            </a:r>
            <a:r>
              <a:rPr lang="en-US" altLang="zh-CN" sz="2700" b="1" smtClean="0"/>
              <a:t>p</a:t>
            </a:r>
            <a:r>
              <a:rPr lang="en-US" altLang="zh-CN" sz="2700" b="1" baseline="-25000" smtClean="0"/>
              <a:t>Cu</a:t>
            </a:r>
            <a:r>
              <a:rPr lang="en-US" altLang="zh-CN" sz="2700" b="1" smtClean="0"/>
              <a:t>=mI</a:t>
            </a:r>
            <a:r>
              <a:rPr lang="en-US" altLang="zh-CN" sz="2700" b="1" baseline="30000" smtClean="0"/>
              <a:t>2</a:t>
            </a:r>
            <a:r>
              <a:rPr lang="en-US" altLang="zh-CN" sz="2700" b="1" smtClean="0"/>
              <a:t>r</a:t>
            </a:r>
            <a:r>
              <a:rPr lang="en-US" altLang="zh-CN" sz="2700" b="1" baseline="-25000" smtClean="0"/>
              <a:t>a</a:t>
            </a:r>
            <a:r>
              <a:rPr lang="zh-CN" altLang="en-US" sz="2700" b="1" smtClean="0"/>
              <a:t>，</a:t>
            </a:r>
          </a:p>
          <a:p>
            <a:pPr eaLnBrk="1" hangingPunct="1">
              <a:lnSpc>
                <a:spcPct val="80000"/>
              </a:lnSpc>
            </a:pPr>
            <a:r>
              <a:rPr lang="zh-CN" altLang="en-US" sz="2700" b="1" smtClean="0"/>
              <a:t>因此</a:t>
            </a:r>
            <a:r>
              <a:rPr lang="en-US" altLang="zh-CN" sz="2700" b="1" smtClean="0"/>
              <a:t>P</a:t>
            </a:r>
            <a:r>
              <a:rPr lang="en-US" altLang="zh-CN" sz="2700" b="1" baseline="-25000" smtClean="0"/>
              <a:t>em</a:t>
            </a:r>
            <a:r>
              <a:rPr lang="en-US" altLang="zh-CN" sz="2700" b="1" smtClean="0"/>
              <a:t>= P</a:t>
            </a:r>
            <a:r>
              <a:rPr lang="en-US" altLang="zh-CN" sz="2700" b="1" baseline="-25000" smtClean="0"/>
              <a:t>2</a:t>
            </a:r>
            <a:r>
              <a:rPr lang="en-US" altLang="zh-CN" sz="2700" b="1" smtClean="0"/>
              <a:t>+p</a:t>
            </a:r>
            <a:r>
              <a:rPr lang="en-US" altLang="zh-CN" sz="2700" b="1" baseline="-25000" smtClean="0"/>
              <a:t>Cu</a:t>
            </a:r>
            <a:endParaRPr lang="en-US" altLang="zh-CN" sz="2700" b="1" smtClean="0"/>
          </a:p>
          <a:p>
            <a:pPr eaLnBrk="1" hangingPunct="1">
              <a:lnSpc>
                <a:spcPct val="80000"/>
              </a:lnSpc>
            </a:pPr>
            <a:r>
              <a:rPr lang="en-US" altLang="zh-CN" sz="2700" b="1" smtClean="0"/>
              <a:t>    </a:t>
            </a:r>
            <a:r>
              <a:rPr lang="zh-CN" altLang="en-US" sz="2700" b="1" smtClean="0"/>
              <a:t>为了便于用电机内部参数来表达电磁功率并得到清楚的物理解释，我们先以</a:t>
            </a:r>
            <a:r>
              <a:rPr lang="zh-CN" altLang="en-US" sz="2700" b="1" smtClean="0">
                <a:solidFill>
                  <a:srgbClr val="0000FF"/>
                </a:solidFill>
              </a:rPr>
              <a:t>不饱和隐极电机</a:t>
            </a:r>
            <a:r>
              <a:rPr lang="zh-CN" altLang="en-US" sz="2700" b="1" smtClean="0"/>
              <a:t>并</a:t>
            </a:r>
            <a:r>
              <a:rPr lang="zh-CN" altLang="en-US" sz="2700" b="1" smtClean="0">
                <a:solidFill>
                  <a:srgbClr val="FF0000"/>
                </a:solidFill>
              </a:rPr>
              <a:t>忽略电枢绕组电阻</a:t>
            </a:r>
            <a:r>
              <a:rPr lang="zh-CN" altLang="en-US" sz="2700" b="1" smtClean="0"/>
              <a:t>为条件来分析。这时简化的矢量图如图</a:t>
            </a:r>
            <a:r>
              <a:rPr lang="en-US" altLang="zh-CN" sz="2700" b="1" smtClean="0"/>
              <a:t>22—8</a:t>
            </a:r>
            <a:r>
              <a:rPr lang="zh-CN" altLang="en-US" sz="2700" b="1" smtClean="0"/>
              <a:t>。</a:t>
            </a:r>
          </a:p>
          <a:p>
            <a:pPr eaLnBrk="1" hangingPunct="1">
              <a:lnSpc>
                <a:spcPct val="80000"/>
              </a:lnSpc>
            </a:pPr>
            <a:r>
              <a:rPr lang="zh-CN" altLang="en-US" sz="2700" b="1" smtClean="0"/>
              <a:t>        由于不计电枢电阻及铜耗，故</a:t>
            </a:r>
            <a:r>
              <a:rPr lang="en-US" altLang="zh-CN" sz="2700" b="1" smtClean="0"/>
              <a:t>P</a:t>
            </a:r>
            <a:r>
              <a:rPr lang="en-US" altLang="zh-CN" sz="2700" b="1" baseline="-25000" smtClean="0"/>
              <a:t>em</a:t>
            </a:r>
            <a:r>
              <a:rPr lang="en-US" altLang="zh-CN" sz="2700" b="1" smtClean="0"/>
              <a:t>= P</a:t>
            </a:r>
            <a:r>
              <a:rPr lang="en-US" altLang="zh-CN" sz="2700" b="1" baseline="-25000" smtClean="0"/>
              <a:t>2</a:t>
            </a:r>
            <a:r>
              <a:rPr lang="zh-CN" altLang="en-US" sz="2700" b="1" smtClean="0"/>
              <a:t>，所以</a:t>
            </a:r>
            <a:r>
              <a:rPr lang="en-US" altLang="zh-CN" sz="2700" b="1" smtClean="0"/>
              <a:t>P</a:t>
            </a:r>
            <a:r>
              <a:rPr lang="en-US" altLang="zh-CN" sz="2700" b="1" baseline="-25000" smtClean="0"/>
              <a:t>em</a:t>
            </a:r>
            <a:r>
              <a:rPr lang="en-US" altLang="zh-CN" sz="2700" b="1" smtClean="0"/>
              <a:t>=mUIcos</a:t>
            </a:r>
            <a:r>
              <a:rPr lang="el-GR" altLang="zh-CN" sz="2700" b="1" smtClean="0"/>
              <a:t> φ</a:t>
            </a:r>
            <a:endParaRPr lang="en-US" altLang="zh-CN" sz="2700" b="1" smtClean="0"/>
          </a:p>
          <a:p>
            <a:pPr eaLnBrk="1" hangingPunct="1">
              <a:lnSpc>
                <a:spcPct val="80000"/>
              </a:lnSpc>
            </a:pPr>
            <a:r>
              <a:rPr lang="en-US" altLang="zh-CN" sz="2700" b="1" smtClean="0"/>
              <a:t>  </a:t>
            </a:r>
            <a:r>
              <a:rPr lang="zh-CN" altLang="en-US" sz="2700" b="1" smtClean="0"/>
              <a:t>从图</a:t>
            </a:r>
            <a:r>
              <a:rPr lang="en-US" altLang="zh-CN" sz="2700" b="1" smtClean="0"/>
              <a:t>22-8</a:t>
            </a:r>
            <a:r>
              <a:rPr lang="zh-CN" altLang="en-US" sz="2700" b="1" smtClean="0"/>
              <a:t>可看出如下关系</a:t>
            </a:r>
            <a:r>
              <a:rPr lang="en-US" altLang="zh-CN" sz="2700" b="1" smtClean="0"/>
              <a:t>(</a:t>
            </a:r>
            <a:r>
              <a:rPr lang="zh-CN" altLang="en-US" sz="2700" b="1" smtClean="0"/>
              <a:t>计算虚线之长短</a:t>
            </a:r>
            <a:r>
              <a:rPr lang="en-US" altLang="zh-CN" sz="2700" b="1" smtClean="0"/>
              <a:t>)</a:t>
            </a:r>
          </a:p>
          <a:p>
            <a:pPr eaLnBrk="1" hangingPunct="1">
              <a:lnSpc>
                <a:spcPct val="80000"/>
              </a:lnSpc>
            </a:pPr>
            <a:r>
              <a:rPr lang="en-US" altLang="zh-CN" sz="2700" b="1" smtClean="0"/>
              <a:t>Ix</a:t>
            </a:r>
            <a:r>
              <a:rPr lang="en-US" altLang="zh-CN" sz="2700" b="1" baseline="-25000" smtClean="0"/>
              <a:t>S</a:t>
            </a:r>
            <a:r>
              <a:rPr lang="en-US" altLang="zh-CN" sz="2700" b="1" smtClean="0"/>
              <a:t>cos</a:t>
            </a:r>
            <a:r>
              <a:rPr lang="el-GR" altLang="zh-CN" sz="2700" b="1" smtClean="0">
                <a:cs typeface="Tahoma" pitchFamily="34" charset="0"/>
              </a:rPr>
              <a:t>Ψ</a:t>
            </a:r>
            <a:r>
              <a:rPr lang="en-US" altLang="zh-CN" sz="2700" b="1" smtClean="0">
                <a:cs typeface="Tahoma" pitchFamily="34" charset="0"/>
              </a:rPr>
              <a:t>=Usin</a:t>
            </a:r>
            <a:r>
              <a:rPr lang="el-GR" altLang="zh-CN" sz="2700" b="1" smtClean="0">
                <a:cs typeface="Tahoma" pitchFamily="34" charset="0"/>
              </a:rPr>
              <a:t>θ</a:t>
            </a:r>
            <a:r>
              <a:rPr lang="en-US" altLang="zh-CN" sz="2700" b="1" smtClean="0"/>
              <a:t>  E</a:t>
            </a:r>
            <a:r>
              <a:rPr lang="en-US" altLang="zh-CN" sz="2700" b="1" baseline="-25000" smtClean="0"/>
              <a:t>0</a:t>
            </a:r>
            <a:r>
              <a:rPr lang="en-US" altLang="zh-CN" sz="2700" b="1" smtClean="0"/>
              <a:t>cos</a:t>
            </a:r>
            <a:r>
              <a:rPr lang="el-GR" altLang="zh-CN" sz="2700" b="1" smtClean="0"/>
              <a:t>ψ</a:t>
            </a:r>
            <a:r>
              <a:rPr lang="en-US" altLang="zh-CN" sz="2700" b="1" smtClean="0"/>
              <a:t>=Ucos</a:t>
            </a:r>
            <a:r>
              <a:rPr lang="el-GR" altLang="zh-CN" sz="2700" b="1" smtClean="0"/>
              <a:t>φ</a:t>
            </a:r>
            <a:endParaRPr lang="en-US" altLang="en-US" sz="800" b="1" smtClean="0"/>
          </a:p>
        </p:txBody>
      </p:sp>
      <p:pic>
        <p:nvPicPr>
          <p:cNvPr id="215044" name="Picture 4" descr="22-6"/>
          <p:cNvPicPr>
            <a:picLocks noChangeAspect="1" noChangeArrowheads="1"/>
          </p:cNvPicPr>
          <p:nvPr>
            <p:ph sz="half" idx="2"/>
          </p:nvPr>
        </p:nvPicPr>
        <p:blipFill>
          <a:blip r:embed="rId2"/>
          <a:srcRect/>
          <a:stretch>
            <a:fillRect/>
          </a:stretch>
        </p:blipFill>
        <p:spPr>
          <a:xfrm>
            <a:off x="5867400" y="0"/>
            <a:ext cx="3097213" cy="47244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42988"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3</a:t>
            </a:r>
          </a:p>
        </p:txBody>
      </p:sp>
      <p:sp>
        <p:nvSpPr>
          <p:cNvPr id="19459" name="Rectangle 3"/>
          <p:cNvSpPr>
            <a:spLocks noGrp="1" noChangeArrowheads="1"/>
          </p:cNvSpPr>
          <p:nvPr>
            <p:ph type="body" sz="half" idx="1"/>
          </p:nvPr>
        </p:nvSpPr>
        <p:spPr>
          <a:xfrm>
            <a:off x="0" y="1196975"/>
            <a:ext cx="9144000" cy="4791075"/>
          </a:xfrm>
        </p:spPr>
        <p:txBody>
          <a:bodyPr/>
          <a:lstStyle/>
          <a:p>
            <a:pPr eaLnBrk="1" hangingPunct="1">
              <a:lnSpc>
                <a:spcPct val="80000"/>
              </a:lnSpc>
            </a:pPr>
            <a:r>
              <a:rPr lang="en-US" altLang="zh-CN" sz="2700" b="1" smtClean="0"/>
              <a:t>        </a:t>
            </a:r>
            <a:r>
              <a:rPr lang="zh-CN" altLang="en-US" sz="2700" b="1" smtClean="0"/>
              <a:t>一，电磁功率和功角特性</a:t>
            </a:r>
          </a:p>
          <a:p>
            <a:pPr eaLnBrk="1" hangingPunct="1">
              <a:lnSpc>
                <a:spcPct val="80000"/>
              </a:lnSpc>
            </a:pPr>
            <a:r>
              <a:rPr lang="zh-CN" altLang="en-US" sz="2700" b="1" smtClean="0"/>
              <a:t>将其代入式</a:t>
            </a:r>
            <a:r>
              <a:rPr lang="en-US" altLang="zh-CN" sz="2700" b="1" smtClean="0"/>
              <a:t>(22-5)</a:t>
            </a:r>
            <a:r>
              <a:rPr lang="zh-CN" altLang="en-US" sz="2700" b="1" smtClean="0"/>
              <a:t>即得常用的电磁功率表达式</a:t>
            </a:r>
          </a:p>
          <a:p>
            <a:pPr eaLnBrk="1" hangingPunct="1">
              <a:lnSpc>
                <a:spcPct val="80000"/>
              </a:lnSpc>
            </a:pPr>
            <a:endParaRPr lang="zh-CN" altLang="en-US" sz="2700" b="1" smtClean="0"/>
          </a:p>
          <a:p>
            <a:pPr eaLnBrk="1" hangingPunct="1">
              <a:lnSpc>
                <a:spcPct val="80000"/>
              </a:lnSpc>
            </a:pPr>
            <a:endParaRPr lang="zh-CN" altLang="en-US" sz="2700" b="1" smtClean="0"/>
          </a:p>
          <a:p>
            <a:pPr eaLnBrk="1" hangingPunct="1">
              <a:lnSpc>
                <a:spcPct val="80000"/>
              </a:lnSpc>
            </a:pPr>
            <a:r>
              <a:rPr lang="zh-CN" altLang="en-US" sz="2700" b="1" smtClean="0"/>
              <a:t>式中，</a:t>
            </a:r>
            <a:r>
              <a:rPr lang="en-US" altLang="zh-CN" sz="2700" b="1" smtClean="0"/>
              <a:t>U</a:t>
            </a:r>
            <a:r>
              <a:rPr lang="zh-CN" altLang="en-US" sz="2700" b="1" smtClean="0"/>
              <a:t>为电网电压，视为恒定值；</a:t>
            </a:r>
            <a:r>
              <a:rPr lang="en-US" altLang="zh-CN" sz="2700" b="1" smtClean="0"/>
              <a:t>E</a:t>
            </a:r>
            <a:r>
              <a:rPr lang="en-US" altLang="zh-CN" sz="2700" b="1" baseline="-25000" smtClean="0"/>
              <a:t>0</a:t>
            </a:r>
            <a:r>
              <a:rPr lang="zh-CN" altLang="en-US" sz="2700" b="1" smtClean="0"/>
              <a:t>为励磁电势，当励磁条件一定时， </a:t>
            </a:r>
            <a:r>
              <a:rPr lang="en-US" altLang="zh-CN" sz="2700" b="1" smtClean="0"/>
              <a:t>E</a:t>
            </a:r>
            <a:r>
              <a:rPr lang="en-US" altLang="zh-CN" sz="2700" b="1" baseline="-25000" smtClean="0"/>
              <a:t>0</a:t>
            </a:r>
            <a:r>
              <a:rPr lang="zh-CN" altLang="en-US" sz="2700" b="1" smtClean="0"/>
              <a:t>也为常值，</a:t>
            </a:r>
            <a:r>
              <a:rPr lang="en-US" altLang="zh-CN" sz="2700" b="1" smtClean="0"/>
              <a:t>x</a:t>
            </a:r>
            <a:r>
              <a:rPr lang="en-US" altLang="zh-CN" sz="2700" b="1" baseline="-25000" smtClean="0"/>
              <a:t>S</a:t>
            </a:r>
            <a:r>
              <a:rPr lang="zh-CN" altLang="en-US" sz="2700" b="1" smtClean="0"/>
              <a:t>为同步电抗，是电机的固有参数。所以电磁功率</a:t>
            </a:r>
            <a:r>
              <a:rPr lang="en-US" altLang="zh-CN" sz="2700" b="1" smtClean="0"/>
              <a:t>P</a:t>
            </a:r>
            <a:r>
              <a:rPr lang="en-US" altLang="zh-CN" sz="2700" b="1" baseline="-25000" smtClean="0"/>
              <a:t>em</a:t>
            </a:r>
            <a:r>
              <a:rPr lang="zh-CN" altLang="en-US" sz="2700" b="1" smtClean="0"/>
              <a:t>仅为 </a:t>
            </a:r>
            <a:r>
              <a:rPr lang="el-GR" altLang="zh-CN" sz="2700" b="1" smtClean="0">
                <a:cs typeface="Tahoma" pitchFamily="34" charset="0"/>
              </a:rPr>
              <a:t>θ</a:t>
            </a:r>
            <a:r>
              <a:rPr lang="zh-CN" altLang="en-US" sz="2700" b="1" smtClean="0"/>
              <a:t>角的函数，称</a:t>
            </a:r>
            <a:r>
              <a:rPr lang="el-GR" altLang="zh-CN" sz="2700" b="1" smtClean="0">
                <a:cs typeface="Tahoma" pitchFamily="34" charset="0"/>
              </a:rPr>
              <a:t>θ</a:t>
            </a:r>
            <a:r>
              <a:rPr lang="zh-CN" altLang="en-US" sz="2700" b="1" smtClean="0"/>
              <a:t>角为功率角。</a:t>
            </a:r>
          </a:p>
          <a:p>
            <a:pPr eaLnBrk="1" hangingPunct="1">
              <a:lnSpc>
                <a:spcPct val="80000"/>
              </a:lnSpc>
            </a:pPr>
            <a:r>
              <a:rPr lang="zh-CN" altLang="en-US" sz="2700" b="1" smtClean="0"/>
              <a:t>    而</a:t>
            </a:r>
            <a:r>
              <a:rPr lang="en-US" altLang="zh-CN" sz="2700" b="1" smtClean="0"/>
              <a:t>P</a:t>
            </a:r>
            <a:r>
              <a:rPr lang="en-US" altLang="zh-CN" sz="2700" b="1" baseline="-25000" smtClean="0"/>
              <a:t>em</a:t>
            </a:r>
            <a:r>
              <a:rPr lang="en-US" altLang="zh-CN" sz="2700" b="1" smtClean="0"/>
              <a:t>=f(</a:t>
            </a:r>
            <a:r>
              <a:rPr lang="el-GR" altLang="zh-CN" sz="2700" b="1" smtClean="0">
                <a:cs typeface="Tahoma" pitchFamily="34" charset="0"/>
              </a:rPr>
              <a:t>θ</a:t>
            </a:r>
            <a:r>
              <a:rPr lang="en-US" altLang="zh-CN" sz="2700" b="1" smtClean="0"/>
              <a:t>)</a:t>
            </a:r>
            <a:r>
              <a:rPr lang="zh-CN" altLang="en-US" sz="2700" b="1" smtClean="0"/>
              <a:t>关系称为功角特性，如图</a:t>
            </a:r>
            <a:r>
              <a:rPr lang="en-US" altLang="zh-CN" sz="2700" b="1" smtClean="0"/>
              <a:t>22—9</a:t>
            </a:r>
            <a:r>
              <a:rPr lang="zh-CN" altLang="en-US" sz="2700" b="1" smtClean="0"/>
              <a:t>所示。</a:t>
            </a:r>
          </a:p>
          <a:p>
            <a:pPr eaLnBrk="1" hangingPunct="1">
              <a:lnSpc>
                <a:spcPct val="80000"/>
              </a:lnSpc>
            </a:pPr>
            <a:r>
              <a:rPr lang="zh-CN" altLang="en-US" sz="2700" b="1" smtClean="0"/>
              <a:t>    功率角</a:t>
            </a:r>
            <a:r>
              <a:rPr lang="el-GR" altLang="zh-CN" sz="2700" b="1" smtClean="0">
                <a:cs typeface="Tahoma" pitchFamily="34" charset="0"/>
              </a:rPr>
              <a:t>θ</a:t>
            </a:r>
            <a:r>
              <a:rPr lang="zh-CN" altLang="en-US" sz="2700" b="1" smtClean="0"/>
              <a:t>有双重物理意义：</a:t>
            </a:r>
            <a:r>
              <a:rPr lang="zh-CN" altLang="en-US" sz="2700" b="1" smtClean="0">
                <a:solidFill>
                  <a:srgbClr val="FF0000"/>
                </a:solidFill>
              </a:rPr>
              <a:t>一方面</a:t>
            </a:r>
            <a:r>
              <a:rPr lang="zh-CN" altLang="en-US" sz="2700" b="1" smtClean="0"/>
              <a:t>是励磁电势</a:t>
            </a:r>
            <a:r>
              <a:rPr lang="en-US" altLang="zh-CN" sz="2700" b="1" smtClean="0"/>
              <a:t>E</a:t>
            </a:r>
            <a:r>
              <a:rPr lang="en-US" altLang="zh-CN" sz="2700" b="1" baseline="-25000" smtClean="0"/>
              <a:t>0</a:t>
            </a:r>
            <a:r>
              <a:rPr lang="zh-CN" altLang="en-US" sz="2700" b="1" smtClean="0"/>
              <a:t>与端电压</a:t>
            </a:r>
            <a:r>
              <a:rPr lang="en-US" altLang="zh-CN" sz="2700" b="1" smtClean="0"/>
              <a:t>U</a:t>
            </a:r>
            <a:r>
              <a:rPr lang="zh-CN" altLang="en-US" sz="2700" b="1" smtClean="0"/>
              <a:t>之间的相位差角；</a:t>
            </a:r>
            <a:r>
              <a:rPr lang="zh-CN" altLang="en-US" sz="2700" b="1" smtClean="0">
                <a:solidFill>
                  <a:srgbClr val="FF0000"/>
                </a:solidFill>
              </a:rPr>
              <a:t>另一方面</a:t>
            </a:r>
            <a:r>
              <a:rPr lang="zh-CN" altLang="en-US" sz="2700" b="1" smtClean="0"/>
              <a:t>它可近似地认为是励磁磁势</a:t>
            </a:r>
            <a:r>
              <a:rPr lang="en-US" altLang="zh-CN" sz="2700" b="1" smtClean="0"/>
              <a:t>F</a:t>
            </a:r>
            <a:r>
              <a:rPr lang="en-US" altLang="zh-CN" sz="2700" b="1" baseline="-25000" smtClean="0"/>
              <a:t>f</a:t>
            </a:r>
            <a:r>
              <a:rPr lang="zh-CN" altLang="en-US" sz="2700" b="1" smtClean="0"/>
              <a:t>与气隙合成磁势</a:t>
            </a:r>
            <a:r>
              <a:rPr lang="en-US" altLang="zh-CN" sz="2700" b="1" smtClean="0"/>
              <a:t>F</a:t>
            </a:r>
            <a:r>
              <a:rPr lang="el-GR" altLang="zh-CN" sz="2700" b="1" baseline="-25000" smtClean="0">
                <a:cs typeface="Tahoma" pitchFamily="34" charset="0"/>
              </a:rPr>
              <a:t>δ</a:t>
            </a:r>
            <a:r>
              <a:rPr lang="zh-CN" altLang="en-US" sz="2700" b="1" smtClean="0"/>
              <a:t>之间的相位差角从图</a:t>
            </a:r>
            <a:r>
              <a:rPr lang="en-US" altLang="zh-CN" sz="2700" b="1" smtClean="0"/>
              <a:t>22-8</a:t>
            </a:r>
            <a:r>
              <a:rPr lang="zh-CN" altLang="en-US" sz="2700" b="1" smtClean="0"/>
              <a:t>可见，矢量</a:t>
            </a:r>
            <a:r>
              <a:rPr lang="en-US" altLang="zh-CN" sz="2700" b="1" smtClean="0"/>
              <a:t>F</a:t>
            </a:r>
            <a:r>
              <a:rPr lang="en-US" altLang="zh-CN" sz="2700" b="1" baseline="-25000" smtClean="0"/>
              <a:t>f</a:t>
            </a:r>
            <a:r>
              <a:rPr lang="zh-CN" altLang="en-US" sz="2700" b="1" smtClean="0"/>
              <a:t>与</a:t>
            </a:r>
            <a:r>
              <a:rPr lang="en-US" altLang="zh-CN" sz="2700" b="1" smtClean="0"/>
              <a:t>E</a:t>
            </a:r>
            <a:r>
              <a:rPr lang="en-US" altLang="zh-CN" sz="2700" b="1" baseline="-25000" smtClean="0"/>
              <a:t>0</a:t>
            </a:r>
            <a:r>
              <a:rPr lang="zh-CN" altLang="en-US" sz="2700" b="1" smtClean="0"/>
              <a:t>垂直，而</a:t>
            </a:r>
            <a:r>
              <a:rPr lang="en-US" altLang="zh-CN" sz="2700" b="1" smtClean="0"/>
              <a:t>F</a:t>
            </a:r>
            <a:r>
              <a:rPr lang="el-GR" altLang="zh-CN" sz="2700" b="1" baseline="-25000" smtClean="0">
                <a:cs typeface="Tahoma" pitchFamily="34" charset="0"/>
              </a:rPr>
              <a:t>δ</a:t>
            </a:r>
            <a:r>
              <a:rPr lang="zh-CN" altLang="en-US" sz="2700" b="1" smtClean="0"/>
              <a:t>应与</a:t>
            </a:r>
            <a:r>
              <a:rPr lang="en-US" altLang="zh-CN" sz="2700" b="1" smtClean="0"/>
              <a:t>E</a:t>
            </a:r>
            <a:r>
              <a:rPr lang="el-GR" altLang="zh-CN" sz="2700" b="1" baseline="-25000" smtClean="0">
                <a:cs typeface="Tahoma" pitchFamily="34" charset="0"/>
              </a:rPr>
              <a:t>δ</a:t>
            </a:r>
            <a:r>
              <a:rPr lang="zh-CN" altLang="en-US" sz="2700" b="1" smtClean="0"/>
              <a:t>垂直。又因为</a:t>
            </a:r>
            <a:r>
              <a:rPr lang="zh-CN" altLang="en-US" sz="2700" b="1" smtClean="0">
                <a:solidFill>
                  <a:schemeClr val="folHlink"/>
                </a:solidFill>
              </a:rPr>
              <a:t>相对</a:t>
            </a:r>
            <a:r>
              <a:rPr lang="en-US" altLang="zh-CN" sz="2700" b="1" smtClean="0">
                <a:solidFill>
                  <a:schemeClr val="folHlink"/>
                </a:solidFill>
              </a:rPr>
              <a:t>x</a:t>
            </a:r>
            <a:r>
              <a:rPr lang="en-US" altLang="zh-CN" sz="2700" b="1" baseline="-25000" smtClean="0">
                <a:solidFill>
                  <a:schemeClr val="folHlink"/>
                </a:solidFill>
              </a:rPr>
              <a:t>S</a:t>
            </a:r>
            <a:r>
              <a:rPr lang="zh-CN" altLang="en-US" sz="2700" b="1" smtClean="0">
                <a:solidFill>
                  <a:schemeClr val="folHlink"/>
                </a:solidFill>
              </a:rPr>
              <a:t>而言</a:t>
            </a:r>
            <a:r>
              <a:rPr lang="en-US" altLang="zh-CN" sz="2700" b="1" smtClean="0">
                <a:solidFill>
                  <a:schemeClr val="folHlink"/>
                </a:solidFill>
              </a:rPr>
              <a:t>x</a:t>
            </a:r>
            <a:r>
              <a:rPr lang="el-GR" altLang="zh-CN" sz="2700" b="1" baseline="-25000" smtClean="0">
                <a:solidFill>
                  <a:schemeClr val="folHlink"/>
                </a:solidFill>
                <a:latin typeface="宋体" pitchFamily="2" charset="-122"/>
              </a:rPr>
              <a:t>σ</a:t>
            </a:r>
            <a:r>
              <a:rPr lang="zh-CN" altLang="en-US" sz="2700" b="1" smtClean="0">
                <a:solidFill>
                  <a:schemeClr val="folHlink"/>
                </a:solidFill>
              </a:rPr>
              <a:t>很小</a:t>
            </a:r>
            <a:r>
              <a:rPr lang="zh-CN" altLang="en-US" sz="2700" b="1" smtClean="0"/>
              <a:t>，故</a:t>
            </a:r>
            <a:r>
              <a:rPr lang="en-US" altLang="zh-CN" sz="2700" b="1" smtClean="0"/>
              <a:t>E</a:t>
            </a:r>
            <a:r>
              <a:rPr lang="el-GR" altLang="zh-CN" sz="2700" b="1" baseline="-25000" smtClean="0">
                <a:cs typeface="Tahoma" pitchFamily="34" charset="0"/>
              </a:rPr>
              <a:t>δ</a:t>
            </a:r>
            <a:r>
              <a:rPr lang="en-US" altLang="zh-CN" sz="2700" b="1" smtClean="0">
                <a:latin typeface="宋体" pitchFamily="2" charset="-122"/>
              </a:rPr>
              <a:t>≈</a:t>
            </a:r>
            <a:r>
              <a:rPr lang="en-US" altLang="zh-CN" sz="2700" b="1" smtClean="0"/>
              <a:t>U</a:t>
            </a:r>
            <a:r>
              <a:rPr lang="zh-CN" altLang="en-US" sz="2700" b="1" smtClean="0"/>
              <a:t>，近似认为矢量</a:t>
            </a:r>
            <a:r>
              <a:rPr lang="en-US" altLang="zh-CN" sz="2700" b="1" smtClean="0"/>
              <a:t>U</a:t>
            </a:r>
            <a:r>
              <a:rPr lang="zh-CN" altLang="en-US" sz="2700" b="1" smtClean="0"/>
              <a:t>与</a:t>
            </a:r>
            <a:r>
              <a:rPr lang="en-US" altLang="zh-CN" sz="2700" b="1" smtClean="0"/>
              <a:t>F</a:t>
            </a:r>
            <a:r>
              <a:rPr lang="el-GR" altLang="zh-CN" sz="2700" b="1" baseline="-25000" smtClean="0">
                <a:cs typeface="Tahoma" pitchFamily="34" charset="0"/>
              </a:rPr>
              <a:t>δ</a:t>
            </a:r>
            <a:r>
              <a:rPr lang="zh-CN" altLang="en-US" sz="2700" b="1" smtClean="0"/>
              <a:t>垂直。</a:t>
            </a:r>
            <a:endParaRPr lang="en-US" altLang="en-US" sz="800" b="1" smtClean="0"/>
          </a:p>
        </p:txBody>
      </p:sp>
      <p:graphicFrame>
        <p:nvGraphicFramePr>
          <p:cNvPr id="19460" name="Object 4"/>
          <p:cNvGraphicFramePr>
            <a:graphicFrameLocks noChangeAspect="1"/>
          </p:cNvGraphicFramePr>
          <p:nvPr>
            <p:ph sz="quarter" idx="2"/>
          </p:nvPr>
        </p:nvGraphicFramePr>
        <p:xfrm>
          <a:off x="3086100" y="1903413"/>
          <a:ext cx="2636838" cy="989012"/>
        </p:xfrm>
        <a:graphic>
          <a:graphicData uri="http://schemas.openxmlformats.org/presentationml/2006/ole">
            <p:oleObj spid="_x0000_s19460" name="公式" r:id="rId3" imgW="1129810" imgH="431613" progId="Equation.3">
              <p:embed/>
            </p:oleObj>
          </a:graphicData>
        </a:graphic>
      </p:graphicFrame>
      <p:pic>
        <p:nvPicPr>
          <p:cNvPr id="216070" name="Picture 6" descr="22-7"/>
          <p:cNvPicPr>
            <a:picLocks noChangeAspect="1" noChangeArrowheads="1"/>
          </p:cNvPicPr>
          <p:nvPr>
            <p:ph sz="quarter" idx="3"/>
          </p:nvPr>
        </p:nvPicPr>
        <p:blipFill>
          <a:blip r:embed="rId4"/>
          <a:srcRect/>
          <a:stretch>
            <a:fillRect/>
          </a:stretch>
        </p:blipFill>
        <p:spPr>
          <a:xfrm>
            <a:off x="539750" y="260350"/>
            <a:ext cx="4932363" cy="3489325"/>
          </a:xfrm>
          <a:noFill/>
        </p:spPr>
      </p:pic>
      <p:pic>
        <p:nvPicPr>
          <p:cNvPr id="216072" name="Picture 8" descr="22-6"/>
          <p:cNvPicPr>
            <a:picLocks noChangeAspect="1" noChangeArrowheads="1"/>
          </p:cNvPicPr>
          <p:nvPr/>
        </p:nvPicPr>
        <p:blipFill>
          <a:blip r:embed="rId5"/>
          <a:srcRect/>
          <a:stretch>
            <a:fillRect/>
          </a:stretch>
        </p:blipFill>
        <p:spPr bwMode="auto">
          <a:xfrm>
            <a:off x="5651500" y="0"/>
            <a:ext cx="3097213" cy="4724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0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6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088" y="188913"/>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4</a:t>
            </a:r>
          </a:p>
        </p:txBody>
      </p:sp>
      <p:sp>
        <p:nvSpPr>
          <p:cNvPr id="20483"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en-US" altLang="zh-CN" sz="2700" b="1" smtClean="0"/>
              <a:t>        </a:t>
            </a:r>
            <a:r>
              <a:rPr lang="zh-CN" altLang="en-US" sz="2700" b="1" smtClean="0"/>
              <a:t>一，电磁功率和功角特性</a:t>
            </a:r>
          </a:p>
          <a:p>
            <a:pPr eaLnBrk="1" hangingPunct="1">
              <a:lnSpc>
                <a:spcPct val="80000"/>
              </a:lnSpc>
            </a:pPr>
            <a:r>
              <a:rPr lang="zh-CN" altLang="en-US" sz="2700" b="1" smtClean="0"/>
              <a:t>由此得出上述</a:t>
            </a:r>
            <a:r>
              <a:rPr lang="el-GR" altLang="zh-CN" sz="2700" b="1" smtClean="0">
                <a:cs typeface="Tahoma" pitchFamily="34" charset="0"/>
              </a:rPr>
              <a:t>θ</a:t>
            </a:r>
            <a:r>
              <a:rPr lang="zh-CN" altLang="en-US" sz="2700" b="1" smtClean="0"/>
              <a:t>角的空间意义，并可引出功角特性的物理解释。</a:t>
            </a:r>
          </a:p>
          <a:p>
            <a:pPr eaLnBrk="1" hangingPunct="1">
              <a:lnSpc>
                <a:spcPct val="80000"/>
              </a:lnSpc>
            </a:pPr>
            <a:r>
              <a:rPr lang="zh-CN" altLang="en-US" sz="2700" b="1" smtClean="0"/>
              <a:t>    电磁功率与电磁转矩的关系为</a:t>
            </a:r>
          </a:p>
          <a:p>
            <a:pPr eaLnBrk="1" hangingPunct="1">
              <a:lnSpc>
                <a:spcPct val="80000"/>
              </a:lnSpc>
            </a:pPr>
            <a:r>
              <a:rPr lang="zh-CN" altLang="en-US" sz="2700" b="1" smtClean="0"/>
              <a:t>式中，</a:t>
            </a:r>
            <a:r>
              <a:rPr lang="el-GR" altLang="zh-CN" sz="2700" b="1" smtClean="0">
                <a:latin typeface="宋体" pitchFamily="2" charset="-122"/>
                <a:cs typeface="Tahoma" pitchFamily="34" charset="0"/>
              </a:rPr>
              <a:t>Ω</a:t>
            </a:r>
            <a:r>
              <a:rPr lang="en-US" altLang="zh-CN" sz="2700" b="1" baseline="-25000" smtClean="0">
                <a:latin typeface="宋体" pitchFamily="2" charset="-122"/>
                <a:cs typeface="Tahoma" pitchFamily="34" charset="0"/>
              </a:rPr>
              <a:t>1</a:t>
            </a:r>
            <a:r>
              <a:rPr lang="zh-CN" altLang="en-US" sz="2700" b="1" smtClean="0"/>
              <a:t>为同步角速度。因此，也可以物理解释存在</a:t>
            </a:r>
            <a:r>
              <a:rPr lang="el-GR" altLang="zh-CN" sz="2700" b="1" smtClean="0">
                <a:cs typeface="Tahoma" pitchFamily="34" charset="0"/>
              </a:rPr>
              <a:t>θ</a:t>
            </a:r>
            <a:r>
              <a:rPr lang="zh-CN" altLang="en-US" sz="2700" b="1" smtClean="0"/>
              <a:t>角就产生电磁转矩</a:t>
            </a:r>
            <a:r>
              <a:rPr lang="en-US" altLang="zh-CN" sz="2700" b="1" smtClean="0"/>
              <a:t>T</a:t>
            </a:r>
            <a:r>
              <a:rPr lang="en-US" altLang="zh-CN" sz="2700" b="1" baseline="-25000" smtClean="0"/>
              <a:t>em</a:t>
            </a:r>
            <a:r>
              <a:rPr lang="en-US" altLang="zh-CN" sz="2700" b="1" smtClean="0"/>
              <a:t> </a:t>
            </a:r>
            <a:r>
              <a:rPr lang="zh-CN" altLang="en-US" sz="2700" b="1" smtClean="0"/>
              <a:t>。</a:t>
            </a:r>
          </a:p>
          <a:p>
            <a:pPr eaLnBrk="1" hangingPunct="1">
              <a:lnSpc>
                <a:spcPct val="80000"/>
              </a:lnSpc>
            </a:pPr>
            <a:r>
              <a:rPr lang="zh-CN" altLang="en-US" sz="2700" b="1" smtClean="0"/>
              <a:t>    同步发电机并联于电网上， </a:t>
            </a:r>
            <a:r>
              <a:rPr lang="en-US" altLang="zh-CN" sz="2700" b="1" smtClean="0">
                <a:solidFill>
                  <a:srgbClr val="FF0000"/>
                </a:solidFill>
              </a:rPr>
              <a:t>E</a:t>
            </a:r>
            <a:r>
              <a:rPr lang="el-GR" altLang="zh-CN" sz="2700" b="1" baseline="-25000" smtClean="0">
                <a:solidFill>
                  <a:srgbClr val="FF0000"/>
                </a:solidFill>
                <a:cs typeface="Tahoma" pitchFamily="34" charset="0"/>
              </a:rPr>
              <a:t>δ</a:t>
            </a:r>
            <a:r>
              <a:rPr lang="en-US" altLang="zh-CN" sz="2700" b="1" smtClean="0">
                <a:solidFill>
                  <a:srgbClr val="FF0000"/>
                </a:solidFill>
                <a:latin typeface="宋体" pitchFamily="2" charset="-122"/>
              </a:rPr>
              <a:t>≈</a:t>
            </a:r>
            <a:r>
              <a:rPr lang="en-US" altLang="zh-CN" sz="2700" b="1" smtClean="0">
                <a:solidFill>
                  <a:srgbClr val="FF0000"/>
                </a:solidFill>
              </a:rPr>
              <a:t>U=</a:t>
            </a:r>
            <a:r>
              <a:rPr lang="zh-CN" altLang="en-US" sz="2700" b="1" smtClean="0">
                <a:solidFill>
                  <a:srgbClr val="FF0000"/>
                </a:solidFill>
              </a:rPr>
              <a:t>常值</a:t>
            </a:r>
            <a:r>
              <a:rPr lang="zh-CN" altLang="en-US" sz="2700" b="1" smtClean="0"/>
              <a:t>，故对应的</a:t>
            </a:r>
            <a:r>
              <a:rPr lang="zh-CN" altLang="en-US" sz="2700" b="1" smtClean="0">
                <a:solidFill>
                  <a:srgbClr val="FF0000"/>
                </a:solidFill>
              </a:rPr>
              <a:t>气隙磁场幅值不变</a:t>
            </a:r>
            <a:r>
              <a:rPr lang="zh-CN" altLang="en-US" sz="2700" b="1" smtClean="0"/>
              <a:t>、为同步速旋转的圆形旋转磁场，展开表达如图</a:t>
            </a:r>
            <a:r>
              <a:rPr lang="en-US" altLang="zh-CN" sz="2700" b="1" smtClean="0"/>
              <a:t>22-10</a:t>
            </a:r>
            <a:r>
              <a:rPr lang="zh-CN" altLang="en-US" sz="2700" b="1" smtClean="0"/>
              <a:t>之</a:t>
            </a:r>
            <a:r>
              <a:rPr lang="en-US" altLang="zh-CN" sz="2700" b="1" smtClean="0"/>
              <a:t>B</a:t>
            </a:r>
            <a:r>
              <a:rPr lang="el-GR" altLang="zh-CN" sz="2700" b="1" baseline="-25000" smtClean="0">
                <a:cs typeface="Tahoma" pitchFamily="34" charset="0"/>
              </a:rPr>
              <a:t>δ</a:t>
            </a:r>
            <a:r>
              <a:rPr lang="zh-CN" altLang="en-US" sz="2700" b="1" smtClean="0"/>
              <a:t>波</a:t>
            </a:r>
            <a:r>
              <a:rPr lang="en-US" altLang="zh-CN" sz="2700" b="1" smtClean="0"/>
              <a:t>(</a:t>
            </a:r>
            <a:r>
              <a:rPr lang="zh-CN" altLang="en-US" sz="2700" b="1" smtClean="0"/>
              <a:t>正弦分布</a:t>
            </a:r>
            <a:r>
              <a:rPr lang="en-US" altLang="zh-CN" sz="2700" b="1" smtClean="0"/>
              <a:t>)</a:t>
            </a:r>
            <a:r>
              <a:rPr lang="zh-CN" altLang="en-US" sz="2700" b="1" smtClean="0"/>
              <a:t>。励磁磁势在空间超前</a:t>
            </a:r>
            <a:r>
              <a:rPr lang="el-GR" altLang="zh-CN" sz="2700" b="1" smtClean="0">
                <a:cs typeface="Tahoma" pitchFamily="34" charset="0"/>
              </a:rPr>
              <a:t>θ</a:t>
            </a:r>
            <a:r>
              <a:rPr lang="zh-CN" altLang="en-US" sz="2700" b="1" smtClean="0"/>
              <a:t>角，也认为是圆形旋转磁场。若以一个等效线圈表示励磁绕组，那么由于此等效载流线圈所处位置的气隙磁感应强度为</a:t>
            </a:r>
            <a:r>
              <a:rPr lang="en-US" altLang="zh-CN" sz="2700" b="1" smtClean="0"/>
              <a:t>B</a:t>
            </a:r>
            <a:r>
              <a:rPr lang="el-GR" altLang="zh-CN" sz="2700" b="1" baseline="-25000" smtClean="0">
                <a:cs typeface="Tahoma" pitchFamily="34" charset="0"/>
              </a:rPr>
              <a:t>δ</a:t>
            </a:r>
            <a:r>
              <a:rPr lang="en-US" altLang="zh-CN" sz="2700" b="1" baseline="-25000" smtClean="0">
                <a:cs typeface="Tahoma" pitchFamily="34" charset="0"/>
              </a:rPr>
              <a:t>1</a:t>
            </a:r>
            <a:r>
              <a:rPr lang="en-US" altLang="zh-CN" sz="2700" b="1" smtClean="0"/>
              <a:t>sin</a:t>
            </a:r>
            <a:r>
              <a:rPr lang="el-GR" altLang="zh-CN" sz="2700" b="1" smtClean="0">
                <a:cs typeface="Tahoma" pitchFamily="34" charset="0"/>
              </a:rPr>
              <a:t>θ</a:t>
            </a:r>
            <a:r>
              <a:rPr lang="zh-CN" altLang="en-US" sz="2700" b="1" smtClean="0"/>
              <a:t>，所以所受的电磁力</a:t>
            </a:r>
            <a:r>
              <a:rPr lang="en-US" altLang="zh-CN" sz="2700" b="1" smtClean="0"/>
              <a:t>f</a:t>
            </a:r>
            <a:r>
              <a:rPr lang="zh-CN" altLang="en-US" sz="2700" b="1" smtClean="0"/>
              <a:t>以及作用在线圈上的电磁转矩</a:t>
            </a:r>
            <a:r>
              <a:rPr lang="en-US" altLang="zh-CN" sz="2700" b="1" smtClean="0"/>
              <a:t>T</a:t>
            </a:r>
            <a:r>
              <a:rPr lang="en-US" altLang="zh-CN" sz="2700" b="1" baseline="-25000" smtClean="0"/>
              <a:t>em</a:t>
            </a:r>
            <a:r>
              <a:rPr lang="zh-CN" altLang="en-US" sz="2700" b="1" smtClean="0"/>
              <a:t>大小均正比于</a:t>
            </a:r>
            <a:r>
              <a:rPr lang="en-US" altLang="zh-CN" sz="2700" b="1" smtClean="0"/>
              <a:t>sin</a:t>
            </a:r>
            <a:r>
              <a:rPr lang="el-GR" altLang="zh-CN" sz="2700" b="1" smtClean="0">
                <a:cs typeface="Tahoma" pitchFamily="34" charset="0"/>
              </a:rPr>
              <a:t>θ</a:t>
            </a:r>
            <a:r>
              <a:rPr lang="zh-CN" altLang="en-US" sz="2700" b="1" smtClean="0"/>
              <a:t>。此</a:t>
            </a:r>
            <a:r>
              <a:rPr lang="zh-CN" altLang="en-US" sz="2700" b="1" smtClean="0">
                <a:solidFill>
                  <a:srgbClr val="FF0000"/>
                </a:solidFill>
              </a:rPr>
              <a:t>转矩对转子来说是反转向的，为制动转矩</a:t>
            </a:r>
            <a:r>
              <a:rPr lang="zh-CN" altLang="en-US" sz="2700" b="1" smtClean="0">
                <a:solidFill>
                  <a:schemeClr val="hlink"/>
                </a:solidFill>
              </a:rPr>
              <a:t>。</a:t>
            </a:r>
            <a:endParaRPr lang="en-US" altLang="en-US" sz="800" b="1" smtClean="0">
              <a:solidFill>
                <a:schemeClr val="hlink"/>
              </a:solidFill>
            </a:endParaRPr>
          </a:p>
        </p:txBody>
      </p:sp>
      <p:graphicFrame>
        <p:nvGraphicFramePr>
          <p:cNvPr id="20484" name="Object 4"/>
          <p:cNvGraphicFramePr>
            <a:graphicFrameLocks noChangeAspect="1"/>
          </p:cNvGraphicFramePr>
          <p:nvPr>
            <p:ph sz="quarter" idx="2"/>
          </p:nvPr>
        </p:nvGraphicFramePr>
        <p:xfrm>
          <a:off x="5665788" y="2066925"/>
          <a:ext cx="1427162" cy="1001713"/>
        </p:xfrm>
        <a:graphic>
          <a:graphicData uri="http://schemas.openxmlformats.org/presentationml/2006/ole">
            <p:oleObj spid="_x0000_s20484" name="公式" r:id="rId3" imgW="609336" imgH="431613" progId="Equation.3">
              <p:embed/>
            </p:oleObj>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5</a:t>
            </a:r>
          </a:p>
        </p:txBody>
      </p:sp>
      <p:sp>
        <p:nvSpPr>
          <p:cNvPr id="21507"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en-US" altLang="zh-CN" sz="2700" b="1" smtClean="0"/>
              <a:t>        </a:t>
            </a:r>
            <a:r>
              <a:rPr lang="zh-CN" altLang="en-US" sz="2700" b="1" smtClean="0"/>
              <a:t>一，电磁功率和功角特性</a:t>
            </a:r>
          </a:p>
          <a:p>
            <a:pPr eaLnBrk="1" hangingPunct="1">
              <a:lnSpc>
                <a:spcPct val="80000"/>
              </a:lnSpc>
            </a:pPr>
            <a:r>
              <a:rPr lang="zh-CN" altLang="en-US" sz="2700" b="1" smtClean="0"/>
              <a:t>说明原动机需要克服这一转矩才能驱动转子旋转，就好象原动机所驱动的</a:t>
            </a:r>
            <a:r>
              <a:rPr lang="en-US" altLang="zh-CN" sz="2700" b="1" smtClean="0"/>
              <a:t>F</a:t>
            </a:r>
            <a:r>
              <a:rPr lang="en-US" altLang="zh-CN" sz="2700" b="1" baseline="-25000" smtClean="0"/>
              <a:t>f</a:t>
            </a:r>
            <a:r>
              <a:rPr lang="zh-CN" altLang="en-US" sz="2700" b="1" smtClean="0"/>
              <a:t>带动着</a:t>
            </a:r>
            <a:r>
              <a:rPr lang="en-US" altLang="zh-CN" sz="2700" b="1" smtClean="0"/>
              <a:t>B</a:t>
            </a:r>
            <a:r>
              <a:rPr lang="el-GR" altLang="zh-CN" sz="2700" b="1" baseline="-25000" smtClean="0">
                <a:cs typeface="Tahoma" pitchFamily="34" charset="0"/>
              </a:rPr>
              <a:t>δ</a:t>
            </a:r>
            <a:r>
              <a:rPr lang="zh-CN" altLang="en-US" sz="2700" b="1" smtClean="0"/>
              <a:t>波以同步速旋转。后者在电枢绕组感生电势，获得电功率输出，这样，原动机提供的机械功率就转换为电功率。所转换的这部分功率即为电磁功率，数值上正比于功率角</a:t>
            </a:r>
            <a:r>
              <a:rPr lang="el-GR" altLang="zh-CN" sz="2700" b="1" smtClean="0">
                <a:cs typeface="Tahoma" pitchFamily="34" charset="0"/>
              </a:rPr>
              <a:t>θ</a:t>
            </a:r>
            <a:r>
              <a:rPr lang="zh-CN" altLang="en-US" sz="2700" b="1" smtClean="0"/>
              <a:t>的正弦，如图</a:t>
            </a:r>
            <a:r>
              <a:rPr lang="en-US" altLang="zh-CN" sz="2700" b="1" smtClean="0"/>
              <a:t>22-9</a:t>
            </a:r>
            <a:r>
              <a:rPr lang="zh-CN" altLang="en-US" sz="2700" b="1" smtClean="0"/>
              <a:t>及式</a:t>
            </a:r>
            <a:r>
              <a:rPr lang="en-US" altLang="zh-CN" sz="2700" b="1" smtClean="0"/>
              <a:t>(22-6)</a:t>
            </a:r>
            <a:r>
              <a:rPr lang="zh-CN" altLang="en-US" sz="2700" b="1" smtClean="0"/>
              <a:t>。</a:t>
            </a:r>
          </a:p>
          <a:p>
            <a:pPr eaLnBrk="1" hangingPunct="1">
              <a:lnSpc>
                <a:spcPct val="80000"/>
              </a:lnSpc>
            </a:pPr>
            <a:r>
              <a:rPr lang="zh-CN" altLang="en-US" sz="2700" b="1" smtClean="0"/>
              <a:t>二  凸极效应</a:t>
            </a:r>
          </a:p>
          <a:p>
            <a:pPr eaLnBrk="1" hangingPunct="1">
              <a:lnSpc>
                <a:spcPct val="80000"/>
              </a:lnSpc>
            </a:pPr>
            <a:r>
              <a:rPr lang="zh-CN" altLang="en-US" sz="2700" b="1" smtClean="0"/>
              <a:t>       以上讨论的是隐极电机，其结论基本上都可适用于凸极电机。但是由于凸极电机存在凸极效应，因此功角特性稍有差别。</a:t>
            </a:r>
          </a:p>
          <a:p>
            <a:pPr eaLnBrk="1" hangingPunct="1">
              <a:lnSpc>
                <a:spcPct val="80000"/>
              </a:lnSpc>
            </a:pPr>
            <a:r>
              <a:rPr lang="zh-CN" altLang="en-US" sz="2700" b="1" smtClean="0"/>
              <a:t>       忽略电枢绕组电阻的不饱和凸极同步发电机磁势电势矢量图如图</a:t>
            </a:r>
            <a:r>
              <a:rPr lang="en-US" altLang="zh-CN" sz="2700" b="1" smtClean="0"/>
              <a:t>22-11</a:t>
            </a:r>
            <a:r>
              <a:rPr lang="zh-CN" altLang="en-US" sz="2700" b="1" smtClean="0"/>
              <a:t>所示。因为不计电阻，故电机经磁场传递的电磁功率全部转换为输出功率，即</a:t>
            </a:r>
          </a:p>
          <a:p>
            <a:pPr eaLnBrk="1" hangingPunct="1">
              <a:lnSpc>
                <a:spcPct val="80000"/>
              </a:lnSpc>
            </a:pPr>
            <a:r>
              <a:rPr lang="en-US" altLang="zh-CN" sz="2700" b="1" smtClean="0"/>
              <a:t>P</a:t>
            </a:r>
            <a:r>
              <a:rPr lang="en-US" altLang="zh-CN" sz="2700" b="1" baseline="-25000" smtClean="0"/>
              <a:t>em</a:t>
            </a:r>
            <a:r>
              <a:rPr lang="en-US" altLang="zh-CN" sz="2700" b="1" smtClean="0"/>
              <a:t>=mUIcos</a:t>
            </a:r>
            <a:r>
              <a:rPr lang="el-GR" altLang="zh-CN" sz="2700" b="1" smtClean="0">
                <a:latin typeface="宋体" pitchFamily="2" charset="-122"/>
                <a:cs typeface="Tahoma" pitchFamily="34" charset="0"/>
              </a:rPr>
              <a:t>φ</a:t>
            </a:r>
            <a:endParaRPr lang="en-US" altLang="zh-CN" sz="2700" b="1" smtClean="0"/>
          </a:p>
        </p:txBody>
      </p:sp>
      <p:pic>
        <p:nvPicPr>
          <p:cNvPr id="222215" name="Picture 7" descr="22-11"/>
          <p:cNvPicPr>
            <a:picLocks noChangeAspect="1" noChangeArrowheads="1"/>
          </p:cNvPicPr>
          <p:nvPr>
            <p:ph sz="quarter" idx="3"/>
          </p:nvPr>
        </p:nvPicPr>
        <p:blipFill>
          <a:blip r:embed="rId2"/>
          <a:srcRect/>
          <a:stretch>
            <a:fillRect/>
          </a:stretch>
        </p:blipFill>
        <p:spPr>
          <a:xfrm>
            <a:off x="684213" y="0"/>
            <a:ext cx="4175125" cy="42926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slide(fromBottom)">
                                      <p:cBhvr>
                                        <p:cTn id="7"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533400"/>
            <a:ext cx="7696200"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684213" y="1981200"/>
            <a:ext cx="7991475" cy="3968750"/>
          </a:xfrm>
        </p:spPr>
        <p:txBody>
          <a:bodyPr/>
          <a:lstStyle/>
          <a:p>
            <a:pPr eaLnBrk="1" hangingPunct="1">
              <a:lnSpc>
                <a:spcPct val="80000"/>
              </a:lnSpc>
            </a:pPr>
            <a:r>
              <a:rPr lang="zh-CN" altLang="en-US" sz="1600" b="1" smtClean="0"/>
              <a:t>　　现代电力系统都是由不少发电厂</a:t>
            </a:r>
            <a:r>
              <a:rPr lang="en-US" altLang="zh-CN" sz="1600" b="1" smtClean="0"/>
              <a:t>(</a:t>
            </a:r>
            <a:r>
              <a:rPr lang="zh-CN" altLang="en-US" sz="1600" b="1" smtClean="0"/>
              <a:t>站</a:t>
            </a:r>
            <a:r>
              <a:rPr lang="en-US" altLang="zh-CN" sz="1600" b="1" smtClean="0"/>
              <a:t>)</a:t>
            </a:r>
            <a:r>
              <a:rPr lang="zh-CN" altLang="en-US" sz="1600" b="1" smtClean="0"/>
              <a:t>和许多发电机并联，构成一个强大的电力网。这样，各地的电力可以互相调剂，并可根据不同季节，不同时间用电量的大小，合理调配，提高了发电机的利用率。例如负荷小时可少用几台发电机，水力充足季节可少用火力发电，以提高经济性。另外，并联的电力网容量大，因此负荷变化对电压和频率的扰动就小，从而提高了供电的质量和可靠性，并可轮流检修、维护发电设备。</a:t>
            </a:r>
          </a:p>
          <a:p>
            <a:pPr eaLnBrk="1" hangingPunct="1">
              <a:lnSpc>
                <a:spcPct val="80000"/>
              </a:lnSpc>
            </a:pPr>
            <a:r>
              <a:rPr lang="zh-CN" altLang="en-US" sz="1600" b="1" smtClean="0"/>
              <a:t>         飞机上随着用电量的增加，需要的电网容量也越来越大，所以用一台发电机供电往往是不现实的。这是因为制造很大容量的机上发电机以及由单台发动机传动都是不太合理的，所以比较大型的飞机由多台发电机并联供电。如某运输机由四台</a:t>
            </a:r>
            <a:r>
              <a:rPr lang="en-US" altLang="zh-CN" sz="1600" b="1" smtClean="0"/>
              <a:t>30kVA</a:t>
            </a:r>
            <a:r>
              <a:rPr lang="zh-CN" altLang="en-US" sz="1600" b="1" smtClean="0"/>
              <a:t>的同步发电机并联，构成总容量为</a:t>
            </a:r>
            <a:r>
              <a:rPr lang="en-US" altLang="zh-CN" sz="1600" b="1" smtClean="0"/>
              <a:t>120kVA</a:t>
            </a:r>
            <a:r>
              <a:rPr lang="zh-CN" altLang="en-US" sz="1600" b="1" smtClean="0"/>
              <a:t>的交流电源系统。飞机上采用发电机并联供电的重要意义还表现在提高了电网的供电可靠性。当部分发电机或原动机发生故障时，电网可以继续供电，维持飞行。</a:t>
            </a:r>
          </a:p>
          <a:p>
            <a:pPr eaLnBrk="1" hangingPunct="1">
              <a:lnSpc>
                <a:spcPct val="80000"/>
              </a:lnSpc>
            </a:pPr>
            <a:r>
              <a:rPr lang="zh-CN" altLang="en-US" sz="1100" b="1" smtClean="0"/>
              <a:t>    </a:t>
            </a:r>
            <a:r>
              <a:rPr lang="zh-CN" altLang="en-US" sz="3500" b="1" smtClean="0"/>
              <a:t>本讲将研究同步发电机并联投入的条件和方法，功率</a:t>
            </a:r>
            <a:r>
              <a:rPr lang="en-US" altLang="zh-CN" sz="3500" b="1" smtClean="0"/>
              <a:t>(</a:t>
            </a:r>
            <a:r>
              <a:rPr lang="zh-CN" altLang="en-US" sz="3500" b="1" smtClean="0"/>
              <a:t>有功功率和无功功率</a:t>
            </a:r>
            <a:r>
              <a:rPr lang="en-US" altLang="zh-CN" sz="3500" b="1" smtClean="0"/>
              <a:t>)</a:t>
            </a:r>
            <a:r>
              <a:rPr lang="zh-CN" altLang="en-US" sz="3500" b="1" smtClean="0"/>
              <a:t>的调节，并联运行的稳定性等问题。</a:t>
            </a:r>
            <a:r>
              <a:rPr lang="zh-CN" altLang="en-US" sz="3500" smtClean="0"/>
              <a:t>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16013" y="0"/>
            <a:ext cx="7793037" cy="69215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6</a:t>
            </a:r>
          </a:p>
        </p:txBody>
      </p:sp>
      <p:sp>
        <p:nvSpPr>
          <p:cNvPr id="22531" name="Rectangle 3"/>
          <p:cNvSpPr>
            <a:spLocks noGrp="1" noChangeArrowheads="1"/>
          </p:cNvSpPr>
          <p:nvPr>
            <p:ph type="body" sz="half" idx="1"/>
          </p:nvPr>
        </p:nvSpPr>
        <p:spPr>
          <a:xfrm>
            <a:off x="179388" y="908050"/>
            <a:ext cx="8964612" cy="5256213"/>
          </a:xfrm>
        </p:spPr>
        <p:txBody>
          <a:bodyPr/>
          <a:lstStyle/>
          <a:p>
            <a:pPr eaLnBrk="1" hangingPunct="1">
              <a:lnSpc>
                <a:spcPct val="80000"/>
              </a:lnSpc>
            </a:pPr>
            <a:r>
              <a:rPr lang="en-US" altLang="zh-CN" sz="2700" b="1" smtClean="0"/>
              <a:t>      </a:t>
            </a:r>
            <a:r>
              <a:rPr lang="zh-CN" altLang="en-US" sz="2700" b="1" smtClean="0"/>
              <a:t>二  凸极效应</a:t>
            </a:r>
          </a:p>
          <a:p>
            <a:pPr eaLnBrk="1" hangingPunct="1">
              <a:lnSpc>
                <a:spcPct val="80000"/>
              </a:lnSpc>
            </a:pPr>
            <a:r>
              <a:rPr lang="zh-CN" altLang="en-US" sz="2700" b="1" smtClean="0"/>
              <a:t>由图</a:t>
            </a:r>
            <a:r>
              <a:rPr lang="en-US" altLang="zh-CN" sz="2700" b="1" smtClean="0"/>
              <a:t>22-11</a:t>
            </a:r>
            <a:r>
              <a:rPr lang="zh-CN" altLang="en-US" sz="2700" b="1" smtClean="0"/>
              <a:t>可见，</a:t>
            </a:r>
            <a:r>
              <a:rPr lang="el-GR" altLang="zh-CN" sz="2700" b="1" smtClean="0">
                <a:latin typeface="宋体" pitchFamily="2" charset="-122"/>
              </a:rPr>
              <a:t>φ</a:t>
            </a:r>
            <a:r>
              <a:rPr lang="en-US" altLang="zh-CN" sz="2700" b="1" smtClean="0">
                <a:latin typeface="宋体" pitchFamily="2" charset="-122"/>
              </a:rPr>
              <a:t>=</a:t>
            </a:r>
            <a:r>
              <a:rPr lang="el-GR" altLang="zh-CN" sz="2700" b="1" smtClean="0">
                <a:cs typeface="Tahoma" pitchFamily="34" charset="0"/>
              </a:rPr>
              <a:t>Ψ</a:t>
            </a:r>
            <a:r>
              <a:rPr lang="en-US" altLang="zh-CN" sz="2700" b="1" smtClean="0">
                <a:cs typeface="Tahoma" pitchFamily="34" charset="0"/>
              </a:rPr>
              <a:t>-</a:t>
            </a:r>
            <a:r>
              <a:rPr lang="el-GR" altLang="zh-CN" sz="2700" b="1" smtClean="0">
                <a:cs typeface="Tahoma" pitchFamily="34" charset="0"/>
              </a:rPr>
              <a:t>θ</a:t>
            </a:r>
            <a:r>
              <a:rPr lang="zh-CN" altLang="en-US" sz="2700" b="1" smtClean="0"/>
              <a:t>，则</a:t>
            </a:r>
            <a:r>
              <a:rPr lang="en-US" altLang="zh-CN" sz="2700" b="1" smtClean="0"/>
              <a:t>P</a:t>
            </a:r>
            <a:r>
              <a:rPr lang="en-US" altLang="zh-CN" sz="2700" b="1" baseline="-25000" smtClean="0"/>
              <a:t>em</a:t>
            </a:r>
            <a:r>
              <a:rPr lang="en-US" altLang="zh-CN" sz="2700" b="1" smtClean="0"/>
              <a:t>=mUIcos(</a:t>
            </a:r>
            <a:r>
              <a:rPr lang="el-GR" altLang="zh-CN" sz="2700" b="1" smtClean="0">
                <a:cs typeface="Tahoma" pitchFamily="34" charset="0"/>
              </a:rPr>
              <a:t>Ψ</a:t>
            </a:r>
            <a:r>
              <a:rPr lang="en-US" altLang="zh-CN" sz="2700" b="1" smtClean="0">
                <a:cs typeface="Tahoma" pitchFamily="34" charset="0"/>
              </a:rPr>
              <a:t>-</a:t>
            </a:r>
            <a:r>
              <a:rPr lang="el-GR" altLang="zh-CN" sz="2700" b="1" smtClean="0">
                <a:cs typeface="Tahoma" pitchFamily="34" charset="0"/>
              </a:rPr>
              <a:t>θ</a:t>
            </a:r>
            <a:r>
              <a:rPr lang="en-US" altLang="zh-CN" sz="2700" b="1" smtClean="0">
                <a:latin typeface="宋体" pitchFamily="2" charset="-122"/>
                <a:cs typeface="Tahoma" pitchFamily="34" charset="0"/>
              </a:rPr>
              <a:t>)</a:t>
            </a:r>
            <a:endParaRPr lang="en-US" altLang="zh-CN" sz="2700" b="1" smtClean="0"/>
          </a:p>
          <a:p>
            <a:pPr eaLnBrk="1" hangingPunct="1">
              <a:lnSpc>
                <a:spcPct val="80000"/>
              </a:lnSpc>
            </a:pPr>
            <a:r>
              <a:rPr lang="en-US" altLang="zh-CN" sz="2700" b="1" smtClean="0"/>
              <a:t>= mU(I</a:t>
            </a:r>
            <a:r>
              <a:rPr lang="en-US" altLang="zh-CN" sz="2700" b="1" baseline="-25000" smtClean="0"/>
              <a:t>q</a:t>
            </a:r>
            <a:r>
              <a:rPr lang="en-US" altLang="zh-CN" sz="2700" b="1" smtClean="0"/>
              <a:t>cos</a:t>
            </a:r>
            <a:r>
              <a:rPr lang="el-GR" altLang="zh-CN" sz="2700" b="1" smtClean="0">
                <a:cs typeface="Tahoma" pitchFamily="34" charset="0"/>
              </a:rPr>
              <a:t>θ</a:t>
            </a:r>
            <a:r>
              <a:rPr lang="en-US" altLang="zh-CN" sz="2700" b="1" smtClean="0">
                <a:cs typeface="Tahoma" pitchFamily="34" charset="0"/>
              </a:rPr>
              <a:t>+</a:t>
            </a:r>
            <a:r>
              <a:rPr lang="en-US" altLang="zh-CN" sz="2700" b="1" smtClean="0"/>
              <a:t>I</a:t>
            </a:r>
            <a:r>
              <a:rPr lang="en-US" altLang="zh-CN" sz="2700" b="1" baseline="-25000" smtClean="0">
                <a:cs typeface="Tahoma" pitchFamily="34" charset="0"/>
              </a:rPr>
              <a:t>d</a:t>
            </a:r>
            <a:r>
              <a:rPr lang="en-US" altLang="zh-CN" sz="2700" b="1" smtClean="0"/>
              <a:t>sin</a:t>
            </a:r>
            <a:r>
              <a:rPr lang="el-GR" altLang="zh-CN" sz="2700" b="1" smtClean="0">
                <a:cs typeface="Tahoma" pitchFamily="34" charset="0"/>
              </a:rPr>
              <a:t>θ</a:t>
            </a:r>
            <a:r>
              <a:rPr lang="en-US" altLang="zh-CN" sz="2700" b="1" smtClean="0">
                <a:latin typeface="宋体" pitchFamily="2" charset="-122"/>
                <a:cs typeface="Tahoma" pitchFamily="34" charset="0"/>
              </a:rPr>
              <a:t>)</a:t>
            </a:r>
          </a:p>
          <a:p>
            <a:pPr eaLnBrk="1" hangingPunct="1">
              <a:lnSpc>
                <a:spcPct val="80000"/>
              </a:lnSpc>
            </a:pPr>
            <a:r>
              <a:rPr lang="zh-CN" altLang="en-US" sz="2700" b="1" smtClean="0"/>
              <a:t>再根据</a:t>
            </a:r>
            <a:r>
              <a:rPr lang="el-GR" altLang="zh-CN" sz="2700" b="1" smtClean="0">
                <a:cs typeface="Tahoma" pitchFamily="34" charset="0"/>
              </a:rPr>
              <a:t>Δ</a:t>
            </a:r>
            <a:r>
              <a:rPr lang="en-US" altLang="zh-CN" sz="2700" b="1" smtClean="0">
                <a:cs typeface="Tahoma" pitchFamily="34" charset="0"/>
              </a:rPr>
              <a:t>AOB</a:t>
            </a:r>
            <a:r>
              <a:rPr lang="zh-CN" altLang="en-US" sz="2700" b="1" smtClean="0"/>
              <a:t>之几何关系得</a:t>
            </a:r>
            <a:r>
              <a:rPr lang="en-US" altLang="zh-CN" sz="2700" b="1" smtClean="0"/>
              <a:t>AB=I</a:t>
            </a:r>
            <a:r>
              <a:rPr lang="en-US" altLang="zh-CN" sz="2700" b="1" baseline="-25000" smtClean="0"/>
              <a:t>q</a:t>
            </a:r>
            <a:r>
              <a:rPr lang="en-US" altLang="zh-CN" sz="2700" b="1" smtClean="0"/>
              <a:t>x</a:t>
            </a:r>
            <a:r>
              <a:rPr lang="en-US" altLang="zh-CN" sz="2700" b="1" baseline="-25000" smtClean="0"/>
              <a:t>q</a:t>
            </a:r>
            <a:r>
              <a:rPr lang="en-US" altLang="zh-CN" sz="2700" b="1" smtClean="0"/>
              <a:t>=Usin</a:t>
            </a:r>
            <a:r>
              <a:rPr lang="el-GR" altLang="zh-CN" sz="2700" b="1" smtClean="0">
                <a:cs typeface="Tahoma" pitchFamily="34" charset="0"/>
              </a:rPr>
              <a:t>θ</a:t>
            </a:r>
            <a:endParaRPr lang="en-US" altLang="zh-CN" sz="2700" b="1" smtClean="0">
              <a:cs typeface="Tahoma" pitchFamily="34" charset="0"/>
            </a:endParaRPr>
          </a:p>
          <a:p>
            <a:pPr eaLnBrk="1" hangingPunct="1">
              <a:lnSpc>
                <a:spcPct val="80000"/>
              </a:lnSpc>
            </a:pPr>
            <a:r>
              <a:rPr lang="en-US" altLang="zh-CN" sz="2700" b="1" smtClean="0">
                <a:cs typeface="Tahoma" pitchFamily="34" charset="0"/>
              </a:rPr>
              <a:t>                   OB=U</a:t>
            </a:r>
            <a:r>
              <a:rPr lang="en-US" altLang="zh-CN" sz="2700" b="1" smtClean="0"/>
              <a:t>cos</a:t>
            </a:r>
            <a:r>
              <a:rPr lang="el-GR" altLang="zh-CN" sz="2700" b="1" smtClean="0">
                <a:cs typeface="Tahoma" pitchFamily="34" charset="0"/>
              </a:rPr>
              <a:t>θ</a:t>
            </a:r>
            <a:r>
              <a:rPr lang="en-US" altLang="zh-CN" sz="2700" b="1" smtClean="0">
                <a:cs typeface="Tahoma" pitchFamily="34" charset="0"/>
              </a:rPr>
              <a:t>=</a:t>
            </a:r>
            <a:r>
              <a:rPr lang="en-US" altLang="zh-CN" sz="2700" b="1" smtClean="0"/>
              <a:t>E</a:t>
            </a:r>
            <a:r>
              <a:rPr lang="en-US" altLang="zh-CN" sz="2700" b="1" baseline="-25000" smtClean="0"/>
              <a:t>0</a:t>
            </a:r>
            <a:r>
              <a:rPr lang="en-US" altLang="zh-CN" sz="2700" b="1" smtClean="0">
                <a:cs typeface="Tahoma" pitchFamily="34" charset="0"/>
              </a:rPr>
              <a:t>-</a:t>
            </a:r>
            <a:r>
              <a:rPr lang="en-US" altLang="zh-CN" sz="2700" b="1" smtClean="0"/>
              <a:t>I</a:t>
            </a:r>
            <a:r>
              <a:rPr lang="en-US" altLang="zh-CN" sz="2700" b="1" baseline="-25000" smtClean="0">
                <a:cs typeface="Tahoma" pitchFamily="34" charset="0"/>
              </a:rPr>
              <a:t>d</a:t>
            </a:r>
            <a:r>
              <a:rPr lang="en-US" altLang="zh-CN" sz="2700" b="1" smtClean="0"/>
              <a:t>x</a:t>
            </a:r>
            <a:r>
              <a:rPr lang="en-US" altLang="zh-CN" sz="2700" b="1" baseline="-25000" smtClean="0">
                <a:cs typeface="Tahoma" pitchFamily="34" charset="0"/>
              </a:rPr>
              <a:t>d</a:t>
            </a:r>
            <a:endParaRPr lang="en-US" altLang="zh-CN" sz="2700" b="1" smtClean="0"/>
          </a:p>
          <a:p>
            <a:pPr eaLnBrk="1" hangingPunct="1">
              <a:lnSpc>
                <a:spcPct val="80000"/>
              </a:lnSpc>
            </a:pPr>
            <a:r>
              <a:rPr lang="zh-CN" altLang="en-US" sz="2700" b="1" smtClean="0"/>
              <a:t>代入上式并化简得</a:t>
            </a:r>
          </a:p>
          <a:p>
            <a:pPr eaLnBrk="1" hangingPunct="1">
              <a:lnSpc>
                <a:spcPct val="80000"/>
              </a:lnSpc>
            </a:pPr>
            <a:endParaRPr lang="zh-CN" altLang="en-US" sz="2700" b="1" smtClean="0"/>
          </a:p>
          <a:p>
            <a:pPr eaLnBrk="1" hangingPunct="1">
              <a:lnSpc>
                <a:spcPct val="80000"/>
              </a:lnSpc>
            </a:pPr>
            <a:r>
              <a:rPr lang="zh-CN" altLang="en-US" sz="2700" b="1" smtClean="0"/>
              <a:t> 式</a:t>
            </a:r>
            <a:r>
              <a:rPr lang="en-US" altLang="zh-CN" sz="2700" b="1" smtClean="0"/>
              <a:t>(22-9)</a:t>
            </a:r>
            <a:r>
              <a:rPr lang="zh-CN" altLang="en-US" sz="2700" b="1" smtClean="0"/>
              <a:t>表示凸极同步发电机的电磁功率由两部分组成，其中第一部分为基本分量</a:t>
            </a:r>
            <a:r>
              <a:rPr lang="en-US" altLang="zh-CN" sz="2700" b="1" smtClean="0"/>
              <a:t>P</a:t>
            </a:r>
            <a:r>
              <a:rPr lang="en-US" altLang="zh-CN" sz="2700" b="1" baseline="-25000" smtClean="0"/>
              <a:t>em</a:t>
            </a:r>
            <a:r>
              <a:rPr lang="en-US" altLang="zh-CN" sz="2700" b="1" smtClean="0"/>
              <a:t>’</a:t>
            </a:r>
            <a:r>
              <a:rPr lang="zh-CN" altLang="en-US" sz="2700" b="1" smtClean="0"/>
              <a:t>。它与式</a:t>
            </a:r>
            <a:r>
              <a:rPr lang="en-US" altLang="zh-CN" sz="2700" b="1" smtClean="0"/>
              <a:t>(22-6)</a:t>
            </a:r>
            <a:r>
              <a:rPr lang="zh-CN" altLang="en-US" sz="2700" b="1" smtClean="0"/>
              <a:t>相仿，这是定转子磁场间传递的功率；第二部分则为附加分量</a:t>
            </a:r>
            <a:r>
              <a:rPr lang="en-US" altLang="zh-CN" sz="2700" b="1" smtClean="0"/>
              <a:t>P</a:t>
            </a:r>
            <a:r>
              <a:rPr lang="en-US" altLang="zh-CN" sz="2700" b="1" baseline="-25000" smtClean="0"/>
              <a:t>em</a:t>
            </a:r>
            <a:r>
              <a:rPr lang="en-US" altLang="zh-CN" sz="2700" b="1" smtClean="0"/>
              <a:t>”</a:t>
            </a:r>
            <a:r>
              <a:rPr lang="zh-CN" altLang="en-US" sz="2700" b="1" smtClean="0"/>
              <a:t>。</a:t>
            </a:r>
          </a:p>
          <a:p>
            <a:pPr eaLnBrk="1" hangingPunct="1">
              <a:lnSpc>
                <a:spcPct val="80000"/>
              </a:lnSpc>
            </a:pPr>
            <a:r>
              <a:rPr lang="zh-CN" altLang="en-US" sz="2700" b="1" smtClean="0"/>
              <a:t>    附加分量与电机的励磁状态无关，只要</a:t>
            </a:r>
            <a:r>
              <a:rPr lang="en-US" altLang="zh-CN" sz="2700" b="1" smtClean="0"/>
              <a:t>x</a:t>
            </a:r>
            <a:r>
              <a:rPr lang="en-US" altLang="zh-CN" sz="2700" b="1" baseline="-25000" smtClean="0"/>
              <a:t>q</a:t>
            </a:r>
            <a:r>
              <a:rPr lang="en-US" altLang="zh-CN" sz="2700" b="1" smtClean="0">
                <a:cs typeface="Tahoma" pitchFamily="34" charset="0"/>
              </a:rPr>
              <a:t>≠</a:t>
            </a:r>
            <a:r>
              <a:rPr lang="en-US" altLang="zh-CN" sz="2700" b="1" smtClean="0"/>
              <a:t>x</a:t>
            </a:r>
            <a:r>
              <a:rPr lang="en-US" altLang="zh-CN" sz="2700" b="1" baseline="-25000" smtClean="0">
                <a:cs typeface="Tahoma" pitchFamily="34" charset="0"/>
              </a:rPr>
              <a:t>d</a:t>
            </a:r>
            <a:r>
              <a:rPr lang="zh-CN" altLang="en-US" sz="2700" b="1" smtClean="0"/>
              <a:t>，它就存在。这种由于直轴和交轴磁路的磁阻不同而能传递能量的现象，</a:t>
            </a:r>
            <a:r>
              <a:rPr lang="zh-CN" altLang="en-US" sz="2700" b="1" smtClean="0">
                <a:solidFill>
                  <a:srgbClr val="FF0000"/>
                </a:solidFill>
              </a:rPr>
              <a:t>称为“凸极效应”</a:t>
            </a:r>
            <a:r>
              <a:rPr lang="zh-CN" altLang="en-US" sz="2700" b="1" smtClean="0"/>
              <a:t>，相应的功角特性如图</a:t>
            </a:r>
            <a:r>
              <a:rPr lang="en-US" altLang="zh-CN" sz="2700" b="1" smtClean="0"/>
              <a:t>22-12</a:t>
            </a:r>
            <a:r>
              <a:rPr lang="zh-CN" altLang="en-US" sz="2700" b="1" smtClean="0"/>
              <a:t>所示。</a:t>
            </a:r>
          </a:p>
          <a:p>
            <a:pPr eaLnBrk="1" hangingPunct="1">
              <a:lnSpc>
                <a:spcPct val="80000"/>
              </a:lnSpc>
            </a:pPr>
            <a:endParaRPr lang="zh-CN" altLang="en-US" sz="2700" b="1" smtClean="0"/>
          </a:p>
          <a:p>
            <a:pPr eaLnBrk="1" hangingPunct="1">
              <a:lnSpc>
                <a:spcPct val="80000"/>
              </a:lnSpc>
            </a:pPr>
            <a:r>
              <a:rPr lang="zh-CN" altLang="en-US" sz="2700" b="1" smtClean="0"/>
              <a:t>    可以看出，隐极电机可以看作是凸极电机的一种特例</a:t>
            </a:r>
            <a:r>
              <a:rPr lang="en-US" altLang="zh-CN" sz="2700" b="1" smtClean="0"/>
              <a:t>(    )</a:t>
            </a:r>
            <a:r>
              <a:rPr lang="zh-CN" altLang="en-US" sz="2700" b="1" smtClean="0"/>
              <a:t>。另一种极端情</a:t>
            </a:r>
          </a:p>
          <a:p>
            <a:pPr eaLnBrk="1" hangingPunct="1">
              <a:lnSpc>
                <a:spcPct val="80000"/>
              </a:lnSpc>
            </a:pPr>
            <a:r>
              <a:rPr lang="zh-CN" altLang="en-US" sz="2700" b="1" smtClean="0"/>
              <a:t>    况，若电机无励磁，但转子为凸极结构，也可以传递能量，这种电机称为反应式电机或磁阻</a:t>
            </a:r>
          </a:p>
          <a:p>
            <a:pPr eaLnBrk="1" hangingPunct="1">
              <a:lnSpc>
                <a:spcPct val="80000"/>
              </a:lnSpc>
            </a:pPr>
            <a:r>
              <a:rPr lang="zh-CN" altLang="en-US" sz="2700" b="1" smtClean="0"/>
              <a:t>    式电机。这是由于转子直轴磁路磁阻比交轴磁路磁阻小，因此气隙磁场</a:t>
            </a:r>
            <a:r>
              <a:rPr lang="en-US" altLang="zh-CN" sz="2700" b="1" smtClean="0"/>
              <a:t>(</a:t>
            </a:r>
            <a:r>
              <a:rPr lang="zh-CN" altLang="en-US" sz="2700" b="1" smtClean="0"/>
              <a:t>电机并在电网上，有</a:t>
            </a:r>
          </a:p>
          <a:p>
            <a:pPr eaLnBrk="1" hangingPunct="1">
              <a:lnSpc>
                <a:spcPct val="80000"/>
              </a:lnSpc>
            </a:pPr>
            <a:r>
              <a:rPr lang="zh-CN" altLang="en-US" sz="2700" b="1" smtClean="0"/>
              <a:t>    电压就有气隙磁场</a:t>
            </a:r>
            <a:r>
              <a:rPr lang="en-US" altLang="zh-CN" sz="2700" b="1" smtClean="0"/>
              <a:t>)</a:t>
            </a:r>
            <a:r>
              <a:rPr lang="zh-CN" altLang="en-US" sz="2700" b="1" smtClean="0"/>
              <a:t>企图沿直轴路径闭合。这样，转子旋转时，转子磁场就有可能带动气隙</a:t>
            </a:r>
          </a:p>
          <a:p>
            <a:pPr eaLnBrk="1" hangingPunct="1">
              <a:lnSpc>
                <a:spcPct val="80000"/>
              </a:lnSpc>
            </a:pPr>
            <a:r>
              <a:rPr lang="zh-CN" altLang="en-US" sz="2700" b="1" smtClean="0"/>
              <a:t>    磁场旋转，即凸极效应</a:t>
            </a:r>
            <a:r>
              <a:rPr lang="en-US" altLang="zh-CN" sz="2700" b="1" smtClean="0"/>
              <a:t>(</a:t>
            </a:r>
            <a:r>
              <a:rPr lang="zh-CN" altLang="en-US" sz="2700" b="1" smtClean="0"/>
              <a:t>如图</a:t>
            </a:r>
            <a:r>
              <a:rPr lang="en-US" altLang="zh-CN" sz="2700" b="1" smtClean="0"/>
              <a:t>22-13</a:t>
            </a:r>
            <a:r>
              <a:rPr lang="zh-CN" altLang="en-US" sz="2700" b="1" smtClean="0"/>
              <a:t>所示</a:t>
            </a:r>
            <a:r>
              <a:rPr lang="en-US" altLang="zh-CN" sz="2700" b="1" smtClean="0"/>
              <a:t>)</a:t>
            </a:r>
            <a:r>
              <a:rPr lang="zh-CN" altLang="en-US" sz="2700" b="1" smtClean="0"/>
              <a:t>也能够传递能量。对电动机，则因为电枢磁场在</a:t>
            </a:r>
          </a:p>
          <a:p>
            <a:pPr eaLnBrk="1" hangingPunct="1">
              <a:lnSpc>
                <a:spcPct val="80000"/>
              </a:lnSpc>
            </a:pPr>
            <a:r>
              <a:rPr lang="zh-CN" altLang="en-US" sz="2700" b="1" smtClean="0"/>
              <a:t>前，将是旋转磁场带动转子旋转而输出机械能。这多用于小型同步电动机，详见下一章。</a:t>
            </a:r>
          </a:p>
          <a:p>
            <a:pPr eaLnBrk="1" hangingPunct="1">
              <a:lnSpc>
                <a:spcPct val="80000"/>
              </a:lnSpc>
            </a:pPr>
            <a:r>
              <a:rPr lang="zh-CN" altLang="en-US" sz="2700" b="1" smtClean="0"/>
              <a:t>三，有功功率的调节</a:t>
            </a:r>
          </a:p>
          <a:p>
            <a:pPr eaLnBrk="1" hangingPunct="1">
              <a:lnSpc>
                <a:spcPct val="80000"/>
              </a:lnSpc>
            </a:pPr>
            <a:r>
              <a:rPr lang="zh-CN" altLang="en-US" sz="2700" b="1" smtClean="0"/>
              <a:t>如上所述，并于电网上的发电机输出多少有功功率，由该发电机之原动机供给的功率确</a:t>
            </a:r>
          </a:p>
          <a:p>
            <a:pPr eaLnBrk="1" hangingPunct="1">
              <a:lnSpc>
                <a:spcPct val="80000"/>
              </a:lnSpc>
            </a:pPr>
            <a:r>
              <a:rPr lang="zh-CN" altLang="en-US" sz="2700" b="1" smtClean="0"/>
              <a:t>定。当励磁电流一定时，电磁功率大小可表达为功率角的函数。为分析简单起见，我们以隐</a:t>
            </a:r>
          </a:p>
          <a:p>
            <a:pPr eaLnBrk="1" hangingPunct="1">
              <a:lnSpc>
                <a:spcPct val="80000"/>
              </a:lnSpc>
            </a:pPr>
            <a:r>
              <a:rPr lang="zh-CN" altLang="en-US" sz="2700" b="1" smtClean="0"/>
              <a:t>    极电机为例来讨论有功功率调节的问题。例如发电机某工作状态下：功角为  、电磁功率为</a:t>
            </a:r>
          </a:p>
          <a:p>
            <a:pPr eaLnBrk="1" hangingPunct="1">
              <a:lnSpc>
                <a:spcPct val="80000"/>
              </a:lnSpc>
            </a:pPr>
            <a:r>
              <a:rPr lang="zh-CN" altLang="en-US" sz="2700" b="1" smtClean="0"/>
              <a:t>，见图</a:t>
            </a:r>
            <a:r>
              <a:rPr lang="en-US" altLang="zh-CN" sz="2700" b="1" smtClean="0"/>
              <a:t>22—9</a:t>
            </a:r>
            <a:r>
              <a:rPr lang="zh-CN" altLang="en-US" sz="2700" b="1" smtClean="0"/>
              <a:t>。欲使发电机向电网输出更多的电功率，必须通过加大原动机的功率来实</a:t>
            </a:r>
          </a:p>
          <a:p>
            <a:pPr eaLnBrk="1" hangingPunct="1">
              <a:lnSpc>
                <a:spcPct val="80000"/>
              </a:lnSpc>
            </a:pPr>
            <a:r>
              <a:rPr lang="zh-CN" altLang="en-US" sz="2700" b="1" smtClean="0"/>
              <a:t>现。这时，由于来自原动机的输入功率增大了，即驱动发电机的转矩相应增大，使发电机转</a:t>
            </a:r>
          </a:p>
          <a:p>
            <a:pPr eaLnBrk="1" hangingPunct="1">
              <a:lnSpc>
                <a:spcPct val="80000"/>
              </a:lnSpc>
            </a:pPr>
            <a:r>
              <a:rPr lang="zh-CN" altLang="en-US" sz="2700" b="1" smtClean="0"/>
              <a:t>子加速。又因为无穷大电网之频率恒定，即  波是保持同步速不变的，因此当    波随转子</a:t>
            </a:r>
          </a:p>
          <a:p>
            <a:pPr eaLnBrk="1" hangingPunct="1">
              <a:lnSpc>
                <a:spcPct val="80000"/>
              </a:lnSpc>
            </a:pPr>
            <a:r>
              <a:rPr lang="zh-CN" altLang="en-US" sz="2700" b="1" smtClean="0"/>
              <a:t>加速时，功率角 就要增加</a:t>
            </a:r>
            <a:r>
              <a:rPr lang="en-US" altLang="zh-CN" sz="2700" b="1" smtClean="0"/>
              <a:t>(</a:t>
            </a:r>
            <a:r>
              <a:rPr lang="zh-CN" altLang="en-US" sz="2700" b="1" smtClean="0"/>
              <a:t>见图</a:t>
            </a:r>
            <a:r>
              <a:rPr lang="en-US" altLang="zh-CN" sz="2700" b="1" smtClean="0"/>
              <a:t>22 10)</a:t>
            </a:r>
            <a:r>
              <a:rPr lang="zh-CN" altLang="en-US" sz="2700" b="1" smtClean="0"/>
              <a:t>。  角的增大就味着电磁功率及电磁转矩加</a:t>
            </a:r>
          </a:p>
          <a:p>
            <a:pPr eaLnBrk="1" hangingPunct="1">
              <a:lnSpc>
                <a:spcPct val="80000"/>
              </a:lnSpc>
            </a:pPr>
            <a:r>
              <a:rPr lang="zh-CN" altLang="en-US" sz="2700" b="1" smtClean="0"/>
              <a:t>  大。当  角增加至  时，对应的电磁转矩增大到与来自原动机的驱动转矩平衡，则发电机</a:t>
            </a:r>
          </a:p>
          <a:p>
            <a:pPr eaLnBrk="1" hangingPunct="1">
              <a:lnSpc>
                <a:spcPct val="80000"/>
              </a:lnSpc>
            </a:pPr>
            <a:r>
              <a:rPr lang="zh-CN" altLang="en-US" sz="2700" b="1" smtClean="0"/>
              <a:t>  又回复到稳定转速</a:t>
            </a:r>
            <a:r>
              <a:rPr lang="en-US" altLang="zh-CN" sz="2700" b="1" smtClean="0"/>
              <a:t>(</a:t>
            </a:r>
            <a:r>
              <a:rPr lang="zh-CN" altLang="en-US" sz="2700" b="1" smtClean="0"/>
              <a:t>同步转速</a:t>
            </a:r>
            <a:r>
              <a:rPr lang="en-US" altLang="zh-CN" sz="2700" b="1" smtClean="0"/>
              <a:t>)</a:t>
            </a:r>
            <a:r>
              <a:rPr lang="zh-CN" altLang="en-US" sz="2700" b="1" smtClean="0"/>
              <a:t>运转。此时发电机将较大的机械功率转换成电功率输出。</a:t>
            </a:r>
            <a:r>
              <a:rPr lang="en-US" altLang="zh-CN" sz="2700" b="1" smtClean="0"/>
              <a:t>°</a:t>
            </a:r>
            <a:r>
              <a:rPr lang="zh-CN" altLang="en-US" sz="2700" b="1" smtClean="0"/>
              <a:t>读</a:t>
            </a:r>
          </a:p>
          <a:p>
            <a:pPr eaLnBrk="1" hangingPunct="1">
              <a:lnSpc>
                <a:spcPct val="80000"/>
              </a:lnSpc>
            </a:pPr>
            <a:r>
              <a:rPr lang="zh-CN" altLang="en-US" sz="2700" b="1" smtClean="0"/>
              <a:t>  者可参照图</a:t>
            </a:r>
            <a:r>
              <a:rPr lang="en-US" altLang="zh-CN" sz="2700" b="1" smtClean="0"/>
              <a:t>22-8</a:t>
            </a:r>
            <a:r>
              <a:rPr lang="zh-CN" altLang="en-US" sz="2700" b="1" smtClean="0"/>
              <a:t>绘制不同  角的矢量图进行分析。</a:t>
            </a:r>
          </a:p>
          <a:p>
            <a:pPr eaLnBrk="1" hangingPunct="1">
              <a:lnSpc>
                <a:spcPct val="80000"/>
              </a:lnSpc>
            </a:pPr>
            <a:r>
              <a:rPr lang="zh-CN" altLang="en-US" sz="2700" b="1" smtClean="0"/>
              <a:t>    结论是，要增加发电机的输出功率，必须增加来自原动机的输入功率。这时若发电机并</a:t>
            </a:r>
          </a:p>
          <a:p>
            <a:pPr eaLnBrk="1" hangingPunct="1">
              <a:lnSpc>
                <a:spcPct val="80000"/>
              </a:lnSpc>
            </a:pPr>
            <a:r>
              <a:rPr lang="zh-CN" altLang="en-US" sz="2700" b="1" smtClean="0"/>
              <a:t>  于电网，且不调节励磁，其功率角  必然增大。对隐极电机，当  达到    电角度时，电磁</a:t>
            </a:r>
          </a:p>
          <a:p>
            <a:pPr eaLnBrk="1" hangingPunct="1">
              <a:lnSpc>
                <a:spcPct val="80000"/>
              </a:lnSpc>
            </a:pPr>
            <a:r>
              <a:rPr lang="zh-CN" altLang="en-US" sz="2700" b="1" smtClean="0"/>
              <a:t>  功率达极限值。此后若再加大原动机功率，发电机就</a:t>
            </a:r>
            <a:r>
              <a:rPr lang="zh-CN" altLang="en-US" sz="800" b="1" smtClean="0"/>
              <a:t>会因转矩无法平衡而失去同步工作条</a:t>
            </a:r>
          </a:p>
          <a:p>
            <a:pPr eaLnBrk="1" hangingPunct="1">
              <a:lnSpc>
                <a:spcPct val="80000"/>
              </a:lnSpc>
            </a:pPr>
            <a:r>
              <a:rPr lang="zh-CN" altLang="en-US" sz="800" b="1" smtClean="0"/>
              <a:t>  件，成为失步状态。所以隐极电机的功率角以    为稳定工作极限。对凸极电机读者可参照</a:t>
            </a:r>
          </a:p>
          <a:p>
            <a:pPr eaLnBrk="1" hangingPunct="1">
              <a:lnSpc>
                <a:spcPct val="80000"/>
              </a:lnSpc>
            </a:pPr>
            <a:r>
              <a:rPr lang="zh-CN" altLang="en-US" sz="800" b="1" smtClean="0"/>
              <a:t>  自行分析。</a:t>
            </a:r>
          </a:p>
          <a:p>
            <a:pPr eaLnBrk="1" hangingPunct="1">
              <a:lnSpc>
                <a:spcPct val="80000"/>
              </a:lnSpc>
            </a:pPr>
            <a:r>
              <a:rPr lang="zh-CN" altLang="en-US" sz="800" b="1" smtClean="0"/>
              <a:t>  四、静态稳定的条件</a:t>
            </a:r>
          </a:p>
          <a:p>
            <a:pPr eaLnBrk="1" hangingPunct="1">
              <a:lnSpc>
                <a:spcPct val="80000"/>
              </a:lnSpc>
            </a:pPr>
            <a:r>
              <a:rPr lang="zh-CN" altLang="en-US" sz="800" b="1" smtClean="0"/>
              <a:t>  下面讨论稳定工作的条件。对照功角特性，同一功率可对应有两个不同的  值，仍以隐</a:t>
            </a:r>
          </a:p>
          <a:p>
            <a:pPr eaLnBrk="1" hangingPunct="1">
              <a:lnSpc>
                <a:spcPct val="80000"/>
              </a:lnSpc>
            </a:pPr>
            <a:r>
              <a:rPr lang="zh-CN" altLang="en-US" sz="800" b="1" smtClean="0"/>
              <a:t>极电机为例，如图</a:t>
            </a:r>
            <a:r>
              <a:rPr lang="en-US" altLang="zh-CN" sz="800" b="1" smtClean="0"/>
              <a:t>22-14</a:t>
            </a:r>
            <a:r>
              <a:rPr lang="zh-CN" altLang="en-US" sz="800" b="1" smtClean="0"/>
              <a:t>中的</a:t>
            </a:r>
            <a:r>
              <a:rPr lang="en-US" altLang="zh-CN" sz="800" b="1" smtClean="0"/>
              <a:t>A</a:t>
            </a:r>
            <a:r>
              <a:rPr lang="zh-CN" altLang="en-US" sz="800" b="1" smtClean="0"/>
              <a:t>和</a:t>
            </a:r>
            <a:r>
              <a:rPr lang="en-US" altLang="zh-CN" sz="800" b="1" smtClean="0"/>
              <a:t>B</a:t>
            </a:r>
            <a:r>
              <a:rPr lang="zh-CN" altLang="en-US" sz="800" b="1" smtClean="0"/>
              <a:t>两点。其中正点是稳定工作点，而</a:t>
            </a:r>
            <a:r>
              <a:rPr lang="en-US" altLang="zh-CN" sz="800" b="1" smtClean="0"/>
              <a:t>B</a:t>
            </a:r>
            <a:r>
              <a:rPr lang="zh-CN" altLang="en-US" sz="800" b="1" smtClean="0"/>
              <a:t>点</a:t>
            </a:r>
            <a:r>
              <a:rPr lang="en-US" altLang="zh-CN" sz="800" b="1" smtClean="0"/>
              <a:t>(    )</a:t>
            </a:r>
            <a:r>
              <a:rPr lang="zh-CN" altLang="en-US" sz="800" b="1" smtClean="0"/>
              <a:t>为不稳定工作点。例如，在</a:t>
            </a:r>
            <a:r>
              <a:rPr lang="en-US" altLang="zh-CN" sz="800" b="1" smtClean="0"/>
              <a:t>A</a:t>
            </a:r>
            <a:r>
              <a:rPr lang="zh-CN" altLang="en-US" sz="800" b="1" smtClean="0"/>
              <a:t>点运行时，若输入功率增加</a:t>
            </a:r>
            <a:r>
              <a:rPr lang="en-US" altLang="zh-CN" sz="800" b="1" smtClean="0"/>
              <a:t>AP(</a:t>
            </a:r>
            <a:r>
              <a:rPr lang="zh-CN" altLang="en-US" sz="800" b="1" smtClean="0"/>
              <a:t>小扰动</a:t>
            </a:r>
            <a:r>
              <a:rPr lang="en-US" altLang="zh-CN" sz="800" b="1" smtClean="0"/>
              <a:t>)</a:t>
            </a:r>
            <a:r>
              <a:rPr lang="zh-CN" altLang="en-US" sz="800" b="1" smtClean="0"/>
              <a:t>，那么转子会加速使功率角加大</a:t>
            </a:r>
            <a:r>
              <a:rPr lang="en-US" altLang="zh-CN" sz="800" b="1" smtClean="0"/>
              <a:t>(  )</a:t>
            </a:r>
            <a:r>
              <a:rPr lang="zh-CN" altLang="en-US" sz="800" b="1" smtClean="0"/>
              <a:t>，并在</a:t>
            </a:r>
            <a:r>
              <a:rPr lang="en-US" altLang="zh-CN" sz="800" b="1" smtClean="0"/>
              <a:t>A</a:t>
            </a:r>
            <a:r>
              <a:rPr lang="zh-CN" altLang="en-US" sz="800" b="1" smtClean="0"/>
              <a:t>，点工作；扰动一旦消失，则因</a:t>
            </a:r>
            <a:r>
              <a:rPr lang="en-US" altLang="zh-CN" sz="800" b="1" smtClean="0"/>
              <a:t>A°</a:t>
            </a:r>
            <a:r>
              <a:rPr lang="zh-CN" altLang="en-US" sz="800" b="1" smtClean="0"/>
              <a:t>点对应的电磁功率大于输入功率，转子必减速，从而又回复到</a:t>
            </a:r>
            <a:r>
              <a:rPr lang="en-US" altLang="zh-CN" sz="800" b="1" smtClean="0"/>
              <a:t>A</a:t>
            </a:r>
            <a:r>
              <a:rPr lang="zh-CN" altLang="en-US" sz="800" b="1" smtClean="0"/>
              <a:t>点稳定运行，这说明</a:t>
            </a:r>
            <a:r>
              <a:rPr lang="en-US" altLang="zh-CN" sz="800" b="1" smtClean="0"/>
              <a:t>A</a:t>
            </a:r>
            <a:r>
              <a:rPr lang="zh-CN" altLang="en-US" sz="800" b="1" smtClean="0"/>
              <a:t>点是可以稳定工作的。一般来说，稳定工作的条件是功角特性具有正斜率</a:t>
            </a:r>
            <a:r>
              <a:rPr lang="en-US" altLang="zh-CN" sz="800" b="1" smtClean="0"/>
              <a:t>(    )&gt;0</a:t>
            </a:r>
            <a:r>
              <a:rPr lang="zh-CN" altLang="en-US" sz="800" b="1" smtClean="0"/>
              <a:t>，如图</a:t>
            </a:r>
            <a:r>
              <a:rPr lang="en-US" altLang="zh-CN" sz="800" b="1" smtClean="0"/>
              <a:t>22-14</a:t>
            </a:r>
            <a:r>
              <a:rPr lang="zh-CN" altLang="en-US" sz="800" b="1" smtClean="0"/>
              <a:t>之实线段</a:t>
            </a:r>
            <a:r>
              <a:rPr lang="en-US" altLang="zh-CN" sz="800" b="1" smtClean="0"/>
              <a:t>(</a:t>
            </a:r>
            <a:r>
              <a:rPr lang="zh-CN" altLang="en-US" sz="800" b="1" smtClean="0"/>
              <a:t>对隐极电机    </a:t>
            </a:r>
            <a:r>
              <a:rPr lang="en-US" altLang="zh-CN" sz="800" b="1" smtClean="0"/>
              <a:t>)</a:t>
            </a:r>
            <a:r>
              <a:rPr lang="zh-CN" altLang="en-US" sz="800" b="1" smtClean="0"/>
              <a:t>。如若在</a:t>
            </a:r>
            <a:r>
              <a:rPr lang="en-US" altLang="zh-CN" sz="800" b="1" smtClean="0"/>
              <a:t>B</a:t>
            </a:r>
            <a:r>
              <a:rPr lang="zh-CN" altLang="en-US" sz="800" b="1" smtClean="0"/>
              <a:t>点出现    时，转子加速和</a:t>
            </a:r>
            <a:r>
              <a:rPr lang="en-US" altLang="zh-CN" sz="800" b="1" smtClean="0"/>
              <a:t>g</a:t>
            </a:r>
            <a:r>
              <a:rPr lang="zh-CN" altLang="en-US" sz="800" b="1" smtClean="0"/>
              <a:t>增大，但因口增大引起电磁功率减小，致使功率</a:t>
            </a:r>
          </a:p>
          <a:p>
            <a:pPr eaLnBrk="1" hangingPunct="1">
              <a:lnSpc>
                <a:spcPct val="80000"/>
              </a:lnSpc>
            </a:pPr>
            <a:r>
              <a:rPr lang="zh-CN" altLang="en-US" sz="800" b="1" smtClean="0"/>
              <a:t>  更不平衡，使夕继续增大。结果将使转子转过丌电角度，重新落到功角特性的稳定工作段才出现平衡的稳定工作状态。所以，如图</a:t>
            </a:r>
            <a:r>
              <a:rPr lang="en-US" altLang="zh-CN" sz="800" b="1" smtClean="0"/>
              <a:t>22—14</a:t>
            </a:r>
            <a:r>
              <a:rPr lang="zh-CN" altLang="en-US" sz="800" b="1" smtClean="0"/>
              <a:t>中具有负斜率的虚线段，是不稳定工作段其</a:t>
            </a:r>
          </a:p>
          <a:p>
            <a:pPr eaLnBrk="1" hangingPunct="1">
              <a:lnSpc>
                <a:spcPct val="80000"/>
              </a:lnSpc>
            </a:pPr>
            <a:r>
              <a:rPr lang="zh-CN" altLang="en-US" sz="800" b="1" smtClean="0"/>
              <a:t>时功角特性具有负斜率</a:t>
            </a:r>
            <a:r>
              <a:rPr lang="en-US" altLang="zh-CN" sz="800" b="1" smtClean="0"/>
              <a:t>(    )&lt;0</a:t>
            </a:r>
            <a:r>
              <a:rPr lang="zh-CN" altLang="en-US" sz="800" b="1" smtClean="0"/>
              <a:t>。由以上分析可见，最大电磁功率是稳定工作的极限。另外，稳定工作的基本条件是</a:t>
            </a:r>
            <a:r>
              <a:rPr lang="en-US" altLang="zh-CN" sz="800" b="1" smtClean="0"/>
              <a:t>(    )&gt;o</a:t>
            </a:r>
            <a:r>
              <a:rPr lang="zh-CN" altLang="en-US" sz="800" b="1" smtClean="0"/>
              <a:t>。    越大，则维持稳定同步运行的能力越强，发电机运行的稳定性能就越好。</a:t>
            </a:r>
          </a:p>
          <a:p>
            <a:pPr eaLnBrk="1" hangingPunct="1">
              <a:lnSpc>
                <a:spcPct val="80000"/>
              </a:lnSpc>
            </a:pPr>
            <a:r>
              <a:rPr lang="zh-CN" altLang="en-US" sz="800" b="1" smtClean="0"/>
              <a:t>通常把导数    称作比整步功率，由凸极电机电磁功率关系</a:t>
            </a:r>
            <a:r>
              <a:rPr lang="en-US" altLang="zh-CN" sz="800" b="1" smtClean="0"/>
              <a:t>[</a:t>
            </a:r>
            <a:r>
              <a:rPr lang="zh-CN" altLang="en-US" sz="800" b="1" smtClean="0"/>
              <a:t>式</a:t>
            </a:r>
            <a:r>
              <a:rPr lang="en-US" altLang="zh-CN" sz="800" b="1" smtClean="0"/>
              <a:t>(22-9)]</a:t>
            </a:r>
            <a:r>
              <a:rPr lang="zh-CN" altLang="en-US" sz="800" b="1" smtClean="0"/>
              <a:t>可得图</a:t>
            </a:r>
            <a:r>
              <a:rPr lang="en-US" altLang="zh-CN" sz="800" b="1" smtClean="0"/>
              <a:t>22—15</a:t>
            </a:r>
            <a:r>
              <a:rPr lang="zh-CN" altLang="en-US" sz="800" b="1" smtClean="0"/>
              <a:t>给出了比整步功率曲线。</a:t>
            </a:r>
          </a:p>
          <a:p>
            <a:pPr eaLnBrk="1" hangingPunct="1">
              <a:lnSpc>
                <a:spcPct val="80000"/>
              </a:lnSpc>
            </a:pPr>
            <a:r>
              <a:rPr lang="zh-CN" altLang="en-US" sz="800" b="1" smtClean="0"/>
              <a:t> 与比整步功率相关的另一个指标是电机的过载能力，即在额定电压和励磁电流不变时，发电机可能产生的最大电磁功率对发电机额定功率之比，称为静态过载能力，为显然，过载能力越大，则额定负载运行点距离静态稳定的极限点越远，电机运行的稳定程度越好。设电机额定负载</a:t>
            </a:r>
          </a:p>
          <a:p>
            <a:pPr eaLnBrk="1" hangingPunct="1">
              <a:lnSpc>
                <a:spcPct val="80000"/>
              </a:lnSpc>
            </a:pPr>
            <a:r>
              <a:rPr lang="zh-CN" altLang="en-US" sz="800" b="1" smtClean="0"/>
              <a:t>运行时的功角为  ，则隐极同步电机的过载能力为</a:t>
            </a:r>
          </a:p>
          <a:p>
            <a:pPr eaLnBrk="1" hangingPunct="1">
              <a:lnSpc>
                <a:spcPct val="80000"/>
              </a:lnSpc>
            </a:pPr>
            <a:r>
              <a:rPr lang="zh-CN" altLang="en-US" sz="800" b="1" smtClean="0"/>
              <a:t>    为了提高电机的过载能力和运行的稳定程度，设计同步电机时  不宜过大，一般不超</a:t>
            </a:r>
          </a:p>
          <a:p>
            <a:pPr eaLnBrk="1" hangingPunct="1">
              <a:lnSpc>
                <a:spcPct val="80000"/>
              </a:lnSpc>
            </a:pPr>
            <a:r>
              <a:rPr lang="zh-CN" altLang="en-US" sz="800" b="1" smtClean="0"/>
              <a:t>    过</a:t>
            </a:r>
            <a:r>
              <a:rPr lang="en-US" altLang="zh-CN" sz="800" b="1" smtClean="0"/>
              <a:t>30°</a:t>
            </a:r>
            <a:r>
              <a:rPr lang="zh-CN" altLang="en-US" sz="800" b="1" smtClean="0"/>
              <a:t>，相应的过载能力大约为</a:t>
            </a:r>
            <a:r>
              <a:rPr lang="en-US" altLang="zh-CN" sz="800" b="1" smtClean="0"/>
              <a:t>2</a:t>
            </a:r>
            <a:r>
              <a:rPr lang="zh-CN" altLang="en-US" sz="800" b="1" smtClean="0"/>
              <a:t>。</a:t>
            </a:r>
          </a:p>
          <a:p>
            <a:pPr eaLnBrk="1" hangingPunct="1">
              <a:lnSpc>
                <a:spcPct val="80000"/>
              </a:lnSpc>
            </a:pPr>
            <a:r>
              <a:rPr lang="zh-CN" altLang="en-US" sz="800" b="1" smtClean="0"/>
              <a:t>    以上所述都是静态稳定工作的概念。但是，发电机并联于电网上，负载经常可能突变或</a:t>
            </a:r>
          </a:p>
          <a:p>
            <a:pPr eaLnBrk="1" hangingPunct="1">
              <a:lnSpc>
                <a:spcPct val="80000"/>
              </a:lnSpc>
            </a:pPr>
            <a:r>
              <a:rPr lang="zh-CN" altLang="en-US" sz="800" b="1" smtClean="0"/>
              <a:t>    突然发生扰动，此时发电机能否保持同步运行，属动态稳定性问题。研究动态稳定问题要计</a:t>
            </a:r>
          </a:p>
          <a:p>
            <a:pPr eaLnBrk="1" hangingPunct="1">
              <a:lnSpc>
                <a:spcPct val="80000"/>
              </a:lnSpc>
            </a:pPr>
            <a:r>
              <a:rPr lang="zh-CN" altLang="en-US" sz="800" b="1" smtClean="0"/>
              <a:t>    及转子的动能，它必然会造成臼角的超调，并可能引起振荡。为此要将电磁关系和运动方程</a:t>
            </a:r>
          </a:p>
          <a:p>
            <a:pPr eaLnBrk="1" hangingPunct="1">
              <a:lnSpc>
                <a:spcPct val="80000"/>
              </a:lnSpc>
            </a:pPr>
            <a:r>
              <a:rPr lang="zh-CN" altLang="en-US" sz="800" b="1" smtClean="0"/>
              <a:t>    一体研究。动态稳定性的研究比较复杂，但比静态稳定性更重要，这将在其它课程专题讨</a:t>
            </a:r>
          </a:p>
          <a:p>
            <a:pPr eaLnBrk="1" hangingPunct="1">
              <a:lnSpc>
                <a:spcPct val="80000"/>
              </a:lnSpc>
            </a:pPr>
            <a:r>
              <a:rPr lang="zh-CN" altLang="en-US" sz="800" b="1" smtClean="0"/>
              <a:t>    论，这里不加阐述。</a:t>
            </a:r>
          </a:p>
          <a:p>
            <a:pPr eaLnBrk="1" hangingPunct="1">
              <a:lnSpc>
                <a:spcPct val="80000"/>
              </a:lnSpc>
            </a:pPr>
            <a:r>
              <a:rPr lang="zh-CN" altLang="en-US" sz="800" b="1" smtClean="0"/>
              <a:t>    五、无功功率的调节</a:t>
            </a:r>
          </a:p>
          <a:p>
            <a:pPr eaLnBrk="1" hangingPunct="1">
              <a:lnSpc>
                <a:spcPct val="80000"/>
              </a:lnSpc>
            </a:pPr>
            <a:r>
              <a:rPr lang="zh-CN" altLang="en-US" sz="800" b="1" smtClean="0"/>
              <a:t>    对并在电网上的同步发电机，不仅存在有功功率调节的问题，还有调节无功功率的问</a:t>
            </a:r>
          </a:p>
          <a:p>
            <a:pPr eaLnBrk="1" hangingPunct="1">
              <a:lnSpc>
                <a:spcPct val="80000"/>
              </a:lnSpc>
            </a:pPr>
            <a:r>
              <a:rPr lang="zh-CN" altLang="en-US" sz="800" b="1" smtClean="0"/>
              <a:t>    题。同步发电机输出的无功功率的调节是靠改变励磁电流也即励磁电势来实现的。</a:t>
            </a:r>
          </a:p>
          <a:p>
            <a:pPr eaLnBrk="1" hangingPunct="1">
              <a:lnSpc>
                <a:spcPct val="80000"/>
              </a:lnSpc>
            </a:pPr>
            <a:r>
              <a:rPr lang="zh-CN" altLang="en-US" sz="800" b="1" smtClean="0"/>
              <a:t>    如果来自原动机的输入功率和转矩未变，而增大励磁电势  ，那么由式</a:t>
            </a:r>
            <a:r>
              <a:rPr lang="en-US" altLang="zh-CN" sz="800" b="1" smtClean="0"/>
              <a:t>(22-6)</a:t>
            </a:r>
            <a:r>
              <a:rPr lang="zh-CN" altLang="en-US" sz="800" b="1" smtClean="0"/>
              <a:t>所决定</a:t>
            </a:r>
          </a:p>
          <a:p>
            <a:pPr eaLnBrk="1" hangingPunct="1">
              <a:lnSpc>
                <a:spcPct val="80000"/>
              </a:lnSpc>
            </a:pPr>
            <a:r>
              <a:rPr lang="zh-CN" altLang="en-US" sz="800" b="1" smtClean="0"/>
              <a:t>    的电机电磁功率及相应的电磁转矩</a:t>
            </a:r>
            <a:r>
              <a:rPr lang="en-US" altLang="zh-CN" sz="800" b="1" smtClean="0"/>
              <a:t>(</a:t>
            </a:r>
            <a:r>
              <a:rPr lang="zh-CN" altLang="en-US" sz="800" b="1" smtClean="0"/>
              <a:t>制动转矩</a:t>
            </a:r>
            <a:r>
              <a:rPr lang="en-US" altLang="zh-CN" sz="800" b="1" smtClean="0"/>
              <a:t>)</a:t>
            </a:r>
            <a:r>
              <a:rPr lang="zh-CN" altLang="en-US" sz="800" b="1" smtClean="0"/>
              <a:t>要增大，电机必将减速，  角随之减小。最</a:t>
            </a:r>
          </a:p>
          <a:p>
            <a:pPr eaLnBrk="1" hangingPunct="1">
              <a:lnSpc>
                <a:spcPct val="80000"/>
              </a:lnSpc>
            </a:pPr>
            <a:r>
              <a:rPr lang="zh-CN" altLang="en-US" sz="800" b="1" smtClean="0"/>
              <a:t>    终发电机必须保持如下关系</a:t>
            </a:r>
            <a:r>
              <a:rPr lang="en-US" altLang="zh-CN" sz="800" b="1" smtClean="0"/>
              <a:t>(</a:t>
            </a:r>
            <a:r>
              <a:rPr lang="zh-CN" altLang="en-US" sz="800" b="1" smtClean="0"/>
              <a:t>仍忽略电枢绕组电阻</a:t>
            </a:r>
            <a:r>
              <a:rPr lang="en-US" altLang="zh-CN" sz="800" b="1" smtClean="0"/>
              <a:t>)</a:t>
            </a:r>
            <a:r>
              <a:rPr lang="zh-CN" altLang="en-US" sz="800" b="1" smtClean="0"/>
              <a:t>：</a:t>
            </a:r>
          </a:p>
          <a:p>
            <a:pPr eaLnBrk="1" hangingPunct="1">
              <a:lnSpc>
                <a:spcPct val="80000"/>
              </a:lnSpc>
            </a:pPr>
            <a:r>
              <a:rPr lang="zh-CN" altLang="en-US" sz="800" b="1" smtClean="0"/>
              <a:t>    以及</a:t>
            </a:r>
          </a:p>
          <a:p>
            <a:pPr eaLnBrk="1" hangingPunct="1">
              <a:lnSpc>
                <a:spcPct val="80000"/>
              </a:lnSpc>
            </a:pPr>
            <a:r>
              <a:rPr lang="zh-CN" altLang="en-US" sz="800" b="1" smtClean="0"/>
              <a:t>    即</a:t>
            </a:r>
          </a:p>
          <a:p>
            <a:pPr eaLnBrk="1" hangingPunct="1">
              <a:lnSpc>
                <a:spcPct val="80000"/>
              </a:lnSpc>
            </a:pPr>
            <a:r>
              <a:rPr lang="zh-CN" altLang="en-US" sz="800" b="1" smtClean="0"/>
              <a:t>    据此，当调节发电机的励磁时，</a:t>
            </a:r>
            <a:r>
              <a:rPr lang="en-US" altLang="zh-CN" sz="800" b="1" smtClean="0"/>
              <a:t>Eo</a:t>
            </a:r>
            <a:r>
              <a:rPr lang="zh-CN" altLang="en-US" sz="800" b="1" smtClean="0"/>
              <a:t>及输出电流的大小均要改变，但有功分量电流是不变</a:t>
            </a:r>
          </a:p>
          <a:p>
            <a:pPr eaLnBrk="1" hangingPunct="1">
              <a:lnSpc>
                <a:spcPct val="80000"/>
              </a:lnSpc>
            </a:pPr>
            <a:r>
              <a:rPr lang="zh-CN" altLang="en-US" sz="800" b="1" smtClean="0"/>
              <a:t>    的，调节的只是无功电流，相应的简化矢量图如图</a:t>
            </a:r>
            <a:r>
              <a:rPr lang="en-US" altLang="zh-CN" sz="800" b="1" smtClean="0"/>
              <a:t>22—16</a:t>
            </a:r>
            <a:r>
              <a:rPr lang="zh-CN" altLang="en-US" sz="800" b="1" smtClean="0"/>
              <a:t>所示。其中  矢端变化的轨迹是</a:t>
            </a:r>
          </a:p>
          <a:p>
            <a:pPr eaLnBrk="1" hangingPunct="1">
              <a:lnSpc>
                <a:spcPct val="80000"/>
              </a:lnSpc>
            </a:pPr>
            <a:r>
              <a:rPr lang="zh-CN" altLang="en-US" sz="800" b="1" smtClean="0"/>
              <a:t>    一条与  相平行的直线</a:t>
            </a:r>
            <a:r>
              <a:rPr lang="en-US" altLang="zh-CN" sz="800" b="1" smtClean="0"/>
              <a:t>AB</a:t>
            </a:r>
            <a:r>
              <a:rPr lang="zh-CN" altLang="en-US" sz="800" b="1" smtClean="0"/>
              <a:t>，而电流矢端的变化轨迹是与 相</a:t>
            </a:r>
          </a:p>
          <a:p>
            <a:pPr eaLnBrk="1" hangingPunct="1">
              <a:lnSpc>
                <a:spcPct val="80000"/>
              </a:lnSpc>
            </a:pPr>
            <a:r>
              <a:rPr lang="zh-CN" altLang="en-US" sz="800" b="1" smtClean="0"/>
              <a:t>    垂直的直线</a:t>
            </a:r>
            <a:r>
              <a:rPr lang="en-US" altLang="zh-CN" sz="800" b="1" smtClean="0"/>
              <a:t>CD</a:t>
            </a:r>
            <a:r>
              <a:rPr lang="zh-CN" altLang="en-US" sz="800" b="1" smtClean="0"/>
              <a:t>。</a:t>
            </a:r>
          </a:p>
          <a:p>
            <a:pPr eaLnBrk="1" hangingPunct="1">
              <a:lnSpc>
                <a:spcPct val="80000"/>
              </a:lnSpc>
            </a:pPr>
            <a:r>
              <a:rPr lang="zh-CN" altLang="en-US" sz="800" b="1" smtClean="0"/>
              <a:t>    图中画出了四种不同情况。</a:t>
            </a:r>
          </a:p>
          <a:p>
            <a:pPr eaLnBrk="1" hangingPunct="1">
              <a:lnSpc>
                <a:spcPct val="80000"/>
              </a:lnSpc>
            </a:pPr>
            <a:r>
              <a:rPr lang="zh-CN" altLang="en-US" sz="800" b="1" smtClean="0"/>
              <a:t>    第一种情况  当  与  同相，即    时，励磁电势</a:t>
            </a:r>
          </a:p>
          <a:p>
            <a:pPr eaLnBrk="1" hangingPunct="1">
              <a:lnSpc>
                <a:spcPct val="80000"/>
              </a:lnSpc>
            </a:pPr>
            <a:r>
              <a:rPr lang="zh-CN" altLang="en-US" sz="800" b="1" smtClean="0"/>
              <a:t>    为 ，发电机的输出全部为有功功率，此时的励磁称为“正</a:t>
            </a:r>
          </a:p>
          <a:p>
            <a:pPr eaLnBrk="1" hangingPunct="1">
              <a:lnSpc>
                <a:spcPct val="80000"/>
              </a:lnSpc>
            </a:pPr>
            <a:r>
              <a:rPr lang="zh-CN" altLang="en-US" sz="800" b="1" smtClean="0"/>
              <a:t>    常励磁”。</a:t>
            </a:r>
          </a:p>
          <a:p>
            <a:pPr eaLnBrk="1" hangingPunct="1">
              <a:lnSpc>
                <a:spcPct val="80000"/>
              </a:lnSpc>
            </a:pPr>
            <a:r>
              <a:rPr lang="zh-CN" altLang="en-US" sz="800" b="1" smtClean="0"/>
              <a:t>    第二种情况  若发电机励磁大于</a:t>
            </a:r>
            <a:r>
              <a:rPr lang="en-US" altLang="zh-CN" sz="800" b="1" smtClean="0"/>
              <a:t>"SE</a:t>
            </a:r>
            <a:r>
              <a:rPr lang="zh-CN" altLang="en-US" sz="800" b="1" smtClean="0"/>
              <a:t>常励磁”，称为“过</a:t>
            </a:r>
          </a:p>
          <a:p>
            <a:pPr eaLnBrk="1" hangingPunct="1">
              <a:lnSpc>
                <a:spcPct val="80000"/>
              </a:lnSpc>
            </a:pPr>
            <a:r>
              <a:rPr lang="zh-CN" altLang="en-US" sz="800" b="1" smtClean="0"/>
              <a:t>  励”状态。此时励磁电势为    ，电流    ，但  的相</a:t>
            </a:r>
          </a:p>
          <a:p>
            <a:pPr eaLnBrk="1" hangingPunct="1">
              <a:lnSpc>
                <a:spcPct val="80000"/>
              </a:lnSpc>
            </a:pPr>
            <a:r>
              <a:rPr lang="zh-CN" altLang="en-US" sz="800" b="1" smtClean="0"/>
              <a:t>  位滞后于  ，所以除输出有功功率外，还向电网输出感性无功</a:t>
            </a:r>
          </a:p>
          <a:p>
            <a:pPr eaLnBrk="1" hangingPunct="1">
              <a:lnSpc>
                <a:spcPct val="80000"/>
              </a:lnSpc>
            </a:pPr>
            <a:r>
              <a:rPr lang="zh-CN" altLang="en-US" sz="800" b="1" smtClean="0"/>
              <a:t>  功率。由于用电设备大部分为感性负载，需吸收感性电流，故</a:t>
            </a:r>
          </a:p>
          <a:p>
            <a:pPr eaLnBrk="1" hangingPunct="1">
              <a:lnSpc>
                <a:spcPct val="80000"/>
              </a:lnSpc>
            </a:pPr>
            <a:r>
              <a:rPr lang="zh-CN" altLang="en-US" sz="800" b="1" smtClean="0"/>
              <a:t>  并联在电网上的同步发电机常处在“过励”状态运行。</a:t>
            </a:r>
          </a:p>
          <a:p>
            <a:pPr eaLnBrk="1" hangingPunct="1">
              <a:lnSpc>
                <a:spcPct val="80000"/>
              </a:lnSpc>
            </a:pPr>
            <a:r>
              <a:rPr lang="zh-CN" altLang="en-US" sz="800" b="1" smtClean="0"/>
              <a:t>    第三种情况  若发电机励磁于小</a:t>
            </a:r>
            <a:r>
              <a:rPr lang="en-US" altLang="zh-CN" sz="800" b="1" smtClean="0"/>
              <a:t>"iE</a:t>
            </a:r>
            <a:r>
              <a:rPr lang="zh-CN" altLang="en-US" sz="800" b="1" smtClean="0"/>
              <a:t>常励磁”，称为“欠励”状态。此时励磁电势</a:t>
            </a:r>
          </a:p>
          <a:p>
            <a:pPr eaLnBrk="1" hangingPunct="1">
              <a:lnSpc>
                <a:spcPct val="80000"/>
              </a:lnSpc>
            </a:pPr>
            <a:r>
              <a:rPr lang="zh-CN" altLang="en-US" sz="800" b="1" smtClean="0"/>
              <a:t>    ，电流    ，但  的相位超前于  ，所以向电网输出容性无功功率。</a:t>
            </a:r>
          </a:p>
          <a:p>
            <a:pPr eaLnBrk="1" hangingPunct="1">
              <a:lnSpc>
                <a:spcPct val="80000"/>
              </a:lnSpc>
            </a:pPr>
            <a:r>
              <a:rPr lang="zh-CN" altLang="en-US" sz="800" b="1" smtClean="0"/>
              <a:t>    第四种情况  如果发电机励磁再减小，相应的功率角  和容性的无功电流将继续增大。</a:t>
            </a:r>
          </a:p>
          <a:p>
            <a:pPr eaLnBrk="1" hangingPunct="1">
              <a:lnSpc>
                <a:spcPct val="80000"/>
              </a:lnSpc>
            </a:pPr>
            <a:r>
              <a:rPr lang="zh-CN" altLang="en-US" sz="800" b="1" smtClean="0"/>
              <a:t>但励磁电流的减小是有限度的，例如对隐极电机，减小励磁电流使    </a:t>
            </a:r>
            <a:r>
              <a:rPr lang="en-US" altLang="zh-CN" sz="800" b="1" smtClean="0"/>
              <a:t>(</a:t>
            </a:r>
            <a:r>
              <a:rPr lang="zh-CN" altLang="en-US" sz="800" b="1" smtClean="0"/>
              <a:t>电势为    </a:t>
            </a:r>
            <a:r>
              <a:rPr lang="en-US" altLang="zh-CN" sz="800" b="1" smtClean="0"/>
              <a:t>)</a:t>
            </a:r>
          </a:p>
          <a:p>
            <a:pPr eaLnBrk="1" hangingPunct="1">
              <a:lnSpc>
                <a:spcPct val="80000"/>
              </a:lnSpc>
            </a:pPr>
            <a:r>
              <a:rPr lang="en-US" altLang="zh-CN" sz="800" b="1" smtClean="0"/>
              <a:t>    </a:t>
            </a:r>
            <a:r>
              <a:rPr lang="zh-CN" altLang="en-US" sz="800" b="1" smtClean="0"/>
              <a:t>时，发电机已达稳定运行的极限状态。此后若再减小励磁电流，发电机就不能稳定运行。</a:t>
            </a:r>
          </a:p>
          <a:p>
            <a:pPr eaLnBrk="1" hangingPunct="1">
              <a:lnSpc>
                <a:spcPct val="80000"/>
              </a:lnSpc>
            </a:pPr>
            <a:r>
              <a:rPr lang="zh-CN" altLang="en-US" sz="800" b="1" smtClean="0"/>
              <a:t>    归纳上面的分析，可得到并联于电网的同步发电机输出电流</a:t>
            </a:r>
            <a:r>
              <a:rPr lang="en-US" altLang="zh-CN" sz="800" b="1" smtClean="0"/>
              <a:t>()</a:t>
            </a:r>
            <a:r>
              <a:rPr lang="zh-CN" altLang="en-US" sz="800" b="1" smtClean="0"/>
              <a:t>与励磁电流</a:t>
            </a:r>
            <a:r>
              <a:rPr lang="en-US" altLang="zh-CN" sz="800" b="1" smtClean="0"/>
              <a:t>(  )</a:t>
            </a:r>
            <a:r>
              <a:rPr lang="zh-CN" altLang="en-US" sz="800" b="1" smtClean="0"/>
              <a:t>的关</a:t>
            </a:r>
          </a:p>
          <a:p>
            <a:pPr eaLnBrk="1" hangingPunct="1">
              <a:lnSpc>
                <a:spcPct val="80000"/>
              </a:lnSpc>
            </a:pPr>
            <a:r>
              <a:rPr lang="zh-CN" altLang="en-US" sz="800" b="1" smtClean="0"/>
              <a:t>    系，    。根据它的形状被称之为  形曲线，如图：</a:t>
            </a:r>
            <a:r>
              <a:rPr lang="en-US" altLang="zh-CN" sz="800" b="1" smtClean="0"/>
              <a:t>22-17</a:t>
            </a:r>
            <a:r>
              <a:rPr lang="zh-CN" altLang="en-US" sz="800" b="1" smtClean="0"/>
              <a:t>所示。  形曲线以一定的电磁</a:t>
            </a:r>
          </a:p>
          <a:p>
            <a:pPr eaLnBrk="1" hangingPunct="1">
              <a:lnSpc>
                <a:spcPct val="80000"/>
              </a:lnSpc>
            </a:pPr>
            <a:r>
              <a:rPr lang="zh-CN" altLang="en-US" sz="800" b="1" smtClean="0"/>
              <a:t>    功率为条件，不同的有功功率有不同的关系曲线，如图所</a:t>
            </a:r>
          </a:p>
          <a:p>
            <a:pPr eaLnBrk="1" hangingPunct="1">
              <a:lnSpc>
                <a:spcPct val="80000"/>
              </a:lnSpc>
            </a:pPr>
            <a:r>
              <a:rPr lang="zh-CN" altLang="en-US" sz="800" b="1" smtClean="0"/>
              <a:t>    示为一簇 形曲线。每条曲线的最低点输出电流最小，</a:t>
            </a:r>
          </a:p>
          <a:p>
            <a:pPr eaLnBrk="1" hangingPunct="1">
              <a:lnSpc>
                <a:spcPct val="80000"/>
              </a:lnSpc>
            </a:pPr>
            <a:r>
              <a:rPr lang="zh-CN" altLang="en-US" sz="800" b="1" smtClean="0"/>
              <a:t>    全为有功分量</a:t>
            </a:r>
            <a:r>
              <a:rPr lang="en-US" altLang="zh-CN" sz="800" b="1" smtClean="0"/>
              <a:t>(</a:t>
            </a:r>
            <a:r>
              <a:rPr lang="zh-CN" altLang="en-US" sz="800" b="1" smtClean="0"/>
              <a:t>即    </a:t>
            </a:r>
            <a:r>
              <a:rPr lang="en-US" altLang="zh-CN" sz="800" b="1" smtClean="0"/>
              <a:t>)</a:t>
            </a:r>
            <a:r>
              <a:rPr lang="zh-CN" altLang="en-US" sz="800" b="1" smtClean="0"/>
              <a:t>，这点的励磁就是“正常励</a:t>
            </a:r>
          </a:p>
          <a:p>
            <a:pPr eaLnBrk="1" hangingPunct="1">
              <a:lnSpc>
                <a:spcPct val="80000"/>
              </a:lnSpc>
            </a:pPr>
            <a:r>
              <a:rPr lang="zh-CN" altLang="en-US" sz="800" b="1" smtClean="0"/>
              <a:t>    磁”。将各曲线的最低点联接起来，得到一条    的</a:t>
            </a:r>
          </a:p>
          <a:p>
            <a:pPr eaLnBrk="1" hangingPunct="1">
              <a:lnSpc>
                <a:spcPct val="80000"/>
              </a:lnSpc>
            </a:pPr>
            <a:r>
              <a:rPr lang="zh-CN" altLang="en-US" sz="800" b="1" smtClean="0"/>
              <a:t>    曲线，如图中虚线</a:t>
            </a:r>
            <a:r>
              <a:rPr lang="en-US" altLang="zh-CN" sz="800" b="1" smtClean="0"/>
              <a:t>bde</a:t>
            </a:r>
            <a:r>
              <a:rPr lang="zh-CN" altLang="en-US" sz="800" b="1" smtClean="0"/>
              <a:t>。在这曲线的右侧，对应于电机输</a:t>
            </a:r>
          </a:p>
          <a:p>
            <a:pPr eaLnBrk="1" hangingPunct="1">
              <a:lnSpc>
                <a:spcPct val="80000"/>
              </a:lnSpc>
            </a:pPr>
            <a:r>
              <a:rPr lang="zh-CN" altLang="en-US" sz="800" b="1" smtClean="0"/>
              <a:t>    出感性电流，即“过励”状态：在其左侧，对应于电机输</a:t>
            </a:r>
          </a:p>
          <a:p>
            <a:pPr eaLnBrk="1" hangingPunct="1">
              <a:lnSpc>
                <a:spcPct val="80000"/>
              </a:lnSpc>
            </a:pPr>
            <a:r>
              <a:rPr lang="zh-CN" altLang="en-US" sz="800" b="1" smtClean="0"/>
              <a:t>    出容性电流，也即“欠励”状态。图中的    线为稳定极</a:t>
            </a:r>
          </a:p>
          <a:p>
            <a:pPr eaLnBrk="1" hangingPunct="1">
              <a:lnSpc>
                <a:spcPct val="80000"/>
              </a:lnSpc>
            </a:pPr>
            <a:r>
              <a:rPr lang="zh-CN" altLang="en-US" sz="800" b="1" smtClean="0"/>
              <a:t>    限，在其以上因励磁电流过小，电机不能稳定运行。</a:t>
            </a:r>
          </a:p>
          <a:p>
            <a:pPr eaLnBrk="1" hangingPunct="1">
              <a:lnSpc>
                <a:spcPct val="80000"/>
              </a:lnSpc>
            </a:pPr>
            <a:r>
              <a:rPr lang="zh-CN" altLang="en-US" sz="800" b="1" smtClean="0"/>
              <a:t>    最后还要指出，在飞机上经常是两台或四台容量相同</a:t>
            </a:r>
            <a:r>
              <a:rPr lang="en-US" altLang="zh-CN" sz="800" b="1" smtClean="0"/>
              <a:t>·</a:t>
            </a:r>
          </a:p>
          <a:p>
            <a:pPr eaLnBrk="1" hangingPunct="1">
              <a:lnSpc>
                <a:spcPct val="80000"/>
              </a:lnSpc>
            </a:pPr>
            <a:r>
              <a:rPr lang="en-US" altLang="zh-CN" sz="800" b="1" smtClean="0"/>
              <a:t>    </a:t>
            </a:r>
            <a:r>
              <a:rPr lang="zh-CN" altLang="en-US" sz="800" b="1" smtClean="0"/>
              <a:t>的同步发电机并联运行，组成一个容量有限的电网。这时调节一台发电机的有功或无功功率</a:t>
            </a:r>
          </a:p>
          <a:p>
            <a:pPr eaLnBrk="1" hangingPunct="1">
              <a:lnSpc>
                <a:spcPct val="80000"/>
              </a:lnSpc>
            </a:pPr>
            <a:r>
              <a:rPr lang="zh-CN" altLang="en-US" sz="800" b="1" smtClean="0"/>
              <a:t>    时，将显著地影响到其它发电机的运行状况，同时将引起电网的电压和频率发生变化，这是</a:t>
            </a:r>
          </a:p>
          <a:p>
            <a:pPr eaLnBrk="1" hangingPunct="1">
              <a:lnSpc>
                <a:spcPct val="80000"/>
              </a:lnSpc>
            </a:pPr>
            <a:r>
              <a:rPr lang="zh-CN" altLang="en-US" sz="800" b="1" smtClean="0"/>
              <a:t>    与无穷大电网不同的地方。例如，我们增加一台发电机的有功功率</a:t>
            </a:r>
            <a:r>
              <a:rPr lang="en-US" altLang="zh-CN" sz="800" b="1" smtClean="0"/>
              <a:t>(</a:t>
            </a:r>
            <a:r>
              <a:rPr lang="zh-CN" altLang="en-US" sz="800" b="1" smtClean="0"/>
              <a:t>来自原动机</a:t>
            </a:r>
            <a:r>
              <a:rPr lang="en-US" altLang="zh-CN" sz="800" b="1" smtClean="0"/>
              <a:t>)</a:t>
            </a:r>
            <a:r>
              <a:rPr lang="zh-CN" altLang="en-US" sz="800" b="1" smtClean="0"/>
              <a:t>，而不相</a:t>
            </a:r>
          </a:p>
          <a:p>
            <a:pPr eaLnBrk="1" hangingPunct="1">
              <a:lnSpc>
                <a:spcPct val="80000"/>
              </a:lnSpc>
            </a:pPr>
            <a:r>
              <a:rPr lang="zh-CN" altLang="en-US" sz="800" b="1" smtClean="0"/>
              <a:t>    应地减少其它发电机的有功功率，则多余的有功功率将使各发电机的转子加速，因此提高了</a:t>
            </a:r>
          </a:p>
          <a:p>
            <a:pPr eaLnBrk="1" hangingPunct="1">
              <a:lnSpc>
                <a:spcPct val="80000"/>
              </a:lnSpc>
            </a:pPr>
            <a:r>
              <a:rPr lang="zh-CN" altLang="en-US" sz="800" b="1" smtClean="0"/>
              <a:t>    电网的频率和电压。如果我们改变一台发电机的励磁电流</a:t>
            </a:r>
            <a:r>
              <a:rPr lang="en-US" altLang="zh-CN" sz="800" b="1" smtClean="0"/>
              <a:t>(</a:t>
            </a:r>
            <a:r>
              <a:rPr lang="zh-CN" altLang="en-US" sz="800" b="1" smtClean="0"/>
              <a:t>以改变其无功功率输出，但未相</a:t>
            </a:r>
          </a:p>
          <a:p>
            <a:pPr eaLnBrk="1" hangingPunct="1">
              <a:lnSpc>
                <a:spcPct val="80000"/>
              </a:lnSpc>
            </a:pPr>
            <a:r>
              <a:rPr lang="zh-CN" altLang="en-US" sz="800" b="1" smtClean="0"/>
              <a:t>    应改变其它发电机的励磁电流</a:t>
            </a:r>
            <a:r>
              <a:rPr lang="en-US" altLang="zh-CN" sz="800" b="1" smtClean="0"/>
              <a:t>)</a:t>
            </a:r>
            <a:r>
              <a:rPr lang="zh-CN" altLang="en-US" sz="800" b="1" smtClean="0"/>
              <a:t>，则为了保持发出的总无功功率与负载吸收的总无功功率相</a:t>
            </a:r>
          </a:p>
          <a:p>
            <a:pPr eaLnBrk="1" hangingPunct="1">
              <a:lnSpc>
                <a:spcPct val="80000"/>
              </a:lnSpc>
            </a:pPr>
            <a:r>
              <a:rPr lang="zh-CN" altLang="en-US" sz="800" b="1" smtClean="0"/>
              <a:t>    平衡，电网电压将会变化。</a:t>
            </a:r>
          </a:p>
          <a:p>
            <a:pPr eaLnBrk="1" hangingPunct="1">
              <a:lnSpc>
                <a:spcPct val="80000"/>
              </a:lnSpc>
            </a:pPr>
            <a:r>
              <a:rPr lang="zh-CN" altLang="en-US" sz="800" b="1" smtClean="0"/>
              <a:t>    可见，在总负载不变的情况下，欲保持电网频率和电压不变，当增加一台发电机的有功</a:t>
            </a:r>
          </a:p>
          <a:p>
            <a:pPr eaLnBrk="1" hangingPunct="1">
              <a:lnSpc>
                <a:spcPct val="80000"/>
              </a:lnSpc>
            </a:pPr>
            <a:r>
              <a:rPr lang="zh-CN" altLang="en-US" sz="800" b="1" smtClean="0"/>
              <a:t>    功率时，应同时相应地减少其它发电机的有功功率；当改变一台发电机的励磁电流以改变其</a:t>
            </a:r>
          </a:p>
          <a:p>
            <a:pPr eaLnBrk="1" hangingPunct="1">
              <a:lnSpc>
                <a:spcPct val="80000"/>
              </a:lnSpc>
            </a:pPr>
            <a:r>
              <a:rPr lang="zh-CN" altLang="en-US" sz="800" b="1" smtClean="0"/>
              <a:t>    无功功率的输出时，也应同时相应地调节其它发电机的励磁电流。这些就是同容量</a:t>
            </a:r>
            <a:r>
              <a:rPr lang="en-US" altLang="zh-CN" sz="800" b="1" smtClean="0"/>
              <a:t>(</a:t>
            </a:r>
            <a:r>
              <a:rPr lang="zh-CN" altLang="en-US" sz="800" b="1" smtClean="0"/>
              <a:t>或容量</a:t>
            </a:r>
          </a:p>
          <a:p>
            <a:pPr eaLnBrk="1" hangingPunct="1">
              <a:lnSpc>
                <a:spcPct val="80000"/>
              </a:lnSpc>
            </a:pPr>
            <a:r>
              <a:rPr lang="zh-CN" altLang="en-US" sz="800" b="1" smtClean="0"/>
              <a:t>相近</a:t>
            </a:r>
            <a:r>
              <a:rPr lang="en-US" altLang="zh-CN" sz="800" b="1" smtClean="0"/>
              <a:t>)</a:t>
            </a:r>
            <a:r>
              <a:rPr lang="zh-CN" altLang="en-US" sz="800" b="1" smtClean="0"/>
              <a:t>发电机并联运行时功率调节的特点。</a:t>
            </a:r>
            <a:endParaRPr lang="en-US" altLang="en-US" sz="800" b="1" smtClean="0"/>
          </a:p>
        </p:txBody>
      </p:sp>
      <p:graphicFrame>
        <p:nvGraphicFramePr>
          <p:cNvPr id="22532" name="Object 5"/>
          <p:cNvGraphicFramePr>
            <a:graphicFrameLocks noChangeAspect="1"/>
          </p:cNvGraphicFramePr>
          <p:nvPr>
            <p:ph sz="quarter" idx="2"/>
          </p:nvPr>
        </p:nvGraphicFramePr>
        <p:xfrm>
          <a:off x="3419475" y="2905125"/>
          <a:ext cx="5724525" cy="893763"/>
        </p:xfrm>
        <a:graphic>
          <a:graphicData uri="http://schemas.openxmlformats.org/presentationml/2006/ole">
            <p:oleObj spid="_x0000_s22532" name="公式" r:id="rId3" imgW="2540000" imgH="469900" progId="Equation.3">
              <p:embed/>
            </p:oleObj>
          </a:graphicData>
        </a:graphic>
      </p:graphicFrame>
      <p:pic>
        <p:nvPicPr>
          <p:cNvPr id="223239" name="Picture 7" descr="22-11"/>
          <p:cNvPicPr>
            <a:picLocks noChangeAspect="1" noChangeArrowheads="1"/>
          </p:cNvPicPr>
          <p:nvPr>
            <p:ph sz="quarter" idx="3"/>
          </p:nvPr>
        </p:nvPicPr>
        <p:blipFill>
          <a:blip r:embed="rId4"/>
          <a:srcRect/>
          <a:stretch>
            <a:fillRect/>
          </a:stretch>
        </p:blipFill>
        <p:spPr>
          <a:xfrm>
            <a:off x="323850" y="0"/>
            <a:ext cx="3751263" cy="385603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4213"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7</a:t>
            </a:r>
          </a:p>
        </p:txBody>
      </p:sp>
      <p:sp>
        <p:nvSpPr>
          <p:cNvPr id="23555" name="Rectangle 3"/>
          <p:cNvSpPr>
            <a:spLocks noGrp="1" noChangeArrowheads="1"/>
          </p:cNvSpPr>
          <p:nvPr>
            <p:ph type="body" sz="half" idx="1"/>
          </p:nvPr>
        </p:nvSpPr>
        <p:spPr>
          <a:xfrm>
            <a:off x="179388" y="1341438"/>
            <a:ext cx="8964612" cy="5256212"/>
          </a:xfrm>
        </p:spPr>
        <p:txBody>
          <a:bodyPr/>
          <a:lstStyle/>
          <a:p>
            <a:pPr eaLnBrk="1" hangingPunct="1">
              <a:lnSpc>
                <a:spcPct val="90000"/>
              </a:lnSpc>
            </a:pPr>
            <a:r>
              <a:rPr lang="en-US" altLang="zh-CN" sz="2300" b="1" smtClean="0"/>
              <a:t>      </a:t>
            </a:r>
            <a:r>
              <a:rPr lang="zh-CN" altLang="en-US" sz="2300" b="1" smtClean="0"/>
              <a:t>二  凸极效应</a:t>
            </a:r>
          </a:p>
          <a:p>
            <a:pPr eaLnBrk="1" hangingPunct="1">
              <a:lnSpc>
                <a:spcPct val="90000"/>
              </a:lnSpc>
            </a:pPr>
            <a:r>
              <a:rPr lang="zh-CN" altLang="en-US" sz="2300" b="1" smtClean="0"/>
              <a:t>这种由于直轴和交轴磁路的磁阻不同而能传递能量的现象，</a:t>
            </a:r>
            <a:r>
              <a:rPr lang="zh-CN" altLang="en-US" sz="2300" b="1" smtClean="0">
                <a:solidFill>
                  <a:schemeClr val="folHlink"/>
                </a:solidFill>
              </a:rPr>
              <a:t>称为“凸极效应”</a:t>
            </a:r>
            <a:r>
              <a:rPr lang="zh-CN" altLang="en-US" sz="2300" b="1" smtClean="0"/>
              <a:t>，相应的功角特性如图</a:t>
            </a:r>
            <a:r>
              <a:rPr lang="en-US" altLang="zh-CN" sz="2300" b="1" smtClean="0"/>
              <a:t>22-12</a:t>
            </a:r>
            <a:r>
              <a:rPr lang="zh-CN" altLang="en-US" sz="2300" b="1" smtClean="0"/>
              <a:t>所示。</a:t>
            </a:r>
          </a:p>
          <a:p>
            <a:pPr eaLnBrk="1" hangingPunct="1">
              <a:lnSpc>
                <a:spcPct val="90000"/>
              </a:lnSpc>
            </a:pPr>
            <a:endParaRPr lang="zh-CN" altLang="en-US" sz="2300" b="1" smtClean="0"/>
          </a:p>
          <a:p>
            <a:pPr eaLnBrk="1" hangingPunct="1">
              <a:lnSpc>
                <a:spcPct val="90000"/>
              </a:lnSpc>
            </a:pPr>
            <a:endParaRPr lang="zh-CN" altLang="en-US" sz="2300" b="1" smtClean="0"/>
          </a:p>
          <a:p>
            <a:pPr eaLnBrk="1" hangingPunct="1">
              <a:lnSpc>
                <a:spcPct val="90000"/>
              </a:lnSpc>
            </a:pPr>
            <a:r>
              <a:rPr lang="zh-CN" altLang="en-US" sz="2300" b="1" smtClean="0"/>
              <a:t>    可以看出，</a:t>
            </a:r>
            <a:r>
              <a:rPr lang="zh-CN" altLang="en-US" sz="2300" b="1" smtClean="0">
                <a:solidFill>
                  <a:schemeClr val="folHlink"/>
                </a:solidFill>
              </a:rPr>
              <a:t>隐极电机</a:t>
            </a:r>
            <a:r>
              <a:rPr lang="zh-CN" altLang="en-US" sz="2300" b="1" smtClean="0"/>
              <a:t>可以看作是凸极电机的一种特例</a:t>
            </a:r>
            <a:r>
              <a:rPr lang="en-US" altLang="zh-CN" sz="2300" b="1" smtClean="0"/>
              <a:t>(x</a:t>
            </a:r>
            <a:r>
              <a:rPr lang="en-US" altLang="zh-CN" sz="2300" b="1" baseline="-25000" smtClean="0"/>
              <a:t>q</a:t>
            </a:r>
            <a:r>
              <a:rPr lang="en-US" altLang="zh-CN" sz="2300" b="1" smtClean="0">
                <a:cs typeface="Tahoma" pitchFamily="34" charset="0"/>
              </a:rPr>
              <a:t>=</a:t>
            </a:r>
            <a:r>
              <a:rPr lang="en-US" altLang="zh-CN" sz="2300" b="1" smtClean="0"/>
              <a:t>x</a:t>
            </a:r>
            <a:r>
              <a:rPr lang="en-US" altLang="zh-CN" sz="2300" b="1" baseline="-25000" smtClean="0">
                <a:cs typeface="Tahoma" pitchFamily="34" charset="0"/>
              </a:rPr>
              <a:t>d </a:t>
            </a:r>
            <a:r>
              <a:rPr lang="en-US" altLang="zh-CN" sz="2300" b="1" smtClean="0">
                <a:cs typeface="Tahoma" pitchFamily="34" charset="0"/>
              </a:rPr>
              <a:t>=</a:t>
            </a:r>
            <a:r>
              <a:rPr lang="en-US" altLang="zh-CN" sz="2300" b="1" smtClean="0"/>
              <a:t>x</a:t>
            </a:r>
            <a:r>
              <a:rPr lang="en-US" altLang="zh-CN" sz="2300" b="1" baseline="-25000" smtClean="0">
                <a:cs typeface="Tahoma" pitchFamily="34" charset="0"/>
              </a:rPr>
              <a:t>S</a:t>
            </a:r>
            <a:r>
              <a:rPr lang="en-US" altLang="zh-CN" sz="2300" b="1" smtClean="0"/>
              <a:t> )</a:t>
            </a:r>
            <a:r>
              <a:rPr lang="zh-CN" altLang="en-US" sz="2300" b="1" smtClean="0"/>
              <a:t>。</a:t>
            </a:r>
            <a:r>
              <a:rPr lang="zh-CN" altLang="en-US" sz="2300" b="1" smtClean="0">
                <a:solidFill>
                  <a:srgbClr val="FF0000"/>
                </a:solidFill>
              </a:rPr>
              <a:t>另一种极端情况</a:t>
            </a:r>
            <a:r>
              <a:rPr lang="zh-CN" altLang="en-US" sz="2300" b="1" smtClean="0"/>
              <a:t>，若电机无励磁，但转子为凸极结构，也可以传递能量，这种电机称为反应式电机或磁阻式电机。这是由于转子直轴磁路磁阻比交轴磁路磁阻小，因此</a:t>
            </a:r>
            <a:r>
              <a:rPr lang="zh-CN" altLang="en-US" sz="2300" b="1" smtClean="0">
                <a:solidFill>
                  <a:srgbClr val="FF0000"/>
                </a:solidFill>
              </a:rPr>
              <a:t>气隙磁场</a:t>
            </a:r>
            <a:r>
              <a:rPr lang="en-US" altLang="zh-CN" sz="2300" b="1" smtClean="0">
                <a:solidFill>
                  <a:srgbClr val="FF0000"/>
                </a:solidFill>
              </a:rPr>
              <a:t>(</a:t>
            </a:r>
            <a:r>
              <a:rPr lang="zh-CN" altLang="en-US" sz="2300" b="1" smtClean="0">
                <a:solidFill>
                  <a:srgbClr val="FF0000"/>
                </a:solidFill>
              </a:rPr>
              <a:t>电机并在电网上，有电压就有气隙磁场</a:t>
            </a:r>
            <a:r>
              <a:rPr lang="en-US" altLang="zh-CN" sz="2300" b="1" smtClean="0">
                <a:solidFill>
                  <a:srgbClr val="FF0000"/>
                </a:solidFill>
              </a:rPr>
              <a:t>)</a:t>
            </a:r>
            <a:r>
              <a:rPr lang="zh-CN" altLang="en-US" sz="2300" b="1" smtClean="0">
                <a:solidFill>
                  <a:srgbClr val="FF0000"/>
                </a:solidFill>
              </a:rPr>
              <a:t>企图沿直轴路径闭合</a:t>
            </a:r>
            <a:r>
              <a:rPr lang="zh-CN" altLang="en-US" sz="2300" b="1" smtClean="0"/>
              <a:t>。这样，转子旋转时，转子磁场就有可能带动气隙磁场旋转，即凸极效应</a:t>
            </a:r>
            <a:r>
              <a:rPr lang="en-US" altLang="zh-CN" sz="2300" b="1" smtClean="0"/>
              <a:t>(</a:t>
            </a:r>
            <a:r>
              <a:rPr lang="zh-CN" altLang="en-US" sz="2300" b="1" smtClean="0"/>
              <a:t>如图</a:t>
            </a:r>
            <a:r>
              <a:rPr lang="en-US" altLang="zh-CN" sz="2300" b="1" smtClean="0"/>
              <a:t>22-13</a:t>
            </a:r>
            <a:r>
              <a:rPr lang="zh-CN" altLang="en-US" sz="2300" b="1" smtClean="0"/>
              <a:t>所示</a:t>
            </a:r>
            <a:r>
              <a:rPr lang="en-US" altLang="zh-CN" sz="2300" b="1" smtClean="0"/>
              <a:t>)</a:t>
            </a:r>
            <a:r>
              <a:rPr lang="zh-CN" altLang="en-US" sz="2300" b="1" smtClean="0"/>
              <a:t>也能够传递能量。对电动机，则因为电枢磁场在前，将是旋转磁场带动转子旋转而输出机械能。这多用于小型同步电动机，详见下一章。</a:t>
            </a:r>
          </a:p>
        </p:txBody>
      </p:sp>
      <p:graphicFrame>
        <p:nvGraphicFramePr>
          <p:cNvPr id="23556" name="Object 4"/>
          <p:cNvGraphicFramePr>
            <a:graphicFrameLocks noChangeAspect="1"/>
          </p:cNvGraphicFramePr>
          <p:nvPr>
            <p:ph sz="quarter" idx="2"/>
          </p:nvPr>
        </p:nvGraphicFramePr>
        <p:xfrm>
          <a:off x="1763713" y="2349500"/>
          <a:ext cx="6061075" cy="947738"/>
        </p:xfrm>
        <a:graphic>
          <a:graphicData uri="http://schemas.openxmlformats.org/presentationml/2006/ole">
            <p:oleObj spid="_x0000_s23556" name="公式" r:id="rId3" imgW="2540000" imgH="469900" progId="Equation.3">
              <p:embed/>
            </p:oleObj>
          </a:graphicData>
        </a:graphic>
      </p:graphicFrame>
      <p:pic>
        <p:nvPicPr>
          <p:cNvPr id="224265" name="Picture 9" descr="22-12"/>
          <p:cNvPicPr>
            <a:picLocks noChangeAspect="1" noChangeArrowheads="1"/>
          </p:cNvPicPr>
          <p:nvPr>
            <p:ph sz="quarter" idx="3"/>
          </p:nvPr>
        </p:nvPicPr>
        <p:blipFill>
          <a:blip r:embed="rId4"/>
          <a:srcRect/>
          <a:stretch>
            <a:fillRect/>
          </a:stretch>
        </p:blipFill>
        <p:spPr>
          <a:xfrm>
            <a:off x="3779838" y="0"/>
            <a:ext cx="4538662" cy="244792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4265"/>
                                        </p:tgtEl>
                                        <p:attrNameLst>
                                          <p:attrName>style.visibility</p:attrName>
                                        </p:attrNameLst>
                                      </p:cBhvr>
                                      <p:to>
                                        <p:strVal val="visible"/>
                                      </p:to>
                                    </p:set>
                                    <p:animEffect transition="in" filter="slide(fromBottom)">
                                      <p:cBhvr>
                                        <p:cTn id="7" dur="500"/>
                                        <p:tgtEl>
                                          <p:spTgt spid="224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8</a:t>
            </a:r>
          </a:p>
        </p:txBody>
      </p:sp>
      <p:sp>
        <p:nvSpPr>
          <p:cNvPr id="24579" name="Rectangle 3"/>
          <p:cNvSpPr>
            <a:spLocks noGrp="1" noChangeArrowheads="1"/>
          </p:cNvSpPr>
          <p:nvPr>
            <p:ph type="body" sz="half" idx="1"/>
          </p:nvPr>
        </p:nvSpPr>
        <p:spPr>
          <a:xfrm>
            <a:off x="179388" y="1341438"/>
            <a:ext cx="8964612" cy="5256212"/>
          </a:xfrm>
        </p:spPr>
        <p:txBody>
          <a:bodyPr/>
          <a:lstStyle/>
          <a:p>
            <a:pPr eaLnBrk="1" hangingPunct="1">
              <a:lnSpc>
                <a:spcPct val="80000"/>
              </a:lnSpc>
              <a:buFont typeface="Wingdings" pitchFamily="2" charset="2"/>
              <a:buNone/>
            </a:pPr>
            <a:r>
              <a:rPr lang="en-US" altLang="zh-CN" sz="2700" b="1" smtClean="0"/>
              <a:t>     </a:t>
            </a:r>
            <a:r>
              <a:rPr lang="zh-CN" altLang="en-US" sz="2700" b="1" smtClean="0"/>
              <a:t>三，有功功率的调节</a:t>
            </a:r>
            <a:r>
              <a:rPr lang="en-US" altLang="zh-CN" sz="2700" b="1" smtClean="0"/>
              <a:t>P</a:t>
            </a:r>
            <a:r>
              <a:rPr lang="en-US" altLang="zh-CN" sz="2700" b="1" baseline="-25000" smtClean="0"/>
              <a:t>1</a:t>
            </a:r>
            <a:r>
              <a:rPr lang="en-US" altLang="zh-CN" sz="2700" b="1" smtClean="0"/>
              <a:t>-T</a:t>
            </a:r>
            <a:r>
              <a:rPr lang="en-US" altLang="zh-CN" sz="2700" b="1" baseline="-25000" smtClean="0"/>
              <a:t>1</a:t>
            </a:r>
            <a:r>
              <a:rPr lang="en-US" altLang="zh-CN" sz="2700" b="1" smtClean="0"/>
              <a:t>&gt;T</a:t>
            </a:r>
            <a:r>
              <a:rPr lang="en-US" altLang="zh-CN" sz="2700" b="1" baseline="-25000" smtClean="0"/>
              <a:t>em</a:t>
            </a:r>
            <a:r>
              <a:rPr lang="en-US" altLang="zh-CN" sz="2700" b="1" smtClean="0"/>
              <a:t>-</a:t>
            </a:r>
            <a:r>
              <a:rPr lang="el-GR" altLang="zh-CN" sz="2700" b="1" smtClean="0">
                <a:cs typeface="Tahoma" pitchFamily="34" charset="0"/>
              </a:rPr>
              <a:t>θ</a:t>
            </a:r>
            <a:r>
              <a:rPr lang="en-US" altLang="zh-CN" sz="2700" b="1" baseline="-25000" smtClean="0"/>
              <a:t>1</a:t>
            </a:r>
            <a:r>
              <a:rPr lang="en-US" altLang="zh-CN" sz="2700" b="1" smtClean="0"/>
              <a:t>-T</a:t>
            </a:r>
            <a:r>
              <a:rPr lang="en-US" altLang="zh-CN" sz="2700" b="1" baseline="-25000" smtClean="0"/>
              <a:t>em</a:t>
            </a:r>
            <a:r>
              <a:rPr lang="en-US" altLang="zh-CN" sz="2700" b="1" smtClean="0"/>
              <a:t>-</a:t>
            </a:r>
            <a:r>
              <a:rPr lang="el-GR" altLang="zh-CN" sz="2700" b="1" smtClean="0">
                <a:cs typeface="Tahoma" pitchFamily="34" charset="0"/>
              </a:rPr>
              <a:t>θ</a:t>
            </a:r>
            <a:r>
              <a:rPr lang="en-US" altLang="zh-CN" sz="2700" b="1" baseline="-25000" smtClean="0"/>
              <a:t>2</a:t>
            </a:r>
            <a:r>
              <a:rPr lang="en-US" altLang="zh-CN" sz="2700" b="1" smtClean="0"/>
              <a:t>-T</a:t>
            </a:r>
            <a:r>
              <a:rPr lang="en-US" altLang="zh-CN" sz="2700" b="1" baseline="-25000" smtClean="0"/>
              <a:t>1</a:t>
            </a:r>
            <a:r>
              <a:rPr lang="en-US" altLang="zh-CN" sz="2700" b="1" smtClean="0"/>
              <a:t>=T</a:t>
            </a:r>
            <a:r>
              <a:rPr lang="en-US" altLang="zh-CN" sz="2700" b="1" baseline="-25000" smtClean="0"/>
              <a:t>em</a:t>
            </a:r>
            <a:r>
              <a:rPr lang="en-US" altLang="zh-CN" sz="2700" b="1" smtClean="0"/>
              <a:t>        </a:t>
            </a:r>
            <a:r>
              <a:rPr lang="zh-CN" altLang="en-US" sz="2700" b="1" smtClean="0"/>
              <a:t>如上所述，并于电网上的发电机输出多少有功功率，</a:t>
            </a:r>
            <a:r>
              <a:rPr lang="zh-CN" altLang="en-US" sz="2700" b="1" smtClean="0">
                <a:solidFill>
                  <a:srgbClr val="FF0000"/>
                </a:solidFill>
              </a:rPr>
              <a:t>由该发电机之原动机供给的功率确定</a:t>
            </a:r>
            <a:r>
              <a:rPr lang="zh-CN" altLang="en-US" sz="2700" b="1" smtClean="0"/>
              <a:t>。当励磁电流一定时，电磁功率大小可表达为功率角的函数。为分析简单起见，我们以隐极电机为例来讨论有功功率调节的问题。例如发电机某工作状态下：</a:t>
            </a:r>
            <a:r>
              <a:rPr lang="zh-CN" altLang="en-US" sz="2700" b="1" smtClean="0">
                <a:solidFill>
                  <a:srgbClr val="0000FF"/>
                </a:solidFill>
              </a:rPr>
              <a:t>功角为</a:t>
            </a:r>
            <a:r>
              <a:rPr lang="el-GR" altLang="zh-CN" sz="2700" b="1" smtClean="0">
                <a:solidFill>
                  <a:srgbClr val="0000FF"/>
                </a:solidFill>
                <a:cs typeface="Tahoma" pitchFamily="34" charset="0"/>
              </a:rPr>
              <a:t>θ</a:t>
            </a:r>
            <a:r>
              <a:rPr lang="en-US" altLang="zh-CN" sz="2700" b="1" baseline="-25000" smtClean="0">
                <a:solidFill>
                  <a:srgbClr val="0000FF"/>
                </a:solidFill>
              </a:rPr>
              <a:t>1</a:t>
            </a:r>
            <a:r>
              <a:rPr lang="zh-CN" altLang="en-US" sz="2700" b="1" smtClean="0"/>
              <a:t>、电磁功率为</a:t>
            </a:r>
            <a:r>
              <a:rPr lang="en-US" altLang="zh-CN" sz="2700" b="1" smtClean="0"/>
              <a:t>P</a:t>
            </a:r>
            <a:r>
              <a:rPr lang="en-US" altLang="zh-CN" sz="2700" b="1" baseline="-25000" smtClean="0"/>
              <a:t>em1</a:t>
            </a:r>
            <a:r>
              <a:rPr lang="zh-CN" altLang="en-US" sz="2700" b="1" smtClean="0"/>
              <a:t>，见图</a:t>
            </a:r>
            <a:r>
              <a:rPr lang="en-US" altLang="zh-CN" sz="2700" b="1" smtClean="0"/>
              <a:t>22—9</a:t>
            </a:r>
            <a:r>
              <a:rPr lang="zh-CN" altLang="en-US" sz="2700" b="1" smtClean="0"/>
              <a:t>。欲使发电机向电网输出更多的电功率，必须通过</a:t>
            </a:r>
            <a:r>
              <a:rPr lang="zh-CN" altLang="en-US" sz="2700" b="1" smtClean="0">
                <a:solidFill>
                  <a:srgbClr val="0000FF"/>
                </a:solidFill>
              </a:rPr>
              <a:t>加大原动机的功率</a:t>
            </a:r>
            <a:r>
              <a:rPr lang="zh-CN" altLang="en-US" sz="2700" b="1" smtClean="0"/>
              <a:t>来实现。这时，由于来自原动机的</a:t>
            </a:r>
            <a:r>
              <a:rPr lang="zh-CN" altLang="en-US" sz="2700" b="1" smtClean="0">
                <a:solidFill>
                  <a:srgbClr val="0000FF"/>
                </a:solidFill>
              </a:rPr>
              <a:t>输入功率增大</a:t>
            </a:r>
            <a:r>
              <a:rPr lang="zh-CN" altLang="en-US" sz="2700" b="1" smtClean="0"/>
              <a:t>了，即驱动发电机的转矩相应增大，使发电机转子加速。又因为无穷大</a:t>
            </a:r>
            <a:r>
              <a:rPr lang="zh-CN" altLang="en-US" sz="2700" b="1" smtClean="0">
                <a:solidFill>
                  <a:srgbClr val="0000FF"/>
                </a:solidFill>
              </a:rPr>
              <a:t>电网之频率恒定</a:t>
            </a:r>
            <a:r>
              <a:rPr lang="zh-CN" altLang="en-US" sz="2700" b="1" smtClean="0"/>
              <a:t>，即</a:t>
            </a:r>
            <a:r>
              <a:rPr lang="en-US" altLang="zh-CN" sz="2700" b="1" smtClean="0">
                <a:solidFill>
                  <a:srgbClr val="0000FF"/>
                </a:solidFill>
              </a:rPr>
              <a:t>B</a:t>
            </a:r>
            <a:r>
              <a:rPr lang="el-GR" altLang="zh-CN" sz="2700" b="1" baseline="-25000" smtClean="0">
                <a:solidFill>
                  <a:srgbClr val="0000FF"/>
                </a:solidFill>
                <a:cs typeface="Tahoma" pitchFamily="34" charset="0"/>
              </a:rPr>
              <a:t>δ</a:t>
            </a:r>
            <a:r>
              <a:rPr lang="en-US" altLang="zh-CN" sz="2700" b="1" baseline="-25000" smtClean="0">
                <a:solidFill>
                  <a:srgbClr val="0000FF"/>
                </a:solidFill>
                <a:cs typeface="Tahoma" pitchFamily="34" charset="0"/>
              </a:rPr>
              <a:t>1</a:t>
            </a:r>
            <a:r>
              <a:rPr lang="zh-CN" altLang="en-US" sz="2700" b="1" smtClean="0">
                <a:solidFill>
                  <a:srgbClr val="0000FF"/>
                </a:solidFill>
              </a:rPr>
              <a:t>波是保持同步速不变</a:t>
            </a:r>
            <a:r>
              <a:rPr lang="zh-CN" altLang="en-US" sz="2700" b="1" smtClean="0"/>
              <a:t>的，因此当</a:t>
            </a:r>
            <a:r>
              <a:rPr lang="en-US" altLang="zh-CN" sz="2700" b="1" smtClean="0"/>
              <a:t>B</a:t>
            </a:r>
            <a:r>
              <a:rPr lang="el-GR" altLang="zh-CN" sz="2700" b="1" baseline="-25000" smtClean="0">
                <a:cs typeface="Tahoma" pitchFamily="34" charset="0"/>
              </a:rPr>
              <a:t>δ</a:t>
            </a:r>
            <a:r>
              <a:rPr lang="en-US" altLang="zh-CN" sz="2700" b="1" baseline="-25000" smtClean="0">
                <a:cs typeface="Tahoma" pitchFamily="34" charset="0"/>
              </a:rPr>
              <a:t>1</a:t>
            </a:r>
            <a:r>
              <a:rPr lang="zh-CN" altLang="en-US" sz="2700" b="1" smtClean="0"/>
              <a:t>波随转子加速时，功率角 就要增加</a:t>
            </a:r>
            <a:r>
              <a:rPr lang="en-US" altLang="zh-CN" sz="2700" b="1" smtClean="0"/>
              <a:t>(</a:t>
            </a:r>
            <a:r>
              <a:rPr lang="zh-CN" altLang="en-US" sz="2700" b="1" smtClean="0"/>
              <a:t>见图</a:t>
            </a:r>
            <a:r>
              <a:rPr lang="en-US" altLang="zh-CN" sz="2700" b="1" smtClean="0"/>
              <a:t>22-10)</a:t>
            </a:r>
            <a:r>
              <a:rPr lang="zh-CN" altLang="en-US" sz="2700" b="1" smtClean="0"/>
              <a:t>。 </a:t>
            </a:r>
            <a:r>
              <a:rPr lang="el-GR" altLang="zh-CN" sz="2700" b="1" smtClean="0">
                <a:cs typeface="Tahoma" pitchFamily="34" charset="0"/>
              </a:rPr>
              <a:t>θ</a:t>
            </a:r>
            <a:r>
              <a:rPr lang="en-US" altLang="zh-CN" sz="2700" b="1" baseline="-25000" smtClean="0"/>
              <a:t>1</a:t>
            </a:r>
            <a:r>
              <a:rPr lang="zh-CN" altLang="en-US" sz="2700" b="1" smtClean="0"/>
              <a:t>角的增大就味着电磁功率及电磁转矩加大。当</a:t>
            </a:r>
            <a:r>
              <a:rPr lang="el-GR" altLang="zh-CN" sz="2700" b="1" smtClean="0">
                <a:cs typeface="Tahoma" pitchFamily="34" charset="0"/>
              </a:rPr>
              <a:t>θ</a:t>
            </a:r>
            <a:r>
              <a:rPr lang="en-US" altLang="zh-CN" sz="2700" b="1" baseline="-25000" smtClean="0"/>
              <a:t>1</a:t>
            </a:r>
            <a:r>
              <a:rPr lang="zh-CN" altLang="en-US" sz="2700" b="1" smtClean="0"/>
              <a:t>角增加至</a:t>
            </a:r>
            <a:r>
              <a:rPr lang="el-GR" altLang="zh-CN" sz="2700" b="1" smtClean="0">
                <a:cs typeface="Tahoma" pitchFamily="34" charset="0"/>
              </a:rPr>
              <a:t>θ</a:t>
            </a:r>
            <a:r>
              <a:rPr lang="en-US" altLang="zh-CN" sz="2700" b="1" baseline="-25000" smtClean="0"/>
              <a:t>2</a:t>
            </a:r>
            <a:r>
              <a:rPr lang="zh-CN" altLang="en-US" sz="2700" b="1" smtClean="0"/>
              <a:t>时，对应的电磁转矩增大到与来自原动机的驱动转矩平衡，则发电机又回复到稳定转速</a:t>
            </a:r>
            <a:r>
              <a:rPr lang="en-US" altLang="zh-CN" sz="2700" b="1" smtClean="0"/>
              <a:t>(</a:t>
            </a:r>
            <a:r>
              <a:rPr lang="zh-CN" altLang="en-US" sz="2700" b="1" smtClean="0"/>
              <a:t>同步转速</a:t>
            </a:r>
            <a:r>
              <a:rPr lang="en-US" altLang="zh-CN" sz="2700" b="1" smtClean="0"/>
              <a:t>)</a:t>
            </a:r>
            <a:r>
              <a:rPr lang="zh-CN" altLang="en-US" sz="2700" b="1" smtClean="0"/>
              <a:t>运转。</a:t>
            </a:r>
            <a:r>
              <a:rPr lang="zh-CN" altLang="en-US" sz="2700" b="1" smtClean="0">
                <a:solidFill>
                  <a:srgbClr val="FF0000"/>
                </a:solidFill>
              </a:rPr>
              <a:t>此时发电机将较大的机械功率转换成电功率输出</a:t>
            </a:r>
            <a:r>
              <a:rPr lang="zh-CN" altLang="en-US" sz="2700" b="1" smtClean="0">
                <a:solidFill>
                  <a:schemeClr val="hlink"/>
                </a:solidFill>
              </a:rPr>
              <a:t>。</a:t>
            </a:r>
            <a:r>
              <a:rPr lang="zh-CN" altLang="en-US" sz="2700" b="1" smtClean="0"/>
              <a:t>读者可参照图</a:t>
            </a:r>
            <a:r>
              <a:rPr lang="en-US" altLang="zh-CN" sz="2700" b="1" smtClean="0"/>
              <a:t>22-8</a:t>
            </a:r>
            <a:r>
              <a:rPr lang="zh-CN" altLang="en-US" sz="2700" b="1" smtClean="0"/>
              <a:t>绘制不同</a:t>
            </a:r>
            <a:r>
              <a:rPr lang="el-GR" altLang="zh-CN" sz="2700" b="1" smtClean="0">
                <a:cs typeface="Tahoma" pitchFamily="34" charset="0"/>
              </a:rPr>
              <a:t>θ</a:t>
            </a:r>
            <a:r>
              <a:rPr lang="zh-CN" altLang="en-US" sz="2700" b="1" smtClean="0"/>
              <a:t>角的矢量图进行分析。</a:t>
            </a:r>
          </a:p>
          <a:p>
            <a:pPr eaLnBrk="1" hangingPunct="1">
              <a:lnSpc>
                <a:spcPct val="80000"/>
              </a:lnSpc>
            </a:pPr>
            <a:r>
              <a:rPr lang="zh-CN" altLang="en-US" sz="2700" b="1" smtClean="0"/>
              <a:t>    </a:t>
            </a:r>
            <a:endParaRPr lang="en-US" altLang="en-US" sz="800" b="1" smtClean="0"/>
          </a:p>
        </p:txBody>
      </p:sp>
      <p:pic>
        <p:nvPicPr>
          <p:cNvPr id="225289" name="Picture 9" descr="22-7"/>
          <p:cNvPicPr>
            <a:picLocks noChangeAspect="1" noChangeArrowheads="1"/>
          </p:cNvPicPr>
          <p:nvPr>
            <p:ph sz="quarter" idx="3"/>
          </p:nvPr>
        </p:nvPicPr>
        <p:blipFill>
          <a:blip r:embed="rId2"/>
          <a:srcRect/>
          <a:stretch>
            <a:fillRect/>
          </a:stretch>
        </p:blipFill>
        <p:spPr>
          <a:xfrm>
            <a:off x="1331913" y="0"/>
            <a:ext cx="2733675" cy="1933575"/>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289"/>
                                        </p:tgtEl>
                                        <p:attrNameLst>
                                          <p:attrName>style.visibility</p:attrName>
                                        </p:attrNameLst>
                                      </p:cBhvr>
                                      <p:to>
                                        <p:strVal val="visible"/>
                                      </p:to>
                                    </p:set>
                                    <p:anim calcmode="lin" valueType="num">
                                      <p:cBhvr additive="base">
                                        <p:cTn id="7" dur="500" fill="hold"/>
                                        <p:tgtEl>
                                          <p:spTgt spid="225289"/>
                                        </p:tgtEl>
                                        <p:attrNameLst>
                                          <p:attrName>ppt_x</p:attrName>
                                        </p:attrNameLst>
                                      </p:cBhvr>
                                      <p:tavLst>
                                        <p:tav tm="0">
                                          <p:val>
                                            <p:strVal val="#ppt_x"/>
                                          </p:val>
                                        </p:tav>
                                        <p:tav tm="100000">
                                          <p:val>
                                            <p:strVal val="#ppt_x"/>
                                          </p:val>
                                        </p:tav>
                                      </p:tavLst>
                                    </p:anim>
                                    <p:anim calcmode="lin" valueType="num">
                                      <p:cBhvr additive="base">
                                        <p:cTn id="8" dur="500" fill="hold"/>
                                        <p:tgtEl>
                                          <p:spTgt spid="2252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9</a:t>
            </a:r>
          </a:p>
        </p:txBody>
      </p:sp>
      <p:sp>
        <p:nvSpPr>
          <p:cNvPr id="25603"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en-US" altLang="zh-CN" sz="2700" b="1" smtClean="0"/>
              <a:t>      </a:t>
            </a:r>
            <a:r>
              <a:rPr lang="zh-CN" altLang="en-US" sz="2700" b="1" smtClean="0"/>
              <a:t>三，有功功率的调节</a:t>
            </a:r>
          </a:p>
          <a:p>
            <a:pPr eaLnBrk="1" hangingPunct="1">
              <a:lnSpc>
                <a:spcPct val="80000"/>
              </a:lnSpc>
            </a:pPr>
            <a:r>
              <a:rPr lang="zh-CN" altLang="en-US" sz="2700" b="1" smtClean="0"/>
              <a:t>       结论是，</a:t>
            </a:r>
            <a:r>
              <a:rPr lang="zh-CN" altLang="en-US" sz="2700" b="1" smtClean="0">
                <a:solidFill>
                  <a:srgbClr val="0000FF"/>
                </a:solidFill>
              </a:rPr>
              <a:t>要增加发电机的输出功率，必须增加来自原动机的输入功率</a:t>
            </a:r>
            <a:r>
              <a:rPr lang="zh-CN" altLang="en-US" sz="2700" b="1" smtClean="0"/>
              <a:t>。这时若发电机并于电网，且不调节励磁，其功率角</a:t>
            </a:r>
            <a:r>
              <a:rPr lang="el-GR" altLang="zh-CN" sz="2700" b="1" smtClean="0">
                <a:cs typeface="Tahoma" pitchFamily="34" charset="0"/>
              </a:rPr>
              <a:t>θ</a:t>
            </a:r>
            <a:r>
              <a:rPr lang="zh-CN" altLang="en-US" sz="2700" b="1" smtClean="0"/>
              <a:t>必然增大。对隐极电机，当达到</a:t>
            </a:r>
            <a:r>
              <a:rPr lang="el-GR" altLang="zh-CN" sz="2700" b="1" smtClean="0">
                <a:cs typeface="Tahoma" pitchFamily="34" charset="0"/>
              </a:rPr>
              <a:t>θ</a:t>
            </a:r>
            <a:r>
              <a:rPr lang="en-US" altLang="zh-CN" sz="2700" b="1" smtClean="0">
                <a:cs typeface="Tahoma" pitchFamily="34" charset="0"/>
              </a:rPr>
              <a:t>=</a:t>
            </a:r>
            <a:r>
              <a:rPr lang="el-GR" altLang="zh-CN" sz="2700" b="1" smtClean="0">
                <a:cs typeface="Tahoma" pitchFamily="34" charset="0"/>
              </a:rPr>
              <a:t>π</a:t>
            </a:r>
            <a:r>
              <a:rPr lang="en-US" altLang="zh-CN" sz="2700" b="1" smtClean="0">
                <a:cs typeface="Tahoma" pitchFamily="34" charset="0"/>
              </a:rPr>
              <a:t>/2</a:t>
            </a:r>
            <a:r>
              <a:rPr lang="zh-CN" altLang="en-US" sz="2700" b="1" smtClean="0"/>
              <a:t>电角度时，电磁功率达极限值。此后若再加大原动机功率，发电机就会因转矩无法平衡而失去同步工作条件，成为</a:t>
            </a:r>
            <a:r>
              <a:rPr lang="zh-CN" altLang="en-US" sz="2700" b="1" smtClean="0">
                <a:solidFill>
                  <a:srgbClr val="0000FF"/>
                </a:solidFill>
              </a:rPr>
              <a:t>失步状态</a:t>
            </a:r>
            <a:r>
              <a:rPr lang="zh-CN" altLang="en-US" sz="2700" b="1" smtClean="0"/>
              <a:t>。所以隐极电机的功率角以</a:t>
            </a:r>
            <a:r>
              <a:rPr lang="el-GR" altLang="zh-CN" sz="2700" b="1" smtClean="0">
                <a:cs typeface="Tahoma" pitchFamily="34" charset="0"/>
              </a:rPr>
              <a:t>θ</a:t>
            </a:r>
            <a:r>
              <a:rPr lang="en-US" altLang="zh-CN" sz="2700" b="1" smtClean="0">
                <a:cs typeface="Tahoma" pitchFamily="34" charset="0"/>
              </a:rPr>
              <a:t>=</a:t>
            </a:r>
            <a:r>
              <a:rPr lang="el-GR" altLang="zh-CN" sz="2700" b="1" smtClean="0">
                <a:cs typeface="Tahoma" pitchFamily="34" charset="0"/>
              </a:rPr>
              <a:t>π</a:t>
            </a:r>
            <a:r>
              <a:rPr lang="en-US" altLang="zh-CN" sz="2700" b="1" smtClean="0">
                <a:cs typeface="Tahoma" pitchFamily="34" charset="0"/>
              </a:rPr>
              <a:t>/2</a:t>
            </a:r>
            <a:r>
              <a:rPr lang="zh-CN" altLang="en-US" sz="2700" b="1" smtClean="0"/>
              <a:t>为稳定工作极限。对凸极电机读者可参照自行分析。</a:t>
            </a:r>
          </a:p>
          <a:p>
            <a:pPr eaLnBrk="1" hangingPunct="1">
              <a:lnSpc>
                <a:spcPct val="80000"/>
              </a:lnSpc>
            </a:pPr>
            <a:r>
              <a:rPr lang="zh-CN" altLang="en-US" sz="2700" b="1" smtClean="0"/>
              <a:t>  </a:t>
            </a:r>
          </a:p>
          <a:p>
            <a:pPr eaLnBrk="1" hangingPunct="1">
              <a:lnSpc>
                <a:spcPct val="80000"/>
              </a:lnSpc>
            </a:pPr>
            <a:r>
              <a:rPr lang="zh-CN" altLang="en-US" sz="2700" b="1" smtClean="0"/>
              <a:t>     四、静态稳定的条件</a:t>
            </a:r>
          </a:p>
          <a:p>
            <a:pPr eaLnBrk="1" hangingPunct="1">
              <a:lnSpc>
                <a:spcPct val="80000"/>
              </a:lnSpc>
            </a:pPr>
            <a:r>
              <a:rPr lang="zh-CN" altLang="en-US" sz="2700" b="1" smtClean="0"/>
              <a:t>       下面讨论稳定工作的条件。对照功角特性，</a:t>
            </a:r>
            <a:r>
              <a:rPr lang="zh-CN" altLang="en-US" sz="2700" b="1" smtClean="0">
                <a:solidFill>
                  <a:srgbClr val="0000FF"/>
                </a:solidFill>
              </a:rPr>
              <a:t>同一功率可对应有两个不同的</a:t>
            </a:r>
            <a:r>
              <a:rPr lang="el-GR" altLang="zh-CN" sz="2700" b="1" smtClean="0">
                <a:solidFill>
                  <a:srgbClr val="0000FF"/>
                </a:solidFill>
                <a:cs typeface="Tahoma" pitchFamily="34" charset="0"/>
              </a:rPr>
              <a:t>θ</a:t>
            </a:r>
            <a:r>
              <a:rPr lang="zh-CN" altLang="en-US" sz="2700" b="1" smtClean="0">
                <a:solidFill>
                  <a:srgbClr val="0000FF"/>
                </a:solidFill>
              </a:rPr>
              <a:t>值</a:t>
            </a:r>
            <a:r>
              <a:rPr lang="zh-CN" altLang="en-US" sz="2700" b="1" smtClean="0"/>
              <a:t>，仍以隐极电机为例，如图</a:t>
            </a:r>
            <a:r>
              <a:rPr lang="en-US" altLang="zh-CN" sz="2700" b="1" smtClean="0"/>
              <a:t>22-14</a:t>
            </a:r>
            <a:r>
              <a:rPr lang="zh-CN" altLang="en-US" sz="2700" b="1" smtClean="0"/>
              <a:t>中的</a:t>
            </a:r>
            <a:r>
              <a:rPr lang="en-US" altLang="zh-CN" sz="2700" b="1" smtClean="0"/>
              <a:t>A</a:t>
            </a:r>
            <a:r>
              <a:rPr lang="zh-CN" altLang="en-US" sz="2700" b="1" smtClean="0"/>
              <a:t>和</a:t>
            </a:r>
            <a:r>
              <a:rPr lang="en-US" altLang="zh-CN" sz="2700" b="1" smtClean="0"/>
              <a:t>B</a:t>
            </a:r>
            <a:r>
              <a:rPr lang="zh-CN" altLang="en-US" sz="2700" b="1" smtClean="0"/>
              <a:t>两点。其中</a:t>
            </a:r>
            <a:r>
              <a:rPr lang="en-US" altLang="zh-CN" sz="2700" b="1" smtClean="0"/>
              <a:t>A</a:t>
            </a:r>
            <a:r>
              <a:rPr lang="zh-CN" altLang="en-US" sz="2700" b="1" smtClean="0"/>
              <a:t>点是稳定工作点，而</a:t>
            </a:r>
            <a:r>
              <a:rPr lang="en-US" altLang="zh-CN" sz="2700" b="1" smtClean="0"/>
              <a:t>B</a:t>
            </a:r>
            <a:r>
              <a:rPr lang="zh-CN" altLang="en-US" sz="2700" b="1" smtClean="0"/>
              <a:t>点</a:t>
            </a:r>
            <a:r>
              <a:rPr lang="en-US" altLang="zh-CN" sz="2700" b="1" smtClean="0"/>
              <a:t>(</a:t>
            </a:r>
            <a:r>
              <a:rPr lang="el-GR" altLang="zh-CN" sz="2700" b="1" smtClean="0">
                <a:cs typeface="Tahoma" pitchFamily="34" charset="0"/>
              </a:rPr>
              <a:t>θ</a:t>
            </a:r>
            <a:r>
              <a:rPr lang="en-US" altLang="zh-CN" sz="2700" b="1" smtClean="0">
                <a:cs typeface="Tahoma" pitchFamily="34" charset="0"/>
              </a:rPr>
              <a:t>&gt;</a:t>
            </a:r>
            <a:r>
              <a:rPr lang="el-GR" altLang="zh-CN" sz="2700" b="1" smtClean="0">
                <a:cs typeface="Tahoma" pitchFamily="34" charset="0"/>
              </a:rPr>
              <a:t>π</a:t>
            </a:r>
            <a:r>
              <a:rPr lang="en-US" altLang="zh-CN" sz="2700" b="1" smtClean="0">
                <a:cs typeface="Tahoma" pitchFamily="34" charset="0"/>
              </a:rPr>
              <a:t>/2</a:t>
            </a:r>
            <a:r>
              <a:rPr lang="en-US" altLang="zh-CN" sz="2700" b="1" smtClean="0"/>
              <a:t>)</a:t>
            </a:r>
            <a:r>
              <a:rPr lang="zh-CN" altLang="en-US" sz="2700" b="1" smtClean="0"/>
              <a:t>为不稳定工作点。</a:t>
            </a:r>
            <a:endParaRPr lang="en-US" altLang="en-US" sz="800" b="1" smtClean="0"/>
          </a:p>
        </p:txBody>
      </p:sp>
      <p:graphicFrame>
        <p:nvGraphicFramePr>
          <p:cNvPr id="25604" name="Object 4"/>
          <p:cNvGraphicFramePr>
            <a:graphicFrameLocks noChangeAspect="1"/>
          </p:cNvGraphicFramePr>
          <p:nvPr>
            <p:ph sz="quarter" idx="2"/>
          </p:nvPr>
        </p:nvGraphicFramePr>
        <p:xfrm>
          <a:off x="4427538" y="4149725"/>
          <a:ext cx="2417762" cy="947738"/>
        </p:xfrm>
        <a:graphic>
          <a:graphicData uri="http://schemas.openxmlformats.org/presentationml/2006/ole">
            <p:oleObj spid="_x0000_s25604" name="公式" r:id="rId3" imgW="1091726" imgH="431613" progId="Equation.3">
              <p:embed/>
            </p:oleObj>
          </a:graphicData>
        </a:graphic>
      </p:graphicFrame>
      <p:pic>
        <p:nvPicPr>
          <p:cNvPr id="226313" name="Picture 9" descr="22-13"/>
          <p:cNvPicPr>
            <a:picLocks noChangeAspect="1" noChangeArrowheads="1"/>
          </p:cNvPicPr>
          <p:nvPr>
            <p:ph sz="quarter" idx="3"/>
          </p:nvPr>
        </p:nvPicPr>
        <p:blipFill>
          <a:blip r:embed="rId4"/>
          <a:srcRect/>
          <a:stretch>
            <a:fillRect/>
          </a:stretch>
        </p:blipFill>
        <p:spPr>
          <a:xfrm>
            <a:off x="5435600" y="0"/>
            <a:ext cx="3095625" cy="2357438"/>
          </a:xfrm>
          <a:noFill/>
        </p:spPr>
      </p:pic>
      <p:pic>
        <p:nvPicPr>
          <p:cNvPr id="226314" name="Picture 10" descr="22-12"/>
          <p:cNvPicPr>
            <a:picLocks noChangeAspect="1" noChangeArrowheads="1"/>
          </p:cNvPicPr>
          <p:nvPr/>
        </p:nvPicPr>
        <p:blipFill>
          <a:blip r:embed="rId5"/>
          <a:srcRect r="36551"/>
          <a:stretch>
            <a:fillRect/>
          </a:stretch>
        </p:blipFill>
        <p:spPr bwMode="auto">
          <a:xfrm>
            <a:off x="755650" y="0"/>
            <a:ext cx="2879725" cy="24479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63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nodeType="clickEffect">
                                  <p:stCondLst>
                                    <p:cond delay="0"/>
                                  </p:stCondLst>
                                  <p:childTnLst>
                                    <p:set>
                                      <p:cBhvr>
                                        <p:cTn id="10" dur="1" fill="hold">
                                          <p:stCondLst>
                                            <p:cond delay="0"/>
                                          </p:stCondLst>
                                        </p:cTn>
                                        <p:tgtEl>
                                          <p:spTgt spid="226314"/>
                                        </p:tgtEl>
                                        <p:attrNameLst>
                                          <p:attrName>style.visibility</p:attrName>
                                        </p:attrNameLst>
                                      </p:cBhvr>
                                      <p:to>
                                        <p:strVal val="visible"/>
                                      </p:to>
                                    </p:set>
                                    <p:animEffect transition="in" filter="slide(fromBottom)">
                                      <p:cBhvr>
                                        <p:cTn id="11" dur="500"/>
                                        <p:tgtEl>
                                          <p:spTgt spid="226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10</a:t>
            </a:r>
          </a:p>
        </p:txBody>
      </p:sp>
      <p:sp>
        <p:nvSpPr>
          <p:cNvPr id="26627"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en-US" altLang="zh-CN" sz="2700" b="1" smtClean="0"/>
              <a:t>      </a:t>
            </a:r>
            <a:r>
              <a:rPr lang="zh-CN" altLang="en-US" sz="2700" b="1" smtClean="0"/>
              <a:t>四、静态稳定的条件</a:t>
            </a:r>
          </a:p>
          <a:p>
            <a:pPr eaLnBrk="1" hangingPunct="1">
              <a:lnSpc>
                <a:spcPct val="80000"/>
              </a:lnSpc>
            </a:pPr>
            <a:r>
              <a:rPr lang="zh-CN" altLang="en-US" sz="2700" b="1" smtClean="0"/>
              <a:t>例如，</a:t>
            </a:r>
            <a:r>
              <a:rPr lang="zh-CN" altLang="en-US" sz="2700" b="1" smtClean="0">
                <a:solidFill>
                  <a:srgbClr val="0000FF"/>
                </a:solidFill>
              </a:rPr>
              <a:t>在</a:t>
            </a:r>
            <a:r>
              <a:rPr lang="en-US" altLang="zh-CN" sz="2700" b="1" smtClean="0">
                <a:solidFill>
                  <a:srgbClr val="0000FF"/>
                </a:solidFill>
              </a:rPr>
              <a:t>A</a:t>
            </a:r>
            <a:r>
              <a:rPr lang="zh-CN" altLang="en-US" sz="2700" b="1" smtClean="0">
                <a:solidFill>
                  <a:srgbClr val="0000FF"/>
                </a:solidFill>
              </a:rPr>
              <a:t>点运行时</a:t>
            </a:r>
            <a:r>
              <a:rPr lang="zh-CN" altLang="en-US" sz="2700" b="1" smtClean="0"/>
              <a:t>，若输入功率增加</a:t>
            </a:r>
            <a:r>
              <a:rPr lang="el-GR" altLang="zh-CN" sz="2700" b="1" smtClean="0">
                <a:cs typeface="Tahoma" pitchFamily="34" charset="0"/>
              </a:rPr>
              <a:t>Δ</a:t>
            </a:r>
            <a:r>
              <a:rPr lang="en-US" altLang="zh-CN" sz="2700" b="1" smtClean="0"/>
              <a:t>P(</a:t>
            </a:r>
            <a:r>
              <a:rPr lang="zh-CN" altLang="en-US" sz="2700" b="1" smtClean="0"/>
              <a:t>小扰动</a:t>
            </a:r>
            <a:r>
              <a:rPr lang="en-US" altLang="zh-CN" sz="2700" b="1" smtClean="0"/>
              <a:t>)</a:t>
            </a:r>
            <a:r>
              <a:rPr lang="zh-CN" altLang="en-US" sz="2700" b="1" smtClean="0"/>
              <a:t>，那么转子会加速使功率角加大</a:t>
            </a:r>
            <a:r>
              <a:rPr lang="en-US" altLang="zh-CN" sz="2700" b="1" smtClean="0"/>
              <a:t>(</a:t>
            </a:r>
            <a:r>
              <a:rPr lang="el-GR" altLang="zh-CN" sz="2700" b="1" smtClean="0">
                <a:cs typeface="Tahoma" pitchFamily="34" charset="0"/>
              </a:rPr>
              <a:t>Δθ</a:t>
            </a:r>
            <a:r>
              <a:rPr lang="en-US" altLang="zh-CN" sz="2700" b="1" smtClean="0"/>
              <a:t>)</a:t>
            </a:r>
            <a:r>
              <a:rPr lang="zh-CN" altLang="en-US" sz="2700" b="1" smtClean="0"/>
              <a:t>，并在</a:t>
            </a:r>
            <a:r>
              <a:rPr lang="en-US" altLang="zh-CN" sz="2700" b="1" smtClean="0"/>
              <a:t>A’</a:t>
            </a:r>
            <a:r>
              <a:rPr lang="zh-CN" altLang="en-US" sz="2700" b="1" smtClean="0"/>
              <a:t>点工作；扰动一旦消失，则因</a:t>
            </a:r>
            <a:r>
              <a:rPr lang="en-US" altLang="zh-CN" sz="2700" b="1" smtClean="0"/>
              <a:t>A’</a:t>
            </a:r>
            <a:r>
              <a:rPr lang="zh-CN" altLang="en-US" sz="2700" b="1" smtClean="0"/>
              <a:t>点对应的电磁功率大于输入功率，转子必减速，从而又回复到</a:t>
            </a:r>
            <a:r>
              <a:rPr lang="en-US" altLang="zh-CN" sz="2700" b="1" smtClean="0"/>
              <a:t>A</a:t>
            </a:r>
            <a:r>
              <a:rPr lang="zh-CN" altLang="en-US" sz="2700" b="1" smtClean="0"/>
              <a:t>点稳定运行，这说明</a:t>
            </a:r>
            <a:r>
              <a:rPr lang="en-US" altLang="zh-CN" sz="2700" b="1" smtClean="0"/>
              <a:t>A</a:t>
            </a:r>
            <a:r>
              <a:rPr lang="zh-CN" altLang="en-US" sz="2700" b="1" smtClean="0"/>
              <a:t>点是可以稳定工作的。一般来说，稳定工作的条件是功角特性具有正斜率</a:t>
            </a:r>
            <a:r>
              <a:rPr lang="en-US" altLang="zh-CN" sz="2700" b="1" smtClean="0"/>
              <a:t>(dP</a:t>
            </a:r>
            <a:r>
              <a:rPr lang="en-US" altLang="zh-CN" sz="2700" b="1" baseline="-25000" smtClean="0"/>
              <a:t>em</a:t>
            </a:r>
            <a:r>
              <a:rPr lang="en-US" altLang="zh-CN" sz="2700" b="1" smtClean="0"/>
              <a:t>/d</a:t>
            </a:r>
            <a:r>
              <a:rPr lang="el-GR" altLang="zh-CN" sz="2700" b="1" smtClean="0">
                <a:cs typeface="Tahoma" pitchFamily="34" charset="0"/>
              </a:rPr>
              <a:t>θ</a:t>
            </a:r>
            <a:r>
              <a:rPr lang="en-US" altLang="zh-CN" sz="2700" b="1" smtClean="0"/>
              <a:t>)&gt;0</a:t>
            </a:r>
            <a:r>
              <a:rPr lang="zh-CN" altLang="en-US" sz="2700" b="1" smtClean="0"/>
              <a:t>，如图</a:t>
            </a:r>
            <a:r>
              <a:rPr lang="en-US" altLang="zh-CN" sz="2700" b="1" smtClean="0"/>
              <a:t>22-14</a:t>
            </a:r>
            <a:r>
              <a:rPr lang="zh-CN" altLang="en-US" sz="2700" b="1" smtClean="0"/>
              <a:t>之实线段</a:t>
            </a:r>
            <a:r>
              <a:rPr lang="en-US" altLang="zh-CN" sz="2700" b="1" smtClean="0"/>
              <a:t>(</a:t>
            </a:r>
            <a:r>
              <a:rPr lang="zh-CN" altLang="en-US" sz="2700" b="1" smtClean="0"/>
              <a:t>对隐极电机</a:t>
            </a:r>
            <a:r>
              <a:rPr lang="en-US" altLang="zh-CN" sz="2700" b="1" smtClean="0"/>
              <a:t>0&lt;</a:t>
            </a:r>
            <a:r>
              <a:rPr lang="el-GR" altLang="zh-CN" sz="2700" b="1" smtClean="0">
                <a:cs typeface="Tahoma" pitchFamily="34" charset="0"/>
              </a:rPr>
              <a:t>θ</a:t>
            </a:r>
            <a:r>
              <a:rPr lang="en-US" altLang="zh-CN" sz="2700" b="1" smtClean="0"/>
              <a:t>&lt; </a:t>
            </a:r>
            <a:r>
              <a:rPr lang="el-GR" altLang="zh-CN" sz="2700" b="1" smtClean="0">
                <a:cs typeface="Tahoma" pitchFamily="34" charset="0"/>
              </a:rPr>
              <a:t>π</a:t>
            </a:r>
            <a:r>
              <a:rPr lang="en-US" altLang="zh-CN" sz="2700" b="1" smtClean="0">
                <a:cs typeface="Tahoma" pitchFamily="34" charset="0"/>
              </a:rPr>
              <a:t>/2</a:t>
            </a:r>
            <a:r>
              <a:rPr lang="en-US" altLang="zh-CN" sz="2700" b="1" smtClean="0"/>
              <a:t>)</a:t>
            </a:r>
            <a:r>
              <a:rPr lang="zh-CN" altLang="en-US" sz="2700" b="1" smtClean="0"/>
              <a:t>。</a:t>
            </a:r>
          </a:p>
          <a:p>
            <a:pPr eaLnBrk="1" hangingPunct="1">
              <a:lnSpc>
                <a:spcPct val="80000"/>
              </a:lnSpc>
            </a:pPr>
            <a:r>
              <a:rPr lang="zh-CN" altLang="en-US" sz="2700" b="1" smtClean="0">
                <a:solidFill>
                  <a:srgbClr val="0000FF"/>
                </a:solidFill>
              </a:rPr>
              <a:t>如若在</a:t>
            </a:r>
            <a:r>
              <a:rPr lang="en-US" altLang="zh-CN" sz="2700" b="1" smtClean="0">
                <a:solidFill>
                  <a:srgbClr val="0000FF"/>
                </a:solidFill>
              </a:rPr>
              <a:t>B</a:t>
            </a:r>
            <a:r>
              <a:rPr lang="zh-CN" altLang="en-US" sz="2700" b="1" smtClean="0">
                <a:solidFill>
                  <a:srgbClr val="0000FF"/>
                </a:solidFill>
              </a:rPr>
              <a:t>点出现</a:t>
            </a:r>
            <a:r>
              <a:rPr lang="el-GR" altLang="zh-CN" sz="2700" b="1" smtClean="0">
                <a:solidFill>
                  <a:srgbClr val="0000FF"/>
                </a:solidFill>
                <a:cs typeface="Tahoma" pitchFamily="34" charset="0"/>
              </a:rPr>
              <a:t>Δ</a:t>
            </a:r>
            <a:r>
              <a:rPr lang="en-US" altLang="zh-CN" sz="2700" b="1" smtClean="0">
                <a:solidFill>
                  <a:srgbClr val="0000FF"/>
                </a:solidFill>
              </a:rPr>
              <a:t>P</a:t>
            </a:r>
            <a:r>
              <a:rPr lang="zh-CN" altLang="en-US" sz="2700" b="1" smtClean="0">
                <a:solidFill>
                  <a:srgbClr val="0000FF"/>
                </a:solidFill>
              </a:rPr>
              <a:t>时</a:t>
            </a:r>
            <a:r>
              <a:rPr lang="zh-CN" altLang="en-US" sz="2700" b="1" smtClean="0">
                <a:solidFill>
                  <a:schemeClr val="hlink"/>
                </a:solidFill>
              </a:rPr>
              <a:t>，</a:t>
            </a:r>
            <a:r>
              <a:rPr lang="zh-CN" altLang="en-US" sz="2700" b="1" smtClean="0"/>
              <a:t>转子加速和</a:t>
            </a:r>
            <a:r>
              <a:rPr lang="el-GR" altLang="zh-CN" sz="2700" b="1" smtClean="0">
                <a:cs typeface="Tahoma" pitchFamily="34" charset="0"/>
              </a:rPr>
              <a:t>θ</a:t>
            </a:r>
            <a:r>
              <a:rPr lang="zh-CN" altLang="en-US" sz="2700" b="1" smtClean="0"/>
              <a:t>增大，但因口增大引起电磁功率减小，致使功率更不平衡，使</a:t>
            </a:r>
            <a:r>
              <a:rPr lang="el-GR" altLang="zh-CN" sz="2700" b="1" smtClean="0">
                <a:cs typeface="Tahoma" pitchFamily="34" charset="0"/>
              </a:rPr>
              <a:t>θ</a:t>
            </a:r>
            <a:r>
              <a:rPr lang="zh-CN" altLang="en-US" sz="2700" b="1" smtClean="0"/>
              <a:t>继续增大。结果将使转子转过</a:t>
            </a:r>
            <a:r>
              <a:rPr lang="en-US" altLang="zh-CN" sz="2700" b="1" smtClean="0"/>
              <a:t>180</a:t>
            </a:r>
            <a:r>
              <a:rPr lang="zh-CN" altLang="en-US" sz="2700" b="1" smtClean="0"/>
              <a:t>电角度，重新落到功角特性的稳定工作段才出现平衡的稳定工作状态。所以，如图</a:t>
            </a:r>
            <a:r>
              <a:rPr lang="en-US" altLang="zh-CN" sz="2700" b="1" smtClean="0"/>
              <a:t>22—14</a:t>
            </a:r>
            <a:r>
              <a:rPr lang="zh-CN" altLang="en-US" sz="2700" b="1" smtClean="0"/>
              <a:t>中具有负斜率的虚线段，是不稳定工作段其时功角特性具有负斜率</a:t>
            </a:r>
            <a:r>
              <a:rPr lang="en-US" altLang="zh-CN" sz="2700" b="1" smtClean="0"/>
              <a:t>(dP</a:t>
            </a:r>
            <a:r>
              <a:rPr lang="en-US" altLang="zh-CN" sz="2700" b="1" baseline="-25000" smtClean="0"/>
              <a:t>em</a:t>
            </a:r>
            <a:r>
              <a:rPr lang="en-US" altLang="zh-CN" sz="2700" b="1" smtClean="0"/>
              <a:t>/d</a:t>
            </a:r>
            <a:r>
              <a:rPr lang="el-GR" altLang="zh-CN" sz="2700" b="1" smtClean="0">
                <a:cs typeface="Tahoma" pitchFamily="34" charset="0"/>
              </a:rPr>
              <a:t>θ</a:t>
            </a:r>
            <a:r>
              <a:rPr lang="en-US" altLang="zh-CN" sz="2700" b="1" smtClean="0"/>
              <a:t>)&lt;0</a:t>
            </a:r>
            <a:r>
              <a:rPr lang="zh-CN" altLang="en-US" sz="2700" b="1" smtClean="0"/>
              <a:t>。</a:t>
            </a:r>
            <a:endParaRPr lang="en-US" altLang="en-US" sz="800" b="1" smtClean="0"/>
          </a:p>
        </p:txBody>
      </p:sp>
      <p:pic>
        <p:nvPicPr>
          <p:cNvPr id="227335" name="Picture 7" descr="22-13"/>
          <p:cNvPicPr>
            <a:picLocks noChangeAspect="1" noChangeArrowheads="1"/>
          </p:cNvPicPr>
          <p:nvPr>
            <p:ph sz="quarter" idx="3"/>
          </p:nvPr>
        </p:nvPicPr>
        <p:blipFill>
          <a:blip r:embed="rId2"/>
          <a:srcRect/>
          <a:stretch>
            <a:fillRect/>
          </a:stretch>
        </p:blipFill>
        <p:spPr>
          <a:xfrm>
            <a:off x="4140200" y="0"/>
            <a:ext cx="4535488" cy="34544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slide(fromBottom)">
                                      <p:cBhvr>
                                        <p:cTn id="7" dur="500"/>
                                        <p:tgtEl>
                                          <p:spTgt spid="227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11</a:t>
            </a:r>
          </a:p>
        </p:txBody>
      </p:sp>
      <p:sp>
        <p:nvSpPr>
          <p:cNvPr id="27651"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en-US" altLang="zh-CN" sz="2700" b="1" smtClean="0"/>
              <a:t>      </a:t>
            </a:r>
            <a:r>
              <a:rPr lang="zh-CN" altLang="en-US" sz="2700" b="1" smtClean="0"/>
              <a:t>四、静态稳定的条件</a:t>
            </a:r>
          </a:p>
          <a:p>
            <a:pPr eaLnBrk="1" hangingPunct="1">
              <a:lnSpc>
                <a:spcPct val="80000"/>
              </a:lnSpc>
            </a:pPr>
            <a:r>
              <a:rPr lang="zh-CN" altLang="en-US" sz="2700" b="1" smtClean="0">
                <a:solidFill>
                  <a:srgbClr val="0000FF"/>
                </a:solidFill>
              </a:rPr>
              <a:t>由以上分析可见，最大电磁功率是稳定工作的极限。</a:t>
            </a:r>
            <a:r>
              <a:rPr lang="zh-CN" altLang="en-US" sz="2700" b="1" smtClean="0"/>
              <a:t>另外，稳定工作的基本条件是</a:t>
            </a:r>
            <a:r>
              <a:rPr lang="en-US" altLang="zh-CN" sz="2700" b="1" smtClean="0"/>
              <a:t>(dP</a:t>
            </a:r>
            <a:r>
              <a:rPr lang="en-US" altLang="zh-CN" sz="2700" b="1" baseline="-25000" smtClean="0"/>
              <a:t>em</a:t>
            </a:r>
            <a:r>
              <a:rPr lang="en-US" altLang="zh-CN" sz="2700" b="1" smtClean="0"/>
              <a:t>/d</a:t>
            </a:r>
            <a:r>
              <a:rPr lang="el-GR" altLang="zh-CN" sz="2700" b="1" smtClean="0">
                <a:cs typeface="Tahoma" pitchFamily="34" charset="0"/>
              </a:rPr>
              <a:t>θ</a:t>
            </a:r>
            <a:r>
              <a:rPr lang="en-US" altLang="zh-CN" sz="2700" b="1" smtClean="0"/>
              <a:t> )&gt;0</a:t>
            </a:r>
            <a:r>
              <a:rPr lang="zh-CN" altLang="en-US" sz="2700" b="1" smtClean="0"/>
              <a:t>。    越大，则维持稳定同步运行的能力越强，发电机运行的稳定性能就越好。</a:t>
            </a:r>
          </a:p>
          <a:p>
            <a:pPr eaLnBrk="1" hangingPunct="1">
              <a:lnSpc>
                <a:spcPct val="80000"/>
              </a:lnSpc>
            </a:pPr>
            <a:r>
              <a:rPr lang="zh-CN" altLang="en-US" sz="2700" b="1" smtClean="0"/>
              <a:t>通常把导数</a:t>
            </a:r>
            <a:r>
              <a:rPr lang="en-US" altLang="zh-CN" sz="2700" b="1" smtClean="0"/>
              <a:t>dP</a:t>
            </a:r>
            <a:r>
              <a:rPr lang="en-US" altLang="zh-CN" sz="2700" b="1" baseline="-25000" smtClean="0"/>
              <a:t>em</a:t>
            </a:r>
            <a:r>
              <a:rPr lang="en-US" altLang="zh-CN" sz="2700" b="1" smtClean="0"/>
              <a:t>/d</a:t>
            </a:r>
            <a:r>
              <a:rPr lang="el-GR" altLang="zh-CN" sz="2700" b="1" smtClean="0">
                <a:cs typeface="Tahoma" pitchFamily="34" charset="0"/>
              </a:rPr>
              <a:t>θ</a:t>
            </a:r>
            <a:r>
              <a:rPr lang="zh-CN" altLang="en-US" sz="2700" b="1" smtClean="0">
                <a:solidFill>
                  <a:srgbClr val="0000FF"/>
                </a:solidFill>
              </a:rPr>
              <a:t>称作比整步功率</a:t>
            </a:r>
            <a:r>
              <a:rPr lang="zh-CN" altLang="en-US" sz="2700" b="1" smtClean="0"/>
              <a:t>，由凸极电机电磁功率关系</a:t>
            </a:r>
            <a:r>
              <a:rPr lang="en-US" altLang="zh-CN" sz="2700" b="1" smtClean="0"/>
              <a:t>[</a:t>
            </a:r>
            <a:r>
              <a:rPr lang="zh-CN" altLang="en-US" sz="2700" b="1" smtClean="0"/>
              <a:t>式</a:t>
            </a:r>
            <a:r>
              <a:rPr lang="en-US" altLang="zh-CN" sz="2700" b="1" smtClean="0"/>
              <a:t>(22-9)]</a:t>
            </a:r>
            <a:r>
              <a:rPr lang="zh-CN" altLang="en-US" sz="2700" b="1" smtClean="0"/>
              <a:t>可得图</a:t>
            </a:r>
            <a:r>
              <a:rPr lang="en-US" altLang="zh-CN" sz="2700" b="1" smtClean="0"/>
              <a:t>22—15</a:t>
            </a:r>
            <a:r>
              <a:rPr lang="zh-CN" altLang="en-US" sz="2700" b="1" smtClean="0"/>
              <a:t>给出了比整步功率曲线。</a:t>
            </a:r>
          </a:p>
          <a:p>
            <a:pPr eaLnBrk="1" hangingPunct="1">
              <a:lnSpc>
                <a:spcPct val="80000"/>
              </a:lnSpc>
            </a:pPr>
            <a:r>
              <a:rPr lang="zh-CN" altLang="en-US" sz="2700" b="1" smtClean="0"/>
              <a:t> </a:t>
            </a:r>
          </a:p>
          <a:p>
            <a:pPr eaLnBrk="1" hangingPunct="1">
              <a:lnSpc>
                <a:spcPct val="80000"/>
              </a:lnSpc>
            </a:pPr>
            <a:r>
              <a:rPr lang="zh-CN" altLang="en-US" sz="2700" b="1" smtClean="0"/>
              <a:t>与比整步功率相关的另一个指标是</a:t>
            </a:r>
            <a:r>
              <a:rPr lang="zh-CN" altLang="en-US" sz="2700" b="1" smtClean="0">
                <a:solidFill>
                  <a:srgbClr val="0000FF"/>
                </a:solidFill>
              </a:rPr>
              <a:t>电机的过载能力，即在额定电压和励磁电流不变时，发电机可能产生的最大电磁功率对发电机额定功率之比，称为静态过载能力，</a:t>
            </a:r>
            <a:r>
              <a:rPr lang="zh-CN" altLang="en-US" sz="2700" b="1" smtClean="0"/>
              <a:t>为</a:t>
            </a:r>
          </a:p>
        </p:txBody>
      </p:sp>
      <p:graphicFrame>
        <p:nvGraphicFramePr>
          <p:cNvPr id="27652" name="Object 4"/>
          <p:cNvGraphicFramePr>
            <a:graphicFrameLocks noChangeAspect="1"/>
          </p:cNvGraphicFramePr>
          <p:nvPr>
            <p:ph sz="quarter" idx="2"/>
          </p:nvPr>
        </p:nvGraphicFramePr>
        <p:xfrm>
          <a:off x="2265363" y="3786188"/>
          <a:ext cx="5678487" cy="946150"/>
        </p:xfrm>
        <a:graphic>
          <a:graphicData uri="http://schemas.openxmlformats.org/presentationml/2006/ole">
            <p:oleObj spid="_x0000_s27652" name="公式" r:id="rId3" imgW="2641600" imgH="444500" progId="Equation.3">
              <p:embed/>
            </p:oleObj>
          </a:graphicData>
        </a:graphic>
      </p:graphicFrame>
      <p:pic>
        <p:nvPicPr>
          <p:cNvPr id="228357" name="Picture 5" descr="22-13"/>
          <p:cNvPicPr>
            <a:picLocks noChangeAspect="1" noChangeArrowheads="1"/>
          </p:cNvPicPr>
          <p:nvPr>
            <p:ph sz="quarter" idx="3"/>
          </p:nvPr>
        </p:nvPicPr>
        <p:blipFill>
          <a:blip r:embed="rId4"/>
          <a:srcRect/>
          <a:stretch>
            <a:fillRect/>
          </a:stretch>
        </p:blipFill>
        <p:spPr>
          <a:xfrm>
            <a:off x="4500563" y="0"/>
            <a:ext cx="2808287" cy="2138363"/>
          </a:xfrm>
          <a:noFill/>
        </p:spPr>
      </p:pic>
      <p:graphicFrame>
        <p:nvGraphicFramePr>
          <p:cNvPr id="27654" name="Object 6"/>
          <p:cNvGraphicFramePr>
            <a:graphicFrameLocks noChangeAspect="1"/>
          </p:cNvGraphicFramePr>
          <p:nvPr/>
        </p:nvGraphicFramePr>
        <p:xfrm>
          <a:off x="4140200" y="5734050"/>
          <a:ext cx="1584325" cy="1147763"/>
        </p:xfrm>
        <a:graphic>
          <a:graphicData uri="http://schemas.openxmlformats.org/presentationml/2006/ole">
            <p:oleObj spid="_x0000_s27654" name="公式" r:id="rId5" imgW="596900" imgH="4318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57"/>
                                        </p:tgtEl>
                                        <p:attrNameLst>
                                          <p:attrName>style.visibility</p:attrName>
                                        </p:attrNameLst>
                                      </p:cBhvr>
                                      <p:to>
                                        <p:strVal val="visible"/>
                                      </p:to>
                                    </p:set>
                                    <p:animEffect transition="in" filter="slide(fromBottom)">
                                      <p:cBhvr>
                                        <p:cTn id="7" dur="500"/>
                                        <p:tgtEl>
                                          <p:spTgt spid="22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7088"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11</a:t>
            </a:r>
          </a:p>
        </p:txBody>
      </p:sp>
      <p:sp>
        <p:nvSpPr>
          <p:cNvPr id="28675"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en-US" altLang="zh-CN" sz="2700" b="1" smtClean="0"/>
              <a:t>      </a:t>
            </a:r>
            <a:r>
              <a:rPr lang="zh-CN" altLang="en-US" sz="2700" b="1" smtClean="0"/>
              <a:t>四、静态稳定的条件</a:t>
            </a:r>
          </a:p>
          <a:p>
            <a:pPr eaLnBrk="1" hangingPunct="1">
              <a:lnSpc>
                <a:spcPct val="80000"/>
              </a:lnSpc>
            </a:pPr>
            <a:r>
              <a:rPr lang="zh-CN" altLang="en-US" sz="2700" b="1" smtClean="0">
                <a:solidFill>
                  <a:srgbClr val="0000FF"/>
                </a:solidFill>
              </a:rPr>
              <a:t>显然，过载能力越大，则额定负载运行点距离静态稳定的极限点越远，电机运行的稳定程度越好</a:t>
            </a:r>
            <a:r>
              <a:rPr lang="zh-CN" altLang="en-US" sz="2700" b="1" smtClean="0">
                <a:solidFill>
                  <a:schemeClr val="hlink"/>
                </a:solidFill>
              </a:rPr>
              <a:t>。</a:t>
            </a:r>
            <a:r>
              <a:rPr lang="zh-CN" altLang="en-US" sz="2700" b="1" smtClean="0"/>
              <a:t>设电机额定负载运行时的功角为</a:t>
            </a:r>
            <a:r>
              <a:rPr lang="el-GR" altLang="zh-CN" sz="2700" b="1" smtClean="0">
                <a:cs typeface="Tahoma" pitchFamily="34" charset="0"/>
              </a:rPr>
              <a:t>θ</a:t>
            </a:r>
            <a:r>
              <a:rPr lang="en-US" altLang="zh-CN" sz="2700" b="1" baseline="-25000" smtClean="0"/>
              <a:t>N</a:t>
            </a:r>
            <a:r>
              <a:rPr lang="zh-CN" altLang="en-US" sz="2700" b="1" smtClean="0"/>
              <a:t>，则隐极同步电机的过载能力为</a:t>
            </a:r>
          </a:p>
          <a:p>
            <a:pPr eaLnBrk="1" hangingPunct="1">
              <a:lnSpc>
                <a:spcPct val="80000"/>
              </a:lnSpc>
            </a:pPr>
            <a:r>
              <a:rPr lang="zh-CN" altLang="en-US" sz="2700" b="1" smtClean="0"/>
              <a:t>    </a:t>
            </a:r>
          </a:p>
          <a:p>
            <a:pPr eaLnBrk="1" hangingPunct="1">
              <a:lnSpc>
                <a:spcPct val="80000"/>
              </a:lnSpc>
            </a:pPr>
            <a:r>
              <a:rPr lang="zh-CN" altLang="en-US" sz="2700" b="1" smtClean="0"/>
              <a:t>为了提高电机的过载能力和运行的稳定程度，设计同步电机时  不宜过大，一般不超过</a:t>
            </a:r>
            <a:r>
              <a:rPr lang="en-US" altLang="zh-CN" sz="2700" b="1" smtClean="0"/>
              <a:t>30°</a:t>
            </a:r>
            <a:r>
              <a:rPr lang="zh-CN" altLang="en-US" sz="2700" b="1" smtClean="0"/>
              <a:t>，相应的过载能力大约为</a:t>
            </a:r>
            <a:r>
              <a:rPr lang="en-US" altLang="zh-CN" sz="2700" b="1" smtClean="0"/>
              <a:t>2</a:t>
            </a:r>
            <a:r>
              <a:rPr lang="zh-CN" altLang="en-US" sz="2700" b="1" smtClean="0"/>
              <a:t>。</a:t>
            </a:r>
          </a:p>
          <a:p>
            <a:pPr eaLnBrk="1" hangingPunct="1">
              <a:lnSpc>
                <a:spcPct val="80000"/>
              </a:lnSpc>
            </a:pPr>
            <a:r>
              <a:rPr lang="zh-CN" altLang="en-US" sz="2700" b="1" smtClean="0"/>
              <a:t>    以上所述都是静态稳定工作的概念。但是，发电机并联于电网上，负载经常可能突变或突然发生扰动，此时发电机能否保持同步运行，属动态稳定性问题。</a:t>
            </a:r>
            <a:r>
              <a:rPr lang="zh-CN" altLang="en-US" sz="2700" b="1" smtClean="0">
                <a:solidFill>
                  <a:srgbClr val="0000FF"/>
                </a:solidFill>
              </a:rPr>
              <a:t>研究动态稳定问题要计及转子的动能，它必然会造成</a:t>
            </a:r>
            <a:r>
              <a:rPr lang="el-GR" altLang="zh-CN" sz="2700" b="1" smtClean="0">
                <a:solidFill>
                  <a:srgbClr val="0000FF"/>
                </a:solidFill>
                <a:cs typeface="Tahoma" pitchFamily="34" charset="0"/>
              </a:rPr>
              <a:t>θ</a:t>
            </a:r>
            <a:r>
              <a:rPr lang="zh-CN" altLang="en-US" sz="2700" b="1" smtClean="0">
                <a:solidFill>
                  <a:srgbClr val="0000FF"/>
                </a:solidFill>
              </a:rPr>
              <a:t>角的超调，并可能引起振荡</a:t>
            </a:r>
            <a:r>
              <a:rPr lang="zh-CN" altLang="en-US" sz="2700" b="1" smtClean="0">
                <a:solidFill>
                  <a:schemeClr val="hlink"/>
                </a:solidFill>
              </a:rPr>
              <a:t>。</a:t>
            </a:r>
            <a:r>
              <a:rPr lang="zh-CN" altLang="en-US" sz="2700" b="1" smtClean="0"/>
              <a:t>为此要将电磁关系和运动方程一体研究。动态稳定性的研究比较复杂，但比静态稳定性更重要，这将在其它课程专题讨论，这里不加阐述。</a:t>
            </a:r>
            <a:endParaRPr lang="en-US" altLang="en-US" sz="800" b="1" smtClean="0"/>
          </a:p>
        </p:txBody>
      </p:sp>
      <p:pic>
        <p:nvPicPr>
          <p:cNvPr id="229381" name="Picture 5" descr="22-13"/>
          <p:cNvPicPr>
            <a:picLocks noChangeAspect="1" noChangeArrowheads="1"/>
          </p:cNvPicPr>
          <p:nvPr>
            <p:ph sz="quarter" idx="3"/>
          </p:nvPr>
        </p:nvPicPr>
        <p:blipFill>
          <a:blip r:embed="rId3"/>
          <a:srcRect/>
          <a:stretch>
            <a:fillRect/>
          </a:stretch>
        </p:blipFill>
        <p:spPr>
          <a:xfrm>
            <a:off x="4500563" y="0"/>
            <a:ext cx="2808287" cy="2138363"/>
          </a:xfrm>
          <a:noFill/>
        </p:spPr>
      </p:pic>
      <p:graphicFrame>
        <p:nvGraphicFramePr>
          <p:cNvPr id="28677" name="Object 6"/>
          <p:cNvGraphicFramePr>
            <a:graphicFrameLocks noChangeAspect="1"/>
          </p:cNvGraphicFramePr>
          <p:nvPr/>
        </p:nvGraphicFramePr>
        <p:xfrm>
          <a:off x="2484438" y="2781300"/>
          <a:ext cx="1543050" cy="576263"/>
        </p:xfrm>
        <a:graphic>
          <a:graphicData uri="http://schemas.openxmlformats.org/presentationml/2006/ole">
            <p:oleObj spid="_x0000_s28677" name="公式" r:id="rId4" imgW="710891" imgH="431613"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slide(fromBottom)">
                                      <p:cBhvr>
                                        <p:cTn id="7" dur="500"/>
                                        <p:tgtEl>
                                          <p:spTgt spid="229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12</a:t>
            </a:r>
          </a:p>
        </p:txBody>
      </p:sp>
      <p:sp>
        <p:nvSpPr>
          <p:cNvPr id="29699"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zh-CN" altLang="en-US" sz="2700" b="1" smtClean="0"/>
              <a:t>五、无功功率的调节</a:t>
            </a:r>
          </a:p>
          <a:p>
            <a:pPr eaLnBrk="1" hangingPunct="1">
              <a:lnSpc>
                <a:spcPct val="80000"/>
              </a:lnSpc>
            </a:pPr>
            <a:r>
              <a:rPr lang="zh-CN" altLang="en-US" sz="2700" b="1" smtClean="0"/>
              <a:t>       对并在电网上的同步发电机，不仅存在有功功率调节的问题，还有</a:t>
            </a:r>
            <a:r>
              <a:rPr lang="zh-CN" altLang="en-US" sz="2700" b="1" smtClean="0">
                <a:solidFill>
                  <a:srgbClr val="0000FF"/>
                </a:solidFill>
              </a:rPr>
              <a:t>调节无功功率</a:t>
            </a:r>
            <a:r>
              <a:rPr lang="zh-CN" altLang="en-US" sz="2700" b="1" smtClean="0"/>
              <a:t>的问题。同步发电机输出的无功功率的调节是靠改变励磁电流也即励磁电势来实现的。</a:t>
            </a:r>
          </a:p>
          <a:p>
            <a:pPr eaLnBrk="1" hangingPunct="1">
              <a:lnSpc>
                <a:spcPct val="80000"/>
              </a:lnSpc>
            </a:pPr>
            <a:r>
              <a:rPr lang="zh-CN" altLang="en-US" sz="2700" b="1" smtClean="0"/>
              <a:t>    如果</a:t>
            </a:r>
            <a:r>
              <a:rPr lang="zh-CN" altLang="en-US" sz="2700" b="1" smtClean="0">
                <a:solidFill>
                  <a:srgbClr val="0000FF"/>
                </a:solidFill>
              </a:rPr>
              <a:t>来自原动机的输入功率和转矩未变，而增大励磁电势</a:t>
            </a:r>
            <a:r>
              <a:rPr lang="en-US" altLang="zh-CN" sz="2700" b="1" smtClean="0">
                <a:solidFill>
                  <a:srgbClr val="0000FF"/>
                </a:solidFill>
              </a:rPr>
              <a:t>F</a:t>
            </a:r>
            <a:r>
              <a:rPr lang="en-US" altLang="zh-CN" sz="2700" b="1" baseline="-25000" smtClean="0">
                <a:solidFill>
                  <a:srgbClr val="0000FF"/>
                </a:solidFill>
              </a:rPr>
              <a:t>f</a:t>
            </a:r>
            <a:r>
              <a:rPr lang="zh-CN" altLang="en-US" sz="2700" b="1" smtClean="0">
                <a:solidFill>
                  <a:srgbClr val="0000FF"/>
                </a:solidFill>
              </a:rPr>
              <a:t>，</a:t>
            </a:r>
            <a:r>
              <a:rPr lang="zh-CN" altLang="en-US" sz="2700" b="1" smtClean="0"/>
              <a:t>那么由式</a:t>
            </a:r>
            <a:r>
              <a:rPr lang="en-US" altLang="zh-CN" sz="2700" b="1" smtClean="0"/>
              <a:t>(22-6)</a:t>
            </a:r>
            <a:r>
              <a:rPr lang="zh-CN" altLang="en-US" sz="2700" b="1" smtClean="0"/>
              <a:t>所决定的电机电磁功率及相应的电磁转矩</a:t>
            </a:r>
            <a:r>
              <a:rPr lang="en-US" altLang="zh-CN" sz="2700" b="1" smtClean="0"/>
              <a:t>(</a:t>
            </a:r>
            <a:r>
              <a:rPr lang="zh-CN" altLang="en-US" sz="2700" b="1" smtClean="0"/>
              <a:t>制动转矩</a:t>
            </a:r>
            <a:r>
              <a:rPr lang="en-US" altLang="zh-CN" sz="2700" b="1" smtClean="0"/>
              <a:t>)</a:t>
            </a:r>
            <a:r>
              <a:rPr lang="zh-CN" altLang="en-US" sz="2700" b="1" smtClean="0"/>
              <a:t>要增大，电机必将减速，  </a:t>
            </a:r>
            <a:r>
              <a:rPr lang="el-GR" altLang="zh-CN" sz="2700" b="1" smtClean="0">
                <a:cs typeface="Tahoma" pitchFamily="34" charset="0"/>
              </a:rPr>
              <a:t>θ</a:t>
            </a:r>
            <a:r>
              <a:rPr lang="zh-CN" altLang="en-US" sz="2700" b="1" smtClean="0"/>
              <a:t>角随之减小。最终发电机必须保持如下关系</a:t>
            </a:r>
            <a:r>
              <a:rPr lang="en-US" altLang="zh-CN" sz="2700" b="1" smtClean="0"/>
              <a:t>(</a:t>
            </a:r>
            <a:r>
              <a:rPr lang="zh-CN" altLang="en-US" sz="2700" b="1" smtClean="0"/>
              <a:t>仍忽略电枢绕组电阻</a:t>
            </a:r>
            <a:r>
              <a:rPr lang="en-US" altLang="zh-CN" sz="2700" b="1" smtClean="0"/>
              <a:t>)</a:t>
            </a:r>
            <a:r>
              <a:rPr lang="zh-CN" altLang="en-US" sz="2700" b="1" smtClean="0"/>
              <a:t>：</a:t>
            </a:r>
          </a:p>
          <a:p>
            <a:pPr eaLnBrk="1" hangingPunct="1">
              <a:lnSpc>
                <a:spcPct val="80000"/>
              </a:lnSpc>
            </a:pPr>
            <a:r>
              <a:rPr lang="zh-CN" altLang="en-US" sz="2700" b="1" smtClean="0"/>
              <a:t>    以及</a:t>
            </a:r>
          </a:p>
          <a:p>
            <a:pPr eaLnBrk="1" hangingPunct="1">
              <a:lnSpc>
                <a:spcPct val="80000"/>
              </a:lnSpc>
            </a:pPr>
            <a:r>
              <a:rPr lang="zh-CN" altLang="en-US" sz="2700" b="1" smtClean="0"/>
              <a:t>    即</a:t>
            </a:r>
          </a:p>
          <a:p>
            <a:pPr eaLnBrk="1" hangingPunct="1">
              <a:lnSpc>
                <a:spcPct val="80000"/>
              </a:lnSpc>
            </a:pPr>
            <a:r>
              <a:rPr lang="zh-CN" altLang="en-US" sz="800" b="1" smtClean="0"/>
              <a:t>    </a:t>
            </a:r>
            <a:endParaRPr lang="en-US" altLang="en-US" sz="2700" b="1" smtClean="0"/>
          </a:p>
        </p:txBody>
      </p:sp>
      <p:graphicFrame>
        <p:nvGraphicFramePr>
          <p:cNvPr id="29700" name="Object 4"/>
          <p:cNvGraphicFramePr>
            <a:graphicFrameLocks noChangeAspect="1"/>
          </p:cNvGraphicFramePr>
          <p:nvPr>
            <p:ph sz="quarter" idx="2"/>
          </p:nvPr>
        </p:nvGraphicFramePr>
        <p:xfrm>
          <a:off x="3492500" y="4581525"/>
          <a:ext cx="3959225" cy="2182813"/>
        </p:xfrm>
        <a:graphic>
          <a:graphicData uri="http://schemas.openxmlformats.org/presentationml/2006/ole">
            <p:oleObj spid="_x0000_s29700" name="公式" r:id="rId3" imgW="1612900" imgH="889000" progId="Equation.3">
              <p:embed/>
            </p:oleObj>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11188"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12</a:t>
            </a:r>
          </a:p>
        </p:txBody>
      </p:sp>
      <p:sp>
        <p:nvSpPr>
          <p:cNvPr id="30723" name="Rectangle 3"/>
          <p:cNvSpPr>
            <a:spLocks noGrp="1" noChangeArrowheads="1"/>
          </p:cNvSpPr>
          <p:nvPr>
            <p:ph type="body" sz="half" idx="1"/>
          </p:nvPr>
        </p:nvSpPr>
        <p:spPr>
          <a:xfrm>
            <a:off x="179388" y="1052513"/>
            <a:ext cx="8964612" cy="5256212"/>
          </a:xfrm>
        </p:spPr>
        <p:txBody>
          <a:bodyPr/>
          <a:lstStyle/>
          <a:p>
            <a:pPr eaLnBrk="1" hangingPunct="1">
              <a:lnSpc>
                <a:spcPct val="80000"/>
              </a:lnSpc>
            </a:pPr>
            <a:r>
              <a:rPr lang="zh-CN" altLang="en-US" sz="2700" b="1" smtClean="0"/>
              <a:t>五、无功功率的调节</a:t>
            </a:r>
          </a:p>
          <a:p>
            <a:pPr eaLnBrk="1" hangingPunct="1">
              <a:lnSpc>
                <a:spcPct val="80000"/>
              </a:lnSpc>
            </a:pPr>
            <a:r>
              <a:rPr lang="zh-CN" altLang="en-US" sz="2700" b="1" smtClean="0"/>
              <a:t>据此，当调节发电机的励磁时，</a:t>
            </a:r>
            <a:r>
              <a:rPr lang="en-US" altLang="zh-CN" sz="2700" b="1" smtClean="0"/>
              <a:t>E</a:t>
            </a:r>
            <a:r>
              <a:rPr lang="en-US" altLang="zh-CN" sz="2700" b="1" baseline="-25000" smtClean="0"/>
              <a:t>0</a:t>
            </a:r>
            <a:r>
              <a:rPr lang="zh-CN" altLang="en-US" sz="2700" b="1" smtClean="0"/>
              <a:t>及输出电流</a:t>
            </a:r>
            <a:r>
              <a:rPr lang="en-US" altLang="zh-CN" sz="2700" b="1" smtClean="0"/>
              <a:t>I</a:t>
            </a:r>
            <a:r>
              <a:rPr lang="zh-CN" altLang="en-US" sz="2700" b="1" smtClean="0"/>
              <a:t>的大小均要改变，但有功分量电流是不变的，调节的只是无功电流，相应的简化矢量图如图</a:t>
            </a:r>
            <a:r>
              <a:rPr lang="en-US" altLang="zh-CN" sz="2700" b="1" smtClean="0"/>
              <a:t>22—16</a:t>
            </a:r>
            <a:r>
              <a:rPr lang="zh-CN" altLang="en-US" sz="2700" b="1" smtClean="0"/>
              <a:t>所示。其中  矢端变化的轨迹是一条与</a:t>
            </a:r>
            <a:r>
              <a:rPr lang="en-US" altLang="zh-CN" sz="2700" b="1" smtClean="0"/>
              <a:t>U</a:t>
            </a:r>
            <a:r>
              <a:rPr lang="zh-CN" altLang="en-US" sz="2700" b="1" smtClean="0"/>
              <a:t>相平行的直线</a:t>
            </a:r>
            <a:r>
              <a:rPr lang="en-US" altLang="zh-CN" sz="2700" b="1" smtClean="0"/>
              <a:t>AB</a:t>
            </a:r>
            <a:r>
              <a:rPr lang="zh-CN" altLang="en-US" sz="2700" b="1" smtClean="0"/>
              <a:t>，而电流矢端的变化轨迹是与</a:t>
            </a:r>
            <a:r>
              <a:rPr lang="en-US" altLang="zh-CN" sz="2700" b="1" smtClean="0"/>
              <a:t>U</a:t>
            </a:r>
            <a:r>
              <a:rPr lang="zh-CN" altLang="en-US" sz="2700" b="1" smtClean="0"/>
              <a:t>相垂直的直线</a:t>
            </a:r>
            <a:r>
              <a:rPr lang="en-US" altLang="zh-CN" sz="2700" b="1" smtClean="0"/>
              <a:t>CD</a:t>
            </a:r>
            <a:r>
              <a:rPr lang="zh-CN" altLang="en-US" sz="2700" b="1" smtClean="0"/>
              <a:t>。</a:t>
            </a:r>
          </a:p>
          <a:p>
            <a:pPr eaLnBrk="1" hangingPunct="1">
              <a:lnSpc>
                <a:spcPct val="80000"/>
              </a:lnSpc>
            </a:pPr>
            <a:r>
              <a:rPr lang="zh-CN" altLang="en-US" sz="2700" b="1" smtClean="0"/>
              <a:t>    图中画出了四种不同情况。</a:t>
            </a:r>
          </a:p>
          <a:p>
            <a:pPr eaLnBrk="1" hangingPunct="1">
              <a:lnSpc>
                <a:spcPct val="80000"/>
              </a:lnSpc>
            </a:pPr>
            <a:r>
              <a:rPr lang="zh-CN" altLang="en-US" sz="2700" b="1" smtClean="0"/>
              <a:t>    第一种情况  当</a:t>
            </a:r>
            <a:r>
              <a:rPr lang="en-US" altLang="zh-CN" sz="2700" b="1" smtClean="0"/>
              <a:t>I</a:t>
            </a:r>
            <a:r>
              <a:rPr lang="zh-CN" altLang="en-US" sz="2700" b="1" smtClean="0"/>
              <a:t>与</a:t>
            </a:r>
            <a:r>
              <a:rPr lang="en-US" altLang="zh-CN" sz="2700" b="1" smtClean="0"/>
              <a:t>U</a:t>
            </a:r>
            <a:r>
              <a:rPr lang="zh-CN" altLang="en-US" sz="2700" b="1" smtClean="0"/>
              <a:t>同相，即</a:t>
            </a:r>
            <a:r>
              <a:rPr lang="en-US" altLang="zh-CN" sz="2700" b="1" smtClean="0"/>
              <a:t>cos</a:t>
            </a:r>
            <a:r>
              <a:rPr lang="el-GR" altLang="zh-CN" sz="2700" b="1" smtClean="0">
                <a:latin typeface="宋体" pitchFamily="2" charset="-122"/>
              </a:rPr>
              <a:t>φ</a:t>
            </a:r>
            <a:r>
              <a:rPr lang="en-US" altLang="zh-CN" sz="2700" b="1" smtClean="0">
                <a:latin typeface="宋体" pitchFamily="2" charset="-122"/>
              </a:rPr>
              <a:t>=1</a:t>
            </a:r>
            <a:r>
              <a:rPr lang="zh-CN" altLang="en-US" sz="2700" b="1" smtClean="0"/>
              <a:t>时，励磁电势为</a:t>
            </a:r>
            <a:r>
              <a:rPr lang="en-US" altLang="zh-CN" sz="2700" b="1" smtClean="0"/>
              <a:t>E</a:t>
            </a:r>
            <a:r>
              <a:rPr lang="en-US" altLang="zh-CN" sz="2700" b="1" baseline="-25000" smtClean="0"/>
              <a:t>0</a:t>
            </a:r>
            <a:r>
              <a:rPr lang="zh-CN" altLang="en-US" sz="2700" b="1" smtClean="0"/>
              <a:t>，发电机的输出全部为有功功率，此时的励磁称为“正常励磁”。</a:t>
            </a:r>
          </a:p>
          <a:p>
            <a:pPr eaLnBrk="1" hangingPunct="1">
              <a:lnSpc>
                <a:spcPct val="80000"/>
              </a:lnSpc>
            </a:pPr>
            <a:r>
              <a:rPr lang="zh-CN" altLang="en-US" sz="2700" b="1" smtClean="0"/>
              <a:t>    第二种情况  若发电机励磁大于</a:t>
            </a:r>
            <a:r>
              <a:rPr lang="en-US" altLang="zh-CN" sz="2700" b="1" smtClean="0"/>
              <a:t>"</a:t>
            </a:r>
            <a:r>
              <a:rPr lang="zh-CN" altLang="en-US" sz="2700" b="1" smtClean="0"/>
              <a:t>正常励磁”，称为</a:t>
            </a:r>
            <a:r>
              <a:rPr lang="zh-CN" altLang="en-US" sz="2700" b="1" smtClean="0">
                <a:solidFill>
                  <a:srgbClr val="0000FF"/>
                </a:solidFill>
              </a:rPr>
              <a:t>“过励”状态</a:t>
            </a:r>
            <a:r>
              <a:rPr lang="zh-CN" altLang="en-US" sz="2700" b="1" smtClean="0"/>
              <a:t>。此时励磁电势为</a:t>
            </a:r>
            <a:r>
              <a:rPr lang="en-US" altLang="zh-CN" sz="2700" b="1" smtClean="0"/>
              <a:t>E</a:t>
            </a:r>
            <a:r>
              <a:rPr lang="en-US" altLang="zh-CN" sz="2700" b="1" baseline="-25000" smtClean="0"/>
              <a:t>01</a:t>
            </a:r>
            <a:r>
              <a:rPr lang="en-US" altLang="zh-CN" sz="2700" b="1" smtClean="0"/>
              <a:t>&gt;E</a:t>
            </a:r>
            <a:r>
              <a:rPr lang="en-US" altLang="zh-CN" sz="2700" b="1" baseline="-25000" smtClean="0"/>
              <a:t>0</a:t>
            </a:r>
            <a:r>
              <a:rPr lang="en-US" altLang="zh-CN" sz="2700" b="1" smtClean="0"/>
              <a:t> </a:t>
            </a:r>
            <a:r>
              <a:rPr lang="zh-CN" altLang="en-US" sz="2700" b="1" smtClean="0"/>
              <a:t>，电流</a:t>
            </a:r>
            <a:r>
              <a:rPr lang="en-US" altLang="zh-CN" sz="2700" b="1" smtClean="0"/>
              <a:t>I</a:t>
            </a:r>
            <a:r>
              <a:rPr lang="en-US" altLang="zh-CN" sz="2700" b="1" baseline="-25000" smtClean="0"/>
              <a:t>1</a:t>
            </a:r>
            <a:r>
              <a:rPr lang="en-US" altLang="zh-CN" sz="2700" b="1" smtClean="0"/>
              <a:t>&gt;I</a:t>
            </a:r>
            <a:r>
              <a:rPr lang="zh-CN" altLang="en-US" sz="2700" b="1" smtClean="0"/>
              <a:t>，但</a:t>
            </a:r>
            <a:r>
              <a:rPr lang="en-US" altLang="zh-CN" sz="2700" b="1" smtClean="0"/>
              <a:t>I</a:t>
            </a:r>
            <a:r>
              <a:rPr lang="en-US" altLang="zh-CN" sz="2700" b="1" baseline="-25000" smtClean="0"/>
              <a:t>1</a:t>
            </a:r>
            <a:r>
              <a:rPr lang="zh-CN" altLang="en-US" sz="2700" b="1" smtClean="0"/>
              <a:t>的相位滞后于</a:t>
            </a:r>
            <a:r>
              <a:rPr lang="en-US" altLang="zh-CN" sz="2700" b="1" smtClean="0"/>
              <a:t>U</a:t>
            </a:r>
            <a:r>
              <a:rPr lang="zh-CN" altLang="en-US" sz="2700" b="1" smtClean="0"/>
              <a:t>，所以除输出有功功率外，还</a:t>
            </a:r>
            <a:r>
              <a:rPr lang="zh-CN" altLang="en-US" sz="2700" b="1" smtClean="0">
                <a:solidFill>
                  <a:srgbClr val="0000FF"/>
                </a:solidFill>
              </a:rPr>
              <a:t>向电网输出感性无功功率</a:t>
            </a:r>
            <a:r>
              <a:rPr lang="zh-CN" altLang="en-US" sz="2700" b="1" smtClean="0"/>
              <a:t>。由于用电设备大部分为感性负载，需吸收感性电流，故</a:t>
            </a:r>
            <a:r>
              <a:rPr lang="zh-CN" altLang="en-US" sz="2700" b="1" smtClean="0">
                <a:solidFill>
                  <a:srgbClr val="0000FF"/>
                </a:solidFill>
              </a:rPr>
              <a:t>并联在电网上的同步发电机常处在“过励”状态运行</a:t>
            </a:r>
            <a:r>
              <a:rPr lang="zh-CN" altLang="en-US" sz="2700" b="1" smtClean="0"/>
              <a:t>。    </a:t>
            </a:r>
            <a:endParaRPr lang="en-US" altLang="en-US" sz="2700" b="1" smtClean="0"/>
          </a:p>
        </p:txBody>
      </p:sp>
      <p:graphicFrame>
        <p:nvGraphicFramePr>
          <p:cNvPr id="231428" name="Object 4"/>
          <p:cNvGraphicFramePr>
            <a:graphicFrameLocks noChangeAspect="1"/>
          </p:cNvGraphicFramePr>
          <p:nvPr>
            <p:ph sz="quarter" idx="2"/>
          </p:nvPr>
        </p:nvGraphicFramePr>
        <p:xfrm>
          <a:off x="395288" y="406400"/>
          <a:ext cx="3959225" cy="1368425"/>
        </p:xfrm>
        <a:graphic>
          <a:graphicData uri="http://schemas.openxmlformats.org/presentationml/2006/ole">
            <p:oleObj spid="_x0000_s30724" name="公式" r:id="rId3" imgW="1028254" imgH="355446" progId="Equation.3">
              <p:embed/>
            </p:oleObj>
          </a:graphicData>
        </a:graphic>
      </p:graphicFrame>
      <p:pic>
        <p:nvPicPr>
          <p:cNvPr id="231432" name="Picture 8" descr="22-16"/>
          <p:cNvPicPr>
            <a:picLocks noChangeAspect="1" noChangeArrowheads="1"/>
          </p:cNvPicPr>
          <p:nvPr>
            <p:ph sz="quarter" idx="3"/>
          </p:nvPr>
        </p:nvPicPr>
        <p:blipFill>
          <a:blip r:embed="rId4"/>
          <a:srcRect/>
          <a:stretch>
            <a:fillRect/>
          </a:stretch>
        </p:blipFill>
        <p:spPr>
          <a:xfrm>
            <a:off x="6007100" y="188913"/>
            <a:ext cx="3136900" cy="3429000"/>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blinds(horizontal)">
                                      <p:cBhvr>
                                        <p:cTn id="7" dur="500"/>
                                        <p:tgtEl>
                                          <p:spTgt spid="231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1432"/>
                                        </p:tgtEl>
                                        <p:attrNameLst>
                                          <p:attrName>style.visibility</p:attrName>
                                        </p:attrNameLst>
                                      </p:cBhvr>
                                      <p:to>
                                        <p:strVal val="visible"/>
                                      </p:to>
                                    </p:set>
                                    <p:animEffect transition="in" filter="slide(fromBottom)">
                                      <p:cBhvr>
                                        <p:cTn id="12" dur="500"/>
                                        <p:tgtEl>
                                          <p:spTgt spid="23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71550" y="404813"/>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13</a:t>
            </a:r>
          </a:p>
        </p:txBody>
      </p:sp>
      <p:sp>
        <p:nvSpPr>
          <p:cNvPr id="31747" name="Rectangle 3"/>
          <p:cNvSpPr>
            <a:spLocks noGrp="1" noChangeArrowheads="1"/>
          </p:cNvSpPr>
          <p:nvPr>
            <p:ph type="body" sz="half" idx="1"/>
          </p:nvPr>
        </p:nvSpPr>
        <p:spPr>
          <a:xfrm>
            <a:off x="179388" y="3141663"/>
            <a:ext cx="8964612" cy="3716337"/>
          </a:xfrm>
        </p:spPr>
        <p:txBody>
          <a:bodyPr/>
          <a:lstStyle/>
          <a:p>
            <a:pPr eaLnBrk="1" hangingPunct="1">
              <a:lnSpc>
                <a:spcPct val="80000"/>
              </a:lnSpc>
            </a:pPr>
            <a:r>
              <a:rPr lang="zh-CN" altLang="en-US" sz="2700" b="1" smtClean="0"/>
              <a:t>五、无功功率的调节</a:t>
            </a:r>
          </a:p>
          <a:p>
            <a:pPr eaLnBrk="1" hangingPunct="1">
              <a:lnSpc>
                <a:spcPct val="80000"/>
              </a:lnSpc>
            </a:pPr>
            <a:r>
              <a:rPr lang="zh-CN" altLang="en-US" sz="2700" b="1" smtClean="0"/>
              <a:t>第三种情况  若发电机励磁于小</a:t>
            </a:r>
            <a:r>
              <a:rPr lang="en-US" altLang="zh-CN" sz="2700" b="1" smtClean="0"/>
              <a:t>"</a:t>
            </a:r>
            <a:r>
              <a:rPr lang="zh-CN" altLang="en-US" sz="2700" b="1" smtClean="0"/>
              <a:t>正常励磁”，称为</a:t>
            </a:r>
            <a:r>
              <a:rPr lang="zh-CN" altLang="en-US" sz="2700" b="1" smtClean="0">
                <a:solidFill>
                  <a:srgbClr val="0000FF"/>
                </a:solidFill>
              </a:rPr>
              <a:t>“欠励”状态</a:t>
            </a:r>
            <a:r>
              <a:rPr lang="zh-CN" altLang="en-US" sz="2700" b="1" smtClean="0"/>
              <a:t>。此时励磁电势</a:t>
            </a:r>
            <a:r>
              <a:rPr lang="en-US" altLang="zh-CN" sz="2700" b="1" smtClean="0"/>
              <a:t>E</a:t>
            </a:r>
            <a:r>
              <a:rPr lang="en-US" altLang="zh-CN" sz="2700" b="1" baseline="-25000" smtClean="0"/>
              <a:t>02</a:t>
            </a:r>
            <a:r>
              <a:rPr lang="en-US" altLang="zh-CN" sz="2700" b="1" smtClean="0"/>
              <a:t>&lt;E</a:t>
            </a:r>
            <a:r>
              <a:rPr lang="en-US" altLang="zh-CN" sz="2700" b="1" baseline="-25000" smtClean="0"/>
              <a:t>0</a:t>
            </a:r>
            <a:r>
              <a:rPr lang="en-US" altLang="zh-CN" sz="2700" b="1" smtClean="0"/>
              <a:t> </a:t>
            </a:r>
            <a:r>
              <a:rPr lang="zh-CN" altLang="en-US" sz="2700" b="1" smtClean="0"/>
              <a:t>，电流</a:t>
            </a:r>
            <a:r>
              <a:rPr lang="en-US" altLang="zh-CN" sz="2700" b="1" smtClean="0"/>
              <a:t>I</a:t>
            </a:r>
            <a:r>
              <a:rPr lang="en-US" altLang="zh-CN" sz="2700" b="1" baseline="-25000" smtClean="0"/>
              <a:t>2</a:t>
            </a:r>
            <a:r>
              <a:rPr lang="en-US" altLang="zh-CN" sz="2700" b="1" smtClean="0"/>
              <a:t>&gt;I </a:t>
            </a:r>
            <a:r>
              <a:rPr lang="zh-CN" altLang="en-US" sz="2700" b="1" smtClean="0"/>
              <a:t>，但  </a:t>
            </a:r>
            <a:r>
              <a:rPr lang="en-US" altLang="zh-CN" sz="2700" b="1" smtClean="0"/>
              <a:t>I</a:t>
            </a:r>
            <a:r>
              <a:rPr lang="zh-CN" altLang="en-US" sz="2700" b="1" smtClean="0"/>
              <a:t>的相位超前于</a:t>
            </a:r>
            <a:r>
              <a:rPr lang="en-US" altLang="zh-CN" sz="2700" b="1" smtClean="0"/>
              <a:t>U</a:t>
            </a:r>
            <a:r>
              <a:rPr lang="zh-CN" altLang="en-US" sz="2700" b="1" smtClean="0"/>
              <a:t>，所以</a:t>
            </a:r>
            <a:r>
              <a:rPr lang="zh-CN" altLang="en-US" sz="2700" b="1" smtClean="0">
                <a:solidFill>
                  <a:srgbClr val="0000FF"/>
                </a:solidFill>
              </a:rPr>
              <a:t>向电网输出容性无功功率</a:t>
            </a:r>
            <a:r>
              <a:rPr lang="zh-CN" altLang="en-US" sz="2700" b="1" smtClean="0"/>
              <a:t>。</a:t>
            </a:r>
          </a:p>
          <a:p>
            <a:pPr eaLnBrk="1" hangingPunct="1">
              <a:lnSpc>
                <a:spcPct val="80000"/>
              </a:lnSpc>
            </a:pPr>
            <a:r>
              <a:rPr lang="zh-CN" altLang="en-US" sz="2700" b="1" smtClean="0"/>
              <a:t>    第四种情况  如果发电机励磁再减小，相应的功率角</a:t>
            </a:r>
            <a:r>
              <a:rPr lang="el-GR" altLang="zh-CN" sz="2700" b="1" smtClean="0">
                <a:cs typeface="Tahoma" pitchFamily="34" charset="0"/>
              </a:rPr>
              <a:t>θ</a:t>
            </a:r>
            <a:r>
              <a:rPr lang="zh-CN" altLang="en-US" sz="2700" b="1" smtClean="0"/>
              <a:t>和容性的无功电流将继续增大。但励磁电流的减小是有限度的，例如对隐极电机，减小励磁电流使</a:t>
            </a:r>
            <a:r>
              <a:rPr lang="el-GR" altLang="zh-CN" sz="2700" b="1" smtClean="0">
                <a:cs typeface="Tahoma" pitchFamily="34" charset="0"/>
              </a:rPr>
              <a:t>θ</a:t>
            </a:r>
            <a:r>
              <a:rPr lang="en-US" altLang="zh-CN" sz="2700" b="1" smtClean="0">
                <a:cs typeface="Tahoma" pitchFamily="34" charset="0"/>
              </a:rPr>
              <a:t>=</a:t>
            </a:r>
            <a:r>
              <a:rPr lang="el-GR" altLang="zh-CN" sz="2700" b="1" smtClean="0">
                <a:cs typeface="Tahoma" pitchFamily="34" charset="0"/>
              </a:rPr>
              <a:t>π</a:t>
            </a:r>
            <a:r>
              <a:rPr lang="en-US" altLang="zh-CN" sz="2700" b="1" smtClean="0">
                <a:cs typeface="Tahoma" pitchFamily="34" charset="0"/>
              </a:rPr>
              <a:t>/2</a:t>
            </a:r>
            <a:r>
              <a:rPr lang="en-US" altLang="zh-CN" sz="2700" b="1" smtClean="0"/>
              <a:t>(</a:t>
            </a:r>
            <a:r>
              <a:rPr lang="zh-CN" altLang="en-US" sz="2700" b="1" smtClean="0"/>
              <a:t>电势为</a:t>
            </a:r>
            <a:r>
              <a:rPr lang="en-US" altLang="zh-CN" sz="2700" b="1" smtClean="0"/>
              <a:t>E</a:t>
            </a:r>
            <a:r>
              <a:rPr lang="en-US" altLang="zh-CN" sz="2700" b="1" baseline="-25000" smtClean="0"/>
              <a:t>03</a:t>
            </a:r>
            <a:r>
              <a:rPr lang="en-US" altLang="zh-CN" sz="2700" b="1" smtClean="0"/>
              <a:t>)</a:t>
            </a:r>
            <a:r>
              <a:rPr lang="zh-CN" altLang="en-US" sz="2700" b="1" smtClean="0"/>
              <a:t>时，发电机已达稳定运行的极限状态。此后若再减小励磁电流，发电机就不能稳定运行。    </a:t>
            </a:r>
            <a:endParaRPr lang="en-US" altLang="en-US" sz="2700" b="1" smtClean="0"/>
          </a:p>
        </p:txBody>
      </p:sp>
      <p:graphicFrame>
        <p:nvGraphicFramePr>
          <p:cNvPr id="31748" name="Object 4"/>
          <p:cNvGraphicFramePr>
            <a:graphicFrameLocks noChangeAspect="1"/>
          </p:cNvGraphicFramePr>
          <p:nvPr>
            <p:ph sz="quarter" idx="2"/>
          </p:nvPr>
        </p:nvGraphicFramePr>
        <p:xfrm>
          <a:off x="611188" y="1773238"/>
          <a:ext cx="3959225" cy="1368425"/>
        </p:xfrm>
        <a:graphic>
          <a:graphicData uri="http://schemas.openxmlformats.org/presentationml/2006/ole">
            <p:oleObj spid="_x0000_s31748" name="公式" r:id="rId3" imgW="1028254" imgH="355446" progId="Equation.3">
              <p:embed/>
            </p:oleObj>
          </a:graphicData>
        </a:graphic>
      </p:graphicFrame>
      <p:pic>
        <p:nvPicPr>
          <p:cNvPr id="31749" name="Picture 5" descr="22-16"/>
          <p:cNvPicPr>
            <a:picLocks noChangeAspect="1" noChangeArrowheads="1"/>
          </p:cNvPicPr>
          <p:nvPr>
            <p:ph sz="quarter" idx="3"/>
          </p:nvPr>
        </p:nvPicPr>
        <p:blipFill>
          <a:blip r:embed="rId4"/>
          <a:srcRect/>
          <a:stretch>
            <a:fillRect/>
          </a:stretch>
        </p:blipFill>
        <p:spPr>
          <a:xfrm>
            <a:off x="5873750" y="0"/>
            <a:ext cx="3270250" cy="3573463"/>
          </a:xfr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533400"/>
            <a:ext cx="7696200" cy="866775"/>
          </a:xfrm>
        </p:spPr>
        <p:txBody>
          <a:bodyPr/>
          <a:lstStyle/>
          <a:p>
            <a:pPr eaLnBrk="1" hangingPunct="1"/>
            <a:r>
              <a:rPr lang="zh-CN" altLang="en-US" b="1" smtClean="0">
                <a:ea typeface="仿宋_GB2312" pitchFamily="49" charset="-122"/>
              </a:rPr>
              <a:t>介绍内容</a:t>
            </a:r>
          </a:p>
        </p:txBody>
      </p:sp>
      <p:sp>
        <p:nvSpPr>
          <p:cNvPr id="179203" name="Rectangle 3"/>
          <p:cNvSpPr>
            <a:spLocks noGrp="1" noChangeArrowheads="1"/>
          </p:cNvSpPr>
          <p:nvPr>
            <p:ph type="body" idx="1"/>
          </p:nvPr>
        </p:nvSpPr>
        <p:spPr>
          <a:xfrm>
            <a:off x="1230313" y="1903413"/>
            <a:ext cx="6632575" cy="3603625"/>
          </a:xfrm>
        </p:spPr>
        <p:txBody>
          <a:bodyPr/>
          <a:lstStyle/>
          <a:p>
            <a:pPr eaLnBrk="1" hangingPunct="1">
              <a:buFont typeface="Wingdings" pitchFamily="2" charset="2"/>
              <a:buNone/>
            </a:pPr>
            <a:r>
              <a:rPr lang="en-US" altLang="zh-CN" sz="4000" b="1" smtClean="0"/>
              <a:t>1.</a:t>
            </a:r>
            <a:r>
              <a:rPr lang="zh-CN" altLang="en-US" b="1" smtClean="0"/>
              <a:t>并联投入的条件和方法</a:t>
            </a:r>
            <a:r>
              <a:rPr lang="zh-CN" altLang="en-US" smtClean="0"/>
              <a:t> </a:t>
            </a:r>
            <a:endParaRPr lang="zh-CN" altLang="en-US" sz="4000" b="1" smtClean="0"/>
          </a:p>
          <a:p>
            <a:pPr eaLnBrk="1" hangingPunct="1">
              <a:buFont typeface="Wingdings" pitchFamily="2" charset="2"/>
              <a:buNone/>
            </a:pPr>
            <a:r>
              <a:rPr lang="en-US" altLang="zh-CN" sz="4000" b="1" smtClean="0"/>
              <a:t>2.</a:t>
            </a:r>
            <a:r>
              <a:rPr lang="zh-CN" altLang="en-US" b="1" smtClean="0"/>
              <a:t>同步发电机与无穷大电网的并联运行</a:t>
            </a:r>
            <a:r>
              <a:rPr lang="zh-CN" altLang="en-US" smtClean="0"/>
              <a:t> </a:t>
            </a:r>
            <a:endParaRPr lang="zh-CN" altLang="en-US" sz="4000" b="1" smtClean="0"/>
          </a:p>
          <a:p>
            <a:pPr eaLnBrk="1" hangingPunct="1">
              <a:buFont typeface="Wingdings" pitchFamily="2" charset="2"/>
              <a:buNone/>
            </a:pPr>
            <a:endParaRPr lang="en-US" altLang="zh-CN" sz="4000" b="1" smtClean="0"/>
          </a:p>
        </p:txBody>
      </p:sp>
      <p:pic>
        <p:nvPicPr>
          <p:cNvPr id="512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914400" y="2133600"/>
            <a:ext cx="647700" cy="388938"/>
          </a:xfrm>
          <a:prstGeom prst="rect">
            <a:avLst/>
          </a:prstGeom>
          <a:noFill/>
          <a:ln w="9525">
            <a:noFill/>
            <a:miter lim="800000"/>
            <a:headEnd/>
            <a:tailEnd/>
          </a:ln>
        </p:spPr>
      </p:pic>
      <p:pic>
        <p:nvPicPr>
          <p:cNvPr id="5125" name="Picture 5" descr="03new01010">
            <a:hlinkClick r:id="rId3" action="ppaction://hlinksldjump"/>
          </p:cNvPr>
          <p:cNvPicPr>
            <a:picLocks noChangeAspect="1" noChangeArrowheads="1" noCrop="1"/>
          </p:cNvPicPr>
          <p:nvPr/>
        </p:nvPicPr>
        <p:blipFill>
          <a:blip r:embed="rId2"/>
          <a:srcRect/>
          <a:stretch>
            <a:fillRect/>
          </a:stretch>
        </p:blipFill>
        <p:spPr bwMode="auto">
          <a:xfrm>
            <a:off x="914400" y="2895600"/>
            <a:ext cx="647700" cy="3889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14</a:t>
            </a:r>
          </a:p>
        </p:txBody>
      </p:sp>
      <p:sp>
        <p:nvSpPr>
          <p:cNvPr id="32771"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zh-CN" altLang="en-US" sz="2700" b="1" smtClean="0"/>
              <a:t>五、无功功率的调节</a:t>
            </a:r>
          </a:p>
          <a:p>
            <a:pPr eaLnBrk="1" hangingPunct="1">
              <a:lnSpc>
                <a:spcPct val="80000"/>
              </a:lnSpc>
            </a:pPr>
            <a:r>
              <a:rPr lang="zh-CN" altLang="en-US" sz="2700" b="1" smtClean="0"/>
              <a:t>归纳上面的分析，可得到并联于电网的同步发电机输出电流</a:t>
            </a:r>
            <a:r>
              <a:rPr lang="en-US" altLang="zh-CN" sz="2700" b="1" smtClean="0"/>
              <a:t>(I)</a:t>
            </a:r>
            <a:r>
              <a:rPr lang="zh-CN" altLang="en-US" sz="2700" b="1" smtClean="0"/>
              <a:t>与励磁电流</a:t>
            </a:r>
            <a:r>
              <a:rPr lang="en-US" altLang="zh-CN" sz="2700" b="1" smtClean="0"/>
              <a:t>(I</a:t>
            </a:r>
            <a:r>
              <a:rPr lang="en-US" altLang="zh-CN" sz="2700" b="1" baseline="-25000" smtClean="0"/>
              <a:t>f</a:t>
            </a:r>
            <a:r>
              <a:rPr lang="en-US" altLang="zh-CN" sz="2700" b="1" smtClean="0"/>
              <a:t>)</a:t>
            </a:r>
            <a:r>
              <a:rPr lang="zh-CN" altLang="en-US" sz="2700" b="1" smtClean="0"/>
              <a:t>的关系，</a:t>
            </a:r>
            <a:r>
              <a:rPr lang="en-US" altLang="zh-CN" sz="2700" b="1" smtClean="0"/>
              <a:t>I=f (I</a:t>
            </a:r>
            <a:r>
              <a:rPr lang="en-US" altLang="zh-CN" sz="2700" b="1" baseline="-25000" smtClean="0"/>
              <a:t>f</a:t>
            </a:r>
            <a:r>
              <a:rPr lang="en-US" altLang="zh-CN" sz="2700" b="1" smtClean="0"/>
              <a:t>) </a:t>
            </a:r>
            <a:r>
              <a:rPr lang="zh-CN" altLang="en-US" sz="2700" b="1" smtClean="0"/>
              <a:t>。根据它的形状被称之为</a:t>
            </a:r>
            <a:r>
              <a:rPr lang="en-US" altLang="zh-CN" sz="2700" b="1" smtClean="0"/>
              <a:t>V</a:t>
            </a:r>
            <a:r>
              <a:rPr lang="zh-CN" altLang="en-US" sz="2700" b="1" smtClean="0"/>
              <a:t>形曲线，如图：</a:t>
            </a:r>
            <a:r>
              <a:rPr lang="en-US" altLang="zh-CN" sz="2700" b="1" smtClean="0"/>
              <a:t>22-17</a:t>
            </a:r>
            <a:r>
              <a:rPr lang="zh-CN" altLang="en-US" sz="2700" b="1" smtClean="0"/>
              <a:t>所示。</a:t>
            </a:r>
            <a:r>
              <a:rPr lang="en-US" altLang="zh-CN" sz="2700" b="1" smtClean="0">
                <a:solidFill>
                  <a:srgbClr val="0000FF"/>
                </a:solidFill>
              </a:rPr>
              <a:t>V</a:t>
            </a:r>
            <a:r>
              <a:rPr lang="zh-CN" altLang="en-US" sz="2700" b="1" smtClean="0">
                <a:solidFill>
                  <a:srgbClr val="0000FF"/>
                </a:solidFill>
              </a:rPr>
              <a:t>形曲线以一定的电磁功率为条件</a:t>
            </a:r>
            <a:r>
              <a:rPr lang="zh-CN" altLang="en-US" sz="2700" b="1" smtClean="0">
                <a:solidFill>
                  <a:schemeClr val="hlink"/>
                </a:solidFill>
              </a:rPr>
              <a:t>，</a:t>
            </a:r>
            <a:r>
              <a:rPr lang="zh-CN" altLang="en-US" sz="2700" b="1" smtClean="0"/>
              <a:t>不同的有功功率有不同的关系曲线，如图所示为一簇 形曲线。每条曲线的最低点输出电流最小，全为有功分量</a:t>
            </a:r>
            <a:r>
              <a:rPr lang="en-US" altLang="zh-CN" sz="2700" b="1" smtClean="0"/>
              <a:t>(</a:t>
            </a:r>
            <a:r>
              <a:rPr lang="zh-CN" altLang="en-US" sz="2700" b="1" smtClean="0"/>
              <a:t>即</a:t>
            </a:r>
            <a:r>
              <a:rPr lang="en-US" altLang="zh-CN" sz="2700" b="1" smtClean="0"/>
              <a:t>cos</a:t>
            </a:r>
            <a:r>
              <a:rPr lang="el-GR" altLang="zh-CN" sz="2700" b="1" smtClean="0">
                <a:latin typeface="宋体" pitchFamily="2" charset="-122"/>
              </a:rPr>
              <a:t>φ</a:t>
            </a:r>
            <a:r>
              <a:rPr lang="en-US" altLang="zh-CN" sz="2700" b="1" smtClean="0">
                <a:latin typeface="宋体" pitchFamily="2" charset="-122"/>
              </a:rPr>
              <a:t>=1</a:t>
            </a:r>
            <a:r>
              <a:rPr lang="en-US" altLang="zh-CN" sz="2700" b="1" smtClean="0"/>
              <a:t>)</a:t>
            </a:r>
            <a:r>
              <a:rPr lang="zh-CN" altLang="en-US" sz="2700" b="1" smtClean="0"/>
              <a:t>，这点的励磁就是“正常励磁”。将各曲线的最低点联接起，得到一条</a:t>
            </a:r>
            <a:r>
              <a:rPr lang="en-US" altLang="zh-CN" sz="2700" b="1" smtClean="0"/>
              <a:t>cos</a:t>
            </a:r>
            <a:r>
              <a:rPr lang="el-GR" altLang="zh-CN" sz="2700" b="1" smtClean="0">
                <a:latin typeface="宋体" pitchFamily="2" charset="-122"/>
              </a:rPr>
              <a:t>φ</a:t>
            </a:r>
            <a:r>
              <a:rPr lang="en-US" altLang="zh-CN" sz="2700" b="1" smtClean="0">
                <a:latin typeface="宋体" pitchFamily="2" charset="-122"/>
              </a:rPr>
              <a:t>=1</a:t>
            </a:r>
            <a:r>
              <a:rPr lang="zh-CN" altLang="en-US" sz="2700" b="1" smtClean="0"/>
              <a:t>的曲线，如图中虚线</a:t>
            </a:r>
            <a:r>
              <a:rPr lang="en-US" altLang="zh-CN" sz="2700" b="1" smtClean="0"/>
              <a:t>bde</a:t>
            </a:r>
            <a:r>
              <a:rPr lang="zh-CN" altLang="en-US" sz="2700" b="1" smtClean="0"/>
              <a:t>。在这曲线的</a:t>
            </a:r>
            <a:r>
              <a:rPr lang="zh-CN" altLang="en-US" sz="2700" b="1" smtClean="0">
                <a:solidFill>
                  <a:srgbClr val="0000FF"/>
                </a:solidFill>
              </a:rPr>
              <a:t>右侧，对应于电机输出感性电流，即“过励”状态</a:t>
            </a:r>
            <a:r>
              <a:rPr lang="zh-CN" altLang="en-US" sz="2700" b="1" smtClean="0"/>
              <a:t>：在其</a:t>
            </a:r>
            <a:r>
              <a:rPr lang="zh-CN" altLang="en-US" sz="2700" b="1" smtClean="0">
                <a:solidFill>
                  <a:srgbClr val="0000FF"/>
                </a:solidFill>
              </a:rPr>
              <a:t>左侧，对应于电机输出容性电流，也即“欠励”状态</a:t>
            </a:r>
            <a:r>
              <a:rPr lang="zh-CN" altLang="en-US" sz="2700" b="1" smtClean="0"/>
              <a:t>。图中的</a:t>
            </a:r>
            <a:r>
              <a:rPr lang="en-US" altLang="zh-CN" sz="2700" b="1" smtClean="0"/>
              <a:t>am</a:t>
            </a:r>
            <a:r>
              <a:rPr lang="zh-CN" altLang="en-US" sz="2700" b="1" smtClean="0"/>
              <a:t>线为稳定极限，在其以上因励磁电流过小，电机不能稳定运行。    </a:t>
            </a:r>
            <a:endParaRPr lang="en-US" altLang="en-US" sz="2700" b="1" smtClean="0"/>
          </a:p>
        </p:txBody>
      </p:sp>
      <p:graphicFrame>
        <p:nvGraphicFramePr>
          <p:cNvPr id="32772" name="Object 4"/>
          <p:cNvGraphicFramePr>
            <a:graphicFrameLocks noChangeAspect="1"/>
          </p:cNvGraphicFramePr>
          <p:nvPr>
            <p:ph sz="quarter" idx="2"/>
          </p:nvPr>
        </p:nvGraphicFramePr>
        <p:xfrm>
          <a:off x="179388" y="404813"/>
          <a:ext cx="3959225" cy="1368425"/>
        </p:xfrm>
        <a:graphic>
          <a:graphicData uri="http://schemas.openxmlformats.org/presentationml/2006/ole">
            <p:oleObj spid="_x0000_s32772" name="公式" r:id="rId3" imgW="1028254" imgH="355446" progId="Equation.3">
              <p:embed/>
            </p:oleObj>
          </a:graphicData>
        </a:graphic>
      </p:graphicFrame>
      <p:pic>
        <p:nvPicPr>
          <p:cNvPr id="233479" name="Picture 7" descr="22-17"/>
          <p:cNvPicPr>
            <a:picLocks noChangeAspect="1" noChangeArrowheads="1"/>
          </p:cNvPicPr>
          <p:nvPr>
            <p:ph sz="quarter" idx="3"/>
          </p:nvPr>
        </p:nvPicPr>
        <p:blipFill>
          <a:blip r:embed="rId4"/>
          <a:srcRect/>
          <a:stretch>
            <a:fillRect/>
          </a:stretch>
        </p:blipFill>
        <p:spPr>
          <a:xfrm>
            <a:off x="4356100" y="0"/>
            <a:ext cx="4787900" cy="404653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3479"/>
                                        </p:tgtEl>
                                        <p:attrNameLst>
                                          <p:attrName>style.visibility</p:attrName>
                                        </p:attrNameLst>
                                      </p:cBhvr>
                                      <p:to>
                                        <p:strVal val="visible"/>
                                      </p:to>
                                    </p:set>
                                    <p:animEffect transition="in" filter="slide(fromBottom)">
                                      <p:cBhvr>
                                        <p:cTn id="7" dur="500"/>
                                        <p:tgtEl>
                                          <p:spTgt spid="233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650" y="0"/>
            <a:ext cx="7793038"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15</a:t>
            </a:r>
          </a:p>
        </p:txBody>
      </p:sp>
      <p:sp>
        <p:nvSpPr>
          <p:cNvPr id="33795" name="Rectangle 3"/>
          <p:cNvSpPr>
            <a:spLocks noGrp="1" noChangeArrowheads="1"/>
          </p:cNvSpPr>
          <p:nvPr>
            <p:ph type="body" sz="half" idx="1"/>
          </p:nvPr>
        </p:nvSpPr>
        <p:spPr>
          <a:xfrm>
            <a:off x="179388" y="1341438"/>
            <a:ext cx="8964612" cy="5256212"/>
          </a:xfrm>
        </p:spPr>
        <p:txBody>
          <a:bodyPr/>
          <a:lstStyle/>
          <a:p>
            <a:pPr eaLnBrk="1" hangingPunct="1">
              <a:lnSpc>
                <a:spcPct val="80000"/>
              </a:lnSpc>
            </a:pPr>
            <a:r>
              <a:rPr lang="zh-CN" altLang="en-US" sz="2700" b="1" smtClean="0"/>
              <a:t>五、无功功率的调节</a:t>
            </a:r>
          </a:p>
          <a:p>
            <a:pPr eaLnBrk="1" hangingPunct="1">
              <a:lnSpc>
                <a:spcPct val="80000"/>
              </a:lnSpc>
            </a:pPr>
            <a:r>
              <a:rPr lang="zh-CN" altLang="en-US" sz="2700" b="1" smtClean="0"/>
              <a:t>       最后还要指出，在飞机上经常是两台或四台容量相同的同步发电机并联运行，</a:t>
            </a:r>
            <a:r>
              <a:rPr lang="zh-CN" altLang="en-US" sz="2700" b="1" smtClean="0">
                <a:solidFill>
                  <a:schemeClr val="folHlink"/>
                </a:solidFill>
              </a:rPr>
              <a:t>组成一个容量有限的电网</a:t>
            </a:r>
            <a:r>
              <a:rPr lang="zh-CN" altLang="en-US" sz="2700" b="1" smtClean="0"/>
              <a:t>。这时</a:t>
            </a:r>
            <a:r>
              <a:rPr lang="zh-CN" altLang="en-US" sz="2700" b="1" smtClean="0">
                <a:solidFill>
                  <a:srgbClr val="0000FF"/>
                </a:solidFill>
              </a:rPr>
              <a:t>调节一台发电机的有功或无功功率时，将显著地影响到其它发电机的运行状况</a:t>
            </a:r>
            <a:r>
              <a:rPr lang="zh-CN" altLang="en-US" sz="2700" b="1" smtClean="0"/>
              <a:t>，同时将引起电网的电压和频率发生变化，这是与无穷大电网不同的地方。例如，我们增加一台发电机的有功功率</a:t>
            </a:r>
            <a:r>
              <a:rPr lang="en-US" altLang="zh-CN" sz="2700" b="1" smtClean="0"/>
              <a:t>(</a:t>
            </a:r>
            <a:r>
              <a:rPr lang="zh-CN" altLang="en-US" sz="2700" b="1" smtClean="0"/>
              <a:t>来自原动机</a:t>
            </a:r>
            <a:r>
              <a:rPr lang="en-US" altLang="zh-CN" sz="2700" b="1" smtClean="0"/>
              <a:t>)</a:t>
            </a:r>
            <a:r>
              <a:rPr lang="zh-CN" altLang="en-US" sz="2700" b="1" smtClean="0"/>
              <a:t>，而不相应地减少其它发电机的有功功率，则多余的有功功率将使各发电机的转子加速，因此提高了电网的频率和电压。如果我们改变一台发电机的励磁电流</a:t>
            </a:r>
            <a:r>
              <a:rPr lang="en-US" altLang="zh-CN" sz="2700" b="1" smtClean="0"/>
              <a:t>(</a:t>
            </a:r>
            <a:r>
              <a:rPr lang="zh-CN" altLang="en-US" sz="2700" b="1" smtClean="0"/>
              <a:t>以改变其无功功率输出，但未相应改变其它发电机的励磁电流</a:t>
            </a:r>
            <a:r>
              <a:rPr lang="en-US" altLang="zh-CN" sz="2700" b="1" smtClean="0"/>
              <a:t>)</a:t>
            </a:r>
            <a:r>
              <a:rPr lang="zh-CN" altLang="en-US" sz="2700" b="1" smtClean="0"/>
              <a:t>，则为了保持发出的总无功功率与负载吸收的总无功功率相平衡，电网电压将会变化。</a:t>
            </a:r>
          </a:p>
          <a:p>
            <a:pPr eaLnBrk="1" hangingPunct="1">
              <a:lnSpc>
                <a:spcPct val="80000"/>
              </a:lnSpc>
            </a:pPr>
            <a:r>
              <a:rPr lang="zh-CN" altLang="en-US" sz="2700" b="1" smtClean="0"/>
              <a:t>    </a:t>
            </a:r>
            <a:endParaRPr lang="en-US" altLang="en-US" sz="2700" b="1" smtClean="0"/>
          </a:p>
        </p:txBody>
      </p:sp>
      <p:pic>
        <p:nvPicPr>
          <p:cNvPr id="234501" name="Picture 5" descr="22-17"/>
          <p:cNvPicPr>
            <a:picLocks noChangeAspect="1" noChangeArrowheads="1"/>
          </p:cNvPicPr>
          <p:nvPr>
            <p:ph sz="quarter" idx="3"/>
          </p:nvPr>
        </p:nvPicPr>
        <p:blipFill>
          <a:blip r:embed="rId2"/>
          <a:srcRect/>
          <a:stretch>
            <a:fillRect/>
          </a:stretch>
        </p:blipFill>
        <p:spPr>
          <a:xfrm>
            <a:off x="4356100" y="0"/>
            <a:ext cx="4787900" cy="4046538"/>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slide(fromBottom)">
                                      <p:cBhvr>
                                        <p:cTn id="7" dur="500"/>
                                        <p:tgtEl>
                                          <p:spTgt spid="23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0"/>
            <a:ext cx="7793037" cy="1143000"/>
          </a:xfrm>
        </p:spPr>
        <p:txBody>
          <a:bodyPr/>
          <a:lstStyle/>
          <a:p>
            <a:pPr eaLnBrk="1" hangingPunct="1"/>
            <a:r>
              <a:rPr lang="en-US" altLang="zh-CN" sz="2700" b="1" smtClean="0">
                <a:solidFill>
                  <a:schemeClr val="tx1"/>
                </a:solidFill>
                <a:latin typeface="Arial" charset="0"/>
              </a:rPr>
              <a:t>6.5—2  </a:t>
            </a:r>
            <a:r>
              <a:rPr lang="zh-CN" altLang="en-US" sz="2700" b="1" smtClean="0">
                <a:solidFill>
                  <a:schemeClr val="tx1"/>
                </a:solidFill>
                <a:latin typeface="Arial" charset="0"/>
              </a:rPr>
              <a:t>同步发电机与无穷大电网的并联运行</a:t>
            </a:r>
            <a:r>
              <a:rPr lang="zh-CN" altLang="en-US" sz="2100" b="1" smtClean="0"/>
              <a:t> </a:t>
            </a:r>
            <a:r>
              <a:rPr lang="en-US" altLang="zh-CN" sz="1200" b="1" smtClean="0"/>
              <a:t>15</a:t>
            </a:r>
          </a:p>
        </p:txBody>
      </p:sp>
      <p:sp>
        <p:nvSpPr>
          <p:cNvPr id="34819" name="Rectangle 3"/>
          <p:cNvSpPr>
            <a:spLocks noGrp="1" noChangeArrowheads="1"/>
          </p:cNvSpPr>
          <p:nvPr>
            <p:ph type="body" sz="half" idx="1"/>
          </p:nvPr>
        </p:nvSpPr>
        <p:spPr>
          <a:xfrm>
            <a:off x="0" y="1125538"/>
            <a:ext cx="8964613" cy="5256212"/>
          </a:xfrm>
        </p:spPr>
        <p:txBody>
          <a:bodyPr/>
          <a:lstStyle/>
          <a:p>
            <a:pPr eaLnBrk="1" hangingPunct="1">
              <a:lnSpc>
                <a:spcPct val="80000"/>
              </a:lnSpc>
            </a:pPr>
            <a:r>
              <a:rPr lang="zh-CN" altLang="en-US" sz="4100" b="1" smtClean="0"/>
              <a:t>五、无功功率的调节</a:t>
            </a:r>
          </a:p>
          <a:p>
            <a:pPr eaLnBrk="1" hangingPunct="1">
              <a:lnSpc>
                <a:spcPct val="80000"/>
              </a:lnSpc>
            </a:pPr>
            <a:r>
              <a:rPr lang="zh-CN" altLang="en-US" sz="4100" b="1" smtClean="0"/>
              <a:t>       可见，在总负载不变的情况下，欲保持电网频率和电压不变，当</a:t>
            </a:r>
            <a:r>
              <a:rPr lang="zh-CN" altLang="en-US" sz="4100" b="1" smtClean="0">
                <a:solidFill>
                  <a:srgbClr val="0000FF"/>
                </a:solidFill>
              </a:rPr>
              <a:t>增加一台</a:t>
            </a:r>
            <a:r>
              <a:rPr lang="zh-CN" altLang="en-US" sz="4100" b="1" smtClean="0"/>
              <a:t>发电机的有功功率时，应同时相应地</a:t>
            </a:r>
            <a:r>
              <a:rPr lang="zh-CN" altLang="en-US" sz="4100" b="1" smtClean="0">
                <a:solidFill>
                  <a:srgbClr val="0000FF"/>
                </a:solidFill>
              </a:rPr>
              <a:t>减少其它</a:t>
            </a:r>
            <a:r>
              <a:rPr lang="zh-CN" altLang="en-US" sz="4100" b="1" smtClean="0"/>
              <a:t>发电机的有功功率；当改变一台发电机的励磁电流以改变其无功功率的输出时，也应同时相应地调节其它发电机的励磁电流。这些就是</a:t>
            </a:r>
            <a:r>
              <a:rPr lang="zh-CN" altLang="en-US" sz="4100" b="1" smtClean="0">
                <a:solidFill>
                  <a:srgbClr val="0000FF"/>
                </a:solidFill>
              </a:rPr>
              <a:t>同容量</a:t>
            </a:r>
            <a:r>
              <a:rPr lang="en-US" altLang="zh-CN" sz="4100" b="1" smtClean="0">
                <a:solidFill>
                  <a:srgbClr val="0000FF"/>
                </a:solidFill>
              </a:rPr>
              <a:t>(</a:t>
            </a:r>
            <a:r>
              <a:rPr lang="zh-CN" altLang="en-US" sz="4100" b="1" smtClean="0">
                <a:solidFill>
                  <a:srgbClr val="0000FF"/>
                </a:solidFill>
              </a:rPr>
              <a:t>或容量相近</a:t>
            </a:r>
            <a:r>
              <a:rPr lang="en-US" altLang="zh-CN" sz="4100" b="1" smtClean="0">
                <a:solidFill>
                  <a:srgbClr val="0000FF"/>
                </a:solidFill>
              </a:rPr>
              <a:t>)</a:t>
            </a:r>
            <a:r>
              <a:rPr lang="zh-CN" altLang="en-US" sz="4100" b="1" smtClean="0">
                <a:solidFill>
                  <a:srgbClr val="0000FF"/>
                </a:solidFill>
              </a:rPr>
              <a:t>发电机并联运行时功率调节的特点</a:t>
            </a:r>
            <a:r>
              <a:rPr lang="zh-CN" altLang="en-US" sz="4100" b="1" smtClean="0"/>
              <a:t>。</a:t>
            </a:r>
            <a:endParaRPr lang="en-US" altLang="en-US" sz="4100" b="1"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16013" y="0"/>
            <a:ext cx="7793037" cy="1143000"/>
          </a:xfrm>
        </p:spPr>
        <p:txBody>
          <a:bodyPr/>
          <a:lstStyle/>
          <a:p>
            <a:pPr eaLnBrk="1" hangingPunct="1"/>
            <a:r>
              <a:rPr lang="zh-CN" altLang="en-US" b="1" smtClean="0"/>
              <a:t>小    结                               </a:t>
            </a:r>
            <a:r>
              <a:rPr lang="en-US" altLang="zh-CN" sz="1400" b="1" smtClean="0"/>
              <a:t>1</a:t>
            </a:r>
          </a:p>
        </p:txBody>
      </p:sp>
      <p:sp>
        <p:nvSpPr>
          <p:cNvPr id="35843" name="Rectangle 3"/>
          <p:cNvSpPr>
            <a:spLocks noGrp="1" noChangeArrowheads="1"/>
          </p:cNvSpPr>
          <p:nvPr>
            <p:ph type="body" sz="half" idx="1"/>
          </p:nvPr>
        </p:nvSpPr>
        <p:spPr>
          <a:xfrm>
            <a:off x="0" y="1341438"/>
            <a:ext cx="9144000" cy="5516562"/>
          </a:xfrm>
        </p:spPr>
        <p:txBody>
          <a:bodyPr/>
          <a:lstStyle/>
          <a:p>
            <a:pPr eaLnBrk="1" hangingPunct="1">
              <a:lnSpc>
                <a:spcPct val="80000"/>
              </a:lnSpc>
            </a:pPr>
            <a:r>
              <a:rPr lang="en-US" altLang="zh-CN" sz="1800" b="1" smtClean="0"/>
              <a:t>        </a:t>
            </a:r>
            <a:r>
              <a:rPr lang="zh-CN" altLang="en-US" sz="2300" b="1" smtClean="0">
                <a:solidFill>
                  <a:schemeClr val="folHlink"/>
                </a:solidFill>
                <a:latin typeface="宋体" pitchFamily="2" charset="-122"/>
              </a:rPr>
              <a:t>本章讨论了同步发电机并联运行的条件，即要求并联机组或电网的电压大小、相位、频率及相序相同。</a:t>
            </a:r>
          </a:p>
          <a:p>
            <a:pPr eaLnBrk="1" hangingPunct="1">
              <a:lnSpc>
                <a:spcPct val="80000"/>
              </a:lnSpc>
            </a:pPr>
            <a:r>
              <a:rPr lang="zh-CN" altLang="en-US" sz="2300" b="1" smtClean="0">
                <a:latin typeface="宋体" pitchFamily="2" charset="-122"/>
              </a:rPr>
              <a:t>       不符合理想条件投入并联的瞬间将产生</a:t>
            </a:r>
            <a:r>
              <a:rPr lang="zh-CN" altLang="en-US" sz="2300" b="1" smtClean="0">
                <a:solidFill>
                  <a:srgbClr val="0000FF"/>
                </a:solidFill>
                <a:latin typeface="宋体" pitchFamily="2" charset="-122"/>
              </a:rPr>
              <a:t>冲击电流</a:t>
            </a:r>
            <a:r>
              <a:rPr lang="zh-CN" altLang="en-US" sz="2300" b="1" smtClean="0">
                <a:latin typeface="宋体" pitchFamily="2" charset="-122"/>
              </a:rPr>
              <a:t>。若与理想并联条件偏差不大，则投入并联以后，电机能自动调整和牵入同步</a:t>
            </a:r>
            <a:r>
              <a:rPr lang="en-US" altLang="zh-CN" sz="2300" b="1" smtClean="0">
                <a:latin typeface="宋体" pitchFamily="2" charset="-122"/>
              </a:rPr>
              <a:t>——</a:t>
            </a:r>
            <a:r>
              <a:rPr lang="zh-CN" altLang="en-US" sz="2300" b="1" smtClean="0">
                <a:latin typeface="宋体" pitchFamily="2" charset="-122"/>
              </a:rPr>
              <a:t>自整步。实践证明，与理想的并联条件稍有些偏差，投入并联不会产生严重的影响。</a:t>
            </a:r>
            <a:r>
              <a:rPr lang="zh-CN" altLang="en-US" sz="2300" b="1" smtClean="0">
                <a:solidFill>
                  <a:srgbClr val="0000FF"/>
                </a:solidFill>
                <a:latin typeface="宋体" pitchFamily="2" charset="-122"/>
              </a:rPr>
              <a:t>同步发电机与无穷大电网并联</a:t>
            </a:r>
            <a:r>
              <a:rPr lang="zh-CN" altLang="en-US" sz="2300" b="1" smtClean="0">
                <a:latin typeface="宋体" pitchFamily="2" charset="-122"/>
              </a:rPr>
              <a:t>时，电网</a:t>
            </a:r>
            <a:r>
              <a:rPr lang="zh-CN" altLang="en-US" sz="2300" b="1" smtClean="0">
                <a:solidFill>
                  <a:srgbClr val="0000FF"/>
                </a:solidFill>
                <a:latin typeface="宋体" pitchFamily="2" charset="-122"/>
              </a:rPr>
              <a:t>电压</a:t>
            </a:r>
            <a:r>
              <a:rPr lang="en-US" altLang="zh-CN" sz="2300" b="1" smtClean="0">
                <a:solidFill>
                  <a:srgbClr val="0000FF"/>
                </a:solidFill>
                <a:latin typeface="宋体" pitchFamily="2" charset="-122"/>
              </a:rPr>
              <a:t>U</a:t>
            </a:r>
            <a:r>
              <a:rPr lang="zh-CN" altLang="en-US" sz="2300" b="1" smtClean="0">
                <a:solidFill>
                  <a:srgbClr val="0000FF"/>
                </a:solidFill>
                <a:latin typeface="宋体" pitchFamily="2" charset="-122"/>
              </a:rPr>
              <a:t>和频率</a:t>
            </a:r>
            <a:r>
              <a:rPr lang="en-US" altLang="zh-CN" sz="2300" b="1" smtClean="0">
                <a:solidFill>
                  <a:srgbClr val="0000FF"/>
                </a:solidFill>
                <a:latin typeface="宋体" pitchFamily="2" charset="-122"/>
              </a:rPr>
              <a:t>f</a:t>
            </a:r>
            <a:r>
              <a:rPr lang="zh-CN" altLang="en-US" sz="2300" b="1" smtClean="0">
                <a:latin typeface="宋体" pitchFamily="2" charset="-122"/>
              </a:rPr>
              <a:t>都是不随调节对象而变的常数。要调节发电机输出的有功功率只能靠调节</a:t>
            </a:r>
            <a:r>
              <a:rPr lang="zh-CN" altLang="en-US" sz="2300" b="1" smtClean="0">
                <a:solidFill>
                  <a:srgbClr val="0000FF"/>
                </a:solidFill>
                <a:latin typeface="宋体" pitchFamily="2" charset="-122"/>
              </a:rPr>
              <a:t>拖动发电机的原动机的输入功率</a:t>
            </a:r>
            <a:r>
              <a:rPr lang="zh-CN" altLang="en-US" sz="2300" b="1" smtClean="0">
                <a:latin typeface="宋体" pitchFamily="2" charset="-122"/>
              </a:rPr>
              <a:t>；要调节发电机输出的无功功率，必须靠</a:t>
            </a:r>
            <a:r>
              <a:rPr lang="zh-CN" altLang="en-US" sz="2300" b="1" smtClean="0">
                <a:solidFill>
                  <a:srgbClr val="0000FF"/>
                </a:solidFill>
                <a:latin typeface="宋体" pitchFamily="2" charset="-122"/>
              </a:rPr>
              <a:t>调节发电机的励磁电流</a:t>
            </a:r>
            <a:r>
              <a:rPr lang="zh-CN" altLang="en-US" sz="2300" b="1" smtClean="0">
                <a:latin typeface="宋体" pitchFamily="2" charset="-122"/>
              </a:rPr>
              <a:t>来实现。发电机输出的有功功率的改变，在电机内是通过功率角  的改变而实现的。</a:t>
            </a:r>
            <a:r>
              <a:rPr lang="el-GR" altLang="zh-CN" sz="2300" b="1" smtClean="0">
                <a:latin typeface="宋体" pitchFamily="2" charset="-122"/>
                <a:cs typeface="Tahoma" pitchFamily="34" charset="0"/>
              </a:rPr>
              <a:t>θ</a:t>
            </a:r>
            <a:r>
              <a:rPr lang="zh-CN" altLang="en-US" sz="2300" b="1" smtClean="0">
                <a:latin typeface="宋体" pitchFamily="2" charset="-122"/>
              </a:rPr>
              <a:t>角在电势矢量图上为时间角，但在磁势矢量图上是空间角。如果励磁电流不变，输出功率慢慢增加，当</a:t>
            </a:r>
            <a:r>
              <a:rPr lang="el-GR" altLang="zh-CN" sz="2300" b="1" smtClean="0">
                <a:latin typeface="宋体" pitchFamily="2" charset="-122"/>
                <a:cs typeface="Tahoma" pitchFamily="34" charset="0"/>
              </a:rPr>
              <a:t>θ</a:t>
            </a:r>
            <a:r>
              <a:rPr lang="zh-CN" altLang="en-US" sz="2300" b="1" smtClean="0">
                <a:latin typeface="宋体" pitchFamily="2" charset="-122"/>
              </a:rPr>
              <a:t>角达某值</a:t>
            </a:r>
            <a:r>
              <a:rPr lang="en-US" altLang="zh-CN" sz="2300" b="1" smtClean="0">
                <a:latin typeface="宋体" pitchFamily="2" charset="-122"/>
              </a:rPr>
              <a:t>(</a:t>
            </a:r>
            <a:r>
              <a:rPr lang="zh-CN" altLang="en-US" sz="2300" b="1" smtClean="0">
                <a:latin typeface="宋体" pitchFamily="2" charset="-122"/>
              </a:rPr>
              <a:t>对隐极电机为</a:t>
            </a:r>
            <a:r>
              <a:rPr lang="el-GR" altLang="zh-CN" sz="2300" b="1" smtClean="0">
                <a:latin typeface="宋体" pitchFamily="2" charset="-122"/>
                <a:cs typeface="Tahoma" pitchFamily="34" charset="0"/>
              </a:rPr>
              <a:t>θ</a:t>
            </a:r>
            <a:r>
              <a:rPr lang="en-US" altLang="zh-CN" sz="2300" b="1" smtClean="0">
                <a:latin typeface="宋体" pitchFamily="2" charset="-122"/>
                <a:cs typeface="Tahoma" pitchFamily="34" charset="0"/>
              </a:rPr>
              <a:t>=</a:t>
            </a:r>
            <a:r>
              <a:rPr lang="el-GR" altLang="zh-CN" sz="2300" b="1" smtClean="0">
                <a:latin typeface="宋体" pitchFamily="2" charset="-122"/>
                <a:cs typeface="Tahoma" pitchFamily="34" charset="0"/>
              </a:rPr>
              <a:t>π</a:t>
            </a:r>
            <a:r>
              <a:rPr lang="en-US" altLang="zh-CN" sz="2300" b="1" smtClean="0">
                <a:latin typeface="宋体" pitchFamily="2" charset="-122"/>
                <a:cs typeface="Tahoma" pitchFamily="34" charset="0"/>
              </a:rPr>
              <a:t>/2</a:t>
            </a:r>
            <a:r>
              <a:rPr lang="en-US" altLang="zh-CN" sz="2300" b="1" smtClean="0">
                <a:latin typeface="宋体" pitchFamily="2" charset="-122"/>
              </a:rPr>
              <a:t>)</a:t>
            </a:r>
            <a:r>
              <a:rPr lang="zh-CN" altLang="en-US" sz="2300" b="1" smtClean="0">
                <a:latin typeface="宋体" pitchFamily="2" charset="-122"/>
              </a:rPr>
              <a:t>时</a:t>
            </a:r>
            <a:r>
              <a:rPr lang="zh-CN" altLang="en-US" sz="2300" b="1" smtClean="0">
                <a:solidFill>
                  <a:srgbClr val="0000FF"/>
                </a:solidFill>
                <a:latin typeface="宋体" pitchFamily="2" charset="-122"/>
              </a:rPr>
              <a:t>功率达最大值</a:t>
            </a:r>
            <a:r>
              <a:rPr lang="zh-CN" altLang="en-US" sz="2300" b="1" smtClean="0">
                <a:latin typeface="宋体" pitchFamily="2" charset="-122"/>
              </a:rPr>
              <a:t>，这就是静态稳定的极限。有功功率和无功功率调节之间互有影响，在调节有功功率时如励磁电流不变，将会因电枢反应影响的变化而引起无功电流的一些变化；在一定负载下励磁电流的调节将影响到功率角</a:t>
            </a:r>
            <a:r>
              <a:rPr lang="el-GR" altLang="zh-CN" sz="2300" b="1" smtClean="0">
                <a:latin typeface="宋体" pitchFamily="2" charset="-122"/>
                <a:cs typeface="Tahoma" pitchFamily="34" charset="0"/>
              </a:rPr>
              <a:t>θ</a:t>
            </a:r>
            <a:r>
              <a:rPr lang="zh-CN" altLang="en-US" sz="2300" b="1" smtClean="0">
                <a:latin typeface="宋体" pitchFamily="2" charset="-122"/>
              </a:rPr>
              <a:t>和静态稳定性，如果励磁电流调得过低，可能使发电机失去同步。</a:t>
            </a:r>
            <a:endParaRPr lang="en-US" altLang="en-US" sz="2300" b="1" smtClean="0">
              <a:latin typeface="宋体"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533400"/>
            <a:ext cx="7696200" cy="857250"/>
          </a:xfrm>
        </p:spPr>
        <p:txBody>
          <a:bodyPr/>
          <a:lstStyle/>
          <a:p>
            <a:pPr eaLnBrk="1" hangingPunct="1"/>
            <a:r>
              <a:rPr lang="zh-CN" altLang="en-US" smtClean="0">
                <a:ea typeface="黑体" pitchFamily="2" charset="-122"/>
              </a:rPr>
              <a:t>作业</a:t>
            </a:r>
          </a:p>
        </p:txBody>
      </p:sp>
      <p:sp>
        <p:nvSpPr>
          <p:cNvPr id="36867" name="Rectangle 3"/>
          <p:cNvSpPr>
            <a:spLocks noGrp="1" noChangeArrowheads="1"/>
          </p:cNvSpPr>
          <p:nvPr>
            <p:ph type="body" idx="1"/>
          </p:nvPr>
        </p:nvSpPr>
        <p:spPr>
          <a:xfrm>
            <a:off x="609600" y="1981200"/>
            <a:ext cx="7543800" cy="1231900"/>
          </a:xfrm>
        </p:spPr>
        <p:txBody>
          <a:bodyPr/>
          <a:lstStyle/>
          <a:p>
            <a:pPr algn="just" eaLnBrk="1" fontAlgn="b" hangingPunct="1">
              <a:buFont typeface="Wingdings" pitchFamily="2" charset="2"/>
              <a:buNone/>
            </a:pPr>
            <a:r>
              <a:rPr lang="en-US" altLang="zh-CN" sz="3500" b="1" smtClean="0">
                <a:latin typeface="Times New Roman" pitchFamily="18" charset="0"/>
              </a:rPr>
              <a:t>      6-14,15,17,18,19,29,30</a:t>
            </a:r>
            <a:endParaRPr lang="en-US" altLang="zh-CN" sz="3500"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37891"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zh-CN" altLang="en-US" sz="8000" b="1">
                <a:latin typeface="宋体" pitchFamily="2" charset="-122"/>
              </a:rPr>
              <a:t>谢谢</a:t>
            </a:r>
            <a:r>
              <a:rPr kumimoji="1" lang="zh-CN" altLang="en-US" sz="3200" b="1">
                <a:latin typeface="宋体" pitchFamily="2" charset="-122"/>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5650" y="836613"/>
            <a:ext cx="7696200" cy="857250"/>
          </a:xfrm>
        </p:spPr>
        <p:txBody>
          <a:bodyPr/>
          <a:lstStyle/>
          <a:p>
            <a:pPr eaLnBrk="1" hangingPunct="1"/>
            <a:r>
              <a:rPr lang="en-US" altLang="zh-CN" sz="2900" smtClean="0"/>
              <a:t>6.5</a:t>
            </a:r>
            <a:r>
              <a:rPr lang="en-US" altLang="zh-CN" sz="2900" smtClean="0">
                <a:latin typeface="Arial" charset="0"/>
              </a:rPr>
              <a:t>—</a:t>
            </a:r>
            <a:r>
              <a:rPr lang="en-US" altLang="zh-CN" sz="2900" smtClean="0"/>
              <a:t>1  </a:t>
            </a:r>
            <a:r>
              <a:rPr lang="zh-CN" altLang="en-US" sz="2900" smtClean="0"/>
              <a:t>并联投入的条件和方法 </a:t>
            </a:r>
            <a:r>
              <a:rPr lang="en-US" altLang="zh-CN" sz="1200" smtClean="0">
                <a:ea typeface="黑体" pitchFamily="2" charset="-122"/>
              </a:rPr>
              <a:t>1</a:t>
            </a:r>
          </a:p>
        </p:txBody>
      </p:sp>
      <p:sp>
        <p:nvSpPr>
          <p:cNvPr id="6147" name="Rectangle 3"/>
          <p:cNvSpPr>
            <a:spLocks noGrp="1" noChangeArrowheads="1"/>
          </p:cNvSpPr>
          <p:nvPr>
            <p:ph type="body" idx="1"/>
          </p:nvPr>
        </p:nvSpPr>
        <p:spPr>
          <a:xfrm>
            <a:off x="468313" y="1989138"/>
            <a:ext cx="8496300" cy="3887787"/>
          </a:xfrm>
        </p:spPr>
        <p:txBody>
          <a:bodyPr/>
          <a:lstStyle/>
          <a:p>
            <a:pPr eaLnBrk="1" hangingPunct="1"/>
            <a:r>
              <a:rPr lang="zh-CN" altLang="zh-CN" smtClean="0"/>
              <a:t> </a:t>
            </a:r>
            <a:r>
              <a:rPr lang="zh-CN" altLang="zh-CN" b="1" smtClean="0">
                <a:latin typeface="宋体" pitchFamily="2" charset="-122"/>
              </a:rPr>
              <a:t>一、并联投入的条件</a:t>
            </a:r>
            <a:endParaRPr lang="zh-CN" altLang="en-US" b="1" smtClean="0">
              <a:latin typeface="宋体" pitchFamily="2" charset="-122"/>
            </a:endParaRPr>
          </a:p>
          <a:p>
            <a:pPr eaLnBrk="1" hangingPunct="1"/>
            <a:r>
              <a:rPr lang="zh-CN" altLang="en-US" b="1" smtClean="0">
                <a:latin typeface="宋体" pitchFamily="2" charset="-122"/>
              </a:rPr>
              <a:t>    同步发电机在并联投入电网时，为了避免合闸时的</a:t>
            </a:r>
            <a:r>
              <a:rPr lang="zh-CN" altLang="en-US" b="1" smtClean="0">
                <a:solidFill>
                  <a:srgbClr val="FF0000"/>
                </a:solidFill>
                <a:latin typeface="宋体" pitchFamily="2" charset="-122"/>
              </a:rPr>
              <a:t>冲击电流</a:t>
            </a:r>
            <a:r>
              <a:rPr lang="zh-CN" altLang="en-US" b="1" smtClean="0">
                <a:latin typeface="宋体" pitchFamily="2" charset="-122"/>
              </a:rPr>
              <a:t>和它所引起的发电机内部机械应力的冲击，需满足一定的并联条件。</a:t>
            </a:r>
          </a:p>
          <a:p>
            <a:pPr eaLnBrk="1" hangingPunct="1"/>
            <a:r>
              <a:rPr lang="zh-CN" altLang="en-US" b="1" smtClean="0">
                <a:latin typeface="宋体" pitchFamily="2" charset="-122"/>
              </a:rPr>
              <a:t>直流发电机并联运行的条件：</a:t>
            </a:r>
          </a:p>
          <a:p>
            <a:pPr eaLnBrk="1" hangingPunct="1"/>
            <a:r>
              <a:rPr lang="zh-CN" altLang="en-US" b="1" smtClean="0">
                <a:latin typeface="宋体" pitchFamily="2" charset="-122"/>
              </a:rPr>
              <a:t>单相发电机并联运行的条件：</a:t>
            </a:r>
          </a:p>
          <a:p>
            <a:pPr eaLnBrk="1" hangingPunct="1"/>
            <a:r>
              <a:rPr lang="zh-CN" altLang="en-US" b="1" smtClean="0">
                <a:latin typeface="宋体" pitchFamily="2" charset="-122"/>
              </a:rPr>
              <a:t>三相发电机并联运行的条件：</a:t>
            </a:r>
            <a:endParaRPr lang="zh-CN" altLang="zh-CN" b="1" smtClean="0">
              <a:latin typeface="宋体" pitchFamily="2" charset="-122"/>
            </a:endParaRPr>
          </a:p>
          <a:p>
            <a:pPr eaLnBrk="1" hangingPunct="1"/>
            <a:endParaRPr lang="zh-CN" altLang="zh-CN" b="1" smtClean="0">
              <a:latin typeface="宋体" pitchFamily="2" charset="-122"/>
            </a:endParaRPr>
          </a:p>
        </p:txBody>
      </p:sp>
      <p:sp>
        <p:nvSpPr>
          <p:cNvPr id="8205" name="Rectangle 13"/>
          <p:cNvSpPr>
            <a:spLocks noChangeArrowheads="1"/>
          </p:cNvSpPr>
          <p:nvPr/>
        </p:nvSpPr>
        <p:spPr bwMode="auto">
          <a:xfrm>
            <a:off x="5867400" y="4076700"/>
            <a:ext cx="2881313" cy="27813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b="1"/>
              <a:t>大小</a:t>
            </a:r>
            <a:r>
              <a:rPr lang="zh-CN" altLang="en-US" sz="3100" b="1">
                <a:latin typeface="宋体" pitchFamily="2" charset="-122"/>
              </a:rPr>
              <a:t>相同</a:t>
            </a:r>
          </a:p>
          <a:p>
            <a:pPr marL="342900" indent="-342900">
              <a:spcBef>
                <a:spcPct val="20000"/>
              </a:spcBef>
              <a:buClr>
                <a:schemeClr val="bg2"/>
              </a:buClr>
              <a:buSzPct val="70000"/>
              <a:buFont typeface="Wingdings" pitchFamily="2" charset="2"/>
              <a:buChar char="l"/>
            </a:pPr>
            <a:r>
              <a:rPr lang="zh-CN" altLang="en-US" sz="3100" b="1">
                <a:latin typeface="宋体" pitchFamily="2" charset="-122"/>
              </a:rPr>
              <a:t>极性相同</a:t>
            </a:r>
          </a:p>
          <a:p>
            <a:pPr marL="342900" indent="-342900">
              <a:spcBef>
                <a:spcPct val="20000"/>
              </a:spcBef>
              <a:buClr>
                <a:schemeClr val="bg2"/>
              </a:buClr>
              <a:buSzPct val="70000"/>
              <a:buFont typeface="Wingdings" pitchFamily="2" charset="2"/>
              <a:buChar char="l"/>
            </a:pPr>
            <a:endParaRPr lang="zh-CN" altLang="zh-CN" sz="3100" b="1">
              <a:latin typeface="宋体" pitchFamily="2" charset="-122"/>
            </a:endParaRPr>
          </a:p>
        </p:txBody>
      </p:sp>
      <p:sp>
        <p:nvSpPr>
          <p:cNvPr id="8206" name="Rectangle 14"/>
          <p:cNvSpPr>
            <a:spLocks noChangeArrowheads="1"/>
          </p:cNvSpPr>
          <p:nvPr/>
        </p:nvSpPr>
        <p:spPr bwMode="auto">
          <a:xfrm>
            <a:off x="6877050" y="4076700"/>
            <a:ext cx="2881313" cy="27813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3100" b="1"/>
              <a:t>大小</a:t>
            </a:r>
            <a:r>
              <a:rPr lang="zh-CN" altLang="en-US" sz="3100" b="1">
                <a:latin typeface="宋体" pitchFamily="2" charset="-122"/>
              </a:rPr>
              <a:t>相同</a:t>
            </a:r>
          </a:p>
          <a:p>
            <a:pPr marL="342900" indent="-342900">
              <a:spcBef>
                <a:spcPct val="20000"/>
              </a:spcBef>
              <a:buClr>
                <a:schemeClr val="bg2"/>
              </a:buClr>
              <a:buSzPct val="70000"/>
              <a:buFont typeface="Wingdings" pitchFamily="2" charset="2"/>
              <a:buChar char="l"/>
            </a:pPr>
            <a:r>
              <a:rPr lang="zh-CN" altLang="en-US" sz="3100" b="1">
                <a:latin typeface="宋体" pitchFamily="2" charset="-122"/>
              </a:rPr>
              <a:t>波形相同</a:t>
            </a:r>
          </a:p>
          <a:p>
            <a:pPr marL="342900" indent="-342900">
              <a:spcBef>
                <a:spcPct val="20000"/>
              </a:spcBef>
              <a:buClr>
                <a:schemeClr val="bg2"/>
              </a:buClr>
              <a:buSzPct val="70000"/>
              <a:buFont typeface="Wingdings" pitchFamily="2" charset="2"/>
              <a:buChar char="l"/>
            </a:pPr>
            <a:r>
              <a:rPr lang="zh-CN" altLang="en-US" sz="3100" b="1">
                <a:latin typeface="宋体" pitchFamily="2" charset="-122"/>
              </a:rPr>
              <a:t>频率相同</a:t>
            </a:r>
          </a:p>
          <a:p>
            <a:pPr marL="342900" indent="-342900">
              <a:spcBef>
                <a:spcPct val="20000"/>
              </a:spcBef>
              <a:buClr>
                <a:schemeClr val="bg2"/>
              </a:buClr>
              <a:buSzPct val="70000"/>
              <a:buFont typeface="Wingdings" pitchFamily="2" charset="2"/>
              <a:buChar char="l"/>
            </a:pPr>
            <a:r>
              <a:rPr lang="zh-CN" altLang="en-US" sz="3100" b="1">
                <a:latin typeface="宋体" pitchFamily="2" charset="-122"/>
              </a:rPr>
              <a:t>相位相同</a:t>
            </a:r>
          </a:p>
          <a:p>
            <a:pPr marL="342900" indent="-342900">
              <a:spcBef>
                <a:spcPct val="20000"/>
              </a:spcBef>
              <a:buClr>
                <a:schemeClr val="bg2"/>
              </a:buClr>
              <a:buSzPct val="70000"/>
              <a:buFont typeface="Wingdings" pitchFamily="2" charset="2"/>
              <a:buChar char="l"/>
            </a:pPr>
            <a:r>
              <a:rPr lang="zh-CN" altLang="en-US" sz="3100" b="1">
                <a:latin typeface="宋体" pitchFamily="2" charset="-122"/>
              </a:rPr>
              <a:t>相序相同</a:t>
            </a:r>
          </a:p>
          <a:p>
            <a:pPr marL="342900" indent="-342900">
              <a:spcBef>
                <a:spcPct val="20000"/>
              </a:spcBef>
              <a:buClr>
                <a:schemeClr val="bg2"/>
              </a:buClr>
              <a:buSzPct val="70000"/>
              <a:buFont typeface="Wingdings" pitchFamily="2" charset="2"/>
              <a:buChar char="l"/>
            </a:pPr>
            <a:endParaRPr lang="zh-CN" altLang="en-US" sz="3100" b="1">
              <a:latin typeface="宋体" pitchFamily="2" charset="-122"/>
            </a:endParaRPr>
          </a:p>
          <a:p>
            <a:pPr marL="342900" indent="-342900">
              <a:spcBef>
                <a:spcPct val="20000"/>
              </a:spcBef>
              <a:buClr>
                <a:schemeClr val="bg2"/>
              </a:buClr>
              <a:buSzPct val="70000"/>
              <a:buFont typeface="Wingdings" pitchFamily="2" charset="2"/>
              <a:buChar char="l"/>
            </a:pPr>
            <a:endParaRPr lang="zh-CN" altLang="zh-CN" sz="3100" b="1">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205">
                                            <p:txEl>
                                              <p:pRg st="0" end="0"/>
                                            </p:txEl>
                                          </p:spTgt>
                                        </p:tgtEl>
                                        <p:attrNameLst>
                                          <p:attrName>style.visibility</p:attrName>
                                        </p:attrNameLst>
                                      </p:cBhvr>
                                      <p:to>
                                        <p:strVal val="visible"/>
                                      </p:to>
                                    </p:set>
                                    <p:animEffect transition="in" filter="slide(fromBottom)">
                                      <p:cBhvr>
                                        <p:cTn id="7" dur="500"/>
                                        <p:tgtEl>
                                          <p:spTgt spid="82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05">
                                            <p:txEl>
                                              <p:pRg st="1" end="1"/>
                                            </p:txEl>
                                          </p:spTgt>
                                        </p:tgtEl>
                                        <p:attrNameLst>
                                          <p:attrName>style.visibility</p:attrName>
                                        </p:attrNameLst>
                                      </p:cBhvr>
                                      <p:to>
                                        <p:strVal val="visible"/>
                                      </p:to>
                                    </p:set>
                                    <p:animEffect transition="in" filter="slide(fromBottom)">
                                      <p:cBhvr>
                                        <p:cTn id="12" dur="500"/>
                                        <p:tgtEl>
                                          <p:spTgt spid="82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205">
                                            <p:txEl>
                                              <p:pRg st="0" end="0"/>
                                            </p:txEl>
                                          </p:spTgt>
                                        </p:tgtEl>
                                      </p:cBhvr>
                                    </p:animEffect>
                                    <p:set>
                                      <p:cBhvr>
                                        <p:cTn id="17" dur="1" fill="hold">
                                          <p:stCondLst>
                                            <p:cond delay="499"/>
                                          </p:stCondLst>
                                        </p:cTn>
                                        <p:tgtEl>
                                          <p:spTgt spid="8205">
                                            <p:txEl>
                                              <p:pRg st="0" end="0"/>
                                            </p:txEl>
                                          </p:spTgt>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8205">
                                            <p:txEl>
                                              <p:pRg st="1" end="1"/>
                                            </p:txEl>
                                          </p:spTgt>
                                        </p:tgtEl>
                                      </p:cBhvr>
                                    </p:animEffect>
                                    <p:set>
                                      <p:cBhvr>
                                        <p:cTn id="20" dur="1" fill="hold">
                                          <p:stCondLst>
                                            <p:cond delay="499"/>
                                          </p:stCondLst>
                                        </p:cTn>
                                        <p:tgtEl>
                                          <p:spTgt spid="8205">
                                            <p:txEl>
                                              <p:pRg st="1" end="1"/>
                                            </p:txEl>
                                          </p:spTgt>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206">
                                            <p:txEl>
                                              <p:pRg st="0" end="0"/>
                                            </p:txEl>
                                          </p:spTgt>
                                        </p:tgtEl>
                                        <p:attrNameLst>
                                          <p:attrName>style.visibility</p:attrName>
                                        </p:attrNameLst>
                                      </p:cBhvr>
                                      <p:to>
                                        <p:strVal val="visible"/>
                                      </p:to>
                                    </p:set>
                                    <p:animEffect transition="in" filter="slide(fromBottom)">
                                      <p:cBhvr>
                                        <p:cTn id="25" dur="500"/>
                                        <p:tgtEl>
                                          <p:spTgt spid="820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8206">
                                            <p:txEl>
                                              <p:pRg st="1" end="1"/>
                                            </p:txEl>
                                          </p:spTgt>
                                        </p:tgtEl>
                                        <p:attrNameLst>
                                          <p:attrName>style.visibility</p:attrName>
                                        </p:attrNameLst>
                                      </p:cBhvr>
                                      <p:to>
                                        <p:strVal val="visible"/>
                                      </p:to>
                                    </p:set>
                                    <p:animEffect transition="in" filter="slide(fromBottom)">
                                      <p:cBhvr>
                                        <p:cTn id="30" dur="500"/>
                                        <p:tgtEl>
                                          <p:spTgt spid="8206">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8206">
                                            <p:txEl>
                                              <p:pRg st="2" end="2"/>
                                            </p:txEl>
                                          </p:spTgt>
                                        </p:tgtEl>
                                        <p:attrNameLst>
                                          <p:attrName>style.visibility</p:attrName>
                                        </p:attrNameLst>
                                      </p:cBhvr>
                                      <p:to>
                                        <p:strVal val="visible"/>
                                      </p:to>
                                    </p:set>
                                    <p:animEffect transition="in" filter="slide(fromBottom)">
                                      <p:cBhvr>
                                        <p:cTn id="35" dur="500"/>
                                        <p:tgtEl>
                                          <p:spTgt spid="8206">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206">
                                            <p:txEl>
                                              <p:pRg st="3" end="3"/>
                                            </p:txEl>
                                          </p:spTgt>
                                        </p:tgtEl>
                                        <p:attrNameLst>
                                          <p:attrName>style.visibility</p:attrName>
                                        </p:attrNameLst>
                                      </p:cBhvr>
                                      <p:to>
                                        <p:strVal val="visible"/>
                                      </p:to>
                                    </p:set>
                                    <p:animEffect transition="in" filter="slide(fromBottom)">
                                      <p:cBhvr>
                                        <p:cTn id="40" dur="500"/>
                                        <p:tgtEl>
                                          <p:spTgt spid="8206">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8206">
                                            <p:txEl>
                                              <p:pRg st="4" end="4"/>
                                            </p:txEl>
                                          </p:spTgt>
                                        </p:tgtEl>
                                        <p:attrNameLst>
                                          <p:attrName>style.visibility</p:attrName>
                                        </p:attrNameLst>
                                      </p:cBhvr>
                                      <p:to>
                                        <p:strVal val="visible"/>
                                      </p:to>
                                    </p:set>
                                    <p:animEffect transition="in" filter="slide(fromBottom)">
                                      <p:cBhvr>
                                        <p:cTn id="45" dur="500"/>
                                        <p:tgtEl>
                                          <p:spTgt spid="82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5" grpId="0" build="p"/>
      <p:bldP spid="8205" grpId="1" build="allAtOnce"/>
      <p:bldP spid="8206"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836613"/>
            <a:ext cx="7696200" cy="857250"/>
          </a:xfrm>
        </p:spPr>
        <p:txBody>
          <a:bodyPr/>
          <a:lstStyle/>
          <a:p>
            <a:pPr eaLnBrk="1" hangingPunct="1"/>
            <a:r>
              <a:rPr lang="en-US" altLang="zh-CN" sz="2900" smtClean="0"/>
              <a:t>6.5</a:t>
            </a:r>
            <a:r>
              <a:rPr lang="en-US" altLang="zh-CN" sz="2900" smtClean="0">
                <a:latin typeface="Arial" charset="0"/>
              </a:rPr>
              <a:t>—</a:t>
            </a:r>
            <a:r>
              <a:rPr lang="en-US" altLang="zh-CN" sz="2900" smtClean="0"/>
              <a:t>1  </a:t>
            </a:r>
            <a:r>
              <a:rPr lang="zh-CN" altLang="en-US" sz="2900" smtClean="0"/>
              <a:t>并联投入的条件和方法 </a:t>
            </a:r>
            <a:r>
              <a:rPr lang="en-US" altLang="zh-CN" sz="1200" smtClean="0">
                <a:ea typeface="黑体" pitchFamily="2" charset="-122"/>
              </a:rPr>
              <a:t>2</a:t>
            </a:r>
          </a:p>
        </p:txBody>
      </p:sp>
      <p:sp>
        <p:nvSpPr>
          <p:cNvPr id="7171" name="Rectangle 3"/>
          <p:cNvSpPr>
            <a:spLocks noGrp="1" noChangeArrowheads="1"/>
          </p:cNvSpPr>
          <p:nvPr>
            <p:ph type="body" idx="1"/>
          </p:nvPr>
        </p:nvSpPr>
        <p:spPr>
          <a:xfrm>
            <a:off x="468313" y="1989138"/>
            <a:ext cx="8496300" cy="4868862"/>
          </a:xfrm>
        </p:spPr>
        <p:txBody>
          <a:bodyPr/>
          <a:lstStyle/>
          <a:p>
            <a:pPr eaLnBrk="1" hangingPunct="1">
              <a:lnSpc>
                <a:spcPct val="80000"/>
              </a:lnSpc>
            </a:pPr>
            <a:r>
              <a:rPr lang="zh-CN" altLang="zh-CN" sz="2700" smtClean="0"/>
              <a:t> </a:t>
            </a:r>
            <a:r>
              <a:rPr lang="zh-CN" altLang="zh-CN" sz="2700" b="1" smtClean="0"/>
              <a:t>一、并联投入的条件</a:t>
            </a:r>
            <a:endParaRPr lang="zh-CN" altLang="en-US" sz="2700" b="1" smtClean="0"/>
          </a:p>
          <a:p>
            <a:pPr eaLnBrk="1" hangingPunct="1">
              <a:lnSpc>
                <a:spcPct val="80000"/>
              </a:lnSpc>
            </a:pPr>
            <a:r>
              <a:rPr lang="zh-CN" altLang="en-US" sz="2700" b="1" smtClean="0"/>
              <a:t>    同步发电机在并联投入电网时，为了避免合闸时的冲击电流和它所引起的发电机内部机械应力的冲击，需满足一定的并联条件，</a:t>
            </a:r>
            <a:r>
              <a:rPr lang="zh-CN" altLang="en-US" sz="2700" b="1" smtClean="0">
                <a:solidFill>
                  <a:srgbClr val="FF0000"/>
                </a:solidFill>
              </a:rPr>
              <a:t>即发电机电压与电网电压应该：</a:t>
            </a:r>
            <a:r>
              <a:rPr lang="en-US" altLang="zh-CN" sz="2700" b="1" smtClean="0">
                <a:solidFill>
                  <a:srgbClr val="FF0000"/>
                </a:solidFill>
              </a:rPr>
              <a:t>(1)</a:t>
            </a:r>
            <a:r>
              <a:rPr lang="zh-CN" altLang="en-US" sz="2700" b="1" smtClean="0">
                <a:solidFill>
                  <a:srgbClr val="FF0000"/>
                </a:solidFill>
              </a:rPr>
              <a:t>大小相等，</a:t>
            </a:r>
            <a:r>
              <a:rPr lang="en-US" altLang="zh-CN" sz="2700" b="1" smtClean="0">
                <a:solidFill>
                  <a:srgbClr val="FF0000"/>
                </a:solidFill>
              </a:rPr>
              <a:t>(2)</a:t>
            </a:r>
            <a:r>
              <a:rPr lang="zh-CN" altLang="en-US" sz="2700" b="1" smtClean="0">
                <a:solidFill>
                  <a:srgbClr val="FF0000"/>
                </a:solidFill>
              </a:rPr>
              <a:t>频率相等；</a:t>
            </a:r>
            <a:r>
              <a:rPr lang="en-US" altLang="zh-CN" sz="2700" b="1" smtClean="0">
                <a:solidFill>
                  <a:srgbClr val="FF0000"/>
                </a:solidFill>
              </a:rPr>
              <a:t>(3)</a:t>
            </a:r>
            <a:r>
              <a:rPr lang="zh-CN" altLang="en-US" sz="2700" b="1" smtClean="0">
                <a:solidFill>
                  <a:srgbClr val="FF0000"/>
                </a:solidFill>
              </a:rPr>
              <a:t>相位相同，</a:t>
            </a:r>
            <a:r>
              <a:rPr lang="en-US" altLang="zh-CN" sz="2700" b="1" smtClean="0">
                <a:solidFill>
                  <a:srgbClr val="FF0000"/>
                </a:solidFill>
              </a:rPr>
              <a:t>(4)</a:t>
            </a:r>
            <a:r>
              <a:rPr lang="zh-CN" altLang="en-US" sz="2700" b="1" smtClean="0">
                <a:solidFill>
                  <a:srgbClr val="FF0000"/>
                </a:solidFill>
              </a:rPr>
              <a:t>相序相同，</a:t>
            </a:r>
            <a:r>
              <a:rPr lang="en-US" altLang="zh-CN" sz="2700" b="1" smtClean="0">
                <a:solidFill>
                  <a:srgbClr val="FF0000"/>
                </a:solidFill>
              </a:rPr>
              <a:t>(5)</a:t>
            </a:r>
            <a:r>
              <a:rPr lang="zh-CN" altLang="en-US" sz="2700" b="1" smtClean="0">
                <a:solidFill>
                  <a:srgbClr val="FF0000"/>
                </a:solidFill>
              </a:rPr>
              <a:t>波形相同</a:t>
            </a:r>
            <a:r>
              <a:rPr lang="en-US" altLang="zh-CN" sz="2700" b="1" smtClean="0">
                <a:solidFill>
                  <a:srgbClr val="FF0000"/>
                </a:solidFill>
              </a:rPr>
              <a:t>(</a:t>
            </a:r>
            <a:r>
              <a:rPr lang="zh-CN" altLang="en-US" sz="2700" b="1" smtClean="0">
                <a:solidFill>
                  <a:srgbClr val="FF0000"/>
                </a:solidFill>
              </a:rPr>
              <a:t>正弦</a:t>
            </a:r>
            <a:r>
              <a:rPr lang="en-US" altLang="zh-CN" sz="2700" b="1" smtClean="0">
                <a:solidFill>
                  <a:srgbClr val="FF0000"/>
                </a:solidFill>
              </a:rPr>
              <a:t>)</a:t>
            </a:r>
            <a:r>
              <a:rPr lang="zh-CN" altLang="en-US" sz="2700" b="1" smtClean="0">
                <a:solidFill>
                  <a:schemeClr val="hlink"/>
                </a:solidFill>
              </a:rPr>
              <a:t>。</a:t>
            </a:r>
          </a:p>
          <a:p>
            <a:pPr eaLnBrk="1" hangingPunct="1">
              <a:lnSpc>
                <a:spcPct val="80000"/>
              </a:lnSpc>
            </a:pPr>
            <a:r>
              <a:rPr lang="zh-CN" altLang="en-US" sz="2700" b="1" smtClean="0"/>
              <a:t>    发电机电压的</a:t>
            </a:r>
            <a:r>
              <a:rPr lang="zh-CN" altLang="en-US" sz="2700" b="1" smtClean="0">
                <a:solidFill>
                  <a:srgbClr val="FF0000"/>
                </a:solidFill>
              </a:rPr>
              <a:t>波形</a:t>
            </a:r>
            <a:r>
              <a:rPr lang="zh-CN" altLang="en-US" sz="2700" b="1" smtClean="0"/>
              <a:t>一般情况下都是正弦的，这是由设计保证的。</a:t>
            </a:r>
          </a:p>
          <a:p>
            <a:pPr eaLnBrk="1" hangingPunct="1">
              <a:lnSpc>
                <a:spcPct val="80000"/>
              </a:lnSpc>
            </a:pPr>
            <a:r>
              <a:rPr lang="zh-CN" altLang="en-US" sz="2700" b="1" smtClean="0"/>
              <a:t>    对于</a:t>
            </a:r>
            <a:r>
              <a:rPr lang="zh-CN" altLang="en-US" sz="2700" b="1" smtClean="0">
                <a:solidFill>
                  <a:srgbClr val="FF0000"/>
                </a:solidFill>
              </a:rPr>
              <a:t>相序</a:t>
            </a:r>
            <a:r>
              <a:rPr lang="zh-CN" altLang="en-US" sz="2700" b="1" smtClean="0"/>
              <a:t>，每台发电机都有规定转向，而且在出线端标明</a:t>
            </a:r>
            <a:r>
              <a:rPr lang="en-US" altLang="zh-CN" sz="2700" b="1" smtClean="0"/>
              <a:t>A</a:t>
            </a:r>
            <a:r>
              <a:rPr lang="zh-CN" altLang="en-US" sz="2700" b="1" smtClean="0"/>
              <a:t>，</a:t>
            </a:r>
            <a:r>
              <a:rPr lang="en-US" altLang="zh-CN" sz="2700" b="1" smtClean="0"/>
              <a:t>B</a:t>
            </a:r>
            <a:r>
              <a:rPr lang="zh-CN" altLang="en-US" sz="2700" b="1" smtClean="0"/>
              <a:t>、</a:t>
            </a:r>
            <a:r>
              <a:rPr lang="en-US" altLang="zh-CN" sz="2700" b="1" smtClean="0"/>
              <a:t>C</a:t>
            </a:r>
            <a:r>
              <a:rPr lang="zh-CN" altLang="en-US" sz="2700" b="1" smtClean="0"/>
              <a:t>相序标记，在安装发电机时应注意与电网各相对应联接，这样相序相同的要求就得到满足。</a:t>
            </a:r>
            <a:endParaRPr lang="zh-CN" altLang="zh-CN" sz="1000" b="1"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39775" y="476250"/>
            <a:ext cx="8404225"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3</a:t>
            </a:r>
          </a:p>
        </p:txBody>
      </p:sp>
      <p:sp>
        <p:nvSpPr>
          <p:cNvPr id="8195" name="Rectangle 3"/>
          <p:cNvSpPr>
            <a:spLocks noGrp="1" noChangeArrowheads="1"/>
          </p:cNvSpPr>
          <p:nvPr>
            <p:ph type="body" sz="half" idx="1"/>
          </p:nvPr>
        </p:nvSpPr>
        <p:spPr>
          <a:xfrm>
            <a:off x="323850" y="1989138"/>
            <a:ext cx="8280400" cy="4868862"/>
          </a:xfrm>
        </p:spPr>
        <p:txBody>
          <a:bodyPr/>
          <a:lstStyle/>
          <a:p>
            <a:pPr eaLnBrk="1" hangingPunct="1">
              <a:lnSpc>
                <a:spcPct val="90000"/>
              </a:lnSpc>
            </a:pPr>
            <a:r>
              <a:rPr lang="zh-CN" altLang="en-US" sz="2100" b="1" smtClean="0">
                <a:latin typeface="宋体" pitchFamily="2" charset="-122"/>
              </a:rPr>
              <a:t>因此，只有</a:t>
            </a:r>
            <a:r>
              <a:rPr lang="zh-CN" altLang="en-US" sz="2100" b="1" smtClean="0">
                <a:solidFill>
                  <a:srgbClr val="FF0000"/>
                </a:solidFill>
                <a:latin typeface="宋体" pitchFamily="2" charset="-122"/>
              </a:rPr>
              <a:t>电压大小，相位及频率</a:t>
            </a:r>
            <a:r>
              <a:rPr lang="zh-CN" altLang="en-US" sz="2100" b="1" smtClean="0">
                <a:latin typeface="宋体" pitchFamily="2" charset="-122"/>
              </a:rPr>
              <a:t>是投入并联时要掌握的条件。</a:t>
            </a:r>
          </a:p>
          <a:p>
            <a:pPr eaLnBrk="1" hangingPunct="1">
              <a:lnSpc>
                <a:spcPct val="90000"/>
              </a:lnSpc>
            </a:pPr>
            <a:r>
              <a:rPr lang="zh-CN" altLang="en-US" sz="2100" b="1" smtClean="0">
                <a:latin typeface="宋体" pitchFamily="2" charset="-122"/>
              </a:rPr>
              <a:t>    为分析方便起见，假定有两台参数相同的发电机空载状态投入并联，图</a:t>
            </a:r>
            <a:r>
              <a:rPr lang="en-US" altLang="zh-CN" sz="2100" b="1" smtClean="0">
                <a:latin typeface="宋体" pitchFamily="2" charset="-122"/>
              </a:rPr>
              <a:t>22-1</a:t>
            </a:r>
            <a:r>
              <a:rPr lang="zh-CN" altLang="en-US" sz="2100" b="1" smtClean="0">
                <a:latin typeface="宋体" pitchFamily="2" charset="-122"/>
              </a:rPr>
              <a:t>是其并联投入电路。设并联投入前，接触器两端存在电压差        </a:t>
            </a:r>
            <a:r>
              <a:rPr lang="zh-CN" altLang="en-US" sz="2100" b="1" smtClean="0">
                <a:latin typeface="宋体" pitchFamily="2" charset="-122"/>
                <a:cs typeface="Times New Roman" pitchFamily="18" charset="0"/>
              </a:rPr>
              <a:t>    </a:t>
            </a:r>
            <a:r>
              <a:rPr lang="zh-CN" altLang="en-US" sz="2100" b="1" smtClean="0">
                <a:latin typeface="宋体" pitchFamily="2" charset="-122"/>
              </a:rPr>
              <a:t>；这样在投入并联时，两台发电机将互为回路，如图</a:t>
            </a:r>
            <a:r>
              <a:rPr lang="en-US" altLang="zh-CN" sz="2100" b="1" smtClean="0">
                <a:latin typeface="宋体" pitchFamily="2" charset="-122"/>
              </a:rPr>
              <a:t>22-2</a:t>
            </a:r>
            <a:r>
              <a:rPr lang="zh-CN" altLang="en-US" sz="2100" b="1" smtClean="0">
                <a:latin typeface="宋体" pitchFamily="2" charset="-122"/>
              </a:rPr>
              <a:t>所示，并形成环流</a:t>
            </a:r>
            <a:r>
              <a:rPr lang="en-US" altLang="zh-CN" sz="2100" b="1" smtClean="0">
                <a:latin typeface="宋体" pitchFamily="2" charset="-122"/>
              </a:rPr>
              <a:t>(</a:t>
            </a:r>
            <a:r>
              <a:rPr lang="zh-CN" altLang="en-US" sz="2100" b="1" smtClean="0">
                <a:latin typeface="宋体" pitchFamily="2" charset="-122"/>
              </a:rPr>
              <a:t>称为均衡电流</a:t>
            </a:r>
            <a:r>
              <a:rPr lang="en-US" altLang="zh-CN" sz="2100" b="1" smtClean="0">
                <a:latin typeface="宋体" pitchFamily="2" charset="-122"/>
              </a:rPr>
              <a:t>)</a:t>
            </a:r>
            <a:r>
              <a:rPr lang="zh-CN" altLang="en-US" sz="2100" b="1" smtClean="0">
                <a:latin typeface="宋体" pitchFamily="2" charset="-122"/>
              </a:rPr>
              <a:t>，且并联接入瞬间此电流很大，即</a:t>
            </a:r>
          </a:p>
          <a:p>
            <a:pPr eaLnBrk="1" hangingPunct="1">
              <a:lnSpc>
                <a:spcPct val="90000"/>
              </a:lnSpc>
            </a:pPr>
            <a:r>
              <a:rPr lang="zh-CN" altLang="en-US" sz="2100" b="1" smtClean="0">
                <a:latin typeface="宋体" pitchFamily="2" charset="-122"/>
              </a:rPr>
              <a:t>式中，</a:t>
            </a:r>
            <a:r>
              <a:rPr lang="en-US" altLang="zh-CN" sz="2100" b="1" smtClean="0">
                <a:latin typeface="宋体" pitchFamily="2" charset="-122"/>
              </a:rPr>
              <a:t>x</a:t>
            </a:r>
            <a:r>
              <a:rPr lang="zh-CN" altLang="en-US" sz="2100" b="1" smtClean="0">
                <a:latin typeface="宋体" pitchFamily="2" charset="-122"/>
              </a:rPr>
              <a:t>在并联投入初瞬时为发电机的超瞬变电抗</a:t>
            </a:r>
            <a:r>
              <a:rPr lang="en-US" altLang="zh-CN" sz="2100" b="1" smtClean="0">
                <a:latin typeface="宋体" pitchFamily="2" charset="-122"/>
              </a:rPr>
              <a:t>x</a:t>
            </a:r>
            <a:r>
              <a:rPr lang="en-US" altLang="zh-CN" sz="2100" b="1" baseline="-25000" smtClean="0">
                <a:latin typeface="宋体" pitchFamily="2" charset="-122"/>
              </a:rPr>
              <a:t>d</a:t>
            </a:r>
            <a:r>
              <a:rPr lang="en-US" altLang="zh-CN" sz="2100" b="1" smtClean="0">
                <a:latin typeface="宋体" pitchFamily="2" charset="-122"/>
              </a:rPr>
              <a:t>”</a:t>
            </a:r>
            <a:r>
              <a:rPr lang="en-US" altLang="zh-CN" sz="2100" b="1" baseline="-25000" smtClean="0">
                <a:latin typeface="宋体" pitchFamily="2" charset="-122"/>
              </a:rPr>
              <a:t> </a:t>
            </a:r>
            <a:r>
              <a:rPr lang="zh-CN" altLang="en-US" sz="2100" b="1" smtClean="0">
                <a:latin typeface="宋体" pitchFamily="2" charset="-122"/>
              </a:rPr>
              <a:t>，若电机无阻尼绕组时为瞬变电抗</a:t>
            </a:r>
            <a:r>
              <a:rPr lang="en-US" altLang="zh-CN" sz="2100" b="1" smtClean="0">
                <a:latin typeface="宋体" pitchFamily="2" charset="-122"/>
              </a:rPr>
              <a:t>x</a:t>
            </a:r>
            <a:r>
              <a:rPr lang="en-US" altLang="zh-CN" sz="2100" b="1" baseline="-25000" smtClean="0">
                <a:latin typeface="宋体" pitchFamily="2" charset="-122"/>
              </a:rPr>
              <a:t>d</a:t>
            </a:r>
            <a:r>
              <a:rPr lang="en-US" altLang="zh-CN" sz="2100" b="1" smtClean="0">
                <a:latin typeface="宋体" pitchFamily="2" charset="-122"/>
              </a:rPr>
              <a:t>’</a:t>
            </a:r>
            <a:r>
              <a:rPr lang="en-US" altLang="zh-CN" sz="2100" b="1" baseline="-25000" smtClean="0">
                <a:latin typeface="宋体" pitchFamily="2" charset="-122"/>
              </a:rPr>
              <a:t> </a:t>
            </a:r>
            <a:r>
              <a:rPr lang="zh-CN" altLang="en-US" sz="2100" b="1" smtClean="0">
                <a:latin typeface="宋体" pitchFamily="2" charset="-122"/>
              </a:rPr>
              <a:t>，瞬变过程结束后则为稳态同步电抗</a:t>
            </a:r>
            <a:r>
              <a:rPr lang="en-US" altLang="zh-CN" sz="2100" b="1" smtClean="0">
                <a:latin typeface="宋体" pitchFamily="2" charset="-122"/>
              </a:rPr>
              <a:t>x</a:t>
            </a:r>
            <a:r>
              <a:rPr lang="en-US" altLang="zh-CN" sz="2100" b="1" baseline="-25000" smtClean="0">
                <a:latin typeface="宋体" pitchFamily="2" charset="-122"/>
              </a:rPr>
              <a:t>d</a:t>
            </a:r>
            <a:r>
              <a:rPr lang="en-US" altLang="zh-CN" sz="2100" b="1" smtClean="0">
                <a:latin typeface="宋体" pitchFamily="2" charset="-122"/>
              </a:rPr>
              <a:t> </a:t>
            </a:r>
            <a:r>
              <a:rPr lang="zh-CN" altLang="en-US" sz="2100" b="1" smtClean="0">
                <a:latin typeface="宋体" pitchFamily="2" charset="-122"/>
              </a:rPr>
              <a:t>。</a:t>
            </a:r>
          </a:p>
          <a:p>
            <a:pPr eaLnBrk="1" hangingPunct="1">
              <a:lnSpc>
                <a:spcPct val="90000"/>
              </a:lnSpc>
            </a:pPr>
            <a:r>
              <a:rPr lang="zh-CN" altLang="en-US" sz="2100" b="1" smtClean="0">
                <a:latin typeface="宋体" pitchFamily="2" charset="-122"/>
              </a:rPr>
              <a:t>    </a:t>
            </a:r>
            <a:r>
              <a:rPr lang="zh-CN" altLang="en-US" sz="2100" b="1" smtClean="0">
                <a:solidFill>
                  <a:srgbClr val="FF0000"/>
                </a:solidFill>
                <a:latin typeface="宋体" pitchFamily="2" charset="-122"/>
              </a:rPr>
              <a:t>理想的投入并联的条件</a:t>
            </a:r>
            <a:r>
              <a:rPr lang="en-US" altLang="zh-CN" sz="2100" b="1" smtClean="0">
                <a:solidFill>
                  <a:srgbClr val="FF0000"/>
                </a:solidFill>
                <a:latin typeface="宋体" pitchFamily="2" charset="-122"/>
              </a:rPr>
              <a:t>(</a:t>
            </a:r>
            <a:r>
              <a:rPr lang="zh-CN" altLang="en-US" sz="2100" b="1" smtClean="0">
                <a:solidFill>
                  <a:srgbClr val="FF0000"/>
                </a:solidFill>
                <a:latin typeface="宋体" pitchFamily="2" charset="-122"/>
              </a:rPr>
              <a:t>即不产生均衡电流</a:t>
            </a:r>
            <a:r>
              <a:rPr lang="en-US" altLang="zh-CN" sz="2100" b="1" smtClean="0">
                <a:solidFill>
                  <a:srgbClr val="FF0000"/>
                </a:solidFill>
                <a:latin typeface="宋体" pitchFamily="2" charset="-122"/>
              </a:rPr>
              <a:t>)</a:t>
            </a:r>
            <a:r>
              <a:rPr lang="zh-CN" altLang="en-US" sz="2100" b="1" smtClean="0">
                <a:solidFill>
                  <a:srgbClr val="FF0000"/>
                </a:solidFill>
                <a:latin typeface="宋体" pitchFamily="2" charset="-122"/>
              </a:rPr>
              <a:t>应该是          ，即两台电机电压的大小、相位和频率都要相等。</a:t>
            </a:r>
            <a:r>
              <a:rPr lang="zh-CN" altLang="en-US" sz="2100" b="1" smtClean="0">
                <a:latin typeface="宋体" pitchFamily="2" charset="-122"/>
              </a:rPr>
              <a:t>其中任何一个条件不相等，则</a:t>
            </a:r>
            <a:r>
              <a:rPr lang="el-GR" altLang="zh-CN" sz="2100" b="1" smtClean="0">
                <a:latin typeface="宋体" pitchFamily="2" charset="-122"/>
                <a:cs typeface="Times New Roman" pitchFamily="18" charset="0"/>
              </a:rPr>
              <a:t>Δ</a:t>
            </a:r>
            <a:r>
              <a:rPr lang="en-US" altLang="zh-CN" sz="2100" b="1" smtClean="0">
                <a:latin typeface="宋体" pitchFamily="2" charset="-122"/>
                <a:cs typeface="Times New Roman" pitchFamily="18" charset="0"/>
              </a:rPr>
              <a:t>U</a:t>
            </a:r>
            <a:r>
              <a:rPr lang="zh-CN" altLang="en-US" sz="2100" b="1" smtClean="0">
                <a:latin typeface="宋体" pitchFamily="2" charset="-122"/>
              </a:rPr>
              <a:t>就不等于零，并接时就要产生均衡电流，并有很大电流冲击。</a:t>
            </a:r>
            <a:r>
              <a:rPr lang="zh-CN" altLang="en-US" sz="1900" smtClean="0"/>
              <a:t>    </a:t>
            </a:r>
            <a:endParaRPr lang="zh-CN" altLang="zh-CN" sz="1900" smtClean="0"/>
          </a:p>
        </p:txBody>
      </p:sp>
      <p:graphicFrame>
        <p:nvGraphicFramePr>
          <p:cNvPr id="8196" name="Object 7"/>
          <p:cNvGraphicFramePr>
            <a:graphicFrameLocks noChangeAspect="1"/>
          </p:cNvGraphicFramePr>
          <p:nvPr>
            <p:ph sz="quarter" idx="3"/>
          </p:nvPr>
        </p:nvGraphicFramePr>
        <p:xfrm>
          <a:off x="7874000" y="3429000"/>
          <a:ext cx="906463" cy="722313"/>
        </p:xfrm>
        <a:graphic>
          <a:graphicData uri="http://schemas.openxmlformats.org/presentationml/2006/ole">
            <p:oleObj spid="_x0000_s8196" name="公式" r:id="rId3" imgW="520700" imgH="419100" progId="Equation.3">
              <p:embed/>
            </p:oleObj>
          </a:graphicData>
        </a:graphic>
      </p:graphicFrame>
      <p:graphicFrame>
        <p:nvGraphicFramePr>
          <p:cNvPr id="8197" name="Object 5"/>
          <p:cNvGraphicFramePr>
            <a:graphicFrameLocks noChangeAspect="1"/>
          </p:cNvGraphicFramePr>
          <p:nvPr>
            <p:ph sz="quarter" idx="2"/>
          </p:nvPr>
        </p:nvGraphicFramePr>
        <p:xfrm>
          <a:off x="2076450" y="2924175"/>
          <a:ext cx="1504950" cy="384175"/>
        </p:xfrm>
        <a:graphic>
          <a:graphicData uri="http://schemas.openxmlformats.org/presentationml/2006/ole">
            <p:oleObj spid="_x0000_s8197" name="公式" r:id="rId4" imgW="939392" imgH="241195" progId="Equation.3">
              <p:embed/>
            </p:oleObj>
          </a:graphicData>
        </a:graphic>
      </p:graphicFrame>
      <p:graphicFrame>
        <p:nvGraphicFramePr>
          <p:cNvPr id="8198" name="Object 9"/>
          <p:cNvGraphicFramePr>
            <a:graphicFrameLocks noChangeAspect="1"/>
          </p:cNvGraphicFramePr>
          <p:nvPr/>
        </p:nvGraphicFramePr>
        <p:xfrm>
          <a:off x="1042988" y="5300663"/>
          <a:ext cx="1008062" cy="360362"/>
        </p:xfrm>
        <a:graphic>
          <a:graphicData uri="http://schemas.openxmlformats.org/presentationml/2006/ole">
            <p:oleObj spid="_x0000_s8198" name="公式" r:id="rId5" imgW="494870" imgH="203024" progId="Equation.3">
              <p:embed/>
            </p:oleObj>
          </a:graphicData>
        </a:graphic>
      </p:graphicFrame>
      <p:pic>
        <p:nvPicPr>
          <p:cNvPr id="199690" name="Picture 10" descr="22-1"/>
          <p:cNvPicPr>
            <a:picLocks noChangeAspect="1" noChangeArrowheads="1"/>
          </p:cNvPicPr>
          <p:nvPr/>
        </p:nvPicPr>
        <p:blipFill>
          <a:blip r:embed="rId6"/>
          <a:srcRect/>
          <a:stretch>
            <a:fillRect/>
          </a:stretch>
        </p:blipFill>
        <p:spPr bwMode="auto">
          <a:xfrm>
            <a:off x="2051050" y="0"/>
            <a:ext cx="6729413" cy="23510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9163" y="549275"/>
            <a:ext cx="82248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4</a:t>
            </a:r>
          </a:p>
        </p:txBody>
      </p:sp>
      <p:sp>
        <p:nvSpPr>
          <p:cNvPr id="9219" name="Rectangle 3"/>
          <p:cNvSpPr>
            <a:spLocks noGrp="1" noChangeArrowheads="1"/>
          </p:cNvSpPr>
          <p:nvPr>
            <p:ph type="body" sz="half" idx="1"/>
          </p:nvPr>
        </p:nvSpPr>
        <p:spPr>
          <a:xfrm>
            <a:off x="0" y="1773238"/>
            <a:ext cx="8964613" cy="4114800"/>
          </a:xfrm>
        </p:spPr>
        <p:txBody>
          <a:bodyPr/>
          <a:lstStyle/>
          <a:p>
            <a:pPr eaLnBrk="1" hangingPunct="1">
              <a:lnSpc>
                <a:spcPct val="80000"/>
              </a:lnSpc>
            </a:pPr>
            <a:r>
              <a:rPr lang="en-US" altLang="zh-CN" sz="3900" smtClean="0"/>
              <a:t>    </a:t>
            </a:r>
            <a:r>
              <a:rPr lang="zh-CN" altLang="en-US" sz="3200" b="1" smtClean="0">
                <a:solidFill>
                  <a:srgbClr val="FF0000"/>
                </a:solidFill>
              </a:rPr>
              <a:t>理想的投入并联的条件</a:t>
            </a:r>
            <a:r>
              <a:rPr lang="en-US" altLang="zh-CN" sz="3200" b="1" smtClean="0">
                <a:solidFill>
                  <a:srgbClr val="FF0000"/>
                </a:solidFill>
              </a:rPr>
              <a:t>(</a:t>
            </a:r>
            <a:r>
              <a:rPr lang="zh-CN" altLang="en-US" sz="3200" b="1" smtClean="0">
                <a:solidFill>
                  <a:srgbClr val="FF0000"/>
                </a:solidFill>
              </a:rPr>
              <a:t>即不产生均衡电流</a:t>
            </a:r>
            <a:r>
              <a:rPr lang="en-US" altLang="zh-CN" sz="3200" b="1" smtClean="0">
                <a:solidFill>
                  <a:srgbClr val="FF0000"/>
                </a:solidFill>
              </a:rPr>
              <a:t>)</a:t>
            </a:r>
            <a:r>
              <a:rPr lang="zh-CN" altLang="en-US" sz="3200" b="1" smtClean="0">
                <a:solidFill>
                  <a:srgbClr val="FF0000"/>
                </a:solidFill>
              </a:rPr>
              <a:t>应该是          ，即两台电机电压的大小、相位和频率都要相等。</a:t>
            </a:r>
            <a:r>
              <a:rPr lang="zh-CN" altLang="en-US" sz="2300" b="1" smtClean="0"/>
              <a:t>    </a:t>
            </a:r>
            <a:endParaRPr lang="zh-CN" altLang="zh-CN" sz="2300" b="1" smtClean="0"/>
          </a:p>
        </p:txBody>
      </p:sp>
      <p:graphicFrame>
        <p:nvGraphicFramePr>
          <p:cNvPr id="9220" name="Object 6"/>
          <p:cNvGraphicFramePr>
            <a:graphicFrameLocks noChangeAspect="1"/>
          </p:cNvGraphicFramePr>
          <p:nvPr/>
        </p:nvGraphicFramePr>
        <p:xfrm>
          <a:off x="1692275" y="2276475"/>
          <a:ext cx="1008063" cy="414338"/>
        </p:xfrm>
        <a:graphic>
          <a:graphicData uri="http://schemas.openxmlformats.org/presentationml/2006/ole">
            <p:oleObj spid="_x0000_s9220" name="公式" r:id="rId3" imgW="494870" imgH="203024" progId="Equation.3">
              <p:embed/>
            </p:oleObj>
          </a:graphicData>
        </a:graphic>
      </p:graphicFrame>
      <p:pic>
        <p:nvPicPr>
          <p:cNvPr id="9221" name="Picture 9" descr="22-1"/>
          <p:cNvPicPr>
            <a:picLocks noChangeAspect="1" noChangeArrowheads="1"/>
          </p:cNvPicPr>
          <p:nvPr/>
        </p:nvPicPr>
        <p:blipFill>
          <a:blip r:embed="rId4"/>
          <a:srcRect/>
          <a:stretch>
            <a:fillRect/>
          </a:stretch>
        </p:blipFill>
        <p:spPr bwMode="auto">
          <a:xfrm>
            <a:off x="2051050" y="0"/>
            <a:ext cx="5505450" cy="1924050"/>
          </a:xfrm>
          <a:prstGeom prst="rect">
            <a:avLst/>
          </a:prstGeom>
          <a:noFill/>
          <a:ln w="9525">
            <a:noFill/>
            <a:miter lim="800000"/>
            <a:headEnd/>
            <a:tailEnd/>
          </a:ln>
        </p:spPr>
      </p:pic>
      <p:sp>
        <p:nvSpPr>
          <p:cNvPr id="9222" name="Rectangle 10"/>
          <p:cNvSpPr>
            <a:spLocks noChangeArrowheads="1"/>
          </p:cNvSpPr>
          <p:nvPr/>
        </p:nvSpPr>
        <p:spPr bwMode="auto">
          <a:xfrm>
            <a:off x="0" y="3141663"/>
            <a:ext cx="5867400" cy="3716337"/>
          </a:xfrm>
          <a:prstGeom prst="rect">
            <a:avLst/>
          </a:prstGeom>
          <a:noFill/>
          <a:ln w="9525">
            <a:noFill/>
            <a:miter lim="800000"/>
            <a:headEnd/>
            <a:tailEnd/>
          </a:ln>
          <a:effectLst/>
        </p:spPr>
        <p:txBody>
          <a:bodyPr/>
          <a:lstStyle/>
          <a:p>
            <a:pPr marL="342900" indent="-342900">
              <a:lnSpc>
                <a:spcPct val="80000"/>
              </a:lnSpc>
              <a:spcBef>
                <a:spcPct val="20000"/>
              </a:spcBef>
              <a:buClr>
                <a:schemeClr val="bg2"/>
              </a:buClr>
              <a:buSzPct val="70000"/>
              <a:buFont typeface="Wingdings" pitchFamily="2" charset="2"/>
              <a:buChar char="l"/>
            </a:pPr>
            <a:r>
              <a:rPr lang="en-US" altLang="zh-CN" sz="3900"/>
              <a:t>    </a:t>
            </a:r>
            <a:r>
              <a:rPr lang="zh-CN" altLang="en-US" sz="2300" b="1"/>
              <a:t>如果两台发电机电压的相位和频率相同，但大小不等，形成电压差              。这时投入并联将产生冲击电流，如式</a:t>
            </a:r>
            <a:r>
              <a:rPr lang="en-US" altLang="zh-CN" sz="2300" b="1"/>
              <a:t>(22-1)</a:t>
            </a:r>
            <a:r>
              <a:rPr lang="zh-CN" altLang="en-US" sz="2300" b="1"/>
              <a:t>。至稳态，仍有无功均衡电流存在，即该电流滞后      </a:t>
            </a:r>
            <a:r>
              <a:rPr lang="en-US" altLang="zh-CN" sz="2300" b="1"/>
              <a:t>90</a:t>
            </a:r>
            <a:r>
              <a:rPr lang="en-US" altLang="zh-CN" sz="2300" b="1">
                <a:cs typeface="Times New Roman" pitchFamily="18" charset="0"/>
              </a:rPr>
              <a:t>º</a:t>
            </a:r>
            <a:r>
              <a:rPr lang="zh-CN" altLang="en-US" sz="2300" b="1"/>
              <a:t>，也就是滞后     </a:t>
            </a:r>
            <a:r>
              <a:rPr lang="en-US" altLang="zh-CN" sz="2300" b="1"/>
              <a:t>90</a:t>
            </a:r>
            <a:r>
              <a:rPr lang="en-US" altLang="zh-CN" sz="2300" b="1">
                <a:cs typeface="Times New Roman" pitchFamily="18" charset="0"/>
              </a:rPr>
              <a:t>º</a:t>
            </a:r>
            <a:r>
              <a:rPr lang="zh-CN" altLang="en-US" sz="2300" b="1"/>
              <a:t>、超前      </a:t>
            </a:r>
            <a:r>
              <a:rPr lang="en-US" altLang="zh-CN" sz="2300" b="1"/>
              <a:t>90</a:t>
            </a:r>
            <a:r>
              <a:rPr lang="en-US" altLang="zh-CN" sz="2300" b="1">
                <a:cs typeface="Times New Roman" pitchFamily="18" charset="0"/>
              </a:rPr>
              <a:t>º</a:t>
            </a:r>
            <a:r>
              <a:rPr lang="zh-CN" altLang="en-US" sz="2300" b="1"/>
              <a:t>，因此</a:t>
            </a:r>
            <a:r>
              <a:rPr lang="en-US" altLang="zh-CN" sz="2300" b="1"/>
              <a:t>1</a:t>
            </a:r>
            <a:r>
              <a:rPr lang="zh-CN" altLang="en-US" sz="2300" b="1"/>
              <a:t>号机</a:t>
            </a:r>
            <a:r>
              <a:rPr lang="en-US" altLang="zh-CN" sz="2300" b="1"/>
              <a:t>(E</a:t>
            </a:r>
            <a:r>
              <a:rPr lang="en-US" altLang="zh-CN" sz="2300" b="1" baseline="-25000"/>
              <a:t>01</a:t>
            </a:r>
            <a:r>
              <a:rPr lang="zh-CN" altLang="en-US" sz="2300" b="1"/>
              <a:t>高</a:t>
            </a:r>
            <a:r>
              <a:rPr lang="en-US" altLang="zh-CN" sz="2300" b="1"/>
              <a:t>)</a:t>
            </a:r>
            <a:r>
              <a:rPr lang="zh-CN" altLang="en-US" sz="2300" b="1"/>
              <a:t>去磁、</a:t>
            </a:r>
            <a:r>
              <a:rPr lang="en-US" altLang="zh-CN" sz="2300" b="1"/>
              <a:t>2</a:t>
            </a:r>
            <a:r>
              <a:rPr lang="zh-CN" altLang="en-US" sz="2300" b="1"/>
              <a:t>号机</a:t>
            </a:r>
            <a:r>
              <a:rPr lang="en-US" altLang="zh-CN" sz="2300" b="1"/>
              <a:t>(E</a:t>
            </a:r>
            <a:r>
              <a:rPr lang="en-US" altLang="zh-CN" sz="2300" b="1" baseline="-25000"/>
              <a:t>02</a:t>
            </a:r>
            <a:r>
              <a:rPr lang="zh-CN" altLang="en-US" sz="2300" b="1"/>
              <a:t>低</a:t>
            </a:r>
            <a:r>
              <a:rPr lang="en-US" altLang="zh-CN" sz="2300" b="1"/>
              <a:t>) </a:t>
            </a:r>
            <a:r>
              <a:rPr lang="zh-CN" altLang="en-US" sz="2300" b="1"/>
              <a:t>增磁，由此起到电压均衡作用。均衡电流的存在使两发电机工作状态不一，为此应调节励磁减小电势差，以减小均衡电流。</a:t>
            </a:r>
            <a:endParaRPr lang="zh-CN" altLang="zh-CN" sz="2300" b="1"/>
          </a:p>
        </p:txBody>
      </p:sp>
      <p:graphicFrame>
        <p:nvGraphicFramePr>
          <p:cNvPr id="9223" name="Object 5"/>
          <p:cNvGraphicFramePr>
            <a:graphicFrameLocks noChangeAspect="1"/>
          </p:cNvGraphicFramePr>
          <p:nvPr>
            <p:ph sz="quarter" idx="2"/>
          </p:nvPr>
        </p:nvGraphicFramePr>
        <p:xfrm>
          <a:off x="4356100" y="3573463"/>
          <a:ext cx="1439863" cy="369887"/>
        </p:xfrm>
        <a:graphic>
          <a:graphicData uri="http://schemas.openxmlformats.org/presentationml/2006/ole">
            <p:oleObj spid="_x0000_s9223" name="公式" r:id="rId5" imgW="939392" imgH="241195" progId="Equation.3">
              <p:embed/>
            </p:oleObj>
          </a:graphicData>
        </a:graphic>
      </p:graphicFrame>
      <p:graphicFrame>
        <p:nvGraphicFramePr>
          <p:cNvPr id="9224" name="Object 8"/>
          <p:cNvGraphicFramePr>
            <a:graphicFrameLocks noChangeAspect="1"/>
          </p:cNvGraphicFramePr>
          <p:nvPr/>
        </p:nvGraphicFramePr>
        <p:xfrm>
          <a:off x="1908175" y="4437063"/>
          <a:ext cx="358775" cy="358775"/>
        </p:xfrm>
        <a:graphic>
          <a:graphicData uri="http://schemas.openxmlformats.org/presentationml/2006/ole">
            <p:oleObj spid="_x0000_s9224" name="公式" r:id="rId6" imgW="228600" imgH="228600" progId="Equation.3">
              <p:embed/>
            </p:oleObj>
          </a:graphicData>
        </a:graphic>
      </p:graphicFrame>
      <p:graphicFrame>
        <p:nvGraphicFramePr>
          <p:cNvPr id="9225" name="Object 7"/>
          <p:cNvGraphicFramePr>
            <a:graphicFrameLocks noChangeAspect="1"/>
          </p:cNvGraphicFramePr>
          <p:nvPr/>
        </p:nvGraphicFramePr>
        <p:xfrm>
          <a:off x="1116013" y="4724400"/>
          <a:ext cx="360362" cy="341313"/>
        </p:xfrm>
        <a:graphic>
          <a:graphicData uri="http://schemas.openxmlformats.org/presentationml/2006/ole">
            <p:oleObj spid="_x0000_s9225" name="公式" r:id="rId7" imgW="241300" imgH="228600" progId="Equation.3">
              <p:embed/>
            </p:oleObj>
          </a:graphicData>
        </a:graphic>
      </p:graphicFrame>
      <p:graphicFrame>
        <p:nvGraphicFramePr>
          <p:cNvPr id="9226" name="Object 4"/>
          <p:cNvGraphicFramePr>
            <a:graphicFrameLocks noChangeAspect="1"/>
          </p:cNvGraphicFramePr>
          <p:nvPr>
            <p:ph sz="quarter" idx="3"/>
          </p:nvPr>
        </p:nvGraphicFramePr>
        <p:xfrm>
          <a:off x="4572000" y="4437063"/>
          <a:ext cx="503238" cy="382587"/>
        </p:xfrm>
        <a:graphic>
          <a:graphicData uri="http://schemas.openxmlformats.org/presentationml/2006/ole">
            <p:oleObj spid="_x0000_s9226" name="公式" r:id="rId8" imgW="266469" imgH="203024" progId="Equation.3">
              <p:embed/>
            </p:oleObj>
          </a:graphicData>
        </a:graphic>
      </p:graphicFrame>
      <p:sp>
        <p:nvSpPr>
          <p:cNvPr id="9227" name="Line 11"/>
          <p:cNvSpPr>
            <a:spLocks noChangeShapeType="1"/>
          </p:cNvSpPr>
          <p:nvPr/>
        </p:nvSpPr>
        <p:spPr bwMode="auto">
          <a:xfrm flipV="1">
            <a:off x="7019925" y="3141663"/>
            <a:ext cx="0" cy="22320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9228" name="Line 12"/>
          <p:cNvSpPr>
            <a:spLocks noChangeShapeType="1"/>
          </p:cNvSpPr>
          <p:nvPr/>
        </p:nvSpPr>
        <p:spPr bwMode="auto">
          <a:xfrm flipV="1">
            <a:off x="7092950" y="3933825"/>
            <a:ext cx="0" cy="1439863"/>
          </a:xfrm>
          <a:prstGeom prst="line">
            <a:avLst/>
          </a:prstGeom>
          <a:noFill/>
          <a:ln w="38100">
            <a:solidFill>
              <a:schemeClr val="accent1"/>
            </a:solidFill>
            <a:miter lim="800000"/>
            <a:headEnd/>
            <a:tailEnd type="triangle" w="med" len="med"/>
          </a:ln>
          <a:effectLst/>
        </p:spPr>
        <p:txBody>
          <a:bodyPr wrap="none"/>
          <a:lstStyle/>
          <a:p>
            <a:endParaRPr lang="zh-CN" altLang="en-US"/>
          </a:p>
        </p:txBody>
      </p:sp>
      <p:graphicFrame>
        <p:nvGraphicFramePr>
          <p:cNvPr id="9229" name="Object 13"/>
          <p:cNvGraphicFramePr>
            <a:graphicFrameLocks noChangeAspect="1"/>
          </p:cNvGraphicFramePr>
          <p:nvPr/>
        </p:nvGraphicFramePr>
        <p:xfrm>
          <a:off x="7092950" y="2781300"/>
          <a:ext cx="487363" cy="512763"/>
        </p:xfrm>
        <a:graphic>
          <a:graphicData uri="http://schemas.openxmlformats.org/presentationml/2006/ole">
            <p:oleObj spid="_x0000_s9229" name="公式" r:id="rId9" imgW="228600" imgH="241200" progId="Equation.3">
              <p:embed/>
            </p:oleObj>
          </a:graphicData>
        </a:graphic>
      </p:graphicFrame>
      <p:graphicFrame>
        <p:nvGraphicFramePr>
          <p:cNvPr id="9230" name="Object 14"/>
          <p:cNvGraphicFramePr>
            <a:graphicFrameLocks noChangeAspect="1"/>
          </p:cNvGraphicFramePr>
          <p:nvPr/>
        </p:nvGraphicFramePr>
        <p:xfrm>
          <a:off x="7235825" y="3851275"/>
          <a:ext cx="582613" cy="585788"/>
        </p:xfrm>
        <a:graphic>
          <a:graphicData uri="http://schemas.openxmlformats.org/presentationml/2006/ole">
            <p:oleObj spid="_x0000_s9230" name="公式" r:id="rId10" imgW="241195" imgH="241195" progId="Equation.3">
              <p:embed/>
            </p:oleObj>
          </a:graphicData>
        </a:graphic>
      </p:graphicFrame>
      <p:sp>
        <p:nvSpPr>
          <p:cNvPr id="9231" name="Line 15"/>
          <p:cNvSpPr>
            <a:spLocks noChangeShapeType="1"/>
          </p:cNvSpPr>
          <p:nvPr/>
        </p:nvSpPr>
        <p:spPr bwMode="auto">
          <a:xfrm flipV="1">
            <a:off x="7092950" y="3141663"/>
            <a:ext cx="0" cy="792162"/>
          </a:xfrm>
          <a:prstGeom prst="line">
            <a:avLst/>
          </a:prstGeom>
          <a:noFill/>
          <a:ln w="38100">
            <a:solidFill>
              <a:schemeClr val="tx1"/>
            </a:solidFill>
            <a:miter lim="800000"/>
            <a:headEnd/>
            <a:tailEnd type="triangle" w="med" len="med"/>
          </a:ln>
          <a:effectLst/>
        </p:spPr>
        <p:txBody>
          <a:bodyPr wrap="none"/>
          <a:lstStyle/>
          <a:p>
            <a:endParaRPr lang="zh-CN" altLang="en-US"/>
          </a:p>
        </p:txBody>
      </p:sp>
      <p:graphicFrame>
        <p:nvGraphicFramePr>
          <p:cNvPr id="9232" name="Object 16"/>
          <p:cNvGraphicFramePr>
            <a:graphicFrameLocks noChangeAspect="1"/>
          </p:cNvGraphicFramePr>
          <p:nvPr/>
        </p:nvGraphicFramePr>
        <p:xfrm>
          <a:off x="7164388" y="3357563"/>
          <a:ext cx="503237" cy="382587"/>
        </p:xfrm>
        <a:graphic>
          <a:graphicData uri="http://schemas.openxmlformats.org/presentationml/2006/ole">
            <p:oleObj spid="_x0000_s9232" name="公式" r:id="rId11" imgW="266469" imgH="203024" progId="Equation.3">
              <p:embed/>
            </p:oleObj>
          </a:graphicData>
        </a:graphic>
      </p:graphicFrame>
      <p:sp>
        <p:nvSpPr>
          <p:cNvPr id="9233" name="Line 17"/>
          <p:cNvSpPr>
            <a:spLocks noChangeShapeType="1"/>
          </p:cNvSpPr>
          <p:nvPr/>
        </p:nvSpPr>
        <p:spPr bwMode="auto">
          <a:xfrm>
            <a:off x="7092950" y="5373688"/>
            <a:ext cx="792163" cy="0"/>
          </a:xfrm>
          <a:prstGeom prst="line">
            <a:avLst/>
          </a:prstGeom>
          <a:noFill/>
          <a:ln w="38100" cmpd="dbl">
            <a:solidFill>
              <a:schemeClr val="folHlink"/>
            </a:solidFill>
            <a:miter lim="800000"/>
            <a:headEnd/>
            <a:tailEnd type="triangle" w="med" len="med"/>
          </a:ln>
          <a:effectLst/>
        </p:spPr>
        <p:txBody>
          <a:bodyPr wrap="none"/>
          <a:lstStyle/>
          <a:p>
            <a:endParaRPr lang="zh-CN" altLang="en-US"/>
          </a:p>
        </p:txBody>
      </p:sp>
      <p:graphicFrame>
        <p:nvGraphicFramePr>
          <p:cNvPr id="9234" name="Object 18"/>
          <p:cNvGraphicFramePr>
            <a:graphicFrameLocks noChangeAspect="1"/>
          </p:cNvGraphicFramePr>
          <p:nvPr/>
        </p:nvGraphicFramePr>
        <p:xfrm>
          <a:off x="7937500" y="5011738"/>
          <a:ext cx="320675" cy="530225"/>
        </p:xfrm>
        <a:graphic>
          <a:graphicData uri="http://schemas.openxmlformats.org/presentationml/2006/ole">
            <p:oleObj spid="_x0000_s9234" name="公式" r:id="rId12" imgW="139700" imgH="228600" progId="Equation.3">
              <p:embed/>
            </p:oleObj>
          </a:graphicData>
        </a:graphic>
      </p:graphicFrame>
      <p:sp>
        <p:nvSpPr>
          <p:cNvPr id="9235" name="Line 19"/>
          <p:cNvSpPr>
            <a:spLocks noChangeShapeType="1"/>
          </p:cNvSpPr>
          <p:nvPr/>
        </p:nvSpPr>
        <p:spPr bwMode="auto">
          <a:xfrm>
            <a:off x="6227763" y="5373688"/>
            <a:ext cx="792162" cy="0"/>
          </a:xfrm>
          <a:prstGeom prst="line">
            <a:avLst/>
          </a:prstGeom>
          <a:noFill/>
          <a:ln w="38100" cmpd="dbl">
            <a:solidFill>
              <a:schemeClr val="folHlink"/>
            </a:solidFill>
            <a:miter lim="800000"/>
            <a:headEnd type="triangle" w="med" len="med"/>
            <a:tailEnd/>
          </a:ln>
          <a:effectLst/>
        </p:spPr>
        <p:txBody>
          <a:bodyPr wrap="none"/>
          <a:lstStyle/>
          <a:p>
            <a:endParaRPr lang="zh-CN" altLang="en-US"/>
          </a:p>
        </p:txBody>
      </p:sp>
      <p:graphicFrame>
        <p:nvGraphicFramePr>
          <p:cNvPr id="9236" name="Object 20"/>
          <p:cNvGraphicFramePr>
            <a:graphicFrameLocks noChangeAspect="1"/>
          </p:cNvGraphicFramePr>
          <p:nvPr/>
        </p:nvGraphicFramePr>
        <p:xfrm>
          <a:off x="5940425" y="4941888"/>
          <a:ext cx="379413" cy="530225"/>
        </p:xfrm>
        <a:graphic>
          <a:graphicData uri="http://schemas.openxmlformats.org/presentationml/2006/ole">
            <p:oleObj spid="_x0000_s9236" name="公式" r:id="rId13" imgW="165028" imgH="228501" progId="Equation.3">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9163" y="549275"/>
            <a:ext cx="82248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5</a:t>
            </a:r>
          </a:p>
        </p:txBody>
      </p:sp>
      <p:sp>
        <p:nvSpPr>
          <p:cNvPr id="10243" name="Rectangle 3"/>
          <p:cNvSpPr>
            <a:spLocks noGrp="1" noChangeArrowheads="1"/>
          </p:cNvSpPr>
          <p:nvPr>
            <p:ph type="body" sz="half" idx="1"/>
          </p:nvPr>
        </p:nvSpPr>
        <p:spPr>
          <a:xfrm>
            <a:off x="0" y="1989138"/>
            <a:ext cx="8964613" cy="4868862"/>
          </a:xfrm>
        </p:spPr>
        <p:txBody>
          <a:bodyPr/>
          <a:lstStyle/>
          <a:p>
            <a:pPr eaLnBrk="1" hangingPunct="1">
              <a:lnSpc>
                <a:spcPct val="80000"/>
              </a:lnSpc>
            </a:pPr>
            <a:r>
              <a:rPr lang="en-US" altLang="zh-CN" sz="3400" smtClean="0"/>
              <a:t>    </a:t>
            </a:r>
            <a:r>
              <a:rPr lang="zh-CN" altLang="en-US" sz="2700" b="1" smtClean="0">
                <a:latin typeface="宋体" pitchFamily="2" charset="-122"/>
              </a:rPr>
              <a:t>如果两台发电机电压的大小和频率相同，但相位不同，形成电压差              。这时投入并联，将会产生</a:t>
            </a:r>
            <a:r>
              <a:rPr lang="zh-CN" altLang="en-US" sz="2700" b="1" smtClean="0">
                <a:solidFill>
                  <a:srgbClr val="FF0000"/>
                </a:solidFill>
                <a:latin typeface="宋体" pitchFamily="2" charset="-122"/>
              </a:rPr>
              <a:t>有功均衡电流，相位超前的这台电机输出有功电流</a:t>
            </a:r>
            <a:r>
              <a:rPr lang="zh-CN" altLang="en-US" sz="2700" b="1" smtClean="0">
                <a:latin typeface="宋体" pitchFamily="2" charset="-122"/>
              </a:rPr>
              <a:t>，因此电机因输出功率而瞬间</a:t>
            </a:r>
            <a:r>
              <a:rPr lang="zh-CN" altLang="en-US" sz="2700" b="1" smtClean="0">
                <a:solidFill>
                  <a:srgbClr val="FF0000"/>
                </a:solidFill>
                <a:latin typeface="宋体" pitchFamily="2" charset="-122"/>
              </a:rPr>
              <a:t>减速</a:t>
            </a:r>
            <a:r>
              <a:rPr lang="zh-CN" altLang="en-US" sz="2700" b="1" smtClean="0">
                <a:latin typeface="宋体" pitchFamily="2" charset="-122"/>
              </a:rPr>
              <a:t>，相位落后的那台电机因输入有功电流和功率而瞬间加速，从而使两电机电压的</a:t>
            </a:r>
            <a:r>
              <a:rPr lang="zh-CN" altLang="en-US" sz="2700" b="1" smtClean="0">
                <a:solidFill>
                  <a:srgbClr val="FF0000"/>
                </a:solidFill>
                <a:latin typeface="宋体" pitchFamily="2" charset="-122"/>
              </a:rPr>
              <a:t>相位差减小</a:t>
            </a:r>
            <a:r>
              <a:rPr lang="zh-CN" altLang="en-US" sz="2700" b="1" smtClean="0">
                <a:latin typeface="宋体" pitchFamily="2" charset="-122"/>
              </a:rPr>
              <a:t>，直至相位相同，均衡电流消失。这个过程称为</a:t>
            </a:r>
            <a:r>
              <a:rPr lang="zh-CN" altLang="en-US" sz="2700" b="1" smtClean="0">
                <a:solidFill>
                  <a:srgbClr val="FF0000"/>
                </a:solidFill>
                <a:latin typeface="宋体" pitchFamily="2" charset="-122"/>
              </a:rPr>
              <a:t>相</a:t>
            </a:r>
            <a:r>
              <a:rPr lang="en-US" altLang="zh-CN" sz="2700" b="1" smtClean="0">
                <a:solidFill>
                  <a:srgbClr val="FF0000"/>
                </a:solidFill>
                <a:latin typeface="宋体" pitchFamily="2" charset="-122"/>
              </a:rPr>
              <a:t>(</a:t>
            </a:r>
            <a:r>
              <a:rPr lang="zh-CN" altLang="en-US" sz="2700" b="1" smtClean="0">
                <a:solidFill>
                  <a:srgbClr val="FF0000"/>
                </a:solidFill>
                <a:latin typeface="宋体" pitchFamily="2" charset="-122"/>
              </a:rPr>
              <a:t>位</a:t>
            </a:r>
            <a:r>
              <a:rPr lang="en-US" altLang="zh-CN" sz="2700" b="1" smtClean="0">
                <a:solidFill>
                  <a:srgbClr val="FF0000"/>
                </a:solidFill>
                <a:latin typeface="宋体" pitchFamily="2" charset="-122"/>
              </a:rPr>
              <a:t>)</a:t>
            </a:r>
            <a:r>
              <a:rPr lang="zh-CN" altLang="en-US" sz="2700" b="1" smtClean="0">
                <a:solidFill>
                  <a:srgbClr val="FF0000"/>
                </a:solidFill>
                <a:latin typeface="宋体" pitchFamily="2" charset="-122"/>
              </a:rPr>
              <a:t>差自整步过程或牵入同步</a:t>
            </a:r>
            <a:r>
              <a:rPr lang="zh-CN" altLang="en-US" sz="2700" b="1" smtClean="0">
                <a:latin typeface="宋体" pitchFamily="2" charset="-122"/>
              </a:rPr>
              <a:t>。</a:t>
            </a:r>
          </a:p>
          <a:p>
            <a:pPr eaLnBrk="1" hangingPunct="1">
              <a:lnSpc>
                <a:spcPct val="80000"/>
              </a:lnSpc>
            </a:pPr>
            <a:r>
              <a:rPr lang="zh-CN" altLang="en-US" sz="2700" b="1" smtClean="0">
                <a:latin typeface="宋体" pitchFamily="2" charset="-122"/>
              </a:rPr>
              <a:t>    如果相位差较大，在并联瞬间会产生很大的超瞬变冲击电流。例如，在两台</a:t>
            </a:r>
            <a:r>
              <a:rPr lang="en-US" altLang="zh-CN" sz="2700" b="1" smtClean="0">
                <a:latin typeface="宋体" pitchFamily="2" charset="-122"/>
              </a:rPr>
              <a:t>JF—30</a:t>
            </a:r>
            <a:r>
              <a:rPr lang="zh-CN" altLang="en-US" sz="2700" b="1" smtClean="0">
                <a:latin typeface="宋体" pitchFamily="2" charset="-122"/>
              </a:rPr>
              <a:t>航空同步发电机的并联试验中，空载端电压均为</a:t>
            </a:r>
            <a:r>
              <a:rPr lang="en-US" altLang="zh-CN" sz="2700" b="1" smtClean="0">
                <a:latin typeface="宋体" pitchFamily="2" charset="-122"/>
              </a:rPr>
              <a:t>120V</a:t>
            </a:r>
            <a:r>
              <a:rPr lang="zh-CN" altLang="en-US" sz="2700" b="1" smtClean="0">
                <a:latin typeface="宋体" pitchFamily="2" charset="-122"/>
              </a:rPr>
              <a:t>，相位差为</a:t>
            </a:r>
            <a:r>
              <a:rPr lang="en-US" altLang="zh-CN" sz="2700" b="1" smtClean="0">
                <a:latin typeface="宋体" pitchFamily="2" charset="-122"/>
              </a:rPr>
              <a:t>140°</a:t>
            </a:r>
            <a:r>
              <a:rPr lang="zh-CN" altLang="en-US" sz="2700" b="1" smtClean="0">
                <a:latin typeface="宋体" pitchFamily="2" charset="-122"/>
              </a:rPr>
              <a:t>，在此条件下投入并联，测得瞬间冲击电流达</a:t>
            </a:r>
            <a:r>
              <a:rPr lang="en-US" altLang="zh-CN" sz="2700" b="1" smtClean="0">
                <a:latin typeface="宋体" pitchFamily="2" charset="-122"/>
              </a:rPr>
              <a:t>5OOA</a:t>
            </a:r>
            <a:r>
              <a:rPr lang="zh-CN" altLang="en-US" sz="2700" b="1" smtClean="0">
                <a:latin typeface="宋体" pitchFamily="2" charset="-122"/>
              </a:rPr>
              <a:t>，为其额定电流的六倍，其冲击电流波形如图</a:t>
            </a:r>
            <a:r>
              <a:rPr lang="en-US" altLang="zh-CN" sz="2700" b="1" smtClean="0">
                <a:latin typeface="宋体" pitchFamily="2" charset="-122"/>
              </a:rPr>
              <a:t>33-3</a:t>
            </a:r>
            <a:r>
              <a:rPr lang="zh-CN" altLang="en-US" sz="2700" b="1" smtClean="0">
                <a:latin typeface="宋体" pitchFamily="2" charset="-122"/>
              </a:rPr>
              <a:t>所示。</a:t>
            </a:r>
            <a:endParaRPr lang="zh-CN" altLang="zh-CN" sz="2700" b="1" smtClean="0">
              <a:latin typeface="宋体" pitchFamily="2" charset="-122"/>
            </a:endParaRPr>
          </a:p>
        </p:txBody>
      </p:sp>
      <p:graphicFrame>
        <p:nvGraphicFramePr>
          <p:cNvPr id="10244" name="Object 5"/>
          <p:cNvGraphicFramePr>
            <a:graphicFrameLocks noChangeAspect="1"/>
          </p:cNvGraphicFramePr>
          <p:nvPr>
            <p:ph sz="quarter" idx="2"/>
          </p:nvPr>
        </p:nvGraphicFramePr>
        <p:xfrm>
          <a:off x="2987675" y="2349500"/>
          <a:ext cx="2066925" cy="525463"/>
        </p:xfrm>
        <a:graphic>
          <a:graphicData uri="http://schemas.openxmlformats.org/presentationml/2006/ole">
            <p:oleObj spid="_x0000_s10244" name="公式" r:id="rId3" imgW="939392" imgH="241195" progId="Equation.3">
              <p:embed/>
            </p:oleObj>
          </a:graphicData>
        </a:graphic>
      </p:graphicFrame>
      <p:pic>
        <p:nvPicPr>
          <p:cNvPr id="203786" name="Picture 10" descr="22-4"/>
          <p:cNvPicPr>
            <a:picLocks noChangeAspect="1" noChangeArrowheads="1"/>
          </p:cNvPicPr>
          <p:nvPr>
            <p:ph sz="quarter" idx="3"/>
          </p:nvPr>
        </p:nvPicPr>
        <p:blipFill>
          <a:blip r:embed="rId4"/>
          <a:srcRect/>
          <a:stretch>
            <a:fillRect/>
          </a:stretch>
        </p:blipFill>
        <p:spPr>
          <a:xfrm>
            <a:off x="900113" y="333375"/>
            <a:ext cx="7632700" cy="3963988"/>
          </a:xfrm>
          <a:noFill/>
        </p:spPr>
      </p:pic>
      <p:sp>
        <p:nvSpPr>
          <p:cNvPr id="10246" name="AutoShape 12">
            <a:hlinkClick r:id="rId5" action="ppaction://program" highlightClick="1"/>
          </p:cNvPr>
          <p:cNvSpPr>
            <a:spLocks noChangeArrowheads="1"/>
          </p:cNvSpPr>
          <p:nvPr/>
        </p:nvSpPr>
        <p:spPr bwMode="auto">
          <a:xfrm>
            <a:off x="7380288" y="5949950"/>
            <a:ext cx="647700" cy="358775"/>
          </a:xfrm>
          <a:prstGeom prst="actionButtonMovie">
            <a:avLst/>
          </a:prstGeom>
          <a:solidFill>
            <a:schemeClr val="accent1"/>
          </a:solidFill>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00113" y="549275"/>
            <a:ext cx="7793037" cy="1143000"/>
          </a:xfrm>
        </p:spPr>
        <p:txBody>
          <a:bodyPr/>
          <a:lstStyle/>
          <a:p>
            <a:pPr eaLnBrk="1" hangingPunct="1"/>
            <a:r>
              <a:rPr lang="en-US" altLang="zh-CN" smtClean="0"/>
              <a:t>6.5</a:t>
            </a:r>
            <a:r>
              <a:rPr lang="en-US" altLang="zh-CN" smtClean="0">
                <a:latin typeface="Arial" charset="0"/>
              </a:rPr>
              <a:t>—</a:t>
            </a:r>
            <a:r>
              <a:rPr lang="en-US" altLang="zh-CN" smtClean="0"/>
              <a:t>1  </a:t>
            </a:r>
            <a:r>
              <a:rPr lang="zh-CN" altLang="en-US" smtClean="0"/>
              <a:t>并联投入的条件和方法 </a:t>
            </a:r>
            <a:r>
              <a:rPr lang="en-US" altLang="zh-CN" sz="1400" smtClean="0">
                <a:ea typeface="黑体" pitchFamily="2" charset="-122"/>
              </a:rPr>
              <a:t>6</a:t>
            </a:r>
          </a:p>
        </p:txBody>
      </p:sp>
      <p:sp>
        <p:nvSpPr>
          <p:cNvPr id="11267" name="Rectangle 3"/>
          <p:cNvSpPr>
            <a:spLocks noGrp="1" noChangeArrowheads="1"/>
          </p:cNvSpPr>
          <p:nvPr>
            <p:ph type="body" sz="half" idx="1"/>
          </p:nvPr>
        </p:nvSpPr>
        <p:spPr>
          <a:xfrm>
            <a:off x="611188" y="2017713"/>
            <a:ext cx="7705725" cy="4506912"/>
          </a:xfrm>
        </p:spPr>
        <p:txBody>
          <a:bodyPr/>
          <a:lstStyle/>
          <a:p>
            <a:pPr eaLnBrk="1" hangingPunct="1">
              <a:lnSpc>
                <a:spcPct val="80000"/>
              </a:lnSpc>
            </a:pPr>
            <a:r>
              <a:rPr lang="en-US" altLang="zh-CN" sz="2100" smtClean="0"/>
              <a:t>       </a:t>
            </a:r>
            <a:r>
              <a:rPr lang="zh-CN" altLang="en-US" sz="2800" b="1" smtClean="0"/>
              <a:t>如果两台发电机电压大小相等，但</a:t>
            </a:r>
            <a:r>
              <a:rPr lang="zh-CN" altLang="en-US" sz="2800" b="1" smtClean="0">
                <a:solidFill>
                  <a:schemeClr val="folHlink"/>
                </a:solidFill>
              </a:rPr>
              <a:t>频率</a:t>
            </a:r>
            <a:r>
              <a:rPr lang="zh-CN" altLang="en-US" sz="2800" b="1" smtClean="0"/>
              <a:t>不同，相当</a:t>
            </a:r>
            <a:r>
              <a:rPr lang="zh-CN" altLang="en-US" sz="2800" b="1" smtClean="0">
                <a:solidFill>
                  <a:srgbClr val="FF0000"/>
                </a:solidFill>
              </a:rPr>
              <a:t>两电压间的相位差在</a:t>
            </a:r>
            <a:r>
              <a:rPr lang="en-US" altLang="zh-CN" sz="2800" b="1" smtClean="0">
                <a:solidFill>
                  <a:srgbClr val="FF0000"/>
                </a:solidFill>
              </a:rPr>
              <a:t>0</a:t>
            </a:r>
            <a:r>
              <a:rPr lang="zh-CN" altLang="en-US" sz="2800" b="1" smtClean="0">
                <a:solidFill>
                  <a:srgbClr val="FF0000"/>
                </a:solidFill>
              </a:rPr>
              <a:t>～</a:t>
            </a:r>
            <a:r>
              <a:rPr lang="en-US" altLang="zh-CN" sz="2800" b="1" smtClean="0">
                <a:solidFill>
                  <a:srgbClr val="FF0000"/>
                </a:solidFill>
              </a:rPr>
              <a:t>360°</a:t>
            </a:r>
            <a:r>
              <a:rPr lang="zh-CN" altLang="en-US" sz="2800" b="1" smtClean="0">
                <a:solidFill>
                  <a:srgbClr val="FF0000"/>
                </a:solidFill>
              </a:rPr>
              <a:t>之间周期变化</a:t>
            </a:r>
            <a:r>
              <a:rPr lang="zh-CN" altLang="en-US" sz="2800" b="1" smtClean="0"/>
              <a:t>。这种情况投入并联，将产生一个不断变化的有功均衡电流，引起电机内的功率振荡。</a:t>
            </a:r>
            <a:r>
              <a:rPr lang="zh-CN" altLang="en-US" sz="2800" b="1" smtClean="0">
                <a:solidFill>
                  <a:srgbClr val="FF0000"/>
                </a:solidFill>
              </a:rPr>
              <a:t>如果频率比较接近，也能牵入同步，称频差自整步过程</a:t>
            </a:r>
            <a:r>
              <a:rPr lang="zh-CN" altLang="en-US" sz="2800" b="1" smtClean="0">
                <a:solidFill>
                  <a:schemeClr val="hlink"/>
                </a:solidFill>
              </a:rPr>
              <a:t>。</a:t>
            </a:r>
            <a:r>
              <a:rPr lang="zh-CN" altLang="en-US" sz="2800" b="1" smtClean="0"/>
              <a:t>但因频率差是由原动机转速不等造成的，因此牵入同步后，仍有均衡电流和功率交换存在。</a:t>
            </a:r>
            <a:r>
              <a:rPr lang="zh-CN" altLang="en-US" sz="2800" b="1" smtClean="0">
                <a:solidFill>
                  <a:schemeClr val="folHlink"/>
                </a:solidFill>
              </a:rPr>
              <a:t>欲消除均衡电流，必须调节原动机使它们的转速相等</a:t>
            </a:r>
            <a:r>
              <a:rPr lang="zh-CN" altLang="en-US" sz="2800" b="1" smtClean="0"/>
              <a:t>，有功功率取得平衡。如果频差过大投入并联，则可能产生强烈振荡，甚至无法牵入同步而造成严重事故。</a:t>
            </a:r>
          </a:p>
        </p:txBody>
      </p:sp>
      <p:pic>
        <p:nvPicPr>
          <p:cNvPr id="11268" name="Picture 11" descr="22-4"/>
          <p:cNvPicPr>
            <a:picLocks noChangeAspect="1" noChangeArrowheads="1"/>
          </p:cNvPicPr>
          <p:nvPr>
            <p:ph sz="half" idx="2"/>
          </p:nvPr>
        </p:nvPicPr>
        <p:blipFill>
          <a:blip r:embed="rId2"/>
          <a:srcRect/>
          <a:stretch>
            <a:fillRect/>
          </a:stretch>
        </p:blipFill>
        <p:spPr>
          <a:xfrm>
            <a:off x="4500563" y="0"/>
            <a:ext cx="4313237" cy="2239963"/>
          </a:xfr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3676</TotalTime>
  <Words>7060</Words>
  <Application>Microsoft Office PowerPoint</Application>
  <PresentationFormat>全屏显示(4:3)</PresentationFormat>
  <Paragraphs>252</Paragraphs>
  <Slides>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8" baseType="lpstr">
      <vt:lpstr>Arial</vt:lpstr>
      <vt:lpstr>宋体</vt:lpstr>
      <vt:lpstr>Arial Black</vt:lpstr>
      <vt:lpstr>Wingdings</vt:lpstr>
      <vt:lpstr>Calibri</vt:lpstr>
      <vt:lpstr>Times New Roman</vt:lpstr>
      <vt:lpstr>方正舒体</vt:lpstr>
      <vt:lpstr>华文新魏</vt:lpstr>
      <vt:lpstr>仿宋_GB2312</vt:lpstr>
      <vt:lpstr>黑体</vt:lpstr>
      <vt:lpstr>Tahoma</vt:lpstr>
      <vt:lpstr>Studio</vt:lpstr>
      <vt:lpstr>Microsoft 公式 3.0</vt:lpstr>
      <vt:lpstr>电机学</vt:lpstr>
      <vt:lpstr>介绍内容</vt:lpstr>
      <vt:lpstr>介绍内容</vt:lpstr>
      <vt:lpstr>6.5—1  并联投入的条件和方法 1</vt:lpstr>
      <vt:lpstr>6.5—1  并联投入的条件和方法 2</vt:lpstr>
      <vt:lpstr>6.5—1  并联投入的条件和方法 3</vt:lpstr>
      <vt:lpstr>6.5—1  并联投入的条件和方法 4</vt:lpstr>
      <vt:lpstr>6.5—1  并联投入的条件和方法 5</vt:lpstr>
      <vt:lpstr>6.5—1  并联投入的条件和方法 6</vt:lpstr>
      <vt:lpstr>6.5—1  并联投入的条件和方法 7</vt:lpstr>
      <vt:lpstr>6.5—1  并联投入的条件和方法 8</vt:lpstr>
      <vt:lpstr>6.5—1  并联投入的条件和方法 9</vt:lpstr>
      <vt:lpstr>6.5—1  并联投入的条件和方法 10</vt:lpstr>
      <vt:lpstr>6.5—1  并联投入的条件和方法 11</vt:lpstr>
      <vt:lpstr>6.5—2  同步发电机与无穷大电网的并联运行 1</vt:lpstr>
      <vt:lpstr>6.5—2  同步发电机与无穷大电网的并联运行 2</vt:lpstr>
      <vt:lpstr>6.5—2  同步发电机与无穷大电网的并联运行 3</vt:lpstr>
      <vt:lpstr>6.5—2  同步发电机与无穷大电网的并联运行 4</vt:lpstr>
      <vt:lpstr>6.5—2  同步发电机与无穷大电网的并联运行 5</vt:lpstr>
      <vt:lpstr>6.5—2  同步发电机与无穷大电网的并联运行 6</vt:lpstr>
      <vt:lpstr>6.5—2  同步发电机与无穷大电网的并联运行 7</vt:lpstr>
      <vt:lpstr>6.5—2  同步发电机与无穷大电网的并联运行 8</vt:lpstr>
      <vt:lpstr>6.5—2  同步发电机与无穷大电网的并联运行 9</vt:lpstr>
      <vt:lpstr>6.5—2  同步发电机与无穷大电网的并联运行 10</vt:lpstr>
      <vt:lpstr>6.5—2  同步发电机与无穷大电网的并联运行 11</vt:lpstr>
      <vt:lpstr>6.5—2  同步发电机与无穷大电网的并联运行 11</vt:lpstr>
      <vt:lpstr>6.5—2  同步发电机与无穷大电网的并联运行 12</vt:lpstr>
      <vt:lpstr>6.5—2  同步发电机与无穷大电网的并联运行 12</vt:lpstr>
      <vt:lpstr>6.5—2  同步发电机与无穷大电网的并联运行 13</vt:lpstr>
      <vt:lpstr>6.5—2  同步发电机与无穷大电网的并联运行 14</vt:lpstr>
      <vt:lpstr>6.5—2  同步发电机与无穷大电网的并联运行 15</vt:lpstr>
      <vt:lpstr>6.5—2  同步发电机与无穷大电网的并联运行 15</vt:lpstr>
      <vt:lpstr>小    结                               1</vt:lpstr>
      <vt:lpstr>作业</vt:lpstr>
      <vt:lpstr>幻灯片 35</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50</cp:revision>
  <dcterms:created xsi:type="dcterms:W3CDTF">2003-11-06T01:01:25Z</dcterms:created>
  <dcterms:modified xsi:type="dcterms:W3CDTF">2015-01-23T09:46:38Z</dcterms:modified>
</cp:coreProperties>
</file>