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slideshow.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handoutMasterIdLst>
    <p:handoutMasterId r:id="rId25"/>
  </p:handoutMasterIdLst>
  <p:sldIdLst>
    <p:sldId id="256" r:id="rId2"/>
    <p:sldId id="257" r:id="rId3"/>
    <p:sldId id="377" r:id="rId4"/>
    <p:sldId id="258" r:id="rId5"/>
    <p:sldId id="406" r:id="rId6"/>
    <p:sldId id="408" r:id="rId7"/>
    <p:sldId id="409" r:id="rId8"/>
    <p:sldId id="411" r:id="rId9"/>
    <p:sldId id="410" r:id="rId10"/>
    <p:sldId id="412" r:id="rId11"/>
    <p:sldId id="426" r:id="rId12"/>
    <p:sldId id="413" r:id="rId13"/>
    <p:sldId id="414" r:id="rId14"/>
    <p:sldId id="427" r:id="rId15"/>
    <p:sldId id="420" r:id="rId16"/>
    <p:sldId id="425" r:id="rId17"/>
    <p:sldId id="428" r:id="rId18"/>
    <p:sldId id="421" r:id="rId19"/>
    <p:sldId id="429" r:id="rId20"/>
    <p:sldId id="423" r:id="rId21"/>
    <p:sldId id="424" r:id="rId22"/>
    <p:sldId id="270" r:id="rId23"/>
    <p:sldId id="313"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660066"/>
    <a:srgbClr val="1A2A9E"/>
    <a:srgbClr val="0000FF"/>
    <a:srgbClr val="CCECFF"/>
    <a:srgbClr val="FFFFFF"/>
    <a:srgbClr val="CCFF33"/>
    <a:srgbClr val="CCFF99"/>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80" autoAdjust="0"/>
    <p:restoredTop sz="94660"/>
  </p:normalViewPr>
  <p:slideViewPr>
    <p:cSldViewPr>
      <p:cViewPr varScale="1">
        <p:scale>
          <a:sx n="36" d="100"/>
          <a:sy n="36" d="100"/>
        </p:scale>
        <p:origin x="-1356"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472"/>
    </p:cViewPr>
  </p:sorterViewPr>
  <p:notesViewPr>
    <p:cSldViewPr>
      <p:cViewPr varScale="1">
        <p:scale>
          <a:sx n="40" d="100"/>
          <a:sy n="40" d="100"/>
        </p:scale>
        <p:origin x="-15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5" Type="http://schemas.openxmlformats.org/officeDocument/2006/relationships/image" Target="../media/image2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EDC0BCAD-FF15-43A2-BC4A-D783F64C0928}"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52930"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252931"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252932"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252933"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zh-CN" altLang="en-US"/>
              <a:t>单击此处编辑母版标题样式</a:t>
            </a:r>
          </a:p>
        </p:txBody>
      </p:sp>
      <p:sp>
        <p:nvSpPr>
          <p:cNvPr id="252934"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252935" name="Rectangle 7"/>
          <p:cNvSpPr>
            <a:spLocks noGrp="1" noChangeArrowheads="1"/>
          </p:cNvSpPr>
          <p:nvPr>
            <p:ph type="dt" sz="half" idx="2"/>
          </p:nvPr>
        </p:nvSpPr>
        <p:spPr/>
        <p:txBody>
          <a:bodyPr/>
          <a:lstStyle>
            <a:lvl1pPr>
              <a:defRPr/>
            </a:lvl1pPr>
          </a:lstStyle>
          <a:p>
            <a:endParaRPr lang="en-US" altLang="zh-CN"/>
          </a:p>
        </p:txBody>
      </p:sp>
      <p:sp>
        <p:nvSpPr>
          <p:cNvPr id="252936" name="Rectangle 8"/>
          <p:cNvSpPr>
            <a:spLocks noGrp="1" noChangeArrowheads="1"/>
          </p:cNvSpPr>
          <p:nvPr>
            <p:ph type="ftr" sz="quarter" idx="3"/>
          </p:nvPr>
        </p:nvSpPr>
        <p:spPr>
          <a:xfrm>
            <a:off x="3352800" y="6391275"/>
            <a:ext cx="2895600" cy="457200"/>
          </a:xfrm>
        </p:spPr>
        <p:txBody>
          <a:bodyPr/>
          <a:lstStyle>
            <a:lvl1pPr>
              <a:defRPr/>
            </a:lvl1pPr>
          </a:lstStyle>
          <a:p>
            <a:endParaRPr lang="en-US" altLang="zh-CN"/>
          </a:p>
        </p:txBody>
      </p:sp>
      <p:sp>
        <p:nvSpPr>
          <p:cNvPr id="252937" name="Rectangle 9"/>
          <p:cNvSpPr>
            <a:spLocks noGrp="1" noChangeArrowheads="1"/>
          </p:cNvSpPr>
          <p:nvPr>
            <p:ph type="sldNum" sz="quarter" idx="4"/>
          </p:nvPr>
        </p:nvSpPr>
        <p:spPr>
          <a:xfrm>
            <a:off x="6858000" y="6391275"/>
            <a:ext cx="1600200" cy="457200"/>
          </a:xfrm>
        </p:spPr>
        <p:txBody>
          <a:bodyPr/>
          <a:lstStyle>
            <a:lvl1pPr>
              <a:defRPr/>
            </a:lvl1pPr>
          </a:lstStyle>
          <a:p>
            <a:fld id="{87BACB88-963E-4FE4-87D7-CD66DFD68025}"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BC2630C-366C-449F-AF8C-7A6246E7541C}"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02DA52-5AAF-427C-8D95-1BAB05510029}"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ED093398-83DF-4437-882F-6FDA9684EE62}"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3D9FE6B4-3C91-4FDC-B264-57BABD2F8B8E}"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BB87A15-959E-418D-B33D-B3BD6A4497E6}"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5E6168-E30E-4C3C-9105-9016E81BA618}"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80327BB-ED3C-474E-B8DC-0922F033D458}"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9B4EBA7-C04C-414C-AF4F-CA698EC2130C}"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3FD995A-4FE4-4674-8EEC-9513DFC5C4E2}"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7C78E6D-CE8F-4FAE-813C-095EA90532C1}"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EFE865-47D7-49D9-8BA1-F8B0EDEAB99A}"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39E4DA1-A913-492F-A536-E10B87F008E8}"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5190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51908"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51909"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51910"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CAF92D65-111B-4A2A-AAA9-A984F43FA934}" type="slidenum">
              <a:rPr lang="en-US" altLang="zh-CN"/>
              <a:pPr/>
              <a:t>‹#›</a:t>
            </a:fld>
            <a:endParaRPr lang="en-US" altLang="zh-CN"/>
          </a:p>
        </p:txBody>
      </p:sp>
      <p:grpSp>
        <p:nvGrpSpPr>
          <p:cNvPr id="251911" name="Group 7"/>
          <p:cNvGrpSpPr>
            <a:grpSpLocks/>
          </p:cNvGrpSpPr>
          <p:nvPr/>
        </p:nvGrpSpPr>
        <p:grpSpPr bwMode="auto">
          <a:xfrm>
            <a:off x="168275" y="228600"/>
            <a:ext cx="8823325" cy="6096000"/>
            <a:chOff x="106" y="144"/>
            <a:chExt cx="5558" cy="3840"/>
          </a:xfrm>
        </p:grpSpPr>
        <p:sp>
          <p:nvSpPr>
            <p:cNvPr id="25191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25191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fontAlgn="base">
        <a:spcBef>
          <a:spcPct val="0"/>
        </a:spcBef>
        <a:spcAft>
          <a:spcPct val="0"/>
        </a:spcAft>
        <a:defRPr sz="33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itchFamily="34" charset="0"/>
          <a:ea typeface="宋体" pitchFamily="2" charset="-122"/>
        </a:defRPr>
      </a:lvl2pPr>
      <a:lvl3pPr algn="l" rtl="0" fontAlgn="base">
        <a:spcBef>
          <a:spcPct val="0"/>
        </a:spcBef>
        <a:spcAft>
          <a:spcPct val="0"/>
        </a:spcAft>
        <a:defRPr sz="3300">
          <a:solidFill>
            <a:schemeClr val="tx2"/>
          </a:solidFill>
          <a:latin typeface="Arial Black" pitchFamily="34" charset="0"/>
          <a:ea typeface="宋体" pitchFamily="2" charset="-122"/>
        </a:defRPr>
      </a:lvl3pPr>
      <a:lvl4pPr algn="l" rtl="0" fontAlgn="base">
        <a:spcBef>
          <a:spcPct val="0"/>
        </a:spcBef>
        <a:spcAft>
          <a:spcPct val="0"/>
        </a:spcAft>
        <a:defRPr sz="3300">
          <a:solidFill>
            <a:schemeClr val="tx2"/>
          </a:solidFill>
          <a:latin typeface="Arial Black" pitchFamily="34" charset="0"/>
          <a:ea typeface="宋体" pitchFamily="2" charset="-122"/>
        </a:defRPr>
      </a:lvl4pPr>
      <a:lvl5pPr algn="l" rtl="0" fontAlgn="base">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fontAlgn="base">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fontAlgn="base">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6.bin"/><Relationship Id="rId18" Type="http://schemas.openxmlformats.org/officeDocument/2006/relationships/oleObject" Target="../embeddings/oleObject21.bin"/><Relationship Id="rId3" Type="http://schemas.openxmlformats.org/officeDocument/2006/relationships/oleObject" Target="../embeddings/oleObject6.bin"/><Relationship Id="rId21" Type="http://schemas.openxmlformats.org/officeDocument/2006/relationships/oleObject" Target="../embeddings/oleObject24.bin"/><Relationship Id="rId7" Type="http://schemas.openxmlformats.org/officeDocument/2006/relationships/oleObject" Target="../embeddings/oleObject10.bin"/><Relationship Id="rId12" Type="http://schemas.openxmlformats.org/officeDocument/2006/relationships/oleObject" Target="../embeddings/oleObject15.bin"/><Relationship Id="rId17" Type="http://schemas.openxmlformats.org/officeDocument/2006/relationships/oleObject" Target="../embeddings/oleObject20.bin"/><Relationship Id="rId2" Type="http://schemas.openxmlformats.org/officeDocument/2006/relationships/slideLayout" Target="../slideLayouts/slideLayout13.xml"/><Relationship Id="rId16" Type="http://schemas.openxmlformats.org/officeDocument/2006/relationships/oleObject" Target="../embeddings/oleObject19.bin"/><Relationship Id="rId20" Type="http://schemas.openxmlformats.org/officeDocument/2006/relationships/oleObject" Target="../embeddings/oleObject23.bin"/><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4.bin"/><Relationship Id="rId24" Type="http://schemas.openxmlformats.org/officeDocument/2006/relationships/oleObject" Target="../embeddings/oleObject27.bin"/><Relationship Id="rId5" Type="http://schemas.openxmlformats.org/officeDocument/2006/relationships/oleObject" Target="../embeddings/oleObject8.bin"/><Relationship Id="rId15" Type="http://schemas.openxmlformats.org/officeDocument/2006/relationships/oleObject" Target="../embeddings/oleObject18.bin"/><Relationship Id="rId23" Type="http://schemas.openxmlformats.org/officeDocument/2006/relationships/oleObject" Target="../embeddings/oleObject26.bin"/><Relationship Id="rId10" Type="http://schemas.openxmlformats.org/officeDocument/2006/relationships/oleObject" Target="../embeddings/oleObject13.bin"/><Relationship Id="rId19" Type="http://schemas.openxmlformats.org/officeDocument/2006/relationships/oleObject" Target="../embeddings/oleObject22.bin"/><Relationship Id="rId4" Type="http://schemas.openxmlformats.org/officeDocument/2006/relationships/oleObject" Target="../embeddings/oleObject7.bin"/><Relationship Id="rId9" Type="http://schemas.openxmlformats.org/officeDocument/2006/relationships/oleObject" Target="../embeddings/oleObject12.bin"/><Relationship Id="rId14" Type="http://schemas.openxmlformats.org/officeDocument/2006/relationships/oleObject" Target="../embeddings/oleObject17.bin"/><Relationship Id="rId22" Type="http://schemas.openxmlformats.org/officeDocument/2006/relationships/oleObject" Target="../embeddings/oleObject2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E:\2008&#30005;&#26426;&#25945;&#23398;\&#25945;&#23398;&#35838;&#20214;\&#31532;&#20845;&#31456;\d23_1_a.swf"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file:///E:\2008&#30005;&#26426;&#25945;&#23398;\&#25945;&#23398;&#35838;&#20214;\&#31532;&#20845;&#31456;\d23_1_a.swf"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052513"/>
            <a:ext cx="6965950" cy="1919287"/>
          </a:xfrm>
        </p:spPr>
        <p:txBody>
          <a:bodyPr/>
          <a:lstStyle/>
          <a:p>
            <a:r>
              <a:rPr lang="zh-CN" altLang="en-US" sz="9600" b="1">
                <a:ea typeface="方正舒体" pitchFamily="2" charset="-122"/>
              </a:rPr>
              <a:t>电机学</a:t>
            </a:r>
          </a:p>
        </p:txBody>
      </p:sp>
      <p:sp>
        <p:nvSpPr>
          <p:cNvPr id="2051" name="Rectangle 3"/>
          <p:cNvSpPr>
            <a:spLocks noGrp="1" noChangeArrowheads="1"/>
          </p:cNvSpPr>
          <p:nvPr>
            <p:ph type="subTitle" idx="1"/>
          </p:nvPr>
        </p:nvSpPr>
        <p:spPr>
          <a:xfrm>
            <a:off x="1403350" y="3573463"/>
            <a:ext cx="6337300" cy="1727200"/>
          </a:xfrm>
        </p:spPr>
        <p:txBody>
          <a:bodyPr/>
          <a:lstStyle/>
          <a:p>
            <a:pPr>
              <a:lnSpc>
                <a:spcPct val="90000"/>
              </a:lnSpc>
            </a:pPr>
            <a:r>
              <a:rPr lang="zh-CN" altLang="en-US" sz="5000" b="1">
                <a:latin typeface="华文新魏" pitchFamily="2" charset="-122"/>
                <a:ea typeface="华文新魏" pitchFamily="2" charset="-122"/>
              </a:rPr>
              <a:t>第</a:t>
            </a:r>
            <a:r>
              <a:rPr lang="en-US" altLang="zh-CN" sz="5000" b="1">
                <a:latin typeface="华文新魏" pitchFamily="2" charset="-122"/>
                <a:ea typeface="华文新魏" pitchFamily="2" charset="-122"/>
              </a:rPr>
              <a:t>6-6</a:t>
            </a:r>
            <a:r>
              <a:rPr lang="zh-CN" altLang="en-US" sz="5000" b="1">
                <a:latin typeface="华文新魏" pitchFamily="2" charset="-122"/>
                <a:ea typeface="华文新魏" pitchFamily="2" charset="-122"/>
              </a:rPr>
              <a:t>讲</a:t>
            </a:r>
          </a:p>
          <a:p>
            <a:pPr>
              <a:lnSpc>
                <a:spcPct val="90000"/>
              </a:lnSpc>
            </a:pPr>
            <a:r>
              <a:rPr lang="zh-CN" altLang="en-US" sz="5000" b="1">
                <a:ea typeface="华文新魏" pitchFamily="2" charset="-122"/>
              </a:rPr>
              <a:t>同步电动机</a:t>
            </a:r>
            <a:endParaRPr lang="zh-CN" altLang="en-US" sz="50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7</a:t>
            </a:r>
          </a:p>
        </p:txBody>
      </p:sp>
      <p:sp>
        <p:nvSpPr>
          <p:cNvPr id="221187" name="Rectangle 3"/>
          <p:cNvSpPr>
            <a:spLocks noGrp="1" noChangeArrowheads="1"/>
          </p:cNvSpPr>
          <p:nvPr>
            <p:ph type="body" sz="half" idx="1"/>
          </p:nvPr>
        </p:nvSpPr>
        <p:spPr>
          <a:xfrm>
            <a:off x="762000" y="1905000"/>
            <a:ext cx="7194550" cy="515938"/>
          </a:xfrm>
        </p:spPr>
        <p:txBody>
          <a:bodyPr/>
          <a:lstStyle/>
          <a:p>
            <a:pPr>
              <a:lnSpc>
                <a:spcPct val="80000"/>
              </a:lnSpc>
            </a:pPr>
            <a:r>
              <a:rPr lang="zh-CN" altLang="en-US" sz="3200" b="1"/>
              <a:t>二、有功功率和功角特性</a:t>
            </a:r>
          </a:p>
          <a:p>
            <a:pPr>
              <a:lnSpc>
                <a:spcPct val="80000"/>
              </a:lnSpc>
            </a:pPr>
            <a:r>
              <a:rPr lang="zh-CN" altLang="en-US" sz="3200" b="1"/>
              <a:t>      </a:t>
            </a:r>
            <a:endParaRPr lang="zh-CN" altLang="zh-CN" sz="3200">
              <a:solidFill>
                <a:srgbClr val="0000FF"/>
              </a:solidFill>
            </a:endParaRPr>
          </a:p>
        </p:txBody>
      </p:sp>
      <p:graphicFrame>
        <p:nvGraphicFramePr>
          <p:cNvPr id="221213" name="Object 29"/>
          <p:cNvGraphicFramePr>
            <a:graphicFrameLocks noChangeAspect="1"/>
          </p:cNvGraphicFramePr>
          <p:nvPr>
            <p:ph sz="quarter" idx="2"/>
          </p:nvPr>
        </p:nvGraphicFramePr>
        <p:xfrm>
          <a:off x="1116013" y="2276475"/>
          <a:ext cx="512762" cy="647700"/>
        </p:xfrm>
        <a:graphic>
          <a:graphicData uri="http://schemas.openxmlformats.org/presentationml/2006/ole">
            <p:oleObj spid="_x0000_s221213" name="公式" r:id="rId3" imgW="190440" imgH="241200" progId="Equation.3">
              <p:embed/>
            </p:oleObj>
          </a:graphicData>
        </a:graphic>
      </p:graphicFrame>
      <p:sp>
        <p:nvSpPr>
          <p:cNvPr id="221191" name="Line 7"/>
          <p:cNvSpPr>
            <a:spLocks noChangeShapeType="1"/>
          </p:cNvSpPr>
          <p:nvPr/>
        </p:nvSpPr>
        <p:spPr bwMode="auto">
          <a:xfrm flipV="1">
            <a:off x="1835150" y="2060575"/>
            <a:ext cx="0" cy="3671888"/>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1192" name="Line 8"/>
          <p:cNvSpPr>
            <a:spLocks noChangeShapeType="1"/>
          </p:cNvSpPr>
          <p:nvPr/>
        </p:nvSpPr>
        <p:spPr bwMode="auto">
          <a:xfrm flipV="1">
            <a:off x="1835150" y="4868863"/>
            <a:ext cx="863600" cy="86360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1193" name="Line 9"/>
          <p:cNvSpPr>
            <a:spLocks noChangeShapeType="1"/>
          </p:cNvSpPr>
          <p:nvPr/>
        </p:nvSpPr>
        <p:spPr bwMode="auto">
          <a:xfrm>
            <a:off x="1835150" y="5734050"/>
            <a:ext cx="863600" cy="0"/>
          </a:xfrm>
          <a:prstGeom prst="line">
            <a:avLst/>
          </a:prstGeom>
          <a:noFill/>
          <a:ln w="38100">
            <a:solidFill>
              <a:srgbClr val="0000FF"/>
            </a:solidFill>
            <a:miter lim="800000"/>
            <a:headEnd/>
            <a:tailEnd type="triangle" w="med" len="med"/>
          </a:ln>
          <a:effectLst/>
        </p:spPr>
        <p:txBody>
          <a:bodyPr wrap="none"/>
          <a:lstStyle/>
          <a:p>
            <a:endParaRPr lang="zh-CN" altLang="en-US"/>
          </a:p>
        </p:txBody>
      </p:sp>
      <p:sp>
        <p:nvSpPr>
          <p:cNvPr id="221194" name="Line 10"/>
          <p:cNvSpPr>
            <a:spLocks noChangeShapeType="1"/>
          </p:cNvSpPr>
          <p:nvPr/>
        </p:nvSpPr>
        <p:spPr bwMode="auto">
          <a:xfrm>
            <a:off x="2700338" y="4868863"/>
            <a:ext cx="0" cy="936625"/>
          </a:xfrm>
          <a:prstGeom prst="line">
            <a:avLst/>
          </a:prstGeom>
          <a:noFill/>
          <a:ln w="9525">
            <a:solidFill>
              <a:schemeClr val="tx1"/>
            </a:solidFill>
            <a:miter lim="800000"/>
            <a:headEnd/>
            <a:tailEnd/>
          </a:ln>
          <a:effectLst/>
        </p:spPr>
        <p:txBody>
          <a:bodyPr wrap="none"/>
          <a:lstStyle/>
          <a:p>
            <a:endParaRPr lang="zh-CN" altLang="en-US"/>
          </a:p>
        </p:txBody>
      </p:sp>
      <p:sp>
        <p:nvSpPr>
          <p:cNvPr id="221195" name="Line 11"/>
          <p:cNvSpPr>
            <a:spLocks noChangeShapeType="1"/>
          </p:cNvSpPr>
          <p:nvPr/>
        </p:nvSpPr>
        <p:spPr bwMode="auto">
          <a:xfrm flipV="1">
            <a:off x="1835150" y="4868863"/>
            <a:ext cx="0" cy="793750"/>
          </a:xfrm>
          <a:prstGeom prst="line">
            <a:avLst/>
          </a:prstGeom>
          <a:noFill/>
          <a:ln w="9525">
            <a:solidFill>
              <a:srgbClr val="FF0000"/>
            </a:solidFill>
            <a:miter lim="800000"/>
            <a:headEnd/>
            <a:tailEnd type="triangle" w="med" len="med"/>
          </a:ln>
          <a:effectLst/>
        </p:spPr>
        <p:txBody>
          <a:bodyPr wrap="none"/>
          <a:lstStyle/>
          <a:p>
            <a:endParaRPr lang="zh-CN" altLang="en-US"/>
          </a:p>
        </p:txBody>
      </p:sp>
      <p:sp>
        <p:nvSpPr>
          <p:cNvPr id="221196" name="Line 12"/>
          <p:cNvSpPr>
            <a:spLocks noChangeShapeType="1"/>
          </p:cNvSpPr>
          <p:nvPr/>
        </p:nvSpPr>
        <p:spPr bwMode="auto">
          <a:xfrm flipV="1">
            <a:off x="1835150" y="4868863"/>
            <a:ext cx="792163" cy="0"/>
          </a:xfrm>
          <a:prstGeom prst="line">
            <a:avLst/>
          </a:prstGeom>
          <a:noFill/>
          <a:ln w="9525">
            <a:solidFill>
              <a:schemeClr val="tx1"/>
            </a:solidFill>
            <a:miter lim="800000"/>
            <a:headEnd/>
            <a:tailEnd/>
          </a:ln>
          <a:effectLst/>
        </p:spPr>
        <p:txBody>
          <a:bodyPr wrap="none"/>
          <a:lstStyle/>
          <a:p>
            <a:endParaRPr lang="zh-CN" altLang="en-US"/>
          </a:p>
        </p:txBody>
      </p:sp>
      <p:sp>
        <p:nvSpPr>
          <p:cNvPr id="221197" name="Line 13"/>
          <p:cNvSpPr>
            <a:spLocks noChangeShapeType="1"/>
          </p:cNvSpPr>
          <p:nvPr/>
        </p:nvSpPr>
        <p:spPr bwMode="auto">
          <a:xfrm flipV="1">
            <a:off x="2627313" y="3357563"/>
            <a:ext cx="287337" cy="28892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1199" name="Line 15"/>
          <p:cNvSpPr>
            <a:spLocks noChangeShapeType="1"/>
          </p:cNvSpPr>
          <p:nvPr/>
        </p:nvSpPr>
        <p:spPr bwMode="auto">
          <a:xfrm flipV="1">
            <a:off x="1835150" y="3644900"/>
            <a:ext cx="792163" cy="208915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1200" name="Line 16"/>
          <p:cNvSpPr>
            <a:spLocks noChangeShapeType="1"/>
          </p:cNvSpPr>
          <p:nvPr/>
        </p:nvSpPr>
        <p:spPr bwMode="auto">
          <a:xfrm flipH="1">
            <a:off x="1835150" y="3357563"/>
            <a:ext cx="1081088" cy="0"/>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221201" name="Line 17"/>
          <p:cNvSpPr>
            <a:spLocks noChangeShapeType="1"/>
          </p:cNvSpPr>
          <p:nvPr/>
        </p:nvSpPr>
        <p:spPr bwMode="auto">
          <a:xfrm flipV="1">
            <a:off x="1908175" y="2060575"/>
            <a:ext cx="0" cy="1296988"/>
          </a:xfrm>
          <a:prstGeom prst="line">
            <a:avLst/>
          </a:prstGeom>
          <a:noFill/>
          <a:ln w="38100">
            <a:solidFill>
              <a:srgbClr val="0000FF"/>
            </a:solidFill>
            <a:miter lim="800000"/>
            <a:headEnd/>
            <a:tailEnd type="triangle" w="med" len="med"/>
          </a:ln>
          <a:effectLst/>
        </p:spPr>
        <p:txBody>
          <a:bodyPr wrap="none"/>
          <a:lstStyle/>
          <a:p>
            <a:endParaRPr lang="zh-CN" altLang="en-US"/>
          </a:p>
        </p:txBody>
      </p:sp>
      <p:sp>
        <p:nvSpPr>
          <p:cNvPr id="221202" name="Line 18"/>
          <p:cNvSpPr>
            <a:spLocks noChangeShapeType="1"/>
          </p:cNvSpPr>
          <p:nvPr/>
        </p:nvSpPr>
        <p:spPr bwMode="auto">
          <a:xfrm flipV="1">
            <a:off x="6372225" y="2060575"/>
            <a:ext cx="0" cy="3671888"/>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1203" name="Line 19"/>
          <p:cNvSpPr>
            <a:spLocks noChangeShapeType="1"/>
          </p:cNvSpPr>
          <p:nvPr/>
        </p:nvSpPr>
        <p:spPr bwMode="auto">
          <a:xfrm flipH="1" flipV="1">
            <a:off x="5435600" y="4941888"/>
            <a:ext cx="936625" cy="792162"/>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1204" name="Line 20"/>
          <p:cNvSpPr>
            <a:spLocks noChangeShapeType="1"/>
          </p:cNvSpPr>
          <p:nvPr/>
        </p:nvSpPr>
        <p:spPr bwMode="auto">
          <a:xfrm flipH="1" flipV="1">
            <a:off x="5435600" y="5734050"/>
            <a:ext cx="936625" cy="0"/>
          </a:xfrm>
          <a:prstGeom prst="line">
            <a:avLst/>
          </a:prstGeom>
          <a:noFill/>
          <a:ln w="38100">
            <a:solidFill>
              <a:srgbClr val="0000FF"/>
            </a:solidFill>
            <a:miter lim="800000"/>
            <a:headEnd/>
            <a:tailEnd type="triangle" w="med" len="med"/>
          </a:ln>
          <a:effectLst/>
        </p:spPr>
        <p:txBody>
          <a:bodyPr wrap="none"/>
          <a:lstStyle/>
          <a:p>
            <a:endParaRPr lang="zh-CN" altLang="en-US"/>
          </a:p>
        </p:txBody>
      </p:sp>
      <p:sp>
        <p:nvSpPr>
          <p:cNvPr id="221206" name="Line 22"/>
          <p:cNvSpPr>
            <a:spLocks noChangeShapeType="1"/>
          </p:cNvSpPr>
          <p:nvPr/>
        </p:nvSpPr>
        <p:spPr bwMode="auto">
          <a:xfrm flipV="1">
            <a:off x="6372225" y="4868863"/>
            <a:ext cx="0" cy="793750"/>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221207" name="Line 23"/>
          <p:cNvSpPr>
            <a:spLocks noChangeShapeType="1"/>
          </p:cNvSpPr>
          <p:nvPr/>
        </p:nvSpPr>
        <p:spPr bwMode="auto">
          <a:xfrm flipV="1">
            <a:off x="5508625" y="4941888"/>
            <a:ext cx="792163" cy="0"/>
          </a:xfrm>
          <a:prstGeom prst="line">
            <a:avLst/>
          </a:prstGeom>
          <a:noFill/>
          <a:ln w="9525">
            <a:solidFill>
              <a:schemeClr val="tx1"/>
            </a:solidFill>
            <a:miter lim="800000"/>
            <a:headEnd/>
            <a:tailEnd/>
          </a:ln>
          <a:effectLst/>
        </p:spPr>
        <p:txBody>
          <a:bodyPr wrap="none"/>
          <a:lstStyle/>
          <a:p>
            <a:endParaRPr lang="zh-CN" altLang="en-US"/>
          </a:p>
        </p:txBody>
      </p:sp>
      <p:sp>
        <p:nvSpPr>
          <p:cNvPr id="221208" name="Line 24"/>
          <p:cNvSpPr>
            <a:spLocks noChangeShapeType="1"/>
          </p:cNvSpPr>
          <p:nvPr/>
        </p:nvSpPr>
        <p:spPr bwMode="auto">
          <a:xfrm flipV="1">
            <a:off x="5435600" y="4941888"/>
            <a:ext cx="0" cy="792162"/>
          </a:xfrm>
          <a:prstGeom prst="line">
            <a:avLst/>
          </a:prstGeom>
          <a:noFill/>
          <a:ln w="9525">
            <a:solidFill>
              <a:schemeClr val="tx1"/>
            </a:solidFill>
            <a:miter lim="800000"/>
            <a:headEnd/>
            <a:tailEnd/>
          </a:ln>
          <a:effectLst/>
        </p:spPr>
        <p:txBody>
          <a:bodyPr wrap="none"/>
          <a:lstStyle/>
          <a:p>
            <a:endParaRPr lang="zh-CN" altLang="en-US"/>
          </a:p>
        </p:txBody>
      </p:sp>
      <p:sp>
        <p:nvSpPr>
          <p:cNvPr id="221209" name="Line 25"/>
          <p:cNvSpPr>
            <a:spLocks noChangeShapeType="1"/>
          </p:cNvSpPr>
          <p:nvPr/>
        </p:nvSpPr>
        <p:spPr bwMode="auto">
          <a:xfrm flipH="1" flipV="1">
            <a:off x="6084888" y="1844675"/>
            <a:ext cx="287337" cy="217488"/>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1210" name="Line 26"/>
          <p:cNvSpPr>
            <a:spLocks noChangeShapeType="1"/>
          </p:cNvSpPr>
          <p:nvPr/>
        </p:nvSpPr>
        <p:spPr bwMode="auto">
          <a:xfrm flipH="1">
            <a:off x="5003800" y="1844675"/>
            <a:ext cx="1081088" cy="0"/>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221211" name="Line 27"/>
          <p:cNvSpPr>
            <a:spLocks noChangeShapeType="1"/>
          </p:cNvSpPr>
          <p:nvPr/>
        </p:nvSpPr>
        <p:spPr bwMode="auto">
          <a:xfrm>
            <a:off x="5076825" y="1844675"/>
            <a:ext cx="0" cy="1152525"/>
          </a:xfrm>
          <a:prstGeom prst="line">
            <a:avLst/>
          </a:prstGeom>
          <a:noFill/>
          <a:ln w="38100">
            <a:solidFill>
              <a:srgbClr val="0000FF"/>
            </a:solidFill>
            <a:miter lim="800000"/>
            <a:headEnd/>
            <a:tailEnd type="triangle" w="med" len="med"/>
          </a:ln>
          <a:effectLst/>
        </p:spPr>
        <p:txBody>
          <a:bodyPr wrap="none"/>
          <a:lstStyle/>
          <a:p>
            <a:endParaRPr lang="zh-CN" altLang="en-US"/>
          </a:p>
        </p:txBody>
      </p:sp>
      <p:sp>
        <p:nvSpPr>
          <p:cNvPr id="221212" name="Line 28"/>
          <p:cNvSpPr>
            <a:spLocks noChangeShapeType="1"/>
          </p:cNvSpPr>
          <p:nvPr/>
        </p:nvSpPr>
        <p:spPr bwMode="auto">
          <a:xfrm flipH="1" flipV="1">
            <a:off x="5076825" y="2924175"/>
            <a:ext cx="1295400" cy="2809875"/>
          </a:xfrm>
          <a:prstGeom prst="line">
            <a:avLst/>
          </a:prstGeom>
          <a:noFill/>
          <a:ln w="38100">
            <a:solidFill>
              <a:schemeClr val="tx1"/>
            </a:solidFill>
            <a:miter lim="800000"/>
            <a:headEnd/>
            <a:tailEnd type="triangle" w="med" len="med"/>
          </a:ln>
          <a:effectLst/>
        </p:spPr>
        <p:txBody>
          <a:bodyPr wrap="none"/>
          <a:lstStyle/>
          <a:p>
            <a:endParaRPr lang="zh-CN" altLang="en-US"/>
          </a:p>
        </p:txBody>
      </p:sp>
      <p:graphicFrame>
        <p:nvGraphicFramePr>
          <p:cNvPr id="221217" name="Object 33"/>
          <p:cNvGraphicFramePr>
            <a:graphicFrameLocks noChangeAspect="1"/>
          </p:cNvGraphicFramePr>
          <p:nvPr>
            <p:ph sz="quarter" idx="3"/>
          </p:nvPr>
        </p:nvGraphicFramePr>
        <p:xfrm>
          <a:off x="6516688" y="1989138"/>
          <a:ext cx="566737" cy="719137"/>
        </p:xfrm>
        <a:graphic>
          <a:graphicData uri="http://schemas.openxmlformats.org/presentationml/2006/ole">
            <p:oleObj spid="_x0000_s221217" name="公式" r:id="rId4" imgW="190440" imgH="241200" progId="Equation.3">
              <p:embed/>
            </p:oleObj>
          </a:graphicData>
        </a:graphic>
      </p:graphicFrame>
      <p:graphicFrame>
        <p:nvGraphicFramePr>
          <p:cNvPr id="221219" name="Object 35"/>
          <p:cNvGraphicFramePr>
            <a:graphicFrameLocks noChangeAspect="1"/>
          </p:cNvGraphicFramePr>
          <p:nvPr/>
        </p:nvGraphicFramePr>
        <p:xfrm>
          <a:off x="2627313" y="3789363"/>
          <a:ext cx="425450" cy="523875"/>
        </p:xfrm>
        <a:graphic>
          <a:graphicData uri="http://schemas.openxmlformats.org/presentationml/2006/ole">
            <p:oleObj spid="_x0000_s221219" name="公式" r:id="rId5" imgW="164880" imgH="203040" progId="Equation.3">
              <p:embed/>
            </p:oleObj>
          </a:graphicData>
        </a:graphic>
      </p:graphicFrame>
      <p:graphicFrame>
        <p:nvGraphicFramePr>
          <p:cNvPr id="221220" name="Object 36"/>
          <p:cNvGraphicFramePr>
            <a:graphicFrameLocks noChangeAspect="1"/>
          </p:cNvGraphicFramePr>
          <p:nvPr/>
        </p:nvGraphicFramePr>
        <p:xfrm>
          <a:off x="4643438" y="3141663"/>
          <a:ext cx="425450" cy="523875"/>
        </p:xfrm>
        <a:graphic>
          <a:graphicData uri="http://schemas.openxmlformats.org/presentationml/2006/ole">
            <p:oleObj spid="_x0000_s221220" name="公式" r:id="rId6" imgW="164880" imgH="203040" progId="Equation.3">
              <p:embed/>
            </p:oleObj>
          </a:graphicData>
        </a:graphic>
      </p:graphicFrame>
      <p:graphicFrame>
        <p:nvGraphicFramePr>
          <p:cNvPr id="221221" name="Object 37"/>
          <p:cNvGraphicFramePr>
            <a:graphicFrameLocks noChangeAspect="1"/>
          </p:cNvGraphicFramePr>
          <p:nvPr/>
        </p:nvGraphicFramePr>
        <p:xfrm>
          <a:off x="2771775" y="4437063"/>
          <a:ext cx="327025" cy="492125"/>
        </p:xfrm>
        <a:graphic>
          <a:graphicData uri="http://schemas.openxmlformats.org/presentationml/2006/ole">
            <p:oleObj spid="_x0000_s221221" name="公式" r:id="rId7" imgW="126720" imgH="190440" progId="Equation.3">
              <p:embed/>
            </p:oleObj>
          </a:graphicData>
        </a:graphic>
      </p:graphicFrame>
      <p:graphicFrame>
        <p:nvGraphicFramePr>
          <p:cNvPr id="221222" name="Object 38"/>
          <p:cNvGraphicFramePr>
            <a:graphicFrameLocks noChangeAspect="1"/>
          </p:cNvGraphicFramePr>
          <p:nvPr/>
        </p:nvGraphicFramePr>
        <p:xfrm>
          <a:off x="5148263" y="4437063"/>
          <a:ext cx="327025" cy="492125"/>
        </p:xfrm>
        <a:graphic>
          <a:graphicData uri="http://schemas.openxmlformats.org/presentationml/2006/ole">
            <p:oleObj spid="_x0000_s221222" name="公式" r:id="rId8" imgW="126720" imgH="190440" progId="Equation.3">
              <p:embed/>
            </p:oleObj>
          </a:graphicData>
        </a:graphic>
      </p:graphicFrame>
      <p:graphicFrame>
        <p:nvGraphicFramePr>
          <p:cNvPr id="221223" name="Object 39"/>
          <p:cNvGraphicFramePr>
            <a:graphicFrameLocks noChangeAspect="1"/>
          </p:cNvGraphicFramePr>
          <p:nvPr/>
        </p:nvGraphicFramePr>
        <p:xfrm>
          <a:off x="2851150" y="5308600"/>
          <a:ext cx="457200" cy="622300"/>
        </p:xfrm>
        <a:graphic>
          <a:graphicData uri="http://schemas.openxmlformats.org/presentationml/2006/ole">
            <p:oleObj spid="_x0000_s221223" name="公式" r:id="rId9" imgW="177480" imgH="241200" progId="Equation.3">
              <p:embed/>
            </p:oleObj>
          </a:graphicData>
        </a:graphic>
      </p:graphicFrame>
      <p:graphicFrame>
        <p:nvGraphicFramePr>
          <p:cNvPr id="221224" name="Object 40"/>
          <p:cNvGraphicFramePr>
            <a:graphicFrameLocks noChangeAspect="1"/>
          </p:cNvGraphicFramePr>
          <p:nvPr/>
        </p:nvGraphicFramePr>
        <p:xfrm>
          <a:off x="4859338" y="5373688"/>
          <a:ext cx="457200" cy="622300"/>
        </p:xfrm>
        <a:graphic>
          <a:graphicData uri="http://schemas.openxmlformats.org/presentationml/2006/ole">
            <p:oleObj spid="_x0000_s221224" name="公式" r:id="rId10" imgW="177480" imgH="241200" progId="Equation.3">
              <p:embed/>
            </p:oleObj>
          </a:graphicData>
        </a:graphic>
      </p:graphicFrame>
      <p:graphicFrame>
        <p:nvGraphicFramePr>
          <p:cNvPr id="221225" name="Object 41"/>
          <p:cNvGraphicFramePr>
            <a:graphicFrameLocks noChangeAspect="1"/>
          </p:cNvGraphicFramePr>
          <p:nvPr/>
        </p:nvGraphicFramePr>
        <p:xfrm>
          <a:off x="1331913" y="4652963"/>
          <a:ext cx="425450" cy="655637"/>
        </p:xfrm>
        <a:graphic>
          <a:graphicData uri="http://schemas.openxmlformats.org/presentationml/2006/ole">
            <p:oleObj spid="_x0000_s221225" name="公式" r:id="rId11" imgW="164880" imgH="253800" progId="Equation.3">
              <p:embed/>
            </p:oleObj>
          </a:graphicData>
        </a:graphic>
      </p:graphicFrame>
      <p:graphicFrame>
        <p:nvGraphicFramePr>
          <p:cNvPr id="221226" name="Object 42"/>
          <p:cNvGraphicFramePr>
            <a:graphicFrameLocks noChangeAspect="1"/>
          </p:cNvGraphicFramePr>
          <p:nvPr/>
        </p:nvGraphicFramePr>
        <p:xfrm>
          <a:off x="6588125" y="4581525"/>
          <a:ext cx="425450" cy="655638"/>
        </p:xfrm>
        <a:graphic>
          <a:graphicData uri="http://schemas.openxmlformats.org/presentationml/2006/ole">
            <p:oleObj spid="_x0000_s221226" name="公式" r:id="rId12" imgW="164880" imgH="253800" progId="Equation.3">
              <p:embed/>
            </p:oleObj>
          </a:graphicData>
        </a:graphic>
      </p:graphicFrame>
      <p:graphicFrame>
        <p:nvGraphicFramePr>
          <p:cNvPr id="221227" name="Object 43"/>
          <p:cNvGraphicFramePr>
            <a:graphicFrameLocks noChangeAspect="1"/>
          </p:cNvGraphicFramePr>
          <p:nvPr/>
        </p:nvGraphicFramePr>
        <p:xfrm>
          <a:off x="1042988" y="3159125"/>
          <a:ext cx="720725" cy="627063"/>
        </p:xfrm>
        <a:graphic>
          <a:graphicData uri="http://schemas.openxmlformats.org/presentationml/2006/ole">
            <p:oleObj spid="_x0000_s221227" name="公式" r:id="rId13" imgW="291960" imgH="253800" progId="Equation.3">
              <p:embed/>
            </p:oleObj>
          </a:graphicData>
        </a:graphic>
      </p:graphicFrame>
      <p:graphicFrame>
        <p:nvGraphicFramePr>
          <p:cNvPr id="221229" name="Object 45"/>
          <p:cNvGraphicFramePr>
            <a:graphicFrameLocks noChangeAspect="1"/>
          </p:cNvGraphicFramePr>
          <p:nvPr/>
        </p:nvGraphicFramePr>
        <p:xfrm>
          <a:off x="4356100" y="1412875"/>
          <a:ext cx="720725" cy="627063"/>
        </p:xfrm>
        <a:graphic>
          <a:graphicData uri="http://schemas.openxmlformats.org/presentationml/2006/ole">
            <p:oleObj spid="_x0000_s221229" name="公式" r:id="rId14" imgW="291960" imgH="253800" progId="Equation.3">
              <p:embed/>
            </p:oleObj>
          </a:graphicData>
        </a:graphic>
      </p:graphicFrame>
      <p:graphicFrame>
        <p:nvGraphicFramePr>
          <p:cNvPr id="221230" name="Object 46"/>
          <p:cNvGraphicFramePr>
            <a:graphicFrameLocks noChangeAspect="1"/>
          </p:cNvGraphicFramePr>
          <p:nvPr/>
        </p:nvGraphicFramePr>
        <p:xfrm>
          <a:off x="1979613" y="2276475"/>
          <a:ext cx="784225" cy="622300"/>
        </p:xfrm>
        <a:graphic>
          <a:graphicData uri="http://schemas.openxmlformats.org/presentationml/2006/ole">
            <p:oleObj spid="_x0000_s221230" name="公式" r:id="rId15" imgW="304560" imgH="241200" progId="Equation.3">
              <p:embed/>
            </p:oleObj>
          </a:graphicData>
        </a:graphic>
      </p:graphicFrame>
      <p:graphicFrame>
        <p:nvGraphicFramePr>
          <p:cNvPr id="221231" name="Object 47"/>
          <p:cNvGraphicFramePr>
            <a:graphicFrameLocks noChangeAspect="1"/>
          </p:cNvGraphicFramePr>
          <p:nvPr/>
        </p:nvGraphicFramePr>
        <p:xfrm>
          <a:off x="4140200" y="2420938"/>
          <a:ext cx="784225" cy="622300"/>
        </p:xfrm>
        <a:graphic>
          <a:graphicData uri="http://schemas.openxmlformats.org/presentationml/2006/ole">
            <p:oleObj spid="_x0000_s221231" name="公式" r:id="rId16" imgW="304560" imgH="241200" progId="Equation.3">
              <p:embed/>
            </p:oleObj>
          </a:graphicData>
        </a:graphic>
      </p:graphicFrame>
      <p:graphicFrame>
        <p:nvGraphicFramePr>
          <p:cNvPr id="221232" name="Object 48"/>
          <p:cNvGraphicFramePr>
            <a:graphicFrameLocks noChangeAspect="1"/>
          </p:cNvGraphicFramePr>
          <p:nvPr/>
        </p:nvGraphicFramePr>
        <p:xfrm>
          <a:off x="3059113" y="3141663"/>
          <a:ext cx="522287" cy="622300"/>
        </p:xfrm>
        <a:graphic>
          <a:graphicData uri="http://schemas.openxmlformats.org/presentationml/2006/ole">
            <p:oleObj spid="_x0000_s221232" name="公式" r:id="rId17" imgW="203040" imgH="241200" progId="Equation.3">
              <p:embed/>
            </p:oleObj>
          </a:graphicData>
        </a:graphic>
      </p:graphicFrame>
      <p:graphicFrame>
        <p:nvGraphicFramePr>
          <p:cNvPr id="221233" name="Object 49"/>
          <p:cNvGraphicFramePr>
            <a:graphicFrameLocks noChangeAspect="1"/>
          </p:cNvGraphicFramePr>
          <p:nvPr/>
        </p:nvGraphicFramePr>
        <p:xfrm>
          <a:off x="5795963" y="1989138"/>
          <a:ext cx="522287" cy="622300"/>
        </p:xfrm>
        <a:graphic>
          <a:graphicData uri="http://schemas.openxmlformats.org/presentationml/2006/ole">
            <p:oleObj spid="_x0000_s221233" name="公式" r:id="rId18" imgW="203040" imgH="241200" progId="Equation.3">
              <p:embed/>
            </p:oleObj>
          </a:graphicData>
        </a:graphic>
      </p:graphicFrame>
      <p:graphicFrame>
        <p:nvGraphicFramePr>
          <p:cNvPr id="221234" name="Object 50"/>
          <p:cNvGraphicFramePr>
            <a:graphicFrameLocks noChangeAspect="1"/>
          </p:cNvGraphicFramePr>
          <p:nvPr/>
        </p:nvGraphicFramePr>
        <p:xfrm>
          <a:off x="2051050" y="4868863"/>
          <a:ext cx="360363" cy="427037"/>
        </p:xfrm>
        <a:graphic>
          <a:graphicData uri="http://schemas.openxmlformats.org/presentationml/2006/ole">
            <p:oleObj spid="_x0000_s221234" name="公式" r:id="rId19" imgW="139680" imgH="164880" progId="Equation.3">
              <p:embed/>
            </p:oleObj>
          </a:graphicData>
        </a:graphic>
      </p:graphicFrame>
      <p:graphicFrame>
        <p:nvGraphicFramePr>
          <p:cNvPr id="221235" name="Object 51"/>
          <p:cNvGraphicFramePr>
            <a:graphicFrameLocks noChangeAspect="1"/>
          </p:cNvGraphicFramePr>
          <p:nvPr/>
        </p:nvGraphicFramePr>
        <p:xfrm>
          <a:off x="5651500" y="4868863"/>
          <a:ext cx="360363" cy="427037"/>
        </p:xfrm>
        <a:graphic>
          <a:graphicData uri="http://schemas.openxmlformats.org/presentationml/2006/ole">
            <p:oleObj spid="_x0000_s221235" name="公式" r:id="rId20" imgW="139680" imgH="164880" progId="Equation.3">
              <p:embed/>
            </p:oleObj>
          </a:graphicData>
        </a:graphic>
      </p:graphicFrame>
      <p:graphicFrame>
        <p:nvGraphicFramePr>
          <p:cNvPr id="221236" name="Object 52"/>
          <p:cNvGraphicFramePr>
            <a:graphicFrameLocks noChangeAspect="1"/>
          </p:cNvGraphicFramePr>
          <p:nvPr/>
        </p:nvGraphicFramePr>
        <p:xfrm>
          <a:off x="1835150" y="4421188"/>
          <a:ext cx="360363" cy="460375"/>
        </p:xfrm>
        <a:graphic>
          <a:graphicData uri="http://schemas.openxmlformats.org/presentationml/2006/ole">
            <p:oleObj spid="_x0000_s221236" name="公式" r:id="rId21" imgW="139680" imgH="177480" progId="Equation.3">
              <p:embed/>
            </p:oleObj>
          </a:graphicData>
        </a:graphic>
      </p:graphicFrame>
      <p:graphicFrame>
        <p:nvGraphicFramePr>
          <p:cNvPr id="221237" name="Object 53"/>
          <p:cNvGraphicFramePr>
            <a:graphicFrameLocks noChangeAspect="1"/>
          </p:cNvGraphicFramePr>
          <p:nvPr/>
        </p:nvGraphicFramePr>
        <p:xfrm>
          <a:off x="5940425" y="4365625"/>
          <a:ext cx="360363" cy="460375"/>
        </p:xfrm>
        <a:graphic>
          <a:graphicData uri="http://schemas.openxmlformats.org/presentationml/2006/ole">
            <p:oleObj spid="_x0000_s221237" name="公式" r:id="rId22" imgW="139680" imgH="177480" progId="Equation.3">
              <p:embed/>
            </p:oleObj>
          </a:graphicData>
        </a:graphic>
      </p:graphicFrame>
      <p:graphicFrame>
        <p:nvGraphicFramePr>
          <p:cNvPr id="221238" name="Object 54"/>
          <p:cNvGraphicFramePr>
            <a:graphicFrameLocks noChangeAspect="1"/>
          </p:cNvGraphicFramePr>
          <p:nvPr/>
        </p:nvGraphicFramePr>
        <p:xfrm>
          <a:off x="1979613" y="4005263"/>
          <a:ext cx="392112" cy="427037"/>
        </p:xfrm>
        <a:graphic>
          <a:graphicData uri="http://schemas.openxmlformats.org/presentationml/2006/ole">
            <p:oleObj spid="_x0000_s221238" name="公式" r:id="rId23" imgW="152280" imgH="164880" progId="Equation.3">
              <p:embed/>
            </p:oleObj>
          </a:graphicData>
        </a:graphic>
      </p:graphicFrame>
      <p:sp>
        <p:nvSpPr>
          <p:cNvPr id="221239" name="Freeform 55"/>
          <p:cNvSpPr>
            <a:spLocks/>
          </p:cNvSpPr>
          <p:nvPr/>
        </p:nvSpPr>
        <p:spPr bwMode="auto">
          <a:xfrm>
            <a:off x="1835150" y="5072063"/>
            <a:ext cx="215900" cy="85725"/>
          </a:xfrm>
          <a:custGeom>
            <a:avLst/>
            <a:gdLst/>
            <a:ahLst/>
            <a:cxnLst>
              <a:cxn ang="0">
                <a:pos x="0" y="8"/>
              </a:cxn>
              <a:cxn ang="0">
                <a:pos x="91" y="8"/>
              </a:cxn>
              <a:cxn ang="0">
                <a:pos x="136" y="54"/>
              </a:cxn>
            </a:cxnLst>
            <a:rect l="0" t="0" r="r" b="b"/>
            <a:pathLst>
              <a:path w="136" h="54">
                <a:moveTo>
                  <a:pt x="0" y="8"/>
                </a:moveTo>
                <a:cubicBezTo>
                  <a:pt x="34" y="4"/>
                  <a:pt x="68" y="0"/>
                  <a:pt x="91" y="8"/>
                </a:cubicBezTo>
                <a:cubicBezTo>
                  <a:pt x="114" y="16"/>
                  <a:pt x="125" y="35"/>
                  <a:pt x="136" y="5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221240" name="Freeform 56"/>
          <p:cNvSpPr>
            <a:spLocks/>
          </p:cNvSpPr>
          <p:nvPr/>
        </p:nvSpPr>
        <p:spPr bwMode="auto">
          <a:xfrm>
            <a:off x="2051050" y="5229225"/>
            <a:ext cx="215900" cy="85725"/>
          </a:xfrm>
          <a:custGeom>
            <a:avLst/>
            <a:gdLst/>
            <a:ahLst/>
            <a:cxnLst>
              <a:cxn ang="0">
                <a:pos x="0" y="8"/>
              </a:cxn>
              <a:cxn ang="0">
                <a:pos x="91" y="8"/>
              </a:cxn>
              <a:cxn ang="0">
                <a:pos x="136" y="54"/>
              </a:cxn>
            </a:cxnLst>
            <a:rect l="0" t="0" r="r" b="b"/>
            <a:pathLst>
              <a:path w="136" h="54">
                <a:moveTo>
                  <a:pt x="0" y="8"/>
                </a:moveTo>
                <a:cubicBezTo>
                  <a:pt x="34" y="4"/>
                  <a:pt x="68" y="0"/>
                  <a:pt x="91" y="8"/>
                </a:cubicBezTo>
                <a:cubicBezTo>
                  <a:pt x="114" y="16"/>
                  <a:pt x="125" y="35"/>
                  <a:pt x="136" y="5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221241" name="Freeform 57"/>
          <p:cNvSpPr>
            <a:spLocks/>
          </p:cNvSpPr>
          <p:nvPr/>
        </p:nvSpPr>
        <p:spPr bwMode="auto">
          <a:xfrm>
            <a:off x="1908175" y="4437063"/>
            <a:ext cx="719138" cy="431800"/>
          </a:xfrm>
          <a:custGeom>
            <a:avLst/>
            <a:gdLst/>
            <a:ahLst/>
            <a:cxnLst>
              <a:cxn ang="0">
                <a:pos x="0" y="8"/>
              </a:cxn>
              <a:cxn ang="0">
                <a:pos x="91" y="8"/>
              </a:cxn>
              <a:cxn ang="0">
                <a:pos x="136" y="54"/>
              </a:cxn>
            </a:cxnLst>
            <a:rect l="0" t="0" r="r" b="b"/>
            <a:pathLst>
              <a:path w="136" h="54">
                <a:moveTo>
                  <a:pt x="0" y="8"/>
                </a:moveTo>
                <a:cubicBezTo>
                  <a:pt x="34" y="4"/>
                  <a:pt x="68" y="0"/>
                  <a:pt x="91" y="8"/>
                </a:cubicBezTo>
                <a:cubicBezTo>
                  <a:pt x="114" y="16"/>
                  <a:pt x="125" y="35"/>
                  <a:pt x="136" y="5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221243" name="Freeform 59"/>
          <p:cNvSpPr>
            <a:spLocks/>
          </p:cNvSpPr>
          <p:nvPr/>
        </p:nvSpPr>
        <p:spPr bwMode="auto">
          <a:xfrm>
            <a:off x="5940425" y="5157788"/>
            <a:ext cx="144463" cy="215900"/>
          </a:xfrm>
          <a:custGeom>
            <a:avLst/>
            <a:gdLst/>
            <a:ahLst/>
            <a:cxnLst>
              <a:cxn ang="0">
                <a:pos x="0" y="136"/>
              </a:cxn>
              <a:cxn ang="0">
                <a:pos x="45" y="45"/>
              </a:cxn>
              <a:cxn ang="0">
                <a:pos x="91" y="0"/>
              </a:cxn>
            </a:cxnLst>
            <a:rect l="0" t="0" r="r" b="b"/>
            <a:pathLst>
              <a:path w="91" h="136">
                <a:moveTo>
                  <a:pt x="0" y="136"/>
                </a:moveTo>
                <a:cubicBezTo>
                  <a:pt x="15" y="102"/>
                  <a:pt x="30" y="68"/>
                  <a:pt x="45" y="45"/>
                </a:cubicBezTo>
                <a:cubicBezTo>
                  <a:pt x="60" y="22"/>
                  <a:pt x="83" y="7"/>
                  <a:pt x="91"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221244" name="Freeform 60"/>
          <p:cNvSpPr>
            <a:spLocks/>
          </p:cNvSpPr>
          <p:nvPr/>
        </p:nvSpPr>
        <p:spPr bwMode="auto">
          <a:xfrm>
            <a:off x="6156325" y="5157788"/>
            <a:ext cx="215900" cy="71437"/>
          </a:xfrm>
          <a:custGeom>
            <a:avLst/>
            <a:gdLst/>
            <a:ahLst/>
            <a:cxnLst>
              <a:cxn ang="0">
                <a:pos x="0" y="45"/>
              </a:cxn>
              <a:cxn ang="0">
                <a:pos x="91" y="0"/>
              </a:cxn>
            </a:cxnLst>
            <a:rect l="0" t="0" r="r" b="b"/>
            <a:pathLst>
              <a:path w="91" h="45">
                <a:moveTo>
                  <a:pt x="0" y="45"/>
                </a:moveTo>
                <a:cubicBezTo>
                  <a:pt x="34" y="26"/>
                  <a:pt x="68" y="7"/>
                  <a:pt x="91"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graphicFrame>
        <p:nvGraphicFramePr>
          <p:cNvPr id="221245" name="Object 61"/>
          <p:cNvGraphicFramePr>
            <a:graphicFrameLocks noChangeAspect="1"/>
          </p:cNvGraphicFramePr>
          <p:nvPr/>
        </p:nvGraphicFramePr>
        <p:xfrm>
          <a:off x="5724525" y="3716338"/>
          <a:ext cx="392113" cy="427037"/>
        </p:xfrm>
        <a:graphic>
          <a:graphicData uri="http://schemas.openxmlformats.org/presentationml/2006/ole">
            <p:oleObj spid="_x0000_s221245" name="公式" r:id="rId24" imgW="152280" imgH="164880" progId="Equation.3">
              <p:embed/>
            </p:oleObj>
          </a:graphicData>
        </a:graphic>
      </p:graphicFrame>
      <p:sp>
        <p:nvSpPr>
          <p:cNvPr id="221246" name="Freeform 62"/>
          <p:cNvSpPr>
            <a:spLocks/>
          </p:cNvSpPr>
          <p:nvPr/>
        </p:nvSpPr>
        <p:spPr bwMode="auto">
          <a:xfrm>
            <a:off x="5580063" y="4292600"/>
            <a:ext cx="792162" cy="720725"/>
          </a:xfrm>
          <a:custGeom>
            <a:avLst/>
            <a:gdLst/>
            <a:ahLst/>
            <a:cxnLst>
              <a:cxn ang="0">
                <a:pos x="0" y="454"/>
              </a:cxn>
              <a:cxn ang="0">
                <a:pos x="181" y="91"/>
              </a:cxn>
              <a:cxn ang="0">
                <a:pos x="499" y="0"/>
              </a:cxn>
            </a:cxnLst>
            <a:rect l="0" t="0" r="r" b="b"/>
            <a:pathLst>
              <a:path w="499" h="454">
                <a:moveTo>
                  <a:pt x="0" y="454"/>
                </a:moveTo>
                <a:cubicBezTo>
                  <a:pt x="49" y="310"/>
                  <a:pt x="98" y="167"/>
                  <a:pt x="181" y="91"/>
                </a:cubicBezTo>
                <a:cubicBezTo>
                  <a:pt x="264" y="15"/>
                  <a:pt x="381" y="7"/>
                  <a:pt x="499"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221247" name="Rectangle 63"/>
          <p:cNvSpPr>
            <a:spLocks noChangeArrowheads="1"/>
          </p:cNvSpPr>
          <p:nvPr/>
        </p:nvSpPr>
        <p:spPr bwMode="auto">
          <a:xfrm>
            <a:off x="755650" y="5876925"/>
            <a:ext cx="7194550" cy="515938"/>
          </a:xfrm>
          <a:prstGeom prst="rect">
            <a:avLst/>
          </a:prstGeom>
          <a:noFill/>
          <a:ln w="9525">
            <a:noFill/>
            <a:miter lim="800000"/>
            <a:headEnd/>
            <a:tailEnd/>
          </a:ln>
          <a:effectLst/>
        </p:spPr>
        <p:txBody>
          <a:bodyPr/>
          <a:lstStyle/>
          <a:p>
            <a:pPr marL="342900" indent="-342900">
              <a:lnSpc>
                <a:spcPct val="80000"/>
              </a:lnSpc>
              <a:spcBef>
                <a:spcPct val="20000"/>
              </a:spcBef>
              <a:buClr>
                <a:schemeClr val="bg2"/>
              </a:buClr>
              <a:buSzPct val="70000"/>
              <a:buFont typeface="Wingdings" pitchFamily="2" charset="2"/>
              <a:buChar char="l"/>
            </a:pPr>
            <a:r>
              <a:rPr lang="zh-CN" altLang="en-US" sz="3200" b="1"/>
              <a:t>同步发电机                同步电动机      </a:t>
            </a:r>
            <a:endParaRPr lang="zh-CN" altLang="zh-CN" sz="3200">
              <a:solidFill>
                <a:srgbClr val="0000FF"/>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811213" y="692150"/>
            <a:ext cx="8332787" cy="981075"/>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7</a:t>
            </a:r>
          </a:p>
        </p:txBody>
      </p:sp>
      <p:sp>
        <p:nvSpPr>
          <p:cNvPr id="264195" name="Rectangle 3"/>
          <p:cNvSpPr>
            <a:spLocks noGrp="1" noChangeArrowheads="1"/>
          </p:cNvSpPr>
          <p:nvPr>
            <p:ph type="body" sz="half" idx="1"/>
          </p:nvPr>
        </p:nvSpPr>
        <p:spPr>
          <a:xfrm>
            <a:off x="179388" y="1700213"/>
            <a:ext cx="8748712" cy="4968875"/>
          </a:xfrm>
        </p:spPr>
        <p:txBody>
          <a:bodyPr/>
          <a:lstStyle/>
          <a:p>
            <a:pPr>
              <a:lnSpc>
                <a:spcPct val="80000"/>
              </a:lnSpc>
            </a:pPr>
            <a:r>
              <a:rPr lang="zh-CN" altLang="en-US" sz="3200" b="1"/>
              <a:t>二、有功功率和功角特性</a:t>
            </a:r>
          </a:p>
          <a:p>
            <a:pPr>
              <a:lnSpc>
                <a:spcPct val="80000"/>
              </a:lnSpc>
            </a:pPr>
            <a:r>
              <a:rPr lang="zh-CN" altLang="en-US" sz="3200" b="1"/>
              <a:t>      若进一步简化，忽略定子绕组电阻</a:t>
            </a:r>
            <a:r>
              <a:rPr lang="en-US" altLang="zh-CN" sz="3200" b="1"/>
              <a:t>r</a:t>
            </a:r>
            <a:r>
              <a:rPr lang="en-US" altLang="zh-CN" sz="3200" b="1" baseline="-25000"/>
              <a:t>a</a:t>
            </a:r>
            <a:r>
              <a:rPr lang="zh-CN" altLang="en-US" sz="3200" b="1"/>
              <a:t>，则电机的电磁功率就等于输入功率，即</a:t>
            </a:r>
            <a:r>
              <a:rPr lang="en-US" altLang="zh-CN" sz="3200" b="1"/>
              <a:t>P</a:t>
            </a:r>
            <a:r>
              <a:rPr lang="en-US" altLang="zh-CN" sz="3200" b="1" baseline="-25000"/>
              <a:t>em</a:t>
            </a:r>
            <a:r>
              <a:rPr lang="en-US" altLang="zh-CN" sz="3200" b="1"/>
              <a:t>=mUIcos </a:t>
            </a:r>
            <a:r>
              <a:rPr lang="el-GR" altLang="zh-CN" sz="3200" b="1"/>
              <a:t>Φ</a:t>
            </a:r>
            <a:r>
              <a:rPr lang="en-US" altLang="zh-CN" sz="3200" b="1"/>
              <a:t> </a:t>
            </a:r>
          </a:p>
          <a:p>
            <a:pPr>
              <a:lnSpc>
                <a:spcPct val="80000"/>
              </a:lnSpc>
            </a:pPr>
            <a:r>
              <a:rPr lang="zh-CN" altLang="en-US" sz="3200" b="1"/>
              <a:t>忽略电阻后的简化矢量图如图</a:t>
            </a:r>
            <a:r>
              <a:rPr lang="en-US" altLang="zh-CN" sz="3200" b="1"/>
              <a:t>23-4</a:t>
            </a:r>
            <a:r>
              <a:rPr lang="zh-CN" altLang="en-US" sz="3200" b="1"/>
              <a:t>所示。由图</a:t>
            </a:r>
            <a:r>
              <a:rPr lang="en-US" altLang="zh-CN" sz="3200" b="1"/>
              <a:t>23—4</a:t>
            </a:r>
            <a:r>
              <a:rPr lang="zh-CN" altLang="en-US" sz="3200" b="1"/>
              <a:t>可知：</a:t>
            </a:r>
            <a:r>
              <a:rPr lang="el-GR" altLang="zh-CN" sz="3200" b="1">
                <a:latin typeface="Vivaldi" pitchFamily="66" charset="0"/>
              </a:rPr>
              <a:t>φ</a:t>
            </a:r>
            <a:r>
              <a:rPr lang="en-US" altLang="zh-CN" sz="3200" b="1"/>
              <a:t>=</a:t>
            </a:r>
            <a:r>
              <a:rPr lang="el-GR" altLang="zh-CN" sz="3200" b="1"/>
              <a:t>ψ</a:t>
            </a:r>
            <a:r>
              <a:rPr lang="en-US" altLang="zh-CN" sz="3200" b="1"/>
              <a:t>-</a:t>
            </a:r>
            <a:r>
              <a:rPr lang="el-GR" altLang="zh-CN" sz="3200" b="1">
                <a:latin typeface="宋体" pitchFamily="2" charset="-122"/>
              </a:rPr>
              <a:t>θ</a:t>
            </a:r>
            <a:r>
              <a:rPr lang="zh-CN" altLang="en-US" sz="3200" b="1"/>
              <a:t>；</a:t>
            </a:r>
            <a:r>
              <a:rPr lang="en-US" altLang="zh-CN" sz="3200" b="1"/>
              <a:t>I</a:t>
            </a:r>
            <a:r>
              <a:rPr lang="en-US" altLang="zh-CN" sz="3200" b="1" baseline="-25000"/>
              <a:t>d</a:t>
            </a:r>
            <a:r>
              <a:rPr lang="en-US" altLang="zh-CN" sz="3200" b="1"/>
              <a:t>=(E</a:t>
            </a:r>
            <a:r>
              <a:rPr lang="en-US" altLang="zh-CN" sz="3200" b="1" baseline="-25000"/>
              <a:t>0</a:t>
            </a:r>
            <a:r>
              <a:rPr lang="en-US" altLang="zh-CN" sz="3200" b="1"/>
              <a:t>-Ucos</a:t>
            </a:r>
            <a:r>
              <a:rPr lang="el-GR" altLang="zh-CN" sz="3200" b="1">
                <a:latin typeface="宋体" pitchFamily="2" charset="-122"/>
              </a:rPr>
              <a:t>θ</a:t>
            </a:r>
            <a:r>
              <a:rPr lang="en-US" altLang="zh-CN" sz="3200" b="1">
                <a:latin typeface="宋体" pitchFamily="2" charset="-122"/>
              </a:rPr>
              <a:t>)/x</a:t>
            </a:r>
            <a:r>
              <a:rPr lang="en-US" altLang="zh-CN" sz="3200" b="1" baseline="-25000">
                <a:latin typeface="宋体" pitchFamily="2" charset="-122"/>
              </a:rPr>
              <a:t>d</a:t>
            </a:r>
            <a:r>
              <a:rPr lang="zh-CN" altLang="en-US" sz="3200" b="1">
                <a:latin typeface="宋体" pitchFamily="2" charset="-122"/>
              </a:rPr>
              <a:t>； </a:t>
            </a:r>
            <a:r>
              <a:rPr lang="en-US" altLang="zh-CN" sz="3200" b="1"/>
              <a:t>I</a:t>
            </a:r>
            <a:r>
              <a:rPr lang="en-US" altLang="zh-CN" sz="3200" b="1" baseline="-25000"/>
              <a:t>q</a:t>
            </a:r>
            <a:r>
              <a:rPr lang="en-US" altLang="zh-CN" sz="3200" b="1"/>
              <a:t>=Usin</a:t>
            </a:r>
            <a:r>
              <a:rPr lang="el-GR" altLang="zh-CN" sz="3200" b="1">
                <a:latin typeface="宋体" pitchFamily="2" charset="-122"/>
              </a:rPr>
              <a:t>θ</a:t>
            </a:r>
            <a:r>
              <a:rPr lang="en-US" altLang="zh-CN" sz="3200" b="1">
                <a:latin typeface="宋体" pitchFamily="2" charset="-122"/>
              </a:rPr>
              <a:t>/x</a:t>
            </a:r>
            <a:r>
              <a:rPr lang="en-US" altLang="zh-CN" sz="3200" b="1" baseline="-25000">
                <a:latin typeface="宋体" pitchFamily="2" charset="-122"/>
              </a:rPr>
              <a:t>q</a:t>
            </a:r>
            <a:r>
              <a:rPr lang="zh-CN" altLang="en-US" sz="3200" b="1"/>
              <a:t>将它们代入式</a:t>
            </a:r>
            <a:r>
              <a:rPr lang="en-US" altLang="zh-CN" sz="3200" b="1"/>
              <a:t>(23-4)</a:t>
            </a:r>
            <a:r>
              <a:rPr lang="zh-CN" altLang="en-US" sz="3200" b="1"/>
              <a:t>得上式为电动机的功角特性，它与发电机功角特性式</a:t>
            </a:r>
            <a:r>
              <a:rPr lang="en-US" altLang="zh-CN" sz="3200" b="1"/>
              <a:t>(22—9)</a:t>
            </a:r>
            <a:r>
              <a:rPr lang="zh-CN" altLang="en-US" sz="3200" b="1"/>
              <a:t>完全相同。</a:t>
            </a:r>
          </a:p>
          <a:p>
            <a:pPr>
              <a:lnSpc>
                <a:spcPct val="80000"/>
              </a:lnSpc>
            </a:pPr>
            <a:r>
              <a:rPr lang="zh-CN" altLang="en-US" sz="3200" b="1">
                <a:solidFill>
                  <a:srgbClr val="0000FF"/>
                </a:solidFill>
              </a:rPr>
              <a:t>不过要注意</a:t>
            </a:r>
            <a:endParaRPr lang="zh-CN" altLang="zh-CN" sz="3200">
              <a:solidFill>
                <a:srgbClr val="0000FF"/>
              </a:solidFill>
            </a:endParaRPr>
          </a:p>
        </p:txBody>
      </p:sp>
      <p:graphicFrame>
        <p:nvGraphicFramePr>
          <p:cNvPr id="264196" name="Object 4"/>
          <p:cNvGraphicFramePr>
            <a:graphicFrameLocks noChangeAspect="1"/>
          </p:cNvGraphicFramePr>
          <p:nvPr>
            <p:ph sz="half" idx="2"/>
          </p:nvPr>
        </p:nvGraphicFramePr>
        <p:xfrm>
          <a:off x="2843213" y="5373688"/>
          <a:ext cx="6084887" cy="1081087"/>
        </p:xfrm>
        <a:graphic>
          <a:graphicData uri="http://schemas.openxmlformats.org/presentationml/2006/ole">
            <p:oleObj spid="_x0000_s264196" name="公式" r:id="rId3" imgW="2641320" imgH="469800" progId="Equation.3">
              <p:embed/>
            </p:oleObj>
          </a:graphicData>
        </a:graphic>
      </p:graphicFrame>
      <p:pic>
        <p:nvPicPr>
          <p:cNvPr id="264197" name="Picture 5" descr="6-1"/>
          <p:cNvPicPr>
            <a:picLocks noChangeAspect="1" noChangeArrowheads="1"/>
          </p:cNvPicPr>
          <p:nvPr/>
        </p:nvPicPr>
        <p:blipFill>
          <a:blip r:embed="rId4"/>
          <a:srcRect/>
          <a:stretch>
            <a:fillRect/>
          </a:stretch>
        </p:blipFill>
        <p:spPr bwMode="auto">
          <a:xfrm>
            <a:off x="5795963" y="333375"/>
            <a:ext cx="2846387" cy="30956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64197"/>
                                        </p:tgtEl>
                                        <p:attrNameLst>
                                          <p:attrName>style.visibility</p:attrName>
                                        </p:attrNameLst>
                                      </p:cBhvr>
                                      <p:to>
                                        <p:strVal val="visible"/>
                                      </p:to>
                                    </p:set>
                                    <p:animEffect transition="in" filter="slide(fromTop)">
                                      <p:cBhvr>
                                        <p:cTn id="7" dur="500"/>
                                        <p:tgtEl>
                                          <p:spTgt spid="264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811213" y="692150"/>
            <a:ext cx="8332787" cy="981075"/>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8</a:t>
            </a:r>
          </a:p>
        </p:txBody>
      </p:sp>
      <p:sp>
        <p:nvSpPr>
          <p:cNvPr id="222211" name="Rectangle 3"/>
          <p:cNvSpPr>
            <a:spLocks noGrp="1" noChangeArrowheads="1"/>
          </p:cNvSpPr>
          <p:nvPr>
            <p:ph type="body" sz="half" idx="1"/>
          </p:nvPr>
        </p:nvSpPr>
        <p:spPr>
          <a:xfrm>
            <a:off x="0" y="1700213"/>
            <a:ext cx="8748713" cy="5876925"/>
          </a:xfrm>
        </p:spPr>
        <p:txBody>
          <a:bodyPr/>
          <a:lstStyle/>
          <a:p>
            <a:pPr>
              <a:lnSpc>
                <a:spcPct val="80000"/>
              </a:lnSpc>
            </a:pPr>
            <a:r>
              <a:rPr lang="zh-CN" altLang="en-US" sz="3200" b="1"/>
              <a:t>二、有功功率和功角特性</a:t>
            </a:r>
          </a:p>
          <a:p>
            <a:pPr>
              <a:lnSpc>
                <a:spcPct val="80000"/>
              </a:lnSpc>
            </a:pPr>
            <a:r>
              <a:rPr lang="zh-CN" altLang="en-US" sz="3200" b="1">
                <a:solidFill>
                  <a:srgbClr val="0000FF"/>
                </a:solidFill>
              </a:rPr>
              <a:t>注意</a:t>
            </a:r>
            <a:r>
              <a:rPr lang="zh-CN" altLang="en-US" sz="3200" b="1"/>
              <a:t>，在发电机运行状态，电压</a:t>
            </a:r>
            <a:r>
              <a:rPr lang="en-US" altLang="zh-CN" sz="3200" b="1"/>
              <a:t>U</a:t>
            </a:r>
            <a:r>
              <a:rPr lang="zh-CN" altLang="en-US" sz="3200" b="1"/>
              <a:t>落后励磁电势</a:t>
            </a:r>
            <a:r>
              <a:rPr lang="en-US" altLang="zh-CN" sz="3200" b="1"/>
              <a:t>E</a:t>
            </a:r>
            <a:r>
              <a:rPr lang="en-US" altLang="zh-CN" sz="3200" b="1" baseline="-25000"/>
              <a:t>0</a:t>
            </a:r>
            <a:r>
              <a:rPr lang="zh-CN" altLang="en-US" sz="3200" b="1"/>
              <a:t>，而电动机运行状态，电压</a:t>
            </a:r>
            <a:r>
              <a:rPr lang="en-US" altLang="zh-CN" sz="3200" b="1"/>
              <a:t>U</a:t>
            </a:r>
            <a:r>
              <a:rPr lang="zh-CN" altLang="en-US" sz="3200" b="1"/>
              <a:t>超前励磁电势</a:t>
            </a:r>
            <a:r>
              <a:rPr lang="en-US" altLang="zh-CN" sz="3200" b="1"/>
              <a:t>E</a:t>
            </a:r>
            <a:r>
              <a:rPr lang="en-US" altLang="zh-CN" sz="3200" b="1" baseline="-25000"/>
              <a:t>0</a:t>
            </a:r>
            <a:r>
              <a:rPr lang="zh-CN" altLang="en-US" sz="3200" b="1"/>
              <a:t>；</a:t>
            </a:r>
            <a:r>
              <a:rPr lang="zh-CN" altLang="en-US" sz="3200" b="1">
                <a:solidFill>
                  <a:srgbClr val="0000FF"/>
                </a:solidFill>
              </a:rPr>
              <a:t>前者输出电能，后者吸收电能</a:t>
            </a:r>
            <a:r>
              <a:rPr lang="zh-CN" altLang="en-US" sz="3200" b="1"/>
              <a:t>。若将功率角</a:t>
            </a:r>
            <a:r>
              <a:rPr lang="el-GR" altLang="zh-CN" sz="3200" b="1">
                <a:latin typeface="宋体" pitchFamily="2" charset="-122"/>
              </a:rPr>
              <a:t>θ</a:t>
            </a:r>
            <a:r>
              <a:rPr lang="zh-CN" altLang="en-US" sz="3200" b="1"/>
              <a:t>定义为</a:t>
            </a:r>
            <a:r>
              <a:rPr lang="en-US" altLang="zh-CN" sz="3200" b="1"/>
              <a:t>E</a:t>
            </a:r>
            <a:r>
              <a:rPr lang="en-US" altLang="zh-CN" sz="3200" b="1" baseline="-25000"/>
              <a:t>0</a:t>
            </a:r>
            <a:r>
              <a:rPr lang="zh-CN" altLang="en-US" sz="3200" b="1"/>
              <a:t>超前</a:t>
            </a:r>
            <a:r>
              <a:rPr lang="en-US" altLang="zh-CN" sz="3200" b="1"/>
              <a:t>U</a:t>
            </a:r>
            <a:r>
              <a:rPr lang="zh-CN" altLang="en-US" sz="3200" b="1"/>
              <a:t>的角度，则发电状态</a:t>
            </a:r>
            <a:r>
              <a:rPr lang="el-GR" altLang="zh-CN" sz="3200" b="1">
                <a:latin typeface="宋体" pitchFamily="2" charset="-122"/>
              </a:rPr>
              <a:t>θ</a:t>
            </a:r>
            <a:r>
              <a:rPr lang="zh-CN" altLang="en-US" sz="3200" b="1"/>
              <a:t>为正，电动状态</a:t>
            </a:r>
            <a:r>
              <a:rPr lang="el-GR" altLang="zh-CN" sz="3200" b="1">
                <a:latin typeface="宋体" pitchFamily="2" charset="-122"/>
              </a:rPr>
              <a:t>θ</a:t>
            </a:r>
            <a:r>
              <a:rPr lang="zh-CN" altLang="en-US" sz="3200" b="1"/>
              <a:t>为负。这样功角特性可以完全统一：发电时传递的功率为正</a:t>
            </a:r>
            <a:r>
              <a:rPr lang="en-US" altLang="zh-CN" sz="3200" b="1"/>
              <a:t>(</a:t>
            </a:r>
            <a:r>
              <a:rPr lang="zh-CN" altLang="en-US" sz="3200" b="1"/>
              <a:t>输出电能</a:t>
            </a:r>
            <a:r>
              <a:rPr lang="en-US" altLang="zh-CN" sz="3200" b="1"/>
              <a:t>)</a:t>
            </a:r>
            <a:r>
              <a:rPr lang="zh-CN" altLang="en-US" sz="3200" b="1"/>
              <a:t>；电动时传递的功率为负</a:t>
            </a:r>
            <a:r>
              <a:rPr lang="en-US" altLang="zh-CN" sz="3200" b="1"/>
              <a:t>(</a:t>
            </a:r>
            <a:r>
              <a:rPr lang="zh-CN" altLang="en-US" sz="3200" b="1"/>
              <a:t>吸收电能</a:t>
            </a:r>
            <a:r>
              <a:rPr lang="en-US" altLang="zh-CN" sz="3200" b="1"/>
              <a:t>)</a:t>
            </a:r>
            <a:r>
              <a:rPr lang="zh-CN" altLang="en-US" sz="3200" b="1"/>
              <a:t>。它们的功角特性</a:t>
            </a:r>
            <a:r>
              <a:rPr lang="en-US" altLang="zh-CN" sz="3200" b="1">
                <a:latin typeface="宋体" pitchFamily="2" charset="-122"/>
              </a:rPr>
              <a:t>P</a:t>
            </a:r>
            <a:r>
              <a:rPr lang="en-US" altLang="zh-CN" sz="3200" b="1" baseline="-25000">
                <a:latin typeface="宋体" pitchFamily="2" charset="-122"/>
              </a:rPr>
              <a:t>em</a:t>
            </a:r>
            <a:r>
              <a:rPr lang="zh-CN" altLang="en-US" sz="3200" b="1"/>
              <a:t>如图</a:t>
            </a:r>
            <a:r>
              <a:rPr lang="en-US" altLang="zh-CN" sz="3200" b="1"/>
              <a:t>23—5</a:t>
            </a:r>
            <a:r>
              <a:rPr lang="zh-CN" altLang="en-US" sz="3200" b="1"/>
              <a:t>所示，以坐标原点为界，若其右侧表示发电机工作状态，则其左侧表示电动机工作状态，其中虚线为不稳定工作段。</a:t>
            </a:r>
            <a:endParaRPr lang="ru-RU" altLang="zh-CN" sz="3200">
              <a:latin typeface="宋体" pitchFamily="2" charset="-122"/>
            </a:endParaRPr>
          </a:p>
        </p:txBody>
      </p:sp>
      <p:pic>
        <p:nvPicPr>
          <p:cNvPr id="222215" name="Picture 7" descr="6-5"/>
          <p:cNvPicPr>
            <a:picLocks noChangeAspect="1" noChangeArrowheads="1"/>
          </p:cNvPicPr>
          <p:nvPr/>
        </p:nvPicPr>
        <p:blipFill>
          <a:blip r:embed="rId2"/>
          <a:srcRect/>
          <a:stretch>
            <a:fillRect/>
          </a:stretch>
        </p:blipFill>
        <p:spPr bwMode="auto">
          <a:xfrm>
            <a:off x="1576388" y="847725"/>
            <a:ext cx="5991225" cy="51625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2215"/>
                                        </p:tgtEl>
                                        <p:attrNameLst>
                                          <p:attrName>style.visibility</p:attrName>
                                        </p:attrNameLst>
                                      </p:cBhvr>
                                      <p:to>
                                        <p:strVal val="visible"/>
                                      </p:to>
                                    </p:set>
                                    <p:anim calcmode="lin" valueType="num">
                                      <p:cBhvr additive="base">
                                        <p:cTn id="7" dur="500" fill="hold"/>
                                        <p:tgtEl>
                                          <p:spTgt spid="222215"/>
                                        </p:tgtEl>
                                        <p:attrNameLst>
                                          <p:attrName>ppt_x</p:attrName>
                                        </p:attrNameLst>
                                      </p:cBhvr>
                                      <p:tavLst>
                                        <p:tav tm="0">
                                          <p:val>
                                            <p:strVal val="#ppt_x"/>
                                          </p:val>
                                        </p:tav>
                                        <p:tav tm="100000">
                                          <p:val>
                                            <p:strVal val="#ppt_x"/>
                                          </p:val>
                                        </p:tav>
                                      </p:tavLst>
                                    </p:anim>
                                    <p:anim calcmode="lin" valueType="num">
                                      <p:cBhvr additive="base">
                                        <p:cTn id="8" dur="500" fill="hold"/>
                                        <p:tgtEl>
                                          <p:spTgt spid="222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611188" y="0"/>
            <a:ext cx="8332787" cy="981075"/>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9</a:t>
            </a:r>
          </a:p>
        </p:txBody>
      </p:sp>
      <p:sp>
        <p:nvSpPr>
          <p:cNvPr id="223235" name="Rectangle 3"/>
          <p:cNvSpPr>
            <a:spLocks noGrp="1" noChangeArrowheads="1"/>
          </p:cNvSpPr>
          <p:nvPr>
            <p:ph type="body" sz="half" idx="1"/>
          </p:nvPr>
        </p:nvSpPr>
        <p:spPr>
          <a:xfrm>
            <a:off x="107950" y="1268413"/>
            <a:ext cx="8713788" cy="5876925"/>
          </a:xfrm>
        </p:spPr>
        <p:txBody>
          <a:bodyPr/>
          <a:lstStyle/>
          <a:p>
            <a:pPr>
              <a:lnSpc>
                <a:spcPct val="80000"/>
              </a:lnSpc>
            </a:pPr>
            <a:r>
              <a:rPr lang="zh-CN" altLang="en-US" sz="3200" b="1"/>
              <a:t>三、无功功率调节</a:t>
            </a:r>
          </a:p>
          <a:p>
            <a:pPr>
              <a:lnSpc>
                <a:spcPct val="80000"/>
              </a:lnSpc>
            </a:pPr>
            <a:r>
              <a:rPr lang="zh-CN" altLang="en-US" sz="2800" b="1"/>
              <a:t>同步电动机的无功功率也可以由</a:t>
            </a:r>
            <a:r>
              <a:rPr lang="zh-CN" altLang="en-US" sz="2800" b="1">
                <a:solidFill>
                  <a:srgbClr val="FF0000"/>
                </a:solidFill>
              </a:rPr>
              <a:t>励磁电流来调节</a:t>
            </a:r>
            <a:r>
              <a:rPr lang="zh-CN" altLang="en-US" sz="2800" b="1"/>
              <a:t>。为了具体说明励磁对无功功率的调节作用，假定同步电动机为不传递有功功率、不计电枢电阻的理想情况，这时</a:t>
            </a:r>
            <a:r>
              <a:rPr lang="en-US" altLang="zh-CN" sz="2800" b="1"/>
              <a:t>P</a:t>
            </a:r>
            <a:r>
              <a:rPr lang="en-US" altLang="zh-CN" sz="2800" b="1" baseline="-25000"/>
              <a:t>em</a:t>
            </a:r>
            <a:r>
              <a:rPr lang="en-US" altLang="zh-CN" sz="2800" b="1"/>
              <a:t>=0</a:t>
            </a:r>
            <a:r>
              <a:rPr lang="zh-CN" altLang="en-US" sz="2800" b="1"/>
              <a:t>，故</a:t>
            </a:r>
            <a:r>
              <a:rPr lang="el-GR" altLang="zh-CN" sz="2800" b="1">
                <a:latin typeface="宋体" pitchFamily="2" charset="-122"/>
              </a:rPr>
              <a:t>θ</a:t>
            </a:r>
            <a:r>
              <a:rPr lang="en-US" altLang="zh-CN" sz="2800" b="1"/>
              <a:t> =0</a:t>
            </a:r>
            <a:r>
              <a:rPr lang="zh-CN" altLang="en-US" sz="2800" b="1"/>
              <a:t>。</a:t>
            </a:r>
          </a:p>
          <a:p>
            <a:pPr>
              <a:lnSpc>
                <a:spcPct val="80000"/>
              </a:lnSpc>
            </a:pPr>
            <a:r>
              <a:rPr lang="zh-CN" altLang="en-US" sz="2800" b="1"/>
              <a:t>图</a:t>
            </a:r>
            <a:r>
              <a:rPr lang="en-US" altLang="zh-CN" sz="2800" b="1"/>
              <a:t>23-6</a:t>
            </a:r>
            <a:r>
              <a:rPr lang="zh-CN" altLang="en-US" sz="2800" b="1"/>
              <a:t>画出同步电动机在过励、正常励磁和欠励三种情况下的矢量图。</a:t>
            </a:r>
            <a:r>
              <a:rPr lang="zh-CN" altLang="en-US" sz="2800" b="1">
                <a:solidFill>
                  <a:srgbClr val="0000FF"/>
                </a:solidFill>
              </a:rPr>
              <a:t>图</a:t>
            </a:r>
            <a:r>
              <a:rPr lang="en-US" altLang="zh-CN" sz="2800" b="1">
                <a:solidFill>
                  <a:srgbClr val="0000FF"/>
                </a:solidFill>
              </a:rPr>
              <a:t>(a)</a:t>
            </a:r>
            <a:r>
              <a:rPr lang="zh-CN" altLang="en-US" sz="2800" b="1">
                <a:solidFill>
                  <a:srgbClr val="0000FF"/>
                </a:solidFill>
              </a:rPr>
              <a:t>为过励情况，</a:t>
            </a:r>
            <a:r>
              <a:rPr lang="en-US" altLang="zh-CN" sz="2800" b="1">
                <a:solidFill>
                  <a:srgbClr val="0000FF"/>
                </a:solidFill>
              </a:rPr>
              <a:t>E</a:t>
            </a:r>
            <a:r>
              <a:rPr lang="en-US" altLang="zh-CN" sz="2800" b="1" baseline="-25000">
                <a:solidFill>
                  <a:srgbClr val="0000FF"/>
                </a:solidFill>
              </a:rPr>
              <a:t>0</a:t>
            </a:r>
            <a:r>
              <a:rPr lang="en-US" altLang="zh-CN" sz="2800" b="1">
                <a:solidFill>
                  <a:srgbClr val="0000FF"/>
                </a:solidFill>
              </a:rPr>
              <a:t>&gt;U</a:t>
            </a:r>
            <a:r>
              <a:rPr lang="zh-CN" altLang="en-US" sz="2800" b="1">
                <a:solidFill>
                  <a:srgbClr val="0000FF"/>
                </a:solidFill>
              </a:rPr>
              <a:t>，则电流</a:t>
            </a:r>
            <a:r>
              <a:rPr lang="en-US" altLang="zh-CN" sz="2800" b="1">
                <a:solidFill>
                  <a:srgbClr val="0000FF"/>
                </a:solidFill>
              </a:rPr>
              <a:t>I</a:t>
            </a:r>
            <a:r>
              <a:rPr lang="zh-CN" altLang="en-US" sz="2800" b="1">
                <a:solidFill>
                  <a:srgbClr val="0000FF"/>
                </a:solidFill>
              </a:rPr>
              <a:t>比电压</a:t>
            </a:r>
            <a:r>
              <a:rPr lang="en-US" altLang="zh-CN" sz="2800" b="1">
                <a:solidFill>
                  <a:srgbClr val="0000FF"/>
                </a:solidFill>
              </a:rPr>
              <a:t>U</a:t>
            </a:r>
            <a:r>
              <a:rPr lang="zh-CN" altLang="en-US" sz="2800" b="1">
                <a:solidFill>
                  <a:srgbClr val="0000FF"/>
                </a:solidFill>
              </a:rPr>
              <a:t>超前</a:t>
            </a:r>
            <a:r>
              <a:rPr lang="en-US" altLang="zh-CN" sz="2800" b="1">
                <a:solidFill>
                  <a:srgbClr val="0000FF"/>
                </a:solidFill>
              </a:rPr>
              <a:t>90</a:t>
            </a:r>
            <a:r>
              <a:rPr lang="en-US" altLang="zh-CN" sz="2800" b="1">
                <a:solidFill>
                  <a:srgbClr val="0000FF"/>
                </a:solidFill>
                <a:latin typeface="Arial"/>
                <a:cs typeface="Times New Roman" pitchFamily="18" charset="0"/>
              </a:rPr>
              <a:t>º</a:t>
            </a:r>
            <a:r>
              <a:rPr lang="zh-CN" altLang="en-US" sz="2800" b="1">
                <a:solidFill>
                  <a:srgbClr val="0000FF"/>
                </a:solidFill>
              </a:rPr>
              <a:t>， </a:t>
            </a:r>
            <a:r>
              <a:rPr lang="el-GR" altLang="zh-CN" sz="2800" b="1">
                <a:solidFill>
                  <a:srgbClr val="0000FF"/>
                </a:solidFill>
              </a:rPr>
              <a:t>Φ</a:t>
            </a:r>
            <a:r>
              <a:rPr lang="en-US" altLang="zh-CN" sz="2800" b="1">
                <a:solidFill>
                  <a:srgbClr val="0000FF"/>
                </a:solidFill>
              </a:rPr>
              <a:t>=</a:t>
            </a:r>
            <a:r>
              <a:rPr lang="el-GR" altLang="zh-CN" sz="2800" b="1">
                <a:solidFill>
                  <a:srgbClr val="0000FF"/>
                </a:solidFill>
              </a:rPr>
              <a:t>ψ</a:t>
            </a:r>
            <a:r>
              <a:rPr lang="en-US" altLang="zh-CN" sz="2800" b="1">
                <a:solidFill>
                  <a:srgbClr val="0000FF"/>
                </a:solidFill>
              </a:rPr>
              <a:t>=90</a:t>
            </a:r>
            <a:r>
              <a:rPr lang="en-US" altLang="zh-CN" sz="2800" b="1">
                <a:solidFill>
                  <a:srgbClr val="0000FF"/>
                </a:solidFill>
                <a:latin typeface="Arial"/>
                <a:cs typeface="Times New Roman" pitchFamily="18" charset="0"/>
              </a:rPr>
              <a:t>º</a:t>
            </a:r>
            <a:r>
              <a:rPr lang="zh-CN" altLang="en-US" sz="2800" b="1">
                <a:solidFill>
                  <a:srgbClr val="0000FF"/>
                </a:solidFill>
              </a:rPr>
              <a:t>，为纯电容性电流，该电流起去磁电枢反应的作用。</a:t>
            </a:r>
            <a:r>
              <a:rPr lang="zh-CN" altLang="en-US" sz="2800" b="1">
                <a:solidFill>
                  <a:srgbClr val="FF0000"/>
                </a:solidFill>
              </a:rPr>
              <a:t>图</a:t>
            </a:r>
            <a:r>
              <a:rPr lang="en-US" altLang="zh-CN" sz="2800" b="1">
                <a:solidFill>
                  <a:srgbClr val="FF0000"/>
                </a:solidFill>
              </a:rPr>
              <a:t>(b)</a:t>
            </a:r>
            <a:r>
              <a:rPr lang="zh-CN" altLang="en-US" sz="2800" b="1">
                <a:solidFill>
                  <a:srgbClr val="FF0000"/>
                </a:solidFill>
              </a:rPr>
              <a:t>是正常励磁情况， </a:t>
            </a:r>
            <a:r>
              <a:rPr lang="en-US" altLang="zh-CN" sz="2800" b="1">
                <a:solidFill>
                  <a:srgbClr val="FF0000"/>
                </a:solidFill>
              </a:rPr>
              <a:t>E</a:t>
            </a:r>
            <a:r>
              <a:rPr lang="en-US" altLang="zh-CN" sz="2800" b="1" baseline="-25000">
                <a:solidFill>
                  <a:srgbClr val="FF0000"/>
                </a:solidFill>
              </a:rPr>
              <a:t>0</a:t>
            </a:r>
            <a:r>
              <a:rPr lang="en-US" altLang="zh-CN" sz="2800" b="1">
                <a:solidFill>
                  <a:srgbClr val="FF0000"/>
                </a:solidFill>
              </a:rPr>
              <a:t>=U</a:t>
            </a:r>
            <a:r>
              <a:rPr lang="zh-CN" altLang="en-US" sz="2800" b="1">
                <a:solidFill>
                  <a:srgbClr val="FF0000"/>
                </a:solidFill>
              </a:rPr>
              <a:t>，此时</a:t>
            </a:r>
            <a:r>
              <a:rPr lang="en-US" altLang="zh-CN" sz="2800" b="1">
                <a:solidFill>
                  <a:srgbClr val="FF0000"/>
                </a:solidFill>
              </a:rPr>
              <a:t>I=0</a:t>
            </a:r>
            <a:r>
              <a:rPr lang="zh-CN" altLang="en-US" sz="2800" b="1">
                <a:solidFill>
                  <a:schemeClr val="hlink"/>
                </a:solidFill>
              </a:rPr>
              <a:t>。</a:t>
            </a:r>
            <a:r>
              <a:rPr lang="zh-CN" altLang="en-US" sz="2800" b="1">
                <a:solidFill>
                  <a:srgbClr val="0000FF"/>
                </a:solidFill>
              </a:rPr>
              <a:t>图</a:t>
            </a:r>
            <a:r>
              <a:rPr lang="en-US" altLang="zh-CN" sz="2800" b="1">
                <a:solidFill>
                  <a:srgbClr val="0000FF"/>
                </a:solidFill>
              </a:rPr>
              <a:t>(c)</a:t>
            </a:r>
            <a:r>
              <a:rPr lang="zh-CN" altLang="en-US" sz="2800" b="1">
                <a:solidFill>
                  <a:srgbClr val="0000FF"/>
                </a:solidFill>
              </a:rPr>
              <a:t>为欠励情况，即</a:t>
            </a:r>
            <a:r>
              <a:rPr lang="en-US" altLang="zh-CN" sz="2800" b="1">
                <a:solidFill>
                  <a:srgbClr val="0000FF"/>
                </a:solidFill>
              </a:rPr>
              <a:t>E</a:t>
            </a:r>
            <a:r>
              <a:rPr lang="en-US" altLang="zh-CN" sz="2800" b="1" baseline="-25000">
                <a:solidFill>
                  <a:srgbClr val="0000FF"/>
                </a:solidFill>
              </a:rPr>
              <a:t>0</a:t>
            </a:r>
            <a:r>
              <a:rPr lang="en-US" altLang="zh-CN" sz="2800" b="1">
                <a:solidFill>
                  <a:srgbClr val="0000FF"/>
                </a:solidFill>
              </a:rPr>
              <a:t>&lt;U </a:t>
            </a:r>
            <a:r>
              <a:rPr lang="zh-CN" altLang="en-US" sz="2800" b="1">
                <a:solidFill>
                  <a:srgbClr val="0000FF"/>
                </a:solidFill>
              </a:rPr>
              <a:t>，这时电流</a:t>
            </a:r>
            <a:r>
              <a:rPr lang="en-US" altLang="zh-CN" sz="2800" b="1">
                <a:solidFill>
                  <a:srgbClr val="0000FF"/>
                </a:solidFill>
              </a:rPr>
              <a:t>I</a:t>
            </a:r>
            <a:r>
              <a:rPr lang="zh-CN" altLang="en-US" sz="2800" b="1">
                <a:solidFill>
                  <a:srgbClr val="0000FF"/>
                </a:solidFill>
              </a:rPr>
              <a:t>比</a:t>
            </a:r>
            <a:r>
              <a:rPr lang="en-US" altLang="zh-CN" sz="2800" b="1">
                <a:solidFill>
                  <a:srgbClr val="0000FF"/>
                </a:solidFill>
              </a:rPr>
              <a:t>U</a:t>
            </a:r>
            <a:r>
              <a:rPr lang="zh-CN" altLang="en-US" sz="2800" b="1">
                <a:solidFill>
                  <a:srgbClr val="0000FF"/>
                </a:solidFill>
              </a:rPr>
              <a:t>滞后</a:t>
            </a:r>
            <a:r>
              <a:rPr lang="en-US" altLang="zh-CN" sz="2800" b="1">
                <a:solidFill>
                  <a:srgbClr val="0000FF"/>
                </a:solidFill>
              </a:rPr>
              <a:t>90</a:t>
            </a:r>
            <a:r>
              <a:rPr lang="en-US" altLang="zh-CN" sz="2800" b="1">
                <a:solidFill>
                  <a:srgbClr val="0000FF"/>
                </a:solidFill>
                <a:latin typeface="Arial"/>
                <a:cs typeface="Times New Roman" pitchFamily="18" charset="0"/>
              </a:rPr>
              <a:t>º</a:t>
            </a:r>
            <a:r>
              <a:rPr lang="zh-CN" altLang="en-US" sz="2800" b="1">
                <a:solidFill>
                  <a:srgbClr val="0000FF"/>
                </a:solidFill>
              </a:rPr>
              <a:t>，为纯电感性电流，该电流起增磁电枢反应作用。欠励越历害，则感性电流越大</a:t>
            </a:r>
            <a:r>
              <a:rPr lang="zh-CN" altLang="en-US" sz="2800" b="1">
                <a:solidFill>
                  <a:srgbClr val="660066"/>
                </a:solidFill>
              </a:rPr>
              <a:t>。</a:t>
            </a:r>
            <a:r>
              <a:rPr lang="zh-CN" altLang="en-US" sz="2800" b="1"/>
              <a:t>这些说明励磁对无功电流的调节作用。</a:t>
            </a:r>
          </a:p>
          <a:p>
            <a:pPr>
              <a:lnSpc>
                <a:spcPct val="80000"/>
              </a:lnSpc>
            </a:pPr>
            <a:r>
              <a:rPr lang="zh-CN" altLang="en-US" sz="3200"/>
              <a:t>    </a:t>
            </a:r>
            <a:endParaRPr lang="zh-CN" altLang="zh-CN" sz="120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611188" y="188913"/>
            <a:ext cx="8332787" cy="981075"/>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10</a:t>
            </a:r>
          </a:p>
        </p:txBody>
      </p:sp>
      <p:sp>
        <p:nvSpPr>
          <p:cNvPr id="268291" name="Rectangle 3"/>
          <p:cNvSpPr>
            <a:spLocks noGrp="1" noChangeArrowheads="1"/>
          </p:cNvSpPr>
          <p:nvPr>
            <p:ph type="body" sz="half" idx="1"/>
          </p:nvPr>
        </p:nvSpPr>
        <p:spPr>
          <a:xfrm>
            <a:off x="107950" y="1125538"/>
            <a:ext cx="8928100" cy="6237287"/>
          </a:xfrm>
        </p:spPr>
        <p:txBody>
          <a:bodyPr/>
          <a:lstStyle/>
          <a:p>
            <a:r>
              <a:rPr lang="zh-CN" altLang="en-US" sz="3200" b="1"/>
              <a:t>三、无功功率调节</a:t>
            </a:r>
          </a:p>
          <a:p>
            <a:r>
              <a:rPr lang="zh-CN" altLang="en-US" sz="2800" b="1"/>
              <a:t>    在第</a:t>
            </a:r>
            <a:r>
              <a:rPr lang="en-US" altLang="zh-CN" sz="2800" b="1"/>
              <a:t>6.2</a:t>
            </a:r>
            <a:r>
              <a:rPr lang="zh-CN" altLang="en-US" sz="2800" b="1"/>
              <a:t>讲中讲到，同步发电机的电容性电流产生增磁的电枢反应；而在同步电动机中，我们却说电容性电流产生去磁的电枢反应，两者恰恰相反。</a:t>
            </a:r>
            <a:r>
              <a:rPr lang="zh-CN" altLang="en-US" sz="2800" b="1">
                <a:solidFill>
                  <a:srgbClr val="FF0000"/>
                </a:solidFill>
              </a:rPr>
              <a:t>这是因为电动机和发电机电流的正方向定义相反的缘故。</a:t>
            </a:r>
            <a:r>
              <a:rPr lang="zh-CN" altLang="en-US" sz="2800" b="1"/>
              <a:t>发电机以输出电流为正，而电动机以输入电流为正。输出超前电压</a:t>
            </a:r>
            <a:r>
              <a:rPr lang="en-US" altLang="zh-CN" sz="2800" b="1"/>
              <a:t>90°</a:t>
            </a:r>
            <a:r>
              <a:rPr lang="zh-CN" altLang="en-US" sz="2800" b="1"/>
              <a:t>的电流，相当于输入落后电压</a:t>
            </a:r>
            <a:r>
              <a:rPr lang="en-US" altLang="zh-CN" sz="2800" b="1"/>
              <a:t>90°</a:t>
            </a:r>
            <a:r>
              <a:rPr lang="zh-CN" altLang="en-US" sz="2800" b="1"/>
              <a:t>的电流，因此同步发电机的容性电流和同步电动机的容性电流，实际相位恰好相反，电枢反应性质也就相反。从而可知，同步发电机过励运行时输出感性电流，而同步电动机过励运行时输入容性电流</a:t>
            </a:r>
            <a:r>
              <a:rPr lang="en-US" altLang="zh-CN" sz="2800" b="1"/>
              <a:t>(</a:t>
            </a:r>
            <a:r>
              <a:rPr lang="zh-CN" altLang="en-US" sz="2800" b="1"/>
              <a:t>也就相当于输出感性电流</a:t>
            </a:r>
            <a:r>
              <a:rPr lang="en-US" altLang="zh-CN" sz="2800" b="1"/>
              <a:t>)</a:t>
            </a:r>
            <a:r>
              <a:rPr lang="zh-CN" altLang="en-US" sz="2800" b="1"/>
              <a:t>。</a:t>
            </a:r>
          </a:p>
          <a:p>
            <a:r>
              <a:rPr lang="zh-CN" altLang="en-US" sz="2800" b="1"/>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539750" y="260350"/>
            <a:ext cx="8332788" cy="981075"/>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10</a:t>
            </a:r>
          </a:p>
        </p:txBody>
      </p:sp>
      <p:sp>
        <p:nvSpPr>
          <p:cNvPr id="234499" name="Rectangle 3"/>
          <p:cNvSpPr>
            <a:spLocks noGrp="1" noChangeArrowheads="1"/>
          </p:cNvSpPr>
          <p:nvPr>
            <p:ph type="body" sz="half" idx="1"/>
          </p:nvPr>
        </p:nvSpPr>
        <p:spPr>
          <a:xfrm>
            <a:off x="250825" y="1196975"/>
            <a:ext cx="8642350" cy="6237288"/>
          </a:xfrm>
        </p:spPr>
        <p:txBody>
          <a:bodyPr/>
          <a:lstStyle/>
          <a:p>
            <a:r>
              <a:rPr lang="zh-CN" altLang="en-US" sz="3200" b="1"/>
              <a:t>三、无功功率调节</a:t>
            </a:r>
          </a:p>
          <a:p>
            <a:r>
              <a:rPr lang="zh-CN" altLang="en-US" sz="2800" b="1"/>
              <a:t>            </a:t>
            </a:r>
            <a:r>
              <a:rPr lang="zh-CN" altLang="en-US" sz="2800" b="1">
                <a:solidFill>
                  <a:srgbClr val="FF0000"/>
                </a:solidFill>
              </a:rPr>
              <a:t>功率因数的可调节性是同步电动机的重要特点</a:t>
            </a:r>
            <a:r>
              <a:rPr lang="zh-CN" altLang="en-US" sz="2800" b="1"/>
              <a:t>。从同步电动机本身来说，调节到正常励磁</a:t>
            </a:r>
            <a:r>
              <a:rPr lang="en-US" altLang="zh-CN" sz="2800" b="1"/>
              <a:t>(cos</a:t>
            </a:r>
            <a:r>
              <a:rPr lang="el-GR" altLang="zh-CN" sz="2800" b="1">
                <a:latin typeface="宋体" pitchFamily="2" charset="-122"/>
              </a:rPr>
              <a:t>φ</a:t>
            </a:r>
            <a:r>
              <a:rPr lang="en-US" altLang="zh-CN" sz="2800" b="1">
                <a:latin typeface="宋体" pitchFamily="2" charset="-122"/>
              </a:rPr>
              <a:t>=1</a:t>
            </a:r>
            <a:r>
              <a:rPr lang="en-US" altLang="zh-CN" sz="2800" b="1"/>
              <a:t>)</a:t>
            </a:r>
            <a:r>
              <a:rPr lang="zh-CN" altLang="en-US" sz="2800" b="1"/>
              <a:t>工作状态最有利，这时传递同样的有功功率，电流最小。不过我国规定同步电动机的额定功率因数为</a:t>
            </a:r>
            <a:r>
              <a:rPr lang="en-US" altLang="zh-CN" sz="2800" b="1"/>
              <a:t>cos</a:t>
            </a:r>
            <a:r>
              <a:rPr lang="el-GR" altLang="zh-CN" sz="2800" b="1">
                <a:latin typeface="宋体" pitchFamily="2" charset="-122"/>
              </a:rPr>
              <a:t>φ</a:t>
            </a:r>
            <a:r>
              <a:rPr lang="en-US" altLang="zh-CN" sz="2800" b="1">
                <a:latin typeface="宋体" pitchFamily="2" charset="-122"/>
              </a:rPr>
              <a:t>=0.9</a:t>
            </a:r>
            <a:r>
              <a:rPr lang="en-US" altLang="zh-CN" sz="2800" b="1"/>
              <a:t>(</a:t>
            </a:r>
            <a:r>
              <a:rPr lang="zh-CN" altLang="en-US" sz="2800" b="1"/>
              <a:t>超前</a:t>
            </a:r>
            <a:r>
              <a:rPr lang="en-US" altLang="zh-CN" sz="2800" b="1"/>
              <a:t>)</a:t>
            </a:r>
            <a:r>
              <a:rPr lang="zh-CN" altLang="en-US" sz="2800" b="1"/>
              <a:t>，这是因为从整个电网的用电设备来看，多数是感应电动机和变压器，都是感性负载，因此让同步电动机在容性负载状态工作，能起到一定的无功补偿作用。</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611188" y="0"/>
            <a:ext cx="8332787" cy="981075"/>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10</a:t>
            </a:r>
          </a:p>
        </p:txBody>
      </p:sp>
      <p:sp>
        <p:nvSpPr>
          <p:cNvPr id="240643" name="Rectangle 3"/>
          <p:cNvSpPr>
            <a:spLocks noGrp="1" noChangeArrowheads="1"/>
          </p:cNvSpPr>
          <p:nvPr>
            <p:ph type="body" sz="half" idx="1"/>
          </p:nvPr>
        </p:nvSpPr>
        <p:spPr>
          <a:xfrm>
            <a:off x="179388" y="1268413"/>
            <a:ext cx="8569325" cy="5876925"/>
          </a:xfrm>
        </p:spPr>
        <p:txBody>
          <a:bodyPr/>
          <a:lstStyle/>
          <a:p>
            <a:pPr>
              <a:lnSpc>
                <a:spcPct val="80000"/>
              </a:lnSpc>
            </a:pPr>
            <a:r>
              <a:rPr lang="zh-CN" altLang="en-US" sz="3200" b="1"/>
              <a:t>三、无功功率调节</a:t>
            </a:r>
          </a:p>
          <a:p>
            <a:pPr>
              <a:lnSpc>
                <a:spcPct val="80000"/>
              </a:lnSpc>
            </a:pPr>
            <a:r>
              <a:rPr lang="zh-CN" altLang="en-US" sz="2700" b="1"/>
              <a:t>    </a:t>
            </a:r>
            <a:r>
              <a:rPr lang="zh-CN" altLang="en-US" sz="3200" b="1"/>
              <a:t>如果同步电动机不带机械负载运行，专门用改变励磁来调节它从电网上吸取的超前电流或滞后电流的大小，这种运行状态的电机就</a:t>
            </a:r>
            <a:r>
              <a:rPr lang="zh-CN" altLang="en-US" sz="3200" b="1">
                <a:solidFill>
                  <a:srgbClr val="FF0000"/>
                </a:solidFill>
              </a:rPr>
              <a:t>称为同步调相机或同步补偿机</a:t>
            </a:r>
            <a:r>
              <a:rPr lang="zh-CN" altLang="en-US" sz="3200" b="1">
                <a:solidFill>
                  <a:schemeClr val="hlink"/>
                </a:solidFill>
              </a:rPr>
              <a:t>，</a:t>
            </a:r>
            <a:r>
              <a:rPr lang="zh-CN" altLang="en-US" sz="3200" b="1"/>
              <a:t>它的主要作用是用来改善电网的功率因数和调节电网端电压。</a:t>
            </a:r>
          </a:p>
          <a:p>
            <a:pPr>
              <a:lnSpc>
                <a:spcPct val="80000"/>
              </a:lnSpc>
            </a:pPr>
            <a:endParaRPr lang="zh-CN" altLang="en-US" sz="3200" b="1"/>
          </a:p>
          <a:p>
            <a:pPr>
              <a:lnSpc>
                <a:spcPct val="80000"/>
              </a:lnSpc>
            </a:pPr>
            <a:endParaRPr lang="zh-CN" altLang="en-US" sz="3200" b="1"/>
          </a:p>
          <a:p>
            <a:pPr>
              <a:lnSpc>
                <a:spcPct val="80000"/>
              </a:lnSpc>
            </a:pPr>
            <a:endParaRPr lang="zh-CN" altLang="en-US" sz="3200" b="1"/>
          </a:p>
          <a:p>
            <a:pPr>
              <a:lnSpc>
                <a:spcPct val="80000"/>
              </a:lnSpc>
            </a:pPr>
            <a:endParaRPr lang="zh-CN" altLang="en-US" sz="3200" b="1"/>
          </a:p>
          <a:p>
            <a:pPr>
              <a:lnSpc>
                <a:spcPct val="80000"/>
              </a:lnSpc>
            </a:pPr>
            <a:endParaRPr lang="zh-CN" altLang="en-US" sz="3200" b="1"/>
          </a:p>
          <a:p>
            <a:pPr>
              <a:lnSpc>
                <a:spcPct val="80000"/>
              </a:lnSpc>
            </a:pPr>
            <a:endParaRPr lang="zh-CN" altLang="en-US" sz="3200" b="1"/>
          </a:p>
          <a:p>
            <a:pPr>
              <a:lnSpc>
                <a:spcPct val="80000"/>
              </a:lnSpc>
            </a:pPr>
            <a:r>
              <a:rPr lang="zh-CN" altLang="en-US" sz="3200"/>
              <a:t>    </a:t>
            </a:r>
            <a:r>
              <a:rPr lang="zh-CN" altLang="en-US" sz="3200" b="1"/>
              <a:t>四、起动措施</a:t>
            </a:r>
          </a:p>
          <a:p>
            <a:pPr>
              <a:lnSpc>
                <a:spcPct val="80000"/>
              </a:lnSpc>
            </a:pPr>
            <a:r>
              <a:rPr lang="zh-CN" altLang="en-US" sz="3200" b="1"/>
              <a:t>    如前所述，同步电动机的电磁转矩是定子旋转磁场与转子磁极相互作用而产生的。但它们仅仅在相对静止时，也就是转予以同步转速旋转时，才有恒定方向的转矩。当电动机起动时，转子磁极还没动，但定子电枢绕组通过交流电流形成以同步速旋转的磁场，使得转子磁极所受电磁转矩的方向瞬息交变。如图</a:t>
            </a:r>
            <a:r>
              <a:rPr lang="en-US" altLang="zh-CN" sz="3200" b="1"/>
              <a:t>23—7</a:t>
            </a:r>
            <a:r>
              <a:rPr lang="zh-CN" altLang="en-US" sz="3200" b="1"/>
              <a:t>所示，每经过半个周期，转矩方向就改变一次，因此平均转矩等于零。所以说同步电动机没有起动转矩，不能自起动。解决同步电动机起动问题的方法不少，例如</a:t>
            </a:r>
          </a:p>
          <a:p>
            <a:pPr>
              <a:lnSpc>
                <a:spcPct val="80000"/>
              </a:lnSpc>
            </a:pPr>
            <a:r>
              <a:rPr lang="zh-CN" altLang="en-US" sz="3200" b="1"/>
              <a:t>    可用专门的辅助电动机起动，也可用变频电源起动，而最简单最常用的方法是异步起动法。这种方法是在同步电动机转子上设置起动用的笼型绕组，在接通电源时，先由笼型绕组异步起动，当电动机运转至接近同步速时，再给转子励磁，形成同步转矩，使转子被牵入同步运行。有的凸极同步电动机，在异步起动至接近同步速时，不加励磁而凭借凸极效应也可能牵入同步。一般同步电动机都是在空载或轻载状态完成起动</a:t>
            </a:r>
          </a:p>
          <a:p>
            <a:pPr>
              <a:lnSpc>
                <a:spcPct val="80000"/>
              </a:lnSpc>
            </a:pPr>
            <a:r>
              <a:rPr lang="zh-CN" altLang="en-US" sz="3200" b="1"/>
              <a:t>    的，所以异步起动是比较简单易行的。在异步起动阶段，同步电动机的励磁绕组应该短路，</a:t>
            </a:r>
          </a:p>
          <a:p>
            <a:pPr>
              <a:lnSpc>
                <a:spcPct val="80000"/>
              </a:lnSpc>
            </a:pPr>
            <a:r>
              <a:rPr lang="zh-CN" altLang="en-US" sz="3200" b="1"/>
              <a:t>    因为励磁绕组匝数多，若开路将会感应很高电压，容易造成绝缘击穿或其它危险。当然，为了避免短路时形成较大的电流和附加转矩，可以串接一个电阻，其阻值约为励磁绕组电阻的十倍。起动完毕后，笼型绕组就作为阻尼绕组工作，在稳态工作时它就不起作用了。所以在同步电动机中，笼型绕组就是兼作起动的阻尼绕组。</a:t>
            </a:r>
          </a:p>
          <a:p>
            <a:pPr>
              <a:lnSpc>
                <a:spcPct val="80000"/>
              </a:lnSpc>
            </a:pPr>
            <a:r>
              <a:rPr lang="zh-CN" altLang="en-US" sz="3200" b="1"/>
              <a:t>五、反应式同步电动机</a:t>
            </a:r>
          </a:p>
          <a:p>
            <a:pPr>
              <a:lnSpc>
                <a:spcPct val="80000"/>
              </a:lnSpc>
            </a:pPr>
            <a:r>
              <a:rPr lang="zh-CN" altLang="en-US" sz="3200" b="1"/>
              <a:t>上一章已讲过，同步电机不加励磁而利用凸极效应也能传递功率。利用凸极效应工作的</a:t>
            </a:r>
          </a:p>
          <a:p>
            <a:pPr>
              <a:lnSpc>
                <a:spcPct val="80000"/>
              </a:lnSpc>
            </a:pPr>
            <a:r>
              <a:rPr lang="zh-CN" altLang="en-US" sz="3200" b="1"/>
              <a:t>同步电动机称为反应式同步电动机或磁阻电动机。这种电动机由于转子无需励磁，同此结构  对应这功率的转矩称为反应转矩。</a:t>
            </a:r>
          </a:p>
          <a:p>
            <a:pPr>
              <a:lnSpc>
                <a:spcPct val="80000"/>
              </a:lnSpc>
            </a:pPr>
            <a:r>
              <a:rPr lang="zh-CN" altLang="en-US" sz="3200" b="1"/>
              <a:t>    图</a:t>
            </a:r>
            <a:r>
              <a:rPr lang="en-US" altLang="zh-CN" sz="3200" b="1"/>
              <a:t>23—8</a:t>
            </a:r>
            <a:r>
              <a:rPr lang="zh-CN" altLang="en-US" sz="3200" b="1"/>
              <a:t>为反应式同步电动机的工作原理图。转子不</a:t>
            </a:r>
            <a:r>
              <a:rPr lang="zh-CN" altLang="en-US" sz="1200" b="1"/>
              <a:t>励磁，定子通交流电建立旋转磁</a:t>
            </a:r>
          </a:p>
          <a:p>
            <a:pPr>
              <a:lnSpc>
                <a:spcPct val="80000"/>
              </a:lnSpc>
            </a:pPr>
            <a:r>
              <a:rPr lang="zh-CN" altLang="en-US" sz="1200" b="1"/>
              <a:t>  场，其磁通有趋势要走磁阻最小的路径即循直轴路径，因此当磁场旋转时将带着转子同步旋转。功率角 越大</a:t>
            </a:r>
            <a:r>
              <a:rPr lang="en-US" altLang="zh-CN" sz="1200" b="1"/>
              <a:t>(</a:t>
            </a:r>
            <a:r>
              <a:rPr lang="zh-CN" altLang="en-US" sz="1200" b="1"/>
              <a:t>在</a:t>
            </a:r>
            <a:r>
              <a:rPr lang="en-US" altLang="zh-CN" sz="1200" b="1"/>
              <a:t>45°</a:t>
            </a:r>
            <a:r>
              <a:rPr lang="zh-CN" altLang="en-US" sz="1200" b="1"/>
              <a:t>范围内</a:t>
            </a:r>
            <a:r>
              <a:rPr lang="en-US" altLang="zh-CN" sz="1200" b="1"/>
              <a:t>)</a:t>
            </a:r>
            <a:r>
              <a:rPr lang="zh-CN" altLang="en-US" sz="1200" b="1"/>
              <a:t>，则磁场被扭歪的程度越大，这时转子的电磁转矩了。</a:t>
            </a:r>
            <a:r>
              <a:rPr lang="en-US" altLang="zh-CN" sz="1200" b="1"/>
              <a:t>(</a:t>
            </a:r>
            <a:r>
              <a:rPr lang="zh-CN" altLang="en-US" sz="1200" b="1"/>
              <a:t>这转矩将使转子旋转，而企图减小主磁路的磁阻</a:t>
            </a:r>
            <a:r>
              <a:rPr lang="en-US" altLang="zh-CN" sz="1200" b="1"/>
              <a:t>)</a:t>
            </a:r>
            <a:r>
              <a:rPr lang="zh-CN" altLang="en-US" sz="1200" b="1"/>
              <a:t>也就越大，传递的功率亦增大。很显然，交轴和直轴的差异越大，则它的反应转矩和传递的功率就越大，一般可做到  ，功率可做到数百瓦。较好的反应式同步电动机转子结构如图</a:t>
            </a:r>
            <a:r>
              <a:rPr lang="en-US" altLang="zh-CN" sz="1200" b="1"/>
              <a:t>23—9</a:t>
            </a:r>
            <a:r>
              <a:rPr lang="zh-CN" altLang="en-US" sz="1200" b="1"/>
              <a:t>所示，图中阴影线部分是电工钢构成的直轴路径，其间嵌</a:t>
            </a:r>
            <a:r>
              <a:rPr lang="en-US" altLang="zh-CN" sz="1200" b="1"/>
              <a:t>(</a:t>
            </a:r>
            <a:r>
              <a:rPr lang="zh-CN" altLang="en-US" sz="1200" b="1"/>
              <a:t>或铸</a:t>
            </a:r>
            <a:r>
              <a:rPr lang="en-US" altLang="zh-CN" sz="1200" b="1"/>
              <a:t>)</a:t>
            </a:r>
            <a:r>
              <a:rPr lang="zh-CN" altLang="en-US" sz="1200" b="1"/>
              <a:t>以非磁性材料</a:t>
            </a:r>
            <a:r>
              <a:rPr lang="en-US" altLang="zh-CN" sz="1200" b="1"/>
              <a:t>(</a:t>
            </a:r>
            <a:r>
              <a:rPr lang="zh-CN" altLang="en-US" sz="1200" b="1"/>
              <a:t>如铝合金</a:t>
            </a:r>
            <a:r>
              <a:rPr lang="en-US" altLang="zh-CN" sz="1200" b="1"/>
              <a:t>)</a:t>
            </a:r>
            <a:r>
              <a:rPr lang="zh-CN" altLang="en-US" sz="1200" b="1"/>
              <a:t>。</a:t>
            </a:r>
          </a:p>
          <a:p>
            <a:pPr>
              <a:lnSpc>
                <a:spcPct val="80000"/>
              </a:lnSpc>
            </a:pPr>
            <a:r>
              <a:rPr lang="zh-CN" altLang="en-US" sz="1200" b="1"/>
              <a:t>    反应式同步电动机型式很多，按电枢的相数分，有单相的和多相的反应式同步电动机，</a:t>
            </a:r>
          </a:p>
          <a:p>
            <a:pPr>
              <a:lnSpc>
                <a:spcPct val="80000"/>
              </a:lnSpc>
            </a:pPr>
            <a:r>
              <a:rPr lang="zh-CN" altLang="en-US" sz="1200" b="1"/>
              <a:t>而转子的结构型式则更为繁多。由于它没有直流励磁，因此运行时的功率因数很低，效率也</a:t>
            </a:r>
          </a:p>
          <a:p>
            <a:pPr>
              <a:lnSpc>
                <a:spcPct val="80000"/>
              </a:lnSpc>
            </a:pPr>
            <a:r>
              <a:rPr lang="zh-CN" altLang="en-US" sz="1200" b="1"/>
              <a:t>很低，所以它只作为小型或微型电动机应用。</a:t>
            </a:r>
            <a:endParaRPr lang="zh-CN" altLang="zh-CN" sz="1200" b="1"/>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611188" y="0"/>
            <a:ext cx="8332787" cy="981075"/>
          </a:xfrm>
        </p:spPr>
        <p:txBody>
          <a:bodyPr/>
          <a:lstStyle/>
          <a:p>
            <a:r>
              <a:rPr lang="en-US" altLang="zh-CN" sz="3700"/>
              <a:t>6.6</a:t>
            </a:r>
            <a:r>
              <a:rPr lang="en-US" altLang="zh-CN" sz="3700">
                <a:latin typeface="Arial"/>
              </a:rPr>
              <a:t>—</a:t>
            </a:r>
            <a:r>
              <a:rPr lang="en-US" altLang="zh-CN" sz="3700"/>
              <a:t>3  </a:t>
            </a:r>
            <a:r>
              <a:rPr lang="zh-CN" altLang="en-US" sz="3700" b="1"/>
              <a:t>同步电动机的起动</a:t>
            </a:r>
            <a:r>
              <a:rPr lang="zh-CN" altLang="en-US" sz="3700"/>
              <a:t> </a:t>
            </a:r>
            <a:r>
              <a:rPr lang="en-US" altLang="zh-CN" sz="1400">
                <a:ea typeface="黑体" pitchFamily="2" charset="-122"/>
              </a:rPr>
              <a:t>10</a:t>
            </a:r>
          </a:p>
        </p:txBody>
      </p:sp>
      <p:sp>
        <p:nvSpPr>
          <p:cNvPr id="269315" name="Rectangle 3"/>
          <p:cNvSpPr>
            <a:spLocks noGrp="1" noChangeArrowheads="1"/>
          </p:cNvSpPr>
          <p:nvPr>
            <p:ph type="body" sz="half" idx="1"/>
          </p:nvPr>
        </p:nvSpPr>
        <p:spPr>
          <a:xfrm>
            <a:off x="179388" y="1196975"/>
            <a:ext cx="8713787" cy="5876925"/>
          </a:xfrm>
        </p:spPr>
        <p:txBody>
          <a:bodyPr/>
          <a:lstStyle/>
          <a:p>
            <a:pPr>
              <a:lnSpc>
                <a:spcPct val="80000"/>
              </a:lnSpc>
            </a:pPr>
            <a:r>
              <a:rPr lang="en-US" altLang="zh-CN" sz="3200"/>
              <a:t>    </a:t>
            </a:r>
            <a:r>
              <a:rPr lang="zh-CN" altLang="en-US" sz="3200" b="1"/>
              <a:t>四、起动措施</a:t>
            </a:r>
          </a:p>
          <a:p>
            <a:pPr>
              <a:lnSpc>
                <a:spcPct val="80000"/>
              </a:lnSpc>
            </a:pPr>
            <a:r>
              <a:rPr lang="zh-CN" altLang="en-US" sz="3200" b="1"/>
              <a:t>    如前所述，同步电动机的电磁转矩是定子旋转磁场与转子磁极相互作用而产生的。但它们仅仅在相对静止时，也就是转予以同步转速旋转时，才有恒定方向的转矩。当电动机起动时，转子磁极还没动，但定子电枢绕组通过交流电流形成以同步速旋转的磁场，使得转子磁极所受电磁转矩的方向瞬息交变。如图</a:t>
            </a:r>
            <a:r>
              <a:rPr lang="en-US" altLang="zh-CN" sz="3200" b="1"/>
              <a:t>23—7</a:t>
            </a:r>
            <a:r>
              <a:rPr lang="zh-CN" altLang="en-US" sz="3200" b="1"/>
              <a:t>所示，</a:t>
            </a:r>
            <a:r>
              <a:rPr lang="zh-CN" altLang="en-US" sz="3200" b="1">
                <a:solidFill>
                  <a:srgbClr val="FF0000"/>
                </a:solidFill>
              </a:rPr>
              <a:t>每经过半个周期，转矩方向就改变一次</a:t>
            </a:r>
            <a:r>
              <a:rPr lang="zh-CN" altLang="en-US" sz="3200" b="1"/>
              <a:t>，因此平均转矩等于零。所以说同步电动机没有起动转矩，不能自起动。</a:t>
            </a:r>
          </a:p>
          <a:p>
            <a:pPr>
              <a:lnSpc>
                <a:spcPct val="80000"/>
              </a:lnSpc>
            </a:pPr>
            <a:endParaRPr lang="zh-CN" altLang="en-US" sz="3200" b="1"/>
          </a:p>
          <a:p>
            <a:pPr>
              <a:lnSpc>
                <a:spcPct val="80000"/>
              </a:lnSpc>
            </a:pPr>
            <a:endParaRPr lang="zh-CN" altLang="en-US" sz="3200" b="1"/>
          </a:p>
          <a:p>
            <a:pPr>
              <a:lnSpc>
                <a:spcPct val="80000"/>
              </a:lnSpc>
            </a:pPr>
            <a:endParaRPr lang="zh-CN" altLang="en-US" sz="3200" b="1"/>
          </a:p>
          <a:p>
            <a:pPr>
              <a:lnSpc>
                <a:spcPct val="80000"/>
              </a:lnSpc>
            </a:pPr>
            <a:r>
              <a:rPr lang="zh-CN" altLang="en-US" sz="3200" b="1"/>
              <a:t>解决同步电动机起动问题的方法不少，例如</a:t>
            </a:r>
          </a:p>
          <a:p>
            <a:pPr>
              <a:lnSpc>
                <a:spcPct val="80000"/>
              </a:lnSpc>
            </a:pPr>
            <a:r>
              <a:rPr lang="zh-CN" altLang="en-US" sz="3200" b="1"/>
              <a:t>    可用专门的辅助电动机起动，也可用变频电源起动，而最简单最常用的方法是异步起动法。这种方法是在同步电动机转子上设置起动用的笼型绕组，在接通电源时，先由笼型绕组异步起动，当电动机运转至接近同步速时，再给转子励磁，形成同步转矩，使转子被牵入同步运行。有的凸极同步电动机，在异步起动至接近同步速时，不加励磁而凭借凸极效应也可能牵入同步。一般同步电动机都是在空载或轻载状态完成起动</a:t>
            </a:r>
          </a:p>
          <a:p>
            <a:pPr>
              <a:lnSpc>
                <a:spcPct val="80000"/>
              </a:lnSpc>
            </a:pPr>
            <a:r>
              <a:rPr lang="zh-CN" altLang="en-US" sz="3200" b="1"/>
              <a:t>    的，所以异步起动是比较简单易行的。在异步起动阶段，同步电动机的励磁绕组应该短路，</a:t>
            </a:r>
          </a:p>
          <a:p>
            <a:pPr>
              <a:lnSpc>
                <a:spcPct val="80000"/>
              </a:lnSpc>
            </a:pPr>
            <a:r>
              <a:rPr lang="zh-CN" altLang="en-US" sz="3200" b="1"/>
              <a:t>    因为励磁绕组匝数多，若开路将会感应很高电压，容易造成绝缘击穿或其它危险。当然，为了避免短路时形成较大的电流和附加转矩，可以串接一个电阻，其阻值约为励磁绕组电阻的十倍。起动完毕后，笼型绕组就作为阻尼绕组工作，在稳态工作时它就不起作用了。所以在同步电动机中，笼型绕组就是兼作起动的阻尼绕组。</a:t>
            </a:r>
          </a:p>
          <a:p>
            <a:pPr>
              <a:lnSpc>
                <a:spcPct val="80000"/>
              </a:lnSpc>
            </a:pPr>
            <a:r>
              <a:rPr lang="zh-CN" altLang="en-US" sz="3200" b="1"/>
              <a:t>五、反应式同步电动机</a:t>
            </a:r>
          </a:p>
          <a:p>
            <a:pPr>
              <a:lnSpc>
                <a:spcPct val="80000"/>
              </a:lnSpc>
            </a:pPr>
            <a:r>
              <a:rPr lang="zh-CN" altLang="en-US" sz="3200" b="1"/>
              <a:t>上一章已讲过，同步电机不加励磁而利用凸极效应也能传递功率。利用凸极效应工作的</a:t>
            </a:r>
          </a:p>
          <a:p>
            <a:pPr>
              <a:lnSpc>
                <a:spcPct val="80000"/>
              </a:lnSpc>
            </a:pPr>
            <a:r>
              <a:rPr lang="zh-CN" altLang="en-US" sz="3200" b="1"/>
              <a:t>同步电动机称为反应式同步电动机或磁阻电动机。这种电动机由于转子无需励磁，同此结构  对应这功率的转矩称为反应转矩。</a:t>
            </a:r>
          </a:p>
          <a:p>
            <a:pPr>
              <a:lnSpc>
                <a:spcPct val="80000"/>
              </a:lnSpc>
            </a:pPr>
            <a:r>
              <a:rPr lang="zh-CN" altLang="en-US" sz="3200" b="1"/>
              <a:t>    图</a:t>
            </a:r>
            <a:r>
              <a:rPr lang="en-US" altLang="zh-CN" sz="3200" b="1"/>
              <a:t>23—8</a:t>
            </a:r>
            <a:r>
              <a:rPr lang="zh-CN" altLang="en-US" sz="3200" b="1"/>
              <a:t>为反应式同步电动机的工作原理图。转子不</a:t>
            </a:r>
            <a:r>
              <a:rPr lang="zh-CN" altLang="en-US" sz="1200" b="1"/>
              <a:t>励磁，定子通交流电建立旋转磁</a:t>
            </a:r>
          </a:p>
          <a:p>
            <a:pPr>
              <a:lnSpc>
                <a:spcPct val="80000"/>
              </a:lnSpc>
            </a:pPr>
            <a:r>
              <a:rPr lang="zh-CN" altLang="en-US" sz="1200" b="1"/>
              <a:t>  场，其磁通有趋势要走磁阻最小的路径即循直轴路径，因此当磁场旋转时将带着转子同步旋转。功率角 越大</a:t>
            </a:r>
            <a:r>
              <a:rPr lang="en-US" altLang="zh-CN" sz="1200" b="1"/>
              <a:t>(</a:t>
            </a:r>
            <a:r>
              <a:rPr lang="zh-CN" altLang="en-US" sz="1200" b="1"/>
              <a:t>在</a:t>
            </a:r>
            <a:r>
              <a:rPr lang="en-US" altLang="zh-CN" sz="1200" b="1"/>
              <a:t>45°</a:t>
            </a:r>
            <a:r>
              <a:rPr lang="zh-CN" altLang="en-US" sz="1200" b="1"/>
              <a:t>范围内</a:t>
            </a:r>
            <a:r>
              <a:rPr lang="en-US" altLang="zh-CN" sz="1200" b="1"/>
              <a:t>)</a:t>
            </a:r>
            <a:r>
              <a:rPr lang="zh-CN" altLang="en-US" sz="1200" b="1"/>
              <a:t>，则磁场被扭歪的程度越大，这时转子的电磁转矩了。</a:t>
            </a:r>
            <a:r>
              <a:rPr lang="en-US" altLang="zh-CN" sz="1200" b="1"/>
              <a:t>(</a:t>
            </a:r>
            <a:r>
              <a:rPr lang="zh-CN" altLang="en-US" sz="1200" b="1"/>
              <a:t>这转矩将使转子旋转，而企图减小主磁路的磁阻</a:t>
            </a:r>
            <a:r>
              <a:rPr lang="en-US" altLang="zh-CN" sz="1200" b="1"/>
              <a:t>)</a:t>
            </a:r>
            <a:r>
              <a:rPr lang="zh-CN" altLang="en-US" sz="1200" b="1"/>
              <a:t>也就越大，传递的功率亦增大。很显然，交轴和直轴的差异越大，则它的反应转矩和传递的功率就越大，一般可做到  ，功率可做到数百瓦。较好的反应式同步电动机转子结构如图</a:t>
            </a:r>
            <a:r>
              <a:rPr lang="en-US" altLang="zh-CN" sz="1200" b="1"/>
              <a:t>23—9</a:t>
            </a:r>
            <a:r>
              <a:rPr lang="zh-CN" altLang="en-US" sz="1200" b="1"/>
              <a:t>所示，图中阴影线部分是电工钢构成的直轴路径，其间嵌</a:t>
            </a:r>
            <a:r>
              <a:rPr lang="en-US" altLang="zh-CN" sz="1200" b="1"/>
              <a:t>(</a:t>
            </a:r>
            <a:r>
              <a:rPr lang="zh-CN" altLang="en-US" sz="1200" b="1"/>
              <a:t>或铸</a:t>
            </a:r>
            <a:r>
              <a:rPr lang="en-US" altLang="zh-CN" sz="1200" b="1"/>
              <a:t>)</a:t>
            </a:r>
            <a:r>
              <a:rPr lang="zh-CN" altLang="en-US" sz="1200" b="1"/>
              <a:t>以非磁性材料</a:t>
            </a:r>
            <a:r>
              <a:rPr lang="en-US" altLang="zh-CN" sz="1200" b="1"/>
              <a:t>(</a:t>
            </a:r>
            <a:r>
              <a:rPr lang="zh-CN" altLang="en-US" sz="1200" b="1"/>
              <a:t>如铝合金</a:t>
            </a:r>
            <a:r>
              <a:rPr lang="en-US" altLang="zh-CN" sz="1200" b="1"/>
              <a:t>)</a:t>
            </a:r>
            <a:r>
              <a:rPr lang="zh-CN" altLang="en-US" sz="1200" b="1"/>
              <a:t>。</a:t>
            </a:r>
          </a:p>
          <a:p>
            <a:pPr>
              <a:lnSpc>
                <a:spcPct val="80000"/>
              </a:lnSpc>
            </a:pPr>
            <a:r>
              <a:rPr lang="zh-CN" altLang="en-US" sz="1200" b="1"/>
              <a:t>    反应式同步电动机型式很多，按电枢的相数分，有单相的和多相的反应式同步电动机，</a:t>
            </a:r>
          </a:p>
          <a:p>
            <a:pPr>
              <a:lnSpc>
                <a:spcPct val="80000"/>
              </a:lnSpc>
            </a:pPr>
            <a:r>
              <a:rPr lang="zh-CN" altLang="en-US" sz="1200" b="1"/>
              <a:t>而转子的结构型式则更为繁多。由于它没有直流励磁，因此运行时的功率因数很低，效率也</a:t>
            </a:r>
          </a:p>
          <a:p>
            <a:pPr>
              <a:lnSpc>
                <a:spcPct val="80000"/>
              </a:lnSpc>
            </a:pPr>
            <a:r>
              <a:rPr lang="zh-CN" altLang="en-US" sz="1200" b="1"/>
              <a:t>很低，所以它只作为小型或微型电动机应用。</a:t>
            </a:r>
            <a:endParaRPr lang="zh-CN" altLang="zh-CN" sz="1200" b="1"/>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11188" y="0"/>
            <a:ext cx="8332787" cy="981075"/>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11</a:t>
            </a:r>
          </a:p>
        </p:txBody>
      </p:sp>
      <p:sp>
        <p:nvSpPr>
          <p:cNvPr id="235523" name="Rectangle 3"/>
          <p:cNvSpPr>
            <a:spLocks noGrp="1" noChangeArrowheads="1"/>
          </p:cNvSpPr>
          <p:nvPr>
            <p:ph type="body" sz="half" idx="1"/>
          </p:nvPr>
        </p:nvSpPr>
        <p:spPr>
          <a:xfrm>
            <a:off x="34925" y="1125538"/>
            <a:ext cx="8785225" cy="6237287"/>
          </a:xfrm>
        </p:spPr>
        <p:txBody>
          <a:bodyPr/>
          <a:lstStyle/>
          <a:p>
            <a:r>
              <a:rPr lang="zh-CN" altLang="en-US" sz="2700" b="1"/>
              <a:t>四、起动措施</a:t>
            </a:r>
          </a:p>
          <a:p>
            <a:r>
              <a:rPr lang="zh-CN" altLang="en-US" sz="2700" b="1"/>
              <a:t>　　解决同步电动机起动问题的方法不少</a:t>
            </a:r>
            <a:r>
              <a:rPr lang="en-US" altLang="zh-CN" sz="2700" b="1"/>
              <a:t>:</a:t>
            </a:r>
          </a:p>
          <a:p>
            <a:r>
              <a:rPr lang="en-US" altLang="zh-CN" sz="2700" b="1"/>
              <a:t>1.</a:t>
            </a:r>
            <a:r>
              <a:rPr lang="zh-CN" altLang="en-US" sz="2700" b="1">
                <a:solidFill>
                  <a:srgbClr val="FF0000"/>
                </a:solidFill>
              </a:rPr>
              <a:t>可用专门的辅助电动机起动</a:t>
            </a:r>
            <a:r>
              <a:rPr lang="zh-CN" altLang="en-US" sz="2700" b="1"/>
              <a:t>，</a:t>
            </a:r>
          </a:p>
          <a:p>
            <a:r>
              <a:rPr lang="en-US" altLang="zh-CN" sz="2700" b="1"/>
              <a:t>2.</a:t>
            </a:r>
            <a:r>
              <a:rPr lang="zh-CN" altLang="en-US" sz="2700" b="1">
                <a:solidFill>
                  <a:srgbClr val="0000FF"/>
                </a:solidFill>
              </a:rPr>
              <a:t>变频电源起动</a:t>
            </a:r>
            <a:r>
              <a:rPr lang="zh-CN" altLang="en-US" sz="2700" b="1"/>
              <a:t>，</a:t>
            </a:r>
          </a:p>
          <a:p>
            <a:r>
              <a:rPr lang="en-US" altLang="zh-CN" sz="2700" b="1"/>
              <a:t>3.</a:t>
            </a:r>
            <a:r>
              <a:rPr lang="zh-CN" altLang="en-US" sz="2700" b="1"/>
              <a:t>最简单最常用的方法是</a:t>
            </a:r>
            <a:r>
              <a:rPr lang="zh-CN" altLang="en-US" sz="2700" b="1">
                <a:solidFill>
                  <a:srgbClr val="FF0000"/>
                </a:solidFill>
              </a:rPr>
              <a:t>异步起动法</a:t>
            </a:r>
            <a:r>
              <a:rPr lang="zh-CN" altLang="en-US" sz="2700" b="1"/>
              <a:t>。</a:t>
            </a:r>
          </a:p>
          <a:p>
            <a:r>
              <a:rPr lang="zh-CN" altLang="en-US" sz="2700" b="1">
                <a:solidFill>
                  <a:srgbClr val="FF0000"/>
                </a:solidFill>
              </a:rPr>
              <a:t>        主要讲”异步起动法”</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611188" y="0"/>
            <a:ext cx="8332787" cy="981075"/>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11</a:t>
            </a:r>
          </a:p>
        </p:txBody>
      </p:sp>
      <p:sp>
        <p:nvSpPr>
          <p:cNvPr id="270339" name="Rectangle 3"/>
          <p:cNvSpPr>
            <a:spLocks noGrp="1" noChangeArrowheads="1"/>
          </p:cNvSpPr>
          <p:nvPr>
            <p:ph type="body" sz="half" idx="1"/>
          </p:nvPr>
        </p:nvSpPr>
        <p:spPr>
          <a:xfrm>
            <a:off x="34925" y="1125538"/>
            <a:ext cx="8785225" cy="6237287"/>
          </a:xfrm>
        </p:spPr>
        <p:txBody>
          <a:bodyPr/>
          <a:lstStyle/>
          <a:p>
            <a:r>
              <a:rPr lang="zh-CN" altLang="en-US" sz="2700" b="1"/>
              <a:t>四、起动措施</a:t>
            </a:r>
          </a:p>
          <a:p>
            <a:r>
              <a:rPr lang="zh-CN" altLang="en-US" sz="2700" b="1"/>
              <a:t>最简单最常用的方法是</a:t>
            </a:r>
            <a:r>
              <a:rPr lang="zh-CN" altLang="en-US" sz="2700" b="1">
                <a:solidFill>
                  <a:srgbClr val="FF0000"/>
                </a:solidFill>
              </a:rPr>
              <a:t>异步起动法</a:t>
            </a:r>
            <a:r>
              <a:rPr lang="en-US" altLang="zh-CN" sz="2700" b="1"/>
              <a:t>:</a:t>
            </a:r>
          </a:p>
          <a:p>
            <a:r>
              <a:rPr lang="en-US" altLang="zh-CN" sz="2700" b="1"/>
              <a:t>(1)</a:t>
            </a:r>
            <a:r>
              <a:rPr lang="zh-CN" altLang="en-US" sz="2700" b="1"/>
              <a:t>这种方法是在同步电动机转子上设置起动用的笼型绕组，在接通电源时，先由笼型绕组异步起动，当电动机运转至接近同步速时，再给转子励磁，形成同步转矩，使转子被牵入同步运行。</a:t>
            </a:r>
            <a:r>
              <a:rPr lang="en-US" altLang="zh-CN" sz="2700" b="1">
                <a:solidFill>
                  <a:srgbClr val="FF0000"/>
                </a:solidFill>
              </a:rPr>
              <a:t>(</a:t>
            </a:r>
            <a:r>
              <a:rPr lang="zh-CN" altLang="en-US" sz="2700" b="1">
                <a:solidFill>
                  <a:srgbClr val="FF0000"/>
                </a:solidFill>
              </a:rPr>
              <a:t>阻尼绕组</a:t>
            </a:r>
            <a:r>
              <a:rPr lang="en-US" altLang="zh-CN" sz="2700" b="1">
                <a:solidFill>
                  <a:srgbClr val="FF0000"/>
                </a:solidFill>
              </a:rPr>
              <a:t>)</a:t>
            </a:r>
            <a:endParaRPr lang="en-US" altLang="zh-CN" sz="2700" b="1"/>
          </a:p>
          <a:p>
            <a:r>
              <a:rPr lang="en-US" altLang="zh-CN" sz="2700" b="1"/>
              <a:t>(2)</a:t>
            </a:r>
            <a:r>
              <a:rPr lang="zh-CN" altLang="en-US" sz="2700" b="1"/>
              <a:t>有的凸极同步电动机，在异步起动至接近同步速时，不加励磁而凭借凸极效应也可能牵入同步。一般同步电动机都是在空载或轻载状态完成起动的，所以异步起动是比较简单易行的。</a:t>
            </a:r>
          </a:p>
          <a:p>
            <a:r>
              <a:rPr lang="zh-CN" altLang="en-US" sz="2700" b="1"/>
              <a:t>       在异步起动阶段，同步电动机的励磁绕组应该短路，因为励磁绕组匝数多，若开路将会感应很高电压，容易造成绝缘击穿或其它危险。   </a:t>
            </a:r>
            <a:endParaRPr lang="zh-CN" altLang="zh-CN" sz="2700" b="1"/>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533400"/>
            <a:ext cx="7696200" cy="866775"/>
          </a:xfrm>
        </p:spPr>
        <p:txBody>
          <a:bodyPr/>
          <a:lstStyle/>
          <a:p>
            <a:r>
              <a:rPr lang="zh-CN" altLang="en-US" b="1">
                <a:ea typeface="仿宋_GB2312" pitchFamily="49" charset="-122"/>
              </a:rPr>
              <a:t>介绍内容</a:t>
            </a:r>
          </a:p>
        </p:txBody>
      </p:sp>
      <p:sp>
        <p:nvSpPr>
          <p:cNvPr id="3075" name="Rectangle 3"/>
          <p:cNvSpPr>
            <a:spLocks noGrp="1" noChangeArrowheads="1"/>
          </p:cNvSpPr>
          <p:nvPr>
            <p:ph type="body" idx="1"/>
          </p:nvPr>
        </p:nvSpPr>
        <p:spPr>
          <a:xfrm>
            <a:off x="684213" y="1981200"/>
            <a:ext cx="7991475" cy="4616450"/>
          </a:xfrm>
        </p:spPr>
        <p:txBody>
          <a:bodyPr/>
          <a:lstStyle/>
          <a:p>
            <a:pPr>
              <a:lnSpc>
                <a:spcPct val="80000"/>
              </a:lnSpc>
            </a:pPr>
            <a:r>
              <a:rPr lang="en-US" altLang="zh-CN" sz="2200"/>
              <a:t>       </a:t>
            </a:r>
            <a:r>
              <a:rPr lang="zh-CN" altLang="en-US" sz="2200" b="1">
                <a:ea typeface="华文新魏" pitchFamily="2" charset="-122"/>
              </a:rPr>
              <a:t>同步电机和其它电机一样具有可逆性：既可工作于发电状态，又可工作于电动状态。同步电动机工作时，转速恒为同步转速，功率因数也像同步发电机那样可以调节，因此它在许多工业部门得到广泛</a:t>
            </a:r>
            <a:r>
              <a:rPr lang="en-US" altLang="zh-CN" sz="2200" b="1">
                <a:latin typeface="宋体"/>
                <a:ea typeface="华文新魏" pitchFamily="2" charset="-122"/>
              </a:rPr>
              <a:t>·</a:t>
            </a:r>
            <a:r>
              <a:rPr lang="zh-CN" altLang="en-US" sz="2200" b="1">
                <a:ea typeface="华文新魏" pitchFamily="2" charset="-122"/>
              </a:rPr>
              <a:t>的应用。如用大中型同步电动机驱动风机和水泵，用小型同步电动机带动计时装置，在其它种种要求恒速传动的机构中也常常可以见到同步电动机。另外同步电动机配以功率电子电路供电，还可做成一些性能特殊的电动机。例如自整步同步电动机，具有直流电动机的优良特性；步进电动机，可以把脉冲电信号变换成机械运动等。</a:t>
            </a:r>
          </a:p>
          <a:p>
            <a:pPr>
              <a:lnSpc>
                <a:spcPct val="80000"/>
              </a:lnSpc>
            </a:pPr>
            <a:r>
              <a:rPr lang="zh-CN" altLang="en-US" sz="2200" b="1"/>
              <a:t>       </a:t>
            </a:r>
            <a:r>
              <a:rPr lang="zh-CN" altLang="en-US" sz="3500" b="1"/>
              <a:t>本章一方面阐述一般同步电动机的工作原理。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1"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slide(fromBottom)">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1"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slide(fromBottom)">
                                      <p:cBhvr>
                                        <p:cTn id="12" dur="500"/>
                                        <p:tgtEl>
                                          <p:spTgt spid="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11188" y="0"/>
            <a:ext cx="8332787" cy="981075"/>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11</a:t>
            </a:r>
          </a:p>
        </p:txBody>
      </p:sp>
      <p:sp>
        <p:nvSpPr>
          <p:cNvPr id="237571" name="Rectangle 3"/>
          <p:cNvSpPr>
            <a:spLocks noGrp="1" noChangeArrowheads="1"/>
          </p:cNvSpPr>
          <p:nvPr>
            <p:ph type="body" sz="half" idx="1"/>
          </p:nvPr>
        </p:nvSpPr>
        <p:spPr>
          <a:xfrm>
            <a:off x="0" y="1341438"/>
            <a:ext cx="9072563" cy="5876925"/>
          </a:xfrm>
        </p:spPr>
        <p:txBody>
          <a:bodyPr/>
          <a:lstStyle/>
          <a:p>
            <a:r>
              <a:rPr lang="zh-CN" altLang="en-US" sz="2700" b="1"/>
              <a:t>四、起动措施</a:t>
            </a:r>
          </a:p>
          <a:p>
            <a:r>
              <a:rPr lang="zh-CN" altLang="en-US" sz="2700" b="1"/>
              <a:t>　　当然，为了避免励磁绕组短路时形成较大的电流和附加转矩，可以串接一个电阻，其阻值约为励磁绕组电阻的十倍。</a:t>
            </a:r>
          </a:p>
          <a:p>
            <a:r>
              <a:rPr lang="zh-CN" altLang="en-US" sz="2700" b="1"/>
              <a:t>        起动完毕后，笼型绕组就作为阻尼绕组工作，在稳态工作时它就不起作用了。所以在同步电动机中，笼型绕组就是兼作起动的阻尼绕组。</a:t>
            </a:r>
          </a:p>
          <a:p>
            <a:r>
              <a:rPr lang="zh-CN" altLang="en-US" sz="2700" b="1"/>
              <a:t>五、反应式同步电动机</a:t>
            </a:r>
          </a:p>
          <a:p>
            <a:r>
              <a:rPr lang="zh-CN" altLang="en-US" sz="2700" b="1"/>
              <a:t>　　上一讲已讲过，同步电机不加励磁而利用凸极效应也能传递功率。利用凸极效应工作的同步电动机称为反应式同步电动机或磁阻电动机。这种电动机由于转子无需励磁，同此结构  对应这功率的转矩称为反应转矩。    </a:t>
            </a:r>
            <a:endParaRPr lang="zh-CN" altLang="zh-CN" sz="2700" b="1"/>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611188" y="0"/>
            <a:ext cx="8332787" cy="981075"/>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11</a:t>
            </a:r>
          </a:p>
        </p:txBody>
      </p:sp>
      <p:sp>
        <p:nvSpPr>
          <p:cNvPr id="238595" name="Rectangle 3"/>
          <p:cNvSpPr>
            <a:spLocks noGrp="1" noChangeArrowheads="1"/>
          </p:cNvSpPr>
          <p:nvPr>
            <p:ph type="body" sz="half" idx="1"/>
          </p:nvPr>
        </p:nvSpPr>
        <p:spPr>
          <a:xfrm>
            <a:off x="0" y="981075"/>
            <a:ext cx="8929688" cy="5876925"/>
          </a:xfrm>
        </p:spPr>
        <p:txBody>
          <a:bodyPr/>
          <a:lstStyle/>
          <a:p>
            <a:r>
              <a:rPr lang="zh-CN" altLang="en-US" sz="3200" b="1"/>
              <a:t>五、反应式同步电动机</a:t>
            </a:r>
          </a:p>
          <a:p>
            <a:r>
              <a:rPr lang="zh-CN" altLang="en-US" sz="3200" b="1"/>
              <a:t>    　</a:t>
            </a:r>
            <a:r>
              <a:rPr lang="zh-CN" altLang="en-US" sz="2300" b="1"/>
              <a:t>图</a:t>
            </a:r>
            <a:r>
              <a:rPr lang="en-US" altLang="zh-CN" sz="2300" b="1"/>
              <a:t>23—8</a:t>
            </a:r>
            <a:r>
              <a:rPr lang="zh-CN" altLang="en-US" sz="2300" b="1"/>
              <a:t>为反应式同步电动机的工作原理图。转子不励磁，定子通交流电建立旋转磁场，其磁通有趋势要走磁阻最小的路径即循直轴路径，因此当磁场旋转时将带着转子同步旋转。功率角 越大</a:t>
            </a:r>
            <a:r>
              <a:rPr lang="en-US" altLang="zh-CN" sz="2300" b="1"/>
              <a:t>(</a:t>
            </a:r>
            <a:r>
              <a:rPr lang="zh-CN" altLang="en-US" sz="2300" b="1"/>
              <a:t>在</a:t>
            </a:r>
            <a:r>
              <a:rPr lang="en-US" altLang="zh-CN" sz="2300" b="1"/>
              <a:t>45°</a:t>
            </a:r>
            <a:r>
              <a:rPr lang="zh-CN" altLang="en-US" sz="2300" b="1"/>
              <a:t>范围内</a:t>
            </a:r>
            <a:r>
              <a:rPr lang="en-US" altLang="zh-CN" sz="2300" b="1"/>
              <a:t>)</a:t>
            </a:r>
            <a:r>
              <a:rPr lang="zh-CN" altLang="en-US" sz="2300" b="1"/>
              <a:t>，则磁场被扭歪的程度越大，这时转子的电磁转矩了。</a:t>
            </a:r>
            <a:r>
              <a:rPr lang="en-US" altLang="zh-CN" sz="2300" b="1"/>
              <a:t>(</a:t>
            </a:r>
            <a:r>
              <a:rPr lang="zh-CN" altLang="en-US" sz="2300" b="1"/>
              <a:t>这转矩将使转子旋转，而企图减小主磁路的磁阻</a:t>
            </a:r>
            <a:r>
              <a:rPr lang="en-US" altLang="zh-CN" sz="2300" b="1"/>
              <a:t>)</a:t>
            </a:r>
            <a:r>
              <a:rPr lang="zh-CN" altLang="en-US" sz="2300" b="1"/>
              <a:t>也就越大，传递的功率亦增大。很显然，交轴和直轴的差异越大，则它的反应转矩和传递的功率就越大，一般可做到  ，功率可做到数百瓦。较好的反应式同步电动机转子结构如图</a:t>
            </a:r>
            <a:r>
              <a:rPr lang="en-US" altLang="zh-CN" sz="2300" b="1"/>
              <a:t>23—9</a:t>
            </a:r>
            <a:r>
              <a:rPr lang="zh-CN" altLang="en-US" sz="2300" b="1"/>
              <a:t>所示，图中阴影线部分是电工钢构成的直轴路径，其间嵌</a:t>
            </a:r>
            <a:r>
              <a:rPr lang="en-US" altLang="zh-CN" sz="2300" b="1"/>
              <a:t>(</a:t>
            </a:r>
            <a:r>
              <a:rPr lang="zh-CN" altLang="en-US" sz="2300" b="1"/>
              <a:t>或铸</a:t>
            </a:r>
            <a:r>
              <a:rPr lang="en-US" altLang="zh-CN" sz="2300" b="1"/>
              <a:t>)</a:t>
            </a:r>
            <a:r>
              <a:rPr lang="zh-CN" altLang="en-US" sz="2300" b="1"/>
              <a:t>以非磁性材料</a:t>
            </a:r>
            <a:r>
              <a:rPr lang="en-US" altLang="zh-CN" sz="2300" b="1"/>
              <a:t>(</a:t>
            </a:r>
            <a:r>
              <a:rPr lang="zh-CN" altLang="en-US" sz="2300" b="1"/>
              <a:t>如铝合金</a:t>
            </a:r>
            <a:r>
              <a:rPr lang="en-US" altLang="zh-CN" sz="2300" b="1"/>
              <a:t>)</a:t>
            </a:r>
            <a:r>
              <a:rPr lang="zh-CN" altLang="en-US" sz="2300" b="1"/>
              <a:t>。</a:t>
            </a:r>
          </a:p>
          <a:p>
            <a:r>
              <a:rPr lang="zh-CN" altLang="en-US" sz="2300" b="1"/>
              <a:t>    反应式同步电动机型式很多，按电枢的相数分，有单相的和多相的反应式同步电动机，而转子的结构型式则更为繁多。由于它没有直流励磁，因此运行时的功率因数很低，效率也很低，所以它只作为小型或微型电动机应用。</a:t>
            </a:r>
            <a:endParaRPr lang="zh-CN" altLang="zh-CN" sz="2300" b="1"/>
          </a:p>
        </p:txBody>
      </p:sp>
      <p:graphicFrame>
        <p:nvGraphicFramePr>
          <p:cNvPr id="238596" name="Object 4"/>
          <p:cNvGraphicFramePr>
            <a:graphicFrameLocks noChangeAspect="1"/>
          </p:cNvGraphicFramePr>
          <p:nvPr>
            <p:ph sz="half" idx="2"/>
          </p:nvPr>
        </p:nvGraphicFramePr>
        <p:xfrm>
          <a:off x="539750" y="1341438"/>
          <a:ext cx="7588250" cy="2093912"/>
        </p:xfrm>
        <a:graphic>
          <a:graphicData uri="http://schemas.openxmlformats.org/presentationml/2006/ole">
            <p:oleObj spid="_x0000_s238596" name="公式" r:id="rId3" imgW="1701720" imgH="4698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38596"/>
                                        </p:tgtEl>
                                        <p:attrNameLst>
                                          <p:attrName>style.visibility</p:attrName>
                                        </p:attrNameLst>
                                      </p:cBhvr>
                                      <p:to>
                                        <p:strVal val="visible"/>
                                      </p:to>
                                    </p:set>
                                    <p:animEffect transition="in" filter="fade">
                                      <p:cBhvr>
                                        <p:cTn id="7" dur="800" decel="100000"/>
                                        <p:tgtEl>
                                          <p:spTgt spid="238596"/>
                                        </p:tgtEl>
                                      </p:cBhvr>
                                    </p:animEffect>
                                    <p:anim calcmode="lin" valueType="num">
                                      <p:cBhvr>
                                        <p:cTn id="8" dur="800" decel="100000" fill="hold"/>
                                        <p:tgtEl>
                                          <p:spTgt spid="238596"/>
                                        </p:tgtEl>
                                        <p:attrNameLst>
                                          <p:attrName>style.rotation</p:attrName>
                                        </p:attrNameLst>
                                      </p:cBhvr>
                                      <p:tavLst>
                                        <p:tav tm="0">
                                          <p:val>
                                            <p:fltVal val="-90"/>
                                          </p:val>
                                        </p:tav>
                                        <p:tav tm="100000">
                                          <p:val>
                                            <p:fltVal val="0"/>
                                          </p:val>
                                        </p:tav>
                                      </p:tavLst>
                                    </p:anim>
                                    <p:anim calcmode="lin" valueType="num">
                                      <p:cBhvr>
                                        <p:cTn id="9" dur="800" decel="100000" fill="hold"/>
                                        <p:tgtEl>
                                          <p:spTgt spid="238596"/>
                                        </p:tgtEl>
                                        <p:attrNameLst>
                                          <p:attrName>ppt_x</p:attrName>
                                        </p:attrNameLst>
                                      </p:cBhvr>
                                      <p:tavLst>
                                        <p:tav tm="0">
                                          <p:val>
                                            <p:strVal val="#ppt_x+0.4"/>
                                          </p:val>
                                        </p:tav>
                                        <p:tav tm="100000">
                                          <p:val>
                                            <p:strVal val="#ppt_x-0.05"/>
                                          </p:val>
                                        </p:tav>
                                      </p:tavLst>
                                    </p:anim>
                                    <p:anim calcmode="lin" valueType="num">
                                      <p:cBhvr>
                                        <p:cTn id="10" dur="800" decel="100000" fill="hold"/>
                                        <p:tgtEl>
                                          <p:spTgt spid="23859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859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859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0" y="533400"/>
            <a:ext cx="7696200" cy="857250"/>
          </a:xfrm>
        </p:spPr>
        <p:txBody>
          <a:bodyPr/>
          <a:lstStyle/>
          <a:p>
            <a:r>
              <a:rPr lang="zh-CN" altLang="en-US">
                <a:ea typeface="黑体" pitchFamily="2" charset="-122"/>
              </a:rPr>
              <a:t>作业</a:t>
            </a:r>
          </a:p>
        </p:txBody>
      </p:sp>
      <p:sp>
        <p:nvSpPr>
          <p:cNvPr id="24579" name="Rectangle 3"/>
          <p:cNvSpPr>
            <a:spLocks noGrp="1" noChangeArrowheads="1"/>
          </p:cNvSpPr>
          <p:nvPr>
            <p:ph type="body" idx="1"/>
          </p:nvPr>
        </p:nvSpPr>
        <p:spPr>
          <a:xfrm>
            <a:off x="803275" y="2120900"/>
            <a:ext cx="7254875" cy="1166813"/>
          </a:xfrm>
        </p:spPr>
        <p:txBody>
          <a:bodyPr/>
          <a:lstStyle/>
          <a:p>
            <a:pPr algn="just" fontAlgn="b">
              <a:buFont typeface="Wingdings" pitchFamily="2" charset="2"/>
              <a:buNone/>
            </a:pPr>
            <a:r>
              <a:rPr lang="en-US" altLang="zh-CN" sz="3500" b="1">
                <a:latin typeface="Times New Roman" pitchFamily="18" charset="0"/>
              </a:rPr>
              <a:t>       6-21,22,23,24,25,26,27,28</a:t>
            </a:r>
            <a:endParaRPr lang="en-US" altLang="zh-CN" sz="3500" b="1"/>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9"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p:spPr>
      </p:pic>
      <p:sp>
        <p:nvSpPr>
          <p:cNvPr id="74755" name="Rectangle 3"/>
          <p:cNvSpPr>
            <a:spLocks noChangeArrowheads="1"/>
          </p:cNvSpPr>
          <p:nvPr/>
        </p:nvSpPr>
        <p:spPr bwMode="auto">
          <a:xfrm>
            <a:off x="684213" y="2708275"/>
            <a:ext cx="5256212"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en-US" altLang="zh-CN" sz="8000" b="1">
                <a:solidFill>
                  <a:schemeClr val="bg1"/>
                </a:solidFill>
                <a:latin typeface="宋体" pitchFamily="2" charset="-122"/>
              </a:rPr>
              <a:t>Thank you</a:t>
            </a:r>
            <a:r>
              <a:rPr kumimoji="1" lang="en-US" altLang="zh-CN" sz="3200" b="1">
                <a:solidFill>
                  <a:srgbClr val="FFFFFF"/>
                </a:solidFill>
                <a:latin typeface="宋体" pitchFamily="2" charset="-122"/>
              </a:rPr>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755650" y="765175"/>
            <a:ext cx="7696200" cy="866775"/>
          </a:xfrm>
        </p:spPr>
        <p:txBody>
          <a:bodyPr/>
          <a:lstStyle/>
          <a:p>
            <a:r>
              <a:rPr lang="zh-CN" altLang="en-US" b="1">
                <a:ea typeface="仿宋_GB2312" pitchFamily="49" charset="-122"/>
              </a:rPr>
              <a:t>介绍内容</a:t>
            </a:r>
          </a:p>
        </p:txBody>
      </p:sp>
      <p:sp>
        <p:nvSpPr>
          <p:cNvPr id="179203" name="Rectangle 3"/>
          <p:cNvSpPr>
            <a:spLocks noGrp="1" noChangeArrowheads="1"/>
          </p:cNvSpPr>
          <p:nvPr>
            <p:ph type="body" idx="1"/>
          </p:nvPr>
        </p:nvSpPr>
        <p:spPr>
          <a:xfrm>
            <a:off x="1230313" y="1903413"/>
            <a:ext cx="6630987" cy="3605212"/>
          </a:xfrm>
        </p:spPr>
        <p:txBody>
          <a:bodyPr/>
          <a:lstStyle/>
          <a:p>
            <a:pPr>
              <a:buFont typeface="Wingdings" pitchFamily="2" charset="2"/>
              <a:buNone/>
            </a:pPr>
            <a:r>
              <a:rPr lang="zh-CN" altLang="en-US" sz="4000" b="1"/>
              <a:t>同步电动机工作原理</a:t>
            </a:r>
          </a:p>
          <a:p>
            <a:pPr>
              <a:buFont typeface="Wingdings" pitchFamily="2" charset="2"/>
              <a:buNone/>
            </a:pPr>
            <a:r>
              <a:rPr lang="zh-CN" altLang="en-US" sz="4000" b="1"/>
              <a:t>同步电动机的运行特性</a:t>
            </a:r>
          </a:p>
          <a:p>
            <a:pPr>
              <a:buFont typeface="Wingdings" pitchFamily="2" charset="2"/>
              <a:buNone/>
            </a:pPr>
            <a:r>
              <a:rPr lang="zh-CN" altLang="en-US" sz="4000" b="1"/>
              <a:t>同步电动机的起动</a:t>
            </a:r>
            <a:r>
              <a:rPr lang="zh-CN" altLang="en-US"/>
              <a:t> </a:t>
            </a:r>
            <a:endParaRPr lang="zh-CN" altLang="en-US" sz="4000" b="1"/>
          </a:p>
          <a:p>
            <a:pPr>
              <a:buFont typeface="Wingdings" pitchFamily="2" charset="2"/>
              <a:buNone/>
            </a:pPr>
            <a:endParaRPr lang="en-US" altLang="zh-CN" sz="4000" b="1"/>
          </a:p>
        </p:txBody>
      </p:sp>
      <p:pic>
        <p:nvPicPr>
          <p:cNvPr id="179204" name="Picture 4" descr="03new01010">
            <a:hlinkClick r:id="" action="ppaction://hlinkshowjump?jump=nextslide"/>
          </p:cNvPr>
          <p:cNvPicPr>
            <a:picLocks noChangeAspect="1" noChangeArrowheads="1" noCrop="1"/>
          </p:cNvPicPr>
          <p:nvPr/>
        </p:nvPicPr>
        <p:blipFill>
          <a:blip r:embed="rId2"/>
          <a:srcRect/>
          <a:stretch>
            <a:fillRect/>
          </a:stretch>
        </p:blipFill>
        <p:spPr bwMode="auto">
          <a:xfrm>
            <a:off x="755650" y="2060575"/>
            <a:ext cx="647700" cy="388938"/>
          </a:xfrm>
          <a:prstGeom prst="rect">
            <a:avLst/>
          </a:prstGeom>
          <a:noFill/>
          <a:ln w="9525">
            <a:noFill/>
            <a:miter lim="800000"/>
            <a:headEnd/>
            <a:tailEnd/>
          </a:ln>
        </p:spPr>
      </p:pic>
      <p:pic>
        <p:nvPicPr>
          <p:cNvPr id="179209" name="Picture 9" descr="03new01010">
            <a:hlinkClick r:id="" action="ppaction://hlinkshowjump?jump=nextslide"/>
          </p:cNvPr>
          <p:cNvPicPr>
            <a:picLocks noChangeAspect="1" noChangeArrowheads="1" noCrop="1"/>
          </p:cNvPicPr>
          <p:nvPr/>
        </p:nvPicPr>
        <p:blipFill>
          <a:blip r:embed="rId2"/>
          <a:srcRect/>
          <a:stretch>
            <a:fillRect/>
          </a:stretch>
        </p:blipFill>
        <p:spPr bwMode="auto">
          <a:xfrm>
            <a:off x="684213" y="2708275"/>
            <a:ext cx="647700" cy="388938"/>
          </a:xfrm>
          <a:prstGeom prst="rect">
            <a:avLst/>
          </a:prstGeom>
          <a:noFill/>
          <a:ln w="9525">
            <a:noFill/>
            <a:miter lim="800000"/>
            <a:headEnd/>
            <a:tailEnd/>
          </a:ln>
        </p:spPr>
      </p:pic>
      <p:pic>
        <p:nvPicPr>
          <p:cNvPr id="179210" name="Picture 10" descr="03new01010">
            <a:hlinkClick r:id="" action="ppaction://hlinkshowjump?jump=nextslide"/>
          </p:cNvPr>
          <p:cNvPicPr>
            <a:picLocks noChangeAspect="1" noChangeArrowheads="1" noCrop="1"/>
          </p:cNvPicPr>
          <p:nvPr/>
        </p:nvPicPr>
        <p:blipFill>
          <a:blip r:embed="rId2"/>
          <a:srcRect/>
          <a:stretch>
            <a:fillRect/>
          </a:stretch>
        </p:blipFill>
        <p:spPr bwMode="auto">
          <a:xfrm>
            <a:off x="684213" y="3500438"/>
            <a:ext cx="647700" cy="3889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7" dur="500"/>
                                        <p:tgtEl>
                                          <p:spTgt spid="179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11213" y="549275"/>
            <a:ext cx="8332787" cy="1143000"/>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1</a:t>
            </a:r>
          </a:p>
        </p:txBody>
      </p:sp>
      <p:sp>
        <p:nvSpPr>
          <p:cNvPr id="8195" name="Rectangle 3"/>
          <p:cNvSpPr>
            <a:spLocks noGrp="1" noChangeArrowheads="1"/>
          </p:cNvSpPr>
          <p:nvPr>
            <p:ph type="body" sz="half" idx="1"/>
          </p:nvPr>
        </p:nvSpPr>
        <p:spPr>
          <a:xfrm>
            <a:off x="0" y="1700213"/>
            <a:ext cx="8893175" cy="4897437"/>
          </a:xfrm>
        </p:spPr>
        <p:txBody>
          <a:bodyPr/>
          <a:lstStyle/>
          <a:p>
            <a:pPr>
              <a:lnSpc>
                <a:spcPct val="80000"/>
              </a:lnSpc>
            </a:pPr>
            <a:r>
              <a:rPr lang="zh-CN" altLang="zh-CN" sz="3200"/>
              <a:t> </a:t>
            </a:r>
            <a:r>
              <a:rPr lang="en-US" altLang="zh-CN" sz="3200"/>
              <a:t>     </a:t>
            </a:r>
            <a:r>
              <a:rPr lang="zh-CN" altLang="en-US" sz="3600" b="1"/>
              <a:t>当同步发电机与电网并联运行时，其转子由原动机拖动，励磁磁极轴线</a:t>
            </a:r>
            <a:r>
              <a:rPr lang="en-US" altLang="zh-CN" sz="3600" b="1"/>
              <a:t>F</a:t>
            </a:r>
            <a:r>
              <a:rPr lang="en-US" altLang="zh-CN" sz="3600" b="1" baseline="-25000"/>
              <a:t>f</a:t>
            </a:r>
            <a:r>
              <a:rPr lang="zh-CN" altLang="en-US" sz="3600" b="1"/>
              <a:t>顺转向超前于气隙磁场轴线</a:t>
            </a:r>
            <a:r>
              <a:rPr lang="el-GR" altLang="zh-CN" sz="3600" b="1">
                <a:latin typeface="宋体" pitchFamily="2" charset="-122"/>
              </a:rPr>
              <a:t>θ</a:t>
            </a:r>
            <a:r>
              <a:rPr lang="zh-CN" altLang="en-US" sz="3600" b="1"/>
              <a:t>角</a:t>
            </a:r>
            <a:r>
              <a:rPr lang="en-US" altLang="zh-CN" sz="3600" b="1"/>
              <a:t>(</a:t>
            </a:r>
            <a:r>
              <a:rPr lang="zh-CN" altLang="en-US" sz="3600" b="1"/>
              <a:t>电角度</a:t>
            </a:r>
            <a:r>
              <a:rPr lang="en-US" altLang="zh-CN" sz="3600" b="1"/>
              <a:t>)</a:t>
            </a:r>
            <a:r>
              <a:rPr lang="zh-CN" altLang="en-US" sz="3600" b="1"/>
              <a:t>，如图所示。对照图</a:t>
            </a:r>
            <a:r>
              <a:rPr lang="en-US" altLang="zh-CN" sz="3600" b="1"/>
              <a:t>22—10</a:t>
            </a:r>
            <a:r>
              <a:rPr lang="zh-CN" altLang="en-US" sz="3600" b="1"/>
              <a:t>， </a:t>
            </a:r>
            <a:r>
              <a:rPr lang="el-GR" altLang="zh-CN" sz="3600" b="1">
                <a:latin typeface="宋体" pitchFamily="2" charset="-122"/>
              </a:rPr>
              <a:t>θ</a:t>
            </a:r>
            <a:r>
              <a:rPr lang="zh-CN" altLang="en-US" sz="3600" b="1"/>
              <a:t>角就是功率角。以</a:t>
            </a:r>
            <a:r>
              <a:rPr lang="en-US" altLang="zh-CN" sz="3600" b="1"/>
              <a:t>B</a:t>
            </a:r>
            <a:r>
              <a:rPr lang="el-GR" altLang="zh-CN" sz="3600" b="1" baseline="-25000">
                <a:latin typeface="Times New Roman" pitchFamily="18" charset="0"/>
                <a:cs typeface="Times New Roman" pitchFamily="18" charset="0"/>
              </a:rPr>
              <a:t>δ</a:t>
            </a:r>
            <a:r>
              <a:rPr lang="zh-CN" altLang="en-US" sz="3600" b="1"/>
              <a:t>表示的气隙磁场即气隙合成磁场，由电网电压</a:t>
            </a:r>
            <a:r>
              <a:rPr lang="en-US" altLang="zh-CN" sz="3600" b="1"/>
              <a:t>U</a:t>
            </a:r>
            <a:r>
              <a:rPr lang="zh-CN" altLang="en-US" sz="3600" b="1"/>
              <a:t>确定。若把气隙磁场比拟为等效磁极（如图</a:t>
            </a:r>
            <a:r>
              <a:rPr lang="en-US" altLang="zh-CN" sz="3600" b="1"/>
              <a:t>23-1</a:t>
            </a:r>
            <a:r>
              <a:rPr lang="zh-CN" altLang="en-US" sz="3600" b="1"/>
              <a:t>中虚线</a:t>
            </a:r>
            <a:r>
              <a:rPr lang="en-US" altLang="zh-CN" sz="3600" b="1"/>
              <a:t>)</a:t>
            </a:r>
            <a:r>
              <a:rPr lang="zh-CN" altLang="en-US" sz="3600" b="1"/>
              <a:t>，那么图</a:t>
            </a:r>
            <a:r>
              <a:rPr lang="en-US" altLang="zh-CN" sz="3600" b="1"/>
              <a:t>(a)</a:t>
            </a:r>
            <a:r>
              <a:rPr lang="zh-CN" altLang="en-US" sz="3600" b="1"/>
              <a:t>说明在发电机状态转子励磁磁极拖动气隙磁场同步速旋转，并传递一定的电磁功率，即把机械能变换成电能输出。</a:t>
            </a:r>
            <a:endParaRPr lang="zh-CN" altLang="zh-CN" sz="3600"/>
          </a:p>
        </p:txBody>
      </p:sp>
      <p:pic>
        <p:nvPicPr>
          <p:cNvPr id="8206" name="Picture 14" descr="23-1"/>
          <p:cNvPicPr>
            <a:picLocks noChangeAspect="1" noChangeArrowheads="1"/>
          </p:cNvPicPr>
          <p:nvPr>
            <p:ph sz="half" idx="2"/>
          </p:nvPr>
        </p:nvPicPr>
        <p:blipFill>
          <a:blip r:embed="rId2"/>
          <a:srcRect/>
          <a:stretch>
            <a:fillRect/>
          </a:stretch>
        </p:blipFill>
        <p:spPr>
          <a:xfrm>
            <a:off x="1692275" y="188913"/>
            <a:ext cx="6327775" cy="3135312"/>
          </a:xfrm>
          <a:noFill/>
          <a:ln/>
        </p:spPr>
      </p:pic>
      <p:sp>
        <p:nvSpPr>
          <p:cNvPr id="8208" name="AutoShape 16">
            <a:hlinkClick r:id="rId3" action="ppaction://program" highlightClick="1"/>
          </p:cNvPr>
          <p:cNvSpPr>
            <a:spLocks noChangeArrowheads="1"/>
          </p:cNvSpPr>
          <p:nvPr/>
        </p:nvSpPr>
        <p:spPr bwMode="auto">
          <a:xfrm>
            <a:off x="7812088" y="5805488"/>
            <a:ext cx="720725" cy="431800"/>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206"/>
                                        </p:tgtEl>
                                        <p:attrNameLst>
                                          <p:attrName>style.visibility</p:attrName>
                                        </p:attrNameLst>
                                      </p:cBhvr>
                                      <p:to>
                                        <p:strVal val="visible"/>
                                      </p:to>
                                    </p:set>
                                    <p:animEffect transition="in" filter="slide(fromBottom)">
                                      <p:cBhvr>
                                        <p:cTn id="7" dur="500"/>
                                        <p:tgtEl>
                                          <p:spTgt spid="8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27088" y="549275"/>
            <a:ext cx="7793037" cy="1143000"/>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2</a:t>
            </a:r>
          </a:p>
        </p:txBody>
      </p:sp>
      <p:sp>
        <p:nvSpPr>
          <p:cNvPr id="212995" name="Rectangle 3"/>
          <p:cNvSpPr>
            <a:spLocks noGrp="1" noChangeArrowheads="1"/>
          </p:cNvSpPr>
          <p:nvPr>
            <p:ph type="body" sz="half" idx="1"/>
          </p:nvPr>
        </p:nvSpPr>
        <p:spPr>
          <a:xfrm>
            <a:off x="0" y="1700213"/>
            <a:ext cx="9144000" cy="5157787"/>
          </a:xfrm>
        </p:spPr>
        <p:txBody>
          <a:bodyPr/>
          <a:lstStyle/>
          <a:p>
            <a:r>
              <a:rPr lang="zh-CN" altLang="zh-CN" sz="3600"/>
              <a:t> </a:t>
            </a:r>
            <a:r>
              <a:rPr lang="en-US" altLang="zh-CN" sz="3600"/>
              <a:t>     </a:t>
            </a:r>
            <a:r>
              <a:rPr lang="zh-CN" altLang="en-US" sz="2700" b="1"/>
              <a:t>如果减小原动机的输入功率，则功率角</a:t>
            </a:r>
            <a:r>
              <a:rPr lang="el-GR" altLang="zh-CN" sz="2700" b="1">
                <a:latin typeface="宋体" pitchFamily="2" charset="-122"/>
              </a:rPr>
              <a:t>θ</a:t>
            </a:r>
            <a:r>
              <a:rPr lang="zh-CN" altLang="en-US" sz="2700" b="1"/>
              <a:t>相应减小。当减小到</a:t>
            </a:r>
            <a:r>
              <a:rPr lang="el-GR" altLang="zh-CN" sz="2700" b="1">
                <a:latin typeface="宋体" pitchFamily="2" charset="-122"/>
              </a:rPr>
              <a:t>θ</a:t>
            </a:r>
            <a:r>
              <a:rPr lang="en-US" altLang="zh-CN" sz="2700" b="1"/>
              <a:t>=0</a:t>
            </a:r>
            <a:r>
              <a:rPr lang="zh-CN" altLang="en-US" sz="2700" b="1"/>
              <a:t>时，如图</a:t>
            </a:r>
            <a:r>
              <a:rPr lang="en-US" altLang="zh-CN" sz="2700" b="1"/>
              <a:t>23-1(b)</a:t>
            </a:r>
            <a:r>
              <a:rPr lang="zh-CN" altLang="en-US" sz="2700" b="1"/>
              <a:t>所示，两磁场间电磁转距为零，不传递电磁功率，原动机输入功率只用来克服空载损耗，此时发电机处于</a:t>
            </a:r>
            <a:r>
              <a:rPr lang="zh-CN" altLang="en-US" sz="2700" b="1">
                <a:solidFill>
                  <a:srgbClr val="0000FF"/>
                </a:solidFill>
              </a:rPr>
              <a:t>空载状态</a:t>
            </a:r>
            <a:r>
              <a:rPr lang="zh-CN" altLang="en-US" sz="2700" b="1"/>
              <a:t>。</a:t>
            </a:r>
          </a:p>
          <a:p>
            <a:r>
              <a:rPr lang="zh-CN" altLang="en-US" sz="2700" b="1"/>
              <a:t>       若把拖动电机的原动机撤掉，于是功率角</a:t>
            </a:r>
            <a:r>
              <a:rPr lang="el-GR" altLang="zh-CN" sz="2700" b="1">
                <a:latin typeface="宋体" pitchFamily="2" charset="-122"/>
              </a:rPr>
              <a:t>θ</a:t>
            </a:r>
            <a:r>
              <a:rPr lang="zh-CN" altLang="en-US" sz="2700" b="1"/>
              <a:t>开始变为负值，即转子磁极轴线落后于气隙磁场轴线，可以看作为气隙磁场拖动转子磁极旋转，转速为同步速。要是电机轴上带有机械负载，则功率角向反方向增大，电磁转距也相应增大，此即电机处于电动机工作状态，将输入的电功率转换为机械功率输出。其工作模型如图</a:t>
            </a:r>
            <a:r>
              <a:rPr lang="en-US" altLang="zh-CN" sz="2700" b="1"/>
              <a:t>23-1(c)</a:t>
            </a:r>
            <a:r>
              <a:rPr lang="zh-CN" altLang="en-US" sz="2700" b="1"/>
              <a:t>所示。</a:t>
            </a:r>
          </a:p>
        </p:txBody>
      </p:sp>
      <p:pic>
        <p:nvPicPr>
          <p:cNvPr id="212997" name="Picture 5" descr="23-1"/>
          <p:cNvPicPr>
            <a:picLocks noChangeAspect="1" noChangeArrowheads="1"/>
          </p:cNvPicPr>
          <p:nvPr>
            <p:ph sz="half" idx="2"/>
          </p:nvPr>
        </p:nvPicPr>
        <p:blipFill>
          <a:blip r:embed="rId2"/>
          <a:srcRect/>
          <a:stretch>
            <a:fillRect/>
          </a:stretch>
        </p:blipFill>
        <p:spPr>
          <a:xfrm>
            <a:off x="3276600" y="0"/>
            <a:ext cx="5472113" cy="2711450"/>
          </a:xfrm>
          <a:noFill/>
          <a:ln/>
        </p:spPr>
      </p:pic>
      <p:sp>
        <p:nvSpPr>
          <p:cNvPr id="212999" name="AutoShape 7">
            <a:hlinkClick r:id="rId3" action="ppaction://program" highlightClick="1"/>
          </p:cNvPr>
          <p:cNvSpPr>
            <a:spLocks noChangeArrowheads="1"/>
          </p:cNvSpPr>
          <p:nvPr/>
        </p:nvSpPr>
        <p:spPr bwMode="auto">
          <a:xfrm>
            <a:off x="7380288" y="6237288"/>
            <a:ext cx="647700" cy="431800"/>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2997"/>
                                        </p:tgtEl>
                                        <p:attrNameLst>
                                          <p:attrName>style.visibility</p:attrName>
                                        </p:attrNameLst>
                                      </p:cBhvr>
                                      <p:to>
                                        <p:strVal val="visible"/>
                                      </p:to>
                                    </p:set>
                                    <p:animEffect transition="in" filter="slide(fromBottom)">
                                      <p:cBhvr>
                                        <p:cTn id="7" dur="500"/>
                                        <p:tgtEl>
                                          <p:spTgt spid="212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3</a:t>
            </a:r>
          </a:p>
        </p:txBody>
      </p:sp>
      <p:sp>
        <p:nvSpPr>
          <p:cNvPr id="216067" name="Rectangle 3"/>
          <p:cNvSpPr>
            <a:spLocks noGrp="1" noChangeArrowheads="1"/>
          </p:cNvSpPr>
          <p:nvPr>
            <p:ph type="body" sz="half" idx="1"/>
          </p:nvPr>
        </p:nvSpPr>
        <p:spPr>
          <a:xfrm>
            <a:off x="323850" y="2017713"/>
            <a:ext cx="8820150" cy="4114800"/>
          </a:xfrm>
        </p:spPr>
        <p:txBody>
          <a:bodyPr/>
          <a:lstStyle/>
          <a:p>
            <a:r>
              <a:rPr lang="en-US" altLang="zh-CN" sz="2300" b="1"/>
              <a:t>       </a:t>
            </a:r>
            <a:r>
              <a:rPr lang="zh-CN" altLang="en-US" sz="2800" b="1"/>
              <a:t>由于同步电动机工作时定子电枢绕组由电网供电，在气隙中建立同步转速的旋转磁场，而转子跟着旋转磁场一起旋转，所以转子转速</a:t>
            </a:r>
            <a:r>
              <a:rPr lang="en-US" altLang="zh-CN" sz="2800" b="1"/>
              <a:t>n</a:t>
            </a:r>
            <a:r>
              <a:rPr lang="zh-CN" altLang="en-US" sz="2800" b="1"/>
              <a:t>就是同步速</a:t>
            </a:r>
            <a:r>
              <a:rPr lang="en-US" altLang="zh-CN" sz="2800" b="1"/>
              <a:t>n1</a:t>
            </a:r>
            <a:r>
              <a:rPr lang="zh-CN" altLang="en-US" sz="2800" b="1"/>
              <a:t>，即有关同步电动机的原理、特性和特点分述如下。</a:t>
            </a:r>
          </a:p>
          <a:p>
            <a:r>
              <a:rPr lang="zh-CN" altLang="en-US" sz="2800" b="1"/>
              <a:t>一，电压平衡式</a:t>
            </a:r>
          </a:p>
          <a:p>
            <a:r>
              <a:rPr lang="zh-CN" altLang="en-US" sz="2800" b="1"/>
              <a:t>      根据第十九章研究同步发电机的方法，可画出同步电机的等值电路如图</a:t>
            </a:r>
            <a:r>
              <a:rPr lang="en-US" altLang="zh-CN" sz="2800" b="1"/>
              <a:t>23-2(a)</a:t>
            </a:r>
            <a:r>
              <a:rPr lang="zh-CN" altLang="en-US" sz="2800" b="1"/>
              <a:t>所示。据此列写的电压平衡式为     </a:t>
            </a:r>
            <a:endParaRPr lang="zh-CN" altLang="zh-CN" sz="2800"/>
          </a:p>
        </p:txBody>
      </p:sp>
      <p:pic>
        <p:nvPicPr>
          <p:cNvPr id="216072" name="Picture 8" descr="19-20隐极发电机等值电路"/>
          <p:cNvPicPr>
            <a:picLocks noChangeAspect="1" noChangeArrowheads="1"/>
          </p:cNvPicPr>
          <p:nvPr>
            <p:ph sz="quarter" idx="2"/>
          </p:nvPr>
        </p:nvPicPr>
        <p:blipFill>
          <a:blip r:embed="rId3"/>
          <a:srcRect l="55464"/>
          <a:stretch>
            <a:fillRect/>
          </a:stretch>
        </p:blipFill>
        <p:spPr>
          <a:xfrm>
            <a:off x="5003800" y="0"/>
            <a:ext cx="3806825" cy="2724150"/>
          </a:xfrm>
          <a:noFill/>
          <a:ln/>
        </p:spPr>
      </p:pic>
      <p:graphicFrame>
        <p:nvGraphicFramePr>
          <p:cNvPr id="216073" name="Object 9"/>
          <p:cNvGraphicFramePr>
            <a:graphicFrameLocks noChangeAspect="1"/>
          </p:cNvGraphicFramePr>
          <p:nvPr>
            <p:ph sz="quarter" idx="3"/>
          </p:nvPr>
        </p:nvGraphicFramePr>
        <p:xfrm>
          <a:off x="2916238" y="5373688"/>
          <a:ext cx="5256212" cy="784225"/>
        </p:xfrm>
        <a:graphic>
          <a:graphicData uri="http://schemas.openxmlformats.org/presentationml/2006/ole">
            <p:oleObj spid="_x0000_s216073" name="公式" r:id="rId4" imgW="1701720" imgH="2538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6072"/>
                                        </p:tgtEl>
                                        <p:attrNameLst>
                                          <p:attrName>style.visibility</p:attrName>
                                        </p:attrNameLst>
                                      </p:cBhvr>
                                      <p:to>
                                        <p:strVal val="visible"/>
                                      </p:to>
                                    </p:set>
                                    <p:animEffect transition="in" filter="slide(fromBottom)">
                                      <p:cBhvr>
                                        <p:cTn id="7" dur="500"/>
                                        <p:tgtEl>
                                          <p:spTgt spid="2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595313" y="0"/>
            <a:ext cx="8548687" cy="1143000"/>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4</a:t>
            </a:r>
          </a:p>
        </p:txBody>
      </p:sp>
      <p:sp>
        <p:nvSpPr>
          <p:cNvPr id="217091" name="Rectangle 3"/>
          <p:cNvSpPr>
            <a:spLocks noGrp="1" noChangeArrowheads="1"/>
          </p:cNvSpPr>
          <p:nvPr>
            <p:ph type="body" sz="half" idx="1"/>
          </p:nvPr>
        </p:nvSpPr>
        <p:spPr>
          <a:xfrm>
            <a:off x="0" y="1268413"/>
            <a:ext cx="8675688" cy="5040312"/>
          </a:xfrm>
        </p:spPr>
        <p:txBody>
          <a:bodyPr/>
          <a:lstStyle/>
          <a:p>
            <a:r>
              <a:rPr lang="zh-CN" altLang="en-US" sz="2700" b="1"/>
              <a:t>一，电压平衡式</a:t>
            </a:r>
          </a:p>
          <a:p>
            <a:r>
              <a:rPr lang="zh-CN" altLang="en-US" sz="2700" b="1"/>
              <a:t>       对同步电动机来说，由于</a:t>
            </a:r>
            <a:r>
              <a:rPr lang="en-US" altLang="zh-CN" sz="2700" b="1"/>
              <a:t>U</a:t>
            </a:r>
            <a:r>
              <a:rPr lang="zh-CN" altLang="en-US" sz="2700" b="1"/>
              <a:t>比</a:t>
            </a:r>
            <a:r>
              <a:rPr lang="en-US" altLang="zh-CN" sz="2700" b="1"/>
              <a:t>E</a:t>
            </a:r>
            <a:r>
              <a:rPr lang="en-US" altLang="zh-CN" sz="2700" b="1" baseline="-25000"/>
              <a:t>0</a:t>
            </a:r>
            <a:r>
              <a:rPr lang="zh-CN" altLang="en-US" sz="2700" b="1"/>
              <a:t>超前</a:t>
            </a:r>
            <a:r>
              <a:rPr lang="el-GR" altLang="zh-CN" sz="2700" b="1">
                <a:latin typeface="宋体" pitchFamily="2" charset="-122"/>
              </a:rPr>
              <a:t>θ</a:t>
            </a:r>
            <a:r>
              <a:rPr lang="en-US" altLang="zh-CN" sz="2700" b="1"/>
              <a:t> </a:t>
            </a:r>
            <a:r>
              <a:rPr lang="zh-CN" altLang="en-US" sz="2700" b="1"/>
              <a:t>角，因此相应的矢量关系如图</a:t>
            </a:r>
            <a:r>
              <a:rPr lang="en-US" altLang="zh-CN" sz="2700" b="1"/>
              <a:t>23-2(b)</a:t>
            </a:r>
            <a:r>
              <a:rPr lang="zh-CN" altLang="en-US" sz="2700" b="1"/>
              <a:t>所示。可见，此时</a:t>
            </a:r>
            <a:r>
              <a:rPr lang="el-GR" altLang="zh-CN" sz="2700" b="1"/>
              <a:t>Φ</a:t>
            </a:r>
            <a:r>
              <a:rPr lang="en-US" altLang="zh-CN" sz="2700" b="1"/>
              <a:t>&gt;90</a:t>
            </a:r>
            <a:r>
              <a:rPr lang="en-US" altLang="zh-CN" sz="2700" b="1">
                <a:latin typeface="Arial"/>
                <a:cs typeface="Times New Roman" pitchFamily="18" charset="0"/>
              </a:rPr>
              <a:t>º</a:t>
            </a:r>
            <a:r>
              <a:rPr lang="zh-CN" altLang="en-US" sz="2700" b="1"/>
              <a:t>，得电磁功率 </a:t>
            </a:r>
            <a:r>
              <a:rPr lang="en-US" altLang="zh-CN" sz="2700" b="1"/>
              <a:t>P</a:t>
            </a:r>
            <a:r>
              <a:rPr lang="en-US" altLang="zh-CN" sz="2700" b="1" baseline="-25000"/>
              <a:t>1</a:t>
            </a:r>
            <a:r>
              <a:rPr lang="en-US" altLang="zh-CN" sz="2700" b="1"/>
              <a:t>=mUIcos </a:t>
            </a:r>
            <a:r>
              <a:rPr lang="el-GR" altLang="zh-CN" sz="2700" b="1"/>
              <a:t>Φ</a:t>
            </a:r>
            <a:r>
              <a:rPr lang="en-US" altLang="zh-CN" sz="2700" b="1"/>
              <a:t> </a:t>
            </a:r>
            <a:r>
              <a:rPr lang="zh-CN" altLang="en-US" sz="2700" b="1"/>
              <a:t>，表示电机向电网输出负的电功率，也即</a:t>
            </a:r>
            <a:r>
              <a:rPr lang="zh-CN" altLang="en-US" sz="2700" b="1">
                <a:solidFill>
                  <a:srgbClr val="0000FF"/>
                </a:solidFill>
              </a:rPr>
              <a:t>由电网输入电功率</a:t>
            </a:r>
            <a:r>
              <a:rPr lang="zh-CN" altLang="en-US" sz="2700" b="1"/>
              <a:t>。</a:t>
            </a:r>
          </a:p>
          <a:p>
            <a:r>
              <a:rPr lang="zh-CN" altLang="en-US" sz="2700" b="1"/>
              <a:t>       为便于直接表达电动机是输入电能的，常</a:t>
            </a:r>
            <a:r>
              <a:rPr lang="zh-CN" altLang="en-US" sz="2700" b="1">
                <a:solidFill>
                  <a:srgbClr val="0000FF"/>
                </a:solidFill>
              </a:rPr>
              <a:t>将电枢电流</a:t>
            </a:r>
            <a:r>
              <a:rPr lang="en-US" altLang="zh-CN" sz="2700" b="1">
                <a:solidFill>
                  <a:srgbClr val="0000FF"/>
                </a:solidFill>
              </a:rPr>
              <a:t>I</a:t>
            </a:r>
            <a:r>
              <a:rPr lang="zh-CN" altLang="en-US" sz="2700" b="1">
                <a:solidFill>
                  <a:srgbClr val="0000FF"/>
                </a:solidFill>
              </a:rPr>
              <a:t>的正方向规定反过来</a:t>
            </a:r>
            <a:r>
              <a:rPr lang="zh-CN" altLang="en-US" sz="2700" b="1"/>
              <a:t>，即与励磁电势</a:t>
            </a:r>
            <a:r>
              <a:rPr lang="en-US" altLang="zh-CN" sz="2700" b="1"/>
              <a:t>E</a:t>
            </a:r>
            <a:r>
              <a:rPr lang="en-US" altLang="zh-CN" sz="2700" b="1" baseline="-25000"/>
              <a:t>0</a:t>
            </a:r>
            <a:r>
              <a:rPr lang="zh-CN" altLang="en-US" sz="2700" b="1"/>
              <a:t>的正方向相反，如图</a:t>
            </a:r>
            <a:r>
              <a:rPr lang="en-US" altLang="zh-CN" sz="2700" b="1"/>
              <a:t>23—3(a)</a:t>
            </a:r>
            <a:r>
              <a:rPr lang="zh-CN" altLang="en-US" sz="2700" b="1"/>
              <a:t>。由此可以列写电压平衡式为</a:t>
            </a:r>
          </a:p>
          <a:p>
            <a:r>
              <a:rPr lang="zh-CN" altLang="en-US" sz="2700" b="1"/>
              <a:t>对应的矢量关系如图</a:t>
            </a:r>
            <a:r>
              <a:rPr lang="en-US" altLang="zh-CN" sz="2700" b="1"/>
              <a:t>23-3(6)</a:t>
            </a:r>
            <a:r>
              <a:rPr lang="zh-CN" altLang="en-US" sz="2700" b="1"/>
              <a:t>所示。此处， </a:t>
            </a:r>
            <a:r>
              <a:rPr lang="el-GR" altLang="zh-CN" sz="2700" b="1"/>
              <a:t>Φ</a:t>
            </a:r>
            <a:r>
              <a:rPr lang="en-US" altLang="zh-CN" sz="2700" b="1"/>
              <a:t>&lt;90</a:t>
            </a:r>
            <a:r>
              <a:rPr lang="en-US" altLang="zh-CN" sz="2700" b="1">
                <a:latin typeface="Arial"/>
                <a:cs typeface="Times New Roman" pitchFamily="18" charset="0"/>
              </a:rPr>
              <a:t>º</a:t>
            </a:r>
            <a:r>
              <a:rPr lang="en-US" altLang="zh-CN" sz="2700" b="1"/>
              <a:t> </a:t>
            </a:r>
            <a:r>
              <a:rPr lang="zh-CN" altLang="en-US" sz="2700" b="1"/>
              <a:t>，所以计算的电功率</a:t>
            </a:r>
            <a:r>
              <a:rPr lang="en-US" altLang="zh-CN" sz="2700" b="1"/>
              <a:t>P</a:t>
            </a:r>
            <a:r>
              <a:rPr lang="en-US" altLang="zh-CN" sz="2700" b="1" baseline="-25000"/>
              <a:t>1</a:t>
            </a:r>
            <a:r>
              <a:rPr lang="zh-CN" altLang="en-US" sz="2700" b="1"/>
              <a:t>将为正值，表示了电动机输入正的电功率。       </a:t>
            </a:r>
            <a:endParaRPr lang="zh-CN" altLang="zh-CN" sz="800"/>
          </a:p>
        </p:txBody>
      </p:sp>
      <p:graphicFrame>
        <p:nvGraphicFramePr>
          <p:cNvPr id="217093" name="Object 5"/>
          <p:cNvGraphicFramePr>
            <a:graphicFrameLocks noChangeAspect="1"/>
          </p:cNvGraphicFramePr>
          <p:nvPr>
            <p:ph sz="quarter" idx="2"/>
          </p:nvPr>
        </p:nvGraphicFramePr>
        <p:xfrm>
          <a:off x="2555875" y="5661025"/>
          <a:ext cx="4824413" cy="712788"/>
        </p:xfrm>
        <a:graphic>
          <a:graphicData uri="http://schemas.openxmlformats.org/presentationml/2006/ole">
            <p:oleObj spid="_x0000_s217093" name="公式" r:id="rId3" imgW="1701720" imgH="253800" progId="Equation.3">
              <p:embed/>
            </p:oleObj>
          </a:graphicData>
        </a:graphic>
      </p:graphicFrame>
      <p:pic>
        <p:nvPicPr>
          <p:cNvPr id="217099" name="Picture 11" descr="19-20隐极发电机等值电路"/>
          <p:cNvPicPr>
            <a:picLocks noChangeAspect="1" noChangeArrowheads="1"/>
          </p:cNvPicPr>
          <p:nvPr/>
        </p:nvPicPr>
        <p:blipFill>
          <a:blip r:embed="rId4"/>
          <a:srcRect l="55464" t="19406"/>
          <a:stretch>
            <a:fillRect/>
          </a:stretch>
        </p:blipFill>
        <p:spPr bwMode="auto">
          <a:xfrm>
            <a:off x="4932363" y="0"/>
            <a:ext cx="3600450" cy="2651125"/>
          </a:xfrm>
          <a:prstGeom prst="rect">
            <a:avLst/>
          </a:prstGeom>
          <a:noFill/>
        </p:spPr>
      </p:pic>
      <p:sp>
        <p:nvSpPr>
          <p:cNvPr id="217100" name="Line 12"/>
          <p:cNvSpPr>
            <a:spLocks noChangeShapeType="1"/>
          </p:cNvSpPr>
          <p:nvPr/>
        </p:nvSpPr>
        <p:spPr bwMode="auto">
          <a:xfrm flipH="1">
            <a:off x="6156325" y="1052513"/>
            <a:ext cx="1079500" cy="0"/>
          </a:xfrm>
          <a:prstGeom prst="line">
            <a:avLst/>
          </a:prstGeom>
          <a:noFill/>
          <a:ln w="76200">
            <a:solidFill>
              <a:schemeClr val="tx1"/>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7099"/>
                                        </p:tgtEl>
                                        <p:attrNameLst>
                                          <p:attrName>style.visibility</p:attrName>
                                        </p:attrNameLst>
                                      </p:cBhvr>
                                      <p:to>
                                        <p:strVal val="visible"/>
                                      </p:to>
                                    </p:set>
                                    <p:animEffect transition="in" filter="slide(fromBottom)">
                                      <p:cBhvr>
                                        <p:cTn id="7" dur="500"/>
                                        <p:tgtEl>
                                          <p:spTgt spid="21709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7100"/>
                                        </p:tgtEl>
                                        <p:attrNameLst>
                                          <p:attrName>style.visibility</p:attrName>
                                        </p:attrNameLst>
                                      </p:cBhvr>
                                      <p:to>
                                        <p:strVal val="visible"/>
                                      </p:to>
                                    </p:set>
                                    <p:animEffect transition="in" filter="slide(fromBottom)">
                                      <p:cBhvr>
                                        <p:cTn id="12" dur="500"/>
                                        <p:tgtEl>
                                          <p:spTgt spid="217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0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5</a:t>
            </a:r>
          </a:p>
        </p:txBody>
      </p:sp>
      <p:sp>
        <p:nvSpPr>
          <p:cNvPr id="220163" name="Rectangle 3"/>
          <p:cNvSpPr>
            <a:spLocks noGrp="1" noChangeArrowheads="1"/>
          </p:cNvSpPr>
          <p:nvPr>
            <p:ph type="body" sz="half" idx="1"/>
          </p:nvPr>
        </p:nvSpPr>
        <p:spPr>
          <a:xfrm>
            <a:off x="250825" y="1905000"/>
            <a:ext cx="8208963" cy="4548188"/>
          </a:xfrm>
        </p:spPr>
        <p:txBody>
          <a:bodyPr/>
          <a:lstStyle/>
          <a:p>
            <a:r>
              <a:rPr lang="zh-CN" altLang="en-US" sz="2900" b="1"/>
              <a:t>一，电压平衡式</a:t>
            </a:r>
          </a:p>
          <a:p>
            <a:r>
              <a:rPr lang="zh-CN" altLang="en-US" sz="2900" b="1"/>
              <a:t>       </a:t>
            </a:r>
          </a:p>
          <a:p>
            <a:endParaRPr lang="zh-CN" altLang="en-US" sz="2900" b="1"/>
          </a:p>
          <a:p>
            <a:r>
              <a:rPr lang="zh-CN" altLang="en-US" sz="2900" b="1"/>
              <a:t>比较式及图</a:t>
            </a:r>
            <a:r>
              <a:rPr lang="en-US" altLang="zh-CN" sz="2900" b="1"/>
              <a:t>23-2</a:t>
            </a:r>
            <a:r>
              <a:rPr lang="zh-CN" altLang="en-US" sz="2900" b="1"/>
              <a:t>、图</a:t>
            </a:r>
            <a:r>
              <a:rPr lang="en-US" altLang="zh-CN" sz="2900" b="1"/>
              <a:t>23-3</a:t>
            </a:r>
            <a:r>
              <a:rPr lang="zh-CN" altLang="en-US" sz="2900" b="1"/>
              <a:t>，它们的差别仅在于电流的习惯正方向规定相反，因此，分别表达输出和输入的电功率。前者</a:t>
            </a:r>
            <a:r>
              <a:rPr lang="en-US" altLang="zh-CN" sz="2900" b="1"/>
              <a:t>(</a:t>
            </a:r>
            <a:r>
              <a:rPr lang="zh-CN" altLang="en-US" sz="2900" b="1"/>
              <a:t>即图</a:t>
            </a:r>
            <a:r>
              <a:rPr lang="en-US" altLang="zh-CN" sz="2900" b="1"/>
              <a:t>23—2)</a:t>
            </a:r>
            <a:r>
              <a:rPr lang="zh-CN" altLang="en-US" sz="2900" b="1"/>
              <a:t>称为发电机惯例，后者</a:t>
            </a:r>
            <a:r>
              <a:rPr lang="en-US" altLang="zh-CN" sz="2900" b="1"/>
              <a:t>(</a:t>
            </a:r>
            <a:r>
              <a:rPr lang="zh-CN" altLang="en-US" sz="2900" b="1"/>
              <a:t>图</a:t>
            </a:r>
            <a:r>
              <a:rPr lang="en-US" altLang="zh-CN" sz="2900" b="1"/>
              <a:t>23—3)</a:t>
            </a:r>
            <a:r>
              <a:rPr lang="zh-CN" altLang="en-US" sz="2900" b="1"/>
              <a:t>为电动机惯例。两种方法分析的效果是一致的，以下选用电动机惯例来研究同步电动机。</a:t>
            </a:r>
          </a:p>
        </p:txBody>
      </p:sp>
      <p:graphicFrame>
        <p:nvGraphicFramePr>
          <p:cNvPr id="220167" name="Object 7"/>
          <p:cNvGraphicFramePr>
            <a:graphicFrameLocks noChangeAspect="1"/>
          </p:cNvGraphicFramePr>
          <p:nvPr>
            <p:ph sz="quarter" idx="2"/>
          </p:nvPr>
        </p:nvGraphicFramePr>
        <p:xfrm>
          <a:off x="1258888" y="2420938"/>
          <a:ext cx="3816350" cy="569912"/>
        </p:xfrm>
        <a:graphic>
          <a:graphicData uri="http://schemas.openxmlformats.org/presentationml/2006/ole">
            <p:oleObj spid="_x0000_s220167" name="公式" r:id="rId3" imgW="1701720" imgH="253800" progId="Equation.3">
              <p:embed/>
            </p:oleObj>
          </a:graphicData>
        </a:graphic>
      </p:graphicFrame>
      <p:graphicFrame>
        <p:nvGraphicFramePr>
          <p:cNvPr id="220169" name="Object 9"/>
          <p:cNvGraphicFramePr>
            <a:graphicFrameLocks noChangeAspect="1"/>
          </p:cNvGraphicFramePr>
          <p:nvPr>
            <p:ph sz="quarter" idx="3"/>
          </p:nvPr>
        </p:nvGraphicFramePr>
        <p:xfrm>
          <a:off x="1258888" y="2924175"/>
          <a:ext cx="3960812" cy="592138"/>
        </p:xfrm>
        <a:graphic>
          <a:graphicData uri="http://schemas.openxmlformats.org/presentationml/2006/ole">
            <p:oleObj spid="_x0000_s220169" name="公式" r:id="rId4" imgW="1701720" imgH="253800" progId="Equation.3">
              <p:embed/>
            </p:oleObj>
          </a:graphicData>
        </a:graphic>
      </p:graphicFrame>
      <p:pic>
        <p:nvPicPr>
          <p:cNvPr id="220171" name="Picture 11" descr="19-20隐极发电机等值电路"/>
          <p:cNvPicPr>
            <a:picLocks noChangeAspect="1" noChangeArrowheads="1"/>
          </p:cNvPicPr>
          <p:nvPr/>
        </p:nvPicPr>
        <p:blipFill>
          <a:blip r:embed="rId5"/>
          <a:srcRect l="55464" t="19406"/>
          <a:stretch>
            <a:fillRect/>
          </a:stretch>
        </p:blipFill>
        <p:spPr bwMode="auto">
          <a:xfrm>
            <a:off x="5219700" y="692150"/>
            <a:ext cx="3600450" cy="2651125"/>
          </a:xfrm>
          <a:prstGeom prst="rect">
            <a:avLst/>
          </a:prstGeom>
          <a:noFill/>
        </p:spPr>
      </p:pic>
      <p:sp>
        <p:nvSpPr>
          <p:cNvPr id="220172" name="AutoShape 12"/>
          <p:cNvSpPr>
            <a:spLocks noChangeArrowheads="1"/>
          </p:cNvSpPr>
          <p:nvPr/>
        </p:nvSpPr>
        <p:spPr bwMode="auto">
          <a:xfrm>
            <a:off x="6516688" y="1557338"/>
            <a:ext cx="1008062" cy="288925"/>
          </a:xfrm>
          <a:prstGeom prst="leftArrow">
            <a:avLst>
              <a:gd name="adj1" fmla="val 50000"/>
              <a:gd name="adj2" fmla="val 87225"/>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20171"/>
                                        </p:tgtEl>
                                        <p:attrNameLst>
                                          <p:attrName>style.visibility</p:attrName>
                                        </p:attrNameLst>
                                      </p:cBhvr>
                                      <p:to>
                                        <p:strVal val="visible"/>
                                      </p:to>
                                    </p:set>
                                    <p:animEffect transition="in" filter="slide(fromBottom)">
                                      <p:cBhvr>
                                        <p:cTn id="7" dur="500"/>
                                        <p:tgtEl>
                                          <p:spTgt spid="22017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20172"/>
                                        </p:tgtEl>
                                        <p:attrNameLst>
                                          <p:attrName>style.visibility</p:attrName>
                                        </p:attrNameLst>
                                      </p:cBhvr>
                                      <p:to>
                                        <p:strVal val="visible"/>
                                      </p:to>
                                    </p:set>
                                    <p:animEffect transition="in" filter="slide(fromRight)">
                                      <p:cBhvr>
                                        <p:cTn id="12" dur="500"/>
                                        <p:tgtEl>
                                          <p:spTgt spid="220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811213" y="692150"/>
            <a:ext cx="8332787" cy="981075"/>
          </a:xfrm>
        </p:spPr>
        <p:txBody>
          <a:bodyPr/>
          <a:lstStyle/>
          <a:p>
            <a:r>
              <a:rPr lang="en-US" altLang="zh-CN" sz="3700"/>
              <a:t>6.6</a:t>
            </a:r>
            <a:r>
              <a:rPr lang="en-US" altLang="zh-CN" sz="3700">
                <a:latin typeface="Arial"/>
              </a:rPr>
              <a:t>—</a:t>
            </a:r>
            <a:r>
              <a:rPr lang="en-US" altLang="zh-CN" sz="3700"/>
              <a:t>1  </a:t>
            </a:r>
            <a:r>
              <a:rPr lang="zh-CN" altLang="en-US" sz="3700" b="1"/>
              <a:t>同步电动机工作原理</a:t>
            </a:r>
            <a:r>
              <a:rPr lang="zh-CN" altLang="en-US" sz="3700"/>
              <a:t> </a:t>
            </a:r>
            <a:r>
              <a:rPr lang="en-US" altLang="zh-CN" sz="1400">
                <a:ea typeface="黑体" pitchFamily="2" charset="-122"/>
              </a:rPr>
              <a:t>6</a:t>
            </a:r>
          </a:p>
        </p:txBody>
      </p:sp>
      <p:sp>
        <p:nvSpPr>
          <p:cNvPr id="219139" name="Rectangle 3"/>
          <p:cNvSpPr>
            <a:spLocks noGrp="1" noChangeArrowheads="1"/>
          </p:cNvSpPr>
          <p:nvPr>
            <p:ph type="body" sz="half" idx="1"/>
          </p:nvPr>
        </p:nvSpPr>
        <p:spPr>
          <a:xfrm>
            <a:off x="179388" y="1773238"/>
            <a:ext cx="8964612" cy="5876925"/>
          </a:xfrm>
        </p:spPr>
        <p:txBody>
          <a:bodyPr/>
          <a:lstStyle/>
          <a:p>
            <a:pPr>
              <a:lnSpc>
                <a:spcPct val="80000"/>
              </a:lnSpc>
            </a:pPr>
            <a:r>
              <a:rPr lang="zh-CN" altLang="en-US" sz="3200" b="1"/>
              <a:t>二、有功功率和功角特性</a:t>
            </a:r>
          </a:p>
          <a:p>
            <a:pPr>
              <a:lnSpc>
                <a:spcPct val="80000"/>
              </a:lnSpc>
            </a:pPr>
            <a:r>
              <a:rPr lang="zh-CN" altLang="en-US" sz="3200" b="1"/>
              <a:t>       同步电动机吸收电网的有功功率转变为机械输出。令</a:t>
            </a:r>
            <a:r>
              <a:rPr lang="en-US" altLang="zh-CN" sz="3200" b="1">
                <a:solidFill>
                  <a:srgbClr val="0000FF"/>
                </a:solidFill>
              </a:rPr>
              <a:t>P</a:t>
            </a:r>
            <a:r>
              <a:rPr lang="en-US" altLang="zh-CN" sz="3200" b="1" baseline="-25000">
                <a:solidFill>
                  <a:srgbClr val="0000FF"/>
                </a:solidFill>
              </a:rPr>
              <a:t>1</a:t>
            </a:r>
            <a:r>
              <a:rPr lang="zh-CN" altLang="en-US" sz="3200" b="1">
                <a:solidFill>
                  <a:srgbClr val="0000FF"/>
                </a:solidFill>
              </a:rPr>
              <a:t>为输入的电功率，</a:t>
            </a:r>
            <a:r>
              <a:rPr lang="en-US" altLang="zh-CN" sz="3200" b="1">
                <a:solidFill>
                  <a:srgbClr val="0000FF"/>
                </a:solidFill>
              </a:rPr>
              <a:t>P</a:t>
            </a:r>
            <a:r>
              <a:rPr lang="en-US" altLang="zh-CN" sz="3200" b="1" baseline="-25000">
                <a:solidFill>
                  <a:srgbClr val="0000FF"/>
                </a:solidFill>
              </a:rPr>
              <a:t>2</a:t>
            </a:r>
            <a:r>
              <a:rPr lang="zh-CN" altLang="en-US" sz="3200" b="1">
                <a:solidFill>
                  <a:srgbClr val="0000FF"/>
                </a:solidFill>
              </a:rPr>
              <a:t>为输出的机械功率</a:t>
            </a:r>
            <a:r>
              <a:rPr lang="zh-CN" altLang="en-US" sz="3200" b="1"/>
              <a:t>。输入功率</a:t>
            </a:r>
            <a:r>
              <a:rPr lang="en-US" altLang="zh-CN" sz="3200" b="1">
                <a:solidFill>
                  <a:srgbClr val="0000FF"/>
                </a:solidFill>
              </a:rPr>
              <a:t>P</a:t>
            </a:r>
            <a:r>
              <a:rPr lang="en-US" altLang="zh-CN" sz="3200" b="1" baseline="-25000">
                <a:solidFill>
                  <a:srgbClr val="0000FF"/>
                </a:solidFill>
              </a:rPr>
              <a:t>1</a:t>
            </a:r>
            <a:r>
              <a:rPr lang="zh-CN" altLang="en-US" sz="3200" b="1"/>
              <a:t>扣除定子铜耗后，其余就是电磁功率</a:t>
            </a:r>
            <a:r>
              <a:rPr lang="en-US" altLang="zh-CN" sz="3200" b="1">
                <a:solidFill>
                  <a:srgbClr val="0000FF"/>
                </a:solidFill>
              </a:rPr>
              <a:t>P</a:t>
            </a:r>
            <a:r>
              <a:rPr lang="en-US" altLang="zh-CN" sz="3200" b="1" baseline="-25000">
                <a:solidFill>
                  <a:srgbClr val="0000FF"/>
                </a:solidFill>
              </a:rPr>
              <a:t>em</a:t>
            </a:r>
            <a:r>
              <a:rPr lang="zh-CN" altLang="en-US" sz="3200" b="1"/>
              <a:t>，它</a:t>
            </a:r>
            <a:r>
              <a:rPr lang="zh-CN" altLang="en-US" sz="3200" b="1">
                <a:solidFill>
                  <a:srgbClr val="0000FF"/>
                </a:solidFill>
              </a:rPr>
              <a:t>经由磁场传递转换为转子上的机械功率</a:t>
            </a:r>
            <a:r>
              <a:rPr lang="zh-CN" altLang="en-US" sz="3200" b="1"/>
              <a:t>。转子空转时有空载损耗，它包括铁损耗</a:t>
            </a:r>
            <a:r>
              <a:rPr lang="en-US" altLang="zh-CN" sz="3200" b="1"/>
              <a:t>p</a:t>
            </a:r>
            <a:r>
              <a:rPr lang="en-US" altLang="zh-CN" sz="3200" b="1" baseline="-25000"/>
              <a:t>Fe</a:t>
            </a:r>
            <a:r>
              <a:rPr lang="zh-CN" altLang="en-US" sz="3200" b="1"/>
              <a:t>和机械损耗</a:t>
            </a:r>
            <a:r>
              <a:rPr lang="en-US" altLang="zh-CN" sz="3200" b="1"/>
              <a:t>p</a:t>
            </a:r>
            <a:r>
              <a:rPr lang="en-US" altLang="zh-CN" sz="3200" b="1" baseline="-25000"/>
              <a:t>m</a:t>
            </a:r>
            <a:r>
              <a:rPr lang="zh-CN" altLang="en-US" sz="3200" b="1"/>
              <a:t>，所以转子获得的电磁功率，扣除铁损耗和机械损耗后，才是输出的机械功率</a:t>
            </a:r>
            <a:r>
              <a:rPr lang="en-US" altLang="zh-CN" sz="3200" b="1">
                <a:solidFill>
                  <a:srgbClr val="0000FF"/>
                </a:solidFill>
              </a:rPr>
              <a:t>P</a:t>
            </a:r>
            <a:r>
              <a:rPr lang="en-US" altLang="zh-CN" sz="3200" b="1" baseline="-25000">
                <a:solidFill>
                  <a:srgbClr val="0000FF"/>
                </a:solidFill>
              </a:rPr>
              <a:t>2</a:t>
            </a:r>
            <a:r>
              <a:rPr lang="zh-CN" altLang="en-US" sz="3200" b="1"/>
              <a:t>，即</a:t>
            </a:r>
          </a:p>
          <a:p>
            <a:pPr>
              <a:lnSpc>
                <a:spcPct val="80000"/>
              </a:lnSpc>
            </a:pPr>
            <a:endParaRPr lang="zh-CN" altLang="en-US" sz="3200" b="1"/>
          </a:p>
          <a:p>
            <a:pPr>
              <a:lnSpc>
                <a:spcPct val="80000"/>
              </a:lnSpc>
            </a:pPr>
            <a:r>
              <a:rPr lang="zh-CN" altLang="en-US" sz="3200" b="1"/>
              <a:t>   这里未计及励磁消耗功率和杂散损耗。</a:t>
            </a:r>
            <a:endParaRPr lang="zh-CN" altLang="zh-CN" sz="3200"/>
          </a:p>
        </p:txBody>
      </p:sp>
      <p:graphicFrame>
        <p:nvGraphicFramePr>
          <p:cNvPr id="219141" name="Object 5"/>
          <p:cNvGraphicFramePr>
            <a:graphicFrameLocks noChangeAspect="1"/>
          </p:cNvGraphicFramePr>
          <p:nvPr>
            <p:ph sz="half" idx="2"/>
          </p:nvPr>
        </p:nvGraphicFramePr>
        <p:xfrm>
          <a:off x="4716463" y="4941888"/>
          <a:ext cx="3024187" cy="1066800"/>
        </p:xfrm>
        <a:graphic>
          <a:graphicData uri="http://schemas.openxmlformats.org/presentationml/2006/ole">
            <p:oleObj spid="_x0000_s219141" name="公式" r:id="rId3" imgW="1295280" imgH="457200" progId="Equation.3">
              <p:embed/>
            </p:oleObj>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3680</TotalTime>
  <Words>3064</Words>
  <Application>Microsoft PowerPoint</Application>
  <PresentationFormat>全屏显示(4:3)</PresentationFormat>
  <Paragraphs>124</Paragraphs>
  <Slides>23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7" baseType="lpstr">
      <vt:lpstr>Times New Roman</vt:lpstr>
      <vt:lpstr>宋体</vt:lpstr>
      <vt:lpstr>Arial Black</vt:lpstr>
      <vt:lpstr>Arial</vt:lpstr>
      <vt:lpstr>Wingdings</vt:lpstr>
      <vt:lpstr>方正舒体</vt:lpstr>
      <vt:lpstr>华文新魏</vt:lpstr>
      <vt:lpstr>华文仿宋</vt:lpstr>
      <vt:lpstr>仿宋_GB2312</vt:lpstr>
      <vt:lpstr>黑体</vt:lpstr>
      <vt:lpstr>Tahoma</vt:lpstr>
      <vt:lpstr>Vivaldi</vt:lpstr>
      <vt:lpstr>Studio</vt:lpstr>
      <vt:lpstr>Microsoft 公式 3.0</vt:lpstr>
      <vt:lpstr>电机学</vt:lpstr>
      <vt:lpstr>介绍内容</vt:lpstr>
      <vt:lpstr>介绍内容</vt:lpstr>
      <vt:lpstr>6.6—1  同步电动机工作原理 1</vt:lpstr>
      <vt:lpstr>6.6—1  同步电动机工作原理 2</vt:lpstr>
      <vt:lpstr>6.6—1  同步电动机工作原理 3</vt:lpstr>
      <vt:lpstr>6.6—1  同步电动机工作原理 4</vt:lpstr>
      <vt:lpstr>6.6—1  同步电动机工作原理 5</vt:lpstr>
      <vt:lpstr>6.6—1  同步电动机工作原理 6</vt:lpstr>
      <vt:lpstr>6.6—1  同步电动机工作原理 7</vt:lpstr>
      <vt:lpstr>6.6—1  同步电动机工作原理 7</vt:lpstr>
      <vt:lpstr>6.6—1  同步电动机工作原理 8</vt:lpstr>
      <vt:lpstr>6.6—1  同步电动机工作原理 9</vt:lpstr>
      <vt:lpstr>6.6—1  同步电动机工作原理 10</vt:lpstr>
      <vt:lpstr>6.6—1  同步电动机工作原理 10</vt:lpstr>
      <vt:lpstr>6.6—1  同步电动机工作原理 10</vt:lpstr>
      <vt:lpstr>6.6—3  同步电动机的起动 10</vt:lpstr>
      <vt:lpstr>6.6—1  同步电动机工作原理 11</vt:lpstr>
      <vt:lpstr>6.6—1  同步电动机工作原理 11</vt:lpstr>
      <vt:lpstr>6.6—1  同步电动机工作原理 11</vt:lpstr>
      <vt:lpstr>6.6—1  同步电动机工作原理 11</vt:lpstr>
      <vt:lpstr>作业</vt:lpstr>
      <vt:lpstr>幻灯片 23</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52</cp:revision>
  <dcterms:created xsi:type="dcterms:W3CDTF">2003-11-06T01:01:25Z</dcterms:created>
  <dcterms:modified xsi:type="dcterms:W3CDTF">2015-01-23T09:47:15Z</dcterms:modified>
</cp:coreProperties>
</file>