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2"/>
  </p:handoutMasterIdLst>
  <p:sldIdLst>
    <p:sldId id="256" r:id="rId2"/>
    <p:sldId id="257" r:id="rId3"/>
    <p:sldId id="377" r:id="rId4"/>
    <p:sldId id="258" r:id="rId5"/>
    <p:sldId id="420" r:id="rId6"/>
    <p:sldId id="406" r:id="rId7"/>
    <p:sldId id="421" r:id="rId8"/>
    <p:sldId id="408" r:id="rId9"/>
    <p:sldId id="422" r:id="rId10"/>
    <p:sldId id="409" r:id="rId11"/>
    <p:sldId id="423" r:id="rId12"/>
    <p:sldId id="424" r:id="rId13"/>
    <p:sldId id="425" r:id="rId14"/>
    <p:sldId id="426" r:id="rId15"/>
    <p:sldId id="427" r:id="rId16"/>
    <p:sldId id="428" r:id="rId17"/>
    <p:sldId id="430" r:id="rId18"/>
    <p:sldId id="411" r:id="rId19"/>
    <p:sldId id="429" r:id="rId20"/>
    <p:sldId id="31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660066"/>
    <a:srgbClr val="1A2A9E"/>
    <a:srgbClr val="0000FF"/>
    <a:srgbClr val="CCECFF"/>
    <a:srgbClr val="FFFFFF"/>
    <a:srgbClr val="CCFF33"/>
    <a:srgbClr val="CCFF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F11CF5F8-9F86-471E-B3F5-1D2C21C28B9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248837"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248838"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7B11E377-D026-4904-ACFE-EB48078A8D4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86AF87-DF8C-4827-A6BF-B0D270DE0BF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809AED-B41C-49BF-AC44-542A4A0471A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ECDE66B-F5EF-4CFA-A679-6F654E86AF5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FF41B7-1ECC-4D90-9A8C-B0F58447FE6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459B63-67A5-44C9-AC50-D2842AB6F89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3EAC0F-1130-4D6B-B1AA-88BBF4099B0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88E4B8-E8B1-4B11-BDBD-D8F761D6671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25C6FBE-24B8-482A-9454-0BAF55D390D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2B279A9-1329-43DB-96C2-1A17ABA9FA8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A6F28D6-66BB-41B3-AFC8-8131A2AC074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202DD3-161A-4973-A396-DD7DADA5264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E33917-37B0-43F4-B302-57CF70AD7D7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7812"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247813"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247814"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fld id="{25D0FC48-152A-40B3-8B9C-1FC80387CB41}"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181850" cy="1919287"/>
          </a:xfrm>
        </p:spPr>
        <p:txBody>
          <a:bodyPr/>
          <a:lstStyle/>
          <a:p>
            <a:pPr eaLnBrk="1" hangingPunct="1"/>
            <a:r>
              <a:rPr lang="zh-CN" altLang="en-US" sz="7400" b="1" smtClean="0">
                <a:ea typeface="方正舒体" pitchFamily="2" charset="-122"/>
              </a:rPr>
              <a:t>电机学</a:t>
            </a:r>
          </a:p>
        </p:txBody>
      </p:sp>
      <p:sp>
        <p:nvSpPr>
          <p:cNvPr id="3075" name="Rectangle 3"/>
          <p:cNvSpPr>
            <a:spLocks noGrp="1" noChangeArrowheads="1"/>
          </p:cNvSpPr>
          <p:nvPr>
            <p:ph type="subTitle" idx="1"/>
          </p:nvPr>
        </p:nvSpPr>
        <p:spPr>
          <a:xfrm>
            <a:off x="900113" y="3716338"/>
            <a:ext cx="7232650" cy="1584325"/>
          </a:xfrm>
        </p:spPr>
        <p:txBody>
          <a:bodyPr/>
          <a:lstStyle/>
          <a:p>
            <a:pPr eaLnBrk="1" hangingPunct="1">
              <a:lnSpc>
                <a:spcPct val="90000"/>
              </a:lnSpc>
            </a:pPr>
            <a:r>
              <a:rPr lang="zh-CN" altLang="en-US" sz="5000" b="1" smtClean="0">
                <a:latin typeface="华文新魏" pitchFamily="2" charset="-122"/>
                <a:ea typeface="华文新魏" pitchFamily="2" charset="-122"/>
              </a:rPr>
              <a:t>第</a:t>
            </a:r>
            <a:r>
              <a:rPr lang="en-US" altLang="zh-CN" sz="5000" b="1" smtClean="0">
                <a:latin typeface="华文新魏" pitchFamily="2" charset="-122"/>
                <a:ea typeface="华文新魏" pitchFamily="2" charset="-122"/>
              </a:rPr>
              <a:t>5-1</a:t>
            </a:r>
            <a:r>
              <a:rPr lang="zh-CN" altLang="en-US" sz="5000" b="1" smtClean="0">
                <a:latin typeface="华文新魏" pitchFamily="2" charset="-122"/>
                <a:ea typeface="华文新魏" pitchFamily="2" charset="-122"/>
              </a:rPr>
              <a:t>讲</a:t>
            </a:r>
          </a:p>
          <a:p>
            <a:pPr eaLnBrk="1" hangingPunct="1">
              <a:lnSpc>
                <a:spcPct val="90000"/>
              </a:lnSpc>
            </a:pPr>
            <a:r>
              <a:rPr lang="zh-CN" altLang="en-US" sz="5000" b="1" smtClean="0">
                <a:ea typeface="华文新魏" pitchFamily="2" charset="-122"/>
              </a:rPr>
              <a:t>感应电机概述</a:t>
            </a:r>
            <a:endParaRPr lang="zh-CN" altLang="en-US" sz="50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0"/>
            <a:ext cx="9144000"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1</a:t>
            </a:r>
          </a:p>
        </p:txBody>
      </p:sp>
      <p:sp>
        <p:nvSpPr>
          <p:cNvPr id="12291" name="Rectangle 3"/>
          <p:cNvSpPr>
            <a:spLocks noGrp="1" noChangeArrowheads="1"/>
          </p:cNvSpPr>
          <p:nvPr>
            <p:ph type="body" sz="half" idx="1"/>
          </p:nvPr>
        </p:nvSpPr>
        <p:spPr>
          <a:xfrm>
            <a:off x="0" y="1341438"/>
            <a:ext cx="8675688" cy="5516562"/>
          </a:xfrm>
        </p:spPr>
        <p:txBody>
          <a:bodyPr/>
          <a:lstStyle/>
          <a:p>
            <a:pPr eaLnBrk="1" hangingPunct="1">
              <a:lnSpc>
                <a:spcPct val="80000"/>
              </a:lnSpc>
            </a:pPr>
            <a:r>
              <a:rPr lang="zh-CN" altLang="en-US" sz="2700" b="1" smtClean="0"/>
              <a:t>（一）感应电动机的基本工作原理 </a:t>
            </a:r>
          </a:p>
          <a:p>
            <a:pPr eaLnBrk="1" hangingPunct="1">
              <a:lnSpc>
                <a:spcPct val="80000"/>
              </a:lnSpc>
            </a:pPr>
            <a:r>
              <a:rPr lang="zh-CN" altLang="en-US" sz="2700" b="1" smtClean="0"/>
              <a:t>       将三相异步电动机接到三相电源上后，由于旋转磁场切割转子绕组，使绕组中产生电流，从而在转轴上产生电磁转矩。当异步电动机的电磁转矩大于机械负载力矩时，机组便旋转起来。其简单工作原理可以用下面示意性过程描述： </a:t>
            </a:r>
          </a:p>
        </p:txBody>
      </p:sp>
      <p:graphicFrame>
        <p:nvGraphicFramePr>
          <p:cNvPr id="12292" name="Object 5"/>
          <p:cNvGraphicFramePr>
            <a:graphicFrameLocks noChangeAspect="1"/>
          </p:cNvGraphicFramePr>
          <p:nvPr>
            <p:ph sz="quarter" idx="2"/>
          </p:nvPr>
        </p:nvGraphicFramePr>
        <p:xfrm>
          <a:off x="4260850" y="4421188"/>
          <a:ext cx="3281363" cy="493712"/>
        </p:xfrm>
        <a:graphic>
          <a:graphicData uri="http://schemas.openxmlformats.org/presentationml/2006/ole">
            <p:oleObj spid="_x0000_s12292" name="公式" r:id="rId3" imgW="1675673" imgH="253890" progId="Equation.3">
              <p:embed/>
            </p:oleObj>
          </a:graphicData>
        </a:graphic>
      </p:graphicFrame>
      <p:pic>
        <p:nvPicPr>
          <p:cNvPr id="12293" name="Picture 10" descr="25-3"/>
          <p:cNvPicPr>
            <a:picLocks noChangeAspect="1" noChangeArrowheads="1"/>
          </p:cNvPicPr>
          <p:nvPr>
            <p:ph sz="quarter" idx="3"/>
          </p:nvPr>
        </p:nvPicPr>
        <p:blipFill>
          <a:blip r:embed="rId4"/>
          <a:srcRect/>
          <a:stretch>
            <a:fillRect/>
          </a:stretch>
        </p:blipFill>
        <p:spPr>
          <a:xfrm>
            <a:off x="395288" y="3440113"/>
            <a:ext cx="8199437" cy="3417887"/>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750" y="0"/>
            <a:ext cx="9144000"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2</a:t>
            </a:r>
          </a:p>
        </p:txBody>
      </p:sp>
      <p:sp>
        <p:nvSpPr>
          <p:cNvPr id="13315" name="Rectangle 3"/>
          <p:cNvSpPr>
            <a:spLocks noGrp="1" noChangeArrowheads="1"/>
          </p:cNvSpPr>
          <p:nvPr>
            <p:ph type="body" sz="half" idx="1"/>
          </p:nvPr>
        </p:nvSpPr>
        <p:spPr>
          <a:xfrm>
            <a:off x="0" y="1268413"/>
            <a:ext cx="8675688" cy="5589587"/>
          </a:xfrm>
        </p:spPr>
        <p:txBody>
          <a:bodyPr/>
          <a:lstStyle/>
          <a:p>
            <a:pPr eaLnBrk="1" hangingPunct="1">
              <a:lnSpc>
                <a:spcPct val="90000"/>
              </a:lnSpc>
            </a:pPr>
            <a:r>
              <a:rPr lang="zh-CN" altLang="en-US" sz="2700" b="1" smtClean="0"/>
              <a:t>（一）感应电动机的基本工作原理 </a:t>
            </a:r>
          </a:p>
          <a:p>
            <a:pPr eaLnBrk="1" hangingPunct="1">
              <a:lnSpc>
                <a:spcPct val="90000"/>
              </a:lnSpc>
            </a:pPr>
            <a:r>
              <a:rPr lang="zh-CN" altLang="en-US" sz="2700" b="1" smtClean="0"/>
              <a:t>       其实异步电动机在工作原理上有和</a:t>
            </a:r>
            <a:r>
              <a:rPr lang="zh-CN" altLang="en-US" sz="2700" b="1" smtClean="0">
                <a:solidFill>
                  <a:srgbClr val="FF0000"/>
                </a:solidFill>
              </a:rPr>
              <a:t>变压器</a:t>
            </a:r>
            <a:r>
              <a:rPr lang="zh-CN" altLang="en-US" sz="2700" b="1" smtClean="0"/>
              <a:t>类似之处。磁场除了在定子绕组（初级或一次侧绕组）中感应电动势外，也要在转子绕组（次级或二次侧绕组）中感应电动势，产生电流，转子电流和磁场相互作用产生电磁转矩，驱动电机旋转工作。因此异步电机也称作为感应电机。 </a:t>
            </a:r>
          </a:p>
          <a:p>
            <a:pPr eaLnBrk="1" hangingPunct="1">
              <a:lnSpc>
                <a:spcPct val="90000"/>
              </a:lnSpc>
            </a:pPr>
            <a:r>
              <a:rPr lang="zh-CN" altLang="en-US" sz="2700" b="1" smtClean="0"/>
              <a:t>进一步分析：异步电动机转子转速是</a:t>
            </a:r>
            <a:r>
              <a:rPr lang="zh-CN" altLang="en-US" sz="2700" b="1" smtClean="0">
                <a:solidFill>
                  <a:srgbClr val="FF0000"/>
                </a:solidFill>
              </a:rPr>
              <a:t>不会等于</a:t>
            </a:r>
            <a:r>
              <a:rPr lang="zh-CN" altLang="en-US" sz="2700" b="1" smtClean="0"/>
              <a:t>同步速的，如果转子转速等于同步速，那么转子就和气隙磁场处于相对静止状态，转子回路中不会感应电动势和电流，转子也就不会产生驱动性质的电磁转矩，那么转子必然减速，不可能使转子转速维持同步速旋转。因此正常运行的异步电动机其转速总小于同步速，这就是“异步电动机”名称的由来。 </a:t>
            </a:r>
          </a:p>
        </p:txBody>
      </p:sp>
      <p:graphicFrame>
        <p:nvGraphicFramePr>
          <p:cNvPr id="13316" name="Object 4"/>
          <p:cNvGraphicFramePr>
            <a:graphicFrameLocks noChangeAspect="1"/>
          </p:cNvGraphicFramePr>
          <p:nvPr>
            <p:ph sz="quarter" idx="2"/>
          </p:nvPr>
        </p:nvGraphicFramePr>
        <p:xfrm>
          <a:off x="4787900" y="3500438"/>
          <a:ext cx="1082675" cy="608012"/>
        </p:xfrm>
        <a:graphic>
          <a:graphicData uri="http://schemas.openxmlformats.org/presentationml/2006/ole">
            <p:oleObj spid="_x0000_s13316" name="公式" r:id="rId3" imgW="380835" imgH="215806" progId="Equation.3">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750" y="0"/>
            <a:ext cx="9144000"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3</a:t>
            </a:r>
          </a:p>
        </p:txBody>
      </p:sp>
      <p:sp>
        <p:nvSpPr>
          <p:cNvPr id="14339" name="Rectangle 3"/>
          <p:cNvSpPr>
            <a:spLocks noGrp="1" noChangeArrowheads="1"/>
          </p:cNvSpPr>
          <p:nvPr>
            <p:ph type="body" sz="half" idx="1"/>
          </p:nvPr>
        </p:nvSpPr>
        <p:spPr>
          <a:xfrm>
            <a:off x="0" y="1268413"/>
            <a:ext cx="8675688" cy="4392612"/>
          </a:xfrm>
        </p:spPr>
        <p:txBody>
          <a:bodyPr/>
          <a:lstStyle/>
          <a:p>
            <a:pPr eaLnBrk="1" hangingPunct="1">
              <a:lnSpc>
                <a:spcPct val="80000"/>
              </a:lnSpc>
            </a:pPr>
            <a:r>
              <a:rPr lang="zh-CN" altLang="en-US" sz="2700" b="1" smtClean="0"/>
              <a:t>（一）感应电动机的基本工作原理 </a:t>
            </a:r>
          </a:p>
          <a:p>
            <a:pPr eaLnBrk="1" hangingPunct="1">
              <a:lnSpc>
                <a:spcPct val="80000"/>
              </a:lnSpc>
            </a:pPr>
            <a:r>
              <a:rPr lang="zh-CN" altLang="en-US" sz="2700" b="1" smtClean="0"/>
              <a:t>为了表征转子绕组与气隙旋转磁场间相对切割速度的大小，定义： </a:t>
            </a:r>
          </a:p>
          <a:p>
            <a:pPr eaLnBrk="1" hangingPunct="1">
              <a:lnSpc>
                <a:spcPct val="80000"/>
              </a:lnSpc>
            </a:pPr>
            <a:r>
              <a:rPr lang="zh-CN" altLang="en-US" sz="2700" b="1" smtClean="0"/>
              <a:t>转差率</a:t>
            </a:r>
            <a:r>
              <a:rPr lang="en-US" altLang="zh-CN" sz="2700" b="1" smtClean="0"/>
              <a:t>——</a:t>
            </a:r>
            <a:r>
              <a:rPr lang="zh-CN" altLang="en-US" sz="2700" b="1" smtClean="0"/>
              <a:t>为异步电动机气隙旋转磁场的同步速</a:t>
            </a:r>
            <a:r>
              <a:rPr lang="en-US" altLang="zh-CN" sz="2700" b="1" smtClean="0"/>
              <a:t>n</a:t>
            </a:r>
            <a:r>
              <a:rPr lang="en-US" altLang="zh-CN" sz="2700" b="1" baseline="-25000" smtClean="0"/>
              <a:t>1</a:t>
            </a:r>
            <a:r>
              <a:rPr lang="zh-CN" altLang="en-US" sz="2700" b="1" smtClean="0"/>
              <a:t>与电动机转子转速</a:t>
            </a:r>
            <a:r>
              <a:rPr lang="en-US" altLang="zh-CN" sz="2700" b="1" smtClean="0"/>
              <a:t>n</a:t>
            </a:r>
            <a:r>
              <a:rPr lang="zh-CN" altLang="en-US" sz="2700" b="1" smtClean="0"/>
              <a:t>之差与同步速</a:t>
            </a:r>
            <a:r>
              <a:rPr lang="en-US" altLang="zh-CN" sz="2700" b="1" smtClean="0"/>
              <a:t>n</a:t>
            </a:r>
            <a:r>
              <a:rPr lang="en-US" altLang="zh-CN" sz="2700" b="1" baseline="-25000" smtClean="0"/>
              <a:t>1</a:t>
            </a:r>
            <a:r>
              <a:rPr lang="zh-CN" altLang="en-US" sz="2700" b="1" smtClean="0"/>
              <a:t>的比值，常用</a:t>
            </a:r>
            <a:r>
              <a:rPr lang="en-US" altLang="zh-CN" sz="2700" b="1" smtClean="0"/>
              <a:t>s</a:t>
            </a:r>
            <a:r>
              <a:rPr lang="zh-CN" altLang="en-US" sz="2700" b="1" smtClean="0"/>
              <a:t>表示；即： </a:t>
            </a:r>
          </a:p>
          <a:p>
            <a:pPr eaLnBrk="1" hangingPunct="1">
              <a:lnSpc>
                <a:spcPct val="80000"/>
              </a:lnSpc>
            </a:pPr>
            <a:endParaRPr lang="zh-CN" altLang="en-US" sz="2700" b="1" smtClean="0"/>
          </a:p>
          <a:p>
            <a:pPr eaLnBrk="1" hangingPunct="1">
              <a:lnSpc>
                <a:spcPct val="80000"/>
              </a:lnSpc>
            </a:pPr>
            <a:endParaRPr lang="zh-CN" altLang="en-US" sz="2700" b="1" smtClean="0"/>
          </a:p>
          <a:p>
            <a:pPr eaLnBrk="1" hangingPunct="1">
              <a:lnSpc>
                <a:spcPct val="80000"/>
              </a:lnSpc>
            </a:pPr>
            <a:r>
              <a:rPr lang="zh-CN" altLang="en-US" sz="2700" b="1" smtClean="0"/>
              <a:t>异步电动机的转速总小于同步速，所以异步电动机转差率范围为：</a:t>
            </a:r>
            <a:r>
              <a:rPr lang="en-US" altLang="zh-CN" sz="2700" b="1" smtClean="0"/>
              <a:t>0&lt;s&lt;1</a:t>
            </a:r>
            <a:r>
              <a:rPr lang="zh-CN" altLang="en-US" sz="2700" b="1" smtClean="0"/>
              <a:t>。 </a:t>
            </a:r>
          </a:p>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a:p>
            <a:pPr eaLnBrk="1" hangingPunct="1">
              <a:lnSpc>
                <a:spcPct val="80000"/>
              </a:lnSpc>
            </a:pPr>
            <a:endParaRPr lang="en-US" altLang="zh-CN" sz="2700" b="1" smtClean="0">
              <a:latin typeface="宋体" pitchFamily="2" charset="-122"/>
            </a:endParaRPr>
          </a:p>
        </p:txBody>
      </p:sp>
      <p:graphicFrame>
        <p:nvGraphicFramePr>
          <p:cNvPr id="14340" name="Object 4"/>
          <p:cNvGraphicFramePr>
            <a:graphicFrameLocks noChangeAspect="1"/>
          </p:cNvGraphicFramePr>
          <p:nvPr>
            <p:ph sz="quarter" idx="2"/>
          </p:nvPr>
        </p:nvGraphicFramePr>
        <p:xfrm>
          <a:off x="3833813" y="3084513"/>
          <a:ext cx="1714500" cy="1165225"/>
        </p:xfrm>
        <a:graphic>
          <a:graphicData uri="http://schemas.openxmlformats.org/presentationml/2006/ole">
            <p:oleObj spid="_x0000_s14340" name="公式" r:id="rId3" imgW="634725" imgH="431613" progId="Equation.3">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0"/>
            <a:ext cx="9144000"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4</a:t>
            </a:r>
          </a:p>
        </p:txBody>
      </p:sp>
      <p:sp>
        <p:nvSpPr>
          <p:cNvPr id="15363" name="Rectangle 3"/>
          <p:cNvSpPr>
            <a:spLocks noGrp="1" noChangeArrowheads="1"/>
          </p:cNvSpPr>
          <p:nvPr>
            <p:ph type="body" sz="half" idx="1"/>
          </p:nvPr>
        </p:nvSpPr>
        <p:spPr>
          <a:xfrm>
            <a:off x="0" y="1268413"/>
            <a:ext cx="8675688" cy="5329237"/>
          </a:xfrm>
        </p:spPr>
        <p:txBody>
          <a:bodyPr/>
          <a:lstStyle/>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a:p>
            <a:pPr eaLnBrk="1" hangingPunct="1">
              <a:lnSpc>
                <a:spcPct val="80000"/>
              </a:lnSpc>
            </a:pPr>
            <a:r>
              <a:rPr lang="zh-CN" altLang="en-US" sz="3200" b="1" smtClean="0"/>
              <a:t>由于异步电机有</a:t>
            </a:r>
            <a:r>
              <a:rPr lang="en-US" altLang="zh-CN" sz="3200" b="1" smtClean="0"/>
              <a:t>n</a:t>
            </a:r>
            <a:r>
              <a:rPr lang="en-US" altLang="zh-CN" sz="3200" b="1" baseline="-25000" smtClean="0"/>
              <a:t>1</a:t>
            </a:r>
            <a:r>
              <a:rPr lang="en-US" altLang="zh-CN" sz="3200" b="1" smtClean="0">
                <a:cs typeface="Tahoma" pitchFamily="34" charset="0"/>
              </a:rPr>
              <a:t>≠</a:t>
            </a:r>
            <a:r>
              <a:rPr lang="en-US" altLang="zh-CN" sz="3200" b="1" smtClean="0"/>
              <a:t>n</a:t>
            </a:r>
            <a:r>
              <a:rPr lang="zh-CN" altLang="en-US" sz="3200" b="1" smtClean="0"/>
              <a:t>，则转子绕组和气隙磁场间存在相对切割关系，就会在转子绕组中产生感应电动势和电流，并产生电磁转矩，对应异步电动机有三种运行状态。</a:t>
            </a:r>
            <a:r>
              <a:rPr lang="zh-CN" altLang="en-US" sz="1800" smtClean="0"/>
              <a:t> </a:t>
            </a:r>
          </a:p>
          <a:p>
            <a:pPr eaLnBrk="1" hangingPunct="1">
              <a:lnSpc>
                <a:spcPct val="80000"/>
              </a:lnSpc>
            </a:pPr>
            <a:endParaRPr lang="zh-CN" altLang="en-US" sz="1800" smtClean="0"/>
          </a:p>
          <a:p>
            <a:pPr eaLnBrk="1" hangingPunct="1">
              <a:lnSpc>
                <a:spcPct val="80000"/>
              </a:lnSpc>
            </a:pPr>
            <a:endParaRPr lang="zh-CN" altLang="en-US" sz="2700" b="1" smtClean="0"/>
          </a:p>
          <a:p>
            <a:pPr eaLnBrk="1" hangingPunct="1">
              <a:lnSpc>
                <a:spcPct val="80000"/>
              </a:lnSpc>
            </a:pPr>
            <a:endParaRPr lang="en-US" altLang="zh-CN" sz="2700" b="1" smtClean="0">
              <a:latin typeface="宋体" pitchFamily="2" charset="-122"/>
            </a:endParaRPr>
          </a:p>
        </p:txBody>
      </p:sp>
      <p:graphicFrame>
        <p:nvGraphicFramePr>
          <p:cNvPr id="15364" name="Object 4"/>
          <p:cNvGraphicFramePr>
            <a:graphicFrameLocks noChangeAspect="1"/>
          </p:cNvGraphicFramePr>
          <p:nvPr>
            <p:ph sz="quarter" idx="2"/>
          </p:nvPr>
        </p:nvGraphicFramePr>
        <p:xfrm>
          <a:off x="2906713" y="3925888"/>
          <a:ext cx="1714500" cy="1179512"/>
        </p:xfrm>
        <a:graphic>
          <a:graphicData uri="http://schemas.openxmlformats.org/presentationml/2006/ole">
            <p:oleObj spid="_x0000_s15364" name="公式" r:id="rId3" imgW="622030" imgH="431613"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0"/>
            <a:ext cx="8135937"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5</a:t>
            </a:r>
          </a:p>
        </p:txBody>
      </p:sp>
      <p:sp>
        <p:nvSpPr>
          <p:cNvPr id="16387" name="Rectangle 3"/>
          <p:cNvSpPr>
            <a:spLocks noGrp="1" noChangeArrowheads="1"/>
          </p:cNvSpPr>
          <p:nvPr>
            <p:ph type="body" sz="half" idx="1"/>
          </p:nvPr>
        </p:nvSpPr>
        <p:spPr>
          <a:xfrm>
            <a:off x="0" y="1341438"/>
            <a:ext cx="8675688" cy="2232025"/>
          </a:xfrm>
        </p:spPr>
        <p:txBody>
          <a:bodyPr/>
          <a:lstStyle/>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a:p>
            <a:pPr eaLnBrk="1" hangingPunct="1">
              <a:lnSpc>
                <a:spcPct val="80000"/>
              </a:lnSpc>
            </a:pPr>
            <a:r>
              <a:rPr lang="en-US" altLang="zh-CN" sz="3200" b="1" smtClean="0"/>
              <a:t>1</a:t>
            </a:r>
            <a:r>
              <a:rPr lang="zh-CN" altLang="en-US" sz="3200" b="1" smtClean="0"/>
              <a:t>．电动机运行状态（</a:t>
            </a:r>
            <a:r>
              <a:rPr lang="en-US" altLang="zh-CN" sz="3200" b="1" smtClean="0"/>
              <a:t>0&lt;s&lt;1</a:t>
            </a:r>
            <a:r>
              <a:rPr lang="zh-CN" altLang="en-US" sz="3200" b="1" smtClean="0"/>
              <a:t>，</a:t>
            </a:r>
            <a:r>
              <a:rPr lang="en-US" altLang="zh-CN" sz="3200" b="1" smtClean="0"/>
              <a:t>0&lt;n&lt;n</a:t>
            </a:r>
            <a:r>
              <a:rPr lang="en-US" altLang="zh-CN" sz="3200" b="1" baseline="-25000" smtClean="0"/>
              <a:t>1</a:t>
            </a:r>
            <a:r>
              <a:rPr lang="zh-CN" altLang="en-US" sz="3200" b="1" smtClean="0"/>
              <a:t>）</a:t>
            </a:r>
          </a:p>
          <a:p>
            <a:pPr eaLnBrk="1" hangingPunct="1">
              <a:lnSpc>
                <a:spcPct val="80000"/>
              </a:lnSpc>
            </a:pPr>
            <a:r>
              <a:rPr lang="zh-CN" altLang="en-US" sz="3200" b="1" smtClean="0"/>
              <a:t> 如图</a:t>
            </a:r>
            <a:r>
              <a:rPr lang="en-US" altLang="zh-CN" sz="3200" b="1" smtClean="0"/>
              <a:t>a</a:t>
            </a:r>
            <a:r>
              <a:rPr lang="zh-CN" altLang="en-US" sz="3200" b="1" smtClean="0"/>
              <a:t>，注意转子导体感应的电动势</a:t>
            </a:r>
            <a:r>
              <a:rPr lang="en-US" altLang="zh-CN" sz="3200" b="1" smtClean="0"/>
              <a:t>e</a:t>
            </a:r>
            <a:r>
              <a:rPr lang="zh-CN" altLang="en-US" sz="3200" b="1" smtClean="0"/>
              <a:t>、电流</a:t>
            </a:r>
            <a:r>
              <a:rPr lang="en-US" altLang="zh-CN" sz="3200" b="1" smtClean="0"/>
              <a:t>i</a:t>
            </a:r>
            <a:r>
              <a:rPr lang="zh-CN" altLang="en-US" sz="3200" b="1" smtClean="0"/>
              <a:t>和电磁转矩</a:t>
            </a:r>
            <a:r>
              <a:rPr lang="en-US" altLang="zh-CN" sz="3200" b="1" i="1" smtClean="0"/>
              <a:t>T</a:t>
            </a:r>
            <a:r>
              <a:rPr lang="zh-CN" altLang="en-US" sz="3200" b="1" smtClean="0"/>
              <a:t>的方向；电磁转矩的方向和转子转向相同，为驱动性质转矩。</a:t>
            </a:r>
          </a:p>
          <a:p>
            <a:pPr eaLnBrk="1" hangingPunct="1">
              <a:lnSpc>
                <a:spcPct val="80000"/>
              </a:lnSpc>
            </a:pPr>
            <a:endParaRPr lang="zh-CN" altLang="en-US" sz="3200" b="1" smtClean="0"/>
          </a:p>
          <a:p>
            <a:pPr eaLnBrk="1" hangingPunct="1">
              <a:lnSpc>
                <a:spcPct val="80000"/>
              </a:lnSpc>
            </a:pPr>
            <a:endParaRPr lang="en-US" altLang="zh-CN" sz="3200" b="1" smtClean="0">
              <a:latin typeface="宋体" pitchFamily="2" charset="-122"/>
            </a:endParaRPr>
          </a:p>
        </p:txBody>
      </p:sp>
      <p:pic>
        <p:nvPicPr>
          <p:cNvPr id="16388" name="Picture 6" descr="25-4"/>
          <p:cNvPicPr>
            <a:picLocks noChangeAspect="1" noChangeArrowheads="1"/>
          </p:cNvPicPr>
          <p:nvPr>
            <p:ph sz="quarter" idx="2"/>
          </p:nvPr>
        </p:nvPicPr>
        <p:blipFill>
          <a:blip r:embed="rId3"/>
          <a:srcRect/>
          <a:stretch>
            <a:fillRect/>
          </a:stretch>
        </p:blipFill>
        <p:spPr>
          <a:xfrm>
            <a:off x="468313" y="3681413"/>
            <a:ext cx="8135937" cy="3176587"/>
          </a:xfrm>
          <a:noFill/>
        </p:spPr>
      </p:pic>
      <p:graphicFrame>
        <p:nvGraphicFramePr>
          <p:cNvPr id="16389" name="Object 7"/>
          <p:cNvGraphicFramePr>
            <a:graphicFrameLocks noChangeAspect="1"/>
          </p:cNvGraphicFramePr>
          <p:nvPr>
            <p:ph sz="quarter" idx="3"/>
          </p:nvPr>
        </p:nvGraphicFramePr>
        <p:xfrm>
          <a:off x="6443663" y="836613"/>
          <a:ext cx="1368425" cy="949325"/>
        </p:xfrm>
        <a:graphic>
          <a:graphicData uri="http://schemas.openxmlformats.org/presentationml/2006/ole">
            <p:oleObj spid="_x0000_s16389" name="公式" r:id="rId4" imgW="622030" imgH="431613"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0"/>
            <a:ext cx="7775575"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6</a:t>
            </a:r>
          </a:p>
        </p:txBody>
      </p:sp>
      <p:sp>
        <p:nvSpPr>
          <p:cNvPr id="17411" name="Rectangle 3"/>
          <p:cNvSpPr>
            <a:spLocks noGrp="1" noChangeArrowheads="1"/>
          </p:cNvSpPr>
          <p:nvPr>
            <p:ph type="body" sz="half" idx="1"/>
          </p:nvPr>
        </p:nvSpPr>
        <p:spPr>
          <a:xfrm>
            <a:off x="0" y="1268413"/>
            <a:ext cx="8675688" cy="1973262"/>
          </a:xfrm>
        </p:spPr>
        <p:txBody>
          <a:bodyPr/>
          <a:lstStyle/>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a:p>
            <a:pPr eaLnBrk="1" hangingPunct="1">
              <a:lnSpc>
                <a:spcPct val="80000"/>
              </a:lnSpc>
            </a:pPr>
            <a:r>
              <a:rPr lang="en-US" altLang="en-US" sz="3200" b="1" smtClean="0"/>
              <a:t>2．</a:t>
            </a:r>
            <a:r>
              <a:rPr lang="zh-CN" altLang="en-US" sz="3200" b="1" smtClean="0"/>
              <a:t>发电机运行状态（</a:t>
            </a:r>
            <a:r>
              <a:rPr lang="en-US" altLang="zh-CN" sz="3200" b="1" smtClean="0"/>
              <a:t>0&lt;s</a:t>
            </a:r>
            <a:r>
              <a:rPr lang="zh-CN" altLang="en-US" sz="3200" b="1" smtClean="0"/>
              <a:t>，</a:t>
            </a:r>
            <a:r>
              <a:rPr lang="en-US" altLang="zh-CN" sz="3200" b="1" smtClean="0"/>
              <a:t>n&gt;n</a:t>
            </a:r>
            <a:r>
              <a:rPr lang="en-US" altLang="zh-CN" sz="3200" b="1" baseline="-25000" smtClean="0"/>
              <a:t>1</a:t>
            </a:r>
            <a:r>
              <a:rPr lang="zh-CN" altLang="en-US" sz="3200" b="1" smtClean="0"/>
              <a:t>）</a:t>
            </a:r>
            <a:endParaRPr lang="en-US" altLang="en-US" sz="3200" b="1" smtClean="0"/>
          </a:p>
          <a:p>
            <a:pPr eaLnBrk="1" hangingPunct="1">
              <a:lnSpc>
                <a:spcPct val="80000"/>
              </a:lnSpc>
            </a:pPr>
            <a:r>
              <a:rPr lang="zh-CN" altLang="en-US" sz="3200" b="1" smtClean="0"/>
              <a:t>       </a:t>
            </a:r>
            <a:r>
              <a:rPr lang="en-US" altLang="en-US" sz="3200" b="1" smtClean="0"/>
              <a:t>如图b，注意转子导体感应的电动势</a:t>
            </a:r>
            <a:r>
              <a:rPr lang="en-US" altLang="zh-CN" sz="3200" b="1" smtClean="0"/>
              <a:t>e</a:t>
            </a:r>
            <a:r>
              <a:rPr lang="en-US" altLang="en-US" sz="3200" b="1" smtClean="0"/>
              <a:t>、电流</a:t>
            </a:r>
            <a:r>
              <a:rPr lang="en-US" altLang="zh-CN" sz="3200" b="1" smtClean="0"/>
              <a:t>i</a:t>
            </a:r>
            <a:r>
              <a:rPr lang="en-US" altLang="en-US" sz="3200" b="1" smtClean="0"/>
              <a:t>和电磁转矩</a:t>
            </a:r>
            <a:r>
              <a:rPr lang="en-US" altLang="en-US" sz="3200" b="1" i="1" smtClean="0"/>
              <a:t>T</a:t>
            </a:r>
            <a:r>
              <a:rPr lang="en-US" altLang="en-US" sz="3200" b="1" smtClean="0"/>
              <a:t>的方向；电磁转矩的方向和电动机运行时相比方向发生变化，和转子转向相反，为制动性质转矩</a:t>
            </a:r>
            <a:r>
              <a:rPr lang="en-US" altLang="en-US" sz="2700" b="1" smtClean="0"/>
              <a:t>。</a:t>
            </a:r>
          </a:p>
          <a:p>
            <a:pPr eaLnBrk="1" hangingPunct="1">
              <a:lnSpc>
                <a:spcPct val="80000"/>
              </a:lnSpc>
            </a:pPr>
            <a:endParaRPr lang="en-US" altLang="en-US" sz="2700" b="1" smtClean="0"/>
          </a:p>
          <a:p>
            <a:pPr eaLnBrk="1" hangingPunct="1">
              <a:lnSpc>
                <a:spcPct val="80000"/>
              </a:lnSpc>
            </a:pPr>
            <a:endParaRPr lang="en-US" altLang="zh-CN" sz="2700" b="1" smtClean="0">
              <a:latin typeface="宋体" pitchFamily="2" charset="-122"/>
            </a:endParaRPr>
          </a:p>
        </p:txBody>
      </p:sp>
      <p:pic>
        <p:nvPicPr>
          <p:cNvPr id="17412" name="Picture 4" descr="25-4"/>
          <p:cNvPicPr>
            <a:picLocks noChangeAspect="1" noChangeArrowheads="1"/>
          </p:cNvPicPr>
          <p:nvPr>
            <p:ph sz="quarter" idx="2"/>
          </p:nvPr>
        </p:nvPicPr>
        <p:blipFill>
          <a:blip r:embed="rId3"/>
          <a:srcRect/>
          <a:stretch>
            <a:fillRect/>
          </a:stretch>
        </p:blipFill>
        <p:spPr>
          <a:xfrm>
            <a:off x="468313" y="3681413"/>
            <a:ext cx="8135937" cy="3176587"/>
          </a:xfrm>
          <a:noFill/>
        </p:spPr>
      </p:pic>
      <p:graphicFrame>
        <p:nvGraphicFramePr>
          <p:cNvPr id="17413" name="Object 5"/>
          <p:cNvGraphicFramePr>
            <a:graphicFrameLocks noChangeAspect="1"/>
          </p:cNvGraphicFramePr>
          <p:nvPr>
            <p:ph sz="quarter" idx="3"/>
          </p:nvPr>
        </p:nvGraphicFramePr>
        <p:xfrm>
          <a:off x="6588125" y="908050"/>
          <a:ext cx="1368425" cy="949325"/>
        </p:xfrm>
        <a:graphic>
          <a:graphicData uri="http://schemas.openxmlformats.org/presentationml/2006/ole">
            <p:oleObj spid="_x0000_s17413" name="公式" r:id="rId4" imgW="622030" imgH="431613" progId="Equation.3">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0"/>
            <a:ext cx="8135937"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6</a:t>
            </a:r>
          </a:p>
        </p:txBody>
      </p:sp>
      <p:sp>
        <p:nvSpPr>
          <p:cNvPr id="18435" name="Rectangle 3"/>
          <p:cNvSpPr>
            <a:spLocks noGrp="1" noChangeArrowheads="1"/>
          </p:cNvSpPr>
          <p:nvPr>
            <p:ph type="body" sz="half" idx="1"/>
          </p:nvPr>
        </p:nvSpPr>
        <p:spPr>
          <a:xfrm>
            <a:off x="0" y="1268413"/>
            <a:ext cx="8675688" cy="2736850"/>
          </a:xfrm>
        </p:spPr>
        <p:txBody>
          <a:bodyPr/>
          <a:lstStyle/>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a:p>
            <a:pPr eaLnBrk="1" hangingPunct="1">
              <a:lnSpc>
                <a:spcPct val="80000"/>
              </a:lnSpc>
            </a:pPr>
            <a:r>
              <a:rPr lang="en-US" altLang="en-US" sz="3200" b="1" smtClean="0"/>
              <a:t>3．电磁制动运行状态 </a:t>
            </a:r>
            <a:r>
              <a:rPr lang="zh-CN" altLang="en-US" sz="3200" b="1" smtClean="0"/>
              <a:t>（</a:t>
            </a:r>
            <a:r>
              <a:rPr lang="en-US" altLang="zh-CN" sz="3200" b="1" smtClean="0"/>
              <a:t>1&lt;s</a:t>
            </a:r>
            <a:r>
              <a:rPr lang="zh-CN" altLang="en-US" sz="3200" b="1" smtClean="0"/>
              <a:t>，</a:t>
            </a:r>
            <a:r>
              <a:rPr lang="en-US" altLang="zh-CN" sz="3200" b="1" smtClean="0"/>
              <a:t>0&gt;n</a:t>
            </a:r>
            <a:r>
              <a:rPr lang="zh-CN" altLang="en-US" sz="3200" b="1" smtClean="0"/>
              <a:t>）</a:t>
            </a:r>
            <a:r>
              <a:rPr lang="en-US" altLang="en-US" sz="3200" b="1" smtClean="0"/>
              <a:t> </a:t>
            </a:r>
            <a:endParaRPr lang="zh-CN" altLang="en-US" sz="3200" b="1" smtClean="0"/>
          </a:p>
          <a:p>
            <a:pPr eaLnBrk="1" hangingPunct="1">
              <a:lnSpc>
                <a:spcPct val="80000"/>
              </a:lnSpc>
            </a:pPr>
            <a:r>
              <a:rPr lang="en-US" altLang="en-US" sz="3200" b="1" smtClean="0"/>
              <a:t>如图c，注意转子导体感应的电动势</a:t>
            </a:r>
            <a:r>
              <a:rPr lang="en-US" altLang="zh-CN" sz="3200" b="1" smtClean="0"/>
              <a:t>e</a:t>
            </a:r>
            <a:r>
              <a:rPr lang="en-US" altLang="en-US" sz="3200" b="1" smtClean="0"/>
              <a:t>、电流</a:t>
            </a:r>
            <a:r>
              <a:rPr lang="en-US" altLang="zh-CN" sz="3200" b="1" smtClean="0"/>
              <a:t>i</a:t>
            </a:r>
            <a:r>
              <a:rPr lang="en-US" altLang="en-US" sz="3200" b="1" smtClean="0"/>
              <a:t>和电磁转矩</a:t>
            </a:r>
            <a:r>
              <a:rPr lang="en-US" altLang="en-US" sz="3200" b="1" i="1" smtClean="0"/>
              <a:t>T</a:t>
            </a:r>
            <a:r>
              <a:rPr lang="en-US" altLang="en-US" sz="3200" b="1" smtClean="0"/>
              <a:t>的方向；电磁转矩的方向和电动机运行时相比没有发生变化，但电动机转子反转了，因此电磁转矩仍为制动性质转矩。</a:t>
            </a:r>
            <a:endParaRPr lang="en-US" altLang="en-US" sz="1800" smtClean="0"/>
          </a:p>
          <a:p>
            <a:pPr eaLnBrk="1" hangingPunct="1">
              <a:lnSpc>
                <a:spcPct val="80000"/>
              </a:lnSpc>
            </a:pPr>
            <a:endParaRPr lang="en-US" altLang="en-US" sz="2700" b="1" smtClean="0"/>
          </a:p>
          <a:p>
            <a:pPr eaLnBrk="1" hangingPunct="1">
              <a:lnSpc>
                <a:spcPct val="80000"/>
              </a:lnSpc>
            </a:pPr>
            <a:endParaRPr lang="en-US" altLang="zh-CN" sz="2700" b="1" smtClean="0">
              <a:latin typeface="宋体" pitchFamily="2" charset="-122"/>
            </a:endParaRPr>
          </a:p>
        </p:txBody>
      </p:sp>
      <p:graphicFrame>
        <p:nvGraphicFramePr>
          <p:cNvPr id="18436" name="Object 5"/>
          <p:cNvGraphicFramePr>
            <a:graphicFrameLocks noChangeAspect="1"/>
          </p:cNvGraphicFramePr>
          <p:nvPr>
            <p:ph sz="quarter" idx="3"/>
          </p:nvPr>
        </p:nvGraphicFramePr>
        <p:xfrm>
          <a:off x="6877050" y="836613"/>
          <a:ext cx="1366838" cy="947737"/>
        </p:xfrm>
        <a:graphic>
          <a:graphicData uri="http://schemas.openxmlformats.org/presentationml/2006/ole">
            <p:oleObj spid="_x0000_s18436" name="公式" r:id="rId3" imgW="622030" imgH="431613" progId="Equation.3">
              <p:embed/>
            </p:oleObj>
          </a:graphicData>
        </a:graphic>
      </p:graphicFrame>
      <p:pic>
        <p:nvPicPr>
          <p:cNvPr id="18437" name="Picture 7"/>
          <p:cNvPicPr>
            <a:picLocks noChangeAspect="1" noChangeArrowheads="1"/>
          </p:cNvPicPr>
          <p:nvPr/>
        </p:nvPicPr>
        <p:blipFill>
          <a:blip r:embed="rId4"/>
          <a:srcRect/>
          <a:stretch>
            <a:fillRect/>
          </a:stretch>
        </p:blipFill>
        <p:spPr bwMode="auto">
          <a:xfrm>
            <a:off x="522288" y="3848100"/>
            <a:ext cx="7696200" cy="3009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0"/>
            <a:ext cx="8135937" cy="1143000"/>
          </a:xfrm>
        </p:spPr>
        <p:txBody>
          <a:bodyPr/>
          <a:lstStyle/>
          <a:p>
            <a:pPr eaLnBrk="1" hangingPunct="1"/>
            <a:r>
              <a:rPr lang="en-US" altLang="zh-CN" sz="3700" smtClean="0"/>
              <a:t>5.1</a:t>
            </a:r>
            <a:r>
              <a:rPr lang="en-US" altLang="zh-CN" sz="3700" smtClean="0">
                <a:latin typeface="Arial" charset="0"/>
              </a:rPr>
              <a:t>—</a:t>
            </a:r>
            <a:r>
              <a:rPr lang="en-US" altLang="zh-CN" sz="3700" smtClean="0"/>
              <a:t>2</a:t>
            </a:r>
            <a:r>
              <a:rPr lang="zh-CN" altLang="en-US" sz="3700" b="1" smtClean="0"/>
              <a:t>感应电机的基本工作原理</a:t>
            </a:r>
            <a:r>
              <a:rPr lang="zh-CN" altLang="en-US" sz="3700" smtClean="0"/>
              <a:t>  </a:t>
            </a:r>
            <a:r>
              <a:rPr lang="en-US" altLang="zh-CN" sz="1400" smtClean="0">
                <a:ea typeface="黑体" pitchFamily="2" charset="-122"/>
              </a:rPr>
              <a:t>6</a:t>
            </a:r>
          </a:p>
        </p:txBody>
      </p:sp>
      <p:sp>
        <p:nvSpPr>
          <p:cNvPr id="19459" name="Rectangle 3"/>
          <p:cNvSpPr>
            <a:spLocks noGrp="1" noChangeArrowheads="1"/>
          </p:cNvSpPr>
          <p:nvPr>
            <p:ph type="body" sz="half" idx="1"/>
          </p:nvPr>
        </p:nvSpPr>
        <p:spPr>
          <a:xfrm>
            <a:off x="0" y="1268413"/>
            <a:ext cx="8675688" cy="576262"/>
          </a:xfrm>
        </p:spPr>
        <p:txBody>
          <a:bodyPr/>
          <a:lstStyle/>
          <a:p>
            <a:pPr eaLnBrk="1" hangingPunct="1">
              <a:lnSpc>
                <a:spcPct val="80000"/>
              </a:lnSpc>
            </a:pPr>
            <a:r>
              <a:rPr lang="en-US" altLang="zh-CN" sz="2700" b="1" smtClean="0"/>
              <a:t>(</a:t>
            </a:r>
            <a:r>
              <a:rPr lang="zh-CN" altLang="en-US" sz="2700" b="1" smtClean="0"/>
              <a:t>二</a:t>
            </a:r>
            <a:r>
              <a:rPr lang="en-US" altLang="zh-CN" sz="2700" b="1" smtClean="0"/>
              <a:t>)</a:t>
            </a:r>
            <a:r>
              <a:rPr lang="zh-CN" altLang="en-US" sz="2700" b="1" smtClean="0"/>
              <a:t>感应电机的三种运行状态 </a:t>
            </a:r>
          </a:p>
        </p:txBody>
      </p:sp>
      <p:pic>
        <p:nvPicPr>
          <p:cNvPr id="19460" name="Picture 5" descr="5-1"/>
          <p:cNvPicPr>
            <a:picLocks noChangeAspect="1" noChangeArrowheads="1"/>
          </p:cNvPicPr>
          <p:nvPr/>
        </p:nvPicPr>
        <p:blipFill>
          <a:blip r:embed="rId2"/>
          <a:srcRect/>
          <a:stretch>
            <a:fillRect/>
          </a:stretch>
        </p:blipFill>
        <p:spPr bwMode="auto">
          <a:xfrm>
            <a:off x="2268538" y="1773238"/>
            <a:ext cx="5113337" cy="2420937"/>
          </a:xfrm>
          <a:prstGeom prst="rect">
            <a:avLst/>
          </a:prstGeom>
          <a:noFill/>
          <a:ln w="9525">
            <a:noFill/>
            <a:miter lim="800000"/>
            <a:headEnd/>
            <a:tailEnd/>
          </a:ln>
        </p:spPr>
      </p:pic>
      <p:pic>
        <p:nvPicPr>
          <p:cNvPr id="19461" name="Picture 6"/>
          <p:cNvPicPr>
            <a:picLocks noChangeAspect="1" noChangeArrowheads="1"/>
          </p:cNvPicPr>
          <p:nvPr/>
        </p:nvPicPr>
        <p:blipFill>
          <a:blip r:embed="rId3"/>
          <a:srcRect/>
          <a:stretch>
            <a:fillRect/>
          </a:stretch>
        </p:blipFill>
        <p:spPr bwMode="auto">
          <a:xfrm>
            <a:off x="611188" y="3848100"/>
            <a:ext cx="7696200" cy="3009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088" y="0"/>
            <a:ext cx="7921625" cy="981075"/>
          </a:xfrm>
        </p:spPr>
        <p:txBody>
          <a:bodyPr/>
          <a:lstStyle/>
          <a:p>
            <a:pPr eaLnBrk="1" hangingPunct="1"/>
            <a:r>
              <a:rPr lang="en-US" altLang="zh-CN" sz="2800" smtClean="0"/>
              <a:t>5.1</a:t>
            </a:r>
            <a:r>
              <a:rPr lang="en-US" altLang="zh-CN" sz="2800" smtClean="0">
                <a:latin typeface="Arial" charset="0"/>
              </a:rPr>
              <a:t>—</a:t>
            </a:r>
            <a:r>
              <a:rPr lang="en-US" altLang="zh-CN" sz="2800" smtClean="0"/>
              <a:t>3  </a:t>
            </a:r>
            <a:r>
              <a:rPr lang="zh-CN" altLang="en-US" sz="2800" b="1" smtClean="0"/>
              <a:t>航空感应电动机的型号和额定数据</a:t>
            </a:r>
            <a:r>
              <a:rPr lang="zh-CN" altLang="en-US" sz="2500" b="1" smtClean="0"/>
              <a:t> </a:t>
            </a:r>
            <a:r>
              <a:rPr lang="en-US" altLang="zh-CN" sz="1400" smtClean="0">
                <a:ea typeface="黑体" pitchFamily="2" charset="-122"/>
              </a:rPr>
              <a:t>1</a:t>
            </a:r>
          </a:p>
        </p:txBody>
      </p:sp>
      <p:sp>
        <p:nvSpPr>
          <p:cNvPr id="20483" name="Rectangle 3"/>
          <p:cNvSpPr>
            <a:spLocks noGrp="1" noChangeArrowheads="1"/>
          </p:cNvSpPr>
          <p:nvPr>
            <p:ph type="body" sz="half" idx="1"/>
          </p:nvPr>
        </p:nvSpPr>
        <p:spPr>
          <a:xfrm>
            <a:off x="395288" y="908050"/>
            <a:ext cx="8748712" cy="6165850"/>
          </a:xfrm>
        </p:spPr>
        <p:txBody>
          <a:bodyPr/>
          <a:lstStyle/>
          <a:p>
            <a:pPr eaLnBrk="1" hangingPunct="1"/>
            <a:r>
              <a:rPr lang="zh-CN" altLang="en-US" sz="4500" b="1" smtClean="0"/>
              <a:t>一，型号</a:t>
            </a:r>
          </a:p>
          <a:p>
            <a:pPr eaLnBrk="1" hangingPunct="1"/>
            <a:r>
              <a:rPr lang="zh-CN" altLang="en-US" sz="4500" b="1" smtClean="0"/>
              <a:t>       主称代码</a:t>
            </a:r>
            <a:r>
              <a:rPr lang="en-US" altLang="zh-CN" sz="4500" b="1" smtClean="0"/>
              <a:t>+</a:t>
            </a:r>
            <a:r>
              <a:rPr lang="zh-CN" altLang="en-US" sz="4500" b="1" smtClean="0"/>
              <a:t>额定功率</a:t>
            </a:r>
          </a:p>
          <a:p>
            <a:pPr eaLnBrk="1" hangingPunct="1"/>
            <a:r>
              <a:rPr lang="en-US" altLang="zh-CN" sz="4500" b="1" smtClean="0"/>
              <a:t>SLD-5500 </a:t>
            </a:r>
            <a:r>
              <a:rPr lang="zh-CN" altLang="en-US" sz="4500" b="1" smtClean="0"/>
              <a:t>三相笼型电动机，额定功率</a:t>
            </a:r>
            <a:r>
              <a:rPr lang="en-US" altLang="zh-CN" sz="4500" b="1" smtClean="0"/>
              <a:t>5500W</a:t>
            </a:r>
          </a:p>
          <a:p>
            <a:pPr eaLnBrk="1" hangingPunct="1"/>
            <a:r>
              <a:rPr lang="en-US" altLang="zh-CN" sz="4500" b="1" smtClean="0"/>
              <a:t>BJD-280 </a:t>
            </a:r>
            <a:r>
              <a:rPr lang="zh-CN" altLang="en-US" sz="4500" b="1" smtClean="0"/>
              <a:t>泵用交流电动机</a:t>
            </a:r>
          </a:p>
          <a:p>
            <a:pPr eaLnBrk="1" hangingPunct="1"/>
            <a:r>
              <a:rPr lang="en-US" altLang="zh-CN" sz="4500" b="1" smtClean="0"/>
              <a:t>JRD-500 </a:t>
            </a:r>
            <a:r>
              <a:rPr lang="zh-CN" altLang="en-US" sz="4500" b="1" smtClean="0"/>
              <a:t>交流电容电动机</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650" y="0"/>
            <a:ext cx="8064500" cy="981075"/>
          </a:xfrm>
        </p:spPr>
        <p:txBody>
          <a:bodyPr/>
          <a:lstStyle/>
          <a:p>
            <a:pPr eaLnBrk="1" hangingPunct="1"/>
            <a:r>
              <a:rPr lang="en-US" altLang="zh-CN" sz="2800" smtClean="0"/>
              <a:t>5.1</a:t>
            </a:r>
            <a:r>
              <a:rPr lang="en-US" altLang="zh-CN" sz="2800" smtClean="0">
                <a:latin typeface="Arial" charset="0"/>
              </a:rPr>
              <a:t>—</a:t>
            </a:r>
            <a:r>
              <a:rPr lang="en-US" altLang="zh-CN" sz="2800" smtClean="0"/>
              <a:t>3  </a:t>
            </a:r>
            <a:r>
              <a:rPr lang="zh-CN" altLang="en-US" sz="2800" b="1" smtClean="0"/>
              <a:t>航空感应电动机的型号和额定数据</a:t>
            </a:r>
            <a:r>
              <a:rPr lang="zh-CN" altLang="en-US" sz="2500" b="1" smtClean="0"/>
              <a:t> </a:t>
            </a:r>
            <a:r>
              <a:rPr lang="en-US" altLang="zh-CN" sz="1400" smtClean="0">
                <a:ea typeface="黑体" pitchFamily="2" charset="-122"/>
              </a:rPr>
              <a:t>1</a:t>
            </a:r>
          </a:p>
        </p:txBody>
      </p:sp>
      <p:sp>
        <p:nvSpPr>
          <p:cNvPr id="21507" name="Rectangle 3"/>
          <p:cNvSpPr>
            <a:spLocks noGrp="1" noChangeArrowheads="1"/>
          </p:cNvSpPr>
          <p:nvPr>
            <p:ph type="body" sz="half" idx="1"/>
          </p:nvPr>
        </p:nvSpPr>
        <p:spPr>
          <a:xfrm>
            <a:off x="0" y="981075"/>
            <a:ext cx="9144000" cy="5688013"/>
          </a:xfrm>
        </p:spPr>
        <p:txBody>
          <a:bodyPr/>
          <a:lstStyle/>
          <a:p>
            <a:pPr eaLnBrk="1" hangingPunct="1"/>
            <a:r>
              <a:rPr lang="zh-CN" altLang="en-US" sz="4100" b="1" smtClean="0"/>
              <a:t>一，额定数据</a:t>
            </a:r>
          </a:p>
          <a:p>
            <a:pPr eaLnBrk="1" hangingPunct="1"/>
            <a:r>
              <a:rPr lang="zh-CN" altLang="en-US" sz="2300" b="1" smtClean="0"/>
              <a:t>（</a:t>
            </a:r>
            <a:r>
              <a:rPr lang="en-US" altLang="zh-CN" sz="2300" b="1" smtClean="0"/>
              <a:t>1</a:t>
            </a:r>
            <a:r>
              <a:rPr lang="zh-CN" altLang="en-US" sz="2300" b="1" smtClean="0"/>
              <a:t>）、额定功率（</a:t>
            </a:r>
            <a:r>
              <a:rPr lang="en-US" altLang="zh-CN" sz="2300" b="1" smtClean="0"/>
              <a:t>kW</a:t>
            </a:r>
            <a:r>
              <a:rPr lang="zh-CN" altLang="en-US" sz="2300" b="1" smtClean="0"/>
              <a:t>，</a:t>
            </a:r>
            <a:r>
              <a:rPr lang="en-US" altLang="zh-CN" sz="2300" b="1" smtClean="0"/>
              <a:t>W</a:t>
            </a:r>
            <a:r>
              <a:rPr lang="zh-CN" altLang="en-US" sz="2300" b="1" smtClean="0"/>
              <a:t>）：指转轴上输出的机械功率； </a:t>
            </a:r>
          </a:p>
          <a:p>
            <a:pPr eaLnBrk="1" hangingPunct="1"/>
            <a:r>
              <a:rPr lang="zh-CN" altLang="en-US" sz="2300" b="1" smtClean="0"/>
              <a:t>（</a:t>
            </a:r>
            <a:r>
              <a:rPr lang="en-US" altLang="zh-CN" sz="2300" b="1" smtClean="0"/>
              <a:t>2</a:t>
            </a:r>
            <a:r>
              <a:rPr lang="zh-CN" altLang="en-US" sz="2300" b="1" smtClean="0"/>
              <a:t>）、额定电压</a:t>
            </a:r>
            <a:r>
              <a:rPr lang="en-US" altLang="zh-CN" sz="2300" b="1" i="1" smtClean="0"/>
              <a:t>U</a:t>
            </a:r>
            <a:r>
              <a:rPr lang="zh-CN" altLang="en-US" sz="2300" b="1" smtClean="0"/>
              <a:t>（</a:t>
            </a:r>
            <a:r>
              <a:rPr lang="en-US" altLang="zh-CN" sz="2300" b="1" smtClean="0"/>
              <a:t>kV</a:t>
            </a:r>
            <a:r>
              <a:rPr lang="zh-CN" altLang="en-US" sz="2300" b="1" smtClean="0"/>
              <a:t>，</a:t>
            </a:r>
            <a:r>
              <a:rPr lang="en-US" altLang="zh-CN" sz="2300" b="1" smtClean="0"/>
              <a:t>V</a:t>
            </a:r>
            <a:r>
              <a:rPr lang="zh-CN" altLang="en-US" sz="2300" b="1" smtClean="0"/>
              <a:t>）：指定子侧的线电压； </a:t>
            </a:r>
          </a:p>
          <a:p>
            <a:pPr eaLnBrk="1" hangingPunct="1"/>
            <a:r>
              <a:rPr lang="zh-CN" altLang="en-US" sz="2300" b="1" smtClean="0"/>
              <a:t>（</a:t>
            </a:r>
            <a:r>
              <a:rPr lang="en-US" altLang="zh-CN" sz="2300" b="1" smtClean="0"/>
              <a:t>3</a:t>
            </a:r>
            <a:r>
              <a:rPr lang="zh-CN" altLang="en-US" sz="2300" b="1" smtClean="0"/>
              <a:t>）、额定电流（</a:t>
            </a:r>
            <a:r>
              <a:rPr lang="en-US" altLang="zh-CN" sz="2300" b="1" smtClean="0"/>
              <a:t>A</a:t>
            </a:r>
            <a:r>
              <a:rPr lang="zh-CN" altLang="en-US" sz="2300" b="1" smtClean="0"/>
              <a:t>）：指定子侧的线电流； </a:t>
            </a:r>
          </a:p>
          <a:p>
            <a:pPr eaLnBrk="1" hangingPunct="1"/>
            <a:r>
              <a:rPr lang="zh-CN" altLang="en-US" sz="2300" b="1" smtClean="0"/>
              <a:t>（</a:t>
            </a:r>
            <a:r>
              <a:rPr lang="en-US" altLang="zh-CN" sz="2300" b="1" smtClean="0"/>
              <a:t>4</a:t>
            </a:r>
            <a:r>
              <a:rPr lang="zh-CN" altLang="en-US" sz="2300" b="1" smtClean="0"/>
              <a:t>）、额定频率：我国规定工业用电频率为</a:t>
            </a:r>
            <a:r>
              <a:rPr lang="en-US" altLang="zh-CN" sz="2300" b="1" smtClean="0"/>
              <a:t>50Hz</a:t>
            </a:r>
            <a:r>
              <a:rPr lang="zh-CN" altLang="en-US" sz="2300" b="1" smtClean="0"/>
              <a:t>；航空</a:t>
            </a:r>
            <a:r>
              <a:rPr lang="en-US" altLang="zh-CN" sz="2300" b="1" smtClean="0"/>
              <a:t>400Hz </a:t>
            </a:r>
          </a:p>
          <a:p>
            <a:pPr eaLnBrk="1" hangingPunct="1"/>
            <a:r>
              <a:rPr lang="zh-CN" altLang="en-US" sz="2300" b="1" smtClean="0"/>
              <a:t>（</a:t>
            </a:r>
            <a:r>
              <a:rPr lang="en-US" altLang="zh-CN" sz="2300" b="1" smtClean="0"/>
              <a:t>5</a:t>
            </a:r>
            <a:r>
              <a:rPr lang="zh-CN" altLang="en-US" sz="2300" b="1" smtClean="0"/>
              <a:t>）、额定转速</a:t>
            </a:r>
            <a:r>
              <a:rPr lang="en-US" altLang="zh-CN" sz="2300" b="1" i="1" smtClean="0"/>
              <a:t>n</a:t>
            </a:r>
            <a:r>
              <a:rPr lang="zh-CN" altLang="en-US" sz="2300" b="1" smtClean="0"/>
              <a:t>（</a:t>
            </a:r>
            <a:r>
              <a:rPr lang="en-US" altLang="zh-CN" sz="2300" b="1" smtClean="0"/>
              <a:t>r/min</a:t>
            </a:r>
            <a:r>
              <a:rPr lang="zh-CN" altLang="en-US" sz="2300" b="1" smtClean="0"/>
              <a:t>）：指转子转速； </a:t>
            </a:r>
          </a:p>
          <a:p>
            <a:pPr eaLnBrk="1" hangingPunct="1"/>
            <a:r>
              <a:rPr lang="zh-CN" altLang="en-US" sz="2300" b="1" smtClean="0"/>
              <a:t>（</a:t>
            </a:r>
            <a:r>
              <a:rPr lang="en-US" altLang="zh-CN" sz="2300" b="1" smtClean="0"/>
              <a:t>6</a:t>
            </a:r>
            <a:r>
              <a:rPr lang="zh-CN" altLang="en-US" sz="2300" b="1" smtClean="0"/>
              <a:t>）、额定功率因数</a:t>
            </a:r>
            <a:r>
              <a:rPr lang="en-US" altLang="zh-CN" sz="2300" b="1" smtClean="0"/>
              <a:t>cos</a:t>
            </a:r>
            <a:r>
              <a:rPr lang="el-GR" altLang="zh-CN" sz="2300" b="1" smtClean="0">
                <a:latin typeface="宋体" pitchFamily="2" charset="-122"/>
              </a:rPr>
              <a:t>φ</a:t>
            </a:r>
            <a:r>
              <a:rPr lang="zh-CN" altLang="en-US" sz="2300" b="1" smtClean="0"/>
              <a:t>：指额定运行时定子侧功率因数； </a:t>
            </a:r>
          </a:p>
          <a:p>
            <a:pPr eaLnBrk="1" hangingPunct="1"/>
            <a:r>
              <a:rPr lang="zh-CN" altLang="en-US" sz="2300" b="1" smtClean="0"/>
              <a:t>铭牌上还有一些额定温升、额定效率、绕组接法等参数和技术数据。 </a:t>
            </a:r>
          </a:p>
          <a:p>
            <a:pPr eaLnBrk="1" hangingPunct="1"/>
            <a:r>
              <a:rPr lang="zh-CN" altLang="en-US" sz="2300" b="1" smtClean="0"/>
              <a:t>       电动机额定输出转距可以</a:t>
            </a:r>
          </a:p>
          <a:p>
            <a:pPr eaLnBrk="1" hangingPunct="1"/>
            <a:r>
              <a:rPr lang="zh-CN" altLang="en-US" sz="2300" b="1" smtClean="0"/>
              <a:t>由额定功率和额定转速来计算：</a:t>
            </a:r>
            <a:r>
              <a:rPr lang="zh-CN" altLang="en-US" sz="2300" smtClean="0"/>
              <a:t> </a:t>
            </a:r>
          </a:p>
          <a:p>
            <a:pPr eaLnBrk="1" hangingPunct="1"/>
            <a:endParaRPr lang="en-US" altLang="zh-CN" sz="4100" smtClean="0">
              <a:latin typeface="宋体" pitchFamily="2" charset="-122"/>
            </a:endParaRPr>
          </a:p>
        </p:txBody>
      </p:sp>
      <p:graphicFrame>
        <p:nvGraphicFramePr>
          <p:cNvPr id="21508" name="Object 4"/>
          <p:cNvGraphicFramePr>
            <a:graphicFrameLocks noChangeAspect="1"/>
          </p:cNvGraphicFramePr>
          <p:nvPr>
            <p:ph sz="half" idx="2"/>
          </p:nvPr>
        </p:nvGraphicFramePr>
        <p:xfrm>
          <a:off x="5724525" y="5084763"/>
          <a:ext cx="2376488" cy="1066800"/>
        </p:xfrm>
        <a:graphic>
          <a:graphicData uri="http://schemas.openxmlformats.org/presentationml/2006/ole">
            <p:oleObj spid="_x0000_s21508" name="公式" r:id="rId3" imgW="875920" imgH="393529" progId="Equation.3">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533400"/>
            <a:ext cx="7696200"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684213" y="1981200"/>
            <a:ext cx="7991475" cy="2384425"/>
          </a:xfrm>
          <a:noFill/>
        </p:spPr>
        <p:txBody>
          <a:bodyPr/>
          <a:lstStyle/>
          <a:p>
            <a:pPr eaLnBrk="1" hangingPunct="1"/>
            <a:r>
              <a:rPr lang="en-US" altLang="zh-CN" sz="3500" smtClean="0">
                <a:ea typeface="华文行楷" pitchFamily="2" charset="-122"/>
              </a:rPr>
              <a:t>       </a:t>
            </a:r>
            <a:r>
              <a:rPr lang="zh-CN" altLang="en-US" sz="3500" smtClean="0">
                <a:ea typeface="华文行楷" pitchFamily="2" charset="-122"/>
              </a:rPr>
              <a:t>本讲一方面阐述一般感应电机的基本结构和基本工作原理，最后给出感应电动机的型号和额定数据</a:t>
            </a:r>
            <a:r>
              <a:rPr lang="zh-CN" altLang="en-US" sz="3500" smtClean="0">
                <a:ea typeface="方正舒体" pitchFamily="2" charset="-122"/>
              </a:rPr>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22531" name="Rectangle 3"/>
          <p:cNvSpPr>
            <a:spLocks noChangeArrowheads="1"/>
          </p:cNvSpPr>
          <p:nvPr/>
        </p:nvSpPr>
        <p:spPr bwMode="auto">
          <a:xfrm>
            <a:off x="684213" y="2971800"/>
            <a:ext cx="489585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en-US" altLang="zh-CN" sz="8000" b="1">
                <a:latin typeface="宋体" pitchFamily="2" charset="-122"/>
              </a:rPr>
              <a:t>Thank you</a:t>
            </a:r>
            <a:r>
              <a:rPr kumimoji="1" lang="en-US" altLang="zh-CN" sz="3200" b="1">
                <a:latin typeface="宋体" pitchFamily="2"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5123" name="Rectangle 3"/>
          <p:cNvSpPr>
            <a:spLocks noGrp="1" noChangeArrowheads="1"/>
          </p:cNvSpPr>
          <p:nvPr>
            <p:ph type="body" sz="half" idx="1"/>
          </p:nvPr>
        </p:nvSpPr>
        <p:spPr>
          <a:xfrm>
            <a:off x="1835150" y="1916113"/>
            <a:ext cx="6484938" cy="4114800"/>
          </a:xfrm>
        </p:spPr>
        <p:txBody>
          <a:bodyPr/>
          <a:lstStyle/>
          <a:p>
            <a:pPr eaLnBrk="1" hangingPunct="1">
              <a:buFont typeface="Wingdings" pitchFamily="2" charset="2"/>
              <a:buNone/>
            </a:pPr>
            <a:r>
              <a:rPr lang="zh-CN" altLang="en-US" sz="3600" b="1" smtClean="0"/>
              <a:t>感应电机的基本结构</a:t>
            </a:r>
          </a:p>
          <a:p>
            <a:pPr eaLnBrk="1" hangingPunct="1">
              <a:buFont typeface="Wingdings" pitchFamily="2" charset="2"/>
              <a:buNone/>
            </a:pPr>
            <a:r>
              <a:rPr lang="zh-CN" altLang="en-US" sz="3600" b="1" smtClean="0"/>
              <a:t>感应电机的基本工作原理</a:t>
            </a:r>
          </a:p>
          <a:p>
            <a:pPr eaLnBrk="1" hangingPunct="1">
              <a:buFont typeface="Wingdings" pitchFamily="2" charset="2"/>
              <a:buNone/>
            </a:pPr>
            <a:r>
              <a:rPr lang="zh-CN" altLang="en-US" sz="3600" b="1" smtClean="0"/>
              <a:t>感应电机的型号和参数</a:t>
            </a:r>
          </a:p>
          <a:p>
            <a:pPr eaLnBrk="1" hangingPunct="1">
              <a:buFont typeface="Wingdings" pitchFamily="2" charset="2"/>
              <a:buNone/>
            </a:pPr>
            <a:endParaRPr lang="en-US" altLang="zh-CN" sz="3600" b="1" smtClean="0"/>
          </a:p>
        </p:txBody>
      </p:sp>
      <p:pic>
        <p:nvPicPr>
          <p:cNvPr id="5124" name="Picture 9" descr="03new01010">
            <a:hlinkClick r:id="" action="ppaction://hlinkshowjump?jump=nextslide"/>
          </p:cNvPr>
          <p:cNvPicPr>
            <a:picLocks noChangeAspect="1" noChangeArrowheads="1" noCrop="1"/>
          </p:cNvPicPr>
          <p:nvPr>
            <p:ph sz="quarter" idx="2"/>
          </p:nvPr>
        </p:nvPicPr>
        <p:blipFill>
          <a:blip r:embed="rId2"/>
          <a:srcRect/>
          <a:stretch>
            <a:fillRect/>
          </a:stretch>
        </p:blipFill>
        <p:spPr>
          <a:xfrm>
            <a:off x="971550" y="2781300"/>
            <a:ext cx="571500" cy="342900"/>
          </a:xfrm>
        </p:spPr>
      </p:pic>
      <p:pic>
        <p:nvPicPr>
          <p:cNvPr id="5125" name="Picture 11" descr="03new01010">
            <a:hlinkClick r:id="" action="ppaction://hlinkshowjump?jump=nextslide"/>
          </p:cNvPr>
          <p:cNvPicPr>
            <a:picLocks noChangeAspect="1" noChangeArrowheads="1" noCrop="1"/>
          </p:cNvPicPr>
          <p:nvPr>
            <p:ph sz="quarter" idx="3"/>
          </p:nvPr>
        </p:nvPicPr>
        <p:blipFill>
          <a:blip r:embed="rId2"/>
          <a:srcRect/>
          <a:stretch>
            <a:fillRect/>
          </a:stretch>
        </p:blipFill>
        <p:spPr>
          <a:xfrm>
            <a:off x="971550" y="3429000"/>
            <a:ext cx="503238" cy="301625"/>
          </a:xfrm>
        </p:spPr>
      </p:pic>
      <p:pic>
        <p:nvPicPr>
          <p:cNvPr id="5126" name="Picture 13" descr="03new01010">
            <a:hlinkClick r:id="" action="ppaction://hlinkshowjump?jump=nextslide"/>
          </p:cNvPr>
          <p:cNvPicPr>
            <a:picLocks noChangeAspect="1" noChangeArrowheads="1" noCrop="1"/>
          </p:cNvPicPr>
          <p:nvPr/>
        </p:nvPicPr>
        <p:blipFill>
          <a:blip r:embed="rId2"/>
          <a:srcRect/>
          <a:stretch>
            <a:fillRect/>
          </a:stretch>
        </p:blipFill>
        <p:spPr bwMode="auto">
          <a:xfrm>
            <a:off x="971550" y="2133600"/>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11213" y="549275"/>
            <a:ext cx="8332787"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1</a:t>
            </a:r>
          </a:p>
        </p:txBody>
      </p:sp>
      <p:sp>
        <p:nvSpPr>
          <p:cNvPr id="6147" name="Rectangle 3"/>
          <p:cNvSpPr>
            <a:spLocks noGrp="1" noChangeArrowheads="1"/>
          </p:cNvSpPr>
          <p:nvPr>
            <p:ph type="body" sz="half" idx="1"/>
          </p:nvPr>
        </p:nvSpPr>
        <p:spPr>
          <a:xfrm>
            <a:off x="0" y="1960563"/>
            <a:ext cx="8893175" cy="4897437"/>
          </a:xfrm>
        </p:spPr>
        <p:txBody>
          <a:bodyPr/>
          <a:lstStyle/>
          <a:p>
            <a:pPr eaLnBrk="1" hangingPunct="1">
              <a:lnSpc>
                <a:spcPct val="80000"/>
              </a:lnSpc>
            </a:pPr>
            <a:r>
              <a:rPr lang="zh-CN" altLang="zh-CN" sz="2700" b="1" smtClean="0"/>
              <a:t>异步电动机的主要优点： </a:t>
            </a:r>
            <a:endParaRPr lang="zh-CN" altLang="en-US" sz="2700" b="1" smtClean="0"/>
          </a:p>
          <a:p>
            <a:pPr eaLnBrk="1" hangingPunct="1">
              <a:lnSpc>
                <a:spcPct val="80000"/>
              </a:lnSpc>
            </a:pPr>
            <a:r>
              <a:rPr lang="zh-CN" altLang="en-US" sz="2700" b="1" smtClean="0"/>
              <a:t>        </a:t>
            </a:r>
            <a:r>
              <a:rPr lang="zh-CN" altLang="zh-CN" sz="2700" b="1" smtClean="0"/>
              <a:t>结构简单运行可靠、制造容易价格低廉、</a:t>
            </a:r>
            <a:r>
              <a:rPr lang="zh-CN" altLang="en-US" sz="2700" b="1" smtClean="0"/>
              <a:t>相对重量轻体积小</a:t>
            </a:r>
            <a:r>
              <a:rPr lang="zh-CN" altLang="zh-CN" sz="2700" b="1" smtClean="0"/>
              <a:t>、坚固耐用、运行效率较高并且具有令人满意的工作特性。</a:t>
            </a:r>
            <a:endParaRPr lang="zh-CN" altLang="en-US" sz="2700" b="1" smtClean="0"/>
          </a:p>
          <a:p>
            <a:pPr eaLnBrk="1" hangingPunct="1">
              <a:lnSpc>
                <a:spcPct val="80000"/>
              </a:lnSpc>
            </a:pPr>
            <a:r>
              <a:rPr lang="zh-CN" altLang="zh-CN" sz="2700" b="1" smtClean="0"/>
              <a:t>异步电动机最主要缺点： </a:t>
            </a:r>
          </a:p>
          <a:p>
            <a:pPr eaLnBrk="1" hangingPunct="1">
              <a:lnSpc>
                <a:spcPct val="80000"/>
              </a:lnSpc>
            </a:pPr>
            <a:r>
              <a:rPr lang="zh-CN" altLang="en-US" sz="2700" b="1" smtClean="0"/>
              <a:t>        </a:t>
            </a:r>
            <a:r>
              <a:rPr lang="zh-CN" altLang="zh-CN" sz="2700" b="1" smtClean="0"/>
              <a:t>在运行时必须从电网吸收滞后性（感性）无功功率</a:t>
            </a:r>
            <a:r>
              <a:rPr lang="zh-CN" altLang="en-US" sz="2700" b="1" smtClean="0"/>
              <a:t>，</a:t>
            </a:r>
            <a:r>
              <a:rPr lang="zh-CN" altLang="zh-CN" sz="2700" b="1" smtClean="0"/>
              <a:t>这样会使的电网的功率因数变差。因此在需要大功率、恒转速拖动场合一般采用同步电动机为好。 </a:t>
            </a:r>
          </a:p>
          <a:p>
            <a:pPr eaLnBrk="1" hangingPunct="1">
              <a:lnSpc>
                <a:spcPct val="80000"/>
              </a:lnSpc>
            </a:pPr>
            <a:endParaRPr lang="zh-CN" altLang="zh-CN" sz="2700" b="1" smtClean="0"/>
          </a:p>
          <a:p>
            <a:pPr eaLnBrk="1" hangingPunct="1">
              <a:lnSpc>
                <a:spcPct val="80000"/>
              </a:lnSpc>
            </a:pPr>
            <a:endParaRPr lang="zh-CN" altLang="zh-CN" sz="2700" b="1"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11213" y="549275"/>
            <a:ext cx="8332787"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2</a:t>
            </a:r>
          </a:p>
        </p:txBody>
      </p:sp>
      <p:sp>
        <p:nvSpPr>
          <p:cNvPr id="7171" name="Rectangle 3"/>
          <p:cNvSpPr>
            <a:spLocks noGrp="1" noChangeArrowheads="1"/>
          </p:cNvSpPr>
          <p:nvPr>
            <p:ph type="body" sz="half" idx="1"/>
          </p:nvPr>
        </p:nvSpPr>
        <p:spPr>
          <a:xfrm>
            <a:off x="0" y="1960563"/>
            <a:ext cx="8893175" cy="4897437"/>
          </a:xfrm>
        </p:spPr>
        <p:txBody>
          <a:bodyPr/>
          <a:lstStyle/>
          <a:p>
            <a:pPr eaLnBrk="1" hangingPunct="1"/>
            <a:r>
              <a:rPr lang="zh-CN" altLang="en-US" sz="2700" b="1" smtClean="0"/>
              <a:t>异步电机分类方法主要介绍常见的两种： </a:t>
            </a:r>
          </a:p>
          <a:p>
            <a:pPr eaLnBrk="1" hangingPunct="1"/>
            <a:r>
              <a:rPr lang="zh-CN" altLang="en-US" sz="2700" b="1" smtClean="0"/>
              <a:t>按定子相数分：单相异步电机 、</a:t>
            </a:r>
          </a:p>
          <a:p>
            <a:pPr eaLnBrk="1" hangingPunct="1"/>
            <a:r>
              <a:rPr lang="zh-CN" altLang="en-US" sz="2700" b="1" smtClean="0"/>
              <a:t>                         两相异步电机、 </a:t>
            </a:r>
          </a:p>
          <a:p>
            <a:pPr eaLnBrk="1" hangingPunct="1"/>
            <a:r>
              <a:rPr lang="zh-CN" altLang="en-US" sz="2700" b="1" smtClean="0"/>
              <a:t>                         三相异步电机 </a:t>
            </a:r>
          </a:p>
          <a:p>
            <a:pPr eaLnBrk="1" hangingPunct="1"/>
            <a:r>
              <a:rPr lang="zh-CN" altLang="en-US" sz="2700" b="1" smtClean="0"/>
              <a:t>按转子结构分：绕线型异步电机 、</a:t>
            </a:r>
          </a:p>
          <a:p>
            <a:pPr eaLnBrk="1" hangingPunct="1"/>
            <a:r>
              <a:rPr lang="zh-CN" altLang="en-US" sz="2700" b="1" smtClean="0"/>
              <a:t>                         鼠笼型异步电机 </a:t>
            </a:r>
          </a:p>
          <a:p>
            <a:pPr eaLnBrk="1" hangingPunct="1"/>
            <a:r>
              <a:rPr lang="zh-CN" altLang="en-US" sz="2700" b="1" smtClean="0"/>
              <a:t>鼠笼型异步电机：普通鼠笼型异步电机、</a:t>
            </a:r>
          </a:p>
          <a:p>
            <a:pPr eaLnBrk="1" hangingPunct="1"/>
            <a:r>
              <a:rPr lang="zh-CN" altLang="en-US" sz="2700" b="1" smtClean="0"/>
              <a:t>                             双鼠笼型异步电机 、</a:t>
            </a:r>
          </a:p>
          <a:p>
            <a:pPr eaLnBrk="1" hangingPunct="1"/>
            <a:r>
              <a:rPr lang="zh-CN" altLang="en-US" sz="2700" b="1" smtClean="0"/>
              <a:t>                             深槽型异步电机</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260350"/>
            <a:ext cx="8367712"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3</a:t>
            </a:r>
          </a:p>
        </p:txBody>
      </p:sp>
      <p:sp>
        <p:nvSpPr>
          <p:cNvPr id="8195" name="Rectangle 3"/>
          <p:cNvSpPr>
            <a:spLocks noGrp="1" noChangeArrowheads="1"/>
          </p:cNvSpPr>
          <p:nvPr>
            <p:ph type="body" sz="half" idx="1"/>
          </p:nvPr>
        </p:nvSpPr>
        <p:spPr>
          <a:xfrm>
            <a:off x="0" y="1341438"/>
            <a:ext cx="9144000" cy="5157787"/>
          </a:xfrm>
        </p:spPr>
        <p:txBody>
          <a:bodyPr/>
          <a:lstStyle/>
          <a:p>
            <a:pPr eaLnBrk="1" hangingPunct="1"/>
            <a:r>
              <a:rPr lang="zh-CN" altLang="en-US" sz="2700" b="1" smtClean="0"/>
              <a:t>（一）定子部分</a:t>
            </a:r>
            <a:r>
              <a:rPr lang="zh-CN" altLang="en-US" sz="2700" smtClean="0"/>
              <a:t> </a:t>
            </a:r>
          </a:p>
          <a:p>
            <a:pPr eaLnBrk="1" hangingPunct="1"/>
            <a:r>
              <a:rPr lang="zh-CN" altLang="en-US" sz="2700" b="1" smtClean="0"/>
              <a:t>主要包括定子铁心、定子绕组和机座等部分。</a:t>
            </a:r>
          </a:p>
          <a:p>
            <a:pPr eaLnBrk="1" hangingPunct="1"/>
            <a:r>
              <a:rPr lang="zh-CN" altLang="en-US" sz="2700" b="1" smtClean="0"/>
              <a:t>       三相异步电动机的定子铁心和绕组结构和三相同步发动机的定子结构类似，一般三相绕组的六个出线头均引出接到机座的接线板上，可按铭牌规定接成</a:t>
            </a:r>
            <a:r>
              <a:rPr lang="en-US" altLang="zh-CN" sz="2700" b="1" smtClean="0"/>
              <a:t>Y</a:t>
            </a:r>
            <a:r>
              <a:rPr lang="zh-CN" altLang="en-US" sz="2700" b="1" smtClean="0"/>
              <a:t>或△，如图</a:t>
            </a:r>
            <a:r>
              <a:rPr lang="en-US" altLang="zh-CN" sz="2700" b="1" smtClean="0"/>
              <a:t>2</a:t>
            </a:r>
            <a:r>
              <a:rPr lang="zh-CN" altLang="en-US" sz="2700" b="1" smtClean="0"/>
              <a:t>所示。</a:t>
            </a:r>
            <a:r>
              <a:rPr lang="zh-CN" altLang="zh-CN" sz="3600" smtClean="0"/>
              <a:t> </a:t>
            </a:r>
            <a:r>
              <a:rPr lang="zh-CN" altLang="en-US" sz="3600" smtClean="0"/>
              <a:t>     </a:t>
            </a:r>
          </a:p>
        </p:txBody>
      </p:sp>
      <p:pic>
        <p:nvPicPr>
          <p:cNvPr id="8196" name="Picture 8" descr="25-1"/>
          <p:cNvPicPr>
            <a:picLocks noChangeAspect="1" noChangeArrowheads="1"/>
          </p:cNvPicPr>
          <p:nvPr>
            <p:ph sz="half" idx="2"/>
          </p:nvPr>
        </p:nvPicPr>
        <p:blipFill>
          <a:blip r:embed="rId2"/>
          <a:srcRect/>
          <a:stretch>
            <a:fillRect/>
          </a:stretch>
        </p:blipFill>
        <p:spPr>
          <a:xfrm>
            <a:off x="1547813" y="3644900"/>
            <a:ext cx="7019925" cy="2922588"/>
          </a:xfr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260350"/>
            <a:ext cx="8367712"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4</a:t>
            </a:r>
          </a:p>
        </p:txBody>
      </p:sp>
      <p:sp>
        <p:nvSpPr>
          <p:cNvPr id="9219" name="Rectangle 3"/>
          <p:cNvSpPr>
            <a:spLocks noGrp="1" noChangeArrowheads="1"/>
          </p:cNvSpPr>
          <p:nvPr>
            <p:ph type="body" sz="half" idx="1"/>
          </p:nvPr>
        </p:nvSpPr>
        <p:spPr>
          <a:xfrm>
            <a:off x="0" y="1341438"/>
            <a:ext cx="9144000" cy="5157787"/>
          </a:xfrm>
        </p:spPr>
        <p:txBody>
          <a:bodyPr/>
          <a:lstStyle/>
          <a:p>
            <a:pPr eaLnBrk="1" hangingPunct="1"/>
            <a:r>
              <a:rPr lang="zh-CN" altLang="en-US" sz="2700" b="1" smtClean="0"/>
              <a:t>（二）转子部分</a:t>
            </a:r>
          </a:p>
          <a:p>
            <a:pPr eaLnBrk="1" hangingPunct="1"/>
            <a:r>
              <a:rPr lang="zh-CN" altLang="en-US" sz="2700" b="1" smtClean="0"/>
              <a:t>       主要包括转子铁心、转子绕组和支撑转子自由旋转的转轴等。 异步电动机的转子按结构不同可分为绕线型和鼠笼型两种：</a:t>
            </a:r>
            <a:endParaRPr lang="zh-CN" altLang="en-US" sz="3600" smtClean="0"/>
          </a:p>
        </p:txBody>
      </p:sp>
      <p:pic>
        <p:nvPicPr>
          <p:cNvPr id="9220" name="Picture 4" descr="25-1"/>
          <p:cNvPicPr>
            <a:picLocks noChangeAspect="1" noChangeArrowheads="1"/>
          </p:cNvPicPr>
          <p:nvPr>
            <p:ph sz="half" idx="2"/>
          </p:nvPr>
        </p:nvPicPr>
        <p:blipFill>
          <a:blip r:embed="rId2"/>
          <a:srcRect l="4118" t="3966" r="2885" b="9106"/>
          <a:stretch>
            <a:fillRect/>
          </a:stretch>
        </p:blipFill>
        <p:spPr>
          <a:xfrm>
            <a:off x="539750" y="3141663"/>
            <a:ext cx="8135938" cy="3167062"/>
          </a:xfr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188913"/>
            <a:ext cx="8259762"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5</a:t>
            </a:r>
          </a:p>
        </p:txBody>
      </p:sp>
      <p:sp>
        <p:nvSpPr>
          <p:cNvPr id="10243" name="Rectangle 3"/>
          <p:cNvSpPr>
            <a:spLocks noGrp="1" noChangeArrowheads="1"/>
          </p:cNvSpPr>
          <p:nvPr>
            <p:ph type="body" sz="half" idx="1"/>
          </p:nvPr>
        </p:nvSpPr>
        <p:spPr>
          <a:xfrm>
            <a:off x="250825" y="1341438"/>
            <a:ext cx="8569325" cy="4578350"/>
          </a:xfrm>
        </p:spPr>
        <p:txBody>
          <a:bodyPr/>
          <a:lstStyle/>
          <a:p>
            <a:pPr eaLnBrk="1" hangingPunct="1">
              <a:lnSpc>
                <a:spcPct val="80000"/>
              </a:lnSpc>
            </a:pPr>
            <a:r>
              <a:rPr lang="en-US" altLang="zh-CN" sz="2700" b="1" smtClean="0"/>
              <a:t>       </a:t>
            </a:r>
            <a:r>
              <a:rPr lang="zh-CN" altLang="zh-CN" sz="2700" b="1" smtClean="0"/>
              <a:t>1.绕线型的转子------如图中左半图所示，其铁心槽内嵌放三相对称绕组，绕组三相出现接到固定在转轴上的三个滑环上，利用固定不动的电刷装置将绕组引出，这样可以在各相绕组中外串电阻，用于异步电动机调速或改善其起动性能。</a:t>
            </a:r>
            <a:endParaRPr lang="zh-CN" altLang="zh-CN" sz="3200" b="1" smtClean="0"/>
          </a:p>
        </p:txBody>
      </p:sp>
      <p:pic>
        <p:nvPicPr>
          <p:cNvPr id="10244" name="Picture 8" descr="25-2"/>
          <p:cNvPicPr>
            <a:picLocks noChangeAspect="1" noChangeArrowheads="1"/>
          </p:cNvPicPr>
          <p:nvPr>
            <p:ph sz="half" idx="2"/>
          </p:nvPr>
        </p:nvPicPr>
        <p:blipFill>
          <a:blip r:embed="rId2"/>
          <a:srcRect/>
          <a:stretch>
            <a:fillRect/>
          </a:stretch>
        </p:blipFill>
        <p:spPr>
          <a:xfrm>
            <a:off x="684213" y="3268663"/>
            <a:ext cx="8270875" cy="3502025"/>
          </a:xfr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188" y="188913"/>
            <a:ext cx="8259762" cy="1143000"/>
          </a:xfrm>
        </p:spPr>
        <p:txBody>
          <a:bodyPr/>
          <a:lstStyle/>
          <a:p>
            <a:pPr eaLnBrk="1" hangingPunct="1"/>
            <a:r>
              <a:rPr lang="en-US" altLang="zh-CN" sz="3700" smtClean="0"/>
              <a:t>5.1</a:t>
            </a:r>
            <a:r>
              <a:rPr lang="en-US" altLang="zh-CN" sz="3700" smtClean="0">
                <a:latin typeface="Arial" charset="0"/>
              </a:rPr>
              <a:t>—</a:t>
            </a:r>
            <a:r>
              <a:rPr lang="en-US" altLang="zh-CN" sz="3700" smtClean="0"/>
              <a:t>1  </a:t>
            </a:r>
            <a:r>
              <a:rPr lang="zh-CN" altLang="en-US" sz="3700" b="1" smtClean="0"/>
              <a:t>感应电机的基本结构</a:t>
            </a:r>
            <a:r>
              <a:rPr lang="zh-CN" altLang="en-US" sz="3700" smtClean="0"/>
              <a:t> </a:t>
            </a:r>
            <a:r>
              <a:rPr lang="en-US" altLang="zh-CN" sz="1400" smtClean="0">
                <a:ea typeface="黑体" pitchFamily="2" charset="-122"/>
              </a:rPr>
              <a:t>6</a:t>
            </a:r>
          </a:p>
        </p:txBody>
      </p:sp>
      <p:sp>
        <p:nvSpPr>
          <p:cNvPr id="11267" name="Rectangle 3"/>
          <p:cNvSpPr>
            <a:spLocks noGrp="1" noChangeArrowheads="1"/>
          </p:cNvSpPr>
          <p:nvPr>
            <p:ph type="body" sz="half" idx="1"/>
          </p:nvPr>
        </p:nvSpPr>
        <p:spPr>
          <a:xfrm>
            <a:off x="250825" y="1412875"/>
            <a:ext cx="8642350" cy="4506913"/>
          </a:xfrm>
        </p:spPr>
        <p:txBody>
          <a:bodyPr/>
          <a:lstStyle/>
          <a:p>
            <a:pPr eaLnBrk="1" hangingPunct="1">
              <a:lnSpc>
                <a:spcPct val="80000"/>
              </a:lnSpc>
            </a:pPr>
            <a:r>
              <a:rPr lang="en-US" altLang="zh-CN" sz="2700" b="1" smtClean="0"/>
              <a:t>       </a:t>
            </a:r>
            <a:r>
              <a:rPr lang="zh-CN" altLang="zh-CN" sz="2700" b="1" smtClean="0"/>
              <a:t>2.鼠笼型的转子------如图中右半图所示，其铁心表面槽内直接嵌入导条，并在转子铁心两端槽口各用一个短路端环将全部导条短接，使之形成一个自行短路的绕组。就绕组结构本身而言就像一个松鼠笼子，这就是“鼠笼型转子”名称的来源。</a:t>
            </a:r>
            <a:endParaRPr lang="zh-CN" altLang="zh-CN" sz="3200" smtClean="0">
              <a:latin typeface="宋体" pitchFamily="2" charset="-122"/>
            </a:endParaRPr>
          </a:p>
        </p:txBody>
      </p:sp>
      <p:pic>
        <p:nvPicPr>
          <p:cNvPr id="11268" name="Picture 4" descr="25-2"/>
          <p:cNvPicPr>
            <a:picLocks noChangeAspect="1" noChangeArrowheads="1"/>
          </p:cNvPicPr>
          <p:nvPr>
            <p:ph sz="half" idx="2"/>
          </p:nvPr>
        </p:nvPicPr>
        <p:blipFill>
          <a:blip r:embed="rId2"/>
          <a:srcRect/>
          <a:stretch>
            <a:fillRect/>
          </a:stretch>
        </p:blipFill>
        <p:spPr>
          <a:xfrm>
            <a:off x="684213" y="3268663"/>
            <a:ext cx="8270875" cy="3502025"/>
          </a:xfr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3558</TotalTime>
  <Words>1204</Words>
  <Application>Microsoft PowerPoint</Application>
  <PresentationFormat>全屏显示(4:3)</PresentationFormat>
  <Paragraphs>86</Paragraphs>
  <Slides>20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4" baseType="lpstr">
      <vt:lpstr>Arial</vt:lpstr>
      <vt:lpstr>宋体</vt:lpstr>
      <vt:lpstr>Arial Black</vt:lpstr>
      <vt:lpstr>Wingdings</vt:lpstr>
      <vt:lpstr>Calibri</vt:lpstr>
      <vt:lpstr>Times New Roman</vt:lpstr>
      <vt:lpstr>方正舒体</vt:lpstr>
      <vt:lpstr>华文新魏</vt:lpstr>
      <vt:lpstr>仿宋_GB2312</vt:lpstr>
      <vt:lpstr>华文行楷</vt:lpstr>
      <vt:lpstr>黑体</vt:lpstr>
      <vt:lpstr>Tahoma</vt:lpstr>
      <vt:lpstr>Studio</vt:lpstr>
      <vt:lpstr>Microsoft 公式 3.0</vt:lpstr>
      <vt:lpstr>电机学</vt:lpstr>
      <vt:lpstr>介绍内容</vt:lpstr>
      <vt:lpstr>介绍内容</vt:lpstr>
      <vt:lpstr>5.1—1  感应电机的基本结构 1</vt:lpstr>
      <vt:lpstr>5.1—1  感应电机的基本结构 2</vt:lpstr>
      <vt:lpstr>5.1—1  感应电机的基本结构 3</vt:lpstr>
      <vt:lpstr>5.1—1  感应电机的基本结构 4</vt:lpstr>
      <vt:lpstr>5.1—1  感应电机的基本结构 5</vt:lpstr>
      <vt:lpstr>5.1—1  感应电机的基本结构 6</vt:lpstr>
      <vt:lpstr>5.1—2感应电机的基本工作原理  1</vt:lpstr>
      <vt:lpstr>5.1—2感应电机的基本工作原理  2</vt:lpstr>
      <vt:lpstr>5.1—2感应电机的基本工作原理  3</vt:lpstr>
      <vt:lpstr>5.1—2感应电机的基本工作原理  4</vt:lpstr>
      <vt:lpstr>5.1—2感应电机的基本工作原理  5</vt:lpstr>
      <vt:lpstr>5.1—2感应电机的基本工作原理  6</vt:lpstr>
      <vt:lpstr>5.1—2感应电机的基本工作原理  6</vt:lpstr>
      <vt:lpstr>5.1—2感应电机的基本工作原理  6</vt:lpstr>
      <vt:lpstr>5.1—3  航空感应电动机的型号和额定数据 1</vt:lpstr>
      <vt:lpstr>5.1—3  航空感应电动机的型号和额定数据 1</vt:lpstr>
      <vt:lpstr>幻灯片 20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53</cp:revision>
  <dcterms:created xsi:type="dcterms:W3CDTF">2003-11-06T01:01:25Z</dcterms:created>
  <dcterms:modified xsi:type="dcterms:W3CDTF">2015-01-23T09:48:46Z</dcterms:modified>
</cp:coreProperties>
</file>