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31"/>
  </p:notesMasterIdLst>
  <p:handoutMasterIdLst>
    <p:handoutMasterId r:id="rId32"/>
  </p:handoutMasterIdLst>
  <p:sldIdLst>
    <p:sldId id="256" r:id="rId2"/>
    <p:sldId id="257" r:id="rId3"/>
    <p:sldId id="377" r:id="rId4"/>
    <p:sldId id="258" r:id="rId5"/>
    <p:sldId id="582" r:id="rId6"/>
    <p:sldId id="583" r:id="rId7"/>
    <p:sldId id="411" r:id="rId8"/>
    <p:sldId id="557" r:id="rId9"/>
    <p:sldId id="585" r:id="rId10"/>
    <p:sldId id="586" r:id="rId11"/>
    <p:sldId id="597" r:id="rId12"/>
    <p:sldId id="587" r:id="rId13"/>
    <p:sldId id="596" r:id="rId14"/>
    <p:sldId id="588" r:id="rId15"/>
    <p:sldId id="589" r:id="rId16"/>
    <p:sldId id="590" r:id="rId17"/>
    <p:sldId id="591" r:id="rId18"/>
    <p:sldId id="593" r:id="rId19"/>
    <p:sldId id="598" r:id="rId20"/>
    <p:sldId id="594" r:id="rId21"/>
    <p:sldId id="599" r:id="rId22"/>
    <p:sldId id="592" r:id="rId23"/>
    <p:sldId id="584" r:id="rId24"/>
    <p:sldId id="556" r:id="rId25"/>
    <p:sldId id="558" r:id="rId26"/>
    <p:sldId id="481" r:id="rId27"/>
    <p:sldId id="580" r:id="rId28"/>
    <p:sldId id="405" r:id="rId29"/>
    <p:sldId id="313"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2FE02"/>
    <a:srgbClr val="FFFF00"/>
    <a:srgbClr val="0000FF"/>
    <a:srgbClr val="CCECFF"/>
    <a:srgbClr val="FFFFFF"/>
    <a:srgbClr val="CCFF33"/>
    <a:srgbClr val="AF3205"/>
    <a:srgbClr val="B404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79" autoAdjust="0"/>
    <p:restoredTop sz="94660"/>
  </p:normalViewPr>
  <p:slideViewPr>
    <p:cSldViewPr>
      <p:cViewPr varScale="1">
        <p:scale>
          <a:sx n="36" d="100"/>
          <a:sy n="36" d="100"/>
        </p:scale>
        <p:origin x="-14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notesViewPr>
    <p:cSldViewPr>
      <p:cViewPr varScale="1">
        <p:scale>
          <a:sx n="54" d="100"/>
          <a:sy n="54" d="100"/>
        </p:scale>
        <p:origin x="-177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7.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42.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41.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2.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image" Target="../media/image31.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11" Type="http://schemas.openxmlformats.org/officeDocument/2006/relationships/image" Target="../media/image30.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791323A8-3CFB-4827-A134-4504A89EA99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13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413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3277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413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13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413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B4EC4416-74CF-4CA2-BB20-AE3079FF56C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3944197D-B856-4EAA-A237-1487E2A75A54}" type="slidenum">
              <a:rPr lang="en-US" altLang="zh-CN" smtClean="0"/>
              <a:pPr/>
              <a:t>1</a:t>
            </a:fld>
            <a:endParaRPr lang="en-US" altLang="zh-CN" smtClean="0"/>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BC55C254-4B24-492A-9014-C2E75C8AF370}" type="slidenum">
              <a:rPr lang="en-US" altLang="zh-CN" smtClean="0"/>
              <a:pPr/>
              <a:t>24</a:t>
            </a:fld>
            <a:endParaRPr lang="en-US" altLang="zh-CN"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a:endParaRPr lang="zh-CN" altLang="zh-CN"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a:endParaRPr lang="zh-CN" altLang="zh-CN"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a:endParaRPr lang="zh-CN" altLang="zh-CN"/>
          </a:p>
        </p:txBody>
      </p:sp>
      <p:sp>
        <p:nvSpPr>
          <p:cNvPr id="553989"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zh-CN" altLang="en-US" noProof="0" smtClean="0"/>
              <a:t>单击此处编辑母版标题样式</a:t>
            </a:r>
          </a:p>
        </p:txBody>
      </p:sp>
      <p:sp>
        <p:nvSpPr>
          <p:cNvPr id="553990"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zh-CN" altLang="en-US" noProof="0" smtClean="0"/>
              <a:t>单击此处编辑母版副标题样式</a:t>
            </a:r>
          </a:p>
        </p:txBody>
      </p:sp>
      <p:sp>
        <p:nvSpPr>
          <p:cNvPr id="7" name="Rectangle 7"/>
          <p:cNvSpPr>
            <a:spLocks noGrp="1" noChangeArrowheads="1"/>
          </p:cNvSpPr>
          <p:nvPr>
            <p:ph type="dt" sz="half" idx="10"/>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3352800" y="6391275"/>
            <a:ext cx="28956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858000" y="6391275"/>
            <a:ext cx="16002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defRPr/>
            </a:lvl1pPr>
          </a:lstStyle>
          <a:p>
            <a:pPr>
              <a:defRPr/>
            </a:pPr>
            <a:fld id="{6EA4E55D-A3ED-4B2A-999B-372CFB1394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E83524-437E-44F8-AF84-06E52E4B22E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C357F0B-B80E-4A4F-B077-775AE09F9EC4}"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181BE3B3-7443-45B9-A0CD-05D33FE0165F}"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CD4E63E0-708C-4F90-A6F0-7811DF5C43AA}"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35DBBEE-3869-464F-9FE6-C62E56A2F64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CD8EB1-E44A-4C23-93B3-A289A1ABC77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783DFD-D0E2-4101-956A-EF3B7862A7C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50943E-D0F0-484B-9B78-AEC05E1BFDE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364AB79-36CB-42C8-A7D9-E0AC47C6CB0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2AF72A5-06DC-47E9-9A09-A46A53FF918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A1E82D7-5599-4A17-9D05-DD99C22DB8A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97243EF-0A83-4644-9F19-10CD393B223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3B5B13-0DEB-4BEF-BD46-60D994E04CD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52964"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552965"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552966"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fld id="{6223CF75-1B74-4076-94C6-1FB0DB29A60B}" type="slidenum">
              <a:rPr lang="en-US" altLang="zh-CN"/>
              <a:pPr>
                <a:defRPr/>
              </a:pPr>
              <a:t>‹#›</a:t>
            </a:fld>
            <a:endParaRPr lang="en-US" altLang="zh-CN"/>
          </a:p>
        </p:txBody>
      </p:sp>
      <p:grpSp>
        <p:nvGrpSpPr>
          <p:cNvPr id="1031" name="Group 7"/>
          <p:cNvGrpSpPr>
            <a:grpSpLocks/>
          </p:cNvGrpSpPr>
          <p:nvPr/>
        </p:nvGrpSpPr>
        <p:grpSpPr bwMode="auto">
          <a:xfrm>
            <a:off x="168275" y="228600"/>
            <a:ext cx="8823325" cy="6096000"/>
            <a:chOff x="106" y="144"/>
            <a:chExt cx="5558" cy="3840"/>
          </a:xfrm>
        </p:grpSpPr>
        <p:sp>
          <p:nvSpPr>
            <p:cNvPr id="1032"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a:endParaRPr lang="zh-CN" altLang="zh-CN" sz="2400">
                <a:latin typeface="Times New Roman" pitchFamily="18" charset="0"/>
              </a:endParaRPr>
            </a:p>
          </p:txBody>
        </p:sp>
        <p:sp>
          <p:nvSpPr>
            <p:cNvPr id="1033"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703"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ea typeface="宋体" pitchFamily="2" charset="-122"/>
        </a:defRPr>
      </a:lvl2pPr>
      <a:lvl3pPr algn="l" rtl="0" eaLnBrk="0" fontAlgn="base" hangingPunct="0">
        <a:spcBef>
          <a:spcPct val="0"/>
        </a:spcBef>
        <a:spcAft>
          <a:spcPct val="0"/>
        </a:spcAft>
        <a:defRPr sz="3300">
          <a:solidFill>
            <a:schemeClr val="tx2"/>
          </a:solidFill>
          <a:latin typeface="Arial Black" pitchFamily="34" charset="0"/>
          <a:ea typeface="宋体" pitchFamily="2" charset="-122"/>
        </a:defRPr>
      </a:lvl3pPr>
      <a:lvl4pPr algn="l" rtl="0" eaLnBrk="0" fontAlgn="base" hangingPunct="0">
        <a:spcBef>
          <a:spcPct val="0"/>
        </a:spcBef>
        <a:spcAft>
          <a:spcPct val="0"/>
        </a:spcAft>
        <a:defRPr sz="3300">
          <a:solidFill>
            <a:schemeClr val="tx2"/>
          </a:solidFill>
          <a:latin typeface="Arial Black" pitchFamily="34" charset="0"/>
          <a:ea typeface="宋体" pitchFamily="2" charset="-122"/>
        </a:defRPr>
      </a:lvl4pPr>
      <a:lvl5pPr algn="l" rtl="0" eaLnBrk="0" fontAlgn="base" hangingPunct="0">
        <a:spcBef>
          <a:spcPct val="0"/>
        </a:spcBef>
        <a:spcAft>
          <a:spcPct val="0"/>
        </a:spcAft>
        <a:defRPr sz="3300">
          <a:solidFill>
            <a:schemeClr val="tx2"/>
          </a:solidFill>
          <a:latin typeface="Arial Black" pitchFamily="34" charset="0"/>
          <a:ea typeface="宋体" pitchFamily="2" charset="-122"/>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4.bin"/><Relationship Id="rId7"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15.png"/><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4.bin"/><Relationship Id="rId3" Type="http://schemas.openxmlformats.org/officeDocument/2006/relationships/oleObject" Target="../embeddings/oleObject15.bin"/><Relationship Id="rId7" Type="http://schemas.openxmlformats.org/officeDocument/2006/relationships/oleObject" Target="../embeddings/oleObject18.bin"/><Relationship Id="rId12" Type="http://schemas.openxmlformats.org/officeDocument/2006/relationships/oleObject" Target="../embeddings/oleObject23.bin"/><Relationship Id="rId2" Type="http://schemas.openxmlformats.org/officeDocument/2006/relationships/slideLayout" Target="../slideLayouts/slideLayout4.xml"/><Relationship Id="rId16" Type="http://schemas.openxmlformats.org/officeDocument/2006/relationships/oleObject" Target="../embeddings/oleObject27.bin"/><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2.bin"/><Relationship Id="rId5" Type="http://schemas.openxmlformats.org/officeDocument/2006/relationships/oleObject" Target="../embeddings/oleObject16.bin"/><Relationship Id="rId15" Type="http://schemas.openxmlformats.org/officeDocument/2006/relationships/oleObject" Target="../embeddings/oleObject26.bin"/><Relationship Id="rId10" Type="http://schemas.openxmlformats.org/officeDocument/2006/relationships/oleObject" Target="../embeddings/oleObject21.bin"/><Relationship Id="rId4" Type="http://schemas.openxmlformats.org/officeDocument/2006/relationships/image" Target="../media/image33.png"/><Relationship Id="rId9" Type="http://schemas.openxmlformats.org/officeDocument/2006/relationships/oleObject" Target="../embeddings/oleObject20.bin"/><Relationship Id="rId1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8.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oleObject" Target="../embeddings/oleObject30.bin"/><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oleObject" Target="../embeddings/oleObject31.bin"/><Relationship Id="rId7" Type="http://schemas.openxmlformats.org/officeDocument/2006/relationships/oleObject" Target="../embeddings/oleObject34.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33.bin"/><Relationship Id="rId11" Type="http://schemas.openxmlformats.org/officeDocument/2006/relationships/oleObject" Target="../embeddings/oleObject38.bin"/><Relationship Id="rId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image" Target="../media/image15.png"/><Relationship Id="rId9" Type="http://schemas.openxmlformats.org/officeDocument/2006/relationships/oleObject" Target="../embeddings/oleObject3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oleObject" Target="../embeddings/oleObject51.bin"/><Relationship Id="rId3" Type="http://schemas.openxmlformats.org/officeDocument/2006/relationships/oleObject" Target="../embeddings/oleObject41.bin"/><Relationship Id="rId7" Type="http://schemas.openxmlformats.org/officeDocument/2006/relationships/oleObject" Target="../embeddings/oleObject45.bin"/><Relationship Id="rId12" Type="http://schemas.openxmlformats.org/officeDocument/2006/relationships/oleObject" Target="../embeddings/oleObject50.bin"/><Relationship Id="rId2" Type="http://schemas.openxmlformats.org/officeDocument/2006/relationships/slideLayout" Target="../slideLayouts/slideLayout4.xml"/><Relationship Id="rId16" Type="http://schemas.openxmlformats.org/officeDocument/2006/relationships/image" Target="../media/image43.png"/><Relationship Id="rId1" Type="http://schemas.openxmlformats.org/officeDocument/2006/relationships/vmlDrawing" Target="../drawings/vmlDrawing12.vml"/><Relationship Id="rId6" Type="http://schemas.openxmlformats.org/officeDocument/2006/relationships/oleObject" Target="../embeddings/oleObject44.bin"/><Relationship Id="rId11" Type="http://schemas.openxmlformats.org/officeDocument/2006/relationships/oleObject" Target="../embeddings/oleObject49.bin"/><Relationship Id="rId5" Type="http://schemas.openxmlformats.org/officeDocument/2006/relationships/oleObject" Target="../embeddings/oleObject43.bin"/><Relationship Id="rId15" Type="http://schemas.openxmlformats.org/officeDocument/2006/relationships/oleObject" Target="../embeddings/oleObject53.bin"/><Relationship Id="rId10" Type="http://schemas.openxmlformats.org/officeDocument/2006/relationships/oleObject" Target="../embeddings/oleObject48.bin"/><Relationship Id="rId4" Type="http://schemas.openxmlformats.org/officeDocument/2006/relationships/oleObject" Target="../embeddings/oleObject42.bin"/><Relationship Id="rId9" Type="http://schemas.openxmlformats.org/officeDocument/2006/relationships/oleObject" Target="../embeddings/oleObject47.bin"/><Relationship Id="rId1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47.png"/><Relationship Id="rId4" Type="http://schemas.openxmlformats.org/officeDocument/2006/relationships/oleObject" Target="../embeddings/oleObject55.bin"/></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052513"/>
            <a:ext cx="7253288" cy="1919287"/>
          </a:xfrm>
        </p:spPr>
        <p:txBody>
          <a:bodyPr/>
          <a:lstStyle/>
          <a:p>
            <a:pPr eaLnBrk="1" hangingPunct="1"/>
            <a:r>
              <a:rPr lang="zh-CN" altLang="en-US" sz="9600" b="1" smtClean="0">
                <a:ea typeface="方正舒体" pitchFamily="2" charset="-122"/>
              </a:rPr>
              <a:t>电机学</a:t>
            </a:r>
          </a:p>
        </p:txBody>
      </p:sp>
      <p:sp>
        <p:nvSpPr>
          <p:cNvPr id="3075" name="Rectangle 3"/>
          <p:cNvSpPr>
            <a:spLocks noGrp="1" noChangeArrowheads="1"/>
          </p:cNvSpPr>
          <p:nvPr>
            <p:ph type="subTitle" idx="1"/>
          </p:nvPr>
        </p:nvSpPr>
        <p:spPr>
          <a:xfrm>
            <a:off x="971550" y="3573463"/>
            <a:ext cx="7129463" cy="1871662"/>
          </a:xfrm>
        </p:spPr>
        <p:txBody>
          <a:bodyPr/>
          <a:lstStyle/>
          <a:p>
            <a:pPr eaLnBrk="1" hangingPunct="1">
              <a:lnSpc>
                <a:spcPct val="90000"/>
              </a:lnSpc>
            </a:pPr>
            <a:r>
              <a:rPr lang="zh-CN" altLang="en-US" sz="4500" b="1" smtClean="0">
                <a:latin typeface="华文新魏" pitchFamily="2" charset="-122"/>
                <a:ea typeface="华文新魏" pitchFamily="2" charset="-122"/>
              </a:rPr>
              <a:t>第</a:t>
            </a:r>
            <a:r>
              <a:rPr lang="en-US" altLang="zh-CN" sz="4500" b="1" smtClean="0">
                <a:latin typeface="华文新魏" pitchFamily="2" charset="-122"/>
                <a:ea typeface="华文新魏" pitchFamily="2" charset="-122"/>
              </a:rPr>
              <a:t>5-2</a:t>
            </a:r>
            <a:r>
              <a:rPr lang="zh-CN" altLang="en-US" sz="4500" b="1" smtClean="0">
                <a:latin typeface="华文新魏" pitchFamily="2" charset="-122"/>
                <a:ea typeface="华文新魏" pitchFamily="2" charset="-122"/>
              </a:rPr>
              <a:t>讲</a:t>
            </a:r>
          </a:p>
          <a:p>
            <a:pPr eaLnBrk="1" hangingPunct="1">
              <a:lnSpc>
                <a:spcPct val="90000"/>
              </a:lnSpc>
            </a:pPr>
            <a:r>
              <a:rPr lang="zh-CN" altLang="en-US" sz="4500" b="1" smtClean="0">
                <a:latin typeface="华文新魏" pitchFamily="2" charset="-122"/>
                <a:ea typeface="华文新魏" pitchFamily="2" charset="-122"/>
              </a:rPr>
              <a:t>三相感应电动机的运行原理</a:t>
            </a:r>
            <a:endParaRPr lang="zh-CN" altLang="en-US"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333375"/>
            <a:ext cx="7162800" cy="866775"/>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a:t>
            </a:r>
            <a:r>
              <a:rPr lang="en-US" altLang="zh-CN" sz="1000" smtClean="0">
                <a:ea typeface="黑体" pitchFamily="2" charset="-122"/>
              </a:rPr>
              <a:t>7</a:t>
            </a:r>
          </a:p>
        </p:txBody>
      </p:sp>
      <p:sp>
        <p:nvSpPr>
          <p:cNvPr id="12291"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二，转子绕组闭路</a:t>
            </a:r>
          </a:p>
          <a:p>
            <a:pPr marL="342900" indent="-342900">
              <a:spcBef>
                <a:spcPct val="20000"/>
              </a:spcBef>
              <a:buClr>
                <a:schemeClr val="bg2"/>
              </a:buClr>
              <a:buSzPct val="70000"/>
              <a:buFont typeface="Wingdings" pitchFamily="2" charset="2"/>
              <a:buChar char="l"/>
            </a:pPr>
            <a:r>
              <a:rPr lang="zh-CN" altLang="en-US" sz="2700" b="1"/>
              <a:t>      转子绕组闭路，产生感应电流</a:t>
            </a:r>
            <a:r>
              <a:rPr lang="en-US" altLang="zh-CN" sz="2700" b="1"/>
              <a:t>——</a:t>
            </a:r>
            <a:r>
              <a:rPr lang="zh-CN" altLang="en-US" sz="2700" b="1"/>
              <a:t>产生电磁转矩</a:t>
            </a:r>
          </a:p>
          <a:p>
            <a:pPr marL="342900" indent="-342900">
              <a:spcBef>
                <a:spcPct val="20000"/>
              </a:spcBef>
              <a:buClr>
                <a:schemeClr val="bg2"/>
              </a:buClr>
              <a:buSzPct val="70000"/>
              <a:buFont typeface="Wingdings" pitchFamily="2" charset="2"/>
              <a:buChar char="l"/>
            </a:pPr>
            <a:r>
              <a:rPr lang="zh-CN" altLang="en-US" sz="2700" b="1">
                <a:solidFill>
                  <a:srgbClr val="FF0000"/>
                </a:solidFill>
              </a:rPr>
              <a:t>人为地堵住转子使其静止不转，与变压器负载运行相似</a:t>
            </a:r>
            <a:r>
              <a:rPr lang="zh-CN" altLang="en-US" sz="2700" b="1">
                <a:solidFill>
                  <a:schemeClr val="hlink"/>
                </a:solidFill>
              </a:rPr>
              <a:t>。</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  磁势平衡式</a:t>
            </a:r>
          </a:p>
          <a:p>
            <a:pPr marL="342900" indent="-342900">
              <a:spcBef>
                <a:spcPct val="20000"/>
              </a:spcBef>
              <a:buClr>
                <a:schemeClr val="bg2"/>
              </a:buClr>
              <a:buSzPct val="70000"/>
              <a:buFont typeface="Wingdings" pitchFamily="2" charset="2"/>
              <a:buChar char="l"/>
            </a:pPr>
            <a:r>
              <a:rPr lang="zh-CN" altLang="en-US" sz="2700" b="1"/>
              <a:t>转子绕组开路时，定子绕组励磁电流</a:t>
            </a:r>
            <a:r>
              <a:rPr lang="en-US" altLang="zh-CN" sz="2700" b="1"/>
              <a:t>I</a:t>
            </a:r>
            <a:r>
              <a:rPr lang="en-US" altLang="zh-CN" sz="2700" b="1" baseline="-25000"/>
              <a:t>0</a:t>
            </a:r>
            <a:r>
              <a:rPr lang="zh-CN" altLang="en-US" sz="2700" b="1"/>
              <a:t>，建立主磁场</a:t>
            </a:r>
            <a:r>
              <a:rPr lang="en-US" altLang="zh-CN" sz="2700" b="1">
                <a:latin typeface="宋体" pitchFamily="2" charset="-122"/>
                <a:cs typeface="Tahoma" pitchFamily="34" charset="0"/>
              </a:rPr>
              <a:t>F</a:t>
            </a:r>
            <a:r>
              <a:rPr lang="en-US" altLang="zh-CN" sz="2700" b="1" baseline="-25000">
                <a:latin typeface="宋体" pitchFamily="2" charset="-122"/>
                <a:cs typeface="Tahoma" pitchFamily="34" charset="0"/>
              </a:rPr>
              <a:t>1</a:t>
            </a:r>
            <a:r>
              <a:rPr lang="zh-CN" altLang="en-US" sz="2700" b="1">
                <a:latin typeface="宋体" pitchFamily="2" charset="-122"/>
                <a:cs typeface="Tahoma" pitchFamily="34" charset="0"/>
              </a:rPr>
              <a:t>，</a:t>
            </a:r>
            <a:r>
              <a:rPr lang="zh-CN" altLang="en-US" sz="2700" b="1"/>
              <a:t>逆时针旋转转速</a:t>
            </a:r>
            <a:r>
              <a:rPr lang="en-US" altLang="zh-CN" sz="2700" b="1"/>
              <a:t>n</a:t>
            </a:r>
            <a:r>
              <a:rPr lang="en-US" altLang="zh-CN" sz="2700" b="1" baseline="-25000"/>
              <a:t>1 </a:t>
            </a:r>
            <a:r>
              <a:rPr lang="zh-CN" altLang="en-US" sz="2700" b="1">
                <a:latin typeface="宋体" pitchFamily="2" charset="-122"/>
                <a:cs typeface="Tahoma" pitchFamily="34" charset="0"/>
              </a:rPr>
              <a:t>。在转子三相对称绕组中产生三相电流</a:t>
            </a:r>
            <a:r>
              <a:rPr lang="en-US" altLang="zh-CN" sz="2700" b="1">
                <a:latin typeface="宋体" pitchFamily="2" charset="-122"/>
                <a:cs typeface="Tahoma" pitchFamily="34" charset="0"/>
              </a:rPr>
              <a:t>——</a:t>
            </a:r>
            <a:r>
              <a:rPr lang="zh-CN" altLang="en-US" sz="2700" b="1">
                <a:latin typeface="宋体" pitchFamily="2" charset="-122"/>
                <a:cs typeface="Tahoma" pitchFamily="34" charset="0"/>
              </a:rPr>
              <a:t>圆形旋转磁场：</a:t>
            </a:r>
            <a:r>
              <a:rPr lang="en-US" altLang="zh-CN" sz="2700" b="1">
                <a:latin typeface="宋体" pitchFamily="2" charset="-122"/>
                <a:cs typeface="Tahoma" pitchFamily="34" charset="0"/>
              </a:rPr>
              <a:t>F</a:t>
            </a:r>
            <a:r>
              <a:rPr lang="en-US" altLang="zh-CN" sz="2700" b="1" baseline="-25000">
                <a:latin typeface="宋体" pitchFamily="2" charset="-122"/>
                <a:cs typeface="Tahoma" pitchFamily="34" charset="0"/>
              </a:rPr>
              <a:t>2</a:t>
            </a:r>
            <a:r>
              <a:rPr lang="zh-CN" altLang="en-US" sz="2700" b="1">
                <a:latin typeface="宋体" pitchFamily="2" charset="-122"/>
                <a:cs typeface="Tahoma" pitchFamily="34" charset="0"/>
              </a:rPr>
              <a:t>（空间矢量）。</a:t>
            </a:r>
          </a:p>
          <a:p>
            <a:pPr marL="342900" indent="-342900">
              <a:spcBef>
                <a:spcPct val="20000"/>
              </a:spcBef>
              <a:buClr>
                <a:schemeClr val="bg2"/>
              </a:buClr>
              <a:buSzPct val="70000"/>
              <a:buFont typeface="Wingdings" pitchFamily="2" charset="2"/>
              <a:buChar char="l"/>
            </a:pPr>
            <a:r>
              <a:rPr lang="en-US" altLang="zh-CN" sz="2700" b="1">
                <a:latin typeface="宋体" pitchFamily="2" charset="-122"/>
                <a:cs typeface="Tahoma" pitchFamily="34" charset="0"/>
              </a:rPr>
              <a:t>F</a:t>
            </a:r>
            <a:r>
              <a:rPr lang="en-US" altLang="zh-CN" sz="2700" b="1" baseline="-25000">
                <a:latin typeface="宋体" pitchFamily="2" charset="-122"/>
                <a:cs typeface="Tahoma" pitchFamily="34" charset="0"/>
              </a:rPr>
              <a:t>1</a:t>
            </a:r>
            <a:r>
              <a:rPr lang="zh-CN" altLang="en-US" sz="2700" b="1">
                <a:latin typeface="宋体" pitchFamily="2" charset="-122"/>
                <a:cs typeface="Tahoma" pitchFamily="34" charset="0"/>
              </a:rPr>
              <a:t>相对转子的转速</a:t>
            </a:r>
            <a:r>
              <a:rPr lang="en-US" altLang="zh-CN" sz="2700" b="1">
                <a:latin typeface="宋体" pitchFamily="2" charset="-122"/>
                <a:cs typeface="Tahoma" pitchFamily="34" charset="0"/>
              </a:rPr>
              <a:t>n</a:t>
            </a:r>
            <a:r>
              <a:rPr lang="en-US" altLang="zh-CN" sz="2700" b="1" baseline="-25000">
                <a:latin typeface="宋体" pitchFamily="2" charset="-122"/>
                <a:cs typeface="Tahoma" pitchFamily="34" charset="0"/>
              </a:rPr>
              <a:t>2</a:t>
            </a:r>
            <a:r>
              <a:rPr lang="en-US" altLang="zh-CN" sz="2700" b="1">
                <a:latin typeface="宋体" pitchFamily="2" charset="-122"/>
                <a:cs typeface="Tahoma" pitchFamily="34" charset="0"/>
              </a:rPr>
              <a:t>==60f</a:t>
            </a:r>
            <a:r>
              <a:rPr lang="en-US" altLang="zh-CN" sz="2700" b="1" baseline="-25000">
                <a:latin typeface="宋体" pitchFamily="2" charset="-122"/>
                <a:cs typeface="Tahoma" pitchFamily="34" charset="0"/>
              </a:rPr>
              <a:t>2</a:t>
            </a:r>
            <a:r>
              <a:rPr lang="en-US" altLang="zh-CN" sz="2700" b="1">
                <a:latin typeface="宋体" pitchFamily="2" charset="-122"/>
                <a:cs typeface="Tahoma" pitchFamily="34" charset="0"/>
              </a:rPr>
              <a:t>/p2</a:t>
            </a:r>
          </a:p>
          <a:p>
            <a:pPr marL="342900" indent="-342900">
              <a:spcBef>
                <a:spcPct val="20000"/>
              </a:spcBef>
              <a:buClr>
                <a:schemeClr val="bg2"/>
              </a:buClr>
              <a:buSzPct val="70000"/>
              <a:buFont typeface="Wingdings" pitchFamily="2" charset="2"/>
              <a:buChar char="l"/>
            </a:pPr>
            <a:r>
              <a:rPr lang="zh-CN" altLang="en-US" sz="2700" b="1">
                <a:latin typeface="宋体" pitchFamily="2" charset="-122"/>
                <a:cs typeface="Tahoma" pitchFamily="34" charset="0"/>
              </a:rPr>
              <a:t>转子极对数</a:t>
            </a:r>
            <a:r>
              <a:rPr lang="en-US" altLang="zh-CN" sz="2700" b="1">
                <a:latin typeface="宋体" pitchFamily="2" charset="-122"/>
                <a:cs typeface="Tahoma" pitchFamily="34" charset="0"/>
              </a:rPr>
              <a:t>p</a:t>
            </a:r>
            <a:r>
              <a:rPr lang="en-US" altLang="zh-CN" sz="2700" b="1" baseline="-25000">
                <a:latin typeface="宋体" pitchFamily="2" charset="-122"/>
                <a:cs typeface="Tahoma" pitchFamily="34" charset="0"/>
              </a:rPr>
              <a:t>2</a:t>
            </a:r>
            <a:r>
              <a:rPr lang="en-US" altLang="zh-CN" sz="2700" b="1">
                <a:latin typeface="宋体" pitchFamily="2" charset="-122"/>
                <a:cs typeface="Tahoma" pitchFamily="34" charset="0"/>
              </a:rPr>
              <a:t>=p</a:t>
            </a:r>
          </a:p>
          <a:p>
            <a:pPr marL="342900" indent="-342900">
              <a:spcBef>
                <a:spcPct val="20000"/>
              </a:spcBef>
              <a:buClr>
                <a:schemeClr val="bg2"/>
              </a:buClr>
              <a:buSzPct val="70000"/>
              <a:buFont typeface="Wingdings" pitchFamily="2" charset="2"/>
              <a:buChar char="l"/>
            </a:pPr>
            <a:r>
              <a:rPr lang="zh-CN" altLang="en-US" sz="2700" b="1">
                <a:latin typeface="宋体" pitchFamily="2" charset="-122"/>
                <a:cs typeface="Tahoma" pitchFamily="34" charset="0"/>
              </a:rPr>
              <a:t>所以</a:t>
            </a:r>
            <a:r>
              <a:rPr lang="en-US" altLang="zh-CN" sz="2700" b="1">
                <a:latin typeface="宋体" pitchFamily="2" charset="-122"/>
                <a:cs typeface="Tahoma" pitchFamily="34" charset="0"/>
              </a:rPr>
              <a:t>f</a:t>
            </a:r>
            <a:r>
              <a:rPr lang="en-US" altLang="zh-CN" sz="2700" b="1" baseline="-25000">
                <a:latin typeface="宋体" pitchFamily="2" charset="-122"/>
                <a:cs typeface="Tahoma" pitchFamily="34" charset="0"/>
              </a:rPr>
              <a:t>2</a:t>
            </a:r>
            <a:r>
              <a:rPr lang="en-US" altLang="zh-CN" sz="2700" b="1">
                <a:latin typeface="宋体" pitchFamily="2" charset="-122"/>
                <a:cs typeface="Tahoma" pitchFamily="34" charset="0"/>
              </a:rPr>
              <a:t>=pn</a:t>
            </a:r>
            <a:r>
              <a:rPr lang="en-US" altLang="zh-CN" sz="2700" b="1" baseline="-25000">
                <a:latin typeface="宋体" pitchFamily="2" charset="-122"/>
                <a:cs typeface="Tahoma" pitchFamily="34" charset="0"/>
              </a:rPr>
              <a:t>1</a:t>
            </a:r>
            <a:r>
              <a:rPr lang="en-US" altLang="zh-CN" sz="2700" b="1">
                <a:latin typeface="宋体" pitchFamily="2" charset="-122"/>
                <a:cs typeface="Tahoma" pitchFamily="34" charset="0"/>
              </a:rPr>
              <a:t>/60=f</a:t>
            </a:r>
            <a:r>
              <a:rPr lang="en-US" altLang="zh-CN" sz="2700" b="1" baseline="-25000">
                <a:latin typeface="宋体" pitchFamily="2" charset="-122"/>
                <a:cs typeface="Tahoma" pitchFamily="34" charset="0"/>
              </a:rPr>
              <a:t>1 </a:t>
            </a:r>
            <a:r>
              <a:rPr lang="en-US" altLang="zh-CN" sz="2700" b="1">
                <a:latin typeface="宋体" pitchFamily="2" charset="-122"/>
                <a:cs typeface="Tahoma" pitchFamily="34" charset="0"/>
              </a:rPr>
              <a:t>——n</a:t>
            </a:r>
            <a:r>
              <a:rPr lang="en-US" altLang="zh-CN" sz="2700" b="1" baseline="-25000">
                <a:latin typeface="宋体" pitchFamily="2" charset="-122"/>
                <a:cs typeface="Tahoma" pitchFamily="34" charset="0"/>
              </a:rPr>
              <a:t>2</a:t>
            </a:r>
            <a:r>
              <a:rPr lang="en-US" altLang="zh-CN" sz="2700" b="1">
                <a:latin typeface="宋体" pitchFamily="2" charset="-122"/>
                <a:cs typeface="Tahoma" pitchFamily="34" charset="0"/>
              </a:rPr>
              <a:t>=n</a:t>
            </a:r>
            <a:r>
              <a:rPr lang="en-US" altLang="zh-CN" sz="2700" b="1" baseline="-25000">
                <a:latin typeface="宋体" pitchFamily="2" charset="-122"/>
                <a:cs typeface="Tahoma" pitchFamily="34" charset="0"/>
              </a:rPr>
              <a:t>1</a:t>
            </a:r>
            <a:r>
              <a:rPr lang="en-US" altLang="zh-CN" sz="2700" b="1">
                <a:latin typeface="宋体" pitchFamily="2" charset="-122"/>
                <a:cs typeface="Tahoma" pitchFamily="34" charset="0"/>
              </a:rPr>
              <a:t> F</a:t>
            </a:r>
            <a:r>
              <a:rPr lang="en-US" altLang="zh-CN" sz="2700" b="1" baseline="-25000">
                <a:latin typeface="宋体" pitchFamily="2" charset="-122"/>
                <a:cs typeface="Tahoma" pitchFamily="34" charset="0"/>
              </a:rPr>
              <a:t>1</a:t>
            </a:r>
            <a:r>
              <a:rPr lang="zh-CN" altLang="en-US" sz="2700" b="1">
                <a:latin typeface="宋体" pitchFamily="2" charset="-122"/>
                <a:cs typeface="Tahoma" pitchFamily="34" charset="0"/>
              </a:rPr>
              <a:t>和</a:t>
            </a:r>
            <a:r>
              <a:rPr lang="en-US" altLang="zh-CN" sz="2700" b="1">
                <a:latin typeface="宋体" pitchFamily="2" charset="-122"/>
                <a:cs typeface="Tahoma" pitchFamily="34" charset="0"/>
              </a:rPr>
              <a:t>F</a:t>
            </a:r>
            <a:r>
              <a:rPr lang="en-US" altLang="zh-CN" sz="2700" b="1" baseline="-25000">
                <a:latin typeface="宋体" pitchFamily="2" charset="-122"/>
                <a:cs typeface="Tahoma" pitchFamily="34" charset="0"/>
              </a:rPr>
              <a:t>2</a:t>
            </a:r>
            <a:r>
              <a:rPr lang="zh-CN" altLang="en-US" sz="2700" b="1">
                <a:latin typeface="宋体" pitchFamily="2" charset="-122"/>
                <a:cs typeface="Tahoma" pitchFamily="34" charset="0"/>
              </a:rPr>
              <a:t>空间相对静止</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9"/>
          <p:cNvGraphicFramePr>
            <a:graphicFrameLocks noChangeAspect="1"/>
          </p:cNvGraphicFramePr>
          <p:nvPr/>
        </p:nvGraphicFramePr>
        <p:xfrm>
          <a:off x="900113" y="1773238"/>
          <a:ext cx="6048375" cy="633412"/>
        </p:xfrm>
        <a:graphic>
          <a:graphicData uri="http://schemas.openxmlformats.org/presentationml/2006/ole">
            <p:oleObj spid="_x0000_s13314" name="公式" r:id="rId3" imgW="2209800" imgH="241300" progId="Equation.3">
              <p:embed/>
            </p:oleObj>
          </a:graphicData>
        </a:graphic>
      </p:graphicFrame>
      <p:pic>
        <p:nvPicPr>
          <p:cNvPr id="13315" name="Picture 5"/>
          <p:cNvPicPr>
            <a:picLocks noChangeAspect="1" noChangeArrowheads="1"/>
          </p:cNvPicPr>
          <p:nvPr/>
        </p:nvPicPr>
        <p:blipFill>
          <a:blip r:embed="rId4"/>
          <a:srcRect/>
          <a:stretch>
            <a:fillRect/>
          </a:stretch>
        </p:blipFill>
        <p:spPr bwMode="auto">
          <a:xfrm rot="2430666">
            <a:off x="5364163" y="3357563"/>
            <a:ext cx="600075" cy="171450"/>
          </a:xfrm>
          <a:prstGeom prst="rect">
            <a:avLst/>
          </a:prstGeom>
          <a:noFill/>
          <a:ln w="9525">
            <a:noFill/>
            <a:miter lim="800000"/>
            <a:headEnd/>
            <a:tailEnd/>
          </a:ln>
        </p:spPr>
      </p:pic>
      <p:sp>
        <p:nvSpPr>
          <p:cNvPr id="13316" name="Text Box 11"/>
          <p:cNvSpPr txBox="1">
            <a:spLocks noChangeArrowheads="1"/>
          </p:cNvSpPr>
          <p:nvPr/>
        </p:nvSpPr>
        <p:spPr bwMode="auto">
          <a:xfrm>
            <a:off x="250825" y="1773238"/>
            <a:ext cx="796925" cy="457200"/>
          </a:xfrm>
          <a:prstGeom prst="rect">
            <a:avLst/>
          </a:prstGeom>
          <a:noFill/>
          <a:ln w="9525">
            <a:noFill/>
            <a:miter lim="800000"/>
            <a:headEnd/>
            <a:tailEnd/>
          </a:ln>
          <a:effectLst/>
        </p:spPr>
        <p:txBody>
          <a:bodyPr wrap="none">
            <a:spAutoFit/>
          </a:bodyPr>
          <a:lstStyle/>
          <a:p>
            <a:pPr algn="ctr"/>
            <a:r>
              <a:rPr lang="zh-CN" altLang="en-US" sz="2400" b="1"/>
              <a:t>定子</a:t>
            </a:r>
          </a:p>
        </p:txBody>
      </p:sp>
      <p:pic>
        <p:nvPicPr>
          <p:cNvPr id="13317" name="Picture 20"/>
          <p:cNvPicPr>
            <a:picLocks noChangeAspect="1" noChangeArrowheads="1"/>
          </p:cNvPicPr>
          <p:nvPr/>
        </p:nvPicPr>
        <p:blipFill>
          <a:blip r:embed="rId4"/>
          <a:srcRect/>
          <a:stretch>
            <a:fillRect/>
          </a:stretch>
        </p:blipFill>
        <p:spPr bwMode="auto">
          <a:xfrm rot="2807333">
            <a:off x="1085057" y="2451894"/>
            <a:ext cx="647700" cy="153987"/>
          </a:xfrm>
          <a:prstGeom prst="rect">
            <a:avLst/>
          </a:prstGeom>
          <a:noFill/>
          <a:ln w="9525">
            <a:noFill/>
            <a:miter lim="800000"/>
            <a:headEnd/>
            <a:tailEnd/>
          </a:ln>
        </p:spPr>
      </p:pic>
      <p:pic>
        <p:nvPicPr>
          <p:cNvPr id="13318" name="Picture 21"/>
          <p:cNvPicPr>
            <a:picLocks noChangeAspect="1" noChangeArrowheads="1"/>
          </p:cNvPicPr>
          <p:nvPr/>
        </p:nvPicPr>
        <p:blipFill>
          <a:blip r:embed="rId4"/>
          <a:srcRect/>
          <a:stretch>
            <a:fillRect/>
          </a:stretch>
        </p:blipFill>
        <p:spPr bwMode="auto">
          <a:xfrm rot="-2401878">
            <a:off x="1116013" y="3933825"/>
            <a:ext cx="600075" cy="171450"/>
          </a:xfrm>
          <a:prstGeom prst="rect">
            <a:avLst/>
          </a:prstGeom>
          <a:noFill/>
          <a:ln w="9525">
            <a:noFill/>
            <a:miter lim="800000"/>
            <a:headEnd/>
            <a:tailEnd/>
          </a:ln>
        </p:spPr>
      </p:pic>
      <p:pic>
        <p:nvPicPr>
          <p:cNvPr id="13319" name="Picture 23"/>
          <p:cNvPicPr>
            <a:picLocks noChangeAspect="1" noChangeArrowheads="1"/>
          </p:cNvPicPr>
          <p:nvPr/>
        </p:nvPicPr>
        <p:blipFill>
          <a:blip r:embed="rId4"/>
          <a:srcRect/>
          <a:stretch>
            <a:fillRect/>
          </a:stretch>
        </p:blipFill>
        <p:spPr bwMode="auto">
          <a:xfrm rot="3255959">
            <a:off x="2628900" y="2922588"/>
            <a:ext cx="600075" cy="171450"/>
          </a:xfrm>
          <a:prstGeom prst="rect">
            <a:avLst/>
          </a:prstGeom>
          <a:noFill/>
          <a:ln w="9525">
            <a:noFill/>
            <a:miter lim="800000"/>
            <a:headEnd/>
            <a:tailEnd/>
          </a:ln>
        </p:spPr>
      </p:pic>
      <p:pic>
        <p:nvPicPr>
          <p:cNvPr id="13320" name="Picture 24"/>
          <p:cNvPicPr>
            <a:picLocks noChangeAspect="1" noChangeArrowheads="1"/>
          </p:cNvPicPr>
          <p:nvPr/>
        </p:nvPicPr>
        <p:blipFill>
          <a:blip r:embed="rId4"/>
          <a:srcRect/>
          <a:stretch>
            <a:fillRect/>
          </a:stretch>
        </p:blipFill>
        <p:spPr bwMode="auto">
          <a:xfrm rot="-3036842">
            <a:off x="2557462" y="3427413"/>
            <a:ext cx="600075" cy="171450"/>
          </a:xfrm>
          <a:prstGeom prst="rect">
            <a:avLst/>
          </a:prstGeom>
          <a:noFill/>
          <a:ln w="9525">
            <a:noFill/>
            <a:miter lim="800000"/>
            <a:headEnd/>
            <a:tailEnd/>
          </a:ln>
        </p:spPr>
      </p:pic>
      <p:pic>
        <p:nvPicPr>
          <p:cNvPr id="13321" name="Picture 25"/>
          <p:cNvPicPr>
            <a:picLocks noChangeAspect="1" noChangeArrowheads="1"/>
          </p:cNvPicPr>
          <p:nvPr/>
        </p:nvPicPr>
        <p:blipFill>
          <a:blip r:embed="rId4"/>
          <a:srcRect/>
          <a:stretch>
            <a:fillRect/>
          </a:stretch>
        </p:blipFill>
        <p:spPr bwMode="auto">
          <a:xfrm rot="-2021901">
            <a:off x="5364163" y="2852738"/>
            <a:ext cx="600075" cy="171450"/>
          </a:xfrm>
          <a:prstGeom prst="rect">
            <a:avLst/>
          </a:prstGeom>
          <a:noFill/>
          <a:ln w="9525">
            <a:noFill/>
            <a:miter lim="800000"/>
            <a:headEnd/>
            <a:tailEnd/>
          </a:ln>
        </p:spPr>
      </p:pic>
      <p:sp>
        <p:nvSpPr>
          <p:cNvPr id="13322" name="Rectangle 53"/>
          <p:cNvSpPr>
            <a:spLocks noGrp="1" noChangeArrowheads="1"/>
          </p:cNvSpPr>
          <p:nvPr>
            <p:ph type="title" sz="quarter"/>
          </p:nvPr>
        </p:nvSpPr>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a:t>
            </a:r>
            <a:r>
              <a:rPr lang="en-US" altLang="zh-CN" sz="1200" smtClean="0">
                <a:ea typeface="黑体" pitchFamily="2" charset="-122"/>
              </a:rPr>
              <a:t>7</a:t>
            </a:r>
          </a:p>
        </p:txBody>
      </p:sp>
      <p:graphicFrame>
        <p:nvGraphicFramePr>
          <p:cNvPr id="13323" name="Object 46"/>
          <p:cNvGraphicFramePr>
            <a:graphicFrameLocks noChangeAspect="1"/>
          </p:cNvGraphicFramePr>
          <p:nvPr>
            <p:ph sz="quarter" idx="2"/>
          </p:nvPr>
        </p:nvGraphicFramePr>
        <p:xfrm>
          <a:off x="2268538" y="2420938"/>
          <a:ext cx="442912" cy="647700"/>
        </p:xfrm>
        <a:graphic>
          <a:graphicData uri="http://schemas.openxmlformats.org/presentationml/2006/ole">
            <p:oleObj spid="_x0000_s13323" name="公式" r:id="rId5" imgW="164957" imgH="241091" progId="Equation.3">
              <p:embed/>
            </p:oleObj>
          </a:graphicData>
        </a:graphic>
      </p:graphicFrame>
      <p:graphicFrame>
        <p:nvGraphicFramePr>
          <p:cNvPr id="13324" name="Object 49"/>
          <p:cNvGraphicFramePr>
            <a:graphicFrameLocks noChangeAspect="1"/>
          </p:cNvGraphicFramePr>
          <p:nvPr>
            <p:ph sz="quarter" idx="3"/>
          </p:nvPr>
        </p:nvGraphicFramePr>
        <p:xfrm>
          <a:off x="2268538" y="3500438"/>
          <a:ext cx="482600" cy="655637"/>
        </p:xfrm>
        <a:graphic>
          <a:graphicData uri="http://schemas.openxmlformats.org/presentationml/2006/ole">
            <p:oleObj spid="_x0000_s13324" name="公式" r:id="rId6" imgW="177646" imgH="241091" progId="Equation.3">
              <p:embed/>
            </p:oleObj>
          </a:graphicData>
        </a:graphic>
      </p:graphicFrame>
      <p:graphicFrame>
        <p:nvGraphicFramePr>
          <p:cNvPr id="13325" name="Object 52"/>
          <p:cNvGraphicFramePr>
            <a:graphicFrameLocks noChangeAspect="1"/>
          </p:cNvGraphicFramePr>
          <p:nvPr>
            <p:ph sz="quarter" idx="4"/>
          </p:nvPr>
        </p:nvGraphicFramePr>
        <p:xfrm>
          <a:off x="971550" y="4221163"/>
          <a:ext cx="6624638" cy="695325"/>
        </p:xfrm>
        <a:graphic>
          <a:graphicData uri="http://schemas.openxmlformats.org/presentationml/2006/ole">
            <p:oleObj spid="_x0000_s13325" name="公式" r:id="rId7" imgW="2298700" imgH="241300" progId="Equation.3">
              <p:embed/>
            </p:oleObj>
          </a:graphicData>
        </a:graphic>
      </p:graphicFrame>
      <p:sp>
        <p:nvSpPr>
          <p:cNvPr id="13326" name="AutoShape 30"/>
          <p:cNvSpPr>
            <a:spLocks/>
          </p:cNvSpPr>
          <p:nvPr/>
        </p:nvSpPr>
        <p:spPr bwMode="auto">
          <a:xfrm>
            <a:off x="7451725" y="3573463"/>
            <a:ext cx="360363" cy="1295400"/>
          </a:xfrm>
          <a:prstGeom prst="rightBrace">
            <a:avLst>
              <a:gd name="adj1" fmla="val 29956"/>
              <a:gd name="adj2" fmla="val 50000"/>
            </a:avLst>
          </a:prstGeom>
          <a:noFill/>
          <a:ln w="57150">
            <a:solidFill>
              <a:schemeClr val="tx1"/>
            </a:solidFill>
            <a:round/>
            <a:headEnd/>
            <a:tailEnd/>
          </a:ln>
          <a:effectLst/>
        </p:spPr>
        <p:txBody>
          <a:bodyPr wrap="none" anchor="ctr"/>
          <a:lstStyle/>
          <a:p>
            <a:endParaRPr lang="zh-CN" altLang="en-US"/>
          </a:p>
        </p:txBody>
      </p:sp>
      <p:sp>
        <p:nvSpPr>
          <p:cNvPr id="13327" name="AutoShape 31"/>
          <p:cNvSpPr>
            <a:spLocks/>
          </p:cNvSpPr>
          <p:nvPr/>
        </p:nvSpPr>
        <p:spPr bwMode="auto">
          <a:xfrm>
            <a:off x="7308850" y="1773238"/>
            <a:ext cx="358775" cy="1295400"/>
          </a:xfrm>
          <a:prstGeom prst="rightBrace">
            <a:avLst>
              <a:gd name="adj1" fmla="val 30088"/>
              <a:gd name="adj2" fmla="val 50000"/>
            </a:avLst>
          </a:prstGeom>
          <a:noFill/>
          <a:ln w="57150">
            <a:solidFill>
              <a:schemeClr val="tx1"/>
            </a:solidFill>
            <a:round/>
            <a:headEnd/>
            <a:tailEnd/>
          </a:ln>
          <a:effectLst/>
        </p:spPr>
        <p:txBody>
          <a:bodyPr wrap="none" anchor="ctr"/>
          <a:lstStyle/>
          <a:p>
            <a:endParaRPr lang="zh-CN" altLang="en-US"/>
          </a:p>
        </p:txBody>
      </p:sp>
      <p:sp>
        <p:nvSpPr>
          <p:cNvPr id="13328" name="Text Box 33"/>
          <p:cNvSpPr txBox="1">
            <a:spLocks noChangeArrowheads="1"/>
          </p:cNvSpPr>
          <p:nvPr/>
        </p:nvSpPr>
        <p:spPr bwMode="auto">
          <a:xfrm>
            <a:off x="250825" y="4221163"/>
            <a:ext cx="796925" cy="457200"/>
          </a:xfrm>
          <a:prstGeom prst="rect">
            <a:avLst/>
          </a:prstGeom>
          <a:noFill/>
          <a:ln w="9525">
            <a:noFill/>
            <a:miter lim="800000"/>
            <a:headEnd/>
            <a:tailEnd/>
          </a:ln>
          <a:effectLst/>
        </p:spPr>
        <p:txBody>
          <a:bodyPr wrap="none">
            <a:spAutoFit/>
          </a:bodyPr>
          <a:lstStyle/>
          <a:p>
            <a:pPr algn="ctr"/>
            <a:r>
              <a:rPr lang="zh-CN" altLang="en-US" sz="2400" b="1"/>
              <a:t>转子</a:t>
            </a:r>
          </a:p>
        </p:txBody>
      </p:sp>
      <p:sp>
        <p:nvSpPr>
          <p:cNvPr id="13329" name="Rectangle 34"/>
          <p:cNvSpPr>
            <a:spLocks noChangeArrowheads="1"/>
          </p:cNvSpPr>
          <p:nvPr/>
        </p:nvSpPr>
        <p:spPr bwMode="auto">
          <a:xfrm>
            <a:off x="900113" y="5229225"/>
            <a:ext cx="6970712" cy="519113"/>
          </a:xfrm>
          <a:prstGeom prst="rect">
            <a:avLst/>
          </a:prstGeom>
          <a:noFill/>
          <a:ln w="9525">
            <a:noFill/>
            <a:miter lim="800000"/>
            <a:headEnd/>
            <a:tailEnd/>
          </a:ln>
          <a:effectLst/>
        </p:spPr>
        <p:txBody>
          <a:bodyPr wrap="none">
            <a:spAutoFit/>
          </a:bodyPr>
          <a:lstStyle/>
          <a:p>
            <a:pPr algn="ctr"/>
            <a:r>
              <a:rPr lang="zh-CN" altLang="en-US" sz="2800" b="1"/>
              <a:t>表示电压方程相应的定、转子的耦合电路图</a:t>
            </a:r>
          </a:p>
        </p:txBody>
      </p:sp>
      <p:sp>
        <p:nvSpPr>
          <p:cNvPr id="13330" name="Text Box 35"/>
          <p:cNvSpPr txBox="1">
            <a:spLocks noChangeArrowheads="1"/>
          </p:cNvSpPr>
          <p:nvPr/>
        </p:nvSpPr>
        <p:spPr bwMode="auto">
          <a:xfrm>
            <a:off x="7667625" y="2060575"/>
            <a:ext cx="1103313" cy="822325"/>
          </a:xfrm>
          <a:prstGeom prst="rect">
            <a:avLst/>
          </a:prstGeom>
          <a:noFill/>
          <a:ln w="9525">
            <a:noFill/>
            <a:miter lim="800000"/>
            <a:headEnd/>
            <a:tailEnd/>
          </a:ln>
          <a:effectLst/>
        </p:spPr>
        <p:txBody>
          <a:bodyPr wrap="none">
            <a:spAutoFit/>
          </a:bodyPr>
          <a:lstStyle/>
          <a:p>
            <a:pPr algn="ctr"/>
            <a:r>
              <a:rPr lang="zh-CN" altLang="en-US" sz="2400" b="1"/>
              <a:t>定子绕</a:t>
            </a:r>
          </a:p>
          <a:p>
            <a:pPr algn="ctr"/>
            <a:r>
              <a:rPr lang="zh-CN" altLang="en-US" sz="2400" b="1"/>
              <a:t>组内</a:t>
            </a:r>
          </a:p>
        </p:txBody>
      </p:sp>
      <p:sp>
        <p:nvSpPr>
          <p:cNvPr id="13331" name="Text Box 36"/>
          <p:cNvSpPr txBox="1">
            <a:spLocks noChangeArrowheads="1"/>
          </p:cNvSpPr>
          <p:nvPr/>
        </p:nvSpPr>
        <p:spPr bwMode="auto">
          <a:xfrm>
            <a:off x="7740650" y="3716338"/>
            <a:ext cx="1103313" cy="822325"/>
          </a:xfrm>
          <a:prstGeom prst="rect">
            <a:avLst/>
          </a:prstGeom>
          <a:noFill/>
          <a:ln w="9525">
            <a:noFill/>
            <a:miter lim="800000"/>
            <a:headEnd/>
            <a:tailEnd/>
          </a:ln>
          <a:effectLst/>
        </p:spPr>
        <p:txBody>
          <a:bodyPr wrap="none">
            <a:spAutoFit/>
          </a:bodyPr>
          <a:lstStyle/>
          <a:p>
            <a:pPr algn="ctr"/>
            <a:r>
              <a:rPr lang="zh-CN" altLang="en-US" sz="2400" b="1"/>
              <a:t>转子绕</a:t>
            </a:r>
          </a:p>
          <a:p>
            <a:pPr algn="ctr"/>
            <a:r>
              <a:rPr lang="zh-CN" altLang="en-US" sz="2400" b="1"/>
              <a:t>组内</a:t>
            </a:r>
          </a:p>
        </p:txBody>
      </p:sp>
      <p:sp>
        <p:nvSpPr>
          <p:cNvPr id="13332" name="Line 43"/>
          <p:cNvSpPr>
            <a:spLocks noChangeShapeType="1"/>
          </p:cNvSpPr>
          <p:nvPr/>
        </p:nvSpPr>
        <p:spPr bwMode="auto">
          <a:xfrm>
            <a:off x="1187450" y="2060575"/>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33" name="Line 44"/>
          <p:cNvSpPr>
            <a:spLocks noChangeShapeType="1"/>
          </p:cNvSpPr>
          <p:nvPr/>
        </p:nvSpPr>
        <p:spPr bwMode="auto">
          <a:xfrm>
            <a:off x="2484438" y="2060575"/>
            <a:ext cx="1081087"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34" name="Line 45"/>
          <p:cNvSpPr>
            <a:spLocks noChangeShapeType="1"/>
          </p:cNvSpPr>
          <p:nvPr/>
        </p:nvSpPr>
        <p:spPr bwMode="auto">
          <a:xfrm>
            <a:off x="1619250" y="2781300"/>
            <a:ext cx="647700"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35" name="Line 55"/>
          <p:cNvSpPr>
            <a:spLocks noChangeShapeType="1"/>
          </p:cNvSpPr>
          <p:nvPr/>
        </p:nvSpPr>
        <p:spPr bwMode="auto">
          <a:xfrm>
            <a:off x="1403350" y="4581525"/>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36" name="Line 56"/>
          <p:cNvSpPr>
            <a:spLocks noChangeShapeType="1"/>
          </p:cNvSpPr>
          <p:nvPr/>
        </p:nvSpPr>
        <p:spPr bwMode="auto">
          <a:xfrm>
            <a:off x="2843213" y="4508500"/>
            <a:ext cx="10080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37" name="Line 57"/>
          <p:cNvSpPr>
            <a:spLocks noChangeShapeType="1"/>
          </p:cNvSpPr>
          <p:nvPr/>
        </p:nvSpPr>
        <p:spPr bwMode="auto">
          <a:xfrm>
            <a:off x="1619250" y="38608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graphicFrame>
        <p:nvGraphicFramePr>
          <p:cNvPr id="13338" name="Object 59"/>
          <p:cNvGraphicFramePr>
            <a:graphicFrameLocks noChangeAspect="1"/>
          </p:cNvGraphicFramePr>
          <p:nvPr>
            <p:ph sz="quarter" idx="1"/>
          </p:nvPr>
        </p:nvGraphicFramePr>
        <p:xfrm>
          <a:off x="3779838" y="2924175"/>
          <a:ext cx="509587" cy="636588"/>
        </p:xfrm>
        <a:graphic>
          <a:graphicData uri="http://schemas.openxmlformats.org/presentationml/2006/ole">
            <p:oleObj spid="_x0000_s13338" name="公式" r:id="rId8" imgW="203024" imgH="253780" progId="Equation.3">
              <p:embed/>
            </p:oleObj>
          </a:graphicData>
        </a:graphic>
      </p:graphicFrame>
      <p:graphicFrame>
        <p:nvGraphicFramePr>
          <p:cNvPr id="13339" name="Object 61"/>
          <p:cNvGraphicFramePr>
            <a:graphicFrameLocks noChangeAspect="1"/>
          </p:cNvGraphicFramePr>
          <p:nvPr/>
        </p:nvGraphicFramePr>
        <p:xfrm>
          <a:off x="4932363" y="2924175"/>
          <a:ext cx="719137" cy="720725"/>
        </p:xfrm>
        <a:graphic>
          <a:graphicData uri="http://schemas.openxmlformats.org/presentationml/2006/ole">
            <p:oleObj spid="_x0000_s13339" name="公式" r:id="rId9" imgW="241195" imgH="241195" progId="Equation.3">
              <p:embed/>
            </p:oleObj>
          </a:graphicData>
        </a:graphic>
      </p:graphicFrame>
      <p:graphicFrame>
        <p:nvGraphicFramePr>
          <p:cNvPr id="13340" name="Object 62"/>
          <p:cNvGraphicFramePr>
            <a:graphicFrameLocks noChangeAspect="1"/>
          </p:cNvGraphicFramePr>
          <p:nvPr/>
        </p:nvGraphicFramePr>
        <p:xfrm>
          <a:off x="6732588" y="2492375"/>
          <a:ext cx="477837" cy="614363"/>
        </p:xfrm>
        <a:graphic>
          <a:graphicData uri="http://schemas.openxmlformats.org/presentationml/2006/ole">
            <p:oleObj spid="_x0000_s13340" name="公式" r:id="rId10" imgW="177646" imgH="228402" progId="Equation.3">
              <p:embed/>
            </p:oleObj>
          </a:graphicData>
        </a:graphic>
      </p:graphicFrame>
      <p:graphicFrame>
        <p:nvGraphicFramePr>
          <p:cNvPr id="13341" name="Object 63"/>
          <p:cNvGraphicFramePr>
            <a:graphicFrameLocks noChangeAspect="1"/>
          </p:cNvGraphicFramePr>
          <p:nvPr/>
        </p:nvGraphicFramePr>
        <p:xfrm>
          <a:off x="6732588" y="3357563"/>
          <a:ext cx="511175" cy="614362"/>
        </p:xfrm>
        <a:graphic>
          <a:graphicData uri="http://schemas.openxmlformats.org/presentationml/2006/ole">
            <p:oleObj spid="_x0000_s13341" name="公式" r:id="rId11" imgW="190500" imgH="228600" progId="Equation.3">
              <p:embed/>
            </p:oleObj>
          </a:graphicData>
        </a:graphic>
      </p:graphicFrame>
      <p:sp>
        <p:nvSpPr>
          <p:cNvPr id="13342" name="Line 64"/>
          <p:cNvSpPr>
            <a:spLocks noChangeShapeType="1"/>
          </p:cNvSpPr>
          <p:nvPr/>
        </p:nvSpPr>
        <p:spPr bwMode="auto">
          <a:xfrm>
            <a:off x="3059113" y="3284538"/>
            <a:ext cx="7921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43" name="Line 65"/>
          <p:cNvSpPr>
            <a:spLocks noChangeShapeType="1"/>
          </p:cNvSpPr>
          <p:nvPr/>
        </p:nvSpPr>
        <p:spPr bwMode="auto">
          <a:xfrm>
            <a:off x="4211638" y="3284538"/>
            <a:ext cx="7921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44" name="Line 66"/>
          <p:cNvSpPr>
            <a:spLocks noChangeShapeType="1"/>
          </p:cNvSpPr>
          <p:nvPr/>
        </p:nvSpPr>
        <p:spPr bwMode="auto">
          <a:xfrm>
            <a:off x="5940425" y="27813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13345" name="Line 67"/>
          <p:cNvSpPr>
            <a:spLocks noChangeShapeType="1"/>
          </p:cNvSpPr>
          <p:nvPr/>
        </p:nvSpPr>
        <p:spPr bwMode="auto">
          <a:xfrm>
            <a:off x="5867400" y="36449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Tree>
  </p:cSld>
  <p:clrMapOvr>
    <a:masterClrMapping/>
  </p:clrMapOvr>
  <p:transition spd="med">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404813"/>
            <a:ext cx="7162800" cy="795337"/>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a:t>
            </a:r>
            <a:r>
              <a:rPr lang="en-US" altLang="zh-CN" sz="1000" smtClean="0">
                <a:ea typeface="黑体" pitchFamily="2" charset="-122"/>
              </a:rPr>
              <a:t>8</a:t>
            </a:r>
          </a:p>
        </p:txBody>
      </p:sp>
      <p:sp>
        <p:nvSpPr>
          <p:cNvPr id="14339" name="Rectangle 3"/>
          <p:cNvSpPr>
            <a:spLocks noChangeArrowheads="1"/>
          </p:cNvSpPr>
          <p:nvPr/>
        </p:nvSpPr>
        <p:spPr bwMode="auto">
          <a:xfrm>
            <a:off x="250825" y="1219200"/>
            <a:ext cx="8893175" cy="328930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二，转子绕组闭路</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．磁势平衡式，</a:t>
            </a:r>
          </a:p>
          <a:p>
            <a:pPr marL="342900" indent="-342900">
              <a:spcBef>
                <a:spcPct val="20000"/>
              </a:spcBef>
              <a:buClr>
                <a:schemeClr val="bg2"/>
              </a:buClr>
              <a:buSzPct val="70000"/>
              <a:buFont typeface="Wingdings" pitchFamily="2" charset="2"/>
              <a:buChar char="l"/>
            </a:pPr>
            <a:r>
              <a:rPr lang="zh-CN" altLang="en-US" sz="2700" b="1"/>
              <a:t> 转子绕组存在漏抗和电阻，产生</a:t>
            </a:r>
            <a:r>
              <a:rPr lang="en-US" altLang="zh-CN" sz="2700" b="1"/>
              <a:t>I</a:t>
            </a:r>
            <a:r>
              <a:rPr lang="en-US" altLang="zh-CN" sz="2700" b="1" baseline="-25000"/>
              <a:t>2</a:t>
            </a:r>
            <a:r>
              <a:rPr lang="zh-CN" altLang="en-US" sz="2700" b="1"/>
              <a:t>滞后</a:t>
            </a:r>
            <a:r>
              <a:rPr lang="en-US" altLang="zh-CN" sz="2700" b="1"/>
              <a:t>E</a:t>
            </a:r>
            <a:r>
              <a:rPr lang="en-US" altLang="zh-CN" sz="2700" b="1" baseline="-25000"/>
              <a:t>2</a:t>
            </a:r>
            <a:r>
              <a:rPr lang="el-GR" altLang="zh-CN" sz="2700" b="1">
                <a:cs typeface="Tahoma" pitchFamily="34" charset="0"/>
              </a:rPr>
              <a:t>ψ</a:t>
            </a:r>
            <a:r>
              <a:rPr lang="zh-CN" altLang="en-US" sz="2700" b="1"/>
              <a:t>电角。</a:t>
            </a:r>
            <a:r>
              <a:rPr lang="en-US" altLang="zh-CN" sz="2700" b="1"/>
              <a:t>I</a:t>
            </a:r>
            <a:r>
              <a:rPr lang="en-US" altLang="zh-CN" sz="2700" b="1" baseline="-25000"/>
              <a:t>2</a:t>
            </a:r>
            <a:r>
              <a:rPr lang="zh-CN" altLang="en-US" sz="2700" b="1"/>
              <a:t>产生</a:t>
            </a:r>
            <a:r>
              <a:rPr lang="en-US" altLang="zh-CN" sz="2700" b="1"/>
              <a:t>F</a:t>
            </a:r>
            <a:r>
              <a:rPr lang="en-US" altLang="zh-CN" sz="2700" b="1" baseline="-25000"/>
              <a:t>2</a:t>
            </a:r>
            <a:r>
              <a:rPr lang="en-US" altLang="zh-CN" sz="2700" b="1"/>
              <a:t> </a:t>
            </a:r>
            <a:r>
              <a:rPr lang="zh-CN" altLang="en-US" sz="2700" b="1"/>
              <a:t>，故</a:t>
            </a:r>
            <a:r>
              <a:rPr lang="en-US" altLang="zh-CN" sz="2700" b="1"/>
              <a:t>F</a:t>
            </a:r>
            <a:r>
              <a:rPr lang="en-US" altLang="zh-CN" sz="2700" b="1" baseline="-25000"/>
              <a:t>2</a:t>
            </a:r>
            <a:r>
              <a:rPr lang="zh-CN" altLang="en-US" sz="2700" b="1"/>
              <a:t>滞后</a:t>
            </a:r>
            <a:r>
              <a:rPr lang="en-US" altLang="zh-CN" sz="2700" b="1"/>
              <a:t>B</a:t>
            </a:r>
            <a:r>
              <a:rPr lang="el-GR" altLang="zh-CN" sz="2700" b="1" baseline="-25000">
                <a:latin typeface="Times New Roman" pitchFamily="18" charset="0"/>
                <a:cs typeface="Times New Roman" pitchFamily="18" charset="0"/>
              </a:rPr>
              <a:t>δ</a:t>
            </a:r>
            <a:r>
              <a:rPr lang="en-US" altLang="zh-CN" sz="2700" b="1"/>
              <a:t> 90+</a:t>
            </a:r>
            <a:r>
              <a:rPr lang="el-GR" altLang="zh-CN" sz="2700" b="1">
                <a:cs typeface="Tahoma" pitchFamily="34" charset="0"/>
              </a:rPr>
              <a:t>ψ</a:t>
            </a:r>
            <a:r>
              <a:rPr lang="en-US" altLang="zh-CN" sz="2700" b="1" baseline="-25000"/>
              <a:t>2</a:t>
            </a:r>
            <a:r>
              <a:rPr lang="zh-CN" altLang="en-US" sz="2700" b="1">
                <a:cs typeface="Tahoma" pitchFamily="34" charset="0"/>
              </a:rPr>
              <a:t>电角。</a:t>
            </a:r>
          </a:p>
          <a:p>
            <a:pPr marL="342900" indent="-342900">
              <a:spcBef>
                <a:spcPct val="20000"/>
              </a:spcBef>
              <a:buClr>
                <a:schemeClr val="bg2"/>
              </a:buClr>
              <a:buSzPct val="70000"/>
              <a:buFont typeface="Wingdings" pitchFamily="2" charset="2"/>
              <a:buChar char="l"/>
            </a:pPr>
            <a:r>
              <a:rPr lang="zh-CN" altLang="en-US" sz="2700" b="1">
                <a:cs typeface="Tahoma" pitchFamily="34" charset="0"/>
              </a:rPr>
              <a:t>    又由于转子绕组存在电流</a:t>
            </a:r>
            <a:r>
              <a:rPr lang="en-US" altLang="zh-CN" sz="2700" b="1"/>
              <a:t>I</a:t>
            </a:r>
            <a:r>
              <a:rPr lang="en-US" altLang="zh-CN" sz="2700" b="1" baseline="-25000"/>
              <a:t>2</a:t>
            </a:r>
            <a:r>
              <a:rPr lang="en-US" altLang="zh-CN" sz="2700" b="1">
                <a:cs typeface="Tahoma" pitchFamily="34" charset="0"/>
              </a:rPr>
              <a:t> </a:t>
            </a:r>
            <a:r>
              <a:rPr lang="zh-CN" altLang="en-US" sz="2700" b="1">
                <a:cs typeface="Tahoma" pitchFamily="34" charset="0"/>
              </a:rPr>
              <a:t>和</a:t>
            </a:r>
            <a:r>
              <a:rPr lang="en-US" altLang="zh-CN" sz="2700" b="1"/>
              <a:t>F</a:t>
            </a:r>
            <a:r>
              <a:rPr lang="en-US" altLang="zh-CN" sz="2700" b="1" baseline="-25000"/>
              <a:t>2</a:t>
            </a:r>
            <a:r>
              <a:rPr lang="en-US" altLang="zh-CN" sz="2700" b="1">
                <a:cs typeface="Tahoma" pitchFamily="34" charset="0"/>
              </a:rPr>
              <a:t> </a:t>
            </a:r>
            <a:r>
              <a:rPr lang="zh-CN" altLang="en-US" sz="2700" b="1">
                <a:cs typeface="Tahoma" pitchFamily="34" charset="0"/>
              </a:rPr>
              <a:t>，则此时定子绕组的电流由</a:t>
            </a:r>
            <a:r>
              <a:rPr lang="en-US" altLang="zh-CN" sz="2700" b="1"/>
              <a:t>I</a:t>
            </a:r>
            <a:r>
              <a:rPr lang="en-US" altLang="zh-CN" sz="2700" b="1" baseline="-25000"/>
              <a:t>0</a:t>
            </a:r>
            <a:r>
              <a:rPr lang="zh-CN" altLang="en-US" sz="2700" b="1">
                <a:cs typeface="Tahoma" pitchFamily="34" charset="0"/>
              </a:rPr>
              <a:t>和</a:t>
            </a:r>
            <a:r>
              <a:rPr lang="en-US" altLang="zh-CN" sz="2700" b="1"/>
              <a:t>F</a:t>
            </a:r>
            <a:r>
              <a:rPr lang="en-US" altLang="zh-CN" sz="2700" b="1" baseline="-25000"/>
              <a:t>0</a:t>
            </a:r>
            <a:r>
              <a:rPr lang="zh-CN" altLang="en-US" sz="2700" b="1">
                <a:cs typeface="Tahoma" pitchFamily="34" charset="0"/>
              </a:rPr>
              <a:t>变为</a:t>
            </a:r>
            <a:r>
              <a:rPr lang="en-US" altLang="zh-CN" sz="2700" b="1"/>
              <a:t>I</a:t>
            </a:r>
            <a:r>
              <a:rPr lang="en-US" altLang="zh-CN" sz="2700" b="1" baseline="-25000"/>
              <a:t>1</a:t>
            </a:r>
            <a:r>
              <a:rPr lang="zh-CN" altLang="en-US" sz="2700" b="1">
                <a:cs typeface="Tahoma" pitchFamily="34" charset="0"/>
              </a:rPr>
              <a:t>和</a:t>
            </a:r>
            <a:r>
              <a:rPr lang="en-US" altLang="zh-CN" sz="2700" b="1"/>
              <a:t>F</a:t>
            </a:r>
            <a:r>
              <a:rPr lang="en-US" altLang="zh-CN" sz="2700" b="1" baseline="-25000"/>
              <a:t>1</a:t>
            </a:r>
            <a:r>
              <a:rPr lang="en-US" altLang="zh-CN" sz="2700" b="1">
                <a:cs typeface="Tahoma" pitchFamily="34" charset="0"/>
              </a:rPr>
              <a:t> </a:t>
            </a:r>
            <a:r>
              <a:rPr lang="zh-CN" altLang="en-US" sz="2700" b="1">
                <a:cs typeface="Tahoma" pitchFamily="34" charset="0"/>
              </a:rPr>
              <a:t>。 </a:t>
            </a:r>
            <a:r>
              <a:rPr lang="en-US" altLang="zh-CN" sz="2700" b="1"/>
              <a:t>F</a:t>
            </a:r>
            <a:r>
              <a:rPr lang="en-US" altLang="zh-CN" sz="2700" b="1" baseline="-25000"/>
              <a:t>1</a:t>
            </a:r>
            <a:r>
              <a:rPr lang="en-US" altLang="zh-CN" sz="2700" b="1">
                <a:cs typeface="Tahoma" pitchFamily="34" charset="0"/>
              </a:rPr>
              <a:t>+ </a:t>
            </a:r>
            <a:r>
              <a:rPr lang="en-US" altLang="zh-CN" sz="2700" b="1"/>
              <a:t>F</a:t>
            </a:r>
            <a:r>
              <a:rPr lang="en-US" altLang="zh-CN" sz="2700" b="1" baseline="-25000"/>
              <a:t>2</a:t>
            </a:r>
            <a:r>
              <a:rPr lang="en-US" altLang="zh-CN" sz="2700" b="1">
                <a:cs typeface="Tahoma" pitchFamily="34" charset="0"/>
              </a:rPr>
              <a:t>= </a:t>
            </a:r>
            <a:r>
              <a:rPr lang="en-US" altLang="zh-CN" sz="2700" b="1"/>
              <a:t>F</a:t>
            </a:r>
            <a:r>
              <a:rPr lang="en-US" altLang="zh-CN" sz="2700" b="1" baseline="-25000"/>
              <a:t>0</a:t>
            </a:r>
            <a:r>
              <a:rPr lang="zh-CN" altLang="en-US" sz="2700" b="1"/>
              <a:t>； </a:t>
            </a:r>
            <a:r>
              <a:rPr lang="en-US" altLang="zh-CN" sz="2700" b="1"/>
              <a:t>F</a:t>
            </a:r>
            <a:r>
              <a:rPr lang="en-US" altLang="zh-CN" sz="2700" b="1" baseline="-25000"/>
              <a:t>1</a:t>
            </a:r>
            <a:r>
              <a:rPr lang="en-US" altLang="zh-CN" sz="2700" b="1">
                <a:cs typeface="Tahoma" pitchFamily="34" charset="0"/>
              </a:rPr>
              <a:t>=- </a:t>
            </a:r>
            <a:r>
              <a:rPr lang="en-US" altLang="zh-CN" sz="2700" b="1"/>
              <a:t>F</a:t>
            </a:r>
            <a:r>
              <a:rPr lang="en-US" altLang="zh-CN" sz="2700" b="1" baseline="-25000"/>
              <a:t>2</a:t>
            </a:r>
            <a:r>
              <a:rPr lang="en-US" altLang="zh-CN" sz="2700" b="1">
                <a:cs typeface="Tahoma" pitchFamily="34" charset="0"/>
              </a:rPr>
              <a:t>+ </a:t>
            </a:r>
            <a:r>
              <a:rPr lang="en-US" altLang="zh-CN" sz="2700" b="1"/>
              <a:t>F</a:t>
            </a:r>
            <a:r>
              <a:rPr lang="en-US" altLang="zh-CN" sz="2700" b="1" baseline="-25000"/>
              <a:t>0 </a:t>
            </a:r>
            <a:r>
              <a:rPr lang="zh-CN" altLang="en-US" sz="2700" b="1"/>
              <a:t>；（补偿转子负载的分量；产生励磁分量）</a:t>
            </a:r>
          </a:p>
        </p:txBody>
      </p:sp>
      <p:graphicFrame>
        <p:nvGraphicFramePr>
          <p:cNvPr id="14340" name="Object 4"/>
          <p:cNvGraphicFramePr>
            <a:graphicFrameLocks noChangeAspect="1"/>
          </p:cNvGraphicFramePr>
          <p:nvPr>
            <p:ph sz="half" idx="1"/>
          </p:nvPr>
        </p:nvGraphicFramePr>
        <p:xfrm>
          <a:off x="468313" y="4581525"/>
          <a:ext cx="8135937" cy="1065213"/>
        </p:xfrm>
        <a:graphic>
          <a:graphicData uri="http://schemas.openxmlformats.org/presentationml/2006/ole">
            <p:oleObj spid="_x0000_s14340" name="公式" r:id="rId3" imgW="3200400" imgH="419100" progId="Equation.3">
              <p:embed/>
            </p:oleObj>
          </a:graphicData>
        </a:graphic>
      </p:graphicFrame>
      <p:pic>
        <p:nvPicPr>
          <p:cNvPr id="527370" name="Picture 10" descr="26-8"/>
          <p:cNvPicPr>
            <a:picLocks noChangeAspect="1" noChangeArrowheads="1"/>
          </p:cNvPicPr>
          <p:nvPr/>
        </p:nvPicPr>
        <p:blipFill>
          <a:blip r:embed="rId4"/>
          <a:srcRect/>
          <a:stretch>
            <a:fillRect/>
          </a:stretch>
        </p:blipFill>
        <p:spPr bwMode="auto">
          <a:xfrm>
            <a:off x="5867400" y="0"/>
            <a:ext cx="3086100" cy="2971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27370"/>
                                        </p:tgtEl>
                                        <p:attrNameLst>
                                          <p:attrName>style.visibility</p:attrName>
                                        </p:attrNameLst>
                                      </p:cBhvr>
                                      <p:to>
                                        <p:strVal val="visible"/>
                                      </p:to>
                                    </p:set>
                                    <p:animEffect transition="in" filter="slide(fromBottom)">
                                      <p:cBhvr>
                                        <p:cTn id="7" dur="500"/>
                                        <p:tgtEl>
                                          <p:spTgt spid="527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404813"/>
            <a:ext cx="7162800" cy="795337"/>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a:t>
            </a:r>
            <a:r>
              <a:rPr lang="en-US" altLang="zh-CN" sz="1000" smtClean="0">
                <a:ea typeface="黑体" pitchFamily="2" charset="-122"/>
              </a:rPr>
              <a:t>8</a:t>
            </a:r>
          </a:p>
        </p:txBody>
      </p:sp>
      <p:sp>
        <p:nvSpPr>
          <p:cNvPr id="15363" name="Rectangle 3"/>
          <p:cNvSpPr>
            <a:spLocks noChangeArrowheads="1"/>
          </p:cNvSpPr>
          <p:nvPr/>
        </p:nvSpPr>
        <p:spPr bwMode="auto">
          <a:xfrm>
            <a:off x="250825" y="1219200"/>
            <a:ext cx="8893175" cy="27146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二，转子绕组闭路</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1</a:t>
            </a:r>
            <a:r>
              <a:rPr lang="zh-CN" altLang="en-US" sz="2700" b="1"/>
              <a:t>．磁势平衡式，</a:t>
            </a:r>
          </a:p>
          <a:p>
            <a:pPr marL="342900" indent="-342900">
              <a:spcBef>
                <a:spcPct val="20000"/>
              </a:spcBef>
              <a:buClr>
                <a:schemeClr val="bg2"/>
              </a:buClr>
              <a:buSzPct val="70000"/>
              <a:buFont typeface="Wingdings" pitchFamily="2" charset="2"/>
              <a:buChar char="l"/>
            </a:pPr>
            <a:r>
              <a:rPr lang="zh-CN" altLang="en-US" sz="2700" b="1"/>
              <a:t> 转子绕组用定子绕组的参数代替，即进行转子绕组折算。折算时保证磁场中电枢反应不变。</a:t>
            </a:r>
          </a:p>
          <a:p>
            <a:pPr marL="342900" indent="-342900">
              <a:spcBef>
                <a:spcPct val="20000"/>
              </a:spcBef>
              <a:buClr>
                <a:schemeClr val="bg2"/>
              </a:buClr>
              <a:buSzPct val="70000"/>
              <a:buFont typeface="Wingdings" pitchFamily="2" charset="2"/>
              <a:buChar char="l"/>
            </a:pPr>
            <a:r>
              <a:rPr lang="zh-CN" altLang="en-US" sz="2700" b="1"/>
              <a:t>折合前后磁势的幅值和空间相对位置不变。</a:t>
            </a:r>
          </a:p>
        </p:txBody>
      </p:sp>
      <p:graphicFrame>
        <p:nvGraphicFramePr>
          <p:cNvPr id="15364" name="Object 4"/>
          <p:cNvGraphicFramePr>
            <a:graphicFrameLocks noChangeAspect="1"/>
          </p:cNvGraphicFramePr>
          <p:nvPr>
            <p:ph sz="half" idx="1"/>
          </p:nvPr>
        </p:nvGraphicFramePr>
        <p:xfrm>
          <a:off x="996950" y="3716338"/>
          <a:ext cx="7104063" cy="2538412"/>
        </p:xfrm>
        <a:graphic>
          <a:graphicData uri="http://schemas.openxmlformats.org/presentationml/2006/ole">
            <p:oleObj spid="_x0000_s15364" name="公式" r:id="rId3" imgW="3200400" imgH="1143000" progId="Equation.3">
              <p:embed/>
            </p:oleObj>
          </a:graphicData>
        </a:graphic>
      </p:graphicFrame>
      <p:pic>
        <p:nvPicPr>
          <p:cNvPr id="556037" name="Picture 5" descr="26-8"/>
          <p:cNvPicPr>
            <a:picLocks noChangeAspect="1" noChangeArrowheads="1"/>
          </p:cNvPicPr>
          <p:nvPr/>
        </p:nvPicPr>
        <p:blipFill>
          <a:blip r:embed="rId4"/>
          <a:srcRect/>
          <a:stretch>
            <a:fillRect/>
          </a:stretch>
        </p:blipFill>
        <p:spPr bwMode="auto">
          <a:xfrm>
            <a:off x="5867400" y="0"/>
            <a:ext cx="3086100" cy="2971800"/>
          </a:xfrm>
          <a:prstGeom prst="rect">
            <a:avLst/>
          </a:prstGeom>
          <a:noFill/>
          <a:ln w="9525">
            <a:noFill/>
            <a:miter lim="800000"/>
            <a:headEnd/>
            <a:tailEnd/>
          </a:ln>
        </p:spPr>
      </p:pic>
      <p:sp>
        <p:nvSpPr>
          <p:cNvPr id="15366" name="Line 6"/>
          <p:cNvSpPr>
            <a:spLocks noChangeShapeType="1"/>
          </p:cNvSpPr>
          <p:nvPr/>
        </p:nvSpPr>
        <p:spPr bwMode="auto">
          <a:xfrm>
            <a:off x="684213" y="3644900"/>
            <a:ext cx="6480175" cy="0"/>
          </a:xfrm>
          <a:prstGeom prst="line">
            <a:avLst/>
          </a:prstGeom>
          <a:noFill/>
          <a:ln w="38100">
            <a:solidFill>
              <a:schemeClr val="hlink"/>
            </a:solidFill>
            <a:miter lim="800000"/>
            <a:headEnd/>
            <a:tailEn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56037"/>
                                        </p:tgtEl>
                                        <p:attrNameLst>
                                          <p:attrName>style.visibility</p:attrName>
                                        </p:attrNameLst>
                                      </p:cBhvr>
                                      <p:to>
                                        <p:strVal val="visible"/>
                                      </p:to>
                                    </p:set>
                                    <p:animEffect transition="in" filter="slide(fromBottom)">
                                      <p:cBhvr>
                                        <p:cTn id="7" dur="500"/>
                                        <p:tgtEl>
                                          <p:spTgt spid="556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620713"/>
            <a:ext cx="7373937" cy="508000"/>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a:t>
            </a:r>
            <a:r>
              <a:rPr lang="en-US" altLang="zh-CN" sz="1000" smtClean="0">
                <a:ea typeface="黑体" pitchFamily="2" charset="-122"/>
              </a:rPr>
              <a:t>9</a:t>
            </a:r>
          </a:p>
        </p:txBody>
      </p:sp>
      <p:sp>
        <p:nvSpPr>
          <p:cNvPr id="16387"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二，转子绕组闭路</a:t>
            </a:r>
          </a:p>
          <a:p>
            <a:pPr marL="342900" indent="-342900">
              <a:spcBef>
                <a:spcPct val="20000"/>
              </a:spcBef>
              <a:buClr>
                <a:schemeClr val="bg2"/>
              </a:buClr>
              <a:buSzPct val="70000"/>
              <a:buFont typeface="Wingdings" pitchFamily="2" charset="2"/>
              <a:buChar char="l"/>
            </a:pPr>
            <a:r>
              <a:rPr lang="en-US" altLang="zh-CN" sz="2700" b="1"/>
              <a:t>2  </a:t>
            </a:r>
            <a:r>
              <a:rPr lang="zh-CN" altLang="en-US" sz="2700" b="1"/>
              <a:t>把转子各量折合到定子边</a:t>
            </a:r>
          </a:p>
          <a:p>
            <a:pPr marL="342900" indent="-342900">
              <a:spcBef>
                <a:spcPct val="20000"/>
              </a:spcBef>
              <a:buClr>
                <a:schemeClr val="bg2"/>
              </a:buClr>
              <a:buSzPct val="70000"/>
              <a:buFont typeface="Wingdings" pitchFamily="2" charset="2"/>
              <a:buChar char="l"/>
            </a:pPr>
            <a:r>
              <a:rPr lang="zh-CN" altLang="en-US" sz="2700" b="1"/>
              <a:t>       仿照变压器折合方法和原则，就是将感应电动机的转子折合成虚拟的转子。</a:t>
            </a:r>
          </a:p>
          <a:p>
            <a:pPr marL="342900" indent="-342900">
              <a:spcBef>
                <a:spcPct val="20000"/>
              </a:spcBef>
              <a:buClr>
                <a:schemeClr val="bg2"/>
              </a:buClr>
              <a:buSzPct val="70000"/>
              <a:buFont typeface="Wingdings" pitchFamily="2" charset="2"/>
              <a:buChar char="l"/>
            </a:pPr>
            <a:r>
              <a:rPr lang="en-US" altLang="zh-CN" sz="2700" b="1"/>
              <a:t>W</a:t>
            </a:r>
            <a:r>
              <a:rPr lang="en-US" altLang="zh-CN" sz="2700" b="1" baseline="-25000"/>
              <a:t>2</a:t>
            </a:r>
            <a:r>
              <a:rPr lang="en-US" altLang="zh-CN" sz="2700" b="1"/>
              <a:t>k</a:t>
            </a:r>
            <a:r>
              <a:rPr lang="en-US" altLang="zh-CN" sz="2700" b="1" baseline="-25000"/>
              <a:t>W12</a:t>
            </a:r>
            <a:r>
              <a:rPr lang="en-US" altLang="zh-CN" sz="2700" b="1"/>
              <a:t>----W</a:t>
            </a:r>
            <a:r>
              <a:rPr lang="en-US" altLang="zh-CN" sz="2700" b="1" baseline="-25000"/>
              <a:t>1</a:t>
            </a:r>
            <a:r>
              <a:rPr lang="en-US" altLang="zh-CN" sz="2700" b="1"/>
              <a:t>k</a:t>
            </a:r>
            <a:r>
              <a:rPr lang="en-US" altLang="zh-CN" sz="2700" b="1" baseline="-25000"/>
              <a:t>W11</a:t>
            </a:r>
            <a:endParaRPr lang="en-US" altLang="zh-CN" sz="2700" b="1"/>
          </a:p>
          <a:p>
            <a:pPr marL="342900" indent="-342900">
              <a:spcBef>
                <a:spcPct val="20000"/>
              </a:spcBef>
              <a:buClr>
                <a:schemeClr val="bg2"/>
              </a:buClr>
              <a:buSzPct val="70000"/>
              <a:buFont typeface="Wingdings" pitchFamily="2" charset="2"/>
              <a:buChar char="l"/>
            </a:pPr>
            <a:r>
              <a:rPr lang="en-US" altLang="zh-CN" sz="2700" b="1"/>
              <a:t>m</a:t>
            </a:r>
            <a:r>
              <a:rPr lang="en-US" altLang="zh-CN" sz="2700" b="1" baseline="-25000"/>
              <a:t>2 </a:t>
            </a:r>
            <a:r>
              <a:rPr lang="en-US" altLang="zh-CN" sz="2700" b="1"/>
              <a:t>----m</a:t>
            </a:r>
            <a:r>
              <a:rPr lang="en-US" altLang="zh-CN" sz="2700" b="1" baseline="-25000"/>
              <a:t>1</a:t>
            </a:r>
          </a:p>
          <a:p>
            <a:pPr marL="342900" indent="-342900">
              <a:spcBef>
                <a:spcPct val="20000"/>
              </a:spcBef>
              <a:buClr>
                <a:schemeClr val="bg2"/>
              </a:buClr>
              <a:buSzPct val="70000"/>
              <a:buFont typeface="Wingdings" pitchFamily="2" charset="2"/>
              <a:buChar char="l"/>
            </a:pPr>
            <a:r>
              <a:rPr lang="zh-CN" altLang="en-US" sz="2700" b="1"/>
              <a:t>感应电动机与变压器同理，折合前后复功率不变。</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故其有功和无功功率分别不变。</a:t>
            </a:r>
            <a:endParaRPr lang="zh-CN" altLang="zh-CN" sz="2700" b="1"/>
          </a:p>
        </p:txBody>
      </p:sp>
      <p:graphicFrame>
        <p:nvGraphicFramePr>
          <p:cNvPr id="16388" name="Object 4"/>
          <p:cNvGraphicFramePr>
            <a:graphicFrameLocks noChangeAspect="1"/>
          </p:cNvGraphicFramePr>
          <p:nvPr>
            <p:ph sz="half" idx="1"/>
          </p:nvPr>
        </p:nvGraphicFramePr>
        <p:xfrm>
          <a:off x="1763713" y="4437063"/>
          <a:ext cx="6911975" cy="1874837"/>
        </p:xfrm>
        <a:graphic>
          <a:graphicData uri="http://schemas.openxmlformats.org/presentationml/2006/ole">
            <p:oleObj spid="_x0000_s16388" name="公式" r:id="rId3" imgW="3162300" imgH="762000" progId="Equation.3">
              <p:embed/>
            </p:oleObj>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260350"/>
            <a:ext cx="7696200" cy="792163"/>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a:t>
            </a:r>
            <a:r>
              <a:rPr lang="en-US" altLang="zh-CN" sz="1000" smtClean="0">
                <a:ea typeface="黑体" pitchFamily="2" charset="-122"/>
              </a:rPr>
              <a:t>10</a:t>
            </a:r>
          </a:p>
        </p:txBody>
      </p:sp>
      <p:sp>
        <p:nvSpPr>
          <p:cNvPr id="17411" name="Rectangle 3"/>
          <p:cNvSpPr>
            <a:spLocks noChangeArrowheads="1"/>
          </p:cNvSpPr>
          <p:nvPr/>
        </p:nvSpPr>
        <p:spPr bwMode="auto">
          <a:xfrm>
            <a:off x="250825" y="1196975"/>
            <a:ext cx="8893175" cy="3578225"/>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二，转子绕组闭路</a:t>
            </a:r>
          </a:p>
          <a:p>
            <a:pPr marL="342900" indent="-342900">
              <a:spcBef>
                <a:spcPct val="20000"/>
              </a:spcBef>
              <a:buClr>
                <a:schemeClr val="bg2"/>
              </a:buClr>
              <a:buSzPct val="70000"/>
              <a:buFont typeface="Wingdings" pitchFamily="2" charset="2"/>
              <a:buChar char="l"/>
            </a:pPr>
            <a:r>
              <a:rPr lang="en-US" altLang="zh-CN" sz="2700" b="1"/>
              <a:t>2  </a:t>
            </a:r>
            <a:r>
              <a:rPr lang="zh-CN" altLang="en-US" sz="2700" b="1"/>
              <a:t>把转子各量折合到定子边</a:t>
            </a:r>
          </a:p>
          <a:p>
            <a:pPr marL="342900" indent="-342900">
              <a:spcBef>
                <a:spcPct val="20000"/>
              </a:spcBef>
              <a:buClr>
                <a:schemeClr val="bg2"/>
              </a:buClr>
              <a:buSzPct val="70000"/>
              <a:buFont typeface="Wingdings" pitchFamily="2" charset="2"/>
              <a:buChar char="l"/>
            </a:pPr>
            <a:r>
              <a:rPr lang="zh-CN" altLang="en-US" sz="2700" b="1"/>
              <a:t>转子静止时，绕组折合后的电压平衡式</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en-US" altLang="zh-CN" sz="2700" b="1"/>
              <a:t>3 </a:t>
            </a:r>
            <a:r>
              <a:rPr lang="zh-CN" altLang="en-US" sz="2700" b="1"/>
              <a:t>矢量图和</a:t>
            </a:r>
            <a:r>
              <a:rPr lang="en-US" altLang="zh-CN" sz="2700" b="1"/>
              <a:t>T</a:t>
            </a:r>
            <a:r>
              <a:rPr lang="zh-CN" altLang="en-US" sz="2700" b="1"/>
              <a:t>型等值电路图</a:t>
            </a:r>
            <a:endParaRPr lang="zh-CN" altLang="zh-CN" sz="2700" b="1"/>
          </a:p>
        </p:txBody>
      </p:sp>
      <p:graphicFrame>
        <p:nvGraphicFramePr>
          <p:cNvPr id="17412" name="Object 4"/>
          <p:cNvGraphicFramePr>
            <a:graphicFrameLocks noChangeAspect="1"/>
          </p:cNvGraphicFramePr>
          <p:nvPr>
            <p:ph sz="half" idx="1"/>
          </p:nvPr>
        </p:nvGraphicFramePr>
        <p:xfrm>
          <a:off x="1042988" y="2765425"/>
          <a:ext cx="3097212" cy="1360488"/>
        </p:xfrm>
        <a:graphic>
          <a:graphicData uri="http://schemas.openxmlformats.org/presentationml/2006/ole">
            <p:oleObj spid="_x0000_s17412" name="公式" r:id="rId3" imgW="1676160" imgH="736560" progId="Equation.3">
              <p:embed/>
            </p:oleObj>
          </a:graphicData>
        </a:graphic>
      </p:graphicFrame>
      <p:pic>
        <p:nvPicPr>
          <p:cNvPr id="17413" name="Picture 6" descr="12-2变压器负载等值变换图2"/>
          <p:cNvPicPr>
            <a:picLocks noChangeAspect="1" noChangeArrowheads="1"/>
          </p:cNvPicPr>
          <p:nvPr/>
        </p:nvPicPr>
        <p:blipFill>
          <a:blip r:embed="rId4"/>
          <a:srcRect t="3539" b="22374"/>
          <a:stretch>
            <a:fillRect/>
          </a:stretch>
        </p:blipFill>
        <p:spPr bwMode="auto">
          <a:xfrm>
            <a:off x="0" y="4797425"/>
            <a:ext cx="6143625" cy="2060575"/>
          </a:xfrm>
          <a:prstGeom prst="rect">
            <a:avLst/>
          </a:prstGeom>
          <a:noFill/>
          <a:ln w="9525">
            <a:noFill/>
            <a:miter lim="800000"/>
            <a:headEnd/>
            <a:tailEnd/>
          </a:ln>
        </p:spPr>
      </p:pic>
      <p:sp>
        <p:nvSpPr>
          <p:cNvPr id="529417" name="Line 9"/>
          <p:cNvSpPr>
            <a:spLocks noChangeShapeType="1"/>
          </p:cNvSpPr>
          <p:nvPr/>
        </p:nvSpPr>
        <p:spPr bwMode="auto">
          <a:xfrm>
            <a:off x="6911975" y="4437063"/>
            <a:ext cx="22320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9421" name="Line 13"/>
          <p:cNvSpPr>
            <a:spLocks noChangeShapeType="1"/>
          </p:cNvSpPr>
          <p:nvPr/>
        </p:nvSpPr>
        <p:spPr bwMode="auto">
          <a:xfrm>
            <a:off x="6877050" y="4437063"/>
            <a:ext cx="0" cy="20161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9423" name="Line 15"/>
          <p:cNvSpPr>
            <a:spLocks noChangeShapeType="1"/>
          </p:cNvSpPr>
          <p:nvPr/>
        </p:nvSpPr>
        <p:spPr bwMode="auto">
          <a:xfrm flipV="1">
            <a:off x="6877050" y="3933825"/>
            <a:ext cx="1366838" cy="503238"/>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29427" name="Rectangle 19"/>
          <p:cNvSpPr>
            <a:spLocks noChangeArrowheads="1"/>
          </p:cNvSpPr>
          <p:nvPr/>
        </p:nvSpPr>
        <p:spPr bwMode="auto">
          <a:xfrm>
            <a:off x="7956550" y="4005263"/>
            <a:ext cx="509588"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529428" name="Line 20"/>
          <p:cNvSpPr>
            <a:spLocks noChangeShapeType="1"/>
          </p:cNvSpPr>
          <p:nvPr/>
        </p:nvSpPr>
        <p:spPr bwMode="auto">
          <a:xfrm>
            <a:off x="6877050" y="2420938"/>
            <a:ext cx="0" cy="2016125"/>
          </a:xfrm>
          <a:prstGeom prst="line">
            <a:avLst/>
          </a:prstGeom>
          <a:noFill/>
          <a:ln w="38100">
            <a:solidFill>
              <a:srgbClr val="02FE02"/>
            </a:solidFill>
            <a:miter lim="800000"/>
            <a:headEnd type="triangle" w="med" len="med"/>
            <a:tailEnd/>
          </a:ln>
          <a:effectLst/>
        </p:spPr>
        <p:txBody>
          <a:bodyPr wrap="none"/>
          <a:lstStyle/>
          <a:p>
            <a:endParaRPr lang="zh-CN" altLang="en-US"/>
          </a:p>
        </p:txBody>
      </p:sp>
      <p:sp>
        <p:nvSpPr>
          <p:cNvPr id="529429" name="Line 21"/>
          <p:cNvSpPr>
            <a:spLocks noChangeShapeType="1"/>
          </p:cNvSpPr>
          <p:nvPr/>
        </p:nvSpPr>
        <p:spPr bwMode="auto">
          <a:xfrm flipV="1">
            <a:off x="6877050" y="1916113"/>
            <a:ext cx="431800" cy="503237"/>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29432" name="Line 24"/>
          <p:cNvSpPr>
            <a:spLocks noChangeShapeType="1"/>
          </p:cNvSpPr>
          <p:nvPr/>
        </p:nvSpPr>
        <p:spPr bwMode="auto">
          <a:xfrm flipH="1" flipV="1">
            <a:off x="6372225" y="1052513"/>
            <a:ext cx="863600" cy="863600"/>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29434" name="Line 26"/>
          <p:cNvSpPr>
            <a:spLocks noChangeShapeType="1"/>
          </p:cNvSpPr>
          <p:nvPr/>
        </p:nvSpPr>
        <p:spPr bwMode="auto">
          <a:xfrm flipH="1" flipV="1">
            <a:off x="6372225" y="1052513"/>
            <a:ext cx="504825" cy="338455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29436" name="Line 28"/>
          <p:cNvSpPr>
            <a:spLocks noChangeShapeType="1"/>
          </p:cNvSpPr>
          <p:nvPr/>
        </p:nvSpPr>
        <p:spPr bwMode="auto">
          <a:xfrm flipH="1">
            <a:off x="6156325" y="4437063"/>
            <a:ext cx="720725" cy="1871662"/>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29437" name="Line 29"/>
          <p:cNvSpPr>
            <a:spLocks noChangeShapeType="1"/>
          </p:cNvSpPr>
          <p:nvPr/>
        </p:nvSpPr>
        <p:spPr bwMode="auto">
          <a:xfrm flipH="1">
            <a:off x="8243888" y="2060575"/>
            <a:ext cx="720725" cy="1871663"/>
          </a:xfrm>
          <a:prstGeom prst="line">
            <a:avLst/>
          </a:prstGeom>
          <a:noFill/>
          <a:ln w="38100">
            <a:solidFill>
              <a:srgbClr val="AF3205"/>
            </a:solidFill>
            <a:miter lim="800000"/>
            <a:headEnd type="triangle" w="med" len="med"/>
            <a:tailEnd/>
          </a:ln>
          <a:effectLst/>
        </p:spPr>
        <p:txBody>
          <a:bodyPr wrap="none"/>
          <a:lstStyle/>
          <a:p>
            <a:endParaRPr lang="zh-CN" altLang="en-US"/>
          </a:p>
        </p:txBody>
      </p:sp>
      <p:sp>
        <p:nvSpPr>
          <p:cNvPr id="529440" name="Line 32"/>
          <p:cNvSpPr>
            <a:spLocks noChangeShapeType="1"/>
          </p:cNvSpPr>
          <p:nvPr/>
        </p:nvSpPr>
        <p:spPr bwMode="auto">
          <a:xfrm flipV="1">
            <a:off x="6877050" y="2060575"/>
            <a:ext cx="2087563" cy="2376488"/>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29442" name="Line 34"/>
          <p:cNvSpPr>
            <a:spLocks noChangeShapeType="1"/>
          </p:cNvSpPr>
          <p:nvPr/>
        </p:nvSpPr>
        <p:spPr bwMode="auto">
          <a:xfrm flipH="1">
            <a:off x="6227763" y="4437063"/>
            <a:ext cx="649287" cy="1728787"/>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29444" name="Line 36"/>
          <p:cNvSpPr>
            <a:spLocks noChangeShapeType="1"/>
          </p:cNvSpPr>
          <p:nvPr/>
        </p:nvSpPr>
        <p:spPr bwMode="auto">
          <a:xfrm>
            <a:off x="6227763" y="6165850"/>
            <a:ext cx="649287" cy="215900"/>
          </a:xfrm>
          <a:prstGeom prst="line">
            <a:avLst/>
          </a:prstGeom>
          <a:noFill/>
          <a:ln w="38100">
            <a:solidFill>
              <a:srgbClr val="0000FF"/>
            </a:solidFill>
            <a:miter lim="800000"/>
            <a:headEnd/>
            <a:tailEnd type="triangle" w="med" len="med"/>
          </a:ln>
          <a:effectLst/>
        </p:spPr>
        <p:txBody>
          <a:bodyPr wrap="none"/>
          <a:lstStyle/>
          <a:p>
            <a:endParaRPr lang="zh-CN" altLang="en-US"/>
          </a:p>
        </p:txBody>
      </p:sp>
      <p:graphicFrame>
        <p:nvGraphicFramePr>
          <p:cNvPr id="529446" name="Object 38"/>
          <p:cNvGraphicFramePr>
            <a:graphicFrameLocks noChangeAspect="1"/>
          </p:cNvGraphicFramePr>
          <p:nvPr>
            <p:ph sz="half" idx="2"/>
          </p:nvPr>
        </p:nvGraphicFramePr>
        <p:xfrm>
          <a:off x="5795963" y="836613"/>
          <a:ext cx="420687" cy="504825"/>
        </p:xfrm>
        <a:graphic>
          <a:graphicData uri="http://schemas.openxmlformats.org/presentationml/2006/ole">
            <p:oleObj spid="_x0000_s17427" name="公式" r:id="rId5" imgW="190500" imgH="228600" progId="Equation.3">
              <p:embed/>
            </p:oleObj>
          </a:graphicData>
        </a:graphic>
      </p:graphicFrame>
      <p:graphicFrame>
        <p:nvGraphicFramePr>
          <p:cNvPr id="529460" name="Object 52"/>
          <p:cNvGraphicFramePr>
            <a:graphicFrameLocks noChangeAspect="1"/>
          </p:cNvGraphicFramePr>
          <p:nvPr/>
        </p:nvGraphicFramePr>
        <p:xfrm>
          <a:off x="6948488" y="5854700"/>
          <a:ext cx="1295400" cy="598488"/>
        </p:xfrm>
        <a:graphic>
          <a:graphicData uri="http://schemas.openxmlformats.org/presentationml/2006/ole">
            <p:oleObj spid="_x0000_s17428" name="公式" r:id="rId6" imgW="495085" imgH="228501" progId="Equation.3">
              <p:embed/>
            </p:oleObj>
          </a:graphicData>
        </a:graphic>
      </p:graphicFrame>
      <p:graphicFrame>
        <p:nvGraphicFramePr>
          <p:cNvPr id="529465" name="Object 57"/>
          <p:cNvGraphicFramePr>
            <a:graphicFrameLocks noChangeAspect="1"/>
          </p:cNvGraphicFramePr>
          <p:nvPr/>
        </p:nvGraphicFramePr>
        <p:xfrm>
          <a:off x="8172450" y="2133600"/>
          <a:ext cx="398463" cy="598488"/>
        </p:xfrm>
        <a:graphic>
          <a:graphicData uri="http://schemas.openxmlformats.org/presentationml/2006/ole">
            <p:oleObj spid="_x0000_s17429" name="公式" r:id="rId7" imgW="152334" imgH="228501" progId="Equation.3">
              <p:embed/>
            </p:oleObj>
          </a:graphicData>
        </a:graphic>
      </p:graphicFrame>
      <p:graphicFrame>
        <p:nvGraphicFramePr>
          <p:cNvPr id="529468" name="Object 60"/>
          <p:cNvGraphicFramePr>
            <a:graphicFrameLocks noChangeAspect="1"/>
          </p:cNvGraphicFramePr>
          <p:nvPr/>
        </p:nvGraphicFramePr>
        <p:xfrm>
          <a:off x="5940425" y="6127750"/>
          <a:ext cx="498475" cy="730250"/>
        </p:xfrm>
        <a:graphic>
          <a:graphicData uri="http://schemas.openxmlformats.org/presentationml/2006/ole">
            <p:oleObj spid="_x0000_s17430" name="公式" r:id="rId8" imgW="190500" imgH="279400" progId="Equation.3">
              <p:embed/>
            </p:oleObj>
          </a:graphicData>
        </a:graphic>
      </p:graphicFrame>
      <p:graphicFrame>
        <p:nvGraphicFramePr>
          <p:cNvPr id="529471" name="Object 63"/>
          <p:cNvGraphicFramePr>
            <a:graphicFrameLocks noChangeAspect="1"/>
          </p:cNvGraphicFramePr>
          <p:nvPr/>
        </p:nvGraphicFramePr>
        <p:xfrm>
          <a:off x="5651500" y="4868863"/>
          <a:ext cx="1401763" cy="550862"/>
        </p:xfrm>
        <a:graphic>
          <a:graphicData uri="http://schemas.openxmlformats.org/presentationml/2006/ole">
            <p:oleObj spid="_x0000_s17431" name="公式" r:id="rId9" imgW="710891" imgH="279279" progId="Equation.3">
              <p:embed/>
            </p:oleObj>
          </a:graphicData>
        </a:graphic>
      </p:graphicFrame>
      <p:graphicFrame>
        <p:nvGraphicFramePr>
          <p:cNvPr id="529474" name="Object 66"/>
          <p:cNvGraphicFramePr>
            <a:graphicFrameLocks noChangeAspect="1"/>
          </p:cNvGraphicFramePr>
          <p:nvPr/>
        </p:nvGraphicFramePr>
        <p:xfrm>
          <a:off x="6877050" y="6283325"/>
          <a:ext cx="1652588" cy="574675"/>
        </p:xfrm>
        <a:graphic>
          <a:graphicData uri="http://schemas.openxmlformats.org/presentationml/2006/ole">
            <p:oleObj spid="_x0000_s17432" name="公式" r:id="rId10" imgW="837836" imgH="291973" progId="Equation.3">
              <p:embed/>
            </p:oleObj>
          </a:graphicData>
        </a:graphic>
      </p:graphicFrame>
      <p:graphicFrame>
        <p:nvGraphicFramePr>
          <p:cNvPr id="529477" name="Object 69"/>
          <p:cNvGraphicFramePr>
            <a:graphicFrameLocks noChangeAspect="1"/>
          </p:cNvGraphicFramePr>
          <p:nvPr/>
        </p:nvGraphicFramePr>
        <p:xfrm>
          <a:off x="8464550" y="2492375"/>
          <a:ext cx="679450" cy="661988"/>
        </p:xfrm>
        <a:graphic>
          <a:graphicData uri="http://schemas.openxmlformats.org/presentationml/2006/ole">
            <p:oleObj spid="_x0000_s17433" name="公式" r:id="rId11" imgW="304668" imgH="279279" progId="Equation.3">
              <p:embed/>
            </p:oleObj>
          </a:graphicData>
        </a:graphic>
      </p:graphicFrame>
      <p:graphicFrame>
        <p:nvGraphicFramePr>
          <p:cNvPr id="529480" name="Object 72"/>
          <p:cNvGraphicFramePr>
            <a:graphicFrameLocks noChangeAspect="1"/>
          </p:cNvGraphicFramePr>
          <p:nvPr/>
        </p:nvGraphicFramePr>
        <p:xfrm>
          <a:off x="8388350" y="3573463"/>
          <a:ext cx="431800" cy="630237"/>
        </p:xfrm>
        <a:graphic>
          <a:graphicData uri="http://schemas.openxmlformats.org/presentationml/2006/ole">
            <p:oleObj spid="_x0000_s17434" name="公式" r:id="rId12" imgW="164957" imgH="241091" progId="Equation.3">
              <p:embed/>
            </p:oleObj>
          </a:graphicData>
        </a:graphic>
      </p:graphicFrame>
      <p:graphicFrame>
        <p:nvGraphicFramePr>
          <p:cNvPr id="529483" name="Object 75"/>
          <p:cNvGraphicFramePr>
            <a:graphicFrameLocks noChangeAspect="1"/>
          </p:cNvGraphicFramePr>
          <p:nvPr/>
        </p:nvGraphicFramePr>
        <p:xfrm>
          <a:off x="8316913" y="4508500"/>
          <a:ext cx="647700" cy="644525"/>
        </p:xfrm>
        <a:graphic>
          <a:graphicData uri="http://schemas.openxmlformats.org/presentationml/2006/ole">
            <p:oleObj spid="_x0000_s17435" name="公式" r:id="rId13" imgW="241195" imgH="241195" progId="Equation.3">
              <p:embed/>
            </p:oleObj>
          </a:graphicData>
        </a:graphic>
      </p:graphicFrame>
      <p:graphicFrame>
        <p:nvGraphicFramePr>
          <p:cNvPr id="529486" name="Object 78"/>
          <p:cNvGraphicFramePr>
            <a:graphicFrameLocks noChangeAspect="1"/>
          </p:cNvGraphicFramePr>
          <p:nvPr/>
        </p:nvGraphicFramePr>
        <p:xfrm>
          <a:off x="7092950" y="2492375"/>
          <a:ext cx="742950" cy="581025"/>
        </p:xfrm>
        <a:graphic>
          <a:graphicData uri="http://schemas.openxmlformats.org/presentationml/2006/ole">
            <p:oleObj spid="_x0000_s17436" name="公式" r:id="rId14" imgW="291973" imgH="228501" progId="Equation.3">
              <p:embed/>
            </p:oleObj>
          </a:graphicData>
        </a:graphic>
      </p:graphicFrame>
      <p:graphicFrame>
        <p:nvGraphicFramePr>
          <p:cNvPr id="529489" name="Object 81"/>
          <p:cNvGraphicFramePr>
            <a:graphicFrameLocks noChangeAspect="1"/>
          </p:cNvGraphicFramePr>
          <p:nvPr/>
        </p:nvGraphicFramePr>
        <p:xfrm>
          <a:off x="7164388" y="1989138"/>
          <a:ext cx="596900" cy="598487"/>
        </p:xfrm>
        <a:graphic>
          <a:graphicData uri="http://schemas.openxmlformats.org/presentationml/2006/ole">
            <p:oleObj spid="_x0000_s17437" name="公式" r:id="rId15" imgW="228600" imgH="228600" progId="Equation.3">
              <p:embed/>
            </p:oleObj>
          </a:graphicData>
        </a:graphic>
      </p:graphicFrame>
      <p:graphicFrame>
        <p:nvGraphicFramePr>
          <p:cNvPr id="529492" name="Object 84"/>
          <p:cNvGraphicFramePr>
            <a:graphicFrameLocks noChangeAspect="1"/>
          </p:cNvGraphicFramePr>
          <p:nvPr/>
        </p:nvGraphicFramePr>
        <p:xfrm>
          <a:off x="7019925" y="981075"/>
          <a:ext cx="1027113" cy="631825"/>
        </p:xfrm>
        <a:graphic>
          <a:graphicData uri="http://schemas.openxmlformats.org/presentationml/2006/ole">
            <p:oleObj spid="_x0000_s17438" name="公式" r:id="rId16" imgW="393529" imgH="241195"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9417"/>
                                        </p:tgtEl>
                                        <p:attrNameLst>
                                          <p:attrName>style.visibility</p:attrName>
                                        </p:attrNameLst>
                                      </p:cBhvr>
                                      <p:to>
                                        <p:strVal val="visible"/>
                                      </p:to>
                                    </p:set>
                                    <p:animEffect transition="in" filter="slide(fromBottom)">
                                      <p:cBhvr>
                                        <p:cTn id="7" dur="500"/>
                                        <p:tgtEl>
                                          <p:spTgt spid="529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29483"/>
                                        </p:tgtEl>
                                        <p:attrNameLst>
                                          <p:attrName>style.visibility</p:attrName>
                                        </p:attrNameLst>
                                      </p:cBhvr>
                                      <p:to>
                                        <p:strVal val="visible"/>
                                      </p:to>
                                    </p:set>
                                    <p:animEffect transition="in" filter="slide(fromBottom)">
                                      <p:cBhvr>
                                        <p:cTn id="12" dur="500"/>
                                        <p:tgtEl>
                                          <p:spTgt spid="529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29421"/>
                                        </p:tgtEl>
                                        <p:attrNameLst>
                                          <p:attrName>style.visibility</p:attrName>
                                        </p:attrNameLst>
                                      </p:cBhvr>
                                      <p:to>
                                        <p:strVal val="visible"/>
                                      </p:to>
                                    </p:set>
                                    <p:animEffect transition="in" filter="slide(fromBottom)">
                                      <p:cBhvr>
                                        <p:cTn id="17" dur="500"/>
                                        <p:tgtEl>
                                          <p:spTgt spid="5294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29460"/>
                                        </p:tgtEl>
                                        <p:attrNameLst>
                                          <p:attrName>style.visibility</p:attrName>
                                        </p:attrNameLst>
                                      </p:cBhvr>
                                      <p:to>
                                        <p:strVal val="visible"/>
                                      </p:to>
                                    </p:set>
                                    <p:animEffect transition="in" filter="slide(fromBottom)">
                                      <p:cBhvr>
                                        <p:cTn id="22" dur="500"/>
                                        <p:tgtEl>
                                          <p:spTgt spid="529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29427"/>
                                        </p:tgtEl>
                                        <p:attrNameLst>
                                          <p:attrName>style.visibility</p:attrName>
                                        </p:attrNameLst>
                                      </p:cBhvr>
                                      <p:to>
                                        <p:strVal val="visible"/>
                                      </p:to>
                                    </p:set>
                                    <p:animEffect transition="in" filter="slide(fromBottom)">
                                      <p:cBhvr>
                                        <p:cTn id="27" dur="500"/>
                                        <p:tgtEl>
                                          <p:spTgt spid="5294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529423"/>
                                        </p:tgtEl>
                                        <p:attrNameLst>
                                          <p:attrName>style.visibility</p:attrName>
                                        </p:attrNameLst>
                                      </p:cBhvr>
                                      <p:to>
                                        <p:strVal val="visible"/>
                                      </p:to>
                                    </p:set>
                                    <p:anim calcmode="lin" valueType="num">
                                      <p:cBhvr>
                                        <p:cTn id="32" dur="1000" fill="hold"/>
                                        <p:tgtEl>
                                          <p:spTgt spid="529423"/>
                                        </p:tgtEl>
                                        <p:attrNameLst>
                                          <p:attrName>ppt_w</p:attrName>
                                        </p:attrNameLst>
                                      </p:cBhvr>
                                      <p:tavLst>
                                        <p:tav tm="0">
                                          <p:val>
                                            <p:strVal val="#ppt_w*0.70"/>
                                          </p:val>
                                        </p:tav>
                                        <p:tav tm="100000">
                                          <p:val>
                                            <p:strVal val="#ppt_w"/>
                                          </p:val>
                                        </p:tav>
                                      </p:tavLst>
                                    </p:anim>
                                    <p:anim calcmode="lin" valueType="num">
                                      <p:cBhvr>
                                        <p:cTn id="33" dur="1000" fill="hold"/>
                                        <p:tgtEl>
                                          <p:spTgt spid="529423"/>
                                        </p:tgtEl>
                                        <p:attrNameLst>
                                          <p:attrName>ppt_h</p:attrName>
                                        </p:attrNameLst>
                                      </p:cBhvr>
                                      <p:tavLst>
                                        <p:tav tm="0">
                                          <p:val>
                                            <p:strVal val="#ppt_h"/>
                                          </p:val>
                                        </p:tav>
                                        <p:tav tm="100000">
                                          <p:val>
                                            <p:strVal val="#ppt_h"/>
                                          </p:val>
                                        </p:tav>
                                      </p:tavLst>
                                    </p:anim>
                                    <p:animEffect transition="in" filter="fade">
                                      <p:cBhvr>
                                        <p:cTn id="34" dur="1000"/>
                                        <p:tgtEl>
                                          <p:spTgt spid="5294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529480"/>
                                        </p:tgtEl>
                                        <p:attrNameLst>
                                          <p:attrName>style.visibility</p:attrName>
                                        </p:attrNameLst>
                                      </p:cBhvr>
                                      <p:to>
                                        <p:strVal val="visible"/>
                                      </p:to>
                                    </p:set>
                                    <p:animEffect transition="in" filter="slide(fromBottom)">
                                      <p:cBhvr>
                                        <p:cTn id="39" dur="500"/>
                                        <p:tgtEl>
                                          <p:spTgt spid="52948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29436"/>
                                        </p:tgtEl>
                                        <p:attrNameLst>
                                          <p:attrName>style.visibility</p:attrName>
                                        </p:attrNameLst>
                                      </p:cBhvr>
                                      <p:to>
                                        <p:strVal val="visible"/>
                                      </p:to>
                                    </p:set>
                                    <p:animEffect transition="in" filter="slide(fromBottom)">
                                      <p:cBhvr>
                                        <p:cTn id="44" dur="500"/>
                                        <p:tgtEl>
                                          <p:spTgt spid="52943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529468"/>
                                        </p:tgtEl>
                                        <p:attrNameLst>
                                          <p:attrName>style.visibility</p:attrName>
                                        </p:attrNameLst>
                                      </p:cBhvr>
                                      <p:to>
                                        <p:strVal val="visible"/>
                                      </p:to>
                                    </p:set>
                                    <p:animEffect transition="in" filter="slide(fromBottom)">
                                      <p:cBhvr>
                                        <p:cTn id="49" dur="500"/>
                                        <p:tgtEl>
                                          <p:spTgt spid="52946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529437"/>
                                        </p:tgtEl>
                                        <p:attrNameLst>
                                          <p:attrName>style.visibility</p:attrName>
                                        </p:attrNameLst>
                                      </p:cBhvr>
                                      <p:to>
                                        <p:strVal val="visible"/>
                                      </p:to>
                                    </p:set>
                                    <p:animEffect transition="in" filter="slide(fromBottom)">
                                      <p:cBhvr>
                                        <p:cTn id="54" dur="500"/>
                                        <p:tgtEl>
                                          <p:spTgt spid="52943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529477"/>
                                        </p:tgtEl>
                                        <p:attrNameLst>
                                          <p:attrName>style.visibility</p:attrName>
                                        </p:attrNameLst>
                                      </p:cBhvr>
                                      <p:to>
                                        <p:strVal val="visible"/>
                                      </p:to>
                                    </p:set>
                                    <p:animEffect transition="in" filter="slide(fromBottom)">
                                      <p:cBhvr>
                                        <p:cTn id="59" dur="500"/>
                                        <p:tgtEl>
                                          <p:spTgt spid="52947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529440"/>
                                        </p:tgtEl>
                                        <p:attrNameLst>
                                          <p:attrName>style.visibility</p:attrName>
                                        </p:attrNameLst>
                                      </p:cBhvr>
                                      <p:to>
                                        <p:strVal val="visible"/>
                                      </p:to>
                                    </p:set>
                                    <p:animEffect transition="in" filter="slide(fromBottom)">
                                      <p:cBhvr>
                                        <p:cTn id="64" dur="500"/>
                                        <p:tgtEl>
                                          <p:spTgt spid="5294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nodeType="clickEffect">
                                  <p:stCondLst>
                                    <p:cond delay="0"/>
                                  </p:stCondLst>
                                  <p:childTnLst>
                                    <p:set>
                                      <p:cBhvr>
                                        <p:cTn id="68" dur="1" fill="hold">
                                          <p:stCondLst>
                                            <p:cond delay="0"/>
                                          </p:stCondLst>
                                        </p:cTn>
                                        <p:tgtEl>
                                          <p:spTgt spid="529465"/>
                                        </p:tgtEl>
                                        <p:attrNameLst>
                                          <p:attrName>style.visibility</p:attrName>
                                        </p:attrNameLst>
                                      </p:cBhvr>
                                      <p:to>
                                        <p:strVal val="visible"/>
                                      </p:to>
                                    </p:set>
                                    <p:animEffect transition="in" filter="slide(fromBottom)">
                                      <p:cBhvr>
                                        <p:cTn id="69" dur="500"/>
                                        <p:tgtEl>
                                          <p:spTgt spid="52946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529428"/>
                                        </p:tgtEl>
                                        <p:attrNameLst>
                                          <p:attrName>style.visibility</p:attrName>
                                        </p:attrNameLst>
                                      </p:cBhvr>
                                      <p:to>
                                        <p:strVal val="visible"/>
                                      </p:to>
                                    </p:set>
                                    <p:animEffect transition="in" filter="slide(fromBottom)">
                                      <p:cBhvr>
                                        <p:cTn id="74" dur="500"/>
                                        <p:tgtEl>
                                          <p:spTgt spid="52942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nodeType="clickEffect">
                                  <p:stCondLst>
                                    <p:cond delay="0"/>
                                  </p:stCondLst>
                                  <p:childTnLst>
                                    <p:set>
                                      <p:cBhvr>
                                        <p:cTn id="78" dur="1" fill="hold">
                                          <p:stCondLst>
                                            <p:cond delay="0"/>
                                          </p:stCondLst>
                                        </p:cTn>
                                        <p:tgtEl>
                                          <p:spTgt spid="529486"/>
                                        </p:tgtEl>
                                        <p:attrNameLst>
                                          <p:attrName>style.visibility</p:attrName>
                                        </p:attrNameLst>
                                      </p:cBhvr>
                                      <p:to>
                                        <p:strVal val="visible"/>
                                      </p:to>
                                    </p:set>
                                    <p:animEffect transition="in" filter="slide(fromBottom)">
                                      <p:cBhvr>
                                        <p:cTn id="79" dur="500"/>
                                        <p:tgtEl>
                                          <p:spTgt spid="52948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529429"/>
                                        </p:tgtEl>
                                        <p:attrNameLst>
                                          <p:attrName>style.visibility</p:attrName>
                                        </p:attrNameLst>
                                      </p:cBhvr>
                                      <p:to>
                                        <p:strVal val="visible"/>
                                      </p:to>
                                    </p:set>
                                    <p:anim calcmode="lin" valueType="num">
                                      <p:cBhvr>
                                        <p:cTn id="84" dur="1000" fill="hold"/>
                                        <p:tgtEl>
                                          <p:spTgt spid="529429"/>
                                        </p:tgtEl>
                                        <p:attrNameLst>
                                          <p:attrName>ppt_w</p:attrName>
                                        </p:attrNameLst>
                                      </p:cBhvr>
                                      <p:tavLst>
                                        <p:tav tm="0">
                                          <p:val>
                                            <p:strVal val="#ppt_w*0.70"/>
                                          </p:val>
                                        </p:tav>
                                        <p:tav tm="100000">
                                          <p:val>
                                            <p:strVal val="#ppt_w"/>
                                          </p:val>
                                        </p:tav>
                                      </p:tavLst>
                                    </p:anim>
                                    <p:anim calcmode="lin" valueType="num">
                                      <p:cBhvr>
                                        <p:cTn id="85" dur="1000" fill="hold"/>
                                        <p:tgtEl>
                                          <p:spTgt spid="529429"/>
                                        </p:tgtEl>
                                        <p:attrNameLst>
                                          <p:attrName>ppt_h</p:attrName>
                                        </p:attrNameLst>
                                      </p:cBhvr>
                                      <p:tavLst>
                                        <p:tav tm="0">
                                          <p:val>
                                            <p:strVal val="#ppt_h"/>
                                          </p:val>
                                        </p:tav>
                                        <p:tav tm="100000">
                                          <p:val>
                                            <p:strVal val="#ppt_h"/>
                                          </p:val>
                                        </p:tav>
                                      </p:tavLst>
                                    </p:anim>
                                    <p:animEffect transition="in" filter="fade">
                                      <p:cBhvr>
                                        <p:cTn id="86" dur="1000"/>
                                        <p:tgtEl>
                                          <p:spTgt spid="52942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nodeType="clickEffect">
                                  <p:stCondLst>
                                    <p:cond delay="0"/>
                                  </p:stCondLst>
                                  <p:childTnLst>
                                    <p:set>
                                      <p:cBhvr>
                                        <p:cTn id="90" dur="1" fill="hold">
                                          <p:stCondLst>
                                            <p:cond delay="0"/>
                                          </p:stCondLst>
                                        </p:cTn>
                                        <p:tgtEl>
                                          <p:spTgt spid="529489"/>
                                        </p:tgtEl>
                                        <p:attrNameLst>
                                          <p:attrName>style.visibility</p:attrName>
                                        </p:attrNameLst>
                                      </p:cBhvr>
                                      <p:to>
                                        <p:strVal val="visible"/>
                                      </p:to>
                                    </p:set>
                                    <p:animEffect transition="in" filter="slide(fromBottom)">
                                      <p:cBhvr>
                                        <p:cTn id="91" dur="500"/>
                                        <p:tgtEl>
                                          <p:spTgt spid="52948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529432"/>
                                        </p:tgtEl>
                                        <p:attrNameLst>
                                          <p:attrName>style.visibility</p:attrName>
                                        </p:attrNameLst>
                                      </p:cBhvr>
                                      <p:to>
                                        <p:strVal val="visible"/>
                                      </p:to>
                                    </p:set>
                                    <p:animEffect transition="in" filter="slide(fromBottom)">
                                      <p:cBhvr>
                                        <p:cTn id="96" dur="500"/>
                                        <p:tgtEl>
                                          <p:spTgt spid="52943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nodeType="clickEffect">
                                  <p:stCondLst>
                                    <p:cond delay="0"/>
                                  </p:stCondLst>
                                  <p:childTnLst>
                                    <p:set>
                                      <p:cBhvr>
                                        <p:cTn id="100" dur="1" fill="hold">
                                          <p:stCondLst>
                                            <p:cond delay="0"/>
                                          </p:stCondLst>
                                        </p:cTn>
                                        <p:tgtEl>
                                          <p:spTgt spid="529492"/>
                                        </p:tgtEl>
                                        <p:attrNameLst>
                                          <p:attrName>style.visibility</p:attrName>
                                        </p:attrNameLst>
                                      </p:cBhvr>
                                      <p:to>
                                        <p:strVal val="visible"/>
                                      </p:to>
                                    </p:set>
                                    <p:animEffect transition="in" filter="slide(fromBottom)">
                                      <p:cBhvr>
                                        <p:cTn id="101" dur="500"/>
                                        <p:tgtEl>
                                          <p:spTgt spid="52949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529434"/>
                                        </p:tgtEl>
                                        <p:attrNameLst>
                                          <p:attrName>style.visibility</p:attrName>
                                        </p:attrNameLst>
                                      </p:cBhvr>
                                      <p:to>
                                        <p:strVal val="visible"/>
                                      </p:to>
                                    </p:set>
                                    <p:animEffect transition="in" filter="slide(fromBottom)">
                                      <p:cBhvr>
                                        <p:cTn id="106" dur="500"/>
                                        <p:tgtEl>
                                          <p:spTgt spid="52943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4" fill="hold" nodeType="clickEffect">
                                  <p:stCondLst>
                                    <p:cond delay="0"/>
                                  </p:stCondLst>
                                  <p:childTnLst>
                                    <p:set>
                                      <p:cBhvr>
                                        <p:cTn id="110" dur="1" fill="hold">
                                          <p:stCondLst>
                                            <p:cond delay="0"/>
                                          </p:stCondLst>
                                        </p:cTn>
                                        <p:tgtEl>
                                          <p:spTgt spid="529446"/>
                                        </p:tgtEl>
                                        <p:attrNameLst>
                                          <p:attrName>style.visibility</p:attrName>
                                        </p:attrNameLst>
                                      </p:cBhvr>
                                      <p:to>
                                        <p:strVal val="visible"/>
                                      </p:to>
                                    </p:set>
                                    <p:animEffect transition="in" filter="slide(fromBottom)">
                                      <p:cBhvr>
                                        <p:cTn id="111" dur="500"/>
                                        <p:tgtEl>
                                          <p:spTgt spid="52944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529442"/>
                                        </p:tgtEl>
                                        <p:attrNameLst>
                                          <p:attrName>style.visibility</p:attrName>
                                        </p:attrNameLst>
                                      </p:cBhvr>
                                      <p:to>
                                        <p:strVal val="visible"/>
                                      </p:to>
                                    </p:set>
                                    <p:animEffect transition="in" filter="slide(fromBottom)">
                                      <p:cBhvr>
                                        <p:cTn id="116" dur="500"/>
                                        <p:tgtEl>
                                          <p:spTgt spid="52944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4" fill="hold" nodeType="clickEffect">
                                  <p:stCondLst>
                                    <p:cond delay="0"/>
                                  </p:stCondLst>
                                  <p:childTnLst>
                                    <p:set>
                                      <p:cBhvr>
                                        <p:cTn id="120" dur="1" fill="hold">
                                          <p:stCondLst>
                                            <p:cond delay="0"/>
                                          </p:stCondLst>
                                        </p:cTn>
                                        <p:tgtEl>
                                          <p:spTgt spid="529471"/>
                                        </p:tgtEl>
                                        <p:attrNameLst>
                                          <p:attrName>style.visibility</p:attrName>
                                        </p:attrNameLst>
                                      </p:cBhvr>
                                      <p:to>
                                        <p:strVal val="visible"/>
                                      </p:to>
                                    </p:set>
                                    <p:animEffect transition="in" filter="slide(fromBottom)">
                                      <p:cBhvr>
                                        <p:cTn id="121" dur="500"/>
                                        <p:tgtEl>
                                          <p:spTgt spid="52947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4" fill="hold" grpId="0" nodeType="clickEffect">
                                  <p:stCondLst>
                                    <p:cond delay="0"/>
                                  </p:stCondLst>
                                  <p:childTnLst>
                                    <p:set>
                                      <p:cBhvr>
                                        <p:cTn id="125" dur="1" fill="hold">
                                          <p:stCondLst>
                                            <p:cond delay="0"/>
                                          </p:stCondLst>
                                        </p:cTn>
                                        <p:tgtEl>
                                          <p:spTgt spid="529444"/>
                                        </p:tgtEl>
                                        <p:attrNameLst>
                                          <p:attrName>style.visibility</p:attrName>
                                        </p:attrNameLst>
                                      </p:cBhvr>
                                      <p:to>
                                        <p:strVal val="visible"/>
                                      </p:to>
                                    </p:set>
                                    <p:animEffect transition="in" filter="slide(fromBottom)">
                                      <p:cBhvr>
                                        <p:cTn id="126" dur="500"/>
                                        <p:tgtEl>
                                          <p:spTgt spid="52944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4" fill="hold" nodeType="clickEffect">
                                  <p:stCondLst>
                                    <p:cond delay="0"/>
                                  </p:stCondLst>
                                  <p:childTnLst>
                                    <p:set>
                                      <p:cBhvr>
                                        <p:cTn id="130" dur="1" fill="hold">
                                          <p:stCondLst>
                                            <p:cond delay="0"/>
                                          </p:stCondLst>
                                        </p:cTn>
                                        <p:tgtEl>
                                          <p:spTgt spid="529474"/>
                                        </p:tgtEl>
                                        <p:attrNameLst>
                                          <p:attrName>style.visibility</p:attrName>
                                        </p:attrNameLst>
                                      </p:cBhvr>
                                      <p:to>
                                        <p:strVal val="visible"/>
                                      </p:to>
                                    </p:set>
                                    <p:animEffect transition="in" filter="slide(fromBottom)">
                                      <p:cBhvr>
                                        <p:cTn id="131" dur="500"/>
                                        <p:tgtEl>
                                          <p:spTgt spid="529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7" grpId="0" animBg="1"/>
      <p:bldP spid="529421" grpId="0" animBg="1"/>
      <p:bldP spid="529423" grpId="0" animBg="1"/>
      <p:bldP spid="529427" grpId="0"/>
      <p:bldP spid="529428" grpId="0" animBg="1"/>
      <p:bldP spid="529429" grpId="0" animBg="1"/>
      <p:bldP spid="529432" grpId="0" animBg="1"/>
      <p:bldP spid="529434" grpId="0" animBg="1"/>
      <p:bldP spid="529436" grpId="0" animBg="1"/>
      <p:bldP spid="529437" grpId="0" animBg="1"/>
      <p:bldP spid="529440" grpId="0" animBg="1"/>
      <p:bldP spid="529442" grpId="0" animBg="1"/>
      <p:bldP spid="5294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620713"/>
            <a:ext cx="7162800" cy="508000"/>
          </a:xfrm>
        </p:spPr>
        <p:txBody>
          <a:bodyPr/>
          <a:lstStyle/>
          <a:p>
            <a:pPr eaLnBrk="1" hangingPunct="1"/>
            <a:r>
              <a:rPr lang="en-US" altLang="zh-CN" sz="2900" b="1" smtClean="0"/>
              <a:t>5.2</a:t>
            </a:r>
            <a:r>
              <a:rPr lang="en-US" altLang="zh-CN" sz="2900" b="1" smtClean="0">
                <a:latin typeface="Arial" charset="0"/>
              </a:rPr>
              <a:t>—</a:t>
            </a:r>
            <a:r>
              <a:rPr lang="en-US" altLang="zh-CN" sz="2900" b="1" smtClean="0"/>
              <a:t>2  </a:t>
            </a:r>
            <a:r>
              <a:rPr lang="zh-CN" altLang="en-US" sz="2900" b="1" smtClean="0"/>
              <a:t>转子旋转时的分析       </a:t>
            </a:r>
            <a:r>
              <a:rPr lang="en-US" altLang="zh-CN" sz="1000" smtClean="0">
                <a:ea typeface="黑体" pitchFamily="2" charset="-122"/>
              </a:rPr>
              <a:t>1</a:t>
            </a:r>
          </a:p>
        </p:txBody>
      </p:sp>
      <p:sp>
        <p:nvSpPr>
          <p:cNvPr id="18435"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700" b="1"/>
              <a:t>一，转子旋转时转子各量的分析</a:t>
            </a:r>
          </a:p>
          <a:p>
            <a:pPr marL="342900" indent="-342900">
              <a:spcBef>
                <a:spcPct val="20000"/>
              </a:spcBef>
              <a:buClr>
                <a:schemeClr val="bg2"/>
              </a:buClr>
              <a:buSzPct val="70000"/>
              <a:buFont typeface="Wingdings" pitchFamily="2" charset="2"/>
              <a:buChar char="l"/>
            </a:pPr>
            <a:r>
              <a:rPr lang="zh-CN" altLang="en-US" sz="2700" b="1"/>
              <a:t>定子绕组的合成磁场</a:t>
            </a:r>
            <a:r>
              <a:rPr lang="en-US" altLang="zh-CN" sz="2700" b="1"/>
              <a:t>——</a:t>
            </a:r>
            <a:r>
              <a:rPr lang="zh-CN" altLang="en-US" sz="2700" b="1"/>
              <a:t>旋转磁场</a:t>
            </a:r>
          </a:p>
          <a:p>
            <a:pPr marL="342900" indent="-342900">
              <a:spcBef>
                <a:spcPct val="20000"/>
              </a:spcBef>
              <a:buClr>
                <a:schemeClr val="bg2"/>
              </a:buClr>
              <a:buSzPct val="70000"/>
              <a:buFont typeface="Wingdings" pitchFamily="2" charset="2"/>
              <a:buChar char="l"/>
            </a:pPr>
            <a:r>
              <a:rPr lang="zh-CN" altLang="en-US" sz="2700" b="1"/>
              <a:t>转子绕组感应产生电流</a:t>
            </a:r>
            <a:r>
              <a:rPr lang="en-US" altLang="zh-CN" sz="2700" b="1"/>
              <a:t>——</a:t>
            </a:r>
            <a:r>
              <a:rPr lang="zh-CN" altLang="en-US" sz="2700" b="1"/>
              <a:t>电磁转矩</a:t>
            </a:r>
            <a:r>
              <a:rPr lang="en-US" altLang="zh-CN" sz="2700" b="1"/>
              <a:t>——</a:t>
            </a:r>
            <a:r>
              <a:rPr lang="zh-CN" altLang="en-US" sz="2700" b="1"/>
              <a:t>产生转子转速</a:t>
            </a:r>
            <a:r>
              <a:rPr lang="en-US" altLang="zh-CN" sz="2700" b="1"/>
              <a:t>n&lt;n</a:t>
            </a:r>
            <a:r>
              <a:rPr lang="en-US" altLang="zh-CN" sz="2700" b="1" baseline="-25000"/>
              <a:t>1</a:t>
            </a:r>
            <a:r>
              <a:rPr lang="en-US" altLang="zh-CN" sz="2700" b="1"/>
              <a:t>——</a:t>
            </a:r>
            <a:r>
              <a:rPr lang="zh-CN" altLang="en-US" sz="2700" b="1"/>
              <a:t>与定子磁场产生转差（</a:t>
            </a:r>
            <a:r>
              <a:rPr lang="en-US" altLang="zh-CN" sz="2700" b="1"/>
              <a:t>n</a:t>
            </a:r>
            <a:r>
              <a:rPr lang="en-US" altLang="zh-CN" sz="2700" b="1" baseline="-25000"/>
              <a:t>1</a:t>
            </a:r>
            <a:r>
              <a:rPr lang="en-US" altLang="zh-CN" sz="2700" b="1"/>
              <a:t>-n</a:t>
            </a:r>
            <a:r>
              <a:rPr lang="zh-CN" altLang="en-US" sz="2700" b="1"/>
              <a:t>）</a:t>
            </a:r>
            <a:r>
              <a:rPr lang="en-US" altLang="zh-CN" sz="2700" b="1"/>
              <a:t>——</a:t>
            </a:r>
            <a:r>
              <a:rPr lang="zh-CN" altLang="en-US" sz="2700" b="1"/>
              <a:t>转子感应电势的频率</a:t>
            </a:r>
            <a:r>
              <a:rPr lang="en-US" altLang="zh-CN" sz="2700" b="1"/>
              <a:t>f</a:t>
            </a:r>
            <a:r>
              <a:rPr lang="en-US" altLang="zh-CN" sz="2700" b="1" baseline="-25000"/>
              <a:t>2</a:t>
            </a:r>
            <a:r>
              <a:rPr lang="zh-CN" altLang="en-US" sz="2700" b="1"/>
              <a:t>为</a:t>
            </a:r>
            <a:r>
              <a:rPr lang="en-US" altLang="zh-CN" sz="2700" b="1"/>
              <a:t>f</a:t>
            </a:r>
            <a:r>
              <a:rPr lang="en-US" altLang="zh-CN" sz="2700" b="1" baseline="-25000"/>
              <a:t>2</a:t>
            </a:r>
            <a:r>
              <a:rPr lang="en-US" altLang="zh-CN" sz="2700" b="1"/>
              <a:t> =p(n</a:t>
            </a:r>
            <a:r>
              <a:rPr lang="en-US" altLang="zh-CN" sz="2700" b="1" baseline="-25000"/>
              <a:t>1</a:t>
            </a:r>
            <a:r>
              <a:rPr lang="en-US" altLang="zh-CN" sz="2700" b="1"/>
              <a:t>-n)/60= (n</a:t>
            </a:r>
            <a:r>
              <a:rPr lang="en-US" altLang="zh-CN" sz="2700" b="1" baseline="-25000"/>
              <a:t>1</a:t>
            </a:r>
            <a:r>
              <a:rPr lang="en-US" altLang="zh-CN" sz="2700" b="1"/>
              <a:t>-n)/n</a:t>
            </a:r>
            <a:r>
              <a:rPr lang="en-US" altLang="zh-CN" sz="2700" b="1" baseline="-25000"/>
              <a:t>1</a:t>
            </a:r>
            <a:r>
              <a:rPr lang="en-US" altLang="zh-CN" sz="2700" b="1"/>
              <a:t> pn</a:t>
            </a:r>
            <a:r>
              <a:rPr lang="en-US" altLang="zh-CN" sz="2700" b="1" baseline="-25000"/>
              <a:t>1 </a:t>
            </a:r>
            <a:r>
              <a:rPr lang="en-US" altLang="zh-CN" sz="2700" b="1"/>
              <a:t>/60 =s f</a:t>
            </a:r>
            <a:r>
              <a:rPr lang="en-US" altLang="zh-CN" sz="2700" b="1" baseline="-25000"/>
              <a:t>1</a:t>
            </a:r>
            <a:r>
              <a:rPr lang="zh-CN" altLang="en-US" sz="2700" b="1"/>
              <a:t>，</a:t>
            </a:r>
          </a:p>
          <a:p>
            <a:pPr marL="342900" indent="-342900">
              <a:spcBef>
                <a:spcPct val="20000"/>
              </a:spcBef>
              <a:buClr>
                <a:schemeClr val="bg2"/>
              </a:buClr>
              <a:buSzPct val="70000"/>
              <a:buFont typeface="Wingdings" pitchFamily="2" charset="2"/>
              <a:buChar char="l"/>
            </a:pPr>
            <a:r>
              <a:rPr lang="zh-CN" altLang="en-US" sz="2700" b="1"/>
              <a:t>说明</a:t>
            </a:r>
            <a:r>
              <a:rPr lang="zh-CN" altLang="en-US" sz="2700" b="1">
                <a:solidFill>
                  <a:srgbClr val="0000FF"/>
                </a:solidFill>
              </a:rPr>
              <a:t>转子电势的频率与转差率成正比</a:t>
            </a:r>
            <a:r>
              <a:rPr lang="en-US" altLang="zh-CN" sz="2700" b="1"/>
              <a:t>——</a:t>
            </a:r>
            <a:r>
              <a:rPr lang="zh-CN" altLang="en-US" sz="2700" b="1"/>
              <a:t>转子电路的重要特点。</a:t>
            </a:r>
          </a:p>
          <a:p>
            <a:pPr marL="342900" indent="-342900">
              <a:spcBef>
                <a:spcPct val="20000"/>
              </a:spcBef>
              <a:buClr>
                <a:schemeClr val="bg2"/>
              </a:buClr>
              <a:buSzPct val="70000"/>
              <a:buFont typeface="Wingdings" pitchFamily="2" charset="2"/>
              <a:buChar char="l"/>
            </a:pPr>
            <a:r>
              <a:rPr lang="zh-CN" altLang="en-US" sz="2700" b="1"/>
              <a:t>电势的频率的变化引起转子各相参数变化</a:t>
            </a:r>
            <a:r>
              <a:rPr lang="en-US" altLang="zh-CN" sz="2700" b="1"/>
              <a:t>:</a:t>
            </a:r>
          </a:p>
          <a:p>
            <a:pPr marL="342900" indent="-342900">
              <a:spcBef>
                <a:spcPct val="20000"/>
              </a:spcBef>
              <a:buClr>
                <a:schemeClr val="bg2"/>
              </a:buClr>
              <a:buSzPct val="70000"/>
              <a:buFont typeface="Wingdings" pitchFamily="2" charset="2"/>
              <a:buChar char="l"/>
            </a:pPr>
            <a:r>
              <a:rPr lang="en-US" altLang="zh-CN" sz="2700" b="1"/>
              <a:t>E</a:t>
            </a:r>
            <a:r>
              <a:rPr lang="en-US" altLang="zh-CN" sz="2700" b="1" baseline="-25000"/>
              <a:t>2</a:t>
            </a:r>
            <a:r>
              <a:rPr lang="en-US" altLang="zh-CN" sz="2700" b="1"/>
              <a:t>;x</a:t>
            </a:r>
            <a:r>
              <a:rPr lang="el-GR" altLang="zh-CN" sz="2700" b="1" baseline="-25000">
                <a:latin typeface="宋体" pitchFamily="2" charset="-122"/>
              </a:rPr>
              <a:t>σ2</a:t>
            </a:r>
            <a:r>
              <a:rPr lang="en-US" altLang="zh-CN" sz="2700" b="1">
                <a:latin typeface="宋体" pitchFamily="2" charset="-122"/>
              </a:rPr>
              <a:t>;</a:t>
            </a:r>
          </a:p>
          <a:p>
            <a:pPr marL="342900" indent="-342900">
              <a:spcBef>
                <a:spcPct val="20000"/>
              </a:spcBef>
              <a:buClr>
                <a:schemeClr val="bg2"/>
              </a:buClr>
              <a:buSzPct val="70000"/>
              <a:buFont typeface="Wingdings" pitchFamily="2" charset="2"/>
              <a:buChar char="l"/>
            </a:pPr>
            <a:r>
              <a:rPr lang="en-US" altLang="zh-CN" sz="2700" b="1">
                <a:latin typeface="宋体" pitchFamily="2" charset="-122"/>
              </a:rPr>
              <a:t>I</a:t>
            </a:r>
            <a:r>
              <a:rPr lang="en-US" altLang="zh-CN" sz="2700" b="1" baseline="-25000"/>
              <a:t>2</a:t>
            </a:r>
            <a:r>
              <a:rPr lang="en-US" altLang="zh-CN" sz="2700" b="1">
                <a:latin typeface="宋体" pitchFamily="2" charset="-122"/>
              </a:rPr>
              <a:t>;cos</a:t>
            </a:r>
            <a:r>
              <a:rPr lang="el-GR" altLang="zh-CN" sz="2700" b="1">
                <a:latin typeface="宋体" pitchFamily="2" charset="-122"/>
              </a:rPr>
              <a:t>Ψ</a:t>
            </a:r>
            <a:r>
              <a:rPr lang="en-US" altLang="zh-CN" sz="2700" b="1" baseline="-25000"/>
              <a:t>2</a:t>
            </a:r>
            <a:endParaRPr lang="el-GR" altLang="zh-CN" sz="2700" b="1" baseline="-25000"/>
          </a:p>
        </p:txBody>
      </p:sp>
      <p:graphicFrame>
        <p:nvGraphicFramePr>
          <p:cNvPr id="530446" name="Object 14"/>
          <p:cNvGraphicFramePr>
            <a:graphicFrameLocks noChangeAspect="1"/>
          </p:cNvGraphicFramePr>
          <p:nvPr>
            <p:ph sz="half" idx="1"/>
          </p:nvPr>
        </p:nvGraphicFramePr>
        <p:xfrm>
          <a:off x="2195513" y="1038225"/>
          <a:ext cx="5976937" cy="5630863"/>
        </p:xfrm>
        <a:graphic>
          <a:graphicData uri="http://schemas.openxmlformats.org/presentationml/2006/ole">
            <p:oleObj spid="_x0000_s18436" name="公式" r:id="rId3" imgW="1765300" imgH="18796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0446"/>
                                        </p:tgtEl>
                                        <p:attrNameLst>
                                          <p:attrName>style.visibility</p:attrName>
                                        </p:attrNameLst>
                                      </p:cBhvr>
                                      <p:to>
                                        <p:strVal val="visible"/>
                                      </p:to>
                                    </p:set>
                                    <p:animEffect transition="in" filter="slide(fromBottom)">
                                      <p:cBhvr>
                                        <p:cTn id="7" dur="500"/>
                                        <p:tgtEl>
                                          <p:spTgt spid="530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27088" y="620713"/>
            <a:ext cx="7373937" cy="508000"/>
          </a:xfrm>
        </p:spPr>
        <p:txBody>
          <a:bodyPr/>
          <a:lstStyle/>
          <a:p>
            <a:pPr eaLnBrk="1" hangingPunct="1"/>
            <a:r>
              <a:rPr lang="en-US" altLang="zh-CN" sz="2900" b="1" smtClean="0"/>
              <a:t>5.2</a:t>
            </a:r>
            <a:r>
              <a:rPr lang="en-US" altLang="zh-CN" sz="2900" b="1" smtClean="0">
                <a:latin typeface="Arial" charset="0"/>
              </a:rPr>
              <a:t>—</a:t>
            </a:r>
            <a:r>
              <a:rPr lang="en-US" altLang="zh-CN" sz="2900" b="1" smtClean="0"/>
              <a:t>2  </a:t>
            </a:r>
            <a:r>
              <a:rPr lang="zh-CN" altLang="en-US" sz="2900" b="1" smtClean="0"/>
              <a:t>转子旋转时的分析 </a:t>
            </a:r>
            <a:r>
              <a:rPr lang="en-US" altLang="zh-CN" sz="1000" smtClean="0">
                <a:ea typeface="黑体" pitchFamily="2" charset="-122"/>
              </a:rPr>
              <a:t>2</a:t>
            </a:r>
          </a:p>
        </p:txBody>
      </p:sp>
      <p:sp>
        <p:nvSpPr>
          <p:cNvPr id="19459"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en-US" altLang="zh-CN" sz="2700" b="1"/>
              <a:t> </a:t>
            </a:r>
            <a:r>
              <a:rPr lang="zh-CN" altLang="en-US" sz="2400" b="1"/>
              <a:t>二，转子旋转时的磁势平衡式</a:t>
            </a:r>
          </a:p>
          <a:p>
            <a:pPr marL="342900" indent="-342900">
              <a:spcBef>
                <a:spcPct val="20000"/>
              </a:spcBef>
              <a:buClr>
                <a:schemeClr val="bg2"/>
              </a:buClr>
              <a:buSzPct val="70000"/>
              <a:buFont typeface="Wingdings" pitchFamily="2" charset="2"/>
              <a:buChar char="l"/>
            </a:pPr>
            <a:r>
              <a:rPr lang="zh-CN" altLang="en-US" sz="2400" b="1">
                <a:solidFill>
                  <a:schemeClr val="hlink"/>
                </a:solidFill>
              </a:rPr>
              <a:t>       </a:t>
            </a:r>
            <a:r>
              <a:rPr lang="en-US" altLang="zh-CN" sz="2400" b="1">
                <a:solidFill>
                  <a:srgbClr val="FF0000"/>
                </a:solidFill>
              </a:rPr>
              <a:t>I</a:t>
            </a:r>
            <a:r>
              <a:rPr lang="en-US" altLang="zh-CN" sz="2400" b="1" baseline="-25000">
                <a:solidFill>
                  <a:srgbClr val="FF0000"/>
                </a:solidFill>
              </a:rPr>
              <a:t>2s</a:t>
            </a:r>
            <a:r>
              <a:rPr lang="zh-CN" altLang="en-US" sz="2400" b="1"/>
              <a:t>的频率和大小随转子转速</a:t>
            </a:r>
            <a:r>
              <a:rPr lang="en-US" altLang="zh-CN" sz="2400" b="1"/>
              <a:t>n</a:t>
            </a:r>
            <a:r>
              <a:rPr lang="zh-CN" altLang="en-US" sz="2400" b="1"/>
              <a:t>变化而变化。</a:t>
            </a:r>
          </a:p>
          <a:p>
            <a:pPr marL="342900" indent="-342900">
              <a:spcBef>
                <a:spcPct val="20000"/>
              </a:spcBef>
              <a:buClr>
                <a:schemeClr val="bg2"/>
              </a:buClr>
              <a:buSzPct val="70000"/>
              <a:buFont typeface="Wingdings" pitchFamily="2" charset="2"/>
              <a:buChar char="l"/>
            </a:pPr>
            <a:r>
              <a:rPr lang="zh-CN" altLang="en-US" sz="2400" b="1"/>
              <a:t>转子电流产生的磁场与转子的关系：</a:t>
            </a:r>
          </a:p>
          <a:p>
            <a:pPr marL="342900" indent="-342900">
              <a:spcBef>
                <a:spcPct val="20000"/>
              </a:spcBef>
              <a:buClr>
                <a:schemeClr val="bg2"/>
              </a:buClr>
              <a:buSzPct val="70000"/>
              <a:buFont typeface="Wingdings" pitchFamily="2" charset="2"/>
              <a:buChar char="l"/>
            </a:pPr>
            <a:endParaRPr lang="zh-CN" altLang="en-US" sz="2400" b="1"/>
          </a:p>
          <a:p>
            <a:pPr marL="342900" indent="-342900">
              <a:spcBef>
                <a:spcPct val="20000"/>
              </a:spcBef>
              <a:buClr>
                <a:schemeClr val="bg2"/>
              </a:buClr>
              <a:buSzPct val="70000"/>
              <a:buFont typeface="Wingdings" pitchFamily="2" charset="2"/>
              <a:buChar char="l"/>
            </a:pPr>
            <a:endParaRPr lang="zh-CN" altLang="en-US" sz="2400" b="1"/>
          </a:p>
          <a:p>
            <a:pPr marL="342900" indent="-342900">
              <a:spcBef>
                <a:spcPct val="20000"/>
              </a:spcBef>
              <a:buClr>
                <a:schemeClr val="bg2"/>
              </a:buClr>
              <a:buSzPct val="70000"/>
              <a:buFont typeface="Wingdings" pitchFamily="2" charset="2"/>
              <a:buChar char="l"/>
            </a:pPr>
            <a:endParaRPr lang="zh-CN" altLang="en-US" sz="2400" b="1"/>
          </a:p>
          <a:p>
            <a:pPr marL="342900" indent="-342900">
              <a:spcBef>
                <a:spcPct val="20000"/>
              </a:spcBef>
              <a:buClr>
                <a:schemeClr val="bg2"/>
              </a:buClr>
              <a:buSzPct val="70000"/>
              <a:buFont typeface="Wingdings" pitchFamily="2" charset="2"/>
              <a:buChar char="l"/>
            </a:pPr>
            <a:r>
              <a:rPr lang="zh-CN" altLang="zh-CN" sz="2400" b="1"/>
              <a:t>转子磁场与定子的关系：</a:t>
            </a:r>
            <a:endParaRPr lang="zh-CN" altLang="en-US" sz="2400" b="1"/>
          </a:p>
          <a:p>
            <a:pPr marL="342900" indent="-342900">
              <a:spcBef>
                <a:spcPct val="20000"/>
              </a:spcBef>
              <a:buClr>
                <a:schemeClr val="bg2"/>
              </a:buClr>
              <a:buSzPct val="70000"/>
              <a:buFont typeface="Wingdings" pitchFamily="2" charset="2"/>
              <a:buChar char="l"/>
            </a:pPr>
            <a:endParaRPr lang="zh-CN" altLang="en-US" sz="2400" b="1"/>
          </a:p>
          <a:p>
            <a:pPr marL="342900" indent="-342900">
              <a:spcBef>
                <a:spcPct val="20000"/>
              </a:spcBef>
              <a:buClr>
                <a:schemeClr val="bg2"/>
              </a:buClr>
              <a:buSzPct val="70000"/>
              <a:buFont typeface="Wingdings" pitchFamily="2" charset="2"/>
              <a:buChar char="l"/>
            </a:pPr>
            <a:r>
              <a:rPr lang="zh-CN" altLang="zh-CN" sz="2400" b="1"/>
              <a:t>可以看到定子磁场与转子磁场是相对静止的；可以将转子和定子磁场画在同一张空间矢量图上。</a:t>
            </a:r>
          </a:p>
        </p:txBody>
      </p:sp>
      <p:graphicFrame>
        <p:nvGraphicFramePr>
          <p:cNvPr id="19460" name="Object 16"/>
          <p:cNvGraphicFramePr>
            <a:graphicFrameLocks noChangeAspect="1"/>
          </p:cNvGraphicFramePr>
          <p:nvPr>
            <p:ph sz="half" idx="1"/>
          </p:nvPr>
        </p:nvGraphicFramePr>
        <p:xfrm>
          <a:off x="827088" y="2420938"/>
          <a:ext cx="5616575" cy="3743325"/>
        </p:xfrm>
        <a:graphic>
          <a:graphicData uri="http://schemas.openxmlformats.org/presentationml/2006/ole">
            <p:oleObj spid="_x0000_s19460" name="公式" r:id="rId3" imgW="1943100" imgH="1384300" progId="Equation.3">
              <p:embed/>
            </p:oleObj>
          </a:graphicData>
        </a:graphic>
      </p:graphicFrame>
      <p:pic>
        <p:nvPicPr>
          <p:cNvPr id="531473" name="Picture 17" descr="26-8"/>
          <p:cNvPicPr>
            <a:picLocks noChangeAspect="1" noChangeArrowheads="1"/>
          </p:cNvPicPr>
          <p:nvPr/>
        </p:nvPicPr>
        <p:blipFill>
          <a:blip r:embed="rId4"/>
          <a:srcRect/>
          <a:stretch>
            <a:fillRect/>
          </a:stretch>
        </p:blipFill>
        <p:spPr bwMode="auto">
          <a:xfrm>
            <a:off x="5435600" y="0"/>
            <a:ext cx="3517900" cy="3387725"/>
          </a:xfrm>
          <a:prstGeom prst="rect">
            <a:avLst/>
          </a:prstGeom>
          <a:noFill/>
          <a:ln w="9525">
            <a:noFill/>
            <a:miter lim="800000"/>
            <a:headEnd/>
            <a:tailEnd/>
          </a:ln>
        </p:spPr>
      </p:pic>
      <p:graphicFrame>
        <p:nvGraphicFramePr>
          <p:cNvPr id="531476" name="Object 20"/>
          <p:cNvGraphicFramePr>
            <a:graphicFrameLocks noChangeAspect="1"/>
          </p:cNvGraphicFramePr>
          <p:nvPr/>
        </p:nvGraphicFramePr>
        <p:xfrm>
          <a:off x="5724525" y="2781300"/>
          <a:ext cx="692150" cy="720725"/>
        </p:xfrm>
        <a:graphic>
          <a:graphicData uri="http://schemas.openxmlformats.org/presentationml/2006/ole">
            <p:oleObj spid="_x0000_s19462" name="公式" r:id="rId5" imgW="228501" imgH="25389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1473"/>
                                        </p:tgtEl>
                                        <p:attrNameLst>
                                          <p:attrName>style.visibility</p:attrName>
                                        </p:attrNameLst>
                                      </p:cBhvr>
                                      <p:to>
                                        <p:strVal val="visible"/>
                                      </p:to>
                                    </p:set>
                                    <p:animEffect transition="in" filter="slide(fromBottom)">
                                      <p:cBhvr>
                                        <p:cTn id="7" dur="500"/>
                                        <p:tgtEl>
                                          <p:spTgt spid="53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31476"/>
                                        </p:tgtEl>
                                        <p:attrNameLst>
                                          <p:attrName>style.visibility</p:attrName>
                                        </p:attrNameLst>
                                      </p:cBhvr>
                                      <p:to>
                                        <p:strVal val="visible"/>
                                      </p:to>
                                    </p:set>
                                    <p:animEffect transition="in" filter="slide(fromBottom)">
                                      <p:cBhvr>
                                        <p:cTn id="12" dur="500"/>
                                        <p:tgtEl>
                                          <p:spTgt spid="531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088" y="620713"/>
            <a:ext cx="7019925" cy="508000"/>
          </a:xfrm>
        </p:spPr>
        <p:txBody>
          <a:bodyPr/>
          <a:lstStyle/>
          <a:p>
            <a:pPr eaLnBrk="1" hangingPunct="1"/>
            <a:r>
              <a:rPr lang="en-US" altLang="zh-CN" sz="2900" b="1" smtClean="0"/>
              <a:t>5.2</a:t>
            </a:r>
            <a:r>
              <a:rPr lang="en-US" altLang="zh-CN" sz="2900" b="1" smtClean="0">
                <a:latin typeface="Arial" charset="0"/>
              </a:rPr>
              <a:t>—</a:t>
            </a:r>
            <a:r>
              <a:rPr lang="en-US" altLang="zh-CN" sz="2900" b="1" smtClean="0"/>
              <a:t>2  </a:t>
            </a:r>
            <a:r>
              <a:rPr lang="zh-CN" altLang="en-US" sz="2900" b="1" smtClean="0"/>
              <a:t>转子旋转时的分析 </a:t>
            </a:r>
            <a:r>
              <a:rPr lang="en-US" altLang="zh-CN" sz="1000" smtClean="0">
                <a:ea typeface="黑体" pitchFamily="2" charset="-122"/>
              </a:rPr>
              <a:t>3</a:t>
            </a:r>
          </a:p>
        </p:txBody>
      </p:sp>
      <p:sp>
        <p:nvSpPr>
          <p:cNvPr id="20483" name="Rectangle 3"/>
          <p:cNvSpPr>
            <a:spLocks noChangeArrowheads="1"/>
          </p:cNvSpPr>
          <p:nvPr/>
        </p:nvSpPr>
        <p:spPr bwMode="auto">
          <a:xfrm>
            <a:off x="250825" y="1219200"/>
            <a:ext cx="8713788" cy="50180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三，转子旋转</a:t>
            </a:r>
            <a:r>
              <a:rPr lang="en-US" altLang="zh-CN" sz="2700" b="1"/>
              <a:t>——</a:t>
            </a:r>
            <a:r>
              <a:rPr lang="zh-CN" altLang="en-US" sz="2700" b="1"/>
              <a:t>转子静止</a:t>
            </a:r>
          </a:p>
          <a:p>
            <a:pPr marL="342900" indent="-342900">
              <a:spcBef>
                <a:spcPct val="20000"/>
              </a:spcBef>
              <a:buClr>
                <a:schemeClr val="bg2"/>
              </a:buClr>
              <a:buSzPct val="70000"/>
              <a:buFont typeface="Wingdings" pitchFamily="2" charset="2"/>
              <a:buChar char="l"/>
            </a:pPr>
            <a:r>
              <a:rPr lang="zh-CN" altLang="en-US" sz="2700" b="1">
                <a:solidFill>
                  <a:schemeClr val="hlink"/>
                </a:solidFill>
              </a:rPr>
              <a:t>      </a:t>
            </a:r>
            <a:r>
              <a:rPr lang="zh-CN" altLang="en-US" sz="2700" b="1"/>
              <a:t>实际工作的感应电动机输出机械功率，所以分析计算时，既有电磁问题，又有机械问题，分析比较复杂。</a:t>
            </a:r>
          </a:p>
          <a:p>
            <a:pPr marL="342900" indent="-342900">
              <a:spcBef>
                <a:spcPct val="20000"/>
              </a:spcBef>
              <a:buClr>
                <a:schemeClr val="bg2"/>
              </a:buClr>
              <a:buSzPct val="70000"/>
              <a:buFont typeface="Wingdings" pitchFamily="2" charset="2"/>
              <a:buChar char="l"/>
            </a:pPr>
            <a:r>
              <a:rPr lang="zh-CN" altLang="en-US" sz="2700" b="1"/>
              <a:t>       因为，机械功率为有功功率，与电阻产生的损耗功率相当，为此，我们将实际的机械功率用等效电阻的电功率代替，这就</a:t>
            </a:r>
            <a:r>
              <a:rPr lang="zh-CN" altLang="en-US" sz="2700" b="1">
                <a:solidFill>
                  <a:srgbClr val="FF0000"/>
                </a:solidFill>
              </a:rPr>
              <a:t>把机械问题转化为电路问题</a:t>
            </a:r>
            <a:r>
              <a:rPr lang="zh-CN" altLang="en-US" sz="2700" b="1"/>
              <a:t>来解决。</a:t>
            </a:r>
          </a:p>
          <a:p>
            <a:pPr marL="342900" indent="-342900">
              <a:spcBef>
                <a:spcPct val="20000"/>
              </a:spcBef>
              <a:buClr>
                <a:schemeClr val="bg2"/>
              </a:buClr>
              <a:buSzPct val="70000"/>
              <a:buFont typeface="Wingdings" pitchFamily="2" charset="2"/>
              <a:buChar char="l"/>
            </a:pPr>
            <a:r>
              <a:rPr lang="zh-CN" altLang="en-US" sz="2700" b="1"/>
              <a:t>       </a:t>
            </a:r>
            <a:r>
              <a:rPr lang="zh-CN" altLang="zh-CN" sz="2700" b="1"/>
              <a:t>前面我们已经得到静止时的电压平衡式、矢量图和等值电路图，现在</a:t>
            </a:r>
            <a:r>
              <a:rPr lang="zh-CN" altLang="zh-CN" sz="2700" b="1">
                <a:solidFill>
                  <a:srgbClr val="FF0000"/>
                </a:solidFill>
              </a:rPr>
              <a:t>我们就要想办法将旋转的电机问题变成静止问题去考虑</a:t>
            </a:r>
            <a:r>
              <a:rPr lang="zh-CN" altLang="zh-CN" sz="2700" b="1"/>
              <a:t>。</a:t>
            </a:r>
            <a:r>
              <a:rPr lang="zh-CN" altLang="en-US" sz="2700" b="1"/>
              <a:t>（频率折算）</a:t>
            </a:r>
            <a:endParaRPr lang="zh-CN" altLang="zh-CN" sz="2700" b="1"/>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900113" y="1773238"/>
          <a:ext cx="6048375" cy="633412"/>
        </p:xfrm>
        <a:graphic>
          <a:graphicData uri="http://schemas.openxmlformats.org/presentationml/2006/ole">
            <p:oleObj spid="_x0000_s21506" name="公式" r:id="rId3" imgW="2209800" imgH="241300" progId="Equation.3">
              <p:embed/>
            </p:oleObj>
          </a:graphicData>
        </a:graphic>
      </p:graphicFrame>
      <p:pic>
        <p:nvPicPr>
          <p:cNvPr id="21507" name="Picture 3"/>
          <p:cNvPicPr>
            <a:picLocks noChangeAspect="1" noChangeArrowheads="1"/>
          </p:cNvPicPr>
          <p:nvPr/>
        </p:nvPicPr>
        <p:blipFill>
          <a:blip r:embed="rId4"/>
          <a:srcRect/>
          <a:stretch>
            <a:fillRect/>
          </a:stretch>
        </p:blipFill>
        <p:spPr bwMode="auto">
          <a:xfrm rot="2430666">
            <a:off x="5364163" y="3357563"/>
            <a:ext cx="600075" cy="171450"/>
          </a:xfrm>
          <a:prstGeom prst="rect">
            <a:avLst/>
          </a:prstGeom>
          <a:noFill/>
          <a:ln w="9525">
            <a:noFill/>
            <a:miter lim="800000"/>
            <a:headEnd/>
            <a:tailEnd/>
          </a:ln>
        </p:spPr>
      </p:pic>
      <p:sp>
        <p:nvSpPr>
          <p:cNvPr id="21508" name="Text Box 4"/>
          <p:cNvSpPr txBox="1">
            <a:spLocks noChangeArrowheads="1"/>
          </p:cNvSpPr>
          <p:nvPr/>
        </p:nvSpPr>
        <p:spPr bwMode="auto">
          <a:xfrm>
            <a:off x="250825" y="1773238"/>
            <a:ext cx="796925" cy="457200"/>
          </a:xfrm>
          <a:prstGeom prst="rect">
            <a:avLst/>
          </a:prstGeom>
          <a:noFill/>
          <a:ln w="9525">
            <a:noFill/>
            <a:miter lim="800000"/>
            <a:headEnd/>
            <a:tailEnd/>
          </a:ln>
          <a:effectLst/>
        </p:spPr>
        <p:txBody>
          <a:bodyPr wrap="none">
            <a:spAutoFit/>
          </a:bodyPr>
          <a:lstStyle/>
          <a:p>
            <a:pPr algn="ctr"/>
            <a:r>
              <a:rPr lang="zh-CN" altLang="en-US" sz="2400" b="1"/>
              <a:t>定子</a:t>
            </a:r>
          </a:p>
        </p:txBody>
      </p:sp>
      <p:pic>
        <p:nvPicPr>
          <p:cNvPr id="21509" name="Picture 5"/>
          <p:cNvPicPr>
            <a:picLocks noChangeAspect="1" noChangeArrowheads="1"/>
          </p:cNvPicPr>
          <p:nvPr/>
        </p:nvPicPr>
        <p:blipFill>
          <a:blip r:embed="rId4"/>
          <a:srcRect/>
          <a:stretch>
            <a:fillRect/>
          </a:stretch>
        </p:blipFill>
        <p:spPr bwMode="auto">
          <a:xfrm rot="2807333">
            <a:off x="1085057" y="2451894"/>
            <a:ext cx="647700" cy="153987"/>
          </a:xfrm>
          <a:prstGeom prst="rect">
            <a:avLst/>
          </a:prstGeom>
          <a:noFill/>
          <a:ln w="9525">
            <a:noFill/>
            <a:miter lim="800000"/>
            <a:headEnd/>
            <a:tailEnd/>
          </a:ln>
        </p:spPr>
      </p:pic>
      <p:pic>
        <p:nvPicPr>
          <p:cNvPr id="21510" name="Picture 6"/>
          <p:cNvPicPr>
            <a:picLocks noChangeAspect="1" noChangeArrowheads="1"/>
          </p:cNvPicPr>
          <p:nvPr/>
        </p:nvPicPr>
        <p:blipFill>
          <a:blip r:embed="rId4"/>
          <a:srcRect/>
          <a:stretch>
            <a:fillRect/>
          </a:stretch>
        </p:blipFill>
        <p:spPr bwMode="auto">
          <a:xfrm rot="-2401878">
            <a:off x="1116013" y="3933825"/>
            <a:ext cx="600075" cy="171450"/>
          </a:xfrm>
          <a:prstGeom prst="rect">
            <a:avLst/>
          </a:prstGeom>
          <a:noFill/>
          <a:ln w="9525">
            <a:noFill/>
            <a:miter lim="800000"/>
            <a:headEnd/>
            <a:tailEnd/>
          </a:ln>
        </p:spPr>
      </p:pic>
      <p:pic>
        <p:nvPicPr>
          <p:cNvPr id="21511" name="Picture 7"/>
          <p:cNvPicPr>
            <a:picLocks noChangeAspect="1" noChangeArrowheads="1"/>
          </p:cNvPicPr>
          <p:nvPr/>
        </p:nvPicPr>
        <p:blipFill>
          <a:blip r:embed="rId4"/>
          <a:srcRect/>
          <a:stretch>
            <a:fillRect/>
          </a:stretch>
        </p:blipFill>
        <p:spPr bwMode="auto">
          <a:xfrm rot="3255959">
            <a:off x="2628900" y="2922588"/>
            <a:ext cx="600075" cy="171450"/>
          </a:xfrm>
          <a:prstGeom prst="rect">
            <a:avLst/>
          </a:prstGeom>
          <a:noFill/>
          <a:ln w="9525">
            <a:noFill/>
            <a:miter lim="800000"/>
            <a:headEnd/>
            <a:tailEnd/>
          </a:ln>
        </p:spPr>
      </p:pic>
      <p:pic>
        <p:nvPicPr>
          <p:cNvPr id="21512" name="Picture 8"/>
          <p:cNvPicPr>
            <a:picLocks noChangeAspect="1" noChangeArrowheads="1"/>
          </p:cNvPicPr>
          <p:nvPr/>
        </p:nvPicPr>
        <p:blipFill>
          <a:blip r:embed="rId4"/>
          <a:srcRect/>
          <a:stretch>
            <a:fillRect/>
          </a:stretch>
        </p:blipFill>
        <p:spPr bwMode="auto">
          <a:xfrm rot="-3036842">
            <a:off x="2557462" y="3427413"/>
            <a:ext cx="600075" cy="171450"/>
          </a:xfrm>
          <a:prstGeom prst="rect">
            <a:avLst/>
          </a:prstGeom>
          <a:noFill/>
          <a:ln w="9525">
            <a:noFill/>
            <a:miter lim="800000"/>
            <a:headEnd/>
            <a:tailEnd/>
          </a:ln>
        </p:spPr>
      </p:pic>
      <p:pic>
        <p:nvPicPr>
          <p:cNvPr id="21513" name="Picture 9"/>
          <p:cNvPicPr>
            <a:picLocks noChangeAspect="1" noChangeArrowheads="1"/>
          </p:cNvPicPr>
          <p:nvPr/>
        </p:nvPicPr>
        <p:blipFill>
          <a:blip r:embed="rId4"/>
          <a:srcRect/>
          <a:stretch>
            <a:fillRect/>
          </a:stretch>
        </p:blipFill>
        <p:spPr bwMode="auto">
          <a:xfrm rot="-2021901">
            <a:off x="5364163" y="2852738"/>
            <a:ext cx="600075" cy="171450"/>
          </a:xfrm>
          <a:prstGeom prst="rect">
            <a:avLst/>
          </a:prstGeom>
          <a:noFill/>
          <a:ln w="9525">
            <a:noFill/>
            <a:miter lim="800000"/>
            <a:headEnd/>
            <a:tailEnd/>
          </a:ln>
        </p:spPr>
      </p:pic>
      <p:sp>
        <p:nvSpPr>
          <p:cNvPr id="21514" name="Rectangle 10"/>
          <p:cNvSpPr>
            <a:spLocks noGrp="1" noChangeArrowheads="1"/>
          </p:cNvSpPr>
          <p:nvPr>
            <p:ph type="title" sz="quarter"/>
          </p:nvPr>
        </p:nvSpPr>
        <p:spPr/>
        <p:txBody>
          <a:bodyPr/>
          <a:lstStyle/>
          <a:p>
            <a:pPr eaLnBrk="1" hangingPunct="1"/>
            <a:r>
              <a:rPr lang="en-US" altLang="zh-CN" b="1" smtClean="0"/>
              <a:t>5.2</a:t>
            </a:r>
            <a:r>
              <a:rPr lang="en-US" altLang="zh-CN" b="1" smtClean="0">
                <a:latin typeface="Arial" charset="0"/>
              </a:rPr>
              <a:t>—</a:t>
            </a:r>
            <a:r>
              <a:rPr lang="en-US" altLang="zh-CN" b="1" smtClean="0"/>
              <a:t>2  </a:t>
            </a:r>
            <a:r>
              <a:rPr lang="zh-CN" altLang="en-US" b="1" smtClean="0"/>
              <a:t>转子旋转时的分析 </a:t>
            </a:r>
            <a:r>
              <a:rPr lang="en-US" altLang="zh-CN" sz="1200" smtClean="0">
                <a:ea typeface="黑体" pitchFamily="2" charset="-122"/>
              </a:rPr>
              <a:t>3</a:t>
            </a:r>
          </a:p>
        </p:txBody>
      </p:sp>
      <p:graphicFrame>
        <p:nvGraphicFramePr>
          <p:cNvPr id="21515" name="Object 11"/>
          <p:cNvGraphicFramePr>
            <a:graphicFrameLocks noChangeAspect="1"/>
          </p:cNvGraphicFramePr>
          <p:nvPr>
            <p:ph sz="quarter" idx="2"/>
          </p:nvPr>
        </p:nvGraphicFramePr>
        <p:xfrm>
          <a:off x="2268538" y="2420938"/>
          <a:ext cx="442912" cy="647700"/>
        </p:xfrm>
        <a:graphic>
          <a:graphicData uri="http://schemas.openxmlformats.org/presentationml/2006/ole">
            <p:oleObj spid="_x0000_s21515" name="公式" r:id="rId5" imgW="164957" imgH="241091" progId="Equation.3">
              <p:embed/>
            </p:oleObj>
          </a:graphicData>
        </a:graphic>
      </p:graphicFrame>
      <p:graphicFrame>
        <p:nvGraphicFramePr>
          <p:cNvPr id="21516" name="Object 12"/>
          <p:cNvGraphicFramePr>
            <a:graphicFrameLocks noChangeAspect="1"/>
          </p:cNvGraphicFramePr>
          <p:nvPr>
            <p:ph sz="quarter" idx="3"/>
          </p:nvPr>
        </p:nvGraphicFramePr>
        <p:xfrm>
          <a:off x="2268538" y="3573463"/>
          <a:ext cx="482600" cy="509587"/>
        </p:xfrm>
        <a:graphic>
          <a:graphicData uri="http://schemas.openxmlformats.org/presentationml/2006/ole">
            <p:oleObj spid="_x0000_s21516" name="公式" r:id="rId6" imgW="228600" imgH="241300" progId="Equation.3">
              <p:embed/>
            </p:oleObj>
          </a:graphicData>
        </a:graphic>
      </p:graphicFrame>
      <p:graphicFrame>
        <p:nvGraphicFramePr>
          <p:cNvPr id="21517" name="Object 13"/>
          <p:cNvGraphicFramePr>
            <a:graphicFrameLocks noChangeAspect="1"/>
          </p:cNvGraphicFramePr>
          <p:nvPr>
            <p:ph sz="quarter" idx="4"/>
          </p:nvPr>
        </p:nvGraphicFramePr>
        <p:xfrm>
          <a:off x="971550" y="4241800"/>
          <a:ext cx="6624638" cy="652463"/>
        </p:xfrm>
        <a:graphic>
          <a:graphicData uri="http://schemas.openxmlformats.org/presentationml/2006/ole">
            <p:oleObj spid="_x0000_s21517" name="公式" r:id="rId7" imgW="2451100" imgH="241300" progId="Equation.3">
              <p:embed/>
            </p:oleObj>
          </a:graphicData>
        </a:graphic>
      </p:graphicFrame>
      <p:sp>
        <p:nvSpPr>
          <p:cNvPr id="21518" name="AutoShape 14"/>
          <p:cNvSpPr>
            <a:spLocks/>
          </p:cNvSpPr>
          <p:nvPr/>
        </p:nvSpPr>
        <p:spPr bwMode="auto">
          <a:xfrm>
            <a:off x="7451725" y="3573463"/>
            <a:ext cx="360363" cy="1295400"/>
          </a:xfrm>
          <a:prstGeom prst="rightBrace">
            <a:avLst>
              <a:gd name="adj1" fmla="val 29956"/>
              <a:gd name="adj2" fmla="val 50000"/>
            </a:avLst>
          </a:prstGeom>
          <a:noFill/>
          <a:ln w="57150">
            <a:solidFill>
              <a:schemeClr val="tx1"/>
            </a:solidFill>
            <a:round/>
            <a:headEnd/>
            <a:tailEnd/>
          </a:ln>
          <a:effectLst/>
        </p:spPr>
        <p:txBody>
          <a:bodyPr wrap="none" anchor="ctr"/>
          <a:lstStyle/>
          <a:p>
            <a:endParaRPr lang="zh-CN" altLang="en-US"/>
          </a:p>
        </p:txBody>
      </p:sp>
      <p:sp>
        <p:nvSpPr>
          <p:cNvPr id="21519" name="AutoShape 15"/>
          <p:cNvSpPr>
            <a:spLocks/>
          </p:cNvSpPr>
          <p:nvPr/>
        </p:nvSpPr>
        <p:spPr bwMode="auto">
          <a:xfrm>
            <a:off x="7308850" y="1773238"/>
            <a:ext cx="358775" cy="1295400"/>
          </a:xfrm>
          <a:prstGeom prst="rightBrace">
            <a:avLst>
              <a:gd name="adj1" fmla="val 30088"/>
              <a:gd name="adj2" fmla="val 50000"/>
            </a:avLst>
          </a:prstGeom>
          <a:noFill/>
          <a:ln w="57150">
            <a:solidFill>
              <a:schemeClr val="tx1"/>
            </a:solidFill>
            <a:round/>
            <a:headEnd/>
            <a:tailEnd/>
          </a:ln>
          <a:effectLst/>
        </p:spPr>
        <p:txBody>
          <a:bodyPr wrap="none" anchor="ctr"/>
          <a:lstStyle/>
          <a:p>
            <a:endParaRPr lang="zh-CN" altLang="en-US"/>
          </a:p>
        </p:txBody>
      </p:sp>
      <p:sp>
        <p:nvSpPr>
          <p:cNvPr id="21520" name="Text Box 16"/>
          <p:cNvSpPr txBox="1">
            <a:spLocks noChangeArrowheads="1"/>
          </p:cNvSpPr>
          <p:nvPr/>
        </p:nvSpPr>
        <p:spPr bwMode="auto">
          <a:xfrm>
            <a:off x="250825" y="4221163"/>
            <a:ext cx="796925" cy="457200"/>
          </a:xfrm>
          <a:prstGeom prst="rect">
            <a:avLst/>
          </a:prstGeom>
          <a:noFill/>
          <a:ln w="9525">
            <a:noFill/>
            <a:miter lim="800000"/>
            <a:headEnd/>
            <a:tailEnd/>
          </a:ln>
          <a:effectLst/>
        </p:spPr>
        <p:txBody>
          <a:bodyPr wrap="none">
            <a:spAutoFit/>
          </a:bodyPr>
          <a:lstStyle/>
          <a:p>
            <a:pPr algn="ctr"/>
            <a:r>
              <a:rPr lang="zh-CN" altLang="en-US" sz="2400" b="1"/>
              <a:t>转子</a:t>
            </a:r>
          </a:p>
        </p:txBody>
      </p:sp>
      <p:sp>
        <p:nvSpPr>
          <p:cNvPr id="21521" name="Rectangle 17"/>
          <p:cNvSpPr>
            <a:spLocks noChangeArrowheads="1"/>
          </p:cNvSpPr>
          <p:nvPr/>
        </p:nvSpPr>
        <p:spPr bwMode="auto">
          <a:xfrm>
            <a:off x="900113" y="5229225"/>
            <a:ext cx="6970712" cy="519113"/>
          </a:xfrm>
          <a:prstGeom prst="rect">
            <a:avLst/>
          </a:prstGeom>
          <a:noFill/>
          <a:ln w="9525">
            <a:noFill/>
            <a:miter lim="800000"/>
            <a:headEnd/>
            <a:tailEnd/>
          </a:ln>
          <a:effectLst/>
        </p:spPr>
        <p:txBody>
          <a:bodyPr wrap="none">
            <a:spAutoFit/>
          </a:bodyPr>
          <a:lstStyle/>
          <a:p>
            <a:pPr algn="ctr"/>
            <a:r>
              <a:rPr lang="zh-CN" altLang="en-US" sz="2800" b="1"/>
              <a:t>表示电压方程相应的定、转子的耦合电路图</a:t>
            </a:r>
          </a:p>
        </p:txBody>
      </p:sp>
      <p:sp>
        <p:nvSpPr>
          <p:cNvPr id="21522" name="Text Box 18"/>
          <p:cNvSpPr txBox="1">
            <a:spLocks noChangeArrowheads="1"/>
          </p:cNvSpPr>
          <p:nvPr/>
        </p:nvSpPr>
        <p:spPr bwMode="auto">
          <a:xfrm>
            <a:off x="7667625" y="2060575"/>
            <a:ext cx="1103313" cy="822325"/>
          </a:xfrm>
          <a:prstGeom prst="rect">
            <a:avLst/>
          </a:prstGeom>
          <a:noFill/>
          <a:ln w="9525">
            <a:noFill/>
            <a:miter lim="800000"/>
            <a:headEnd/>
            <a:tailEnd/>
          </a:ln>
          <a:effectLst/>
        </p:spPr>
        <p:txBody>
          <a:bodyPr wrap="none">
            <a:spAutoFit/>
          </a:bodyPr>
          <a:lstStyle/>
          <a:p>
            <a:pPr algn="ctr"/>
            <a:r>
              <a:rPr lang="zh-CN" altLang="en-US" sz="2400" b="1"/>
              <a:t>定子绕</a:t>
            </a:r>
          </a:p>
          <a:p>
            <a:pPr algn="ctr"/>
            <a:r>
              <a:rPr lang="zh-CN" altLang="en-US" sz="2400" b="1"/>
              <a:t>组内</a:t>
            </a:r>
          </a:p>
        </p:txBody>
      </p:sp>
      <p:sp>
        <p:nvSpPr>
          <p:cNvPr id="21523" name="Text Box 19"/>
          <p:cNvSpPr txBox="1">
            <a:spLocks noChangeArrowheads="1"/>
          </p:cNvSpPr>
          <p:nvPr/>
        </p:nvSpPr>
        <p:spPr bwMode="auto">
          <a:xfrm>
            <a:off x="7740650" y="3716338"/>
            <a:ext cx="1103313" cy="822325"/>
          </a:xfrm>
          <a:prstGeom prst="rect">
            <a:avLst/>
          </a:prstGeom>
          <a:noFill/>
          <a:ln w="9525">
            <a:noFill/>
            <a:miter lim="800000"/>
            <a:headEnd/>
            <a:tailEnd/>
          </a:ln>
          <a:effectLst/>
        </p:spPr>
        <p:txBody>
          <a:bodyPr wrap="none">
            <a:spAutoFit/>
          </a:bodyPr>
          <a:lstStyle/>
          <a:p>
            <a:pPr algn="ctr"/>
            <a:r>
              <a:rPr lang="zh-CN" altLang="en-US" sz="2400" b="1"/>
              <a:t>转子绕</a:t>
            </a:r>
          </a:p>
          <a:p>
            <a:pPr algn="ctr"/>
            <a:r>
              <a:rPr lang="zh-CN" altLang="en-US" sz="2400" b="1"/>
              <a:t>组内</a:t>
            </a:r>
          </a:p>
        </p:txBody>
      </p:sp>
      <p:sp>
        <p:nvSpPr>
          <p:cNvPr id="21524" name="Line 20"/>
          <p:cNvSpPr>
            <a:spLocks noChangeShapeType="1"/>
          </p:cNvSpPr>
          <p:nvPr/>
        </p:nvSpPr>
        <p:spPr bwMode="auto">
          <a:xfrm>
            <a:off x="1187450" y="2060575"/>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25" name="Line 21"/>
          <p:cNvSpPr>
            <a:spLocks noChangeShapeType="1"/>
          </p:cNvSpPr>
          <p:nvPr/>
        </p:nvSpPr>
        <p:spPr bwMode="auto">
          <a:xfrm>
            <a:off x="2484438" y="2060575"/>
            <a:ext cx="1081087"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26" name="Line 22"/>
          <p:cNvSpPr>
            <a:spLocks noChangeShapeType="1"/>
          </p:cNvSpPr>
          <p:nvPr/>
        </p:nvSpPr>
        <p:spPr bwMode="auto">
          <a:xfrm>
            <a:off x="1619250" y="2781300"/>
            <a:ext cx="647700"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27" name="Line 23"/>
          <p:cNvSpPr>
            <a:spLocks noChangeShapeType="1"/>
          </p:cNvSpPr>
          <p:nvPr/>
        </p:nvSpPr>
        <p:spPr bwMode="auto">
          <a:xfrm>
            <a:off x="1403350" y="4581525"/>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28" name="Line 24"/>
          <p:cNvSpPr>
            <a:spLocks noChangeShapeType="1"/>
          </p:cNvSpPr>
          <p:nvPr/>
        </p:nvSpPr>
        <p:spPr bwMode="auto">
          <a:xfrm>
            <a:off x="2843213" y="4508500"/>
            <a:ext cx="10080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29" name="Line 25"/>
          <p:cNvSpPr>
            <a:spLocks noChangeShapeType="1"/>
          </p:cNvSpPr>
          <p:nvPr/>
        </p:nvSpPr>
        <p:spPr bwMode="auto">
          <a:xfrm>
            <a:off x="1619250" y="38608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graphicFrame>
        <p:nvGraphicFramePr>
          <p:cNvPr id="21530" name="Object 26"/>
          <p:cNvGraphicFramePr>
            <a:graphicFrameLocks noChangeAspect="1"/>
          </p:cNvGraphicFramePr>
          <p:nvPr>
            <p:ph sz="quarter" idx="1"/>
          </p:nvPr>
        </p:nvGraphicFramePr>
        <p:xfrm>
          <a:off x="3779838" y="2924175"/>
          <a:ext cx="509587" cy="636588"/>
        </p:xfrm>
        <a:graphic>
          <a:graphicData uri="http://schemas.openxmlformats.org/presentationml/2006/ole">
            <p:oleObj spid="_x0000_s21530" name="公式" r:id="rId8" imgW="203024" imgH="253780" progId="Equation.3">
              <p:embed/>
            </p:oleObj>
          </a:graphicData>
        </a:graphic>
      </p:graphicFrame>
      <p:graphicFrame>
        <p:nvGraphicFramePr>
          <p:cNvPr id="21531" name="Object 27"/>
          <p:cNvGraphicFramePr>
            <a:graphicFrameLocks noChangeAspect="1"/>
          </p:cNvGraphicFramePr>
          <p:nvPr/>
        </p:nvGraphicFramePr>
        <p:xfrm>
          <a:off x="4932363" y="2924175"/>
          <a:ext cx="719137" cy="720725"/>
        </p:xfrm>
        <a:graphic>
          <a:graphicData uri="http://schemas.openxmlformats.org/presentationml/2006/ole">
            <p:oleObj spid="_x0000_s21531" name="公式" r:id="rId9" imgW="241195" imgH="241195" progId="Equation.3">
              <p:embed/>
            </p:oleObj>
          </a:graphicData>
        </a:graphic>
      </p:graphicFrame>
      <p:graphicFrame>
        <p:nvGraphicFramePr>
          <p:cNvPr id="21532" name="Object 28"/>
          <p:cNvGraphicFramePr>
            <a:graphicFrameLocks noChangeAspect="1"/>
          </p:cNvGraphicFramePr>
          <p:nvPr/>
        </p:nvGraphicFramePr>
        <p:xfrm>
          <a:off x="6732588" y="2492375"/>
          <a:ext cx="477837" cy="614363"/>
        </p:xfrm>
        <a:graphic>
          <a:graphicData uri="http://schemas.openxmlformats.org/presentationml/2006/ole">
            <p:oleObj spid="_x0000_s21532" name="公式" r:id="rId10" imgW="177646" imgH="228402" progId="Equation.3">
              <p:embed/>
            </p:oleObj>
          </a:graphicData>
        </a:graphic>
      </p:graphicFrame>
      <p:graphicFrame>
        <p:nvGraphicFramePr>
          <p:cNvPr id="21533" name="Object 29"/>
          <p:cNvGraphicFramePr>
            <a:graphicFrameLocks noChangeAspect="1"/>
          </p:cNvGraphicFramePr>
          <p:nvPr/>
        </p:nvGraphicFramePr>
        <p:xfrm>
          <a:off x="6664325" y="3341688"/>
          <a:ext cx="647700" cy="647700"/>
        </p:xfrm>
        <a:graphic>
          <a:graphicData uri="http://schemas.openxmlformats.org/presentationml/2006/ole">
            <p:oleObj spid="_x0000_s21533" name="公式" r:id="rId11" imgW="241195" imgH="241195" progId="Equation.3">
              <p:embed/>
            </p:oleObj>
          </a:graphicData>
        </a:graphic>
      </p:graphicFrame>
      <p:sp>
        <p:nvSpPr>
          <p:cNvPr id="21534" name="Line 30"/>
          <p:cNvSpPr>
            <a:spLocks noChangeShapeType="1"/>
          </p:cNvSpPr>
          <p:nvPr/>
        </p:nvSpPr>
        <p:spPr bwMode="auto">
          <a:xfrm>
            <a:off x="3059113" y="3284538"/>
            <a:ext cx="7921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35" name="Line 31"/>
          <p:cNvSpPr>
            <a:spLocks noChangeShapeType="1"/>
          </p:cNvSpPr>
          <p:nvPr/>
        </p:nvSpPr>
        <p:spPr bwMode="auto">
          <a:xfrm>
            <a:off x="4211638" y="3284538"/>
            <a:ext cx="792162"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36" name="Line 32"/>
          <p:cNvSpPr>
            <a:spLocks noChangeShapeType="1"/>
          </p:cNvSpPr>
          <p:nvPr/>
        </p:nvSpPr>
        <p:spPr bwMode="auto">
          <a:xfrm>
            <a:off x="5940425" y="27813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
        <p:nvSpPr>
          <p:cNvPr id="21537" name="Line 33"/>
          <p:cNvSpPr>
            <a:spLocks noChangeShapeType="1"/>
          </p:cNvSpPr>
          <p:nvPr/>
        </p:nvSpPr>
        <p:spPr bwMode="auto">
          <a:xfrm>
            <a:off x="5867400" y="3644900"/>
            <a:ext cx="792163" cy="0"/>
          </a:xfrm>
          <a:prstGeom prst="line">
            <a:avLst/>
          </a:prstGeom>
          <a:noFill/>
          <a:ln w="57150">
            <a:solidFill>
              <a:srgbClr val="0000FF"/>
            </a:solidFill>
            <a:miter lim="800000"/>
            <a:headEnd/>
            <a:tailEnd type="triangle" w="med" len="med"/>
          </a:ln>
          <a:effectLst/>
        </p:spPr>
        <p:txBody>
          <a:bodyPr wrap="none"/>
          <a:lstStyle/>
          <a:p>
            <a:endParaRPr lang="zh-CN" altLang="en-US"/>
          </a:p>
        </p:txBody>
      </p:sp>
    </p:spTree>
  </p:cSld>
  <p:clrMapOvr>
    <a:masterClrMapping/>
  </p:clrMapOvr>
  <p:transition spd="med">
    <p:push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35375" y="692150"/>
            <a:ext cx="2160588" cy="866775"/>
          </a:xfrm>
        </p:spPr>
        <p:txBody>
          <a:bodyPr/>
          <a:lstStyle/>
          <a:p>
            <a:pPr eaLnBrk="1" hangingPunct="1"/>
            <a:r>
              <a:rPr lang="zh-CN" altLang="en-US" b="1" smtClean="0">
                <a:ea typeface="仿宋_GB2312" pitchFamily="49" charset="-122"/>
              </a:rPr>
              <a:t>介绍内容</a:t>
            </a:r>
          </a:p>
        </p:txBody>
      </p:sp>
      <p:sp>
        <p:nvSpPr>
          <p:cNvPr id="4099" name="Rectangle 3"/>
          <p:cNvSpPr>
            <a:spLocks noGrp="1" noChangeArrowheads="1"/>
          </p:cNvSpPr>
          <p:nvPr>
            <p:ph type="body" idx="1"/>
          </p:nvPr>
        </p:nvSpPr>
        <p:spPr>
          <a:xfrm>
            <a:off x="611188" y="1773238"/>
            <a:ext cx="8207375" cy="4616450"/>
          </a:xfrm>
        </p:spPr>
        <p:txBody>
          <a:bodyPr/>
          <a:lstStyle/>
          <a:p>
            <a:pPr eaLnBrk="1" hangingPunct="1">
              <a:lnSpc>
                <a:spcPct val="90000"/>
              </a:lnSpc>
            </a:pPr>
            <a:r>
              <a:rPr lang="en-US" altLang="zh-CN" sz="2700" smtClean="0">
                <a:latin typeface="Times New Roman" pitchFamily="18" charset="0"/>
              </a:rPr>
              <a:t>    </a:t>
            </a:r>
            <a:r>
              <a:rPr lang="en-US" altLang="zh-CN" sz="2700" smtClean="0"/>
              <a:t> </a:t>
            </a:r>
            <a:r>
              <a:rPr lang="zh-CN" altLang="en-US" sz="2700" smtClean="0"/>
              <a:t>感应电动机定子上有</a:t>
            </a:r>
            <a:r>
              <a:rPr lang="en-US" altLang="zh-CN" sz="2700" smtClean="0"/>
              <a:t>m</a:t>
            </a:r>
            <a:r>
              <a:rPr lang="en-US" altLang="zh-CN" sz="2700" baseline="-25000" smtClean="0"/>
              <a:t>1</a:t>
            </a:r>
            <a:r>
              <a:rPr lang="zh-CN" altLang="en-US" sz="2700" smtClean="0"/>
              <a:t>相绕组（一般为</a:t>
            </a:r>
            <a:r>
              <a:rPr lang="en-US" altLang="zh-CN" sz="2700" smtClean="0"/>
              <a:t>m</a:t>
            </a:r>
            <a:r>
              <a:rPr lang="en-US" altLang="zh-CN" sz="2700" baseline="-25000" smtClean="0"/>
              <a:t>1</a:t>
            </a:r>
            <a:r>
              <a:rPr lang="en-US" altLang="zh-CN" sz="2700" smtClean="0"/>
              <a:t>=3</a:t>
            </a:r>
            <a:r>
              <a:rPr lang="zh-CN" altLang="en-US" sz="2700" smtClean="0"/>
              <a:t>），转子上有</a:t>
            </a:r>
            <a:r>
              <a:rPr lang="en-US" altLang="zh-CN" sz="2700" smtClean="0"/>
              <a:t>m</a:t>
            </a:r>
            <a:r>
              <a:rPr lang="en-US" altLang="zh-CN" sz="2700" baseline="-25000" smtClean="0"/>
              <a:t>2</a:t>
            </a:r>
            <a:r>
              <a:rPr lang="zh-CN" altLang="en-US" sz="2700" smtClean="0"/>
              <a:t>相绕组，定、转子绕组之间只有磁的联系，在电路上无连接。</a:t>
            </a:r>
          </a:p>
          <a:p>
            <a:pPr eaLnBrk="1" hangingPunct="1">
              <a:lnSpc>
                <a:spcPct val="90000"/>
              </a:lnSpc>
            </a:pPr>
            <a:r>
              <a:rPr lang="zh-CN" altLang="en-US" sz="2700" smtClean="0"/>
              <a:t>       感应电动机的分析方法原则上与变压器是相仿的。</a:t>
            </a:r>
            <a:r>
              <a:rPr lang="zh-CN" altLang="en-US" sz="2700" smtClean="0">
                <a:solidFill>
                  <a:srgbClr val="FF0000"/>
                </a:solidFill>
              </a:rPr>
              <a:t>即将电动机内部磁的联系转变成便于计算的电路联系</a:t>
            </a:r>
            <a:r>
              <a:rPr lang="zh-CN" altLang="en-US" sz="2700" smtClean="0"/>
              <a:t>。因此在学习过程中要注意电磁关系上和变压器的有何异同</a:t>
            </a:r>
          </a:p>
          <a:p>
            <a:pPr eaLnBrk="1" hangingPunct="1">
              <a:lnSpc>
                <a:spcPct val="90000"/>
              </a:lnSpc>
            </a:pPr>
            <a:r>
              <a:rPr lang="zh-CN" altLang="en-US" sz="2700" smtClean="0">
                <a:solidFill>
                  <a:schemeClr val="folHlink"/>
                </a:solidFill>
              </a:rPr>
              <a:t>首先必须弄清楚感应电动机的内在电磁规律，即其电压平衡式和磁势平衡式，画出矢量图和等值电路；</a:t>
            </a:r>
            <a:r>
              <a:rPr lang="zh-CN" altLang="en-US" sz="2700" smtClean="0">
                <a:solidFill>
                  <a:srgbClr val="FF0000"/>
                </a:solidFill>
              </a:rPr>
              <a:t>然后利用等值电路来进行分析和计算，以求得感应电动机的各种运行特性和性能指标</a:t>
            </a:r>
            <a:r>
              <a:rPr lang="zh-CN" altLang="en-US" sz="2700" b="1" smtClean="0">
                <a:solidFill>
                  <a:schemeClr val="hlink"/>
                </a:solidFill>
              </a:rPr>
              <a:t>。</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650" y="620713"/>
            <a:ext cx="7515225" cy="508000"/>
          </a:xfrm>
        </p:spPr>
        <p:txBody>
          <a:bodyPr/>
          <a:lstStyle/>
          <a:p>
            <a:pPr eaLnBrk="1" hangingPunct="1"/>
            <a:r>
              <a:rPr lang="en-US" altLang="zh-CN" sz="2900" b="1" smtClean="0"/>
              <a:t>5.2</a:t>
            </a:r>
            <a:r>
              <a:rPr lang="en-US" altLang="zh-CN" sz="2900" b="1" smtClean="0">
                <a:latin typeface="Arial" charset="0"/>
              </a:rPr>
              <a:t>—</a:t>
            </a:r>
            <a:r>
              <a:rPr lang="en-US" altLang="zh-CN" sz="2900" b="1" smtClean="0"/>
              <a:t>2  </a:t>
            </a:r>
            <a:r>
              <a:rPr lang="zh-CN" altLang="en-US" sz="2900" b="1" smtClean="0"/>
              <a:t>转子旋转时的分析 </a:t>
            </a:r>
            <a:r>
              <a:rPr lang="en-US" altLang="zh-CN" sz="1000" smtClean="0">
                <a:ea typeface="黑体" pitchFamily="2" charset="-122"/>
              </a:rPr>
              <a:t>4</a:t>
            </a:r>
          </a:p>
        </p:txBody>
      </p:sp>
      <p:sp>
        <p:nvSpPr>
          <p:cNvPr id="22531"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三，转子旋转</a:t>
            </a:r>
            <a:r>
              <a:rPr lang="en-US" altLang="zh-CN" sz="2700" b="1"/>
              <a:t>——</a:t>
            </a:r>
            <a:r>
              <a:rPr lang="zh-CN" altLang="en-US" sz="2700" b="1"/>
              <a:t>转子静止</a:t>
            </a:r>
          </a:p>
          <a:p>
            <a:pPr marL="342900" indent="-342900">
              <a:spcBef>
                <a:spcPct val="20000"/>
              </a:spcBef>
              <a:buClr>
                <a:schemeClr val="bg2"/>
              </a:buClr>
              <a:buSzPct val="70000"/>
              <a:buFont typeface="Wingdings" pitchFamily="2" charset="2"/>
              <a:buChar char="l"/>
            </a:pPr>
            <a:r>
              <a:rPr lang="zh-CN" altLang="en-US" sz="2700" b="1"/>
              <a:t>   所以，人为地将转动的转子变换成静止的转子。</a:t>
            </a:r>
          </a:p>
          <a:p>
            <a:pPr marL="342900" indent="-342900">
              <a:spcBef>
                <a:spcPct val="20000"/>
              </a:spcBef>
              <a:buClr>
                <a:schemeClr val="bg2"/>
              </a:buClr>
              <a:buSzPct val="70000"/>
              <a:buFont typeface="Wingdings" pitchFamily="2" charset="2"/>
              <a:buChar char="l"/>
            </a:pPr>
            <a:r>
              <a:rPr lang="en-US" altLang="zh-CN" sz="2700" b="1"/>
              <a:t>n</a:t>
            </a:r>
            <a:r>
              <a:rPr lang="en-US" altLang="zh-CN" sz="2700" b="1">
                <a:cs typeface="Tahoma" pitchFamily="34" charset="0"/>
              </a:rPr>
              <a:t>≠</a:t>
            </a:r>
            <a:r>
              <a:rPr lang="en-US" altLang="zh-CN" sz="2700" b="1"/>
              <a:t>0(s </a:t>
            </a:r>
            <a:r>
              <a:rPr lang="en-US" altLang="zh-CN" sz="2700" b="1">
                <a:cs typeface="Tahoma" pitchFamily="34" charset="0"/>
              </a:rPr>
              <a:t>≠1</a:t>
            </a:r>
            <a:r>
              <a:rPr lang="en-US" altLang="zh-CN" sz="2700" b="1"/>
              <a:t>)</a:t>
            </a:r>
            <a:r>
              <a:rPr lang="zh-CN" altLang="en-US" sz="2700" b="1"/>
              <a:t>，</a:t>
            </a:r>
            <a:r>
              <a:rPr lang="en-US" altLang="zh-CN" sz="2700" b="1"/>
              <a:t>f</a:t>
            </a:r>
            <a:r>
              <a:rPr lang="en-US" altLang="zh-CN" sz="2700" b="1" baseline="-25000"/>
              <a:t>2s</a:t>
            </a:r>
            <a:r>
              <a:rPr lang="en-US" altLang="zh-CN" sz="2700" b="1"/>
              <a:t>——n=0(s=1)</a:t>
            </a:r>
            <a:r>
              <a:rPr lang="zh-CN" altLang="en-US" sz="2700" b="1"/>
              <a:t>，</a:t>
            </a:r>
            <a:r>
              <a:rPr lang="en-US" altLang="zh-CN" sz="2700" b="1"/>
              <a:t>f</a:t>
            </a:r>
            <a:r>
              <a:rPr lang="en-US" altLang="zh-CN" sz="2700" b="1" baseline="-25000"/>
              <a:t>1</a:t>
            </a:r>
            <a:r>
              <a:rPr lang="zh-CN" altLang="en-US" sz="2700" b="1"/>
              <a:t>。</a:t>
            </a:r>
          </a:p>
          <a:p>
            <a:pPr marL="342900" indent="-342900">
              <a:spcBef>
                <a:spcPct val="20000"/>
              </a:spcBef>
              <a:buClr>
                <a:schemeClr val="bg2"/>
              </a:buClr>
              <a:buSzPct val="70000"/>
              <a:buFont typeface="Wingdings" pitchFamily="2" charset="2"/>
              <a:buChar char="l"/>
            </a:pPr>
            <a:r>
              <a:rPr lang="zh-CN" altLang="en-US" sz="2700" b="1"/>
              <a:t>变换原则：保证磁势不变</a:t>
            </a:r>
            <a:r>
              <a:rPr lang="en-US" altLang="zh-CN" sz="2700" b="1"/>
              <a:t>——</a:t>
            </a:r>
            <a:r>
              <a:rPr lang="zh-CN" altLang="en-US" sz="2700" b="1"/>
              <a:t>转子磁势的大小和相位不变</a:t>
            </a:r>
            <a:r>
              <a:rPr lang="en-US" altLang="zh-CN" sz="2700" b="1"/>
              <a:t>——</a:t>
            </a:r>
            <a:r>
              <a:rPr lang="zh-CN" altLang="en-US" sz="2700" b="1"/>
              <a:t>转子的电流</a:t>
            </a:r>
            <a:r>
              <a:rPr lang="en-US" altLang="zh-CN" sz="2700" b="1"/>
              <a:t>I</a:t>
            </a:r>
            <a:r>
              <a:rPr lang="en-US" altLang="zh-CN" sz="2700" b="1" baseline="-25000"/>
              <a:t>2s</a:t>
            </a:r>
            <a:r>
              <a:rPr lang="zh-CN" altLang="en-US" sz="2700" b="1"/>
              <a:t>大小和相位不变。</a:t>
            </a:r>
          </a:p>
          <a:p>
            <a:pPr marL="342900" indent="-342900">
              <a:spcBef>
                <a:spcPct val="20000"/>
              </a:spcBef>
              <a:buClr>
                <a:schemeClr val="bg2"/>
              </a:buClr>
              <a:buSzPct val="70000"/>
              <a:buFont typeface="Wingdings" pitchFamily="2" charset="2"/>
              <a:buChar char="l"/>
            </a:pPr>
            <a:r>
              <a:rPr lang="zh-CN" altLang="en-US" sz="2700" b="1"/>
              <a:t>在转子绕组上串上电阻</a:t>
            </a:r>
            <a:r>
              <a:rPr lang="en-US" altLang="zh-CN" sz="2700" b="1"/>
              <a:t>(1-s)r</a:t>
            </a:r>
            <a:r>
              <a:rPr lang="en-US" altLang="zh-CN" sz="2700" b="1" baseline="-25000"/>
              <a:t>2</a:t>
            </a:r>
            <a:r>
              <a:rPr lang="en-US" altLang="zh-CN" sz="2700" b="1"/>
              <a:t>/s</a:t>
            </a:r>
            <a:r>
              <a:rPr lang="zh-CN" altLang="en-US" sz="2700" b="1"/>
              <a:t>，</a:t>
            </a:r>
            <a:endParaRPr lang="zh-CN" altLang="zh-CN" sz="2700" b="1"/>
          </a:p>
        </p:txBody>
      </p:sp>
      <p:graphicFrame>
        <p:nvGraphicFramePr>
          <p:cNvPr id="534552" name="Object 24"/>
          <p:cNvGraphicFramePr>
            <a:graphicFrameLocks noChangeAspect="1"/>
          </p:cNvGraphicFramePr>
          <p:nvPr/>
        </p:nvGraphicFramePr>
        <p:xfrm>
          <a:off x="2195513" y="476250"/>
          <a:ext cx="6269037" cy="5905500"/>
        </p:xfrm>
        <a:graphic>
          <a:graphicData uri="http://schemas.openxmlformats.org/presentationml/2006/ole">
            <p:oleObj spid="_x0000_s22532" name="公式" r:id="rId3" imgW="1765300" imgH="1879600" progId="Equation.3">
              <p:embed/>
            </p:oleObj>
          </a:graphicData>
        </a:graphic>
      </p:graphicFrame>
      <p:graphicFrame>
        <p:nvGraphicFramePr>
          <p:cNvPr id="534549" name="Object 21"/>
          <p:cNvGraphicFramePr>
            <a:graphicFrameLocks noChangeAspect="1"/>
          </p:cNvGraphicFramePr>
          <p:nvPr>
            <p:ph sz="half" idx="1"/>
          </p:nvPr>
        </p:nvGraphicFramePr>
        <p:xfrm>
          <a:off x="539750" y="4165600"/>
          <a:ext cx="6635750" cy="2255838"/>
        </p:xfrm>
        <a:graphic>
          <a:graphicData uri="http://schemas.openxmlformats.org/presentationml/2006/ole">
            <p:oleObj spid="_x0000_s22533" name="公式" r:id="rId4" imgW="3771900" imgH="12827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4552"/>
                                        </p:tgtEl>
                                        <p:attrNameLst>
                                          <p:attrName>style.visibility</p:attrName>
                                        </p:attrNameLst>
                                      </p:cBhvr>
                                      <p:to>
                                        <p:strVal val="visible"/>
                                      </p:to>
                                    </p:set>
                                    <p:animEffect transition="in" filter="slide(fromBottom)">
                                      <p:cBhvr>
                                        <p:cTn id="7" dur="500"/>
                                        <p:tgtEl>
                                          <p:spTgt spid="5345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34549"/>
                                        </p:tgtEl>
                                        <p:attrNameLst>
                                          <p:attrName>style.visibility</p:attrName>
                                        </p:attrNameLst>
                                      </p:cBhvr>
                                      <p:to>
                                        <p:strVal val="visible"/>
                                      </p:to>
                                    </p:set>
                                    <p:animEffect transition="in" filter="slide(fromBottom)">
                                      <p:cBhvr>
                                        <p:cTn id="12" dur="500"/>
                                        <p:tgtEl>
                                          <p:spTgt spid="534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260350"/>
            <a:ext cx="7696200" cy="792163"/>
          </a:xfrm>
        </p:spPr>
        <p:txBody>
          <a:bodyPr/>
          <a:lstStyle/>
          <a:p>
            <a:pPr eaLnBrk="1" hangingPunct="1"/>
            <a:r>
              <a:rPr lang="en-US" altLang="zh-CN" sz="2900" b="1" smtClean="0"/>
              <a:t>5.2</a:t>
            </a:r>
            <a:r>
              <a:rPr lang="en-US" altLang="zh-CN" sz="2900" b="1" smtClean="0">
                <a:latin typeface="Arial" charset="0"/>
              </a:rPr>
              <a:t>—</a:t>
            </a:r>
            <a:r>
              <a:rPr lang="en-US" altLang="zh-CN" sz="2900" b="1" smtClean="0"/>
              <a:t>2  </a:t>
            </a:r>
            <a:r>
              <a:rPr lang="zh-CN" altLang="en-US" sz="2900" b="1" smtClean="0"/>
              <a:t>转子旋转时的分析 </a:t>
            </a:r>
            <a:r>
              <a:rPr lang="en-US" altLang="zh-CN" sz="1000" smtClean="0">
                <a:ea typeface="黑体" pitchFamily="2" charset="-122"/>
              </a:rPr>
              <a:t>5</a:t>
            </a:r>
          </a:p>
        </p:txBody>
      </p:sp>
      <p:sp>
        <p:nvSpPr>
          <p:cNvPr id="23555" name="Rectangle 3"/>
          <p:cNvSpPr>
            <a:spLocks noChangeArrowheads="1"/>
          </p:cNvSpPr>
          <p:nvPr/>
        </p:nvSpPr>
        <p:spPr bwMode="auto">
          <a:xfrm>
            <a:off x="250825" y="1196975"/>
            <a:ext cx="8893175" cy="57626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四，折合后感应电动机的分析</a:t>
            </a:r>
          </a:p>
        </p:txBody>
      </p:sp>
      <p:sp>
        <p:nvSpPr>
          <p:cNvPr id="583686" name="Line 6"/>
          <p:cNvSpPr>
            <a:spLocks noChangeShapeType="1"/>
          </p:cNvSpPr>
          <p:nvPr/>
        </p:nvSpPr>
        <p:spPr bwMode="auto">
          <a:xfrm>
            <a:off x="6911975" y="4437063"/>
            <a:ext cx="22320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83687" name="Line 7"/>
          <p:cNvSpPr>
            <a:spLocks noChangeShapeType="1"/>
          </p:cNvSpPr>
          <p:nvPr/>
        </p:nvSpPr>
        <p:spPr bwMode="auto">
          <a:xfrm>
            <a:off x="6877050" y="4437063"/>
            <a:ext cx="0" cy="20161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83688" name="Line 8"/>
          <p:cNvSpPr>
            <a:spLocks noChangeShapeType="1"/>
          </p:cNvSpPr>
          <p:nvPr/>
        </p:nvSpPr>
        <p:spPr bwMode="auto">
          <a:xfrm flipV="1">
            <a:off x="6877050" y="3933825"/>
            <a:ext cx="1366838" cy="503238"/>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83689" name="Rectangle 9"/>
          <p:cNvSpPr>
            <a:spLocks noChangeArrowheads="1"/>
          </p:cNvSpPr>
          <p:nvPr/>
        </p:nvSpPr>
        <p:spPr bwMode="auto">
          <a:xfrm>
            <a:off x="7956550" y="4005263"/>
            <a:ext cx="509588" cy="366712"/>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583690" name="Line 10"/>
          <p:cNvSpPr>
            <a:spLocks noChangeShapeType="1"/>
          </p:cNvSpPr>
          <p:nvPr/>
        </p:nvSpPr>
        <p:spPr bwMode="auto">
          <a:xfrm>
            <a:off x="6877050" y="2420938"/>
            <a:ext cx="0" cy="2016125"/>
          </a:xfrm>
          <a:prstGeom prst="line">
            <a:avLst/>
          </a:prstGeom>
          <a:noFill/>
          <a:ln w="38100">
            <a:solidFill>
              <a:srgbClr val="02FE02"/>
            </a:solidFill>
            <a:miter lim="800000"/>
            <a:headEnd type="triangle" w="med" len="med"/>
            <a:tailEnd/>
          </a:ln>
          <a:effectLst/>
        </p:spPr>
        <p:txBody>
          <a:bodyPr wrap="none"/>
          <a:lstStyle/>
          <a:p>
            <a:endParaRPr lang="zh-CN" altLang="en-US"/>
          </a:p>
        </p:txBody>
      </p:sp>
      <p:sp>
        <p:nvSpPr>
          <p:cNvPr id="583691" name="Line 11"/>
          <p:cNvSpPr>
            <a:spLocks noChangeShapeType="1"/>
          </p:cNvSpPr>
          <p:nvPr/>
        </p:nvSpPr>
        <p:spPr bwMode="auto">
          <a:xfrm flipV="1">
            <a:off x="6877050" y="1916113"/>
            <a:ext cx="431800" cy="503237"/>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83692" name="Line 12"/>
          <p:cNvSpPr>
            <a:spLocks noChangeShapeType="1"/>
          </p:cNvSpPr>
          <p:nvPr/>
        </p:nvSpPr>
        <p:spPr bwMode="auto">
          <a:xfrm flipH="1" flipV="1">
            <a:off x="6372225" y="1052513"/>
            <a:ext cx="863600" cy="863600"/>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83693" name="Line 13"/>
          <p:cNvSpPr>
            <a:spLocks noChangeShapeType="1"/>
          </p:cNvSpPr>
          <p:nvPr/>
        </p:nvSpPr>
        <p:spPr bwMode="auto">
          <a:xfrm flipH="1" flipV="1">
            <a:off x="6372225" y="1052513"/>
            <a:ext cx="504825" cy="338455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83694" name="Line 14"/>
          <p:cNvSpPr>
            <a:spLocks noChangeShapeType="1"/>
          </p:cNvSpPr>
          <p:nvPr/>
        </p:nvSpPr>
        <p:spPr bwMode="auto">
          <a:xfrm flipH="1">
            <a:off x="6156325" y="4437063"/>
            <a:ext cx="720725" cy="1871662"/>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83695" name="Line 15"/>
          <p:cNvSpPr>
            <a:spLocks noChangeShapeType="1"/>
          </p:cNvSpPr>
          <p:nvPr/>
        </p:nvSpPr>
        <p:spPr bwMode="auto">
          <a:xfrm flipH="1">
            <a:off x="8243888" y="2060575"/>
            <a:ext cx="720725" cy="1871663"/>
          </a:xfrm>
          <a:prstGeom prst="line">
            <a:avLst/>
          </a:prstGeom>
          <a:noFill/>
          <a:ln w="38100">
            <a:solidFill>
              <a:srgbClr val="AF3205"/>
            </a:solidFill>
            <a:miter lim="800000"/>
            <a:headEnd type="triangle" w="med" len="med"/>
            <a:tailEnd/>
          </a:ln>
          <a:effectLst/>
        </p:spPr>
        <p:txBody>
          <a:bodyPr wrap="none"/>
          <a:lstStyle/>
          <a:p>
            <a:endParaRPr lang="zh-CN" altLang="en-US"/>
          </a:p>
        </p:txBody>
      </p:sp>
      <p:sp>
        <p:nvSpPr>
          <p:cNvPr id="583696" name="Line 16"/>
          <p:cNvSpPr>
            <a:spLocks noChangeShapeType="1"/>
          </p:cNvSpPr>
          <p:nvPr/>
        </p:nvSpPr>
        <p:spPr bwMode="auto">
          <a:xfrm flipV="1">
            <a:off x="6877050" y="2060575"/>
            <a:ext cx="2087563" cy="2376488"/>
          </a:xfrm>
          <a:prstGeom prst="line">
            <a:avLst/>
          </a:prstGeom>
          <a:noFill/>
          <a:ln w="38100">
            <a:solidFill>
              <a:srgbClr val="AF3205"/>
            </a:solidFill>
            <a:miter lim="800000"/>
            <a:headEnd/>
            <a:tailEnd type="triangle" w="med" len="med"/>
          </a:ln>
          <a:effectLst/>
        </p:spPr>
        <p:txBody>
          <a:bodyPr wrap="none"/>
          <a:lstStyle/>
          <a:p>
            <a:endParaRPr lang="zh-CN" altLang="en-US"/>
          </a:p>
        </p:txBody>
      </p:sp>
      <p:sp>
        <p:nvSpPr>
          <p:cNvPr id="583697" name="Line 17"/>
          <p:cNvSpPr>
            <a:spLocks noChangeShapeType="1"/>
          </p:cNvSpPr>
          <p:nvPr/>
        </p:nvSpPr>
        <p:spPr bwMode="auto">
          <a:xfrm flipH="1">
            <a:off x="6227763" y="4437063"/>
            <a:ext cx="649287" cy="1728787"/>
          </a:xfrm>
          <a:prstGeom prst="line">
            <a:avLst/>
          </a:prstGeom>
          <a:noFill/>
          <a:ln w="38100">
            <a:solidFill>
              <a:srgbClr val="0000FF"/>
            </a:solidFill>
            <a:miter lim="800000"/>
            <a:headEnd/>
            <a:tailEnd type="triangle" w="med" len="med"/>
          </a:ln>
          <a:effectLst/>
        </p:spPr>
        <p:txBody>
          <a:bodyPr wrap="none"/>
          <a:lstStyle/>
          <a:p>
            <a:endParaRPr lang="zh-CN" altLang="en-US"/>
          </a:p>
        </p:txBody>
      </p:sp>
      <p:sp>
        <p:nvSpPr>
          <p:cNvPr id="583698" name="Line 18"/>
          <p:cNvSpPr>
            <a:spLocks noChangeShapeType="1"/>
          </p:cNvSpPr>
          <p:nvPr/>
        </p:nvSpPr>
        <p:spPr bwMode="auto">
          <a:xfrm>
            <a:off x="6227763" y="6165850"/>
            <a:ext cx="649287" cy="215900"/>
          </a:xfrm>
          <a:prstGeom prst="line">
            <a:avLst/>
          </a:prstGeom>
          <a:noFill/>
          <a:ln w="38100">
            <a:solidFill>
              <a:srgbClr val="0000FF"/>
            </a:solidFill>
            <a:miter lim="800000"/>
            <a:headEnd/>
            <a:tailEnd type="triangle" w="med" len="med"/>
          </a:ln>
          <a:effectLst/>
        </p:spPr>
        <p:txBody>
          <a:bodyPr wrap="none"/>
          <a:lstStyle/>
          <a:p>
            <a:endParaRPr lang="zh-CN" altLang="en-US"/>
          </a:p>
        </p:txBody>
      </p:sp>
      <p:graphicFrame>
        <p:nvGraphicFramePr>
          <p:cNvPr id="583699" name="Object 19"/>
          <p:cNvGraphicFramePr>
            <a:graphicFrameLocks noChangeAspect="1"/>
          </p:cNvGraphicFramePr>
          <p:nvPr>
            <p:ph sz="half" idx="2"/>
          </p:nvPr>
        </p:nvGraphicFramePr>
        <p:xfrm>
          <a:off x="5795963" y="836613"/>
          <a:ext cx="420687" cy="504825"/>
        </p:xfrm>
        <a:graphic>
          <a:graphicData uri="http://schemas.openxmlformats.org/presentationml/2006/ole">
            <p:oleObj spid="_x0000_s23569" name="公式" r:id="rId3" imgW="190500" imgH="228600" progId="Equation.3">
              <p:embed/>
            </p:oleObj>
          </a:graphicData>
        </a:graphic>
      </p:graphicFrame>
      <p:graphicFrame>
        <p:nvGraphicFramePr>
          <p:cNvPr id="583700" name="Object 20"/>
          <p:cNvGraphicFramePr>
            <a:graphicFrameLocks noChangeAspect="1"/>
          </p:cNvGraphicFramePr>
          <p:nvPr/>
        </p:nvGraphicFramePr>
        <p:xfrm>
          <a:off x="7164388" y="5084763"/>
          <a:ext cx="1295400" cy="598487"/>
        </p:xfrm>
        <a:graphic>
          <a:graphicData uri="http://schemas.openxmlformats.org/presentationml/2006/ole">
            <p:oleObj spid="_x0000_s23570" name="公式" r:id="rId4" imgW="495085" imgH="228501" progId="Equation.3">
              <p:embed/>
            </p:oleObj>
          </a:graphicData>
        </a:graphic>
      </p:graphicFrame>
      <p:graphicFrame>
        <p:nvGraphicFramePr>
          <p:cNvPr id="583701" name="Object 21"/>
          <p:cNvGraphicFramePr>
            <a:graphicFrameLocks noChangeAspect="1"/>
          </p:cNvGraphicFramePr>
          <p:nvPr/>
        </p:nvGraphicFramePr>
        <p:xfrm>
          <a:off x="8172450" y="2133600"/>
          <a:ext cx="398463" cy="598488"/>
        </p:xfrm>
        <a:graphic>
          <a:graphicData uri="http://schemas.openxmlformats.org/presentationml/2006/ole">
            <p:oleObj spid="_x0000_s23571" name="公式" r:id="rId5" imgW="152334" imgH="228501" progId="Equation.3">
              <p:embed/>
            </p:oleObj>
          </a:graphicData>
        </a:graphic>
      </p:graphicFrame>
      <p:graphicFrame>
        <p:nvGraphicFramePr>
          <p:cNvPr id="583702" name="Object 22"/>
          <p:cNvGraphicFramePr>
            <a:graphicFrameLocks noChangeAspect="1"/>
          </p:cNvGraphicFramePr>
          <p:nvPr/>
        </p:nvGraphicFramePr>
        <p:xfrm>
          <a:off x="5651500" y="5805488"/>
          <a:ext cx="498475" cy="730250"/>
        </p:xfrm>
        <a:graphic>
          <a:graphicData uri="http://schemas.openxmlformats.org/presentationml/2006/ole">
            <p:oleObj spid="_x0000_s23572" name="公式" r:id="rId6" imgW="190500" imgH="279400" progId="Equation.3">
              <p:embed/>
            </p:oleObj>
          </a:graphicData>
        </a:graphic>
      </p:graphicFrame>
      <p:graphicFrame>
        <p:nvGraphicFramePr>
          <p:cNvPr id="583703" name="Object 23"/>
          <p:cNvGraphicFramePr>
            <a:graphicFrameLocks noChangeAspect="1"/>
          </p:cNvGraphicFramePr>
          <p:nvPr/>
        </p:nvGraphicFramePr>
        <p:xfrm>
          <a:off x="5219700" y="5373688"/>
          <a:ext cx="1125538" cy="550862"/>
        </p:xfrm>
        <a:graphic>
          <a:graphicData uri="http://schemas.openxmlformats.org/presentationml/2006/ole">
            <p:oleObj spid="_x0000_s23573" name="公式" r:id="rId7" imgW="571252" imgH="279279" progId="Equation.3">
              <p:embed/>
            </p:oleObj>
          </a:graphicData>
        </a:graphic>
      </p:graphicFrame>
      <p:graphicFrame>
        <p:nvGraphicFramePr>
          <p:cNvPr id="583704" name="Object 24"/>
          <p:cNvGraphicFramePr>
            <a:graphicFrameLocks noChangeAspect="1"/>
          </p:cNvGraphicFramePr>
          <p:nvPr/>
        </p:nvGraphicFramePr>
        <p:xfrm>
          <a:off x="6948488" y="5661025"/>
          <a:ext cx="1652587" cy="574675"/>
        </p:xfrm>
        <a:graphic>
          <a:graphicData uri="http://schemas.openxmlformats.org/presentationml/2006/ole">
            <p:oleObj spid="_x0000_s23574" name="公式" r:id="rId8" imgW="837836" imgH="291973" progId="Equation.3">
              <p:embed/>
            </p:oleObj>
          </a:graphicData>
        </a:graphic>
      </p:graphicFrame>
      <p:graphicFrame>
        <p:nvGraphicFramePr>
          <p:cNvPr id="583705" name="Object 25"/>
          <p:cNvGraphicFramePr>
            <a:graphicFrameLocks noChangeAspect="1"/>
          </p:cNvGraphicFramePr>
          <p:nvPr/>
        </p:nvGraphicFramePr>
        <p:xfrm>
          <a:off x="8464550" y="2492375"/>
          <a:ext cx="679450" cy="661988"/>
        </p:xfrm>
        <a:graphic>
          <a:graphicData uri="http://schemas.openxmlformats.org/presentationml/2006/ole">
            <p:oleObj spid="_x0000_s23575" name="公式" r:id="rId9" imgW="304668" imgH="279279" progId="Equation.3">
              <p:embed/>
            </p:oleObj>
          </a:graphicData>
        </a:graphic>
      </p:graphicFrame>
      <p:graphicFrame>
        <p:nvGraphicFramePr>
          <p:cNvPr id="583706" name="Object 26"/>
          <p:cNvGraphicFramePr>
            <a:graphicFrameLocks noChangeAspect="1"/>
          </p:cNvGraphicFramePr>
          <p:nvPr/>
        </p:nvGraphicFramePr>
        <p:xfrm>
          <a:off x="8388350" y="3573463"/>
          <a:ext cx="431800" cy="630237"/>
        </p:xfrm>
        <a:graphic>
          <a:graphicData uri="http://schemas.openxmlformats.org/presentationml/2006/ole">
            <p:oleObj spid="_x0000_s23576" name="公式" r:id="rId10" imgW="164957" imgH="241091" progId="Equation.3">
              <p:embed/>
            </p:oleObj>
          </a:graphicData>
        </a:graphic>
      </p:graphicFrame>
      <p:graphicFrame>
        <p:nvGraphicFramePr>
          <p:cNvPr id="583707" name="Object 27"/>
          <p:cNvGraphicFramePr>
            <a:graphicFrameLocks noChangeAspect="1"/>
          </p:cNvGraphicFramePr>
          <p:nvPr/>
        </p:nvGraphicFramePr>
        <p:xfrm>
          <a:off x="8316913" y="4508500"/>
          <a:ext cx="647700" cy="644525"/>
        </p:xfrm>
        <a:graphic>
          <a:graphicData uri="http://schemas.openxmlformats.org/presentationml/2006/ole">
            <p:oleObj spid="_x0000_s23577" name="公式" r:id="rId11" imgW="241195" imgH="241195" progId="Equation.3">
              <p:embed/>
            </p:oleObj>
          </a:graphicData>
        </a:graphic>
      </p:graphicFrame>
      <p:graphicFrame>
        <p:nvGraphicFramePr>
          <p:cNvPr id="583708" name="Object 28"/>
          <p:cNvGraphicFramePr>
            <a:graphicFrameLocks noChangeAspect="1"/>
          </p:cNvGraphicFramePr>
          <p:nvPr/>
        </p:nvGraphicFramePr>
        <p:xfrm>
          <a:off x="7092950" y="2492375"/>
          <a:ext cx="742950" cy="581025"/>
        </p:xfrm>
        <a:graphic>
          <a:graphicData uri="http://schemas.openxmlformats.org/presentationml/2006/ole">
            <p:oleObj spid="_x0000_s23578" name="公式" r:id="rId12" imgW="291973" imgH="228501" progId="Equation.3">
              <p:embed/>
            </p:oleObj>
          </a:graphicData>
        </a:graphic>
      </p:graphicFrame>
      <p:graphicFrame>
        <p:nvGraphicFramePr>
          <p:cNvPr id="583709" name="Object 29"/>
          <p:cNvGraphicFramePr>
            <a:graphicFrameLocks noChangeAspect="1"/>
          </p:cNvGraphicFramePr>
          <p:nvPr/>
        </p:nvGraphicFramePr>
        <p:xfrm>
          <a:off x="7164388" y="1989138"/>
          <a:ext cx="596900" cy="598487"/>
        </p:xfrm>
        <a:graphic>
          <a:graphicData uri="http://schemas.openxmlformats.org/presentationml/2006/ole">
            <p:oleObj spid="_x0000_s23579" name="公式" r:id="rId13" imgW="228600" imgH="228600" progId="Equation.3">
              <p:embed/>
            </p:oleObj>
          </a:graphicData>
        </a:graphic>
      </p:graphicFrame>
      <p:graphicFrame>
        <p:nvGraphicFramePr>
          <p:cNvPr id="583710" name="Object 30"/>
          <p:cNvGraphicFramePr>
            <a:graphicFrameLocks noChangeAspect="1"/>
          </p:cNvGraphicFramePr>
          <p:nvPr/>
        </p:nvGraphicFramePr>
        <p:xfrm>
          <a:off x="7019925" y="981075"/>
          <a:ext cx="1027113" cy="631825"/>
        </p:xfrm>
        <a:graphic>
          <a:graphicData uri="http://schemas.openxmlformats.org/presentationml/2006/ole">
            <p:oleObj spid="_x0000_s23580" name="公式" r:id="rId14" imgW="393529" imgH="241195" progId="Equation.3">
              <p:embed/>
            </p:oleObj>
          </a:graphicData>
        </a:graphic>
      </p:graphicFrame>
      <p:graphicFrame>
        <p:nvGraphicFramePr>
          <p:cNvPr id="23581" name="Object 32"/>
          <p:cNvGraphicFramePr>
            <a:graphicFrameLocks noChangeAspect="1"/>
          </p:cNvGraphicFramePr>
          <p:nvPr>
            <p:ph sz="half" idx="1"/>
          </p:nvPr>
        </p:nvGraphicFramePr>
        <p:xfrm>
          <a:off x="250825" y="1700213"/>
          <a:ext cx="5499100" cy="3392487"/>
        </p:xfrm>
        <a:graphic>
          <a:graphicData uri="http://schemas.openxmlformats.org/presentationml/2006/ole">
            <p:oleObj spid="_x0000_s23581" name="公式" r:id="rId15" imgW="1790700" imgH="1104900" progId="Equation.3">
              <p:embed/>
            </p:oleObj>
          </a:graphicData>
        </a:graphic>
      </p:graphicFrame>
      <p:pic>
        <p:nvPicPr>
          <p:cNvPr id="583714" name="Picture 34"/>
          <p:cNvPicPr>
            <a:picLocks noChangeAspect="1" noChangeArrowheads="1"/>
          </p:cNvPicPr>
          <p:nvPr/>
        </p:nvPicPr>
        <p:blipFill>
          <a:blip r:embed="rId16"/>
          <a:srcRect/>
          <a:stretch>
            <a:fillRect/>
          </a:stretch>
        </p:blipFill>
        <p:spPr bwMode="auto">
          <a:xfrm>
            <a:off x="0" y="4005263"/>
            <a:ext cx="6769100" cy="26781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slide(fromBottom)">
                                      <p:cBhvr>
                                        <p:cTn id="7" dur="500"/>
                                        <p:tgtEl>
                                          <p:spTgt spid="583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3707"/>
                                        </p:tgtEl>
                                        <p:attrNameLst>
                                          <p:attrName>style.visibility</p:attrName>
                                        </p:attrNameLst>
                                      </p:cBhvr>
                                      <p:to>
                                        <p:strVal val="visible"/>
                                      </p:to>
                                    </p:set>
                                    <p:animEffect transition="in" filter="slide(fromBottom)">
                                      <p:cBhvr>
                                        <p:cTn id="12" dur="500"/>
                                        <p:tgtEl>
                                          <p:spTgt spid="583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3687"/>
                                        </p:tgtEl>
                                        <p:attrNameLst>
                                          <p:attrName>style.visibility</p:attrName>
                                        </p:attrNameLst>
                                      </p:cBhvr>
                                      <p:to>
                                        <p:strVal val="visible"/>
                                      </p:to>
                                    </p:set>
                                    <p:animEffect transition="in" filter="slide(fromBottom)">
                                      <p:cBhvr>
                                        <p:cTn id="17" dur="500"/>
                                        <p:tgtEl>
                                          <p:spTgt spid="583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83700"/>
                                        </p:tgtEl>
                                        <p:attrNameLst>
                                          <p:attrName>style.visibility</p:attrName>
                                        </p:attrNameLst>
                                      </p:cBhvr>
                                      <p:to>
                                        <p:strVal val="visible"/>
                                      </p:to>
                                    </p:set>
                                    <p:animEffect transition="in" filter="slide(fromBottom)">
                                      <p:cBhvr>
                                        <p:cTn id="22" dur="500"/>
                                        <p:tgtEl>
                                          <p:spTgt spid="5837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3689"/>
                                        </p:tgtEl>
                                        <p:attrNameLst>
                                          <p:attrName>style.visibility</p:attrName>
                                        </p:attrNameLst>
                                      </p:cBhvr>
                                      <p:to>
                                        <p:strVal val="visible"/>
                                      </p:to>
                                    </p:set>
                                    <p:animEffect transition="in" filter="slide(fromBottom)">
                                      <p:cBhvr>
                                        <p:cTn id="27" dur="500"/>
                                        <p:tgtEl>
                                          <p:spTgt spid="5836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583688"/>
                                        </p:tgtEl>
                                        <p:attrNameLst>
                                          <p:attrName>style.visibility</p:attrName>
                                        </p:attrNameLst>
                                      </p:cBhvr>
                                      <p:to>
                                        <p:strVal val="visible"/>
                                      </p:to>
                                    </p:set>
                                    <p:anim calcmode="lin" valueType="num">
                                      <p:cBhvr>
                                        <p:cTn id="32" dur="1000" fill="hold"/>
                                        <p:tgtEl>
                                          <p:spTgt spid="583688"/>
                                        </p:tgtEl>
                                        <p:attrNameLst>
                                          <p:attrName>ppt_w</p:attrName>
                                        </p:attrNameLst>
                                      </p:cBhvr>
                                      <p:tavLst>
                                        <p:tav tm="0">
                                          <p:val>
                                            <p:strVal val="#ppt_w*0.70"/>
                                          </p:val>
                                        </p:tav>
                                        <p:tav tm="100000">
                                          <p:val>
                                            <p:strVal val="#ppt_w"/>
                                          </p:val>
                                        </p:tav>
                                      </p:tavLst>
                                    </p:anim>
                                    <p:anim calcmode="lin" valueType="num">
                                      <p:cBhvr>
                                        <p:cTn id="33" dur="1000" fill="hold"/>
                                        <p:tgtEl>
                                          <p:spTgt spid="583688"/>
                                        </p:tgtEl>
                                        <p:attrNameLst>
                                          <p:attrName>ppt_h</p:attrName>
                                        </p:attrNameLst>
                                      </p:cBhvr>
                                      <p:tavLst>
                                        <p:tav tm="0">
                                          <p:val>
                                            <p:strVal val="#ppt_h"/>
                                          </p:val>
                                        </p:tav>
                                        <p:tav tm="100000">
                                          <p:val>
                                            <p:strVal val="#ppt_h"/>
                                          </p:val>
                                        </p:tav>
                                      </p:tavLst>
                                    </p:anim>
                                    <p:animEffect transition="in" filter="fade">
                                      <p:cBhvr>
                                        <p:cTn id="34" dur="1000"/>
                                        <p:tgtEl>
                                          <p:spTgt spid="5836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nodeType="clickEffect">
                                  <p:stCondLst>
                                    <p:cond delay="0"/>
                                  </p:stCondLst>
                                  <p:childTnLst>
                                    <p:set>
                                      <p:cBhvr>
                                        <p:cTn id="38" dur="1" fill="hold">
                                          <p:stCondLst>
                                            <p:cond delay="0"/>
                                          </p:stCondLst>
                                        </p:cTn>
                                        <p:tgtEl>
                                          <p:spTgt spid="583706"/>
                                        </p:tgtEl>
                                        <p:attrNameLst>
                                          <p:attrName>style.visibility</p:attrName>
                                        </p:attrNameLst>
                                      </p:cBhvr>
                                      <p:to>
                                        <p:strVal val="visible"/>
                                      </p:to>
                                    </p:set>
                                    <p:animEffect transition="in" filter="slide(fromBottom)">
                                      <p:cBhvr>
                                        <p:cTn id="39" dur="500"/>
                                        <p:tgtEl>
                                          <p:spTgt spid="5837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83694"/>
                                        </p:tgtEl>
                                        <p:attrNameLst>
                                          <p:attrName>style.visibility</p:attrName>
                                        </p:attrNameLst>
                                      </p:cBhvr>
                                      <p:to>
                                        <p:strVal val="visible"/>
                                      </p:to>
                                    </p:set>
                                    <p:animEffect transition="in" filter="slide(fromBottom)">
                                      <p:cBhvr>
                                        <p:cTn id="44" dur="500"/>
                                        <p:tgtEl>
                                          <p:spTgt spid="58369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583702"/>
                                        </p:tgtEl>
                                        <p:attrNameLst>
                                          <p:attrName>style.visibility</p:attrName>
                                        </p:attrNameLst>
                                      </p:cBhvr>
                                      <p:to>
                                        <p:strVal val="visible"/>
                                      </p:to>
                                    </p:set>
                                    <p:animEffect transition="in" filter="slide(fromBottom)">
                                      <p:cBhvr>
                                        <p:cTn id="49" dur="500"/>
                                        <p:tgtEl>
                                          <p:spTgt spid="58370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583695"/>
                                        </p:tgtEl>
                                        <p:attrNameLst>
                                          <p:attrName>style.visibility</p:attrName>
                                        </p:attrNameLst>
                                      </p:cBhvr>
                                      <p:to>
                                        <p:strVal val="visible"/>
                                      </p:to>
                                    </p:set>
                                    <p:animEffect transition="in" filter="slide(fromBottom)">
                                      <p:cBhvr>
                                        <p:cTn id="54" dur="500"/>
                                        <p:tgtEl>
                                          <p:spTgt spid="58369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583705"/>
                                        </p:tgtEl>
                                        <p:attrNameLst>
                                          <p:attrName>style.visibility</p:attrName>
                                        </p:attrNameLst>
                                      </p:cBhvr>
                                      <p:to>
                                        <p:strVal val="visible"/>
                                      </p:to>
                                    </p:set>
                                    <p:animEffect transition="in" filter="slide(fromBottom)">
                                      <p:cBhvr>
                                        <p:cTn id="59" dur="500"/>
                                        <p:tgtEl>
                                          <p:spTgt spid="58370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583696"/>
                                        </p:tgtEl>
                                        <p:attrNameLst>
                                          <p:attrName>style.visibility</p:attrName>
                                        </p:attrNameLst>
                                      </p:cBhvr>
                                      <p:to>
                                        <p:strVal val="visible"/>
                                      </p:to>
                                    </p:set>
                                    <p:animEffect transition="in" filter="slide(fromBottom)">
                                      <p:cBhvr>
                                        <p:cTn id="64" dur="500"/>
                                        <p:tgtEl>
                                          <p:spTgt spid="58369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nodeType="clickEffect">
                                  <p:stCondLst>
                                    <p:cond delay="0"/>
                                  </p:stCondLst>
                                  <p:childTnLst>
                                    <p:set>
                                      <p:cBhvr>
                                        <p:cTn id="68" dur="1" fill="hold">
                                          <p:stCondLst>
                                            <p:cond delay="0"/>
                                          </p:stCondLst>
                                        </p:cTn>
                                        <p:tgtEl>
                                          <p:spTgt spid="583701"/>
                                        </p:tgtEl>
                                        <p:attrNameLst>
                                          <p:attrName>style.visibility</p:attrName>
                                        </p:attrNameLst>
                                      </p:cBhvr>
                                      <p:to>
                                        <p:strVal val="visible"/>
                                      </p:to>
                                    </p:set>
                                    <p:animEffect transition="in" filter="slide(fromBottom)">
                                      <p:cBhvr>
                                        <p:cTn id="69" dur="500"/>
                                        <p:tgtEl>
                                          <p:spTgt spid="58370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583690"/>
                                        </p:tgtEl>
                                        <p:attrNameLst>
                                          <p:attrName>style.visibility</p:attrName>
                                        </p:attrNameLst>
                                      </p:cBhvr>
                                      <p:to>
                                        <p:strVal val="visible"/>
                                      </p:to>
                                    </p:set>
                                    <p:animEffect transition="in" filter="slide(fromBottom)">
                                      <p:cBhvr>
                                        <p:cTn id="74" dur="500"/>
                                        <p:tgtEl>
                                          <p:spTgt spid="58369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nodeType="clickEffect">
                                  <p:stCondLst>
                                    <p:cond delay="0"/>
                                  </p:stCondLst>
                                  <p:childTnLst>
                                    <p:set>
                                      <p:cBhvr>
                                        <p:cTn id="78" dur="1" fill="hold">
                                          <p:stCondLst>
                                            <p:cond delay="0"/>
                                          </p:stCondLst>
                                        </p:cTn>
                                        <p:tgtEl>
                                          <p:spTgt spid="583708"/>
                                        </p:tgtEl>
                                        <p:attrNameLst>
                                          <p:attrName>style.visibility</p:attrName>
                                        </p:attrNameLst>
                                      </p:cBhvr>
                                      <p:to>
                                        <p:strVal val="visible"/>
                                      </p:to>
                                    </p:set>
                                    <p:animEffect transition="in" filter="slide(fromBottom)">
                                      <p:cBhvr>
                                        <p:cTn id="79" dur="500"/>
                                        <p:tgtEl>
                                          <p:spTgt spid="58370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583691"/>
                                        </p:tgtEl>
                                        <p:attrNameLst>
                                          <p:attrName>style.visibility</p:attrName>
                                        </p:attrNameLst>
                                      </p:cBhvr>
                                      <p:to>
                                        <p:strVal val="visible"/>
                                      </p:to>
                                    </p:set>
                                    <p:anim calcmode="lin" valueType="num">
                                      <p:cBhvr>
                                        <p:cTn id="84" dur="1000" fill="hold"/>
                                        <p:tgtEl>
                                          <p:spTgt spid="583691"/>
                                        </p:tgtEl>
                                        <p:attrNameLst>
                                          <p:attrName>ppt_w</p:attrName>
                                        </p:attrNameLst>
                                      </p:cBhvr>
                                      <p:tavLst>
                                        <p:tav tm="0">
                                          <p:val>
                                            <p:strVal val="#ppt_w*0.70"/>
                                          </p:val>
                                        </p:tav>
                                        <p:tav tm="100000">
                                          <p:val>
                                            <p:strVal val="#ppt_w"/>
                                          </p:val>
                                        </p:tav>
                                      </p:tavLst>
                                    </p:anim>
                                    <p:anim calcmode="lin" valueType="num">
                                      <p:cBhvr>
                                        <p:cTn id="85" dur="1000" fill="hold"/>
                                        <p:tgtEl>
                                          <p:spTgt spid="583691"/>
                                        </p:tgtEl>
                                        <p:attrNameLst>
                                          <p:attrName>ppt_h</p:attrName>
                                        </p:attrNameLst>
                                      </p:cBhvr>
                                      <p:tavLst>
                                        <p:tav tm="0">
                                          <p:val>
                                            <p:strVal val="#ppt_h"/>
                                          </p:val>
                                        </p:tav>
                                        <p:tav tm="100000">
                                          <p:val>
                                            <p:strVal val="#ppt_h"/>
                                          </p:val>
                                        </p:tav>
                                      </p:tavLst>
                                    </p:anim>
                                    <p:animEffect transition="in" filter="fade">
                                      <p:cBhvr>
                                        <p:cTn id="86" dur="1000"/>
                                        <p:tgtEl>
                                          <p:spTgt spid="583691"/>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nodeType="clickEffect">
                                  <p:stCondLst>
                                    <p:cond delay="0"/>
                                  </p:stCondLst>
                                  <p:childTnLst>
                                    <p:set>
                                      <p:cBhvr>
                                        <p:cTn id="90" dur="1" fill="hold">
                                          <p:stCondLst>
                                            <p:cond delay="0"/>
                                          </p:stCondLst>
                                        </p:cTn>
                                        <p:tgtEl>
                                          <p:spTgt spid="583709"/>
                                        </p:tgtEl>
                                        <p:attrNameLst>
                                          <p:attrName>style.visibility</p:attrName>
                                        </p:attrNameLst>
                                      </p:cBhvr>
                                      <p:to>
                                        <p:strVal val="visible"/>
                                      </p:to>
                                    </p:set>
                                    <p:animEffect transition="in" filter="slide(fromBottom)">
                                      <p:cBhvr>
                                        <p:cTn id="91" dur="500"/>
                                        <p:tgtEl>
                                          <p:spTgt spid="58370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2" presetClass="entr" presetSubtype="4" fill="hold" grpId="0" nodeType="clickEffect">
                                  <p:stCondLst>
                                    <p:cond delay="0"/>
                                  </p:stCondLst>
                                  <p:childTnLst>
                                    <p:set>
                                      <p:cBhvr>
                                        <p:cTn id="95" dur="1" fill="hold">
                                          <p:stCondLst>
                                            <p:cond delay="0"/>
                                          </p:stCondLst>
                                        </p:cTn>
                                        <p:tgtEl>
                                          <p:spTgt spid="583692"/>
                                        </p:tgtEl>
                                        <p:attrNameLst>
                                          <p:attrName>style.visibility</p:attrName>
                                        </p:attrNameLst>
                                      </p:cBhvr>
                                      <p:to>
                                        <p:strVal val="visible"/>
                                      </p:to>
                                    </p:set>
                                    <p:animEffect transition="in" filter="slide(fromBottom)">
                                      <p:cBhvr>
                                        <p:cTn id="96" dur="500"/>
                                        <p:tgtEl>
                                          <p:spTgt spid="58369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nodeType="clickEffect">
                                  <p:stCondLst>
                                    <p:cond delay="0"/>
                                  </p:stCondLst>
                                  <p:childTnLst>
                                    <p:set>
                                      <p:cBhvr>
                                        <p:cTn id="100" dur="1" fill="hold">
                                          <p:stCondLst>
                                            <p:cond delay="0"/>
                                          </p:stCondLst>
                                        </p:cTn>
                                        <p:tgtEl>
                                          <p:spTgt spid="583710"/>
                                        </p:tgtEl>
                                        <p:attrNameLst>
                                          <p:attrName>style.visibility</p:attrName>
                                        </p:attrNameLst>
                                      </p:cBhvr>
                                      <p:to>
                                        <p:strVal val="visible"/>
                                      </p:to>
                                    </p:set>
                                    <p:animEffect transition="in" filter="slide(fromBottom)">
                                      <p:cBhvr>
                                        <p:cTn id="101" dur="500"/>
                                        <p:tgtEl>
                                          <p:spTgt spid="58371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4" fill="hold" grpId="0" nodeType="clickEffect">
                                  <p:stCondLst>
                                    <p:cond delay="0"/>
                                  </p:stCondLst>
                                  <p:childTnLst>
                                    <p:set>
                                      <p:cBhvr>
                                        <p:cTn id="105" dur="1" fill="hold">
                                          <p:stCondLst>
                                            <p:cond delay="0"/>
                                          </p:stCondLst>
                                        </p:cTn>
                                        <p:tgtEl>
                                          <p:spTgt spid="583693"/>
                                        </p:tgtEl>
                                        <p:attrNameLst>
                                          <p:attrName>style.visibility</p:attrName>
                                        </p:attrNameLst>
                                      </p:cBhvr>
                                      <p:to>
                                        <p:strVal val="visible"/>
                                      </p:to>
                                    </p:set>
                                    <p:animEffect transition="in" filter="slide(fromBottom)">
                                      <p:cBhvr>
                                        <p:cTn id="106" dur="500"/>
                                        <p:tgtEl>
                                          <p:spTgt spid="58369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2" presetClass="entr" presetSubtype="4" fill="hold" nodeType="clickEffect">
                                  <p:stCondLst>
                                    <p:cond delay="0"/>
                                  </p:stCondLst>
                                  <p:childTnLst>
                                    <p:set>
                                      <p:cBhvr>
                                        <p:cTn id="110" dur="1" fill="hold">
                                          <p:stCondLst>
                                            <p:cond delay="0"/>
                                          </p:stCondLst>
                                        </p:cTn>
                                        <p:tgtEl>
                                          <p:spTgt spid="583699"/>
                                        </p:tgtEl>
                                        <p:attrNameLst>
                                          <p:attrName>style.visibility</p:attrName>
                                        </p:attrNameLst>
                                      </p:cBhvr>
                                      <p:to>
                                        <p:strVal val="visible"/>
                                      </p:to>
                                    </p:set>
                                    <p:animEffect transition="in" filter="slide(fromBottom)">
                                      <p:cBhvr>
                                        <p:cTn id="111" dur="500"/>
                                        <p:tgtEl>
                                          <p:spTgt spid="58369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2" presetClass="entr" presetSubtype="4" fill="hold" grpId="0" nodeType="clickEffect">
                                  <p:stCondLst>
                                    <p:cond delay="0"/>
                                  </p:stCondLst>
                                  <p:childTnLst>
                                    <p:set>
                                      <p:cBhvr>
                                        <p:cTn id="115" dur="1" fill="hold">
                                          <p:stCondLst>
                                            <p:cond delay="0"/>
                                          </p:stCondLst>
                                        </p:cTn>
                                        <p:tgtEl>
                                          <p:spTgt spid="583697"/>
                                        </p:tgtEl>
                                        <p:attrNameLst>
                                          <p:attrName>style.visibility</p:attrName>
                                        </p:attrNameLst>
                                      </p:cBhvr>
                                      <p:to>
                                        <p:strVal val="visible"/>
                                      </p:to>
                                    </p:set>
                                    <p:animEffect transition="in" filter="slide(fromBottom)">
                                      <p:cBhvr>
                                        <p:cTn id="116" dur="500"/>
                                        <p:tgtEl>
                                          <p:spTgt spid="58369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4" fill="hold" nodeType="clickEffect">
                                  <p:stCondLst>
                                    <p:cond delay="0"/>
                                  </p:stCondLst>
                                  <p:childTnLst>
                                    <p:set>
                                      <p:cBhvr>
                                        <p:cTn id="120" dur="1" fill="hold">
                                          <p:stCondLst>
                                            <p:cond delay="0"/>
                                          </p:stCondLst>
                                        </p:cTn>
                                        <p:tgtEl>
                                          <p:spTgt spid="583703"/>
                                        </p:tgtEl>
                                        <p:attrNameLst>
                                          <p:attrName>style.visibility</p:attrName>
                                        </p:attrNameLst>
                                      </p:cBhvr>
                                      <p:to>
                                        <p:strVal val="visible"/>
                                      </p:to>
                                    </p:set>
                                    <p:animEffect transition="in" filter="slide(fromBottom)">
                                      <p:cBhvr>
                                        <p:cTn id="121" dur="500"/>
                                        <p:tgtEl>
                                          <p:spTgt spid="583703"/>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4" fill="hold" grpId="0" nodeType="clickEffect">
                                  <p:stCondLst>
                                    <p:cond delay="0"/>
                                  </p:stCondLst>
                                  <p:childTnLst>
                                    <p:set>
                                      <p:cBhvr>
                                        <p:cTn id="125" dur="1" fill="hold">
                                          <p:stCondLst>
                                            <p:cond delay="0"/>
                                          </p:stCondLst>
                                        </p:cTn>
                                        <p:tgtEl>
                                          <p:spTgt spid="583698"/>
                                        </p:tgtEl>
                                        <p:attrNameLst>
                                          <p:attrName>style.visibility</p:attrName>
                                        </p:attrNameLst>
                                      </p:cBhvr>
                                      <p:to>
                                        <p:strVal val="visible"/>
                                      </p:to>
                                    </p:set>
                                    <p:animEffect transition="in" filter="slide(fromBottom)">
                                      <p:cBhvr>
                                        <p:cTn id="126" dur="500"/>
                                        <p:tgtEl>
                                          <p:spTgt spid="58369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4" fill="hold" nodeType="clickEffect">
                                  <p:stCondLst>
                                    <p:cond delay="0"/>
                                  </p:stCondLst>
                                  <p:childTnLst>
                                    <p:set>
                                      <p:cBhvr>
                                        <p:cTn id="130" dur="1" fill="hold">
                                          <p:stCondLst>
                                            <p:cond delay="0"/>
                                          </p:stCondLst>
                                        </p:cTn>
                                        <p:tgtEl>
                                          <p:spTgt spid="583704"/>
                                        </p:tgtEl>
                                        <p:attrNameLst>
                                          <p:attrName>style.visibility</p:attrName>
                                        </p:attrNameLst>
                                      </p:cBhvr>
                                      <p:to>
                                        <p:strVal val="visible"/>
                                      </p:to>
                                    </p:set>
                                    <p:animEffect transition="in" filter="slide(fromBottom)">
                                      <p:cBhvr>
                                        <p:cTn id="131" dur="500"/>
                                        <p:tgtEl>
                                          <p:spTgt spid="58370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4" fill="hold" nodeType="clickEffect">
                                  <p:stCondLst>
                                    <p:cond delay="0"/>
                                  </p:stCondLst>
                                  <p:childTnLst>
                                    <p:set>
                                      <p:cBhvr>
                                        <p:cTn id="135" dur="1" fill="hold">
                                          <p:stCondLst>
                                            <p:cond delay="0"/>
                                          </p:stCondLst>
                                        </p:cTn>
                                        <p:tgtEl>
                                          <p:spTgt spid="583714"/>
                                        </p:tgtEl>
                                        <p:attrNameLst>
                                          <p:attrName>style.visibility</p:attrName>
                                        </p:attrNameLst>
                                      </p:cBhvr>
                                      <p:to>
                                        <p:strVal val="visible"/>
                                      </p:to>
                                    </p:set>
                                    <p:anim calcmode="lin" valueType="num">
                                      <p:cBhvr additive="base">
                                        <p:cTn id="136" dur="500" fill="hold"/>
                                        <p:tgtEl>
                                          <p:spTgt spid="583714"/>
                                        </p:tgtEl>
                                        <p:attrNameLst>
                                          <p:attrName>ppt_x</p:attrName>
                                        </p:attrNameLst>
                                      </p:cBhvr>
                                      <p:tavLst>
                                        <p:tav tm="0">
                                          <p:val>
                                            <p:strVal val="#ppt_x"/>
                                          </p:val>
                                        </p:tav>
                                        <p:tav tm="100000">
                                          <p:val>
                                            <p:strVal val="#ppt_x"/>
                                          </p:val>
                                        </p:tav>
                                      </p:tavLst>
                                    </p:anim>
                                    <p:anim calcmode="lin" valueType="num">
                                      <p:cBhvr additive="base">
                                        <p:cTn id="137" dur="500" fill="hold"/>
                                        <p:tgtEl>
                                          <p:spTgt spid="5837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animBg="1"/>
      <p:bldP spid="583687" grpId="0" animBg="1"/>
      <p:bldP spid="583688" grpId="0" animBg="1"/>
      <p:bldP spid="583689" grpId="0"/>
      <p:bldP spid="583690" grpId="0" animBg="1"/>
      <p:bldP spid="583691" grpId="0" animBg="1"/>
      <p:bldP spid="583692" grpId="0" animBg="1"/>
      <p:bldP spid="583693" grpId="0" animBg="1"/>
      <p:bldP spid="583694" grpId="0" animBg="1"/>
      <p:bldP spid="583695" grpId="0" animBg="1"/>
      <p:bldP spid="583696" grpId="0" animBg="1"/>
      <p:bldP spid="583697" grpId="0" animBg="1"/>
      <p:bldP spid="58369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55650" y="836613"/>
            <a:ext cx="7375525" cy="725487"/>
          </a:xfrm>
        </p:spPr>
        <p:txBody>
          <a:bodyPr/>
          <a:lstStyle/>
          <a:p>
            <a:pPr eaLnBrk="1" hangingPunct="1"/>
            <a:r>
              <a:rPr lang="en-US" altLang="zh-CN" sz="2900" b="1" smtClean="0"/>
              <a:t>5.2</a:t>
            </a:r>
            <a:r>
              <a:rPr lang="en-US" altLang="zh-CN" sz="2900" smtClean="0">
                <a:latin typeface="Arial" charset="0"/>
              </a:rPr>
              <a:t>—</a:t>
            </a:r>
            <a:r>
              <a:rPr lang="en-US" altLang="zh-CN" sz="2900" smtClean="0"/>
              <a:t>4  </a:t>
            </a:r>
            <a:r>
              <a:rPr lang="zh-CN" altLang="en-US" sz="2900" b="1" smtClean="0"/>
              <a:t>感应电动机的参数分析  </a:t>
            </a:r>
            <a:r>
              <a:rPr lang="en-US" altLang="zh-CN" sz="1000" smtClean="0">
                <a:ea typeface="黑体" pitchFamily="2" charset="-122"/>
              </a:rPr>
              <a:t>1</a:t>
            </a:r>
          </a:p>
        </p:txBody>
      </p:sp>
      <p:sp>
        <p:nvSpPr>
          <p:cNvPr id="24579" name="Rectangle 3"/>
          <p:cNvSpPr>
            <a:spLocks noChangeArrowheads="1"/>
          </p:cNvSpPr>
          <p:nvPr/>
        </p:nvSpPr>
        <p:spPr bwMode="auto">
          <a:xfrm>
            <a:off x="250825" y="1844675"/>
            <a:ext cx="8893175" cy="4824413"/>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a:t>
            </a:r>
            <a:r>
              <a:rPr lang="zh-CN" altLang="en-US" sz="2700" b="1"/>
              <a:t>与变压器的参数测定方法相仿，三相感应电动机的</a:t>
            </a:r>
            <a:r>
              <a:rPr lang="en-US" altLang="zh-CN" sz="2700" b="1"/>
              <a:t>T</a:t>
            </a:r>
            <a:r>
              <a:rPr lang="zh-CN" altLang="en-US" sz="2700" b="1"/>
              <a:t>型等值电路的各参数可用空载和堵转试验测定。</a:t>
            </a:r>
          </a:p>
          <a:p>
            <a:pPr marL="342900" indent="-342900">
              <a:spcBef>
                <a:spcPct val="20000"/>
              </a:spcBef>
              <a:buClr>
                <a:schemeClr val="bg2"/>
              </a:buClr>
              <a:buSzPct val="70000"/>
              <a:buFont typeface="Wingdings" pitchFamily="2" charset="2"/>
              <a:buChar char="l"/>
            </a:pPr>
            <a:r>
              <a:rPr lang="zh-CN" altLang="en-US" sz="2700" b="1"/>
              <a:t>一、空载试验</a:t>
            </a:r>
          </a:p>
          <a:p>
            <a:pPr marL="342900" indent="-342900">
              <a:spcBef>
                <a:spcPct val="20000"/>
              </a:spcBef>
              <a:buClr>
                <a:schemeClr val="bg2"/>
              </a:buClr>
              <a:buSzPct val="70000"/>
              <a:buFont typeface="Wingdings" pitchFamily="2" charset="2"/>
              <a:buChar char="l"/>
            </a:pPr>
            <a:r>
              <a:rPr lang="zh-CN" altLang="zh-CN" sz="2700" b="1"/>
              <a:t>实验目的： </a:t>
            </a:r>
          </a:p>
          <a:p>
            <a:pPr marL="342900" indent="-342900">
              <a:spcBef>
                <a:spcPct val="20000"/>
              </a:spcBef>
              <a:buClr>
                <a:schemeClr val="bg2"/>
              </a:buClr>
              <a:buSzPct val="70000"/>
              <a:buFont typeface="Wingdings" pitchFamily="2" charset="2"/>
              <a:buChar char="l"/>
            </a:pPr>
            <a:r>
              <a:rPr lang="zh-CN" altLang="zh-CN" sz="2700" b="1"/>
              <a:t>测取激磁阻抗</a:t>
            </a:r>
            <a:r>
              <a:rPr lang="en-US" altLang="zh-CN" sz="2700" b="1"/>
              <a:t>r</a:t>
            </a:r>
            <a:r>
              <a:rPr lang="en-US" altLang="zh-CN" sz="2700" b="1" baseline="-25000"/>
              <a:t>m</a:t>
            </a:r>
            <a:r>
              <a:rPr lang="en-US" altLang="zh-CN" sz="2700" b="1"/>
              <a:t>+jx</a:t>
            </a:r>
            <a:r>
              <a:rPr lang="en-US" altLang="zh-CN" sz="2700" b="1" baseline="-25000"/>
              <a:t>m</a:t>
            </a:r>
            <a:r>
              <a:rPr lang="zh-CN" altLang="zh-CN" sz="2700" b="1"/>
              <a:t>，机械损耗</a:t>
            </a:r>
            <a:r>
              <a:rPr lang="en-US" altLang="zh-CN" sz="2700" b="1"/>
              <a:t>p</a:t>
            </a:r>
            <a:r>
              <a:rPr lang="en-US" altLang="zh-CN" sz="2700" b="1" baseline="-25000"/>
              <a:t>m</a:t>
            </a:r>
            <a:r>
              <a:rPr lang="zh-CN" altLang="zh-CN" sz="2700" b="1"/>
              <a:t>，铁心损耗</a:t>
            </a:r>
            <a:r>
              <a:rPr lang="en-US" altLang="zh-CN" sz="2700" b="1"/>
              <a:t>p</a:t>
            </a:r>
            <a:r>
              <a:rPr lang="en-US" altLang="zh-CN" sz="2700" b="1" baseline="-25000"/>
              <a:t>Fe</a:t>
            </a:r>
            <a:r>
              <a:rPr lang="zh-CN" altLang="zh-CN" sz="2700" b="1"/>
              <a:t>。</a:t>
            </a:r>
            <a:r>
              <a:rPr lang="zh-CN" altLang="zh-CN" sz="2700" b="1" i="1"/>
              <a:t> </a:t>
            </a:r>
            <a:endParaRPr lang="zh-CN" altLang="zh-CN" sz="2700" b="1"/>
          </a:p>
          <a:p>
            <a:pPr marL="342900" indent="-342900">
              <a:spcBef>
                <a:spcPct val="20000"/>
              </a:spcBef>
              <a:buClr>
                <a:schemeClr val="bg2"/>
              </a:buClr>
              <a:buSzPct val="70000"/>
              <a:buFont typeface="Wingdings" pitchFamily="2" charset="2"/>
              <a:buChar char="l"/>
            </a:pPr>
            <a:r>
              <a:rPr lang="zh-CN" altLang="zh-CN" sz="2700" b="1"/>
              <a:t>实验说明： </a:t>
            </a:r>
          </a:p>
          <a:p>
            <a:pPr marL="342900" indent="-342900">
              <a:spcBef>
                <a:spcPct val="20000"/>
              </a:spcBef>
              <a:buClr>
                <a:schemeClr val="bg2"/>
              </a:buClr>
              <a:buSzPct val="70000"/>
              <a:buFont typeface="Wingdings" pitchFamily="2" charset="2"/>
              <a:buChar char="l"/>
            </a:pPr>
            <a:r>
              <a:rPr lang="zh-CN" altLang="zh-CN" sz="2700" b="1"/>
              <a:t>由于异步电动机是空载，当定子所加电压U</a:t>
            </a:r>
            <a:r>
              <a:rPr lang="en-US" altLang="zh-CN" sz="2700" b="1" baseline="-25000"/>
              <a:t>1</a:t>
            </a:r>
            <a:r>
              <a:rPr lang="zh-CN" altLang="zh-CN" sz="2700" b="1"/>
              <a:t>等于额定电压值U</a:t>
            </a:r>
            <a:r>
              <a:rPr lang="en-US" altLang="zh-CN" sz="2700" b="1" baseline="-25000"/>
              <a:t>N</a:t>
            </a:r>
            <a:r>
              <a:rPr lang="zh-CN" altLang="zh-CN" sz="2700" b="1"/>
              <a:t>左右时，转子转速很接近于同步速n</a:t>
            </a:r>
            <a:r>
              <a:rPr lang="en-US" altLang="zh-CN" sz="2700" b="1" baseline="-25000"/>
              <a:t>1</a:t>
            </a:r>
            <a:r>
              <a:rPr lang="zh-CN" altLang="zh-CN" sz="2700" b="1"/>
              <a:t>，转子电流很小，可忽略，这样认为空载电流就是激磁电流，分析可得空载时的等效电路，如下图所示：</a:t>
            </a:r>
          </a:p>
        </p:txBody>
      </p:sp>
      <p:pic>
        <p:nvPicPr>
          <p:cNvPr id="532488" name="Picture 8" descr="26-20感应电动机空载等值电路"/>
          <p:cNvPicPr>
            <a:picLocks noChangeAspect="1" noChangeArrowheads="1"/>
          </p:cNvPicPr>
          <p:nvPr/>
        </p:nvPicPr>
        <p:blipFill>
          <a:blip r:embed="rId2"/>
          <a:srcRect/>
          <a:stretch>
            <a:fillRect/>
          </a:stretch>
        </p:blipFill>
        <p:spPr bwMode="auto">
          <a:xfrm>
            <a:off x="6011863" y="1196975"/>
            <a:ext cx="2562225" cy="26193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2488"/>
                                        </p:tgtEl>
                                        <p:attrNameLst>
                                          <p:attrName>style.visibility</p:attrName>
                                        </p:attrNameLst>
                                      </p:cBhvr>
                                      <p:to>
                                        <p:strVal val="visible"/>
                                      </p:to>
                                    </p:set>
                                    <p:animEffect transition="in" filter="slide(fromBottom)">
                                      <p:cBhvr>
                                        <p:cTn id="7" dur="500"/>
                                        <p:tgtEl>
                                          <p:spTgt spid="532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4213" y="260350"/>
            <a:ext cx="8748712" cy="882650"/>
          </a:xfrm>
        </p:spPr>
        <p:txBody>
          <a:bodyPr/>
          <a:lstStyle/>
          <a:p>
            <a:pPr eaLnBrk="1" hangingPunct="1"/>
            <a:r>
              <a:rPr lang="en-US" altLang="zh-CN" b="1" smtClean="0"/>
              <a:t>5.2</a:t>
            </a:r>
            <a:r>
              <a:rPr lang="en-US" altLang="zh-CN" smtClean="0">
                <a:latin typeface="Arial" charset="0"/>
              </a:rPr>
              <a:t>—</a:t>
            </a:r>
            <a:r>
              <a:rPr lang="en-US" altLang="zh-CN" smtClean="0"/>
              <a:t>4  </a:t>
            </a:r>
            <a:r>
              <a:rPr lang="zh-CN" altLang="en-US" b="1" smtClean="0"/>
              <a:t>感应电动机的参数分析 </a:t>
            </a:r>
            <a:r>
              <a:rPr lang="en-US" altLang="zh-CN" sz="1200" smtClean="0">
                <a:ea typeface="黑体" pitchFamily="2" charset="-122"/>
              </a:rPr>
              <a:t>2</a:t>
            </a:r>
          </a:p>
        </p:txBody>
      </p:sp>
      <p:sp>
        <p:nvSpPr>
          <p:cNvPr id="25603" name="Rectangle 3"/>
          <p:cNvSpPr>
            <a:spLocks noChangeArrowheads="1"/>
          </p:cNvSpPr>
          <p:nvPr/>
        </p:nvSpPr>
        <p:spPr bwMode="auto">
          <a:xfrm>
            <a:off x="0" y="1219200"/>
            <a:ext cx="8820150" cy="3354388"/>
          </a:xfrm>
          <a:prstGeom prst="rect">
            <a:avLst/>
          </a:prstGeom>
          <a:noFill/>
          <a:ln w="9525">
            <a:noFill/>
            <a:miter lim="800000"/>
            <a:headEnd/>
            <a:tailEnd/>
          </a:ln>
          <a:effectLst/>
        </p:spPr>
        <p:txBody>
          <a:bodyPr/>
          <a:lstStyle/>
          <a:p>
            <a:pPr marL="342900" indent="-342900"/>
            <a:r>
              <a:rPr lang="en-US" altLang="zh-CN" sz="2700" b="1"/>
              <a:t>              </a:t>
            </a:r>
            <a:r>
              <a:rPr lang="zh-CN" altLang="en-US" sz="2700" b="1"/>
              <a:t>一、空载试验</a:t>
            </a:r>
          </a:p>
          <a:p>
            <a:pPr marL="342900" indent="-342900"/>
            <a:r>
              <a:rPr lang="zh-CN" altLang="en-US" sz="2700" b="1"/>
              <a:t>          空载时定子输入的功率包括定子铜耗</a:t>
            </a:r>
            <a:r>
              <a:rPr lang="en-US" altLang="zh-CN" sz="2700" b="1"/>
              <a:t>m</a:t>
            </a:r>
            <a:r>
              <a:rPr lang="en-US" altLang="zh-CN" sz="2700" b="1" baseline="-25000"/>
              <a:t>1</a:t>
            </a:r>
            <a:r>
              <a:rPr lang="en-US" altLang="zh-CN" sz="2700" b="1"/>
              <a:t>I</a:t>
            </a:r>
            <a:r>
              <a:rPr lang="en-US" altLang="zh-CN" sz="2700" b="1" baseline="-25000"/>
              <a:t>0</a:t>
            </a:r>
            <a:r>
              <a:rPr lang="en-US" altLang="zh-CN" sz="2700" b="1" baseline="30000"/>
              <a:t>2</a:t>
            </a:r>
            <a:r>
              <a:rPr lang="en-US" altLang="zh-CN" sz="2700" b="1"/>
              <a:t>r</a:t>
            </a:r>
            <a:r>
              <a:rPr lang="en-US" altLang="zh-CN" sz="2700" b="1" baseline="-25000"/>
              <a:t>1</a:t>
            </a:r>
            <a:r>
              <a:rPr lang="zh-CN" altLang="en-US" sz="2700" b="1"/>
              <a:t>、铁耗</a:t>
            </a:r>
            <a:r>
              <a:rPr lang="en-US" altLang="zh-CN" sz="2700" b="1"/>
              <a:t>p</a:t>
            </a:r>
            <a:r>
              <a:rPr lang="en-US" altLang="zh-CN" sz="2700" b="1" baseline="-25000"/>
              <a:t>Fe</a:t>
            </a:r>
            <a:r>
              <a:rPr lang="zh-CN" altLang="en-US" sz="2700" b="1"/>
              <a:t>、机械损耗</a:t>
            </a:r>
            <a:r>
              <a:rPr lang="en-US" altLang="zh-CN" sz="2700" b="1"/>
              <a:t>p</a:t>
            </a:r>
            <a:r>
              <a:rPr lang="en-US" altLang="zh-CN" sz="2700" b="1" baseline="-25000"/>
              <a:t>m</a:t>
            </a:r>
            <a:r>
              <a:rPr lang="zh-CN" altLang="en-US" sz="2700" b="1"/>
              <a:t>和空载附加损耗</a:t>
            </a:r>
            <a:r>
              <a:rPr lang="en-US" altLang="zh-CN" sz="2700" b="1"/>
              <a:t>p</a:t>
            </a:r>
            <a:r>
              <a:rPr lang="el-GR" altLang="zh-CN" sz="2700" b="1" baseline="-25000">
                <a:cs typeface="Tahoma" pitchFamily="34" charset="0"/>
              </a:rPr>
              <a:t>Δ</a:t>
            </a:r>
            <a:r>
              <a:rPr lang="zh-CN" altLang="en-US" sz="2700" b="1"/>
              <a:t>，即为： </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从输入功率中减去定子铜耗后用表示，得： </a:t>
            </a:r>
          </a:p>
          <a:p>
            <a:pPr marL="342900" indent="-342900">
              <a:spcBef>
                <a:spcPct val="20000"/>
              </a:spcBef>
              <a:buClr>
                <a:schemeClr val="bg2"/>
              </a:buClr>
              <a:buSzPct val="70000"/>
              <a:buFont typeface="Wingdings" pitchFamily="2" charset="2"/>
              <a:buChar char="l"/>
            </a:pPr>
            <a:r>
              <a:rPr lang="zh-CN" altLang="en-US" sz="2700" b="1" i="1"/>
              <a:t> </a:t>
            </a:r>
            <a:endParaRPr lang="zh-CN" altLang="en-US" sz="2700" b="1"/>
          </a:p>
          <a:p>
            <a:pPr marL="342900" indent="-342900">
              <a:spcBef>
                <a:spcPct val="20000"/>
              </a:spcBef>
              <a:buClr>
                <a:schemeClr val="bg2"/>
              </a:buClr>
              <a:buSzPct val="70000"/>
              <a:buFont typeface="Wingdings" pitchFamily="2" charset="2"/>
              <a:buChar char="l"/>
            </a:pPr>
            <a:r>
              <a:rPr lang="zh-CN" altLang="en-US" sz="2700" b="1"/>
              <a:t>上述剩余的损耗中机械损耗认为它是不变的（空载实验过程中转速基本不变），而铁耗</a:t>
            </a:r>
            <a:r>
              <a:rPr lang="en-US" altLang="zh-CN" sz="2700" b="1"/>
              <a:t>p</a:t>
            </a:r>
            <a:r>
              <a:rPr lang="en-US" altLang="zh-CN" sz="2700" b="1" baseline="-25000"/>
              <a:t>Fe</a:t>
            </a:r>
            <a:r>
              <a:rPr lang="zh-CN" altLang="en-US" sz="2700" b="1"/>
              <a:t>和附加损耗</a:t>
            </a:r>
            <a:r>
              <a:rPr lang="en-US" altLang="zh-CN" sz="2700" b="1"/>
              <a:t>p</a:t>
            </a:r>
            <a:r>
              <a:rPr lang="el-GR" altLang="zh-CN" sz="2700" b="1" baseline="-25000">
                <a:cs typeface="Tahoma" pitchFamily="34" charset="0"/>
              </a:rPr>
              <a:t>Δ</a:t>
            </a:r>
            <a:r>
              <a:rPr lang="zh-CN" altLang="en-US" sz="2700" b="1"/>
              <a:t>可认为与磁密的平方成正比，近似认为与电动机的电压平方</a:t>
            </a:r>
            <a:r>
              <a:rPr lang="en-US" altLang="zh-CN" sz="2700" b="1"/>
              <a:t>U</a:t>
            </a:r>
            <a:r>
              <a:rPr lang="en-US" altLang="zh-CN" sz="2700" b="1" baseline="-25000"/>
              <a:t>1</a:t>
            </a:r>
            <a:r>
              <a:rPr lang="zh-CN" altLang="en-US" sz="2700" b="1"/>
              <a:t>成正比，这样可画出</a:t>
            </a:r>
            <a:r>
              <a:rPr lang="en-US" altLang="zh-CN" sz="2700" b="1"/>
              <a:t>P</a:t>
            </a:r>
            <a:r>
              <a:rPr lang="en-US" altLang="zh-CN" sz="2700" b="1" baseline="-25000"/>
              <a:t>0</a:t>
            </a:r>
            <a:r>
              <a:rPr lang="en-US" altLang="zh-CN" sz="2700" b="1"/>
              <a:t>’=f(U</a:t>
            </a:r>
            <a:r>
              <a:rPr lang="en-US" altLang="zh-CN" sz="2700" b="1" baseline="-25000"/>
              <a:t>0</a:t>
            </a:r>
            <a:r>
              <a:rPr lang="en-US" altLang="zh-CN" sz="2700" b="1" baseline="30000"/>
              <a:t>2</a:t>
            </a:r>
            <a:r>
              <a:rPr lang="en-US" altLang="zh-CN" sz="2700" b="1"/>
              <a:t>) </a:t>
            </a:r>
            <a:r>
              <a:rPr lang="zh-CN" altLang="en-US" sz="2700" b="1"/>
              <a:t>的曲线（如右上图所示）。</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en-US" altLang="zh-CN" sz="2700" b="1">
              <a:latin typeface="宋体" pitchFamily="2" charset="-122"/>
            </a:endParaRPr>
          </a:p>
        </p:txBody>
      </p:sp>
      <p:graphicFrame>
        <p:nvGraphicFramePr>
          <p:cNvPr id="25604" name="Object 4"/>
          <p:cNvGraphicFramePr>
            <a:graphicFrameLocks noChangeAspect="1"/>
          </p:cNvGraphicFramePr>
          <p:nvPr>
            <p:ph sz="half" idx="1"/>
          </p:nvPr>
        </p:nvGraphicFramePr>
        <p:xfrm>
          <a:off x="981075" y="2370138"/>
          <a:ext cx="5346700" cy="1738312"/>
        </p:xfrm>
        <a:graphic>
          <a:graphicData uri="http://schemas.openxmlformats.org/presentationml/2006/ole">
            <p:oleObj spid="_x0000_s25604" name="公式" r:id="rId3" imgW="1943100" imgH="584200" progId="Equation.3">
              <p:embed/>
            </p:oleObj>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9750" y="-171450"/>
            <a:ext cx="8008938" cy="1143000"/>
          </a:xfrm>
        </p:spPr>
        <p:txBody>
          <a:bodyPr/>
          <a:lstStyle/>
          <a:p>
            <a:pPr eaLnBrk="1" hangingPunct="1"/>
            <a:r>
              <a:rPr lang="en-US" altLang="zh-CN" b="1" smtClean="0"/>
              <a:t>5.2</a:t>
            </a:r>
            <a:r>
              <a:rPr lang="en-US" altLang="zh-CN" smtClean="0">
                <a:latin typeface="Arial" charset="0"/>
              </a:rPr>
              <a:t>—</a:t>
            </a:r>
            <a:r>
              <a:rPr lang="en-US" altLang="zh-CN" smtClean="0"/>
              <a:t>4  </a:t>
            </a:r>
            <a:r>
              <a:rPr lang="zh-CN" altLang="en-US" b="1" smtClean="0"/>
              <a:t>感应电动机的参数分析 </a:t>
            </a:r>
            <a:r>
              <a:rPr lang="en-US" altLang="zh-CN" sz="1200" smtClean="0">
                <a:ea typeface="黑体" pitchFamily="2" charset="-122"/>
              </a:rPr>
              <a:t>3</a:t>
            </a:r>
          </a:p>
        </p:txBody>
      </p:sp>
      <p:sp>
        <p:nvSpPr>
          <p:cNvPr id="26627" name="Rectangle 3"/>
          <p:cNvSpPr>
            <a:spLocks noChangeArrowheads="1"/>
          </p:cNvSpPr>
          <p:nvPr/>
        </p:nvSpPr>
        <p:spPr bwMode="auto">
          <a:xfrm>
            <a:off x="0" y="836613"/>
            <a:ext cx="8820150" cy="52562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b="1"/>
              <a:t>          </a:t>
            </a:r>
            <a:r>
              <a:rPr lang="zh-CN" altLang="en-US" sz="2700" b="1"/>
              <a:t>一、空载试验</a:t>
            </a:r>
            <a:endParaRPr lang="zh-CN" altLang="en-US" sz="2700">
              <a:latin typeface="Times New Roman" pitchFamily="18" charset="0"/>
            </a:endParaRPr>
          </a:p>
          <a:p>
            <a:pPr marL="342900" indent="-342900">
              <a:spcBef>
                <a:spcPct val="20000"/>
              </a:spcBef>
              <a:buClr>
                <a:schemeClr val="bg2"/>
              </a:buClr>
              <a:buSzPct val="70000"/>
              <a:buFont typeface="Wingdings" pitchFamily="2" charset="2"/>
              <a:buChar char="l"/>
            </a:pPr>
            <a:r>
              <a:rPr lang="zh-CN" altLang="en-US" sz="2700" b="1"/>
              <a:t>        对曲线作延长线和纵轴相交于</a:t>
            </a:r>
            <a:r>
              <a:rPr lang="en-US" altLang="zh-CN" sz="2700" b="1"/>
              <a:t>0’</a:t>
            </a:r>
            <a:r>
              <a:rPr lang="zh-CN" altLang="en-US" sz="2700" b="1"/>
              <a:t>点，再过</a:t>
            </a:r>
            <a:r>
              <a:rPr lang="en-US" altLang="zh-CN" sz="2700" b="1"/>
              <a:t>0’</a:t>
            </a:r>
            <a:r>
              <a:rPr lang="zh-CN" altLang="en-US" sz="2700" b="1"/>
              <a:t>点作横轴的平行线，在定子额定电压值</a:t>
            </a:r>
            <a:r>
              <a:rPr lang="en-US" altLang="zh-CN" sz="2700" b="1"/>
              <a:t>U</a:t>
            </a:r>
            <a:r>
              <a:rPr lang="en-US" altLang="zh-CN" sz="2700" b="1" baseline="-25000"/>
              <a:t>N</a:t>
            </a:r>
            <a:r>
              <a:rPr lang="en-US" altLang="zh-CN" sz="2700" b="1" baseline="30000"/>
              <a:t>2</a:t>
            </a:r>
            <a:r>
              <a:rPr lang="zh-CN" altLang="en-US" sz="2700" b="1"/>
              <a:t>处把损耗分成两部分，一部分不变的就是机械损耗，另外一部分和电压平方成正比的是额定电压下的铁耗和附加损耗之和。</a:t>
            </a:r>
          </a:p>
          <a:p>
            <a:pPr marL="342900" indent="-342900">
              <a:spcBef>
                <a:spcPct val="20000"/>
              </a:spcBef>
              <a:buClr>
                <a:schemeClr val="bg2"/>
              </a:buClr>
              <a:buSzPct val="70000"/>
              <a:buFont typeface="Wingdings" pitchFamily="2" charset="2"/>
              <a:buChar char="l"/>
            </a:pPr>
            <a:r>
              <a:rPr lang="zh-CN" altLang="en-US" sz="2700" b="1"/>
              <a:t>说明：</a:t>
            </a:r>
          </a:p>
          <a:p>
            <a:pPr marL="342900" indent="-342900">
              <a:spcBef>
                <a:spcPct val="20000"/>
              </a:spcBef>
              <a:buClr>
                <a:schemeClr val="bg2"/>
              </a:buClr>
              <a:buSzPct val="70000"/>
              <a:buFont typeface="Wingdings" pitchFamily="2" charset="2"/>
              <a:buNone/>
            </a:pPr>
            <a:r>
              <a:rPr lang="zh-CN" altLang="en-US" sz="2700" b="1"/>
              <a:t>   </a:t>
            </a:r>
            <a:r>
              <a:rPr lang="en-US" altLang="zh-CN" sz="2700" b="1"/>
              <a:t>1.</a:t>
            </a:r>
            <a:r>
              <a:rPr lang="zh-CN" altLang="en-US" sz="2700" b="1"/>
              <a:t>功率因数低</a:t>
            </a:r>
            <a:r>
              <a:rPr lang="en-US" altLang="zh-CN" sz="2700" b="1"/>
              <a:t>——</a:t>
            </a:r>
          </a:p>
          <a:p>
            <a:pPr marL="342900" indent="-342900">
              <a:spcBef>
                <a:spcPct val="20000"/>
              </a:spcBef>
              <a:buClr>
                <a:schemeClr val="bg2"/>
              </a:buClr>
              <a:buSzPct val="70000"/>
              <a:buFont typeface="Wingdings" pitchFamily="2" charset="2"/>
              <a:buNone/>
            </a:pPr>
            <a:r>
              <a:rPr lang="en-US" altLang="zh-CN" sz="2700" b="1"/>
              <a:t>   </a:t>
            </a:r>
            <a:r>
              <a:rPr lang="zh-CN" altLang="en-US" sz="2700" b="1"/>
              <a:t>低功率因数瓦特表</a:t>
            </a:r>
          </a:p>
          <a:p>
            <a:pPr marL="342900" indent="-342900">
              <a:spcBef>
                <a:spcPct val="20000"/>
              </a:spcBef>
              <a:buClr>
                <a:schemeClr val="bg2"/>
              </a:buClr>
              <a:buSzPct val="70000"/>
              <a:buFont typeface="Wingdings" pitchFamily="2" charset="2"/>
              <a:buNone/>
            </a:pPr>
            <a:r>
              <a:rPr lang="zh-CN" altLang="en-US" sz="2700" b="1"/>
              <a:t>   </a:t>
            </a:r>
            <a:r>
              <a:rPr lang="en-US" altLang="zh-CN" sz="2700" b="1"/>
              <a:t>2.</a:t>
            </a:r>
            <a:r>
              <a:rPr lang="zh-CN" altLang="en-US" sz="2700" b="1"/>
              <a:t>磁路饱和对磁阻影</a:t>
            </a:r>
          </a:p>
          <a:p>
            <a:pPr marL="342900" indent="-342900">
              <a:spcBef>
                <a:spcPct val="20000"/>
              </a:spcBef>
              <a:buClr>
                <a:schemeClr val="bg2"/>
              </a:buClr>
              <a:buSzPct val="70000"/>
              <a:buFont typeface="Wingdings" pitchFamily="2" charset="2"/>
              <a:buNone/>
            </a:pPr>
            <a:r>
              <a:rPr lang="zh-CN" altLang="en-US" sz="2700" b="1"/>
              <a:t>  响很大</a:t>
            </a:r>
            <a:r>
              <a:rPr lang="en-US" altLang="zh-CN" sz="2700" b="1"/>
              <a:t>——</a:t>
            </a:r>
            <a:r>
              <a:rPr lang="zh-CN" altLang="en-US" sz="2700" b="1"/>
              <a:t>在额定电</a:t>
            </a:r>
          </a:p>
          <a:p>
            <a:pPr marL="342900" indent="-342900">
              <a:spcBef>
                <a:spcPct val="20000"/>
              </a:spcBef>
              <a:buClr>
                <a:schemeClr val="bg2"/>
              </a:buClr>
              <a:buSzPct val="70000"/>
              <a:buFont typeface="Wingdings" pitchFamily="2" charset="2"/>
              <a:buNone/>
            </a:pPr>
            <a:r>
              <a:rPr lang="zh-CN" altLang="en-US" sz="2700" b="1"/>
              <a:t>  压下求取空载阻抗。</a:t>
            </a:r>
          </a:p>
        </p:txBody>
      </p:sp>
      <p:graphicFrame>
        <p:nvGraphicFramePr>
          <p:cNvPr id="26628" name="Object 22"/>
          <p:cNvGraphicFramePr>
            <a:graphicFrameLocks noChangeAspect="1"/>
          </p:cNvGraphicFramePr>
          <p:nvPr>
            <p:ph sz="half" idx="2"/>
          </p:nvPr>
        </p:nvGraphicFramePr>
        <p:xfrm>
          <a:off x="7019925" y="2636838"/>
          <a:ext cx="1925638" cy="3849687"/>
        </p:xfrm>
        <a:graphic>
          <a:graphicData uri="http://schemas.openxmlformats.org/presentationml/2006/ole">
            <p:oleObj spid="_x0000_s26628" name="公式" r:id="rId4" imgW="863225" imgH="1726451" progId="Equation.3">
              <p:embed/>
            </p:oleObj>
          </a:graphicData>
        </a:graphic>
      </p:graphicFrame>
      <p:pic>
        <p:nvPicPr>
          <p:cNvPr id="26629" name="Picture 21" descr="26-19感应电动机空载损耗分析"/>
          <p:cNvPicPr>
            <a:picLocks noChangeAspect="1" noChangeArrowheads="1"/>
          </p:cNvPicPr>
          <p:nvPr>
            <p:ph sz="half" idx="1"/>
          </p:nvPr>
        </p:nvPicPr>
        <p:blipFill>
          <a:blip r:embed="rId5"/>
          <a:srcRect/>
          <a:stretch>
            <a:fillRect/>
          </a:stretch>
        </p:blipFill>
        <p:spPr>
          <a:xfrm>
            <a:off x="3348038" y="3213100"/>
            <a:ext cx="3673475" cy="3184525"/>
          </a:xfr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55650" y="549275"/>
            <a:ext cx="7993063" cy="1143000"/>
          </a:xfrm>
        </p:spPr>
        <p:txBody>
          <a:bodyPr/>
          <a:lstStyle/>
          <a:p>
            <a:pPr eaLnBrk="1" hangingPunct="1"/>
            <a:r>
              <a:rPr lang="en-US" altLang="zh-CN" b="1" smtClean="0"/>
              <a:t>5.2</a:t>
            </a:r>
            <a:r>
              <a:rPr lang="en-US" altLang="zh-CN" smtClean="0">
                <a:latin typeface="Arial" charset="0"/>
              </a:rPr>
              <a:t>—</a:t>
            </a:r>
            <a:r>
              <a:rPr lang="en-US" altLang="zh-CN" smtClean="0"/>
              <a:t>4  </a:t>
            </a:r>
            <a:r>
              <a:rPr lang="zh-CN" altLang="en-US" b="1" smtClean="0"/>
              <a:t>感应电动机的参数分析 </a:t>
            </a:r>
            <a:r>
              <a:rPr lang="en-US" altLang="zh-CN" sz="1200" smtClean="0">
                <a:ea typeface="黑体" pitchFamily="2" charset="-122"/>
              </a:rPr>
              <a:t>4</a:t>
            </a:r>
          </a:p>
        </p:txBody>
      </p:sp>
      <p:pic>
        <p:nvPicPr>
          <p:cNvPr id="488469" name="Picture 21" descr="26-21感应电动机堵转损耗分析"/>
          <p:cNvPicPr>
            <a:picLocks noChangeAspect="1" noChangeArrowheads="1"/>
          </p:cNvPicPr>
          <p:nvPr/>
        </p:nvPicPr>
        <p:blipFill>
          <a:blip r:embed="rId3"/>
          <a:srcRect/>
          <a:stretch>
            <a:fillRect/>
          </a:stretch>
        </p:blipFill>
        <p:spPr bwMode="auto">
          <a:xfrm>
            <a:off x="2124075" y="188913"/>
            <a:ext cx="6800850" cy="2400300"/>
          </a:xfrm>
          <a:prstGeom prst="rect">
            <a:avLst/>
          </a:prstGeom>
          <a:noFill/>
          <a:ln w="9525">
            <a:noFill/>
            <a:miter lim="800000"/>
            <a:headEnd/>
            <a:tailEnd/>
          </a:ln>
        </p:spPr>
      </p:pic>
      <p:sp>
        <p:nvSpPr>
          <p:cNvPr id="27652" name="Rectangle 3"/>
          <p:cNvSpPr>
            <a:spLocks noChangeArrowheads="1"/>
          </p:cNvSpPr>
          <p:nvPr/>
        </p:nvSpPr>
        <p:spPr bwMode="auto">
          <a:xfrm>
            <a:off x="0" y="2349500"/>
            <a:ext cx="5435600" cy="4508500"/>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二、堵转试验</a:t>
            </a:r>
          </a:p>
          <a:p>
            <a:pPr marL="342900" indent="-342900">
              <a:spcBef>
                <a:spcPct val="20000"/>
              </a:spcBef>
              <a:buClr>
                <a:schemeClr val="bg2"/>
              </a:buClr>
              <a:buSzPct val="70000"/>
              <a:buFont typeface="Wingdings" pitchFamily="2" charset="2"/>
              <a:buChar char="l"/>
            </a:pPr>
            <a:r>
              <a:rPr lang="zh-CN" altLang="en-US" sz="2700">
                <a:latin typeface="Times New Roman" pitchFamily="18" charset="0"/>
              </a:rPr>
              <a:t> </a:t>
            </a:r>
            <a:r>
              <a:rPr lang="en-US" altLang="en-US" sz="2700" b="1"/>
              <a:t>实验目的：</a:t>
            </a:r>
            <a:r>
              <a:rPr lang="zh-CN" altLang="en-US" sz="2700" b="1"/>
              <a:t>为测取异步电动机的堵转阻抗</a:t>
            </a:r>
            <a:r>
              <a:rPr lang="en-US" altLang="zh-CN" sz="2700" b="1"/>
              <a:t>r</a:t>
            </a:r>
            <a:r>
              <a:rPr lang="en-US" altLang="zh-CN" sz="2700" b="1" baseline="-25000"/>
              <a:t>K</a:t>
            </a:r>
            <a:r>
              <a:rPr lang="zh-CN" altLang="en-US" sz="2700" b="1"/>
              <a:t>和</a:t>
            </a:r>
            <a:r>
              <a:rPr lang="en-US" altLang="zh-CN" sz="2700" b="1"/>
              <a:t>x</a:t>
            </a:r>
            <a:r>
              <a:rPr lang="en-US" altLang="zh-CN" sz="2700" b="1" baseline="-25000"/>
              <a:t>K</a:t>
            </a:r>
            <a:endParaRPr lang="en-US" altLang="zh-CN" sz="2700" b="1"/>
          </a:p>
          <a:p>
            <a:pPr marL="342900" indent="-342900">
              <a:spcBef>
                <a:spcPct val="20000"/>
              </a:spcBef>
              <a:buClr>
                <a:schemeClr val="bg2"/>
              </a:buClr>
              <a:buSzPct val="70000"/>
              <a:buFont typeface="Wingdings" pitchFamily="2" charset="2"/>
              <a:buChar char="l"/>
            </a:pPr>
            <a:r>
              <a:rPr lang="zh-CN" altLang="en-US" sz="2700" b="1"/>
              <a:t>由于异步电动机转子是堵转，为了不至过流，定子侧所加电压</a:t>
            </a:r>
            <a:r>
              <a:rPr lang="en-US" altLang="zh-CN" sz="2700" b="1"/>
              <a:t>U</a:t>
            </a:r>
            <a:r>
              <a:rPr lang="en-US" altLang="zh-CN" sz="2700" b="1" baseline="-25000"/>
              <a:t>K</a:t>
            </a:r>
            <a:r>
              <a:rPr lang="zh-CN" altLang="en-US" sz="2700" b="1"/>
              <a:t>一般较低，电动机铁耗</a:t>
            </a:r>
            <a:r>
              <a:rPr lang="en-US" altLang="zh-CN" sz="2700" b="1"/>
              <a:t>p</a:t>
            </a:r>
            <a:r>
              <a:rPr lang="en-US" altLang="zh-CN" sz="2700" b="1" baseline="-25000"/>
              <a:t>Fe</a:t>
            </a:r>
            <a:r>
              <a:rPr lang="zh-CN" altLang="en-US" sz="2700" b="1"/>
              <a:t>很小，和铜耗相比可忽略，这样可得到堵转时的等效电路如下图所示：</a:t>
            </a:r>
            <a:endParaRPr lang="en-US" altLang="en-US" sz="2700" b="1">
              <a:latin typeface="宋体" pitchFamily="2" charset="-122"/>
            </a:endParaRPr>
          </a:p>
        </p:txBody>
      </p:sp>
      <p:graphicFrame>
        <p:nvGraphicFramePr>
          <p:cNvPr id="27653" name="Object 22"/>
          <p:cNvGraphicFramePr>
            <a:graphicFrameLocks noChangeAspect="1"/>
          </p:cNvGraphicFramePr>
          <p:nvPr>
            <p:ph sz="half" idx="2"/>
          </p:nvPr>
        </p:nvGraphicFramePr>
        <p:xfrm>
          <a:off x="5724525" y="2565400"/>
          <a:ext cx="2922588" cy="3644900"/>
        </p:xfrm>
        <a:graphic>
          <a:graphicData uri="http://schemas.openxmlformats.org/presentationml/2006/ole">
            <p:oleObj spid="_x0000_s27653" name="公式" r:id="rId4" imgW="1079500" imgH="134620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88469"/>
                                        </p:tgtEl>
                                        <p:attrNameLst>
                                          <p:attrName>style.visibility</p:attrName>
                                        </p:attrNameLst>
                                      </p:cBhvr>
                                      <p:to>
                                        <p:strVal val="visible"/>
                                      </p:to>
                                    </p:set>
                                    <p:animEffect transition="in" filter="slide(fromBottom)">
                                      <p:cBhvr>
                                        <p:cTn id="7" dur="500"/>
                                        <p:tgtEl>
                                          <p:spTgt spid="48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1</a:t>
            </a:r>
          </a:p>
        </p:txBody>
      </p:sp>
      <p:sp>
        <p:nvSpPr>
          <p:cNvPr id="28675" name="Rectangle 3"/>
          <p:cNvSpPr>
            <a:spLocks noChangeArrowheads="1"/>
          </p:cNvSpPr>
          <p:nvPr/>
        </p:nvSpPr>
        <p:spPr bwMode="auto">
          <a:xfrm>
            <a:off x="539750" y="1196975"/>
            <a:ext cx="8353425" cy="5040313"/>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多相感应电动机在电气上可看作是旋转的变压器。</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感应电动机：气隙磁场</a:t>
            </a:r>
            <a:r>
              <a:rPr lang="en-US" altLang="zh-CN" sz="2700"/>
              <a:t>——</a:t>
            </a:r>
            <a:r>
              <a:rPr lang="zh-CN" altLang="en-US" sz="2700">
                <a:latin typeface="Times New Roman" pitchFamily="18" charset="0"/>
              </a:rPr>
              <a:t>同步圆旋磁场</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转子绕组感应转差频率的电势</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变压器：主磁场</a:t>
            </a:r>
            <a:r>
              <a:rPr lang="en-US" altLang="zh-CN" sz="2700"/>
              <a:t>——</a:t>
            </a:r>
            <a:r>
              <a:rPr lang="zh-CN" altLang="en-US" sz="2700">
                <a:latin typeface="Times New Roman" pitchFamily="18" charset="0"/>
              </a:rPr>
              <a:t>脉振磁场</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                次级绕组感应初级同频率的电势</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转子转动后，转子电势、电流和漏抗等的频率和大小均由转差率来决定，可见</a:t>
            </a:r>
            <a:r>
              <a:rPr lang="zh-CN" altLang="en-US" sz="2700" b="1">
                <a:latin typeface="Times New Roman" pitchFamily="18" charset="0"/>
              </a:rPr>
              <a:t>转差率是感应电动机的重要参数。</a:t>
            </a:r>
          </a:p>
          <a:p>
            <a:pPr marL="342900" indent="-342900" algn="just">
              <a:spcBef>
                <a:spcPct val="20000"/>
              </a:spcBef>
              <a:buClr>
                <a:schemeClr val="bg2"/>
              </a:buClr>
              <a:buSzPct val="70000"/>
              <a:buFont typeface="Wingdings" pitchFamily="2" charset="2"/>
              <a:buChar char="l"/>
            </a:pPr>
            <a:r>
              <a:rPr lang="zh-CN" altLang="en-US" sz="2700">
                <a:latin typeface="Times New Roman" pitchFamily="18" charset="0"/>
              </a:rPr>
              <a:t>转子由转动</a:t>
            </a:r>
            <a:r>
              <a:rPr lang="en-US" altLang="zh-CN" sz="2700"/>
              <a:t>——</a:t>
            </a:r>
            <a:r>
              <a:rPr lang="zh-CN" altLang="en-US" sz="2700">
                <a:latin typeface="Times New Roman" pitchFamily="18" charset="0"/>
              </a:rPr>
              <a:t>静止：加了一个电阻</a:t>
            </a:r>
            <a:r>
              <a:rPr lang="en-US" altLang="zh-CN" sz="2700">
                <a:latin typeface="Times New Roman" pitchFamily="18" charset="0"/>
              </a:rPr>
              <a:t>(1-s)r</a:t>
            </a:r>
            <a:r>
              <a:rPr lang="en-US" altLang="zh-CN" sz="2700" baseline="-25000">
                <a:latin typeface="Times New Roman" pitchFamily="18" charset="0"/>
              </a:rPr>
              <a:t>2</a:t>
            </a:r>
            <a:r>
              <a:rPr lang="en-US" altLang="zh-CN" sz="2700">
                <a:latin typeface="Times New Roman" pitchFamily="18" charset="0"/>
              </a:rPr>
              <a:t>/s</a:t>
            </a:r>
            <a:r>
              <a:rPr lang="zh-CN" altLang="en-US" sz="2700">
                <a:latin typeface="Times New Roman" pitchFamily="18" charset="0"/>
              </a:rPr>
              <a:t>。这样处理的依据是</a:t>
            </a:r>
            <a:r>
              <a:rPr lang="zh-CN" altLang="en-US" sz="2700" b="1">
                <a:solidFill>
                  <a:srgbClr val="FF0000"/>
                </a:solidFill>
                <a:latin typeface="Times New Roman" pitchFamily="18" charset="0"/>
              </a:rPr>
              <a:t>转子电流的大小和相位关系不变</a:t>
            </a:r>
            <a:r>
              <a:rPr lang="zh-CN" altLang="en-US" sz="2700">
                <a:latin typeface="Times New Roman" pitchFamily="18" charset="0"/>
              </a:rPr>
              <a:t>。保证磁平衡式不变。</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66800" y="228600"/>
            <a:ext cx="7775575" cy="720725"/>
          </a:xfrm>
        </p:spPr>
        <p:txBody>
          <a:bodyPr/>
          <a:lstStyle/>
          <a:p>
            <a:pPr eaLnBrk="1" hangingPunct="1"/>
            <a:r>
              <a:rPr lang="zh-CN" altLang="en-US" smtClean="0"/>
              <a:t>小  结                               </a:t>
            </a:r>
            <a:r>
              <a:rPr lang="en-US" altLang="zh-CN" sz="1400" smtClean="0">
                <a:ea typeface="黑体" pitchFamily="2" charset="-122"/>
              </a:rPr>
              <a:t>2</a:t>
            </a:r>
          </a:p>
        </p:txBody>
      </p:sp>
      <p:sp>
        <p:nvSpPr>
          <p:cNvPr id="29699" name="Rectangle 3"/>
          <p:cNvSpPr>
            <a:spLocks noChangeArrowheads="1"/>
          </p:cNvSpPr>
          <p:nvPr/>
        </p:nvSpPr>
        <p:spPr bwMode="auto">
          <a:xfrm>
            <a:off x="228600" y="1916113"/>
            <a:ext cx="8591550" cy="2881312"/>
          </a:xfrm>
          <a:prstGeom prst="rect">
            <a:avLst/>
          </a:prstGeom>
          <a:noFill/>
          <a:ln w="9525">
            <a:noFill/>
            <a:miter lim="800000"/>
            <a:headEnd/>
            <a:tailEnd/>
          </a:ln>
          <a:effectLst/>
        </p:spPr>
        <p:txBody>
          <a:bodyPr/>
          <a:lstStyle/>
          <a:p>
            <a:pPr marL="342900" indent="-342900" algn="just">
              <a:spcBef>
                <a:spcPct val="20000"/>
              </a:spcBef>
              <a:buClr>
                <a:schemeClr val="bg2"/>
              </a:buClr>
              <a:buSzPct val="70000"/>
              <a:buFont typeface="Wingdings" pitchFamily="2" charset="2"/>
              <a:buChar char="l"/>
            </a:pPr>
            <a:r>
              <a:rPr lang="en-US" altLang="zh-CN" sz="2700">
                <a:latin typeface="Times New Roman" pitchFamily="18" charset="0"/>
              </a:rPr>
              <a:t>         </a:t>
            </a:r>
            <a:r>
              <a:rPr lang="zh-CN" altLang="en-US" sz="2700" b="1">
                <a:latin typeface="Times New Roman" pitchFamily="18" charset="0"/>
              </a:rPr>
              <a:t>等值电路在感应电动机的理论中占有重要的地位，它把复杂的电磁关系通过参数用等值电路的形式表示出来。可以用电路的方法来研究和分析感应电机。</a:t>
            </a:r>
            <a:r>
              <a:rPr lang="en-US" altLang="zh-CN" sz="2700" b="1">
                <a:latin typeface="Times New Roman" pitchFamily="18" charset="0"/>
              </a:rPr>
              <a:t>T</a:t>
            </a:r>
            <a:r>
              <a:rPr lang="zh-CN" altLang="en-US" sz="2700" b="1">
                <a:latin typeface="Times New Roman" pitchFamily="18" charset="0"/>
              </a:rPr>
              <a:t>型等值电路可以完整地表达电机的基本电磁关系。</a:t>
            </a:r>
            <a:r>
              <a:rPr lang="zh-CN" altLang="en-US" sz="2300">
                <a:latin typeface="Times New Roman" pitchFamily="18" charset="0"/>
              </a:rPr>
              <a:t>       </a:t>
            </a:r>
            <a:endParaRPr lang="zh-CN" altLang="en-US" sz="2700" b="1">
              <a:latin typeface="Times New Roman"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16013" y="0"/>
            <a:ext cx="7793037" cy="1143000"/>
          </a:xfrm>
        </p:spPr>
        <p:txBody>
          <a:bodyPr/>
          <a:lstStyle/>
          <a:p>
            <a:pPr eaLnBrk="1" hangingPunct="1"/>
            <a:r>
              <a:rPr lang="zh-CN" altLang="en-US" sz="2900" b="1" smtClean="0"/>
              <a:t>作业</a:t>
            </a:r>
            <a:endParaRPr lang="zh-CN" altLang="en-US" sz="1400" smtClean="0">
              <a:ea typeface="黑体" pitchFamily="2" charset="-122"/>
            </a:endParaRPr>
          </a:p>
        </p:txBody>
      </p:sp>
      <p:sp>
        <p:nvSpPr>
          <p:cNvPr id="30723" name="Rectangle 3"/>
          <p:cNvSpPr>
            <a:spLocks noChangeArrowheads="1"/>
          </p:cNvSpPr>
          <p:nvPr/>
        </p:nvSpPr>
        <p:spPr bwMode="auto">
          <a:xfrm>
            <a:off x="395288" y="2492375"/>
            <a:ext cx="5616575" cy="6492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a:t>   5-13,14,15</a:t>
            </a:r>
            <a:endParaRPr lang="zh-CN" altLang="zh-CN" sz="200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a:ln w="9525">
            <a:noFill/>
            <a:miter lim="800000"/>
            <a:headEnd/>
            <a:tailEnd/>
          </a:ln>
        </p:spPr>
      </p:pic>
      <p:sp>
        <p:nvSpPr>
          <p:cNvPr id="31747" name="Rectangle 3"/>
          <p:cNvSpPr>
            <a:spLocks noChangeArrowheads="1"/>
          </p:cNvSpPr>
          <p:nvPr/>
        </p:nvSpPr>
        <p:spPr bwMode="auto">
          <a:xfrm>
            <a:off x="971550" y="2636838"/>
            <a:ext cx="5759450" cy="2286000"/>
          </a:xfrm>
          <a:prstGeom prst="rect">
            <a:avLst/>
          </a:prstGeom>
          <a:noFill/>
          <a:ln w="9525">
            <a:noFill/>
            <a:miter lim="800000"/>
            <a:headEnd/>
            <a:tailEnd/>
          </a:ln>
          <a:effectLst/>
        </p:spPr>
        <p:txBody>
          <a:bodyPr/>
          <a:lstStyle/>
          <a:p>
            <a:pPr marL="342900" indent="-342900" algn="ctr" fontAlgn="b">
              <a:lnSpc>
                <a:spcPct val="90000"/>
              </a:lnSpc>
              <a:spcBef>
                <a:spcPct val="20000"/>
              </a:spcBef>
              <a:buClr>
                <a:schemeClr val="folHlink"/>
              </a:buClr>
              <a:buSzPct val="60000"/>
              <a:buFont typeface="Wingdings" pitchFamily="2" charset="2"/>
              <a:buNone/>
            </a:pPr>
            <a:r>
              <a:rPr kumimoji="1" lang="en-US" altLang="zh-CN" sz="9600" b="1">
                <a:latin typeface="宋体" pitchFamily="2" charset="-122"/>
              </a:rPr>
              <a:t>Thank you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b="1" smtClean="0">
                <a:ea typeface="仿宋_GB2312" pitchFamily="49" charset="-122"/>
              </a:rPr>
              <a:t>介绍内容</a:t>
            </a:r>
          </a:p>
        </p:txBody>
      </p:sp>
      <p:sp>
        <p:nvSpPr>
          <p:cNvPr id="179203" name="Rectangle 3"/>
          <p:cNvSpPr>
            <a:spLocks noGrp="1" noChangeArrowheads="1"/>
          </p:cNvSpPr>
          <p:nvPr>
            <p:ph type="body" sz="half" idx="1"/>
          </p:nvPr>
        </p:nvSpPr>
        <p:spPr>
          <a:xfrm>
            <a:off x="1303338" y="1903413"/>
            <a:ext cx="6772275" cy="2190750"/>
          </a:xfrm>
        </p:spPr>
        <p:txBody>
          <a:bodyPr/>
          <a:lstStyle/>
          <a:p>
            <a:pPr eaLnBrk="1" hangingPunct="1">
              <a:buFont typeface="Wingdings" pitchFamily="2" charset="2"/>
              <a:buNone/>
            </a:pPr>
            <a:r>
              <a:rPr lang="en-US" altLang="zh-CN" sz="4100" b="1" smtClean="0"/>
              <a:t>1.</a:t>
            </a:r>
            <a:r>
              <a:rPr lang="zh-CN" altLang="en-US" sz="4100" b="1" smtClean="0">
                <a:latin typeface="Times New Roman" pitchFamily="18" charset="0"/>
              </a:rPr>
              <a:t>转子静止时的分析</a:t>
            </a:r>
          </a:p>
          <a:p>
            <a:pPr eaLnBrk="1" hangingPunct="1">
              <a:buFont typeface="Wingdings" pitchFamily="2" charset="2"/>
              <a:buNone/>
            </a:pPr>
            <a:r>
              <a:rPr lang="en-US" altLang="zh-CN" sz="4100" b="1" smtClean="0"/>
              <a:t>2.</a:t>
            </a:r>
            <a:r>
              <a:rPr lang="zh-CN" altLang="en-US" sz="4100" b="1" smtClean="0">
                <a:latin typeface="Times New Roman" pitchFamily="18" charset="0"/>
              </a:rPr>
              <a:t>转子旋转时的分析</a:t>
            </a:r>
          </a:p>
          <a:p>
            <a:pPr eaLnBrk="1" hangingPunct="1">
              <a:buFont typeface="Wingdings" pitchFamily="2" charset="2"/>
              <a:buNone/>
            </a:pPr>
            <a:r>
              <a:rPr lang="en-US" altLang="zh-CN" sz="4100" b="1" smtClean="0"/>
              <a:t>3.</a:t>
            </a:r>
            <a:r>
              <a:rPr lang="zh-CN" altLang="en-US" sz="4100" b="1" smtClean="0">
                <a:latin typeface="Times New Roman" pitchFamily="18" charset="0"/>
              </a:rPr>
              <a:t>感应电动机参数测定</a:t>
            </a:r>
          </a:p>
          <a:p>
            <a:pPr eaLnBrk="1" hangingPunct="1">
              <a:buFont typeface="Wingdings" pitchFamily="2" charset="2"/>
              <a:buNone/>
            </a:pPr>
            <a:endParaRPr lang="en-US" altLang="zh-CN" sz="3600" b="1" smtClean="0"/>
          </a:p>
        </p:txBody>
      </p:sp>
      <p:pic>
        <p:nvPicPr>
          <p:cNvPr id="5124" name="Picture 9" descr="03new01010">
            <a:hlinkClick r:id="rId2" action="ppaction://hlinksldjump"/>
          </p:cNvPr>
          <p:cNvPicPr>
            <a:picLocks noChangeAspect="1" noChangeArrowheads="1" noCrop="1"/>
          </p:cNvPicPr>
          <p:nvPr>
            <p:ph sz="quarter" idx="2"/>
          </p:nvPr>
        </p:nvPicPr>
        <p:blipFill>
          <a:blip r:embed="rId3"/>
          <a:srcRect/>
          <a:stretch>
            <a:fillRect/>
          </a:stretch>
        </p:blipFill>
        <p:spPr>
          <a:xfrm>
            <a:off x="1044575" y="3708400"/>
            <a:ext cx="628650" cy="354013"/>
          </a:xfrm>
        </p:spPr>
      </p:pic>
      <p:pic>
        <p:nvPicPr>
          <p:cNvPr id="5125" name="Picture 4" descr="03new01010">
            <a:hlinkClick r:id="" action="ppaction://hlinkshowjump?jump=nextslide"/>
          </p:cNvPr>
          <p:cNvPicPr>
            <a:picLocks noChangeAspect="1" noChangeArrowheads="1" noCrop="1"/>
          </p:cNvPicPr>
          <p:nvPr/>
        </p:nvPicPr>
        <p:blipFill>
          <a:blip r:embed="rId3"/>
          <a:srcRect/>
          <a:stretch>
            <a:fillRect/>
          </a:stretch>
        </p:blipFill>
        <p:spPr bwMode="auto">
          <a:xfrm>
            <a:off x="914400" y="2133600"/>
            <a:ext cx="647700" cy="388938"/>
          </a:xfrm>
          <a:prstGeom prst="rect">
            <a:avLst/>
          </a:prstGeom>
          <a:noFill/>
          <a:ln w="9525">
            <a:noFill/>
            <a:miter lim="800000"/>
            <a:headEnd/>
            <a:tailEnd/>
          </a:ln>
        </p:spPr>
      </p:pic>
      <p:pic>
        <p:nvPicPr>
          <p:cNvPr id="5126" name="Picture 5" descr="03new01010">
            <a:hlinkClick r:id="rId2" action="ppaction://hlinksldjump"/>
          </p:cNvPr>
          <p:cNvPicPr>
            <a:picLocks noChangeAspect="1" noChangeArrowheads="1" noCrop="1"/>
          </p:cNvPicPr>
          <p:nvPr/>
        </p:nvPicPr>
        <p:blipFill>
          <a:blip r:embed="rId3"/>
          <a:srcRect/>
          <a:stretch>
            <a:fillRect/>
          </a:stretch>
        </p:blipFill>
        <p:spPr bwMode="auto">
          <a:xfrm>
            <a:off x="900113" y="2852738"/>
            <a:ext cx="647700" cy="3889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  </a:t>
            </a:r>
            <a:r>
              <a:rPr lang="zh-CN" altLang="en-US" smtClean="0"/>
              <a:t>  </a:t>
            </a:r>
            <a:r>
              <a:rPr lang="en-US" altLang="zh-CN" sz="1200" smtClean="0">
                <a:ea typeface="黑体" pitchFamily="2" charset="-122"/>
              </a:rPr>
              <a:t>1</a:t>
            </a:r>
          </a:p>
        </p:txBody>
      </p:sp>
      <p:sp>
        <p:nvSpPr>
          <p:cNvPr id="6147" name="Rectangle 3"/>
          <p:cNvSpPr>
            <a:spLocks noGrp="1" noChangeArrowheads="1"/>
          </p:cNvSpPr>
          <p:nvPr>
            <p:ph type="body" sz="half" idx="1"/>
          </p:nvPr>
        </p:nvSpPr>
        <p:spPr>
          <a:xfrm>
            <a:off x="69850" y="2060575"/>
            <a:ext cx="8894763" cy="4651375"/>
          </a:xfrm>
        </p:spPr>
        <p:txBody>
          <a:bodyPr/>
          <a:lstStyle/>
          <a:p>
            <a:pPr eaLnBrk="1" hangingPunct="1"/>
            <a:r>
              <a:rPr lang="en-US" altLang="zh-CN" sz="2300" smtClean="0"/>
              <a:t>       </a:t>
            </a:r>
            <a:r>
              <a:rPr lang="zh-CN" altLang="en-US" sz="2300" b="1" smtClean="0"/>
              <a:t>在分析中我们讨论绕线型异步电动机，最后说明鼠笼型异步电动机的一些不同特点。</a:t>
            </a:r>
          </a:p>
          <a:p>
            <a:pPr eaLnBrk="1" hangingPunct="1"/>
            <a:r>
              <a:rPr lang="zh-CN" altLang="en-US" sz="2300" b="1" smtClean="0"/>
              <a:t>（一）、规定正方向</a:t>
            </a:r>
          </a:p>
          <a:p>
            <a:pPr eaLnBrk="1" hangingPunct="1"/>
            <a:r>
              <a:rPr lang="en-US" altLang="zh-CN" sz="2300" b="1" smtClean="0"/>
              <a:t>1. </a:t>
            </a:r>
            <a:r>
              <a:rPr lang="zh-CN" altLang="en-US" sz="2300" b="1" smtClean="0"/>
              <a:t>定转子电动势、电流正方向：</a:t>
            </a:r>
            <a:r>
              <a:rPr lang="en-US" altLang="zh-CN" sz="2300" b="1" smtClean="0"/>
              <a:t>——</a:t>
            </a:r>
            <a:r>
              <a:rPr lang="zh-CN" altLang="en-US" sz="2300" b="1" smtClean="0"/>
              <a:t>首进尾出；</a:t>
            </a:r>
          </a:p>
          <a:p>
            <a:pPr eaLnBrk="1" hangingPunct="1"/>
            <a:r>
              <a:rPr lang="en-US" altLang="zh-CN" sz="2300" b="1" smtClean="0"/>
              <a:t>2. </a:t>
            </a:r>
            <a:r>
              <a:rPr lang="zh-CN" altLang="en-US" sz="2300" b="1" smtClean="0"/>
              <a:t>定子电压正方向：首端指向末端（电动机惯例）；</a:t>
            </a:r>
          </a:p>
          <a:p>
            <a:pPr eaLnBrk="1" hangingPunct="1"/>
            <a:r>
              <a:rPr lang="en-US" altLang="zh-CN" sz="2300" b="1" smtClean="0"/>
              <a:t>3. </a:t>
            </a:r>
            <a:r>
              <a:rPr lang="zh-CN" altLang="en-US" sz="2300" b="1" smtClean="0"/>
              <a:t>转子电压正方向：末端指向首端（发电机惯例）；</a:t>
            </a:r>
          </a:p>
          <a:p>
            <a:pPr eaLnBrk="1" hangingPunct="1"/>
            <a:r>
              <a:rPr lang="en-US" altLang="zh-CN" sz="2300" b="1" smtClean="0"/>
              <a:t>4. </a:t>
            </a:r>
            <a:r>
              <a:rPr lang="zh-CN" altLang="en-US" sz="2300" b="1" smtClean="0"/>
              <a:t>定转子绕组轴线与电流正方向成</a:t>
            </a:r>
            <a:r>
              <a:rPr lang="en-US" altLang="zh-CN" sz="2300" b="1" smtClean="0"/>
              <a:t>——</a:t>
            </a:r>
            <a:r>
              <a:rPr lang="zh-CN" altLang="en-US" sz="2300" b="1" smtClean="0"/>
              <a:t>右手关系；</a:t>
            </a:r>
          </a:p>
          <a:p>
            <a:pPr eaLnBrk="1" hangingPunct="1"/>
            <a:r>
              <a:rPr lang="en-US" altLang="zh-CN" sz="2300" b="1" smtClean="0"/>
              <a:t>5. </a:t>
            </a:r>
            <a:r>
              <a:rPr lang="zh-CN" altLang="en-US" sz="2300" b="1" smtClean="0"/>
              <a:t>电流为正序，旋转磁场</a:t>
            </a:r>
            <a:r>
              <a:rPr lang="el-GR" altLang="zh-CN" sz="2300" b="1" smtClean="0">
                <a:latin typeface="宋体" pitchFamily="2" charset="-122"/>
              </a:rPr>
              <a:t>Φ</a:t>
            </a:r>
            <a:r>
              <a:rPr lang="en-US" altLang="zh-CN" sz="2300" b="1" baseline="-25000" smtClean="0">
                <a:latin typeface="宋体" pitchFamily="2" charset="-122"/>
              </a:rPr>
              <a:t>m</a:t>
            </a:r>
            <a:r>
              <a:rPr lang="zh-CN" altLang="en-US" sz="2300" b="1" smtClean="0"/>
              <a:t>方向为逆时针方向；</a:t>
            </a:r>
          </a:p>
          <a:p>
            <a:pPr eaLnBrk="1" hangingPunct="1"/>
            <a:r>
              <a:rPr lang="en-US" altLang="zh-CN" sz="2300" b="1" smtClean="0"/>
              <a:t>6. </a:t>
            </a:r>
            <a:r>
              <a:rPr lang="zh-CN" altLang="en-US" sz="2300" b="1" smtClean="0"/>
              <a:t>磁动势，磁通正方向：由定子指向转子；</a:t>
            </a:r>
            <a:endParaRPr lang="el-GR" altLang="zh-CN" sz="2300" b="1" smtClean="0">
              <a:latin typeface="宋体" pitchFamily="2" charset="-122"/>
            </a:endParaRPr>
          </a:p>
          <a:p>
            <a:pPr eaLnBrk="1" hangingPunct="1"/>
            <a:r>
              <a:rPr lang="en-US" altLang="zh-CN" sz="2300" b="1" smtClean="0"/>
              <a:t>7. </a:t>
            </a:r>
            <a:r>
              <a:rPr lang="zh-CN" altLang="en-US" sz="2300" b="1" smtClean="0"/>
              <a:t>假设转子位置与定子位置任意电角度</a:t>
            </a:r>
            <a:r>
              <a:rPr lang="el-GR" altLang="zh-CN" sz="2300" b="1" smtClean="0">
                <a:latin typeface="宋体" pitchFamily="2" charset="-122"/>
              </a:rPr>
              <a:t>α</a:t>
            </a:r>
            <a:r>
              <a:rPr lang="en-US" altLang="zh-CN" sz="2300" b="1" baseline="-25000" smtClean="0"/>
              <a:t>0</a:t>
            </a:r>
            <a:r>
              <a:rPr lang="en-US" altLang="zh-CN" sz="2300" b="1" smtClean="0"/>
              <a:t> =0</a:t>
            </a:r>
            <a:r>
              <a:rPr lang="zh-CN" altLang="en-US" sz="2300" b="1" smtClean="0"/>
              <a:t>， </a:t>
            </a:r>
            <a:r>
              <a:rPr lang="en-US" altLang="zh-CN" sz="2300" b="1" smtClean="0"/>
              <a:t>0&lt;</a:t>
            </a:r>
            <a:r>
              <a:rPr lang="el-GR" altLang="zh-CN" sz="2300" b="1" smtClean="0">
                <a:latin typeface="宋体" pitchFamily="2" charset="-122"/>
              </a:rPr>
              <a:t>α</a:t>
            </a:r>
            <a:r>
              <a:rPr lang="en-US" altLang="zh-CN" sz="2300" b="1" baseline="-25000" smtClean="0"/>
              <a:t>0</a:t>
            </a:r>
            <a:r>
              <a:rPr lang="en-US" altLang="zh-CN" sz="2300" b="1" smtClean="0"/>
              <a:t>&lt;360 </a:t>
            </a:r>
            <a:r>
              <a:rPr lang="zh-CN" altLang="en-US" sz="2300" b="1" smtClean="0"/>
              <a:t>）。</a:t>
            </a:r>
          </a:p>
          <a:p>
            <a:pPr eaLnBrk="1" hangingPunct="1"/>
            <a:endParaRPr lang="en-US" altLang="zh-CN" sz="2300" b="1" smtClean="0"/>
          </a:p>
        </p:txBody>
      </p:sp>
      <p:pic>
        <p:nvPicPr>
          <p:cNvPr id="8251" name="Picture 59" descr="26-1a"/>
          <p:cNvPicPr>
            <a:picLocks noChangeAspect="1" noChangeArrowheads="1"/>
          </p:cNvPicPr>
          <p:nvPr/>
        </p:nvPicPr>
        <p:blipFill>
          <a:blip r:embed="rId2"/>
          <a:srcRect/>
          <a:stretch>
            <a:fillRect/>
          </a:stretch>
        </p:blipFill>
        <p:spPr bwMode="auto">
          <a:xfrm>
            <a:off x="2987675" y="188913"/>
            <a:ext cx="5886450" cy="3895725"/>
          </a:xfrm>
          <a:prstGeom prst="rect">
            <a:avLst/>
          </a:prstGeom>
          <a:noFill/>
          <a:ln w="9525">
            <a:noFill/>
            <a:miter lim="800000"/>
            <a:headEnd/>
            <a:tailEnd/>
          </a:ln>
        </p:spPr>
      </p:pic>
      <p:sp>
        <p:nvSpPr>
          <p:cNvPr id="8252" name="Line 60"/>
          <p:cNvSpPr>
            <a:spLocks noChangeShapeType="1"/>
          </p:cNvSpPr>
          <p:nvPr/>
        </p:nvSpPr>
        <p:spPr bwMode="auto">
          <a:xfrm>
            <a:off x="5292725" y="404813"/>
            <a:ext cx="0" cy="720725"/>
          </a:xfrm>
          <a:prstGeom prst="line">
            <a:avLst/>
          </a:prstGeom>
          <a:noFill/>
          <a:ln w="38100">
            <a:solidFill>
              <a:schemeClr val="accent1"/>
            </a:solidFill>
            <a:miter lim="800000"/>
            <a:headEnd/>
            <a:tailEnd type="triangle" w="med" len="med"/>
          </a:ln>
          <a:effectLst/>
        </p:spPr>
        <p:txBody>
          <a:bodyPr wrap="none"/>
          <a:lstStyle/>
          <a:p>
            <a:endParaRPr lang="zh-CN" altLang="en-US"/>
          </a:p>
        </p:txBody>
      </p:sp>
      <p:sp>
        <p:nvSpPr>
          <p:cNvPr id="8253" name="Rectangle 61"/>
          <p:cNvSpPr>
            <a:spLocks noChangeArrowheads="1"/>
          </p:cNvSpPr>
          <p:nvPr/>
        </p:nvSpPr>
        <p:spPr bwMode="auto">
          <a:xfrm>
            <a:off x="4859338" y="539750"/>
            <a:ext cx="396875" cy="366713"/>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Ė</a:t>
            </a:r>
            <a:r>
              <a:rPr kumimoji="1" lang="en-US" altLang="zh-CN" b="1" baseline="-25000">
                <a:latin typeface="Tahoma" pitchFamily="34" charset="0"/>
              </a:rPr>
              <a:t>1</a:t>
            </a:r>
          </a:p>
        </p:txBody>
      </p:sp>
      <p:sp>
        <p:nvSpPr>
          <p:cNvPr id="8254" name="Rectangle 62"/>
          <p:cNvSpPr>
            <a:spLocks noChangeArrowheads="1"/>
          </p:cNvSpPr>
          <p:nvPr/>
        </p:nvSpPr>
        <p:spPr bwMode="auto">
          <a:xfrm>
            <a:off x="5003800" y="1628775"/>
            <a:ext cx="396875" cy="366713"/>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Ė</a:t>
            </a:r>
            <a:r>
              <a:rPr kumimoji="1" lang="en-US" altLang="zh-CN" b="1" baseline="-25000">
                <a:latin typeface="Tahoma" pitchFamily="34" charset="0"/>
              </a:rPr>
              <a:t>2</a:t>
            </a:r>
          </a:p>
        </p:txBody>
      </p:sp>
      <p:sp>
        <p:nvSpPr>
          <p:cNvPr id="8255" name="Line 63"/>
          <p:cNvSpPr>
            <a:spLocks noChangeShapeType="1"/>
          </p:cNvSpPr>
          <p:nvPr/>
        </p:nvSpPr>
        <p:spPr bwMode="auto">
          <a:xfrm>
            <a:off x="5364163" y="1412875"/>
            <a:ext cx="0" cy="720725"/>
          </a:xfrm>
          <a:prstGeom prst="line">
            <a:avLst/>
          </a:prstGeom>
          <a:noFill/>
          <a:ln w="38100">
            <a:solidFill>
              <a:schemeClr val="accent1"/>
            </a:solidFill>
            <a:miter lim="800000"/>
            <a:headEnd/>
            <a:tailEnd type="triangle" w="med" len="med"/>
          </a:ln>
          <a:effectLst/>
        </p:spPr>
        <p:txBody>
          <a:bodyPr wrap="none"/>
          <a:lstStyle/>
          <a:p>
            <a:endParaRPr lang="zh-CN" altLang="en-US"/>
          </a:p>
        </p:txBody>
      </p:sp>
      <p:sp>
        <p:nvSpPr>
          <p:cNvPr id="8256" name="Line 64"/>
          <p:cNvSpPr>
            <a:spLocks noChangeShapeType="1"/>
          </p:cNvSpPr>
          <p:nvPr/>
        </p:nvSpPr>
        <p:spPr bwMode="auto">
          <a:xfrm>
            <a:off x="3635375" y="404813"/>
            <a:ext cx="7207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57" name="Rectangle 65"/>
          <p:cNvSpPr>
            <a:spLocks noChangeArrowheads="1"/>
          </p:cNvSpPr>
          <p:nvPr/>
        </p:nvSpPr>
        <p:spPr bwMode="auto">
          <a:xfrm>
            <a:off x="3779838" y="476250"/>
            <a:ext cx="396875" cy="366713"/>
          </a:xfrm>
          <a:prstGeom prst="rect">
            <a:avLst/>
          </a:prstGeom>
          <a:noFill/>
          <a:ln w="9525">
            <a:noFill/>
            <a:miter lim="800000"/>
            <a:headEnd/>
            <a:tailEnd/>
          </a:ln>
          <a:effectLst/>
        </p:spPr>
        <p:txBody>
          <a:bodyPr wrap="none">
            <a:spAutoFit/>
          </a:bodyPr>
          <a:lstStyle/>
          <a:p>
            <a:r>
              <a:rPr kumimoji="1" lang="en-US" altLang="zh-CN" b="1">
                <a:latin typeface="宋体" pitchFamily="2" charset="-122"/>
                <a:cs typeface="Tahoma" pitchFamily="34" charset="0"/>
              </a:rPr>
              <a:t>Ì</a:t>
            </a:r>
            <a:r>
              <a:rPr kumimoji="1" lang="en-US" altLang="zh-CN" b="1" baseline="-25000">
                <a:latin typeface="Tahoma" pitchFamily="34" charset="0"/>
              </a:rPr>
              <a:t>1</a:t>
            </a:r>
          </a:p>
        </p:txBody>
      </p:sp>
      <p:sp>
        <p:nvSpPr>
          <p:cNvPr id="8258" name="Line 66"/>
          <p:cNvSpPr>
            <a:spLocks noChangeShapeType="1"/>
          </p:cNvSpPr>
          <p:nvPr/>
        </p:nvSpPr>
        <p:spPr bwMode="auto">
          <a:xfrm>
            <a:off x="3132138" y="404813"/>
            <a:ext cx="0" cy="15843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8259" name="Line 67"/>
          <p:cNvSpPr>
            <a:spLocks noChangeShapeType="1"/>
          </p:cNvSpPr>
          <p:nvPr/>
        </p:nvSpPr>
        <p:spPr bwMode="auto">
          <a:xfrm>
            <a:off x="3059113" y="2060575"/>
            <a:ext cx="1441450" cy="0"/>
          </a:xfrm>
          <a:prstGeom prst="line">
            <a:avLst/>
          </a:prstGeom>
          <a:noFill/>
          <a:ln w="9525">
            <a:solidFill>
              <a:schemeClr val="tx1"/>
            </a:solidFill>
            <a:miter lim="800000"/>
            <a:headEnd/>
            <a:tailEnd/>
          </a:ln>
          <a:effectLst/>
        </p:spPr>
        <p:txBody>
          <a:bodyPr wrap="none"/>
          <a:lstStyle/>
          <a:p>
            <a:endParaRPr lang="zh-CN" altLang="en-US"/>
          </a:p>
        </p:txBody>
      </p:sp>
      <p:sp>
        <p:nvSpPr>
          <p:cNvPr id="8260" name="Rectangle 68"/>
          <p:cNvSpPr>
            <a:spLocks noChangeArrowheads="1"/>
          </p:cNvSpPr>
          <p:nvPr/>
        </p:nvSpPr>
        <p:spPr bwMode="auto">
          <a:xfrm>
            <a:off x="3348038" y="1052513"/>
            <a:ext cx="503237" cy="366712"/>
          </a:xfrm>
          <a:prstGeom prst="rect">
            <a:avLst/>
          </a:prstGeom>
          <a:noFill/>
          <a:ln w="9525">
            <a:noFill/>
            <a:miter lim="800000"/>
            <a:headEnd/>
            <a:tailEnd/>
          </a:ln>
          <a:effectLst/>
        </p:spPr>
        <p:txBody>
          <a:bodyPr>
            <a:spAutoFit/>
          </a:bodyPr>
          <a:lstStyle/>
          <a:p>
            <a:r>
              <a:rPr kumimoji="1" lang="en-US" altLang="zh-CN" b="1">
                <a:latin typeface="宋体" pitchFamily="2" charset="-122"/>
                <a:cs typeface="Tahoma" pitchFamily="34" charset="0"/>
              </a:rPr>
              <a:t>Ù</a:t>
            </a:r>
            <a:r>
              <a:rPr kumimoji="1" lang="en-US" altLang="zh-CN" b="1" baseline="-25000">
                <a:latin typeface="Tahoma" pitchFamily="34" charset="0"/>
              </a:rPr>
              <a:t>1</a:t>
            </a:r>
          </a:p>
        </p:txBody>
      </p:sp>
      <p:sp>
        <p:nvSpPr>
          <p:cNvPr id="8261" name="Line 69"/>
          <p:cNvSpPr>
            <a:spLocks noChangeShapeType="1"/>
          </p:cNvSpPr>
          <p:nvPr/>
        </p:nvSpPr>
        <p:spPr bwMode="auto">
          <a:xfrm>
            <a:off x="5435600" y="2060575"/>
            <a:ext cx="2592388" cy="0"/>
          </a:xfrm>
          <a:prstGeom prst="line">
            <a:avLst/>
          </a:prstGeom>
          <a:noFill/>
          <a:ln w="9525">
            <a:solidFill>
              <a:schemeClr val="tx1"/>
            </a:solidFill>
            <a:miter lim="800000"/>
            <a:headEnd/>
            <a:tailEnd/>
          </a:ln>
          <a:effectLst/>
        </p:spPr>
        <p:txBody>
          <a:bodyPr wrap="none"/>
          <a:lstStyle/>
          <a:p>
            <a:endParaRPr lang="zh-CN" altLang="en-US"/>
          </a:p>
        </p:txBody>
      </p:sp>
      <p:sp>
        <p:nvSpPr>
          <p:cNvPr id="8262" name="Rectangle 70"/>
          <p:cNvSpPr>
            <a:spLocks noChangeArrowheads="1"/>
          </p:cNvSpPr>
          <p:nvPr/>
        </p:nvSpPr>
        <p:spPr bwMode="auto">
          <a:xfrm>
            <a:off x="7740650" y="1557338"/>
            <a:ext cx="503238" cy="366712"/>
          </a:xfrm>
          <a:prstGeom prst="rect">
            <a:avLst/>
          </a:prstGeom>
          <a:noFill/>
          <a:ln w="9525">
            <a:noFill/>
            <a:miter lim="800000"/>
            <a:headEnd/>
            <a:tailEnd/>
          </a:ln>
          <a:effectLst/>
        </p:spPr>
        <p:txBody>
          <a:bodyPr>
            <a:spAutoFit/>
          </a:bodyPr>
          <a:lstStyle/>
          <a:p>
            <a:r>
              <a:rPr kumimoji="1" lang="en-US" altLang="zh-CN" b="1">
                <a:latin typeface="宋体" pitchFamily="2" charset="-122"/>
                <a:cs typeface="Tahoma" pitchFamily="34" charset="0"/>
              </a:rPr>
              <a:t>Ù</a:t>
            </a:r>
            <a:r>
              <a:rPr kumimoji="1" lang="en-US" altLang="zh-CN" b="1" baseline="-25000">
                <a:latin typeface="Tahoma" pitchFamily="34" charset="0"/>
              </a:rPr>
              <a:t>2</a:t>
            </a:r>
          </a:p>
        </p:txBody>
      </p:sp>
      <p:sp>
        <p:nvSpPr>
          <p:cNvPr id="8263" name="Line 71"/>
          <p:cNvSpPr>
            <a:spLocks noChangeShapeType="1"/>
          </p:cNvSpPr>
          <p:nvPr/>
        </p:nvSpPr>
        <p:spPr bwMode="auto">
          <a:xfrm flipV="1">
            <a:off x="7740650" y="1412875"/>
            <a:ext cx="0" cy="5762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8264" name="AutoShape 72"/>
          <p:cNvSpPr>
            <a:spLocks noChangeArrowheads="1"/>
          </p:cNvSpPr>
          <p:nvPr/>
        </p:nvSpPr>
        <p:spPr bwMode="auto">
          <a:xfrm>
            <a:off x="3708400" y="1484313"/>
            <a:ext cx="287338" cy="1296987"/>
          </a:xfrm>
          <a:prstGeom prst="curvedRightArrow">
            <a:avLst>
              <a:gd name="adj1" fmla="val 90276"/>
              <a:gd name="adj2" fmla="val 180552"/>
              <a:gd name="adj3" fmla="val 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265" name="Rectangle 73"/>
          <p:cNvSpPr>
            <a:spLocks noChangeArrowheads="1"/>
          </p:cNvSpPr>
          <p:nvPr/>
        </p:nvSpPr>
        <p:spPr bwMode="auto">
          <a:xfrm>
            <a:off x="3419475" y="2420938"/>
            <a:ext cx="647700" cy="366712"/>
          </a:xfrm>
          <a:prstGeom prst="rect">
            <a:avLst/>
          </a:prstGeom>
          <a:noFill/>
          <a:ln w="9525">
            <a:noFill/>
            <a:miter lim="800000"/>
            <a:headEnd/>
            <a:tailEnd/>
          </a:ln>
          <a:effectLst/>
        </p:spPr>
        <p:txBody>
          <a:bodyPr>
            <a:spAutoFit/>
          </a:bodyPr>
          <a:lstStyle/>
          <a:p>
            <a:r>
              <a:rPr kumimoji="1" lang="el-GR" altLang="zh-CN">
                <a:latin typeface="Tahoma" pitchFamily="34" charset="0"/>
              </a:rPr>
              <a:t>Φ</a:t>
            </a:r>
            <a:r>
              <a:rPr kumimoji="1" lang="en-US" altLang="zh-CN" baseline="-25000">
                <a:latin typeface="Tahoma" pitchFamily="34" charset="0"/>
              </a:rPr>
              <a:t>m</a:t>
            </a:r>
            <a:endParaRPr kumimoji="1" lang="en-US" altLang="zh-CN">
              <a:latin typeface="Tahoma" pitchFamily="34" charset="0"/>
            </a:endParaRPr>
          </a:p>
        </p:txBody>
      </p:sp>
      <p:sp>
        <p:nvSpPr>
          <p:cNvPr id="8266" name="Rectangle 74"/>
          <p:cNvSpPr>
            <a:spLocks noChangeArrowheads="1"/>
          </p:cNvSpPr>
          <p:nvPr/>
        </p:nvSpPr>
        <p:spPr bwMode="auto">
          <a:xfrm>
            <a:off x="6804025" y="908050"/>
            <a:ext cx="396875" cy="366713"/>
          </a:xfrm>
          <a:prstGeom prst="rect">
            <a:avLst/>
          </a:prstGeom>
          <a:noFill/>
          <a:ln w="9525">
            <a:noFill/>
            <a:miter lim="800000"/>
            <a:headEnd/>
            <a:tailEnd/>
          </a:ln>
          <a:effectLst/>
        </p:spPr>
        <p:txBody>
          <a:bodyPr wrap="none">
            <a:spAutoFit/>
          </a:bodyPr>
          <a:lstStyle/>
          <a:p>
            <a:r>
              <a:rPr kumimoji="1" lang="en-US" altLang="zh-CN" b="1">
                <a:latin typeface="宋体" pitchFamily="2" charset="-122"/>
                <a:cs typeface="Tahoma" pitchFamily="34" charset="0"/>
              </a:rPr>
              <a:t>Ì</a:t>
            </a:r>
            <a:r>
              <a:rPr kumimoji="1" lang="en-US" altLang="zh-CN" b="1" baseline="-25000">
                <a:latin typeface="Tahoma" pitchFamily="34" charset="0"/>
              </a:rPr>
              <a:t>2</a:t>
            </a:r>
          </a:p>
        </p:txBody>
      </p:sp>
      <p:sp>
        <p:nvSpPr>
          <p:cNvPr id="8267" name="Line 75"/>
          <p:cNvSpPr>
            <a:spLocks noChangeShapeType="1"/>
          </p:cNvSpPr>
          <p:nvPr/>
        </p:nvSpPr>
        <p:spPr bwMode="auto">
          <a:xfrm>
            <a:off x="6443663" y="1484313"/>
            <a:ext cx="720725" cy="0"/>
          </a:xfrm>
          <a:prstGeom prst="line">
            <a:avLst/>
          </a:prstGeom>
          <a:noFill/>
          <a:ln w="38100">
            <a:solidFill>
              <a:schemeClr val="hlink"/>
            </a:solidFill>
            <a:miter lim="800000"/>
            <a:headEnd type="triangle" w="med" len="med"/>
            <a:tailEnd/>
          </a:ln>
          <a:effectLst/>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8251"/>
                                        </p:tgtEl>
                                        <p:attrNameLst>
                                          <p:attrName>style.visibility</p:attrName>
                                        </p:attrNameLst>
                                      </p:cBhvr>
                                      <p:to>
                                        <p:strVal val="visible"/>
                                      </p:to>
                                    </p:set>
                                    <p:animEffect transition="in" filter="slide(fromRight)">
                                      <p:cBhvr>
                                        <p:cTn id="7" dur="500"/>
                                        <p:tgtEl>
                                          <p:spTgt spid="8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253"/>
                                        </p:tgtEl>
                                        <p:attrNameLst>
                                          <p:attrName>style.visibility</p:attrName>
                                        </p:attrNameLst>
                                      </p:cBhvr>
                                      <p:to>
                                        <p:strVal val="visible"/>
                                      </p:to>
                                    </p:set>
                                    <p:animEffect transition="in" filter="slide(fromTop)">
                                      <p:cBhvr>
                                        <p:cTn id="12" dur="500"/>
                                        <p:tgtEl>
                                          <p:spTgt spid="8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252"/>
                                        </p:tgtEl>
                                        <p:attrNameLst>
                                          <p:attrName>style.visibility</p:attrName>
                                        </p:attrNameLst>
                                      </p:cBhvr>
                                      <p:to>
                                        <p:strVal val="visible"/>
                                      </p:to>
                                    </p:set>
                                    <p:animEffect transition="in" filter="slide(fromTop)">
                                      <p:cBhvr>
                                        <p:cTn id="17" dur="500"/>
                                        <p:tgtEl>
                                          <p:spTgt spid="8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8254"/>
                                        </p:tgtEl>
                                        <p:attrNameLst>
                                          <p:attrName>style.visibility</p:attrName>
                                        </p:attrNameLst>
                                      </p:cBhvr>
                                      <p:to>
                                        <p:strVal val="visible"/>
                                      </p:to>
                                    </p:set>
                                    <p:animEffect transition="in" filter="slide(fromTop)">
                                      <p:cBhvr>
                                        <p:cTn id="22" dur="500"/>
                                        <p:tgtEl>
                                          <p:spTgt spid="82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8255"/>
                                        </p:tgtEl>
                                        <p:attrNameLst>
                                          <p:attrName>style.visibility</p:attrName>
                                        </p:attrNameLst>
                                      </p:cBhvr>
                                      <p:to>
                                        <p:strVal val="visible"/>
                                      </p:to>
                                    </p:set>
                                    <p:animEffect transition="in" filter="slide(fromTop)">
                                      <p:cBhvr>
                                        <p:cTn id="27" dur="500"/>
                                        <p:tgtEl>
                                          <p:spTgt spid="8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8257"/>
                                        </p:tgtEl>
                                        <p:attrNameLst>
                                          <p:attrName>style.visibility</p:attrName>
                                        </p:attrNameLst>
                                      </p:cBhvr>
                                      <p:to>
                                        <p:strVal val="visible"/>
                                      </p:to>
                                    </p:set>
                                    <p:animEffect transition="in" filter="slide(fromLeft)">
                                      <p:cBhvr>
                                        <p:cTn id="32" dur="500"/>
                                        <p:tgtEl>
                                          <p:spTgt spid="82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8256"/>
                                        </p:tgtEl>
                                        <p:attrNameLst>
                                          <p:attrName>style.visibility</p:attrName>
                                        </p:attrNameLst>
                                      </p:cBhvr>
                                      <p:to>
                                        <p:strVal val="visible"/>
                                      </p:to>
                                    </p:set>
                                    <p:animEffect transition="in" filter="slide(fromLeft)">
                                      <p:cBhvr>
                                        <p:cTn id="37" dur="500"/>
                                        <p:tgtEl>
                                          <p:spTgt spid="8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8260"/>
                                        </p:tgtEl>
                                        <p:attrNameLst>
                                          <p:attrName>style.visibility</p:attrName>
                                        </p:attrNameLst>
                                      </p:cBhvr>
                                      <p:to>
                                        <p:strVal val="visible"/>
                                      </p:to>
                                    </p:set>
                                    <p:animEffect transition="in" filter="slide(fromTop)">
                                      <p:cBhvr>
                                        <p:cTn id="42" dur="500"/>
                                        <p:tgtEl>
                                          <p:spTgt spid="82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5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8258"/>
                                        </p:tgtEl>
                                        <p:attrNameLst>
                                          <p:attrName>style.visibility</p:attrName>
                                        </p:attrNameLst>
                                      </p:cBhvr>
                                      <p:to>
                                        <p:strVal val="visible"/>
                                      </p:to>
                                    </p:set>
                                    <p:animEffect transition="in" filter="slide(fromTop)">
                                      <p:cBhvr>
                                        <p:cTn id="51" dur="500"/>
                                        <p:tgtEl>
                                          <p:spTgt spid="825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26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8263"/>
                                        </p:tgtEl>
                                        <p:attrNameLst>
                                          <p:attrName>style.visibility</p:attrName>
                                        </p:attrNameLst>
                                      </p:cBhvr>
                                      <p:to>
                                        <p:strVal val="visible"/>
                                      </p:to>
                                    </p:set>
                                    <p:animEffect transition="in" filter="slide(fromBottom)">
                                      <p:cBhvr>
                                        <p:cTn id="60" dur="500"/>
                                        <p:tgtEl>
                                          <p:spTgt spid="826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8262"/>
                                        </p:tgtEl>
                                        <p:attrNameLst>
                                          <p:attrName>style.visibility</p:attrName>
                                        </p:attrNameLst>
                                      </p:cBhvr>
                                      <p:to>
                                        <p:strVal val="visible"/>
                                      </p:to>
                                    </p:set>
                                    <p:animEffect transition="in" filter="slide(fromBottom)">
                                      <p:cBhvr>
                                        <p:cTn id="65" dur="500"/>
                                        <p:tgtEl>
                                          <p:spTgt spid="826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2" fill="hold" grpId="0" nodeType="clickEffect">
                                  <p:stCondLst>
                                    <p:cond delay="0"/>
                                  </p:stCondLst>
                                  <p:childTnLst>
                                    <p:set>
                                      <p:cBhvr>
                                        <p:cTn id="69" dur="1" fill="hold">
                                          <p:stCondLst>
                                            <p:cond delay="0"/>
                                          </p:stCondLst>
                                        </p:cTn>
                                        <p:tgtEl>
                                          <p:spTgt spid="8267"/>
                                        </p:tgtEl>
                                        <p:attrNameLst>
                                          <p:attrName>style.visibility</p:attrName>
                                        </p:attrNameLst>
                                      </p:cBhvr>
                                      <p:to>
                                        <p:strVal val="visible"/>
                                      </p:to>
                                    </p:set>
                                    <p:animEffect transition="in" filter="slide(fromRight)">
                                      <p:cBhvr>
                                        <p:cTn id="70" dur="500"/>
                                        <p:tgtEl>
                                          <p:spTgt spid="826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8266"/>
                                        </p:tgtEl>
                                        <p:attrNameLst>
                                          <p:attrName>style.visibility</p:attrName>
                                        </p:attrNameLst>
                                      </p:cBhvr>
                                      <p:to>
                                        <p:strVal val="visible"/>
                                      </p:to>
                                    </p:set>
                                    <p:animEffect transition="in" filter="slide(fromRight)">
                                      <p:cBhvr>
                                        <p:cTn id="75" dur="500"/>
                                        <p:tgtEl>
                                          <p:spTgt spid="826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1" fill="hold" grpId="0" nodeType="clickEffect">
                                  <p:stCondLst>
                                    <p:cond delay="0"/>
                                  </p:stCondLst>
                                  <p:childTnLst>
                                    <p:set>
                                      <p:cBhvr>
                                        <p:cTn id="79" dur="1" fill="hold">
                                          <p:stCondLst>
                                            <p:cond delay="0"/>
                                          </p:stCondLst>
                                        </p:cTn>
                                        <p:tgtEl>
                                          <p:spTgt spid="8264"/>
                                        </p:tgtEl>
                                        <p:attrNameLst>
                                          <p:attrName>style.visibility</p:attrName>
                                        </p:attrNameLst>
                                      </p:cBhvr>
                                      <p:to>
                                        <p:strVal val="visible"/>
                                      </p:to>
                                    </p:set>
                                    <p:animEffect transition="in" filter="slide(fromTop)">
                                      <p:cBhvr>
                                        <p:cTn id="80" dur="500"/>
                                        <p:tgtEl>
                                          <p:spTgt spid="826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2" presetClass="entr" presetSubtype="1" fill="hold" grpId="0" nodeType="clickEffect">
                                  <p:stCondLst>
                                    <p:cond delay="0"/>
                                  </p:stCondLst>
                                  <p:childTnLst>
                                    <p:set>
                                      <p:cBhvr>
                                        <p:cTn id="84" dur="1" fill="hold">
                                          <p:stCondLst>
                                            <p:cond delay="0"/>
                                          </p:stCondLst>
                                        </p:cTn>
                                        <p:tgtEl>
                                          <p:spTgt spid="8265"/>
                                        </p:tgtEl>
                                        <p:attrNameLst>
                                          <p:attrName>style.visibility</p:attrName>
                                        </p:attrNameLst>
                                      </p:cBhvr>
                                      <p:to>
                                        <p:strVal val="visible"/>
                                      </p:to>
                                    </p:set>
                                    <p:animEffect transition="in" filter="slide(fromTop)">
                                      <p:cBhvr>
                                        <p:cTn id="85" dur="500"/>
                                        <p:tgtEl>
                                          <p:spTgt spid="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2" grpId="0" animBg="1"/>
      <p:bldP spid="8253" grpId="0"/>
      <p:bldP spid="8254" grpId="0"/>
      <p:bldP spid="8255" grpId="0" animBg="1"/>
      <p:bldP spid="8256" grpId="0" animBg="1"/>
      <p:bldP spid="8257" grpId="0"/>
      <p:bldP spid="8258" grpId="0" animBg="1"/>
      <p:bldP spid="8259" grpId="0" animBg="1"/>
      <p:bldP spid="8260" grpId="0"/>
      <p:bldP spid="8261" grpId="0" animBg="1"/>
      <p:bldP spid="8262" grpId="0"/>
      <p:bldP spid="8263" grpId="0" animBg="1"/>
      <p:bldP spid="8264" grpId="0" animBg="1"/>
      <p:bldP spid="8265" grpId="0"/>
      <p:bldP spid="8266" grpId="0"/>
      <p:bldP spid="826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   </a:t>
            </a:r>
            <a:r>
              <a:rPr lang="en-US" altLang="zh-CN" sz="1200" smtClean="0">
                <a:ea typeface="黑体" pitchFamily="2" charset="-122"/>
              </a:rPr>
              <a:t>2</a:t>
            </a:r>
          </a:p>
        </p:txBody>
      </p:sp>
      <p:sp>
        <p:nvSpPr>
          <p:cNvPr id="7171" name="Rectangle 3"/>
          <p:cNvSpPr>
            <a:spLocks noGrp="1" noChangeArrowheads="1"/>
          </p:cNvSpPr>
          <p:nvPr>
            <p:ph type="body" sz="half" idx="1"/>
          </p:nvPr>
        </p:nvSpPr>
        <p:spPr>
          <a:xfrm>
            <a:off x="250825" y="2017713"/>
            <a:ext cx="8497888" cy="2635250"/>
          </a:xfrm>
        </p:spPr>
        <p:txBody>
          <a:bodyPr/>
          <a:lstStyle/>
          <a:p>
            <a:pPr eaLnBrk="1" hangingPunct="1">
              <a:lnSpc>
                <a:spcPct val="90000"/>
              </a:lnSpc>
            </a:pPr>
            <a:r>
              <a:rPr lang="en-US" altLang="zh-CN" sz="2700" smtClean="0"/>
              <a:t>      </a:t>
            </a:r>
            <a:r>
              <a:rPr lang="zh-CN" altLang="en-US" sz="2700" smtClean="0"/>
              <a:t>感应电动机在正常运行时转子总是旋转的</a:t>
            </a:r>
            <a:r>
              <a:rPr lang="en-US" altLang="zh-CN" sz="2700" smtClean="0"/>
              <a:t>,</a:t>
            </a:r>
            <a:r>
              <a:rPr lang="zh-CN" altLang="en-US" sz="2700" smtClean="0"/>
              <a:t>只有在起动瞬间才是静止的。由于旋转和静止时的基本电磁关系是一致的，而静止时感应电动机的分析方便、易于理解。故本节先分析静止的感应电动机。</a:t>
            </a:r>
          </a:p>
          <a:p>
            <a:pPr eaLnBrk="1" hangingPunct="1">
              <a:lnSpc>
                <a:spcPct val="90000"/>
              </a:lnSpc>
            </a:pPr>
            <a:r>
              <a:rPr lang="zh-CN" altLang="en-US" sz="2700" smtClean="0"/>
              <a:t>      转子静止时的感应电动机与变压器的区别仅在于结构和磁场不同。</a:t>
            </a:r>
          </a:p>
        </p:txBody>
      </p:sp>
      <p:graphicFrame>
        <p:nvGraphicFramePr>
          <p:cNvPr id="517165" name="Group 45"/>
          <p:cNvGraphicFramePr>
            <a:graphicFrameLocks noGrp="1"/>
          </p:cNvGraphicFramePr>
          <p:nvPr/>
        </p:nvGraphicFramePr>
        <p:xfrm>
          <a:off x="468313" y="4437063"/>
          <a:ext cx="8064500" cy="1760538"/>
        </p:xfrm>
        <a:graphic>
          <a:graphicData uri="http://schemas.openxmlformats.org/drawingml/2006/table">
            <a:tbl>
              <a:tblPr/>
              <a:tblGrid>
                <a:gridCol w="4068762"/>
                <a:gridCol w="3995738"/>
              </a:tblGrid>
              <a:tr h="58737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感应电动机</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变压器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定转子分布绕组、有气隙</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初次级集中绕组、无气隙</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总磁势为圆形旋转磁势</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zh-CN" altLang="en-US" sz="2700" b="0" i="0" u="none" strike="noStrike" cap="none" normalizeH="0" baseline="0" smtClean="0">
                          <a:ln>
                            <a:noFill/>
                          </a:ln>
                          <a:solidFill>
                            <a:schemeClr val="tx1"/>
                          </a:solidFill>
                          <a:effectLst/>
                          <a:latin typeface="Arial" charset="0"/>
                          <a:ea typeface="宋体" pitchFamily="2" charset="-122"/>
                        </a:rPr>
                        <a:t>脉振磁势</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27088" y="549275"/>
            <a:ext cx="7793037" cy="1143000"/>
          </a:xfrm>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 </a:t>
            </a:r>
            <a:r>
              <a:rPr lang="en-US" altLang="zh-CN" sz="1200" smtClean="0">
                <a:ea typeface="黑体" pitchFamily="2" charset="-122"/>
              </a:rPr>
              <a:t>3</a:t>
            </a:r>
          </a:p>
        </p:txBody>
      </p:sp>
      <p:sp>
        <p:nvSpPr>
          <p:cNvPr id="8195" name="Rectangle 3"/>
          <p:cNvSpPr>
            <a:spLocks noGrp="1" noChangeArrowheads="1"/>
          </p:cNvSpPr>
          <p:nvPr>
            <p:ph type="body" sz="half" idx="1"/>
          </p:nvPr>
        </p:nvSpPr>
        <p:spPr>
          <a:xfrm>
            <a:off x="0" y="3141663"/>
            <a:ext cx="8497888" cy="3278187"/>
          </a:xfrm>
        </p:spPr>
        <p:txBody>
          <a:bodyPr/>
          <a:lstStyle/>
          <a:p>
            <a:pPr eaLnBrk="1" hangingPunct="1"/>
            <a:r>
              <a:rPr lang="zh-CN" altLang="en-US" sz="2700" b="1" smtClean="0"/>
              <a:t>一、转子绕组开路</a:t>
            </a:r>
          </a:p>
          <a:p>
            <a:pPr eaLnBrk="1" hangingPunct="1"/>
            <a:r>
              <a:rPr lang="zh-CN" altLang="en-US" sz="2700" smtClean="0"/>
              <a:t>       </a:t>
            </a:r>
            <a:r>
              <a:rPr lang="zh-CN" altLang="en-US" sz="2700" b="1" smtClean="0"/>
              <a:t>转子绕组无电流，不产生电磁转矩。此时定子绕组接相电压</a:t>
            </a:r>
            <a:r>
              <a:rPr lang="en-US" altLang="zh-CN" sz="2700" b="1" smtClean="0"/>
              <a:t>U</a:t>
            </a:r>
            <a:r>
              <a:rPr lang="en-US" altLang="zh-CN" sz="2700" b="1" baseline="-25000" smtClean="0"/>
              <a:t>1</a:t>
            </a:r>
            <a:r>
              <a:rPr lang="zh-CN" altLang="en-US" sz="2700" b="1" smtClean="0"/>
              <a:t>、频率为</a:t>
            </a:r>
            <a:r>
              <a:rPr lang="en-US" altLang="zh-CN" sz="2700" b="1" smtClean="0"/>
              <a:t>f</a:t>
            </a:r>
            <a:r>
              <a:rPr lang="en-US" altLang="zh-CN" sz="2700" b="1" baseline="-25000" smtClean="0"/>
              <a:t>1</a:t>
            </a:r>
            <a:r>
              <a:rPr lang="zh-CN" altLang="en-US" sz="2700" b="1" smtClean="0"/>
              <a:t>的外接电源，产生定子励磁电流</a:t>
            </a:r>
            <a:r>
              <a:rPr lang="en-US" altLang="zh-CN" sz="2700" b="1" smtClean="0"/>
              <a:t>I</a:t>
            </a:r>
            <a:r>
              <a:rPr lang="en-US" altLang="zh-CN" sz="2700" b="1" baseline="-25000" smtClean="0"/>
              <a:t>0</a:t>
            </a:r>
            <a:r>
              <a:rPr lang="zh-CN" altLang="en-US" sz="2700" b="1" smtClean="0"/>
              <a:t>，建立主磁通</a:t>
            </a:r>
            <a:r>
              <a:rPr lang="el-GR" altLang="zh-CN" sz="2700" b="1" smtClean="0">
                <a:cs typeface="Tahoma" pitchFamily="34" charset="0"/>
              </a:rPr>
              <a:t>Φ</a:t>
            </a:r>
            <a:r>
              <a:rPr lang="en-US" altLang="zh-CN" sz="2700" b="1" baseline="-25000" smtClean="0">
                <a:cs typeface="Tahoma" pitchFamily="34" charset="0"/>
              </a:rPr>
              <a:t>m</a:t>
            </a:r>
            <a:r>
              <a:rPr lang="zh-CN" altLang="en-US" sz="2700" b="1" smtClean="0">
                <a:cs typeface="Tahoma" pitchFamily="34" charset="0"/>
              </a:rPr>
              <a:t>和漏磁通</a:t>
            </a:r>
            <a:r>
              <a:rPr lang="el-GR" altLang="zh-CN" sz="2700" b="1" smtClean="0">
                <a:cs typeface="Tahoma" pitchFamily="34" charset="0"/>
              </a:rPr>
              <a:t>Φ</a:t>
            </a:r>
            <a:r>
              <a:rPr lang="el-GR" altLang="zh-CN" sz="2700" b="1" baseline="-25000" smtClean="0">
                <a:latin typeface="宋体" pitchFamily="2" charset="-122"/>
                <a:cs typeface="Tahoma" pitchFamily="34" charset="0"/>
              </a:rPr>
              <a:t>σ</a:t>
            </a:r>
            <a:r>
              <a:rPr lang="en-US" altLang="zh-CN" sz="2700" b="1" baseline="-25000" smtClean="0">
                <a:latin typeface="宋体" pitchFamily="2" charset="-122"/>
                <a:cs typeface="Tahoma" pitchFamily="34" charset="0"/>
              </a:rPr>
              <a:t>1</a:t>
            </a:r>
            <a:r>
              <a:rPr lang="zh-CN" altLang="en-US" sz="2700" b="1" smtClean="0">
                <a:latin typeface="宋体" pitchFamily="2" charset="-122"/>
                <a:cs typeface="Tahoma" pitchFamily="34" charset="0"/>
              </a:rPr>
              <a:t>。三相对称绕组</a:t>
            </a:r>
            <a:r>
              <a:rPr lang="en-US" altLang="zh-CN" sz="2700" b="1" smtClean="0">
                <a:latin typeface="宋体" pitchFamily="2" charset="-122"/>
                <a:cs typeface="Tahoma" pitchFamily="34" charset="0"/>
              </a:rPr>
              <a:t>——</a:t>
            </a:r>
            <a:r>
              <a:rPr lang="zh-CN" altLang="en-US" sz="2700" b="1" smtClean="0">
                <a:latin typeface="宋体" pitchFamily="2" charset="-122"/>
                <a:cs typeface="Tahoma" pitchFamily="34" charset="0"/>
              </a:rPr>
              <a:t>圆形旋转磁场：</a:t>
            </a:r>
            <a:r>
              <a:rPr lang="en-US" altLang="zh-CN" sz="2700" b="1" smtClean="0">
                <a:latin typeface="宋体" pitchFamily="2" charset="-122"/>
                <a:cs typeface="Tahoma" pitchFamily="34" charset="0"/>
              </a:rPr>
              <a:t>I</a:t>
            </a:r>
            <a:r>
              <a:rPr lang="en-US" altLang="zh-CN" sz="2700" b="1" baseline="-25000" smtClean="0">
                <a:latin typeface="宋体" pitchFamily="2" charset="-122"/>
                <a:cs typeface="Tahoma" pitchFamily="34" charset="0"/>
              </a:rPr>
              <a:t>0</a:t>
            </a:r>
            <a:r>
              <a:rPr lang="zh-CN" altLang="en-US" sz="2700" b="1" smtClean="0">
                <a:latin typeface="宋体" pitchFamily="2" charset="-122"/>
                <a:cs typeface="Tahoma" pitchFamily="34" charset="0"/>
              </a:rPr>
              <a:t>（时间矢量）</a:t>
            </a:r>
            <a:r>
              <a:rPr lang="en-US" altLang="zh-CN" sz="2700" b="1" smtClean="0">
                <a:latin typeface="宋体" pitchFamily="2" charset="-122"/>
                <a:cs typeface="Tahoma" pitchFamily="34" charset="0"/>
              </a:rPr>
              <a:t>/F</a:t>
            </a:r>
            <a:r>
              <a:rPr lang="en-US" altLang="zh-CN" sz="2700" b="1" baseline="-25000" smtClean="0">
                <a:latin typeface="宋体" pitchFamily="2" charset="-122"/>
                <a:cs typeface="Tahoma" pitchFamily="34" charset="0"/>
              </a:rPr>
              <a:t>0</a:t>
            </a:r>
            <a:r>
              <a:rPr lang="zh-CN" altLang="en-US" sz="2700" b="1" smtClean="0">
                <a:latin typeface="宋体" pitchFamily="2" charset="-122"/>
                <a:cs typeface="Tahoma" pitchFamily="34" charset="0"/>
              </a:rPr>
              <a:t>（空间矢量）。</a:t>
            </a:r>
          </a:p>
          <a:p>
            <a:pPr eaLnBrk="1" hangingPunct="1"/>
            <a:r>
              <a:rPr lang="zh-CN" altLang="en-US" sz="2700" b="1" smtClean="0">
                <a:latin typeface="宋体" pitchFamily="2" charset="-122"/>
                <a:cs typeface="Tahoma" pitchFamily="34" charset="0"/>
              </a:rPr>
              <a:t>首先要研究时间</a:t>
            </a:r>
            <a:r>
              <a:rPr lang="en-US" altLang="zh-CN" sz="2700" b="1" smtClean="0">
                <a:latin typeface="宋体" pitchFamily="2" charset="-122"/>
                <a:cs typeface="Tahoma" pitchFamily="34" charset="0"/>
              </a:rPr>
              <a:t>——</a:t>
            </a:r>
            <a:r>
              <a:rPr lang="zh-CN" altLang="en-US" sz="2700" b="1" smtClean="0">
                <a:latin typeface="宋体" pitchFamily="2" charset="-122"/>
                <a:cs typeface="Tahoma" pitchFamily="34" charset="0"/>
              </a:rPr>
              <a:t>空间的矢量关系</a:t>
            </a:r>
            <a:endParaRPr lang="zh-CN" altLang="el-GR" sz="2700" b="1" smtClean="0">
              <a:latin typeface="宋体" pitchFamily="2" charset="-122"/>
              <a:cs typeface="Tahoma" pitchFamily="34" charset="0"/>
            </a:endParaRPr>
          </a:p>
        </p:txBody>
      </p:sp>
      <p:pic>
        <p:nvPicPr>
          <p:cNvPr id="8196" name="Picture 8" descr="26-1b"/>
          <p:cNvPicPr>
            <a:picLocks noChangeAspect="1" noChangeArrowheads="1"/>
          </p:cNvPicPr>
          <p:nvPr/>
        </p:nvPicPr>
        <p:blipFill>
          <a:blip r:embed="rId2"/>
          <a:srcRect/>
          <a:stretch>
            <a:fillRect/>
          </a:stretch>
        </p:blipFill>
        <p:spPr bwMode="auto">
          <a:xfrm>
            <a:off x="3924300" y="0"/>
            <a:ext cx="5219700" cy="36988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4213" y="260350"/>
            <a:ext cx="8693150" cy="719138"/>
          </a:xfrm>
        </p:spPr>
        <p:txBody>
          <a:bodyPr/>
          <a:lstStyle/>
          <a:p>
            <a:pPr eaLnBrk="1" hangingPunct="1"/>
            <a:r>
              <a:rPr lang="en-US" altLang="zh-CN" sz="2900" b="1" smtClean="0"/>
              <a:t>5.2</a:t>
            </a:r>
            <a:r>
              <a:rPr lang="en-US" altLang="zh-CN" sz="2900" b="1" smtClean="0">
                <a:latin typeface="Arial" charset="0"/>
              </a:rPr>
              <a:t>—</a:t>
            </a:r>
            <a:r>
              <a:rPr lang="en-US" altLang="zh-CN" sz="2900" b="1" smtClean="0"/>
              <a:t>1  </a:t>
            </a:r>
            <a:r>
              <a:rPr lang="zh-CN" altLang="en-US" sz="2900" b="1" smtClean="0"/>
              <a:t>转子静止时的分析             </a:t>
            </a:r>
            <a:r>
              <a:rPr lang="en-US" altLang="zh-CN" sz="1000" smtClean="0">
                <a:ea typeface="黑体" pitchFamily="2" charset="-122"/>
              </a:rPr>
              <a:t>4</a:t>
            </a:r>
          </a:p>
        </p:txBody>
      </p:sp>
      <p:sp>
        <p:nvSpPr>
          <p:cNvPr id="9219" name="Rectangle 5"/>
          <p:cNvSpPr>
            <a:spLocks noChangeArrowheads="1"/>
          </p:cNvSpPr>
          <p:nvPr/>
        </p:nvSpPr>
        <p:spPr bwMode="auto">
          <a:xfrm>
            <a:off x="0" y="836613"/>
            <a:ext cx="7451725" cy="6021387"/>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en-US" altLang="zh-CN" sz="2700" b="1"/>
              <a:t>       1.</a:t>
            </a:r>
            <a:r>
              <a:rPr lang="zh-CN" altLang="en-US" sz="2700" b="1"/>
              <a:t>时间空间矢量图</a:t>
            </a:r>
          </a:p>
          <a:p>
            <a:pPr marL="342900" indent="-342900">
              <a:spcBef>
                <a:spcPct val="20000"/>
              </a:spcBef>
              <a:buClr>
                <a:schemeClr val="bg2"/>
              </a:buClr>
              <a:buSzPct val="70000"/>
              <a:buFont typeface="Wingdings" pitchFamily="2" charset="2"/>
              <a:buChar char="l"/>
            </a:pPr>
            <a:r>
              <a:rPr lang="zh-CN" altLang="en-US" sz="2700" b="1"/>
              <a:t>     当</a:t>
            </a:r>
            <a:r>
              <a:rPr lang="en-US" altLang="zh-CN" sz="2700" b="1"/>
              <a:t>AX</a:t>
            </a:r>
            <a:r>
              <a:rPr lang="zh-CN" altLang="en-US" sz="2700" b="1"/>
              <a:t>相绕组电流达到最大时，三相绕组合成磁势</a:t>
            </a:r>
            <a:r>
              <a:rPr lang="en-US" altLang="zh-CN" sz="2700" b="1"/>
              <a:t>F</a:t>
            </a:r>
            <a:r>
              <a:rPr lang="en-US" altLang="zh-CN" sz="2700" b="1" baseline="-25000"/>
              <a:t>0</a:t>
            </a:r>
            <a:r>
              <a:rPr lang="zh-CN" altLang="en-US" sz="2700" b="1"/>
              <a:t>的轴线与</a:t>
            </a:r>
            <a:r>
              <a:rPr lang="en-US" altLang="zh-CN" sz="2700" b="1"/>
              <a:t>AX</a:t>
            </a:r>
            <a:r>
              <a:rPr lang="zh-CN" altLang="en-US" sz="2700" b="1"/>
              <a:t>相绕组的轴线重合，并以</a:t>
            </a:r>
            <a:r>
              <a:rPr lang="en-US" altLang="zh-CN" sz="2700" b="1"/>
              <a:t>n</a:t>
            </a:r>
            <a:r>
              <a:rPr lang="en-US" altLang="zh-CN" sz="2700" b="1" baseline="-25000"/>
              <a:t>1</a:t>
            </a:r>
            <a:r>
              <a:rPr lang="zh-CN" altLang="en-US" sz="2700" b="1"/>
              <a:t>逆时针旋转。由于计及铁损耗，因此基波的磁感应强度</a:t>
            </a:r>
            <a:r>
              <a:rPr lang="en-US" altLang="zh-CN" sz="2700" b="1"/>
              <a:t>B</a:t>
            </a:r>
            <a:r>
              <a:rPr lang="el-GR" altLang="zh-CN" sz="2700" b="1" baseline="-25000">
                <a:latin typeface="Times New Roman" pitchFamily="18" charset="0"/>
                <a:cs typeface="Times New Roman" pitchFamily="18" charset="0"/>
              </a:rPr>
              <a:t>δ</a:t>
            </a:r>
            <a:r>
              <a:rPr lang="zh-CN" altLang="en-US" sz="2700" b="1"/>
              <a:t>比</a:t>
            </a:r>
            <a:r>
              <a:rPr lang="en-US" altLang="zh-CN" sz="2700" b="1"/>
              <a:t>F</a:t>
            </a:r>
            <a:r>
              <a:rPr lang="en-US" altLang="zh-CN" sz="2700" b="1" baseline="-25000"/>
              <a:t>0</a:t>
            </a:r>
            <a:r>
              <a:rPr lang="zh-CN" altLang="en-US" sz="2700" b="1"/>
              <a:t>落后</a:t>
            </a:r>
            <a:r>
              <a:rPr lang="el-GR" altLang="zh-CN" sz="2700" b="1">
                <a:cs typeface="Tahoma" pitchFamily="34" charset="0"/>
              </a:rPr>
              <a:t>α</a:t>
            </a:r>
            <a:r>
              <a:rPr lang="en-US" altLang="zh-CN" sz="2700" b="1" baseline="-25000"/>
              <a:t>0</a:t>
            </a:r>
            <a:r>
              <a:rPr lang="zh-CN" altLang="en-US" sz="2700" b="1"/>
              <a:t>角度，并以</a:t>
            </a:r>
            <a:r>
              <a:rPr lang="en-US" altLang="zh-CN" sz="2700" b="1"/>
              <a:t>n</a:t>
            </a:r>
            <a:r>
              <a:rPr lang="en-US" altLang="zh-CN" sz="2700" b="1" baseline="-25000"/>
              <a:t>1</a:t>
            </a:r>
            <a:r>
              <a:rPr lang="zh-CN" altLang="en-US" sz="2700" b="1"/>
              <a:t>逆时针旋转。 </a:t>
            </a:r>
            <a:r>
              <a:rPr lang="en-US" altLang="zh-CN" sz="2700" b="1"/>
              <a:t>B</a:t>
            </a:r>
            <a:r>
              <a:rPr lang="el-GR" altLang="zh-CN" sz="2700" b="1" baseline="-25000">
                <a:latin typeface="Times New Roman" pitchFamily="18" charset="0"/>
                <a:cs typeface="Times New Roman" pitchFamily="18" charset="0"/>
              </a:rPr>
              <a:t>δ</a:t>
            </a:r>
            <a:r>
              <a:rPr lang="zh-CN" altLang="en-US" sz="2700" b="1"/>
              <a:t>与</a:t>
            </a:r>
            <a:r>
              <a:rPr lang="en-US" altLang="zh-CN" sz="2700" b="1"/>
              <a:t>F</a:t>
            </a:r>
            <a:r>
              <a:rPr lang="en-US" altLang="zh-CN" sz="2700" b="1" baseline="-25000"/>
              <a:t>0</a:t>
            </a:r>
            <a:r>
              <a:rPr lang="zh-CN" altLang="en-US" sz="2700" b="1"/>
              <a:t>在空间正弦分布，且相对静止，故可用空间矢量</a:t>
            </a:r>
            <a:r>
              <a:rPr lang="en-US" altLang="zh-CN" sz="2700" b="1"/>
              <a:t>B</a:t>
            </a:r>
            <a:r>
              <a:rPr lang="el-GR" altLang="zh-CN" sz="2700" b="1" baseline="-25000">
                <a:latin typeface="Times New Roman" pitchFamily="18" charset="0"/>
                <a:cs typeface="Times New Roman" pitchFamily="18" charset="0"/>
              </a:rPr>
              <a:t>δ</a:t>
            </a:r>
            <a:r>
              <a:rPr lang="zh-CN" altLang="en-US" sz="2700" b="1"/>
              <a:t>和</a:t>
            </a:r>
            <a:r>
              <a:rPr lang="en-US" altLang="zh-CN" sz="2700" b="1"/>
              <a:t>F</a:t>
            </a:r>
            <a:r>
              <a:rPr lang="en-US" altLang="zh-CN" sz="2700" b="1" baseline="-25000"/>
              <a:t>0</a:t>
            </a:r>
            <a:r>
              <a:rPr lang="zh-CN" altLang="en-US" sz="2700" b="1"/>
              <a:t>来表示。</a:t>
            </a:r>
          </a:p>
          <a:p>
            <a:pPr marL="342900" indent="-342900">
              <a:spcBef>
                <a:spcPct val="20000"/>
              </a:spcBef>
              <a:buClr>
                <a:schemeClr val="bg2"/>
              </a:buClr>
              <a:buSzPct val="70000"/>
              <a:buFont typeface="Wingdings" pitchFamily="2" charset="2"/>
              <a:buChar char="l"/>
            </a:pPr>
            <a:r>
              <a:rPr lang="zh-CN" altLang="en-US" sz="2700" b="1"/>
              <a:t>        另一方面， </a:t>
            </a:r>
            <a:r>
              <a:rPr lang="en-US" altLang="zh-CN" sz="2700" b="1"/>
              <a:t>AX</a:t>
            </a:r>
            <a:r>
              <a:rPr lang="zh-CN" altLang="en-US" sz="2700" b="1"/>
              <a:t>相绕组电流达到最大时，此时</a:t>
            </a:r>
            <a:r>
              <a:rPr lang="en-US" altLang="zh-CN" sz="2700" b="1"/>
              <a:t>AX</a:t>
            </a:r>
            <a:r>
              <a:rPr lang="zh-CN" altLang="en-US" sz="2700" b="1"/>
              <a:t>相绕组匝链的主磁通不是最大，由于</a:t>
            </a:r>
            <a:r>
              <a:rPr lang="en-US" altLang="zh-CN" sz="2700" b="1"/>
              <a:t>B</a:t>
            </a:r>
            <a:r>
              <a:rPr lang="el-GR" altLang="zh-CN" sz="2700" b="1" baseline="-25000">
                <a:latin typeface="Times New Roman" pitchFamily="18" charset="0"/>
                <a:cs typeface="Times New Roman" pitchFamily="18" charset="0"/>
              </a:rPr>
              <a:t>δ</a:t>
            </a:r>
            <a:r>
              <a:rPr lang="zh-CN" altLang="en-US" sz="2700" b="1"/>
              <a:t>滞后</a:t>
            </a:r>
            <a:r>
              <a:rPr lang="en-US" altLang="zh-CN" sz="2700" b="1"/>
              <a:t>AX</a:t>
            </a:r>
            <a:r>
              <a:rPr lang="zh-CN" altLang="en-US" sz="2700" b="1"/>
              <a:t>相轴线</a:t>
            </a:r>
            <a:r>
              <a:rPr lang="el-GR" altLang="zh-CN" sz="2700" b="1">
                <a:cs typeface="Tahoma" pitchFamily="34" charset="0"/>
              </a:rPr>
              <a:t>α</a:t>
            </a:r>
            <a:r>
              <a:rPr lang="en-US" altLang="zh-CN" sz="2700" b="1" baseline="-25000"/>
              <a:t>0</a:t>
            </a:r>
            <a:r>
              <a:rPr lang="zh-CN" altLang="en-US" sz="2700" b="1"/>
              <a:t>角度，只有</a:t>
            </a:r>
            <a:r>
              <a:rPr lang="en-US" altLang="zh-CN" sz="2700" b="1"/>
              <a:t>B</a:t>
            </a:r>
            <a:r>
              <a:rPr lang="el-GR" altLang="zh-CN" sz="2700" b="1" baseline="-25000">
                <a:latin typeface="Times New Roman" pitchFamily="18" charset="0"/>
                <a:cs typeface="Times New Roman" pitchFamily="18" charset="0"/>
              </a:rPr>
              <a:t>δ</a:t>
            </a:r>
            <a:r>
              <a:rPr lang="zh-CN" altLang="en-US" sz="2700" b="1"/>
              <a:t>再转过</a:t>
            </a:r>
            <a:r>
              <a:rPr lang="el-GR" altLang="zh-CN" sz="2700" b="1">
                <a:cs typeface="Tahoma" pitchFamily="34" charset="0"/>
              </a:rPr>
              <a:t>α</a:t>
            </a:r>
            <a:r>
              <a:rPr lang="en-US" altLang="zh-CN" sz="2700" b="1" baseline="-25000"/>
              <a:t>0</a:t>
            </a:r>
            <a:r>
              <a:rPr lang="zh-CN" altLang="en-US" sz="2700" b="1"/>
              <a:t>电角度后，才于</a:t>
            </a:r>
            <a:r>
              <a:rPr lang="en-US" altLang="zh-CN" sz="2700" b="1"/>
              <a:t>AX</a:t>
            </a:r>
            <a:r>
              <a:rPr lang="zh-CN" altLang="en-US" sz="2700" b="1"/>
              <a:t>相轴重合。故时间矢量</a:t>
            </a:r>
            <a:r>
              <a:rPr lang="el-GR" altLang="zh-CN" sz="2700">
                <a:cs typeface="Tahoma" pitchFamily="34" charset="0"/>
              </a:rPr>
              <a:t>Φ</a:t>
            </a:r>
            <a:r>
              <a:rPr lang="en-US" altLang="zh-CN" sz="2700" baseline="-25000">
                <a:cs typeface="Tahoma" pitchFamily="34" charset="0"/>
              </a:rPr>
              <a:t>m</a:t>
            </a:r>
            <a:r>
              <a:rPr lang="zh-CN" altLang="en-US" sz="2700" b="1"/>
              <a:t>滞后</a:t>
            </a:r>
            <a:r>
              <a:rPr lang="en-US" altLang="zh-CN" sz="2700" b="1"/>
              <a:t>I</a:t>
            </a:r>
            <a:r>
              <a:rPr lang="en-US" altLang="zh-CN" sz="2700" b="1" baseline="-25000"/>
              <a:t>0</a:t>
            </a:r>
            <a:r>
              <a:rPr lang="en-US" altLang="zh-CN" sz="2700" b="1"/>
              <a:t> </a:t>
            </a:r>
            <a:r>
              <a:rPr lang="el-GR" altLang="zh-CN" sz="2700" b="1">
                <a:cs typeface="Tahoma" pitchFamily="34" charset="0"/>
              </a:rPr>
              <a:t>α</a:t>
            </a:r>
            <a:r>
              <a:rPr lang="en-US" altLang="zh-CN" sz="2700" b="1" baseline="-25000"/>
              <a:t>0</a:t>
            </a:r>
            <a:r>
              <a:rPr lang="zh-CN" altLang="en-US" sz="2700" b="1"/>
              <a:t>角度。</a:t>
            </a:r>
          </a:p>
          <a:p>
            <a:pPr marL="342900" indent="-342900">
              <a:spcBef>
                <a:spcPct val="20000"/>
              </a:spcBef>
              <a:buClr>
                <a:schemeClr val="bg2"/>
              </a:buClr>
              <a:buSzPct val="70000"/>
              <a:buFont typeface="Wingdings" pitchFamily="2" charset="2"/>
              <a:buChar char="l"/>
            </a:pPr>
            <a:r>
              <a:rPr lang="zh-CN" altLang="en-US" sz="1600" b="1">
                <a:solidFill>
                  <a:srgbClr val="FF0000"/>
                </a:solidFill>
              </a:rPr>
              <a:t>空间矢量</a:t>
            </a:r>
            <a:r>
              <a:rPr lang="en-US" altLang="zh-CN" sz="1600" b="1">
                <a:solidFill>
                  <a:srgbClr val="FF0000"/>
                </a:solidFill>
              </a:rPr>
              <a:t>-</a:t>
            </a:r>
            <a:r>
              <a:rPr lang="zh-CN" altLang="en-US" sz="1600" b="1">
                <a:solidFill>
                  <a:srgbClr val="FF0000"/>
                </a:solidFill>
              </a:rPr>
              <a:t>整个电机；时间矢量</a:t>
            </a:r>
            <a:r>
              <a:rPr lang="en-US" altLang="zh-CN" sz="1600" b="1">
                <a:solidFill>
                  <a:srgbClr val="FF0000"/>
                </a:solidFill>
              </a:rPr>
              <a:t>-</a:t>
            </a:r>
            <a:r>
              <a:rPr lang="zh-CN" altLang="en-US" sz="1600" b="1">
                <a:solidFill>
                  <a:srgbClr val="FF0000"/>
                </a:solidFill>
              </a:rPr>
              <a:t>一相</a:t>
            </a:r>
            <a:endParaRPr lang="zh-CN" altLang="zh-CN" sz="1600" b="1">
              <a:solidFill>
                <a:srgbClr val="FF0000"/>
              </a:solidFill>
            </a:endParaRPr>
          </a:p>
        </p:txBody>
      </p:sp>
      <p:sp>
        <p:nvSpPr>
          <p:cNvPr id="9220" name="Line 81"/>
          <p:cNvSpPr>
            <a:spLocks noChangeShapeType="1"/>
          </p:cNvSpPr>
          <p:nvPr/>
        </p:nvSpPr>
        <p:spPr bwMode="auto">
          <a:xfrm flipV="1">
            <a:off x="7667625" y="1412875"/>
            <a:ext cx="0" cy="2087563"/>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9221" name="Rectangle 82"/>
          <p:cNvSpPr>
            <a:spLocks noChangeArrowheads="1"/>
          </p:cNvSpPr>
          <p:nvPr/>
        </p:nvSpPr>
        <p:spPr bwMode="auto">
          <a:xfrm>
            <a:off x="7740650" y="1412875"/>
            <a:ext cx="414338"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F</a:t>
            </a:r>
            <a:r>
              <a:rPr kumimoji="1" lang="en-US" altLang="zh-CN" b="1" baseline="-25000">
                <a:latin typeface="Tahoma" pitchFamily="34" charset="0"/>
              </a:rPr>
              <a:t>0</a:t>
            </a:r>
          </a:p>
        </p:txBody>
      </p:sp>
      <p:sp>
        <p:nvSpPr>
          <p:cNvPr id="9222" name="Line 83"/>
          <p:cNvSpPr>
            <a:spLocks noChangeShapeType="1"/>
          </p:cNvSpPr>
          <p:nvPr/>
        </p:nvSpPr>
        <p:spPr bwMode="auto">
          <a:xfrm flipV="1">
            <a:off x="7667625" y="981075"/>
            <a:ext cx="0" cy="2447925"/>
          </a:xfrm>
          <a:prstGeom prst="line">
            <a:avLst/>
          </a:prstGeom>
          <a:noFill/>
          <a:ln w="9525">
            <a:solidFill>
              <a:schemeClr val="tx1"/>
            </a:solidFill>
            <a:miter lim="800000"/>
            <a:headEnd/>
            <a:tailEnd/>
          </a:ln>
          <a:effectLst/>
        </p:spPr>
        <p:txBody>
          <a:bodyPr wrap="none"/>
          <a:lstStyle/>
          <a:p>
            <a:endParaRPr lang="zh-CN" altLang="en-US"/>
          </a:p>
        </p:txBody>
      </p:sp>
      <p:sp>
        <p:nvSpPr>
          <p:cNvPr id="9223" name="Rectangle 84"/>
          <p:cNvSpPr>
            <a:spLocks noChangeArrowheads="1"/>
          </p:cNvSpPr>
          <p:nvPr/>
        </p:nvSpPr>
        <p:spPr bwMode="auto">
          <a:xfrm>
            <a:off x="7092950" y="836613"/>
            <a:ext cx="1728788" cy="366712"/>
          </a:xfrm>
          <a:prstGeom prst="rect">
            <a:avLst/>
          </a:prstGeom>
          <a:noFill/>
          <a:ln w="9525">
            <a:noFill/>
            <a:miter lim="800000"/>
            <a:headEnd/>
            <a:tailEnd/>
          </a:ln>
          <a:effectLst/>
        </p:spPr>
        <p:txBody>
          <a:bodyPr>
            <a:spAutoFit/>
          </a:bodyPr>
          <a:lstStyle/>
          <a:p>
            <a:r>
              <a:rPr kumimoji="1" lang="en-US" altLang="zh-CN" b="1">
                <a:latin typeface="Tahoma" pitchFamily="34" charset="0"/>
              </a:rPr>
              <a:t>AX</a:t>
            </a:r>
            <a:r>
              <a:rPr kumimoji="1" lang="zh-CN" altLang="en-US" b="1">
                <a:latin typeface="Tahoma" pitchFamily="34" charset="0"/>
              </a:rPr>
              <a:t>相绕组轴线</a:t>
            </a:r>
          </a:p>
        </p:txBody>
      </p:sp>
      <p:sp>
        <p:nvSpPr>
          <p:cNvPr id="9224" name="Line 85"/>
          <p:cNvSpPr>
            <a:spLocks noChangeShapeType="1"/>
          </p:cNvSpPr>
          <p:nvPr/>
        </p:nvSpPr>
        <p:spPr bwMode="auto">
          <a:xfrm flipV="1">
            <a:off x="7667625" y="1844675"/>
            <a:ext cx="720725" cy="16557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9225" name="Rectangle 86"/>
          <p:cNvSpPr>
            <a:spLocks noChangeArrowheads="1"/>
          </p:cNvSpPr>
          <p:nvPr/>
        </p:nvSpPr>
        <p:spPr bwMode="auto">
          <a:xfrm>
            <a:off x="8388350" y="1989138"/>
            <a:ext cx="493713"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B</a:t>
            </a:r>
            <a:r>
              <a:rPr kumimoji="1" lang="el-GR" altLang="zh-CN" b="1" baseline="-25000">
                <a:latin typeface="Tahoma" pitchFamily="34" charset="0"/>
              </a:rPr>
              <a:t>δ</a:t>
            </a:r>
            <a:endParaRPr kumimoji="1" lang="en-US" altLang="zh-CN" b="1" baseline="-25000">
              <a:latin typeface="Tahoma" pitchFamily="34" charset="0"/>
            </a:endParaRPr>
          </a:p>
        </p:txBody>
      </p:sp>
      <p:sp>
        <p:nvSpPr>
          <p:cNvPr id="9226" name="Rectangle 87"/>
          <p:cNvSpPr>
            <a:spLocks noChangeArrowheads="1"/>
          </p:cNvSpPr>
          <p:nvPr/>
        </p:nvSpPr>
        <p:spPr bwMode="auto">
          <a:xfrm>
            <a:off x="7740650" y="2133600"/>
            <a:ext cx="425450" cy="366713"/>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9227" name="Rectangle 88"/>
          <p:cNvSpPr>
            <a:spLocks noChangeArrowheads="1"/>
          </p:cNvSpPr>
          <p:nvPr/>
        </p:nvSpPr>
        <p:spPr bwMode="auto">
          <a:xfrm>
            <a:off x="7235825" y="3933825"/>
            <a:ext cx="1728788" cy="366713"/>
          </a:xfrm>
          <a:prstGeom prst="rect">
            <a:avLst/>
          </a:prstGeom>
          <a:noFill/>
          <a:ln w="9525">
            <a:noFill/>
            <a:miter lim="800000"/>
            <a:headEnd/>
            <a:tailEnd/>
          </a:ln>
          <a:effectLst/>
        </p:spPr>
        <p:txBody>
          <a:bodyPr>
            <a:spAutoFit/>
          </a:bodyPr>
          <a:lstStyle/>
          <a:p>
            <a:r>
              <a:rPr kumimoji="1" lang="en-US" altLang="zh-CN" b="1">
                <a:latin typeface="Tahoma" pitchFamily="34" charset="0"/>
              </a:rPr>
              <a:t>AX</a:t>
            </a:r>
            <a:r>
              <a:rPr kumimoji="1" lang="zh-CN" altLang="en-US" b="1">
                <a:latin typeface="Tahoma" pitchFamily="34" charset="0"/>
              </a:rPr>
              <a:t>相绕组轴线</a:t>
            </a:r>
          </a:p>
        </p:txBody>
      </p:sp>
      <p:sp>
        <p:nvSpPr>
          <p:cNvPr id="9228" name="Line 89"/>
          <p:cNvSpPr>
            <a:spLocks noChangeShapeType="1"/>
          </p:cNvSpPr>
          <p:nvPr/>
        </p:nvSpPr>
        <p:spPr bwMode="auto">
          <a:xfrm flipV="1">
            <a:off x="7667625" y="3789363"/>
            <a:ext cx="0" cy="2447925"/>
          </a:xfrm>
          <a:prstGeom prst="line">
            <a:avLst/>
          </a:prstGeom>
          <a:noFill/>
          <a:ln w="9525">
            <a:solidFill>
              <a:schemeClr val="tx1"/>
            </a:solidFill>
            <a:miter lim="800000"/>
            <a:headEnd/>
            <a:tailEnd/>
          </a:ln>
          <a:effectLst/>
        </p:spPr>
        <p:txBody>
          <a:bodyPr wrap="none"/>
          <a:lstStyle/>
          <a:p>
            <a:endParaRPr lang="zh-CN" altLang="en-US"/>
          </a:p>
        </p:txBody>
      </p:sp>
      <p:sp>
        <p:nvSpPr>
          <p:cNvPr id="9229" name="Line 90"/>
          <p:cNvSpPr>
            <a:spLocks noChangeShapeType="1"/>
          </p:cNvSpPr>
          <p:nvPr/>
        </p:nvSpPr>
        <p:spPr bwMode="auto">
          <a:xfrm flipV="1">
            <a:off x="7667625" y="4725988"/>
            <a:ext cx="0" cy="15113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9230" name="Rectangle 91"/>
          <p:cNvSpPr>
            <a:spLocks noChangeArrowheads="1"/>
          </p:cNvSpPr>
          <p:nvPr/>
        </p:nvSpPr>
        <p:spPr bwMode="auto">
          <a:xfrm>
            <a:off x="7596188" y="5013325"/>
            <a:ext cx="511175" cy="366713"/>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9231" name="Line 93"/>
          <p:cNvSpPr>
            <a:spLocks noChangeShapeType="1"/>
          </p:cNvSpPr>
          <p:nvPr/>
        </p:nvSpPr>
        <p:spPr bwMode="auto">
          <a:xfrm flipV="1">
            <a:off x="7667625" y="5229225"/>
            <a:ext cx="433388" cy="1008063"/>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9232" name="Rectangle 94"/>
          <p:cNvSpPr>
            <a:spLocks noChangeArrowheads="1"/>
          </p:cNvSpPr>
          <p:nvPr/>
        </p:nvSpPr>
        <p:spPr bwMode="auto">
          <a:xfrm>
            <a:off x="7740650" y="4500563"/>
            <a:ext cx="396875" cy="366712"/>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İ</a:t>
            </a:r>
            <a:r>
              <a:rPr kumimoji="1" lang="en-US" altLang="zh-CN" b="1" baseline="-25000">
                <a:latin typeface="Tahoma" pitchFamily="34" charset="0"/>
              </a:rPr>
              <a:t>0</a:t>
            </a:r>
          </a:p>
        </p:txBody>
      </p:sp>
      <p:sp>
        <p:nvSpPr>
          <p:cNvPr id="9233" name="Rectangle 95"/>
          <p:cNvSpPr>
            <a:spLocks noChangeArrowheads="1"/>
          </p:cNvSpPr>
          <p:nvPr/>
        </p:nvSpPr>
        <p:spPr bwMode="auto">
          <a:xfrm>
            <a:off x="8101013" y="5229225"/>
            <a:ext cx="630237" cy="366713"/>
          </a:xfrm>
          <a:prstGeom prst="rect">
            <a:avLst/>
          </a:prstGeom>
          <a:noFill/>
          <a:ln w="9525">
            <a:noFill/>
            <a:miter lim="800000"/>
            <a:headEnd/>
            <a:tailEnd/>
          </a:ln>
          <a:effectLst/>
        </p:spPr>
        <p:txBody>
          <a:bodyPr wrap="none">
            <a:spAutoFit/>
          </a:bodyPr>
          <a:lstStyle/>
          <a:p>
            <a:r>
              <a:rPr kumimoji="1" lang="el-GR" altLang="zh-CN">
                <a:latin typeface="Tahoma" pitchFamily="34" charset="0"/>
              </a:rPr>
              <a:t>Φ</a:t>
            </a:r>
            <a:r>
              <a:rPr kumimoji="1" lang="en-US" altLang="zh-CN">
                <a:latin typeface="Tahoma" pitchFamily="34" charset="0"/>
              </a:rPr>
              <a:t> </a:t>
            </a:r>
            <a:r>
              <a:rPr kumimoji="1" lang="en-US" altLang="zh-CN" b="1" baseline="-25000">
                <a:latin typeface="Tahoma" pitchFamily="34" charset="0"/>
              </a:rPr>
              <a:t>m</a:t>
            </a:r>
          </a:p>
        </p:txBody>
      </p:sp>
      <p:sp>
        <p:nvSpPr>
          <p:cNvPr id="252000" name="Line 96"/>
          <p:cNvSpPr>
            <a:spLocks noChangeShapeType="1"/>
          </p:cNvSpPr>
          <p:nvPr/>
        </p:nvSpPr>
        <p:spPr bwMode="auto">
          <a:xfrm flipV="1">
            <a:off x="7667625" y="1989138"/>
            <a:ext cx="0" cy="15113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252001" name="Rectangle 97"/>
          <p:cNvSpPr>
            <a:spLocks noChangeArrowheads="1"/>
          </p:cNvSpPr>
          <p:nvPr/>
        </p:nvSpPr>
        <p:spPr bwMode="auto">
          <a:xfrm>
            <a:off x="7164388" y="2205038"/>
            <a:ext cx="392112"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I</a:t>
            </a:r>
            <a:r>
              <a:rPr kumimoji="1" lang="en-US" altLang="zh-CN" b="1" baseline="-25000">
                <a:latin typeface="Tahoma" pitchFamily="34" charset="0"/>
              </a:rPr>
              <a:t>0</a:t>
            </a:r>
          </a:p>
        </p:txBody>
      </p:sp>
      <p:sp>
        <p:nvSpPr>
          <p:cNvPr id="252002" name="Line 98"/>
          <p:cNvSpPr>
            <a:spLocks noChangeShapeType="1"/>
          </p:cNvSpPr>
          <p:nvPr/>
        </p:nvSpPr>
        <p:spPr bwMode="auto">
          <a:xfrm flipV="1">
            <a:off x="7667625" y="2492375"/>
            <a:ext cx="433388" cy="1008063"/>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252003" name="Rectangle 99"/>
          <p:cNvSpPr>
            <a:spLocks noChangeArrowheads="1"/>
          </p:cNvSpPr>
          <p:nvPr/>
        </p:nvSpPr>
        <p:spPr bwMode="auto">
          <a:xfrm>
            <a:off x="8101013" y="2565400"/>
            <a:ext cx="573087" cy="366713"/>
          </a:xfrm>
          <a:prstGeom prst="rect">
            <a:avLst/>
          </a:prstGeom>
          <a:noFill/>
          <a:ln w="9525">
            <a:noFill/>
            <a:miter lim="800000"/>
            <a:headEnd/>
            <a:tailEnd/>
          </a:ln>
          <a:effectLst/>
        </p:spPr>
        <p:txBody>
          <a:bodyPr wrap="none">
            <a:spAutoFit/>
          </a:bodyPr>
          <a:lstStyle/>
          <a:p>
            <a:r>
              <a:rPr kumimoji="1" lang="el-GR" altLang="zh-CN">
                <a:latin typeface="Tahoma" pitchFamily="34" charset="0"/>
              </a:rPr>
              <a:t>Φ</a:t>
            </a:r>
            <a:r>
              <a:rPr kumimoji="1" lang="en-US" altLang="zh-CN">
                <a:latin typeface="Tahoma" pitchFamily="34" charset="0"/>
              </a:rPr>
              <a:t> </a:t>
            </a:r>
            <a:r>
              <a:rPr kumimoji="1" lang="en-US" altLang="zh-CN" b="1" baseline="-25000">
                <a:latin typeface="Tahoma" pitchFamily="34" charset="0"/>
              </a:rPr>
              <a:t>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2000"/>
                                        </p:tgtEl>
                                        <p:attrNameLst>
                                          <p:attrName>style.visibility</p:attrName>
                                        </p:attrNameLst>
                                      </p:cBhvr>
                                      <p:to>
                                        <p:strVal val="visible"/>
                                      </p:to>
                                    </p:set>
                                    <p:animEffect transition="in" filter="slide(fromBottom)">
                                      <p:cBhvr>
                                        <p:cTn id="7" dur="500"/>
                                        <p:tgtEl>
                                          <p:spTgt spid="2520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2001"/>
                                        </p:tgtEl>
                                        <p:attrNameLst>
                                          <p:attrName>style.visibility</p:attrName>
                                        </p:attrNameLst>
                                      </p:cBhvr>
                                      <p:to>
                                        <p:strVal val="visible"/>
                                      </p:to>
                                    </p:set>
                                    <p:animEffect transition="in" filter="slide(fromBottom)">
                                      <p:cBhvr>
                                        <p:cTn id="12" dur="500"/>
                                        <p:tgtEl>
                                          <p:spTgt spid="2520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52002"/>
                                        </p:tgtEl>
                                        <p:attrNameLst>
                                          <p:attrName>style.visibility</p:attrName>
                                        </p:attrNameLst>
                                      </p:cBhvr>
                                      <p:to>
                                        <p:strVal val="visible"/>
                                      </p:to>
                                    </p:set>
                                    <p:animEffect transition="in" filter="slide(fromBottom)">
                                      <p:cBhvr>
                                        <p:cTn id="17" dur="500"/>
                                        <p:tgtEl>
                                          <p:spTgt spid="2520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52003"/>
                                        </p:tgtEl>
                                        <p:attrNameLst>
                                          <p:attrName>style.visibility</p:attrName>
                                        </p:attrNameLst>
                                      </p:cBhvr>
                                      <p:to>
                                        <p:strVal val="visible"/>
                                      </p:to>
                                    </p:set>
                                    <p:animEffect transition="in" filter="slide(fromBottom)">
                                      <p:cBhvr>
                                        <p:cTn id="22" dur="500"/>
                                        <p:tgtEl>
                                          <p:spTgt spid="25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000" grpId="0" animBg="1"/>
      <p:bldP spid="252001" grpId="0"/>
      <p:bldP spid="252002" grpId="0" animBg="1"/>
      <p:bldP spid="2520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27088" y="0"/>
            <a:ext cx="7777162" cy="1143000"/>
          </a:xfrm>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      </a:t>
            </a:r>
            <a:r>
              <a:rPr lang="en-US" altLang="zh-CN" sz="1200" smtClean="0">
                <a:ea typeface="黑体" pitchFamily="2" charset="-122"/>
              </a:rPr>
              <a:t>5</a:t>
            </a:r>
          </a:p>
        </p:txBody>
      </p:sp>
      <p:sp>
        <p:nvSpPr>
          <p:cNvPr id="10243" name="Rectangle 3"/>
          <p:cNvSpPr>
            <a:spLocks noChangeArrowheads="1"/>
          </p:cNvSpPr>
          <p:nvPr/>
        </p:nvSpPr>
        <p:spPr bwMode="auto">
          <a:xfrm>
            <a:off x="0" y="1219200"/>
            <a:ext cx="9144000" cy="4946650"/>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一、转子绕组开路</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2.</a:t>
            </a:r>
            <a:r>
              <a:rPr lang="zh-CN" altLang="en-US" sz="2700" b="1"/>
              <a:t>电压平衡式</a:t>
            </a:r>
          </a:p>
          <a:p>
            <a:pPr marL="342900" indent="-342900">
              <a:spcBef>
                <a:spcPct val="20000"/>
              </a:spcBef>
              <a:buClr>
                <a:schemeClr val="bg2"/>
              </a:buClr>
              <a:buSzPct val="70000"/>
              <a:buFont typeface="Wingdings" pitchFamily="2" charset="2"/>
              <a:buChar char="l"/>
            </a:pPr>
            <a:r>
              <a:rPr lang="zh-CN" altLang="en-US" sz="2700" b="1"/>
              <a:t>定、转子相绕组电势有效值（主磁通随时间正弦变化）</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定、转子绕组之间的电势变比</a:t>
            </a:r>
          </a:p>
          <a:p>
            <a:pPr marL="342900" indent="-342900">
              <a:spcBef>
                <a:spcPct val="20000"/>
              </a:spcBef>
              <a:buClr>
                <a:schemeClr val="bg2"/>
              </a:buClr>
              <a:buSzPct val="70000"/>
              <a:buFont typeface="Wingdings" pitchFamily="2" charset="2"/>
              <a:buChar char="l"/>
            </a:pPr>
            <a:endParaRPr lang="zh-CN" altLang="en-US" sz="2700" b="1"/>
          </a:p>
          <a:p>
            <a:pPr marL="342900" indent="-342900">
              <a:spcBef>
                <a:spcPct val="20000"/>
              </a:spcBef>
              <a:buClr>
                <a:schemeClr val="bg2"/>
              </a:buClr>
              <a:buSzPct val="70000"/>
              <a:buFont typeface="Wingdings" pitchFamily="2" charset="2"/>
              <a:buChar char="l"/>
            </a:pPr>
            <a:r>
              <a:rPr lang="zh-CN" altLang="en-US" sz="2700" b="1"/>
              <a:t>折合到定子边的转子电势</a:t>
            </a:r>
          </a:p>
          <a:p>
            <a:pPr marL="342900" indent="-342900">
              <a:spcBef>
                <a:spcPct val="20000"/>
              </a:spcBef>
              <a:buClr>
                <a:schemeClr val="bg2"/>
              </a:buClr>
              <a:buSzPct val="70000"/>
              <a:buFont typeface="Wingdings" pitchFamily="2" charset="2"/>
              <a:buChar char="l"/>
            </a:pPr>
            <a:r>
              <a:rPr lang="zh-CN" altLang="en-US" sz="2700" b="1"/>
              <a:t>定子漏抗负压降</a:t>
            </a:r>
          </a:p>
          <a:p>
            <a:pPr marL="342900" indent="-342900">
              <a:spcBef>
                <a:spcPct val="20000"/>
              </a:spcBef>
              <a:buClr>
                <a:schemeClr val="bg2"/>
              </a:buClr>
              <a:buSzPct val="70000"/>
              <a:buFont typeface="Wingdings" pitchFamily="2" charset="2"/>
              <a:buChar char="l"/>
            </a:pPr>
            <a:r>
              <a:rPr lang="zh-CN" altLang="en-US" sz="2700" b="1"/>
              <a:t>定子相绕组电压平衡式</a:t>
            </a:r>
            <a:endParaRPr lang="zh-CN" altLang="zh-CN" sz="2700" b="1"/>
          </a:p>
        </p:txBody>
      </p:sp>
      <p:graphicFrame>
        <p:nvGraphicFramePr>
          <p:cNvPr id="10244" name="Object 18"/>
          <p:cNvGraphicFramePr>
            <a:graphicFrameLocks noChangeAspect="1"/>
          </p:cNvGraphicFramePr>
          <p:nvPr>
            <p:ph sz="half" idx="1"/>
          </p:nvPr>
        </p:nvGraphicFramePr>
        <p:xfrm>
          <a:off x="5219700" y="2636838"/>
          <a:ext cx="3133725" cy="2879725"/>
        </p:xfrm>
        <a:graphic>
          <a:graphicData uri="http://schemas.openxmlformats.org/presentationml/2006/ole">
            <p:oleObj spid="_x0000_s10244" name="公式" r:id="rId3" imgW="1346200" imgH="1409700" progId="Equation.3">
              <p:embed/>
            </p:oleObj>
          </a:graphicData>
        </a:graphic>
      </p:graphicFrame>
      <p:graphicFrame>
        <p:nvGraphicFramePr>
          <p:cNvPr id="10245" name="Object 20"/>
          <p:cNvGraphicFramePr>
            <a:graphicFrameLocks noChangeAspect="1"/>
          </p:cNvGraphicFramePr>
          <p:nvPr>
            <p:ph sz="quarter" idx="2"/>
          </p:nvPr>
        </p:nvGraphicFramePr>
        <p:xfrm>
          <a:off x="4427538" y="5661025"/>
          <a:ext cx="4032250" cy="677863"/>
        </p:xfrm>
        <a:graphic>
          <a:graphicData uri="http://schemas.openxmlformats.org/presentationml/2006/ole">
            <p:oleObj spid="_x0000_s10245" name="公式" r:id="rId4" imgW="1435100" imgH="241300" progId="Equation.3">
              <p:embed/>
            </p:oleObj>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55650" y="0"/>
            <a:ext cx="8208963" cy="1143000"/>
          </a:xfrm>
        </p:spPr>
        <p:txBody>
          <a:bodyPr/>
          <a:lstStyle/>
          <a:p>
            <a:pPr eaLnBrk="1" hangingPunct="1"/>
            <a:r>
              <a:rPr lang="en-US" altLang="zh-CN" b="1" smtClean="0"/>
              <a:t>5.2</a:t>
            </a:r>
            <a:r>
              <a:rPr lang="en-US" altLang="zh-CN" b="1" smtClean="0">
                <a:latin typeface="Arial" charset="0"/>
              </a:rPr>
              <a:t>—</a:t>
            </a:r>
            <a:r>
              <a:rPr lang="en-US" altLang="zh-CN" b="1" smtClean="0"/>
              <a:t>1  </a:t>
            </a:r>
            <a:r>
              <a:rPr lang="zh-CN" altLang="en-US" b="1" smtClean="0"/>
              <a:t>转子静止时的分析</a:t>
            </a:r>
            <a:r>
              <a:rPr lang="en-US" altLang="zh-CN" sz="1200" smtClean="0">
                <a:ea typeface="黑体" pitchFamily="2" charset="-122"/>
              </a:rPr>
              <a:t>6</a:t>
            </a:r>
          </a:p>
        </p:txBody>
      </p:sp>
      <p:sp>
        <p:nvSpPr>
          <p:cNvPr id="11267" name="Rectangle 3"/>
          <p:cNvSpPr>
            <a:spLocks noChangeArrowheads="1"/>
          </p:cNvSpPr>
          <p:nvPr/>
        </p:nvSpPr>
        <p:spPr bwMode="auto">
          <a:xfrm>
            <a:off x="250825" y="1219200"/>
            <a:ext cx="8893175" cy="5449888"/>
          </a:xfrm>
          <a:prstGeom prst="rect">
            <a:avLst/>
          </a:prstGeom>
          <a:noFill/>
          <a:ln w="9525">
            <a:noFill/>
            <a:miter lim="800000"/>
            <a:headEnd/>
            <a:tailEnd/>
          </a:ln>
          <a:effectLst/>
        </p:spPr>
        <p:txBody>
          <a:bodyPr/>
          <a:lstStyle/>
          <a:p>
            <a:pPr marL="342900" indent="-342900">
              <a:spcBef>
                <a:spcPct val="20000"/>
              </a:spcBef>
              <a:buClr>
                <a:schemeClr val="bg2"/>
              </a:buClr>
              <a:buSzPct val="70000"/>
              <a:buFont typeface="Wingdings" pitchFamily="2" charset="2"/>
              <a:buChar char="l"/>
            </a:pPr>
            <a:r>
              <a:rPr lang="zh-CN" altLang="en-US" sz="2700" b="1"/>
              <a:t>一、转子绕组开路</a:t>
            </a:r>
          </a:p>
          <a:p>
            <a:pPr marL="342900" indent="-342900">
              <a:spcBef>
                <a:spcPct val="20000"/>
              </a:spcBef>
              <a:buClr>
                <a:schemeClr val="bg2"/>
              </a:buClr>
              <a:buSzPct val="70000"/>
              <a:buFont typeface="Wingdings" pitchFamily="2" charset="2"/>
              <a:buChar char="l"/>
            </a:pPr>
            <a:r>
              <a:rPr lang="zh-CN" altLang="en-US" sz="2700" b="1"/>
              <a:t>       </a:t>
            </a:r>
            <a:r>
              <a:rPr lang="en-US" altLang="zh-CN" sz="2700" b="1"/>
              <a:t>3.</a:t>
            </a:r>
            <a:r>
              <a:rPr lang="zh-CN" altLang="en-US" sz="2700" b="1"/>
              <a:t>转子绕组开路时的时空矢量图</a:t>
            </a:r>
            <a:endParaRPr lang="zh-CN" altLang="zh-CN" sz="2700" b="1"/>
          </a:p>
        </p:txBody>
      </p:sp>
      <p:graphicFrame>
        <p:nvGraphicFramePr>
          <p:cNvPr id="11268" name="Object 6"/>
          <p:cNvGraphicFramePr>
            <a:graphicFrameLocks noChangeAspect="1"/>
          </p:cNvGraphicFramePr>
          <p:nvPr>
            <p:ph sz="quarter" idx="3"/>
          </p:nvPr>
        </p:nvGraphicFramePr>
        <p:xfrm>
          <a:off x="1044575" y="2522538"/>
          <a:ext cx="3495675" cy="1108075"/>
        </p:xfrm>
        <a:graphic>
          <a:graphicData uri="http://schemas.openxmlformats.org/presentationml/2006/ole">
            <p:oleObj spid="_x0000_s11268" name="公式" r:id="rId3" imgW="1435100" imgH="482600" progId="Equation.3">
              <p:embed/>
            </p:oleObj>
          </a:graphicData>
        </a:graphic>
      </p:graphicFrame>
      <p:sp>
        <p:nvSpPr>
          <p:cNvPr id="522250" name="Line 10"/>
          <p:cNvSpPr>
            <a:spLocks noChangeShapeType="1"/>
          </p:cNvSpPr>
          <p:nvPr/>
        </p:nvSpPr>
        <p:spPr bwMode="auto">
          <a:xfrm>
            <a:off x="6227763" y="4292600"/>
            <a:ext cx="2232025" cy="0"/>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251" name="Rectangle 11"/>
          <p:cNvSpPr>
            <a:spLocks noChangeArrowheads="1"/>
          </p:cNvSpPr>
          <p:nvPr/>
        </p:nvSpPr>
        <p:spPr bwMode="auto">
          <a:xfrm>
            <a:off x="8316913" y="4365625"/>
            <a:ext cx="573087" cy="366713"/>
          </a:xfrm>
          <a:prstGeom prst="rect">
            <a:avLst/>
          </a:prstGeom>
          <a:noFill/>
          <a:ln w="9525">
            <a:noFill/>
            <a:miter lim="800000"/>
            <a:headEnd/>
            <a:tailEnd/>
          </a:ln>
          <a:effectLst/>
        </p:spPr>
        <p:txBody>
          <a:bodyPr wrap="none">
            <a:spAutoFit/>
          </a:bodyPr>
          <a:lstStyle/>
          <a:p>
            <a:r>
              <a:rPr kumimoji="1" lang="el-GR" altLang="zh-CN">
                <a:latin typeface="Tahoma" pitchFamily="34" charset="0"/>
              </a:rPr>
              <a:t>Φ</a:t>
            </a:r>
            <a:r>
              <a:rPr kumimoji="1" lang="en-US" altLang="zh-CN">
                <a:latin typeface="Tahoma" pitchFamily="34" charset="0"/>
              </a:rPr>
              <a:t> </a:t>
            </a:r>
            <a:r>
              <a:rPr kumimoji="1" lang="en-US" altLang="zh-CN" b="1" baseline="-25000">
                <a:latin typeface="Tahoma" pitchFamily="34" charset="0"/>
              </a:rPr>
              <a:t>m</a:t>
            </a:r>
          </a:p>
        </p:txBody>
      </p:sp>
      <p:sp>
        <p:nvSpPr>
          <p:cNvPr id="522252" name="Line 12"/>
          <p:cNvSpPr>
            <a:spLocks noChangeShapeType="1"/>
          </p:cNvSpPr>
          <p:nvPr/>
        </p:nvSpPr>
        <p:spPr bwMode="auto">
          <a:xfrm>
            <a:off x="6227763" y="4292600"/>
            <a:ext cx="1439862"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522253" name="Rectangle 13"/>
          <p:cNvSpPr>
            <a:spLocks noChangeArrowheads="1"/>
          </p:cNvSpPr>
          <p:nvPr/>
        </p:nvSpPr>
        <p:spPr bwMode="auto">
          <a:xfrm>
            <a:off x="7308850" y="4365625"/>
            <a:ext cx="493713"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B</a:t>
            </a:r>
            <a:r>
              <a:rPr kumimoji="1" lang="el-GR" altLang="zh-CN" b="1" baseline="-25000">
                <a:latin typeface="Tahoma" pitchFamily="34" charset="0"/>
              </a:rPr>
              <a:t>δ</a:t>
            </a:r>
            <a:endParaRPr kumimoji="1" lang="en-US" altLang="zh-CN" b="1" baseline="-25000">
              <a:latin typeface="Tahoma" pitchFamily="34" charset="0"/>
            </a:endParaRPr>
          </a:p>
        </p:txBody>
      </p:sp>
      <p:sp>
        <p:nvSpPr>
          <p:cNvPr id="522254" name="Line 14"/>
          <p:cNvSpPr>
            <a:spLocks noChangeShapeType="1"/>
          </p:cNvSpPr>
          <p:nvPr/>
        </p:nvSpPr>
        <p:spPr bwMode="auto">
          <a:xfrm>
            <a:off x="6227763" y="4292600"/>
            <a:ext cx="0" cy="20161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255" name="Rectangle 15"/>
          <p:cNvSpPr>
            <a:spLocks noChangeArrowheads="1"/>
          </p:cNvSpPr>
          <p:nvPr/>
        </p:nvSpPr>
        <p:spPr bwMode="auto">
          <a:xfrm>
            <a:off x="6443663" y="5954713"/>
            <a:ext cx="433387" cy="366712"/>
          </a:xfrm>
          <a:prstGeom prst="rect">
            <a:avLst/>
          </a:prstGeom>
          <a:noFill/>
          <a:ln w="9525">
            <a:noFill/>
            <a:miter lim="800000"/>
            <a:headEnd/>
            <a:tailEnd/>
          </a:ln>
          <a:effectLst/>
        </p:spPr>
        <p:txBody>
          <a:bodyPr wrap="none">
            <a:spAutoFit/>
          </a:bodyPr>
          <a:lstStyle/>
          <a:p>
            <a:r>
              <a:rPr kumimoji="1" lang="en-US" altLang="zh-CN" b="1"/>
              <a:t>È</a:t>
            </a:r>
            <a:r>
              <a:rPr kumimoji="1" lang="en-US" altLang="zh-CN" b="1" baseline="-25000">
                <a:latin typeface="Tahoma" pitchFamily="34" charset="0"/>
              </a:rPr>
              <a:t>1</a:t>
            </a:r>
          </a:p>
        </p:txBody>
      </p:sp>
      <p:sp>
        <p:nvSpPr>
          <p:cNvPr id="522257" name="Line 17"/>
          <p:cNvSpPr>
            <a:spLocks noChangeShapeType="1"/>
          </p:cNvSpPr>
          <p:nvPr/>
        </p:nvSpPr>
        <p:spPr bwMode="auto">
          <a:xfrm flipV="1">
            <a:off x="6227763" y="3644900"/>
            <a:ext cx="1944687" cy="647700"/>
          </a:xfrm>
          <a:prstGeom prst="line">
            <a:avLst/>
          </a:prstGeom>
          <a:noFill/>
          <a:ln w="38100">
            <a:solidFill>
              <a:schemeClr val="folHlink"/>
            </a:solidFill>
            <a:miter lim="800000"/>
            <a:headEnd/>
            <a:tailEnd type="triangle" w="med" len="med"/>
          </a:ln>
          <a:effectLst/>
        </p:spPr>
        <p:txBody>
          <a:bodyPr wrap="none"/>
          <a:lstStyle/>
          <a:p>
            <a:endParaRPr lang="zh-CN" altLang="en-US"/>
          </a:p>
        </p:txBody>
      </p:sp>
      <p:sp>
        <p:nvSpPr>
          <p:cNvPr id="522258" name="Rectangle 18"/>
          <p:cNvSpPr>
            <a:spLocks noChangeArrowheads="1"/>
          </p:cNvSpPr>
          <p:nvPr/>
        </p:nvSpPr>
        <p:spPr bwMode="auto">
          <a:xfrm>
            <a:off x="8243888" y="3419475"/>
            <a:ext cx="396875" cy="366713"/>
          </a:xfrm>
          <a:prstGeom prst="rect">
            <a:avLst/>
          </a:prstGeom>
          <a:noFill/>
          <a:ln w="9525">
            <a:noFill/>
            <a:miter lim="800000"/>
            <a:headEnd/>
            <a:tailEnd/>
          </a:ln>
          <a:effectLst/>
        </p:spPr>
        <p:txBody>
          <a:bodyPr wrap="none">
            <a:spAutoFit/>
          </a:bodyPr>
          <a:lstStyle/>
          <a:p>
            <a:r>
              <a:rPr kumimoji="1" lang="en-US" altLang="zh-CN" b="1"/>
              <a:t>İ</a:t>
            </a:r>
            <a:r>
              <a:rPr kumimoji="1" lang="en-US" altLang="zh-CN" b="1" baseline="-25000">
                <a:latin typeface="Tahoma" pitchFamily="34" charset="0"/>
              </a:rPr>
              <a:t>0</a:t>
            </a:r>
          </a:p>
        </p:txBody>
      </p:sp>
      <p:sp>
        <p:nvSpPr>
          <p:cNvPr id="522259" name="Line 19"/>
          <p:cNvSpPr>
            <a:spLocks noChangeShapeType="1"/>
          </p:cNvSpPr>
          <p:nvPr/>
        </p:nvSpPr>
        <p:spPr bwMode="auto">
          <a:xfrm flipV="1">
            <a:off x="6227763" y="3933825"/>
            <a:ext cx="1081087" cy="358775"/>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22260" name="Rectangle 20"/>
          <p:cNvSpPr>
            <a:spLocks noChangeArrowheads="1"/>
          </p:cNvSpPr>
          <p:nvPr/>
        </p:nvSpPr>
        <p:spPr bwMode="auto">
          <a:xfrm>
            <a:off x="7235825" y="3429000"/>
            <a:ext cx="503238" cy="366713"/>
          </a:xfrm>
          <a:prstGeom prst="rect">
            <a:avLst/>
          </a:prstGeom>
          <a:noFill/>
          <a:ln w="9525">
            <a:noFill/>
            <a:miter lim="800000"/>
            <a:headEnd/>
            <a:tailEnd/>
          </a:ln>
          <a:effectLst/>
        </p:spPr>
        <p:txBody>
          <a:bodyPr>
            <a:spAutoFit/>
          </a:bodyPr>
          <a:lstStyle/>
          <a:p>
            <a:r>
              <a:rPr kumimoji="1" lang="en-US" altLang="zh-CN" b="1">
                <a:latin typeface="Tahoma" pitchFamily="34" charset="0"/>
              </a:rPr>
              <a:t>F</a:t>
            </a:r>
            <a:r>
              <a:rPr kumimoji="1" lang="en-US" altLang="zh-CN" b="1" baseline="-25000">
                <a:latin typeface="Tahoma" pitchFamily="34" charset="0"/>
              </a:rPr>
              <a:t>0</a:t>
            </a:r>
          </a:p>
        </p:txBody>
      </p:sp>
      <p:sp>
        <p:nvSpPr>
          <p:cNvPr id="522261" name="Rectangle 21"/>
          <p:cNvSpPr>
            <a:spLocks noChangeArrowheads="1"/>
          </p:cNvSpPr>
          <p:nvPr/>
        </p:nvSpPr>
        <p:spPr bwMode="auto">
          <a:xfrm>
            <a:off x="7524750" y="3860800"/>
            <a:ext cx="425450" cy="366713"/>
          </a:xfrm>
          <a:prstGeom prst="rect">
            <a:avLst/>
          </a:prstGeom>
          <a:noFill/>
          <a:ln w="9525">
            <a:noFill/>
            <a:miter lim="800000"/>
            <a:headEnd/>
            <a:tailEnd/>
          </a:ln>
          <a:effectLst/>
        </p:spPr>
        <p:txBody>
          <a:bodyPr wrap="none">
            <a:spAutoFit/>
          </a:bodyPr>
          <a:lstStyle/>
          <a:p>
            <a:r>
              <a:rPr kumimoji="1" lang="el-GR" altLang="zh-CN" b="1">
                <a:latin typeface="Tahoma" pitchFamily="34" charset="0"/>
              </a:rPr>
              <a:t>α</a:t>
            </a:r>
            <a:r>
              <a:rPr kumimoji="1" lang="en-US" altLang="zh-CN" b="1" baseline="-25000">
                <a:latin typeface="Tahoma" pitchFamily="34" charset="0"/>
              </a:rPr>
              <a:t>0</a:t>
            </a:r>
          </a:p>
        </p:txBody>
      </p:sp>
      <p:sp>
        <p:nvSpPr>
          <p:cNvPr id="522262" name="Line 22"/>
          <p:cNvSpPr>
            <a:spLocks noChangeShapeType="1"/>
          </p:cNvSpPr>
          <p:nvPr/>
        </p:nvSpPr>
        <p:spPr bwMode="auto">
          <a:xfrm>
            <a:off x="6227763" y="2276475"/>
            <a:ext cx="0" cy="2016125"/>
          </a:xfrm>
          <a:prstGeom prst="line">
            <a:avLst/>
          </a:prstGeom>
          <a:noFill/>
          <a:ln w="38100">
            <a:solidFill>
              <a:schemeClr val="hlink"/>
            </a:solidFill>
            <a:miter lim="800000"/>
            <a:headEnd type="triangle" w="med" len="med"/>
            <a:tailEnd/>
          </a:ln>
          <a:effectLst/>
        </p:spPr>
        <p:txBody>
          <a:bodyPr wrap="none"/>
          <a:lstStyle/>
          <a:p>
            <a:endParaRPr lang="zh-CN" altLang="en-US"/>
          </a:p>
        </p:txBody>
      </p:sp>
      <p:sp>
        <p:nvSpPr>
          <p:cNvPr id="522263" name="Line 23"/>
          <p:cNvSpPr>
            <a:spLocks noChangeShapeType="1"/>
          </p:cNvSpPr>
          <p:nvPr/>
        </p:nvSpPr>
        <p:spPr bwMode="auto">
          <a:xfrm flipV="1">
            <a:off x="6227763" y="2060575"/>
            <a:ext cx="649287" cy="214313"/>
          </a:xfrm>
          <a:prstGeom prst="line">
            <a:avLst/>
          </a:prstGeom>
          <a:noFill/>
          <a:ln w="38100">
            <a:solidFill>
              <a:srgbClr val="02FE02"/>
            </a:solidFill>
            <a:miter lim="800000"/>
            <a:headEnd/>
            <a:tailEnd type="triangle" w="med" len="med"/>
          </a:ln>
          <a:effectLst/>
        </p:spPr>
        <p:txBody>
          <a:bodyPr wrap="none"/>
          <a:lstStyle/>
          <a:p>
            <a:endParaRPr lang="zh-CN" altLang="en-US"/>
          </a:p>
        </p:txBody>
      </p:sp>
      <p:sp>
        <p:nvSpPr>
          <p:cNvPr id="522264" name="Rectangle 24"/>
          <p:cNvSpPr>
            <a:spLocks noChangeArrowheads="1"/>
          </p:cNvSpPr>
          <p:nvPr/>
        </p:nvSpPr>
        <p:spPr bwMode="auto">
          <a:xfrm>
            <a:off x="6300788" y="2420938"/>
            <a:ext cx="520700" cy="366712"/>
          </a:xfrm>
          <a:prstGeom prst="rect">
            <a:avLst/>
          </a:prstGeom>
          <a:noFill/>
          <a:ln w="9525">
            <a:noFill/>
            <a:miter lim="800000"/>
            <a:headEnd/>
            <a:tailEnd/>
          </a:ln>
          <a:effectLst/>
        </p:spPr>
        <p:txBody>
          <a:bodyPr wrap="none">
            <a:spAutoFit/>
          </a:bodyPr>
          <a:lstStyle/>
          <a:p>
            <a:r>
              <a:rPr kumimoji="1" lang="en-US" altLang="zh-CN" b="1">
                <a:latin typeface="Tahoma" pitchFamily="34" charset="0"/>
              </a:rPr>
              <a:t>-</a:t>
            </a:r>
            <a:r>
              <a:rPr kumimoji="1" lang="en-US" altLang="zh-CN" b="1">
                <a:latin typeface="Tahoma" pitchFamily="34" charset="0"/>
                <a:cs typeface="Tahoma" pitchFamily="34" charset="0"/>
              </a:rPr>
              <a:t>È</a:t>
            </a:r>
            <a:r>
              <a:rPr kumimoji="1" lang="en-US" altLang="zh-CN" b="1" baseline="-25000">
                <a:latin typeface="Tahoma" pitchFamily="34" charset="0"/>
              </a:rPr>
              <a:t>1</a:t>
            </a:r>
          </a:p>
        </p:txBody>
      </p:sp>
      <p:sp>
        <p:nvSpPr>
          <p:cNvPr id="522265" name="Rectangle 25"/>
          <p:cNvSpPr>
            <a:spLocks noChangeArrowheads="1"/>
          </p:cNvSpPr>
          <p:nvPr/>
        </p:nvSpPr>
        <p:spPr bwMode="auto">
          <a:xfrm>
            <a:off x="6732588" y="2060575"/>
            <a:ext cx="719137" cy="366713"/>
          </a:xfrm>
          <a:prstGeom prst="rect">
            <a:avLst/>
          </a:prstGeom>
          <a:noFill/>
          <a:ln w="9525">
            <a:noFill/>
            <a:miter lim="800000"/>
            <a:headEnd/>
            <a:tailEnd/>
          </a:ln>
          <a:effectLst/>
        </p:spPr>
        <p:txBody>
          <a:bodyPr>
            <a:spAutoFit/>
          </a:bodyPr>
          <a:lstStyle/>
          <a:p>
            <a:r>
              <a:rPr kumimoji="1" lang="en-US" altLang="zh-CN" b="1">
                <a:latin typeface="Tahoma" pitchFamily="34" charset="0"/>
                <a:cs typeface="Tahoma" pitchFamily="34" charset="0"/>
              </a:rPr>
              <a:t>İ</a:t>
            </a:r>
            <a:r>
              <a:rPr kumimoji="1" lang="en-US" altLang="zh-CN" b="1" baseline="-25000">
                <a:latin typeface="Tahoma" pitchFamily="34" charset="0"/>
              </a:rPr>
              <a:t>0</a:t>
            </a:r>
            <a:r>
              <a:rPr kumimoji="1" lang="en-US" altLang="zh-CN" b="1">
                <a:latin typeface="Tahoma" pitchFamily="34" charset="0"/>
              </a:rPr>
              <a:t>r</a:t>
            </a:r>
            <a:r>
              <a:rPr kumimoji="1" lang="en-US" altLang="zh-CN" b="1" baseline="-25000">
                <a:latin typeface="Tahoma" pitchFamily="34" charset="0"/>
              </a:rPr>
              <a:t>1</a:t>
            </a:r>
          </a:p>
        </p:txBody>
      </p:sp>
      <p:sp>
        <p:nvSpPr>
          <p:cNvPr id="522268" name="Line 28"/>
          <p:cNvSpPr>
            <a:spLocks noChangeShapeType="1"/>
          </p:cNvSpPr>
          <p:nvPr/>
        </p:nvSpPr>
        <p:spPr bwMode="auto">
          <a:xfrm flipH="1" flipV="1">
            <a:off x="6443663" y="908050"/>
            <a:ext cx="433387" cy="1152525"/>
          </a:xfrm>
          <a:prstGeom prst="line">
            <a:avLst/>
          </a:prstGeom>
          <a:noFill/>
          <a:ln w="38100">
            <a:solidFill>
              <a:schemeClr val="tx1"/>
            </a:solidFill>
            <a:miter lim="800000"/>
            <a:headEnd/>
            <a:tailEnd type="triangle" w="med" len="med"/>
          </a:ln>
          <a:effectLst/>
        </p:spPr>
        <p:txBody>
          <a:bodyPr wrap="none"/>
          <a:lstStyle/>
          <a:p>
            <a:endParaRPr lang="zh-CN" altLang="en-US"/>
          </a:p>
        </p:txBody>
      </p:sp>
      <p:sp>
        <p:nvSpPr>
          <p:cNvPr id="522269" name="Rectangle 29"/>
          <p:cNvSpPr>
            <a:spLocks noChangeArrowheads="1"/>
          </p:cNvSpPr>
          <p:nvPr/>
        </p:nvSpPr>
        <p:spPr bwMode="auto">
          <a:xfrm>
            <a:off x="6516688" y="765175"/>
            <a:ext cx="846137" cy="366713"/>
          </a:xfrm>
          <a:prstGeom prst="rect">
            <a:avLst/>
          </a:prstGeom>
          <a:noFill/>
          <a:ln w="9525">
            <a:noFill/>
            <a:miter lim="800000"/>
            <a:headEnd/>
            <a:tailEnd/>
          </a:ln>
          <a:effectLst/>
        </p:spPr>
        <p:txBody>
          <a:bodyPr wrap="none">
            <a:spAutoFit/>
          </a:bodyPr>
          <a:lstStyle/>
          <a:p>
            <a:r>
              <a:rPr kumimoji="1" lang="en-US" altLang="zh-CN" b="1">
                <a:latin typeface="Tahoma" pitchFamily="34" charset="0"/>
              </a:rPr>
              <a:t>j</a:t>
            </a:r>
            <a:r>
              <a:rPr kumimoji="1" lang="en-US" altLang="zh-CN" b="1"/>
              <a:t>İ</a:t>
            </a:r>
            <a:r>
              <a:rPr kumimoji="1" lang="en-US" altLang="zh-CN" b="1" baseline="-25000">
                <a:latin typeface="Tahoma" pitchFamily="34" charset="0"/>
              </a:rPr>
              <a:t>0</a:t>
            </a:r>
            <a:r>
              <a:rPr kumimoji="1" lang="en-US" altLang="zh-CN" b="1">
                <a:latin typeface="Tahoma" pitchFamily="34" charset="0"/>
              </a:rPr>
              <a:t>x</a:t>
            </a:r>
            <a:r>
              <a:rPr kumimoji="1" lang="el-GR" altLang="zh-CN" b="1" baseline="-25000">
                <a:latin typeface="宋体" pitchFamily="2" charset="-122"/>
              </a:rPr>
              <a:t>σ</a:t>
            </a:r>
            <a:r>
              <a:rPr kumimoji="1" lang="en-US" altLang="zh-CN" b="1" baseline="-25000">
                <a:latin typeface="宋体" pitchFamily="2" charset="-122"/>
              </a:rPr>
              <a:t>1</a:t>
            </a:r>
            <a:endParaRPr kumimoji="1" lang="el-GR" altLang="en-US" b="1" baseline="-25000">
              <a:latin typeface="宋体" pitchFamily="2" charset="-122"/>
            </a:endParaRPr>
          </a:p>
        </p:txBody>
      </p:sp>
      <p:sp>
        <p:nvSpPr>
          <p:cNvPr id="522270" name="Line 30"/>
          <p:cNvSpPr>
            <a:spLocks noChangeShapeType="1"/>
          </p:cNvSpPr>
          <p:nvPr/>
        </p:nvSpPr>
        <p:spPr bwMode="auto">
          <a:xfrm flipV="1">
            <a:off x="6227763" y="908050"/>
            <a:ext cx="215900" cy="3384550"/>
          </a:xfrm>
          <a:prstGeom prst="line">
            <a:avLst/>
          </a:prstGeom>
          <a:noFill/>
          <a:ln w="76200">
            <a:solidFill>
              <a:schemeClr val="tx1"/>
            </a:solidFill>
            <a:miter lim="800000"/>
            <a:headEnd/>
            <a:tailEnd type="triangle" w="med" len="med"/>
          </a:ln>
          <a:effectLst/>
        </p:spPr>
        <p:txBody>
          <a:bodyPr wrap="none"/>
          <a:lstStyle/>
          <a:p>
            <a:endParaRPr lang="zh-CN" altLang="en-US"/>
          </a:p>
        </p:txBody>
      </p:sp>
      <p:sp>
        <p:nvSpPr>
          <p:cNvPr id="522271" name="Rectangle 31"/>
          <p:cNvSpPr>
            <a:spLocks noChangeArrowheads="1"/>
          </p:cNvSpPr>
          <p:nvPr/>
        </p:nvSpPr>
        <p:spPr bwMode="auto">
          <a:xfrm>
            <a:off x="5867400" y="1341438"/>
            <a:ext cx="449263" cy="366712"/>
          </a:xfrm>
          <a:prstGeom prst="rect">
            <a:avLst/>
          </a:prstGeom>
          <a:noFill/>
          <a:ln w="9525">
            <a:noFill/>
            <a:miter lim="800000"/>
            <a:headEnd/>
            <a:tailEnd/>
          </a:ln>
          <a:effectLst/>
        </p:spPr>
        <p:txBody>
          <a:bodyPr wrap="none">
            <a:spAutoFit/>
          </a:bodyPr>
          <a:lstStyle/>
          <a:p>
            <a:r>
              <a:rPr kumimoji="1" lang="en-US" altLang="zh-CN" b="1">
                <a:latin typeface="Tahoma" pitchFamily="34" charset="0"/>
                <a:cs typeface="Tahoma" pitchFamily="34" charset="0"/>
              </a:rPr>
              <a:t>Ù</a:t>
            </a:r>
            <a:r>
              <a:rPr kumimoji="1" lang="en-US" altLang="zh-CN" b="1" baseline="-25000">
                <a:latin typeface="Tahoma" pitchFamily="34" charset="0"/>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22250"/>
                                        </p:tgtEl>
                                        <p:attrNameLst>
                                          <p:attrName>style.visibility</p:attrName>
                                        </p:attrNameLst>
                                      </p:cBhvr>
                                      <p:to>
                                        <p:strVal val="visible"/>
                                      </p:to>
                                    </p:set>
                                    <p:animEffect transition="in" filter="slide(fromBottom)">
                                      <p:cBhvr>
                                        <p:cTn id="7" dur="500"/>
                                        <p:tgtEl>
                                          <p:spTgt spid="522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22251"/>
                                        </p:tgtEl>
                                        <p:attrNameLst>
                                          <p:attrName>style.visibility</p:attrName>
                                        </p:attrNameLst>
                                      </p:cBhvr>
                                      <p:to>
                                        <p:strVal val="visible"/>
                                      </p:to>
                                    </p:set>
                                    <p:animEffect transition="in" filter="slide(fromBottom)">
                                      <p:cBhvr>
                                        <p:cTn id="12" dur="500"/>
                                        <p:tgtEl>
                                          <p:spTgt spid="522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22252"/>
                                        </p:tgtEl>
                                        <p:attrNameLst>
                                          <p:attrName>style.visibility</p:attrName>
                                        </p:attrNameLst>
                                      </p:cBhvr>
                                      <p:to>
                                        <p:strVal val="visible"/>
                                      </p:to>
                                    </p:set>
                                    <p:animEffect transition="in" filter="slide(fromBottom)">
                                      <p:cBhvr>
                                        <p:cTn id="17" dur="500"/>
                                        <p:tgtEl>
                                          <p:spTgt spid="5222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22253"/>
                                        </p:tgtEl>
                                        <p:attrNameLst>
                                          <p:attrName>style.visibility</p:attrName>
                                        </p:attrNameLst>
                                      </p:cBhvr>
                                      <p:to>
                                        <p:strVal val="visible"/>
                                      </p:to>
                                    </p:set>
                                    <p:animEffect transition="in" filter="slide(fromBottom)">
                                      <p:cBhvr>
                                        <p:cTn id="22" dur="500"/>
                                        <p:tgtEl>
                                          <p:spTgt spid="5222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22254"/>
                                        </p:tgtEl>
                                        <p:attrNameLst>
                                          <p:attrName>style.visibility</p:attrName>
                                        </p:attrNameLst>
                                      </p:cBhvr>
                                      <p:to>
                                        <p:strVal val="visible"/>
                                      </p:to>
                                    </p:set>
                                    <p:animEffect transition="in" filter="slide(fromBottom)">
                                      <p:cBhvr>
                                        <p:cTn id="27" dur="500"/>
                                        <p:tgtEl>
                                          <p:spTgt spid="5222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22255"/>
                                        </p:tgtEl>
                                        <p:attrNameLst>
                                          <p:attrName>style.visibility</p:attrName>
                                        </p:attrNameLst>
                                      </p:cBhvr>
                                      <p:to>
                                        <p:strVal val="visible"/>
                                      </p:to>
                                    </p:set>
                                    <p:animEffect transition="in" filter="slide(fromBottom)">
                                      <p:cBhvr>
                                        <p:cTn id="32" dur="500"/>
                                        <p:tgtEl>
                                          <p:spTgt spid="522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522257"/>
                                        </p:tgtEl>
                                        <p:attrNameLst>
                                          <p:attrName>style.visibility</p:attrName>
                                        </p:attrNameLst>
                                      </p:cBhvr>
                                      <p:to>
                                        <p:strVal val="visible"/>
                                      </p:to>
                                    </p:set>
                                    <p:anim calcmode="lin" valueType="num">
                                      <p:cBhvr>
                                        <p:cTn id="37" dur="1000" fill="hold"/>
                                        <p:tgtEl>
                                          <p:spTgt spid="522257"/>
                                        </p:tgtEl>
                                        <p:attrNameLst>
                                          <p:attrName>ppt_w</p:attrName>
                                        </p:attrNameLst>
                                      </p:cBhvr>
                                      <p:tavLst>
                                        <p:tav tm="0">
                                          <p:val>
                                            <p:strVal val="#ppt_w*0.70"/>
                                          </p:val>
                                        </p:tav>
                                        <p:tav tm="100000">
                                          <p:val>
                                            <p:strVal val="#ppt_w"/>
                                          </p:val>
                                        </p:tav>
                                      </p:tavLst>
                                    </p:anim>
                                    <p:anim calcmode="lin" valueType="num">
                                      <p:cBhvr>
                                        <p:cTn id="38" dur="1000" fill="hold"/>
                                        <p:tgtEl>
                                          <p:spTgt spid="522257"/>
                                        </p:tgtEl>
                                        <p:attrNameLst>
                                          <p:attrName>ppt_h</p:attrName>
                                        </p:attrNameLst>
                                      </p:cBhvr>
                                      <p:tavLst>
                                        <p:tav tm="0">
                                          <p:val>
                                            <p:strVal val="#ppt_h"/>
                                          </p:val>
                                        </p:tav>
                                        <p:tav tm="100000">
                                          <p:val>
                                            <p:strVal val="#ppt_h"/>
                                          </p:val>
                                        </p:tav>
                                      </p:tavLst>
                                    </p:anim>
                                    <p:animEffect transition="in" filter="fade">
                                      <p:cBhvr>
                                        <p:cTn id="39" dur="1000"/>
                                        <p:tgtEl>
                                          <p:spTgt spid="52225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22258"/>
                                        </p:tgtEl>
                                        <p:attrNameLst>
                                          <p:attrName>style.visibility</p:attrName>
                                        </p:attrNameLst>
                                      </p:cBhvr>
                                      <p:to>
                                        <p:strVal val="visible"/>
                                      </p:to>
                                    </p:set>
                                    <p:animEffect transition="in" filter="slide(fromBottom)">
                                      <p:cBhvr>
                                        <p:cTn id="44" dur="500"/>
                                        <p:tgtEl>
                                          <p:spTgt spid="5222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522259"/>
                                        </p:tgtEl>
                                        <p:attrNameLst>
                                          <p:attrName>style.visibility</p:attrName>
                                        </p:attrNameLst>
                                      </p:cBhvr>
                                      <p:to>
                                        <p:strVal val="visible"/>
                                      </p:to>
                                    </p:set>
                                    <p:anim calcmode="lin" valueType="num">
                                      <p:cBhvr>
                                        <p:cTn id="49" dur="1000" fill="hold"/>
                                        <p:tgtEl>
                                          <p:spTgt spid="522259"/>
                                        </p:tgtEl>
                                        <p:attrNameLst>
                                          <p:attrName>ppt_w</p:attrName>
                                        </p:attrNameLst>
                                      </p:cBhvr>
                                      <p:tavLst>
                                        <p:tav tm="0">
                                          <p:val>
                                            <p:strVal val="#ppt_w*0.70"/>
                                          </p:val>
                                        </p:tav>
                                        <p:tav tm="100000">
                                          <p:val>
                                            <p:strVal val="#ppt_w"/>
                                          </p:val>
                                        </p:tav>
                                      </p:tavLst>
                                    </p:anim>
                                    <p:anim calcmode="lin" valueType="num">
                                      <p:cBhvr>
                                        <p:cTn id="50" dur="1000" fill="hold"/>
                                        <p:tgtEl>
                                          <p:spTgt spid="522259"/>
                                        </p:tgtEl>
                                        <p:attrNameLst>
                                          <p:attrName>ppt_h</p:attrName>
                                        </p:attrNameLst>
                                      </p:cBhvr>
                                      <p:tavLst>
                                        <p:tav tm="0">
                                          <p:val>
                                            <p:strVal val="#ppt_h"/>
                                          </p:val>
                                        </p:tav>
                                        <p:tav tm="100000">
                                          <p:val>
                                            <p:strVal val="#ppt_h"/>
                                          </p:val>
                                        </p:tav>
                                      </p:tavLst>
                                    </p:anim>
                                    <p:animEffect transition="in" filter="fade">
                                      <p:cBhvr>
                                        <p:cTn id="51" dur="1000"/>
                                        <p:tgtEl>
                                          <p:spTgt spid="52225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522260"/>
                                        </p:tgtEl>
                                        <p:attrNameLst>
                                          <p:attrName>style.visibility</p:attrName>
                                        </p:attrNameLst>
                                      </p:cBhvr>
                                      <p:to>
                                        <p:strVal val="visible"/>
                                      </p:to>
                                    </p:set>
                                    <p:animEffect transition="in" filter="slide(fromBottom)">
                                      <p:cBhvr>
                                        <p:cTn id="56" dur="500"/>
                                        <p:tgtEl>
                                          <p:spTgt spid="52226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22261"/>
                                        </p:tgtEl>
                                        <p:attrNameLst>
                                          <p:attrName>style.visibility</p:attrName>
                                        </p:attrNameLst>
                                      </p:cBhvr>
                                      <p:to>
                                        <p:strVal val="visible"/>
                                      </p:to>
                                    </p:set>
                                    <p:animEffect transition="in" filter="slide(fromBottom)">
                                      <p:cBhvr>
                                        <p:cTn id="61" dur="500"/>
                                        <p:tgtEl>
                                          <p:spTgt spid="5222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522262"/>
                                        </p:tgtEl>
                                        <p:attrNameLst>
                                          <p:attrName>style.visibility</p:attrName>
                                        </p:attrNameLst>
                                      </p:cBhvr>
                                      <p:to>
                                        <p:strVal val="visible"/>
                                      </p:to>
                                    </p:set>
                                    <p:animEffect transition="in" filter="slide(fromBottom)">
                                      <p:cBhvr>
                                        <p:cTn id="66" dur="500"/>
                                        <p:tgtEl>
                                          <p:spTgt spid="5222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522264"/>
                                        </p:tgtEl>
                                        <p:attrNameLst>
                                          <p:attrName>style.visibility</p:attrName>
                                        </p:attrNameLst>
                                      </p:cBhvr>
                                      <p:to>
                                        <p:strVal val="visible"/>
                                      </p:to>
                                    </p:set>
                                    <p:animEffect transition="in" filter="slide(fromBottom)">
                                      <p:cBhvr>
                                        <p:cTn id="71" dur="500"/>
                                        <p:tgtEl>
                                          <p:spTgt spid="5222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522263"/>
                                        </p:tgtEl>
                                        <p:attrNameLst>
                                          <p:attrName>style.visibility</p:attrName>
                                        </p:attrNameLst>
                                      </p:cBhvr>
                                      <p:to>
                                        <p:strVal val="visible"/>
                                      </p:to>
                                    </p:set>
                                    <p:anim calcmode="lin" valueType="num">
                                      <p:cBhvr>
                                        <p:cTn id="76" dur="1000" fill="hold"/>
                                        <p:tgtEl>
                                          <p:spTgt spid="522263"/>
                                        </p:tgtEl>
                                        <p:attrNameLst>
                                          <p:attrName>ppt_w</p:attrName>
                                        </p:attrNameLst>
                                      </p:cBhvr>
                                      <p:tavLst>
                                        <p:tav tm="0">
                                          <p:val>
                                            <p:strVal val="#ppt_w*0.70"/>
                                          </p:val>
                                        </p:tav>
                                        <p:tav tm="100000">
                                          <p:val>
                                            <p:strVal val="#ppt_w"/>
                                          </p:val>
                                        </p:tav>
                                      </p:tavLst>
                                    </p:anim>
                                    <p:anim calcmode="lin" valueType="num">
                                      <p:cBhvr>
                                        <p:cTn id="77" dur="1000" fill="hold"/>
                                        <p:tgtEl>
                                          <p:spTgt spid="522263"/>
                                        </p:tgtEl>
                                        <p:attrNameLst>
                                          <p:attrName>ppt_h</p:attrName>
                                        </p:attrNameLst>
                                      </p:cBhvr>
                                      <p:tavLst>
                                        <p:tav tm="0">
                                          <p:val>
                                            <p:strVal val="#ppt_h"/>
                                          </p:val>
                                        </p:tav>
                                        <p:tav tm="100000">
                                          <p:val>
                                            <p:strVal val="#ppt_h"/>
                                          </p:val>
                                        </p:tav>
                                      </p:tavLst>
                                    </p:anim>
                                    <p:animEffect transition="in" filter="fade">
                                      <p:cBhvr>
                                        <p:cTn id="78" dur="1000"/>
                                        <p:tgtEl>
                                          <p:spTgt spid="52226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522265"/>
                                        </p:tgtEl>
                                        <p:attrNameLst>
                                          <p:attrName>style.visibility</p:attrName>
                                        </p:attrNameLst>
                                      </p:cBhvr>
                                      <p:to>
                                        <p:strVal val="visible"/>
                                      </p:to>
                                    </p:set>
                                    <p:animEffect transition="in" filter="slide(fromBottom)">
                                      <p:cBhvr>
                                        <p:cTn id="83" dur="500"/>
                                        <p:tgtEl>
                                          <p:spTgt spid="522265"/>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2" presetClass="entr" presetSubtype="4" fill="hold" grpId="0" nodeType="clickEffect">
                                  <p:stCondLst>
                                    <p:cond delay="0"/>
                                  </p:stCondLst>
                                  <p:childTnLst>
                                    <p:set>
                                      <p:cBhvr>
                                        <p:cTn id="87" dur="1" fill="hold">
                                          <p:stCondLst>
                                            <p:cond delay="0"/>
                                          </p:stCondLst>
                                        </p:cTn>
                                        <p:tgtEl>
                                          <p:spTgt spid="522268"/>
                                        </p:tgtEl>
                                        <p:attrNameLst>
                                          <p:attrName>style.visibility</p:attrName>
                                        </p:attrNameLst>
                                      </p:cBhvr>
                                      <p:to>
                                        <p:strVal val="visible"/>
                                      </p:to>
                                    </p:set>
                                    <p:animEffect transition="in" filter="slide(fromBottom)">
                                      <p:cBhvr>
                                        <p:cTn id="88" dur="500"/>
                                        <p:tgtEl>
                                          <p:spTgt spid="52226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4" fill="hold" grpId="0" nodeType="clickEffect">
                                  <p:stCondLst>
                                    <p:cond delay="0"/>
                                  </p:stCondLst>
                                  <p:childTnLst>
                                    <p:set>
                                      <p:cBhvr>
                                        <p:cTn id="92" dur="1" fill="hold">
                                          <p:stCondLst>
                                            <p:cond delay="0"/>
                                          </p:stCondLst>
                                        </p:cTn>
                                        <p:tgtEl>
                                          <p:spTgt spid="522269"/>
                                        </p:tgtEl>
                                        <p:attrNameLst>
                                          <p:attrName>style.visibility</p:attrName>
                                        </p:attrNameLst>
                                      </p:cBhvr>
                                      <p:to>
                                        <p:strVal val="visible"/>
                                      </p:to>
                                    </p:set>
                                    <p:animEffect transition="in" filter="slide(fromBottom)">
                                      <p:cBhvr>
                                        <p:cTn id="93" dur="500"/>
                                        <p:tgtEl>
                                          <p:spTgt spid="52226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522270"/>
                                        </p:tgtEl>
                                        <p:attrNameLst>
                                          <p:attrName>style.visibility</p:attrName>
                                        </p:attrNameLst>
                                      </p:cBhvr>
                                      <p:to>
                                        <p:strVal val="visible"/>
                                      </p:to>
                                    </p:set>
                                    <p:animEffect transition="in" filter="slide(fromBottom)">
                                      <p:cBhvr>
                                        <p:cTn id="98" dur="500"/>
                                        <p:tgtEl>
                                          <p:spTgt spid="522270"/>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522271"/>
                                        </p:tgtEl>
                                        <p:attrNameLst>
                                          <p:attrName>style.visibility</p:attrName>
                                        </p:attrNameLst>
                                      </p:cBhvr>
                                      <p:to>
                                        <p:strVal val="visible"/>
                                      </p:to>
                                    </p:set>
                                    <p:animEffect transition="in" filter="slide(fromBottom)">
                                      <p:cBhvr>
                                        <p:cTn id="103" dur="500"/>
                                        <p:tgtEl>
                                          <p:spTgt spid="522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0" grpId="0" animBg="1"/>
      <p:bldP spid="522251" grpId="0"/>
      <p:bldP spid="522252" grpId="0" animBg="1"/>
      <p:bldP spid="522253" grpId="0"/>
      <p:bldP spid="522254" grpId="0" animBg="1"/>
      <p:bldP spid="522255" grpId="0"/>
      <p:bldP spid="522257" grpId="0" animBg="1"/>
      <p:bldP spid="522258" grpId="0"/>
      <p:bldP spid="522259" grpId="0" animBg="1"/>
      <p:bldP spid="522260" grpId="0"/>
      <p:bldP spid="522261" grpId="0"/>
      <p:bldP spid="522262" grpId="0" animBg="1"/>
      <p:bldP spid="522263" grpId="0" animBg="1"/>
      <p:bldP spid="522264" grpId="0"/>
      <p:bldP spid="522265" grpId="0"/>
      <p:bldP spid="522268" grpId="0" animBg="1"/>
      <p:bldP spid="522269" grpId="0"/>
      <p:bldP spid="522270" grpId="0" animBg="1"/>
      <p:bldP spid="522271" grpId="0"/>
    </p:bld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8345</TotalTime>
  <Words>2132</Words>
  <Application>Microsoft PowerPoint</Application>
  <PresentationFormat>全屏显示(4:3)</PresentationFormat>
  <Paragraphs>208</Paragraphs>
  <Slides>29</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1" baseType="lpstr">
      <vt:lpstr>Arial</vt:lpstr>
      <vt:lpstr>宋体</vt:lpstr>
      <vt:lpstr>Arial Black</vt:lpstr>
      <vt:lpstr>Wingdings</vt:lpstr>
      <vt:lpstr>Times New Roman</vt:lpstr>
      <vt:lpstr>方正舒体</vt:lpstr>
      <vt:lpstr>华文新魏</vt:lpstr>
      <vt:lpstr>仿宋_GB2312</vt:lpstr>
      <vt:lpstr>黑体</vt:lpstr>
      <vt:lpstr>Tahoma</vt:lpstr>
      <vt:lpstr>Studio</vt:lpstr>
      <vt:lpstr>Microsoft 公式 3.0</vt:lpstr>
      <vt:lpstr>电机学</vt:lpstr>
      <vt:lpstr>介绍内容</vt:lpstr>
      <vt:lpstr>介绍内容</vt:lpstr>
      <vt:lpstr>5.2—1  转子静止时的分析    1</vt:lpstr>
      <vt:lpstr>5.2—1  转子静止时的分析   2</vt:lpstr>
      <vt:lpstr>5.2—1  转子静止时的分析 3</vt:lpstr>
      <vt:lpstr>5.2—1  转子静止时的分析             4</vt:lpstr>
      <vt:lpstr>5.2—1  转子静止时的分析      5</vt:lpstr>
      <vt:lpstr>5.2—1  转子静止时的分析6</vt:lpstr>
      <vt:lpstr>5.2—1  转子静止时的分析7</vt:lpstr>
      <vt:lpstr>5.2—1  转子静止时的分析7</vt:lpstr>
      <vt:lpstr>5.2—1  转子静止时的分析8</vt:lpstr>
      <vt:lpstr>5.2—1  转子静止时的分析8</vt:lpstr>
      <vt:lpstr>5.2—1  转子静止时的分析9</vt:lpstr>
      <vt:lpstr>5.2—1  转子静止时的分析10</vt:lpstr>
      <vt:lpstr>5.2—2  转子旋转时的分析       1</vt:lpstr>
      <vt:lpstr>5.2—2  转子旋转时的分析 2</vt:lpstr>
      <vt:lpstr>5.2—2  转子旋转时的分析 3</vt:lpstr>
      <vt:lpstr>5.2—2  转子旋转时的分析 3</vt:lpstr>
      <vt:lpstr>5.2—2  转子旋转时的分析 4</vt:lpstr>
      <vt:lpstr>5.2—2  转子旋转时的分析 5</vt:lpstr>
      <vt:lpstr>5.2—4  感应电动机的参数分析  1</vt:lpstr>
      <vt:lpstr>5.2—4  感应电动机的参数分析 2</vt:lpstr>
      <vt:lpstr>5.2—4  感应电动机的参数分析 3</vt:lpstr>
      <vt:lpstr>5.2—4  感应电动机的参数分析 4</vt:lpstr>
      <vt:lpstr>小  结                               1</vt:lpstr>
      <vt:lpstr>小  结                               2</vt:lpstr>
      <vt:lpstr>作业</vt:lpstr>
      <vt:lpstr>幻灯片 29</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135</cp:revision>
  <dcterms:created xsi:type="dcterms:W3CDTF">2003-11-06T01:01:25Z</dcterms:created>
  <dcterms:modified xsi:type="dcterms:W3CDTF">2015-01-23T09:49:36Z</dcterms:modified>
</cp:coreProperties>
</file>