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2"/>
  </p:notesMasterIdLst>
  <p:handoutMasterIdLst>
    <p:handoutMasterId r:id="rId33"/>
  </p:handoutMasterIdLst>
  <p:sldIdLst>
    <p:sldId id="256" r:id="rId2"/>
    <p:sldId id="257" r:id="rId3"/>
    <p:sldId id="377" r:id="rId4"/>
    <p:sldId id="258" r:id="rId5"/>
    <p:sldId id="596" r:id="rId6"/>
    <p:sldId id="597" r:id="rId7"/>
    <p:sldId id="598" r:id="rId8"/>
    <p:sldId id="599" r:id="rId9"/>
    <p:sldId id="583" r:id="rId10"/>
    <p:sldId id="600" r:id="rId11"/>
    <p:sldId id="411" r:id="rId12"/>
    <p:sldId id="601" r:id="rId13"/>
    <p:sldId id="602" r:id="rId14"/>
    <p:sldId id="603" r:id="rId15"/>
    <p:sldId id="604" r:id="rId16"/>
    <p:sldId id="614" r:id="rId17"/>
    <p:sldId id="605" r:id="rId18"/>
    <p:sldId id="607" r:id="rId19"/>
    <p:sldId id="615" r:id="rId20"/>
    <p:sldId id="608" r:id="rId21"/>
    <p:sldId id="609" r:id="rId22"/>
    <p:sldId id="586" r:id="rId23"/>
    <p:sldId id="610" r:id="rId24"/>
    <p:sldId id="611" r:id="rId25"/>
    <p:sldId id="612" r:id="rId26"/>
    <p:sldId id="613" r:id="rId27"/>
    <p:sldId id="481" r:id="rId28"/>
    <p:sldId id="580" r:id="rId29"/>
    <p:sldId id="405" r:id="rId30"/>
    <p:sldId id="313"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2FE02"/>
    <a:srgbClr val="FFFF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74" autoAdjust="0"/>
    <p:restoredTop sz="94660"/>
  </p:normalViewPr>
  <p:slideViewPr>
    <p:cSldViewPr>
      <p:cViewPr varScale="1">
        <p:scale>
          <a:sx n="36" d="100"/>
          <a:sy n="36" d="100"/>
        </p:scale>
        <p:origin x="-13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74"/>
    </p:cViewPr>
  </p:sorterViewPr>
  <p:notesViewPr>
    <p:cSldViewPr>
      <p:cViewPr varScale="1">
        <p:scale>
          <a:sx n="54" d="100"/>
          <a:sy n="54" d="100"/>
        </p:scale>
        <p:origin x="-177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7.wmf"/><Relationship Id="rId7" Type="http://schemas.openxmlformats.org/officeDocument/2006/relationships/image" Target="../media/image16.wmf"/><Relationship Id="rId2" Type="http://schemas.openxmlformats.org/officeDocument/2006/relationships/image" Target="../media/image6.wmf"/><Relationship Id="rId1" Type="http://schemas.openxmlformats.org/officeDocument/2006/relationships/image" Target="../media/image13.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9.wmf"/><Relationship Id="rId10" Type="http://schemas.openxmlformats.org/officeDocument/2006/relationships/image" Target="../media/image19.wmf"/><Relationship Id="rId4" Type="http://schemas.openxmlformats.org/officeDocument/2006/relationships/image" Target="../media/image14.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7.wmf"/><Relationship Id="rId7" Type="http://schemas.openxmlformats.org/officeDocument/2006/relationships/image" Target="../media/image23.wmf"/><Relationship Id="rId12" Type="http://schemas.openxmlformats.org/officeDocument/2006/relationships/image" Target="../media/image26.wmf"/><Relationship Id="rId2" Type="http://schemas.openxmlformats.org/officeDocument/2006/relationships/image" Target="../media/image6.wmf"/><Relationship Id="rId1" Type="http://schemas.openxmlformats.org/officeDocument/2006/relationships/image" Target="../media/image21.wmf"/><Relationship Id="rId6" Type="http://schemas.openxmlformats.org/officeDocument/2006/relationships/image" Target="../media/image15.wmf"/><Relationship Id="rId11" Type="http://schemas.openxmlformats.org/officeDocument/2006/relationships/image" Target="../media/image25.wmf"/><Relationship Id="rId5" Type="http://schemas.openxmlformats.org/officeDocument/2006/relationships/image" Target="../media/image9.wmf"/><Relationship Id="rId10" Type="http://schemas.openxmlformats.org/officeDocument/2006/relationships/image" Target="../media/image19.wmf"/><Relationship Id="rId4" Type="http://schemas.openxmlformats.org/officeDocument/2006/relationships/image" Target="../media/image22.wmf"/><Relationship Id="rId9"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E133EB0C-F76C-4B20-80DE-657076C11C3A}"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1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441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413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41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1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441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C214D086-14D4-457D-B1EF-9F205E27666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700D9-F0D4-4A7A-A350-4473DB6F0D69}" type="slidenum">
              <a:rPr lang="en-US" altLang="zh-CN"/>
              <a:pPr/>
              <a:t>1</a:t>
            </a:fld>
            <a:endParaRPr lang="en-US" altLang="zh-CN"/>
          </a:p>
        </p:txBody>
      </p:sp>
      <p:sp>
        <p:nvSpPr>
          <p:cNvPr id="483330" name="Rectangle 2"/>
          <p:cNvSpPr>
            <a:spLocks noRo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72418"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72419"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72420"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572421"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572422"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572423" name="Rectangle 7"/>
          <p:cNvSpPr>
            <a:spLocks noGrp="1" noChangeArrowheads="1"/>
          </p:cNvSpPr>
          <p:nvPr>
            <p:ph type="dt" sz="half" idx="2"/>
          </p:nvPr>
        </p:nvSpPr>
        <p:spPr/>
        <p:txBody>
          <a:bodyPr/>
          <a:lstStyle>
            <a:lvl1pPr>
              <a:defRPr/>
            </a:lvl1pPr>
          </a:lstStyle>
          <a:p>
            <a:endParaRPr lang="en-US" altLang="zh-CN"/>
          </a:p>
        </p:txBody>
      </p:sp>
      <p:sp>
        <p:nvSpPr>
          <p:cNvPr id="572424"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572425" name="Rectangle 9"/>
          <p:cNvSpPr>
            <a:spLocks noGrp="1" noChangeArrowheads="1"/>
          </p:cNvSpPr>
          <p:nvPr>
            <p:ph type="sldNum" sz="quarter" idx="4"/>
          </p:nvPr>
        </p:nvSpPr>
        <p:spPr>
          <a:xfrm>
            <a:off x="6858000" y="6391275"/>
            <a:ext cx="1600200" cy="457200"/>
          </a:xfrm>
        </p:spPr>
        <p:txBody>
          <a:bodyPr/>
          <a:lstStyle>
            <a:lvl1pPr>
              <a:defRPr/>
            </a:lvl1pPr>
          </a:lstStyle>
          <a:p>
            <a:fld id="{BFAABB44-91B2-4225-9673-7315DE30DBCB}"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9379FB-1AC9-4066-95E1-356457725EE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66C1A1-E851-41DE-A5B4-0C74CBA77B1C}"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61080853-A96D-45F2-AE1D-467AD52BBCE6}"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03DE6412-F06D-40CA-B44C-D0EDAE70B9DA}"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858000" y="6400800"/>
            <a:ext cx="1600200" cy="457200"/>
          </a:xfrm>
        </p:spPr>
        <p:txBody>
          <a:bodyPr/>
          <a:lstStyle>
            <a:lvl1pPr>
              <a:defRPr/>
            </a:lvl1pPr>
          </a:lstStyle>
          <a:p>
            <a:fld id="{94328578-6880-437B-A91F-96E1AF07C081}"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0A6DF46-E608-4D24-A90A-853E0C7A809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3C3E4E-9AB0-4907-9C36-D97CC750CCB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A00059F-D6C3-4E21-BB5E-5615F09A694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2D92227-7AF5-470A-AAA3-6896F9F48BE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809D92A-03D8-4AD8-869A-4B199B45BB6C}"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EEE3F8A-E7FC-47DD-8D92-9168FEAFFFF7}"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6D8FC9F-8BCC-4D60-AE42-323575FC28F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D3A62E9-37EE-44BE-9776-722F0CE03816}"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71395"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139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571397"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57139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34268361-316F-4A6F-9D23-98AA84A05575}" type="slidenum">
              <a:rPr lang="en-US" altLang="zh-CN"/>
              <a:pPr/>
              <a:t>‹#›</a:t>
            </a:fld>
            <a:endParaRPr lang="en-US" altLang="zh-CN"/>
          </a:p>
        </p:txBody>
      </p:sp>
      <p:grpSp>
        <p:nvGrpSpPr>
          <p:cNvPr id="571399" name="Group 7"/>
          <p:cNvGrpSpPr>
            <a:grpSpLocks/>
          </p:cNvGrpSpPr>
          <p:nvPr/>
        </p:nvGrpSpPr>
        <p:grpSpPr bwMode="auto">
          <a:xfrm>
            <a:off x="168275" y="228600"/>
            <a:ext cx="8823325" cy="6096000"/>
            <a:chOff x="106" y="144"/>
            <a:chExt cx="5558" cy="3840"/>
          </a:xfrm>
        </p:grpSpPr>
        <p:sp>
          <p:nvSpPr>
            <p:cNvPr id="571400"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571401"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pitchFamily="2" charset="-122"/>
        </a:defRPr>
      </a:lvl2pPr>
      <a:lvl3pPr algn="l" rtl="0" fontAlgn="base">
        <a:spcBef>
          <a:spcPct val="0"/>
        </a:spcBef>
        <a:spcAft>
          <a:spcPct val="0"/>
        </a:spcAft>
        <a:defRPr sz="3300">
          <a:solidFill>
            <a:schemeClr val="tx2"/>
          </a:solidFill>
          <a:latin typeface="Arial Black" pitchFamily="34" charset="0"/>
          <a:ea typeface="宋体" pitchFamily="2" charset="-122"/>
        </a:defRPr>
      </a:lvl3pPr>
      <a:lvl4pPr algn="l" rtl="0" fontAlgn="base">
        <a:spcBef>
          <a:spcPct val="0"/>
        </a:spcBef>
        <a:spcAft>
          <a:spcPct val="0"/>
        </a:spcAft>
        <a:defRPr sz="3300">
          <a:solidFill>
            <a:schemeClr val="tx2"/>
          </a:solidFill>
          <a:latin typeface="Arial Black" pitchFamily="34" charset="0"/>
          <a:ea typeface="宋体" pitchFamily="2" charset="-122"/>
        </a:defRPr>
      </a:lvl4pPr>
      <a:lvl5pPr algn="l" rtl="0" fontAlgn="base">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31.png"/><Relationship Id="rId4" Type="http://schemas.openxmlformats.org/officeDocument/2006/relationships/oleObject" Target="../embeddings/oleObject3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oleObject" Target="../embeddings/oleObject42.bin"/><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49.png"/><Relationship Id="rId4" Type="http://schemas.openxmlformats.org/officeDocument/2006/relationships/oleObject" Target="../embeddings/oleObject5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49.png"/><Relationship Id="rId4" Type="http://schemas.openxmlformats.org/officeDocument/2006/relationships/oleObject" Target="../embeddings/oleObject55.bin"/></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3.png"/><Relationship Id="rId7"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9.bin"/><Relationship Id="rId3" Type="http://schemas.openxmlformats.org/officeDocument/2006/relationships/image" Target="../media/image3.png"/><Relationship Id="rId7" Type="http://schemas.openxmlformats.org/officeDocument/2006/relationships/oleObject" Target="../embeddings/oleObject13.bin"/><Relationship Id="rId12"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 Id="rId14"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30.bin"/><Relationship Id="rId3" Type="http://schemas.openxmlformats.org/officeDocument/2006/relationships/image" Target="../media/image27.png"/><Relationship Id="rId7" Type="http://schemas.openxmlformats.org/officeDocument/2006/relationships/oleObject" Target="../embeddings/oleObject24.bin"/><Relationship Id="rId12" Type="http://schemas.openxmlformats.org/officeDocument/2006/relationships/oleObject" Target="../embeddings/oleObject29.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oleObject" Target="../embeddings/oleObject28.bin"/><Relationship Id="rId5" Type="http://schemas.openxmlformats.org/officeDocument/2006/relationships/oleObject" Target="../embeddings/oleObject22.bin"/><Relationship Id="rId15" Type="http://schemas.openxmlformats.org/officeDocument/2006/relationships/oleObject" Target="../embeddings/oleObject3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 Id="rId14"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052513"/>
            <a:ext cx="7772400" cy="1919287"/>
          </a:xfrm>
        </p:spPr>
        <p:txBody>
          <a:bodyPr/>
          <a:lstStyle/>
          <a:p>
            <a:r>
              <a:rPr lang="zh-CN" altLang="en-US" sz="9600" b="1">
                <a:ea typeface="方正舒体" pitchFamily="2" charset="-122"/>
              </a:rPr>
              <a:t>电机学</a:t>
            </a:r>
          </a:p>
        </p:txBody>
      </p:sp>
      <p:sp>
        <p:nvSpPr>
          <p:cNvPr id="2051" name="Rectangle 3"/>
          <p:cNvSpPr>
            <a:spLocks noGrp="1" noChangeArrowheads="1"/>
          </p:cNvSpPr>
          <p:nvPr>
            <p:ph type="subTitle" idx="1"/>
          </p:nvPr>
        </p:nvSpPr>
        <p:spPr>
          <a:xfrm>
            <a:off x="0" y="4221163"/>
            <a:ext cx="9144000" cy="936625"/>
          </a:xfrm>
        </p:spPr>
        <p:txBody>
          <a:bodyPr/>
          <a:lstStyle/>
          <a:p>
            <a:pPr>
              <a:lnSpc>
                <a:spcPct val="90000"/>
              </a:lnSpc>
            </a:pPr>
            <a:r>
              <a:rPr lang="zh-CN" altLang="en-US" sz="4500" b="1">
                <a:latin typeface="华文新魏" pitchFamily="2" charset="-122"/>
                <a:ea typeface="华文新魏" pitchFamily="2" charset="-122"/>
              </a:rPr>
              <a:t>第</a:t>
            </a:r>
            <a:r>
              <a:rPr lang="en-US" altLang="zh-CN" sz="4500" b="1">
                <a:latin typeface="华文新魏" pitchFamily="2" charset="-122"/>
                <a:ea typeface="华文新魏" pitchFamily="2" charset="-122"/>
              </a:rPr>
              <a:t>5-3</a:t>
            </a:r>
            <a:r>
              <a:rPr lang="zh-CN" altLang="en-US" sz="4500" b="1">
                <a:latin typeface="华文新魏" pitchFamily="2" charset="-122"/>
                <a:ea typeface="华文新魏" pitchFamily="2" charset="-122"/>
              </a:rPr>
              <a:t>讲</a:t>
            </a:r>
          </a:p>
          <a:p>
            <a:pPr>
              <a:lnSpc>
                <a:spcPct val="90000"/>
              </a:lnSpc>
            </a:pPr>
            <a:r>
              <a:rPr lang="zh-CN" altLang="en-US" sz="4500" b="1">
                <a:latin typeface="华文新魏" pitchFamily="2" charset="-122"/>
                <a:ea typeface="华文新魏" pitchFamily="2" charset="-122"/>
              </a:rPr>
              <a:t> 感应电动机的</a:t>
            </a:r>
          </a:p>
          <a:p>
            <a:pPr>
              <a:lnSpc>
                <a:spcPct val="90000"/>
              </a:lnSpc>
            </a:pPr>
            <a:r>
              <a:rPr lang="zh-CN" altLang="en-US" sz="4500" b="1">
                <a:latin typeface="华文新魏" pitchFamily="2" charset="-122"/>
                <a:ea typeface="华文新魏" pitchFamily="2" charset="-122"/>
              </a:rPr>
              <a:t>功率、转矩和特性</a:t>
            </a:r>
            <a:endParaRPr lang="zh-CN" altLang="en-US">
              <a:latin typeface="Times New Roman" pitchFamily="18" charset="0"/>
            </a:endParaRPr>
          </a:p>
          <a:p>
            <a:pPr>
              <a:lnSpc>
                <a:spcPct val="90000"/>
              </a:lnSpc>
            </a:pPr>
            <a:endParaRPr lang="en-US" altLang="zh-C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827088" y="765175"/>
            <a:ext cx="7793037" cy="863600"/>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2</a:t>
            </a:r>
          </a:p>
        </p:txBody>
      </p:sp>
      <p:sp>
        <p:nvSpPr>
          <p:cNvPr id="545795" name="Rectangle 3"/>
          <p:cNvSpPr>
            <a:spLocks noGrp="1" noChangeArrowheads="1"/>
          </p:cNvSpPr>
          <p:nvPr>
            <p:ph type="body" sz="half" idx="1"/>
          </p:nvPr>
        </p:nvSpPr>
        <p:spPr>
          <a:xfrm>
            <a:off x="0" y="1844675"/>
            <a:ext cx="9144000" cy="5013325"/>
          </a:xfrm>
        </p:spPr>
        <p:txBody>
          <a:bodyPr/>
          <a:lstStyle/>
          <a:p>
            <a:r>
              <a:rPr lang="en-US" altLang="zh-CN" sz="2700" b="1"/>
              <a:t>       </a:t>
            </a:r>
            <a:r>
              <a:rPr lang="zh-CN" altLang="en-US" sz="2700" b="1"/>
              <a:t>一、电磁转矩的物理概念</a:t>
            </a:r>
          </a:p>
          <a:p>
            <a:r>
              <a:rPr lang="zh-CN" altLang="en-US" sz="2700" b="1"/>
              <a:t>       由于电磁转矩是由转子绕组中的电流</a:t>
            </a:r>
            <a:r>
              <a:rPr lang="en-US" altLang="zh-CN" sz="2700" b="1"/>
              <a:t>I</a:t>
            </a:r>
            <a:r>
              <a:rPr lang="en-US" altLang="zh-CN" sz="2700" b="1" baseline="-25000"/>
              <a:t>2</a:t>
            </a:r>
            <a:r>
              <a:rPr lang="zh-CN" altLang="en-US" sz="2700" b="1"/>
              <a:t>与气隙中的旋转磁场</a:t>
            </a:r>
            <a:r>
              <a:rPr lang="el-GR" altLang="zh-CN" sz="2700" b="1">
                <a:latin typeface="宋体" pitchFamily="2" charset="-122"/>
              </a:rPr>
              <a:t>Φ</a:t>
            </a:r>
            <a:r>
              <a:rPr lang="en-US" altLang="zh-CN" sz="2700" b="1" baseline="-25000"/>
              <a:t>m</a:t>
            </a:r>
            <a:r>
              <a:rPr lang="zh-CN" altLang="en-US" sz="2700" b="1"/>
              <a:t>相互作用产生的。推导出</a:t>
            </a:r>
            <a:r>
              <a:rPr lang="en-US" altLang="zh-CN" sz="2700" b="1"/>
              <a:t>T</a:t>
            </a:r>
            <a:r>
              <a:rPr lang="zh-CN" altLang="en-US" sz="2700" b="1"/>
              <a:t>与</a:t>
            </a:r>
            <a:r>
              <a:rPr lang="en-US" altLang="zh-CN" sz="2700" b="1"/>
              <a:t>I</a:t>
            </a:r>
            <a:r>
              <a:rPr lang="en-US" altLang="zh-CN" sz="2700" b="1" baseline="-25000"/>
              <a:t>2</a:t>
            </a:r>
            <a:r>
              <a:rPr lang="zh-CN" altLang="en-US" sz="2700" b="1"/>
              <a:t>和</a:t>
            </a:r>
            <a:r>
              <a:rPr lang="el-GR" altLang="zh-CN" sz="2700" b="1">
                <a:latin typeface="宋体" pitchFamily="2" charset="-122"/>
              </a:rPr>
              <a:t>Φ</a:t>
            </a:r>
            <a:r>
              <a:rPr lang="en-US" altLang="zh-CN" sz="2700" b="1" baseline="-25000"/>
              <a:t>m</a:t>
            </a:r>
            <a:r>
              <a:rPr lang="zh-CN" altLang="en-US" sz="2700" b="1"/>
              <a:t>之间的关系为</a:t>
            </a:r>
          </a:p>
          <a:p>
            <a:endParaRPr lang="zh-CN" altLang="en-US" sz="2700" b="1"/>
          </a:p>
          <a:p>
            <a:r>
              <a:rPr lang="zh-CN" altLang="en-US" sz="2700" b="1"/>
              <a:t>式中，</a:t>
            </a:r>
            <a:r>
              <a:rPr lang="en-US" altLang="zh-CN" sz="2700" b="1"/>
              <a:t>E</a:t>
            </a:r>
            <a:r>
              <a:rPr lang="en-US" altLang="zh-CN" sz="2700" b="1" baseline="-25000"/>
              <a:t>2</a:t>
            </a:r>
            <a:r>
              <a:rPr lang="zh-CN" altLang="en-US" sz="2700" b="1"/>
              <a:t>为转子静止时的相电势，故</a:t>
            </a:r>
            <a:r>
              <a:rPr lang="en-US" altLang="zh-CN" sz="2700" b="1"/>
              <a:t>E</a:t>
            </a:r>
            <a:r>
              <a:rPr lang="en-US" altLang="zh-CN" sz="2700" b="1" baseline="-25000"/>
              <a:t>2</a:t>
            </a:r>
            <a:r>
              <a:rPr lang="zh-CN" altLang="en-US" sz="2700" b="1"/>
              <a:t>与</a:t>
            </a:r>
            <a:r>
              <a:rPr lang="el-GR" altLang="zh-CN" sz="2700" b="1">
                <a:latin typeface="宋体" pitchFamily="2" charset="-122"/>
              </a:rPr>
              <a:t>Φ</a:t>
            </a:r>
            <a:r>
              <a:rPr lang="en-US" altLang="zh-CN" sz="2700" b="1" baseline="-25000"/>
              <a:t>m</a:t>
            </a:r>
            <a:r>
              <a:rPr lang="zh-CN" altLang="en-US" sz="2700" b="1"/>
              <a:t>成正比。</a:t>
            </a:r>
          </a:p>
          <a:p>
            <a:endParaRPr lang="zh-CN" altLang="en-US" sz="2700" b="1"/>
          </a:p>
          <a:p>
            <a:r>
              <a:rPr lang="zh-CN" altLang="en-US" sz="2700" b="1"/>
              <a:t>当电源电压</a:t>
            </a:r>
            <a:r>
              <a:rPr lang="en-US" altLang="zh-CN" sz="2700" b="1"/>
              <a:t>U</a:t>
            </a:r>
            <a:r>
              <a:rPr lang="en-US" altLang="zh-CN" sz="2700" b="1" baseline="-25000"/>
              <a:t>1</a:t>
            </a:r>
            <a:r>
              <a:rPr lang="zh-CN" altLang="en-US" sz="2700" b="1"/>
              <a:t>一定时， </a:t>
            </a:r>
            <a:r>
              <a:rPr lang="el-GR" altLang="zh-CN" sz="2700" b="1">
                <a:latin typeface="宋体" pitchFamily="2" charset="-122"/>
              </a:rPr>
              <a:t>Φ</a:t>
            </a:r>
            <a:r>
              <a:rPr lang="en-US" altLang="zh-CN" sz="2700" b="1" baseline="-25000"/>
              <a:t>m</a:t>
            </a:r>
            <a:r>
              <a:rPr lang="zh-CN" altLang="en-US" sz="2700" b="1"/>
              <a:t>基本保持不变，</a:t>
            </a:r>
            <a:r>
              <a:rPr lang="zh-CN" altLang="en-US" sz="2700" b="1">
                <a:solidFill>
                  <a:srgbClr val="FF0000"/>
                </a:solidFill>
              </a:rPr>
              <a:t>所以</a:t>
            </a:r>
            <a:r>
              <a:rPr lang="en-US" altLang="zh-CN" sz="2700" b="1">
                <a:solidFill>
                  <a:srgbClr val="FF0000"/>
                </a:solidFill>
              </a:rPr>
              <a:t>T</a:t>
            </a:r>
            <a:r>
              <a:rPr lang="zh-CN" altLang="en-US" sz="2700" b="1">
                <a:solidFill>
                  <a:srgbClr val="FF0000"/>
                </a:solidFill>
              </a:rPr>
              <a:t>与</a:t>
            </a:r>
            <a:r>
              <a:rPr lang="en-US" altLang="zh-CN" sz="2700" b="1">
                <a:solidFill>
                  <a:srgbClr val="FF0000"/>
                </a:solidFill>
              </a:rPr>
              <a:t>I</a:t>
            </a:r>
            <a:r>
              <a:rPr lang="en-US" altLang="zh-CN" sz="2700" b="1" baseline="-25000">
                <a:solidFill>
                  <a:srgbClr val="FF0000"/>
                </a:solidFill>
              </a:rPr>
              <a:t>2</a:t>
            </a:r>
            <a:r>
              <a:rPr lang="zh-CN" altLang="en-US" sz="2700" b="1">
                <a:solidFill>
                  <a:srgbClr val="FF0000"/>
                </a:solidFill>
              </a:rPr>
              <a:t>的有功分量成正比，这是非常重要的物理概念</a:t>
            </a:r>
            <a:r>
              <a:rPr lang="zh-CN" altLang="en-US" sz="2700" b="1"/>
              <a:t>。</a:t>
            </a:r>
            <a:endParaRPr lang="zh-CN" altLang="el-GR" sz="2700" b="1"/>
          </a:p>
        </p:txBody>
      </p:sp>
      <p:graphicFrame>
        <p:nvGraphicFramePr>
          <p:cNvPr id="545796" name="Object 4"/>
          <p:cNvGraphicFramePr>
            <a:graphicFrameLocks noChangeAspect="1"/>
          </p:cNvGraphicFramePr>
          <p:nvPr>
            <p:ph sz="quarter" idx="3"/>
          </p:nvPr>
        </p:nvGraphicFramePr>
        <p:xfrm>
          <a:off x="1331913" y="3141663"/>
          <a:ext cx="5776912" cy="1144587"/>
        </p:xfrm>
        <a:graphic>
          <a:graphicData uri="http://schemas.openxmlformats.org/presentationml/2006/ole">
            <p:oleObj spid="_x0000_s545796" name="公式" r:id="rId3" imgW="2158920" imgH="431640" progId="Equation.3">
              <p:embed/>
            </p:oleObj>
          </a:graphicData>
        </a:graphic>
      </p:graphicFrame>
      <p:graphicFrame>
        <p:nvGraphicFramePr>
          <p:cNvPr id="545797" name="Object 5"/>
          <p:cNvGraphicFramePr>
            <a:graphicFrameLocks noChangeAspect="1"/>
          </p:cNvGraphicFramePr>
          <p:nvPr>
            <p:ph sz="quarter" idx="2"/>
          </p:nvPr>
        </p:nvGraphicFramePr>
        <p:xfrm>
          <a:off x="1336675" y="4560888"/>
          <a:ext cx="3636963" cy="696912"/>
        </p:xfrm>
        <a:graphic>
          <a:graphicData uri="http://schemas.openxmlformats.org/presentationml/2006/ole">
            <p:oleObj spid="_x0000_s545797" name="公式" r:id="rId4" imgW="1180800" imgH="228600" progId="Equation.3">
              <p:embed/>
            </p:oleObj>
          </a:graphicData>
        </a:graphic>
      </p:graphicFrame>
      <p:pic>
        <p:nvPicPr>
          <p:cNvPr id="545799" name="Picture 7" descr="27-2感应电动机矢量图"/>
          <p:cNvPicPr>
            <a:picLocks noChangeAspect="1" noChangeArrowheads="1"/>
          </p:cNvPicPr>
          <p:nvPr/>
        </p:nvPicPr>
        <p:blipFill>
          <a:blip r:embed="rId5"/>
          <a:srcRect/>
          <a:stretch>
            <a:fillRect/>
          </a:stretch>
        </p:blipFill>
        <p:spPr bwMode="auto">
          <a:xfrm>
            <a:off x="4643438" y="0"/>
            <a:ext cx="4314825" cy="58864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45799"/>
                                        </p:tgtEl>
                                        <p:attrNameLst>
                                          <p:attrName>style.visibility</p:attrName>
                                        </p:attrNameLst>
                                      </p:cBhvr>
                                      <p:to>
                                        <p:strVal val="visible"/>
                                      </p:to>
                                    </p:set>
                                    <p:animEffect transition="in" filter="slide(fromBottom)">
                                      <p:cBhvr>
                                        <p:cTn id="7" dur="500"/>
                                        <p:tgtEl>
                                          <p:spTgt spid="54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755650" y="476250"/>
            <a:ext cx="7540625" cy="719138"/>
          </a:xfrm>
        </p:spPr>
        <p:txBody>
          <a:bodyPr/>
          <a:lstStyle/>
          <a:p>
            <a:r>
              <a:rPr lang="en-US" altLang="zh-CN" sz="2800" b="1"/>
              <a:t>5.3</a:t>
            </a:r>
            <a:r>
              <a:rPr lang="en-US" altLang="zh-CN" sz="2800" b="1">
                <a:latin typeface="Arial"/>
              </a:rPr>
              <a:t>—</a:t>
            </a:r>
            <a:r>
              <a:rPr lang="en-US" altLang="zh-CN" sz="2800" b="1"/>
              <a:t>2  </a:t>
            </a:r>
            <a:r>
              <a:rPr lang="zh-CN" altLang="en-US" sz="2800" b="1"/>
              <a:t>感应电动机的电磁转矩</a:t>
            </a:r>
            <a:r>
              <a:rPr lang="zh-CN" altLang="en-US" sz="2900" b="1"/>
              <a:t> </a:t>
            </a:r>
            <a:r>
              <a:rPr lang="en-US" altLang="zh-CN" sz="1000">
                <a:ea typeface="黑体" pitchFamily="49" charset="-122"/>
              </a:rPr>
              <a:t>3</a:t>
            </a:r>
          </a:p>
        </p:txBody>
      </p:sp>
      <p:sp>
        <p:nvSpPr>
          <p:cNvPr id="251909" name="Rectangle 5"/>
          <p:cNvSpPr>
            <a:spLocks noChangeArrowheads="1"/>
          </p:cNvSpPr>
          <p:nvPr/>
        </p:nvSpPr>
        <p:spPr bwMode="auto">
          <a:xfrm>
            <a:off x="0" y="1268413"/>
            <a:ext cx="8964613" cy="55895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二</a:t>
            </a:r>
            <a:r>
              <a:rPr lang="en-US" altLang="zh-CN" sz="2700" b="1"/>
              <a:t>.</a:t>
            </a:r>
            <a:r>
              <a:rPr lang="zh-CN" altLang="en-US" sz="2700" b="1"/>
              <a:t>电磁转矩与转差率之间的关系</a:t>
            </a:r>
          </a:p>
          <a:p>
            <a:pPr marL="342900" indent="-342900">
              <a:spcBef>
                <a:spcPct val="20000"/>
              </a:spcBef>
              <a:buClr>
                <a:schemeClr val="bg2"/>
              </a:buClr>
              <a:buSzPct val="70000"/>
              <a:buFont typeface="Wingdings" pitchFamily="2" charset="2"/>
              <a:buChar char="l"/>
            </a:pPr>
            <a:r>
              <a:rPr lang="zh-CN" altLang="en-US" sz="2700" b="1"/>
              <a:t>     感应电动机运行时，当驱动的负载转矩发生变化时，电动机的转子转速和转差率也会相应变化。</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式中，</a:t>
            </a:r>
            <a:r>
              <a:rPr lang="en-US" altLang="zh-CN" sz="2700" b="1"/>
              <a:t>I’</a:t>
            </a:r>
            <a:r>
              <a:rPr lang="en-US" altLang="zh-CN" sz="2700" b="1" baseline="-25000"/>
              <a:t>2</a:t>
            </a:r>
            <a:r>
              <a:rPr lang="zh-CN" altLang="en-US" sz="2700" b="1"/>
              <a:t>是转差率</a:t>
            </a:r>
            <a:r>
              <a:rPr lang="en-US" altLang="zh-CN" sz="2700" b="1"/>
              <a:t>s</a:t>
            </a:r>
            <a:r>
              <a:rPr lang="zh-CN" altLang="en-US" sz="2700" b="1"/>
              <a:t>的函数，只要求出</a:t>
            </a:r>
            <a:r>
              <a:rPr lang="en-US" altLang="zh-CN" sz="2700" b="1"/>
              <a:t>I’</a:t>
            </a:r>
            <a:r>
              <a:rPr lang="en-US" altLang="zh-CN" sz="2700" b="1" baseline="-25000"/>
              <a:t>2</a:t>
            </a:r>
            <a:r>
              <a:rPr lang="en-US" altLang="zh-CN" sz="2700" b="1"/>
              <a:t> </a:t>
            </a:r>
            <a:r>
              <a:rPr lang="zh-CN" altLang="en-US" sz="2700" b="1"/>
              <a:t>＝</a:t>
            </a:r>
            <a:r>
              <a:rPr lang="en-US" altLang="zh-CN" sz="2700" b="1"/>
              <a:t>f(s)</a:t>
            </a:r>
            <a:r>
              <a:rPr lang="zh-CN" altLang="en-US" sz="2700" b="1"/>
              <a:t>，再带入上式即可。</a:t>
            </a:r>
            <a:endParaRPr lang="zh-CN" altLang="zh-CN" sz="2700" b="1"/>
          </a:p>
        </p:txBody>
      </p:sp>
      <p:graphicFrame>
        <p:nvGraphicFramePr>
          <p:cNvPr id="252004" name="Object 100"/>
          <p:cNvGraphicFramePr>
            <a:graphicFrameLocks noChangeAspect="1"/>
          </p:cNvGraphicFramePr>
          <p:nvPr>
            <p:ph idx="1"/>
          </p:nvPr>
        </p:nvGraphicFramePr>
        <p:xfrm>
          <a:off x="2051050" y="2609850"/>
          <a:ext cx="4537075" cy="2095500"/>
        </p:xfrm>
        <a:graphic>
          <a:graphicData uri="http://schemas.openxmlformats.org/presentationml/2006/ole">
            <p:oleObj spid="_x0000_s252004" name="公式" r:id="rId3" imgW="1854000" imgH="863280" progId="Equation.3">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6827" name="Picture 11" descr="26-14感应电动机负载等值变换图"/>
          <p:cNvPicPr>
            <a:picLocks noChangeAspect="1" noChangeArrowheads="1"/>
          </p:cNvPicPr>
          <p:nvPr/>
        </p:nvPicPr>
        <p:blipFill>
          <a:blip r:embed="rId3"/>
          <a:srcRect/>
          <a:stretch>
            <a:fillRect/>
          </a:stretch>
        </p:blipFill>
        <p:spPr bwMode="auto">
          <a:xfrm>
            <a:off x="323850" y="2708275"/>
            <a:ext cx="6981825" cy="2781300"/>
          </a:xfrm>
          <a:prstGeom prst="rect">
            <a:avLst/>
          </a:prstGeom>
          <a:noFill/>
        </p:spPr>
      </p:pic>
      <p:sp>
        <p:nvSpPr>
          <p:cNvPr id="546818" name="Rectangle 2"/>
          <p:cNvSpPr>
            <a:spLocks noGrp="1" noChangeArrowheads="1"/>
          </p:cNvSpPr>
          <p:nvPr>
            <p:ph type="title"/>
          </p:nvPr>
        </p:nvSpPr>
        <p:spPr>
          <a:xfrm>
            <a:off x="827088" y="476250"/>
            <a:ext cx="8675687" cy="1143000"/>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4</a:t>
            </a:r>
          </a:p>
        </p:txBody>
      </p:sp>
      <p:sp>
        <p:nvSpPr>
          <p:cNvPr id="546819" name="Rectangle 3"/>
          <p:cNvSpPr>
            <a:spLocks noChangeArrowheads="1"/>
          </p:cNvSpPr>
          <p:nvPr/>
        </p:nvSpPr>
        <p:spPr bwMode="auto">
          <a:xfrm>
            <a:off x="0" y="1773238"/>
            <a:ext cx="8748713" cy="48958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根据戴维宁定理，含源二端网络可以用等效电压源代替。</a:t>
            </a:r>
            <a:endParaRPr lang="zh-CN" altLang="zh-CN" sz="2700" b="1"/>
          </a:p>
        </p:txBody>
      </p:sp>
      <p:graphicFrame>
        <p:nvGraphicFramePr>
          <p:cNvPr id="546820" name="Object 4"/>
          <p:cNvGraphicFramePr>
            <a:graphicFrameLocks noChangeAspect="1"/>
          </p:cNvGraphicFramePr>
          <p:nvPr>
            <p:ph sz="quarter" idx="2"/>
          </p:nvPr>
        </p:nvGraphicFramePr>
        <p:xfrm>
          <a:off x="971550" y="5229225"/>
          <a:ext cx="3830638" cy="944563"/>
        </p:xfrm>
        <a:graphic>
          <a:graphicData uri="http://schemas.openxmlformats.org/presentationml/2006/ole">
            <p:oleObj spid="_x0000_s546820" name="公式" r:id="rId4" imgW="1854000" imgH="457200" progId="Equation.3">
              <p:embed/>
            </p:oleObj>
          </a:graphicData>
        </a:graphic>
      </p:graphicFrame>
      <p:sp>
        <p:nvSpPr>
          <p:cNvPr id="546822" name="Line 6"/>
          <p:cNvSpPr>
            <a:spLocks noChangeShapeType="1"/>
          </p:cNvSpPr>
          <p:nvPr/>
        </p:nvSpPr>
        <p:spPr bwMode="auto">
          <a:xfrm>
            <a:off x="3132138" y="2852738"/>
            <a:ext cx="431800" cy="0"/>
          </a:xfrm>
          <a:prstGeom prst="line">
            <a:avLst/>
          </a:prstGeom>
          <a:noFill/>
          <a:ln w="9525">
            <a:solidFill>
              <a:schemeClr val="tx1"/>
            </a:solidFill>
            <a:miter lim="800000"/>
            <a:headEnd/>
            <a:tailEnd/>
          </a:ln>
          <a:effectLst/>
        </p:spPr>
        <p:txBody>
          <a:bodyPr wrap="none"/>
          <a:lstStyle/>
          <a:p>
            <a:endParaRPr lang="zh-CN" altLang="en-US"/>
          </a:p>
        </p:txBody>
      </p:sp>
      <p:sp>
        <p:nvSpPr>
          <p:cNvPr id="546823" name="Line 7"/>
          <p:cNvSpPr>
            <a:spLocks noChangeShapeType="1"/>
          </p:cNvSpPr>
          <p:nvPr/>
        </p:nvSpPr>
        <p:spPr bwMode="auto">
          <a:xfrm>
            <a:off x="3563938" y="2852738"/>
            <a:ext cx="0" cy="2089150"/>
          </a:xfrm>
          <a:prstGeom prst="line">
            <a:avLst/>
          </a:prstGeom>
          <a:noFill/>
          <a:ln w="9525">
            <a:solidFill>
              <a:schemeClr val="tx1"/>
            </a:solidFill>
            <a:miter lim="800000"/>
            <a:headEnd/>
            <a:tailEnd/>
          </a:ln>
          <a:effectLst/>
        </p:spPr>
        <p:txBody>
          <a:bodyPr wrap="none"/>
          <a:lstStyle/>
          <a:p>
            <a:endParaRPr lang="zh-CN" altLang="en-US"/>
          </a:p>
        </p:txBody>
      </p:sp>
      <p:sp>
        <p:nvSpPr>
          <p:cNvPr id="546824" name="Line 8"/>
          <p:cNvSpPr>
            <a:spLocks noChangeShapeType="1"/>
          </p:cNvSpPr>
          <p:nvPr/>
        </p:nvSpPr>
        <p:spPr bwMode="auto">
          <a:xfrm flipH="1">
            <a:off x="3059113" y="4941888"/>
            <a:ext cx="504825" cy="0"/>
          </a:xfrm>
          <a:prstGeom prst="line">
            <a:avLst/>
          </a:prstGeom>
          <a:noFill/>
          <a:ln w="9525">
            <a:solidFill>
              <a:schemeClr val="tx1"/>
            </a:solidFill>
            <a:miter lim="800000"/>
            <a:headEnd/>
            <a:tailEnd/>
          </a:ln>
          <a:effectLst/>
        </p:spPr>
        <p:txBody>
          <a:bodyPr wrap="none"/>
          <a:lstStyle/>
          <a:p>
            <a:endParaRPr lang="zh-CN" altLang="en-US"/>
          </a:p>
        </p:txBody>
      </p:sp>
      <p:graphicFrame>
        <p:nvGraphicFramePr>
          <p:cNvPr id="546825" name="Object 9"/>
          <p:cNvGraphicFramePr>
            <a:graphicFrameLocks noChangeAspect="1"/>
          </p:cNvGraphicFramePr>
          <p:nvPr>
            <p:ph sz="half" idx="1"/>
          </p:nvPr>
        </p:nvGraphicFramePr>
        <p:xfrm>
          <a:off x="5148263" y="2349500"/>
          <a:ext cx="3708400" cy="3311525"/>
        </p:xfrm>
        <a:graphic>
          <a:graphicData uri="http://schemas.openxmlformats.org/presentationml/2006/ole">
            <p:oleObj spid="_x0000_s546825" name="公式" r:id="rId5" imgW="1409400" imgH="1269720" progId="Equation.3">
              <p:embed/>
            </p:oleObj>
          </a:graphicData>
        </a:graphic>
      </p:graphicFrame>
      <p:sp>
        <p:nvSpPr>
          <p:cNvPr id="546826" name="Rectangle 10"/>
          <p:cNvSpPr>
            <a:spLocks noChangeArrowheads="1"/>
          </p:cNvSpPr>
          <p:nvPr/>
        </p:nvSpPr>
        <p:spPr bwMode="auto">
          <a:xfrm>
            <a:off x="3563938" y="2565400"/>
            <a:ext cx="863600" cy="27368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a</a:t>
            </a:r>
          </a:p>
          <a:p>
            <a:pPr marL="342900" indent="-342900">
              <a:spcBef>
                <a:spcPct val="20000"/>
              </a:spcBef>
              <a:buClr>
                <a:schemeClr val="bg2"/>
              </a:buClr>
              <a:buSzPct val="70000"/>
              <a:buFont typeface="Wingdings" pitchFamily="2" charset="2"/>
              <a:buChar char="l"/>
            </a:pPr>
            <a:endParaRPr lang="en-US" altLang="zh-CN" sz="2700" b="1"/>
          </a:p>
          <a:p>
            <a:pPr marL="342900" indent="-342900">
              <a:spcBef>
                <a:spcPct val="20000"/>
              </a:spcBef>
              <a:buClr>
                <a:schemeClr val="bg2"/>
              </a:buClr>
              <a:buSzPct val="70000"/>
              <a:buFont typeface="Wingdings" pitchFamily="2" charset="2"/>
              <a:buChar char="l"/>
            </a:pPr>
            <a:endParaRPr lang="en-US" altLang="zh-CN" sz="2700" b="1"/>
          </a:p>
          <a:p>
            <a:pPr marL="342900" indent="-342900">
              <a:spcBef>
                <a:spcPct val="20000"/>
              </a:spcBef>
              <a:buClr>
                <a:schemeClr val="bg2"/>
              </a:buClr>
              <a:buSzPct val="70000"/>
              <a:buFont typeface="Wingdings" pitchFamily="2" charset="2"/>
              <a:buChar char="l"/>
            </a:pPr>
            <a:endParaRPr lang="en-US" altLang="zh-CN" sz="2700" b="1"/>
          </a:p>
          <a:p>
            <a:pPr marL="342900" indent="-342900">
              <a:spcBef>
                <a:spcPct val="20000"/>
              </a:spcBef>
              <a:buClr>
                <a:schemeClr val="bg2"/>
              </a:buClr>
              <a:buSzPct val="70000"/>
              <a:buFont typeface="Wingdings" pitchFamily="2" charset="2"/>
              <a:buNone/>
            </a:pPr>
            <a:r>
              <a:rPr lang="en-US" altLang="zh-CN" sz="2700" b="1"/>
              <a:t>b</a:t>
            </a:r>
            <a:endParaRPr lang="zh-CN" altLang="zh-CN" sz="27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6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68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68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46825"/>
                                        </p:tgtEl>
                                        <p:attrNameLst>
                                          <p:attrName>style.visibility</p:attrName>
                                        </p:attrNameLst>
                                      </p:cBhvr>
                                      <p:to>
                                        <p:strVal val="visible"/>
                                      </p:to>
                                    </p:set>
                                    <p:animEffect transition="in" filter="slide(fromBottom)">
                                      <p:cBhvr>
                                        <p:cTn id="19" dur="500"/>
                                        <p:tgtEl>
                                          <p:spTgt spid="54682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546820"/>
                                        </p:tgtEl>
                                        <p:attrNameLst>
                                          <p:attrName>style.visibility</p:attrName>
                                        </p:attrNameLst>
                                      </p:cBhvr>
                                      <p:to>
                                        <p:strVal val="visible"/>
                                      </p:to>
                                    </p:set>
                                    <p:animEffect transition="in" filter="slide(fromBottom)">
                                      <p:cBhvr>
                                        <p:cTn id="24" dur="500"/>
                                        <p:tgtEl>
                                          <p:spTgt spid="546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2" grpId="0" animBg="1"/>
      <p:bldP spid="546823" grpId="0" animBg="1"/>
      <p:bldP spid="5468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50" name="Picture 10" descr="26-14感应电动机负载等值变换图"/>
          <p:cNvPicPr>
            <a:picLocks noChangeAspect="1" noChangeArrowheads="1"/>
          </p:cNvPicPr>
          <p:nvPr/>
        </p:nvPicPr>
        <p:blipFill>
          <a:blip r:embed="rId3"/>
          <a:srcRect/>
          <a:stretch>
            <a:fillRect/>
          </a:stretch>
        </p:blipFill>
        <p:spPr bwMode="auto">
          <a:xfrm>
            <a:off x="323850" y="2781300"/>
            <a:ext cx="6981825" cy="2781300"/>
          </a:xfrm>
          <a:prstGeom prst="rect">
            <a:avLst/>
          </a:prstGeom>
          <a:noFill/>
        </p:spPr>
      </p:pic>
      <p:sp>
        <p:nvSpPr>
          <p:cNvPr id="547842" name="Rectangle 2"/>
          <p:cNvSpPr>
            <a:spLocks noGrp="1" noChangeArrowheads="1"/>
          </p:cNvSpPr>
          <p:nvPr>
            <p:ph type="title"/>
          </p:nvPr>
        </p:nvSpPr>
        <p:spPr>
          <a:xfrm>
            <a:off x="827088" y="549275"/>
            <a:ext cx="8675687" cy="1143000"/>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5</a:t>
            </a:r>
          </a:p>
        </p:txBody>
      </p:sp>
      <p:sp>
        <p:nvSpPr>
          <p:cNvPr id="547843" name="Rectangle 3"/>
          <p:cNvSpPr>
            <a:spLocks noChangeArrowheads="1"/>
          </p:cNvSpPr>
          <p:nvPr/>
        </p:nvSpPr>
        <p:spPr bwMode="auto">
          <a:xfrm>
            <a:off x="0" y="1773238"/>
            <a:ext cx="8748713" cy="48958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根据戴维宁定理，含源二端网络可以用等效电压源代替。</a:t>
            </a:r>
            <a:endParaRPr lang="zh-CN" altLang="zh-CN" sz="2700" b="1"/>
          </a:p>
        </p:txBody>
      </p:sp>
      <p:sp>
        <p:nvSpPr>
          <p:cNvPr id="547846" name="Line 6"/>
          <p:cNvSpPr>
            <a:spLocks noChangeShapeType="1"/>
          </p:cNvSpPr>
          <p:nvPr/>
        </p:nvSpPr>
        <p:spPr bwMode="auto">
          <a:xfrm>
            <a:off x="3132138" y="2852738"/>
            <a:ext cx="431800" cy="0"/>
          </a:xfrm>
          <a:prstGeom prst="line">
            <a:avLst/>
          </a:prstGeom>
          <a:noFill/>
          <a:ln w="9525">
            <a:solidFill>
              <a:schemeClr val="tx1"/>
            </a:solidFill>
            <a:miter lim="800000"/>
            <a:headEnd/>
            <a:tailEnd/>
          </a:ln>
          <a:effectLst/>
        </p:spPr>
        <p:txBody>
          <a:bodyPr wrap="none"/>
          <a:lstStyle/>
          <a:p>
            <a:endParaRPr lang="zh-CN" altLang="en-US"/>
          </a:p>
        </p:txBody>
      </p:sp>
      <p:sp>
        <p:nvSpPr>
          <p:cNvPr id="547847" name="Line 7"/>
          <p:cNvSpPr>
            <a:spLocks noChangeShapeType="1"/>
          </p:cNvSpPr>
          <p:nvPr/>
        </p:nvSpPr>
        <p:spPr bwMode="auto">
          <a:xfrm>
            <a:off x="3563938" y="2852738"/>
            <a:ext cx="0" cy="2089150"/>
          </a:xfrm>
          <a:prstGeom prst="line">
            <a:avLst/>
          </a:prstGeom>
          <a:noFill/>
          <a:ln w="9525">
            <a:solidFill>
              <a:schemeClr val="tx1"/>
            </a:solidFill>
            <a:miter lim="800000"/>
            <a:headEnd/>
            <a:tailEnd/>
          </a:ln>
          <a:effectLst/>
        </p:spPr>
        <p:txBody>
          <a:bodyPr wrap="none"/>
          <a:lstStyle/>
          <a:p>
            <a:endParaRPr lang="zh-CN" altLang="en-US"/>
          </a:p>
        </p:txBody>
      </p:sp>
      <p:sp>
        <p:nvSpPr>
          <p:cNvPr id="547848" name="Line 8"/>
          <p:cNvSpPr>
            <a:spLocks noChangeShapeType="1"/>
          </p:cNvSpPr>
          <p:nvPr/>
        </p:nvSpPr>
        <p:spPr bwMode="auto">
          <a:xfrm flipH="1">
            <a:off x="3059113" y="4941888"/>
            <a:ext cx="504825" cy="0"/>
          </a:xfrm>
          <a:prstGeom prst="line">
            <a:avLst/>
          </a:prstGeom>
          <a:noFill/>
          <a:ln w="9525">
            <a:solidFill>
              <a:schemeClr val="tx1"/>
            </a:solidFill>
            <a:miter lim="800000"/>
            <a:headEnd/>
            <a:tailEnd/>
          </a:ln>
          <a:effectLst/>
        </p:spPr>
        <p:txBody>
          <a:bodyPr wrap="none"/>
          <a:lstStyle/>
          <a:p>
            <a:endParaRPr lang="zh-CN" altLang="en-US"/>
          </a:p>
        </p:txBody>
      </p:sp>
      <p:graphicFrame>
        <p:nvGraphicFramePr>
          <p:cNvPr id="547849" name="Object 9"/>
          <p:cNvGraphicFramePr>
            <a:graphicFrameLocks noChangeAspect="1"/>
          </p:cNvGraphicFramePr>
          <p:nvPr>
            <p:ph sz="half" idx="1"/>
          </p:nvPr>
        </p:nvGraphicFramePr>
        <p:xfrm>
          <a:off x="5399088" y="2276475"/>
          <a:ext cx="3744912" cy="965200"/>
        </p:xfrm>
        <a:graphic>
          <a:graphicData uri="http://schemas.openxmlformats.org/presentationml/2006/ole">
            <p:oleObj spid="_x0000_s547849" name="公式" r:id="rId4" imgW="1676160" imgH="431640" progId="Equation.3">
              <p:embed/>
            </p:oleObj>
          </a:graphicData>
        </a:graphic>
      </p:graphicFrame>
      <p:graphicFrame>
        <p:nvGraphicFramePr>
          <p:cNvPr id="547844" name="Object 4"/>
          <p:cNvGraphicFramePr>
            <a:graphicFrameLocks noChangeAspect="1"/>
          </p:cNvGraphicFramePr>
          <p:nvPr>
            <p:ph sz="quarter" idx="2"/>
          </p:nvPr>
        </p:nvGraphicFramePr>
        <p:xfrm>
          <a:off x="539750" y="4292600"/>
          <a:ext cx="6318250" cy="2365375"/>
        </p:xfrm>
        <a:graphic>
          <a:graphicData uri="http://schemas.openxmlformats.org/presentationml/2006/ole">
            <p:oleObj spid="_x0000_s547844" name="公式" r:id="rId5" imgW="2374560" imgH="8888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47849"/>
                                        </p:tgtEl>
                                        <p:attrNameLst>
                                          <p:attrName>style.visibility</p:attrName>
                                        </p:attrNameLst>
                                      </p:cBhvr>
                                      <p:to>
                                        <p:strVal val="visible"/>
                                      </p:to>
                                    </p:set>
                                    <p:animEffect transition="in" filter="slide(fromBottom)">
                                      <p:cBhvr>
                                        <p:cTn id="7" dur="500"/>
                                        <p:tgtEl>
                                          <p:spTgt spid="54784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47844"/>
                                        </p:tgtEl>
                                        <p:attrNameLst>
                                          <p:attrName>style.visibility</p:attrName>
                                        </p:attrNameLst>
                                      </p:cBhvr>
                                      <p:to>
                                        <p:strVal val="visible"/>
                                      </p:to>
                                    </p:set>
                                    <p:animEffect transition="in" filter="slide(fromBottom)">
                                      <p:cBhvr>
                                        <p:cTn id="12" dur="500"/>
                                        <p:tgtEl>
                                          <p:spTgt spid="547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755650" y="0"/>
            <a:ext cx="8675688" cy="1143000"/>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6</a:t>
            </a:r>
          </a:p>
        </p:txBody>
      </p:sp>
      <p:sp>
        <p:nvSpPr>
          <p:cNvPr id="548867" name="Rectangle 3"/>
          <p:cNvSpPr>
            <a:spLocks noChangeArrowheads="1"/>
          </p:cNvSpPr>
          <p:nvPr/>
        </p:nvSpPr>
        <p:spPr bwMode="auto">
          <a:xfrm>
            <a:off x="0" y="1125538"/>
            <a:ext cx="8748713" cy="8636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感应电动机的电磁转矩与转差率</a:t>
            </a:r>
            <a:endParaRPr lang="zh-CN" altLang="zh-CN" sz="2700" b="1"/>
          </a:p>
        </p:txBody>
      </p:sp>
      <p:pic>
        <p:nvPicPr>
          <p:cNvPr id="548868" name="Picture 4" descr="26-14感应电动机负载等值变换图"/>
          <p:cNvPicPr>
            <a:picLocks noChangeAspect="1" noChangeArrowheads="1"/>
          </p:cNvPicPr>
          <p:nvPr/>
        </p:nvPicPr>
        <p:blipFill>
          <a:blip r:embed="rId3"/>
          <a:srcRect/>
          <a:stretch>
            <a:fillRect/>
          </a:stretch>
        </p:blipFill>
        <p:spPr bwMode="auto">
          <a:xfrm>
            <a:off x="250825" y="4076700"/>
            <a:ext cx="6981825" cy="2781300"/>
          </a:xfrm>
          <a:prstGeom prst="rect">
            <a:avLst/>
          </a:prstGeom>
          <a:noFill/>
        </p:spPr>
      </p:pic>
      <p:graphicFrame>
        <p:nvGraphicFramePr>
          <p:cNvPr id="548873" name="Object 9"/>
          <p:cNvGraphicFramePr>
            <a:graphicFrameLocks noChangeAspect="1"/>
          </p:cNvGraphicFramePr>
          <p:nvPr>
            <p:ph sz="quarter" idx="2"/>
          </p:nvPr>
        </p:nvGraphicFramePr>
        <p:xfrm>
          <a:off x="323850" y="1700213"/>
          <a:ext cx="7488238" cy="2368550"/>
        </p:xfrm>
        <a:graphic>
          <a:graphicData uri="http://schemas.openxmlformats.org/presentationml/2006/ole">
            <p:oleObj spid="_x0000_s548873" name="公式" r:id="rId4" imgW="2730240" imgH="863280" progId="Equation.3">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9895" name="Picture 7" descr="27-3感应电动机机械特性A"/>
          <p:cNvPicPr>
            <a:picLocks noChangeAspect="1" noChangeArrowheads="1"/>
          </p:cNvPicPr>
          <p:nvPr/>
        </p:nvPicPr>
        <p:blipFill>
          <a:blip r:embed="rId3"/>
          <a:srcRect/>
          <a:stretch>
            <a:fillRect/>
          </a:stretch>
        </p:blipFill>
        <p:spPr bwMode="auto">
          <a:xfrm>
            <a:off x="395288" y="1557338"/>
            <a:ext cx="4333875" cy="4448175"/>
          </a:xfrm>
          <a:prstGeom prst="rect">
            <a:avLst/>
          </a:prstGeom>
          <a:noFill/>
        </p:spPr>
      </p:pic>
      <p:pic>
        <p:nvPicPr>
          <p:cNvPr id="549894" name="Picture 6" descr="27-3感应电动机机械特性"/>
          <p:cNvPicPr>
            <a:picLocks noChangeAspect="1" noChangeArrowheads="1"/>
          </p:cNvPicPr>
          <p:nvPr/>
        </p:nvPicPr>
        <p:blipFill>
          <a:blip r:embed="rId4"/>
          <a:srcRect/>
          <a:stretch>
            <a:fillRect/>
          </a:stretch>
        </p:blipFill>
        <p:spPr bwMode="auto">
          <a:xfrm>
            <a:off x="4695825" y="908050"/>
            <a:ext cx="4448175" cy="4333875"/>
          </a:xfrm>
          <a:prstGeom prst="rect">
            <a:avLst/>
          </a:prstGeom>
          <a:noFill/>
        </p:spPr>
      </p:pic>
      <p:sp>
        <p:nvSpPr>
          <p:cNvPr id="549890" name="Rectangle 2"/>
          <p:cNvSpPr>
            <a:spLocks noGrp="1" noChangeArrowheads="1"/>
          </p:cNvSpPr>
          <p:nvPr>
            <p:ph type="title"/>
          </p:nvPr>
        </p:nvSpPr>
        <p:spPr>
          <a:xfrm>
            <a:off x="755650" y="0"/>
            <a:ext cx="8675688" cy="1143000"/>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7</a:t>
            </a:r>
          </a:p>
        </p:txBody>
      </p:sp>
      <p:sp>
        <p:nvSpPr>
          <p:cNvPr id="549891" name="Rectangle 3"/>
          <p:cNvSpPr>
            <a:spLocks noChangeArrowheads="1"/>
          </p:cNvSpPr>
          <p:nvPr/>
        </p:nvSpPr>
        <p:spPr bwMode="auto">
          <a:xfrm>
            <a:off x="971550" y="1125538"/>
            <a:ext cx="7777163" cy="8636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感应电动机的电磁转矩与转差率</a:t>
            </a:r>
            <a:endParaRPr lang="zh-CN" altLang="zh-CN" sz="2700" b="1"/>
          </a:p>
        </p:txBody>
      </p:sp>
      <p:graphicFrame>
        <p:nvGraphicFramePr>
          <p:cNvPr id="549893" name="Object 5"/>
          <p:cNvGraphicFramePr>
            <a:graphicFrameLocks noChangeAspect="1"/>
          </p:cNvGraphicFramePr>
          <p:nvPr>
            <p:ph sz="quarter" idx="2"/>
          </p:nvPr>
        </p:nvGraphicFramePr>
        <p:xfrm>
          <a:off x="539750" y="5368925"/>
          <a:ext cx="7488238" cy="1489075"/>
        </p:xfrm>
        <a:graphic>
          <a:graphicData uri="http://schemas.openxmlformats.org/presentationml/2006/ole">
            <p:oleObj spid="_x0000_s549893" name="公式" r:id="rId5" imgW="2361960" imgH="469800" progId="Equation.3">
              <p:embed/>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7298" name="Picture 2" descr="27-3感应电动机机械特性A"/>
          <p:cNvPicPr>
            <a:picLocks noChangeAspect="1" noChangeArrowheads="1"/>
          </p:cNvPicPr>
          <p:nvPr/>
        </p:nvPicPr>
        <p:blipFill>
          <a:blip r:embed="rId3"/>
          <a:srcRect/>
          <a:stretch>
            <a:fillRect/>
          </a:stretch>
        </p:blipFill>
        <p:spPr bwMode="auto">
          <a:xfrm>
            <a:off x="4500563" y="1052513"/>
            <a:ext cx="4333875" cy="4448175"/>
          </a:xfrm>
          <a:prstGeom prst="rect">
            <a:avLst/>
          </a:prstGeom>
          <a:noFill/>
        </p:spPr>
      </p:pic>
      <p:sp>
        <p:nvSpPr>
          <p:cNvPr id="567299" name="Rectangle 3"/>
          <p:cNvSpPr>
            <a:spLocks noGrp="1" noChangeArrowheads="1"/>
          </p:cNvSpPr>
          <p:nvPr>
            <p:ph type="title"/>
          </p:nvPr>
        </p:nvSpPr>
        <p:spPr>
          <a:xfrm>
            <a:off x="684213" y="0"/>
            <a:ext cx="8675687" cy="1143000"/>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8</a:t>
            </a:r>
          </a:p>
        </p:txBody>
      </p:sp>
      <p:sp>
        <p:nvSpPr>
          <p:cNvPr id="567300" name="Rectangle 4"/>
          <p:cNvSpPr>
            <a:spLocks noChangeArrowheads="1"/>
          </p:cNvSpPr>
          <p:nvPr/>
        </p:nvSpPr>
        <p:spPr bwMode="auto">
          <a:xfrm>
            <a:off x="323850" y="1196975"/>
            <a:ext cx="8820150" cy="8636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感应电动机的电磁转矩与转差率</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此公式不仅适用于电动状态，</a:t>
            </a:r>
          </a:p>
          <a:p>
            <a:pPr marL="342900" indent="-342900">
              <a:spcBef>
                <a:spcPct val="20000"/>
              </a:spcBef>
              <a:buClr>
                <a:schemeClr val="bg2"/>
              </a:buClr>
              <a:buSzPct val="70000"/>
              <a:buFont typeface="Wingdings" pitchFamily="2" charset="2"/>
              <a:buChar char="l"/>
            </a:pPr>
            <a:r>
              <a:rPr lang="zh-CN" altLang="en-US" sz="2700" b="1"/>
              <a:t>也适用于发电和制动状态。</a:t>
            </a:r>
          </a:p>
          <a:p>
            <a:pPr marL="342900" indent="-342900">
              <a:spcBef>
                <a:spcPct val="20000"/>
              </a:spcBef>
              <a:buClr>
                <a:schemeClr val="bg2"/>
              </a:buClr>
              <a:buSzPct val="70000"/>
              <a:buFont typeface="Wingdings" pitchFamily="2" charset="2"/>
              <a:buChar char="l"/>
            </a:pPr>
            <a:r>
              <a:rPr lang="zh-CN" altLang="en-US" sz="2700" b="1"/>
              <a:t>     电磁制动状态，转子转向</a:t>
            </a:r>
          </a:p>
          <a:p>
            <a:pPr marL="342900" indent="-342900">
              <a:spcBef>
                <a:spcPct val="20000"/>
              </a:spcBef>
              <a:buClr>
                <a:schemeClr val="bg2"/>
              </a:buClr>
              <a:buSzPct val="70000"/>
              <a:buFont typeface="Wingdings" pitchFamily="2" charset="2"/>
              <a:buNone/>
            </a:pPr>
            <a:r>
              <a:rPr lang="zh-CN" altLang="en-US" sz="2700" b="1"/>
              <a:t>    与电动状态相反，</a:t>
            </a:r>
            <a:r>
              <a:rPr lang="en-US" altLang="zh-CN" sz="2700" b="1"/>
              <a:t>n&lt;0</a:t>
            </a:r>
            <a:r>
              <a:rPr lang="zh-CN" altLang="en-US" sz="2700" b="1"/>
              <a:t>，</a:t>
            </a:r>
            <a:r>
              <a:rPr lang="en-US" altLang="zh-CN" sz="2700" b="1"/>
              <a:t>s&gt;1</a:t>
            </a:r>
            <a:r>
              <a:rPr lang="zh-CN" altLang="en-US" sz="2700" b="1"/>
              <a:t>，曲线沿</a:t>
            </a:r>
            <a:r>
              <a:rPr lang="en-US" altLang="zh-CN" sz="2700" b="1"/>
              <a:t>s=1</a:t>
            </a:r>
            <a:r>
              <a:rPr lang="zh-CN" altLang="en-US" sz="2700" b="1"/>
              <a:t>方向延伸。</a:t>
            </a:r>
          </a:p>
          <a:p>
            <a:pPr marL="342900" indent="-342900">
              <a:spcBef>
                <a:spcPct val="20000"/>
              </a:spcBef>
              <a:buClr>
                <a:schemeClr val="bg2"/>
              </a:buClr>
              <a:buSzPct val="70000"/>
              <a:buFont typeface="Wingdings" pitchFamily="2" charset="2"/>
              <a:buNone/>
            </a:pPr>
            <a:r>
              <a:rPr lang="zh-CN" altLang="en-US" sz="2700" b="1"/>
              <a:t>        发电状态，</a:t>
            </a:r>
            <a:r>
              <a:rPr lang="en-US" altLang="zh-CN" sz="2700" b="1"/>
              <a:t>n&gt;n</a:t>
            </a:r>
            <a:r>
              <a:rPr lang="en-US" altLang="zh-CN" sz="2700" b="1" baseline="-25000"/>
              <a:t>1</a:t>
            </a:r>
            <a:r>
              <a:rPr lang="zh-CN" altLang="en-US" sz="2700" b="1"/>
              <a:t>，</a:t>
            </a:r>
            <a:r>
              <a:rPr lang="en-US" altLang="zh-CN" sz="2700" b="1"/>
              <a:t>s&lt;0</a:t>
            </a:r>
            <a:r>
              <a:rPr lang="zh-CN" altLang="en-US" sz="2700" b="1"/>
              <a:t>，这时由其他电动机带动旋转，转速大于同步转速。电磁转矩与转速旋转方向相反。</a:t>
            </a:r>
            <a:endParaRPr lang="zh-CN" altLang="zh-CN" sz="2700" b="1"/>
          </a:p>
        </p:txBody>
      </p:sp>
      <p:graphicFrame>
        <p:nvGraphicFramePr>
          <p:cNvPr id="567301" name="Object 5"/>
          <p:cNvGraphicFramePr>
            <a:graphicFrameLocks noChangeAspect="1"/>
          </p:cNvGraphicFramePr>
          <p:nvPr>
            <p:ph sz="quarter" idx="2"/>
          </p:nvPr>
        </p:nvGraphicFramePr>
        <p:xfrm>
          <a:off x="0" y="1844675"/>
          <a:ext cx="5759450" cy="1195388"/>
        </p:xfrm>
        <a:graphic>
          <a:graphicData uri="http://schemas.openxmlformats.org/presentationml/2006/ole">
            <p:oleObj spid="_x0000_s567301" name="公式" r:id="rId4" imgW="2361960" imgH="4698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7298"/>
                                        </p:tgtEl>
                                        <p:attrNameLst>
                                          <p:attrName>style.visibility</p:attrName>
                                        </p:attrNameLst>
                                      </p:cBhvr>
                                      <p:to>
                                        <p:strVal val="visible"/>
                                      </p:to>
                                    </p:set>
                                    <p:animEffect transition="in" filter="slide(fromBottom)">
                                      <p:cBhvr>
                                        <p:cTn id="7" dur="500"/>
                                        <p:tgtEl>
                                          <p:spTgt spid="567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0914" name="Picture 2" descr="27-3感应电动机机械特性A"/>
          <p:cNvPicPr>
            <a:picLocks noChangeAspect="1" noChangeArrowheads="1"/>
          </p:cNvPicPr>
          <p:nvPr/>
        </p:nvPicPr>
        <p:blipFill>
          <a:blip r:embed="rId3"/>
          <a:srcRect/>
          <a:stretch>
            <a:fillRect/>
          </a:stretch>
        </p:blipFill>
        <p:spPr bwMode="auto">
          <a:xfrm>
            <a:off x="4810125" y="765175"/>
            <a:ext cx="4333875" cy="4448175"/>
          </a:xfrm>
          <a:prstGeom prst="rect">
            <a:avLst/>
          </a:prstGeom>
          <a:noFill/>
        </p:spPr>
      </p:pic>
      <p:sp>
        <p:nvSpPr>
          <p:cNvPr id="550916" name="Rectangle 4"/>
          <p:cNvSpPr>
            <a:spLocks noGrp="1" noChangeArrowheads="1"/>
          </p:cNvSpPr>
          <p:nvPr>
            <p:ph type="title"/>
          </p:nvPr>
        </p:nvSpPr>
        <p:spPr>
          <a:xfrm>
            <a:off x="1150938" y="0"/>
            <a:ext cx="7793037" cy="981075"/>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9</a:t>
            </a:r>
          </a:p>
        </p:txBody>
      </p:sp>
      <p:sp>
        <p:nvSpPr>
          <p:cNvPr id="550917" name="Rectangle 5"/>
          <p:cNvSpPr>
            <a:spLocks noChangeArrowheads="1"/>
          </p:cNvSpPr>
          <p:nvPr/>
        </p:nvSpPr>
        <p:spPr bwMode="auto">
          <a:xfrm>
            <a:off x="755650" y="1125538"/>
            <a:ext cx="7129463" cy="46799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感应电动机的电磁转矩与转差率</a:t>
            </a:r>
          </a:p>
          <a:p>
            <a:pPr marL="342900" indent="-342900">
              <a:spcBef>
                <a:spcPct val="20000"/>
              </a:spcBef>
              <a:buClr>
                <a:schemeClr val="bg2"/>
              </a:buClr>
              <a:buSzPct val="70000"/>
              <a:buFont typeface="Wingdings" pitchFamily="2" charset="2"/>
              <a:buChar char="l"/>
            </a:pPr>
            <a:r>
              <a:rPr lang="en-US" altLang="zh-CN" sz="2700" b="1"/>
              <a:t>0&lt;s&lt;s</a:t>
            </a:r>
            <a:r>
              <a:rPr lang="en-US" altLang="zh-CN" sz="2700" b="1" baseline="-25000"/>
              <a:t>m</a:t>
            </a:r>
            <a:r>
              <a:rPr lang="en-US" altLang="zh-CN" sz="2700" b="1"/>
              <a:t>(s=0-0.2)</a:t>
            </a:r>
          </a:p>
          <a:p>
            <a:pPr marL="342900" indent="-342900">
              <a:spcBef>
                <a:spcPct val="20000"/>
              </a:spcBef>
              <a:buClr>
                <a:schemeClr val="bg2"/>
              </a:buClr>
              <a:buSzPct val="70000"/>
              <a:buFont typeface="Wingdings" pitchFamily="2" charset="2"/>
              <a:buChar char="l"/>
            </a:pPr>
            <a:r>
              <a:rPr lang="en-US" altLang="zh-CN" sz="2700" b="1"/>
              <a:t>r’</a:t>
            </a:r>
            <a:r>
              <a:rPr lang="en-US" altLang="zh-CN" sz="2700" b="1" baseline="-25000"/>
              <a:t>2</a:t>
            </a:r>
            <a:r>
              <a:rPr lang="en-US" altLang="zh-CN" sz="2700" b="1"/>
              <a:t>/s&gt;r1</a:t>
            </a:r>
            <a:r>
              <a:rPr lang="zh-CN" altLang="en-US" sz="2700" b="1"/>
              <a:t>及</a:t>
            </a:r>
            <a:r>
              <a:rPr lang="en-US" altLang="zh-CN" sz="2700" b="1"/>
              <a:t>x</a:t>
            </a:r>
            <a:r>
              <a:rPr lang="el-GR" altLang="zh-CN" sz="2700" b="1" baseline="-25000">
                <a:latin typeface="宋体" pitchFamily="2" charset="-122"/>
              </a:rPr>
              <a:t>σ</a:t>
            </a:r>
            <a:r>
              <a:rPr lang="en-US" altLang="zh-CN" sz="2700" b="1" baseline="-25000">
                <a:latin typeface="宋体" pitchFamily="2" charset="-122"/>
              </a:rPr>
              <a:t>1</a:t>
            </a:r>
            <a:r>
              <a:rPr lang="en-US" altLang="zh-CN" sz="2700" b="1"/>
              <a:t>+c</a:t>
            </a:r>
            <a:r>
              <a:rPr lang="en-US" altLang="zh-CN" sz="2700" b="1" baseline="-25000"/>
              <a:t>1</a:t>
            </a:r>
            <a:r>
              <a:rPr lang="en-US" altLang="zh-CN" sz="2700" b="1"/>
              <a:t>x’</a:t>
            </a:r>
            <a:r>
              <a:rPr lang="el-GR" altLang="zh-CN" sz="2700" b="1" baseline="-25000">
                <a:latin typeface="宋体" pitchFamily="2" charset="-122"/>
              </a:rPr>
              <a:t>σ</a:t>
            </a:r>
            <a:r>
              <a:rPr lang="en-US" altLang="zh-CN" sz="2700" b="1" baseline="-25000">
                <a:latin typeface="宋体" pitchFamily="2" charset="-122"/>
              </a:rPr>
              <a:t>2</a:t>
            </a:r>
            <a:r>
              <a:rPr lang="zh-CN" altLang="en-US" sz="2700" b="1"/>
              <a:t>，</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en-US" altLang="zh-CN" sz="2700" b="1"/>
              <a:t>s</a:t>
            </a:r>
            <a:r>
              <a:rPr lang="en-US" altLang="zh-CN" sz="2700" b="1" baseline="-25000"/>
              <a:t>m</a:t>
            </a:r>
            <a:r>
              <a:rPr lang="en-US" altLang="zh-CN" sz="2700" b="1"/>
              <a:t>&lt;s&lt;1 (s&gt;0.2)</a:t>
            </a:r>
          </a:p>
          <a:p>
            <a:pPr marL="342900" indent="-342900">
              <a:spcBef>
                <a:spcPct val="20000"/>
              </a:spcBef>
              <a:buClr>
                <a:schemeClr val="bg2"/>
              </a:buClr>
              <a:buSzPct val="70000"/>
              <a:buFont typeface="Wingdings" pitchFamily="2" charset="2"/>
              <a:buChar char="l"/>
            </a:pPr>
            <a:r>
              <a:rPr lang="en-US" altLang="zh-CN" sz="2700" b="1"/>
              <a:t>(x</a:t>
            </a:r>
            <a:r>
              <a:rPr lang="el-GR" altLang="zh-CN" sz="2700" b="1" baseline="-25000">
                <a:latin typeface="宋体" pitchFamily="2" charset="-122"/>
              </a:rPr>
              <a:t>σ</a:t>
            </a:r>
            <a:r>
              <a:rPr lang="en-US" altLang="zh-CN" sz="2700" b="1" baseline="-25000">
                <a:latin typeface="宋体" pitchFamily="2" charset="-122"/>
              </a:rPr>
              <a:t>1</a:t>
            </a:r>
            <a:r>
              <a:rPr lang="en-US" altLang="zh-CN" sz="2700" b="1"/>
              <a:t>+c</a:t>
            </a:r>
            <a:r>
              <a:rPr lang="en-US" altLang="zh-CN" sz="2700" b="1" baseline="-25000"/>
              <a:t>1</a:t>
            </a:r>
            <a:r>
              <a:rPr lang="en-US" altLang="zh-CN" sz="2700" b="1"/>
              <a:t>x’</a:t>
            </a:r>
            <a:r>
              <a:rPr lang="el-GR" altLang="zh-CN" sz="2700" b="1" baseline="-25000">
                <a:latin typeface="宋体" pitchFamily="2" charset="-122"/>
              </a:rPr>
              <a:t>σ</a:t>
            </a:r>
            <a:r>
              <a:rPr lang="en-US" altLang="zh-CN" sz="2700" b="1" baseline="-25000">
                <a:latin typeface="宋体" pitchFamily="2" charset="-122"/>
              </a:rPr>
              <a:t>2</a:t>
            </a:r>
            <a:r>
              <a:rPr lang="en-US" altLang="zh-CN" sz="2700" b="1"/>
              <a:t>)&gt;(r</a:t>
            </a:r>
            <a:r>
              <a:rPr lang="en-US" altLang="zh-CN" sz="2700" b="1" baseline="-25000"/>
              <a:t>1</a:t>
            </a:r>
            <a:r>
              <a:rPr lang="en-US" altLang="zh-CN" sz="2700" b="1"/>
              <a:t>+c</a:t>
            </a:r>
            <a:r>
              <a:rPr lang="en-US" altLang="zh-CN" sz="2700" b="1" baseline="-25000"/>
              <a:t>1</a:t>
            </a:r>
            <a:r>
              <a:rPr lang="en-US" altLang="zh-CN" sz="2700" b="1"/>
              <a:t>r’</a:t>
            </a:r>
            <a:r>
              <a:rPr lang="en-US" altLang="zh-CN" sz="2700" b="1" baseline="-25000"/>
              <a:t>2</a:t>
            </a:r>
            <a:r>
              <a:rPr lang="en-US" altLang="zh-CN" sz="2700" b="1"/>
              <a:t>/s)</a:t>
            </a:r>
          </a:p>
          <a:p>
            <a:pPr marL="342900" indent="-342900">
              <a:spcBef>
                <a:spcPct val="20000"/>
              </a:spcBef>
              <a:buClr>
                <a:schemeClr val="bg2"/>
              </a:buClr>
              <a:buSzPct val="70000"/>
              <a:buFont typeface="Wingdings" pitchFamily="2" charset="2"/>
              <a:buChar char="l"/>
            </a:pPr>
            <a:endParaRPr lang="zh-CN" altLang="zh-CN" sz="2700" b="1"/>
          </a:p>
        </p:txBody>
      </p:sp>
      <p:graphicFrame>
        <p:nvGraphicFramePr>
          <p:cNvPr id="550919" name="Object 7"/>
          <p:cNvGraphicFramePr>
            <a:graphicFrameLocks noChangeAspect="1"/>
          </p:cNvGraphicFramePr>
          <p:nvPr>
            <p:ph sz="half" idx="1"/>
          </p:nvPr>
        </p:nvGraphicFramePr>
        <p:xfrm>
          <a:off x="827088" y="2565400"/>
          <a:ext cx="2068512" cy="1149350"/>
        </p:xfrm>
        <a:graphic>
          <a:graphicData uri="http://schemas.openxmlformats.org/presentationml/2006/ole">
            <p:oleObj spid="_x0000_s550919" name="公式" r:id="rId4" imgW="838080" imgH="469800" progId="Equation.3">
              <p:embed/>
            </p:oleObj>
          </a:graphicData>
        </a:graphic>
      </p:graphicFrame>
      <p:graphicFrame>
        <p:nvGraphicFramePr>
          <p:cNvPr id="550921" name="Object 9"/>
          <p:cNvGraphicFramePr>
            <a:graphicFrameLocks noChangeAspect="1"/>
          </p:cNvGraphicFramePr>
          <p:nvPr>
            <p:ph sz="quarter" idx="3"/>
          </p:nvPr>
        </p:nvGraphicFramePr>
        <p:xfrm>
          <a:off x="323850" y="5229225"/>
          <a:ext cx="7848600" cy="1560513"/>
        </p:xfrm>
        <a:graphic>
          <a:graphicData uri="http://schemas.openxmlformats.org/presentationml/2006/ole">
            <p:oleObj spid="_x0000_s550921" name="公式" r:id="rId5" imgW="2361960" imgH="469800" progId="Equation.3">
              <p:embed/>
            </p:oleObj>
          </a:graphicData>
        </a:graphic>
      </p:graphicFrame>
      <p:graphicFrame>
        <p:nvGraphicFramePr>
          <p:cNvPr id="550918" name="Object 6"/>
          <p:cNvGraphicFramePr>
            <a:graphicFrameLocks noChangeAspect="1"/>
          </p:cNvGraphicFramePr>
          <p:nvPr>
            <p:ph sz="quarter" idx="2"/>
          </p:nvPr>
        </p:nvGraphicFramePr>
        <p:xfrm>
          <a:off x="539750" y="4581525"/>
          <a:ext cx="2879725" cy="987425"/>
        </p:xfrm>
        <a:graphic>
          <a:graphicData uri="http://schemas.openxmlformats.org/presentationml/2006/ole">
            <p:oleObj spid="_x0000_s550918" name="公式" r:id="rId6" imgW="1371600" imgH="469800" progId="Equation.3">
              <p:embed/>
            </p:oleObj>
          </a:graphicData>
        </a:graphic>
      </p:graphicFrame>
      <p:sp>
        <p:nvSpPr>
          <p:cNvPr id="550925" name="Line 13"/>
          <p:cNvSpPr>
            <a:spLocks noChangeShapeType="1"/>
          </p:cNvSpPr>
          <p:nvPr/>
        </p:nvSpPr>
        <p:spPr bwMode="auto">
          <a:xfrm flipV="1">
            <a:off x="6156325" y="692150"/>
            <a:ext cx="144463" cy="2305050"/>
          </a:xfrm>
          <a:prstGeom prst="line">
            <a:avLst/>
          </a:prstGeom>
          <a:noFill/>
          <a:ln w="38100">
            <a:solidFill>
              <a:schemeClr val="hlink"/>
            </a:solidFill>
            <a:prstDash val="dashDot"/>
            <a:miter lim="800000"/>
            <a:headEnd/>
            <a:tailEnd/>
          </a:ln>
          <a:effectLst/>
        </p:spPr>
        <p:txBody>
          <a:bodyPr wrap="none"/>
          <a:lstStyle/>
          <a:p>
            <a:endParaRPr lang="zh-CN" altLang="en-US"/>
          </a:p>
        </p:txBody>
      </p:sp>
      <p:sp>
        <p:nvSpPr>
          <p:cNvPr id="550927" name="Freeform 15"/>
          <p:cNvSpPr>
            <a:spLocks/>
          </p:cNvSpPr>
          <p:nvPr/>
        </p:nvSpPr>
        <p:spPr bwMode="auto">
          <a:xfrm>
            <a:off x="6300788" y="692150"/>
            <a:ext cx="2592387" cy="2089150"/>
          </a:xfrm>
          <a:custGeom>
            <a:avLst/>
            <a:gdLst/>
            <a:ahLst/>
            <a:cxnLst>
              <a:cxn ang="0">
                <a:pos x="0" y="0"/>
              </a:cxn>
              <a:cxn ang="0">
                <a:pos x="725" y="1180"/>
              </a:cxn>
              <a:cxn ang="0">
                <a:pos x="1633" y="1406"/>
              </a:cxn>
            </a:cxnLst>
            <a:rect l="0" t="0" r="r" b="b"/>
            <a:pathLst>
              <a:path w="1633" h="1414">
                <a:moveTo>
                  <a:pt x="0" y="0"/>
                </a:moveTo>
                <a:cubicBezTo>
                  <a:pt x="226" y="473"/>
                  <a:pt x="453" y="946"/>
                  <a:pt x="725" y="1180"/>
                </a:cubicBezTo>
                <a:cubicBezTo>
                  <a:pt x="997" y="1414"/>
                  <a:pt x="1520" y="1383"/>
                  <a:pt x="1633" y="1406"/>
                </a:cubicBezTo>
              </a:path>
            </a:pathLst>
          </a:custGeom>
          <a:noFill/>
          <a:ln w="38100" cap="flat" cmpd="sng">
            <a:solidFill>
              <a:schemeClr val="hlink"/>
            </a:solidFill>
            <a:prstDash val="lgDashDot"/>
            <a:miter lim="800000"/>
            <a:headEnd type="none" w="med" len="med"/>
            <a:tailEnd type="non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50914"/>
                                        </p:tgtEl>
                                        <p:attrNameLst>
                                          <p:attrName>style.visibility</p:attrName>
                                        </p:attrNameLst>
                                      </p:cBhvr>
                                      <p:to>
                                        <p:strVal val="visible"/>
                                      </p:to>
                                    </p:set>
                                    <p:animEffect transition="in" filter="slide(fromBottom)">
                                      <p:cBhvr>
                                        <p:cTn id="7" dur="500"/>
                                        <p:tgtEl>
                                          <p:spTgt spid="5509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50919"/>
                                        </p:tgtEl>
                                        <p:attrNameLst>
                                          <p:attrName>style.visibility</p:attrName>
                                        </p:attrNameLst>
                                      </p:cBhvr>
                                      <p:to>
                                        <p:strVal val="visible"/>
                                      </p:to>
                                    </p:set>
                                    <p:animEffect transition="in" filter="slide(fromBottom)">
                                      <p:cBhvr>
                                        <p:cTn id="12" dur="500"/>
                                        <p:tgtEl>
                                          <p:spTgt spid="5509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50925"/>
                                        </p:tgtEl>
                                        <p:attrNameLst>
                                          <p:attrName>style.visibility</p:attrName>
                                        </p:attrNameLst>
                                      </p:cBhvr>
                                      <p:to>
                                        <p:strVal val="visible"/>
                                      </p:to>
                                    </p:set>
                                    <p:animEffect transition="in" filter="slide(fromBottom)">
                                      <p:cBhvr>
                                        <p:cTn id="17" dur="500"/>
                                        <p:tgtEl>
                                          <p:spTgt spid="55092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50918"/>
                                        </p:tgtEl>
                                        <p:attrNameLst>
                                          <p:attrName>style.visibility</p:attrName>
                                        </p:attrNameLst>
                                      </p:cBhvr>
                                      <p:to>
                                        <p:strVal val="visible"/>
                                      </p:to>
                                    </p:set>
                                    <p:animEffect transition="in" filter="slide(fromBottom)">
                                      <p:cBhvr>
                                        <p:cTn id="22" dur="500"/>
                                        <p:tgtEl>
                                          <p:spTgt spid="55091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50927"/>
                                        </p:tgtEl>
                                        <p:attrNameLst>
                                          <p:attrName>style.visibility</p:attrName>
                                        </p:attrNameLst>
                                      </p:cBhvr>
                                      <p:to>
                                        <p:strVal val="visible"/>
                                      </p:to>
                                    </p:set>
                                    <p:animEffect transition="in" filter="slide(fromLeft)">
                                      <p:cBhvr>
                                        <p:cTn id="27" dur="500"/>
                                        <p:tgtEl>
                                          <p:spTgt spid="550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25" grpId="0" animBg="1"/>
      <p:bldP spid="5509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986" name="Picture 2" descr="27-3感应电动机机械特性A"/>
          <p:cNvPicPr>
            <a:picLocks noChangeAspect="1" noChangeArrowheads="1"/>
          </p:cNvPicPr>
          <p:nvPr/>
        </p:nvPicPr>
        <p:blipFill>
          <a:blip r:embed="rId3"/>
          <a:srcRect/>
          <a:stretch>
            <a:fillRect/>
          </a:stretch>
        </p:blipFill>
        <p:spPr bwMode="auto">
          <a:xfrm>
            <a:off x="4500563" y="1052513"/>
            <a:ext cx="4333875" cy="4448175"/>
          </a:xfrm>
          <a:prstGeom prst="rect">
            <a:avLst/>
          </a:prstGeom>
          <a:noFill/>
        </p:spPr>
      </p:pic>
      <p:sp>
        <p:nvSpPr>
          <p:cNvPr id="553987" name="Rectangle 3"/>
          <p:cNvSpPr>
            <a:spLocks noGrp="1" noChangeArrowheads="1"/>
          </p:cNvSpPr>
          <p:nvPr>
            <p:ph type="title"/>
          </p:nvPr>
        </p:nvSpPr>
        <p:spPr>
          <a:xfrm>
            <a:off x="1116013" y="260350"/>
            <a:ext cx="7793037" cy="647700"/>
          </a:xfrm>
        </p:spPr>
        <p:txBody>
          <a:bodyPr/>
          <a:lstStyle/>
          <a:p>
            <a:r>
              <a:rPr lang="en-US" altLang="zh-CN" sz="2500" b="1"/>
              <a:t>5.3</a:t>
            </a:r>
            <a:r>
              <a:rPr lang="en-US" altLang="zh-CN" sz="2500" b="1">
                <a:latin typeface="Arial"/>
              </a:rPr>
              <a:t>—</a:t>
            </a:r>
            <a:r>
              <a:rPr lang="en-US" altLang="zh-CN" sz="2500" b="1"/>
              <a:t>2  </a:t>
            </a:r>
            <a:r>
              <a:rPr lang="zh-CN" altLang="en-US" sz="2500" b="1"/>
              <a:t>感应电动机的电磁转矩</a:t>
            </a:r>
            <a:r>
              <a:rPr lang="zh-CN" altLang="en-US" sz="2900" b="1"/>
              <a:t>   </a:t>
            </a:r>
            <a:r>
              <a:rPr lang="en-US" altLang="zh-CN" sz="1000">
                <a:ea typeface="黑体" pitchFamily="49" charset="-122"/>
              </a:rPr>
              <a:t>9</a:t>
            </a:r>
          </a:p>
        </p:txBody>
      </p:sp>
      <p:sp>
        <p:nvSpPr>
          <p:cNvPr id="553988" name="Rectangle 4"/>
          <p:cNvSpPr>
            <a:spLocks noChangeArrowheads="1"/>
          </p:cNvSpPr>
          <p:nvPr/>
        </p:nvSpPr>
        <p:spPr bwMode="auto">
          <a:xfrm>
            <a:off x="0" y="1196975"/>
            <a:ext cx="9144000" cy="5661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感应电动机的最大电磁转矩与转差率</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a:t>
            </a:r>
            <a:r>
              <a:rPr lang="en-US" altLang="zh-CN" sz="2700" b="1"/>
              <a:t>1</a:t>
            </a:r>
            <a:r>
              <a:rPr lang="zh-CN" altLang="en-US" sz="2700" b="1"/>
              <a:t>）转子电阻</a:t>
            </a:r>
            <a:r>
              <a:rPr lang="en-US" altLang="zh-CN" sz="2700" b="1"/>
              <a:t>r’</a:t>
            </a:r>
            <a:r>
              <a:rPr lang="en-US" altLang="zh-CN" sz="2700" b="1" baseline="-25000"/>
              <a:t>2</a:t>
            </a:r>
            <a:r>
              <a:rPr lang="zh-CN" altLang="en-US" sz="2700" b="1"/>
              <a:t>变化时，</a:t>
            </a:r>
            <a:r>
              <a:rPr lang="en-US" altLang="zh-CN" sz="2700" b="1"/>
              <a:t>T</a:t>
            </a:r>
            <a:r>
              <a:rPr lang="en-US" altLang="zh-CN" sz="2700" b="1" baseline="-25000"/>
              <a:t>max</a:t>
            </a:r>
            <a:r>
              <a:rPr lang="zh-CN" altLang="en-US" sz="2700" b="1"/>
              <a:t>不变，</a:t>
            </a:r>
            <a:r>
              <a:rPr lang="en-US" altLang="zh-CN" sz="2700" b="1"/>
              <a:t>s</a:t>
            </a:r>
            <a:r>
              <a:rPr lang="en-US" altLang="zh-CN" sz="2700" b="1" baseline="-25000"/>
              <a:t>m</a:t>
            </a:r>
            <a:r>
              <a:rPr lang="zh-CN" altLang="en-US" sz="2700" b="1"/>
              <a:t>变大。</a:t>
            </a:r>
          </a:p>
          <a:p>
            <a:pPr marL="342900" indent="-342900">
              <a:spcBef>
                <a:spcPct val="20000"/>
              </a:spcBef>
              <a:buClr>
                <a:schemeClr val="bg2"/>
              </a:buClr>
              <a:buSzPct val="70000"/>
              <a:buFont typeface="Wingdings" pitchFamily="2" charset="2"/>
              <a:buChar char="l"/>
            </a:pPr>
            <a:r>
              <a:rPr lang="zh-CN" altLang="en-US" sz="2700" b="1"/>
              <a:t>（</a:t>
            </a:r>
            <a:r>
              <a:rPr lang="en-US" altLang="zh-CN" sz="2700" b="1"/>
              <a:t>2</a:t>
            </a:r>
            <a:r>
              <a:rPr lang="zh-CN" altLang="en-US" sz="2700" b="1"/>
              <a:t>） </a:t>
            </a:r>
            <a:r>
              <a:rPr lang="en-US" altLang="zh-CN" sz="2700" b="1"/>
              <a:t>T</a:t>
            </a:r>
            <a:r>
              <a:rPr lang="en-US" altLang="zh-CN" sz="2700" b="1" baseline="-25000"/>
              <a:t>max</a:t>
            </a:r>
            <a:r>
              <a:rPr lang="zh-CN" altLang="en-US" sz="2700" b="1"/>
              <a:t>与</a:t>
            </a:r>
            <a:r>
              <a:rPr lang="en-US" altLang="zh-CN" sz="2700" b="1"/>
              <a:t>U</a:t>
            </a:r>
            <a:r>
              <a:rPr lang="en-US" altLang="zh-CN" sz="2700" b="1" baseline="30000"/>
              <a:t>2</a:t>
            </a:r>
            <a:r>
              <a:rPr lang="zh-CN" altLang="en-US" sz="2700" b="1"/>
              <a:t>成正比。</a:t>
            </a:r>
          </a:p>
          <a:p>
            <a:pPr marL="342900" indent="-342900">
              <a:spcBef>
                <a:spcPct val="20000"/>
              </a:spcBef>
              <a:buClr>
                <a:schemeClr val="bg2"/>
              </a:buClr>
              <a:buSzPct val="70000"/>
              <a:buFont typeface="Wingdings" pitchFamily="2" charset="2"/>
              <a:buChar char="l"/>
            </a:pPr>
            <a:r>
              <a:rPr lang="zh-CN" altLang="en-US" sz="2700" b="1"/>
              <a:t>（</a:t>
            </a:r>
            <a:r>
              <a:rPr lang="en-US" altLang="zh-CN" sz="2700" b="1"/>
              <a:t>3</a:t>
            </a:r>
            <a:r>
              <a:rPr lang="zh-CN" altLang="en-US" sz="2700" b="1"/>
              <a:t>）</a:t>
            </a:r>
            <a:r>
              <a:rPr lang="en-US" altLang="zh-CN" sz="2700" b="1"/>
              <a:t>f</a:t>
            </a:r>
            <a:r>
              <a:rPr lang="zh-CN" altLang="en-US" sz="2700" b="1"/>
              <a:t>增高，使</a:t>
            </a:r>
            <a:r>
              <a:rPr lang="en-US" altLang="zh-CN" sz="2700" b="1"/>
              <a:t>T</a:t>
            </a:r>
            <a:r>
              <a:rPr lang="en-US" altLang="zh-CN" sz="2700" b="1" baseline="-25000"/>
              <a:t>max</a:t>
            </a:r>
            <a:r>
              <a:rPr lang="zh-CN" altLang="en-US" sz="2700" b="1"/>
              <a:t>降低。</a:t>
            </a:r>
          </a:p>
          <a:p>
            <a:pPr marL="342900" indent="-342900">
              <a:spcBef>
                <a:spcPct val="20000"/>
              </a:spcBef>
              <a:buClr>
                <a:schemeClr val="bg2"/>
              </a:buClr>
              <a:buSzPct val="70000"/>
              <a:buFont typeface="Wingdings" pitchFamily="2" charset="2"/>
              <a:buChar char="l"/>
            </a:pPr>
            <a:r>
              <a:rPr lang="zh-CN" altLang="en-US" sz="2700" b="1"/>
              <a:t>（</a:t>
            </a:r>
            <a:r>
              <a:rPr lang="en-US" altLang="zh-CN" sz="2700" b="1"/>
              <a:t>4</a:t>
            </a:r>
            <a:r>
              <a:rPr lang="zh-CN" altLang="en-US" sz="2700" b="1"/>
              <a:t>） </a:t>
            </a:r>
            <a:r>
              <a:rPr lang="en-US" altLang="zh-CN" sz="2700" b="1"/>
              <a:t>T</a:t>
            </a:r>
            <a:r>
              <a:rPr lang="en-US" altLang="zh-CN" sz="2700" b="1" baseline="-25000"/>
              <a:t>max</a:t>
            </a:r>
            <a:r>
              <a:rPr lang="zh-CN" altLang="en-US" sz="2700" b="1"/>
              <a:t>与</a:t>
            </a:r>
            <a:r>
              <a:rPr lang="en-US" altLang="zh-CN" sz="2700" b="1"/>
              <a:t>(x</a:t>
            </a:r>
            <a:r>
              <a:rPr lang="el-GR" altLang="zh-CN" sz="2700" b="1" baseline="-25000">
                <a:latin typeface="宋体" pitchFamily="2" charset="-122"/>
              </a:rPr>
              <a:t>σ</a:t>
            </a:r>
            <a:r>
              <a:rPr lang="en-US" altLang="zh-CN" sz="2700" b="1" baseline="-25000">
                <a:latin typeface="宋体" pitchFamily="2" charset="-122"/>
              </a:rPr>
              <a:t>1</a:t>
            </a:r>
            <a:r>
              <a:rPr lang="en-US" altLang="zh-CN" sz="2700" b="1"/>
              <a:t>+c</a:t>
            </a:r>
            <a:r>
              <a:rPr lang="en-US" altLang="zh-CN" sz="2700" b="1" baseline="-25000"/>
              <a:t>1</a:t>
            </a:r>
            <a:r>
              <a:rPr lang="en-US" altLang="zh-CN" sz="2700" b="1"/>
              <a:t>x’</a:t>
            </a:r>
            <a:r>
              <a:rPr lang="el-GR" altLang="zh-CN" sz="2700" b="1" baseline="-25000">
                <a:latin typeface="宋体" pitchFamily="2" charset="-122"/>
              </a:rPr>
              <a:t>σ</a:t>
            </a:r>
            <a:r>
              <a:rPr lang="en-US" altLang="zh-CN" sz="2700" b="1" baseline="-25000">
                <a:latin typeface="宋体" pitchFamily="2" charset="-122"/>
              </a:rPr>
              <a:t>2</a:t>
            </a:r>
            <a:r>
              <a:rPr lang="en-US" altLang="zh-CN" sz="2700" b="1"/>
              <a:t>)</a:t>
            </a:r>
            <a:r>
              <a:rPr lang="zh-CN" altLang="en-US" sz="2700" b="1"/>
              <a:t>近似成反比。</a:t>
            </a:r>
          </a:p>
          <a:p>
            <a:pPr marL="342900" indent="-342900">
              <a:spcBef>
                <a:spcPct val="20000"/>
              </a:spcBef>
              <a:buClr>
                <a:schemeClr val="bg2"/>
              </a:buClr>
              <a:buSzPct val="70000"/>
              <a:buFont typeface="Wingdings" pitchFamily="2" charset="2"/>
              <a:buChar char="l"/>
            </a:pPr>
            <a:r>
              <a:rPr lang="zh-CN" altLang="en-US" sz="2700" b="1"/>
              <a:t>（</a:t>
            </a:r>
            <a:r>
              <a:rPr lang="en-US" altLang="zh-CN" sz="2700" b="1"/>
              <a:t>5</a:t>
            </a:r>
            <a:r>
              <a:rPr lang="zh-CN" altLang="en-US" sz="2700" b="1"/>
              <a:t>） </a:t>
            </a:r>
            <a:r>
              <a:rPr lang="en-US" altLang="zh-CN" sz="2700" b="1"/>
              <a:t>T</a:t>
            </a:r>
            <a:r>
              <a:rPr lang="en-US" altLang="zh-CN" sz="2700" b="1" baseline="-25000"/>
              <a:t>max</a:t>
            </a:r>
            <a:r>
              <a:rPr lang="zh-CN" altLang="en-US" sz="2700" b="1"/>
              <a:t>与</a:t>
            </a:r>
            <a:r>
              <a:rPr lang="en-US" altLang="zh-CN" sz="2700" b="1"/>
              <a:t>T</a:t>
            </a:r>
            <a:r>
              <a:rPr lang="en-US" altLang="zh-CN" sz="2700" b="1" baseline="-25000"/>
              <a:t>N</a:t>
            </a:r>
            <a:r>
              <a:rPr lang="zh-CN" altLang="en-US" sz="2700" b="1"/>
              <a:t>之比为感应电动机的过载能力</a:t>
            </a:r>
            <a:r>
              <a:rPr lang="en-US" altLang="zh-CN" sz="2700" b="1"/>
              <a:t>K(2-2.5)</a:t>
            </a:r>
          </a:p>
        </p:txBody>
      </p:sp>
      <p:graphicFrame>
        <p:nvGraphicFramePr>
          <p:cNvPr id="553990" name="Object 6"/>
          <p:cNvGraphicFramePr>
            <a:graphicFrameLocks noChangeAspect="1"/>
          </p:cNvGraphicFramePr>
          <p:nvPr>
            <p:ph sz="half" idx="1"/>
          </p:nvPr>
        </p:nvGraphicFramePr>
        <p:xfrm>
          <a:off x="0" y="1700213"/>
          <a:ext cx="5580063" cy="1825625"/>
        </p:xfrm>
        <a:graphic>
          <a:graphicData uri="http://schemas.openxmlformats.org/presentationml/2006/ole">
            <p:oleObj spid="_x0000_s553990" name="公式" r:id="rId4" imgW="2717640" imgH="888840" progId="Equation.3">
              <p:embed/>
            </p:oleObj>
          </a:graphicData>
        </a:graphic>
      </p:graphicFrame>
      <p:graphicFrame>
        <p:nvGraphicFramePr>
          <p:cNvPr id="553989" name="Object 5"/>
          <p:cNvGraphicFramePr>
            <a:graphicFrameLocks noChangeAspect="1"/>
          </p:cNvGraphicFramePr>
          <p:nvPr>
            <p:ph sz="half" idx="2"/>
          </p:nvPr>
        </p:nvGraphicFramePr>
        <p:xfrm>
          <a:off x="7740650" y="4868863"/>
          <a:ext cx="1228725" cy="889000"/>
        </p:xfrm>
        <a:graphic>
          <a:graphicData uri="http://schemas.openxmlformats.org/presentationml/2006/ole">
            <p:oleObj spid="_x0000_s553989" name="公式" r:id="rId5" imgW="596880" imgH="431640" progId="Equation.3">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611188" y="260350"/>
            <a:ext cx="7793037" cy="647700"/>
          </a:xfrm>
        </p:spPr>
        <p:txBody>
          <a:bodyPr/>
          <a:lstStyle/>
          <a:p>
            <a:r>
              <a:rPr lang="en-US" altLang="zh-CN" sz="2500" b="1"/>
              <a:t>5.3</a:t>
            </a:r>
            <a:r>
              <a:rPr lang="en-US" altLang="zh-CN" sz="2500" b="1">
                <a:latin typeface="Arial"/>
              </a:rPr>
              <a:t>—</a:t>
            </a:r>
            <a:r>
              <a:rPr lang="en-US" altLang="zh-CN" sz="2500" b="1"/>
              <a:t>2  </a:t>
            </a:r>
            <a:r>
              <a:rPr lang="zh-CN" altLang="en-US" sz="2500" b="1"/>
              <a:t>感应电动机的电磁转矩</a:t>
            </a:r>
            <a:r>
              <a:rPr lang="zh-CN" altLang="en-US" sz="2900" b="1"/>
              <a:t>   </a:t>
            </a:r>
            <a:r>
              <a:rPr lang="en-US" altLang="zh-CN" sz="1000">
                <a:ea typeface="黑体" pitchFamily="49" charset="-122"/>
              </a:rPr>
              <a:t>10</a:t>
            </a:r>
          </a:p>
        </p:txBody>
      </p:sp>
      <p:sp>
        <p:nvSpPr>
          <p:cNvPr id="568323" name="Rectangle 3"/>
          <p:cNvSpPr>
            <a:spLocks noChangeArrowheads="1"/>
          </p:cNvSpPr>
          <p:nvPr/>
        </p:nvSpPr>
        <p:spPr bwMode="auto">
          <a:xfrm>
            <a:off x="0" y="1196975"/>
            <a:ext cx="7956550" cy="5661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感应电动机的起动电磁转矩（</a:t>
            </a:r>
            <a:r>
              <a:rPr lang="en-US" altLang="zh-CN" sz="2700" b="1"/>
              <a:t>s=1</a:t>
            </a:r>
            <a:r>
              <a:rPr lang="zh-CN" altLang="en-US" sz="2700" b="1"/>
              <a:t>）</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a:t>
            </a:r>
            <a:r>
              <a:rPr lang="en-US" altLang="zh-CN" sz="2700" b="1"/>
              <a:t>1</a:t>
            </a:r>
            <a:r>
              <a:rPr lang="zh-CN" altLang="en-US" sz="2700" b="1"/>
              <a:t>）转子电阻</a:t>
            </a:r>
            <a:r>
              <a:rPr lang="en-US" altLang="zh-CN" sz="2700" b="1"/>
              <a:t>r’</a:t>
            </a:r>
            <a:r>
              <a:rPr lang="en-US" altLang="zh-CN" sz="2700" b="1" baseline="-25000"/>
              <a:t>2</a:t>
            </a:r>
            <a:r>
              <a:rPr lang="zh-CN" altLang="en-US" sz="2700" b="1"/>
              <a:t>变化时，</a:t>
            </a:r>
            <a:r>
              <a:rPr lang="en-US" altLang="zh-CN" sz="2700" b="1"/>
              <a:t>T</a:t>
            </a:r>
            <a:r>
              <a:rPr lang="en-US" altLang="zh-CN" sz="2700" b="1" baseline="-25000"/>
              <a:t>st</a:t>
            </a:r>
            <a:r>
              <a:rPr lang="zh-CN" altLang="en-US" sz="2700" b="1"/>
              <a:t>变化。</a:t>
            </a:r>
          </a:p>
          <a:p>
            <a:pPr marL="342900" indent="-342900">
              <a:spcBef>
                <a:spcPct val="20000"/>
              </a:spcBef>
              <a:buClr>
                <a:schemeClr val="bg2"/>
              </a:buClr>
              <a:buSzPct val="70000"/>
              <a:buFont typeface="Wingdings" pitchFamily="2" charset="2"/>
              <a:buChar char="l"/>
            </a:pPr>
            <a:r>
              <a:rPr lang="zh-CN" altLang="en-US" sz="2700" b="1"/>
              <a:t>（</a:t>
            </a:r>
            <a:r>
              <a:rPr lang="en-US" altLang="zh-CN" sz="2700" b="1"/>
              <a:t>2</a:t>
            </a:r>
            <a:r>
              <a:rPr lang="zh-CN" altLang="en-US" sz="2700" b="1"/>
              <a:t>） </a:t>
            </a:r>
            <a:r>
              <a:rPr lang="en-US" altLang="zh-CN" sz="2700" b="1"/>
              <a:t>T</a:t>
            </a:r>
            <a:r>
              <a:rPr lang="en-US" altLang="zh-CN" sz="2700" b="1" baseline="-25000"/>
              <a:t>st</a:t>
            </a:r>
            <a:r>
              <a:rPr lang="zh-CN" altLang="en-US" sz="2700" b="1"/>
              <a:t>与</a:t>
            </a:r>
            <a:r>
              <a:rPr lang="en-US" altLang="zh-CN" sz="2700" b="1"/>
              <a:t>U</a:t>
            </a:r>
            <a:r>
              <a:rPr lang="en-US" altLang="zh-CN" sz="2700" b="1" baseline="30000"/>
              <a:t>2</a:t>
            </a:r>
            <a:r>
              <a:rPr lang="zh-CN" altLang="en-US" sz="2700" b="1"/>
              <a:t>成正比。</a:t>
            </a:r>
          </a:p>
          <a:p>
            <a:pPr marL="342900" indent="-342900">
              <a:spcBef>
                <a:spcPct val="20000"/>
              </a:spcBef>
              <a:buClr>
                <a:schemeClr val="bg2"/>
              </a:buClr>
              <a:buSzPct val="70000"/>
              <a:buFont typeface="Wingdings" pitchFamily="2" charset="2"/>
              <a:buChar char="l"/>
            </a:pPr>
            <a:r>
              <a:rPr lang="zh-CN" altLang="en-US" sz="2700" b="1"/>
              <a:t>（</a:t>
            </a:r>
            <a:r>
              <a:rPr lang="en-US" altLang="zh-CN" sz="2700" b="1"/>
              <a:t>3</a:t>
            </a:r>
            <a:r>
              <a:rPr lang="zh-CN" altLang="en-US" sz="2700" b="1"/>
              <a:t>）</a:t>
            </a:r>
            <a:r>
              <a:rPr lang="en-US" altLang="zh-CN" sz="2700" b="1"/>
              <a:t>f</a:t>
            </a:r>
            <a:r>
              <a:rPr lang="en-US" altLang="zh-CN" sz="2700" b="1" baseline="-25000"/>
              <a:t>1</a:t>
            </a:r>
            <a:r>
              <a:rPr lang="zh-CN" altLang="en-US" sz="2700" b="1"/>
              <a:t>增高，使</a:t>
            </a:r>
            <a:r>
              <a:rPr lang="en-US" altLang="zh-CN" sz="2700" b="1"/>
              <a:t>T</a:t>
            </a:r>
            <a:r>
              <a:rPr lang="en-US" altLang="zh-CN" sz="2700" b="1" baseline="-25000"/>
              <a:t>st</a:t>
            </a:r>
            <a:r>
              <a:rPr lang="zh-CN" altLang="en-US" sz="2700" b="1"/>
              <a:t>降低。</a:t>
            </a:r>
          </a:p>
          <a:p>
            <a:pPr marL="342900" indent="-342900">
              <a:spcBef>
                <a:spcPct val="20000"/>
              </a:spcBef>
              <a:buClr>
                <a:schemeClr val="bg2"/>
              </a:buClr>
              <a:buSzPct val="70000"/>
              <a:buFont typeface="Wingdings" pitchFamily="2" charset="2"/>
              <a:buChar char="l"/>
            </a:pPr>
            <a:r>
              <a:rPr lang="zh-CN" altLang="en-US" sz="2700" b="1"/>
              <a:t>（</a:t>
            </a:r>
            <a:r>
              <a:rPr lang="en-US" altLang="zh-CN" sz="2700" b="1"/>
              <a:t>4</a:t>
            </a:r>
            <a:r>
              <a:rPr lang="zh-CN" altLang="en-US" sz="2700" b="1"/>
              <a:t>） </a:t>
            </a:r>
            <a:r>
              <a:rPr lang="en-US" altLang="zh-CN" sz="2700" b="1"/>
              <a:t>T</a:t>
            </a:r>
            <a:r>
              <a:rPr lang="en-US" altLang="zh-CN" sz="2700" b="1" baseline="-25000"/>
              <a:t>st</a:t>
            </a:r>
            <a:r>
              <a:rPr lang="zh-CN" altLang="en-US" sz="2700" b="1"/>
              <a:t>与</a:t>
            </a:r>
            <a:r>
              <a:rPr lang="en-US" altLang="zh-CN" sz="2700" b="1"/>
              <a:t>(x</a:t>
            </a:r>
            <a:r>
              <a:rPr lang="el-GR" altLang="zh-CN" sz="2700" b="1" baseline="-25000">
                <a:latin typeface="宋体" pitchFamily="2" charset="-122"/>
              </a:rPr>
              <a:t>σ</a:t>
            </a:r>
            <a:r>
              <a:rPr lang="en-US" altLang="zh-CN" sz="2700" b="1" baseline="-25000">
                <a:latin typeface="宋体" pitchFamily="2" charset="-122"/>
              </a:rPr>
              <a:t>1</a:t>
            </a:r>
            <a:r>
              <a:rPr lang="en-US" altLang="zh-CN" sz="2700" b="1"/>
              <a:t>+c</a:t>
            </a:r>
            <a:r>
              <a:rPr lang="en-US" altLang="zh-CN" sz="2700" b="1" baseline="-25000"/>
              <a:t>1</a:t>
            </a:r>
            <a:r>
              <a:rPr lang="en-US" altLang="zh-CN" sz="2700" b="1"/>
              <a:t>x’</a:t>
            </a:r>
            <a:r>
              <a:rPr lang="el-GR" altLang="zh-CN" sz="2700" b="1" baseline="-25000">
                <a:latin typeface="宋体" pitchFamily="2" charset="-122"/>
              </a:rPr>
              <a:t>σ</a:t>
            </a:r>
            <a:r>
              <a:rPr lang="en-US" altLang="zh-CN" sz="2700" b="1" baseline="-25000">
                <a:latin typeface="宋体" pitchFamily="2" charset="-122"/>
              </a:rPr>
              <a:t>2</a:t>
            </a:r>
            <a:r>
              <a:rPr lang="en-US" altLang="zh-CN" sz="2700" b="1"/>
              <a:t>)</a:t>
            </a:r>
            <a:r>
              <a:rPr lang="zh-CN" altLang="en-US" sz="2700" b="1"/>
              <a:t>近似成反比。</a:t>
            </a:r>
          </a:p>
          <a:p>
            <a:pPr marL="342900" indent="-342900">
              <a:spcBef>
                <a:spcPct val="20000"/>
              </a:spcBef>
              <a:buClr>
                <a:schemeClr val="bg2"/>
              </a:buClr>
              <a:buSzPct val="70000"/>
              <a:buFont typeface="Wingdings" pitchFamily="2" charset="2"/>
              <a:buChar char="l"/>
            </a:pPr>
            <a:r>
              <a:rPr lang="zh-CN" altLang="en-US" sz="2700" b="1"/>
              <a:t>（</a:t>
            </a:r>
            <a:r>
              <a:rPr lang="en-US" altLang="zh-CN" sz="2700" b="1"/>
              <a:t>5</a:t>
            </a:r>
            <a:r>
              <a:rPr lang="zh-CN" altLang="en-US" sz="2700" b="1"/>
              <a:t>） </a:t>
            </a:r>
            <a:r>
              <a:rPr lang="en-US" altLang="zh-CN" sz="2700" b="1"/>
              <a:t>T</a:t>
            </a:r>
            <a:r>
              <a:rPr lang="en-US" altLang="zh-CN" sz="2700" b="1" baseline="-25000"/>
              <a:t>st</a:t>
            </a:r>
            <a:r>
              <a:rPr lang="zh-CN" altLang="en-US" sz="2700" b="1"/>
              <a:t>与</a:t>
            </a:r>
            <a:r>
              <a:rPr lang="en-US" altLang="zh-CN" sz="2700" b="1"/>
              <a:t>T</a:t>
            </a:r>
            <a:r>
              <a:rPr lang="en-US" altLang="zh-CN" sz="2700" b="1" baseline="-25000"/>
              <a:t>N</a:t>
            </a:r>
            <a:r>
              <a:rPr lang="zh-CN" altLang="en-US" sz="2700" b="1"/>
              <a:t>之比为感应电动机的起动转矩倍数</a:t>
            </a:r>
            <a:r>
              <a:rPr lang="en-US" altLang="zh-CN" sz="2700" b="1"/>
              <a:t>K(2-2.5)</a:t>
            </a:r>
          </a:p>
        </p:txBody>
      </p:sp>
      <p:graphicFrame>
        <p:nvGraphicFramePr>
          <p:cNvPr id="568324" name="Object 4"/>
          <p:cNvGraphicFramePr>
            <a:graphicFrameLocks noChangeAspect="1"/>
          </p:cNvGraphicFramePr>
          <p:nvPr>
            <p:ph sz="half" idx="1"/>
          </p:nvPr>
        </p:nvGraphicFramePr>
        <p:xfrm>
          <a:off x="0" y="1858963"/>
          <a:ext cx="5580063" cy="1504950"/>
        </p:xfrm>
        <a:graphic>
          <a:graphicData uri="http://schemas.openxmlformats.org/presentationml/2006/ole">
            <p:oleObj spid="_x0000_s568324" name="公式" r:id="rId3" imgW="2260440" imgH="609480" progId="Equation.3">
              <p:embed/>
            </p:oleObj>
          </a:graphicData>
        </a:graphic>
      </p:graphicFrame>
      <p:graphicFrame>
        <p:nvGraphicFramePr>
          <p:cNvPr id="568325" name="Object 5"/>
          <p:cNvGraphicFramePr>
            <a:graphicFrameLocks noChangeAspect="1"/>
          </p:cNvGraphicFramePr>
          <p:nvPr>
            <p:ph sz="half" idx="2"/>
          </p:nvPr>
        </p:nvGraphicFramePr>
        <p:xfrm>
          <a:off x="6899275" y="4432300"/>
          <a:ext cx="1560513" cy="1143000"/>
        </p:xfrm>
        <a:graphic>
          <a:graphicData uri="http://schemas.openxmlformats.org/presentationml/2006/ole">
            <p:oleObj spid="_x0000_s568325" name="公式" r:id="rId4" imgW="583920" imgH="431640" progId="Equation.3">
              <p:embed/>
            </p:oleObj>
          </a:graphicData>
        </a:graphic>
      </p:graphicFrame>
      <p:pic>
        <p:nvPicPr>
          <p:cNvPr id="568326" name="Picture 6" descr="27-3感应电动机机械特性B"/>
          <p:cNvPicPr>
            <a:picLocks noChangeAspect="1" noChangeArrowheads="1"/>
          </p:cNvPicPr>
          <p:nvPr/>
        </p:nvPicPr>
        <p:blipFill>
          <a:blip r:embed="rId5"/>
          <a:srcRect/>
          <a:stretch>
            <a:fillRect/>
          </a:stretch>
        </p:blipFill>
        <p:spPr bwMode="auto">
          <a:xfrm>
            <a:off x="3563938" y="188913"/>
            <a:ext cx="5580062" cy="358616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568326"/>
                                        </p:tgtEl>
                                        <p:attrNameLst>
                                          <p:attrName>style.visibility</p:attrName>
                                        </p:attrNameLst>
                                      </p:cBhvr>
                                      <p:to>
                                        <p:strVal val="visible"/>
                                      </p:to>
                                    </p:set>
                                    <p:animEffect transition="in" filter="slide(fromRight)">
                                      <p:cBhvr>
                                        <p:cTn id="7" dur="500"/>
                                        <p:tgtEl>
                                          <p:spTgt spid="56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00113" y="620713"/>
            <a:ext cx="7793037" cy="866775"/>
          </a:xfrm>
        </p:spPr>
        <p:txBody>
          <a:bodyPr/>
          <a:lstStyle/>
          <a:p>
            <a:r>
              <a:rPr lang="zh-CN" altLang="en-US" b="1">
                <a:ea typeface="仿宋_GB2312" pitchFamily="49" charset="-122"/>
              </a:rPr>
              <a:t>介绍内容</a:t>
            </a:r>
          </a:p>
        </p:txBody>
      </p:sp>
      <p:sp>
        <p:nvSpPr>
          <p:cNvPr id="3075" name="Rectangle 3"/>
          <p:cNvSpPr>
            <a:spLocks noGrp="1" noChangeArrowheads="1"/>
          </p:cNvSpPr>
          <p:nvPr>
            <p:ph type="body" idx="1"/>
          </p:nvPr>
        </p:nvSpPr>
        <p:spPr>
          <a:xfrm>
            <a:off x="685800" y="1844675"/>
            <a:ext cx="8207375" cy="4067175"/>
          </a:xfrm>
        </p:spPr>
        <p:txBody>
          <a:bodyPr/>
          <a:lstStyle/>
          <a:p>
            <a:r>
              <a:rPr lang="en-US" altLang="zh-CN">
                <a:latin typeface="Times New Roman" pitchFamily="18" charset="0"/>
              </a:rPr>
              <a:t>    </a:t>
            </a:r>
            <a:r>
              <a:rPr lang="en-US" altLang="zh-CN"/>
              <a:t> </a:t>
            </a:r>
            <a:r>
              <a:rPr lang="zh-CN" altLang="en-US" b="1"/>
              <a:t>上一讲已经研究了感应电动机的基本原理。</a:t>
            </a:r>
            <a:r>
              <a:rPr lang="zh-CN" altLang="en-US" b="1">
                <a:solidFill>
                  <a:srgbClr val="0000FF"/>
                </a:solidFill>
              </a:rPr>
              <a:t>本讲将应用等值电路来分析感应电动机的功率转换过程，并由此得到电磁转矩的计算公式和工作特性。</a:t>
            </a:r>
            <a:r>
              <a:rPr lang="zh-CN" altLang="en-US" b="1">
                <a:solidFill>
                  <a:srgbClr val="FF0000"/>
                </a:solidFill>
              </a:rPr>
              <a:t>所得到的主要结论不仅适用于电动状态，同时也适用于发电和制动状态。</a:t>
            </a:r>
            <a:r>
              <a:rPr lang="zh-CN" altLang="en-US" b="1"/>
              <a:t>最后分析空间高次谐波对感应电动机的影响。</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7059" name="Picture 3" descr="27-3感应电动机机械特性"/>
          <p:cNvPicPr>
            <a:picLocks noChangeAspect="1" noChangeArrowheads="1"/>
          </p:cNvPicPr>
          <p:nvPr/>
        </p:nvPicPr>
        <p:blipFill>
          <a:blip r:embed="rId3"/>
          <a:srcRect/>
          <a:stretch>
            <a:fillRect/>
          </a:stretch>
        </p:blipFill>
        <p:spPr bwMode="auto">
          <a:xfrm>
            <a:off x="4572000" y="188913"/>
            <a:ext cx="4516438" cy="6408737"/>
          </a:xfrm>
          <a:prstGeom prst="rect">
            <a:avLst/>
          </a:prstGeom>
          <a:noFill/>
        </p:spPr>
      </p:pic>
      <p:sp>
        <p:nvSpPr>
          <p:cNvPr id="557060" name="Rectangle 4"/>
          <p:cNvSpPr>
            <a:spLocks noGrp="1" noChangeArrowheads="1"/>
          </p:cNvSpPr>
          <p:nvPr>
            <p:ph type="title"/>
          </p:nvPr>
        </p:nvSpPr>
        <p:spPr>
          <a:xfrm>
            <a:off x="755650" y="0"/>
            <a:ext cx="7793038" cy="908050"/>
          </a:xfrm>
        </p:spPr>
        <p:txBody>
          <a:bodyPr/>
          <a:lstStyle/>
          <a:p>
            <a:r>
              <a:rPr lang="en-US" altLang="zh-CN" sz="2500" b="1"/>
              <a:t>5.3</a:t>
            </a:r>
            <a:r>
              <a:rPr lang="en-US" altLang="zh-CN" sz="2500" b="1">
                <a:latin typeface="Arial"/>
              </a:rPr>
              <a:t>—</a:t>
            </a:r>
            <a:r>
              <a:rPr lang="en-US" altLang="zh-CN" sz="2500" b="1"/>
              <a:t>2  </a:t>
            </a:r>
            <a:r>
              <a:rPr lang="zh-CN" altLang="en-US" sz="2500" b="1"/>
              <a:t>感应电动机的电磁转矩</a:t>
            </a:r>
            <a:r>
              <a:rPr lang="zh-CN" altLang="en-US" sz="2900" b="1"/>
              <a:t>    </a:t>
            </a:r>
            <a:r>
              <a:rPr lang="en-US" altLang="zh-CN" sz="1000">
                <a:ea typeface="黑体" pitchFamily="49" charset="-122"/>
              </a:rPr>
              <a:t>11</a:t>
            </a:r>
          </a:p>
        </p:txBody>
      </p:sp>
      <p:graphicFrame>
        <p:nvGraphicFramePr>
          <p:cNvPr id="557062" name="Object 6"/>
          <p:cNvGraphicFramePr>
            <a:graphicFrameLocks noChangeAspect="1"/>
          </p:cNvGraphicFramePr>
          <p:nvPr>
            <p:ph sz="quarter" idx="2"/>
          </p:nvPr>
        </p:nvGraphicFramePr>
        <p:xfrm>
          <a:off x="250825" y="5783263"/>
          <a:ext cx="5400675" cy="1074737"/>
        </p:xfrm>
        <a:graphic>
          <a:graphicData uri="http://schemas.openxmlformats.org/presentationml/2006/ole">
            <p:oleObj spid="_x0000_s557062" name="公式" r:id="rId4" imgW="2361960" imgH="469800" progId="Equation.3">
              <p:embed/>
            </p:oleObj>
          </a:graphicData>
        </a:graphic>
      </p:graphicFrame>
      <p:sp>
        <p:nvSpPr>
          <p:cNvPr id="557061" name="Rectangle 5"/>
          <p:cNvSpPr>
            <a:spLocks noChangeArrowheads="1"/>
          </p:cNvSpPr>
          <p:nvPr/>
        </p:nvSpPr>
        <p:spPr bwMode="auto">
          <a:xfrm>
            <a:off x="323850" y="1125538"/>
            <a:ext cx="8424863" cy="8636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感应电动机的机械特性</a:t>
            </a:r>
            <a:r>
              <a:rPr lang="en-US" altLang="zh-CN" sz="2700" b="1"/>
              <a:t>n=f(T)</a:t>
            </a:r>
          </a:p>
          <a:p>
            <a:pPr marL="342900" indent="-342900">
              <a:spcBef>
                <a:spcPct val="20000"/>
              </a:spcBef>
              <a:buClr>
                <a:schemeClr val="bg2"/>
              </a:buClr>
              <a:buSzPct val="70000"/>
              <a:buFont typeface="Wingdings" pitchFamily="2" charset="2"/>
              <a:buChar char="l"/>
            </a:pPr>
            <a:endParaRPr lang="en-US" altLang="zh-CN" sz="2700" b="1"/>
          </a:p>
          <a:p>
            <a:pPr marL="342900" indent="-342900">
              <a:spcBef>
                <a:spcPct val="20000"/>
              </a:spcBef>
              <a:buClr>
                <a:schemeClr val="bg2"/>
              </a:buClr>
              <a:buSzPct val="70000"/>
              <a:buFont typeface="Wingdings" pitchFamily="2" charset="2"/>
              <a:buChar char="l"/>
            </a:pPr>
            <a:r>
              <a:rPr lang="zh-CN" altLang="en-US" sz="2700" b="1"/>
              <a:t>稳定性分析：</a:t>
            </a:r>
          </a:p>
          <a:p>
            <a:pPr marL="342900" indent="-342900">
              <a:spcBef>
                <a:spcPct val="20000"/>
              </a:spcBef>
              <a:buClr>
                <a:schemeClr val="bg2"/>
              </a:buClr>
              <a:buSzPct val="70000"/>
              <a:buFont typeface="Wingdings" pitchFamily="2" charset="2"/>
              <a:buChar char="l"/>
            </a:pPr>
            <a:r>
              <a:rPr lang="zh-CN" altLang="en-US" sz="2700" b="1"/>
              <a:t>稳定</a:t>
            </a:r>
          </a:p>
          <a:p>
            <a:pPr marL="342900" indent="-342900">
              <a:spcBef>
                <a:spcPct val="20000"/>
              </a:spcBef>
              <a:buClr>
                <a:schemeClr val="bg2"/>
              </a:buClr>
              <a:buSzPct val="70000"/>
              <a:buFont typeface="Wingdings" pitchFamily="2" charset="2"/>
              <a:buChar char="l"/>
            </a:pPr>
            <a:r>
              <a:rPr lang="zh-CN" altLang="en-US" sz="2700" b="1"/>
              <a:t>不稳定</a:t>
            </a:r>
          </a:p>
          <a:p>
            <a:pPr marL="342900" indent="-342900">
              <a:spcBef>
                <a:spcPct val="20000"/>
              </a:spcBef>
              <a:buClr>
                <a:schemeClr val="bg2"/>
              </a:buClr>
              <a:buSzPct val="70000"/>
              <a:buFont typeface="Wingdings" pitchFamily="2" charset="2"/>
              <a:buChar char="l"/>
            </a:pPr>
            <a:r>
              <a:rPr lang="zh-CN" altLang="en-US" sz="2700" b="1"/>
              <a:t>临界转差率</a:t>
            </a:r>
            <a:endParaRPr lang="zh-CN" altLang="zh-CN" sz="2700" b="1"/>
          </a:p>
        </p:txBody>
      </p:sp>
      <p:graphicFrame>
        <p:nvGraphicFramePr>
          <p:cNvPr id="557065" name="Object 9"/>
          <p:cNvGraphicFramePr>
            <a:graphicFrameLocks noChangeAspect="1"/>
          </p:cNvGraphicFramePr>
          <p:nvPr>
            <p:ph sz="quarter" idx="3"/>
          </p:nvPr>
        </p:nvGraphicFramePr>
        <p:xfrm>
          <a:off x="250825" y="4292600"/>
          <a:ext cx="4716463" cy="1541463"/>
        </p:xfrm>
        <a:graphic>
          <a:graphicData uri="http://schemas.openxmlformats.org/presentationml/2006/ole">
            <p:oleObj spid="_x0000_s557065" name="公式" r:id="rId5" imgW="2717640" imgH="888840" progId="Equation.3">
              <p:embed/>
            </p:oleObj>
          </a:graphicData>
        </a:graphic>
      </p:graphicFrame>
      <p:graphicFrame>
        <p:nvGraphicFramePr>
          <p:cNvPr id="557063" name="Object 7"/>
          <p:cNvGraphicFramePr>
            <a:graphicFrameLocks noChangeAspect="1"/>
          </p:cNvGraphicFramePr>
          <p:nvPr>
            <p:ph sz="half" idx="1"/>
          </p:nvPr>
        </p:nvGraphicFramePr>
        <p:xfrm>
          <a:off x="3276600" y="2420938"/>
          <a:ext cx="1179513" cy="1800225"/>
        </p:xfrm>
        <a:graphic>
          <a:graphicData uri="http://schemas.openxmlformats.org/presentationml/2006/ole">
            <p:oleObj spid="_x0000_s557063" name="公式" r:id="rId6" imgW="482400" imgH="73656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557065"/>
                                        </p:tgtEl>
                                        <p:attrNameLst>
                                          <p:attrName>style.visibility</p:attrName>
                                        </p:attrNameLst>
                                      </p:cBhvr>
                                      <p:to>
                                        <p:strVal val="visible"/>
                                      </p:to>
                                    </p:set>
                                    <p:animEffect transition="in" filter="slide(fromBottom)">
                                      <p:cBhvr>
                                        <p:cTn id="11" dur="500"/>
                                        <p:tgtEl>
                                          <p:spTgt spid="557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type="title"/>
          </p:nvPr>
        </p:nvSpPr>
        <p:spPr>
          <a:xfrm>
            <a:off x="719138" y="0"/>
            <a:ext cx="8424862" cy="836613"/>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12</a:t>
            </a:r>
          </a:p>
        </p:txBody>
      </p:sp>
      <p:graphicFrame>
        <p:nvGraphicFramePr>
          <p:cNvPr id="559108" name="Object 4"/>
          <p:cNvGraphicFramePr>
            <a:graphicFrameLocks noChangeAspect="1"/>
          </p:cNvGraphicFramePr>
          <p:nvPr>
            <p:ph sz="half" idx="2"/>
          </p:nvPr>
        </p:nvGraphicFramePr>
        <p:xfrm>
          <a:off x="1042988" y="4941888"/>
          <a:ext cx="7092950" cy="1411287"/>
        </p:xfrm>
        <a:graphic>
          <a:graphicData uri="http://schemas.openxmlformats.org/presentationml/2006/ole">
            <p:oleObj spid="_x0000_s559108" name="公式" r:id="rId3" imgW="2361960" imgH="469800" progId="Equation.3">
              <p:embed/>
            </p:oleObj>
          </a:graphicData>
        </a:graphic>
      </p:graphicFrame>
      <p:sp>
        <p:nvSpPr>
          <p:cNvPr id="559109" name="Rectangle 5"/>
          <p:cNvSpPr>
            <a:spLocks noChangeArrowheads="1"/>
          </p:cNvSpPr>
          <p:nvPr/>
        </p:nvSpPr>
        <p:spPr bwMode="auto">
          <a:xfrm>
            <a:off x="323850" y="908050"/>
            <a:ext cx="8424863" cy="8636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感应电动机的机械特性</a:t>
            </a:r>
            <a:r>
              <a:rPr lang="en-US" altLang="zh-CN" sz="2700" b="1"/>
              <a:t>n=f(T)</a:t>
            </a:r>
          </a:p>
          <a:p>
            <a:pPr marL="342900" indent="-342900">
              <a:spcBef>
                <a:spcPct val="20000"/>
              </a:spcBef>
              <a:buClr>
                <a:schemeClr val="bg2"/>
              </a:buClr>
              <a:buSzPct val="70000"/>
              <a:buFont typeface="Wingdings" pitchFamily="2" charset="2"/>
              <a:buChar char="l"/>
            </a:pPr>
            <a:endParaRPr lang="en-US" altLang="zh-CN" sz="2700" b="1"/>
          </a:p>
          <a:p>
            <a:pPr marL="342900" indent="-342900">
              <a:spcBef>
                <a:spcPct val="20000"/>
              </a:spcBef>
              <a:buClr>
                <a:schemeClr val="bg2"/>
              </a:buClr>
              <a:buSzPct val="70000"/>
              <a:buFont typeface="Wingdings" pitchFamily="2" charset="2"/>
              <a:buChar char="l"/>
            </a:pPr>
            <a:r>
              <a:rPr lang="zh-CN" altLang="en-US" sz="2700" b="1"/>
              <a:t>转速范围</a:t>
            </a:r>
          </a:p>
          <a:p>
            <a:pPr marL="342900" indent="-342900">
              <a:spcBef>
                <a:spcPct val="20000"/>
              </a:spcBef>
              <a:buClr>
                <a:schemeClr val="bg2"/>
              </a:buClr>
              <a:buSzPct val="70000"/>
              <a:buFont typeface="Wingdings" pitchFamily="2" charset="2"/>
              <a:buChar char="l"/>
            </a:pPr>
            <a:r>
              <a:rPr lang="zh-CN" altLang="en-US" sz="2700" b="1"/>
              <a:t>起动转矩</a:t>
            </a:r>
          </a:p>
          <a:p>
            <a:pPr marL="342900" indent="-342900">
              <a:spcBef>
                <a:spcPct val="20000"/>
              </a:spcBef>
              <a:buClr>
                <a:schemeClr val="bg2"/>
              </a:buClr>
              <a:buSzPct val="70000"/>
              <a:buFont typeface="Wingdings" pitchFamily="2" charset="2"/>
              <a:buChar char="l"/>
            </a:pPr>
            <a:r>
              <a:rPr lang="zh-CN" altLang="en-US" sz="2700" b="1"/>
              <a:t>特性软硬</a:t>
            </a:r>
          </a:p>
          <a:p>
            <a:pPr marL="342900" indent="-342900">
              <a:spcBef>
                <a:spcPct val="20000"/>
              </a:spcBef>
              <a:buClr>
                <a:schemeClr val="bg2"/>
              </a:buClr>
              <a:buSzPct val="70000"/>
              <a:buFont typeface="Wingdings" pitchFamily="2" charset="2"/>
              <a:buChar char="l"/>
            </a:pPr>
            <a:endParaRPr lang="en-US" altLang="zh-CN" sz="2700" b="1"/>
          </a:p>
        </p:txBody>
      </p:sp>
      <p:graphicFrame>
        <p:nvGraphicFramePr>
          <p:cNvPr id="559110" name="Object 6"/>
          <p:cNvGraphicFramePr>
            <a:graphicFrameLocks noChangeAspect="1"/>
          </p:cNvGraphicFramePr>
          <p:nvPr>
            <p:ph sz="half" idx="1"/>
          </p:nvPr>
        </p:nvGraphicFramePr>
        <p:xfrm>
          <a:off x="2051050" y="2565400"/>
          <a:ext cx="1292225" cy="2260600"/>
        </p:xfrm>
        <a:graphic>
          <a:graphicData uri="http://schemas.openxmlformats.org/presentationml/2006/ole">
            <p:oleObj spid="_x0000_s559110" name="公式" r:id="rId4" imgW="215640" imgH="380880" progId="Equation.3">
              <p:embed/>
            </p:oleObj>
          </a:graphicData>
        </a:graphic>
      </p:graphicFrame>
      <p:pic>
        <p:nvPicPr>
          <p:cNvPr id="559112" name="Picture 8" descr="27-3感应电动机机械特性B"/>
          <p:cNvPicPr>
            <a:picLocks noChangeAspect="1" noChangeArrowheads="1"/>
          </p:cNvPicPr>
          <p:nvPr/>
        </p:nvPicPr>
        <p:blipFill>
          <a:blip r:embed="rId5"/>
          <a:srcRect/>
          <a:stretch>
            <a:fillRect/>
          </a:stretch>
        </p:blipFill>
        <p:spPr bwMode="auto">
          <a:xfrm>
            <a:off x="3167063" y="1268413"/>
            <a:ext cx="5976937" cy="3841750"/>
          </a:xfrm>
          <a:prstGeom prst="rect">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798513" y="533400"/>
            <a:ext cx="7659687" cy="508000"/>
          </a:xfrm>
        </p:spPr>
        <p:txBody>
          <a:bodyPr/>
          <a:lstStyle/>
          <a:p>
            <a:r>
              <a:rPr lang="en-US" altLang="zh-CN" sz="2900" b="1"/>
              <a:t>5.3</a:t>
            </a:r>
            <a:r>
              <a:rPr lang="en-US" altLang="zh-CN" sz="2900" b="1">
                <a:latin typeface="Arial"/>
              </a:rPr>
              <a:t>—</a:t>
            </a:r>
            <a:r>
              <a:rPr lang="en-US" altLang="zh-CN" sz="2900" b="1"/>
              <a:t>3  </a:t>
            </a:r>
            <a:r>
              <a:rPr lang="zh-CN" altLang="en-US" sz="2900" b="1"/>
              <a:t>感应电动机的工作特性 </a:t>
            </a:r>
            <a:r>
              <a:rPr lang="en-US" altLang="zh-CN" sz="1000">
                <a:ea typeface="黑体" pitchFamily="49" charset="-122"/>
              </a:rPr>
              <a:t>1</a:t>
            </a:r>
          </a:p>
        </p:txBody>
      </p:sp>
      <p:sp>
        <p:nvSpPr>
          <p:cNvPr id="523267"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感应电动机的工作特性是指感应电动机在不同负载运行条件下，各项性能指标的变化情况。</a:t>
            </a:r>
          </a:p>
          <a:p>
            <a:pPr marL="342900" indent="-342900">
              <a:spcBef>
                <a:spcPct val="20000"/>
              </a:spcBef>
              <a:buClr>
                <a:schemeClr val="bg2"/>
              </a:buClr>
              <a:buSzPct val="70000"/>
              <a:buFont typeface="Wingdings" pitchFamily="2" charset="2"/>
              <a:buChar char="l"/>
            </a:pPr>
            <a:r>
              <a:rPr lang="zh-CN" altLang="en-US" sz="2700" b="1"/>
              <a:t>在</a:t>
            </a:r>
            <a:r>
              <a:rPr lang="en-US" altLang="zh-CN" sz="2700" b="1"/>
              <a:t>U</a:t>
            </a:r>
            <a:r>
              <a:rPr lang="en-US" altLang="zh-CN" sz="2700" b="1" baseline="-25000"/>
              <a:t>N</a:t>
            </a:r>
            <a:r>
              <a:rPr lang="zh-CN" altLang="en-US" sz="2700" b="1"/>
              <a:t>和</a:t>
            </a:r>
            <a:r>
              <a:rPr lang="en-US" altLang="zh-CN" sz="2700" b="1"/>
              <a:t>f</a:t>
            </a:r>
            <a:r>
              <a:rPr lang="en-US" altLang="zh-CN" sz="2700" b="1" baseline="-25000"/>
              <a:t>N1</a:t>
            </a:r>
            <a:r>
              <a:rPr lang="zh-CN" altLang="en-US" sz="2700" b="1"/>
              <a:t>时，感应电动机物理量</a:t>
            </a:r>
            <a:r>
              <a:rPr lang="en-US" altLang="zh-CN" sz="2700" b="1"/>
              <a:t>n</a:t>
            </a:r>
            <a:r>
              <a:rPr lang="zh-CN" altLang="en-US" sz="2700" b="1"/>
              <a:t>、 </a:t>
            </a:r>
            <a:r>
              <a:rPr lang="en-US" altLang="zh-CN" sz="2700" b="1"/>
              <a:t>s</a:t>
            </a:r>
            <a:r>
              <a:rPr lang="zh-CN" altLang="en-US" sz="2700" b="1"/>
              <a:t>、 </a:t>
            </a:r>
            <a:r>
              <a:rPr lang="en-US" altLang="zh-CN" sz="2700" b="1"/>
              <a:t>T</a:t>
            </a:r>
            <a:r>
              <a:rPr lang="en-US" altLang="zh-CN" sz="2700" b="1" baseline="-25000"/>
              <a:t>2</a:t>
            </a:r>
            <a:r>
              <a:rPr lang="zh-CN" altLang="en-US" sz="2700" b="1"/>
              <a:t>、</a:t>
            </a:r>
            <a:r>
              <a:rPr lang="en-US" altLang="zh-CN" sz="2700" b="1"/>
              <a:t>I</a:t>
            </a:r>
            <a:r>
              <a:rPr lang="en-US" altLang="zh-CN" sz="2700" b="1" baseline="-25000"/>
              <a:t>1</a:t>
            </a:r>
            <a:r>
              <a:rPr lang="en-US" altLang="zh-CN" sz="2700" b="1"/>
              <a:t> </a:t>
            </a:r>
            <a:r>
              <a:rPr lang="zh-CN" altLang="en-US" sz="2700" b="1"/>
              <a:t>、</a:t>
            </a:r>
            <a:r>
              <a:rPr lang="en-US" altLang="zh-CN" sz="2700" b="1"/>
              <a:t>cos</a:t>
            </a:r>
            <a:r>
              <a:rPr lang="el-GR" altLang="zh-CN" sz="2700" b="1">
                <a:latin typeface="宋体" pitchFamily="2" charset="-122"/>
              </a:rPr>
              <a:t>φ</a:t>
            </a:r>
            <a:r>
              <a:rPr lang="en-US" altLang="zh-CN" sz="2700" b="1" baseline="-25000"/>
              <a:t>1</a:t>
            </a:r>
            <a:r>
              <a:rPr lang="zh-CN" altLang="en-US" sz="2700" b="1"/>
              <a:t>、 </a:t>
            </a:r>
            <a:r>
              <a:rPr lang="en-US" altLang="zh-CN" sz="2700" b="1"/>
              <a:t>P</a:t>
            </a:r>
            <a:r>
              <a:rPr lang="en-US" altLang="zh-CN" sz="2700" b="1" baseline="-25000"/>
              <a:t>1</a:t>
            </a:r>
            <a:r>
              <a:rPr lang="zh-CN" altLang="en-US" sz="2700" b="1"/>
              <a:t>分别对输出功率</a:t>
            </a:r>
            <a:r>
              <a:rPr lang="en-US" altLang="zh-CN" sz="2700" b="1"/>
              <a:t>P</a:t>
            </a:r>
            <a:r>
              <a:rPr lang="en-US" altLang="zh-CN" sz="2700" b="1" baseline="-25000"/>
              <a:t>2</a:t>
            </a:r>
            <a:r>
              <a:rPr lang="zh-CN" altLang="en-US" sz="2700" b="1"/>
              <a:t>之间的关系，即：</a:t>
            </a:r>
            <a:r>
              <a:rPr lang="zh-CN" altLang="en-US" sz="2700"/>
              <a:t> </a:t>
            </a:r>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en-US" altLang="zh-CN" sz="2700" b="1"/>
              <a:t>1.</a:t>
            </a:r>
            <a:r>
              <a:rPr lang="zh-CN" altLang="en-US" sz="2700" b="1"/>
              <a:t>转速特性 </a:t>
            </a:r>
            <a:r>
              <a:rPr lang="en-US" altLang="zh-CN" sz="2700" b="1"/>
              <a:t>n=f(P</a:t>
            </a:r>
            <a:r>
              <a:rPr lang="en-US" altLang="zh-CN" sz="2700" b="1" baseline="-25000"/>
              <a:t>2</a:t>
            </a:r>
            <a:r>
              <a:rPr lang="en-US" altLang="zh-CN" sz="2700" b="1"/>
              <a:t>)</a:t>
            </a:r>
          </a:p>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感应电动机空载时，转速接近于同步速</a:t>
            </a:r>
            <a:r>
              <a:rPr lang="en-US" altLang="zh-CN" sz="2700" b="1"/>
              <a:t>n</a:t>
            </a:r>
            <a:r>
              <a:rPr lang="en-US" altLang="zh-CN" sz="2700" b="1" baseline="-25000"/>
              <a:t>N</a:t>
            </a:r>
            <a:r>
              <a:rPr lang="zh-CN" altLang="en-US" sz="2700" b="1"/>
              <a:t>，随着负载增加，转速会略有下降，以感应更大的转子电动势</a:t>
            </a:r>
            <a:r>
              <a:rPr lang="en-US" altLang="zh-CN" sz="2700" b="1"/>
              <a:t>E</a:t>
            </a:r>
            <a:r>
              <a:rPr lang="en-US" altLang="zh-CN" sz="2700" b="1" baseline="-25000"/>
              <a:t>2s</a:t>
            </a:r>
            <a:r>
              <a:rPr lang="zh-CN" altLang="en-US" sz="2700" b="1"/>
              <a:t>和电流</a:t>
            </a:r>
            <a:r>
              <a:rPr lang="en-US" altLang="zh-CN" sz="2700" b="1"/>
              <a:t>I</a:t>
            </a:r>
            <a:r>
              <a:rPr lang="en-US" altLang="zh-CN" sz="2700" b="1" baseline="-25000"/>
              <a:t>2s</a:t>
            </a:r>
            <a:r>
              <a:rPr lang="zh-CN" altLang="en-US" sz="2700" b="1"/>
              <a:t>，产生更大的电磁转矩来平衡负载转矩</a:t>
            </a:r>
            <a:r>
              <a:rPr lang="en-US" altLang="zh-CN" sz="2700" b="1"/>
              <a:t>T</a:t>
            </a:r>
            <a:r>
              <a:rPr lang="en-US" altLang="zh-CN" sz="2700" b="1" baseline="-25000"/>
              <a:t>2</a:t>
            </a:r>
            <a:r>
              <a:rPr lang="zh-CN" altLang="en-US" sz="2700" b="1"/>
              <a:t>的增加。</a:t>
            </a:r>
            <a:endParaRPr lang="zh-CN" altLang="en-US" sz="2700" b="1">
              <a:latin typeface="宋体" pitchFamily="2" charset="-122"/>
            </a:endParaRPr>
          </a:p>
        </p:txBody>
      </p:sp>
      <p:pic>
        <p:nvPicPr>
          <p:cNvPr id="523277" name="Picture 13" descr="27-4感应电动机工作特性"/>
          <p:cNvPicPr>
            <a:picLocks noChangeAspect="1" noChangeArrowheads="1"/>
          </p:cNvPicPr>
          <p:nvPr/>
        </p:nvPicPr>
        <p:blipFill>
          <a:blip r:embed="rId2"/>
          <a:srcRect/>
          <a:stretch>
            <a:fillRect/>
          </a:stretch>
        </p:blipFill>
        <p:spPr bwMode="auto">
          <a:xfrm>
            <a:off x="3779838" y="333375"/>
            <a:ext cx="5364162" cy="4673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684213" y="692150"/>
            <a:ext cx="7659687" cy="508000"/>
          </a:xfrm>
        </p:spPr>
        <p:txBody>
          <a:bodyPr/>
          <a:lstStyle/>
          <a:p>
            <a:r>
              <a:rPr lang="en-US" altLang="zh-CN" sz="2900" b="1"/>
              <a:t>5.3</a:t>
            </a:r>
            <a:r>
              <a:rPr lang="en-US" altLang="zh-CN" sz="2900" b="1">
                <a:latin typeface="Arial"/>
              </a:rPr>
              <a:t>—</a:t>
            </a:r>
            <a:r>
              <a:rPr lang="en-US" altLang="zh-CN" sz="2900" b="1"/>
              <a:t>3  </a:t>
            </a:r>
            <a:r>
              <a:rPr lang="zh-CN" altLang="en-US" sz="2900" b="1"/>
              <a:t>感应电动机的工作特性 </a:t>
            </a:r>
            <a:r>
              <a:rPr lang="en-US" altLang="zh-CN" sz="1000">
                <a:ea typeface="黑体" pitchFamily="49" charset="-122"/>
              </a:rPr>
              <a:t>2</a:t>
            </a:r>
          </a:p>
        </p:txBody>
      </p:sp>
      <p:sp>
        <p:nvSpPr>
          <p:cNvPr id="560131"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感应电动机的工作特性是指感应电动机在不同负载运行条件下，各项性能指标的变化情况。</a:t>
            </a:r>
          </a:p>
          <a:p>
            <a:pPr marL="342900" indent="-342900">
              <a:spcBef>
                <a:spcPct val="20000"/>
              </a:spcBef>
              <a:buClr>
                <a:schemeClr val="bg2"/>
              </a:buClr>
              <a:buSzPct val="70000"/>
              <a:buFont typeface="Wingdings" pitchFamily="2" charset="2"/>
              <a:buChar char="l"/>
            </a:pPr>
            <a:r>
              <a:rPr lang="zh-CN" altLang="en-US" sz="2700" b="1"/>
              <a:t>在</a:t>
            </a:r>
            <a:r>
              <a:rPr lang="en-US" altLang="zh-CN" sz="2700" b="1"/>
              <a:t>U</a:t>
            </a:r>
            <a:r>
              <a:rPr lang="en-US" altLang="zh-CN" sz="2700" b="1" baseline="-25000"/>
              <a:t>N</a:t>
            </a:r>
            <a:r>
              <a:rPr lang="zh-CN" altLang="en-US" sz="2700" b="1"/>
              <a:t>和</a:t>
            </a:r>
            <a:r>
              <a:rPr lang="en-US" altLang="zh-CN" sz="2700" b="1"/>
              <a:t>f</a:t>
            </a:r>
            <a:r>
              <a:rPr lang="en-US" altLang="zh-CN" sz="2700" b="1" baseline="-25000"/>
              <a:t>N1</a:t>
            </a:r>
            <a:r>
              <a:rPr lang="zh-CN" altLang="en-US" sz="2700" b="1"/>
              <a:t>时，感应电动机物理量</a:t>
            </a:r>
            <a:r>
              <a:rPr lang="en-US" altLang="zh-CN" sz="2700" b="1"/>
              <a:t>n</a:t>
            </a:r>
            <a:r>
              <a:rPr lang="zh-CN" altLang="en-US" sz="2700" b="1"/>
              <a:t>、 </a:t>
            </a:r>
            <a:r>
              <a:rPr lang="en-US" altLang="zh-CN" sz="2700" b="1"/>
              <a:t>s</a:t>
            </a:r>
            <a:r>
              <a:rPr lang="zh-CN" altLang="en-US" sz="2700" b="1"/>
              <a:t>、 </a:t>
            </a:r>
            <a:r>
              <a:rPr lang="en-US" altLang="zh-CN" sz="2700" b="1"/>
              <a:t>T</a:t>
            </a:r>
            <a:r>
              <a:rPr lang="en-US" altLang="zh-CN" sz="2700" b="1" baseline="-25000"/>
              <a:t>2</a:t>
            </a:r>
            <a:r>
              <a:rPr lang="zh-CN" altLang="en-US" sz="2700" b="1"/>
              <a:t>、</a:t>
            </a:r>
            <a:r>
              <a:rPr lang="en-US" altLang="zh-CN" sz="2700" b="1"/>
              <a:t>I</a:t>
            </a:r>
            <a:r>
              <a:rPr lang="en-US" altLang="zh-CN" sz="2700" b="1" baseline="-25000"/>
              <a:t>1</a:t>
            </a:r>
            <a:r>
              <a:rPr lang="en-US" altLang="zh-CN" sz="2700" b="1"/>
              <a:t> </a:t>
            </a:r>
            <a:r>
              <a:rPr lang="zh-CN" altLang="en-US" sz="2700" b="1"/>
              <a:t>、</a:t>
            </a:r>
            <a:r>
              <a:rPr lang="en-US" altLang="zh-CN" sz="2700" b="1"/>
              <a:t>cos</a:t>
            </a:r>
            <a:r>
              <a:rPr lang="el-GR" altLang="zh-CN" sz="2700" b="1">
                <a:latin typeface="宋体" pitchFamily="2" charset="-122"/>
              </a:rPr>
              <a:t>φ</a:t>
            </a:r>
            <a:r>
              <a:rPr lang="en-US" altLang="zh-CN" sz="2700" b="1" baseline="-25000"/>
              <a:t>1</a:t>
            </a:r>
            <a:r>
              <a:rPr lang="zh-CN" altLang="en-US" sz="2700" b="1"/>
              <a:t>、 </a:t>
            </a:r>
            <a:r>
              <a:rPr lang="en-US" altLang="zh-CN" sz="2700" b="1"/>
              <a:t>P</a:t>
            </a:r>
            <a:r>
              <a:rPr lang="en-US" altLang="zh-CN" sz="2700" b="1" baseline="-25000"/>
              <a:t>1</a:t>
            </a:r>
            <a:r>
              <a:rPr lang="zh-CN" altLang="en-US" sz="2700" b="1"/>
              <a:t>分别对输出功率</a:t>
            </a:r>
            <a:r>
              <a:rPr lang="en-US" altLang="zh-CN" sz="2700" b="1"/>
              <a:t>P</a:t>
            </a:r>
            <a:r>
              <a:rPr lang="en-US" altLang="zh-CN" sz="2700" b="1" baseline="-25000"/>
              <a:t>2</a:t>
            </a:r>
            <a:r>
              <a:rPr lang="zh-CN" altLang="en-US" sz="2700" b="1"/>
              <a:t>之间的关系，即：</a:t>
            </a:r>
            <a:r>
              <a:rPr lang="zh-CN" altLang="en-US" sz="2700"/>
              <a:t> </a:t>
            </a:r>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endParaRPr lang="zh-CN" altLang="en-US" sz="2700"/>
          </a:p>
          <a:p>
            <a:pPr marL="342900" indent="-342900">
              <a:spcBef>
                <a:spcPct val="20000"/>
              </a:spcBef>
              <a:buClr>
                <a:schemeClr val="bg2"/>
              </a:buClr>
              <a:buSzPct val="70000"/>
              <a:buFont typeface="Wingdings" pitchFamily="2" charset="2"/>
              <a:buChar char="l"/>
            </a:pPr>
            <a:r>
              <a:rPr lang="en-US" altLang="zh-CN" sz="2700" b="1"/>
              <a:t>2.</a:t>
            </a:r>
            <a:r>
              <a:rPr lang="zh-CN" altLang="en-US" sz="2700" b="1"/>
              <a:t>定子电流特性</a:t>
            </a:r>
            <a:r>
              <a:rPr lang="en-US" altLang="zh-CN" sz="2700" b="1"/>
              <a:t>I</a:t>
            </a:r>
            <a:r>
              <a:rPr lang="en-US" altLang="zh-CN" sz="2700" b="1" baseline="-25000"/>
              <a:t>1</a:t>
            </a:r>
            <a:r>
              <a:rPr lang="zh-CN" altLang="en-US" sz="2700" b="1"/>
              <a:t>＝</a:t>
            </a:r>
            <a:r>
              <a:rPr lang="en-US" altLang="zh-CN" sz="2700" b="1"/>
              <a:t>f(P</a:t>
            </a:r>
            <a:r>
              <a:rPr lang="en-US" altLang="zh-CN" sz="2700" b="1" baseline="-25000"/>
              <a:t>2</a:t>
            </a:r>
            <a:r>
              <a:rPr lang="en-US" altLang="zh-CN" sz="2700" b="1"/>
              <a:t>)</a:t>
            </a:r>
          </a:p>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感应电动机空载时，定子电流等于很小的励磁电流</a:t>
            </a:r>
            <a:r>
              <a:rPr lang="en-US" altLang="zh-CN" sz="2700" b="1"/>
              <a:t>I</a:t>
            </a:r>
            <a:r>
              <a:rPr lang="en-US" altLang="zh-CN" sz="2700" b="1" baseline="-25000"/>
              <a:t>0</a:t>
            </a:r>
            <a:r>
              <a:rPr lang="zh-CN" altLang="en-US" sz="2700" b="1"/>
              <a:t>，随着负载增加，转速下降，转子电流增加，定子电流也就增加。</a:t>
            </a:r>
          </a:p>
        </p:txBody>
      </p:sp>
      <p:pic>
        <p:nvPicPr>
          <p:cNvPr id="560132" name="Picture 4" descr="27-4感应电动机工作特性"/>
          <p:cNvPicPr>
            <a:picLocks noChangeAspect="1" noChangeArrowheads="1"/>
          </p:cNvPicPr>
          <p:nvPr/>
        </p:nvPicPr>
        <p:blipFill>
          <a:blip r:embed="rId2"/>
          <a:srcRect/>
          <a:stretch>
            <a:fillRect/>
          </a:stretch>
        </p:blipFill>
        <p:spPr bwMode="auto">
          <a:xfrm>
            <a:off x="3779838" y="333375"/>
            <a:ext cx="5364162" cy="4673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0132"/>
                                        </p:tgtEl>
                                        <p:attrNameLst>
                                          <p:attrName>style.visibility</p:attrName>
                                        </p:attrNameLst>
                                      </p:cBhvr>
                                      <p:to>
                                        <p:strVal val="visible"/>
                                      </p:to>
                                    </p:set>
                                    <p:animEffect transition="in" filter="slide(fromBottom)">
                                      <p:cBhvr>
                                        <p:cTn id="7" dur="500"/>
                                        <p:tgtEl>
                                          <p:spTgt spid="560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798513" y="533400"/>
            <a:ext cx="7659687" cy="508000"/>
          </a:xfrm>
        </p:spPr>
        <p:txBody>
          <a:bodyPr/>
          <a:lstStyle/>
          <a:p>
            <a:r>
              <a:rPr lang="en-US" altLang="zh-CN" sz="2900" b="1"/>
              <a:t>5.3</a:t>
            </a:r>
            <a:r>
              <a:rPr lang="en-US" altLang="zh-CN" sz="2900" b="1">
                <a:latin typeface="Arial"/>
              </a:rPr>
              <a:t>—</a:t>
            </a:r>
            <a:r>
              <a:rPr lang="en-US" altLang="zh-CN" sz="2900" b="1"/>
              <a:t>3  </a:t>
            </a:r>
            <a:r>
              <a:rPr lang="zh-CN" altLang="en-US" sz="2900" b="1"/>
              <a:t>感应电动机的工作特性 </a:t>
            </a:r>
            <a:r>
              <a:rPr lang="en-US" altLang="zh-CN" sz="1000">
                <a:ea typeface="黑体" pitchFamily="49" charset="-122"/>
              </a:rPr>
              <a:t>3</a:t>
            </a:r>
          </a:p>
        </p:txBody>
      </p:sp>
      <p:sp>
        <p:nvSpPr>
          <p:cNvPr id="561155"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感应电动机的工作特性是指感应电动机在不同负载运行条件下，各项性能指标的变化情况。</a:t>
            </a:r>
          </a:p>
          <a:p>
            <a:pPr marL="342900" indent="-342900">
              <a:spcBef>
                <a:spcPct val="20000"/>
              </a:spcBef>
              <a:buClr>
                <a:schemeClr val="bg2"/>
              </a:buClr>
              <a:buSzPct val="70000"/>
              <a:buFont typeface="Wingdings" pitchFamily="2" charset="2"/>
              <a:buChar char="l"/>
            </a:pPr>
            <a:r>
              <a:rPr lang="zh-CN" altLang="en-US" sz="2700" b="1"/>
              <a:t>在</a:t>
            </a:r>
            <a:r>
              <a:rPr lang="en-US" altLang="zh-CN" sz="2700" b="1"/>
              <a:t>U</a:t>
            </a:r>
            <a:r>
              <a:rPr lang="en-US" altLang="zh-CN" sz="2700" b="1" baseline="-25000"/>
              <a:t>N</a:t>
            </a:r>
            <a:r>
              <a:rPr lang="zh-CN" altLang="en-US" sz="2700" b="1"/>
              <a:t>和</a:t>
            </a:r>
            <a:r>
              <a:rPr lang="en-US" altLang="zh-CN" sz="2700" b="1"/>
              <a:t>f</a:t>
            </a:r>
            <a:r>
              <a:rPr lang="en-US" altLang="zh-CN" sz="2700" b="1" baseline="-25000"/>
              <a:t>N1</a:t>
            </a:r>
            <a:r>
              <a:rPr lang="zh-CN" altLang="en-US" sz="2700" b="1"/>
              <a:t>时，感应电动机物理量</a:t>
            </a:r>
            <a:r>
              <a:rPr lang="en-US" altLang="zh-CN" sz="2700" b="1"/>
              <a:t>n</a:t>
            </a:r>
            <a:r>
              <a:rPr lang="zh-CN" altLang="en-US" sz="2700" b="1"/>
              <a:t>、 </a:t>
            </a:r>
            <a:r>
              <a:rPr lang="en-US" altLang="zh-CN" sz="2700" b="1"/>
              <a:t>s</a:t>
            </a:r>
            <a:r>
              <a:rPr lang="zh-CN" altLang="en-US" sz="2700" b="1"/>
              <a:t>、 </a:t>
            </a:r>
            <a:r>
              <a:rPr lang="en-US" altLang="zh-CN" sz="2700" b="1"/>
              <a:t>T</a:t>
            </a:r>
            <a:r>
              <a:rPr lang="en-US" altLang="zh-CN" sz="2700" b="1" baseline="-25000"/>
              <a:t>2</a:t>
            </a:r>
            <a:r>
              <a:rPr lang="zh-CN" altLang="en-US" sz="2700" b="1"/>
              <a:t>、</a:t>
            </a:r>
            <a:r>
              <a:rPr lang="en-US" altLang="zh-CN" sz="2700" b="1"/>
              <a:t>I</a:t>
            </a:r>
            <a:r>
              <a:rPr lang="en-US" altLang="zh-CN" sz="2700" b="1" baseline="-25000"/>
              <a:t>1</a:t>
            </a:r>
            <a:r>
              <a:rPr lang="en-US" altLang="zh-CN" sz="2700" b="1"/>
              <a:t> </a:t>
            </a:r>
            <a:r>
              <a:rPr lang="zh-CN" altLang="en-US" sz="2700" b="1"/>
              <a:t>、</a:t>
            </a:r>
            <a:r>
              <a:rPr lang="en-US" altLang="zh-CN" sz="2700" b="1"/>
              <a:t>cos</a:t>
            </a:r>
            <a:r>
              <a:rPr lang="el-GR" altLang="zh-CN" sz="2700" b="1">
                <a:latin typeface="宋体" pitchFamily="2" charset="-122"/>
              </a:rPr>
              <a:t>φ</a:t>
            </a:r>
            <a:r>
              <a:rPr lang="en-US" altLang="zh-CN" sz="2700" b="1" baseline="-25000"/>
              <a:t>1</a:t>
            </a:r>
            <a:r>
              <a:rPr lang="zh-CN" altLang="en-US" sz="2700" b="1"/>
              <a:t>、 </a:t>
            </a:r>
            <a:r>
              <a:rPr lang="en-US" altLang="zh-CN" sz="2700" b="1"/>
              <a:t>P</a:t>
            </a:r>
            <a:r>
              <a:rPr lang="en-US" altLang="zh-CN" sz="2700" b="1" baseline="-25000"/>
              <a:t>1</a:t>
            </a:r>
            <a:r>
              <a:rPr lang="zh-CN" altLang="en-US" sz="2700" b="1"/>
              <a:t>分别对输出功率</a:t>
            </a:r>
            <a:r>
              <a:rPr lang="en-US" altLang="zh-CN" sz="2700" b="1"/>
              <a:t>P</a:t>
            </a:r>
            <a:r>
              <a:rPr lang="en-US" altLang="zh-CN" sz="2700" b="1" baseline="-25000"/>
              <a:t>2</a:t>
            </a:r>
            <a:r>
              <a:rPr lang="zh-CN" altLang="en-US" sz="2700" b="1"/>
              <a:t>之间的关系，即： </a:t>
            </a:r>
          </a:p>
          <a:p>
            <a:pPr marL="342900" indent="-342900">
              <a:spcBef>
                <a:spcPct val="20000"/>
              </a:spcBef>
              <a:buClr>
                <a:schemeClr val="bg2"/>
              </a:buClr>
              <a:buSzPct val="70000"/>
              <a:buFont typeface="Wingdings" pitchFamily="2" charset="2"/>
              <a:buChar char="l"/>
            </a:pPr>
            <a:r>
              <a:rPr lang="zh-CN" altLang="en-US" sz="2700" b="1"/>
              <a:t>＝</a:t>
            </a:r>
            <a:r>
              <a:rPr lang="en-US" altLang="zh-CN" sz="2700" b="1"/>
              <a:t>f(P</a:t>
            </a:r>
            <a:r>
              <a:rPr lang="en-US" altLang="zh-CN" sz="2700" b="1" baseline="-25000"/>
              <a:t>2</a:t>
            </a:r>
            <a:r>
              <a:rPr lang="en-US" altLang="zh-CN" sz="2700" b="1"/>
              <a:t>)</a:t>
            </a:r>
          </a:p>
          <a:p>
            <a:pPr marL="342900" indent="-342900">
              <a:spcBef>
                <a:spcPct val="20000"/>
              </a:spcBef>
              <a:buClr>
                <a:schemeClr val="bg2"/>
              </a:buClr>
              <a:buSzPct val="70000"/>
              <a:buFont typeface="Wingdings" pitchFamily="2" charset="2"/>
              <a:buChar char="l"/>
            </a:pPr>
            <a:r>
              <a:rPr lang="en-US" altLang="en-US" sz="2700" b="1"/>
              <a:t>3.定子侧功率因数特性 cos </a:t>
            </a:r>
            <a:r>
              <a:rPr lang="el-GR" altLang="zh-CN" sz="2700" b="1">
                <a:latin typeface="宋体" pitchFamily="2" charset="-122"/>
              </a:rPr>
              <a:t>φ</a:t>
            </a:r>
            <a:r>
              <a:rPr lang="en-US" altLang="zh-CN" sz="2700" b="1" baseline="-25000"/>
              <a:t>1 </a:t>
            </a:r>
            <a:r>
              <a:rPr lang="zh-CN" altLang="en-US" sz="2700"/>
              <a:t>＝</a:t>
            </a:r>
            <a:r>
              <a:rPr lang="en-US" altLang="zh-CN" sz="2700"/>
              <a:t>f(P</a:t>
            </a:r>
            <a:r>
              <a:rPr lang="en-US" altLang="zh-CN" sz="2700" baseline="-25000"/>
              <a:t>2</a:t>
            </a:r>
            <a:r>
              <a:rPr lang="en-US" altLang="zh-CN" sz="2700"/>
              <a:t>)</a:t>
            </a:r>
          </a:p>
          <a:p>
            <a:pPr marL="342900" indent="-342900">
              <a:spcBef>
                <a:spcPct val="20000"/>
              </a:spcBef>
              <a:buClr>
                <a:schemeClr val="bg2"/>
              </a:buClr>
              <a:buSzPct val="70000"/>
              <a:buFont typeface="Wingdings" pitchFamily="2" charset="2"/>
              <a:buChar char="l"/>
            </a:pPr>
            <a:r>
              <a:rPr lang="en-US" altLang="zh-CN" sz="2700"/>
              <a:t>     </a:t>
            </a:r>
            <a:r>
              <a:rPr lang="en-US" altLang="zh-CN" sz="2700" b="1"/>
              <a:t> </a:t>
            </a:r>
            <a:r>
              <a:rPr lang="zh-CN" altLang="en-US" sz="2700" b="1"/>
              <a:t>感应</a:t>
            </a:r>
            <a:r>
              <a:rPr lang="en-US" altLang="en-US" sz="2700" b="1"/>
              <a:t>电动机总是要从电网</a:t>
            </a:r>
            <a:r>
              <a:rPr lang="en-US" altLang="en-US" sz="2700" b="1">
                <a:solidFill>
                  <a:srgbClr val="FF0000"/>
                </a:solidFill>
              </a:rPr>
              <a:t>吸收感性无功建立磁场</a:t>
            </a:r>
            <a:r>
              <a:rPr lang="en-US" altLang="en-US" sz="2700" b="1"/>
              <a:t>，因此其功率因数总小于1；空载时功率因数很低，一般不超过0.2；随着负载增加，功率因数开始提高，并会达到最大值，这是如果进一步增加负载，转速会继续下降，转差率增大，</a:t>
            </a:r>
            <a:r>
              <a:rPr lang="en-US" altLang="en-US" sz="2700" b="1">
                <a:solidFill>
                  <a:srgbClr val="FF0000"/>
                </a:solidFill>
              </a:rPr>
              <a:t>使转子回路功率因数角 </a:t>
            </a:r>
            <a:r>
              <a:rPr lang="el-GR" altLang="zh-CN" sz="2700" b="1">
                <a:solidFill>
                  <a:srgbClr val="FF0000"/>
                </a:solidFill>
                <a:latin typeface="宋体" pitchFamily="2" charset="-122"/>
              </a:rPr>
              <a:t>φ</a:t>
            </a:r>
            <a:r>
              <a:rPr lang="en-US" altLang="zh-CN" sz="2700" b="1" baseline="-25000">
                <a:solidFill>
                  <a:srgbClr val="FF0000"/>
                </a:solidFill>
              </a:rPr>
              <a:t>2 </a:t>
            </a:r>
            <a:r>
              <a:rPr lang="en-US" altLang="en-US" sz="2700" b="1">
                <a:solidFill>
                  <a:srgbClr val="FF0000"/>
                </a:solidFill>
              </a:rPr>
              <a:t>增大</a:t>
            </a:r>
            <a:r>
              <a:rPr lang="en-US" altLang="en-US" sz="2700" b="1"/>
              <a:t>，定子侧的功率因数就会</a:t>
            </a:r>
            <a:r>
              <a:rPr lang="en-US" altLang="en-US" sz="2700" b="1">
                <a:solidFill>
                  <a:srgbClr val="FF0000"/>
                </a:solidFill>
              </a:rPr>
              <a:t>减小</a:t>
            </a:r>
            <a:r>
              <a:rPr lang="en-US" altLang="en-US" sz="2700" b="1"/>
              <a:t>。</a:t>
            </a:r>
          </a:p>
        </p:txBody>
      </p:sp>
      <p:pic>
        <p:nvPicPr>
          <p:cNvPr id="561156" name="Picture 4" descr="27-4感应电动机工作特性"/>
          <p:cNvPicPr>
            <a:picLocks noChangeAspect="1" noChangeArrowheads="1"/>
          </p:cNvPicPr>
          <p:nvPr/>
        </p:nvPicPr>
        <p:blipFill>
          <a:blip r:embed="rId2"/>
          <a:srcRect/>
          <a:stretch>
            <a:fillRect/>
          </a:stretch>
        </p:blipFill>
        <p:spPr bwMode="auto">
          <a:xfrm>
            <a:off x="3779838" y="333375"/>
            <a:ext cx="5364162" cy="4673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1156"/>
                                        </p:tgtEl>
                                        <p:attrNameLst>
                                          <p:attrName>style.visibility</p:attrName>
                                        </p:attrNameLst>
                                      </p:cBhvr>
                                      <p:to>
                                        <p:strVal val="visible"/>
                                      </p:to>
                                    </p:set>
                                    <p:animEffect transition="in" filter="slide(fromBottom)">
                                      <p:cBhvr>
                                        <p:cTn id="7" dur="500"/>
                                        <p:tgtEl>
                                          <p:spTgt spid="561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755650" y="765175"/>
            <a:ext cx="7659688" cy="508000"/>
          </a:xfrm>
        </p:spPr>
        <p:txBody>
          <a:bodyPr/>
          <a:lstStyle/>
          <a:p>
            <a:r>
              <a:rPr lang="en-US" altLang="zh-CN" sz="2900" b="1"/>
              <a:t>5.3</a:t>
            </a:r>
            <a:r>
              <a:rPr lang="en-US" altLang="zh-CN" sz="2900" b="1">
                <a:latin typeface="Arial"/>
              </a:rPr>
              <a:t>—</a:t>
            </a:r>
            <a:r>
              <a:rPr lang="en-US" altLang="zh-CN" sz="2900" b="1"/>
              <a:t>3  </a:t>
            </a:r>
            <a:r>
              <a:rPr lang="zh-CN" altLang="en-US" sz="2900" b="1"/>
              <a:t>感应电动机的工作特性 </a:t>
            </a:r>
            <a:r>
              <a:rPr lang="en-US" altLang="zh-CN" sz="1000">
                <a:ea typeface="黑体" pitchFamily="49" charset="-122"/>
              </a:rPr>
              <a:t>4</a:t>
            </a:r>
          </a:p>
        </p:txBody>
      </p:sp>
      <p:sp>
        <p:nvSpPr>
          <p:cNvPr id="562179"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感应电动机的工作特性是指感应电动机在不同负载运行条件下，各项性能指标的变化情况。</a:t>
            </a:r>
          </a:p>
          <a:p>
            <a:pPr marL="342900" indent="-342900">
              <a:spcBef>
                <a:spcPct val="20000"/>
              </a:spcBef>
              <a:buClr>
                <a:schemeClr val="bg2"/>
              </a:buClr>
              <a:buSzPct val="70000"/>
              <a:buFont typeface="Wingdings" pitchFamily="2" charset="2"/>
              <a:buChar char="l"/>
            </a:pPr>
            <a:r>
              <a:rPr lang="zh-CN" altLang="en-US" sz="2700" b="1"/>
              <a:t>在</a:t>
            </a:r>
            <a:r>
              <a:rPr lang="en-US" altLang="zh-CN" sz="2700" b="1"/>
              <a:t>U</a:t>
            </a:r>
            <a:r>
              <a:rPr lang="en-US" altLang="zh-CN" sz="2700" b="1" baseline="-25000"/>
              <a:t>N</a:t>
            </a:r>
            <a:r>
              <a:rPr lang="zh-CN" altLang="en-US" sz="2700" b="1"/>
              <a:t>和</a:t>
            </a:r>
            <a:r>
              <a:rPr lang="en-US" altLang="zh-CN" sz="2700" b="1"/>
              <a:t>f</a:t>
            </a:r>
            <a:r>
              <a:rPr lang="en-US" altLang="zh-CN" sz="2700" b="1" baseline="-25000"/>
              <a:t>N1</a:t>
            </a:r>
            <a:r>
              <a:rPr lang="zh-CN" altLang="en-US" sz="2700" b="1"/>
              <a:t>时，感应电动机物理量</a:t>
            </a:r>
            <a:r>
              <a:rPr lang="en-US" altLang="zh-CN" sz="2700" b="1"/>
              <a:t>n</a:t>
            </a:r>
            <a:r>
              <a:rPr lang="zh-CN" altLang="en-US" sz="2700" b="1"/>
              <a:t>、 </a:t>
            </a:r>
            <a:r>
              <a:rPr lang="en-US" altLang="zh-CN" sz="2700" b="1"/>
              <a:t>s</a:t>
            </a:r>
            <a:r>
              <a:rPr lang="zh-CN" altLang="en-US" sz="2700" b="1"/>
              <a:t>、 </a:t>
            </a:r>
            <a:r>
              <a:rPr lang="en-US" altLang="zh-CN" sz="2700" b="1"/>
              <a:t>T</a:t>
            </a:r>
            <a:r>
              <a:rPr lang="en-US" altLang="zh-CN" sz="2700" b="1" baseline="-25000"/>
              <a:t>2</a:t>
            </a:r>
            <a:r>
              <a:rPr lang="zh-CN" altLang="en-US" sz="2700" b="1"/>
              <a:t>、</a:t>
            </a:r>
            <a:r>
              <a:rPr lang="en-US" altLang="zh-CN" sz="2700" b="1"/>
              <a:t>I</a:t>
            </a:r>
            <a:r>
              <a:rPr lang="en-US" altLang="zh-CN" sz="2700" b="1" baseline="-25000"/>
              <a:t>1</a:t>
            </a:r>
            <a:r>
              <a:rPr lang="en-US" altLang="zh-CN" sz="2700" b="1"/>
              <a:t> </a:t>
            </a:r>
            <a:r>
              <a:rPr lang="zh-CN" altLang="en-US" sz="2700" b="1"/>
              <a:t>、</a:t>
            </a:r>
            <a:r>
              <a:rPr lang="en-US" altLang="zh-CN" sz="2700" b="1"/>
              <a:t>cos</a:t>
            </a:r>
            <a:r>
              <a:rPr lang="el-GR" altLang="zh-CN" sz="2700" b="1">
                <a:latin typeface="宋体" pitchFamily="2" charset="-122"/>
              </a:rPr>
              <a:t>φ</a:t>
            </a:r>
            <a:r>
              <a:rPr lang="en-US" altLang="zh-CN" sz="2700" b="1" baseline="-25000"/>
              <a:t>1</a:t>
            </a:r>
            <a:r>
              <a:rPr lang="zh-CN" altLang="en-US" sz="2700" b="1"/>
              <a:t>、 </a:t>
            </a:r>
            <a:r>
              <a:rPr lang="en-US" altLang="zh-CN" sz="2700" b="1"/>
              <a:t>P</a:t>
            </a:r>
            <a:r>
              <a:rPr lang="en-US" altLang="zh-CN" sz="2700" b="1" baseline="-25000"/>
              <a:t>1</a:t>
            </a:r>
            <a:r>
              <a:rPr lang="zh-CN" altLang="en-US" sz="2700" b="1"/>
              <a:t>分别对输出功率</a:t>
            </a:r>
            <a:r>
              <a:rPr lang="en-US" altLang="zh-CN" sz="2700" b="1"/>
              <a:t>P</a:t>
            </a:r>
            <a:r>
              <a:rPr lang="en-US" altLang="zh-CN" sz="2700" b="1" baseline="-25000"/>
              <a:t>2</a:t>
            </a:r>
            <a:r>
              <a:rPr lang="zh-CN" altLang="en-US" sz="2700" b="1"/>
              <a:t>之间的关系，即：</a:t>
            </a:r>
            <a:r>
              <a:rPr lang="zh-CN" altLang="en-US" sz="2700"/>
              <a:t> </a:t>
            </a:r>
          </a:p>
          <a:p>
            <a:pPr marL="342900" indent="-342900">
              <a:spcBef>
                <a:spcPct val="20000"/>
              </a:spcBef>
              <a:buClr>
                <a:schemeClr val="bg2"/>
              </a:buClr>
              <a:buSzPct val="70000"/>
              <a:buFont typeface="Wingdings" pitchFamily="2" charset="2"/>
              <a:buChar char="l"/>
            </a:pPr>
            <a:r>
              <a:rPr lang="zh-CN" altLang="en-US" sz="2700" b="1"/>
              <a:t>＝</a:t>
            </a:r>
            <a:r>
              <a:rPr lang="en-US" altLang="zh-CN" sz="2700" b="1"/>
              <a:t>f(P</a:t>
            </a:r>
            <a:r>
              <a:rPr lang="en-US" altLang="zh-CN" sz="2700" b="1" baseline="-25000"/>
              <a:t>2</a:t>
            </a:r>
            <a:r>
              <a:rPr lang="en-US" altLang="zh-CN" sz="2700" b="1"/>
              <a:t>)</a:t>
            </a:r>
          </a:p>
          <a:p>
            <a:pPr marL="342900" indent="-342900">
              <a:spcBef>
                <a:spcPct val="20000"/>
              </a:spcBef>
              <a:buClr>
                <a:schemeClr val="bg2"/>
              </a:buClr>
              <a:buSzPct val="70000"/>
              <a:buFont typeface="Wingdings" pitchFamily="2" charset="2"/>
              <a:buChar char="l"/>
            </a:pPr>
            <a:r>
              <a:rPr lang="en-US" altLang="zh-CN" sz="2700" b="1"/>
              <a:t>4.</a:t>
            </a:r>
            <a:r>
              <a:rPr lang="zh-CN" altLang="en-US" sz="2700" b="1"/>
              <a:t>电磁转距特性 </a:t>
            </a:r>
            <a:r>
              <a:rPr lang="en-US" altLang="zh-CN" sz="2700" b="1"/>
              <a:t>T</a:t>
            </a:r>
            <a:r>
              <a:rPr lang="zh-CN" altLang="en-US" sz="2700" b="1"/>
              <a:t>＝</a:t>
            </a:r>
            <a:r>
              <a:rPr lang="en-US" altLang="zh-CN" sz="2700" b="1"/>
              <a:t>f(P</a:t>
            </a:r>
            <a:r>
              <a:rPr lang="en-US" altLang="zh-CN" sz="2700" b="1" baseline="-25000"/>
              <a:t>2</a:t>
            </a:r>
            <a:r>
              <a:rPr lang="en-US" altLang="zh-CN" sz="2700" b="1"/>
              <a:t>)</a:t>
            </a:r>
          </a:p>
          <a:p>
            <a:pPr marL="342900" indent="-342900">
              <a:spcBef>
                <a:spcPct val="20000"/>
              </a:spcBef>
              <a:buClr>
                <a:schemeClr val="bg2"/>
              </a:buClr>
              <a:buSzPct val="70000"/>
              <a:buFont typeface="Wingdings" pitchFamily="2" charset="2"/>
              <a:buChar char="l"/>
            </a:pPr>
            <a:r>
              <a:rPr lang="en-US" altLang="zh-CN" sz="2700" b="1"/>
              <a:t>      </a:t>
            </a:r>
            <a:r>
              <a:rPr lang="zh-CN" altLang="en-US" sz="2700" b="1"/>
              <a:t>由于感应电动机从空载到满载过程中，转速只是略有降低，因此从</a:t>
            </a:r>
            <a:r>
              <a:rPr lang="en-US" altLang="zh-CN" sz="2700" b="1"/>
              <a:t>T</a:t>
            </a:r>
            <a:r>
              <a:rPr lang="en-US" altLang="zh-CN" sz="2700" baseline="-25000"/>
              <a:t>2</a:t>
            </a:r>
            <a:r>
              <a:rPr lang="en-US" altLang="zh-CN" sz="2700" b="1"/>
              <a:t>= P</a:t>
            </a:r>
            <a:r>
              <a:rPr lang="en-US" altLang="zh-CN" sz="2700" b="1" baseline="-25000"/>
              <a:t>2</a:t>
            </a:r>
            <a:r>
              <a:rPr lang="en-US" altLang="zh-CN" sz="2700" b="1"/>
              <a:t> /Ω</a:t>
            </a:r>
            <a:r>
              <a:rPr lang="zh-CN" altLang="en-US" sz="2700" b="1"/>
              <a:t>看出， </a:t>
            </a:r>
            <a:r>
              <a:rPr lang="en-US" altLang="zh-CN" sz="2700" b="1"/>
              <a:t>T</a:t>
            </a:r>
            <a:r>
              <a:rPr lang="en-US" altLang="zh-CN" sz="2700" baseline="-25000"/>
              <a:t>2</a:t>
            </a:r>
            <a:r>
              <a:rPr lang="zh-CN" altLang="en-US" sz="2700" b="1"/>
              <a:t>和</a:t>
            </a:r>
            <a:r>
              <a:rPr lang="en-US" altLang="zh-CN" sz="2700" b="1"/>
              <a:t>P</a:t>
            </a:r>
            <a:r>
              <a:rPr lang="en-US" altLang="zh-CN" sz="2700" b="1" baseline="-25000"/>
              <a:t>2</a:t>
            </a:r>
            <a:r>
              <a:rPr lang="zh-CN" altLang="en-US" sz="2700" b="1"/>
              <a:t>近似成正比，根据转距平衡关系</a:t>
            </a:r>
            <a:r>
              <a:rPr lang="en-US" altLang="zh-CN" sz="2700" b="1"/>
              <a:t>T= T</a:t>
            </a:r>
            <a:r>
              <a:rPr lang="en-US" altLang="zh-CN" sz="2700" baseline="-25000"/>
              <a:t>2</a:t>
            </a:r>
            <a:r>
              <a:rPr lang="en-US" altLang="zh-CN" sz="2700" b="1"/>
              <a:t>+ T</a:t>
            </a:r>
            <a:r>
              <a:rPr lang="en-US" altLang="zh-CN" sz="2700" baseline="-25000"/>
              <a:t>0</a:t>
            </a:r>
            <a:r>
              <a:rPr lang="zh-CN" altLang="en-US" sz="2700" b="1"/>
              <a:t>，得到随着负载输出功率的增加，电磁转距</a:t>
            </a:r>
            <a:r>
              <a:rPr lang="en-US" altLang="zh-CN" sz="2700" b="1" i="1"/>
              <a:t>T</a:t>
            </a:r>
            <a:r>
              <a:rPr lang="zh-CN" altLang="en-US" sz="2700" b="1"/>
              <a:t>和输出功率近似成正比增加， </a:t>
            </a:r>
            <a:r>
              <a:rPr lang="en-US" altLang="zh-CN" sz="2700" b="1"/>
              <a:t>T</a:t>
            </a:r>
            <a:r>
              <a:rPr lang="zh-CN" altLang="en-US" sz="2700" b="1"/>
              <a:t>＝</a:t>
            </a:r>
            <a:r>
              <a:rPr lang="en-US" altLang="zh-CN" sz="2700" b="1"/>
              <a:t>f(P</a:t>
            </a:r>
            <a:r>
              <a:rPr lang="en-US" altLang="zh-CN" sz="2700" b="1" baseline="-25000"/>
              <a:t>2</a:t>
            </a:r>
            <a:r>
              <a:rPr lang="en-US" altLang="zh-CN" sz="2700" b="1"/>
              <a:t>)</a:t>
            </a:r>
            <a:r>
              <a:rPr lang="zh-CN" altLang="en-US" sz="2700" b="1"/>
              <a:t>近似成直线。实际上，</a:t>
            </a:r>
            <a:r>
              <a:rPr lang="en-US" altLang="zh-CN" sz="2700" b="1"/>
              <a:t>s</a:t>
            </a:r>
            <a:r>
              <a:rPr lang="zh-CN" altLang="en-US" sz="2700" b="1"/>
              <a:t>随</a:t>
            </a:r>
            <a:r>
              <a:rPr lang="en-US" altLang="zh-CN" sz="2700" b="1"/>
              <a:t>P</a:t>
            </a:r>
            <a:r>
              <a:rPr lang="en-US" altLang="zh-CN" sz="2700" b="1" baseline="-25000"/>
              <a:t>2</a:t>
            </a:r>
            <a:r>
              <a:rPr lang="zh-CN" altLang="en-US" sz="2700" b="1"/>
              <a:t>增大略有增加，使</a:t>
            </a:r>
            <a:r>
              <a:rPr lang="en-US" altLang="zh-CN" sz="2700" b="1"/>
              <a:t>T</a:t>
            </a:r>
            <a:r>
              <a:rPr lang="en-US" altLang="zh-CN" sz="2700" baseline="-25000"/>
              <a:t>2</a:t>
            </a:r>
            <a:r>
              <a:rPr lang="zh-CN" altLang="en-US" sz="2700" b="1"/>
              <a:t>上翘。 随之</a:t>
            </a:r>
            <a:r>
              <a:rPr lang="en-US" altLang="zh-CN" sz="2700" b="1"/>
              <a:t>T</a:t>
            </a:r>
            <a:r>
              <a:rPr lang="zh-CN" altLang="en-US" sz="2700" b="1"/>
              <a:t>上翘。 </a:t>
            </a:r>
          </a:p>
        </p:txBody>
      </p:sp>
      <p:pic>
        <p:nvPicPr>
          <p:cNvPr id="562180" name="Picture 4" descr="27-4感应电动机工作特性"/>
          <p:cNvPicPr>
            <a:picLocks noChangeAspect="1" noChangeArrowheads="1"/>
          </p:cNvPicPr>
          <p:nvPr/>
        </p:nvPicPr>
        <p:blipFill>
          <a:blip r:embed="rId2"/>
          <a:srcRect/>
          <a:stretch>
            <a:fillRect/>
          </a:stretch>
        </p:blipFill>
        <p:spPr bwMode="auto">
          <a:xfrm>
            <a:off x="3779838" y="333375"/>
            <a:ext cx="5364162" cy="4673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slide(fromBottom)">
                                      <p:cBhvr>
                                        <p:cTn id="7" dur="500"/>
                                        <p:tgtEl>
                                          <p:spTgt spid="562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798513" y="533400"/>
            <a:ext cx="7659687" cy="508000"/>
          </a:xfrm>
        </p:spPr>
        <p:txBody>
          <a:bodyPr/>
          <a:lstStyle/>
          <a:p>
            <a:r>
              <a:rPr lang="en-US" altLang="zh-CN" sz="2900" b="1"/>
              <a:t>5.3</a:t>
            </a:r>
            <a:r>
              <a:rPr lang="en-US" altLang="zh-CN" sz="2900" b="1">
                <a:latin typeface="Arial"/>
              </a:rPr>
              <a:t>—</a:t>
            </a:r>
            <a:r>
              <a:rPr lang="en-US" altLang="zh-CN" sz="2900" b="1"/>
              <a:t>3  </a:t>
            </a:r>
            <a:r>
              <a:rPr lang="zh-CN" altLang="en-US" sz="2900" b="1"/>
              <a:t>感应电动机的工作特性 </a:t>
            </a:r>
            <a:r>
              <a:rPr lang="en-US" altLang="zh-CN" sz="1000">
                <a:ea typeface="黑体" pitchFamily="49" charset="-122"/>
              </a:rPr>
              <a:t>5</a:t>
            </a:r>
          </a:p>
        </p:txBody>
      </p:sp>
      <p:sp>
        <p:nvSpPr>
          <p:cNvPr id="563203" name="Rectangle 3"/>
          <p:cNvSpPr>
            <a:spLocks noChangeArrowheads="1"/>
          </p:cNvSpPr>
          <p:nvPr/>
        </p:nvSpPr>
        <p:spPr bwMode="auto">
          <a:xfrm>
            <a:off x="250825" y="1196975"/>
            <a:ext cx="8497888"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感应电动机的工作特性是指感应电动机在不同负载运行条件下，各项性能指标的变化情况。</a:t>
            </a:r>
          </a:p>
          <a:p>
            <a:pPr marL="342900" indent="-342900">
              <a:spcBef>
                <a:spcPct val="20000"/>
              </a:spcBef>
              <a:buClr>
                <a:schemeClr val="bg2"/>
              </a:buClr>
              <a:buSzPct val="70000"/>
              <a:buFont typeface="Wingdings" pitchFamily="2" charset="2"/>
              <a:buChar char="l"/>
            </a:pPr>
            <a:r>
              <a:rPr lang="zh-CN" altLang="en-US" sz="2700" b="1"/>
              <a:t>在</a:t>
            </a:r>
            <a:r>
              <a:rPr lang="en-US" altLang="zh-CN" sz="2700" b="1"/>
              <a:t>U</a:t>
            </a:r>
            <a:r>
              <a:rPr lang="en-US" altLang="zh-CN" sz="2700" b="1" baseline="-25000"/>
              <a:t>N</a:t>
            </a:r>
            <a:r>
              <a:rPr lang="zh-CN" altLang="en-US" sz="2700" b="1"/>
              <a:t>和</a:t>
            </a:r>
            <a:r>
              <a:rPr lang="en-US" altLang="zh-CN" sz="2700" b="1"/>
              <a:t>f</a:t>
            </a:r>
            <a:r>
              <a:rPr lang="en-US" altLang="zh-CN" sz="2700" b="1" baseline="-25000"/>
              <a:t>N1</a:t>
            </a:r>
            <a:r>
              <a:rPr lang="zh-CN" altLang="en-US" sz="2700" b="1"/>
              <a:t>时，感应电动机物理量</a:t>
            </a:r>
            <a:r>
              <a:rPr lang="en-US" altLang="zh-CN" sz="2700" b="1"/>
              <a:t>n</a:t>
            </a:r>
            <a:r>
              <a:rPr lang="zh-CN" altLang="en-US" sz="2700" b="1"/>
              <a:t>、 </a:t>
            </a:r>
            <a:r>
              <a:rPr lang="en-US" altLang="zh-CN" sz="2700" b="1"/>
              <a:t>s</a:t>
            </a:r>
            <a:r>
              <a:rPr lang="zh-CN" altLang="en-US" sz="2700" b="1"/>
              <a:t>、 </a:t>
            </a:r>
            <a:r>
              <a:rPr lang="en-US" altLang="zh-CN" sz="2700" b="1"/>
              <a:t>T</a:t>
            </a:r>
            <a:r>
              <a:rPr lang="en-US" altLang="zh-CN" sz="2700" b="1" baseline="-25000"/>
              <a:t>2</a:t>
            </a:r>
            <a:r>
              <a:rPr lang="zh-CN" altLang="en-US" sz="2700" b="1"/>
              <a:t>、</a:t>
            </a:r>
            <a:r>
              <a:rPr lang="en-US" altLang="zh-CN" sz="2700" b="1"/>
              <a:t>I</a:t>
            </a:r>
            <a:r>
              <a:rPr lang="en-US" altLang="zh-CN" sz="2700" b="1" baseline="-25000"/>
              <a:t>1</a:t>
            </a:r>
            <a:r>
              <a:rPr lang="en-US" altLang="zh-CN" sz="2700" b="1"/>
              <a:t> </a:t>
            </a:r>
            <a:r>
              <a:rPr lang="zh-CN" altLang="en-US" sz="2700" b="1"/>
              <a:t>、</a:t>
            </a:r>
            <a:r>
              <a:rPr lang="en-US" altLang="zh-CN" sz="2700" b="1"/>
              <a:t>cos</a:t>
            </a:r>
            <a:r>
              <a:rPr lang="el-GR" altLang="zh-CN" sz="2700" b="1">
                <a:latin typeface="宋体" pitchFamily="2" charset="-122"/>
              </a:rPr>
              <a:t>φ</a:t>
            </a:r>
            <a:r>
              <a:rPr lang="en-US" altLang="zh-CN" sz="2700" b="1" baseline="-25000"/>
              <a:t>1 </a:t>
            </a:r>
            <a:r>
              <a:rPr lang="zh-CN" altLang="en-US" sz="2700" b="1"/>
              <a:t>、</a:t>
            </a:r>
            <a:r>
              <a:rPr lang="el-GR" altLang="zh-CN" sz="2700" b="1">
                <a:latin typeface="宋体" pitchFamily="2" charset="-122"/>
              </a:rPr>
              <a:t>η</a:t>
            </a:r>
            <a:r>
              <a:rPr lang="en-US" altLang="zh-CN" sz="2700" b="1"/>
              <a:t> </a:t>
            </a:r>
            <a:r>
              <a:rPr lang="zh-CN" altLang="en-US" sz="2700" b="1"/>
              <a:t>、 </a:t>
            </a:r>
            <a:r>
              <a:rPr lang="en-US" altLang="zh-CN" sz="2700" b="1"/>
              <a:t>P</a:t>
            </a:r>
            <a:r>
              <a:rPr lang="en-US" altLang="zh-CN" sz="2700" b="1" baseline="-25000"/>
              <a:t>1</a:t>
            </a:r>
            <a:r>
              <a:rPr lang="zh-CN" altLang="en-US" sz="2700" b="1"/>
              <a:t>分别对输出功率</a:t>
            </a:r>
            <a:r>
              <a:rPr lang="en-US" altLang="zh-CN" sz="2700" b="1"/>
              <a:t>P</a:t>
            </a:r>
            <a:r>
              <a:rPr lang="en-US" altLang="zh-CN" sz="2700" b="1" baseline="-25000"/>
              <a:t>2</a:t>
            </a:r>
            <a:r>
              <a:rPr lang="zh-CN" altLang="en-US" sz="2700" b="1"/>
              <a:t>之间的关系，即：</a:t>
            </a:r>
            <a:r>
              <a:rPr lang="zh-CN" altLang="en-US" sz="2700"/>
              <a:t> </a:t>
            </a:r>
            <a:r>
              <a:rPr lang="zh-CN" altLang="en-US" sz="2700" b="1"/>
              <a:t>＝</a:t>
            </a:r>
            <a:r>
              <a:rPr lang="en-US" altLang="zh-CN" sz="2700" b="1"/>
              <a:t>f(P</a:t>
            </a:r>
            <a:r>
              <a:rPr lang="en-US" altLang="zh-CN" sz="2700" b="1" baseline="-25000"/>
              <a:t>2</a:t>
            </a:r>
            <a:r>
              <a:rPr lang="en-US" altLang="zh-CN" sz="2700" b="1"/>
              <a:t>)</a:t>
            </a:r>
          </a:p>
          <a:p>
            <a:pPr marL="342900" indent="-342900">
              <a:spcBef>
                <a:spcPct val="20000"/>
              </a:spcBef>
              <a:buClr>
                <a:schemeClr val="bg2"/>
              </a:buClr>
              <a:buSzPct val="70000"/>
              <a:buFont typeface="Wingdings" pitchFamily="2" charset="2"/>
              <a:buChar char="l"/>
            </a:pPr>
            <a:endParaRPr lang="en-US" altLang="zh-CN" sz="2700" b="1"/>
          </a:p>
          <a:p>
            <a:pPr marL="342900" indent="-342900">
              <a:spcBef>
                <a:spcPct val="20000"/>
              </a:spcBef>
              <a:buClr>
                <a:schemeClr val="bg2"/>
              </a:buClr>
              <a:buSzPct val="70000"/>
              <a:buFont typeface="Wingdings" pitchFamily="2" charset="2"/>
              <a:buChar char="l"/>
            </a:pPr>
            <a:endParaRPr lang="en-US" altLang="zh-CN" sz="2700" b="1"/>
          </a:p>
          <a:p>
            <a:pPr marL="342900" indent="-342900">
              <a:spcBef>
                <a:spcPct val="20000"/>
              </a:spcBef>
              <a:buClr>
                <a:schemeClr val="bg2"/>
              </a:buClr>
              <a:buSzPct val="70000"/>
              <a:buFont typeface="Wingdings" pitchFamily="2" charset="2"/>
              <a:buChar char="l"/>
            </a:pPr>
            <a:r>
              <a:rPr lang="en-US" altLang="zh-CN" sz="2700" b="1"/>
              <a:t>5.</a:t>
            </a:r>
            <a:r>
              <a:rPr lang="zh-CN" altLang="en-US" sz="2700" b="1"/>
              <a:t>效率特性</a:t>
            </a:r>
            <a:r>
              <a:rPr lang="el-GR" altLang="zh-CN" sz="2700" b="1">
                <a:latin typeface="宋体" pitchFamily="2" charset="-122"/>
              </a:rPr>
              <a:t>η</a:t>
            </a:r>
            <a:r>
              <a:rPr lang="zh-CN" altLang="en-US" sz="2700" b="1"/>
              <a:t>＝</a:t>
            </a:r>
            <a:r>
              <a:rPr lang="en-US" altLang="zh-CN" sz="2700" b="1"/>
              <a:t>f(P</a:t>
            </a:r>
            <a:r>
              <a:rPr lang="en-US" altLang="zh-CN" sz="2700" b="1" baseline="-25000"/>
              <a:t>2</a:t>
            </a:r>
            <a:r>
              <a:rPr lang="en-US" altLang="zh-CN" sz="2700" b="1"/>
              <a:t>) </a:t>
            </a:r>
          </a:p>
          <a:p>
            <a:pPr marL="342900" indent="-342900">
              <a:spcBef>
                <a:spcPct val="20000"/>
              </a:spcBef>
              <a:buClr>
                <a:schemeClr val="bg2"/>
              </a:buClr>
              <a:buSzPct val="70000"/>
              <a:buFont typeface="Wingdings" pitchFamily="2" charset="2"/>
              <a:buChar char="l"/>
            </a:pPr>
            <a:r>
              <a:rPr lang="en-US" altLang="zh-CN" sz="2700" b="1"/>
              <a:t>       </a:t>
            </a:r>
            <a:r>
              <a:rPr lang="zh-CN" altLang="en-US" sz="2700" b="1"/>
              <a:t>感应电动机从空载逐渐增加输出功率，效率</a:t>
            </a:r>
            <a:r>
              <a:rPr lang="el-GR" altLang="zh-CN" sz="2700" b="1">
                <a:latin typeface="宋体" pitchFamily="2" charset="-122"/>
              </a:rPr>
              <a:t>η</a:t>
            </a:r>
            <a:r>
              <a:rPr lang="zh-CN" altLang="en-US" sz="2700" b="1"/>
              <a:t>开始肯定会增加，</a:t>
            </a:r>
            <a:r>
              <a:rPr lang="zh-CN" altLang="en-US" sz="2700" b="1">
                <a:solidFill>
                  <a:srgbClr val="FF0000"/>
                </a:solidFill>
              </a:rPr>
              <a:t>当电动机可变的定转子铜耗增加到等于基本不变的铁耗时，达到最大</a:t>
            </a:r>
            <a:r>
              <a:rPr lang="zh-CN" altLang="en-US" sz="2700" b="1"/>
              <a:t>。这是再增加负载，效率</a:t>
            </a:r>
            <a:r>
              <a:rPr lang="el-GR" altLang="zh-CN" sz="2700" b="1">
                <a:latin typeface="宋体" pitchFamily="2" charset="-122"/>
              </a:rPr>
              <a:t>η</a:t>
            </a:r>
            <a:r>
              <a:rPr lang="zh-CN" altLang="en-US" sz="2700" b="1"/>
              <a:t>反而开始下降。一般</a:t>
            </a:r>
            <a:r>
              <a:rPr lang="el-GR" altLang="zh-CN" sz="2700" b="1">
                <a:latin typeface="宋体" pitchFamily="2" charset="-122"/>
              </a:rPr>
              <a:t>η</a:t>
            </a:r>
            <a:r>
              <a:rPr lang="zh-CN" altLang="en-US" sz="2700" b="1">
                <a:latin typeface="宋体" pitchFamily="2" charset="-122"/>
              </a:rPr>
              <a:t>＝</a:t>
            </a:r>
            <a:r>
              <a:rPr lang="en-US" altLang="zh-CN" sz="2700" b="1">
                <a:latin typeface="宋体" pitchFamily="2" charset="-122"/>
              </a:rPr>
              <a:t>0.75</a:t>
            </a:r>
            <a:r>
              <a:rPr lang="zh-CN" altLang="en-US" sz="2700" b="1"/>
              <a:t>时，效率最大。</a:t>
            </a:r>
          </a:p>
        </p:txBody>
      </p:sp>
      <p:pic>
        <p:nvPicPr>
          <p:cNvPr id="563204" name="Picture 4" descr="27-4感应电动机工作特性"/>
          <p:cNvPicPr>
            <a:picLocks noChangeAspect="1" noChangeArrowheads="1"/>
          </p:cNvPicPr>
          <p:nvPr/>
        </p:nvPicPr>
        <p:blipFill>
          <a:blip r:embed="rId2"/>
          <a:srcRect/>
          <a:stretch>
            <a:fillRect/>
          </a:stretch>
        </p:blipFill>
        <p:spPr bwMode="auto">
          <a:xfrm>
            <a:off x="3779838" y="333375"/>
            <a:ext cx="5364162" cy="4673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slide(fromBottom)">
                                      <p:cBhvr>
                                        <p:cTn id="7" dur="500"/>
                                        <p:tgtEl>
                                          <p:spTgt spid="563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066800" y="228600"/>
            <a:ext cx="7775575" cy="720725"/>
          </a:xfrm>
        </p:spPr>
        <p:txBody>
          <a:bodyPr/>
          <a:lstStyle/>
          <a:p>
            <a:r>
              <a:rPr lang="zh-CN" altLang="en-US"/>
              <a:t>小  结                               </a:t>
            </a:r>
            <a:r>
              <a:rPr lang="en-US" altLang="zh-CN" sz="1400">
                <a:ea typeface="黑体" pitchFamily="49" charset="-122"/>
              </a:rPr>
              <a:t>1</a:t>
            </a:r>
          </a:p>
        </p:txBody>
      </p:sp>
      <p:sp>
        <p:nvSpPr>
          <p:cNvPr id="366595" name="Rectangle 3"/>
          <p:cNvSpPr>
            <a:spLocks noChangeArrowheads="1"/>
          </p:cNvSpPr>
          <p:nvPr/>
        </p:nvSpPr>
        <p:spPr bwMode="auto">
          <a:xfrm>
            <a:off x="790575" y="765175"/>
            <a:ext cx="8029575" cy="5903913"/>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感应电动机电能</a:t>
            </a:r>
            <a:r>
              <a:rPr lang="en-US" altLang="zh-CN" sz="2700" b="1">
                <a:latin typeface="Arial"/>
              </a:rPr>
              <a:t>——</a:t>
            </a:r>
            <a:r>
              <a:rPr lang="zh-CN" altLang="en-US" sz="2700" b="1">
                <a:latin typeface="Times New Roman" pitchFamily="18" charset="0"/>
              </a:rPr>
              <a:t>机械能。</a:t>
            </a:r>
          </a:p>
          <a:p>
            <a:pPr marL="342900" indent="-342900" algn="just">
              <a:spcBef>
                <a:spcPct val="20000"/>
              </a:spcBef>
              <a:buClr>
                <a:schemeClr val="bg2"/>
              </a:buClr>
              <a:buSzPct val="70000"/>
              <a:buFont typeface="Wingdings" pitchFamily="2" charset="2"/>
              <a:buChar char="l"/>
            </a:pPr>
            <a:r>
              <a:rPr lang="zh-CN" altLang="en-US" sz="2700" b="1">
                <a:solidFill>
                  <a:srgbClr val="FF0000"/>
                </a:solidFill>
                <a:latin typeface="Times New Roman" pitchFamily="18" charset="0"/>
              </a:rPr>
              <a:t>它有两个关键功率：电磁功率和机电转换功率</a:t>
            </a:r>
            <a:r>
              <a:rPr lang="zh-CN" altLang="en-US" sz="2700" b="1">
                <a:latin typeface="Times New Roman" pitchFamily="18" charset="0"/>
              </a:rPr>
              <a:t>。</a:t>
            </a:r>
          </a:p>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P</a:t>
            </a:r>
            <a:r>
              <a:rPr lang="en-US" altLang="zh-CN" sz="2700" b="1" baseline="-25000">
                <a:latin typeface="Times New Roman" pitchFamily="18" charset="0"/>
              </a:rPr>
              <a:t>em</a:t>
            </a:r>
            <a:r>
              <a:rPr lang="zh-CN" altLang="en-US" sz="2700" b="1">
                <a:latin typeface="Times New Roman" pitchFamily="18" charset="0"/>
              </a:rPr>
              <a:t>、</a:t>
            </a:r>
            <a:r>
              <a:rPr lang="en-US" altLang="zh-CN" sz="2700" b="1">
                <a:latin typeface="Times New Roman" pitchFamily="18" charset="0"/>
              </a:rPr>
              <a:t>P</a:t>
            </a:r>
            <a:r>
              <a:rPr lang="en-US" altLang="zh-CN" sz="2700" b="1" baseline="-25000">
                <a:latin typeface="Times New Roman" pitchFamily="18" charset="0"/>
              </a:rPr>
              <a:t>m</a:t>
            </a:r>
            <a:r>
              <a:rPr lang="zh-CN" altLang="en-US" sz="2700" b="1">
                <a:latin typeface="Times New Roman" pitchFamily="18" charset="0"/>
              </a:rPr>
              <a:t>与</a:t>
            </a:r>
            <a:r>
              <a:rPr lang="en-US" altLang="zh-CN" sz="2700" b="1">
                <a:latin typeface="Times New Roman" pitchFamily="18" charset="0"/>
              </a:rPr>
              <a:t>T</a:t>
            </a:r>
            <a:r>
              <a:rPr lang="en-US" altLang="zh-CN" sz="2700" b="1" baseline="-25000">
                <a:latin typeface="Times New Roman" pitchFamily="18" charset="0"/>
              </a:rPr>
              <a:t>em</a:t>
            </a:r>
            <a:r>
              <a:rPr lang="zh-CN" altLang="en-US" sz="2700" b="1">
                <a:latin typeface="Times New Roman" pitchFamily="18" charset="0"/>
              </a:rPr>
              <a:t>有密切关系：</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感应电动机的电磁转矩</a:t>
            </a:r>
            <a:r>
              <a:rPr lang="en-US" altLang="zh-CN" sz="2700" b="1">
                <a:latin typeface="Times New Roman" pitchFamily="18" charset="0"/>
              </a:rPr>
              <a:t>T</a:t>
            </a:r>
            <a:r>
              <a:rPr lang="en-US" altLang="zh-CN" sz="2700" b="1" baseline="-25000">
                <a:latin typeface="Times New Roman" pitchFamily="18" charset="0"/>
              </a:rPr>
              <a:t>em</a:t>
            </a:r>
            <a:r>
              <a:rPr lang="zh-CN" altLang="en-US" sz="2700" b="1">
                <a:latin typeface="Times New Roman" pitchFamily="18" charset="0"/>
              </a:rPr>
              <a:t>从使用角度看极重要的物理量。它是转差率</a:t>
            </a:r>
            <a:r>
              <a:rPr lang="en-US" altLang="zh-CN" sz="2700" b="1">
                <a:latin typeface="Times New Roman" pitchFamily="18" charset="0"/>
              </a:rPr>
              <a:t>s</a:t>
            </a:r>
            <a:r>
              <a:rPr lang="zh-CN" altLang="en-US" sz="2700" b="1">
                <a:latin typeface="Times New Roman" pitchFamily="18" charset="0"/>
              </a:rPr>
              <a:t>的函数。</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从物理意义上说</a:t>
            </a:r>
            <a:r>
              <a:rPr lang="en-US" altLang="zh-CN" sz="2700" b="1">
                <a:latin typeface="Times New Roman" pitchFamily="18" charset="0"/>
              </a:rPr>
              <a:t>:</a:t>
            </a:r>
            <a:r>
              <a:rPr lang="zh-CN" altLang="en-US" sz="2700" b="1">
                <a:latin typeface="Times New Roman" pitchFamily="18" charset="0"/>
              </a:rPr>
              <a:t>与</a:t>
            </a:r>
            <a:r>
              <a:rPr lang="el-GR" altLang="zh-CN" sz="2700" b="1">
                <a:latin typeface="宋体" pitchFamily="2" charset="-122"/>
              </a:rPr>
              <a:t>Φ</a:t>
            </a:r>
            <a:r>
              <a:rPr lang="en-US" altLang="zh-CN" sz="2700" b="1" baseline="-25000">
                <a:latin typeface="Times New Roman" pitchFamily="18" charset="0"/>
              </a:rPr>
              <a:t>m</a:t>
            </a:r>
            <a:r>
              <a:rPr lang="zh-CN" altLang="en-US" sz="2700" b="1">
                <a:latin typeface="Times New Roman" pitchFamily="18" charset="0"/>
              </a:rPr>
              <a:t>有关</a:t>
            </a:r>
            <a:r>
              <a:rPr lang="en-US" altLang="zh-CN" sz="2700" b="1">
                <a:latin typeface="Arial"/>
              </a:rPr>
              <a:t>——</a:t>
            </a:r>
            <a:r>
              <a:rPr lang="zh-CN" altLang="en-US" sz="2700" b="1">
                <a:latin typeface="Times New Roman" pitchFamily="18" charset="0"/>
              </a:rPr>
              <a:t>与</a:t>
            </a:r>
            <a:r>
              <a:rPr lang="en-US" altLang="zh-CN" sz="2700" b="1">
                <a:latin typeface="Times New Roman" pitchFamily="18" charset="0"/>
              </a:rPr>
              <a:t>I</a:t>
            </a:r>
            <a:r>
              <a:rPr lang="en-US" altLang="zh-CN" sz="2700" b="1" baseline="-25000">
                <a:latin typeface="Times New Roman" pitchFamily="18" charset="0"/>
              </a:rPr>
              <a:t>2</a:t>
            </a:r>
            <a:r>
              <a:rPr lang="zh-CN" altLang="en-US" sz="2700" b="1">
                <a:latin typeface="Times New Roman" pitchFamily="18" charset="0"/>
              </a:rPr>
              <a:t>有关</a:t>
            </a:r>
            <a:r>
              <a:rPr lang="en-US" altLang="zh-CN" sz="2700" b="1">
                <a:latin typeface="Arial"/>
              </a:rPr>
              <a:t>——</a:t>
            </a:r>
            <a:r>
              <a:rPr lang="en-US" altLang="zh-CN" sz="2700" b="1">
                <a:latin typeface="Times New Roman" pitchFamily="18" charset="0"/>
              </a:rPr>
              <a:t>cos</a:t>
            </a:r>
            <a:r>
              <a:rPr lang="el-GR" altLang="zh-CN" sz="2700" b="1">
                <a:latin typeface="Times New Roman" pitchFamily="18" charset="0"/>
                <a:cs typeface="Times New Roman" pitchFamily="18" charset="0"/>
              </a:rPr>
              <a:t>Ψ</a:t>
            </a:r>
            <a:r>
              <a:rPr lang="en-US" altLang="zh-CN" sz="2700" b="1" baseline="-25000">
                <a:latin typeface="Times New Roman" pitchFamily="18" charset="0"/>
              </a:rPr>
              <a:t>2</a:t>
            </a:r>
            <a:r>
              <a:rPr lang="zh-CN" altLang="en-US" sz="2700" b="1">
                <a:latin typeface="Times New Roman" pitchFamily="18" charset="0"/>
              </a:rPr>
              <a:t>有关。当</a:t>
            </a:r>
            <a:r>
              <a:rPr lang="en-US" altLang="zh-CN" sz="2700" b="1">
                <a:latin typeface="Times New Roman" pitchFamily="18" charset="0"/>
              </a:rPr>
              <a:t>U</a:t>
            </a:r>
            <a:r>
              <a:rPr lang="en-US" altLang="zh-CN" sz="2700" b="1" baseline="-25000">
                <a:latin typeface="Times New Roman" pitchFamily="18" charset="0"/>
              </a:rPr>
              <a:t>1</a:t>
            </a:r>
            <a:r>
              <a:rPr lang="zh-CN" altLang="en-US" sz="2700" b="1">
                <a:latin typeface="Times New Roman" pitchFamily="18" charset="0"/>
              </a:rPr>
              <a:t>、</a:t>
            </a:r>
            <a:r>
              <a:rPr lang="en-US" altLang="zh-CN" sz="2700" b="1">
                <a:latin typeface="Times New Roman" pitchFamily="18" charset="0"/>
              </a:rPr>
              <a:t>f</a:t>
            </a:r>
            <a:r>
              <a:rPr lang="en-US" altLang="zh-CN" sz="2700" b="1" baseline="-25000">
                <a:latin typeface="Times New Roman" pitchFamily="18" charset="0"/>
              </a:rPr>
              <a:t>1</a:t>
            </a:r>
            <a:r>
              <a:rPr lang="zh-CN" altLang="en-US" sz="2700" b="1">
                <a:latin typeface="Times New Roman" pitchFamily="18" charset="0"/>
              </a:rPr>
              <a:t>不变时， </a:t>
            </a:r>
            <a:r>
              <a:rPr lang="en-US" altLang="zh-CN" sz="2700" b="1">
                <a:latin typeface="Times New Roman" pitchFamily="18" charset="0"/>
              </a:rPr>
              <a:t>T</a:t>
            </a:r>
            <a:r>
              <a:rPr lang="en-US" altLang="zh-CN" sz="2700" b="1" baseline="-25000">
                <a:latin typeface="Times New Roman" pitchFamily="18" charset="0"/>
              </a:rPr>
              <a:t>em</a:t>
            </a:r>
            <a:r>
              <a:rPr lang="zh-CN" altLang="en-US" sz="2700" b="1">
                <a:latin typeface="Times New Roman" pitchFamily="18" charset="0"/>
              </a:rPr>
              <a:t>与</a:t>
            </a:r>
            <a:r>
              <a:rPr lang="en-US" altLang="zh-CN" sz="2700" b="1">
                <a:latin typeface="Times New Roman" pitchFamily="18" charset="0"/>
              </a:rPr>
              <a:t>I</a:t>
            </a:r>
            <a:r>
              <a:rPr lang="en-US" altLang="zh-CN" sz="2700" b="1" baseline="-25000">
                <a:latin typeface="Times New Roman" pitchFamily="18" charset="0"/>
              </a:rPr>
              <a:t>2 </a:t>
            </a:r>
            <a:r>
              <a:rPr lang="en-US" altLang="zh-CN" sz="2700" b="1">
                <a:latin typeface="Times New Roman" pitchFamily="18" charset="0"/>
              </a:rPr>
              <a:t>cos</a:t>
            </a:r>
            <a:r>
              <a:rPr lang="el-GR" altLang="zh-CN" sz="2700" b="1">
                <a:latin typeface="Times New Roman" pitchFamily="18" charset="0"/>
                <a:cs typeface="Times New Roman" pitchFamily="18" charset="0"/>
              </a:rPr>
              <a:t>Ψ</a:t>
            </a:r>
            <a:r>
              <a:rPr lang="en-US" altLang="zh-CN" sz="2700" b="1" baseline="-25000">
                <a:latin typeface="Times New Roman" pitchFamily="18" charset="0"/>
              </a:rPr>
              <a:t>2</a:t>
            </a:r>
            <a:r>
              <a:rPr lang="zh-CN" altLang="en-US" sz="2700" b="1">
                <a:latin typeface="Times New Roman" pitchFamily="18" charset="0"/>
              </a:rPr>
              <a:t>成正比。这是分析</a:t>
            </a:r>
            <a:r>
              <a:rPr lang="en-US" altLang="zh-CN" sz="2700" b="1">
                <a:latin typeface="Times New Roman" pitchFamily="18" charset="0"/>
              </a:rPr>
              <a:t>T</a:t>
            </a:r>
            <a:r>
              <a:rPr lang="en-US" altLang="zh-CN" sz="2700" b="1" baseline="-25000">
                <a:latin typeface="Times New Roman" pitchFamily="18" charset="0"/>
              </a:rPr>
              <a:t>em</a:t>
            </a:r>
            <a:r>
              <a:rPr lang="zh-CN" altLang="en-US" sz="2700" b="1">
                <a:latin typeface="Times New Roman" pitchFamily="18" charset="0"/>
              </a:rPr>
              <a:t>＝</a:t>
            </a:r>
            <a:r>
              <a:rPr lang="en-US" altLang="zh-CN" sz="2700" b="1">
                <a:latin typeface="Times New Roman" pitchFamily="18" charset="0"/>
              </a:rPr>
              <a:t>f(s)</a:t>
            </a:r>
            <a:r>
              <a:rPr lang="zh-CN" altLang="en-US" sz="2700" b="1">
                <a:latin typeface="Times New Roman" pitchFamily="18" charset="0"/>
              </a:rPr>
              <a:t>的重要概念。</a:t>
            </a:r>
          </a:p>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T</a:t>
            </a:r>
            <a:r>
              <a:rPr lang="en-US" altLang="zh-CN" sz="2700" b="1" baseline="-25000">
                <a:latin typeface="Times New Roman" pitchFamily="18" charset="0"/>
              </a:rPr>
              <a:t>max</a:t>
            </a:r>
            <a:r>
              <a:rPr lang="zh-CN" altLang="en-US" sz="2700" b="1">
                <a:latin typeface="Times New Roman" pitchFamily="18" charset="0"/>
              </a:rPr>
              <a:t>和</a:t>
            </a:r>
            <a:r>
              <a:rPr lang="en-US" altLang="zh-CN" sz="2700" b="1">
                <a:latin typeface="Times New Roman" pitchFamily="18" charset="0"/>
              </a:rPr>
              <a:t>T</a:t>
            </a:r>
            <a:r>
              <a:rPr lang="en-US" altLang="zh-CN" sz="2700" b="1" baseline="-25000">
                <a:latin typeface="Times New Roman" pitchFamily="18" charset="0"/>
              </a:rPr>
              <a:t>st</a:t>
            </a:r>
            <a:r>
              <a:rPr lang="zh-CN" altLang="en-US" sz="2700" b="1">
                <a:latin typeface="Times New Roman" pitchFamily="18" charset="0"/>
              </a:rPr>
              <a:t>与</a:t>
            </a:r>
            <a:r>
              <a:rPr lang="en-US" altLang="zh-CN" sz="2700" b="1">
                <a:latin typeface="Times New Roman" pitchFamily="18" charset="0"/>
              </a:rPr>
              <a:t>U</a:t>
            </a:r>
            <a:r>
              <a:rPr lang="en-US" altLang="zh-CN" sz="2700" b="1" baseline="-25000">
                <a:latin typeface="Times New Roman" pitchFamily="18" charset="0"/>
              </a:rPr>
              <a:t>1</a:t>
            </a:r>
            <a:r>
              <a:rPr lang="en-US" altLang="zh-CN" sz="2700" b="1" baseline="30000">
                <a:latin typeface="Times New Roman" pitchFamily="18" charset="0"/>
              </a:rPr>
              <a:t>2</a:t>
            </a:r>
            <a:r>
              <a:rPr lang="zh-CN" altLang="en-US" sz="2700" b="1">
                <a:latin typeface="Times New Roman" pitchFamily="18" charset="0"/>
              </a:rPr>
              <a:t>成正比，可见电源电压的波动对电动机的运行有较大的影响。</a:t>
            </a:r>
          </a:p>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f</a:t>
            </a:r>
            <a:r>
              <a:rPr lang="en-US" altLang="zh-CN" sz="2700" b="1" baseline="-25000">
                <a:latin typeface="Times New Roman" pitchFamily="18" charset="0"/>
              </a:rPr>
              <a:t>1</a:t>
            </a:r>
            <a:r>
              <a:rPr lang="zh-CN" altLang="en-US" sz="2700" b="1">
                <a:latin typeface="Times New Roman" pitchFamily="18" charset="0"/>
              </a:rPr>
              <a:t>的变化，不仅影响</a:t>
            </a:r>
            <a:r>
              <a:rPr lang="en-US" altLang="zh-CN" sz="2700" b="1">
                <a:latin typeface="Times New Roman" pitchFamily="18" charset="0"/>
              </a:rPr>
              <a:t>n</a:t>
            </a:r>
            <a:r>
              <a:rPr lang="en-US" altLang="zh-CN" sz="2700" b="1" baseline="-25000">
                <a:latin typeface="Times New Roman" pitchFamily="18" charset="0"/>
              </a:rPr>
              <a:t>1</a:t>
            </a:r>
            <a:r>
              <a:rPr lang="zh-CN" altLang="en-US" sz="2700" b="1">
                <a:latin typeface="Times New Roman" pitchFamily="18" charset="0"/>
              </a:rPr>
              <a:t>，还对</a:t>
            </a:r>
            <a:r>
              <a:rPr lang="en-US" altLang="zh-CN" sz="2700" b="1">
                <a:latin typeface="Times New Roman" pitchFamily="18" charset="0"/>
              </a:rPr>
              <a:t>T</a:t>
            </a:r>
            <a:r>
              <a:rPr lang="en-US" altLang="zh-CN" sz="2700" b="1" baseline="-25000">
                <a:latin typeface="Times New Roman" pitchFamily="18" charset="0"/>
              </a:rPr>
              <a:t>em</a:t>
            </a:r>
            <a:r>
              <a:rPr lang="zh-CN" altLang="en-US" sz="2700" b="1">
                <a:latin typeface="Times New Roman" pitchFamily="18" charset="0"/>
              </a:rPr>
              <a:t>有显著影响。进而影响电动机的转子转速</a:t>
            </a:r>
            <a:r>
              <a:rPr lang="en-US" altLang="zh-CN" sz="2700" b="1">
                <a:latin typeface="Times New Roman" pitchFamily="18" charset="0"/>
              </a:rPr>
              <a:t>n</a:t>
            </a:r>
            <a:r>
              <a:rPr lang="zh-CN" altLang="en-US" sz="2700" b="1">
                <a:latin typeface="Times New Roman" pitchFamily="18" charset="0"/>
              </a:rPr>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1066800" y="228600"/>
            <a:ext cx="7775575" cy="720725"/>
          </a:xfrm>
        </p:spPr>
        <p:txBody>
          <a:bodyPr/>
          <a:lstStyle/>
          <a:p>
            <a:r>
              <a:rPr lang="zh-CN" altLang="en-US"/>
              <a:t>小  结                               </a:t>
            </a:r>
            <a:r>
              <a:rPr lang="en-US" altLang="zh-CN" sz="1400">
                <a:ea typeface="黑体" pitchFamily="49" charset="-122"/>
              </a:rPr>
              <a:t>2</a:t>
            </a:r>
          </a:p>
        </p:txBody>
      </p:sp>
      <p:sp>
        <p:nvSpPr>
          <p:cNvPr id="513027" name="Rectangle 3"/>
          <p:cNvSpPr>
            <a:spLocks noChangeArrowheads="1"/>
          </p:cNvSpPr>
          <p:nvPr/>
        </p:nvSpPr>
        <p:spPr bwMode="auto">
          <a:xfrm>
            <a:off x="228600" y="1916113"/>
            <a:ext cx="8591550" cy="3097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Times New Roman" pitchFamily="18" charset="0"/>
              </a:rPr>
              <a:t>转子电阻对</a:t>
            </a:r>
            <a:r>
              <a:rPr lang="en-US" altLang="zh-CN" sz="2700" b="1">
                <a:latin typeface="Times New Roman" pitchFamily="18" charset="0"/>
              </a:rPr>
              <a:t>T</a:t>
            </a:r>
            <a:r>
              <a:rPr lang="en-US" altLang="zh-CN" sz="2700" b="1" baseline="-25000">
                <a:latin typeface="Times New Roman" pitchFamily="18" charset="0"/>
              </a:rPr>
              <a:t>em</a:t>
            </a:r>
            <a:r>
              <a:rPr lang="zh-CN" altLang="en-US" sz="2700" b="1">
                <a:latin typeface="Times New Roman" pitchFamily="18" charset="0"/>
              </a:rPr>
              <a:t>的影响很大。影响最大电磁转矩对应的临界转差率</a:t>
            </a:r>
            <a:r>
              <a:rPr lang="en-US" altLang="zh-CN" sz="2700" b="1">
                <a:latin typeface="Times New Roman" pitchFamily="18" charset="0"/>
              </a:rPr>
              <a:t>s</a:t>
            </a:r>
            <a:r>
              <a:rPr lang="en-US" altLang="zh-CN" sz="2700" b="1" baseline="-25000">
                <a:latin typeface="Times New Roman" pitchFamily="18" charset="0"/>
              </a:rPr>
              <a:t>m</a:t>
            </a:r>
            <a:r>
              <a:rPr lang="en-US" altLang="zh-CN" sz="2700" b="1">
                <a:latin typeface="Times New Roman" pitchFamily="18" charset="0"/>
              </a:rPr>
              <a:t> </a:t>
            </a:r>
            <a:r>
              <a:rPr lang="zh-CN" altLang="en-US" sz="2700" b="1">
                <a:latin typeface="Times New Roman" pitchFamily="18" charset="0"/>
              </a:rPr>
              <a:t>，并使起动转矩</a:t>
            </a:r>
            <a:r>
              <a:rPr lang="en-US" altLang="zh-CN" sz="2700" b="1">
                <a:latin typeface="Times New Roman" pitchFamily="18" charset="0"/>
              </a:rPr>
              <a:t>T</a:t>
            </a:r>
            <a:r>
              <a:rPr lang="en-US" altLang="zh-CN" sz="2700" b="1" baseline="-25000">
                <a:latin typeface="Times New Roman" pitchFamily="18" charset="0"/>
              </a:rPr>
              <a:t>st</a:t>
            </a:r>
            <a:r>
              <a:rPr lang="zh-CN" altLang="en-US" sz="2700" b="1">
                <a:latin typeface="Times New Roman" pitchFamily="18" charset="0"/>
              </a:rPr>
              <a:t>变化，影响</a:t>
            </a:r>
            <a:r>
              <a:rPr lang="zh-CN" altLang="en-US" sz="2700" b="1">
                <a:solidFill>
                  <a:srgbClr val="FF0000"/>
                </a:solidFill>
                <a:latin typeface="Times New Roman" pitchFamily="18" charset="0"/>
              </a:rPr>
              <a:t>电动机的起动和调速性能</a:t>
            </a:r>
            <a:r>
              <a:rPr lang="zh-CN" altLang="en-US" sz="2700" b="1">
                <a:latin typeface="Times New Roman" pitchFamily="18" charset="0"/>
              </a:rPr>
              <a:t>。</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由转矩曲线</a:t>
            </a:r>
            <a:r>
              <a:rPr lang="en-US" altLang="zh-CN" sz="2700" b="1">
                <a:latin typeface="Arial"/>
              </a:rPr>
              <a:t>——</a:t>
            </a:r>
            <a:r>
              <a:rPr lang="zh-CN" altLang="en-US" sz="2700" b="1">
                <a:latin typeface="Times New Roman" pitchFamily="18" charset="0"/>
              </a:rPr>
              <a:t>机械特性曲线是分析电动机对外与负载转矩配合工作的重要特性。</a:t>
            </a:r>
            <a:r>
              <a:rPr lang="zh-CN" altLang="en-US" sz="2300">
                <a:latin typeface="Times New Roman" pitchFamily="18" charset="0"/>
              </a:rPr>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116013" y="0"/>
            <a:ext cx="7793037" cy="1143000"/>
          </a:xfrm>
        </p:spPr>
        <p:txBody>
          <a:bodyPr/>
          <a:lstStyle/>
          <a:p>
            <a:r>
              <a:rPr lang="zh-CN" altLang="en-US" sz="2900" b="1"/>
              <a:t>作业</a:t>
            </a:r>
            <a:endParaRPr lang="zh-CN" altLang="en-US" sz="1400">
              <a:ea typeface="黑体" pitchFamily="49" charset="-122"/>
            </a:endParaRPr>
          </a:p>
        </p:txBody>
      </p:sp>
      <p:sp>
        <p:nvSpPr>
          <p:cNvPr id="236547" name="Rectangle 3"/>
          <p:cNvSpPr>
            <a:spLocks noChangeArrowheads="1"/>
          </p:cNvSpPr>
          <p:nvPr/>
        </p:nvSpPr>
        <p:spPr bwMode="auto">
          <a:xfrm>
            <a:off x="395288" y="2492375"/>
            <a:ext cx="5616575" cy="6492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5-19,20,21,32,</a:t>
            </a:r>
            <a:endParaRPr lang="zh-CN" altLang="zh-CN" sz="20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zh-CN" altLang="en-US" b="1">
                <a:ea typeface="仿宋_GB2312" pitchFamily="49" charset="-122"/>
              </a:rPr>
              <a:t>介绍内容</a:t>
            </a:r>
          </a:p>
        </p:txBody>
      </p:sp>
      <p:sp>
        <p:nvSpPr>
          <p:cNvPr id="179203" name="Rectangle 3"/>
          <p:cNvSpPr>
            <a:spLocks noGrp="1" noChangeArrowheads="1"/>
          </p:cNvSpPr>
          <p:nvPr>
            <p:ph type="body" sz="half" idx="1"/>
          </p:nvPr>
        </p:nvSpPr>
        <p:spPr>
          <a:xfrm>
            <a:off x="1763713" y="1989138"/>
            <a:ext cx="7200900" cy="4176712"/>
          </a:xfrm>
        </p:spPr>
        <p:txBody>
          <a:bodyPr/>
          <a:lstStyle/>
          <a:p>
            <a:pPr>
              <a:buFont typeface="Wingdings" pitchFamily="2" charset="2"/>
              <a:buNone/>
            </a:pPr>
            <a:r>
              <a:rPr lang="en-US" altLang="zh-CN" sz="4100" b="1"/>
              <a:t>1.</a:t>
            </a:r>
            <a:r>
              <a:rPr lang="zh-CN" altLang="en-US" sz="4100" b="1">
                <a:latin typeface="Times New Roman" pitchFamily="18" charset="0"/>
              </a:rPr>
              <a:t>感应电动机的功率转换关系</a:t>
            </a:r>
          </a:p>
          <a:p>
            <a:pPr>
              <a:buFont typeface="Wingdings" pitchFamily="2" charset="2"/>
              <a:buNone/>
            </a:pPr>
            <a:r>
              <a:rPr lang="en-US" altLang="zh-CN" sz="4100" b="1"/>
              <a:t>2.</a:t>
            </a:r>
            <a:r>
              <a:rPr lang="zh-CN" altLang="en-US" sz="4100" b="1">
                <a:latin typeface="Times New Roman" pitchFamily="18" charset="0"/>
              </a:rPr>
              <a:t>感应电动机的电磁转矩</a:t>
            </a:r>
          </a:p>
          <a:p>
            <a:pPr>
              <a:buFont typeface="Wingdings" pitchFamily="2" charset="2"/>
              <a:buNone/>
            </a:pPr>
            <a:r>
              <a:rPr lang="en-US" altLang="zh-CN" sz="4100" b="1"/>
              <a:t>3.</a:t>
            </a:r>
            <a:r>
              <a:rPr lang="zh-CN" altLang="en-US" sz="4100" b="1">
                <a:latin typeface="Times New Roman" pitchFamily="18" charset="0"/>
              </a:rPr>
              <a:t>感应电动机的工作特性</a:t>
            </a:r>
          </a:p>
          <a:p>
            <a:pPr>
              <a:buFont typeface="Wingdings" pitchFamily="2" charset="2"/>
              <a:buNone/>
            </a:pPr>
            <a:r>
              <a:rPr lang="en-US" altLang="zh-CN" sz="4100" b="1">
                <a:latin typeface="Times New Roman" pitchFamily="18" charset="0"/>
              </a:rPr>
              <a:t>4.</a:t>
            </a:r>
            <a:r>
              <a:rPr lang="zh-CN" altLang="en-US" sz="4100" b="1">
                <a:latin typeface="Times New Roman" pitchFamily="18" charset="0"/>
              </a:rPr>
              <a:t>空间高次谐波对感应电动机的影响</a:t>
            </a:r>
            <a:r>
              <a:rPr lang="en-US" altLang="zh-CN" sz="4100" b="1">
                <a:latin typeface="Times New Roman" pitchFamily="18" charset="0"/>
              </a:rPr>
              <a:t>(</a:t>
            </a:r>
            <a:r>
              <a:rPr lang="zh-CN" altLang="en-US" sz="4100" b="1">
                <a:latin typeface="Times New Roman" pitchFamily="18" charset="0"/>
              </a:rPr>
              <a:t>自学</a:t>
            </a:r>
            <a:r>
              <a:rPr lang="en-US" altLang="zh-CN" sz="4100" b="1">
                <a:latin typeface="Times New Roman" pitchFamily="18" charset="0"/>
              </a:rPr>
              <a:t>)</a:t>
            </a:r>
          </a:p>
          <a:p>
            <a:pPr>
              <a:buFont typeface="Wingdings" pitchFamily="2" charset="2"/>
              <a:buNone/>
            </a:pPr>
            <a:endParaRPr lang="en-US" altLang="zh-CN" sz="3600" b="1"/>
          </a:p>
        </p:txBody>
      </p:sp>
      <p:pic>
        <p:nvPicPr>
          <p:cNvPr id="179209" name="Picture 9" descr="03new01010">
            <a:hlinkClick r:id="rId2" action="ppaction://hlinksldjump"/>
          </p:cNvPr>
          <p:cNvPicPr>
            <a:picLocks noChangeAspect="1" noChangeArrowheads="1" noCrop="1"/>
          </p:cNvPicPr>
          <p:nvPr>
            <p:ph sz="quarter" idx="2"/>
          </p:nvPr>
        </p:nvPicPr>
        <p:blipFill>
          <a:blip r:embed="rId3"/>
          <a:srcRect/>
          <a:stretch>
            <a:fillRect/>
          </a:stretch>
        </p:blipFill>
        <p:spPr>
          <a:xfrm>
            <a:off x="900113" y="3573463"/>
            <a:ext cx="647700" cy="387350"/>
          </a:xfrm>
          <a:noFill/>
          <a:ln/>
        </p:spPr>
      </p:pic>
      <p:pic>
        <p:nvPicPr>
          <p:cNvPr id="179204" name="Picture 4" descr="03new01010">
            <a:hlinkClick r:id="" action="ppaction://hlinkshowjump?jump=nextslide"/>
          </p:cNvPr>
          <p:cNvPicPr>
            <a:picLocks noChangeAspect="1" noChangeArrowheads="1" noCrop="1"/>
          </p:cNvPicPr>
          <p:nvPr/>
        </p:nvPicPr>
        <p:blipFill>
          <a:blip r:embed="rId3"/>
          <a:srcRect/>
          <a:stretch>
            <a:fillRect/>
          </a:stretch>
        </p:blipFill>
        <p:spPr bwMode="auto">
          <a:xfrm>
            <a:off x="914400" y="2133600"/>
            <a:ext cx="647700" cy="388938"/>
          </a:xfrm>
          <a:prstGeom prst="rect">
            <a:avLst/>
          </a:prstGeom>
          <a:noFill/>
          <a:ln w="9525">
            <a:noFill/>
            <a:miter lim="800000"/>
            <a:headEnd/>
            <a:tailEnd/>
          </a:ln>
        </p:spPr>
      </p:pic>
      <p:pic>
        <p:nvPicPr>
          <p:cNvPr id="179205" name="Picture 5" descr="03new01010">
            <a:hlinkClick r:id="rId2" action="ppaction://hlinksldjump"/>
          </p:cNvPr>
          <p:cNvPicPr>
            <a:picLocks noChangeAspect="1" noChangeArrowheads="1" noCrop="1"/>
          </p:cNvPicPr>
          <p:nvPr/>
        </p:nvPicPr>
        <p:blipFill>
          <a:blip r:embed="rId3"/>
          <a:srcRect/>
          <a:stretch>
            <a:fillRect/>
          </a:stretch>
        </p:blipFill>
        <p:spPr bwMode="auto">
          <a:xfrm>
            <a:off x="900113" y="2852738"/>
            <a:ext cx="647700" cy="388937"/>
          </a:xfrm>
          <a:prstGeom prst="rect">
            <a:avLst/>
          </a:prstGeom>
          <a:noFill/>
          <a:ln w="9525">
            <a:noFill/>
            <a:miter lim="800000"/>
            <a:headEnd/>
            <a:tailEnd/>
          </a:ln>
        </p:spPr>
      </p:pic>
      <p:pic>
        <p:nvPicPr>
          <p:cNvPr id="179216" name="Picture 16" descr="03new01010">
            <a:hlinkClick r:id="rId2" action="ppaction://hlinksldjump"/>
          </p:cNvPr>
          <p:cNvPicPr>
            <a:picLocks noChangeAspect="1" noChangeArrowheads="1" noCrop="1"/>
          </p:cNvPicPr>
          <p:nvPr/>
        </p:nvPicPr>
        <p:blipFill>
          <a:blip r:embed="rId3"/>
          <a:srcRect/>
          <a:stretch>
            <a:fillRect/>
          </a:stretch>
        </p:blipFill>
        <p:spPr bwMode="auto">
          <a:xfrm>
            <a:off x="900113" y="4365625"/>
            <a:ext cx="647700" cy="3889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9203">
                                            <p:txEl>
                                              <p:pRg st="3" end="3"/>
                                            </p:txEl>
                                          </p:spTgt>
                                        </p:tgtEl>
                                        <p:attrNameLst>
                                          <p:attrName>style.visibility</p:attrName>
                                        </p:attrNameLst>
                                      </p:cBhvr>
                                      <p:to>
                                        <p:strVal val="visible"/>
                                      </p:to>
                                    </p:set>
                                    <p:animEffect transition="in" filter="slide(fromBottom)">
                                      <p:cBhvr>
                                        <p:cTn id="22" dur="500"/>
                                        <p:tgtEl>
                                          <p:spTgt spid="179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9"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p:spPr>
      </p:pic>
      <p:sp>
        <p:nvSpPr>
          <p:cNvPr id="74755" name="Rectangle 3"/>
          <p:cNvSpPr>
            <a:spLocks noChangeArrowheads="1"/>
          </p:cNvSpPr>
          <p:nvPr/>
        </p:nvSpPr>
        <p:spPr bwMode="auto">
          <a:xfrm>
            <a:off x="539750" y="2708275"/>
            <a:ext cx="4968875"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en-US" altLang="zh-CN" sz="8000" b="1">
                <a:latin typeface="宋体" pitchFamily="2" charset="-122"/>
              </a:rPr>
              <a:t>Thank you</a:t>
            </a:r>
            <a:r>
              <a:rPr kumimoji="1" lang="en-US" altLang="zh-CN" sz="3200" b="1">
                <a:latin typeface="宋体" pitchFamily="2" charset="-122"/>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55650" y="908050"/>
            <a:ext cx="7466013" cy="723900"/>
          </a:xfrm>
        </p:spPr>
        <p:txBody>
          <a:bodyPr/>
          <a:lstStyle/>
          <a:p>
            <a:r>
              <a:rPr lang="en-US" altLang="zh-CN" sz="2500" b="1"/>
              <a:t>5.3</a:t>
            </a:r>
            <a:r>
              <a:rPr lang="zh-CN" altLang="en-US" sz="2500" b="1"/>
              <a:t>感应电动机的功率关系</a:t>
            </a:r>
            <a:r>
              <a:rPr lang="zh-CN" altLang="en-US" sz="2900" b="1"/>
              <a:t>  </a:t>
            </a:r>
            <a:r>
              <a:rPr lang="zh-CN" altLang="en-US" sz="2900"/>
              <a:t>  </a:t>
            </a:r>
            <a:r>
              <a:rPr lang="en-US" altLang="zh-CN" sz="1000">
                <a:ea typeface="黑体" pitchFamily="49" charset="-122"/>
              </a:rPr>
              <a:t>1</a:t>
            </a:r>
          </a:p>
        </p:txBody>
      </p:sp>
      <p:sp>
        <p:nvSpPr>
          <p:cNvPr id="8195" name="Rectangle 3"/>
          <p:cNvSpPr>
            <a:spLocks noGrp="1" noChangeArrowheads="1"/>
          </p:cNvSpPr>
          <p:nvPr>
            <p:ph type="body" sz="half" idx="1"/>
          </p:nvPr>
        </p:nvSpPr>
        <p:spPr>
          <a:xfrm>
            <a:off x="250825" y="2017713"/>
            <a:ext cx="8497888" cy="2779712"/>
          </a:xfrm>
        </p:spPr>
        <p:txBody>
          <a:bodyPr/>
          <a:lstStyle/>
          <a:p>
            <a:r>
              <a:rPr lang="en-US" altLang="zh-CN" sz="2700"/>
              <a:t>       </a:t>
            </a:r>
            <a:r>
              <a:rPr lang="zh-CN" altLang="en-US" sz="2700" b="1"/>
              <a:t>感应电动机在定子绕组接入电源后，便有电功率输入，当转子绕组中产生的感应电流与气隙磁场相互作用时就产生电磁转矩，并在轴端接入负载时，就输出了机械功率。</a:t>
            </a:r>
          </a:p>
          <a:p>
            <a:r>
              <a:rPr lang="zh-CN" altLang="en-US" sz="2700" b="1"/>
              <a:t>       假设感应电动机的转速处于稳定状态，结合</a:t>
            </a:r>
            <a:r>
              <a:rPr lang="en-US" altLang="zh-CN" sz="2700" b="1"/>
              <a:t>T</a:t>
            </a:r>
            <a:r>
              <a:rPr lang="zh-CN" altLang="en-US" sz="2700" b="1"/>
              <a:t>型等值电路来研究感应电动机的功率转换关系。</a:t>
            </a:r>
          </a:p>
          <a:p>
            <a:endParaRPr lang="en-US" altLang="zh-CN" sz="2700" b="1"/>
          </a:p>
        </p:txBody>
      </p:sp>
      <p:pic>
        <p:nvPicPr>
          <p:cNvPr id="8251" name="Picture 59" descr="26-1a"/>
          <p:cNvPicPr>
            <a:picLocks noChangeAspect="1" noChangeArrowheads="1"/>
          </p:cNvPicPr>
          <p:nvPr/>
        </p:nvPicPr>
        <p:blipFill>
          <a:blip r:embed="rId2"/>
          <a:srcRect/>
          <a:stretch>
            <a:fillRect/>
          </a:stretch>
        </p:blipFill>
        <p:spPr bwMode="auto">
          <a:xfrm>
            <a:off x="2987675" y="188913"/>
            <a:ext cx="5886450" cy="3895725"/>
          </a:xfrm>
          <a:prstGeom prst="rect">
            <a:avLst/>
          </a:prstGeom>
          <a:noFill/>
        </p:spPr>
      </p:pic>
      <p:sp>
        <p:nvSpPr>
          <p:cNvPr id="8252" name="Line 60"/>
          <p:cNvSpPr>
            <a:spLocks noChangeShapeType="1"/>
          </p:cNvSpPr>
          <p:nvPr/>
        </p:nvSpPr>
        <p:spPr bwMode="auto">
          <a:xfrm>
            <a:off x="5292725" y="404813"/>
            <a:ext cx="0" cy="720725"/>
          </a:xfrm>
          <a:prstGeom prst="line">
            <a:avLst/>
          </a:prstGeom>
          <a:noFill/>
          <a:ln w="38100">
            <a:solidFill>
              <a:schemeClr val="accent1"/>
            </a:solidFill>
            <a:miter lim="800000"/>
            <a:headEnd/>
            <a:tailEnd type="triangle" w="med" len="med"/>
          </a:ln>
          <a:effectLst/>
        </p:spPr>
        <p:txBody>
          <a:bodyPr wrap="none"/>
          <a:lstStyle/>
          <a:p>
            <a:endParaRPr lang="zh-CN" altLang="en-US"/>
          </a:p>
        </p:txBody>
      </p:sp>
      <p:sp>
        <p:nvSpPr>
          <p:cNvPr id="8253" name="Rectangle 61"/>
          <p:cNvSpPr>
            <a:spLocks noChangeArrowheads="1"/>
          </p:cNvSpPr>
          <p:nvPr/>
        </p:nvSpPr>
        <p:spPr bwMode="auto">
          <a:xfrm>
            <a:off x="4859338" y="539750"/>
            <a:ext cx="396875" cy="366713"/>
          </a:xfrm>
          <a:prstGeom prst="rect">
            <a:avLst/>
          </a:prstGeom>
          <a:noFill/>
          <a:ln w="9525">
            <a:noFill/>
            <a:miter lim="800000"/>
            <a:headEnd/>
            <a:tailEnd/>
          </a:ln>
          <a:effectLst/>
        </p:spPr>
        <p:txBody>
          <a:bodyPr wrap="none">
            <a:spAutoFit/>
          </a:bodyPr>
          <a:lstStyle/>
          <a:p>
            <a:r>
              <a:rPr kumimoji="1" lang="en-US" altLang="zh-CN" b="1">
                <a:latin typeface="Tahoma" pitchFamily="34" charset="0"/>
                <a:cs typeface="Tahoma" pitchFamily="34" charset="0"/>
              </a:rPr>
              <a:t>Ė</a:t>
            </a:r>
            <a:r>
              <a:rPr kumimoji="1" lang="en-US" altLang="zh-CN" b="1" baseline="-25000">
                <a:latin typeface="Tahoma" pitchFamily="34" charset="0"/>
              </a:rPr>
              <a:t>1</a:t>
            </a:r>
          </a:p>
        </p:txBody>
      </p:sp>
      <p:sp>
        <p:nvSpPr>
          <p:cNvPr id="8254" name="Rectangle 62"/>
          <p:cNvSpPr>
            <a:spLocks noChangeArrowheads="1"/>
          </p:cNvSpPr>
          <p:nvPr/>
        </p:nvSpPr>
        <p:spPr bwMode="auto">
          <a:xfrm>
            <a:off x="5003800" y="1628775"/>
            <a:ext cx="396875" cy="366713"/>
          </a:xfrm>
          <a:prstGeom prst="rect">
            <a:avLst/>
          </a:prstGeom>
          <a:noFill/>
          <a:ln w="9525">
            <a:noFill/>
            <a:miter lim="800000"/>
            <a:headEnd/>
            <a:tailEnd/>
          </a:ln>
          <a:effectLst/>
        </p:spPr>
        <p:txBody>
          <a:bodyPr wrap="none">
            <a:spAutoFit/>
          </a:bodyPr>
          <a:lstStyle/>
          <a:p>
            <a:r>
              <a:rPr kumimoji="1" lang="en-US" altLang="zh-CN" b="1">
                <a:latin typeface="Tahoma" pitchFamily="34" charset="0"/>
                <a:cs typeface="Tahoma" pitchFamily="34" charset="0"/>
              </a:rPr>
              <a:t>Ė</a:t>
            </a:r>
            <a:r>
              <a:rPr kumimoji="1" lang="en-US" altLang="zh-CN" b="1" baseline="-25000">
                <a:latin typeface="Tahoma" pitchFamily="34" charset="0"/>
              </a:rPr>
              <a:t>2</a:t>
            </a:r>
          </a:p>
        </p:txBody>
      </p:sp>
      <p:sp>
        <p:nvSpPr>
          <p:cNvPr id="8255" name="Line 63"/>
          <p:cNvSpPr>
            <a:spLocks noChangeShapeType="1"/>
          </p:cNvSpPr>
          <p:nvPr/>
        </p:nvSpPr>
        <p:spPr bwMode="auto">
          <a:xfrm>
            <a:off x="5364163" y="1412875"/>
            <a:ext cx="0" cy="720725"/>
          </a:xfrm>
          <a:prstGeom prst="line">
            <a:avLst/>
          </a:prstGeom>
          <a:noFill/>
          <a:ln w="38100">
            <a:solidFill>
              <a:schemeClr val="accent1"/>
            </a:solidFill>
            <a:miter lim="800000"/>
            <a:headEnd/>
            <a:tailEnd type="triangle" w="med" len="med"/>
          </a:ln>
          <a:effectLst/>
        </p:spPr>
        <p:txBody>
          <a:bodyPr wrap="none"/>
          <a:lstStyle/>
          <a:p>
            <a:endParaRPr lang="zh-CN" altLang="en-US"/>
          </a:p>
        </p:txBody>
      </p:sp>
      <p:sp>
        <p:nvSpPr>
          <p:cNvPr id="8256" name="Line 64"/>
          <p:cNvSpPr>
            <a:spLocks noChangeShapeType="1"/>
          </p:cNvSpPr>
          <p:nvPr/>
        </p:nvSpPr>
        <p:spPr bwMode="auto">
          <a:xfrm>
            <a:off x="3635375" y="404813"/>
            <a:ext cx="720725" cy="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57" name="Rectangle 65"/>
          <p:cNvSpPr>
            <a:spLocks noChangeArrowheads="1"/>
          </p:cNvSpPr>
          <p:nvPr/>
        </p:nvSpPr>
        <p:spPr bwMode="auto">
          <a:xfrm>
            <a:off x="3779838" y="476250"/>
            <a:ext cx="396875" cy="366713"/>
          </a:xfrm>
          <a:prstGeom prst="rect">
            <a:avLst/>
          </a:prstGeom>
          <a:noFill/>
          <a:ln w="9525">
            <a:noFill/>
            <a:miter lim="800000"/>
            <a:headEnd/>
            <a:tailEnd/>
          </a:ln>
          <a:effectLst/>
        </p:spPr>
        <p:txBody>
          <a:bodyPr wrap="none">
            <a:spAutoFit/>
          </a:bodyPr>
          <a:lstStyle/>
          <a:p>
            <a:r>
              <a:rPr kumimoji="1" lang="en-US" altLang="zh-CN" b="1">
                <a:latin typeface="宋体" pitchFamily="2" charset="-122"/>
                <a:cs typeface="Tahoma" pitchFamily="34" charset="0"/>
              </a:rPr>
              <a:t>Ì</a:t>
            </a:r>
            <a:r>
              <a:rPr kumimoji="1" lang="en-US" altLang="zh-CN" b="1" baseline="-25000">
                <a:latin typeface="Tahoma" pitchFamily="34" charset="0"/>
              </a:rPr>
              <a:t>0</a:t>
            </a:r>
          </a:p>
        </p:txBody>
      </p:sp>
      <p:sp>
        <p:nvSpPr>
          <p:cNvPr id="8258" name="Line 66"/>
          <p:cNvSpPr>
            <a:spLocks noChangeShapeType="1"/>
          </p:cNvSpPr>
          <p:nvPr/>
        </p:nvSpPr>
        <p:spPr bwMode="auto">
          <a:xfrm>
            <a:off x="3132138" y="404813"/>
            <a:ext cx="0" cy="15843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8259" name="Line 67"/>
          <p:cNvSpPr>
            <a:spLocks noChangeShapeType="1"/>
          </p:cNvSpPr>
          <p:nvPr/>
        </p:nvSpPr>
        <p:spPr bwMode="auto">
          <a:xfrm>
            <a:off x="3059113" y="2060575"/>
            <a:ext cx="1441450" cy="0"/>
          </a:xfrm>
          <a:prstGeom prst="line">
            <a:avLst/>
          </a:prstGeom>
          <a:noFill/>
          <a:ln w="9525">
            <a:solidFill>
              <a:schemeClr val="tx1"/>
            </a:solidFill>
            <a:miter lim="800000"/>
            <a:headEnd/>
            <a:tailEnd/>
          </a:ln>
          <a:effectLst/>
        </p:spPr>
        <p:txBody>
          <a:bodyPr wrap="none"/>
          <a:lstStyle/>
          <a:p>
            <a:endParaRPr lang="zh-CN" altLang="en-US"/>
          </a:p>
        </p:txBody>
      </p:sp>
      <p:sp>
        <p:nvSpPr>
          <p:cNvPr id="8260" name="Rectangle 68"/>
          <p:cNvSpPr>
            <a:spLocks noChangeArrowheads="1"/>
          </p:cNvSpPr>
          <p:nvPr/>
        </p:nvSpPr>
        <p:spPr bwMode="auto">
          <a:xfrm>
            <a:off x="3348038" y="1052513"/>
            <a:ext cx="503237" cy="366712"/>
          </a:xfrm>
          <a:prstGeom prst="rect">
            <a:avLst/>
          </a:prstGeom>
          <a:noFill/>
          <a:ln w="9525">
            <a:noFill/>
            <a:miter lim="800000"/>
            <a:headEnd/>
            <a:tailEnd/>
          </a:ln>
          <a:effectLst/>
        </p:spPr>
        <p:txBody>
          <a:bodyPr>
            <a:spAutoFit/>
          </a:bodyPr>
          <a:lstStyle/>
          <a:p>
            <a:r>
              <a:rPr kumimoji="1" lang="en-US" altLang="zh-CN" b="1">
                <a:latin typeface="宋体" pitchFamily="2" charset="-122"/>
                <a:cs typeface="Tahoma" pitchFamily="34" charset="0"/>
              </a:rPr>
              <a:t>Ù</a:t>
            </a:r>
            <a:r>
              <a:rPr kumimoji="1" lang="en-US" altLang="zh-CN" b="1" baseline="-25000">
                <a:latin typeface="Tahoma" pitchFamily="34" charset="0"/>
              </a:rPr>
              <a:t>1</a:t>
            </a:r>
          </a:p>
        </p:txBody>
      </p:sp>
      <p:sp>
        <p:nvSpPr>
          <p:cNvPr id="8261" name="Line 69"/>
          <p:cNvSpPr>
            <a:spLocks noChangeShapeType="1"/>
          </p:cNvSpPr>
          <p:nvPr/>
        </p:nvSpPr>
        <p:spPr bwMode="auto">
          <a:xfrm>
            <a:off x="5435600" y="2060575"/>
            <a:ext cx="2592388" cy="0"/>
          </a:xfrm>
          <a:prstGeom prst="line">
            <a:avLst/>
          </a:prstGeom>
          <a:noFill/>
          <a:ln w="9525">
            <a:solidFill>
              <a:schemeClr val="tx1"/>
            </a:solidFill>
            <a:miter lim="800000"/>
            <a:headEnd/>
            <a:tailEnd/>
          </a:ln>
          <a:effectLst/>
        </p:spPr>
        <p:txBody>
          <a:bodyPr wrap="none"/>
          <a:lstStyle/>
          <a:p>
            <a:endParaRPr lang="zh-CN" altLang="en-US"/>
          </a:p>
        </p:txBody>
      </p:sp>
      <p:sp>
        <p:nvSpPr>
          <p:cNvPr id="8262" name="Rectangle 70"/>
          <p:cNvSpPr>
            <a:spLocks noChangeArrowheads="1"/>
          </p:cNvSpPr>
          <p:nvPr/>
        </p:nvSpPr>
        <p:spPr bwMode="auto">
          <a:xfrm>
            <a:off x="7740650" y="1557338"/>
            <a:ext cx="503238" cy="366712"/>
          </a:xfrm>
          <a:prstGeom prst="rect">
            <a:avLst/>
          </a:prstGeom>
          <a:noFill/>
          <a:ln w="9525">
            <a:noFill/>
            <a:miter lim="800000"/>
            <a:headEnd/>
            <a:tailEnd/>
          </a:ln>
          <a:effectLst/>
        </p:spPr>
        <p:txBody>
          <a:bodyPr>
            <a:spAutoFit/>
          </a:bodyPr>
          <a:lstStyle/>
          <a:p>
            <a:r>
              <a:rPr kumimoji="1" lang="en-US" altLang="zh-CN" b="1">
                <a:latin typeface="宋体" pitchFamily="2" charset="-122"/>
                <a:cs typeface="Tahoma" pitchFamily="34" charset="0"/>
              </a:rPr>
              <a:t>Ù</a:t>
            </a:r>
            <a:r>
              <a:rPr kumimoji="1" lang="en-US" altLang="zh-CN" b="1" baseline="-25000">
                <a:latin typeface="Tahoma" pitchFamily="34" charset="0"/>
              </a:rPr>
              <a:t>2</a:t>
            </a:r>
          </a:p>
        </p:txBody>
      </p:sp>
      <p:sp>
        <p:nvSpPr>
          <p:cNvPr id="8263" name="Line 71"/>
          <p:cNvSpPr>
            <a:spLocks noChangeShapeType="1"/>
          </p:cNvSpPr>
          <p:nvPr/>
        </p:nvSpPr>
        <p:spPr bwMode="auto">
          <a:xfrm flipV="1">
            <a:off x="7740650" y="1412875"/>
            <a:ext cx="0" cy="576263"/>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8264" name="AutoShape 72"/>
          <p:cNvSpPr>
            <a:spLocks noChangeArrowheads="1"/>
          </p:cNvSpPr>
          <p:nvPr/>
        </p:nvSpPr>
        <p:spPr bwMode="auto">
          <a:xfrm>
            <a:off x="3708400" y="1484313"/>
            <a:ext cx="287338" cy="1296987"/>
          </a:xfrm>
          <a:prstGeom prst="curvedRightArrow">
            <a:avLst>
              <a:gd name="adj1" fmla="val 90276"/>
              <a:gd name="adj2" fmla="val 180552"/>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265" name="Rectangle 73"/>
          <p:cNvSpPr>
            <a:spLocks noChangeArrowheads="1"/>
          </p:cNvSpPr>
          <p:nvPr/>
        </p:nvSpPr>
        <p:spPr bwMode="auto">
          <a:xfrm>
            <a:off x="3419475" y="2420938"/>
            <a:ext cx="647700" cy="366712"/>
          </a:xfrm>
          <a:prstGeom prst="rect">
            <a:avLst/>
          </a:prstGeom>
          <a:noFill/>
          <a:ln w="9525">
            <a:noFill/>
            <a:miter lim="800000"/>
            <a:headEnd/>
            <a:tailEnd/>
          </a:ln>
          <a:effectLst/>
        </p:spPr>
        <p:txBody>
          <a:bodyPr>
            <a:spAutoFit/>
          </a:bodyPr>
          <a:lstStyle/>
          <a:p>
            <a:r>
              <a:rPr kumimoji="1" lang="el-GR" altLang="zh-CN">
                <a:latin typeface="Tahoma" pitchFamily="34" charset="0"/>
              </a:rPr>
              <a:t>Φ</a:t>
            </a:r>
            <a:r>
              <a:rPr kumimoji="1" lang="en-US" altLang="zh-CN" baseline="-25000">
                <a:latin typeface="Tahoma" pitchFamily="34" charset="0"/>
              </a:rPr>
              <a:t>m</a:t>
            </a:r>
            <a:endParaRPr kumimoji="1" lang="en-US" altLang="zh-CN">
              <a:latin typeface="Tahoma" pitchFamily="34" charset="0"/>
            </a:endParaRPr>
          </a:p>
        </p:txBody>
      </p:sp>
      <p:sp>
        <p:nvSpPr>
          <p:cNvPr id="8266" name="Line 74"/>
          <p:cNvSpPr>
            <a:spLocks noChangeShapeType="1"/>
          </p:cNvSpPr>
          <p:nvPr/>
        </p:nvSpPr>
        <p:spPr bwMode="auto">
          <a:xfrm flipV="1">
            <a:off x="8027988" y="1412875"/>
            <a:ext cx="0" cy="1295400"/>
          </a:xfrm>
          <a:prstGeom prst="line">
            <a:avLst/>
          </a:prstGeom>
          <a:noFill/>
          <a:ln w="9525">
            <a:solidFill>
              <a:schemeClr val="tx1"/>
            </a:solidFill>
            <a:miter lim="800000"/>
            <a:headEnd/>
            <a:tailEnd/>
          </a:ln>
          <a:effectLst/>
        </p:spPr>
        <p:txBody>
          <a:bodyPr wrap="none"/>
          <a:lstStyle/>
          <a:p>
            <a:endParaRPr lang="zh-CN" altLang="en-US"/>
          </a:p>
        </p:txBody>
      </p:sp>
      <p:sp>
        <p:nvSpPr>
          <p:cNvPr id="8267" name="Line 75"/>
          <p:cNvSpPr>
            <a:spLocks noChangeShapeType="1"/>
          </p:cNvSpPr>
          <p:nvPr/>
        </p:nvSpPr>
        <p:spPr bwMode="auto">
          <a:xfrm>
            <a:off x="6443663" y="1484313"/>
            <a:ext cx="720725" cy="0"/>
          </a:xfrm>
          <a:prstGeom prst="line">
            <a:avLst/>
          </a:prstGeom>
          <a:noFill/>
          <a:ln w="38100">
            <a:solidFill>
              <a:schemeClr val="hlink"/>
            </a:solidFill>
            <a:miter lim="800000"/>
            <a:headEnd type="triangle" w="med" len="med"/>
            <a:tailEnd/>
          </a:ln>
          <a:effectLst/>
        </p:spPr>
        <p:txBody>
          <a:bodyPr wrap="none"/>
          <a:lstStyle/>
          <a:p>
            <a:endParaRPr lang="zh-CN" altLang="en-US"/>
          </a:p>
        </p:txBody>
      </p:sp>
      <p:sp>
        <p:nvSpPr>
          <p:cNvPr id="8268" name="Rectangle 76"/>
          <p:cNvSpPr>
            <a:spLocks noChangeArrowheads="1"/>
          </p:cNvSpPr>
          <p:nvPr/>
        </p:nvSpPr>
        <p:spPr bwMode="auto">
          <a:xfrm>
            <a:off x="6659563" y="908050"/>
            <a:ext cx="504825" cy="366713"/>
          </a:xfrm>
          <a:prstGeom prst="rect">
            <a:avLst/>
          </a:prstGeom>
          <a:noFill/>
          <a:ln w="9525">
            <a:noFill/>
            <a:miter lim="800000"/>
            <a:headEnd/>
            <a:tailEnd/>
          </a:ln>
          <a:effectLst/>
        </p:spPr>
        <p:txBody>
          <a:bodyPr>
            <a:spAutoFit/>
          </a:bodyPr>
          <a:lstStyle/>
          <a:p>
            <a:r>
              <a:rPr kumimoji="1" lang="en-US" altLang="zh-CN" b="1">
                <a:latin typeface="宋体" pitchFamily="2" charset="-122"/>
                <a:cs typeface="Tahoma" pitchFamily="34" charset="0"/>
              </a:rPr>
              <a:t>Ì</a:t>
            </a:r>
            <a:r>
              <a:rPr kumimoji="1" lang="en-US" altLang="zh-CN" b="1" baseline="-25000">
                <a:latin typeface="Tahoma" pitchFamily="34" charset="0"/>
              </a:rPr>
              <a:t>2</a:t>
            </a:r>
          </a:p>
        </p:txBody>
      </p:sp>
      <p:sp>
        <p:nvSpPr>
          <p:cNvPr id="8269" name="Rectangle 77"/>
          <p:cNvSpPr>
            <a:spLocks noChangeArrowheads="1"/>
          </p:cNvSpPr>
          <p:nvPr/>
        </p:nvSpPr>
        <p:spPr bwMode="auto">
          <a:xfrm>
            <a:off x="3779838" y="476250"/>
            <a:ext cx="576262" cy="366713"/>
          </a:xfrm>
          <a:prstGeom prst="rect">
            <a:avLst/>
          </a:prstGeom>
          <a:solidFill>
            <a:schemeClr val="bg1"/>
          </a:solidFill>
          <a:ln w="9525">
            <a:noFill/>
            <a:miter lim="800000"/>
            <a:headEnd/>
            <a:tailEnd/>
          </a:ln>
          <a:effectLst/>
        </p:spPr>
        <p:txBody>
          <a:bodyPr>
            <a:spAutoFit/>
          </a:bodyPr>
          <a:lstStyle/>
          <a:p>
            <a:r>
              <a:rPr kumimoji="1" lang="en-US" altLang="zh-CN" b="1">
                <a:latin typeface="宋体" pitchFamily="2" charset="-122"/>
                <a:cs typeface="Tahoma" pitchFamily="34" charset="0"/>
              </a:rPr>
              <a:t>Ì</a:t>
            </a:r>
            <a:r>
              <a:rPr kumimoji="1" lang="en-US" altLang="zh-CN" b="1" baseline="-25000">
                <a:latin typeface="Tahoma" pitchFamily="34" charset="0"/>
              </a:rPr>
              <a:t>1</a:t>
            </a:r>
          </a:p>
        </p:txBody>
      </p:sp>
      <p:sp>
        <p:nvSpPr>
          <p:cNvPr id="8270" name="Rectangle 78"/>
          <p:cNvSpPr>
            <a:spLocks noChangeArrowheads="1"/>
          </p:cNvSpPr>
          <p:nvPr/>
        </p:nvSpPr>
        <p:spPr bwMode="auto">
          <a:xfrm>
            <a:off x="3203575" y="1989138"/>
            <a:ext cx="647700" cy="366712"/>
          </a:xfrm>
          <a:prstGeom prst="rect">
            <a:avLst/>
          </a:prstGeom>
          <a:noFill/>
          <a:ln w="9525">
            <a:noFill/>
            <a:miter lim="800000"/>
            <a:headEnd/>
            <a:tailEnd/>
          </a:ln>
          <a:effectLst/>
        </p:spPr>
        <p:txBody>
          <a:bodyPr>
            <a:spAutoFit/>
          </a:bodyPr>
          <a:lstStyle/>
          <a:p>
            <a:r>
              <a:rPr kumimoji="1" lang="en-US" altLang="zh-CN">
                <a:latin typeface="Tahoma" pitchFamily="34" charset="0"/>
              </a:rPr>
              <a:t>n</a:t>
            </a:r>
            <a:r>
              <a:rPr kumimoji="1" lang="en-US" altLang="zh-CN" baseline="-25000">
                <a:latin typeface="Tahoma" pitchFamily="34" charset="0"/>
              </a:rPr>
              <a:t>1</a:t>
            </a:r>
            <a:endParaRPr kumimoji="1" lang="en-US" altLang="zh-CN">
              <a:latin typeface="Tahoma" pitchFamily="34" charset="0"/>
            </a:endParaRPr>
          </a:p>
        </p:txBody>
      </p:sp>
      <p:pic>
        <p:nvPicPr>
          <p:cNvPr id="8272" name="Picture 80" descr="26-14感应电动机负载等值变换图"/>
          <p:cNvPicPr>
            <a:picLocks noChangeAspect="1" noChangeArrowheads="1"/>
          </p:cNvPicPr>
          <p:nvPr/>
        </p:nvPicPr>
        <p:blipFill>
          <a:blip r:embed="rId3"/>
          <a:srcRect/>
          <a:stretch>
            <a:fillRect/>
          </a:stretch>
        </p:blipFill>
        <p:spPr bwMode="auto">
          <a:xfrm>
            <a:off x="0" y="4076700"/>
            <a:ext cx="6981825" cy="27813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251"/>
                                        </p:tgtEl>
                                        <p:attrNameLst>
                                          <p:attrName>style.visibility</p:attrName>
                                        </p:attrNameLst>
                                      </p:cBhvr>
                                      <p:to>
                                        <p:strVal val="visible"/>
                                      </p:to>
                                    </p:set>
                                    <p:animEffect transition="in" filter="slide(fromBottom)">
                                      <p:cBhvr>
                                        <p:cTn id="7" dur="500"/>
                                        <p:tgtEl>
                                          <p:spTgt spid="825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253"/>
                                        </p:tgtEl>
                                        <p:attrNameLst>
                                          <p:attrName>style.visibility</p:attrName>
                                        </p:attrNameLst>
                                      </p:cBhvr>
                                      <p:to>
                                        <p:strVal val="visible"/>
                                      </p:to>
                                    </p:set>
                                    <p:animEffect transition="in" filter="slide(fromTop)">
                                      <p:cBhvr>
                                        <p:cTn id="12" dur="500"/>
                                        <p:tgtEl>
                                          <p:spTgt spid="825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252"/>
                                        </p:tgtEl>
                                        <p:attrNameLst>
                                          <p:attrName>style.visibility</p:attrName>
                                        </p:attrNameLst>
                                      </p:cBhvr>
                                      <p:to>
                                        <p:strVal val="visible"/>
                                      </p:to>
                                    </p:set>
                                    <p:animEffect transition="in" filter="slide(fromTop)">
                                      <p:cBhvr>
                                        <p:cTn id="17" dur="500"/>
                                        <p:tgtEl>
                                          <p:spTgt spid="825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254"/>
                                        </p:tgtEl>
                                        <p:attrNameLst>
                                          <p:attrName>style.visibility</p:attrName>
                                        </p:attrNameLst>
                                      </p:cBhvr>
                                      <p:to>
                                        <p:strVal val="visible"/>
                                      </p:to>
                                    </p:set>
                                    <p:animEffect transition="in" filter="slide(fromBottom)">
                                      <p:cBhvr>
                                        <p:cTn id="22" dur="500"/>
                                        <p:tgtEl>
                                          <p:spTgt spid="825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8255"/>
                                        </p:tgtEl>
                                        <p:attrNameLst>
                                          <p:attrName>style.visibility</p:attrName>
                                        </p:attrNameLst>
                                      </p:cBhvr>
                                      <p:to>
                                        <p:strVal val="visible"/>
                                      </p:to>
                                    </p:set>
                                    <p:animEffect transition="in" filter="slide(fromTop)">
                                      <p:cBhvr>
                                        <p:cTn id="27" dur="500"/>
                                        <p:tgtEl>
                                          <p:spTgt spid="825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257"/>
                                        </p:tgtEl>
                                        <p:attrNameLst>
                                          <p:attrName>style.visibility</p:attrName>
                                        </p:attrNameLst>
                                      </p:cBhvr>
                                      <p:to>
                                        <p:strVal val="visible"/>
                                      </p:to>
                                    </p:set>
                                    <p:animEffect transition="in" filter="slide(fromBottom)">
                                      <p:cBhvr>
                                        <p:cTn id="32" dur="500"/>
                                        <p:tgtEl>
                                          <p:spTgt spid="825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8256"/>
                                        </p:tgtEl>
                                        <p:attrNameLst>
                                          <p:attrName>style.visibility</p:attrName>
                                        </p:attrNameLst>
                                      </p:cBhvr>
                                      <p:to>
                                        <p:strVal val="visible"/>
                                      </p:to>
                                    </p:set>
                                    <p:animEffect transition="in" filter="slide(fromLeft)">
                                      <p:cBhvr>
                                        <p:cTn id="37" dur="500"/>
                                        <p:tgtEl>
                                          <p:spTgt spid="825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8260"/>
                                        </p:tgtEl>
                                        <p:attrNameLst>
                                          <p:attrName>style.visibility</p:attrName>
                                        </p:attrNameLst>
                                      </p:cBhvr>
                                      <p:to>
                                        <p:strVal val="visible"/>
                                      </p:to>
                                    </p:set>
                                    <p:animEffect transition="in" filter="slide(fromBottom)">
                                      <p:cBhvr>
                                        <p:cTn id="42" dur="500"/>
                                        <p:tgtEl>
                                          <p:spTgt spid="826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8258"/>
                                        </p:tgtEl>
                                        <p:attrNameLst>
                                          <p:attrName>style.visibility</p:attrName>
                                        </p:attrNameLst>
                                      </p:cBhvr>
                                      <p:to>
                                        <p:strVal val="visible"/>
                                      </p:to>
                                    </p:set>
                                    <p:animEffect transition="in" filter="slide(fromTop)">
                                      <p:cBhvr>
                                        <p:cTn id="51" dur="500"/>
                                        <p:tgtEl>
                                          <p:spTgt spid="825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26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8263"/>
                                        </p:tgtEl>
                                        <p:attrNameLst>
                                          <p:attrName>style.visibility</p:attrName>
                                        </p:attrNameLst>
                                      </p:cBhvr>
                                      <p:to>
                                        <p:strVal val="visible"/>
                                      </p:to>
                                    </p:set>
                                    <p:animEffect transition="in" filter="slide(fromBottom)">
                                      <p:cBhvr>
                                        <p:cTn id="60" dur="500"/>
                                        <p:tgtEl>
                                          <p:spTgt spid="8263"/>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8262"/>
                                        </p:tgtEl>
                                        <p:attrNameLst>
                                          <p:attrName>style.visibility</p:attrName>
                                        </p:attrNameLst>
                                      </p:cBhvr>
                                      <p:to>
                                        <p:strVal val="visible"/>
                                      </p:to>
                                    </p:set>
                                    <p:animEffect transition="in" filter="slide(fromBottom)">
                                      <p:cBhvr>
                                        <p:cTn id="65" dur="500"/>
                                        <p:tgtEl>
                                          <p:spTgt spid="8262"/>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8264"/>
                                        </p:tgtEl>
                                        <p:attrNameLst>
                                          <p:attrName>style.visibility</p:attrName>
                                        </p:attrNameLst>
                                      </p:cBhvr>
                                      <p:to>
                                        <p:strVal val="visible"/>
                                      </p:to>
                                    </p:set>
                                    <p:animEffect transition="in" filter="slide(fromTop)">
                                      <p:cBhvr>
                                        <p:cTn id="70" dur="500"/>
                                        <p:tgtEl>
                                          <p:spTgt spid="8264"/>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8265"/>
                                        </p:tgtEl>
                                        <p:attrNameLst>
                                          <p:attrName>style.visibility</p:attrName>
                                        </p:attrNameLst>
                                      </p:cBhvr>
                                      <p:to>
                                        <p:strVal val="visible"/>
                                      </p:to>
                                    </p:set>
                                    <p:animEffect transition="in" filter="slide(fromBottom)">
                                      <p:cBhvr>
                                        <p:cTn id="75" dur="500"/>
                                        <p:tgtEl>
                                          <p:spTgt spid="8265"/>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8270"/>
                                        </p:tgtEl>
                                        <p:attrNameLst>
                                          <p:attrName>style.visibility</p:attrName>
                                        </p:attrNameLst>
                                      </p:cBhvr>
                                      <p:to>
                                        <p:strVal val="visible"/>
                                      </p:to>
                                    </p:set>
                                    <p:animEffect transition="in" filter="slide(fromBottom)">
                                      <p:cBhvr>
                                        <p:cTn id="80" dur="500"/>
                                        <p:tgtEl>
                                          <p:spTgt spid="8270"/>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8266"/>
                                        </p:tgtEl>
                                        <p:attrNameLst>
                                          <p:attrName>style.visibility</p:attrName>
                                        </p:attrNameLst>
                                      </p:cBhvr>
                                      <p:to>
                                        <p:strVal val="visible"/>
                                      </p:to>
                                    </p:set>
                                    <p:animEffect transition="in" filter="slide(fromBottom)">
                                      <p:cBhvr>
                                        <p:cTn id="85" dur="500"/>
                                        <p:tgtEl>
                                          <p:spTgt spid="8266"/>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2" fill="hold" grpId="0" nodeType="clickEffect">
                                  <p:stCondLst>
                                    <p:cond delay="0"/>
                                  </p:stCondLst>
                                  <p:childTnLst>
                                    <p:set>
                                      <p:cBhvr>
                                        <p:cTn id="89" dur="1" fill="hold">
                                          <p:stCondLst>
                                            <p:cond delay="0"/>
                                          </p:stCondLst>
                                        </p:cTn>
                                        <p:tgtEl>
                                          <p:spTgt spid="8267"/>
                                        </p:tgtEl>
                                        <p:attrNameLst>
                                          <p:attrName>style.visibility</p:attrName>
                                        </p:attrNameLst>
                                      </p:cBhvr>
                                      <p:to>
                                        <p:strVal val="visible"/>
                                      </p:to>
                                    </p:set>
                                    <p:animEffect transition="in" filter="slide(fromRight)">
                                      <p:cBhvr>
                                        <p:cTn id="90" dur="500"/>
                                        <p:tgtEl>
                                          <p:spTgt spid="826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8268"/>
                                        </p:tgtEl>
                                        <p:attrNameLst>
                                          <p:attrName>style.visibility</p:attrName>
                                        </p:attrNameLst>
                                      </p:cBhvr>
                                      <p:to>
                                        <p:strVal val="visible"/>
                                      </p:to>
                                    </p:set>
                                    <p:animEffect transition="in" filter="slide(fromBottom)">
                                      <p:cBhvr>
                                        <p:cTn id="95" dur="500"/>
                                        <p:tgtEl>
                                          <p:spTgt spid="8268"/>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grpId="0" nodeType="clickEffect">
                                  <p:stCondLst>
                                    <p:cond delay="0"/>
                                  </p:stCondLst>
                                  <p:childTnLst>
                                    <p:set>
                                      <p:cBhvr>
                                        <p:cTn id="99" dur="1" fill="hold">
                                          <p:stCondLst>
                                            <p:cond delay="0"/>
                                          </p:stCondLst>
                                        </p:cTn>
                                        <p:tgtEl>
                                          <p:spTgt spid="8269"/>
                                        </p:tgtEl>
                                        <p:attrNameLst>
                                          <p:attrName>style.visibility</p:attrName>
                                        </p:attrNameLst>
                                      </p:cBhvr>
                                      <p:to>
                                        <p:strVal val="visible"/>
                                      </p:to>
                                    </p:set>
                                    <p:animEffect transition="in" filter="slide(fromBottom)">
                                      <p:cBhvr>
                                        <p:cTn id="100" dur="500"/>
                                        <p:tgtEl>
                                          <p:spTgt spid="8269"/>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nodeType="clickEffect">
                                  <p:stCondLst>
                                    <p:cond delay="0"/>
                                  </p:stCondLst>
                                  <p:childTnLst>
                                    <p:set>
                                      <p:cBhvr>
                                        <p:cTn id="104" dur="1" fill="hold">
                                          <p:stCondLst>
                                            <p:cond delay="0"/>
                                          </p:stCondLst>
                                        </p:cTn>
                                        <p:tgtEl>
                                          <p:spTgt spid="8272"/>
                                        </p:tgtEl>
                                        <p:attrNameLst>
                                          <p:attrName>style.visibility</p:attrName>
                                        </p:attrNameLst>
                                      </p:cBhvr>
                                      <p:to>
                                        <p:strVal val="visible"/>
                                      </p:to>
                                    </p:set>
                                    <p:animEffect transition="in" filter="slide(fromBottom)">
                                      <p:cBhvr>
                                        <p:cTn id="105" dur="500"/>
                                        <p:tgtEl>
                                          <p:spTgt spid="8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2" grpId="0" animBg="1"/>
      <p:bldP spid="8253" grpId="0"/>
      <p:bldP spid="8254" grpId="0"/>
      <p:bldP spid="8255" grpId="0" animBg="1"/>
      <p:bldP spid="8256" grpId="0" animBg="1"/>
      <p:bldP spid="8257" grpId="0"/>
      <p:bldP spid="8258" grpId="0" animBg="1"/>
      <p:bldP spid="8259" grpId="0" animBg="1"/>
      <p:bldP spid="8260" grpId="0"/>
      <p:bldP spid="8261" grpId="0" animBg="1"/>
      <p:bldP spid="8262" grpId="0"/>
      <p:bldP spid="8263" grpId="0" animBg="1"/>
      <p:bldP spid="8264" grpId="0" animBg="1"/>
      <p:bldP spid="8265" grpId="0"/>
      <p:bldP spid="8266" grpId="0" animBg="1"/>
      <p:bldP spid="8267" grpId="0" animBg="1"/>
      <p:bldP spid="8268" grpId="0"/>
      <p:bldP spid="8269" grpId="0" animBg="1"/>
      <p:bldP spid="82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8661" name="Picture 37" descr="26-14感应电动机负载等值变换图"/>
          <p:cNvPicPr>
            <a:picLocks noChangeAspect="1" noChangeArrowheads="1"/>
          </p:cNvPicPr>
          <p:nvPr/>
        </p:nvPicPr>
        <p:blipFill>
          <a:blip r:embed="rId3"/>
          <a:srcRect/>
          <a:stretch>
            <a:fillRect/>
          </a:stretch>
        </p:blipFill>
        <p:spPr bwMode="auto">
          <a:xfrm>
            <a:off x="0" y="4076700"/>
            <a:ext cx="6981825" cy="2781300"/>
          </a:xfrm>
          <a:prstGeom prst="rect">
            <a:avLst/>
          </a:prstGeom>
          <a:noFill/>
        </p:spPr>
      </p:pic>
      <p:sp>
        <p:nvSpPr>
          <p:cNvPr id="538626" name="Rectangle 2"/>
          <p:cNvSpPr>
            <a:spLocks noGrp="1" noChangeArrowheads="1"/>
          </p:cNvSpPr>
          <p:nvPr>
            <p:ph type="title"/>
          </p:nvPr>
        </p:nvSpPr>
        <p:spPr>
          <a:xfrm>
            <a:off x="900113" y="333375"/>
            <a:ext cx="7540625" cy="508000"/>
          </a:xfrm>
        </p:spPr>
        <p:txBody>
          <a:bodyPr/>
          <a:lstStyle/>
          <a:p>
            <a:r>
              <a:rPr lang="en-US" altLang="zh-CN" sz="2500" b="1"/>
              <a:t>5.3</a:t>
            </a:r>
            <a:r>
              <a:rPr lang="en-US" altLang="zh-CN" sz="2500" b="1">
                <a:latin typeface="Arial"/>
              </a:rPr>
              <a:t>—</a:t>
            </a:r>
            <a:r>
              <a:rPr lang="en-US" altLang="zh-CN" sz="2500" b="1"/>
              <a:t>1  </a:t>
            </a:r>
            <a:r>
              <a:rPr lang="zh-CN" altLang="en-US" sz="2500" b="1"/>
              <a:t>感应电动机的功率关系    </a:t>
            </a:r>
            <a:r>
              <a:rPr lang="zh-CN" altLang="en-US" sz="2900" b="1"/>
              <a:t> </a:t>
            </a:r>
            <a:r>
              <a:rPr lang="en-US" altLang="zh-CN" sz="1000">
                <a:ea typeface="黑体" pitchFamily="49" charset="-122"/>
              </a:rPr>
              <a:t>2</a:t>
            </a:r>
          </a:p>
        </p:txBody>
      </p:sp>
      <p:sp>
        <p:nvSpPr>
          <p:cNvPr id="538627" name="Rectangle 3"/>
          <p:cNvSpPr>
            <a:spLocks noChangeArrowheads="1"/>
          </p:cNvSpPr>
          <p:nvPr/>
        </p:nvSpPr>
        <p:spPr bwMode="auto">
          <a:xfrm>
            <a:off x="900113" y="981075"/>
            <a:ext cx="4465637" cy="50323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 </a:t>
            </a:r>
            <a:r>
              <a:rPr lang="zh-CN" altLang="en-US" sz="2700" b="1"/>
              <a:t>折合后感应电动机的公式</a:t>
            </a:r>
          </a:p>
        </p:txBody>
      </p:sp>
      <p:graphicFrame>
        <p:nvGraphicFramePr>
          <p:cNvPr id="538628" name="Object 4"/>
          <p:cNvGraphicFramePr>
            <a:graphicFrameLocks noChangeAspect="1"/>
          </p:cNvGraphicFramePr>
          <p:nvPr>
            <p:ph sz="half" idx="1"/>
          </p:nvPr>
        </p:nvGraphicFramePr>
        <p:xfrm>
          <a:off x="1619250" y="1628775"/>
          <a:ext cx="3783013" cy="2592388"/>
        </p:xfrm>
        <a:graphic>
          <a:graphicData uri="http://schemas.openxmlformats.org/presentationml/2006/ole">
            <p:oleObj spid="_x0000_s538628" name="公式" r:id="rId4" imgW="2057400" imgH="1409400" progId="Equation.3">
              <p:embed/>
            </p:oleObj>
          </a:graphicData>
        </a:graphic>
      </p:graphicFrame>
      <p:sp>
        <p:nvSpPr>
          <p:cNvPr id="538630" name="Line 6"/>
          <p:cNvSpPr>
            <a:spLocks noChangeShapeType="1"/>
          </p:cNvSpPr>
          <p:nvPr/>
        </p:nvSpPr>
        <p:spPr bwMode="auto">
          <a:xfrm>
            <a:off x="6911975" y="4437063"/>
            <a:ext cx="2232025"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38631" name="Rectangle 7"/>
          <p:cNvSpPr>
            <a:spLocks noChangeArrowheads="1"/>
          </p:cNvSpPr>
          <p:nvPr/>
        </p:nvSpPr>
        <p:spPr bwMode="auto">
          <a:xfrm>
            <a:off x="8316913" y="4365625"/>
            <a:ext cx="573087" cy="366713"/>
          </a:xfrm>
          <a:prstGeom prst="rect">
            <a:avLst/>
          </a:prstGeom>
          <a:noFill/>
          <a:ln w="9525">
            <a:noFill/>
            <a:miter lim="800000"/>
            <a:headEnd/>
            <a:tailEnd/>
          </a:ln>
          <a:effectLst/>
        </p:spPr>
        <p:txBody>
          <a:bodyPr wrap="none">
            <a:spAutoFit/>
          </a:bodyPr>
          <a:lstStyle/>
          <a:p>
            <a:r>
              <a:rPr kumimoji="1" lang="el-GR" altLang="zh-CN">
                <a:latin typeface="Tahoma" pitchFamily="34" charset="0"/>
              </a:rPr>
              <a:t>Φ</a:t>
            </a:r>
            <a:r>
              <a:rPr kumimoji="1" lang="en-US" altLang="zh-CN">
                <a:latin typeface="Tahoma" pitchFamily="34" charset="0"/>
              </a:rPr>
              <a:t> </a:t>
            </a:r>
            <a:r>
              <a:rPr kumimoji="1" lang="en-US" altLang="zh-CN" b="1" baseline="-25000">
                <a:latin typeface="Tahoma" pitchFamily="34" charset="0"/>
              </a:rPr>
              <a:t>m</a:t>
            </a:r>
          </a:p>
        </p:txBody>
      </p:sp>
      <p:sp>
        <p:nvSpPr>
          <p:cNvPr id="538632" name="Line 8"/>
          <p:cNvSpPr>
            <a:spLocks noChangeShapeType="1"/>
          </p:cNvSpPr>
          <p:nvPr/>
        </p:nvSpPr>
        <p:spPr bwMode="auto">
          <a:xfrm>
            <a:off x="6877050" y="4437063"/>
            <a:ext cx="0" cy="20161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38633" name="Rectangle 9"/>
          <p:cNvSpPr>
            <a:spLocks noChangeArrowheads="1"/>
          </p:cNvSpPr>
          <p:nvPr/>
        </p:nvSpPr>
        <p:spPr bwMode="auto">
          <a:xfrm>
            <a:off x="7019925" y="5876925"/>
            <a:ext cx="1584325" cy="549275"/>
          </a:xfrm>
          <a:prstGeom prst="rect">
            <a:avLst/>
          </a:prstGeom>
          <a:noFill/>
          <a:ln w="9525">
            <a:noFill/>
            <a:miter lim="800000"/>
            <a:headEnd/>
            <a:tailEnd/>
          </a:ln>
          <a:effectLst/>
        </p:spPr>
        <p:txBody>
          <a:bodyPr>
            <a:spAutoFit/>
          </a:bodyPr>
          <a:lstStyle/>
          <a:p>
            <a:r>
              <a:rPr kumimoji="1" lang="en-US" altLang="zh-CN" b="1"/>
              <a:t>È</a:t>
            </a:r>
            <a:r>
              <a:rPr kumimoji="1" lang="en-US" altLang="zh-CN" b="1" baseline="-25000">
                <a:latin typeface="Tahoma" pitchFamily="34" charset="0"/>
              </a:rPr>
              <a:t>1</a:t>
            </a:r>
            <a:r>
              <a:rPr kumimoji="1" lang="zh-CN" altLang="en-US" b="1">
                <a:latin typeface="Tahoma" pitchFamily="34" charset="0"/>
              </a:rPr>
              <a:t>＝</a:t>
            </a:r>
            <a:r>
              <a:rPr kumimoji="1" lang="en-US" altLang="zh-CN" b="1"/>
              <a:t>È</a:t>
            </a:r>
            <a:r>
              <a:rPr kumimoji="1" lang="en-US" altLang="zh-CN" b="1">
                <a:latin typeface="Tahoma" pitchFamily="34" charset="0"/>
              </a:rPr>
              <a:t>’</a:t>
            </a:r>
            <a:r>
              <a:rPr kumimoji="1" lang="en-US" altLang="zh-CN" b="1" baseline="-25000">
                <a:latin typeface="Tahoma" pitchFamily="34" charset="0"/>
              </a:rPr>
              <a:t>2</a:t>
            </a:r>
          </a:p>
          <a:p>
            <a:endParaRPr kumimoji="1" lang="en-US" altLang="zh-CN" b="1" baseline="-25000">
              <a:latin typeface="Tahoma" pitchFamily="34" charset="0"/>
            </a:endParaRPr>
          </a:p>
        </p:txBody>
      </p:sp>
      <p:sp>
        <p:nvSpPr>
          <p:cNvPr id="538634" name="Line 10"/>
          <p:cNvSpPr>
            <a:spLocks noChangeShapeType="1"/>
          </p:cNvSpPr>
          <p:nvPr/>
        </p:nvSpPr>
        <p:spPr bwMode="auto">
          <a:xfrm flipV="1">
            <a:off x="6877050" y="3933825"/>
            <a:ext cx="1366838" cy="503238"/>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38635" name="Rectangle 11"/>
          <p:cNvSpPr>
            <a:spLocks noChangeArrowheads="1"/>
          </p:cNvSpPr>
          <p:nvPr/>
        </p:nvSpPr>
        <p:spPr bwMode="auto">
          <a:xfrm>
            <a:off x="8388350" y="3721100"/>
            <a:ext cx="344488" cy="366713"/>
          </a:xfrm>
          <a:prstGeom prst="rect">
            <a:avLst/>
          </a:prstGeom>
          <a:noFill/>
          <a:ln w="9525">
            <a:noFill/>
            <a:miter lim="800000"/>
            <a:headEnd/>
            <a:tailEnd/>
          </a:ln>
          <a:effectLst/>
        </p:spPr>
        <p:txBody>
          <a:bodyPr wrap="none">
            <a:spAutoFit/>
          </a:bodyPr>
          <a:lstStyle/>
          <a:p>
            <a:r>
              <a:rPr kumimoji="1" lang="en-US" altLang="zh-CN" b="1"/>
              <a:t>Ì</a:t>
            </a:r>
            <a:r>
              <a:rPr kumimoji="1" lang="en-US" altLang="zh-CN" b="1" baseline="-25000">
                <a:latin typeface="Tahoma" pitchFamily="34" charset="0"/>
              </a:rPr>
              <a:t>0</a:t>
            </a:r>
          </a:p>
        </p:txBody>
      </p:sp>
      <p:sp>
        <p:nvSpPr>
          <p:cNvPr id="538636" name="Rectangle 12"/>
          <p:cNvSpPr>
            <a:spLocks noChangeArrowheads="1"/>
          </p:cNvSpPr>
          <p:nvPr/>
        </p:nvSpPr>
        <p:spPr bwMode="auto">
          <a:xfrm>
            <a:off x="7956550" y="4005263"/>
            <a:ext cx="509588" cy="366712"/>
          </a:xfrm>
          <a:prstGeom prst="rect">
            <a:avLst/>
          </a:prstGeom>
          <a:noFill/>
          <a:ln w="9525">
            <a:noFill/>
            <a:miter lim="800000"/>
            <a:headEnd/>
            <a:tailEnd/>
          </a:ln>
          <a:effectLst/>
        </p:spPr>
        <p:txBody>
          <a:bodyPr wrap="none">
            <a:spAutoFit/>
          </a:bodyPr>
          <a:lstStyle/>
          <a:p>
            <a:r>
              <a:rPr kumimoji="1" lang="el-GR" altLang="zh-CN" b="1">
                <a:latin typeface="Tahoma" pitchFamily="34" charset="0"/>
              </a:rPr>
              <a:t>α</a:t>
            </a:r>
            <a:r>
              <a:rPr kumimoji="1" lang="en-US" altLang="zh-CN" b="1" baseline="-25000">
                <a:latin typeface="Tahoma" pitchFamily="34" charset="0"/>
              </a:rPr>
              <a:t>0</a:t>
            </a:r>
          </a:p>
        </p:txBody>
      </p:sp>
      <p:sp>
        <p:nvSpPr>
          <p:cNvPr id="538637" name="Line 13"/>
          <p:cNvSpPr>
            <a:spLocks noChangeShapeType="1"/>
          </p:cNvSpPr>
          <p:nvPr/>
        </p:nvSpPr>
        <p:spPr bwMode="auto">
          <a:xfrm>
            <a:off x="6877050" y="2420938"/>
            <a:ext cx="0" cy="2016125"/>
          </a:xfrm>
          <a:prstGeom prst="line">
            <a:avLst/>
          </a:prstGeom>
          <a:noFill/>
          <a:ln w="38100">
            <a:solidFill>
              <a:schemeClr val="tx1"/>
            </a:solidFill>
            <a:miter lim="800000"/>
            <a:headEnd type="triangle" w="med" len="med"/>
            <a:tailEnd/>
          </a:ln>
          <a:effectLst/>
        </p:spPr>
        <p:txBody>
          <a:bodyPr wrap="none"/>
          <a:lstStyle/>
          <a:p>
            <a:endParaRPr lang="zh-CN" altLang="en-US"/>
          </a:p>
        </p:txBody>
      </p:sp>
      <p:sp>
        <p:nvSpPr>
          <p:cNvPr id="538638" name="Line 14"/>
          <p:cNvSpPr>
            <a:spLocks noChangeShapeType="1"/>
          </p:cNvSpPr>
          <p:nvPr/>
        </p:nvSpPr>
        <p:spPr bwMode="auto">
          <a:xfrm flipV="1">
            <a:off x="6877050" y="1916113"/>
            <a:ext cx="431800" cy="503237"/>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38639" name="Rectangle 15"/>
          <p:cNvSpPr>
            <a:spLocks noChangeArrowheads="1"/>
          </p:cNvSpPr>
          <p:nvPr/>
        </p:nvSpPr>
        <p:spPr bwMode="auto">
          <a:xfrm>
            <a:off x="6948488" y="2492375"/>
            <a:ext cx="520700" cy="366713"/>
          </a:xfrm>
          <a:prstGeom prst="rect">
            <a:avLst/>
          </a:prstGeom>
          <a:noFill/>
          <a:ln w="9525">
            <a:noFill/>
            <a:miter lim="800000"/>
            <a:headEnd/>
            <a:tailEnd/>
          </a:ln>
          <a:effectLst/>
        </p:spPr>
        <p:txBody>
          <a:bodyPr wrap="none">
            <a:spAutoFit/>
          </a:bodyPr>
          <a:lstStyle/>
          <a:p>
            <a:r>
              <a:rPr kumimoji="1" lang="en-US" altLang="zh-CN" b="1">
                <a:latin typeface="Tahoma" pitchFamily="34" charset="0"/>
              </a:rPr>
              <a:t>-</a:t>
            </a:r>
            <a:r>
              <a:rPr kumimoji="1" lang="en-US" altLang="zh-CN" b="1">
                <a:latin typeface="Tahoma" pitchFamily="34" charset="0"/>
                <a:cs typeface="Tahoma" pitchFamily="34" charset="0"/>
              </a:rPr>
              <a:t>È</a:t>
            </a:r>
            <a:r>
              <a:rPr kumimoji="1" lang="en-US" altLang="zh-CN" b="1" baseline="-25000">
                <a:latin typeface="Tahoma" pitchFamily="34" charset="0"/>
              </a:rPr>
              <a:t>1</a:t>
            </a:r>
          </a:p>
        </p:txBody>
      </p:sp>
      <p:sp>
        <p:nvSpPr>
          <p:cNvPr id="538640" name="Rectangle 16"/>
          <p:cNvSpPr>
            <a:spLocks noChangeArrowheads="1"/>
          </p:cNvSpPr>
          <p:nvPr/>
        </p:nvSpPr>
        <p:spPr bwMode="auto">
          <a:xfrm>
            <a:off x="7092950" y="2060575"/>
            <a:ext cx="719138" cy="366713"/>
          </a:xfrm>
          <a:prstGeom prst="rect">
            <a:avLst/>
          </a:prstGeom>
          <a:noFill/>
          <a:ln w="9525">
            <a:noFill/>
            <a:miter lim="800000"/>
            <a:headEnd/>
            <a:tailEnd/>
          </a:ln>
          <a:effectLst/>
        </p:spPr>
        <p:txBody>
          <a:bodyPr>
            <a:spAutoFit/>
          </a:bodyPr>
          <a:lstStyle/>
          <a:p>
            <a:r>
              <a:rPr kumimoji="1" lang="en-US" altLang="zh-CN" b="1"/>
              <a:t>Ì</a:t>
            </a:r>
            <a:r>
              <a:rPr kumimoji="1" lang="en-US" altLang="zh-CN" b="1" baseline="-25000">
                <a:latin typeface="Tahoma" pitchFamily="34" charset="0"/>
              </a:rPr>
              <a:t>1</a:t>
            </a:r>
            <a:r>
              <a:rPr kumimoji="1" lang="en-US" altLang="zh-CN" b="1">
                <a:latin typeface="Tahoma" pitchFamily="34" charset="0"/>
              </a:rPr>
              <a:t>r</a:t>
            </a:r>
            <a:r>
              <a:rPr kumimoji="1" lang="en-US" altLang="zh-CN" b="1" baseline="-25000">
                <a:latin typeface="Tahoma" pitchFamily="34" charset="0"/>
              </a:rPr>
              <a:t>1</a:t>
            </a:r>
          </a:p>
        </p:txBody>
      </p:sp>
      <p:sp>
        <p:nvSpPr>
          <p:cNvPr id="538641" name="Line 17"/>
          <p:cNvSpPr>
            <a:spLocks noChangeShapeType="1"/>
          </p:cNvSpPr>
          <p:nvPr/>
        </p:nvSpPr>
        <p:spPr bwMode="auto">
          <a:xfrm flipH="1" flipV="1">
            <a:off x="6372225" y="1052513"/>
            <a:ext cx="863600" cy="86360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38642" name="Rectangle 18"/>
          <p:cNvSpPr>
            <a:spLocks noChangeArrowheads="1"/>
          </p:cNvSpPr>
          <p:nvPr/>
        </p:nvSpPr>
        <p:spPr bwMode="auto">
          <a:xfrm>
            <a:off x="6659563" y="981075"/>
            <a:ext cx="841375" cy="366713"/>
          </a:xfrm>
          <a:prstGeom prst="rect">
            <a:avLst/>
          </a:prstGeom>
          <a:noFill/>
          <a:ln w="9525">
            <a:noFill/>
            <a:miter lim="800000"/>
            <a:headEnd/>
            <a:tailEnd/>
          </a:ln>
          <a:effectLst/>
        </p:spPr>
        <p:txBody>
          <a:bodyPr wrap="none">
            <a:spAutoFit/>
          </a:bodyPr>
          <a:lstStyle/>
          <a:p>
            <a:r>
              <a:rPr kumimoji="1" lang="en-US" altLang="zh-CN" b="1">
                <a:latin typeface="Tahoma" pitchFamily="34" charset="0"/>
              </a:rPr>
              <a:t>j</a:t>
            </a:r>
            <a:r>
              <a:rPr kumimoji="1" lang="en-US" altLang="zh-CN" b="1">
                <a:latin typeface="Tahoma" pitchFamily="34" charset="0"/>
                <a:cs typeface="Tahoma" pitchFamily="34" charset="0"/>
              </a:rPr>
              <a:t>Ì</a:t>
            </a:r>
            <a:r>
              <a:rPr kumimoji="1" lang="en-US" altLang="zh-CN" b="1" baseline="-25000">
                <a:latin typeface="Tahoma" pitchFamily="34" charset="0"/>
              </a:rPr>
              <a:t>1</a:t>
            </a:r>
            <a:r>
              <a:rPr kumimoji="1" lang="en-US" altLang="zh-CN" b="1">
                <a:latin typeface="Tahoma" pitchFamily="34" charset="0"/>
              </a:rPr>
              <a:t>x</a:t>
            </a:r>
            <a:r>
              <a:rPr kumimoji="1" lang="el-GR" altLang="zh-CN" b="1" baseline="-25000">
                <a:latin typeface="宋体" pitchFamily="2" charset="-122"/>
              </a:rPr>
              <a:t>σ</a:t>
            </a:r>
            <a:r>
              <a:rPr kumimoji="1" lang="en-US" altLang="zh-CN" b="1" baseline="-25000">
                <a:latin typeface="宋体" pitchFamily="2" charset="-122"/>
              </a:rPr>
              <a:t>1</a:t>
            </a:r>
            <a:endParaRPr kumimoji="1" lang="el-GR" altLang="en-US" b="1" baseline="-25000">
              <a:latin typeface="宋体" pitchFamily="2" charset="-122"/>
            </a:endParaRPr>
          </a:p>
        </p:txBody>
      </p:sp>
      <p:sp>
        <p:nvSpPr>
          <p:cNvPr id="538643" name="Line 19"/>
          <p:cNvSpPr>
            <a:spLocks noChangeShapeType="1"/>
          </p:cNvSpPr>
          <p:nvPr/>
        </p:nvSpPr>
        <p:spPr bwMode="auto">
          <a:xfrm flipH="1" flipV="1">
            <a:off x="6372225" y="1052513"/>
            <a:ext cx="504825" cy="338455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538644" name="Rectangle 20"/>
          <p:cNvSpPr>
            <a:spLocks noChangeArrowheads="1"/>
          </p:cNvSpPr>
          <p:nvPr/>
        </p:nvSpPr>
        <p:spPr bwMode="auto">
          <a:xfrm>
            <a:off x="5435600" y="1125538"/>
            <a:ext cx="665163" cy="457200"/>
          </a:xfrm>
          <a:prstGeom prst="rect">
            <a:avLst/>
          </a:prstGeom>
          <a:noFill/>
          <a:ln w="9525">
            <a:noFill/>
            <a:miter lim="800000"/>
            <a:headEnd/>
            <a:tailEnd/>
          </a:ln>
          <a:effectLst/>
        </p:spPr>
        <p:txBody>
          <a:bodyPr>
            <a:spAutoFit/>
          </a:bodyPr>
          <a:lstStyle/>
          <a:p>
            <a:r>
              <a:rPr kumimoji="1" lang="en-US" altLang="zh-CN" sz="2400" b="1">
                <a:latin typeface="Tahoma" pitchFamily="34" charset="0"/>
                <a:cs typeface="Tahoma" pitchFamily="34" charset="0"/>
              </a:rPr>
              <a:t>Ù</a:t>
            </a:r>
            <a:r>
              <a:rPr kumimoji="1" lang="en-US" altLang="zh-CN" sz="2400" b="1" baseline="-25000">
                <a:latin typeface="Tahoma" pitchFamily="34" charset="0"/>
              </a:rPr>
              <a:t>1</a:t>
            </a:r>
          </a:p>
        </p:txBody>
      </p:sp>
      <p:sp>
        <p:nvSpPr>
          <p:cNvPr id="538645" name="Line 21"/>
          <p:cNvSpPr>
            <a:spLocks noChangeShapeType="1"/>
          </p:cNvSpPr>
          <p:nvPr/>
        </p:nvSpPr>
        <p:spPr bwMode="auto">
          <a:xfrm flipH="1">
            <a:off x="6084888" y="4437063"/>
            <a:ext cx="792162" cy="1944687"/>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38646" name="Line 22"/>
          <p:cNvSpPr>
            <a:spLocks noChangeShapeType="1"/>
          </p:cNvSpPr>
          <p:nvPr/>
        </p:nvSpPr>
        <p:spPr bwMode="auto">
          <a:xfrm flipH="1">
            <a:off x="8243888" y="2060575"/>
            <a:ext cx="720725" cy="1871663"/>
          </a:xfrm>
          <a:prstGeom prst="line">
            <a:avLst/>
          </a:prstGeom>
          <a:noFill/>
          <a:ln w="38100">
            <a:solidFill>
              <a:srgbClr val="02FE02"/>
            </a:solidFill>
            <a:miter lim="800000"/>
            <a:headEnd type="triangle" w="med" len="med"/>
            <a:tailEnd/>
          </a:ln>
          <a:effectLst/>
        </p:spPr>
        <p:txBody>
          <a:bodyPr wrap="none"/>
          <a:lstStyle/>
          <a:p>
            <a:endParaRPr lang="zh-CN" altLang="en-US"/>
          </a:p>
        </p:txBody>
      </p:sp>
      <p:sp>
        <p:nvSpPr>
          <p:cNvPr id="538647" name="Rectangle 23"/>
          <p:cNvSpPr>
            <a:spLocks noChangeArrowheads="1"/>
          </p:cNvSpPr>
          <p:nvPr/>
        </p:nvSpPr>
        <p:spPr bwMode="auto">
          <a:xfrm>
            <a:off x="5867400" y="6492875"/>
            <a:ext cx="407988" cy="366713"/>
          </a:xfrm>
          <a:prstGeom prst="rect">
            <a:avLst/>
          </a:prstGeom>
          <a:noFill/>
          <a:ln w="9525">
            <a:noFill/>
            <a:miter lim="800000"/>
            <a:headEnd/>
            <a:tailEnd/>
          </a:ln>
          <a:effectLst/>
        </p:spPr>
        <p:txBody>
          <a:bodyPr wrap="none">
            <a:spAutoFit/>
          </a:bodyPr>
          <a:lstStyle/>
          <a:p>
            <a:r>
              <a:rPr kumimoji="1" lang="en-US" altLang="zh-CN" b="1"/>
              <a:t>Ì</a:t>
            </a:r>
            <a:r>
              <a:rPr kumimoji="1" lang="en-US" altLang="zh-CN" b="1">
                <a:latin typeface="Tahoma" pitchFamily="34" charset="0"/>
              </a:rPr>
              <a:t>’</a:t>
            </a:r>
            <a:r>
              <a:rPr kumimoji="1" lang="en-US" altLang="zh-CN" b="1" baseline="-25000">
                <a:latin typeface="Tahoma" pitchFamily="34" charset="0"/>
              </a:rPr>
              <a:t>2</a:t>
            </a:r>
          </a:p>
        </p:txBody>
      </p:sp>
      <p:sp>
        <p:nvSpPr>
          <p:cNvPr id="538648" name="Rectangle 24"/>
          <p:cNvSpPr>
            <a:spLocks noChangeArrowheads="1"/>
          </p:cNvSpPr>
          <p:nvPr/>
        </p:nvSpPr>
        <p:spPr bwMode="auto">
          <a:xfrm>
            <a:off x="8589963" y="1630363"/>
            <a:ext cx="506412" cy="366712"/>
          </a:xfrm>
          <a:prstGeom prst="rect">
            <a:avLst/>
          </a:prstGeom>
          <a:noFill/>
          <a:ln w="9525">
            <a:noFill/>
            <a:miter lim="800000"/>
            <a:headEnd/>
            <a:tailEnd/>
          </a:ln>
          <a:effectLst/>
        </p:spPr>
        <p:txBody>
          <a:bodyPr wrap="none">
            <a:spAutoFit/>
          </a:bodyPr>
          <a:lstStyle/>
          <a:p>
            <a:r>
              <a:rPr kumimoji="1" lang="en-US" altLang="zh-CN" b="1">
                <a:latin typeface="Tahoma" pitchFamily="34" charset="0"/>
              </a:rPr>
              <a:t>-</a:t>
            </a:r>
            <a:r>
              <a:rPr kumimoji="1" lang="en-US" altLang="zh-CN" b="1"/>
              <a:t>Ì</a:t>
            </a:r>
            <a:r>
              <a:rPr kumimoji="1" lang="en-US" altLang="zh-CN" b="1">
                <a:latin typeface="Tahoma" pitchFamily="34" charset="0"/>
              </a:rPr>
              <a:t>’</a:t>
            </a:r>
            <a:r>
              <a:rPr kumimoji="1" lang="en-US" altLang="zh-CN" b="1" baseline="-25000">
                <a:latin typeface="Tahoma" pitchFamily="34" charset="0"/>
              </a:rPr>
              <a:t>2</a:t>
            </a:r>
          </a:p>
        </p:txBody>
      </p:sp>
      <p:sp>
        <p:nvSpPr>
          <p:cNvPr id="538649" name="Line 25"/>
          <p:cNvSpPr>
            <a:spLocks noChangeShapeType="1"/>
          </p:cNvSpPr>
          <p:nvPr/>
        </p:nvSpPr>
        <p:spPr bwMode="auto">
          <a:xfrm flipV="1">
            <a:off x="6877050" y="2060575"/>
            <a:ext cx="2087563" cy="2376488"/>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38650" name="Rectangle 26"/>
          <p:cNvSpPr>
            <a:spLocks noChangeArrowheads="1"/>
          </p:cNvSpPr>
          <p:nvPr/>
        </p:nvSpPr>
        <p:spPr bwMode="auto">
          <a:xfrm>
            <a:off x="8172450" y="2209800"/>
            <a:ext cx="344488" cy="366713"/>
          </a:xfrm>
          <a:prstGeom prst="rect">
            <a:avLst/>
          </a:prstGeom>
          <a:noFill/>
          <a:ln w="9525">
            <a:noFill/>
            <a:miter lim="800000"/>
            <a:headEnd/>
            <a:tailEnd/>
          </a:ln>
          <a:effectLst/>
        </p:spPr>
        <p:txBody>
          <a:bodyPr wrap="none">
            <a:spAutoFit/>
          </a:bodyPr>
          <a:lstStyle/>
          <a:p>
            <a:r>
              <a:rPr kumimoji="1" lang="en-US" altLang="zh-CN" b="1"/>
              <a:t>Ì</a:t>
            </a:r>
            <a:r>
              <a:rPr kumimoji="1" lang="en-US" altLang="zh-CN" b="1" baseline="-25000">
                <a:latin typeface="Tahoma" pitchFamily="34" charset="0"/>
              </a:rPr>
              <a:t>1</a:t>
            </a:r>
          </a:p>
        </p:txBody>
      </p:sp>
      <p:sp>
        <p:nvSpPr>
          <p:cNvPr id="538651" name="Line 27"/>
          <p:cNvSpPr>
            <a:spLocks noChangeShapeType="1"/>
          </p:cNvSpPr>
          <p:nvPr/>
        </p:nvSpPr>
        <p:spPr bwMode="auto">
          <a:xfrm flipH="1">
            <a:off x="6156325" y="4437063"/>
            <a:ext cx="720725" cy="1728787"/>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538652" name="Rectangle 28"/>
          <p:cNvSpPr>
            <a:spLocks noChangeArrowheads="1"/>
          </p:cNvSpPr>
          <p:nvPr/>
        </p:nvSpPr>
        <p:spPr bwMode="auto">
          <a:xfrm>
            <a:off x="4859338" y="6165850"/>
            <a:ext cx="1249362" cy="366713"/>
          </a:xfrm>
          <a:prstGeom prst="rect">
            <a:avLst/>
          </a:prstGeom>
          <a:noFill/>
          <a:ln w="9525">
            <a:noFill/>
            <a:miter lim="800000"/>
            <a:headEnd/>
            <a:tailEnd/>
          </a:ln>
          <a:effectLst/>
        </p:spPr>
        <p:txBody>
          <a:bodyPr wrap="none">
            <a:spAutoFit/>
          </a:bodyPr>
          <a:lstStyle/>
          <a:p>
            <a:r>
              <a:rPr kumimoji="1" lang="en-US" altLang="zh-CN" b="1"/>
              <a:t>Ì</a:t>
            </a:r>
            <a:r>
              <a:rPr kumimoji="1" lang="en-US" altLang="zh-CN" b="1">
                <a:latin typeface="Tahoma" pitchFamily="34" charset="0"/>
              </a:rPr>
              <a:t>’</a:t>
            </a:r>
            <a:r>
              <a:rPr kumimoji="1" lang="en-US" altLang="zh-CN" b="1" baseline="-25000">
                <a:latin typeface="Tahoma" pitchFamily="34" charset="0"/>
              </a:rPr>
              <a:t>2</a:t>
            </a:r>
            <a:r>
              <a:rPr kumimoji="1" lang="zh-CN" altLang="en-US" b="1">
                <a:latin typeface="Tahoma" pitchFamily="34" charset="0"/>
              </a:rPr>
              <a:t>（</a:t>
            </a:r>
            <a:r>
              <a:rPr kumimoji="1" lang="en-US" altLang="zh-CN" b="1">
                <a:latin typeface="Tahoma" pitchFamily="34" charset="0"/>
              </a:rPr>
              <a:t>r’</a:t>
            </a:r>
            <a:r>
              <a:rPr kumimoji="1" lang="en-US" altLang="zh-CN" b="1" baseline="-25000">
                <a:latin typeface="Tahoma" pitchFamily="34" charset="0"/>
              </a:rPr>
              <a:t>2</a:t>
            </a:r>
            <a:r>
              <a:rPr kumimoji="1" lang="en-US" altLang="zh-CN" b="1">
                <a:latin typeface="Tahoma" pitchFamily="34" charset="0"/>
              </a:rPr>
              <a:t>/s)</a:t>
            </a:r>
          </a:p>
        </p:txBody>
      </p:sp>
      <p:sp>
        <p:nvSpPr>
          <p:cNvPr id="538653" name="Line 29"/>
          <p:cNvSpPr>
            <a:spLocks noChangeShapeType="1"/>
          </p:cNvSpPr>
          <p:nvPr/>
        </p:nvSpPr>
        <p:spPr bwMode="auto">
          <a:xfrm>
            <a:off x="6156325" y="6165850"/>
            <a:ext cx="720725" cy="215900"/>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538654" name="Rectangle 30"/>
          <p:cNvSpPr>
            <a:spLocks noChangeArrowheads="1"/>
          </p:cNvSpPr>
          <p:nvPr/>
        </p:nvSpPr>
        <p:spPr bwMode="auto">
          <a:xfrm>
            <a:off x="6588125" y="6492875"/>
            <a:ext cx="941388" cy="366713"/>
          </a:xfrm>
          <a:prstGeom prst="rect">
            <a:avLst/>
          </a:prstGeom>
          <a:noFill/>
          <a:ln w="9525">
            <a:noFill/>
            <a:miter lim="800000"/>
            <a:headEnd/>
            <a:tailEnd/>
          </a:ln>
          <a:effectLst/>
        </p:spPr>
        <p:txBody>
          <a:bodyPr wrap="none">
            <a:spAutoFit/>
          </a:bodyPr>
          <a:lstStyle/>
          <a:p>
            <a:r>
              <a:rPr kumimoji="1" lang="en-US" altLang="zh-CN" b="1">
                <a:latin typeface="Tahoma" pitchFamily="34" charset="0"/>
              </a:rPr>
              <a:t>j</a:t>
            </a:r>
            <a:r>
              <a:rPr kumimoji="1" lang="en-US" altLang="zh-CN" b="1"/>
              <a:t>Ì</a:t>
            </a:r>
            <a:r>
              <a:rPr kumimoji="1" lang="en-US" altLang="zh-CN" b="1">
                <a:latin typeface="Tahoma" pitchFamily="34" charset="0"/>
              </a:rPr>
              <a:t>’</a:t>
            </a:r>
            <a:r>
              <a:rPr kumimoji="1" lang="en-US" altLang="zh-CN" b="1" baseline="-25000">
                <a:latin typeface="Tahoma" pitchFamily="34" charset="0"/>
              </a:rPr>
              <a:t>2</a:t>
            </a:r>
            <a:r>
              <a:rPr kumimoji="1" lang="en-US" altLang="zh-CN" b="1">
                <a:latin typeface="Tahoma" pitchFamily="34" charset="0"/>
              </a:rPr>
              <a:t>x’</a:t>
            </a:r>
            <a:r>
              <a:rPr kumimoji="1" lang="el-GR" altLang="zh-CN" b="1" baseline="-25000">
                <a:latin typeface="宋体" pitchFamily="2" charset="-122"/>
              </a:rPr>
              <a:t>σ</a:t>
            </a:r>
            <a:r>
              <a:rPr kumimoji="1" lang="en-US" altLang="zh-CN" b="1" baseline="-25000">
                <a:latin typeface="Tahoma" pitchFamily="34" charset="0"/>
              </a:rPr>
              <a:t>2</a:t>
            </a:r>
          </a:p>
        </p:txBody>
      </p:sp>
      <p:sp>
        <p:nvSpPr>
          <p:cNvPr id="538655" name="Rectangle 31"/>
          <p:cNvSpPr>
            <a:spLocks noChangeArrowheads="1"/>
          </p:cNvSpPr>
          <p:nvPr/>
        </p:nvSpPr>
        <p:spPr bwMode="auto">
          <a:xfrm>
            <a:off x="7019925" y="3068638"/>
            <a:ext cx="511175" cy="366712"/>
          </a:xfrm>
          <a:prstGeom prst="rect">
            <a:avLst/>
          </a:prstGeom>
          <a:noFill/>
          <a:ln w="9525">
            <a:noFill/>
            <a:miter lim="800000"/>
            <a:headEnd/>
            <a:tailEnd/>
          </a:ln>
          <a:effectLst/>
        </p:spPr>
        <p:txBody>
          <a:bodyPr wrap="none">
            <a:spAutoFit/>
          </a:bodyPr>
          <a:lstStyle/>
          <a:p>
            <a:r>
              <a:rPr kumimoji="1" lang="el-GR" altLang="zh-CN" b="1">
                <a:latin typeface=""/>
                <a:ea typeface=""/>
              </a:rPr>
              <a:t>φ</a:t>
            </a:r>
            <a:r>
              <a:rPr kumimoji="1" lang="en-US" altLang="zh-CN" b="1" baseline="-25000">
                <a:latin typeface="Tahoma" pitchFamily="34" charset="0"/>
              </a:rPr>
              <a:t>1</a:t>
            </a:r>
          </a:p>
        </p:txBody>
      </p:sp>
      <p:sp>
        <p:nvSpPr>
          <p:cNvPr id="538656" name="AutoShape 32"/>
          <p:cNvSpPr>
            <a:spLocks noChangeArrowheads="1"/>
          </p:cNvSpPr>
          <p:nvPr/>
        </p:nvSpPr>
        <p:spPr bwMode="auto">
          <a:xfrm rot="900000">
            <a:off x="6734175" y="3419475"/>
            <a:ext cx="862013" cy="223838"/>
          </a:xfrm>
          <a:prstGeom prst="leftRightArrow">
            <a:avLst>
              <a:gd name="adj1" fmla="val 50000"/>
              <a:gd name="adj2" fmla="val 77021"/>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8657" name="AutoShape 33"/>
          <p:cNvSpPr>
            <a:spLocks noChangeArrowheads="1"/>
          </p:cNvSpPr>
          <p:nvPr/>
        </p:nvSpPr>
        <p:spPr bwMode="auto">
          <a:xfrm rot="4500000">
            <a:off x="7740650" y="4076700"/>
            <a:ext cx="285750" cy="368300"/>
          </a:xfrm>
          <a:prstGeom prst="leftRightArrow">
            <a:avLst>
              <a:gd name="adj1" fmla="val 50000"/>
              <a:gd name="adj2" fmla="val 2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8658" name="AutoShape 34"/>
          <p:cNvSpPr>
            <a:spLocks noChangeArrowheads="1"/>
          </p:cNvSpPr>
          <p:nvPr/>
        </p:nvSpPr>
        <p:spPr bwMode="auto">
          <a:xfrm rot="600000">
            <a:off x="6443663" y="5300663"/>
            <a:ext cx="430212" cy="368300"/>
          </a:xfrm>
          <a:prstGeom prst="leftRightArrow">
            <a:avLst>
              <a:gd name="adj1" fmla="val 50000"/>
              <a:gd name="adj2" fmla="val 23362"/>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8660" name="Rectangle 36"/>
          <p:cNvSpPr>
            <a:spLocks noChangeArrowheads="1"/>
          </p:cNvSpPr>
          <p:nvPr/>
        </p:nvSpPr>
        <p:spPr bwMode="auto">
          <a:xfrm>
            <a:off x="6300788" y="5589588"/>
            <a:ext cx="582612" cy="366712"/>
          </a:xfrm>
          <a:prstGeom prst="rect">
            <a:avLst/>
          </a:prstGeom>
          <a:noFill/>
          <a:ln w="9525">
            <a:noFill/>
            <a:miter lim="800000"/>
            <a:headEnd/>
            <a:tailEnd/>
          </a:ln>
          <a:effectLst/>
        </p:spPr>
        <p:txBody>
          <a:bodyPr wrap="none">
            <a:spAutoFit/>
          </a:bodyPr>
          <a:lstStyle/>
          <a:p>
            <a:r>
              <a:rPr kumimoji="1" lang="el-GR" altLang="zh-CN" b="1">
                <a:latin typeface="Tahoma" pitchFamily="34" charset="0"/>
              </a:rPr>
              <a:t>Ψ</a:t>
            </a:r>
            <a:r>
              <a:rPr kumimoji="1" lang="el-GR" altLang="zh-CN">
                <a:latin typeface="Tahoma" pitchFamily="34" charset="0"/>
              </a:rPr>
              <a:t> </a:t>
            </a:r>
            <a:r>
              <a:rPr kumimoji="1" lang="en-US" altLang="zh-CN" b="1" baseline="-25000">
                <a:latin typeface="Tahoma" pitchFamily="34"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8630"/>
                                        </p:tgtEl>
                                        <p:attrNameLst>
                                          <p:attrName>style.visibility</p:attrName>
                                        </p:attrNameLst>
                                      </p:cBhvr>
                                      <p:to>
                                        <p:strVal val="visible"/>
                                      </p:to>
                                    </p:set>
                                    <p:animEffect transition="in" filter="slide(fromBottom)">
                                      <p:cBhvr>
                                        <p:cTn id="7" dur="500"/>
                                        <p:tgtEl>
                                          <p:spTgt spid="5386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8631"/>
                                        </p:tgtEl>
                                        <p:attrNameLst>
                                          <p:attrName>style.visibility</p:attrName>
                                        </p:attrNameLst>
                                      </p:cBhvr>
                                      <p:to>
                                        <p:strVal val="visible"/>
                                      </p:to>
                                    </p:set>
                                    <p:animEffect transition="in" filter="slide(fromBottom)">
                                      <p:cBhvr>
                                        <p:cTn id="12" dur="500"/>
                                        <p:tgtEl>
                                          <p:spTgt spid="53863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38632"/>
                                        </p:tgtEl>
                                        <p:attrNameLst>
                                          <p:attrName>style.visibility</p:attrName>
                                        </p:attrNameLst>
                                      </p:cBhvr>
                                      <p:to>
                                        <p:strVal val="visible"/>
                                      </p:to>
                                    </p:set>
                                    <p:animEffect transition="in" filter="slide(fromTop)">
                                      <p:cBhvr>
                                        <p:cTn id="17" dur="500"/>
                                        <p:tgtEl>
                                          <p:spTgt spid="53863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38633"/>
                                        </p:tgtEl>
                                        <p:attrNameLst>
                                          <p:attrName>style.visibility</p:attrName>
                                        </p:attrNameLst>
                                      </p:cBhvr>
                                      <p:to>
                                        <p:strVal val="visible"/>
                                      </p:to>
                                    </p:set>
                                    <p:animEffect transition="in" filter="slide(fromBottom)">
                                      <p:cBhvr>
                                        <p:cTn id="22" dur="500"/>
                                        <p:tgtEl>
                                          <p:spTgt spid="53863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38657"/>
                                        </p:tgtEl>
                                        <p:attrNameLst>
                                          <p:attrName>style.visibility</p:attrName>
                                        </p:attrNameLst>
                                      </p:cBhvr>
                                      <p:to>
                                        <p:strVal val="visible"/>
                                      </p:to>
                                    </p:set>
                                    <p:animEffect transition="in" filter="slide(fromBottom)">
                                      <p:cBhvr>
                                        <p:cTn id="27" dur="500"/>
                                        <p:tgtEl>
                                          <p:spTgt spid="53865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38636"/>
                                        </p:tgtEl>
                                        <p:attrNameLst>
                                          <p:attrName>style.visibility</p:attrName>
                                        </p:attrNameLst>
                                      </p:cBhvr>
                                      <p:to>
                                        <p:strVal val="visible"/>
                                      </p:to>
                                    </p:set>
                                    <p:animEffect transition="in" filter="slide(fromBottom)">
                                      <p:cBhvr>
                                        <p:cTn id="32" dur="500"/>
                                        <p:tgtEl>
                                          <p:spTgt spid="538636"/>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538634"/>
                                        </p:tgtEl>
                                        <p:attrNameLst>
                                          <p:attrName>style.visibility</p:attrName>
                                        </p:attrNameLst>
                                      </p:cBhvr>
                                      <p:to>
                                        <p:strVal val="visible"/>
                                      </p:to>
                                    </p:set>
                                    <p:anim calcmode="lin" valueType="num">
                                      <p:cBhvr>
                                        <p:cTn id="37" dur="1000" fill="hold"/>
                                        <p:tgtEl>
                                          <p:spTgt spid="538634"/>
                                        </p:tgtEl>
                                        <p:attrNameLst>
                                          <p:attrName>ppt_w</p:attrName>
                                        </p:attrNameLst>
                                      </p:cBhvr>
                                      <p:tavLst>
                                        <p:tav tm="0">
                                          <p:val>
                                            <p:strVal val="#ppt_w*0.70"/>
                                          </p:val>
                                        </p:tav>
                                        <p:tav tm="100000">
                                          <p:val>
                                            <p:strVal val="#ppt_w"/>
                                          </p:val>
                                        </p:tav>
                                      </p:tavLst>
                                    </p:anim>
                                    <p:anim calcmode="lin" valueType="num">
                                      <p:cBhvr>
                                        <p:cTn id="38" dur="1000" fill="hold"/>
                                        <p:tgtEl>
                                          <p:spTgt spid="538634"/>
                                        </p:tgtEl>
                                        <p:attrNameLst>
                                          <p:attrName>ppt_h</p:attrName>
                                        </p:attrNameLst>
                                      </p:cBhvr>
                                      <p:tavLst>
                                        <p:tav tm="0">
                                          <p:val>
                                            <p:strVal val="#ppt_h"/>
                                          </p:val>
                                        </p:tav>
                                        <p:tav tm="100000">
                                          <p:val>
                                            <p:strVal val="#ppt_h"/>
                                          </p:val>
                                        </p:tav>
                                      </p:tavLst>
                                    </p:anim>
                                    <p:animEffect transition="in" filter="fade">
                                      <p:cBhvr>
                                        <p:cTn id="39" dur="1000"/>
                                        <p:tgtEl>
                                          <p:spTgt spid="538634"/>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538635"/>
                                        </p:tgtEl>
                                        <p:attrNameLst>
                                          <p:attrName>style.visibility</p:attrName>
                                        </p:attrNameLst>
                                      </p:cBhvr>
                                      <p:to>
                                        <p:strVal val="visible"/>
                                      </p:to>
                                    </p:set>
                                    <p:animEffect transition="in" filter="slide(fromBottom)">
                                      <p:cBhvr>
                                        <p:cTn id="44" dur="500"/>
                                        <p:tgtEl>
                                          <p:spTgt spid="53863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538645"/>
                                        </p:tgtEl>
                                        <p:attrNameLst>
                                          <p:attrName>style.visibility</p:attrName>
                                        </p:attrNameLst>
                                      </p:cBhvr>
                                      <p:to>
                                        <p:strVal val="visible"/>
                                      </p:to>
                                    </p:set>
                                    <p:animEffect transition="in" filter="slide(fromTop)">
                                      <p:cBhvr>
                                        <p:cTn id="49" dur="500"/>
                                        <p:tgtEl>
                                          <p:spTgt spid="538645"/>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538647"/>
                                        </p:tgtEl>
                                        <p:attrNameLst>
                                          <p:attrName>style.visibility</p:attrName>
                                        </p:attrNameLst>
                                      </p:cBhvr>
                                      <p:to>
                                        <p:strVal val="visible"/>
                                      </p:to>
                                    </p:set>
                                    <p:animEffect transition="in" filter="slide(fromBottom)">
                                      <p:cBhvr>
                                        <p:cTn id="54" dur="500"/>
                                        <p:tgtEl>
                                          <p:spTgt spid="538647"/>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538646"/>
                                        </p:tgtEl>
                                        <p:attrNameLst>
                                          <p:attrName>style.visibility</p:attrName>
                                        </p:attrNameLst>
                                      </p:cBhvr>
                                      <p:to>
                                        <p:strVal val="visible"/>
                                      </p:to>
                                    </p:set>
                                    <p:animEffect transition="in" filter="slide(fromBottom)">
                                      <p:cBhvr>
                                        <p:cTn id="59" dur="500"/>
                                        <p:tgtEl>
                                          <p:spTgt spid="538646"/>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538648"/>
                                        </p:tgtEl>
                                        <p:attrNameLst>
                                          <p:attrName>style.visibility</p:attrName>
                                        </p:attrNameLst>
                                      </p:cBhvr>
                                      <p:to>
                                        <p:strVal val="visible"/>
                                      </p:to>
                                    </p:set>
                                    <p:animEffect transition="in" filter="slide(fromBottom)">
                                      <p:cBhvr>
                                        <p:cTn id="64" dur="500"/>
                                        <p:tgtEl>
                                          <p:spTgt spid="538648"/>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538649"/>
                                        </p:tgtEl>
                                        <p:attrNameLst>
                                          <p:attrName>style.visibility</p:attrName>
                                        </p:attrNameLst>
                                      </p:cBhvr>
                                      <p:to>
                                        <p:strVal val="visible"/>
                                      </p:to>
                                    </p:set>
                                    <p:animEffect transition="in" filter="slide(fromBottom)">
                                      <p:cBhvr>
                                        <p:cTn id="69" dur="500"/>
                                        <p:tgtEl>
                                          <p:spTgt spid="538649"/>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538650"/>
                                        </p:tgtEl>
                                        <p:attrNameLst>
                                          <p:attrName>style.visibility</p:attrName>
                                        </p:attrNameLst>
                                      </p:cBhvr>
                                      <p:to>
                                        <p:strVal val="visible"/>
                                      </p:to>
                                    </p:set>
                                    <p:animEffect transition="in" filter="slide(fromBottom)">
                                      <p:cBhvr>
                                        <p:cTn id="74" dur="500"/>
                                        <p:tgtEl>
                                          <p:spTgt spid="538650"/>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538637"/>
                                        </p:tgtEl>
                                        <p:attrNameLst>
                                          <p:attrName>style.visibility</p:attrName>
                                        </p:attrNameLst>
                                      </p:cBhvr>
                                      <p:to>
                                        <p:strVal val="visible"/>
                                      </p:to>
                                    </p:set>
                                    <p:animEffect transition="in" filter="slide(fromBottom)">
                                      <p:cBhvr>
                                        <p:cTn id="79" dur="500"/>
                                        <p:tgtEl>
                                          <p:spTgt spid="538637"/>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538639"/>
                                        </p:tgtEl>
                                        <p:attrNameLst>
                                          <p:attrName>style.visibility</p:attrName>
                                        </p:attrNameLst>
                                      </p:cBhvr>
                                      <p:to>
                                        <p:strVal val="visible"/>
                                      </p:to>
                                    </p:set>
                                    <p:animEffect transition="in" filter="slide(fromBottom)">
                                      <p:cBhvr>
                                        <p:cTn id="84" dur="500"/>
                                        <p:tgtEl>
                                          <p:spTgt spid="538639"/>
                                        </p:tgtEl>
                                      </p:cBhvr>
                                    </p:animEffect>
                                  </p:childTnLst>
                                </p:cTn>
                              </p:par>
                            </p:childTnLst>
                          </p:cTn>
                        </p:par>
                      </p:childTnLst>
                    </p:cTn>
                  </p:par>
                  <p:par>
                    <p:cTn id="85" fill="hold">
                      <p:stCondLst>
                        <p:cond delay="indefinite"/>
                      </p:stCondLst>
                      <p:childTnLst>
                        <p:par>
                          <p:cTn id="86" fill="hold">
                            <p:stCondLst>
                              <p:cond delay="0"/>
                            </p:stCondLst>
                            <p:childTnLst>
                              <p:par>
                                <p:cTn id="87" presetID="55" presetClass="entr" presetSubtype="0" fill="hold" grpId="0" nodeType="clickEffect">
                                  <p:stCondLst>
                                    <p:cond delay="0"/>
                                  </p:stCondLst>
                                  <p:childTnLst>
                                    <p:set>
                                      <p:cBhvr>
                                        <p:cTn id="88" dur="1" fill="hold">
                                          <p:stCondLst>
                                            <p:cond delay="0"/>
                                          </p:stCondLst>
                                        </p:cTn>
                                        <p:tgtEl>
                                          <p:spTgt spid="538638"/>
                                        </p:tgtEl>
                                        <p:attrNameLst>
                                          <p:attrName>style.visibility</p:attrName>
                                        </p:attrNameLst>
                                      </p:cBhvr>
                                      <p:to>
                                        <p:strVal val="visible"/>
                                      </p:to>
                                    </p:set>
                                    <p:anim calcmode="lin" valueType="num">
                                      <p:cBhvr>
                                        <p:cTn id="89" dur="1000" fill="hold"/>
                                        <p:tgtEl>
                                          <p:spTgt spid="538638"/>
                                        </p:tgtEl>
                                        <p:attrNameLst>
                                          <p:attrName>ppt_w</p:attrName>
                                        </p:attrNameLst>
                                      </p:cBhvr>
                                      <p:tavLst>
                                        <p:tav tm="0">
                                          <p:val>
                                            <p:strVal val="#ppt_w*0.70"/>
                                          </p:val>
                                        </p:tav>
                                        <p:tav tm="100000">
                                          <p:val>
                                            <p:strVal val="#ppt_w"/>
                                          </p:val>
                                        </p:tav>
                                      </p:tavLst>
                                    </p:anim>
                                    <p:anim calcmode="lin" valueType="num">
                                      <p:cBhvr>
                                        <p:cTn id="90" dur="1000" fill="hold"/>
                                        <p:tgtEl>
                                          <p:spTgt spid="538638"/>
                                        </p:tgtEl>
                                        <p:attrNameLst>
                                          <p:attrName>ppt_h</p:attrName>
                                        </p:attrNameLst>
                                      </p:cBhvr>
                                      <p:tavLst>
                                        <p:tav tm="0">
                                          <p:val>
                                            <p:strVal val="#ppt_h"/>
                                          </p:val>
                                        </p:tav>
                                        <p:tav tm="100000">
                                          <p:val>
                                            <p:strVal val="#ppt_h"/>
                                          </p:val>
                                        </p:tav>
                                      </p:tavLst>
                                    </p:anim>
                                    <p:animEffect transition="in" filter="fade">
                                      <p:cBhvr>
                                        <p:cTn id="91" dur="1000"/>
                                        <p:tgtEl>
                                          <p:spTgt spid="538638"/>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4" fill="hold" grpId="0" nodeType="clickEffect">
                                  <p:stCondLst>
                                    <p:cond delay="0"/>
                                  </p:stCondLst>
                                  <p:childTnLst>
                                    <p:set>
                                      <p:cBhvr>
                                        <p:cTn id="95" dur="1" fill="hold">
                                          <p:stCondLst>
                                            <p:cond delay="0"/>
                                          </p:stCondLst>
                                        </p:cTn>
                                        <p:tgtEl>
                                          <p:spTgt spid="538640"/>
                                        </p:tgtEl>
                                        <p:attrNameLst>
                                          <p:attrName>style.visibility</p:attrName>
                                        </p:attrNameLst>
                                      </p:cBhvr>
                                      <p:to>
                                        <p:strVal val="visible"/>
                                      </p:to>
                                    </p:set>
                                    <p:animEffect transition="in" filter="slide(fromBottom)">
                                      <p:cBhvr>
                                        <p:cTn id="96" dur="500"/>
                                        <p:tgtEl>
                                          <p:spTgt spid="538640"/>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538641"/>
                                        </p:tgtEl>
                                        <p:attrNameLst>
                                          <p:attrName>style.visibility</p:attrName>
                                        </p:attrNameLst>
                                      </p:cBhvr>
                                      <p:to>
                                        <p:strVal val="visible"/>
                                      </p:to>
                                    </p:set>
                                    <p:animEffect transition="in" filter="slide(fromBottom)">
                                      <p:cBhvr>
                                        <p:cTn id="101" dur="500"/>
                                        <p:tgtEl>
                                          <p:spTgt spid="538641"/>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4" fill="hold" grpId="0" nodeType="clickEffect">
                                  <p:stCondLst>
                                    <p:cond delay="0"/>
                                  </p:stCondLst>
                                  <p:childTnLst>
                                    <p:set>
                                      <p:cBhvr>
                                        <p:cTn id="105" dur="1" fill="hold">
                                          <p:stCondLst>
                                            <p:cond delay="0"/>
                                          </p:stCondLst>
                                        </p:cTn>
                                        <p:tgtEl>
                                          <p:spTgt spid="538642"/>
                                        </p:tgtEl>
                                        <p:attrNameLst>
                                          <p:attrName>style.visibility</p:attrName>
                                        </p:attrNameLst>
                                      </p:cBhvr>
                                      <p:to>
                                        <p:strVal val="visible"/>
                                      </p:to>
                                    </p:set>
                                    <p:animEffect transition="in" filter="slide(fromBottom)">
                                      <p:cBhvr>
                                        <p:cTn id="106" dur="500"/>
                                        <p:tgtEl>
                                          <p:spTgt spid="538642"/>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4" fill="hold" grpId="0" nodeType="clickEffect">
                                  <p:stCondLst>
                                    <p:cond delay="0"/>
                                  </p:stCondLst>
                                  <p:childTnLst>
                                    <p:set>
                                      <p:cBhvr>
                                        <p:cTn id="110" dur="1" fill="hold">
                                          <p:stCondLst>
                                            <p:cond delay="0"/>
                                          </p:stCondLst>
                                        </p:cTn>
                                        <p:tgtEl>
                                          <p:spTgt spid="538643"/>
                                        </p:tgtEl>
                                        <p:attrNameLst>
                                          <p:attrName>style.visibility</p:attrName>
                                        </p:attrNameLst>
                                      </p:cBhvr>
                                      <p:to>
                                        <p:strVal val="visible"/>
                                      </p:to>
                                    </p:set>
                                    <p:animEffect transition="in" filter="slide(fromBottom)">
                                      <p:cBhvr>
                                        <p:cTn id="111" dur="500"/>
                                        <p:tgtEl>
                                          <p:spTgt spid="538643"/>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4" fill="hold" grpId="0" nodeType="clickEffect">
                                  <p:stCondLst>
                                    <p:cond delay="0"/>
                                  </p:stCondLst>
                                  <p:childTnLst>
                                    <p:set>
                                      <p:cBhvr>
                                        <p:cTn id="115" dur="1" fill="hold">
                                          <p:stCondLst>
                                            <p:cond delay="0"/>
                                          </p:stCondLst>
                                        </p:cTn>
                                        <p:tgtEl>
                                          <p:spTgt spid="538644"/>
                                        </p:tgtEl>
                                        <p:attrNameLst>
                                          <p:attrName>style.visibility</p:attrName>
                                        </p:attrNameLst>
                                      </p:cBhvr>
                                      <p:to>
                                        <p:strVal val="visible"/>
                                      </p:to>
                                    </p:set>
                                    <p:animEffect transition="in" filter="slide(fromBottom)">
                                      <p:cBhvr>
                                        <p:cTn id="116" dur="500"/>
                                        <p:tgtEl>
                                          <p:spTgt spid="538644"/>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1" fill="hold" grpId="0" nodeType="clickEffect">
                                  <p:stCondLst>
                                    <p:cond delay="0"/>
                                  </p:stCondLst>
                                  <p:childTnLst>
                                    <p:set>
                                      <p:cBhvr>
                                        <p:cTn id="120" dur="1" fill="hold">
                                          <p:stCondLst>
                                            <p:cond delay="0"/>
                                          </p:stCondLst>
                                        </p:cTn>
                                        <p:tgtEl>
                                          <p:spTgt spid="538651"/>
                                        </p:tgtEl>
                                        <p:attrNameLst>
                                          <p:attrName>style.visibility</p:attrName>
                                        </p:attrNameLst>
                                      </p:cBhvr>
                                      <p:to>
                                        <p:strVal val="visible"/>
                                      </p:to>
                                    </p:set>
                                    <p:animEffect transition="in" filter="slide(fromTop)">
                                      <p:cBhvr>
                                        <p:cTn id="121" dur="500"/>
                                        <p:tgtEl>
                                          <p:spTgt spid="538651"/>
                                        </p:tgtEl>
                                      </p:cBhvr>
                                    </p:animEffect>
                                  </p:childTnLst>
                                </p:cTn>
                              </p:par>
                            </p:childTnLst>
                          </p:cTn>
                        </p:par>
                      </p:childTnLst>
                    </p:cTn>
                  </p:par>
                  <p:par>
                    <p:cTn id="122" fill="hold">
                      <p:stCondLst>
                        <p:cond delay="indefinite"/>
                      </p:stCondLst>
                      <p:childTnLst>
                        <p:par>
                          <p:cTn id="123" fill="hold">
                            <p:stCondLst>
                              <p:cond delay="0"/>
                            </p:stCondLst>
                            <p:childTnLst>
                              <p:par>
                                <p:cTn id="124" presetID="12" presetClass="entr" presetSubtype="4" fill="hold" grpId="0" nodeType="clickEffect">
                                  <p:stCondLst>
                                    <p:cond delay="0"/>
                                  </p:stCondLst>
                                  <p:childTnLst>
                                    <p:set>
                                      <p:cBhvr>
                                        <p:cTn id="125" dur="1" fill="hold">
                                          <p:stCondLst>
                                            <p:cond delay="0"/>
                                          </p:stCondLst>
                                        </p:cTn>
                                        <p:tgtEl>
                                          <p:spTgt spid="538652"/>
                                        </p:tgtEl>
                                        <p:attrNameLst>
                                          <p:attrName>style.visibility</p:attrName>
                                        </p:attrNameLst>
                                      </p:cBhvr>
                                      <p:to>
                                        <p:strVal val="visible"/>
                                      </p:to>
                                    </p:set>
                                    <p:animEffect transition="in" filter="slide(fromBottom)">
                                      <p:cBhvr>
                                        <p:cTn id="126" dur="500"/>
                                        <p:tgtEl>
                                          <p:spTgt spid="538652"/>
                                        </p:tgtEl>
                                      </p:cBhvr>
                                    </p:animEffect>
                                  </p:childTnLst>
                                </p:cTn>
                              </p:par>
                            </p:childTnLst>
                          </p:cTn>
                        </p:par>
                      </p:childTnLst>
                    </p:cTn>
                  </p:par>
                  <p:par>
                    <p:cTn id="127" fill="hold">
                      <p:stCondLst>
                        <p:cond delay="indefinite"/>
                      </p:stCondLst>
                      <p:childTnLst>
                        <p:par>
                          <p:cTn id="128" fill="hold">
                            <p:stCondLst>
                              <p:cond delay="0"/>
                            </p:stCondLst>
                            <p:childTnLst>
                              <p:par>
                                <p:cTn id="129" presetID="12" presetClass="entr" presetSubtype="8" fill="hold" grpId="0" nodeType="clickEffect">
                                  <p:stCondLst>
                                    <p:cond delay="0"/>
                                  </p:stCondLst>
                                  <p:childTnLst>
                                    <p:set>
                                      <p:cBhvr>
                                        <p:cTn id="130" dur="1" fill="hold">
                                          <p:stCondLst>
                                            <p:cond delay="0"/>
                                          </p:stCondLst>
                                        </p:cTn>
                                        <p:tgtEl>
                                          <p:spTgt spid="538653"/>
                                        </p:tgtEl>
                                        <p:attrNameLst>
                                          <p:attrName>style.visibility</p:attrName>
                                        </p:attrNameLst>
                                      </p:cBhvr>
                                      <p:to>
                                        <p:strVal val="visible"/>
                                      </p:to>
                                    </p:set>
                                    <p:animEffect transition="in" filter="slide(fromLeft)">
                                      <p:cBhvr>
                                        <p:cTn id="131" dur="500"/>
                                        <p:tgtEl>
                                          <p:spTgt spid="538653"/>
                                        </p:tgtEl>
                                      </p:cBhvr>
                                    </p:animEffect>
                                  </p:childTnLst>
                                </p:cTn>
                              </p:par>
                            </p:childTnLst>
                          </p:cTn>
                        </p:par>
                      </p:childTnLst>
                    </p:cTn>
                  </p:par>
                  <p:par>
                    <p:cTn id="132" fill="hold">
                      <p:stCondLst>
                        <p:cond delay="indefinite"/>
                      </p:stCondLst>
                      <p:childTnLst>
                        <p:par>
                          <p:cTn id="133" fill="hold">
                            <p:stCondLst>
                              <p:cond delay="0"/>
                            </p:stCondLst>
                            <p:childTnLst>
                              <p:par>
                                <p:cTn id="134" presetID="12" presetClass="entr" presetSubtype="4" fill="hold" grpId="0" nodeType="clickEffect">
                                  <p:stCondLst>
                                    <p:cond delay="0"/>
                                  </p:stCondLst>
                                  <p:childTnLst>
                                    <p:set>
                                      <p:cBhvr>
                                        <p:cTn id="135" dur="1" fill="hold">
                                          <p:stCondLst>
                                            <p:cond delay="0"/>
                                          </p:stCondLst>
                                        </p:cTn>
                                        <p:tgtEl>
                                          <p:spTgt spid="538654"/>
                                        </p:tgtEl>
                                        <p:attrNameLst>
                                          <p:attrName>style.visibility</p:attrName>
                                        </p:attrNameLst>
                                      </p:cBhvr>
                                      <p:to>
                                        <p:strVal val="visible"/>
                                      </p:to>
                                    </p:set>
                                    <p:animEffect transition="in" filter="slide(fromBottom)">
                                      <p:cBhvr>
                                        <p:cTn id="136" dur="500"/>
                                        <p:tgtEl>
                                          <p:spTgt spid="538654"/>
                                        </p:tgtEl>
                                      </p:cBhvr>
                                    </p:animEffect>
                                  </p:childTnLst>
                                </p:cTn>
                              </p:par>
                            </p:childTnLst>
                          </p:cTn>
                        </p:par>
                      </p:childTnLst>
                    </p:cTn>
                  </p:par>
                  <p:par>
                    <p:cTn id="137" fill="hold">
                      <p:stCondLst>
                        <p:cond delay="indefinite"/>
                      </p:stCondLst>
                      <p:childTnLst>
                        <p:par>
                          <p:cTn id="138" fill="hold">
                            <p:stCondLst>
                              <p:cond delay="0"/>
                            </p:stCondLst>
                            <p:childTnLst>
                              <p:par>
                                <p:cTn id="139" presetID="12" presetClass="entr" presetSubtype="4" fill="hold" grpId="0" nodeType="clickEffect">
                                  <p:stCondLst>
                                    <p:cond delay="0"/>
                                  </p:stCondLst>
                                  <p:childTnLst>
                                    <p:set>
                                      <p:cBhvr>
                                        <p:cTn id="140" dur="1" fill="hold">
                                          <p:stCondLst>
                                            <p:cond delay="0"/>
                                          </p:stCondLst>
                                        </p:cTn>
                                        <p:tgtEl>
                                          <p:spTgt spid="538655"/>
                                        </p:tgtEl>
                                        <p:attrNameLst>
                                          <p:attrName>style.visibility</p:attrName>
                                        </p:attrNameLst>
                                      </p:cBhvr>
                                      <p:to>
                                        <p:strVal val="visible"/>
                                      </p:to>
                                    </p:set>
                                    <p:animEffect transition="in" filter="slide(fromBottom)">
                                      <p:cBhvr>
                                        <p:cTn id="141" dur="500"/>
                                        <p:tgtEl>
                                          <p:spTgt spid="538655"/>
                                        </p:tgtEl>
                                      </p:cBhvr>
                                    </p:animEffect>
                                  </p:childTnLst>
                                </p:cTn>
                              </p:par>
                            </p:childTnLst>
                          </p:cTn>
                        </p:par>
                      </p:childTnLst>
                    </p:cTn>
                  </p:par>
                  <p:par>
                    <p:cTn id="142" fill="hold">
                      <p:stCondLst>
                        <p:cond delay="indefinite"/>
                      </p:stCondLst>
                      <p:childTnLst>
                        <p:par>
                          <p:cTn id="143" fill="hold">
                            <p:stCondLst>
                              <p:cond delay="0"/>
                            </p:stCondLst>
                            <p:childTnLst>
                              <p:par>
                                <p:cTn id="144" presetID="12" presetClass="entr" presetSubtype="4" fill="hold" grpId="0" nodeType="clickEffect">
                                  <p:stCondLst>
                                    <p:cond delay="0"/>
                                  </p:stCondLst>
                                  <p:childTnLst>
                                    <p:set>
                                      <p:cBhvr>
                                        <p:cTn id="145" dur="1" fill="hold">
                                          <p:stCondLst>
                                            <p:cond delay="0"/>
                                          </p:stCondLst>
                                        </p:cTn>
                                        <p:tgtEl>
                                          <p:spTgt spid="538656"/>
                                        </p:tgtEl>
                                        <p:attrNameLst>
                                          <p:attrName>style.visibility</p:attrName>
                                        </p:attrNameLst>
                                      </p:cBhvr>
                                      <p:to>
                                        <p:strVal val="visible"/>
                                      </p:to>
                                    </p:set>
                                    <p:animEffect transition="in" filter="slide(fromBottom)">
                                      <p:cBhvr>
                                        <p:cTn id="146" dur="500"/>
                                        <p:tgtEl>
                                          <p:spTgt spid="538656"/>
                                        </p:tgtEl>
                                      </p:cBhvr>
                                    </p:animEffect>
                                  </p:childTnLst>
                                </p:cTn>
                              </p:par>
                            </p:childTnLst>
                          </p:cTn>
                        </p:par>
                      </p:childTnLst>
                    </p:cTn>
                  </p:par>
                  <p:par>
                    <p:cTn id="147" fill="hold">
                      <p:stCondLst>
                        <p:cond delay="indefinite"/>
                      </p:stCondLst>
                      <p:childTnLst>
                        <p:par>
                          <p:cTn id="148" fill="hold">
                            <p:stCondLst>
                              <p:cond delay="0"/>
                            </p:stCondLst>
                            <p:childTnLst>
                              <p:par>
                                <p:cTn id="149" presetID="12" presetClass="entr" presetSubtype="4" fill="hold" grpId="0" nodeType="clickEffect">
                                  <p:stCondLst>
                                    <p:cond delay="0"/>
                                  </p:stCondLst>
                                  <p:childTnLst>
                                    <p:set>
                                      <p:cBhvr>
                                        <p:cTn id="150" dur="1" fill="hold">
                                          <p:stCondLst>
                                            <p:cond delay="0"/>
                                          </p:stCondLst>
                                        </p:cTn>
                                        <p:tgtEl>
                                          <p:spTgt spid="538658"/>
                                        </p:tgtEl>
                                        <p:attrNameLst>
                                          <p:attrName>style.visibility</p:attrName>
                                        </p:attrNameLst>
                                      </p:cBhvr>
                                      <p:to>
                                        <p:strVal val="visible"/>
                                      </p:to>
                                    </p:set>
                                    <p:animEffect transition="in" filter="slide(fromBottom)">
                                      <p:cBhvr>
                                        <p:cTn id="151" dur="500"/>
                                        <p:tgtEl>
                                          <p:spTgt spid="538658"/>
                                        </p:tgtEl>
                                      </p:cBhvr>
                                    </p:animEffect>
                                  </p:childTnLst>
                                </p:cTn>
                              </p:par>
                            </p:childTnLst>
                          </p:cTn>
                        </p:par>
                      </p:childTnLst>
                    </p:cTn>
                  </p:par>
                  <p:par>
                    <p:cTn id="152" fill="hold">
                      <p:stCondLst>
                        <p:cond delay="indefinite"/>
                      </p:stCondLst>
                      <p:childTnLst>
                        <p:par>
                          <p:cTn id="153" fill="hold">
                            <p:stCondLst>
                              <p:cond delay="0"/>
                            </p:stCondLst>
                            <p:childTnLst>
                              <p:par>
                                <p:cTn id="154" presetID="12" presetClass="entr" presetSubtype="4" fill="hold" grpId="0" nodeType="clickEffect">
                                  <p:stCondLst>
                                    <p:cond delay="0"/>
                                  </p:stCondLst>
                                  <p:childTnLst>
                                    <p:set>
                                      <p:cBhvr>
                                        <p:cTn id="155" dur="1" fill="hold">
                                          <p:stCondLst>
                                            <p:cond delay="0"/>
                                          </p:stCondLst>
                                        </p:cTn>
                                        <p:tgtEl>
                                          <p:spTgt spid="538660"/>
                                        </p:tgtEl>
                                        <p:attrNameLst>
                                          <p:attrName>style.visibility</p:attrName>
                                        </p:attrNameLst>
                                      </p:cBhvr>
                                      <p:to>
                                        <p:strVal val="visible"/>
                                      </p:to>
                                    </p:set>
                                    <p:animEffect transition="in" filter="slide(fromBottom)">
                                      <p:cBhvr>
                                        <p:cTn id="156" dur="500"/>
                                        <p:tgtEl>
                                          <p:spTgt spid="53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30" grpId="0" animBg="1"/>
      <p:bldP spid="538631" grpId="0"/>
      <p:bldP spid="538632" grpId="0" animBg="1"/>
      <p:bldP spid="538633" grpId="0"/>
      <p:bldP spid="538634" grpId="0" animBg="1"/>
      <p:bldP spid="538635" grpId="0"/>
      <p:bldP spid="538636" grpId="0"/>
      <p:bldP spid="538637" grpId="0" animBg="1"/>
      <p:bldP spid="538638" grpId="0" animBg="1"/>
      <p:bldP spid="538639" grpId="0"/>
      <p:bldP spid="538640" grpId="0"/>
      <p:bldP spid="538641" grpId="0" animBg="1"/>
      <p:bldP spid="538642" grpId="0"/>
      <p:bldP spid="538643" grpId="0" animBg="1"/>
      <p:bldP spid="538644" grpId="0"/>
      <p:bldP spid="538645" grpId="0" animBg="1"/>
      <p:bldP spid="538646" grpId="0" animBg="1"/>
      <p:bldP spid="538647" grpId="0"/>
      <p:bldP spid="538648" grpId="0"/>
      <p:bldP spid="538649" grpId="0" animBg="1"/>
      <p:bldP spid="538650" grpId="0"/>
      <p:bldP spid="538651" grpId="0" animBg="1"/>
      <p:bldP spid="538652" grpId="0"/>
      <p:bldP spid="538653" grpId="0" animBg="1"/>
      <p:bldP spid="538654" grpId="0"/>
      <p:bldP spid="538655" grpId="0"/>
      <p:bldP spid="538656" grpId="0" animBg="1"/>
      <p:bldP spid="538657" grpId="0" animBg="1"/>
      <p:bldP spid="538658" grpId="0" animBg="1"/>
      <p:bldP spid="5386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9707" name="Picture 59" descr="26-14感应电动机负载等值变换图"/>
          <p:cNvPicPr>
            <a:picLocks noChangeAspect="1" noChangeArrowheads="1"/>
          </p:cNvPicPr>
          <p:nvPr/>
        </p:nvPicPr>
        <p:blipFill>
          <a:blip r:embed="rId3"/>
          <a:srcRect/>
          <a:stretch>
            <a:fillRect/>
          </a:stretch>
        </p:blipFill>
        <p:spPr bwMode="auto">
          <a:xfrm>
            <a:off x="0" y="1844675"/>
            <a:ext cx="6981825" cy="2781300"/>
          </a:xfrm>
          <a:prstGeom prst="rect">
            <a:avLst/>
          </a:prstGeom>
          <a:noFill/>
        </p:spPr>
      </p:pic>
      <p:sp>
        <p:nvSpPr>
          <p:cNvPr id="539650" name="Rectangle 2"/>
          <p:cNvSpPr>
            <a:spLocks noGrp="1" noChangeArrowheads="1"/>
          </p:cNvSpPr>
          <p:nvPr>
            <p:ph type="title" sz="quarter"/>
          </p:nvPr>
        </p:nvSpPr>
        <p:spPr>
          <a:xfrm>
            <a:off x="900113" y="0"/>
            <a:ext cx="7793037" cy="866775"/>
          </a:xfrm>
        </p:spPr>
        <p:txBody>
          <a:bodyPr/>
          <a:lstStyle/>
          <a:p>
            <a:r>
              <a:rPr lang="en-US" altLang="zh-CN" sz="2900" b="1"/>
              <a:t>5.3</a:t>
            </a:r>
            <a:r>
              <a:rPr lang="en-US" altLang="zh-CN" sz="2900" b="1">
                <a:latin typeface="Arial"/>
              </a:rPr>
              <a:t>—</a:t>
            </a:r>
            <a:r>
              <a:rPr lang="en-US" altLang="zh-CN" sz="2900" b="1"/>
              <a:t>1  </a:t>
            </a:r>
            <a:r>
              <a:rPr lang="zh-CN" altLang="en-US" sz="2900" b="1"/>
              <a:t>感应电动机的功率关系  </a:t>
            </a:r>
            <a:r>
              <a:rPr lang="zh-CN" altLang="en-US" b="1"/>
              <a:t> </a:t>
            </a:r>
            <a:r>
              <a:rPr lang="en-US" altLang="zh-CN" sz="1200">
                <a:ea typeface="黑体" pitchFamily="49" charset="-122"/>
              </a:rPr>
              <a:t>2</a:t>
            </a:r>
          </a:p>
        </p:txBody>
      </p:sp>
      <p:sp>
        <p:nvSpPr>
          <p:cNvPr id="539654" name="Line 6"/>
          <p:cNvSpPr>
            <a:spLocks noChangeShapeType="1"/>
          </p:cNvSpPr>
          <p:nvPr/>
        </p:nvSpPr>
        <p:spPr bwMode="auto">
          <a:xfrm>
            <a:off x="6911975" y="4437063"/>
            <a:ext cx="2232025"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39655" name="Rectangle 7"/>
          <p:cNvSpPr>
            <a:spLocks noChangeArrowheads="1"/>
          </p:cNvSpPr>
          <p:nvPr/>
        </p:nvSpPr>
        <p:spPr bwMode="auto">
          <a:xfrm>
            <a:off x="8316913" y="4365625"/>
            <a:ext cx="573087" cy="366713"/>
          </a:xfrm>
          <a:prstGeom prst="rect">
            <a:avLst/>
          </a:prstGeom>
          <a:noFill/>
          <a:ln w="9525">
            <a:noFill/>
            <a:miter lim="800000"/>
            <a:headEnd/>
            <a:tailEnd/>
          </a:ln>
          <a:effectLst/>
        </p:spPr>
        <p:txBody>
          <a:bodyPr wrap="none">
            <a:spAutoFit/>
          </a:bodyPr>
          <a:lstStyle/>
          <a:p>
            <a:r>
              <a:rPr kumimoji="1" lang="el-GR" altLang="zh-CN">
                <a:latin typeface="Tahoma" pitchFamily="34" charset="0"/>
              </a:rPr>
              <a:t>Φ</a:t>
            </a:r>
            <a:r>
              <a:rPr kumimoji="1" lang="en-US" altLang="zh-CN">
                <a:latin typeface="Tahoma" pitchFamily="34" charset="0"/>
              </a:rPr>
              <a:t> </a:t>
            </a:r>
            <a:r>
              <a:rPr kumimoji="1" lang="en-US" altLang="zh-CN" b="1" baseline="-25000">
                <a:latin typeface="Tahoma" pitchFamily="34" charset="0"/>
              </a:rPr>
              <a:t>m</a:t>
            </a:r>
          </a:p>
        </p:txBody>
      </p:sp>
      <p:sp>
        <p:nvSpPr>
          <p:cNvPr id="539656" name="Line 8"/>
          <p:cNvSpPr>
            <a:spLocks noChangeShapeType="1"/>
          </p:cNvSpPr>
          <p:nvPr/>
        </p:nvSpPr>
        <p:spPr bwMode="auto">
          <a:xfrm>
            <a:off x="6877050" y="4437063"/>
            <a:ext cx="0" cy="20161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39657" name="Rectangle 9"/>
          <p:cNvSpPr>
            <a:spLocks noChangeArrowheads="1"/>
          </p:cNvSpPr>
          <p:nvPr/>
        </p:nvSpPr>
        <p:spPr bwMode="auto">
          <a:xfrm>
            <a:off x="7019925" y="5589588"/>
            <a:ext cx="1008063" cy="366712"/>
          </a:xfrm>
          <a:prstGeom prst="rect">
            <a:avLst/>
          </a:prstGeom>
          <a:noFill/>
          <a:ln w="9525">
            <a:noFill/>
            <a:miter lim="800000"/>
            <a:headEnd/>
            <a:tailEnd/>
          </a:ln>
          <a:effectLst/>
        </p:spPr>
        <p:txBody>
          <a:bodyPr>
            <a:spAutoFit/>
          </a:bodyPr>
          <a:lstStyle/>
          <a:p>
            <a:r>
              <a:rPr kumimoji="1" lang="en-US" altLang="zh-CN" b="1"/>
              <a:t>È</a:t>
            </a:r>
            <a:r>
              <a:rPr kumimoji="1" lang="en-US" altLang="zh-CN" b="1" baseline="-25000">
                <a:latin typeface="Tahoma" pitchFamily="34" charset="0"/>
              </a:rPr>
              <a:t>1</a:t>
            </a:r>
            <a:r>
              <a:rPr kumimoji="1" lang="zh-CN" altLang="en-US" b="1">
                <a:latin typeface="Tahoma" pitchFamily="34" charset="0"/>
              </a:rPr>
              <a:t>＝</a:t>
            </a:r>
            <a:r>
              <a:rPr kumimoji="1" lang="en-US" altLang="zh-CN" b="1"/>
              <a:t>È</a:t>
            </a:r>
            <a:r>
              <a:rPr kumimoji="1" lang="en-US" altLang="zh-CN" b="1">
                <a:latin typeface="Tahoma" pitchFamily="34" charset="0"/>
              </a:rPr>
              <a:t>’</a:t>
            </a:r>
            <a:r>
              <a:rPr kumimoji="1" lang="en-US" altLang="zh-CN" b="1" baseline="-25000">
                <a:latin typeface="Tahoma" pitchFamily="34" charset="0"/>
              </a:rPr>
              <a:t>2</a:t>
            </a:r>
          </a:p>
        </p:txBody>
      </p:sp>
      <p:sp>
        <p:nvSpPr>
          <p:cNvPr id="539658" name="Line 10"/>
          <p:cNvSpPr>
            <a:spLocks noChangeShapeType="1"/>
          </p:cNvSpPr>
          <p:nvPr/>
        </p:nvSpPr>
        <p:spPr bwMode="auto">
          <a:xfrm flipV="1">
            <a:off x="6877050" y="3933825"/>
            <a:ext cx="1366838" cy="503238"/>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39659" name="Rectangle 11"/>
          <p:cNvSpPr>
            <a:spLocks noChangeArrowheads="1"/>
          </p:cNvSpPr>
          <p:nvPr/>
        </p:nvSpPr>
        <p:spPr bwMode="auto">
          <a:xfrm>
            <a:off x="8388350" y="3721100"/>
            <a:ext cx="344488" cy="366713"/>
          </a:xfrm>
          <a:prstGeom prst="rect">
            <a:avLst/>
          </a:prstGeom>
          <a:noFill/>
          <a:ln w="9525">
            <a:noFill/>
            <a:miter lim="800000"/>
            <a:headEnd/>
            <a:tailEnd/>
          </a:ln>
          <a:effectLst/>
        </p:spPr>
        <p:txBody>
          <a:bodyPr wrap="none">
            <a:spAutoFit/>
          </a:bodyPr>
          <a:lstStyle/>
          <a:p>
            <a:r>
              <a:rPr kumimoji="1" lang="en-US" altLang="zh-CN" b="1"/>
              <a:t>Ì</a:t>
            </a:r>
            <a:r>
              <a:rPr kumimoji="1" lang="en-US" altLang="zh-CN" b="1" baseline="-25000">
                <a:latin typeface="Tahoma" pitchFamily="34" charset="0"/>
              </a:rPr>
              <a:t>0</a:t>
            </a:r>
          </a:p>
        </p:txBody>
      </p:sp>
      <p:sp>
        <p:nvSpPr>
          <p:cNvPr id="539660" name="Rectangle 12"/>
          <p:cNvSpPr>
            <a:spLocks noChangeArrowheads="1"/>
          </p:cNvSpPr>
          <p:nvPr/>
        </p:nvSpPr>
        <p:spPr bwMode="auto">
          <a:xfrm>
            <a:off x="7956550" y="4005263"/>
            <a:ext cx="509588" cy="366712"/>
          </a:xfrm>
          <a:prstGeom prst="rect">
            <a:avLst/>
          </a:prstGeom>
          <a:noFill/>
          <a:ln w="9525">
            <a:noFill/>
            <a:miter lim="800000"/>
            <a:headEnd/>
            <a:tailEnd/>
          </a:ln>
          <a:effectLst/>
        </p:spPr>
        <p:txBody>
          <a:bodyPr wrap="none">
            <a:spAutoFit/>
          </a:bodyPr>
          <a:lstStyle/>
          <a:p>
            <a:r>
              <a:rPr kumimoji="1" lang="el-GR" altLang="zh-CN" b="1">
                <a:latin typeface="Tahoma" pitchFamily="34" charset="0"/>
              </a:rPr>
              <a:t>α</a:t>
            </a:r>
            <a:r>
              <a:rPr kumimoji="1" lang="en-US" altLang="zh-CN" b="1" baseline="-25000">
                <a:latin typeface="Tahoma" pitchFamily="34" charset="0"/>
              </a:rPr>
              <a:t>0</a:t>
            </a:r>
          </a:p>
        </p:txBody>
      </p:sp>
      <p:sp>
        <p:nvSpPr>
          <p:cNvPr id="539661" name="Line 13"/>
          <p:cNvSpPr>
            <a:spLocks noChangeShapeType="1"/>
          </p:cNvSpPr>
          <p:nvPr/>
        </p:nvSpPr>
        <p:spPr bwMode="auto">
          <a:xfrm>
            <a:off x="6877050" y="2420938"/>
            <a:ext cx="0" cy="2016125"/>
          </a:xfrm>
          <a:prstGeom prst="line">
            <a:avLst/>
          </a:prstGeom>
          <a:noFill/>
          <a:ln w="38100">
            <a:solidFill>
              <a:schemeClr val="tx1"/>
            </a:solidFill>
            <a:miter lim="800000"/>
            <a:headEnd type="triangle" w="med" len="med"/>
            <a:tailEnd/>
          </a:ln>
          <a:effectLst/>
        </p:spPr>
        <p:txBody>
          <a:bodyPr wrap="none"/>
          <a:lstStyle/>
          <a:p>
            <a:endParaRPr lang="zh-CN" altLang="en-US"/>
          </a:p>
        </p:txBody>
      </p:sp>
      <p:sp>
        <p:nvSpPr>
          <p:cNvPr id="539662" name="Line 14"/>
          <p:cNvSpPr>
            <a:spLocks noChangeShapeType="1"/>
          </p:cNvSpPr>
          <p:nvPr/>
        </p:nvSpPr>
        <p:spPr bwMode="auto">
          <a:xfrm flipV="1">
            <a:off x="6877050" y="1916113"/>
            <a:ext cx="431800" cy="503237"/>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39663" name="Rectangle 15"/>
          <p:cNvSpPr>
            <a:spLocks noChangeArrowheads="1"/>
          </p:cNvSpPr>
          <p:nvPr/>
        </p:nvSpPr>
        <p:spPr bwMode="auto">
          <a:xfrm>
            <a:off x="6948488" y="2493963"/>
            <a:ext cx="531812" cy="366712"/>
          </a:xfrm>
          <a:prstGeom prst="rect">
            <a:avLst/>
          </a:prstGeom>
          <a:noFill/>
          <a:ln w="9525">
            <a:noFill/>
            <a:miter lim="800000"/>
            <a:headEnd/>
            <a:tailEnd/>
          </a:ln>
          <a:effectLst/>
        </p:spPr>
        <p:txBody>
          <a:bodyPr wrap="none">
            <a:spAutoFit/>
          </a:bodyPr>
          <a:lstStyle/>
          <a:p>
            <a:r>
              <a:rPr kumimoji="1" lang="en-US" altLang="zh-CN" b="1">
                <a:latin typeface="Tahoma" pitchFamily="34" charset="0"/>
              </a:rPr>
              <a:t>-</a:t>
            </a:r>
            <a:r>
              <a:rPr kumimoji="1" lang="en-US" altLang="zh-CN" b="1"/>
              <a:t>È</a:t>
            </a:r>
            <a:r>
              <a:rPr kumimoji="1" lang="en-US" altLang="zh-CN" b="1" baseline="-25000">
                <a:latin typeface="Tahoma" pitchFamily="34" charset="0"/>
              </a:rPr>
              <a:t>1</a:t>
            </a:r>
          </a:p>
        </p:txBody>
      </p:sp>
      <p:sp>
        <p:nvSpPr>
          <p:cNvPr id="539664" name="Rectangle 16"/>
          <p:cNvSpPr>
            <a:spLocks noChangeArrowheads="1"/>
          </p:cNvSpPr>
          <p:nvPr/>
        </p:nvSpPr>
        <p:spPr bwMode="auto">
          <a:xfrm>
            <a:off x="7092950" y="2060575"/>
            <a:ext cx="719138" cy="366713"/>
          </a:xfrm>
          <a:prstGeom prst="rect">
            <a:avLst/>
          </a:prstGeom>
          <a:noFill/>
          <a:ln w="9525">
            <a:noFill/>
            <a:miter lim="800000"/>
            <a:headEnd/>
            <a:tailEnd/>
          </a:ln>
          <a:effectLst/>
        </p:spPr>
        <p:txBody>
          <a:bodyPr>
            <a:spAutoFit/>
          </a:bodyPr>
          <a:lstStyle/>
          <a:p>
            <a:r>
              <a:rPr kumimoji="1" lang="en-US" altLang="zh-CN" b="1"/>
              <a:t>Ì</a:t>
            </a:r>
            <a:r>
              <a:rPr kumimoji="1" lang="en-US" altLang="zh-CN" b="1" baseline="-25000">
                <a:latin typeface="Tahoma" pitchFamily="34" charset="0"/>
              </a:rPr>
              <a:t>1</a:t>
            </a:r>
            <a:r>
              <a:rPr kumimoji="1" lang="en-US" altLang="zh-CN" b="1">
                <a:latin typeface="Tahoma" pitchFamily="34" charset="0"/>
              </a:rPr>
              <a:t>r</a:t>
            </a:r>
            <a:r>
              <a:rPr kumimoji="1" lang="en-US" altLang="zh-CN" b="1" baseline="-25000">
                <a:latin typeface="Tahoma" pitchFamily="34" charset="0"/>
              </a:rPr>
              <a:t>1</a:t>
            </a:r>
          </a:p>
        </p:txBody>
      </p:sp>
      <p:sp>
        <p:nvSpPr>
          <p:cNvPr id="539665" name="Line 17"/>
          <p:cNvSpPr>
            <a:spLocks noChangeShapeType="1"/>
          </p:cNvSpPr>
          <p:nvPr/>
        </p:nvSpPr>
        <p:spPr bwMode="auto">
          <a:xfrm flipH="1" flipV="1">
            <a:off x="6372225" y="1052513"/>
            <a:ext cx="863600" cy="86360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39666" name="Rectangle 18"/>
          <p:cNvSpPr>
            <a:spLocks noChangeArrowheads="1"/>
          </p:cNvSpPr>
          <p:nvPr/>
        </p:nvSpPr>
        <p:spPr bwMode="auto">
          <a:xfrm>
            <a:off x="6659563" y="982663"/>
            <a:ext cx="793750" cy="366712"/>
          </a:xfrm>
          <a:prstGeom prst="rect">
            <a:avLst/>
          </a:prstGeom>
          <a:noFill/>
          <a:ln w="9525">
            <a:noFill/>
            <a:miter lim="800000"/>
            <a:headEnd/>
            <a:tailEnd/>
          </a:ln>
          <a:effectLst/>
        </p:spPr>
        <p:txBody>
          <a:bodyPr wrap="none">
            <a:spAutoFit/>
          </a:bodyPr>
          <a:lstStyle/>
          <a:p>
            <a:r>
              <a:rPr kumimoji="1" lang="en-US" altLang="zh-CN" b="1">
                <a:latin typeface="Tahoma" pitchFamily="34" charset="0"/>
              </a:rPr>
              <a:t>j</a:t>
            </a:r>
            <a:r>
              <a:rPr kumimoji="1" lang="en-US" altLang="zh-CN" b="1"/>
              <a:t>Ì</a:t>
            </a:r>
            <a:r>
              <a:rPr kumimoji="1" lang="en-US" altLang="zh-CN" b="1" baseline="-25000">
                <a:latin typeface="Tahoma" pitchFamily="34" charset="0"/>
              </a:rPr>
              <a:t>1</a:t>
            </a:r>
            <a:r>
              <a:rPr kumimoji="1" lang="en-US" altLang="zh-CN" b="1">
                <a:latin typeface="Tahoma" pitchFamily="34" charset="0"/>
              </a:rPr>
              <a:t>x</a:t>
            </a:r>
            <a:r>
              <a:rPr kumimoji="1" lang="el-GR" altLang="zh-CN" b="1" baseline="-25000">
                <a:latin typeface="宋体" pitchFamily="2" charset="-122"/>
              </a:rPr>
              <a:t>σ</a:t>
            </a:r>
            <a:r>
              <a:rPr kumimoji="1" lang="en-US" altLang="zh-CN" b="1" baseline="-25000">
                <a:latin typeface="宋体" pitchFamily="2" charset="-122"/>
              </a:rPr>
              <a:t>1</a:t>
            </a:r>
            <a:endParaRPr kumimoji="1" lang="el-GR" altLang="en-US" b="1" baseline="-25000">
              <a:latin typeface="宋体" pitchFamily="2" charset="-122"/>
            </a:endParaRPr>
          </a:p>
        </p:txBody>
      </p:sp>
      <p:sp>
        <p:nvSpPr>
          <p:cNvPr id="539667" name="Line 19"/>
          <p:cNvSpPr>
            <a:spLocks noChangeShapeType="1"/>
          </p:cNvSpPr>
          <p:nvPr/>
        </p:nvSpPr>
        <p:spPr bwMode="auto">
          <a:xfrm flipH="1" flipV="1">
            <a:off x="6372225" y="1052513"/>
            <a:ext cx="504825" cy="338455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539668" name="Rectangle 20"/>
          <p:cNvSpPr>
            <a:spLocks noChangeArrowheads="1"/>
          </p:cNvSpPr>
          <p:nvPr/>
        </p:nvSpPr>
        <p:spPr bwMode="auto">
          <a:xfrm>
            <a:off x="5795963" y="1341438"/>
            <a:ext cx="684212" cy="366712"/>
          </a:xfrm>
          <a:prstGeom prst="rect">
            <a:avLst/>
          </a:prstGeom>
          <a:noFill/>
          <a:ln w="9525">
            <a:noFill/>
            <a:miter lim="800000"/>
            <a:headEnd/>
            <a:tailEnd/>
          </a:ln>
          <a:effectLst/>
        </p:spPr>
        <p:txBody>
          <a:bodyPr>
            <a:spAutoFit/>
          </a:bodyPr>
          <a:lstStyle/>
          <a:p>
            <a:r>
              <a:rPr kumimoji="1" lang="en-US" altLang="zh-CN" b="1"/>
              <a:t>Ù</a:t>
            </a:r>
            <a:r>
              <a:rPr kumimoji="1" lang="en-US" altLang="zh-CN" sz="2400" b="1" baseline="-25000">
                <a:latin typeface="Tahoma" pitchFamily="34" charset="0"/>
              </a:rPr>
              <a:t>1</a:t>
            </a:r>
          </a:p>
        </p:txBody>
      </p:sp>
      <p:sp>
        <p:nvSpPr>
          <p:cNvPr id="539669" name="Line 21"/>
          <p:cNvSpPr>
            <a:spLocks noChangeShapeType="1"/>
          </p:cNvSpPr>
          <p:nvPr/>
        </p:nvSpPr>
        <p:spPr bwMode="auto">
          <a:xfrm flipH="1">
            <a:off x="6084888" y="4437063"/>
            <a:ext cx="792162" cy="1944687"/>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39670" name="Line 22"/>
          <p:cNvSpPr>
            <a:spLocks noChangeShapeType="1"/>
          </p:cNvSpPr>
          <p:nvPr/>
        </p:nvSpPr>
        <p:spPr bwMode="auto">
          <a:xfrm flipH="1">
            <a:off x="8243888" y="2060575"/>
            <a:ext cx="720725" cy="1871663"/>
          </a:xfrm>
          <a:prstGeom prst="line">
            <a:avLst/>
          </a:prstGeom>
          <a:noFill/>
          <a:ln w="38100">
            <a:solidFill>
              <a:srgbClr val="02FE02"/>
            </a:solidFill>
            <a:miter lim="800000"/>
            <a:headEnd type="triangle" w="med" len="med"/>
            <a:tailEnd/>
          </a:ln>
          <a:effectLst/>
        </p:spPr>
        <p:txBody>
          <a:bodyPr wrap="none"/>
          <a:lstStyle/>
          <a:p>
            <a:endParaRPr lang="zh-CN" altLang="en-US"/>
          </a:p>
        </p:txBody>
      </p:sp>
      <p:sp>
        <p:nvSpPr>
          <p:cNvPr id="539671" name="Rectangle 23"/>
          <p:cNvSpPr>
            <a:spLocks noChangeArrowheads="1"/>
          </p:cNvSpPr>
          <p:nvPr/>
        </p:nvSpPr>
        <p:spPr bwMode="auto">
          <a:xfrm>
            <a:off x="5580063" y="6165850"/>
            <a:ext cx="407987" cy="366713"/>
          </a:xfrm>
          <a:prstGeom prst="rect">
            <a:avLst/>
          </a:prstGeom>
          <a:noFill/>
          <a:ln w="9525">
            <a:noFill/>
            <a:miter lim="800000"/>
            <a:headEnd/>
            <a:tailEnd/>
          </a:ln>
          <a:effectLst/>
        </p:spPr>
        <p:txBody>
          <a:bodyPr wrap="none">
            <a:spAutoFit/>
          </a:bodyPr>
          <a:lstStyle/>
          <a:p>
            <a:r>
              <a:rPr kumimoji="1" lang="en-US" altLang="zh-CN" b="1"/>
              <a:t>Ì</a:t>
            </a:r>
            <a:r>
              <a:rPr kumimoji="1" lang="en-US" altLang="zh-CN" b="1">
                <a:latin typeface="Tahoma" pitchFamily="34" charset="0"/>
              </a:rPr>
              <a:t>’</a:t>
            </a:r>
            <a:r>
              <a:rPr kumimoji="1" lang="en-US" altLang="zh-CN" b="1" baseline="-25000">
                <a:latin typeface="Tahoma" pitchFamily="34" charset="0"/>
              </a:rPr>
              <a:t>2</a:t>
            </a:r>
          </a:p>
        </p:txBody>
      </p:sp>
      <p:sp>
        <p:nvSpPr>
          <p:cNvPr id="539672" name="Rectangle 24"/>
          <p:cNvSpPr>
            <a:spLocks noChangeArrowheads="1"/>
          </p:cNvSpPr>
          <p:nvPr/>
        </p:nvSpPr>
        <p:spPr bwMode="auto">
          <a:xfrm>
            <a:off x="8589963" y="1630363"/>
            <a:ext cx="506412" cy="366712"/>
          </a:xfrm>
          <a:prstGeom prst="rect">
            <a:avLst/>
          </a:prstGeom>
          <a:noFill/>
          <a:ln w="9525">
            <a:noFill/>
            <a:miter lim="800000"/>
            <a:headEnd/>
            <a:tailEnd/>
          </a:ln>
          <a:effectLst/>
        </p:spPr>
        <p:txBody>
          <a:bodyPr wrap="none">
            <a:spAutoFit/>
          </a:bodyPr>
          <a:lstStyle/>
          <a:p>
            <a:r>
              <a:rPr kumimoji="1" lang="en-US" altLang="zh-CN" b="1">
                <a:latin typeface="Tahoma" pitchFamily="34" charset="0"/>
              </a:rPr>
              <a:t>-</a:t>
            </a:r>
            <a:r>
              <a:rPr kumimoji="1" lang="en-US" altLang="zh-CN" b="1"/>
              <a:t>Ì</a:t>
            </a:r>
            <a:r>
              <a:rPr kumimoji="1" lang="en-US" altLang="zh-CN" b="1">
                <a:latin typeface="Tahoma" pitchFamily="34" charset="0"/>
              </a:rPr>
              <a:t>’</a:t>
            </a:r>
            <a:r>
              <a:rPr kumimoji="1" lang="en-US" altLang="zh-CN" b="1" baseline="-25000">
                <a:latin typeface="Tahoma" pitchFamily="34" charset="0"/>
              </a:rPr>
              <a:t>2</a:t>
            </a:r>
          </a:p>
        </p:txBody>
      </p:sp>
      <p:sp>
        <p:nvSpPr>
          <p:cNvPr id="539673" name="Line 25"/>
          <p:cNvSpPr>
            <a:spLocks noChangeShapeType="1"/>
          </p:cNvSpPr>
          <p:nvPr/>
        </p:nvSpPr>
        <p:spPr bwMode="auto">
          <a:xfrm flipV="1">
            <a:off x="6877050" y="2060575"/>
            <a:ext cx="2087563" cy="2376488"/>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39674" name="Rectangle 26"/>
          <p:cNvSpPr>
            <a:spLocks noChangeArrowheads="1"/>
          </p:cNvSpPr>
          <p:nvPr/>
        </p:nvSpPr>
        <p:spPr bwMode="auto">
          <a:xfrm>
            <a:off x="8172450" y="2209800"/>
            <a:ext cx="344488" cy="366713"/>
          </a:xfrm>
          <a:prstGeom prst="rect">
            <a:avLst/>
          </a:prstGeom>
          <a:noFill/>
          <a:ln w="9525">
            <a:noFill/>
            <a:miter lim="800000"/>
            <a:headEnd/>
            <a:tailEnd/>
          </a:ln>
          <a:effectLst/>
        </p:spPr>
        <p:txBody>
          <a:bodyPr wrap="none">
            <a:spAutoFit/>
          </a:bodyPr>
          <a:lstStyle/>
          <a:p>
            <a:r>
              <a:rPr kumimoji="1" lang="en-US" altLang="zh-CN" b="1"/>
              <a:t>Ì</a:t>
            </a:r>
            <a:r>
              <a:rPr kumimoji="1" lang="en-US" altLang="zh-CN" b="1" baseline="-25000">
                <a:latin typeface="Tahoma" pitchFamily="34" charset="0"/>
              </a:rPr>
              <a:t>1</a:t>
            </a:r>
          </a:p>
        </p:txBody>
      </p:sp>
      <p:sp>
        <p:nvSpPr>
          <p:cNvPr id="539675" name="Line 27"/>
          <p:cNvSpPr>
            <a:spLocks noChangeShapeType="1"/>
          </p:cNvSpPr>
          <p:nvPr/>
        </p:nvSpPr>
        <p:spPr bwMode="auto">
          <a:xfrm flipH="1">
            <a:off x="6156325" y="4437063"/>
            <a:ext cx="720725" cy="1728787"/>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539676" name="Rectangle 28"/>
          <p:cNvSpPr>
            <a:spLocks noChangeArrowheads="1"/>
          </p:cNvSpPr>
          <p:nvPr/>
        </p:nvSpPr>
        <p:spPr bwMode="auto">
          <a:xfrm>
            <a:off x="4859338" y="5661025"/>
            <a:ext cx="1249362" cy="366713"/>
          </a:xfrm>
          <a:prstGeom prst="rect">
            <a:avLst/>
          </a:prstGeom>
          <a:noFill/>
          <a:ln w="9525">
            <a:noFill/>
            <a:miter lim="800000"/>
            <a:headEnd/>
            <a:tailEnd/>
          </a:ln>
          <a:effectLst/>
        </p:spPr>
        <p:txBody>
          <a:bodyPr>
            <a:spAutoFit/>
          </a:bodyPr>
          <a:lstStyle/>
          <a:p>
            <a:r>
              <a:rPr kumimoji="1" lang="en-US" altLang="zh-CN" b="1"/>
              <a:t>Ì</a:t>
            </a:r>
            <a:r>
              <a:rPr kumimoji="1" lang="en-US" altLang="zh-CN" b="1">
                <a:latin typeface="Tahoma" pitchFamily="34" charset="0"/>
              </a:rPr>
              <a:t>’</a:t>
            </a:r>
            <a:r>
              <a:rPr kumimoji="1" lang="en-US" altLang="zh-CN" b="1" baseline="-25000">
                <a:latin typeface="Tahoma" pitchFamily="34" charset="0"/>
              </a:rPr>
              <a:t>2</a:t>
            </a:r>
            <a:r>
              <a:rPr kumimoji="1" lang="zh-CN" altLang="en-US" b="1">
                <a:latin typeface="Tahoma" pitchFamily="34" charset="0"/>
              </a:rPr>
              <a:t>（</a:t>
            </a:r>
            <a:r>
              <a:rPr kumimoji="1" lang="en-US" altLang="zh-CN" b="1">
                <a:latin typeface="Tahoma" pitchFamily="34" charset="0"/>
              </a:rPr>
              <a:t>r’</a:t>
            </a:r>
            <a:r>
              <a:rPr kumimoji="1" lang="en-US" altLang="zh-CN" b="1" baseline="-25000">
                <a:latin typeface="Tahoma" pitchFamily="34" charset="0"/>
              </a:rPr>
              <a:t>2</a:t>
            </a:r>
            <a:r>
              <a:rPr kumimoji="1" lang="en-US" altLang="zh-CN" b="1">
                <a:latin typeface="Tahoma" pitchFamily="34" charset="0"/>
              </a:rPr>
              <a:t>/s)</a:t>
            </a:r>
          </a:p>
        </p:txBody>
      </p:sp>
      <p:sp>
        <p:nvSpPr>
          <p:cNvPr id="539677" name="Line 29"/>
          <p:cNvSpPr>
            <a:spLocks noChangeShapeType="1"/>
          </p:cNvSpPr>
          <p:nvPr/>
        </p:nvSpPr>
        <p:spPr bwMode="auto">
          <a:xfrm>
            <a:off x="6156325" y="6165850"/>
            <a:ext cx="720725" cy="215900"/>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539678" name="Rectangle 30"/>
          <p:cNvSpPr>
            <a:spLocks noChangeArrowheads="1"/>
          </p:cNvSpPr>
          <p:nvPr/>
        </p:nvSpPr>
        <p:spPr bwMode="auto">
          <a:xfrm>
            <a:off x="7092950" y="5949950"/>
            <a:ext cx="941388" cy="366713"/>
          </a:xfrm>
          <a:prstGeom prst="rect">
            <a:avLst/>
          </a:prstGeom>
          <a:noFill/>
          <a:ln w="9525">
            <a:noFill/>
            <a:miter lim="800000"/>
            <a:headEnd/>
            <a:tailEnd/>
          </a:ln>
          <a:effectLst/>
        </p:spPr>
        <p:txBody>
          <a:bodyPr wrap="none">
            <a:spAutoFit/>
          </a:bodyPr>
          <a:lstStyle/>
          <a:p>
            <a:r>
              <a:rPr kumimoji="1" lang="en-US" altLang="zh-CN" b="1">
                <a:latin typeface="Tahoma" pitchFamily="34" charset="0"/>
              </a:rPr>
              <a:t>j</a:t>
            </a:r>
            <a:r>
              <a:rPr kumimoji="1" lang="en-US" altLang="zh-CN" b="1"/>
              <a:t>Ì</a:t>
            </a:r>
            <a:r>
              <a:rPr kumimoji="1" lang="en-US" altLang="zh-CN" b="1">
                <a:latin typeface="Tahoma" pitchFamily="34" charset="0"/>
              </a:rPr>
              <a:t>’</a:t>
            </a:r>
            <a:r>
              <a:rPr kumimoji="1" lang="en-US" altLang="zh-CN" b="1" baseline="-25000">
                <a:latin typeface="Tahoma" pitchFamily="34" charset="0"/>
              </a:rPr>
              <a:t>2</a:t>
            </a:r>
            <a:r>
              <a:rPr kumimoji="1" lang="en-US" altLang="zh-CN" b="1">
                <a:latin typeface="Tahoma" pitchFamily="34" charset="0"/>
              </a:rPr>
              <a:t>x’</a:t>
            </a:r>
            <a:r>
              <a:rPr kumimoji="1" lang="el-GR" altLang="zh-CN" b="1" baseline="-25000">
                <a:latin typeface="宋体" pitchFamily="2" charset="-122"/>
              </a:rPr>
              <a:t>σ</a:t>
            </a:r>
            <a:r>
              <a:rPr kumimoji="1" lang="en-US" altLang="zh-CN" b="1" baseline="-25000">
                <a:latin typeface="Tahoma" pitchFamily="34" charset="0"/>
              </a:rPr>
              <a:t>2</a:t>
            </a:r>
          </a:p>
        </p:txBody>
      </p:sp>
      <p:sp>
        <p:nvSpPr>
          <p:cNvPr id="539679" name="Rectangle 31"/>
          <p:cNvSpPr>
            <a:spLocks noChangeArrowheads="1"/>
          </p:cNvSpPr>
          <p:nvPr/>
        </p:nvSpPr>
        <p:spPr bwMode="auto">
          <a:xfrm>
            <a:off x="7019925" y="3068638"/>
            <a:ext cx="511175" cy="366712"/>
          </a:xfrm>
          <a:prstGeom prst="rect">
            <a:avLst/>
          </a:prstGeom>
          <a:noFill/>
          <a:ln w="9525">
            <a:noFill/>
            <a:miter lim="800000"/>
            <a:headEnd/>
            <a:tailEnd/>
          </a:ln>
          <a:effectLst/>
        </p:spPr>
        <p:txBody>
          <a:bodyPr wrap="none">
            <a:spAutoFit/>
          </a:bodyPr>
          <a:lstStyle/>
          <a:p>
            <a:r>
              <a:rPr kumimoji="1" lang="el-GR" altLang="zh-CN" b="1">
                <a:latin typeface=""/>
                <a:ea typeface=""/>
              </a:rPr>
              <a:t>φ</a:t>
            </a:r>
            <a:r>
              <a:rPr kumimoji="1" lang="en-US" altLang="zh-CN" b="1" baseline="-25000">
                <a:latin typeface="Tahoma" pitchFamily="34" charset="0"/>
              </a:rPr>
              <a:t>1</a:t>
            </a:r>
          </a:p>
        </p:txBody>
      </p:sp>
      <p:sp>
        <p:nvSpPr>
          <p:cNvPr id="539680" name="AutoShape 32"/>
          <p:cNvSpPr>
            <a:spLocks noChangeArrowheads="1"/>
          </p:cNvSpPr>
          <p:nvPr/>
        </p:nvSpPr>
        <p:spPr bwMode="auto">
          <a:xfrm rot="900000">
            <a:off x="6734175" y="3419475"/>
            <a:ext cx="862013" cy="223838"/>
          </a:xfrm>
          <a:prstGeom prst="leftRightArrow">
            <a:avLst>
              <a:gd name="adj1" fmla="val 50000"/>
              <a:gd name="adj2" fmla="val 77021"/>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9681" name="AutoShape 33"/>
          <p:cNvSpPr>
            <a:spLocks noChangeArrowheads="1"/>
          </p:cNvSpPr>
          <p:nvPr/>
        </p:nvSpPr>
        <p:spPr bwMode="auto">
          <a:xfrm rot="4500000">
            <a:off x="7740650" y="4076700"/>
            <a:ext cx="285750" cy="368300"/>
          </a:xfrm>
          <a:prstGeom prst="leftRightArrow">
            <a:avLst>
              <a:gd name="adj1" fmla="val 50000"/>
              <a:gd name="adj2" fmla="val 2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9682" name="AutoShape 34"/>
          <p:cNvSpPr>
            <a:spLocks noChangeArrowheads="1"/>
          </p:cNvSpPr>
          <p:nvPr/>
        </p:nvSpPr>
        <p:spPr bwMode="auto">
          <a:xfrm rot="600000">
            <a:off x="6443663" y="5300663"/>
            <a:ext cx="430212" cy="368300"/>
          </a:xfrm>
          <a:prstGeom prst="leftRightArrow">
            <a:avLst>
              <a:gd name="adj1" fmla="val 50000"/>
              <a:gd name="adj2" fmla="val 23362"/>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9683" name="Rectangle 35"/>
          <p:cNvSpPr>
            <a:spLocks noChangeArrowheads="1"/>
          </p:cNvSpPr>
          <p:nvPr/>
        </p:nvSpPr>
        <p:spPr bwMode="auto">
          <a:xfrm>
            <a:off x="6372225" y="5589588"/>
            <a:ext cx="511175" cy="366712"/>
          </a:xfrm>
          <a:prstGeom prst="rect">
            <a:avLst/>
          </a:prstGeom>
          <a:noFill/>
          <a:ln w="9525">
            <a:noFill/>
            <a:miter lim="800000"/>
            <a:headEnd/>
            <a:tailEnd/>
          </a:ln>
          <a:effectLst/>
        </p:spPr>
        <p:txBody>
          <a:bodyPr wrap="none">
            <a:spAutoFit/>
          </a:bodyPr>
          <a:lstStyle/>
          <a:p>
            <a:r>
              <a:rPr kumimoji="1" lang="el-GR" altLang="zh-CN" b="1">
                <a:latin typeface=""/>
                <a:ea typeface=""/>
              </a:rPr>
              <a:t>Ψ</a:t>
            </a:r>
            <a:r>
              <a:rPr kumimoji="1" lang="en-US" altLang="zh-CN" b="1" baseline="-25000">
                <a:latin typeface="Tahoma" pitchFamily="34" charset="0"/>
              </a:rPr>
              <a:t>2</a:t>
            </a:r>
          </a:p>
        </p:txBody>
      </p:sp>
      <p:graphicFrame>
        <p:nvGraphicFramePr>
          <p:cNvPr id="539688" name="Object 40"/>
          <p:cNvGraphicFramePr>
            <a:graphicFrameLocks noChangeAspect="1"/>
          </p:cNvGraphicFramePr>
          <p:nvPr>
            <p:ph sz="quarter" idx="4"/>
          </p:nvPr>
        </p:nvGraphicFramePr>
        <p:xfrm>
          <a:off x="179388" y="4868863"/>
          <a:ext cx="4572000" cy="971550"/>
        </p:xfrm>
        <a:graphic>
          <a:graphicData uri="http://schemas.openxmlformats.org/presentationml/2006/ole">
            <p:oleObj spid="_x0000_s539688" name="公式" r:id="rId4" imgW="1854000" imgH="393480" progId="Equation.3">
              <p:embed/>
            </p:oleObj>
          </a:graphicData>
        </a:graphic>
      </p:graphicFrame>
      <p:graphicFrame>
        <p:nvGraphicFramePr>
          <p:cNvPr id="539693" name="Object 45"/>
          <p:cNvGraphicFramePr>
            <a:graphicFrameLocks noChangeAspect="1"/>
          </p:cNvGraphicFramePr>
          <p:nvPr>
            <p:ph sz="quarter" idx="1"/>
          </p:nvPr>
        </p:nvGraphicFramePr>
        <p:xfrm>
          <a:off x="2265363" y="4491038"/>
          <a:ext cx="2066925" cy="619125"/>
        </p:xfrm>
        <a:graphic>
          <a:graphicData uri="http://schemas.openxmlformats.org/presentationml/2006/ole">
            <p:oleObj spid="_x0000_s539693" name="公式" r:id="rId5" imgW="799920" imgH="241200" progId="Equation.3">
              <p:embed/>
            </p:oleObj>
          </a:graphicData>
        </a:graphic>
      </p:graphicFrame>
      <p:graphicFrame>
        <p:nvGraphicFramePr>
          <p:cNvPr id="539684" name="Object 36"/>
          <p:cNvGraphicFramePr>
            <a:graphicFrameLocks noChangeAspect="1"/>
          </p:cNvGraphicFramePr>
          <p:nvPr>
            <p:ph sz="quarter" idx="2"/>
          </p:nvPr>
        </p:nvGraphicFramePr>
        <p:xfrm>
          <a:off x="1835150" y="1268413"/>
          <a:ext cx="2735263" cy="506412"/>
        </p:xfrm>
        <a:graphic>
          <a:graphicData uri="http://schemas.openxmlformats.org/presentationml/2006/ole">
            <p:oleObj spid="_x0000_s539684" name="公式" r:id="rId6" imgW="1231560" imgH="228600" progId="Equation.3">
              <p:embed/>
            </p:oleObj>
          </a:graphicData>
        </a:graphic>
      </p:graphicFrame>
      <p:graphicFrame>
        <p:nvGraphicFramePr>
          <p:cNvPr id="539691" name="Object 43"/>
          <p:cNvGraphicFramePr>
            <a:graphicFrameLocks noChangeAspect="1"/>
          </p:cNvGraphicFramePr>
          <p:nvPr/>
        </p:nvGraphicFramePr>
        <p:xfrm>
          <a:off x="-65088" y="3919538"/>
          <a:ext cx="2736851" cy="536575"/>
        </p:xfrm>
        <a:graphic>
          <a:graphicData uri="http://schemas.openxmlformats.org/presentationml/2006/ole">
            <p:oleObj spid="_x0000_s539691" name="Equation" r:id="rId7" imgW="1054080" imgH="228600" progId="Equation.DSMT4">
              <p:embed/>
            </p:oleObj>
          </a:graphicData>
        </a:graphic>
      </p:graphicFrame>
      <p:graphicFrame>
        <p:nvGraphicFramePr>
          <p:cNvPr id="539695" name="Object 47"/>
          <p:cNvGraphicFramePr>
            <a:graphicFrameLocks noChangeAspect="1"/>
          </p:cNvGraphicFramePr>
          <p:nvPr/>
        </p:nvGraphicFramePr>
        <p:xfrm>
          <a:off x="468313" y="692150"/>
          <a:ext cx="2044700" cy="566738"/>
        </p:xfrm>
        <a:graphic>
          <a:graphicData uri="http://schemas.openxmlformats.org/presentationml/2006/ole">
            <p:oleObj spid="_x0000_s539695" name="公式" r:id="rId8" imgW="787320" imgH="241200" progId="Equation.3">
              <p:embed/>
            </p:oleObj>
          </a:graphicData>
        </a:graphic>
      </p:graphicFrame>
      <p:graphicFrame>
        <p:nvGraphicFramePr>
          <p:cNvPr id="539690" name="Object 42"/>
          <p:cNvGraphicFramePr>
            <a:graphicFrameLocks noChangeAspect="1"/>
          </p:cNvGraphicFramePr>
          <p:nvPr/>
        </p:nvGraphicFramePr>
        <p:xfrm>
          <a:off x="3773488" y="765175"/>
          <a:ext cx="3263900" cy="566738"/>
        </p:xfrm>
        <a:graphic>
          <a:graphicData uri="http://schemas.openxmlformats.org/presentationml/2006/ole">
            <p:oleObj spid="_x0000_s539690" name="公式" r:id="rId9" imgW="1257120" imgH="241200" progId="Equation.3">
              <p:embed/>
            </p:oleObj>
          </a:graphicData>
        </a:graphic>
      </p:graphicFrame>
      <p:graphicFrame>
        <p:nvGraphicFramePr>
          <p:cNvPr id="539696" name="Object 48"/>
          <p:cNvGraphicFramePr>
            <a:graphicFrameLocks noChangeAspect="1"/>
          </p:cNvGraphicFramePr>
          <p:nvPr/>
        </p:nvGraphicFramePr>
        <p:xfrm>
          <a:off x="4787900" y="4652963"/>
          <a:ext cx="2439988" cy="538162"/>
        </p:xfrm>
        <a:graphic>
          <a:graphicData uri="http://schemas.openxmlformats.org/presentationml/2006/ole">
            <p:oleObj spid="_x0000_s539696" name="公式" r:id="rId10" imgW="939600" imgH="228600" progId="Equation.3">
              <p:embed/>
            </p:oleObj>
          </a:graphicData>
        </a:graphic>
      </p:graphicFrame>
      <p:graphicFrame>
        <p:nvGraphicFramePr>
          <p:cNvPr id="539686" name="Object 38"/>
          <p:cNvGraphicFramePr>
            <a:graphicFrameLocks noChangeAspect="1"/>
          </p:cNvGraphicFramePr>
          <p:nvPr>
            <p:ph sz="quarter" idx="3"/>
          </p:nvPr>
        </p:nvGraphicFramePr>
        <p:xfrm>
          <a:off x="0" y="5589588"/>
          <a:ext cx="4859338" cy="781050"/>
        </p:xfrm>
        <a:graphic>
          <a:graphicData uri="http://schemas.openxmlformats.org/presentationml/2006/ole">
            <p:oleObj spid="_x0000_s539686" name="公式" r:id="rId11" imgW="2450880" imgH="393480" progId="Equation.3">
              <p:embed/>
            </p:oleObj>
          </a:graphicData>
        </a:graphic>
      </p:graphicFrame>
      <p:sp>
        <p:nvSpPr>
          <p:cNvPr id="539698" name="AutoShape 50"/>
          <p:cNvSpPr>
            <a:spLocks noChangeArrowheads="1"/>
          </p:cNvSpPr>
          <p:nvPr/>
        </p:nvSpPr>
        <p:spPr bwMode="auto">
          <a:xfrm>
            <a:off x="179388" y="2852738"/>
            <a:ext cx="827087"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9699" name="Line 51"/>
          <p:cNvSpPr>
            <a:spLocks noChangeShapeType="1"/>
          </p:cNvSpPr>
          <p:nvPr/>
        </p:nvSpPr>
        <p:spPr bwMode="auto">
          <a:xfrm flipV="1">
            <a:off x="1187450" y="1268413"/>
            <a:ext cx="0" cy="1081087"/>
          </a:xfrm>
          <a:prstGeom prst="line">
            <a:avLst/>
          </a:prstGeom>
          <a:noFill/>
          <a:ln w="76200">
            <a:solidFill>
              <a:schemeClr val="hlink"/>
            </a:solidFill>
            <a:miter lim="800000"/>
            <a:headEnd type="triangle" w="med" len="med"/>
            <a:tailEnd/>
          </a:ln>
          <a:effectLst/>
        </p:spPr>
        <p:txBody>
          <a:bodyPr wrap="none"/>
          <a:lstStyle/>
          <a:p>
            <a:endParaRPr lang="zh-CN" altLang="en-US"/>
          </a:p>
        </p:txBody>
      </p:sp>
      <p:sp>
        <p:nvSpPr>
          <p:cNvPr id="539700" name="Line 52"/>
          <p:cNvSpPr>
            <a:spLocks noChangeShapeType="1"/>
          </p:cNvSpPr>
          <p:nvPr/>
        </p:nvSpPr>
        <p:spPr bwMode="auto">
          <a:xfrm>
            <a:off x="3059113" y="2924175"/>
            <a:ext cx="217487" cy="1728788"/>
          </a:xfrm>
          <a:prstGeom prst="line">
            <a:avLst/>
          </a:prstGeom>
          <a:noFill/>
          <a:ln w="76200">
            <a:solidFill>
              <a:schemeClr val="hlink"/>
            </a:solidFill>
            <a:miter lim="800000"/>
            <a:headEnd type="triangle" w="med" len="med"/>
            <a:tailEnd/>
          </a:ln>
          <a:effectLst/>
        </p:spPr>
        <p:txBody>
          <a:bodyPr wrap="none"/>
          <a:lstStyle/>
          <a:p>
            <a:endParaRPr lang="zh-CN" altLang="en-US"/>
          </a:p>
        </p:txBody>
      </p:sp>
      <p:sp>
        <p:nvSpPr>
          <p:cNvPr id="539701" name="AutoShape 53"/>
          <p:cNvSpPr>
            <a:spLocks noChangeArrowheads="1"/>
          </p:cNvSpPr>
          <p:nvPr/>
        </p:nvSpPr>
        <p:spPr bwMode="auto">
          <a:xfrm>
            <a:off x="3203575" y="2997200"/>
            <a:ext cx="827088"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9702" name="Line 54"/>
          <p:cNvSpPr>
            <a:spLocks noChangeShapeType="1"/>
          </p:cNvSpPr>
          <p:nvPr/>
        </p:nvSpPr>
        <p:spPr bwMode="auto">
          <a:xfrm>
            <a:off x="3203575" y="1773238"/>
            <a:ext cx="360363" cy="1655762"/>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539703" name="Line 55"/>
          <p:cNvSpPr>
            <a:spLocks noChangeShapeType="1"/>
          </p:cNvSpPr>
          <p:nvPr/>
        </p:nvSpPr>
        <p:spPr bwMode="auto">
          <a:xfrm flipV="1">
            <a:off x="4932363" y="1268413"/>
            <a:ext cx="0" cy="1081087"/>
          </a:xfrm>
          <a:prstGeom prst="line">
            <a:avLst/>
          </a:prstGeom>
          <a:noFill/>
          <a:ln w="76200">
            <a:solidFill>
              <a:schemeClr val="hlink"/>
            </a:solidFill>
            <a:miter lim="800000"/>
            <a:headEnd type="triangle" w="med" len="med"/>
            <a:tailEnd/>
          </a:ln>
          <a:effectLst/>
        </p:spPr>
        <p:txBody>
          <a:bodyPr wrap="none"/>
          <a:lstStyle/>
          <a:p>
            <a:endParaRPr lang="zh-CN" altLang="en-US"/>
          </a:p>
        </p:txBody>
      </p:sp>
      <p:sp>
        <p:nvSpPr>
          <p:cNvPr id="539704" name="Line 56"/>
          <p:cNvSpPr>
            <a:spLocks noChangeShapeType="1"/>
          </p:cNvSpPr>
          <p:nvPr/>
        </p:nvSpPr>
        <p:spPr bwMode="auto">
          <a:xfrm flipH="1" flipV="1">
            <a:off x="5435600" y="3284538"/>
            <a:ext cx="0" cy="1439862"/>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539705" name="AutoShape 57"/>
          <p:cNvSpPr>
            <a:spLocks noChangeArrowheads="1"/>
          </p:cNvSpPr>
          <p:nvPr/>
        </p:nvSpPr>
        <p:spPr bwMode="auto">
          <a:xfrm>
            <a:off x="5148263" y="3068638"/>
            <a:ext cx="827087"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39706" name="Rectangle 58"/>
          <p:cNvSpPr>
            <a:spLocks noChangeArrowheads="1"/>
          </p:cNvSpPr>
          <p:nvPr/>
        </p:nvSpPr>
        <p:spPr bwMode="auto">
          <a:xfrm>
            <a:off x="6911975" y="4581525"/>
            <a:ext cx="2232025" cy="650875"/>
          </a:xfrm>
          <a:prstGeom prst="rect">
            <a:avLst/>
          </a:prstGeom>
          <a:noFill/>
          <a:ln w="9525">
            <a:noFill/>
            <a:miter lim="800000"/>
            <a:headEnd/>
            <a:tailEnd/>
          </a:ln>
          <a:effectLst/>
        </p:spPr>
        <p:txBody>
          <a:bodyPr anchor="b"/>
          <a:lstStyle/>
          <a:p>
            <a:r>
              <a:rPr lang="zh-CN" altLang="en-US" sz="2900" b="1">
                <a:solidFill>
                  <a:schemeClr val="tx2"/>
                </a:solidFill>
                <a:latin typeface="Arial Black" pitchFamily="34" charset="0"/>
              </a:rPr>
              <a:t>机械功率</a:t>
            </a:r>
            <a:endParaRPr lang="zh-CN" altLang="en-US" sz="1200">
              <a:solidFill>
                <a:schemeClr val="tx2"/>
              </a:solidFill>
              <a:latin typeface="Arial Black" pitchFamily="34" charset="0"/>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39698"/>
                                        </p:tgtEl>
                                        <p:attrNameLst>
                                          <p:attrName>style.visibility</p:attrName>
                                        </p:attrNameLst>
                                      </p:cBhvr>
                                      <p:to>
                                        <p:strVal val="visible"/>
                                      </p:to>
                                    </p:set>
                                    <p:animEffect transition="in" filter="slide(fromLeft)">
                                      <p:cBhvr>
                                        <p:cTn id="7" dur="500"/>
                                        <p:tgtEl>
                                          <p:spTgt spid="53969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39691"/>
                                        </p:tgtEl>
                                        <p:attrNameLst>
                                          <p:attrName>style.visibility</p:attrName>
                                        </p:attrNameLst>
                                      </p:cBhvr>
                                      <p:to>
                                        <p:strVal val="visible"/>
                                      </p:to>
                                    </p:set>
                                    <p:animEffect transition="in" filter="slide(fromBottom)">
                                      <p:cBhvr>
                                        <p:cTn id="12" dur="500"/>
                                        <p:tgtEl>
                                          <p:spTgt spid="53969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39695"/>
                                        </p:tgtEl>
                                        <p:attrNameLst>
                                          <p:attrName>style.visibility</p:attrName>
                                        </p:attrNameLst>
                                      </p:cBhvr>
                                      <p:to>
                                        <p:strVal val="visible"/>
                                      </p:to>
                                    </p:set>
                                    <p:animEffect transition="in" filter="slide(fromBottom)">
                                      <p:cBhvr>
                                        <p:cTn id="17" dur="500"/>
                                        <p:tgtEl>
                                          <p:spTgt spid="53969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539699"/>
                                        </p:tgtEl>
                                        <p:attrNameLst>
                                          <p:attrName>style.visibility</p:attrName>
                                        </p:attrNameLst>
                                      </p:cBhvr>
                                      <p:to>
                                        <p:strVal val="visible"/>
                                      </p:to>
                                    </p:set>
                                    <p:animEffect transition="in" filter="slide(fromTop)">
                                      <p:cBhvr>
                                        <p:cTn id="22" dur="500"/>
                                        <p:tgtEl>
                                          <p:spTgt spid="53969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39693"/>
                                        </p:tgtEl>
                                        <p:attrNameLst>
                                          <p:attrName>style.visibility</p:attrName>
                                        </p:attrNameLst>
                                      </p:cBhvr>
                                      <p:to>
                                        <p:strVal val="visible"/>
                                      </p:to>
                                    </p:set>
                                    <p:animEffect transition="in" filter="slide(fromBottom)">
                                      <p:cBhvr>
                                        <p:cTn id="27" dur="500"/>
                                        <p:tgtEl>
                                          <p:spTgt spid="53969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39700"/>
                                        </p:tgtEl>
                                        <p:attrNameLst>
                                          <p:attrName>style.visibility</p:attrName>
                                        </p:attrNameLst>
                                      </p:cBhvr>
                                      <p:to>
                                        <p:strVal val="visible"/>
                                      </p:to>
                                    </p:set>
                                    <p:animEffect transition="in" filter="slide(fromBottom)">
                                      <p:cBhvr>
                                        <p:cTn id="32" dur="500"/>
                                        <p:tgtEl>
                                          <p:spTgt spid="53970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39684"/>
                                        </p:tgtEl>
                                        <p:attrNameLst>
                                          <p:attrName>style.visibility</p:attrName>
                                        </p:attrNameLst>
                                      </p:cBhvr>
                                      <p:to>
                                        <p:strVal val="visible"/>
                                      </p:to>
                                    </p:set>
                                    <p:animEffect transition="in" filter="slide(fromBottom)">
                                      <p:cBhvr>
                                        <p:cTn id="37" dur="500"/>
                                        <p:tgtEl>
                                          <p:spTgt spid="53968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539688"/>
                                        </p:tgtEl>
                                        <p:attrNameLst>
                                          <p:attrName>style.visibility</p:attrName>
                                        </p:attrNameLst>
                                      </p:cBhvr>
                                      <p:to>
                                        <p:strVal val="visible"/>
                                      </p:to>
                                    </p:set>
                                    <p:animEffect transition="in" filter="slide(fromBottom)">
                                      <p:cBhvr>
                                        <p:cTn id="42" dur="500"/>
                                        <p:tgtEl>
                                          <p:spTgt spid="539688"/>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539701"/>
                                        </p:tgtEl>
                                        <p:attrNameLst>
                                          <p:attrName>style.visibility</p:attrName>
                                        </p:attrNameLst>
                                      </p:cBhvr>
                                      <p:to>
                                        <p:strVal val="visible"/>
                                      </p:to>
                                    </p:set>
                                    <p:animEffect transition="in" filter="slide(fromLeft)">
                                      <p:cBhvr>
                                        <p:cTn id="47" dur="500"/>
                                        <p:tgtEl>
                                          <p:spTgt spid="53970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539702"/>
                                        </p:tgtEl>
                                        <p:attrNameLst>
                                          <p:attrName>style.visibility</p:attrName>
                                        </p:attrNameLst>
                                      </p:cBhvr>
                                      <p:to>
                                        <p:strVal val="visible"/>
                                      </p:to>
                                    </p:set>
                                    <p:animEffect transition="in" filter="slide(fromTop)">
                                      <p:cBhvr>
                                        <p:cTn id="52" dur="500"/>
                                        <p:tgtEl>
                                          <p:spTgt spid="53970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539690"/>
                                        </p:tgtEl>
                                        <p:attrNameLst>
                                          <p:attrName>style.visibility</p:attrName>
                                        </p:attrNameLst>
                                      </p:cBhvr>
                                      <p:to>
                                        <p:strVal val="visible"/>
                                      </p:to>
                                    </p:set>
                                    <p:animEffect transition="in" filter="slide(fromBottom)">
                                      <p:cBhvr>
                                        <p:cTn id="57" dur="500"/>
                                        <p:tgtEl>
                                          <p:spTgt spid="539690"/>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539703"/>
                                        </p:tgtEl>
                                        <p:attrNameLst>
                                          <p:attrName>style.visibility</p:attrName>
                                        </p:attrNameLst>
                                      </p:cBhvr>
                                      <p:to>
                                        <p:strVal val="visible"/>
                                      </p:to>
                                    </p:set>
                                    <p:animEffect transition="in" filter="slide(fromTop)">
                                      <p:cBhvr>
                                        <p:cTn id="62" dur="500"/>
                                        <p:tgtEl>
                                          <p:spTgt spid="539703"/>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539696"/>
                                        </p:tgtEl>
                                        <p:attrNameLst>
                                          <p:attrName>style.visibility</p:attrName>
                                        </p:attrNameLst>
                                      </p:cBhvr>
                                      <p:to>
                                        <p:strVal val="visible"/>
                                      </p:to>
                                    </p:set>
                                    <p:animEffect transition="in" filter="slide(fromBottom)">
                                      <p:cBhvr>
                                        <p:cTn id="67" dur="500"/>
                                        <p:tgtEl>
                                          <p:spTgt spid="539696"/>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539706"/>
                                        </p:tgtEl>
                                        <p:attrNameLst>
                                          <p:attrName>style.visibility</p:attrName>
                                        </p:attrNameLst>
                                      </p:cBhvr>
                                      <p:to>
                                        <p:strVal val="visible"/>
                                      </p:to>
                                    </p:set>
                                    <p:animEffect transition="in" filter="slide(fromBottom)">
                                      <p:cBhvr>
                                        <p:cTn id="72" dur="500"/>
                                        <p:tgtEl>
                                          <p:spTgt spid="53970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grpId="0" nodeType="clickEffect">
                                  <p:stCondLst>
                                    <p:cond delay="0"/>
                                  </p:stCondLst>
                                  <p:childTnLst>
                                    <p:set>
                                      <p:cBhvr>
                                        <p:cTn id="76" dur="1" fill="hold">
                                          <p:stCondLst>
                                            <p:cond delay="0"/>
                                          </p:stCondLst>
                                        </p:cTn>
                                        <p:tgtEl>
                                          <p:spTgt spid="539705"/>
                                        </p:tgtEl>
                                        <p:attrNameLst>
                                          <p:attrName>style.visibility</p:attrName>
                                        </p:attrNameLst>
                                      </p:cBhvr>
                                      <p:to>
                                        <p:strVal val="visible"/>
                                      </p:to>
                                    </p:set>
                                    <p:animEffect transition="in" filter="slide(fromLeft)">
                                      <p:cBhvr>
                                        <p:cTn id="77" dur="500"/>
                                        <p:tgtEl>
                                          <p:spTgt spid="539705"/>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539704"/>
                                        </p:tgtEl>
                                        <p:attrNameLst>
                                          <p:attrName>style.visibility</p:attrName>
                                        </p:attrNameLst>
                                      </p:cBhvr>
                                      <p:to>
                                        <p:strVal val="visible"/>
                                      </p:to>
                                    </p:set>
                                    <p:animEffect transition="in" filter="slide(fromBottom)">
                                      <p:cBhvr>
                                        <p:cTn id="82" dur="500"/>
                                        <p:tgtEl>
                                          <p:spTgt spid="539704"/>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539686"/>
                                        </p:tgtEl>
                                        <p:attrNameLst>
                                          <p:attrName>style.visibility</p:attrName>
                                        </p:attrNameLst>
                                      </p:cBhvr>
                                      <p:to>
                                        <p:strVal val="visible"/>
                                      </p:to>
                                    </p:set>
                                    <p:animEffect transition="in" filter="slide(fromBottom)">
                                      <p:cBhvr>
                                        <p:cTn id="87" dur="500"/>
                                        <p:tgtEl>
                                          <p:spTgt spid="53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98" grpId="0" animBg="1"/>
      <p:bldP spid="539699" grpId="0" animBg="1"/>
      <p:bldP spid="539700" grpId="0" animBg="1"/>
      <p:bldP spid="539701" grpId="0" animBg="1"/>
      <p:bldP spid="539702" grpId="0" animBg="1"/>
      <p:bldP spid="539703" grpId="0" animBg="1"/>
      <p:bldP spid="539704" grpId="0" animBg="1"/>
      <p:bldP spid="539705" grpId="0" animBg="1"/>
      <p:bldP spid="5397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801" name="Picture 57" descr="26-14感应电动机负载等值变换图"/>
          <p:cNvPicPr>
            <a:picLocks noChangeAspect="1" noChangeArrowheads="1"/>
          </p:cNvPicPr>
          <p:nvPr/>
        </p:nvPicPr>
        <p:blipFill>
          <a:blip r:embed="rId3"/>
          <a:srcRect/>
          <a:stretch>
            <a:fillRect/>
          </a:stretch>
        </p:blipFill>
        <p:spPr bwMode="auto">
          <a:xfrm>
            <a:off x="0" y="1916113"/>
            <a:ext cx="6981825" cy="2781300"/>
          </a:xfrm>
          <a:prstGeom prst="rect">
            <a:avLst/>
          </a:prstGeom>
          <a:noFill/>
        </p:spPr>
      </p:pic>
      <p:sp>
        <p:nvSpPr>
          <p:cNvPr id="543746" name="Rectangle 2"/>
          <p:cNvSpPr>
            <a:spLocks noGrp="1" noChangeArrowheads="1"/>
          </p:cNvSpPr>
          <p:nvPr>
            <p:ph type="title" sz="quarter"/>
          </p:nvPr>
        </p:nvSpPr>
        <p:spPr>
          <a:xfrm>
            <a:off x="1042988" y="0"/>
            <a:ext cx="7793037" cy="866775"/>
          </a:xfrm>
        </p:spPr>
        <p:txBody>
          <a:bodyPr/>
          <a:lstStyle/>
          <a:p>
            <a:r>
              <a:rPr lang="en-US" altLang="zh-CN" sz="2900" b="1"/>
              <a:t>5.3</a:t>
            </a:r>
            <a:r>
              <a:rPr lang="en-US" altLang="zh-CN" sz="2900" b="1">
                <a:latin typeface="Arial"/>
              </a:rPr>
              <a:t>—</a:t>
            </a:r>
            <a:r>
              <a:rPr lang="en-US" altLang="zh-CN" sz="2900" b="1"/>
              <a:t>1  </a:t>
            </a:r>
            <a:r>
              <a:rPr lang="zh-CN" altLang="en-US" sz="2900" b="1"/>
              <a:t>感应电动机的功率关系  </a:t>
            </a:r>
            <a:r>
              <a:rPr lang="zh-CN" altLang="en-US" b="1"/>
              <a:t> </a:t>
            </a:r>
            <a:r>
              <a:rPr lang="en-US" altLang="zh-CN" sz="1200">
                <a:ea typeface="黑体" pitchFamily="49" charset="-122"/>
              </a:rPr>
              <a:t>3</a:t>
            </a:r>
          </a:p>
        </p:txBody>
      </p:sp>
      <p:sp>
        <p:nvSpPr>
          <p:cNvPr id="543762" name="Rectangle 18"/>
          <p:cNvSpPr>
            <a:spLocks noChangeArrowheads="1"/>
          </p:cNvSpPr>
          <p:nvPr/>
        </p:nvSpPr>
        <p:spPr bwMode="auto">
          <a:xfrm>
            <a:off x="3276600" y="3429000"/>
            <a:ext cx="863600" cy="641350"/>
          </a:xfrm>
          <a:prstGeom prst="rect">
            <a:avLst/>
          </a:prstGeom>
          <a:noFill/>
          <a:ln w="9525">
            <a:noFill/>
            <a:miter lim="800000"/>
            <a:headEnd/>
            <a:tailEnd/>
          </a:ln>
          <a:effectLst/>
        </p:spPr>
        <p:txBody>
          <a:bodyPr>
            <a:spAutoFit/>
          </a:bodyPr>
          <a:lstStyle/>
          <a:p>
            <a:r>
              <a:rPr kumimoji="1" lang="el-GR" altLang="zh-CN" sz="3600" b="1">
                <a:latin typeface="宋体" pitchFamily="2" charset="-122"/>
              </a:rPr>
              <a:t>Ω</a:t>
            </a:r>
            <a:r>
              <a:rPr kumimoji="1" lang="en-US" altLang="zh-CN" sz="3600" b="1" baseline="-25000">
                <a:latin typeface="宋体" pitchFamily="2" charset="-122"/>
              </a:rPr>
              <a:t>1</a:t>
            </a:r>
            <a:endParaRPr kumimoji="1" lang="el-GR" altLang="zh-CN" sz="3600" b="1" baseline="-25000">
              <a:latin typeface="宋体" pitchFamily="2" charset="-122"/>
            </a:endParaRPr>
          </a:p>
        </p:txBody>
      </p:sp>
      <p:graphicFrame>
        <p:nvGraphicFramePr>
          <p:cNvPr id="543778" name="Object 34"/>
          <p:cNvGraphicFramePr>
            <a:graphicFrameLocks noChangeAspect="1"/>
          </p:cNvGraphicFramePr>
          <p:nvPr>
            <p:ph sz="quarter" idx="4"/>
          </p:nvPr>
        </p:nvGraphicFramePr>
        <p:xfrm>
          <a:off x="0" y="5084763"/>
          <a:ext cx="4572000" cy="971550"/>
        </p:xfrm>
        <a:graphic>
          <a:graphicData uri="http://schemas.openxmlformats.org/presentationml/2006/ole">
            <p:oleObj spid="_x0000_s543778" name="公式" r:id="rId4" imgW="1854000" imgH="393480" progId="Equation.3">
              <p:embed/>
            </p:oleObj>
          </a:graphicData>
        </a:graphic>
      </p:graphicFrame>
      <p:graphicFrame>
        <p:nvGraphicFramePr>
          <p:cNvPr id="543779" name="Object 35"/>
          <p:cNvGraphicFramePr>
            <a:graphicFrameLocks noChangeAspect="1"/>
          </p:cNvGraphicFramePr>
          <p:nvPr>
            <p:ph sz="quarter" idx="1"/>
          </p:nvPr>
        </p:nvGraphicFramePr>
        <p:xfrm>
          <a:off x="2700338" y="4508500"/>
          <a:ext cx="2066925" cy="619125"/>
        </p:xfrm>
        <a:graphic>
          <a:graphicData uri="http://schemas.openxmlformats.org/presentationml/2006/ole">
            <p:oleObj spid="_x0000_s543779" name="公式" r:id="rId5" imgW="799920" imgH="241200" progId="Equation.3">
              <p:embed/>
            </p:oleObj>
          </a:graphicData>
        </a:graphic>
      </p:graphicFrame>
      <p:graphicFrame>
        <p:nvGraphicFramePr>
          <p:cNvPr id="543780" name="Object 36"/>
          <p:cNvGraphicFramePr>
            <a:graphicFrameLocks noChangeAspect="1"/>
          </p:cNvGraphicFramePr>
          <p:nvPr>
            <p:ph sz="quarter" idx="2"/>
          </p:nvPr>
        </p:nvGraphicFramePr>
        <p:xfrm>
          <a:off x="1835150" y="1268413"/>
          <a:ext cx="2735263" cy="506412"/>
        </p:xfrm>
        <a:graphic>
          <a:graphicData uri="http://schemas.openxmlformats.org/presentationml/2006/ole">
            <p:oleObj spid="_x0000_s543780" name="公式" r:id="rId6" imgW="1231560" imgH="228600" progId="Equation.3">
              <p:embed/>
            </p:oleObj>
          </a:graphicData>
        </a:graphic>
      </p:graphicFrame>
      <p:graphicFrame>
        <p:nvGraphicFramePr>
          <p:cNvPr id="543781" name="Object 37"/>
          <p:cNvGraphicFramePr>
            <a:graphicFrameLocks noChangeAspect="1"/>
          </p:cNvGraphicFramePr>
          <p:nvPr/>
        </p:nvGraphicFramePr>
        <p:xfrm>
          <a:off x="-65088" y="4494213"/>
          <a:ext cx="2736851" cy="536575"/>
        </p:xfrm>
        <a:graphic>
          <a:graphicData uri="http://schemas.openxmlformats.org/presentationml/2006/ole">
            <p:oleObj spid="_x0000_s543781" name="Equation" r:id="rId7" imgW="1054080" imgH="228600" progId="Equation.DSMT4">
              <p:embed/>
            </p:oleObj>
          </a:graphicData>
        </a:graphic>
      </p:graphicFrame>
      <p:graphicFrame>
        <p:nvGraphicFramePr>
          <p:cNvPr id="543782" name="Object 38"/>
          <p:cNvGraphicFramePr>
            <a:graphicFrameLocks noChangeAspect="1"/>
          </p:cNvGraphicFramePr>
          <p:nvPr/>
        </p:nvGraphicFramePr>
        <p:xfrm>
          <a:off x="468313" y="692150"/>
          <a:ext cx="2044700" cy="566738"/>
        </p:xfrm>
        <a:graphic>
          <a:graphicData uri="http://schemas.openxmlformats.org/presentationml/2006/ole">
            <p:oleObj spid="_x0000_s543782" name="公式" r:id="rId8" imgW="787320" imgH="241200" progId="Equation.3">
              <p:embed/>
            </p:oleObj>
          </a:graphicData>
        </a:graphic>
      </p:graphicFrame>
      <p:graphicFrame>
        <p:nvGraphicFramePr>
          <p:cNvPr id="543783" name="Object 39"/>
          <p:cNvGraphicFramePr>
            <a:graphicFrameLocks noChangeAspect="1"/>
          </p:cNvGraphicFramePr>
          <p:nvPr/>
        </p:nvGraphicFramePr>
        <p:xfrm>
          <a:off x="3773488" y="765175"/>
          <a:ext cx="3263900" cy="566738"/>
        </p:xfrm>
        <a:graphic>
          <a:graphicData uri="http://schemas.openxmlformats.org/presentationml/2006/ole">
            <p:oleObj spid="_x0000_s543783" name="公式" r:id="rId9" imgW="1257120" imgH="241200" progId="Equation.3">
              <p:embed/>
            </p:oleObj>
          </a:graphicData>
        </a:graphic>
      </p:graphicFrame>
      <p:graphicFrame>
        <p:nvGraphicFramePr>
          <p:cNvPr id="543784" name="Object 40"/>
          <p:cNvGraphicFramePr>
            <a:graphicFrameLocks noChangeAspect="1"/>
          </p:cNvGraphicFramePr>
          <p:nvPr/>
        </p:nvGraphicFramePr>
        <p:xfrm>
          <a:off x="4787900" y="4652963"/>
          <a:ext cx="2439988" cy="538162"/>
        </p:xfrm>
        <a:graphic>
          <a:graphicData uri="http://schemas.openxmlformats.org/presentationml/2006/ole">
            <p:oleObj spid="_x0000_s543784" name="公式" r:id="rId10" imgW="939600" imgH="228600" progId="Equation.3">
              <p:embed/>
            </p:oleObj>
          </a:graphicData>
        </a:graphic>
      </p:graphicFrame>
      <p:graphicFrame>
        <p:nvGraphicFramePr>
          <p:cNvPr id="543785" name="Object 41"/>
          <p:cNvGraphicFramePr>
            <a:graphicFrameLocks noChangeAspect="1"/>
          </p:cNvGraphicFramePr>
          <p:nvPr>
            <p:ph sz="quarter" idx="3"/>
          </p:nvPr>
        </p:nvGraphicFramePr>
        <p:xfrm>
          <a:off x="539750" y="5734050"/>
          <a:ext cx="4859338" cy="781050"/>
        </p:xfrm>
        <a:graphic>
          <a:graphicData uri="http://schemas.openxmlformats.org/presentationml/2006/ole">
            <p:oleObj spid="_x0000_s543785" name="公式" r:id="rId11" imgW="2450880" imgH="393480" progId="Equation.3">
              <p:embed/>
            </p:oleObj>
          </a:graphicData>
        </a:graphic>
      </p:graphicFrame>
      <p:sp>
        <p:nvSpPr>
          <p:cNvPr id="543786" name="AutoShape 42"/>
          <p:cNvSpPr>
            <a:spLocks noChangeArrowheads="1"/>
          </p:cNvSpPr>
          <p:nvPr/>
        </p:nvSpPr>
        <p:spPr bwMode="auto">
          <a:xfrm>
            <a:off x="179388" y="2852738"/>
            <a:ext cx="827087"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43787" name="Line 43"/>
          <p:cNvSpPr>
            <a:spLocks noChangeShapeType="1"/>
          </p:cNvSpPr>
          <p:nvPr/>
        </p:nvSpPr>
        <p:spPr bwMode="auto">
          <a:xfrm flipV="1">
            <a:off x="1187450" y="1268413"/>
            <a:ext cx="0" cy="1081087"/>
          </a:xfrm>
          <a:prstGeom prst="line">
            <a:avLst/>
          </a:prstGeom>
          <a:noFill/>
          <a:ln w="76200">
            <a:solidFill>
              <a:schemeClr val="hlink"/>
            </a:solidFill>
            <a:miter lim="800000"/>
            <a:headEnd type="triangle" w="med" len="med"/>
            <a:tailEnd/>
          </a:ln>
          <a:effectLst/>
        </p:spPr>
        <p:txBody>
          <a:bodyPr wrap="none"/>
          <a:lstStyle/>
          <a:p>
            <a:endParaRPr lang="zh-CN" altLang="en-US"/>
          </a:p>
        </p:txBody>
      </p:sp>
      <p:sp>
        <p:nvSpPr>
          <p:cNvPr id="543788" name="Line 44"/>
          <p:cNvSpPr>
            <a:spLocks noChangeShapeType="1"/>
          </p:cNvSpPr>
          <p:nvPr/>
        </p:nvSpPr>
        <p:spPr bwMode="auto">
          <a:xfrm>
            <a:off x="3059113" y="2924175"/>
            <a:ext cx="217487" cy="1728788"/>
          </a:xfrm>
          <a:prstGeom prst="line">
            <a:avLst/>
          </a:prstGeom>
          <a:noFill/>
          <a:ln w="76200">
            <a:solidFill>
              <a:schemeClr val="hlink"/>
            </a:solidFill>
            <a:miter lim="800000"/>
            <a:headEnd type="triangle" w="med" len="med"/>
            <a:tailEnd/>
          </a:ln>
          <a:effectLst/>
        </p:spPr>
        <p:txBody>
          <a:bodyPr wrap="none"/>
          <a:lstStyle/>
          <a:p>
            <a:endParaRPr lang="zh-CN" altLang="en-US"/>
          </a:p>
        </p:txBody>
      </p:sp>
      <p:sp>
        <p:nvSpPr>
          <p:cNvPr id="543789" name="AutoShape 45"/>
          <p:cNvSpPr>
            <a:spLocks noChangeArrowheads="1"/>
          </p:cNvSpPr>
          <p:nvPr/>
        </p:nvSpPr>
        <p:spPr bwMode="auto">
          <a:xfrm>
            <a:off x="3203575" y="2997200"/>
            <a:ext cx="827088"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43790" name="Line 46"/>
          <p:cNvSpPr>
            <a:spLocks noChangeShapeType="1"/>
          </p:cNvSpPr>
          <p:nvPr/>
        </p:nvSpPr>
        <p:spPr bwMode="auto">
          <a:xfrm>
            <a:off x="3203575" y="1773238"/>
            <a:ext cx="360363" cy="1655762"/>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543791" name="Line 47"/>
          <p:cNvSpPr>
            <a:spLocks noChangeShapeType="1"/>
          </p:cNvSpPr>
          <p:nvPr/>
        </p:nvSpPr>
        <p:spPr bwMode="auto">
          <a:xfrm flipV="1">
            <a:off x="4932363" y="1268413"/>
            <a:ext cx="0" cy="1081087"/>
          </a:xfrm>
          <a:prstGeom prst="line">
            <a:avLst/>
          </a:prstGeom>
          <a:noFill/>
          <a:ln w="76200">
            <a:solidFill>
              <a:schemeClr val="hlink"/>
            </a:solidFill>
            <a:miter lim="800000"/>
            <a:headEnd type="triangle" w="med" len="med"/>
            <a:tailEnd/>
          </a:ln>
          <a:effectLst/>
        </p:spPr>
        <p:txBody>
          <a:bodyPr wrap="none"/>
          <a:lstStyle/>
          <a:p>
            <a:endParaRPr lang="zh-CN" altLang="en-US"/>
          </a:p>
        </p:txBody>
      </p:sp>
      <p:sp>
        <p:nvSpPr>
          <p:cNvPr id="543792" name="Line 48"/>
          <p:cNvSpPr>
            <a:spLocks noChangeShapeType="1"/>
          </p:cNvSpPr>
          <p:nvPr/>
        </p:nvSpPr>
        <p:spPr bwMode="auto">
          <a:xfrm flipH="1" flipV="1">
            <a:off x="5435600" y="3284538"/>
            <a:ext cx="0" cy="1439862"/>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543793" name="AutoShape 49"/>
          <p:cNvSpPr>
            <a:spLocks noChangeArrowheads="1"/>
          </p:cNvSpPr>
          <p:nvPr/>
        </p:nvSpPr>
        <p:spPr bwMode="auto">
          <a:xfrm>
            <a:off x="5148263" y="3068638"/>
            <a:ext cx="827087"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43794" name="Rectangle 50"/>
          <p:cNvSpPr>
            <a:spLocks noChangeArrowheads="1"/>
          </p:cNvSpPr>
          <p:nvPr/>
        </p:nvSpPr>
        <p:spPr bwMode="auto">
          <a:xfrm>
            <a:off x="5651500" y="3644900"/>
            <a:ext cx="863600" cy="641350"/>
          </a:xfrm>
          <a:prstGeom prst="rect">
            <a:avLst/>
          </a:prstGeom>
          <a:noFill/>
          <a:ln w="9525">
            <a:noFill/>
            <a:miter lim="800000"/>
            <a:headEnd/>
            <a:tailEnd/>
          </a:ln>
          <a:effectLst/>
        </p:spPr>
        <p:txBody>
          <a:bodyPr>
            <a:spAutoFit/>
          </a:bodyPr>
          <a:lstStyle/>
          <a:p>
            <a:r>
              <a:rPr kumimoji="1" lang="el-GR" altLang="zh-CN" sz="3600" b="1">
                <a:latin typeface="宋体" pitchFamily="2" charset="-122"/>
              </a:rPr>
              <a:t>Ω</a:t>
            </a:r>
            <a:endParaRPr kumimoji="1" lang="el-GR" altLang="zh-CN" sz="3600" b="1" baseline="-25000">
              <a:latin typeface="宋体" pitchFamily="2" charset="-122"/>
            </a:endParaRPr>
          </a:p>
        </p:txBody>
      </p:sp>
      <p:sp>
        <p:nvSpPr>
          <p:cNvPr id="543795" name="AutoShape 51"/>
          <p:cNvSpPr>
            <a:spLocks noChangeArrowheads="1"/>
          </p:cNvSpPr>
          <p:nvPr/>
        </p:nvSpPr>
        <p:spPr bwMode="auto">
          <a:xfrm>
            <a:off x="7596188" y="3141663"/>
            <a:ext cx="827087"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543796" name="Object 52"/>
          <p:cNvGraphicFramePr>
            <a:graphicFrameLocks noChangeAspect="1"/>
          </p:cNvGraphicFramePr>
          <p:nvPr/>
        </p:nvGraphicFramePr>
        <p:xfrm>
          <a:off x="6275388" y="4005263"/>
          <a:ext cx="2868612" cy="538162"/>
        </p:xfrm>
        <a:graphic>
          <a:graphicData uri="http://schemas.openxmlformats.org/presentationml/2006/ole">
            <p:oleObj spid="_x0000_s543796" name="公式" r:id="rId12" imgW="1104840" imgH="228600" progId="Equation.3">
              <p:embed/>
            </p:oleObj>
          </a:graphicData>
        </a:graphic>
      </p:graphicFrame>
      <p:graphicFrame>
        <p:nvGraphicFramePr>
          <p:cNvPr id="543797" name="Object 53"/>
          <p:cNvGraphicFramePr>
            <a:graphicFrameLocks noChangeAspect="1"/>
          </p:cNvGraphicFramePr>
          <p:nvPr/>
        </p:nvGraphicFramePr>
        <p:xfrm>
          <a:off x="6084888" y="3213100"/>
          <a:ext cx="1352550" cy="536575"/>
        </p:xfrm>
        <a:graphic>
          <a:graphicData uri="http://schemas.openxmlformats.org/presentationml/2006/ole">
            <p:oleObj spid="_x0000_s543797" name="公式" r:id="rId13" imgW="520560" imgH="228600" progId="Equation.3">
              <p:embed/>
            </p:oleObj>
          </a:graphicData>
        </a:graphic>
      </p:graphicFrame>
      <p:graphicFrame>
        <p:nvGraphicFramePr>
          <p:cNvPr id="543798" name="Object 54"/>
          <p:cNvGraphicFramePr>
            <a:graphicFrameLocks noChangeAspect="1"/>
          </p:cNvGraphicFramePr>
          <p:nvPr/>
        </p:nvGraphicFramePr>
        <p:xfrm>
          <a:off x="0" y="5229225"/>
          <a:ext cx="9144000" cy="803275"/>
        </p:xfrm>
        <a:graphic>
          <a:graphicData uri="http://schemas.openxmlformats.org/presentationml/2006/ole">
            <p:oleObj spid="_x0000_s543798" name="公式" r:id="rId14" imgW="2895480" imgH="253800" progId="Equation.3">
              <p:embed/>
            </p:oleObj>
          </a:graphicData>
        </a:graphic>
      </p:graphicFrame>
      <p:sp>
        <p:nvSpPr>
          <p:cNvPr id="543802" name="Line 58"/>
          <p:cNvSpPr>
            <a:spLocks noChangeShapeType="1"/>
          </p:cNvSpPr>
          <p:nvPr/>
        </p:nvSpPr>
        <p:spPr bwMode="auto">
          <a:xfrm>
            <a:off x="395288" y="3141663"/>
            <a:ext cx="288925" cy="1439862"/>
          </a:xfrm>
          <a:prstGeom prst="line">
            <a:avLst/>
          </a:prstGeom>
          <a:noFill/>
          <a:ln w="76200">
            <a:solidFill>
              <a:schemeClr val="accent1"/>
            </a:solidFill>
            <a:miter lim="800000"/>
            <a:headEnd type="triangle" w="med" len="med"/>
            <a:tailEn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43786"/>
                                        </p:tgtEl>
                                        <p:attrNameLst>
                                          <p:attrName>style.visibility</p:attrName>
                                        </p:attrNameLst>
                                      </p:cBhvr>
                                      <p:to>
                                        <p:strVal val="visible"/>
                                      </p:to>
                                    </p:set>
                                    <p:animEffect transition="in" filter="slide(fromLeft)">
                                      <p:cBhvr>
                                        <p:cTn id="7" dur="500"/>
                                        <p:tgtEl>
                                          <p:spTgt spid="5437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43781"/>
                                        </p:tgtEl>
                                        <p:attrNameLst>
                                          <p:attrName>style.visibility</p:attrName>
                                        </p:attrNameLst>
                                      </p:cBhvr>
                                      <p:to>
                                        <p:strVal val="visible"/>
                                      </p:to>
                                    </p:set>
                                    <p:animEffect transition="in" filter="slide(fromBottom)">
                                      <p:cBhvr>
                                        <p:cTn id="12" dur="500"/>
                                        <p:tgtEl>
                                          <p:spTgt spid="54378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43802"/>
                                        </p:tgtEl>
                                        <p:attrNameLst>
                                          <p:attrName>style.visibility</p:attrName>
                                        </p:attrNameLst>
                                      </p:cBhvr>
                                      <p:to>
                                        <p:strVal val="visible"/>
                                      </p:to>
                                    </p:set>
                                    <p:animEffect transition="in" filter="slide(fromBottom)">
                                      <p:cBhvr>
                                        <p:cTn id="17" dur="500"/>
                                        <p:tgtEl>
                                          <p:spTgt spid="54380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43782"/>
                                        </p:tgtEl>
                                        <p:attrNameLst>
                                          <p:attrName>style.visibility</p:attrName>
                                        </p:attrNameLst>
                                      </p:cBhvr>
                                      <p:to>
                                        <p:strVal val="visible"/>
                                      </p:to>
                                    </p:set>
                                    <p:animEffect transition="in" filter="slide(fromBottom)">
                                      <p:cBhvr>
                                        <p:cTn id="22" dur="500"/>
                                        <p:tgtEl>
                                          <p:spTgt spid="54378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543787"/>
                                        </p:tgtEl>
                                        <p:attrNameLst>
                                          <p:attrName>style.visibility</p:attrName>
                                        </p:attrNameLst>
                                      </p:cBhvr>
                                      <p:to>
                                        <p:strVal val="visible"/>
                                      </p:to>
                                    </p:set>
                                    <p:animEffect transition="in" filter="slide(fromTop)">
                                      <p:cBhvr>
                                        <p:cTn id="27" dur="500"/>
                                        <p:tgtEl>
                                          <p:spTgt spid="54378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43779"/>
                                        </p:tgtEl>
                                        <p:attrNameLst>
                                          <p:attrName>style.visibility</p:attrName>
                                        </p:attrNameLst>
                                      </p:cBhvr>
                                      <p:to>
                                        <p:strVal val="visible"/>
                                      </p:to>
                                    </p:set>
                                    <p:animEffect transition="in" filter="slide(fromBottom)">
                                      <p:cBhvr>
                                        <p:cTn id="32" dur="500"/>
                                        <p:tgtEl>
                                          <p:spTgt spid="54377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43788"/>
                                        </p:tgtEl>
                                        <p:attrNameLst>
                                          <p:attrName>style.visibility</p:attrName>
                                        </p:attrNameLst>
                                      </p:cBhvr>
                                      <p:to>
                                        <p:strVal val="visible"/>
                                      </p:to>
                                    </p:set>
                                    <p:animEffect transition="in" filter="slide(fromBottom)">
                                      <p:cBhvr>
                                        <p:cTn id="37" dur="500"/>
                                        <p:tgtEl>
                                          <p:spTgt spid="54378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543780"/>
                                        </p:tgtEl>
                                        <p:attrNameLst>
                                          <p:attrName>style.visibility</p:attrName>
                                        </p:attrNameLst>
                                      </p:cBhvr>
                                      <p:to>
                                        <p:strVal val="visible"/>
                                      </p:to>
                                    </p:set>
                                    <p:animEffect transition="in" filter="slide(fromBottom)">
                                      <p:cBhvr>
                                        <p:cTn id="42" dur="500"/>
                                        <p:tgtEl>
                                          <p:spTgt spid="54378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543778"/>
                                        </p:tgtEl>
                                        <p:attrNameLst>
                                          <p:attrName>style.visibility</p:attrName>
                                        </p:attrNameLst>
                                      </p:cBhvr>
                                      <p:to>
                                        <p:strVal val="visible"/>
                                      </p:to>
                                    </p:set>
                                    <p:animEffect transition="in" filter="slide(fromBottom)">
                                      <p:cBhvr>
                                        <p:cTn id="47" dur="500"/>
                                        <p:tgtEl>
                                          <p:spTgt spid="54377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543789"/>
                                        </p:tgtEl>
                                        <p:attrNameLst>
                                          <p:attrName>style.visibility</p:attrName>
                                        </p:attrNameLst>
                                      </p:cBhvr>
                                      <p:to>
                                        <p:strVal val="visible"/>
                                      </p:to>
                                    </p:set>
                                    <p:animEffect transition="in" filter="slide(fromLeft)">
                                      <p:cBhvr>
                                        <p:cTn id="52" dur="500"/>
                                        <p:tgtEl>
                                          <p:spTgt spid="54378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43762"/>
                                        </p:tgtEl>
                                        <p:attrNameLst>
                                          <p:attrName>style.visibility</p:attrName>
                                        </p:attrNameLst>
                                      </p:cBhvr>
                                      <p:to>
                                        <p:strVal val="visible"/>
                                      </p:to>
                                    </p:set>
                                    <p:animEffect transition="in" filter="slide(fromBottom)">
                                      <p:cBhvr>
                                        <p:cTn id="57" dur="500"/>
                                        <p:tgtEl>
                                          <p:spTgt spid="54376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543790"/>
                                        </p:tgtEl>
                                        <p:attrNameLst>
                                          <p:attrName>style.visibility</p:attrName>
                                        </p:attrNameLst>
                                      </p:cBhvr>
                                      <p:to>
                                        <p:strVal val="visible"/>
                                      </p:to>
                                    </p:set>
                                    <p:animEffect transition="in" filter="slide(fromTop)">
                                      <p:cBhvr>
                                        <p:cTn id="62" dur="500"/>
                                        <p:tgtEl>
                                          <p:spTgt spid="54379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543791"/>
                                        </p:tgtEl>
                                        <p:attrNameLst>
                                          <p:attrName>style.visibility</p:attrName>
                                        </p:attrNameLst>
                                      </p:cBhvr>
                                      <p:to>
                                        <p:strVal val="visible"/>
                                      </p:to>
                                    </p:set>
                                    <p:animEffect transition="in" filter="slide(fromTop)">
                                      <p:cBhvr>
                                        <p:cTn id="67" dur="500"/>
                                        <p:tgtEl>
                                          <p:spTgt spid="543791"/>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543783"/>
                                        </p:tgtEl>
                                        <p:attrNameLst>
                                          <p:attrName>style.visibility</p:attrName>
                                        </p:attrNameLst>
                                      </p:cBhvr>
                                      <p:to>
                                        <p:strVal val="visible"/>
                                      </p:to>
                                    </p:set>
                                    <p:animEffect transition="in" filter="slide(fromBottom)">
                                      <p:cBhvr>
                                        <p:cTn id="72" dur="500"/>
                                        <p:tgtEl>
                                          <p:spTgt spid="543783"/>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543784"/>
                                        </p:tgtEl>
                                        <p:attrNameLst>
                                          <p:attrName>style.visibility</p:attrName>
                                        </p:attrNameLst>
                                      </p:cBhvr>
                                      <p:to>
                                        <p:strVal val="visible"/>
                                      </p:to>
                                    </p:set>
                                    <p:animEffect transition="in" filter="slide(fromBottom)">
                                      <p:cBhvr>
                                        <p:cTn id="77" dur="500"/>
                                        <p:tgtEl>
                                          <p:spTgt spid="543784"/>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543793"/>
                                        </p:tgtEl>
                                        <p:attrNameLst>
                                          <p:attrName>style.visibility</p:attrName>
                                        </p:attrNameLst>
                                      </p:cBhvr>
                                      <p:to>
                                        <p:strVal val="visible"/>
                                      </p:to>
                                    </p:set>
                                    <p:animEffect transition="in" filter="slide(fromLeft)">
                                      <p:cBhvr>
                                        <p:cTn id="82" dur="500"/>
                                        <p:tgtEl>
                                          <p:spTgt spid="543793"/>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543792"/>
                                        </p:tgtEl>
                                        <p:attrNameLst>
                                          <p:attrName>style.visibility</p:attrName>
                                        </p:attrNameLst>
                                      </p:cBhvr>
                                      <p:to>
                                        <p:strVal val="visible"/>
                                      </p:to>
                                    </p:set>
                                    <p:animEffect transition="in" filter="slide(fromBottom)">
                                      <p:cBhvr>
                                        <p:cTn id="87" dur="500"/>
                                        <p:tgtEl>
                                          <p:spTgt spid="543792"/>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nodeType="clickEffect">
                                  <p:stCondLst>
                                    <p:cond delay="0"/>
                                  </p:stCondLst>
                                  <p:childTnLst>
                                    <p:set>
                                      <p:cBhvr>
                                        <p:cTn id="91" dur="1" fill="hold">
                                          <p:stCondLst>
                                            <p:cond delay="0"/>
                                          </p:stCondLst>
                                        </p:cTn>
                                        <p:tgtEl>
                                          <p:spTgt spid="543785"/>
                                        </p:tgtEl>
                                        <p:attrNameLst>
                                          <p:attrName>style.visibility</p:attrName>
                                        </p:attrNameLst>
                                      </p:cBhvr>
                                      <p:to>
                                        <p:strVal val="visible"/>
                                      </p:to>
                                    </p:set>
                                    <p:animEffect transition="in" filter="slide(fromBottom)">
                                      <p:cBhvr>
                                        <p:cTn id="92" dur="500"/>
                                        <p:tgtEl>
                                          <p:spTgt spid="543785"/>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543794"/>
                                        </p:tgtEl>
                                        <p:attrNameLst>
                                          <p:attrName>style.visibility</p:attrName>
                                        </p:attrNameLst>
                                      </p:cBhvr>
                                      <p:to>
                                        <p:strVal val="visible"/>
                                      </p:to>
                                    </p:set>
                                    <p:animEffect transition="in" filter="slide(fromBottom)">
                                      <p:cBhvr>
                                        <p:cTn id="97" dur="500"/>
                                        <p:tgtEl>
                                          <p:spTgt spid="543794"/>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543797"/>
                                        </p:tgtEl>
                                        <p:attrNameLst>
                                          <p:attrName>style.visibility</p:attrName>
                                        </p:attrNameLst>
                                      </p:cBhvr>
                                      <p:to>
                                        <p:strVal val="visible"/>
                                      </p:to>
                                    </p:set>
                                    <p:animEffect transition="in" filter="slide(fromBottom)">
                                      <p:cBhvr>
                                        <p:cTn id="102" dur="500"/>
                                        <p:tgtEl>
                                          <p:spTgt spid="54379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8" fill="hold" grpId="0" nodeType="clickEffect">
                                  <p:stCondLst>
                                    <p:cond delay="0"/>
                                  </p:stCondLst>
                                  <p:childTnLst>
                                    <p:set>
                                      <p:cBhvr>
                                        <p:cTn id="106" dur="1" fill="hold">
                                          <p:stCondLst>
                                            <p:cond delay="0"/>
                                          </p:stCondLst>
                                        </p:cTn>
                                        <p:tgtEl>
                                          <p:spTgt spid="543795"/>
                                        </p:tgtEl>
                                        <p:attrNameLst>
                                          <p:attrName>style.visibility</p:attrName>
                                        </p:attrNameLst>
                                      </p:cBhvr>
                                      <p:to>
                                        <p:strVal val="visible"/>
                                      </p:to>
                                    </p:set>
                                    <p:animEffect transition="in" filter="slide(fromLeft)">
                                      <p:cBhvr>
                                        <p:cTn id="107" dur="500"/>
                                        <p:tgtEl>
                                          <p:spTgt spid="543795"/>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nodeType="clickEffect">
                                  <p:stCondLst>
                                    <p:cond delay="0"/>
                                  </p:stCondLst>
                                  <p:childTnLst>
                                    <p:set>
                                      <p:cBhvr>
                                        <p:cTn id="111" dur="1" fill="hold">
                                          <p:stCondLst>
                                            <p:cond delay="0"/>
                                          </p:stCondLst>
                                        </p:cTn>
                                        <p:tgtEl>
                                          <p:spTgt spid="543796"/>
                                        </p:tgtEl>
                                        <p:attrNameLst>
                                          <p:attrName>style.visibility</p:attrName>
                                        </p:attrNameLst>
                                      </p:cBhvr>
                                      <p:to>
                                        <p:strVal val="visible"/>
                                      </p:to>
                                    </p:set>
                                    <p:animEffect transition="in" filter="slide(fromBottom)">
                                      <p:cBhvr>
                                        <p:cTn id="112" dur="500"/>
                                        <p:tgtEl>
                                          <p:spTgt spid="543796"/>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4" fill="hold" nodeType="clickEffect">
                                  <p:stCondLst>
                                    <p:cond delay="0"/>
                                  </p:stCondLst>
                                  <p:childTnLst>
                                    <p:set>
                                      <p:cBhvr>
                                        <p:cTn id="116" dur="1" fill="hold">
                                          <p:stCondLst>
                                            <p:cond delay="0"/>
                                          </p:stCondLst>
                                        </p:cTn>
                                        <p:tgtEl>
                                          <p:spTgt spid="543798"/>
                                        </p:tgtEl>
                                        <p:attrNameLst>
                                          <p:attrName>style.visibility</p:attrName>
                                        </p:attrNameLst>
                                      </p:cBhvr>
                                      <p:to>
                                        <p:strVal val="visible"/>
                                      </p:to>
                                    </p:set>
                                    <p:animEffect transition="in" filter="slide(fromBottom)">
                                      <p:cBhvr>
                                        <p:cTn id="117" dur="500"/>
                                        <p:tgtEl>
                                          <p:spTgt spid="54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62" grpId="0"/>
      <p:bldP spid="543786" grpId="0" animBg="1"/>
      <p:bldP spid="543787" grpId="0" animBg="1"/>
      <p:bldP spid="543788" grpId="0" animBg="1"/>
      <p:bldP spid="543789" grpId="0" animBg="1"/>
      <p:bldP spid="543790" grpId="0" animBg="1"/>
      <p:bldP spid="543791" grpId="0" animBg="1"/>
      <p:bldP spid="543792" grpId="0" animBg="1"/>
      <p:bldP spid="543793" grpId="0" animBg="1"/>
      <p:bldP spid="543794" grpId="0"/>
      <p:bldP spid="543795" grpId="0" animBg="1"/>
      <p:bldP spid="5438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794" name="Picture 26" descr="27-1感应电动机功率流图"/>
          <p:cNvPicPr>
            <a:picLocks noChangeAspect="1" noChangeArrowheads="1"/>
          </p:cNvPicPr>
          <p:nvPr/>
        </p:nvPicPr>
        <p:blipFill>
          <a:blip r:embed="rId3"/>
          <a:srcRect/>
          <a:stretch>
            <a:fillRect/>
          </a:stretch>
        </p:blipFill>
        <p:spPr bwMode="auto">
          <a:xfrm>
            <a:off x="0" y="1773238"/>
            <a:ext cx="8748713" cy="3600450"/>
          </a:xfrm>
          <a:prstGeom prst="rect">
            <a:avLst/>
          </a:prstGeom>
          <a:noFill/>
        </p:spPr>
      </p:pic>
      <p:sp>
        <p:nvSpPr>
          <p:cNvPr id="544770" name="Rectangle 2"/>
          <p:cNvSpPr>
            <a:spLocks noGrp="1" noChangeArrowheads="1"/>
          </p:cNvSpPr>
          <p:nvPr>
            <p:ph type="title" sz="quarter"/>
          </p:nvPr>
        </p:nvSpPr>
        <p:spPr>
          <a:xfrm>
            <a:off x="755650" y="0"/>
            <a:ext cx="7793038" cy="866775"/>
          </a:xfrm>
        </p:spPr>
        <p:txBody>
          <a:bodyPr/>
          <a:lstStyle/>
          <a:p>
            <a:r>
              <a:rPr lang="en-US" altLang="zh-CN" sz="2900" b="1"/>
              <a:t>5.3</a:t>
            </a:r>
            <a:r>
              <a:rPr lang="en-US" altLang="zh-CN" sz="2900" b="1">
                <a:latin typeface="Arial"/>
              </a:rPr>
              <a:t>—</a:t>
            </a:r>
            <a:r>
              <a:rPr lang="en-US" altLang="zh-CN" sz="2900" b="1"/>
              <a:t>1  </a:t>
            </a:r>
            <a:r>
              <a:rPr lang="zh-CN" altLang="en-US" sz="2900" b="1"/>
              <a:t>感应电动机的功率关系  </a:t>
            </a:r>
            <a:r>
              <a:rPr lang="zh-CN" altLang="en-US" b="1"/>
              <a:t> </a:t>
            </a:r>
            <a:r>
              <a:rPr lang="en-US" altLang="zh-CN" sz="1200">
                <a:ea typeface="黑体" pitchFamily="49" charset="-122"/>
              </a:rPr>
              <a:t>4</a:t>
            </a:r>
          </a:p>
        </p:txBody>
      </p:sp>
      <p:sp>
        <p:nvSpPr>
          <p:cNvPr id="544772" name="Rectangle 4"/>
          <p:cNvSpPr>
            <a:spLocks noChangeArrowheads="1"/>
          </p:cNvSpPr>
          <p:nvPr/>
        </p:nvSpPr>
        <p:spPr bwMode="auto">
          <a:xfrm>
            <a:off x="3276600" y="3429000"/>
            <a:ext cx="863600" cy="641350"/>
          </a:xfrm>
          <a:prstGeom prst="rect">
            <a:avLst/>
          </a:prstGeom>
          <a:noFill/>
          <a:ln w="9525">
            <a:noFill/>
            <a:miter lim="800000"/>
            <a:headEnd/>
            <a:tailEnd/>
          </a:ln>
          <a:effectLst/>
        </p:spPr>
        <p:txBody>
          <a:bodyPr>
            <a:spAutoFit/>
          </a:bodyPr>
          <a:lstStyle/>
          <a:p>
            <a:r>
              <a:rPr kumimoji="1" lang="el-GR" altLang="zh-CN" sz="3600" b="1">
                <a:latin typeface="宋体" pitchFamily="2" charset="-122"/>
              </a:rPr>
              <a:t>Ω</a:t>
            </a:r>
            <a:r>
              <a:rPr kumimoji="1" lang="en-US" altLang="zh-CN" sz="3600" b="1" baseline="-25000">
                <a:latin typeface="宋体" pitchFamily="2" charset="-122"/>
              </a:rPr>
              <a:t>1</a:t>
            </a:r>
            <a:endParaRPr kumimoji="1" lang="el-GR" altLang="zh-CN" sz="3600" b="1" baseline="-25000">
              <a:latin typeface="宋体" pitchFamily="2" charset="-122"/>
            </a:endParaRPr>
          </a:p>
        </p:txBody>
      </p:sp>
      <p:graphicFrame>
        <p:nvGraphicFramePr>
          <p:cNvPr id="544773" name="Object 5"/>
          <p:cNvGraphicFramePr>
            <a:graphicFrameLocks noChangeAspect="1"/>
          </p:cNvGraphicFramePr>
          <p:nvPr>
            <p:ph sz="quarter" idx="4"/>
          </p:nvPr>
        </p:nvGraphicFramePr>
        <p:xfrm>
          <a:off x="179388" y="5084763"/>
          <a:ext cx="5435600" cy="915987"/>
        </p:xfrm>
        <a:graphic>
          <a:graphicData uri="http://schemas.openxmlformats.org/presentationml/2006/ole">
            <p:oleObj spid="_x0000_s544773" name="公式" r:id="rId4" imgW="2336760" imgH="393480" progId="Equation.3">
              <p:embed/>
            </p:oleObj>
          </a:graphicData>
        </a:graphic>
      </p:graphicFrame>
      <p:graphicFrame>
        <p:nvGraphicFramePr>
          <p:cNvPr id="544774" name="Object 6"/>
          <p:cNvGraphicFramePr>
            <a:graphicFrameLocks noChangeAspect="1"/>
          </p:cNvGraphicFramePr>
          <p:nvPr>
            <p:ph sz="quarter" idx="1"/>
          </p:nvPr>
        </p:nvGraphicFramePr>
        <p:xfrm>
          <a:off x="1622425" y="4633913"/>
          <a:ext cx="2066925" cy="617537"/>
        </p:xfrm>
        <a:graphic>
          <a:graphicData uri="http://schemas.openxmlformats.org/presentationml/2006/ole">
            <p:oleObj spid="_x0000_s544774" name="公式" r:id="rId5" imgW="799920" imgH="241200" progId="Equation.3">
              <p:embed/>
            </p:oleObj>
          </a:graphicData>
        </a:graphic>
      </p:graphicFrame>
      <p:graphicFrame>
        <p:nvGraphicFramePr>
          <p:cNvPr id="544775" name="Object 7"/>
          <p:cNvGraphicFramePr>
            <a:graphicFrameLocks noChangeAspect="1"/>
          </p:cNvGraphicFramePr>
          <p:nvPr>
            <p:ph sz="quarter" idx="2"/>
          </p:nvPr>
        </p:nvGraphicFramePr>
        <p:xfrm>
          <a:off x="1765300" y="2443163"/>
          <a:ext cx="2708275" cy="496887"/>
        </p:xfrm>
        <a:graphic>
          <a:graphicData uri="http://schemas.openxmlformats.org/presentationml/2006/ole">
            <p:oleObj spid="_x0000_s544775" name="公式" r:id="rId6" imgW="1231560" imgH="228600" progId="Equation.3">
              <p:embed/>
            </p:oleObj>
          </a:graphicData>
        </a:graphic>
      </p:graphicFrame>
      <p:graphicFrame>
        <p:nvGraphicFramePr>
          <p:cNvPr id="544776" name="Object 8"/>
          <p:cNvGraphicFramePr>
            <a:graphicFrameLocks noChangeAspect="1"/>
          </p:cNvGraphicFramePr>
          <p:nvPr/>
        </p:nvGraphicFramePr>
        <p:xfrm>
          <a:off x="-65088" y="3127375"/>
          <a:ext cx="2736851" cy="536575"/>
        </p:xfrm>
        <a:graphic>
          <a:graphicData uri="http://schemas.openxmlformats.org/presentationml/2006/ole">
            <p:oleObj spid="_x0000_s544776" name="Equation" r:id="rId7" imgW="1054080" imgH="228600" progId="Equation.DSMT4">
              <p:embed/>
            </p:oleObj>
          </a:graphicData>
        </a:graphic>
      </p:graphicFrame>
      <p:graphicFrame>
        <p:nvGraphicFramePr>
          <p:cNvPr id="544777" name="Object 9"/>
          <p:cNvGraphicFramePr>
            <a:graphicFrameLocks noChangeAspect="1"/>
          </p:cNvGraphicFramePr>
          <p:nvPr/>
        </p:nvGraphicFramePr>
        <p:xfrm>
          <a:off x="2700338" y="1484313"/>
          <a:ext cx="2044700" cy="566737"/>
        </p:xfrm>
        <a:graphic>
          <a:graphicData uri="http://schemas.openxmlformats.org/presentationml/2006/ole">
            <p:oleObj spid="_x0000_s544777" name="公式" r:id="rId8" imgW="787320" imgH="241200" progId="Equation.3">
              <p:embed/>
            </p:oleObj>
          </a:graphicData>
        </a:graphic>
      </p:graphicFrame>
      <p:graphicFrame>
        <p:nvGraphicFramePr>
          <p:cNvPr id="544778" name="Object 10"/>
          <p:cNvGraphicFramePr>
            <a:graphicFrameLocks noChangeAspect="1"/>
          </p:cNvGraphicFramePr>
          <p:nvPr/>
        </p:nvGraphicFramePr>
        <p:xfrm>
          <a:off x="4787900" y="1052513"/>
          <a:ext cx="3263900" cy="566737"/>
        </p:xfrm>
        <a:graphic>
          <a:graphicData uri="http://schemas.openxmlformats.org/presentationml/2006/ole">
            <p:oleObj spid="_x0000_s544778" name="公式" r:id="rId9" imgW="1257120" imgH="241200" progId="Equation.3">
              <p:embed/>
            </p:oleObj>
          </a:graphicData>
        </a:graphic>
      </p:graphicFrame>
      <p:graphicFrame>
        <p:nvGraphicFramePr>
          <p:cNvPr id="544779" name="Object 11"/>
          <p:cNvGraphicFramePr>
            <a:graphicFrameLocks noChangeAspect="1"/>
          </p:cNvGraphicFramePr>
          <p:nvPr/>
        </p:nvGraphicFramePr>
        <p:xfrm>
          <a:off x="4643438" y="4652963"/>
          <a:ext cx="2439987" cy="538162"/>
        </p:xfrm>
        <a:graphic>
          <a:graphicData uri="http://schemas.openxmlformats.org/presentationml/2006/ole">
            <p:oleObj spid="_x0000_s544779" name="公式" r:id="rId10" imgW="939600" imgH="228600" progId="Equation.3">
              <p:embed/>
            </p:oleObj>
          </a:graphicData>
        </a:graphic>
      </p:graphicFrame>
      <p:graphicFrame>
        <p:nvGraphicFramePr>
          <p:cNvPr id="544780" name="Object 12"/>
          <p:cNvGraphicFramePr>
            <a:graphicFrameLocks noChangeAspect="1"/>
          </p:cNvGraphicFramePr>
          <p:nvPr>
            <p:ph sz="quarter" idx="3"/>
          </p:nvPr>
        </p:nvGraphicFramePr>
        <p:xfrm>
          <a:off x="395288" y="5661025"/>
          <a:ext cx="6588125" cy="820738"/>
        </p:xfrm>
        <a:graphic>
          <a:graphicData uri="http://schemas.openxmlformats.org/presentationml/2006/ole">
            <p:oleObj spid="_x0000_s544780" name="公式" r:id="rId11" imgW="2908080" imgH="393480" progId="Equation.3">
              <p:embed/>
            </p:oleObj>
          </a:graphicData>
        </a:graphic>
      </p:graphicFrame>
      <p:sp>
        <p:nvSpPr>
          <p:cNvPr id="544781" name="AutoShape 13"/>
          <p:cNvSpPr>
            <a:spLocks noChangeArrowheads="1"/>
          </p:cNvSpPr>
          <p:nvPr/>
        </p:nvSpPr>
        <p:spPr bwMode="auto">
          <a:xfrm>
            <a:off x="0" y="2565400"/>
            <a:ext cx="827088"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44784" name="AutoShape 16"/>
          <p:cNvSpPr>
            <a:spLocks noChangeArrowheads="1"/>
          </p:cNvSpPr>
          <p:nvPr/>
        </p:nvSpPr>
        <p:spPr bwMode="auto">
          <a:xfrm>
            <a:off x="3203575" y="2997200"/>
            <a:ext cx="827088"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44787" name="Line 19"/>
          <p:cNvSpPr>
            <a:spLocks noChangeShapeType="1"/>
          </p:cNvSpPr>
          <p:nvPr/>
        </p:nvSpPr>
        <p:spPr bwMode="auto">
          <a:xfrm flipH="1" flipV="1">
            <a:off x="5364163" y="3284538"/>
            <a:ext cx="0" cy="1439862"/>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544788" name="AutoShape 20"/>
          <p:cNvSpPr>
            <a:spLocks noChangeArrowheads="1"/>
          </p:cNvSpPr>
          <p:nvPr/>
        </p:nvSpPr>
        <p:spPr bwMode="auto">
          <a:xfrm>
            <a:off x="5148263" y="3068638"/>
            <a:ext cx="827087"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44789" name="Rectangle 21"/>
          <p:cNvSpPr>
            <a:spLocks noChangeArrowheads="1"/>
          </p:cNvSpPr>
          <p:nvPr/>
        </p:nvSpPr>
        <p:spPr bwMode="auto">
          <a:xfrm>
            <a:off x="5651500" y="3644900"/>
            <a:ext cx="863600" cy="641350"/>
          </a:xfrm>
          <a:prstGeom prst="rect">
            <a:avLst/>
          </a:prstGeom>
          <a:noFill/>
          <a:ln w="9525">
            <a:noFill/>
            <a:miter lim="800000"/>
            <a:headEnd/>
            <a:tailEnd/>
          </a:ln>
          <a:effectLst/>
        </p:spPr>
        <p:txBody>
          <a:bodyPr>
            <a:spAutoFit/>
          </a:bodyPr>
          <a:lstStyle/>
          <a:p>
            <a:r>
              <a:rPr kumimoji="1" lang="el-GR" altLang="zh-CN" sz="3600" b="1">
                <a:latin typeface="宋体" pitchFamily="2" charset="-122"/>
              </a:rPr>
              <a:t>Ω</a:t>
            </a:r>
            <a:endParaRPr kumimoji="1" lang="el-GR" altLang="zh-CN" sz="3600" b="1" baseline="-25000">
              <a:latin typeface="宋体" pitchFamily="2" charset="-122"/>
            </a:endParaRPr>
          </a:p>
        </p:txBody>
      </p:sp>
      <p:sp>
        <p:nvSpPr>
          <p:cNvPr id="544790" name="AutoShape 22"/>
          <p:cNvSpPr>
            <a:spLocks noChangeArrowheads="1"/>
          </p:cNvSpPr>
          <p:nvPr/>
        </p:nvSpPr>
        <p:spPr bwMode="auto">
          <a:xfrm>
            <a:off x="7885113" y="2852738"/>
            <a:ext cx="827087" cy="647700"/>
          </a:xfrm>
          <a:prstGeom prst="rightArrow">
            <a:avLst>
              <a:gd name="adj1" fmla="val 50000"/>
              <a:gd name="adj2" fmla="val 31924"/>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544791" name="Object 23"/>
          <p:cNvGraphicFramePr>
            <a:graphicFrameLocks noChangeAspect="1"/>
          </p:cNvGraphicFramePr>
          <p:nvPr/>
        </p:nvGraphicFramePr>
        <p:xfrm>
          <a:off x="6275388" y="3789363"/>
          <a:ext cx="2868612" cy="538162"/>
        </p:xfrm>
        <a:graphic>
          <a:graphicData uri="http://schemas.openxmlformats.org/presentationml/2006/ole">
            <p:oleObj spid="_x0000_s544791" name="公式" r:id="rId12" imgW="1104840" imgH="228600" progId="Equation.3">
              <p:embed/>
            </p:oleObj>
          </a:graphicData>
        </a:graphic>
      </p:graphicFrame>
      <p:graphicFrame>
        <p:nvGraphicFramePr>
          <p:cNvPr id="544792" name="Object 24"/>
          <p:cNvGraphicFramePr>
            <a:graphicFrameLocks noChangeAspect="1"/>
          </p:cNvGraphicFramePr>
          <p:nvPr/>
        </p:nvGraphicFramePr>
        <p:xfrm>
          <a:off x="7524750" y="1628775"/>
          <a:ext cx="1352550" cy="536575"/>
        </p:xfrm>
        <a:graphic>
          <a:graphicData uri="http://schemas.openxmlformats.org/presentationml/2006/ole">
            <p:oleObj spid="_x0000_s544792" name="公式" r:id="rId13" imgW="520560" imgH="228600" progId="Equation.3">
              <p:embed/>
            </p:oleObj>
          </a:graphicData>
        </a:graphic>
      </p:graphicFrame>
      <p:graphicFrame>
        <p:nvGraphicFramePr>
          <p:cNvPr id="544793" name="Object 25"/>
          <p:cNvGraphicFramePr>
            <a:graphicFrameLocks noChangeAspect="1"/>
          </p:cNvGraphicFramePr>
          <p:nvPr/>
        </p:nvGraphicFramePr>
        <p:xfrm>
          <a:off x="0" y="5013325"/>
          <a:ext cx="9144000" cy="803275"/>
        </p:xfrm>
        <a:graphic>
          <a:graphicData uri="http://schemas.openxmlformats.org/presentationml/2006/ole">
            <p:oleObj spid="_x0000_s544793" name="公式" r:id="rId14" imgW="2895480" imgH="253800" progId="Equation.3">
              <p:embed/>
            </p:oleObj>
          </a:graphicData>
        </a:graphic>
      </p:graphicFrame>
      <p:graphicFrame>
        <p:nvGraphicFramePr>
          <p:cNvPr id="544795" name="Object 27"/>
          <p:cNvGraphicFramePr>
            <a:graphicFrameLocks noChangeAspect="1"/>
          </p:cNvGraphicFramePr>
          <p:nvPr/>
        </p:nvGraphicFramePr>
        <p:xfrm>
          <a:off x="323850" y="5734050"/>
          <a:ext cx="5092700" cy="722313"/>
        </p:xfrm>
        <a:graphic>
          <a:graphicData uri="http://schemas.openxmlformats.org/presentationml/2006/ole">
            <p:oleObj spid="_x0000_s544795" name="公式" r:id="rId15" imgW="1612800" imgH="228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44781"/>
                                        </p:tgtEl>
                                        <p:attrNameLst>
                                          <p:attrName>style.visibility</p:attrName>
                                        </p:attrNameLst>
                                      </p:cBhvr>
                                      <p:to>
                                        <p:strVal val="visible"/>
                                      </p:to>
                                    </p:set>
                                    <p:animEffect transition="in" filter="slide(fromLeft)">
                                      <p:cBhvr>
                                        <p:cTn id="7" dur="500"/>
                                        <p:tgtEl>
                                          <p:spTgt spid="54478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44776"/>
                                        </p:tgtEl>
                                        <p:attrNameLst>
                                          <p:attrName>style.visibility</p:attrName>
                                        </p:attrNameLst>
                                      </p:cBhvr>
                                      <p:to>
                                        <p:strVal val="visible"/>
                                      </p:to>
                                    </p:set>
                                    <p:animEffect transition="in" filter="slide(fromBottom)">
                                      <p:cBhvr>
                                        <p:cTn id="12" dur="500"/>
                                        <p:tgtEl>
                                          <p:spTgt spid="54477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44777"/>
                                        </p:tgtEl>
                                        <p:attrNameLst>
                                          <p:attrName>style.visibility</p:attrName>
                                        </p:attrNameLst>
                                      </p:cBhvr>
                                      <p:to>
                                        <p:strVal val="visible"/>
                                      </p:to>
                                    </p:set>
                                    <p:animEffect transition="in" filter="slide(fromBottom)">
                                      <p:cBhvr>
                                        <p:cTn id="17" dur="500"/>
                                        <p:tgtEl>
                                          <p:spTgt spid="54477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44774"/>
                                        </p:tgtEl>
                                        <p:attrNameLst>
                                          <p:attrName>style.visibility</p:attrName>
                                        </p:attrNameLst>
                                      </p:cBhvr>
                                      <p:to>
                                        <p:strVal val="visible"/>
                                      </p:to>
                                    </p:set>
                                    <p:animEffect transition="in" filter="slide(fromBottom)">
                                      <p:cBhvr>
                                        <p:cTn id="22" dur="500"/>
                                        <p:tgtEl>
                                          <p:spTgt spid="54477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44775"/>
                                        </p:tgtEl>
                                        <p:attrNameLst>
                                          <p:attrName>style.visibility</p:attrName>
                                        </p:attrNameLst>
                                      </p:cBhvr>
                                      <p:to>
                                        <p:strVal val="visible"/>
                                      </p:to>
                                    </p:set>
                                    <p:animEffect transition="in" filter="slide(fromBottom)">
                                      <p:cBhvr>
                                        <p:cTn id="27" dur="500"/>
                                        <p:tgtEl>
                                          <p:spTgt spid="54477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44773"/>
                                        </p:tgtEl>
                                        <p:attrNameLst>
                                          <p:attrName>style.visibility</p:attrName>
                                        </p:attrNameLst>
                                      </p:cBhvr>
                                      <p:to>
                                        <p:strVal val="visible"/>
                                      </p:to>
                                    </p:set>
                                    <p:animEffect transition="in" filter="slide(fromBottom)">
                                      <p:cBhvr>
                                        <p:cTn id="32" dur="500"/>
                                        <p:tgtEl>
                                          <p:spTgt spid="54477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544784"/>
                                        </p:tgtEl>
                                        <p:attrNameLst>
                                          <p:attrName>style.visibility</p:attrName>
                                        </p:attrNameLst>
                                      </p:cBhvr>
                                      <p:to>
                                        <p:strVal val="visible"/>
                                      </p:to>
                                    </p:set>
                                    <p:animEffect transition="in" filter="slide(fromLeft)">
                                      <p:cBhvr>
                                        <p:cTn id="37" dur="500"/>
                                        <p:tgtEl>
                                          <p:spTgt spid="54478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44772"/>
                                        </p:tgtEl>
                                        <p:attrNameLst>
                                          <p:attrName>style.visibility</p:attrName>
                                        </p:attrNameLst>
                                      </p:cBhvr>
                                      <p:to>
                                        <p:strVal val="visible"/>
                                      </p:to>
                                    </p:set>
                                    <p:animEffect transition="in" filter="slide(fromBottom)">
                                      <p:cBhvr>
                                        <p:cTn id="42" dur="500"/>
                                        <p:tgtEl>
                                          <p:spTgt spid="54477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544778"/>
                                        </p:tgtEl>
                                        <p:attrNameLst>
                                          <p:attrName>style.visibility</p:attrName>
                                        </p:attrNameLst>
                                      </p:cBhvr>
                                      <p:to>
                                        <p:strVal val="visible"/>
                                      </p:to>
                                    </p:set>
                                    <p:animEffect transition="in" filter="slide(fromBottom)">
                                      <p:cBhvr>
                                        <p:cTn id="47" dur="500"/>
                                        <p:tgtEl>
                                          <p:spTgt spid="54477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544779"/>
                                        </p:tgtEl>
                                        <p:attrNameLst>
                                          <p:attrName>style.visibility</p:attrName>
                                        </p:attrNameLst>
                                      </p:cBhvr>
                                      <p:to>
                                        <p:strVal val="visible"/>
                                      </p:to>
                                    </p:set>
                                    <p:animEffect transition="in" filter="slide(fromBottom)">
                                      <p:cBhvr>
                                        <p:cTn id="52" dur="500"/>
                                        <p:tgtEl>
                                          <p:spTgt spid="54477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544788"/>
                                        </p:tgtEl>
                                        <p:attrNameLst>
                                          <p:attrName>style.visibility</p:attrName>
                                        </p:attrNameLst>
                                      </p:cBhvr>
                                      <p:to>
                                        <p:strVal val="visible"/>
                                      </p:to>
                                    </p:set>
                                    <p:animEffect transition="in" filter="slide(fromLeft)">
                                      <p:cBhvr>
                                        <p:cTn id="57" dur="500"/>
                                        <p:tgtEl>
                                          <p:spTgt spid="544788"/>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544787"/>
                                        </p:tgtEl>
                                        <p:attrNameLst>
                                          <p:attrName>style.visibility</p:attrName>
                                        </p:attrNameLst>
                                      </p:cBhvr>
                                      <p:to>
                                        <p:strVal val="visible"/>
                                      </p:to>
                                    </p:set>
                                    <p:animEffect transition="in" filter="slide(fromBottom)">
                                      <p:cBhvr>
                                        <p:cTn id="62" dur="500"/>
                                        <p:tgtEl>
                                          <p:spTgt spid="544787"/>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544780"/>
                                        </p:tgtEl>
                                        <p:attrNameLst>
                                          <p:attrName>style.visibility</p:attrName>
                                        </p:attrNameLst>
                                      </p:cBhvr>
                                      <p:to>
                                        <p:strVal val="visible"/>
                                      </p:to>
                                    </p:set>
                                    <p:animEffect transition="in" filter="slide(fromBottom)">
                                      <p:cBhvr>
                                        <p:cTn id="67" dur="500"/>
                                        <p:tgtEl>
                                          <p:spTgt spid="54478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544789"/>
                                        </p:tgtEl>
                                        <p:attrNameLst>
                                          <p:attrName>style.visibility</p:attrName>
                                        </p:attrNameLst>
                                      </p:cBhvr>
                                      <p:to>
                                        <p:strVal val="visible"/>
                                      </p:to>
                                    </p:set>
                                    <p:animEffect transition="in" filter="slide(fromBottom)">
                                      <p:cBhvr>
                                        <p:cTn id="72" dur="500"/>
                                        <p:tgtEl>
                                          <p:spTgt spid="544789"/>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544792"/>
                                        </p:tgtEl>
                                        <p:attrNameLst>
                                          <p:attrName>style.visibility</p:attrName>
                                        </p:attrNameLst>
                                      </p:cBhvr>
                                      <p:to>
                                        <p:strVal val="visible"/>
                                      </p:to>
                                    </p:set>
                                    <p:animEffect transition="in" filter="slide(fromBottom)">
                                      <p:cBhvr>
                                        <p:cTn id="77" dur="500"/>
                                        <p:tgtEl>
                                          <p:spTgt spid="544792"/>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544790"/>
                                        </p:tgtEl>
                                        <p:attrNameLst>
                                          <p:attrName>style.visibility</p:attrName>
                                        </p:attrNameLst>
                                      </p:cBhvr>
                                      <p:to>
                                        <p:strVal val="visible"/>
                                      </p:to>
                                    </p:set>
                                    <p:animEffect transition="in" filter="slide(fromLeft)">
                                      <p:cBhvr>
                                        <p:cTn id="82" dur="500"/>
                                        <p:tgtEl>
                                          <p:spTgt spid="544790"/>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544791"/>
                                        </p:tgtEl>
                                        <p:attrNameLst>
                                          <p:attrName>style.visibility</p:attrName>
                                        </p:attrNameLst>
                                      </p:cBhvr>
                                      <p:to>
                                        <p:strVal val="visible"/>
                                      </p:to>
                                    </p:set>
                                    <p:animEffect transition="in" filter="slide(fromBottom)">
                                      <p:cBhvr>
                                        <p:cTn id="87" dur="500"/>
                                        <p:tgtEl>
                                          <p:spTgt spid="544791"/>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nodeType="clickEffect">
                                  <p:stCondLst>
                                    <p:cond delay="0"/>
                                  </p:stCondLst>
                                  <p:childTnLst>
                                    <p:set>
                                      <p:cBhvr>
                                        <p:cTn id="91" dur="1" fill="hold">
                                          <p:stCondLst>
                                            <p:cond delay="0"/>
                                          </p:stCondLst>
                                        </p:cTn>
                                        <p:tgtEl>
                                          <p:spTgt spid="544793"/>
                                        </p:tgtEl>
                                        <p:attrNameLst>
                                          <p:attrName>style.visibility</p:attrName>
                                        </p:attrNameLst>
                                      </p:cBhvr>
                                      <p:to>
                                        <p:strVal val="visible"/>
                                      </p:to>
                                    </p:set>
                                    <p:animEffect transition="in" filter="slide(fromBottom)">
                                      <p:cBhvr>
                                        <p:cTn id="92" dur="500"/>
                                        <p:tgtEl>
                                          <p:spTgt spid="54479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nodeType="clickEffect">
                                  <p:stCondLst>
                                    <p:cond delay="0"/>
                                  </p:stCondLst>
                                  <p:childTnLst>
                                    <p:set>
                                      <p:cBhvr>
                                        <p:cTn id="96" dur="1" fill="hold">
                                          <p:stCondLst>
                                            <p:cond delay="0"/>
                                          </p:stCondLst>
                                        </p:cTn>
                                        <p:tgtEl>
                                          <p:spTgt spid="544795"/>
                                        </p:tgtEl>
                                        <p:attrNameLst>
                                          <p:attrName>style.visibility</p:attrName>
                                        </p:attrNameLst>
                                      </p:cBhvr>
                                      <p:to>
                                        <p:strVal val="visible"/>
                                      </p:to>
                                    </p:set>
                                    <p:animEffect transition="in" filter="slide(fromBottom)">
                                      <p:cBhvr>
                                        <p:cTn id="97" dur="500"/>
                                        <p:tgtEl>
                                          <p:spTgt spid="544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p:bldP spid="544781" grpId="0" animBg="1"/>
      <p:bldP spid="544784" grpId="0" animBg="1"/>
      <p:bldP spid="544787" grpId="0" animBg="1"/>
      <p:bldP spid="544788" grpId="0" animBg="1"/>
      <p:bldP spid="544789" grpId="0"/>
      <p:bldP spid="54479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684213" y="765175"/>
            <a:ext cx="7793037" cy="863600"/>
          </a:xfrm>
        </p:spPr>
        <p:txBody>
          <a:bodyPr/>
          <a:lstStyle/>
          <a:p>
            <a:r>
              <a:rPr lang="en-US" altLang="zh-CN" sz="2900" b="1"/>
              <a:t>5.3</a:t>
            </a:r>
            <a:r>
              <a:rPr lang="en-US" altLang="zh-CN" sz="2900" b="1">
                <a:latin typeface="Arial"/>
              </a:rPr>
              <a:t>—</a:t>
            </a:r>
            <a:r>
              <a:rPr lang="en-US" altLang="zh-CN" sz="2900" b="1"/>
              <a:t>2  </a:t>
            </a:r>
            <a:r>
              <a:rPr lang="zh-CN" altLang="en-US" sz="2900" b="1"/>
              <a:t>感应电动机的电磁转矩</a:t>
            </a:r>
            <a:r>
              <a:rPr lang="zh-CN" altLang="en-US" b="1"/>
              <a:t>   </a:t>
            </a:r>
            <a:r>
              <a:rPr lang="en-US" altLang="zh-CN" sz="1200">
                <a:ea typeface="黑体" pitchFamily="49" charset="-122"/>
              </a:rPr>
              <a:t>1</a:t>
            </a:r>
          </a:p>
        </p:txBody>
      </p:sp>
      <p:sp>
        <p:nvSpPr>
          <p:cNvPr id="518147" name="Rectangle 3"/>
          <p:cNvSpPr>
            <a:spLocks noGrp="1" noChangeArrowheads="1"/>
          </p:cNvSpPr>
          <p:nvPr>
            <p:ph type="body" sz="half" idx="1"/>
          </p:nvPr>
        </p:nvSpPr>
        <p:spPr>
          <a:xfrm>
            <a:off x="0" y="1844675"/>
            <a:ext cx="9144000" cy="3240088"/>
          </a:xfrm>
        </p:spPr>
        <p:txBody>
          <a:bodyPr/>
          <a:lstStyle/>
          <a:p>
            <a:r>
              <a:rPr lang="en-US" altLang="zh-CN" sz="2700" b="1"/>
              <a:t>       </a:t>
            </a:r>
            <a:r>
              <a:rPr lang="zh-CN" altLang="en-US" sz="2700" b="1"/>
              <a:t>电磁转矩是感应电动机的重要物理量，它决定了电动机驱动机械负载能力的大小。</a:t>
            </a:r>
            <a:r>
              <a:rPr lang="zh-CN" altLang="en-US" sz="2700" b="1">
                <a:solidFill>
                  <a:srgbClr val="FF0000"/>
                </a:solidFill>
              </a:rPr>
              <a:t>电磁转矩是由转子绕组中的电流与气隙中的旋转磁场相互作用产生的</a:t>
            </a:r>
            <a:r>
              <a:rPr lang="zh-CN" altLang="en-US" sz="2700" b="1"/>
              <a:t>。</a:t>
            </a:r>
          </a:p>
          <a:p>
            <a:r>
              <a:rPr lang="zh-CN" altLang="en-US" sz="2700" b="1"/>
              <a:t>       本节从功率关系推出电磁转矩</a:t>
            </a:r>
            <a:r>
              <a:rPr lang="en-US" altLang="zh-CN" sz="2700" b="1"/>
              <a:t>T</a:t>
            </a:r>
            <a:r>
              <a:rPr lang="en-US" altLang="zh-CN" sz="2700" b="1" baseline="-25000"/>
              <a:t>em</a:t>
            </a:r>
            <a:r>
              <a:rPr lang="zh-CN" altLang="en-US" sz="2700" b="1"/>
              <a:t>的物理概念表达式和计算分析公式，为</a:t>
            </a:r>
            <a:r>
              <a:rPr lang="zh-CN" altLang="en-US" sz="2700" b="1">
                <a:solidFill>
                  <a:srgbClr val="FF0000"/>
                </a:solidFill>
              </a:rPr>
              <a:t>简化起见</a:t>
            </a:r>
            <a:r>
              <a:rPr lang="en-US" altLang="zh-CN" sz="2700" b="1">
                <a:solidFill>
                  <a:srgbClr val="FF0000"/>
                </a:solidFill>
              </a:rPr>
              <a:t>T</a:t>
            </a:r>
            <a:r>
              <a:rPr lang="en-US" altLang="zh-CN" sz="2700" b="1" baseline="-25000">
                <a:solidFill>
                  <a:srgbClr val="FF0000"/>
                </a:solidFill>
              </a:rPr>
              <a:t>em</a:t>
            </a:r>
            <a:r>
              <a:rPr lang="zh-CN" altLang="en-US" sz="2700" b="1">
                <a:solidFill>
                  <a:srgbClr val="FF0000"/>
                </a:solidFill>
              </a:rPr>
              <a:t>去掉下标以</a:t>
            </a:r>
            <a:r>
              <a:rPr lang="en-US" altLang="zh-CN" sz="2700" b="1">
                <a:solidFill>
                  <a:srgbClr val="FF0000"/>
                </a:solidFill>
              </a:rPr>
              <a:t>T</a:t>
            </a:r>
            <a:r>
              <a:rPr lang="zh-CN" altLang="en-US" sz="2700" b="1"/>
              <a:t>表示。</a:t>
            </a:r>
            <a:endParaRPr lang="zh-CN" altLang="el-GR" sz="2700" b="1"/>
          </a:p>
        </p:txBody>
      </p:sp>
      <p:graphicFrame>
        <p:nvGraphicFramePr>
          <p:cNvPr id="518153" name="Object 9"/>
          <p:cNvGraphicFramePr>
            <a:graphicFrameLocks noChangeAspect="1"/>
          </p:cNvGraphicFramePr>
          <p:nvPr>
            <p:ph sz="quarter" idx="3"/>
          </p:nvPr>
        </p:nvGraphicFramePr>
        <p:xfrm>
          <a:off x="838200" y="3997325"/>
          <a:ext cx="5132388" cy="1384300"/>
        </p:xfrm>
        <a:graphic>
          <a:graphicData uri="http://schemas.openxmlformats.org/presentationml/2006/ole">
            <p:oleObj spid="_x0000_s518153" name="公式" r:id="rId3" imgW="1587240" imgH="431640" progId="Equation.3">
              <p:embed/>
            </p:oleObj>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8780</TotalTime>
  <Words>1689</Words>
  <Application>Microsoft PowerPoint</Application>
  <PresentationFormat>全屏显示(4:3)</PresentationFormat>
  <Paragraphs>196</Paragraphs>
  <Slides>30</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5" baseType="lpstr">
      <vt:lpstr>Times New Roman</vt:lpstr>
      <vt:lpstr>宋体</vt:lpstr>
      <vt:lpstr>Arial Black</vt:lpstr>
      <vt:lpstr>Arial</vt:lpstr>
      <vt:lpstr>Wingdings</vt:lpstr>
      <vt:lpstr>方正舒体</vt:lpstr>
      <vt:lpstr>华文新魏</vt:lpstr>
      <vt:lpstr>华文仿宋</vt:lpstr>
      <vt:lpstr>仿宋_GB2312</vt:lpstr>
      <vt:lpstr>黑体</vt:lpstr>
      <vt:lpstr>Tahoma</vt:lpstr>
      <vt:lpstr/>
      <vt:lpstr>Studio</vt:lpstr>
      <vt:lpstr>Microsoft 公式 3.0</vt:lpstr>
      <vt:lpstr>MathType 6.0 Equation</vt:lpstr>
      <vt:lpstr>电机学</vt:lpstr>
      <vt:lpstr>介绍内容</vt:lpstr>
      <vt:lpstr>介绍内容</vt:lpstr>
      <vt:lpstr>5.3感应电动机的功率关系    1</vt:lpstr>
      <vt:lpstr>5.3—1  感应电动机的功率关系     2</vt:lpstr>
      <vt:lpstr>5.3—1  感应电动机的功率关系   2</vt:lpstr>
      <vt:lpstr>5.3—1  感应电动机的功率关系   3</vt:lpstr>
      <vt:lpstr>5.3—1  感应电动机的功率关系   4</vt:lpstr>
      <vt:lpstr>5.3—2  感应电动机的电磁转矩   1</vt:lpstr>
      <vt:lpstr>5.3—2  感应电动机的电磁转矩   2</vt:lpstr>
      <vt:lpstr>5.3—2  感应电动机的电磁转矩 3</vt:lpstr>
      <vt:lpstr>5.3—2  感应电动机的电磁转矩      4</vt:lpstr>
      <vt:lpstr>5.3—2  感应电动机的电磁转矩      5</vt:lpstr>
      <vt:lpstr>5.3—2  感应电动机的电磁转矩      6</vt:lpstr>
      <vt:lpstr>5.3—2  感应电动机的电磁转矩      7</vt:lpstr>
      <vt:lpstr>5.3—2  感应电动机的电磁转矩      8</vt:lpstr>
      <vt:lpstr>5.3—2  感应电动机的电磁转矩   9</vt:lpstr>
      <vt:lpstr>5.3—2  感应电动机的电磁转矩   9</vt:lpstr>
      <vt:lpstr>5.3—2  感应电动机的电磁转矩   10</vt:lpstr>
      <vt:lpstr>5.3—2  感应电动机的电磁转矩    11</vt:lpstr>
      <vt:lpstr>5.3—2  感应电动机的电磁转矩    12</vt:lpstr>
      <vt:lpstr>5.3—3  感应电动机的工作特性 1</vt:lpstr>
      <vt:lpstr>5.3—3  感应电动机的工作特性 2</vt:lpstr>
      <vt:lpstr>5.3—3  感应电动机的工作特性 3</vt:lpstr>
      <vt:lpstr>5.3—3  感应电动机的工作特性 4</vt:lpstr>
      <vt:lpstr>5.3—3  感应电动机的工作特性 5</vt:lpstr>
      <vt:lpstr>小  结                               1</vt:lpstr>
      <vt:lpstr>小  结                               2</vt:lpstr>
      <vt:lpstr>作业</vt:lpstr>
      <vt:lpstr>幻灯片 30</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140</cp:revision>
  <dcterms:created xsi:type="dcterms:W3CDTF">2003-11-06T01:01:25Z</dcterms:created>
  <dcterms:modified xsi:type="dcterms:W3CDTF">2015-01-23T09:50:21Z</dcterms:modified>
</cp:coreProperties>
</file>