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slideshow.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7"/>
  </p:notesMasterIdLst>
  <p:handoutMasterIdLst>
    <p:handoutMasterId r:id="rId48"/>
  </p:handoutMasterIdLst>
  <p:sldIdLst>
    <p:sldId id="256" r:id="rId2"/>
    <p:sldId id="257" r:id="rId3"/>
    <p:sldId id="377" r:id="rId4"/>
    <p:sldId id="258" r:id="rId5"/>
    <p:sldId id="616" r:id="rId6"/>
    <p:sldId id="583" r:id="rId7"/>
    <p:sldId id="600" r:id="rId8"/>
    <p:sldId id="617" r:id="rId9"/>
    <p:sldId id="618" r:id="rId10"/>
    <p:sldId id="619" r:id="rId11"/>
    <p:sldId id="620" r:id="rId12"/>
    <p:sldId id="622" r:id="rId13"/>
    <p:sldId id="623" r:id="rId14"/>
    <p:sldId id="624" r:id="rId15"/>
    <p:sldId id="625" r:id="rId16"/>
    <p:sldId id="627" r:id="rId17"/>
    <p:sldId id="628" r:id="rId18"/>
    <p:sldId id="626" r:id="rId19"/>
    <p:sldId id="629" r:id="rId20"/>
    <p:sldId id="411" r:id="rId21"/>
    <p:sldId id="632" r:id="rId22"/>
    <p:sldId id="633" r:id="rId23"/>
    <p:sldId id="634" r:id="rId24"/>
    <p:sldId id="635" r:id="rId25"/>
    <p:sldId id="636" r:id="rId26"/>
    <p:sldId id="637" r:id="rId27"/>
    <p:sldId id="638" r:id="rId28"/>
    <p:sldId id="639" r:id="rId29"/>
    <p:sldId id="640" r:id="rId30"/>
    <p:sldId id="641" r:id="rId31"/>
    <p:sldId id="630" r:id="rId32"/>
    <p:sldId id="601" r:id="rId33"/>
    <p:sldId id="602" r:id="rId34"/>
    <p:sldId id="603" r:id="rId35"/>
    <p:sldId id="604" r:id="rId36"/>
    <p:sldId id="642" r:id="rId37"/>
    <p:sldId id="614" r:id="rId38"/>
    <p:sldId id="643" r:id="rId39"/>
    <p:sldId id="605" r:id="rId40"/>
    <p:sldId id="607" r:id="rId41"/>
    <p:sldId id="644" r:id="rId42"/>
    <p:sldId id="580" r:id="rId43"/>
    <p:sldId id="645" r:id="rId44"/>
    <p:sldId id="405" r:id="rId45"/>
    <p:sldId id="313" r:id="rId4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02FE02"/>
    <a:srgbClr val="FFFF00"/>
    <a:srgbClr val="0000FF"/>
    <a:srgbClr val="CCECFF"/>
    <a:srgbClr val="FFFFFF"/>
    <a:srgbClr val="CCFF33"/>
    <a:srgbClr val="CCFF99"/>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974" autoAdjust="0"/>
    <p:restoredTop sz="94660"/>
  </p:normalViewPr>
  <p:slideViewPr>
    <p:cSldViewPr>
      <p:cViewPr varScale="1">
        <p:scale>
          <a:sx n="36" d="100"/>
          <a:sy n="36" d="100"/>
        </p:scale>
        <p:origin x="-138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974"/>
    </p:cViewPr>
  </p:sorterViewPr>
  <p:notesViewPr>
    <p:cSldViewPr>
      <p:cViewPr varScale="1">
        <p:scale>
          <a:sx n="54" d="100"/>
          <a:sy n="54" d="100"/>
        </p:scale>
        <p:origin x="-1776"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409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smtClean="0">
                <a:latin typeface="Times New Roman" pitchFamily="18" charset="0"/>
              </a:defRPr>
            </a:lvl1pPr>
          </a:lstStyle>
          <a:p>
            <a:pPr>
              <a:defRPr/>
            </a:pPr>
            <a:endParaRPr lang="en-US" altLang="zh-CN"/>
          </a:p>
        </p:txBody>
      </p:sp>
      <p:sp>
        <p:nvSpPr>
          <p:cNvPr id="410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smtClean="0">
                <a:latin typeface="Times New Roman" pitchFamily="18" charset="0"/>
              </a:defRPr>
            </a:lvl1pPr>
          </a:lstStyle>
          <a:p>
            <a:pPr>
              <a:defRPr/>
            </a:pPr>
            <a:fld id="{15E601AC-96A6-4D4C-8D04-BC2D17BA12D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13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4413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smtClean="0">
                <a:latin typeface="Times New Roman" pitchFamily="18" charset="0"/>
              </a:defRPr>
            </a:lvl1pPr>
          </a:lstStyle>
          <a:p>
            <a:pPr>
              <a:defRPr/>
            </a:pPr>
            <a:endParaRPr lang="en-US" altLang="zh-CN"/>
          </a:p>
        </p:txBody>
      </p:sp>
      <p:sp>
        <p:nvSpPr>
          <p:cNvPr id="4915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413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413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4413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smtClean="0">
                <a:latin typeface="Times New Roman" pitchFamily="18" charset="0"/>
              </a:defRPr>
            </a:lvl1pPr>
          </a:lstStyle>
          <a:p>
            <a:pPr>
              <a:defRPr/>
            </a:pPr>
            <a:fld id="{1B499530-EFEE-4167-A125-3AE1183AC40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miter lim="800000"/>
            <a:headEnd/>
            <a:tailEnd/>
          </a:ln>
        </p:spPr>
        <p:txBody>
          <a:bodyPr/>
          <a:lstStyle/>
          <a:p>
            <a:fld id="{4ACB6988-0AF3-4AEB-89AE-5D13BEE1CA50}" type="slidenum">
              <a:rPr lang="en-US" altLang="zh-CN"/>
              <a:pPr/>
              <a:t>1</a:t>
            </a:fld>
            <a:endParaRPr lang="en-US" altLang="zh-CN"/>
          </a:p>
        </p:txBody>
      </p:sp>
      <p:sp>
        <p:nvSpPr>
          <p:cNvPr id="50179" name="Rectangle 2"/>
          <p:cNvSpPr>
            <a:spLocks noRo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2"/>
          <p:cNvSpPr>
            <a:spLocks noChangeArrowheads="1"/>
          </p:cNvSpPr>
          <p:nvPr/>
        </p:nvSpPr>
        <p:spPr bwMode="auto">
          <a:xfrm>
            <a:off x="228600" y="381000"/>
            <a:ext cx="8686800" cy="5638800"/>
          </a:xfrm>
          <a:prstGeom prst="roundRect">
            <a:avLst>
              <a:gd name="adj" fmla="val 7912"/>
            </a:avLst>
          </a:prstGeom>
          <a:solidFill>
            <a:schemeClr val="folHlink"/>
          </a:solidFill>
          <a:ln w="9525">
            <a:noFill/>
            <a:round/>
            <a:headEnd/>
            <a:tailEnd/>
          </a:ln>
          <a:effectLst/>
        </p:spPr>
        <p:txBody>
          <a:bodyPr wrap="none" anchor="ctr"/>
          <a:lstStyle/>
          <a:p>
            <a:pPr algn="ctr"/>
            <a:endParaRPr lang="zh-CN" altLang="zh-CN" sz="2400">
              <a:latin typeface="Times New Roman" pitchFamily="18" charset="0"/>
            </a:endParaRPr>
          </a:p>
        </p:txBody>
      </p:sp>
      <p:sp>
        <p:nvSpPr>
          <p:cNvPr id="5" name="AutoShape 3"/>
          <p:cNvSpPr>
            <a:spLocks noChangeArrowheads="1"/>
          </p:cNvSpPr>
          <p:nvPr/>
        </p:nvSpPr>
        <p:spPr bwMode="white">
          <a:xfrm>
            <a:off x="327025" y="488950"/>
            <a:ext cx="8435975" cy="4768850"/>
          </a:xfrm>
          <a:prstGeom prst="roundRect">
            <a:avLst>
              <a:gd name="adj" fmla="val 7310"/>
            </a:avLst>
          </a:prstGeom>
          <a:solidFill>
            <a:schemeClr val="bg1"/>
          </a:solidFill>
          <a:ln w="9525">
            <a:noFill/>
            <a:round/>
            <a:headEnd/>
            <a:tailEnd/>
          </a:ln>
          <a:effectLst/>
        </p:spPr>
        <p:txBody>
          <a:bodyPr wrap="none" anchor="ctr"/>
          <a:lstStyle/>
          <a:p>
            <a:pPr algn="ctr"/>
            <a:endParaRPr lang="zh-CN" altLang="zh-CN" sz="2400">
              <a:latin typeface="Times New Roman" pitchFamily="18" charset="0"/>
            </a:endParaRPr>
          </a:p>
        </p:txBody>
      </p:sp>
      <p:sp>
        <p:nvSpPr>
          <p:cNvPr id="6" name="AutoShape 4"/>
          <p:cNvSpPr>
            <a:spLocks noChangeArrowheads="1"/>
          </p:cNvSpPr>
          <p:nvPr/>
        </p:nvSpPr>
        <p:spPr bwMode="blackWhite">
          <a:xfrm>
            <a:off x="1371600" y="3338513"/>
            <a:ext cx="6400800" cy="2286000"/>
          </a:xfrm>
          <a:prstGeom prst="roundRect">
            <a:avLst>
              <a:gd name="adj" fmla="val 16667"/>
            </a:avLst>
          </a:prstGeom>
          <a:solidFill>
            <a:schemeClr val="bg1"/>
          </a:solidFill>
          <a:ln w="50800">
            <a:solidFill>
              <a:schemeClr val="bg2"/>
            </a:solidFill>
            <a:round/>
            <a:headEnd/>
            <a:tailEnd/>
          </a:ln>
          <a:effectLst/>
        </p:spPr>
        <p:txBody>
          <a:bodyPr wrap="none" anchor="ctr"/>
          <a:lstStyle/>
          <a:p>
            <a:pPr algn="ctr"/>
            <a:endParaRPr lang="zh-CN" altLang="zh-CN"/>
          </a:p>
        </p:txBody>
      </p:sp>
      <p:sp>
        <p:nvSpPr>
          <p:cNvPr id="615429" name="Rectangle 5"/>
          <p:cNvSpPr>
            <a:spLocks noGrp="1" noChangeArrowheads="1"/>
          </p:cNvSpPr>
          <p:nvPr>
            <p:ph type="ctrTitle"/>
          </p:nvPr>
        </p:nvSpPr>
        <p:spPr>
          <a:xfrm>
            <a:off x="685800" y="857250"/>
            <a:ext cx="7772400" cy="2266950"/>
          </a:xfrm>
        </p:spPr>
        <p:txBody>
          <a:bodyPr anchor="ctr" anchorCtr="1"/>
          <a:lstStyle>
            <a:lvl1pPr algn="ctr">
              <a:defRPr sz="4100" i="1"/>
            </a:lvl1pPr>
          </a:lstStyle>
          <a:p>
            <a:pPr lvl="0"/>
            <a:r>
              <a:rPr lang="zh-CN" altLang="en-US" noProof="0" smtClean="0"/>
              <a:t>单击此处编辑母版标题样式</a:t>
            </a:r>
          </a:p>
        </p:txBody>
      </p:sp>
      <p:sp>
        <p:nvSpPr>
          <p:cNvPr id="615430" name="Rectangle 6"/>
          <p:cNvSpPr>
            <a:spLocks noGrp="1" noChangeArrowheads="1"/>
          </p:cNvSpPr>
          <p:nvPr>
            <p:ph type="subTitle" idx="1"/>
          </p:nvPr>
        </p:nvSpPr>
        <p:spPr>
          <a:xfrm>
            <a:off x="1752600" y="3567113"/>
            <a:ext cx="5410200" cy="1905000"/>
          </a:xfrm>
        </p:spPr>
        <p:txBody>
          <a:bodyPr anchor="ctr"/>
          <a:lstStyle>
            <a:lvl1pPr marL="0" indent="0" algn="ctr">
              <a:buFont typeface="Wingdings" pitchFamily="2" charset="2"/>
              <a:buNone/>
              <a:defRPr sz="3300"/>
            </a:lvl1pPr>
          </a:lstStyle>
          <a:p>
            <a:pPr lvl="0"/>
            <a:r>
              <a:rPr lang="zh-CN" altLang="en-US" noProof="0" smtClean="0"/>
              <a:t>单击此处编辑母版副标题样式</a:t>
            </a:r>
          </a:p>
        </p:txBody>
      </p:sp>
      <p:sp>
        <p:nvSpPr>
          <p:cNvPr id="7" name="Rectangle 7"/>
          <p:cNvSpPr>
            <a:spLocks noGrp="1" noChangeArrowheads="1"/>
          </p:cNvSpPr>
          <p:nvPr>
            <p:ph type="dt" sz="half"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smtClean="0"/>
            </a:lvl1pPr>
          </a:lstStyle>
          <a:p>
            <a:pPr>
              <a:defRPr/>
            </a:pPr>
            <a:endParaRPr lang="en-US" altLang="zh-CN"/>
          </a:p>
        </p:txBody>
      </p:sp>
      <p:sp>
        <p:nvSpPr>
          <p:cNvPr id="8" name="Rectangle 8"/>
          <p:cNvSpPr>
            <a:spLocks noGrp="1" noChangeArrowheads="1"/>
          </p:cNvSpPr>
          <p:nvPr>
            <p:ph type="ftr" sz="quarter" idx="11"/>
          </p:nvPr>
        </p:nvSpPr>
        <p:spPr>
          <a:xfrm>
            <a:off x="3352800" y="6391275"/>
            <a:ext cx="2895600" cy="4572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smtClean="0"/>
            </a:lvl1pPr>
          </a:lstStyle>
          <a:p>
            <a:pPr>
              <a:defRPr/>
            </a:pPr>
            <a:endParaRPr lang="en-US" altLang="zh-CN"/>
          </a:p>
        </p:txBody>
      </p:sp>
      <p:sp>
        <p:nvSpPr>
          <p:cNvPr id="9" name="Rectangle 9"/>
          <p:cNvSpPr>
            <a:spLocks noGrp="1" noChangeArrowheads="1"/>
          </p:cNvSpPr>
          <p:nvPr>
            <p:ph type="sldNum" sz="quarter" idx="12"/>
          </p:nvPr>
        </p:nvSpPr>
        <p:spPr>
          <a:xfrm>
            <a:off x="6858000" y="6391275"/>
            <a:ext cx="1600200" cy="4572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smtClean="0"/>
            </a:lvl1pPr>
          </a:lstStyle>
          <a:p>
            <a:pPr>
              <a:defRPr/>
            </a:pPr>
            <a:fld id="{19519641-2FA4-41D1-9D1F-97CC9BFD886F}"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42AF3A8-6114-48B6-A32A-0465A1251109}"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34150" y="533400"/>
            <a:ext cx="192405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0" y="533400"/>
            <a:ext cx="561975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85C1B45-B34E-4AF4-932E-65AA5417A773}"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620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CFA78168-C7C2-4A43-9BDE-AAB4D4EE0785}"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620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96A428B-BE5F-4A66-87D4-A8F9E90194F9}"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2036DBCE-8E4D-496D-9493-1B5B821A0EFA}"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762000" y="533400"/>
            <a:ext cx="76962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7620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7620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863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6DDBBDB1-D113-47C4-889D-AB3511A983AD}"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3FD6E70-C0E3-4476-B18C-BC3BC17C410E}"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38A79FB-4BA9-42EA-B929-533065FC248B}"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C03176C-96A7-43E3-A4CF-D178B79F8D68}"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D2818A2A-5DDC-40D6-A26C-74D88B5F9763}"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FFBE6D7E-AEF3-4349-BB9E-123242D22CE2}"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70C78448-322C-4385-AA9E-BE4BCD51E9AF}"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A677531-F5DE-4AA3-AF3A-BF686715CD8A}"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4AE2E06-4484-4A62-B43F-56217F4BBB47}"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533400"/>
            <a:ext cx="76962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762000" y="1905000"/>
            <a:ext cx="7696200" cy="403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14404" name="Rectangle 4"/>
          <p:cNvSpPr>
            <a:spLocks noGrp="1" noChangeArrowheads="1"/>
          </p:cNvSpPr>
          <p:nvPr>
            <p:ph type="dt" sz="half" idx="2"/>
          </p:nvPr>
        </p:nvSpPr>
        <p:spPr bwMode="auto">
          <a:xfrm>
            <a:off x="762000" y="6391275"/>
            <a:ext cx="2057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p>
        </p:txBody>
      </p:sp>
      <p:sp>
        <p:nvSpPr>
          <p:cNvPr id="614405" name="Rectangle 5"/>
          <p:cNvSpPr>
            <a:spLocks noGrp="1" noChangeArrowheads="1"/>
          </p:cNvSpPr>
          <p:nvPr>
            <p:ph type="ftr" sz="quarter" idx="3"/>
          </p:nvPr>
        </p:nvSpPr>
        <p:spPr bwMode="auto">
          <a:xfrm>
            <a:off x="3352800" y="6403975"/>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p>
        </p:txBody>
      </p:sp>
      <p:sp>
        <p:nvSpPr>
          <p:cNvPr id="614406" name="Rectangle 6"/>
          <p:cNvSpPr>
            <a:spLocks noGrp="1" noChangeArrowheads="1"/>
          </p:cNvSpPr>
          <p:nvPr>
            <p:ph type="sldNum" sz="quarter" idx="4"/>
          </p:nvPr>
        </p:nvSpPr>
        <p:spPr bwMode="auto">
          <a:xfrm>
            <a:off x="6858000" y="6400800"/>
            <a:ext cx="1600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fld id="{063264BA-4BB2-424A-A2E8-DED47866F76E}" type="slidenum">
              <a:rPr lang="en-US" altLang="zh-CN"/>
              <a:pPr>
                <a:defRPr/>
              </a:pPr>
              <a:t>‹#›</a:t>
            </a:fld>
            <a:endParaRPr lang="en-US" altLang="zh-CN"/>
          </a:p>
        </p:txBody>
      </p:sp>
      <p:grpSp>
        <p:nvGrpSpPr>
          <p:cNvPr id="1031" name="Group 7"/>
          <p:cNvGrpSpPr>
            <a:grpSpLocks/>
          </p:cNvGrpSpPr>
          <p:nvPr/>
        </p:nvGrpSpPr>
        <p:grpSpPr bwMode="auto">
          <a:xfrm>
            <a:off x="168275" y="228600"/>
            <a:ext cx="8823325" cy="6096000"/>
            <a:chOff x="106" y="144"/>
            <a:chExt cx="5558" cy="3840"/>
          </a:xfrm>
        </p:grpSpPr>
        <p:sp>
          <p:nvSpPr>
            <p:cNvPr id="1032" name="AutoShape 8"/>
            <p:cNvSpPr>
              <a:spLocks noChangeArrowheads="1"/>
            </p:cNvSpPr>
            <p:nvPr/>
          </p:nvSpPr>
          <p:spPr bwMode="auto">
            <a:xfrm>
              <a:off x="106" y="144"/>
              <a:ext cx="5558" cy="3840"/>
            </a:xfrm>
            <a:prstGeom prst="roundRect">
              <a:avLst>
                <a:gd name="adj" fmla="val 11046"/>
              </a:avLst>
            </a:prstGeom>
            <a:noFill/>
            <a:ln w="28575">
              <a:solidFill>
                <a:schemeClr val="folHlink"/>
              </a:solidFill>
              <a:round/>
              <a:headEnd/>
              <a:tailEnd/>
            </a:ln>
            <a:effectLst/>
          </p:spPr>
          <p:txBody>
            <a:bodyPr wrap="none" anchor="ctr"/>
            <a:lstStyle/>
            <a:p>
              <a:pPr algn="ctr"/>
              <a:endParaRPr lang="zh-CN" altLang="zh-CN" sz="2400">
                <a:latin typeface="Times New Roman" pitchFamily="18" charset="0"/>
              </a:endParaRPr>
            </a:p>
          </p:txBody>
        </p:sp>
        <p:sp>
          <p:nvSpPr>
            <p:cNvPr id="1033" name="Line 9"/>
            <p:cNvSpPr>
              <a:spLocks noChangeShapeType="1"/>
            </p:cNvSpPr>
            <p:nvPr/>
          </p:nvSpPr>
          <p:spPr bwMode="auto">
            <a:xfrm>
              <a:off x="480" y="1077"/>
              <a:ext cx="4848" cy="0"/>
            </a:xfrm>
            <a:prstGeom prst="line">
              <a:avLst/>
            </a:prstGeom>
            <a:noFill/>
            <a:ln w="38100">
              <a:solidFill>
                <a:schemeClr val="folHlink"/>
              </a:solidFill>
              <a:round/>
              <a:headEnd/>
              <a:tailEnd/>
            </a:ln>
            <a:effec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682"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Lst>
  <p:txStyles>
    <p:titleStyle>
      <a:lvl1pPr algn="l" rtl="0" eaLnBrk="0" fontAlgn="base" hangingPunct="0">
        <a:spcBef>
          <a:spcPct val="0"/>
        </a:spcBef>
        <a:spcAft>
          <a:spcPct val="0"/>
        </a:spcAft>
        <a:defRPr sz="33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itchFamily="34" charset="0"/>
          <a:ea typeface="宋体" pitchFamily="2" charset="-122"/>
        </a:defRPr>
      </a:lvl2pPr>
      <a:lvl3pPr algn="l" rtl="0" eaLnBrk="0" fontAlgn="base" hangingPunct="0">
        <a:spcBef>
          <a:spcPct val="0"/>
        </a:spcBef>
        <a:spcAft>
          <a:spcPct val="0"/>
        </a:spcAft>
        <a:defRPr sz="3300">
          <a:solidFill>
            <a:schemeClr val="tx2"/>
          </a:solidFill>
          <a:latin typeface="Arial Black" pitchFamily="34" charset="0"/>
          <a:ea typeface="宋体" pitchFamily="2" charset="-122"/>
        </a:defRPr>
      </a:lvl3pPr>
      <a:lvl4pPr algn="l" rtl="0" eaLnBrk="0" fontAlgn="base" hangingPunct="0">
        <a:spcBef>
          <a:spcPct val="0"/>
        </a:spcBef>
        <a:spcAft>
          <a:spcPct val="0"/>
        </a:spcAft>
        <a:defRPr sz="3300">
          <a:solidFill>
            <a:schemeClr val="tx2"/>
          </a:solidFill>
          <a:latin typeface="Arial Black" pitchFamily="34" charset="0"/>
          <a:ea typeface="宋体" pitchFamily="2" charset="-122"/>
        </a:defRPr>
      </a:lvl4pPr>
      <a:lvl5pPr algn="l" rtl="0" eaLnBrk="0" fontAlgn="base" hangingPunct="0">
        <a:spcBef>
          <a:spcPct val="0"/>
        </a:spcBef>
        <a:spcAft>
          <a:spcPct val="0"/>
        </a:spcAft>
        <a:defRPr sz="3300">
          <a:solidFill>
            <a:schemeClr val="tx2"/>
          </a:solidFill>
          <a:latin typeface="Arial Black" pitchFamily="34" charset="0"/>
          <a:ea typeface="宋体" pitchFamily="2" charset="-122"/>
        </a:defRPr>
      </a:lvl5pPr>
      <a:lvl6pPr marL="457200" algn="l" rtl="0" fontAlgn="base">
        <a:spcBef>
          <a:spcPct val="0"/>
        </a:spcBef>
        <a:spcAft>
          <a:spcPct val="0"/>
        </a:spcAft>
        <a:defRPr sz="3300">
          <a:solidFill>
            <a:schemeClr val="tx2"/>
          </a:solidFill>
          <a:latin typeface="Arial Black" pitchFamily="34" charset="0"/>
          <a:ea typeface="宋体" pitchFamily="2" charset="-122"/>
        </a:defRPr>
      </a:lvl6pPr>
      <a:lvl7pPr marL="914400" algn="l" rtl="0" fontAlgn="base">
        <a:spcBef>
          <a:spcPct val="0"/>
        </a:spcBef>
        <a:spcAft>
          <a:spcPct val="0"/>
        </a:spcAft>
        <a:defRPr sz="3300">
          <a:solidFill>
            <a:schemeClr val="tx2"/>
          </a:solidFill>
          <a:latin typeface="Arial Black" pitchFamily="34" charset="0"/>
          <a:ea typeface="宋体" pitchFamily="2" charset="-122"/>
        </a:defRPr>
      </a:lvl7pPr>
      <a:lvl8pPr marL="1371600" algn="l" rtl="0" fontAlgn="base">
        <a:spcBef>
          <a:spcPct val="0"/>
        </a:spcBef>
        <a:spcAft>
          <a:spcPct val="0"/>
        </a:spcAft>
        <a:defRPr sz="3300">
          <a:solidFill>
            <a:schemeClr val="tx2"/>
          </a:solidFill>
          <a:latin typeface="Arial Black" pitchFamily="34" charset="0"/>
          <a:ea typeface="宋体" pitchFamily="2" charset="-122"/>
        </a:defRPr>
      </a:lvl8pPr>
      <a:lvl9pPr marL="1828800" algn="l" rtl="0" fontAlgn="base">
        <a:spcBef>
          <a:spcPct val="0"/>
        </a:spcBef>
        <a:spcAft>
          <a:spcPct val="0"/>
        </a:spcAft>
        <a:defRPr sz="33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3.v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4.v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4.xml"/><Relationship Id="rId1" Type="http://schemas.openxmlformats.org/officeDocument/2006/relationships/vmlDrawing" Target="../drawings/vmlDrawing6.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4.xml"/><Relationship Id="rId1" Type="http://schemas.openxmlformats.org/officeDocument/2006/relationships/vmlDrawing" Target="../drawings/vmlDrawing7.v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4.xml"/><Relationship Id="rId1" Type="http://schemas.openxmlformats.org/officeDocument/2006/relationships/vmlDrawing" Target="../drawings/vmlDrawing8.v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4.xml"/><Relationship Id="rId1" Type="http://schemas.openxmlformats.org/officeDocument/2006/relationships/vmlDrawing" Target="../drawings/vmlDrawing9.v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4.xml"/><Relationship Id="rId1" Type="http://schemas.openxmlformats.org/officeDocument/2006/relationships/vmlDrawing" Target="../drawings/vmlDrawing10.v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4.xml"/><Relationship Id="rId1" Type="http://schemas.openxmlformats.org/officeDocument/2006/relationships/vmlDrawing" Target="../drawings/vmlDrawing11.v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4.xml"/><Relationship Id="rId1" Type="http://schemas.openxmlformats.org/officeDocument/2006/relationships/vmlDrawing" Target="../drawings/vmlDrawing12.v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4.xml"/><Relationship Id="rId1" Type="http://schemas.openxmlformats.org/officeDocument/2006/relationships/vmlDrawing" Target="../drawings/vmlDrawing13.v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4.xml"/><Relationship Id="rId1" Type="http://schemas.openxmlformats.org/officeDocument/2006/relationships/vmlDrawing" Target="../drawings/vmlDrawing14.v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4.xml"/><Relationship Id="rId1" Type="http://schemas.openxmlformats.org/officeDocument/2006/relationships/vmlDrawing" Target="../drawings/vmlDrawing15.v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 Target="slide20.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5.xml"/><Relationship Id="rId1" Type="http://schemas.openxmlformats.org/officeDocument/2006/relationships/vmlDrawing" Target="../drawings/vmlDrawing16.vml"/><Relationship Id="rId6" Type="http://schemas.openxmlformats.org/officeDocument/2006/relationships/oleObject" Target="../embeddings/oleObject20.bin"/><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4.xml"/><Relationship Id="rId1" Type="http://schemas.openxmlformats.org/officeDocument/2006/relationships/vmlDrawing" Target="../drawings/vmlDrawing17.v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4.xml"/><Relationship Id="rId1" Type="http://schemas.openxmlformats.org/officeDocument/2006/relationships/vmlDrawing" Target="../drawings/vmlDrawing18.vml"/><Relationship Id="rId4" Type="http://schemas.openxmlformats.org/officeDocument/2006/relationships/oleObject" Target="../embeddings/oleObject23.bin"/></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4.xml"/><Relationship Id="rId1" Type="http://schemas.openxmlformats.org/officeDocument/2006/relationships/vmlDrawing" Target="../drawings/vmlDrawing19.vml"/><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4.xml"/><Relationship Id="rId1" Type="http://schemas.openxmlformats.org/officeDocument/2006/relationships/vmlDrawing" Target="../drawings/vmlDrawing20.vml"/><Relationship Id="rId5" Type="http://schemas.openxmlformats.org/officeDocument/2006/relationships/image" Target="../media/image36.png"/><Relationship Id="rId4" Type="http://schemas.openxmlformats.org/officeDocument/2006/relationships/oleObject" Target="../embeddings/oleObject26.bin"/></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4.xml"/><Relationship Id="rId1" Type="http://schemas.openxmlformats.org/officeDocument/2006/relationships/vmlDrawing" Target="../drawings/vmlDrawing21.v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90600" y="1052513"/>
            <a:ext cx="7326313" cy="1919287"/>
          </a:xfrm>
        </p:spPr>
        <p:txBody>
          <a:bodyPr/>
          <a:lstStyle/>
          <a:p>
            <a:pPr eaLnBrk="1" hangingPunct="1"/>
            <a:r>
              <a:rPr lang="zh-CN" altLang="en-US" sz="9600" b="1" smtClean="0">
                <a:ea typeface="方正舒体" pitchFamily="2" charset="-122"/>
              </a:rPr>
              <a:t>电机学</a:t>
            </a:r>
          </a:p>
        </p:txBody>
      </p:sp>
      <p:sp>
        <p:nvSpPr>
          <p:cNvPr id="3075" name="Rectangle 3"/>
          <p:cNvSpPr>
            <a:spLocks noGrp="1" noChangeArrowheads="1"/>
          </p:cNvSpPr>
          <p:nvPr>
            <p:ph type="subTitle" idx="1"/>
          </p:nvPr>
        </p:nvSpPr>
        <p:spPr>
          <a:xfrm>
            <a:off x="1476375" y="3357563"/>
            <a:ext cx="6264275" cy="2305050"/>
          </a:xfrm>
        </p:spPr>
        <p:txBody>
          <a:bodyPr/>
          <a:lstStyle/>
          <a:p>
            <a:pPr eaLnBrk="1" hangingPunct="1">
              <a:lnSpc>
                <a:spcPct val="90000"/>
              </a:lnSpc>
            </a:pPr>
            <a:r>
              <a:rPr lang="zh-CN" altLang="en-US" sz="4500" b="1" smtClean="0">
                <a:latin typeface="华文新魏" pitchFamily="2" charset="-122"/>
                <a:ea typeface="华文新魏" pitchFamily="2" charset="-122"/>
              </a:rPr>
              <a:t>第</a:t>
            </a:r>
            <a:r>
              <a:rPr lang="en-US" altLang="zh-CN" sz="4500" b="1" smtClean="0">
                <a:latin typeface="华文新魏" pitchFamily="2" charset="-122"/>
                <a:ea typeface="华文新魏" pitchFamily="2" charset="-122"/>
              </a:rPr>
              <a:t>5-4</a:t>
            </a:r>
            <a:r>
              <a:rPr lang="zh-CN" altLang="en-US" sz="4500" b="1" smtClean="0">
                <a:latin typeface="华文新魏" pitchFamily="2" charset="-122"/>
                <a:ea typeface="华文新魏" pitchFamily="2" charset="-122"/>
              </a:rPr>
              <a:t>讲 </a:t>
            </a:r>
          </a:p>
          <a:p>
            <a:pPr eaLnBrk="1" hangingPunct="1">
              <a:lnSpc>
                <a:spcPct val="90000"/>
              </a:lnSpc>
            </a:pPr>
            <a:r>
              <a:rPr lang="zh-CN" altLang="en-US" sz="4500" b="1" smtClean="0">
                <a:latin typeface="华文新魏" pitchFamily="2" charset="-122"/>
                <a:ea typeface="华文新魏" pitchFamily="2" charset="-122"/>
              </a:rPr>
              <a:t>感应电动机</a:t>
            </a:r>
          </a:p>
          <a:p>
            <a:pPr eaLnBrk="1" hangingPunct="1">
              <a:lnSpc>
                <a:spcPct val="90000"/>
              </a:lnSpc>
            </a:pPr>
            <a:r>
              <a:rPr lang="zh-CN" altLang="en-US" sz="4500" b="1" smtClean="0">
                <a:latin typeface="华文新魏" pitchFamily="2" charset="-122"/>
                <a:ea typeface="华文新魏" pitchFamily="2" charset="-122"/>
              </a:rPr>
              <a:t>的起动、调速和制动</a:t>
            </a:r>
            <a:endParaRPr lang="zh-CN" altLang="en-US"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755650" y="333375"/>
            <a:ext cx="7793038" cy="863600"/>
          </a:xfrm>
        </p:spPr>
        <p:txBody>
          <a:bodyPr/>
          <a:lstStyle/>
          <a:p>
            <a:pPr eaLnBrk="1" hangingPunct="1"/>
            <a:r>
              <a:rPr lang="en-US" altLang="zh-CN" sz="3200" b="1" smtClean="0"/>
              <a:t>5.4</a:t>
            </a:r>
            <a:r>
              <a:rPr lang="en-US" altLang="zh-CN" sz="3200" b="1" smtClean="0">
                <a:latin typeface="Arial" pitchFamily="34" charset="0"/>
              </a:rPr>
              <a:t>—</a:t>
            </a:r>
            <a:r>
              <a:rPr lang="en-US" altLang="zh-CN" sz="3200" b="1" smtClean="0"/>
              <a:t>1  </a:t>
            </a:r>
            <a:r>
              <a:rPr lang="zh-CN" altLang="en-US" sz="3200" b="1" smtClean="0"/>
              <a:t>感应电动机的起动</a:t>
            </a:r>
            <a:r>
              <a:rPr lang="zh-CN" altLang="en-US" sz="2500" b="1" smtClean="0"/>
              <a:t> </a:t>
            </a:r>
            <a:r>
              <a:rPr lang="en-US" altLang="zh-CN" sz="1400" smtClean="0">
                <a:ea typeface="黑体" pitchFamily="49" charset="-122"/>
              </a:rPr>
              <a:t>6</a:t>
            </a:r>
          </a:p>
        </p:txBody>
      </p:sp>
      <p:sp>
        <p:nvSpPr>
          <p:cNvPr id="12291" name="Rectangle 3"/>
          <p:cNvSpPr>
            <a:spLocks noGrp="1" noChangeArrowheads="1"/>
          </p:cNvSpPr>
          <p:nvPr>
            <p:ph type="body" sz="half" idx="1"/>
          </p:nvPr>
        </p:nvSpPr>
        <p:spPr>
          <a:xfrm>
            <a:off x="0" y="1196975"/>
            <a:ext cx="9144000" cy="4679950"/>
          </a:xfrm>
        </p:spPr>
        <p:txBody>
          <a:bodyPr/>
          <a:lstStyle/>
          <a:p>
            <a:pPr eaLnBrk="1" hangingPunct="1"/>
            <a:r>
              <a:rPr lang="en-US" altLang="zh-CN" sz="2700" b="1" smtClean="0"/>
              <a:t>     </a:t>
            </a:r>
            <a:r>
              <a:rPr lang="zh-CN" altLang="en-US" sz="2700" b="1" smtClean="0"/>
              <a:t>二、降压起动笼型感应电动机</a:t>
            </a:r>
          </a:p>
          <a:p>
            <a:pPr eaLnBrk="1" hangingPunct="1"/>
            <a:r>
              <a:rPr lang="zh-CN" altLang="en-US" sz="2700" b="1" smtClean="0"/>
              <a:t>（一）定子串自耦变压器的起动</a:t>
            </a:r>
            <a:r>
              <a:rPr lang="zh-CN" altLang="en-US" sz="2700" smtClean="0"/>
              <a:t> </a:t>
            </a:r>
          </a:p>
          <a:p>
            <a:pPr eaLnBrk="1" hangingPunct="1"/>
            <a:r>
              <a:rPr lang="zh-CN" altLang="en-US" sz="2700" b="1" smtClean="0">
                <a:latin typeface="宋体" pitchFamily="2" charset="-122"/>
              </a:rPr>
              <a:t>采用自耦减压起动时，如图所示。 </a:t>
            </a:r>
          </a:p>
          <a:p>
            <a:pPr eaLnBrk="1" hangingPunct="1"/>
            <a:r>
              <a:rPr lang="zh-CN" altLang="en-US" sz="2700" b="1" smtClean="0">
                <a:latin typeface="宋体" pitchFamily="2" charset="-122"/>
              </a:rPr>
              <a:t>电动机起动电压下降，与直接起动时相比有</a:t>
            </a:r>
          </a:p>
          <a:p>
            <a:pPr eaLnBrk="1" hangingPunct="1"/>
            <a:endParaRPr lang="zh-CN" altLang="en-US" sz="2700" b="1" smtClean="0">
              <a:latin typeface="宋体" pitchFamily="2" charset="-122"/>
            </a:endParaRPr>
          </a:p>
          <a:p>
            <a:pPr eaLnBrk="1" hangingPunct="1"/>
            <a:endParaRPr lang="zh-CN" altLang="en-US" sz="2700" b="1" smtClean="0">
              <a:latin typeface="宋体" pitchFamily="2" charset="-122"/>
            </a:endParaRPr>
          </a:p>
          <a:p>
            <a:pPr eaLnBrk="1" hangingPunct="1"/>
            <a:r>
              <a:rPr lang="zh-CN" altLang="en-US" sz="2700" b="1" smtClean="0">
                <a:latin typeface="宋体" pitchFamily="2" charset="-122"/>
              </a:rPr>
              <a:t>电动机起动电压下降为</a:t>
            </a:r>
            <a:r>
              <a:rPr lang="en-US" altLang="zh-CN" sz="2700" b="1" smtClean="0">
                <a:latin typeface="宋体" pitchFamily="2" charset="-122"/>
              </a:rPr>
              <a:t>U’</a:t>
            </a:r>
            <a:r>
              <a:rPr lang="zh-CN" altLang="en-US" sz="2700" b="1" smtClean="0">
                <a:latin typeface="宋体" pitchFamily="2" charset="-122"/>
              </a:rPr>
              <a:t>，与直接起动时相比有： </a:t>
            </a:r>
          </a:p>
          <a:p>
            <a:pPr eaLnBrk="1" hangingPunct="1"/>
            <a:endParaRPr lang="en-US" altLang="zh-CN" sz="2700" b="1" smtClean="0">
              <a:latin typeface="宋体" pitchFamily="2" charset="-122"/>
            </a:endParaRPr>
          </a:p>
        </p:txBody>
      </p:sp>
      <p:pic>
        <p:nvPicPr>
          <p:cNvPr id="12292" name="Picture 4" descr="28-1"/>
          <p:cNvPicPr>
            <a:picLocks noChangeAspect="1" noChangeArrowheads="1"/>
          </p:cNvPicPr>
          <p:nvPr/>
        </p:nvPicPr>
        <p:blipFill>
          <a:blip r:embed="rId3"/>
          <a:srcRect/>
          <a:stretch>
            <a:fillRect/>
          </a:stretch>
        </p:blipFill>
        <p:spPr bwMode="auto">
          <a:xfrm>
            <a:off x="5795963" y="188913"/>
            <a:ext cx="3348037" cy="2674937"/>
          </a:xfrm>
          <a:prstGeom prst="rect">
            <a:avLst/>
          </a:prstGeom>
          <a:noFill/>
          <a:ln w="9525">
            <a:noFill/>
            <a:miter lim="800000"/>
            <a:headEnd/>
            <a:tailEnd/>
          </a:ln>
        </p:spPr>
      </p:pic>
      <p:graphicFrame>
        <p:nvGraphicFramePr>
          <p:cNvPr id="12293" name="Object 8"/>
          <p:cNvGraphicFramePr>
            <a:graphicFrameLocks noChangeAspect="1"/>
          </p:cNvGraphicFramePr>
          <p:nvPr/>
        </p:nvGraphicFramePr>
        <p:xfrm>
          <a:off x="3924300" y="3213100"/>
          <a:ext cx="2952750" cy="2613025"/>
        </p:xfrm>
        <a:graphic>
          <a:graphicData uri="http://schemas.openxmlformats.org/presentationml/2006/ole">
            <p:oleObj spid="_x0000_s12293" name="公式" r:id="rId4" imgW="1193800" imgH="965200" progId="Equation.3">
              <p:embed/>
            </p:oleObj>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55650" y="476250"/>
            <a:ext cx="7696200" cy="579438"/>
          </a:xfrm>
        </p:spPr>
        <p:txBody>
          <a:bodyPr/>
          <a:lstStyle/>
          <a:p>
            <a:pPr eaLnBrk="1" hangingPunct="1"/>
            <a:r>
              <a:rPr lang="en-US" altLang="zh-CN" sz="3200" b="1" smtClean="0"/>
              <a:t>5.4</a:t>
            </a:r>
            <a:r>
              <a:rPr lang="en-US" altLang="zh-CN" sz="3200" b="1" smtClean="0">
                <a:latin typeface="Arial" pitchFamily="34" charset="0"/>
              </a:rPr>
              <a:t>—</a:t>
            </a:r>
            <a:r>
              <a:rPr lang="en-US" altLang="zh-CN" sz="3200" b="1" smtClean="0"/>
              <a:t>1  </a:t>
            </a:r>
            <a:r>
              <a:rPr lang="zh-CN" altLang="en-US" sz="3200" b="1" smtClean="0"/>
              <a:t>感应电动机的起动</a:t>
            </a:r>
            <a:r>
              <a:rPr lang="zh-CN" altLang="en-US" sz="2500" b="1" smtClean="0"/>
              <a:t> </a:t>
            </a:r>
            <a:r>
              <a:rPr lang="en-US" altLang="zh-CN" sz="1200" smtClean="0">
                <a:ea typeface="黑体" pitchFamily="49" charset="-122"/>
              </a:rPr>
              <a:t>7</a:t>
            </a:r>
          </a:p>
        </p:txBody>
      </p:sp>
      <p:sp>
        <p:nvSpPr>
          <p:cNvPr id="13315" name="Rectangle 3"/>
          <p:cNvSpPr>
            <a:spLocks noGrp="1" noChangeArrowheads="1"/>
          </p:cNvSpPr>
          <p:nvPr>
            <p:ph type="body" sz="half" idx="1"/>
          </p:nvPr>
        </p:nvSpPr>
        <p:spPr>
          <a:xfrm>
            <a:off x="539750" y="1196975"/>
            <a:ext cx="7920038" cy="4935538"/>
          </a:xfrm>
        </p:spPr>
        <p:txBody>
          <a:bodyPr/>
          <a:lstStyle/>
          <a:p>
            <a:pPr eaLnBrk="1" hangingPunct="1"/>
            <a:r>
              <a:rPr lang="en-US" altLang="zh-CN" sz="2700" b="1" smtClean="0"/>
              <a:t>  </a:t>
            </a:r>
            <a:r>
              <a:rPr lang="zh-CN" altLang="en-US" sz="2700" b="1" smtClean="0"/>
              <a:t>二、降压起动笼型感应电动机</a:t>
            </a:r>
          </a:p>
          <a:p>
            <a:pPr eaLnBrk="1" hangingPunct="1"/>
            <a:r>
              <a:rPr lang="zh-CN" altLang="en-US" sz="2700" b="1" smtClean="0"/>
              <a:t>（一）定子串自耦变压器的起动</a:t>
            </a:r>
            <a:r>
              <a:rPr lang="zh-CN" altLang="en-US" sz="2700" smtClean="0"/>
              <a:t> </a:t>
            </a:r>
          </a:p>
          <a:p>
            <a:pPr eaLnBrk="1" hangingPunct="1"/>
            <a:r>
              <a:rPr lang="zh-CN" altLang="en-US" sz="2700" b="1" smtClean="0"/>
              <a:t>自耦降压后起动转矩与直接起动时相比有： </a:t>
            </a:r>
          </a:p>
          <a:p>
            <a:pPr eaLnBrk="1" hangingPunct="1"/>
            <a:endParaRPr lang="zh-CN" altLang="en-US" sz="2700" b="1" smtClean="0"/>
          </a:p>
          <a:p>
            <a:pPr eaLnBrk="1" hangingPunct="1"/>
            <a:endParaRPr lang="zh-CN" altLang="en-US" sz="2700" b="1" smtClean="0"/>
          </a:p>
          <a:p>
            <a:pPr eaLnBrk="1" hangingPunct="1"/>
            <a:r>
              <a:rPr lang="zh-CN" altLang="en-US" sz="2700" b="1" smtClean="0"/>
              <a:t>在采用自耦变压器的起动时一般有几个抽头（即不同的匝比）可供选用。 </a:t>
            </a:r>
            <a:endParaRPr lang="zh-CN" altLang="en-US" sz="2700" smtClean="0">
              <a:latin typeface="宋体" pitchFamily="2" charset="-122"/>
            </a:endParaRPr>
          </a:p>
        </p:txBody>
      </p:sp>
      <p:graphicFrame>
        <p:nvGraphicFramePr>
          <p:cNvPr id="13316" name="Object 4"/>
          <p:cNvGraphicFramePr>
            <a:graphicFrameLocks noChangeAspect="1"/>
          </p:cNvGraphicFramePr>
          <p:nvPr>
            <p:ph sz="half" idx="2"/>
          </p:nvPr>
        </p:nvGraphicFramePr>
        <p:xfrm>
          <a:off x="1476375" y="2708275"/>
          <a:ext cx="3749675" cy="1012825"/>
        </p:xfrm>
        <a:graphic>
          <a:graphicData uri="http://schemas.openxmlformats.org/presentationml/2006/ole">
            <p:oleObj spid="_x0000_s13316" name="公式" r:id="rId3" imgW="1587500" imgH="431800" progId="Equation.3">
              <p:embed/>
            </p:oleObj>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55650" y="620713"/>
            <a:ext cx="7696200" cy="579437"/>
          </a:xfrm>
        </p:spPr>
        <p:txBody>
          <a:bodyPr/>
          <a:lstStyle/>
          <a:p>
            <a:pPr eaLnBrk="1" hangingPunct="1"/>
            <a:r>
              <a:rPr lang="en-US" altLang="zh-CN" sz="3200" b="1" smtClean="0"/>
              <a:t>5.4</a:t>
            </a:r>
            <a:r>
              <a:rPr lang="en-US" altLang="zh-CN" sz="3200" b="1" smtClean="0">
                <a:latin typeface="Arial" pitchFamily="34" charset="0"/>
              </a:rPr>
              <a:t>—</a:t>
            </a:r>
            <a:r>
              <a:rPr lang="en-US" altLang="zh-CN" sz="3200" b="1" smtClean="0"/>
              <a:t>1  </a:t>
            </a:r>
            <a:r>
              <a:rPr lang="zh-CN" altLang="en-US" sz="3200" b="1" smtClean="0"/>
              <a:t>感应电动机的起动</a:t>
            </a:r>
            <a:r>
              <a:rPr lang="zh-CN" altLang="en-US" sz="2500" b="1" smtClean="0"/>
              <a:t> </a:t>
            </a:r>
            <a:r>
              <a:rPr lang="en-US" altLang="zh-CN" sz="1200" smtClean="0">
                <a:ea typeface="黑体" pitchFamily="49" charset="-122"/>
              </a:rPr>
              <a:t>8</a:t>
            </a:r>
          </a:p>
        </p:txBody>
      </p:sp>
      <p:sp>
        <p:nvSpPr>
          <p:cNvPr id="14339" name="Rectangle 3"/>
          <p:cNvSpPr>
            <a:spLocks noGrp="1" noChangeArrowheads="1"/>
          </p:cNvSpPr>
          <p:nvPr>
            <p:ph type="body" sz="half" idx="1"/>
          </p:nvPr>
        </p:nvSpPr>
        <p:spPr>
          <a:xfrm>
            <a:off x="611188" y="1268413"/>
            <a:ext cx="7920037" cy="2520950"/>
          </a:xfrm>
        </p:spPr>
        <p:txBody>
          <a:bodyPr/>
          <a:lstStyle/>
          <a:p>
            <a:pPr eaLnBrk="1" hangingPunct="1"/>
            <a:r>
              <a:rPr lang="en-US" altLang="zh-CN" sz="2700" b="1" smtClean="0"/>
              <a:t> </a:t>
            </a:r>
            <a:r>
              <a:rPr lang="zh-CN" altLang="en-US" sz="2700" b="1" smtClean="0"/>
              <a:t>二、降压起动笼型感应电动机</a:t>
            </a:r>
          </a:p>
          <a:p>
            <a:pPr eaLnBrk="1" hangingPunct="1"/>
            <a:r>
              <a:rPr lang="zh-CN" altLang="en-US" sz="2700" b="1" smtClean="0"/>
              <a:t>（二）</a:t>
            </a:r>
            <a:r>
              <a:rPr lang="en-US" altLang="zh-CN" sz="2700" b="1" smtClean="0"/>
              <a:t>Y</a:t>
            </a:r>
            <a:r>
              <a:rPr lang="zh-CN" altLang="en-US" sz="2700" b="1" smtClean="0"/>
              <a:t>－△起动 </a:t>
            </a:r>
          </a:p>
          <a:p>
            <a:pPr eaLnBrk="1" hangingPunct="1"/>
            <a:r>
              <a:rPr lang="zh-CN" altLang="en-US" sz="2700" b="1" smtClean="0"/>
              <a:t>这种起动方法针对正常运行为</a:t>
            </a:r>
            <a:r>
              <a:rPr lang="en-US" altLang="zh-CN" sz="2700" b="1" smtClean="0"/>
              <a:t>D</a:t>
            </a:r>
            <a:r>
              <a:rPr lang="zh-CN" altLang="en-US" sz="2700" b="1" smtClean="0"/>
              <a:t>联结的异步电动机，在起动时将定子绕组接成</a:t>
            </a:r>
            <a:r>
              <a:rPr lang="en-US" altLang="zh-CN" sz="2700" b="1" smtClean="0"/>
              <a:t>Y</a:t>
            </a:r>
            <a:r>
              <a:rPr lang="zh-CN" altLang="en-US" sz="2700" b="1" smtClean="0"/>
              <a:t>联结，起动完成后再换回</a:t>
            </a:r>
            <a:r>
              <a:rPr lang="en-US" altLang="zh-CN" sz="2700" b="1" smtClean="0"/>
              <a:t>D</a:t>
            </a:r>
            <a:r>
              <a:rPr lang="zh-CN" altLang="en-US" sz="2700" b="1" smtClean="0"/>
              <a:t>联结。</a:t>
            </a:r>
            <a:endParaRPr lang="zh-CN" altLang="en-US" sz="2700" smtClean="0">
              <a:latin typeface="宋体" pitchFamily="2" charset="-122"/>
            </a:endParaRPr>
          </a:p>
        </p:txBody>
      </p:sp>
      <p:pic>
        <p:nvPicPr>
          <p:cNvPr id="14340" name="Picture 5" descr="28-2"/>
          <p:cNvPicPr>
            <a:picLocks noChangeAspect="1" noChangeArrowheads="1"/>
          </p:cNvPicPr>
          <p:nvPr/>
        </p:nvPicPr>
        <p:blipFill>
          <a:blip r:embed="rId2"/>
          <a:srcRect/>
          <a:stretch>
            <a:fillRect/>
          </a:stretch>
        </p:blipFill>
        <p:spPr bwMode="auto">
          <a:xfrm>
            <a:off x="2051050" y="3716338"/>
            <a:ext cx="6481763" cy="29749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62000" y="533400"/>
            <a:ext cx="7696200" cy="579438"/>
          </a:xfrm>
        </p:spPr>
        <p:txBody>
          <a:bodyPr/>
          <a:lstStyle/>
          <a:p>
            <a:pPr eaLnBrk="1" hangingPunct="1"/>
            <a:r>
              <a:rPr lang="en-US" altLang="zh-CN" sz="3200" b="1" smtClean="0"/>
              <a:t>5.4</a:t>
            </a:r>
            <a:r>
              <a:rPr lang="en-US" altLang="zh-CN" sz="3200" b="1" smtClean="0">
                <a:latin typeface="Arial" pitchFamily="34" charset="0"/>
              </a:rPr>
              <a:t>—</a:t>
            </a:r>
            <a:r>
              <a:rPr lang="en-US" altLang="zh-CN" sz="3200" b="1" smtClean="0"/>
              <a:t>1  </a:t>
            </a:r>
            <a:r>
              <a:rPr lang="zh-CN" altLang="en-US" sz="3200" b="1" smtClean="0"/>
              <a:t>感应电动机的起动</a:t>
            </a:r>
            <a:r>
              <a:rPr lang="zh-CN" altLang="en-US" sz="2500" b="1" smtClean="0"/>
              <a:t> </a:t>
            </a:r>
            <a:r>
              <a:rPr lang="en-US" altLang="zh-CN" sz="1200" smtClean="0">
                <a:ea typeface="黑体" pitchFamily="49" charset="-122"/>
              </a:rPr>
              <a:t>9</a:t>
            </a:r>
          </a:p>
        </p:txBody>
      </p:sp>
      <p:sp>
        <p:nvSpPr>
          <p:cNvPr id="15363" name="Rectangle 3"/>
          <p:cNvSpPr>
            <a:spLocks noGrp="1" noChangeArrowheads="1"/>
          </p:cNvSpPr>
          <p:nvPr>
            <p:ph type="body" sz="half" idx="1"/>
          </p:nvPr>
        </p:nvSpPr>
        <p:spPr>
          <a:xfrm>
            <a:off x="539750" y="1341438"/>
            <a:ext cx="7920038" cy="5256212"/>
          </a:xfrm>
        </p:spPr>
        <p:txBody>
          <a:bodyPr/>
          <a:lstStyle/>
          <a:p>
            <a:pPr eaLnBrk="1" hangingPunct="1">
              <a:lnSpc>
                <a:spcPct val="90000"/>
              </a:lnSpc>
            </a:pPr>
            <a:r>
              <a:rPr lang="en-US" altLang="zh-CN" sz="2800" b="1" smtClean="0"/>
              <a:t>  </a:t>
            </a:r>
            <a:r>
              <a:rPr lang="zh-CN" altLang="en-US" sz="2800" b="1" smtClean="0"/>
              <a:t>二、降压起动笼型感应电动机</a:t>
            </a:r>
          </a:p>
          <a:p>
            <a:pPr eaLnBrk="1" hangingPunct="1">
              <a:lnSpc>
                <a:spcPct val="90000"/>
              </a:lnSpc>
            </a:pPr>
            <a:r>
              <a:rPr lang="zh-CN" altLang="en-US" sz="2800" b="1" smtClean="0"/>
              <a:t>（二）</a:t>
            </a:r>
            <a:r>
              <a:rPr lang="en-US" altLang="zh-CN" sz="2800" b="1" smtClean="0"/>
              <a:t>Y</a:t>
            </a:r>
            <a:r>
              <a:rPr lang="zh-CN" altLang="en-US" sz="2800" b="1" smtClean="0"/>
              <a:t>－△起动 </a:t>
            </a:r>
          </a:p>
          <a:p>
            <a:pPr eaLnBrk="1" hangingPunct="1">
              <a:lnSpc>
                <a:spcPct val="90000"/>
              </a:lnSpc>
            </a:pPr>
            <a:r>
              <a:rPr lang="zh-CN" altLang="en-US" sz="2800" b="1" smtClean="0"/>
              <a:t>这样采用</a:t>
            </a:r>
            <a:r>
              <a:rPr lang="en-US" altLang="zh-CN" sz="2800" b="1" smtClean="0"/>
              <a:t>Y</a:t>
            </a:r>
            <a:r>
              <a:rPr lang="zh-CN" altLang="en-US" sz="2800" b="1" smtClean="0"/>
              <a:t>联结起动时和采用</a:t>
            </a:r>
            <a:r>
              <a:rPr lang="en-US" altLang="zh-CN" sz="2800" b="1" smtClean="0"/>
              <a:t>D</a:t>
            </a:r>
            <a:r>
              <a:rPr lang="zh-CN" altLang="en-US" sz="2800" b="1" smtClean="0"/>
              <a:t>联结直接起动时有如下关系： </a:t>
            </a:r>
          </a:p>
          <a:p>
            <a:pPr eaLnBrk="1" hangingPunct="1">
              <a:lnSpc>
                <a:spcPct val="90000"/>
              </a:lnSpc>
            </a:pPr>
            <a:r>
              <a:rPr lang="zh-CN" altLang="en-US" sz="2800" b="1" smtClean="0"/>
              <a:t>每相起动电压关系：</a:t>
            </a:r>
          </a:p>
          <a:p>
            <a:pPr eaLnBrk="1" hangingPunct="1">
              <a:lnSpc>
                <a:spcPct val="90000"/>
              </a:lnSpc>
            </a:pPr>
            <a:endParaRPr lang="zh-CN" altLang="en-US" sz="2800" b="1" smtClean="0"/>
          </a:p>
          <a:p>
            <a:pPr eaLnBrk="1" hangingPunct="1">
              <a:lnSpc>
                <a:spcPct val="90000"/>
              </a:lnSpc>
            </a:pPr>
            <a:r>
              <a:rPr lang="zh-CN" altLang="en-US" sz="2800" b="1" smtClean="0"/>
              <a:t>每相起动电流关系：</a:t>
            </a:r>
          </a:p>
          <a:p>
            <a:pPr eaLnBrk="1" hangingPunct="1">
              <a:lnSpc>
                <a:spcPct val="90000"/>
              </a:lnSpc>
            </a:pPr>
            <a:endParaRPr lang="zh-CN" altLang="en-US" sz="2800" b="1" smtClean="0"/>
          </a:p>
          <a:p>
            <a:pPr eaLnBrk="1" hangingPunct="1">
              <a:lnSpc>
                <a:spcPct val="90000"/>
              </a:lnSpc>
            </a:pPr>
            <a:r>
              <a:rPr lang="zh-CN" altLang="en-US" sz="2800" b="1" smtClean="0"/>
              <a:t>起动线电流关系：</a:t>
            </a:r>
          </a:p>
          <a:p>
            <a:pPr eaLnBrk="1" hangingPunct="1">
              <a:lnSpc>
                <a:spcPct val="90000"/>
              </a:lnSpc>
            </a:pPr>
            <a:endParaRPr lang="zh-CN" altLang="en-US" sz="2800" b="1" smtClean="0"/>
          </a:p>
          <a:p>
            <a:pPr eaLnBrk="1" hangingPunct="1">
              <a:lnSpc>
                <a:spcPct val="90000"/>
              </a:lnSpc>
            </a:pPr>
            <a:r>
              <a:rPr lang="zh-CN" altLang="en-US" sz="2800" b="1" smtClean="0"/>
              <a:t>起动转矩关系</a:t>
            </a:r>
            <a:r>
              <a:rPr lang="zh-CN" altLang="en-US" sz="2800" smtClean="0"/>
              <a:t>：。 </a:t>
            </a:r>
          </a:p>
        </p:txBody>
      </p:sp>
      <p:graphicFrame>
        <p:nvGraphicFramePr>
          <p:cNvPr id="15364" name="Object 4"/>
          <p:cNvGraphicFramePr>
            <a:graphicFrameLocks noChangeAspect="1"/>
          </p:cNvGraphicFramePr>
          <p:nvPr>
            <p:ph sz="half" idx="2"/>
          </p:nvPr>
        </p:nvGraphicFramePr>
        <p:xfrm>
          <a:off x="4284663" y="2997200"/>
          <a:ext cx="3589337" cy="3671888"/>
        </p:xfrm>
        <a:graphic>
          <a:graphicData uri="http://schemas.openxmlformats.org/presentationml/2006/ole">
            <p:oleObj spid="_x0000_s15364" name="公式" r:id="rId3" imgW="1612900" imgH="1651000" progId="Equation.3">
              <p:embed/>
            </p:oleObj>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62000" y="533400"/>
            <a:ext cx="7696200" cy="579438"/>
          </a:xfrm>
        </p:spPr>
        <p:txBody>
          <a:bodyPr/>
          <a:lstStyle/>
          <a:p>
            <a:pPr eaLnBrk="1" hangingPunct="1"/>
            <a:r>
              <a:rPr lang="en-US" altLang="zh-CN" sz="3200" b="1" smtClean="0"/>
              <a:t>5.4</a:t>
            </a:r>
            <a:r>
              <a:rPr lang="en-US" altLang="zh-CN" sz="3200" b="1" smtClean="0">
                <a:latin typeface="Arial" pitchFamily="34" charset="0"/>
              </a:rPr>
              <a:t>—</a:t>
            </a:r>
            <a:r>
              <a:rPr lang="en-US" altLang="zh-CN" sz="3200" b="1" smtClean="0"/>
              <a:t>1  </a:t>
            </a:r>
            <a:r>
              <a:rPr lang="zh-CN" altLang="en-US" sz="3200" b="1" smtClean="0"/>
              <a:t>感应电动机的起动</a:t>
            </a:r>
            <a:r>
              <a:rPr lang="zh-CN" altLang="en-US" sz="2500" b="1" smtClean="0"/>
              <a:t> </a:t>
            </a:r>
            <a:r>
              <a:rPr lang="en-US" altLang="zh-CN" sz="1200" smtClean="0">
                <a:ea typeface="黑体" pitchFamily="49" charset="-122"/>
              </a:rPr>
              <a:t>10</a:t>
            </a:r>
          </a:p>
        </p:txBody>
      </p:sp>
      <p:sp>
        <p:nvSpPr>
          <p:cNvPr id="16387" name="Rectangle 3"/>
          <p:cNvSpPr>
            <a:spLocks noGrp="1" noChangeArrowheads="1"/>
          </p:cNvSpPr>
          <p:nvPr>
            <p:ph type="body" sz="half" idx="1"/>
          </p:nvPr>
        </p:nvSpPr>
        <p:spPr>
          <a:xfrm>
            <a:off x="539750" y="1341438"/>
            <a:ext cx="7920038" cy="4791075"/>
          </a:xfrm>
        </p:spPr>
        <p:txBody>
          <a:bodyPr/>
          <a:lstStyle/>
          <a:p>
            <a:pPr eaLnBrk="1" hangingPunct="1"/>
            <a:r>
              <a:rPr lang="en-US" altLang="zh-CN" sz="2700" b="1" smtClean="0"/>
              <a:t>  </a:t>
            </a:r>
            <a:r>
              <a:rPr lang="zh-CN" altLang="en-US" sz="2700" b="1" smtClean="0"/>
              <a:t>二、降压起动笼型感应电动机</a:t>
            </a:r>
          </a:p>
          <a:p>
            <a:pPr eaLnBrk="1" hangingPunct="1"/>
            <a:r>
              <a:rPr lang="zh-CN" altLang="en-US" sz="2700" b="1" smtClean="0"/>
              <a:t>（三）定子串接电抗器起动</a:t>
            </a:r>
          </a:p>
          <a:p>
            <a:pPr eaLnBrk="1" hangingPunct="1"/>
            <a:endParaRPr lang="en-US" altLang="zh-CN" sz="2700" b="1" smtClean="0"/>
          </a:p>
        </p:txBody>
      </p:sp>
      <p:pic>
        <p:nvPicPr>
          <p:cNvPr id="16388" name="Picture 6" descr="28-3"/>
          <p:cNvPicPr>
            <a:picLocks noChangeAspect="1" noChangeArrowheads="1"/>
          </p:cNvPicPr>
          <p:nvPr/>
        </p:nvPicPr>
        <p:blipFill>
          <a:blip r:embed="rId3"/>
          <a:srcRect/>
          <a:stretch>
            <a:fillRect/>
          </a:stretch>
        </p:blipFill>
        <p:spPr bwMode="auto">
          <a:xfrm>
            <a:off x="5435600" y="1844675"/>
            <a:ext cx="3325813" cy="4814888"/>
          </a:xfrm>
          <a:prstGeom prst="rect">
            <a:avLst/>
          </a:prstGeom>
          <a:noFill/>
          <a:ln w="9525">
            <a:noFill/>
            <a:miter lim="800000"/>
            <a:headEnd/>
            <a:tailEnd/>
          </a:ln>
        </p:spPr>
      </p:pic>
      <p:graphicFrame>
        <p:nvGraphicFramePr>
          <p:cNvPr id="16389" name="对象 1"/>
          <p:cNvGraphicFramePr>
            <a:graphicFrameLocks noChangeAspect="1"/>
          </p:cNvGraphicFramePr>
          <p:nvPr/>
        </p:nvGraphicFramePr>
        <p:xfrm>
          <a:off x="755650" y="2852738"/>
          <a:ext cx="4392613" cy="1998662"/>
        </p:xfrm>
        <a:graphic>
          <a:graphicData uri="http://schemas.openxmlformats.org/presentationml/2006/ole">
            <p:oleObj spid="_x0000_s16389" name="公式" r:id="rId4" imgW="2260600" imgH="1028700" progId="Equation.3">
              <p:embed/>
            </p:oleObj>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62000" y="533400"/>
            <a:ext cx="7696200" cy="579438"/>
          </a:xfrm>
        </p:spPr>
        <p:txBody>
          <a:bodyPr/>
          <a:lstStyle/>
          <a:p>
            <a:pPr eaLnBrk="1" hangingPunct="1"/>
            <a:r>
              <a:rPr lang="en-US" altLang="zh-CN" sz="3200" b="1" smtClean="0"/>
              <a:t>5.4</a:t>
            </a:r>
            <a:r>
              <a:rPr lang="en-US" altLang="zh-CN" sz="3200" b="1" smtClean="0">
                <a:latin typeface="Arial" pitchFamily="34" charset="0"/>
              </a:rPr>
              <a:t>—</a:t>
            </a:r>
            <a:r>
              <a:rPr lang="en-US" altLang="zh-CN" sz="3200" b="1" smtClean="0"/>
              <a:t>1  </a:t>
            </a:r>
            <a:r>
              <a:rPr lang="zh-CN" altLang="en-US" sz="3200" b="1" smtClean="0"/>
              <a:t>感应电动机的起动</a:t>
            </a:r>
            <a:r>
              <a:rPr lang="zh-CN" altLang="en-US" sz="2500" b="1" smtClean="0"/>
              <a:t> </a:t>
            </a:r>
            <a:r>
              <a:rPr lang="en-US" altLang="zh-CN" sz="1200" smtClean="0">
                <a:ea typeface="黑体" pitchFamily="49" charset="-122"/>
              </a:rPr>
              <a:t>11</a:t>
            </a:r>
          </a:p>
        </p:txBody>
      </p:sp>
      <p:sp>
        <p:nvSpPr>
          <p:cNvPr id="17411" name="Rectangle 3"/>
          <p:cNvSpPr>
            <a:spLocks noGrp="1" noChangeArrowheads="1"/>
          </p:cNvSpPr>
          <p:nvPr>
            <p:ph type="body" sz="half" idx="1"/>
          </p:nvPr>
        </p:nvSpPr>
        <p:spPr>
          <a:xfrm>
            <a:off x="539750" y="1341438"/>
            <a:ext cx="8353425" cy="5256212"/>
          </a:xfrm>
        </p:spPr>
        <p:txBody>
          <a:bodyPr/>
          <a:lstStyle/>
          <a:p>
            <a:pPr eaLnBrk="1" hangingPunct="1"/>
            <a:r>
              <a:rPr lang="zh-CN" altLang="en-US" sz="2700" b="1" smtClean="0"/>
              <a:t>三、深槽和双笼型感应电动机</a:t>
            </a:r>
          </a:p>
          <a:p>
            <a:pPr eaLnBrk="1" hangingPunct="1"/>
            <a:r>
              <a:rPr lang="zh-CN" altLang="en-US" sz="2700" b="1" smtClean="0"/>
              <a:t>      目前最常见的具有高起动转矩的笼型感应电动机主要有两种：深槽型和双鼠笼型三相异步电动机。这两种电动机在起动时不但可以获得较高的起动转矩，而且还可以减小起动电流。 </a:t>
            </a:r>
          </a:p>
          <a:p>
            <a:pPr eaLnBrk="1" hangingPunct="1"/>
            <a:r>
              <a:rPr lang="zh-CN" altLang="en-US" sz="2700" b="1" smtClean="0"/>
              <a:t>       这两种异步电动机起动理论是利用了导电材料的一个物理现象</a:t>
            </a:r>
            <a:r>
              <a:rPr lang="en-US" altLang="zh-CN" sz="2700" b="1" smtClean="0"/>
              <a:t>———</a:t>
            </a:r>
            <a:r>
              <a:rPr lang="zh-CN" altLang="en-US" sz="2700" b="1" smtClean="0">
                <a:solidFill>
                  <a:srgbClr val="0000FF"/>
                </a:solidFill>
              </a:rPr>
              <a:t>集肤效应</a:t>
            </a:r>
            <a:r>
              <a:rPr lang="zh-CN" altLang="en-US" sz="2700" b="1" smtClean="0"/>
              <a:t>：         </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8434" name="Picture 2" descr="28-4"/>
          <p:cNvPicPr>
            <a:picLocks noChangeAspect="1" noChangeArrowheads="1"/>
          </p:cNvPicPr>
          <p:nvPr/>
        </p:nvPicPr>
        <p:blipFill>
          <a:blip r:embed="rId2"/>
          <a:srcRect/>
          <a:stretch>
            <a:fillRect/>
          </a:stretch>
        </p:blipFill>
        <p:spPr bwMode="auto">
          <a:xfrm>
            <a:off x="1547813" y="3705225"/>
            <a:ext cx="5895975" cy="3152775"/>
          </a:xfrm>
          <a:prstGeom prst="rect">
            <a:avLst/>
          </a:prstGeom>
          <a:noFill/>
          <a:ln w="9525">
            <a:noFill/>
            <a:miter lim="800000"/>
            <a:headEnd/>
            <a:tailEnd/>
          </a:ln>
        </p:spPr>
      </p:pic>
      <p:sp>
        <p:nvSpPr>
          <p:cNvPr id="18435" name="Rectangle 3"/>
          <p:cNvSpPr>
            <a:spLocks noGrp="1" noChangeArrowheads="1"/>
          </p:cNvSpPr>
          <p:nvPr>
            <p:ph type="title"/>
          </p:nvPr>
        </p:nvSpPr>
        <p:spPr>
          <a:xfrm>
            <a:off x="762000" y="533400"/>
            <a:ext cx="7696200" cy="579438"/>
          </a:xfrm>
        </p:spPr>
        <p:txBody>
          <a:bodyPr/>
          <a:lstStyle/>
          <a:p>
            <a:pPr eaLnBrk="1" hangingPunct="1"/>
            <a:r>
              <a:rPr lang="en-US" altLang="zh-CN" sz="3200" b="1" smtClean="0"/>
              <a:t>5.4</a:t>
            </a:r>
            <a:r>
              <a:rPr lang="en-US" altLang="zh-CN" sz="3200" b="1" smtClean="0">
                <a:latin typeface="Arial" pitchFamily="34" charset="0"/>
              </a:rPr>
              <a:t>—</a:t>
            </a:r>
            <a:r>
              <a:rPr lang="en-US" altLang="zh-CN" sz="3200" b="1" smtClean="0"/>
              <a:t>1  </a:t>
            </a:r>
            <a:r>
              <a:rPr lang="zh-CN" altLang="en-US" sz="3200" b="1" smtClean="0"/>
              <a:t>感应电动机的起动</a:t>
            </a:r>
            <a:r>
              <a:rPr lang="zh-CN" altLang="en-US" sz="2500" b="1" smtClean="0"/>
              <a:t> </a:t>
            </a:r>
            <a:r>
              <a:rPr lang="en-US" altLang="zh-CN" sz="1200" smtClean="0">
                <a:ea typeface="黑体" pitchFamily="49" charset="-122"/>
              </a:rPr>
              <a:t>12</a:t>
            </a:r>
          </a:p>
        </p:txBody>
      </p:sp>
      <p:sp>
        <p:nvSpPr>
          <p:cNvPr id="18436" name="Rectangle 4"/>
          <p:cNvSpPr>
            <a:spLocks noGrp="1" noChangeArrowheads="1"/>
          </p:cNvSpPr>
          <p:nvPr>
            <p:ph type="body" sz="half" idx="1"/>
          </p:nvPr>
        </p:nvSpPr>
        <p:spPr>
          <a:xfrm>
            <a:off x="539750" y="1341438"/>
            <a:ext cx="8353425" cy="5256212"/>
          </a:xfrm>
        </p:spPr>
        <p:txBody>
          <a:bodyPr/>
          <a:lstStyle/>
          <a:p>
            <a:pPr eaLnBrk="1" hangingPunct="1"/>
            <a:r>
              <a:rPr lang="en-US" altLang="zh-CN" sz="2700" b="1" smtClean="0"/>
              <a:t> </a:t>
            </a:r>
            <a:r>
              <a:rPr lang="zh-CN" altLang="en-US" sz="2700" b="1" smtClean="0"/>
              <a:t>三、深槽和双笼型感应电动机</a:t>
            </a:r>
          </a:p>
          <a:p>
            <a:pPr eaLnBrk="1" hangingPunct="1"/>
            <a:r>
              <a:rPr lang="zh-CN" altLang="en-US" sz="2700" b="1" smtClean="0"/>
              <a:t>集肤效应： 当转子导条有电流时，其槽漏磁通分布情况如图所示，导条的槽底部分所匝链的漏磁通比槽口部分多，因此槽底部分的漏抗较大，尤其在起动时，转子电流频率高漏抗更大。这样转子导条电流被挤到槽口部分。绝大部分电流通过槽口部分，</a:t>
            </a:r>
            <a:r>
              <a:rPr lang="zh-CN" altLang="en-US" sz="2700" b="1" smtClean="0">
                <a:solidFill>
                  <a:srgbClr val="0000FF"/>
                </a:solidFill>
              </a:rPr>
              <a:t>使槽口处电流密度增大，导条有效面积减小，达到改善起动性能的目的</a:t>
            </a:r>
            <a:r>
              <a:rPr lang="zh-CN" altLang="en-US" sz="2700" b="1" smtClean="0"/>
              <a:t>。        </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3"/>
          <p:cNvSpPr>
            <a:spLocks noGrp="1" noChangeArrowheads="1"/>
          </p:cNvSpPr>
          <p:nvPr>
            <p:ph type="title"/>
          </p:nvPr>
        </p:nvSpPr>
        <p:spPr>
          <a:xfrm>
            <a:off x="762000" y="533400"/>
            <a:ext cx="7696200" cy="579438"/>
          </a:xfrm>
        </p:spPr>
        <p:txBody>
          <a:bodyPr/>
          <a:lstStyle/>
          <a:p>
            <a:pPr eaLnBrk="1" hangingPunct="1"/>
            <a:r>
              <a:rPr lang="en-US" altLang="zh-CN" sz="3200" b="1" smtClean="0"/>
              <a:t>5.4</a:t>
            </a:r>
            <a:r>
              <a:rPr lang="en-US" altLang="zh-CN" sz="3200" b="1" smtClean="0">
                <a:latin typeface="Arial" pitchFamily="34" charset="0"/>
              </a:rPr>
              <a:t>—</a:t>
            </a:r>
            <a:r>
              <a:rPr lang="en-US" altLang="zh-CN" sz="3200" b="1" smtClean="0"/>
              <a:t>1  </a:t>
            </a:r>
            <a:r>
              <a:rPr lang="zh-CN" altLang="en-US" sz="3200" b="1" smtClean="0"/>
              <a:t>感应电动机的起动</a:t>
            </a:r>
            <a:r>
              <a:rPr lang="zh-CN" altLang="en-US" sz="2500" b="1" smtClean="0"/>
              <a:t> </a:t>
            </a:r>
            <a:r>
              <a:rPr lang="en-US" altLang="zh-CN" sz="1200" smtClean="0">
                <a:ea typeface="黑体" pitchFamily="49" charset="-122"/>
              </a:rPr>
              <a:t>13</a:t>
            </a:r>
          </a:p>
        </p:txBody>
      </p:sp>
      <p:sp>
        <p:nvSpPr>
          <p:cNvPr id="19459" name="Rectangle 4"/>
          <p:cNvSpPr>
            <a:spLocks noGrp="1" noChangeArrowheads="1"/>
          </p:cNvSpPr>
          <p:nvPr>
            <p:ph type="body" sz="half" idx="1"/>
          </p:nvPr>
        </p:nvSpPr>
        <p:spPr>
          <a:xfrm>
            <a:off x="0" y="1125538"/>
            <a:ext cx="8964613" cy="5327650"/>
          </a:xfrm>
        </p:spPr>
        <p:txBody>
          <a:bodyPr/>
          <a:lstStyle/>
          <a:p>
            <a:pPr eaLnBrk="1" hangingPunct="1"/>
            <a:r>
              <a:rPr lang="en-US" altLang="zh-CN" sz="2800" b="1" smtClean="0"/>
              <a:t>    </a:t>
            </a:r>
            <a:r>
              <a:rPr lang="zh-CN" altLang="en-US" sz="2800" b="1" smtClean="0"/>
              <a:t>三、深槽和双笼型感应电动机</a:t>
            </a:r>
          </a:p>
          <a:p>
            <a:pPr eaLnBrk="1" hangingPunct="1"/>
            <a:r>
              <a:rPr lang="zh-CN" altLang="en-US" sz="2800" b="1" smtClean="0"/>
              <a:t>      它从改变转子导条槽形入手（即采用深槽式或双鼠笼示），使异步电动机在起动时，由于转子回路电流频率较高，绝大部分转子电流会主动集中到转子导体的槽口部分流通，</a:t>
            </a:r>
            <a:r>
              <a:rPr lang="zh-CN" altLang="en-US" sz="2800" b="1" smtClean="0">
                <a:solidFill>
                  <a:srgbClr val="0000FF"/>
                </a:solidFill>
              </a:rPr>
              <a:t>自动减小转子导体有效截面积</a:t>
            </a:r>
            <a:r>
              <a:rPr lang="zh-CN" altLang="en-US" sz="2800" b="1" smtClean="0"/>
              <a:t>，转子电阻自动增加，起动电流自动减小，起动转矩自动增加。</a:t>
            </a:r>
            <a:r>
              <a:rPr lang="zh-CN" altLang="en-US" sz="2800" b="1" smtClean="0">
                <a:solidFill>
                  <a:srgbClr val="0000FF"/>
                </a:solidFill>
              </a:rPr>
              <a:t>当异步电动机起动完毕后，转子速度接近于同步速</a:t>
            </a:r>
            <a:r>
              <a:rPr lang="zh-CN" altLang="en-US" sz="2800" b="1" smtClean="0">
                <a:solidFill>
                  <a:schemeClr val="hlink"/>
                </a:solidFill>
              </a:rPr>
              <a:t>，</a:t>
            </a:r>
            <a:r>
              <a:rPr lang="zh-CN" altLang="en-US" sz="2800" b="1" smtClean="0"/>
              <a:t>转子回路电流频率很低，集肤效应现象减弱，转子电阻也逐渐减小，电动机自动回到正常运行状态。 </a:t>
            </a:r>
          </a:p>
          <a:p>
            <a:pPr eaLnBrk="1" hangingPunct="1"/>
            <a:r>
              <a:rPr lang="zh-CN" altLang="en-US" sz="2800" b="1" smtClean="0"/>
              <a:t>       </a:t>
            </a:r>
            <a:r>
              <a:rPr lang="zh-CN" altLang="zh-CN" sz="2800" b="1" smtClean="0"/>
              <a:t>采用深槽式和双鼠笼式的三相异步电动机都是改变转子槽型，利用了导电材料的集肤效应原理来增加起动转矩，减小起动电流。</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62000" y="533400"/>
            <a:ext cx="7696200" cy="579438"/>
          </a:xfrm>
        </p:spPr>
        <p:txBody>
          <a:bodyPr/>
          <a:lstStyle/>
          <a:p>
            <a:pPr eaLnBrk="1" hangingPunct="1"/>
            <a:r>
              <a:rPr lang="en-US" altLang="zh-CN" sz="3200" b="1" smtClean="0"/>
              <a:t>5.4</a:t>
            </a:r>
            <a:r>
              <a:rPr lang="en-US" altLang="zh-CN" sz="3200" b="1" smtClean="0">
                <a:latin typeface="Arial" pitchFamily="34" charset="0"/>
              </a:rPr>
              <a:t>—</a:t>
            </a:r>
            <a:r>
              <a:rPr lang="en-US" altLang="zh-CN" sz="3200" b="1" smtClean="0"/>
              <a:t>1  </a:t>
            </a:r>
            <a:r>
              <a:rPr lang="zh-CN" altLang="en-US" sz="3200" b="1" smtClean="0"/>
              <a:t>感应电动机的起动</a:t>
            </a:r>
            <a:r>
              <a:rPr lang="zh-CN" altLang="en-US" sz="2500" b="1" smtClean="0"/>
              <a:t> </a:t>
            </a:r>
            <a:r>
              <a:rPr lang="en-US" altLang="zh-CN" sz="1200" smtClean="0">
                <a:ea typeface="黑体" pitchFamily="49" charset="-122"/>
              </a:rPr>
              <a:t>14</a:t>
            </a:r>
          </a:p>
        </p:txBody>
      </p:sp>
      <p:sp>
        <p:nvSpPr>
          <p:cNvPr id="20483" name="Rectangle 3"/>
          <p:cNvSpPr>
            <a:spLocks noGrp="1" noChangeArrowheads="1"/>
          </p:cNvSpPr>
          <p:nvPr>
            <p:ph type="body" sz="half" idx="1"/>
          </p:nvPr>
        </p:nvSpPr>
        <p:spPr>
          <a:xfrm>
            <a:off x="539750" y="1341438"/>
            <a:ext cx="7920038" cy="5256212"/>
          </a:xfrm>
        </p:spPr>
        <p:txBody>
          <a:bodyPr/>
          <a:lstStyle/>
          <a:p>
            <a:pPr eaLnBrk="1" hangingPunct="1"/>
            <a:r>
              <a:rPr lang="en-US" altLang="zh-CN" sz="2700" b="1" smtClean="0"/>
              <a:t> </a:t>
            </a:r>
            <a:r>
              <a:rPr lang="zh-CN" altLang="en-US" sz="2700" b="1" smtClean="0"/>
              <a:t>四、串电阻起动的绕线型感应电动机</a:t>
            </a:r>
          </a:p>
          <a:p>
            <a:pPr eaLnBrk="1" hangingPunct="1"/>
            <a:r>
              <a:rPr lang="zh-CN" altLang="en-US" sz="2700" b="1" smtClean="0"/>
              <a:t>       由感应电动机的机械特性可知，绕线型异步电动机转子回路串入适当的电阻起动，如下图所示：即可以减小起动电流，又可以增大起动转矩，其原理如左下图所示。 实际起动时是将电阻分成几段，在起动过程中一段一段自动切下来，以保证整个起动过程中都有足够大的起动转矩。</a:t>
            </a:r>
          </a:p>
          <a:p>
            <a:pPr eaLnBrk="1" hangingPunct="1"/>
            <a:endParaRPr lang="zh-CN" altLang="en-US" sz="2700" b="1" smtClean="0"/>
          </a:p>
          <a:p>
            <a:pPr eaLnBrk="1" hangingPunct="1"/>
            <a:endParaRPr lang="en-US" altLang="zh-CN" sz="2700" b="1" smtClean="0"/>
          </a:p>
        </p:txBody>
      </p:sp>
      <p:pic>
        <p:nvPicPr>
          <p:cNvPr id="580613" name="Picture 5" descr="28-5"/>
          <p:cNvPicPr>
            <a:picLocks noChangeAspect="1" noChangeArrowheads="1"/>
          </p:cNvPicPr>
          <p:nvPr/>
        </p:nvPicPr>
        <p:blipFill>
          <a:blip r:embed="rId2"/>
          <a:srcRect/>
          <a:stretch>
            <a:fillRect/>
          </a:stretch>
        </p:blipFill>
        <p:spPr bwMode="auto">
          <a:xfrm>
            <a:off x="1619250" y="1844675"/>
            <a:ext cx="5686425" cy="4767263"/>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80613"/>
                                        </p:tgtEl>
                                        <p:attrNameLst>
                                          <p:attrName>style.visibility</p:attrName>
                                        </p:attrNameLst>
                                      </p:cBhvr>
                                      <p:to>
                                        <p:strVal val="visible"/>
                                      </p:to>
                                    </p:set>
                                    <p:animEffect transition="in" filter="slide(fromBottom)">
                                      <p:cBhvr>
                                        <p:cTn id="7" dur="500"/>
                                        <p:tgtEl>
                                          <p:spTgt spid="580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62000" y="533400"/>
            <a:ext cx="7696200" cy="579438"/>
          </a:xfrm>
        </p:spPr>
        <p:txBody>
          <a:bodyPr/>
          <a:lstStyle/>
          <a:p>
            <a:pPr eaLnBrk="1" hangingPunct="1"/>
            <a:r>
              <a:rPr lang="en-US" altLang="zh-CN" sz="3200" b="1" smtClean="0"/>
              <a:t>5.4</a:t>
            </a:r>
            <a:r>
              <a:rPr lang="en-US" altLang="zh-CN" sz="3200" b="1" smtClean="0">
                <a:latin typeface="Arial" pitchFamily="34" charset="0"/>
              </a:rPr>
              <a:t>—</a:t>
            </a:r>
            <a:r>
              <a:rPr lang="en-US" altLang="zh-CN" sz="3200" b="1" smtClean="0"/>
              <a:t>1  </a:t>
            </a:r>
            <a:r>
              <a:rPr lang="zh-CN" altLang="en-US" sz="3200" b="1" smtClean="0"/>
              <a:t>感应电动机的起动</a:t>
            </a:r>
            <a:r>
              <a:rPr lang="zh-CN" altLang="en-US" sz="2500" b="1" smtClean="0"/>
              <a:t> </a:t>
            </a:r>
            <a:r>
              <a:rPr lang="en-US" altLang="zh-CN" sz="1200" smtClean="0">
                <a:ea typeface="黑体" pitchFamily="49" charset="-122"/>
              </a:rPr>
              <a:t>14</a:t>
            </a:r>
          </a:p>
        </p:txBody>
      </p:sp>
      <p:sp>
        <p:nvSpPr>
          <p:cNvPr id="21507" name="Rectangle 3"/>
          <p:cNvSpPr>
            <a:spLocks noGrp="1" noChangeArrowheads="1"/>
          </p:cNvSpPr>
          <p:nvPr>
            <p:ph type="body" sz="half" idx="1"/>
          </p:nvPr>
        </p:nvSpPr>
        <p:spPr>
          <a:xfrm>
            <a:off x="539750" y="1341438"/>
            <a:ext cx="7920038" cy="5256212"/>
          </a:xfrm>
        </p:spPr>
        <p:txBody>
          <a:bodyPr/>
          <a:lstStyle/>
          <a:p>
            <a:pPr eaLnBrk="1" hangingPunct="1"/>
            <a:r>
              <a:rPr lang="en-US" altLang="zh-CN" sz="2700" b="1" smtClean="0"/>
              <a:t> </a:t>
            </a:r>
            <a:r>
              <a:rPr lang="zh-CN" altLang="en-US" sz="2700" b="1" smtClean="0"/>
              <a:t>五、串频敏变阻器起动的绕线型感应电动机</a:t>
            </a:r>
          </a:p>
          <a:p>
            <a:pPr eaLnBrk="1" hangingPunct="1"/>
            <a:r>
              <a:rPr lang="zh-CN" altLang="en-US" sz="2700" b="1" smtClean="0"/>
              <a:t>       转子回路串频敏变阻器起动 频敏变阻器实际是一个三相铁心线圈。这个铁心线圈电阻值是随转子电流的频率而自动变化的。如下图所示：</a:t>
            </a:r>
            <a:r>
              <a:rPr lang="en-US" altLang="zh-CN" sz="2700" b="1" smtClean="0"/>
              <a:t>R</a:t>
            </a:r>
            <a:r>
              <a:rPr lang="zh-CN" altLang="en-US" sz="2700" b="1" smtClean="0"/>
              <a:t>为线圈电阻，通常它很小，</a:t>
            </a:r>
            <a:r>
              <a:rPr lang="en-US" altLang="zh-CN" sz="2700" b="1" smtClean="0"/>
              <a:t>R</a:t>
            </a:r>
            <a:r>
              <a:rPr lang="en-US" altLang="zh-CN" sz="2700" b="1" baseline="-25000" smtClean="0"/>
              <a:t>m</a:t>
            </a:r>
            <a:r>
              <a:rPr lang="zh-CN" altLang="en-US" sz="2700" b="1" smtClean="0"/>
              <a:t>为铁芯损耗的等效电阻，</a:t>
            </a:r>
            <a:r>
              <a:rPr lang="en-US" altLang="zh-CN" sz="2700" b="1" smtClean="0"/>
              <a:t>X</a:t>
            </a:r>
            <a:r>
              <a:rPr lang="zh-CN" altLang="en-US" sz="2700" b="1" smtClean="0"/>
              <a:t>为线圈电抗</a:t>
            </a:r>
            <a:r>
              <a:rPr lang="zh-CN" altLang="en-US" sz="2700" smtClean="0"/>
              <a:t>。</a:t>
            </a:r>
          </a:p>
          <a:p>
            <a:pPr eaLnBrk="1" hangingPunct="1"/>
            <a:endParaRPr lang="zh-CN" altLang="en-US" sz="2700" b="1" smtClean="0"/>
          </a:p>
          <a:p>
            <a:pPr eaLnBrk="1" hangingPunct="1"/>
            <a:endParaRPr lang="en-US" altLang="zh-CN" sz="2700" b="1" smtClean="0"/>
          </a:p>
        </p:txBody>
      </p:sp>
      <p:pic>
        <p:nvPicPr>
          <p:cNvPr id="21508" name="Picture 5" descr="28-6"/>
          <p:cNvPicPr>
            <a:picLocks noChangeAspect="1" noChangeArrowheads="1"/>
          </p:cNvPicPr>
          <p:nvPr/>
        </p:nvPicPr>
        <p:blipFill>
          <a:blip r:embed="rId2"/>
          <a:srcRect/>
          <a:stretch>
            <a:fillRect/>
          </a:stretch>
        </p:blipFill>
        <p:spPr bwMode="auto">
          <a:xfrm>
            <a:off x="1979613" y="4221163"/>
            <a:ext cx="4695825" cy="23241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900113" y="765175"/>
            <a:ext cx="7793037" cy="866775"/>
          </a:xfrm>
        </p:spPr>
        <p:txBody>
          <a:bodyPr/>
          <a:lstStyle/>
          <a:p>
            <a:pPr eaLnBrk="1" hangingPunct="1"/>
            <a:r>
              <a:rPr lang="zh-CN" altLang="en-US" b="1" smtClean="0">
                <a:ea typeface="仿宋_GB2312" pitchFamily="49" charset="-122"/>
              </a:rPr>
              <a:t>介绍内容</a:t>
            </a:r>
          </a:p>
        </p:txBody>
      </p:sp>
      <p:sp>
        <p:nvSpPr>
          <p:cNvPr id="4099" name="Rectangle 3"/>
          <p:cNvSpPr>
            <a:spLocks noGrp="1" noChangeArrowheads="1"/>
          </p:cNvSpPr>
          <p:nvPr>
            <p:ph type="body" idx="1"/>
          </p:nvPr>
        </p:nvSpPr>
        <p:spPr>
          <a:xfrm>
            <a:off x="684213" y="1916113"/>
            <a:ext cx="8207375" cy="4616450"/>
          </a:xfrm>
        </p:spPr>
        <p:txBody>
          <a:bodyPr/>
          <a:lstStyle/>
          <a:p>
            <a:pPr eaLnBrk="1" hangingPunct="1"/>
            <a:r>
              <a:rPr lang="en-US" altLang="zh-CN" b="1" smtClean="0"/>
              <a:t>      </a:t>
            </a:r>
            <a:r>
              <a:rPr lang="zh-CN" altLang="en-US" b="1" smtClean="0"/>
              <a:t>本讲介绍感应电动机的起动、调速和制动的工作原理，这是在电机设计、运行及实践时，经常会遇到的问题。</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27088" y="476250"/>
            <a:ext cx="7793037" cy="576263"/>
          </a:xfrm>
        </p:spPr>
        <p:txBody>
          <a:bodyPr/>
          <a:lstStyle/>
          <a:p>
            <a:pPr eaLnBrk="1" hangingPunct="1"/>
            <a:r>
              <a:rPr lang="en-US" altLang="zh-CN" sz="3200" b="1" smtClean="0"/>
              <a:t>5.4</a:t>
            </a:r>
            <a:r>
              <a:rPr lang="en-US" altLang="zh-CN" sz="3200" b="1" smtClean="0">
                <a:latin typeface="Arial" pitchFamily="34" charset="0"/>
              </a:rPr>
              <a:t>—</a:t>
            </a:r>
            <a:r>
              <a:rPr lang="en-US" altLang="zh-CN" sz="3200" b="1" smtClean="0"/>
              <a:t>2  </a:t>
            </a:r>
            <a:r>
              <a:rPr lang="zh-CN" altLang="en-US" sz="3200" b="1" smtClean="0"/>
              <a:t>感应电动机的调速</a:t>
            </a:r>
            <a:r>
              <a:rPr lang="zh-CN" altLang="en-US" sz="2500" b="1" smtClean="0"/>
              <a:t>        </a:t>
            </a:r>
            <a:r>
              <a:rPr lang="zh-CN" altLang="en-US" sz="2900" b="1" smtClean="0"/>
              <a:t> </a:t>
            </a:r>
            <a:r>
              <a:rPr lang="en-US" altLang="zh-CN" sz="1000" smtClean="0">
                <a:ea typeface="黑体" pitchFamily="49" charset="-122"/>
              </a:rPr>
              <a:t>1</a:t>
            </a:r>
          </a:p>
        </p:txBody>
      </p:sp>
      <p:sp>
        <p:nvSpPr>
          <p:cNvPr id="22531" name="Rectangle 5"/>
          <p:cNvSpPr>
            <a:spLocks noChangeArrowheads="1"/>
          </p:cNvSpPr>
          <p:nvPr/>
        </p:nvSpPr>
        <p:spPr bwMode="auto">
          <a:xfrm>
            <a:off x="0" y="1268413"/>
            <a:ext cx="8964613" cy="5589587"/>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latin typeface="宋体" pitchFamily="2" charset="-122"/>
              </a:rPr>
              <a:t>由三相感应电动机的转速公式：</a:t>
            </a:r>
          </a:p>
          <a:p>
            <a:pPr marL="342900" indent="-342900">
              <a:spcBef>
                <a:spcPct val="20000"/>
              </a:spcBef>
              <a:buClr>
                <a:schemeClr val="bg2"/>
              </a:buClr>
              <a:buSzPct val="70000"/>
              <a:buFont typeface="Wingdings" pitchFamily="2" charset="2"/>
              <a:buChar char="l"/>
            </a:pPr>
            <a:r>
              <a:rPr lang="zh-CN" altLang="en-US" sz="2700" b="1">
                <a:latin typeface="宋体" pitchFamily="2" charset="-122"/>
              </a:rPr>
              <a:t>可知，要对三相感应电动机实现转速调节可以从以下几个方面入手： </a:t>
            </a:r>
          </a:p>
          <a:p>
            <a:pPr marL="342900" indent="-342900">
              <a:spcBef>
                <a:spcPct val="20000"/>
              </a:spcBef>
              <a:buClr>
                <a:schemeClr val="bg2"/>
              </a:buClr>
              <a:buSzPct val="70000"/>
              <a:buFont typeface="Wingdings" pitchFamily="2" charset="2"/>
              <a:buChar char="l"/>
            </a:pPr>
            <a:r>
              <a:rPr lang="en-US" altLang="zh-CN" sz="2700" b="1">
                <a:latin typeface="宋体" pitchFamily="2" charset="-122"/>
              </a:rPr>
              <a:t>1.</a:t>
            </a:r>
            <a:r>
              <a:rPr lang="zh-CN" altLang="en-US" sz="2700" b="1">
                <a:latin typeface="宋体" pitchFamily="2" charset="-122"/>
              </a:rPr>
              <a:t>变感应电动机供电电源频率调速（变频调速） </a:t>
            </a:r>
          </a:p>
          <a:p>
            <a:pPr marL="342900" indent="-342900">
              <a:spcBef>
                <a:spcPct val="20000"/>
              </a:spcBef>
              <a:buClr>
                <a:schemeClr val="bg2"/>
              </a:buClr>
              <a:buSzPct val="70000"/>
              <a:buFont typeface="Wingdings" pitchFamily="2" charset="2"/>
              <a:buChar char="l"/>
            </a:pPr>
            <a:r>
              <a:rPr lang="en-US" altLang="zh-CN" sz="2700" b="1">
                <a:latin typeface="宋体" pitchFamily="2" charset="-122"/>
              </a:rPr>
              <a:t>2.</a:t>
            </a:r>
            <a:r>
              <a:rPr lang="zh-CN" altLang="en-US" sz="2700" b="1">
                <a:latin typeface="宋体" pitchFamily="2" charset="-122"/>
              </a:rPr>
              <a:t>变感应电动机定子绕组的极对数调速（变极调速） </a:t>
            </a:r>
          </a:p>
          <a:p>
            <a:pPr marL="342900" indent="-342900">
              <a:spcBef>
                <a:spcPct val="20000"/>
              </a:spcBef>
              <a:buClr>
                <a:schemeClr val="bg2"/>
              </a:buClr>
              <a:buSzPct val="70000"/>
              <a:buFont typeface="Wingdings" pitchFamily="2" charset="2"/>
              <a:buChar char="l"/>
            </a:pPr>
            <a:r>
              <a:rPr lang="zh-CN" altLang="en-US" sz="2700" b="1">
                <a:latin typeface="宋体" pitchFamily="2" charset="-122"/>
              </a:rPr>
              <a:t>（以上两种都是改变电机同步数的调速方法） </a:t>
            </a:r>
          </a:p>
          <a:p>
            <a:pPr marL="342900" indent="-342900">
              <a:spcBef>
                <a:spcPct val="20000"/>
              </a:spcBef>
              <a:buClr>
                <a:schemeClr val="bg2"/>
              </a:buClr>
              <a:buSzPct val="70000"/>
              <a:buFont typeface="Wingdings" pitchFamily="2" charset="2"/>
              <a:buChar char="l"/>
            </a:pPr>
            <a:r>
              <a:rPr lang="en-US" altLang="zh-CN" sz="2700" b="1">
                <a:latin typeface="宋体" pitchFamily="2" charset="-122"/>
              </a:rPr>
              <a:t>3.</a:t>
            </a:r>
            <a:r>
              <a:rPr lang="zh-CN" altLang="en-US" sz="2700" b="1">
                <a:latin typeface="宋体" pitchFamily="2" charset="-122"/>
              </a:rPr>
              <a:t>变感应电动机的转差率（不改变电机同步数的调速方法），这里又主要包括：</a:t>
            </a:r>
          </a:p>
          <a:p>
            <a:pPr marL="342900" indent="-342900">
              <a:spcBef>
                <a:spcPct val="20000"/>
              </a:spcBef>
              <a:buClr>
                <a:schemeClr val="bg2"/>
              </a:buClr>
              <a:buSzPct val="70000"/>
              <a:buFont typeface="Wingdings" pitchFamily="2" charset="2"/>
              <a:buChar char="l"/>
            </a:pPr>
            <a:r>
              <a:rPr lang="zh-CN" altLang="en-US" sz="2700" b="1">
                <a:latin typeface="宋体" pitchFamily="2" charset="-122"/>
              </a:rPr>
              <a:t>（</a:t>
            </a:r>
            <a:r>
              <a:rPr lang="en-US" altLang="zh-CN" sz="2700" b="1">
                <a:latin typeface="宋体" pitchFamily="2" charset="-122"/>
              </a:rPr>
              <a:t>1</a:t>
            </a:r>
            <a:r>
              <a:rPr lang="zh-CN" altLang="en-US" sz="2700" b="1">
                <a:latin typeface="宋体" pitchFamily="2" charset="-122"/>
              </a:rPr>
              <a:t>）改变定子电压调速；</a:t>
            </a:r>
          </a:p>
          <a:p>
            <a:pPr marL="342900" indent="-342900">
              <a:spcBef>
                <a:spcPct val="20000"/>
              </a:spcBef>
              <a:buClr>
                <a:schemeClr val="bg2"/>
              </a:buClr>
              <a:buSzPct val="70000"/>
              <a:buFont typeface="Wingdings" pitchFamily="2" charset="2"/>
              <a:buChar char="l"/>
            </a:pPr>
            <a:r>
              <a:rPr lang="zh-CN" altLang="en-US" sz="2700" b="1">
                <a:latin typeface="宋体" pitchFamily="2" charset="-122"/>
              </a:rPr>
              <a:t>（</a:t>
            </a:r>
            <a:r>
              <a:rPr lang="en-US" altLang="zh-CN" sz="2700" b="1">
                <a:latin typeface="宋体" pitchFamily="2" charset="-122"/>
              </a:rPr>
              <a:t>2</a:t>
            </a:r>
            <a:r>
              <a:rPr lang="zh-CN" altLang="en-US" sz="2700" b="1">
                <a:latin typeface="宋体" pitchFamily="2" charset="-122"/>
              </a:rPr>
              <a:t>）绕线型感应电动机转子回路串电阻调速。</a:t>
            </a:r>
            <a:r>
              <a:rPr lang="zh-CN" altLang="en-US" sz="3200" b="1"/>
              <a:t> </a:t>
            </a:r>
          </a:p>
          <a:p>
            <a:pPr marL="342900" indent="-342900">
              <a:spcBef>
                <a:spcPct val="20000"/>
              </a:spcBef>
              <a:buClr>
                <a:schemeClr val="bg2"/>
              </a:buClr>
              <a:buSzPct val="70000"/>
              <a:buFont typeface="Wingdings" pitchFamily="2" charset="2"/>
              <a:buChar char="l"/>
            </a:pPr>
            <a:endParaRPr lang="en-US" altLang="zh-CN" sz="2700" b="1">
              <a:latin typeface="宋体" pitchFamily="2" charset="-122"/>
            </a:endParaRPr>
          </a:p>
        </p:txBody>
      </p:sp>
      <p:graphicFrame>
        <p:nvGraphicFramePr>
          <p:cNvPr id="22532" name="Object 104"/>
          <p:cNvGraphicFramePr>
            <a:graphicFrameLocks noChangeAspect="1"/>
          </p:cNvGraphicFramePr>
          <p:nvPr>
            <p:ph sz="quarter" idx="3"/>
          </p:nvPr>
        </p:nvGraphicFramePr>
        <p:xfrm>
          <a:off x="5219700" y="908050"/>
          <a:ext cx="3600450" cy="958850"/>
        </p:xfrm>
        <a:graphic>
          <a:graphicData uri="http://schemas.openxmlformats.org/presentationml/2006/ole">
            <p:oleObj spid="_x0000_s22532" name="公式" r:id="rId3" imgW="1574800" imgH="419100" progId="Equation.3">
              <p:embed/>
            </p:oleObj>
          </a:graphicData>
        </a:graphic>
      </p:graphicFrame>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27088" y="0"/>
            <a:ext cx="7793037" cy="909638"/>
          </a:xfrm>
        </p:spPr>
        <p:txBody>
          <a:bodyPr/>
          <a:lstStyle/>
          <a:p>
            <a:pPr eaLnBrk="1" hangingPunct="1"/>
            <a:r>
              <a:rPr lang="en-US" altLang="zh-CN" sz="3600" b="1" smtClean="0"/>
              <a:t>5.4</a:t>
            </a:r>
            <a:r>
              <a:rPr lang="en-US" altLang="zh-CN" sz="3600" b="1" smtClean="0">
                <a:latin typeface="Arial" pitchFamily="34" charset="0"/>
              </a:rPr>
              <a:t>—</a:t>
            </a:r>
            <a:r>
              <a:rPr lang="en-US" altLang="zh-CN" sz="3600" b="1" smtClean="0"/>
              <a:t>2  </a:t>
            </a:r>
            <a:r>
              <a:rPr lang="zh-CN" altLang="en-US" sz="3600" b="1" smtClean="0"/>
              <a:t>感应电动机的调速</a:t>
            </a:r>
            <a:r>
              <a:rPr lang="zh-CN" altLang="en-US" sz="2900" b="1" smtClean="0"/>
              <a:t> </a:t>
            </a:r>
            <a:r>
              <a:rPr lang="en-US" altLang="zh-CN" sz="1200" smtClean="0">
                <a:ea typeface="黑体" pitchFamily="49" charset="-122"/>
              </a:rPr>
              <a:t>2</a:t>
            </a:r>
          </a:p>
        </p:txBody>
      </p:sp>
      <p:sp>
        <p:nvSpPr>
          <p:cNvPr id="23555" name="Rectangle 3"/>
          <p:cNvSpPr>
            <a:spLocks noChangeArrowheads="1"/>
          </p:cNvSpPr>
          <p:nvPr/>
        </p:nvSpPr>
        <p:spPr bwMode="auto">
          <a:xfrm>
            <a:off x="0" y="1268413"/>
            <a:ext cx="8964613" cy="5589587"/>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latin typeface="宋体" pitchFamily="2" charset="-122"/>
              </a:rPr>
              <a:t>1.</a:t>
            </a:r>
            <a:r>
              <a:rPr lang="zh-CN" altLang="en-US" sz="2700" b="1">
                <a:latin typeface="宋体" pitchFamily="2" charset="-122"/>
              </a:rPr>
              <a:t>变感应电动机定子绕组的极对数调速</a:t>
            </a:r>
          </a:p>
          <a:p>
            <a:pPr marL="342900" indent="-342900">
              <a:spcBef>
                <a:spcPct val="20000"/>
              </a:spcBef>
              <a:buClr>
                <a:schemeClr val="bg2"/>
              </a:buClr>
              <a:buSzPct val="70000"/>
              <a:buFont typeface="Wingdings" pitchFamily="2" charset="2"/>
              <a:buChar char="l"/>
            </a:pPr>
            <a:r>
              <a:rPr lang="zh-CN" altLang="en-US" sz="2700" b="1">
                <a:latin typeface="宋体" pitchFamily="2" charset="-122"/>
              </a:rPr>
              <a:t>    因为</a:t>
            </a:r>
            <a:r>
              <a:rPr lang="zh-CN" altLang="en-US" sz="2700" b="1">
                <a:solidFill>
                  <a:schemeClr val="hlink"/>
                </a:solidFill>
                <a:latin typeface="宋体" pitchFamily="2" charset="-122"/>
              </a:rPr>
              <a:t>感应电动机的同步转速和极对数成反比</a:t>
            </a:r>
            <a:r>
              <a:rPr lang="zh-CN" altLang="en-US" sz="2700" b="1">
                <a:latin typeface="宋体" pitchFamily="2" charset="-122"/>
              </a:rPr>
              <a:t>，这样可以通过改变电动机绕组的极对数，来达到调速的目的。 由于电动机的极对数总是成整倍数或非整倍数改变，故变极调速不可能实现转速的平滑调节。比如电动机极对数减小一半，则转速就会提高一倍，这属于有级调速的方式。 这里利用最简单的一套定子绕组，通过电流反向变极法可实现电动机极对数</a:t>
            </a:r>
            <a:r>
              <a:rPr lang="en-US" altLang="zh-CN" sz="2700" b="1">
                <a:latin typeface="宋体" pitchFamily="2" charset="-122"/>
              </a:rPr>
              <a:t>2⇔1</a:t>
            </a:r>
            <a:r>
              <a:rPr lang="zh-CN" altLang="en-US" sz="2700" b="1">
                <a:latin typeface="宋体" pitchFamily="2" charset="-122"/>
              </a:rPr>
              <a:t>之间的变化，即</a:t>
            </a:r>
            <a:r>
              <a:rPr lang="zh-CN" altLang="en-US" sz="2700" b="1">
                <a:solidFill>
                  <a:schemeClr val="hlink"/>
                </a:solidFill>
                <a:latin typeface="宋体" pitchFamily="2" charset="-122"/>
              </a:rPr>
              <a:t>倍极比调速</a:t>
            </a:r>
            <a:r>
              <a:rPr lang="zh-CN" altLang="en-US" sz="2700" b="1">
                <a:latin typeface="宋体" pitchFamily="2" charset="-122"/>
              </a:rPr>
              <a:t>，其原理图如下。</a:t>
            </a:r>
          </a:p>
          <a:p>
            <a:pPr marL="342900" indent="-342900">
              <a:spcBef>
                <a:spcPct val="20000"/>
              </a:spcBef>
              <a:buClr>
                <a:schemeClr val="bg2"/>
              </a:buClr>
              <a:buSzPct val="70000"/>
              <a:buFont typeface="Wingdings" pitchFamily="2" charset="2"/>
              <a:buChar char="l"/>
            </a:pPr>
            <a:endParaRPr lang="en-US" altLang="zh-CN" sz="2700" b="1">
              <a:latin typeface="宋体" pitchFamily="2" charset="-122"/>
            </a:endParaRPr>
          </a:p>
        </p:txBody>
      </p:sp>
      <p:graphicFrame>
        <p:nvGraphicFramePr>
          <p:cNvPr id="23556" name="Object 4"/>
          <p:cNvGraphicFramePr>
            <a:graphicFrameLocks noChangeAspect="1"/>
          </p:cNvGraphicFramePr>
          <p:nvPr>
            <p:ph sz="quarter" idx="3"/>
          </p:nvPr>
        </p:nvGraphicFramePr>
        <p:xfrm>
          <a:off x="5292725" y="692150"/>
          <a:ext cx="3600450" cy="958850"/>
        </p:xfrm>
        <a:graphic>
          <a:graphicData uri="http://schemas.openxmlformats.org/presentationml/2006/ole">
            <p:oleObj spid="_x0000_s23556" name="公式" r:id="rId3" imgW="1574800" imgH="419100" progId="Equation.3">
              <p:embed/>
            </p:oleObj>
          </a:graphicData>
        </a:graphic>
      </p:graphicFrame>
      <p:pic>
        <p:nvPicPr>
          <p:cNvPr id="588805" name="Picture 5" descr="28-8"/>
          <p:cNvPicPr>
            <a:picLocks noChangeAspect="1" noChangeArrowheads="1"/>
          </p:cNvPicPr>
          <p:nvPr/>
        </p:nvPicPr>
        <p:blipFill>
          <a:blip r:embed="rId4"/>
          <a:srcRect/>
          <a:stretch>
            <a:fillRect/>
          </a:stretch>
        </p:blipFill>
        <p:spPr bwMode="auto">
          <a:xfrm>
            <a:off x="395288" y="333375"/>
            <a:ext cx="8135937" cy="58928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88805"/>
                                        </p:tgtEl>
                                        <p:attrNameLst>
                                          <p:attrName>style.visibility</p:attrName>
                                        </p:attrNameLst>
                                      </p:cBhvr>
                                      <p:to>
                                        <p:strVal val="visible"/>
                                      </p:to>
                                    </p:set>
                                    <p:animEffect transition="in" filter="slide(fromBottom)">
                                      <p:cBhvr>
                                        <p:cTn id="7" dur="500"/>
                                        <p:tgtEl>
                                          <p:spTgt spid="588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900113" y="260350"/>
            <a:ext cx="7793037" cy="576263"/>
          </a:xfrm>
        </p:spPr>
        <p:txBody>
          <a:bodyPr/>
          <a:lstStyle/>
          <a:p>
            <a:pPr eaLnBrk="1" hangingPunct="1"/>
            <a:r>
              <a:rPr lang="en-US" altLang="zh-CN" sz="3200" b="1" smtClean="0"/>
              <a:t>5.4</a:t>
            </a:r>
            <a:r>
              <a:rPr lang="en-US" altLang="zh-CN" sz="3200" b="1" smtClean="0">
                <a:latin typeface="Arial" pitchFamily="34" charset="0"/>
              </a:rPr>
              <a:t>—</a:t>
            </a:r>
            <a:r>
              <a:rPr lang="en-US" altLang="zh-CN" sz="3200" b="1" smtClean="0"/>
              <a:t>2  </a:t>
            </a:r>
            <a:r>
              <a:rPr lang="zh-CN" altLang="en-US" sz="3200" b="1" smtClean="0"/>
              <a:t>感应电动机的调速</a:t>
            </a:r>
            <a:r>
              <a:rPr lang="zh-CN" altLang="en-US" sz="2500" b="1" smtClean="0"/>
              <a:t> </a:t>
            </a:r>
            <a:r>
              <a:rPr lang="en-US" altLang="zh-CN" sz="1000" smtClean="0">
                <a:ea typeface="黑体" pitchFamily="49" charset="-122"/>
              </a:rPr>
              <a:t>3</a:t>
            </a:r>
          </a:p>
        </p:txBody>
      </p:sp>
      <p:sp>
        <p:nvSpPr>
          <p:cNvPr id="24579" name="Rectangle 3"/>
          <p:cNvSpPr>
            <a:spLocks noChangeArrowheads="1"/>
          </p:cNvSpPr>
          <p:nvPr/>
        </p:nvSpPr>
        <p:spPr bwMode="auto">
          <a:xfrm>
            <a:off x="0" y="1125538"/>
            <a:ext cx="8964613" cy="4824412"/>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3200" b="1">
                <a:latin typeface="宋体" pitchFamily="2" charset="-122"/>
              </a:rPr>
              <a:t>  1.</a:t>
            </a:r>
            <a:r>
              <a:rPr lang="zh-CN" altLang="en-US" sz="3200" b="1">
                <a:latin typeface="宋体" pitchFamily="2" charset="-122"/>
              </a:rPr>
              <a:t>变感应电动机定子绕组的极对数调速</a:t>
            </a:r>
          </a:p>
          <a:p>
            <a:pPr marL="342900" indent="-342900">
              <a:spcBef>
                <a:spcPct val="20000"/>
              </a:spcBef>
              <a:buClr>
                <a:schemeClr val="bg2"/>
              </a:buClr>
              <a:buSzPct val="70000"/>
              <a:buFont typeface="Wingdings" pitchFamily="2" charset="2"/>
              <a:buChar char="l"/>
            </a:pPr>
            <a:r>
              <a:rPr lang="zh-CN" altLang="en-US" sz="2700" b="1">
                <a:latin typeface="宋体" pitchFamily="2" charset="-122"/>
              </a:rPr>
              <a:t>    </a:t>
            </a:r>
            <a:r>
              <a:rPr lang="zh-CN" altLang="en-US" sz="3600" b="1">
                <a:latin typeface="宋体" pitchFamily="2" charset="-122"/>
              </a:rPr>
              <a:t>可以看出，定子一相绕组中两组线圈正向串联的时候构成四级磁场；如果把一组线圈中电流改变方向（反向串联或并联）便构成了两极磁场。 </a:t>
            </a:r>
          </a:p>
          <a:p>
            <a:pPr marL="342900" indent="-342900">
              <a:spcBef>
                <a:spcPct val="20000"/>
              </a:spcBef>
              <a:buClr>
                <a:schemeClr val="bg2"/>
              </a:buClr>
              <a:buSzPct val="70000"/>
              <a:buFont typeface="Wingdings" pitchFamily="2" charset="2"/>
              <a:buChar char="l"/>
            </a:pPr>
            <a:r>
              <a:rPr lang="zh-CN" altLang="en-US" sz="3600" b="1">
                <a:solidFill>
                  <a:srgbClr val="0000FF"/>
                </a:solidFill>
                <a:latin typeface="宋体" pitchFamily="2" charset="-122"/>
              </a:rPr>
              <a:t>需要说明一点：变极调速只用于鼠笼型电动机，因为鼠笼型转子能自动适应定子极对数的变化。</a:t>
            </a:r>
            <a:endParaRPr lang="zh-CN" altLang="en-US" sz="2700" b="1">
              <a:solidFill>
                <a:srgbClr val="0000FF"/>
              </a:solidFill>
              <a:latin typeface="宋体" pitchFamily="2" charset="-122"/>
            </a:endParaRPr>
          </a:p>
          <a:p>
            <a:pPr marL="342900" indent="-342900">
              <a:spcBef>
                <a:spcPct val="20000"/>
              </a:spcBef>
              <a:buClr>
                <a:schemeClr val="bg2"/>
              </a:buClr>
              <a:buSzPct val="70000"/>
              <a:buFont typeface="Wingdings" pitchFamily="2" charset="2"/>
              <a:buChar char="l"/>
            </a:pPr>
            <a:endParaRPr lang="en-US" altLang="zh-CN" sz="2700" b="1">
              <a:latin typeface="宋体" pitchFamily="2" charset="-122"/>
            </a:endParaRPr>
          </a:p>
        </p:txBody>
      </p:sp>
      <p:graphicFrame>
        <p:nvGraphicFramePr>
          <p:cNvPr id="24580" name="Object 4"/>
          <p:cNvGraphicFramePr>
            <a:graphicFrameLocks noChangeAspect="1"/>
          </p:cNvGraphicFramePr>
          <p:nvPr>
            <p:ph sz="quarter" idx="3"/>
          </p:nvPr>
        </p:nvGraphicFramePr>
        <p:xfrm>
          <a:off x="5219700" y="620713"/>
          <a:ext cx="3600450" cy="958850"/>
        </p:xfrm>
        <a:graphic>
          <a:graphicData uri="http://schemas.openxmlformats.org/presentationml/2006/ole">
            <p:oleObj spid="_x0000_s24580" name="公式" r:id="rId3" imgW="1574800" imgH="419100" progId="Equation.3">
              <p:embed/>
            </p:oleObj>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042988" y="260350"/>
            <a:ext cx="7793037" cy="865188"/>
          </a:xfrm>
        </p:spPr>
        <p:txBody>
          <a:bodyPr/>
          <a:lstStyle/>
          <a:p>
            <a:pPr eaLnBrk="1" hangingPunct="1"/>
            <a:r>
              <a:rPr lang="en-US" altLang="zh-CN" sz="3600" b="1" smtClean="0"/>
              <a:t>5.4</a:t>
            </a:r>
            <a:r>
              <a:rPr lang="en-US" altLang="zh-CN" sz="3600" b="1" smtClean="0">
                <a:latin typeface="Arial" pitchFamily="34" charset="0"/>
              </a:rPr>
              <a:t>—</a:t>
            </a:r>
            <a:r>
              <a:rPr lang="en-US" altLang="zh-CN" sz="3600" b="1" smtClean="0"/>
              <a:t>2  </a:t>
            </a:r>
            <a:r>
              <a:rPr lang="zh-CN" altLang="en-US" sz="3600" b="1" smtClean="0"/>
              <a:t>感应电动机的调速</a:t>
            </a:r>
            <a:r>
              <a:rPr lang="zh-CN" altLang="en-US" sz="2900" b="1" smtClean="0"/>
              <a:t> </a:t>
            </a:r>
            <a:r>
              <a:rPr lang="en-US" altLang="zh-CN" sz="1200" smtClean="0">
                <a:ea typeface="黑体" pitchFamily="49" charset="-122"/>
              </a:rPr>
              <a:t>4</a:t>
            </a:r>
          </a:p>
        </p:txBody>
      </p:sp>
      <p:sp>
        <p:nvSpPr>
          <p:cNvPr id="25603" name="Rectangle 3"/>
          <p:cNvSpPr>
            <a:spLocks noChangeArrowheads="1"/>
          </p:cNvSpPr>
          <p:nvPr/>
        </p:nvSpPr>
        <p:spPr bwMode="auto">
          <a:xfrm>
            <a:off x="0" y="1268413"/>
            <a:ext cx="8964613" cy="5589587"/>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latin typeface="宋体" pitchFamily="2" charset="-122"/>
              </a:rPr>
              <a:t>  2</a:t>
            </a:r>
            <a:r>
              <a:rPr lang="en-US" altLang="zh-CN" sz="2700" b="1"/>
              <a:t>.</a:t>
            </a:r>
            <a:r>
              <a:rPr lang="zh-CN" altLang="en-US" sz="2700" b="1">
                <a:latin typeface="宋体" pitchFamily="2" charset="-122"/>
              </a:rPr>
              <a:t>变感应电动机供电电源频率调速（变频调速）</a:t>
            </a:r>
            <a:endParaRPr lang="zh-CN" altLang="en-US" sz="3200" b="1">
              <a:latin typeface="宋体" pitchFamily="2" charset="-122"/>
            </a:endParaRPr>
          </a:p>
          <a:p>
            <a:pPr marL="342900" indent="-342900">
              <a:spcBef>
                <a:spcPct val="20000"/>
              </a:spcBef>
              <a:buClr>
                <a:schemeClr val="bg2"/>
              </a:buClr>
              <a:buSzPct val="70000"/>
              <a:buFont typeface="Wingdings" pitchFamily="2" charset="2"/>
              <a:buChar char="l"/>
            </a:pPr>
            <a:r>
              <a:rPr lang="zh-CN" altLang="en-US" sz="2700"/>
              <a:t>      </a:t>
            </a:r>
            <a:r>
              <a:rPr lang="zh-CN" altLang="en-US" sz="2700" b="1">
                <a:latin typeface="宋体" pitchFamily="2" charset="-122"/>
              </a:rPr>
              <a:t>当改变电流频率时，电机同步转速成正比变化，于是电动机转速也随之变化，从而可以实现感应电动机</a:t>
            </a:r>
            <a:r>
              <a:rPr lang="zh-CN" altLang="en-US" sz="2700" b="1">
                <a:solidFill>
                  <a:srgbClr val="0000FF"/>
                </a:solidFill>
                <a:latin typeface="宋体" pitchFamily="2" charset="-122"/>
              </a:rPr>
              <a:t>转速的平滑调节</a:t>
            </a:r>
            <a:r>
              <a:rPr lang="zh-CN" altLang="en-US" sz="2700" b="1">
                <a:latin typeface="宋体" pitchFamily="2" charset="-122"/>
              </a:rPr>
              <a:t>。 </a:t>
            </a:r>
          </a:p>
          <a:p>
            <a:pPr marL="342900" indent="-342900">
              <a:spcBef>
                <a:spcPct val="20000"/>
              </a:spcBef>
              <a:buClr>
                <a:schemeClr val="bg2"/>
              </a:buClr>
              <a:buSzPct val="70000"/>
              <a:buFont typeface="Wingdings" pitchFamily="2" charset="2"/>
              <a:buChar char="l"/>
            </a:pPr>
            <a:r>
              <a:rPr lang="zh-CN" altLang="en-US" sz="2700" b="1">
                <a:latin typeface="宋体" pitchFamily="2" charset="-122"/>
              </a:rPr>
              <a:t>    由公式：</a:t>
            </a:r>
            <a:r>
              <a:rPr lang="en-US" altLang="zh-CN" sz="2700" b="1">
                <a:latin typeface="宋体" pitchFamily="2" charset="-122"/>
              </a:rPr>
              <a:t>U</a:t>
            </a:r>
            <a:r>
              <a:rPr lang="en-US" altLang="zh-CN" sz="2700" b="1" baseline="-25000">
                <a:latin typeface="宋体" pitchFamily="2" charset="-122"/>
              </a:rPr>
              <a:t>1</a:t>
            </a:r>
            <a:r>
              <a:rPr lang="en-US" altLang="zh-CN" sz="2700" b="1">
                <a:latin typeface="宋体" pitchFamily="2" charset="-122"/>
              </a:rPr>
              <a:t>=E</a:t>
            </a:r>
            <a:r>
              <a:rPr lang="en-US" altLang="zh-CN" sz="2700" b="1" baseline="-25000">
                <a:latin typeface="宋体" pitchFamily="2" charset="-122"/>
              </a:rPr>
              <a:t>1</a:t>
            </a:r>
            <a:r>
              <a:rPr lang="en-US" altLang="zh-CN" sz="2700" b="1">
                <a:latin typeface="宋体" pitchFamily="2" charset="-122"/>
              </a:rPr>
              <a:t>=4.44f</a:t>
            </a:r>
            <a:r>
              <a:rPr lang="en-US" altLang="zh-CN" sz="2700" b="1" baseline="-25000">
                <a:latin typeface="宋体" pitchFamily="2" charset="-122"/>
              </a:rPr>
              <a:t>1</a:t>
            </a:r>
            <a:r>
              <a:rPr lang="en-US" altLang="zh-CN" sz="2700" b="1">
                <a:latin typeface="宋体" pitchFamily="2" charset="-122"/>
              </a:rPr>
              <a:t>W</a:t>
            </a:r>
            <a:r>
              <a:rPr lang="en-US" altLang="zh-CN" sz="2700" b="1" baseline="-25000">
                <a:latin typeface="宋体" pitchFamily="2" charset="-122"/>
              </a:rPr>
              <a:t>1</a:t>
            </a:r>
            <a:r>
              <a:rPr lang="en-US" altLang="zh-CN" sz="2700" b="1">
                <a:latin typeface="宋体" pitchFamily="2" charset="-122"/>
              </a:rPr>
              <a:t>k</a:t>
            </a:r>
            <a:r>
              <a:rPr lang="en-US" altLang="zh-CN" sz="2700" b="1" baseline="-25000">
                <a:latin typeface="宋体" pitchFamily="2" charset="-122"/>
              </a:rPr>
              <a:t>W1</a:t>
            </a:r>
            <a:r>
              <a:rPr lang="el-GR" altLang="zh-CN" sz="2700" b="1">
                <a:latin typeface="宋体" pitchFamily="2" charset="-122"/>
              </a:rPr>
              <a:t>Φ</a:t>
            </a:r>
            <a:r>
              <a:rPr lang="en-US" altLang="zh-CN" sz="2700" b="1" baseline="-25000">
                <a:latin typeface="宋体" pitchFamily="2" charset="-122"/>
              </a:rPr>
              <a:t>m</a:t>
            </a:r>
            <a:r>
              <a:rPr lang="zh-CN" altLang="en-US" sz="2700" b="1">
                <a:latin typeface="宋体" pitchFamily="2" charset="-122"/>
              </a:rPr>
              <a:t>可知</a:t>
            </a:r>
            <a:r>
              <a:rPr lang="en-US" altLang="zh-CN" sz="2700" b="1">
                <a:latin typeface="宋体" pitchFamily="2" charset="-122"/>
              </a:rPr>
              <a:t>,</a:t>
            </a:r>
            <a:r>
              <a:rPr lang="zh-CN" altLang="en-US" sz="2700" b="1">
                <a:latin typeface="宋体" pitchFamily="2" charset="-122"/>
              </a:rPr>
              <a:t>当感应电动机的频率</a:t>
            </a:r>
            <a:r>
              <a:rPr lang="zh-CN" altLang="en-US" sz="2700" b="1">
                <a:solidFill>
                  <a:srgbClr val="0000FF"/>
                </a:solidFill>
                <a:latin typeface="宋体" pitchFamily="2" charset="-122"/>
              </a:rPr>
              <a:t>从基频（</a:t>
            </a:r>
            <a:r>
              <a:rPr lang="en-US" altLang="zh-CN" sz="2700" b="1">
                <a:solidFill>
                  <a:srgbClr val="0000FF"/>
                </a:solidFill>
                <a:latin typeface="宋体" pitchFamily="2" charset="-122"/>
              </a:rPr>
              <a:t>f=50Hz</a:t>
            </a:r>
            <a:r>
              <a:rPr lang="zh-CN" altLang="en-US" sz="2700" b="1">
                <a:solidFill>
                  <a:srgbClr val="0000FF"/>
                </a:solidFill>
                <a:latin typeface="宋体" pitchFamily="2" charset="-122"/>
              </a:rPr>
              <a:t>）往上调时</a:t>
            </a:r>
            <a:r>
              <a:rPr lang="en-US" altLang="zh-CN" sz="2700" b="1">
                <a:latin typeface="宋体" pitchFamily="2" charset="-122"/>
              </a:rPr>
              <a:t>,</a:t>
            </a:r>
            <a:r>
              <a:rPr lang="zh-CN" altLang="en-US" sz="2700" b="1">
                <a:latin typeface="宋体" pitchFamily="2" charset="-122"/>
              </a:rPr>
              <a:t>如果保持电源电压不变，则主磁通</a:t>
            </a:r>
            <a:r>
              <a:rPr lang="en-US" altLang="zh-CN" sz="2700" b="1">
                <a:latin typeface="宋体" pitchFamily="2" charset="-122"/>
              </a:rPr>
              <a:t>Φ</a:t>
            </a:r>
            <a:r>
              <a:rPr lang="en-US" altLang="zh-CN" sz="2700" b="1" baseline="-25000">
                <a:latin typeface="宋体" pitchFamily="2" charset="-122"/>
              </a:rPr>
              <a:t>m</a:t>
            </a:r>
            <a:r>
              <a:rPr lang="zh-CN" altLang="en-US" sz="2700" b="1">
                <a:latin typeface="宋体" pitchFamily="2" charset="-122"/>
              </a:rPr>
              <a:t>会减小，这种调速方式为</a:t>
            </a:r>
            <a:r>
              <a:rPr lang="zh-CN" altLang="en-US" sz="2700" b="1">
                <a:solidFill>
                  <a:srgbClr val="0000FF"/>
                </a:solidFill>
                <a:latin typeface="宋体" pitchFamily="2" charset="-122"/>
              </a:rPr>
              <a:t>弱磁调速方式</a:t>
            </a:r>
            <a:r>
              <a:rPr lang="zh-CN" altLang="en-US" sz="2700" b="1">
                <a:latin typeface="宋体" pitchFamily="2" charset="-122"/>
              </a:rPr>
              <a:t>，其机械特性如图</a:t>
            </a:r>
            <a:r>
              <a:rPr lang="en-US" altLang="zh-CN" sz="2700" b="1">
                <a:latin typeface="宋体" pitchFamily="2" charset="-122"/>
              </a:rPr>
              <a:t>1</a:t>
            </a:r>
            <a:r>
              <a:rPr lang="zh-CN" altLang="en-US" sz="2700" b="1">
                <a:latin typeface="宋体" pitchFamily="2" charset="-122"/>
              </a:rPr>
              <a:t>所示。 </a:t>
            </a:r>
          </a:p>
          <a:p>
            <a:pPr marL="342900" indent="-342900">
              <a:spcBef>
                <a:spcPct val="20000"/>
              </a:spcBef>
              <a:buClr>
                <a:schemeClr val="bg2"/>
              </a:buClr>
              <a:buSzPct val="70000"/>
              <a:buFont typeface="Wingdings" pitchFamily="2" charset="2"/>
              <a:buChar char="l"/>
            </a:pPr>
            <a:r>
              <a:rPr lang="zh-CN" altLang="en-US" sz="2700" b="1"/>
              <a:t>从调速前后的机械特性曲线变化来看，这种调速方式适用于</a:t>
            </a:r>
            <a:r>
              <a:rPr lang="zh-CN" altLang="en-US" sz="2700" b="1">
                <a:solidFill>
                  <a:srgbClr val="0000FF"/>
                </a:solidFill>
              </a:rPr>
              <a:t>恒功率负载调速场合</a:t>
            </a:r>
            <a:r>
              <a:rPr lang="zh-CN" altLang="en-US" sz="2700" b="1"/>
              <a:t>。</a:t>
            </a:r>
            <a:r>
              <a:rPr lang="zh-CN" altLang="en-US" sz="2700"/>
              <a:t> </a:t>
            </a:r>
          </a:p>
          <a:p>
            <a:pPr marL="342900" indent="-342900">
              <a:spcBef>
                <a:spcPct val="20000"/>
              </a:spcBef>
              <a:buClr>
                <a:schemeClr val="bg2"/>
              </a:buClr>
              <a:buSzPct val="70000"/>
              <a:buFont typeface="Wingdings" pitchFamily="2" charset="2"/>
              <a:buChar char="l"/>
            </a:pPr>
            <a:endParaRPr lang="en-US" altLang="zh-CN" sz="2700" b="1">
              <a:latin typeface="宋体" pitchFamily="2" charset="-122"/>
            </a:endParaRPr>
          </a:p>
        </p:txBody>
      </p:sp>
      <p:graphicFrame>
        <p:nvGraphicFramePr>
          <p:cNvPr id="25604" name="Object 4"/>
          <p:cNvGraphicFramePr>
            <a:graphicFrameLocks noChangeAspect="1"/>
          </p:cNvGraphicFramePr>
          <p:nvPr>
            <p:ph sz="quarter" idx="3"/>
          </p:nvPr>
        </p:nvGraphicFramePr>
        <p:xfrm>
          <a:off x="5219700" y="620713"/>
          <a:ext cx="3600450" cy="958850"/>
        </p:xfrm>
        <a:graphic>
          <a:graphicData uri="http://schemas.openxmlformats.org/presentationml/2006/ole">
            <p:oleObj spid="_x0000_s25604" name="公式" r:id="rId3" imgW="1574800" imgH="419100" progId="Equation.3">
              <p:embed/>
            </p:oleObj>
          </a:graphicData>
        </a:graphic>
      </p:graphicFrame>
      <p:pic>
        <p:nvPicPr>
          <p:cNvPr id="590853" name="Picture 5" descr="28-9"/>
          <p:cNvPicPr>
            <a:picLocks noChangeAspect="1" noChangeArrowheads="1"/>
          </p:cNvPicPr>
          <p:nvPr/>
        </p:nvPicPr>
        <p:blipFill>
          <a:blip r:embed="rId4"/>
          <a:srcRect/>
          <a:stretch>
            <a:fillRect/>
          </a:stretch>
        </p:blipFill>
        <p:spPr bwMode="auto">
          <a:xfrm>
            <a:off x="2555875" y="0"/>
            <a:ext cx="5581650" cy="30480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90853"/>
                                        </p:tgtEl>
                                        <p:attrNameLst>
                                          <p:attrName>style.visibility</p:attrName>
                                        </p:attrNameLst>
                                      </p:cBhvr>
                                      <p:to>
                                        <p:strVal val="visible"/>
                                      </p:to>
                                    </p:set>
                                    <p:animEffect transition="in" filter="slide(fromBottom)">
                                      <p:cBhvr>
                                        <p:cTn id="7" dur="500"/>
                                        <p:tgtEl>
                                          <p:spTgt spid="590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4213" y="260350"/>
            <a:ext cx="7793037" cy="865188"/>
          </a:xfrm>
        </p:spPr>
        <p:txBody>
          <a:bodyPr/>
          <a:lstStyle/>
          <a:p>
            <a:pPr eaLnBrk="1" hangingPunct="1"/>
            <a:r>
              <a:rPr lang="en-US" altLang="zh-CN" sz="3600" b="1" smtClean="0"/>
              <a:t>5.4</a:t>
            </a:r>
            <a:r>
              <a:rPr lang="en-US" altLang="zh-CN" sz="3600" b="1" smtClean="0">
                <a:latin typeface="Arial" pitchFamily="34" charset="0"/>
              </a:rPr>
              <a:t>—</a:t>
            </a:r>
            <a:r>
              <a:rPr lang="en-US" altLang="zh-CN" sz="3600" b="1" smtClean="0"/>
              <a:t>2  </a:t>
            </a:r>
            <a:r>
              <a:rPr lang="zh-CN" altLang="en-US" sz="3600" b="1" smtClean="0"/>
              <a:t>感应电动机的调速</a:t>
            </a:r>
            <a:r>
              <a:rPr lang="zh-CN" altLang="en-US" sz="2900" b="1" smtClean="0"/>
              <a:t> </a:t>
            </a:r>
            <a:r>
              <a:rPr lang="en-US" altLang="zh-CN" sz="1200" smtClean="0">
                <a:ea typeface="黑体" pitchFamily="49" charset="-122"/>
              </a:rPr>
              <a:t>5</a:t>
            </a:r>
          </a:p>
        </p:txBody>
      </p:sp>
      <p:sp>
        <p:nvSpPr>
          <p:cNvPr id="26627" name="Rectangle 3"/>
          <p:cNvSpPr>
            <a:spLocks noChangeArrowheads="1"/>
          </p:cNvSpPr>
          <p:nvPr/>
        </p:nvSpPr>
        <p:spPr bwMode="auto">
          <a:xfrm>
            <a:off x="0" y="1268413"/>
            <a:ext cx="8964613" cy="5589587"/>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latin typeface="宋体" pitchFamily="2" charset="-122"/>
              </a:rPr>
              <a:t>    2</a:t>
            </a:r>
            <a:r>
              <a:rPr lang="en-US" altLang="zh-CN" sz="2700" b="1"/>
              <a:t>.</a:t>
            </a:r>
            <a:r>
              <a:rPr lang="zh-CN" altLang="en-US" sz="2700" b="1">
                <a:latin typeface="宋体" pitchFamily="2" charset="-122"/>
              </a:rPr>
              <a:t>变感应电动机供电电源频率调速（变频调速）</a:t>
            </a:r>
            <a:endParaRPr lang="zh-CN" altLang="en-US" sz="3200" b="1">
              <a:latin typeface="宋体" pitchFamily="2" charset="-122"/>
            </a:endParaRPr>
          </a:p>
          <a:p>
            <a:pPr marL="342900" indent="-342900">
              <a:spcBef>
                <a:spcPct val="20000"/>
              </a:spcBef>
              <a:buClr>
                <a:schemeClr val="bg2"/>
              </a:buClr>
              <a:buSzPct val="70000"/>
              <a:buFont typeface="Wingdings" pitchFamily="2" charset="2"/>
              <a:buChar char="l"/>
            </a:pPr>
            <a:r>
              <a:rPr lang="zh-CN" altLang="en-US" sz="2700"/>
              <a:t>      </a:t>
            </a:r>
            <a:r>
              <a:rPr lang="zh-CN" altLang="en-US" sz="2700" b="1">
                <a:latin typeface="宋体" pitchFamily="2" charset="-122"/>
              </a:rPr>
              <a:t>当改变电流频率时，电机同步转速成正比变化，于是电动机转速也随之变化，从而可以实现感应电动机</a:t>
            </a:r>
            <a:r>
              <a:rPr lang="zh-CN" altLang="en-US" sz="2700" b="1">
                <a:solidFill>
                  <a:srgbClr val="0000FF"/>
                </a:solidFill>
                <a:latin typeface="宋体" pitchFamily="2" charset="-122"/>
              </a:rPr>
              <a:t>转速的平滑调节</a:t>
            </a:r>
            <a:r>
              <a:rPr lang="zh-CN" altLang="en-US" sz="2700" b="1">
                <a:latin typeface="宋体" pitchFamily="2" charset="-122"/>
              </a:rPr>
              <a:t>。 </a:t>
            </a:r>
          </a:p>
          <a:p>
            <a:pPr marL="342900" indent="-342900">
              <a:spcBef>
                <a:spcPct val="20000"/>
              </a:spcBef>
              <a:buClr>
                <a:schemeClr val="bg2"/>
              </a:buClr>
              <a:buSzPct val="70000"/>
              <a:buFont typeface="Wingdings" pitchFamily="2" charset="2"/>
              <a:buChar char="l"/>
            </a:pPr>
            <a:r>
              <a:rPr lang="zh-CN" altLang="en-US" sz="2700" b="1">
                <a:latin typeface="宋体" pitchFamily="2" charset="-122"/>
              </a:rPr>
              <a:t>    当感应电动机的频率</a:t>
            </a:r>
            <a:r>
              <a:rPr lang="zh-CN" altLang="en-US" sz="2700" b="1">
                <a:solidFill>
                  <a:srgbClr val="0000FF"/>
                </a:solidFill>
                <a:latin typeface="宋体" pitchFamily="2" charset="-122"/>
              </a:rPr>
              <a:t>从基频（</a:t>
            </a:r>
            <a:r>
              <a:rPr lang="en-US" altLang="zh-CN" sz="2700" b="1">
                <a:solidFill>
                  <a:srgbClr val="0000FF"/>
                </a:solidFill>
                <a:latin typeface="宋体" pitchFamily="2" charset="-122"/>
              </a:rPr>
              <a:t>f=50Hz</a:t>
            </a:r>
            <a:r>
              <a:rPr lang="zh-CN" altLang="en-US" sz="2700" b="1">
                <a:solidFill>
                  <a:srgbClr val="0000FF"/>
                </a:solidFill>
                <a:latin typeface="宋体" pitchFamily="2" charset="-122"/>
              </a:rPr>
              <a:t>）往下调时</a:t>
            </a:r>
            <a:r>
              <a:rPr lang="zh-CN" altLang="en-US" sz="2700" b="1">
                <a:latin typeface="宋体" pitchFamily="2" charset="-122"/>
              </a:rPr>
              <a:t>，如果还保持电源电压不变， </a:t>
            </a:r>
            <a:r>
              <a:rPr lang="en-US" altLang="zh-CN" sz="2700" b="1">
                <a:latin typeface="宋体" pitchFamily="2" charset="-122"/>
              </a:rPr>
              <a:t>U</a:t>
            </a:r>
            <a:r>
              <a:rPr lang="en-US" altLang="zh-CN" sz="2700" b="1" baseline="-25000">
                <a:latin typeface="宋体" pitchFamily="2" charset="-122"/>
              </a:rPr>
              <a:t>1</a:t>
            </a:r>
            <a:r>
              <a:rPr lang="en-US" altLang="zh-CN" sz="2700" b="1">
                <a:latin typeface="宋体" pitchFamily="2" charset="-122"/>
              </a:rPr>
              <a:t>=E</a:t>
            </a:r>
            <a:r>
              <a:rPr lang="en-US" altLang="zh-CN" sz="2700" b="1" baseline="-25000">
                <a:latin typeface="宋体" pitchFamily="2" charset="-122"/>
              </a:rPr>
              <a:t>1</a:t>
            </a:r>
            <a:r>
              <a:rPr lang="en-US" altLang="zh-CN" sz="2700" b="1">
                <a:latin typeface="宋体" pitchFamily="2" charset="-122"/>
              </a:rPr>
              <a:t>=4.44f</a:t>
            </a:r>
            <a:r>
              <a:rPr lang="en-US" altLang="zh-CN" sz="2700" b="1" baseline="-25000">
                <a:latin typeface="宋体" pitchFamily="2" charset="-122"/>
              </a:rPr>
              <a:t>1</a:t>
            </a:r>
            <a:r>
              <a:rPr lang="en-US" altLang="zh-CN" sz="2700" b="1">
                <a:latin typeface="宋体" pitchFamily="2" charset="-122"/>
              </a:rPr>
              <a:t>W</a:t>
            </a:r>
            <a:r>
              <a:rPr lang="en-US" altLang="zh-CN" sz="2700" b="1" baseline="-25000">
                <a:latin typeface="宋体" pitchFamily="2" charset="-122"/>
              </a:rPr>
              <a:t>1</a:t>
            </a:r>
            <a:r>
              <a:rPr lang="en-US" altLang="zh-CN" sz="2700" b="1">
                <a:latin typeface="宋体" pitchFamily="2" charset="-122"/>
              </a:rPr>
              <a:t>k</a:t>
            </a:r>
            <a:r>
              <a:rPr lang="en-US" altLang="zh-CN" sz="2700" b="1" baseline="-25000">
                <a:latin typeface="宋体" pitchFamily="2" charset="-122"/>
              </a:rPr>
              <a:t>W1</a:t>
            </a:r>
            <a:r>
              <a:rPr lang="el-GR" altLang="zh-CN" sz="2700" b="1">
                <a:latin typeface="宋体" pitchFamily="2" charset="-122"/>
              </a:rPr>
              <a:t>Φ</a:t>
            </a:r>
            <a:r>
              <a:rPr lang="en-US" altLang="zh-CN" sz="2700" b="1" baseline="-25000">
                <a:latin typeface="宋体" pitchFamily="2" charset="-122"/>
              </a:rPr>
              <a:t>m</a:t>
            </a:r>
            <a:r>
              <a:rPr lang="zh-CN" altLang="en-US" sz="2700" b="1">
                <a:latin typeface="宋体" pitchFamily="2" charset="-122"/>
              </a:rPr>
              <a:t>则主磁通</a:t>
            </a:r>
            <a:r>
              <a:rPr lang="en-US" altLang="zh-CN" sz="2700" b="1">
                <a:latin typeface="宋体" pitchFamily="2" charset="-122"/>
              </a:rPr>
              <a:t>Φ</a:t>
            </a:r>
            <a:r>
              <a:rPr lang="en-US" altLang="zh-CN" sz="2700" b="1" baseline="-25000">
                <a:latin typeface="宋体" pitchFamily="2" charset="-122"/>
              </a:rPr>
              <a:t>m</a:t>
            </a:r>
            <a:r>
              <a:rPr lang="zh-CN" altLang="en-US" sz="2700" b="1">
                <a:latin typeface="宋体" pitchFamily="2" charset="-122"/>
              </a:rPr>
              <a:t>会增大，引起</a:t>
            </a:r>
            <a:r>
              <a:rPr lang="zh-CN" altLang="en-US" sz="2700" b="1">
                <a:solidFill>
                  <a:srgbClr val="0000FF"/>
                </a:solidFill>
                <a:latin typeface="宋体" pitchFamily="2" charset="-122"/>
              </a:rPr>
              <a:t>磁路饱和</a:t>
            </a:r>
            <a:r>
              <a:rPr lang="zh-CN" altLang="en-US" sz="2700" b="1">
                <a:latin typeface="宋体" pitchFamily="2" charset="-122"/>
              </a:rPr>
              <a:t>，励磁电流迅速增大，电动机的损耗就会很大，异步电动机甚至不能运行。因此，当频率下调时，我们保持</a:t>
            </a:r>
            <a:r>
              <a:rPr lang="zh-CN" altLang="en-US" sz="2700" b="1">
                <a:solidFill>
                  <a:srgbClr val="0000FF"/>
                </a:solidFill>
                <a:latin typeface="宋体" pitchFamily="2" charset="-122"/>
              </a:rPr>
              <a:t>主磁通</a:t>
            </a:r>
            <a:r>
              <a:rPr lang="en-US" altLang="zh-CN" sz="2700" b="1">
                <a:solidFill>
                  <a:srgbClr val="0000FF"/>
                </a:solidFill>
                <a:latin typeface="宋体" pitchFamily="2" charset="-122"/>
              </a:rPr>
              <a:t>Φ</a:t>
            </a:r>
            <a:r>
              <a:rPr lang="en-US" altLang="zh-CN" sz="2700" b="1" baseline="-25000">
                <a:solidFill>
                  <a:srgbClr val="0000FF"/>
                </a:solidFill>
                <a:latin typeface="宋体" pitchFamily="2" charset="-122"/>
              </a:rPr>
              <a:t>m</a:t>
            </a:r>
            <a:r>
              <a:rPr lang="zh-CN" altLang="en-US" sz="2700" b="1">
                <a:solidFill>
                  <a:srgbClr val="0000FF"/>
                </a:solidFill>
                <a:latin typeface="宋体" pitchFamily="2" charset="-122"/>
              </a:rPr>
              <a:t>不变</a:t>
            </a:r>
            <a:r>
              <a:rPr lang="zh-CN" altLang="en-US" sz="2700" b="1">
                <a:latin typeface="宋体" pitchFamily="2" charset="-122"/>
              </a:rPr>
              <a:t>，这样会有</a:t>
            </a:r>
            <a:r>
              <a:rPr lang="zh-CN" altLang="en-US" sz="2700"/>
              <a:t>：</a:t>
            </a:r>
          </a:p>
        </p:txBody>
      </p:sp>
      <p:graphicFrame>
        <p:nvGraphicFramePr>
          <p:cNvPr id="26628" name="Object 4"/>
          <p:cNvGraphicFramePr>
            <a:graphicFrameLocks noChangeAspect="1"/>
          </p:cNvGraphicFramePr>
          <p:nvPr>
            <p:ph sz="quarter" idx="3"/>
          </p:nvPr>
        </p:nvGraphicFramePr>
        <p:xfrm>
          <a:off x="2627313" y="5373688"/>
          <a:ext cx="4464050" cy="1285875"/>
        </p:xfrm>
        <a:graphic>
          <a:graphicData uri="http://schemas.openxmlformats.org/presentationml/2006/ole">
            <p:oleObj spid="_x0000_s26628" name="公式" r:id="rId3" imgW="1497950" imgH="431613" progId="Equation.3">
              <p:embed/>
            </p:oleObj>
          </a:graphicData>
        </a:graphic>
      </p:graphicFrame>
      <p:pic>
        <p:nvPicPr>
          <p:cNvPr id="26629" name="Picture 5" descr="28-9"/>
          <p:cNvPicPr>
            <a:picLocks noChangeAspect="1" noChangeArrowheads="1"/>
          </p:cNvPicPr>
          <p:nvPr/>
        </p:nvPicPr>
        <p:blipFill>
          <a:blip r:embed="rId4"/>
          <a:srcRect/>
          <a:stretch>
            <a:fillRect/>
          </a:stretch>
        </p:blipFill>
        <p:spPr bwMode="auto">
          <a:xfrm>
            <a:off x="2555875" y="0"/>
            <a:ext cx="5581650" cy="3048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00113" y="260350"/>
            <a:ext cx="7793037" cy="576263"/>
          </a:xfrm>
        </p:spPr>
        <p:txBody>
          <a:bodyPr/>
          <a:lstStyle/>
          <a:p>
            <a:pPr eaLnBrk="1" hangingPunct="1"/>
            <a:r>
              <a:rPr lang="en-US" altLang="zh-CN" sz="3200" b="1" smtClean="0"/>
              <a:t>5.4</a:t>
            </a:r>
            <a:r>
              <a:rPr lang="en-US" altLang="zh-CN" sz="3200" b="1" smtClean="0">
                <a:latin typeface="Arial" pitchFamily="34" charset="0"/>
              </a:rPr>
              <a:t>—</a:t>
            </a:r>
            <a:r>
              <a:rPr lang="en-US" altLang="zh-CN" sz="3200" b="1" smtClean="0"/>
              <a:t>2  </a:t>
            </a:r>
            <a:r>
              <a:rPr lang="zh-CN" altLang="en-US" sz="3200" b="1" smtClean="0"/>
              <a:t>感应电动机的调速</a:t>
            </a:r>
            <a:r>
              <a:rPr lang="zh-CN" altLang="en-US" sz="2500" b="1" smtClean="0"/>
              <a:t> </a:t>
            </a:r>
            <a:r>
              <a:rPr lang="en-US" altLang="zh-CN" sz="1000" smtClean="0">
                <a:ea typeface="黑体" pitchFamily="49" charset="-122"/>
              </a:rPr>
              <a:t>6</a:t>
            </a:r>
          </a:p>
        </p:txBody>
      </p:sp>
      <p:sp>
        <p:nvSpPr>
          <p:cNvPr id="27651" name="Rectangle 3"/>
          <p:cNvSpPr>
            <a:spLocks noChangeArrowheads="1"/>
          </p:cNvSpPr>
          <p:nvPr/>
        </p:nvSpPr>
        <p:spPr bwMode="auto">
          <a:xfrm>
            <a:off x="0" y="1268413"/>
            <a:ext cx="8964613" cy="5589587"/>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latin typeface="宋体" pitchFamily="2" charset="-122"/>
              </a:rPr>
              <a:t>   2</a:t>
            </a:r>
            <a:r>
              <a:rPr lang="en-US" altLang="zh-CN" sz="2700" b="1"/>
              <a:t>.</a:t>
            </a:r>
            <a:r>
              <a:rPr lang="zh-CN" altLang="en-US" sz="2700" b="1">
                <a:latin typeface="宋体" pitchFamily="2" charset="-122"/>
              </a:rPr>
              <a:t>变感应电动机供电电源频率调速（变频调速）</a:t>
            </a:r>
            <a:endParaRPr lang="zh-CN" altLang="en-US" sz="3200" b="1">
              <a:latin typeface="宋体" pitchFamily="2" charset="-122"/>
            </a:endParaRPr>
          </a:p>
          <a:p>
            <a:pPr marL="342900" indent="-342900">
              <a:spcBef>
                <a:spcPct val="20000"/>
              </a:spcBef>
              <a:buClr>
                <a:schemeClr val="bg2"/>
              </a:buClr>
              <a:buSzPct val="70000"/>
              <a:buFont typeface="Wingdings" pitchFamily="2" charset="2"/>
              <a:buChar char="l"/>
            </a:pPr>
            <a:endParaRPr lang="zh-CN" altLang="en-US" sz="2700"/>
          </a:p>
          <a:p>
            <a:pPr marL="342900" indent="-342900">
              <a:spcBef>
                <a:spcPct val="20000"/>
              </a:spcBef>
              <a:buClr>
                <a:schemeClr val="bg2"/>
              </a:buClr>
              <a:buSzPct val="70000"/>
              <a:buFont typeface="Wingdings" pitchFamily="2" charset="2"/>
              <a:buChar char="l"/>
            </a:pPr>
            <a:endParaRPr lang="zh-CN" altLang="en-US" sz="2700"/>
          </a:p>
          <a:p>
            <a:pPr marL="342900" indent="-342900">
              <a:spcBef>
                <a:spcPct val="20000"/>
              </a:spcBef>
              <a:buClr>
                <a:schemeClr val="bg2"/>
              </a:buClr>
              <a:buSzPct val="70000"/>
              <a:buFont typeface="Wingdings" pitchFamily="2" charset="2"/>
              <a:buChar char="l"/>
            </a:pPr>
            <a:endParaRPr lang="zh-CN" altLang="en-US" sz="2700"/>
          </a:p>
          <a:p>
            <a:pPr marL="342900" indent="-342900">
              <a:spcBef>
                <a:spcPct val="20000"/>
              </a:spcBef>
              <a:buClr>
                <a:schemeClr val="bg2"/>
              </a:buClr>
              <a:buSzPct val="70000"/>
              <a:buFont typeface="Wingdings" pitchFamily="2" charset="2"/>
              <a:buChar char="l"/>
            </a:pPr>
            <a:r>
              <a:rPr lang="zh-CN" altLang="en-US" sz="2700"/>
              <a:t>      </a:t>
            </a:r>
            <a:r>
              <a:rPr lang="zh-CN" altLang="en-US" sz="2700" b="1">
                <a:latin typeface="宋体" pitchFamily="2" charset="-122"/>
              </a:rPr>
              <a:t>这种调速方式为恒磁通调速方式。其机械变化如图（</a:t>
            </a:r>
            <a:r>
              <a:rPr lang="en-US" altLang="zh-CN" sz="2700" b="1">
                <a:latin typeface="宋体" pitchFamily="2" charset="-122"/>
              </a:rPr>
              <a:t>2</a:t>
            </a:r>
            <a:r>
              <a:rPr lang="zh-CN" altLang="en-US" sz="2700" b="1">
                <a:latin typeface="宋体" pitchFamily="2" charset="-122"/>
              </a:rPr>
              <a:t>）所示。 从调速前后的机械特性曲线变化来看。这种调速方式适用于</a:t>
            </a:r>
            <a:r>
              <a:rPr lang="zh-CN" altLang="en-US" sz="2700" b="1">
                <a:solidFill>
                  <a:srgbClr val="0000FF"/>
                </a:solidFill>
                <a:latin typeface="宋体" pitchFamily="2" charset="-122"/>
              </a:rPr>
              <a:t>恒转矩负载调速场合</a:t>
            </a:r>
            <a:r>
              <a:rPr lang="zh-CN" altLang="en-US" sz="2700"/>
              <a:t>。</a:t>
            </a:r>
          </a:p>
          <a:p>
            <a:pPr marL="342900" indent="-342900">
              <a:spcBef>
                <a:spcPct val="20000"/>
              </a:spcBef>
              <a:buClr>
                <a:schemeClr val="bg2"/>
              </a:buClr>
              <a:buSzPct val="70000"/>
              <a:buFont typeface="Wingdings" pitchFamily="2" charset="2"/>
              <a:buChar char="l"/>
            </a:pPr>
            <a:endParaRPr lang="en-US" altLang="zh-CN" sz="2700" b="1">
              <a:latin typeface="宋体" pitchFamily="2" charset="-122"/>
            </a:endParaRPr>
          </a:p>
        </p:txBody>
      </p:sp>
      <p:graphicFrame>
        <p:nvGraphicFramePr>
          <p:cNvPr id="27652" name="Object 4"/>
          <p:cNvGraphicFramePr>
            <a:graphicFrameLocks noChangeAspect="1"/>
          </p:cNvGraphicFramePr>
          <p:nvPr>
            <p:ph sz="quarter" idx="3"/>
          </p:nvPr>
        </p:nvGraphicFramePr>
        <p:xfrm>
          <a:off x="946150" y="4729163"/>
          <a:ext cx="4419600" cy="1203325"/>
        </p:xfrm>
        <a:graphic>
          <a:graphicData uri="http://schemas.openxmlformats.org/presentationml/2006/ole">
            <p:oleObj spid="_x0000_s27652" name="公式" r:id="rId3" imgW="1497950" imgH="431613" progId="Equation.3">
              <p:embed/>
            </p:oleObj>
          </a:graphicData>
        </a:graphic>
      </p:graphicFrame>
      <p:pic>
        <p:nvPicPr>
          <p:cNvPr id="27653" name="Picture 5" descr="28-9"/>
          <p:cNvPicPr>
            <a:picLocks noChangeAspect="1" noChangeArrowheads="1"/>
          </p:cNvPicPr>
          <p:nvPr/>
        </p:nvPicPr>
        <p:blipFill>
          <a:blip r:embed="rId4"/>
          <a:srcRect/>
          <a:stretch>
            <a:fillRect/>
          </a:stretch>
        </p:blipFill>
        <p:spPr bwMode="auto">
          <a:xfrm>
            <a:off x="2555875" y="0"/>
            <a:ext cx="5581650" cy="3048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042988" y="260350"/>
            <a:ext cx="7793037" cy="576263"/>
          </a:xfrm>
        </p:spPr>
        <p:txBody>
          <a:bodyPr/>
          <a:lstStyle/>
          <a:p>
            <a:pPr eaLnBrk="1" hangingPunct="1"/>
            <a:r>
              <a:rPr lang="en-US" altLang="zh-CN" sz="3200" b="1" smtClean="0"/>
              <a:t>5.4</a:t>
            </a:r>
            <a:r>
              <a:rPr lang="en-US" altLang="zh-CN" sz="3200" b="1" smtClean="0">
                <a:latin typeface="Arial" pitchFamily="34" charset="0"/>
              </a:rPr>
              <a:t>—</a:t>
            </a:r>
            <a:r>
              <a:rPr lang="en-US" altLang="zh-CN" sz="3200" b="1" smtClean="0"/>
              <a:t>2  </a:t>
            </a:r>
            <a:r>
              <a:rPr lang="zh-CN" altLang="en-US" sz="3200" b="1" smtClean="0"/>
              <a:t>感应电动机的调速</a:t>
            </a:r>
            <a:r>
              <a:rPr lang="zh-CN" altLang="en-US" sz="2500" b="1" smtClean="0"/>
              <a:t> </a:t>
            </a:r>
            <a:r>
              <a:rPr lang="en-US" altLang="zh-CN" sz="1000" smtClean="0">
                <a:ea typeface="黑体" pitchFamily="49" charset="-122"/>
              </a:rPr>
              <a:t>7</a:t>
            </a:r>
          </a:p>
        </p:txBody>
      </p:sp>
      <p:sp>
        <p:nvSpPr>
          <p:cNvPr id="28675" name="Rectangle 3"/>
          <p:cNvSpPr>
            <a:spLocks noChangeArrowheads="1"/>
          </p:cNvSpPr>
          <p:nvPr/>
        </p:nvSpPr>
        <p:spPr bwMode="auto">
          <a:xfrm>
            <a:off x="0" y="1268413"/>
            <a:ext cx="8964613" cy="475297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latin typeface="宋体" pitchFamily="2" charset="-122"/>
              </a:rPr>
              <a:t>   2</a:t>
            </a:r>
            <a:r>
              <a:rPr lang="en-US" altLang="zh-CN" sz="2700" b="1"/>
              <a:t>.</a:t>
            </a:r>
            <a:r>
              <a:rPr lang="zh-CN" altLang="en-US" sz="2700" b="1">
                <a:latin typeface="宋体" pitchFamily="2" charset="-122"/>
              </a:rPr>
              <a:t>变感应电动机供电电源频率调速（变频调速）</a:t>
            </a:r>
            <a:endParaRPr lang="zh-CN" altLang="en-US" sz="3200" b="1">
              <a:latin typeface="宋体" pitchFamily="2" charset="-122"/>
            </a:endParaRPr>
          </a:p>
          <a:p>
            <a:pPr marL="342900" indent="-342900">
              <a:spcBef>
                <a:spcPct val="20000"/>
              </a:spcBef>
              <a:buClr>
                <a:schemeClr val="bg2"/>
              </a:buClr>
              <a:buSzPct val="70000"/>
              <a:buFont typeface="Wingdings" pitchFamily="2" charset="2"/>
              <a:buChar char="l"/>
            </a:pPr>
            <a:endParaRPr lang="zh-CN" altLang="en-US" sz="2700"/>
          </a:p>
          <a:p>
            <a:pPr marL="342900" indent="-342900">
              <a:spcBef>
                <a:spcPct val="20000"/>
              </a:spcBef>
              <a:buClr>
                <a:schemeClr val="bg2"/>
              </a:buClr>
              <a:buSzPct val="70000"/>
              <a:buFont typeface="Wingdings" pitchFamily="2" charset="2"/>
              <a:buChar char="l"/>
            </a:pPr>
            <a:endParaRPr lang="zh-CN" altLang="en-US" sz="2700"/>
          </a:p>
          <a:p>
            <a:pPr marL="342900" indent="-342900">
              <a:spcBef>
                <a:spcPct val="20000"/>
              </a:spcBef>
              <a:buClr>
                <a:schemeClr val="bg2"/>
              </a:buClr>
              <a:buSzPct val="70000"/>
              <a:buFont typeface="Wingdings" pitchFamily="2" charset="2"/>
              <a:buChar char="l"/>
            </a:pPr>
            <a:endParaRPr lang="zh-CN" altLang="en-US" sz="2700"/>
          </a:p>
          <a:p>
            <a:pPr marL="342900" indent="-342900">
              <a:spcBef>
                <a:spcPct val="20000"/>
              </a:spcBef>
              <a:buClr>
                <a:schemeClr val="bg2"/>
              </a:buClr>
              <a:buSzPct val="70000"/>
              <a:buFont typeface="Wingdings" pitchFamily="2" charset="2"/>
              <a:buChar char="l"/>
            </a:pPr>
            <a:r>
              <a:rPr lang="zh-CN" altLang="en-US" sz="2700" b="1"/>
              <a:t>       </a:t>
            </a:r>
            <a:r>
              <a:rPr lang="zh-CN" altLang="en-US" sz="2700" b="1">
                <a:solidFill>
                  <a:srgbClr val="0000FF"/>
                </a:solidFill>
              </a:rPr>
              <a:t>变频调速是感应电动机一种理想的调速方法。不但可以实现无级调速的要求，而且调速范围广，调速性能甚至可以和直流电动机相媲美，</a:t>
            </a:r>
            <a:r>
              <a:rPr lang="zh-CN" altLang="en-US" sz="2700" b="1"/>
              <a:t>只是需要相应的变频电源。近年来，随着电力电子技术的迅速发展和变频调速理论的不断成熟，感应电动机变频调速已有取代直流电动机调速的趋势。</a:t>
            </a:r>
          </a:p>
        </p:txBody>
      </p:sp>
      <p:graphicFrame>
        <p:nvGraphicFramePr>
          <p:cNvPr id="28676" name="Object 4"/>
          <p:cNvGraphicFramePr>
            <a:graphicFrameLocks noChangeAspect="1"/>
          </p:cNvGraphicFramePr>
          <p:nvPr>
            <p:ph sz="quarter" idx="3"/>
          </p:nvPr>
        </p:nvGraphicFramePr>
        <p:xfrm>
          <a:off x="5148263" y="5561013"/>
          <a:ext cx="3816350" cy="1098550"/>
        </p:xfrm>
        <a:graphic>
          <a:graphicData uri="http://schemas.openxmlformats.org/presentationml/2006/ole">
            <p:oleObj spid="_x0000_s28676" name="公式" r:id="rId3" imgW="1497950" imgH="431613" progId="Equation.3">
              <p:embed/>
            </p:oleObj>
          </a:graphicData>
        </a:graphic>
      </p:graphicFrame>
      <p:pic>
        <p:nvPicPr>
          <p:cNvPr id="593925" name="Picture 5" descr="28-9"/>
          <p:cNvPicPr>
            <a:picLocks noChangeAspect="1" noChangeArrowheads="1"/>
          </p:cNvPicPr>
          <p:nvPr/>
        </p:nvPicPr>
        <p:blipFill>
          <a:blip r:embed="rId4"/>
          <a:srcRect/>
          <a:stretch>
            <a:fillRect/>
          </a:stretch>
        </p:blipFill>
        <p:spPr bwMode="auto">
          <a:xfrm>
            <a:off x="1979613" y="0"/>
            <a:ext cx="6192837" cy="33813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93925"/>
                                        </p:tgtEl>
                                        <p:attrNameLst>
                                          <p:attrName>style.visibility</p:attrName>
                                        </p:attrNameLst>
                                      </p:cBhvr>
                                      <p:to>
                                        <p:strVal val="visible"/>
                                      </p:to>
                                    </p:set>
                                    <p:animEffect transition="in" filter="slide(fromBottom)">
                                      <p:cBhvr>
                                        <p:cTn id="7" dur="500"/>
                                        <p:tgtEl>
                                          <p:spTgt spid="593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27088" y="333375"/>
            <a:ext cx="7793037" cy="576263"/>
          </a:xfrm>
        </p:spPr>
        <p:txBody>
          <a:bodyPr/>
          <a:lstStyle/>
          <a:p>
            <a:pPr eaLnBrk="1" hangingPunct="1"/>
            <a:r>
              <a:rPr lang="en-US" altLang="zh-CN" sz="3200" b="1" smtClean="0"/>
              <a:t>5.4</a:t>
            </a:r>
            <a:r>
              <a:rPr lang="en-US" altLang="zh-CN" sz="3200" b="1" smtClean="0">
                <a:latin typeface="Arial" pitchFamily="34" charset="0"/>
              </a:rPr>
              <a:t>—</a:t>
            </a:r>
            <a:r>
              <a:rPr lang="en-US" altLang="zh-CN" sz="3200" b="1" smtClean="0"/>
              <a:t>2  </a:t>
            </a:r>
            <a:r>
              <a:rPr lang="zh-CN" altLang="en-US" sz="3200" b="1" smtClean="0"/>
              <a:t>感应电动机的调速</a:t>
            </a:r>
            <a:r>
              <a:rPr lang="zh-CN" altLang="en-US" sz="2500" b="1" smtClean="0"/>
              <a:t> </a:t>
            </a:r>
            <a:r>
              <a:rPr lang="en-US" altLang="zh-CN" sz="1000" smtClean="0">
                <a:ea typeface="黑体" pitchFamily="49" charset="-122"/>
              </a:rPr>
              <a:t>8</a:t>
            </a:r>
          </a:p>
        </p:txBody>
      </p:sp>
      <p:sp>
        <p:nvSpPr>
          <p:cNvPr id="29699" name="Rectangle 3"/>
          <p:cNvSpPr>
            <a:spLocks noChangeArrowheads="1"/>
          </p:cNvSpPr>
          <p:nvPr/>
        </p:nvSpPr>
        <p:spPr bwMode="auto">
          <a:xfrm>
            <a:off x="0" y="1268413"/>
            <a:ext cx="8964613" cy="475297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latin typeface="宋体" pitchFamily="2" charset="-122"/>
              </a:rPr>
              <a:t>  3</a:t>
            </a:r>
            <a:r>
              <a:rPr lang="en-US" altLang="zh-CN" sz="2700" b="1"/>
              <a:t>.</a:t>
            </a:r>
            <a:r>
              <a:rPr lang="zh-CN" altLang="en-US" sz="2700" b="1">
                <a:latin typeface="宋体" pitchFamily="2" charset="-122"/>
              </a:rPr>
              <a:t>绕线型感应电动机转子回路串电阻调速</a:t>
            </a:r>
            <a:endParaRPr lang="zh-CN" altLang="en-US" sz="3200" b="1">
              <a:latin typeface="宋体" pitchFamily="2" charset="-122"/>
            </a:endParaRPr>
          </a:p>
          <a:p>
            <a:pPr marL="342900" indent="-342900">
              <a:spcBef>
                <a:spcPct val="20000"/>
              </a:spcBef>
              <a:buClr>
                <a:schemeClr val="bg2"/>
              </a:buClr>
              <a:buSzPct val="70000"/>
              <a:buFont typeface="Wingdings" pitchFamily="2" charset="2"/>
              <a:buChar char="l"/>
            </a:pPr>
            <a:endParaRPr lang="zh-CN" altLang="en-US" sz="2700"/>
          </a:p>
          <a:p>
            <a:pPr marL="342900" indent="-342900">
              <a:spcBef>
                <a:spcPct val="20000"/>
              </a:spcBef>
              <a:buClr>
                <a:schemeClr val="bg2"/>
              </a:buClr>
              <a:buSzPct val="70000"/>
              <a:buFont typeface="Wingdings" pitchFamily="2" charset="2"/>
              <a:buChar char="l"/>
            </a:pPr>
            <a:endParaRPr lang="zh-CN" altLang="en-US" sz="2700"/>
          </a:p>
          <a:p>
            <a:pPr marL="342900" indent="-342900">
              <a:spcBef>
                <a:spcPct val="20000"/>
              </a:spcBef>
              <a:buClr>
                <a:schemeClr val="bg2"/>
              </a:buClr>
              <a:buSzPct val="70000"/>
              <a:buFont typeface="Wingdings" pitchFamily="2" charset="2"/>
              <a:buChar char="l"/>
            </a:pPr>
            <a:endParaRPr lang="zh-CN" altLang="en-US" sz="2700"/>
          </a:p>
          <a:p>
            <a:pPr marL="342900" indent="-342900">
              <a:spcBef>
                <a:spcPct val="20000"/>
              </a:spcBef>
              <a:buClr>
                <a:schemeClr val="bg2"/>
              </a:buClr>
              <a:buSzPct val="70000"/>
              <a:buFont typeface="Wingdings" pitchFamily="2" charset="2"/>
              <a:buChar char="l"/>
            </a:pPr>
            <a:r>
              <a:rPr lang="zh-CN" altLang="en-US" sz="2700" b="1">
                <a:latin typeface="宋体" pitchFamily="2" charset="-122"/>
              </a:rPr>
              <a:t>    由图中可以看出，如果电动机</a:t>
            </a:r>
            <a:r>
              <a:rPr lang="zh-CN" altLang="en-US" sz="2700" b="1">
                <a:solidFill>
                  <a:srgbClr val="0000FF"/>
                </a:solidFill>
                <a:latin typeface="宋体" pitchFamily="2" charset="-122"/>
              </a:rPr>
              <a:t>带恒转矩负载</a:t>
            </a:r>
            <a:r>
              <a:rPr lang="zh-CN" altLang="en-US" sz="2700" b="1">
                <a:latin typeface="宋体" pitchFamily="2" charset="-122"/>
              </a:rPr>
              <a:t>，那么随着转子回路串入电阻不断增加，电动机转差率会相应增加，转速相应降低，以达到调速的目的。 </a:t>
            </a:r>
          </a:p>
          <a:p>
            <a:pPr marL="342900" indent="-342900">
              <a:spcBef>
                <a:spcPct val="20000"/>
              </a:spcBef>
              <a:buClr>
                <a:schemeClr val="bg2"/>
              </a:buClr>
              <a:buSzPct val="70000"/>
              <a:buFont typeface="Wingdings" pitchFamily="2" charset="2"/>
              <a:buChar char="l"/>
            </a:pPr>
            <a:r>
              <a:rPr lang="zh-CN" altLang="en-US" sz="2700" b="1">
                <a:latin typeface="宋体" pitchFamily="2" charset="-122"/>
              </a:rPr>
              <a:t>    对于恒转矩负载而言，容易推导出转子回路串电阻调速前后回路的总电阻和对应的转差率的比值是常数，即：             常数 </a:t>
            </a:r>
          </a:p>
        </p:txBody>
      </p:sp>
      <p:graphicFrame>
        <p:nvGraphicFramePr>
          <p:cNvPr id="29700" name="Object 4"/>
          <p:cNvGraphicFramePr>
            <a:graphicFrameLocks noChangeAspect="1"/>
          </p:cNvGraphicFramePr>
          <p:nvPr>
            <p:ph sz="quarter" idx="3"/>
          </p:nvPr>
        </p:nvGraphicFramePr>
        <p:xfrm>
          <a:off x="1187450" y="5300663"/>
          <a:ext cx="2100263" cy="1001712"/>
        </p:xfrm>
        <a:graphic>
          <a:graphicData uri="http://schemas.openxmlformats.org/presentationml/2006/ole">
            <p:oleObj spid="_x0000_s29700" name="公式" r:id="rId3" imgW="825500" imgH="393700" progId="Equation.3">
              <p:embed/>
            </p:oleObj>
          </a:graphicData>
        </a:graphic>
      </p:graphicFrame>
      <p:pic>
        <p:nvPicPr>
          <p:cNvPr id="594950" name="Picture 6" descr="28-10"/>
          <p:cNvPicPr>
            <a:picLocks noChangeAspect="1" noChangeArrowheads="1"/>
          </p:cNvPicPr>
          <p:nvPr/>
        </p:nvPicPr>
        <p:blipFill>
          <a:blip r:embed="rId4"/>
          <a:srcRect/>
          <a:stretch>
            <a:fillRect/>
          </a:stretch>
        </p:blipFill>
        <p:spPr bwMode="auto">
          <a:xfrm>
            <a:off x="5003800" y="0"/>
            <a:ext cx="3305175" cy="33813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94950"/>
                                        </p:tgtEl>
                                        <p:attrNameLst>
                                          <p:attrName>style.visibility</p:attrName>
                                        </p:attrNameLst>
                                      </p:cBhvr>
                                      <p:to>
                                        <p:strVal val="visible"/>
                                      </p:to>
                                    </p:set>
                                    <p:animEffect transition="in" filter="slide(fromBottom)">
                                      <p:cBhvr>
                                        <p:cTn id="7" dur="500"/>
                                        <p:tgtEl>
                                          <p:spTgt spid="594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4213" y="476250"/>
            <a:ext cx="7793037" cy="576263"/>
          </a:xfrm>
        </p:spPr>
        <p:txBody>
          <a:bodyPr/>
          <a:lstStyle/>
          <a:p>
            <a:pPr eaLnBrk="1" hangingPunct="1"/>
            <a:r>
              <a:rPr lang="en-US" altLang="zh-CN" sz="3200" b="1" smtClean="0"/>
              <a:t>5.4</a:t>
            </a:r>
            <a:r>
              <a:rPr lang="en-US" altLang="zh-CN" sz="3200" b="1" smtClean="0">
                <a:latin typeface="Arial" pitchFamily="34" charset="0"/>
              </a:rPr>
              <a:t>—</a:t>
            </a:r>
            <a:r>
              <a:rPr lang="en-US" altLang="zh-CN" sz="3200" b="1" smtClean="0"/>
              <a:t>2  </a:t>
            </a:r>
            <a:r>
              <a:rPr lang="zh-CN" altLang="en-US" sz="3200" b="1" smtClean="0"/>
              <a:t>感应电动机的调速</a:t>
            </a:r>
            <a:r>
              <a:rPr lang="zh-CN" altLang="en-US" sz="2500" b="1" smtClean="0"/>
              <a:t> </a:t>
            </a:r>
            <a:r>
              <a:rPr lang="en-US" altLang="zh-CN" sz="1000" smtClean="0">
                <a:ea typeface="黑体" pitchFamily="49" charset="-122"/>
              </a:rPr>
              <a:t>8</a:t>
            </a:r>
          </a:p>
        </p:txBody>
      </p:sp>
      <p:sp>
        <p:nvSpPr>
          <p:cNvPr id="30723" name="Rectangle 3"/>
          <p:cNvSpPr>
            <a:spLocks noChangeArrowheads="1"/>
          </p:cNvSpPr>
          <p:nvPr/>
        </p:nvSpPr>
        <p:spPr bwMode="auto">
          <a:xfrm>
            <a:off x="0" y="1268413"/>
            <a:ext cx="8964613" cy="475297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latin typeface="宋体" pitchFamily="2" charset="-122"/>
              </a:rPr>
              <a:t>  3</a:t>
            </a:r>
            <a:r>
              <a:rPr lang="en-US" altLang="zh-CN" sz="2700" b="1"/>
              <a:t>.</a:t>
            </a:r>
            <a:r>
              <a:rPr lang="zh-CN" altLang="en-US" sz="2700" b="1">
                <a:latin typeface="宋体" pitchFamily="2" charset="-122"/>
              </a:rPr>
              <a:t>绕线型感应电动机转子回路串电阻调速</a:t>
            </a:r>
            <a:endParaRPr lang="zh-CN" altLang="en-US" sz="3200" b="1">
              <a:latin typeface="宋体" pitchFamily="2" charset="-122"/>
            </a:endParaRPr>
          </a:p>
          <a:p>
            <a:pPr marL="342900" indent="-342900">
              <a:spcBef>
                <a:spcPct val="20000"/>
              </a:spcBef>
              <a:buClr>
                <a:schemeClr val="bg2"/>
              </a:buClr>
              <a:buSzPct val="70000"/>
              <a:buFont typeface="Wingdings" pitchFamily="2" charset="2"/>
              <a:buChar char="l"/>
            </a:pPr>
            <a:endParaRPr lang="zh-CN" altLang="en-US" sz="2700"/>
          </a:p>
          <a:p>
            <a:pPr marL="342900" indent="-342900">
              <a:spcBef>
                <a:spcPct val="20000"/>
              </a:spcBef>
              <a:buClr>
                <a:schemeClr val="bg2"/>
              </a:buClr>
              <a:buSzPct val="70000"/>
              <a:buFont typeface="Wingdings" pitchFamily="2" charset="2"/>
              <a:buChar char="l"/>
            </a:pPr>
            <a:endParaRPr lang="zh-CN" altLang="en-US" sz="2700"/>
          </a:p>
          <a:p>
            <a:pPr marL="342900" indent="-342900">
              <a:spcBef>
                <a:spcPct val="20000"/>
              </a:spcBef>
              <a:buClr>
                <a:schemeClr val="bg2"/>
              </a:buClr>
              <a:buSzPct val="70000"/>
              <a:buFont typeface="Wingdings" pitchFamily="2" charset="2"/>
              <a:buChar char="l"/>
            </a:pPr>
            <a:endParaRPr lang="zh-CN" altLang="en-US" sz="2700"/>
          </a:p>
          <a:p>
            <a:pPr marL="342900" indent="-342900">
              <a:spcBef>
                <a:spcPct val="20000"/>
              </a:spcBef>
              <a:buClr>
                <a:schemeClr val="bg2"/>
              </a:buClr>
              <a:buSzPct val="70000"/>
              <a:buFont typeface="Wingdings" pitchFamily="2" charset="2"/>
              <a:buChar char="l"/>
            </a:pPr>
            <a:r>
              <a:rPr lang="zh-CN" altLang="en-US" sz="2700" b="1">
                <a:latin typeface="宋体" pitchFamily="2" charset="-122"/>
              </a:rPr>
              <a:t>    </a:t>
            </a:r>
            <a:r>
              <a:rPr lang="zh-CN" altLang="en-US" sz="3200" b="1">
                <a:latin typeface="宋体" pitchFamily="2" charset="-122"/>
              </a:rPr>
              <a:t>这种调速方法的优点是：</a:t>
            </a:r>
            <a:r>
              <a:rPr lang="zh-CN" altLang="en-US" sz="3200" b="1">
                <a:solidFill>
                  <a:srgbClr val="0000FF"/>
                </a:solidFill>
                <a:latin typeface="宋体" pitchFamily="2" charset="-122"/>
              </a:rPr>
              <a:t>方法简单，相对调速范围较宽</a:t>
            </a:r>
            <a:r>
              <a:rPr lang="zh-CN" altLang="en-US" sz="3200" b="1">
                <a:latin typeface="宋体" pitchFamily="2" charset="-122"/>
              </a:rPr>
              <a:t>。但是</a:t>
            </a:r>
            <a:r>
              <a:rPr lang="zh-CN" altLang="en-US" sz="3200" b="1">
                <a:solidFill>
                  <a:schemeClr val="folHlink"/>
                </a:solidFill>
                <a:latin typeface="宋体" pitchFamily="2" charset="-122"/>
              </a:rPr>
              <a:t>调速时要在串入电阻上消耗能量。效率很低，不经济</a:t>
            </a:r>
            <a:r>
              <a:rPr lang="zh-CN" altLang="en-US" sz="3200" b="1">
                <a:latin typeface="宋体" pitchFamily="2" charset="-122"/>
              </a:rPr>
              <a:t>。因此这种调速方法多用于断续工作方式的生产机械上。如桥式起重机等。另外，转子回路串电阻调速只用于绕线型感应电动机。 </a:t>
            </a:r>
            <a:endParaRPr lang="zh-CN" altLang="en-US" sz="2700" b="1">
              <a:latin typeface="宋体" pitchFamily="2" charset="-122"/>
            </a:endParaRPr>
          </a:p>
        </p:txBody>
      </p:sp>
      <p:graphicFrame>
        <p:nvGraphicFramePr>
          <p:cNvPr id="30724" name="Object 4"/>
          <p:cNvGraphicFramePr>
            <a:graphicFrameLocks noChangeAspect="1"/>
          </p:cNvGraphicFramePr>
          <p:nvPr>
            <p:ph sz="quarter" idx="3"/>
          </p:nvPr>
        </p:nvGraphicFramePr>
        <p:xfrm>
          <a:off x="4500563" y="5859463"/>
          <a:ext cx="2592387" cy="836612"/>
        </p:xfrm>
        <a:graphic>
          <a:graphicData uri="http://schemas.openxmlformats.org/presentationml/2006/ole">
            <p:oleObj spid="_x0000_s30724" name="公式" r:id="rId3" imgW="1218671" imgH="393529" progId="Equation.3">
              <p:embed/>
            </p:oleObj>
          </a:graphicData>
        </a:graphic>
      </p:graphicFrame>
      <p:pic>
        <p:nvPicPr>
          <p:cNvPr id="595973" name="Picture 5" descr="28-10"/>
          <p:cNvPicPr>
            <a:picLocks noChangeAspect="1" noChangeArrowheads="1"/>
          </p:cNvPicPr>
          <p:nvPr/>
        </p:nvPicPr>
        <p:blipFill>
          <a:blip r:embed="rId4"/>
          <a:srcRect/>
          <a:stretch>
            <a:fillRect/>
          </a:stretch>
        </p:blipFill>
        <p:spPr bwMode="auto">
          <a:xfrm>
            <a:off x="5003800" y="0"/>
            <a:ext cx="3305175" cy="33813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95973"/>
                                        </p:tgtEl>
                                        <p:attrNameLst>
                                          <p:attrName>style.visibility</p:attrName>
                                        </p:attrNameLst>
                                      </p:cBhvr>
                                      <p:to>
                                        <p:strVal val="visible"/>
                                      </p:to>
                                    </p:set>
                                    <p:animEffect transition="in" filter="slide(fromBottom)">
                                      <p:cBhvr>
                                        <p:cTn id="7" dur="500"/>
                                        <p:tgtEl>
                                          <p:spTgt spid="595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55650" y="549275"/>
            <a:ext cx="7793038" cy="576263"/>
          </a:xfrm>
        </p:spPr>
        <p:txBody>
          <a:bodyPr/>
          <a:lstStyle/>
          <a:p>
            <a:pPr eaLnBrk="1" hangingPunct="1"/>
            <a:r>
              <a:rPr lang="en-US" altLang="zh-CN" sz="3200" b="1" smtClean="0"/>
              <a:t>5.4</a:t>
            </a:r>
            <a:r>
              <a:rPr lang="en-US" altLang="zh-CN" sz="3200" b="1" smtClean="0">
                <a:latin typeface="Arial" pitchFamily="34" charset="0"/>
              </a:rPr>
              <a:t>—</a:t>
            </a:r>
            <a:r>
              <a:rPr lang="en-US" altLang="zh-CN" sz="3200" b="1" smtClean="0"/>
              <a:t>2  </a:t>
            </a:r>
            <a:r>
              <a:rPr lang="zh-CN" altLang="en-US" sz="3200" b="1" smtClean="0"/>
              <a:t>感应电动机的调速</a:t>
            </a:r>
            <a:r>
              <a:rPr lang="zh-CN" altLang="en-US" sz="2500" b="1" smtClean="0"/>
              <a:t> </a:t>
            </a:r>
            <a:r>
              <a:rPr lang="en-US" altLang="zh-CN" sz="1000" smtClean="0">
                <a:ea typeface="黑体" pitchFamily="49" charset="-122"/>
              </a:rPr>
              <a:t>9</a:t>
            </a:r>
          </a:p>
        </p:txBody>
      </p:sp>
      <p:sp>
        <p:nvSpPr>
          <p:cNvPr id="31747" name="Rectangle 3"/>
          <p:cNvSpPr>
            <a:spLocks noChangeArrowheads="1"/>
          </p:cNvSpPr>
          <p:nvPr/>
        </p:nvSpPr>
        <p:spPr bwMode="auto">
          <a:xfrm>
            <a:off x="0" y="1268413"/>
            <a:ext cx="8964613" cy="475297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latin typeface="宋体" pitchFamily="2" charset="-122"/>
              </a:rPr>
              <a:t>  4</a:t>
            </a:r>
            <a:r>
              <a:rPr lang="en-US" altLang="zh-CN" sz="2700" b="1"/>
              <a:t>.</a:t>
            </a:r>
            <a:r>
              <a:rPr lang="zh-CN" altLang="en-US" sz="2700" b="1">
                <a:latin typeface="宋体" pitchFamily="2" charset="-122"/>
              </a:rPr>
              <a:t>绕线型感应电动机转子回路外加电势调速</a:t>
            </a:r>
            <a:endParaRPr lang="zh-CN" altLang="en-US" sz="3200" b="1">
              <a:latin typeface="宋体" pitchFamily="2" charset="-122"/>
            </a:endParaRPr>
          </a:p>
          <a:p>
            <a:pPr marL="342900" indent="-342900">
              <a:spcBef>
                <a:spcPct val="20000"/>
              </a:spcBef>
              <a:buClr>
                <a:schemeClr val="bg2"/>
              </a:buClr>
              <a:buSzPct val="70000"/>
              <a:buFont typeface="Wingdings" pitchFamily="2" charset="2"/>
              <a:buChar char="l"/>
            </a:pPr>
            <a:r>
              <a:rPr lang="zh-CN" altLang="en-US" sz="2700" b="1">
                <a:latin typeface="宋体" pitchFamily="2" charset="-122"/>
              </a:rPr>
              <a:t>    </a:t>
            </a:r>
            <a:r>
              <a:rPr lang="zh-CN" altLang="en-US" sz="3200" b="1">
                <a:latin typeface="宋体" pitchFamily="2" charset="-122"/>
              </a:rPr>
              <a:t>在绕线型感应电动机的转子回路上外加转差率</a:t>
            </a:r>
            <a:r>
              <a:rPr lang="en-US" altLang="zh-CN" sz="3200" b="1">
                <a:latin typeface="宋体" pitchFamily="2" charset="-122"/>
              </a:rPr>
              <a:t>sf</a:t>
            </a:r>
            <a:r>
              <a:rPr lang="en-US" altLang="zh-CN" sz="3200" b="1" baseline="-25000">
                <a:latin typeface="宋体" pitchFamily="2" charset="-122"/>
              </a:rPr>
              <a:t>1</a:t>
            </a:r>
            <a:r>
              <a:rPr lang="zh-CN" altLang="en-US" sz="3200" b="1">
                <a:latin typeface="宋体" pitchFamily="2" charset="-122"/>
              </a:rPr>
              <a:t>的附加电势</a:t>
            </a:r>
            <a:r>
              <a:rPr lang="en-US" altLang="zh-CN" sz="3200" b="1">
                <a:latin typeface="宋体" pitchFamily="2" charset="-122"/>
              </a:rPr>
              <a:t>E</a:t>
            </a:r>
            <a:r>
              <a:rPr lang="en-US" altLang="zh-CN" sz="3200" b="1" baseline="-25000">
                <a:latin typeface="宋体" pitchFamily="2" charset="-122"/>
              </a:rPr>
              <a:t>k</a:t>
            </a:r>
            <a:r>
              <a:rPr lang="zh-CN" altLang="en-US" sz="3200" b="1">
                <a:latin typeface="宋体" pitchFamily="2" charset="-122"/>
              </a:rPr>
              <a:t>与转子绕组的感应电势</a:t>
            </a:r>
            <a:r>
              <a:rPr lang="en-US" altLang="zh-CN" sz="3200" b="1">
                <a:latin typeface="宋体" pitchFamily="2" charset="-122"/>
              </a:rPr>
              <a:t>E</a:t>
            </a:r>
            <a:r>
              <a:rPr lang="en-US" altLang="zh-CN" sz="3200" b="1" baseline="-25000">
                <a:latin typeface="宋体" pitchFamily="2" charset="-122"/>
              </a:rPr>
              <a:t>2</a:t>
            </a:r>
            <a:r>
              <a:rPr lang="zh-CN" altLang="en-US" sz="3200" b="1">
                <a:latin typeface="宋体" pitchFamily="2" charset="-122"/>
              </a:rPr>
              <a:t>合成，就可以改变转子电流，从而调节电动机的转速。下面分析其</a:t>
            </a:r>
            <a:r>
              <a:rPr lang="zh-CN" altLang="en-US" sz="3200" b="1">
                <a:solidFill>
                  <a:srgbClr val="0000FF"/>
                </a:solidFill>
                <a:latin typeface="宋体" pitchFamily="2" charset="-122"/>
              </a:rPr>
              <a:t>工作原理</a:t>
            </a:r>
            <a:r>
              <a:rPr lang="zh-CN" altLang="en-US" sz="3200" b="1">
                <a:latin typeface="宋体" pitchFamily="2" charset="-122"/>
              </a:rPr>
              <a:t>：</a:t>
            </a:r>
          </a:p>
          <a:p>
            <a:pPr marL="342900" indent="-342900">
              <a:spcBef>
                <a:spcPct val="20000"/>
              </a:spcBef>
              <a:buClr>
                <a:schemeClr val="bg2"/>
              </a:buClr>
              <a:buSzPct val="70000"/>
              <a:buFont typeface="Wingdings" pitchFamily="2" charset="2"/>
              <a:buChar char="l"/>
            </a:pPr>
            <a:r>
              <a:rPr lang="zh-CN" altLang="en-US" sz="3200" b="1">
                <a:latin typeface="宋体" pitchFamily="2" charset="-122"/>
              </a:rPr>
              <a:t>    绕线型感应电动机运行在</a:t>
            </a:r>
            <a:r>
              <a:rPr lang="en-US" altLang="zh-CN" sz="3200" b="1">
                <a:latin typeface="宋体" pitchFamily="2" charset="-122"/>
              </a:rPr>
              <a:t>U</a:t>
            </a:r>
            <a:r>
              <a:rPr lang="en-US" altLang="zh-CN" sz="3200" b="1" baseline="-25000">
                <a:latin typeface="宋体" pitchFamily="2" charset="-122"/>
              </a:rPr>
              <a:t>1</a:t>
            </a:r>
            <a:r>
              <a:rPr lang="zh-CN" altLang="en-US" sz="3200" b="1">
                <a:latin typeface="宋体" pitchFamily="2" charset="-122"/>
              </a:rPr>
              <a:t>、</a:t>
            </a:r>
            <a:r>
              <a:rPr lang="en-US" altLang="zh-CN" sz="3200" b="1">
                <a:latin typeface="宋体" pitchFamily="2" charset="-122"/>
              </a:rPr>
              <a:t>f</a:t>
            </a:r>
            <a:r>
              <a:rPr lang="en-US" altLang="zh-CN" sz="3200" b="1" baseline="-25000">
                <a:latin typeface="宋体" pitchFamily="2" charset="-122"/>
              </a:rPr>
              <a:t>1</a:t>
            </a:r>
            <a:r>
              <a:rPr lang="zh-CN" altLang="en-US" sz="3200" b="1">
                <a:latin typeface="宋体" pitchFamily="2" charset="-122"/>
              </a:rPr>
              <a:t>和</a:t>
            </a:r>
            <a:r>
              <a:rPr lang="en-US" altLang="zh-CN" sz="3200" b="1">
                <a:latin typeface="宋体" pitchFamily="2" charset="-122"/>
              </a:rPr>
              <a:t>T</a:t>
            </a:r>
            <a:r>
              <a:rPr lang="en-US" altLang="zh-CN" sz="3200" b="1" baseline="-25000">
                <a:latin typeface="宋体" pitchFamily="2" charset="-122"/>
              </a:rPr>
              <a:t>L</a:t>
            </a:r>
            <a:r>
              <a:rPr lang="en-US" altLang="zh-CN" sz="3200" b="1">
                <a:latin typeface="宋体" pitchFamily="2" charset="-122"/>
              </a:rPr>
              <a:t>’</a:t>
            </a:r>
            <a:r>
              <a:rPr lang="zh-CN" altLang="en-US" sz="3200" b="1">
                <a:latin typeface="宋体" pitchFamily="2" charset="-122"/>
              </a:rPr>
              <a:t>均为常数的条件下，忽略定子漏抗压降，则主磁通</a:t>
            </a:r>
            <a:r>
              <a:rPr lang="el-GR" altLang="zh-CN" sz="3200" b="1">
                <a:latin typeface="宋体" pitchFamily="2" charset="-122"/>
              </a:rPr>
              <a:t>Φ</a:t>
            </a:r>
            <a:r>
              <a:rPr lang="en-US" altLang="zh-CN" sz="3200" b="1" baseline="-25000">
                <a:latin typeface="宋体" pitchFamily="2" charset="-122"/>
              </a:rPr>
              <a:t>m</a:t>
            </a:r>
            <a:r>
              <a:rPr lang="zh-CN" altLang="en-US" sz="3200" b="1">
                <a:latin typeface="宋体" pitchFamily="2" charset="-122"/>
              </a:rPr>
              <a:t>总为定值。</a:t>
            </a:r>
            <a:r>
              <a:rPr lang="en-US" altLang="zh-CN" sz="3200" b="1">
                <a:latin typeface="宋体" pitchFamily="2" charset="-122"/>
              </a:rPr>
              <a:t>E</a:t>
            </a:r>
            <a:r>
              <a:rPr lang="en-US" altLang="zh-CN" sz="3200" b="1" baseline="-25000">
                <a:latin typeface="宋体" pitchFamily="2" charset="-122"/>
              </a:rPr>
              <a:t>2s</a:t>
            </a:r>
            <a:r>
              <a:rPr lang="en-US" altLang="zh-CN" sz="3200" b="1">
                <a:latin typeface="宋体" pitchFamily="2" charset="-122"/>
              </a:rPr>
              <a:t>=sE</a:t>
            </a:r>
            <a:r>
              <a:rPr lang="en-US" altLang="zh-CN" sz="3200" b="1" baseline="-25000">
                <a:latin typeface="宋体" pitchFamily="2" charset="-122"/>
              </a:rPr>
              <a:t>2</a:t>
            </a:r>
            <a:r>
              <a:rPr lang="en-US" altLang="zh-CN" sz="3200" b="1">
                <a:latin typeface="宋体" pitchFamily="2" charset="-122"/>
              </a:rPr>
              <a:t>,</a:t>
            </a:r>
            <a:r>
              <a:rPr lang="zh-CN" altLang="en-US" sz="3200" b="1">
                <a:latin typeface="宋体" pitchFamily="2" charset="-122"/>
              </a:rPr>
              <a:t>滞后</a:t>
            </a:r>
            <a:r>
              <a:rPr lang="el-GR" altLang="zh-CN" sz="3200" b="1">
                <a:latin typeface="宋体" pitchFamily="2" charset="-122"/>
              </a:rPr>
              <a:t>Φ</a:t>
            </a:r>
            <a:r>
              <a:rPr lang="en-US" altLang="zh-CN" sz="3200" b="1" baseline="-25000">
                <a:latin typeface="宋体" pitchFamily="2" charset="-122"/>
              </a:rPr>
              <a:t>m</a:t>
            </a:r>
            <a:r>
              <a:rPr lang="en-US" altLang="zh-CN" sz="3200" b="1">
                <a:latin typeface="宋体" pitchFamily="2" charset="-122"/>
              </a:rPr>
              <a:t>90º</a:t>
            </a:r>
            <a:r>
              <a:rPr lang="zh-CN" altLang="en-US" sz="3200" b="1">
                <a:latin typeface="宋体" pitchFamily="2" charset="-122"/>
              </a:rPr>
              <a:t>，且转子电流</a:t>
            </a:r>
          </a:p>
        </p:txBody>
      </p:sp>
      <p:graphicFrame>
        <p:nvGraphicFramePr>
          <p:cNvPr id="31748" name="Object 4"/>
          <p:cNvGraphicFramePr>
            <a:graphicFrameLocks noChangeAspect="1"/>
          </p:cNvGraphicFramePr>
          <p:nvPr>
            <p:ph sz="quarter" idx="3"/>
          </p:nvPr>
        </p:nvGraphicFramePr>
        <p:xfrm>
          <a:off x="1331913" y="5513388"/>
          <a:ext cx="3343275" cy="1344612"/>
        </p:xfrm>
        <a:graphic>
          <a:graphicData uri="http://schemas.openxmlformats.org/presentationml/2006/ole">
            <p:oleObj spid="_x0000_s31748" name="公式" r:id="rId3" imgW="1168400" imgH="469900" progId="Equation.3">
              <p:embed/>
            </p:oleObj>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b="1" smtClean="0">
                <a:ea typeface="仿宋_GB2312" pitchFamily="49" charset="-122"/>
              </a:rPr>
              <a:t>介绍内容</a:t>
            </a:r>
          </a:p>
        </p:txBody>
      </p:sp>
      <p:sp>
        <p:nvSpPr>
          <p:cNvPr id="179203" name="Rectangle 3"/>
          <p:cNvSpPr>
            <a:spLocks noGrp="1" noChangeArrowheads="1"/>
          </p:cNvSpPr>
          <p:nvPr>
            <p:ph type="body" sz="half" idx="1"/>
          </p:nvPr>
        </p:nvSpPr>
        <p:spPr>
          <a:xfrm>
            <a:off x="1763713" y="1989138"/>
            <a:ext cx="7200900" cy="4176712"/>
          </a:xfrm>
        </p:spPr>
        <p:txBody>
          <a:bodyPr/>
          <a:lstStyle/>
          <a:p>
            <a:pPr eaLnBrk="1" hangingPunct="1">
              <a:buFont typeface="Wingdings" pitchFamily="2" charset="2"/>
              <a:buNone/>
            </a:pPr>
            <a:r>
              <a:rPr lang="en-US" altLang="zh-CN" sz="4100" b="1" smtClean="0"/>
              <a:t>1.</a:t>
            </a:r>
            <a:r>
              <a:rPr lang="zh-CN" altLang="en-US" sz="4100" b="1" smtClean="0">
                <a:latin typeface="Times New Roman" pitchFamily="18" charset="0"/>
              </a:rPr>
              <a:t>感应电动机的起动</a:t>
            </a:r>
          </a:p>
          <a:p>
            <a:pPr eaLnBrk="1" hangingPunct="1">
              <a:buFont typeface="Wingdings" pitchFamily="2" charset="2"/>
              <a:buNone/>
            </a:pPr>
            <a:r>
              <a:rPr lang="en-US" altLang="zh-CN" sz="4100" b="1" smtClean="0"/>
              <a:t>2.</a:t>
            </a:r>
            <a:r>
              <a:rPr lang="zh-CN" altLang="en-US" sz="4100" b="1" smtClean="0">
                <a:latin typeface="Times New Roman" pitchFamily="18" charset="0"/>
              </a:rPr>
              <a:t>感应电动机的调速</a:t>
            </a:r>
          </a:p>
          <a:p>
            <a:pPr eaLnBrk="1" hangingPunct="1">
              <a:buFont typeface="Wingdings" pitchFamily="2" charset="2"/>
              <a:buNone/>
            </a:pPr>
            <a:r>
              <a:rPr lang="en-US" altLang="zh-CN" sz="4100" b="1" smtClean="0"/>
              <a:t>3.</a:t>
            </a:r>
            <a:r>
              <a:rPr lang="zh-CN" altLang="en-US" sz="4100" b="1" smtClean="0">
                <a:latin typeface="Times New Roman" pitchFamily="18" charset="0"/>
              </a:rPr>
              <a:t>感应电动机的制动</a:t>
            </a:r>
          </a:p>
          <a:p>
            <a:pPr eaLnBrk="1" hangingPunct="1">
              <a:buFont typeface="Wingdings" pitchFamily="2" charset="2"/>
              <a:buNone/>
            </a:pPr>
            <a:r>
              <a:rPr lang="en-US" altLang="zh-CN" sz="4100" b="1" smtClean="0">
                <a:latin typeface="Times New Roman" pitchFamily="18" charset="0"/>
              </a:rPr>
              <a:t>4. </a:t>
            </a:r>
            <a:r>
              <a:rPr lang="zh-CN" altLang="en-US" sz="4100" b="1" smtClean="0">
                <a:latin typeface="Times New Roman" pitchFamily="18" charset="0"/>
              </a:rPr>
              <a:t>感应发电机</a:t>
            </a:r>
          </a:p>
          <a:p>
            <a:pPr eaLnBrk="1" hangingPunct="1">
              <a:buFont typeface="Wingdings" pitchFamily="2" charset="2"/>
              <a:buNone/>
            </a:pPr>
            <a:endParaRPr lang="en-US" altLang="zh-CN" sz="3600" b="1" smtClean="0"/>
          </a:p>
        </p:txBody>
      </p:sp>
      <p:pic>
        <p:nvPicPr>
          <p:cNvPr id="5124" name="Picture 9" descr="03new01010">
            <a:hlinkClick r:id="rId2" action="ppaction://hlinksldjump"/>
          </p:cNvPr>
          <p:cNvPicPr>
            <a:picLocks noChangeAspect="1" noChangeArrowheads="1" noCrop="1"/>
          </p:cNvPicPr>
          <p:nvPr>
            <p:ph sz="quarter" idx="2"/>
          </p:nvPr>
        </p:nvPicPr>
        <p:blipFill>
          <a:blip r:embed="rId3"/>
          <a:srcRect/>
          <a:stretch>
            <a:fillRect/>
          </a:stretch>
        </p:blipFill>
        <p:spPr>
          <a:xfrm>
            <a:off x="900113" y="3573463"/>
            <a:ext cx="647700" cy="387350"/>
          </a:xfrm>
        </p:spPr>
      </p:pic>
      <p:pic>
        <p:nvPicPr>
          <p:cNvPr id="5125" name="Picture 4" descr="03new01010">
            <a:hlinkClick r:id="" action="ppaction://hlinkshowjump?jump=nextslide"/>
          </p:cNvPr>
          <p:cNvPicPr>
            <a:picLocks noChangeAspect="1" noChangeArrowheads="1" noCrop="1"/>
          </p:cNvPicPr>
          <p:nvPr/>
        </p:nvPicPr>
        <p:blipFill>
          <a:blip r:embed="rId3"/>
          <a:srcRect/>
          <a:stretch>
            <a:fillRect/>
          </a:stretch>
        </p:blipFill>
        <p:spPr bwMode="auto">
          <a:xfrm>
            <a:off x="914400" y="2133600"/>
            <a:ext cx="647700" cy="388938"/>
          </a:xfrm>
          <a:prstGeom prst="rect">
            <a:avLst/>
          </a:prstGeom>
          <a:noFill/>
          <a:ln w="9525">
            <a:noFill/>
            <a:miter lim="800000"/>
            <a:headEnd/>
            <a:tailEnd/>
          </a:ln>
        </p:spPr>
      </p:pic>
      <p:pic>
        <p:nvPicPr>
          <p:cNvPr id="5126" name="Picture 5" descr="03new01010">
            <a:hlinkClick r:id="rId2" action="ppaction://hlinksldjump"/>
          </p:cNvPr>
          <p:cNvPicPr>
            <a:picLocks noChangeAspect="1" noChangeArrowheads="1" noCrop="1"/>
          </p:cNvPicPr>
          <p:nvPr/>
        </p:nvPicPr>
        <p:blipFill>
          <a:blip r:embed="rId3"/>
          <a:srcRect/>
          <a:stretch>
            <a:fillRect/>
          </a:stretch>
        </p:blipFill>
        <p:spPr bwMode="auto">
          <a:xfrm>
            <a:off x="900113" y="2852738"/>
            <a:ext cx="647700" cy="388937"/>
          </a:xfrm>
          <a:prstGeom prst="rect">
            <a:avLst/>
          </a:prstGeom>
          <a:noFill/>
          <a:ln w="9525">
            <a:noFill/>
            <a:miter lim="800000"/>
            <a:headEnd/>
            <a:tailEnd/>
          </a:ln>
        </p:spPr>
      </p:pic>
      <p:pic>
        <p:nvPicPr>
          <p:cNvPr id="5127" name="Picture 16" descr="03new01010">
            <a:hlinkClick r:id="rId2" action="ppaction://hlinksldjump"/>
          </p:cNvPr>
          <p:cNvPicPr>
            <a:picLocks noChangeAspect="1" noChangeArrowheads="1" noCrop="1"/>
          </p:cNvPicPr>
          <p:nvPr/>
        </p:nvPicPr>
        <p:blipFill>
          <a:blip r:embed="rId3"/>
          <a:srcRect/>
          <a:stretch>
            <a:fillRect/>
          </a:stretch>
        </p:blipFill>
        <p:spPr bwMode="auto">
          <a:xfrm>
            <a:off x="900113" y="4365625"/>
            <a:ext cx="647700" cy="38893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animEffect transition="in" filter="slide(fromBottom)">
                                      <p:cBhvr>
                                        <p:cTn id="7" dur="500"/>
                                        <p:tgtEl>
                                          <p:spTgt spid="179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79203">
                                            <p:txEl>
                                              <p:pRg st="1" end="1"/>
                                            </p:txEl>
                                          </p:spTgt>
                                        </p:tgtEl>
                                        <p:attrNameLst>
                                          <p:attrName>style.visibility</p:attrName>
                                        </p:attrNameLst>
                                      </p:cBhvr>
                                      <p:to>
                                        <p:strVal val="visible"/>
                                      </p:to>
                                    </p:set>
                                    <p:animEffect transition="in" filter="slide(fromBottom)">
                                      <p:cBhvr>
                                        <p:cTn id="12" dur="500"/>
                                        <p:tgtEl>
                                          <p:spTgt spid="1792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79203">
                                            <p:txEl>
                                              <p:pRg st="2" end="2"/>
                                            </p:txEl>
                                          </p:spTgt>
                                        </p:tgtEl>
                                        <p:attrNameLst>
                                          <p:attrName>style.visibility</p:attrName>
                                        </p:attrNameLst>
                                      </p:cBhvr>
                                      <p:to>
                                        <p:strVal val="visible"/>
                                      </p:to>
                                    </p:set>
                                    <p:animEffect transition="in" filter="slide(fromBottom)">
                                      <p:cBhvr>
                                        <p:cTn id="17" dur="500"/>
                                        <p:tgtEl>
                                          <p:spTgt spid="1792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79203">
                                            <p:txEl>
                                              <p:pRg st="3" end="3"/>
                                            </p:txEl>
                                          </p:spTgt>
                                        </p:tgtEl>
                                        <p:attrNameLst>
                                          <p:attrName>style.visibility</p:attrName>
                                        </p:attrNameLst>
                                      </p:cBhvr>
                                      <p:to>
                                        <p:strVal val="visible"/>
                                      </p:to>
                                    </p:set>
                                    <p:animEffect transition="in" filter="slide(fromBottom)">
                                      <p:cBhvr>
                                        <p:cTn id="22" dur="500"/>
                                        <p:tgtEl>
                                          <p:spTgt spid="1792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sz="quarter"/>
          </p:nvPr>
        </p:nvSpPr>
        <p:spPr>
          <a:xfrm>
            <a:off x="684213" y="549275"/>
            <a:ext cx="7793037" cy="579438"/>
          </a:xfrm>
        </p:spPr>
        <p:txBody>
          <a:bodyPr/>
          <a:lstStyle/>
          <a:p>
            <a:pPr eaLnBrk="1" hangingPunct="1"/>
            <a:r>
              <a:rPr lang="en-US" altLang="zh-CN" sz="3200" b="1" smtClean="0"/>
              <a:t>5.4</a:t>
            </a:r>
            <a:r>
              <a:rPr lang="en-US" altLang="zh-CN" sz="3200" b="1" smtClean="0">
                <a:latin typeface="Arial" pitchFamily="34" charset="0"/>
              </a:rPr>
              <a:t>—</a:t>
            </a:r>
            <a:r>
              <a:rPr lang="en-US" altLang="zh-CN" sz="3200" b="1" smtClean="0"/>
              <a:t>2  </a:t>
            </a:r>
            <a:r>
              <a:rPr lang="zh-CN" altLang="en-US" sz="3200" b="1" smtClean="0"/>
              <a:t>感应电动机的调速</a:t>
            </a:r>
            <a:r>
              <a:rPr lang="zh-CN" altLang="en-US" sz="2500" b="1" smtClean="0"/>
              <a:t> </a:t>
            </a:r>
            <a:r>
              <a:rPr lang="en-US" altLang="zh-CN" sz="1000" smtClean="0">
                <a:ea typeface="黑体" pitchFamily="49" charset="-122"/>
              </a:rPr>
              <a:t>10</a:t>
            </a:r>
          </a:p>
        </p:txBody>
      </p:sp>
      <p:graphicFrame>
        <p:nvGraphicFramePr>
          <p:cNvPr id="32771" name="Object 9"/>
          <p:cNvGraphicFramePr>
            <a:graphicFrameLocks noChangeAspect="1"/>
          </p:cNvGraphicFramePr>
          <p:nvPr>
            <p:ph sz="quarter" idx="2"/>
          </p:nvPr>
        </p:nvGraphicFramePr>
        <p:xfrm>
          <a:off x="7092950" y="6323013"/>
          <a:ext cx="446088" cy="534987"/>
        </p:xfrm>
        <a:graphic>
          <a:graphicData uri="http://schemas.openxmlformats.org/presentationml/2006/ole">
            <p:oleObj spid="_x0000_s32771" name="公式" r:id="rId3" imgW="190500" imgH="228600" progId="Equation.3">
              <p:embed/>
            </p:oleObj>
          </a:graphicData>
        </a:graphic>
      </p:graphicFrame>
      <p:graphicFrame>
        <p:nvGraphicFramePr>
          <p:cNvPr id="32772" name="Object 4"/>
          <p:cNvGraphicFramePr>
            <a:graphicFrameLocks noChangeAspect="1"/>
          </p:cNvGraphicFramePr>
          <p:nvPr>
            <p:ph sz="quarter" idx="1"/>
          </p:nvPr>
        </p:nvGraphicFramePr>
        <p:xfrm>
          <a:off x="1042988" y="4365625"/>
          <a:ext cx="5276850" cy="1568450"/>
        </p:xfrm>
        <a:graphic>
          <a:graphicData uri="http://schemas.openxmlformats.org/presentationml/2006/ole">
            <p:oleObj spid="_x0000_s32772" name="公式" r:id="rId4" imgW="1777229" imgH="533169" progId="Equation.3">
              <p:embed/>
            </p:oleObj>
          </a:graphicData>
        </a:graphic>
      </p:graphicFrame>
      <p:graphicFrame>
        <p:nvGraphicFramePr>
          <p:cNvPr id="599051" name="Object 11"/>
          <p:cNvGraphicFramePr>
            <a:graphicFrameLocks noChangeAspect="1"/>
          </p:cNvGraphicFramePr>
          <p:nvPr>
            <p:ph sz="quarter" idx="3"/>
          </p:nvPr>
        </p:nvGraphicFramePr>
        <p:xfrm>
          <a:off x="6615113" y="4349750"/>
          <a:ext cx="533400" cy="627063"/>
        </p:xfrm>
        <a:graphic>
          <a:graphicData uri="http://schemas.openxmlformats.org/presentationml/2006/ole">
            <p:oleObj spid="_x0000_s32773" name="公式" r:id="rId5" imgW="203112" imgH="241195" progId="Equation.3">
              <p:embed/>
            </p:oleObj>
          </a:graphicData>
        </a:graphic>
      </p:graphicFrame>
      <p:sp>
        <p:nvSpPr>
          <p:cNvPr id="32774" name="Rectangle 3"/>
          <p:cNvSpPr>
            <a:spLocks noChangeArrowheads="1"/>
          </p:cNvSpPr>
          <p:nvPr/>
        </p:nvSpPr>
        <p:spPr bwMode="auto">
          <a:xfrm>
            <a:off x="0" y="1196975"/>
            <a:ext cx="9144000" cy="34559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latin typeface="宋体" pitchFamily="2" charset="-122"/>
              </a:rPr>
              <a:t>  4</a:t>
            </a:r>
            <a:r>
              <a:rPr lang="en-US" altLang="zh-CN" sz="2700" b="1"/>
              <a:t>.</a:t>
            </a:r>
            <a:r>
              <a:rPr lang="zh-CN" altLang="en-US" sz="2700" b="1">
                <a:latin typeface="宋体" pitchFamily="2" charset="-122"/>
              </a:rPr>
              <a:t>绕线型感应电动机转子回路外加电势调速</a:t>
            </a:r>
            <a:endParaRPr lang="zh-CN" altLang="en-US" sz="3200" b="1">
              <a:latin typeface="宋体" pitchFamily="2" charset="-122"/>
            </a:endParaRPr>
          </a:p>
          <a:p>
            <a:pPr marL="342900" indent="-342900">
              <a:spcBef>
                <a:spcPct val="20000"/>
              </a:spcBef>
              <a:buClr>
                <a:schemeClr val="bg2"/>
              </a:buClr>
              <a:buSzPct val="70000"/>
              <a:buFont typeface="Wingdings" pitchFamily="2" charset="2"/>
              <a:buChar char="l"/>
            </a:pPr>
            <a:r>
              <a:rPr lang="zh-CN" altLang="en-US" sz="2700" b="1">
                <a:latin typeface="宋体" pitchFamily="2" charset="-122"/>
              </a:rPr>
              <a:t>  因为</a:t>
            </a:r>
            <a:r>
              <a:rPr lang="zh-CN" altLang="en-US" sz="3200" b="1">
                <a:latin typeface="宋体" pitchFamily="2" charset="-122"/>
              </a:rPr>
              <a:t>在电动机正常运行时，</a:t>
            </a:r>
            <a:r>
              <a:rPr lang="en-US" altLang="zh-CN" sz="3200" b="1">
                <a:latin typeface="宋体" pitchFamily="2" charset="-122"/>
              </a:rPr>
              <a:t>s</a:t>
            </a:r>
            <a:r>
              <a:rPr lang="zh-CN" altLang="en-US" sz="3200" b="1">
                <a:latin typeface="宋体" pitchFamily="2" charset="-122"/>
              </a:rPr>
              <a:t>很小</a:t>
            </a:r>
            <a:r>
              <a:rPr lang="zh-CN" altLang="en-US" sz="3200" b="1">
                <a:solidFill>
                  <a:srgbClr val="0000FF"/>
                </a:solidFill>
                <a:latin typeface="宋体" pitchFamily="2" charset="-122"/>
              </a:rPr>
              <a:t>，</a:t>
            </a:r>
            <a:r>
              <a:rPr lang="en-US" altLang="zh-CN" sz="2700" b="1">
                <a:solidFill>
                  <a:srgbClr val="0000FF"/>
                </a:solidFill>
                <a:latin typeface="宋体" pitchFamily="2" charset="-122"/>
              </a:rPr>
              <a:t>r</a:t>
            </a:r>
            <a:r>
              <a:rPr lang="en-US" altLang="zh-CN" sz="3200" b="1" baseline="-25000">
                <a:solidFill>
                  <a:srgbClr val="0000FF"/>
                </a:solidFill>
                <a:latin typeface="宋体" pitchFamily="2" charset="-122"/>
              </a:rPr>
              <a:t>2</a:t>
            </a:r>
            <a:r>
              <a:rPr lang="en-US" altLang="zh-CN" sz="2700" b="1">
                <a:solidFill>
                  <a:srgbClr val="0000FF"/>
                </a:solidFill>
                <a:latin typeface="宋体" pitchFamily="2" charset="-122"/>
              </a:rPr>
              <a:t>》sx</a:t>
            </a:r>
            <a:r>
              <a:rPr lang="el-GR" altLang="zh-CN" sz="3200" b="1" baseline="-25000">
                <a:solidFill>
                  <a:srgbClr val="0000FF"/>
                </a:solidFill>
                <a:latin typeface="宋体" pitchFamily="2" charset="-122"/>
              </a:rPr>
              <a:t>σ</a:t>
            </a:r>
            <a:r>
              <a:rPr lang="en-US" altLang="zh-CN" sz="3200" b="1" baseline="-25000">
                <a:solidFill>
                  <a:srgbClr val="0000FF"/>
                </a:solidFill>
                <a:latin typeface="宋体" pitchFamily="2" charset="-122"/>
              </a:rPr>
              <a:t>2</a:t>
            </a:r>
            <a:r>
              <a:rPr lang="zh-CN" altLang="en-US" sz="3200" b="1">
                <a:solidFill>
                  <a:schemeClr val="hlink"/>
                </a:solidFill>
                <a:latin typeface="宋体" pitchFamily="2" charset="-122"/>
              </a:rPr>
              <a:t>，</a:t>
            </a:r>
            <a:r>
              <a:rPr lang="zh-CN" altLang="en-US" sz="3200" b="1">
                <a:latin typeface="宋体" pitchFamily="2" charset="-122"/>
              </a:rPr>
              <a:t>可以看成</a:t>
            </a:r>
            <a:r>
              <a:rPr lang="en-US" altLang="zh-CN" sz="3200" b="1">
                <a:latin typeface="宋体" pitchFamily="2" charset="-122"/>
              </a:rPr>
              <a:t>I</a:t>
            </a:r>
            <a:r>
              <a:rPr lang="en-US" altLang="zh-CN" sz="3200" b="1" baseline="-25000">
                <a:latin typeface="宋体" pitchFamily="2" charset="-122"/>
              </a:rPr>
              <a:t>2</a:t>
            </a:r>
            <a:r>
              <a:rPr lang="zh-CN" altLang="en-US" sz="3200" b="1">
                <a:latin typeface="宋体" pitchFamily="2" charset="-122"/>
              </a:rPr>
              <a:t>与</a:t>
            </a:r>
            <a:r>
              <a:rPr lang="en-US" altLang="zh-CN" sz="3200" b="1">
                <a:latin typeface="宋体" pitchFamily="2" charset="-122"/>
              </a:rPr>
              <a:t>sE</a:t>
            </a:r>
            <a:r>
              <a:rPr lang="en-US" altLang="zh-CN" sz="3200" b="1" baseline="-25000">
                <a:latin typeface="宋体" pitchFamily="2" charset="-122"/>
              </a:rPr>
              <a:t>2</a:t>
            </a:r>
            <a:r>
              <a:rPr lang="zh-CN" altLang="en-US" sz="3200" b="1">
                <a:latin typeface="宋体" pitchFamily="2" charset="-122"/>
              </a:rPr>
              <a:t>同相位。这时在转子回路上</a:t>
            </a:r>
            <a:r>
              <a:rPr lang="zh-CN" altLang="en-US" sz="3200" b="1">
                <a:solidFill>
                  <a:srgbClr val="0000FF"/>
                </a:solidFill>
                <a:latin typeface="宋体" pitchFamily="2" charset="-122"/>
              </a:rPr>
              <a:t>外加转差率</a:t>
            </a:r>
            <a:r>
              <a:rPr lang="en-US" altLang="zh-CN" sz="3200" b="1">
                <a:solidFill>
                  <a:srgbClr val="0000FF"/>
                </a:solidFill>
                <a:latin typeface="宋体" pitchFamily="2" charset="-122"/>
              </a:rPr>
              <a:t>sf</a:t>
            </a:r>
            <a:r>
              <a:rPr lang="en-US" altLang="zh-CN" sz="3200" b="1" baseline="-25000">
                <a:solidFill>
                  <a:srgbClr val="0000FF"/>
                </a:solidFill>
                <a:latin typeface="宋体" pitchFamily="2" charset="-122"/>
              </a:rPr>
              <a:t>1</a:t>
            </a:r>
            <a:r>
              <a:rPr lang="zh-CN" altLang="en-US" sz="3200" b="1">
                <a:solidFill>
                  <a:srgbClr val="0000FF"/>
                </a:solidFill>
                <a:latin typeface="宋体" pitchFamily="2" charset="-122"/>
              </a:rPr>
              <a:t>的附加电势</a:t>
            </a:r>
            <a:r>
              <a:rPr lang="en-US" altLang="zh-CN" sz="3200" b="1">
                <a:solidFill>
                  <a:srgbClr val="0000FF"/>
                </a:solidFill>
                <a:latin typeface="宋体" pitchFamily="2" charset="-122"/>
              </a:rPr>
              <a:t>E</a:t>
            </a:r>
            <a:r>
              <a:rPr lang="en-US" altLang="zh-CN" sz="3200" b="1" baseline="-25000">
                <a:solidFill>
                  <a:srgbClr val="0000FF"/>
                </a:solidFill>
                <a:latin typeface="宋体" pitchFamily="2" charset="-122"/>
              </a:rPr>
              <a:t>k</a:t>
            </a:r>
            <a:r>
              <a:rPr lang="zh-CN" altLang="en-US" sz="3200" b="1">
                <a:latin typeface="宋体" pitchFamily="2" charset="-122"/>
              </a:rPr>
              <a:t>与转子绕组的感应电势</a:t>
            </a:r>
            <a:r>
              <a:rPr lang="en-US" altLang="zh-CN" sz="3200" b="1">
                <a:latin typeface="宋体" pitchFamily="2" charset="-122"/>
              </a:rPr>
              <a:t>E</a:t>
            </a:r>
            <a:r>
              <a:rPr lang="en-US" altLang="zh-CN" sz="3200" b="1" baseline="-25000">
                <a:latin typeface="宋体" pitchFamily="2" charset="-122"/>
              </a:rPr>
              <a:t>2</a:t>
            </a:r>
            <a:r>
              <a:rPr lang="zh-CN" altLang="en-US" sz="3200" b="1">
                <a:latin typeface="宋体" pitchFamily="2" charset="-122"/>
              </a:rPr>
              <a:t>相位相反，则</a:t>
            </a:r>
            <a:r>
              <a:rPr lang="en-US" altLang="zh-CN" sz="3200" b="1">
                <a:latin typeface="宋体" pitchFamily="2" charset="-122"/>
              </a:rPr>
              <a:t>sE</a:t>
            </a:r>
            <a:r>
              <a:rPr lang="en-US" altLang="zh-CN" sz="3200" b="1" baseline="-25000">
                <a:latin typeface="宋体" pitchFamily="2" charset="-122"/>
              </a:rPr>
              <a:t>2</a:t>
            </a:r>
            <a:r>
              <a:rPr lang="zh-CN" altLang="en-US" sz="3200" b="1">
                <a:latin typeface="宋体" pitchFamily="2" charset="-122"/>
              </a:rPr>
              <a:t>－</a:t>
            </a:r>
            <a:r>
              <a:rPr lang="en-US" altLang="zh-CN" sz="3200" b="1">
                <a:latin typeface="宋体" pitchFamily="2" charset="-122"/>
              </a:rPr>
              <a:t>E</a:t>
            </a:r>
            <a:r>
              <a:rPr lang="en-US" altLang="zh-CN" sz="3200" b="1" baseline="-25000">
                <a:latin typeface="宋体" pitchFamily="2" charset="-122"/>
              </a:rPr>
              <a:t>k</a:t>
            </a:r>
            <a:r>
              <a:rPr lang="en-US" altLang="zh-CN" sz="3200" b="1">
                <a:latin typeface="宋体" pitchFamily="2" charset="-122"/>
              </a:rPr>
              <a:t>&lt;sE</a:t>
            </a:r>
            <a:r>
              <a:rPr lang="en-US" altLang="zh-CN" sz="3200" b="1" baseline="-25000">
                <a:latin typeface="宋体" pitchFamily="2" charset="-122"/>
              </a:rPr>
              <a:t>2</a:t>
            </a:r>
            <a:r>
              <a:rPr lang="en-US" altLang="zh-CN" sz="3200" b="1">
                <a:latin typeface="宋体" pitchFamily="2" charset="-122"/>
                <a:sym typeface="Wingdings" pitchFamily="2" charset="2"/>
              </a:rPr>
              <a:t></a:t>
            </a:r>
            <a:r>
              <a:rPr lang="en-US" altLang="zh-CN" sz="3200" b="1">
                <a:latin typeface="宋体" pitchFamily="2" charset="-122"/>
              </a:rPr>
              <a:t>I</a:t>
            </a:r>
            <a:r>
              <a:rPr lang="en-US" altLang="zh-CN" sz="3200" b="1" baseline="-25000">
                <a:latin typeface="宋体" pitchFamily="2" charset="-122"/>
              </a:rPr>
              <a:t>2</a:t>
            </a:r>
            <a:r>
              <a:rPr lang="en-US" altLang="zh-CN" sz="3200" b="1">
                <a:latin typeface="宋体" pitchFamily="2" charset="-122"/>
                <a:sym typeface="Wingdings" pitchFamily="2" charset="2"/>
              </a:rPr>
              <a:t>T</a:t>
            </a:r>
            <a:r>
              <a:rPr lang="en-US" altLang="zh-CN" sz="3200" b="1" baseline="-25000">
                <a:latin typeface="宋体" pitchFamily="2" charset="-122"/>
              </a:rPr>
              <a:t>2</a:t>
            </a:r>
            <a:r>
              <a:rPr lang="en-US" altLang="zh-CN" sz="3200" b="1">
                <a:latin typeface="宋体" pitchFamily="2" charset="-122"/>
                <a:sym typeface="Wingdings" pitchFamily="2" charset="2"/>
              </a:rPr>
              <a:t> T</a:t>
            </a:r>
            <a:r>
              <a:rPr lang="en-US" altLang="zh-CN" sz="3200" b="1" baseline="-25000">
                <a:latin typeface="宋体" pitchFamily="2" charset="-122"/>
              </a:rPr>
              <a:t>2</a:t>
            </a:r>
            <a:r>
              <a:rPr lang="en-US" altLang="zh-CN" sz="3200" b="1">
                <a:latin typeface="宋体" pitchFamily="2" charset="-122"/>
                <a:sym typeface="Wingdings" pitchFamily="2" charset="2"/>
              </a:rPr>
              <a:t>&lt;T</a:t>
            </a:r>
            <a:r>
              <a:rPr lang="en-US" altLang="zh-CN" sz="3200" b="1" baseline="-25000">
                <a:latin typeface="宋体" pitchFamily="2" charset="-122"/>
              </a:rPr>
              <a:t>L</a:t>
            </a:r>
            <a:r>
              <a:rPr lang="en-US" altLang="zh-CN" sz="3200" b="1">
                <a:latin typeface="宋体" pitchFamily="2" charset="-122"/>
                <a:sym typeface="Wingdings" pitchFamily="2" charset="2"/>
              </a:rPr>
              <a:t>ns</a:t>
            </a:r>
            <a:r>
              <a:rPr lang="en-US" altLang="zh-CN" sz="3200" b="1">
                <a:latin typeface="宋体" pitchFamily="2" charset="-122"/>
              </a:rPr>
              <a:t>I</a:t>
            </a:r>
            <a:r>
              <a:rPr lang="en-US" altLang="zh-CN" sz="3200" b="1" baseline="-25000">
                <a:latin typeface="宋体" pitchFamily="2" charset="-122"/>
              </a:rPr>
              <a:t>2</a:t>
            </a:r>
            <a:r>
              <a:rPr lang="en-US" altLang="zh-CN" sz="3200" b="1">
                <a:latin typeface="宋体" pitchFamily="2" charset="-122"/>
                <a:sym typeface="Wingdings" pitchFamily="2" charset="2"/>
              </a:rPr>
              <a:t>T</a:t>
            </a:r>
            <a:r>
              <a:rPr lang="en-US" altLang="zh-CN" sz="3200" b="1" baseline="-25000">
                <a:latin typeface="宋体" pitchFamily="2" charset="-122"/>
              </a:rPr>
              <a:t>2</a:t>
            </a:r>
            <a:r>
              <a:rPr lang="en-US" altLang="zh-CN" sz="3200" b="1">
                <a:latin typeface="宋体" pitchFamily="2" charset="-122"/>
                <a:sym typeface="Wingdings" pitchFamily="2" charset="2"/>
              </a:rPr>
              <a:t>=T</a:t>
            </a:r>
            <a:r>
              <a:rPr lang="en-US" altLang="zh-CN" sz="3200" b="1" baseline="-25000">
                <a:latin typeface="宋体" pitchFamily="2" charset="-122"/>
              </a:rPr>
              <a:t>L</a:t>
            </a:r>
            <a:r>
              <a:rPr lang="zh-CN" altLang="en-US" sz="3200" b="1">
                <a:latin typeface="宋体" pitchFamily="2" charset="-122"/>
              </a:rPr>
              <a:t>就可以改变转子转速。</a:t>
            </a:r>
          </a:p>
        </p:txBody>
      </p:sp>
      <p:sp>
        <p:nvSpPr>
          <p:cNvPr id="32775" name="Line 6"/>
          <p:cNvSpPr>
            <a:spLocks noChangeShapeType="1"/>
          </p:cNvSpPr>
          <p:nvPr/>
        </p:nvSpPr>
        <p:spPr bwMode="auto">
          <a:xfrm>
            <a:off x="6948488" y="5300663"/>
            <a:ext cx="16557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32776" name="Rectangle 7"/>
          <p:cNvSpPr>
            <a:spLocks noChangeArrowheads="1"/>
          </p:cNvSpPr>
          <p:nvPr/>
        </p:nvSpPr>
        <p:spPr bwMode="auto">
          <a:xfrm>
            <a:off x="8101013" y="5229225"/>
            <a:ext cx="792162" cy="457200"/>
          </a:xfrm>
          <a:prstGeom prst="rect">
            <a:avLst/>
          </a:prstGeom>
          <a:noFill/>
          <a:ln w="9525">
            <a:noFill/>
            <a:miter lim="800000"/>
            <a:headEnd/>
            <a:tailEnd/>
          </a:ln>
          <a:effectLst/>
        </p:spPr>
        <p:txBody>
          <a:bodyPr>
            <a:spAutoFit/>
          </a:bodyPr>
          <a:lstStyle/>
          <a:p>
            <a:r>
              <a:rPr kumimoji="1" lang="el-GR" altLang="zh-CN" sz="2400" b="1">
                <a:latin typeface="Tahoma" pitchFamily="34" charset="0"/>
              </a:rPr>
              <a:t>Φ</a:t>
            </a:r>
            <a:r>
              <a:rPr kumimoji="1" lang="en-US" altLang="zh-CN" sz="2400" b="1" baseline="-25000">
                <a:latin typeface="Tahoma" pitchFamily="34" charset="0"/>
              </a:rPr>
              <a:t>m</a:t>
            </a:r>
          </a:p>
        </p:txBody>
      </p:sp>
      <p:sp>
        <p:nvSpPr>
          <p:cNvPr id="32777" name="Line 8"/>
          <p:cNvSpPr>
            <a:spLocks noChangeShapeType="1"/>
          </p:cNvSpPr>
          <p:nvPr/>
        </p:nvSpPr>
        <p:spPr bwMode="auto">
          <a:xfrm>
            <a:off x="6948488" y="5300663"/>
            <a:ext cx="0" cy="1368425"/>
          </a:xfrm>
          <a:prstGeom prst="line">
            <a:avLst/>
          </a:prstGeom>
          <a:noFill/>
          <a:ln w="38100">
            <a:solidFill>
              <a:schemeClr val="tx1"/>
            </a:solidFill>
            <a:miter lim="800000"/>
            <a:headEnd/>
            <a:tailEnd type="triangle" w="med" len="med"/>
          </a:ln>
          <a:effectLst/>
        </p:spPr>
        <p:txBody>
          <a:bodyPr wrap="none"/>
          <a:lstStyle/>
          <a:p>
            <a:endParaRPr lang="zh-CN" altLang="en-US"/>
          </a:p>
        </p:txBody>
      </p:sp>
      <p:graphicFrame>
        <p:nvGraphicFramePr>
          <p:cNvPr id="599053" name="Object 13"/>
          <p:cNvGraphicFramePr>
            <a:graphicFrameLocks noChangeAspect="1"/>
          </p:cNvGraphicFramePr>
          <p:nvPr>
            <p:ph sz="quarter" idx="4"/>
          </p:nvPr>
        </p:nvGraphicFramePr>
        <p:xfrm>
          <a:off x="539750" y="4581525"/>
          <a:ext cx="5903913" cy="1770063"/>
        </p:xfrm>
        <a:graphic>
          <a:graphicData uri="http://schemas.openxmlformats.org/presentationml/2006/ole">
            <p:oleObj spid="_x0000_s32778" name="公式" r:id="rId6" imgW="1777229" imgH="533169" progId="Equation.3">
              <p:embed/>
            </p:oleObj>
          </a:graphicData>
        </a:graphic>
      </p:graphicFrame>
      <p:sp>
        <p:nvSpPr>
          <p:cNvPr id="599055" name="Line 15"/>
          <p:cNvSpPr>
            <a:spLocks noChangeShapeType="1"/>
          </p:cNvSpPr>
          <p:nvPr/>
        </p:nvSpPr>
        <p:spPr bwMode="auto">
          <a:xfrm>
            <a:off x="6948488" y="5949950"/>
            <a:ext cx="0" cy="720725"/>
          </a:xfrm>
          <a:prstGeom prst="line">
            <a:avLst/>
          </a:prstGeom>
          <a:noFill/>
          <a:ln w="38100">
            <a:solidFill>
              <a:schemeClr val="hlink"/>
            </a:solidFill>
            <a:miter lim="800000"/>
            <a:headEnd/>
            <a:tailEnd type="triangle" w="med" len="med"/>
          </a:ln>
          <a:effectLst/>
        </p:spPr>
        <p:txBody>
          <a:bodyPr wrap="none"/>
          <a:lstStyle/>
          <a:p>
            <a:endParaRPr lang="zh-CN" altLang="en-US"/>
          </a:p>
        </p:txBody>
      </p:sp>
      <p:sp>
        <p:nvSpPr>
          <p:cNvPr id="599056" name="Line 16"/>
          <p:cNvSpPr>
            <a:spLocks noChangeShapeType="1"/>
          </p:cNvSpPr>
          <p:nvPr/>
        </p:nvSpPr>
        <p:spPr bwMode="auto">
          <a:xfrm>
            <a:off x="6948488" y="4581525"/>
            <a:ext cx="0" cy="720725"/>
          </a:xfrm>
          <a:prstGeom prst="line">
            <a:avLst/>
          </a:prstGeom>
          <a:noFill/>
          <a:ln w="38100">
            <a:solidFill>
              <a:schemeClr val="hlink"/>
            </a:solidFill>
            <a:miter lim="800000"/>
            <a:headEnd type="triangle" w="med" len="med"/>
            <a:tailEnd/>
          </a:ln>
          <a:effectLst/>
        </p:spPr>
        <p:txBody>
          <a:bodyPr wrap="none"/>
          <a:lstStyle/>
          <a:p>
            <a:endParaRPr lang="zh-CN" altLang="en-US"/>
          </a:p>
        </p:txBody>
      </p:sp>
      <p:sp>
        <p:nvSpPr>
          <p:cNvPr id="599057" name="Rectangle 17"/>
          <p:cNvSpPr>
            <a:spLocks noChangeArrowheads="1"/>
          </p:cNvSpPr>
          <p:nvPr/>
        </p:nvSpPr>
        <p:spPr bwMode="auto">
          <a:xfrm>
            <a:off x="7092950" y="5589588"/>
            <a:ext cx="1762125" cy="366712"/>
          </a:xfrm>
          <a:prstGeom prst="rect">
            <a:avLst/>
          </a:prstGeom>
          <a:noFill/>
          <a:ln w="9525">
            <a:noFill/>
            <a:miter lim="800000"/>
            <a:headEnd/>
            <a:tailEnd/>
          </a:ln>
          <a:effectLst/>
        </p:spPr>
        <p:txBody>
          <a:bodyPr>
            <a:spAutoFit/>
          </a:bodyPr>
          <a:lstStyle/>
          <a:p>
            <a:r>
              <a:rPr kumimoji="1" lang="en-US" altLang="zh-CN" b="1">
                <a:latin typeface="Tahoma" pitchFamily="34" charset="0"/>
              </a:rPr>
              <a:t>sE</a:t>
            </a:r>
            <a:r>
              <a:rPr kumimoji="1" lang="en-US" altLang="zh-CN" b="1" baseline="-25000">
                <a:latin typeface="Tahoma" pitchFamily="34" charset="0"/>
              </a:rPr>
              <a:t>2</a:t>
            </a:r>
            <a:r>
              <a:rPr kumimoji="1" lang="zh-CN" altLang="en-US" b="1">
                <a:latin typeface="Tahoma" pitchFamily="34" charset="0"/>
              </a:rPr>
              <a:t>－</a:t>
            </a:r>
            <a:r>
              <a:rPr kumimoji="1" lang="en-US" altLang="zh-CN" b="1">
                <a:latin typeface="Tahoma" pitchFamily="34" charset="0"/>
              </a:rPr>
              <a:t>E</a:t>
            </a:r>
            <a:r>
              <a:rPr kumimoji="1" lang="en-US" altLang="zh-CN" b="1" baseline="-25000">
                <a:latin typeface="Tahoma" pitchFamily="34" charset="0"/>
              </a:rPr>
              <a:t>k</a:t>
            </a:r>
            <a:r>
              <a:rPr kumimoji="1" lang="en-US" altLang="zh-CN" b="1">
                <a:latin typeface="Tahoma" pitchFamily="34" charset="0"/>
              </a:rPr>
              <a:t>&lt;sE</a:t>
            </a:r>
            <a:r>
              <a:rPr kumimoji="1" lang="en-US" altLang="zh-CN" b="1" baseline="-25000">
                <a:latin typeface="Tahoma" pitchFamily="34" charset="0"/>
              </a:rPr>
              <a:t>2</a:t>
            </a:r>
          </a:p>
        </p:txBody>
      </p:sp>
      <p:sp>
        <p:nvSpPr>
          <p:cNvPr id="599058" name="Line 18"/>
          <p:cNvSpPr>
            <a:spLocks noChangeShapeType="1"/>
          </p:cNvSpPr>
          <p:nvPr/>
        </p:nvSpPr>
        <p:spPr bwMode="auto">
          <a:xfrm>
            <a:off x="6948488" y="5300663"/>
            <a:ext cx="0" cy="649287"/>
          </a:xfrm>
          <a:prstGeom prst="line">
            <a:avLst/>
          </a:prstGeom>
          <a:noFill/>
          <a:ln w="38100">
            <a:solidFill>
              <a:schemeClr val="accent1"/>
            </a:solidFill>
            <a:miter lim="800000"/>
            <a:headEnd/>
            <a:tailEnd type="triangle" w="med" len="med"/>
          </a:ln>
          <a:effectLst/>
        </p:spPr>
        <p:txBody>
          <a:bodyPr wrap="none"/>
          <a:lstStyle/>
          <a:p>
            <a:endParaRPr lang="zh-CN" altLang="en-US"/>
          </a:p>
        </p:txBody>
      </p:sp>
      <p:sp>
        <p:nvSpPr>
          <p:cNvPr id="599059" name="Line 19"/>
          <p:cNvSpPr>
            <a:spLocks noChangeShapeType="1"/>
          </p:cNvSpPr>
          <p:nvPr/>
        </p:nvSpPr>
        <p:spPr bwMode="auto">
          <a:xfrm>
            <a:off x="6948488" y="5300663"/>
            <a:ext cx="0" cy="1368425"/>
          </a:xfrm>
          <a:prstGeom prst="line">
            <a:avLst/>
          </a:prstGeom>
          <a:noFill/>
          <a:ln w="76200">
            <a:solidFill>
              <a:schemeClr val="tx1"/>
            </a:solidFill>
            <a:miter lim="800000"/>
            <a:headEnd/>
            <a:tailEnd type="triangle" w="med" len="med"/>
          </a:ln>
          <a:effectLst/>
        </p:spPr>
        <p:txBody>
          <a:bodyPr wrap="none"/>
          <a:lstStyle/>
          <a:p>
            <a:endParaRPr lang="zh-CN" altLang="en-US"/>
          </a:p>
        </p:txBody>
      </p:sp>
      <p:sp>
        <p:nvSpPr>
          <p:cNvPr id="599060" name="Rectangle 20"/>
          <p:cNvSpPr>
            <a:spLocks noChangeArrowheads="1"/>
          </p:cNvSpPr>
          <p:nvPr/>
        </p:nvSpPr>
        <p:spPr bwMode="auto">
          <a:xfrm>
            <a:off x="5003800" y="6308725"/>
            <a:ext cx="1762125" cy="366713"/>
          </a:xfrm>
          <a:prstGeom prst="rect">
            <a:avLst/>
          </a:prstGeom>
          <a:noFill/>
          <a:ln w="9525">
            <a:noFill/>
            <a:miter lim="800000"/>
            <a:headEnd/>
            <a:tailEnd/>
          </a:ln>
          <a:effectLst/>
        </p:spPr>
        <p:txBody>
          <a:bodyPr>
            <a:spAutoFit/>
          </a:bodyPr>
          <a:lstStyle/>
          <a:p>
            <a:r>
              <a:rPr kumimoji="1" lang="en-US" altLang="zh-CN" b="1">
                <a:latin typeface="Tahoma" pitchFamily="34" charset="0"/>
              </a:rPr>
              <a:t>s</a:t>
            </a:r>
            <a:r>
              <a:rPr kumimoji="1" lang="en-US" altLang="zh-CN" b="1" baseline="-25000">
                <a:latin typeface="Tahoma" pitchFamily="34" charset="0"/>
              </a:rPr>
              <a:t>k</a:t>
            </a:r>
            <a:r>
              <a:rPr kumimoji="1" lang="en-US" altLang="zh-CN" b="1">
                <a:latin typeface="Tahoma" pitchFamily="34" charset="0"/>
              </a:rPr>
              <a:t>E</a:t>
            </a:r>
            <a:r>
              <a:rPr kumimoji="1" lang="en-US" altLang="zh-CN" b="1" baseline="-25000">
                <a:latin typeface="Tahoma" pitchFamily="34" charset="0"/>
              </a:rPr>
              <a:t>2</a:t>
            </a:r>
            <a:r>
              <a:rPr kumimoji="1" lang="zh-CN" altLang="en-US" b="1">
                <a:latin typeface="Tahoma" pitchFamily="34" charset="0"/>
              </a:rPr>
              <a:t>－</a:t>
            </a:r>
            <a:r>
              <a:rPr kumimoji="1" lang="en-US" altLang="zh-CN" b="1">
                <a:latin typeface="Tahoma" pitchFamily="34" charset="0"/>
              </a:rPr>
              <a:t>E</a:t>
            </a:r>
            <a:r>
              <a:rPr kumimoji="1" lang="en-US" altLang="zh-CN" b="1" baseline="-25000">
                <a:latin typeface="Tahoma" pitchFamily="34" charset="0"/>
              </a:rPr>
              <a:t>k</a:t>
            </a:r>
            <a:r>
              <a:rPr kumimoji="1" lang="en-US" altLang="zh-CN" b="1">
                <a:latin typeface="Tahoma" pitchFamily="34" charset="0"/>
              </a:rPr>
              <a:t>=sE</a:t>
            </a:r>
            <a:r>
              <a:rPr kumimoji="1" lang="en-US" altLang="zh-CN" b="1" baseline="-25000">
                <a:latin typeface="Tahoma" pitchFamily="34" charset="0"/>
              </a:rPr>
              <a:t>2</a:t>
            </a:r>
          </a:p>
        </p:txBody>
      </p:sp>
      <p:sp>
        <p:nvSpPr>
          <p:cNvPr id="599061" name="Line 21"/>
          <p:cNvSpPr>
            <a:spLocks noChangeShapeType="1"/>
          </p:cNvSpPr>
          <p:nvPr/>
        </p:nvSpPr>
        <p:spPr bwMode="auto">
          <a:xfrm>
            <a:off x="6948488" y="5300663"/>
            <a:ext cx="0" cy="720725"/>
          </a:xfrm>
          <a:prstGeom prst="line">
            <a:avLst/>
          </a:prstGeom>
          <a:noFill/>
          <a:ln w="76200">
            <a:solidFill>
              <a:schemeClr val="hlink"/>
            </a:solidFill>
            <a:miter lim="800000"/>
            <a:headEnd/>
            <a:tailEnd type="triangle" w="med" len="med"/>
          </a:ln>
          <a:effectLst/>
        </p:spPr>
        <p:txBody>
          <a:bodyPr wrap="none"/>
          <a:lstStyle/>
          <a:p>
            <a:endParaRPr lang="zh-CN" altLang="en-US"/>
          </a:p>
        </p:txBody>
      </p:sp>
      <p:sp>
        <p:nvSpPr>
          <p:cNvPr id="599062" name="Rectangle 22"/>
          <p:cNvSpPr>
            <a:spLocks noChangeArrowheads="1"/>
          </p:cNvSpPr>
          <p:nvPr/>
        </p:nvSpPr>
        <p:spPr bwMode="auto">
          <a:xfrm>
            <a:off x="5003800" y="6308725"/>
            <a:ext cx="1762125" cy="366713"/>
          </a:xfrm>
          <a:prstGeom prst="rect">
            <a:avLst/>
          </a:prstGeom>
          <a:solidFill>
            <a:schemeClr val="bg1"/>
          </a:solidFill>
          <a:ln w="9525">
            <a:noFill/>
            <a:miter lim="800000"/>
            <a:headEnd/>
            <a:tailEnd/>
          </a:ln>
          <a:effectLst/>
        </p:spPr>
        <p:txBody>
          <a:bodyPr>
            <a:spAutoFit/>
          </a:bodyPr>
          <a:lstStyle/>
          <a:p>
            <a:r>
              <a:rPr kumimoji="1" lang="en-US" altLang="zh-CN" b="1">
                <a:latin typeface="Tahoma" pitchFamily="34" charset="0"/>
              </a:rPr>
              <a:t>s</a:t>
            </a:r>
            <a:r>
              <a:rPr kumimoji="1" lang="en-US" altLang="zh-CN" b="1" baseline="-25000">
                <a:latin typeface="Tahoma" pitchFamily="34" charset="0"/>
              </a:rPr>
              <a:t>k</a:t>
            </a:r>
            <a:r>
              <a:rPr kumimoji="1" lang="en-US" altLang="zh-CN" b="1">
                <a:latin typeface="Tahoma" pitchFamily="34" charset="0"/>
              </a:rPr>
              <a:t>E</a:t>
            </a:r>
            <a:r>
              <a:rPr kumimoji="1" lang="en-US" altLang="zh-CN" b="1" baseline="-25000">
                <a:latin typeface="Tahoma" pitchFamily="34" charset="0"/>
              </a:rPr>
              <a:t>2</a:t>
            </a:r>
            <a:r>
              <a:rPr kumimoji="1" lang="en-US" altLang="zh-CN" b="1">
                <a:latin typeface="Tahoma" pitchFamily="34" charset="0"/>
              </a:rPr>
              <a:t>+E</a:t>
            </a:r>
            <a:r>
              <a:rPr kumimoji="1" lang="en-US" altLang="zh-CN" b="1" baseline="-25000">
                <a:latin typeface="Tahoma" pitchFamily="34" charset="0"/>
              </a:rPr>
              <a:t>k</a:t>
            </a:r>
            <a:r>
              <a:rPr kumimoji="1" lang="en-US" altLang="zh-CN" b="1">
                <a:latin typeface="Tahoma" pitchFamily="34" charset="0"/>
              </a:rPr>
              <a:t>=sE</a:t>
            </a:r>
            <a:r>
              <a:rPr kumimoji="1" lang="en-US" altLang="zh-CN" b="1" baseline="-25000">
                <a:latin typeface="Tahoma" pitchFamily="34" charset="0"/>
              </a:rPr>
              <a:t>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99056"/>
                                        </p:tgtEl>
                                        <p:attrNameLst>
                                          <p:attrName>style.visibility</p:attrName>
                                        </p:attrNameLst>
                                      </p:cBhvr>
                                      <p:to>
                                        <p:strVal val="visible"/>
                                      </p:to>
                                    </p:set>
                                    <p:animEffect transition="in" filter="slide(fromBottom)">
                                      <p:cBhvr>
                                        <p:cTn id="7" dur="500"/>
                                        <p:tgtEl>
                                          <p:spTgt spid="5990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599051"/>
                                        </p:tgtEl>
                                        <p:attrNameLst>
                                          <p:attrName>style.visibility</p:attrName>
                                        </p:attrNameLst>
                                      </p:cBhvr>
                                      <p:to>
                                        <p:strVal val="visible"/>
                                      </p:to>
                                    </p:set>
                                    <p:animEffect transition="in" filter="slide(fromBottom)">
                                      <p:cBhvr>
                                        <p:cTn id="12" dur="500"/>
                                        <p:tgtEl>
                                          <p:spTgt spid="5990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599055"/>
                                        </p:tgtEl>
                                        <p:attrNameLst>
                                          <p:attrName>style.visibility</p:attrName>
                                        </p:attrNameLst>
                                      </p:cBhvr>
                                      <p:to>
                                        <p:strVal val="visible"/>
                                      </p:to>
                                    </p:set>
                                    <p:animEffect transition="in" filter="slide(fromTop)">
                                      <p:cBhvr>
                                        <p:cTn id="17" dur="500"/>
                                        <p:tgtEl>
                                          <p:spTgt spid="5990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599058"/>
                                        </p:tgtEl>
                                        <p:attrNameLst>
                                          <p:attrName>style.visibility</p:attrName>
                                        </p:attrNameLst>
                                      </p:cBhvr>
                                      <p:to>
                                        <p:strVal val="visible"/>
                                      </p:to>
                                    </p:set>
                                    <p:animEffect transition="in" filter="slide(fromTop)">
                                      <p:cBhvr>
                                        <p:cTn id="22" dur="500"/>
                                        <p:tgtEl>
                                          <p:spTgt spid="5990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599057"/>
                                        </p:tgtEl>
                                        <p:attrNameLst>
                                          <p:attrName>style.visibility</p:attrName>
                                        </p:attrNameLst>
                                      </p:cBhvr>
                                      <p:to>
                                        <p:strVal val="visible"/>
                                      </p:to>
                                    </p:set>
                                    <p:animEffect transition="in" filter="slide(fromBottom)">
                                      <p:cBhvr>
                                        <p:cTn id="27" dur="500"/>
                                        <p:tgtEl>
                                          <p:spTgt spid="59905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599059"/>
                                        </p:tgtEl>
                                        <p:attrNameLst>
                                          <p:attrName>style.visibility</p:attrName>
                                        </p:attrNameLst>
                                      </p:cBhvr>
                                      <p:to>
                                        <p:strVal val="visible"/>
                                      </p:to>
                                    </p:set>
                                    <p:animEffect transition="in" filter="slide(fromTop)">
                                      <p:cBhvr>
                                        <p:cTn id="32" dur="500"/>
                                        <p:tgtEl>
                                          <p:spTgt spid="59905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99060"/>
                                        </p:tgtEl>
                                        <p:attrNameLst>
                                          <p:attrName>style.visibility</p:attrName>
                                        </p:attrNameLst>
                                      </p:cBhvr>
                                      <p:to>
                                        <p:strVal val="visible"/>
                                      </p:to>
                                    </p:set>
                                    <p:animEffect transition="in" filter="slide(fromBottom)">
                                      <p:cBhvr>
                                        <p:cTn id="37" dur="500"/>
                                        <p:tgtEl>
                                          <p:spTgt spid="59906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1" fill="hold" grpId="0" nodeType="clickEffect">
                                  <p:stCondLst>
                                    <p:cond delay="0"/>
                                  </p:stCondLst>
                                  <p:childTnLst>
                                    <p:set>
                                      <p:cBhvr>
                                        <p:cTn id="41" dur="1" fill="hold">
                                          <p:stCondLst>
                                            <p:cond delay="0"/>
                                          </p:stCondLst>
                                        </p:cTn>
                                        <p:tgtEl>
                                          <p:spTgt spid="599061"/>
                                        </p:tgtEl>
                                        <p:attrNameLst>
                                          <p:attrName>style.visibility</p:attrName>
                                        </p:attrNameLst>
                                      </p:cBhvr>
                                      <p:to>
                                        <p:strVal val="visible"/>
                                      </p:to>
                                    </p:set>
                                    <p:animEffect transition="in" filter="slide(fromTop)">
                                      <p:cBhvr>
                                        <p:cTn id="42" dur="500"/>
                                        <p:tgtEl>
                                          <p:spTgt spid="59906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599062"/>
                                        </p:tgtEl>
                                        <p:attrNameLst>
                                          <p:attrName>style.visibility</p:attrName>
                                        </p:attrNameLst>
                                      </p:cBhvr>
                                      <p:to>
                                        <p:strVal val="visible"/>
                                      </p:to>
                                    </p:set>
                                    <p:animEffect transition="in" filter="slide(fromBottom)">
                                      <p:cBhvr>
                                        <p:cTn id="47" dur="500"/>
                                        <p:tgtEl>
                                          <p:spTgt spid="59906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4" fill="hold" nodeType="clickEffect">
                                  <p:stCondLst>
                                    <p:cond delay="0"/>
                                  </p:stCondLst>
                                  <p:childTnLst>
                                    <p:set>
                                      <p:cBhvr>
                                        <p:cTn id="51" dur="1" fill="hold">
                                          <p:stCondLst>
                                            <p:cond delay="0"/>
                                          </p:stCondLst>
                                        </p:cTn>
                                        <p:tgtEl>
                                          <p:spTgt spid="599053"/>
                                        </p:tgtEl>
                                        <p:attrNameLst>
                                          <p:attrName>style.visibility</p:attrName>
                                        </p:attrNameLst>
                                      </p:cBhvr>
                                      <p:to>
                                        <p:strVal val="visible"/>
                                      </p:to>
                                    </p:set>
                                    <p:animEffect transition="in" filter="slide(fromBottom)">
                                      <p:cBhvr>
                                        <p:cTn id="52" dur="500"/>
                                        <p:tgtEl>
                                          <p:spTgt spid="599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55" grpId="0" animBg="1"/>
      <p:bldP spid="599056" grpId="0" animBg="1"/>
      <p:bldP spid="599057" grpId="0"/>
      <p:bldP spid="599058" grpId="0" animBg="1"/>
      <p:bldP spid="599059" grpId="0" animBg="1"/>
      <p:bldP spid="599060" grpId="0"/>
      <p:bldP spid="599061" grpId="0" animBg="1"/>
      <p:bldP spid="59906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755650" y="404813"/>
            <a:ext cx="7793038" cy="576262"/>
          </a:xfrm>
        </p:spPr>
        <p:txBody>
          <a:bodyPr/>
          <a:lstStyle/>
          <a:p>
            <a:pPr eaLnBrk="1" hangingPunct="1"/>
            <a:r>
              <a:rPr lang="en-US" altLang="zh-CN" sz="3200" b="1" smtClean="0"/>
              <a:t>5.4</a:t>
            </a:r>
            <a:r>
              <a:rPr lang="en-US" altLang="zh-CN" sz="3200" b="1" smtClean="0">
                <a:latin typeface="Arial" pitchFamily="34" charset="0"/>
              </a:rPr>
              <a:t>—</a:t>
            </a:r>
            <a:r>
              <a:rPr lang="en-US" altLang="zh-CN" sz="3200" b="1" smtClean="0"/>
              <a:t>2  </a:t>
            </a:r>
            <a:r>
              <a:rPr lang="zh-CN" altLang="en-US" sz="3200" b="1" smtClean="0"/>
              <a:t>感应电动机的调速</a:t>
            </a:r>
            <a:r>
              <a:rPr lang="zh-CN" altLang="en-US" sz="2500" b="1" smtClean="0"/>
              <a:t> </a:t>
            </a:r>
            <a:r>
              <a:rPr lang="en-US" altLang="zh-CN" sz="1000" smtClean="0">
                <a:ea typeface="黑体" pitchFamily="49" charset="-122"/>
              </a:rPr>
              <a:t>11</a:t>
            </a:r>
          </a:p>
        </p:txBody>
      </p:sp>
      <p:sp>
        <p:nvSpPr>
          <p:cNvPr id="33795" name="Rectangle 3"/>
          <p:cNvSpPr>
            <a:spLocks noChangeArrowheads="1"/>
          </p:cNvSpPr>
          <p:nvPr/>
        </p:nvSpPr>
        <p:spPr bwMode="auto">
          <a:xfrm>
            <a:off x="0" y="1268413"/>
            <a:ext cx="8964613" cy="5589587"/>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      </a:t>
            </a:r>
            <a:r>
              <a:rPr lang="en-US" altLang="zh-CN" sz="3200" b="1"/>
              <a:t>5 </a:t>
            </a:r>
            <a:r>
              <a:rPr lang="zh-CN" altLang="en-US" sz="3200" b="1"/>
              <a:t>改变定子电压调速</a:t>
            </a:r>
          </a:p>
          <a:p>
            <a:pPr marL="342900" indent="-342900">
              <a:spcBef>
                <a:spcPct val="20000"/>
              </a:spcBef>
              <a:buClr>
                <a:schemeClr val="bg2"/>
              </a:buClr>
              <a:buSzPct val="70000"/>
              <a:buFont typeface="Wingdings" pitchFamily="2" charset="2"/>
              <a:buChar char="l"/>
            </a:pPr>
            <a:r>
              <a:rPr lang="zh-CN" altLang="en-US" sz="3200" b="1"/>
              <a:t>       </a:t>
            </a:r>
            <a:r>
              <a:rPr lang="zh-CN" altLang="en-US" sz="3200" b="1">
                <a:latin typeface="宋体" pitchFamily="2" charset="-122"/>
              </a:rPr>
              <a:t>当减小感应电动机的端电压来实现调速时，对于恒转矩负载</a:t>
            </a:r>
            <a:r>
              <a:rPr lang="en-US" altLang="zh-CN" sz="3200" b="1">
                <a:latin typeface="宋体" pitchFamily="2" charset="-122"/>
              </a:rPr>
              <a:t>T</a:t>
            </a:r>
            <a:r>
              <a:rPr lang="zh-CN" altLang="en-US" sz="3200" b="1">
                <a:latin typeface="宋体" pitchFamily="2" charset="-122"/>
              </a:rPr>
              <a:t>来说其</a:t>
            </a:r>
            <a:r>
              <a:rPr lang="zh-CN" altLang="en-US" sz="3200" b="1">
                <a:solidFill>
                  <a:srgbClr val="0000FF"/>
                </a:solidFill>
                <a:latin typeface="宋体" pitchFamily="2" charset="-122"/>
              </a:rPr>
              <a:t>调速范围较小</a:t>
            </a:r>
            <a:r>
              <a:rPr lang="zh-CN" altLang="en-US" sz="3200" b="1">
                <a:latin typeface="宋体" pitchFamily="2" charset="-122"/>
              </a:rPr>
              <a:t>，特别是在电机空载或轻载时，调速范围就更小了。但是对于</a:t>
            </a:r>
            <a:r>
              <a:rPr lang="zh-CN" altLang="en-US" sz="3200" b="1">
                <a:solidFill>
                  <a:srgbClr val="0000FF"/>
                </a:solidFill>
                <a:latin typeface="宋体" pitchFamily="2" charset="-122"/>
              </a:rPr>
              <a:t>风机类负载</a:t>
            </a:r>
            <a:r>
              <a:rPr lang="en-US" altLang="zh-CN" sz="3200" b="1">
                <a:solidFill>
                  <a:srgbClr val="0000FF"/>
                </a:solidFill>
                <a:latin typeface="宋体" pitchFamily="2" charset="-122"/>
              </a:rPr>
              <a:t>T</a:t>
            </a:r>
            <a:r>
              <a:rPr lang="zh-CN" altLang="en-US" sz="3200" b="1">
                <a:latin typeface="宋体" pitchFamily="2" charset="-122"/>
              </a:rPr>
              <a:t>，即使电动机的转差率大于临界转差率，感应电动机一般仍能稳定运行，可见其调速范围较宽。因此这种调速方法常用于需要调速的风机类负载</a:t>
            </a:r>
            <a:r>
              <a:rPr lang="zh-CN" altLang="en-US" sz="3200" b="1"/>
              <a:t>。</a:t>
            </a:r>
          </a:p>
        </p:txBody>
      </p:sp>
      <p:graphicFrame>
        <p:nvGraphicFramePr>
          <p:cNvPr id="33796" name="Object 4"/>
          <p:cNvGraphicFramePr>
            <a:graphicFrameLocks noChangeAspect="1"/>
          </p:cNvGraphicFramePr>
          <p:nvPr>
            <p:ph sz="quarter" idx="3"/>
          </p:nvPr>
        </p:nvGraphicFramePr>
        <p:xfrm>
          <a:off x="395288" y="5267325"/>
          <a:ext cx="7993062" cy="1590675"/>
        </p:xfrm>
        <a:graphic>
          <a:graphicData uri="http://schemas.openxmlformats.org/presentationml/2006/ole">
            <p:oleObj spid="_x0000_s33796" name="公式" r:id="rId3" imgW="2362200" imgH="469900" progId="Equation.3">
              <p:embed/>
            </p:oleObj>
          </a:graphicData>
        </a:graphic>
      </p:graphicFrame>
      <p:pic>
        <p:nvPicPr>
          <p:cNvPr id="586757" name="Picture 5" descr="28-7"/>
          <p:cNvPicPr>
            <a:picLocks noChangeAspect="1" noChangeArrowheads="1"/>
          </p:cNvPicPr>
          <p:nvPr/>
        </p:nvPicPr>
        <p:blipFill>
          <a:blip r:embed="rId4"/>
          <a:srcRect/>
          <a:stretch>
            <a:fillRect/>
          </a:stretch>
        </p:blipFill>
        <p:spPr bwMode="auto">
          <a:xfrm>
            <a:off x="3851275" y="765175"/>
            <a:ext cx="4392613" cy="39973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86757"/>
                                        </p:tgtEl>
                                        <p:attrNameLst>
                                          <p:attrName>style.visibility</p:attrName>
                                        </p:attrNameLst>
                                      </p:cBhvr>
                                      <p:to>
                                        <p:strVal val="visible"/>
                                      </p:to>
                                    </p:set>
                                    <p:animEffect transition="in" filter="slide(fromBottom)">
                                      <p:cBhvr>
                                        <p:cTn id="7" dur="500"/>
                                        <p:tgtEl>
                                          <p:spTgt spid="586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827088" y="476250"/>
            <a:ext cx="7812087" cy="1143000"/>
          </a:xfrm>
        </p:spPr>
        <p:txBody>
          <a:bodyPr/>
          <a:lstStyle/>
          <a:p>
            <a:pPr eaLnBrk="1" hangingPunct="1"/>
            <a:r>
              <a:rPr lang="en-US" altLang="zh-CN" sz="3200" b="1" smtClean="0"/>
              <a:t>5.4</a:t>
            </a:r>
            <a:r>
              <a:rPr lang="en-US" altLang="zh-CN" sz="3200" b="1" smtClean="0">
                <a:latin typeface="Arial" pitchFamily="34" charset="0"/>
              </a:rPr>
              <a:t>—</a:t>
            </a:r>
            <a:r>
              <a:rPr lang="en-US" altLang="zh-CN" sz="3200" b="1" smtClean="0"/>
              <a:t>3  </a:t>
            </a:r>
            <a:r>
              <a:rPr lang="zh-CN" altLang="en-US" sz="3200" b="1" smtClean="0"/>
              <a:t>感应电动机的制动</a:t>
            </a:r>
            <a:r>
              <a:rPr lang="zh-CN" altLang="en-US" sz="2500" b="1" smtClean="0"/>
              <a:t>      </a:t>
            </a:r>
            <a:r>
              <a:rPr lang="en-US" altLang="zh-CN" sz="1200" smtClean="0">
                <a:ea typeface="黑体" pitchFamily="49" charset="-122"/>
              </a:rPr>
              <a:t>1</a:t>
            </a:r>
          </a:p>
        </p:txBody>
      </p:sp>
      <p:sp>
        <p:nvSpPr>
          <p:cNvPr id="34819" name="Rectangle 3"/>
          <p:cNvSpPr>
            <a:spLocks noChangeArrowheads="1"/>
          </p:cNvSpPr>
          <p:nvPr/>
        </p:nvSpPr>
        <p:spPr bwMode="auto">
          <a:xfrm>
            <a:off x="0" y="1773238"/>
            <a:ext cx="8748713" cy="4895850"/>
          </a:xfrm>
          <a:prstGeom prst="rect">
            <a:avLst/>
          </a:prstGeom>
          <a:noFill/>
          <a:ln w="9525">
            <a:noFill/>
            <a:miter lim="800000"/>
            <a:headEnd/>
            <a:tailEnd/>
          </a:ln>
          <a:effectLst/>
        </p:spPr>
        <p:txBody>
          <a:bodyPr/>
          <a:lstStyle/>
          <a:p>
            <a:pPr marL="342900" indent="-342900" algn="just">
              <a:buClr>
                <a:schemeClr val="bg2"/>
              </a:buClr>
              <a:buSzPct val="70000"/>
              <a:buFont typeface="Wingdings" pitchFamily="2" charset="2"/>
              <a:buChar char="l"/>
            </a:pPr>
            <a:r>
              <a:rPr lang="en-US" altLang="zh-CN" sz="2700"/>
              <a:t>      </a:t>
            </a:r>
            <a:r>
              <a:rPr lang="zh-CN" altLang="zh-CN" sz="3200" b="1"/>
              <a:t>电动机</a:t>
            </a:r>
            <a:r>
              <a:rPr lang="zh-CN" altLang="en-US" sz="3200" b="1"/>
              <a:t>的制动</a:t>
            </a:r>
            <a:r>
              <a:rPr lang="zh-CN" altLang="zh-CN" sz="3200" b="1"/>
              <a:t>运行</a:t>
            </a:r>
            <a:r>
              <a:rPr lang="zh-CN" altLang="en-US" sz="3200" b="1"/>
              <a:t>是使其产生的</a:t>
            </a:r>
            <a:r>
              <a:rPr lang="zh-CN" altLang="zh-CN" sz="3200" b="1"/>
              <a:t>电磁转</a:t>
            </a:r>
            <a:r>
              <a:rPr lang="zh-CN" altLang="en-US" sz="3200" b="1"/>
              <a:t>矩</a:t>
            </a:r>
            <a:r>
              <a:rPr lang="zh-CN" altLang="zh-CN" sz="3200" b="1"/>
              <a:t>方向和转子转向相反</a:t>
            </a:r>
            <a:r>
              <a:rPr lang="zh-CN" altLang="en-US" sz="3200" b="1"/>
              <a:t>起制动作用，达到降低速度或限制转速的目的。感应电动机采用制动运行的方法与直流电动机一样，有反接制动、能耗制动和回馈制动。</a:t>
            </a:r>
            <a:r>
              <a:rPr lang="zh-CN" altLang="zh-CN" sz="3200" b="1"/>
              <a:t>其主要目的是使电动机迅速减速、停机或反转</a:t>
            </a:r>
            <a:r>
              <a:rPr lang="zh-CN" altLang="en-US" sz="3200" b="1"/>
              <a:t>。</a:t>
            </a:r>
            <a:endParaRPr lang="zh-CN" altLang="zh-CN" sz="3200" b="1">
              <a:latin typeface="宋体" pitchFamily="2" charset="-122"/>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900113" y="404813"/>
            <a:ext cx="6408737" cy="809625"/>
          </a:xfrm>
        </p:spPr>
        <p:txBody>
          <a:bodyPr/>
          <a:lstStyle/>
          <a:p>
            <a:pPr eaLnBrk="1" hangingPunct="1"/>
            <a:r>
              <a:rPr lang="en-US" altLang="zh-CN" sz="3200" b="1" smtClean="0"/>
              <a:t>5.4</a:t>
            </a:r>
            <a:r>
              <a:rPr lang="en-US" altLang="zh-CN" sz="3200" b="1" smtClean="0">
                <a:latin typeface="Arial" pitchFamily="34" charset="0"/>
              </a:rPr>
              <a:t>—</a:t>
            </a:r>
            <a:r>
              <a:rPr lang="en-US" altLang="zh-CN" sz="3200" b="1" smtClean="0"/>
              <a:t>3  </a:t>
            </a:r>
            <a:r>
              <a:rPr lang="zh-CN" altLang="en-US" sz="3200" b="1" smtClean="0"/>
              <a:t>感应电动机的制动</a:t>
            </a:r>
            <a:r>
              <a:rPr lang="zh-CN" altLang="en-US" sz="2500" b="1" smtClean="0"/>
              <a:t> </a:t>
            </a:r>
            <a:r>
              <a:rPr lang="en-US" altLang="zh-CN" sz="1200" smtClean="0">
                <a:ea typeface="黑体" pitchFamily="49" charset="-122"/>
              </a:rPr>
              <a:t>2</a:t>
            </a:r>
          </a:p>
        </p:txBody>
      </p:sp>
      <p:sp>
        <p:nvSpPr>
          <p:cNvPr id="35843" name="Rectangle 3"/>
          <p:cNvSpPr>
            <a:spLocks noChangeArrowheads="1"/>
          </p:cNvSpPr>
          <p:nvPr/>
        </p:nvSpPr>
        <p:spPr bwMode="auto">
          <a:xfrm>
            <a:off x="0" y="1125538"/>
            <a:ext cx="8748713" cy="511175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        </a:t>
            </a:r>
            <a:r>
              <a:rPr lang="zh-CN" altLang="zh-CN" sz="2700" b="1"/>
              <a:t>一反接制动</a:t>
            </a:r>
            <a:r>
              <a:rPr lang="zh-CN" altLang="zh-CN" sz="2700"/>
              <a:t> </a:t>
            </a:r>
            <a:endParaRPr lang="zh-CN" altLang="en-US" sz="2700"/>
          </a:p>
          <a:p>
            <a:pPr marL="342900" indent="-342900">
              <a:spcBef>
                <a:spcPct val="20000"/>
              </a:spcBef>
              <a:buClr>
                <a:schemeClr val="bg2"/>
              </a:buClr>
              <a:buSzPct val="70000"/>
              <a:buFont typeface="Wingdings" pitchFamily="2" charset="2"/>
              <a:buChar char="l"/>
            </a:pPr>
            <a:r>
              <a:rPr lang="zh-CN" altLang="en-US" sz="2700"/>
              <a:t>     </a:t>
            </a:r>
            <a:r>
              <a:rPr lang="zh-CN" altLang="zh-CN" sz="2700" b="1"/>
              <a:t>电动机运行状态下，将电动机任意两相电源线互换→改变定子电流相序→改变旋转磁场方向→使其和转子转向相反</a:t>
            </a:r>
            <a:r>
              <a:rPr lang="en-US" altLang="zh-CN" sz="2700" b="1"/>
              <a:t>s&gt;1</a:t>
            </a:r>
            <a:r>
              <a:rPr lang="zh-CN" altLang="zh-CN" sz="2700" b="1"/>
              <a:t>→电磁转距为制动性质转距→电动机进入电磁制动状态。 </a:t>
            </a:r>
            <a:r>
              <a:rPr lang="zh-CN" altLang="zh-CN" sz="2700" b="1">
                <a:solidFill>
                  <a:srgbClr val="0000FF"/>
                </a:solidFill>
              </a:rPr>
              <a:t>注意：当转子转速降至零时，应该断开电源，否则电动机就开始反转</a:t>
            </a:r>
            <a:r>
              <a:rPr lang="zh-CN" altLang="zh-CN" sz="2700">
                <a:solidFill>
                  <a:schemeClr val="hlink"/>
                </a:solidFill>
              </a:rPr>
              <a:t>。</a:t>
            </a:r>
          </a:p>
          <a:p>
            <a:pPr marL="342900" indent="-342900">
              <a:spcBef>
                <a:spcPct val="20000"/>
              </a:spcBef>
              <a:buClr>
                <a:schemeClr val="bg2"/>
              </a:buClr>
              <a:buSzPct val="70000"/>
              <a:buFont typeface="Wingdings" pitchFamily="2" charset="2"/>
              <a:buChar char="l"/>
            </a:pPr>
            <a:endParaRPr lang="zh-CN" altLang="zh-CN" sz="2700" b="1"/>
          </a:p>
        </p:txBody>
      </p:sp>
      <p:graphicFrame>
        <p:nvGraphicFramePr>
          <p:cNvPr id="547849" name="Object 9"/>
          <p:cNvGraphicFramePr>
            <a:graphicFrameLocks noChangeAspect="1"/>
          </p:cNvGraphicFramePr>
          <p:nvPr>
            <p:ph sz="half" idx="1"/>
          </p:nvPr>
        </p:nvGraphicFramePr>
        <p:xfrm>
          <a:off x="1408113" y="3925888"/>
          <a:ext cx="3144837" cy="947737"/>
        </p:xfrm>
        <a:graphic>
          <a:graphicData uri="http://schemas.openxmlformats.org/presentationml/2006/ole">
            <p:oleObj spid="_x0000_s35844" name="公式" r:id="rId3" imgW="1295400" imgH="393700" progId="Equation.3">
              <p:embed/>
            </p:oleObj>
          </a:graphicData>
        </a:graphic>
      </p:graphicFrame>
      <p:graphicFrame>
        <p:nvGraphicFramePr>
          <p:cNvPr id="547844" name="Object 4"/>
          <p:cNvGraphicFramePr>
            <a:graphicFrameLocks noChangeAspect="1"/>
          </p:cNvGraphicFramePr>
          <p:nvPr>
            <p:ph sz="quarter" idx="2"/>
          </p:nvPr>
        </p:nvGraphicFramePr>
        <p:xfrm>
          <a:off x="179388" y="4800600"/>
          <a:ext cx="8964612" cy="2057400"/>
        </p:xfrm>
        <a:graphic>
          <a:graphicData uri="http://schemas.openxmlformats.org/presentationml/2006/ole">
            <p:oleObj spid="_x0000_s35845" name="公式" r:id="rId4" imgW="3098800" imgH="71120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47849"/>
                                        </p:tgtEl>
                                        <p:attrNameLst>
                                          <p:attrName>style.visibility</p:attrName>
                                        </p:attrNameLst>
                                      </p:cBhvr>
                                      <p:to>
                                        <p:strVal val="visible"/>
                                      </p:to>
                                    </p:set>
                                    <p:animEffect transition="in" filter="slide(fromBottom)">
                                      <p:cBhvr>
                                        <p:cTn id="7" dur="500"/>
                                        <p:tgtEl>
                                          <p:spTgt spid="5478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547844"/>
                                        </p:tgtEl>
                                        <p:attrNameLst>
                                          <p:attrName>style.visibility</p:attrName>
                                        </p:attrNameLst>
                                      </p:cBhvr>
                                      <p:to>
                                        <p:strVal val="visible"/>
                                      </p:to>
                                    </p:set>
                                    <p:animEffect transition="in" filter="slide(fromBottom)">
                                      <p:cBhvr>
                                        <p:cTn id="12" dur="500"/>
                                        <p:tgtEl>
                                          <p:spTgt spid="547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00113" y="0"/>
            <a:ext cx="6191250" cy="1214438"/>
          </a:xfrm>
        </p:spPr>
        <p:txBody>
          <a:bodyPr/>
          <a:lstStyle/>
          <a:p>
            <a:pPr eaLnBrk="1" hangingPunct="1"/>
            <a:r>
              <a:rPr lang="en-US" altLang="zh-CN" sz="3200" b="1" smtClean="0"/>
              <a:t>5.4</a:t>
            </a:r>
            <a:r>
              <a:rPr lang="en-US" altLang="zh-CN" sz="3200" b="1" smtClean="0">
                <a:latin typeface="Arial" pitchFamily="34" charset="0"/>
              </a:rPr>
              <a:t>—</a:t>
            </a:r>
            <a:r>
              <a:rPr lang="en-US" altLang="zh-CN" sz="3200" b="1" smtClean="0"/>
              <a:t>3  </a:t>
            </a:r>
            <a:r>
              <a:rPr lang="zh-CN" altLang="en-US" sz="3200" b="1" smtClean="0"/>
              <a:t>感应电动机的制动</a:t>
            </a:r>
            <a:r>
              <a:rPr lang="zh-CN" altLang="en-US" sz="2500" b="1" smtClean="0"/>
              <a:t> </a:t>
            </a:r>
            <a:r>
              <a:rPr lang="en-US" altLang="zh-CN" sz="1200" smtClean="0">
                <a:ea typeface="黑体" pitchFamily="49" charset="-122"/>
              </a:rPr>
              <a:t>3</a:t>
            </a:r>
          </a:p>
        </p:txBody>
      </p:sp>
      <p:sp>
        <p:nvSpPr>
          <p:cNvPr id="36867" name="Rectangle 3"/>
          <p:cNvSpPr>
            <a:spLocks noChangeArrowheads="1"/>
          </p:cNvSpPr>
          <p:nvPr/>
        </p:nvSpPr>
        <p:spPr bwMode="auto">
          <a:xfrm>
            <a:off x="0" y="1196975"/>
            <a:ext cx="8893175" cy="21605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      </a:t>
            </a:r>
            <a:r>
              <a:rPr lang="zh-CN" altLang="zh-CN" sz="2700" b="1"/>
              <a:t>一反接制动</a:t>
            </a:r>
            <a:endParaRPr lang="zh-CN" altLang="en-US" sz="2700" b="1"/>
          </a:p>
          <a:p>
            <a:pPr marL="342900" indent="-342900">
              <a:spcBef>
                <a:spcPct val="20000"/>
              </a:spcBef>
              <a:buClr>
                <a:schemeClr val="bg2"/>
              </a:buClr>
              <a:buSzPct val="70000"/>
              <a:buFont typeface="Wingdings" pitchFamily="2" charset="2"/>
              <a:buChar char="l"/>
            </a:pPr>
            <a:r>
              <a:rPr lang="zh-CN" altLang="en-US" sz="2700" b="1"/>
              <a:t>       </a:t>
            </a:r>
            <a:r>
              <a:rPr lang="zh-CN" altLang="zh-CN" sz="2700" b="1"/>
              <a:t>说明：a）反</a:t>
            </a:r>
            <a:r>
              <a:rPr lang="zh-CN" altLang="en-US" sz="2700" b="1"/>
              <a:t>接</a:t>
            </a:r>
            <a:r>
              <a:rPr lang="zh-CN" altLang="zh-CN" sz="2700" b="1"/>
              <a:t>制动时</a:t>
            </a:r>
            <a:r>
              <a:rPr lang="zh-CN" altLang="en-US" sz="2700" b="1"/>
              <a:t>，可以通过调节</a:t>
            </a:r>
            <a:r>
              <a:rPr lang="zh-CN" altLang="zh-CN" sz="2700" b="1"/>
              <a:t>串入</a:t>
            </a:r>
            <a:r>
              <a:rPr lang="zh-CN" altLang="en-US" sz="2700" b="1"/>
              <a:t>转子回路</a:t>
            </a:r>
            <a:r>
              <a:rPr lang="zh-CN" altLang="zh-CN" sz="2700" b="1"/>
              <a:t>的电阻值大小来控制</a:t>
            </a:r>
            <a:r>
              <a:rPr lang="zh-CN" altLang="en-US" sz="2700" b="1"/>
              <a:t>，来控制电磁转矩的大小，从而控制</a:t>
            </a:r>
            <a:r>
              <a:rPr lang="zh-CN" altLang="zh-CN" sz="2700" b="1"/>
              <a:t>转速</a:t>
            </a:r>
            <a:r>
              <a:rPr lang="zh-CN" altLang="en-US" sz="2700" b="1"/>
              <a:t>下降的快慢</a:t>
            </a:r>
            <a:r>
              <a:rPr lang="zh-CN" altLang="zh-CN" sz="2700" b="1"/>
              <a:t>； b）反</a:t>
            </a:r>
            <a:r>
              <a:rPr lang="zh-CN" altLang="en-US" sz="2700" b="1"/>
              <a:t>接</a:t>
            </a:r>
            <a:r>
              <a:rPr lang="zh-CN" altLang="zh-CN" sz="2700" b="1"/>
              <a:t>制动时，转子回路中除了吸收</a:t>
            </a:r>
            <a:r>
              <a:rPr lang="zh-CN" altLang="en-US" sz="2700" b="1"/>
              <a:t>定子传递到转子的</a:t>
            </a:r>
            <a:r>
              <a:rPr lang="zh-CN" altLang="zh-CN" sz="2700" b="1"/>
              <a:t>电</a:t>
            </a:r>
            <a:r>
              <a:rPr lang="zh-CN" altLang="en-US" sz="2700" b="1"/>
              <a:t>磁</a:t>
            </a:r>
            <a:r>
              <a:rPr lang="zh-CN" altLang="zh-CN" sz="2700" b="1"/>
              <a:t>功率</a:t>
            </a:r>
            <a:r>
              <a:rPr lang="en-US" altLang="zh-CN" sz="2700" b="1"/>
              <a:t>P</a:t>
            </a:r>
            <a:r>
              <a:rPr lang="en-US" altLang="zh-CN" sz="2700" b="1" baseline="-25000"/>
              <a:t>em</a:t>
            </a:r>
            <a:r>
              <a:rPr lang="zh-CN" altLang="zh-CN" sz="2700" b="1"/>
              <a:t>外，还要吸收机械功率</a:t>
            </a:r>
            <a:r>
              <a:rPr lang="zh-CN" altLang="en-US" sz="2700" b="1"/>
              <a:t>转换的电功率</a:t>
            </a:r>
            <a:r>
              <a:rPr lang="en-US" altLang="zh-CN" sz="2700" b="1"/>
              <a:t>P</a:t>
            </a:r>
            <a:r>
              <a:rPr lang="en-US" altLang="zh-CN" sz="2700" b="1" baseline="-25000"/>
              <a:t>m</a:t>
            </a:r>
            <a:r>
              <a:rPr lang="en-US" altLang="zh-CN" sz="2700" b="1"/>
              <a:t> </a:t>
            </a:r>
            <a:r>
              <a:rPr lang="zh-CN" altLang="zh-CN" sz="2700" b="1"/>
              <a:t>，</a:t>
            </a:r>
            <a:r>
              <a:rPr lang="zh-CN" altLang="en-US" sz="2700" b="1"/>
              <a:t>并将其全部转变成转子铜耗</a:t>
            </a:r>
            <a:r>
              <a:rPr lang="en-US" altLang="zh-CN" sz="2700" b="1"/>
              <a:t>p</a:t>
            </a:r>
            <a:r>
              <a:rPr lang="en-US" altLang="zh-CN" sz="2700" b="1" baseline="-25000"/>
              <a:t>Cu2</a:t>
            </a:r>
            <a:r>
              <a:rPr lang="zh-CN" altLang="en-US" sz="2700" b="1"/>
              <a:t>，</a:t>
            </a:r>
            <a:r>
              <a:rPr lang="zh-CN" altLang="zh-CN" sz="2700" b="1"/>
              <a:t>以热能的形式释放。</a:t>
            </a:r>
          </a:p>
        </p:txBody>
      </p:sp>
      <p:pic>
        <p:nvPicPr>
          <p:cNvPr id="36868" name="Picture 4" descr="26-14感应电动机负载等值变换图"/>
          <p:cNvPicPr>
            <a:picLocks noChangeAspect="1" noChangeArrowheads="1"/>
          </p:cNvPicPr>
          <p:nvPr/>
        </p:nvPicPr>
        <p:blipFill>
          <a:blip r:embed="rId2"/>
          <a:srcRect/>
          <a:stretch>
            <a:fillRect/>
          </a:stretch>
        </p:blipFill>
        <p:spPr bwMode="auto">
          <a:xfrm>
            <a:off x="1619250" y="4506913"/>
            <a:ext cx="5902325" cy="235108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27088" y="260350"/>
            <a:ext cx="6767512" cy="836613"/>
          </a:xfrm>
        </p:spPr>
        <p:txBody>
          <a:bodyPr/>
          <a:lstStyle/>
          <a:p>
            <a:pPr eaLnBrk="1" hangingPunct="1"/>
            <a:r>
              <a:rPr lang="en-US" altLang="zh-CN" sz="3200" b="1" smtClean="0"/>
              <a:t>5.4</a:t>
            </a:r>
            <a:r>
              <a:rPr lang="en-US" altLang="zh-CN" sz="3200" b="1" smtClean="0">
                <a:latin typeface="Arial" pitchFamily="34" charset="0"/>
              </a:rPr>
              <a:t>—</a:t>
            </a:r>
            <a:r>
              <a:rPr lang="en-US" altLang="zh-CN" sz="3200" b="1" smtClean="0"/>
              <a:t>3  </a:t>
            </a:r>
            <a:r>
              <a:rPr lang="zh-CN" altLang="en-US" sz="3200" b="1" smtClean="0"/>
              <a:t>感应电动机的制动</a:t>
            </a:r>
            <a:r>
              <a:rPr lang="zh-CN" altLang="en-US" sz="2500" b="1" smtClean="0"/>
              <a:t> </a:t>
            </a:r>
            <a:r>
              <a:rPr lang="en-US" altLang="zh-CN" sz="1200" smtClean="0">
                <a:ea typeface="黑体" pitchFamily="49" charset="-122"/>
              </a:rPr>
              <a:t>4</a:t>
            </a:r>
          </a:p>
        </p:txBody>
      </p:sp>
      <p:sp>
        <p:nvSpPr>
          <p:cNvPr id="37891" name="Rectangle 3"/>
          <p:cNvSpPr>
            <a:spLocks noChangeArrowheads="1"/>
          </p:cNvSpPr>
          <p:nvPr/>
        </p:nvSpPr>
        <p:spPr bwMode="auto">
          <a:xfrm>
            <a:off x="0" y="1268413"/>
            <a:ext cx="9144000" cy="5589587"/>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      </a:t>
            </a:r>
            <a:r>
              <a:rPr lang="zh-CN" altLang="en-US" sz="2700" b="1"/>
              <a:t>二、</a:t>
            </a:r>
            <a:r>
              <a:rPr lang="zh-CN" altLang="zh-CN" sz="2700" b="1"/>
              <a:t>能耗制动 </a:t>
            </a:r>
          </a:p>
          <a:p>
            <a:pPr marL="342900" indent="-342900">
              <a:spcBef>
                <a:spcPct val="20000"/>
              </a:spcBef>
              <a:buClr>
                <a:schemeClr val="bg2"/>
              </a:buClr>
              <a:buSzPct val="70000"/>
              <a:buFont typeface="Wingdings" pitchFamily="2" charset="2"/>
              <a:buChar char="l"/>
            </a:pPr>
            <a:r>
              <a:rPr lang="zh-CN" altLang="en-US" sz="2700" b="1"/>
              <a:t>      </a:t>
            </a:r>
            <a:r>
              <a:rPr lang="zh-CN" altLang="zh-CN" sz="2700" b="1"/>
              <a:t>将运行中的</a:t>
            </a:r>
            <a:r>
              <a:rPr lang="zh-CN" altLang="en-US" sz="2700" b="1"/>
              <a:t>感应</a:t>
            </a:r>
            <a:r>
              <a:rPr lang="zh-CN" altLang="zh-CN" sz="2700" b="1"/>
              <a:t>电动机的定子从电源上</a:t>
            </a:r>
            <a:r>
              <a:rPr lang="zh-CN" altLang="en-US" sz="2700" b="1"/>
              <a:t>断开</a:t>
            </a:r>
            <a:r>
              <a:rPr lang="zh-CN" altLang="zh-CN" sz="2700" b="1"/>
              <a:t>，再将任意两相接到一直流电源上，这样直流电源会在电机气隙内建立一个恒定磁场，转子将切割这一恒定磁场产生感应电动势和电流，该电流和磁场相互作用会对转子产生一个制动性质的转距，使转子迅速减速并</a:t>
            </a:r>
            <a:r>
              <a:rPr lang="en-US" altLang="zh-CN" sz="2700" b="1"/>
              <a:t>n=0</a:t>
            </a:r>
            <a:r>
              <a:rPr lang="zh-CN" altLang="zh-CN" sz="2700" b="1"/>
              <a:t>。 </a:t>
            </a:r>
          </a:p>
          <a:p>
            <a:pPr marL="342900" indent="-342900">
              <a:spcBef>
                <a:spcPct val="20000"/>
              </a:spcBef>
              <a:buClr>
                <a:schemeClr val="bg2"/>
              </a:buClr>
              <a:buSzPct val="70000"/>
              <a:buFont typeface="Wingdings" pitchFamily="2" charset="2"/>
              <a:buChar char="l"/>
            </a:pPr>
            <a:r>
              <a:rPr lang="zh-CN" altLang="zh-CN" sz="2700" b="1"/>
              <a:t>说明：这种方法由于转子的动能全部转换为电能</a:t>
            </a:r>
            <a:r>
              <a:rPr lang="zh-CN" altLang="en-US" sz="2700" b="1"/>
              <a:t>，并转化成转子绕组的铜损，</a:t>
            </a:r>
            <a:r>
              <a:rPr lang="zh-CN" altLang="en-US" sz="2700" b="1">
                <a:solidFill>
                  <a:srgbClr val="0000FF"/>
                </a:solidFill>
              </a:rPr>
              <a:t>发热</a:t>
            </a:r>
            <a:r>
              <a:rPr lang="zh-CN" altLang="zh-CN" sz="2700" b="1">
                <a:solidFill>
                  <a:srgbClr val="0000FF"/>
                </a:solidFill>
              </a:rPr>
              <a:t>消耗在转子电阻上</a:t>
            </a:r>
            <a:r>
              <a:rPr lang="zh-CN" altLang="zh-CN" sz="2700" b="1"/>
              <a:t>，</a:t>
            </a:r>
            <a:r>
              <a:rPr lang="zh-CN" altLang="en-US" sz="2700" b="1"/>
              <a:t>故称为能耗制动。</a:t>
            </a:r>
          </a:p>
          <a:p>
            <a:pPr marL="342900" indent="-342900">
              <a:spcBef>
                <a:spcPct val="20000"/>
              </a:spcBef>
              <a:buClr>
                <a:schemeClr val="bg2"/>
              </a:buClr>
              <a:buSzPct val="70000"/>
              <a:buFont typeface="Wingdings" pitchFamily="2" charset="2"/>
              <a:buChar char="l"/>
            </a:pPr>
            <a:r>
              <a:rPr lang="zh-CN" altLang="en-US" sz="2700" b="1"/>
              <a:t>       可以通过调节</a:t>
            </a:r>
            <a:r>
              <a:rPr lang="zh-CN" altLang="zh-CN" sz="2700" b="1"/>
              <a:t>串入</a:t>
            </a:r>
            <a:r>
              <a:rPr lang="zh-CN" altLang="en-US" sz="2700" b="1"/>
              <a:t>转子回路</a:t>
            </a:r>
            <a:r>
              <a:rPr lang="zh-CN" altLang="zh-CN" sz="2700" b="1"/>
              <a:t>的电阻值大小来控制</a:t>
            </a:r>
            <a:r>
              <a:rPr lang="zh-CN" altLang="en-US" sz="2700" b="1"/>
              <a:t>，来控制电磁转矩的大小，从而控制制动过程所需要的时间。</a:t>
            </a:r>
            <a:endParaRPr lang="zh-CN" altLang="zh-CN" sz="2700">
              <a:latin typeface="宋体" pitchFamily="2" charset="-122"/>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827088" y="404813"/>
            <a:ext cx="7127875" cy="836612"/>
          </a:xfrm>
        </p:spPr>
        <p:txBody>
          <a:bodyPr/>
          <a:lstStyle/>
          <a:p>
            <a:pPr eaLnBrk="1" hangingPunct="1"/>
            <a:r>
              <a:rPr lang="en-US" altLang="zh-CN" sz="3200" b="1" smtClean="0"/>
              <a:t>5.4</a:t>
            </a:r>
            <a:r>
              <a:rPr lang="en-US" altLang="zh-CN" sz="3200" b="1" smtClean="0">
                <a:latin typeface="Arial" pitchFamily="34" charset="0"/>
              </a:rPr>
              <a:t>—</a:t>
            </a:r>
            <a:r>
              <a:rPr lang="en-US" altLang="zh-CN" sz="3200" b="1" smtClean="0"/>
              <a:t>3  </a:t>
            </a:r>
            <a:r>
              <a:rPr lang="zh-CN" altLang="en-US" sz="3200" b="1" smtClean="0"/>
              <a:t>感应电动机的制动</a:t>
            </a:r>
            <a:r>
              <a:rPr lang="zh-CN" altLang="en-US" sz="2500" b="1" smtClean="0"/>
              <a:t> </a:t>
            </a:r>
            <a:r>
              <a:rPr lang="en-US" altLang="zh-CN" sz="1400" smtClean="0">
                <a:ea typeface="黑体" pitchFamily="49" charset="-122"/>
              </a:rPr>
              <a:t>5</a:t>
            </a:r>
          </a:p>
        </p:txBody>
      </p:sp>
      <p:sp>
        <p:nvSpPr>
          <p:cNvPr id="38915" name="Rectangle 3"/>
          <p:cNvSpPr>
            <a:spLocks noChangeArrowheads="1"/>
          </p:cNvSpPr>
          <p:nvPr/>
        </p:nvSpPr>
        <p:spPr bwMode="auto">
          <a:xfrm>
            <a:off x="0" y="1268413"/>
            <a:ext cx="8893175" cy="5589587"/>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     </a:t>
            </a:r>
            <a:r>
              <a:rPr lang="zh-CN" altLang="en-US" sz="2700" b="1">
                <a:latin typeface="宋体" pitchFamily="2" charset="-122"/>
              </a:rPr>
              <a:t>三、</a:t>
            </a:r>
            <a:r>
              <a:rPr lang="zh-CN" altLang="zh-CN" sz="2700" b="1">
                <a:latin typeface="宋体" pitchFamily="2" charset="-122"/>
              </a:rPr>
              <a:t>回馈制动</a:t>
            </a:r>
            <a:r>
              <a:rPr lang="zh-CN" altLang="zh-CN" sz="2700">
                <a:latin typeface="宋体" pitchFamily="2" charset="-122"/>
              </a:rPr>
              <a:t> </a:t>
            </a:r>
          </a:p>
          <a:p>
            <a:pPr marL="342900" indent="-342900">
              <a:spcBef>
                <a:spcPct val="20000"/>
              </a:spcBef>
              <a:buClr>
                <a:schemeClr val="bg2"/>
              </a:buClr>
              <a:buSzPct val="70000"/>
              <a:buFont typeface="Wingdings" pitchFamily="2" charset="2"/>
              <a:buChar char="l"/>
            </a:pPr>
            <a:r>
              <a:rPr lang="zh-CN" altLang="en-US" sz="2700">
                <a:latin typeface="宋体" pitchFamily="2" charset="-122"/>
              </a:rPr>
              <a:t>      </a:t>
            </a:r>
            <a:r>
              <a:rPr lang="zh-CN" altLang="zh-CN" sz="2700" b="1">
                <a:latin typeface="宋体" pitchFamily="2" charset="-122"/>
              </a:rPr>
              <a:t>回馈制动又称发动机制动，常用来限制转速，比如当电车下坡时，重力作用使电车转速增大；</a:t>
            </a:r>
            <a:r>
              <a:rPr lang="zh-CN" altLang="en-US" sz="2700" b="1">
                <a:latin typeface="宋体" pitchFamily="2" charset="-122"/>
              </a:rPr>
              <a:t>或电动机在变极调速有少极对数变为多极对数时，</a:t>
            </a:r>
            <a:r>
              <a:rPr lang="zh-CN" altLang="zh-CN" sz="2700" b="1">
                <a:latin typeface="宋体" pitchFamily="2" charset="-122"/>
              </a:rPr>
              <a:t>转速</a:t>
            </a:r>
            <a:r>
              <a:rPr lang="en-US" altLang="zh-CN" sz="2700" b="1">
                <a:latin typeface="宋体" pitchFamily="2" charset="-122"/>
              </a:rPr>
              <a:t>n&gt;n</a:t>
            </a:r>
            <a:r>
              <a:rPr lang="en-US" altLang="zh-CN" sz="2700" b="1" baseline="-25000">
                <a:latin typeface="宋体" pitchFamily="2" charset="-122"/>
              </a:rPr>
              <a:t>1</a:t>
            </a:r>
            <a:r>
              <a:rPr lang="zh-CN" altLang="zh-CN" sz="2700" b="1">
                <a:latin typeface="宋体" pitchFamily="2" charset="-122"/>
              </a:rPr>
              <a:t>时，电机由电动机状态变为发动机状态运行，电机的有功电流和电磁转距方向将倒转，这时电磁转距变为制动性质转</a:t>
            </a:r>
            <a:r>
              <a:rPr lang="zh-CN" altLang="en-US" sz="2700" b="1">
                <a:latin typeface="宋体" pitchFamily="2" charset="-122"/>
              </a:rPr>
              <a:t>矩</a:t>
            </a:r>
            <a:r>
              <a:rPr lang="zh-CN" altLang="zh-CN" sz="2700" b="1">
                <a:latin typeface="宋体" pitchFamily="2" charset="-122"/>
              </a:rPr>
              <a:t>，电机转速被限制；同时，</a:t>
            </a:r>
            <a:r>
              <a:rPr lang="zh-CN" altLang="zh-CN" sz="2700" b="1">
                <a:solidFill>
                  <a:schemeClr val="folHlink"/>
                </a:solidFill>
                <a:latin typeface="宋体" pitchFamily="2" charset="-122"/>
              </a:rPr>
              <a:t>电磁功率被倒送回电网，</a:t>
            </a:r>
            <a:r>
              <a:rPr lang="zh-CN" altLang="zh-CN" sz="2700" b="1">
                <a:latin typeface="宋体" pitchFamily="2" charset="-122"/>
              </a:rPr>
              <a:t>故称为</a:t>
            </a:r>
            <a:r>
              <a:rPr lang="zh-CN" altLang="zh-CN" sz="2700" b="1">
                <a:solidFill>
                  <a:srgbClr val="0000FF"/>
                </a:solidFill>
                <a:latin typeface="宋体" pitchFamily="2" charset="-122"/>
              </a:rPr>
              <a:t>回馈制动</a:t>
            </a:r>
            <a:r>
              <a:rPr lang="zh-CN" altLang="zh-CN" sz="2700" b="1">
                <a:latin typeface="宋体" pitchFamily="2" charset="-122"/>
              </a:rPr>
              <a:t>。 </a:t>
            </a:r>
          </a:p>
          <a:p>
            <a:pPr marL="342900" indent="-342900">
              <a:spcBef>
                <a:spcPct val="20000"/>
              </a:spcBef>
              <a:buClr>
                <a:schemeClr val="bg2"/>
              </a:buClr>
              <a:buSzPct val="70000"/>
              <a:buFont typeface="Wingdings" pitchFamily="2" charset="2"/>
              <a:buChar char="l"/>
            </a:pPr>
            <a:endParaRPr lang="zh-CN" altLang="zh-CN" sz="2700">
              <a:latin typeface="宋体" pitchFamily="2" charset="-122"/>
            </a:endParaRPr>
          </a:p>
          <a:p>
            <a:pPr marL="342900" indent="-342900">
              <a:spcBef>
                <a:spcPct val="20000"/>
              </a:spcBef>
              <a:buClr>
                <a:schemeClr val="bg2"/>
              </a:buClr>
              <a:buSzPct val="70000"/>
              <a:buFont typeface="Wingdings" pitchFamily="2" charset="2"/>
              <a:buChar char="l"/>
            </a:pPr>
            <a:endParaRPr lang="zh-CN" altLang="zh-CN" sz="2700">
              <a:latin typeface="宋体" pitchFamily="2" charset="-122"/>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title"/>
          </p:nvPr>
        </p:nvSpPr>
        <p:spPr>
          <a:xfrm>
            <a:off x="900113" y="836613"/>
            <a:ext cx="7056437" cy="738187"/>
          </a:xfrm>
        </p:spPr>
        <p:txBody>
          <a:bodyPr/>
          <a:lstStyle/>
          <a:p>
            <a:pPr eaLnBrk="1" hangingPunct="1"/>
            <a:r>
              <a:rPr lang="en-US" altLang="zh-CN" sz="3600" b="1" smtClean="0"/>
              <a:t>5.4</a:t>
            </a:r>
            <a:r>
              <a:rPr lang="en-US" altLang="zh-CN" sz="3600" b="1" smtClean="0">
                <a:latin typeface="Arial" pitchFamily="34" charset="0"/>
              </a:rPr>
              <a:t>—</a:t>
            </a:r>
            <a:r>
              <a:rPr lang="en-US" altLang="zh-CN" sz="3600" b="1" smtClean="0"/>
              <a:t>4  </a:t>
            </a:r>
            <a:r>
              <a:rPr lang="zh-CN" altLang="en-US" sz="3600" b="1" smtClean="0"/>
              <a:t>感应发电机</a:t>
            </a:r>
            <a:r>
              <a:rPr lang="zh-CN" altLang="en-US" sz="2900" b="1" smtClean="0"/>
              <a:t>             </a:t>
            </a:r>
            <a:r>
              <a:rPr lang="en-US" altLang="zh-CN" sz="1200" smtClean="0">
                <a:ea typeface="黑体" pitchFamily="49" charset="-122"/>
              </a:rPr>
              <a:t>1</a:t>
            </a:r>
          </a:p>
        </p:txBody>
      </p:sp>
      <p:sp>
        <p:nvSpPr>
          <p:cNvPr id="39939" name="Rectangle 4"/>
          <p:cNvSpPr>
            <a:spLocks noChangeArrowheads="1"/>
          </p:cNvSpPr>
          <p:nvPr/>
        </p:nvSpPr>
        <p:spPr bwMode="auto">
          <a:xfrm>
            <a:off x="0" y="1773238"/>
            <a:ext cx="9144000" cy="266382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         </a:t>
            </a:r>
            <a:r>
              <a:rPr lang="zh-CN" altLang="en-US" sz="2700" b="1"/>
              <a:t>感应电机的与其它电机一样具有可逆性，它绝大多数情况作为电动机运行，但也可作为发电机运行。当</a:t>
            </a:r>
            <a:r>
              <a:rPr lang="en-US" altLang="zh-CN" sz="2700" b="1"/>
              <a:t>n&gt;n</a:t>
            </a:r>
            <a:r>
              <a:rPr lang="en-US" altLang="zh-CN" sz="2700" b="1" baseline="-25000"/>
              <a:t>1</a:t>
            </a:r>
            <a:r>
              <a:rPr lang="zh-CN" altLang="en-US" sz="2700" b="1"/>
              <a:t>，</a:t>
            </a:r>
            <a:r>
              <a:rPr lang="en-US" altLang="zh-CN" sz="2700" b="1"/>
              <a:t>s&lt;0</a:t>
            </a:r>
            <a:r>
              <a:rPr lang="zh-CN" altLang="en-US" sz="2700" b="1"/>
              <a:t>时，感应电机将机械能转换成电能输出。根据其励磁条件，可以分为与电网并联和自励两种情况，分别讨论如下：</a:t>
            </a:r>
          </a:p>
        </p:txBody>
      </p:sp>
      <p:graphicFrame>
        <p:nvGraphicFramePr>
          <p:cNvPr id="39940" name="Object 5"/>
          <p:cNvGraphicFramePr>
            <a:graphicFrameLocks noChangeAspect="1"/>
          </p:cNvGraphicFramePr>
          <p:nvPr>
            <p:ph sz="quarter" idx="2"/>
          </p:nvPr>
        </p:nvGraphicFramePr>
        <p:xfrm>
          <a:off x="179388" y="5445125"/>
          <a:ext cx="5759450" cy="1195388"/>
        </p:xfrm>
        <a:graphic>
          <a:graphicData uri="http://schemas.openxmlformats.org/presentationml/2006/ole">
            <p:oleObj spid="_x0000_s39940" name="公式" r:id="rId3" imgW="2362200" imgH="469900" progId="Equation.3">
              <p:embed/>
            </p:oleObj>
          </a:graphicData>
        </a:graphic>
      </p:graphicFrame>
      <p:pic>
        <p:nvPicPr>
          <p:cNvPr id="567298" name="Picture 2" descr="27-3感应电动机机械特性A"/>
          <p:cNvPicPr>
            <a:picLocks noChangeAspect="1" noChangeArrowheads="1"/>
          </p:cNvPicPr>
          <p:nvPr/>
        </p:nvPicPr>
        <p:blipFill>
          <a:blip r:embed="rId4"/>
          <a:srcRect/>
          <a:stretch>
            <a:fillRect/>
          </a:stretch>
        </p:blipFill>
        <p:spPr bwMode="auto">
          <a:xfrm>
            <a:off x="4810125" y="1125538"/>
            <a:ext cx="4333875" cy="44481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67298"/>
                                        </p:tgtEl>
                                        <p:attrNameLst>
                                          <p:attrName>style.visibility</p:attrName>
                                        </p:attrNameLst>
                                      </p:cBhvr>
                                      <p:to>
                                        <p:strVal val="visible"/>
                                      </p:to>
                                    </p:set>
                                    <p:animEffect transition="in" filter="slide(fromBottom)">
                                      <p:cBhvr>
                                        <p:cTn id="7" dur="500"/>
                                        <p:tgtEl>
                                          <p:spTgt spid="567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title"/>
          </p:nvPr>
        </p:nvSpPr>
        <p:spPr>
          <a:xfrm>
            <a:off x="900113" y="476250"/>
            <a:ext cx="7056437" cy="738188"/>
          </a:xfrm>
        </p:spPr>
        <p:txBody>
          <a:bodyPr/>
          <a:lstStyle/>
          <a:p>
            <a:pPr eaLnBrk="1" hangingPunct="1"/>
            <a:r>
              <a:rPr lang="en-US" altLang="zh-CN" sz="3600" b="1" smtClean="0"/>
              <a:t>5.4</a:t>
            </a:r>
            <a:r>
              <a:rPr lang="en-US" altLang="zh-CN" sz="3600" b="1" smtClean="0">
                <a:latin typeface="Arial" pitchFamily="34" charset="0"/>
              </a:rPr>
              <a:t>—</a:t>
            </a:r>
            <a:r>
              <a:rPr lang="en-US" altLang="zh-CN" sz="3600" b="1" smtClean="0"/>
              <a:t>4  </a:t>
            </a:r>
            <a:r>
              <a:rPr lang="zh-CN" altLang="en-US" sz="3600" b="1" smtClean="0"/>
              <a:t>感应发电机</a:t>
            </a:r>
            <a:r>
              <a:rPr lang="zh-CN" altLang="en-US" sz="2900" b="1" smtClean="0"/>
              <a:t> </a:t>
            </a:r>
            <a:r>
              <a:rPr lang="en-US" altLang="zh-CN" sz="1200" smtClean="0">
                <a:ea typeface="黑体" pitchFamily="49" charset="-122"/>
              </a:rPr>
              <a:t>2</a:t>
            </a:r>
          </a:p>
        </p:txBody>
      </p:sp>
      <p:sp>
        <p:nvSpPr>
          <p:cNvPr id="40963" name="Rectangle 4"/>
          <p:cNvSpPr>
            <a:spLocks noChangeArrowheads="1"/>
          </p:cNvSpPr>
          <p:nvPr/>
        </p:nvSpPr>
        <p:spPr bwMode="auto">
          <a:xfrm>
            <a:off x="0" y="1196975"/>
            <a:ext cx="9144000" cy="28082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      </a:t>
            </a:r>
            <a:r>
              <a:rPr lang="zh-CN" altLang="en-US" sz="2700" b="1"/>
              <a:t>一、与电网并联运行的感应发电机</a:t>
            </a:r>
          </a:p>
          <a:p>
            <a:pPr marL="342900" indent="-342900">
              <a:spcBef>
                <a:spcPct val="20000"/>
              </a:spcBef>
              <a:buClr>
                <a:schemeClr val="bg2"/>
              </a:buClr>
              <a:buSzPct val="70000"/>
              <a:buFont typeface="Wingdings" pitchFamily="2" charset="2"/>
              <a:buChar char="l"/>
            </a:pPr>
            <a:r>
              <a:rPr lang="zh-CN" altLang="en-US" sz="2700" b="1"/>
              <a:t>       感应电机接于恒频恒压的电网上，则</a:t>
            </a:r>
            <a:r>
              <a:rPr lang="zh-CN" altLang="en-US" sz="2700" b="1">
                <a:solidFill>
                  <a:srgbClr val="0000FF"/>
                </a:solidFill>
              </a:rPr>
              <a:t>气隙旋转磁场的主磁通基本保持不变</a:t>
            </a:r>
            <a:r>
              <a:rPr lang="zh-CN" altLang="en-US" sz="2700" b="1"/>
              <a:t>，建立主磁通的感性电流由电网供给，且与电机的运行状态无关。</a:t>
            </a:r>
          </a:p>
          <a:p>
            <a:pPr marL="342900" indent="-342900">
              <a:spcBef>
                <a:spcPct val="20000"/>
              </a:spcBef>
              <a:buClr>
                <a:schemeClr val="bg2"/>
              </a:buClr>
              <a:buSzPct val="70000"/>
              <a:buFont typeface="Wingdings" pitchFamily="2" charset="2"/>
              <a:buChar char="l"/>
            </a:pPr>
            <a:r>
              <a:rPr lang="zh-CN" altLang="en-US" sz="2700" b="1"/>
              <a:t>       当电机由其它原动机驱动时，使转子转速</a:t>
            </a:r>
            <a:r>
              <a:rPr lang="en-US" altLang="zh-CN" sz="2700" b="1"/>
              <a:t>n&gt;n</a:t>
            </a:r>
            <a:r>
              <a:rPr lang="en-US" altLang="zh-CN" sz="2700" b="1" baseline="-25000"/>
              <a:t>1</a:t>
            </a:r>
            <a:r>
              <a:rPr lang="zh-CN" altLang="en-US" sz="2700" b="1"/>
              <a:t>，</a:t>
            </a:r>
            <a:r>
              <a:rPr lang="en-US" altLang="zh-CN" sz="2700" b="1"/>
              <a:t>s&lt;0</a:t>
            </a:r>
            <a:r>
              <a:rPr lang="zh-CN" altLang="en-US" sz="2700" b="1"/>
              <a:t>时，电机为发电状态。</a:t>
            </a:r>
          </a:p>
          <a:p>
            <a:pPr marL="342900" indent="-342900">
              <a:spcBef>
                <a:spcPct val="20000"/>
              </a:spcBef>
              <a:buClr>
                <a:schemeClr val="bg2"/>
              </a:buClr>
              <a:buSzPct val="70000"/>
              <a:buFont typeface="Wingdings" pitchFamily="2" charset="2"/>
              <a:buChar char="l"/>
            </a:pPr>
            <a:r>
              <a:rPr lang="el-GR" altLang="zh-CN" sz="2700" b="1">
                <a:cs typeface="Tahoma" pitchFamily="34" charset="0"/>
              </a:rPr>
              <a:t>Δ</a:t>
            </a:r>
            <a:r>
              <a:rPr lang="en-US" altLang="zh-CN" sz="2700" b="1"/>
              <a:t>n</a:t>
            </a:r>
            <a:r>
              <a:rPr lang="zh-CN" altLang="en-US" sz="2700" b="1"/>
              <a:t>的方向</a:t>
            </a:r>
          </a:p>
          <a:p>
            <a:pPr marL="342900" indent="-342900">
              <a:spcBef>
                <a:spcPct val="20000"/>
              </a:spcBef>
              <a:buClr>
                <a:schemeClr val="bg2"/>
              </a:buClr>
              <a:buSzPct val="70000"/>
              <a:buFont typeface="Wingdings" pitchFamily="2" charset="2"/>
              <a:buChar char="l"/>
            </a:pPr>
            <a:r>
              <a:rPr lang="zh-CN" altLang="en-US" sz="2700" b="1"/>
              <a:t>转子电流</a:t>
            </a:r>
            <a:r>
              <a:rPr lang="en-US" altLang="zh-CN" sz="2700" b="1"/>
              <a:t>I</a:t>
            </a:r>
            <a:r>
              <a:rPr lang="en-US" altLang="zh-CN" sz="2700" b="1" baseline="-25000"/>
              <a:t>2s</a:t>
            </a:r>
            <a:r>
              <a:rPr lang="zh-CN" altLang="en-US" sz="2700" b="1"/>
              <a:t>滞后电势</a:t>
            </a:r>
            <a:r>
              <a:rPr lang="en-US" altLang="zh-CN" sz="2700" b="1"/>
              <a:t>E</a:t>
            </a:r>
            <a:r>
              <a:rPr lang="en-US" altLang="zh-CN" sz="2700" b="1" baseline="-25000"/>
              <a:t>2s</a:t>
            </a:r>
            <a:r>
              <a:rPr lang="en-US" altLang="zh-CN" sz="2700" b="1"/>
              <a:t> </a:t>
            </a:r>
          </a:p>
          <a:p>
            <a:pPr marL="342900" indent="-342900">
              <a:spcBef>
                <a:spcPct val="20000"/>
              </a:spcBef>
              <a:buClr>
                <a:schemeClr val="bg2"/>
              </a:buClr>
              <a:buSzPct val="70000"/>
              <a:buFont typeface="Wingdings" pitchFamily="2" charset="2"/>
              <a:buChar char="l"/>
            </a:pPr>
            <a:r>
              <a:rPr lang="en-US" altLang="zh-CN" sz="2700" b="1"/>
              <a:t>   </a:t>
            </a:r>
            <a:r>
              <a:rPr lang="el-GR" altLang="zh-CN" sz="2700" b="1">
                <a:cs typeface="Tahoma" pitchFamily="34" charset="0"/>
              </a:rPr>
              <a:t>Ψ</a:t>
            </a:r>
            <a:r>
              <a:rPr lang="en-US" altLang="zh-CN" sz="2700" b="1" baseline="-25000"/>
              <a:t>2s</a:t>
            </a:r>
            <a:endParaRPr lang="el-GR" altLang="zh-CN" sz="2700" b="1" baseline="-25000"/>
          </a:p>
        </p:txBody>
      </p:sp>
      <p:pic>
        <p:nvPicPr>
          <p:cNvPr id="40964" name="Picture 6" descr="25-4"/>
          <p:cNvPicPr>
            <a:picLocks noChangeAspect="1" noChangeArrowheads="1"/>
          </p:cNvPicPr>
          <p:nvPr/>
        </p:nvPicPr>
        <p:blipFill>
          <a:blip r:embed="rId2"/>
          <a:srcRect l="34375" r="32339" b="16724"/>
          <a:stretch>
            <a:fillRect/>
          </a:stretch>
        </p:blipFill>
        <p:spPr bwMode="auto">
          <a:xfrm>
            <a:off x="4787900" y="3619500"/>
            <a:ext cx="3313113" cy="3238500"/>
          </a:xfrm>
          <a:prstGeom prst="rect">
            <a:avLst/>
          </a:prstGeom>
          <a:noFill/>
          <a:ln w="9525">
            <a:noFill/>
            <a:miter lim="800000"/>
            <a:headEnd/>
            <a:tailEnd/>
          </a:ln>
        </p:spPr>
      </p:pic>
      <p:sp>
        <p:nvSpPr>
          <p:cNvPr id="607239" name="AutoShape 7"/>
          <p:cNvSpPr>
            <a:spLocks noChangeArrowheads="1"/>
          </p:cNvSpPr>
          <p:nvPr/>
        </p:nvSpPr>
        <p:spPr bwMode="auto">
          <a:xfrm>
            <a:off x="5364163" y="4149725"/>
            <a:ext cx="1008062" cy="2708275"/>
          </a:xfrm>
          <a:prstGeom prst="curvedRightArrow">
            <a:avLst>
              <a:gd name="adj1" fmla="val 53732"/>
              <a:gd name="adj2" fmla="val 107465"/>
              <a:gd name="adj3" fmla="val 33333"/>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607240" name="Rectangle 8"/>
          <p:cNvSpPr>
            <a:spLocks noChangeArrowheads="1"/>
          </p:cNvSpPr>
          <p:nvPr/>
        </p:nvSpPr>
        <p:spPr bwMode="auto">
          <a:xfrm>
            <a:off x="5651500" y="4221163"/>
            <a:ext cx="863600" cy="649287"/>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None/>
            </a:pPr>
            <a:r>
              <a:rPr lang="en-US" altLang="zh-CN" sz="2700" b="1"/>
              <a:t>n</a:t>
            </a:r>
            <a:r>
              <a:rPr lang="en-US" altLang="zh-CN" sz="2700" b="1" baseline="-25000"/>
              <a:t>1</a:t>
            </a:r>
            <a:endParaRPr lang="en-US" altLang="zh-CN" sz="2700" b="1"/>
          </a:p>
        </p:txBody>
      </p:sp>
      <p:sp>
        <p:nvSpPr>
          <p:cNvPr id="607241" name="AutoShape 9"/>
          <p:cNvSpPr>
            <a:spLocks noChangeArrowheads="1"/>
          </p:cNvSpPr>
          <p:nvPr/>
        </p:nvSpPr>
        <p:spPr bwMode="auto">
          <a:xfrm>
            <a:off x="6084888" y="4941888"/>
            <a:ext cx="287337" cy="792162"/>
          </a:xfrm>
          <a:prstGeom prst="curvedRightArrow">
            <a:avLst>
              <a:gd name="adj1" fmla="val 55138"/>
              <a:gd name="adj2" fmla="val 110276"/>
              <a:gd name="adj3" fmla="val 33333"/>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607242" name="Rectangle 10"/>
          <p:cNvSpPr>
            <a:spLocks noChangeArrowheads="1"/>
          </p:cNvSpPr>
          <p:nvPr/>
        </p:nvSpPr>
        <p:spPr bwMode="auto">
          <a:xfrm>
            <a:off x="6084888" y="5013325"/>
            <a:ext cx="863600" cy="6492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None/>
            </a:pPr>
            <a:r>
              <a:rPr lang="en-US" altLang="zh-CN" sz="2700" b="1"/>
              <a:t>n</a:t>
            </a:r>
          </a:p>
        </p:txBody>
      </p:sp>
      <p:sp>
        <p:nvSpPr>
          <p:cNvPr id="607243" name="AutoShape 11"/>
          <p:cNvSpPr>
            <a:spLocks noChangeArrowheads="1"/>
          </p:cNvSpPr>
          <p:nvPr/>
        </p:nvSpPr>
        <p:spPr bwMode="auto">
          <a:xfrm>
            <a:off x="7019925" y="4149725"/>
            <a:ext cx="647700" cy="2519363"/>
          </a:xfrm>
          <a:prstGeom prst="curvedLeftArrow">
            <a:avLst>
              <a:gd name="adj1" fmla="val 77794"/>
              <a:gd name="adj2" fmla="val 155588"/>
              <a:gd name="adj3" fmla="val 33333"/>
            </a:avLst>
          </a:prstGeom>
          <a:solidFill>
            <a:schemeClr val="hlink"/>
          </a:solidFill>
          <a:ln w="9525">
            <a:solidFill>
              <a:schemeClr val="hlink"/>
            </a:solidFill>
            <a:miter lim="800000"/>
            <a:headEnd/>
            <a:tailEnd/>
          </a:ln>
          <a:effectLst/>
        </p:spPr>
        <p:txBody>
          <a:bodyPr wrap="none" anchor="ctr"/>
          <a:lstStyle/>
          <a:p>
            <a:endParaRPr lang="zh-CN" altLang="en-US"/>
          </a:p>
        </p:txBody>
      </p:sp>
      <p:sp>
        <p:nvSpPr>
          <p:cNvPr id="607244" name="Rectangle 12"/>
          <p:cNvSpPr>
            <a:spLocks noChangeArrowheads="1"/>
          </p:cNvSpPr>
          <p:nvPr/>
        </p:nvSpPr>
        <p:spPr bwMode="auto">
          <a:xfrm>
            <a:off x="7308850" y="4005263"/>
            <a:ext cx="1511300" cy="649287"/>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None/>
            </a:pPr>
            <a:r>
              <a:rPr lang="en-US" altLang="zh-CN" sz="2700" b="1"/>
              <a:t>n-n</a:t>
            </a:r>
            <a:r>
              <a:rPr lang="en-US" altLang="zh-CN" sz="2700" b="1" baseline="-25000"/>
              <a:t>1</a:t>
            </a:r>
            <a:endParaRPr lang="en-US" altLang="zh-CN" sz="2700" b="1"/>
          </a:p>
        </p:txBody>
      </p:sp>
      <p:sp>
        <p:nvSpPr>
          <p:cNvPr id="607245" name="Rectangle 13"/>
          <p:cNvSpPr>
            <a:spLocks noChangeArrowheads="1"/>
          </p:cNvSpPr>
          <p:nvPr/>
        </p:nvSpPr>
        <p:spPr bwMode="auto">
          <a:xfrm>
            <a:off x="6372225" y="5661025"/>
            <a:ext cx="1511300" cy="6492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None/>
            </a:pPr>
            <a:r>
              <a:rPr lang="en-US" altLang="zh-CN" sz="2700" b="1"/>
              <a:t>X E</a:t>
            </a:r>
            <a:r>
              <a:rPr lang="en-US" altLang="zh-CN" sz="2700" b="1" baseline="-25000"/>
              <a:t>2s</a:t>
            </a:r>
            <a:endParaRPr lang="en-US" altLang="zh-CN" sz="2700" b="1"/>
          </a:p>
        </p:txBody>
      </p:sp>
      <p:sp>
        <p:nvSpPr>
          <p:cNvPr id="607246" name="Rectangle 14"/>
          <p:cNvSpPr>
            <a:spLocks noChangeArrowheads="1"/>
          </p:cNvSpPr>
          <p:nvPr/>
        </p:nvSpPr>
        <p:spPr bwMode="auto">
          <a:xfrm>
            <a:off x="6300788" y="4508500"/>
            <a:ext cx="1511300" cy="64770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None/>
            </a:pPr>
            <a:r>
              <a:rPr lang="en-US" altLang="zh-CN" sz="2700" b="1"/>
              <a:t>●</a:t>
            </a:r>
          </a:p>
        </p:txBody>
      </p:sp>
      <p:sp>
        <p:nvSpPr>
          <p:cNvPr id="607247" name="Rectangle 15"/>
          <p:cNvSpPr>
            <a:spLocks noChangeArrowheads="1"/>
          </p:cNvSpPr>
          <p:nvPr/>
        </p:nvSpPr>
        <p:spPr bwMode="auto">
          <a:xfrm>
            <a:off x="6516688" y="5229225"/>
            <a:ext cx="1368425" cy="6492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None/>
            </a:pPr>
            <a:r>
              <a:rPr lang="en-US" altLang="zh-CN" sz="2700" b="1"/>
              <a:t>I</a:t>
            </a:r>
            <a:r>
              <a:rPr lang="en-US" altLang="zh-CN" sz="2700" b="1" baseline="-25000"/>
              <a:t>2s</a:t>
            </a:r>
            <a:r>
              <a:rPr lang="en-US" altLang="zh-CN" sz="2700" b="1"/>
              <a:t>  </a:t>
            </a:r>
            <a:endParaRPr lang="en-US" altLang="zh-CN" sz="2700" b="1" baseline="-25000"/>
          </a:p>
        </p:txBody>
      </p:sp>
      <p:sp>
        <p:nvSpPr>
          <p:cNvPr id="607249" name="Line 17"/>
          <p:cNvSpPr>
            <a:spLocks noChangeShapeType="1"/>
          </p:cNvSpPr>
          <p:nvPr/>
        </p:nvSpPr>
        <p:spPr bwMode="auto">
          <a:xfrm>
            <a:off x="6804025" y="4797425"/>
            <a:ext cx="936625" cy="0"/>
          </a:xfrm>
          <a:prstGeom prst="line">
            <a:avLst/>
          </a:prstGeom>
          <a:noFill/>
          <a:ln w="76200">
            <a:solidFill>
              <a:schemeClr val="tx1"/>
            </a:solidFill>
            <a:miter lim="800000"/>
            <a:headEnd/>
            <a:tailEnd type="triangle" w="med" len="med"/>
          </a:ln>
          <a:effectLst/>
        </p:spPr>
        <p:txBody>
          <a:bodyPr wrap="none"/>
          <a:lstStyle/>
          <a:p>
            <a:endParaRPr lang="zh-CN" altLang="en-US"/>
          </a:p>
        </p:txBody>
      </p:sp>
      <p:sp>
        <p:nvSpPr>
          <p:cNvPr id="607250" name="Line 18"/>
          <p:cNvSpPr>
            <a:spLocks noChangeShapeType="1"/>
          </p:cNvSpPr>
          <p:nvPr/>
        </p:nvSpPr>
        <p:spPr bwMode="auto">
          <a:xfrm flipH="1">
            <a:off x="5508625" y="5949950"/>
            <a:ext cx="935038" cy="0"/>
          </a:xfrm>
          <a:prstGeom prst="line">
            <a:avLst/>
          </a:prstGeom>
          <a:noFill/>
          <a:ln w="76200">
            <a:solidFill>
              <a:schemeClr val="tx1"/>
            </a:solidFill>
            <a:miter lim="800000"/>
            <a:headEnd/>
            <a:tailEnd type="triangle" w="med" len="med"/>
          </a:ln>
          <a:effectLst/>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72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607240"/>
                                        </p:tgtEl>
                                        <p:attrNameLst>
                                          <p:attrName>style.visibility</p:attrName>
                                        </p:attrNameLst>
                                      </p:cBhvr>
                                      <p:to>
                                        <p:strVal val="visible"/>
                                      </p:to>
                                    </p:set>
                                    <p:animEffect transition="in" filter="slide(fromBottom)">
                                      <p:cBhvr>
                                        <p:cTn id="11" dur="500"/>
                                        <p:tgtEl>
                                          <p:spTgt spid="60724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07241"/>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607242"/>
                                        </p:tgtEl>
                                        <p:attrNameLst>
                                          <p:attrName>style.visibility</p:attrName>
                                        </p:attrNameLst>
                                      </p:cBhvr>
                                      <p:to>
                                        <p:strVal val="visible"/>
                                      </p:to>
                                    </p:set>
                                    <p:animEffect transition="in" filter="slide(fromBottom)">
                                      <p:cBhvr>
                                        <p:cTn id="20" dur="500"/>
                                        <p:tgtEl>
                                          <p:spTgt spid="60724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0724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607244"/>
                                        </p:tgtEl>
                                        <p:attrNameLst>
                                          <p:attrName>style.visibility</p:attrName>
                                        </p:attrNameLst>
                                      </p:cBhvr>
                                      <p:to>
                                        <p:strVal val="visible"/>
                                      </p:to>
                                    </p:set>
                                    <p:animEffect transition="in" filter="slide(fromBottom)">
                                      <p:cBhvr>
                                        <p:cTn id="29" dur="500"/>
                                        <p:tgtEl>
                                          <p:spTgt spid="60724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607245"/>
                                        </p:tgtEl>
                                        <p:attrNameLst>
                                          <p:attrName>style.visibility</p:attrName>
                                        </p:attrNameLst>
                                      </p:cBhvr>
                                      <p:to>
                                        <p:strVal val="visible"/>
                                      </p:to>
                                    </p:set>
                                    <p:animEffect transition="in" filter="slide(fromBottom)">
                                      <p:cBhvr>
                                        <p:cTn id="34" dur="500"/>
                                        <p:tgtEl>
                                          <p:spTgt spid="60724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607246"/>
                                        </p:tgtEl>
                                        <p:attrNameLst>
                                          <p:attrName>style.visibility</p:attrName>
                                        </p:attrNameLst>
                                      </p:cBhvr>
                                      <p:to>
                                        <p:strVal val="visible"/>
                                      </p:to>
                                    </p:set>
                                    <p:animEffect transition="in" filter="slide(fromBottom)">
                                      <p:cBhvr>
                                        <p:cTn id="39" dur="500"/>
                                        <p:tgtEl>
                                          <p:spTgt spid="60724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607247"/>
                                        </p:tgtEl>
                                        <p:attrNameLst>
                                          <p:attrName>style.visibility</p:attrName>
                                        </p:attrNameLst>
                                      </p:cBhvr>
                                      <p:to>
                                        <p:strVal val="visible"/>
                                      </p:to>
                                    </p:set>
                                    <p:animEffect transition="in" filter="slide(fromBottom)">
                                      <p:cBhvr>
                                        <p:cTn id="44" dur="500"/>
                                        <p:tgtEl>
                                          <p:spTgt spid="60724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2" presetClass="entr" presetSubtype="8" fill="hold" grpId="0" nodeType="clickEffect">
                                  <p:stCondLst>
                                    <p:cond delay="0"/>
                                  </p:stCondLst>
                                  <p:childTnLst>
                                    <p:set>
                                      <p:cBhvr>
                                        <p:cTn id="48" dur="1" fill="hold">
                                          <p:stCondLst>
                                            <p:cond delay="0"/>
                                          </p:stCondLst>
                                        </p:cTn>
                                        <p:tgtEl>
                                          <p:spTgt spid="607249"/>
                                        </p:tgtEl>
                                        <p:attrNameLst>
                                          <p:attrName>style.visibility</p:attrName>
                                        </p:attrNameLst>
                                      </p:cBhvr>
                                      <p:to>
                                        <p:strVal val="visible"/>
                                      </p:to>
                                    </p:set>
                                    <p:animEffect transition="in" filter="slide(fromLeft)">
                                      <p:cBhvr>
                                        <p:cTn id="49" dur="500"/>
                                        <p:tgtEl>
                                          <p:spTgt spid="60724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2" presetClass="entr" presetSubtype="2" fill="hold" grpId="0" nodeType="clickEffect">
                                  <p:stCondLst>
                                    <p:cond delay="0"/>
                                  </p:stCondLst>
                                  <p:childTnLst>
                                    <p:set>
                                      <p:cBhvr>
                                        <p:cTn id="53" dur="1" fill="hold">
                                          <p:stCondLst>
                                            <p:cond delay="0"/>
                                          </p:stCondLst>
                                        </p:cTn>
                                        <p:tgtEl>
                                          <p:spTgt spid="607250"/>
                                        </p:tgtEl>
                                        <p:attrNameLst>
                                          <p:attrName>style.visibility</p:attrName>
                                        </p:attrNameLst>
                                      </p:cBhvr>
                                      <p:to>
                                        <p:strVal val="visible"/>
                                      </p:to>
                                    </p:set>
                                    <p:animEffect transition="in" filter="slide(fromRight)">
                                      <p:cBhvr>
                                        <p:cTn id="54" dur="500"/>
                                        <p:tgtEl>
                                          <p:spTgt spid="607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39" grpId="0" animBg="1"/>
      <p:bldP spid="607240" grpId="0"/>
      <p:bldP spid="607241" grpId="0" animBg="1"/>
      <p:bldP spid="607242" grpId="0"/>
      <p:bldP spid="607243" grpId="0" animBg="1"/>
      <p:bldP spid="607244" grpId="0"/>
      <p:bldP spid="607245" grpId="0"/>
      <p:bldP spid="607246" grpId="0"/>
      <p:bldP spid="607247" grpId="0"/>
      <p:bldP spid="607249" grpId="0" animBg="1"/>
      <p:bldP spid="60725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a:xfrm>
            <a:off x="755650" y="0"/>
            <a:ext cx="7793038" cy="1143000"/>
          </a:xfrm>
        </p:spPr>
        <p:txBody>
          <a:bodyPr/>
          <a:lstStyle/>
          <a:p>
            <a:pPr eaLnBrk="1" hangingPunct="1"/>
            <a:r>
              <a:rPr lang="en-US" altLang="zh-CN" sz="4000" b="1" smtClean="0"/>
              <a:t>5.4</a:t>
            </a:r>
            <a:r>
              <a:rPr lang="en-US" altLang="zh-CN" sz="4000" b="1" smtClean="0">
                <a:latin typeface="Arial" pitchFamily="34" charset="0"/>
              </a:rPr>
              <a:t>—</a:t>
            </a:r>
            <a:r>
              <a:rPr lang="en-US" altLang="zh-CN" sz="4000" b="1" smtClean="0"/>
              <a:t>4  </a:t>
            </a:r>
            <a:r>
              <a:rPr lang="zh-CN" altLang="en-US" sz="4000" b="1" smtClean="0"/>
              <a:t>感应发电机</a:t>
            </a:r>
            <a:r>
              <a:rPr lang="zh-CN" altLang="en-US" b="1" smtClean="0"/>
              <a:t> </a:t>
            </a:r>
            <a:r>
              <a:rPr lang="en-US" altLang="zh-CN" sz="1400" smtClean="0">
                <a:ea typeface="黑体" pitchFamily="49" charset="-122"/>
              </a:rPr>
              <a:t>3</a:t>
            </a:r>
          </a:p>
        </p:txBody>
      </p:sp>
      <p:graphicFrame>
        <p:nvGraphicFramePr>
          <p:cNvPr id="41987" name="Object 11"/>
          <p:cNvGraphicFramePr>
            <a:graphicFrameLocks noChangeAspect="1"/>
          </p:cNvGraphicFramePr>
          <p:nvPr>
            <p:ph sz="half" idx="1"/>
          </p:nvPr>
        </p:nvGraphicFramePr>
        <p:xfrm>
          <a:off x="250825" y="1844675"/>
          <a:ext cx="4716463" cy="3536950"/>
        </p:xfrm>
        <a:graphic>
          <a:graphicData uri="http://schemas.openxmlformats.org/presentationml/2006/ole">
            <p:oleObj spid="_x0000_s41987" name="公式" r:id="rId3" imgW="1473200" imgH="1104900" progId="Equation.3">
              <p:embed/>
            </p:oleObj>
          </a:graphicData>
        </a:graphic>
      </p:graphicFrame>
      <p:sp>
        <p:nvSpPr>
          <p:cNvPr id="41988" name="Rectangle 5"/>
          <p:cNvSpPr>
            <a:spLocks noChangeArrowheads="1"/>
          </p:cNvSpPr>
          <p:nvPr/>
        </p:nvSpPr>
        <p:spPr bwMode="auto">
          <a:xfrm>
            <a:off x="250825" y="1341438"/>
            <a:ext cx="7129463" cy="86360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       </a:t>
            </a:r>
            <a:r>
              <a:rPr lang="zh-CN" altLang="en-US" sz="2700" b="1"/>
              <a:t>感应电动机的电压平衡式</a:t>
            </a:r>
          </a:p>
        </p:txBody>
      </p:sp>
      <p:graphicFrame>
        <p:nvGraphicFramePr>
          <p:cNvPr id="41989" name="Object 16"/>
          <p:cNvGraphicFramePr>
            <a:graphicFrameLocks noChangeAspect="1"/>
          </p:cNvGraphicFramePr>
          <p:nvPr>
            <p:ph sz="half" idx="2"/>
          </p:nvPr>
        </p:nvGraphicFramePr>
        <p:xfrm>
          <a:off x="0" y="5373688"/>
          <a:ext cx="9144000" cy="1041400"/>
        </p:xfrm>
        <a:graphic>
          <a:graphicData uri="http://schemas.openxmlformats.org/presentationml/2006/ole">
            <p:oleObj spid="_x0000_s41989" name="公式" r:id="rId4" imgW="3860800" imgH="381000" progId="Equation.3">
              <p:embed/>
            </p:oleObj>
          </a:graphicData>
        </a:graphic>
      </p:graphicFrame>
      <p:sp>
        <p:nvSpPr>
          <p:cNvPr id="41990" name="Rectangle 18"/>
          <p:cNvSpPr>
            <a:spLocks noChangeArrowheads="1"/>
          </p:cNvSpPr>
          <p:nvPr/>
        </p:nvSpPr>
        <p:spPr bwMode="auto">
          <a:xfrm>
            <a:off x="1042988" y="5300663"/>
            <a:ext cx="5689600" cy="647700"/>
          </a:xfrm>
          <a:prstGeom prst="rect">
            <a:avLst/>
          </a:prstGeom>
          <a:noFill/>
          <a:ln w="9525">
            <a:noFill/>
            <a:miter lim="800000"/>
            <a:headEnd/>
            <a:tailEnd/>
          </a:ln>
          <a:effectLst/>
        </p:spPr>
        <p:txBody>
          <a:bodyPr/>
          <a:lstStyle/>
          <a:p>
            <a:pPr marL="2057400" lvl="4" indent="-228600">
              <a:spcBef>
                <a:spcPct val="20000"/>
              </a:spcBef>
              <a:buClr>
                <a:schemeClr val="folHlink"/>
              </a:buClr>
              <a:buSzPct val="150000"/>
            </a:pPr>
            <a:r>
              <a:rPr lang="zh-CN" altLang="en-US" sz="3200" b="1"/>
              <a:t>频率变换</a:t>
            </a:r>
          </a:p>
        </p:txBody>
      </p:sp>
      <p:pic>
        <p:nvPicPr>
          <p:cNvPr id="41991" name="Picture 19" descr="28-12感应发电机矢量图"/>
          <p:cNvPicPr>
            <a:picLocks noChangeAspect="1" noChangeArrowheads="1"/>
          </p:cNvPicPr>
          <p:nvPr/>
        </p:nvPicPr>
        <p:blipFill>
          <a:blip r:embed="rId5"/>
          <a:srcRect/>
          <a:stretch>
            <a:fillRect/>
          </a:stretch>
        </p:blipFill>
        <p:spPr bwMode="auto">
          <a:xfrm>
            <a:off x="5724525" y="333375"/>
            <a:ext cx="3036888" cy="45370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55650" y="908050"/>
            <a:ext cx="7466013" cy="723900"/>
          </a:xfrm>
        </p:spPr>
        <p:txBody>
          <a:bodyPr/>
          <a:lstStyle/>
          <a:p>
            <a:pPr eaLnBrk="1" hangingPunct="1"/>
            <a:r>
              <a:rPr lang="en-US" altLang="zh-CN" sz="3200" b="1" smtClean="0"/>
              <a:t>5.4</a:t>
            </a:r>
            <a:r>
              <a:rPr lang="en-US" altLang="zh-CN" sz="3200" b="1" smtClean="0">
                <a:latin typeface="Arial" pitchFamily="34" charset="0"/>
              </a:rPr>
              <a:t>—</a:t>
            </a:r>
            <a:r>
              <a:rPr lang="en-US" altLang="zh-CN" sz="3200" b="1" smtClean="0"/>
              <a:t>1  </a:t>
            </a:r>
            <a:r>
              <a:rPr lang="zh-CN" altLang="en-US" sz="3200" b="1" smtClean="0"/>
              <a:t>感应电动机的起动</a:t>
            </a:r>
            <a:r>
              <a:rPr lang="zh-CN" altLang="en-US" sz="2500" b="1" smtClean="0"/>
              <a:t>    </a:t>
            </a:r>
            <a:r>
              <a:rPr lang="zh-CN" altLang="en-US" sz="2900" b="1" smtClean="0"/>
              <a:t>  </a:t>
            </a:r>
            <a:r>
              <a:rPr lang="zh-CN" altLang="en-US" sz="2900" smtClean="0"/>
              <a:t>  </a:t>
            </a:r>
            <a:r>
              <a:rPr lang="en-US" altLang="zh-CN" sz="1000" smtClean="0">
                <a:ea typeface="黑体" pitchFamily="49" charset="-122"/>
              </a:rPr>
              <a:t>1</a:t>
            </a:r>
          </a:p>
        </p:txBody>
      </p:sp>
      <p:sp>
        <p:nvSpPr>
          <p:cNvPr id="6147" name="Rectangle 3"/>
          <p:cNvSpPr>
            <a:spLocks noGrp="1" noChangeArrowheads="1"/>
          </p:cNvSpPr>
          <p:nvPr>
            <p:ph type="body" sz="half" idx="1"/>
          </p:nvPr>
        </p:nvSpPr>
        <p:spPr>
          <a:xfrm>
            <a:off x="250825" y="2017713"/>
            <a:ext cx="8497888" cy="4506912"/>
          </a:xfrm>
        </p:spPr>
        <p:txBody>
          <a:bodyPr/>
          <a:lstStyle/>
          <a:p>
            <a:pPr eaLnBrk="1" hangingPunct="1">
              <a:lnSpc>
                <a:spcPct val="90000"/>
              </a:lnSpc>
            </a:pPr>
            <a:r>
              <a:rPr lang="en-US" altLang="zh-CN" sz="2700" smtClean="0"/>
              <a:t>       </a:t>
            </a:r>
            <a:r>
              <a:rPr lang="zh-CN" altLang="en-US" sz="2700" b="1" smtClean="0"/>
              <a:t>感应电动机从静止状态过渡到稳定运行状态即为起动过程。</a:t>
            </a:r>
          </a:p>
          <a:p>
            <a:pPr eaLnBrk="1" hangingPunct="1">
              <a:lnSpc>
                <a:spcPct val="90000"/>
              </a:lnSpc>
            </a:pPr>
            <a:r>
              <a:rPr lang="zh-CN" altLang="en-US" sz="2700" b="1" smtClean="0"/>
              <a:t>       对感应电动机而言，当定子绕组接入电源后，转子就开始转动，</a:t>
            </a:r>
            <a:r>
              <a:rPr lang="zh-CN" altLang="en-US" sz="2700" b="1" smtClean="0">
                <a:solidFill>
                  <a:srgbClr val="0000FF"/>
                </a:solidFill>
              </a:rPr>
              <a:t>其起动转矩的大小、起动电流的大小及由静止到稳定运行所需速起动时间的长短，标志着电动机的起动性能</a:t>
            </a:r>
            <a:r>
              <a:rPr lang="zh-CN" altLang="en-US" sz="2700" b="1" smtClean="0"/>
              <a:t>。</a:t>
            </a:r>
          </a:p>
          <a:p>
            <a:pPr eaLnBrk="1" hangingPunct="1">
              <a:lnSpc>
                <a:spcPct val="90000"/>
              </a:lnSpc>
            </a:pPr>
            <a:r>
              <a:rPr lang="zh-CN" altLang="en-US" sz="2700" b="1" smtClean="0"/>
              <a:t>       起动瞬间，</a:t>
            </a:r>
            <a:r>
              <a:rPr lang="en-US" altLang="zh-CN" sz="2700" b="1" smtClean="0"/>
              <a:t>n=0</a:t>
            </a:r>
            <a:r>
              <a:rPr lang="zh-CN" altLang="en-US" sz="2700" b="1" smtClean="0"/>
              <a:t>、</a:t>
            </a:r>
            <a:r>
              <a:rPr lang="en-US" altLang="zh-CN" sz="2700" b="1" smtClean="0"/>
              <a:t>s=1</a:t>
            </a:r>
            <a:r>
              <a:rPr lang="zh-CN" altLang="en-US" sz="2700" b="1" smtClean="0"/>
              <a:t>，模拟电阻为</a:t>
            </a:r>
            <a:r>
              <a:rPr lang="en-US" altLang="zh-CN" sz="2700" b="1" smtClean="0"/>
              <a:t>(1-s)r</a:t>
            </a:r>
            <a:r>
              <a:rPr lang="en-US" altLang="zh-CN" sz="2700" b="1" baseline="-25000" smtClean="0"/>
              <a:t>2</a:t>
            </a:r>
            <a:r>
              <a:rPr lang="en-US" altLang="zh-CN" sz="2700" b="1" smtClean="0"/>
              <a:t>’/s=0</a:t>
            </a:r>
            <a:r>
              <a:rPr lang="zh-CN" altLang="en-US" sz="2700" b="1" smtClean="0"/>
              <a:t>，故有称感应电动机处于短路状态。这时的电流为起动电流，是很大的。当忽略</a:t>
            </a:r>
            <a:r>
              <a:rPr lang="en-US" altLang="zh-CN" sz="2700" b="1" smtClean="0"/>
              <a:t>I</a:t>
            </a:r>
            <a:r>
              <a:rPr lang="en-US" altLang="zh-CN" sz="2700" b="1" baseline="-25000" smtClean="0"/>
              <a:t>0</a:t>
            </a:r>
            <a:r>
              <a:rPr lang="zh-CN" altLang="en-US" sz="2700" b="1" smtClean="0"/>
              <a:t>时，则起动电流为：</a:t>
            </a:r>
          </a:p>
        </p:txBody>
      </p:sp>
      <p:pic>
        <p:nvPicPr>
          <p:cNvPr id="8271" name="Picture 79" descr="26-14感应电动机负载等值变换图"/>
          <p:cNvPicPr>
            <a:picLocks noChangeAspect="1" noChangeArrowheads="1"/>
          </p:cNvPicPr>
          <p:nvPr/>
        </p:nvPicPr>
        <p:blipFill>
          <a:blip r:embed="rId2"/>
          <a:srcRect/>
          <a:stretch>
            <a:fillRect/>
          </a:stretch>
        </p:blipFill>
        <p:spPr bwMode="auto">
          <a:xfrm>
            <a:off x="900113" y="1628775"/>
            <a:ext cx="6981825" cy="2781300"/>
          </a:xfrm>
          <a:prstGeom prst="rect">
            <a:avLst/>
          </a:prstGeom>
          <a:noFill/>
          <a:ln w="9525">
            <a:noFill/>
            <a:miter lim="800000"/>
            <a:headEnd/>
            <a:tailEnd/>
          </a:ln>
        </p:spPr>
      </p:pic>
      <p:sp>
        <p:nvSpPr>
          <p:cNvPr id="8272" name="Line 80"/>
          <p:cNvSpPr>
            <a:spLocks noChangeShapeType="1"/>
          </p:cNvSpPr>
          <p:nvPr/>
        </p:nvSpPr>
        <p:spPr bwMode="auto">
          <a:xfrm flipV="1">
            <a:off x="6372225" y="2060575"/>
            <a:ext cx="0" cy="1512888"/>
          </a:xfrm>
          <a:prstGeom prst="line">
            <a:avLst/>
          </a:prstGeom>
          <a:noFill/>
          <a:ln w="76200">
            <a:solidFill>
              <a:schemeClr val="hlink"/>
            </a:solidFill>
            <a:miter lim="800000"/>
            <a:headEnd/>
            <a:tailEnd/>
          </a:ln>
          <a:effectLst/>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8271"/>
                                        </p:tgtEl>
                                        <p:attrNameLst>
                                          <p:attrName>style.visibility</p:attrName>
                                        </p:attrNameLst>
                                      </p:cBhvr>
                                      <p:to>
                                        <p:strVal val="visible"/>
                                      </p:to>
                                    </p:set>
                                    <p:animEffect transition="in" filter="slide(fromBottom)">
                                      <p:cBhvr>
                                        <p:cTn id="7" dur="500"/>
                                        <p:tgtEl>
                                          <p:spTgt spid="82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2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title"/>
          </p:nvPr>
        </p:nvSpPr>
        <p:spPr>
          <a:xfrm>
            <a:off x="684213" y="908050"/>
            <a:ext cx="6807200" cy="647700"/>
          </a:xfrm>
        </p:spPr>
        <p:txBody>
          <a:bodyPr/>
          <a:lstStyle/>
          <a:p>
            <a:pPr eaLnBrk="1" hangingPunct="1"/>
            <a:r>
              <a:rPr lang="en-US" altLang="zh-CN" sz="3600" b="1" smtClean="0"/>
              <a:t>5.4</a:t>
            </a:r>
            <a:r>
              <a:rPr lang="en-US" altLang="zh-CN" sz="3600" b="1" smtClean="0">
                <a:latin typeface="Arial" pitchFamily="34" charset="0"/>
              </a:rPr>
              <a:t>—</a:t>
            </a:r>
            <a:r>
              <a:rPr lang="en-US" altLang="zh-CN" sz="3600" b="1" smtClean="0"/>
              <a:t>4  </a:t>
            </a:r>
            <a:r>
              <a:rPr lang="zh-CN" altLang="en-US" sz="3600" b="1" smtClean="0"/>
              <a:t>感应发电机</a:t>
            </a:r>
            <a:r>
              <a:rPr lang="zh-CN" altLang="en-US" sz="2900" b="1" smtClean="0"/>
              <a:t> </a:t>
            </a:r>
            <a:r>
              <a:rPr lang="en-US" altLang="zh-CN" sz="1000" smtClean="0">
                <a:ea typeface="黑体" pitchFamily="49" charset="-122"/>
              </a:rPr>
              <a:t>4</a:t>
            </a:r>
          </a:p>
        </p:txBody>
      </p:sp>
      <p:sp>
        <p:nvSpPr>
          <p:cNvPr id="43011" name="Rectangle 4"/>
          <p:cNvSpPr>
            <a:spLocks noChangeArrowheads="1"/>
          </p:cNvSpPr>
          <p:nvPr/>
        </p:nvSpPr>
        <p:spPr bwMode="auto">
          <a:xfrm>
            <a:off x="0" y="1844675"/>
            <a:ext cx="9144000" cy="4176713"/>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       </a:t>
            </a:r>
            <a:r>
              <a:rPr lang="zh-CN" altLang="en-US" sz="2700" b="1"/>
              <a:t>感应发电机要</a:t>
            </a:r>
            <a:r>
              <a:rPr lang="zh-CN" altLang="en-US" sz="2700" b="1">
                <a:solidFill>
                  <a:srgbClr val="0000FF"/>
                </a:solidFill>
              </a:rPr>
              <a:t>从电网输入感性无功电流</a:t>
            </a:r>
            <a:r>
              <a:rPr lang="zh-CN" altLang="en-US" sz="2700" b="1"/>
              <a:t>作为励磁，若用发电机惯例来说，</a:t>
            </a:r>
            <a:r>
              <a:rPr lang="zh-CN" altLang="en-US" sz="2700" b="1">
                <a:solidFill>
                  <a:srgbClr val="0000FF"/>
                </a:solidFill>
              </a:rPr>
              <a:t>感应发电机向电网输出容性电流</a:t>
            </a:r>
            <a:r>
              <a:rPr lang="zh-CN" altLang="en-US" sz="2700" b="1">
                <a:solidFill>
                  <a:schemeClr val="hlink"/>
                </a:solidFill>
              </a:rPr>
              <a:t>。</a:t>
            </a:r>
          </a:p>
          <a:p>
            <a:pPr marL="342900" indent="-342900">
              <a:spcBef>
                <a:spcPct val="20000"/>
              </a:spcBef>
              <a:buClr>
                <a:schemeClr val="bg2"/>
              </a:buClr>
              <a:buSzPct val="70000"/>
              <a:buFont typeface="Wingdings" pitchFamily="2" charset="2"/>
              <a:buChar char="l"/>
            </a:pPr>
            <a:r>
              <a:rPr lang="zh-CN" altLang="en-US" sz="2700" b="1"/>
              <a:t>       由于感应发电机的无功励磁电流为</a:t>
            </a:r>
            <a:r>
              <a:rPr lang="en-US" altLang="zh-CN" sz="2700" b="1"/>
              <a:t>0.2-0.25I</a:t>
            </a:r>
            <a:r>
              <a:rPr lang="en-US" altLang="zh-CN" sz="2700" b="1" baseline="-25000"/>
              <a:t>N</a:t>
            </a:r>
            <a:r>
              <a:rPr lang="zh-CN" altLang="en-US" sz="2700" b="1"/>
              <a:t>，所以功率因数较低，这是它的缺点，也因此限制了它的广泛应用。</a:t>
            </a:r>
          </a:p>
          <a:p>
            <a:pPr marL="342900" indent="-342900">
              <a:spcBef>
                <a:spcPct val="20000"/>
              </a:spcBef>
              <a:buClr>
                <a:schemeClr val="bg2"/>
              </a:buClr>
              <a:buSzPct val="70000"/>
              <a:buFont typeface="Wingdings" pitchFamily="2" charset="2"/>
              <a:buChar char="l"/>
            </a:pPr>
            <a:r>
              <a:rPr lang="zh-CN" altLang="en-US" sz="2700" b="1"/>
              <a:t>       感应发电机的优点是：电机笼型结构简单，原动机速度不要求恒定，与电网并联的条件和过程很简单。因此在小容量的电站得到应用。</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55650" y="549275"/>
            <a:ext cx="6807200" cy="647700"/>
          </a:xfrm>
        </p:spPr>
        <p:txBody>
          <a:bodyPr/>
          <a:lstStyle/>
          <a:p>
            <a:pPr eaLnBrk="1" hangingPunct="1"/>
            <a:r>
              <a:rPr lang="en-US" altLang="zh-CN" sz="3600" b="1" smtClean="0"/>
              <a:t>5.4</a:t>
            </a:r>
            <a:r>
              <a:rPr lang="en-US" altLang="zh-CN" sz="3600" b="1" smtClean="0">
                <a:latin typeface="Arial" pitchFamily="34" charset="0"/>
              </a:rPr>
              <a:t>—</a:t>
            </a:r>
            <a:r>
              <a:rPr lang="en-US" altLang="zh-CN" sz="3600" b="1" smtClean="0"/>
              <a:t>4  </a:t>
            </a:r>
            <a:r>
              <a:rPr lang="zh-CN" altLang="en-US" sz="3600" b="1" smtClean="0"/>
              <a:t>感应发电机</a:t>
            </a:r>
            <a:r>
              <a:rPr lang="zh-CN" altLang="en-US" sz="2900" b="1" smtClean="0"/>
              <a:t> </a:t>
            </a:r>
            <a:r>
              <a:rPr lang="en-US" altLang="zh-CN" sz="1000" smtClean="0">
                <a:ea typeface="黑体" pitchFamily="49" charset="-122"/>
              </a:rPr>
              <a:t>4</a:t>
            </a:r>
          </a:p>
        </p:txBody>
      </p:sp>
      <p:sp>
        <p:nvSpPr>
          <p:cNvPr id="44035" name="Rectangle 3"/>
          <p:cNvSpPr>
            <a:spLocks noChangeArrowheads="1"/>
          </p:cNvSpPr>
          <p:nvPr/>
        </p:nvSpPr>
        <p:spPr bwMode="auto">
          <a:xfrm>
            <a:off x="0" y="1268413"/>
            <a:ext cx="8964613" cy="367347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      </a:t>
            </a:r>
            <a:r>
              <a:rPr lang="zh-CN" altLang="en-US" sz="2700" b="1"/>
              <a:t>二、自励感应发电机</a:t>
            </a:r>
          </a:p>
          <a:p>
            <a:pPr marL="342900" indent="-342900">
              <a:spcBef>
                <a:spcPct val="20000"/>
              </a:spcBef>
              <a:buClr>
                <a:schemeClr val="bg2"/>
              </a:buClr>
              <a:buSzPct val="70000"/>
              <a:buFont typeface="Wingdings" pitchFamily="2" charset="2"/>
              <a:buChar char="l"/>
            </a:pPr>
            <a:r>
              <a:rPr lang="zh-CN" altLang="en-US" sz="2700" b="1"/>
              <a:t>       感应发电机不与电网并联时，首先要解决自励问题。办法是在发电机的输出端并接适当的电容，一旦发电机能输出容性无功电流，这就给发电机起励磁作用，使发电机产生励磁磁场。</a:t>
            </a:r>
          </a:p>
          <a:p>
            <a:pPr marL="342900" indent="-342900">
              <a:spcBef>
                <a:spcPct val="20000"/>
              </a:spcBef>
              <a:buClr>
                <a:schemeClr val="bg2"/>
              </a:buClr>
              <a:buSzPct val="70000"/>
              <a:buFont typeface="Wingdings" pitchFamily="2" charset="2"/>
              <a:buChar char="l"/>
            </a:pPr>
            <a:r>
              <a:rPr lang="zh-CN" altLang="en-US" sz="2700" b="1"/>
              <a:t>       与并联直流发电机相仿，感应发电机也要符合一定的自励条件</a:t>
            </a:r>
            <a:r>
              <a:rPr lang="zh-CN" altLang="en-US" sz="2700" b="1">
                <a:sym typeface="Wingdings" pitchFamily="2" charset="2"/>
              </a:rPr>
              <a:t>（</a:t>
            </a:r>
            <a:r>
              <a:rPr lang="en-US" altLang="zh-CN" sz="2700" b="1">
                <a:sym typeface="Wingdings" pitchFamily="2" charset="2"/>
              </a:rPr>
              <a:t>1</a:t>
            </a:r>
            <a:r>
              <a:rPr lang="zh-CN" altLang="en-US" sz="2700" b="1">
                <a:sym typeface="Wingdings" pitchFamily="2" charset="2"/>
              </a:rPr>
              <a:t>）应该有剩磁。（</a:t>
            </a:r>
            <a:r>
              <a:rPr lang="en-US" altLang="zh-CN" sz="2700" b="1">
                <a:sym typeface="Wingdings" pitchFamily="2" charset="2"/>
              </a:rPr>
              <a:t>2</a:t>
            </a:r>
            <a:r>
              <a:rPr lang="zh-CN" altLang="en-US" sz="2700" b="1">
                <a:sym typeface="Wingdings" pitchFamily="2" charset="2"/>
              </a:rPr>
              <a:t>）应该有足够的电容量。</a:t>
            </a:r>
            <a:endParaRPr lang="zh-CN" altLang="en-US" sz="2700" b="1"/>
          </a:p>
        </p:txBody>
      </p:sp>
      <p:graphicFrame>
        <p:nvGraphicFramePr>
          <p:cNvPr id="44036" name="Object 4"/>
          <p:cNvGraphicFramePr>
            <a:graphicFrameLocks noChangeAspect="1"/>
          </p:cNvGraphicFramePr>
          <p:nvPr>
            <p:ph sz="half" idx="1"/>
          </p:nvPr>
        </p:nvGraphicFramePr>
        <p:xfrm>
          <a:off x="2051050" y="4508500"/>
          <a:ext cx="3529013" cy="2079625"/>
        </p:xfrm>
        <a:graphic>
          <a:graphicData uri="http://schemas.openxmlformats.org/presentationml/2006/ole">
            <p:oleObj spid="_x0000_s44036" name="公式" r:id="rId3" imgW="672808" imgH="431613" progId="Equation.3">
              <p:embed/>
            </p:oleObj>
          </a:graphicData>
        </a:graphic>
      </p:graphicFrame>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292350" y="752475"/>
            <a:ext cx="5830888" cy="720725"/>
          </a:xfrm>
        </p:spPr>
        <p:txBody>
          <a:bodyPr/>
          <a:lstStyle/>
          <a:p>
            <a:pPr eaLnBrk="1" hangingPunct="1"/>
            <a:r>
              <a:rPr lang="zh-CN" altLang="en-US" smtClean="0"/>
              <a:t>小  结                   </a:t>
            </a:r>
            <a:r>
              <a:rPr lang="en-US" altLang="zh-CN" sz="1400" smtClean="0">
                <a:ea typeface="黑体" pitchFamily="49" charset="-122"/>
              </a:rPr>
              <a:t>1</a:t>
            </a:r>
          </a:p>
        </p:txBody>
      </p:sp>
      <p:sp>
        <p:nvSpPr>
          <p:cNvPr id="45059" name="Rectangle 3"/>
          <p:cNvSpPr>
            <a:spLocks noChangeArrowheads="1"/>
          </p:cNvSpPr>
          <p:nvPr/>
        </p:nvSpPr>
        <p:spPr bwMode="auto">
          <a:xfrm>
            <a:off x="228600" y="1916113"/>
            <a:ext cx="8591550" cy="4941887"/>
          </a:xfrm>
          <a:prstGeom prst="rect">
            <a:avLst/>
          </a:prstGeom>
          <a:noFill/>
          <a:ln w="9525">
            <a:noFill/>
            <a:miter lim="800000"/>
            <a:headEnd/>
            <a:tailEnd/>
          </a:ln>
          <a:effectLst/>
        </p:spPr>
        <p:txBody>
          <a:bodyPr/>
          <a:lstStyle/>
          <a:p>
            <a:pPr marL="342900" indent="-342900" algn="just">
              <a:spcBef>
                <a:spcPct val="20000"/>
              </a:spcBef>
              <a:buClr>
                <a:schemeClr val="bg2"/>
              </a:buClr>
              <a:buSzPct val="70000"/>
              <a:buFont typeface="Wingdings" pitchFamily="2" charset="2"/>
              <a:buChar char="l"/>
            </a:pPr>
            <a:r>
              <a:rPr lang="en-US" altLang="zh-CN" sz="2700">
                <a:latin typeface="Times New Roman" pitchFamily="18" charset="0"/>
              </a:rPr>
              <a:t>         </a:t>
            </a:r>
            <a:r>
              <a:rPr lang="zh-CN" altLang="en-US" sz="2700" b="1">
                <a:latin typeface="Times New Roman" pitchFamily="18" charset="0"/>
              </a:rPr>
              <a:t>感应电动机的起动：</a:t>
            </a: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a:t>
            </a:r>
            <a:r>
              <a:rPr lang="en-US" altLang="zh-CN" sz="2700" b="1">
                <a:latin typeface="Times New Roman" pitchFamily="18" charset="0"/>
              </a:rPr>
              <a:t>1</a:t>
            </a:r>
            <a:r>
              <a:rPr lang="zh-CN" altLang="en-US" sz="2700" b="1">
                <a:latin typeface="Times New Roman" pitchFamily="18" charset="0"/>
              </a:rPr>
              <a:t>）直接起动：小功率电机</a:t>
            </a: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a:t>
            </a:r>
            <a:r>
              <a:rPr lang="en-US" altLang="zh-CN" sz="2700" b="1">
                <a:latin typeface="Times New Roman" pitchFamily="18" charset="0"/>
              </a:rPr>
              <a:t>2</a:t>
            </a:r>
            <a:r>
              <a:rPr lang="zh-CN" altLang="en-US" sz="2700" b="1">
                <a:latin typeface="Times New Roman" pitchFamily="18" charset="0"/>
              </a:rPr>
              <a:t>）降压起动：大功率电机</a:t>
            </a: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a:t>
            </a:r>
            <a:r>
              <a:rPr lang="en-US" altLang="zh-CN" sz="2700" b="1">
                <a:latin typeface="Times New Roman" pitchFamily="18" charset="0"/>
              </a:rPr>
              <a:t>3</a:t>
            </a:r>
            <a:r>
              <a:rPr lang="zh-CN" altLang="en-US" sz="2700" b="1">
                <a:latin typeface="Times New Roman" pitchFamily="18" charset="0"/>
              </a:rPr>
              <a:t>）转子串电阻法：转子为绕线式</a:t>
            </a: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a:t>
            </a:r>
            <a:r>
              <a:rPr lang="en-US" altLang="zh-CN" sz="2700" b="1">
                <a:latin typeface="Times New Roman" pitchFamily="18" charset="0"/>
              </a:rPr>
              <a:t>4</a:t>
            </a:r>
            <a:r>
              <a:rPr lang="zh-CN" altLang="en-US" sz="2700" b="1">
                <a:latin typeface="Times New Roman" pitchFamily="18" charset="0"/>
              </a:rPr>
              <a:t>）笼型转子：深槽式和双笼式</a:t>
            </a: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        感应电动机的调速：</a:t>
            </a: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a:t>
            </a:r>
            <a:r>
              <a:rPr lang="en-US" altLang="zh-CN" sz="2700" b="1">
                <a:latin typeface="Times New Roman" pitchFamily="18" charset="0"/>
              </a:rPr>
              <a:t>1</a:t>
            </a:r>
            <a:r>
              <a:rPr lang="zh-CN" altLang="en-US" sz="2700" b="1">
                <a:latin typeface="Times New Roman" pitchFamily="18" charset="0"/>
              </a:rPr>
              <a:t>）定子：变极调速</a:t>
            </a: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a:t>
            </a:r>
            <a:r>
              <a:rPr lang="en-US" altLang="zh-CN" sz="2700" b="1">
                <a:latin typeface="Times New Roman" pitchFamily="18" charset="0"/>
              </a:rPr>
              <a:t>2</a:t>
            </a:r>
            <a:r>
              <a:rPr lang="zh-CN" altLang="en-US" sz="2700" b="1">
                <a:latin typeface="Times New Roman" pitchFamily="18" charset="0"/>
              </a:rPr>
              <a:t>）绕线式转子：串电阻和串电势</a:t>
            </a: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a:t>
            </a:r>
            <a:r>
              <a:rPr lang="en-US" altLang="zh-CN" sz="2700" b="1">
                <a:latin typeface="Times New Roman" pitchFamily="18" charset="0"/>
              </a:rPr>
              <a:t>3</a:t>
            </a:r>
            <a:r>
              <a:rPr lang="zh-CN" altLang="en-US" sz="2700" b="1">
                <a:latin typeface="Times New Roman" pitchFamily="18" charset="0"/>
              </a:rPr>
              <a:t>）电源：变频和变压</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292350" y="752475"/>
            <a:ext cx="5830888" cy="720725"/>
          </a:xfrm>
        </p:spPr>
        <p:txBody>
          <a:bodyPr/>
          <a:lstStyle/>
          <a:p>
            <a:pPr eaLnBrk="1" hangingPunct="1"/>
            <a:r>
              <a:rPr lang="zh-CN" altLang="en-US" smtClean="0"/>
              <a:t>小  结                   </a:t>
            </a:r>
            <a:r>
              <a:rPr lang="en-US" altLang="zh-CN" sz="1400" smtClean="0">
                <a:ea typeface="黑体" pitchFamily="49" charset="-122"/>
              </a:rPr>
              <a:t>2</a:t>
            </a:r>
          </a:p>
        </p:txBody>
      </p:sp>
      <p:sp>
        <p:nvSpPr>
          <p:cNvPr id="46083" name="Rectangle 3"/>
          <p:cNvSpPr>
            <a:spLocks noChangeArrowheads="1"/>
          </p:cNvSpPr>
          <p:nvPr/>
        </p:nvSpPr>
        <p:spPr bwMode="auto">
          <a:xfrm>
            <a:off x="228600" y="1916113"/>
            <a:ext cx="8591550" cy="4392612"/>
          </a:xfrm>
          <a:prstGeom prst="rect">
            <a:avLst/>
          </a:prstGeom>
          <a:noFill/>
          <a:ln w="9525">
            <a:noFill/>
            <a:miter lim="800000"/>
            <a:headEnd/>
            <a:tailEnd/>
          </a:ln>
          <a:effectLst/>
        </p:spPr>
        <p:txBody>
          <a:bodyPr/>
          <a:lstStyle/>
          <a:p>
            <a:pPr marL="342900" indent="-342900" algn="just">
              <a:spcBef>
                <a:spcPct val="20000"/>
              </a:spcBef>
              <a:buClr>
                <a:schemeClr val="bg2"/>
              </a:buClr>
              <a:buSzPct val="70000"/>
              <a:buFont typeface="Wingdings" pitchFamily="2" charset="2"/>
              <a:buChar char="l"/>
            </a:pPr>
            <a:r>
              <a:rPr lang="en-US" altLang="zh-CN" sz="2700">
                <a:latin typeface="Times New Roman" pitchFamily="18" charset="0"/>
              </a:rPr>
              <a:t>         </a:t>
            </a:r>
            <a:r>
              <a:rPr lang="zh-CN" altLang="en-US" sz="2700" b="1">
                <a:latin typeface="Times New Roman" pitchFamily="18" charset="0"/>
              </a:rPr>
              <a:t>感应电动机的制动：</a:t>
            </a: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a:t>
            </a:r>
            <a:r>
              <a:rPr lang="en-US" altLang="zh-CN" sz="2700" b="1">
                <a:latin typeface="Times New Roman" pitchFamily="18" charset="0"/>
              </a:rPr>
              <a:t>1</a:t>
            </a:r>
            <a:r>
              <a:rPr lang="zh-CN" altLang="en-US" sz="2700" b="1">
                <a:latin typeface="Times New Roman" pitchFamily="18" charset="0"/>
              </a:rPr>
              <a:t>）反接制动</a:t>
            </a: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a:t>
            </a:r>
            <a:r>
              <a:rPr lang="en-US" altLang="zh-CN" sz="2700" b="1">
                <a:latin typeface="Times New Roman" pitchFamily="18" charset="0"/>
              </a:rPr>
              <a:t>2</a:t>
            </a:r>
            <a:r>
              <a:rPr lang="zh-CN" altLang="en-US" sz="2700" b="1">
                <a:latin typeface="Times New Roman" pitchFamily="18" charset="0"/>
              </a:rPr>
              <a:t>）能耗制动</a:t>
            </a: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a:t>
            </a:r>
            <a:r>
              <a:rPr lang="en-US" altLang="zh-CN" sz="2700" b="1">
                <a:latin typeface="Times New Roman" pitchFamily="18" charset="0"/>
              </a:rPr>
              <a:t>3</a:t>
            </a:r>
            <a:r>
              <a:rPr lang="zh-CN" altLang="en-US" sz="2700" b="1">
                <a:latin typeface="Times New Roman" pitchFamily="18" charset="0"/>
              </a:rPr>
              <a:t>）回馈（反馈）制动</a:t>
            </a:r>
          </a:p>
          <a:p>
            <a:pPr marL="342900" indent="-342900" algn="just">
              <a:spcBef>
                <a:spcPct val="20000"/>
              </a:spcBef>
              <a:buClr>
                <a:schemeClr val="bg2"/>
              </a:buClr>
              <a:buSzPct val="70000"/>
              <a:buFont typeface="Wingdings" pitchFamily="2" charset="2"/>
              <a:buChar char="l"/>
            </a:pPr>
            <a:endParaRPr lang="zh-CN" altLang="en-US" sz="2700" b="1">
              <a:latin typeface="Times New Roman" pitchFamily="18" charset="0"/>
            </a:endParaRP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        感应发电机：</a:t>
            </a: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a:t>
            </a:r>
            <a:r>
              <a:rPr lang="en-US" altLang="zh-CN" sz="2700" b="1">
                <a:latin typeface="Times New Roman" pitchFamily="18" charset="0"/>
              </a:rPr>
              <a:t>1</a:t>
            </a:r>
            <a:r>
              <a:rPr lang="zh-CN" altLang="en-US" sz="2700" b="1">
                <a:latin typeface="Times New Roman" pitchFamily="18" charset="0"/>
              </a:rPr>
              <a:t>）并网发电机</a:t>
            </a: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a:t>
            </a:r>
            <a:r>
              <a:rPr lang="en-US" altLang="zh-CN" sz="2700" b="1">
                <a:latin typeface="Times New Roman" pitchFamily="18" charset="0"/>
              </a:rPr>
              <a:t>2</a:t>
            </a:r>
            <a:r>
              <a:rPr lang="zh-CN" altLang="en-US" sz="2700" b="1">
                <a:latin typeface="Times New Roman" pitchFamily="18" charset="0"/>
              </a:rPr>
              <a:t>）独立发电机</a:t>
            </a:r>
            <a:r>
              <a:rPr lang="en-US" altLang="zh-CN" sz="2700" b="1"/>
              <a:t>——</a:t>
            </a:r>
            <a:r>
              <a:rPr lang="zh-CN" altLang="en-US" sz="2700" b="1">
                <a:latin typeface="Times New Roman" pitchFamily="18" charset="0"/>
              </a:rPr>
              <a:t>自励建压的条件</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547813" y="549275"/>
            <a:ext cx="3024187" cy="1143000"/>
          </a:xfrm>
        </p:spPr>
        <p:txBody>
          <a:bodyPr/>
          <a:lstStyle/>
          <a:p>
            <a:pPr eaLnBrk="1" hangingPunct="1"/>
            <a:r>
              <a:rPr lang="zh-CN" altLang="en-US" sz="2900" b="1" smtClean="0"/>
              <a:t>作业</a:t>
            </a:r>
            <a:endParaRPr lang="zh-CN" altLang="en-US" sz="1400" smtClean="0">
              <a:ea typeface="黑体" pitchFamily="49" charset="-122"/>
            </a:endParaRPr>
          </a:p>
        </p:txBody>
      </p:sp>
      <p:sp>
        <p:nvSpPr>
          <p:cNvPr id="47107" name="Rectangle 3"/>
          <p:cNvSpPr>
            <a:spLocks noChangeArrowheads="1"/>
          </p:cNvSpPr>
          <p:nvPr/>
        </p:nvSpPr>
        <p:spPr bwMode="auto">
          <a:xfrm>
            <a:off x="1476375" y="2133600"/>
            <a:ext cx="5616575" cy="6492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5-24</a:t>
            </a:r>
            <a:r>
              <a:rPr lang="zh-CN" altLang="en-US" sz="2700"/>
              <a:t>，</a:t>
            </a:r>
            <a:r>
              <a:rPr lang="en-US" altLang="zh-CN" sz="2700"/>
              <a:t>25</a:t>
            </a:r>
            <a:r>
              <a:rPr lang="zh-CN" altLang="en-US" sz="2700"/>
              <a:t>，</a:t>
            </a:r>
            <a:r>
              <a:rPr lang="en-US" altLang="zh-CN" sz="2700"/>
              <a:t>28</a:t>
            </a:r>
            <a:r>
              <a:rPr lang="zh-CN" altLang="en-US" sz="2700"/>
              <a:t>，</a:t>
            </a:r>
            <a:r>
              <a:rPr lang="en-US" altLang="zh-CN" sz="2700"/>
              <a:t>32</a:t>
            </a:r>
            <a:endParaRPr lang="zh-CN" altLang="zh-CN" sz="200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7" descr="PIC003"/>
          <p:cNvPicPr>
            <a:picLocks noChangeAspect="1" noChangeArrowheads="1"/>
          </p:cNvPicPr>
          <p:nvPr/>
        </p:nvPicPr>
        <p:blipFill>
          <a:blip r:embed="rId2"/>
          <a:srcRect/>
          <a:stretch>
            <a:fillRect/>
          </a:stretch>
        </p:blipFill>
        <p:spPr bwMode="auto">
          <a:xfrm>
            <a:off x="0" y="0"/>
            <a:ext cx="9144000" cy="6883400"/>
          </a:xfrm>
          <a:prstGeom prst="rect">
            <a:avLst/>
          </a:prstGeom>
          <a:noFill/>
          <a:ln w="9525">
            <a:noFill/>
            <a:miter lim="800000"/>
            <a:headEnd/>
            <a:tailEnd/>
          </a:ln>
        </p:spPr>
      </p:pic>
      <p:sp>
        <p:nvSpPr>
          <p:cNvPr id="48131" name="Rectangle 3"/>
          <p:cNvSpPr>
            <a:spLocks noChangeArrowheads="1"/>
          </p:cNvSpPr>
          <p:nvPr/>
        </p:nvSpPr>
        <p:spPr bwMode="auto">
          <a:xfrm>
            <a:off x="1042988" y="2971800"/>
            <a:ext cx="4824412" cy="2286000"/>
          </a:xfrm>
          <a:prstGeom prst="rect">
            <a:avLst/>
          </a:prstGeom>
          <a:noFill/>
          <a:ln w="9525">
            <a:noFill/>
            <a:miter lim="800000"/>
            <a:headEnd/>
            <a:tailEnd/>
          </a:ln>
          <a:effectLst/>
        </p:spPr>
        <p:txBody>
          <a:bodyPr/>
          <a:lstStyle/>
          <a:p>
            <a:pPr marL="342900" indent="-342900" algn="ctr" fontAlgn="b">
              <a:lnSpc>
                <a:spcPct val="90000"/>
              </a:lnSpc>
              <a:spcBef>
                <a:spcPct val="20000"/>
              </a:spcBef>
              <a:buClr>
                <a:schemeClr val="folHlink"/>
              </a:buClr>
              <a:buSzPct val="60000"/>
              <a:buFont typeface="Wingdings" pitchFamily="2" charset="2"/>
              <a:buNone/>
            </a:pPr>
            <a:r>
              <a:rPr kumimoji="1" lang="en-US" altLang="zh-CN" sz="8000" b="1">
                <a:latin typeface="宋体" pitchFamily="2" charset="-122"/>
              </a:rPr>
              <a:t>THANK YOU</a:t>
            </a:r>
            <a:r>
              <a:rPr kumimoji="1" lang="en-US" altLang="zh-CN" sz="3200" b="1">
                <a:latin typeface="宋体" pitchFamily="2" charset="-122"/>
              </a:rPr>
              <a:t> </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27088" y="476250"/>
            <a:ext cx="7793037" cy="647700"/>
          </a:xfrm>
        </p:spPr>
        <p:txBody>
          <a:bodyPr/>
          <a:lstStyle/>
          <a:p>
            <a:pPr eaLnBrk="1" hangingPunct="1"/>
            <a:r>
              <a:rPr lang="en-US" altLang="zh-CN" sz="3200" b="1" smtClean="0"/>
              <a:t>5.4</a:t>
            </a:r>
            <a:r>
              <a:rPr lang="en-US" altLang="zh-CN" sz="3200" b="1" smtClean="0">
                <a:latin typeface="Arial" pitchFamily="34" charset="0"/>
              </a:rPr>
              <a:t>—</a:t>
            </a:r>
            <a:r>
              <a:rPr lang="en-US" altLang="zh-CN" sz="3200" b="1" smtClean="0"/>
              <a:t>1  </a:t>
            </a:r>
            <a:r>
              <a:rPr lang="zh-CN" altLang="en-US" sz="3200" b="1" smtClean="0"/>
              <a:t>感应电动机的起动</a:t>
            </a:r>
            <a:r>
              <a:rPr lang="zh-CN" altLang="en-US" sz="2500" b="1" smtClean="0"/>
              <a:t> </a:t>
            </a:r>
            <a:r>
              <a:rPr lang="en-US" altLang="zh-CN" sz="1000" smtClean="0">
                <a:ea typeface="黑体" pitchFamily="49" charset="-122"/>
              </a:rPr>
              <a:t>2</a:t>
            </a:r>
          </a:p>
        </p:txBody>
      </p:sp>
      <p:sp>
        <p:nvSpPr>
          <p:cNvPr id="7171" name="Rectangle 3"/>
          <p:cNvSpPr>
            <a:spLocks noChangeArrowheads="1"/>
          </p:cNvSpPr>
          <p:nvPr/>
        </p:nvSpPr>
        <p:spPr bwMode="auto">
          <a:xfrm>
            <a:off x="0" y="1196975"/>
            <a:ext cx="7956550" cy="566102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     </a:t>
            </a:r>
            <a:r>
              <a:rPr lang="zh-CN" altLang="en-US" sz="2700" b="1"/>
              <a:t>感应电动机的起动电流（</a:t>
            </a:r>
            <a:r>
              <a:rPr lang="en-US" altLang="zh-CN" sz="2700" b="1"/>
              <a:t>s=1</a:t>
            </a:r>
            <a:r>
              <a:rPr lang="zh-CN" altLang="en-US" sz="2700" b="1"/>
              <a:t>）</a:t>
            </a:r>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r>
              <a:rPr lang="zh-CN" altLang="en-US" sz="2700" b="1"/>
              <a:t>（</a:t>
            </a:r>
            <a:r>
              <a:rPr lang="en-US" altLang="zh-CN" sz="2700" b="1"/>
              <a:t>1</a:t>
            </a:r>
            <a:r>
              <a:rPr lang="zh-CN" altLang="en-US" sz="2700" b="1"/>
              <a:t>）转子电阻</a:t>
            </a:r>
            <a:r>
              <a:rPr lang="en-US" altLang="zh-CN" sz="2700" b="1"/>
              <a:t>r’</a:t>
            </a:r>
            <a:r>
              <a:rPr lang="en-US" altLang="zh-CN" sz="2700" b="1" baseline="-25000"/>
              <a:t>2</a:t>
            </a:r>
            <a:r>
              <a:rPr lang="zh-CN" altLang="en-US" sz="2700" b="1"/>
              <a:t>变化时，</a:t>
            </a:r>
            <a:r>
              <a:rPr lang="en-US" altLang="zh-CN" sz="2700" b="1"/>
              <a:t>T</a:t>
            </a:r>
            <a:r>
              <a:rPr lang="en-US" altLang="zh-CN" sz="2700" b="1" baseline="-25000"/>
              <a:t>st</a:t>
            </a:r>
            <a:r>
              <a:rPr lang="zh-CN" altLang="en-US" sz="2700" b="1"/>
              <a:t>变化。</a:t>
            </a:r>
          </a:p>
          <a:p>
            <a:pPr marL="342900" indent="-342900">
              <a:spcBef>
                <a:spcPct val="20000"/>
              </a:spcBef>
              <a:buClr>
                <a:schemeClr val="bg2"/>
              </a:buClr>
              <a:buSzPct val="70000"/>
              <a:buFont typeface="Wingdings" pitchFamily="2" charset="2"/>
              <a:buChar char="l"/>
            </a:pPr>
            <a:r>
              <a:rPr lang="zh-CN" altLang="en-US" sz="2700" b="1"/>
              <a:t>（</a:t>
            </a:r>
            <a:r>
              <a:rPr lang="en-US" altLang="zh-CN" sz="2700" b="1"/>
              <a:t>2</a:t>
            </a:r>
            <a:r>
              <a:rPr lang="zh-CN" altLang="en-US" sz="2700" b="1"/>
              <a:t>） </a:t>
            </a:r>
            <a:r>
              <a:rPr lang="en-US" altLang="zh-CN" sz="2700" b="1"/>
              <a:t>T</a:t>
            </a:r>
            <a:r>
              <a:rPr lang="en-US" altLang="zh-CN" sz="2700" b="1" baseline="-25000"/>
              <a:t>st</a:t>
            </a:r>
            <a:r>
              <a:rPr lang="zh-CN" altLang="en-US" sz="2700" b="1"/>
              <a:t>与</a:t>
            </a:r>
            <a:r>
              <a:rPr lang="en-US" altLang="zh-CN" sz="2700" b="1"/>
              <a:t>U</a:t>
            </a:r>
            <a:r>
              <a:rPr lang="en-US" altLang="zh-CN" sz="2700" b="1" baseline="30000"/>
              <a:t>2</a:t>
            </a:r>
            <a:r>
              <a:rPr lang="zh-CN" altLang="en-US" sz="2700" b="1"/>
              <a:t>成正比。</a:t>
            </a:r>
          </a:p>
          <a:p>
            <a:pPr marL="342900" indent="-342900">
              <a:spcBef>
                <a:spcPct val="20000"/>
              </a:spcBef>
              <a:buClr>
                <a:schemeClr val="bg2"/>
              </a:buClr>
              <a:buSzPct val="70000"/>
              <a:buFont typeface="Wingdings" pitchFamily="2" charset="2"/>
              <a:buChar char="l"/>
            </a:pPr>
            <a:r>
              <a:rPr lang="zh-CN" altLang="en-US" sz="2700" b="1"/>
              <a:t>（</a:t>
            </a:r>
            <a:r>
              <a:rPr lang="en-US" altLang="zh-CN" sz="2700" b="1"/>
              <a:t>3</a:t>
            </a:r>
            <a:r>
              <a:rPr lang="zh-CN" altLang="en-US" sz="2700" b="1"/>
              <a:t>）</a:t>
            </a:r>
            <a:r>
              <a:rPr lang="en-US" altLang="zh-CN" sz="2700" b="1"/>
              <a:t>f</a:t>
            </a:r>
            <a:r>
              <a:rPr lang="en-US" altLang="zh-CN" sz="2700" b="1" baseline="-25000"/>
              <a:t>1</a:t>
            </a:r>
            <a:r>
              <a:rPr lang="zh-CN" altLang="en-US" sz="2700" b="1"/>
              <a:t>增高，使</a:t>
            </a:r>
            <a:r>
              <a:rPr lang="en-US" altLang="zh-CN" sz="2700" b="1"/>
              <a:t>T</a:t>
            </a:r>
            <a:r>
              <a:rPr lang="en-US" altLang="zh-CN" sz="2700" b="1" baseline="-25000"/>
              <a:t>st</a:t>
            </a:r>
            <a:r>
              <a:rPr lang="zh-CN" altLang="en-US" sz="2700" b="1"/>
              <a:t>降低。</a:t>
            </a:r>
          </a:p>
          <a:p>
            <a:pPr marL="342900" indent="-342900">
              <a:spcBef>
                <a:spcPct val="20000"/>
              </a:spcBef>
              <a:buClr>
                <a:schemeClr val="bg2"/>
              </a:buClr>
              <a:buSzPct val="70000"/>
              <a:buFont typeface="Wingdings" pitchFamily="2" charset="2"/>
              <a:buChar char="l"/>
            </a:pPr>
            <a:r>
              <a:rPr lang="zh-CN" altLang="en-US" sz="2700" b="1"/>
              <a:t>（</a:t>
            </a:r>
            <a:r>
              <a:rPr lang="en-US" altLang="zh-CN" sz="2700" b="1"/>
              <a:t>4</a:t>
            </a:r>
            <a:r>
              <a:rPr lang="zh-CN" altLang="en-US" sz="2700" b="1"/>
              <a:t>） </a:t>
            </a:r>
            <a:r>
              <a:rPr lang="en-US" altLang="zh-CN" sz="2700" b="1"/>
              <a:t>T</a:t>
            </a:r>
            <a:r>
              <a:rPr lang="en-US" altLang="zh-CN" sz="2700" b="1" baseline="-25000"/>
              <a:t>st</a:t>
            </a:r>
            <a:r>
              <a:rPr lang="zh-CN" altLang="en-US" sz="2700" b="1"/>
              <a:t>与</a:t>
            </a:r>
            <a:r>
              <a:rPr lang="en-US" altLang="zh-CN" sz="2700" b="1"/>
              <a:t>(x</a:t>
            </a:r>
            <a:r>
              <a:rPr lang="el-GR" altLang="zh-CN" sz="2700" b="1" baseline="-25000">
                <a:latin typeface="宋体" pitchFamily="2" charset="-122"/>
              </a:rPr>
              <a:t>σ</a:t>
            </a:r>
            <a:r>
              <a:rPr lang="en-US" altLang="zh-CN" sz="2700" b="1" baseline="-25000">
                <a:latin typeface="宋体" pitchFamily="2" charset="-122"/>
              </a:rPr>
              <a:t>1</a:t>
            </a:r>
            <a:r>
              <a:rPr lang="en-US" altLang="zh-CN" sz="2700" b="1"/>
              <a:t>+c</a:t>
            </a:r>
            <a:r>
              <a:rPr lang="en-US" altLang="zh-CN" sz="2700" b="1" baseline="-25000"/>
              <a:t>1</a:t>
            </a:r>
            <a:r>
              <a:rPr lang="en-US" altLang="zh-CN" sz="2700" b="1"/>
              <a:t>x’</a:t>
            </a:r>
            <a:r>
              <a:rPr lang="el-GR" altLang="zh-CN" sz="2700" b="1" baseline="-25000">
                <a:latin typeface="宋体" pitchFamily="2" charset="-122"/>
              </a:rPr>
              <a:t>σ</a:t>
            </a:r>
            <a:r>
              <a:rPr lang="en-US" altLang="zh-CN" sz="2700" b="1" baseline="-25000">
                <a:latin typeface="宋体" pitchFamily="2" charset="-122"/>
              </a:rPr>
              <a:t>2</a:t>
            </a:r>
            <a:r>
              <a:rPr lang="en-US" altLang="zh-CN" sz="2700" b="1"/>
              <a:t>)</a:t>
            </a:r>
            <a:r>
              <a:rPr lang="zh-CN" altLang="en-US" sz="2700" b="1"/>
              <a:t>近似成反比。</a:t>
            </a:r>
          </a:p>
          <a:p>
            <a:pPr marL="342900" indent="-342900">
              <a:spcBef>
                <a:spcPct val="20000"/>
              </a:spcBef>
              <a:buClr>
                <a:schemeClr val="bg2"/>
              </a:buClr>
              <a:buSzPct val="70000"/>
              <a:buFont typeface="Wingdings" pitchFamily="2" charset="2"/>
              <a:buChar char="l"/>
            </a:pPr>
            <a:r>
              <a:rPr lang="zh-CN" altLang="en-US" sz="2700" b="1"/>
              <a:t>（</a:t>
            </a:r>
            <a:r>
              <a:rPr lang="en-US" altLang="zh-CN" sz="2700" b="1"/>
              <a:t>5</a:t>
            </a:r>
            <a:r>
              <a:rPr lang="zh-CN" altLang="en-US" sz="2700" b="1"/>
              <a:t>） </a:t>
            </a:r>
            <a:r>
              <a:rPr lang="en-US" altLang="zh-CN" sz="2700" b="1"/>
              <a:t>T</a:t>
            </a:r>
            <a:r>
              <a:rPr lang="en-US" altLang="zh-CN" sz="2700" b="1" baseline="-25000"/>
              <a:t>st</a:t>
            </a:r>
            <a:r>
              <a:rPr lang="zh-CN" altLang="en-US" sz="2700" b="1"/>
              <a:t>与</a:t>
            </a:r>
            <a:r>
              <a:rPr lang="en-US" altLang="zh-CN" sz="2700" b="1"/>
              <a:t>T</a:t>
            </a:r>
            <a:r>
              <a:rPr lang="en-US" altLang="zh-CN" sz="2700" b="1" baseline="-25000"/>
              <a:t>N</a:t>
            </a:r>
            <a:r>
              <a:rPr lang="zh-CN" altLang="en-US" sz="2700" b="1"/>
              <a:t>之比为感应电动机的起动转矩倍数</a:t>
            </a:r>
            <a:r>
              <a:rPr lang="en-US" altLang="zh-CN" sz="2700" b="1"/>
              <a:t>K(2-2.5)</a:t>
            </a:r>
          </a:p>
        </p:txBody>
      </p:sp>
      <p:graphicFrame>
        <p:nvGraphicFramePr>
          <p:cNvPr id="7172" name="Object 4"/>
          <p:cNvGraphicFramePr>
            <a:graphicFrameLocks noChangeAspect="1"/>
          </p:cNvGraphicFramePr>
          <p:nvPr>
            <p:ph sz="half" idx="1"/>
          </p:nvPr>
        </p:nvGraphicFramePr>
        <p:xfrm>
          <a:off x="611188" y="1700213"/>
          <a:ext cx="4392612" cy="1998662"/>
        </p:xfrm>
        <a:graphic>
          <a:graphicData uri="http://schemas.openxmlformats.org/presentationml/2006/ole">
            <p:oleObj spid="_x0000_s7172" name="公式" r:id="rId3" imgW="2260600" imgH="1028700" progId="Equation.3">
              <p:embed/>
            </p:oleObj>
          </a:graphicData>
        </a:graphic>
      </p:graphicFrame>
      <p:graphicFrame>
        <p:nvGraphicFramePr>
          <p:cNvPr id="7173" name="Object 5"/>
          <p:cNvGraphicFramePr>
            <a:graphicFrameLocks noChangeAspect="1"/>
          </p:cNvGraphicFramePr>
          <p:nvPr>
            <p:ph sz="half" idx="2"/>
          </p:nvPr>
        </p:nvGraphicFramePr>
        <p:xfrm>
          <a:off x="6899275" y="4432300"/>
          <a:ext cx="1560513" cy="1143000"/>
        </p:xfrm>
        <a:graphic>
          <a:graphicData uri="http://schemas.openxmlformats.org/presentationml/2006/ole">
            <p:oleObj spid="_x0000_s7173" name="公式" r:id="rId4" imgW="583947" imgH="431613" progId="Equation.3">
              <p:embed/>
            </p:oleObj>
          </a:graphicData>
        </a:graphic>
      </p:graphicFrame>
      <p:pic>
        <p:nvPicPr>
          <p:cNvPr id="569350" name="Picture 6" descr="27-3感应电动机机械特性B"/>
          <p:cNvPicPr>
            <a:picLocks noChangeAspect="1" noChangeArrowheads="1"/>
          </p:cNvPicPr>
          <p:nvPr/>
        </p:nvPicPr>
        <p:blipFill>
          <a:blip r:embed="rId5"/>
          <a:srcRect/>
          <a:stretch>
            <a:fillRect/>
          </a:stretch>
        </p:blipFill>
        <p:spPr bwMode="auto">
          <a:xfrm>
            <a:off x="3563938" y="188913"/>
            <a:ext cx="5580062" cy="358616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nodeType="clickEffect">
                                  <p:stCondLst>
                                    <p:cond delay="0"/>
                                  </p:stCondLst>
                                  <p:childTnLst>
                                    <p:set>
                                      <p:cBhvr>
                                        <p:cTn id="6" dur="1" fill="hold">
                                          <p:stCondLst>
                                            <p:cond delay="0"/>
                                          </p:stCondLst>
                                        </p:cTn>
                                        <p:tgtEl>
                                          <p:spTgt spid="569350"/>
                                        </p:tgtEl>
                                        <p:attrNameLst>
                                          <p:attrName>style.visibility</p:attrName>
                                        </p:attrNameLst>
                                      </p:cBhvr>
                                      <p:to>
                                        <p:strVal val="visible"/>
                                      </p:to>
                                    </p:set>
                                    <p:animEffect transition="in" filter="slide(fromRight)">
                                      <p:cBhvr>
                                        <p:cTn id="7" dur="500"/>
                                        <p:tgtEl>
                                          <p:spTgt spid="569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27088" y="765175"/>
            <a:ext cx="7793037" cy="863600"/>
          </a:xfrm>
        </p:spPr>
        <p:txBody>
          <a:bodyPr/>
          <a:lstStyle/>
          <a:p>
            <a:pPr eaLnBrk="1" hangingPunct="1"/>
            <a:r>
              <a:rPr lang="en-US" altLang="zh-CN" sz="3200" b="1" smtClean="0"/>
              <a:t>5.4</a:t>
            </a:r>
            <a:r>
              <a:rPr lang="en-US" altLang="zh-CN" sz="3200" b="1" smtClean="0">
                <a:latin typeface="Arial" pitchFamily="34" charset="0"/>
              </a:rPr>
              <a:t>—</a:t>
            </a:r>
            <a:r>
              <a:rPr lang="en-US" altLang="zh-CN" sz="3200" b="1" smtClean="0"/>
              <a:t>1  </a:t>
            </a:r>
            <a:r>
              <a:rPr lang="zh-CN" altLang="en-US" sz="3200" b="1" smtClean="0"/>
              <a:t>感应电动机的起动</a:t>
            </a:r>
            <a:r>
              <a:rPr lang="zh-CN" altLang="en-US" sz="2500" b="1" smtClean="0"/>
              <a:t> </a:t>
            </a:r>
            <a:r>
              <a:rPr lang="en-US" altLang="zh-CN" sz="1400" smtClean="0">
                <a:ea typeface="黑体" pitchFamily="49" charset="-122"/>
              </a:rPr>
              <a:t>3</a:t>
            </a:r>
          </a:p>
        </p:txBody>
      </p:sp>
      <p:sp>
        <p:nvSpPr>
          <p:cNvPr id="8195" name="Rectangle 3"/>
          <p:cNvSpPr>
            <a:spLocks noGrp="1" noChangeArrowheads="1"/>
          </p:cNvSpPr>
          <p:nvPr>
            <p:ph type="body" sz="half" idx="1"/>
          </p:nvPr>
        </p:nvSpPr>
        <p:spPr>
          <a:xfrm>
            <a:off x="0" y="1844675"/>
            <a:ext cx="9144000" cy="4824413"/>
          </a:xfrm>
        </p:spPr>
        <p:txBody>
          <a:bodyPr/>
          <a:lstStyle/>
          <a:p>
            <a:pPr eaLnBrk="1" hangingPunct="1">
              <a:lnSpc>
                <a:spcPct val="90000"/>
              </a:lnSpc>
            </a:pPr>
            <a:r>
              <a:rPr lang="en-US" altLang="zh-CN" sz="2700" b="1" smtClean="0"/>
              <a:t>       </a:t>
            </a:r>
            <a:r>
              <a:rPr lang="zh-CN" altLang="en-US" sz="2700" b="1" smtClean="0"/>
              <a:t>对笼型感应电动机来说，在额定电压下直接起动时，其起动电流可达额定电流的</a:t>
            </a:r>
            <a:r>
              <a:rPr lang="en-US" altLang="zh-CN" sz="2700" b="1" smtClean="0"/>
              <a:t>4</a:t>
            </a:r>
            <a:r>
              <a:rPr lang="zh-CN" altLang="en-US" sz="2700" b="1" smtClean="0"/>
              <a:t>－</a:t>
            </a:r>
            <a:r>
              <a:rPr lang="en-US" altLang="zh-CN" sz="2700" b="1" smtClean="0"/>
              <a:t>7</a:t>
            </a:r>
            <a:r>
              <a:rPr lang="zh-CN" altLang="en-US" sz="2700" b="1" smtClean="0"/>
              <a:t>倍，但起动转矩只有额定转矩的</a:t>
            </a:r>
            <a:r>
              <a:rPr lang="en-US" altLang="zh-CN" sz="2700" b="1" smtClean="0"/>
              <a:t>1</a:t>
            </a:r>
            <a:r>
              <a:rPr lang="zh-CN" altLang="en-US" sz="2700" b="1" smtClean="0"/>
              <a:t>－</a:t>
            </a:r>
            <a:r>
              <a:rPr lang="en-US" altLang="zh-CN" sz="2700" b="1" smtClean="0"/>
              <a:t>1.8</a:t>
            </a:r>
            <a:r>
              <a:rPr lang="zh-CN" altLang="en-US" sz="2700" b="1" smtClean="0"/>
              <a:t>倍。这是因为起动瞬间转子频率高、功率因数低，因此有功电流小、导致起动转矩低。所以，感应电动机特别是笼型电动机，虽然</a:t>
            </a:r>
            <a:r>
              <a:rPr lang="zh-CN" altLang="en-US" sz="2700" b="1" smtClean="0">
                <a:solidFill>
                  <a:srgbClr val="0000FF"/>
                </a:solidFill>
              </a:rPr>
              <a:t>有结构简单、体积小、重量轻、工作可靠等优点</a:t>
            </a:r>
            <a:r>
              <a:rPr lang="zh-CN" altLang="en-US" sz="2700" b="1" smtClean="0"/>
              <a:t>，但</a:t>
            </a:r>
            <a:r>
              <a:rPr lang="zh-CN" altLang="en-US" sz="2700" b="1" smtClean="0">
                <a:solidFill>
                  <a:srgbClr val="FF0000"/>
                </a:solidFill>
              </a:rPr>
              <a:t>其起动电流大、起动转矩小是其缺点</a:t>
            </a:r>
            <a:r>
              <a:rPr lang="zh-CN" altLang="en-US" sz="2700" b="1" smtClean="0">
                <a:solidFill>
                  <a:schemeClr val="hlink"/>
                </a:solidFill>
              </a:rPr>
              <a:t>。</a:t>
            </a:r>
          </a:p>
          <a:p>
            <a:pPr eaLnBrk="1" hangingPunct="1">
              <a:lnSpc>
                <a:spcPct val="90000"/>
              </a:lnSpc>
            </a:pPr>
            <a:r>
              <a:rPr lang="zh-CN" altLang="en-US" sz="2700" b="1" smtClean="0"/>
              <a:t>       同时，如此大的感性起动电流，会使电网电压显著下降，进而影响电网上其它电器的正常工作。</a:t>
            </a:r>
          </a:p>
          <a:p>
            <a:pPr eaLnBrk="1" hangingPunct="1">
              <a:lnSpc>
                <a:spcPct val="90000"/>
              </a:lnSpc>
            </a:pPr>
            <a:r>
              <a:rPr lang="zh-CN" altLang="en-US" sz="2700" b="1" smtClean="0"/>
              <a:t>       因此</a:t>
            </a:r>
            <a:r>
              <a:rPr lang="zh-CN" altLang="en-US" sz="2700" b="1" smtClean="0">
                <a:solidFill>
                  <a:srgbClr val="0000FF"/>
                </a:solidFill>
              </a:rPr>
              <a:t>感应电动机的起动主要解决的问题，是减小起动电流，增加电磁转矩</a:t>
            </a:r>
            <a:r>
              <a:rPr lang="zh-CN" altLang="en-US" sz="2700" b="1" smtClean="0">
                <a:solidFill>
                  <a:schemeClr val="hlink"/>
                </a:solidFill>
              </a:rPr>
              <a:t>。</a:t>
            </a:r>
            <a:endParaRPr lang="zh-CN" altLang="el-GR" sz="2700" b="1" smtClean="0">
              <a:solidFill>
                <a:schemeClr val="hlink"/>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55650" y="476250"/>
            <a:ext cx="7793038" cy="863600"/>
          </a:xfrm>
        </p:spPr>
        <p:txBody>
          <a:bodyPr/>
          <a:lstStyle/>
          <a:p>
            <a:pPr eaLnBrk="1" hangingPunct="1"/>
            <a:r>
              <a:rPr lang="en-US" altLang="zh-CN" sz="3200" b="1" smtClean="0"/>
              <a:t>5.4</a:t>
            </a:r>
            <a:r>
              <a:rPr lang="en-US" altLang="zh-CN" sz="3200" b="1" smtClean="0">
                <a:latin typeface="Arial" pitchFamily="34" charset="0"/>
              </a:rPr>
              <a:t>—</a:t>
            </a:r>
            <a:r>
              <a:rPr lang="en-US" altLang="zh-CN" sz="3200" b="1" smtClean="0"/>
              <a:t>1  </a:t>
            </a:r>
            <a:r>
              <a:rPr lang="zh-CN" altLang="en-US" sz="3200" b="1" smtClean="0"/>
              <a:t>感应电动机的起动</a:t>
            </a:r>
            <a:r>
              <a:rPr lang="zh-CN" altLang="en-US" sz="2500" b="1" smtClean="0"/>
              <a:t> </a:t>
            </a:r>
            <a:r>
              <a:rPr lang="en-US" altLang="zh-CN" sz="1400" smtClean="0">
                <a:ea typeface="黑体" pitchFamily="49" charset="-122"/>
              </a:rPr>
              <a:t>4</a:t>
            </a:r>
          </a:p>
        </p:txBody>
      </p:sp>
      <p:sp>
        <p:nvSpPr>
          <p:cNvPr id="9219" name="Rectangle 3"/>
          <p:cNvSpPr>
            <a:spLocks noGrp="1" noChangeArrowheads="1"/>
          </p:cNvSpPr>
          <p:nvPr>
            <p:ph type="body" sz="half" idx="1"/>
          </p:nvPr>
        </p:nvSpPr>
        <p:spPr>
          <a:xfrm>
            <a:off x="0" y="1341438"/>
            <a:ext cx="9144000" cy="5516562"/>
          </a:xfrm>
        </p:spPr>
        <p:txBody>
          <a:bodyPr/>
          <a:lstStyle/>
          <a:p>
            <a:pPr eaLnBrk="1" hangingPunct="1">
              <a:lnSpc>
                <a:spcPct val="90000"/>
              </a:lnSpc>
            </a:pPr>
            <a:r>
              <a:rPr lang="en-US" altLang="zh-CN" sz="2300" b="1" smtClean="0"/>
              <a:t>       </a:t>
            </a:r>
            <a:r>
              <a:rPr lang="zh-CN" altLang="en-US" sz="2300" b="1" smtClean="0"/>
              <a:t>一、直接起动笼型感应电动机</a:t>
            </a:r>
          </a:p>
          <a:p>
            <a:pPr eaLnBrk="1" hangingPunct="1">
              <a:lnSpc>
                <a:spcPct val="90000"/>
              </a:lnSpc>
            </a:pPr>
            <a:r>
              <a:rPr lang="zh-CN" altLang="en-US" sz="2300" b="1" smtClean="0">
                <a:solidFill>
                  <a:schemeClr val="hlink"/>
                </a:solidFill>
              </a:rPr>
              <a:t>      </a:t>
            </a:r>
            <a:r>
              <a:rPr lang="zh-CN" altLang="en-US" sz="2300" b="1" smtClean="0">
                <a:solidFill>
                  <a:srgbClr val="0000FF"/>
                </a:solidFill>
              </a:rPr>
              <a:t>感应电动机直接起动时，其起动电流大、起动转矩小。</a:t>
            </a:r>
          </a:p>
          <a:p>
            <a:pPr eaLnBrk="1" hangingPunct="1">
              <a:lnSpc>
                <a:spcPct val="90000"/>
              </a:lnSpc>
            </a:pPr>
            <a:r>
              <a:rPr lang="zh-CN" altLang="en-US" sz="2300" b="1" smtClean="0">
                <a:latin typeface="宋体" pitchFamily="2" charset="-122"/>
              </a:rPr>
              <a:t>其原因： </a:t>
            </a:r>
          </a:p>
          <a:p>
            <a:pPr eaLnBrk="1" hangingPunct="1">
              <a:lnSpc>
                <a:spcPct val="90000"/>
              </a:lnSpc>
            </a:pPr>
            <a:r>
              <a:rPr lang="zh-CN" altLang="en-US" sz="2300" b="1" smtClean="0">
                <a:latin typeface="宋体" pitchFamily="2" charset="-122"/>
              </a:rPr>
              <a:t>（</a:t>
            </a:r>
            <a:r>
              <a:rPr lang="en-US" altLang="zh-CN" sz="2300" b="1" smtClean="0">
                <a:latin typeface="宋体" pitchFamily="2" charset="-122"/>
              </a:rPr>
              <a:t>1</a:t>
            </a:r>
            <a:r>
              <a:rPr lang="zh-CN" altLang="en-US" sz="2300" b="1" smtClean="0">
                <a:latin typeface="宋体" pitchFamily="2" charset="-122"/>
              </a:rPr>
              <a:t>）在刚起动瞬间，</a:t>
            </a:r>
            <a:r>
              <a:rPr lang="en-US" altLang="zh-CN" sz="2300" b="1" smtClean="0">
                <a:latin typeface="宋体" pitchFamily="2" charset="-122"/>
              </a:rPr>
              <a:t>n=0</a:t>
            </a:r>
            <a:r>
              <a:rPr lang="zh-CN" altLang="en-US" sz="2300" b="1" smtClean="0">
                <a:latin typeface="宋体" pitchFamily="2" charset="-122"/>
              </a:rPr>
              <a:t>，</a:t>
            </a:r>
            <a:r>
              <a:rPr lang="en-US" altLang="zh-CN" sz="2300" b="1" smtClean="0">
                <a:latin typeface="宋体" pitchFamily="2" charset="-122"/>
              </a:rPr>
              <a:t>s=1</a:t>
            </a:r>
            <a:r>
              <a:rPr lang="zh-CN" altLang="en-US" sz="2300" b="1" smtClean="0">
                <a:latin typeface="宋体" pitchFamily="2" charset="-122"/>
              </a:rPr>
              <a:t>，</a:t>
            </a:r>
            <a:r>
              <a:rPr lang="en-US" altLang="zh-CN" sz="2300" b="1" smtClean="0">
                <a:latin typeface="宋体" pitchFamily="2" charset="-122"/>
              </a:rPr>
              <a:t>f</a:t>
            </a:r>
            <a:r>
              <a:rPr lang="en-US" altLang="zh-CN" sz="2300" b="1" baseline="-25000" smtClean="0">
                <a:latin typeface="宋体" pitchFamily="2" charset="-122"/>
              </a:rPr>
              <a:t>2</a:t>
            </a:r>
            <a:r>
              <a:rPr lang="en-US" altLang="zh-CN" sz="2300" b="1" smtClean="0">
                <a:latin typeface="宋体" pitchFamily="2" charset="-122"/>
              </a:rPr>
              <a:t>=f</a:t>
            </a:r>
            <a:r>
              <a:rPr lang="en-US" altLang="zh-CN" sz="2300" b="1" baseline="-25000" smtClean="0">
                <a:latin typeface="宋体" pitchFamily="2" charset="-122"/>
              </a:rPr>
              <a:t>1</a:t>
            </a:r>
            <a:r>
              <a:rPr lang="en-US" altLang="zh-CN" sz="2300" b="1" smtClean="0">
                <a:latin typeface="宋体" pitchFamily="2" charset="-122"/>
              </a:rPr>
              <a:t> </a:t>
            </a:r>
            <a:r>
              <a:rPr lang="zh-CN" altLang="en-US" sz="2300" b="1" smtClean="0">
                <a:latin typeface="宋体" pitchFamily="2" charset="-122"/>
              </a:rPr>
              <a:t>较高，转子电抗较电阻大，</a:t>
            </a:r>
            <a:r>
              <a:rPr lang="zh-CN" altLang="en-US" sz="2300" b="1" smtClean="0">
                <a:solidFill>
                  <a:srgbClr val="FF0000"/>
                </a:solidFill>
                <a:latin typeface="宋体" pitchFamily="2" charset="-122"/>
              </a:rPr>
              <a:t>转子回路</a:t>
            </a:r>
            <a:r>
              <a:rPr lang="en-US" altLang="zh-CN" sz="2300" b="1" smtClean="0">
                <a:solidFill>
                  <a:srgbClr val="FF0000"/>
                </a:solidFill>
                <a:latin typeface="宋体" pitchFamily="2" charset="-122"/>
              </a:rPr>
              <a:t>cos</a:t>
            </a:r>
            <a:r>
              <a:rPr lang="el-GR" altLang="zh-CN" sz="2300" b="1" smtClean="0">
                <a:solidFill>
                  <a:srgbClr val="FF0000"/>
                </a:solidFill>
                <a:latin typeface="宋体" pitchFamily="2" charset="-122"/>
              </a:rPr>
              <a:t>φ</a:t>
            </a:r>
            <a:r>
              <a:rPr lang="en-US" altLang="zh-CN" sz="2300" b="1" baseline="-25000" smtClean="0">
                <a:solidFill>
                  <a:srgbClr val="FF0000"/>
                </a:solidFill>
                <a:latin typeface="宋体" pitchFamily="2" charset="-122"/>
              </a:rPr>
              <a:t>2</a:t>
            </a:r>
            <a:r>
              <a:rPr lang="zh-CN" altLang="en-US" sz="2300" b="1" smtClean="0">
                <a:solidFill>
                  <a:srgbClr val="FF0000"/>
                </a:solidFill>
                <a:latin typeface="宋体" pitchFamily="2" charset="-122"/>
              </a:rPr>
              <a:t>很小</a:t>
            </a:r>
            <a:r>
              <a:rPr lang="zh-CN" altLang="en-US" sz="2300" b="1" smtClean="0">
                <a:latin typeface="宋体" pitchFamily="2" charset="-122"/>
              </a:rPr>
              <a:t>，从电磁转矩物理表达式</a:t>
            </a:r>
            <a:r>
              <a:rPr lang="en-US" altLang="zh-CN" sz="2300" b="1" smtClean="0">
                <a:latin typeface="宋体" pitchFamily="2" charset="-122"/>
              </a:rPr>
              <a:t>T=C</a:t>
            </a:r>
            <a:r>
              <a:rPr lang="en-US" altLang="zh-CN" sz="2300" b="1" baseline="-25000" smtClean="0">
                <a:latin typeface="宋体" pitchFamily="2" charset="-122"/>
              </a:rPr>
              <a:t>T</a:t>
            </a:r>
            <a:r>
              <a:rPr lang="el-GR" altLang="zh-CN" sz="2300" b="1" smtClean="0">
                <a:latin typeface="宋体" pitchFamily="2" charset="-122"/>
              </a:rPr>
              <a:t>φ</a:t>
            </a:r>
            <a:r>
              <a:rPr lang="en-US" altLang="zh-CN" sz="2300" b="1" baseline="-25000" smtClean="0">
                <a:latin typeface="宋体" pitchFamily="2" charset="-122"/>
              </a:rPr>
              <a:t>m</a:t>
            </a:r>
            <a:r>
              <a:rPr lang="en-US" altLang="zh-CN" sz="2300" b="1" smtClean="0">
                <a:latin typeface="宋体" pitchFamily="2" charset="-122"/>
              </a:rPr>
              <a:t>I</a:t>
            </a:r>
            <a:r>
              <a:rPr lang="en-US" altLang="zh-CN" sz="2300" b="1" baseline="-25000" smtClean="0">
                <a:latin typeface="宋体" pitchFamily="2" charset="-122"/>
              </a:rPr>
              <a:t>2</a:t>
            </a:r>
            <a:r>
              <a:rPr lang="en-US" altLang="zh-CN" sz="2300" b="1" smtClean="0">
                <a:latin typeface="宋体" pitchFamily="2" charset="-122"/>
              </a:rPr>
              <a:t>’</a:t>
            </a:r>
            <a:r>
              <a:rPr lang="en-US" altLang="zh-CN" sz="2300" b="1" baseline="-25000" smtClean="0">
                <a:latin typeface="宋体" pitchFamily="2" charset="-122"/>
              </a:rPr>
              <a:t> </a:t>
            </a:r>
            <a:r>
              <a:rPr lang="en-US" altLang="zh-CN" sz="2300" b="1" smtClean="0">
                <a:latin typeface="宋体" pitchFamily="2" charset="-122"/>
              </a:rPr>
              <a:t>cos</a:t>
            </a:r>
            <a:r>
              <a:rPr lang="el-GR" altLang="zh-CN" sz="2300" b="1" smtClean="0">
                <a:latin typeface="宋体" pitchFamily="2" charset="-122"/>
              </a:rPr>
              <a:t>φ</a:t>
            </a:r>
            <a:r>
              <a:rPr lang="en-US" altLang="zh-CN" sz="2300" b="1" baseline="-25000" smtClean="0">
                <a:latin typeface="宋体" pitchFamily="2" charset="-122"/>
              </a:rPr>
              <a:t>2</a:t>
            </a:r>
            <a:r>
              <a:rPr lang="zh-CN" altLang="en-US" sz="2300" b="1" smtClean="0">
                <a:latin typeface="宋体" pitchFamily="2" charset="-122"/>
              </a:rPr>
              <a:t>可知，即使</a:t>
            </a:r>
            <a:r>
              <a:rPr lang="en-US" altLang="zh-CN" sz="2300" b="1" smtClean="0">
                <a:latin typeface="宋体" pitchFamily="2" charset="-122"/>
              </a:rPr>
              <a:t>I</a:t>
            </a:r>
            <a:r>
              <a:rPr lang="en-US" altLang="zh-CN" sz="2300" b="1" baseline="-25000" smtClean="0">
                <a:latin typeface="宋体" pitchFamily="2" charset="-122"/>
              </a:rPr>
              <a:t>2</a:t>
            </a:r>
            <a:r>
              <a:rPr lang="en-US" altLang="zh-CN" sz="2300" b="1" smtClean="0">
                <a:latin typeface="宋体" pitchFamily="2" charset="-122"/>
              </a:rPr>
              <a:t>’</a:t>
            </a:r>
            <a:r>
              <a:rPr lang="zh-CN" altLang="en-US" sz="2300" b="1" smtClean="0">
                <a:latin typeface="宋体" pitchFamily="2" charset="-122"/>
              </a:rPr>
              <a:t>较大，</a:t>
            </a:r>
            <a:r>
              <a:rPr lang="en-US" altLang="zh-CN" sz="2300" b="1" smtClean="0">
                <a:latin typeface="宋体" pitchFamily="2" charset="-122"/>
              </a:rPr>
              <a:t>T</a:t>
            </a:r>
            <a:r>
              <a:rPr lang="zh-CN" altLang="en-US" sz="2300" b="1" smtClean="0">
                <a:latin typeface="宋体" pitchFamily="2" charset="-122"/>
              </a:rPr>
              <a:t>也不会太大； </a:t>
            </a:r>
          </a:p>
          <a:p>
            <a:pPr eaLnBrk="1" hangingPunct="1">
              <a:lnSpc>
                <a:spcPct val="90000"/>
              </a:lnSpc>
            </a:pPr>
            <a:r>
              <a:rPr lang="zh-CN" altLang="en-US" sz="2300" b="1" smtClean="0">
                <a:latin typeface="宋体" pitchFamily="2" charset="-122"/>
              </a:rPr>
              <a:t>（</a:t>
            </a:r>
            <a:r>
              <a:rPr lang="en-US" altLang="zh-CN" sz="2300" b="1" smtClean="0">
                <a:latin typeface="宋体" pitchFamily="2" charset="-122"/>
              </a:rPr>
              <a:t>2</a:t>
            </a:r>
            <a:r>
              <a:rPr lang="zh-CN" altLang="en-US" sz="2300" b="1" smtClean="0">
                <a:latin typeface="宋体" pitchFamily="2" charset="-122"/>
              </a:rPr>
              <a:t>）在刚起动瞬间，</a:t>
            </a:r>
            <a:r>
              <a:rPr lang="en-US" altLang="zh-CN" sz="2300" b="1" smtClean="0">
                <a:latin typeface="宋体" pitchFamily="2" charset="-122"/>
              </a:rPr>
              <a:t>n=0</a:t>
            </a:r>
            <a:r>
              <a:rPr lang="zh-CN" altLang="en-US" sz="2300" b="1" smtClean="0">
                <a:latin typeface="宋体" pitchFamily="2" charset="-122"/>
              </a:rPr>
              <a:t>，</a:t>
            </a:r>
            <a:r>
              <a:rPr lang="en-US" altLang="zh-CN" sz="2300" b="1" smtClean="0">
                <a:latin typeface="宋体" pitchFamily="2" charset="-122"/>
              </a:rPr>
              <a:t>s=1</a:t>
            </a:r>
            <a:r>
              <a:rPr lang="zh-CN" altLang="en-US" sz="2300" b="1" smtClean="0">
                <a:latin typeface="宋体" pitchFamily="2" charset="-122"/>
              </a:rPr>
              <a:t>，</a:t>
            </a:r>
            <a:r>
              <a:rPr lang="en-US" altLang="zh-CN" sz="2300" b="1" smtClean="0">
                <a:solidFill>
                  <a:srgbClr val="FF0000"/>
                </a:solidFill>
                <a:latin typeface="宋体" pitchFamily="2" charset="-122"/>
              </a:rPr>
              <a:t>r</a:t>
            </a:r>
            <a:r>
              <a:rPr lang="en-US" altLang="zh-CN" sz="2300" b="1" baseline="-25000" smtClean="0">
                <a:solidFill>
                  <a:srgbClr val="FF0000"/>
                </a:solidFill>
                <a:latin typeface="宋体" pitchFamily="2" charset="-122"/>
              </a:rPr>
              <a:t>2</a:t>
            </a:r>
            <a:r>
              <a:rPr lang="en-US" altLang="zh-CN" sz="2300" b="1" smtClean="0">
                <a:solidFill>
                  <a:srgbClr val="FF0000"/>
                </a:solidFill>
                <a:latin typeface="宋体" pitchFamily="2" charset="-122"/>
              </a:rPr>
              <a:t>’/s</a:t>
            </a:r>
            <a:r>
              <a:rPr lang="zh-CN" altLang="en-US" sz="2300" b="1" smtClean="0">
                <a:solidFill>
                  <a:srgbClr val="FF0000"/>
                </a:solidFill>
                <a:latin typeface="宋体" pitchFamily="2" charset="-122"/>
              </a:rPr>
              <a:t>小</a:t>
            </a:r>
            <a:r>
              <a:rPr lang="zh-CN" altLang="en-US" sz="2300" b="1" smtClean="0">
                <a:latin typeface="宋体" pitchFamily="2" charset="-122"/>
              </a:rPr>
              <a:t>， </a:t>
            </a:r>
            <a:r>
              <a:rPr lang="en-US" altLang="zh-CN" sz="2300" b="1" smtClean="0">
                <a:latin typeface="宋体" pitchFamily="2" charset="-122"/>
              </a:rPr>
              <a:t>I</a:t>
            </a:r>
            <a:r>
              <a:rPr lang="en-US" altLang="zh-CN" sz="2300" b="1" baseline="-25000" smtClean="0">
                <a:latin typeface="宋体" pitchFamily="2" charset="-122"/>
              </a:rPr>
              <a:t>2</a:t>
            </a:r>
            <a:r>
              <a:rPr lang="en-US" altLang="zh-CN" sz="2300" b="1" smtClean="0">
                <a:latin typeface="宋体" pitchFamily="2" charset="-122"/>
              </a:rPr>
              <a:t>’</a:t>
            </a:r>
            <a:r>
              <a:rPr lang="zh-CN" altLang="en-US" sz="2300" b="1" smtClean="0">
                <a:latin typeface="宋体" pitchFamily="2" charset="-122"/>
              </a:rPr>
              <a:t>必然大，根据磁动势平衡关系，定子绕组中流过电流</a:t>
            </a:r>
            <a:r>
              <a:rPr lang="en-US" altLang="zh-CN" sz="2300" b="1" smtClean="0">
                <a:latin typeface="宋体" pitchFamily="2" charset="-122"/>
              </a:rPr>
              <a:t>I</a:t>
            </a:r>
            <a:r>
              <a:rPr lang="en-US" altLang="zh-CN" sz="2300" b="1" baseline="-25000" smtClean="0">
                <a:latin typeface="宋体" pitchFamily="2" charset="-122"/>
              </a:rPr>
              <a:t>1</a:t>
            </a:r>
            <a:r>
              <a:rPr lang="zh-CN" altLang="en-US" sz="2300" b="1" smtClean="0">
                <a:latin typeface="宋体" pitchFamily="2" charset="-122"/>
              </a:rPr>
              <a:t>较大。一般</a:t>
            </a:r>
            <a:r>
              <a:rPr lang="en-US" altLang="zh-CN" sz="2300" b="1" smtClean="0">
                <a:latin typeface="宋体" pitchFamily="2" charset="-122"/>
              </a:rPr>
              <a:t>I</a:t>
            </a:r>
            <a:r>
              <a:rPr lang="en-US" altLang="zh-CN" sz="2300" b="1" baseline="-25000" smtClean="0">
                <a:latin typeface="宋体" pitchFamily="2" charset="-122"/>
              </a:rPr>
              <a:t>1</a:t>
            </a:r>
            <a:r>
              <a:rPr lang="en-US" altLang="zh-CN" sz="2300" b="1" smtClean="0">
                <a:latin typeface="宋体" pitchFamily="2" charset="-122"/>
              </a:rPr>
              <a:t>=4—7I</a:t>
            </a:r>
            <a:r>
              <a:rPr lang="en-US" altLang="zh-CN" sz="2300" b="1" baseline="-25000" smtClean="0">
                <a:latin typeface="宋体" pitchFamily="2" charset="-122"/>
              </a:rPr>
              <a:t>N</a:t>
            </a:r>
            <a:r>
              <a:rPr lang="zh-CN" altLang="en-US" sz="2300" b="1" smtClean="0">
                <a:latin typeface="宋体" pitchFamily="2" charset="-122"/>
              </a:rPr>
              <a:t>之间。它对三相异步电动机本身影响不大，但对供电变压器会造成影响： </a:t>
            </a:r>
          </a:p>
          <a:p>
            <a:pPr eaLnBrk="1" hangingPunct="1">
              <a:lnSpc>
                <a:spcPct val="90000"/>
              </a:lnSpc>
            </a:pPr>
            <a:r>
              <a:rPr lang="zh-CN" altLang="en-US" sz="2300" b="1" smtClean="0">
                <a:latin typeface="宋体" pitchFamily="2" charset="-122"/>
              </a:rPr>
              <a:t>（</a:t>
            </a:r>
            <a:r>
              <a:rPr lang="en-US" altLang="zh-CN" sz="2300" b="1" smtClean="0">
                <a:latin typeface="宋体" pitchFamily="2" charset="-122"/>
              </a:rPr>
              <a:t>3</a:t>
            </a:r>
            <a:r>
              <a:rPr lang="zh-CN" altLang="en-US" sz="2300" b="1" smtClean="0">
                <a:latin typeface="宋体" pitchFamily="2" charset="-122"/>
              </a:rPr>
              <a:t>）如果</a:t>
            </a:r>
            <a:r>
              <a:rPr lang="zh-CN" altLang="en-US" sz="2300" b="1" smtClean="0">
                <a:solidFill>
                  <a:srgbClr val="FF0000"/>
                </a:solidFill>
                <a:latin typeface="宋体" pitchFamily="2" charset="-122"/>
              </a:rPr>
              <a:t>供电变压器</a:t>
            </a:r>
            <a:r>
              <a:rPr lang="zh-CN" altLang="en-US" sz="2300" b="1" smtClean="0">
                <a:latin typeface="宋体" pitchFamily="2" charset="-122"/>
              </a:rPr>
              <a:t>相对电动机额定功率不算太大，电动机较大的起动电流，会使变压器输出电压在短时间里下降幅度较大，会对该供电变压器下的其他负载造成影响； </a:t>
            </a:r>
          </a:p>
          <a:p>
            <a:pPr eaLnBrk="1" hangingPunct="1">
              <a:lnSpc>
                <a:spcPct val="90000"/>
              </a:lnSpc>
            </a:pPr>
            <a:r>
              <a:rPr lang="zh-CN" altLang="en-US" sz="2300" b="1" smtClean="0">
                <a:latin typeface="宋体" pitchFamily="2" charset="-122"/>
              </a:rPr>
              <a:t>（</a:t>
            </a:r>
            <a:r>
              <a:rPr lang="en-US" altLang="zh-CN" sz="2300" b="1" smtClean="0">
                <a:latin typeface="宋体" pitchFamily="2" charset="-122"/>
              </a:rPr>
              <a:t>4</a:t>
            </a:r>
            <a:r>
              <a:rPr lang="zh-CN" altLang="en-US" sz="2300" b="1" smtClean="0">
                <a:latin typeface="宋体" pitchFamily="2" charset="-122"/>
              </a:rPr>
              <a:t>）该起动电动机本身也有影响：如果</a:t>
            </a:r>
            <a:r>
              <a:rPr lang="zh-CN" altLang="en-US" sz="2300" b="1" smtClean="0">
                <a:solidFill>
                  <a:srgbClr val="FF0000"/>
                </a:solidFill>
                <a:latin typeface="宋体" pitchFamily="2" charset="-122"/>
              </a:rPr>
              <a:t>电压太低</a:t>
            </a:r>
            <a:r>
              <a:rPr lang="zh-CN" altLang="en-US" sz="2300" b="1" smtClean="0">
                <a:latin typeface="宋体" pitchFamily="2" charset="-122"/>
              </a:rPr>
              <a:t>，起动转矩</a:t>
            </a:r>
            <a:r>
              <a:rPr lang="en-US" altLang="zh-CN" sz="2300" b="1" smtClean="0">
                <a:latin typeface="宋体" pitchFamily="2" charset="-122"/>
              </a:rPr>
              <a:t>T</a:t>
            </a:r>
            <a:r>
              <a:rPr lang="en-US" altLang="zh-CN" sz="2300" b="1" baseline="-25000" smtClean="0">
                <a:latin typeface="宋体" pitchFamily="2" charset="-122"/>
              </a:rPr>
              <a:t>st</a:t>
            </a:r>
            <a:r>
              <a:rPr lang="zh-CN" altLang="en-US" sz="2300" b="1" smtClean="0">
                <a:latin typeface="宋体" pitchFamily="2" charset="-122"/>
              </a:rPr>
              <a:t>下降很多，当负载较重时，可能无法直接起动。 </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900113" y="476250"/>
            <a:ext cx="7793037" cy="863600"/>
          </a:xfrm>
        </p:spPr>
        <p:txBody>
          <a:bodyPr/>
          <a:lstStyle/>
          <a:p>
            <a:pPr eaLnBrk="1" hangingPunct="1"/>
            <a:r>
              <a:rPr lang="en-US" altLang="zh-CN" sz="3200" b="1" smtClean="0"/>
              <a:t>5.4</a:t>
            </a:r>
            <a:r>
              <a:rPr lang="en-US" altLang="zh-CN" sz="3200" b="1" smtClean="0">
                <a:latin typeface="Arial" pitchFamily="34" charset="0"/>
              </a:rPr>
              <a:t>—</a:t>
            </a:r>
            <a:r>
              <a:rPr lang="en-US" altLang="zh-CN" sz="3200" b="1" smtClean="0"/>
              <a:t>1  </a:t>
            </a:r>
            <a:r>
              <a:rPr lang="zh-CN" altLang="en-US" sz="3200" b="1" smtClean="0"/>
              <a:t>感应电动机的起动</a:t>
            </a:r>
            <a:r>
              <a:rPr lang="zh-CN" altLang="en-US" sz="2500" b="1" smtClean="0"/>
              <a:t> </a:t>
            </a:r>
            <a:r>
              <a:rPr lang="en-US" altLang="zh-CN" sz="1400" smtClean="0">
                <a:ea typeface="黑体" pitchFamily="49" charset="-122"/>
              </a:rPr>
              <a:t>5</a:t>
            </a:r>
          </a:p>
        </p:txBody>
      </p:sp>
      <p:sp>
        <p:nvSpPr>
          <p:cNvPr id="10243" name="Rectangle 3"/>
          <p:cNvSpPr>
            <a:spLocks noGrp="1" noChangeArrowheads="1"/>
          </p:cNvSpPr>
          <p:nvPr>
            <p:ph type="body" sz="half" idx="1"/>
          </p:nvPr>
        </p:nvSpPr>
        <p:spPr>
          <a:xfrm>
            <a:off x="0" y="1773238"/>
            <a:ext cx="8820150" cy="4508500"/>
          </a:xfrm>
        </p:spPr>
        <p:txBody>
          <a:bodyPr/>
          <a:lstStyle/>
          <a:p>
            <a:pPr eaLnBrk="1" hangingPunct="1"/>
            <a:r>
              <a:rPr lang="en-US" altLang="zh-CN" sz="2700" b="1" smtClean="0"/>
              <a:t>       </a:t>
            </a:r>
            <a:r>
              <a:rPr lang="zh-CN" altLang="en-US" sz="2700" b="1" smtClean="0"/>
              <a:t>一、直接起动笼型感应电动机</a:t>
            </a:r>
          </a:p>
          <a:p>
            <a:pPr algn="just" eaLnBrk="1" hangingPunct="1">
              <a:spcBef>
                <a:spcPct val="0"/>
              </a:spcBef>
            </a:pPr>
            <a:r>
              <a:rPr lang="zh-CN" altLang="en-US" sz="2700" b="1" smtClean="0">
                <a:latin typeface="宋体" pitchFamily="2" charset="-122"/>
              </a:rPr>
              <a:t>    在供电变压器容量较大，电动机容量较小的前提下，三相鼠笼型异步电动机可以直接起动。一般的说，容量在</a:t>
            </a:r>
            <a:r>
              <a:rPr lang="en-US" altLang="zh-CN" sz="2700" b="1" smtClean="0">
                <a:latin typeface="宋体" pitchFamily="2" charset="-122"/>
              </a:rPr>
              <a:t>7.5kW</a:t>
            </a:r>
            <a:r>
              <a:rPr lang="zh-CN" altLang="en-US" sz="2700" b="1" smtClean="0">
                <a:latin typeface="宋体" pitchFamily="2" charset="-122"/>
              </a:rPr>
              <a:t>以下的小容量鼠笼型异步电动机都可直接起动。</a:t>
            </a:r>
          </a:p>
          <a:p>
            <a:pPr eaLnBrk="1" hangingPunct="1"/>
            <a:endParaRPr lang="en-US" altLang="zh-CN" sz="2700" smtClean="0">
              <a:latin typeface="宋体" pitchFamily="2" charset="-122"/>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4213" y="404813"/>
            <a:ext cx="7793037" cy="863600"/>
          </a:xfrm>
        </p:spPr>
        <p:txBody>
          <a:bodyPr/>
          <a:lstStyle/>
          <a:p>
            <a:pPr eaLnBrk="1" hangingPunct="1"/>
            <a:r>
              <a:rPr lang="en-US" altLang="zh-CN" sz="3200" b="1" smtClean="0"/>
              <a:t>5.4</a:t>
            </a:r>
            <a:r>
              <a:rPr lang="en-US" altLang="zh-CN" sz="3200" b="1" smtClean="0">
                <a:latin typeface="Arial" pitchFamily="34" charset="0"/>
              </a:rPr>
              <a:t>—</a:t>
            </a:r>
            <a:r>
              <a:rPr lang="en-US" altLang="zh-CN" sz="3200" b="1" smtClean="0"/>
              <a:t>1  </a:t>
            </a:r>
            <a:r>
              <a:rPr lang="zh-CN" altLang="en-US" sz="3200" b="1" smtClean="0"/>
              <a:t>感应电动机的起动</a:t>
            </a:r>
            <a:r>
              <a:rPr lang="zh-CN" altLang="en-US" sz="2500" b="1" smtClean="0"/>
              <a:t> </a:t>
            </a:r>
            <a:r>
              <a:rPr lang="en-US" altLang="zh-CN" sz="1400" smtClean="0">
                <a:ea typeface="黑体" pitchFamily="49" charset="-122"/>
              </a:rPr>
              <a:t>5</a:t>
            </a:r>
          </a:p>
        </p:txBody>
      </p:sp>
      <p:sp>
        <p:nvSpPr>
          <p:cNvPr id="11267" name="Rectangle 3"/>
          <p:cNvSpPr>
            <a:spLocks noGrp="1" noChangeArrowheads="1"/>
          </p:cNvSpPr>
          <p:nvPr>
            <p:ph type="body" sz="half" idx="1"/>
          </p:nvPr>
        </p:nvSpPr>
        <p:spPr>
          <a:xfrm>
            <a:off x="0" y="1341438"/>
            <a:ext cx="8964613" cy="5516562"/>
          </a:xfrm>
        </p:spPr>
        <p:txBody>
          <a:bodyPr/>
          <a:lstStyle/>
          <a:p>
            <a:pPr eaLnBrk="1" hangingPunct="1">
              <a:lnSpc>
                <a:spcPct val="90000"/>
              </a:lnSpc>
            </a:pPr>
            <a:r>
              <a:rPr lang="en-US" altLang="zh-CN" sz="2700" b="1" smtClean="0"/>
              <a:t>       </a:t>
            </a:r>
            <a:r>
              <a:rPr lang="zh-CN" altLang="en-US" sz="2700" b="1" smtClean="0"/>
              <a:t>二、降压起动笼型感应电动机</a:t>
            </a:r>
          </a:p>
          <a:p>
            <a:pPr eaLnBrk="1" hangingPunct="1">
              <a:lnSpc>
                <a:spcPct val="90000"/>
              </a:lnSpc>
            </a:pPr>
            <a:r>
              <a:rPr lang="zh-CN" altLang="en-US" sz="2700" b="1" smtClean="0">
                <a:latin typeface="宋体" pitchFamily="2" charset="-122"/>
              </a:rPr>
              <a:t>    针对直接起动起动电流较大，可能会影响供电变压器正常供电。可以降低定子绕组起动电压来限制起动电流的方法。 </a:t>
            </a:r>
          </a:p>
          <a:p>
            <a:pPr eaLnBrk="1" hangingPunct="1">
              <a:lnSpc>
                <a:spcPct val="90000"/>
              </a:lnSpc>
            </a:pPr>
            <a:r>
              <a:rPr lang="zh-CN" altLang="en-US" sz="2700" b="1" smtClean="0">
                <a:latin typeface="宋体" pitchFamily="2" charset="-122"/>
              </a:rPr>
              <a:t>在下面分析中：电动机采用直接起动使定子电压为</a:t>
            </a:r>
            <a:r>
              <a:rPr lang="en-US" altLang="zh-CN" sz="2700" b="1" smtClean="0">
                <a:latin typeface="宋体" pitchFamily="2" charset="-122"/>
              </a:rPr>
              <a:t>U</a:t>
            </a:r>
            <a:r>
              <a:rPr lang="en-US" altLang="zh-CN" sz="2700" b="1" baseline="-25000" smtClean="0">
                <a:latin typeface="宋体" pitchFamily="2" charset="-122"/>
              </a:rPr>
              <a:t>N</a:t>
            </a:r>
            <a:r>
              <a:rPr lang="zh-CN" altLang="en-US" sz="2700" b="1" smtClean="0">
                <a:latin typeface="宋体" pitchFamily="2" charset="-122"/>
              </a:rPr>
              <a:t>、电网供给的起动电流为</a:t>
            </a:r>
            <a:r>
              <a:rPr lang="en-US" altLang="zh-CN" sz="2700" b="1" smtClean="0">
                <a:latin typeface="宋体" pitchFamily="2" charset="-122"/>
              </a:rPr>
              <a:t>I</a:t>
            </a:r>
            <a:r>
              <a:rPr lang="en-US" altLang="zh-CN" sz="2700" b="1" baseline="-25000" smtClean="0">
                <a:latin typeface="宋体" pitchFamily="2" charset="-122"/>
              </a:rPr>
              <a:t>st</a:t>
            </a:r>
            <a:r>
              <a:rPr lang="zh-CN" altLang="en-US" sz="2700" b="1" smtClean="0">
                <a:latin typeface="宋体" pitchFamily="2" charset="-122"/>
              </a:rPr>
              <a:t>，电动机起动转矩为</a:t>
            </a:r>
            <a:r>
              <a:rPr lang="en-US" altLang="zh-CN" sz="2700" b="1" smtClean="0">
                <a:latin typeface="宋体" pitchFamily="2" charset="-122"/>
              </a:rPr>
              <a:t>T</a:t>
            </a:r>
            <a:r>
              <a:rPr lang="en-US" altLang="zh-CN" sz="2700" b="1" baseline="-25000" smtClean="0">
                <a:latin typeface="宋体" pitchFamily="2" charset="-122"/>
              </a:rPr>
              <a:t>st</a:t>
            </a:r>
            <a:r>
              <a:rPr lang="zh-CN" altLang="en-US" sz="2700" b="1" smtClean="0">
                <a:latin typeface="宋体" pitchFamily="2" charset="-122"/>
              </a:rPr>
              <a:t>；采用降压起动后，定子电压为</a:t>
            </a:r>
            <a:r>
              <a:rPr lang="en-US" altLang="zh-CN" sz="2700" b="1" smtClean="0">
                <a:latin typeface="宋体" pitchFamily="2" charset="-122"/>
              </a:rPr>
              <a:t>U’</a:t>
            </a:r>
            <a:r>
              <a:rPr lang="zh-CN" altLang="en-US" sz="2700" b="1" smtClean="0">
                <a:latin typeface="宋体" pitchFamily="2" charset="-122"/>
              </a:rPr>
              <a:t>，电网供给起动电流为</a:t>
            </a:r>
            <a:r>
              <a:rPr lang="en-US" altLang="zh-CN" sz="2700" b="1" smtClean="0">
                <a:latin typeface="宋体" pitchFamily="2" charset="-122"/>
              </a:rPr>
              <a:t>I</a:t>
            </a:r>
            <a:r>
              <a:rPr lang="en-US" altLang="zh-CN" sz="2700" b="1" baseline="-25000" smtClean="0">
                <a:latin typeface="宋体" pitchFamily="2" charset="-122"/>
              </a:rPr>
              <a:t>st</a:t>
            </a:r>
            <a:r>
              <a:rPr lang="en-US" altLang="zh-CN" sz="2700" b="1" smtClean="0">
                <a:latin typeface="宋体" pitchFamily="2" charset="-122"/>
              </a:rPr>
              <a:t>’</a:t>
            </a:r>
            <a:r>
              <a:rPr lang="zh-CN" altLang="en-US" sz="2700" b="1" smtClean="0">
                <a:latin typeface="宋体" pitchFamily="2" charset="-122"/>
              </a:rPr>
              <a:t>，电动机起动转矩为</a:t>
            </a:r>
            <a:r>
              <a:rPr lang="en-US" altLang="zh-CN" sz="2700" b="1" smtClean="0">
                <a:latin typeface="宋体" pitchFamily="2" charset="-122"/>
              </a:rPr>
              <a:t>T</a:t>
            </a:r>
            <a:r>
              <a:rPr lang="en-US" altLang="zh-CN" sz="2700" b="1" baseline="-25000" smtClean="0">
                <a:latin typeface="宋体" pitchFamily="2" charset="-122"/>
              </a:rPr>
              <a:t>st</a:t>
            </a:r>
            <a:r>
              <a:rPr lang="en-US" altLang="zh-CN" sz="2700" b="1" smtClean="0">
                <a:latin typeface="宋体" pitchFamily="2" charset="-122"/>
              </a:rPr>
              <a:t>’</a:t>
            </a:r>
            <a:r>
              <a:rPr lang="zh-CN" altLang="en-US" sz="2700" b="1" smtClean="0">
                <a:latin typeface="宋体" pitchFamily="2" charset="-122"/>
              </a:rPr>
              <a:t>。</a:t>
            </a:r>
            <a:r>
              <a:rPr lang="zh-CN" altLang="en-US" sz="2700" smtClean="0"/>
              <a:t> </a:t>
            </a:r>
            <a:r>
              <a:rPr lang="en-US" altLang="zh-CN" sz="2700" b="1" smtClean="0"/>
              <a:t>T</a:t>
            </a:r>
            <a:r>
              <a:rPr lang="en-US" altLang="zh-CN" sz="2700" b="1" baseline="-25000" smtClean="0"/>
              <a:t>st</a:t>
            </a:r>
            <a:r>
              <a:rPr lang="zh-CN" altLang="en-US" sz="2700" b="1" smtClean="0"/>
              <a:t>与</a:t>
            </a:r>
            <a:r>
              <a:rPr lang="en-US" altLang="zh-CN" sz="2700" b="1" smtClean="0"/>
              <a:t>U</a:t>
            </a:r>
            <a:r>
              <a:rPr lang="en-US" altLang="zh-CN" sz="2700" b="1" baseline="-25000" smtClean="0"/>
              <a:t>1</a:t>
            </a:r>
            <a:r>
              <a:rPr lang="en-US" altLang="zh-CN" sz="2700" b="1" baseline="30000" smtClean="0"/>
              <a:t>2</a:t>
            </a:r>
            <a:r>
              <a:rPr lang="zh-CN" altLang="en-US" sz="2700" b="1" smtClean="0"/>
              <a:t>成正比下降。</a:t>
            </a:r>
          </a:p>
          <a:p>
            <a:pPr eaLnBrk="1" hangingPunct="1">
              <a:lnSpc>
                <a:spcPct val="90000"/>
              </a:lnSpc>
            </a:pPr>
            <a:r>
              <a:rPr lang="zh-CN" altLang="en-US" sz="3200" b="1" smtClean="0">
                <a:solidFill>
                  <a:srgbClr val="0000FF"/>
                </a:solidFill>
              </a:rPr>
              <a:t>降压起动只适合于在空载或轻载下起动的电机</a:t>
            </a:r>
            <a:endParaRPr lang="zh-CN" altLang="en-US" sz="2700" b="1" smtClean="0">
              <a:latin typeface="宋体" pitchFamily="2" charset="-122"/>
            </a:endParaRPr>
          </a:p>
          <a:p>
            <a:pPr eaLnBrk="1" hangingPunct="1">
              <a:lnSpc>
                <a:spcPct val="90000"/>
              </a:lnSpc>
            </a:pPr>
            <a:endParaRPr lang="zh-CN" altLang="en-US" sz="2700" b="1" smtClean="0">
              <a:latin typeface="宋体" pitchFamily="2" charset="-122"/>
            </a:endParaRPr>
          </a:p>
          <a:p>
            <a:pPr eaLnBrk="1" hangingPunct="1">
              <a:lnSpc>
                <a:spcPct val="90000"/>
              </a:lnSpc>
            </a:pPr>
            <a:r>
              <a:rPr lang="zh-CN" altLang="en-US" sz="2700" b="1" smtClean="0">
                <a:latin typeface="宋体" pitchFamily="2" charset="-122"/>
              </a:rPr>
              <a:t>降压起动有三种方式</a:t>
            </a:r>
            <a:r>
              <a:rPr lang="zh-CN" altLang="en-US" sz="2700" smtClean="0">
                <a:latin typeface="宋体" pitchFamily="2" charset="-122"/>
              </a:rPr>
              <a:t>。</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tudio">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Studio</Template>
  <TotalTime>9159</TotalTime>
  <Words>3548</Words>
  <Application>Microsoft Office PowerPoint</Application>
  <PresentationFormat>全屏显示(4:3)</PresentationFormat>
  <Paragraphs>227</Paragraphs>
  <Slides>45</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57" baseType="lpstr">
      <vt:lpstr>Arial</vt:lpstr>
      <vt:lpstr>宋体</vt:lpstr>
      <vt:lpstr>Arial Black</vt:lpstr>
      <vt:lpstr>Wingdings</vt:lpstr>
      <vt:lpstr>Times New Roman</vt:lpstr>
      <vt:lpstr>方正舒体</vt:lpstr>
      <vt:lpstr>华文新魏</vt:lpstr>
      <vt:lpstr>仿宋_GB2312</vt:lpstr>
      <vt:lpstr>黑体</vt:lpstr>
      <vt:lpstr>Tahoma</vt:lpstr>
      <vt:lpstr>Studio</vt:lpstr>
      <vt:lpstr>Microsoft 公式 3.0</vt:lpstr>
      <vt:lpstr>电机学</vt:lpstr>
      <vt:lpstr>介绍内容</vt:lpstr>
      <vt:lpstr>介绍内容</vt:lpstr>
      <vt:lpstr>5.4—1  感应电动机的起动        1</vt:lpstr>
      <vt:lpstr>5.4—1  感应电动机的起动 2</vt:lpstr>
      <vt:lpstr>5.4—1  感应电动机的起动 3</vt:lpstr>
      <vt:lpstr>5.4—1  感应电动机的起动 4</vt:lpstr>
      <vt:lpstr>5.4—1  感应电动机的起动 5</vt:lpstr>
      <vt:lpstr>5.4—1  感应电动机的起动 5</vt:lpstr>
      <vt:lpstr>5.4—1  感应电动机的起动 6</vt:lpstr>
      <vt:lpstr>5.4—1  感应电动机的起动 7</vt:lpstr>
      <vt:lpstr>5.4—1  感应电动机的起动 8</vt:lpstr>
      <vt:lpstr>5.4—1  感应电动机的起动 9</vt:lpstr>
      <vt:lpstr>5.4—1  感应电动机的起动 10</vt:lpstr>
      <vt:lpstr>5.4—1  感应电动机的起动 11</vt:lpstr>
      <vt:lpstr>5.4—1  感应电动机的起动 12</vt:lpstr>
      <vt:lpstr>5.4—1  感应电动机的起动 13</vt:lpstr>
      <vt:lpstr>5.4—1  感应电动机的起动 14</vt:lpstr>
      <vt:lpstr>5.4—1  感应电动机的起动 14</vt:lpstr>
      <vt:lpstr>5.4—2  感应电动机的调速         1</vt:lpstr>
      <vt:lpstr>5.4—2  感应电动机的调速 2</vt:lpstr>
      <vt:lpstr>5.4—2  感应电动机的调速 3</vt:lpstr>
      <vt:lpstr>5.4—2  感应电动机的调速 4</vt:lpstr>
      <vt:lpstr>5.4—2  感应电动机的调速 5</vt:lpstr>
      <vt:lpstr>5.4—2  感应电动机的调速 6</vt:lpstr>
      <vt:lpstr>5.4—2  感应电动机的调速 7</vt:lpstr>
      <vt:lpstr>5.4—2  感应电动机的调速 8</vt:lpstr>
      <vt:lpstr>5.4—2  感应电动机的调速 8</vt:lpstr>
      <vt:lpstr>5.4—2  感应电动机的调速 9</vt:lpstr>
      <vt:lpstr>5.4—2  感应电动机的调速 10</vt:lpstr>
      <vt:lpstr>5.4—2  感应电动机的调速 11</vt:lpstr>
      <vt:lpstr>5.4—3  感应电动机的制动      1</vt:lpstr>
      <vt:lpstr>5.4—3  感应电动机的制动 2</vt:lpstr>
      <vt:lpstr>5.4—3  感应电动机的制动 3</vt:lpstr>
      <vt:lpstr>5.4—3  感应电动机的制动 4</vt:lpstr>
      <vt:lpstr>5.4—3  感应电动机的制动 5</vt:lpstr>
      <vt:lpstr>5.4—4  感应发电机             1</vt:lpstr>
      <vt:lpstr>5.4—4  感应发电机 2</vt:lpstr>
      <vt:lpstr>5.4—4  感应发电机 3</vt:lpstr>
      <vt:lpstr>5.4—4  感应发电机 4</vt:lpstr>
      <vt:lpstr>5.4—4  感应发电机 4</vt:lpstr>
      <vt:lpstr>小  结                   1</vt:lpstr>
      <vt:lpstr>小  结                   2</vt:lpstr>
      <vt:lpstr>作业</vt:lpstr>
      <vt:lpstr>幻灯片 45</vt:lpstr>
    </vt:vector>
  </TitlesOfParts>
  <Company>buaa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双余度永磁无刷 直流电动机系统</dc:title>
  <dc:creator>wzq</dc:creator>
  <cp:lastModifiedBy>www</cp:lastModifiedBy>
  <cp:revision>145</cp:revision>
  <dcterms:created xsi:type="dcterms:W3CDTF">2003-11-06T01:01:25Z</dcterms:created>
  <dcterms:modified xsi:type="dcterms:W3CDTF">2015-01-23T09:50:59Z</dcterms:modified>
</cp:coreProperties>
</file>