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377" r:id="rId4"/>
    <p:sldId id="258" r:id="rId5"/>
    <p:sldId id="582" r:id="rId6"/>
    <p:sldId id="583" r:id="rId7"/>
    <p:sldId id="411" r:id="rId8"/>
    <p:sldId id="557" r:id="rId9"/>
    <p:sldId id="585" r:id="rId10"/>
    <p:sldId id="599" r:id="rId11"/>
    <p:sldId id="586" r:id="rId12"/>
    <p:sldId id="596" r:id="rId13"/>
    <p:sldId id="587" r:id="rId14"/>
    <p:sldId id="597" r:id="rId15"/>
    <p:sldId id="481" r:id="rId16"/>
    <p:sldId id="405" r:id="rId17"/>
    <p:sldId id="313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2FE02"/>
    <a:srgbClr val="FFFF00"/>
    <a:srgbClr val="0000FF"/>
    <a:srgbClr val="CCECFF"/>
    <a:srgbClr val="FFFFFF"/>
    <a:srgbClr val="CCFF33"/>
    <a:srgbClr val="CCFF99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42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74"/>
    </p:cViewPr>
  </p:sorterViewPr>
  <p:notesViewPr>
    <p:cSldViewPr>
      <p:cViewPr varScale="1">
        <p:scale>
          <a:sx n="54" d="100"/>
          <a:sy n="54" d="100"/>
        </p:scale>
        <p:origin x="-177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E339AAB-045E-4974-BBC0-E95A473974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1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41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1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41B0EA9-8E24-4E45-86D5-B1C9903022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CF2526-9192-4C21-A59B-03522755CD5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48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48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FC4047-F97F-413B-BD15-E49454141E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AFBCF-031F-4F99-9BE8-D2266C34A1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E9F03-2CFE-43C8-9DA6-A893C9B60B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836F7-2ACD-4077-AA97-73AE028130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843AC-94CB-4147-96AE-1EDCBC8AA1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620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620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57E71-9979-4571-8D8C-5CCAC4A7D9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02A48-2125-4CFB-865B-053EB3CC57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EF7EB-85C3-426C-8EDE-CFB1D08AED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3C78B-5D53-4DE8-AB3B-D8DF77F00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B52FE-BA87-4702-BE59-560024D6CE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C47DF-9F15-47BA-9976-46E6C43F7A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09375-3788-4D43-8695-A44D2B503A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D67AA-EF51-45BB-9F8A-06F09C9522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C405D-2480-4FE9-9C18-754170B0CB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7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7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1EA010E4-1848-4805-B2FE-CF4320E062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20.png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052513"/>
            <a:ext cx="7326313" cy="1919287"/>
          </a:xfrm>
        </p:spPr>
        <p:txBody>
          <a:bodyPr/>
          <a:lstStyle/>
          <a:p>
            <a:pPr eaLnBrk="1" hangingPunct="1"/>
            <a:r>
              <a:rPr lang="zh-CN" altLang="en-US" sz="9600" b="1" smtClean="0">
                <a:ea typeface="方正舒体" pitchFamily="2" charset="-122"/>
              </a:rPr>
              <a:t>电机学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221163"/>
            <a:ext cx="91440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4500" b="1" smtClean="0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500" b="1" smtClean="0">
                <a:latin typeface="华文新魏" pitchFamily="2" charset="-122"/>
                <a:ea typeface="华文新魏" pitchFamily="2" charset="-122"/>
              </a:rPr>
              <a:t>5-5</a:t>
            </a:r>
            <a:r>
              <a:rPr lang="zh-CN" altLang="en-US" sz="4500" b="1" smtClean="0">
                <a:latin typeface="华文新魏" pitchFamily="2" charset="-122"/>
                <a:ea typeface="华文新魏" pitchFamily="2" charset="-122"/>
              </a:rPr>
              <a:t>讲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4500" b="1" smtClean="0">
                <a:latin typeface="华文新魏" pitchFamily="2" charset="-122"/>
                <a:ea typeface="华文新魏" pitchFamily="2" charset="-122"/>
              </a:rPr>
              <a:t> 单相感应电动机</a:t>
            </a:r>
            <a:endParaRPr lang="zh-CN" altLang="en-US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27-1感应电动机功率流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73238"/>
            <a:ext cx="8748713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3"/>
          <p:cNvSpPr>
            <a:spLocks noGrp="1" noChangeArrowheads="1"/>
          </p:cNvSpPr>
          <p:nvPr>
            <p:ph type="title" sz="quarter"/>
          </p:nvPr>
        </p:nvSpPr>
        <p:spPr>
          <a:xfrm>
            <a:off x="684213" y="404813"/>
            <a:ext cx="7793037" cy="866775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5.5</a:t>
            </a:r>
            <a:r>
              <a:rPr lang="en-US" altLang="zh-CN" sz="3200" b="1" smtClean="0">
                <a:latin typeface="Arial" pitchFamily="34" charset="0"/>
              </a:rPr>
              <a:t>—</a:t>
            </a:r>
            <a:r>
              <a:rPr lang="en-US" altLang="zh-CN" sz="3200" b="1" smtClean="0"/>
              <a:t>2  </a:t>
            </a:r>
            <a:r>
              <a:rPr lang="zh-CN" altLang="en-US" sz="3200" b="1" smtClean="0"/>
              <a:t>感应电动机的功率关系</a:t>
            </a:r>
            <a:r>
              <a:rPr lang="zh-CN" altLang="en-US" sz="2900" b="1" smtClean="0"/>
              <a:t>  </a:t>
            </a:r>
            <a:r>
              <a:rPr lang="zh-CN" altLang="en-US" b="1" smtClean="0"/>
              <a:t> </a:t>
            </a:r>
            <a:r>
              <a:rPr lang="en-US" altLang="zh-CN" sz="1200" smtClean="0">
                <a:ea typeface="黑体" pitchFamily="49" charset="-122"/>
              </a:rPr>
              <a:t>1</a:t>
            </a:r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3276600" y="3429000"/>
            <a:ext cx="86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l-GR" altLang="zh-CN" sz="3600" b="1">
                <a:latin typeface="宋体" pitchFamily="2" charset="-122"/>
              </a:rPr>
              <a:t>Ω</a:t>
            </a:r>
            <a:r>
              <a:rPr kumimoji="1" lang="en-US" altLang="zh-CN" sz="3600" b="1" baseline="-25000">
                <a:latin typeface="宋体" pitchFamily="2" charset="-122"/>
              </a:rPr>
              <a:t>1</a:t>
            </a:r>
            <a:endParaRPr kumimoji="1" lang="el-GR" altLang="zh-CN" sz="3600" b="1" baseline="-25000">
              <a:latin typeface="宋体" pitchFamily="2" charset="-122"/>
            </a:endParaRPr>
          </a:p>
        </p:txBody>
      </p:sp>
      <p:graphicFrame>
        <p:nvGraphicFramePr>
          <p:cNvPr id="542725" name="Object 5"/>
          <p:cNvGraphicFramePr>
            <a:graphicFrameLocks noChangeAspect="1"/>
          </p:cNvGraphicFramePr>
          <p:nvPr>
            <p:ph sz="quarter" idx="4"/>
          </p:nvPr>
        </p:nvGraphicFramePr>
        <p:xfrm>
          <a:off x="0" y="5300663"/>
          <a:ext cx="8893175" cy="950912"/>
        </p:xfrm>
        <a:graphic>
          <a:graphicData uri="http://schemas.openxmlformats.org/presentationml/2006/ole">
            <p:oleObj spid="_x0000_s12293" name="公式" r:id="rId4" imgW="3467100" imgH="419100" progId="Equation.3">
              <p:embed/>
            </p:oleObj>
          </a:graphicData>
        </a:graphic>
      </p:graphicFrame>
      <p:graphicFrame>
        <p:nvGraphicFramePr>
          <p:cNvPr id="542726" name="Object 6"/>
          <p:cNvGraphicFramePr>
            <a:graphicFrameLocks noChangeAspect="1"/>
          </p:cNvGraphicFramePr>
          <p:nvPr>
            <p:ph sz="quarter" idx="1"/>
          </p:nvPr>
        </p:nvGraphicFramePr>
        <p:xfrm>
          <a:off x="1801813" y="4633913"/>
          <a:ext cx="1708150" cy="617537"/>
        </p:xfrm>
        <a:graphic>
          <a:graphicData uri="http://schemas.openxmlformats.org/presentationml/2006/ole">
            <p:oleObj spid="_x0000_s12294" name="公式" r:id="rId5" imgW="660113" imgH="241195" progId="Equation.3">
              <p:embed/>
            </p:oleObj>
          </a:graphicData>
        </a:graphic>
      </p:graphicFrame>
      <p:graphicFrame>
        <p:nvGraphicFramePr>
          <p:cNvPr id="542727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1765300" y="2443163"/>
          <a:ext cx="2708275" cy="496887"/>
        </p:xfrm>
        <a:graphic>
          <a:graphicData uri="http://schemas.openxmlformats.org/presentationml/2006/ole">
            <p:oleObj spid="_x0000_s12295" name="公式" r:id="rId6" imgW="1231366" imgH="228501" progId="Equation.3">
              <p:embed/>
            </p:oleObj>
          </a:graphicData>
        </a:graphic>
      </p:graphicFrame>
      <p:graphicFrame>
        <p:nvGraphicFramePr>
          <p:cNvPr id="542728" name="Object 8"/>
          <p:cNvGraphicFramePr>
            <a:graphicFrameLocks noChangeAspect="1"/>
          </p:cNvGraphicFramePr>
          <p:nvPr/>
        </p:nvGraphicFramePr>
        <p:xfrm>
          <a:off x="82550" y="3141663"/>
          <a:ext cx="2439988" cy="506412"/>
        </p:xfrm>
        <a:graphic>
          <a:graphicData uri="http://schemas.openxmlformats.org/presentationml/2006/ole">
            <p:oleObj spid="_x0000_s12296" name="公式" r:id="rId7" imgW="939392" imgH="215806" progId="Equation.3">
              <p:embed/>
            </p:oleObj>
          </a:graphicData>
        </a:graphic>
      </p:graphicFrame>
      <p:graphicFrame>
        <p:nvGraphicFramePr>
          <p:cNvPr id="542729" name="Object 9"/>
          <p:cNvGraphicFramePr>
            <a:graphicFrameLocks noChangeAspect="1"/>
          </p:cNvGraphicFramePr>
          <p:nvPr/>
        </p:nvGraphicFramePr>
        <p:xfrm>
          <a:off x="2881313" y="1484313"/>
          <a:ext cx="1682750" cy="566737"/>
        </p:xfrm>
        <a:graphic>
          <a:graphicData uri="http://schemas.openxmlformats.org/presentationml/2006/ole">
            <p:oleObj spid="_x0000_s12297" name="公式" r:id="rId8" imgW="647700" imgH="241300" progId="Equation.3">
              <p:embed/>
            </p:oleObj>
          </a:graphicData>
        </a:graphic>
      </p:graphicFrame>
      <p:graphicFrame>
        <p:nvGraphicFramePr>
          <p:cNvPr id="542730" name="Object 10"/>
          <p:cNvGraphicFramePr>
            <a:graphicFrameLocks noChangeAspect="1"/>
          </p:cNvGraphicFramePr>
          <p:nvPr/>
        </p:nvGraphicFramePr>
        <p:xfrm>
          <a:off x="4716463" y="1341438"/>
          <a:ext cx="4054475" cy="566737"/>
        </p:xfrm>
        <a:graphic>
          <a:graphicData uri="http://schemas.openxmlformats.org/presentationml/2006/ole">
            <p:oleObj spid="_x0000_s12298" name="公式" r:id="rId9" imgW="1562100" imgH="241300" progId="Equation.3">
              <p:embed/>
            </p:oleObj>
          </a:graphicData>
        </a:graphic>
      </p:graphicFrame>
      <p:graphicFrame>
        <p:nvGraphicFramePr>
          <p:cNvPr id="542731" name="Object 11"/>
          <p:cNvGraphicFramePr>
            <a:graphicFrameLocks noChangeAspect="1"/>
          </p:cNvGraphicFramePr>
          <p:nvPr/>
        </p:nvGraphicFramePr>
        <p:xfrm>
          <a:off x="4957763" y="4652963"/>
          <a:ext cx="1812925" cy="538162"/>
        </p:xfrm>
        <a:graphic>
          <a:graphicData uri="http://schemas.openxmlformats.org/presentationml/2006/ole">
            <p:oleObj spid="_x0000_s12299" name="公式" r:id="rId10" imgW="698400" imgH="228600" progId="Equation.3">
              <p:embed/>
            </p:oleObj>
          </a:graphicData>
        </a:graphic>
      </p:graphicFrame>
      <p:graphicFrame>
        <p:nvGraphicFramePr>
          <p:cNvPr id="542732" name="Object 12"/>
          <p:cNvGraphicFramePr>
            <a:graphicFrameLocks noChangeAspect="1"/>
          </p:cNvGraphicFramePr>
          <p:nvPr>
            <p:ph sz="quarter" idx="3"/>
          </p:nvPr>
        </p:nvGraphicFramePr>
        <p:xfrm>
          <a:off x="0" y="6669088"/>
          <a:ext cx="6588125" cy="820737"/>
        </p:xfrm>
        <a:graphic>
          <a:graphicData uri="http://schemas.openxmlformats.org/presentationml/2006/ole">
            <p:oleObj spid="_x0000_s12300" name="Microsoft Equation 3.0" r:id="rId11" imgW="2908300" imgH="393700" progId="Equation.3">
              <p:embed/>
            </p:oleObj>
          </a:graphicData>
        </a:graphic>
      </p:graphicFrame>
      <p:sp>
        <p:nvSpPr>
          <p:cNvPr id="542733" name="AutoShape 13"/>
          <p:cNvSpPr>
            <a:spLocks noChangeArrowheads="1"/>
          </p:cNvSpPr>
          <p:nvPr/>
        </p:nvSpPr>
        <p:spPr bwMode="auto">
          <a:xfrm>
            <a:off x="0" y="2565400"/>
            <a:ext cx="827088" cy="647700"/>
          </a:xfrm>
          <a:prstGeom prst="rightArrow">
            <a:avLst>
              <a:gd name="adj1" fmla="val 50000"/>
              <a:gd name="adj2" fmla="val 319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34" name="AutoShape 14"/>
          <p:cNvSpPr>
            <a:spLocks noChangeArrowheads="1"/>
          </p:cNvSpPr>
          <p:nvPr/>
        </p:nvSpPr>
        <p:spPr bwMode="auto">
          <a:xfrm>
            <a:off x="3203575" y="2997200"/>
            <a:ext cx="827088" cy="647700"/>
          </a:xfrm>
          <a:prstGeom prst="rightArrow">
            <a:avLst>
              <a:gd name="adj1" fmla="val 50000"/>
              <a:gd name="adj2" fmla="val 319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35" name="Line 15"/>
          <p:cNvSpPr>
            <a:spLocks noChangeShapeType="1"/>
          </p:cNvSpPr>
          <p:nvPr/>
        </p:nvSpPr>
        <p:spPr bwMode="auto">
          <a:xfrm flipH="1" flipV="1">
            <a:off x="5364163" y="3284538"/>
            <a:ext cx="0" cy="1439862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36" name="AutoShape 16"/>
          <p:cNvSpPr>
            <a:spLocks noChangeArrowheads="1"/>
          </p:cNvSpPr>
          <p:nvPr/>
        </p:nvSpPr>
        <p:spPr bwMode="auto">
          <a:xfrm>
            <a:off x="5148263" y="3068638"/>
            <a:ext cx="827087" cy="647700"/>
          </a:xfrm>
          <a:prstGeom prst="rightArrow">
            <a:avLst>
              <a:gd name="adj1" fmla="val 50000"/>
              <a:gd name="adj2" fmla="val 319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37" name="Rectangle 17"/>
          <p:cNvSpPr>
            <a:spLocks noChangeArrowheads="1"/>
          </p:cNvSpPr>
          <p:nvPr/>
        </p:nvSpPr>
        <p:spPr bwMode="auto">
          <a:xfrm>
            <a:off x="5651500" y="3644900"/>
            <a:ext cx="86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l-GR" altLang="zh-CN" sz="3600" b="1">
                <a:latin typeface="宋体" pitchFamily="2" charset="-122"/>
              </a:rPr>
              <a:t>Ω</a:t>
            </a:r>
            <a:endParaRPr kumimoji="1" lang="el-GR" altLang="zh-CN" sz="3600" b="1" baseline="-25000">
              <a:latin typeface="宋体" pitchFamily="2" charset="-122"/>
            </a:endParaRPr>
          </a:p>
        </p:txBody>
      </p:sp>
      <p:sp>
        <p:nvSpPr>
          <p:cNvPr id="542738" name="AutoShape 18"/>
          <p:cNvSpPr>
            <a:spLocks noChangeArrowheads="1"/>
          </p:cNvSpPr>
          <p:nvPr/>
        </p:nvSpPr>
        <p:spPr bwMode="auto">
          <a:xfrm>
            <a:off x="7885113" y="2852738"/>
            <a:ext cx="827087" cy="647700"/>
          </a:xfrm>
          <a:prstGeom prst="rightArrow">
            <a:avLst>
              <a:gd name="adj1" fmla="val 50000"/>
              <a:gd name="adj2" fmla="val 319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2739" name="Object 19"/>
          <p:cNvGraphicFramePr>
            <a:graphicFrameLocks noChangeAspect="1"/>
          </p:cNvGraphicFramePr>
          <p:nvPr/>
        </p:nvGraphicFramePr>
        <p:xfrm>
          <a:off x="6588125" y="3789363"/>
          <a:ext cx="2868613" cy="538162"/>
        </p:xfrm>
        <a:graphic>
          <a:graphicData uri="http://schemas.openxmlformats.org/presentationml/2006/ole">
            <p:oleObj spid="_x0000_s12307" name="公式" r:id="rId12" imgW="1104900" imgH="228600" progId="Equation.3">
              <p:embed/>
            </p:oleObj>
          </a:graphicData>
        </a:graphic>
      </p:graphicFrame>
      <p:graphicFrame>
        <p:nvGraphicFramePr>
          <p:cNvPr id="542740" name="Object 20"/>
          <p:cNvGraphicFramePr>
            <a:graphicFrameLocks noChangeAspect="1"/>
          </p:cNvGraphicFramePr>
          <p:nvPr/>
        </p:nvGraphicFramePr>
        <p:xfrm>
          <a:off x="8027988" y="1916113"/>
          <a:ext cx="1352550" cy="536575"/>
        </p:xfrm>
        <a:graphic>
          <a:graphicData uri="http://schemas.openxmlformats.org/presentationml/2006/ole">
            <p:oleObj spid="_x0000_s12308" name="公式" r:id="rId13" imgW="520700" imgH="228600" progId="Equation.3">
              <p:embed/>
            </p:oleObj>
          </a:graphicData>
        </a:graphic>
      </p:graphicFrame>
      <p:graphicFrame>
        <p:nvGraphicFramePr>
          <p:cNvPr id="542741" name="Object 21"/>
          <p:cNvGraphicFramePr>
            <a:graphicFrameLocks noChangeAspect="1"/>
          </p:cNvGraphicFramePr>
          <p:nvPr/>
        </p:nvGraphicFramePr>
        <p:xfrm>
          <a:off x="107950" y="5229225"/>
          <a:ext cx="8928100" cy="803275"/>
        </p:xfrm>
        <a:graphic>
          <a:graphicData uri="http://schemas.openxmlformats.org/presentationml/2006/ole">
            <p:oleObj spid="_x0000_s12309" name="公式" r:id="rId14" imgW="3441600" imgH="253800" progId="Equation.3">
              <p:embed/>
            </p:oleObj>
          </a:graphicData>
        </a:graphic>
      </p:graphicFrame>
      <p:graphicFrame>
        <p:nvGraphicFramePr>
          <p:cNvPr id="542742" name="Object 22"/>
          <p:cNvGraphicFramePr>
            <a:graphicFrameLocks noChangeAspect="1"/>
          </p:cNvGraphicFramePr>
          <p:nvPr/>
        </p:nvGraphicFramePr>
        <p:xfrm>
          <a:off x="0" y="6021388"/>
          <a:ext cx="5092700" cy="722312"/>
        </p:xfrm>
        <a:graphic>
          <a:graphicData uri="http://schemas.openxmlformats.org/presentationml/2006/ole">
            <p:oleObj spid="_x0000_s12310" name="Microsoft Equation 3.0" r:id="rId15" imgW="1612900" imgH="228600" progId="Equation.3">
              <p:embed/>
            </p:oleObj>
          </a:graphicData>
        </a:graphic>
      </p:graphicFrame>
      <p:sp>
        <p:nvSpPr>
          <p:cNvPr id="542743" name="Line 23"/>
          <p:cNvSpPr>
            <a:spLocks noChangeShapeType="1"/>
          </p:cNvSpPr>
          <p:nvPr/>
        </p:nvSpPr>
        <p:spPr bwMode="auto">
          <a:xfrm>
            <a:off x="8101013" y="3284538"/>
            <a:ext cx="0" cy="649287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551488" y="5949950"/>
          <a:ext cx="3048000" cy="762000"/>
        </p:xfrm>
        <a:graphic>
          <a:graphicData uri="http://schemas.openxmlformats.org/presentationml/2006/ole">
            <p:oleObj spid="_x0000_s12312" name="公式" r:id="rId16" imgW="96516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4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4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4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4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5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4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4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5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5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54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5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5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54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54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5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4" grpId="0"/>
      <p:bldP spid="542733" grpId="0" animBg="1"/>
      <p:bldP spid="542734" grpId="0" animBg="1"/>
      <p:bldP spid="542735" grpId="0" animBg="1"/>
      <p:bldP spid="542736" grpId="0" animBg="1"/>
      <p:bldP spid="542737" grpId="0"/>
      <p:bldP spid="542738" grpId="0" animBg="1"/>
      <p:bldP spid="5427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475662" cy="720725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5.5</a:t>
            </a:r>
            <a:r>
              <a:rPr lang="en-US" altLang="zh-CN" sz="3200" b="1" smtClean="0">
                <a:latin typeface="Arial" pitchFamily="34" charset="0"/>
              </a:rPr>
              <a:t>—</a:t>
            </a:r>
            <a:r>
              <a:rPr lang="en-US" altLang="zh-CN" sz="3200" b="1" smtClean="0"/>
              <a:t>3</a:t>
            </a:r>
            <a:r>
              <a:rPr lang="zh-CN" altLang="en-US" sz="3200" b="1" smtClean="0">
                <a:latin typeface="Times New Roman" pitchFamily="18" charset="0"/>
              </a:rPr>
              <a:t>单相感应电动机的起动和调速</a:t>
            </a:r>
            <a:r>
              <a:rPr lang="en-US" altLang="zh-CN" sz="1000" smtClean="0">
                <a:ea typeface="黑体" pitchFamily="49" charset="-122"/>
              </a:rPr>
              <a:t>1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50825" y="1219200"/>
            <a:ext cx="8893175" cy="343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700"/>
              <a:t> </a:t>
            </a:r>
            <a:r>
              <a:rPr lang="zh-CN" altLang="en-US" sz="2700" b="1"/>
              <a:t>一，单相感应电动机起动措施</a:t>
            </a:r>
          </a:p>
          <a:p>
            <a:pPr marL="342900" indent="-342900"/>
            <a:r>
              <a:rPr lang="zh-CN" altLang="en-US" sz="2700" b="1"/>
              <a:t>      单相感应电动机不能起动的原因</a:t>
            </a:r>
            <a:r>
              <a:rPr lang="en-US" altLang="zh-CN" sz="2700" b="1"/>
              <a:t>——</a:t>
            </a:r>
            <a:r>
              <a:rPr lang="zh-CN" altLang="en-US" sz="2700" b="1"/>
              <a:t>脉振磁场</a:t>
            </a:r>
          </a:p>
          <a:p>
            <a:pPr marL="342900" indent="-342900"/>
            <a:r>
              <a:rPr lang="en-US" altLang="zh-CN" sz="2700" b="1"/>
              <a:t>1</a:t>
            </a:r>
            <a:r>
              <a:rPr lang="zh-CN" altLang="en-US" sz="2700" b="1"/>
              <a:t>．  利用辅助绕组</a:t>
            </a:r>
            <a:r>
              <a:rPr lang="en-US" altLang="zh-CN" sz="2700" b="1"/>
              <a:t>——</a:t>
            </a:r>
            <a:r>
              <a:rPr lang="zh-CN" altLang="en-US" sz="2700" b="1"/>
              <a:t>电容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       与主绕组空间相差</a:t>
            </a:r>
            <a:r>
              <a:rPr lang="en-US" altLang="zh-CN" sz="2700" b="1"/>
              <a:t>90</a:t>
            </a:r>
            <a:r>
              <a:rPr lang="en-US" altLang="zh-CN" sz="2700" b="1">
                <a:cs typeface="Times New Roman" pitchFamily="18" charset="0"/>
              </a:rPr>
              <a:t>º</a:t>
            </a:r>
            <a:r>
              <a:rPr lang="zh-CN" altLang="en-US" sz="2700" b="1"/>
              <a:t>，用电容将电流移相，建立旋转磁场。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700" b="1">
                <a:latin typeface="宋体" pitchFamily="2" charset="-122"/>
                <a:cs typeface="Tahoma" pitchFamily="34" charset="0"/>
              </a:rPr>
              <a:t>1</a:t>
            </a:r>
            <a:r>
              <a:rPr lang="zh-CN" altLang="en-US" sz="2700" b="1">
                <a:latin typeface="宋体" pitchFamily="2" charset="-122"/>
                <a:cs typeface="Tahoma" pitchFamily="34" charset="0"/>
              </a:rPr>
              <a:t>）起动后断开辅助绕组；</a:t>
            </a:r>
            <a:r>
              <a:rPr lang="en-US" altLang="zh-CN" sz="2700" b="1">
                <a:latin typeface="宋体" pitchFamily="2" charset="-122"/>
                <a:cs typeface="Tahoma" pitchFamily="34" charset="0"/>
              </a:rPr>
              <a:t>2</a:t>
            </a:r>
            <a:r>
              <a:rPr lang="zh-CN" altLang="en-US" sz="2700" b="1">
                <a:latin typeface="宋体" pitchFamily="2" charset="-122"/>
                <a:cs typeface="Tahoma" pitchFamily="34" charset="0"/>
              </a:rPr>
              <a:t>）辅助绕组始终运行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 b="1">
                <a:latin typeface="宋体" pitchFamily="2" charset="-122"/>
                <a:cs typeface="Tahoma" pitchFamily="34" charset="0"/>
              </a:rPr>
              <a:t>2.   </a:t>
            </a:r>
            <a:r>
              <a:rPr lang="zh-CN" altLang="en-US" sz="2700" b="1">
                <a:latin typeface="宋体" pitchFamily="2" charset="-122"/>
                <a:cs typeface="Tahoma" pitchFamily="34" charset="0"/>
              </a:rPr>
              <a:t>罩极电机</a:t>
            </a:r>
            <a:r>
              <a:rPr lang="en-US" altLang="zh-CN" sz="2700" b="1">
                <a:latin typeface="宋体" pitchFamily="2" charset="-122"/>
                <a:cs typeface="Tahoma" pitchFamily="34" charset="0"/>
              </a:rPr>
              <a:t>——</a:t>
            </a:r>
            <a:r>
              <a:rPr lang="zh-CN" altLang="en-US" sz="2700" b="1">
                <a:latin typeface="宋体" pitchFamily="2" charset="-122"/>
                <a:cs typeface="Tahoma" pitchFamily="34" charset="0"/>
              </a:rPr>
              <a:t>短路环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8475662" cy="504825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5.5</a:t>
            </a:r>
            <a:r>
              <a:rPr lang="en-US" altLang="zh-CN" sz="3200" b="1" smtClean="0">
                <a:latin typeface="Arial" pitchFamily="34" charset="0"/>
              </a:rPr>
              <a:t>—</a:t>
            </a:r>
            <a:r>
              <a:rPr lang="en-US" altLang="zh-CN" sz="3200" b="1" smtClean="0"/>
              <a:t>3</a:t>
            </a:r>
            <a:r>
              <a:rPr lang="zh-CN" altLang="en-US" sz="3200" b="1" smtClean="0">
                <a:latin typeface="Times New Roman" pitchFamily="18" charset="0"/>
              </a:rPr>
              <a:t>单相感应电动机的起动和调速</a:t>
            </a:r>
            <a:r>
              <a:rPr lang="en-US" altLang="zh-CN" sz="1000" smtClean="0">
                <a:ea typeface="黑体" pitchFamily="49" charset="-122"/>
              </a:rPr>
              <a:t>2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3850" y="1268413"/>
            <a:ext cx="8208963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700"/>
              <a:t> </a:t>
            </a:r>
            <a:r>
              <a:rPr lang="zh-CN" altLang="en-US" sz="2700" b="1"/>
              <a:t>一，单相感应电动机的调速方法</a:t>
            </a:r>
          </a:p>
          <a:p>
            <a:pPr marL="533400" indent="-533400"/>
            <a:r>
              <a:rPr lang="zh-CN" altLang="en-US" sz="2700" b="1"/>
              <a:t>      单相感应电动机调速方法主要是调压。</a:t>
            </a:r>
          </a:p>
          <a:p>
            <a:pPr marL="533400" indent="-533400"/>
            <a:r>
              <a:rPr lang="en-US" altLang="zh-CN" sz="2700" b="1"/>
              <a:t>1.    </a:t>
            </a:r>
            <a:r>
              <a:rPr lang="zh-CN" altLang="en-US" sz="2700" b="1"/>
              <a:t>串联电抗器</a:t>
            </a:r>
            <a:r>
              <a:rPr lang="en-US" altLang="zh-CN" sz="2700" b="1"/>
              <a:t>——</a:t>
            </a:r>
            <a:r>
              <a:rPr lang="zh-CN" altLang="en-US" sz="2700" b="1"/>
              <a:t>电风扇    </a:t>
            </a:r>
            <a:endParaRPr lang="zh-CN" altLang="en-US" sz="2700" b="1">
              <a:latin typeface="宋体" pitchFamily="2" charset="-122"/>
              <a:cs typeface="Tahoma" pitchFamily="34" charset="0"/>
            </a:endParaRPr>
          </a:p>
          <a:p>
            <a:pPr marL="533400" indent="-5334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 b="1">
                <a:latin typeface="宋体" pitchFamily="2" charset="-122"/>
                <a:cs typeface="Tahoma" pitchFamily="34" charset="0"/>
              </a:rPr>
              <a:t>2.  </a:t>
            </a:r>
            <a:r>
              <a:rPr lang="zh-CN" altLang="en-US" sz="2700" b="1">
                <a:latin typeface="宋体" pitchFamily="2" charset="-122"/>
                <a:cs typeface="Tahoma" pitchFamily="34" charset="0"/>
              </a:rPr>
              <a:t>单相电容电动机</a:t>
            </a:r>
          </a:p>
          <a:p>
            <a:pPr marL="533400" indent="-5334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700" b="1">
                <a:latin typeface="宋体" pitchFamily="2" charset="-122"/>
                <a:cs typeface="Tahoma" pitchFamily="34" charset="0"/>
              </a:rPr>
              <a:t>    </a:t>
            </a:r>
            <a:r>
              <a:rPr lang="en-US" altLang="zh-CN" sz="2700" b="1">
                <a:latin typeface="宋体" pitchFamily="2" charset="-122"/>
                <a:cs typeface="Tahoma" pitchFamily="34" charset="0"/>
              </a:rPr>
              <a:t>1)L</a:t>
            </a:r>
            <a:r>
              <a:rPr lang="zh-CN" altLang="en-US" sz="2700" b="1">
                <a:latin typeface="宋体" pitchFamily="2" charset="-122"/>
                <a:cs typeface="Tahoma" pitchFamily="34" charset="0"/>
              </a:rPr>
              <a:t>型接法        </a:t>
            </a:r>
            <a:r>
              <a:rPr lang="en-US" altLang="zh-CN" sz="2700" b="1">
                <a:latin typeface="宋体" pitchFamily="2" charset="-122"/>
                <a:cs typeface="Tahoma" pitchFamily="34" charset="0"/>
              </a:rPr>
              <a:t>2</a:t>
            </a:r>
            <a:r>
              <a:rPr lang="zh-CN" altLang="en-US" sz="2700" b="1">
                <a:latin typeface="宋体" pitchFamily="2" charset="-122"/>
                <a:cs typeface="Tahoma" pitchFamily="34" charset="0"/>
              </a:rPr>
              <a:t>）</a:t>
            </a:r>
            <a:r>
              <a:rPr lang="en-US" altLang="zh-CN" sz="2700" b="1">
                <a:latin typeface="宋体" pitchFamily="2" charset="-122"/>
                <a:cs typeface="Tahoma" pitchFamily="34" charset="0"/>
              </a:rPr>
              <a:t>T</a:t>
            </a:r>
            <a:r>
              <a:rPr lang="zh-CN" altLang="en-US" sz="2700" b="1">
                <a:latin typeface="宋体" pitchFamily="2" charset="-122"/>
                <a:cs typeface="Tahoma" pitchFamily="34" charset="0"/>
              </a:rPr>
              <a:t>型接法 </a:t>
            </a:r>
          </a:p>
          <a:p>
            <a:pPr marL="533400" indent="-5334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2700" b="1">
                <a:latin typeface="宋体" pitchFamily="2" charset="-122"/>
                <a:cs typeface="Tahoma" pitchFamily="34" charset="0"/>
              </a:rPr>
              <a:t>    </a:t>
            </a:r>
            <a:r>
              <a:rPr lang="en-US" altLang="zh-CN" sz="2700" b="1">
                <a:latin typeface="宋体" pitchFamily="2" charset="-122"/>
                <a:cs typeface="Tahoma" pitchFamily="34" charset="0"/>
              </a:rPr>
              <a:t>A </a:t>
            </a:r>
            <a:r>
              <a:rPr lang="zh-CN" altLang="en-US" sz="2700" b="1">
                <a:latin typeface="宋体" pitchFamily="2" charset="-122"/>
                <a:cs typeface="Tahoma" pitchFamily="34" charset="0"/>
              </a:rPr>
              <a:t>为主绕组，</a:t>
            </a:r>
            <a:r>
              <a:rPr lang="en-US" altLang="zh-CN" sz="2700" b="1">
                <a:latin typeface="宋体" pitchFamily="2" charset="-122"/>
                <a:cs typeface="Tahoma" pitchFamily="34" charset="0"/>
              </a:rPr>
              <a:t>B</a:t>
            </a:r>
            <a:r>
              <a:rPr lang="zh-CN" altLang="en-US" sz="2700" b="1">
                <a:latin typeface="宋体" pitchFamily="2" charset="-122"/>
                <a:cs typeface="Tahoma" pitchFamily="34" charset="0"/>
              </a:rPr>
              <a:t>为辅助绕组，</a:t>
            </a:r>
            <a:r>
              <a:rPr lang="en-US" altLang="zh-CN" sz="2700" b="1">
                <a:latin typeface="宋体" pitchFamily="2" charset="-122"/>
                <a:cs typeface="Tahoma" pitchFamily="34" charset="0"/>
              </a:rPr>
              <a:t>A’</a:t>
            </a:r>
            <a:r>
              <a:rPr lang="zh-CN" altLang="en-US" sz="2700" b="1">
                <a:latin typeface="宋体" pitchFamily="2" charset="-122"/>
                <a:cs typeface="Tahoma" pitchFamily="34" charset="0"/>
              </a:rPr>
              <a:t>为附加绕组</a:t>
            </a:r>
          </a:p>
        </p:txBody>
      </p:sp>
      <p:pic>
        <p:nvPicPr>
          <p:cNvPr id="538628" name="Picture 4" descr="29-10单相感应电动机调速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4292600"/>
            <a:ext cx="52768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8629" name="Picture 5" descr="29-11单相感应电动机调速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713" y="549275"/>
            <a:ext cx="52768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765175"/>
            <a:ext cx="7972425" cy="865188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5.5</a:t>
            </a:r>
            <a:r>
              <a:rPr lang="en-US" altLang="zh-CN" sz="3200" b="1" smtClean="0">
                <a:latin typeface="Arial" pitchFamily="34" charset="0"/>
              </a:rPr>
              <a:t>—</a:t>
            </a:r>
            <a:r>
              <a:rPr lang="en-US" altLang="zh-CN" sz="3200" b="1" smtClean="0"/>
              <a:t>4</a:t>
            </a:r>
            <a:r>
              <a:rPr lang="zh-CN" altLang="en-US" sz="3200" b="1" smtClean="0">
                <a:latin typeface="Times New Roman" pitchFamily="18" charset="0"/>
              </a:rPr>
              <a:t>三相感应电动机的不对称运行</a:t>
            </a:r>
            <a:r>
              <a:rPr lang="zh-CN" altLang="en-US" sz="1200" b="1" smtClean="0">
                <a:latin typeface="Times New Roman" pitchFamily="18" charset="0"/>
              </a:rPr>
              <a:t>     </a:t>
            </a:r>
            <a:r>
              <a:rPr lang="en-US" altLang="zh-CN" sz="1200" b="1" smtClean="0">
                <a:latin typeface="Times New Roman" pitchFamily="18" charset="0"/>
              </a:rPr>
              <a:t>1</a:t>
            </a:r>
            <a:endParaRPr lang="en-US" altLang="zh-CN" sz="1200" smtClean="0">
              <a:ea typeface="黑体" pitchFamily="49" charset="-122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50825" y="1916113"/>
            <a:ext cx="889317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700" b="1"/>
              <a:t>       </a:t>
            </a:r>
            <a:r>
              <a:rPr lang="zh-CN" altLang="en-US" sz="2700" b="1"/>
              <a:t>三相感应电动机的电压不对称是经常发生的，势必会影响电动机的运行性能。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       分析感应电动机的不对称电压下运行时，通常采用对称分量法。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700" b="1"/>
              <a:t>1</a:t>
            </a:r>
            <a:r>
              <a:rPr lang="zh-CN" altLang="en-US" sz="2700" b="1"/>
              <a:t>）不对称三相电压</a:t>
            </a:r>
            <a:r>
              <a:rPr lang="en-US" altLang="zh-CN" sz="2700" b="1"/>
              <a:t>——</a:t>
            </a:r>
            <a:r>
              <a:rPr lang="zh-CN" altLang="en-US" sz="2700" b="1"/>
              <a:t>正序、负序和零序；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700" b="1"/>
              <a:t>2</a:t>
            </a:r>
            <a:r>
              <a:rPr lang="zh-CN" altLang="en-US" sz="2700" b="1"/>
              <a:t>）对每个对称系统进行计算；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700" b="1"/>
              <a:t>3</a:t>
            </a:r>
            <a:r>
              <a:rPr lang="zh-CN" altLang="en-US" sz="2700" b="1"/>
              <a:t>）把各组分量计算结果进行合成，即得不对称系统结果。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US" altLang="zh-CN" sz="27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548687" cy="836613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5.5</a:t>
            </a:r>
            <a:r>
              <a:rPr lang="en-US" altLang="zh-CN" sz="3200" b="1" smtClean="0">
                <a:latin typeface="Arial" pitchFamily="34" charset="0"/>
              </a:rPr>
              <a:t>—</a:t>
            </a:r>
            <a:r>
              <a:rPr lang="en-US" altLang="zh-CN" sz="3200" b="1" smtClean="0"/>
              <a:t>4</a:t>
            </a:r>
            <a:r>
              <a:rPr lang="zh-CN" altLang="en-US" sz="3200" b="1" smtClean="0">
                <a:latin typeface="Times New Roman" pitchFamily="18" charset="0"/>
              </a:rPr>
              <a:t>三相感应电动机的不对称运行</a:t>
            </a:r>
            <a:r>
              <a:rPr lang="zh-CN" altLang="en-US" sz="1200" b="1" smtClean="0">
                <a:latin typeface="Times New Roman" pitchFamily="18" charset="0"/>
              </a:rPr>
              <a:t> </a:t>
            </a:r>
            <a:r>
              <a:rPr lang="en-US" altLang="zh-CN" sz="1400" b="1" smtClean="0">
                <a:latin typeface="Times New Roman" pitchFamily="18" charset="0"/>
              </a:rPr>
              <a:t>2</a:t>
            </a:r>
          </a:p>
        </p:txBody>
      </p:sp>
      <p:pic>
        <p:nvPicPr>
          <p:cNvPr id="16387" name="Picture 6" descr="26-14感应电动机负载等值变换图"/>
          <p:cNvPicPr>
            <a:picLocks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9750" y="836613"/>
            <a:ext cx="7777163" cy="3097212"/>
          </a:xfrm>
          <a:noFill/>
        </p:spPr>
      </p:pic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250825" y="3644900"/>
            <a:ext cx="8893175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700" b="1"/>
              <a:t> 1.</a:t>
            </a:r>
            <a:r>
              <a:rPr lang="zh-CN" altLang="en-US" sz="2700" b="1"/>
              <a:t>正序电压</a:t>
            </a:r>
            <a:r>
              <a:rPr lang="en-US" altLang="zh-CN" sz="2700" b="1"/>
              <a:t>——</a:t>
            </a:r>
            <a:r>
              <a:rPr lang="zh-CN" altLang="en-US" sz="2700" b="1"/>
              <a:t>定子绕组</a:t>
            </a:r>
            <a:r>
              <a:rPr lang="en-US" altLang="zh-CN" sz="2700" b="1"/>
              <a:t>——</a:t>
            </a:r>
            <a:r>
              <a:rPr lang="zh-CN" altLang="en-US" sz="2700" b="1"/>
              <a:t>正序电流</a:t>
            </a:r>
            <a:r>
              <a:rPr lang="en-US" altLang="zh-CN" sz="2700" b="1"/>
              <a:t>I</a:t>
            </a:r>
            <a:r>
              <a:rPr lang="en-US" altLang="zh-CN" sz="2700" b="1" baseline="-25000"/>
              <a:t>1</a:t>
            </a:r>
            <a:r>
              <a:rPr lang="en-US" altLang="zh-CN" sz="2700" b="1" baseline="30000"/>
              <a:t>+</a:t>
            </a:r>
            <a:r>
              <a:rPr lang="en-US" altLang="zh-CN" sz="2700" b="1"/>
              <a:t>——</a:t>
            </a:r>
            <a:r>
              <a:rPr lang="zh-CN" altLang="en-US" sz="2700" b="1"/>
              <a:t>正向旋转磁场</a:t>
            </a:r>
            <a:r>
              <a:rPr lang="en-US" altLang="zh-CN" sz="2700" b="1"/>
              <a:t>——</a:t>
            </a:r>
            <a:r>
              <a:rPr lang="zh-CN" altLang="en-US" sz="2700" b="1"/>
              <a:t>正转电磁转矩</a:t>
            </a:r>
            <a:r>
              <a:rPr lang="en-US" altLang="zh-CN" sz="2700" b="1"/>
              <a:t>T</a:t>
            </a:r>
            <a:r>
              <a:rPr lang="en-US" altLang="zh-CN" sz="2700" b="1" baseline="30000"/>
              <a:t>+</a:t>
            </a:r>
            <a:r>
              <a:rPr lang="zh-CN" altLang="en-US" sz="2700" b="1"/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700" b="1"/>
              <a:t>2.</a:t>
            </a:r>
            <a:r>
              <a:rPr lang="zh-CN" altLang="en-US" sz="2700" b="1"/>
              <a:t>负序电压</a:t>
            </a:r>
            <a:r>
              <a:rPr lang="en-US" altLang="zh-CN" sz="2700" b="1"/>
              <a:t>——</a:t>
            </a:r>
            <a:r>
              <a:rPr lang="zh-CN" altLang="en-US" sz="2700" b="1"/>
              <a:t>定子绕组</a:t>
            </a:r>
            <a:r>
              <a:rPr lang="en-US" altLang="zh-CN" sz="2700" b="1"/>
              <a:t>——</a:t>
            </a:r>
            <a:r>
              <a:rPr lang="zh-CN" altLang="en-US" sz="2700" b="1"/>
              <a:t>负序电流</a:t>
            </a:r>
            <a:r>
              <a:rPr lang="en-US" altLang="zh-CN" sz="2700" b="1"/>
              <a:t>I</a:t>
            </a:r>
            <a:r>
              <a:rPr lang="en-US" altLang="zh-CN" sz="2700" b="1" baseline="-25000"/>
              <a:t>1</a:t>
            </a:r>
            <a:r>
              <a:rPr lang="en-US" altLang="zh-CN" sz="2700" b="1" baseline="30000"/>
              <a:t>-</a:t>
            </a:r>
            <a:r>
              <a:rPr lang="en-US" altLang="zh-CN" sz="2700" b="1"/>
              <a:t>——</a:t>
            </a:r>
            <a:r>
              <a:rPr lang="zh-CN" altLang="en-US" sz="2700" b="1"/>
              <a:t>反向旋转磁场</a:t>
            </a:r>
            <a:r>
              <a:rPr lang="en-US" altLang="zh-CN" sz="2700" b="1"/>
              <a:t>——</a:t>
            </a:r>
            <a:r>
              <a:rPr lang="zh-CN" altLang="en-US" sz="2700" b="1"/>
              <a:t>制动电磁转矩</a:t>
            </a:r>
            <a:r>
              <a:rPr lang="en-US" altLang="zh-CN" sz="2700" b="1"/>
              <a:t>T</a:t>
            </a:r>
            <a:r>
              <a:rPr lang="en-US" altLang="zh-CN" sz="2700" b="1" baseline="30000"/>
              <a:t>-</a:t>
            </a:r>
            <a:r>
              <a:rPr lang="zh-CN" altLang="en-US" sz="2700" b="1"/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700" b="1"/>
              <a:t>2.</a:t>
            </a:r>
            <a:r>
              <a:rPr lang="zh-CN" altLang="en-US" sz="2700" b="1"/>
              <a:t>零序电压</a:t>
            </a:r>
            <a:r>
              <a:rPr lang="en-US" altLang="zh-CN" sz="2700" b="1"/>
              <a:t>——</a:t>
            </a:r>
            <a:r>
              <a:rPr lang="zh-CN" altLang="en-US" sz="2700" b="1"/>
              <a:t>定子绕组</a:t>
            </a:r>
            <a:r>
              <a:rPr lang="en-US" altLang="zh-CN" sz="2700" b="1"/>
              <a:t>——</a:t>
            </a:r>
            <a:r>
              <a:rPr lang="zh-CN" altLang="en-US" sz="2700" b="1"/>
              <a:t>零序电流</a:t>
            </a:r>
            <a:r>
              <a:rPr lang="en-US" altLang="zh-CN" sz="2700" b="1"/>
              <a:t>I</a:t>
            </a:r>
            <a:r>
              <a:rPr lang="en-US" altLang="zh-CN" sz="2700" b="1" baseline="-25000"/>
              <a:t>1</a:t>
            </a:r>
            <a:r>
              <a:rPr lang="en-US" altLang="zh-CN" sz="2700" b="1" baseline="30000"/>
              <a:t>0</a:t>
            </a:r>
            <a:r>
              <a:rPr lang="en-US" altLang="zh-CN" sz="2700" b="1"/>
              <a:t>——</a:t>
            </a:r>
            <a:r>
              <a:rPr lang="zh-CN" altLang="en-US" sz="2700" b="1"/>
              <a:t>旋转磁场＝</a:t>
            </a:r>
            <a:r>
              <a:rPr lang="en-US" altLang="zh-CN" sz="2700" b="1"/>
              <a:t>0——</a:t>
            </a:r>
            <a:r>
              <a:rPr lang="zh-CN" altLang="en-US" sz="2700" b="1"/>
              <a:t>不产生电磁转矩。</a:t>
            </a: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1331913" y="1628775"/>
            <a:ext cx="935037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 b="1"/>
              <a:t>I</a:t>
            </a:r>
            <a:r>
              <a:rPr lang="en-US" altLang="zh-CN" sz="2700" b="1" baseline="-25000"/>
              <a:t>1</a:t>
            </a:r>
            <a:r>
              <a:rPr lang="en-US" altLang="zh-CN" sz="2700" b="1" baseline="30000"/>
              <a:t>+</a:t>
            </a:r>
          </a:p>
        </p:txBody>
      </p:sp>
      <p:sp>
        <p:nvSpPr>
          <p:cNvPr id="539656" name="Rectangle 8"/>
          <p:cNvSpPr>
            <a:spLocks noChangeArrowheads="1"/>
          </p:cNvSpPr>
          <p:nvPr/>
        </p:nvSpPr>
        <p:spPr bwMode="auto">
          <a:xfrm>
            <a:off x="1403350" y="1628775"/>
            <a:ext cx="935038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altLang="zh-CN" sz="2700" b="1"/>
              <a:t>I</a:t>
            </a:r>
            <a:r>
              <a:rPr lang="en-US" altLang="zh-CN" sz="2700" b="1" baseline="-25000"/>
              <a:t>1</a:t>
            </a:r>
            <a:r>
              <a:rPr lang="en-US" altLang="zh-CN" sz="2700" b="1" baseline="30000"/>
              <a:t>-</a:t>
            </a:r>
          </a:p>
        </p:txBody>
      </p:sp>
      <p:graphicFrame>
        <p:nvGraphicFramePr>
          <p:cNvPr id="539658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6948488" y="1844675"/>
          <a:ext cx="1152525" cy="966788"/>
        </p:xfrm>
        <a:graphic>
          <a:graphicData uri="http://schemas.openxmlformats.org/presentationml/2006/ole">
            <p:oleObj spid="_x0000_s16391" name="公式" r:id="rId4" imgW="469696" imgH="393529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5" grpId="0" animBg="1"/>
      <p:bldP spid="5396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5575" cy="720725"/>
          </a:xfrm>
        </p:spPr>
        <p:txBody>
          <a:bodyPr/>
          <a:lstStyle/>
          <a:p>
            <a:pPr eaLnBrk="1" hangingPunct="1"/>
            <a:r>
              <a:rPr lang="zh-CN" altLang="en-US" smtClean="0"/>
              <a:t>小  结                               </a:t>
            </a:r>
            <a:r>
              <a:rPr lang="en-US" altLang="zh-CN" sz="1400" smtClean="0">
                <a:ea typeface="黑体" pitchFamily="49" charset="-122"/>
              </a:rPr>
              <a:t>1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765175"/>
            <a:ext cx="9144000" cy="530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>
                <a:latin typeface="Times New Roman" pitchFamily="18" charset="0"/>
              </a:rPr>
              <a:t>单相感应电动机运转时</a:t>
            </a:r>
            <a:r>
              <a:rPr lang="en-US" altLang="zh-CN" sz="2700" b="1"/>
              <a:t>——</a:t>
            </a:r>
            <a:r>
              <a:rPr lang="zh-CN" altLang="en-US" sz="2700" b="1">
                <a:latin typeface="Times New Roman" pitchFamily="18" charset="0"/>
              </a:rPr>
              <a:t>椭圆形旋转磁场</a:t>
            </a:r>
            <a:r>
              <a:rPr lang="en-US" altLang="zh-CN" sz="2700" b="1"/>
              <a:t>——</a:t>
            </a:r>
            <a:r>
              <a:rPr lang="zh-CN" altLang="en-US" sz="2700" b="1">
                <a:latin typeface="Times New Roman" pitchFamily="18" charset="0"/>
              </a:rPr>
              <a:t>电磁转    矩和输出机械功率。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>
                <a:latin typeface="Times New Roman" pitchFamily="18" charset="0"/>
              </a:rPr>
              <a:t>单相感应电动机在脉振磁场下，没有起动力矩。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>
                <a:latin typeface="Times New Roman" pitchFamily="18" charset="0"/>
              </a:rPr>
              <a:t>单相感应电动机存在辅助绕组，与主绕组在空间和时间上有相位差，产生合成旋转磁场</a:t>
            </a:r>
            <a:r>
              <a:rPr lang="en-US" altLang="zh-CN" sz="2700" b="1"/>
              <a:t>——</a:t>
            </a:r>
            <a:r>
              <a:rPr lang="zh-CN" altLang="en-US" sz="2700" b="1">
                <a:latin typeface="Times New Roman" pitchFamily="18" charset="0"/>
              </a:rPr>
              <a:t>产生起动转矩。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>
                <a:latin typeface="Times New Roman" pitchFamily="18" charset="0"/>
              </a:rPr>
              <a:t>单相感应电动机与相同功率的三相感应电动机相比，体积大，效率低。但结构简单，使用方便。所以小功率感应电机得到广泛应用。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>
                <a:latin typeface="Times New Roman" pitchFamily="18" charset="0"/>
              </a:rPr>
              <a:t>三相感应电动机不对称运行时，也会产生负序磁场和相应的制动转矩。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>
                <a:latin typeface="Times New Roman" pitchFamily="18" charset="0"/>
              </a:rPr>
              <a:t>同时，负序和零序电流的存在，使三相电流不对称，而造成电流过大，使电机出力降低和局部过热。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476250"/>
            <a:ext cx="1944687" cy="1143000"/>
          </a:xfrm>
        </p:spPr>
        <p:txBody>
          <a:bodyPr/>
          <a:lstStyle/>
          <a:p>
            <a:pPr eaLnBrk="1" hangingPunct="1"/>
            <a:r>
              <a:rPr lang="zh-CN" altLang="en-US" sz="2900" b="1" smtClean="0"/>
              <a:t>作业</a:t>
            </a:r>
            <a:endParaRPr lang="zh-CN" altLang="en-US" sz="1400" smtClean="0">
              <a:ea typeface="黑体" pitchFamily="49" charset="-122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619250" y="1916113"/>
            <a:ext cx="561657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700"/>
              <a:t>   </a:t>
            </a:r>
            <a:r>
              <a:rPr lang="en-US" altLang="zh-CN" sz="4500"/>
              <a:t>5-31</a:t>
            </a:r>
            <a:endParaRPr lang="zh-CN" altLang="zh-CN" sz="45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 descr="PIC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900113" y="2971800"/>
            <a:ext cx="49672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fontAlgn="b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8000" b="1">
                <a:latin typeface="宋体" pitchFamily="2" charset="-122"/>
              </a:rPr>
              <a:t>THANK YOU</a:t>
            </a:r>
            <a:r>
              <a:rPr kumimoji="1" lang="en-US" altLang="zh-CN" sz="3200" b="1">
                <a:latin typeface="宋体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549275"/>
            <a:ext cx="7793038" cy="86677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ea typeface="仿宋_GB2312" pitchFamily="49" charset="-122"/>
              </a:rPr>
              <a:t>介绍内容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207375" cy="4616450"/>
          </a:xfrm>
        </p:spPr>
        <p:txBody>
          <a:bodyPr/>
          <a:lstStyle/>
          <a:p>
            <a:pPr eaLnBrk="1" hangingPunct="1"/>
            <a:r>
              <a:rPr lang="en-US" altLang="zh-CN" sz="2700" smtClean="0">
                <a:latin typeface="Times New Roman" pitchFamily="18" charset="0"/>
              </a:rPr>
              <a:t>    </a:t>
            </a:r>
            <a:r>
              <a:rPr lang="en-US" altLang="zh-CN" sz="2700" smtClean="0"/>
              <a:t>   </a:t>
            </a:r>
            <a:r>
              <a:rPr lang="zh-CN" altLang="en-US" sz="2700" b="1" smtClean="0"/>
              <a:t>单相感应电动机结构简单、工作可靠，且由单相交流电源供电，使用方便。因此，单相感应电动机在国民经济各个部门及家用电器设备中，有着广泛的应用。</a:t>
            </a:r>
          </a:p>
          <a:p>
            <a:pPr eaLnBrk="1" hangingPunct="1"/>
            <a:r>
              <a:rPr lang="zh-CN" altLang="en-US" sz="2700" b="1" smtClean="0"/>
              <a:t>        飞机上也有许多应用，如温度控制阀门、应急开锁、应急放涡轮风扇排气阀门、二级散热器排气风门等电动机构中都采用单相感应电动机。</a:t>
            </a:r>
          </a:p>
          <a:p>
            <a:pPr eaLnBrk="1" hangingPunct="1"/>
            <a:r>
              <a:rPr lang="zh-CN" altLang="en-US" sz="2700" b="1" smtClean="0"/>
              <a:t>       本讲讨论单相感应电动机的工作原理，研究单相感应电动机的起动和调速方法，最后介绍三相感应电动机在不对称电压下的工作特点。</a:t>
            </a:r>
            <a:endParaRPr lang="zh-CN" altLang="en-US" sz="2700" b="1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ea typeface="仿宋_GB2312" pitchFamily="49" charset="-122"/>
              </a:rPr>
              <a:t>介绍内容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58888" y="1989138"/>
            <a:ext cx="7885112" cy="22320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100" b="1" smtClean="0"/>
              <a:t>1.</a:t>
            </a:r>
            <a:r>
              <a:rPr lang="zh-CN" altLang="en-US" sz="4100" b="1" smtClean="0">
                <a:latin typeface="Times New Roman" pitchFamily="18" charset="0"/>
              </a:rPr>
              <a:t>单相感应电动机的工作原理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100" b="1" smtClean="0"/>
              <a:t>2.</a:t>
            </a:r>
            <a:r>
              <a:rPr lang="zh-CN" altLang="en-US" sz="4100" b="1" smtClean="0">
                <a:latin typeface="Times New Roman" pitchFamily="18" charset="0"/>
              </a:rPr>
              <a:t>单相感应电动机的起动与调速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100" b="1" smtClean="0"/>
              <a:t>3.</a:t>
            </a:r>
            <a:r>
              <a:rPr lang="zh-CN" altLang="en-US" sz="4100" b="1" smtClean="0">
                <a:latin typeface="Times New Roman" pitchFamily="18" charset="0"/>
              </a:rPr>
              <a:t>三相感应电动机的不对称运行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3600" b="1" smtClean="0"/>
          </a:p>
        </p:txBody>
      </p:sp>
      <p:pic>
        <p:nvPicPr>
          <p:cNvPr id="5124" name="Picture 9" descr="03new01010">
            <a:hlinkClick r:id="" action="ppaction://noaction"/>
          </p:cNvPr>
          <p:cNvPicPr>
            <a:picLocks noChangeAspect="1" noChangeArrowheads="1" noCrop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39750" y="3573463"/>
            <a:ext cx="647700" cy="387350"/>
          </a:xfrm>
        </p:spPr>
      </p:pic>
      <p:pic>
        <p:nvPicPr>
          <p:cNvPr id="5125" name="Picture 4" descr="03new01010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060575"/>
            <a:ext cx="6477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5" descr="03new01010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781300"/>
            <a:ext cx="6477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92150"/>
            <a:ext cx="7972425" cy="795338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5.5</a:t>
            </a:r>
            <a:r>
              <a:rPr lang="en-US" altLang="zh-CN" sz="3200" b="1" smtClean="0">
                <a:latin typeface="Arial" pitchFamily="34" charset="0"/>
              </a:rPr>
              <a:t>—</a:t>
            </a:r>
            <a:r>
              <a:rPr lang="en-US" altLang="zh-CN" sz="3200" b="1" smtClean="0"/>
              <a:t>1</a:t>
            </a:r>
            <a:r>
              <a:rPr lang="zh-CN" altLang="en-US" sz="3200" b="1" smtClean="0">
                <a:latin typeface="Times New Roman" pitchFamily="18" charset="0"/>
              </a:rPr>
              <a:t>单相感应电动机的工作原理</a:t>
            </a:r>
            <a:r>
              <a:rPr lang="en-US" altLang="zh-CN" sz="1000" smtClean="0">
                <a:ea typeface="黑体" pitchFamily="49" charset="-122"/>
              </a:rPr>
              <a:t>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2017713"/>
            <a:ext cx="8497888" cy="4651375"/>
          </a:xfrm>
        </p:spPr>
        <p:txBody>
          <a:bodyPr/>
          <a:lstStyle/>
          <a:p>
            <a:pPr eaLnBrk="1" hangingPunct="1"/>
            <a:r>
              <a:rPr lang="en-US" altLang="zh-CN" sz="2700" smtClean="0"/>
              <a:t>       </a:t>
            </a:r>
            <a:r>
              <a:rPr lang="zh-CN" altLang="en-US" sz="2700" b="1" smtClean="0"/>
              <a:t>单相感应电动机多为笼型转子结构，其定子绕组则按不同的起动方法有多种形式，一般由单相主绕组和辅助绕组组成。现暂时不论及辅助绕组，则单相感应电动机如图所示。</a:t>
            </a:r>
          </a:p>
          <a:p>
            <a:pPr eaLnBrk="1" hangingPunct="1"/>
            <a:r>
              <a:rPr lang="zh-CN" altLang="en-US" sz="2700" b="1" smtClean="0"/>
              <a:t>一、基本工作原理</a:t>
            </a:r>
          </a:p>
          <a:p>
            <a:pPr eaLnBrk="1" hangingPunct="1"/>
            <a:r>
              <a:rPr lang="zh-CN" altLang="en-US" sz="2700" b="1" smtClean="0"/>
              <a:t>       如图，外接交流电压</a:t>
            </a:r>
            <a:r>
              <a:rPr lang="en-US" altLang="zh-CN" sz="2700" b="1" smtClean="0"/>
              <a:t>U</a:t>
            </a:r>
            <a:r>
              <a:rPr lang="en-US" altLang="zh-CN" sz="2700" b="1" baseline="-25000" smtClean="0"/>
              <a:t>1</a:t>
            </a:r>
            <a:r>
              <a:rPr lang="zh-CN" altLang="en-US" sz="2700" b="1" smtClean="0"/>
              <a:t>后，定子绕组单相电流建立脉振磁场</a:t>
            </a:r>
            <a:r>
              <a:rPr lang="en-US" altLang="zh-CN" sz="2700" b="1" smtClean="0"/>
              <a:t>——</a:t>
            </a:r>
            <a:r>
              <a:rPr lang="zh-CN" altLang="en-US" sz="2700" b="1" smtClean="0"/>
              <a:t>分解成两个转速同为</a:t>
            </a:r>
            <a:r>
              <a:rPr lang="en-US" altLang="zh-CN" sz="2700" b="1" smtClean="0"/>
              <a:t>n</a:t>
            </a:r>
            <a:r>
              <a:rPr lang="en-US" altLang="zh-CN" sz="2700" b="1" baseline="-25000" smtClean="0"/>
              <a:t>1</a:t>
            </a:r>
            <a:r>
              <a:rPr lang="zh-CN" altLang="en-US" sz="2700" b="1" smtClean="0"/>
              <a:t>，而转向相反的旋转磁场</a:t>
            </a:r>
            <a:r>
              <a:rPr lang="en-US" altLang="zh-CN" sz="2700" b="1" smtClean="0"/>
              <a:t>F</a:t>
            </a:r>
            <a:r>
              <a:rPr lang="en-US" altLang="zh-CN" sz="2700" b="1" baseline="30000" smtClean="0"/>
              <a:t>+</a:t>
            </a:r>
            <a:r>
              <a:rPr lang="zh-CN" altLang="en-US" sz="2700" b="1" smtClean="0"/>
              <a:t>和</a:t>
            </a:r>
            <a:r>
              <a:rPr lang="en-US" altLang="zh-CN" sz="2700" b="1" smtClean="0"/>
              <a:t>F</a:t>
            </a:r>
            <a:r>
              <a:rPr lang="en-US" altLang="zh-CN" sz="2700" b="1" baseline="30000" smtClean="0"/>
              <a:t>-</a:t>
            </a:r>
            <a:r>
              <a:rPr lang="zh-CN" altLang="en-US" sz="2700" b="1" smtClean="0"/>
              <a:t>，它们的幅值为脉振磁势的</a:t>
            </a:r>
            <a:r>
              <a:rPr lang="en-US" altLang="zh-CN" sz="2700" b="1" smtClean="0"/>
              <a:t>1/2</a:t>
            </a:r>
            <a:r>
              <a:rPr lang="zh-CN" altLang="en-US" sz="2700" b="1" smtClean="0"/>
              <a:t>。两个脉振磁势分别对转子作用，在转子绕组感应电势和电流，因而分别产生电磁转矩。</a:t>
            </a:r>
          </a:p>
        </p:txBody>
      </p:sp>
      <p:pic>
        <p:nvPicPr>
          <p:cNvPr id="8266" name="Picture 74" descr="29-1单相感应电动机工作原理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0"/>
            <a:ext cx="3375025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67" name="Line 75"/>
          <p:cNvSpPr>
            <a:spLocks noChangeShapeType="1"/>
          </p:cNvSpPr>
          <p:nvPr/>
        </p:nvSpPr>
        <p:spPr bwMode="auto">
          <a:xfrm>
            <a:off x="5292725" y="188913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68" name="Rectangle 76"/>
          <p:cNvSpPr>
            <a:spLocks noChangeArrowheads="1"/>
          </p:cNvSpPr>
          <p:nvPr/>
        </p:nvSpPr>
        <p:spPr bwMode="auto">
          <a:xfrm>
            <a:off x="5435600" y="476250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b="1">
                <a:latin typeface="Tahoma" pitchFamily="34" charset="0"/>
              </a:rPr>
              <a:t>U</a:t>
            </a:r>
            <a:r>
              <a:rPr kumimoji="1" lang="en-US" altLang="zh-CN" b="1" baseline="-25000">
                <a:latin typeface="Tahoma" pitchFamily="34" charset="0"/>
              </a:rPr>
              <a:t>1</a:t>
            </a:r>
          </a:p>
        </p:txBody>
      </p:sp>
      <p:sp>
        <p:nvSpPr>
          <p:cNvPr id="8269" name="Line 77"/>
          <p:cNvSpPr>
            <a:spLocks noChangeShapeType="1"/>
          </p:cNvSpPr>
          <p:nvPr/>
        </p:nvSpPr>
        <p:spPr bwMode="auto">
          <a:xfrm>
            <a:off x="5651500" y="188913"/>
            <a:ext cx="720725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70" name="Rectangle 78"/>
          <p:cNvSpPr>
            <a:spLocks noChangeArrowheads="1"/>
          </p:cNvSpPr>
          <p:nvPr/>
        </p:nvSpPr>
        <p:spPr bwMode="auto">
          <a:xfrm>
            <a:off x="5940425" y="260350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b="1">
                <a:latin typeface="Tahoma" pitchFamily="34" charset="0"/>
              </a:rPr>
              <a:t>I</a:t>
            </a:r>
            <a:r>
              <a:rPr kumimoji="1" lang="en-US" altLang="zh-CN" b="1" baseline="-25000">
                <a:latin typeface="Tahoma" pitchFamily="34" charset="0"/>
              </a:rPr>
              <a:t>1</a:t>
            </a:r>
          </a:p>
        </p:txBody>
      </p:sp>
      <p:sp>
        <p:nvSpPr>
          <p:cNvPr id="8271" name="Line 79"/>
          <p:cNvSpPr>
            <a:spLocks noChangeShapeType="1"/>
          </p:cNvSpPr>
          <p:nvPr/>
        </p:nvSpPr>
        <p:spPr bwMode="auto">
          <a:xfrm>
            <a:off x="6732588" y="2205038"/>
            <a:ext cx="0" cy="20875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72" name="Rectangle 80"/>
          <p:cNvSpPr>
            <a:spLocks noChangeArrowheads="1"/>
          </p:cNvSpPr>
          <p:nvPr/>
        </p:nvSpPr>
        <p:spPr bwMode="auto">
          <a:xfrm>
            <a:off x="6877050" y="4005263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b="1">
                <a:latin typeface="Tahoma" pitchFamily="34" charset="0"/>
              </a:rPr>
              <a:t>F</a:t>
            </a:r>
            <a:r>
              <a:rPr kumimoji="1" lang="en-US" altLang="zh-CN" b="1" baseline="-25000">
                <a:latin typeface="Tahoma" pitchFamily="34" charset="0"/>
              </a:rPr>
              <a:t>n</a:t>
            </a:r>
          </a:p>
        </p:txBody>
      </p:sp>
      <p:sp>
        <p:nvSpPr>
          <p:cNvPr id="8273" name="Line 81"/>
          <p:cNvSpPr>
            <a:spLocks noChangeShapeType="1"/>
          </p:cNvSpPr>
          <p:nvPr/>
        </p:nvSpPr>
        <p:spPr bwMode="auto">
          <a:xfrm>
            <a:off x="6659563" y="2205038"/>
            <a:ext cx="0" cy="1008062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74" name="Line 82"/>
          <p:cNvSpPr>
            <a:spLocks noChangeShapeType="1"/>
          </p:cNvSpPr>
          <p:nvPr/>
        </p:nvSpPr>
        <p:spPr bwMode="auto">
          <a:xfrm>
            <a:off x="6804025" y="2205038"/>
            <a:ext cx="0" cy="1008062"/>
          </a:xfrm>
          <a:prstGeom prst="line">
            <a:avLst/>
          </a:prstGeom>
          <a:noFill/>
          <a:ln w="38100">
            <a:solidFill>
              <a:srgbClr val="02FE0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75" name="AutoShape 83"/>
          <p:cNvSpPr>
            <a:spLocks noChangeArrowheads="1"/>
          </p:cNvSpPr>
          <p:nvPr/>
        </p:nvSpPr>
        <p:spPr bwMode="auto">
          <a:xfrm rot="10800000">
            <a:off x="6804025" y="1700213"/>
            <a:ext cx="360363" cy="865187"/>
          </a:xfrm>
          <a:prstGeom prst="curvedRightArrow">
            <a:avLst>
              <a:gd name="adj1" fmla="val 48018"/>
              <a:gd name="adj2" fmla="val 9603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76" name="Rectangle 84"/>
          <p:cNvSpPr>
            <a:spLocks noChangeArrowheads="1"/>
          </p:cNvSpPr>
          <p:nvPr/>
        </p:nvSpPr>
        <p:spPr bwMode="auto">
          <a:xfrm>
            <a:off x="7235825" y="1844675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b="1">
                <a:latin typeface="Tahoma" pitchFamily="34" charset="0"/>
              </a:rPr>
              <a:t>n</a:t>
            </a:r>
            <a:r>
              <a:rPr kumimoji="1" lang="en-US" altLang="zh-CN" b="1" baseline="-25000">
                <a:latin typeface="Tahoma" pitchFamily="34" charset="0"/>
              </a:rPr>
              <a:t>1</a:t>
            </a:r>
          </a:p>
        </p:txBody>
      </p:sp>
      <p:sp>
        <p:nvSpPr>
          <p:cNvPr id="8277" name="AutoShape 85"/>
          <p:cNvSpPr>
            <a:spLocks noChangeArrowheads="1"/>
          </p:cNvSpPr>
          <p:nvPr/>
        </p:nvSpPr>
        <p:spPr bwMode="auto">
          <a:xfrm rot="10800000">
            <a:off x="6227763" y="1700213"/>
            <a:ext cx="360362" cy="865187"/>
          </a:xfrm>
          <a:prstGeom prst="curvedLeftArrow">
            <a:avLst>
              <a:gd name="adj1" fmla="val 48018"/>
              <a:gd name="adj2" fmla="val 9603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78" name="Rectangle 86"/>
          <p:cNvSpPr>
            <a:spLocks noChangeArrowheads="1"/>
          </p:cNvSpPr>
          <p:nvPr/>
        </p:nvSpPr>
        <p:spPr bwMode="auto">
          <a:xfrm>
            <a:off x="5795963" y="19891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b="1">
                <a:latin typeface="Tahoma" pitchFamily="34" charset="0"/>
              </a:rPr>
              <a:t>n</a:t>
            </a:r>
            <a:r>
              <a:rPr kumimoji="1" lang="en-US" altLang="zh-CN" b="1" baseline="-25000">
                <a:latin typeface="Tahoma" pitchFamily="34" charset="0"/>
              </a:rPr>
              <a:t>1</a:t>
            </a:r>
          </a:p>
        </p:txBody>
      </p:sp>
      <p:sp>
        <p:nvSpPr>
          <p:cNvPr id="8280" name="Rectangle 88"/>
          <p:cNvSpPr>
            <a:spLocks noChangeArrowheads="1"/>
          </p:cNvSpPr>
          <p:nvPr/>
        </p:nvSpPr>
        <p:spPr bwMode="auto">
          <a:xfrm>
            <a:off x="6156325" y="3068638"/>
            <a:ext cx="442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chemeClr val="hlink"/>
                </a:solidFill>
                <a:latin typeface="Tahoma" pitchFamily="34" charset="0"/>
              </a:rPr>
              <a:t>F</a:t>
            </a:r>
            <a:r>
              <a:rPr kumimoji="1" lang="en-US" altLang="zh-CN" b="1" baseline="30000">
                <a:solidFill>
                  <a:schemeClr val="hlink"/>
                </a:solidFill>
                <a:latin typeface="Tahoma" pitchFamily="34" charset="0"/>
              </a:rPr>
              <a:t>+</a:t>
            </a:r>
          </a:p>
        </p:txBody>
      </p:sp>
      <p:sp>
        <p:nvSpPr>
          <p:cNvPr id="8281" name="Rectangle 89"/>
          <p:cNvSpPr>
            <a:spLocks noChangeArrowheads="1"/>
          </p:cNvSpPr>
          <p:nvPr/>
        </p:nvSpPr>
        <p:spPr bwMode="auto">
          <a:xfrm>
            <a:off x="7019925" y="3068638"/>
            <a:ext cx="38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b="1">
                <a:solidFill>
                  <a:srgbClr val="02FE02"/>
                </a:solidFill>
                <a:latin typeface="Tahoma" pitchFamily="34" charset="0"/>
              </a:rPr>
              <a:t>F</a:t>
            </a:r>
            <a:r>
              <a:rPr kumimoji="1" lang="en-US" altLang="zh-CN" b="1" baseline="30000">
                <a:solidFill>
                  <a:srgbClr val="02FE02"/>
                </a:solidFill>
                <a:latin typeface="Tahoma" pitchFamily="34" charset="0"/>
              </a:rPr>
              <a:t>-</a:t>
            </a:r>
          </a:p>
        </p:txBody>
      </p:sp>
      <p:sp>
        <p:nvSpPr>
          <p:cNvPr id="8282" name="AutoShape 90"/>
          <p:cNvSpPr>
            <a:spLocks noChangeArrowheads="1"/>
          </p:cNvSpPr>
          <p:nvPr/>
        </p:nvSpPr>
        <p:spPr bwMode="auto">
          <a:xfrm rot="5400000">
            <a:off x="6371432" y="837406"/>
            <a:ext cx="576262" cy="1584325"/>
          </a:xfrm>
          <a:prstGeom prst="curvedRightArrow">
            <a:avLst>
              <a:gd name="adj1" fmla="val 54986"/>
              <a:gd name="adj2" fmla="val 10997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83" name="Rectangle 91"/>
          <p:cNvSpPr>
            <a:spLocks noChangeArrowheads="1"/>
          </p:cNvSpPr>
          <p:nvPr/>
        </p:nvSpPr>
        <p:spPr bwMode="auto">
          <a:xfrm>
            <a:off x="6084888" y="15573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b="1">
                <a:latin typeface="Tahoma" pitchFamily="34" charset="0"/>
              </a:rPr>
              <a:t>n</a:t>
            </a:r>
            <a:endParaRPr kumimoji="1" lang="en-US" altLang="zh-CN" b="1" baseline="-2500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8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8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7" grpId="0" animBg="1"/>
      <p:bldP spid="8268" grpId="0"/>
      <p:bldP spid="8269" grpId="0" animBg="1"/>
      <p:bldP spid="8270" grpId="0"/>
      <p:bldP spid="8271" grpId="0" animBg="1"/>
      <p:bldP spid="8272" grpId="0"/>
      <p:bldP spid="8273" grpId="0" animBg="1"/>
      <p:bldP spid="8274" grpId="0" animBg="1"/>
      <p:bldP spid="8275" grpId="0" animBg="1"/>
      <p:bldP spid="8276" grpId="0"/>
      <p:bldP spid="8277" grpId="0" animBg="1"/>
      <p:bldP spid="8278" grpId="0"/>
      <p:bldP spid="8282" grpId="0" animBg="1"/>
      <p:bldP spid="82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8188325" cy="1143000"/>
          </a:xfrm>
        </p:spPr>
        <p:txBody>
          <a:bodyPr/>
          <a:lstStyle/>
          <a:p>
            <a:pPr eaLnBrk="1" hangingPunct="1"/>
            <a:r>
              <a:rPr lang="en-US" altLang="zh-CN" sz="2900" b="1" smtClean="0"/>
              <a:t>5.5</a:t>
            </a:r>
            <a:r>
              <a:rPr lang="en-US" altLang="zh-CN" sz="2900" b="1" smtClean="0">
                <a:latin typeface="Arial" pitchFamily="34" charset="0"/>
              </a:rPr>
              <a:t>—</a:t>
            </a:r>
            <a:r>
              <a:rPr lang="en-US" altLang="zh-CN" sz="2900" b="1" smtClean="0"/>
              <a:t>1</a:t>
            </a:r>
            <a:r>
              <a:rPr lang="zh-CN" altLang="en-US" sz="2900" b="1" smtClean="0">
                <a:latin typeface="Times New Roman" pitchFamily="18" charset="0"/>
              </a:rPr>
              <a:t>单相感应电动机的工作原理</a:t>
            </a:r>
            <a:r>
              <a:rPr lang="en-US" altLang="zh-CN" sz="1000" smtClean="0">
                <a:ea typeface="黑体" pitchFamily="49" charset="-122"/>
              </a:rPr>
              <a:t>2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2017713"/>
            <a:ext cx="8497888" cy="906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700" smtClean="0"/>
              <a:t>      </a:t>
            </a:r>
            <a:r>
              <a:rPr lang="zh-CN" altLang="en-US" sz="2700" smtClean="0"/>
              <a:t>设转子转速</a:t>
            </a:r>
            <a:r>
              <a:rPr lang="en-US" altLang="zh-CN" sz="2700" smtClean="0"/>
              <a:t>n</a:t>
            </a:r>
            <a:r>
              <a:rPr lang="zh-CN" altLang="en-US" sz="2700" smtClean="0"/>
              <a:t>，它与</a:t>
            </a:r>
            <a:r>
              <a:rPr lang="en-US" altLang="zh-CN" sz="2700" b="1" smtClean="0"/>
              <a:t>F</a:t>
            </a:r>
            <a:r>
              <a:rPr lang="en-US" altLang="zh-CN" sz="2700" b="1" baseline="30000" smtClean="0"/>
              <a:t>+</a:t>
            </a:r>
            <a:r>
              <a:rPr lang="zh-CN" altLang="en-US" sz="2700" smtClean="0"/>
              <a:t>同转向，与</a:t>
            </a:r>
            <a:r>
              <a:rPr lang="en-US" altLang="zh-CN" sz="2700" b="1" smtClean="0"/>
              <a:t>F</a:t>
            </a:r>
            <a:r>
              <a:rPr lang="en-US" altLang="zh-CN" sz="2700" b="1" baseline="30000" smtClean="0"/>
              <a:t>-</a:t>
            </a:r>
            <a:r>
              <a:rPr lang="zh-CN" altLang="en-US" sz="2700" smtClean="0"/>
              <a:t>反转向，因此对正反转向磁场的转差率分别为</a:t>
            </a:r>
          </a:p>
        </p:txBody>
      </p:sp>
      <p:graphicFrame>
        <p:nvGraphicFramePr>
          <p:cNvPr id="517173" name="Group 53"/>
          <p:cNvGraphicFramePr>
            <a:graphicFrameLocks noGrp="1"/>
          </p:cNvGraphicFramePr>
          <p:nvPr/>
        </p:nvGraphicFramePr>
        <p:xfrm>
          <a:off x="250825" y="2997200"/>
          <a:ext cx="8785225" cy="1727201"/>
        </p:xfrm>
        <a:graphic>
          <a:graphicData uri="http://schemas.openxmlformats.org/drawingml/2006/table">
            <a:tbl>
              <a:tblPr/>
              <a:tblGrid>
                <a:gridCol w="4321175"/>
                <a:gridCol w="4464050"/>
              </a:tblGrid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7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</a:t>
                      </a:r>
                      <a:r>
                        <a:rPr kumimoji="0" lang="zh-CN" alt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磁场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7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  <a:r>
                        <a:rPr kumimoji="0" lang="zh-CN" alt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磁场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7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=(n</a:t>
                      </a:r>
                      <a:r>
                        <a:rPr kumimoji="0" lang="en-US" altLang="zh-CN" sz="2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-n)/n</a:t>
                      </a:r>
                      <a:r>
                        <a:rPr kumimoji="0" lang="en-US" altLang="zh-CN" sz="2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=s(0&lt;s</a:t>
                      </a:r>
                      <a:r>
                        <a:rPr kumimoji="0" lang="en-US" altLang="zh-CN" sz="27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7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=(-n</a:t>
                      </a:r>
                      <a:r>
                        <a:rPr kumimoji="0" lang="en-US" altLang="zh-CN" sz="2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-n)/n</a:t>
                      </a:r>
                      <a:r>
                        <a:rPr kumimoji="0" lang="en-US" altLang="zh-CN" sz="2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=2-s</a:t>
                      </a:r>
                      <a:r>
                        <a:rPr kumimoji="0" lang="zh-CN" alt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7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&gt;1</a:t>
                      </a:r>
                      <a:r>
                        <a:rPr kumimoji="0" lang="zh-CN" alt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电动状态，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7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—</a:t>
                      </a:r>
                      <a:r>
                        <a:rPr kumimoji="0" lang="zh-CN" alt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主动力矩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发电状态， 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7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—</a:t>
                      </a:r>
                      <a:r>
                        <a:rPr kumimoji="0" lang="zh-CN" altLang="en-US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制动力矩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6" name="Rectangle 51"/>
          <p:cNvSpPr>
            <a:spLocks noChangeArrowheads="1"/>
          </p:cNvSpPr>
          <p:nvPr/>
        </p:nvSpPr>
        <p:spPr bwMode="auto">
          <a:xfrm>
            <a:off x="0" y="4797425"/>
            <a:ext cx="9144000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700"/>
              <a:t>      </a:t>
            </a:r>
            <a:r>
              <a:rPr lang="zh-CN" altLang="en-US" sz="2700"/>
              <a:t>合成力矩</a:t>
            </a:r>
            <a:r>
              <a:rPr lang="en-US" altLang="zh-CN" sz="2700"/>
              <a:t>T(s)= T</a:t>
            </a:r>
            <a:r>
              <a:rPr lang="en-US" altLang="zh-CN" sz="2700" b="1" baseline="30000"/>
              <a:t>+</a:t>
            </a:r>
            <a:r>
              <a:rPr lang="en-US" altLang="zh-CN" sz="2700"/>
              <a:t>(s) – T</a:t>
            </a:r>
            <a:r>
              <a:rPr lang="en-US" altLang="zh-CN" sz="2700" b="1" baseline="30000"/>
              <a:t>-</a:t>
            </a:r>
            <a:r>
              <a:rPr lang="en-US" altLang="zh-CN" sz="2700"/>
              <a:t>(s)</a:t>
            </a:r>
            <a:r>
              <a:rPr lang="zh-CN" altLang="en-US" sz="2700"/>
              <a:t>，</a:t>
            </a:r>
            <a:r>
              <a:rPr lang="zh-CN" altLang="en-US" sz="2700" b="1">
                <a:solidFill>
                  <a:srgbClr val="0000FF"/>
                </a:solidFill>
              </a:rPr>
              <a:t>这些转矩均为转差率</a:t>
            </a:r>
            <a:r>
              <a:rPr lang="en-US" altLang="zh-CN" sz="2700" b="1">
                <a:solidFill>
                  <a:srgbClr val="0000FF"/>
                </a:solidFill>
              </a:rPr>
              <a:t>s</a:t>
            </a:r>
            <a:r>
              <a:rPr lang="zh-CN" altLang="en-US" sz="2700" b="1">
                <a:solidFill>
                  <a:srgbClr val="0000FF"/>
                </a:solidFill>
              </a:rPr>
              <a:t>的函数</a:t>
            </a:r>
            <a:r>
              <a:rPr lang="zh-CN" altLang="en-US" sz="2700" b="1">
                <a:solidFill>
                  <a:schemeClr val="hlink"/>
                </a:solidFill>
              </a:rPr>
              <a:t>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   不管转子向哪个方向旋转，总有一个磁场与转子转向相同，产生电动转矩；有一个磁场转向相反，起制动作用。</a:t>
            </a:r>
          </a:p>
        </p:txBody>
      </p:sp>
      <p:pic>
        <p:nvPicPr>
          <p:cNvPr id="517175" name="Picture 55" descr="29-2单相感应电动机电磁转矩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60350"/>
            <a:ext cx="7488237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8081963" cy="1143000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5.5</a:t>
            </a:r>
            <a:r>
              <a:rPr lang="en-US" altLang="zh-CN" sz="3200" b="1" smtClean="0">
                <a:latin typeface="Arial" pitchFamily="34" charset="0"/>
              </a:rPr>
              <a:t>—</a:t>
            </a:r>
            <a:r>
              <a:rPr lang="en-US" altLang="zh-CN" sz="3200" b="1" smtClean="0"/>
              <a:t>1</a:t>
            </a:r>
            <a:r>
              <a:rPr lang="zh-CN" altLang="en-US" sz="3200" b="1" smtClean="0">
                <a:latin typeface="Times New Roman" pitchFamily="18" charset="0"/>
              </a:rPr>
              <a:t>单相感应电动机的工作原理</a:t>
            </a:r>
            <a:r>
              <a:rPr lang="en-US" altLang="zh-CN" sz="1000" smtClean="0">
                <a:ea typeface="黑体" pitchFamily="49" charset="-122"/>
              </a:rPr>
              <a:t>3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44675"/>
            <a:ext cx="8964613" cy="5013325"/>
          </a:xfrm>
        </p:spPr>
        <p:txBody>
          <a:bodyPr/>
          <a:lstStyle/>
          <a:p>
            <a:pPr eaLnBrk="1" hangingPunct="1"/>
            <a:r>
              <a:rPr lang="zh-CN" altLang="en-US" sz="2700" b="1" smtClean="0"/>
              <a:t>单相感应电动机的特点：</a:t>
            </a:r>
          </a:p>
          <a:p>
            <a:pPr eaLnBrk="1" hangingPunct="1"/>
            <a:r>
              <a:rPr lang="zh-CN" altLang="en-US" sz="2700" smtClean="0"/>
              <a:t>       </a:t>
            </a:r>
            <a:r>
              <a:rPr lang="zh-CN" altLang="en-US" sz="2700" b="1" smtClean="0"/>
              <a:t>（</a:t>
            </a:r>
            <a:r>
              <a:rPr lang="en-US" altLang="zh-CN" sz="2700" b="1" smtClean="0"/>
              <a:t>1</a:t>
            </a:r>
            <a:r>
              <a:rPr lang="zh-CN" altLang="en-US" sz="2700" b="1" smtClean="0"/>
              <a:t>）起动转矩为零</a:t>
            </a:r>
          </a:p>
          <a:p>
            <a:pPr eaLnBrk="1" hangingPunct="1"/>
            <a:r>
              <a:rPr lang="zh-CN" altLang="en-US" sz="2700" b="1" smtClean="0"/>
              <a:t>       因为起动瞬间，</a:t>
            </a:r>
            <a:r>
              <a:rPr lang="en-US" altLang="zh-CN" sz="2700" b="1" smtClean="0"/>
              <a:t>n=0</a:t>
            </a:r>
            <a:r>
              <a:rPr lang="zh-CN" altLang="en-US" sz="2700" b="1" smtClean="0"/>
              <a:t>，</a:t>
            </a:r>
            <a:r>
              <a:rPr lang="en-US" altLang="zh-CN" sz="2700" b="1" smtClean="0"/>
              <a:t>s</a:t>
            </a:r>
            <a:r>
              <a:rPr lang="en-US" altLang="zh-CN" sz="2700" b="1" baseline="30000" smtClean="0"/>
              <a:t>+</a:t>
            </a:r>
            <a:r>
              <a:rPr lang="en-US" altLang="zh-CN" sz="2700" b="1" smtClean="0"/>
              <a:t>=s</a:t>
            </a:r>
            <a:r>
              <a:rPr lang="en-US" altLang="zh-CN" sz="2700" b="1" baseline="30000" smtClean="0"/>
              <a:t>-</a:t>
            </a:r>
            <a:r>
              <a:rPr lang="en-US" altLang="zh-CN" sz="2700" b="1" smtClean="0"/>
              <a:t>=s=1</a:t>
            </a:r>
            <a:r>
              <a:rPr lang="zh-CN" altLang="en-US" sz="2700" b="1" smtClean="0"/>
              <a:t>，则</a:t>
            </a:r>
            <a:r>
              <a:rPr lang="en-US" altLang="zh-CN" sz="2700" b="1" smtClean="0"/>
              <a:t>T</a:t>
            </a:r>
            <a:r>
              <a:rPr lang="en-US" altLang="zh-CN" sz="2700" b="1" baseline="30000" smtClean="0"/>
              <a:t>+</a:t>
            </a:r>
            <a:r>
              <a:rPr lang="en-US" altLang="zh-CN" sz="2700" b="1" smtClean="0"/>
              <a:t>=T</a:t>
            </a:r>
            <a:r>
              <a:rPr lang="en-US" altLang="zh-CN" sz="2700" b="1" baseline="30000" smtClean="0"/>
              <a:t>- </a:t>
            </a:r>
            <a:r>
              <a:rPr lang="zh-CN" altLang="en-US" sz="2700" b="1" smtClean="0"/>
              <a:t>，说明单一脉振磁场作用下，感应电动机不能自行起动。</a:t>
            </a:r>
          </a:p>
          <a:p>
            <a:pPr eaLnBrk="1" hangingPunct="1"/>
            <a:r>
              <a:rPr lang="zh-CN" altLang="en-US" sz="2700" b="1" smtClean="0"/>
              <a:t>       （</a:t>
            </a:r>
            <a:r>
              <a:rPr lang="en-US" altLang="zh-CN" sz="2700" b="1" smtClean="0"/>
              <a:t>2</a:t>
            </a:r>
            <a:r>
              <a:rPr lang="zh-CN" altLang="en-US" sz="2700" b="1" smtClean="0"/>
              <a:t>）可向任一方向运转</a:t>
            </a:r>
          </a:p>
          <a:p>
            <a:pPr eaLnBrk="1" hangingPunct="1"/>
            <a:r>
              <a:rPr lang="zh-CN" altLang="en-US" sz="2700" b="1" smtClean="0"/>
              <a:t>       一旦转动后，正转时</a:t>
            </a:r>
            <a:r>
              <a:rPr lang="en-US" altLang="zh-CN" sz="2700" b="1" smtClean="0"/>
              <a:t>F</a:t>
            </a:r>
            <a:r>
              <a:rPr lang="en-US" altLang="zh-CN" sz="2700" b="1" baseline="30000" smtClean="0"/>
              <a:t>+</a:t>
            </a:r>
            <a:r>
              <a:rPr lang="zh-CN" altLang="en-US" sz="2700" b="1" smtClean="0"/>
              <a:t>起主要作用；反转时</a:t>
            </a:r>
            <a:r>
              <a:rPr lang="en-US" altLang="zh-CN" sz="2700" b="1" smtClean="0"/>
              <a:t>F</a:t>
            </a:r>
            <a:r>
              <a:rPr lang="en-US" altLang="zh-CN" sz="2700" b="1" baseline="30000" smtClean="0"/>
              <a:t>-</a:t>
            </a:r>
            <a:r>
              <a:rPr lang="zh-CN" altLang="en-US" sz="2700" b="1" smtClean="0"/>
              <a:t>起主要作用；电机可在第</a:t>
            </a:r>
            <a:r>
              <a:rPr lang="en-US" altLang="zh-CN" sz="2700" b="1" smtClean="0">
                <a:latin typeface="宋体" pitchFamily="2" charset="-122"/>
              </a:rPr>
              <a:t>Ⅰ</a:t>
            </a:r>
            <a:r>
              <a:rPr lang="zh-CN" altLang="en-US" sz="2700" b="1" smtClean="0"/>
              <a:t>和第</a:t>
            </a:r>
            <a:r>
              <a:rPr lang="en-US" altLang="zh-CN" sz="2700" b="1" smtClean="0">
                <a:latin typeface="宋体" pitchFamily="2" charset="-122"/>
              </a:rPr>
              <a:t>Ⅲ</a:t>
            </a:r>
            <a:r>
              <a:rPr lang="zh-CN" altLang="en-US" sz="2700" b="1" smtClean="0"/>
              <a:t>象限运行。</a:t>
            </a:r>
          </a:p>
          <a:p>
            <a:pPr eaLnBrk="1" hangingPunct="1"/>
            <a:r>
              <a:rPr lang="zh-CN" altLang="en-US" sz="2700" b="1" smtClean="0"/>
              <a:t>       （</a:t>
            </a:r>
            <a:r>
              <a:rPr lang="en-US" altLang="zh-CN" sz="2700" b="1" smtClean="0"/>
              <a:t>3</a:t>
            </a:r>
            <a:r>
              <a:rPr lang="zh-CN" altLang="en-US" sz="2700" b="1" smtClean="0"/>
              <a:t>）总是存在制动转矩</a:t>
            </a:r>
            <a:endParaRPr lang="zh-CN" altLang="el-GR" sz="27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8259762" cy="935038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5.5</a:t>
            </a:r>
            <a:r>
              <a:rPr lang="en-US" altLang="zh-CN" sz="3200" b="1" smtClean="0">
                <a:latin typeface="Arial" pitchFamily="34" charset="0"/>
              </a:rPr>
              <a:t>—</a:t>
            </a:r>
            <a:r>
              <a:rPr lang="en-US" altLang="zh-CN" sz="3200" b="1" smtClean="0"/>
              <a:t>1</a:t>
            </a:r>
            <a:r>
              <a:rPr lang="zh-CN" altLang="en-US" sz="3200" b="1" smtClean="0">
                <a:latin typeface="Times New Roman" pitchFamily="18" charset="0"/>
              </a:rPr>
              <a:t>单相感应电动机的工作原理</a:t>
            </a:r>
            <a:r>
              <a:rPr lang="en-US" altLang="zh-CN" sz="1000" smtClean="0">
                <a:ea typeface="黑体" pitchFamily="49" charset="-122"/>
              </a:rPr>
              <a:t>4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1268413"/>
            <a:ext cx="8964613" cy="602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700" b="1"/>
              <a:t>     </a:t>
            </a:r>
            <a:r>
              <a:rPr lang="zh-CN" altLang="en-US" sz="2700" b="1"/>
              <a:t>二、等值电路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     应用上述双旋转理论，可以导出单相感应电动机转子静止和转动时的等值电路。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     当转子静止时，正、反转磁势幅值相等为脉振磁势幅值的一半。此时正、反转电路是相同的，它们被表达为转子短路状态，产生的感应电势</a:t>
            </a:r>
            <a:r>
              <a:rPr lang="en-US" altLang="zh-CN" sz="2700" b="1"/>
              <a:t>E</a:t>
            </a:r>
            <a:r>
              <a:rPr lang="en-US" altLang="zh-CN" sz="2700" b="1" baseline="30000"/>
              <a:t>+</a:t>
            </a:r>
            <a:r>
              <a:rPr lang="en-US" altLang="zh-CN" sz="2700" b="1"/>
              <a:t>=E</a:t>
            </a:r>
            <a:r>
              <a:rPr lang="en-US" altLang="zh-CN" sz="2700" b="1" baseline="30000"/>
              <a:t>-</a:t>
            </a:r>
            <a:r>
              <a:rPr lang="en-US" altLang="zh-CN" sz="2700" b="1"/>
              <a:t>=E</a:t>
            </a:r>
            <a:r>
              <a:rPr lang="en-US" altLang="zh-CN" sz="2700" baseline="-25000"/>
              <a:t>1</a:t>
            </a:r>
            <a:r>
              <a:rPr lang="en-US" altLang="zh-CN" sz="2700" b="1"/>
              <a:t>/2</a:t>
            </a:r>
            <a:r>
              <a:rPr lang="zh-CN" altLang="en-US" sz="2700" b="1"/>
              <a:t>，与此对应的励磁阻抗和转子阻抗，上下均分为</a:t>
            </a:r>
            <a:r>
              <a:rPr lang="en-US" altLang="zh-CN" sz="2700" b="1"/>
              <a:t>1/2</a:t>
            </a:r>
            <a:r>
              <a:rPr lang="zh-CN" altLang="en-US" sz="2700" b="1"/>
              <a:t>。</a:t>
            </a:r>
            <a:endParaRPr lang="zh-CN" altLang="zh-CN" sz="2700" b="1"/>
          </a:p>
        </p:txBody>
      </p:sp>
      <p:pic>
        <p:nvPicPr>
          <p:cNvPr id="252004" name="Picture 100" descr="29-1单相感应电动机堵转等值变换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3644900"/>
            <a:ext cx="56864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2005" name="Picture 101" descr="29-1单相感应电动机堵转等值变换图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2349500"/>
            <a:ext cx="61055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5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8675687" cy="1143000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5.5</a:t>
            </a:r>
            <a:r>
              <a:rPr lang="en-US" altLang="zh-CN" sz="3200" b="1" smtClean="0">
                <a:latin typeface="Arial" pitchFamily="34" charset="0"/>
              </a:rPr>
              <a:t>—</a:t>
            </a:r>
            <a:r>
              <a:rPr lang="en-US" altLang="zh-CN" sz="3200" b="1" smtClean="0"/>
              <a:t>1</a:t>
            </a:r>
            <a:r>
              <a:rPr lang="zh-CN" altLang="en-US" sz="3200" b="1" smtClean="0">
                <a:latin typeface="Times New Roman" pitchFamily="18" charset="0"/>
              </a:rPr>
              <a:t>单相感应电动机的工作原理</a:t>
            </a:r>
            <a:r>
              <a:rPr lang="en-US" altLang="zh-CN" sz="1200" smtClean="0">
                <a:ea typeface="黑体" pitchFamily="49" charset="-122"/>
              </a:rPr>
              <a:t>5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1219200"/>
            <a:ext cx="9144000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700" b="1"/>
              <a:t>        </a:t>
            </a:r>
            <a:r>
              <a:rPr lang="zh-CN" altLang="en-US" sz="2700" b="1"/>
              <a:t>二、等值电路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          当转子旋转时，设旋转方向为正转，转差率为</a:t>
            </a:r>
            <a:r>
              <a:rPr lang="en-US" altLang="zh-CN" sz="2700"/>
              <a:t>s</a:t>
            </a:r>
            <a:r>
              <a:rPr lang="en-US" altLang="zh-CN" sz="2700" b="1" baseline="30000"/>
              <a:t>+</a:t>
            </a:r>
            <a:r>
              <a:rPr lang="en-US" altLang="zh-CN" sz="2700"/>
              <a:t>=(n</a:t>
            </a:r>
            <a:r>
              <a:rPr lang="en-US" altLang="zh-CN" sz="2700" baseline="-25000"/>
              <a:t>1</a:t>
            </a:r>
            <a:r>
              <a:rPr lang="en-US" altLang="zh-CN" sz="2700"/>
              <a:t>-n)/n</a:t>
            </a:r>
            <a:r>
              <a:rPr lang="en-US" altLang="zh-CN" sz="2700" baseline="-25000"/>
              <a:t>1</a:t>
            </a:r>
            <a:r>
              <a:rPr lang="en-US" altLang="zh-CN" sz="2700"/>
              <a:t>=s</a:t>
            </a:r>
            <a:r>
              <a:rPr lang="zh-CN" altLang="en-US" sz="2700" b="1"/>
              <a:t>，类同于普通三相感应电动机的折合，其等值电路中增加模拟电阻，使转子电阻变为</a:t>
            </a:r>
            <a:r>
              <a:rPr lang="en-US" altLang="zh-CN" sz="2700" b="1"/>
              <a:t>r’</a:t>
            </a:r>
            <a:r>
              <a:rPr lang="en-US" altLang="zh-CN" sz="2700" b="1" baseline="-25000"/>
              <a:t>2</a:t>
            </a:r>
            <a:r>
              <a:rPr lang="en-US" altLang="zh-CN" sz="2700" b="1"/>
              <a:t>/s</a:t>
            </a:r>
            <a:r>
              <a:rPr lang="en-US" altLang="zh-CN" sz="2700" b="1" baseline="30000"/>
              <a:t>+</a:t>
            </a:r>
            <a:r>
              <a:rPr lang="zh-CN" altLang="en-US" sz="2700" b="1"/>
              <a:t>；而反转磁场，此时</a:t>
            </a:r>
            <a:r>
              <a:rPr lang="en-US" altLang="zh-CN" sz="2700"/>
              <a:t>s</a:t>
            </a:r>
            <a:r>
              <a:rPr lang="en-US" altLang="zh-CN" sz="2700" b="1" baseline="30000"/>
              <a:t>-</a:t>
            </a:r>
            <a:r>
              <a:rPr lang="en-US" altLang="zh-CN" sz="2700"/>
              <a:t>=2-s</a:t>
            </a:r>
            <a:r>
              <a:rPr lang="zh-CN" altLang="en-US" sz="2700"/>
              <a:t>，</a:t>
            </a:r>
            <a:r>
              <a:rPr lang="zh-CN" altLang="en-US" sz="2700" b="1"/>
              <a:t>使转子电阻变为</a:t>
            </a:r>
            <a:r>
              <a:rPr lang="en-US" altLang="zh-CN" sz="2700" b="1"/>
              <a:t>r’</a:t>
            </a:r>
            <a:r>
              <a:rPr lang="en-US" altLang="zh-CN" sz="2700" b="1" baseline="-25000"/>
              <a:t>2</a:t>
            </a:r>
            <a:r>
              <a:rPr lang="en-US" altLang="zh-CN" sz="2700" b="1"/>
              <a:t>/s</a:t>
            </a:r>
            <a:r>
              <a:rPr lang="en-US" altLang="zh-CN" sz="2700" b="1" baseline="30000"/>
              <a:t>-</a:t>
            </a:r>
            <a:r>
              <a:rPr lang="zh-CN" altLang="en-US" sz="2700" b="1"/>
              <a:t>。此时等值电路如下。</a:t>
            </a:r>
            <a:endParaRPr lang="zh-CN" altLang="zh-CN" sz="2700" b="1"/>
          </a:p>
        </p:txBody>
      </p:sp>
      <p:pic>
        <p:nvPicPr>
          <p:cNvPr id="10244" name="Picture 29" descr="5-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113" y="3429000"/>
            <a:ext cx="4959350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208962" cy="1143000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5.5</a:t>
            </a:r>
            <a:r>
              <a:rPr lang="en-US" altLang="zh-CN" sz="3200" b="1" smtClean="0">
                <a:latin typeface="Arial" pitchFamily="34" charset="0"/>
              </a:rPr>
              <a:t>—</a:t>
            </a:r>
            <a:r>
              <a:rPr lang="en-US" altLang="zh-CN" sz="3200" b="1" smtClean="0"/>
              <a:t>1</a:t>
            </a:r>
            <a:r>
              <a:rPr lang="zh-CN" altLang="en-US" sz="3200" b="1" smtClean="0">
                <a:latin typeface="Times New Roman" pitchFamily="18" charset="0"/>
              </a:rPr>
              <a:t>单相感应电动机的工作原理</a:t>
            </a:r>
            <a:r>
              <a:rPr lang="en-US" altLang="zh-CN" sz="1000" smtClean="0">
                <a:ea typeface="黑体" pitchFamily="49" charset="-122"/>
              </a:rPr>
              <a:t>6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1773238"/>
            <a:ext cx="889317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US" altLang="zh-CN" sz="2700" b="1"/>
              <a:t>         </a:t>
            </a:r>
            <a:r>
              <a:rPr lang="zh-CN" altLang="en-US" sz="2700" b="1"/>
              <a:t>当电动机正常运行时，</a:t>
            </a:r>
            <a:r>
              <a:rPr lang="en-US" altLang="zh-CN" sz="2700" b="1"/>
              <a:t>n</a:t>
            </a:r>
            <a:r>
              <a:rPr lang="zh-CN" altLang="en-US" sz="2700" b="1"/>
              <a:t>接近</a:t>
            </a:r>
            <a:r>
              <a:rPr lang="en-US" altLang="zh-CN" sz="2700" b="1"/>
              <a:t>n</a:t>
            </a:r>
            <a:r>
              <a:rPr lang="en-US" altLang="zh-CN" sz="2700" b="1" baseline="-25000"/>
              <a:t>1</a:t>
            </a:r>
            <a:r>
              <a:rPr lang="zh-CN" altLang="en-US" sz="2700" b="1"/>
              <a:t>，即</a:t>
            </a:r>
            <a:r>
              <a:rPr lang="en-US" altLang="zh-CN" sz="2700" b="1"/>
              <a:t>r’</a:t>
            </a:r>
            <a:r>
              <a:rPr lang="en-US" altLang="zh-CN" sz="2700" b="1" baseline="-25000"/>
              <a:t>2</a:t>
            </a:r>
            <a:r>
              <a:rPr lang="en-US" altLang="zh-CN" sz="2700" b="1"/>
              <a:t>/s&gt;&gt; r’</a:t>
            </a:r>
            <a:r>
              <a:rPr lang="en-US" altLang="zh-CN" sz="2700" b="1" baseline="-25000"/>
              <a:t>2</a:t>
            </a:r>
            <a:r>
              <a:rPr lang="en-US" altLang="zh-CN" sz="2700" b="1"/>
              <a:t>/</a:t>
            </a:r>
            <a:r>
              <a:rPr lang="zh-CN" altLang="en-US" sz="2700" b="1"/>
              <a:t>（</a:t>
            </a:r>
            <a:r>
              <a:rPr lang="en-US" altLang="zh-CN" sz="2700" b="1"/>
              <a:t>2-s</a:t>
            </a:r>
            <a:r>
              <a:rPr lang="zh-CN" altLang="en-US" sz="2700" b="1"/>
              <a:t>），正转阻抗</a:t>
            </a:r>
            <a:r>
              <a:rPr lang="en-US" altLang="zh-CN" sz="2700" b="1"/>
              <a:t>&gt;&gt;</a:t>
            </a:r>
            <a:r>
              <a:rPr lang="zh-CN" altLang="en-US" sz="2700" b="1"/>
              <a:t>反转阻抗，所以</a:t>
            </a:r>
            <a:r>
              <a:rPr lang="en-US" altLang="zh-CN" sz="2700" b="1"/>
              <a:t>E</a:t>
            </a:r>
            <a:r>
              <a:rPr lang="en-US" altLang="zh-CN" sz="2700" b="1" baseline="30000"/>
              <a:t>+</a:t>
            </a:r>
            <a:r>
              <a:rPr lang="en-US" altLang="zh-CN" sz="2700" b="1"/>
              <a:t>&gt;&gt;E</a:t>
            </a:r>
            <a:r>
              <a:rPr lang="en-US" altLang="zh-CN" sz="2700" b="1" baseline="30000"/>
              <a:t>-</a:t>
            </a:r>
            <a:r>
              <a:rPr lang="en-US" altLang="zh-CN" sz="2700" b="1"/>
              <a:t> </a:t>
            </a:r>
            <a:r>
              <a:rPr lang="zh-CN" altLang="en-US" sz="2700" b="1"/>
              <a:t>，说明当转速增加时，正转磁场增强，反转磁场减弱，因此</a:t>
            </a:r>
            <a:r>
              <a:rPr lang="en-US" altLang="zh-CN" sz="2700" b="1"/>
              <a:t>T</a:t>
            </a:r>
            <a:r>
              <a:rPr lang="en-US" altLang="zh-CN" sz="2700" b="1" baseline="30000"/>
              <a:t>+</a:t>
            </a:r>
            <a:r>
              <a:rPr lang="en-US" altLang="zh-CN" sz="2700" b="1"/>
              <a:t>&gt;&gt;T</a:t>
            </a:r>
            <a:r>
              <a:rPr lang="en-US" altLang="zh-CN" sz="2700" b="1" baseline="30000"/>
              <a:t>-</a:t>
            </a:r>
            <a:r>
              <a:rPr lang="en-US" altLang="zh-CN" sz="2700" b="1"/>
              <a:t> </a:t>
            </a:r>
            <a:r>
              <a:rPr lang="zh-CN" altLang="en-US" sz="2700" b="1"/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       反转磁场削弱，主要是由于笼型绕组里具有（</a:t>
            </a:r>
            <a:r>
              <a:rPr lang="en-US" altLang="zh-CN" sz="2700" b="1"/>
              <a:t>2-s</a:t>
            </a:r>
            <a:r>
              <a:rPr lang="zh-CN" altLang="en-US" sz="2700" b="1"/>
              <a:t>）</a:t>
            </a:r>
            <a:r>
              <a:rPr lang="en-US" altLang="zh-CN" sz="2700" b="1"/>
              <a:t>f</a:t>
            </a:r>
            <a:r>
              <a:rPr lang="en-US" altLang="zh-CN" sz="2700" b="1" baseline="-25000"/>
              <a:t>1</a:t>
            </a:r>
            <a:r>
              <a:rPr lang="zh-CN" altLang="en-US" sz="2700" b="1"/>
              <a:t>的频率电流，使功率因数低，有明显的去磁作用。所以单相感应电动机正常运行时的实际气隙合成磁场是</a:t>
            </a:r>
            <a:r>
              <a:rPr lang="zh-CN" altLang="en-US" sz="2700" b="1">
                <a:solidFill>
                  <a:srgbClr val="0000FF"/>
                </a:solidFill>
              </a:rPr>
              <a:t>椭圆形旋转磁场</a:t>
            </a:r>
            <a:r>
              <a:rPr lang="zh-CN" altLang="en-US" sz="2700" b="1"/>
              <a:t>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zh-CN" altLang="en-US" sz="2700" b="1"/>
              <a:t>       等值电路中各参数可以通过计算或试验求得，可以利用它计算一定电压下的工作参数。如设定转速，可以求得定子电流、功率因数、输入功率和电磁转矩</a:t>
            </a:r>
            <a:endParaRPr lang="zh-CN" altLang="zh-CN" sz="27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8283</TotalTime>
  <Words>1229</Words>
  <Application>Microsoft PowerPoint</Application>
  <PresentationFormat>全屏显示(4:3)</PresentationFormat>
  <Paragraphs>91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Arial Black</vt:lpstr>
      <vt:lpstr>Wingdings</vt:lpstr>
      <vt:lpstr>Times New Roman</vt:lpstr>
      <vt:lpstr>方正舒体</vt:lpstr>
      <vt:lpstr>华文新魏</vt:lpstr>
      <vt:lpstr>仿宋_GB2312</vt:lpstr>
      <vt:lpstr>黑体</vt:lpstr>
      <vt:lpstr>Tahoma</vt:lpstr>
      <vt:lpstr>Studio</vt:lpstr>
      <vt:lpstr>Microsoft 公式 3.0</vt:lpstr>
      <vt:lpstr>Microsoft Equation 3.0</vt:lpstr>
      <vt:lpstr>电机学</vt:lpstr>
      <vt:lpstr>介绍内容</vt:lpstr>
      <vt:lpstr>介绍内容</vt:lpstr>
      <vt:lpstr>5.5—1单相感应电动机的工作原理1</vt:lpstr>
      <vt:lpstr>5.5—1单相感应电动机的工作原理2</vt:lpstr>
      <vt:lpstr>5.5—1单相感应电动机的工作原理3</vt:lpstr>
      <vt:lpstr>5.5—1单相感应电动机的工作原理4</vt:lpstr>
      <vt:lpstr>5.5—1单相感应电动机的工作原理5</vt:lpstr>
      <vt:lpstr>5.5—1单相感应电动机的工作原理6</vt:lpstr>
      <vt:lpstr>5.5—2  感应电动机的功率关系   1</vt:lpstr>
      <vt:lpstr>5.5—3单相感应电动机的起动和调速1</vt:lpstr>
      <vt:lpstr>5.5—3单相感应电动机的起动和调速2</vt:lpstr>
      <vt:lpstr>5.5—4三相感应电动机的不对称运行     1</vt:lpstr>
      <vt:lpstr>5.5—4三相感应电动机的不对称运行 2</vt:lpstr>
      <vt:lpstr>小  结                               1</vt:lpstr>
      <vt:lpstr>作业</vt:lpstr>
      <vt:lpstr>幻灯片 17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双余度永磁无刷 直流电动机系统</dc:title>
  <dc:creator>wzq</dc:creator>
  <cp:lastModifiedBy>www</cp:lastModifiedBy>
  <cp:revision>129</cp:revision>
  <dcterms:created xsi:type="dcterms:W3CDTF">2003-11-06T01:01:25Z</dcterms:created>
  <dcterms:modified xsi:type="dcterms:W3CDTF">2015-01-23T09:51:31Z</dcterms:modified>
</cp:coreProperties>
</file>