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slideshow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handoutMasterIdLst>
    <p:handoutMasterId r:id="rId23"/>
  </p:handoutMasterIdLst>
  <p:sldIdLst>
    <p:sldId id="256" r:id="rId2"/>
    <p:sldId id="257" r:id="rId3"/>
    <p:sldId id="258" r:id="rId4"/>
    <p:sldId id="380" r:id="rId5"/>
    <p:sldId id="259" r:id="rId6"/>
    <p:sldId id="377" r:id="rId7"/>
    <p:sldId id="382" r:id="rId8"/>
    <p:sldId id="379" r:id="rId9"/>
    <p:sldId id="381" r:id="rId10"/>
    <p:sldId id="383" r:id="rId11"/>
    <p:sldId id="384" r:id="rId12"/>
    <p:sldId id="378" r:id="rId13"/>
    <p:sldId id="388" r:id="rId14"/>
    <p:sldId id="385" r:id="rId15"/>
    <p:sldId id="389" r:id="rId16"/>
    <p:sldId id="390" r:id="rId17"/>
    <p:sldId id="386" r:id="rId18"/>
    <p:sldId id="387" r:id="rId19"/>
    <p:sldId id="392" r:id="rId20"/>
    <p:sldId id="391" r:id="rId21"/>
    <p:sldId id="313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00FF"/>
    <a:srgbClr val="CCECFF"/>
    <a:srgbClr val="FFFFFF"/>
    <a:srgbClr val="CCFF33"/>
    <a:srgbClr val="CCFF99"/>
    <a:srgbClr val="66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17" autoAdjust="0"/>
    <p:restoredTop sz="94660"/>
  </p:normalViewPr>
  <p:slideViewPr>
    <p:cSldViewPr>
      <p:cViewPr varScale="1">
        <p:scale>
          <a:sx n="36" d="100"/>
          <a:sy n="36" d="100"/>
        </p:scale>
        <p:origin x="-142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72"/>
    </p:cViewPr>
  </p:sorterViewPr>
  <p:notesViewPr>
    <p:cSldViewPr>
      <p:cViewPr varScale="1">
        <p:scale>
          <a:sx n="40" d="100"/>
          <a:sy n="40" d="100"/>
        </p:scale>
        <p:origin x="-154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D8539F7A-C287-4218-BE78-FF3442436D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28600" y="381000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371600" y="3338513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2089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567113"/>
            <a:ext cx="5410200" cy="1905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912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19F31-BAF3-4C0E-AB4B-936026F957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96F2A-A6C3-4577-AD14-CA6E85F821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68ED-C79A-48C4-87F5-D927BFED4E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2B710-FD74-458C-83EB-82F7341855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584BA-83CC-436D-9823-79C2147562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F9807-661F-47FF-A046-6E92468C7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A0880-23DE-4DED-9B24-1FF2BB0932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BC44F-24D0-4DC6-9C11-0ACFB03909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2925F-E588-4C40-9CA3-7B28312803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B4536-5823-4E33-B850-5C82887A10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65E49-650C-4BB3-B650-6DF4DCB5BC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7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fld id="{346C94EB-4916-4A99-9042-99C40ED509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168275" y="228600"/>
            <a:ext cx="8823325" cy="6096000"/>
            <a:chOff x="106" y="144"/>
            <a:chExt cx="5558" cy="3840"/>
          </a:xfrm>
        </p:grpSpPr>
        <p:sp>
          <p:nvSpPr>
            <p:cNvPr id="1032" name="AutoShape 8"/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Line 9"/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H:\2010&#30005;&#26426;&#25945;&#23398;\jiaoliu.avi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H:\2010&#30005;&#26426;&#25945;&#23398;\zhiliu.avi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052513"/>
            <a:ext cx="7772400" cy="1919287"/>
          </a:xfrm>
        </p:spPr>
        <p:txBody>
          <a:bodyPr/>
          <a:lstStyle/>
          <a:p>
            <a:pPr eaLnBrk="1" hangingPunct="1"/>
            <a:r>
              <a:rPr lang="zh-CN" altLang="en-US" sz="7400" b="1" smtClean="0">
                <a:ea typeface="方正舒体" pitchFamily="2" charset="-122"/>
              </a:rPr>
              <a:t>电机学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068638"/>
            <a:ext cx="6400800" cy="2879725"/>
          </a:xfrm>
        </p:spPr>
        <p:txBody>
          <a:bodyPr/>
          <a:lstStyle/>
          <a:p>
            <a:pPr eaLnBrk="1" hangingPunct="1"/>
            <a:r>
              <a:rPr lang="zh-CN" altLang="en-US" sz="4500" b="1" smtClean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4500" b="1" smtClean="0">
                <a:latin typeface="华文新魏" pitchFamily="2" charset="-122"/>
                <a:ea typeface="华文新魏" pitchFamily="2" charset="-122"/>
              </a:rPr>
              <a:t>3-1</a:t>
            </a:r>
            <a:r>
              <a:rPr lang="zh-CN" altLang="en-US" sz="4500" b="1" smtClean="0">
                <a:latin typeface="华文新魏" pitchFamily="2" charset="-122"/>
                <a:ea typeface="华文新魏" pitchFamily="2" charset="-122"/>
              </a:rPr>
              <a:t>讲 </a:t>
            </a:r>
          </a:p>
          <a:p>
            <a:pPr eaLnBrk="1" hangingPunct="1"/>
            <a:r>
              <a:rPr lang="zh-CN" altLang="en-US" sz="4500" b="1" smtClean="0">
                <a:latin typeface="华文新魏" pitchFamily="2" charset="-122"/>
                <a:ea typeface="华文新魏" pitchFamily="2" charset="-122"/>
              </a:rPr>
              <a:t>直流电机概论</a:t>
            </a:r>
          </a:p>
          <a:p>
            <a:pPr eaLnBrk="1" hangingPunct="1"/>
            <a:r>
              <a:rPr lang="en-US" altLang="zh-CN" sz="4100" b="1" smtClean="0">
                <a:latin typeface="黑体" pitchFamily="2" charset="-122"/>
                <a:ea typeface="黑体" pitchFamily="2" charset="-122"/>
              </a:rPr>
              <a:t>2014,3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5" descr="1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2225" y="3617913"/>
            <a:ext cx="2333625" cy="324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696200" cy="85725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1-2.</a:t>
            </a:r>
            <a:r>
              <a:rPr lang="zh-CN" altLang="en-US" sz="4000" smtClean="0">
                <a:ea typeface="黑体" pitchFamily="2" charset="-122"/>
              </a:rPr>
              <a:t>直流电动机的基本工作原理</a:t>
            </a:r>
            <a:r>
              <a:rPr lang="zh-CN" altLang="en-US" sz="2900" smtClean="0"/>
              <a:t>  </a:t>
            </a:r>
            <a:r>
              <a:rPr lang="en-US" altLang="zh-CN" sz="1700" smtClean="0"/>
              <a:t>9</a:t>
            </a:r>
            <a:endParaRPr lang="en-US" altLang="zh-CN" sz="1700" smtClean="0">
              <a:ea typeface="黑体" pitchFamily="2" charset="-122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900113" y="1125538"/>
            <a:ext cx="7848600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3500" b="1">
                <a:ea typeface="黑体" pitchFamily="2" charset="-122"/>
              </a:rPr>
              <a:t>直流电动机的工作原理</a:t>
            </a:r>
            <a:r>
              <a:rPr lang="en-US" altLang="zh-CN" sz="3500" b="1">
                <a:ea typeface="黑体" pitchFamily="2" charset="-122"/>
              </a:rPr>
              <a:t>: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altLang="zh-CN" sz="2200" b="1"/>
              <a:t>       </a:t>
            </a:r>
            <a:r>
              <a:rPr lang="zh-CN" altLang="en-US" sz="2200" b="1"/>
              <a:t>以单线圈简化模型为例，进行分析。显然，在电刷间接入直流电源后，在线圈中就有直流电流流过。对比图</a:t>
            </a:r>
            <a:r>
              <a:rPr lang="en-US" altLang="zh-CN" sz="2200" b="1"/>
              <a:t>2--</a:t>
            </a:r>
            <a:r>
              <a:rPr lang="zh-CN" altLang="en-US" sz="2200" b="1"/>
              <a:t>图</a:t>
            </a:r>
            <a:r>
              <a:rPr lang="en-US" altLang="zh-CN" sz="2200" b="1"/>
              <a:t>5</a:t>
            </a:r>
            <a:r>
              <a:rPr lang="zh-CN" altLang="en-US" sz="2200" b="1"/>
              <a:t>可以看出，虽然</a:t>
            </a:r>
            <a:r>
              <a:rPr lang="zh-CN" altLang="en-US" sz="2200" b="1">
                <a:solidFill>
                  <a:srgbClr val="0000FF"/>
                </a:solidFill>
              </a:rPr>
              <a:t>从外部电路流入电机的电流的方向是不变的，电枢线圈内部电流的方向却是交替变化的</a:t>
            </a:r>
            <a:r>
              <a:rPr lang="zh-CN" altLang="en-US" sz="2200" b="1"/>
              <a:t>。以蓝色线圈边为例，在图</a:t>
            </a:r>
            <a:r>
              <a:rPr lang="en-US" altLang="zh-CN" sz="2200" b="1"/>
              <a:t>2</a:t>
            </a:r>
            <a:r>
              <a:rPr lang="zh-CN" altLang="en-US" sz="2200" b="1"/>
              <a:t>、</a:t>
            </a:r>
            <a:r>
              <a:rPr lang="en-US" altLang="zh-CN" sz="2200" b="1"/>
              <a:t>3</a:t>
            </a:r>
            <a:r>
              <a:rPr lang="zh-CN" altLang="en-US" sz="2200" b="1"/>
              <a:t>所示位置，电流是流入的，而在图</a:t>
            </a:r>
            <a:r>
              <a:rPr lang="en-US" altLang="zh-CN" sz="2200" b="1"/>
              <a:t>4</a:t>
            </a:r>
            <a:r>
              <a:rPr lang="zh-CN" altLang="en-US" sz="2200" b="1"/>
              <a:t>、</a:t>
            </a:r>
            <a:r>
              <a:rPr lang="en-US" altLang="zh-CN" sz="2200" b="1"/>
              <a:t>5</a:t>
            </a:r>
            <a:r>
              <a:rPr lang="zh-CN" altLang="en-US" sz="2200" b="1"/>
              <a:t>所示位置，电流是流出的。可见，</a:t>
            </a:r>
            <a:r>
              <a:rPr lang="zh-CN" altLang="en-US" sz="2200" b="1">
                <a:solidFill>
                  <a:srgbClr val="0000FF"/>
                </a:solidFill>
              </a:rPr>
              <a:t>直流电机换向器将外部电路的直流变成了内部电路的交流。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>
                <a:solidFill>
                  <a:srgbClr val="0000FF"/>
                </a:solidFill>
              </a:rPr>
              <a:t>需要特别注意电刷相对于磁极的位置</a:t>
            </a:r>
            <a:r>
              <a:rPr lang="zh-CN" altLang="en-US" sz="2200" b="1"/>
              <a:t>。       </a:t>
            </a:r>
            <a:endParaRPr lang="zh-CN" altLang="en-US" sz="3500" b="1"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696200" cy="857250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1-2.</a:t>
            </a:r>
            <a:r>
              <a:rPr lang="zh-CN" altLang="en-US" sz="3600" smtClean="0">
                <a:ea typeface="黑体" pitchFamily="2" charset="-122"/>
              </a:rPr>
              <a:t>直流电动机的基本工作原理</a:t>
            </a:r>
            <a:r>
              <a:rPr lang="zh-CN" altLang="en-US" sz="2500" smtClean="0"/>
              <a:t>  </a:t>
            </a:r>
            <a:r>
              <a:rPr lang="en-US" altLang="zh-CN" sz="1500" smtClean="0"/>
              <a:t>10</a:t>
            </a:r>
            <a:endParaRPr lang="en-US" altLang="zh-CN" sz="1500" smtClean="0">
              <a:ea typeface="黑体" pitchFamily="2" charset="-122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900113" y="1125538"/>
            <a:ext cx="7848600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3500" b="1">
                <a:ea typeface="黑体" pitchFamily="2" charset="-122"/>
              </a:rPr>
              <a:t>直流电动机的工作原理</a:t>
            </a:r>
            <a:r>
              <a:rPr lang="en-US" altLang="zh-CN" sz="3500" b="1">
                <a:ea typeface="黑体" pitchFamily="2" charset="-122"/>
              </a:rPr>
              <a:t>: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altLang="zh-CN" sz="2200" b="1"/>
              <a:t>        </a:t>
            </a:r>
            <a:r>
              <a:rPr lang="zh-CN" altLang="en-US" sz="3200" b="1">
                <a:solidFill>
                  <a:srgbClr val="0000FF"/>
                </a:solidFill>
              </a:rPr>
              <a:t>图中电刷的位置保证了</a:t>
            </a:r>
            <a:r>
              <a:rPr lang="zh-CN" altLang="en-US" sz="3200" b="1"/>
              <a:t>，无论线圈边处在</a:t>
            </a:r>
            <a:r>
              <a:rPr lang="en-US" altLang="zh-CN" sz="3200" b="1"/>
              <a:t>N</a:t>
            </a:r>
            <a:r>
              <a:rPr lang="zh-CN" altLang="en-US" sz="3200" b="1"/>
              <a:t>极下，还是</a:t>
            </a:r>
            <a:r>
              <a:rPr lang="en-US" altLang="zh-CN" sz="3200" b="1"/>
              <a:t>S</a:t>
            </a:r>
            <a:r>
              <a:rPr lang="zh-CN" altLang="en-US" sz="3200" b="1"/>
              <a:t>极下，线圈电流均产生逆时针方向的电磁力矩，从而</a:t>
            </a:r>
            <a:r>
              <a:rPr lang="zh-CN" altLang="en-US" sz="3200" b="1">
                <a:solidFill>
                  <a:srgbClr val="0000FF"/>
                </a:solidFill>
              </a:rPr>
              <a:t>使转子获得了一个固定方向的电磁转矩</a:t>
            </a:r>
            <a:r>
              <a:rPr lang="zh-CN" altLang="en-US" sz="3200" b="1"/>
              <a:t>。实际的直流电机，都不采用单线圈方案。因为当这个</a:t>
            </a:r>
            <a:r>
              <a:rPr lang="zh-CN" altLang="en-US" sz="3200" b="1">
                <a:solidFill>
                  <a:srgbClr val="0000FF"/>
                </a:solidFill>
              </a:rPr>
              <a:t>单线圈转到水平位置时，两个电刷同时和两个换向片接触，直流电源就被短路</a:t>
            </a:r>
            <a:r>
              <a:rPr lang="zh-CN" altLang="en-US" sz="3200" b="1"/>
              <a:t>。</a:t>
            </a:r>
            <a:endParaRPr lang="zh-CN" altLang="en-US" sz="3200" b="1"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200" b="1"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22" name="Picture 22" descr="dj1-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9525" y="620713"/>
            <a:ext cx="5324475" cy="576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0"/>
            <a:ext cx="7793037" cy="836613"/>
          </a:xfrm>
        </p:spPr>
        <p:txBody>
          <a:bodyPr/>
          <a:lstStyle/>
          <a:p>
            <a:pPr eaLnBrk="1" hangingPunct="1"/>
            <a:r>
              <a:rPr lang="en-US" altLang="zh-CN" smtClean="0"/>
              <a:t>1-3.</a:t>
            </a:r>
            <a:r>
              <a:rPr lang="zh-CN" altLang="en-US" smtClean="0">
                <a:ea typeface="黑体" pitchFamily="2" charset="-122"/>
              </a:rPr>
              <a:t>直流电机的结构 </a:t>
            </a:r>
            <a:r>
              <a:rPr lang="zh-CN" altLang="en-US" smtClean="0"/>
              <a:t>         </a:t>
            </a:r>
            <a:r>
              <a:rPr lang="en-US" altLang="zh-CN" sz="1900" smtClean="0"/>
              <a:t>1</a:t>
            </a:r>
            <a:endParaRPr lang="en-US" altLang="zh-CN" sz="1900" smtClean="0">
              <a:ea typeface="黑体" pitchFamily="2" charset="-122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39750" y="2205038"/>
            <a:ext cx="1368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定子</a:t>
            </a:r>
            <a:r>
              <a:rPr lang="en-US" altLang="zh-CN" sz="3500" b="1">
                <a:ea typeface="黑体" pitchFamily="2" charset="-122"/>
              </a:rPr>
              <a:t>: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14341" name="Rectangle 17"/>
          <p:cNvSpPr>
            <a:spLocks noChangeArrowheads="1"/>
          </p:cNvSpPr>
          <p:nvPr/>
        </p:nvSpPr>
        <p:spPr bwMode="auto">
          <a:xfrm>
            <a:off x="2268538" y="2349500"/>
            <a:ext cx="1655762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壳体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主磁极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换向极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端盖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电刷架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电刷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pic>
        <p:nvPicPr>
          <p:cNvPr id="179220" name="Picture 20" descr="dj1-5,6"/>
          <p:cNvPicPr>
            <a:picLocks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787900" y="908050"/>
            <a:ext cx="4102100" cy="5761038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94" name="Picture 2" descr="dj1-4"/>
          <p:cNvPicPr>
            <a:picLocks noChangeAspect="1" noChangeArrowheads="1"/>
          </p:cNvPicPr>
          <p:nvPr/>
        </p:nvPicPr>
        <p:blipFill>
          <a:blip r:embed="rId2">
            <a:lum bright="30000" contrast="-54000"/>
          </a:blip>
          <a:srcRect/>
          <a:stretch>
            <a:fillRect/>
          </a:stretch>
        </p:blipFill>
        <p:spPr bwMode="auto">
          <a:xfrm>
            <a:off x="3819525" y="620713"/>
            <a:ext cx="5324475" cy="576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1042988" y="0"/>
            <a:ext cx="7793037" cy="836613"/>
          </a:xfrm>
        </p:spPr>
        <p:txBody>
          <a:bodyPr/>
          <a:lstStyle/>
          <a:p>
            <a:pPr eaLnBrk="1" hangingPunct="1"/>
            <a:r>
              <a:rPr lang="en-US" altLang="zh-CN" smtClean="0"/>
              <a:t>1-3.</a:t>
            </a:r>
            <a:r>
              <a:rPr lang="zh-CN" altLang="en-US" smtClean="0">
                <a:ea typeface="黑体" pitchFamily="2" charset="-122"/>
              </a:rPr>
              <a:t>直流电机的结构 </a:t>
            </a:r>
            <a:r>
              <a:rPr lang="zh-CN" altLang="en-US" smtClean="0"/>
              <a:t>         </a:t>
            </a:r>
            <a:r>
              <a:rPr lang="en-US" altLang="zh-CN" sz="1900" smtClean="0"/>
              <a:t>2</a:t>
            </a:r>
            <a:endParaRPr lang="en-US" altLang="zh-CN" sz="1900" smtClean="0">
              <a:ea typeface="黑体" pitchFamily="2" charset="-122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84213" y="836613"/>
            <a:ext cx="1368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定子</a:t>
            </a:r>
            <a:r>
              <a:rPr lang="en-US" altLang="zh-CN" sz="3500" b="1">
                <a:ea typeface="黑体" pitchFamily="2" charset="-122"/>
              </a:rPr>
              <a:t>: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68313" y="1412875"/>
            <a:ext cx="8675687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壳体：</a:t>
            </a:r>
            <a:r>
              <a:rPr lang="zh-CN" altLang="en-US" sz="2400" b="1">
                <a:latin typeface="宋体" pitchFamily="2" charset="-122"/>
              </a:rPr>
              <a:t>作用 </a:t>
            </a:r>
            <a:r>
              <a:rPr lang="en-US" altLang="zh-CN" sz="2400" b="1">
                <a:latin typeface="宋体" pitchFamily="2" charset="-122"/>
              </a:rPr>
              <a:t>1</a:t>
            </a:r>
            <a:r>
              <a:rPr lang="zh-CN" altLang="en-US" sz="2400" b="1">
                <a:latin typeface="宋体" pitchFamily="2" charset="-122"/>
              </a:rPr>
              <a:t>、主磁路的一部分； </a:t>
            </a:r>
            <a:r>
              <a:rPr lang="en-US" altLang="zh-CN" sz="2400" b="1">
                <a:latin typeface="宋体" pitchFamily="2" charset="-122"/>
              </a:rPr>
              <a:t>2</a:t>
            </a:r>
            <a:r>
              <a:rPr lang="zh-CN" altLang="en-US" sz="2400" b="1">
                <a:latin typeface="宋体" pitchFamily="2" charset="-122"/>
              </a:rPr>
              <a:t>、电机的结构框架。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宋体" pitchFamily="2" charset="-122"/>
              </a:rPr>
              <a:t>		   构成：用厚钢板弯成筒形焊成或铸钢件制成。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主磁极</a:t>
            </a:r>
            <a:r>
              <a:rPr lang="zh-CN" altLang="en-US" sz="2400" b="1"/>
              <a:t>作用：建立主磁场。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400" b="1"/>
              <a:t>                 构成：主极铁心和套装在铁心上的励磁绕组</a:t>
            </a:r>
            <a:r>
              <a:rPr lang="zh-CN" altLang="en-US" sz="3100">
                <a:solidFill>
                  <a:srgbClr val="0000FF"/>
                </a:solidFill>
              </a:rPr>
              <a:t>。</a:t>
            </a:r>
            <a:endParaRPr lang="zh-CN" altLang="en-US" sz="3500" b="1"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换向极</a:t>
            </a:r>
            <a:r>
              <a:rPr lang="zh-CN" altLang="en-US" sz="2400" b="1"/>
              <a:t>作用：改善换向。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400" b="1"/>
              <a:t>                构成：由铁心和绕组组成。</a:t>
            </a:r>
            <a:endParaRPr lang="zh-CN" altLang="en-US" sz="2400" b="1"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端盖   </a:t>
            </a:r>
            <a:r>
              <a:rPr lang="zh-CN" altLang="en-US" sz="2400" b="1"/>
              <a:t>作用：支撑定子和转子组件。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400" b="1"/>
              <a:t>                构成：由</a:t>
            </a:r>
            <a:r>
              <a:rPr lang="zh-CN" altLang="en-US" sz="2400" b="1">
                <a:latin typeface="宋体" pitchFamily="2" charset="-122"/>
              </a:rPr>
              <a:t>铸钢件</a:t>
            </a:r>
            <a:r>
              <a:rPr lang="zh-CN" altLang="en-US" sz="2400" b="1"/>
              <a:t>组成。</a:t>
            </a:r>
            <a:endParaRPr lang="zh-CN" altLang="en-US" sz="3500" b="1"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电刷组件</a:t>
            </a:r>
            <a:r>
              <a:rPr lang="zh-CN" altLang="en-US" sz="2400" b="1"/>
              <a:t>作用：电枢电路的引出（或引入）装置。</a:t>
            </a:r>
          </a:p>
          <a:p>
            <a:pPr marL="342900" indent="-342900"/>
            <a:r>
              <a:rPr lang="zh-CN" altLang="en-US" sz="2400" b="1"/>
              <a:t>                      构成：电刷、刷盒、刷杆和连线等。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zh-CN" altLang="en-US" sz="3500" b="1"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579438"/>
          </a:xfrm>
        </p:spPr>
        <p:txBody>
          <a:bodyPr/>
          <a:lstStyle/>
          <a:p>
            <a:pPr eaLnBrk="1" hangingPunct="1"/>
            <a:r>
              <a:rPr lang="en-US" altLang="zh-CN" sz="2900" smtClean="0"/>
              <a:t>1-3.</a:t>
            </a:r>
            <a:r>
              <a:rPr lang="zh-CN" altLang="en-US" sz="2900" smtClean="0">
                <a:ea typeface="黑体" pitchFamily="2" charset="-122"/>
              </a:rPr>
              <a:t>直流电机的结构 </a:t>
            </a:r>
            <a:r>
              <a:rPr lang="zh-CN" altLang="en-US" sz="2900" smtClean="0"/>
              <a:t>         </a:t>
            </a:r>
            <a:r>
              <a:rPr lang="en-US" altLang="zh-CN" sz="1800" smtClean="0"/>
              <a:t>3</a:t>
            </a:r>
            <a:endParaRPr lang="en-US" altLang="zh-CN" sz="1800" smtClean="0">
              <a:ea typeface="黑体" pitchFamily="2" charset="-122"/>
            </a:endParaRPr>
          </a:p>
        </p:txBody>
      </p:sp>
      <p:pic>
        <p:nvPicPr>
          <p:cNvPr id="193546" name="Picture 10" descr="dj1-10"/>
          <p:cNvPicPr>
            <a:picLocks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3205163"/>
            <a:ext cx="5580063" cy="2794000"/>
          </a:xfrm>
          <a:noFill/>
        </p:spPr>
      </p:pic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1979613" y="1125538"/>
            <a:ext cx="2160587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转子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193544" name="Rectangle 8"/>
          <p:cNvSpPr>
            <a:spLocks noChangeArrowheads="1"/>
          </p:cNvSpPr>
          <p:nvPr/>
        </p:nvSpPr>
        <p:spPr bwMode="auto">
          <a:xfrm>
            <a:off x="323850" y="2133600"/>
            <a:ext cx="864235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轴   换向器  转子电枢铁心  转子电枢绕组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   风扇</a:t>
            </a:r>
          </a:p>
        </p:txBody>
      </p:sp>
      <p:pic>
        <p:nvPicPr>
          <p:cNvPr id="193548" name="Picture 12" descr="dj1-7,8"/>
          <p:cNvPicPr>
            <a:picLocks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5187950" y="3219450"/>
            <a:ext cx="3167063" cy="2071688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autoUpdateAnimBg="0"/>
      <p:bldP spid="19354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579438"/>
          </a:xfrm>
        </p:spPr>
        <p:txBody>
          <a:bodyPr/>
          <a:lstStyle/>
          <a:p>
            <a:pPr eaLnBrk="1" hangingPunct="1"/>
            <a:r>
              <a:rPr lang="en-US" altLang="zh-CN" sz="2900" smtClean="0"/>
              <a:t>1-3.</a:t>
            </a:r>
            <a:r>
              <a:rPr lang="zh-CN" altLang="en-US" sz="2900" smtClean="0">
                <a:ea typeface="黑体" pitchFamily="2" charset="-122"/>
              </a:rPr>
              <a:t>直流电机的结构 </a:t>
            </a:r>
            <a:r>
              <a:rPr lang="zh-CN" altLang="en-US" sz="2900" smtClean="0"/>
              <a:t>         </a:t>
            </a:r>
            <a:r>
              <a:rPr lang="en-US" altLang="zh-CN" sz="1700" smtClean="0"/>
              <a:t>4</a:t>
            </a:r>
            <a:endParaRPr lang="en-US" altLang="zh-CN" sz="1700" smtClean="0">
              <a:ea typeface="黑体" pitchFamily="2" charset="-122"/>
            </a:endParaRPr>
          </a:p>
        </p:txBody>
      </p:sp>
      <p:pic>
        <p:nvPicPr>
          <p:cNvPr id="214019" name="Picture 3" descr="dj1-10"/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lum bright="60000" contrast="-60000"/>
          </a:blip>
          <a:srcRect/>
          <a:stretch>
            <a:fillRect/>
          </a:stretch>
        </p:blipFill>
        <p:spPr>
          <a:xfrm>
            <a:off x="0" y="3205163"/>
            <a:ext cx="5580063" cy="2794000"/>
          </a:xfrm>
          <a:noFill/>
        </p:spPr>
      </p:pic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1979613" y="1125538"/>
            <a:ext cx="2160587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转子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323850" y="1628775"/>
            <a:ext cx="86423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3500" b="1">
                <a:ea typeface="黑体" pitchFamily="2" charset="-122"/>
              </a:rPr>
              <a:t>  </a:t>
            </a:r>
            <a:r>
              <a:rPr lang="zh-CN" altLang="en-US" sz="3500" b="1">
                <a:ea typeface="黑体" pitchFamily="2" charset="-122"/>
              </a:rPr>
              <a:t>换向器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      </a:t>
            </a:r>
            <a:r>
              <a:rPr lang="zh-CN" altLang="en-US" sz="2400" b="1">
                <a:latin typeface="宋体" pitchFamily="2" charset="-122"/>
              </a:rPr>
              <a:t>作用：整流（发电机）或逆变（电动机）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宋体" pitchFamily="2" charset="-122"/>
              </a:rPr>
              <a:t>     构成：由许多鸽形尾的换向片排列成一个圆筒片间用</a:t>
            </a:r>
            <a:r>
              <a:rPr lang="en-US" altLang="zh-CN" sz="2400" b="1" i="1">
                <a:latin typeface="宋体" pitchFamily="2" charset="-122"/>
              </a:rPr>
              <a:t>V</a:t>
            </a:r>
            <a:r>
              <a:rPr lang="zh-CN" altLang="en-US" sz="2400" b="1">
                <a:latin typeface="宋体" pitchFamily="2" charset="-122"/>
              </a:rPr>
              <a:t>形云母绝缘，两端再用两个形环夹紧而构成。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 转子电枢铁心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      </a:t>
            </a:r>
            <a:r>
              <a:rPr lang="zh-CN" altLang="en-US" sz="2400" b="1"/>
              <a:t>作用：</a:t>
            </a:r>
            <a:r>
              <a:rPr lang="en-US" altLang="zh-CN" sz="2400" b="1"/>
              <a:t>1</a:t>
            </a:r>
            <a:r>
              <a:rPr lang="zh-CN" altLang="en-US" sz="2400" b="1"/>
              <a:t>、主磁路的一部分； </a:t>
            </a:r>
            <a:r>
              <a:rPr lang="en-US" altLang="zh-CN" sz="2400" b="1"/>
              <a:t>2</a:t>
            </a:r>
            <a:r>
              <a:rPr lang="zh-CN" altLang="en-US" sz="2400" b="1"/>
              <a:t>、电枢绕组的支撑部件。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400" b="1"/>
              <a:t>         构成：一般用厚</a:t>
            </a:r>
            <a:r>
              <a:rPr lang="en-US" altLang="zh-CN" sz="2400" b="1" i="1"/>
              <a:t>0.5㎜</a:t>
            </a:r>
            <a:r>
              <a:rPr lang="zh-CN" altLang="en-US" sz="2400" b="1"/>
              <a:t>且冲有齿、槽的</a:t>
            </a:r>
            <a:r>
              <a:rPr lang="en-US" altLang="zh-CN" sz="2400" b="1" i="1"/>
              <a:t>DR530</a:t>
            </a:r>
            <a:r>
              <a:rPr lang="zh-CN" altLang="en-US" sz="2400" b="1"/>
              <a:t>或</a:t>
            </a:r>
            <a:r>
              <a:rPr lang="en-US" altLang="zh-CN" sz="2400" b="1" i="1"/>
              <a:t>DR510</a:t>
            </a:r>
            <a:r>
              <a:rPr lang="zh-CN" altLang="en-US" sz="2400" b="1"/>
              <a:t>的硅钢片叠压 夹紧而成。</a:t>
            </a:r>
            <a:r>
              <a:rPr lang="zh-CN" altLang="en-US" sz="3500" b="1">
                <a:ea typeface="黑体" pitchFamily="2" charset="-122"/>
              </a:rPr>
              <a:t>  </a:t>
            </a:r>
          </a:p>
        </p:txBody>
      </p:sp>
      <p:pic>
        <p:nvPicPr>
          <p:cNvPr id="214022" name="Picture 6" descr="dj1-7,8"/>
          <p:cNvPicPr>
            <a:picLocks noChangeAspect="1" noChangeArrowheads="1"/>
          </p:cNvPicPr>
          <p:nvPr>
            <p:ph sz="half" idx="2"/>
          </p:nvPr>
        </p:nvPicPr>
        <p:blipFill>
          <a:blip r:embed="rId4">
            <a:lum bright="18000" contrast="-24000"/>
          </a:blip>
          <a:srcRect/>
          <a:stretch>
            <a:fillRect/>
          </a:stretch>
        </p:blipFill>
        <p:spPr>
          <a:xfrm>
            <a:off x="5187950" y="3219450"/>
            <a:ext cx="3167063" cy="2071688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0" grpId="0" autoUpdateAnimBg="0"/>
      <p:bldP spid="21402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579438"/>
          </a:xfrm>
        </p:spPr>
        <p:txBody>
          <a:bodyPr/>
          <a:lstStyle/>
          <a:p>
            <a:pPr eaLnBrk="1" hangingPunct="1"/>
            <a:r>
              <a:rPr lang="en-US" altLang="zh-CN" sz="2900" smtClean="0"/>
              <a:t>1-3.</a:t>
            </a:r>
            <a:r>
              <a:rPr lang="zh-CN" altLang="en-US" sz="2900" smtClean="0">
                <a:ea typeface="黑体" pitchFamily="2" charset="-122"/>
              </a:rPr>
              <a:t>直流电机的结构 </a:t>
            </a:r>
            <a:r>
              <a:rPr lang="zh-CN" altLang="en-US" sz="2900" smtClean="0"/>
              <a:t>         </a:t>
            </a:r>
            <a:r>
              <a:rPr lang="en-US" altLang="zh-CN" sz="1700" smtClean="0"/>
              <a:t>5</a:t>
            </a:r>
            <a:endParaRPr lang="en-US" altLang="zh-CN" sz="1700" smtClean="0">
              <a:ea typeface="黑体" pitchFamily="2" charset="-122"/>
            </a:endParaRPr>
          </a:p>
        </p:txBody>
      </p:sp>
      <p:pic>
        <p:nvPicPr>
          <p:cNvPr id="215043" name="Picture 3" descr="dj1-10"/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lum bright="60000" contrast="-60000"/>
          </a:blip>
          <a:srcRect/>
          <a:stretch>
            <a:fillRect/>
          </a:stretch>
        </p:blipFill>
        <p:spPr>
          <a:xfrm>
            <a:off x="0" y="3205163"/>
            <a:ext cx="5580063" cy="2794000"/>
          </a:xfrm>
          <a:noFill/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979613" y="1125538"/>
            <a:ext cx="2160587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转子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323850" y="1628775"/>
            <a:ext cx="86423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3500" b="1">
                <a:ea typeface="黑体" pitchFamily="2" charset="-122"/>
              </a:rPr>
              <a:t> </a:t>
            </a:r>
            <a:r>
              <a:rPr lang="zh-CN" altLang="en-US" sz="3500" b="1">
                <a:ea typeface="黑体" pitchFamily="2" charset="-122"/>
              </a:rPr>
              <a:t>轴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宋体" pitchFamily="2" charset="-122"/>
              </a:rPr>
              <a:t>作用：传递机械功率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宋体" pitchFamily="2" charset="-122"/>
              </a:rPr>
              <a:t>构成：由实心或空心钢材构成。</a:t>
            </a:r>
            <a:r>
              <a:rPr lang="zh-CN" altLang="en-US" sz="3500" b="1">
                <a:ea typeface="黑体" pitchFamily="2" charset="-122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   转子电枢绕组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400" b="1"/>
              <a:t>作用：直流电机的电路部分。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400" b="1"/>
              <a:t>构成：用绝缘的圆形或矩形截面的导线绕成，上下层以及线圈与电枢铁心间要妥善地绝缘，并用槽楔压紧。</a:t>
            </a:r>
            <a:endParaRPr lang="zh-CN" altLang="en-US" sz="2400" b="1"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   风扇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宋体" pitchFamily="2" charset="-122"/>
              </a:rPr>
              <a:t>作用：使电机内部空气温度保持均匀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宋体" pitchFamily="2" charset="-122"/>
              </a:rPr>
              <a:t>构成：由铝或钢材料构成，根据不同的需要加工成不同扇形。</a:t>
            </a:r>
          </a:p>
        </p:txBody>
      </p:sp>
      <p:pic>
        <p:nvPicPr>
          <p:cNvPr id="215046" name="Picture 6" descr="dj1-7,8"/>
          <p:cNvPicPr>
            <a:picLocks noChangeAspect="1" noChangeArrowheads="1"/>
          </p:cNvPicPr>
          <p:nvPr>
            <p:ph sz="half" idx="2"/>
          </p:nvPr>
        </p:nvPicPr>
        <p:blipFill>
          <a:blip r:embed="rId4">
            <a:lum bright="18000" contrast="-24000"/>
          </a:blip>
          <a:srcRect/>
          <a:stretch>
            <a:fillRect/>
          </a:stretch>
        </p:blipFill>
        <p:spPr>
          <a:xfrm>
            <a:off x="5187950" y="3219450"/>
            <a:ext cx="3167063" cy="2071688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0"/>
            <a:ext cx="7793037" cy="836613"/>
          </a:xfrm>
        </p:spPr>
        <p:txBody>
          <a:bodyPr/>
          <a:lstStyle/>
          <a:p>
            <a:pPr eaLnBrk="1" hangingPunct="1"/>
            <a:r>
              <a:rPr lang="en-US" altLang="zh-CN" smtClean="0"/>
              <a:t>1-3.</a:t>
            </a:r>
            <a:r>
              <a:rPr lang="zh-CN" altLang="en-US" smtClean="0">
                <a:ea typeface="黑体" pitchFamily="2" charset="-122"/>
              </a:rPr>
              <a:t>直流电机的结构 </a:t>
            </a:r>
            <a:r>
              <a:rPr lang="zh-CN" altLang="en-US" smtClean="0"/>
              <a:t>         </a:t>
            </a:r>
            <a:r>
              <a:rPr lang="en-US" altLang="zh-CN" sz="1900" smtClean="0"/>
              <a:t>6</a:t>
            </a:r>
            <a:endParaRPr lang="en-US" altLang="zh-CN" sz="1900" smtClean="0">
              <a:ea typeface="黑体" pitchFamily="2" charset="-122"/>
            </a:endParaRPr>
          </a:p>
        </p:txBody>
      </p:sp>
      <p:sp>
        <p:nvSpPr>
          <p:cNvPr id="194563" name="Rectangle 3"/>
          <p:cNvSpPr>
            <a:spLocks noChangeArrowheads="1"/>
          </p:cNvSpPr>
          <p:nvPr/>
        </p:nvSpPr>
        <p:spPr bwMode="auto">
          <a:xfrm>
            <a:off x="611188" y="2349500"/>
            <a:ext cx="1368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定子</a:t>
            </a:r>
            <a:r>
              <a:rPr lang="en-US" altLang="zh-CN" sz="3500" b="1">
                <a:ea typeface="黑体" pitchFamily="2" charset="-122"/>
              </a:rPr>
              <a:t>: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611188" y="2852738"/>
            <a:ext cx="2160587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转子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611188" y="3429000"/>
            <a:ext cx="1296987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气隙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pic>
        <p:nvPicPr>
          <p:cNvPr id="19462" name="Picture 6" descr="dj1-4"/>
          <p:cNvPicPr>
            <a:picLocks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679825" y="836613"/>
            <a:ext cx="5324475" cy="5761037"/>
          </a:xfrm>
          <a:noFill/>
        </p:spPr>
      </p:pic>
      <p:sp>
        <p:nvSpPr>
          <p:cNvPr id="194567" name="Rectangle 7"/>
          <p:cNvSpPr>
            <a:spLocks noChangeArrowheads="1"/>
          </p:cNvSpPr>
          <p:nvPr/>
        </p:nvSpPr>
        <p:spPr bwMode="auto">
          <a:xfrm>
            <a:off x="1908175" y="1844675"/>
            <a:ext cx="172720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主磁极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换向极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磁轭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壳体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端盖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电刷架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电刷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194568" name="Rectangle 8"/>
          <p:cNvSpPr>
            <a:spLocks noChangeArrowheads="1"/>
          </p:cNvSpPr>
          <p:nvPr/>
        </p:nvSpPr>
        <p:spPr bwMode="auto">
          <a:xfrm>
            <a:off x="250825" y="2420938"/>
            <a:ext cx="3455988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3500" b="1">
                <a:ea typeface="黑体" pitchFamily="2" charset="-122"/>
              </a:rPr>
              <a:t>             </a:t>
            </a:r>
            <a:r>
              <a:rPr lang="zh-CN" altLang="en-US" sz="3500" b="1">
                <a:ea typeface="黑体" pitchFamily="2" charset="-122"/>
              </a:rPr>
              <a:t>轴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             换向器转子电枢铁心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   转子电枢绕组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   风扇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 autoUpdateAnimBg="0"/>
      <p:bldP spid="194564" grpId="0" autoUpdateAnimBg="0"/>
      <p:bldP spid="194565" grpId="0" autoUpdateAnimBg="0"/>
      <p:bldP spid="194567" grpId="0" autoUpdateAnimBg="0"/>
      <p:bldP spid="19456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0"/>
            <a:ext cx="7793037" cy="836613"/>
          </a:xfrm>
        </p:spPr>
        <p:txBody>
          <a:bodyPr/>
          <a:lstStyle/>
          <a:p>
            <a:pPr eaLnBrk="1" hangingPunct="1"/>
            <a:r>
              <a:rPr lang="en-US" altLang="zh-CN" smtClean="0"/>
              <a:t>1-3.</a:t>
            </a:r>
            <a:r>
              <a:rPr lang="zh-CN" altLang="en-US" smtClean="0">
                <a:ea typeface="黑体" pitchFamily="2" charset="-122"/>
              </a:rPr>
              <a:t>直流电机的结构 </a:t>
            </a:r>
            <a:r>
              <a:rPr lang="zh-CN" altLang="en-US" smtClean="0"/>
              <a:t>         </a:t>
            </a:r>
            <a:r>
              <a:rPr lang="en-US" altLang="zh-CN" sz="1900" smtClean="0"/>
              <a:t>7</a:t>
            </a:r>
            <a:endParaRPr lang="en-US" altLang="zh-CN" sz="1900" smtClean="0">
              <a:ea typeface="黑体" pitchFamily="2" charset="-122"/>
            </a:endParaRPr>
          </a:p>
        </p:txBody>
      </p:sp>
      <p:pic>
        <p:nvPicPr>
          <p:cNvPr id="20483" name="Picture 6" descr="dj1-4"/>
          <p:cNvPicPr>
            <a:picLocks noChangeAspect="1" noChangeArrowheads="1"/>
          </p:cNvPicPr>
          <p:nvPr>
            <p:ph idx="1"/>
          </p:nvPr>
        </p:nvPicPr>
        <p:blipFill>
          <a:blip r:embed="rId2">
            <a:lum bright="30000"/>
          </a:blip>
          <a:srcRect/>
          <a:stretch>
            <a:fillRect/>
          </a:stretch>
        </p:blipFill>
        <p:spPr>
          <a:xfrm>
            <a:off x="3679825" y="836613"/>
            <a:ext cx="5324475" cy="5761037"/>
          </a:xfrm>
          <a:noFill/>
        </p:spPr>
      </p:pic>
      <p:sp>
        <p:nvSpPr>
          <p:cNvPr id="20484" name="Rectangle 7"/>
          <p:cNvSpPr>
            <a:spLocks noChangeArrowheads="1"/>
          </p:cNvSpPr>
          <p:nvPr/>
        </p:nvSpPr>
        <p:spPr bwMode="auto">
          <a:xfrm>
            <a:off x="539750" y="1052513"/>
            <a:ext cx="741680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直流电机的主要技术要求：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额定电压         </a:t>
            </a:r>
            <a:r>
              <a:rPr lang="en-US" altLang="zh-CN" sz="3500" b="1">
                <a:ea typeface="黑体" pitchFamily="2" charset="-122"/>
              </a:rPr>
              <a:t>U</a:t>
            </a:r>
            <a:r>
              <a:rPr lang="en-US" altLang="zh-CN" sz="3500" b="1" baseline="-25000">
                <a:ea typeface="黑体" pitchFamily="2" charset="-122"/>
              </a:rPr>
              <a:t>N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指额定状态下电枢出线端的电压，以</a:t>
            </a:r>
            <a:r>
              <a:rPr lang="en-US" altLang="zh-CN" sz="2400" b="1" i="1">
                <a:solidFill>
                  <a:srgbClr val="0000FF"/>
                </a:solidFill>
              </a:rPr>
              <a:t>V</a:t>
            </a:r>
            <a:r>
              <a:rPr lang="zh-CN" altLang="en-US" sz="2400" b="1">
                <a:solidFill>
                  <a:srgbClr val="0000FF"/>
                </a:solidFill>
              </a:rPr>
              <a:t>表示。</a:t>
            </a:r>
            <a:endParaRPr lang="zh-CN" altLang="en-US" sz="2400" b="1" baseline="-25000">
              <a:solidFill>
                <a:srgbClr val="0000FF"/>
              </a:solidFill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额定电流         </a:t>
            </a:r>
            <a:r>
              <a:rPr lang="en-US" altLang="zh-CN" sz="3500" b="1">
                <a:ea typeface="黑体" pitchFamily="2" charset="-122"/>
              </a:rPr>
              <a:t>I</a:t>
            </a:r>
            <a:r>
              <a:rPr lang="en-US" altLang="zh-CN" sz="3500" b="1" baseline="-25000">
                <a:ea typeface="黑体" pitchFamily="2" charset="-122"/>
              </a:rPr>
              <a:t>N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指电机运行在时电机的线电流，以</a:t>
            </a:r>
            <a:r>
              <a:rPr lang="en-US" altLang="zh-CN" sz="2400" b="1" i="1">
                <a:solidFill>
                  <a:srgbClr val="0000FF"/>
                </a:solidFill>
              </a:rPr>
              <a:t>A</a:t>
            </a:r>
            <a:r>
              <a:rPr lang="zh-CN" altLang="en-US" sz="2400" b="1">
                <a:solidFill>
                  <a:srgbClr val="0000FF"/>
                </a:solidFill>
              </a:rPr>
              <a:t>表示。</a:t>
            </a:r>
            <a:endParaRPr lang="zh-CN" altLang="en-US" sz="2400" b="1"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额定输出功率  </a:t>
            </a:r>
            <a:r>
              <a:rPr lang="en-US" altLang="zh-CN" sz="3500" b="1">
                <a:ea typeface="黑体" pitchFamily="2" charset="-122"/>
              </a:rPr>
              <a:t>P</a:t>
            </a:r>
            <a:r>
              <a:rPr lang="en-US" altLang="zh-CN" sz="3500" b="1" baseline="-25000">
                <a:ea typeface="黑体" pitchFamily="2" charset="-122"/>
              </a:rPr>
              <a:t>N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指电机在铭牌规定的额定状态下运行时，电机的输出功率，以</a:t>
            </a:r>
            <a:r>
              <a:rPr lang="en-US" altLang="zh-CN" sz="2400" b="1" i="1">
                <a:solidFill>
                  <a:srgbClr val="0000FF"/>
                </a:solidFill>
              </a:rPr>
              <a:t>kW</a:t>
            </a:r>
            <a:r>
              <a:rPr lang="zh-CN" altLang="en-US" sz="2400" b="1">
                <a:solidFill>
                  <a:srgbClr val="0000FF"/>
                </a:solidFill>
              </a:rPr>
              <a:t>表示。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400" b="1">
                <a:solidFill>
                  <a:srgbClr val="0000FF"/>
                </a:solidFill>
              </a:rPr>
              <a:t>对电动机，     </a:t>
            </a:r>
            <a:r>
              <a:rPr lang="en-US" altLang="zh-CN" sz="2400" b="1">
                <a:solidFill>
                  <a:srgbClr val="0000FF"/>
                </a:solidFill>
              </a:rPr>
              <a:t>— </a:t>
            </a:r>
            <a:r>
              <a:rPr lang="zh-CN" altLang="en-US" sz="2400" b="1">
                <a:solidFill>
                  <a:srgbClr val="0000FF"/>
                </a:solidFill>
              </a:rPr>
              <a:t>输出的机械功率；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400" b="1">
                <a:solidFill>
                  <a:srgbClr val="0000FF"/>
                </a:solidFill>
              </a:rPr>
              <a:t> 对发电机，     </a:t>
            </a:r>
            <a:r>
              <a:rPr lang="en-US" altLang="zh-CN" sz="2400" b="1">
                <a:solidFill>
                  <a:srgbClr val="0000FF"/>
                </a:solidFill>
              </a:rPr>
              <a:t>— </a:t>
            </a:r>
            <a:r>
              <a:rPr lang="zh-CN" altLang="en-US" sz="2400" b="1">
                <a:solidFill>
                  <a:srgbClr val="0000FF"/>
                </a:solidFill>
              </a:rPr>
              <a:t>输出的电功率。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zh-CN" altLang="en-US" sz="3500" b="1"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额定转速         </a:t>
            </a:r>
            <a:r>
              <a:rPr lang="en-US" altLang="zh-CN" sz="3500" b="1">
                <a:ea typeface="黑体" pitchFamily="2" charset="-122"/>
              </a:rPr>
              <a:t>n</a:t>
            </a:r>
            <a:r>
              <a:rPr lang="en-US" altLang="zh-CN" sz="3500" b="1" baseline="-25000">
                <a:ea typeface="黑体" pitchFamily="2" charset="-122"/>
              </a:rPr>
              <a:t>N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100">
                <a:solidFill>
                  <a:srgbClr val="0000FF"/>
                </a:solidFill>
              </a:rPr>
              <a:t>指额定状态运行时转子的转速，以</a:t>
            </a:r>
            <a:r>
              <a:rPr lang="en-US" altLang="zh-CN" sz="3100" i="1">
                <a:solidFill>
                  <a:schemeClr val="folHlink"/>
                </a:solidFill>
              </a:rPr>
              <a:t>r/min</a:t>
            </a:r>
            <a:r>
              <a:rPr lang="zh-CN" altLang="en-US" sz="3100">
                <a:solidFill>
                  <a:srgbClr val="0000FF"/>
                </a:solidFill>
              </a:rPr>
              <a:t>表示。</a:t>
            </a:r>
            <a:endParaRPr lang="zh-CN" altLang="en-US" sz="3500" b="1"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额定转矩         </a:t>
            </a:r>
            <a:r>
              <a:rPr lang="en-US" altLang="zh-CN" sz="3500" b="1">
                <a:ea typeface="黑体" pitchFamily="2" charset="-122"/>
              </a:rPr>
              <a:t>T</a:t>
            </a:r>
            <a:r>
              <a:rPr lang="en-US" altLang="zh-CN" sz="3500" b="1" baseline="-25000">
                <a:ea typeface="黑体" pitchFamily="2" charset="-122"/>
              </a:rPr>
              <a:t>N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100">
                <a:solidFill>
                  <a:srgbClr val="0000FF"/>
                </a:solidFill>
              </a:rPr>
              <a:t>指额定状态运行时转子的转矩，以</a:t>
            </a:r>
            <a:r>
              <a:rPr lang="en-US" altLang="zh-CN" sz="3100" i="1">
                <a:solidFill>
                  <a:schemeClr val="folHlink"/>
                </a:solidFill>
              </a:rPr>
              <a:t>N</a:t>
            </a:r>
            <a:r>
              <a:rPr lang="zh-CN" altLang="en-US" sz="3100">
                <a:solidFill>
                  <a:srgbClr val="0000FF"/>
                </a:solidFill>
              </a:rPr>
              <a:t>表示。</a:t>
            </a:r>
            <a:endParaRPr lang="zh-CN" altLang="en-US" sz="3500" b="1"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电气时间常数  </a:t>
            </a:r>
            <a:r>
              <a:rPr lang="en-US" altLang="zh-CN" sz="3500" b="1">
                <a:ea typeface="黑体" pitchFamily="2" charset="-122"/>
              </a:rPr>
              <a:t>t</a:t>
            </a:r>
            <a:r>
              <a:rPr lang="en-US" altLang="zh-CN" sz="3500" b="1" baseline="-25000">
                <a:ea typeface="黑体" pitchFamily="2" charset="-122"/>
              </a:rPr>
              <a:t>m</a:t>
            </a:r>
            <a:endParaRPr lang="en-US" altLang="zh-CN" sz="3500" b="1"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额定励磁电压  </a:t>
            </a:r>
            <a:r>
              <a:rPr lang="en-US" altLang="zh-CN" sz="3500" b="1">
                <a:ea typeface="黑体" pitchFamily="2" charset="-122"/>
              </a:rPr>
              <a:t>U</a:t>
            </a:r>
            <a:r>
              <a:rPr lang="en-US" altLang="zh-CN" sz="3500" b="1" baseline="-25000">
                <a:ea typeface="黑体" pitchFamily="2" charset="-122"/>
              </a:rPr>
              <a:t>fN </a:t>
            </a:r>
            <a:r>
              <a:rPr lang="zh-CN" altLang="en-US" sz="3100">
                <a:solidFill>
                  <a:srgbClr val="0000FF"/>
                </a:solidFill>
              </a:rPr>
              <a:t>（仅对他励电机）。</a:t>
            </a:r>
            <a:endParaRPr lang="zh-CN" altLang="en-US" sz="3500" b="1"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0"/>
            <a:ext cx="7793037" cy="836613"/>
          </a:xfrm>
        </p:spPr>
        <p:txBody>
          <a:bodyPr/>
          <a:lstStyle/>
          <a:p>
            <a:pPr eaLnBrk="1" hangingPunct="1"/>
            <a:r>
              <a:rPr lang="en-US" altLang="zh-CN" smtClean="0"/>
              <a:t>1-3.</a:t>
            </a:r>
            <a:r>
              <a:rPr lang="zh-CN" altLang="en-US" smtClean="0">
                <a:ea typeface="黑体" pitchFamily="2" charset="-122"/>
              </a:rPr>
              <a:t>直流电机的结构 </a:t>
            </a:r>
            <a:r>
              <a:rPr lang="zh-CN" altLang="en-US" smtClean="0"/>
              <a:t>         </a:t>
            </a:r>
            <a:r>
              <a:rPr lang="en-US" altLang="zh-CN" sz="1900" smtClean="0"/>
              <a:t>8</a:t>
            </a:r>
            <a:endParaRPr lang="en-US" altLang="zh-CN" sz="1900" smtClean="0">
              <a:ea typeface="黑体" pitchFamily="2" charset="-122"/>
            </a:endParaRPr>
          </a:p>
        </p:txBody>
      </p:sp>
      <p:pic>
        <p:nvPicPr>
          <p:cNvPr id="21507" name="Picture 3" descr="dj1-4"/>
          <p:cNvPicPr>
            <a:picLocks noChangeAspect="1" noChangeArrowheads="1"/>
          </p:cNvPicPr>
          <p:nvPr>
            <p:ph idx="1"/>
          </p:nvPr>
        </p:nvPicPr>
        <p:blipFill>
          <a:blip r:embed="rId2">
            <a:lum bright="42000"/>
          </a:blip>
          <a:srcRect/>
          <a:stretch>
            <a:fillRect/>
          </a:stretch>
        </p:blipFill>
        <p:spPr>
          <a:xfrm>
            <a:off x="3679825" y="836613"/>
            <a:ext cx="5324475" cy="5761037"/>
          </a:xfrm>
          <a:noFill/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539750" y="1052513"/>
            <a:ext cx="741680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直流电机的主要技术要求：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额定转速         </a:t>
            </a:r>
            <a:r>
              <a:rPr lang="en-US" altLang="zh-CN" sz="3500" b="1">
                <a:ea typeface="黑体" pitchFamily="2" charset="-122"/>
              </a:rPr>
              <a:t>n</a:t>
            </a:r>
            <a:r>
              <a:rPr lang="en-US" altLang="zh-CN" sz="3500" b="1" baseline="-25000">
                <a:ea typeface="黑体" pitchFamily="2" charset="-122"/>
              </a:rPr>
              <a:t>N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指额定状态运行时转子的转速，以</a:t>
            </a:r>
            <a:r>
              <a:rPr lang="en-US" altLang="zh-CN" sz="2400" b="1" i="1">
                <a:solidFill>
                  <a:srgbClr val="0000FF"/>
                </a:solidFill>
              </a:rPr>
              <a:t>r/min</a:t>
            </a:r>
            <a:r>
              <a:rPr lang="zh-CN" altLang="en-US" sz="2400" b="1" i="1">
                <a:solidFill>
                  <a:srgbClr val="0000FF"/>
                </a:solidFill>
              </a:rPr>
              <a:t>或</a:t>
            </a:r>
            <a:r>
              <a:rPr lang="en-US" altLang="zh-CN" sz="2400" b="1" i="1">
                <a:solidFill>
                  <a:srgbClr val="0000FF"/>
                </a:solidFill>
              </a:rPr>
              <a:t>rpm</a:t>
            </a:r>
            <a:r>
              <a:rPr lang="zh-CN" altLang="en-US" sz="2400" b="1">
                <a:solidFill>
                  <a:srgbClr val="0000FF"/>
                </a:solidFill>
              </a:rPr>
              <a:t>表示。</a:t>
            </a:r>
            <a:endParaRPr lang="zh-CN" altLang="en-US" sz="2400" b="1">
              <a:solidFill>
                <a:srgbClr val="0000FF"/>
              </a:solidFill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额定转矩         </a:t>
            </a:r>
            <a:r>
              <a:rPr lang="en-US" altLang="zh-CN" sz="3500" b="1">
                <a:ea typeface="黑体" pitchFamily="2" charset="-122"/>
              </a:rPr>
              <a:t>T</a:t>
            </a:r>
            <a:r>
              <a:rPr lang="en-US" altLang="zh-CN" sz="3500" b="1" baseline="-25000">
                <a:ea typeface="黑体" pitchFamily="2" charset="-122"/>
              </a:rPr>
              <a:t>N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指额定状态运行时转子的转矩，以</a:t>
            </a:r>
            <a:r>
              <a:rPr lang="en-US" altLang="zh-CN" sz="2400" b="1" i="1">
                <a:solidFill>
                  <a:srgbClr val="0000FF"/>
                </a:solidFill>
              </a:rPr>
              <a:t>N.m</a:t>
            </a:r>
            <a:r>
              <a:rPr lang="zh-CN" altLang="en-US" sz="2400" b="1" i="1">
                <a:solidFill>
                  <a:srgbClr val="0000FF"/>
                </a:solidFill>
              </a:rPr>
              <a:t>或</a:t>
            </a:r>
            <a:r>
              <a:rPr lang="en-US" altLang="zh-CN" sz="2400" b="1" i="1">
                <a:solidFill>
                  <a:srgbClr val="0000FF"/>
                </a:solidFill>
              </a:rPr>
              <a:t>Kg.m</a:t>
            </a:r>
            <a:r>
              <a:rPr lang="zh-CN" altLang="en-US" sz="2400" b="1">
                <a:solidFill>
                  <a:srgbClr val="0000FF"/>
                </a:solidFill>
              </a:rPr>
              <a:t>表示。</a:t>
            </a:r>
            <a:endParaRPr lang="zh-CN" altLang="en-US" sz="2400" b="1">
              <a:solidFill>
                <a:srgbClr val="0000FF"/>
              </a:solidFill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电气时间常数  </a:t>
            </a:r>
            <a:r>
              <a:rPr lang="en-US" altLang="zh-CN" sz="3500" b="1">
                <a:ea typeface="黑体" pitchFamily="2" charset="-122"/>
              </a:rPr>
              <a:t>t</a:t>
            </a:r>
            <a:r>
              <a:rPr lang="en-US" altLang="zh-CN" sz="3500" b="1" baseline="-25000">
                <a:ea typeface="黑体" pitchFamily="2" charset="-122"/>
              </a:rPr>
              <a:t>m</a:t>
            </a:r>
            <a:endParaRPr lang="en-US" altLang="zh-CN" sz="3500" b="1"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额定励磁电压  </a:t>
            </a:r>
            <a:r>
              <a:rPr lang="en-US" altLang="zh-CN" sz="3500" b="1">
                <a:ea typeface="黑体" pitchFamily="2" charset="-122"/>
              </a:rPr>
              <a:t>U</a:t>
            </a:r>
            <a:r>
              <a:rPr lang="en-US" altLang="zh-CN" sz="3500" b="1" baseline="-25000">
                <a:ea typeface="黑体" pitchFamily="2" charset="-122"/>
              </a:rPr>
              <a:t>fN </a:t>
            </a:r>
            <a:r>
              <a:rPr lang="zh-CN" altLang="en-US" sz="2400" b="1">
                <a:solidFill>
                  <a:srgbClr val="0000FF"/>
                </a:solidFill>
              </a:rPr>
              <a:t>（仅对他励电机）</a:t>
            </a:r>
            <a:r>
              <a:rPr lang="zh-CN" altLang="en-US" sz="3100">
                <a:solidFill>
                  <a:srgbClr val="0000FF"/>
                </a:solidFill>
              </a:rPr>
              <a:t>。</a:t>
            </a:r>
            <a:endParaRPr lang="zh-CN" altLang="en-US" sz="3500" b="1"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86677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ea typeface="仿宋_GB2312" pitchFamily="49" charset="-122"/>
              </a:rPr>
              <a:t>介绍内容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1900" y="1903413"/>
            <a:ext cx="6630988" cy="36036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000" b="1" smtClean="0"/>
              <a:t>1.</a:t>
            </a:r>
            <a:r>
              <a:rPr lang="zh-CN" altLang="en-US" sz="4000" b="1" smtClean="0"/>
              <a:t>直流电机的用途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 smtClean="0"/>
              <a:t>2.</a:t>
            </a:r>
            <a:r>
              <a:rPr lang="zh-CN" altLang="en-US" sz="4000" b="1" smtClean="0"/>
              <a:t>直流电机的基本工作原理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 smtClean="0"/>
              <a:t>3.</a:t>
            </a:r>
            <a:r>
              <a:rPr lang="zh-CN" altLang="en-US" sz="4000" b="1" smtClean="0"/>
              <a:t>直流电机的结构</a:t>
            </a:r>
          </a:p>
        </p:txBody>
      </p:sp>
      <p:pic>
        <p:nvPicPr>
          <p:cNvPr id="4100" name="Picture 10" descr="03new01010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133600"/>
            <a:ext cx="6477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11" descr="03new01010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895600"/>
            <a:ext cx="6477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13" descr="03new01010">
            <a:hlinkClick r:id="" action="ppaction://noaction"/>
          </p:cNvPr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581400"/>
            <a:ext cx="6477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0"/>
            <a:ext cx="7793037" cy="836613"/>
          </a:xfrm>
        </p:spPr>
        <p:txBody>
          <a:bodyPr/>
          <a:lstStyle/>
          <a:p>
            <a:pPr eaLnBrk="1" hangingPunct="1"/>
            <a:r>
              <a:rPr lang="en-US" altLang="zh-CN" smtClean="0"/>
              <a:t>1-3.</a:t>
            </a:r>
            <a:r>
              <a:rPr lang="zh-CN" altLang="en-US" smtClean="0">
                <a:ea typeface="黑体" pitchFamily="2" charset="-122"/>
              </a:rPr>
              <a:t>直流电机的结构 </a:t>
            </a:r>
            <a:r>
              <a:rPr lang="zh-CN" altLang="en-US" smtClean="0"/>
              <a:t>         </a:t>
            </a:r>
            <a:r>
              <a:rPr lang="en-US" altLang="zh-CN" sz="1900" smtClean="0"/>
              <a:t>9</a:t>
            </a:r>
            <a:endParaRPr lang="en-US" altLang="zh-CN" sz="1900" smtClean="0">
              <a:ea typeface="黑体" pitchFamily="2" charset="-122"/>
            </a:endParaRPr>
          </a:p>
        </p:txBody>
      </p:sp>
      <p:pic>
        <p:nvPicPr>
          <p:cNvPr id="22531" name="Picture 3" descr="dj1-4"/>
          <p:cNvPicPr>
            <a:picLocks noChangeAspect="1" noChangeArrowheads="1"/>
          </p:cNvPicPr>
          <p:nvPr>
            <p:ph idx="1"/>
          </p:nvPr>
        </p:nvPicPr>
        <p:blipFill>
          <a:blip r:embed="rId2">
            <a:lum bright="12000"/>
          </a:blip>
          <a:srcRect/>
          <a:stretch>
            <a:fillRect/>
          </a:stretch>
        </p:blipFill>
        <p:spPr>
          <a:xfrm>
            <a:off x="3679825" y="836613"/>
            <a:ext cx="5324475" cy="5761037"/>
          </a:xfrm>
          <a:noFill/>
        </p:spPr>
      </p:pic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539750" y="1052513"/>
            <a:ext cx="741680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直流电机的主要技术要求：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额定电压         </a:t>
            </a:r>
            <a:r>
              <a:rPr lang="en-US" altLang="zh-CN" sz="3500" b="1">
                <a:ea typeface="黑体" pitchFamily="2" charset="-122"/>
              </a:rPr>
              <a:t>U</a:t>
            </a:r>
            <a:r>
              <a:rPr lang="en-US" altLang="zh-CN" sz="3500" b="1" baseline="-25000">
                <a:ea typeface="黑体" pitchFamily="2" charset="-122"/>
              </a:rPr>
              <a:t>N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额定电流         </a:t>
            </a:r>
            <a:r>
              <a:rPr lang="en-US" altLang="zh-CN" sz="3500" b="1">
                <a:ea typeface="黑体" pitchFamily="2" charset="-122"/>
              </a:rPr>
              <a:t>I</a:t>
            </a:r>
            <a:r>
              <a:rPr lang="en-US" altLang="zh-CN" sz="3500" b="1" baseline="-25000">
                <a:ea typeface="黑体" pitchFamily="2" charset="-122"/>
              </a:rPr>
              <a:t>N</a:t>
            </a:r>
            <a:endParaRPr lang="en-US" altLang="zh-CN" sz="3500" b="1"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额定输出功率  </a:t>
            </a:r>
            <a:r>
              <a:rPr lang="en-US" altLang="zh-CN" sz="3500" b="1">
                <a:ea typeface="黑体" pitchFamily="2" charset="-122"/>
              </a:rPr>
              <a:t>P</a:t>
            </a:r>
            <a:r>
              <a:rPr lang="en-US" altLang="zh-CN" sz="3500" b="1" baseline="-25000">
                <a:ea typeface="黑体" pitchFamily="2" charset="-122"/>
              </a:rPr>
              <a:t>N</a:t>
            </a:r>
            <a:endParaRPr lang="en-US" altLang="zh-CN" sz="3500" b="1"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额定转速         </a:t>
            </a:r>
            <a:r>
              <a:rPr lang="en-US" altLang="zh-CN" sz="3500" b="1">
                <a:ea typeface="黑体" pitchFamily="2" charset="-122"/>
              </a:rPr>
              <a:t>n</a:t>
            </a:r>
            <a:r>
              <a:rPr lang="en-US" altLang="zh-CN" sz="3500" b="1" baseline="-25000">
                <a:ea typeface="黑体" pitchFamily="2" charset="-122"/>
              </a:rPr>
              <a:t>N</a:t>
            </a:r>
            <a:endParaRPr lang="en-US" altLang="zh-CN" sz="3500" b="1"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额定转矩         </a:t>
            </a:r>
            <a:r>
              <a:rPr lang="en-US" altLang="zh-CN" sz="3500" b="1">
                <a:ea typeface="黑体" pitchFamily="2" charset="-122"/>
              </a:rPr>
              <a:t>T</a:t>
            </a:r>
            <a:r>
              <a:rPr lang="en-US" altLang="zh-CN" sz="3500" b="1" baseline="-25000">
                <a:ea typeface="黑体" pitchFamily="2" charset="-122"/>
              </a:rPr>
              <a:t>N</a:t>
            </a:r>
            <a:endParaRPr lang="en-US" altLang="zh-CN" sz="3500" b="1"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电气时间常数  </a:t>
            </a:r>
            <a:r>
              <a:rPr lang="en-US" altLang="zh-CN" sz="3500" b="1">
                <a:ea typeface="黑体" pitchFamily="2" charset="-122"/>
              </a:rPr>
              <a:t>t</a:t>
            </a:r>
            <a:r>
              <a:rPr lang="en-US" altLang="zh-CN" sz="3500" b="1" baseline="-25000">
                <a:ea typeface="黑体" pitchFamily="2" charset="-122"/>
              </a:rPr>
              <a:t>m</a:t>
            </a:r>
            <a:endParaRPr lang="en-US" altLang="zh-CN" sz="3500" b="1"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额定励磁电压  </a:t>
            </a:r>
            <a:r>
              <a:rPr lang="en-US" altLang="zh-CN" sz="3500" b="1">
                <a:ea typeface="黑体" pitchFamily="2" charset="-122"/>
              </a:rPr>
              <a:t>U</a:t>
            </a:r>
            <a:r>
              <a:rPr lang="en-US" altLang="zh-CN" sz="3500" b="1" baseline="-25000">
                <a:ea typeface="黑体" pitchFamily="2" charset="-122"/>
              </a:rPr>
              <a:t>fN</a:t>
            </a:r>
            <a:endParaRPr lang="en-US" altLang="zh-CN" sz="3500" b="1"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7" descr="PIC0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667000" y="2971800"/>
            <a:ext cx="3200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fontAlgn="b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8000" b="1">
                <a:latin typeface="宋体" pitchFamily="2" charset="-122"/>
              </a:rPr>
              <a:t>谢谢</a:t>
            </a:r>
            <a:r>
              <a:rPr kumimoji="1" lang="zh-CN" altLang="en-US" sz="3200" b="1">
                <a:latin typeface="宋体" pitchFamily="2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85725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1-1.</a:t>
            </a:r>
            <a:r>
              <a:rPr lang="zh-CN" altLang="en-US" sz="4000" smtClean="0">
                <a:ea typeface="黑体" pitchFamily="2" charset="-122"/>
              </a:rPr>
              <a:t>直流电机的用途</a:t>
            </a:r>
            <a:r>
              <a:rPr lang="zh-CN" altLang="en-US" sz="2900" smtClean="0">
                <a:ea typeface="黑体" pitchFamily="2" charset="-122"/>
              </a:rPr>
              <a:t>                 </a:t>
            </a:r>
            <a:r>
              <a:rPr lang="en-US" altLang="zh-CN" sz="1800" smtClean="0">
                <a:ea typeface="黑体" pitchFamily="2" charset="-122"/>
              </a:rPr>
              <a:t>1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276475"/>
            <a:ext cx="2030412" cy="6159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500" b="1" smtClean="0">
                <a:ea typeface="黑体" pitchFamily="2" charset="-122"/>
              </a:rPr>
              <a:t>直流电机</a:t>
            </a:r>
          </a:p>
          <a:p>
            <a:pPr eaLnBrk="1" hangingPunct="1"/>
            <a:endParaRPr lang="en-US" altLang="zh-CN" sz="3500" b="1" smtClean="0">
              <a:ea typeface="黑体" pitchFamily="2" charset="-122"/>
            </a:endParaRP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2916238" y="2420938"/>
            <a:ext cx="792162" cy="0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1476375" y="4076700"/>
            <a:ext cx="4392613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3600" b="1">
                <a:latin typeface="Tahoma" pitchFamily="34" charset="0"/>
                <a:ea typeface="黑体" pitchFamily="2" charset="-122"/>
              </a:rPr>
              <a:t>交流发电机的励磁机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3600" b="1">
                <a:latin typeface="Tahoma" pitchFamily="34" charset="0"/>
                <a:ea typeface="黑体" pitchFamily="2" charset="-122"/>
              </a:rPr>
              <a:t>直流发电机</a:t>
            </a: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3708400" y="2060575"/>
            <a:ext cx="1655763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电动机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5219700" y="2420938"/>
            <a:ext cx="792163" cy="0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6011863" y="1844675"/>
            <a:ext cx="3132137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方便地调速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钢铁企业</a:t>
            </a:r>
            <a:r>
              <a:rPr lang="en-US" altLang="zh-CN" sz="3500" b="1">
                <a:ea typeface="黑体" pitchFamily="2" charset="-122"/>
              </a:rPr>
              <a:t>:</a:t>
            </a:r>
            <a:r>
              <a:rPr lang="zh-CN" altLang="en-US" sz="3500" b="1">
                <a:ea typeface="黑体" pitchFamily="2" charset="-122"/>
              </a:rPr>
              <a:t>轧机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矿山</a:t>
            </a:r>
            <a:r>
              <a:rPr lang="en-US" altLang="zh-CN" sz="3500" b="1">
                <a:ea typeface="黑体" pitchFamily="2" charset="-122"/>
              </a:rPr>
              <a:t>:</a:t>
            </a:r>
            <a:r>
              <a:rPr lang="zh-CN" altLang="en-US" sz="3500" b="1">
                <a:ea typeface="黑体" pitchFamily="2" charset="-122"/>
              </a:rPr>
              <a:t>卷扬机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机车</a:t>
            </a:r>
            <a:r>
              <a:rPr lang="en-US" altLang="zh-CN" sz="3500" b="1">
                <a:ea typeface="黑体" pitchFamily="2" charset="-122"/>
              </a:rPr>
              <a:t>:</a:t>
            </a:r>
            <a:r>
              <a:rPr lang="zh-CN" altLang="en-US" sz="3500" b="1">
                <a:ea typeface="黑体" pitchFamily="2" charset="-122"/>
              </a:rPr>
              <a:t>电动机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2843213" y="2708275"/>
            <a:ext cx="720725" cy="504825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3635375" y="2997200"/>
            <a:ext cx="1655763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发电机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4427538" y="3573463"/>
            <a:ext cx="1587" cy="576262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539750" y="5661025"/>
            <a:ext cx="69850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3600" b="1">
                <a:latin typeface="Tahoma" pitchFamily="34" charset="0"/>
                <a:ea typeface="黑体" pitchFamily="2" charset="-122"/>
              </a:rPr>
              <a:t>缺点</a:t>
            </a:r>
            <a:r>
              <a:rPr kumimoji="1" lang="en-US" altLang="zh-CN" sz="3600" b="1">
                <a:latin typeface="Tahoma" pitchFamily="34" charset="0"/>
                <a:ea typeface="黑体" pitchFamily="2" charset="-122"/>
              </a:rPr>
              <a:t>:</a:t>
            </a:r>
            <a:r>
              <a:rPr kumimoji="1" lang="zh-CN" altLang="en-US" sz="3600" b="1">
                <a:latin typeface="Tahoma" pitchFamily="34" charset="0"/>
                <a:ea typeface="黑体" pitchFamily="2" charset="-122"/>
              </a:rPr>
              <a:t>生产成本高</a:t>
            </a:r>
            <a:r>
              <a:rPr kumimoji="1" lang="en-US" altLang="zh-CN" sz="3600" b="1">
                <a:latin typeface="Tahoma" pitchFamily="34" charset="0"/>
                <a:ea typeface="黑体" pitchFamily="2" charset="-122"/>
              </a:rPr>
              <a:t>,</a:t>
            </a:r>
            <a:r>
              <a:rPr kumimoji="1" lang="zh-CN" altLang="en-US" sz="3600" b="1">
                <a:latin typeface="Tahoma" pitchFamily="34" charset="0"/>
                <a:ea typeface="黑体" pitchFamily="2" charset="-122"/>
              </a:rPr>
              <a:t>消耗有色金属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8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  <p:bldP spid="8200" grpId="0" animBg="1"/>
      <p:bldP spid="8203" grpId="0" autoUpdateAnimBg="0"/>
      <p:bldP spid="8204" grpId="0" build="p" autoUpdateAnimBg="0"/>
      <p:bldP spid="8205" grpId="0" animBg="1"/>
      <p:bldP spid="8206" grpId="0" build="p" autoUpdateAnimBg="0"/>
      <p:bldP spid="8207" grpId="0" animBg="1"/>
      <p:bldP spid="8208" grpId="0" build="p" autoUpdateAnimBg="0"/>
      <p:bldP spid="8209" grpId="0" animBg="1"/>
      <p:bldP spid="821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85725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1-1.</a:t>
            </a:r>
            <a:r>
              <a:rPr lang="zh-CN" altLang="en-US" sz="4000" smtClean="0">
                <a:ea typeface="黑体" pitchFamily="2" charset="-122"/>
              </a:rPr>
              <a:t>直流电机的用途</a:t>
            </a:r>
            <a:r>
              <a:rPr lang="zh-CN" altLang="en-US" sz="2900" smtClean="0">
                <a:ea typeface="黑体" pitchFamily="2" charset="-122"/>
              </a:rPr>
              <a:t>                 </a:t>
            </a:r>
            <a:r>
              <a:rPr lang="en-US" altLang="zh-CN" sz="1800" smtClean="0">
                <a:ea typeface="黑体" pitchFamily="2" charset="-122"/>
              </a:rPr>
              <a:t>2</a:t>
            </a:r>
          </a:p>
        </p:txBody>
      </p:sp>
      <p:sp>
        <p:nvSpPr>
          <p:cNvPr id="614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1041400" y="2187575"/>
            <a:ext cx="7267575" cy="36703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用途：</a:t>
            </a:r>
          </a:p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）直流电动机的用途：由于直流电动机具有良好的起动性和调速性能，</a:t>
            </a:r>
          </a:p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常用于对起动和调速性能要求的场合。</a:t>
            </a:r>
          </a:p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）直流发电机的用途：主要用于要求直流电源的化工，冶金等方面</a:t>
            </a:r>
            <a:r>
              <a:rPr lang="zh-CN" altLang="en-US" smtClean="0"/>
              <a:t>。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60350"/>
            <a:ext cx="7793037" cy="720725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1-2.</a:t>
            </a:r>
            <a:r>
              <a:rPr lang="zh-CN" altLang="en-US" sz="3200" smtClean="0">
                <a:ea typeface="黑体" pitchFamily="2" charset="-122"/>
              </a:rPr>
              <a:t>直流电动机的基本工作原理</a:t>
            </a:r>
            <a:r>
              <a:rPr lang="zh-CN" altLang="en-US" sz="2900" smtClean="0"/>
              <a:t>  </a:t>
            </a:r>
            <a:r>
              <a:rPr lang="en-US" altLang="zh-CN" sz="1700" smtClean="0"/>
              <a:t>3</a:t>
            </a:r>
            <a:endParaRPr lang="en-US" altLang="zh-CN" sz="1700" smtClean="0">
              <a:ea typeface="黑体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116013" y="981075"/>
            <a:ext cx="5040312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3500" b="1">
                <a:ea typeface="黑体" pitchFamily="2" charset="-122"/>
              </a:rPr>
              <a:t>交流发电机的工作原理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82952" name="Rectangle 1032"/>
          <p:cNvSpPr>
            <a:spLocks noChangeArrowheads="1"/>
          </p:cNvSpPr>
          <p:nvPr/>
        </p:nvSpPr>
        <p:spPr bwMode="auto">
          <a:xfrm>
            <a:off x="900113" y="2060575"/>
            <a:ext cx="1296987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磁极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82953" name="Rectangle 1033"/>
          <p:cNvSpPr>
            <a:spLocks noChangeArrowheads="1"/>
          </p:cNvSpPr>
          <p:nvPr/>
        </p:nvSpPr>
        <p:spPr bwMode="auto">
          <a:xfrm>
            <a:off x="395288" y="3355975"/>
            <a:ext cx="2160587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电枢铁心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82954" name="Rectangle 1034"/>
          <p:cNvSpPr>
            <a:spLocks noChangeArrowheads="1"/>
          </p:cNvSpPr>
          <p:nvPr/>
        </p:nvSpPr>
        <p:spPr bwMode="auto">
          <a:xfrm>
            <a:off x="395288" y="4435475"/>
            <a:ext cx="2160587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电枢绕组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82955" name="Line 1035"/>
          <p:cNvSpPr>
            <a:spLocks noChangeShapeType="1"/>
          </p:cNvSpPr>
          <p:nvPr/>
        </p:nvSpPr>
        <p:spPr bwMode="auto">
          <a:xfrm>
            <a:off x="1403350" y="2852738"/>
            <a:ext cx="0" cy="574675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2956" name="Line 1036"/>
          <p:cNvSpPr>
            <a:spLocks noChangeShapeType="1"/>
          </p:cNvSpPr>
          <p:nvPr/>
        </p:nvSpPr>
        <p:spPr bwMode="auto">
          <a:xfrm>
            <a:off x="1403350" y="4003675"/>
            <a:ext cx="0" cy="574675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2957" name="Rectangle 1037"/>
          <p:cNvSpPr>
            <a:spLocks noChangeArrowheads="1"/>
          </p:cNvSpPr>
          <p:nvPr/>
        </p:nvSpPr>
        <p:spPr bwMode="auto">
          <a:xfrm>
            <a:off x="539750" y="5661025"/>
            <a:ext cx="4319588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感应电势</a:t>
            </a:r>
            <a:r>
              <a:rPr lang="en-US" altLang="zh-CN" sz="3500" b="1">
                <a:ea typeface="黑体" pitchFamily="2" charset="-122"/>
              </a:rPr>
              <a:t>e</a:t>
            </a:r>
            <a:r>
              <a:rPr lang="en-US" altLang="zh-CN" sz="3500" b="1" baseline="-25000">
                <a:ea typeface="黑体" pitchFamily="2" charset="-122"/>
              </a:rPr>
              <a:t>x</a:t>
            </a:r>
            <a:r>
              <a:rPr lang="en-US" altLang="zh-CN" sz="3500" b="1">
                <a:ea typeface="黑体" pitchFamily="2" charset="-122"/>
              </a:rPr>
              <a:t>=Bl</a:t>
            </a:r>
            <a:r>
              <a:rPr lang="en-US" altLang="zh-CN" sz="3500" b="1" baseline="-25000">
                <a:ea typeface="黑体" pitchFamily="2" charset="-122"/>
              </a:rPr>
              <a:t>x</a:t>
            </a:r>
            <a:r>
              <a:rPr lang="en-US" altLang="zh-CN" sz="3500" b="1">
                <a:ea typeface="黑体" pitchFamily="2" charset="-122"/>
              </a:rPr>
              <a:t>v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82958" name="Line 1038"/>
          <p:cNvSpPr>
            <a:spLocks noChangeShapeType="1"/>
          </p:cNvSpPr>
          <p:nvPr/>
        </p:nvSpPr>
        <p:spPr bwMode="auto">
          <a:xfrm>
            <a:off x="1403350" y="5156200"/>
            <a:ext cx="0" cy="574675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2959" name="Line 1039"/>
          <p:cNvSpPr>
            <a:spLocks noChangeShapeType="1"/>
          </p:cNvSpPr>
          <p:nvPr/>
        </p:nvSpPr>
        <p:spPr bwMode="auto">
          <a:xfrm>
            <a:off x="1547813" y="3068638"/>
            <a:ext cx="720725" cy="0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2960" name="Rectangle 1040"/>
          <p:cNvSpPr>
            <a:spLocks noChangeArrowheads="1"/>
          </p:cNvSpPr>
          <p:nvPr/>
        </p:nvSpPr>
        <p:spPr bwMode="auto">
          <a:xfrm>
            <a:off x="2339975" y="2708275"/>
            <a:ext cx="1296988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气隙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82961" name="Line 1041"/>
          <p:cNvSpPr>
            <a:spLocks noChangeShapeType="1"/>
          </p:cNvSpPr>
          <p:nvPr/>
        </p:nvSpPr>
        <p:spPr bwMode="auto">
          <a:xfrm flipH="1">
            <a:off x="1547813" y="5445125"/>
            <a:ext cx="863600" cy="0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2962" name="Rectangle 1042"/>
          <p:cNvSpPr>
            <a:spLocks noChangeArrowheads="1"/>
          </p:cNvSpPr>
          <p:nvPr/>
        </p:nvSpPr>
        <p:spPr bwMode="auto">
          <a:xfrm>
            <a:off x="2411413" y="5011738"/>
            <a:ext cx="18002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转速</a:t>
            </a:r>
            <a:r>
              <a:rPr lang="en-US" altLang="zh-CN" sz="3500" b="1">
                <a:ea typeface="黑体" pitchFamily="2" charset="-122"/>
              </a:rPr>
              <a:t>n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82963" name="Line 1043"/>
          <p:cNvSpPr>
            <a:spLocks noChangeShapeType="1"/>
          </p:cNvSpPr>
          <p:nvPr/>
        </p:nvSpPr>
        <p:spPr bwMode="auto">
          <a:xfrm>
            <a:off x="4356100" y="6019800"/>
            <a:ext cx="720725" cy="0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2964" name="Rectangle 1044"/>
          <p:cNvSpPr>
            <a:spLocks noChangeArrowheads="1"/>
          </p:cNvSpPr>
          <p:nvPr/>
        </p:nvSpPr>
        <p:spPr bwMode="auto">
          <a:xfrm>
            <a:off x="5148263" y="5661025"/>
            <a:ext cx="295275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输出交流电压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82965" name="AutoShape 1045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8101013" y="6021388"/>
            <a:ext cx="792162" cy="504825"/>
          </a:xfrm>
          <a:prstGeom prst="actionButtonMovie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2968" name="Picture 1048" descr="dj1-1"/>
          <p:cNvPicPr>
            <a:picLocks noChangeAspect="1" noChangeArrowheads="1"/>
          </p:cNvPicPr>
          <p:nvPr>
            <p:ph sz="half" idx="2"/>
          </p:nvPr>
        </p:nvPicPr>
        <p:blipFill>
          <a:blip r:embed="rId4"/>
          <a:srcRect b="15587"/>
          <a:stretch>
            <a:fillRect/>
          </a:stretch>
        </p:blipFill>
        <p:spPr>
          <a:xfrm>
            <a:off x="4003675" y="2092325"/>
            <a:ext cx="4410075" cy="2846388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2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2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2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2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29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29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2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2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2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2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2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2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2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2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2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8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500"/>
                                        <p:tgtEl>
                                          <p:spTgt spid="82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2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2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8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2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2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2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2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2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build="p" autoUpdateAnimBg="0"/>
      <p:bldP spid="82952" grpId="0" build="p" autoUpdateAnimBg="0"/>
      <p:bldP spid="82953" grpId="0" build="p" autoUpdateAnimBg="0"/>
      <p:bldP spid="82954" grpId="0" build="p" autoUpdateAnimBg="0"/>
      <p:bldP spid="82955" grpId="0" animBg="1"/>
      <p:bldP spid="82956" grpId="0" animBg="1"/>
      <p:bldP spid="82957" grpId="0" build="p" autoUpdateAnimBg="0"/>
      <p:bldP spid="82958" grpId="0" animBg="1"/>
      <p:bldP spid="82959" grpId="0" animBg="1"/>
      <p:bldP spid="82960" grpId="0" build="p" autoUpdateAnimBg="0"/>
      <p:bldP spid="82961" grpId="0" animBg="1"/>
      <p:bldP spid="82962" grpId="0" build="p" autoUpdateAnimBg="0"/>
      <p:bldP spid="82963" grpId="0" animBg="1"/>
      <p:bldP spid="82964" grpId="0" build="p" autoUpdateAnimBg="0"/>
      <p:bldP spid="829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592138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1-2.</a:t>
            </a:r>
            <a:r>
              <a:rPr lang="zh-CN" altLang="en-US" sz="3200" smtClean="0">
                <a:ea typeface="黑体" pitchFamily="2" charset="-122"/>
              </a:rPr>
              <a:t>直流电动机的基本工作原理</a:t>
            </a:r>
            <a:r>
              <a:rPr lang="zh-CN" altLang="en-US" sz="2900" smtClean="0"/>
              <a:t>  </a:t>
            </a:r>
            <a:r>
              <a:rPr lang="en-US" altLang="zh-CN" sz="1700" smtClean="0"/>
              <a:t>5</a:t>
            </a:r>
            <a:endParaRPr lang="en-US" altLang="zh-CN" sz="1700" smtClean="0">
              <a:ea typeface="黑体" pitchFamily="2" charset="-122"/>
            </a:endParaRPr>
          </a:p>
        </p:txBody>
      </p:sp>
      <p:sp>
        <p:nvSpPr>
          <p:cNvPr id="178179" name="Rectangle 3"/>
          <p:cNvSpPr>
            <a:spLocks noChangeArrowheads="1"/>
          </p:cNvSpPr>
          <p:nvPr/>
        </p:nvSpPr>
        <p:spPr bwMode="auto">
          <a:xfrm>
            <a:off x="1116013" y="1052513"/>
            <a:ext cx="6697662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3500" b="1">
                <a:ea typeface="黑体" pitchFamily="2" charset="-122"/>
              </a:rPr>
              <a:t>直流发电机的工作原理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900113" y="1989138"/>
            <a:ext cx="1296987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磁极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395288" y="3284538"/>
            <a:ext cx="2160587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电枢铁心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395288" y="4364038"/>
            <a:ext cx="2160587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电枢绕组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178183" name="Line 7"/>
          <p:cNvSpPr>
            <a:spLocks noChangeShapeType="1"/>
          </p:cNvSpPr>
          <p:nvPr/>
        </p:nvSpPr>
        <p:spPr bwMode="auto">
          <a:xfrm>
            <a:off x="1403350" y="2781300"/>
            <a:ext cx="0" cy="574675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8184" name="Line 8"/>
          <p:cNvSpPr>
            <a:spLocks noChangeShapeType="1"/>
          </p:cNvSpPr>
          <p:nvPr/>
        </p:nvSpPr>
        <p:spPr bwMode="auto">
          <a:xfrm>
            <a:off x="1403350" y="3932238"/>
            <a:ext cx="0" cy="574675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8185" name="Rectangle 9"/>
          <p:cNvSpPr>
            <a:spLocks noChangeArrowheads="1"/>
          </p:cNvSpPr>
          <p:nvPr/>
        </p:nvSpPr>
        <p:spPr bwMode="auto">
          <a:xfrm>
            <a:off x="468313" y="5661025"/>
            <a:ext cx="4319587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感应电势</a:t>
            </a:r>
            <a:r>
              <a:rPr lang="en-US" altLang="zh-CN" sz="3500" b="1">
                <a:ea typeface="黑体" pitchFamily="2" charset="-122"/>
              </a:rPr>
              <a:t>e</a:t>
            </a:r>
            <a:r>
              <a:rPr lang="en-US" altLang="zh-CN" sz="3500" b="1" baseline="-25000">
                <a:ea typeface="黑体" pitchFamily="2" charset="-122"/>
              </a:rPr>
              <a:t>x</a:t>
            </a:r>
            <a:r>
              <a:rPr lang="en-US" altLang="zh-CN" sz="3500" b="1">
                <a:ea typeface="黑体" pitchFamily="2" charset="-122"/>
              </a:rPr>
              <a:t>=Bl</a:t>
            </a:r>
            <a:r>
              <a:rPr lang="en-US" altLang="zh-CN" sz="3500" b="1" baseline="-25000">
                <a:ea typeface="黑体" pitchFamily="2" charset="-122"/>
              </a:rPr>
              <a:t>x</a:t>
            </a:r>
            <a:r>
              <a:rPr lang="en-US" altLang="zh-CN" sz="3500" b="1">
                <a:ea typeface="黑体" pitchFamily="2" charset="-122"/>
              </a:rPr>
              <a:t>v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178186" name="Line 10"/>
          <p:cNvSpPr>
            <a:spLocks noChangeShapeType="1"/>
          </p:cNvSpPr>
          <p:nvPr/>
        </p:nvSpPr>
        <p:spPr bwMode="auto">
          <a:xfrm>
            <a:off x="1403350" y="5084763"/>
            <a:ext cx="0" cy="574675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8187" name="Line 11"/>
          <p:cNvSpPr>
            <a:spLocks noChangeShapeType="1"/>
          </p:cNvSpPr>
          <p:nvPr/>
        </p:nvSpPr>
        <p:spPr bwMode="auto">
          <a:xfrm>
            <a:off x="1547813" y="2997200"/>
            <a:ext cx="720725" cy="0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8188" name="Rectangle 12"/>
          <p:cNvSpPr>
            <a:spLocks noChangeArrowheads="1"/>
          </p:cNvSpPr>
          <p:nvPr/>
        </p:nvSpPr>
        <p:spPr bwMode="auto">
          <a:xfrm>
            <a:off x="2339975" y="2636838"/>
            <a:ext cx="129698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气隙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178189" name="Line 13"/>
          <p:cNvSpPr>
            <a:spLocks noChangeShapeType="1"/>
          </p:cNvSpPr>
          <p:nvPr/>
        </p:nvSpPr>
        <p:spPr bwMode="auto">
          <a:xfrm flipH="1">
            <a:off x="1547813" y="5373688"/>
            <a:ext cx="863600" cy="0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8190" name="Rectangle 14"/>
          <p:cNvSpPr>
            <a:spLocks noChangeArrowheads="1"/>
          </p:cNvSpPr>
          <p:nvPr/>
        </p:nvSpPr>
        <p:spPr bwMode="auto">
          <a:xfrm>
            <a:off x="2411413" y="4940300"/>
            <a:ext cx="1800225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转速</a:t>
            </a:r>
            <a:r>
              <a:rPr lang="en-US" altLang="zh-CN" sz="3500" b="1">
                <a:ea typeface="黑体" pitchFamily="2" charset="-122"/>
              </a:rPr>
              <a:t>n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178191" name="Line 15"/>
          <p:cNvSpPr>
            <a:spLocks noChangeShapeType="1"/>
          </p:cNvSpPr>
          <p:nvPr/>
        </p:nvSpPr>
        <p:spPr bwMode="auto">
          <a:xfrm flipV="1">
            <a:off x="3635375" y="2708275"/>
            <a:ext cx="1512888" cy="3024188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8192" name="Rectangle 16"/>
          <p:cNvSpPr>
            <a:spLocks noChangeArrowheads="1"/>
          </p:cNvSpPr>
          <p:nvPr/>
        </p:nvSpPr>
        <p:spPr bwMode="auto">
          <a:xfrm>
            <a:off x="4572000" y="1989138"/>
            <a:ext cx="237648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导线两端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178193" name="Line 17"/>
          <p:cNvSpPr>
            <a:spLocks noChangeShapeType="1"/>
          </p:cNvSpPr>
          <p:nvPr/>
        </p:nvSpPr>
        <p:spPr bwMode="auto">
          <a:xfrm>
            <a:off x="5508625" y="2636838"/>
            <a:ext cx="0" cy="503237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8194" name="Rectangle 18"/>
          <p:cNvSpPr>
            <a:spLocks noChangeArrowheads="1"/>
          </p:cNvSpPr>
          <p:nvPr/>
        </p:nvSpPr>
        <p:spPr bwMode="auto">
          <a:xfrm>
            <a:off x="4716463" y="3068638"/>
            <a:ext cx="1655762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换向片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178195" name="Line 19"/>
          <p:cNvSpPr>
            <a:spLocks noChangeShapeType="1"/>
          </p:cNvSpPr>
          <p:nvPr/>
        </p:nvSpPr>
        <p:spPr bwMode="auto">
          <a:xfrm>
            <a:off x="5508625" y="3716338"/>
            <a:ext cx="0" cy="504825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8196" name="Rectangle 20"/>
          <p:cNvSpPr>
            <a:spLocks noChangeArrowheads="1"/>
          </p:cNvSpPr>
          <p:nvPr/>
        </p:nvSpPr>
        <p:spPr bwMode="auto">
          <a:xfrm>
            <a:off x="4787900" y="4076700"/>
            <a:ext cx="1512888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电刷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178197" name="Line 21"/>
          <p:cNvSpPr>
            <a:spLocks noChangeShapeType="1"/>
          </p:cNvSpPr>
          <p:nvPr/>
        </p:nvSpPr>
        <p:spPr bwMode="auto">
          <a:xfrm>
            <a:off x="5508625" y="4724400"/>
            <a:ext cx="0" cy="504825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8198" name="Rectangle 22"/>
          <p:cNvSpPr>
            <a:spLocks noChangeArrowheads="1"/>
          </p:cNvSpPr>
          <p:nvPr/>
        </p:nvSpPr>
        <p:spPr bwMode="auto">
          <a:xfrm>
            <a:off x="4716463" y="5300663"/>
            <a:ext cx="2951162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输出直流电压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pic>
        <p:nvPicPr>
          <p:cNvPr id="8215" name="Picture 24" descr="1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7638" y="1916113"/>
            <a:ext cx="243840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8203" name="AutoShape 27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7956550" y="5516563"/>
            <a:ext cx="576263" cy="431800"/>
          </a:xfrm>
          <a:prstGeom prst="actionButtonMovi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8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8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8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8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8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8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8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8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8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8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178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78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500"/>
                                        <p:tgtEl>
                                          <p:spTgt spid="178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7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8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8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7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7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7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7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7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7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7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7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7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7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 autoUpdateAnimBg="0"/>
      <p:bldP spid="178180" grpId="0" build="p" autoUpdateAnimBg="0"/>
      <p:bldP spid="178181" grpId="0" build="p" autoUpdateAnimBg="0"/>
      <p:bldP spid="178182" grpId="0" build="p" autoUpdateAnimBg="0"/>
      <p:bldP spid="178183" grpId="0" animBg="1"/>
      <p:bldP spid="178184" grpId="0" animBg="1"/>
      <p:bldP spid="178185" grpId="0" build="p" autoUpdateAnimBg="0"/>
      <p:bldP spid="178186" grpId="0" animBg="1"/>
      <p:bldP spid="178187" grpId="0" animBg="1"/>
      <p:bldP spid="178188" grpId="0" build="p" autoUpdateAnimBg="0"/>
      <p:bldP spid="178189" grpId="0" animBg="1"/>
      <p:bldP spid="178190" grpId="0" build="p" autoUpdateAnimBg="0"/>
      <p:bldP spid="178191" grpId="0" animBg="1"/>
      <p:bldP spid="178192" grpId="0" build="p" autoUpdateAnimBg="0"/>
      <p:bldP spid="178193" grpId="0" animBg="1"/>
      <p:bldP spid="178194" grpId="0" build="p" autoUpdateAnimBg="0"/>
      <p:bldP spid="178195" grpId="0" animBg="1"/>
      <p:bldP spid="178196" grpId="0" build="p" autoUpdateAnimBg="0"/>
      <p:bldP spid="178197" grpId="0" animBg="1"/>
      <p:bldP spid="178198" grpId="0" build="p" autoUpdateAnimBg="0"/>
      <p:bldP spid="17820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519113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1-2.</a:t>
            </a:r>
            <a:r>
              <a:rPr lang="zh-CN" altLang="en-US" sz="4000" smtClean="0">
                <a:ea typeface="黑体" pitchFamily="2" charset="-122"/>
              </a:rPr>
              <a:t>直流电动机的基本工作原理</a:t>
            </a:r>
            <a:r>
              <a:rPr lang="zh-CN" altLang="en-US" sz="2900" smtClean="0"/>
              <a:t>  </a:t>
            </a:r>
            <a:r>
              <a:rPr lang="en-US" altLang="zh-CN" sz="1700" smtClean="0"/>
              <a:t>6</a:t>
            </a:r>
            <a:endParaRPr lang="en-US" altLang="zh-CN" sz="1700" smtClean="0">
              <a:ea typeface="黑体" pitchFamily="2" charset="-122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116013" y="908050"/>
            <a:ext cx="6697662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3500" b="1">
                <a:ea typeface="黑体" pitchFamily="2" charset="-122"/>
              </a:rPr>
              <a:t>直流发电机的工作原理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900113" y="2349500"/>
            <a:ext cx="1296987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磁极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95288" y="3644900"/>
            <a:ext cx="2160587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电枢铁心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395288" y="4724400"/>
            <a:ext cx="2160587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电枢绕组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1403350" y="3141663"/>
            <a:ext cx="0" cy="574675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1403350" y="4292600"/>
            <a:ext cx="0" cy="574675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539750" y="5949950"/>
            <a:ext cx="4319588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感应电势</a:t>
            </a:r>
            <a:r>
              <a:rPr lang="en-US" altLang="zh-CN" sz="3500" b="1">
                <a:ea typeface="黑体" pitchFamily="2" charset="-122"/>
              </a:rPr>
              <a:t>e</a:t>
            </a:r>
            <a:r>
              <a:rPr lang="en-US" altLang="zh-CN" sz="3500" b="1" baseline="-25000">
                <a:ea typeface="黑体" pitchFamily="2" charset="-122"/>
              </a:rPr>
              <a:t>x</a:t>
            </a:r>
            <a:r>
              <a:rPr lang="en-US" altLang="zh-CN" sz="3500" b="1">
                <a:ea typeface="黑体" pitchFamily="2" charset="-122"/>
              </a:rPr>
              <a:t>=Bl</a:t>
            </a:r>
            <a:r>
              <a:rPr lang="en-US" altLang="zh-CN" sz="3500" b="1" baseline="-25000">
                <a:ea typeface="黑体" pitchFamily="2" charset="-122"/>
              </a:rPr>
              <a:t>x</a:t>
            </a:r>
            <a:r>
              <a:rPr lang="en-US" altLang="zh-CN" sz="3500" b="1">
                <a:ea typeface="黑体" pitchFamily="2" charset="-122"/>
              </a:rPr>
              <a:t>v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1403350" y="5445125"/>
            <a:ext cx="0" cy="574675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1547813" y="3357563"/>
            <a:ext cx="720725" cy="0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2339975" y="2997200"/>
            <a:ext cx="1296988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气隙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H="1">
            <a:off x="1547813" y="5734050"/>
            <a:ext cx="863600" cy="0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2411413" y="5300663"/>
            <a:ext cx="18002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转速</a:t>
            </a:r>
            <a:r>
              <a:rPr lang="en-US" altLang="zh-CN" sz="3500" b="1">
                <a:ea typeface="黑体" pitchFamily="2" charset="-122"/>
              </a:rPr>
              <a:t>n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 flipV="1">
            <a:off x="3635375" y="3068638"/>
            <a:ext cx="1512888" cy="3024187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4572000" y="2349500"/>
            <a:ext cx="2376488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导线两端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5508625" y="2997200"/>
            <a:ext cx="0" cy="503238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4716463" y="3429000"/>
            <a:ext cx="1655762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换向片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5508625" y="4076700"/>
            <a:ext cx="0" cy="504825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4787900" y="4437063"/>
            <a:ext cx="151288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电刷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5508625" y="5084763"/>
            <a:ext cx="0" cy="504825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4716463" y="5661025"/>
            <a:ext cx="2951162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输出直流电压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pic>
        <p:nvPicPr>
          <p:cNvPr id="183325" name="Picture 29" descr="dj1-2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 b="16119"/>
          <a:stretch>
            <a:fillRect/>
          </a:stretch>
        </p:blipFill>
        <p:spPr>
          <a:xfrm>
            <a:off x="0" y="4876800"/>
            <a:ext cx="3059113" cy="1981200"/>
          </a:xfrm>
          <a:noFill/>
        </p:spPr>
      </p:pic>
      <p:pic>
        <p:nvPicPr>
          <p:cNvPr id="183328" name="Picture 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98825" y="484188"/>
            <a:ext cx="5087938" cy="597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3321" name="AutoShape 25"/>
          <p:cNvSpPr>
            <a:spLocks noChangeArrowheads="1"/>
          </p:cNvSpPr>
          <p:nvPr/>
        </p:nvSpPr>
        <p:spPr bwMode="auto">
          <a:xfrm>
            <a:off x="6889750" y="4722813"/>
            <a:ext cx="360363" cy="433387"/>
          </a:xfrm>
          <a:prstGeom prst="curvedLeftArrow">
            <a:avLst>
              <a:gd name="adj1" fmla="val 24053"/>
              <a:gd name="adj2" fmla="val 4810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22" name="AutoShape 26"/>
          <p:cNvSpPr>
            <a:spLocks noChangeArrowheads="1"/>
          </p:cNvSpPr>
          <p:nvPr/>
        </p:nvSpPr>
        <p:spPr bwMode="auto">
          <a:xfrm>
            <a:off x="4216400" y="4732338"/>
            <a:ext cx="360363" cy="431800"/>
          </a:xfrm>
          <a:prstGeom prst="curvedLeftArrow">
            <a:avLst>
              <a:gd name="adj1" fmla="val 23965"/>
              <a:gd name="adj2" fmla="val 47929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24" name="AutoShape 28"/>
          <p:cNvSpPr>
            <a:spLocks noChangeArrowheads="1"/>
          </p:cNvSpPr>
          <p:nvPr/>
        </p:nvSpPr>
        <p:spPr bwMode="auto">
          <a:xfrm>
            <a:off x="4356100" y="1839913"/>
            <a:ext cx="360363" cy="433387"/>
          </a:xfrm>
          <a:prstGeom prst="curvedLeftArrow">
            <a:avLst>
              <a:gd name="adj1" fmla="val 24053"/>
              <a:gd name="adj2" fmla="val 4810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23" name="AutoShape 27"/>
          <p:cNvSpPr>
            <a:spLocks noChangeArrowheads="1"/>
          </p:cNvSpPr>
          <p:nvPr/>
        </p:nvSpPr>
        <p:spPr bwMode="auto">
          <a:xfrm>
            <a:off x="7126288" y="1863725"/>
            <a:ext cx="360362" cy="433388"/>
          </a:xfrm>
          <a:prstGeom prst="curvedLeftArrow">
            <a:avLst>
              <a:gd name="adj1" fmla="val 24053"/>
              <a:gd name="adj2" fmla="val 4810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3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3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3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3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3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3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3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3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8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21" grpId="0" animBg="1"/>
      <p:bldP spid="183322" grpId="0" animBg="1"/>
      <p:bldP spid="183324" grpId="0" animBg="1"/>
      <p:bldP spid="1833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7" descr="1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1844675"/>
            <a:ext cx="243840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696200" cy="85725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1-2.</a:t>
            </a:r>
            <a:r>
              <a:rPr lang="zh-CN" altLang="en-US" sz="4000" smtClean="0">
                <a:ea typeface="黑体" pitchFamily="2" charset="-122"/>
              </a:rPr>
              <a:t>直流电动机的基本工作原理</a:t>
            </a:r>
            <a:r>
              <a:rPr lang="zh-CN" altLang="en-US" sz="2900" smtClean="0"/>
              <a:t>  </a:t>
            </a:r>
            <a:r>
              <a:rPr lang="en-US" altLang="zh-CN" sz="1700" smtClean="0"/>
              <a:t>7</a:t>
            </a:r>
            <a:endParaRPr lang="en-US" altLang="zh-CN" sz="1700" smtClean="0">
              <a:ea typeface="黑体" pitchFamily="2" charset="-122"/>
            </a:endParaRPr>
          </a:p>
        </p:txBody>
      </p:sp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1042988" y="836613"/>
            <a:ext cx="6697662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3500" b="1">
                <a:ea typeface="黑体" pitchFamily="2" charset="-122"/>
              </a:rPr>
              <a:t>直流电动机的工作原理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2700338" y="4870450"/>
            <a:ext cx="1296987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磁极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755650" y="3357563"/>
            <a:ext cx="216058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电枢铁心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755650" y="5662613"/>
            <a:ext cx="216058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电枢绕组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180231" name="Line 7"/>
          <p:cNvSpPr>
            <a:spLocks noChangeShapeType="1"/>
          </p:cNvSpPr>
          <p:nvPr/>
        </p:nvSpPr>
        <p:spPr bwMode="auto">
          <a:xfrm flipH="1" flipV="1">
            <a:off x="1835150" y="3933825"/>
            <a:ext cx="0" cy="503238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32" name="Line 8"/>
          <p:cNvSpPr>
            <a:spLocks noChangeShapeType="1"/>
          </p:cNvSpPr>
          <p:nvPr/>
        </p:nvSpPr>
        <p:spPr bwMode="auto">
          <a:xfrm flipV="1">
            <a:off x="1908175" y="4941888"/>
            <a:ext cx="1588" cy="792162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33" name="Rectangle 9"/>
          <p:cNvSpPr>
            <a:spLocks noChangeArrowheads="1"/>
          </p:cNvSpPr>
          <p:nvPr/>
        </p:nvSpPr>
        <p:spPr bwMode="auto">
          <a:xfrm>
            <a:off x="3851275" y="5662613"/>
            <a:ext cx="129698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电流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180234" name="Line 10"/>
          <p:cNvSpPr>
            <a:spLocks noChangeShapeType="1"/>
          </p:cNvSpPr>
          <p:nvPr/>
        </p:nvSpPr>
        <p:spPr bwMode="auto">
          <a:xfrm flipH="1" flipV="1">
            <a:off x="2700338" y="6021388"/>
            <a:ext cx="1150937" cy="0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35" name="Line 11"/>
          <p:cNvSpPr>
            <a:spLocks noChangeShapeType="1"/>
          </p:cNvSpPr>
          <p:nvPr/>
        </p:nvSpPr>
        <p:spPr bwMode="auto">
          <a:xfrm>
            <a:off x="2555875" y="2565400"/>
            <a:ext cx="720725" cy="0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37" name="Line 13"/>
          <p:cNvSpPr>
            <a:spLocks noChangeShapeType="1"/>
          </p:cNvSpPr>
          <p:nvPr/>
        </p:nvSpPr>
        <p:spPr bwMode="auto">
          <a:xfrm flipH="1">
            <a:off x="1908175" y="5229225"/>
            <a:ext cx="792163" cy="217488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38" name="Rectangle 14"/>
          <p:cNvSpPr>
            <a:spLocks noChangeArrowheads="1"/>
          </p:cNvSpPr>
          <p:nvPr/>
        </p:nvSpPr>
        <p:spPr bwMode="auto">
          <a:xfrm>
            <a:off x="1042988" y="2133600"/>
            <a:ext cx="1800225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转速</a:t>
            </a:r>
            <a:r>
              <a:rPr lang="en-US" altLang="zh-CN" sz="3500" b="1">
                <a:ea typeface="黑体" pitchFamily="2" charset="-122"/>
              </a:rPr>
              <a:t>n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180239" name="Line 15"/>
          <p:cNvSpPr>
            <a:spLocks noChangeShapeType="1"/>
          </p:cNvSpPr>
          <p:nvPr/>
        </p:nvSpPr>
        <p:spPr bwMode="auto">
          <a:xfrm flipH="1">
            <a:off x="4427538" y="2636838"/>
            <a:ext cx="1512887" cy="3025775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40" name="Rectangle 16"/>
          <p:cNvSpPr>
            <a:spLocks noChangeArrowheads="1"/>
          </p:cNvSpPr>
          <p:nvPr/>
        </p:nvSpPr>
        <p:spPr bwMode="auto">
          <a:xfrm>
            <a:off x="5724525" y="2062163"/>
            <a:ext cx="237648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导线两端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180241" name="Line 17"/>
          <p:cNvSpPr>
            <a:spLocks noChangeShapeType="1"/>
          </p:cNvSpPr>
          <p:nvPr/>
        </p:nvSpPr>
        <p:spPr bwMode="auto">
          <a:xfrm flipV="1">
            <a:off x="6661150" y="2565400"/>
            <a:ext cx="0" cy="647700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42" name="Rectangle 18"/>
          <p:cNvSpPr>
            <a:spLocks noChangeArrowheads="1"/>
          </p:cNvSpPr>
          <p:nvPr/>
        </p:nvSpPr>
        <p:spPr bwMode="auto">
          <a:xfrm>
            <a:off x="5868988" y="3141663"/>
            <a:ext cx="1655762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换向片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180243" name="Line 19"/>
          <p:cNvSpPr>
            <a:spLocks noChangeShapeType="1"/>
          </p:cNvSpPr>
          <p:nvPr/>
        </p:nvSpPr>
        <p:spPr bwMode="auto">
          <a:xfrm flipV="1">
            <a:off x="6661150" y="3717925"/>
            <a:ext cx="0" cy="503238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44" name="Rectangle 20"/>
          <p:cNvSpPr>
            <a:spLocks noChangeArrowheads="1"/>
          </p:cNvSpPr>
          <p:nvPr/>
        </p:nvSpPr>
        <p:spPr bwMode="auto">
          <a:xfrm>
            <a:off x="5940425" y="4149725"/>
            <a:ext cx="1512888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电刷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180245" name="Line 21"/>
          <p:cNvSpPr>
            <a:spLocks noChangeShapeType="1"/>
          </p:cNvSpPr>
          <p:nvPr/>
        </p:nvSpPr>
        <p:spPr bwMode="auto">
          <a:xfrm flipH="1" flipV="1">
            <a:off x="6661150" y="4797425"/>
            <a:ext cx="0" cy="504825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46" name="Rectangle 22"/>
          <p:cNvSpPr>
            <a:spLocks noChangeArrowheads="1"/>
          </p:cNvSpPr>
          <p:nvPr/>
        </p:nvSpPr>
        <p:spPr bwMode="auto">
          <a:xfrm>
            <a:off x="5868988" y="5373688"/>
            <a:ext cx="2951162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输入直流电压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180247" name="Rectangle 23"/>
          <p:cNvSpPr>
            <a:spLocks noChangeArrowheads="1"/>
          </p:cNvSpPr>
          <p:nvPr/>
        </p:nvSpPr>
        <p:spPr bwMode="auto">
          <a:xfrm>
            <a:off x="3203575" y="2062163"/>
            <a:ext cx="2087563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感应电势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3500" b="1">
                <a:ea typeface="黑体" pitchFamily="2" charset="-122"/>
              </a:rPr>
              <a:t>e</a:t>
            </a:r>
            <a:r>
              <a:rPr lang="en-US" altLang="zh-CN" sz="3500" b="1" baseline="-25000">
                <a:ea typeface="黑体" pitchFamily="2" charset="-122"/>
              </a:rPr>
              <a:t>x</a:t>
            </a:r>
            <a:r>
              <a:rPr lang="en-US" altLang="zh-CN" sz="3500" b="1">
                <a:ea typeface="黑体" pitchFamily="2" charset="-122"/>
              </a:rPr>
              <a:t>=Bl</a:t>
            </a:r>
            <a:r>
              <a:rPr lang="en-US" altLang="zh-CN" sz="3500" b="1" baseline="-25000">
                <a:ea typeface="黑体" pitchFamily="2" charset="-122"/>
              </a:rPr>
              <a:t>x</a:t>
            </a:r>
            <a:r>
              <a:rPr lang="en-US" altLang="zh-CN" sz="3500" b="1">
                <a:ea typeface="黑体" pitchFamily="2" charset="-122"/>
              </a:rPr>
              <a:t>v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150000"/>
              <a:buFontTx/>
              <a:buChar char="•"/>
            </a:pPr>
            <a:endParaRPr lang="en-US" altLang="zh-CN" sz="3000" b="1">
              <a:ea typeface="黑体" pitchFamily="2" charset="-122"/>
            </a:endParaRPr>
          </a:p>
        </p:txBody>
      </p:sp>
      <p:sp>
        <p:nvSpPr>
          <p:cNvPr id="180248" name="Rectangle 24"/>
          <p:cNvSpPr>
            <a:spLocks noChangeArrowheads="1"/>
          </p:cNvSpPr>
          <p:nvPr/>
        </p:nvSpPr>
        <p:spPr bwMode="auto">
          <a:xfrm>
            <a:off x="827088" y="4365625"/>
            <a:ext cx="3960812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电磁转矩</a:t>
            </a:r>
            <a:r>
              <a:rPr lang="en-US" altLang="zh-CN" sz="3500" b="1">
                <a:ea typeface="黑体" pitchFamily="2" charset="-122"/>
              </a:rPr>
              <a:t>T</a:t>
            </a:r>
            <a:r>
              <a:rPr lang="en-US" altLang="zh-CN" sz="3500" b="1" baseline="-25000">
                <a:ea typeface="黑体" pitchFamily="2" charset="-122"/>
              </a:rPr>
              <a:t>em</a:t>
            </a:r>
            <a:r>
              <a:rPr lang="en-US" altLang="zh-CN" sz="3500" b="1">
                <a:ea typeface="黑体" pitchFamily="2" charset="-122"/>
              </a:rPr>
              <a:t>=FD</a:t>
            </a:r>
          </a:p>
        </p:txBody>
      </p:sp>
      <p:sp>
        <p:nvSpPr>
          <p:cNvPr id="180249" name="Line 25"/>
          <p:cNvSpPr>
            <a:spLocks noChangeShapeType="1"/>
          </p:cNvSpPr>
          <p:nvPr/>
        </p:nvSpPr>
        <p:spPr bwMode="auto">
          <a:xfrm flipH="1" flipV="1">
            <a:off x="1763713" y="2781300"/>
            <a:ext cx="0" cy="503238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0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0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0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0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0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0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0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0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180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0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0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0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0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80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80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8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9" dur="500"/>
                                        <p:tgtEl>
                                          <p:spTgt spid="180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8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18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6" dur="500"/>
                                        <p:tgtEl>
                                          <p:spTgt spid="180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 autoUpdateAnimBg="0"/>
      <p:bldP spid="180228" grpId="0" build="p" autoUpdateAnimBg="0"/>
      <p:bldP spid="180229" grpId="0" build="p" autoUpdateAnimBg="0"/>
      <p:bldP spid="180230" grpId="0" build="p" autoUpdateAnimBg="0"/>
      <p:bldP spid="180231" grpId="0" animBg="1"/>
      <p:bldP spid="180232" grpId="0" animBg="1"/>
      <p:bldP spid="180233" grpId="0" build="p" autoUpdateAnimBg="0"/>
      <p:bldP spid="180234" grpId="0" animBg="1"/>
      <p:bldP spid="180235" grpId="0" animBg="1"/>
      <p:bldP spid="180237" grpId="0" animBg="1"/>
      <p:bldP spid="180238" grpId="0" build="p" autoUpdateAnimBg="0"/>
      <p:bldP spid="180239" grpId="0" animBg="1"/>
      <p:bldP spid="180240" grpId="0" build="p" autoUpdateAnimBg="0"/>
      <p:bldP spid="180241" grpId="0" animBg="1"/>
      <p:bldP spid="180242" grpId="0" build="p" autoUpdateAnimBg="0"/>
      <p:bldP spid="180243" grpId="0" animBg="1"/>
      <p:bldP spid="180244" grpId="0" build="p" autoUpdateAnimBg="0"/>
      <p:bldP spid="180245" grpId="0" animBg="1"/>
      <p:bldP spid="180246" grpId="0" build="p" autoUpdateAnimBg="0"/>
      <p:bldP spid="180247" grpId="0" build="p" autoUpdateAnimBg="0"/>
      <p:bldP spid="180248" grpId="0" build="p" autoUpdateAnimBg="0"/>
      <p:bldP spid="1802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857250"/>
          </a:xfrm>
        </p:spPr>
        <p:txBody>
          <a:bodyPr/>
          <a:lstStyle/>
          <a:p>
            <a:pPr eaLnBrk="1" hangingPunct="1"/>
            <a:r>
              <a:rPr lang="en-US" altLang="zh-CN" sz="2900" smtClean="0"/>
              <a:t>1-2.</a:t>
            </a:r>
            <a:r>
              <a:rPr lang="zh-CN" altLang="en-US" sz="2900" smtClean="0">
                <a:ea typeface="黑体" pitchFamily="2" charset="-122"/>
              </a:rPr>
              <a:t>直流电动机的基本工作原理</a:t>
            </a:r>
            <a:r>
              <a:rPr lang="zh-CN" altLang="en-US" sz="2900" smtClean="0"/>
              <a:t>  </a:t>
            </a:r>
            <a:r>
              <a:rPr lang="en-US" altLang="zh-CN" sz="1700" smtClean="0"/>
              <a:t>8</a:t>
            </a:r>
            <a:endParaRPr lang="en-US" altLang="zh-CN" sz="1700" smtClean="0">
              <a:ea typeface="黑体" pitchFamily="2" charset="-122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258888" y="1700213"/>
            <a:ext cx="6697662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3500" b="1">
                <a:ea typeface="黑体" pitchFamily="2" charset="-122"/>
              </a:rPr>
              <a:t>直流电动机的工作原理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700338" y="5157788"/>
            <a:ext cx="1296987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磁极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755650" y="3644900"/>
            <a:ext cx="2160588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电枢铁心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755650" y="5949950"/>
            <a:ext cx="2160588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电枢绕组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 flipH="1" flipV="1">
            <a:off x="1835150" y="4221163"/>
            <a:ext cx="0" cy="503237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 flipV="1">
            <a:off x="1908175" y="5229225"/>
            <a:ext cx="1588" cy="792163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3851275" y="5949950"/>
            <a:ext cx="1296988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电流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 flipH="1" flipV="1">
            <a:off x="2700338" y="6308725"/>
            <a:ext cx="1150937" cy="0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2555875" y="2852738"/>
            <a:ext cx="720725" cy="0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 flipH="1">
            <a:off x="1908175" y="5516563"/>
            <a:ext cx="792163" cy="217487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1042988" y="2420938"/>
            <a:ext cx="18002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转速</a:t>
            </a:r>
            <a:r>
              <a:rPr lang="en-US" altLang="zh-CN" sz="3500" b="1">
                <a:ea typeface="黑体" pitchFamily="2" charset="-122"/>
              </a:rPr>
              <a:t>n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 flipH="1">
            <a:off x="4427538" y="2924175"/>
            <a:ext cx="1512887" cy="3025775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5724525" y="2349500"/>
            <a:ext cx="2376488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导线两端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V="1">
            <a:off x="6661150" y="2852738"/>
            <a:ext cx="0" cy="647700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5868988" y="3429000"/>
            <a:ext cx="1655762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换向片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 flipV="1">
            <a:off x="6661150" y="4005263"/>
            <a:ext cx="0" cy="503237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5940425" y="4437063"/>
            <a:ext cx="151288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电刷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flipH="1" flipV="1">
            <a:off x="6661150" y="5084763"/>
            <a:ext cx="0" cy="504825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5868988" y="5661025"/>
            <a:ext cx="2951162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输入直流电压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3203575" y="2349500"/>
            <a:ext cx="2087563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感应电势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3500" b="1">
                <a:ea typeface="黑体" pitchFamily="2" charset="-122"/>
              </a:rPr>
              <a:t>e</a:t>
            </a:r>
            <a:r>
              <a:rPr lang="en-US" altLang="zh-CN" sz="3500" b="1" baseline="-25000">
                <a:ea typeface="黑体" pitchFamily="2" charset="-122"/>
              </a:rPr>
              <a:t>x</a:t>
            </a:r>
            <a:r>
              <a:rPr lang="en-US" altLang="zh-CN" sz="3500" b="1">
                <a:ea typeface="黑体" pitchFamily="2" charset="-122"/>
              </a:rPr>
              <a:t>=Bl</a:t>
            </a:r>
            <a:r>
              <a:rPr lang="en-US" altLang="zh-CN" sz="3500" b="1" baseline="-25000">
                <a:ea typeface="黑体" pitchFamily="2" charset="-122"/>
              </a:rPr>
              <a:t>x</a:t>
            </a:r>
            <a:r>
              <a:rPr lang="en-US" altLang="zh-CN" sz="3500" b="1">
                <a:ea typeface="黑体" pitchFamily="2" charset="-122"/>
              </a:rPr>
              <a:t>v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150000"/>
              <a:buFontTx/>
              <a:buChar char="•"/>
            </a:pPr>
            <a:endParaRPr lang="en-US" altLang="zh-CN" sz="3000" b="1">
              <a:ea typeface="黑体" pitchFamily="2" charset="-122"/>
            </a:endParaRPr>
          </a:p>
        </p:txBody>
      </p: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827088" y="4652963"/>
            <a:ext cx="36734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3500" b="1">
                <a:ea typeface="黑体" pitchFamily="2" charset="-122"/>
              </a:rPr>
              <a:t>电磁转矩</a:t>
            </a:r>
            <a:r>
              <a:rPr lang="en-US" altLang="zh-CN" sz="3500" b="1">
                <a:ea typeface="黑体" pitchFamily="2" charset="-122"/>
              </a:rPr>
              <a:t>T</a:t>
            </a:r>
            <a:r>
              <a:rPr lang="en-US" altLang="zh-CN" sz="3500" b="1" baseline="-25000">
                <a:ea typeface="黑体" pitchFamily="2" charset="-122"/>
              </a:rPr>
              <a:t>em</a:t>
            </a:r>
            <a:r>
              <a:rPr lang="en-US" altLang="zh-CN" sz="3500" b="1">
                <a:ea typeface="黑体" pitchFamily="2" charset="-122"/>
              </a:rPr>
              <a:t>=FD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3500" b="1">
              <a:ea typeface="黑体" pitchFamily="2" charset="-122"/>
            </a:endParaRPr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 flipH="1" flipV="1">
            <a:off x="1763713" y="3068638"/>
            <a:ext cx="0" cy="503237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pic>
        <p:nvPicPr>
          <p:cNvPr id="182297" name="Picture 25" descr="1-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2960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2298" name="Line 26"/>
          <p:cNvSpPr>
            <a:spLocks noChangeShapeType="1"/>
          </p:cNvSpPr>
          <p:nvPr/>
        </p:nvSpPr>
        <p:spPr bwMode="auto">
          <a:xfrm flipH="1" flipV="1">
            <a:off x="1979613" y="1125538"/>
            <a:ext cx="287337" cy="431800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2300" name="Line 28"/>
          <p:cNvSpPr>
            <a:spLocks noChangeShapeType="1"/>
          </p:cNvSpPr>
          <p:nvPr/>
        </p:nvSpPr>
        <p:spPr bwMode="auto">
          <a:xfrm>
            <a:off x="1187450" y="1916113"/>
            <a:ext cx="431800" cy="360362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2301" name="Line 29"/>
          <p:cNvSpPr>
            <a:spLocks noChangeShapeType="1"/>
          </p:cNvSpPr>
          <p:nvPr/>
        </p:nvSpPr>
        <p:spPr bwMode="auto">
          <a:xfrm flipH="1">
            <a:off x="4067175" y="1268413"/>
            <a:ext cx="360363" cy="431800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2302" name="Line 30"/>
          <p:cNvSpPr>
            <a:spLocks noChangeShapeType="1"/>
          </p:cNvSpPr>
          <p:nvPr/>
        </p:nvSpPr>
        <p:spPr bwMode="auto">
          <a:xfrm flipV="1">
            <a:off x="5146675" y="1844675"/>
            <a:ext cx="433388" cy="360363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2303" name="Line 31"/>
          <p:cNvSpPr>
            <a:spLocks noChangeShapeType="1"/>
          </p:cNvSpPr>
          <p:nvPr/>
        </p:nvSpPr>
        <p:spPr bwMode="auto">
          <a:xfrm flipH="1" flipV="1">
            <a:off x="1979613" y="4149725"/>
            <a:ext cx="287337" cy="431800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2304" name="Line 32"/>
          <p:cNvSpPr>
            <a:spLocks noChangeShapeType="1"/>
          </p:cNvSpPr>
          <p:nvPr/>
        </p:nvSpPr>
        <p:spPr bwMode="auto">
          <a:xfrm>
            <a:off x="1187450" y="5013325"/>
            <a:ext cx="504825" cy="503238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2305" name="Line 33"/>
          <p:cNvSpPr>
            <a:spLocks noChangeShapeType="1"/>
          </p:cNvSpPr>
          <p:nvPr/>
        </p:nvSpPr>
        <p:spPr bwMode="auto">
          <a:xfrm flipH="1">
            <a:off x="3995738" y="4437063"/>
            <a:ext cx="358775" cy="360362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2306" name="Line 34"/>
          <p:cNvSpPr>
            <a:spLocks noChangeShapeType="1"/>
          </p:cNvSpPr>
          <p:nvPr/>
        </p:nvSpPr>
        <p:spPr bwMode="auto">
          <a:xfrm flipV="1">
            <a:off x="5003800" y="5013325"/>
            <a:ext cx="360363" cy="360363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8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2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2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2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2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2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2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2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2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2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2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2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2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2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2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2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2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98" grpId="0" animBg="1"/>
      <p:bldP spid="182300" grpId="0" animBg="1"/>
      <p:bldP spid="182301" grpId="0" animBg="1"/>
      <p:bldP spid="182302" grpId="0" animBg="1"/>
      <p:bldP spid="182303" grpId="0" animBg="1"/>
      <p:bldP spid="182304" grpId="0" animBg="1"/>
      <p:bldP spid="182305" grpId="0" animBg="1"/>
      <p:bldP spid="182306" grpId="0" animBg="1"/>
    </p:bldLst>
  </p:timing>
</p:sld>
</file>

<file path=ppt/theme/theme1.xml><?xml version="1.0" encoding="utf-8"?>
<a:theme xmlns:a="http://schemas.openxmlformats.org/drawingml/2006/main" name="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</Template>
  <TotalTime>2526</TotalTime>
  <Words>1000</Words>
  <Application>Microsoft PowerPoint</Application>
  <PresentationFormat>全屏显示(4:3)</PresentationFormat>
  <Paragraphs>185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Arial Black</vt:lpstr>
      <vt:lpstr>Wingdings</vt:lpstr>
      <vt:lpstr>Calibri</vt:lpstr>
      <vt:lpstr>Times New Roman</vt:lpstr>
      <vt:lpstr>方正舒体</vt:lpstr>
      <vt:lpstr>华文新魏</vt:lpstr>
      <vt:lpstr>黑体</vt:lpstr>
      <vt:lpstr>仿宋_GB2312</vt:lpstr>
      <vt:lpstr>Tahoma</vt:lpstr>
      <vt:lpstr>Studio</vt:lpstr>
      <vt:lpstr>电机学</vt:lpstr>
      <vt:lpstr>介绍内容</vt:lpstr>
      <vt:lpstr>1-1.直流电机的用途                 1</vt:lpstr>
      <vt:lpstr>1-1.直流电机的用途                 2</vt:lpstr>
      <vt:lpstr>1-2.直流电动机的基本工作原理  3</vt:lpstr>
      <vt:lpstr>1-2.直流电动机的基本工作原理  5</vt:lpstr>
      <vt:lpstr>1-2.直流电动机的基本工作原理  6</vt:lpstr>
      <vt:lpstr>1-2.直流电动机的基本工作原理  7</vt:lpstr>
      <vt:lpstr>1-2.直流电动机的基本工作原理  8</vt:lpstr>
      <vt:lpstr>1-2.直流电动机的基本工作原理  9</vt:lpstr>
      <vt:lpstr>1-2.直流电动机的基本工作原理  10</vt:lpstr>
      <vt:lpstr>1-3.直流电机的结构          1</vt:lpstr>
      <vt:lpstr>1-3.直流电机的结构          2</vt:lpstr>
      <vt:lpstr>1-3.直流电机的结构          3</vt:lpstr>
      <vt:lpstr>1-3.直流电机的结构          4</vt:lpstr>
      <vt:lpstr>1-3.直流电机的结构          5</vt:lpstr>
      <vt:lpstr>1-3.直流电机的结构          6</vt:lpstr>
      <vt:lpstr>1-3.直流电机的结构          7</vt:lpstr>
      <vt:lpstr>1-3.直流电机的结构          8</vt:lpstr>
      <vt:lpstr>1-3.直流电机的结构          9</vt:lpstr>
      <vt:lpstr>幻灯片 21</vt:lpstr>
    </vt:vector>
  </TitlesOfParts>
  <Company>buaa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双余度永磁无刷 直流电动机系统</dc:title>
  <dc:creator>wzq</dc:creator>
  <cp:lastModifiedBy>www</cp:lastModifiedBy>
  <cp:revision>48</cp:revision>
  <dcterms:created xsi:type="dcterms:W3CDTF">2003-11-06T01:01:25Z</dcterms:created>
  <dcterms:modified xsi:type="dcterms:W3CDTF">2015-01-23T09:24:32Z</dcterms:modified>
</cp:coreProperties>
</file>