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handoutMasterIdLst>
    <p:handoutMasterId r:id="rId19"/>
  </p:handoutMasterIdLst>
  <p:sldIdLst>
    <p:sldId id="256" r:id="rId2"/>
    <p:sldId id="393" r:id="rId3"/>
    <p:sldId id="394" r:id="rId4"/>
    <p:sldId id="387" r:id="rId5"/>
    <p:sldId id="397" r:id="rId6"/>
    <p:sldId id="395" r:id="rId7"/>
    <p:sldId id="380" r:id="rId8"/>
    <p:sldId id="259" r:id="rId9"/>
    <p:sldId id="388" r:id="rId10"/>
    <p:sldId id="389" r:id="rId11"/>
    <p:sldId id="390" r:id="rId12"/>
    <p:sldId id="391" r:id="rId13"/>
    <p:sldId id="392" r:id="rId14"/>
    <p:sldId id="396" r:id="rId15"/>
    <p:sldId id="399" r:id="rId16"/>
    <p:sldId id="400" r:id="rId17"/>
    <p:sldId id="31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EEA3946C-E532-4F6E-A323-254EA29F30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30403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30404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040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040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9F01C752-C1BB-45DF-BEEC-CD46EF09AF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0806B-7D8C-43C7-BD46-402F7B1D9F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93154-D083-4503-822E-AC71E1A5D6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9BFA7F8E-8B41-494E-ADC3-569BCFA4F8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C63C4BF3-032A-49AB-A6CF-713AB4087C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56191ED0-34CD-48D6-9064-80F8C096FC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FCD99639-5BEB-47CF-A609-76B7F2648A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1B481-29BD-4ADA-82B2-780BEE0598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3C10-C2AC-4E47-B103-1CE8C55E1A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AC6C-A601-4C5C-96E6-7909549B5E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B56F1-2C5E-4192-BDFF-D3767AC56D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EAF22-BBB3-4CC8-A7C9-4EA7890E62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463CB-4688-4B5B-BFD2-C615FD01DD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120BE-3F01-42C2-8D44-BBBACC3C53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8A8D-FDB1-438B-9D86-14A5239306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788CF386-243A-4F33-B0E4-37EB9035886B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29383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22938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jpe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9.bin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jpeg"/><Relationship Id="rId5" Type="http://schemas.openxmlformats.org/officeDocument/2006/relationships/oleObject" Target="../embeddings/oleObject8.bin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4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52513"/>
            <a:ext cx="7772400" cy="1919287"/>
          </a:xfrm>
        </p:spPr>
        <p:txBody>
          <a:bodyPr/>
          <a:lstStyle/>
          <a:p>
            <a:r>
              <a:rPr lang="zh-CN" altLang="en-US" sz="7400" b="1">
                <a:ea typeface="方正舒体" pitchFamily="2" charset="-122"/>
              </a:rPr>
              <a:t>电机学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16338"/>
            <a:ext cx="5903913" cy="1441450"/>
          </a:xfrm>
        </p:spPr>
        <p:txBody>
          <a:bodyPr/>
          <a:lstStyle/>
          <a:p>
            <a:r>
              <a:rPr lang="zh-CN" altLang="en-US" sz="45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500" b="1">
                <a:latin typeface="华文新魏" pitchFamily="2" charset="-122"/>
                <a:ea typeface="华文新魏" pitchFamily="2" charset="-122"/>
              </a:rPr>
              <a:t>3-2</a:t>
            </a:r>
            <a:r>
              <a:rPr lang="zh-CN" altLang="en-US" sz="4500" b="1">
                <a:latin typeface="华文新魏" pitchFamily="2" charset="-122"/>
                <a:ea typeface="华文新魏" pitchFamily="2" charset="-122"/>
              </a:rPr>
              <a:t>讲 </a:t>
            </a:r>
          </a:p>
          <a:p>
            <a:r>
              <a:rPr lang="zh-CN" altLang="en-US" sz="4500" b="1">
                <a:latin typeface="华文新魏" pitchFamily="2" charset="-122"/>
                <a:ea typeface="华文新魏" pitchFamily="2" charset="-122"/>
              </a:rPr>
              <a:t>直流电机的空载磁场</a:t>
            </a:r>
          </a:p>
          <a:p>
            <a:endParaRPr lang="en-US" altLang="zh-CN" sz="41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/>
              <a:t>2-3.</a:t>
            </a:r>
            <a:r>
              <a:rPr lang="zh-CN" altLang="en-US" sz="2100" b="1"/>
              <a:t>气隙磁感应强度和气隙磁压降</a:t>
            </a:r>
            <a:r>
              <a:rPr lang="zh-CN" altLang="en-US" sz="2900" b="1"/>
              <a:t>    </a:t>
            </a:r>
            <a:r>
              <a:rPr lang="en-US" altLang="zh-CN" sz="1700"/>
              <a:t>6</a:t>
            </a:r>
          </a:p>
        </p:txBody>
      </p:sp>
      <p:pic>
        <p:nvPicPr>
          <p:cNvPr id="204804" name="Picture 4" descr="dj2-3"/>
          <p:cNvPicPr>
            <a:picLocks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4932363" y="1844675"/>
            <a:ext cx="3913187" cy="4752975"/>
          </a:xfrm>
          <a:noFill/>
          <a:ln/>
        </p:spPr>
      </p:pic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755650" y="2205038"/>
            <a:ext cx="41767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极距：电枢表面弧长表示的相邻主级之间的距离，用</a:t>
            </a:r>
            <a:r>
              <a:rPr lang="el-GR" altLang="zh-CN" sz="2700" b="1">
                <a:cs typeface="Tahoma" pitchFamily="34" charset="0"/>
              </a:rPr>
              <a:t>τ</a:t>
            </a:r>
            <a:r>
              <a:rPr lang="zh-CN" altLang="en-US" sz="2700" b="1"/>
              <a:t>来表示。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当电枢直径为</a:t>
            </a:r>
            <a:r>
              <a:rPr lang="en-US" altLang="zh-CN" sz="2700" b="1"/>
              <a:t>D</a:t>
            </a:r>
            <a:r>
              <a:rPr lang="zh-CN" altLang="en-US" sz="2700" b="1"/>
              <a:t>、极对数为</a:t>
            </a:r>
            <a:r>
              <a:rPr lang="en-US" altLang="zh-CN" sz="2700" b="1"/>
              <a:t>p</a:t>
            </a:r>
            <a:r>
              <a:rPr lang="zh-CN" altLang="en-US" sz="2700" b="1"/>
              <a:t>的电机。</a:t>
            </a:r>
            <a:endParaRPr lang="zh-CN" altLang="en-US" sz="2700" b="1">
              <a:cs typeface="Tahoma" pitchFamily="34" charset="0"/>
            </a:endParaRPr>
          </a:p>
        </p:txBody>
      </p:sp>
      <p:graphicFrame>
        <p:nvGraphicFramePr>
          <p:cNvPr id="20480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908175" y="4703763"/>
          <a:ext cx="1143000" cy="933450"/>
        </p:xfrm>
        <a:graphic>
          <a:graphicData uri="http://schemas.openxmlformats.org/presentationml/2006/ole">
            <p:oleObj spid="_x0000_s204806" name="Equation" r:id="rId6" imgW="507960" imgH="419040" progId="Equation.DSMT4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/>
              <a:t>2-3.</a:t>
            </a:r>
            <a:r>
              <a:rPr lang="zh-CN" altLang="en-US" sz="2100" b="1"/>
              <a:t>气隙磁感应强度和气隙磁压降</a:t>
            </a:r>
            <a:r>
              <a:rPr lang="zh-CN" altLang="en-US" sz="2900" b="1"/>
              <a:t>    </a:t>
            </a:r>
            <a:r>
              <a:rPr lang="en-US" altLang="zh-CN" sz="1700"/>
              <a:t>7</a:t>
            </a:r>
          </a:p>
        </p:txBody>
      </p:sp>
      <p:pic>
        <p:nvPicPr>
          <p:cNvPr id="206851" name="Picture 3" descr="dj2-3"/>
          <p:cNvPicPr>
            <a:picLocks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879975" y="2122488"/>
            <a:ext cx="3048000" cy="3533775"/>
          </a:xfrm>
          <a:noFill/>
          <a:ln/>
        </p:spPr>
      </p:pic>
      <p:graphicFrame>
        <p:nvGraphicFramePr>
          <p:cNvPr id="20685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395288" y="5445125"/>
          <a:ext cx="2089150" cy="788988"/>
        </p:xfrm>
        <a:graphic>
          <a:graphicData uri="http://schemas.openxmlformats.org/presentationml/2006/ole">
            <p:oleObj spid="_x0000_s206853" name="Equation" r:id="rId5" imgW="1041120" imgH="393480" progId="Equation.DSMT4">
              <p:embed/>
            </p:oleObj>
          </a:graphicData>
        </a:graphic>
      </p:graphicFrame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395288" y="1989138"/>
            <a:ext cx="4176712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为便于计算，工程上常用”</a:t>
            </a:r>
            <a:r>
              <a:rPr lang="zh-CN" altLang="en-US" sz="2700" b="1">
                <a:solidFill>
                  <a:srgbClr val="0000FF"/>
                </a:solidFill>
              </a:rPr>
              <a:t>等值法</a:t>
            </a:r>
            <a:r>
              <a:rPr lang="zh-CN" altLang="en-US" sz="2700" b="1"/>
              <a:t>” ，把曲线</a:t>
            </a:r>
            <a:r>
              <a:rPr lang="en-US" altLang="zh-CN" sz="2700" b="1"/>
              <a:t>1</a:t>
            </a:r>
            <a:r>
              <a:rPr lang="zh-CN" altLang="en-US" sz="2700" b="1"/>
              <a:t>的磁感应强度分布，用一个矩形来代替，高为原气隙磁感应强度的最大值，底边长为</a:t>
            </a:r>
            <a:r>
              <a:rPr lang="en-US" altLang="zh-CN" sz="2700" b="1"/>
              <a:t>b’ </a:t>
            </a:r>
            <a:r>
              <a:rPr lang="zh-CN" altLang="en-US" sz="2700" b="1"/>
              <a:t>，所围的矩形面积恰与曲线</a:t>
            </a:r>
            <a:r>
              <a:rPr lang="en-US" altLang="zh-CN" sz="2700" b="1"/>
              <a:t>1</a:t>
            </a:r>
            <a:r>
              <a:rPr lang="zh-CN" altLang="en-US" sz="2700" b="1"/>
              <a:t>所围的面积相等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2484438" y="5589588"/>
            <a:ext cx="41767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l-GR" altLang="zh-CN" sz="2700" b="1">
                <a:latin typeface="宋体" pitchFamily="2" charset="-122"/>
              </a:rPr>
              <a:t>α</a:t>
            </a:r>
            <a:r>
              <a:rPr lang="en-US" altLang="zh-CN" sz="2700" b="1">
                <a:latin typeface="宋体" pitchFamily="2" charset="-122"/>
              </a:rPr>
              <a:t>’</a:t>
            </a:r>
            <a:r>
              <a:rPr lang="zh-CN" altLang="en-US" sz="2700" b="1">
                <a:latin typeface="宋体" pitchFamily="2" charset="-122"/>
              </a:rPr>
              <a:t>为计算极弧系数</a:t>
            </a:r>
            <a:endParaRPr lang="zh-CN" altLang="en-US" sz="2700" b="1"/>
          </a:p>
        </p:txBody>
      </p:sp>
      <p:graphicFrame>
        <p:nvGraphicFramePr>
          <p:cNvPr id="206857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084888" y="5373688"/>
          <a:ext cx="2801937" cy="852487"/>
        </p:xfrm>
        <a:graphic>
          <a:graphicData uri="http://schemas.openxmlformats.org/presentationml/2006/ole">
            <p:oleObj spid="_x0000_s206857" name="公式" r:id="rId6" imgW="58392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build="p" autoUpdateAnimBg="0"/>
      <p:bldP spid="20685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/>
              <a:t>2-3.</a:t>
            </a:r>
            <a:r>
              <a:rPr lang="zh-CN" altLang="en-US" sz="2100" b="1"/>
              <a:t>气隙磁感应强度和气隙磁压降</a:t>
            </a:r>
            <a:r>
              <a:rPr lang="zh-CN" altLang="en-US" sz="2900" b="1"/>
              <a:t>    </a:t>
            </a:r>
            <a:r>
              <a:rPr lang="en-US" altLang="zh-CN" sz="1700"/>
              <a:t>8</a:t>
            </a:r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684213" y="5661025"/>
          <a:ext cx="1871662" cy="511175"/>
        </p:xfrm>
        <a:graphic>
          <a:graphicData uri="http://schemas.openxmlformats.org/presentationml/2006/ole">
            <p:oleObj spid="_x0000_s207877" name="Equation" r:id="rId5" imgW="838080" imgH="228600" progId="Equation.DSMT4">
              <p:embed/>
            </p:oleObj>
          </a:graphicData>
        </a:graphic>
      </p:graphicFrame>
      <p:pic>
        <p:nvPicPr>
          <p:cNvPr id="207878" name="Picture 6" descr="dj2-4"/>
          <p:cNvPicPr>
            <a:picLocks noChangeAspect="1" noChangeArrowheads="1"/>
          </p:cNvPicPr>
          <p:nvPr>
            <p:ph sz="quarter" idx="3"/>
          </p:nvPr>
        </p:nvPicPr>
        <p:blipFill>
          <a:blip r:embed="rId6"/>
          <a:srcRect/>
          <a:stretch>
            <a:fillRect/>
          </a:stretch>
        </p:blipFill>
        <p:spPr>
          <a:xfrm>
            <a:off x="4910138" y="1989138"/>
            <a:ext cx="4202112" cy="4868862"/>
          </a:xfrm>
          <a:noFill/>
          <a:ln/>
        </p:spPr>
      </p:pic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611188" y="1773238"/>
            <a:ext cx="41767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电枢齿槽的影响也是不容忽视的。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槽口处：磁阻大，磁力线分布少。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齿部：磁阻小，磁力线分布多。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总磁导下降，使气隙相对增大。</a:t>
            </a: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2555875" y="5589588"/>
            <a:ext cx="41767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k</a:t>
            </a:r>
            <a:r>
              <a:rPr lang="el-GR" altLang="zh-CN" sz="2700" b="1" baseline="-25000">
                <a:cs typeface="Tahoma" pitchFamily="34" charset="0"/>
              </a:rPr>
              <a:t>δ</a:t>
            </a:r>
            <a:r>
              <a:rPr lang="zh-CN" altLang="en-US" sz="2700" b="1">
                <a:cs typeface="Tahoma" pitchFamily="34" charset="0"/>
              </a:rPr>
              <a:t>为气隙系数</a:t>
            </a:r>
            <a:endParaRPr lang="zh-CN" altLang="el-GR" sz="2700" b="1" baseline="-25000">
              <a:cs typeface="Tahoma" pitchFamily="34" charset="0"/>
            </a:endParaRPr>
          </a:p>
        </p:txBody>
      </p:sp>
      <p:graphicFrame>
        <p:nvGraphicFramePr>
          <p:cNvPr id="207883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5940425" y="1557338"/>
          <a:ext cx="2771775" cy="1052512"/>
        </p:xfrm>
        <a:graphic>
          <a:graphicData uri="http://schemas.openxmlformats.org/presentationml/2006/ole">
            <p:oleObj spid="_x0000_s207883" name="公式" r:id="rId7" imgW="1054080" imgH="62208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build="p" autoUpdateAnimBg="0"/>
      <p:bldP spid="207881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2-4.</a:t>
            </a:r>
            <a:r>
              <a:rPr lang="zh-CN" altLang="en-US" sz="2900" b="1"/>
              <a:t>电机的磁化曲线</a:t>
            </a:r>
            <a:r>
              <a:rPr lang="zh-CN" altLang="en-US" sz="2500" b="1"/>
              <a:t>         </a:t>
            </a:r>
            <a:r>
              <a:rPr lang="zh-CN" altLang="en-US" b="1"/>
              <a:t>    </a:t>
            </a:r>
            <a:r>
              <a:rPr lang="en-US" altLang="zh-CN" sz="1900"/>
              <a:t>9</a:t>
            </a:r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132138" y="5445125"/>
          <a:ext cx="1727200" cy="1055688"/>
        </p:xfrm>
        <a:graphic>
          <a:graphicData uri="http://schemas.openxmlformats.org/presentationml/2006/ole">
            <p:oleObj spid="_x0000_s209923" name="Equation" r:id="rId4" imgW="622080" imgH="457200" progId="Equation.DSMT4">
              <p:embed/>
            </p:oleObj>
          </a:graphicData>
        </a:graphic>
      </p:graphicFrame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1628775"/>
            <a:ext cx="4573588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  </a:t>
            </a:r>
            <a:r>
              <a:rPr lang="zh-CN" altLang="en-US" sz="2700" b="1"/>
              <a:t>一定的</a:t>
            </a:r>
            <a:r>
              <a:rPr lang="en-US" altLang="zh-CN" sz="2700" b="1"/>
              <a:t>F</a:t>
            </a:r>
            <a:r>
              <a:rPr lang="en-US" altLang="zh-CN" sz="2700" b="1" baseline="-25000"/>
              <a:t>f</a:t>
            </a:r>
            <a:r>
              <a:rPr lang="zh-CN" altLang="en-US" sz="2700" b="1"/>
              <a:t>， 产生一定的</a:t>
            </a:r>
            <a:r>
              <a:rPr lang="ru-RU" altLang="zh-CN" sz="2700" b="1">
                <a:cs typeface="Tahoma" pitchFamily="34" charset="0"/>
              </a:rPr>
              <a:t>Ф</a:t>
            </a:r>
            <a:r>
              <a:rPr lang="en-US" altLang="zh-CN" sz="2700" b="1" baseline="-25000">
                <a:cs typeface="Tahoma" pitchFamily="34" charset="0"/>
              </a:rPr>
              <a:t>0</a:t>
            </a:r>
            <a:r>
              <a:rPr lang="zh-CN" altLang="en-US" sz="2700" b="1"/>
              <a:t>。电机的磁化曲线</a:t>
            </a:r>
            <a:r>
              <a:rPr lang="ru-RU" altLang="zh-CN" sz="2700" b="1">
                <a:cs typeface="Tahoma" pitchFamily="34" charset="0"/>
              </a:rPr>
              <a:t>Ф</a:t>
            </a:r>
            <a:r>
              <a:rPr lang="en-US" altLang="zh-CN" sz="2700" b="1" baseline="-25000">
                <a:cs typeface="Tahoma" pitchFamily="34" charset="0"/>
              </a:rPr>
              <a:t>0</a:t>
            </a:r>
            <a:r>
              <a:rPr lang="en-US" altLang="zh-CN" sz="2700" b="1">
                <a:cs typeface="Tahoma" pitchFamily="34" charset="0"/>
              </a:rPr>
              <a:t>=</a:t>
            </a:r>
            <a:r>
              <a:rPr lang="en-US" altLang="zh-CN" sz="2700" b="1"/>
              <a:t> f(F</a:t>
            </a:r>
            <a:r>
              <a:rPr lang="en-US" altLang="zh-CN" sz="2700" b="1" baseline="-25000">
                <a:cs typeface="Tahoma" pitchFamily="34" charset="0"/>
              </a:rPr>
              <a:t>f</a:t>
            </a:r>
            <a:r>
              <a:rPr lang="en-US" altLang="zh-CN" sz="2700" b="1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>
                <a:cs typeface="Tahoma" pitchFamily="34" charset="0"/>
              </a:rPr>
              <a:t>       </a:t>
            </a:r>
            <a:r>
              <a:rPr lang="ru-RU" altLang="zh-CN" sz="2700" b="1">
                <a:cs typeface="Tahoma" pitchFamily="34" charset="0"/>
              </a:rPr>
              <a:t>Ф</a:t>
            </a:r>
            <a:r>
              <a:rPr lang="en-US" altLang="zh-CN" sz="2700" b="1" baseline="-25000">
                <a:cs typeface="Tahoma" pitchFamily="34" charset="0"/>
              </a:rPr>
              <a:t>0</a:t>
            </a:r>
            <a:r>
              <a:rPr lang="en-US" altLang="zh-CN" sz="2700" b="1"/>
              <a:t> </a:t>
            </a:r>
            <a:r>
              <a:rPr lang="zh-CN" altLang="en-US" sz="2700" b="1"/>
              <a:t>小时，铁磁材料的磁路不饱和，</a:t>
            </a:r>
            <a:r>
              <a:rPr lang="en-US" altLang="zh-CN" sz="2700" b="1"/>
              <a:t>F</a:t>
            </a:r>
            <a:r>
              <a:rPr lang="en-US" altLang="zh-CN" sz="2700" b="1" baseline="-25000">
                <a:cs typeface="Tahoma" pitchFamily="34" charset="0"/>
              </a:rPr>
              <a:t>f</a:t>
            </a:r>
            <a:r>
              <a:rPr lang="zh-CN" altLang="en-US" sz="2700" b="1"/>
              <a:t>全部降落在气隙上。曲线的下边，称为</a:t>
            </a:r>
            <a:r>
              <a:rPr lang="zh-CN" altLang="en-US" sz="2700" b="1">
                <a:solidFill>
                  <a:srgbClr val="0000FF"/>
                </a:solidFill>
              </a:rPr>
              <a:t>气隙线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cs typeface="Tahoma" pitchFamily="34" charset="0"/>
              </a:rPr>
              <a:t>       </a:t>
            </a:r>
            <a:r>
              <a:rPr lang="ru-RU" altLang="zh-CN" sz="2700" b="1">
                <a:cs typeface="Tahoma" pitchFamily="34" charset="0"/>
              </a:rPr>
              <a:t>Ф</a:t>
            </a:r>
            <a:r>
              <a:rPr lang="en-US" altLang="zh-CN" sz="2700" b="1" baseline="-25000">
                <a:cs typeface="Tahoma" pitchFamily="34" charset="0"/>
              </a:rPr>
              <a:t>0</a:t>
            </a:r>
            <a:r>
              <a:rPr lang="en-US" altLang="zh-CN" sz="2700" b="1"/>
              <a:t> </a:t>
            </a:r>
            <a:r>
              <a:rPr lang="zh-CN" altLang="en-US" sz="2700" b="1"/>
              <a:t>增大时，铁磁材料的磁路开始进入饱和，曲线弯曲。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4787900" y="5589588"/>
            <a:ext cx="41767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k</a:t>
            </a:r>
            <a:r>
              <a:rPr lang="el-GR" altLang="zh-CN" sz="2700" b="1" baseline="-25000">
                <a:cs typeface="Tahoma" pitchFamily="34" charset="0"/>
              </a:rPr>
              <a:t>μ</a:t>
            </a:r>
            <a:r>
              <a:rPr lang="zh-CN" altLang="en-US" sz="2700" b="1">
                <a:cs typeface="Tahoma" pitchFamily="34" charset="0"/>
              </a:rPr>
              <a:t>为饱和系数</a:t>
            </a:r>
            <a:r>
              <a:rPr lang="en-US" altLang="zh-CN" sz="2700" b="1">
                <a:cs typeface="Tahoma" pitchFamily="34" charset="0"/>
              </a:rPr>
              <a:t>1.1-1.3</a:t>
            </a:r>
            <a:endParaRPr lang="el-GR" altLang="zh-CN" sz="2700" b="1" baseline="-25000">
              <a:cs typeface="Tahoma" pitchFamily="34" charset="0"/>
            </a:endParaRPr>
          </a:p>
        </p:txBody>
      </p:sp>
      <p:pic>
        <p:nvPicPr>
          <p:cNvPr id="209931" name="Picture 11" descr="2-3"/>
          <p:cNvPicPr>
            <a:picLocks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4716463" y="1916113"/>
            <a:ext cx="4427537" cy="3733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 autoUpdateAnimBg="0"/>
      <p:bldP spid="20992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1143000"/>
          </a:xfrm>
        </p:spPr>
        <p:txBody>
          <a:bodyPr/>
          <a:lstStyle/>
          <a:p>
            <a:r>
              <a:rPr lang="zh-CN" altLang="en-US"/>
              <a:t>小结</a:t>
            </a:r>
            <a:r>
              <a:rPr lang="zh-CN" altLang="en-US" sz="2500" b="1"/>
              <a:t>         </a:t>
            </a:r>
            <a:r>
              <a:rPr lang="zh-CN" altLang="en-US" b="1"/>
              <a:t>                             </a:t>
            </a:r>
            <a:r>
              <a:rPr lang="en-US" altLang="zh-CN" sz="1900"/>
              <a:t>10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250825" y="1844675"/>
            <a:ext cx="424973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主磁极的主磁通和漏磁通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>
                <a:cs typeface="Tahoma" pitchFamily="34" charset="0"/>
              </a:rPr>
              <a:t>电机的</a:t>
            </a:r>
            <a:r>
              <a:rPr lang="zh-CN" altLang="en-US" sz="3200" b="1"/>
              <a:t>磁路由五部分组成。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气隙；电枢齿；电枢轭；磁极铁心；定子磁轭。（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F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u</a:t>
            </a:r>
            <a:r>
              <a:rPr lang="en-US" altLang="zh-CN" sz="3200" b="1" baseline="-250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、非线性）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/>
              <a:t>电机的磁化曲线</a:t>
            </a:r>
            <a:r>
              <a:rPr lang="ru-RU" altLang="zh-CN" sz="3200" b="1">
                <a:cs typeface="Tahoma" pitchFamily="34" charset="0"/>
              </a:rPr>
              <a:t>Ф</a:t>
            </a:r>
            <a:r>
              <a:rPr lang="en-US" altLang="zh-CN" sz="3200" b="1" baseline="-25000">
                <a:cs typeface="Tahoma" pitchFamily="34" charset="0"/>
              </a:rPr>
              <a:t>0</a:t>
            </a:r>
            <a:r>
              <a:rPr lang="en-US" altLang="zh-CN" sz="3200" b="1">
                <a:cs typeface="Tahoma" pitchFamily="34" charset="0"/>
              </a:rPr>
              <a:t>=</a:t>
            </a:r>
            <a:r>
              <a:rPr lang="en-US" altLang="zh-CN" sz="3200" b="1"/>
              <a:t> f(F</a:t>
            </a:r>
            <a:r>
              <a:rPr lang="en-US" altLang="zh-CN" sz="3200" b="1" baseline="-25000">
                <a:cs typeface="Tahoma" pitchFamily="34" charset="0"/>
              </a:rPr>
              <a:t>f</a:t>
            </a:r>
            <a:r>
              <a:rPr lang="en-US" altLang="zh-CN" sz="3200" b="1"/>
              <a:t>) </a:t>
            </a:r>
            <a:r>
              <a:rPr lang="zh-CN" altLang="en-US" sz="3200" b="1"/>
              <a:t>。</a:t>
            </a:r>
            <a:r>
              <a:rPr lang="zh-CN" altLang="en-US" sz="3200" b="1">
                <a:solidFill>
                  <a:srgbClr val="0000FF"/>
                </a:solidFill>
              </a:rPr>
              <a:t>气隙线</a:t>
            </a:r>
            <a:r>
              <a:rPr lang="zh-CN" altLang="en-US" sz="3200" b="1"/>
              <a:t>。铁磁材料的饱和</a:t>
            </a:r>
            <a:r>
              <a:rPr lang="zh-CN" altLang="en-US" sz="2700" b="1"/>
              <a:t>。</a:t>
            </a:r>
          </a:p>
        </p:txBody>
      </p:sp>
      <p:pic>
        <p:nvPicPr>
          <p:cNvPr id="216070" name="Picture 6" descr="2-3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16463" y="2924175"/>
            <a:ext cx="4427537" cy="3733800"/>
          </a:xfrm>
          <a:noFill/>
          <a:ln/>
        </p:spPr>
      </p:pic>
      <p:pic>
        <p:nvPicPr>
          <p:cNvPr id="216073" name="Picture 9" descr="2-2"/>
          <p:cNvPicPr>
            <a:picLocks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751388" y="260350"/>
            <a:ext cx="4392612" cy="292576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42988" y="188913"/>
            <a:ext cx="7793037" cy="936625"/>
          </a:xfrm>
        </p:spPr>
        <p:txBody>
          <a:bodyPr/>
          <a:lstStyle/>
          <a:p>
            <a:r>
              <a:rPr lang="zh-CN" altLang="en-US"/>
              <a:t>举例</a:t>
            </a:r>
            <a:r>
              <a:rPr lang="zh-CN" altLang="en-US" sz="2500" b="1"/>
              <a:t>         </a:t>
            </a:r>
            <a:r>
              <a:rPr lang="zh-CN" altLang="en-US" b="1"/>
              <a:t>                             </a:t>
            </a:r>
            <a:r>
              <a:rPr lang="en-US" altLang="zh-CN" sz="1900"/>
              <a:t>11</a:t>
            </a:r>
          </a:p>
        </p:txBody>
      </p:sp>
      <p:pic>
        <p:nvPicPr>
          <p:cNvPr id="221188" name="Picture 4" descr="2-2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95288" y="1249363"/>
            <a:ext cx="8424862" cy="5608637"/>
          </a:xfrm>
          <a:noFill/>
          <a:ln/>
        </p:spPr>
      </p:pic>
      <p:sp>
        <p:nvSpPr>
          <p:cNvPr id="221190" name="Line 6"/>
          <p:cNvSpPr>
            <a:spLocks noChangeShapeType="1"/>
          </p:cNvSpPr>
          <p:nvPr/>
        </p:nvSpPr>
        <p:spPr bwMode="auto">
          <a:xfrm flipV="1">
            <a:off x="4356100" y="5157788"/>
            <a:ext cx="1943100" cy="431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1195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6489700" y="4891088"/>
          <a:ext cx="163513" cy="161925"/>
        </p:xfrm>
        <a:graphic>
          <a:graphicData uri="http://schemas.openxmlformats.org/presentationml/2006/ole">
            <p:oleObj spid="_x0000_s221195" name="公式" r:id="rId4" imgW="164880" imgH="164880" progId="Equation.3">
              <p:embed/>
            </p:oleObj>
          </a:graphicData>
        </a:graphic>
      </p:graphicFrame>
      <p:graphicFrame>
        <p:nvGraphicFramePr>
          <p:cNvPr id="221197" name="Object 13"/>
          <p:cNvGraphicFramePr>
            <a:graphicFrameLocks noChangeAspect="1"/>
          </p:cNvGraphicFramePr>
          <p:nvPr/>
        </p:nvGraphicFramePr>
        <p:xfrm>
          <a:off x="5076825" y="5300663"/>
          <a:ext cx="720725" cy="720725"/>
        </p:xfrm>
        <a:graphic>
          <a:graphicData uri="http://schemas.openxmlformats.org/presentationml/2006/ole">
            <p:oleObj spid="_x0000_s221197" name="公式" r:id="rId5" imgW="164880" imgH="164880" progId="Equation.3">
              <p:embed/>
            </p:oleObj>
          </a:graphicData>
        </a:graphic>
      </p:graphicFrame>
      <p:graphicFrame>
        <p:nvGraphicFramePr>
          <p:cNvPr id="221198" name="Object 14"/>
          <p:cNvGraphicFramePr>
            <a:graphicFrameLocks noChangeAspect="1"/>
          </p:cNvGraphicFramePr>
          <p:nvPr/>
        </p:nvGraphicFramePr>
        <p:xfrm>
          <a:off x="6877050" y="3141663"/>
          <a:ext cx="831850" cy="942975"/>
        </p:xfrm>
        <a:graphic>
          <a:graphicData uri="http://schemas.openxmlformats.org/presentationml/2006/ole">
            <p:oleObj spid="_x0000_s221198" name="公式" r:id="rId6" imgW="190440" imgH="215640" progId="Equation.3">
              <p:embed/>
            </p:oleObj>
          </a:graphicData>
        </a:graphic>
      </p:graphicFrame>
      <p:graphicFrame>
        <p:nvGraphicFramePr>
          <p:cNvPr id="221199" name="Object 15"/>
          <p:cNvGraphicFramePr>
            <a:graphicFrameLocks noChangeAspect="1"/>
          </p:cNvGraphicFramePr>
          <p:nvPr/>
        </p:nvGraphicFramePr>
        <p:xfrm>
          <a:off x="6011863" y="1484313"/>
          <a:ext cx="887412" cy="941387"/>
        </p:xfrm>
        <a:graphic>
          <a:graphicData uri="http://schemas.openxmlformats.org/presentationml/2006/ole">
            <p:oleObj spid="_x0000_s221199" name="公式" r:id="rId7" imgW="203040" imgH="215640" progId="Equation.3">
              <p:embed/>
            </p:oleObj>
          </a:graphicData>
        </a:graphic>
      </p:graphicFrame>
      <p:sp>
        <p:nvSpPr>
          <p:cNvPr id="221204" name="Line 20"/>
          <p:cNvSpPr>
            <a:spLocks noChangeShapeType="1"/>
          </p:cNvSpPr>
          <p:nvPr/>
        </p:nvSpPr>
        <p:spPr bwMode="auto">
          <a:xfrm flipV="1">
            <a:off x="4356100" y="3933825"/>
            <a:ext cx="2736850" cy="16557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 flipV="1">
            <a:off x="4356100" y="2276475"/>
            <a:ext cx="1728788" cy="331311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 animBg="1"/>
      <p:bldP spid="2212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1143000"/>
          </a:xfrm>
        </p:spPr>
        <p:txBody>
          <a:bodyPr/>
          <a:lstStyle/>
          <a:p>
            <a:r>
              <a:rPr lang="zh-CN" altLang="en-US"/>
              <a:t>举例</a:t>
            </a:r>
            <a:r>
              <a:rPr lang="zh-CN" altLang="en-US" sz="2500" b="1"/>
              <a:t>         </a:t>
            </a:r>
            <a:r>
              <a:rPr lang="zh-CN" altLang="en-US" b="1"/>
              <a:t>                             </a:t>
            </a:r>
            <a:r>
              <a:rPr lang="en-US" altLang="zh-CN" sz="1900"/>
              <a:t>12</a:t>
            </a:r>
          </a:p>
        </p:txBody>
      </p:sp>
      <p:pic>
        <p:nvPicPr>
          <p:cNvPr id="224259" name="Picture 3" descr="2-3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 r="8566" b="7285"/>
          <a:stretch>
            <a:fillRect/>
          </a:stretch>
        </p:blipFill>
        <p:spPr>
          <a:xfrm>
            <a:off x="2268538" y="1773238"/>
            <a:ext cx="5113337" cy="43719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</p:spPr>
      </p:pic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667000" y="29718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8000" b="1">
                <a:latin typeface="宋体" pitchFamily="2" charset="-122"/>
              </a:rPr>
              <a:t>谢谢</a:t>
            </a:r>
            <a:r>
              <a:rPr kumimoji="1" lang="zh-CN" altLang="en-US" sz="3200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介绍内容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6825" y="1905000"/>
            <a:ext cx="6702425" cy="4038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/>
              <a:t>1.</a:t>
            </a:r>
            <a:r>
              <a:rPr lang="zh-CN" altLang="en-US" sz="3600" b="1"/>
              <a:t>直流电机的空载磁场和磁通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2.</a:t>
            </a:r>
            <a:r>
              <a:rPr lang="zh-CN" altLang="en-US" sz="3600" b="1"/>
              <a:t>励磁磁势及其计算原则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3.</a:t>
            </a:r>
            <a:r>
              <a:rPr lang="zh-CN" altLang="en-US" sz="3600" b="1"/>
              <a:t>气隙磁感应强度和气隙磁压降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4.</a:t>
            </a:r>
            <a:r>
              <a:rPr lang="zh-CN" altLang="en-US" sz="3600" b="1"/>
              <a:t>电机的磁化曲线</a:t>
            </a:r>
          </a:p>
        </p:txBody>
      </p:sp>
      <p:pic>
        <p:nvPicPr>
          <p:cNvPr id="211972" name="Picture 4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133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3" name="Picture 5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7813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4" name="Picture 6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500438"/>
            <a:ext cx="647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5" name="Picture 7" descr="03new01010">
            <a:hlinkClick r:id="" action="ppaction://noaction"/>
          </p:cNvPr>
          <p:cNvPicPr>
            <a:picLocks noChangeAspect="1" noChangeArrowheads="1" noCro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71550" y="4076700"/>
            <a:ext cx="601663" cy="385763"/>
          </a:xfrm>
          <a:noFill/>
          <a:ln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本讲内容                          </a:t>
            </a:r>
            <a:r>
              <a:rPr lang="en-US" altLang="zh-CN" sz="1400" b="1">
                <a:ea typeface="仿宋_GB2312" pitchFamily="49" charset="-122"/>
              </a:rPr>
              <a:t>1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6450" y="2276475"/>
            <a:ext cx="7405688" cy="3662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/>
              <a:t>      </a:t>
            </a:r>
            <a:r>
              <a:rPr lang="zh-CN" altLang="en-US" sz="3200" b="1"/>
              <a:t>电机中产生感应电势和电磁转矩都离不开磁场。电机磁场的特性，在很大程度上影响着电机的运行性能。</a:t>
            </a:r>
          </a:p>
          <a:p>
            <a:pPr>
              <a:buFont typeface="Wingdings" pitchFamily="2" charset="2"/>
              <a:buNone/>
            </a:pPr>
            <a:r>
              <a:rPr lang="zh-CN" altLang="en-US" sz="3200" b="1"/>
              <a:t>      本章首先讨论电枢组在没有电枢电流</a:t>
            </a:r>
            <a:r>
              <a:rPr lang="en-US" altLang="zh-CN" sz="3200" b="1"/>
              <a:t>——</a:t>
            </a:r>
            <a:r>
              <a:rPr lang="zh-CN" altLang="en-US" sz="3200" b="1"/>
              <a:t>空载情况下，由励磁电流独立产生的空载磁场，研究该磁场的分布情况，以及磁通量与励磁电流的关系。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723900"/>
          </a:xfrm>
        </p:spPr>
        <p:txBody>
          <a:bodyPr/>
          <a:lstStyle/>
          <a:p>
            <a:r>
              <a:rPr lang="en-US" altLang="zh-CN"/>
              <a:t>2-1.</a:t>
            </a:r>
            <a:r>
              <a:rPr lang="zh-CN" altLang="en-US" sz="2900" b="1"/>
              <a:t>直流电机的空载磁场和磁通</a:t>
            </a:r>
            <a:r>
              <a:rPr lang="zh-CN" altLang="en-US" b="1"/>
              <a:t>      </a:t>
            </a:r>
            <a:r>
              <a:rPr lang="en-US" altLang="zh-CN" sz="1400">
                <a:ea typeface="黑体" pitchFamily="2" charset="-122"/>
              </a:rPr>
              <a:t>2</a:t>
            </a:r>
          </a:p>
        </p:txBody>
      </p:sp>
      <p:pic>
        <p:nvPicPr>
          <p:cNvPr id="198660" name="Picture 4" descr="dj2-1"/>
          <p:cNvPicPr>
            <a:picLocks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3935413" y="2187575"/>
            <a:ext cx="4176712" cy="2535238"/>
          </a:xfrm>
          <a:noFill/>
          <a:ln/>
        </p:spPr>
      </p:pic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539750" y="1773238"/>
            <a:ext cx="316865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主磁通</a:t>
            </a: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:</a:t>
            </a:r>
            <a:r>
              <a:rPr kumimoji="1" lang="zh-CN" altLang="en-US" sz="3200" b="1">
                <a:latin typeface="Tahoma" pitchFamily="34" charset="0"/>
                <a:ea typeface="黑体" pitchFamily="2" charset="-122"/>
              </a:rPr>
              <a:t>进入电枢与电枢绕组交链的那部分磁通</a:t>
            </a:r>
            <a:r>
              <a:rPr kumimoji="1" lang="en-US" altLang="zh-CN" sz="3200" b="1">
                <a:latin typeface="Tahoma" pitchFamily="34" charset="0"/>
                <a:ea typeface="黑体" pitchFamily="2" charset="-122"/>
              </a:rPr>
              <a:t>.</a:t>
            </a:r>
            <a:r>
              <a:rPr kumimoji="1" lang="el-GR" altLang="zh-CN" sz="3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Φ</a:t>
            </a:r>
            <a:r>
              <a:rPr kumimoji="1" lang="en-US" altLang="zh-CN" sz="3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endParaRPr kumimoji="1" lang="el-GR" altLang="zh-CN" sz="3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漏磁通</a:t>
            </a: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:</a:t>
            </a:r>
            <a:r>
              <a:rPr kumimoji="1" lang="zh-CN" altLang="en-US" sz="3200" b="1">
                <a:latin typeface="Tahoma" pitchFamily="34" charset="0"/>
                <a:ea typeface="黑体" pitchFamily="2" charset="-122"/>
              </a:rPr>
              <a:t>不</a:t>
            </a:r>
            <a:r>
              <a:rPr kumimoji="1" lang="zh-CN" altLang="en-US" sz="3200" b="1">
                <a:latin typeface="Tahoma" pitchFamily="34" charset="0"/>
              </a:rPr>
              <a:t>进入电枢与电枢绕组交链的那部分磁通</a:t>
            </a:r>
            <a:r>
              <a:rPr kumimoji="1" lang="zh-CN" altLang="en-US" sz="3600" b="1">
                <a:latin typeface="Tahoma" pitchFamily="34" charset="0"/>
              </a:rPr>
              <a:t>。</a:t>
            </a:r>
            <a:r>
              <a:rPr kumimoji="1" lang="el-GR" altLang="zh-CN" sz="3200" b="1">
                <a:latin typeface="Times New Roman" pitchFamily="18" charset="0"/>
                <a:ea typeface="黑体" pitchFamily="2" charset="-122"/>
              </a:rPr>
              <a:t>Φ</a:t>
            </a:r>
            <a:r>
              <a:rPr kumimoji="1" lang="el-GR" altLang="zh-CN" sz="3200" b="1" baseline="-25000">
                <a:latin typeface="Tahoma" pitchFamily="34" charset="0"/>
                <a:cs typeface="Tahoma" pitchFamily="34" charset="0"/>
              </a:rPr>
              <a:t>σ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极对数</a:t>
            </a: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p</a:t>
            </a:r>
          </a:p>
        </p:txBody>
      </p:sp>
      <p:graphicFrame>
        <p:nvGraphicFramePr>
          <p:cNvPr id="19866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563938" y="5013325"/>
          <a:ext cx="2676525" cy="1457325"/>
        </p:xfrm>
        <a:graphic>
          <a:graphicData uri="http://schemas.openxmlformats.org/presentationml/2006/ole">
            <p:oleObj spid="_x0000_s198662" name="Equation" r:id="rId6" imgW="914400" imgH="660240" progId="Equation.DSMT4">
              <p:embed/>
            </p:oleObj>
          </a:graphicData>
        </a:graphic>
      </p:graphicFrame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6227763" y="4868863"/>
            <a:ext cx="2484437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总磁通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漏磁系数</a:t>
            </a:r>
            <a:endParaRPr kumimoji="1" lang="zh-CN" altLang="en-US" sz="3600" b="1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600" b="1">
              <a:latin typeface="Tahoma" pitchFamily="34" charset="0"/>
              <a:ea typeface="黑体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723900"/>
          </a:xfrm>
        </p:spPr>
        <p:txBody>
          <a:bodyPr/>
          <a:lstStyle/>
          <a:p>
            <a:r>
              <a:rPr lang="en-US" altLang="zh-CN"/>
              <a:t>2-1.</a:t>
            </a:r>
            <a:r>
              <a:rPr lang="zh-CN" altLang="en-US" sz="2900" b="1"/>
              <a:t>直流电机的空载磁场和磁通</a:t>
            </a:r>
            <a:r>
              <a:rPr lang="zh-CN" altLang="en-US" b="1"/>
              <a:t>      </a:t>
            </a:r>
            <a:r>
              <a:rPr lang="en-US" altLang="zh-CN" sz="1400">
                <a:ea typeface="黑体" pitchFamily="2" charset="-122"/>
              </a:rPr>
              <a:t>2</a:t>
            </a:r>
          </a:p>
        </p:txBody>
      </p:sp>
      <p:pic>
        <p:nvPicPr>
          <p:cNvPr id="217096" name="Picture 8" descr="4-20A负载剖分（双）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72294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723900"/>
          </a:xfrm>
        </p:spPr>
        <p:txBody>
          <a:bodyPr/>
          <a:lstStyle/>
          <a:p>
            <a:r>
              <a:rPr lang="en-US" altLang="zh-CN"/>
              <a:t>2-1.</a:t>
            </a:r>
            <a:r>
              <a:rPr lang="zh-CN" altLang="en-US" sz="2900" b="1"/>
              <a:t>直流电机的空载磁场和磁通</a:t>
            </a:r>
            <a:r>
              <a:rPr lang="zh-CN" altLang="en-US" b="1"/>
              <a:t>      </a:t>
            </a:r>
            <a:r>
              <a:rPr lang="en-US" altLang="zh-CN" sz="1400">
                <a:ea typeface="黑体" pitchFamily="2" charset="-122"/>
              </a:rPr>
              <a:t>2</a:t>
            </a:r>
          </a:p>
        </p:txBody>
      </p:sp>
      <p:pic>
        <p:nvPicPr>
          <p:cNvPr id="215043" name="Picture 3" descr="dj2-1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138613" y="2058988"/>
            <a:ext cx="4176712" cy="2535237"/>
          </a:xfrm>
          <a:noFill/>
          <a:ln/>
        </p:spPr>
      </p:pic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539750" y="2060575"/>
            <a:ext cx="352742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主磁极</a:t>
            </a: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永久磁铁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电励磁极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优点：</a:t>
            </a:r>
            <a:r>
              <a:rPr kumimoji="1" lang="zh-CN" altLang="en-US" sz="2800" b="1">
                <a:latin typeface="Tahoma" pitchFamily="34" charset="0"/>
                <a:ea typeface="黑体" pitchFamily="2" charset="-122"/>
              </a:rPr>
              <a:t>在电机工作时不消耗能量。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缺点：</a:t>
            </a:r>
            <a:r>
              <a:rPr kumimoji="1" lang="zh-CN" altLang="en-US" sz="2800" b="1">
                <a:latin typeface="Tahoma" pitchFamily="34" charset="0"/>
                <a:ea typeface="黑体" pitchFamily="2" charset="-122"/>
              </a:rPr>
              <a:t>产生的磁场不能随时调节。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3995738" y="4652963"/>
            <a:ext cx="561657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优点</a:t>
            </a:r>
            <a:r>
              <a:rPr kumimoji="1" lang="zh-CN" altLang="en-US" sz="2400" b="1">
                <a:latin typeface="Tahoma" pitchFamily="34" charset="0"/>
                <a:ea typeface="黑体" pitchFamily="2" charset="-122"/>
              </a:rPr>
              <a:t>：</a:t>
            </a:r>
            <a:r>
              <a:rPr kumimoji="1" lang="zh-CN" altLang="en-US" sz="2800" b="1">
                <a:latin typeface="Tahoma" pitchFamily="34" charset="0"/>
                <a:ea typeface="黑体" pitchFamily="2" charset="-122"/>
              </a:rPr>
              <a:t>产生的磁场能随时调节。</a:t>
            </a:r>
          </a:p>
          <a:p>
            <a:pPr marL="342900" indent="-342900"/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缺点：</a:t>
            </a:r>
            <a:r>
              <a:rPr kumimoji="1" lang="zh-CN" altLang="en-US" sz="2800" b="1">
                <a:latin typeface="Tahoma" pitchFamily="34" charset="0"/>
                <a:ea typeface="黑体" pitchFamily="2" charset="-122"/>
              </a:rPr>
              <a:t>在电机工作时消耗能量。</a:t>
            </a:r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1692275" y="3068638"/>
            <a:ext cx="647700" cy="1800225"/>
          </a:xfrm>
          <a:prstGeom prst="line">
            <a:avLst/>
          </a:prstGeom>
          <a:noFill/>
          <a:ln w="762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2484438" y="3716338"/>
            <a:ext cx="2663825" cy="1512887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15050" name="Picture 10" descr="0-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0988" y="260350"/>
            <a:ext cx="4330700" cy="460851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8" grpId="0" animBg="1"/>
      <p:bldP spid="2150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/>
              <a:t>2-2.</a:t>
            </a:r>
            <a:r>
              <a:rPr lang="zh-CN" altLang="en-US" sz="3700" b="1"/>
              <a:t>励磁磁势及其计算原则  </a:t>
            </a:r>
            <a:r>
              <a:rPr lang="en-US" altLang="zh-CN" sz="1200">
                <a:ea typeface="黑体" pitchFamily="2" charset="-122"/>
              </a:rPr>
              <a:t>3</a:t>
            </a:r>
          </a:p>
        </p:txBody>
      </p:sp>
      <p:sp>
        <p:nvSpPr>
          <p:cNvPr id="181265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017713"/>
            <a:ext cx="4248150" cy="371633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300" b="1">
                <a:latin typeface="黑体" pitchFamily="2" charset="-122"/>
                <a:ea typeface="黑体" pitchFamily="2" charset="-122"/>
              </a:rPr>
              <a:t>磁路计算的目标，就是</a:t>
            </a:r>
            <a:r>
              <a:rPr lang="zh-CN" altLang="en-US" sz="23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确定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产生一定数量的主磁通   所需要的</a:t>
            </a:r>
            <a:r>
              <a:rPr lang="zh-CN" altLang="en-US" sz="23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励磁磁势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 。</a:t>
            </a:r>
          </a:p>
          <a:p>
            <a:pPr>
              <a:lnSpc>
                <a:spcPct val="80000"/>
              </a:lnSpc>
            </a:pPr>
            <a:r>
              <a:rPr lang="zh-CN" altLang="en-US" sz="2300" b="1">
                <a:latin typeface="黑体" pitchFamily="2" charset="-122"/>
                <a:ea typeface="黑体" pitchFamily="2" charset="-122"/>
              </a:rPr>
              <a:t>通常把磁路分成五段：</a:t>
            </a:r>
          </a:p>
          <a:p>
            <a:pPr>
              <a:lnSpc>
                <a:spcPct val="80000"/>
              </a:lnSpc>
            </a:pPr>
            <a:r>
              <a:rPr lang="en-US" altLang="zh-CN" sz="23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，气隙；</a:t>
            </a:r>
          </a:p>
          <a:p>
            <a:pPr>
              <a:lnSpc>
                <a:spcPct val="80000"/>
              </a:lnSpc>
            </a:pPr>
            <a:r>
              <a:rPr lang="en-US" altLang="zh-CN" sz="23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，电枢齿；</a:t>
            </a:r>
          </a:p>
          <a:p>
            <a:pPr>
              <a:lnSpc>
                <a:spcPct val="80000"/>
              </a:lnSpc>
            </a:pPr>
            <a:r>
              <a:rPr lang="en-US" altLang="zh-CN" sz="23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，电枢轭；</a:t>
            </a:r>
          </a:p>
          <a:p>
            <a:pPr>
              <a:lnSpc>
                <a:spcPct val="80000"/>
              </a:lnSpc>
            </a:pPr>
            <a:r>
              <a:rPr lang="en-US" altLang="zh-CN" sz="23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，磁极铁心；</a:t>
            </a:r>
          </a:p>
          <a:p>
            <a:pPr>
              <a:lnSpc>
                <a:spcPct val="80000"/>
              </a:lnSpc>
            </a:pPr>
            <a:r>
              <a:rPr lang="en-US" altLang="zh-CN" sz="23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300" b="1">
                <a:latin typeface="黑体" pitchFamily="2" charset="-122"/>
                <a:ea typeface="黑体" pitchFamily="2" charset="-122"/>
              </a:rPr>
              <a:t>，定子磁轭。</a:t>
            </a:r>
          </a:p>
          <a:p>
            <a:pPr>
              <a:lnSpc>
                <a:spcPct val="80000"/>
              </a:lnSpc>
            </a:pPr>
            <a:r>
              <a:rPr lang="zh-CN" altLang="en-US" sz="2300" b="1">
                <a:latin typeface="黑体" pitchFamily="2" charset="-122"/>
                <a:ea typeface="黑体" pitchFamily="2" charset="-122"/>
              </a:rPr>
              <a:t>每对极的磁势为</a:t>
            </a:r>
            <a:endParaRPr lang="zh-CN" altLang="en-US" sz="180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81262" name="Picture 14" descr="2-2"/>
          <p:cNvPicPr>
            <a:picLocks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0" y="1700213"/>
            <a:ext cx="4392613" cy="2925762"/>
          </a:xfrm>
          <a:noFill/>
          <a:ln/>
        </p:spPr>
      </p:pic>
      <p:graphicFrame>
        <p:nvGraphicFramePr>
          <p:cNvPr id="181266" name="Object 18"/>
          <p:cNvGraphicFramePr>
            <a:graphicFrameLocks noChangeAspect="1"/>
          </p:cNvGraphicFramePr>
          <p:nvPr>
            <p:ph sz="quarter" idx="3"/>
          </p:nvPr>
        </p:nvGraphicFramePr>
        <p:xfrm>
          <a:off x="3190875" y="4918075"/>
          <a:ext cx="4848225" cy="671513"/>
        </p:xfrm>
        <a:graphic>
          <a:graphicData uri="http://schemas.openxmlformats.org/presentationml/2006/ole">
            <p:oleObj spid="_x0000_s181266" name="Equation" r:id="rId5" imgW="2616120" imgH="241200" progId="Equation.DSMT4">
              <p:embed/>
            </p:oleObj>
          </a:graphicData>
        </a:graphic>
      </p:graphicFrame>
      <p:graphicFrame>
        <p:nvGraphicFramePr>
          <p:cNvPr id="181268" name="Object 20"/>
          <p:cNvGraphicFramePr>
            <a:graphicFrameLocks noChangeAspect="1"/>
          </p:cNvGraphicFramePr>
          <p:nvPr/>
        </p:nvGraphicFramePr>
        <p:xfrm>
          <a:off x="3995738" y="5734050"/>
          <a:ext cx="3962400" cy="649288"/>
        </p:xfrm>
        <a:graphic>
          <a:graphicData uri="http://schemas.openxmlformats.org/presentationml/2006/ole">
            <p:oleObj spid="_x0000_s181268" name="Equation" r:id="rId6" imgW="1473120" imgH="241200" progId="Equation.DSMT4">
              <p:embed/>
            </p:oleObj>
          </a:graphicData>
        </a:graphic>
      </p:graphicFrame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250825" y="5589588"/>
            <a:ext cx="3313113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300" b="1">
                <a:ea typeface="黑体" pitchFamily="2" charset="-122"/>
              </a:rPr>
              <a:t>分段的原则：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300" b="1">
                <a:ea typeface="黑体" pitchFamily="2" charset="-122"/>
              </a:rPr>
              <a:t>     截面积相同，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300" b="1">
                <a:ea typeface="黑体" pitchFamily="2" charset="-122"/>
              </a:rPr>
              <a:t>     形状规则</a:t>
            </a:r>
          </a:p>
        </p:txBody>
      </p:sp>
      <p:graphicFrame>
        <p:nvGraphicFramePr>
          <p:cNvPr id="181270" name="Object 22"/>
          <p:cNvGraphicFramePr>
            <a:graphicFrameLocks noChangeAspect="1"/>
          </p:cNvGraphicFramePr>
          <p:nvPr/>
        </p:nvGraphicFramePr>
        <p:xfrm>
          <a:off x="2925763" y="3367088"/>
          <a:ext cx="1873250" cy="1831975"/>
        </p:xfrm>
        <a:graphic>
          <a:graphicData uri="http://schemas.openxmlformats.org/presentationml/2006/ole">
            <p:oleObj spid="_x0000_s181270" name="Microsoft Equation 3.0" r:id="rId7" imgW="1180800" imgH="11556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1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1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1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8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8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8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5" grpId="0" build="p"/>
      <p:bldP spid="1812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369300" cy="792162"/>
          </a:xfrm>
        </p:spPr>
        <p:txBody>
          <a:bodyPr/>
          <a:lstStyle/>
          <a:p>
            <a:r>
              <a:rPr lang="en-US" altLang="zh-CN"/>
              <a:t>2-3.</a:t>
            </a:r>
            <a:r>
              <a:rPr lang="zh-CN" altLang="en-US" b="1"/>
              <a:t>气隙磁感应强度和气隙磁压降   </a:t>
            </a:r>
            <a:r>
              <a:rPr lang="en-US" altLang="zh-CN" sz="1900"/>
              <a:t>4</a:t>
            </a:r>
          </a:p>
        </p:txBody>
      </p:sp>
      <p:sp>
        <p:nvSpPr>
          <p:cNvPr id="82964" name="Rectangle 1044"/>
          <p:cNvSpPr>
            <a:spLocks noChangeArrowheads="1"/>
          </p:cNvSpPr>
          <p:nvPr/>
        </p:nvSpPr>
        <p:spPr bwMode="auto">
          <a:xfrm>
            <a:off x="755650" y="1916113"/>
            <a:ext cx="80645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从上面的公式可以看出，磁路由五部分组成</a:t>
            </a:r>
            <a:r>
              <a:rPr lang="zh-CN" altLang="en-US" sz="3100"/>
              <a:t>。</a:t>
            </a:r>
            <a:endParaRPr lang="zh-CN" altLang="en-US" sz="27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气隙部分空气磁导率</a:t>
            </a:r>
            <a:r>
              <a:rPr lang="el-GR" altLang="zh-CN" sz="2700" b="1">
                <a:cs typeface="Tahoma" pitchFamily="34" charset="0"/>
              </a:rPr>
              <a:t>μ</a:t>
            </a:r>
            <a:r>
              <a:rPr lang="el-GR" altLang="zh-CN" sz="2700" b="1" baseline="-25000">
                <a:cs typeface="Tahoma" pitchFamily="34" charset="0"/>
              </a:rPr>
              <a:t>δ</a:t>
            </a:r>
            <a:r>
              <a:rPr lang="en-US" altLang="zh-CN" sz="2700" b="1"/>
              <a:t>=</a:t>
            </a:r>
            <a:r>
              <a:rPr lang="el-GR" altLang="zh-CN" sz="2700" b="1">
                <a:cs typeface="Tahoma" pitchFamily="34" charset="0"/>
              </a:rPr>
              <a:t>μ</a:t>
            </a:r>
            <a:r>
              <a:rPr lang="en-US" altLang="zh-CN" sz="2700" b="1" baseline="-25000">
                <a:cs typeface="Tahoma" pitchFamily="34" charset="0"/>
              </a:rPr>
              <a:t>0</a:t>
            </a:r>
            <a:r>
              <a:rPr lang="en-US" altLang="zh-CN" sz="2700" b="1"/>
              <a:t> </a:t>
            </a:r>
            <a:r>
              <a:rPr lang="zh-CN" altLang="en-US" sz="2700" b="1"/>
              <a:t>，磁阻相对很大；在铁磁中，在磁路不饱和的情况下，</a:t>
            </a:r>
            <a:r>
              <a:rPr lang="el-GR" altLang="zh-CN" sz="2700" b="1">
                <a:cs typeface="Tahoma" pitchFamily="34" charset="0"/>
              </a:rPr>
              <a:t>μ</a:t>
            </a:r>
            <a:r>
              <a:rPr lang="en-US" altLang="zh-CN" sz="2700" b="1" baseline="-25000">
                <a:cs typeface="Tahoma" pitchFamily="34" charset="0"/>
              </a:rPr>
              <a:t>Fe</a:t>
            </a:r>
            <a:r>
              <a:rPr lang="en-US" altLang="zh-CN" sz="2700" b="1"/>
              <a:t>&gt;&gt;</a:t>
            </a:r>
            <a:r>
              <a:rPr lang="el-GR" altLang="zh-CN" sz="2700" b="1">
                <a:cs typeface="Tahoma" pitchFamily="34" charset="0"/>
              </a:rPr>
              <a:t>μ</a:t>
            </a:r>
            <a:r>
              <a:rPr lang="en-US" altLang="zh-CN" sz="2700" b="1" baseline="-25000">
                <a:cs typeface="Tahoma" pitchFamily="34" charset="0"/>
              </a:rPr>
              <a:t>0</a:t>
            </a:r>
            <a:r>
              <a:rPr lang="en-US" altLang="zh-CN" sz="2700" b="1"/>
              <a:t> </a:t>
            </a:r>
            <a:r>
              <a:rPr lang="zh-CN" altLang="en-US" sz="2700" b="1"/>
              <a:t>，其磁阻很小。所以</a:t>
            </a:r>
            <a:r>
              <a:rPr lang="zh-CN" altLang="en-US" sz="2700" b="1">
                <a:solidFill>
                  <a:srgbClr val="0000FF"/>
                </a:solidFill>
              </a:rPr>
              <a:t>磁路的磁压降基本在气隙部分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电机的气隙是不均匀的，在磁极中心处气隙小，气隙磁密较大；靠近两极尖处气隙大相应的磁密将减小，相邻两极中心处（电机的几何中心线）磁密等于零。</a:t>
            </a:r>
          </a:p>
        </p:txBody>
      </p:sp>
      <p:sp>
        <p:nvSpPr>
          <p:cNvPr id="82975" name="Rectangle 1055"/>
          <p:cNvSpPr>
            <a:spLocks noChangeArrowheads="1"/>
          </p:cNvSpPr>
          <p:nvPr/>
        </p:nvSpPr>
        <p:spPr bwMode="auto">
          <a:xfrm>
            <a:off x="1258888" y="1268413"/>
            <a:ext cx="55451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/>
              <a:t>磁路计算的方法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369300" cy="792162"/>
          </a:xfrm>
        </p:spPr>
        <p:txBody>
          <a:bodyPr/>
          <a:lstStyle/>
          <a:p>
            <a:r>
              <a:rPr lang="en-US" altLang="zh-CN" sz="3700"/>
              <a:t>2-3.</a:t>
            </a:r>
            <a:r>
              <a:rPr lang="zh-CN" altLang="en-US" sz="2900" b="1"/>
              <a:t>气隙磁感应强度和气隙磁压降</a:t>
            </a:r>
            <a:r>
              <a:rPr lang="zh-CN" altLang="en-US" sz="3700" b="1"/>
              <a:t>    </a:t>
            </a:r>
            <a:r>
              <a:rPr lang="en-US" altLang="zh-CN" sz="2100"/>
              <a:t>5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539750" y="1700213"/>
            <a:ext cx="46085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电机的气隙不均匀的，指的是电机整个圆周上的气隙不均匀；电机在磁极极弧内是均匀的；磁极极弧下由于气隙均匀，所以气隙磁密相同</a:t>
            </a:r>
            <a:r>
              <a:rPr lang="en-US" altLang="zh-CN" sz="2700" b="1"/>
              <a:t>(</a:t>
            </a:r>
            <a:r>
              <a:rPr lang="zh-CN" altLang="en-US" sz="2700" b="1"/>
              <a:t>即波形的平顶部分</a:t>
            </a:r>
            <a:r>
              <a:rPr lang="en-US" altLang="zh-CN" sz="2700" b="1"/>
              <a:t>)</a:t>
            </a:r>
            <a:r>
              <a:rPr lang="zh-CN" altLang="en-US" sz="2700" b="1"/>
              <a:t>；靠近两极尖处气隙大相应的磁密将减小，</a:t>
            </a:r>
            <a:r>
              <a:rPr lang="zh-CN" altLang="en-US" sz="2700" b="1">
                <a:solidFill>
                  <a:srgbClr val="0000FF"/>
                </a:solidFill>
              </a:rPr>
              <a:t>相邻两极中心处（电机的几何中心线）磁密等于零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电机的气隙磁密空间分布波形如图所示。</a:t>
            </a:r>
          </a:p>
        </p:txBody>
      </p:sp>
      <p:pic>
        <p:nvPicPr>
          <p:cNvPr id="203780" name="Picture 4" descr="dj2-3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53013" y="1484313"/>
            <a:ext cx="4090987" cy="49688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7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7.2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|0|0|0.1|0.4|0|0|0|0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0.6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1|1|0.8|1.8|55.4|29.7|1.8"/>
</p:tagLst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2862</TotalTime>
  <Words>810</Words>
  <Application>Microsoft PowerPoint</Application>
  <PresentationFormat>全屏显示(4:3)</PresentationFormat>
  <Paragraphs>70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Times New Roman</vt:lpstr>
      <vt:lpstr>宋体</vt:lpstr>
      <vt:lpstr>Arial Black</vt:lpstr>
      <vt:lpstr>Arial</vt:lpstr>
      <vt:lpstr>Wingdings</vt:lpstr>
      <vt:lpstr>方正舒体</vt:lpstr>
      <vt:lpstr>华文新魏</vt:lpstr>
      <vt:lpstr>华文仿宋</vt:lpstr>
      <vt:lpstr>黑体</vt:lpstr>
      <vt:lpstr>仿宋_GB2312</vt:lpstr>
      <vt:lpstr>Tahoma</vt:lpstr>
      <vt:lpstr>Studio</vt:lpstr>
      <vt:lpstr>MathType 5.0 Equation</vt:lpstr>
      <vt:lpstr>Microsoft Equation 3.0</vt:lpstr>
      <vt:lpstr>Microsoft 公式 3.0</vt:lpstr>
      <vt:lpstr>电机学</vt:lpstr>
      <vt:lpstr>介绍内容</vt:lpstr>
      <vt:lpstr>本讲内容                          1</vt:lpstr>
      <vt:lpstr>2-1.直流电机的空载磁场和磁通      2</vt:lpstr>
      <vt:lpstr>2-1.直流电机的空载磁场和磁通      2</vt:lpstr>
      <vt:lpstr>2-1.直流电机的空载磁场和磁通      2</vt:lpstr>
      <vt:lpstr>2-2.励磁磁势及其计算原则  3</vt:lpstr>
      <vt:lpstr>2-3.气隙磁感应强度和气隙磁压降   4</vt:lpstr>
      <vt:lpstr>2-3.气隙磁感应强度和气隙磁压降    5</vt:lpstr>
      <vt:lpstr>2-3.气隙磁感应强度和气隙磁压降    6</vt:lpstr>
      <vt:lpstr>2-3.气隙磁感应强度和气隙磁压降    7</vt:lpstr>
      <vt:lpstr>2-3.气隙磁感应强度和气隙磁压降    8</vt:lpstr>
      <vt:lpstr>2-4.电机的磁化曲线             9</vt:lpstr>
      <vt:lpstr>小结                                      10</vt:lpstr>
      <vt:lpstr>举例                                      11</vt:lpstr>
      <vt:lpstr>举例                                      12</vt:lpstr>
      <vt:lpstr>幻灯片 17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46</cp:revision>
  <dcterms:created xsi:type="dcterms:W3CDTF">2003-11-06T01:01:25Z</dcterms:created>
  <dcterms:modified xsi:type="dcterms:W3CDTF">2015-01-23T09:25:01Z</dcterms:modified>
</cp:coreProperties>
</file>