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3"/>
  </p:handoutMasterIdLst>
  <p:sldIdLst>
    <p:sldId id="256" r:id="rId2"/>
    <p:sldId id="257" r:id="rId3"/>
    <p:sldId id="258" r:id="rId4"/>
    <p:sldId id="393" r:id="rId5"/>
    <p:sldId id="394" r:id="rId6"/>
    <p:sldId id="395" r:id="rId7"/>
    <p:sldId id="398" r:id="rId8"/>
    <p:sldId id="396" r:id="rId9"/>
    <p:sldId id="399" r:id="rId10"/>
    <p:sldId id="400" r:id="rId11"/>
    <p:sldId id="401" r:id="rId12"/>
    <p:sldId id="403" r:id="rId13"/>
    <p:sldId id="404" r:id="rId14"/>
    <p:sldId id="405" r:id="rId15"/>
    <p:sldId id="407" r:id="rId16"/>
    <p:sldId id="408" r:id="rId17"/>
    <p:sldId id="411" r:id="rId18"/>
    <p:sldId id="410" r:id="rId19"/>
    <p:sldId id="409" r:id="rId20"/>
    <p:sldId id="270" r:id="rId21"/>
    <p:sldId id="31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3300"/>
    <a:srgbClr val="0000FF"/>
    <a:srgbClr val="CCECFF"/>
    <a:srgbClr val="FFFFFF"/>
    <a:srgbClr val="CCFF33"/>
    <a:srgbClr val="CCFF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09" autoAdjust="0"/>
    <p:restoredTop sz="94660"/>
  </p:normalViewPr>
  <p:slideViewPr>
    <p:cSldViewPr>
      <p:cViewPr>
        <p:scale>
          <a:sx n="50" d="100"/>
          <a:sy n="50" d="100"/>
        </p:scale>
        <p:origin x="-10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8A8BF28-5148-457C-B73A-3B4FA2649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25187-12E8-4067-9007-9983E5C5DA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E70F-14FB-4ADF-9739-5DDB7731A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E28CE-9329-403F-A692-7D15290A9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997A-0DBE-441C-9BCC-5256EE3E1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FC435-AF8F-4D6E-B870-938703833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55B43-3437-44D3-85F7-4A0957249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F441-75C7-49F2-ABAD-481E930ADB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0C4B1-762D-4024-A613-BC7AFFDC7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C39D5-79C8-4438-A197-32DF39B84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D5AF0-98E9-40A1-B966-1FD8C515E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4EC1-2678-4830-A198-92898E259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2490A-180A-4F0F-8072-D15E4A929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FFCA-2376-48BB-9361-288B23CFE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09E75-264C-46D6-89E7-835CB8C57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214AFD7B-5371-47B8-8B97-CE4C55AF0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52513"/>
            <a:ext cx="7110413" cy="1919287"/>
          </a:xfrm>
        </p:spPr>
        <p:txBody>
          <a:bodyPr/>
          <a:lstStyle/>
          <a:p>
            <a:pPr eaLnBrk="1" hangingPunct="1"/>
            <a:r>
              <a:rPr lang="zh-CN" altLang="en-US" sz="9600" b="1" smtClean="0">
                <a:ea typeface="方正舒体" pitchFamily="2" charset="-122"/>
              </a:rPr>
              <a:t>电机学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369050" cy="1441450"/>
          </a:xfrm>
        </p:spPr>
        <p:txBody>
          <a:bodyPr/>
          <a:lstStyle/>
          <a:p>
            <a:pPr eaLnBrk="1" hangingPunct="1"/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500" b="1" smtClean="0">
                <a:latin typeface="华文新魏" pitchFamily="2" charset="-122"/>
                <a:ea typeface="华文新魏" pitchFamily="2" charset="-122"/>
              </a:rPr>
              <a:t>3-3</a:t>
            </a:r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讲</a:t>
            </a:r>
          </a:p>
          <a:p>
            <a:pPr eaLnBrk="1" hangingPunct="1"/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 直流电机的电枢绕组</a:t>
            </a:r>
            <a:endParaRPr lang="zh-CN" altLang="en-US" sz="4100" b="1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793038" cy="723900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3-1.</a:t>
            </a:r>
            <a:r>
              <a:rPr lang="zh-CN" altLang="en-US" sz="2100" b="1" smtClean="0"/>
              <a:t>单叠绕组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8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50825" y="908050"/>
            <a:ext cx="70580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３）单叠绕组的展开图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600" b="1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23850" y="5084763"/>
            <a:ext cx="83518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1</a:t>
            </a:r>
            <a:r>
              <a:rPr kumimoji="1" lang="zh-CN" altLang="en-US" sz="2400">
                <a:latin typeface="Tahoma" pitchFamily="34" charset="0"/>
              </a:rPr>
              <a:t>、直流电机绕组是一个闭路绕组。</a:t>
            </a:r>
          </a:p>
          <a:p>
            <a:r>
              <a:rPr kumimoji="1" lang="en-US" altLang="zh-CN" sz="2400">
                <a:latin typeface="Tahoma" pitchFamily="34" charset="0"/>
              </a:rPr>
              <a:t>2</a:t>
            </a:r>
            <a:r>
              <a:rPr kumimoji="1" lang="zh-CN" altLang="en-US" sz="2400">
                <a:latin typeface="Tahoma" pitchFamily="34" charset="0"/>
              </a:rPr>
              <a:t>、某些元件被电刷短路时，这些绕组元件的上下层元件边位于极间线上，又称几何中性线。</a:t>
            </a:r>
          </a:p>
          <a:p>
            <a:r>
              <a:rPr kumimoji="1" lang="en-US" altLang="zh-CN" sz="2400">
                <a:latin typeface="Tahoma" pitchFamily="34" charset="0"/>
              </a:rPr>
              <a:t>3</a:t>
            </a:r>
            <a:r>
              <a:rPr kumimoji="1" lang="zh-CN" altLang="en-US" sz="2400">
                <a:latin typeface="Tahoma" pitchFamily="34" charset="0"/>
              </a:rPr>
              <a:t>、电刷在换向器上的位置：在磁极中性线上。</a:t>
            </a:r>
          </a:p>
        </p:txBody>
      </p:sp>
      <p:pic>
        <p:nvPicPr>
          <p:cNvPr id="12293" name="Picture 25" descr="3-3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773238"/>
            <a:ext cx="7993062" cy="3240087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0" descr="3-3"/>
          <p:cNvPicPr>
            <a:picLocks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2017713"/>
            <a:ext cx="7416800" cy="2851150"/>
          </a:xfrm>
          <a:noFill/>
        </p:spPr>
      </p:pic>
      <p:sp>
        <p:nvSpPr>
          <p:cNvPr id="133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116013" y="260350"/>
            <a:ext cx="7793037" cy="7207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3-1.</a:t>
            </a:r>
            <a:r>
              <a:rPr lang="zh-CN" altLang="en-US" sz="3200" b="1" smtClean="0"/>
              <a:t>单叠绕组</a:t>
            </a:r>
            <a:r>
              <a:rPr lang="zh-CN" altLang="en-US" sz="2900" b="1" smtClean="0"/>
              <a:t>                               </a:t>
            </a:r>
            <a:r>
              <a:rPr lang="en-US" altLang="zh-CN" sz="1600" smtClean="0"/>
              <a:t>9</a:t>
            </a:r>
            <a:endParaRPr lang="en-US" altLang="zh-CN" sz="1600" smtClean="0">
              <a:ea typeface="黑体" pitchFamily="2" charset="-122"/>
            </a:endParaRPr>
          </a:p>
        </p:txBody>
      </p:sp>
      <p:pic>
        <p:nvPicPr>
          <p:cNvPr id="228370" name="Picture 18" descr="3-3绕组"/>
          <p:cNvPicPr>
            <a:picLocks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45075" y="4775200"/>
            <a:ext cx="1028700" cy="411163"/>
          </a:xfrm>
          <a:noFill/>
        </p:spPr>
      </p:pic>
      <p:pic>
        <p:nvPicPr>
          <p:cNvPr id="228372" name="Picture 20" descr="3-3绕组"/>
          <p:cNvPicPr>
            <a:picLocks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7042150" y="4775200"/>
            <a:ext cx="1027113" cy="411163"/>
          </a:xfrm>
          <a:noFill/>
        </p:spPr>
      </p:pic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971550" y="1052513"/>
            <a:ext cx="70580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４）单叠绕组的并联支路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600" b="1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900113" y="5084763"/>
            <a:ext cx="43926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1</a:t>
            </a:r>
            <a:r>
              <a:rPr kumimoji="1" lang="zh-CN" altLang="en-US" sz="2400">
                <a:latin typeface="Tahoma" pitchFamily="34" charset="0"/>
              </a:rPr>
              <a:t>、直流电机绕组的感应电势。</a:t>
            </a:r>
          </a:p>
          <a:p>
            <a:r>
              <a:rPr kumimoji="1" lang="en-US" altLang="zh-CN" sz="2400">
                <a:latin typeface="Tahoma" pitchFamily="34" charset="0"/>
              </a:rPr>
              <a:t>2</a:t>
            </a:r>
            <a:r>
              <a:rPr kumimoji="1" lang="zh-CN" altLang="en-US" sz="2400">
                <a:latin typeface="Tahoma" pitchFamily="34" charset="0"/>
              </a:rPr>
              <a:t>、将被电刷串联的元件画在一条支路上。</a:t>
            </a:r>
          </a:p>
          <a:p>
            <a:endParaRPr kumimoji="1" lang="en-US" altLang="zh-CN" sz="2400">
              <a:latin typeface="Tahoma" pitchFamily="34" charset="0"/>
            </a:endParaRPr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 rot="10800000" flipV="1">
            <a:off x="1763713" y="2636838"/>
            <a:ext cx="0" cy="649287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59" name="Line 7"/>
          <p:cNvSpPr>
            <a:spLocks noChangeShapeType="1"/>
          </p:cNvSpPr>
          <p:nvPr/>
        </p:nvSpPr>
        <p:spPr bwMode="auto">
          <a:xfrm rot="10800000" flipV="1">
            <a:off x="2195513" y="2636838"/>
            <a:ext cx="0" cy="649287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 rot="10800000" flipV="1">
            <a:off x="2555875" y="2636838"/>
            <a:ext cx="0" cy="649287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1" name="Line 9"/>
          <p:cNvSpPr>
            <a:spLocks noChangeShapeType="1"/>
          </p:cNvSpPr>
          <p:nvPr/>
        </p:nvSpPr>
        <p:spPr bwMode="auto">
          <a:xfrm rot="10800000" flipV="1">
            <a:off x="5076825" y="2565400"/>
            <a:ext cx="0" cy="64928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2" name="Line 10"/>
          <p:cNvSpPr>
            <a:spLocks noChangeShapeType="1"/>
          </p:cNvSpPr>
          <p:nvPr/>
        </p:nvSpPr>
        <p:spPr bwMode="auto">
          <a:xfrm rot="10800000" flipV="1">
            <a:off x="5867400" y="2565400"/>
            <a:ext cx="0" cy="64928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 rot="10800000" flipV="1">
            <a:off x="5435600" y="2636838"/>
            <a:ext cx="0" cy="649287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4" name="Line 12"/>
          <p:cNvSpPr>
            <a:spLocks noChangeShapeType="1"/>
          </p:cNvSpPr>
          <p:nvPr/>
        </p:nvSpPr>
        <p:spPr bwMode="auto">
          <a:xfrm rot="10800000">
            <a:off x="3419475" y="2636838"/>
            <a:ext cx="0" cy="72072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 rot="10800000">
            <a:off x="3851275" y="2636838"/>
            <a:ext cx="0" cy="72072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 rot="10800000">
            <a:off x="4284663" y="2636838"/>
            <a:ext cx="0" cy="72072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 rot="10800000">
            <a:off x="6732588" y="2565400"/>
            <a:ext cx="0" cy="72072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 rot="10800000">
            <a:off x="7164388" y="2565400"/>
            <a:ext cx="0" cy="72072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 rot="10800000">
            <a:off x="7524750" y="2565400"/>
            <a:ext cx="0" cy="72072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28374" name="Picture 22" descr="3-3绕组"/>
          <p:cNvPicPr>
            <a:picLocks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6043613" y="4775200"/>
            <a:ext cx="1028700" cy="411163"/>
          </a:xfrm>
          <a:noFill/>
        </p:spPr>
      </p:pic>
      <p:sp>
        <p:nvSpPr>
          <p:cNvPr id="228376" name="Rectangle 24"/>
          <p:cNvSpPr>
            <a:spLocks noChangeArrowheads="1"/>
          </p:cNvSpPr>
          <p:nvPr/>
        </p:nvSpPr>
        <p:spPr bwMode="auto">
          <a:xfrm>
            <a:off x="5148263" y="494188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+</a:t>
            </a:r>
            <a:endParaRPr kumimoji="1" lang="en-US" altLang="zh-CN" sz="24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8377" name="Rectangle 25"/>
          <p:cNvSpPr>
            <a:spLocks noChangeArrowheads="1"/>
          </p:cNvSpPr>
          <p:nvPr/>
        </p:nvSpPr>
        <p:spPr bwMode="auto">
          <a:xfrm>
            <a:off x="5724525" y="530066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2</a:t>
            </a:r>
            <a:endParaRPr kumimoji="1" lang="en-US" altLang="zh-CN" sz="24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8378" name="Rectangle 26"/>
          <p:cNvSpPr>
            <a:spLocks noChangeArrowheads="1"/>
          </p:cNvSpPr>
          <p:nvPr/>
        </p:nvSpPr>
        <p:spPr bwMode="auto">
          <a:xfrm>
            <a:off x="6804025" y="530066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3</a:t>
            </a:r>
            <a:endParaRPr kumimoji="1" lang="en-US" altLang="zh-CN" sz="24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8379" name="Rectangle 27"/>
          <p:cNvSpPr>
            <a:spLocks noChangeArrowheads="1"/>
          </p:cNvSpPr>
          <p:nvPr/>
        </p:nvSpPr>
        <p:spPr bwMode="auto">
          <a:xfrm>
            <a:off x="7740650" y="530066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4</a:t>
            </a:r>
            <a:endParaRPr kumimoji="1" lang="en-US" altLang="zh-CN" sz="24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8380" name="Rectangle 28"/>
          <p:cNvSpPr>
            <a:spLocks noChangeArrowheads="1"/>
          </p:cNvSpPr>
          <p:nvPr/>
        </p:nvSpPr>
        <p:spPr bwMode="auto">
          <a:xfrm>
            <a:off x="8712200" y="49418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-</a:t>
            </a:r>
            <a:endParaRPr kumimoji="1" lang="en-US" altLang="zh-CN" sz="24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8383" name="Line 31"/>
          <p:cNvSpPr>
            <a:spLocks noChangeShapeType="1"/>
          </p:cNvSpPr>
          <p:nvPr/>
        </p:nvSpPr>
        <p:spPr bwMode="auto">
          <a:xfrm>
            <a:off x="2843213" y="2133600"/>
            <a:ext cx="252095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84" name="Rectangle 32"/>
          <p:cNvSpPr>
            <a:spLocks noChangeArrowheads="1"/>
          </p:cNvSpPr>
          <p:nvPr/>
        </p:nvSpPr>
        <p:spPr bwMode="auto">
          <a:xfrm>
            <a:off x="3635375" y="16287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n</a:t>
            </a:r>
            <a:endParaRPr kumimoji="1" lang="en-US" altLang="zh-CN" sz="24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8385" name="Rectangle 33"/>
          <p:cNvSpPr>
            <a:spLocks noChangeArrowheads="1"/>
          </p:cNvSpPr>
          <p:nvPr/>
        </p:nvSpPr>
        <p:spPr bwMode="auto">
          <a:xfrm>
            <a:off x="1908175" y="2781300"/>
            <a:ext cx="5048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●</a:t>
            </a:r>
            <a:endParaRPr kumimoji="1" lang="en-US" altLang="zh-CN" sz="2400" b="1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8386" name="Rectangle 34"/>
          <p:cNvSpPr>
            <a:spLocks noChangeArrowheads="1"/>
          </p:cNvSpPr>
          <p:nvPr/>
        </p:nvSpPr>
        <p:spPr bwMode="auto">
          <a:xfrm>
            <a:off x="5219700" y="2708275"/>
            <a:ext cx="5048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●</a:t>
            </a:r>
            <a:endParaRPr kumimoji="1" lang="en-US" altLang="zh-CN" sz="2400" b="1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8387" name="Rectangle 35"/>
          <p:cNvSpPr>
            <a:spLocks noChangeArrowheads="1"/>
          </p:cNvSpPr>
          <p:nvPr/>
        </p:nvSpPr>
        <p:spPr bwMode="auto">
          <a:xfrm>
            <a:off x="3563938" y="2708275"/>
            <a:ext cx="5048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Tahoma" pitchFamily="34" charset="0"/>
              </a:rPr>
              <a:t>╳</a:t>
            </a:r>
          </a:p>
        </p:txBody>
      </p:sp>
      <p:sp>
        <p:nvSpPr>
          <p:cNvPr id="228389" name="Rectangle 37"/>
          <p:cNvSpPr>
            <a:spLocks noChangeArrowheads="1"/>
          </p:cNvSpPr>
          <p:nvPr/>
        </p:nvSpPr>
        <p:spPr bwMode="auto">
          <a:xfrm>
            <a:off x="6948488" y="2636838"/>
            <a:ext cx="5048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  <a:cs typeface="Tahoma" pitchFamily="34" charset="0"/>
              </a:rPr>
              <a:t>╳</a:t>
            </a:r>
          </a:p>
        </p:txBody>
      </p:sp>
      <p:sp>
        <p:nvSpPr>
          <p:cNvPr id="228390" name="Line 38"/>
          <p:cNvSpPr>
            <a:spLocks noChangeShapeType="1"/>
          </p:cNvSpPr>
          <p:nvPr/>
        </p:nvSpPr>
        <p:spPr bwMode="auto">
          <a:xfrm rot="10800000" flipV="1">
            <a:off x="5219700" y="4797425"/>
            <a:ext cx="576263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91" name="Line 39"/>
          <p:cNvSpPr>
            <a:spLocks noChangeShapeType="1"/>
          </p:cNvSpPr>
          <p:nvPr/>
        </p:nvSpPr>
        <p:spPr bwMode="auto">
          <a:xfrm rot="10800000" flipV="1">
            <a:off x="6156325" y="4797425"/>
            <a:ext cx="576263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92" name="Line 40"/>
          <p:cNvSpPr>
            <a:spLocks noChangeShapeType="1"/>
          </p:cNvSpPr>
          <p:nvPr/>
        </p:nvSpPr>
        <p:spPr bwMode="auto">
          <a:xfrm rot="10800000" flipV="1">
            <a:off x="7164388" y="4797425"/>
            <a:ext cx="576262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2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2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228358" grpId="0" animBg="1"/>
      <p:bldP spid="228359" grpId="0" animBg="1"/>
      <p:bldP spid="228360" grpId="0" animBg="1"/>
      <p:bldP spid="228361" grpId="0" animBg="1"/>
      <p:bldP spid="228362" grpId="0" animBg="1"/>
      <p:bldP spid="228363" grpId="0" animBg="1"/>
      <p:bldP spid="228364" grpId="0" animBg="1"/>
      <p:bldP spid="228365" grpId="0" animBg="1"/>
      <p:bldP spid="228366" grpId="0" animBg="1"/>
      <p:bldP spid="228367" grpId="0" animBg="1"/>
      <p:bldP spid="228368" grpId="0" animBg="1"/>
      <p:bldP spid="228369" grpId="0" animBg="1"/>
      <p:bldP spid="228376" grpId="0"/>
      <p:bldP spid="228377" grpId="0"/>
      <p:bldP spid="228378" grpId="0"/>
      <p:bldP spid="228379" grpId="0"/>
      <p:bldP spid="228380" grpId="0"/>
      <p:bldP spid="228383" grpId="0" animBg="1"/>
      <p:bldP spid="228384" grpId="0"/>
      <p:bldP spid="228385" grpId="0" animBg="1"/>
      <p:bldP spid="228386" grpId="0" animBg="1"/>
      <p:bldP spid="228387" grpId="0" animBg="1"/>
      <p:bldP spid="228389" grpId="0" animBg="1"/>
      <p:bldP spid="228390" grpId="0" animBg="1"/>
      <p:bldP spid="228391" grpId="0" animBg="1"/>
      <p:bldP spid="2283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93038" cy="43497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3-1.</a:t>
            </a:r>
            <a:r>
              <a:rPr lang="zh-CN" altLang="en-US" sz="3200" b="1" smtClean="0"/>
              <a:t>单叠绕组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10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0825" y="981075"/>
            <a:ext cx="56165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４）单叠绕组的并联支路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600" b="1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684213" y="1916113"/>
            <a:ext cx="4679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kumimoji="1" lang="en-US" altLang="zh-CN" sz="2400">
              <a:latin typeface="Tahoma" pitchFamily="34" charset="0"/>
            </a:endParaRPr>
          </a:p>
          <a:p>
            <a:r>
              <a:rPr kumimoji="1" lang="en-US" altLang="zh-CN" sz="2400">
                <a:latin typeface="Tahoma" pitchFamily="34" charset="0"/>
              </a:rPr>
              <a:t>p=2,a=2</a:t>
            </a:r>
          </a:p>
        </p:txBody>
      </p:sp>
      <p:pic>
        <p:nvPicPr>
          <p:cNvPr id="14341" name="Picture 22" descr="3-4绕组并联支路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 r="10924"/>
          <a:stretch>
            <a:fillRect/>
          </a:stretch>
        </p:blipFill>
        <p:spPr>
          <a:xfrm>
            <a:off x="5364163" y="1125538"/>
            <a:ext cx="3779837" cy="3024187"/>
          </a:xfrm>
          <a:noFill/>
        </p:spPr>
      </p:pic>
      <p:sp>
        <p:nvSpPr>
          <p:cNvPr id="234520" name="Rectangle 24"/>
          <p:cNvSpPr>
            <a:spLocks noChangeArrowheads="1"/>
          </p:cNvSpPr>
          <p:nvPr/>
        </p:nvSpPr>
        <p:spPr bwMode="auto">
          <a:xfrm>
            <a:off x="6084888" y="3933825"/>
            <a:ext cx="2736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latin typeface="Tahoma" pitchFamily="34" charset="0"/>
              </a:rPr>
              <a:t>每一条支路串联的元件，是位于一个极下的全部元件．</a:t>
            </a:r>
          </a:p>
        </p:txBody>
      </p:sp>
      <p:pic>
        <p:nvPicPr>
          <p:cNvPr id="14343" name="Picture 26" descr="3-3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2781300"/>
            <a:ext cx="5256213" cy="367823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  <p:bldP spid="2345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3-2.</a:t>
            </a:r>
            <a:r>
              <a:rPr lang="zh-CN" altLang="en-US" sz="3200" b="1" smtClean="0"/>
              <a:t>单波绕组</a:t>
            </a:r>
            <a:r>
              <a:rPr lang="zh-CN" altLang="en-US" sz="2900" b="1" smtClean="0"/>
              <a:t>                              </a:t>
            </a:r>
            <a:r>
              <a:rPr lang="en-US" altLang="zh-CN" sz="1200" smtClean="0">
                <a:ea typeface="黑体" pitchFamily="2" charset="-122"/>
              </a:rPr>
              <a:t>11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50825" y="1125538"/>
            <a:ext cx="82089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１）单波绕组的节距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latin typeface="Tahoma" pitchFamily="34" charset="0"/>
              </a:rPr>
              <a:t>1.</a:t>
            </a:r>
            <a:r>
              <a:rPr kumimoji="1" lang="zh-CN" altLang="en-US" sz="2800" b="1">
                <a:solidFill>
                  <a:srgbClr val="FF3300"/>
                </a:solidFill>
                <a:latin typeface="Tahoma" pitchFamily="34" charset="0"/>
              </a:rPr>
              <a:t>第一节距</a:t>
            </a:r>
            <a:r>
              <a:rPr kumimoji="1" lang="en-US" altLang="zh-CN" sz="28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800" b="1" baseline="-50000">
                <a:solidFill>
                  <a:srgbClr val="FF3300"/>
                </a:solidFill>
                <a:latin typeface="Tahoma" pitchFamily="34" charset="0"/>
              </a:rPr>
              <a:t>1</a:t>
            </a:r>
            <a:r>
              <a:rPr kumimoji="1" lang="en-US" altLang="zh-CN" sz="2800" b="1">
                <a:latin typeface="Tahoma" pitchFamily="34" charset="0"/>
              </a:rPr>
              <a:t> </a:t>
            </a:r>
            <a:r>
              <a:rPr kumimoji="1" lang="zh-CN" altLang="en-US" sz="2800" b="1">
                <a:latin typeface="Tahoma" pitchFamily="34" charset="0"/>
              </a:rPr>
              <a:t>：为一个元件两个边之间的跨矩， </a:t>
            </a: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y</a:t>
            </a:r>
            <a:r>
              <a:rPr kumimoji="1" lang="en-US" altLang="zh-CN" sz="2800" b="1" baseline="-5000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kumimoji="1" lang="zh-CN" altLang="en-US" sz="2800" b="1">
                <a:latin typeface="Tahoma" pitchFamily="34" charset="0"/>
              </a:rPr>
              <a:t>用所垮的槽数来表示。为了使元件电势最大，</a:t>
            </a:r>
            <a:r>
              <a:rPr kumimoji="1" lang="zh-CN" altLang="en-US" sz="2800" b="1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y</a:t>
            </a:r>
            <a:r>
              <a:rPr kumimoji="1" lang="en-US" altLang="zh-CN" sz="2800" b="1" baseline="-5000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kumimoji="1" lang="zh-CN" altLang="en-US" sz="2800" b="1">
                <a:latin typeface="Tahoma" pitchFamily="34" charset="0"/>
              </a:rPr>
              <a:t>应接近极距</a:t>
            </a:r>
            <a:r>
              <a:rPr kumimoji="1" lang="el-GR" altLang="zh-CN" sz="2800" b="1">
                <a:latin typeface="Tahoma" pitchFamily="34" charset="0"/>
              </a:rPr>
              <a:t>τ</a:t>
            </a:r>
            <a:r>
              <a:rPr kumimoji="1" lang="zh-CN" altLang="en-US" sz="2800" b="1">
                <a:latin typeface="Tahoma" pitchFamily="34" charset="0"/>
              </a:rPr>
              <a:t>。</a:t>
            </a:r>
            <a:r>
              <a:rPr kumimoji="1" lang="el-GR" altLang="zh-CN" sz="2800" b="1">
                <a:solidFill>
                  <a:schemeClr val="hlink"/>
                </a:solidFill>
                <a:latin typeface="Tahoma" pitchFamily="34" charset="0"/>
              </a:rPr>
              <a:t>τ</a:t>
            </a:r>
            <a:r>
              <a:rPr kumimoji="1" lang="zh-CN" altLang="en-US" sz="2800" b="1">
                <a:latin typeface="Tahoma" pitchFamily="34" charset="0"/>
              </a:rPr>
              <a:t>不为整数，则</a:t>
            </a:r>
            <a:r>
              <a:rPr kumimoji="1" lang="el-GR" altLang="zh-CN" sz="2800" b="1">
                <a:solidFill>
                  <a:srgbClr val="FF3300"/>
                </a:solidFill>
                <a:latin typeface="Tahoma" pitchFamily="34" charset="0"/>
              </a:rPr>
              <a:t>τ</a:t>
            </a:r>
            <a:r>
              <a:rPr kumimoji="1" lang="en-US" altLang="zh-CN" sz="28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≠</a:t>
            </a:r>
            <a:r>
              <a:rPr kumimoji="1" lang="en-US" altLang="zh-CN" sz="28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ahoma" pitchFamily="34" charset="0"/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latin typeface="Tahoma" pitchFamily="34" charset="0"/>
              </a:rPr>
              <a:t>。</a:t>
            </a:r>
          </a:p>
          <a:p>
            <a:pPr marL="342900" indent="-342900">
              <a:lnSpc>
                <a:spcPct val="90000"/>
              </a:lnSpc>
            </a:pPr>
            <a:r>
              <a:rPr kumimoji="1" lang="zh-CN" altLang="en-US" sz="2800" b="1">
                <a:latin typeface="Tahoma" pitchFamily="34" charset="0"/>
              </a:rPr>
              <a:t>		 </a:t>
            </a:r>
            <a:r>
              <a:rPr kumimoji="1" lang="el-GR" altLang="zh-CN" sz="2800" b="1">
                <a:latin typeface="Tahoma" pitchFamily="34" charset="0"/>
              </a:rPr>
              <a:t>τ</a:t>
            </a:r>
            <a:r>
              <a:rPr kumimoji="1" lang="en-US" altLang="zh-CN" sz="2800" b="1">
                <a:latin typeface="Tahoma" pitchFamily="34" charset="0"/>
              </a:rPr>
              <a:t> </a:t>
            </a:r>
            <a:r>
              <a:rPr kumimoji="1" lang="zh-CN" altLang="en-US" sz="2800" b="1">
                <a:latin typeface="Tahoma" pitchFamily="34" charset="0"/>
              </a:rPr>
              <a:t>不是整数，而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en-US" altLang="zh-CN" sz="2800" b="1" baseline="-25000">
                <a:latin typeface="Tahoma" pitchFamily="34" charset="0"/>
              </a:rPr>
              <a:t>1</a:t>
            </a:r>
            <a:r>
              <a:rPr kumimoji="1" lang="zh-CN" altLang="en-US" sz="2800" b="1">
                <a:latin typeface="Tahoma" pitchFamily="34" charset="0"/>
              </a:rPr>
              <a:t>必须是整数</a:t>
            </a:r>
            <a:r>
              <a:rPr kumimoji="1" lang="zh-CN" altLang="en-US" sz="2800">
                <a:latin typeface="Tahoma" pitchFamily="34" charset="0"/>
              </a:rPr>
              <a:t>，</a:t>
            </a:r>
            <a:r>
              <a:rPr kumimoji="1" lang="zh-CN" altLang="en-US" sz="2800" b="1">
                <a:latin typeface="Tahoma" pitchFamily="34" charset="0"/>
              </a:rPr>
              <a:t>即</a:t>
            </a:r>
          </a:p>
          <a:p>
            <a:pPr marL="342900" indent="-342900"/>
            <a:endParaRPr kumimoji="1" lang="zh-CN" altLang="en-US" sz="2800" b="1">
              <a:latin typeface="Tahoma" pitchFamily="34" charset="0"/>
            </a:endParaRPr>
          </a:p>
          <a:p>
            <a:pPr marL="342900" indent="-342900"/>
            <a:endParaRPr kumimoji="1" lang="zh-CN" altLang="en-US" sz="2800" b="1">
              <a:latin typeface="Tahoma" pitchFamily="34" charset="0"/>
            </a:endParaRPr>
          </a:p>
          <a:p>
            <a:pPr marL="342900" indent="-342900"/>
            <a:endParaRPr kumimoji="1" lang="zh-CN" altLang="en-US" sz="2800" b="1">
              <a:latin typeface="Tahoma" pitchFamily="34" charset="0"/>
            </a:endParaRPr>
          </a:p>
          <a:p>
            <a:pPr marL="342900" indent="-342900"/>
            <a:r>
              <a:rPr kumimoji="1" lang="el-GR" altLang="zh-CN" sz="2800" b="1">
                <a:latin typeface="Tahoma" pitchFamily="34" charset="0"/>
              </a:rPr>
              <a:t>ε</a:t>
            </a:r>
            <a:r>
              <a:rPr kumimoji="1" lang="zh-CN" altLang="en-US" sz="2800" b="1">
                <a:latin typeface="Tahoma" pitchFamily="34" charset="0"/>
              </a:rPr>
              <a:t>为用来将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en-US" altLang="zh-CN" sz="2800" b="1" baseline="-25000">
                <a:latin typeface="Tahoma" pitchFamily="34" charset="0"/>
              </a:rPr>
              <a:t>1</a:t>
            </a:r>
            <a:r>
              <a:rPr kumimoji="1" lang="zh-CN" altLang="en-US" sz="2800" b="1">
                <a:latin typeface="Tahoma" pitchFamily="34" charset="0"/>
              </a:rPr>
              <a:t>凑成整数的小数。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en-US" altLang="zh-CN" sz="2800" b="1" baseline="-25000">
                <a:latin typeface="Tahoma" pitchFamily="34" charset="0"/>
              </a:rPr>
              <a:t>1</a:t>
            </a:r>
            <a:r>
              <a:rPr kumimoji="1" lang="en-US" altLang="zh-CN" sz="2800" b="1">
                <a:latin typeface="Tahoma" pitchFamily="34" charset="0"/>
              </a:rPr>
              <a:t>&lt;</a:t>
            </a:r>
            <a:r>
              <a:rPr kumimoji="1" lang="el-GR" altLang="zh-CN" sz="2800" b="1">
                <a:latin typeface="Tahoma" pitchFamily="34" charset="0"/>
              </a:rPr>
              <a:t>τ</a:t>
            </a:r>
            <a:r>
              <a:rPr kumimoji="1" lang="zh-CN" altLang="en-US" sz="2800" b="1">
                <a:latin typeface="Tahoma" pitchFamily="34" charset="0"/>
              </a:rPr>
              <a:t>时称为短距绕组</a:t>
            </a:r>
            <a:r>
              <a:rPr kumimoji="1" lang="en-US" altLang="zh-CN" sz="2800" b="1">
                <a:latin typeface="Tahoma" pitchFamily="34" charset="0"/>
              </a:rPr>
              <a:t>,y</a:t>
            </a:r>
            <a:r>
              <a:rPr kumimoji="1" lang="en-US" altLang="zh-CN" sz="2800" b="1" baseline="-25000">
                <a:latin typeface="Tahoma" pitchFamily="34" charset="0"/>
              </a:rPr>
              <a:t>1</a:t>
            </a:r>
            <a:r>
              <a:rPr kumimoji="1" lang="en-US" altLang="zh-CN" sz="2800" b="1">
                <a:latin typeface="Tahoma" pitchFamily="34" charset="0"/>
              </a:rPr>
              <a:t>&gt; </a:t>
            </a:r>
            <a:r>
              <a:rPr kumimoji="1" lang="el-GR" altLang="zh-CN" sz="2800" b="1">
                <a:latin typeface="Tahoma" pitchFamily="34" charset="0"/>
              </a:rPr>
              <a:t>τ</a:t>
            </a:r>
            <a:r>
              <a:rPr kumimoji="1" lang="zh-CN" altLang="en-US" sz="2800" b="1">
                <a:latin typeface="Tahoma" pitchFamily="34" charset="0"/>
              </a:rPr>
              <a:t>时称为长距绕组</a:t>
            </a:r>
          </a:p>
          <a:p>
            <a:pPr marL="342900" indent="-342900">
              <a:lnSpc>
                <a:spcPct val="90000"/>
              </a:lnSpc>
            </a:pPr>
            <a:endParaRPr kumimoji="1" lang="zh-CN" altLang="zh-CN" sz="2800" b="1">
              <a:latin typeface="Tahoma" pitchFamily="34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627313" y="3573463"/>
          <a:ext cx="2014537" cy="1114425"/>
        </p:xfrm>
        <a:graphic>
          <a:graphicData uri="http://schemas.openxmlformats.org/presentationml/2006/ole">
            <p:oleObj spid="_x0000_s15364" name="Equation" r:id="rId3" imgW="749300" imgH="4191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793038" cy="719138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3-2.</a:t>
            </a:r>
            <a:r>
              <a:rPr lang="zh-CN" altLang="en-US" sz="3200" b="1" smtClean="0"/>
              <a:t>单波绕组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12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250825" y="1530350"/>
            <a:ext cx="48260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1</a:t>
            </a: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）单波绕组的节距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1.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第一节距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ahoma" pitchFamily="34" charset="0"/>
              </a:rPr>
              <a:t>1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：</a:t>
            </a:r>
          </a:p>
          <a:p>
            <a:pPr marL="342900" indent="-342900"/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2.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第二节距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ahoma" pitchFamily="34" charset="0"/>
              </a:rPr>
              <a:t>2</a:t>
            </a:r>
          </a:p>
          <a:p>
            <a:pPr marL="342900" indent="-342900"/>
            <a:r>
              <a:rPr kumimoji="1" lang="en-US" altLang="zh-CN" sz="2400">
                <a:latin typeface="Tahoma" pitchFamily="34" charset="0"/>
              </a:rPr>
              <a:t>    </a:t>
            </a:r>
            <a:r>
              <a:rPr kumimoji="1" lang="zh-CN" altLang="en-US" sz="2400">
                <a:latin typeface="Tahoma" pitchFamily="34" charset="0"/>
              </a:rPr>
              <a:t>每一个换向片上连接一个元件的下层边和下一个元件的上层边，第二节距就是指这两元件变之间的跨距，也用槽数表述。</a:t>
            </a:r>
          </a:p>
          <a:p>
            <a:pPr marL="342900" indent="-342900"/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3.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合成节距 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y=2</a:t>
            </a:r>
            <a:r>
              <a:rPr kumimoji="1" lang="el-GR" altLang="zh-CN" sz="2400" b="1">
                <a:solidFill>
                  <a:srgbClr val="FF3300"/>
                </a:solidFill>
                <a:latin typeface="Tahoma" pitchFamily="34" charset="0"/>
              </a:rPr>
              <a:t>τ</a:t>
            </a:r>
          </a:p>
          <a:p>
            <a:pPr marL="342900" indent="-342900"/>
            <a:r>
              <a:rPr kumimoji="1" lang="en-US" altLang="zh-CN" sz="2400">
                <a:latin typeface="Tahoma" pitchFamily="34" charset="0"/>
              </a:rPr>
              <a:t>    </a:t>
            </a:r>
            <a:r>
              <a:rPr kumimoji="1" lang="zh-CN" altLang="en-US" sz="2400">
                <a:latin typeface="Tahoma" pitchFamily="34" charset="0"/>
              </a:rPr>
              <a:t>紧相连接的相邻两元件对应边之间的跨距，也用槽数表述。</a:t>
            </a:r>
          </a:p>
          <a:p>
            <a:pPr marL="342900" indent="-342900"/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4.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换向器节距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ahoma" pitchFamily="34" charset="0"/>
              </a:rPr>
              <a:t>k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=y=(Z±1)/p</a:t>
            </a:r>
            <a:endParaRPr kumimoji="1" lang="en-US" altLang="zh-CN" sz="2400" b="1" baseline="-25000">
              <a:solidFill>
                <a:srgbClr val="FF3300"/>
              </a:solidFill>
              <a:latin typeface="Tahoma" pitchFamily="34" charset="0"/>
            </a:endParaRPr>
          </a:p>
          <a:p>
            <a:pPr marL="342900" indent="-342900"/>
            <a:r>
              <a:rPr kumimoji="1" lang="en-US" altLang="zh-CN" sz="2400">
                <a:latin typeface="Tahoma" pitchFamily="34" charset="0"/>
              </a:rPr>
              <a:t>    </a:t>
            </a:r>
            <a:r>
              <a:rPr kumimoji="1" lang="zh-CN" altLang="en-US" sz="2400">
                <a:latin typeface="Tahoma" pitchFamily="34" charset="0"/>
              </a:rPr>
              <a:t>元件两端所连的两个换向片之间的跨距，用换向片数表示</a:t>
            </a:r>
            <a:r>
              <a:rPr kumimoji="1" lang="en-US" altLang="zh-CN" sz="2400">
                <a:latin typeface="Tahoma" pitchFamily="34" charset="0"/>
              </a:rPr>
              <a:t>.</a:t>
            </a:r>
          </a:p>
          <a:p>
            <a:pPr marL="342900" indent="-342900"/>
            <a:endParaRPr kumimoji="1" lang="zh-CN" altLang="zh-CN" sz="2400" baseline="-25000">
              <a:latin typeface="Tahoma" pitchFamily="34" charset="0"/>
            </a:endParaRPr>
          </a:p>
        </p:txBody>
      </p:sp>
      <p:pic>
        <p:nvPicPr>
          <p:cNvPr id="16388" name="Picture 6" descr="dj3-3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 l="53850" t="9799"/>
          <a:stretch>
            <a:fillRect/>
          </a:stretch>
        </p:blipFill>
        <p:spPr>
          <a:xfrm>
            <a:off x="5076825" y="333375"/>
            <a:ext cx="3482975" cy="44640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793037" cy="9366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3-2.</a:t>
            </a:r>
            <a:r>
              <a:rPr lang="zh-CN" altLang="en-US" sz="3200" b="1" smtClean="0"/>
              <a:t>单波绕组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13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23850" y="1844675"/>
            <a:ext cx="8280400" cy="40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>
                <a:latin typeface="Tahoma" pitchFamily="34" charset="0"/>
              </a:rPr>
              <a:t>2)</a:t>
            </a:r>
            <a:r>
              <a:rPr kumimoji="1" lang="zh-CN" altLang="zh-CN" sz="3200" b="1">
                <a:latin typeface="Tahoma" pitchFamily="34" charset="0"/>
              </a:rPr>
              <a:t>单</a:t>
            </a:r>
            <a:r>
              <a:rPr kumimoji="1" lang="zh-CN" altLang="en-US" sz="3200" b="1">
                <a:latin typeface="Tahoma" pitchFamily="34" charset="0"/>
              </a:rPr>
              <a:t>波</a:t>
            </a:r>
            <a:r>
              <a:rPr kumimoji="1" lang="zh-CN" altLang="zh-CN" sz="3200" b="1">
                <a:latin typeface="Tahoma" pitchFamily="34" charset="0"/>
              </a:rPr>
              <a:t>绕组的展开图</a:t>
            </a:r>
            <a:endParaRPr kumimoji="1" lang="zh-CN" altLang="en-US" sz="3200" b="1">
              <a:latin typeface="Tahoma" pitchFamily="34" charset="0"/>
            </a:endParaRPr>
          </a:p>
          <a:p>
            <a:pPr marL="342900" indent="-342900"/>
            <a:r>
              <a:rPr kumimoji="1" lang="zh-CN" altLang="zh-CN" sz="2400">
                <a:latin typeface="Tahoma" pitchFamily="34" charset="0"/>
              </a:rPr>
              <a:t>举例</a:t>
            </a:r>
            <a:r>
              <a:rPr kumimoji="1" lang="en-US" altLang="zh-CN" sz="2400">
                <a:latin typeface="Tahoma" pitchFamily="34" charset="0"/>
              </a:rPr>
              <a:t>:</a:t>
            </a:r>
            <a:r>
              <a:rPr kumimoji="1" lang="zh-CN" altLang="zh-CN" sz="2400">
                <a:latin typeface="Tahoma" pitchFamily="34" charset="0"/>
              </a:rPr>
              <a:t>一台4 极</a:t>
            </a:r>
            <a:r>
              <a:rPr kumimoji="1" lang="en-US" altLang="zh-CN" sz="2400">
                <a:latin typeface="Tahoma" pitchFamily="34" charset="0"/>
              </a:rPr>
              <a:t>11</a:t>
            </a:r>
            <a:r>
              <a:rPr kumimoji="1" lang="zh-CN" altLang="zh-CN" sz="2400">
                <a:latin typeface="Tahoma" pitchFamily="34" charset="0"/>
              </a:rPr>
              <a:t> 槽直流电机，已知换向片数K=</a:t>
            </a:r>
            <a:r>
              <a:rPr kumimoji="1" lang="en-US" altLang="zh-CN" sz="2400">
                <a:latin typeface="Tahoma" pitchFamily="34" charset="0"/>
              </a:rPr>
              <a:t>11</a:t>
            </a:r>
            <a:r>
              <a:rPr kumimoji="1" lang="zh-CN" altLang="zh-CN" sz="2400">
                <a:latin typeface="Tahoma" pitchFamily="34" charset="0"/>
              </a:rPr>
              <a:t>；电枢绕组的线圈数S=</a:t>
            </a:r>
            <a:r>
              <a:rPr kumimoji="1" lang="en-US" altLang="zh-CN" sz="2400">
                <a:latin typeface="Tahoma" pitchFamily="34" charset="0"/>
              </a:rPr>
              <a:t>11</a:t>
            </a:r>
            <a:r>
              <a:rPr kumimoji="1" lang="zh-CN" altLang="zh-CN" sz="2400">
                <a:latin typeface="Tahoma" pitchFamily="34" charset="0"/>
              </a:rPr>
              <a:t>；试画出整距右行单</a:t>
            </a:r>
            <a:r>
              <a:rPr kumimoji="1" lang="zh-CN" altLang="en-US" sz="2400">
                <a:latin typeface="Tahoma" pitchFamily="34" charset="0"/>
              </a:rPr>
              <a:t>波</a:t>
            </a:r>
            <a:r>
              <a:rPr kumimoji="1" lang="zh-CN" altLang="zh-CN" sz="2400">
                <a:latin typeface="Tahoma" pitchFamily="34" charset="0"/>
              </a:rPr>
              <a:t>绕组展开图。</a:t>
            </a:r>
          </a:p>
          <a:p>
            <a:pPr marL="342900" indent="-342900"/>
            <a:r>
              <a:rPr kumimoji="1" lang="zh-CN" altLang="zh-CN" sz="2400">
                <a:latin typeface="Tahoma" pitchFamily="34" charset="0"/>
              </a:rPr>
              <a:t>分析： 每槽两个边，每个线圈两个边，所以槽数</a:t>
            </a:r>
            <a:r>
              <a:rPr kumimoji="1" lang="en-US" altLang="zh-CN" sz="2400">
                <a:latin typeface="Tahoma" pitchFamily="34" charset="0"/>
              </a:rPr>
              <a:t>Z</a:t>
            </a:r>
            <a:r>
              <a:rPr kumimoji="1" lang="zh-CN" altLang="zh-CN" sz="2400">
                <a:latin typeface="Tahoma" pitchFamily="34" charset="0"/>
              </a:rPr>
              <a:t>=线圈数S=1</a:t>
            </a:r>
            <a:r>
              <a:rPr kumimoji="1" lang="en-US" altLang="zh-CN" sz="2400">
                <a:latin typeface="Tahoma" pitchFamily="34" charset="0"/>
              </a:rPr>
              <a:t>1</a:t>
            </a:r>
            <a:r>
              <a:rPr kumimoji="1" lang="zh-CN" altLang="en-US" sz="2400">
                <a:latin typeface="Tahoma" pitchFamily="34" charset="0"/>
              </a:rPr>
              <a:t>，</a:t>
            </a:r>
            <a:r>
              <a:rPr kumimoji="1" lang="zh-CN" altLang="zh-CN" sz="2400">
                <a:latin typeface="Tahoma" pitchFamily="34" charset="0"/>
              </a:rPr>
              <a:t>极距</a:t>
            </a:r>
            <a:r>
              <a:rPr kumimoji="1" lang="az-Cyrl-AZ" altLang="zh-CN" sz="2400" i="1">
                <a:latin typeface="Tahoma" pitchFamily="34" charset="0"/>
              </a:rPr>
              <a:t>т</a:t>
            </a:r>
            <a:r>
              <a:rPr kumimoji="1" lang="zh-CN" altLang="zh-CN" sz="2400">
                <a:latin typeface="Tahoma" pitchFamily="34" charset="0"/>
              </a:rPr>
              <a:t>＝z/2p＝1</a:t>
            </a:r>
            <a:r>
              <a:rPr kumimoji="1" lang="en-US" altLang="zh-CN" sz="2400">
                <a:latin typeface="Tahoma" pitchFamily="34" charset="0"/>
              </a:rPr>
              <a:t>1</a:t>
            </a:r>
            <a:r>
              <a:rPr kumimoji="1" lang="zh-CN" altLang="zh-CN" sz="2400">
                <a:latin typeface="Tahoma" pitchFamily="34" charset="0"/>
              </a:rPr>
              <a:t>/4＝</a:t>
            </a:r>
            <a:r>
              <a:rPr kumimoji="1" lang="en-US" altLang="zh-CN" sz="2400">
                <a:latin typeface="Tahoma" pitchFamily="34" charset="0"/>
              </a:rPr>
              <a:t>2.75</a:t>
            </a:r>
            <a:r>
              <a:rPr kumimoji="1" lang="zh-CN" altLang="zh-CN" sz="2400">
                <a:latin typeface="Tahoma" pitchFamily="34" charset="0"/>
              </a:rPr>
              <a:t>槽。因</a:t>
            </a:r>
            <a:r>
              <a:rPr kumimoji="1" lang="zh-CN" altLang="en-US" sz="2400">
                <a:latin typeface="Tahoma" pitchFamily="34" charset="0"/>
              </a:rPr>
              <a:t>此</a:t>
            </a:r>
            <a:r>
              <a:rPr kumimoji="1" lang="zh-CN" altLang="zh-CN" sz="2400">
                <a:latin typeface="Tahoma" pitchFamily="34" charset="0"/>
              </a:rPr>
              <a:t>为</a:t>
            </a:r>
            <a:r>
              <a:rPr kumimoji="1" lang="zh-CN" altLang="en-US" sz="2400">
                <a:latin typeface="Tahoma" pitchFamily="34" charset="0"/>
              </a:rPr>
              <a:t>非</a:t>
            </a:r>
            <a:r>
              <a:rPr kumimoji="1" lang="zh-CN" altLang="zh-CN" sz="2400">
                <a:latin typeface="Tahoma" pitchFamily="34" charset="0"/>
              </a:rPr>
              <a:t>整距线圈即第一节距y1＝</a:t>
            </a:r>
            <a:r>
              <a:rPr kumimoji="1" lang="en-US" altLang="zh-CN" sz="2400">
                <a:latin typeface="Tahoma" pitchFamily="34" charset="0"/>
              </a:rPr>
              <a:t>(</a:t>
            </a:r>
            <a:r>
              <a:rPr kumimoji="1" lang="zh-CN" altLang="zh-CN" sz="2400">
                <a:latin typeface="Tahoma" pitchFamily="34" charset="0"/>
              </a:rPr>
              <a:t>τ</a:t>
            </a:r>
            <a:r>
              <a:rPr kumimoji="1" lang="en-US" altLang="zh-CN" sz="2400">
                <a:latin typeface="Tahoma" pitchFamily="34" charset="0"/>
              </a:rPr>
              <a:t>+</a:t>
            </a:r>
            <a:r>
              <a:rPr kumimoji="1" lang="el-GR" altLang="zh-CN" sz="2400">
                <a:latin typeface="Tahoma" pitchFamily="34" charset="0"/>
              </a:rPr>
              <a:t>ε</a:t>
            </a:r>
            <a:r>
              <a:rPr kumimoji="1" lang="en-US" altLang="zh-CN" sz="2400">
                <a:latin typeface="Tahoma" pitchFamily="34" charset="0"/>
              </a:rPr>
              <a:t>)</a:t>
            </a:r>
            <a:r>
              <a:rPr kumimoji="1" lang="zh-CN" altLang="zh-CN" sz="2400">
                <a:latin typeface="Tahoma" pitchFamily="34" charset="0"/>
              </a:rPr>
              <a:t>＝</a:t>
            </a:r>
            <a:r>
              <a:rPr kumimoji="1" lang="en-US" altLang="zh-CN" sz="2400">
                <a:latin typeface="Tahoma" pitchFamily="34" charset="0"/>
              </a:rPr>
              <a:t>3</a:t>
            </a:r>
            <a:r>
              <a:rPr kumimoji="1" lang="zh-CN" altLang="zh-CN" sz="2400">
                <a:latin typeface="Tahoma" pitchFamily="34" charset="0"/>
              </a:rPr>
              <a:t>（槽），线圈的一个有效边若放在1 号槽内，另一个有效边必须放在</a:t>
            </a:r>
            <a:r>
              <a:rPr kumimoji="1" lang="en-US" altLang="zh-CN" sz="2400">
                <a:latin typeface="Tahoma" pitchFamily="34" charset="0"/>
              </a:rPr>
              <a:t>4</a:t>
            </a:r>
            <a:r>
              <a:rPr kumimoji="1" lang="zh-CN" altLang="zh-CN" sz="2400">
                <a:latin typeface="Tahoma" pitchFamily="34" charset="0"/>
              </a:rPr>
              <a:t> 号槽内。即一个线圈跨过</a:t>
            </a:r>
            <a:r>
              <a:rPr kumimoji="1" lang="en-US" altLang="zh-CN" sz="2400">
                <a:latin typeface="Tahoma" pitchFamily="34" charset="0"/>
              </a:rPr>
              <a:t>3</a:t>
            </a:r>
            <a:r>
              <a:rPr kumimoji="1" lang="zh-CN" altLang="zh-CN" sz="2400">
                <a:latin typeface="Tahoma" pitchFamily="34" charset="0"/>
              </a:rPr>
              <a:t> 个槽的位置。</a:t>
            </a:r>
            <a:endParaRPr kumimoji="1" lang="zh-CN" altLang="en-US" sz="2400">
              <a:latin typeface="Tahoma" pitchFamily="34" charset="0"/>
            </a:endParaRPr>
          </a:p>
          <a:p>
            <a:pPr marL="342900" indent="-342900"/>
            <a:r>
              <a:rPr kumimoji="1" lang="zh-CN" altLang="zh-CN" sz="2400">
                <a:latin typeface="Tahoma" pitchFamily="34" charset="0"/>
              </a:rPr>
              <a:t>又因为单</a:t>
            </a:r>
            <a:r>
              <a:rPr kumimoji="1" lang="zh-CN" altLang="en-US" sz="2400">
                <a:latin typeface="Tahoma" pitchFamily="34" charset="0"/>
              </a:rPr>
              <a:t>波左</a:t>
            </a:r>
            <a:r>
              <a:rPr kumimoji="1" lang="zh-CN" altLang="zh-CN" sz="2400">
                <a:latin typeface="Tahoma" pitchFamily="34" charset="0"/>
              </a:rPr>
              <a:t>行，则合成节距y＝</a:t>
            </a:r>
            <a:r>
              <a:rPr kumimoji="1" lang="en-US" altLang="zh-CN" sz="2400">
                <a:latin typeface="Tahoma" pitchFamily="34" charset="0"/>
              </a:rPr>
              <a:t>5</a:t>
            </a:r>
            <a:r>
              <a:rPr kumimoji="1" lang="zh-CN" altLang="zh-CN" sz="2400">
                <a:latin typeface="Tahoma" pitchFamily="34" charset="0"/>
              </a:rPr>
              <a:t>；则第二节距y</a:t>
            </a:r>
            <a:r>
              <a:rPr kumimoji="1" lang="zh-CN" altLang="zh-CN" sz="2400" baseline="-25000">
                <a:latin typeface="Tahoma" pitchFamily="34" charset="0"/>
              </a:rPr>
              <a:t>2</a:t>
            </a:r>
            <a:r>
              <a:rPr kumimoji="1" lang="zh-CN" altLang="zh-CN" sz="2400">
                <a:latin typeface="Tahoma" pitchFamily="34" charset="0"/>
              </a:rPr>
              <a:t>＝y－y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  <a:r>
              <a:rPr kumimoji="1" lang="zh-CN" altLang="zh-CN" sz="2400">
                <a:latin typeface="Tahoma" pitchFamily="34" charset="0"/>
              </a:rPr>
              <a:t>＝</a:t>
            </a:r>
            <a:r>
              <a:rPr kumimoji="1" lang="en-US" altLang="zh-CN" sz="2400">
                <a:latin typeface="Tahoma" pitchFamily="34" charset="0"/>
              </a:rPr>
              <a:t>2</a:t>
            </a:r>
            <a:r>
              <a:rPr kumimoji="1" lang="zh-CN" altLang="zh-CN" sz="2400">
                <a:latin typeface="Tahoma" pitchFamily="34" charset="0"/>
              </a:rPr>
              <a:t>（槽）；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62000" y="533400"/>
            <a:ext cx="7696200" cy="5080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3-2.</a:t>
            </a:r>
            <a:r>
              <a:rPr lang="zh-CN" altLang="en-US" sz="3200" b="1" smtClean="0"/>
              <a:t>单波绕组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14</a:t>
            </a:r>
          </a:p>
        </p:txBody>
      </p:sp>
      <p:pic>
        <p:nvPicPr>
          <p:cNvPr id="18435" name="Picture 12" descr="3-5波绕组"/>
          <p:cNvPicPr>
            <a:picLocks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2063750"/>
            <a:ext cx="5256212" cy="2603500"/>
          </a:xfrm>
          <a:noFill/>
        </p:spPr>
      </p:pic>
      <p:pic>
        <p:nvPicPr>
          <p:cNvPr id="18436" name="Picture 9" descr="dj3-3"/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/>
          <a:srcRect l="51042" t="58949"/>
          <a:stretch>
            <a:fillRect/>
          </a:stretch>
        </p:blipFill>
        <p:spPr>
          <a:xfrm>
            <a:off x="5180013" y="1905000"/>
            <a:ext cx="2781300" cy="1944688"/>
          </a:xfrm>
          <a:noFill/>
        </p:spPr>
      </p:pic>
      <p:pic>
        <p:nvPicPr>
          <p:cNvPr id="241677" name="Picture 13" descr="3-3绕组"/>
          <p:cNvPicPr>
            <a:picLocks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1187450" y="4868863"/>
            <a:ext cx="1027113" cy="411162"/>
          </a:xfrm>
          <a:noFill/>
        </p:spPr>
      </p:pic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1187450" y="1268413"/>
            <a:ext cx="4752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>
                <a:latin typeface="Tahoma" pitchFamily="34" charset="0"/>
              </a:rPr>
              <a:t>2)</a:t>
            </a:r>
            <a:r>
              <a:rPr kumimoji="1" lang="zh-CN" altLang="zh-CN" sz="3200" b="1">
                <a:latin typeface="Tahoma" pitchFamily="34" charset="0"/>
              </a:rPr>
              <a:t>单</a:t>
            </a:r>
            <a:r>
              <a:rPr kumimoji="1" lang="zh-CN" altLang="en-US" sz="3200" b="1">
                <a:latin typeface="Tahoma" pitchFamily="34" charset="0"/>
              </a:rPr>
              <a:t>波</a:t>
            </a:r>
            <a:r>
              <a:rPr kumimoji="1" lang="zh-CN" altLang="zh-CN" sz="3200" b="1">
                <a:latin typeface="Tahoma" pitchFamily="34" charset="0"/>
              </a:rPr>
              <a:t>绕组的展开图</a:t>
            </a:r>
            <a:endParaRPr kumimoji="1" lang="zh-CN" altLang="en-US" sz="3200" b="1">
              <a:latin typeface="Tahoma" pitchFamily="34" charset="0"/>
            </a:endParaRPr>
          </a:p>
          <a:p>
            <a:pPr marL="342900" indent="-342900"/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pic>
        <p:nvPicPr>
          <p:cNvPr id="241680" name="Picture 16" descr="3-3绕组"/>
          <p:cNvPicPr>
            <a:picLocks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>
          <a:xfrm>
            <a:off x="5364163" y="4868863"/>
            <a:ext cx="1027112" cy="411162"/>
          </a:xfrm>
          <a:noFill/>
        </p:spPr>
      </p:pic>
      <p:pic>
        <p:nvPicPr>
          <p:cNvPr id="241682" name="Picture 18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48688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83" name="Picture 19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8538" y="48688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84" name="Picture 20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48688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85" name="Picture 21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55165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86" name="Picture 22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55165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87" name="Picture 23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8038" y="55165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88" name="Picture 24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9975" y="55165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89" name="Picture 25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55165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90" name="Picture 26" descr="3-3绕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516563"/>
            <a:ext cx="1038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691" name="Rectangle 27"/>
          <p:cNvSpPr>
            <a:spLocks noChangeArrowheads="1"/>
          </p:cNvSpPr>
          <p:nvPr/>
        </p:nvSpPr>
        <p:spPr bwMode="auto">
          <a:xfrm>
            <a:off x="1403350" y="4508500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1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692" name="Rectangle 28"/>
          <p:cNvSpPr>
            <a:spLocks noChangeArrowheads="1"/>
          </p:cNvSpPr>
          <p:nvPr/>
        </p:nvSpPr>
        <p:spPr bwMode="auto">
          <a:xfrm>
            <a:off x="2339975" y="4581525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6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693" name="Rectangle 29"/>
          <p:cNvSpPr>
            <a:spLocks noChangeArrowheads="1"/>
          </p:cNvSpPr>
          <p:nvPr/>
        </p:nvSpPr>
        <p:spPr bwMode="auto">
          <a:xfrm>
            <a:off x="3419475" y="4508500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11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694" name="Rectangle 30"/>
          <p:cNvSpPr>
            <a:spLocks noChangeArrowheads="1"/>
          </p:cNvSpPr>
          <p:nvPr/>
        </p:nvSpPr>
        <p:spPr bwMode="auto">
          <a:xfrm>
            <a:off x="4356100" y="4508500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5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695" name="Rectangle 31"/>
          <p:cNvSpPr>
            <a:spLocks noChangeArrowheads="1"/>
          </p:cNvSpPr>
          <p:nvPr/>
        </p:nvSpPr>
        <p:spPr bwMode="auto">
          <a:xfrm>
            <a:off x="5580063" y="4437063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10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696" name="Line 32"/>
          <p:cNvSpPr>
            <a:spLocks noChangeShapeType="1"/>
          </p:cNvSpPr>
          <p:nvPr/>
        </p:nvSpPr>
        <p:spPr bwMode="auto">
          <a:xfrm>
            <a:off x="6372225" y="5084763"/>
            <a:ext cx="0" cy="6492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7" name="Rectangle 33"/>
          <p:cNvSpPr>
            <a:spLocks noChangeArrowheads="1"/>
          </p:cNvSpPr>
          <p:nvPr/>
        </p:nvSpPr>
        <p:spPr bwMode="auto">
          <a:xfrm>
            <a:off x="5364163" y="5229225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4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698" name="Rectangle 34"/>
          <p:cNvSpPr>
            <a:spLocks noChangeArrowheads="1"/>
          </p:cNvSpPr>
          <p:nvPr/>
        </p:nvSpPr>
        <p:spPr bwMode="auto">
          <a:xfrm>
            <a:off x="4572000" y="5229225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9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699" name="Rectangle 35"/>
          <p:cNvSpPr>
            <a:spLocks noChangeArrowheads="1"/>
          </p:cNvSpPr>
          <p:nvPr/>
        </p:nvSpPr>
        <p:spPr bwMode="auto">
          <a:xfrm>
            <a:off x="3563938" y="5157788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3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700" name="Rectangle 36"/>
          <p:cNvSpPr>
            <a:spLocks noChangeArrowheads="1"/>
          </p:cNvSpPr>
          <p:nvPr/>
        </p:nvSpPr>
        <p:spPr bwMode="auto">
          <a:xfrm>
            <a:off x="2411413" y="5229225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8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701" name="Rectangle 37"/>
          <p:cNvSpPr>
            <a:spLocks noChangeArrowheads="1"/>
          </p:cNvSpPr>
          <p:nvPr/>
        </p:nvSpPr>
        <p:spPr bwMode="auto">
          <a:xfrm>
            <a:off x="1547813" y="5157788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2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702" name="Rectangle 38"/>
          <p:cNvSpPr>
            <a:spLocks noChangeArrowheads="1"/>
          </p:cNvSpPr>
          <p:nvPr/>
        </p:nvSpPr>
        <p:spPr bwMode="auto">
          <a:xfrm>
            <a:off x="395288" y="5157788"/>
            <a:ext cx="93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ahoma" pitchFamily="34" charset="0"/>
              </a:rPr>
              <a:t>7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1703" name="Line 39"/>
          <p:cNvSpPr>
            <a:spLocks noChangeShapeType="1"/>
          </p:cNvSpPr>
          <p:nvPr/>
        </p:nvSpPr>
        <p:spPr bwMode="auto">
          <a:xfrm>
            <a:off x="323850" y="5084763"/>
            <a:ext cx="0" cy="6492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05" name="Line 41"/>
          <p:cNvSpPr>
            <a:spLocks noChangeShapeType="1"/>
          </p:cNvSpPr>
          <p:nvPr/>
        </p:nvSpPr>
        <p:spPr bwMode="auto">
          <a:xfrm flipH="1">
            <a:off x="323850" y="5084763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08" name="Line 44"/>
          <p:cNvSpPr>
            <a:spLocks noChangeShapeType="1"/>
          </p:cNvSpPr>
          <p:nvPr/>
        </p:nvSpPr>
        <p:spPr bwMode="auto">
          <a:xfrm>
            <a:off x="250825" y="4724400"/>
            <a:ext cx="0" cy="722313"/>
          </a:xfrm>
          <a:prstGeom prst="line">
            <a:avLst/>
          </a:prstGeom>
          <a:noFill/>
          <a:ln w="2159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09" name="Line 45"/>
          <p:cNvSpPr>
            <a:spLocks noChangeShapeType="1"/>
          </p:cNvSpPr>
          <p:nvPr/>
        </p:nvSpPr>
        <p:spPr bwMode="auto">
          <a:xfrm flipV="1">
            <a:off x="2268538" y="4797425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0" name="Line 46"/>
          <p:cNvSpPr>
            <a:spLocks noChangeShapeType="1"/>
          </p:cNvSpPr>
          <p:nvPr/>
        </p:nvSpPr>
        <p:spPr bwMode="auto">
          <a:xfrm flipH="1">
            <a:off x="323850" y="47974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1" name="Line 47"/>
          <p:cNvSpPr>
            <a:spLocks noChangeShapeType="1"/>
          </p:cNvSpPr>
          <p:nvPr/>
        </p:nvSpPr>
        <p:spPr bwMode="auto">
          <a:xfrm flipV="1">
            <a:off x="1331913" y="537368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2" name="Line 48"/>
          <p:cNvSpPr>
            <a:spLocks noChangeShapeType="1"/>
          </p:cNvSpPr>
          <p:nvPr/>
        </p:nvSpPr>
        <p:spPr bwMode="auto">
          <a:xfrm flipH="1">
            <a:off x="323850" y="5373688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3" name="Line 49"/>
          <p:cNvSpPr>
            <a:spLocks noChangeShapeType="1"/>
          </p:cNvSpPr>
          <p:nvPr/>
        </p:nvSpPr>
        <p:spPr bwMode="auto">
          <a:xfrm>
            <a:off x="6804025" y="5661025"/>
            <a:ext cx="0" cy="647700"/>
          </a:xfrm>
          <a:prstGeom prst="line">
            <a:avLst/>
          </a:prstGeom>
          <a:noFill/>
          <a:ln w="2159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4" name="Line 50"/>
          <p:cNvSpPr>
            <a:spLocks noChangeShapeType="1"/>
          </p:cNvSpPr>
          <p:nvPr/>
        </p:nvSpPr>
        <p:spPr bwMode="auto">
          <a:xfrm flipV="1">
            <a:off x="6372225" y="573405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0" name="Line 51"/>
          <p:cNvSpPr>
            <a:spLocks noChangeShapeType="1"/>
          </p:cNvSpPr>
          <p:nvPr/>
        </p:nvSpPr>
        <p:spPr bwMode="auto">
          <a:xfrm>
            <a:off x="5219700" y="57340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6" name="Line 52"/>
          <p:cNvSpPr>
            <a:spLocks noChangeShapeType="1"/>
          </p:cNvSpPr>
          <p:nvPr/>
        </p:nvSpPr>
        <p:spPr bwMode="auto">
          <a:xfrm>
            <a:off x="5219700" y="5734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7" name="Line 53"/>
          <p:cNvSpPr>
            <a:spLocks noChangeShapeType="1"/>
          </p:cNvSpPr>
          <p:nvPr/>
        </p:nvSpPr>
        <p:spPr bwMode="auto">
          <a:xfrm>
            <a:off x="5219700" y="6021388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8" name="Line 54"/>
          <p:cNvSpPr>
            <a:spLocks noChangeShapeType="1"/>
          </p:cNvSpPr>
          <p:nvPr/>
        </p:nvSpPr>
        <p:spPr bwMode="auto">
          <a:xfrm>
            <a:off x="4284663" y="573405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19" name="Line 55"/>
          <p:cNvSpPr>
            <a:spLocks noChangeShapeType="1"/>
          </p:cNvSpPr>
          <p:nvPr/>
        </p:nvSpPr>
        <p:spPr bwMode="auto">
          <a:xfrm>
            <a:off x="4284663" y="6237288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41720" name="Picture 56" descr="3-5波绕组-电刷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3933825"/>
            <a:ext cx="46799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723" name="Line 59"/>
          <p:cNvSpPr>
            <a:spLocks noChangeShapeType="1"/>
          </p:cNvSpPr>
          <p:nvPr/>
        </p:nvSpPr>
        <p:spPr bwMode="auto">
          <a:xfrm>
            <a:off x="3276600" y="5084763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24" name="Line 60"/>
          <p:cNvSpPr>
            <a:spLocks noChangeShapeType="1"/>
          </p:cNvSpPr>
          <p:nvPr/>
        </p:nvSpPr>
        <p:spPr bwMode="auto">
          <a:xfrm flipH="1">
            <a:off x="250825" y="5300663"/>
            <a:ext cx="302577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25" name="Line 61"/>
          <p:cNvSpPr>
            <a:spLocks noChangeShapeType="1"/>
          </p:cNvSpPr>
          <p:nvPr/>
        </p:nvSpPr>
        <p:spPr bwMode="auto">
          <a:xfrm>
            <a:off x="3348038" y="5734050"/>
            <a:ext cx="0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1726" name="Line 62"/>
          <p:cNvSpPr>
            <a:spLocks noChangeShapeType="1"/>
          </p:cNvSpPr>
          <p:nvPr/>
        </p:nvSpPr>
        <p:spPr bwMode="auto">
          <a:xfrm>
            <a:off x="3348038" y="6092825"/>
            <a:ext cx="338455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24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24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2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2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2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2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2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91" grpId="0" autoUpdateAnimBg="0"/>
      <p:bldP spid="241692" grpId="0" autoUpdateAnimBg="0"/>
      <p:bldP spid="241693" grpId="0" autoUpdateAnimBg="0"/>
      <p:bldP spid="241694" grpId="0" autoUpdateAnimBg="0"/>
      <p:bldP spid="241695" grpId="0" autoUpdateAnimBg="0"/>
      <p:bldP spid="241696" grpId="0" animBg="1"/>
      <p:bldP spid="241697" grpId="0" autoUpdateAnimBg="0"/>
      <p:bldP spid="241698" grpId="0" autoUpdateAnimBg="0"/>
      <p:bldP spid="241699" grpId="0" autoUpdateAnimBg="0"/>
      <p:bldP spid="241700" grpId="0" autoUpdateAnimBg="0"/>
      <p:bldP spid="241701" grpId="0" autoUpdateAnimBg="0"/>
      <p:bldP spid="241702" grpId="0" autoUpdateAnimBg="0"/>
      <p:bldP spid="241703" grpId="0" animBg="1"/>
      <p:bldP spid="241705" grpId="0" animBg="1"/>
      <p:bldP spid="241708" grpId="0" animBg="1"/>
      <p:bldP spid="241709" grpId="0" animBg="1"/>
      <p:bldP spid="241710" grpId="0" animBg="1"/>
      <p:bldP spid="241711" grpId="0" animBg="1"/>
      <p:bldP spid="241711" grpId="1" animBg="1"/>
      <p:bldP spid="241712" grpId="0" animBg="1"/>
      <p:bldP spid="241712" grpId="1" animBg="1"/>
      <p:bldP spid="241713" grpId="0" animBg="1"/>
      <p:bldP spid="241714" grpId="0" animBg="1"/>
      <p:bldP spid="241714" grpId="1" animBg="1"/>
      <p:bldP spid="241716" grpId="0" animBg="1"/>
      <p:bldP spid="241717" grpId="0" animBg="1"/>
      <p:bldP spid="241718" grpId="0" animBg="1"/>
      <p:bldP spid="241719" grpId="0" animBg="1"/>
      <p:bldP spid="241723" grpId="0" animBg="1"/>
      <p:bldP spid="241724" grpId="0" animBg="1"/>
      <p:bldP spid="241725" grpId="0" animBg="1"/>
      <p:bldP spid="2417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62000" y="533400"/>
            <a:ext cx="7696200" cy="5080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3-2.</a:t>
            </a:r>
            <a:r>
              <a:rPr lang="zh-CN" altLang="en-US" sz="3200" b="1" smtClean="0"/>
              <a:t>单波绕组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14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187450" y="1268413"/>
            <a:ext cx="4752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>
                <a:latin typeface="Tahoma" pitchFamily="34" charset="0"/>
              </a:rPr>
              <a:t>2)</a:t>
            </a:r>
            <a:r>
              <a:rPr kumimoji="1" lang="zh-CN" altLang="zh-CN" sz="3200" b="1">
                <a:latin typeface="Tahoma" pitchFamily="34" charset="0"/>
              </a:rPr>
              <a:t>单</a:t>
            </a:r>
            <a:r>
              <a:rPr kumimoji="1" lang="zh-CN" altLang="en-US" sz="3200" b="1">
                <a:latin typeface="Tahoma" pitchFamily="34" charset="0"/>
              </a:rPr>
              <a:t>波</a:t>
            </a:r>
            <a:r>
              <a:rPr kumimoji="1" lang="zh-CN" altLang="zh-CN" sz="3200" b="1">
                <a:latin typeface="Tahoma" pitchFamily="34" charset="0"/>
              </a:rPr>
              <a:t>绕组的展开图</a:t>
            </a:r>
            <a:endParaRPr kumimoji="1" lang="zh-CN" altLang="en-US" sz="3200" b="1">
              <a:latin typeface="Tahoma" pitchFamily="34" charset="0"/>
            </a:endParaRPr>
          </a:p>
          <a:p>
            <a:pPr marL="342900" indent="-342900"/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pic>
        <p:nvPicPr>
          <p:cNvPr id="19460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" y="404813"/>
            <a:ext cx="8459788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52963"/>
            <a:ext cx="91440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3-3.</a:t>
            </a:r>
            <a:r>
              <a:rPr lang="zh-CN" altLang="en-US" sz="3600" b="1" smtClean="0"/>
              <a:t>电枢绕组的感应电势</a:t>
            </a:r>
            <a:r>
              <a:rPr lang="zh-CN" altLang="en-US" b="1" smtClean="0"/>
              <a:t>        </a:t>
            </a:r>
            <a:r>
              <a:rPr lang="en-US" altLang="zh-CN" sz="1400" smtClean="0">
                <a:ea typeface="黑体" pitchFamily="2" charset="-122"/>
              </a:rPr>
              <a:t>15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395288" y="1989138"/>
            <a:ext cx="5761037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3500" b="1">
                <a:ea typeface="黑体" pitchFamily="2" charset="-122"/>
              </a:rPr>
              <a:t>    </a:t>
            </a:r>
            <a:r>
              <a:rPr lang="zh-CN" altLang="en-US" sz="3500" b="1">
                <a:ea typeface="黑体" pitchFamily="2" charset="-122"/>
              </a:rPr>
              <a:t>感应电势的一种表示方法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>
                <a:solidFill>
                  <a:schemeClr val="hlink"/>
                </a:solidFill>
              </a:rPr>
              <a:t>            </a:t>
            </a:r>
            <a:r>
              <a:rPr lang="en-US" altLang="zh-CN" sz="3100" b="1" i="1">
                <a:solidFill>
                  <a:srgbClr val="0000FF"/>
                </a:solidFill>
              </a:rPr>
              <a:t>e=</a:t>
            </a:r>
            <a:r>
              <a:rPr lang="en-US" altLang="zh-CN" sz="3100" i="1"/>
              <a:t> Blv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3100" b="1"/>
              <a:t>		</a:t>
            </a:r>
            <a:r>
              <a:rPr lang="zh-CN" altLang="en-US" sz="3100" b="1"/>
              <a:t>这是在导体（</a:t>
            </a:r>
            <a:r>
              <a:rPr lang="en-US" altLang="zh-CN" sz="3100" b="1"/>
              <a:t>l</a:t>
            </a:r>
            <a:r>
              <a:rPr lang="zh-CN" altLang="en-US" sz="3100" b="1"/>
              <a:t>）、速度（</a:t>
            </a:r>
            <a:r>
              <a:rPr lang="en-US" altLang="zh-CN" sz="3100" b="1"/>
              <a:t>v</a:t>
            </a:r>
            <a:r>
              <a:rPr lang="zh-CN" altLang="en-US" sz="3100" b="1"/>
              <a:t>）和磁感应强度（</a:t>
            </a:r>
            <a:r>
              <a:rPr lang="en-US" altLang="zh-CN" sz="3100" b="1"/>
              <a:t>B</a:t>
            </a:r>
            <a:r>
              <a:rPr lang="zh-CN" altLang="en-US" sz="3100" b="1"/>
              <a:t>）三者相互垂直条件下的结论。一般表达式为：</a:t>
            </a:r>
            <a:r>
              <a:rPr lang="zh-CN" altLang="en-US" sz="3100"/>
              <a:t> </a:t>
            </a:r>
          </a:p>
        </p:txBody>
      </p:sp>
      <p:pic>
        <p:nvPicPr>
          <p:cNvPr id="261124" name="Picture 4" descr="0-5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227763" y="1773238"/>
            <a:ext cx="2625725" cy="2170112"/>
          </a:xfrm>
          <a:noFill/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2484438" y="4941888"/>
          <a:ext cx="3457575" cy="1600200"/>
        </p:xfrm>
        <a:graphic>
          <a:graphicData uri="http://schemas.openxmlformats.org/presentationml/2006/ole">
            <p:oleObj spid="_x0000_s20486" name="Equation" r:id="rId4" imgW="838200" imgH="381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3-3.</a:t>
            </a:r>
            <a:r>
              <a:rPr lang="zh-CN" altLang="en-US" sz="3200" b="1" smtClean="0"/>
              <a:t>电枢绕组的感应电势</a:t>
            </a:r>
            <a:r>
              <a:rPr lang="zh-CN" altLang="en-US" sz="2900" b="1" smtClean="0"/>
              <a:t>                </a:t>
            </a:r>
            <a:r>
              <a:rPr lang="en-US" altLang="zh-CN" sz="1200" smtClean="0">
                <a:ea typeface="黑体" pitchFamily="2" charset="-122"/>
              </a:rPr>
              <a:t>16</a:t>
            </a:r>
          </a:p>
        </p:txBody>
      </p:sp>
      <p:graphicFrame>
        <p:nvGraphicFramePr>
          <p:cNvPr id="21507" name="Object 46"/>
          <p:cNvGraphicFramePr>
            <a:graphicFrameLocks noChangeAspect="1"/>
          </p:cNvGraphicFramePr>
          <p:nvPr>
            <p:ph sz="half" idx="2"/>
          </p:nvPr>
        </p:nvGraphicFramePr>
        <p:xfrm>
          <a:off x="5219700" y="1916113"/>
          <a:ext cx="1927225" cy="1368425"/>
        </p:xfrm>
        <a:graphic>
          <a:graphicData uri="http://schemas.openxmlformats.org/presentationml/2006/ole">
            <p:oleObj spid="_x0000_s21507" name="Equation" r:id="rId3" imgW="1180588" imgH="660113" progId="Equation.DSMT4">
              <p:embed/>
            </p:oleObj>
          </a:graphicData>
        </a:graphic>
      </p:graphicFrame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323850" y="1989138"/>
            <a:ext cx="46799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kumimoji="1" lang="en-US" altLang="zh-CN" sz="2400">
                <a:latin typeface="Tahoma" pitchFamily="34" charset="0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在电机气隙磁场中，</a:t>
            </a:r>
            <a:r>
              <a:rPr kumimoji="1" lang="en-US" altLang="en-US" sz="2400">
                <a:latin typeface="宋体" pitchFamily="2" charset="-122"/>
              </a:rPr>
              <a:t>当电枢以一定的转速n</a:t>
            </a:r>
            <a:r>
              <a:rPr kumimoji="1" lang="zh-CN" altLang="en-US" sz="2400">
                <a:latin typeface="宋体" pitchFamily="2" charset="-122"/>
              </a:rPr>
              <a:t>向一个方向转动时，电枢绕组的导体便会切割磁力线</a:t>
            </a:r>
            <a:r>
              <a:rPr kumimoji="1" lang="en-US" altLang="en-US" sz="2400">
                <a:latin typeface="宋体" pitchFamily="2" charset="-122"/>
              </a:rPr>
              <a:t>，产生感应电势</a:t>
            </a:r>
            <a:r>
              <a:rPr kumimoji="1" lang="zh-CN" altLang="en-US" sz="2400">
                <a:latin typeface="宋体" pitchFamily="2" charset="-122"/>
              </a:rPr>
              <a:t>，并可通过电刷引出</a:t>
            </a:r>
            <a:r>
              <a:rPr kumimoji="1" lang="en-US" altLang="en-US" sz="2400">
                <a:latin typeface="宋体" pitchFamily="2" charset="-122"/>
              </a:rPr>
              <a:t>。由电刷引出的感应电势Ea也就是每条支路的感应电势</a:t>
            </a:r>
            <a:r>
              <a:rPr kumimoji="1" lang="zh-CN" altLang="en-US" sz="2400">
                <a:latin typeface="宋体" pitchFamily="2" charset="-122"/>
              </a:rPr>
              <a:t>，</a:t>
            </a:r>
            <a:r>
              <a:rPr kumimoji="1" lang="en-US" altLang="en-US" sz="2400">
                <a:latin typeface="宋体" pitchFamily="2" charset="-122"/>
              </a:rPr>
              <a:t>即一条支路中所有串联导体的感应电势之和</a:t>
            </a:r>
            <a:r>
              <a:rPr kumimoji="1" lang="zh-CN" altLang="en-US" sz="2400">
                <a:latin typeface="宋体" pitchFamily="2" charset="-122"/>
              </a:rPr>
              <a:t>。</a:t>
            </a:r>
            <a:r>
              <a:rPr kumimoji="1" lang="en-US" altLang="en-US" sz="2400">
                <a:latin typeface="宋体" pitchFamily="2" charset="-122"/>
              </a:rPr>
              <a:t>本节将推导感应电势的计算公式</a:t>
            </a:r>
            <a:r>
              <a:rPr kumimoji="1" lang="zh-CN" altLang="en-US" sz="2400">
                <a:latin typeface="宋体" pitchFamily="2" charset="-122"/>
              </a:rPr>
              <a:t>。</a:t>
            </a:r>
          </a:p>
          <a:p>
            <a:pPr marL="342900" indent="-342900"/>
            <a:r>
              <a:rPr kumimoji="1" lang="zh-CN" altLang="en-US" sz="2400">
                <a:latin typeface="宋体" pitchFamily="2" charset="-122"/>
              </a:rPr>
              <a:t>	</a:t>
            </a:r>
            <a:r>
              <a:rPr kumimoji="1" lang="en-US" altLang="zh-CN" sz="2400">
                <a:latin typeface="宋体" pitchFamily="2" charset="-122"/>
              </a:rPr>
              <a:t>e=B</a:t>
            </a:r>
            <a:r>
              <a:rPr kumimoji="1" lang="en-US" altLang="zh-CN" sz="2400" baseline="-25000">
                <a:latin typeface="宋体" pitchFamily="2" charset="-122"/>
              </a:rPr>
              <a:t>X</a:t>
            </a:r>
            <a:r>
              <a:rPr kumimoji="1" lang="en-US" altLang="zh-CN" sz="2400">
                <a:latin typeface="宋体" pitchFamily="2" charset="-122"/>
              </a:rPr>
              <a:t>lv	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graphicFrame>
        <p:nvGraphicFramePr>
          <p:cNvPr id="21509" name="Object 47"/>
          <p:cNvGraphicFramePr>
            <a:graphicFrameLocks noChangeAspect="1"/>
          </p:cNvGraphicFramePr>
          <p:nvPr>
            <p:ph sz="half" idx="1"/>
          </p:nvPr>
        </p:nvGraphicFramePr>
        <p:xfrm>
          <a:off x="4702175" y="3716338"/>
          <a:ext cx="1984375" cy="2465387"/>
        </p:xfrm>
        <a:graphic>
          <a:graphicData uri="http://schemas.openxmlformats.org/presentationml/2006/ole">
            <p:oleObj spid="_x0000_s21509" name="Equation" r:id="rId4" imgW="1206500" imgH="1498600" progId="Equation.DSMT4">
              <p:embed/>
            </p:oleObj>
          </a:graphicData>
        </a:graphic>
      </p:graphicFrame>
      <p:sp>
        <p:nvSpPr>
          <p:cNvPr id="21510" name="Rectangle 49"/>
          <p:cNvSpPr>
            <a:spLocks noChangeArrowheads="1"/>
          </p:cNvSpPr>
          <p:nvPr/>
        </p:nvSpPr>
        <p:spPr bwMode="auto">
          <a:xfrm>
            <a:off x="6732588" y="2852738"/>
            <a:ext cx="24114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kumimoji="1" lang="zh-CN" altLang="en-US" sz="2400">
                <a:latin typeface="宋体" pitchFamily="2" charset="-122"/>
              </a:rPr>
              <a:t>其中</a:t>
            </a:r>
          </a:p>
          <a:p>
            <a:pPr marL="342900" indent="-342900"/>
            <a:r>
              <a:rPr kumimoji="1" lang="en-US" altLang="zh-CN" sz="2400">
                <a:latin typeface="宋体" pitchFamily="2" charset="-122"/>
              </a:rPr>
              <a:t>N-</a:t>
            </a:r>
            <a:r>
              <a:rPr kumimoji="1" lang="zh-CN" altLang="en-US" sz="2400">
                <a:latin typeface="宋体" pitchFamily="2" charset="-122"/>
              </a:rPr>
              <a:t>总导体数</a:t>
            </a:r>
          </a:p>
          <a:p>
            <a:pPr marL="342900" indent="-342900"/>
            <a:r>
              <a:rPr kumimoji="1" lang="en-US" altLang="zh-CN" sz="2400">
                <a:latin typeface="宋体" pitchFamily="2" charset="-122"/>
              </a:rPr>
              <a:t>a-</a:t>
            </a:r>
            <a:r>
              <a:rPr kumimoji="1" lang="zh-CN" altLang="en-US" sz="2400">
                <a:latin typeface="宋体" pitchFamily="2" charset="-122"/>
              </a:rPr>
              <a:t>并联支路对数</a:t>
            </a:r>
          </a:p>
          <a:p>
            <a:pPr marL="342900" indent="-342900"/>
            <a:r>
              <a:rPr kumimoji="1" lang="en-US" altLang="zh-CN" sz="2400">
                <a:latin typeface="宋体" pitchFamily="2" charset="-122"/>
              </a:rPr>
              <a:t>p-</a:t>
            </a:r>
            <a:r>
              <a:rPr kumimoji="1" lang="zh-CN" altLang="en-US" sz="2400">
                <a:latin typeface="宋体" pitchFamily="2" charset="-122"/>
              </a:rPr>
              <a:t>极对数</a:t>
            </a:r>
          </a:p>
          <a:p>
            <a:pPr marL="342900" indent="-342900"/>
            <a:r>
              <a:rPr kumimoji="1" lang="ru-RU" altLang="zh-CN" sz="2400">
                <a:latin typeface="宋体" pitchFamily="2" charset="-122"/>
              </a:rPr>
              <a:t>Ф</a:t>
            </a:r>
            <a:r>
              <a:rPr kumimoji="1" lang="en-US" altLang="zh-CN" sz="2400">
                <a:latin typeface="宋体" pitchFamily="2" charset="-122"/>
              </a:rPr>
              <a:t>-</a:t>
            </a:r>
            <a:r>
              <a:rPr kumimoji="1" lang="zh-CN" altLang="en-US" sz="2400">
                <a:latin typeface="宋体" pitchFamily="2" charset="-122"/>
              </a:rPr>
              <a:t>每极主磁通</a:t>
            </a:r>
          </a:p>
          <a:p>
            <a:pPr marL="342900" indent="-342900"/>
            <a:r>
              <a:rPr kumimoji="1" lang="en-US" altLang="zh-CN" sz="2400">
                <a:latin typeface="宋体" pitchFamily="2" charset="-122"/>
              </a:rPr>
              <a:t>n-</a:t>
            </a:r>
            <a:r>
              <a:rPr kumimoji="1" lang="zh-CN" altLang="en-US" sz="2400">
                <a:latin typeface="宋体" pitchFamily="2" charset="-122"/>
              </a:rPr>
              <a:t>转速</a:t>
            </a:r>
          </a:p>
          <a:p>
            <a:pPr marL="342900" indent="-342900"/>
            <a:r>
              <a:rPr kumimoji="1" lang="en-US" altLang="zh-CN" sz="2400">
                <a:latin typeface="宋体" pitchFamily="2" charset="-122"/>
              </a:rPr>
              <a:t>Ce-</a:t>
            </a:r>
            <a:r>
              <a:rPr kumimoji="1" lang="zh-CN" altLang="en-US" sz="2400">
                <a:latin typeface="宋体" pitchFamily="2" charset="-122"/>
              </a:rPr>
              <a:t>电势常数	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仿宋_GB2312" pitchFamily="49" charset="-122"/>
              </a:rPr>
              <a:t>介绍内容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6825" y="1905000"/>
            <a:ext cx="6700838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1.</a:t>
            </a:r>
            <a:r>
              <a:rPr lang="zh-CN" altLang="en-US" sz="3600" b="1" smtClean="0"/>
              <a:t>单叠绕组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2.</a:t>
            </a:r>
            <a:r>
              <a:rPr lang="zh-CN" altLang="en-US" sz="3600" b="1" smtClean="0"/>
              <a:t>单波绕组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3.</a:t>
            </a:r>
            <a:r>
              <a:rPr lang="zh-CN" altLang="en-US" sz="3600" b="1" smtClean="0"/>
              <a:t>直流电机的感应电势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600" b="1" smtClean="0"/>
          </a:p>
        </p:txBody>
      </p:sp>
      <p:pic>
        <p:nvPicPr>
          <p:cNvPr id="4100" name="Picture 10" descr="03new01010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11" descr="03new01010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7813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3" descr="03new01010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500438"/>
            <a:ext cx="647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572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作业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543800" cy="1231900"/>
          </a:xfrm>
        </p:spPr>
        <p:txBody>
          <a:bodyPr/>
          <a:lstStyle/>
          <a:p>
            <a:pPr algn="just" eaLnBrk="1" fontAlgn="b" hangingPunct="1">
              <a:buFont typeface="Wingdings" pitchFamily="2" charset="2"/>
              <a:buNone/>
            </a:pPr>
            <a:r>
              <a:rPr lang="en-US" altLang="zh-CN" sz="3500" b="1" smtClean="0">
                <a:latin typeface="Times New Roman" pitchFamily="18" charset="0"/>
              </a:rPr>
              <a:t>       3-2,3,4,5</a:t>
            </a:r>
            <a:endParaRPr lang="en-US" altLang="zh-CN" sz="35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PIC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667000" y="29718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8000" b="1">
                <a:latin typeface="宋体" pitchFamily="2" charset="-122"/>
              </a:rPr>
              <a:t>谢谢</a:t>
            </a:r>
            <a:r>
              <a:rPr kumimoji="1" lang="zh-CN" altLang="en-US" sz="3200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smtClean="0">
                <a:latin typeface="华文新魏" pitchFamily="2" charset="-122"/>
                <a:ea typeface="华文新魏" pitchFamily="2" charset="-122"/>
              </a:rPr>
              <a:t>3-3</a:t>
            </a:r>
            <a:r>
              <a:rPr lang="zh-CN" altLang="en-US" sz="3600" b="1" smtClean="0">
                <a:latin typeface="华文新魏" pitchFamily="2" charset="-122"/>
                <a:ea typeface="华文新魏" pitchFamily="2" charset="-122"/>
              </a:rPr>
              <a:t>讲 直流电机的电枢绕组</a:t>
            </a:r>
            <a:r>
              <a:rPr lang="zh-CN" altLang="en-US" sz="4100" b="1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200" smtClean="0">
                <a:ea typeface="黑体" pitchFamily="2" charset="-122"/>
              </a:rPr>
              <a:t>1</a:t>
            </a:r>
          </a:p>
        </p:txBody>
      </p:sp>
      <p:sp>
        <p:nvSpPr>
          <p:cNvPr id="5123" name="Rectangle 23"/>
          <p:cNvSpPr>
            <a:spLocks noChangeArrowheads="1"/>
          </p:cNvSpPr>
          <p:nvPr/>
        </p:nvSpPr>
        <p:spPr bwMode="auto">
          <a:xfrm>
            <a:off x="912813" y="1905000"/>
            <a:ext cx="7762875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100" b="1"/>
              <a:t>电枢绕组是直流电机的电路部分，亦是实现机电能量转换的枢纽。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电枢在气隙磁场中旋转时，电枢绕组中都会产生感应电势</a:t>
            </a:r>
            <a:r>
              <a:rPr lang="en-US" altLang="zh-CN" sz="2700" b="1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当电枢绕组中有电流流过时，会产生电磁转矩和电磁功率</a:t>
            </a:r>
            <a:r>
              <a:rPr lang="zh-CN" altLang="en-US" sz="3100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设计电枢绕组时，要求在导体数量一定的条件下，应能够</a:t>
            </a:r>
            <a:r>
              <a:rPr lang="zh-CN" altLang="en-US" sz="2700" b="1">
                <a:solidFill>
                  <a:srgbClr val="FF3300"/>
                </a:solidFill>
              </a:rPr>
              <a:t>产生尽可能大的感应电势和电磁转矩</a:t>
            </a:r>
            <a:r>
              <a:rPr lang="zh-CN" altLang="en-US" sz="2700" b="1"/>
              <a:t>，并要求结构简单，运行可靠，维护方便</a:t>
            </a:r>
            <a:r>
              <a:rPr lang="zh-CN" altLang="en-US" sz="3100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1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smtClean="0">
                <a:latin typeface="华文新魏" pitchFamily="2" charset="-122"/>
                <a:ea typeface="华文新魏" pitchFamily="2" charset="-122"/>
              </a:rPr>
              <a:t>3-3</a:t>
            </a:r>
            <a:r>
              <a:rPr lang="zh-CN" altLang="en-US" sz="3600" b="1" smtClean="0">
                <a:latin typeface="华文新魏" pitchFamily="2" charset="-122"/>
                <a:ea typeface="华文新魏" pitchFamily="2" charset="-122"/>
              </a:rPr>
              <a:t>讲 直流电机的电枢绕组</a:t>
            </a:r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400" smtClean="0">
                <a:ea typeface="黑体" pitchFamily="2" charset="-122"/>
              </a:rPr>
              <a:t>2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12813" y="1905000"/>
            <a:ext cx="7115175" cy="4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3100"/>
              <a:t>    </a:t>
            </a:r>
            <a:r>
              <a:rPr lang="zh-CN" altLang="en-US" sz="3100" b="1"/>
              <a:t>根据内部连接方法的不同，电枢绕组可分为：</a:t>
            </a:r>
            <a:r>
              <a:rPr lang="zh-CN" altLang="en-US" sz="3100" b="1">
                <a:solidFill>
                  <a:srgbClr val="FF3300"/>
                </a:solidFill>
              </a:rPr>
              <a:t>单叠绕组，复叠绕组，单波绕组，复波绕组，混合绕组</a:t>
            </a:r>
            <a:r>
              <a:rPr lang="zh-CN" altLang="en-US" sz="3100" b="1"/>
              <a:t>等几种主要类型。</a:t>
            </a:r>
          </a:p>
          <a:p>
            <a:pPr marL="342900" indent="-342900"/>
            <a:r>
              <a:rPr lang="zh-CN" altLang="en-US" sz="3100" b="1"/>
              <a:t>		本章重点讨论它们的绕制规律，并联电路，电刷位置，性能特点。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1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792162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3-1.</a:t>
            </a:r>
            <a:r>
              <a:rPr lang="zh-CN" altLang="en-US" sz="3200" b="1" smtClean="0"/>
              <a:t>单叠绕组</a:t>
            </a:r>
            <a:r>
              <a:rPr lang="zh-CN" altLang="en-US" b="1" smtClean="0"/>
              <a:t>                           </a:t>
            </a:r>
            <a:r>
              <a:rPr lang="en-US" altLang="zh-CN" sz="1400" smtClean="0">
                <a:ea typeface="黑体" pitchFamily="2" charset="-122"/>
              </a:rPr>
              <a:t>3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179388" y="1125538"/>
            <a:ext cx="54356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1</a:t>
            </a: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）绕组元件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元件</a:t>
            </a:r>
            <a:r>
              <a:rPr kumimoji="1" lang="zh-CN" altLang="en-US" sz="2400">
                <a:latin typeface="Tahoma" pitchFamily="34" charset="0"/>
              </a:rPr>
              <a:t>：</a:t>
            </a:r>
            <a:r>
              <a:rPr kumimoji="1" lang="zh-CN" altLang="en-US" sz="2400" b="1">
                <a:latin typeface="Tahoma" pitchFamily="34" charset="0"/>
              </a:rPr>
              <a:t>两端分别连接在两个换向片上的单匝和多匝</a:t>
            </a:r>
            <a:r>
              <a:rPr kumimoji="1" lang="zh-CN" altLang="zh-CN" sz="2400" b="1">
                <a:latin typeface="Tahoma" pitchFamily="34" charset="0"/>
              </a:rPr>
              <a:t>线圈</a:t>
            </a:r>
            <a:r>
              <a:rPr kumimoji="1" lang="zh-CN" altLang="en-US" sz="2400" b="1">
                <a:latin typeface="Tahoma" pitchFamily="34" charset="0"/>
              </a:rPr>
              <a:t>。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有效边</a:t>
            </a:r>
            <a:r>
              <a:rPr kumimoji="1" lang="zh-CN" altLang="en-US" sz="2400">
                <a:latin typeface="Tahoma" pitchFamily="34" charset="0"/>
              </a:rPr>
              <a:t>：</a:t>
            </a:r>
            <a:r>
              <a:rPr kumimoji="1" lang="zh-CN" altLang="en-US" sz="2400" b="1">
                <a:latin typeface="Tahoma" pitchFamily="34" charset="0"/>
              </a:rPr>
              <a:t>指放置在电枢槽中的线段，是用来产生电势和电磁力的有效导体。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端部</a:t>
            </a:r>
            <a:r>
              <a:rPr kumimoji="1" lang="zh-CN" altLang="en-US" sz="2400" b="1">
                <a:latin typeface="Tahoma" pitchFamily="34" charset="0"/>
              </a:rPr>
              <a:t>：电枢槽以外的连接部分。</a:t>
            </a:r>
          </a:p>
          <a:p>
            <a:pPr marL="342900" indent="-342900">
              <a:lnSpc>
                <a:spcPct val="90000"/>
              </a:lnSpc>
            </a:pPr>
            <a:r>
              <a:rPr kumimoji="1" lang="zh-CN" altLang="en-US" sz="2400" b="1">
                <a:latin typeface="Tahoma" pitchFamily="34" charset="0"/>
              </a:rPr>
              <a:t>		现代直流电机均为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双层绕组</a:t>
            </a:r>
            <a:r>
              <a:rPr kumimoji="1" lang="zh-CN" altLang="en-US" sz="2400" b="1">
                <a:latin typeface="Tahoma" pitchFamily="34" charset="0"/>
              </a:rPr>
              <a:t>，元件的一个边放在某一槽的上层，称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上层边</a:t>
            </a:r>
            <a:r>
              <a:rPr kumimoji="1" lang="zh-CN" altLang="en-US" sz="2400" b="1">
                <a:latin typeface="Tahoma" pitchFamily="34" charset="0"/>
              </a:rPr>
              <a:t>，它的第二个边则放在另一槽的下层，称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下层边</a:t>
            </a:r>
            <a:r>
              <a:rPr kumimoji="1" lang="zh-CN" altLang="en-US" sz="2400" b="1">
                <a:latin typeface="Tahoma" pitchFamily="34" charset="0"/>
              </a:rPr>
              <a:t>。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元件代号</a:t>
            </a:r>
            <a:r>
              <a:rPr kumimoji="1" lang="zh-CN" altLang="en-US" sz="2400" b="1">
                <a:latin typeface="Tahoma" pitchFamily="34" charset="0"/>
              </a:rPr>
              <a:t>：由上层元件边所在的槽号来决定。</a:t>
            </a:r>
            <a:endParaRPr kumimoji="1" lang="zh-CN" altLang="zh-CN" sz="2400" b="1">
              <a:latin typeface="Tahoma" pitchFamily="34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614988" y="4076700"/>
            <a:ext cx="320516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实际槽数</a:t>
            </a:r>
            <a:r>
              <a:rPr kumimoji="1" lang="zh-CN" altLang="en-US" sz="2400">
                <a:latin typeface="Tahoma" pitchFamily="34" charset="0"/>
              </a:rPr>
              <a:t>：</a:t>
            </a:r>
            <a:r>
              <a:rPr kumimoji="1" lang="en-US" altLang="zh-CN" sz="2400" b="1">
                <a:latin typeface="Tahoma" pitchFamily="34" charset="0"/>
              </a:rPr>
              <a:t>Z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虚槽数</a:t>
            </a:r>
            <a:r>
              <a:rPr kumimoji="1" lang="zh-CN" altLang="en-US" sz="2400">
                <a:latin typeface="Tahoma" pitchFamily="34" charset="0"/>
              </a:rPr>
              <a:t>：</a:t>
            </a:r>
            <a:r>
              <a:rPr kumimoji="1" lang="en-US" altLang="zh-CN" sz="2400" b="1">
                <a:latin typeface="Tahoma" pitchFamily="34" charset="0"/>
              </a:rPr>
              <a:t>Z</a:t>
            </a:r>
            <a:r>
              <a:rPr kumimoji="1" lang="en-US" altLang="zh-CN" sz="2400" b="1" baseline="-50000">
                <a:latin typeface="Tahoma" pitchFamily="34" charset="0"/>
              </a:rPr>
              <a:t>1</a:t>
            </a:r>
            <a:r>
              <a:rPr kumimoji="1" lang="en-US" altLang="zh-CN" sz="2400" b="1" baseline="-25000">
                <a:latin typeface="Tahoma" pitchFamily="34" charset="0"/>
              </a:rPr>
              <a:t> 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虚槽</a:t>
            </a:r>
            <a:r>
              <a:rPr kumimoji="1" lang="zh-CN" altLang="en-US" sz="2400" b="1">
                <a:latin typeface="Tahoma" pitchFamily="34" charset="0"/>
              </a:rPr>
              <a:t>：</a:t>
            </a:r>
            <a:r>
              <a:rPr kumimoji="1" lang="en-US" altLang="zh-CN" sz="2400" b="1">
                <a:latin typeface="Tahoma" pitchFamily="34" charset="0"/>
              </a:rPr>
              <a:t>u         Z</a:t>
            </a:r>
            <a:r>
              <a:rPr kumimoji="1" lang="en-US" altLang="zh-CN" sz="2400" b="1" baseline="-44000">
                <a:latin typeface="Tahoma" pitchFamily="34" charset="0"/>
              </a:rPr>
              <a:t>1</a:t>
            </a:r>
            <a:r>
              <a:rPr kumimoji="1" lang="en-US" altLang="zh-CN" sz="2400">
                <a:latin typeface="Tahoma" pitchFamily="34" charset="0"/>
              </a:rPr>
              <a:t> =u</a:t>
            </a:r>
            <a:r>
              <a:rPr kumimoji="1" lang="en-US" altLang="zh-CN" sz="2400" b="1">
                <a:latin typeface="Tahoma" pitchFamily="34" charset="0"/>
              </a:rPr>
              <a:t>Z  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换向片数</a:t>
            </a:r>
            <a:r>
              <a:rPr kumimoji="1" lang="zh-CN" altLang="en-US" sz="2400" b="1">
                <a:latin typeface="Tahoma" pitchFamily="34" charset="0"/>
              </a:rPr>
              <a:t>：</a:t>
            </a:r>
            <a:r>
              <a:rPr kumimoji="1" lang="en-US" altLang="zh-CN" sz="2400" b="1">
                <a:latin typeface="Tahoma" pitchFamily="34" charset="0"/>
              </a:rPr>
              <a:t>Z</a:t>
            </a:r>
            <a:r>
              <a:rPr kumimoji="1" lang="en-US" altLang="zh-CN" sz="2400" b="1" baseline="-50000">
                <a:latin typeface="Tahoma" pitchFamily="34" charset="0"/>
              </a:rPr>
              <a:t>K</a:t>
            </a:r>
            <a:r>
              <a:rPr kumimoji="1" lang="en-US" altLang="zh-CN" sz="2400" b="1" baseline="-25000">
                <a:latin typeface="Tahoma" pitchFamily="34" charset="0"/>
              </a:rPr>
              <a:t>= </a:t>
            </a:r>
            <a:r>
              <a:rPr kumimoji="1" lang="en-US" altLang="zh-CN" sz="2400" b="1">
                <a:latin typeface="Tahoma" pitchFamily="34" charset="0"/>
              </a:rPr>
              <a:t>Z</a:t>
            </a:r>
            <a:r>
              <a:rPr kumimoji="1" lang="en-US" altLang="zh-CN" sz="2400" b="1" baseline="-50000">
                <a:latin typeface="Tahoma" pitchFamily="34" charset="0"/>
              </a:rPr>
              <a:t>1</a:t>
            </a:r>
            <a:endParaRPr kumimoji="1" lang="zh-CN" altLang="zh-CN" sz="2400" b="1" baseline="-50000">
              <a:latin typeface="Tahoma" pitchFamily="34" charset="0"/>
            </a:endParaRPr>
          </a:p>
        </p:txBody>
      </p:sp>
      <p:pic>
        <p:nvPicPr>
          <p:cNvPr id="7173" name="Picture 7" descr="3-1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435600" y="1773238"/>
            <a:ext cx="3708400" cy="18224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/>
      <p:bldP spid="2140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793038" cy="6477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3-1.</a:t>
            </a:r>
            <a:r>
              <a:rPr lang="zh-CN" altLang="en-US" sz="3200" b="1" smtClean="0"/>
              <a:t>单叠绕组</a:t>
            </a:r>
            <a:r>
              <a:rPr lang="zh-CN" altLang="en-US" sz="2900" b="1" smtClean="0"/>
              <a:t>                               </a:t>
            </a:r>
            <a:r>
              <a:rPr lang="en-US" altLang="zh-CN" sz="1200" smtClean="0">
                <a:ea typeface="黑体" pitchFamily="2" charset="-122"/>
              </a:rPr>
              <a:t>4</a:t>
            </a:r>
          </a:p>
        </p:txBody>
      </p:sp>
      <p:graphicFrame>
        <p:nvGraphicFramePr>
          <p:cNvPr id="215050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6827838" y="3856038"/>
          <a:ext cx="998537" cy="858837"/>
        </p:xfrm>
        <a:graphic>
          <a:graphicData uri="http://schemas.openxmlformats.org/presentationml/2006/ole">
            <p:oleObj spid="_x0000_s8195" name="Equation" r:id="rId4" imgW="482391" imgH="418918" progId="Equation.3">
              <p:embed/>
            </p:oleObj>
          </a:graphicData>
        </a:graphic>
      </p:graphicFrame>
      <p:graphicFrame>
        <p:nvGraphicFramePr>
          <p:cNvPr id="215052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6684963" y="4914900"/>
          <a:ext cx="1425575" cy="790575"/>
        </p:xfrm>
        <a:graphic>
          <a:graphicData uri="http://schemas.openxmlformats.org/presentationml/2006/ole">
            <p:oleObj spid="_x0000_s8196" name="Equation" r:id="rId5" imgW="749300" imgH="419100" progId="Equation.3">
              <p:embed/>
            </p:oleObj>
          </a:graphicData>
        </a:graphic>
      </p:graphicFrame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250825" y="1052513"/>
            <a:ext cx="6626225" cy="5805487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2</a:t>
            </a: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）单叠绕组的节距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latin typeface="Tahoma" pitchFamily="34" charset="0"/>
              </a:rPr>
              <a:t>		电枢绕组的连接规律用节距表示、共有四种。</a:t>
            </a:r>
          </a:p>
          <a:p>
            <a:pPr marL="342900" indent="-342900"/>
            <a:r>
              <a:rPr kumimoji="1" lang="en-US" altLang="zh-CN" sz="2400" b="1">
                <a:latin typeface="Tahoma" pitchFamily="34" charset="0"/>
              </a:rPr>
              <a:t>1.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第一节距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ahoma" pitchFamily="34" charset="0"/>
              </a:rPr>
              <a:t>1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：为一个元件两个边之间的跨矩，</a:t>
            </a:r>
            <a:r>
              <a:rPr kumimoji="1" lang="en-US" altLang="zh-CN" sz="2400" b="1">
                <a:solidFill>
                  <a:schemeClr val="hlink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用所垮的槽数来表示。为了使元件电势最大，</a:t>
            </a:r>
            <a:r>
              <a:rPr kumimoji="1" lang="zh-CN" altLang="en-US" sz="2400" b="1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kumimoji="1" lang="en-US" altLang="zh-CN" sz="2400" b="1">
                <a:solidFill>
                  <a:schemeClr val="hlink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应接近极距</a:t>
            </a:r>
            <a:r>
              <a:rPr kumimoji="1" lang="el-GR" altLang="zh-CN" sz="2400" b="1">
                <a:latin typeface="Tahoma" pitchFamily="34" charset="0"/>
              </a:rPr>
              <a:t>τ</a:t>
            </a:r>
            <a:r>
              <a:rPr kumimoji="1" lang="zh-CN" altLang="en-US" sz="2400" b="1">
                <a:latin typeface="Tahoma" pitchFamily="34" charset="0"/>
              </a:rPr>
              <a:t>。</a:t>
            </a:r>
            <a:r>
              <a:rPr kumimoji="1" lang="el-GR" altLang="zh-CN" sz="2400" b="1">
                <a:solidFill>
                  <a:schemeClr val="hlink"/>
                </a:solidFill>
                <a:latin typeface="Tahoma" pitchFamily="34" charset="0"/>
              </a:rPr>
              <a:t>τ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也可以用槽数表示，即</a:t>
            </a:r>
          </a:p>
          <a:p>
            <a:pPr marL="342900" indent="-342900">
              <a:lnSpc>
                <a:spcPct val="90000"/>
              </a:lnSpc>
            </a:pPr>
            <a:r>
              <a:rPr kumimoji="1" lang="zh-CN" altLang="en-US" sz="2400" b="1">
                <a:latin typeface="Tahoma" pitchFamily="34" charset="0"/>
              </a:rPr>
              <a:t>		若 </a:t>
            </a:r>
            <a:r>
              <a:rPr kumimoji="1" lang="el-GR" altLang="zh-CN" sz="2400" b="1">
                <a:solidFill>
                  <a:schemeClr val="hlink"/>
                </a:solidFill>
                <a:latin typeface="Tahoma" pitchFamily="34" charset="0"/>
              </a:rPr>
              <a:t>τ</a:t>
            </a:r>
            <a:r>
              <a:rPr kumimoji="1" lang="en-US" altLang="zh-CN" sz="2400" b="1">
                <a:latin typeface="Tahoma" pitchFamily="34" charset="0"/>
              </a:rPr>
              <a:t>=</a:t>
            </a:r>
            <a:r>
              <a:rPr kumimoji="1" lang="zh-CN" altLang="en-US" sz="2400" b="1">
                <a:latin typeface="Tahoma" pitchFamily="34" charset="0"/>
              </a:rPr>
              <a:t>整数，则取</a:t>
            </a:r>
            <a:r>
              <a:rPr kumimoji="1" lang="el-GR" altLang="zh-CN" sz="2400" b="1">
                <a:latin typeface="Tahoma" pitchFamily="34" charset="0"/>
              </a:rPr>
              <a:t>τ</a:t>
            </a:r>
            <a:r>
              <a:rPr kumimoji="1" lang="en-US" altLang="zh-CN" sz="2400" b="1">
                <a:latin typeface="Tahoma" pitchFamily="34" charset="0"/>
              </a:rPr>
              <a:t>=y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，称为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整距绕组。</a:t>
            </a:r>
          </a:p>
          <a:p>
            <a:pPr marL="342900" indent="-342900">
              <a:lnSpc>
                <a:spcPct val="90000"/>
              </a:lnSpc>
            </a:pPr>
            <a:r>
              <a:rPr kumimoji="1" lang="zh-CN" altLang="en-US" sz="2400" b="1">
                <a:latin typeface="Tahoma" pitchFamily="34" charset="0"/>
              </a:rPr>
              <a:t>		若 </a:t>
            </a:r>
            <a:r>
              <a:rPr kumimoji="1" lang="el-GR" altLang="zh-CN" sz="2400" b="1">
                <a:latin typeface="Tahoma" pitchFamily="34" charset="0"/>
              </a:rPr>
              <a:t>τ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不是整数，而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必须是整数</a:t>
            </a:r>
            <a:r>
              <a:rPr kumimoji="1" lang="zh-CN" altLang="en-US" sz="2400">
                <a:latin typeface="Tahoma" pitchFamily="34" charset="0"/>
              </a:rPr>
              <a:t>，</a:t>
            </a:r>
            <a:r>
              <a:rPr kumimoji="1" lang="zh-CN" altLang="en-US" sz="2400" b="1">
                <a:latin typeface="Tahoma" pitchFamily="34" charset="0"/>
              </a:rPr>
              <a:t>即</a:t>
            </a:r>
          </a:p>
          <a:p>
            <a:pPr marL="342900" indent="-342900"/>
            <a:r>
              <a:rPr kumimoji="1" lang="el-GR" altLang="zh-CN" sz="2400">
                <a:latin typeface="Tahoma" pitchFamily="34" charset="0"/>
              </a:rPr>
              <a:t>ε</a:t>
            </a:r>
            <a:r>
              <a:rPr kumimoji="1" lang="zh-CN" altLang="en-US" sz="2400">
                <a:latin typeface="Tahoma" pitchFamily="34" charset="0"/>
              </a:rPr>
              <a:t>为用来将</a:t>
            </a:r>
            <a:r>
              <a:rPr kumimoji="1" lang="en-US" altLang="zh-CN" sz="2400">
                <a:latin typeface="Tahoma" pitchFamily="34" charset="0"/>
              </a:rPr>
              <a:t>y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  <a:r>
              <a:rPr kumimoji="1" lang="zh-CN" altLang="en-US" sz="2400">
                <a:latin typeface="Tahoma" pitchFamily="34" charset="0"/>
              </a:rPr>
              <a:t>凑成整数的小数。</a:t>
            </a:r>
            <a:r>
              <a:rPr kumimoji="1" lang="en-US" altLang="zh-CN" sz="2400">
                <a:latin typeface="Tahoma" pitchFamily="34" charset="0"/>
              </a:rPr>
              <a:t>y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  <a:r>
              <a:rPr kumimoji="1" lang="en-US" altLang="zh-CN" sz="2400">
                <a:latin typeface="Tahoma" pitchFamily="34" charset="0"/>
              </a:rPr>
              <a:t>&lt;</a:t>
            </a:r>
            <a:r>
              <a:rPr kumimoji="1" lang="el-GR" altLang="zh-CN" sz="2400">
                <a:latin typeface="Tahoma" pitchFamily="34" charset="0"/>
              </a:rPr>
              <a:t>τ</a:t>
            </a:r>
            <a:r>
              <a:rPr kumimoji="1" lang="zh-CN" altLang="en-US" sz="2400">
                <a:latin typeface="Tahoma" pitchFamily="34" charset="0"/>
              </a:rPr>
              <a:t>时称为</a:t>
            </a:r>
            <a:r>
              <a:rPr kumimoji="1" lang="zh-CN" altLang="en-US" sz="2400">
                <a:solidFill>
                  <a:srgbClr val="FF3300"/>
                </a:solidFill>
                <a:latin typeface="Tahoma" pitchFamily="34" charset="0"/>
              </a:rPr>
              <a:t>短距绕组</a:t>
            </a:r>
            <a:r>
              <a:rPr kumimoji="1" lang="zh-CN" altLang="en-US" sz="2400">
                <a:latin typeface="Tahoma" pitchFamily="34" charset="0"/>
              </a:rPr>
              <a:t>，</a:t>
            </a:r>
            <a:r>
              <a:rPr kumimoji="1" lang="en-US" altLang="zh-CN" sz="2400">
                <a:latin typeface="Tahoma" pitchFamily="34" charset="0"/>
              </a:rPr>
              <a:t>y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  <a:r>
              <a:rPr kumimoji="1" lang="en-US" altLang="zh-CN" sz="2400">
                <a:latin typeface="Tahoma" pitchFamily="34" charset="0"/>
              </a:rPr>
              <a:t>&gt; </a:t>
            </a:r>
            <a:r>
              <a:rPr kumimoji="1" lang="el-GR" altLang="zh-CN" sz="2400">
                <a:latin typeface="Tahoma" pitchFamily="34" charset="0"/>
              </a:rPr>
              <a:t>τ</a:t>
            </a:r>
            <a:r>
              <a:rPr kumimoji="1" lang="zh-CN" altLang="en-US" sz="2400">
                <a:latin typeface="Tahoma" pitchFamily="34" charset="0"/>
              </a:rPr>
              <a:t>时称为</a:t>
            </a:r>
            <a:r>
              <a:rPr kumimoji="1" lang="zh-CN" altLang="en-US" sz="2400">
                <a:solidFill>
                  <a:srgbClr val="FF3300"/>
                </a:solidFill>
                <a:latin typeface="Tahoma" pitchFamily="34" charset="0"/>
              </a:rPr>
              <a:t>长距绕组</a:t>
            </a:r>
          </a:p>
          <a:p>
            <a:pPr marL="342900" indent="-342900">
              <a:lnSpc>
                <a:spcPct val="90000"/>
              </a:lnSpc>
            </a:pPr>
            <a:endParaRPr kumimoji="1" lang="zh-CN" altLang="zh-CN" sz="24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3-2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 t="7549" b="9119"/>
          <a:stretch>
            <a:fillRect/>
          </a:stretch>
        </p:blipFill>
        <p:spPr>
          <a:xfrm>
            <a:off x="5651500" y="1916113"/>
            <a:ext cx="3090863" cy="3960812"/>
          </a:xfrm>
          <a:noFill/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188913"/>
            <a:ext cx="7793037" cy="9366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3-1.</a:t>
            </a:r>
            <a:r>
              <a:rPr lang="zh-CN" altLang="en-US" sz="3200" b="1" smtClean="0"/>
              <a:t>单叠绕组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5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3850" y="1196975"/>
            <a:ext cx="532765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2</a:t>
            </a: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）单叠绕组的节距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1.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第一节距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ahoma" pitchFamily="34" charset="0"/>
              </a:rPr>
              <a:t>1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：</a:t>
            </a:r>
          </a:p>
          <a:p>
            <a:pPr marL="342900" indent="-342900"/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2.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第二节距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ahoma" pitchFamily="34" charset="0"/>
              </a:rPr>
              <a:t>2</a:t>
            </a:r>
          </a:p>
          <a:p>
            <a:pPr marL="342900" indent="-342900"/>
            <a:r>
              <a:rPr kumimoji="1" lang="en-US" altLang="zh-CN" sz="2400">
                <a:latin typeface="Tahoma" pitchFamily="34" charset="0"/>
              </a:rPr>
              <a:t>    </a:t>
            </a:r>
            <a:r>
              <a:rPr kumimoji="1" lang="zh-CN" altLang="en-US" sz="2400">
                <a:latin typeface="Tahoma" pitchFamily="34" charset="0"/>
              </a:rPr>
              <a:t>每一个换向片上连接一个元件的下层边和下一个元件的上层边，第二节距就是指这两元件变之间的跨距，也用槽数表述。</a:t>
            </a:r>
          </a:p>
          <a:p>
            <a:pPr marL="342900" indent="-342900"/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3.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合成节距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</a:t>
            </a:r>
          </a:p>
          <a:p>
            <a:pPr marL="342900" indent="-342900"/>
            <a:r>
              <a:rPr kumimoji="1" lang="en-US" altLang="zh-CN" sz="2400">
                <a:latin typeface="Tahoma" pitchFamily="34" charset="0"/>
              </a:rPr>
              <a:t>    </a:t>
            </a:r>
            <a:r>
              <a:rPr kumimoji="1" lang="zh-CN" altLang="en-US" sz="2400">
                <a:latin typeface="Tahoma" pitchFamily="34" charset="0"/>
              </a:rPr>
              <a:t>紧相连接的相邻两元件对应边之间的跨距，也用槽数表述。</a:t>
            </a:r>
          </a:p>
          <a:p>
            <a:pPr marL="342900" indent="-342900"/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4.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</a:rPr>
              <a:t>换向器节距</a:t>
            </a:r>
            <a:r>
              <a:rPr kumimoji="1" lang="en-US" altLang="zh-CN" sz="2400" b="1">
                <a:solidFill>
                  <a:srgbClr val="FF3300"/>
                </a:solidFill>
                <a:latin typeface="Tahoma" pitchFamily="34" charset="0"/>
              </a:rPr>
              <a:t>y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ahoma" pitchFamily="34" charset="0"/>
              </a:rPr>
              <a:t>k</a:t>
            </a:r>
          </a:p>
          <a:p>
            <a:pPr marL="342900" indent="-342900"/>
            <a:r>
              <a:rPr kumimoji="1" lang="en-US" altLang="zh-CN" sz="2400">
                <a:latin typeface="Tahoma" pitchFamily="34" charset="0"/>
              </a:rPr>
              <a:t>    </a:t>
            </a:r>
            <a:r>
              <a:rPr kumimoji="1" lang="zh-CN" altLang="en-US" sz="2400">
                <a:latin typeface="Tahoma" pitchFamily="34" charset="0"/>
              </a:rPr>
              <a:t>元件两端所连的两个换向片之间的跨距，用换向片数表示</a:t>
            </a:r>
            <a:r>
              <a:rPr kumimoji="1" lang="en-US" altLang="zh-CN" sz="2400">
                <a:latin typeface="Tahoma" pitchFamily="34" charset="0"/>
              </a:rPr>
              <a:t>.</a:t>
            </a:r>
          </a:p>
          <a:p>
            <a:pPr marL="342900" indent="-342900"/>
            <a:endParaRPr kumimoji="1" lang="zh-CN" altLang="zh-CN" sz="2400" baseline="-250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793037" cy="9366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3-1.</a:t>
            </a:r>
            <a:r>
              <a:rPr lang="zh-CN" altLang="en-US" sz="3200" b="1" smtClean="0"/>
              <a:t>单叠绕组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6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395288" y="1125538"/>
            <a:ext cx="82804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2</a:t>
            </a: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）单叠绕组的节距</a:t>
            </a:r>
          </a:p>
          <a:p>
            <a:pPr marL="342900" indent="-342900" algn="just" fontAlgn="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ahoma" pitchFamily="34" charset="0"/>
              </a:rPr>
              <a:t>单叠绕组的特点</a:t>
            </a:r>
          </a:p>
          <a:p>
            <a:pPr marL="342900" indent="-342900"/>
            <a:r>
              <a:rPr kumimoji="1" lang="en-US" altLang="zh-CN" sz="3200" b="1">
                <a:latin typeface="Tahoma" pitchFamily="34" charset="0"/>
              </a:rPr>
              <a:t>3)</a:t>
            </a:r>
            <a:r>
              <a:rPr kumimoji="1" lang="zh-CN" altLang="zh-CN" sz="3200" b="1">
                <a:latin typeface="Tahoma" pitchFamily="34" charset="0"/>
              </a:rPr>
              <a:t>单叠绕组的展开图</a:t>
            </a:r>
            <a:endParaRPr kumimoji="1" lang="zh-CN" altLang="en-US" sz="3200" b="1">
              <a:latin typeface="Tahoma" pitchFamily="34" charset="0"/>
            </a:endParaRPr>
          </a:p>
          <a:p>
            <a:pPr marL="342900" indent="-342900"/>
            <a:r>
              <a:rPr kumimoji="1" lang="zh-CN" altLang="zh-CN" sz="2400">
                <a:latin typeface="Tahoma" pitchFamily="34" charset="0"/>
              </a:rPr>
              <a:t>举例</a:t>
            </a:r>
            <a:r>
              <a:rPr kumimoji="1" lang="en-US" altLang="zh-CN" sz="2400">
                <a:latin typeface="Tahoma" pitchFamily="34" charset="0"/>
              </a:rPr>
              <a:t>:</a:t>
            </a:r>
            <a:r>
              <a:rPr kumimoji="1" lang="zh-CN" altLang="zh-CN" sz="2400">
                <a:latin typeface="Tahoma" pitchFamily="34" charset="0"/>
              </a:rPr>
              <a:t>一台4 极16 槽直流电机，已知换向片数K=16；电枢绕组的线圈数S=16；试画出整距右行单叠绕组展开图。</a:t>
            </a:r>
          </a:p>
          <a:p>
            <a:pPr marL="342900" indent="-342900"/>
            <a:r>
              <a:rPr kumimoji="1" lang="zh-CN" altLang="zh-CN" sz="2400">
                <a:latin typeface="Tahoma" pitchFamily="34" charset="0"/>
              </a:rPr>
              <a:t>分析： 每槽两个边，每个线圈两个边，所以槽数z=线圈数S=16</a:t>
            </a:r>
            <a:r>
              <a:rPr kumimoji="1" lang="zh-CN" altLang="en-US" sz="2400">
                <a:latin typeface="Tahoma" pitchFamily="34" charset="0"/>
              </a:rPr>
              <a:t>，</a:t>
            </a:r>
            <a:r>
              <a:rPr kumimoji="1" lang="zh-CN" altLang="zh-CN" sz="2400">
                <a:latin typeface="Tahoma" pitchFamily="34" charset="0"/>
              </a:rPr>
              <a:t>极距τ＝z/2p＝16/4＝4槽。因</a:t>
            </a:r>
            <a:r>
              <a:rPr kumimoji="1" lang="zh-CN" altLang="en-US" sz="2400">
                <a:latin typeface="Tahoma" pitchFamily="34" charset="0"/>
              </a:rPr>
              <a:t>此</a:t>
            </a:r>
            <a:r>
              <a:rPr kumimoji="1" lang="zh-CN" altLang="zh-CN" sz="2400">
                <a:latin typeface="Tahoma" pitchFamily="34" charset="0"/>
              </a:rPr>
              <a:t>为整距线圈即第一节距y</a:t>
            </a:r>
            <a:r>
              <a:rPr kumimoji="1" lang="zh-CN" altLang="zh-CN" sz="2400" baseline="-25000">
                <a:latin typeface="Tahoma" pitchFamily="34" charset="0"/>
              </a:rPr>
              <a:t>1</a:t>
            </a:r>
            <a:r>
              <a:rPr kumimoji="1" lang="zh-CN" altLang="zh-CN" sz="2400">
                <a:latin typeface="Tahoma" pitchFamily="34" charset="0"/>
              </a:rPr>
              <a:t>＝τ＝4（槽），线圈的一个有效边若放在1 号槽内，另一个有效边必须放在5 号槽内。即一个线圈跨过4 个槽的位置。</a:t>
            </a:r>
            <a:endParaRPr kumimoji="1" lang="zh-CN" altLang="en-US" sz="2400">
              <a:latin typeface="Tahoma" pitchFamily="34" charset="0"/>
            </a:endParaRPr>
          </a:p>
          <a:p>
            <a:pPr marL="342900" indent="-342900"/>
            <a:r>
              <a:rPr kumimoji="1" lang="zh-CN" altLang="zh-CN" sz="2400">
                <a:latin typeface="Tahoma" pitchFamily="34" charset="0"/>
              </a:rPr>
              <a:t>又因为单叠右行，则合成节距y＝+1；则第二节距y</a:t>
            </a:r>
            <a:r>
              <a:rPr kumimoji="1" lang="zh-CN" altLang="zh-CN" sz="2400" baseline="-50000">
                <a:latin typeface="Tahoma" pitchFamily="34" charset="0"/>
              </a:rPr>
              <a:t>2</a:t>
            </a:r>
            <a:r>
              <a:rPr kumimoji="1" lang="zh-CN" altLang="zh-CN" sz="2400">
                <a:latin typeface="Tahoma" pitchFamily="34" charset="0"/>
              </a:rPr>
              <a:t>＝y</a:t>
            </a:r>
            <a:r>
              <a:rPr kumimoji="1" lang="zh-CN" altLang="zh-CN" sz="2400" baseline="-50000">
                <a:latin typeface="Tahoma" pitchFamily="34" charset="0"/>
              </a:rPr>
              <a:t>1</a:t>
            </a:r>
            <a:r>
              <a:rPr kumimoji="1" lang="zh-CN" altLang="zh-CN" sz="2400">
                <a:latin typeface="Tahoma" pitchFamily="34" charset="0"/>
              </a:rPr>
              <a:t>－y＝3（槽）；</a:t>
            </a:r>
            <a:endParaRPr kumimoji="1" lang="zh-CN" altLang="zh-CN" sz="2800" b="1">
              <a:solidFill>
                <a:schemeClr val="hlink"/>
              </a:solidFill>
              <a:latin typeface="Tahoma" pitchFamily="34" charset="0"/>
            </a:endParaRPr>
          </a:p>
        </p:txBody>
      </p:sp>
      <p:graphicFrame>
        <p:nvGraphicFramePr>
          <p:cNvPr id="10244" name="Object 10"/>
          <p:cNvGraphicFramePr>
            <a:graphicFrameLocks noChangeAspect="1"/>
          </p:cNvGraphicFramePr>
          <p:nvPr>
            <p:ph idx="1"/>
          </p:nvPr>
        </p:nvGraphicFramePr>
        <p:xfrm>
          <a:off x="3492500" y="1844675"/>
          <a:ext cx="1352550" cy="482600"/>
        </p:xfrm>
        <a:graphic>
          <a:graphicData uri="http://schemas.openxmlformats.org/presentationml/2006/ole">
            <p:oleObj spid="_x0000_s10244" name="Equation" r:id="rId3" imgW="634725" imgH="228501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0" descr="3-3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773238"/>
            <a:ext cx="7991475" cy="3527425"/>
          </a:xfrm>
          <a:noFill/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7239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3-1.</a:t>
            </a:r>
            <a:r>
              <a:rPr lang="zh-CN" altLang="en-US" sz="3200" b="1" smtClean="0"/>
              <a:t>单叠绕组</a:t>
            </a:r>
            <a:r>
              <a:rPr lang="zh-CN" altLang="en-US" sz="2900" b="1" smtClean="0"/>
              <a:t>                           </a:t>
            </a:r>
            <a:r>
              <a:rPr lang="en-US" altLang="zh-CN" sz="1200" smtClean="0">
                <a:ea typeface="黑体" pitchFamily="2" charset="-122"/>
              </a:rPr>
              <a:t>7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331913" y="908050"/>
            <a:ext cx="4826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３）单叠绕组的展开图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600" b="1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323850" y="5084763"/>
            <a:ext cx="7777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【</a:t>
            </a:r>
            <a:r>
              <a:rPr kumimoji="1" lang="zh-CN" altLang="en-US" sz="2400">
                <a:latin typeface="Tahoma" pitchFamily="34" charset="0"/>
              </a:rPr>
              <a:t>画出展开图</a:t>
            </a:r>
            <a:r>
              <a:rPr kumimoji="1" lang="en-US" altLang="zh-CN" sz="2400">
                <a:latin typeface="Tahoma" pitchFamily="34" charset="0"/>
              </a:rPr>
              <a:t>】</a:t>
            </a:r>
          </a:p>
          <a:p>
            <a:r>
              <a:rPr kumimoji="1" lang="en-US" altLang="zh-CN" sz="2400">
                <a:latin typeface="Tahoma" pitchFamily="34" charset="0"/>
              </a:rPr>
              <a:t>1. </a:t>
            </a:r>
            <a:r>
              <a:rPr kumimoji="1" lang="zh-CN" altLang="en-US" sz="2400">
                <a:latin typeface="Tahoma" pitchFamily="34" charset="0"/>
              </a:rPr>
              <a:t>画出均匀分布的平行竖线代表电机各槽的元件边，下层边用虚线，上层用实线画；</a:t>
            </a:r>
          </a:p>
          <a:p>
            <a:endParaRPr kumimoji="1" lang="en-US" altLang="zh-CN" sz="2400">
              <a:latin typeface="Tahoma" pitchFamily="34" charset="0"/>
            </a:endParaRP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323850" y="5157788"/>
            <a:ext cx="77771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【</a:t>
            </a:r>
            <a:r>
              <a:rPr kumimoji="1" lang="zh-CN" altLang="en-US" sz="2400">
                <a:latin typeface="Tahoma" pitchFamily="34" charset="0"/>
              </a:rPr>
              <a:t>画出展开图</a:t>
            </a:r>
            <a:r>
              <a:rPr kumimoji="1" lang="en-US" altLang="zh-CN" sz="2400">
                <a:latin typeface="Tahoma" pitchFamily="34" charset="0"/>
              </a:rPr>
              <a:t>】</a:t>
            </a:r>
          </a:p>
          <a:p>
            <a:r>
              <a:rPr kumimoji="1" lang="en-US" altLang="zh-CN" sz="2400">
                <a:latin typeface="Tahoma" pitchFamily="34" charset="0"/>
              </a:rPr>
              <a:t>2. </a:t>
            </a:r>
            <a:r>
              <a:rPr kumimoji="1" lang="zh-CN" altLang="en-US" sz="2400">
                <a:latin typeface="Tahoma" pitchFamily="34" charset="0"/>
              </a:rPr>
              <a:t>标出槽号：画出第一个元件，跨</a:t>
            </a:r>
            <a:r>
              <a:rPr kumimoji="1" lang="en-US" altLang="zh-CN" sz="2400">
                <a:latin typeface="Tahoma" pitchFamily="34" charset="0"/>
              </a:rPr>
              <a:t>1~5</a:t>
            </a:r>
            <a:r>
              <a:rPr kumimoji="1" lang="zh-CN" altLang="en-US" sz="2400">
                <a:latin typeface="Tahoma" pitchFamily="34" charset="0"/>
              </a:rPr>
              <a:t>。展开图中可以把一个元件画成一匝。</a:t>
            </a:r>
          </a:p>
          <a:p>
            <a:r>
              <a:rPr kumimoji="1" lang="en-US" altLang="zh-CN" sz="2400">
                <a:latin typeface="Tahoma" pitchFamily="34" charset="0"/>
              </a:rPr>
              <a:t>〖</a:t>
            </a:r>
            <a:r>
              <a:rPr kumimoji="1" lang="zh-CN" altLang="en-US" sz="2400">
                <a:latin typeface="Tahoma" pitchFamily="34" charset="0"/>
              </a:rPr>
              <a:t>注意元件的端部要画对称。</a:t>
            </a:r>
            <a:r>
              <a:rPr kumimoji="1" lang="en-US" altLang="zh-CN" sz="2400">
                <a:latin typeface="Tahoma" pitchFamily="34" charset="0"/>
              </a:rPr>
              <a:t>〗</a:t>
            </a:r>
          </a:p>
          <a:p>
            <a:endParaRPr kumimoji="1" lang="en-US" altLang="zh-CN" sz="2400">
              <a:latin typeface="Tahoma" pitchFamily="34" charset="0"/>
            </a:endParaRP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468313" y="5013325"/>
            <a:ext cx="77771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【</a:t>
            </a:r>
            <a:r>
              <a:rPr kumimoji="1" lang="zh-CN" altLang="en-US" sz="2400">
                <a:latin typeface="Tahoma" pitchFamily="34" charset="0"/>
              </a:rPr>
              <a:t>画出展开图</a:t>
            </a:r>
            <a:r>
              <a:rPr kumimoji="1" lang="en-US" altLang="zh-CN" sz="2400">
                <a:latin typeface="Tahoma" pitchFamily="34" charset="0"/>
              </a:rPr>
              <a:t>】</a:t>
            </a:r>
          </a:p>
          <a:p>
            <a:r>
              <a:rPr kumimoji="1" lang="en-US" altLang="zh-CN" sz="2400">
                <a:latin typeface="Tahoma" pitchFamily="34" charset="0"/>
              </a:rPr>
              <a:t>3. </a:t>
            </a:r>
            <a:r>
              <a:rPr kumimoji="1" lang="zh-CN" altLang="en-US" sz="2400">
                <a:latin typeface="Tahoma" pitchFamily="34" charset="0"/>
              </a:rPr>
              <a:t>在第一个元件的引出线端画出换向器的两根横平行线，并标出换向片号；</a:t>
            </a:r>
          </a:p>
          <a:p>
            <a:r>
              <a:rPr kumimoji="1" lang="zh-CN" altLang="en-US" sz="2400">
                <a:latin typeface="Tahoma" pitchFamily="34" charset="0"/>
              </a:rPr>
              <a:t>换向片号与所连的上层边槽号要相同。</a:t>
            </a:r>
          </a:p>
        </p:txBody>
      </p:sp>
      <p:sp>
        <p:nvSpPr>
          <p:cNvPr id="224271" name="Rectangle 15"/>
          <p:cNvSpPr>
            <a:spLocks noChangeArrowheads="1"/>
          </p:cNvSpPr>
          <p:nvPr/>
        </p:nvSpPr>
        <p:spPr bwMode="auto">
          <a:xfrm>
            <a:off x="468313" y="5084763"/>
            <a:ext cx="77771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【</a:t>
            </a:r>
            <a:r>
              <a:rPr kumimoji="1" lang="zh-CN" altLang="en-US" sz="2400">
                <a:latin typeface="Tahoma" pitchFamily="34" charset="0"/>
              </a:rPr>
              <a:t>画出展开图</a:t>
            </a:r>
            <a:r>
              <a:rPr kumimoji="1" lang="en-US" altLang="zh-CN" sz="2400">
                <a:latin typeface="Tahoma" pitchFamily="34" charset="0"/>
              </a:rPr>
              <a:t>】</a:t>
            </a:r>
          </a:p>
          <a:p>
            <a:r>
              <a:rPr kumimoji="1" lang="en-US" altLang="zh-CN" sz="2400">
                <a:latin typeface="Tahoma" pitchFamily="34" charset="0"/>
              </a:rPr>
              <a:t>4. </a:t>
            </a:r>
            <a:r>
              <a:rPr kumimoji="1" lang="zh-CN" altLang="en-US" sz="2400">
                <a:latin typeface="Tahoma" pitchFamily="34" charset="0"/>
              </a:rPr>
              <a:t>依次串联</a:t>
            </a:r>
            <a:r>
              <a:rPr kumimoji="1" lang="en-US" altLang="zh-CN" sz="2400">
                <a:latin typeface="Tahoma" pitchFamily="34" charset="0"/>
              </a:rPr>
              <a:t>16 </a:t>
            </a:r>
            <a:r>
              <a:rPr kumimoji="1" lang="zh-CN" altLang="en-US" sz="2400">
                <a:latin typeface="Tahoma" pitchFamily="34" charset="0"/>
              </a:rPr>
              <a:t>个元件。</a:t>
            </a:r>
          </a:p>
          <a:p>
            <a:r>
              <a:rPr kumimoji="1" lang="en-US" altLang="zh-CN" sz="2400">
                <a:latin typeface="Tahoma" pitchFamily="34" charset="0"/>
              </a:rPr>
              <a:t>5. </a:t>
            </a:r>
            <a:r>
              <a:rPr kumimoji="1" lang="zh-CN" altLang="en-US" sz="2400">
                <a:latin typeface="Tahoma" pitchFamily="34" charset="0"/>
              </a:rPr>
              <a:t>再画出各磁极</a:t>
            </a:r>
            <a:r>
              <a:rPr kumimoji="1" lang="en-US" altLang="zh-CN" sz="2400">
                <a:latin typeface="Tahoma" pitchFamily="34" charset="0"/>
              </a:rPr>
              <a:t>N</a:t>
            </a:r>
            <a:r>
              <a:rPr kumimoji="1" lang="zh-CN" altLang="en-US" sz="2400">
                <a:latin typeface="Tahoma" pitchFamily="34" charset="0"/>
              </a:rPr>
              <a:t>、</a:t>
            </a:r>
            <a:r>
              <a:rPr kumimoji="1" lang="en-US" altLang="zh-CN" sz="2400">
                <a:latin typeface="Tahoma" pitchFamily="34" charset="0"/>
              </a:rPr>
              <a:t>S</a:t>
            </a:r>
            <a:r>
              <a:rPr kumimoji="1" lang="zh-CN" altLang="en-US" sz="2400">
                <a:latin typeface="Tahoma" pitchFamily="34" charset="0"/>
              </a:rPr>
              <a:t>、</a:t>
            </a:r>
            <a:r>
              <a:rPr kumimoji="1" lang="en-US" altLang="zh-CN" sz="2400">
                <a:latin typeface="Tahoma" pitchFamily="34" charset="0"/>
              </a:rPr>
              <a:t>N</a:t>
            </a:r>
            <a:r>
              <a:rPr kumimoji="1" lang="zh-CN" altLang="en-US" sz="2400">
                <a:latin typeface="Tahoma" pitchFamily="34" charset="0"/>
              </a:rPr>
              <a:t>、</a:t>
            </a:r>
            <a:r>
              <a:rPr kumimoji="1" lang="en-US" altLang="zh-CN" sz="2400">
                <a:latin typeface="Tahoma" pitchFamily="34" charset="0"/>
              </a:rPr>
              <a:t>S</a:t>
            </a:r>
            <a:r>
              <a:rPr kumimoji="1" lang="zh-CN" altLang="en-US" sz="2400">
                <a:latin typeface="Tahoma" pitchFamily="34" charset="0"/>
              </a:rPr>
              <a:t>。</a:t>
            </a:r>
          </a:p>
        </p:txBody>
      </p:sp>
      <p:sp>
        <p:nvSpPr>
          <p:cNvPr id="224272" name="Rectangle 16"/>
          <p:cNvSpPr>
            <a:spLocks noChangeArrowheads="1"/>
          </p:cNvSpPr>
          <p:nvPr/>
        </p:nvSpPr>
        <p:spPr bwMode="auto">
          <a:xfrm>
            <a:off x="611188" y="5157788"/>
            <a:ext cx="77771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【</a:t>
            </a:r>
            <a:r>
              <a:rPr kumimoji="1" lang="zh-CN" altLang="en-US" sz="2400">
                <a:latin typeface="Tahoma" pitchFamily="34" charset="0"/>
              </a:rPr>
              <a:t>画出展开图</a:t>
            </a:r>
            <a:r>
              <a:rPr kumimoji="1" lang="en-US" altLang="zh-CN" sz="2400">
                <a:latin typeface="Tahoma" pitchFamily="34" charset="0"/>
              </a:rPr>
              <a:t>】</a:t>
            </a:r>
          </a:p>
          <a:p>
            <a:r>
              <a:rPr kumimoji="1" lang="en-US" altLang="zh-CN" sz="2400">
                <a:latin typeface="Tahoma" pitchFamily="34" charset="0"/>
              </a:rPr>
              <a:t>6. </a:t>
            </a:r>
            <a:r>
              <a:rPr kumimoji="1" lang="zh-CN" altLang="en-US" sz="2400">
                <a:latin typeface="Tahoma" pitchFamily="34" charset="0"/>
              </a:rPr>
              <a:t>鼓形绕组的电刷中心线在每个磁极的中心线上。</a:t>
            </a:r>
            <a:r>
              <a:rPr kumimoji="1" lang="en-US" altLang="zh-CN" sz="2400">
                <a:latin typeface="Tahoma" pitchFamily="34" charset="0"/>
              </a:rPr>
              <a:t>〖</a:t>
            </a:r>
            <a:r>
              <a:rPr kumimoji="1" lang="zh-CN" altLang="en-US" sz="2400">
                <a:latin typeface="Tahoma" pitchFamily="34" charset="0"/>
              </a:rPr>
              <a:t>即保证电刷必须与位于几何中线处的导体相接触。</a:t>
            </a:r>
            <a:r>
              <a:rPr kumimoji="1" lang="en-US" altLang="zh-CN" sz="2400">
                <a:latin typeface="Tahoma" pitchFamily="34" charset="0"/>
              </a:rPr>
              <a:t>〗</a:t>
            </a:r>
          </a:p>
          <a:p>
            <a:endParaRPr kumimoji="1" lang="en-US" altLang="zh-CN" sz="2400">
              <a:latin typeface="Tahoma" pitchFamily="34" charset="0"/>
            </a:endParaRPr>
          </a:p>
        </p:txBody>
      </p:sp>
      <p:sp>
        <p:nvSpPr>
          <p:cNvPr id="224273" name="Rectangle 17"/>
          <p:cNvSpPr>
            <a:spLocks noChangeArrowheads="1"/>
          </p:cNvSpPr>
          <p:nvPr/>
        </p:nvSpPr>
        <p:spPr bwMode="auto">
          <a:xfrm>
            <a:off x="539750" y="5157788"/>
            <a:ext cx="77771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【</a:t>
            </a:r>
            <a:r>
              <a:rPr kumimoji="1" lang="zh-CN" altLang="en-US" sz="2400">
                <a:latin typeface="Tahoma" pitchFamily="34" charset="0"/>
              </a:rPr>
              <a:t>画出展开图</a:t>
            </a:r>
            <a:r>
              <a:rPr kumimoji="1" lang="en-US" altLang="zh-CN" sz="2400">
                <a:latin typeface="Tahoma" pitchFamily="34" charset="0"/>
              </a:rPr>
              <a:t>】</a:t>
            </a:r>
          </a:p>
          <a:p>
            <a:r>
              <a:rPr kumimoji="1" lang="en-US" altLang="zh-CN" sz="2400">
                <a:latin typeface="Tahoma" pitchFamily="34" charset="0"/>
              </a:rPr>
              <a:t>7. </a:t>
            </a:r>
            <a:r>
              <a:rPr kumimoji="1" lang="zh-CN" altLang="en-US" sz="2400">
                <a:latin typeface="Tahoma" pitchFamily="34" charset="0"/>
              </a:rPr>
              <a:t>画出电枢转向和电刷连线。</a:t>
            </a:r>
          </a:p>
          <a:p>
            <a:r>
              <a:rPr kumimoji="1" lang="zh-CN" altLang="en-US" sz="2400">
                <a:latin typeface="Tahoma" pitchFamily="34" charset="0"/>
              </a:rPr>
              <a:t>绕组展开图和元件联接图如下：</a:t>
            </a:r>
          </a:p>
        </p:txBody>
      </p:sp>
      <p:sp>
        <p:nvSpPr>
          <p:cNvPr id="224274" name="Line 18"/>
          <p:cNvSpPr>
            <a:spLocks noChangeShapeType="1"/>
          </p:cNvSpPr>
          <p:nvPr/>
        </p:nvSpPr>
        <p:spPr bwMode="auto">
          <a:xfrm>
            <a:off x="1116013" y="25654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5" name="Line 19"/>
          <p:cNvSpPr>
            <a:spLocks noChangeShapeType="1"/>
          </p:cNvSpPr>
          <p:nvPr/>
        </p:nvSpPr>
        <p:spPr bwMode="auto">
          <a:xfrm flipV="1">
            <a:off x="1116013" y="2276475"/>
            <a:ext cx="863600" cy="28892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>
            <a:off x="1979613" y="2276475"/>
            <a:ext cx="936625" cy="2159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7" name="Line 21"/>
          <p:cNvSpPr>
            <a:spLocks noChangeShapeType="1"/>
          </p:cNvSpPr>
          <p:nvPr/>
        </p:nvSpPr>
        <p:spPr bwMode="auto">
          <a:xfrm>
            <a:off x="1116013" y="3357563"/>
            <a:ext cx="719137" cy="28733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8" name="Line 22"/>
          <p:cNvSpPr>
            <a:spLocks noChangeShapeType="1"/>
          </p:cNvSpPr>
          <p:nvPr/>
        </p:nvSpPr>
        <p:spPr bwMode="auto">
          <a:xfrm>
            <a:off x="2916238" y="2492375"/>
            <a:ext cx="0" cy="865188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9" name="Line 23"/>
          <p:cNvSpPr>
            <a:spLocks noChangeShapeType="1"/>
          </p:cNvSpPr>
          <p:nvPr/>
        </p:nvSpPr>
        <p:spPr bwMode="auto">
          <a:xfrm flipH="1">
            <a:off x="2268538" y="3357563"/>
            <a:ext cx="647700" cy="287337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80" name="Line 24"/>
          <p:cNvSpPr>
            <a:spLocks noChangeShapeType="1"/>
          </p:cNvSpPr>
          <p:nvPr/>
        </p:nvSpPr>
        <p:spPr bwMode="auto">
          <a:xfrm flipH="1">
            <a:off x="1835150" y="3644900"/>
            <a:ext cx="0" cy="144463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82" name="Line 26"/>
          <p:cNvSpPr>
            <a:spLocks noChangeShapeType="1"/>
          </p:cNvSpPr>
          <p:nvPr/>
        </p:nvSpPr>
        <p:spPr bwMode="auto">
          <a:xfrm>
            <a:off x="2268538" y="3644900"/>
            <a:ext cx="0" cy="144463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83" name="Line 27"/>
          <p:cNvSpPr>
            <a:spLocks noChangeShapeType="1"/>
          </p:cNvSpPr>
          <p:nvPr/>
        </p:nvSpPr>
        <p:spPr bwMode="auto">
          <a:xfrm>
            <a:off x="1619250" y="3789363"/>
            <a:ext cx="0" cy="217487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84" name="Line 28"/>
          <p:cNvSpPr>
            <a:spLocks noChangeShapeType="1"/>
          </p:cNvSpPr>
          <p:nvPr/>
        </p:nvSpPr>
        <p:spPr bwMode="auto">
          <a:xfrm>
            <a:off x="2051050" y="3789363"/>
            <a:ext cx="0" cy="217487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24287" name="Picture 31" descr="dj1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700213"/>
            <a:ext cx="5580063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9" grpId="0"/>
      <p:bldP spid="224270" grpId="0"/>
      <p:bldP spid="224271" grpId="0"/>
      <p:bldP spid="224272" grpId="0"/>
      <p:bldP spid="224273" grpId="0"/>
      <p:bldP spid="224274" grpId="0" animBg="1"/>
      <p:bldP spid="224275" grpId="0" animBg="1"/>
      <p:bldP spid="224276" grpId="0" animBg="1"/>
      <p:bldP spid="224277" grpId="0" animBg="1"/>
      <p:bldP spid="224278" grpId="0" animBg="1"/>
      <p:bldP spid="224279" grpId="0" animBg="1"/>
      <p:bldP spid="224280" grpId="0" animBg="1"/>
      <p:bldP spid="224282" grpId="0" animBg="1"/>
      <p:bldP spid="224283" grpId="0" animBg="1"/>
      <p:bldP spid="224284" grpId="0" animBg="1"/>
    </p:bld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3161</TotalTime>
  <Words>1321</Words>
  <Application>Microsoft PowerPoint</Application>
  <PresentationFormat>全屏显示(4:3)</PresentationFormat>
  <Paragraphs>144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Arial Black</vt:lpstr>
      <vt:lpstr>Wingdings</vt:lpstr>
      <vt:lpstr>Calibri</vt:lpstr>
      <vt:lpstr>Times New Roman</vt:lpstr>
      <vt:lpstr>方正舒体</vt:lpstr>
      <vt:lpstr>华文新魏</vt:lpstr>
      <vt:lpstr>黑体</vt:lpstr>
      <vt:lpstr>仿宋_GB2312</vt:lpstr>
      <vt:lpstr>Tahoma</vt:lpstr>
      <vt:lpstr>Studio</vt:lpstr>
      <vt:lpstr>Microsoft 公式 3.0</vt:lpstr>
      <vt:lpstr>MathType 5.0 Equation</vt:lpstr>
      <vt:lpstr>MathType 6.0 Equation</vt:lpstr>
      <vt:lpstr>电机学</vt:lpstr>
      <vt:lpstr>介绍内容</vt:lpstr>
      <vt:lpstr>第3-3讲 直流电机的电枢绕组 1</vt:lpstr>
      <vt:lpstr>第3-3讲 直流电机的电枢绕组 2</vt:lpstr>
      <vt:lpstr>3-1.单叠绕组                           3</vt:lpstr>
      <vt:lpstr>3-1.单叠绕组                               4</vt:lpstr>
      <vt:lpstr>3-1.单叠绕组                           5</vt:lpstr>
      <vt:lpstr>3-1.单叠绕组                           6</vt:lpstr>
      <vt:lpstr>3-1.单叠绕组                           7</vt:lpstr>
      <vt:lpstr>3-1.单叠绕组                           8</vt:lpstr>
      <vt:lpstr>3-1.单叠绕组                               9</vt:lpstr>
      <vt:lpstr>3-1.单叠绕组                           10</vt:lpstr>
      <vt:lpstr>3-2.单波绕组                              11</vt:lpstr>
      <vt:lpstr>3-2.单波绕组                           12</vt:lpstr>
      <vt:lpstr>3-2.单波绕组                           13</vt:lpstr>
      <vt:lpstr>3-2.单波绕组                           14</vt:lpstr>
      <vt:lpstr>3-2.单波绕组                           14</vt:lpstr>
      <vt:lpstr>3-3.电枢绕组的感应电势        15</vt:lpstr>
      <vt:lpstr>3-3.电枢绕组的感应电势                16</vt:lpstr>
      <vt:lpstr>作业</vt:lpstr>
      <vt:lpstr>幻灯片 21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双余度永磁无刷 直流电动机系统</dc:title>
  <dc:creator>wzq</dc:creator>
  <cp:lastModifiedBy>www</cp:lastModifiedBy>
  <cp:revision>55</cp:revision>
  <dcterms:created xsi:type="dcterms:W3CDTF">2003-11-06T01:01:25Z</dcterms:created>
  <dcterms:modified xsi:type="dcterms:W3CDTF">2015-01-23T09:25:49Z</dcterms:modified>
</cp:coreProperties>
</file>