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22"/>
  </p:handoutMasterIdLst>
  <p:sldIdLst>
    <p:sldId id="256" r:id="rId2"/>
    <p:sldId id="257" r:id="rId3"/>
    <p:sldId id="258" r:id="rId4"/>
    <p:sldId id="410" r:id="rId5"/>
    <p:sldId id="412" r:id="rId6"/>
    <p:sldId id="411" r:id="rId7"/>
    <p:sldId id="413" r:id="rId8"/>
    <p:sldId id="414" r:id="rId9"/>
    <p:sldId id="420" r:id="rId10"/>
    <p:sldId id="421" r:id="rId11"/>
    <p:sldId id="416" r:id="rId12"/>
    <p:sldId id="417" r:id="rId13"/>
    <p:sldId id="418" r:id="rId14"/>
    <p:sldId id="422" r:id="rId15"/>
    <p:sldId id="424" r:id="rId16"/>
    <p:sldId id="423" r:id="rId17"/>
    <p:sldId id="425" r:id="rId18"/>
    <p:sldId id="426" r:id="rId19"/>
    <p:sldId id="270" r:id="rId20"/>
    <p:sldId id="313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0000"/>
    <a:srgbClr val="0000FF"/>
    <a:srgbClr val="CCECFF"/>
    <a:srgbClr val="FFFFFF"/>
    <a:srgbClr val="CCFF33"/>
    <a:srgbClr val="CCFF99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03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72"/>
    </p:cViewPr>
  </p:sorter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6061F29-D7B3-4617-8ED8-AE80C8CFCD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136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6D3E53-3312-4605-9666-CB0C023F38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406F2-49D2-4A54-B8FB-B5134861C8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02C3B-AA7A-420F-81DA-6CAE17D48D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DD4E0-39E3-43F1-9451-B9DD602E2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FC78C-E3F9-470D-BC8C-0761DB8F33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19623-F688-4A51-A75A-0AEBAC688C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12C07-E931-4472-83C8-DE64D5410F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C4AEC-C123-428F-BB25-0FF24BF399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C3CC0-8A45-44E8-8C2E-DB280B050D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9BECB-2C15-4B8C-A72A-2F0FC04F4A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4E05E-E012-475B-BA6D-D0D84E0D00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B841A-AE77-4C6C-BA62-200A72C986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fld id="{09488D8C-85F2-4AA2-861E-7A447A6A45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52513"/>
            <a:ext cx="7037388" cy="1919287"/>
          </a:xfrm>
        </p:spPr>
        <p:txBody>
          <a:bodyPr/>
          <a:lstStyle/>
          <a:p>
            <a:pPr eaLnBrk="1" hangingPunct="1"/>
            <a:r>
              <a:rPr lang="zh-CN" altLang="en-US" sz="7400" b="1" smtClean="0">
                <a:ea typeface="方正舒体" pitchFamily="2" charset="-122"/>
              </a:rPr>
              <a:t>电机学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3463"/>
            <a:ext cx="6369050" cy="1871662"/>
          </a:xfrm>
        </p:spPr>
        <p:txBody>
          <a:bodyPr/>
          <a:lstStyle/>
          <a:p>
            <a:pPr eaLnBrk="1" hangingPunct="1"/>
            <a:r>
              <a:rPr lang="zh-CN" altLang="en-US" sz="4500" b="1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500" b="1" smtClean="0">
                <a:latin typeface="华文新魏" pitchFamily="2" charset="-122"/>
                <a:ea typeface="华文新魏" pitchFamily="2" charset="-122"/>
              </a:rPr>
              <a:t>3-4</a:t>
            </a:r>
            <a:r>
              <a:rPr lang="zh-CN" altLang="en-US" sz="4500" b="1" smtClean="0">
                <a:latin typeface="华文新魏" pitchFamily="2" charset="-122"/>
                <a:ea typeface="华文新魏" pitchFamily="2" charset="-122"/>
              </a:rPr>
              <a:t>讲</a:t>
            </a:r>
          </a:p>
          <a:p>
            <a:pPr eaLnBrk="1" hangingPunct="1"/>
            <a:r>
              <a:rPr lang="zh-CN" altLang="en-US" sz="4500" b="1" smtClean="0">
                <a:latin typeface="华文新魏" pitchFamily="2" charset="-122"/>
                <a:ea typeface="华文新魏" pitchFamily="2" charset="-122"/>
              </a:rPr>
              <a:t> 直流电机的电枢反应</a:t>
            </a:r>
            <a:endParaRPr lang="zh-CN" altLang="en-US" sz="4100" b="1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 smtClean="0">
                <a:latin typeface="华文新魏" pitchFamily="2" charset="-122"/>
                <a:ea typeface="华文新魏" pitchFamily="2" charset="-122"/>
              </a:rPr>
              <a:t>3-4</a:t>
            </a:r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讲 直流电机的电枢反应</a:t>
            </a:r>
            <a:r>
              <a:rPr lang="zh-CN" altLang="en-US" sz="1200" b="1" smtClean="0">
                <a:latin typeface="华文新魏" pitchFamily="2" charset="-122"/>
                <a:ea typeface="华文新魏" pitchFamily="2" charset="-122"/>
              </a:rPr>
              <a:t>                                                 </a:t>
            </a:r>
            <a:r>
              <a:rPr lang="en-US" altLang="zh-CN" sz="1400" smtClean="0">
                <a:ea typeface="黑体" pitchFamily="2" charset="-122"/>
              </a:rPr>
              <a:t>8</a:t>
            </a:r>
            <a:br>
              <a:rPr lang="en-US" altLang="zh-CN" sz="1400" smtClean="0">
                <a:ea typeface="黑体" pitchFamily="2" charset="-122"/>
              </a:rPr>
            </a:br>
            <a:r>
              <a:rPr lang="en-US" altLang="zh-CN" sz="1400" smtClean="0">
                <a:ea typeface="黑体" pitchFamily="2" charset="-122"/>
              </a:rPr>
              <a:t> </a:t>
            </a:r>
            <a:r>
              <a:rPr lang="en-US" altLang="zh-CN" sz="2900" b="1" smtClean="0"/>
              <a:t>2.</a:t>
            </a:r>
            <a:r>
              <a:rPr lang="zh-CN" altLang="en-US" sz="2900" b="1" smtClean="0"/>
              <a:t>直流发电机的电枢反应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23850" y="1673225"/>
            <a:ext cx="430688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zh-CN" sz="2200" b="1"/>
              <a:t>       </a:t>
            </a:r>
            <a:r>
              <a:rPr lang="zh-CN" altLang="en-US" sz="2700" b="1"/>
              <a:t>对</a:t>
            </a:r>
            <a:r>
              <a:rPr lang="zh-CN" altLang="en-US" sz="2700" b="1">
                <a:solidFill>
                  <a:srgbClr val="FF0000"/>
                </a:solidFill>
              </a:rPr>
              <a:t>航空直流发电机</a:t>
            </a:r>
            <a:r>
              <a:rPr lang="zh-CN" altLang="en-US" sz="2700" b="1"/>
              <a:t>，其</a:t>
            </a:r>
            <a:r>
              <a:rPr lang="zh-CN" altLang="en-US" sz="2700" b="1">
                <a:solidFill>
                  <a:srgbClr val="FF0000"/>
                </a:solidFill>
              </a:rPr>
              <a:t>电枢电流</a:t>
            </a:r>
            <a:r>
              <a:rPr lang="zh-CN" altLang="en-US" sz="2700" b="1"/>
              <a:t>比地面电机要</a:t>
            </a:r>
            <a:r>
              <a:rPr lang="zh-CN" altLang="en-US" sz="2700" b="1">
                <a:solidFill>
                  <a:srgbClr val="FF0000"/>
                </a:solidFill>
              </a:rPr>
              <a:t>大</a:t>
            </a:r>
            <a:r>
              <a:rPr lang="zh-CN" altLang="en-US" sz="2700" b="1"/>
              <a:t>。如果电机的合成</a:t>
            </a:r>
            <a:r>
              <a:rPr lang="zh-CN" altLang="en-US" sz="2700" b="1">
                <a:solidFill>
                  <a:srgbClr val="FF0000"/>
                </a:solidFill>
              </a:rPr>
              <a:t>磁场波形畸变更严重</a:t>
            </a:r>
            <a:r>
              <a:rPr lang="zh-CN" altLang="en-US" sz="2700" b="1"/>
              <a:t>，物理中线偏离几何中线</a:t>
            </a:r>
            <a:r>
              <a:rPr lang="zh-CN" altLang="en-US" sz="2700" b="1">
                <a:solidFill>
                  <a:srgbClr val="FF0000"/>
                </a:solidFill>
              </a:rPr>
              <a:t>更远</a:t>
            </a:r>
            <a:r>
              <a:rPr lang="zh-CN" altLang="en-US" sz="2700" b="1"/>
              <a:t>。使</a:t>
            </a:r>
            <a:r>
              <a:rPr lang="zh-CN" altLang="en-US" sz="2700" b="1">
                <a:solidFill>
                  <a:srgbClr val="FF0000"/>
                </a:solidFill>
              </a:rPr>
              <a:t>前极尖</a:t>
            </a:r>
            <a:r>
              <a:rPr lang="zh-CN" altLang="en-US" sz="2700" b="1"/>
              <a:t>区域内有相当大部分的</a:t>
            </a:r>
            <a:r>
              <a:rPr lang="zh-CN" altLang="en-US" sz="2700" b="1">
                <a:solidFill>
                  <a:srgbClr val="FF0000"/>
                </a:solidFill>
              </a:rPr>
              <a:t>极性反转</a:t>
            </a:r>
            <a:r>
              <a:rPr lang="zh-CN" altLang="en-US" sz="2700" b="1"/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       使换向恶化。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       减小输出电动势。</a:t>
            </a:r>
            <a:endParaRPr lang="zh-CN" altLang="en-US" sz="27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altLang="zh-CN" sz="2700" b="1"/>
          </a:p>
        </p:txBody>
      </p:sp>
      <p:pic>
        <p:nvPicPr>
          <p:cNvPr id="12292" name="Picture 6" descr="4-2电枢反应3-气隙合成磁场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00563" y="1773238"/>
            <a:ext cx="4321175" cy="429895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 smtClean="0">
                <a:latin typeface="华文新魏" pitchFamily="2" charset="-122"/>
                <a:ea typeface="华文新魏" pitchFamily="2" charset="-122"/>
              </a:rPr>
              <a:t>3-4</a:t>
            </a:r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讲 直流电机的电枢反应</a:t>
            </a:r>
            <a:r>
              <a:rPr lang="zh-CN" altLang="en-US" sz="1200" b="1" smtClean="0">
                <a:latin typeface="华文新魏" pitchFamily="2" charset="-122"/>
                <a:ea typeface="华文新魏" pitchFamily="2" charset="-122"/>
              </a:rPr>
              <a:t>                                                   </a:t>
            </a:r>
            <a:r>
              <a:rPr lang="en-US" altLang="zh-CN" sz="1400" smtClean="0">
                <a:ea typeface="黑体" pitchFamily="2" charset="-122"/>
              </a:rPr>
              <a:t>9</a:t>
            </a:r>
            <a:br>
              <a:rPr lang="en-US" altLang="zh-CN" sz="1400" smtClean="0">
                <a:ea typeface="黑体" pitchFamily="2" charset="-122"/>
              </a:rPr>
            </a:br>
            <a:r>
              <a:rPr lang="en-US" altLang="zh-CN" sz="1400" smtClean="0">
                <a:ea typeface="黑体" pitchFamily="2" charset="-122"/>
              </a:rPr>
              <a:t> </a:t>
            </a:r>
            <a:r>
              <a:rPr lang="en-US" altLang="zh-CN" sz="2900" b="1" smtClean="0"/>
              <a:t>2.</a:t>
            </a:r>
            <a:r>
              <a:rPr lang="zh-CN" altLang="en-US" sz="2900" b="1" smtClean="0"/>
              <a:t>直流发电机的电枢反应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1412875"/>
            <a:ext cx="5113338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endParaRPr lang="en-US" altLang="zh-CN" sz="27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/>
              <a:t>      </a:t>
            </a:r>
            <a:r>
              <a:rPr lang="zh-CN" altLang="en-US" sz="2700" b="1"/>
              <a:t>电枢反应：气隙磁场发生</a:t>
            </a:r>
            <a:r>
              <a:rPr lang="zh-CN" altLang="en-US" sz="2700" b="1">
                <a:solidFill>
                  <a:srgbClr val="FF0000"/>
                </a:solidFill>
              </a:rPr>
              <a:t>畸变</a:t>
            </a:r>
            <a:r>
              <a:rPr lang="en-US" altLang="zh-CN" sz="2700" b="1"/>
              <a:t>/</a:t>
            </a:r>
            <a:r>
              <a:rPr lang="zh-CN" altLang="en-US" sz="2700" b="1"/>
              <a:t>每极</a:t>
            </a:r>
            <a:r>
              <a:rPr lang="zh-CN" altLang="en-US" sz="2700" b="1">
                <a:solidFill>
                  <a:srgbClr val="FF0000"/>
                </a:solidFill>
              </a:rPr>
              <a:t>磁通减少</a:t>
            </a:r>
            <a:r>
              <a:rPr lang="zh-CN" altLang="en-US" sz="2700" b="1"/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       此反应会对电机性能产生</a:t>
            </a:r>
            <a:r>
              <a:rPr lang="zh-CN" altLang="en-US" sz="2700" b="1">
                <a:solidFill>
                  <a:srgbClr val="FF0000"/>
                </a:solidFill>
              </a:rPr>
              <a:t>不良影响</a:t>
            </a:r>
            <a:r>
              <a:rPr lang="zh-CN" altLang="en-US" sz="2700" b="1"/>
              <a:t>。电枢磁势的轴线总是与和电刷接触的导体的连线相一致。当电刷与几何中性线上的导体相接触时，电枢磁势的轴线也处于几何中性线上，即与主极轴线正交，称其为</a:t>
            </a:r>
            <a:r>
              <a:rPr lang="zh-CN" altLang="en-US" sz="2700" b="1">
                <a:solidFill>
                  <a:srgbClr val="FF0000"/>
                </a:solidFill>
              </a:rPr>
              <a:t>交轴电枢磁势</a:t>
            </a:r>
            <a:r>
              <a:rPr lang="zh-CN" altLang="en-US" sz="2700" b="1"/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2700" b="1"/>
          </a:p>
        </p:txBody>
      </p:sp>
      <p:pic>
        <p:nvPicPr>
          <p:cNvPr id="13316" name="Picture 4" descr="4-2电枢反应2-气隙合成磁场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076825" y="1989138"/>
            <a:ext cx="4067175" cy="3967162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 smtClean="0">
                <a:latin typeface="华文新魏" pitchFamily="2" charset="-122"/>
                <a:ea typeface="华文新魏" pitchFamily="2" charset="-122"/>
              </a:rPr>
              <a:t>3-4</a:t>
            </a:r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讲 直流电机的电枢反应</a:t>
            </a:r>
            <a:r>
              <a:rPr lang="zh-CN" altLang="en-US" sz="1200" b="1" smtClean="0">
                <a:latin typeface="华文新魏" pitchFamily="2" charset="-122"/>
                <a:ea typeface="华文新魏" pitchFamily="2" charset="-122"/>
              </a:rPr>
              <a:t>                                                       </a:t>
            </a:r>
            <a:r>
              <a:rPr lang="en-US" altLang="zh-CN" sz="1400" smtClean="0">
                <a:ea typeface="黑体" pitchFamily="2" charset="-122"/>
              </a:rPr>
              <a:t>10</a:t>
            </a:r>
            <a:br>
              <a:rPr lang="en-US" altLang="zh-CN" sz="1400" smtClean="0">
                <a:ea typeface="黑体" pitchFamily="2" charset="-122"/>
              </a:rPr>
            </a:br>
            <a:r>
              <a:rPr lang="en-US" altLang="zh-CN" sz="1400" smtClean="0">
                <a:ea typeface="黑体" pitchFamily="2" charset="-122"/>
              </a:rPr>
              <a:t> </a:t>
            </a:r>
            <a:r>
              <a:rPr lang="en-US" altLang="zh-CN" sz="2900" b="1" smtClean="0"/>
              <a:t>2.</a:t>
            </a:r>
            <a:r>
              <a:rPr lang="zh-CN" altLang="en-US" sz="2900" b="1" smtClean="0"/>
              <a:t>直流发电机的电枢反应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95288" y="1700213"/>
            <a:ext cx="8748712" cy="476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 b="1"/>
              <a:t>       </a:t>
            </a:r>
            <a:r>
              <a:rPr lang="zh-CN" altLang="en-US" sz="2700" b="1"/>
              <a:t>气隙磁场发生</a:t>
            </a:r>
            <a:r>
              <a:rPr lang="zh-CN" altLang="en-US" sz="2700" b="1">
                <a:solidFill>
                  <a:srgbClr val="FF0000"/>
                </a:solidFill>
              </a:rPr>
              <a:t>畸变</a:t>
            </a:r>
            <a:r>
              <a:rPr lang="zh-CN" altLang="en-US" sz="2700" b="1"/>
              <a:t>，零磁通点移位，电刷移到零磁通点上。如果将电刷位置逆时针移动</a:t>
            </a:r>
            <a:r>
              <a:rPr lang="en-US" altLang="zh-CN" sz="2700" b="1"/>
              <a:t>β </a:t>
            </a:r>
            <a:r>
              <a:rPr lang="zh-CN" altLang="en-US" sz="2700" b="1"/>
              <a:t>角，则电枢磁势可分为两部分。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       </a:t>
            </a:r>
            <a:r>
              <a:rPr lang="en-US" altLang="zh-CN" sz="2700" b="1"/>
              <a:t>2β</a:t>
            </a:r>
            <a:r>
              <a:rPr lang="zh-CN" altLang="en-US" sz="2700" b="1"/>
              <a:t>范围内的磁势为直轴电枢磁势</a:t>
            </a:r>
            <a:r>
              <a:rPr lang="en-US" altLang="zh-CN" sz="2700" b="1" i="1"/>
              <a:t>F</a:t>
            </a:r>
            <a:r>
              <a:rPr lang="en-US" altLang="zh-CN" sz="2700" b="1" i="1" baseline="-25000"/>
              <a:t>ad </a:t>
            </a:r>
            <a:r>
              <a:rPr lang="zh-CN" altLang="en-US" sz="2700" b="1"/>
              <a:t>。</a:t>
            </a:r>
            <a:r>
              <a:rPr lang="en-US" altLang="zh-CN" sz="2700" b="1"/>
              <a:t>(π-2β)</a:t>
            </a:r>
            <a:r>
              <a:rPr lang="zh-CN" altLang="en-US" sz="2700" b="1"/>
              <a:t>角度内的磁势为交轴电枢磁势</a:t>
            </a:r>
            <a:r>
              <a:rPr lang="zh-CN" altLang="en-US" sz="2700" b="1" i="1"/>
              <a:t> </a:t>
            </a:r>
            <a:r>
              <a:rPr lang="en-US" altLang="zh-CN" sz="2700" b="1" i="1"/>
              <a:t>F</a:t>
            </a:r>
            <a:r>
              <a:rPr lang="en-US" altLang="zh-CN" sz="2700" b="1" i="1" baseline="-25000"/>
              <a:t>aq</a:t>
            </a:r>
            <a:r>
              <a:rPr lang="en-US" altLang="zh-CN" sz="2700" i="1"/>
              <a:t> </a:t>
            </a:r>
            <a:r>
              <a:rPr lang="zh-CN" altLang="en-US" sz="2700"/>
              <a:t>。</a:t>
            </a:r>
          </a:p>
        </p:txBody>
      </p:sp>
      <p:pic>
        <p:nvPicPr>
          <p:cNvPr id="14340" name="Picture 6" descr="4-3电刷移位-气隙合成磁势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3949700"/>
            <a:ext cx="5616575" cy="2908300"/>
          </a:xfrm>
          <a:noFill/>
        </p:spPr>
      </p:pic>
      <p:sp>
        <p:nvSpPr>
          <p:cNvPr id="14341" name="Line 8"/>
          <p:cNvSpPr>
            <a:spLocks noChangeShapeType="1"/>
          </p:cNvSpPr>
          <p:nvPr/>
        </p:nvSpPr>
        <p:spPr bwMode="auto">
          <a:xfrm flipV="1">
            <a:off x="1403350" y="4652963"/>
            <a:ext cx="865188" cy="576262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2" name="Line 9"/>
          <p:cNvSpPr>
            <a:spLocks noChangeShapeType="1"/>
          </p:cNvSpPr>
          <p:nvPr/>
        </p:nvSpPr>
        <p:spPr bwMode="auto">
          <a:xfrm flipV="1">
            <a:off x="3203575" y="5229225"/>
            <a:ext cx="647700" cy="0"/>
          </a:xfrm>
          <a:prstGeom prst="line">
            <a:avLst/>
          </a:prstGeom>
          <a:noFill/>
          <a:ln w="762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3" name="Line 10"/>
          <p:cNvSpPr>
            <a:spLocks noChangeShapeType="1"/>
          </p:cNvSpPr>
          <p:nvPr/>
        </p:nvSpPr>
        <p:spPr bwMode="auto">
          <a:xfrm flipV="1">
            <a:off x="1403350" y="5229225"/>
            <a:ext cx="792163" cy="0"/>
          </a:xfrm>
          <a:prstGeom prst="line">
            <a:avLst/>
          </a:prstGeom>
          <a:noFill/>
          <a:ln w="762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4" name="Line 11"/>
          <p:cNvSpPr>
            <a:spLocks noChangeShapeType="1"/>
          </p:cNvSpPr>
          <p:nvPr/>
        </p:nvSpPr>
        <p:spPr bwMode="auto">
          <a:xfrm flipV="1">
            <a:off x="1403350" y="4652963"/>
            <a:ext cx="0" cy="576262"/>
          </a:xfrm>
          <a:prstGeom prst="line">
            <a:avLst/>
          </a:prstGeom>
          <a:noFill/>
          <a:ln w="762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5" name="Line 12"/>
          <p:cNvSpPr>
            <a:spLocks noChangeShapeType="1"/>
          </p:cNvSpPr>
          <p:nvPr/>
        </p:nvSpPr>
        <p:spPr bwMode="auto">
          <a:xfrm flipH="1" flipV="1">
            <a:off x="4932363" y="4652963"/>
            <a:ext cx="0" cy="576262"/>
          </a:xfrm>
          <a:prstGeom prst="line">
            <a:avLst/>
          </a:prstGeom>
          <a:noFill/>
          <a:ln w="762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 smtClean="0">
                <a:latin typeface="华文新魏" pitchFamily="2" charset="-122"/>
                <a:ea typeface="华文新魏" pitchFamily="2" charset="-122"/>
              </a:rPr>
              <a:t>3-4</a:t>
            </a:r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讲 直流电机的电枢反应</a:t>
            </a:r>
            <a:r>
              <a:rPr lang="zh-CN" altLang="en-US" sz="1200" b="1" smtClean="0">
                <a:latin typeface="华文新魏" pitchFamily="2" charset="-122"/>
                <a:ea typeface="华文新魏" pitchFamily="2" charset="-122"/>
              </a:rPr>
              <a:t>                                                     </a:t>
            </a:r>
            <a:r>
              <a:rPr lang="en-US" altLang="zh-CN" sz="1400" smtClean="0">
                <a:ea typeface="黑体" pitchFamily="2" charset="-122"/>
              </a:rPr>
              <a:t>11</a:t>
            </a:r>
            <a:br>
              <a:rPr lang="en-US" altLang="zh-CN" sz="1400" smtClean="0">
                <a:ea typeface="黑体" pitchFamily="2" charset="-122"/>
              </a:rPr>
            </a:br>
            <a:r>
              <a:rPr lang="en-US" altLang="zh-CN" sz="1400" smtClean="0">
                <a:ea typeface="黑体" pitchFamily="2" charset="-122"/>
              </a:rPr>
              <a:t> </a:t>
            </a:r>
            <a:r>
              <a:rPr lang="en-US" altLang="zh-CN" sz="2900" b="1" smtClean="0"/>
              <a:t>2.</a:t>
            </a:r>
            <a:r>
              <a:rPr lang="zh-CN" altLang="en-US" sz="2900" b="1" smtClean="0"/>
              <a:t>直流发电机的电枢反应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971550" y="1700213"/>
            <a:ext cx="7907338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 b="1"/>
              <a:t>       </a:t>
            </a:r>
            <a:r>
              <a:rPr lang="zh-CN" altLang="en-US" sz="3100" b="1"/>
              <a:t>直轴电枢磁势的作用为： 对</a:t>
            </a:r>
            <a:r>
              <a:rPr lang="zh-CN" altLang="en-US" sz="3100" b="1">
                <a:solidFill>
                  <a:srgbClr val="FF0000"/>
                </a:solidFill>
              </a:rPr>
              <a:t>发电机</a:t>
            </a:r>
            <a:r>
              <a:rPr lang="zh-CN" altLang="en-US" sz="3100" b="1"/>
              <a:t>来说，电刷顺转向偏移时为</a:t>
            </a:r>
            <a:r>
              <a:rPr lang="zh-CN" altLang="en-US" sz="3100" b="1">
                <a:solidFill>
                  <a:srgbClr val="FF0000"/>
                </a:solidFill>
              </a:rPr>
              <a:t>去磁</a:t>
            </a:r>
            <a:r>
              <a:rPr lang="zh-CN" altLang="en-US" sz="3100" b="1"/>
              <a:t>，逆转向偏移时为</a:t>
            </a:r>
            <a:r>
              <a:rPr lang="zh-CN" altLang="en-US" sz="3100" b="1">
                <a:solidFill>
                  <a:srgbClr val="FF0000"/>
                </a:solidFill>
              </a:rPr>
              <a:t>增磁</a:t>
            </a:r>
            <a:r>
              <a:rPr lang="zh-CN" altLang="en-US" sz="3100" b="1"/>
              <a:t>； 对电动机来说，电刷顺转向偏移时为</a:t>
            </a:r>
            <a:r>
              <a:rPr lang="zh-CN" altLang="en-US" sz="3100" b="1">
                <a:solidFill>
                  <a:srgbClr val="FF0000"/>
                </a:solidFill>
              </a:rPr>
              <a:t>增磁</a:t>
            </a:r>
            <a:r>
              <a:rPr lang="zh-CN" altLang="en-US" sz="3100" b="1"/>
              <a:t>，逆转向偏移时为</a:t>
            </a:r>
            <a:r>
              <a:rPr lang="zh-CN" altLang="en-US" sz="3100" b="1">
                <a:solidFill>
                  <a:srgbClr val="FF0000"/>
                </a:solidFill>
              </a:rPr>
              <a:t>去磁</a:t>
            </a:r>
            <a:r>
              <a:rPr lang="zh-CN" altLang="en-US" sz="3100" b="1"/>
              <a:t>。</a:t>
            </a:r>
            <a:endParaRPr lang="zh-CN" altLang="en-US" sz="3100"/>
          </a:p>
        </p:txBody>
      </p:sp>
      <p:pic>
        <p:nvPicPr>
          <p:cNvPr id="15364" name="Picture 4" descr="4-3电刷移位-气隙合成磁势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987675" y="4021138"/>
            <a:ext cx="4968875" cy="2571750"/>
          </a:xfrm>
          <a:noFill/>
        </p:spPr>
      </p:pic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3635375" y="3789363"/>
            <a:ext cx="576263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zh-CN" sz="3100"/>
              <a:t>N</a:t>
            </a:r>
          </a:p>
          <a:p>
            <a:pPr marL="342900" indent="-342900"/>
            <a:endParaRPr lang="en-US" altLang="zh-CN" sz="3100"/>
          </a:p>
          <a:p>
            <a:pPr marL="342900" indent="-342900"/>
            <a:endParaRPr lang="en-US" altLang="zh-CN" sz="3100"/>
          </a:p>
          <a:p>
            <a:pPr marL="342900" indent="-342900"/>
            <a:endParaRPr lang="en-US" altLang="zh-CN" sz="3100"/>
          </a:p>
          <a:p>
            <a:pPr marL="342900" indent="-342900"/>
            <a:r>
              <a:rPr lang="en-US" altLang="zh-CN" sz="3100"/>
              <a:t>S</a:t>
            </a:r>
          </a:p>
        </p:txBody>
      </p:sp>
      <p:sp>
        <p:nvSpPr>
          <p:cNvPr id="258054" name="AutoShape 6"/>
          <p:cNvSpPr>
            <a:spLocks noChangeArrowheads="1"/>
          </p:cNvSpPr>
          <p:nvPr/>
        </p:nvSpPr>
        <p:spPr bwMode="auto">
          <a:xfrm>
            <a:off x="3635375" y="5229225"/>
            <a:ext cx="431800" cy="215900"/>
          </a:xfrm>
          <a:prstGeom prst="curvedUpArrow">
            <a:avLst>
              <a:gd name="adj1" fmla="val 40000"/>
              <a:gd name="adj2" fmla="val 8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5" name="AutoShape 7"/>
          <p:cNvSpPr>
            <a:spLocks noChangeArrowheads="1"/>
          </p:cNvSpPr>
          <p:nvPr/>
        </p:nvSpPr>
        <p:spPr bwMode="auto">
          <a:xfrm>
            <a:off x="3708400" y="4797425"/>
            <a:ext cx="215900" cy="287338"/>
          </a:xfrm>
          <a:prstGeom prst="upArrow">
            <a:avLst>
              <a:gd name="adj1" fmla="val 50000"/>
              <a:gd name="adj2" fmla="val 332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6" name="AutoShape 8"/>
          <p:cNvSpPr>
            <a:spLocks noChangeArrowheads="1"/>
          </p:cNvSpPr>
          <p:nvPr/>
        </p:nvSpPr>
        <p:spPr bwMode="auto">
          <a:xfrm>
            <a:off x="3708400" y="5157788"/>
            <a:ext cx="215900" cy="4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7" name="AutoShape 9"/>
          <p:cNvSpPr>
            <a:spLocks noChangeArrowheads="1"/>
          </p:cNvSpPr>
          <p:nvPr/>
        </p:nvSpPr>
        <p:spPr bwMode="auto">
          <a:xfrm>
            <a:off x="3708400" y="4724400"/>
            <a:ext cx="215900" cy="360363"/>
          </a:xfrm>
          <a:prstGeom prst="up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3" grpId="0"/>
      <p:bldP spid="258054" grpId="0" animBg="1"/>
      <p:bldP spid="258055" grpId="0" animBg="1"/>
      <p:bldP spid="258056" grpId="0" animBg="1"/>
      <p:bldP spid="2580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 smtClean="0">
                <a:latin typeface="华文新魏" pitchFamily="2" charset="-122"/>
                <a:ea typeface="华文新魏" pitchFamily="2" charset="-122"/>
              </a:rPr>
              <a:t>3-4</a:t>
            </a:r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讲 直流电机的电枢反应</a:t>
            </a:r>
            <a:r>
              <a:rPr lang="zh-CN" altLang="en-US" sz="1200" b="1" smtClean="0">
                <a:latin typeface="华文新魏" pitchFamily="2" charset="-122"/>
                <a:ea typeface="华文新魏" pitchFamily="2" charset="-122"/>
              </a:rPr>
              <a:t>                                                   </a:t>
            </a:r>
            <a:r>
              <a:rPr lang="en-US" altLang="zh-CN" sz="1200" smtClean="0">
                <a:ea typeface="黑体" pitchFamily="2" charset="-122"/>
              </a:rPr>
              <a:t>12</a:t>
            </a:r>
            <a:br>
              <a:rPr lang="en-US" altLang="zh-CN" sz="1200" smtClean="0">
                <a:ea typeface="黑体" pitchFamily="2" charset="-122"/>
              </a:rPr>
            </a:br>
            <a:r>
              <a:rPr lang="en-US" altLang="zh-CN" sz="1200" smtClean="0">
                <a:ea typeface="黑体" pitchFamily="2" charset="-122"/>
              </a:rPr>
              <a:t> </a:t>
            </a:r>
            <a:r>
              <a:rPr lang="en-US" altLang="zh-CN" sz="2900" b="1" smtClean="0"/>
              <a:t>3.</a:t>
            </a:r>
            <a:r>
              <a:rPr lang="zh-CN" altLang="en-US" sz="2900" b="1" smtClean="0"/>
              <a:t>直流电机的电磁转矩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68313" y="1700213"/>
            <a:ext cx="8410575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 b="1"/>
              <a:t>       </a:t>
            </a:r>
            <a:r>
              <a:rPr lang="zh-CN" altLang="en-US" sz="2800" b="1"/>
              <a:t>当电枢绕组中有电流流过时，绕组每一根导体中流过电流为</a:t>
            </a:r>
            <a:r>
              <a:rPr lang="zh-CN" altLang="en-US" sz="2800" b="1" i="1"/>
              <a:t> </a:t>
            </a:r>
            <a:r>
              <a:rPr lang="en-US" altLang="zh-CN" sz="2800" b="1" i="1"/>
              <a:t>I</a:t>
            </a:r>
            <a:r>
              <a:rPr lang="en-US" altLang="zh-CN" sz="2800" b="1" i="1" baseline="-25000"/>
              <a:t>a </a:t>
            </a:r>
            <a:r>
              <a:rPr lang="en-US" altLang="zh-CN" sz="2800" b="1" i="1"/>
              <a:t>/</a:t>
            </a:r>
            <a:r>
              <a:rPr lang="en-US" altLang="zh-CN" sz="2800" b="1"/>
              <a:t>2a </a:t>
            </a:r>
            <a:r>
              <a:rPr lang="zh-CN" altLang="en-US" sz="2800" b="1"/>
              <a:t>。</a:t>
            </a:r>
            <a:r>
              <a:rPr lang="zh-CN" altLang="en-US" sz="2800" b="1" i="1">
                <a:solidFill>
                  <a:srgbClr val="FF0000"/>
                </a:solidFill>
              </a:rPr>
              <a:t>这些载流导体在电机磁场中作用，使电枢受到一个转矩，称为电磁转矩</a:t>
            </a:r>
            <a:r>
              <a:rPr lang="zh-CN" altLang="en-US" sz="2800" b="1" i="1">
                <a:solidFill>
                  <a:schemeClr val="hlink"/>
                </a:solidFill>
              </a:rPr>
              <a:t>。</a:t>
            </a:r>
            <a:r>
              <a:rPr lang="zh-CN" altLang="en-US" sz="2800" b="1"/>
              <a:t>用来</a:t>
            </a:r>
            <a:r>
              <a:rPr lang="en-US" altLang="zh-CN" sz="2800" b="1" i="1"/>
              <a:t>T </a:t>
            </a:r>
            <a:r>
              <a:rPr lang="en-US" altLang="zh-CN" sz="2800" b="1" i="1" baseline="-25000"/>
              <a:t>em</a:t>
            </a:r>
            <a:r>
              <a:rPr lang="zh-CN" altLang="en-US" sz="2800" b="1"/>
              <a:t>表示。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800" b="1"/>
              <a:t>       一根长度为</a:t>
            </a:r>
            <a:r>
              <a:rPr lang="en-US" altLang="zh-CN" sz="2800" i="1"/>
              <a:t>l </a:t>
            </a:r>
            <a:r>
              <a:rPr lang="zh-CN" altLang="en-US" sz="2800" b="1"/>
              <a:t>的导体中流过电流时，此导体受的电磁力为： </a:t>
            </a:r>
            <a:r>
              <a:rPr lang="en-US" altLang="zh-CN" sz="2800" i="1"/>
              <a:t>f =B</a:t>
            </a:r>
            <a:r>
              <a:rPr lang="en-US" altLang="zh-CN" sz="2800" i="1" baseline="-25000"/>
              <a:t>x</a:t>
            </a:r>
            <a:r>
              <a:rPr lang="en-US" altLang="zh-CN" sz="2800" i="1"/>
              <a:t>li</a:t>
            </a:r>
            <a:r>
              <a:rPr lang="en-US" altLang="zh-CN" sz="2800" i="1" baseline="-25000"/>
              <a:t>a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800" b="1"/>
              <a:t>       </a:t>
            </a:r>
            <a:r>
              <a:rPr lang="zh-CN" altLang="en-US" sz="2800" b="1"/>
              <a:t>为简化分析，应用平均磁感应强度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av</a:t>
            </a:r>
            <a:r>
              <a:rPr lang="zh-CN" altLang="en-US" sz="2800" b="1"/>
              <a:t>的概念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800" b="1"/>
              <a:t>       则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av</a:t>
            </a:r>
            <a:r>
              <a:rPr lang="en-US" altLang="zh-CN" sz="2800" i="1"/>
              <a:t>l</a:t>
            </a:r>
            <a:r>
              <a:rPr lang="el-GR" altLang="zh-CN" sz="2800" i="1"/>
              <a:t>τ</a:t>
            </a:r>
            <a:r>
              <a:rPr lang="en-US" altLang="zh-CN" sz="2800" i="1"/>
              <a:t>=</a:t>
            </a:r>
            <a:r>
              <a:rPr lang="ru-RU" altLang="zh-CN" sz="2800" i="1"/>
              <a:t>Ф</a:t>
            </a:r>
            <a:r>
              <a:rPr lang="en-US" altLang="zh-CN" sz="2800" i="1"/>
              <a:t>, </a:t>
            </a:r>
            <a:r>
              <a:rPr lang="el-GR" altLang="zh-CN" sz="2800" i="1"/>
              <a:t>τ</a:t>
            </a:r>
            <a:r>
              <a:rPr lang="en-US" altLang="zh-CN" sz="2800" i="1"/>
              <a:t>=</a:t>
            </a:r>
            <a:r>
              <a:rPr lang="el-GR" altLang="zh-CN" sz="2800" i="1"/>
              <a:t>π</a:t>
            </a:r>
            <a:r>
              <a:rPr lang="en-US" altLang="zh-CN" sz="2800" i="1"/>
              <a:t>D/2p</a:t>
            </a:r>
            <a:endParaRPr lang="el-GR" altLang="en-US" sz="2800" b="1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800" b="1"/>
              <a:t>        </a:t>
            </a:r>
            <a:r>
              <a:rPr lang="zh-CN" altLang="en-US" sz="2800" b="1"/>
              <a:t>导体受的平均电磁力为： </a:t>
            </a:r>
            <a:r>
              <a:rPr lang="en-US" altLang="zh-CN" sz="2800" i="1"/>
              <a:t>f</a:t>
            </a:r>
            <a:r>
              <a:rPr lang="en-US" altLang="zh-CN" sz="2800" i="1" baseline="-25000"/>
              <a:t>av</a:t>
            </a:r>
            <a:r>
              <a:rPr lang="en-US" altLang="zh-CN" sz="2800" i="1"/>
              <a:t>=B</a:t>
            </a:r>
            <a:r>
              <a:rPr lang="en-US" altLang="zh-CN" sz="2800" i="1" baseline="-25000"/>
              <a:t>av</a:t>
            </a:r>
            <a:r>
              <a:rPr lang="en-US" altLang="zh-CN" sz="2800" i="1"/>
              <a:t>li</a:t>
            </a:r>
            <a:r>
              <a:rPr lang="en-US" altLang="zh-CN" sz="2800" i="1" baseline="-25000"/>
              <a:t>a</a:t>
            </a:r>
            <a:endParaRPr lang="en-US" altLang="zh-CN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7793037" cy="11430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 smtClean="0">
                <a:latin typeface="华文新魏" pitchFamily="2" charset="-122"/>
                <a:ea typeface="华文新魏" pitchFamily="2" charset="-122"/>
              </a:rPr>
              <a:t>3-4</a:t>
            </a:r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讲 直流电机的电枢反应</a:t>
            </a:r>
            <a:r>
              <a:rPr lang="zh-CN" altLang="en-US" sz="1200" b="1" smtClean="0">
                <a:latin typeface="华文新魏" pitchFamily="2" charset="-122"/>
                <a:ea typeface="华文新魏" pitchFamily="2" charset="-122"/>
              </a:rPr>
              <a:t>                                               </a:t>
            </a:r>
            <a:r>
              <a:rPr lang="en-US" altLang="zh-CN" sz="1200" smtClean="0">
                <a:ea typeface="黑体" pitchFamily="2" charset="-122"/>
              </a:rPr>
              <a:t>13</a:t>
            </a:r>
            <a:br>
              <a:rPr lang="en-US" altLang="zh-CN" sz="1200" smtClean="0">
                <a:ea typeface="黑体" pitchFamily="2" charset="-122"/>
              </a:rPr>
            </a:br>
            <a:r>
              <a:rPr lang="en-US" altLang="zh-CN" sz="1200" smtClean="0">
                <a:ea typeface="黑体" pitchFamily="2" charset="-122"/>
              </a:rPr>
              <a:t> </a:t>
            </a:r>
            <a:r>
              <a:rPr lang="en-US" altLang="zh-CN" sz="2900" b="1" smtClean="0"/>
              <a:t>3.</a:t>
            </a:r>
            <a:r>
              <a:rPr lang="zh-CN" altLang="en-US" sz="2900" b="1" smtClean="0"/>
              <a:t>直流电机的电磁转矩</a:t>
            </a:r>
          </a:p>
        </p:txBody>
      </p:sp>
      <p:pic>
        <p:nvPicPr>
          <p:cNvPr id="264199" name="Picture 7" descr="4-3电磁转矩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47813" y="1916113"/>
            <a:ext cx="5545137" cy="433070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 smtClean="0">
                <a:latin typeface="华文新魏" pitchFamily="2" charset="-122"/>
                <a:ea typeface="华文新魏" pitchFamily="2" charset="-122"/>
              </a:rPr>
              <a:t>3-4</a:t>
            </a:r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讲 直流电机的电枢反应</a:t>
            </a:r>
            <a:r>
              <a:rPr lang="zh-CN" altLang="en-US" sz="1200" b="1" smtClean="0">
                <a:latin typeface="华文新魏" pitchFamily="2" charset="-122"/>
                <a:ea typeface="华文新魏" pitchFamily="2" charset="-122"/>
              </a:rPr>
              <a:t>                                                    </a:t>
            </a:r>
            <a:r>
              <a:rPr lang="en-US" altLang="zh-CN" sz="1200" smtClean="0">
                <a:ea typeface="黑体" pitchFamily="2" charset="-122"/>
              </a:rPr>
              <a:t>14</a:t>
            </a:r>
            <a:br>
              <a:rPr lang="en-US" altLang="zh-CN" sz="1200" smtClean="0">
                <a:ea typeface="黑体" pitchFamily="2" charset="-122"/>
              </a:rPr>
            </a:br>
            <a:r>
              <a:rPr lang="en-US" altLang="zh-CN" sz="1200" smtClean="0">
                <a:ea typeface="黑体" pitchFamily="2" charset="-122"/>
              </a:rPr>
              <a:t> </a:t>
            </a:r>
            <a:r>
              <a:rPr lang="en-US" altLang="zh-CN" sz="2900" b="1" smtClean="0"/>
              <a:t>3.</a:t>
            </a:r>
            <a:r>
              <a:rPr lang="zh-CN" altLang="en-US" sz="2900" b="1" smtClean="0"/>
              <a:t>直流电机的电磁转矩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900113" y="1773238"/>
            <a:ext cx="7907337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导体受的平均电磁转矩为： </a:t>
            </a:r>
            <a:r>
              <a:rPr lang="en-US" altLang="zh-CN" sz="3100" i="1"/>
              <a:t>T</a:t>
            </a:r>
            <a:r>
              <a:rPr lang="en-US" altLang="zh-CN" sz="3100" i="1" baseline="-25000"/>
              <a:t>av</a:t>
            </a:r>
            <a:r>
              <a:rPr lang="en-US" altLang="zh-CN" sz="3100" i="1"/>
              <a:t>=f</a:t>
            </a:r>
            <a:r>
              <a:rPr lang="en-US" altLang="zh-CN" sz="3100" i="1" baseline="-25000"/>
              <a:t>av</a:t>
            </a:r>
            <a:r>
              <a:rPr lang="en-US" altLang="zh-CN" sz="3100" i="1"/>
              <a:t>D/2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全部</a:t>
            </a:r>
            <a:r>
              <a:rPr lang="en-US" altLang="zh-CN" sz="2700" b="1" i="1"/>
              <a:t>N</a:t>
            </a:r>
            <a:r>
              <a:rPr lang="zh-CN" altLang="en-US" sz="2700" b="1"/>
              <a:t>根受力导体的总和就是电枢绕组的电磁转矩为</a:t>
            </a:r>
            <a:r>
              <a:rPr lang="zh-CN" altLang="en-US" sz="3100"/>
              <a:t>：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3100" i="1"/>
              <a:t>T</a:t>
            </a:r>
            <a:r>
              <a:rPr lang="en-US" altLang="zh-CN" sz="3100" i="1" baseline="-25000"/>
              <a:t>em</a:t>
            </a:r>
            <a:r>
              <a:rPr lang="en-US" altLang="zh-CN" sz="3100" i="1"/>
              <a:t>= NT</a:t>
            </a:r>
            <a:r>
              <a:rPr lang="en-US" altLang="zh-CN" sz="3100" i="1" baseline="-25000"/>
              <a:t>av</a:t>
            </a:r>
            <a:r>
              <a:rPr lang="en-US" altLang="zh-CN" sz="3100" i="1"/>
              <a:t>=Nf</a:t>
            </a:r>
            <a:r>
              <a:rPr lang="en-US" altLang="zh-CN" sz="3100" i="1" baseline="-25000"/>
              <a:t>av</a:t>
            </a:r>
            <a:r>
              <a:rPr lang="en-US" altLang="zh-CN" sz="3100" i="1"/>
              <a:t>D/2 = </a:t>
            </a:r>
            <a:r>
              <a:rPr lang="ru-RU" altLang="zh-CN" sz="3100" i="1"/>
              <a:t>Ф</a:t>
            </a:r>
            <a:r>
              <a:rPr lang="en-US" altLang="zh-CN" sz="3100" i="1"/>
              <a:t> I</a:t>
            </a:r>
            <a:r>
              <a:rPr lang="en-US" altLang="zh-CN" sz="3100" i="1" baseline="-25000"/>
              <a:t>a</a:t>
            </a:r>
            <a:r>
              <a:rPr lang="en-US" altLang="zh-CN" sz="3100" i="1">
                <a:solidFill>
                  <a:srgbClr val="FF0000"/>
                </a:solidFill>
              </a:rPr>
              <a:t>pN/2</a:t>
            </a:r>
            <a:r>
              <a:rPr lang="el-GR" altLang="zh-CN" sz="3100" i="1">
                <a:solidFill>
                  <a:srgbClr val="FF0000"/>
                </a:solidFill>
              </a:rPr>
              <a:t>π</a:t>
            </a:r>
            <a:r>
              <a:rPr lang="en-US" altLang="zh-CN" sz="3100" i="1">
                <a:solidFill>
                  <a:srgbClr val="FF0000"/>
                </a:solidFill>
              </a:rPr>
              <a:t>a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3100" i="1"/>
              <a:t>C</a:t>
            </a:r>
            <a:r>
              <a:rPr lang="en-US" altLang="zh-CN" sz="3100" i="1" baseline="-25000"/>
              <a:t>T</a:t>
            </a:r>
            <a:r>
              <a:rPr lang="en-US" altLang="zh-CN" sz="3100" i="1"/>
              <a:t>=pN/2</a:t>
            </a:r>
            <a:r>
              <a:rPr lang="el-GR" altLang="zh-CN" sz="3100" i="1"/>
              <a:t>π</a:t>
            </a:r>
            <a:r>
              <a:rPr lang="en-US" altLang="zh-CN" sz="3100" i="1"/>
              <a:t>a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3100" b="1" i="1"/>
              <a:t>此式忽略了换向元件的影响和齿槽的影响</a:t>
            </a:r>
            <a:endParaRPr lang="zh-CN" altLang="en-US" sz="3100" b="1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27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45400" cy="11430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 smtClean="0">
                <a:latin typeface="华文新魏" pitchFamily="2" charset="-122"/>
                <a:ea typeface="华文新魏" pitchFamily="2" charset="-122"/>
              </a:rPr>
              <a:t>3-4</a:t>
            </a:r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讲 直流电机的电枢反应</a:t>
            </a:r>
            <a:r>
              <a:rPr lang="zh-CN" altLang="en-US" sz="1200" b="1" smtClean="0">
                <a:latin typeface="华文新魏" pitchFamily="2" charset="-122"/>
                <a:ea typeface="华文新魏" pitchFamily="2" charset="-122"/>
              </a:rPr>
              <a:t>                                                </a:t>
            </a:r>
            <a:r>
              <a:rPr lang="en-US" altLang="zh-CN" sz="1200" smtClean="0">
                <a:ea typeface="黑体" pitchFamily="2" charset="-122"/>
              </a:rPr>
              <a:t>15</a:t>
            </a:r>
            <a:br>
              <a:rPr lang="en-US" altLang="zh-CN" sz="1200" smtClean="0">
                <a:ea typeface="黑体" pitchFamily="2" charset="-122"/>
              </a:rPr>
            </a:br>
            <a:r>
              <a:rPr lang="en-US" altLang="zh-CN" sz="1200" smtClean="0">
                <a:ea typeface="黑体" pitchFamily="2" charset="-122"/>
              </a:rPr>
              <a:t> </a:t>
            </a:r>
            <a:r>
              <a:rPr lang="en-US" altLang="zh-CN" b="1" smtClean="0"/>
              <a:t>3.</a:t>
            </a:r>
            <a:r>
              <a:rPr lang="zh-CN" altLang="en-US" b="1" smtClean="0"/>
              <a:t>直流电机的电磁转矩</a:t>
            </a:r>
          </a:p>
        </p:txBody>
      </p:sp>
      <p:pic>
        <p:nvPicPr>
          <p:cNvPr id="19459" name="Picture 5" descr="4-3槽内电磁转矩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68538" y="1916113"/>
            <a:ext cx="5092700" cy="3443287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524750" cy="11430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 smtClean="0">
                <a:latin typeface="华文新魏" pitchFamily="2" charset="-122"/>
                <a:ea typeface="华文新魏" pitchFamily="2" charset="-122"/>
              </a:rPr>
              <a:t>3-4</a:t>
            </a:r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讲 直流电机的电枢反应</a:t>
            </a:r>
            <a:r>
              <a:rPr lang="zh-CN" altLang="en-US" sz="1200" b="1" smtClean="0">
                <a:latin typeface="华文新魏" pitchFamily="2" charset="-122"/>
                <a:ea typeface="华文新魏" pitchFamily="2" charset="-122"/>
              </a:rPr>
              <a:t>                                 </a:t>
            </a:r>
            <a:r>
              <a:rPr lang="en-US" altLang="zh-CN" sz="1200" smtClean="0">
                <a:ea typeface="黑体" pitchFamily="2" charset="-122"/>
              </a:rPr>
              <a:t>16</a:t>
            </a:r>
            <a:br>
              <a:rPr lang="en-US" altLang="zh-CN" sz="1200" smtClean="0">
                <a:ea typeface="黑体" pitchFamily="2" charset="-122"/>
              </a:rPr>
            </a:br>
            <a:r>
              <a:rPr lang="zh-CN" altLang="en-US" sz="2500" smtClean="0">
                <a:ea typeface="黑体" pitchFamily="2" charset="-122"/>
              </a:rPr>
              <a:t>小结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0" y="2060575"/>
            <a:ext cx="74882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Tahoma" pitchFamily="34" charset="0"/>
              </a:rPr>
              <a:t>        </a:t>
            </a:r>
            <a:r>
              <a:rPr kumimoji="1" lang="zh-CN" altLang="en-US" sz="2400" b="1">
                <a:latin typeface="Tahoma" pitchFamily="34" charset="0"/>
              </a:rPr>
              <a:t>电枢反应</a:t>
            </a:r>
            <a:r>
              <a:rPr kumimoji="1" lang="zh-CN" altLang="en-US" sz="2400">
                <a:latin typeface="Tahoma" pitchFamily="34" charset="0"/>
              </a:rPr>
              <a:t>：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电枢磁势使气隙磁场发生的变化</a:t>
            </a:r>
          </a:p>
          <a:p>
            <a:r>
              <a:rPr kumimoji="1" lang="zh-CN" altLang="en-US" sz="2400" b="1">
                <a:latin typeface="Tahoma" pitchFamily="34" charset="0"/>
              </a:rPr>
              <a:t>        直轴电枢磁势的作用为：</a:t>
            </a:r>
          </a:p>
          <a:p>
            <a:r>
              <a:rPr kumimoji="1" lang="zh-CN" altLang="en-US" sz="2400" b="1">
                <a:latin typeface="Tahoma" pitchFamily="34" charset="0"/>
              </a:rPr>
              <a:t>        对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发电机</a:t>
            </a:r>
            <a:r>
              <a:rPr kumimoji="1" lang="zh-CN" altLang="en-US" sz="2400" b="1">
                <a:latin typeface="Tahoma" pitchFamily="34" charset="0"/>
              </a:rPr>
              <a:t>来说，电刷顺转向偏移时为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去磁</a:t>
            </a:r>
            <a:r>
              <a:rPr kumimoji="1" lang="zh-CN" altLang="en-US" sz="2400" b="1">
                <a:latin typeface="Tahoma" pitchFamily="34" charset="0"/>
              </a:rPr>
              <a:t>，逆转向偏移时为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增磁</a:t>
            </a:r>
            <a:r>
              <a:rPr kumimoji="1" lang="zh-CN" altLang="en-US" sz="2400" b="1">
                <a:latin typeface="Tahoma" pitchFamily="34" charset="0"/>
              </a:rPr>
              <a:t>； </a:t>
            </a:r>
          </a:p>
          <a:p>
            <a:r>
              <a:rPr kumimoji="1" lang="zh-CN" altLang="en-US" sz="2400" b="1">
                <a:latin typeface="Tahoma" pitchFamily="34" charset="0"/>
              </a:rPr>
              <a:t>        对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电动机</a:t>
            </a:r>
            <a:r>
              <a:rPr kumimoji="1" lang="zh-CN" altLang="en-US" sz="2400" b="1">
                <a:latin typeface="Tahoma" pitchFamily="34" charset="0"/>
              </a:rPr>
              <a:t>来说，电刷顺转向偏移时为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增磁</a:t>
            </a:r>
            <a:r>
              <a:rPr kumimoji="1" lang="zh-CN" altLang="en-US" sz="2400" b="1">
                <a:latin typeface="Tahoma" pitchFamily="34" charset="0"/>
              </a:rPr>
              <a:t>，逆转向偏移时为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去磁</a:t>
            </a:r>
            <a:r>
              <a:rPr kumimoji="1" lang="zh-CN" altLang="en-US" sz="2400" b="1">
                <a:latin typeface="Tahoma" pitchFamily="34" charset="0"/>
              </a:rPr>
              <a:t>。</a:t>
            </a:r>
          </a:p>
          <a:p>
            <a:r>
              <a:rPr kumimoji="1" lang="zh-CN" altLang="en-US" sz="2400" b="1">
                <a:latin typeface="Tahoma" pitchFamily="34" charset="0"/>
              </a:rPr>
              <a:t>       交轴电枢磁势的作用为：产生电磁转矩。</a:t>
            </a:r>
          </a:p>
        </p:txBody>
      </p:sp>
      <p:graphicFrame>
        <p:nvGraphicFramePr>
          <p:cNvPr id="20484" name="Object 6"/>
          <p:cNvGraphicFramePr>
            <a:graphicFrameLocks noChangeAspect="1"/>
          </p:cNvGraphicFramePr>
          <p:nvPr>
            <p:ph idx="1"/>
          </p:nvPr>
        </p:nvGraphicFramePr>
        <p:xfrm>
          <a:off x="2843213" y="4652963"/>
          <a:ext cx="3095625" cy="1704975"/>
        </p:xfrm>
        <a:graphic>
          <a:graphicData uri="http://schemas.openxmlformats.org/presentationml/2006/ole">
            <p:oleObj spid="_x0000_s20484" name="公式" r:id="rId3" imgW="774364" imgH="634725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85725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作业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543800" cy="1231900"/>
          </a:xfrm>
        </p:spPr>
        <p:txBody>
          <a:bodyPr/>
          <a:lstStyle/>
          <a:p>
            <a:pPr algn="just" eaLnBrk="1" fontAlgn="b" hangingPunct="1">
              <a:buFont typeface="Wingdings" pitchFamily="2" charset="2"/>
              <a:buNone/>
            </a:pPr>
            <a:r>
              <a:rPr lang="en-US" altLang="zh-CN" sz="3500" b="1" smtClean="0">
                <a:latin typeface="Times New Roman" pitchFamily="18" charset="0"/>
              </a:rPr>
              <a:t>       3-6</a:t>
            </a:r>
            <a:r>
              <a:rPr lang="zh-CN" altLang="en-US" sz="3500" b="1" smtClean="0">
                <a:latin typeface="Times New Roman" pitchFamily="18" charset="0"/>
              </a:rPr>
              <a:t>，</a:t>
            </a:r>
            <a:r>
              <a:rPr lang="en-US" altLang="zh-CN" sz="3500" b="1" smtClean="0">
                <a:latin typeface="Times New Roman" pitchFamily="18" charset="0"/>
              </a:rPr>
              <a:t>3-7</a:t>
            </a:r>
            <a:r>
              <a:rPr lang="zh-CN" altLang="en-US" sz="3500" b="1" smtClean="0">
                <a:latin typeface="Times New Roman" pitchFamily="18" charset="0"/>
              </a:rPr>
              <a:t>，</a:t>
            </a:r>
            <a:r>
              <a:rPr lang="en-US" altLang="zh-CN" sz="3500" b="1" smtClean="0">
                <a:latin typeface="Times New Roman" pitchFamily="18" charset="0"/>
              </a:rPr>
              <a:t>3-9</a:t>
            </a:r>
            <a:endParaRPr lang="en-US" altLang="zh-CN" sz="35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ea typeface="仿宋_GB2312" pitchFamily="49" charset="-122"/>
              </a:rPr>
              <a:t>介绍内容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66825" y="1905000"/>
            <a:ext cx="6700838" cy="4038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/>
              <a:t>1.</a:t>
            </a:r>
            <a:r>
              <a:rPr lang="zh-CN" altLang="en-US" sz="3600" b="1" smtClean="0"/>
              <a:t>直流电机的电枢磁势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/>
              <a:t>2.</a:t>
            </a:r>
            <a:r>
              <a:rPr lang="zh-CN" altLang="en-US" sz="3600" b="1" smtClean="0"/>
              <a:t>直流电机的电枢反应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/>
              <a:t>3.</a:t>
            </a:r>
            <a:r>
              <a:rPr lang="zh-CN" altLang="en-US" sz="3600" b="1" smtClean="0"/>
              <a:t>直流电机的电磁转矩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3600" b="1" smtClean="0"/>
          </a:p>
        </p:txBody>
      </p:sp>
      <p:pic>
        <p:nvPicPr>
          <p:cNvPr id="4100" name="Picture 10" descr="03new01010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6477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11" descr="03new01010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781300"/>
            <a:ext cx="6477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13" descr="03new01010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3500438"/>
            <a:ext cx="6477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7" descr="PIC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667000" y="2971800"/>
            <a:ext cx="3200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fontAlgn="b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8000" b="1">
                <a:latin typeface="宋体" pitchFamily="2" charset="-122"/>
              </a:rPr>
              <a:t>谢谢</a:t>
            </a:r>
            <a:r>
              <a:rPr kumimoji="1" lang="zh-CN" altLang="en-US" sz="3200" b="1">
                <a:latin typeface="宋体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700" b="1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700" b="1" smtClean="0">
                <a:latin typeface="华文新魏" pitchFamily="2" charset="-122"/>
                <a:ea typeface="华文新魏" pitchFamily="2" charset="-122"/>
              </a:rPr>
              <a:t>3-4</a:t>
            </a:r>
            <a:r>
              <a:rPr lang="zh-CN" altLang="en-US" sz="3700" b="1" smtClean="0">
                <a:latin typeface="华文新魏" pitchFamily="2" charset="-122"/>
                <a:ea typeface="华文新魏" pitchFamily="2" charset="-122"/>
              </a:rPr>
              <a:t>讲 直流电机的电枢反应</a:t>
            </a:r>
            <a:r>
              <a:rPr lang="en-US" altLang="zh-CN" sz="1200" smtClean="0">
                <a:ea typeface="黑体" pitchFamily="2" charset="-122"/>
              </a:rPr>
              <a:t>1</a:t>
            </a:r>
          </a:p>
        </p:txBody>
      </p:sp>
      <p:sp>
        <p:nvSpPr>
          <p:cNvPr id="5123" name="Rectangle 23"/>
          <p:cNvSpPr>
            <a:spLocks noChangeArrowheads="1"/>
          </p:cNvSpPr>
          <p:nvPr/>
        </p:nvSpPr>
        <p:spPr bwMode="auto">
          <a:xfrm>
            <a:off x="912813" y="1905000"/>
            <a:ext cx="7546975" cy="476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/>
              <a:t>   </a:t>
            </a:r>
            <a:r>
              <a:rPr lang="zh-CN" altLang="en-US" sz="2700" b="1">
                <a:latin typeface="华文行楷" pitchFamily="2" charset="-122"/>
                <a:ea typeface="华文行楷" pitchFamily="2" charset="-122"/>
              </a:rPr>
              <a:t>空载时，气隙中仅有励磁磁场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>
                <a:latin typeface="华文行楷" pitchFamily="2" charset="-122"/>
                <a:ea typeface="华文行楷" pitchFamily="2" charset="-122"/>
              </a:rPr>
              <a:t>   负载时，电枢绕组中流过电枢电流，电流产生的电枢磁势也作用于气隙，并于励磁磁势共同产生气隙合成磁场。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>
                <a:latin typeface="华文行楷" pitchFamily="2" charset="-122"/>
                <a:ea typeface="华文行楷" pitchFamily="2" charset="-122"/>
              </a:rPr>
              <a:t>电枢反应：电枢磁势使气隙磁场发生的变化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>
                <a:latin typeface="华文行楷" pitchFamily="2" charset="-122"/>
                <a:ea typeface="华文行楷" pitchFamily="2" charset="-122"/>
              </a:rPr>
              <a:t>       本章分析直流电机电枢反应的作用，指出航空直流电机电枢反应的特点。分析时，首先研究电枢磁势沿气隙圆周的分布，然后研究气隙磁场的分布最后推导电磁砖矩的表达式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549275"/>
            <a:ext cx="8043862" cy="1211263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 smtClean="0">
                <a:latin typeface="华文新魏" pitchFamily="2" charset="-122"/>
                <a:ea typeface="华文新魏" pitchFamily="2" charset="-122"/>
              </a:rPr>
              <a:t>3-4</a:t>
            </a:r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讲 直流电机的电枢反应</a:t>
            </a:r>
            <a:r>
              <a:rPr lang="zh-CN" altLang="en-US" sz="1200" b="1" smtClean="0">
                <a:latin typeface="华文新魏" pitchFamily="2" charset="-122"/>
                <a:ea typeface="华文新魏" pitchFamily="2" charset="-122"/>
              </a:rPr>
              <a:t>                                                             </a:t>
            </a:r>
            <a:r>
              <a:rPr lang="en-US" altLang="zh-CN" sz="1000" smtClean="0">
                <a:ea typeface="黑体" pitchFamily="2" charset="-122"/>
              </a:rPr>
              <a:t>2</a:t>
            </a:r>
            <a:br>
              <a:rPr lang="en-US" altLang="zh-CN" sz="1000" smtClean="0">
                <a:ea typeface="黑体" pitchFamily="2" charset="-122"/>
              </a:rPr>
            </a:br>
            <a:r>
              <a:rPr lang="en-US" altLang="zh-CN" sz="1000" smtClean="0">
                <a:ea typeface="黑体" pitchFamily="2" charset="-122"/>
              </a:rPr>
              <a:t> </a:t>
            </a:r>
            <a:r>
              <a:rPr lang="en-US" altLang="zh-CN" sz="3700" b="1" smtClean="0"/>
              <a:t>1.</a:t>
            </a:r>
            <a:r>
              <a:rPr lang="zh-CN" altLang="en-US" sz="3700" b="1" smtClean="0"/>
              <a:t>直流电机的电枢磁势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912813" y="1905000"/>
            <a:ext cx="7546975" cy="476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zh-CN" altLang="en-US" sz="3100" b="1"/>
              <a:t>一、电枢磁动势的空间分布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     </a:t>
            </a:r>
            <a:r>
              <a:rPr lang="zh-CN" altLang="en-US" sz="3100" b="1"/>
              <a:t>直流电机负载后，电枢绕组有电流通过，并产生电枢磁场。负载时气隙磁场由主磁场和电枢磁场共同决定。电枢磁场会对主磁场产生一定的影响，这一影响称为</a:t>
            </a:r>
            <a:r>
              <a:rPr lang="zh-CN" altLang="en-US" sz="3100" b="1">
                <a:solidFill>
                  <a:srgbClr val="FF0000"/>
                </a:solidFill>
              </a:rPr>
              <a:t>电枢反应</a:t>
            </a:r>
            <a:r>
              <a:rPr lang="zh-CN" altLang="en-US" sz="3100"/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3100" b="1"/>
              <a:t>    电枢磁势的分布与电枢电流的分布有关。</a:t>
            </a:r>
            <a:endParaRPr lang="zh-CN" altLang="en-US" sz="31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4-1电枢磁势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95513" y="3429000"/>
            <a:ext cx="6229350" cy="2868613"/>
          </a:xfrm>
          <a:noFill/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76250"/>
            <a:ext cx="7793037" cy="11430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 smtClean="0">
                <a:latin typeface="华文新魏" pitchFamily="2" charset="-122"/>
                <a:ea typeface="华文新魏" pitchFamily="2" charset="-122"/>
              </a:rPr>
              <a:t>3-4</a:t>
            </a:r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讲 直流电机的电枢反应</a:t>
            </a:r>
            <a:r>
              <a:rPr lang="zh-CN" altLang="en-US" sz="1200" b="1" smtClean="0">
                <a:latin typeface="华文新魏" pitchFamily="2" charset="-122"/>
                <a:ea typeface="华文新魏" pitchFamily="2" charset="-122"/>
              </a:rPr>
              <a:t>                                                    </a:t>
            </a:r>
            <a:r>
              <a:rPr lang="en-US" altLang="zh-CN" sz="1200" b="1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sz="1000" smtClean="0">
                <a:ea typeface="黑体" pitchFamily="2" charset="-122"/>
              </a:rPr>
              <a:t/>
            </a:r>
            <a:br>
              <a:rPr lang="en-US" altLang="zh-CN" sz="1000" smtClean="0">
                <a:ea typeface="黑体" pitchFamily="2" charset="-122"/>
              </a:rPr>
            </a:br>
            <a:r>
              <a:rPr lang="en-US" altLang="zh-CN" sz="1000" smtClean="0">
                <a:ea typeface="黑体" pitchFamily="2" charset="-122"/>
              </a:rPr>
              <a:t> </a:t>
            </a:r>
            <a:r>
              <a:rPr lang="en-US" altLang="zh-CN" sz="3700" b="1" smtClean="0"/>
              <a:t>1.</a:t>
            </a:r>
            <a:r>
              <a:rPr lang="zh-CN" altLang="en-US" sz="3700" b="1" smtClean="0"/>
              <a:t>直流电机的电枢磁势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900113" y="1196975"/>
            <a:ext cx="7559675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endParaRPr lang="en-US" altLang="zh-CN" sz="27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/>
              <a:t>      </a:t>
            </a:r>
            <a:r>
              <a:rPr lang="zh-CN" altLang="en-US" sz="3100" b="1"/>
              <a:t>电枢电流的方向由电刷来界定。图中电刷以上电流为流出纸里，电刷以下为流入纸面。这样的电流分布所产的磁力线如图所示。（右手定则）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 smtClean="0">
                <a:latin typeface="华文新魏" pitchFamily="2" charset="-122"/>
                <a:ea typeface="华文新魏" pitchFamily="2" charset="-122"/>
              </a:rPr>
              <a:t>3-4</a:t>
            </a:r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讲 直流电机的电枢反应</a:t>
            </a:r>
            <a:r>
              <a:rPr lang="zh-CN" altLang="en-US" sz="1200" b="1" smtClean="0">
                <a:latin typeface="华文新魏" pitchFamily="2" charset="-122"/>
                <a:ea typeface="华文新魏" pitchFamily="2" charset="-122"/>
              </a:rPr>
              <a:t>                                                          </a:t>
            </a:r>
            <a:r>
              <a:rPr lang="en-US" altLang="zh-CN" sz="1200" b="1" smtClean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en-US" altLang="zh-CN" sz="1000" smtClean="0">
                <a:ea typeface="黑体" pitchFamily="2" charset="-122"/>
              </a:rPr>
              <a:t/>
            </a:r>
            <a:br>
              <a:rPr lang="en-US" altLang="zh-CN" sz="1000" smtClean="0">
                <a:ea typeface="黑体" pitchFamily="2" charset="-122"/>
              </a:rPr>
            </a:br>
            <a:r>
              <a:rPr lang="en-US" altLang="zh-CN" sz="1000" smtClean="0">
                <a:ea typeface="黑体" pitchFamily="2" charset="-122"/>
              </a:rPr>
              <a:t> </a:t>
            </a:r>
            <a:r>
              <a:rPr lang="en-US" altLang="zh-CN" sz="3700" b="1" smtClean="0"/>
              <a:t>1.</a:t>
            </a:r>
            <a:r>
              <a:rPr lang="zh-CN" altLang="en-US" sz="3700" b="1" smtClean="0"/>
              <a:t>直流电机的电枢磁势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95288" y="1268413"/>
            <a:ext cx="8497887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endParaRPr lang="en-US" altLang="zh-CN" sz="27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/>
              <a:t>     </a:t>
            </a:r>
            <a:r>
              <a:rPr lang="zh-CN" altLang="en-US" sz="2700" b="1"/>
              <a:t>可见，电枢磁势的轴线总是与和电刷接触的导体的连线重合。或者</a:t>
            </a:r>
            <a:r>
              <a:rPr lang="zh-CN" altLang="en-US" sz="2700" b="1">
                <a:solidFill>
                  <a:srgbClr val="FF0000"/>
                </a:solidFill>
              </a:rPr>
              <a:t>说电刷位置决定了电枢磁势的轴线</a:t>
            </a:r>
            <a:r>
              <a:rPr lang="zh-CN" altLang="en-US" sz="2700" b="1"/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     当电刷与处于几何中性线上的导体相接触时，电枢磁势的轴线在交轴方向。并把这一磁势称为</a:t>
            </a:r>
            <a:r>
              <a:rPr lang="zh-CN" altLang="en-US" sz="2700" b="1">
                <a:solidFill>
                  <a:srgbClr val="FF0000"/>
                </a:solidFill>
              </a:rPr>
              <a:t>交轴电枢反应磁势。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altLang="zh-CN" sz="2700" b="1"/>
          </a:p>
        </p:txBody>
      </p:sp>
      <p:pic>
        <p:nvPicPr>
          <p:cNvPr id="8196" name="Picture 4" descr="4-1电枢磁势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203575" y="3716338"/>
            <a:ext cx="5256213" cy="250825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 smtClean="0">
                <a:latin typeface="华文新魏" pitchFamily="2" charset="-122"/>
                <a:ea typeface="华文新魏" pitchFamily="2" charset="-122"/>
              </a:rPr>
              <a:t>3-4</a:t>
            </a:r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讲 直流电机的电枢反应</a:t>
            </a:r>
            <a:r>
              <a:rPr lang="zh-CN" altLang="en-US" sz="1200" b="1" smtClean="0">
                <a:latin typeface="华文新魏" pitchFamily="2" charset="-122"/>
                <a:ea typeface="华文新魏" pitchFamily="2" charset="-122"/>
              </a:rPr>
              <a:t>                                                        </a:t>
            </a:r>
            <a:r>
              <a:rPr lang="en-US" altLang="zh-CN" sz="1200" b="1" smtClean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en-US" altLang="zh-CN" sz="1000" smtClean="0">
                <a:ea typeface="黑体" pitchFamily="2" charset="-122"/>
              </a:rPr>
              <a:t/>
            </a:r>
            <a:br>
              <a:rPr lang="en-US" altLang="zh-CN" sz="1000" smtClean="0">
                <a:ea typeface="黑体" pitchFamily="2" charset="-122"/>
              </a:rPr>
            </a:br>
            <a:r>
              <a:rPr lang="en-US" altLang="zh-CN" sz="1000" smtClean="0">
                <a:ea typeface="黑体" pitchFamily="2" charset="-122"/>
              </a:rPr>
              <a:t> </a:t>
            </a:r>
            <a:r>
              <a:rPr lang="en-US" altLang="zh-CN" sz="3700" b="1" smtClean="0"/>
              <a:t>1.</a:t>
            </a:r>
            <a:r>
              <a:rPr lang="zh-CN" altLang="en-US" sz="3700" b="1" smtClean="0"/>
              <a:t>直流电机的电枢磁势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50825" y="1268413"/>
            <a:ext cx="8893175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endParaRPr lang="en-US" altLang="zh-CN" sz="27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 b="1"/>
              <a:t>      </a:t>
            </a:r>
            <a:r>
              <a:rPr lang="zh-CN" altLang="en-US" sz="3500" b="1"/>
              <a:t>设</a:t>
            </a:r>
            <a:r>
              <a:rPr lang="zh-CN" altLang="en-US" sz="3500" b="1">
                <a:solidFill>
                  <a:srgbClr val="FF0000"/>
                </a:solidFill>
              </a:rPr>
              <a:t>直轴线</a:t>
            </a:r>
            <a:r>
              <a:rPr lang="zh-CN" altLang="en-US" sz="3500" b="1"/>
              <a:t>与电枢外圆的交点为</a:t>
            </a:r>
            <a:r>
              <a:rPr lang="en-US" altLang="zh-CN" sz="3500" b="1"/>
              <a:t>0</a:t>
            </a:r>
            <a:r>
              <a:rPr lang="zh-CN" altLang="en-US" sz="3500" b="1"/>
              <a:t>点，在距</a:t>
            </a:r>
            <a:r>
              <a:rPr lang="en-US" altLang="zh-CN" sz="3500" b="1"/>
              <a:t>0</a:t>
            </a:r>
            <a:r>
              <a:rPr lang="zh-CN" altLang="en-US" sz="3500" b="1"/>
              <a:t>点为</a:t>
            </a:r>
            <a:r>
              <a:rPr lang="en-US" altLang="zh-CN" sz="3500" b="1" i="1"/>
              <a:t>X </a:t>
            </a:r>
            <a:r>
              <a:rPr lang="zh-CN" altLang="en-US" sz="3500" b="1"/>
              <a:t>处作一闭合磁力线回路。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3500" b="1"/>
              <a:t>       该闭路包围的电流数即为总磁势</a:t>
            </a:r>
            <a:r>
              <a:rPr lang="en-US" altLang="zh-CN" sz="3500" b="1" i="1"/>
              <a:t>F</a:t>
            </a:r>
            <a:r>
              <a:rPr lang="en-US" altLang="zh-CN" sz="3500" i="1" baseline="-25000"/>
              <a:t>a</a:t>
            </a:r>
            <a:r>
              <a:rPr lang="zh-CN" altLang="en-US" sz="3500"/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altLang="zh-CN" sz="3500" b="1"/>
          </a:p>
        </p:txBody>
      </p:sp>
      <p:pic>
        <p:nvPicPr>
          <p:cNvPr id="9220" name="Picture 4" descr="4-1电枢磁势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71775" y="3644900"/>
            <a:ext cx="5256213" cy="250825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272338" cy="11430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 smtClean="0">
                <a:latin typeface="华文新魏" pitchFamily="2" charset="-122"/>
                <a:ea typeface="华文新魏" pitchFamily="2" charset="-122"/>
              </a:rPr>
              <a:t>3-4</a:t>
            </a:r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讲 直流电机的电枢反应</a:t>
            </a:r>
            <a:r>
              <a:rPr lang="zh-CN" altLang="en-US" sz="1200" b="1" smtClean="0">
                <a:latin typeface="华文新魏" pitchFamily="2" charset="-122"/>
                <a:ea typeface="华文新魏" pitchFamily="2" charset="-122"/>
              </a:rPr>
              <a:t>                                      </a:t>
            </a:r>
            <a:r>
              <a:rPr lang="en-US" altLang="zh-CN" sz="1400" smtClean="0">
                <a:ea typeface="黑体" pitchFamily="2" charset="-122"/>
              </a:rPr>
              <a:t>6</a:t>
            </a:r>
            <a:br>
              <a:rPr lang="en-US" altLang="zh-CN" sz="1400" smtClean="0">
                <a:ea typeface="黑体" pitchFamily="2" charset="-122"/>
              </a:rPr>
            </a:br>
            <a:r>
              <a:rPr lang="en-US" altLang="zh-CN" sz="1400" smtClean="0">
                <a:ea typeface="黑体" pitchFamily="2" charset="-122"/>
              </a:rPr>
              <a:t> </a:t>
            </a:r>
            <a:r>
              <a:rPr lang="en-US" altLang="zh-CN" sz="2900" b="1" smtClean="0"/>
              <a:t>2.</a:t>
            </a:r>
            <a:r>
              <a:rPr lang="zh-CN" altLang="en-US" sz="2900" b="1" smtClean="0"/>
              <a:t>直流发电机的电枢反应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9388" y="1700213"/>
            <a:ext cx="5040312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zh-CN" sz="2200" b="1"/>
              <a:t>           </a:t>
            </a:r>
            <a:r>
              <a:rPr lang="zh-CN" altLang="en-US" sz="3100" b="1"/>
              <a:t>主磁场为平顶波，电枢磁场为马鞍形波。在一个极距内相加时，一半极距内磁密加强，另一半极距内磁密减弱。如果电机的</a:t>
            </a:r>
            <a:r>
              <a:rPr lang="zh-CN" altLang="en-US" sz="3100" b="1">
                <a:solidFill>
                  <a:srgbClr val="FF0000"/>
                </a:solidFill>
              </a:rPr>
              <a:t>磁场不饱和</a:t>
            </a:r>
            <a:r>
              <a:rPr lang="zh-CN" altLang="en-US" sz="3100" b="1"/>
              <a:t>，则半个极距内增加的磁通量与另半个极距内减少的磁通量相等。即</a:t>
            </a:r>
            <a:r>
              <a:rPr lang="zh-CN" altLang="en-US" sz="3100" b="1">
                <a:solidFill>
                  <a:srgbClr val="FF0000"/>
                </a:solidFill>
              </a:rPr>
              <a:t>每极总磁通 与空载时一样</a:t>
            </a:r>
            <a:r>
              <a:rPr lang="zh-CN" altLang="en-US" sz="3100" b="1"/>
              <a:t>。</a:t>
            </a:r>
          </a:p>
        </p:txBody>
      </p:sp>
      <p:pic>
        <p:nvPicPr>
          <p:cNvPr id="10244" name="Picture 17" descr="4-2电枢反应2-气隙合成磁场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148263" y="2349500"/>
            <a:ext cx="3867150" cy="377190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 smtClean="0">
                <a:latin typeface="华文新魏" pitchFamily="2" charset="-122"/>
                <a:ea typeface="华文新魏" pitchFamily="2" charset="-122"/>
              </a:rPr>
              <a:t>3-4</a:t>
            </a:r>
            <a:r>
              <a:rPr lang="zh-CN" altLang="en-US" sz="3200" b="1" smtClean="0">
                <a:latin typeface="华文新魏" pitchFamily="2" charset="-122"/>
                <a:ea typeface="华文新魏" pitchFamily="2" charset="-122"/>
              </a:rPr>
              <a:t>讲 直流电机的电枢反应</a:t>
            </a:r>
            <a:r>
              <a:rPr lang="zh-CN" altLang="en-US" sz="1200" b="1" smtClean="0">
                <a:latin typeface="华文新魏" pitchFamily="2" charset="-122"/>
                <a:ea typeface="华文新魏" pitchFamily="2" charset="-122"/>
              </a:rPr>
              <a:t>                                                 </a:t>
            </a:r>
            <a:r>
              <a:rPr lang="en-US" altLang="zh-CN" sz="1400" smtClean="0">
                <a:ea typeface="黑体" pitchFamily="2" charset="-122"/>
              </a:rPr>
              <a:t>7</a:t>
            </a:r>
            <a:br>
              <a:rPr lang="en-US" altLang="zh-CN" sz="1400" smtClean="0">
                <a:ea typeface="黑体" pitchFamily="2" charset="-122"/>
              </a:rPr>
            </a:br>
            <a:r>
              <a:rPr lang="en-US" altLang="zh-CN" sz="1400" smtClean="0">
                <a:ea typeface="黑体" pitchFamily="2" charset="-122"/>
              </a:rPr>
              <a:t> </a:t>
            </a:r>
            <a:r>
              <a:rPr lang="en-US" altLang="zh-CN" sz="2900" b="1" smtClean="0"/>
              <a:t>2.</a:t>
            </a:r>
            <a:r>
              <a:rPr lang="zh-CN" altLang="en-US" sz="2900" b="1" smtClean="0"/>
              <a:t>直流发电机的电枢反应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27088" y="1905000"/>
            <a:ext cx="3960812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zh-CN" sz="2200" b="1"/>
              <a:t>     b       </a:t>
            </a:r>
            <a:r>
              <a:rPr lang="zh-CN" altLang="en-US" sz="3100" b="1"/>
              <a:t>如果电机的</a:t>
            </a:r>
            <a:r>
              <a:rPr lang="zh-CN" altLang="en-US" sz="3100" b="1">
                <a:solidFill>
                  <a:srgbClr val="FF0000"/>
                </a:solidFill>
              </a:rPr>
              <a:t>磁场饱和</a:t>
            </a:r>
            <a:r>
              <a:rPr lang="zh-CN" altLang="en-US" sz="3100" b="1"/>
              <a:t>，则半个极距内增加的磁通量与另半个极距内减少的磁通量</a:t>
            </a:r>
            <a:r>
              <a:rPr lang="zh-CN" altLang="en-US" sz="3100" b="1">
                <a:solidFill>
                  <a:srgbClr val="FF0000"/>
                </a:solidFill>
              </a:rPr>
              <a:t>不相等</a:t>
            </a:r>
            <a:r>
              <a:rPr lang="zh-CN" altLang="en-US" sz="3100" b="1"/>
              <a:t>。即</a:t>
            </a:r>
            <a:r>
              <a:rPr lang="zh-CN" altLang="en-US" sz="3100" b="1">
                <a:solidFill>
                  <a:srgbClr val="FF0000"/>
                </a:solidFill>
              </a:rPr>
              <a:t>每极总磁通比空载时要减少</a:t>
            </a:r>
            <a:r>
              <a:rPr lang="zh-CN" altLang="en-US" sz="3100" b="1"/>
              <a:t>。</a:t>
            </a:r>
            <a:endParaRPr lang="zh-CN" altLang="en-US" sz="31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altLang="zh-CN" sz="3100" b="1"/>
          </a:p>
        </p:txBody>
      </p:sp>
      <p:pic>
        <p:nvPicPr>
          <p:cNvPr id="11268" name="Picture 4" descr="4-2电枢反应2-气隙合成磁场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716463" y="2420938"/>
            <a:ext cx="3867150" cy="377190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3292</TotalTime>
  <Words>1023</Words>
  <Application>Microsoft PowerPoint</Application>
  <PresentationFormat>全屏显示(4:3)</PresentationFormat>
  <Paragraphs>72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Arial Black</vt:lpstr>
      <vt:lpstr>Wingdings</vt:lpstr>
      <vt:lpstr>Calibri</vt:lpstr>
      <vt:lpstr>Times New Roman</vt:lpstr>
      <vt:lpstr>方正舒体</vt:lpstr>
      <vt:lpstr>华文新魏</vt:lpstr>
      <vt:lpstr>黑体</vt:lpstr>
      <vt:lpstr>仿宋_GB2312</vt:lpstr>
      <vt:lpstr>华文行楷</vt:lpstr>
      <vt:lpstr>Tahoma</vt:lpstr>
      <vt:lpstr>Studio</vt:lpstr>
      <vt:lpstr>Microsoft 公式 3.0</vt:lpstr>
      <vt:lpstr>电机学</vt:lpstr>
      <vt:lpstr>介绍内容</vt:lpstr>
      <vt:lpstr>第3-4讲 直流电机的电枢反应1</vt:lpstr>
      <vt:lpstr>第3-4讲 直流电机的电枢反应                                                             2  1.直流电机的电枢磁势</vt:lpstr>
      <vt:lpstr>第3-4讲 直流电机的电枢反应                                                    3  1.直流电机的电枢磁势</vt:lpstr>
      <vt:lpstr>第3-4讲 直流电机的电枢反应                                                          4  1.直流电机的电枢磁势</vt:lpstr>
      <vt:lpstr>第3-4讲 直流电机的电枢反应                                                        5  1.直流电机的电枢磁势</vt:lpstr>
      <vt:lpstr>第3-4讲 直流电机的电枢反应                                      6  2.直流发电机的电枢反应</vt:lpstr>
      <vt:lpstr>第3-4讲 直流电机的电枢反应                                                 7  2.直流发电机的电枢反应</vt:lpstr>
      <vt:lpstr>第3-4讲 直流电机的电枢反应                                                 8  2.直流发电机的电枢反应</vt:lpstr>
      <vt:lpstr>第3-4讲 直流电机的电枢反应                                                   9  2.直流发电机的电枢反应</vt:lpstr>
      <vt:lpstr>第3-4讲 直流电机的电枢反应                                                       10  2.直流发电机的电枢反应</vt:lpstr>
      <vt:lpstr>第3-4讲 直流电机的电枢反应                                                     11  2.直流发电机的电枢反应</vt:lpstr>
      <vt:lpstr>第3-4讲 直流电机的电枢反应                                                   12  3.直流电机的电磁转矩</vt:lpstr>
      <vt:lpstr>第3-4讲 直流电机的电枢反应                                               13  3.直流电机的电磁转矩</vt:lpstr>
      <vt:lpstr>第3-4讲 直流电机的电枢反应                                                    14  3.直流电机的电磁转矩</vt:lpstr>
      <vt:lpstr>第3-4讲 直流电机的电枢反应                                                15  3.直流电机的电磁转矩</vt:lpstr>
      <vt:lpstr>第3-4讲 直流电机的电枢反应                                 16 小结</vt:lpstr>
      <vt:lpstr>作业</vt:lpstr>
      <vt:lpstr>幻灯片 20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双余度永磁无刷 直流电动机系统</dc:title>
  <dc:creator>wzq</dc:creator>
  <cp:lastModifiedBy>www</cp:lastModifiedBy>
  <cp:revision>55</cp:revision>
  <dcterms:created xsi:type="dcterms:W3CDTF">2003-11-06T01:01:25Z</dcterms:created>
  <dcterms:modified xsi:type="dcterms:W3CDTF">2015-01-23T09:26:16Z</dcterms:modified>
</cp:coreProperties>
</file>