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26"/>
  </p:handoutMasterIdLst>
  <p:sldIdLst>
    <p:sldId id="256" r:id="rId2"/>
    <p:sldId id="257" r:id="rId3"/>
    <p:sldId id="258" r:id="rId4"/>
    <p:sldId id="427" r:id="rId5"/>
    <p:sldId id="428" r:id="rId6"/>
    <p:sldId id="429" r:id="rId7"/>
    <p:sldId id="430" r:id="rId8"/>
    <p:sldId id="431" r:id="rId9"/>
    <p:sldId id="432" r:id="rId10"/>
    <p:sldId id="433" r:id="rId11"/>
    <p:sldId id="435" r:id="rId12"/>
    <p:sldId id="436" r:id="rId13"/>
    <p:sldId id="437" r:id="rId14"/>
    <p:sldId id="446" r:id="rId15"/>
    <p:sldId id="438" r:id="rId16"/>
    <p:sldId id="439" r:id="rId17"/>
    <p:sldId id="440" r:id="rId18"/>
    <p:sldId id="441" r:id="rId19"/>
    <p:sldId id="442" r:id="rId20"/>
    <p:sldId id="443" r:id="rId21"/>
    <p:sldId id="444" r:id="rId22"/>
    <p:sldId id="445" r:id="rId23"/>
    <p:sldId id="270" r:id="rId24"/>
    <p:sldId id="313"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108" autoAdjust="0"/>
    <p:restoredTop sz="94660"/>
  </p:normalViewPr>
  <p:slideViewPr>
    <p:cSldViewPr>
      <p:cViewPr>
        <p:scale>
          <a:sx n="50" d="100"/>
          <a:sy n="50" d="100"/>
        </p:scale>
        <p:origin x="-720"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472"/>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FC172CD6-4025-42E2-A537-7FFFC1B3E37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299013"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zh-CN" altLang="en-US" noProof="0" smtClean="0"/>
              <a:t>单击此处编辑母版标题样式</a:t>
            </a:r>
          </a:p>
        </p:txBody>
      </p:sp>
      <p:sp>
        <p:nvSpPr>
          <p:cNvPr id="299014"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zh-CN" altLang="en-US" noProof="0" smtClean="0"/>
              <a:t>单击此处编辑母版副标题样式</a:t>
            </a:r>
          </a:p>
        </p:txBody>
      </p:sp>
      <p:sp>
        <p:nvSpPr>
          <p:cNvPr id="7" name="Rectangle 7"/>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8" name="Rectangle 8"/>
          <p:cNvSpPr>
            <a:spLocks noGrp="1" noChangeArrowheads="1"/>
          </p:cNvSpPr>
          <p:nvPr>
            <p:ph type="ftr" sz="quarter" idx="11"/>
          </p:nvPr>
        </p:nvSpPr>
        <p:spPr>
          <a:xfrm>
            <a:off x="3352800" y="6391275"/>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9" name="Rectangle 9"/>
          <p:cNvSpPr>
            <a:spLocks noGrp="1" noChangeArrowheads="1"/>
          </p:cNvSpPr>
          <p:nvPr>
            <p:ph type="sldNum" sz="quarter" idx="12"/>
          </p:nvPr>
        </p:nvSpPr>
        <p:spPr>
          <a:xfrm>
            <a:off x="6858000" y="6391275"/>
            <a:ext cx="16002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12CDCDFD-D1AB-4297-B30D-F694C99964A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250985-41EB-493F-B88B-A674CA4FD8F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8D96CAB-35BF-4D80-B928-AC0AF505B07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C77144C-9EE2-4132-BBCB-51A6E250E68B}"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BA0EF9A7-1FEB-4984-8614-1B9B18813B5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63DDE3-8BEF-4AFE-86B7-73046FBB369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F4A1BE-73FD-468B-98C2-4A6935EFBEF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9DCB8C-F95C-43B7-B86E-59D7D547DBF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B7883DA-9720-4C2B-9E9A-E54A7EEB276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9C59757-E951-4202-9AF7-57186BB8CAE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2E7AB29-9CCE-4905-B064-F5E5A886F50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F6FED0B-5C1A-46F1-9645-053BBA22C31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924CD5A-5382-49DA-882C-54EFE415FCB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98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29798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29799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fld id="{78E7BDA3-F351-4F83-9057-57E4FE4FD1D2}" type="slidenum">
              <a:rPr lang="en-US" altLang="zh-CN"/>
              <a:pPr>
                <a:defRPr/>
              </a:pPr>
              <a:t>‹#›</a:t>
            </a:fld>
            <a:endParaRPr lang="en-US" altLang="zh-CN"/>
          </a:p>
        </p:txBody>
      </p:sp>
      <p:grpSp>
        <p:nvGrpSpPr>
          <p:cNvPr id="1031" name="Group 7"/>
          <p:cNvGrpSpPr>
            <a:grpSpLocks/>
          </p:cNvGrpSpPr>
          <p:nvPr/>
        </p:nvGrpSpPr>
        <p:grpSpPr bwMode="auto">
          <a:xfrm>
            <a:off x="168275" y="228600"/>
            <a:ext cx="8823325"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52513"/>
            <a:ext cx="7397750" cy="1919287"/>
          </a:xfrm>
        </p:spPr>
        <p:txBody>
          <a:bodyPr/>
          <a:lstStyle/>
          <a:p>
            <a:pPr eaLnBrk="1" hangingPunct="1"/>
            <a:r>
              <a:rPr lang="zh-CN" altLang="en-US" sz="9600" b="1" smtClean="0">
                <a:ea typeface="方正舒体" pitchFamily="2" charset="-122"/>
              </a:rPr>
              <a:t>电机学</a:t>
            </a:r>
          </a:p>
        </p:txBody>
      </p:sp>
      <p:sp>
        <p:nvSpPr>
          <p:cNvPr id="3075" name="Rectangle 3"/>
          <p:cNvSpPr>
            <a:spLocks noGrp="1" noChangeArrowheads="1"/>
          </p:cNvSpPr>
          <p:nvPr>
            <p:ph type="subTitle" idx="1"/>
          </p:nvPr>
        </p:nvSpPr>
        <p:spPr>
          <a:xfrm>
            <a:off x="1371600" y="3716338"/>
            <a:ext cx="6369050" cy="1441450"/>
          </a:xfrm>
        </p:spPr>
        <p:txBody>
          <a:bodyPr/>
          <a:lstStyle/>
          <a:p>
            <a:pPr eaLnBrk="1" hangingPunct="1">
              <a:lnSpc>
                <a:spcPct val="90000"/>
              </a:lnSpc>
            </a:pPr>
            <a:r>
              <a:rPr lang="zh-CN" altLang="en-US" sz="4100" b="1" smtClean="0">
                <a:latin typeface="华文新魏" pitchFamily="2" charset="-122"/>
                <a:ea typeface="华文新魏" pitchFamily="2" charset="-122"/>
              </a:rPr>
              <a:t>第</a:t>
            </a:r>
            <a:r>
              <a:rPr lang="en-US" altLang="zh-CN" sz="4100" b="1" smtClean="0">
                <a:latin typeface="华文新魏" pitchFamily="2" charset="-122"/>
                <a:ea typeface="华文新魏" pitchFamily="2" charset="-122"/>
              </a:rPr>
              <a:t>3-5</a:t>
            </a:r>
            <a:r>
              <a:rPr lang="zh-CN" altLang="en-US" sz="4100" b="1" smtClean="0">
                <a:latin typeface="华文新魏" pitchFamily="2" charset="-122"/>
                <a:ea typeface="华文新魏" pitchFamily="2" charset="-122"/>
              </a:rPr>
              <a:t>讲</a:t>
            </a:r>
          </a:p>
          <a:p>
            <a:pPr eaLnBrk="1" hangingPunct="1">
              <a:lnSpc>
                <a:spcPct val="90000"/>
              </a:lnSpc>
            </a:pPr>
            <a:r>
              <a:rPr lang="zh-CN" altLang="en-US" sz="4100" b="1" smtClean="0">
                <a:latin typeface="华文新魏" pitchFamily="2" charset="-122"/>
                <a:ea typeface="华文新魏" pitchFamily="2" charset="-122"/>
              </a:rPr>
              <a:t> 航空直流发电机</a:t>
            </a:r>
            <a:endParaRPr lang="zh-CN" altLang="en-US" sz="3700" b="1"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8</a:t>
            </a:r>
            <a:br>
              <a:rPr lang="en-US" altLang="zh-CN" sz="1400" smtClean="0">
                <a:ea typeface="黑体" pitchFamily="2" charset="-122"/>
              </a:rPr>
            </a:br>
            <a:r>
              <a:rPr lang="en-US" altLang="zh-CN" sz="1400" smtClean="0">
                <a:ea typeface="黑体" pitchFamily="2" charset="-122"/>
              </a:rPr>
              <a:t> </a:t>
            </a:r>
            <a:r>
              <a:rPr lang="en-US" altLang="zh-CN" sz="2900" smtClean="0"/>
              <a:t>5-1</a:t>
            </a:r>
            <a:r>
              <a:rPr lang="zh-CN" altLang="en-US" sz="2900" b="1" smtClean="0"/>
              <a:t>直流发电机的基本电磁关系</a:t>
            </a:r>
          </a:p>
        </p:txBody>
      </p:sp>
      <p:graphicFrame>
        <p:nvGraphicFramePr>
          <p:cNvPr id="12291" name="Object 4"/>
          <p:cNvGraphicFramePr>
            <a:graphicFrameLocks noChangeAspect="1"/>
          </p:cNvGraphicFramePr>
          <p:nvPr>
            <p:ph sz="half" idx="1"/>
          </p:nvPr>
        </p:nvGraphicFramePr>
        <p:xfrm>
          <a:off x="1116013" y="2781300"/>
          <a:ext cx="6408737" cy="868363"/>
        </p:xfrm>
        <a:graphic>
          <a:graphicData uri="http://schemas.openxmlformats.org/presentationml/2006/ole">
            <p:oleObj spid="_x0000_s12291" name="Equation" r:id="rId3" imgW="1968500" imgH="266700" progId="Equation.DSMT4">
              <p:embed/>
            </p:oleObj>
          </a:graphicData>
        </a:graphic>
      </p:graphicFrame>
      <p:pic>
        <p:nvPicPr>
          <p:cNvPr id="12292" name="Picture 8" descr="5-3他激发电机功率流图"/>
          <p:cNvPicPr>
            <a:picLocks noChangeAspect="1" noChangeArrowheads="1"/>
          </p:cNvPicPr>
          <p:nvPr>
            <p:ph sz="quarter" idx="2"/>
          </p:nvPr>
        </p:nvPicPr>
        <p:blipFill>
          <a:blip r:embed="rId4"/>
          <a:srcRect/>
          <a:stretch>
            <a:fillRect/>
          </a:stretch>
        </p:blipFill>
        <p:spPr>
          <a:xfrm>
            <a:off x="684213" y="3860800"/>
            <a:ext cx="4392612" cy="2506663"/>
          </a:xfrm>
          <a:noFill/>
        </p:spPr>
      </p:pic>
      <p:graphicFrame>
        <p:nvGraphicFramePr>
          <p:cNvPr id="12293" name="Object 9"/>
          <p:cNvGraphicFramePr>
            <a:graphicFrameLocks noChangeAspect="1"/>
          </p:cNvGraphicFramePr>
          <p:nvPr>
            <p:ph sz="quarter" idx="3"/>
          </p:nvPr>
        </p:nvGraphicFramePr>
        <p:xfrm>
          <a:off x="5330825" y="3786188"/>
          <a:ext cx="2922588" cy="1103312"/>
        </p:xfrm>
        <a:graphic>
          <a:graphicData uri="http://schemas.openxmlformats.org/presentationml/2006/ole">
            <p:oleObj spid="_x0000_s12293" name="Equation" r:id="rId5" imgW="1167893" imgH="444307" progId="Equation.DSMT4">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9</a:t>
            </a:r>
            <a:br>
              <a:rPr lang="en-US" altLang="zh-CN" sz="1400" smtClean="0">
                <a:ea typeface="黑体" pitchFamily="2" charset="-122"/>
              </a:rPr>
            </a:br>
            <a:r>
              <a:rPr lang="en-US" altLang="zh-CN" sz="1400" smtClean="0">
                <a:ea typeface="黑体" pitchFamily="2" charset="-122"/>
              </a:rPr>
              <a:t> </a:t>
            </a:r>
            <a:r>
              <a:rPr lang="en-US" altLang="zh-CN" sz="2900" smtClean="0"/>
              <a:t>5-2</a:t>
            </a:r>
            <a:r>
              <a:rPr lang="zh-CN" altLang="en-US" sz="3700" b="1" smtClean="0"/>
              <a:t>直流发电机的运行特性</a:t>
            </a:r>
          </a:p>
        </p:txBody>
      </p:sp>
      <p:sp>
        <p:nvSpPr>
          <p:cNvPr id="13315" name="Rectangle 5"/>
          <p:cNvSpPr>
            <a:spLocks noChangeArrowheads="1"/>
          </p:cNvSpPr>
          <p:nvPr/>
        </p:nvSpPr>
        <p:spPr bwMode="auto">
          <a:xfrm>
            <a:off x="684213" y="1773238"/>
            <a:ext cx="8135937" cy="482441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3100"/>
              <a:t>一、他励直流发电机</a:t>
            </a:r>
          </a:p>
          <a:p>
            <a:pPr marL="342900" indent="-342900">
              <a:spcBef>
                <a:spcPct val="20000"/>
              </a:spcBef>
              <a:buClr>
                <a:schemeClr val="bg2"/>
              </a:buClr>
              <a:buSzPct val="70000"/>
              <a:buFont typeface="Wingdings" pitchFamily="2" charset="2"/>
              <a:buChar char="l"/>
            </a:pPr>
            <a:r>
              <a:rPr lang="en-US" altLang="zh-CN" sz="3100" b="1"/>
              <a:t>1</a:t>
            </a:r>
            <a:r>
              <a:rPr lang="zh-CN" altLang="en-US" sz="3100" b="1"/>
              <a:t>．空载特性曲线</a:t>
            </a:r>
          </a:p>
          <a:p>
            <a:pPr marL="342900" indent="-342900">
              <a:spcBef>
                <a:spcPct val="20000"/>
              </a:spcBef>
              <a:buClr>
                <a:schemeClr val="bg2"/>
              </a:buClr>
              <a:buSzPct val="70000"/>
              <a:buFont typeface="Wingdings" pitchFamily="2" charset="2"/>
              <a:buChar char="l"/>
            </a:pPr>
            <a:r>
              <a:rPr lang="zh-CN" altLang="en-US" sz="2700"/>
              <a:t>定义： 常数</a:t>
            </a:r>
            <a:r>
              <a:rPr lang="en-US" altLang="zh-CN" sz="2700"/>
              <a:t>= </a:t>
            </a:r>
            <a:r>
              <a:rPr lang="en-US" altLang="zh-CN" sz="2700" i="1"/>
              <a:t>n </a:t>
            </a:r>
            <a:r>
              <a:rPr lang="zh-CN" altLang="en-US" sz="2700"/>
              <a:t>， </a:t>
            </a:r>
            <a:r>
              <a:rPr lang="en-US" altLang="zh-CN" sz="2700" i="1"/>
              <a:t>I</a:t>
            </a:r>
            <a:r>
              <a:rPr lang="en-US" altLang="zh-CN" sz="2700"/>
              <a:t> = 0 </a:t>
            </a:r>
            <a:r>
              <a:rPr lang="zh-CN" altLang="en-US" sz="2700"/>
              <a:t>，时 </a:t>
            </a:r>
            <a:r>
              <a:rPr lang="en-US" altLang="zh-CN" sz="2700" i="1"/>
              <a:t>U</a:t>
            </a:r>
            <a:r>
              <a:rPr lang="zh-CN" altLang="en-US" sz="2700" i="1" baseline="-25000"/>
              <a:t>０</a:t>
            </a:r>
            <a:r>
              <a:rPr lang="en-US" altLang="zh-CN" sz="2700"/>
              <a:t>= </a:t>
            </a:r>
            <a:r>
              <a:rPr lang="en-US" altLang="zh-CN" sz="2700" i="1"/>
              <a:t>f </a:t>
            </a:r>
            <a:r>
              <a:rPr lang="en-US" altLang="zh-CN" sz="2700"/>
              <a:t>(</a:t>
            </a:r>
            <a:r>
              <a:rPr lang="en-US" altLang="zh-CN" sz="2700" i="1"/>
              <a:t>I </a:t>
            </a:r>
            <a:r>
              <a:rPr lang="en-US" altLang="zh-CN" sz="2700" i="1" baseline="-25000"/>
              <a:t>f </a:t>
            </a:r>
            <a:r>
              <a:rPr lang="en-US" altLang="zh-CN" sz="2700"/>
              <a:t>) </a:t>
            </a:r>
            <a:r>
              <a:rPr lang="zh-CN" altLang="en-US" sz="2700"/>
              <a:t>，</a:t>
            </a:r>
            <a:r>
              <a:rPr lang="en-US" altLang="zh-CN" sz="2700" i="1"/>
              <a:t>E </a:t>
            </a:r>
            <a:r>
              <a:rPr lang="en-US" altLang="zh-CN" sz="2700" i="1" baseline="-25000"/>
              <a:t>r </a:t>
            </a:r>
            <a:r>
              <a:rPr lang="zh-CN" altLang="en-US" sz="2700"/>
              <a:t>为剩磁电压， </a:t>
            </a:r>
            <a:r>
              <a:rPr lang="en-US" altLang="zh-CN" sz="2700" i="1"/>
              <a:t>U </a:t>
            </a:r>
            <a:r>
              <a:rPr lang="en-US" altLang="zh-CN" sz="2700" i="1" baseline="-25000"/>
              <a:t>N</a:t>
            </a:r>
            <a:r>
              <a:rPr lang="zh-CN" altLang="en-US" sz="2700"/>
              <a:t>附近曲线因饱和弯曲。</a:t>
            </a:r>
          </a:p>
          <a:p>
            <a:pPr marL="342900" indent="-342900">
              <a:spcBef>
                <a:spcPct val="20000"/>
              </a:spcBef>
              <a:buClr>
                <a:schemeClr val="bg2"/>
              </a:buClr>
              <a:buSzPct val="70000"/>
              <a:buFont typeface="Wingdings" pitchFamily="2" charset="2"/>
              <a:buChar char="l"/>
            </a:pPr>
            <a:r>
              <a:rPr lang="zh-CN" altLang="en-US" sz="2700"/>
              <a:t>结论：经过一定比例转换后，空载特性</a:t>
            </a:r>
            <a:r>
              <a:rPr lang="en-US" altLang="zh-CN" sz="2700" i="1"/>
              <a:t>U</a:t>
            </a:r>
            <a:r>
              <a:rPr lang="zh-CN" altLang="en-US" sz="2700" i="1" baseline="-25000"/>
              <a:t>０</a:t>
            </a:r>
            <a:r>
              <a:rPr lang="en-US" altLang="zh-CN" sz="2700"/>
              <a:t>=  (</a:t>
            </a:r>
            <a:r>
              <a:rPr lang="en-US" altLang="zh-CN" sz="2700" i="1"/>
              <a:t>I </a:t>
            </a:r>
            <a:r>
              <a:rPr lang="en-US" altLang="zh-CN" sz="2700" i="1" baseline="-25000"/>
              <a:t>f </a:t>
            </a:r>
            <a:r>
              <a:rPr lang="en-US" altLang="zh-CN" sz="2700"/>
              <a:t>)</a:t>
            </a:r>
            <a:r>
              <a:rPr lang="zh-CN" altLang="en-US" sz="2700"/>
              <a:t>与电机的磁化曲线</a:t>
            </a:r>
            <a:r>
              <a:rPr lang="el-GR" altLang="zh-CN" sz="2700"/>
              <a:t>Φ</a:t>
            </a:r>
            <a:r>
              <a:rPr lang="en-US" altLang="zh-CN" sz="2700"/>
              <a:t>= </a:t>
            </a:r>
            <a:r>
              <a:rPr lang="en-US" altLang="zh-CN" sz="2700" i="1"/>
              <a:t>f</a:t>
            </a:r>
            <a:r>
              <a:rPr lang="en-US" altLang="zh-CN" sz="2700"/>
              <a:t> (</a:t>
            </a:r>
            <a:r>
              <a:rPr lang="en-US" altLang="zh-CN" sz="2700" i="1"/>
              <a:t>F </a:t>
            </a:r>
            <a:r>
              <a:rPr lang="en-US" altLang="zh-CN" sz="2700" i="1" baseline="-25000"/>
              <a:t>f </a:t>
            </a:r>
            <a:r>
              <a:rPr lang="en-US" altLang="zh-CN" sz="2700"/>
              <a:t>) </a:t>
            </a:r>
            <a:r>
              <a:rPr lang="zh-CN" altLang="en-US" sz="2700"/>
              <a:t>形状完全相同。</a:t>
            </a:r>
          </a:p>
          <a:p>
            <a:pPr marL="342900" indent="-342900">
              <a:spcBef>
                <a:spcPct val="20000"/>
              </a:spcBef>
              <a:buClr>
                <a:schemeClr val="bg2"/>
              </a:buClr>
              <a:buSzPct val="70000"/>
              <a:buFont typeface="Wingdings" pitchFamily="2" charset="2"/>
              <a:buChar char="l"/>
            </a:pPr>
            <a:r>
              <a:rPr lang="zh-CN" altLang="en-US" sz="2700"/>
              <a:t>一般电机的工作点位于开路特性上曲线开始弯曲的膝点附近。据此可以判断电机的饱和程度。</a:t>
            </a:r>
            <a:endParaRPr lang="zh-CN" altLang="en-US" sz="4000" b="1"/>
          </a:p>
        </p:txBody>
      </p:sp>
      <p:pic>
        <p:nvPicPr>
          <p:cNvPr id="280584" name="Picture 8" descr="5-5他激发电机空载特性"/>
          <p:cNvPicPr>
            <a:picLocks noChangeAspect="1" noChangeArrowheads="1"/>
          </p:cNvPicPr>
          <p:nvPr>
            <p:ph sz="quarter" idx="2"/>
          </p:nvPr>
        </p:nvPicPr>
        <p:blipFill>
          <a:blip r:embed="rId2"/>
          <a:srcRect/>
          <a:stretch>
            <a:fillRect/>
          </a:stretch>
        </p:blipFill>
        <p:spPr>
          <a:xfrm>
            <a:off x="5435600" y="260350"/>
            <a:ext cx="3240088" cy="3071813"/>
          </a:xfrm>
          <a:noFill/>
        </p:spPr>
      </p:pic>
      <p:pic>
        <p:nvPicPr>
          <p:cNvPr id="280587" name="Picture 11" descr="0-4"/>
          <p:cNvPicPr>
            <a:picLocks noChangeAspect="1" noChangeArrowheads="1"/>
          </p:cNvPicPr>
          <p:nvPr/>
        </p:nvPicPr>
        <p:blipFill>
          <a:blip r:embed="rId3"/>
          <a:srcRect/>
          <a:stretch>
            <a:fillRect/>
          </a:stretch>
        </p:blipFill>
        <p:spPr bwMode="auto">
          <a:xfrm>
            <a:off x="611188" y="188913"/>
            <a:ext cx="3222625" cy="3429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80584"/>
                                        </p:tgtEl>
                                        <p:attrNameLst>
                                          <p:attrName>style.visibility</p:attrName>
                                        </p:attrNameLst>
                                      </p:cBhvr>
                                      <p:to>
                                        <p:strVal val="visible"/>
                                      </p:to>
                                    </p:set>
                                    <p:anim calcmode="lin" valueType="num">
                                      <p:cBhvr>
                                        <p:cTn id="7" dur="1000" fill="hold"/>
                                        <p:tgtEl>
                                          <p:spTgt spid="280584"/>
                                        </p:tgtEl>
                                        <p:attrNameLst>
                                          <p:attrName>ppt_w</p:attrName>
                                        </p:attrNameLst>
                                      </p:cBhvr>
                                      <p:tavLst>
                                        <p:tav tm="0">
                                          <p:val>
                                            <p:strVal val="#ppt_w*0.70"/>
                                          </p:val>
                                        </p:tav>
                                        <p:tav tm="100000">
                                          <p:val>
                                            <p:strVal val="#ppt_w"/>
                                          </p:val>
                                        </p:tav>
                                      </p:tavLst>
                                    </p:anim>
                                    <p:anim calcmode="lin" valueType="num">
                                      <p:cBhvr>
                                        <p:cTn id="8" dur="1000" fill="hold"/>
                                        <p:tgtEl>
                                          <p:spTgt spid="280584"/>
                                        </p:tgtEl>
                                        <p:attrNameLst>
                                          <p:attrName>ppt_h</p:attrName>
                                        </p:attrNameLst>
                                      </p:cBhvr>
                                      <p:tavLst>
                                        <p:tav tm="0">
                                          <p:val>
                                            <p:strVal val="#ppt_h"/>
                                          </p:val>
                                        </p:tav>
                                        <p:tav tm="100000">
                                          <p:val>
                                            <p:strVal val="#ppt_h"/>
                                          </p:val>
                                        </p:tav>
                                      </p:tavLst>
                                    </p:anim>
                                    <p:animEffect transition="in" filter="fade">
                                      <p:cBhvr>
                                        <p:cTn id="9" dur="1000"/>
                                        <p:tgtEl>
                                          <p:spTgt spid="28058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80587"/>
                                        </p:tgtEl>
                                        <p:attrNameLst>
                                          <p:attrName>style.visibility</p:attrName>
                                        </p:attrNameLst>
                                      </p:cBhvr>
                                      <p:to>
                                        <p:strVal val="visible"/>
                                      </p:to>
                                    </p:set>
                                    <p:anim calcmode="lin" valueType="num">
                                      <p:cBhvr>
                                        <p:cTn id="14" dur="1000" fill="hold"/>
                                        <p:tgtEl>
                                          <p:spTgt spid="280587"/>
                                        </p:tgtEl>
                                        <p:attrNameLst>
                                          <p:attrName>ppt_w</p:attrName>
                                        </p:attrNameLst>
                                      </p:cBhvr>
                                      <p:tavLst>
                                        <p:tav tm="0">
                                          <p:val>
                                            <p:strVal val="#ppt_w*0.70"/>
                                          </p:val>
                                        </p:tav>
                                        <p:tav tm="100000">
                                          <p:val>
                                            <p:strVal val="#ppt_w"/>
                                          </p:val>
                                        </p:tav>
                                      </p:tavLst>
                                    </p:anim>
                                    <p:anim calcmode="lin" valueType="num">
                                      <p:cBhvr>
                                        <p:cTn id="15" dur="1000" fill="hold"/>
                                        <p:tgtEl>
                                          <p:spTgt spid="280587"/>
                                        </p:tgtEl>
                                        <p:attrNameLst>
                                          <p:attrName>ppt_h</p:attrName>
                                        </p:attrNameLst>
                                      </p:cBhvr>
                                      <p:tavLst>
                                        <p:tav tm="0">
                                          <p:val>
                                            <p:strVal val="#ppt_h"/>
                                          </p:val>
                                        </p:tav>
                                        <p:tav tm="100000">
                                          <p:val>
                                            <p:strVal val="#ppt_h"/>
                                          </p:val>
                                        </p:tav>
                                      </p:tavLst>
                                    </p:anim>
                                    <p:animEffect transition="in" filter="fade">
                                      <p:cBhvr>
                                        <p:cTn id="16" dur="1000"/>
                                        <p:tgtEl>
                                          <p:spTgt spid="280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1400" b="1" smtClean="0">
                <a:latin typeface="华文新魏" pitchFamily="2" charset="-122"/>
                <a:ea typeface="华文新魏" pitchFamily="2" charset="-122"/>
              </a:rPr>
              <a:t>第五章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12</a:t>
            </a:r>
            <a:br>
              <a:rPr lang="en-US" altLang="zh-CN" sz="1400" smtClean="0">
                <a:ea typeface="黑体" pitchFamily="2" charset="-122"/>
              </a:rPr>
            </a:br>
            <a:r>
              <a:rPr lang="en-US" altLang="zh-CN" sz="1400" smtClean="0">
                <a:ea typeface="黑体" pitchFamily="2" charset="-122"/>
              </a:rPr>
              <a:t> </a:t>
            </a:r>
            <a:r>
              <a:rPr lang="en-US" altLang="zh-CN" sz="2900" smtClean="0"/>
              <a:t>5-2</a:t>
            </a:r>
            <a:r>
              <a:rPr lang="zh-CN" altLang="en-US" sz="3700" b="1" smtClean="0"/>
              <a:t>直流发电机的运行特性</a:t>
            </a:r>
          </a:p>
        </p:txBody>
      </p:sp>
      <p:sp>
        <p:nvSpPr>
          <p:cNvPr id="14339" name="Rectangle 3"/>
          <p:cNvSpPr>
            <a:spLocks noChangeArrowheads="1"/>
          </p:cNvSpPr>
          <p:nvPr/>
        </p:nvSpPr>
        <p:spPr bwMode="auto">
          <a:xfrm>
            <a:off x="684213" y="1773238"/>
            <a:ext cx="8135937" cy="482441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endParaRPr lang="en-US" altLang="zh-CN" sz="4000" b="1"/>
          </a:p>
          <a:p>
            <a:pPr marL="342900" indent="-342900">
              <a:spcBef>
                <a:spcPct val="20000"/>
              </a:spcBef>
              <a:buClr>
                <a:schemeClr val="bg2"/>
              </a:buClr>
              <a:buSzPct val="70000"/>
              <a:buFont typeface="Wingdings" pitchFamily="2" charset="2"/>
              <a:buChar char="l"/>
            </a:pPr>
            <a:r>
              <a:rPr lang="zh-CN" altLang="en-US" sz="3100" b="1"/>
              <a:t>一、他励直流发电机</a:t>
            </a:r>
          </a:p>
          <a:p>
            <a:pPr marL="342900" indent="-342900">
              <a:spcBef>
                <a:spcPct val="20000"/>
              </a:spcBef>
              <a:buClr>
                <a:schemeClr val="bg2"/>
              </a:buClr>
              <a:buSzPct val="70000"/>
              <a:buFont typeface="Wingdings" pitchFamily="2" charset="2"/>
              <a:buChar char="l"/>
            </a:pPr>
            <a:r>
              <a:rPr lang="en-US" altLang="en-US" sz="3100" b="1"/>
              <a:t>2．外特性</a:t>
            </a:r>
          </a:p>
          <a:p>
            <a:pPr marL="342900" indent="-342900">
              <a:spcBef>
                <a:spcPct val="20000"/>
              </a:spcBef>
              <a:buClr>
                <a:schemeClr val="bg2"/>
              </a:buClr>
              <a:buSzPct val="70000"/>
              <a:buFont typeface="Wingdings" pitchFamily="2" charset="2"/>
              <a:buChar char="l"/>
            </a:pPr>
            <a:r>
              <a:rPr lang="en-US" altLang="en-US" sz="2700"/>
              <a:t>定义： </a:t>
            </a:r>
            <a:r>
              <a:rPr lang="en-US" altLang="en-US" sz="2700" i="1"/>
              <a:t>n </a:t>
            </a:r>
            <a:r>
              <a:rPr lang="en-US" altLang="en-US" sz="2700"/>
              <a:t>= </a:t>
            </a:r>
            <a:r>
              <a:rPr lang="en-US" altLang="en-US" sz="2700" i="1"/>
              <a:t>n </a:t>
            </a:r>
            <a:r>
              <a:rPr lang="en-US" altLang="en-US" sz="2700" i="1" baseline="-25000"/>
              <a:t>N</a:t>
            </a:r>
            <a:r>
              <a:rPr lang="en-US" altLang="en-US" sz="2700" i="1"/>
              <a:t> </a:t>
            </a:r>
            <a:r>
              <a:rPr lang="en-US" altLang="en-US" sz="2700"/>
              <a:t>， </a:t>
            </a:r>
            <a:r>
              <a:rPr lang="en-US" altLang="en-US" sz="2700" i="1"/>
              <a:t>I </a:t>
            </a:r>
            <a:r>
              <a:rPr lang="en-US" altLang="en-US" sz="2700"/>
              <a:t>= </a:t>
            </a:r>
            <a:r>
              <a:rPr lang="en-US" altLang="en-US" sz="2700" i="1"/>
              <a:t>I </a:t>
            </a:r>
            <a:r>
              <a:rPr lang="en-US" altLang="en-US" sz="2700" i="1" baseline="-25000"/>
              <a:t>fN </a:t>
            </a:r>
            <a:r>
              <a:rPr lang="en-US" altLang="en-US" sz="2700"/>
              <a:t> 时, </a:t>
            </a:r>
            <a:r>
              <a:rPr lang="en-US" altLang="en-US" sz="2700" i="1"/>
              <a:t>U </a:t>
            </a:r>
            <a:r>
              <a:rPr lang="en-US" altLang="en-US" sz="2700"/>
              <a:t>= </a:t>
            </a:r>
            <a:r>
              <a:rPr lang="en-US" altLang="en-US" sz="2700" i="1"/>
              <a:t>f</a:t>
            </a:r>
            <a:r>
              <a:rPr lang="en-US" altLang="en-US" sz="2700"/>
              <a:t> (</a:t>
            </a:r>
            <a:r>
              <a:rPr lang="en-US" altLang="en-US" sz="2700" i="1"/>
              <a:t>I</a:t>
            </a:r>
            <a:r>
              <a:rPr lang="en-US" altLang="en-US" sz="2700"/>
              <a:t>) </a:t>
            </a:r>
            <a:r>
              <a:rPr lang="en-US" altLang="en-US" sz="2700" i="1"/>
              <a:t> </a:t>
            </a:r>
            <a:endParaRPr lang="en-US" altLang="en-US" sz="2700"/>
          </a:p>
          <a:p>
            <a:pPr marL="342900" indent="-342900">
              <a:spcBef>
                <a:spcPct val="20000"/>
              </a:spcBef>
              <a:buClr>
                <a:schemeClr val="bg2"/>
              </a:buClr>
              <a:buSzPct val="70000"/>
              <a:buFont typeface="Wingdings" pitchFamily="2" charset="2"/>
              <a:buChar char="l"/>
            </a:pPr>
            <a:r>
              <a:rPr lang="en-US" altLang="en-US" sz="2700"/>
              <a:t>负载电流增加时，电阻压降增大及电枢磁势的去磁效应增大，使得曲线下降。</a:t>
            </a:r>
          </a:p>
          <a:p>
            <a:pPr marL="342900" indent="-342900">
              <a:spcBef>
                <a:spcPct val="20000"/>
              </a:spcBef>
              <a:buClr>
                <a:schemeClr val="bg2"/>
              </a:buClr>
              <a:buSzPct val="70000"/>
              <a:buFont typeface="Wingdings" pitchFamily="2" charset="2"/>
              <a:buChar char="l"/>
            </a:pPr>
            <a:r>
              <a:rPr lang="en-US" altLang="en-US" sz="2700"/>
              <a:t>结论：外特性U=f(I)是略微下垂的曲线。</a:t>
            </a:r>
          </a:p>
          <a:p>
            <a:pPr marL="342900" indent="-342900">
              <a:spcBef>
                <a:spcPct val="20000"/>
              </a:spcBef>
              <a:buClr>
                <a:schemeClr val="bg2"/>
              </a:buClr>
              <a:buSzPct val="70000"/>
              <a:buFont typeface="Wingdings" pitchFamily="2" charset="2"/>
              <a:buChar char="l"/>
            </a:pPr>
            <a:r>
              <a:rPr lang="en-US" altLang="en-US" sz="2700"/>
              <a:t>外特性U=f(I) 下</a:t>
            </a:r>
            <a:r>
              <a:rPr lang="zh-CN" altLang="en-US" sz="2700"/>
              <a:t>降的程度常用</a:t>
            </a:r>
            <a:r>
              <a:rPr lang="zh-CN" altLang="en-US" sz="2700" b="1">
                <a:solidFill>
                  <a:srgbClr val="FF0000"/>
                </a:solidFill>
              </a:rPr>
              <a:t>电压调整率</a:t>
            </a:r>
            <a:r>
              <a:rPr lang="el-GR" altLang="zh-CN" sz="2700" b="1">
                <a:solidFill>
                  <a:srgbClr val="FF0000"/>
                </a:solidFill>
                <a:latin typeface="Times New Roman" pitchFamily="18" charset="0"/>
                <a:cs typeface="Times New Roman" pitchFamily="18" charset="0"/>
              </a:rPr>
              <a:t>Δ</a:t>
            </a:r>
            <a:r>
              <a:rPr lang="en-US" altLang="zh-CN" sz="2700" b="1">
                <a:solidFill>
                  <a:srgbClr val="FF0000"/>
                </a:solidFill>
                <a:latin typeface="Times New Roman" pitchFamily="18" charset="0"/>
                <a:cs typeface="Times New Roman" pitchFamily="18" charset="0"/>
              </a:rPr>
              <a:t>U</a:t>
            </a:r>
            <a:r>
              <a:rPr lang="zh-CN" altLang="en-US" sz="2700">
                <a:latin typeface="Times New Roman" pitchFamily="18" charset="0"/>
                <a:cs typeface="Times New Roman" pitchFamily="18" charset="0"/>
              </a:rPr>
              <a:t>来表示。 </a:t>
            </a:r>
            <a:r>
              <a:rPr lang="el-GR" altLang="zh-CN" sz="2700" b="1">
                <a:solidFill>
                  <a:srgbClr val="FF0000"/>
                </a:solidFill>
                <a:latin typeface="Times New Roman" pitchFamily="18" charset="0"/>
                <a:cs typeface="Times New Roman" pitchFamily="18" charset="0"/>
              </a:rPr>
              <a:t>Δ</a:t>
            </a:r>
            <a:r>
              <a:rPr lang="en-US" altLang="zh-CN" sz="2700" b="1">
                <a:solidFill>
                  <a:srgbClr val="FF0000"/>
                </a:solidFill>
                <a:latin typeface="Times New Roman" pitchFamily="18" charset="0"/>
                <a:cs typeface="Times New Roman" pitchFamily="18" charset="0"/>
              </a:rPr>
              <a:t>U=</a:t>
            </a:r>
            <a:r>
              <a:rPr lang="zh-CN" altLang="en-US" sz="2700" b="1">
                <a:solidFill>
                  <a:srgbClr val="FF0000"/>
                </a:solidFill>
                <a:latin typeface="Times New Roman" pitchFamily="18" charset="0"/>
                <a:cs typeface="Times New Roman" pitchFamily="18" charset="0"/>
              </a:rPr>
              <a:t>（ </a:t>
            </a:r>
            <a:r>
              <a:rPr lang="en-US" altLang="zh-CN" sz="2700" b="1">
                <a:solidFill>
                  <a:srgbClr val="FF0000"/>
                </a:solidFill>
                <a:latin typeface="Times New Roman" pitchFamily="18" charset="0"/>
                <a:cs typeface="Times New Roman" pitchFamily="18" charset="0"/>
              </a:rPr>
              <a:t>U</a:t>
            </a:r>
            <a:r>
              <a:rPr lang="en-US" altLang="zh-CN" sz="2700" b="1" baseline="-25000">
                <a:solidFill>
                  <a:srgbClr val="FF0000"/>
                </a:solidFill>
                <a:latin typeface="Times New Roman" pitchFamily="18" charset="0"/>
                <a:cs typeface="Times New Roman" pitchFamily="18" charset="0"/>
              </a:rPr>
              <a:t>0</a:t>
            </a:r>
            <a:r>
              <a:rPr lang="en-US" altLang="zh-CN" sz="2700" b="1">
                <a:solidFill>
                  <a:srgbClr val="FF0000"/>
                </a:solidFill>
                <a:latin typeface="Times New Roman" pitchFamily="18" charset="0"/>
                <a:cs typeface="Times New Roman" pitchFamily="18" charset="0"/>
              </a:rPr>
              <a:t> -U</a:t>
            </a:r>
            <a:r>
              <a:rPr lang="en-US" altLang="zh-CN" sz="2700" b="1" baseline="-25000">
                <a:solidFill>
                  <a:srgbClr val="FF0000"/>
                </a:solidFill>
                <a:latin typeface="Times New Roman" pitchFamily="18" charset="0"/>
                <a:cs typeface="Times New Roman" pitchFamily="18" charset="0"/>
              </a:rPr>
              <a:t>N</a:t>
            </a:r>
            <a:r>
              <a:rPr lang="en-US" altLang="zh-CN" sz="2700" b="1">
                <a:solidFill>
                  <a:srgbClr val="FF0000"/>
                </a:solidFill>
                <a:latin typeface="Times New Roman" pitchFamily="18" charset="0"/>
                <a:cs typeface="Times New Roman" pitchFamily="18" charset="0"/>
              </a:rPr>
              <a:t> </a:t>
            </a:r>
            <a:r>
              <a:rPr lang="zh-CN" altLang="en-US" sz="2700" b="1">
                <a:solidFill>
                  <a:srgbClr val="FF0000"/>
                </a:solidFill>
                <a:latin typeface="Times New Roman" pitchFamily="18" charset="0"/>
                <a:cs typeface="Times New Roman" pitchFamily="18" charset="0"/>
              </a:rPr>
              <a:t>）</a:t>
            </a:r>
            <a:r>
              <a:rPr lang="en-US" altLang="zh-CN" sz="2700" b="1">
                <a:solidFill>
                  <a:srgbClr val="FF0000"/>
                </a:solidFill>
                <a:latin typeface="Times New Roman" pitchFamily="18" charset="0"/>
                <a:cs typeface="Times New Roman" pitchFamily="18" charset="0"/>
              </a:rPr>
              <a:t>/U</a:t>
            </a:r>
            <a:r>
              <a:rPr lang="en-US" altLang="zh-CN" sz="2700" b="1" baseline="-25000">
                <a:solidFill>
                  <a:srgbClr val="FF0000"/>
                </a:solidFill>
                <a:latin typeface="Times New Roman" pitchFamily="18" charset="0"/>
                <a:cs typeface="Times New Roman" pitchFamily="18" charset="0"/>
              </a:rPr>
              <a:t>N</a:t>
            </a:r>
            <a:r>
              <a:rPr lang="en-US" altLang="zh-CN" sz="2700" b="1">
                <a:solidFill>
                  <a:srgbClr val="FF0000"/>
                </a:solidFill>
                <a:latin typeface="Times New Roman" pitchFamily="18" charset="0"/>
                <a:cs typeface="Times New Roman" pitchFamily="18" charset="0"/>
              </a:rPr>
              <a:t> X 100%</a:t>
            </a:r>
            <a:endParaRPr lang="el-GR" altLang="zh-CN" sz="2700">
              <a:solidFill>
                <a:srgbClr val="FF0000"/>
              </a:solidFill>
              <a:latin typeface="Times New Roman" pitchFamily="18" charset="0"/>
              <a:cs typeface="Times New Roman" pitchFamily="18" charset="0"/>
            </a:endParaRPr>
          </a:p>
          <a:p>
            <a:pPr marL="342900" indent="-342900">
              <a:spcBef>
                <a:spcPct val="20000"/>
              </a:spcBef>
              <a:buClr>
                <a:schemeClr val="bg2"/>
              </a:buClr>
              <a:buSzPct val="70000"/>
              <a:buFont typeface="Wingdings" pitchFamily="2" charset="2"/>
              <a:buChar char="l"/>
            </a:pPr>
            <a:endParaRPr lang="en-US" altLang="zh-CN" sz="4000" b="1">
              <a:solidFill>
                <a:srgbClr val="FF0000"/>
              </a:solidFill>
            </a:endParaRPr>
          </a:p>
          <a:p>
            <a:pPr marL="342900" indent="-342900">
              <a:spcBef>
                <a:spcPct val="20000"/>
              </a:spcBef>
              <a:buClr>
                <a:schemeClr val="bg2"/>
              </a:buClr>
              <a:buSzPct val="70000"/>
              <a:buFont typeface="Wingdings" pitchFamily="2" charset="2"/>
              <a:buChar char="l"/>
            </a:pPr>
            <a:endParaRPr lang="en-US" altLang="zh-CN" sz="4000" b="1"/>
          </a:p>
        </p:txBody>
      </p:sp>
      <p:pic>
        <p:nvPicPr>
          <p:cNvPr id="281606" name="Picture 6" descr="5-5他激发电机外特性"/>
          <p:cNvPicPr>
            <a:picLocks noChangeAspect="1" noChangeArrowheads="1"/>
          </p:cNvPicPr>
          <p:nvPr>
            <p:ph sz="quarter" idx="2"/>
          </p:nvPr>
        </p:nvPicPr>
        <p:blipFill>
          <a:blip r:embed="rId2"/>
          <a:srcRect/>
          <a:stretch>
            <a:fillRect/>
          </a:stretch>
        </p:blipFill>
        <p:spPr>
          <a:xfrm>
            <a:off x="5795963" y="692150"/>
            <a:ext cx="3168650" cy="2755900"/>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81606"/>
                                        </p:tgtEl>
                                        <p:attrNameLst>
                                          <p:attrName>style.visibility</p:attrName>
                                        </p:attrNameLst>
                                      </p:cBhvr>
                                      <p:to>
                                        <p:strVal val="visible"/>
                                      </p:to>
                                    </p:set>
                                    <p:anim calcmode="lin" valueType="num">
                                      <p:cBhvr>
                                        <p:cTn id="7" dur="1000" fill="hold"/>
                                        <p:tgtEl>
                                          <p:spTgt spid="281606"/>
                                        </p:tgtEl>
                                        <p:attrNameLst>
                                          <p:attrName>ppt_w</p:attrName>
                                        </p:attrNameLst>
                                      </p:cBhvr>
                                      <p:tavLst>
                                        <p:tav tm="0">
                                          <p:val>
                                            <p:strVal val="#ppt_w*0.70"/>
                                          </p:val>
                                        </p:tav>
                                        <p:tav tm="100000">
                                          <p:val>
                                            <p:strVal val="#ppt_w"/>
                                          </p:val>
                                        </p:tav>
                                      </p:tavLst>
                                    </p:anim>
                                    <p:anim calcmode="lin" valueType="num">
                                      <p:cBhvr>
                                        <p:cTn id="8" dur="1000" fill="hold"/>
                                        <p:tgtEl>
                                          <p:spTgt spid="281606"/>
                                        </p:tgtEl>
                                        <p:attrNameLst>
                                          <p:attrName>ppt_h</p:attrName>
                                        </p:attrNameLst>
                                      </p:cBhvr>
                                      <p:tavLst>
                                        <p:tav tm="0">
                                          <p:val>
                                            <p:strVal val="#ppt_h"/>
                                          </p:val>
                                        </p:tav>
                                        <p:tav tm="100000">
                                          <p:val>
                                            <p:strVal val="#ppt_h"/>
                                          </p:val>
                                        </p:tav>
                                      </p:tavLst>
                                    </p:anim>
                                    <p:animEffect transition="in" filter="fade">
                                      <p:cBhvr>
                                        <p:cTn id="9" dur="1000"/>
                                        <p:tgtEl>
                                          <p:spTgt spid="28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11</a:t>
            </a:r>
            <a:br>
              <a:rPr lang="en-US" altLang="zh-CN" sz="1400" smtClean="0">
                <a:ea typeface="黑体" pitchFamily="2" charset="-122"/>
              </a:rPr>
            </a:br>
            <a:r>
              <a:rPr lang="en-US" altLang="zh-CN" sz="1400" smtClean="0">
                <a:ea typeface="黑体" pitchFamily="2" charset="-122"/>
              </a:rPr>
              <a:t> </a:t>
            </a:r>
            <a:r>
              <a:rPr lang="en-US" altLang="zh-CN" sz="2900" smtClean="0"/>
              <a:t>5-2</a:t>
            </a:r>
            <a:r>
              <a:rPr lang="zh-CN" altLang="en-US" sz="3700" b="1" smtClean="0"/>
              <a:t>直流发电机的运行特性</a:t>
            </a:r>
          </a:p>
        </p:txBody>
      </p:sp>
      <p:sp>
        <p:nvSpPr>
          <p:cNvPr id="282627" name="Rectangle 3"/>
          <p:cNvSpPr>
            <a:spLocks noChangeArrowheads="1"/>
          </p:cNvSpPr>
          <p:nvPr/>
        </p:nvSpPr>
        <p:spPr bwMode="auto">
          <a:xfrm>
            <a:off x="539750" y="2349500"/>
            <a:ext cx="8208963" cy="42481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3100" b="1"/>
              <a:t>一、他励直流发电机</a:t>
            </a:r>
          </a:p>
          <a:p>
            <a:pPr marL="342900" indent="-342900">
              <a:spcBef>
                <a:spcPct val="20000"/>
              </a:spcBef>
              <a:buClr>
                <a:schemeClr val="bg2"/>
              </a:buClr>
              <a:buSzPct val="70000"/>
              <a:buFont typeface="Wingdings" pitchFamily="2" charset="2"/>
              <a:buChar char="l"/>
            </a:pPr>
            <a:r>
              <a:rPr lang="en-US" altLang="en-US" sz="3100" b="1"/>
              <a:t>3．调整特性</a:t>
            </a:r>
            <a:r>
              <a:rPr lang="en-US" altLang="en-US" sz="3100"/>
              <a:t>：</a:t>
            </a:r>
          </a:p>
          <a:p>
            <a:pPr marL="342900" indent="-342900">
              <a:spcBef>
                <a:spcPct val="20000"/>
              </a:spcBef>
              <a:buClr>
                <a:schemeClr val="bg2"/>
              </a:buClr>
              <a:buSzPct val="70000"/>
              <a:buFont typeface="Wingdings" pitchFamily="2" charset="2"/>
              <a:buChar char="l"/>
            </a:pPr>
            <a:r>
              <a:rPr lang="en-US" altLang="en-US" sz="3100"/>
              <a:t>定义： </a:t>
            </a:r>
            <a:r>
              <a:rPr lang="en-US" altLang="en-US" sz="3100" i="1"/>
              <a:t>n </a:t>
            </a:r>
            <a:r>
              <a:rPr lang="en-US" altLang="en-US" sz="3100"/>
              <a:t>= </a:t>
            </a:r>
            <a:r>
              <a:rPr lang="en-US" altLang="en-US" sz="3100" i="1"/>
              <a:t>n </a:t>
            </a:r>
            <a:r>
              <a:rPr lang="en-US" altLang="en-US" sz="3100" i="1" baseline="-25000"/>
              <a:t>N</a:t>
            </a:r>
            <a:r>
              <a:rPr lang="en-US" altLang="en-US" sz="3100"/>
              <a:t> ， </a:t>
            </a:r>
            <a:r>
              <a:rPr lang="en-US" altLang="en-US" sz="3100" i="1"/>
              <a:t>U </a:t>
            </a:r>
            <a:r>
              <a:rPr lang="en-US" altLang="en-US" sz="3100"/>
              <a:t>= </a:t>
            </a:r>
            <a:r>
              <a:rPr lang="en-US" altLang="en-US" sz="3100" i="1"/>
              <a:t>U </a:t>
            </a:r>
            <a:r>
              <a:rPr lang="en-US" altLang="en-US" sz="3100" i="1" baseline="-25000"/>
              <a:t>N</a:t>
            </a:r>
            <a:r>
              <a:rPr lang="en-US" altLang="en-US" sz="3100" i="1"/>
              <a:t> </a:t>
            </a:r>
            <a:r>
              <a:rPr lang="en-US" altLang="en-US" sz="3100"/>
              <a:t>时，</a:t>
            </a:r>
            <a:r>
              <a:rPr lang="en-US" altLang="en-US" sz="3100" i="1"/>
              <a:t>I </a:t>
            </a:r>
            <a:r>
              <a:rPr lang="en-US" altLang="en-US" sz="3100" i="1" baseline="-25000"/>
              <a:t>f </a:t>
            </a:r>
            <a:r>
              <a:rPr lang="en-US" altLang="en-US" sz="3100"/>
              <a:t>= </a:t>
            </a:r>
            <a:r>
              <a:rPr lang="en-US" altLang="en-US" sz="3100" i="1"/>
              <a:t>f</a:t>
            </a:r>
            <a:r>
              <a:rPr lang="en-US" altLang="zh-CN" sz="3100" i="1"/>
              <a:t> </a:t>
            </a:r>
            <a:r>
              <a:rPr lang="en-US" altLang="en-US" sz="3100"/>
              <a:t>(</a:t>
            </a:r>
            <a:r>
              <a:rPr lang="en-US" altLang="en-US" sz="3100" i="1"/>
              <a:t>I </a:t>
            </a:r>
            <a:r>
              <a:rPr lang="en-US" altLang="en-US" sz="3100"/>
              <a:t>) 在负载电流变化时，随着的</a:t>
            </a:r>
            <a:r>
              <a:rPr lang="en-US" altLang="en-US" sz="3100" i="1"/>
              <a:t>I </a:t>
            </a:r>
            <a:r>
              <a:rPr lang="en-US" altLang="en-US" sz="3100"/>
              <a:t>增加，为了保持端电压</a:t>
            </a:r>
            <a:r>
              <a:rPr lang="en-US" altLang="en-US" sz="3100" i="1"/>
              <a:t>U </a:t>
            </a:r>
            <a:r>
              <a:rPr lang="en-US" altLang="en-US" sz="3100"/>
              <a:t>的恒定，励磁电流</a:t>
            </a:r>
            <a:r>
              <a:rPr lang="en-US" altLang="en-US" sz="3100" i="1"/>
              <a:t>I</a:t>
            </a:r>
            <a:r>
              <a:rPr lang="en-US" altLang="en-US" sz="3100" i="1" baseline="-25000"/>
              <a:t>f </a:t>
            </a:r>
            <a:r>
              <a:rPr lang="en-US" altLang="en-US" sz="3100"/>
              <a:t>必增加。</a:t>
            </a:r>
            <a:endParaRPr lang="zh-CN" altLang="en-US" sz="3100"/>
          </a:p>
          <a:p>
            <a:pPr marL="342900" indent="-342900">
              <a:spcBef>
                <a:spcPct val="20000"/>
              </a:spcBef>
              <a:buClr>
                <a:schemeClr val="bg2"/>
              </a:buClr>
              <a:buSzPct val="70000"/>
              <a:buFont typeface="Wingdings" pitchFamily="2" charset="2"/>
              <a:buChar char="l"/>
            </a:pPr>
            <a:r>
              <a:rPr lang="zh-CN" altLang="en-US" sz="3100"/>
              <a:t>试验时，要保证端电压不变，应同时调节负载电阻和激磁电流。</a:t>
            </a:r>
            <a:r>
              <a:rPr lang="zh-CN" altLang="en-US" sz="3100">
                <a:solidFill>
                  <a:schemeClr val="hlink"/>
                </a:solidFill>
              </a:rPr>
              <a:t>？</a:t>
            </a:r>
          </a:p>
          <a:p>
            <a:pPr marL="342900" indent="-342900">
              <a:spcBef>
                <a:spcPct val="20000"/>
              </a:spcBef>
              <a:buClr>
                <a:schemeClr val="bg2"/>
              </a:buClr>
              <a:buSzPct val="70000"/>
              <a:buFont typeface="Wingdings" pitchFamily="2" charset="2"/>
              <a:buChar char="l"/>
            </a:pPr>
            <a:r>
              <a:rPr lang="zh-CN" altLang="en-US" sz="3100">
                <a:solidFill>
                  <a:srgbClr val="FF0000"/>
                </a:solidFill>
              </a:rPr>
              <a:t>补偿电枢电阻压降和电枢反应的去磁作用</a:t>
            </a:r>
            <a:endParaRPr lang="zh-CN" altLang="en-US" sz="4000" b="1">
              <a:solidFill>
                <a:srgbClr val="FF0000"/>
              </a:solidFill>
            </a:endParaRPr>
          </a:p>
        </p:txBody>
      </p:sp>
      <p:pic>
        <p:nvPicPr>
          <p:cNvPr id="15364" name="Picture 6" descr="5-5他激发电机调节特性"/>
          <p:cNvPicPr>
            <a:picLocks noChangeAspect="1" noChangeArrowheads="1"/>
          </p:cNvPicPr>
          <p:nvPr>
            <p:ph sz="quarter" idx="2"/>
          </p:nvPr>
        </p:nvPicPr>
        <p:blipFill>
          <a:blip r:embed="rId2"/>
          <a:srcRect/>
          <a:stretch>
            <a:fillRect/>
          </a:stretch>
        </p:blipFill>
        <p:spPr>
          <a:xfrm>
            <a:off x="5364163" y="765175"/>
            <a:ext cx="3233737" cy="2813050"/>
          </a:xfrm>
          <a:noFill/>
        </p:spPr>
      </p:pic>
      <p:pic>
        <p:nvPicPr>
          <p:cNvPr id="282632" name="Picture 8" descr="5-1"/>
          <p:cNvPicPr>
            <a:picLocks noChangeAspect="1" noChangeArrowheads="1"/>
          </p:cNvPicPr>
          <p:nvPr>
            <p:ph idx="1"/>
          </p:nvPr>
        </p:nvPicPr>
        <p:blipFill>
          <a:blip r:embed="rId3"/>
          <a:srcRect b="52382"/>
          <a:stretch>
            <a:fillRect/>
          </a:stretch>
        </p:blipFill>
        <p:spPr>
          <a:xfrm>
            <a:off x="827088" y="620713"/>
            <a:ext cx="3668712" cy="4103687"/>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82627">
                                            <p:txEl>
                                              <p:pRg st="2" end="2"/>
                                            </p:txEl>
                                          </p:spTgt>
                                        </p:tgtEl>
                                        <p:attrNameLst>
                                          <p:attrName>style.visibility</p:attrName>
                                        </p:attrNameLst>
                                      </p:cBhvr>
                                      <p:to>
                                        <p:strVal val="visible"/>
                                      </p:to>
                                    </p:set>
                                    <p:anim calcmode="lin" valueType="num">
                                      <p:cBhvr>
                                        <p:cTn id="7" dur="1000" fill="hold"/>
                                        <p:tgtEl>
                                          <p:spTgt spid="282627">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282627">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282627">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82627">
                                            <p:txEl>
                                              <p:pRg st="3" end="3"/>
                                            </p:txEl>
                                          </p:spTgt>
                                        </p:tgtEl>
                                        <p:attrNameLst>
                                          <p:attrName>style.visibility</p:attrName>
                                        </p:attrNameLst>
                                      </p:cBhvr>
                                      <p:to>
                                        <p:strVal val="visible"/>
                                      </p:to>
                                    </p:set>
                                    <p:anim calcmode="lin" valueType="num">
                                      <p:cBhvr>
                                        <p:cTn id="14" dur="1000" fill="hold"/>
                                        <p:tgtEl>
                                          <p:spTgt spid="282627">
                                            <p:txEl>
                                              <p:pRg st="3" end="3"/>
                                            </p:txEl>
                                          </p:spTgt>
                                        </p:tgtEl>
                                        <p:attrNameLst>
                                          <p:attrName>ppt_w</p:attrName>
                                        </p:attrNameLst>
                                      </p:cBhvr>
                                      <p:tavLst>
                                        <p:tav tm="0">
                                          <p:val>
                                            <p:strVal val="#ppt_w*0.70"/>
                                          </p:val>
                                        </p:tav>
                                        <p:tav tm="100000">
                                          <p:val>
                                            <p:strVal val="#ppt_w"/>
                                          </p:val>
                                        </p:tav>
                                      </p:tavLst>
                                    </p:anim>
                                    <p:anim calcmode="lin" valueType="num">
                                      <p:cBhvr>
                                        <p:cTn id="15" dur="1000" fill="hold"/>
                                        <p:tgtEl>
                                          <p:spTgt spid="282627">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28262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82632"/>
                                        </p:tgtEl>
                                        <p:attrNameLst>
                                          <p:attrName>style.visibility</p:attrName>
                                        </p:attrNameLst>
                                      </p:cBhvr>
                                      <p:to>
                                        <p:strVal val="visible"/>
                                      </p:to>
                                    </p:set>
                                    <p:anim calcmode="lin" valueType="num">
                                      <p:cBhvr>
                                        <p:cTn id="21" dur="1000" fill="hold"/>
                                        <p:tgtEl>
                                          <p:spTgt spid="282632"/>
                                        </p:tgtEl>
                                        <p:attrNameLst>
                                          <p:attrName>ppt_w</p:attrName>
                                        </p:attrNameLst>
                                      </p:cBhvr>
                                      <p:tavLst>
                                        <p:tav tm="0">
                                          <p:val>
                                            <p:strVal val="#ppt_w*0.70"/>
                                          </p:val>
                                        </p:tav>
                                        <p:tav tm="100000">
                                          <p:val>
                                            <p:strVal val="#ppt_w"/>
                                          </p:val>
                                        </p:tav>
                                      </p:tavLst>
                                    </p:anim>
                                    <p:anim calcmode="lin" valueType="num">
                                      <p:cBhvr>
                                        <p:cTn id="22" dur="1000" fill="hold"/>
                                        <p:tgtEl>
                                          <p:spTgt spid="282632"/>
                                        </p:tgtEl>
                                        <p:attrNameLst>
                                          <p:attrName>ppt_h</p:attrName>
                                        </p:attrNameLst>
                                      </p:cBhvr>
                                      <p:tavLst>
                                        <p:tav tm="0">
                                          <p:val>
                                            <p:strVal val="#ppt_h"/>
                                          </p:val>
                                        </p:tav>
                                        <p:tav tm="100000">
                                          <p:val>
                                            <p:strVal val="#ppt_h"/>
                                          </p:val>
                                        </p:tav>
                                      </p:tavLst>
                                    </p:anim>
                                    <p:animEffect transition="in" filter="fade">
                                      <p:cBhvr>
                                        <p:cTn id="23" dur="1000"/>
                                        <p:tgtEl>
                                          <p:spTgt spid="2826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82627">
                                            <p:txEl>
                                              <p:pRg st="4" end="4"/>
                                            </p:txEl>
                                          </p:spTgt>
                                        </p:tgtEl>
                                        <p:attrNameLst>
                                          <p:attrName>style.visibility</p:attrName>
                                        </p:attrNameLst>
                                      </p:cBhvr>
                                      <p:to>
                                        <p:strVal val="visible"/>
                                      </p:to>
                                    </p:set>
                                    <p:anim calcmode="lin" valueType="num">
                                      <p:cBhvr>
                                        <p:cTn id="28" dur="1000" fill="hold"/>
                                        <p:tgtEl>
                                          <p:spTgt spid="282627">
                                            <p:txEl>
                                              <p:pRg st="4" end="4"/>
                                            </p:txEl>
                                          </p:spTgt>
                                        </p:tgtEl>
                                        <p:attrNameLst>
                                          <p:attrName>ppt_w</p:attrName>
                                        </p:attrNameLst>
                                      </p:cBhvr>
                                      <p:tavLst>
                                        <p:tav tm="0">
                                          <p:val>
                                            <p:strVal val="#ppt_w*0.70"/>
                                          </p:val>
                                        </p:tav>
                                        <p:tav tm="100000">
                                          <p:val>
                                            <p:strVal val="#ppt_w"/>
                                          </p:val>
                                        </p:tav>
                                      </p:tavLst>
                                    </p:anim>
                                    <p:anim calcmode="lin" valueType="num">
                                      <p:cBhvr>
                                        <p:cTn id="29" dur="1000" fill="hold"/>
                                        <p:tgtEl>
                                          <p:spTgt spid="282627">
                                            <p:txEl>
                                              <p:pRg st="4" end="4"/>
                                            </p:txEl>
                                          </p:spTgt>
                                        </p:tgtEl>
                                        <p:attrNameLst>
                                          <p:attrName>ppt_h</p:attrName>
                                        </p:attrNameLst>
                                      </p:cBhvr>
                                      <p:tavLst>
                                        <p:tav tm="0">
                                          <p:val>
                                            <p:strVal val="#ppt_h"/>
                                          </p:val>
                                        </p:tav>
                                        <p:tav tm="100000">
                                          <p:val>
                                            <p:strVal val="#ppt_h"/>
                                          </p:val>
                                        </p:tav>
                                      </p:tavLst>
                                    </p:anim>
                                    <p:animEffect transition="in" filter="fade">
                                      <p:cBhvr>
                                        <p:cTn id="30" dur="1000"/>
                                        <p:tgtEl>
                                          <p:spTgt spid="282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11</a:t>
            </a:r>
            <a:br>
              <a:rPr lang="en-US" altLang="zh-CN" sz="1400" smtClean="0">
                <a:ea typeface="黑体" pitchFamily="2" charset="-122"/>
              </a:rPr>
            </a:br>
            <a:r>
              <a:rPr lang="en-US" altLang="zh-CN" sz="1400" smtClean="0">
                <a:ea typeface="黑体" pitchFamily="2" charset="-122"/>
              </a:rPr>
              <a:t> </a:t>
            </a:r>
            <a:r>
              <a:rPr lang="en-US" altLang="zh-CN" sz="2900" smtClean="0"/>
              <a:t>5-2</a:t>
            </a:r>
            <a:r>
              <a:rPr lang="zh-CN" altLang="en-US" sz="3700" b="1" smtClean="0"/>
              <a:t>直流发电机的运行特性</a:t>
            </a:r>
          </a:p>
        </p:txBody>
      </p:sp>
      <p:sp>
        <p:nvSpPr>
          <p:cNvPr id="16387" name="Rectangle 3"/>
          <p:cNvSpPr>
            <a:spLocks noChangeArrowheads="1"/>
          </p:cNvSpPr>
          <p:nvPr/>
        </p:nvSpPr>
        <p:spPr bwMode="auto">
          <a:xfrm>
            <a:off x="539750" y="2349500"/>
            <a:ext cx="8208963" cy="42481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3100" b="1"/>
              <a:t>一、他励直流发电机</a:t>
            </a:r>
          </a:p>
          <a:p>
            <a:pPr marL="342900" indent="-342900">
              <a:spcBef>
                <a:spcPct val="20000"/>
              </a:spcBef>
              <a:buClr>
                <a:schemeClr val="bg2"/>
              </a:buClr>
              <a:buSzPct val="70000"/>
              <a:buFont typeface="Wingdings" pitchFamily="2" charset="2"/>
              <a:buChar char="l"/>
            </a:pPr>
            <a:r>
              <a:rPr lang="en-US" altLang="zh-CN" sz="3100" b="1"/>
              <a:t>1</a:t>
            </a:r>
            <a:r>
              <a:rPr lang="zh-CN" altLang="en-US" sz="3100" b="1"/>
              <a:t>．空载特性曲线</a:t>
            </a:r>
          </a:p>
          <a:p>
            <a:pPr marL="342900" indent="-342900">
              <a:spcBef>
                <a:spcPct val="20000"/>
              </a:spcBef>
              <a:buClr>
                <a:schemeClr val="bg2"/>
              </a:buClr>
              <a:buSzPct val="70000"/>
              <a:buFont typeface="Wingdings" pitchFamily="2" charset="2"/>
              <a:buChar char="l"/>
            </a:pPr>
            <a:r>
              <a:rPr lang="en-US" altLang="en-US" sz="3100" b="1"/>
              <a:t>2．外特性</a:t>
            </a:r>
            <a:endParaRPr lang="zh-CN" altLang="en-US" sz="3100" b="1"/>
          </a:p>
          <a:p>
            <a:pPr marL="342900" indent="-342900">
              <a:spcBef>
                <a:spcPct val="20000"/>
              </a:spcBef>
              <a:buClr>
                <a:schemeClr val="bg2"/>
              </a:buClr>
              <a:buSzPct val="70000"/>
              <a:buFont typeface="Wingdings" pitchFamily="2" charset="2"/>
              <a:buChar char="l"/>
            </a:pPr>
            <a:r>
              <a:rPr lang="en-US" altLang="en-US" sz="3100" b="1"/>
              <a:t>3．调整特性</a:t>
            </a:r>
            <a:r>
              <a:rPr lang="en-US" altLang="en-US" sz="3100"/>
              <a:t>：</a:t>
            </a:r>
          </a:p>
          <a:p>
            <a:pPr marL="342900" indent="-342900">
              <a:spcBef>
                <a:spcPct val="20000"/>
              </a:spcBef>
              <a:buClr>
                <a:schemeClr val="bg2"/>
              </a:buClr>
              <a:buSzPct val="70000"/>
              <a:buFont typeface="Wingdings" pitchFamily="2" charset="2"/>
              <a:buChar char="l"/>
            </a:pPr>
            <a:endParaRPr lang="en-US" altLang="zh-CN" sz="4000" b="1">
              <a:solidFill>
                <a:srgbClr val="FF00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900" b="1" smtClean="0">
                <a:latin typeface="华文新魏" pitchFamily="2" charset="-122"/>
                <a:ea typeface="华文新魏" pitchFamily="2" charset="-122"/>
              </a:rPr>
              <a:t>12</a:t>
            </a:r>
            <a:r>
              <a:rPr lang="en-US" altLang="zh-CN" sz="1400" smtClean="0">
                <a:ea typeface="黑体" pitchFamily="2" charset="-122"/>
              </a:rPr>
              <a:t/>
            </a:r>
            <a:br>
              <a:rPr lang="en-US" altLang="zh-CN" sz="1400" smtClean="0">
                <a:ea typeface="黑体" pitchFamily="2" charset="-122"/>
              </a:rPr>
            </a:br>
            <a:r>
              <a:rPr lang="en-US" altLang="zh-CN" sz="1400" smtClean="0">
                <a:ea typeface="黑体" pitchFamily="2" charset="-122"/>
              </a:rPr>
              <a:t> </a:t>
            </a:r>
            <a:r>
              <a:rPr lang="en-US" altLang="zh-CN" sz="2900" smtClean="0"/>
              <a:t>5-2</a:t>
            </a:r>
            <a:r>
              <a:rPr lang="zh-CN" altLang="en-US" sz="3700" b="1" smtClean="0"/>
              <a:t>直流发电机的运行特性</a:t>
            </a:r>
          </a:p>
        </p:txBody>
      </p:sp>
      <p:sp>
        <p:nvSpPr>
          <p:cNvPr id="17411" name="Rectangle 3"/>
          <p:cNvSpPr>
            <a:spLocks noChangeArrowheads="1"/>
          </p:cNvSpPr>
          <p:nvPr/>
        </p:nvSpPr>
        <p:spPr bwMode="auto">
          <a:xfrm>
            <a:off x="684213" y="1773238"/>
            <a:ext cx="8135937" cy="35274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3100"/>
              <a:t>二、并励直流发电机</a:t>
            </a:r>
          </a:p>
          <a:p>
            <a:pPr marL="342900" indent="-342900">
              <a:spcBef>
                <a:spcPct val="20000"/>
              </a:spcBef>
              <a:buClr>
                <a:schemeClr val="bg2"/>
              </a:buClr>
              <a:buSzPct val="70000"/>
              <a:buFont typeface="Wingdings" pitchFamily="2" charset="2"/>
              <a:buChar char="l"/>
            </a:pPr>
            <a:r>
              <a:rPr lang="en-US" altLang="zh-CN" sz="3100" b="1"/>
              <a:t>1</a:t>
            </a:r>
            <a:r>
              <a:rPr lang="zh-CN" altLang="en-US" sz="3100" b="1"/>
              <a:t>．并励直流发电机的自励</a:t>
            </a:r>
          </a:p>
          <a:p>
            <a:pPr marL="342900" indent="-342900">
              <a:spcBef>
                <a:spcPct val="20000"/>
              </a:spcBef>
              <a:buClr>
                <a:schemeClr val="bg2"/>
              </a:buClr>
              <a:buSzPct val="70000"/>
              <a:buFont typeface="Wingdings" pitchFamily="2" charset="2"/>
              <a:buChar char="l"/>
            </a:pPr>
            <a:r>
              <a:rPr lang="zh-CN" altLang="en-US" sz="3100"/>
              <a:t>（</a:t>
            </a:r>
            <a:r>
              <a:rPr lang="en-US" altLang="zh-CN" sz="3100"/>
              <a:t>1</a:t>
            </a:r>
            <a:r>
              <a:rPr lang="zh-CN" altLang="en-US" sz="3100"/>
              <a:t>）过程：励磁绕阻并接于电枢绕组两端，由发电机本身的端电压提供励磁，而发电机的端电压有必须在有了励磁电流后才能产生，所以并励发电机由初始的</a:t>
            </a:r>
            <a:r>
              <a:rPr lang="en-US" altLang="zh-CN" sz="3100"/>
              <a:t>U=0</a:t>
            </a:r>
            <a:r>
              <a:rPr lang="zh-CN" altLang="en-US" sz="3100"/>
              <a:t>到正常运行时</a:t>
            </a:r>
            <a:r>
              <a:rPr lang="en-US" altLang="zh-CN" sz="3100"/>
              <a:t>U</a:t>
            </a:r>
            <a:r>
              <a:rPr lang="zh-CN" altLang="en-US" sz="3100"/>
              <a:t>为一定值，有一个自己建立电压的过程</a:t>
            </a:r>
            <a:r>
              <a:rPr lang="en-US" altLang="zh-CN" sz="3100"/>
              <a:t>(</a:t>
            </a:r>
            <a:r>
              <a:rPr lang="zh-CN" altLang="en-US" sz="3100"/>
              <a:t>自励过程</a:t>
            </a:r>
            <a:r>
              <a:rPr lang="en-US" altLang="zh-CN" sz="3100"/>
              <a:t>)</a:t>
            </a:r>
            <a:r>
              <a:rPr lang="zh-CN" altLang="en-US" sz="3100"/>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900" b="1" smtClean="0">
                <a:latin typeface="华文新魏" pitchFamily="2" charset="-122"/>
                <a:ea typeface="华文新魏" pitchFamily="2" charset="-122"/>
              </a:rPr>
              <a:t>13</a:t>
            </a:r>
            <a:r>
              <a:rPr lang="en-US" altLang="zh-CN" sz="1400" smtClean="0">
                <a:ea typeface="黑体" pitchFamily="2" charset="-122"/>
              </a:rPr>
              <a:t/>
            </a:r>
            <a:br>
              <a:rPr lang="en-US" altLang="zh-CN" sz="1400" smtClean="0">
                <a:ea typeface="黑体" pitchFamily="2" charset="-122"/>
              </a:rPr>
            </a:br>
            <a:r>
              <a:rPr lang="en-US" altLang="zh-CN" sz="1400" smtClean="0">
                <a:ea typeface="黑体" pitchFamily="2" charset="-122"/>
              </a:rPr>
              <a:t> </a:t>
            </a:r>
            <a:r>
              <a:rPr lang="en-US" altLang="zh-CN" sz="2900" smtClean="0"/>
              <a:t>5-2</a:t>
            </a:r>
            <a:r>
              <a:rPr lang="zh-CN" altLang="en-US" sz="3700" b="1" smtClean="0"/>
              <a:t>直流发电机的运行特性</a:t>
            </a:r>
          </a:p>
        </p:txBody>
      </p:sp>
      <p:sp>
        <p:nvSpPr>
          <p:cNvPr id="284675" name="Rectangle 3"/>
          <p:cNvSpPr>
            <a:spLocks noChangeArrowheads="1"/>
          </p:cNvSpPr>
          <p:nvPr/>
        </p:nvSpPr>
        <p:spPr bwMode="auto">
          <a:xfrm>
            <a:off x="755650" y="2060575"/>
            <a:ext cx="8135938" cy="3671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3100"/>
              <a:t>二、并励直流发电机</a:t>
            </a:r>
          </a:p>
          <a:p>
            <a:pPr marL="342900" indent="-342900">
              <a:spcBef>
                <a:spcPct val="20000"/>
              </a:spcBef>
              <a:buClr>
                <a:schemeClr val="bg2"/>
              </a:buClr>
              <a:buSzPct val="70000"/>
              <a:buFont typeface="Wingdings" pitchFamily="2" charset="2"/>
              <a:buChar char="l"/>
            </a:pPr>
            <a:r>
              <a:rPr lang="en-US" altLang="zh-CN" sz="3100"/>
              <a:t>1</a:t>
            </a:r>
            <a:r>
              <a:rPr lang="zh-CN" altLang="en-US" sz="3100"/>
              <a:t>．并励直流发电机的自励</a:t>
            </a:r>
          </a:p>
          <a:p>
            <a:pPr marL="342900" indent="-342900">
              <a:spcBef>
                <a:spcPct val="20000"/>
              </a:spcBef>
              <a:buClr>
                <a:schemeClr val="bg2"/>
              </a:buClr>
              <a:buSzPct val="70000"/>
              <a:buFont typeface="Wingdings" pitchFamily="2" charset="2"/>
              <a:buChar char="l"/>
            </a:pPr>
            <a:r>
              <a:rPr lang="zh-CN" altLang="en-US" sz="3100"/>
              <a:t>（</a:t>
            </a:r>
            <a:r>
              <a:rPr lang="en-US" altLang="zh-CN" sz="3100"/>
              <a:t>2</a:t>
            </a:r>
            <a:r>
              <a:rPr lang="zh-CN" altLang="en-US" sz="3100"/>
              <a:t>）条件：</a:t>
            </a:r>
          </a:p>
          <a:p>
            <a:pPr marL="342900" indent="-342900">
              <a:spcBef>
                <a:spcPct val="20000"/>
              </a:spcBef>
              <a:buClr>
                <a:schemeClr val="bg2"/>
              </a:buClr>
              <a:buSzPct val="70000"/>
              <a:buFont typeface="Wingdings" pitchFamily="2" charset="2"/>
              <a:buChar char="l"/>
            </a:pPr>
            <a:r>
              <a:rPr lang="en-US" altLang="zh-CN" sz="3100"/>
              <a:t>a.</a:t>
            </a:r>
            <a:r>
              <a:rPr lang="zh-CN" altLang="en-US" sz="3100"/>
              <a:t>电机中要有剩磁</a:t>
            </a:r>
          </a:p>
          <a:p>
            <a:pPr marL="342900" indent="-342900">
              <a:spcBef>
                <a:spcPct val="20000"/>
              </a:spcBef>
              <a:buClr>
                <a:schemeClr val="bg2"/>
              </a:buClr>
              <a:buSzPct val="70000"/>
              <a:buFont typeface="Wingdings" pitchFamily="2" charset="2"/>
              <a:buChar char="l"/>
            </a:pPr>
            <a:r>
              <a:rPr lang="en-US" altLang="zh-CN" sz="3100"/>
              <a:t>b.</a:t>
            </a:r>
            <a:r>
              <a:rPr lang="zh-CN" altLang="en-US" sz="3100"/>
              <a:t>励磁绕组与电枢绕组并接正确</a:t>
            </a:r>
          </a:p>
          <a:p>
            <a:pPr marL="342900" indent="-342900">
              <a:spcBef>
                <a:spcPct val="20000"/>
              </a:spcBef>
              <a:buClr>
                <a:schemeClr val="bg2"/>
              </a:buClr>
              <a:buSzPct val="70000"/>
              <a:buFont typeface="Wingdings" pitchFamily="2" charset="2"/>
              <a:buChar char="l"/>
            </a:pPr>
            <a:r>
              <a:rPr lang="en-US" altLang="zh-CN" sz="3100"/>
              <a:t>c.</a:t>
            </a:r>
            <a:r>
              <a:rPr lang="zh-CN" altLang="en-US" sz="3100"/>
              <a:t>励磁回路电阻小于建压临界电阻。</a:t>
            </a:r>
            <a:endParaRPr lang="zh-CN" altLang="en-US" sz="4000" b="1"/>
          </a:p>
        </p:txBody>
      </p:sp>
      <p:pic>
        <p:nvPicPr>
          <p:cNvPr id="284678" name="Picture 6" descr="5-6并激发电机自励建压"/>
          <p:cNvPicPr>
            <a:picLocks noChangeAspect="1" noChangeArrowheads="1"/>
          </p:cNvPicPr>
          <p:nvPr>
            <p:ph idx="1"/>
          </p:nvPr>
        </p:nvPicPr>
        <p:blipFill>
          <a:blip r:embed="rId2"/>
          <a:srcRect/>
          <a:stretch>
            <a:fillRect/>
          </a:stretch>
        </p:blipFill>
        <p:spPr>
          <a:xfrm>
            <a:off x="2339975" y="260350"/>
            <a:ext cx="6804025" cy="3614738"/>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 calcmode="lin" valueType="num">
                                      <p:cBhvr>
                                        <p:cTn id="7" dur="1000" fill="hold"/>
                                        <p:tgtEl>
                                          <p:spTgt spid="28467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8467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8467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84675">
                                            <p:txEl>
                                              <p:pRg st="1" end="1"/>
                                            </p:txEl>
                                          </p:spTgt>
                                        </p:tgtEl>
                                        <p:attrNameLst>
                                          <p:attrName>style.visibility</p:attrName>
                                        </p:attrNameLst>
                                      </p:cBhvr>
                                      <p:to>
                                        <p:strVal val="visible"/>
                                      </p:to>
                                    </p:set>
                                    <p:anim calcmode="lin" valueType="num">
                                      <p:cBhvr>
                                        <p:cTn id="14" dur="1000" fill="hold"/>
                                        <p:tgtEl>
                                          <p:spTgt spid="284675">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8467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8467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84675">
                                            <p:txEl>
                                              <p:pRg st="2" end="2"/>
                                            </p:txEl>
                                          </p:spTgt>
                                        </p:tgtEl>
                                        <p:attrNameLst>
                                          <p:attrName>style.visibility</p:attrName>
                                        </p:attrNameLst>
                                      </p:cBhvr>
                                      <p:to>
                                        <p:strVal val="visible"/>
                                      </p:to>
                                    </p:set>
                                    <p:anim calcmode="lin" valueType="num">
                                      <p:cBhvr>
                                        <p:cTn id="21" dur="1000" fill="hold"/>
                                        <p:tgtEl>
                                          <p:spTgt spid="28467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28467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28467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284678"/>
                                        </p:tgtEl>
                                        <p:attrNameLst>
                                          <p:attrName>style.visibility</p:attrName>
                                        </p:attrNameLst>
                                      </p:cBhvr>
                                      <p:to>
                                        <p:strVal val="visible"/>
                                      </p:to>
                                    </p:set>
                                    <p:anim calcmode="lin" valueType="num">
                                      <p:cBhvr>
                                        <p:cTn id="28" dur="1000" fill="hold"/>
                                        <p:tgtEl>
                                          <p:spTgt spid="284678"/>
                                        </p:tgtEl>
                                        <p:attrNameLst>
                                          <p:attrName>ppt_w</p:attrName>
                                        </p:attrNameLst>
                                      </p:cBhvr>
                                      <p:tavLst>
                                        <p:tav tm="0">
                                          <p:val>
                                            <p:strVal val="#ppt_w*0.70"/>
                                          </p:val>
                                        </p:tav>
                                        <p:tav tm="100000">
                                          <p:val>
                                            <p:strVal val="#ppt_w"/>
                                          </p:val>
                                        </p:tav>
                                      </p:tavLst>
                                    </p:anim>
                                    <p:anim calcmode="lin" valueType="num">
                                      <p:cBhvr>
                                        <p:cTn id="29" dur="1000" fill="hold"/>
                                        <p:tgtEl>
                                          <p:spTgt spid="284678"/>
                                        </p:tgtEl>
                                        <p:attrNameLst>
                                          <p:attrName>ppt_h</p:attrName>
                                        </p:attrNameLst>
                                      </p:cBhvr>
                                      <p:tavLst>
                                        <p:tav tm="0">
                                          <p:val>
                                            <p:strVal val="#ppt_h"/>
                                          </p:val>
                                        </p:tav>
                                        <p:tav tm="100000">
                                          <p:val>
                                            <p:strVal val="#ppt_h"/>
                                          </p:val>
                                        </p:tav>
                                      </p:tavLst>
                                    </p:anim>
                                    <p:animEffect transition="in" filter="fade">
                                      <p:cBhvr>
                                        <p:cTn id="30" dur="1000"/>
                                        <p:tgtEl>
                                          <p:spTgt spid="28467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84675">
                                            <p:txEl>
                                              <p:pRg st="3" end="3"/>
                                            </p:txEl>
                                          </p:spTgt>
                                        </p:tgtEl>
                                        <p:attrNameLst>
                                          <p:attrName>style.visibility</p:attrName>
                                        </p:attrNameLst>
                                      </p:cBhvr>
                                      <p:to>
                                        <p:strVal val="visible"/>
                                      </p:to>
                                    </p:set>
                                    <p:anim calcmode="lin" valueType="num">
                                      <p:cBhvr>
                                        <p:cTn id="35" dur="1000" fill="hold"/>
                                        <p:tgtEl>
                                          <p:spTgt spid="284675">
                                            <p:txEl>
                                              <p:pRg st="3" end="3"/>
                                            </p:txEl>
                                          </p:spTgt>
                                        </p:tgtEl>
                                        <p:attrNameLst>
                                          <p:attrName>ppt_w</p:attrName>
                                        </p:attrNameLst>
                                      </p:cBhvr>
                                      <p:tavLst>
                                        <p:tav tm="0">
                                          <p:val>
                                            <p:strVal val="#ppt_w*0.70"/>
                                          </p:val>
                                        </p:tav>
                                        <p:tav tm="100000">
                                          <p:val>
                                            <p:strVal val="#ppt_w"/>
                                          </p:val>
                                        </p:tav>
                                      </p:tavLst>
                                    </p:anim>
                                    <p:anim calcmode="lin" valueType="num">
                                      <p:cBhvr>
                                        <p:cTn id="36" dur="1000" fill="hold"/>
                                        <p:tgtEl>
                                          <p:spTgt spid="284675">
                                            <p:txEl>
                                              <p:pRg st="3" end="3"/>
                                            </p:txEl>
                                          </p:spTgt>
                                        </p:tgtEl>
                                        <p:attrNameLst>
                                          <p:attrName>ppt_h</p:attrName>
                                        </p:attrNameLst>
                                      </p:cBhvr>
                                      <p:tavLst>
                                        <p:tav tm="0">
                                          <p:val>
                                            <p:strVal val="#ppt_h"/>
                                          </p:val>
                                        </p:tav>
                                        <p:tav tm="100000">
                                          <p:val>
                                            <p:strVal val="#ppt_h"/>
                                          </p:val>
                                        </p:tav>
                                      </p:tavLst>
                                    </p:anim>
                                    <p:animEffect transition="in" filter="fade">
                                      <p:cBhvr>
                                        <p:cTn id="37" dur="1000"/>
                                        <p:tgtEl>
                                          <p:spTgt spid="284675">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284675">
                                            <p:txEl>
                                              <p:pRg st="4" end="4"/>
                                            </p:txEl>
                                          </p:spTgt>
                                        </p:tgtEl>
                                        <p:attrNameLst>
                                          <p:attrName>style.visibility</p:attrName>
                                        </p:attrNameLst>
                                      </p:cBhvr>
                                      <p:to>
                                        <p:strVal val="visible"/>
                                      </p:to>
                                    </p:set>
                                    <p:anim calcmode="lin" valueType="num">
                                      <p:cBhvr>
                                        <p:cTn id="42" dur="1000" fill="hold"/>
                                        <p:tgtEl>
                                          <p:spTgt spid="284675">
                                            <p:txEl>
                                              <p:pRg st="4" end="4"/>
                                            </p:txEl>
                                          </p:spTgt>
                                        </p:tgtEl>
                                        <p:attrNameLst>
                                          <p:attrName>ppt_w</p:attrName>
                                        </p:attrNameLst>
                                      </p:cBhvr>
                                      <p:tavLst>
                                        <p:tav tm="0">
                                          <p:val>
                                            <p:strVal val="#ppt_w*0.70"/>
                                          </p:val>
                                        </p:tav>
                                        <p:tav tm="100000">
                                          <p:val>
                                            <p:strVal val="#ppt_w"/>
                                          </p:val>
                                        </p:tav>
                                      </p:tavLst>
                                    </p:anim>
                                    <p:anim calcmode="lin" valueType="num">
                                      <p:cBhvr>
                                        <p:cTn id="43" dur="1000" fill="hold"/>
                                        <p:tgtEl>
                                          <p:spTgt spid="284675">
                                            <p:txEl>
                                              <p:pRg st="4" end="4"/>
                                            </p:txEl>
                                          </p:spTgt>
                                        </p:tgtEl>
                                        <p:attrNameLst>
                                          <p:attrName>ppt_h</p:attrName>
                                        </p:attrNameLst>
                                      </p:cBhvr>
                                      <p:tavLst>
                                        <p:tav tm="0">
                                          <p:val>
                                            <p:strVal val="#ppt_h"/>
                                          </p:val>
                                        </p:tav>
                                        <p:tav tm="100000">
                                          <p:val>
                                            <p:strVal val="#ppt_h"/>
                                          </p:val>
                                        </p:tav>
                                      </p:tavLst>
                                    </p:anim>
                                    <p:animEffect transition="in" filter="fade">
                                      <p:cBhvr>
                                        <p:cTn id="44" dur="1000"/>
                                        <p:tgtEl>
                                          <p:spTgt spid="284675">
                                            <p:txEl>
                                              <p:pRg st="4" end="4"/>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284675">
                                            <p:txEl>
                                              <p:pRg st="5" end="5"/>
                                            </p:txEl>
                                          </p:spTgt>
                                        </p:tgtEl>
                                        <p:attrNameLst>
                                          <p:attrName>style.visibility</p:attrName>
                                        </p:attrNameLst>
                                      </p:cBhvr>
                                      <p:to>
                                        <p:strVal val="visible"/>
                                      </p:to>
                                    </p:set>
                                    <p:anim calcmode="lin" valueType="num">
                                      <p:cBhvr>
                                        <p:cTn id="49" dur="1000" fill="hold"/>
                                        <p:tgtEl>
                                          <p:spTgt spid="284675">
                                            <p:txEl>
                                              <p:pRg st="5" end="5"/>
                                            </p:txEl>
                                          </p:spTgt>
                                        </p:tgtEl>
                                        <p:attrNameLst>
                                          <p:attrName>ppt_w</p:attrName>
                                        </p:attrNameLst>
                                      </p:cBhvr>
                                      <p:tavLst>
                                        <p:tav tm="0">
                                          <p:val>
                                            <p:strVal val="#ppt_w*0.70"/>
                                          </p:val>
                                        </p:tav>
                                        <p:tav tm="100000">
                                          <p:val>
                                            <p:strVal val="#ppt_w"/>
                                          </p:val>
                                        </p:tav>
                                      </p:tavLst>
                                    </p:anim>
                                    <p:anim calcmode="lin" valueType="num">
                                      <p:cBhvr>
                                        <p:cTn id="50" dur="1000" fill="hold"/>
                                        <p:tgtEl>
                                          <p:spTgt spid="284675">
                                            <p:txEl>
                                              <p:pRg st="5" end="5"/>
                                            </p:txEl>
                                          </p:spTgt>
                                        </p:tgtEl>
                                        <p:attrNameLst>
                                          <p:attrName>ppt_h</p:attrName>
                                        </p:attrNameLst>
                                      </p:cBhvr>
                                      <p:tavLst>
                                        <p:tav tm="0">
                                          <p:val>
                                            <p:strVal val="#ppt_h"/>
                                          </p:val>
                                        </p:tav>
                                        <p:tav tm="100000">
                                          <p:val>
                                            <p:strVal val="#ppt_h"/>
                                          </p:val>
                                        </p:tav>
                                      </p:tavLst>
                                    </p:anim>
                                    <p:animEffect transition="in" filter="fade">
                                      <p:cBhvr>
                                        <p:cTn id="51" dur="1000"/>
                                        <p:tgtEl>
                                          <p:spTgt spid="284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16013" y="620713"/>
            <a:ext cx="7793037" cy="1143000"/>
          </a:xfrm>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14</a:t>
            </a:r>
            <a:br>
              <a:rPr lang="en-US" altLang="zh-CN" sz="1400" smtClean="0">
                <a:ea typeface="黑体" pitchFamily="2" charset="-122"/>
              </a:rPr>
            </a:br>
            <a:r>
              <a:rPr lang="en-US" altLang="zh-CN" sz="1400" smtClean="0">
                <a:ea typeface="黑体" pitchFamily="2" charset="-122"/>
              </a:rPr>
              <a:t> </a:t>
            </a:r>
            <a:r>
              <a:rPr lang="en-US" altLang="zh-CN" sz="2900" smtClean="0"/>
              <a:t>5-2</a:t>
            </a:r>
            <a:r>
              <a:rPr lang="zh-CN" altLang="en-US" sz="3700" b="1" smtClean="0"/>
              <a:t>直流发电机的运行特性</a:t>
            </a:r>
          </a:p>
        </p:txBody>
      </p:sp>
      <p:sp>
        <p:nvSpPr>
          <p:cNvPr id="19459" name="Rectangle 3"/>
          <p:cNvSpPr>
            <a:spLocks noChangeArrowheads="1"/>
          </p:cNvSpPr>
          <p:nvPr/>
        </p:nvSpPr>
        <p:spPr bwMode="auto">
          <a:xfrm>
            <a:off x="684213" y="1773238"/>
            <a:ext cx="8135937" cy="35274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3100" b="1"/>
              <a:t>二、并励直流发电机</a:t>
            </a:r>
          </a:p>
          <a:p>
            <a:pPr marL="342900" indent="-342900">
              <a:spcBef>
                <a:spcPct val="20000"/>
              </a:spcBef>
              <a:buClr>
                <a:schemeClr val="bg2"/>
              </a:buClr>
              <a:buSzPct val="70000"/>
              <a:buFont typeface="Wingdings" pitchFamily="2" charset="2"/>
              <a:buChar char="l"/>
            </a:pPr>
            <a:r>
              <a:rPr lang="en-US" altLang="en-US" sz="3100" b="1"/>
              <a:t>2.空载特性</a:t>
            </a:r>
          </a:p>
          <a:p>
            <a:pPr marL="342900" indent="-342900">
              <a:spcBef>
                <a:spcPct val="20000"/>
              </a:spcBef>
              <a:buClr>
                <a:schemeClr val="bg2"/>
              </a:buClr>
              <a:buSzPct val="70000"/>
              <a:buFont typeface="Wingdings" pitchFamily="2" charset="2"/>
              <a:buChar char="l"/>
            </a:pPr>
            <a:r>
              <a:rPr lang="en-US" altLang="en-US" sz="3100"/>
              <a:t>并励发电机的励磁电流很小，只占额定电流的（1-3）%。微小的电流在电枢绕组中引起的电压降很小，可以忽略不计。所以并励发电机的开路电压也就是电枢中的感应电势。并励发电机的开路特性与他励相同，一般接成他励方式，由试验得出。</a:t>
            </a:r>
          </a:p>
          <a:p>
            <a:pPr marL="342900" indent="-342900">
              <a:spcBef>
                <a:spcPct val="20000"/>
              </a:spcBef>
              <a:buClr>
                <a:schemeClr val="bg2"/>
              </a:buClr>
              <a:buSzPct val="70000"/>
              <a:buFont typeface="Wingdings" pitchFamily="2" charset="2"/>
              <a:buChar char="l"/>
            </a:pPr>
            <a:endParaRPr lang="en-US" altLang="zh-CN" sz="4000" b="1"/>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1400" b="1" smtClean="0">
                <a:latin typeface="华文新魏" pitchFamily="2" charset="-122"/>
                <a:ea typeface="华文新魏" pitchFamily="2" charset="-122"/>
              </a:rPr>
              <a:t>第五章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14</a:t>
            </a:r>
            <a:br>
              <a:rPr lang="en-US" altLang="zh-CN" sz="1400" smtClean="0">
                <a:ea typeface="黑体" pitchFamily="2" charset="-122"/>
              </a:rPr>
            </a:br>
            <a:r>
              <a:rPr lang="en-US" altLang="zh-CN" sz="1400" smtClean="0">
                <a:ea typeface="黑体" pitchFamily="2" charset="-122"/>
              </a:rPr>
              <a:t> </a:t>
            </a:r>
            <a:r>
              <a:rPr lang="en-US" altLang="zh-CN" sz="2900" smtClean="0"/>
              <a:t>5-2</a:t>
            </a:r>
            <a:r>
              <a:rPr lang="zh-CN" altLang="en-US" sz="3700" b="1" smtClean="0"/>
              <a:t>直流发电机的运行特性</a:t>
            </a:r>
          </a:p>
        </p:txBody>
      </p:sp>
      <p:sp>
        <p:nvSpPr>
          <p:cNvPr id="20483" name="Rectangle 3"/>
          <p:cNvSpPr>
            <a:spLocks noChangeArrowheads="1"/>
          </p:cNvSpPr>
          <p:nvPr/>
        </p:nvSpPr>
        <p:spPr bwMode="auto">
          <a:xfrm>
            <a:off x="684213" y="1773238"/>
            <a:ext cx="8135937" cy="13684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3100"/>
              <a:t>二、并励直流发电机</a:t>
            </a:r>
            <a:endParaRPr lang="zh-CN" altLang="en-US" sz="4000" b="1"/>
          </a:p>
        </p:txBody>
      </p:sp>
      <p:pic>
        <p:nvPicPr>
          <p:cNvPr id="20484" name="Picture 4" descr="5-6并激发电机外特性"/>
          <p:cNvPicPr>
            <a:picLocks noChangeAspect="1" noChangeArrowheads="1"/>
          </p:cNvPicPr>
          <p:nvPr>
            <p:ph idx="1"/>
          </p:nvPr>
        </p:nvPicPr>
        <p:blipFill>
          <a:blip r:embed="rId2"/>
          <a:srcRect/>
          <a:stretch>
            <a:fillRect/>
          </a:stretch>
        </p:blipFill>
        <p:spPr>
          <a:xfrm>
            <a:off x="142875" y="2420938"/>
            <a:ext cx="9001125" cy="4248150"/>
          </a:xfr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16</a:t>
            </a:r>
            <a:br>
              <a:rPr lang="en-US" altLang="zh-CN" sz="1400" smtClean="0">
                <a:ea typeface="黑体" pitchFamily="2" charset="-122"/>
              </a:rPr>
            </a:br>
            <a:r>
              <a:rPr lang="en-US" altLang="zh-CN" sz="1400" smtClean="0">
                <a:ea typeface="黑体" pitchFamily="2" charset="-122"/>
              </a:rPr>
              <a:t> </a:t>
            </a:r>
            <a:r>
              <a:rPr lang="en-US" altLang="zh-CN" sz="2900" smtClean="0"/>
              <a:t>5-2</a:t>
            </a:r>
            <a:r>
              <a:rPr lang="zh-CN" altLang="en-US" sz="3700" b="1" smtClean="0"/>
              <a:t>直流发电机的运行特性</a:t>
            </a:r>
          </a:p>
        </p:txBody>
      </p:sp>
      <p:sp>
        <p:nvSpPr>
          <p:cNvPr id="21507" name="Rectangle 3"/>
          <p:cNvSpPr>
            <a:spLocks noChangeArrowheads="1"/>
          </p:cNvSpPr>
          <p:nvPr/>
        </p:nvSpPr>
        <p:spPr bwMode="auto">
          <a:xfrm>
            <a:off x="684213" y="1773238"/>
            <a:ext cx="8135937" cy="35274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endParaRPr lang="en-US" altLang="zh-CN" sz="4000" b="1"/>
          </a:p>
          <a:p>
            <a:pPr marL="342900" indent="-342900">
              <a:spcBef>
                <a:spcPct val="20000"/>
              </a:spcBef>
              <a:buClr>
                <a:schemeClr val="bg2"/>
              </a:buClr>
              <a:buSzPct val="70000"/>
              <a:buFont typeface="Wingdings" pitchFamily="2" charset="2"/>
              <a:buChar char="l"/>
            </a:pPr>
            <a:r>
              <a:rPr lang="zh-CN" altLang="en-US" sz="3100" b="1"/>
              <a:t>二、并励直流发电机</a:t>
            </a:r>
          </a:p>
          <a:p>
            <a:pPr marL="342900" indent="-342900">
              <a:spcBef>
                <a:spcPct val="20000"/>
              </a:spcBef>
              <a:buClr>
                <a:schemeClr val="bg2"/>
              </a:buClr>
              <a:buSzPct val="70000"/>
              <a:buFont typeface="Wingdings" pitchFamily="2" charset="2"/>
              <a:buChar char="l"/>
            </a:pPr>
            <a:r>
              <a:rPr lang="en-US" altLang="en-US" sz="3100" b="1"/>
              <a:t>4.调</a:t>
            </a:r>
            <a:r>
              <a:rPr lang="zh-CN" altLang="en-US" sz="3100" b="1"/>
              <a:t>节</a:t>
            </a:r>
            <a:r>
              <a:rPr lang="en-US" altLang="en-US" sz="3100" b="1"/>
              <a:t>特性</a:t>
            </a:r>
          </a:p>
          <a:p>
            <a:pPr marL="342900" indent="-342900">
              <a:spcBef>
                <a:spcPct val="20000"/>
              </a:spcBef>
              <a:buClr>
                <a:schemeClr val="bg2"/>
              </a:buClr>
              <a:buSzPct val="70000"/>
              <a:buFont typeface="Wingdings" pitchFamily="2" charset="2"/>
              <a:buChar char="l"/>
            </a:pPr>
            <a:r>
              <a:rPr lang="zh-CN" altLang="en-US" sz="3100"/>
              <a:t>       </a:t>
            </a:r>
            <a:r>
              <a:rPr lang="en-US" altLang="en-US" sz="3100"/>
              <a:t>与他励发电机相比，其调整特性更上翘。因为并励发电机的端电压比他励降得低，为保持电压不变，必须增加励磁电流。</a:t>
            </a:r>
          </a:p>
          <a:p>
            <a:pPr marL="342900" indent="-342900">
              <a:spcBef>
                <a:spcPct val="20000"/>
              </a:spcBef>
              <a:buClr>
                <a:schemeClr val="bg2"/>
              </a:buClr>
              <a:buSzPct val="70000"/>
              <a:buFont typeface="Wingdings" pitchFamily="2" charset="2"/>
              <a:buChar char="l"/>
            </a:pPr>
            <a:endParaRPr lang="en-US" altLang="zh-CN" sz="4000" b="1"/>
          </a:p>
        </p:txBody>
      </p:sp>
      <p:pic>
        <p:nvPicPr>
          <p:cNvPr id="21508" name="Picture 4" descr="5-5他激发电机调节特性"/>
          <p:cNvPicPr>
            <a:picLocks noChangeAspect="1" noChangeArrowheads="1"/>
          </p:cNvPicPr>
          <p:nvPr/>
        </p:nvPicPr>
        <p:blipFill>
          <a:blip r:embed="rId2"/>
          <a:srcRect/>
          <a:stretch>
            <a:fillRect/>
          </a:stretch>
        </p:blipFill>
        <p:spPr bwMode="auto">
          <a:xfrm>
            <a:off x="5219700" y="836613"/>
            <a:ext cx="3233738" cy="2813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9" descr="dj1-4"/>
          <p:cNvPicPr>
            <a:picLocks noChangeAspect="1" noChangeArrowheads="1"/>
          </p:cNvPicPr>
          <p:nvPr/>
        </p:nvPicPr>
        <p:blipFill>
          <a:blip r:embed="rId2"/>
          <a:srcRect/>
          <a:stretch>
            <a:fillRect/>
          </a:stretch>
        </p:blipFill>
        <p:spPr bwMode="auto">
          <a:xfrm>
            <a:off x="3679825" y="836613"/>
            <a:ext cx="5324475" cy="5761037"/>
          </a:xfrm>
          <a:prstGeom prst="rect">
            <a:avLst/>
          </a:prstGeom>
          <a:noFill/>
          <a:ln w="9525">
            <a:noFill/>
            <a:miter lim="800000"/>
            <a:headEnd/>
            <a:tailEnd/>
          </a:ln>
        </p:spPr>
      </p:pic>
      <p:sp>
        <p:nvSpPr>
          <p:cNvPr id="4099" name="Rectangle 2"/>
          <p:cNvSpPr>
            <a:spLocks noGrp="1" noChangeArrowheads="1"/>
          </p:cNvSpPr>
          <p:nvPr>
            <p:ph type="title"/>
          </p:nvPr>
        </p:nvSpPr>
        <p:spPr/>
        <p:txBody>
          <a:bodyPr/>
          <a:lstStyle/>
          <a:p>
            <a:pPr eaLnBrk="1" hangingPunct="1"/>
            <a:r>
              <a:rPr lang="zh-CN" altLang="en-US" b="1" smtClean="0">
                <a:ea typeface="仿宋_GB2312" pitchFamily="49" charset="-122"/>
              </a:rPr>
              <a:t>介绍内容</a:t>
            </a:r>
          </a:p>
        </p:txBody>
      </p:sp>
      <p:sp>
        <p:nvSpPr>
          <p:cNvPr id="4100" name="Rectangle 3"/>
          <p:cNvSpPr>
            <a:spLocks noGrp="1" noChangeArrowheads="1"/>
          </p:cNvSpPr>
          <p:nvPr>
            <p:ph type="body" sz="half" idx="1"/>
          </p:nvPr>
        </p:nvSpPr>
        <p:spPr>
          <a:xfrm>
            <a:off x="1266825" y="1905000"/>
            <a:ext cx="6700838" cy="4038600"/>
          </a:xfrm>
        </p:spPr>
        <p:txBody>
          <a:bodyPr/>
          <a:lstStyle/>
          <a:p>
            <a:pPr eaLnBrk="1" hangingPunct="1">
              <a:buFont typeface="Wingdings" pitchFamily="2" charset="2"/>
              <a:buNone/>
            </a:pPr>
            <a:r>
              <a:rPr lang="en-US" altLang="zh-CN" sz="3600" b="1" smtClean="0"/>
              <a:t>1.</a:t>
            </a:r>
            <a:r>
              <a:rPr lang="zh-CN" altLang="en-US" sz="3600" b="1" smtClean="0"/>
              <a:t>直流发电机的基本电磁关系</a:t>
            </a:r>
          </a:p>
          <a:p>
            <a:pPr eaLnBrk="1" hangingPunct="1">
              <a:buFont typeface="Wingdings" pitchFamily="2" charset="2"/>
              <a:buNone/>
            </a:pPr>
            <a:r>
              <a:rPr lang="en-US" altLang="zh-CN" sz="3600" b="1" smtClean="0"/>
              <a:t>2.</a:t>
            </a:r>
            <a:r>
              <a:rPr lang="zh-CN" altLang="en-US" sz="3600" b="1" smtClean="0"/>
              <a:t>他激直流发电机的运行特性</a:t>
            </a:r>
          </a:p>
          <a:p>
            <a:pPr eaLnBrk="1" hangingPunct="1">
              <a:buFont typeface="Wingdings" pitchFamily="2" charset="2"/>
              <a:buNone/>
            </a:pPr>
            <a:r>
              <a:rPr lang="en-US" altLang="zh-CN" sz="3600" b="1" smtClean="0"/>
              <a:t>3.</a:t>
            </a:r>
            <a:r>
              <a:rPr lang="zh-CN" altLang="en-US" sz="3600" b="1" smtClean="0"/>
              <a:t>并励直流发电机的自励与运行特性</a:t>
            </a:r>
          </a:p>
          <a:p>
            <a:pPr eaLnBrk="1" hangingPunct="1">
              <a:buFont typeface="Wingdings" pitchFamily="2" charset="2"/>
              <a:buNone/>
            </a:pPr>
            <a:endParaRPr lang="en-US" altLang="zh-CN" sz="3600" b="1" smtClean="0"/>
          </a:p>
        </p:txBody>
      </p:sp>
      <p:pic>
        <p:nvPicPr>
          <p:cNvPr id="4101" name="Picture 10" descr="03new01010">
            <a:hlinkClick r:id="" action="ppaction://hlinkshowjump?jump=nextslide"/>
          </p:cNvPr>
          <p:cNvPicPr>
            <a:picLocks noChangeAspect="1" noChangeArrowheads="1" noCrop="1"/>
          </p:cNvPicPr>
          <p:nvPr/>
        </p:nvPicPr>
        <p:blipFill>
          <a:blip r:embed="rId3"/>
          <a:srcRect/>
          <a:stretch>
            <a:fillRect/>
          </a:stretch>
        </p:blipFill>
        <p:spPr bwMode="auto">
          <a:xfrm>
            <a:off x="914400" y="2133600"/>
            <a:ext cx="647700" cy="388938"/>
          </a:xfrm>
          <a:prstGeom prst="rect">
            <a:avLst/>
          </a:prstGeom>
          <a:noFill/>
          <a:ln w="9525">
            <a:noFill/>
            <a:miter lim="800000"/>
            <a:headEnd/>
            <a:tailEnd/>
          </a:ln>
        </p:spPr>
      </p:pic>
      <p:pic>
        <p:nvPicPr>
          <p:cNvPr id="4102" name="Picture 11" descr="03new01010">
            <a:hlinkClick r:id="rId4" action="ppaction://hlinksldjump"/>
          </p:cNvPr>
          <p:cNvPicPr>
            <a:picLocks noChangeAspect="1" noChangeArrowheads="1" noCrop="1"/>
          </p:cNvPicPr>
          <p:nvPr/>
        </p:nvPicPr>
        <p:blipFill>
          <a:blip r:embed="rId3"/>
          <a:srcRect/>
          <a:stretch>
            <a:fillRect/>
          </a:stretch>
        </p:blipFill>
        <p:spPr bwMode="auto">
          <a:xfrm>
            <a:off x="900113" y="2781300"/>
            <a:ext cx="647700" cy="388938"/>
          </a:xfrm>
          <a:prstGeom prst="rect">
            <a:avLst/>
          </a:prstGeom>
          <a:noFill/>
          <a:ln w="9525">
            <a:noFill/>
            <a:miter lim="800000"/>
            <a:headEnd/>
            <a:tailEnd/>
          </a:ln>
        </p:spPr>
      </p:pic>
      <p:pic>
        <p:nvPicPr>
          <p:cNvPr id="4103" name="Picture 13" descr="03new01010">
            <a:hlinkClick r:id="" action="ppaction://noaction"/>
          </p:cNvPr>
          <p:cNvPicPr>
            <a:picLocks noChangeAspect="1" noChangeArrowheads="1" noCrop="1"/>
          </p:cNvPicPr>
          <p:nvPr/>
        </p:nvPicPr>
        <p:blipFill>
          <a:blip r:embed="rId3"/>
          <a:srcRect/>
          <a:stretch>
            <a:fillRect/>
          </a:stretch>
        </p:blipFill>
        <p:spPr bwMode="auto">
          <a:xfrm>
            <a:off x="900113" y="3500438"/>
            <a:ext cx="647700" cy="3889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17</a:t>
            </a:r>
            <a:br>
              <a:rPr lang="en-US" altLang="zh-CN" sz="1400" smtClean="0">
                <a:ea typeface="黑体" pitchFamily="2" charset="-122"/>
              </a:rPr>
            </a:br>
            <a:r>
              <a:rPr lang="en-US" altLang="zh-CN" sz="1400" smtClean="0">
                <a:ea typeface="黑体" pitchFamily="2" charset="-122"/>
              </a:rPr>
              <a:t> </a:t>
            </a:r>
            <a:r>
              <a:rPr lang="en-US" altLang="zh-CN" sz="2900" smtClean="0"/>
              <a:t>5-2</a:t>
            </a:r>
            <a:r>
              <a:rPr lang="zh-CN" altLang="en-US" sz="3700" b="1" smtClean="0"/>
              <a:t>直流发电机的运行特性</a:t>
            </a:r>
          </a:p>
        </p:txBody>
      </p:sp>
      <p:sp>
        <p:nvSpPr>
          <p:cNvPr id="22531" name="Rectangle 3"/>
          <p:cNvSpPr>
            <a:spLocks noChangeArrowheads="1"/>
          </p:cNvSpPr>
          <p:nvPr/>
        </p:nvSpPr>
        <p:spPr bwMode="auto">
          <a:xfrm>
            <a:off x="684213" y="1773238"/>
            <a:ext cx="8135937" cy="35274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3100" b="1"/>
              <a:t>三、复励直流发电机</a:t>
            </a:r>
          </a:p>
          <a:p>
            <a:pPr marL="342900" indent="-342900">
              <a:spcBef>
                <a:spcPct val="20000"/>
              </a:spcBef>
              <a:buClr>
                <a:schemeClr val="bg2"/>
              </a:buClr>
              <a:buSzPct val="70000"/>
              <a:buFont typeface="Wingdings" pitchFamily="2" charset="2"/>
              <a:buChar char="l"/>
            </a:pPr>
            <a:r>
              <a:rPr lang="zh-CN" altLang="en-US" sz="3100"/>
              <a:t>复励发电机同时存在两种励磁绕组即串励和并励绕组。</a:t>
            </a:r>
          </a:p>
          <a:p>
            <a:pPr marL="342900" indent="-342900">
              <a:spcBef>
                <a:spcPct val="20000"/>
              </a:spcBef>
              <a:buClr>
                <a:schemeClr val="bg2"/>
              </a:buClr>
              <a:buSzPct val="70000"/>
              <a:buFont typeface="Wingdings" pitchFamily="2" charset="2"/>
              <a:buChar char="l"/>
            </a:pPr>
            <a:r>
              <a:rPr lang="en-US" altLang="zh-CN" sz="3100"/>
              <a:t>1</a:t>
            </a:r>
            <a:r>
              <a:rPr lang="zh-CN" altLang="en-US" sz="3100"/>
              <a:t>．空载特性：空载时串励绕组不起作用，空载特性同并励发电机的开路特性。</a:t>
            </a:r>
          </a:p>
        </p:txBody>
      </p:sp>
      <p:pic>
        <p:nvPicPr>
          <p:cNvPr id="289796" name="Picture 4" descr="5-5他激发电机空载特性"/>
          <p:cNvPicPr>
            <a:picLocks noChangeAspect="1" noChangeArrowheads="1"/>
          </p:cNvPicPr>
          <p:nvPr/>
        </p:nvPicPr>
        <p:blipFill>
          <a:blip r:embed="rId2"/>
          <a:srcRect/>
          <a:stretch>
            <a:fillRect/>
          </a:stretch>
        </p:blipFill>
        <p:spPr bwMode="auto">
          <a:xfrm>
            <a:off x="3132138" y="1941513"/>
            <a:ext cx="5184775" cy="4916487"/>
          </a:xfrm>
          <a:prstGeom prst="rect">
            <a:avLst/>
          </a:prstGeom>
          <a:noFill/>
          <a:ln w="9525">
            <a:noFill/>
            <a:miter lim="800000"/>
            <a:headEnd/>
            <a:tailEnd/>
          </a:ln>
        </p:spPr>
      </p:pic>
      <p:pic>
        <p:nvPicPr>
          <p:cNvPr id="22533" name="Picture 6"/>
          <p:cNvPicPr>
            <a:picLocks noChangeAspect="1" noChangeArrowheads="1"/>
          </p:cNvPicPr>
          <p:nvPr/>
        </p:nvPicPr>
        <p:blipFill>
          <a:blip r:embed="rId3"/>
          <a:srcRect/>
          <a:stretch>
            <a:fillRect/>
          </a:stretch>
        </p:blipFill>
        <p:spPr bwMode="auto">
          <a:xfrm>
            <a:off x="539750" y="4365625"/>
            <a:ext cx="1238250" cy="21526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89796"/>
                                        </p:tgtEl>
                                        <p:attrNameLst>
                                          <p:attrName>style.visibility</p:attrName>
                                        </p:attrNameLst>
                                      </p:cBhvr>
                                      <p:to>
                                        <p:strVal val="visible"/>
                                      </p:to>
                                    </p:set>
                                    <p:anim calcmode="lin" valueType="num">
                                      <p:cBhvr>
                                        <p:cTn id="7" dur="1000" fill="hold"/>
                                        <p:tgtEl>
                                          <p:spTgt spid="289796"/>
                                        </p:tgtEl>
                                        <p:attrNameLst>
                                          <p:attrName>ppt_w</p:attrName>
                                        </p:attrNameLst>
                                      </p:cBhvr>
                                      <p:tavLst>
                                        <p:tav tm="0">
                                          <p:val>
                                            <p:strVal val="#ppt_w*0.70"/>
                                          </p:val>
                                        </p:tav>
                                        <p:tav tm="100000">
                                          <p:val>
                                            <p:strVal val="#ppt_w"/>
                                          </p:val>
                                        </p:tav>
                                      </p:tavLst>
                                    </p:anim>
                                    <p:anim calcmode="lin" valueType="num">
                                      <p:cBhvr>
                                        <p:cTn id="8" dur="1000" fill="hold"/>
                                        <p:tgtEl>
                                          <p:spTgt spid="289796"/>
                                        </p:tgtEl>
                                        <p:attrNameLst>
                                          <p:attrName>ppt_h</p:attrName>
                                        </p:attrNameLst>
                                      </p:cBhvr>
                                      <p:tavLst>
                                        <p:tav tm="0">
                                          <p:val>
                                            <p:strVal val="#ppt_h"/>
                                          </p:val>
                                        </p:tav>
                                        <p:tav tm="100000">
                                          <p:val>
                                            <p:strVal val="#ppt_h"/>
                                          </p:val>
                                        </p:tav>
                                      </p:tavLst>
                                    </p:anim>
                                    <p:animEffect transition="in" filter="fade">
                                      <p:cBhvr>
                                        <p:cTn id="9" dur="1000"/>
                                        <p:tgtEl>
                                          <p:spTgt spid="289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18 </a:t>
            </a:r>
            <a:br>
              <a:rPr lang="en-US" altLang="zh-CN" sz="1400" smtClean="0">
                <a:ea typeface="黑体" pitchFamily="2" charset="-122"/>
              </a:rPr>
            </a:br>
            <a:r>
              <a:rPr lang="en-US" altLang="zh-CN" sz="3600" smtClean="0"/>
              <a:t>5-2</a:t>
            </a:r>
            <a:r>
              <a:rPr lang="zh-CN" altLang="en-US" sz="3700" b="1" smtClean="0"/>
              <a:t>直流发电机的运行特性</a:t>
            </a:r>
          </a:p>
        </p:txBody>
      </p:sp>
      <p:sp>
        <p:nvSpPr>
          <p:cNvPr id="23555" name="Rectangle 3"/>
          <p:cNvSpPr>
            <a:spLocks noChangeArrowheads="1"/>
          </p:cNvSpPr>
          <p:nvPr/>
        </p:nvSpPr>
        <p:spPr bwMode="auto">
          <a:xfrm>
            <a:off x="611188" y="1844675"/>
            <a:ext cx="8137525" cy="47529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3100"/>
              <a:t>三、复励直流发电机</a:t>
            </a:r>
          </a:p>
          <a:p>
            <a:pPr marL="342900" indent="-342900">
              <a:spcBef>
                <a:spcPct val="20000"/>
              </a:spcBef>
              <a:buClr>
                <a:schemeClr val="bg2"/>
              </a:buClr>
              <a:buSzPct val="70000"/>
              <a:buFont typeface="Wingdings" pitchFamily="2" charset="2"/>
              <a:buChar char="l"/>
            </a:pPr>
            <a:r>
              <a:rPr lang="en-US" altLang="zh-CN" sz="2200"/>
              <a:t>2</a:t>
            </a:r>
            <a:r>
              <a:rPr lang="zh-CN" altLang="en-US" sz="2200"/>
              <a:t>．外特性：负载运行时，串励绕组产生磁势，这个磁势将影响主磁通的大小和电机性能。</a:t>
            </a:r>
          </a:p>
          <a:p>
            <a:pPr marL="342900" indent="-342900">
              <a:spcBef>
                <a:spcPct val="20000"/>
              </a:spcBef>
              <a:buClr>
                <a:schemeClr val="bg2"/>
              </a:buClr>
              <a:buSzPct val="70000"/>
              <a:buFont typeface="Wingdings" pitchFamily="2" charset="2"/>
              <a:buChar char="l"/>
            </a:pPr>
            <a:r>
              <a:rPr lang="en-US" altLang="zh-CN" sz="2200"/>
              <a:t>a.</a:t>
            </a:r>
            <a:r>
              <a:rPr lang="zh-CN" altLang="en-US" sz="2200"/>
              <a:t>对</a:t>
            </a:r>
            <a:r>
              <a:rPr lang="zh-CN" altLang="en-US" sz="2200" b="1">
                <a:solidFill>
                  <a:srgbClr val="FF0000"/>
                </a:solidFill>
              </a:rPr>
              <a:t>积复励发电机</a:t>
            </a:r>
            <a:r>
              <a:rPr lang="zh-CN" altLang="en-US" sz="2200"/>
              <a:t>来说串励磁势起</a:t>
            </a:r>
            <a:r>
              <a:rPr lang="zh-CN" altLang="en-US" sz="2200">
                <a:solidFill>
                  <a:srgbClr val="FF0000"/>
                </a:solidFill>
              </a:rPr>
              <a:t>增磁作用</a:t>
            </a:r>
            <a:r>
              <a:rPr lang="zh-CN" altLang="en-US" sz="2200"/>
              <a:t>即升压作用，而电阻压降和电枢反应的</a:t>
            </a:r>
            <a:r>
              <a:rPr lang="zh-CN" altLang="en-US" sz="2200">
                <a:solidFill>
                  <a:srgbClr val="FF0000"/>
                </a:solidFill>
              </a:rPr>
              <a:t>去磁作用</a:t>
            </a:r>
            <a:r>
              <a:rPr lang="zh-CN" altLang="en-US" sz="2200"/>
              <a:t>起降压作用，二者的相对影响力会决定发电机的外特性。如果串励绕组作用较大，即在</a:t>
            </a:r>
            <a:r>
              <a:rPr lang="zh-CN" altLang="en-US" sz="2200" b="1">
                <a:solidFill>
                  <a:srgbClr val="0000FF"/>
                </a:solidFill>
              </a:rPr>
              <a:t>额定电流时</a:t>
            </a:r>
            <a:r>
              <a:rPr lang="zh-CN" altLang="en-US" sz="2200" b="1">
                <a:solidFill>
                  <a:srgbClr val="FF0000"/>
                </a:solidFill>
              </a:rPr>
              <a:t>端电压超过额定电压</a:t>
            </a:r>
            <a:r>
              <a:rPr lang="zh-CN" altLang="en-US" sz="2200"/>
              <a:t>，则为</a:t>
            </a:r>
            <a:r>
              <a:rPr lang="zh-CN" altLang="en-US" sz="2200" b="1">
                <a:solidFill>
                  <a:srgbClr val="FF0000"/>
                </a:solidFill>
              </a:rPr>
              <a:t>过复励</a:t>
            </a:r>
            <a:r>
              <a:rPr lang="zh-CN" altLang="en-US" sz="2200"/>
              <a:t>。如果串励绕组的作用不足，即</a:t>
            </a:r>
            <a:r>
              <a:rPr lang="zh-CN" altLang="en-US" sz="2200" b="1">
                <a:solidFill>
                  <a:srgbClr val="0000FF"/>
                </a:solidFill>
              </a:rPr>
              <a:t>在额定电流时</a:t>
            </a:r>
            <a:r>
              <a:rPr lang="zh-CN" altLang="en-US" sz="2200" b="1">
                <a:solidFill>
                  <a:srgbClr val="FF0000"/>
                </a:solidFill>
              </a:rPr>
              <a:t>端电压小于额定电压</a:t>
            </a:r>
            <a:r>
              <a:rPr lang="zh-CN" altLang="en-US" sz="2200" b="1">
                <a:solidFill>
                  <a:schemeClr val="hlink"/>
                </a:solidFill>
              </a:rPr>
              <a:t>，</a:t>
            </a:r>
            <a:r>
              <a:rPr lang="zh-CN" altLang="en-US" sz="2200"/>
              <a:t>则为</a:t>
            </a:r>
            <a:r>
              <a:rPr lang="zh-CN" altLang="en-US" sz="2200">
                <a:solidFill>
                  <a:srgbClr val="FF0000"/>
                </a:solidFill>
              </a:rPr>
              <a:t>欠复励</a:t>
            </a:r>
            <a:r>
              <a:rPr lang="zh-CN" altLang="en-US" sz="2200"/>
              <a:t>。如果串励绕组的作用适当，即在额定电流时端电压等于额定电压则为</a:t>
            </a:r>
            <a:r>
              <a:rPr lang="zh-CN" altLang="en-US" sz="2200">
                <a:solidFill>
                  <a:srgbClr val="FF0000"/>
                </a:solidFill>
              </a:rPr>
              <a:t>平复励</a:t>
            </a:r>
            <a:r>
              <a:rPr lang="zh-CN" altLang="en-US" sz="2200"/>
              <a:t>。</a:t>
            </a:r>
          </a:p>
          <a:p>
            <a:pPr marL="342900" indent="-342900">
              <a:spcBef>
                <a:spcPct val="20000"/>
              </a:spcBef>
              <a:buClr>
                <a:schemeClr val="bg2"/>
              </a:buClr>
              <a:buSzPct val="70000"/>
              <a:buFont typeface="Wingdings" pitchFamily="2" charset="2"/>
              <a:buChar char="l"/>
            </a:pPr>
            <a:r>
              <a:rPr lang="en-US" altLang="zh-CN" sz="2200"/>
              <a:t>b.</a:t>
            </a:r>
            <a:r>
              <a:rPr lang="zh-CN" altLang="en-US" sz="2200">
                <a:solidFill>
                  <a:srgbClr val="FF0000"/>
                </a:solidFill>
              </a:rPr>
              <a:t>差复励</a:t>
            </a:r>
            <a:r>
              <a:rPr lang="zh-CN" altLang="en-US" sz="2200"/>
              <a:t>发电机的串励绕组为一个去磁磁势，负载增大时端电压迅速下降。</a:t>
            </a:r>
          </a:p>
        </p:txBody>
      </p:sp>
      <p:pic>
        <p:nvPicPr>
          <p:cNvPr id="290820" name="Picture 4" descr="5-6复激发电机外特性"/>
          <p:cNvPicPr>
            <a:picLocks noChangeAspect="1" noChangeArrowheads="1"/>
          </p:cNvPicPr>
          <p:nvPr>
            <p:ph idx="1"/>
          </p:nvPr>
        </p:nvPicPr>
        <p:blipFill>
          <a:blip r:embed="rId2"/>
          <a:srcRect/>
          <a:stretch>
            <a:fillRect/>
          </a:stretch>
        </p:blipFill>
        <p:spPr>
          <a:xfrm>
            <a:off x="3419475" y="188913"/>
            <a:ext cx="5470525" cy="3856037"/>
          </a:xfrm>
          <a:noFill/>
        </p:spPr>
      </p:pic>
      <p:pic>
        <p:nvPicPr>
          <p:cNvPr id="290826" name="Picture 10"/>
          <p:cNvPicPr>
            <a:picLocks noChangeAspect="1" noChangeArrowheads="1"/>
          </p:cNvPicPr>
          <p:nvPr/>
        </p:nvPicPr>
        <p:blipFill>
          <a:blip r:embed="rId3"/>
          <a:srcRect/>
          <a:stretch>
            <a:fillRect/>
          </a:stretch>
        </p:blipFill>
        <p:spPr bwMode="auto">
          <a:xfrm>
            <a:off x="755650" y="0"/>
            <a:ext cx="2138363" cy="3716338"/>
          </a:xfrm>
          <a:prstGeom prst="rect">
            <a:avLst/>
          </a:prstGeom>
          <a:noFill/>
          <a:ln w="9525">
            <a:noFill/>
            <a:miter lim="800000"/>
            <a:headEnd/>
            <a:tailEnd/>
          </a:ln>
        </p:spPr>
      </p:pic>
      <p:sp>
        <p:nvSpPr>
          <p:cNvPr id="290823" name="Line 7"/>
          <p:cNvSpPr>
            <a:spLocks noChangeShapeType="1"/>
          </p:cNvSpPr>
          <p:nvPr/>
        </p:nvSpPr>
        <p:spPr bwMode="auto">
          <a:xfrm flipV="1">
            <a:off x="1692275" y="2852738"/>
            <a:ext cx="0" cy="576262"/>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290824" name="Line 8"/>
          <p:cNvSpPr>
            <a:spLocks noChangeShapeType="1"/>
          </p:cNvSpPr>
          <p:nvPr/>
        </p:nvSpPr>
        <p:spPr bwMode="auto">
          <a:xfrm flipV="1">
            <a:off x="1692275" y="1268413"/>
            <a:ext cx="0" cy="433387"/>
          </a:xfrm>
          <a:prstGeom prst="line">
            <a:avLst/>
          </a:prstGeom>
          <a:noFill/>
          <a:ln w="76200">
            <a:solidFill>
              <a:srgbClr val="0000FF"/>
            </a:solidFill>
            <a:miter lim="800000"/>
            <a:headEnd/>
            <a:tailEnd type="triangle" w="med" len="med"/>
          </a:ln>
          <a:effectLst/>
        </p:spPr>
        <p:txBody>
          <a:bodyPr wrap="none"/>
          <a:lstStyle/>
          <a:p>
            <a:endParaRPr lang="zh-CN" altLang="en-US"/>
          </a:p>
        </p:txBody>
      </p:sp>
      <p:sp>
        <p:nvSpPr>
          <p:cNvPr id="290825" name="Line 9"/>
          <p:cNvSpPr>
            <a:spLocks noChangeShapeType="1"/>
          </p:cNvSpPr>
          <p:nvPr/>
        </p:nvSpPr>
        <p:spPr bwMode="auto">
          <a:xfrm>
            <a:off x="1692275" y="1125538"/>
            <a:ext cx="0" cy="431800"/>
          </a:xfrm>
          <a:prstGeom prst="line">
            <a:avLst/>
          </a:prstGeom>
          <a:noFill/>
          <a:ln w="76200">
            <a:solidFill>
              <a:srgbClr val="0000FF"/>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0826"/>
                                        </p:tgtEl>
                                        <p:attrNameLst>
                                          <p:attrName>style.visibility</p:attrName>
                                        </p:attrNameLst>
                                      </p:cBhvr>
                                      <p:to>
                                        <p:strVal val="visible"/>
                                      </p:to>
                                    </p:set>
                                    <p:animEffect transition="in" filter="blinds(horizontal)">
                                      <p:cBhvr>
                                        <p:cTn id="7" dur="3000"/>
                                        <p:tgtEl>
                                          <p:spTgt spid="290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90820"/>
                                        </p:tgtEl>
                                        <p:attrNameLst>
                                          <p:attrName>style.visibility</p:attrName>
                                        </p:attrNameLst>
                                      </p:cBhvr>
                                      <p:to>
                                        <p:strVal val="visible"/>
                                      </p:to>
                                    </p:set>
                                    <p:anim calcmode="lin" valueType="num">
                                      <p:cBhvr>
                                        <p:cTn id="12" dur="1000" fill="hold"/>
                                        <p:tgtEl>
                                          <p:spTgt spid="290820"/>
                                        </p:tgtEl>
                                        <p:attrNameLst>
                                          <p:attrName>ppt_w</p:attrName>
                                        </p:attrNameLst>
                                      </p:cBhvr>
                                      <p:tavLst>
                                        <p:tav tm="0">
                                          <p:val>
                                            <p:strVal val="#ppt_w*0.70"/>
                                          </p:val>
                                        </p:tav>
                                        <p:tav tm="100000">
                                          <p:val>
                                            <p:strVal val="#ppt_w"/>
                                          </p:val>
                                        </p:tav>
                                      </p:tavLst>
                                    </p:anim>
                                    <p:anim calcmode="lin" valueType="num">
                                      <p:cBhvr>
                                        <p:cTn id="13" dur="1000" fill="hold"/>
                                        <p:tgtEl>
                                          <p:spTgt spid="290820"/>
                                        </p:tgtEl>
                                        <p:attrNameLst>
                                          <p:attrName>ppt_h</p:attrName>
                                        </p:attrNameLst>
                                      </p:cBhvr>
                                      <p:tavLst>
                                        <p:tav tm="0">
                                          <p:val>
                                            <p:strVal val="#ppt_h"/>
                                          </p:val>
                                        </p:tav>
                                        <p:tav tm="100000">
                                          <p:val>
                                            <p:strVal val="#ppt_h"/>
                                          </p:val>
                                        </p:tav>
                                      </p:tavLst>
                                    </p:anim>
                                    <p:animEffect transition="in" filter="fade">
                                      <p:cBhvr>
                                        <p:cTn id="14" dur="1000"/>
                                        <p:tgtEl>
                                          <p:spTgt spid="2908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90823"/>
                                        </p:tgtEl>
                                        <p:attrNameLst>
                                          <p:attrName>style.visibility</p:attrName>
                                        </p:attrNameLst>
                                      </p:cBhvr>
                                      <p:to>
                                        <p:strVal val="visible"/>
                                      </p:to>
                                    </p:set>
                                    <p:animEffect transition="in" filter="slide(fromBottom)">
                                      <p:cBhvr>
                                        <p:cTn id="19" dur="500"/>
                                        <p:tgtEl>
                                          <p:spTgt spid="29082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90824"/>
                                        </p:tgtEl>
                                        <p:attrNameLst>
                                          <p:attrName>style.visibility</p:attrName>
                                        </p:attrNameLst>
                                      </p:cBhvr>
                                      <p:to>
                                        <p:strVal val="visible"/>
                                      </p:to>
                                    </p:set>
                                    <p:animEffect transition="in" filter="slide(fromBottom)">
                                      <p:cBhvr>
                                        <p:cTn id="24" dur="500"/>
                                        <p:tgtEl>
                                          <p:spTgt spid="290824"/>
                                        </p:tgtEl>
                                      </p:cBhvr>
                                    </p:animEffect>
                                  </p:childTnLst>
                                  <p:subTnLst>
                                    <p:set>
                                      <p:cBhvr override="childStyle">
                                        <p:cTn dur="1" fill="hold" display="0" masterRel="nextClick" afterEffect="1"/>
                                        <p:tgtEl>
                                          <p:spTgt spid="290824"/>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290825"/>
                                        </p:tgtEl>
                                        <p:attrNameLst>
                                          <p:attrName>style.visibility</p:attrName>
                                        </p:attrNameLst>
                                      </p:cBhvr>
                                      <p:to>
                                        <p:strVal val="visible"/>
                                      </p:to>
                                    </p:set>
                                    <p:animEffect transition="in" filter="slide(fromTop)">
                                      <p:cBhvr>
                                        <p:cTn id="29" dur="500"/>
                                        <p:tgtEl>
                                          <p:spTgt spid="290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3" grpId="0" animBg="1"/>
      <p:bldP spid="290824" grpId="0" animBg="1"/>
      <p:bldP spid="2908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0"/>
            <a:ext cx="7696200" cy="1676400"/>
          </a:xfrm>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19 </a:t>
            </a:r>
            <a:br>
              <a:rPr lang="en-US" altLang="zh-CN" sz="1400" smtClean="0">
                <a:ea typeface="黑体" pitchFamily="2" charset="-122"/>
              </a:rPr>
            </a:br>
            <a:r>
              <a:rPr lang="zh-CN" altLang="en-US" sz="3600" b="1" smtClean="0"/>
              <a:t>小结</a:t>
            </a:r>
          </a:p>
        </p:txBody>
      </p:sp>
      <p:sp>
        <p:nvSpPr>
          <p:cNvPr id="24579" name="Rectangle 3"/>
          <p:cNvSpPr>
            <a:spLocks noChangeArrowheads="1"/>
          </p:cNvSpPr>
          <p:nvPr/>
        </p:nvSpPr>
        <p:spPr bwMode="auto">
          <a:xfrm>
            <a:off x="611188" y="1844675"/>
            <a:ext cx="8137525" cy="47529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200"/>
              <a:t>      </a:t>
            </a:r>
            <a:r>
              <a:rPr lang="zh-CN" altLang="en-US" sz="2000"/>
              <a:t>直流发电机是主流电机的一种，它将机械能转换成电能输出。</a:t>
            </a:r>
            <a:r>
              <a:rPr lang="en-US" altLang="zh-CN" sz="2000" b="1">
                <a:solidFill>
                  <a:srgbClr val="FF0000"/>
                </a:solidFill>
              </a:rPr>
              <a:t>P</a:t>
            </a:r>
            <a:r>
              <a:rPr lang="en-US" altLang="zh-CN" sz="2000" b="1" baseline="-25000">
                <a:solidFill>
                  <a:srgbClr val="FF0000"/>
                </a:solidFill>
              </a:rPr>
              <a:t>em</a:t>
            </a:r>
            <a:r>
              <a:rPr lang="en-US" altLang="zh-CN" sz="2000" b="1">
                <a:solidFill>
                  <a:srgbClr val="FF0000"/>
                </a:solidFill>
              </a:rPr>
              <a:t>=T</a:t>
            </a:r>
            <a:r>
              <a:rPr lang="en-US" altLang="zh-CN" sz="2000" b="1" baseline="-25000">
                <a:solidFill>
                  <a:srgbClr val="FF0000"/>
                </a:solidFill>
              </a:rPr>
              <a:t>em</a:t>
            </a:r>
            <a:r>
              <a:rPr lang="el-GR" altLang="zh-CN" sz="2000" b="1">
                <a:solidFill>
                  <a:srgbClr val="FF0000"/>
                </a:solidFill>
                <a:latin typeface="Times New Roman" pitchFamily="18" charset="0"/>
                <a:cs typeface="Times New Roman" pitchFamily="18" charset="0"/>
              </a:rPr>
              <a:t>Ώ</a:t>
            </a:r>
            <a:r>
              <a:rPr lang="en-US" altLang="zh-CN" sz="2000" b="1">
                <a:solidFill>
                  <a:srgbClr val="FF0000"/>
                </a:solidFill>
                <a:latin typeface="Times New Roman" pitchFamily="18" charset="0"/>
                <a:cs typeface="Times New Roman" pitchFamily="18" charset="0"/>
              </a:rPr>
              <a:t>=EaIa=PN</a:t>
            </a:r>
            <a:r>
              <a:rPr lang="el-GR" altLang="zh-CN" sz="2000" b="1">
                <a:solidFill>
                  <a:srgbClr val="FF0000"/>
                </a:solidFill>
                <a:latin typeface="Times New Roman" pitchFamily="18" charset="0"/>
                <a:cs typeface="Times New Roman" pitchFamily="18" charset="0"/>
              </a:rPr>
              <a:t>Φ</a:t>
            </a:r>
            <a:r>
              <a:rPr lang="en-US" altLang="zh-CN" sz="2000" b="1">
                <a:solidFill>
                  <a:srgbClr val="FF0000"/>
                </a:solidFill>
                <a:latin typeface="Times New Roman" pitchFamily="18" charset="0"/>
                <a:cs typeface="Times New Roman" pitchFamily="18" charset="0"/>
              </a:rPr>
              <a:t>nIa/60a</a:t>
            </a:r>
            <a:endParaRPr lang="el-GR" altLang="zh-CN" sz="2000" b="1">
              <a:solidFill>
                <a:srgbClr val="FF0000"/>
              </a:solidFill>
              <a:latin typeface="Times New Roman" pitchFamily="18" charset="0"/>
              <a:cs typeface="Times New Roman" pitchFamily="18" charset="0"/>
            </a:endParaRPr>
          </a:p>
          <a:p>
            <a:pPr marL="342900" indent="-342900">
              <a:spcBef>
                <a:spcPct val="20000"/>
              </a:spcBef>
              <a:buClr>
                <a:schemeClr val="bg2"/>
              </a:buClr>
              <a:buSzPct val="70000"/>
              <a:buFont typeface="Wingdings" pitchFamily="2" charset="2"/>
              <a:buChar char="l"/>
            </a:pPr>
            <a:r>
              <a:rPr lang="en-US" altLang="zh-CN" sz="2000"/>
              <a:t>      </a:t>
            </a:r>
            <a:r>
              <a:rPr lang="zh-CN" altLang="en-US" sz="2000"/>
              <a:t>直流发电机的励磁方式为他励、并励和复励。</a:t>
            </a:r>
          </a:p>
          <a:p>
            <a:pPr marL="342900" indent="-342900">
              <a:spcBef>
                <a:spcPct val="20000"/>
              </a:spcBef>
              <a:buClr>
                <a:schemeClr val="bg2"/>
              </a:buClr>
              <a:buSzPct val="70000"/>
              <a:buFont typeface="Wingdings" pitchFamily="2" charset="2"/>
              <a:buChar char="l"/>
            </a:pPr>
            <a:r>
              <a:rPr lang="zh-CN" altLang="en-US" sz="2000"/>
              <a:t>      自励建压的条件：</a:t>
            </a:r>
          </a:p>
          <a:p>
            <a:pPr marL="342900" indent="-342900">
              <a:spcBef>
                <a:spcPct val="20000"/>
              </a:spcBef>
              <a:buClr>
                <a:schemeClr val="bg2"/>
              </a:buClr>
              <a:buSzPct val="70000"/>
              <a:buFont typeface="Wingdings" pitchFamily="2" charset="2"/>
              <a:buChar char="l"/>
            </a:pPr>
            <a:r>
              <a:rPr lang="zh-CN" altLang="en-US" sz="2000"/>
              <a:t>      直流发电机的特性：端电压、励磁电流、输出电流及转速之间的关系。</a:t>
            </a:r>
          </a:p>
          <a:p>
            <a:pPr marL="342900" indent="-342900">
              <a:spcBef>
                <a:spcPct val="20000"/>
              </a:spcBef>
              <a:buClr>
                <a:schemeClr val="bg2"/>
              </a:buClr>
              <a:buSzPct val="70000"/>
              <a:buFont typeface="Wingdings" pitchFamily="2" charset="2"/>
              <a:buChar char="l"/>
            </a:pPr>
            <a:r>
              <a:rPr lang="zh-CN" altLang="en-US" sz="2000"/>
              <a:t>      最基本的特性为空载特性和外特性：空载特性是指一定转速时</a:t>
            </a:r>
            <a:r>
              <a:rPr lang="en-US" altLang="zh-CN" sz="2000"/>
              <a:t>E</a:t>
            </a:r>
            <a:r>
              <a:rPr lang="en-US" altLang="zh-CN" sz="2000" baseline="-25000"/>
              <a:t>0</a:t>
            </a:r>
            <a:r>
              <a:rPr lang="en-US" altLang="zh-CN" sz="2000"/>
              <a:t>=f</a:t>
            </a:r>
            <a:r>
              <a:rPr lang="zh-CN" altLang="en-US" sz="2000"/>
              <a:t>（</a:t>
            </a:r>
            <a:r>
              <a:rPr lang="en-US" altLang="zh-CN" sz="2000"/>
              <a:t>I</a:t>
            </a:r>
            <a:r>
              <a:rPr lang="en-US" altLang="zh-CN" sz="2000" baseline="-25000"/>
              <a:t>f</a:t>
            </a:r>
            <a:r>
              <a:rPr lang="zh-CN" altLang="en-US" sz="2000"/>
              <a:t>）或</a:t>
            </a:r>
            <a:r>
              <a:rPr lang="en-US" altLang="zh-CN" sz="2000"/>
              <a:t>U0=f</a:t>
            </a:r>
            <a:r>
              <a:rPr lang="zh-CN" altLang="en-US" sz="2000"/>
              <a:t>（</a:t>
            </a:r>
            <a:r>
              <a:rPr lang="en-US" altLang="zh-CN" sz="2000"/>
              <a:t>I</a:t>
            </a:r>
            <a:r>
              <a:rPr lang="en-US" altLang="zh-CN" sz="2000" baseline="-25000"/>
              <a:t>f</a:t>
            </a:r>
            <a:r>
              <a:rPr lang="zh-CN" altLang="en-US" sz="2000"/>
              <a:t>）。本质是反映磁路的磁化曲线。</a:t>
            </a:r>
          </a:p>
          <a:p>
            <a:pPr marL="342900" indent="-342900">
              <a:spcBef>
                <a:spcPct val="20000"/>
              </a:spcBef>
              <a:buClr>
                <a:schemeClr val="bg2"/>
              </a:buClr>
              <a:buSzPct val="70000"/>
              <a:buFont typeface="Wingdings" pitchFamily="2" charset="2"/>
              <a:buChar char="l"/>
            </a:pPr>
            <a:r>
              <a:rPr lang="zh-CN" altLang="en-US" sz="2000"/>
              <a:t>      外特性是发电机端电压和输出电流的关系。</a:t>
            </a:r>
            <a:r>
              <a:rPr lang="en-US" altLang="zh-CN" sz="2000"/>
              <a:t>U=f(Ia)</a:t>
            </a:r>
          </a:p>
          <a:p>
            <a:pPr marL="342900" indent="-342900">
              <a:spcBef>
                <a:spcPct val="20000"/>
              </a:spcBef>
              <a:buClr>
                <a:schemeClr val="bg2"/>
              </a:buClr>
              <a:buSzPct val="70000"/>
              <a:buFont typeface="Wingdings" pitchFamily="2" charset="2"/>
              <a:buChar char="l"/>
            </a:pPr>
            <a:r>
              <a:rPr lang="en-US" altLang="zh-CN" sz="2000"/>
              <a:t>      </a:t>
            </a:r>
            <a:r>
              <a:rPr lang="zh-CN" altLang="en-US" sz="2000"/>
              <a:t>电压平衡式。</a:t>
            </a:r>
          </a:p>
          <a:p>
            <a:pPr marL="342900" indent="-342900">
              <a:spcBef>
                <a:spcPct val="20000"/>
              </a:spcBef>
              <a:buClr>
                <a:schemeClr val="bg2"/>
              </a:buClr>
              <a:buSzPct val="70000"/>
              <a:buFont typeface="Wingdings" pitchFamily="2" charset="2"/>
              <a:buChar char="l"/>
            </a:pPr>
            <a:r>
              <a:rPr lang="zh-CN" altLang="en-US" sz="2000"/>
              <a:t>      负载电流增加</a:t>
            </a:r>
            <a:r>
              <a:rPr lang="en-US" altLang="zh-CN" sz="2000"/>
              <a:t>——</a:t>
            </a:r>
            <a:r>
              <a:rPr lang="zh-CN" altLang="en-US" sz="2000"/>
              <a:t>电阻压降增加和电枢反应增强。</a:t>
            </a:r>
          </a:p>
          <a:p>
            <a:pPr marL="342900" indent="-342900">
              <a:spcBef>
                <a:spcPct val="20000"/>
              </a:spcBef>
              <a:buClr>
                <a:schemeClr val="bg2"/>
              </a:buClr>
              <a:buSzPct val="70000"/>
              <a:buFont typeface="Wingdings" pitchFamily="2" charset="2"/>
              <a:buChar char="l"/>
            </a:pPr>
            <a:r>
              <a:rPr lang="zh-CN" altLang="en-US" sz="2000"/>
              <a:t>      电压调整率、临界输出电流和稳态短路电流。</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533400"/>
            <a:ext cx="7696200" cy="857250"/>
          </a:xfrm>
        </p:spPr>
        <p:txBody>
          <a:bodyPr/>
          <a:lstStyle/>
          <a:p>
            <a:pPr eaLnBrk="1" hangingPunct="1"/>
            <a:r>
              <a:rPr lang="zh-CN" altLang="en-US" smtClean="0">
                <a:ea typeface="黑体" pitchFamily="2" charset="-122"/>
              </a:rPr>
              <a:t>作业</a:t>
            </a:r>
          </a:p>
        </p:txBody>
      </p:sp>
      <p:sp>
        <p:nvSpPr>
          <p:cNvPr id="25603" name="Rectangle 3"/>
          <p:cNvSpPr>
            <a:spLocks noGrp="1" noChangeArrowheads="1"/>
          </p:cNvSpPr>
          <p:nvPr>
            <p:ph type="body" idx="1"/>
          </p:nvPr>
        </p:nvSpPr>
        <p:spPr>
          <a:xfrm>
            <a:off x="609600" y="1981200"/>
            <a:ext cx="7543800" cy="1231900"/>
          </a:xfrm>
        </p:spPr>
        <p:txBody>
          <a:bodyPr/>
          <a:lstStyle/>
          <a:p>
            <a:pPr algn="just" eaLnBrk="1" fontAlgn="b" hangingPunct="1">
              <a:buFont typeface="Wingdings" pitchFamily="2" charset="2"/>
              <a:buNone/>
            </a:pPr>
            <a:r>
              <a:rPr lang="en-US" altLang="zh-CN" sz="3500" b="1" smtClean="0">
                <a:latin typeface="Times New Roman" pitchFamily="18" charset="0"/>
              </a:rPr>
              <a:t>       3</a:t>
            </a:r>
            <a:r>
              <a:rPr lang="zh-CN" altLang="en-US" sz="3500" b="1" smtClean="0">
                <a:latin typeface="Times New Roman" pitchFamily="18" charset="0"/>
              </a:rPr>
              <a:t>－</a:t>
            </a:r>
            <a:r>
              <a:rPr lang="en-US" altLang="zh-CN" sz="3500" b="1" smtClean="0">
                <a:latin typeface="Times New Roman" pitchFamily="18" charset="0"/>
              </a:rPr>
              <a:t>11</a:t>
            </a:r>
            <a:r>
              <a:rPr lang="zh-CN" altLang="en-US" sz="3500" b="1" smtClean="0">
                <a:latin typeface="Times New Roman" pitchFamily="18" charset="0"/>
              </a:rPr>
              <a:t>，</a:t>
            </a:r>
            <a:r>
              <a:rPr lang="en-US" altLang="zh-CN" sz="3500" b="1" smtClean="0">
                <a:latin typeface="Times New Roman" pitchFamily="18" charset="0"/>
              </a:rPr>
              <a:t>12</a:t>
            </a:r>
            <a:r>
              <a:rPr lang="zh-CN" altLang="en-US" sz="3500" b="1" smtClean="0">
                <a:latin typeface="Times New Roman" pitchFamily="18" charset="0"/>
              </a:rPr>
              <a:t>，</a:t>
            </a:r>
            <a:r>
              <a:rPr lang="en-US" altLang="zh-CN" sz="3500" b="1" smtClean="0">
                <a:latin typeface="Times New Roman" pitchFamily="18" charset="0"/>
              </a:rPr>
              <a:t>13</a:t>
            </a:r>
            <a:r>
              <a:rPr lang="zh-CN" altLang="en-US" sz="3500" b="1" smtClean="0">
                <a:latin typeface="Times New Roman" pitchFamily="18" charset="0"/>
              </a:rPr>
              <a:t>，</a:t>
            </a:r>
            <a:r>
              <a:rPr lang="en-US" altLang="zh-CN" sz="3500" b="1" smtClean="0">
                <a:latin typeface="Times New Roman" pitchFamily="18" charset="0"/>
              </a:rPr>
              <a:t>14</a:t>
            </a:r>
            <a:endParaRPr lang="en-US" altLang="zh-CN" sz="3500" b="1"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a:ln w="9525">
            <a:noFill/>
            <a:miter lim="800000"/>
            <a:headEnd/>
            <a:tailEnd/>
          </a:ln>
        </p:spPr>
      </p:pic>
      <p:sp>
        <p:nvSpPr>
          <p:cNvPr id="26627"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pitchFamily="2" charset="-122"/>
              </a:rPr>
              <a:t>谢谢</a:t>
            </a:r>
            <a:r>
              <a:rPr kumimoji="1" lang="zh-CN" altLang="en-US" sz="3200" b="1">
                <a:latin typeface="宋体" pitchFamily="2" charset="-122"/>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700" b="1" smtClean="0">
                <a:latin typeface="华文新魏" pitchFamily="2" charset="-122"/>
                <a:ea typeface="华文新魏" pitchFamily="2" charset="-122"/>
              </a:rPr>
              <a:t>第</a:t>
            </a:r>
            <a:r>
              <a:rPr lang="en-US" altLang="zh-CN" sz="3700" b="1" smtClean="0">
                <a:latin typeface="华文新魏" pitchFamily="2" charset="-122"/>
                <a:ea typeface="华文新魏" pitchFamily="2" charset="-122"/>
              </a:rPr>
              <a:t>3-5</a:t>
            </a:r>
            <a:r>
              <a:rPr lang="zh-CN" altLang="en-US" sz="3700" b="1" smtClean="0">
                <a:latin typeface="华文新魏" pitchFamily="2" charset="-122"/>
                <a:ea typeface="华文新魏" pitchFamily="2" charset="-122"/>
              </a:rPr>
              <a:t>讲 航空直流发电机      </a:t>
            </a:r>
            <a:r>
              <a:rPr lang="en-US" altLang="zh-CN" sz="1200" smtClean="0">
                <a:ea typeface="黑体" pitchFamily="2" charset="-122"/>
              </a:rPr>
              <a:t>1</a:t>
            </a:r>
          </a:p>
        </p:txBody>
      </p:sp>
      <p:sp>
        <p:nvSpPr>
          <p:cNvPr id="5123" name="Rectangle 23"/>
          <p:cNvSpPr>
            <a:spLocks noChangeArrowheads="1"/>
          </p:cNvSpPr>
          <p:nvPr/>
        </p:nvSpPr>
        <p:spPr bwMode="auto">
          <a:xfrm>
            <a:off x="912813" y="1905000"/>
            <a:ext cx="7546975" cy="47640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航空直流发电机由飞机发动机拖动，为飞机提供直流电功率</a:t>
            </a:r>
            <a:r>
              <a:rPr lang="en-US" altLang="zh-CN" sz="2700" b="1"/>
              <a:t>.</a:t>
            </a:r>
          </a:p>
          <a:p>
            <a:pPr marL="342900" indent="-342900">
              <a:spcBef>
                <a:spcPct val="20000"/>
              </a:spcBef>
              <a:buClr>
                <a:schemeClr val="bg2"/>
              </a:buClr>
              <a:buSzPct val="70000"/>
              <a:buFont typeface="Wingdings" pitchFamily="2" charset="2"/>
              <a:buChar char="l"/>
            </a:pPr>
            <a:r>
              <a:rPr lang="zh-CN" altLang="en-US" sz="2700" b="1"/>
              <a:t>本章将研究直流发电机稳定运行时内部的电磁关系，然后在此基础上研究外部运行特性，即发电机的电压、电流、功率、转速、励磁电流等物理量之间的关系。</a:t>
            </a:r>
          </a:p>
          <a:p>
            <a:pPr marL="342900" indent="-342900">
              <a:spcBef>
                <a:spcPct val="20000"/>
              </a:spcBef>
              <a:buClr>
                <a:schemeClr val="bg2"/>
              </a:buClr>
              <a:buSzPct val="70000"/>
              <a:buFont typeface="Wingdings" pitchFamily="2" charset="2"/>
              <a:buChar char="l"/>
            </a:pPr>
            <a:r>
              <a:rPr lang="zh-CN" altLang="en-US" sz="2700" b="1"/>
              <a:t>直流电机励磁绕组的接线方式称为励磁方式。实质上就是励磁绕组和电枢绕组如何联接。直流电机的励磁方式有他励和自励（串励、并励和复励）。</a:t>
            </a:r>
            <a:endParaRPr lang="zh-CN" altLang="en-US" sz="270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700" b="1" smtClean="0">
                <a:latin typeface="华文新魏" pitchFamily="2" charset="-122"/>
                <a:ea typeface="华文新魏" pitchFamily="2" charset="-122"/>
              </a:rPr>
              <a:t>第</a:t>
            </a:r>
            <a:r>
              <a:rPr lang="en-US" altLang="zh-CN" sz="3700" b="1" smtClean="0">
                <a:latin typeface="华文新魏" pitchFamily="2" charset="-122"/>
                <a:ea typeface="华文新魏" pitchFamily="2" charset="-122"/>
              </a:rPr>
              <a:t>3-5</a:t>
            </a:r>
            <a:r>
              <a:rPr lang="zh-CN" altLang="en-US" sz="3700" b="1" smtClean="0">
                <a:latin typeface="华文新魏" pitchFamily="2" charset="-122"/>
                <a:ea typeface="华文新魏" pitchFamily="2" charset="-122"/>
              </a:rPr>
              <a:t>讲 航空直流发电机      </a:t>
            </a:r>
            <a:r>
              <a:rPr lang="en-US" altLang="zh-CN" sz="1200" smtClean="0">
                <a:ea typeface="黑体" pitchFamily="2" charset="-122"/>
              </a:rPr>
              <a:t>2</a:t>
            </a:r>
          </a:p>
        </p:txBody>
      </p:sp>
      <p:sp>
        <p:nvSpPr>
          <p:cNvPr id="6147" name="Rectangle 3"/>
          <p:cNvSpPr>
            <a:spLocks noChangeArrowheads="1"/>
          </p:cNvSpPr>
          <p:nvPr/>
        </p:nvSpPr>
        <p:spPr bwMode="auto">
          <a:xfrm>
            <a:off x="684213" y="1905000"/>
            <a:ext cx="5616575" cy="47640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zh-CN" sz="2200"/>
              <a:t>1．他励</a:t>
            </a:r>
          </a:p>
          <a:p>
            <a:pPr marL="342900" indent="-342900">
              <a:spcBef>
                <a:spcPct val="20000"/>
              </a:spcBef>
              <a:buClr>
                <a:schemeClr val="bg2"/>
              </a:buClr>
              <a:buSzPct val="70000"/>
              <a:buFont typeface="Wingdings" pitchFamily="2" charset="2"/>
              <a:buChar char="l"/>
            </a:pPr>
            <a:r>
              <a:rPr lang="zh-CN" altLang="zh-CN" sz="2200"/>
              <a:t>若励磁绕组不与电枢绕组联接，励磁绕组单独由其他电源供电的直流</a:t>
            </a:r>
            <a:r>
              <a:rPr lang="zh-CN" altLang="en-US" sz="2200"/>
              <a:t>发</a:t>
            </a:r>
            <a:r>
              <a:rPr lang="zh-CN" altLang="zh-CN" sz="2200"/>
              <a:t>电机称为他励式直流</a:t>
            </a:r>
            <a:r>
              <a:rPr lang="zh-CN" altLang="en-US" sz="2200"/>
              <a:t>发</a:t>
            </a:r>
            <a:r>
              <a:rPr lang="zh-CN" altLang="zh-CN" sz="2200"/>
              <a:t>电机。他励直流</a:t>
            </a:r>
            <a:r>
              <a:rPr lang="zh-CN" altLang="en-US" sz="2200"/>
              <a:t>发</a:t>
            </a:r>
            <a:r>
              <a:rPr lang="zh-CN" altLang="zh-CN" sz="2200"/>
              <a:t>电机电枢电流</a:t>
            </a:r>
            <a:r>
              <a:rPr lang="zh-CN" altLang="zh-CN" sz="2200" i="1"/>
              <a:t>I</a:t>
            </a:r>
            <a:r>
              <a:rPr lang="zh-CN" altLang="zh-CN" sz="2200" i="1" baseline="-25000"/>
              <a:t>a</a:t>
            </a:r>
            <a:r>
              <a:rPr lang="zh-CN" altLang="zh-CN" sz="2200" i="1"/>
              <a:t> </a:t>
            </a:r>
            <a:r>
              <a:rPr lang="zh-CN" altLang="zh-CN" sz="2200"/>
              <a:t>和负荷电流</a:t>
            </a:r>
            <a:r>
              <a:rPr lang="zh-CN" altLang="zh-CN" sz="2200" i="1"/>
              <a:t>I</a:t>
            </a:r>
            <a:r>
              <a:rPr lang="zh-CN" altLang="zh-CN" sz="2200"/>
              <a:t>相等</a:t>
            </a:r>
            <a:r>
              <a:rPr lang="zh-CN" altLang="en-US" sz="2200"/>
              <a:t>。</a:t>
            </a:r>
          </a:p>
          <a:p>
            <a:pPr marL="342900" indent="-342900">
              <a:spcBef>
                <a:spcPct val="20000"/>
              </a:spcBef>
              <a:buClr>
                <a:schemeClr val="bg2"/>
              </a:buClr>
              <a:buSzPct val="70000"/>
              <a:buFont typeface="Wingdings" pitchFamily="2" charset="2"/>
              <a:buChar char="l"/>
            </a:pPr>
            <a:r>
              <a:rPr lang="zh-CN" altLang="zh-CN" sz="2200"/>
              <a:t>2．并励式</a:t>
            </a:r>
          </a:p>
          <a:p>
            <a:pPr marL="342900" indent="-342900">
              <a:spcBef>
                <a:spcPct val="20000"/>
              </a:spcBef>
              <a:buClr>
                <a:schemeClr val="bg2"/>
              </a:buClr>
              <a:buSzPct val="70000"/>
              <a:buFont typeface="Wingdings" pitchFamily="2" charset="2"/>
              <a:buChar char="l"/>
            </a:pPr>
            <a:r>
              <a:rPr lang="zh-CN" altLang="zh-CN" sz="2200"/>
              <a:t>励磁绕组与电枢绕组并联，称为并励式直流</a:t>
            </a:r>
            <a:r>
              <a:rPr lang="zh-CN" altLang="en-US" sz="2200"/>
              <a:t>发</a:t>
            </a:r>
            <a:r>
              <a:rPr lang="zh-CN" altLang="zh-CN" sz="2200"/>
              <a:t>电机。并励式直流</a:t>
            </a:r>
            <a:r>
              <a:rPr lang="zh-CN" altLang="en-US" sz="2200"/>
              <a:t>发</a:t>
            </a:r>
            <a:r>
              <a:rPr lang="zh-CN" altLang="zh-CN" sz="2200"/>
              <a:t>电机的电枢电流</a:t>
            </a:r>
            <a:r>
              <a:rPr lang="zh-CN" altLang="zh-CN" sz="2200" i="1"/>
              <a:t>I</a:t>
            </a:r>
            <a:r>
              <a:rPr lang="zh-CN" altLang="zh-CN" sz="2200" i="1" baseline="-25000"/>
              <a:t>a</a:t>
            </a:r>
            <a:r>
              <a:rPr lang="zh-CN" altLang="zh-CN" sz="2200" i="1"/>
              <a:t> </a:t>
            </a:r>
            <a:r>
              <a:rPr lang="zh-CN" altLang="zh-CN" sz="2200"/>
              <a:t>。励磁绕组流过的电流为</a:t>
            </a:r>
            <a:r>
              <a:rPr lang="zh-CN" altLang="zh-CN" sz="2200" i="1"/>
              <a:t>I</a:t>
            </a:r>
            <a:r>
              <a:rPr lang="zh-CN" altLang="zh-CN" sz="2200" i="1" baseline="-25000"/>
              <a:t>f </a:t>
            </a:r>
            <a:r>
              <a:rPr lang="zh-CN" altLang="zh-CN" sz="2200"/>
              <a:t>，经过负载或电源供给电机的总电流为</a:t>
            </a:r>
            <a:r>
              <a:rPr lang="zh-CN" altLang="zh-CN" sz="2200" i="1"/>
              <a:t>I </a:t>
            </a:r>
            <a:r>
              <a:rPr lang="zh-CN" altLang="zh-CN" sz="2200"/>
              <a:t>，三者须满足以下关系： </a:t>
            </a:r>
            <a:endParaRPr lang="zh-CN" altLang="en-US" sz="2200"/>
          </a:p>
          <a:p>
            <a:pPr marL="342900" indent="-342900">
              <a:spcBef>
                <a:spcPct val="20000"/>
              </a:spcBef>
              <a:buClr>
                <a:schemeClr val="bg2"/>
              </a:buClr>
              <a:buSzPct val="70000"/>
              <a:buFont typeface="Wingdings" pitchFamily="2" charset="2"/>
              <a:buChar char="l"/>
            </a:pPr>
            <a:r>
              <a:rPr lang="zh-CN" altLang="zh-CN" sz="2200" i="1"/>
              <a:t>I </a:t>
            </a:r>
            <a:r>
              <a:rPr lang="en-US" altLang="zh-CN" sz="2200" i="1"/>
              <a:t>= </a:t>
            </a:r>
            <a:r>
              <a:rPr lang="zh-CN" altLang="zh-CN" sz="2200" i="1"/>
              <a:t>I</a:t>
            </a:r>
            <a:r>
              <a:rPr lang="zh-CN" altLang="zh-CN" sz="2200" i="1" baseline="-25000"/>
              <a:t>a</a:t>
            </a:r>
            <a:r>
              <a:rPr lang="zh-CN" altLang="zh-CN" sz="2200" i="1"/>
              <a:t> </a:t>
            </a:r>
            <a:r>
              <a:rPr lang="en-US" altLang="zh-CN" sz="2200" i="1"/>
              <a:t>- </a:t>
            </a:r>
            <a:r>
              <a:rPr lang="zh-CN" altLang="zh-CN" sz="2200" i="1"/>
              <a:t>I</a:t>
            </a:r>
            <a:r>
              <a:rPr lang="zh-CN" altLang="zh-CN" sz="2200" i="1" baseline="-25000"/>
              <a:t>f </a:t>
            </a:r>
            <a:endParaRPr lang="zh-CN" altLang="zh-CN" sz="2200"/>
          </a:p>
        </p:txBody>
      </p:sp>
      <p:pic>
        <p:nvPicPr>
          <p:cNvPr id="6148" name="Picture 4" descr="5-1"/>
          <p:cNvPicPr>
            <a:picLocks noChangeAspect="1" noChangeArrowheads="1"/>
          </p:cNvPicPr>
          <p:nvPr>
            <p:ph idx="1"/>
          </p:nvPr>
        </p:nvPicPr>
        <p:blipFill>
          <a:blip r:embed="rId2"/>
          <a:srcRect/>
          <a:stretch>
            <a:fillRect/>
          </a:stretch>
        </p:blipFill>
        <p:spPr>
          <a:xfrm>
            <a:off x="6516688" y="1773238"/>
            <a:ext cx="1990725" cy="4752975"/>
          </a:xfr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700" b="1" smtClean="0">
                <a:latin typeface="华文新魏" pitchFamily="2" charset="-122"/>
                <a:ea typeface="华文新魏" pitchFamily="2" charset="-122"/>
              </a:rPr>
              <a:t>第</a:t>
            </a:r>
            <a:r>
              <a:rPr lang="en-US" altLang="zh-CN" sz="3700" b="1" smtClean="0">
                <a:latin typeface="华文新魏" pitchFamily="2" charset="-122"/>
                <a:ea typeface="华文新魏" pitchFamily="2" charset="-122"/>
              </a:rPr>
              <a:t>3-5</a:t>
            </a:r>
            <a:r>
              <a:rPr lang="zh-CN" altLang="en-US" sz="3700" b="1" smtClean="0">
                <a:latin typeface="华文新魏" pitchFamily="2" charset="-122"/>
                <a:ea typeface="华文新魏" pitchFamily="2" charset="-122"/>
              </a:rPr>
              <a:t>讲 航空直流发电机      </a:t>
            </a:r>
            <a:r>
              <a:rPr lang="en-US" altLang="zh-CN" sz="1200" smtClean="0">
                <a:ea typeface="黑体" pitchFamily="2" charset="-122"/>
              </a:rPr>
              <a:t>3</a:t>
            </a:r>
          </a:p>
        </p:txBody>
      </p:sp>
      <p:sp>
        <p:nvSpPr>
          <p:cNvPr id="7171" name="Rectangle 3"/>
          <p:cNvSpPr>
            <a:spLocks noChangeArrowheads="1"/>
          </p:cNvSpPr>
          <p:nvPr/>
        </p:nvSpPr>
        <p:spPr bwMode="auto">
          <a:xfrm>
            <a:off x="684213" y="1905000"/>
            <a:ext cx="5472112" cy="46196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zh-CN" sz="2000" b="1"/>
              <a:t>3．串励式</a:t>
            </a:r>
          </a:p>
          <a:p>
            <a:pPr marL="342900" indent="-342900">
              <a:spcBef>
                <a:spcPct val="20000"/>
              </a:spcBef>
              <a:buClr>
                <a:schemeClr val="bg2"/>
              </a:buClr>
              <a:buSzPct val="70000"/>
              <a:buFont typeface="Wingdings" pitchFamily="2" charset="2"/>
              <a:buChar char="l"/>
            </a:pPr>
            <a:r>
              <a:rPr lang="zh-CN" altLang="zh-CN" sz="2000" b="1"/>
              <a:t>励磁绕组与电枢绕组串联</a:t>
            </a:r>
            <a:r>
              <a:rPr lang="zh-CN" altLang="en-US" sz="2000" b="1"/>
              <a:t>联接</a:t>
            </a:r>
            <a:r>
              <a:rPr lang="zh-CN" altLang="zh-CN" sz="2000" b="1"/>
              <a:t>称为串励直流</a:t>
            </a:r>
            <a:r>
              <a:rPr lang="zh-CN" altLang="en-US" sz="2000" b="1"/>
              <a:t>发</a:t>
            </a:r>
            <a:r>
              <a:rPr lang="zh-CN" altLang="zh-CN" sz="2000" b="1"/>
              <a:t>电机。由于串励式直流电机作为发电机用时，其电压大小随负载变化而有较大的变化，故一般不用串励式直流发电机，只作</a:t>
            </a:r>
            <a:r>
              <a:rPr lang="zh-CN" altLang="en-US" sz="2000" b="1"/>
              <a:t>发</a:t>
            </a:r>
            <a:r>
              <a:rPr lang="zh-CN" altLang="zh-CN" sz="2000" b="1"/>
              <a:t>电机使用。</a:t>
            </a:r>
          </a:p>
          <a:p>
            <a:pPr marL="342900" indent="-342900">
              <a:spcBef>
                <a:spcPct val="20000"/>
              </a:spcBef>
              <a:buClr>
                <a:schemeClr val="bg2"/>
              </a:buClr>
              <a:buSzPct val="70000"/>
              <a:buFont typeface="Wingdings" pitchFamily="2" charset="2"/>
              <a:buChar char="l"/>
            </a:pPr>
            <a:r>
              <a:rPr lang="zh-CN" altLang="zh-CN" sz="2000" b="1"/>
              <a:t>串励式电机： </a:t>
            </a:r>
            <a:r>
              <a:rPr lang="zh-CN" altLang="zh-CN" sz="2000" b="1" i="1"/>
              <a:t>I</a:t>
            </a:r>
            <a:r>
              <a:rPr lang="zh-CN" altLang="zh-CN" sz="2000" b="1" i="1" baseline="-25000"/>
              <a:t>a</a:t>
            </a:r>
            <a:r>
              <a:rPr lang="zh-CN" altLang="zh-CN" sz="2000" b="1" i="1"/>
              <a:t> </a:t>
            </a:r>
            <a:r>
              <a:rPr lang="zh-CN" altLang="zh-CN" sz="2000" b="1"/>
              <a:t>＝ </a:t>
            </a:r>
            <a:r>
              <a:rPr lang="zh-CN" altLang="zh-CN" sz="2000" b="1" i="1"/>
              <a:t>I </a:t>
            </a:r>
            <a:r>
              <a:rPr lang="zh-CN" altLang="zh-CN" sz="2000" b="1"/>
              <a:t>＝ </a:t>
            </a:r>
            <a:r>
              <a:rPr lang="zh-CN" altLang="zh-CN" sz="2000" b="1" i="1"/>
              <a:t>I</a:t>
            </a:r>
            <a:r>
              <a:rPr lang="zh-CN" altLang="zh-CN" sz="2000" b="1" i="1" baseline="-25000"/>
              <a:t>f</a:t>
            </a:r>
            <a:r>
              <a:rPr lang="zh-CN" altLang="zh-CN" sz="2200" i="1" baseline="-25000"/>
              <a:t> </a:t>
            </a:r>
          </a:p>
          <a:p>
            <a:pPr marL="342900" indent="-342900">
              <a:spcBef>
                <a:spcPct val="20000"/>
              </a:spcBef>
              <a:buClr>
                <a:schemeClr val="bg2"/>
              </a:buClr>
              <a:buSzPct val="70000"/>
              <a:buFont typeface="Wingdings" pitchFamily="2" charset="2"/>
              <a:buChar char="l"/>
            </a:pPr>
            <a:r>
              <a:rPr lang="zh-CN" altLang="zh-CN" sz="2000" b="1"/>
              <a:t>4．复励式</a:t>
            </a:r>
          </a:p>
          <a:p>
            <a:pPr marL="342900" indent="-342900">
              <a:spcBef>
                <a:spcPct val="20000"/>
              </a:spcBef>
              <a:buClr>
                <a:schemeClr val="bg2"/>
              </a:buClr>
              <a:buSzPct val="70000"/>
              <a:buFont typeface="Wingdings" pitchFamily="2" charset="2"/>
              <a:buChar char="l"/>
            </a:pPr>
            <a:r>
              <a:rPr lang="zh-CN" altLang="zh-CN" sz="2000" b="1"/>
              <a:t>复励式直流电机上有两个励磁绕组，一个和电枢并联，一个和电枢串联。复励式直流电机的串励绕组产生的磁势与并励磁势方向相同时称为积复励； 两者磁势方向相反时称为差复励。实用中积复励用得较多。</a:t>
            </a:r>
            <a:endParaRPr lang="zh-CN" altLang="zh-CN" sz="2200"/>
          </a:p>
          <a:p>
            <a:pPr marL="342900" indent="-342900">
              <a:spcBef>
                <a:spcPct val="20000"/>
              </a:spcBef>
              <a:buClr>
                <a:schemeClr val="bg2"/>
              </a:buClr>
              <a:buSzPct val="70000"/>
              <a:buFont typeface="Wingdings" pitchFamily="2" charset="2"/>
              <a:buChar char="l"/>
            </a:pPr>
            <a:endParaRPr lang="zh-CN" altLang="zh-CN" sz="2200"/>
          </a:p>
        </p:txBody>
      </p:sp>
      <p:pic>
        <p:nvPicPr>
          <p:cNvPr id="7172" name="Picture 7"/>
          <p:cNvPicPr>
            <a:picLocks noChangeAspect="1" noChangeArrowheads="1"/>
          </p:cNvPicPr>
          <p:nvPr/>
        </p:nvPicPr>
        <p:blipFill>
          <a:blip r:embed="rId2"/>
          <a:srcRect/>
          <a:stretch>
            <a:fillRect/>
          </a:stretch>
        </p:blipFill>
        <p:spPr bwMode="auto">
          <a:xfrm>
            <a:off x="6948488" y="836613"/>
            <a:ext cx="1781175" cy="5543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476250"/>
            <a:ext cx="7696200" cy="1200150"/>
          </a:xfrm>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4</a:t>
            </a:r>
            <a:br>
              <a:rPr lang="en-US" altLang="zh-CN" sz="1400" smtClean="0">
                <a:ea typeface="黑体" pitchFamily="2" charset="-122"/>
              </a:rPr>
            </a:br>
            <a:r>
              <a:rPr lang="en-US" altLang="zh-CN" sz="1400" smtClean="0">
                <a:ea typeface="黑体" pitchFamily="2" charset="-122"/>
              </a:rPr>
              <a:t> </a:t>
            </a:r>
            <a:r>
              <a:rPr lang="en-US" altLang="zh-CN" sz="2900" smtClean="0"/>
              <a:t>5-1</a:t>
            </a:r>
            <a:r>
              <a:rPr lang="zh-CN" altLang="en-US" sz="2900" b="1" smtClean="0"/>
              <a:t>直流发电机的基本电磁关系</a:t>
            </a:r>
          </a:p>
        </p:txBody>
      </p:sp>
      <p:sp>
        <p:nvSpPr>
          <p:cNvPr id="8195" name="Rectangle 3"/>
          <p:cNvSpPr>
            <a:spLocks noChangeArrowheads="1"/>
          </p:cNvSpPr>
          <p:nvPr/>
        </p:nvSpPr>
        <p:spPr bwMode="auto">
          <a:xfrm>
            <a:off x="323850" y="1916113"/>
            <a:ext cx="8496300" cy="36845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zh-CN" sz="2700" b="1"/>
              <a:t>一、直流发电机稳态运行时的基本方程式</a:t>
            </a:r>
          </a:p>
          <a:p>
            <a:pPr marL="342900" indent="-342900">
              <a:spcBef>
                <a:spcPct val="20000"/>
              </a:spcBef>
              <a:buClr>
                <a:schemeClr val="bg2"/>
              </a:buClr>
              <a:buSzPct val="70000"/>
              <a:buFont typeface="Wingdings" pitchFamily="2" charset="2"/>
              <a:buChar char="l"/>
            </a:pPr>
            <a:r>
              <a:rPr lang="zh-CN" altLang="en-US" sz="3500" b="1"/>
              <a:t>      </a:t>
            </a:r>
            <a:r>
              <a:rPr lang="zh-CN" altLang="zh-CN" sz="3500" b="1"/>
              <a:t>设定子磁极如图所示，当电枢在原动机作用下以</a:t>
            </a:r>
            <a:r>
              <a:rPr lang="zh-CN" altLang="zh-CN" sz="3500" b="1" i="1"/>
              <a:t>n </a:t>
            </a:r>
            <a:r>
              <a:rPr lang="zh-CN" altLang="zh-CN" sz="3500" b="1"/>
              <a:t>转速逆时针方向旋转时，在电枢绕组中会感应电动势，其大小为：</a:t>
            </a:r>
            <a:r>
              <a:rPr lang="en-US" altLang="zh-CN" sz="3500" b="1"/>
              <a:t>E</a:t>
            </a:r>
            <a:r>
              <a:rPr lang="en-US" altLang="zh-CN" sz="3500" b="1" baseline="-25000"/>
              <a:t>a</a:t>
            </a:r>
            <a:r>
              <a:rPr lang="en-US" altLang="zh-CN" sz="3500" b="1"/>
              <a:t>=C</a:t>
            </a:r>
            <a:r>
              <a:rPr lang="en-US" altLang="zh-CN" sz="3500" b="1" baseline="-25000"/>
              <a:t>e</a:t>
            </a:r>
            <a:r>
              <a:rPr lang="el-GR" altLang="zh-CN" sz="3500" b="1">
                <a:cs typeface="Tahoma" pitchFamily="34" charset="0"/>
              </a:rPr>
              <a:t>Φ</a:t>
            </a:r>
            <a:r>
              <a:rPr lang="zh-CN" altLang="zh-CN" sz="3500" b="1" i="1"/>
              <a:t>n </a:t>
            </a:r>
            <a:r>
              <a:rPr lang="zh-CN" altLang="zh-CN" sz="3500" b="1"/>
              <a:t>，若负载电阻</a:t>
            </a:r>
            <a:r>
              <a:rPr lang="zh-CN" altLang="zh-CN" sz="3500" b="1" i="1"/>
              <a:t>R</a:t>
            </a:r>
            <a:r>
              <a:rPr lang="zh-CN" altLang="zh-CN" sz="3500" b="1" i="1" baseline="-25000"/>
              <a:t>L</a:t>
            </a:r>
            <a:r>
              <a:rPr lang="zh-CN" altLang="zh-CN" sz="3500" b="1" i="1"/>
              <a:t> </a:t>
            </a:r>
            <a:r>
              <a:rPr lang="zh-CN" altLang="zh-CN" sz="3500" b="1"/>
              <a:t>接在电枢两端，则得到电机稳态运行时的电压方程：</a:t>
            </a:r>
          </a:p>
        </p:txBody>
      </p:sp>
      <p:pic>
        <p:nvPicPr>
          <p:cNvPr id="270344" name="Picture 8" descr="5-4他激发电机"/>
          <p:cNvPicPr>
            <a:picLocks noChangeAspect="1" noChangeArrowheads="1"/>
          </p:cNvPicPr>
          <p:nvPr>
            <p:ph idx="1"/>
          </p:nvPr>
        </p:nvPicPr>
        <p:blipFill>
          <a:blip r:embed="rId2"/>
          <a:srcRect/>
          <a:stretch>
            <a:fillRect/>
          </a:stretch>
        </p:blipFill>
        <p:spPr>
          <a:xfrm>
            <a:off x="3617913" y="1947863"/>
            <a:ext cx="4264025" cy="3224212"/>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70344"/>
                                        </p:tgtEl>
                                        <p:attrNameLst>
                                          <p:attrName>style.visibility</p:attrName>
                                        </p:attrNameLst>
                                      </p:cBhvr>
                                      <p:to>
                                        <p:strVal val="visible"/>
                                      </p:to>
                                    </p:set>
                                    <p:anim calcmode="lin" valueType="num">
                                      <p:cBhvr>
                                        <p:cTn id="7" dur="1000" fill="hold"/>
                                        <p:tgtEl>
                                          <p:spTgt spid="270344"/>
                                        </p:tgtEl>
                                        <p:attrNameLst>
                                          <p:attrName>ppt_w</p:attrName>
                                        </p:attrNameLst>
                                      </p:cBhvr>
                                      <p:tavLst>
                                        <p:tav tm="0">
                                          <p:val>
                                            <p:strVal val="#ppt_w*0.70"/>
                                          </p:val>
                                        </p:tav>
                                        <p:tav tm="100000">
                                          <p:val>
                                            <p:strVal val="#ppt_w"/>
                                          </p:val>
                                        </p:tav>
                                      </p:tavLst>
                                    </p:anim>
                                    <p:anim calcmode="lin" valueType="num">
                                      <p:cBhvr>
                                        <p:cTn id="8" dur="1000" fill="hold"/>
                                        <p:tgtEl>
                                          <p:spTgt spid="270344"/>
                                        </p:tgtEl>
                                        <p:attrNameLst>
                                          <p:attrName>ppt_h</p:attrName>
                                        </p:attrNameLst>
                                      </p:cBhvr>
                                      <p:tavLst>
                                        <p:tav tm="0">
                                          <p:val>
                                            <p:strVal val="#ppt_h"/>
                                          </p:val>
                                        </p:tav>
                                        <p:tav tm="100000">
                                          <p:val>
                                            <p:strVal val="#ppt_h"/>
                                          </p:val>
                                        </p:tav>
                                      </p:tavLst>
                                    </p:anim>
                                    <p:animEffect transition="in" filter="fade">
                                      <p:cBhvr>
                                        <p:cTn id="9" dur="1000"/>
                                        <p:tgtEl>
                                          <p:spTgt spid="270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5</a:t>
            </a:r>
            <a:br>
              <a:rPr lang="en-US" altLang="zh-CN" sz="1400" smtClean="0">
                <a:ea typeface="黑体" pitchFamily="2" charset="-122"/>
              </a:rPr>
            </a:br>
            <a:r>
              <a:rPr lang="en-US" altLang="zh-CN" sz="1400" smtClean="0">
                <a:ea typeface="黑体" pitchFamily="2" charset="-122"/>
              </a:rPr>
              <a:t> </a:t>
            </a:r>
            <a:r>
              <a:rPr lang="en-US" altLang="zh-CN" sz="2900" smtClean="0"/>
              <a:t>5-1</a:t>
            </a:r>
            <a:r>
              <a:rPr lang="zh-CN" altLang="en-US" sz="2900" b="1" smtClean="0"/>
              <a:t>直流发电机的基本电磁关系</a:t>
            </a:r>
          </a:p>
        </p:txBody>
      </p:sp>
      <p:sp>
        <p:nvSpPr>
          <p:cNvPr id="9219" name="Rectangle 3"/>
          <p:cNvSpPr>
            <a:spLocks noChangeArrowheads="1"/>
          </p:cNvSpPr>
          <p:nvPr/>
        </p:nvSpPr>
        <p:spPr bwMode="auto">
          <a:xfrm>
            <a:off x="684213" y="1844675"/>
            <a:ext cx="7704137" cy="38290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zh-CN" sz="2700" b="1"/>
              <a:t>一、直流发电机稳态运行时的基本方程式</a:t>
            </a:r>
            <a:endParaRPr lang="zh-CN" altLang="en-US" sz="2700" b="1"/>
          </a:p>
          <a:p>
            <a:pPr marL="342900" indent="-342900">
              <a:spcBef>
                <a:spcPct val="20000"/>
              </a:spcBef>
              <a:buClr>
                <a:schemeClr val="bg2"/>
              </a:buClr>
              <a:buSzPct val="70000"/>
              <a:buFont typeface="Wingdings" pitchFamily="2" charset="2"/>
              <a:buChar char="l"/>
            </a:pPr>
            <a:r>
              <a:rPr lang="zh-CN" altLang="zh-CN" sz="3100" i="1"/>
              <a:t>E</a:t>
            </a:r>
            <a:r>
              <a:rPr lang="zh-CN" altLang="zh-CN" sz="3100" i="1" baseline="-44000"/>
              <a:t>a</a:t>
            </a:r>
            <a:r>
              <a:rPr lang="en-US" altLang="zh-CN" sz="3100" i="1"/>
              <a:t>=</a:t>
            </a:r>
            <a:r>
              <a:rPr lang="zh-CN" altLang="zh-CN" sz="3100" i="1"/>
              <a:t>U</a:t>
            </a:r>
            <a:r>
              <a:rPr lang="en-US" altLang="zh-CN" sz="3100" i="1"/>
              <a:t>+</a:t>
            </a:r>
            <a:r>
              <a:rPr lang="zh-CN" altLang="zh-CN" sz="3100" i="1"/>
              <a:t>I</a:t>
            </a:r>
            <a:r>
              <a:rPr lang="zh-CN" altLang="zh-CN" sz="3100" i="1" baseline="-25000"/>
              <a:t>a</a:t>
            </a:r>
            <a:r>
              <a:rPr lang="zh-CN" altLang="zh-CN" sz="3100" i="1"/>
              <a:t>R</a:t>
            </a:r>
            <a:r>
              <a:rPr lang="zh-CN" altLang="zh-CN" sz="3100" i="1" baseline="-25000"/>
              <a:t>a </a:t>
            </a:r>
            <a:r>
              <a:rPr lang="en-US" altLang="zh-CN" sz="3100" i="1"/>
              <a:t>+ 2</a:t>
            </a:r>
            <a:r>
              <a:rPr lang="el-GR" altLang="zh-CN" sz="3100" i="1">
                <a:latin typeface="Times New Roman" pitchFamily="18" charset="0"/>
                <a:cs typeface="Times New Roman" pitchFamily="18" charset="0"/>
              </a:rPr>
              <a:t>Δ</a:t>
            </a:r>
            <a:r>
              <a:rPr lang="zh-CN" altLang="zh-CN" sz="3100" i="1"/>
              <a:t>U</a:t>
            </a:r>
            <a:endParaRPr lang="zh-CN" altLang="zh-CN" sz="3100" i="1" baseline="-25000"/>
          </a:p>
          <a:p>
            <a:pPr marL="342900" indent="-342900">
              <a:spcBef>
                <a:spcPct val="20000"/>
              </a:spcBef>
              <a:buClr>
                <a:schemeClr val="bg2"/>
              </a:buClr>
              <a:buSzPct val="70000"/>
              <a:buFont typeface="Wingdings" pitchFamily="2" charset="2"/>
              <a:buChar char="l"/>
            </a:pPr>
            <a:r>
              <a:rPr lang="zh-CN" altLang="zh-CN" sz="3100" i="1"/>
              <a:t>U</a:t>
            </a:r>
            <a:r>
              <a:rPr lang="zh-CN" altLang="zh-CN" sz="3100" i="1" baseline="-25000"/>
              <a:t>f</a:t>
            </a:r>
            <a:r>
              <a:rPr lang="en-US" altLang="zh-CN" sz="3100" i="1"/>
              <a:t>=</a:t>
            </a:r>
            <a:r>
              <a:rPr lang="zh-CN" altLang="zh-CN" sz="3100" i="1"/>
              <a:t>I</a:t>
            </a:r>
            <a:r>
              <a:rPr lang="zh-CN" altLang="zh-CN" sz="3100" i="1" baseline="-25000"/>
              <a:t>f </a:t>
            </a:r>
            <a:r>
              <a:rPr lang="zh-CN" altLang="zh-CN" sz="3100" i="1"/>
              <a:t>R</a:t>
            </a:r>
            <a:r>
              <a:rPr lang="zh-CN" altLang="zh-CN" sz="3100" i="1" baseline="-25000"/>
              <a:t>f</a:t>
            </a:r>
            <a:r>
              <a:rPr lang="zh-CN" altLang="zh-CN" sz="3100" i="1"/>
              <a:t> </a:t>
            </a:r>
            <a:endParaRPr lang="en-US" altLang="zh-CN" sz="3100" i="1"/>
          </a:p>
          <a:p>
            <a:pPr marL="342900" indent="-342900">
              <a:spcBef>
                <a:spcPct val="20000"/>
              </a:spcBef>
              <a:buClr>
                <a:schemeClr val="bg2"/>
              </a:buClr>
              <a:buSzPct val="70000"/>
              <a:buFont typeface="Wingdings" pitchFamily="2" charset="2"/>
              <a:buChar char="l"/>
            </a:pPr>
            <a:r>
              <a:rPr lang="zh-CN" altLang="zh-CN" sz="3100" i="1"/>
              <a:t>U</a:t>
            </a:r>
            <a:r>
              <a:rPr lang="en-US" altLang="zh-CN" sz="3100" i="1"/>
              <a:t>=</a:t>
            </a:r>
            <a:r>
              <a:rPr lang="zh-CN" altLang="zh-CN" sz="3100" i="1"/>
              <a:t>I</a:t>
            </a:r>
            <a:r>
              <a:rPr lang="zh-CN" altLang="zh-CN" sz="3100" i="1" baseline="-25000"/>
              <a:t>a</a:t>
            </a:r>
            <a:r>
              <a:rPr lang="zh-CN" altLang="zh-CN" sz="3100" i="1"/>
              <a:t>R</a:t>
            </a:r>
            <a:r>
              <a:rPr lang="zh-CN" altLang="zh-CN" sz="3100" i="1" baseline="-25000"/>
              <a:t>L</a:t>
            </a:r>
            <a:endParaRPr lang="en-US" altLang="zh-CN" sz="3100" i="1" baseline="-25000"/>
          </a:p>
          <a:p>
            <a:pPr marL="342900" indent="-342900">
              <a:spcBef>
                <a:spcPct val="20000"/>
              </a:spcBef>
              <a:buClr>
                <a:schemeClr val="bg2"/>
              </a:buClr>
              <a:buSzPct val="70000"/>
              <a:buFont typeface="Wingdings" pitchFamily="2" charset="2"/>
              <a:buChar char="l"/>
            </a:pPr>
            <a:r>
              <a:rPr lang="zh-CN" altLang="zh-CN" sz="3100" i="1"/>
              <a:t>T </a:t>
            </a:r>
            <a:r>
              <a:rPr lang="zh-CN" altLang="zh-CN" sz="3100" baseline="-25000"/>
              <a:t>1</a:t>
            </a:r>
            <a:r>
              <a:rPr lang="en-US" altLang="zh-CN" sz="3100" i="1"/>
              <a:t>=</a:t>
            </a:r>
            <a:r>
              <a:rPr lang="zh-CN" altLang="zh-CN" sz="3100" i="1"/>
              <a:t>T </a:t>
            </a:r>
            <a:r>
              <a:rPr lang="en-US" altLang="zh-CN" sz="3100" i="1" baseline="-25000"/>
              <a:t>em</a:t>
            </a:r>
            <a:r>
              <a:rPr lang="en-US" altLang="zh-CN" sz="3100" i="1"/>
              <a:t>+</a:t>
            </a:r>
            <a:r>
              <a:rPr lang="zh-CN" altLang="zh-CN" sz="3100" i="1"/>
              <a:t>T</a:t>
            </a:r>
            <a:r>
              <a:rPr lang="zh-CN" altLang="zh-CN" sz="3100" baseline="-25000"/>
              <a:t>0</a:t>
            </a:r>
          </a:p>
        </p:txBody>
      </p:sp>
      <p:pic>
        <p:nvPicPr>
          <p:cNvPr id="9220" name="Picture 4" descr="5-4他激发电机"/>
          <p:cNvPicPr>
            <a:picLocks noChangeAspect="1" noChangeArrowheads="1"/>
          </p:cNvPicPr>
          <p:nvPr>
            <p:ph idx="1"/>
          </p:nvPr>
        </p:nvPicPr>
        <p:blipFill>
          <a:blip r:embed="rId2"/>
          <a:srcRect/>
          <a:stretch>
            <a:fillRect/>
          </a:stretch>
        </p:blipFill>
        <p:spPr>
          <a:xfrm>
            <a:off x="4140200" y="3068638"/>
            <a:ext cx="4305300" cy="3286125"/>
          </a:xfrm>
          <a:noFill/>
        </p:spPr>
      </p:pic>
      <p:sp>
        <p:nvSpPr>
          <p:cNvPr id="271366" name="AutoShape 6"/>
          <p:cNvSpPr>
            <a:spLocks noChangeArrowheads="1"/>
          </p:cNvSpPr>
          <p:nvPr/>
        </p:nvSpPr>
        <p:spPr bwMode="auto">
          <a:xfrm>
            <a:off x="6659563" y="4724400"/>
            <a:ext cx="433387" cy="217488"/>
          </a:xfrm>
          <a:prstGeom prst="curvedDownArrow">
            <a:avLst>
              <a:gd name="adj1" fmla="val 39854"/>
              <a:gd name="adj2" fmla="val 79708"/>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1367" name="Rectangle 7"/>
          <p:cNvSpPr>
            <a:spLocks noChangeArrowheads="1"/>
          </p:cNvSpPr>
          <p:nvPr/>
        </p:nvSpPr>
        <p:spPr bwMode="auto">
          <a:xfrm>
            <a:off x="6659563" y="4652963"/>
            <a:ext cx="504825" cy="5762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solidFill>
                  <a:schemeClr val="accent1"/>
                </a:solidFill>
              </a:rPr>
              <a:t>n</a:t>
            </a:r>
            <a:endParaRPr lang="zh-CN" altLang="zh-CN" sz="2700" b="1">
              <a:solidFill>
                <a:schemeClr val="accent1"/>
              </a:solidFill>
            </a:endParaRPr>
          </a:p>
        </p:txBody>
      </p:sp>
      <p:sp>
        <p:nvSpPr>
          <p:cNvPr id="271368" name="AutoShape 8"/>
          <p:cNvSpPr>
            <a:spLocks noChangeArrowheads="1"/>
          </p:cNvSpPr>
          <p:nvPr/>
        </p:nvSpPr>
        <p:spPr bwMode="auto">
          <a:xfrm>
            <a:off x="6443663" y="4292600"/>
            <a:ext cx="865187" cy="431800"/>
          </a:xfrm>
          <a:prstGeom prst="curvedDownArrow">
            <a:avLst>
              <a:gd name="adj1" fmla="val 40074"/>
              <a:gd name="adj2" fmla="val 80147"/>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1369" name="Rectangle 9"/>
          <p:cNvSpPr>
            <a:spLocks noChangeArrowheads="1"/>
          </p:cNvSpPr>
          <p:nvPr/>
        </p:nvSpPr>
        <p:spPr bwMode="auto">
          <a:xfrm>
            <a:off x="7092950" y="3860800"/>
            <a:ext cx="792163" cy="57626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solidFill>
                  <a:schemeClr val="accent1"/>
                </a:solidFill>
              </a:rPr>
              <a:t>T</a:t>
            </a:r>
            <a:r>
              <a:rPr lang="en-US" altLang="zh-CN" sz="2700" b="1" baseline="-25000">
                <a:solidFill>
                  <a:schemeClr val="accent1"/>
                </a:solidFill>
              </a:rPr>
              <a:t>1</a:t>
            </a:r>
            <a:endParaRPr lang="zh-CN" altLang="zh-CN" sz="2700" b="1" baseline="-25000">
              <a:solidFill>
                <a:schemeClr val="accent1"/>
              </a:solidFill>
            </a:endParaRPr>
          </a:p>
        </p:txBody>
      </p:sp>
      <p:sp>
        <p:nvSpPr>
          <p:cNvPr id="271370" name="AutoShape 10"/>
          <p:cNvSpPr>
            <a:spLocks noChangeArrowheads="1"/>
          </p:cNvSpPr>
          <p:nvPr/>
        </p:nvSpPr>
        <p:spPr bwMode="auto">
          <a:xfrm>
            <a:off x="6443663" y="5013325"/>
            <a:ext cx="936625" cy="503238"/>
          </a:xfrm>
          <a:prstGeom prst="curvedUpArrow">
            <a:avLst>
              <a:gd name="adj1" fmla="val 37224"/>
              <a:gd name="adj2" fmla="val 74448"/>
              <a:gd name="adj3" fmla="val 33333"/>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271371" name="Rectangle 11"/>
          <p:cNvSpPr>
            <a:spLocks noChangeArrowheads="1"/>
          </p:cNvSpPr>
          <p:nvPr/>
        </p:nvSpPr>
        <p:spPr bwMode="auto">
          <a:xfrm>
            <a:off x="7308850" y="5013325"/>
            <a:ext cx="1079500" cy="57626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solidFill>
                  <a:schemeClr val="hlink"/>
                </a:solidFill>
              </a:rPr>
              <a:t>T</a:t>
            </a:r>
            <a:r>
              <a:rPr lang="en-US" altLang="zh-CN" sz="2700" b="1" baseline="-25000">
                <a:solidFill>
                  <a:schemeClr val="hlink"/>
                </a:solidFill>
              </a:rPr>
              <a:t>em</a:t>
            </a:r>
            <a:endParaRPr lang="zh-CN" altLang="zh-CN" sz="2700" b="1" baseline="-25000">
              <a:solidFill>
                <a:schemeClr val="hlink"/>
              </a:solidFill>
            </a:endParaRPr>
          </a:p>
        </p:txBody>
      </p:sp>
      <p:sp>
        <p:nvSpPr>
          <p:cNvPr id="271372" name="AutoShape 12"/>
          <p:cNvSpPr>
            <a:spLocks noChangeArrowheads="1"/>
          </p:cNvSpPr>
          <p:nvPr/>
        </p:nvSpPr>
        <p:spPr bwMode="auto">
          <a:xfrm>
            <a:off x="6732588" y="5013325"/>
            <a:ext cx="287337" cy="144463"/>
          </a:xfrm>
          <a:prstGeom prst="curvedUpArrow">
            <a:avLst>
              <a:gd name="adj1" fmla="val 39780"/>
              <a:gd name="adj2" fmla="val 79560"/>
              <a:gd name="adj3" fmla="val 33333"/>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271373" name="Rectangle 13"/>
          <p:cNvSpPr>
            <a:spLocks noChangeArrowheads="1"/>
          </p:cNvSpPr>
          <p:nvPr/>
        </p:nvSpPr>
        <p:spPr bwMode="auto">
          <a:xfrm>
            <a:off x="5580063" y="5013325"/>
            <a:ext cx="936625" cy="57626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solidFill>
                  <a:schemeClr val="hlink"/>
                </a:solidFill>
              </a:rPr>
              <a:t>T</a:t>
            </a:r>
            <a:r>
              <a:rPr lang="en-US" altLang="zh-CN" sz="2700" b="1" baseline="-25000">
                <a:solidFill>
                  <a:schemeClr val="hlink"/>
                </a:solidFill>
              </a:rPr>
              <a:t>0</a:t>
            </a:r>
            <a:endParaRPr lang="zh-CN" altLang="zh-CN" sz="2700" b="1" baseline="-25000">
              <a:solidFill>
                <a:schemeClr val="hlink"/>
              </a:solidFill>
            </a:endParaRPr>
          </a:p>
        </p:txBody>
      </p:sp>
      <p:sp>
        <p:nvSpPr>
          <p:cNvPr id="9229" name="Line 14"/>
          <p:cNvSpPr>
            <a:spLocks noChangeShapeType="1"/>
          </p:cNvSpPr>
          <p:nvPr/>
        </p:nvSpPr>
        <p:spPr bwMode="auto">
          <a:xfrm flipH="1" flipV="1">
            <a:off x="5940425" y="3573463"/>
            <a:ext cx="0" cy="647700"/>
          </a:xfrm>
          <a:prstGeom prst="line">
            <a:avLst/>
          </a:prstGeom>
          <a:noFill/>
          <a:ln w="57150">
            <a:solidFill>
              <a:schemeClr val="hlink"/>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71366"/>
                                        </p:tgtEl>
                                        <p:attrNameLst>
                                          <p:attrName>style.visibility</p:attrName>
                                        </p:attrNameLst>
                                      </p:cBhvr>
                                      <p:to>
                                        <p:strVal val="visible"/>
                                      </p:to>
                                    </p:set>
                                    <p:anim calcmode="lin" valueType="num">
                                      <p:cBhvr>
                                        <p:cTn id="7" dur="1000" fill="hold"/>
                                        <p:tgtEl>
                                          <p:spTgt spid="271366"/>
                                        </p:tgtEl>
                                        <p:attrNameLst>
                                          <p:attrName>ppt_w</p:attrName>
                                        </p:attrNameLst>
                                      </p:cBhvr>
                                      <p:tavLst>
                                        <p:tav tm="0">
                                          <p:val>
                                            <p:strVal val="#ppt_w*0.70"/>
                                          </p:val>
                                        </p:tav>
                                        <p:tav tm="100000">
                                          <p:val>
                                            <p:strVal val="#ppt_w"/>
                                          </p:val>
                                        </p:tav>
                                      </p:tavLst>
                                    </p:anim>
                                    <p:anim calcmode="lin" valueType="num">
                                      <p:cBhvr>
                                        <p:cTn id="8" dur="1000" fill="hold"/>
                                        <p:tgtEl>
                                          <p:spTgt spid="271366"/>
                                        </p:tgtEl>
                                        <p:attrNameLst>
                                          <p:attrName>ppt_h</p:attrName>
                                        </p:attrNameLst>
                                      </p:cBhvr>
                                      <p:tavLst>
                                        <p:tav tm="0">
                                          <p:val>
                                            <p:strVal val="#ppt_h"/>
                                          </p:val>
                                        </p:tav>
                                        <p:tav tm="100000">
                                          <p:val>
                                            <p:strVal val="#ppt_h"/>
                                          </p:val>
                                        </p:tav>
                                      </p:tavLst>
                                    </p:anim>
                                    <p:animEffect transition="in" filter="fade">
                                      <p:cBhvr>
                                        <p:cTn id="9" dur="1000"/>
                                        <p:tgtEl>
                                          <p:spTgt spid="2713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71367"/>
                                        </p:tgtEl>
                                        <p:attrNameLst>
                                          <p:attrName>style.visibility</p:attrName>
                                        </p:attrNameLst>
                                      </p:cBhvr>
                                      <p:to>
                                        <p:strVal val="visible"/>
                                      </p:to>
                                    </p:set>
                                    <p:anim calcmode="lin" valueType="num">
                                      <p:cBhvr>
                                        <p:cTn id="14" dur="1000" fill="hold"/>
                                        <p:tgtEl>
                                          <p:spTgt spid="271367"/>
                                        </p:tgtEl>
                                        <p:attrNameLst>
                                          <p:attrName>ppt_w</p:attrName>
                                        </p:attrNameLst>
                                      </p:cBhvr>
                                      <p:tavLst>
                                        <p:tav tm="0">
                                          <p:val>
                                            <p:strVal val="#ppt_w*0.70"/>
                                          </p:val>
                                        </p:tav>
                                        <p:tav tm="100000">
                                          <p:val>
                                            <p:strVal val="#ppt_w"/>
                                          </p:val>
                                        </p:tav>
                                      </p:tavLst>
                                    </p:anim>
                                    <p:anim calcmode="lin" valueType="num">
                                      <p:cBhvr>
                                        <p:cTn id="15" dur="1000" fill="hold"/>
                                        <p:tgtEl>
                                          <p:spTgt spid="271367"/>
                                        </p:tgtEl>
                                        <p:attrNameLst>
                                          <p:attrName>ppt_h</p:attrName>
                                        </p:attrNameLst>
                                      </p:cBhvr>
                                      <p:tavLst>
                                        <p:tav tm="0">
                                          <p:val>
                                            <p:strVal val="#ppt_h"/>
                                          </p:val>
                                        </p:tav>
                                        <p:tav tm="100000">
                                          <p:val>
                                            <p:strVal val="#ppt_h"/>
                                          </p:val>
                                        </p:tav>
                                      </p:tavLst>
                                    </p:anim>
                                    <p:animEffect transition="in" filter="fade">
                                      <p:cBhvr>
                                        <p:cTn id="16" dur="1000"/>
                                        <p:tgtEl>
                                          <p:spTgt spid="2713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71368"/>
                                        </p:tgtEl>
                                        <p:attrNameLst>
                                          <p:attrName>style.visibility</p:attrName>
                                        </p:attrNameLst>
                                      </p:cBhvr>
                                      <p:to>
                                        <p:strVal val="visible"/>
                                      </p:to>
                                    </p:set>
                                    <p:anim calcmode="lin" valueType="num">
                                      <p:cBhvr>
                                        <p:cTn id="21" dur="1000" fill="hold"/>
                                        <p:tgtEl>
                                          <p:spTgt spid="271368"/>
                                        </p:tgtEl>
                                        <p:attrNameLst>
                                          <p:attrName>ppt_w</p:attrName>
                                        </p:attrNameLst>
                                      </p:cBhvr>
                                      <p:tavLst>
                                        <p:tav tm="0">
                                          <p:val>
                                            <p:strVal val="#ppt_w*0.70"/>
                                          </p:val>
                                        </p:tav>
                                        <p:tav tm="100000">
                                          <p:val>
                                            <p:strVal val="#ppt_w"/>
                                          </p:val>
                                        </p:tav>
                                      </p:tavLst>
                                    </p:anim>
                                    <p:anim calcmode="lin" valueType="num">
                                      <p:cBhvr>
                                        <p:cTn id="22" dur="1000" fill="hold"/>
                                        <p:tgtEl>
                                          <p:spTgt spid="271368"/>
                                        </p:tgtEl>
                                        <p:attrNameLst>
                                          <p:attrName>ppt_h</p:attrName>
                                        </p:attrNameLst>
                                      </p:cBhvr>
                                      <p:tavLst>
                                        <p:tav tm="0">
                                          <p:val>
                                            <p:strVal val="#ppt_h"/>
                                          </p:val>
                                        </p:tav>
                                        <p:tav tm="100000">
                                          <p:val>
                                            <p:strVal val="#ppt_h"/>
                                          </p:val>
                                        </p:tav>
                                      </p:tavLst>
                                    </p:anim>
                                    <p:animEffect transition="in" filter="fade">
                                      <p:cBhvr>
                                        <p:cTn id="23" dur="1000"/>
                                        <p:tgtEl>
                                          <p:spTgt spid="2713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71369"/>
                                        </p:tgtEl>
                                        <p:attrNameLst>
                                          <p:attrName>style.visibility</p:attrName>
                                        </p:attrNameLst>
                                      </p:cBhvr>
                                      <p:to>
                                        <p:strVal val="visible"/>
                                      </p:to>
                                    </p:set>
                                    <p:anim calcmode="lin" valueType="num">
                                      <p:cBhvr>
                                        <p:cTn id="28" dur="1000" fill="hold"/>
                                        <p:tgtEl>
                                          <p:spTgt spid="271369"/>
                                        </p:tgtEl>
                                        <p:attrNameLst>
                                          <p:attrName>ppt_w</p:attrName>
                                        </p:attrNameLst>
                                      </p:cBhvr>
                                      <p:tavLst>
                                        <p:tav tm="0">
                                          <p:val>
                                            <p:strVal val="#ppt_w*0.70"/>
                                          </p:val>
                                        </p:tav>
                                        <p:tav tm="100000">
                                          <p:val>
                                            <p:strVal val="#ppt_w"/>
                                          </p:val>
                                        </p:tav>
                                      </p:tavLst>
                                    </p:anim>
                                    <p:anim calcmode="lin" valueType="num">
                                      <p:cBhvr>
                                        <p:cTn id="29" dur="1000" fill="hold"/>
                                        <p:tgtEl>
                                          <p:spTgt spid="271369"/>
                                        </p:tgtEl>
                                        <p:attrNameLst>
                                          <p:attrName>ppt_h</p:attrName>
                                        </p:attrNameLst>
                                      </p:cBhvr>
                                      <p:tavLst>
                                        <p:tav tm="0">
                                          <p:val>
                                            <p:strVal val="#ppt_h"/>
                                          </p:val>
                                        </p:tav>
                                        <p:tav tm="100000">
                                          <p:val>
                                            <p:strVal val="#ppt_h"/>
                                          </p:val>
                                        </p:tav>
                                      </p:tavLst>
                                    </p:anim>
                                    <p:animEffect transition="in" filter="fade">
                                      <p:cBhvr>
                                        <p:cTn id="30" dur="1000"/>
                                        <p:tgtEl>
                                          <p:spTgt spid="27136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71370"/>
                                        </p:tgtEl>
                                        <p:attrNameLst>
                                          <p:attrName>style.visibility</p:attrName>
                                        </p:attrNameLst>
                                      </p:cBhvr>
                                      <p:to>
                                        <p:strVal val="visible"/>
                                      </p:to>
                                    </p:set>
                                    <p:anim calcmode="lin" valueType="num">
                                      <p:cBhvr>
                                        <p:cTn id="35" dur="1000" fill="hold"/>
                                        <p:tgtEl>
                                          <p:spTgt spid="271370"/>
                                        </p:tgtEl>
                                        <p:attrNameLst>
                                          <p:attrName>ppt_w</p:attrName>
                                        </p:attrNameLst>
                                      </p:cBhvr>
                                      <p:tavLst>
                                        <p:tav tm="0">
                                          <p:val>
                                            <p:strVal val="#ppt_w*0.70"/>
                                          </p:val>
                                        </p:tav>
                                        <p:tav tm="100000">
                                          <p:val>
                                            <p:strVal val="#ppt_w"/>
                                          </p:val>
                                        </p:tav>
                                      </p:tavLst>
                                    </p:anim>
                                    <p:anim calcmode="lin" valueType="num">
                                      <p:cBhvr>
                                        <p:cTn id="36" dur="1000" fill="hold"/>
                                        <p:tgtEl>
                                          <p:spTgt spid="271370"/>
                                        </p:tgtEl>
                                        <p:attrNameLst>
                                          <p:attrName>ppt_h</p:attrName>
                                        </p:attrNameLst>
                                      </p:cBhvr>
                                      <p:tavLst>
                                        <p:tav tm="0">
                                          <p:val>
                                            <p:strVal val="#ppt_h"/>
                                          </p:val>
                                        </p:tav>
                                        <p:tav tm="100000">
                                          <p:val>
                                            <p:strVal val="#ppt_h"/>
                                          </p:val>
                                        </p:tav>
                                      </p:tavLst>
                                    </p:anim>
                                    <p:animEffect transition="in" filter="fade">
                                      <p:cBhvr>
                                        <p:cTn id="37" dur="1000"/>
                                        <p:tgtEl>
                                          <p:spTgt spid="271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271371"/>
                                        </p:tgtEl>
                                        <p:attrNameLst>
                                          <p:attrName>style.visibility</p:attrName>
                                        </p:attrNameLst>
                                      </p:cBhvr>
                                      <p:to>
                                        <p:strVal val="visible"/>
                                      </p:to>
                                    </p:set>
                                    <p:anim calcmode="lin" valueType="num">
                                      <p:cBhvr>
                                        <p:cTn id="42" dur="1000" fill="hold"/>
                                        <p:tgtEl>
                                          <p:spTgt spid="271371"/>
                                        </p:tgtEl>
                                        <p:attrNameLst>
                                          <p:attrName>ppt_w</p:attrName>
                                        </p:attrNameLst>
                                      </p:cBhvr>
                                      <p:tavLst>
                                        <p:tav tm="0">
                                          <p:val>
                                            <p:strVal val="#ppt_w*0.70"/>
                                          </p:val>
                                        </p:tav>
                                        <p:tav tm="100000">
                                          <p:val>
                                            <p:strVal val="#ppt_w"/>
                                          </p:val>
                                        </p:tav>
                                      </p:tavLst>
                                    </p:anim>
                                    <p:anim calcmode="lin" valueType="num">
                                      <p:cBhvr>
                                        <p:cTn id="43" dur="1000" fill="hold"/>
                                        <p:tgtEl>
                                          <p:spTgt spid="271371"/>
                                        </p:tgtEl>
                                        <p:attrNameLst>
                                          <p:attrName>ppt_h</p:attrName>
                                        </p:attrNameLst>
                                      </p:cBhvr>
                                      <p:tavLst>
                                        <p:tav tm="0">
                                          <p:val>
                                            <p:strVal val="#ppt_h"/>
                                          </p:val>
                                        </p:tav>
                                        <p:tav tm="100000">
                                          <p:val>
                                            <p:strVal val="#ppt_h"/>
                                          </p:val>
                                        </p:tav>
                                      </p:tavLst>
                                    </p:anim>
                                    <p:animEffect transition="in" filter="fade">
                                      <p:cBhvr>
                                        <p:cTn id="44" dur="1000"/>
                                        <p:tgtEl>
                                          <p:spTgt spid="27137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271372"/>
                                        </p:tgtEl>
                                        <p:attrNameLst>
                                          <p:attrName>style.visibility</p:attrName>
                                        </p:attrNameLst>
                                      </p:cBhvr>
                                      <p:to>
                                        <p:strVal val="visible"/>
                                      </p:to>
                                    </p:set>
                                    <p:anim calcmode="lin" valueType="num">
                                      <p:cBhvr>
                                        <p:cTn id="49" dur="1000" fill="hold"/>
                                        <p:tgtEl>
                                          <p:spTgt spid="271372"/>
                                        </p:tgtEl>
                                        <p:attrNameLst>
                                          <p:attrName>ppt_w</p:attrName>
                                        </p:attrNameLst>
                                      </p:cBhvr>
                                      <p:tavLst>
                                        <p:tav tm="0">
                                          <p:val>
                                            <p:strVal val="#ppt_w*0.70"/>
                                          </p:val>
                                        </p:tav>
                                        <p:tav tm="100000">
                                          <p:val>
                                            <p:strVal val="#ppt_w"/>
                                          </p:val>
                                        </p:tav>
                                      </p:tavLst>
                                    </p:anim>
                                    <p:anim calcmode="lin" valueType="num">
                                      <p:cBhvr>
                                        <p:cTn id="50" dur="1000" fill="hold"/>
                                        <p:tgtEl>
                                          <p:spTgt spid="271372"/>
                                        </p:tgtEl>
                                        <p:attrNameLst>
                                          <p:attrName>ppt_h</p:attrName>
                                        </p:attrNameLst>
                                      </p:cBhvr>
                                      <p:tavLst>
                                        <p:tav tm="0">
                                          <p:val>
                                            <p:strVal val="#ppt_h"/>
                                          </p:val>
                                        </p:tav>
                                        <p:tav tm="100000">
                                          <p:val>
                                            <p:strVal val="#ppt_h"/>
                                          </p:val>
                                        </p:tav>
                                      </p:tavLst>
                                    </p:anim>
                                    <p:animEffect transition="in" filter="fade">
                                      <p:cBhvr>
                                        <p:cTn id="51" dur="1000"/>
                                        <p:tgtEl>
                                          <p:spTgt spid="27137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271373"/>
                                        </p:tgtEl>
                                        <p:attrNameLst>
                                          <p:attrName>style.visibility</p:attrName>
                                        </p:attrNameLst>
                                      </p:cBhvr>
                                      <p:to>
                                        <p:strVal val="visible"/>
                                      </p:to>
                                    </p:set>
                                    <p:anim calcmode="lin" valueType="num">
                                      <p:cBhvr>
                                        <p:cTn id="56" dur="1000" fill="hold"/>
                                        <p:tgtEl>
                                          <p:spTgt spid="271373"/>
                                        </p:tgtEl>
                                        <p:attrNameLst>
                                          <p:attrName>ppt_w</p:attrName>
                                        </p:attrNameLst>
                                      </p:cBhvr>
                                      <p:tavLst>
                                        <p:tav tm="0">
                                          <p:val>
                                            <p:strVal val="#ppt_w*0.70"/>
                                          </p:val>
                                        </p:tav>
                                        <p:tav tm="100000">
                                          <p:val>
                                            <p:strVal val="#ppt_w"/>
                                          </p:val>
                                        </p:tav>
                                      </p:tavLst>
                                    </p:anim>
                                    <p:anim calcmode="lin" valueType="num">
                                      <p:cBhvr>
                                        <p:cTn id="57" dur="1000" fill="hold"/>
                                        <p:tgtEl>
                                          <p:spTgt spid="271373"/>
                                        </p:tgtEl>
                                        <p:attrNameLst>
                                          <p:attrName>ppt_h</p:attrName>
                                        </p:attrNameLst>
                                      </p:cBhvr>
                                      <p:tavLst>
                                        <p:tav tm="0">
                                          <p:val>
                                            <p:strVal val="#ppt_h"/>
                                          </p:val>
                                        </p:tav>
                                        <p:tav tm="100000">
                                          <p:val>
                                            <p:strVal val="#ppt_h"/>
                                          </p:val>
                                        </p:tav>
                                      </p:tavLst>
                                    </p:anim>
                                    <p:animEffect transition="in" filter="fade">
                                      <p:cBhvr>
                                        <p:cTn id="58" dur="1000"/>
                                        <p:tgtEl>
                                          <p:spTgt spid="271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6" grpId="0" animBg="1"/>
      <p:bldP spid="271367" grpId="0"/>
      <p:bldP spid="271368" grpId="0" animBg="1"/>
      <p:bldP spid="271369" grpId="0"/>
      <p:bldP spid="271370" grpId="0" animBg="1"/>
      <p:bldP spid="271371" grpId="0"/>
      <p:bldP spid="271372" grpId="0" animBg="1"/>
      <p:bldP spid="2713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6 </a:t>
            </a:r>
            <a:br>
              <a:rPr lang="en-US" altLang="zh-CN" sz="1400" smtClean="0">
                <a:ea typeface="黑体" pitchFamily="2" charset="-122"/>
              </a:rPr>
            </a:br>
            <a:r>
              <a:rPr lang="en-US" altLang="zh-CN" sz="2900" smtClean="0"/>
              <a:t>5-1</a:t>
            </a:r>
            <a:r>
              <a:rPr lang="zh-CN" altLang="en-US" sz="2900" b="1" smtClean="0"/>
              <a:t>直流发电机的基本电磁关系</a:t>
            </a:r>
          </a:p>
        </p:txBody>
      </p:sp>
      <p:sp>
        <p:nvSpPr>
          <p:cNvPr id="10243" name="Rectangle 3"/>
          <p:cNvSpPr>
            <a:spLocks noChangeArrowheads="1"/>
          </p:cNvSpPr>
          <p:nvPr/>
        </p:nvSpPr>
        <p:spPr bwMode="auto">
          <a:xfrm>
            <a:off x="539750" y="1844675"/>
            <a:ext cx="8783638" cy="46085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3100"/>
              <a:t>5-1</a:t>
            </a:r>
            <a:r>
              <a:rPr lang="zh-CN" altLang="en-US" sz="4000" b="1"/>
              <a:t>直流发电机的基本电磁关系</a:t>
            </a:r>
          </a:p>
          <a:p>
            <a:pPr marL="342900" indent="-342900">
              <a:spcBef>
                <a:spcPct val="20000"/>
              </a:spcBef>
              <a:buClr>
                <a:schemeClr val="bg2"/>
              </a:buClr>
              <a:buSzPct val="70000"/>
              <a:buFont typeface="Wingdings" pitchFamily="2" charset="2"/>
              <a:buChar char="l"/>
            </a:pPr>
            <a:r>
              <a:rPr lang="zh-CN" altLang="en-US" sz="3100"/>
              <a:t>二、稳态运行时的功率关系和电磁功率</a:t>
            </a:r>
          </a:p>
          <a:p>
            <a:pPr marL="342900" indent="-342900">
              <a:spcBef>
                <a:spcPct val="20000"/>
              </a:spcBef>
              <a:buClr>
                <a:schemeClr val="bg2"/>
              </a:buClr>
              <a:buSzPct val="70000"/>
              <a:buFont typeface="Wingdings" pitchFamily="2" charset="2"/>
              <a:buChar char="l"/>
            </a:pPr>
            <a:r>
              <a:rPr lang="zh-CN" altLang="en-US" sz="3100" b="1"/>
              <a:t>由原动机输入的功率分为两部分</a:t>
            </a:r>
            <a:r>
              <a:rPr lang="zh-CN" altLang="en-US" sz="3100"/>
              <a:t>：</a:t>
            </a:r>
          </a:p>
          <a:p>
            <a:pPr marL="342900" indent="-342900">
              <a:spcBef>
                <a:spcPct val="20000"/>
              </a:spcBef>
              <a:buClr>
                <a:schemeClr val="bg2"/>
              </a:buClr>
              <a:buSzPct val="70000"/>
              <a:buFont typeface="Wingdings" pitchFamily="2" charset="2"/>
              <a:buChar char="l"/>
            </a:pPr>
            <a:r>
              <a:rPr lang="zh-CN" altLang="en-US" sz="3100"/>
              <a:t>       一部分克服发电机的空载损耗 </a:t>
            </a:r>
            <a:r>
              <a:rPr lang="en-US" altLang="zh-CN" sz="3100" i="1"/>
              <a:t>p</a:t>
            </a:r>
            <a:r>
              <a:rPr lang="en-US" altLang="zh-CN" sz="3100" i="1" baseline="-25000"/>
              <a:t> </a:t>
            </a:r>
            <a:r>
              <a:rPr lang="en-US" altLang="zh-CN" sz="3100" baseline="-25000"/>
              <a:t>0</a:t>
            </a:r>
            <a:r>
              <a:rPr lang="en-US" altLang="zh-CN" sz="3100" i="1"/>
              <a:t> </a:t>
            </a:r>
            <a:r>
              <a:rPr lang="zh-CN" altLang="en-US" sz="3100"/>
              <a:t>，</a:t>
            </a:r>
          </a:p>
          <a:p>
            <a:pPr marL="342900" indent="-342900">
              <a:spcBef>
                <a:spcPct val="20000"/>
              </a:spcBef>
              <a:buClr>
                <a:schemeClr val="bg2"/>
              </a:buClr>
              <a:buSzPct val="70000"/>
              <a:buFont typeface="Wingdings" pitchFamily="2" charset="2"/>
              <a:buChar char="l"/>
            </a:pPr>
            <a:r>
              <a:rPr lang="zh-CN" altLang="en-US" sz="3100"/>
              <a:t>       另一部分转变为电磁功率</a:t>
            </a:r>
            <a:r>
              <a:rPr lang="zh-CN" altLang="en-US" sz="3100" i="1"/>
              <a:t> </a:t>
            </a:r>
            <a:r>
              <a:rPr lang="en-US" altLang="zh-CN" sz="3100" i="1"/>
              <a:t>P</a:t>
            </a:r>
            <a:r>
              <a:rPr lang="en-US" altLang="zh-CN" sz="3100" i="1" baseline="-25000"/>
              <a:t>em</a:t>
            </a:r>
            <a:r>
              <a:rPr lang="zh-CN" altLang="en-US" sz="3100"/>
              <a:t>，即：</a:t>
            </a:r>
          </a:p>
          <a:p>
            <a:pPr marL="342900" indent="-342900">
              <a:spcBef>
                <a:spcPct val="20000"/>
              </a:spcBef>
              <a:buClr>
                <a:schemeClr val="bg2"/>
              </a:buClr>
              <a:buSzPct val="70000"/>
              <a:buFont typeface="Wingdings" pitchFamily="2" charset="2"/>
              <a:buChar char="l"/>
            </a:pPr>
            <a:r>
              <a:rPr lang="en-US" altLang="zh-CN" sz="3100" i="1"/>
              <a:t>P</a:t>
            </a:r>
            <a:r>
              <a:rPr lang="en-US" altLang="zh-CN" sz="3100" i="1" baseline="-25000"/>
              <a:t>1</a:t>
            </a:r>
            <a:r>
              <a:rPr lang="en-US" altLang="zh-CN" sz="3100" i="1"/>
              <a:t> = P</a:t>
            </a:r>
            <a:r>
              <a:rPr lang="en-US" altLang="zh-CN" sz="3100" i="1" baseline="-25000"/>
              <a:t>em</a:t>
            </a:r>
            <a:r>
              <a:rPr lang="en-US" altLang="zh-CN" sz="3100" i="1"/>
              <a:t> </a:t>
            </a:r>
            <a:r>
              <a:rPr lang="en-US" altLang="zh-CN" sz="3100"/>
              <a:t>+</a:t>
            </a:r>
            <a:r>
              <a:rPr lang="en-US" altLang="zh-CN" sz="3100" i="1"/>
              <a:t> p </a:t>
            </a:r>
            <a:r>
              <a:rPr lang="en-US" altLang="zh-CN" sz="3100" i="1" baseline="-25000"/>
              <a:t>0</a:t>
            </a:r>
            <a:r>
              <a:rPr lang="en-US" altLang="zh-CN" sz="3100" i="1"/>
              <a:t>= P</a:t>
            </a:r>
            <a:r>
              <a:rPr lang="en-US" altLang="zh-CN" sz="3100" i="1" baseline="-25000"/>
              <a:t>2</a:t>
            </a:r>
            <a:r>
              <a:rPr lang="en-US" altLang="zh-CN" sz="3100" i="1"/>
              <a:t> +p</a:t>
            </a:r>
            <a:r>
              <a:rPr lang="en-US" altLang="zh-CN" sz="3100" i="1" baseline="-25000"/>
              <a:t>Fe</a:t>
            </a:r>
            <a:r>
              <a:rPr lang="en-US" altLang="zh-CN" sz="3100" i="1"/>
              <a:t> +p</a:t>
            </a:r>
            <a:r>
              <a:rPr lang="en-US" altLang="zh-CN" sz="3100" i="1" baseline="-25000"/>
              <a:t>m</a:t>
            </a:r>
            <a:r>
              <a:rPr lang="en-US" altLang="zh-CN" sz="3100" i="1"/>
              <a:t>+p </a:t>
            </a:r>
            <a:r>
              <a:rPr lang="en-US" altLang="zh-CN" sz="3100" i="1" baseline="-25000"/>
              <a:t>Cu</a:t>
            </a:r>
            <a:r>
              <a:rPr lang="en-US" altLang="zh-CN" sz="3100" i="1"/>
              <a:t> </a:t>
            </a:r>
            <a:endParaRPr lang="en-US" altLang="zh-CN" sz="3100"/>
          </a:p>
          <a:p>
            <a:pPr marL="342900" indent="-342900">
              <a:spcBef>
                <a:spcPct val="20000"/>
              </a:spcBef>
              <a:buClr>
                <a:schemeClr val="bg2"/>
              </a:buClr>
              <a:buSzPct val="70000"/>
              <a:buFont typeface="Wingdings" pitchFamily="2" charset="2"/>
              <a:buChar char="l"/>
            </a:pPr>
            <a:r>
              <a:rPr lang="en-US" altLang="zh-CN" sz="3100" i="1"/>
              <a:t>P</a:t>
            </a:r>
            <a:r>
              <a:rPr lang="en-US" altLang="zh-CN" sz="3100" i="1" baseline="-25000"/>
              <a:t>em</a:t>
            </a:r>
            <a:r>
              <a:rPr lang="en-US" altLang="zh-CN" sz="3100"/>
              <a:t> =E</a:t>
            </a:r>
            <a:r>
              <a:rPr lang="en-US" altLang="zh-CN" sz="3100" baseline="-25000"/>
              <a:t>a</a:t>
            </a:r>
            <a:r>
              <a:rPr lang="en-US" altLang="zh-CN" sz="3100"/>
              <a:t>I</a:t>
            </a:r>
            <a:r>
              <a:rPr lang="en-US" altLang="zh-CN" sz="3100" baseline="-25000"/>
              <a:t>a</a:t>
            </a:r>
            <a:r>
              <a:rPr lang="en-US" altLang="zh-CN" sz="3100"/>
              <a:t>= C</a:t>
            </a:r>
            <a:r>
              <a:rPr lang="en-US" altLang="zh-CN" sz="3100" baseline="-25000"/>
              <a:t>e</a:t>
            </a:r>
            <a:r>
              <a:rPr lang="el-GR" altLang="zh-CN" sz="3100">
                <a:cs typeface="Tahoma" pitchFamily="34" charset="0"/>
              </a:rPr>
              <a:t>Φ</a:t>
            </a:r>
            <a:r>
              <a:rPr lang="en-US" altLang="zh-CN" sz="3100">
                <a:cs typeface="Tahoma" pitchFamily="34" charset="0"/>
              </a:rPr>
              <a:t>n</a:t>
            </a:r>
            <a:r>
              <a:rPr lang="en-US" altLang="zh-CN" sz="3100"/>
              <a:t>I</a:t>
            </a:r>
            <a:r>
              <a:rPr lang="en-US" altLang="zh-CN" sz="3100" baseline="-25000"/>
              <a:t>a</a:t>
            </a:r>
            <a:r>
              <a:rPr lang="en-US" altLang="zh-CN" sz="3100">
                <a:cs typeface="Tahoma" pitchFamily="34" charset="0"/>
              </a:rPr>
              <a:t>=(2</a:t>
            </a:r>
            <a:r>
              <a:rPr lang="el-GR" altLang="zh-CN" sz="3100">
                <a:cs typeface="Tahoma" pitchFamily="34" charset="0"/>
              </a:rPr>
              <a:t>π</a:t>
            </a:r>
            <a:r>
              <a:rPr lang="en-US" altLang="zh-CN" sz="3100">
                <a:cs typeface="Tahoma" pitchFamily="34" charset="0"/>
              </a:rPr>
              <a:t>/60)C</a:t>
            </a:r>
            <a:r>
              <a:rPr lang="en-US" altLang="zh-CN" sz="3100" baseline="-25000">
                <a:cs typeface="Tahoma" pitchFamily="34" charset="0"/>
              </a:rPr>
              <a:t>T </a:t>
            </a:r>
            <a:r>
              <a:rPr lang="el-GR" altLang="zh-CN" sz="3100">
                <a:cs typeface="Tahoma" pitchFamily="34" charset="0"/>
              </a:rPr>
              <a:t>Φ</a:t>
            </a:r>
            <a:r>
              <a:rPr lang="en-US" altLang="zh-CN" sz="3100"/>
              <a:t>I</a:t>
            </a:r>
            <a:r>
              <a:rPr lang="en-US" altLang="zh-CN" sz="3100" baseline="-25000"/>
              <a:t>a</a:t>
            </a:r>
            <a:r>
              <a:rPr lang="en-US" altLang="zh-CN" sz="3100" baseline="-25000">
                <a:cs typeface="Tahoma" pitchFamily="34" charset="0"/>
              </a:rPr>
              <a:t> </a:t>
            </a:r>
            <a:r>
              <a:rPr lang="en-US" altLang="zh-CN" sz="3100">
                <a:cs typeface="Tahoma" pitchFamily="34" charset="0"/>
              </a:rPr>
              <a:t>n=T</a:t>
            </a:r>
            <a:r>
              <a:rPr lang="en-US" altLang="zh-CN" sz="3100" baseline="-25000">
                <a:cs typeface="Tahoma" pitchFamily="34" charset="0"/>
              </a:rPr>
              <a:t>em</a:t>
            </a:r>
            <a:r>
              <a:rPr lang="el-GR" altLang="zh-CN" sz="3100">
                <a:latin typeface="Times New Roman" pitchFamily="18" charset="0"/>
                <a:cs typeface="Times New Roman" pitchFamily="18" charset="0"/>
              </a:rPr>
              <a:t>Ω</a:t>
            </a:r>
            <a:endParaRPr lang="en-US" altLang="zh-CN" sz="3100">
              <a:latin typeface="Times New Roman" pitchFamily="18" charset="0"/>
              <a:cs typeface="Times New Roman" pitchFamily="18" charset="0"/>
            </a:endParaRPr>
          </a:p>
          <a:p>
            <a:pPr marL="342900" indent="-342900">
              <a:spcBef>
                <a:spcPct val="20000"/>
              </a:spcBef>
              <a:buClr>
                <a:schemeClr val="bg2"/>
              </a:buClr>
              <a:buSzPct val="70000"/>
              <a:buFont typeface="Wingdings" pitchFamily="2" charset="2"/>
              <a:buChar char="l"/>
            </a:pPr>
            <a:r>
              <a:rPr lang="en-US" altLang="zh-CN" sz="3100" i="1"/>
              <a:t>P</a:t>
            </a:r>
            <a:r>
              <a:rPr lang="en-US" altLang="zh-CN" sz="3100" i="1" baseline="-25000"/>
              <a:t>em</a:t>
            </a:r>
            <a:r>
              <a:rPr lang="en-US" altLang="zh-CN" sz="3100">
                <a:latin typeface="Times New Roman" pitchFamily="18" charset="0"/>
                <a:cs typeface="Times New Roman" pitchFamily="18" charset="0"/>
              </a:rPr>
              <a:t> =</a:t>
            </a:r>
            <a:r>
              <a:rPr lang="en-US" altLang="zh-CN" sz="3100" i="1"/>
              <a:t>P</a:t>
            </a:r>
            <a:r>
              <a:rPr lang="en-US" altLang="zh-CN" sz="3100" i="1" baseline="-25000"/>
              <a:t>2</a:t>
            </a:r>
            <a:r>
              <a:rPr lang="en-US" altLang="zh-CN" sz="3100" i="1"/>
              <a:t> + p </a:t>
            </a:r>
            <a:r>
              <a:rPr lang="en-US" altLang="zh-CN" sz="3100" i="1" baseline="-25000"/>
              <a:t>Cu</a:t>
            </a:r>
          </a:p>
          <a:p>
            <a:pPr marL="342900" indent="-342900">
              <a:spcBef>
                <a:spcPct val="20000"/>
              </a:spcBef>
              <a:buClr>
                <a:schemeClr val="bg2"/>
              </a:buClr>
              <a:buSzPct val="70000"/>
              <a:buFont typeface="Wingdings" pitchFamily="2" charset="2"/>
              <a:buNone/>
            </a:pPr>
            <a:endParaRPr lang="zh-CN" altLang="zh-CN" sz="2700" b="1"/>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200" b="1" smtClean="0">
                <a:latin typeface="华文新魏" pitchFamily="2" charset="-122"/>
                <a:ea typeface="华文新魏" pitchFamily="2" charset="-122"/>
              </a:rPr>
              <a:t>第</a:t>
            </a:r>
            <a:r>
              <a:rPr lang="en-US" altLang="zh-CN" sz="3200" b="1" smtClean="0">
                <a:latin typeface="华文新魏" pitchFamily="2" charset="-122"/>
                <a:ea typeface="华文新魏" pitchFamily="2" charset="-122"/>
              </a:rPr>
              <a:t>3-5</a:t>
            </a:r>
            <a:r>
              <a:rPr lang="zh-CN" altLang="en-US" sz="3200" b="1" smtClean="0">
                <a:latin typeface="华文新魏" pitchFamily="2" charset="-122"/>
                <a:ea typeface="华文新魏" pitchFamily="2" charset="-122"/>
              </a:rPr>
              <a:t>讲 航空直流发电机</a:t>
            </a:r>
            <a:r>
              <a:rPr lang="zh-CN" altLang="en-US" b="1" smtClean="0">
                <a:latin typeface="华文新魏" pitchFamily="2" charset="-122"/>
                <a:ea typeface="华文新魏" pitchFamily="2" charset="-122"/>
              </a:rPr>
              <a:t>                         </a:t>
            </a:r>
            <a:r>
              <a:rPr lang="en-US" altLang="zh-CN" sz="1400" smtClean="0">
                <a:ea typeface="黑体" pitchFamily="2" charset="-122"/>
              </a:rPr>
              <a:t>7</a:t>
            </a:r>
            <a:br>
              <a:rPr lang="en-US" altLang="zh-CN" sz="1400" smtClean="0">
                <a:ea typeface="黑体" pitchFamily="2" charset="-122"/>
              </a:rPr>
            </a:br>
            <a:r>
              <a:rPr lang="en-US" altLang="zh-CN" sz="1400" smtClean="0">
                <a:ea typeface="黑体" pitchFamily="2" charset="-122"/>
              </a:rPr>
              <a:t> </a:t>
            </a:r>
            <a:r>
              <a:rPr lang="en-US" altLang="zh-CN" sz="2900" smtClean="0"/>
              <a:t>5-1</a:t>
            </a:r>
            <a:r>
              <a:rPr lang="zh-CN" altLang="en-US" sz="2900" b="1" smtClean="0"/>
              <a:t>直流发电机的基本电磁关系</a:t>
            </a:r>
          </a:p>
        </p:txBody>
      </p:sp>
      <p:sp>
        <p:nvSpPr>
          <p:cNvPr id="11267" name="Rectangle 3"/>
          <p:cNvSpPr>
            <a:spLocks noChangeArrowheads="1"/>
          </p:cNvSpPr>
          <p:nvPr/>
        </p:nvSpPr>
        <p:spPr bwMode="auto">
          <a:xfrm>
            <a:off x="684213" y="1844675"/>
            <a:ext cx="8280400" cy="38290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endParaRPr lang="en-US" altLang="zh-CN" sz="4000" b="1"/>
          </a:p>
          <a:p>
            <a:pPr marL="342900" indent="-342900">
              <a:spcBef>
                <a:spcPct val="20000"/>
              </a:spcBef>
              <a:buClr>
                <a:schemeClr val="bg2"/>
              </a:buClr>
              <a:buSzPct val="70000"/>
              <a:buFont typeface="Wingdings" pitchFamily="2" charset="2"/>
              <a:buChar char="l"/>
            </a:pPr>
            <a:r>
              <a:rPr lang="zh-CN" altLang="en-US" sz="2200" b="1"/>
              <a:t>机械损耗：轴承摩擦，电刷与换向片间摩擦，电枢与空气摩擦</a:t>
            </a:r>
          </a:p>
          <a:p>
            <a:pPr marL="342900" indent="-342900">
              <a:spcBef>
                <a:spcPct val="20000"/>
              </a:spcBef>
              <a:buClr>
                <a:schemeClr val="bg2"/>
              </a:buClr>
              <a:buSzPct val="70000"/>
              <a:buFont typeface="Wingdings" pitchFamily="2" charset="2"/>
              <a:buChar char="l"/>
            </a:pPr>
            <a:r>
              <a:rPr lang="zh-CN" altLang="en-US" sz="2200" b="1"/>
              <a:t>铁损耗：磁滞，涡流</a:t>
            </a:r>
          </a:p>
          <a:p>
            <a:pPr marL="342900" indent="-342900">
              <a:spcBef>
                <a:spcPct val="20000"/>
              </a:spcBef>
              <a:buClr>
                <a:schemeClr val="bg2"/>
              </a:buClr>
              <a:buSzPct val="70000"/>
              <a:buFont typeface="Wingdings" pitchFamily="2" charset="2"/>
              <a:buChar char="l"/>
            </a:pPr>
            <a:r>
              <a:rPr lang="zh-CN" altLang="en-US" sz="2200" b="1"/>
              <a:t>杂散损耗：１齿槽使磁通产生脉振引起的铁损耗</a:t>
            </a:r>
          </a:p>
          <a:p>
            <a:pPr marL="342900" indent="-342900">
              <a:spcBef>
                <a:spcPct val="20000"/>
              </a:spcBef>
              <a:buClr>
                <a:schemeClr val="bg2"/>
              </a:buClr>
              <a:buSzPct val="70000"/>
              <a:buFont typeface="Wingdings" pitchFamily="2" charset="2"/>
              <a:buChar char="l"/>
            </a:pPr>
            <a:r>
              <a:rPr lang="zh-CN" altLang="en-US" sz="2200" b="1"/>
              <a:t>　　　　　２齿槽使磁通在磁极表面产生的铁损耗</a:t>
            </a:r>
          </a:p>
          <a:p>
            <a:pPr marL="342900" indent="-342900">
              <a:spcBef>
                <a:spcPct val="20000"/>
              </a:spcBef>
              <a:buClr>
                <a:schemeClr val="bg2"/>
              </a:buClr>
              <a:buSzPct val="70000"/>
              <a:buFont typeface="Wingdings" pitchFamily="2" charset="2"/>
              <a:buChar char="l"/>
            </a:pPr>
            <a:r>
              <a:rPr lang="zh-CN" altLang="en-US" sz="2200" b="1"/>
              <a:t>　　　　　３均压线和换向电流产生的铜损耗</a:t>
            </a:r>
          </a:p>
          <a:p>
            <a:pPr marL="342900" indent="-342900">
              <a:spcBef>
                <a:spcPct val="20000"/>
              </a:spcBef>
              <a:buClr>
                <a:schemeClr val="bg2"/>
              </a:buClr>
              <a:buSzPct val="70000"/>
              <a:buFont typeface="Wingdings" pitchFamily="2" charset="2"/>
              <a:buChar char="l"/>
            </a:pPr>
            <a:r>
              <a:rPr lang="zh-CN" altLang="en-US" sz="2200" b="1"/>
              <a:t>　　　　　４电刷下电流密度不均匀引起的附加接触损耗</a:t>
            </a:r>
          </a:p>
          <a:p>
            <a:pPr marL="342900" indent="-342900">
              <a:spcBef>
                <a:spcPct val="20000"/>
              </a:spcBef>
              <a:buClr>
                <a:schemeClr val="bg2"/>
              </a:buClr>
              <a:buSzPct val="70000"/>
              <a:buFont typeface="Wingdings" pitchFamily="2" charset="2"/>
              <a:buChar char="l"/>
            </a:pPr>
            <a:r>
              <a:rPr lang="zh-CN" altLang="en-US" sz="2200" b="1"/>
              <a:t>　　　　　５电枢反应使磁场畸变引起的附加电枢铁损耗</a:t>
            </a:r>
          </a:p>
        </p:txBody>
      </p:sp>
      <p:graphicFrame>
        <p:nvGraphicFramePr>
          <p:cNvPr id="11268" name="Object 4"/>
          <p:cNvGraphicFramePr>
            <a:graphicFrameLocks noChangeAspect="1"/>
          </p:cNvGraphicFramePr>
          <p:nvPr>
            <p:ph idx="1"/>
          </p:nvPr>
        </p:nvGraphicFramePr>
        <p:xfrm>
          <a:off x="1692275" y="1844675"/>
          <a:ext cx="6096000" cy="825500"/>
        </p:xfrm>
        <a:graphic>
          <a:graphicData uri="http://schemas.openxmlformats.org/presentationml/2006/ole">
            <p:oleObj spid="_x0000_s11268" name="Equation" r:id="rId3" imgW="1968500" imgH="266700" progId="Equation.DSMT4">
              <p:embed/>
            </p:oleObj>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3688</TotalTime>
  <Words>1426</Words>
  <Application>Microsoft PowerPoint</Application>
  <PresentationFormat>全屏显示(4:3)</PresentationFormat>
  <Paragraphs>124</Paragraphs>
  <Slides>24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7" baseType="lpstr">
      <vt:lpstr>Arial</vt:lpstr>
      <vt:lpstr>宋体</vt:lpstr>
      <vt:lpstr>Arial Black</vt:lpstr>
      <vt:lpstr>Wingdings</vt:lpstr>
      <vt:lpstr>Calibri</vt:lpstr>
      <vt:lpstr>Times New Roman</vt:lpstr>
      <vt:lpstr>方正舒体</vt:lpstr>
      <vt:lpstr>华文新魏</vt:lpstr>
      <vt:lpstr>黑体</vt:lpstr>
      <vt:lpstr>仿宋_GB2312</vt:lpstr>
      <vt:lpstr>Tahoma</vt:lpstr>
      <vt:lpstr>Studio</vt:lpstr>
      <vt:lpstr>MathType 5.0 Equation</vt:lpstr>
      <vt:lpstr>电机学</vt:lpstr>
      <vt:lpstr>介绍内容</vt:lpstr>
      <vt:lpstr>第3-5讲 航空直流发电机      1</vt:lpstr>
      <vt:lpstr>第3-5讲 航空直流发电机      2</vt:lpstr>
      <vt:lpstr>第3-5讲 航空直流发电机      3</vt:lpstr>
      <vt:lpstr>第3-5讲 航空直流发电机                         4  5-1直流发电机的基本电磁关系</vt:lpstr>
      <vt:lpstr>第3-5讲 航空直流发电机                             5  5-1直流发电机的基本电磁关系</vt:lpstr>
      <vt:lpstr>第3-5讲 航空直流发电机                        6  5-1直流发电机的基本电磁关系</vt:lpstr>
      <vt:lpstr>第3-5讲 航空直流发电机                         7  5-1直流发电机的基本电磁关系</vt:lpstr>
      <vt:lpstr>第3-5讲 航空直流发电机                          8  5-1直流发电机的基本电磁关系</vt:lpstr>
      <vt:lpstr>第3-5讲 航空直流发电机            9  5-2直流发电机的运行特性</vt:lpstr>
      <vt:lpstr>第五章 航空直流发电机                                  12  5-2直流发电机的运行特性</vt:lpstr>
      <vt:lpstr>第3-5讲 航空直流发电机          11  5-2直流发电机的运行特性</vt:lpstr>
      <vt:lpstr>第3-5讲 航空直流发电机          11  5-2直流发电机的运行特性</vt:lpstr>
      <vt:lpstr>第3-5讲 航空直流发电机                       12  5-2直流发电机的运行特性</vt:lpstr>
      <vt:lpstr>第3-5讲 航空直流发电机                        13  5-2直流发电机的运行特性</vt:lpstr>
      <vt:lpstr>第3-5讲 航空直流发电机            14  5-2直流发电机的运行特性</vt:lpstr>
      <vt:lpstr>第五章 航空直流发电机                                 14  5-2直流发电机的运行特性</vt:lpstr>
      <vt:lpstr>第3-5讲 航空直流发电机              16  5-2直流发电机的运行特性</vt:lpstr>
      <vt:lpstr>第3-5讲 航空直流发电机                           17  5-2直流发电机的运行特性</vt:lpstr>
      <vt:lpstr>第3-5讲 航空直流发电机         18  5-2直流发电机的运行特性</vt:lpstr>
      <vt:lpstr>第3-5讲 航空直流发电机            19  小结</vt:lpstr>
      <vt:lpstr>作业</vt:lpstr>
      <vt:lpstr>幻灯片 24</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66</cp:revision>
  <dcterms:created xsi:type="dcterms:W3CDTF">2003-11-06T01:01:25Z</dcterms:created>
  <dcterms:modified xsi:type="dcterms:W3CDTF">2015-01-23T09:26:50Z</dcterms:modified>
</cp:coreProperties>
</file>