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2"/>
  </p:handoutMasterIdLst>
  <p:sldIdLst>
    <p:sldId id="256" r:id="rId2"/>
    <p:sldId id="257" r:id="rId3"/>
    <p:sldId id="258" r:id="rId4"/>
    <p:sldId id="427" r:id="rId5"/>
    <p:sldId id="467" r:id="rId6"/>
    <p:sldId id="428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0" r:id="rId15"/>
    <p:sldId id="453" r:id="rId16"/>
    <p:sldId id="454" r:id="rId17"/>
    <p:sldId id="455" r:id="rId18"/>
    <p:sldId id="459" r:id="rId19"/>
    <p:sldId id="456" r:id="rId20"/>
    <p:sldId id="468" r:id="rId21"/>
    <p:sldId id="460" r:id="rId22"/>
    <p:sldId id="457" r:id="rId23"/>
    <p:sldId id="458" r:id="rId24"/>
    <p:sldId id="461" r:id="rId25"/>
    <p:sldId id="462" r:id="rId26"/>
    <p:sldId id="463" r:id="rId27"/>
    <p:sldId id="464" r:id="rId28"/>
    <p:sldId id="465" r:id="rId29"/>
    <p:sldId id="466" r:id="rId30"/>
    <p:sldId id="31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7" autoAdjust="0"/>
    <p:restoredTop sz="94660"/>
  </p:normalViewPr>
  <p:slideViewPr>
    <p:cSldViewPr>
      <p:cViewPr>
        <p:scale>
          <a:sx n="50" d="100"/>
          <a:sy n="50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F9CCA114-9143-470B-A539-CD73BAF6B2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10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070AC83-0A53-4954-9A08-96B0BDBC89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0408D-D616-4186-AB4C-18BCE8ADC4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3F8BE-A672-48E1-A461-55B26E847C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D5DF8D3A-0C67-4574-814D-FFEA947A78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055A0DE-EB63-4A62-BEEA-078489D887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DF74B292-FCDA-45D6-B42F-7BC2F8510D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883B-0D5F-46AB-A32F-E20E5B5DC2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5A759-683B-43AB-B41A-925933549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BC72F-4FBA-42ED-ABB8-8A1AA047A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46D92-A767-44A4-9AAA-8FC5FFBFEE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7EE68-7BF5-4347-82F2-F0F4669B92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87D84-3AA0-4C36-AC00-0C3C498CB2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1A538-FBC5-4A68-948D-8CF1386693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E3363-DDA7-432A-A7A6-C0BA13D3DB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D23C6E84-53AE-4825-9C7B-F199DB798BF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39975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339976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39977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772400" cy="1919287"/>
          </a:xfrm>
        </p:spPr>
        <p:txBody>
          <a:bodyPr/>
          <a:lstStyle/>
          <a:p>
            <a:r>
              <a:rPr lang="zh-CN" altLang="en-US" sz="7400" b="1">
                <a:ea typeface="方正舒体" pitchFamily="2" charset="-122"/>
              </a:rPr>
              <a:t>电机学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369050" cy="2232025"/>
          </a:xfrm>
        </p:spPr>
        <p:txBody>
          <a:bodyPr/>
          <a:lstStyle/>
          <a:p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讲</a:t>
            </a:r>
          </a:p>
          <a:p>
            <a:r>
              <a:rPr lang="zh-CN" altLang="en-US" sz="4500" b="1">
                <a:latin typeface="华文新魏" pitchFamily="2" charset="-122"/>
                <a:ea typeface="华文新魏" pitchFamily="2" charset="-122"/>
              </a:rPr>
              <a:t>直流电动机</a:t>
            </a:r>
            <a:endParaRPr lang="zh-CN" altLang="en-US" sz="41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72450" cy="1516062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8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6-3 </a:t>
            </a:r>
            <a:r>
              <a:rPr lang="zh-CN" altLang="en-US"/>
              <a:t>直流电动机的机械特性</a:t>
            </a:r>
          </a:p>
        </p:txBody>
      </p:sp>
      <p:graphicFrame>
        <p:nvGraphicFramePr>
          <p:cNvPr id="303116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1258888" y="4005263"/>
          <a:ext cx="2174875" cy="2376487"/>
        </p:xfrm>
        <a:graphic>
          <a:graphicData uri="http://schemas.openxmlformats.org/presentationml/2006/ole">
            <p:oleObj spid="_x0000_s303116" name="Equation" r:id="rId3" imgW="825480" imgH="901440" progId="Equation.DSMT4">
              <p:embed/>
            </p:oleObj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4260850" y="4349750"/>
          <a:ext cx="4065588" cy="1512888"/>
        </p:xfrm>
        <a:graphic>
          <a:graphicData uri="http://schemas.openxmlformats.org/presentationml/2006/ole">
            <p:oleObj spid="_x0000_s303114" name="Equation" r:id="rId4" imgW="1396800" imgH="660240" progId="Equation.DSMT4">
              <p:embed/>
            </p:oleObj>
          </a:graphicData>
        </a:graphic>
      </p:graphicFrame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827088" y="1773238"/>
            <a:ext cx="8101012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/>
              <a:t>电动机最重要的特性</a:t>
            </a:r>
            <a:r>
              <a:rPr lang="en-US" altLang="zh-CN" sz="3100"/>
              <a:t>——</a:t>
            </a:r>
            <a:r>
              <a:rPr lang="zh-CN" altLang="en-US" sz="3100"/>
              <a:t>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一</a:t>
            </a:r>
            <a:r>
              <a:rPr lang="en-US" altLang="zh-CN" sz="2700" b="1"/>
              <a:t>.</a:t>
            </a:r>
            <a:r>
              <a:rPr lang="zh-CN" altLang="en-US" sz="2700" b="1"/>
              <a:t>并励电动机的机械特性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/>
              <a:t>1.</a:t>
            </a:r>
            <a:r>
              <a:rPr lang="zh-CN" altLang="en-US" sz="2200"/>
              <a:t>机械特性：</a:t>
            </a:r>
            <a:r>
              <a:rPr lang="en-US" altLang="zh-CN" sz="2200" i="1"/>
              <a:t>n </a:t>
            </a:r>
            <a:r>
              <a:rPr lang="en-US" altLang="zh-CN" sz="2200"/>
              <a:t>= </a:t>
            </a:r>
            <a:r>
              <a:rPr lang="en-US" altLang="zh-CN" sz="2200" i="1"/>
              <a:t>f </a:t>
            </a:r>
            <a:r>
              <a:rPr lang="en-US" altLang="zh-CN" sz="2200"/>
              <a:t>(</a:t>
            </a:r>
            <a:r>
              <a:rPr lang="en-US" altLang="zh-CN" sz="2200" i="1"/>
              <a:t>T </a:t>
            </a:r>
            <a:r>
              <a:rPr lang="en-US" altLang="zh-CN" sz="2200" i="1" baseline="-25000"/>
              <a:t>em</a:t>
            </a:r>
            <a:r>
              <a:rPr lang="en-US" altLang="zh-CN" sz="2200"/>
              <a:t>) </a:t>
            </a:r>
            <a:r>
              <a:rPr lang="zh-CN" altLang="en-US" sz="2200"/>
              <a:t>是指在一定的条件下</a:t>
            </a:r>
            <a:r>
              <a:rPr lang="en-US" altLang="zh-CN" sz="2200"/>
              <a:t>U=U</a:t>
            </a:r>
            <a:r>
              <a:rPr lang="en-US" altLang="zh-CN" sz="2200" baseline="-25000"/>
              <a:t>N</a:t>
            </a:r>
            <a:r>
              <a:rPr lang="zh-CN" altLang="en-US" sz="2200"/>
              <a:t>， </a:t>
            </a:r>
            <a:r>
              <a:rPr lang="en-US" altLang="zh-CN" sz="2200"/>
              <a:t>I=I</a:t>
            </a:r>
            <a:r>
              <a:rPr lang="en-US" altLang="zh-CN" sz="2200" baseline="-25000"/>
              <a:t>fN</a:t>
            </a:r>
            <a:r>
              <a:rPr lang="en-US" altLang="zh-CN" sz="2200"/>
              <a:t> </a:t>
            </a:r>
            <a:r>
              <a:rPr lang="zh-CN" altLang="en-US" sz="2200"/>
              <a:t>， 电磁转矩和转速两个机械量之间的函数关系。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 b="1"/>
              <a:t>电枢回路未串入附加电阻</a:t>
            </a:r>
            <a:r>
              <a:rPr lang="en-US" altLang="zh-CN" sz="2200" b="1"/>
              <a:t>——</a:t>
            </a:r>
            <a:r>
              <a:rPr lang="zh-CN" altLang="en-US" sz="2200" b="1"/>
              <a:t>自然机械特性</a:t>
            </a:r>
            <a:r>
              <a:rPr lang="en-US" altLang="zh-CN" sz="2200" b="1"/>
              <a:t>/</a:t>
            </a:r>
            <a:r>
              <a:rPr lang="zh-CN" altLang="en-US" sz="2200" b="1"/>
              <a:t>固有机械特性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000"/>
          </a:p>
        </p:txBody>
      </p:sp>
      <p:pic>
        <p:nvPicPr>
          <p:cNvPr id="303120" name="Picture 16" descr="6-3并励电动机机械特性"/>
          <p:cNvPicPr>
            <a:picLocks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506913" y="404813"/>
            <a:ext cx="4637087" cy="3067050"/>
          </a:xfrm>
          <a:noFill/>
          <a:ln/>
        </p:spPr>
      </p:pic>
      <p:pic>
        <p:nvPicPr>
          <p:cNvPr id="303122" name="Picture 18" descr="6-1"/>
          <p:cNvPicPr>
            <a:picLocks noChangeAspect="1" noChangeArrowheads="1"/>
          </p:cNvPicPr>
          <p:nvPr/>
        </p:nvPicPr>
        <p:blipFill>
          <a:blip r:embed="rId6"/>
          <a:srcRect l="46841" b="12915"/>
          <a:stretch>
            <a:fillRect/>
          </a:stretch>
        </p:blipFill>
        <p:spPr bwMode="auto">
          <a:xfrm>
            <a:off x="323850" y="476250"/>
            <a:ext cx="21240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8008937" cy="1227137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9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6-3 </a:t>
            </a:r>
            <a:r>
              <a:rPr lang="zh-CN" altLang="en-US"/>
              <a:t>直流电动机的机械特性</a:t>
            </a:r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5219700" y="3357563"/>
          <a:ext cx="2852738" cy="1117600"/>
        </p:xfrm>
        <a:graphic>
          <a:graphicData uri="http://schemas.openxmlformats.org/presentationml/2006/ole">
            <p:oleObj spid="_x0000_s306181" name="Equation" r:id="rId3" imgW="1155600" imgH="457200" progId="Equation.DSMT4">
              <p:embed/>
            </p:oleObj>
          </a:graphicData>
        </a:graphic>
      </p:graphicFrame>
      <p:graphicFrame>
        <p:nvGraphicFramePr>
          <p:cNvPr id="306179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5364163" y="4437063"/>
          <a:ext cx="3455987" cy="2000250"/>
        </p:xfrm>
        <a:graphic>
          <a:graphicData uri="http://schemas.openxmlformats.org/presentationml/2006/ole">
            <p:oleObj spid="_x0000_s306179" name="Equation" r:id="rId4" imgW="1562040" imgH="1028520" progId="Equation.DSMT4">
              <p:embed/>
            </p:oleObj>
          </a:graphicData>
        </a:graphic>
      </p:graphicFrame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684213" y="1844675"/>
            <a:ext cx="74882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/>
              <a:t>电动机最重要的特性</a:t>
            </a:r>
            <a:r>
              <a:rPr lang="en-US" altLang="zh-CN" sz="3100"/>
              <a:t>——</a:t>
            </a:r>
            <a:r>
              <a:rPr lang="zh-CN" altLang="en-US" sz="3100"/>
              <a:t>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二</a:t>
            </a:r>
            <a:r>
              <a:rPr lang="en-US" altLang="zh-CN" sz="2700" b="1"/>
              <a:t>.</a:t>
            </a:r>
            <a:r>
              <a:rPr lang="zh-CN" altLang="en-US" sz="2700" b="1"/>
              <a:t>串励电动机的机械特性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       </a:t>
            </a:r>
            <a:endParaRPr lang="zh-CN" altLang="zh-CN" sz="2000"/>
          </a:p>
        </p:txBody>
      </p:sp>
      <p:pic>
        <p:nvPicPr>
          <p:cNvPr id="306182" name="Picture 6" descr="6-3串励电动机机械特性"/>
          <p:cNvPicPr>
            <a:picLocks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5076825" y="260350"/>
            <a:ext cx="3851275" cy="3009900"/>
          </a:xfrm>
          <a:noFill/>
          <a:ln/>
        </p:spPr>
      </p:pic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395288" y="2997200"/>
            <a:ext cx="46085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      </a:t>
            </a:r>
            <a:r>
              <a:rPr lang="zh-CN" altLang="en-US" sz="2200"/>
              <a:t>由于</a:t>
            </a:r>
            <a:r>
              <a:rPr lang="en-US" altLang="zh-CN" sz="2200"/>
              <a:t>I</a:t>
            </a:r>
            <a:r>
              <a:rPr lang="en-US" altLang="zh-CN" sz="2200" baseline="-25000"/>
              <a:t>a</a:t>
            </a:r>
            <a:r>
              <a:rPr lang="en-US" altLang="zh-CN" sz="2200"/>
              <a:t>=I=I</a:t>
            </a:r>
            <a:r>
              <a:rPr lang="en-US" altLang="zh-CN" sz="2200" baseline="-25000"/>
              <a:t>f</a:t>
            </a:r>
            <a:r>
              <a:rPr lang="zh-CN" altLang="en-US" sz="2200"/>
              <a:t>，故串励电动机的磁通</a:t>
            </a:r>
            <a:r>
              <a:rPr lang="ru-RU" altLang="zh-CN" sz="2200">
                <a:cs typeface="Tahoma" pitchFamily="34" charset="0"/>
              </a:rPr>
              <a:t>Ф</a:t>
            </a:r>
            <a:r>
              <a:rPr lang="zh-CN" altLang="en-US" sz="2200">
                <a:cs typeface="Tahoma" pitchFamily="34" charset="0"/>
              </a:rPr>
              <a:t>随</a:t>
            </a:r>
            <a:r>
              <a:rPr lang="en-US" altLang="zh-CN" sz="2200"/>
              <a:t>I</a:t>
            </a:r>
            <a:r>
              <a:rPr lang="en-US" altLang="zh-CN" sz="2200" baseline="-25000"/>
              <a:t>a</a:t>
            </a:r>
            <a:r>
              <a:rPr lang="zh-CN" altLang="en-US" sz="2200">
                <a:cs typeface="Tahoma" pitchFamily="34" charset="0"/>
              </a:rPr>
              <a:t>变化，即随负载变化。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>
                <a:cs typeface="Tahoma" pitchFamily="34" charset="0"/>
              </a:rPr>
              <a:t>     当磁路不饱和时，</a:t>
            </a:r>
            <a:r>
              <a:rPr lang="ru-RU" altLang="zh-CN" sz="2200">
                <a:cs typeface="Tahoma" pitchFamily="34" charset="0"/>
              </a:rPr>
              <a:t>Ф</a:t>
            </a:r>
            <a:r>
              <a:rPr lang="en-US" altLang="zh-CN" sz="2200">
                <a:cs typeface="Tahoma" pitchFamily="34" charset="0"/>
              </a:rPr>
              <a:t>=K </a:t>
            </a:r>
            <a:r>
              <a:rPr lang="en-US" altLang="zh-CN" sz="2200"/>
              <a:t>I</a:t>
            </a:r>
            <a:r>
              <a:rPr lang="en-US" altLang="zh-CN" sz="2200" baseline="-25000"/>
              <a:t>a </a:t>
            </a:r>
            <a:r>
              <a:rPr lang="zh-CN" altLang="en-US" sz="2200">
                <a:cs typeface="Tahoma" pitchFamily="34" charset="0"/>
              </a:rPr>
              <a:t>，</a:t>
            </a:r>
            <a:r>
              <a:rPr lang="zh-CN" altLang="en-US" sz="2200" baseline="-25000"/>
              <a:t> </a:t>
            </a:r>
            <a:r>
              <a:rPr lang="en-US" altLang="zh-CN" sz="2200">
                <a:cs typeface="Tahoma" pitchFamily="34" charset="0"/>
              </a:rPr>
              <a:t>K</a:t>
            </a:r>
            <a:r>
              <a:rPr lang="zh-CN" altLang="en-US" sz="2200">
                <a:cs typeface="Tahoma" pitchFamily="34" charset="0"/>
              </a:rPr>
              <a:t>为比例系数。</a:t>
            </a:r>
            <a:endParaRPr lang="zh-CN" altLang="zh-CN" sz="2200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179388" y="5157788"/>
            <a:ext cx="13668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>
                <a:cs typeface="Tahoma" pitchFamily="34" charset="0"/>
              </a:rPr>
              <a:t>T</a:t>
            </a:r>
            <a:r>
              <a:rPr lang="en-US" altLang="zh-CN" sz="2700" baseline="-25000">
                <a:cs typeface="Tahoma" pitchFamily="34" charset="0"/>
              </a:rPr>
              <a:t>em</a:t>
            </a:r>
            <a:r>
              <a:rPr lang="zh-CN" altLang="en-US" sz="2200">
                <a:cs typeface="Tahoma" pitchFamily="34" charset="0"/>
              </a:rPr>
              <a:t>增大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1835150" y="5157788"/>
            <a:ext cx="10080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>
                <a:cs typeface="Tahoma" pitchFamily="34" charset="0"/>
              </a:rPr>
              <a:t>I</a:t>
            </a:r>
            <a:r>
              <a:rPr lang="en-US" altLang="zh-CN" sz="2700" baseline="-25000">
                <a:cs typeface="Tahoma" pitchFamily="34" charset="0"/>
              </a:rPr>
              <a:t>f</a:t>
            </a:r>
            <a:r>
              <a:rPr lang="zh-CN" altLang="en-US" sz="2200">
                <a:cs typeface="Tahoma" pitchFamily="34" charset="0"/>
              </a:rPr>
              <a:t>增大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3276600" y="5157788"/>
            <a:ext cx="12239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ru-RU" altLang="zh-CN" sz="2200">
                <a:cs typeface="Tahoma" pitchFamily="34" charset="0"/>
              </a:rPr>
              <a:t>Ф</a:t>
            </a:r>
            <a:r>
              <a:rPr lang="zh-CN" altLang="en-US" sz="2200">
                <a:cs typeface="Tahoma" pitchFamily="34" charset="0"/>
              </a:rPr>
              <a:t>增大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1476375" y="54451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2843213" y="54451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179388" y="5805488"/>
            <a:ext cx="13668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>
                <a:cs typeface="Tahoma" pitchFamily="34" charset="0"/>
              </a:rPr>
              <a:t>T</a:t>
            </a:r>
            <a:r>
              <a:rPr lang="en-US" altLang="zh-CN" sz="2700" baseline="-25000">
                <a:cs typeface="Tahoma" pitchFamily="34" charset="0"/>
              </a:rPr>
              <a:t>em</a:t>
            </a:r>
            <a:r>
              <a:rPr lang="zh-CN" altLang="en-US" sz="2200">
                <a:cs typeface="Tahoma" pitchFamily="34" charset="0"/>
              </a:rPr>
              <a:t>下降</a:t>
            </a:r>
            <a:r>
              <a:rPr lang="zh-CN" altLang="en-US" sz="2700">
                <a:cs typeface="Tahoma" pitchFamily="34" charset="0"/>
              </a:rPr>
              <a:t> </a:t>
            </a:r>
            <a:endParaRPr lang="zh-CN" altLang="ru-RU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91" name="Line 15"/>
          <p:cNvSpPr>
            <a:spLocks noChangeShapeType="1"/>
          </p:cNvSpPr>
          <p:nvPr/>
        </p:nvSpPr>
        <p:spPr bwMode="auto">
          <a:xfrm>
            <a:off x="1476375" y="60928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1979613" y="5805488"/>
            <a:ext cx="10080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>
                <a:cs typeface="Tahoma" pitchFamily="34" charset="0"/>
              </a:rPr>
              <a:t>I</a:t>
            </a:r>
            <a:r>
              <a:rPr lang="en-US" altLang="zh-CN" sz="2700" baseline="-25000">
                <a:cs typeface="Tahoma" pitchFamily="34" charset="0"/>
              </a:rPr>
              <a:t>f</a:t>
            </a:r>
            <a:r>
              <a:rPr lang="zh-CN" altLang="en-US" sz="2200">
                <a:cs typeface="Tahoma" pitchFamily="34" charset="0"/>
              </a:rPr>
              <a:t>下降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2916238" y="60928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48038" y="5805488"/>
            <a:ext cx="12239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ru-RU" altLang="zh-CN" sz="2200">
                <a:cs typeface="Tahoma" pitchFamily="34" charset="0"/>
              </a:rPr>
              <a:t>Ф</a:t>
            </a:r>
            <a:r>
              <a:rPr lang="zh-CN" altLang="en-US" sz="2200">
                <a:cs typeface="Tahoma" pitchFamily="34" charset="0"/>
              </a:rPr>
              <a:t>下降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4284663" y="60928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4643438" y="5805488"/>
            <a:ext cx="12239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200">
                <a:cs typeface="Tahoma" pitchFamily="34" charset="0"/>
              </a:rPr>
              <a:t>n</a:t>
            </a:r>
            <a:r>
              <a:rPr lang="zh-CN" altLang="en-US" sz="2200">
                <a:cs typeface="Tahoma" pitchFamily="34" charset="0"/>
              </a:rPr>
              <a:t>上升</a:t>
            </a:r>
            <a:r>
              <a:rPr lang="zh-CN" altLang="en-US" sz="2700">
                <a:cs typeface="Tahoma" pitchFamily="34" charset="0"/>
              </a:rPr>
              <a:t> </a:t>
            </a:r>
            <a:endParaRPr lang="ru-RU" altLang="zh-CN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zh-CN" sz="2700"/>
          </a:p>
        </p:txBody>
      </p:sp>
      <p:pic>
        <p:nvPicPr>
          <p:cNvPr id="306198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1913" y="333375"/>
            <a:ext cx="2212975" cy="29511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/>
      <p:bldP spid="306186" grpId="0"/>
      <p:bldP spid="306187" grpId="0"/>
      <p:bldP spid="306188" grpId="0" animBg="1"/>
      <p:bldP spid="306189" grpId="0" animBg="1"/>
      <p:bldP spid="306190" grpId="0"/>
      <p:bldP spid="306191" grpId="0" animBg="1"/>
      <p:bldP spid="306192" grpId="0"/>
      <p:bldP spid="306193" grpId="0" animBg="1"/>
      <p:bldP spid="306194" grpId="0"/>
      <p:bldP spid="306195" grpId="0" animBg="1"/>
      <p:bldP spid="306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793037" cy="1155700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10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6-3 </a:t>
            </a:r>
            <a:r>
              <a:rPr lang="zh-CN" altLang="en-US"/>
              <a:t>直流电动机的机械特性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339975" y="4724400"/>
          <a:ext cx="3600450" cy="1236663"/>
        </p:xfrm>
        <a:graphic>
          <a:graphicData uri="http://schemas.openxmlformats.org/presentationml/2006/ole">
            <p:oleObj spid="_x0000_s310276" name="Equation" r:id="rId3" imgW="1562040" imgH="507960" progId="Equation.DSMT4">
              <p:embed/>
            </p:oleObj>
          </a:graphicData>
        </a:graphic>
      </p:graphicFrame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755650" y="1844675"/>
            <a:ext cx="74882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二</a:t>
            </a:r>
            <a:r>
              <a:rPr lang="en-US" altLang="zh-CN" sz="2700" b="1"/>
              <a:t>.</a:t>
            </a:r>
            <a:r>
              <a:rPr lang="zh-CN" altLang="en-US" sz="2700" b="1"/>
              <a:t>串励电动机的机械特性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       </a:t>
            </a:r>
            <a:endParaRPr lang="zh-CN" altLang="zh-CN" sz="2000"/>
          </a:p>
        </p:txBody>
      </p:sp>
      <p:pic>
        <p:nvPicPr>
          <p:cNvPr id="310278" name="Picture 6" descr="6-3串励电动机机械特性"/>
          <p:cNvPicPr>
            <a:picLocks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292725" y="188913"/>
            <a:ext cx="3851275" cy="3009900"/>
          </a:xfrm>
          <a:noFill/>
          <a:ln/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395288" y="2420938"/>
            <a:ext cx="7056437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>
                <a:solidFill>
                  <a:srgbClr val="FF0000"/>
                </a:solidFill>
              </a:rPr>
              <a:t>串励电动机不允许在空载或轻载下运行</a:t>
            </a:r>
            <a:r>
              <a:rPr lang="zh-CN" altLang="en-US" sz="2700">
                <a:cs typeface="Tahoma" pitchFamily="34" charset="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>
                <a:cs typeface="Tahoma" pitchFamily="34" charset="0"/>
              </a:rPr>
              <a:t>1.P</a:t>
            </a:r>
            <a:r>
              <a:rPr lang="en-US" altLang="zh-CN" sz="2700" baseline="-25000">
                <a:cs typeface="Tahoma" pitchFamily="34" charset="0"/>
              </a:rPr>
              <a:t>2</a:t>
            </a:r>
            <a:r>
              <a:rPr lang="en-US" altLang="zh-CN" sz="2700">
                <a:cs typeface="Tahoma" pitchFamily="34" charset="0"/>
              </a:rPr>
              <a:t>=T</a:t>
            </a:r>
            <a:r>
              <a:rPr lang="en-US" altLang="zh-CN" sz="2700" baseline="-25000">
                <a:cs typeface="Tahoma" pitchFamily="34" charset="0"/>
              </a:rPr>
              <a:t>2</a:t>
            </a:r>
            <a:r>
              <a:rPr lang="el-GR" altLang="zh-CN" sz="27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700">
                <a:latin typeface="Times New Roman" pitchFamily="18" charset="0"/>
                <a:cs typeface="Times New Roman" pitchFamily="18" charset="0"/>
              </a:rPr>
              <a:t>变化不大，</a:t>
            </a:r>
            <a:r>
              <a:rPr lang="zh-CN" altLang="en-US" sz="2700" b="1">
                <a:solidFill>
                  <a:srgbClr val="FF0000"/>
                </a:solidFill>
              </a:rPr>
              <a:t>串励电动机能承受较大的负载转矩。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2.</a:t>
            </a:r>
            <a:r>
              <a:rPr lang="zh-CN" altLang="en-US" sz="2700" b="1">
                <a:solidFill>
                  <a:srgbClr val="FF0000"/>
                </a:solidFill>
              </a:rPr>
              <a:t>串励电动机有较好的起动性能。</a:t>
            </a:r>
            <a:r>
              <a:rPr lang="en-US" altLang="zh-CN" sz="2700" b="1">
                <a:solidFill>
                  <a:srgbClr val="FF0000"/>
                </a:solidFill>
              </a:rPr>
              <a:t>T</a:t>
            </a:r>
            <a:r>
              <a:rPr lang="en-US" altLang="zh-CN" sz="2700" b="1" baseline="-25000">
                <a:solidFill>
                  <a:srgbClr val="FF0000"/>
                </a:solidFill>
              </a:rPr>
              <a:t>st</a:t>
            </a:r>
            <a:r>
              <a:rPr lang="en-US" altLang="zh-CN" sz="2700" b="1">
                <a:solidFill>
                  <a:srgbClr val="FF0000"/>
                </a:solidFill>
              </a:rPr>
              <a:t>=C</a:t>
            </a:r>
            <a:r>
              <a:rPr lang="en-US" altLang="zh-CN" sz="2700" b="1" baseline="-25000">
                <a:solidFill>
                  <a:srgbClr val="FF0000"/>
                </a:solidFill>
              </a:rPr>
              <a:t>T</a:t>
            </a:r>
            <a:r>
              <a:rPr lang="en-US" altLang="zh-CN" sz="2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en-US" altLang="zh-CN" sz="27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l-GR" altLang="zh-CN" sz="2700" b="1" baseline="3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11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6-3 </a:t>
            </a:r>
            <a:r>
              <a:rPr lang="zh-CN" altLang="en-US"/>
              <a:t>直流电动机的机械特性</a:t>
            </a:r>
          </a:p>
        </p:txBody>
      </p:sp>
      <p:pic>
        <p:nvPicPr>
          <p:cNvPr id="311306" name="Picture 10" descr="6-3复励电动机机械特性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03800" y="1700213"/>
            <a:ext cx="3744913" cy="2873375"/>
          </a:xfrm>
          <a:noFill/>
          <a:ln/>
        </p:spPr>
      </p:pic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11188" y="2133600"/>
            <a:ext cx="74882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三</a:t>
            </a:r>
            <a:r>
              <a:rPr lang="en-US" altLang="zh-CN" sz="2700" b="1"/>
              <a:t>.</a:t>
            </a:r>
            <a:r>
              <a:rPr lang="zh-CN" altLang="en-US" sz="2700" b="1"/>
              <a:t>复励电动机的机械特性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       </a:t>
            </a:r>
            <a:endParaRPr lang="zh-CN" altLang="zh-CN" sz="2000"/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611188" y="2924175"/>
            <a:ext cx="64087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积复励：磁场方向相同</a:t>
            </a:r>
            <a:endParaRPr lang="zh-CN" altLang="en-US" sz="270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>
                <a:cs typeface="Tahoma" pitchFamily="34" charset="0"/>
              </a:rPr>
              <a:t>差</a:t>
            </a:r>
            <a:r>
              <a:rPr lang="zh-CN" altLang="en-US" sz="2700" b="1"/>
              <a:t>复励：磁场方向相反（不稳定）</a:t>
            </a:r>
            <a:endParaRPr lang="zh-CN" altLang="el-GR" sz="2700" b="1"/>
          </a:p>
        </p:txBody>
      </p:sp>
      <p:graphicFrame>
        <p:nvGraphicFramePr>
          <p:cNvPr id="311309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179388" y="4797425"/>
          <a:ext cx="4032250" cy="1190625"/>
        </p:xfrm>
        <a:graphic>
          <a:graphicData uri="http://schemas.openxmlformats.org/presentationml/2006/ole">
            <p:oleObj spid="_x0000_s311309" name="公式" r:id="rId4" imgW="1333440" imgH="393480" progId="Equation.3">
              <p:embed/>
            </p:oleObj>
          </a:graphicData>
        </a:graphic>
      </p:graphicFrame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140200" y="5229225"/>
            <a:ext cx="44640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是稳定的，否则是不稳定</a:t>
            </a:r>
            <a:endParaRPr lang="zh-CN" altLang="el-GR" sz="2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55650" y="404813"/>
            <a:ext cx="8153400" cy="1227137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12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6-4 </a:t>
            </a:r>
            <a:r>
              <a:rPr lang="zh-CN" altLang="en-US"/>
              <a:t>并励直流电动机的工作特性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755650" y="1700213"/>
            <a:ext cx="45370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并励直流电动机的工作特性指电机端电压</a:t>
            </a:r>
            <a:r>
              <a:rPr lang="en-US" altLang="zh-CN" sz="2700" b="1"/>
              <a:t>U</a:t>
            </a:r>
            <a:r>
              <a:rPr lang="zh-CN" altLang="en-US" sz="2700" b="1"/>
              <a:t>一定时，负载变化</a:t>
            </a:r>
            <a:r>
              <a:rPr lang="en-US" altLang="zh-CN" sz="2700" b="1"/>
              <a:t>P</a:t>
            </a:r>
            <a:r>
              <a:rPr lang="en-US" altLang="zh-CN" sz="2700" b="1" baseline="-25000"/>
              <a:t>2</a:t>
            </a:r>
            <a:r>
              <a:rPr lang="zh-CN" altLang="en-US" sz="2700" b="1"/>
              <a:t>时，电机的转速</a:t>
            </a:r>
            <a:r>
              <a:rPr lang="en-US" altLang="zh-CN" sz="2700" b="1"/>
              <a:t>n</a:t>
            </a:r>
            <a:r>
              <a:rPr lang="zh-CN" altLang="en-US" sz="2700" b="1"/>
              <a:t>、转矩</a:t>
            </a:r>
            <a:r>
              <a:rPr lang="en-US" altLang="zh-CN" sz="2700" b="1"/>
              <a:t>T</a:t>
            </a:r>
            <a:r>
              <a:rPr lang="en-US" altLang="zh-CN" sz="2700" b="1" baseline="-25000"/>
              <a:t>em</a:t>
            </a:r>
            <a:r>
              <a:rPr lang="zh-CN" altLang="en-US" sz="2700" b="1"/>
              <a:t>和效率</a:t>
            </a:r>
            <a:r>
              <a:rPr lang="en-US" altLang="zh-CN" sz="2700" b="1"/>
              <a:t>η</a:t>
            </a:r>
            <a:r>
              <a:rPr lang="zh-CN" altLang="en-US" sz="2700" b="1"/>
              <a:t>的变化规律</a:t>
            </a:r>
            <a:r>
              <a:rPr lang="zh-CN" altLang="en-US" sz="2700"/>
              <a:t>。</a:t>
            </a:r>
          </a:p>
        </p:txBody>
      </p:sp>
      <p:pic>
        <p:nvPicPr>
          <p:cNvPr id="307207" name="Picture 7" descr="dj6-10"/>
          <p:cNvPicPr>
            <a:picLocks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451475" y="188913"/>
            <a:ext cx="3692525" cy="4824412"/>
          </a:xfrm>
          <a:noFill/>
          <a:ln/>
        </p:spPr>
      </p:pic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827088" y="3789363"/>
            <a:ext cx="45370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一</a:t>
            </a:r>
            <a:r>
              <a:rPr lang="en-US" altLang="zh-CN" sz="2700" b="1"/>
              <a:t>.</a:t>
            </a:r>
            <a:r>
              <a:rPr lang="zh-CN" altLang="en-US" sz="2700" b="1"/>
              <a:t>并励电动机的速率特性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速率特性：</a:t>
            </a:r>
            <a:r>
              <a:rPr lang="en-US" altLang="zh-CN" sz="2200" b="1" i="1"/>
              <a:t>n </a:t>
            </a:r>
            <a:r>
              <a:rPr lang="en-US" altLang="zh-CN" sz="2200" b="1"/>
              <a:t>= </a:t>
            </a:r>
            <a:r>
              <a:rPr lang="en-US" altLang="zh-CN" sz="2200" b="1" i="1"/>
              <a:t>f </a:t>
            </a:r>
            <a:r>
              <a:rPr lang="en-US" altLang="zh-CN" sz="2200" b="1"/>
              <a:t>(</a:t>
            </a:r>
            <a:r>
              <a:rPr lang="en-US" altLang="zh-CN" sz="2200" b="1" i="1"/>
              <a:t>P</a:t>
            </a:r>
            <a:r>
              <a:rPr lang="en-US" altLang="zh-CN" sz="2200" b="1" i="1" baseline="-25000"/>
              <a:t>2</a:t>
            </a:r>
            <a:r>
              <a:rPr lang="en-US" altLang="zh-CN" sz="2200" b="1"/>
              <a:t>) </a:t>
            </a:r>
            <a:r>
              <a:rPr lang="zh-CN" altLang="en-US" sz="2200" b="1"/>
              <a:t>，又称为转速特性。当</a:t>
            </a:r>
            <a:r>
              <a:rPr lang="en-US" altLang="zh-CN" sz="2200" b="1" i="1"/>
              <a:t>P</a:t>
            </a:r>
            <a:r>
              <a:rPr lang="en-US" altLang="zh-CN" sz="2200" b="1" i="1" baseline="-25000"/>
              <a:t>2</a:t>
            </a:r>
            <a:r>
              <a:rPr lang="zh-CN" altLang="en-US" sz="2200" b="1"/>
              <a:t>增加时，转速</a:t>
            </a:r>
            <a:r>
              <a:rPr lang="en-US" altLang="zh-CN" sz="2200" b="1" i="1"/>
              <a:t>n</a:t>
            </a:r>
            <a:r>
              <a:rPr lang="zh-CN" altLang="en-US" sz="2200" b="1"/>
              <a:t>下降。</a:t>
            </a:r>
            <a:r>
              <a:rPr lang="zh-CN" altLang="zh-CN" sz="2200" b="1">
                <a:solidFill>
                  <a:srgbClr val="FF0000"/>
                </a:solidFill>
              </a:rPr>
              <a:t>影响转速</a:t>
            </a:r>
            <a:r>
              <a:rPr lang="zh-CN" altLang="zh-CN" sz="2200" b="1" i="1">
                <a:solidFill>
                  <a:srgbClr val="FF0000"/>
                </a:solidFill>
              </a:rPr>
              <a:t>n </a:t>
            </a:r>
            <a:r>
              <a:rPr lang="zh-CN" altLang="zh-CN" sz="2200" b="1">
                <a:solidFill>
                  <a:srgbClr val="FF0000"/>
                </a:solidFill>
              </a:rPr>
              <a:t>的因素有</a:t>
            </a:r>
            <a:r>
              <a:rPr lang="zh-CN" altLang="en-US" sz="2200" b="1">
                <a:solidFill>
                  <a:srgbClr val="FF0000"/>
                </a:solidFill>
              </a:rPr>
              <a:t>二</a:t>
            </a:r>
            <a:r>
              <a:rPr lang="zh-CN" altLang="zh-CN" sz="2200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1763713" y="5445125"/>
            <a:ext cx="66960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2700"/>
              <a:t>a.电流</a:t>
            </a:r>
            <a:r>
              <a:rPr lang="zh-CN" altLang="zh-CN" sz="2700" i="1"/>
              <a:t>I </a:t>
            </a:r>
            <a:r>
              <a:rPr lang="zh-CN" altLang="zh-CN" sz="2700" i="1" baseline="-25000"/>
              <a:t>a</a:t>
            </a:r>
            <a:r>
              <a:rPr lang="zh-CN" altLang="zh-CN" sz="2700" i="1"/>
              <a:t> </a:t>
            </a:r>
            <a:r>
              <a:rPr lang="zh-CN" altLang="zh-CN" sz="2700"/>
              <a:t>增大时电枢电阻压</a:t>
            </a:r>
            <a:r>
              <a:rPr lang="zh-CN" altLang="en-US" sz="2700"/>
              <a:t>降</a:t>
            </a:r>
            <a:r>
              <a:rPr lang="zh-CN" altLang="zh-CN" sz="2700" i="1"/>
              <a:t>R </a:t>
            </a:r>
            <a:r>
              <a:rPr lang="zh-CN" altLang="zh-CN" sz="2700" i="1" baseline="-25000"/>
              <a:t>a</a:t>
            </a:r>
            <a:r>
              <a:rPr lang="zh-CN" altLang="zh-CN" sz="2700" i="1"/>
              <a:t> I </a:t>
            </a:r>
            <a:r>
              <a:rPr lang="zh-CN" altLang="zh-CN" sz="2700" i="1" baseline="-25000"/>
              <a:t>a</a:t>
            </a:r>
            <a:r>
              <a:rPr lang="zh-CN" altLang="zh-CN" sz="2700"/>
              <a:t>也增大，使转速趋于下降</a:t>
            </a:r>
            <a:r>
              <a:rPr lang="en-US" altLang="zh-CN" sz="2700"/>
              <a:t>.</a:t>
            </a:r>
            <a:endParaRPr lang="zh-CN" altLang="zh-CN" sz="2700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1727200" y="5445125"/>
            <a:ext cx="74168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2700"/>
              <a:t>b.电流增大时，电枢反应的去磁作用使得磁通下降，使转速趋于上升。</a:t>
            </a:r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1871663" y="5373688"/>
            <a:ext cx="72723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b="1"/>
              <a:t>       </a:t>
            </a:r>
            <a:r>
              <a:rPr lang="zh-CN" altLang="zh-CN" b="1"/>
              <a:t>一般电阻压降的影响较大，所以随着电流的增大，电动机转速降低。由于电阻</a:t>
            </a:r>
            <a:r>
              <a:rPr lang="zh-CN" altLang="zh-CN" b="1" i="1"/>
              <a:t>R</a:t>
            </a:r>
            <a:r>
              <a:rPr lang="zh-CN" altLang="zh-CN" b="1" i="1" baseline="-25000"/>
              <a:t> a</a:t>
            </a:r>
            <a:r>
              <a:rPr lang="zh-CN" altLang="zh-CN" b="1" i="1"/>
              <a:t> </a:t>
            </a:r>
            <a:r>
              <a:rPr lang="zh-CN" altLang="zh-CN" b="1"/>
              <a:t>的值很小，所以转速下降比较平缓。电流增大，电压恒定时意味着</a:t>
            </a:r>
            <a:r>
              <a:rPr lang="zh-CN" altLang="zh-CN" b="1" i="1"/>
              <a:t>P </a:t>
            </a:r>
            <a:r>
              <a:rPr lang="zh-CN" altLang="zh-CN" b="1" baseline="-25000"/>
              <a:t>2</a:t>
            </a:r>
            <a:r>
              <a:rPr lang="zh-CN" altLang="zh-CN" b="1"/>
              <a:t>增大，所以</a:t>
            </a:r>
            <a:r>
              <a:rPr lang="zh-CN" altLang="zh-CN" b="1" i="1"/>
              <a:t>n </a:t>
            </a:r>
            <a:r>
              <a:rPr lang="zh-CN" altLang="zh-CN" b="1"/>
              <a:t>=</a:t>
            </a:r>
            <a:r>
              <a:rPr lang="zh-CN" altLang="zh-CN" b="1" i="1"/>
              <a:t>f </a:t>
            </a:r>
            <a:r>
              <a:rPr lang="zh-CN" altLang="zh-CN" b="1"/>
              <a:t>(</a:t>
            </a:r>
            <a:r>
              <a:rPr lang="zh-CN" altLang="zh-CN" b="1" i="1"/>
              <a:t>P </a:t>
            </a:r>
            <a:r>
              <a:rPr lang="zh-CN" altLang="zh-CN" b="1" baseline="-25000"/>
              <a:t>2</a:t>
            </a:r>
            <a:r>
              <a:rPr lang="zh-CN" altLang="zh-CN" b="1"/>
              <a:t>) 是一条较平的下降曲线（硬特性）。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9" grpId="0"/>
      <p:bldP spid="307210" grpId="0"/>
      <p:bldP spid="3072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476250"/>
            <a:ext cx="8081962" cy="1155700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13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6-4 </a:t>
            </a:r>
            <a:r>
              <a:rPr lang="zh-CN" altLang="en-US"/>
              <a:t>并励直流电动机的工作特性</a:t>
            </a:r>
          </a:p>
        </p:txBody>
      </p:sp>
      <p:pic>
        <p:nvPicPr>
          <p:cNvPr id="312324" name="Picture 4" descr="dj6-10"/>
          <p:cNvPicPr>
            <a:picLocks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451475" y="188913"/>
            <a:ext cx="3692525" cy="4824412"/>
          </a:xfrm>
          <a:noFill/>
          <a:ln/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755650" y="1989138"/>
            <a:ext cx="45370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二</a:t>
            </a:r>
            <a:r>
              <a:rPr lang="en-US" altLang="zh-CN" sz="2700" b="1"/>
              <a:t>.</a:t>
            </a:r>
            <a:r>
              <a:rPr lang="zh-CN" altLang="en-US" sz="2700" b="1"/>
              <a:t>并励电动机的转矩特性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转矩特性</a:t>
            </a:r>
            <a:r>
              <a:rPr lang="en-US" altLang="zh-CN" sz="2200" b="1"/>
              <a:t>——</a:t>
            </a:r>
            <a:r>
              <a:rPr lang="en-US" altLang="zh-CN" sz="2200" b="1" i="1"/>
              <a:t>T</a:t>
            </a:r>
            <a:r>
              <a:rPr lang="en-US" altLang="zh-CN" sz="2200" b="1" i="1" baseline="-25000"/>
              <a:t>2</a:t>
            </a:r>
            <a:r>
              <a:rPr lang="en-US" altLang="zh-CN" sz="2200" b="1" i="1"/>
              <a:t> </a:t>
            </a:r>
            <a:r>
              <a:rPr lang="en-US" altLang="zh-CN" sz="2200" b="1"/>
              <a:t>= </a:t>
            </a:r>
            <a:r>
              <a:rPr lang="en-US" altLang="zh-CN" sz="2200" b="1" i="1"/>
              <a:t>f </a:t>
            </a:r>
            <a:r>
              <a:rPr lang="en-US" altLang="zh-CN" sz="2200" b="1"/>
              <a:t>(</a:t>
            </a:r>
            <a:r>
              <a:rPr lang="en-US" altLang="zh-CN" sz="2200" b="1" i="1"/>
              <a:t>P</a:t>
            </a:r>
            <a:r>
              <a:rPr lang="en-US" altLang="zh-CN" sz="2200" b="1" i="1" baseline="-25000"/>
              <a:t>2</a:t>
            </a:r>
            <a:r>
              <a:rPr lang="en-US" altLang="zh-CN" sz="2200" b="1"/>
              <a:t>)</a:t>
            </a:r>
            <a:r>
              <a:rPr lang="en-US" altLang="zh-CN" sz="220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200"/>
              <a:t>                      </a:t>
            </a:r>
            <a:r>
              <a:rPr lang="en-US" altLang="zh-CN" sz="2200" b="1" i="1"/>
              <a:t>T</a:t>
            </a:r>
            <a:r>
              <a:rPr lang="en-US" altLang="zh-CN" sz="2200" b="1" i="1" baseline="-25000"/>
              <a:t>em</a:t>
            </a:r>
            <a:r>
              <a:rPr lang="en-US" altLang="zh-CN" sz="2200" b="1" i="1"/>
              <a:t> </a:t>
            </a:r>
            <a:r>
              <a:rPr lang="en-US" altLang="zh-CN" sz="2200" b="1"/>
              <a:t>= </a:t>
            </a:r>
            <a:r>
              <a:rPr lang="en-US" altLang="zh-CN" sz="2200" b="1" i="1"/>
              <a:t>f </a:t>
            </a:r>
            <a:r>
              <a:rPr lang="en-US" altLang="zh-CN" sz="2200" b="1"/>
              <a:t>(</a:t>
            </a:r>
            <a:r>
              <a:rPr lang="en-US" altLang="zh-CN" sz="2200" b="1" i="1"/>
              <a:t>P</a:t>
            </a:r>
            <a:r>
              <a:rPr lang="en-US" altLang="zh-CN" sz="2200" b="1" i="1" baseline="-25000"/>
              <a:t>2</a:t>
            </a:r>
            <a:r>
              <a:rPr lang="en-US" altLang="zh-CN" sz="2200" b="1"/>
              <a:t>)</a:t>
            </a:r>
            <a:endParaRPr lang="zh-CN" altLang="zh-CN" sz="2200" b="1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755650" y="3429000"/>
            <a:ext cx="47529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/>
              <a:t>当</a:t>
            </a:r>
            <a:r>
              <a:rPr lang="en-US" altLang="zh-CN" sz="2800"/>
              <a:t>P</a:t>
            </a:r>
            <a:r>
              <a:rPr lang="en-US" altLang="zh-CN" sz="2800" baseline="-25000"/>
              <a:t>2</a:t>
            </a:r>
            <a:r>
              <a:rPr lang="zh-CN" altLang="en-US" sz="2800"/>
              <a:t>增大时，</a:t>
            </a:r>
            <a:r>
              <a:rPr lang="en-US" altLang="zh-CN" sz="2800"/>
              <a:t>n</a:t>
            </a:r>
            <a:r>
              <a:rPr lang="zh-CN" altLang="zh-CN" sz="2800"/>
              <a:t>下降</a:t>
            </a:r>
            <a:r>
              <a:rPr lang="zh-CN" altLang="en-US" sz="2800"/>
              <a:t>，</a:t>
            </a:r>
            <a:r>
              <a:rPr lang="zh-CN" altLang="zh-CN" sz="2800"/>
              <a:t>电流</a:t>
            </a:r>
            <a:r>
              <a:rPr lang="zh-CN" altLang="zh-CN" sz="2800" i="1"/>
              <a:t>I</a:t>
            </a:r>
            <a:r>
              <a:rPr lang="zh-CN" altLang="zh-CN" sz="2800" i="1" baseline="-25000"/>
              <a:t>a</a:t>
            </a:r>
            <a:r>
              <a:rPr lang="zh-CN" altLang="zh-CN" sz="2800" i="1"/>
              <a:t> </a:t>
            </a:r>
            <a:r>
              <a:rPr lang="zh-CN" altLang="zh-CN" sz="2800"/>
              <a:t>增大</a:t>
            </a:r>
            <a:r>
              <a:rPr lang="zh-CN" altLang="en-US" sz="2800"/>
              <a:t>更多，转矩</a:t>
            </a:r>
            <a:r>
              <a:rPr lang="zh-CN" altLang="zh-CN" sz="2800"/>
              <a:t>增</a:t>
            </a:r>
            <a:r>
              <a:rPr lang="zh-CN" altLang="en-US" sz="2800"/>
              <a:t>加也快，所以</a:t>
            </a:r>
            <a:r>
              <a:rPr lang="en-US" altLang="zh-CN" sz="2800"/>
              <a:t>T</a:t>
            </a:r>
            <a:r>
              <a:rPr lang="en-US" altLang="zh-CN" sz="2800" baseline="-25000"/>
              <a:t>2</a:t>
            </a:r>
            <a:r>
              <a:rPr lang="zh-CN" altLang="en-US" sz="2800"/>
              <a:t>增大更快</a:t>
            </a:r>
            <a:r>
              <a:rPr lang="en-US" altLang="zh-CN" sz="2800"/>
              <a:t>——</a:t>
            </a:r>
            <a:r>
              <a:rPr lang="zh-CN" altLang="en-US" sz="2800" b="1">
                <a:solidFill>
                  <a:srgbClr val="FF0000"/>
                </a:solidFill>
              </a:rPr>
              <a:t>微有上翘</a:t>
            </a:r>
            <a:r>
              <a:rPr lang="zh-CN" altLang="en-US" sz="2800"/>
              <a:t>。</a:t>
            </a:r>
            <a:endParaRPr lang="zh-CN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27088" y="333375"/>
            <a:ext cx="8081962" cy="1366838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14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6-4 </a:t>
            </a:r>
            <a:r>
              <a:rPr lang="zh-CN" altLang="en-US"/>
              <a:t>并励直流电动机的工作特性</a:t>
            </a:r>
          </a:p>
        </p:txBody>
      </p:sp>
      <p:pic>
        <p:nvPicPr>
          <p:cNvPr id="313348" name="Picture 4" descr="dj6-10"/>
          <p:cNvPicPr>
            <a:picLocks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451475" y="188913"/>
            <a:ext cx="3692525" cy="4824412"/>
          </a:xfrm>
          <a:noFill/>
          <a:ln/>
        </p:spPr>
      </p:pic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971550" y="1989138"/>
            <a:ext cx="45370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三</a:t>
            </a:r>
            <a:r>
              <a:rPr lang="en-US" altLang="zh-CN" sz="2700" b="1"/>
              <a:t>.</a:t>
            </a:r>
            <a:r>
              <a:rPr lang="zh-CN" altLang="en-US" sz="2700" b="1"/>
              <a:t>并励电动机的效率特性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效率特性</a:t>
            </a:r>
            <a:r>
              <a:rPr lang="zh-CN" altLang="en-US" sz="2200"/>
              <a:t>：</a:t>
            </a:r>
            <a:r>
              <a:rPr lang="el-GR" altLang="zh-CN" sz="2200" b="1" i="1">
                <a:latin typeface="宋体" pitchFamily="2" charset="-122"/>
              </a:rPr>
              <a:t>η</a:t>
            </a:r>
            <a:r>
              <a:rPr lang="en-US" altLang="zh-CN" sz="2200" b="1" i="1"/>
              <a:t> </a:t>
            </a:r>
            <a:r>
              <a:rPr lang="en-US" altLang="zh-CN" sz="2200" b="1"/>
              <a:t>= </a:t>
            </a:r>
            <a:r>
              <a:rPr lang="en-US" altLang="zh-CN" sz="2200" b="1" i="1"/>
              <a:t>f </a:t>
            </a:r>
            <a:r>
              <a:rPr lang="en-US" altLang="zh-CN" sz="2200" b="1"/>
              <a:t>(</a:t>
            </a:r>
            <a:r>
              <a:rPr lang="en-US" altLang="zh-CN" sz="2200" b="1" i="1"/>
              <a:t>P</a:t>
            </a:r>
            <a:r>
              <a:rPr lang="en-US" altLang="zh-CN" sz="2200" b="1" i="1" baseline="-25000"/>
              <a:t>2</a:t>
            </a:r>
            <a:r>
              <a:rPr lang="en-US" altLang="zh-CN" sz="2200" b="1"/>
              <a:t>)</a:t>
            </a:r>
            <a:r>
              <a:rPr lang="en-US" altLang="zh-CN" sz="2200"/>
              <a:t> </a:t>
            </a:r>
            <a:r>
              <a:rPr lang="zh-CN" altLang="en-US" sz="2200"/>
              <a:t>。</a:t>
            </a:r>
            <a:endParaRPr lang="zh-CN" altLang="zh-CN" sz="2200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116013" y="3429000"/>
            <a:ext cx="58324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/>
              <a:t>当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增大时空载损耗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和励磁损耗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f</a:t>
            </a:r>
            <a:r>
              <a:rPr lang="zh-CN" altLang="en-US" sz="2800" b="1"/>
              <a:t>近似不变，称</a:t>
            </a:r>
            <a:r>
              <a:rPr lang="zh-CN" altLang="en-US" sz="2800" b="1">
                <a:solidFill>
                  <a:srgbClr val="FF0000"/>
                </a:solidFill>
              </a:rPr>
              <a:t>不变损耗。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/>
              <a:t>电枢铜损耗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Cu</a:t>
            </a:r>
            <a:r>
              <a:rPr lang="zh-CN" altLang="en-US" sz="2800" b="1"/>
              <a:t>和杂散损耗</a:t>
            </a:r>
            <a:r>
              <a:rPr lang="en-US" altLang="zh-CN" sz="2800" b="1"/>
              <a:t>p</a:t>
            </a:r>
            <a:r>
              <a:rPr lang="el-GR" altLang="zh-CN" sz="2800" b="1" baseline="-250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随负载增大而增大。称为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可变损耗。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/>
              <a:t>不变损耗</a:t>
            </a:r>
            <a:r>
              <a:rPr lang="en-US" altLang="zh-CN" sz="2800" b="1"/>
              <a:t>=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可变损耗，效率最高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15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6-5 </a:t>
            </a:r>
            <a:r>
              <a:rPr lang="zh-CN" altLang="en-US"/>
              <a:t>直流电动机的起动</a:t>
            </a:r>
            <a:r>
              <a:rPr lang="zh-CN" altLang="en-US" sz="2100" b="1"/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27088" y="1916113"/>
            <a:ext cx="69135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2200" b="1"/>
              <a:t>电动机接到规定电源后，转速从0上升到稳态转速的过程称为起动过程。合闸瞬间的起动电流很大(10-20)</a:t>
            </a:r>
            <a:r>
              <a:rPr lang="zh-CN" altLang="zh-CN" sz="2200" b="1" i="1"/>
              <a:t> I </a:t>
            </a:r>
            <a:r>
              <a:rPr lang="en-US" altLang="zh-CN" sz="2200" b="1" i="1" baseline="-25000"/>
              <a:t>N</a:t>
            </a:r>
            <a:r>
              <a:rPr lang="zh-CN" altLang="zh-CN" sz="22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对直流电动机的起动主要要求有</a:t>
            </a:r>
            <a:endParaRPr lang="zh-CN" altLang="zh-CN" sz="3100" b="1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468313" y="3644900"/>
            <a:ext cx="71993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）起动转矩</a:t>
            </a:r>
            <a:r>
              <a:rPr lang="en-US" altLang="zh-CN" sz="2400" b="1"/>
              <a:t>T</a:t>
            </a:r>
            <a:r>
              <a:rPr lang="en-US" altLang="zh-CN" sz="2400" b="1" baseline="-25000"/>
              <a:t>st</a:t>
            </a:r>
            <a:r>
              <a:rPr lang="zh-CN" altLang="en-US" sz="2400" b="1"/>
              <a:t>要大</a:t>
            </a:r>
            <a:r>
              <a:rPr lang="zh-CN" altLang="en-US" sz="2400"/>
              <a:t>。</a:t>
            </a:r>
            <a:r>
              <a:rPr lang="zh-CN" altLang="en-US"/>
              <a:t>要产生加速度。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 b="1"/>
              <a:t>起动电流应限制在允许范围内</a:t>
            </a:r>
            <a:r>
              <a:rPr lang="zh-CN" altLang="en-US" sz="2400"/>
              <a:t>。</a:t>
            </a:r>
            <a:r>
              <a:rPr lang="zh-CN" altLang="en-US"/>
              <a:t>因起动瞬间</a:t>
            </a:r>
            <a:r>
              <a:rPr lang="en-US" altLang="zh-CN"/>
              <a:t>n=0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en-US" altLang="zh-CN"/>
              <a:t>=0</a:t>
            </a:r>
            <a:r>
              <a:rPr lang="zh-CN" altLang="en-US"/>
              <a:t>，瞬间电流很大。会导致电网电压下降；电磁力冲击；换相火花增大；电枢绕组发热。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）起动设备简单，控制操作简单</a:t>
            </a:r>
            <a:r>
              <a:rPr lang="zh-CN" altLang="en-US" sz="2200"/>
              <a:t>。</a:t>
            </a:r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>
            <p:ph idx="1"/>
          </p:nvPr>
        </p:nvGraphicFramePr>
        <p:xfrm>
          <a:off x="2555875" y="5445125"/>
          <a:ext cx="3816350" cy="935038"/>
        </p:xfrm>
        <a:graphic>
          <a:graphicData uri="http://schemas.openxmlformats.org/presentationml/2006/ole">
            <p:oleObj spid="_x0000_s314382" name="Equation" r:id="rId3" imgW="18158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6013" y="333375"/>
            <a:ext cx="7793037" cy="1370013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16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6-5 </a:t>
            </a:r>
            <a:r>
              <a:rPr lang="zh-CN" altLang="en-US"/>
              <a:t>直流电动机的起动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539750" y="4581525"/>
            <a:ext cx="49688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起动方法：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）直接起动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）串联电阻限流起动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）降压起动</a:t>
            </a:r>
            <a:endParaRPr lang="zh-CN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8470" name="Picture 6" descr="6-5串电阻起动1"/>
          <p:cNvPicPr>
            <a:picLocks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268413"/>
            <a:ext cx="7046913" cy="3173412"/>
          </a:xfrm>
          <a:noFill/>
          <a:ln/>
        </p:spPr>
      </p:pic>
      <p:pic>
        <p:nvPicPr>
          <p:cNvPr id="318471" name="Picture 7" descr="6-5串电阻起动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1268413"/>
            <a:ext cx="7058025" cy="3119437"/>
          </a:xfrm>
          <a:prstGeom prst="rect">
            <a:avLst/>
          </a:prstGeom>
          <a:noFill/>
        </p:spPr>
      </p:pic>
      <p:pic>
        <p:nvPicPr>
          <p:cNvPr id="318472" name="Picture 8" descr="6-5串电阻起动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1268413"/>
            <a:ext cx="7129463" cy="3062287"/>
          </a:xfrm>
          <a:prstGeom prst="rect">
            <a:avLst/>
          </a:prstGeom>
          <a:noFill/>
        </p:spPr>
      </p:pic>
      <p:pic>
        <p:nvPicPr>
          <p:cNvPr id="318473" name="Picture 9" descr="6-5串电阻起动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1270000"/>
            <a:ext cx="7058025" cy="3175000"/>
          </a:xfrm>
          <a:prstGeom prst="rect">
            <a:avLst/>
          </a:prstGeom>
          <a:noFill/>
        </p:spPr>
      </p:pic>
      <p:pic>
        <p:nvPicPr>
          <p:cNvPr id="318474" name="Picture 10" descr="6-5串电阻起动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8175" y="1196975"/>
            <a:ext cx="7058025" cy="3155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6013" y="404813"/>
            <a:ext cx="7793037" cy="129857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17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6-6 </a:t>
            </a:r>
            <a:r>
              <a:rPr lang="zh-CN" altLang="en-US"/>
              <a:t>直流电动机的调速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323850" y="1773238"/>
            <a:ext cx="79200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          </a:t>
            </a:r>
            <a:r>
              <a:rPr lang="zh-CN" altLang="en-US" sz="2700" b="1"/>
              <a:t>转速调节是在一定的转矩条件下，用</a:t>
            </a:r>
            <a:r>
              <a:rPr lang="zh-CN" altLang="en-US" sz="2700" b="1">
                <a:solidFill>
                  <a:srgbClr val="FF0000"/>
                </a:solidFill>
              </a:rPr>
              <a:t>人工方法</a:t>
            </a:r>
            <a:r>
              <a:rPr lang="zh-CN" altLang="en-US" sz="2700" b="1"/>
              <a:t>来改变电机机组的转速。</a:t>
            </a:r>
            <a:endParaRPr lang="zh-CN" altLang="zh-CN" sz="2200" b="1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395288" y="2781300"/>
            <a:ext cx="770572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200" b="1"/>
              <a:t>           </a:t>
            </a:r>
            <a:r>
              <a:rPr lang="zh-CN" altLang="en-US" sz="2700" b="1"/>
              <a:t>直流电动机的调速性能很优越，可以在宽广的速度范围内，平滑而方便地调速。所以对调速性能要求较高的场合，广泛应用直流电动机。</a:t>
            </a:r>
            <a:endParaRPr lang="zh-CN" altLang="el-GR" sz="27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/>
              <a:t>           直流电动机的调速分析，实质上是比较深入地研究在不同条件下的机械特性。</a:t>
            </a:r>
            <a:endParaRPr lang="zh-CN" altLang="zh-CN" sz="2700" b="1"/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763713" y="5445125"/>
          <a:ext cx="5327650" cy="1225550"/>
        </p:xfrm>
        <a:graphic>
          <a:graphicData uri="http://schemas.openxmlformats.org/presentationml/2006/ole">
            <p:oleObj spid="_x0000_s315399" name="Equation" r:id="rId3" imgW="1396800" imgH="431640" progId="Equation.DSMT4">
              <p:embed/>
            </p:oleObj>
          </a:graphicData>
        </a:graphic>
      </p:graphicFrame>
      <p:pic>
        <p:nvPicPr>
          <p:cNvPr id="315405" name="Picture 13" descr="6-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188913"/>
            <a:ext cx="3105150" cy="39608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>
                <a:ea typeface="仿宋_GB2312" pitchFamily="49" charset="-122"/>
              </a:rPr>
              <a:t/>
            </a:r>
            <a:br>
              <a:rPr lang="zh-CN" altLang="en-US" b="1">
                <a:ea typeface="仿宋_GB2312" pitchFamily="49" charset="-122"/>
              </a:rPr>
            </a:br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2017713"/>
            <a:ext cx="6048375" cy="4148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/>
              <a:t>1.</a:t>
            </a:r>
            <a:r>
              <a:rPr lang="zh-CN" altLang="en-US" sz="3200" b="1"/>
              <a:t>直流电机的可逆原理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2.</a:t>
            </a:r>
            <a:r>
              <a:rPr lang="zh-CN" altLang="en-US" sz="3200" b="1"/>
              <a:t>直流电动机的基本电磁关系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3.</a:t>
            </a:r>
            <a:r>
              <a:rPr lang="zh-CN" altLang="en-US" sz="3200" b="1"/>
              <a:t>直流电动机的机械特性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4.</a:t>
            </a:r>
            <a:r>
              <a:rPr lang="zh-CN" altLang="en-US" sz="3200" b="1"/>
              <a:t>并励直流电动机的工作特性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5.</a:t>
            </a:r>
            <a:r>
              <a:rPr lang="zh-CN" altLang="en-US" sz="3200" b="1"/>
              <a:t>直流电动机的起动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6.</a:t>
            </a:r>
            <a:r>
              <a:rPr lang="zh-CN" altLang="en-US" sz="3200" b="1"/>
              <a:t>直流电动机的调速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/>
              <a:t>7.</a:t>
            </a:r>
            <a:r>
              <a:rPr lang="zh-CN" altLang="en-US" sz="3200" b="1"/>
              <a:t>直流电动机的电磁制动</a:t>
            </a:r>
          </a:p>
        </p:txBody>
      </p:sp>
      <p:pic>
        <p:nvPicPr>
          <p:cNvPr id="3091" name="Picture 19" descr="03new01010">
            <a:hlinkClick r:id="rId2" action="ppaction://hlinksldjump"/>
          </p:cNvPr>
          <p:cNvPicPr>
            <a:picLocks noChangeAspect="1" noChangeArrowheads="1" noCrop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42988" y="4508500"/>
            <a:ext cx="647700" cy="387350"/>
          </a:xfrm>
          <a:noFill/>
          <a:ln/>
        </p:spPr>
      </p:pic>
      <p:pic>
        <p:nvPicPr>
          <p:cNvPr id="3082" name="Picture 10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03new01010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708275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03new01010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3284538"/>
            <a:ext cx="647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03new01010">
            <a:hlinkClick r:id="rId2" action="ppaction://hlinksldjump"/>
          </p:cNvPr>
          <p:cNvPicPr>
            <a:picLocks noChangeAspect="1" noChangeArrowheads="1" noCrop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42988" y="5084763"/>
            <a:ext cx="647700" cy="388937"/>
          </a:xfrm>
          <a:noFill/>
          <a:ln/>
        </p:spPr>
      </p:pic>
      <p:pic>
        <p:nvPicPr>
          <p:cNvPr id="3095" name="Picture 23" descr="03new01010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3933825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03new01010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5661025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6013" y="404813"/>
            <a:ext cx="7793037" cy="129857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18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6-6 </a:t>
            </a:r>
            <a:r>
              <a:rPr lang="zh-CN" altLang="en-US"/>
              <a:t>直流电动机的调速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323850" y="1773238"/>
            <a:ext cx="51133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          </a:t>
            </a:r>
            <a:r>
              <a:rPr lang="zh-CN" altLang="en-US" sz="2700" b="1"/>
              <a:t>转速调节是在一定的转矩条件下，用</a:t>
            </a:r>
            <a:r>
              <a:rPr lang="zh-CN" altLang="en-US" sz="2700" b="1">
                <a:solidFill>
                  <a:srgbClr val="FF0000"/>
                </a:solidFill>
              </a:rPr>
              <a:t>人工方法</a:t>
            </a:r>
            <a:r>
              <a:rPr lang="zh-CN" altLang="en-US" sz="2700" b="1"/>
              <a:t>来改变电机机组的转速。</a:t>
            </a:r>
            <a:endParaRPr lang="zh-CN" altLang="zh-CN" sz="2200" b="1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395288" y="3068638"/>
            <a:ext cx="51847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（</a:t>
            </a:r>
            <a:r>
              <a:rPr lang="en-US" altLang="zh-CN" sz="2200" b="1"/>
              <a:t>1</a:t>
            </a:r>
            <a:r>
              <a:rPr lang="zh-CN" altLang="en-US" sz="2200" b="1"/>
              <a:t>）电枢回路串电阻时的人为机械特性：对应于不同的</a:t>
            </a:r>
            <a:r>
              <a:rPr lang="zh-CN" altLang="en-US" sz="2200" b="1" i="1"/>
              <a:t> </a:t>
            </a:r>
            <a:r>
              <a:rPr lang="en-US" altLang="zh-CN" sz="2200" b="1" i="1"/>
              <a:t>R</a:t>
            </a:r>
            <a:r>
              <a:rPr lang="en-US" altLang="zh-CN" sz="2200" b="1" i="1" baseline="-25000"/>
              <a:t> a</a:t>
            </a:r>
            <a:r>
              <a:rPr lang="en-US" altLang="zh-CN" sz="2200" b="1" i="1"/>
              <a:t> </a:t>
            </a:r>
            <a:r>
              <a:rPr lang="zh-CN" altLang="en-US" sz="2200" b="1"/>
              <a:t>可以得到一簇斜率不同的射线。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（</a:t>
            </a:r>
            <a:r>
              <a:rPr lang="en-US" altLang="zh-CN" sz="2200" b="1"/>
              <a:t>2</a:t>
            </a:r>
            <a:r>
              <a:rPr lang="zh-CN" altLang="en-US" sz="2200" b="1"/>
              <a:t>）调节输入电压。对于不同的输入电压，得到相同斜率的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（</a:t>
            </a:r>
            <a:r>
              <a:rPr lang="en-US" altLang="zh-CN" sz="2200" b="1"/>
              <a:t>3</a:t>
            </a:r>
            <a:r>
              <a:rPr lang="zh-CN" altLang="en-US" sz="2200" b="1"/>
              <a:t>）励磁电路串联电阻</a:t>
            </a:r>
            <a:r>
              <a:rPr lang="en-US" altLang="zh-CN" sz="2200" b="1"/>
              <a:t>r</a:t>
            </a:r>
            <a:r>
              <a:rPr lang="en-US" altLang="zh-CN" sz="2200" b="1" baseline="-25000"/>
              <a:t>f</a:t>
            </a:r>
            <a:r>
              <a:rPr lang="zh-CN" altLang="en-US" sz="2200" b="1"/>
              <a:t>调速，因磁通</a:t>
            </a:r>
            <a:r>
              <a:rPr lang="el-GR" altLang="zh-CN" sz="2200" b="1"/>
              <a:t>Φ</a:t>
            </a:r>
            <a:r>
              <a:rPr lang="zh-CN" altLang="en-US" sz="2200" b="1"/>
              <a:t>的减弱，使</a:t>
            </a:r>
            <a:r>
              <a:rPr lang="en-US" altLang="zh-CN" sz="2200" b="1"/>
              <a:t>n</a:t>
            </a:r>
            <a:r>
              <a:rPr lang="en-US" altLang="zh-CN" sz="2200" b="1" baseline="-25000"/>
              <a:t>0</a:t>
            </a:r>
            <a:r>
              <a:rPr lang="zh-CN" altLang="en-US" sz="2200" b="1"/>
              <a:t>增大。</a:t>
            </a:r>
            <a:endParaRPr lang="zh-CN" altLang="el-GR" sz="22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116013" y="5589588"/>
          <a:ext cx="3671887" cy="844550"/>
        </p:xfrm>
        <a:graphic>
          <a:graphicData uri="http://schemas.openxmlformats.org/presentationml/2006/ole">
            <p:oleObj spid="_x0000_s334853" name="Equation" r:id="rId3" imgW="1396800" imgH="431640" progId="Equation.DSMT4">
              <p:embed/>
            </p:oleObj>
          </a:graphicData>
        </a:graphic>
      </p:graphicFrame>
      <p:pic>
        <p:nvPicPr>
          <p:cNvPr id="334854" name="Picture 6" descr="6-6电机调速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625" y="333375"/>
            <a:ext cx="3340100" cy="6119813"/>
          </a:xfrm>
          <a:prstGeom prst="rect">
            <a:avLst/>
          </a:prstGeom>
          <a:noFill/>
        </p:spPr>
      </p:pic>
      <p:pic>
        <p:nvPicPr>
          <p:cNvPr id="334855" name="Picture 7" descr="6-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3188" y="260350"/>
            <a:ext cx="2200275" cy="2808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71550" y="476250"/>
            <a:ext cx="7793038" cy="1155700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19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6-6 </a:t>
            </a:r>
            <a:r>
              <a:rPr lang="zh-CN" altLang="en-US"/>
              <a:t>直流电动机的调速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95288" y="1700213"/>
            <a:ext cx="51847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）串电枢电阻</a:t>
            </a:r>
            <a:r>
              <a:rPr lang="en-US" altLang="zh-CN" sz="24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b="1"/>
              <a:t>优点：设备简单、操作简单。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b="1"/>
              <a:t>缺点：只能降速，低转速时变化率较大，电枢电流较大，不易连续调速，有损耗。</a:t>
            </a:r>
            <a:endParaRPr lang="zh-CN" altLang="en-US" sz="22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）调节输入电压</a:t>
            </a:r>
            <a:r>
              <a:rPr lang="en-US" altLang="zh-CN" sz="24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/>
              <a:t>优点：调速后，转速稳定性不变、无级、平滑、损耗小。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/>
              <a:t>缺点：只能下调，且专门设备，成本大。（可控硅调压调速系统）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）串励磁电阻</a:t>
            </a:r>
            <a:r>
              <a:rPr lang="en-US" altLang="zh-CN" sz="24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l-GR" sz="2000" b="1"/>
              <a:t>优点：励磁回路电流小</a:t>
            </a:r>
            <a:r>
              <a:rPr lang="el-GR" altLang="zh-CN" sz="2000" b="1"/>
              <a:t>(1-3)%I</a:t>
            </a:r>
            <a:r>
              <a:rPr lang="el-GR" altLang="zh-CN" sz="2000" b="1" baseline="-25000"/>
              <a:t>N</a:t>
            </a:r>
            <a:r>
              <a:rPr lang="el-GR" altLang="zh-CN" sz="2000" b="1"/>
              <a:t>,</a:t>
            </a:r>
            <a:r>
              <a:rPr lang="zh-CN" altLang="el-GR" sz="2000" b="1"/>
              <a:t>损耗小，连续调速，易控制。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l-GR" sz="2000" b="1"/>
              <a:t>缺点：只能上调。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1543" name="Picture 7" descr="6-6电机调速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188913"/>
            <a:ext cx="3340100" cy="61198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71550" y="620713"/>
            <a:ext cx="7793038" cy="108267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20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6-6 </a:t>
            </a:r>
            <a:r>
              <a:rPr lang="zh-CN" altLang="en-US"/>
              <a:t>直流电动机的调速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395288" y="3357563"/>
            <a:ext cx="79930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串励电动机的调速方法</a:t>
            </a:r>
            <a:r>
              <a:rPr lang="en-US" altLang="zh-CN" sz="27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（</a:t>
            </a:r>
            <a:r>
              <a:rPr lang="en-US" altLang="zh-CN" sz="2700" b="1"/>
              <a:t>1</a:t>
            </a:r>
            <a:r>
              <a:rPr lang="zh-CN" altLang="en-US" sz="2700" b="1"/>
              <a:t>）</a:t>
            </a:r>
            <a:r>
              <a:rPr lang="zh-CN" altLang="en-US" sz="2700" b="1">
                <a:solidFill>
                  <a:srgbClr val="FF0000"/>
                </a:solidFill>
              </a:rPr>
              <a:t>电枢回路串电阻</a:t>
            </a:r>
            <a:r>
              <a:rPr lang="zh-CN" altLang="en-US" sz="2700" b="1"/>
              <a:t>时的人为机械特性：用以改变电枢端电压。</a:t>
            </a:r>
            <a:r>
              <a:rPr lang="zh-CN" altLang="en-US" sz="2700" b="1" i="1"/>
              <a:t> </a:t>
            </a:r>
            <a:endParaRPr lang="zh-CN" altLang="en-US" sz="27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（</a:t>
            </a:r>
            <a:r>
              <a:rPr lang="en-US" altLang="zh-CN" sz="2700" b="1"/>
              <a:t>2</a:t>
            </a:r>
            <a:r>
              <a:rPr lang="zh-CN" altLang="en-US" sz="2700" b="1"/>
              <a:t>）</a:t>
            </a:r>
            <a:r>
              <a:rPr lang="zh-CN" altLang="en-US" sz="2700" b="1">
                <a:solidFill>
                  <a:srgbClr val="FF0000"/>
                </a:solidFill>
              </a:rPr>
              <a:t>改变磁通调速</a:t>
            </a:r>
            <a:r>
              <a:rPr lang="zh-CN" altLang="en-US" sz="2700" b="1"/>
              <a:t>：</a:t>
            </a:r>
            <a:r>
              <a:rPr lang="en-US" altLang="zh-CN" sz="2700" b="1"/>
              <a:t>a.</a:t>
            </a:r>
            <a:r>
              <a:rPr lang="zh-CN" altLang="en-US" sz="2700" b="1"/>
              <a:t>电枢两端并联电阻；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b.</a:t>
            </a:r>
            <a:r>
              <a:rPr lang="zh-CN" altLang="en-US" sz="2700" b="1"/>
              <a:t>励磁线圈两端并联电阻；</a:t>
            </a:r>
            <a:endParaRPr lang="zh-CN" altLang="zh-CN" sz="27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6424" name="Picture 8" descr="6-6电机调速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333375"/>
            <a:ext cx="5905500" cy="2952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6013" y="404813"/>
            <a:ext cx="7793037" cy="129857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21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6-7 </a:t>
            </a:r>
            <a:r>
              <a:rPr lang="zh-CN" altLang="en-US"/>
              <a:t>直流电动机的电磁制动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468313" y="1844675"/>
            <a:ext cx="867568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/>
              <a:t>制动问题：在生产过程中，经常需要采取一些措施使电动机尽快停转，或者从某高速降到某低速运转，或者限制位能性负载在某一转速下稳定运转，这就是电动机的制动问题。</a:t>
            </a:r>
            <a:endParaRPr lang="zh-CN" altLang="en-US" sz="31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/>
              <a:t>实现制动有两种方法，机械制动和</a:t>
            </a:r>
            <a:r>
              <a:rPr lang="zh-CN" altLang="zh-CN" sz="3100" b="1">
                <a:solidFill>
                  <a:srgbClr val="FF0000"/>
                </a:solidFill>
              </a:rPr>
              <a:t>电磁制动</a:t>
            </a:r>
            <a:r>
              <a:rPr lang="zh-CN" altLang="zh-CN" sz="31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/>
              <a:t>直流电机的电磁制动类型</a:t>
            </a:r>
            <a:r>
              <a:rPr lang="en-US" altLang="zh-CN" sz="3100" b="1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>
                <a:solidFill>
                  <a:srgbClr val="FF0000"/>
                </a:solidFill>
              </a:rPr>
              <a:t>能耗制动</a:t>
            </a:r>
            <a:r>
              <a:rPr lang="zh-CN" altLang="zh-CN" sz="3100" b="1">
                <a:solidFill>
                  <a:schemeClr val="hlink"/>
                </a:solidFill>
              </a:rPr>
              <a:t>、</a:t>
            </a:r>
            <a:r>
              <a:rPr lang="zh-CN" altLang="zh-CN" sz="3100" b="1">
                <a:solidFill>
                  <a:srgbClr val="FF0000"/>
                </a:solidFill>
              </a:rPr>
              <a:t>反接制动</a:t>
            </a:r>
            <a:r>
              <a:rPr lang="zh-CN" altLang="zh-CN" sz="3100" b="1">
                <a:solidFill>
                  <a:schemeClr val="hlink"/>
                </a:solidFill>
              </a:rPr>
              <a:t>和</a:t>
            </a:r>
            <a:r>
              <a:rPr lang="zh-CN" altLang="zh-CN" sz="3100" b="1">
                <a:solidFill>
                  <a:srgbClr val="FF0000"/>
                </a:solidFill>
              </a:rPr>
              <a:t>回馈制动</a:t>
            </a:r>
            <a:r>
              <a:rPr lang="zh-CN" altLang="zh-CN" sz="310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793037" cy="1295400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22</a:t>
            </a:r>
            <a:br>
              <a:rPr lang="en-US" altLang="zh-CN" sz="14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/>
              <a:t>6-7 </a:t>
            </a:r>
            <a:r>
              <a:rPr lang="zh-CN" altLang="en-US" sz="2900"/>
              <a:t>直流电动机的电磁制动</a:t>
            </a:r>
          </a:p>
        </p:txBody>
      </p:sp>
      <p:pic>
        <p:nvPicPr>
          <p:cNvPr id="322566" name="Picture 6" descr="6-7电动机制动1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16513" y="2019300"/>
            <a:ext cx="3290887" cy="3608388"/>
          </a:xfrm>
          <a:noFill/>
          <a:ln/>
        </p:spPr>
      </p:pic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11188" y="1844675"/>
            <a:ext cx="4897437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/>
              <a:t>一、能耗制动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/>
              <a:t>      </a:t>
            </a:r>
            <a:r>
              <a:rPr lang="zh-CN" altLang="zh-CN" sz="2200"/>
              <a:t>闸刀合向电源时，电动机处于正向电动机运行状态。制动时将闸刀合向制动电阻。转子由于惯性继续旋转，感应电势Ea方向不变，电流方向改变了，电磁转矩T=C</a:t>
            </a:r>
            <a:r>
              <a:rPr lang="zh-CN" altLang="zh-CN" sz="2200" baseline="-25000"/>
              <a:t>T</a:t>
            </a:r>
            <a:r>
              <a:rPr lang="zh-CN" altLang="zh-CN" sz="2200"/>
              <a:t>ΦI</a:t>
            </a:r>
            <a:r>
              <a:rPr lang="zh-CN" altLang="zh-CN" sz="2200" baseline="-25000"/>
              <a:t>a</a:t>
            </a:r>
            <a:r>
              <a:rPr lang="zh-CN" altLang="zh-CN" sz="2200"/>
              <a:t>方向也随之改变成为制动转矩，使转速迅速下降。电机处于发电状态，转子动能转化为电能消耗在制动电阻上。所以称为能耗制动。</a:t>
            </a:r>
          </a:p>
        </p:txBody>
      </p:sp>
      <p:pic>
        <p:nvPicPr>
          <p:cNvPr id="322568" name="Picture 8" descr="6-7电动机制动2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16513" y="2019300"/>
            <a:ext cx="3279775" cy="36036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93038" cy="1371600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23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6-7 </a:t>
            </a:r>
            <a:r>
              <a:rPr lang="zh-CN" altLang="en-US"/>
              <a:t>直流电动机的电磁制动</a:t>
            </a:r>
          </a:p>
        </p:txBody>
      </p:sp>
      <p:pic>
        <p:nvPicPr>
          <p:cNvPr id="324615" name="Picture 7" descr="6-7电动机制动3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219700" y="1916113"/>
            <a:ext cx="3351213" cy="3603625"/>
          </a:xfrm>
          <a:noFill/>
          <a:ln/>
        </p:spPr>
      </p:pic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388" y="1844675"/>
            <a:ext cx="496887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/>
              <a:t>二、反接制动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/>
              <a:t>      </a:t>
            </a:r>
            <a:r>
              <a:rPr lang="zh-CN" altLang="zh-CN" sz="2700"/>
              <a:t>他励电动机拖动反抗性恒转矩负载运行。通过反接闸刀把电源突然反接，同时在电枢支路串入限流电阻R</a:t>
            </a:r>
            <a:r>
              <a:rPr lang="en-US" altLang="zh-CN" sz="2700"/>
              <a:t>.</a:t>
            </a:r>
            <a:endParaRPr lang="zh-CN" altLang="zh-CN" sz="2200"/>
          </a:p>
        </p:txBody>
      </p:sp>
      <p:graphicFrame>
        <p:nvGraphicFramePr>
          <p:cNvPr id="32461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68313" y="4797425"/>
          <a:ext cx="4643437" cy="1327150"/>
        </p:xfrm>
        <a:graphic>
          <a:graphicData uri="http://schemas.openxmlformats.org/presentationml/2006/ole">
            <p:oleObj spid="_x0000_s324616" name="Equation" r:id="rId4" imgW="15112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793038" cy="1366838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24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6-7 </a:t>
            </a:r>
            <a:r>
              <a:rPr lang="zh-CN" altLang="en-US"/>
              <a:t>直流电动机的电磁制动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11188" y="1844675"/>
            <a:ext cx="85328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2000" b="1"/>
              <a:t>二、反接制动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000"/>
              <a:t>如图所示，工作点</a:t>
            </a:r>
            <a:r>
              <a:rPr lang="en-US" altLang="zh-CN" sz="2000"/>
              <a:t>A→B→C,</a:t>
            </a:r>
            <a:r>
              <a:rPr lang="zh-CN" altLang="en-US" sz="2000"/>
              <a:t>在</a:t>
            </a:r>
            <a:r>
              <a:rPr lang="en-US" altLang="zh-CN" sz="2000"/>
              <a:t>C</a:t>
            </a:r>
            <a:r>
              <a:rPr lang="zh-CN" altLang="en-US" sz="2000"/>
              <a:t>点时，</a:t>
            </a:r>
            <a:r>
              <a:rPr lang="en-US" altLang="zh-CN" sz="2000" b="1"/>
              <a:t>n=0</a:t>
            </a:r>
            <a:r>
              <a:rPr lang="zh-CN" altLang="en-US" sz="2000" b="1"/>
              <a:t>。这时应将电源切掉</a:t>
            </a:r>
            <a:r>
              <a:rPr lang="zh-CN" altLang="en-US" sz="2000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000"/>
              <a:t>在</a:t>
            </a:r>
            <a:r>
              <a:rPr lang="en-US" altLang="zh-CN" sz="2000"/>
              <a:t>B→C</a:t>
            </a:r>
            <a:r>
              <a:rPr lang="zh-CN" altLang="en-US" sz="2000"/>
              <a:t>的过程中转速为正，电磁转矩为负，起制动作用。如果在</a:t>
            </a:r>
            <a:r>
              <a:rPr lang="en-US" altLang="zh-CN" sz="2000"/>
              <a:t>C</a:t>
            </a:r>
            <a:r>
              <a:rPr lang="zh-CN" altLang="en-US" sz="2000"/>
              <a:t>点时，电动机的转矩大于负载转矩</a:t>
            </a:r>
            <a:r>
              <a:rPr lang="en-US" altLang="zh-CN" sz="2000"/>
              <a:t>(</a:t>
            </a:r>
            <a:r>
              <a:rPr lang="zh-CN" altLang="en-US" sz="2000"/>
              <a:t>绝对值</a:t>
            </a:r>
            <a:r>
              <a:rPr lang="en-US" altLang="zh-CN" sz="2000"/>
              <a:t>)</a:t>
            </a:r>
            <a:r>
              <a:rPr lang="zh-CN" altLang="en-US" sz="2000"/>
              <a:t>而没有切除电源，则电动机在电磁转矩作用下将反向起动，作为反转的电动机运行。如图中的</a:t>
            </a:r>
            <a:r>
              <a:rPr lang="en-US" altLang="zh-CN" sz="2000"/>
              <a:t>D</a:t>
            </a:r>
            <a:r>
              <a:rPr lang="zh-CN" altLang="en-US" sz="2000"/>
              <a:t>点。</a:t>
            </a:r>
            <a:r>
              <a:rPr lang="zh-CN" altLang="en-US" sz="2000" b="1"/>
              <a:t>对于频繁正反转的电力拖动系统，常采用这种先反接制动停车</a:t>
            </a:r>
            <a:r>
              <a:rPr lang="zh-CN" altLang="en-US" sz="2000"/>
              <a:t>，再反向起动的运行方式，达到迅速制动并反转的目的。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000" b="1"/>
              <a:t>对于要求准确停车的系统，采用能耗制动较为方便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pic>
        <p:nvPicPr>
          <p:cNvPr id="326663" name="Picture 7" descr="6-7电动机制动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4581525"/>
            <a:ext cx="6276975" cy="22764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793037" cy="1296987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25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/>
              <a:t>6-7 </a:t>
            </a:r>
            <a:r>
              <a:rPr lang="zh-CN" altLang="en-US"/>
              <a:t>直流电动机的电磁制动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395288" y="3284538"/>
            <a:ext cx="85328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b="1"/>
              <a:t>三、回馈制动</a:t>
            </a:r>
            <a:endParaRPr lang="zh-CN" altLang="zh-CN" sz="20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/>
              <a:t>       他励直流电动机通过降低电压来减速时，若电压下降幅度较大，会使得工作点经过第</a:t>
            </a:r>
            <a:r>
              <a:rPr lang="en-US" altLang="zh-CN" sz="2200"/>
              <a:t>II</a:t>
            </a:r>
            <a:r>
              <a:rPr lang="zh-CN" altLang="en-US" sz="2200"/>
              <a:t>象限，如图中的</a:t>
            </a:r>
            <a:r>
              <a:rPr lang="en-US" altLang="zh-CN" sz="2200"/>
              <a:t>BC</a:t>
            </a:r>
            <a:r>
              <a:rPr lang="zh-CN" altLang="en-US" sz="2200"/>
              <a:t>段，转速为正而电磁转矩为负，电动机运行于制动状态。在这一过程中，由于电源电压下降，使得</a:t>
            </a:r>
            <a:r>
              <a:rPr lang="en-US" altLang="zh-CN" sz="2200"/>
              <a:t>Ea&gt;U,</a:t>
            </a:r>
            <a:r>
              <a:rPr lang="zh-CN" altLang="en-US" sz="2200"/>
              <a:t>电流方向改变，电能从电动机回馈到电源。在电力机车下坡时，由于重力作用使得电动机转速高于原来的空载转速，</a:t>
            </a:r>
            <a:r>
              <a:rPr lang="en-US" altLang="zh-CN" sz="2200"/>
              <a:t>Ea</a:t>
            </a:r>
            <a:r>
              <a:rPr lang="zh-CN" altLang="en-US" sz="2200"/>
              <a:t>增大，超过</a:t>
            </a:r>
            <a:r>
              <a:rPr lang="en-US" altLang="zh-CN" sz="2200"/>
              <a:t>U</a:t>
            </a:r>
            <a:r>
              <a:rPr lang="zh-CN" altLang="en-US" sz="2200"/>
              <a:t>以后，电流也会反向，进入回馈制动状态。</a:t>
            </a:r>
            <a:endParaRPr lang="zh-CN" altLang="zh-CN" sz="2200"/>
          </a:p>
        </p:txBody>
      </p:sp>
      <p:pic>
        <p:nvPicPr>
          <p:cNvPr id="327687" name="Picture 7" descr="6-7电动机制动5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84888" y="1412875"/>
            <a:ext cx="3059112" cy="24018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93038" cy="136842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26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zh-CN" altLang="en-US"/>
              <a:t>小结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95288" y="2060575"/>
            <a:ext cx="8424862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１</a:t>
            </a:r>
            <a:r>
              <a:rPr lang="en-US" altLang="zh-CN" sz="3100" b="1"/>
              <a:t>.</a:t>
            </a:r>
            <a:r>
              <a:rPr lang="zh-CN" altLang="en-US" sz="3100" b="1"/>
              <a:t>直流电动机的工作原理</a:t>
            </a:r>
            <a:r>
              <a:rPr lang="en-US" altLang="zh-CN" sz="3100" b="1"/>
              <a:t>-</a:t>
            </a:r>
            <a:r>
              <a:rPr lang="zh-CN" altLang="en-US" sz="3100" b="1"/>
              <a:t>判断电机工作模式的方法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２</a:t>
            </a:r>
            <a:r>
              <a:rPr lang="en-US" altLang="zh-CN" sz="3100" b="1"/>
              <a:t>.</a:t>
            </a:r>
            <a:r>
              <a:rPr lang="zh-CN" altLang="en-US" sz="3100" b="1"/>
              <a:t>直流电动机的平衡方程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３</a:t>
            </a:r>
            <a:r>
              <a:rPr lang="en-US" altLang="zh-CN" sz="3100" b="1"/>
              <a:t>.</a:t>
            </a:r>
            <a:r>
              <a:rPr lang="zh-CN" altLang="en-US" sz="3100" b="1"/>
              <a:t>直流电动机的机械特性（并励和串励）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４</a:t>
            </a:r>
            <a:r>
              <a:rPr lang="en-US" altLang="zh-CN" sz="3100" b="1"/>
              <a:t>.</a:t>
            </a:r>
            <a:r>
              <a:rPr lang="zh-CN" altLang="en-US" sz="3100" b="1"/>
              <a:t>并励直流电动机的工作特性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５</a:t>
            </a:r>
            <a:r>
              <a:rPr lang="en-US" altLang="zh-CN" sz="3100" b="1"/>
              <a:t>.</a:t>
            </a:r>
            <a:r>
              <a:rPr lang="zh-CN" altLang="en-US" sz="3100" b="1"/>
              <a:t>直流电动机的起动、调速和制动</a:t>
            </a:r>
            <a:endParaRPr lang="zh-CN" altLang="zh-CN" sz="3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793038" cy="1368425"/>
          </a:xfrm>
        </p:spPr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27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zh-CN" altLang="en-US"/>
              <a:t>作业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395288" y="2060575"/>
            <a:ext cx="85693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4400"/>
              <a:t>3——16</a:t>
            </a:r>
            <a:r>
              <a:rPr lang="zh-CN" altLang="en-US" sz="4400"/>
              <a:t>，</a:t>
            </a:r>
            <a:r>
              <a:rPr lang="en-US" altLang="zh-CN" sz="4400"/>
              <a:t>17</a:t>
            </a:r>
            <a:r>
              <a:rPr lang="zh-CN" altLang="en-US" sz="4400"/>
              <a:t>，</a:t>
            </a:r>
            <a:r>
              <a:rPr lang="en-US" altLang="zh-CN" sz="4400"/>
              <a:t>18</a:t>
            </a:r>
            <a:endParaRPr lang="zh-CN" altLang="zh-CN"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</a:t>
            </a:r>
            <a:r>
              <a:rPr lang="en-US" altLang="zh-CN" sz="1000" b="1">
                <a:ea typeface="黑体" pitchFamily="2" charset="-122"/>
              </a:rPr>
              <a:t>1</a:t>
            </a:r>
            <a:r>
              <a:rPr lang="en-US" altLang="zh-CN" sz="1000">
                <a:ea typeface="黑体" pitchFamily="2" charset="-122"/>
              </a:rPr>
              <a:t/>
            </a:r>
            <a:br>
              <a:rPr lang="en-US" altLang="zh-CN" sz="1000">
                <a:ea typeface="黑体" pitchFamily="2" charset="-122"/>
              </a:rPr>
            </a:br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827088" y="1905000"/>
            <a:ext cx="763270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>
                <a:ea typeface="华文行楷" pitchFamily="2" charset="-122"/>
              </a:rPr>
              <a:t>直流电动机具有良好的起动性能和调速性能。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>
                <a:ea typeface="华文行楷" pitchFamily="2" charset="-122"/>
              </a:rPr>
              <a:t>本章将讨论直流电机的可逆原理，然后研究直流电动机电压、功率、转矩的平衡关系，最后在此基础上分析直流电动机的运行特性。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>
                <a:ea typeface="华文行楷" pitchFamily="2" charset="-122"/>
              </a:rPr>
              <a:t>直流电动机按励磁绕组的接线方式分为他励、串励、并励和复励。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pitchFamily="2" charset="-122"/>
              </a:rPr>
              <a:t>谢谢</a:t>
            </a:r>
            <a:r>
              <a:rPr kumimoji="1" lang="zh-CN" altLang="en-US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2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/>
              <a:t>6-</a:t>
            </a:r>
            <a:r>
              <a:rPr lang="zh-CN" altLang="zh-CN" sz="2900"/>
              <a:t>1．</a:t>
            </a:r>
            <a:r>
              <a:rPr lang="zh-CN" altLang="en-US" sz="2900" b="1"/>
              <a:t>直流电机的可逆原理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79388" y="1844675"/>
            <a:ext cx="50403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/>
              <a:t>对于直流发电机， 电流和感应电动势的方向一致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i="1"/>
              <a:t>E</a:t>
            </a:r>
            <a:r>
              <a:rPr lang="zh-CN" altLang="zh-CN" sz="3100" i="1" baseline="-25000"/>
              <a:t>a</a:t>
            </a:r>
            <a:r>
              <a:rPr lang="en-US" altLang="zh-CN" sz="3100" i="1"/>
              <a:t>=</a:t>
            </a:r>
            <a:r>
              <a:rPr lang="zh-CN" altLang="zh-CN" sz="3100" i="1"/>
              <a:t>U</a:t>
            </a:r>
            <a:r>
              <a:rPr lang="en-US" altLang="zh-CN" sz="3100" i="1"/>
              <a:t>+</a:t>
            </a:r>
            <a:r>
              <a:rPr lang="zh-CN" altLang="zh-CN" sz="3100" i="1"/>
              <a:t>I</a:t>
            </a:r>
            <a:r>
              <a:rPr lang="zh-CN" altLang="zh-CN" sz="3100" i="1" baseline="-25000"/>
              <a:t>a</a:t>
            </a:r>
            <a:r>
              <a:rPr lang="zh-CN" altLang="zh-CN" sz="3100" i="1"/>
              <a:t>R</a:t>
            </a:r>
            <a:r>
              <a:rPr lang="zh-CN" altLang="zh-CN" sz="3100" i="1" baseline="-25000"/>
              <a:t>a</a:t>
            </a:r>
            <a:endParaRPr lang="en-US" altLang="zh-CN" sz="3100" i="1" baseline="-25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100" i="1"/>
              <a:t>E</a:t>
            </a:r>
            <a:r>
              <a:rPr lang="zh-CN" altLang="zh-CN" sz="3100" i="1" baseline="-25000"/>
              <a:t>a</a:t>
            </a:r>
            <a:r>
              <a:rPr lang="en-US" altLang="zh-CN" sz="3100" i="1"/>
              <a:t>=</a:t>
            </a:r>
            <a:r>
              <a:rPr lang="en-US" altLang="zh-CN" sz="3100"/>
              <a:t> C</a:t>
            </a:r>
            <a:r>
              <a:rPr lang="en-US" altLang="zh-CN" sz="3100" baseline="-25000"/>
              <a:t>e</a:t>
            </a:r>
            <a:r>
              <a:rPr lang="el-GR" altLang="zh-CN" sz="3100"/>
              <a:t>Φ</a:t>
            </a:r>
            <a:r>
              <a:rPr lang="en-US" altLang="zh-CN" sz="3100"/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3100"/>
              <a:t>T</a:t>
            </a:r>
            <a:r>
              <a:rPr lang="en-US" altLang="zh-CN" sz="3100" baseline="-25000"/>
              <a:t>em</a:t>
            </a: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altLang="zh-CN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/>
              <a:t>C</a:t>
            </a:r>
            <a:r>
              <a:rPr lang="en-US" altLang="zh-CN" sz="3100" baseline="-25000"/>
              <a:t>T </a:t>
            </a:r>
            <a:r>
              <a:rPr lang="el-GR" altLang="zh-CN" sz="3100"/>
              <a:t>Φ</a:t>
            </a:r>
            <a:r>
              <a:rPr lang="en-US" altLang="zh-CN" sz="3100"/>
              <a:t>I</a:t>
            </a:r>
            <a:r>
              <a:rPr lang="en-US" altLang="zh-CN" sz="3100" baseline="-25000"/>
              <a:t>a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>
                <a:latin typeface="Times New Roman" pitchFamily="18" charset="0"/>
                <a:cs typeface="Times New Roman" pitchFamily="18" charset="0"/>
              </a:rPr>
              <a:t>直流发电机并联在电网上</a:t>
            </a:r>
          </a:p>
        </p:txBody>
      </p:sp>
      <p:pic>
        <p:nvPicPr>
          <p:cNvPr id="267273" name="Picture 9" descr="6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48263" y="1773238"/>
            <a:ext cx="3995737" cy="3638550"/>
          </a:xfrm>
          <a:noFill/>
          <a:ln/>
        </p:spPr>
      </p:pic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395288" y="5734050"/>
            <a:ext cx="12969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机械能</a:t>
            </a:r>
            <a:endParaRPr lang="zh-CN" altLang="en-US"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1619250" y="5805488"/>
            <a:ext cx="576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1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2051050" y="6092825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78" name="Rectangle 14"/>
          <p:cNvSpPr>
            <a:spLocks noChangeArrowheads="1"/>
          </p:cNvSpPr>
          <p:nvPr/>
        </p:nvSpPr>
        <p:spPr bwMode="auto">
          <a:xfrm>
            <a:off x="2411413" y="58054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n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2771775" y="6092825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0" name="Rectangle 16"/>
          <p:cNvSpPr>
            <a:spLocks noChangeArrowheads="1"/>
          </p:cNvSpPr>
          <p:nvPr/>
        </p:nvSpPr>
        <p:spPr bwMode="auto">
          <a:xfrm>
            <a:off x="3059113" y="5805488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E</a:t>
            </a:r>
            <a:r>
              <a:rPr lang="en-US" altLang="zh-CN" sz="2700" baseline="-25000"/>
              <a:t>a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81" name="Line 17"/>
          <p:cNvSpPr>
            <a:spLocks noChangeShapeType="1"/>
          </p:cNvSpPr>
          <p:nvPr/>
        </p:nvSpPr>
        <p:spPr bwMode="auto">
          <a:xfrm>
            <a:off x="3419475" y="6092825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3348038" y="5516563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&gt;U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83" name="Rectangle 19"/>
          <p:cNvSpPr>
            <a:spLocks noChangeArrowheads="1"/>
          </p:cNvSpPr>
          <p:nvPr/>
        </p:nvSpPr>
        <p:spPr bwMode="auto">
          <a:xfrm>
            <a:off x="3779838" y="5805488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I</a:t>
            </a:r>
            <a:r>
              <a:rPr lang="en-US" altLang="zh-CN" sz="2700" baseline="-25000"/>
              <a:t>a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>
            <a:off x="4140200" y="6092825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5" name="Rectangle 21"/>
          <p:cNvSpPr>
            <a:spLocks noChangeArrowheads="1"/>
          </p:cNvSpPr>
          <p:nvPr/>
        </p:nvSpPr>
        <p:spPr bwMode="auto">
          <a:xfrm>
            <a:off x="4500563" y="5805488"/>
            <a:ext cx="7921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em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267287" name="Rectangle 23"/>
          <p:cNvSpPr>
            <a:spLocks noChangeArrowheads="1"/>
          </p:cNvSpPr>
          <p:nvPr/>
        </p:nvSpPr>
        <p:spPr bwMode="auto">
          <a:xfrm>
            <a:off x="5148263" y="5876925"/>
            <a:ext cx="25193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n</a:t>
            </a:r>
            <a:r>
              <a:rPr lang="zh-CN" altLang="en-US" sz="2200"/>
              <a:t>的方向相反</a:t>
            </a:r>
            <a:r>
              <a:rPr lang="en-US" altLang="zh-CN" sz="2200"/>
              <a:t>)</a:t>
            </a:r>
            <a:endParaRPr lang="en-US" altLang="zh-CN" sz="2200" baseline="-25000">
              <a:cs typeface="Times New Roman" pitchFamily="18" charset="0"/>
            </a:endParaRPr>
          </a:p>
        </p:txBody>
      </p:sp>
      <p:sp>
        <p:nvSpPr>
          <p:cNvPr id="267288" name="Rectangle 24"/>
          <p:cNvSpPr>
            <a:spLocks noChangeArrowheads="1"/>
          </p:cNvSpPr>
          <p:nvPr/>
        </p:nvSpPr>
        <p:spPr bwMode="auto">
          <a:xfrm>
            <a:off x="4211638" y="5516563"/>
            <a:ext cx="43926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E</a:t>
            </a:r>
            <a:r>
              <a:rPr lang="en-US" altLang="zh-CN" sz="2200" baseline="-25000"/>
              <a:t>a</a:t>
            </a:r>
            <a:r>
              <a:rPr lang="zh-CN" altLang="en-US" sz="2200"/>
              <a:t>的方向相同</a:t>
            </a:r>
            <a:r>
              <a:rPr lang="en-US" altLang="zh-CN" sz="2200"/>
              <a:t>-</a:t>
            </a:r>
            <a:r>
              <a:rPr lang="zh-CN" altLang="en-US" sz="2200"/>
              <a:t>输出电功率</a:t>
            </a:r>
            <a:r>
              <a:rPr lang="en-US" altLang="zh-CN" sz="2200"/>
              <a:t>)</a:t>
            </a:r>
            <a:endParaRPr lang="en-US" altLang="zh-CN" sz="2200" baseline="-2500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5" grpId="0"/>
      <p:bldP spid="267276" grpId="0" animBg="1"/>
      <p:bldP spid="267278" grpId="0"/>
      <p:bldP spid="267279" grpId="0" animBg="1"/>
      <p:bldP spid="267280" grpId="0"/>
      <p:bldP spid="267281" grpId="0" animBg="1"/>
      <p:bldP spid="267282" grpId="0"/>
      <p:bldP spid="267283" grpId="0"/>
      <p:bldP spid="267284" grpId="0" animBg="1"/>
      <p:bldP spid="267285" grpId="0"/>
      <p:bldP spid="267287" grpId="0"/>
      <p:bldP spid="2672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3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/>
              <a:t>6-</a:t>
            </a:r>
            <a:r>
              <a:rPr lang="zh-CN" altLang="zh-CN" sz="2900"/>
              <a:t>1．</a:t>
            </a:r>
            <a:r>
              <a:rPr lang="zh-CN" altLang="en-US" sz="2900" b="1"/>
              <a:t>直流电机的可逆原理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79388" y="1844675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100">
                <a:latin typeface="Times New Roman" pitchFamily="18" charset="0"/>
                <a:cs typeface="Times New Roman" pitchFamily="18" charset="0"/>
              </a:rPr>
              <a:t>直流发电机并联在电网上</a:t>
            </a:r>
          </a:p>
        </p:txBody>
      </p:sp>
      <p:pic>
        <p:nvPicPr>
          <p:cNvPr id="332804" name="Picture 4" descr="6-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48263" y="333375"/>
            <a:ext cx="3995737" cy="3638550"/>
          </a:xfrm>
          <a:noFill/>
          <a:ln/>
        </p:spPr>
      </p:pic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468313" y="4221163"/>
            <a:ext cx="12969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机械能</a:t>
            </a:r>
            <a:endParaRPr lang="zh-CN" altLang="en-US"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619250" y="4221163"/>
            <a:ext cx="576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1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2051050" y="4508500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2411413" y="4221163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n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>
            <a:off x="2771775" y="4508500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3059113" y="4221163"/>
            <a:ext cx="5762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E</a:t>
            </a:r>
            <a:r>
              <a:rPr lang="en-US" altLang="zh-CN" sz="2700" baseline="-25000"/>
              <a:t>a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3419475" y="4508500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2" name="Rectangle 12"/>
          <p:cNvSpPr>
            <a:spLocks noChangeArrowheads="1"/>
          </p:cNvSpPr>
          <p:nvPr/>
        </p:nvSpPr>
        <p:spPr bwMode="auto">
          <a:xfrm>
            <a:off x="2987675" y="3860800"/>
            <a:ext cx="936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&gt;U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3779838" y="4221163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I</a:t>
            </a:r>
            <a:r>
              <a:rPr lang="en-US" altLang="zh-CN" sz="2700" baseline="-25000"/>
              <a:t>a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4140200" y="4508500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5" name="Rectangle 15"/>
          <p:cNvSpPr>
            <a:spLocks noChangeArrowheads="1"/>
          </p:cNvSpPr>
          <p:nvPr/>
        </p:nvSpPr>
        <p:spPr bwMode="auto">
          <a:xfrm>
            <a:off x="4500563" y="4221163"/>
            <a:ext cx="7921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em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16" name="Rectangle 16"/>
          <p:cNvSpPr>
            <a:spLocks noChangeArrowheads="1"/>
          </p:cNvSpPr>
          <p:nvPr/>
        </p:nvSpPr>
        <p:spPr bwMode="auto">
          <a:xfrm>
            <a:off x="6227763" y="5516563"/>
            <a:ext cx="25193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n</a:t>
            </a:r>
            <a:r>
              <a:rPr lang="zh-CN" altLang="en-US" sz="2200"/>
              <a:t>的方向相同</a:t>
            </a:r>
            <a:r>
              <a:rPr lang="en-US" altLang="zh-CN" sz="2200"/>
              <a:t>)</a:t>
            </a:r>
            <a:endParaRPr lang="en-US" altLang="zh-CN" sz="2200" baseline="-25000">
              <a:cs typeface="Times New Roman" pitchFamily="18" charset="0"/>
            </a:endParaRPr>
          </a:p>
        </p:txBody>
      </p:sp>
      <p:sp>
        <p:nvSpPr>
          <p:cNvPr id="332817" name="Rectangle 17"/>
          <p:cNvSpPr>
            <a:spLocks noChangeArrowheads="1"/>
          </p:cNvSpPr>
          <p:nvPr/>
        </p:nvSpPr>
        <p:spPr bwMode="auto">
          <a:xfrm>
            <a:off x="827088" y="2997200"/>
            <a:ext cx="43926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E</a:t>
            </a:r>
            <a:r>
              <a:rPr lang="en-US" altLang="zh-CN" sz="2200" baseline="-25000"/>
              <a:t>a</a:t>
            </a:r>
            <a:r>
              <a:rPr lang="zh-CN" altLang="en-US" sz="2200"/>
              <a:t>的方向相同</a:t>
            </a:r>
            <a:r>
              <a:rPr lang="en-US" altLang="zh-CN" sz="2200"/>
              <a:t>-</a:t>
            </a:r>
            <a:r>
              <a:rPr lang="zh-CN" altLang="en-US" sz="2200"/>
              <a:t>输出电功率</a:t>
            </a:r>
            <a:r>
              <a:rPr lang="en-US" altLang="zh-CN" sz="2200"/>
              <a:t>)</a:t>
            </a:r>
            <a:endParaRPr lang="en-US" altLang="zh-CN" sz="2200" baseline="-25000">
              <a:cs typeface="Times New Roman" pitchFamily="18" charset="0"/>
            </a:endParaRPr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>
            <a:off x="1908175" y="4724400"/>
            <a:ext cx="144463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2700338" y="4724400"/>
            <a:ext cx="144462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3348038" y="4652963"/>
            <a:ext cx="144462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21" name="Rectangle 21"/>
          <p:cNvSpPr>
            <a:spLocks noChangeArrowheads="1"/>
          </p:cNvSpPr>
          <p:nvPr/>
        </p:nvSpPr>
        <p:spPr bwMode="auto">
          <a:xfrm>
            <a:off x="3132138" y="4941888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E=U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22" name="Rectangle 22"/>
          <p:cNvSpPr>
            <a:spLocks noChangeArrowheads="1"/>
          </p:cNvSpPr>
          <p:nvPr/>
        </p:nvSpPr>
        <p:spPr bwMode="auto">
          <a:xfrm>
            <a:off x="4211638" y="6021388"/>
            <a:ext cx="41052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E</a:t>
            </a:r>
            <a:r>
              <a:rPr lang="en-US" altLang="zh-CN" sz="2200" baseline="-25000"/>
              <a:t>a</a:t>
            </a:r>
            <a:r>
              <a:rPr lang="zh-CN" altLang="en-US" sz="2200"/>
              <a:t>的方向相反</a:t>
            </a:r>
            <a:r>
              <a:rPr lang="en-US" altLang="zh-CN" sz="2200"/>
              <a:t>-</a:t>
            </a:r>
            <a:r>
              <a:rPr lang="zh-CN" altLang="en-US" sz="2200"/>
              <a:t>输入电功率</a:t>
            </a:r>
            <a:r>
              <a:rPr lang="en-US" altLang="zh-CN" sz="2200"/>
              <a:t>)</a:t>
            </a:r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4140200" y="4581525"/>
            <a:ext cx="144463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3492500" y="5661025"/>
            <a:ext cx="936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&lt;U</a:t>
            </a:r>
            <a:endParaRPr lang="en-US" altLang="zh-CN" sz="2700" baseline="-25000">
              <a:cs typeface="Times New Roman" pitchFamily="18" charset="0"/>
            </a:endParaRPr>
          </a:p>
        </p:txBody>
      </p:sp>
      <p:sp>
        <p:nvSpPr>
          <p:cNvPr id="332826" name="Rectangle 26"/>
          <p:cNvSpPr>
            <a:spLocks noChangeArrowheads="1"/>
          </p:cNvSpPr>
          <p:nvPr/>
        </p:nvSpPr>
        <p:spPr bwMode="auto">
          <a:xfrm>
            <a:off x="4067175" y="4868863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I</a:t>
            </a:r>
            <a:r>
              <a:rPr lang="en-US" altLang="zh-CN" sz="2700" baseline="-25000"/>
              <a:t>a</a:t>
            </a:r>
            <a:r>
              <a:rPr lang="en-US" altLang="zh-CN" sz="2700"/>
              <a:t>=0</a:t>
            </a:r>
            <a:endParaRPr lang="en-US" altLang="zh-CN" sz="2700">
              <a:cs typeface="Times New Roman" pitchFamily="18" charset="0"/>
            </a:endParaRPr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auto">
          <a:xfrm>
            <a:off x="1403350" y="50133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1</a:t>
            </a:r>
            <a:r>
              <a:rPr lang="en-US" altLang="zh-CN" sz="2700"/>
              <a:t>= T</a:t>
            </a:r>
            <a:r>
              <a:rPr lang="en-US" altLang="zh-CN" sz="2700" baseline="-25000"/>
              <a:t>0</a:t>
            </a:r>
          </a:p>
        </p:txBody>
      </p:sp>
      <p:sp>
        <p:nvSpPr>
          <p:cNvPr id="332829" name="Rectangle 29"/>
          <p:cNvSpPr>
            <a:spLocks noChangeArrowheads="1"/>
          </p:cNvSpPr>
          <p:nvPr/>
        </p:nvSpPr>
        <p:spPr bwMode="auto">
          <a:xfrm>
            <a:off x="5076825" y="4797425"/>
            <a:ext cx="12239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em</a:t>
            </a:r>
            <a:r>
              <a:rPr lang="en-US" altLang="zh-CN" sz="2700"/>
              <a:t>=0</a:t>
            </a:r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>
            <a:off x="5076825" y="4652963"/>
            <a:ext cx="144463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>
            <a:off x="1979613" y="5445125"/>
            <a:ext cx="144462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>
            <a:off x="2916238" y="5445125"/>
            <a:ext cx="144462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>
            <a:off x="3563938" y="5445125"/>
            <a:ext cx="144462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>
            <a:off x="4356100" y="5373688"/>
            <a:ext cx="144463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>
            <a:off x="5508625" y="5300663"/>
            <a:ext cx="144463" cy="3587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36" name="Rectangle 36"/>
          <p:cNvSpPr>
            <a:spLocks noChangeArrowheads="1"/>
          </p:cNvSpPr>
          <p:nvPr/>
        </p:nvSpPr>
        <p:spPr bwMode="auto">
          <a:xfrm>
            <a:off x="1476375" y="5734050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1</a:t>
            </a:r>
            <a:r>
              <a:rPr lang="en-US" altLang="zh-CN" sz="2700"/>
              <a:t>&lt; 0</a:t>
            </a:r>
            <a:endParaRPr lang="en-US" altLang="zh-CN" sz="2700" baseline="-25000"/>
          </a:p>
        </p:txBody>
      </p:sp>
      <p:sp>
        <p:nvSpPr>
          <p:cNvPr id="332837" name="Rectangle 37"/>
          <p:cNvSpPr>
            <a:spLocks noChangeArrowheads="1"/>
          </p:cNvSpPr>
          <p:nvPr/>
        </p:nvSpPr>
        <p:spPr bwMode="auto">
          <a:xfrm>
            <a:off x="4211638" y="5516563"/>
            <a:ext cx="936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I</a:t>
            </a:r>
            <a:r>
              <a:rPr lang="en-US" altLang="zh-CN" sz="2700" baseline="-25000"/>
              <a:t>a</a:t>
            </a:r>
            <a:r>
              <a:rPr lang="en-US" altLang="zh-CN" sz="2700"/>
              <a:t>&lt;0</a:t>
            </a:r>
            <a:endParaRPr lang="en-US" altLang="zh-CN" sz="2700">
              <a:cs typeface="Times New Roman" pitchFamily="18" charset="0"/>
            </a:endParaRPr>
          </a:p>
        </p:txBody>
      </p:sp>
      <p:sp>
        <p:nvSpPr>
          <p:cNvPr id="332838" name="Rectangle 38"/>
          <p:cNvSpPr>
            <a:spLocks noChangeArrowheads="1"/>
          </p:cNvSpPr>
          <p:nvPr/>
        </p:nvSpPr>
        <p:spPr bwMode="auto">
          <a:xfrm>
            <a:off x="5292725" y="5516563"/>
            <a:ext cx="12239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T</a:t>
            </a:r>
            <a:r>
              <a:rPr lang="en-US" altLang="zh-CN" sz="2700" baseline="-25000"/>
              <a:t>em</a:t>
            </a:r>
            <a:r>
              <a:rPr lang="en-US" altLang="zh-CN" sz="2700"/>
              <a:t>&lt;0</a:t>
            </a:r>
          </a:p>
        </p:txBody>
      </p:sp>
      <p:sp>
        <p:nvSpPr>
          <p:cNvPr id="332839" name="Rectangle 39"/>
          <p:cNvSpPr>
            <a:spLocks noChangeArrowheads="1"/>
          </p:cNvSpPr>
          <p:nvPr/>
        </p:nvSpPr>
        <p:spPr bwMode="auto">
          <a:xfrm>
            <a:off x="5292725" y="4292600"/>
            <a:ext cx="25193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/>
              <a:t>(</a:t>
            </a:r>
            <a:r>
              <a:rPr lang="zh-CN" altLang="en-US" sz="2200"/>
              <a:t>与</a:t>
            </a:r>
            <a:r>
              <a:rPr lang="en-US" altLang="zh-CN" sz="2200"/>
              <a:t>n</a:t>
            </a:r>
            <a:r>
              <a:rPr lang="zh-CN" altLang="en-US" sz="2200"/>
              <a:t>的方向相反</a:t>
            </a:r>
            <a:r>
              <a:rPr lang="en-US" altLang="zh-CN" sz="2200"/>
              <a:t>)</a:t>
            </a:r>
            <a:endParaRPr lang="en-US" altLang="zh-CN" sz="2200" baseline="-25000">
              <a:cs typeface="Times New Roman" pitchFamily="18" charset="0"/>
            </a:endParaRPr>
          </a:p>
        </p:txBody>
      </p:sp>
      <p:sp>
        <p:nvSpPr>
          <p:cNvPr id="332840" name="Line 40"/>
          <p:cNvSpPr>
            <a:spLocks noChangeShapeType="1"/>
          </p:cNvSpPr>
          <p:nvPr/>
        </p:nvSpPr>
        <p:spPr bwMode="auto">
          <a:xfrm flipH="1" flipV="1">
            <a:off x="3492500" y="3429000"/>
            <a:ext cx="431800" cy="9366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6" grpId="0"/>
      <p:bldP spid="332818" grpId="0" animBg="1"/>
      <p:bldP spid="332819" grpId="0" animBg="1"/>
      <p:bldP spid="332820" grpId="0" animBg="1"/>
      <p:bldP spid="332821" grpId="0"/>
      <p:bldP spid="332822" grpId="0"/>
      <p:bldP spid="332823" grpId="0" animBg="1"/>
      <p:bldP spid="332825" grpId="0"/>
      <p:bldP spid="332826" grpId="0"/>
      <p:bldP spid="332828" grpId="0"/>
      <p:bldP spid="332829" grpId="0"/>
      <p:bldP spid="332830" grpId="0" animBg="1"/>
      <p:bldP spid="332831" grpId="0" animBg="1"/>
      <p:bldP spid="332832" grpId="0" animBg="1"/>
      <p:bldP spid="332833" grpId="0" animBg="1"/>
      <p:bldP spid="332834" grpId="0" animBg="1"/>
      <p:bldP spid="332835" grpId="0" animBg="1"/>
      <p:bldP spid="332836" grpId="0"/>
      <p:bldP spid="332837" grpId="0"/>
      <p:bldP spid="3328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</a:t>
            </a: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4</a:t>
            </a:r>
            <a:br>
              <a:rPr lang="en-US" altLang="zh-CN" sz="17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7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/>
              <a:t>6-</a:t>
            </a:r>
            <a:r>
              <a:rPr lang="zh-CN" altLang="zh-CN" sz="2900"/>
              <a:t>1．</a:t>
            </a:r>
            <a:r>
              <a:rPr lang="zh-CN" altLang="en-US" sz="2900" b="1"/>
              <a:t>直流电机的可逆原理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539750" y="1916113"/>
            <a:ext cx="8135938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zh-CN" sz="3500"/>
              <a:t>直流电机运行状态的判据：</a:t>
            </a:r>
            <a:endParaRPr lang="zh-CN" altLang="en-US" sz="35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3500"/>
              <a:t>E</a:t>
            </a:r>
            <a:r>
              <a:rPr lang="en-US" altLang="zh-CN" sz="3500" baseline="-25000"/>
              <a:t>a</a:t>
            </a:r>
            <a:r>
              <a:rPr lang="en-US" altLang="zh-CN" sz="3500"/>
              <a:t>&gt;U</a:t>
            </a:r>
            <a:r>
              <a:rPr lang="zh-CN" altLang="en-US" sz="3500"/>
              <a:t>为</a:t>
            </a:r>
            <a:r>
              <a:rPr lang="zh-CN" altLang="zh-CN" sz="3500"/>
              <a:t>发电机</a:t>
            </a:r>
            <a:r>
              <a:rPr lang="zh-CN" altLang="en-US" sz="3500"/>
              <a:t>，</a:t>
            </a:r>
            <a:r>
              <a:rPr lang="en-US" altLang="zh-CN" sz="3500"/>
              <a:t>Tem</a:t>
            </a:r>
            <a:r>
              <a:rPr lang="zh-CN" altLang="en-US" sz="3500"/>
              <a:t>与</a:t>
            </a:r>
            <a:r>
              <a:rPr lang="en-US" altLang="zh-CN" sz="3500"/>
              <a:t>n</a:t>
            </a:r>
            <a:r>
              <a:rPr lang="zh-CN" altLang="en-US" sz="3500"/>
              <a:t>反向</a:t>
            </a:r>
            <a:endParaRPr lang="zh-CN" altLang="zh-CN" sz="35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3500"/>
              <a:t>E</a:t>
            </a:r>
            <a:r>
              <a:rPr lang="en-US" altLang="zh-CN" sz="3500" baseline="-25000"/>
              <a:t>a</a:t>
            </a:r>
            <a:r>
              <a:rPr lang="en-US" altLang="zh-CN" sz="3500"/>
              <a:t>&lt;U</a:t>
            </a:r>
            <a:r>
              <a:rPr lang="zh-CN" altLang="en-US" sz="3500"/>
              <a:t>为</a:t>
            </a:r>
            <a:r>
              <a:rPr lang="zh-CN" altLang="zh-CN" sz="3500"/>
              <a:t>电动机</a:t>
            </a:r>
            <a:r>
              <a:rPr lang="zh-CN" altLang="en-US" sz="3500"/>
              <a:t>，</a:t>
            </a:r>
            <a:r>
              <a:rPr lang="en-US" altLang="zh-CN" sz="3500"/>
              <a:t>Tem</a:t>
            </a:r>
            <a:r>
              <a:rPr lang="zh-CN" altLang="en-US" sz="3500"/>
              <a:t>与</a:t>
            </a:r>
            <a:r>
              <a:rPr lang="en-US" altLang="zh-CN" sz="3500"/>
              <a:t>n</a:t>
            </a:r>
            <a:r>
              <a:rPr lang="zh-CN" altLang="en-US" sz="3500"/>
              <a:t>同向</a:t>
            </a:r>
            <a:endParaRPr lang="zh-CN" altLang="zh-CN" sz="35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</a:t>
            </a: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5</a:t>
            </a:r>
            <a:br>
              <a:rPr lang="en-US" altLang="zh-CN" sz="14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 b="1"/>
              <a:t>6-2 </a:t>
            </a:r>
            <a:r>
              <a:rPr lang="zh-CN" altLang="en-US" sz="2900" b="1"/>
              <a:t>直流电动机的基本电磁关系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405188" y="3290888"/>
          <a:ext cx="3136900" cy="993775"/>
        </p:xfrm>
        <a:graphic>
          <a:graphicData uri="http://schemas.openxmlformats.org/presentationml/2006/ole">
            <p:oleObj spid="_x0000_s296964" name="Equation" r:id="rId3" imgW="1231560" imgH="393480" progId="Equation.DSMT4">
              <p:embed/>
            </p:oleObj>
          </a:graphicData>
        </a:graphic>
      </p:graphicFrame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900113" y="1773238"/>
            <a:ext cx="734377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一</a:t>
            </a:r>
            <a:r>
              <a:rPr lang="en-US" altLang="zh-CN" sz="3100" b="1"/>
              <a:t>.</a:t>
            </a:r>
            <a:r>
              <a:rPr lang="zh-CN" altLang="en-US" sz="3100" b="1"/>
              <a:t>电压平衡式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        直流电机作为电动机运行时，电枢电势</a:t>
            </a:r>
            <a:r>
              <a:rPr lang="en-US" altLang="zh-CN" sz="2200"/>
              <a:t>E</a:t>
            </a:r>
            <a:r>
              <a:rPr lang="en-US" altLang="zh-CN" sz="2200" baseline="-25000"/>
              <a:t>a</a:t>
            </a:r>
            <a:r>
              <a:rPr lang="zh-CN" altLang="en-US" sz="2200"/>
              <a:t>与电流</a:t>
            </a:r>
            <a:r>
              <a:rPr lang="en-US" altLang="zh-CN" sz="2200"/>
              <a:t>I</a:t>
            </a:r>
            <a:r>
              <a:rPr lang="en-US" altLang="zh-CN" sz="2200" baseline="-25000"/>
              <a:t>a</a:t>
            </a:r>
            <a:r>
              <a:rPr lang="zh-CN" altLang="en-US" sz="2200"/>
              <a:t>方向相反，因而也称为反电势。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        瞬态电压平衡方程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22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22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	    稳态电压平衡方程</a:t>
            </a:r>
            <a:endParaRPr lang="zh-CN" altLang="zh-CN" sz="3500"/>
          </a:p>
        </p:txBody>
      </p:sp>
      <p:graphicFrame>
        <p:nvGraphicFramePr>
          <p:cNvPr id="29696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067175" y="5084763"/>
          <a:ext cx="2033588" cy="1125537"/>
        </p:xfrm>
        <a:graphic>
          <a:graphicData uri="http://schemas.openxmlformats.org/presentationml/2006/ole">
            <p:oleObj spid="_x0000_s296966" name="Equation" r:id="rId4" imgW="82548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 </a:t>
            </a: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6</a:t>
            </a:r>
            <a:br>
              <a:rPr lang="en-US" altLang="zh-CN" sz="14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 b="1"/>
              <a:t>6-2 </a:t>
            </a:r>
            <a:r>
              <a:rPr lang="zh-CN" altLang="en-US" sz="2900" b="1"/>
              <a:t>直流电动机的基本电磁关系</a:t>
            </a: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419475" y="3500438"/>
          <a:ext cx="3136900" cy="973137"/>
        </p:xfrm>
        <a:graphic>
          <a:graphicData uri="http://schemas.openxmlformats.org/presentationml/2006/ole">
            <p:oleObj spid="_x0000_s299011" name="Equation" r:id="rId3" imgW="1257120" imgH="393480" progId="Equation.DSMT4">
              <p:embed/>
            </p:oleObj>
          </a:graphicData>
        </a:graphic>
      </p:graphicFrame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611188" y="1628775"/>
            <a:ext cx="7345362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二</a:t>
            </a:r>
            <a:r>
              <a:rPr lang="en-US" altLang="zh-CN" sz="3100" b="1"/>
              <a:t>.</a:t>
            </a:r>
            <a:r>
              <a:rPr lang="zh-CN" altLang="en-US" sz="3100" b="1"/>
              <a:t>转矩平衡式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        </a:t>
            </a:r>
            <a:r>
              <a:rPr lang="zh-CN" altLang="en-US" sz="2700"/>
              <a:t>直流电机作为电动机运行时，电磁转矩</a:t>
            </a:r>
            <a:r>
              <a:rPr lang="en-US" altLang="zh-CN" sz="2700"/>
              <a:t>T</a:t>
            </a:r>
            <a:r>
              <a:rPr lang="en-US" altLang="zh-CN" sz="2700" baseline="-25000"/>
              <a:t>em</a:t>
            </a:r>
            <a:r>
              <a:rPr lang="zh-CN" altLang="en-US" sz="2700"/>
              <a:t>与转速</a:t>
            </a:r>
            <a:r>
              <a:rPr lang="en-US" altLang="zh-CN" sz="2700"/>
              <a:t>n</a:t>
            </a:r>
            <a:r>
              <a:rPr lang="zh-CN" altLang="en-US" sz="2700"/>
              <a:t>方向相同。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        瞬态转矩平衡方程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27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/>
              <a:t>	    稳态转矩平衡方程</a:t>
            </a:r>
            <a:endParaRPr lang="zh-CN" altLang="zh-CN" sz="2700"/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356100" y="4941888"/>
          <a:ext cx="1906588" cy="1125537"/>
        </p:xfrm>
        <a:graphic>
          <a:graphicData uri="http://schemas.openxmlformats.org/presentationml/2006/ole">
            <p:oleObj spid="_x0000_s299013" name="Equation" r:id="rId4" imgW="77436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3-6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讲直流电动机</a:t>
            </a:r>
            <a:r>
              <a:rPr lang="zh-CN" altLang="en-US" sz="1700" b="1">
                <a:latin typeface="华文新魏" pitchFamily="2" charset="-122"/>
                <a:ea typeface="华文新魏" pitchFamily="2" charset="-122"/>
              </a:rPr>
              <a:t>                                                               </a:t>
            </a: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7</a:t>
            </a:r>
            <a:br>
              <a:rPr lang="en-US" altLang="zh-CN" sz="1400" b="1">
                <a:latin typeface="华文新魏" pitchFamily="2" charset="-122"/>
                <a:ea typeface="华文新魏" pitchFamily="2" charset="-122"/>
              </a:rPr>
            </a:br>
            <a:r>
              <a:rPr lang="en-US" altLang="zh-CN" sz="1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900" b="1"/>
              <a:t>6-2 </a:t>
            </a:r>
            <a:r>
              <a:rPr lang="zh-CN" altLang="en-US" sz="2900" b="1"/>
              <a:t>直流电动机的基本电磁关系</a:t>
            </a:r>
          </a:p>
        </p:txBody>
      </p:sp>
      <p:graphicFrame>
        <p:nvGraphicFramePr>
          <p:cNvPr id="30003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268538" y="4797425"/>
          <a:ext cx="3382962" cy="1389063"/>
        </p:xfrm>
        <a:graphic>
          <a:graphicData uri="http://schemas.openxmlformats.org/presentationml/2006/ole">
            <p:oleObj spid="_x0000_s300035" name="Equation" r:id="rId3" imgW="1701720" imgH="698400" progId="Equation.DSMT4">
              <p:embed/>
            </p:oleObj>
          </a:graphicData>
        </a:graphic>
      </p:graphicFrame>
      <p:graphicFrame>
        <p:nvGraphicFramePr>
          <p:cNvPr id="300041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6227763" y="5300663"/>
          <a:ext cx="2484437" cy="1081087"/>
        </p:xfrm>
        <a:graphic>
          <a:graphicData uri="http://schemas.openxmlformats.org/presentationml/2006/ole">
            <p:oleObj spid="_x0000_s300041" name="Equation" r:id="rId4" imgW="1079280" imgH="469800" progId="Equation.DSMT4">
              <p:embed/>
            </p:oleObj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68538" y="3284538"/>
          <a:ext cx="2566987" cy="1365250"/>
        </p:xfrm>
        <a:graphic>
          <a:graphicData uri="http://schemas.openxmlformats.org/presentationml/2006/ole">
            <p:oleObj spid="_x0000_s300038" name="Equation" r:id="rId5" imgW="1371600" imgH="736560" progId="Equation.DSMT4">
              <p:embed/>
            </p:oleObj>
          </a:graphicData>
        </a:graphic>
      </p:graphicFrame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684213" y="1844675"/>
            <a:ext cx="81724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 b="1"/>
              <a:t>三</a:t>
            </a:r>
            <a:r>
              <a:rPr lang="en-US" altLang="zh-CN" sz="3100" b="1"/>
              <a:t>.</a:t>
            </a:r>
            <a:r>
              <a:rPr lang="zh-CN" altLang="en-US" sz="3100" b="1"/>
              <a:t>功率关系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        以并励电动机（</a:t>
            </a:r>
            <a:r>
              <a:rPr lang="en-US" altLang="zh-CN" sz="2200"/>
              <a:t>I=I</a:t>
            </a:r>
            <a:r>
              <a:rPr lang="en-US" altLang="zh-CN" sz="2200" baseline="-25000"/>
              <a:t>a</a:t>
            </a:r>
            <a:r>
              <a:rPr lang="en-US" altLang="zh-CN" sz="2200"/>
              <a:t>+I</a:t>
            </a:r>
            <a:r>
              <a:rPr lang="en-US" altLang="zh-CN" sz="2200" baseline="-25000"/>
              <a:t>f</a:t>
            </a:r>
            <a:r>
              <a:rPr lang="zh-CN" altLang="en-US" sz="2200"/>
              <a:t>）为例。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200"/>
              <a:t>电机吸收的电功率</a:t>
            </a:r>
            <a:r>
              <a:rPr lang="en-US" altLang="zh-CN" sz="2200"/>
              <a:t>=</a:t>
            </a:r>
            <a:r>
              <a:rPr lang="zh-CN" altLang="en-US" sz="2200"/>
              <a:t>电磁功率</a:t>
            </a:r>
            <a:r>
              <a:rPr lang="en-US" altLang="zh-CN" sz="2200"/>
              <a:t>+</a:t>
            </a:r>
            <a:r>
              <a:rPr lang="zh-CN" altLang="en-US" sz="2200"/>
              <a:t>电枢铜损耗</a:t>
            </a:r>
            <a:r>
              <a:rPr lang="en-US" altLang="zh-CN" sz="2200"/>
              <a:t>+</a:t>
            </a:r>
            <a:r>
              <a:rPr lang="zh-CN" altLang="en-US" sz="2200"/>
              <a:t>励磁铜损耗</a:t>
            </a:r>
            <a:endParaRPr lang="zh-CN" altLang="zh-CN" sz="2200"/>
          </a:p>
        </p:txBody>
      </p:sp>
      <p:pic>
        <p:nvPicPr>
          <p:cNvPr id="300046" name="Picture 14" descr="6-2并励电动机功率流图"/>
          <p:cNvPicPr>
            <a:picLocks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>
          <a:xfrm>
            <a:off x="4716463" y="188913"/>
            <a:ext cx="4211637" cy="27114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4081</TotalTime>
  <Words>1872</Words>
  <Application>Microsoft PowerPoint</Application>
  <PresentationFormat>全屏显示(4:3)</PresentationFormat>
  <Paragraphs>184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Times New Roman</vt:lpstr>
      <vt:lpstr>宋体</vt:lpstr>
      <vt:lpstr>Arial Black</vt:lpstr>
      <vt:lpstr>Arial</vt:lpstr>
      <vt:lpstr>Wingdings</vt:lpstr>
      <vt:lpstr>方正舒体</vt:lpstr>
      <vt:lpstr>华文新魏</vt:lpstr>
      <vt:lpstr>华文仿宋</vt:lpstr>
      <vt:lpstr>黑体</vt:lpstr>
      <vt:lpstr>仿宋_GB2312</vt:lpstr>
      <vt:lpstr>华文行楷</vt:lpstr>
      <vt:lpstr>Tahoma</vt:lpstr>
      <vt:lpstr>Studio</vt:lpstr>
      <vt:lpstr>MathType 5.0 Equation</vt:lpstr>
      <vt:lpstr>MathType 6.0 Equation</vt:lpstr>
      <vt:lpstr>Microsoft 公式 3.0</vt:lpstr>
      <vt:lpstr>电机学</vt:lpstr>
      <vt:lpstr>第3-6讲直流电动机  介绍内容</vt:lpstr>
      <vt:lpstr>第3-6讲直流电动机                                                     1 介绍内容</vt:lpstr>
      <vt:lpstr>第3-6讲直流电动机                                                    2  6-1．直流电机的可逆原理</vt:lpstr>
      <vt:lpstr>第3-6讲直流电动机                                                               3  6-1．直流电机的可逆原理</vt:lpstr>
      <vt:lpstr>第3-6讲直流电动机                                                               4  6-1．直流电机的可逆原理</vt:lpstr>
      <vt:lpstr>第3-6讲直流电动机                                                               5  6-2 直流电动机的基本电磁关系</vt:lpstr>
      <vt:lpstr>第3-6讲直流电动机                                                                6  6-2 直流电动机的基本电磁关系</vt:lpstr>
      <vt:lpstr>第3-6讲直流电动机                                                               7  6-2 直流电动机的基本电磁关系</vt:lpstr>
      <vt:lpstr>第3-6讲直流电动机                                                                   8  6-3 直流电动机的机械特性</vt:lpstr>
      <vt:lpstr>第3-6讲直流电动机                                                                 9  6-3 直流电动机的机械特性</vt:lpstr>
      <vt:lpstr>第3-6讲直流电动机                                                                10  6-3 直流电动机的机械特性</vt:lpstr>
      <vt:lpstr>第3-6讲直流电动机                                                               11  6-3 直流电动机的机械特性</vt:lpstr>
      <vt:lpstr>第3-6讲直流电动机                                                                        12  6-4 并励直流电动机的工作特性</vt:lpstr>
      <vt:lpstr>第3-6讲直流电动机                                                                       13  6-4 并励直流电动机的工作特性</vt:lpstr>
      <vt:lpstr>第3-6讲直流电动机                                                                  14  6-4 并励直流电动机的工作特性</vt:lpstr>
      <vt:lpstr>第3-6讲直流电动机                                                                 15  6-5 直流电动机的起动 </vt:lpstr>
      <vt:lpstr>第3-6讲直流电动机                                                                16  6-5 直流电动机的起动</vt:lpstr>
      <vt:lpstr>第3-6讲直流电动机                                                                  17  6-6 直流电动机的调速</vt:lpstr>
      <vt:lpstr>第3-6讲直流电动机                                                                 18  6-6 直流电动机的调速</vt:lpstr>
      <vt:lpstr>第3-6讲直流电动机                                                             19  6-6 直流电动机的调速</vt:lpstr>
      <vt:lpstr>第3-6讲直流电动机                                                                20  6-6 直流电动机的调速</vt:lpstr>
      <vt:lpstr>第3-6讲直流电动机                                                                    21  6-7 直流电动机的电磁制动</vt:lpstr>
      <vt:lpstr>第3-6讲直流电动机                                                                  22  6-7 直流电动机的电磁制动</vt:lpstr>
      <vt:lpstr>第3-6讲直流电动机                                                                  23  6-7 直流电动机的电磁制动</vt:lpstr>
      <vt:lpstr>第3-6讲直流电动机                                                                  24  6-7 直流电动机的电磁制动</vt:lpstr>
      <vt:lpstr>第3-6讲直流电动机                                                                   25  6-7 直流电动机的电磁制动</vt:lpstr>
      <vt:lpstr>第3-6讲直流电动机                                                                  26 小结</vt:lpstr>
      <vt:lpstr>第3-6讲直流电动机                                                      27 作业</vt:lpstr>
      <vt:lpstr>幻灯片 30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73</cp:revision>
  <dcterms:created xsi:type="dcterms:W3CDTF">2003-11-06T01:01:25Z</dcterms:created>
  <dcterms:modified xsi:type="dcterms:W3CDTF">2015-01-23T09:27:37Z</dcterms:modified>
</cp:coreProperties>
</file>