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26"/>
  </p:handoutMasterIdLst>
  <p:sldIdLst>
    <p:sldId id="256" r:id="rId2"/>
    <p:sldId id="257" r:id="rId3"/>
    <p:sldId id="377" r:id="rId4"/>
    <p:sldId id="258" r:id="rId5"/>
    <p:sldId id="378" r:id="rId6"/>
    <p:sldId id="379"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270" r:id="rId23"/>
    <p:sldId id="395" r:id="rId24"/>
    <p:sldId id="313"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3300"/>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5" autoAdjust="0"/>
    <p:restoredTop sz="94660"/>
  </p:normalViewPr>
  <p:slideViewPr>
    <p:cSldViewPr>
      <p:cViewPr varScale="1">
        <p:scale>
          <a:sx n="36" d="100"/>
          <a:sy n="36" d="100"/>
        </p:scale>
        <p:origin x="-1446"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F2DF59B2-CDD3-4533-9BDA-0856BA316FE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205829"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zh-CN" altLang="en-US" noProof="0" smtClean="0"/>
              <a:t>单击此处编辑母版标题样式</a:t>
            </a:r>
          </a:p>
        </p:txBody>
      </p:sp>
      <p:sp>
        <p:nvSpPr>
          <p:cNvPr id="205830"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zh-CN" altLang="en-US" noProof="0" smtClean="0"/>
              <a:t>单击此处编辑母版副标题样式</a:t>
            </a:r>
          </a:p>
        </p:txBody>
      </p:sp>
      <p:sp>
        <p:nvSpPr>
          <p:cNvPr id="7" name="Rectangle 7"/>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8" name="Rectangle 8"/>
          <p:cNvSpPr>
            <a:spLocks noGrp="1" noChangeArrowheads="1"/>
          </p:cNvSpPr>
          <p:nvPr>
            <p:ph type="ftr" sz="quarter" idx="11"/>
          </p:nvPr>
        </p:nvSpPr>
        <p:spPr>
          <a:xfrm>
            <a:off x="3352800" y="6391275"/>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9" name="Rectangle 9"/>
          <p:cNvSpPr>
            <a:spLocks noGrp="1" noChangeArrowheads="1"/>
          </p:cNvSpPr>
          <p:nvPr>
            <p:ph type="sldNum" sz="quarter" idx="12"/>
          </p:nvPr>
        </p:nvSpPr>
        <p:spPr>
          <a:xfrm>
            <a:off x="6858000" y="6391275"/>
            <a:ext cx="16002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06712918-1654-449B-9BBB-BE53D55DB05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7DD2A3C-3A0B-4D2A-9317-6401511CF7F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4C5BA2-A05E-41A3-AD04-F5D1A6C0040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CE810BC-A943-4608-B219-B1106D47EAA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756C8A49-64A5-412B-A8C8-86157A07413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34B9B22-43E0-4023-BC91-7B6F0FADDB2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C886AF-8EFD-4C22-B51E-EE65F688095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A136BE8-949E-4D9E-8B8B-B1A820EF695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49C650-DD76-420A-8337-1A8669001DC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D9F8257-2BAC-4C04-8B3A-AB71C97AC35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4AB1B26-7139-476B-A4EB-9B7EA315BDD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D061ED-4C9C-4BEE-ABE0-98250FCBAE5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DDE4346-ECC7-437E-BB63-DB0AAF33990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4804"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204805"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204806"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fld id="{49F3F776-7A02-496E-909E-61D6D7EB4C98}" type="slidenum">
              <a:rPr lang="en-US" altLang="zh-CN"/>
              <a:pPr>
                <a:defRPr/>
              </a:pPr>
              <a:t>‹#›</a:t>
            </a:fld>
            <a:endParaRPr lang="en-US" altLang="zh-CN"/>
          </a:p>
        </p:txBody>
      </p:sp>
      <p:grpSp>
        <p:nvGrpSpPr>
          <p:cNvPr id="1031" name="Group 7"/>
          <p:cNvGrpSpPr>
            <a:grpSpLocks/>
          </p:cNvGrpSpPr>
          <p:nvPr/>
        </p:nvGrpSpPr>
        <p:grpSpPr bwMode="auto">
          <a:xfrm>
            <a:off x="168275" y="228600"/>
            <a:ext cx="8823325"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vmlDrawing" Target="../drawings/vmlDrawing7.vml"/><Relationship Id="rId5" Type="http://schemas.openxmlformats.org/officeDocument/2006/relationships/oleObject" Target="../embeddings/oleObject8.bin"/><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slide" Target="slide20.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52513"/>
            <a:ext cx="7772400" cy="1919287"/>
          </a:xfrm>
        </p:spPr>
        <p:txBody>
          <a:bodyPr/>
          <a:lstStyle/>
          <a:p>
            <a:pPr eaLnBrk="1" hangingPunct="1"/>
            <a:r>
              <a:rPr lang="zh-CN" altLang="en-US" sz="9600" b="1" smtClean="0">
                <a:ea typeface="方正舒体" pitchFamily="2" charset="-122"/>
              </a:rPr>
              <a:t>电机学</a:t>
            </a:r>
          </a:p>
        </p:txBody>
      </p:sp>
      <p:sp>
        <p:nvSpPr>
          <p:cNvPr id="3075" name="Rectangle 3"/>
          <p:cNvSpPr>
            <a:spLocks noGrp="1" noChangeArrowheads="1"/>
          </p:cNvSpPr>
          <p:nvPr>
            <p:ph type="subTitle" idx="1"/>
          </p:nvPr>
        </p:nvSpPr>
        <p:spPr>
          <a:xfrm>
            <a:off x="1403350" y="3429000"/>
            <a:ext cx="6337300" cy="2160588"/>
          </a:xfrm>
        </p:spPr>
        <p:txBody>
          <a:bodyPr/>
          <a:lstStyle/>
          <a:p>
            <a:pPr eaLnBrk="1" hangingPunct="1"/>
            <a:r>
              <a:rPr lang="zh-CN" altLang="en-US" sz="4500" b="1" smtClean="0">
                <a:latin typeface="华文新魏" pitchFamily="2" charset="-122"/>
                <a:ea typeface="华文新魏" pitchFamily="2" charset="-122"/>
              </a:rPr>
              <a:t>第</a:t>
            </a:r>
            <a:r>
              <a:rPr lang="en-US" altLang="zh-CN" sz="4500" b="1" smtClean="0">
                <a:latin typeface="华文新魏" pitchFamily="2" charset="-122"/>
                <a:ea typeface="华文新魏" pitchFamily="2" charset="-122"/>
              </a:rPr>
              <a:t>3-7</a:t>
            </a:r>
            <a:r>
              <a:rPr lang="zh-CN" altLang="en-US" sz="4500" b="1" smtClean="0">
                <a:latin typeface="华文新魏" pitchFamily="2" charset="-122"/>
                <a:ea typeface="华文新魏" pitchFamily="2" charset="-122"/>
              </a:rPr>
              <a:t>讲 </a:t>
            </a:r>
          </a:p>
          <a:p>
            <a:pPr eaLnBrk="1" hangingPunct="1"/>
            <a:r>
              <a:rPr lang="zh-CN" altLang="en-US" sz="4500" b="1" smtClean="0">
                <a:latin typeface="华文新魏" pitchFamily="2" charset="-122"/>
                <a:ea typeface="华文新魏" pitchFamily="2" charset="-122"/>
              </a:rPr>
              <a:t>　航空直流电机的换向</a:t>
            </a:r>
            <a:endParaRPr lang="zh-CN" altLang="en-US" sz="4100" b="1" smtClean="0">
              <a:latin typeface="黑体" pitchFamily="2" charset="-122"/>
              <a:ea typeface="黑体" pitchFamily="2" charset="-122"/>
            </a:endParaRPr>
          </a:p>
        </p:txBody>
      </p:sp>
    </p:spTree>
  </p:cSld>
  <p:clrMapOvr>
    <a:masterClrMapping/>
  </p:clrMapOvr>
  <p:transition advTm="134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50938" y="404813"/>
            <a:ext cx="7092950" cy="1355725"/>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9</a:t>
            </a:r>
            <a:r>
              <a:rPr lang="en-US" altLang="zh-CN" sz="2500" smtClean="0"/>
              <a:t> </a:t>
            </a:r>
            <a:br>
              <a:rPr lang="en-US" altLang="zh-CN" sz="2500" smtClean="0"/>
            </a:br>
            <a:r>
              <a:rPr lang="en-US" altLang="zh-CN" sz="2500" smtClean="0"/>
              <a:t>2.</a:t>
            </a:r>
            <a:r>
              <a:rPr lang="zh-CN" altLang="en-US" b="1" smtClean="0"/>
              <a:t>换向的电磁理论</a:t>
            </a:r>
          </a:p>
        </p:txBody>
      </p:sp>
      <p:sp>
        <p:nvSpPr>
          <p:cNvPr id="12291" name="Rectangle 3"/>
          <p:cNvSpPr>
            <a:spLocks noGrp="1" noChangeArrowheads="1"/>
          </p:cNvSpPr>
          <p:nvPr>
            <p:ph type="body" sz="half" idx="1"/>
          </p:nvPr>
        </p:nvSpPr>
        <p:spPr>
          <a:xfrm>
            <a:off x="468313" y="2017713"/>
            <a:ext cx="8135937" cy="4291012"/>
          </a:xfrm>
        </p:spPr>
        <p:txBody>
          <a:bodyPr/>
          <a:lstStyle/>
          <a:p>
            <a:pPr eaLnBrk="1" hangingPunct="1">
              <a:lnSpc>
                <a:spcPct val="90000"/>
              </a:lnSpc>
            </a:pPr>
            <a:r>
              <a:rPr lang="en-US" altLang="zh-CN" sz="2300" b="1" smtClean="0"/>
              <a:t>       </a:t>
            </a:r>
            <a:r>
              <a:rPr lang="zh-CN" altLang="en-US" sz="2900" b="1" smtClean="0">
                <a:solidFill>
                  <a:srgbClr val="FF3300"/>
                </a:solidFill>
              </a:rPr>
              <a:t>如果电刷宽度</a:t>
            </a:r>
            <a:r>
              <a:rPr lang="en-US" altLang="zh-CN" sz="2900" b="1" smtClean="0">
                <a:solidFill>
                  <a:srgbClr val="FF3300"/>
                </a:solidFill>
              </a:rPr>
              <a:t>b</a:t>
            </a:r>
            <a:r>
              <a:rPr lang="en-US" altLang="zh-CN" sz="2900" b="1" baseline="-25000" smtClean="0">
                <a:solidFill>
                  <a:srgbClr val="FF3300"/>
                </a:solidFill>
              </a:rPr>
              <a:t>s</a:t>
            </a:r>
            <a:r>
              <a:rPr lang="zh-CN" altLang="en-US" sz="2900" b="1" smtClean="0">
                <a:solidFill>
                  <a:srgbClr val="FF3300"/>
                </a:solidFill>
              </a:rPr>
              <a:t>等于换向片宽度</a:t>
            </a:r>
            <a:r>
              <a:rPr lang="en-US" altLang="zh-CN" sz="2900" b="1" smtClean="0">
                <a:solidFill>
                  <a:srgbClr val="FF3300"/>
                </a:solidFill>
              </a:rPr>
              <a:t>b</a:t>
            </a:r>
            <a:r>
              <a:rPr lang="en-US" altLang="zh-CN" sz="2900" b="1" baseline="-25000" smtClean="0">
                <a:solidFill>
                  <a:srgbClr val="FF3300"/>
                </a:solidFill>
              </a:rPr>
              <a:t>k</a:t>
            </a:r>
            <a:r>
              <a:rPr lang="zh-CN" altLang="en-US" sz="2900" b="1" smtClean="0"/>
              <a:t>，则电刷下只有一个换向元件，则</a:t>
            </a:r>
            <a:r>
              <a:rPr lang="en-US" altLang="zh-CN" sz="2900" b="1" smtClean="0"/>
              <a:t>e</a:t>
            </a:r>
            <a:r>
              <a:rPr lang="en-US" altLang="zh-CN" sz="2900" b="1" baseline="-25000" smtClean="0"/>
              <a:t>r</a:t>
            </a:r>
            <a:r>
              <a:rPr lang="en-US" altLang="zh-CN" sz="2900" b="1" smtClean="0"/>
              <a:t>=e</a:t>
            </a:r>
            <a:r>
              <a:rPr lang="en-US" altLang="zh-CN" sz="2900" b="1" baseline="-25000" smtClean="0"/>
              <a:t>L</a:t>
            </a:r>
            <a:r>
              <a:rPr lang="zh-CN" altLang="en-US" sz="2900" b="1" smtClean="0"/>
              <a:t>为自感电势。在</a:t>
            </a:r>
            <a:r>
              <a:rPr lang="en-US" altLang="zh-CN" sz="2900" b="1" smtClean="0"/>
              <a:t>T</a:t>
            </a:r>
            <a:r>
              <a:rPr lang="en-US" altLang="zh-CN" sz="2900" b="1" baseline="-25000" smtClean="0"/>
              <a:t>k</a:t>
            </a:r>
            <a:r>
              <a:rPr lang="zh-CN" altLang="en-US" sz="2900" b="1" smtClean="0"/>
              <a:t>时间内，电流变化量为</a:t>
            </a:r>
            <a:r>
              <a:rPr lang="en-US" altLang="zh-CN" sz="2900" b="1" smtClean="0"/>
              <a:t>2i</a:t>
            </a:r>
            <a:r>
              <a:rPr lang="en-US" altLang="zh-CN" sz="2900" b="1" baseline="-25000" smtClean="0"/>
              <a:t>a</a:t>
            </a:r>
            <a:r>
              <a:rPr lang="zh-CN" altLang="en-US" sz="2900" b="1" smtClean="0"/>
              <a:t>，故</a:t>
            </a:r>
            <a:r>
              <a:rPr lang="en-US" altLang="zh-CN" sz="2900" b="1" smtClean="0"/>
              <a:t>e</a:t>
            </a:r>
            <a:r>
              <a:rPr lang="en-US" altLang="zh-CN" sz="2900" b="1" baseline="-25000" smtClean="0"/>
              <a:t>r</a:t>
            </a:r>
            <a:r>
              <a:rPr lang="zh-CN" altLang="en-US" sz="2900" b="1" smtClean="0"/>
              <a:t>在换向过程中的</a:t>
            </a:r>
            <a:r>
              <a:rPr lang="zh-CN" altLang="en-US" sz="2900" b="1" smtClean="0">
                <a:solidFill>
                  <a:srgbClr val="FF3300"/>
                </a:solidFill>
              </a:rPr>
              <a:t>平均值</a:t>
            </a:r>
            <a:r>
              <a:rPr lang="zh-CN" altLang="en-US" sz="2900" b="1" smtClean="0"/>
              <a:t>为</a:t>
            </a:r>
          </a:p>
          <a:p>
            <a:pPr eaLnBrk="1" hangingPunct="1">
              <a:lnSpc>
                <a:spcPct val="90000"/>
              </a:lnSpc>
            </a:pPr>
            <a:endParaRPr lang="zh-CN" altLang="en-US" sz="2900" b="1" smtClean="0"/>
          </a:p>
          <a:p>
            <a:pPr eaLnBrk="1" hangingPunct="1">
              <a:lnSpc>
                <a:spcPct val="90000"/>
              </a:lnSpc>
            </a:pPr>
            <a:endParaRPr lang="zh-CN" altLang="en-US" sz="2900" b="1" smtClean="0"/>
          </a:p>
          <a:p>
            <a:pPr eaLnBrk="1" hangingPunct="1">
              <a:lnSpc>
                <a:spcPct val="90000"/>
              </a:lnSpc>
            </a:pPr>
            <a:r>
              <a:rPr lang="zh-CN" altLang="en-US" sz="2900" b="1" smtClean="0"/>
              <a:t>       </a:t>
            </a:r>
            <a:r>
              <a:rPr lang="zh-CN" altLang="en-US" sz="2900" b="1" smtClean="0">
                <a:solidFill>
                  <a:srgbClr val="FF3300"/>
                </a:solidFill>
              </a:rPr>
              <a:t>根据楞次定律</a:t>
            </a:r>
            <a:r>
              <a:rPr lang="zh-CN" altLang="en-US" sz="2900" b="1" smtClean="0"/>
              <a:t>，电抗电势总是企图阻止换向电流</a:t>
            </a:r>
            <a:r>
              <a:rPr lang="en-US" altLang="zh-CN" sz="2900" b="1" smtClean="0"/>
              <a:t>i</a:t>
            </a:r>
            <a:r>
              <a:rPr lang="zh-CN" altLang="en-US" sz="2900" b="1" smtClean="0"/>
              <a:t>的变化，所以</a:t>
            </a:r>
            <a:r>
              <a:rPr lang="en-US" altLang="zh-CN" sz="2900" b="1" smtClean="0">
                <a:solidFill>
                  <a:srgbClr val="FF3300"/>
                </a:solidFill>
              </a:rPr>
              <a:t>e</a:t>
            </a:r>
            <a:r>
              <a:rPr lang="en-US" altLang="zh-CN" sz="2900" b="1" baseline="-25000" smtClean="0">
                <a:solidFill>
                  <a:srgbClr val="FF3300"/>
                </a:solidFill>
              </a:rPr>
              <a:t>L</a:t>
            </a:r>
            <a:r>
              <a:rPr lang="zh-CN" altLang="en-US" sz="2900" b="1" smtClean="0">
                <a:solidFill>
                  <a:srgbClr val="FF3300"/>
                </a:solidFill>
              </a:rPr>
              <a:t>的方向与换向前元件的电流方向相同。</a:t>
            </a:r>
          </a:p>
        </p:txBody>
      </p:sp>
      <p:graphicFrame>
        <p:nvGraphicFramePr>
          <p:cNvPr id="12292" name="Object 4"/>
          <p:cNvGraphicFramePr>
            <a:graphicFrameLocks noChangeAspect="1"/>
          </p:cNvGraphicFramePr>
          <p:nvPr>
            <p:ph sz="half" idx="2"/>
          </p:nvPr>
        </p:nvGraphicFramePr>
        <p:xfrm>
          <a:off x="3262313" y="3571875"/>
          <a:ext cx="1997075" cy="1246188"/>
        </p:xfrm>
        <a:graphic>
          <a:graphicData uri="http://schemas.openxmlformats.org/presentationml/2006/ole">
            <p:oleObj spid="_x0000_s12292" name="公式" r:id="rId3" imgW="685800" imgH="431640" progId="Equation.3">
              <p:embed/>
            </p:oleObj>
          </a:graphicData>
        </a:graphic>
      </p:graphicFrame>
    </p:spTree>
  </p:cSld>
  <p:clrMapOvr>
    <a:masterClrMapping/>
  </p:clrMapOvr>
  <p:transition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50963" y="260350"/>
            <a:ext cx="7253287" cy="1503363"/>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10</a:t>
            </a:r>
            <a:r>
              <a:rPr lang="en-US" altLang="zh-CN" sz="2500" smtClean="0"/>
              <a:t> </a:t>
            </a:r>
            <a:br>
              <a:rPr lang="en-US" altLang="zh-CN" sz="2500" smtClean="0"/>
            </a:br>
            <a:r>
              <a:rPr lang="en-US" altLang="zh-CN" sz="2500" smtClean="0"/>
              <a:t>2.</a:t>
            </a:r>
            <a:r>
              <a:rPr lang="zh-CN" altLang="en-US" b="1" smtClean="0"/>
              <a:t>换向的电磁理论</a:t>
            </a:r>
          </a:p>
        </p:txBody>
      </p:sp>
      <p:sp>
        <p:nvSpPr>
          <p:cNvPr id="13315" name="Rectangle 3"/>
          <p:cNvSpPr>
            <a:spLocks noGrp="1" noChangeArrowheads="1"/>
          </p:cNvSpPr>
          <p:nvPr>
            <p:ph type="body" sz="half" idx="1"/>
          </p:nvPr>
        </p:nvSpPr>
        <p:spPr>
          <a:xfrm>
            <a:off x="762000" y="1905000"/>
            <a:ext cx="7842250" cy="2586038"/>
          </a:xfrm>
        </p:spPr>
        <p:txBody>
          <a:bodyPr/>
          <a:lstStyle/>
          <a:p>
            <a:pPr eaLnBrk="1" hangingPunct="1"/>
            <a:r>
              <a:rPr lang="zh-CN" altLang="en-US" sz="2800" b="1" smtClean="0"/>
              <a:t>注意：急剧变化的换向电流</a:t>
            </a:r>
            <a:r>
              <a:rPr lang="en-US" altLang="zh-CN" sz="2800" b="1" smtClean="0"/>
              <a:t>i</a:t>
            </a:r>
            <a:r>
              <a:rPr lang="zh-CN" altLang="en-US" sz="2800" b="1" smtClean="0"/>
              <a:t>所建立的磁场主要</a:t>
            </a:r>
            <a:r>
              <a:rPr lang="zh-CN" altLang="en-US" sz="2800" b="1" smtClean="0">
                <a:solidFill>
                  <a:srgbClr val="FF3300"/>
                </a:solidFill>
              </a:rPr>
              <a:t>走漏磁路径</a:t>
            </a:r>
            <a:r>
              <a:rPr lang="zh-CN" altLang="en-US" sz="2800" b="1" smtClean="0"/>
              <a:t>，包括换向元件的电枢</a:t>
            </a:r>
            <a:r>
              <a:rPr lang="zh-CN" altLang="en-US" sz="2800" b="1" smtClean="0">
                <a:solidFill>
                  <a:srgbClr val="FF3300"/>
                </a:solidFill>
              </a:rPr>
              <a:t>槽漏磁和端部漏磁</a:t>
            </a:r>
            <a:r>
              <a:rPr lang="zh-CN" altLang="en-US" sz="2800" b="1" smtClean="0"/>
              <a:t>。</a:t>
            </a:r>
          </a:p>
          <a:p>
            <a:pPr eaLnBrk="1" hangingPunct="1"/>
            <a:r>
              <a:rPr lang="zh-CN" altLang="en-US" sz="2800" b="1" smtClean="0"/>
              <a:t>这就是说，</a:t>
            </a:r>
            <a:r>
              <a:rPr lang="en-US" altLang="zh-CN" sz="2800" b="1" smtClean="0">
                <a:solidFill>
                  <a:srgbClr val="FF3300"/>
                </a:solidFill>
              </a:rPr>
              <a:t>L</a:t>
            </a:r>
            <a:r>
              <a:rPr lang="en-US" altLang="zh-CN" sz="2800" b="1" baseline="-25000" smtClean="0">
                <a:solidFill>
                  <a:srgbClr val="FF3300"/>
                </a:solidFill>
              </a:rPr>
              <a:t>r</a:t>
            </a:r>
            <a:r>
              <a:rPr lang="zh-CN" altLang="en-US" sz="2800" b="1" smtClean="0">
                <a:solidFill>
                  <a:srgbClr val="FF3300"/>
                </a:solidFill>
              </a:rPr>
              <a:t>应为漏电感</a:t>
            </a:r>
            <a:r>
              <a:rPr lang="zh-CN" altLang="en-US" sz="2800" b="1" smtClean="0"/>
              <a:t>，它与电枢元件的漏磁导成正比，与元件匝数</a:t>
            </a:r>
            <a:r>
              <a:rPr lang="en-US" altLang="zh-CN" sz="2800" b="1" smtClean="0"/>
              <a:t>W</a:t>
            </a:r>
            <a:r>
              <a:rPr lang="en-US" altLang="zh-CN" sz="2800" b="1" baseline="-25000" smtClean="0"/>
              <a:t>y</a:t>
            </a:r>
            <a:r>
              <a:rPr lang="zh-CN" altLang="en-US" sz="2800" b="1" smtClean="0"/>
              <a:t>的平方成正比。</a:t>
            </a:r>
          </a:p>
        </p:txBody>
      </p:sp>
      <p:pic>
        <p:nvPicPr>
          <p:cNvPr id="13316" name="Picture 6" descr="7-2换向电磁理论1"/>
          <p:cNvPicPr>
            <a:picLocks noChangeAspect="1" noChangeArrowheads="1"/>
          </p:cNvPicPr>
          <p:nvPr>
            <p:ph sz="half" idx="2"/>
          </p:nvPr>
        </p:nvPicPr>
        <p:blipFill>
          <a:blip r:embed="rId2"/>
          <a:srcRect t="46118" r="-166" b="-601"/>
          <a:stretch>
            <a:fillRect/>
          </a:stretch>
        </p:blipFill>
        <p:spPr>
          <a:xfrm>
            <a:off x="3563938" y="4149725"/>
            <a:ext cx="5111750" cy="2506663"/>
          </a:xfrm>
          <a:noFill/>
        </p:spPr>
      </p:pic>
    </p:spTree>
  </p:cSld>
  <p:clrMapOvr>
    <a:masterClrMapping/>
  </p:clrMapOvr>
  <p:transition advTm="178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50938" y="333375"/>
            <a:ext cx="7597775" cy="1427163"/>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11</a:t>
            </a:r>
            <a:r>
              <a:rPr lang="en-US" altLang="zh-CN" sz="2500" smtClean="0"/>
              <a:t> </a:t>
            </a:r>
            <a:br>
              <a:rPr lang="en-US" altLang="zh-CN" sz="2500" smtClean="0"/>
            </a:br>
            <a:r>
              <a:rPr lang="en-US" altLang="zh-CN" sz="2500" smtClean="0"/>
              <a:t>2.</a:t>
            </a:r>
            <a:r>
              <a:rPr lang="zh-CN" altLang="en-US" b="1" smtClean="0"/>
              <a:t>换向的电磁理论</a:t>
            </a:r>
          </a:p>
        </p:txBody>
      </p:sp>
      <p:sp>
        <p:nvSpPr>
          <p:cNvPr id="14339" name="Rectangle 3"/>
          <p:cNvSpPr>
            <a:spLocks noGrp="1" noChangeArrowheads="1"/>
          </p:cNvSpPr>
          <p:nvPr>
            <p:ph type="body" sz="half" idx="1"/>
          </p:nvPr>
        </p:nvSpPr>
        <p:spPr>
          <a:xfrm>
            <a:off x="539750" y="2017713"/>
            <a:ext cx="8353425" cy="4651375"/>
          </a:xfrm>
        </p:spPr>
        <p:txBody>
          <a:bodyPr/>
          <a:lstStyle/>
          <a:p>
            <a:pPr eaLnBrk="1" hangingPunct="1">
              <a:lnSpc>
                <a:spcPct val="90000"/>
              </a:lnSpc>
            </a:pPr>
            <a:r>
              <a:rPr lang="zh-CN" altLang="en-US" sz="2700" b="1" smtClean="0"/>
              <a:t>二．切割电势</a:t>
            </a:r>
            <a:r>
              <a:rPr lang="en-US" altLang="zh-CN" sz="2700" b="1" i="1" smtClean="0">
                <a:solidFill>
                  <a:srgbClr val="FF3300"/>
                </a:solidFill>
              </a:rPr>
              <a:t>e </a:t>
            </a:r>
            <a:r>
              <a:rPr lang="en-US" altLang="zh-CN" sz="2700" b="1" i="1" baseline="-25000" smtClean="0">
                <a:solidFill>
                  <a:srgbClr val="FF3300"/>
                </a:solidFill>
              </a:rPr>
              <a:t>k</a:t>
            </a:r>
            <a:r>
              <a:rPr lang="en-US" altLang="zh-CN" sz="2700" b="1" i="1" baseline="-25000" smtClean="0"/>
              <a:t> </a:t>
            </a:r>
            <a:endParaRPr lang="en-US" altLang="zh-CN" sz="2700" b="1" smtClean="0"/>
          </a:p>
          <a:p>
            <a:pPr eaLnBrk="1" hangingPunct="1">
              <a:lnSpc>
                <a:spcPct val="90000"/>
              </a:lnSpc>
            </a:pPr>
            <a:r>
              <a:rPr lang="en-US" altLang="zh-CN" sz="2700" b="1" smtClean="0"/>
              <a:t>      </a:t>
            </a:r>
            <a:r>
              <a:rPr lang="zh-CN" altLang="en-US" sz="2700" b="1" smtClean="0"/>
              <a:t>从开始换向到结束换向，换向元件的元件边在空间所经过的区域叫</a:t>
            </a:r>
            <a:r>
              <a:rPr lang="zh-CN" altLang="en-US" sz="2700" b="1" smtClean="0">
                <a:solidFill>
                  <a:srgbClr val="FF3300"/>
                </a:solidFill>
              </a:rPr>
              <a:t>换向区域</a:t>
            </a:r>
            <a:r>
              <a:rPr lang="zh-CN" altLang="en-US" sz="2700" b="1" smtClean="0"/>
              <a:t>。</a:t>
            </a:r>
          </a:p>
          <a:p>
            <a:pPr eaLnBrk="1" hangingPunct="1">
              <a:lnSpc>
                <a:spcPct val="90000"/>
              </a:lnSpc>
            </a:pPr>
            <a:r>
              <a:rPr lang="zh-CN" altLang="en-US" sz="2700" b="1" smtClean="0"/>
              <a:t>       在几何中线处，主极磁场虽然等于零，但电枢磁场不为零，从而产生切割电势，用</a:t>
            </a:r>
            <a:r>
              <a:rPr lang="en-US" altLang="zh-CN" sz="2700" b="1" i="1" smtClean="0">
                <a:solidFill>
                  <a:srgbClr val="FF3300"/>
                </a:solidFill>
              </a:rPr>
              <a:t>e </a:t>
            </a:r>
            <a:r>
              <a:rPr lang="en-US" altLang="zh-CN" sz="2700" b="1" i="1" baseline="-25000" smtClean="0">
                <a:solidFill>
                  <a:srgbClr val="FF3300"/>
                </a:solidFill>
              </a:rPr>
              <a:t>k</a:t>
            </a:r>
            <a:r>
              <a:rPr lang="en-US" altLang="zh-CN" sz="2700" b="1" i="1" baseline="-25000" smtClean="0"/>
              <a:t> </a:t>
            </a:r>
            <a:r>
              <a:rPr lang="zh-CN" altLang="en-US" sz="2700" b="1" smtClean="0"/>
              <a:t>表示。</a:t>
            </a:r>
          </a:p>
          <a:p>
            <a:pPr eaLnBrk="1" hangingPunct="1">
              <a:lnSpc>
                <a:spcPct val="90000"/>
              </a:lnSpc>
            </a:pPr>
            <a:r>
              <a:rPr lang="zh-CN" altLang="en-US" sz="2700" b="1" smtClean="0"/>
              <a:t>       电机负载时，因电枢反应作用，使换向区域有磁场</a:t>
            </a:r>
            <a:r>
              <a:rPr lang="en-US" altLang="zh-CN" sz="2700" b="1" smtClean="0"/>
              <a:t>B</a:t>
            </a:r>
            <a:r>
              <a:rPr lang="en-US" altLang="zh-CN" sz="2700" b="1" baseline="-25000" smtClean="0"/>
              <a:t>aq</a:t>
            </a:r>
            <a:r>
              <a:rPr lang="zh-CN" altLang="en-US" sz="2700" b="1" smtClean="0"/>
              <a:t>，在换向元件中产生切割电势，称为</a:t>
            </a:r>
            <a:r>
              <a:rPr lang="zh-CN" altLang="en-US" sz="2700" b="1" smtClean="0">
                <a:solidFill>
                  <a:srgbClr val="FF3300"/>
                </a:solidFill>
              </a:rPr>
              <a:t>交轴电枢反应电势，记为</a:t>
            </a:r>
            <a:r>
              <a:rPr lang="en-US" altLang="zh-CN" sz="2700" b="1" smtClean="0">
                <a:solidFill>
                  <a:srgbClr val="FF3300"/>
                </a:solidFill>
              </a:rPr>
              <a:t>e</a:t>
            </a:r>
            <a:r>
              <a:rPr lang="en-US" altLang="zh-CN" sz="2700" b="1" baseline="-25000" smtClean="0">
                <a:solidFill>
                  <a:srgbClr val="FF3300"/>
                </a:solidFill>
              </a:rPr>
              <a:t>aq</a:t>
            </a:r>
            <a:r>
              <a:rPr lang="en-US" altLang="zh-CN" sz="2700" b="1" smtClean="0"/>
              <a:t>                                   </a:t>
            </a:r>
          </a:p>
          <a:p>
            <a:pPr eaLnBrk="1" hangingPunct="1">
              <a:lnSpc>
                <a:spcPct val="90000"/>
              </a:lnSpc>
            </a:pPr>
            <a:r>
              <a:rPr lang="en-US" altLang="zh-CN" sz="2700" b="1" smtClean="0"/>
              <a:t> </a:t>
            </a:r>
            <a:r>
              <a:rPr lang="en-US" altLang="zh-CN" sz="2700" b="1" i="1" smtClean="0"/>
              <a:t>e </a:t>
            </a:r>
            <a:r>
              <a:rPr lang="en-US" altLang="zh-CN" sz="2700" b="1" baseline="-25000" smtClean="0"/>
              <a:t>aq</a:t>
            </a:r>
            <a:r>
              <a:rPr lang="en-US" altLang="zh-CN" sz="2700" b="1" smtClean="0"/>
              <a:t>= 2 </a:t>
            </a:r>
            <a:r>
              <a:rPr lang="en-US" altLang="zh-CN" sz="2700" b="1" i="1" smtClean="0"/>
              <a:t>W </a:t>
            </a:r>
            <a:r>
              <a:rPr lang="en-US" altLang="zh-CN" sz="2700" b="1" i="1" baseline="-25000" smtClean="0"/>
              <a:t>y</a:t>
            </a:r>
            <a:r>
              <a:rPr lang="en-US" altLang="zh-CN" sz="2700" b="1" i="1" smtClean="0"/>
              <a:t> </a:t>
            </a:r>
            <a:r>
              <a:rPr lang="en-US" altLang="zh-CN" sz="2700" b="1" smtClean="0"/>
              <a:t>B</a:t>
            </a:r>
            <a:r>
              <a:rPr lang="en-US" altLang="zh-CN" sz="2700" b="1" baseline="-25000" smtClean="0"/>
              <a:t>aq</a:t>
            </a:r>
            <a:r>
              <a:rPr lang="en-US" altLang="zh-CN" sz="2700" b="1" i="1" smtClean="0"/>
              <a:t> Lv</a:t>
            </a:r>
            <a:r>
              <a:rPr lang="en-US" altLang="zh-CN" sz="2700" b="1" i="1" baseline="-25000" smtClean="0"/>
              <a:t>a</a:t>
            </a:r>
            <a:r>
              <a:rPr lang="en-US" altLang="zh-CN" sz="2700" b="1" i="1" smtClean="0"/>
              <a:t> </a:t>
            </a:r>
            <a:r>
              <a:rPr lang="en-US" altLang="zh-CN" sz="2700" b="1" smtClean="0"/>
              <a:t>   ( </a:t>
            </a:r>
            <a:r>
              <a:rPr lang="en-US" altLang="zh-CN" sz="2700" b="1" i="1" smtClean="0"/>
              <a:t>L</a:t>
            </a:r>
            <a:r>
              <a:rPr lang="zh-CN" altLang="en-US" sz="2700" b="1" i="1" smtClean="0"/>
              <a:t>、 </a:t>
            </a:r>
            <a:r>
              <a:rPr lang="en-US" altLang="zh-CN" sz="2700" b="1" i="1" smtClean="0"/>
              <a:t>W </a:t>
            </a:r>
            <a:r>
              <a:rPr lang="en-US" altLang="zh-CN" sz="2700" b="1" i="1" baseline="-25000" smtClean="0"/>
              <a:t>y</a:t>
            </a:r>
            <a:r>
              <a:rPr lang="en-US" altLang="zh-CN" sz="2700" b="1" i="1" smtClean="0"/>
              <a:t> </a:t>
            </a:r>
            <a:r>
              <a:rPr lang="zh-CN" altLang="en-US" sz="2700" b="1" i="1" smtClean="0"/>
              <a:t>、</a:t>
            </a:r>
            <a:r>
              <a:rPr lang="en-US" altLang="zh-CN" sz="2700" b="1" i="1" smtClean="0"/>
              <a:t>n</a:t>
            </a:r>
            <a:r>
              <a:rPr lang="en-US" altLang="zh-CN" sz="2700" b="1" smtClean="0"/>
              <a:t>)</a:t>
            </a:r>
          </a:p>
          <a:p>
            <a:pPr eaLnBrk="1" hangingPunct="1">
              <a:lnSpc>
                <a:spcPct val="90000"/>
              </a:lnSpc>
            </a:pPr>
            <a:r>
              <a:rPr lang="en-US" altLang="zh-CN" sz="2700" b="1" smtClean="0"/>
              <a:t>e</a:t>
            </a:r>
            <a:r>
              <a:rPr lang="en-US" altLang="zh-CN" sz="2700" b="1" baseline="-25000" smtClean="0"/>
              <a:t>aq</a:t>
            </a:r>
            <a:r>
              <a:rPr lang="zh-CN" altLang="en-US" sz="2700" b="1" smtClean="0"/>
              <a:t>的方向与换向前电流方向一致。</a:t>
            </a:r>
          </a:p>
        </p:txBody>
      </p:sp>
      <p:pic>
        <p:nvPicPr>
          <p:cNvPr id="188422" name="Picture 6" descr="4-2电枢反应2-气隙合成磁场"/>
          <p:cNvPicPr>
            <a:picLocks noChangeAspect="1" noChangeArrowheads="1"/>
          </p:cNvPicPr>
          <p:nvPr/>
        </p:nvPicPr>
        <p:blipFill>
          <a:blip r:embed="rId2"/>
          <a:srcRect/>
          <a:stretch>
            <a:fillRect/>
          </a:stretch>
        </p:blipFill>
        <p:spPr bwMode="auto">
          <a:xfrm>
            <a:off x="1619250" y="0"/>
            <a:ext cx="6048375" cy="5899150"/>
          </a:xfrm>
          <a:prstGeom prst="rect">
            <a:avLst/>
          </a:prstGeom>
          <a:noFill/>
          <a:ln w="9525">
            <a:noFill/>
            <a:miter lim="800000"/>
            <a:headEnd/>
            <a:tailEnd/>
          </a:ln>
        </p:spPr>
      </p:pic>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8422"/>
                                        </p:tgtEl>
                                        <p:attrNameLst>
                                          <p:attrName>style.visibility</p:attrName>
                                        </p:attrNameLst>
                                      </p:cBhvr>
                                      <p:to>
                                        <p:strVal val="visible"/>
                                      </p:to>
                                    </p:set>
                                    <p:animEffect transition="in" filter="blinds(horizontal)">
                                      <p:cBhvr>
                                        <p:cTn id="7" dur="500"/>
                                        <p:tgtEl>
                                          <p:spTgt spid="188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12</a:t>
            </a:r>
            <a:r>
              <a:rPr lang="en-US" altLang="zh-CN" sz="2500" smtClean="0"/>
              <a:t> </a:t>
            </a:r>
            <a:br>
              <a:rPr lang="en-US" altLang="zh-CN" sz="2500" smtClean="0"/>
            </a:br>
            <a:r>
              <a:rPr lang="en-US" altLang="zh-CN" sz="2500" smtClean="0"/>
              <a:t>2.</a:t>
            </a:r>
            <a:r>
              <a:rPr lang="zh-CN" altLang="en-US" b="1" smtClean="0"/>
              <a:t>换向的电磁理论</a:t>
            </a:r>
          </a:p>
        </p:txBody>
      </p:sp>
      <p:sp>
        <p:nvSpPr>
          <p:cNvPr id="15363" name="Rectangle 3"/>
          <p:cNvSpPr>
            <a:spLocks noGrp="1" noChangeArrowheads="1"/>
          </p:cNvSpPr>
          <p:nvPr>
            <p:ph type="body" sz="half" idx="1"/>
          </p:nvPr>
        </p:nvSpPr>
        <p:spPr>
          <a:xfrm>
            <a:off x="539750" y="2017713"/>
            <a:ext cx="8353425" cy="4579937"/>
          </a:xfrm>
        </p:spPr>
        <p:txBody>
          <a:bodyPr/>
          <a:lstStyle/>
          <a:p>
            <a:pPr eaLnBrk="1" hangingPunct="1">
              <a:lnSpc>
                <a:spcPct val="80000"/>
              </a:lnSpc>
            </a:pPr>
            <a:r>
              <a:rPr lang="zh-CN" altLang="en-US" sz="2800" b="1" smtClean="0"/>
              <a:t>三</a:t>
            </a:r>
            <a:r>
              <a:rPr lang="en-US" altLang="zh-CN" sz="2800" b="1" smtClean="0"/>
              <a:t>.</a:t>
            </a:r>
            <a:r>
              <a:rPr lang="zh-CN" altLang="en-US" sz="2800" b="1" smtClean="0"/>
              <a:t>换向极电势</a:t>
            </a:r>
            <a:r>
              <a:rPr lang="en-US" altLang="zh-CN" sz="2800" b="1" i="1" smtClean="0"/>
              <a:t>e </a:t>
            </a:r>
            <a:r>
              <a:rPr lang="en-US" altLang="zh-CN" sz="2800" b="1" baseline="-25000" smtClean="0"/>
              <a:t>b</a:t>
            </a:r>
            <a:endParaRPr lang="en-US" altLang="zh-CN" sz="2800" b="1" smtClean="0"/>
          </a:p>
          <a:p>
            <a:pPr eaLnBrk="1" hangingPunct="1">
              <a:lnSpc>
                <a:spcPct val="80000"/>
              </a:lnSpc>
            </a:pPr>
            <a:r>
              <a:rPr lang="en-US" altLang="zh-CN" sz="2800" b="1" smtClean="0"/>
              <a:t>       e</a:t>
            </a:r>
            <a:r>
              <a:rPr lang="en-US" altLang="zh-CN" sz="2800" b="1" baseline="-25000" smtClean="0"/>
              <a:t>r</a:t>
            </a:r>
            <a:r>
              <a:rPr lang="en-US" altLang="zh-CN" sz="2800" b="1" smtClean="0"/>
              <a:t> </a:t>
            </a:r>
            <a:r>
              <a:rPr lang="zh-CN" altLang="en-US" sz="2800" b="1" smtClean="0"/>
              <a:t>、</a:t>
            </a:r>
            <a:r>
              <a:rPr lang="en-US" altLang="zh-CN" sz="2800" b="1" smtClean="0"/>
              <a:t>e</a:t>
            </a:r>
            <a:r>
              <a:rPr lang="en-US" altLang="zh-CN" sz="2800" b="1" baseline="-25000" smtClean="0"/>
              <a:t>aq</a:t>
            </a:r>
            <a:r>
              <a:rPr lang="zh-CN" altLang="en-US" sz="2800" b="1" smtClean="0"/>
              <a:t>的方向与换向前电流方向一致。总是企图阻止换向电流</a:t>
            </a:r>
            <a:r>
              <a:rPr lang="en-US" altLang="zh-CN" sz="2800" b="1" smtClean="0"/>
              <a:t>i</a:t>
            </a:r>
            <a:r>
              <a:rPr lang="zh-CN" altLang="en-US" sz="2800" b="1" smtClean="0"/>
              <a:t>的变化。它们越大，对换向越不利。</a:t>
            </a:r>
          </a:p>
          <a:p>
            <a:pPr eaLnBrk="1" hangingPunct="1">
              <a:lnSpc>
                <a:spcPct val="80000"/>
              </a:lnSpc>
            </a:pPr>
            <a:r>
              <a:rPr lang="zh-CN" altLang="en-US" sz="2800" b="1" smtClean="0"/>
              <a:t>       为改善换向，功率较大的直流电机在主极之间的几何中线处安装</a:t>
            </a:r>
            <a:r>
              <a:rPr lang="zh-CN" altLang="en-US" sz="2800" b="1" smtClean="0">
                <a:solidFill>
                  <a:srgbClr val="FF3300"/>
                </a:solidFill>
              </a:rPr>
              <a:t>换向极</a:t>
            </a:r>
            <a:r>
              <a:rPr lang="zh-CN" altLang="en-US" sz="2800" b="1" smtClean="0"/>
              <a:t>。其作用是在换向区域内产生与电枢反应磁场</a:t>
            </a:r>
            <a:r>
              <a:rPr lang="en-US" altLang="zh-CN" sz="2800" b="1" smtClean="0"/>
              <a:t>B</a:t>
            </a:r>
            <a:r>
              <a:rPr lang="en-US" altLang="zh-CN" sz="2800" b="1" baseline="-25000" smtClean="0"/>
              <a:t>aq</a:t>
            </a:r>
            <a:r>
              <a:rPr lang="zh-CN" altLang="en-US" sz="2800" b="1" smtClean="0"/>
              <a:t>方向相反的磁场，这磁场在换向元件中产生的切割电势不但抵消</a:t>
            </a:r>
            <a:r>
              <a:rPr lang="en-US" altLang="zh-CN" sz="2800" b="1" smtClean="0"/>
              <a:t>e</a:t>
            </a:r>
            <a:r>
              <a:rPr lang="en-US" altLang="zh-CN" sz="2800" b="1" baseline="-25000" smtClean="0"/>
              <a:t>aq</a:t>
            </a:r>
            <a:r>
              <a:rPr lang="en-US" altLang="zh-CN" sz="2800" b="1" smtClean="0"/>
              <a:t> </a:t>
            </a:r>
            <a:r>
              <a:rPr lang="zh-CN" altLang="en-US" sz="2800" b="1" smtClean="0"/>
              <a:t>，而且抵消</a:t>
            </a:r>
            <a:r>
              <a:rPr lang="en-US" altLang="zh-CN" sz="2800" b="1" smtClean="0"/>
              <a:t>e</a:t>
            </a:r>
            <a:r>
              <a:rPr lang="en-US" altLang="zh-CN" sz="2800" b="1" baseline="-25000" smtClean="0"/>
              <a:t>r</a:t>
            </a:r>
            <a:r>
              <a:rPr lang="en-US" altLang="zh-CN" sz="2800" b="1" smtClean="0"/>
              <a:t> </a:t>
            </a:r>
            <a:r>
              <a:rPr lang="zh-CN" altLang="en-US" sz="2800" b="1" smtClean="0"/>
              <a:t>。换言之，换向极下应有与</a:t>
            </a:r>
            <a:r>
              <a:rPr lang="en-US" altLang="zh-CN" sz="2800" b="1" smtClean="0"/>
              <a:t>B</a:t>
            </a:r>
            <a:r>
              <a:rPr lang="en-US" altLang="zh-CN" sz="2800" b="1" baseline="-25000" smtClean="0"/>
              <a:t>aq</a:t>
            </a:r>
            <a:r>
              <a:rPr lang="zh-CN" altLang="en-US" sz="2800" b="1" smtClean="0"/>
              <a:t>方向相反的磁场</a:t>
            </a:r>
            <a:r>
              <a:rPr lang="en-US" altLang="zh-CN" sz="2800" b="1" smtClean="0"/>
              <a:t>B</a:t>
            </a:r>
            <a:r>
              <a:rPr lang="en-US" altLang="zh-CN" sz="2800" b="1" baseline="-25000" smtClean="0"/>
              <a:t>b</a:t>
            </a:r>
            <a:r>
              <a:rPr lang="en-US" altLang="zh-CN" sz="2800" b="1" smtClean="0"/>
              <a:t> </a:t>
            </a:r>
            <a:r>
              <a:rPr lang="zh-CN" altLang="en-US" sz="2800" b="1" smtClean="0"/>
              <a:t>，则</a:t>
            </a:r>
            <a:r>
              <a:rPr lang="en-US" altLang="zh-CN" sz="2800" b="1" smtClean="0"/>
              <a:t>B</a:t>
            </a:r>
            <a:r>
              <a:rPr lang="en-US" altLang="zh-CN" sz="2800" b="1" baseline="-25000" smtClean="0"/>
              <a:t>b</a:t>
            </a:r>
            <a:r>
              <a:rPr lang="zh-CN" altLang="en-US" sz="2800" b="1" smtClean="0"/>
              <a:t>在换向元件中产生的切割电势</a:t>
            </a:r>
            <a:r>
              <a:rPr lang="en-US" altLang="zh-CN" sz="2800" b="1" i="1" smtClean="0"/>
              <a:t>e </a:t>
            </a:r>
            <a:r>
              <a:rPr lang="en-US" altLang="zh-CN" sz="2800" b="1" baseline="-25000" smtClean="0"/>
              <a:t>b</a:t>
            </a:r>
            <a:r>
              <a:rPr lang="en-US" altLang="zh-CN" sz="2800" b="1" smtClean="0"/>
              <a:t>= 2 </a:t>
            </a:r>
            <a:r>
              <a:rPr lang="en-US" altLang="zh-CN" sz="2800" b="1" i="1" smtClean="0"/>
              <a:t>W </a:t>
            </a:r>
            <a:r>
              <a:rPr lang="en-US" altLang="zh-CN" sz="2800" b="1" i="1" baseline="-25000" smtClean="0"/>
              <a:t>y</a:t>
            </a:r>
            <a:r>
              <a:rPr lang="en-US" altLang="zh-CN" sz="2800" b="1" i="1" smtClean="0"/>
              <a:t> </a:t>
            </a:r>
            <a:r>
              <a:rPr lang="en-US" altLang="zh-CN" sz="2800" b="1" smtClean="0"/>
              <a:t>B</a:t>
            </a:r>
            <a:r>
              <a:rPr lang="en-US" altLang="zh-CN" sz="2800" b="1" baseline="-25000" smtClean="0"/>
              <a:t>b</a:t>
            </a:r>
            <a:r>
              <a:rPr lang="en-US" altLang="zh-CN" sz="2800" b="1" i="1" smtClean="0"/>
              <a:t> lv</a:t>
            </a:r>
            <a:r>
              <a:rPr lang="en-US" altLang="zh-CN" sz="2800" b="1" i="1" baseline="-25000" smtClean="0"/>
              <a:t>a</a:t>
            </a:r>
            <a:r>
              <a:rPr lang="en-US" altLang="zh-CN" sz="2800" b="1" i="1" smtClean="0"/>
              <a:t> </a:t>
            </a:r>
          </a:p>
          <a:p>
            <a:pPr eaLnBrk="1" hangingPunct="1">
              <a:lnSpc>
                <a:spcPct val="80000"/>
              </a:lnSpc>
            </a:pPr>
            <a:r>
              <a:rPr lang="zh-CN" altLang="en-US" sz="2800" b="1" smtClean="0"/>
              <a:t>希望</a:t>
            </a:r>
            <a:r>
              <a:rPr lang="en-US" altLang="zh-CN" sz="2800" b="1" i="1" smtClean="0"/>
              <a:t>e </a:t>
            </a:r>
            <a:r>
              <a:rPr lang="en-US" altLang="zh-CN" sz="2800" b="1" baseline="-25000" smtClean="0"/>
              <a:t>b</a:t>
            </a:r>
            <a:r>
              <a:rPr lang="en-US" altLang="zh-CN" sz="2800" b="1" smtClean="0"/>
              <a:t>= e</a:t>
            </a:r>
            <a:r>
              <a:rPr lang="en-US" altLang="zh-CN" sz="2800" b="1" baseline="-25000" smtClean="0"/>
              <a:t>aq</a:t>
            </a:r>
            <a:r>
              <a:rPr lang="en-US" altLang="zh-CN" sz="2800" b="1" smtClean="0"/>
              <a:t> +</a:t>
            </a:r>
            <a:r>
              <a:rPr lang="en-US" altLang="zh-CN" sz="2800" b="1" i="1" smtClean="0"/>
              <a:t> </a:t>
            </a:r>
            <a:r>
              <a:rPr lang="en-US" altLang="zh-CN" sz="2800" b="1" smtClean="0"/>
              <a:t>e</a:t>
            </a:r>
            <a:r>
              <a:rPr lang="en-US" altLang="zh-CN" sz="2800" b="1" baseline="-25000" smtClean="0"/>
              <a:t>r</a:t>
            </a:r>
            <a:r>
              <a:rPr lang="en-US" altLang="zh-CN" sz="2800" b="1" smtClean="0"/>
              <a:t> </a:t>
            </a:r>
          </a:p>
        </p:txBody>
      </p:sp>
      <p:pic>
        <p:nvPicPr>
          <p:cNvPr id="189444" name="Picture 4" descr="7-2换向电磁理论1"/>
          <p:cNvPicPr>
            <a:picLocks noChangeAspect="1" noChangeArrowheads="1"/>
          </p:cNvPicPr>
          <p:nvPr>
            <p:ph sz="half" idx="2"/>
          </p:nvPr>
        </p:nvPicPr>
        <p:blipFill>
          <a:blip r:embed="rId3"/>
          <a:srcRect t="46118" r="-166" b="-601"/>
          <a:stretch>
            <a:fillRect/>
          </a:stretch>
        </p:blipFill>
        <p:spPr>
          <a:xfrm>
            <a:off x="611188" y="2867025"/>
            <a:ext cx="8135937" cy="3990975"/>
          </a:xfrm>
          <a:noFill/>
        </p:spPr>
      </p:pic>
    </p:spTree>
    <p:custDataLst>
      <p:tags r:id="rId1"/>
    </p:custDataLst>
  </p:cSld>
  <p:clrMapOvr>
    <a:masterClrMapping/>
  </p:clrMapOvr>
  <p:transition advTm="7014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89444"/>
                                        </p:tgtEl>
                                        <p:attrNameLst>
                                          <p:attrName>style.visibility</p:attrName>
                                        </p:attrNameLst>
                                      </p:cBhvr>
                                      <p:to>
                                        <p:strVal val="visible"/>
                                      </p:to>
                                    </p:set>
                                    <p:anim calcmode="lin" valueType="num">
                                      <p:cBhvr>
                                        <p:cTn id="7" dur="1000" fill="hold"/>
                                        <p:tgtEl>
                                          <p:spTgt spid="189444"/>
                                        </p:tgtEl>
                                        <p:attrNameLst>
                                          <p:attrName>ppt_w</p:attrName>
                                        </p:attrNameLst>
                                      </p:cBhvr>
                                      <p:tavLst>
                                        <p:tav tm="0">
                                          <p:val>
                                            <p:strVal val="#ppt_w*0.70"/>
                                          </p:val>
                                        </p:tav>
                                        <p:tav tm="100000">
                                          <p:val>
                                            <p:strVal val="#ppt_w"/>
                                          </p:val>
                                        </p:tav>
                                      </p:tavLst>
                                    </p:anim>
                                    <p:anim calcmode="lin" valueType="num">
                                      <p:cBhvr>
                                        <p:cTn id="8" dur="1000" fill="hold"/>
                                        <p:tgtEl>
                                          <p:spTgt spid="189444"/>
                                        </p:tgtEl>
                                        <p:attrNameLst>
                                          <p:attrName>ppt_h</p:attrName>
                                        </p:attrNameLst>
                                      </p:cBhvr>
                                      <p:tavLst>
                                        <p:tav tm="0">
                                          <p:val>
                                            <p:strVal val="#ppt_h"/>
                                          </p:val>
                                        </p:tav>
                                        <p:tav tm="100000">
                                          <p:val>
                                            <p:strVal val="#ppt_h"/>
                                          </p:val>
                                        </p:tav>
                                      </p:tavLst>
                                    </p:anim>
                                    <p:animEffect transition="in" filter="fade">
                                      <p:cBhvr>
                                        <p:cTn id="9" dur="1000"/>
                                        <p:tgtEl>
                                          <p:spTgt spid="18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188913"/>
            <a:ext cx="7597775" cy="1571625"/>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13</a:t>
            </a:r>
            <a:r>
              <a:rPr lang="en-US" altLang="zh-CN" sz="2500" smtClean="0"/>
              <a:t> </a:t>
            </a:r>
            <a:br>
              <a:rPr lang="en-US" altLang="zh-CN" sz="2500" smtClean="0"/>
            </a:br>
            <a:r>
              <a:rPr lang="en-US" altLang="zh-CN" sz="2500" smtClean="0"/>
              <a:t>2.</a:t>
            </a:r>
            <a:r>
              <a:rPr lang="zh-CN" altLang="en-US" b="1" smtClean="0"/>
              <a:t>换向的电磁理论</a:t>
            </a:r>
          </a:p>
        </p:txBody>
      </p:sp>
      <p:sp>
        <p:nvSpPr>
          <p:cNvPr id="16387" name="Rectangle 3"/>
          <p:cNvSpPr>
            <a:spLocks noGrp="1" noChangeArrowheads="1"/>
          </p:cNvSpPr>
          <p:nvPr>
            <p:ph type="body" sz="half" idx="1"/>
          </p:nvPr>
        </p:nvSpPr>
        <p:spPr>
          <a:xfrm>
            <a:off x="611188" y="2276475"/>
            <a:ext cx="8208962" cy="3384550"/>
          </a:xfrm>
        </p:spPr>
        <p:txBody>
          <a:bodyPr/>
          <a:lstStyle/>
          <a:p>
            <a:pPr eaLnBrk="1" hangingPunct="1">
              <a:lnSpc>
                <a:spcPct val="80000"/>
              </a:lnSpc>
            </a:pPr>
            <a:r>
              <a:rPr lang="zh-CN" altLang="en-US" sz="2500" b="1" smtClean="0"/>
              <a:t>四</a:t>
            </a:r>
            <a:r>
              <a:rPr lang="en-US" altLang="zh-CN" sz="2500" b="1" smtClean="0"/>
              <a:t>.</a:t>
            </a:r>
            <a:r>
              <a:rPr lang="zh-CN" altLang="en-US" sz="2500" b="1" smtClean="0"/>
              <a:t>换向电流的变化规律</a:t>
            </a:r>
          </a:p>
          <a:p>
            <a:pPr eaLnBrk="1" hangingPunct="1">
              <a:lnSpc>
                <a:spcPct val="80000"/>
              </a:lnSpc>
            </a:pPr>
            <a:r>
              <a:rPr lang="zh-CN" altLang="en-US" sz="2500" b="1" smtClean="0"/>
              <a:t>在换向元件被电刷短路接成闭合电路中的电阻包括：</a:t>
            </a:r>
            <a:r>
              <a:rPr lang="zh-CN" altLang="en-US" sz="2500" b="1" smtClean="0">
                <a:solidFill>
                  <a:srgbClr val="FF3300"/>
                </a:solidFill>
              </a:rPr>
              <a:t>换向元件电阻</a:t>
            </a:r>
            <a:r>
              <a:rPr lang="en-US" altLang="zh-CN" sz="2500" b="1" smtClean="0">
                <a:solidFill>
                  <a:srgbClr val="FF3300"/>
                </a:solidFill>
              </a:rPr>
              <a:t>r</a:t>
            </a:r>
            <a:r>
              <a:rPr lang="en-US" altLang="zh-CN" sz="2500" b="1" baseline="-25000" smtClean="0">
                <a:solidFill>
                  <a:srgbClr val="FF3300"/>
                </a:solidFill>
              </a:rPr>
              <a:t>k</a:t>
            </a:r>
            <a:r>
              <a:rPr lang="en-US" altLang="zh-CN" sz="2500" b="1" smtClean="0">
                <a:solidFill>
                  <a:srgbClr val="FF3300"/>
                </a:solidFill>
              </a:rPr>
              <a:t> </a:t>
            </a:r>
            <a:r>
              <a:rPr lang="zh-CN" altLang="en-US" sz="2500" b="1" smtClean="0">
                <a:solidFill>
                  <a:srgbClr val="FF3300"/>
                </a:solidFill>
              </a:rPr>
              <a:t>、换向元件与换向片的接触电阻</a:t>
            </a:r>
            <a:r>
              <a:rPr lang="en-US" altLang="zh-CN" sz="2500" b="1" smtClean="0">
                <a:solidFill>
                  <a:srgbClr val="FF3300"/>
                </a:solidFill>
              </a:rPr>
              <a:t>r</a:t>
            </a:r>
            <a:r>
              <a:rPr lang="en-US" altLang="zh-CN" sz="2500" b="1" baseline="-25000" smtClean="0">
                <a:solidFill>
                  <a:srgbClr val="FF3300"/>
                </a:solidFill>
              </a:rPr>
              <a:t>1</a:t>
            </a:r>
            <a:r>
              <a:rPr lang="zh-CN" altLang="en-US" sz="2500" b="1" smtClean="0">
                <a:solidFill>
                  <a:srgbClr val="FF3300"/>
                </a:solidFill>
              </a:rPr>
              <a:t>与</a:t>
            </a:r>
            <a:r>
              <a:rPr lang="en-US" altLang="zh-CN" sz="2500" b="1" smtClean="0">
                <a:solidFill>
                  <a:srgbClr val="FF3300"/>
                </a:solidFill>
              </a:rPr>
              <a:t>r</a:t>
            </a:r>
            <a:r>
              <a:rPr lang="en-US" altLang="zh-CN" sz="2500" b="1" baseline="-25000" smtClean="0">
                <a:solidFill>
                  <a:srgbClr val="FF3300"/>
                </a:solidFill>
              </a:rPr>
              <a:t>2</a:t>
            </a:r>
            <a:r>
              <a:rPr lang="en-US" altLang="zh-CN" sz="2500" b="1" smtClean="0">
                <a:solidFill>
                  <a:srgbClr val="FF3300"/>
                </a:solidFill>
              </a:rPr>
              <a:t> </a:t>
            </a:r>
            <a:r>
              <a:rPr lang="zh-CN" altLang="en-US" sz="2500" b="1" smtClean="0">
                <a:solidFill>
                  <a:srgbClr val="FF3300"/>
                </a:solidFill>
              </a:rPr>
              <a:t>，换向片与电刷的接触电阻</a:t>
            </a:r>
            <a:r>
              <a:rPr lang="en-US" altLang="zh-CN" sz="2500" b="1" smtClean="0">
                <a:solidFill>
                  <a:srgbClr val="FF3300"/>
                </a:solidFill>
              </a:rPr>
              <a:t>r</a:t>
            </a:r>
            <a:r>
              <a:rPr lang="en-US" altLang="zh-CN" sz="2500" b="1" baseline="-25000" smtClean="0">
                <a:solidFill>
                  <a:srgbClr val="FF3300"/>
                </a:solidFill>
              </a:rPr>
              <a:t>s1</a:t>
            </a:r>
            <a:r>
              <a:rPr lang="zh-CN" altLang="en-US" sz="2500" b="1" smtClean="0">
                <a:solidFill>
                  <a:srgbClr val="FF3300"/>
                </a:solidFill>
              </a:rPr>
              <a:t>与</a:t>
            </a:r>
            <a:r>
              <a:rPr lang="en-US" altLang="zh-CN" sz="2500" b="1" smtClean="0">
                <a:solidFill>
                  <a:srgbClr val="FF3300"/>
                </a:solidFill>
              </a:rPr>
              <a:t>r</a:t>
            </a:r>
            <a:r>
              <a:rPr lang="en-US" altLang="zh-CN" sz="2500" b="1" baseline="-25000" smtClean="0">
                <a:solidFill>
                  <a:srgbClr val="FF3300"/>
                </a:solidFill>
              </a:rPr>
              <a:t>s2</a:t>
            </a:r>
            <a:r>
              <a:rPr lang="en-US" altLang="zh-CN" sz="2500" b="1" smtClean="0">
                <a:solidFill>
                  <a:srgbClr val="FF3300"/>
                </a:solidFill>
              </a:rPr>
              <a:t> </a:t>
            </a:r>
            <a:r>
              <a:rPr lang="zh-CN" altLang="en-US" sz="2500" b="1" smtClean="0">
                <a:solidFill>
                  <a:srgbClr val="FF3300"/>
                </a:solidFill>
              </a:rPr>
              <a:t>，电刷电阻</a:t>
            </a:r>
            <a:r>
              <a:rPr lang="en-US" altLang="zh-CN" sz="2500" b="1" smtClean="0">
                <a:solidFill>
                  <a:srgbClr val="FF3300"/>
                </a:solidFill>
              </a:rPr>
              <a:t>R</a:t>
            </a:r>
            <a:r>
              <a:rPr lang="en-US" altLang="zh-CN" sz="2500" b="1" baseline="-25000" smtClean="0">
                <a:solidFill>
                  <a:srgbClr val="FF3300"/>
                </a:solidFill>
              </a:rPr>
              <a:t>s</a:t>
            </a:r>
            <a:r>
              <a:rPr lang="zh-CN" altLang="en-US" sz="2500" b="1" smtClean="0">
                <a:solidFill>
                  <a:srgbClr val="FF3300"/>
                </a:solidFill>
              </a:rPr>
              <a:t>。</a:t>
            </a:r>
          </a:p>
          <a:p>
            <a:pPr eaLnBrk="1" hangingPunct="1">
              <a:lnSpc>
                <a:spcPct val="80000"/>
              </a:lnSpc>
            </a:pPr>
            <a:r>
              <a:rPr lang="zh-CN" altLang="en-US" sz="2500" b="1" smtClean="0"/>
              <a:t>       其中</a:t>
            </a:r>
            <a:r>
              <a:rPr lang="en-US" altLang="zh-CN" sz="2500" b="1" smtClean="0"/>
              <a:t>r</a:t>
            </a:r>
            <a:r>
              <a:rPr lang="en-US" altLang="zh-CN" sz="2500" b="1" baseline="-25000" smtClean="0"/>
              <a:t>k</a:t>
            </a:r>
            <a:r>
              <a:rPr lang="en-US" altLang="zh-CN" sz="2500" b="1" smtClean="0"/>
              <a:t> </a:t>
            </a:r>
            <a:r>
              <a:rPr lang="zh-CN" altLang="en-US" sz="2500" b="1" smtClean="0"/>
              <a:t>、 </a:t>
            </a:r>
            <a:r>
              <a:rPr lang="en-US" altLang="zh-CN" sz="2500" b="1" smtClean="0"/>
              <a:t>r</a:t>
            </a:r>
            <a:r>
              <a:rPr lang="en-US" altLang="zh-CN" sz="2500" b="1" baseline="-25000" smtClean="0"/>
              <a:t>1</a:t>
            </a:r>
            <a:r>
              <a:rPr lang="zh-CN" altLang="en-US" sz="2500" b="1" baseline="-25000" smtClean="0"/>
              <a:t>、 </a:t>
            </a:r>
            <a:r>
              <a:rPr lang="en-US" altLang="zh-CN" sz="2500" b="1" smtClean="0"/>
              <a:t>r</a:t>
            </a:r>
            <a:r>
              <a:rPr lang="en-US" altLang="zh-CN" sz="2500" b="1" baseline="-25000" smtClean="0"/>
              <a:t>2</a:t>
            </a:r>
            <a:r>
              <a:rPr lang="zh-CN" altLang="en-US" sz="2500" b="1" baseline="-25000" smtClean="0"/>
              <a:t>、 </a:t>
            </a:r>
            <a:r>
              <a:rPr lang="en-US" altLang="zh-CN" sz="2500" b="1" smtClean="0"/>
              <a:t>R</a:t>
            </a:r>
            <a:r>
              <a:rPr lang="en-US" altLang="zh-CN" sz="2500" b="1" baseline="-25000" smtClean="0"/>
              <a:t>s</a:t>
            </a:r>
            <a:r>
              <a:rPr lang="zh-CN" altLang="en-US" sz="2500" b="1" smtClean="0"/>
              <a:t>比</a:t>
            </a:r>
            <a:r>
              <a:rPr lang="en-US" altLang="zh-CN" sz="2500" b="1" smtClean="0"/>
              <a:t>r</a:t>
            </a:r>
            <a:r>
              <a:rPr lang="en-US" altLang="zh-CN" sz="2500" b="1" baseline="-25000" smtClean="0"/>
              <a:t>s1</a:t>
            </a:r>
            <a:r>
              <a:rPr lang="zh-CN" altLang="en-US" sz="2500" b="1" smtClean="0"/>
              <a:t>、</a:t>
            </a:r>
            <a:r>
              <a:rPr lang="en-US" altLang="zh-CN" sz="2500" b="1" smtClean="0"/>
              <a:t>r</a:t>
            </a:r>
            <a:r>
              <a:rPr lang="en-US" altLang="zh-CN" sz="2500" b="1" baseline="-25000" smtClean="0"/>
              <a:t>s2</a:t>
            </a:r>
            <a:r>
              <a:rPr lang="zh-CN" altLang="en-US" sz="2500" b="1" smtClean="0"/>
              <a:t>小得多，故</a:t>
            </a:r>
            <a:r>
              <a:rPr lang="zh-CN" altLang="en-US" sz="2500" b="1" smtClean="0">
                <a:solidFill>
                  <a:srgbClr val="FF3300"/>
                </a:solidFill>
              </a:rPr>
              <a:t>分析时只计及</a:t>
            </a:r>
            <a:r>
              <a:rPr lang="en-US" altLang="zh-CN" sz="2500" b="1" smtClean="0">
                <a:solidFill>
                  <a:srgbClr val="FF3300"/>
                </a:solidFill>
              </a:rPr>
              <a:t>r</a:t>
            </a:r>
            <a:r>
              <a:rPr lang="en-US" altLang="zh-CN" sz="2500" b="1" baseline="-25000" smtClean="0">
                <a:solidFill>
                  <a:srgbClr val="FF3300"/>
                </a:solidFill>
              </a:rPr>
              <a:t>s1</a:t>
            </a:r>
            <a:r>
              <a:rPr lang="zh-CN" altLang="en-US" sz="2500" b="1" smtClean="0">
                <a:solidFill>
                  <a:srgbClr val="FF3300"/>
                </a:solidFill>
              </a:rPr>
              <a:t>与</a:t>
            </a:r>
            <a:r>
              <a:rPr lang="en-US" altLang="zh-CN" sz="2500" b="1" smtClean="0">
                <a:solidFill>
                  <a:srgbClr val="FF3300"/>
                </a:solidFill>
              </a:rPr>
              <a:t>r</a:t>
            </a:r>
            <a:r>
              <a:rPr lang="en-US" altLang="zh-CN" sz="2500" b="1" baseline="-25000" smtClean="0">
                <a:solidFill>
                  <a:srgbClr val="FF3300"/>
                </a:solidFill>
              </a:rPr>
              <a:t>s2</a:t>
            </a:r>
            <a:r>
              <a:rPr lang="en-US" altLang="zh-CN" sz="2500" b="1" smtClean="0"/>
              <a:t> </a:t>
            </a:r>
            <a:r>
              <a:rPr lang="zh-CN" altLang="en-US" sz="2500" b="1" smtClean="0"/>
              <a:t>，而其它几个电阻可忽略不计。</a:t>
            </a:r>
          </a:p>
          <a:p>
            <a:pPr eaLnBrk="1" hangingPunct="1">
              <a:lnSpc>
                <a:spcPct val="80000"/>
              </a:lnSpc>
            </a:pPr>
            <a:r>
              <a:rPr lang="zh-CN" altLang="en-US" sz="2500" b="1" smtClean="0"/>
              <a:t>       设</a:t>
            </a:r>
            <a:r>
              <a:rPr lang="en-US" altLang="zh-CN" sz="2500" b="1" smtClean="0"/>
              <a:t>s</a:t>
            </a:r>
            <a:r>
              <a:rPr lang="zh-CN" altLang="en-US" sz="2500" b="1" smtClean="0"/>
              <a:t>与</a:t>
            </a:r>
            <a:r>
              <a:rPr lang="en-US" altLang="zh-CN" sz="2500" b="1" smtClean="0"/>
              <a:t>r</a:t>
            </a:r>
            <a:r>
              <a:rPr lang="en-US" altLang="zh-CN" sz="2500" b="1" baseline="-25000" smtClean="0"/>
              <a:t>s</a:t>
            </a:r>
            <a:r>
              <a:rPr lang="zh-CN" altLang="en-US" sz="2500" b="1" smtClean="0"/>
              <a:t>为电刷与换向片的接触面积和接触电阻，</a:t>
            </a:r>
            <a:r>
              <a:rPr lang="en-US" altLang="zh-CN" sz="2500" b="1" smtClean="0"/>
              <a:t>s</a:t>
            </a:r>
            <a:r>
              <a:rPr lang="en-US" altLang="zh-CN" sz="2500" b="1" baseline="-25000" smtClean="0"/>
              <a:t>1</a:t>
            </a:r>
            <a:r>
              <a:rPr lang="zh-CN" altLang="en-US" sz="2500" b="1" smtClean="0"/>
              <a:t>和</a:t>
            </a:r>
            <a:r>
              <a:rPr lang="en-US" altLang="zh-CN" sz="2500" b="1" smtClean="0"/>
              <a:t>s</a:t>
            </a:r>
            <a:r>
              <a:rPr lang="en-US" altLang="zh-CN" sz="2500" b="1" baseline="-25000" smtClean="0"/>
              <a:t>2</a:t>
            </a:r>
            <a:r>
              <a:rPr lang="zh-CN" altLang="en-US" sz="2500" b="1" smtClean="0"/>
              <a:t>分别为换向片</a:t>
            </a:r>
            <a:r>
              <a:rPr lang="en-US" altLang="zh-CN" sz="2500" b="1" smtClean="0"/>
              <a:t>1</a:t>
            </a:r>
            <a:r>
              <a:rPr lang="zh-CN" altLang="en-US" sz="2500" b="1" smtClean="0"/>
              <a:t>和</a:t>
            </a:r>
            <a:r>
              <a:rPr lang="en-US" altLang="zh-CN" sz="2500" b="1" smtClean="0"/>
              <a:t>2</a:t>
            </a:r>
            <a:r>
              <a:rPr lang="zh-CN" altLang="en-US" sz="2500" b="1" smtClean="0"/>
              <a:t>与电刷的接触面积，则在任意时间</a:t>
            </a:r>
            <a:r>
              <a:rPr lang="en-US" altLang="zh-CN" sz="2500" b="1" smtClean="0"/>
              <a:t>t</a:t>
            </a:r>
            <a:r>
              <a:rPr lang="zh-CN" altLang="en-US" sz="2500" b="1" smtClean="0"/>
              <a:t>，有</a:t>
            </a:r>
          </a:p>
        </p:txBody>
      </p:sp>
      <p:pic>
        <p:nvPicPr>
          <p:cNvPr id="16388" name="Picture 6" descr="7-1换向概述2"/>
          <p:cNvPicPr>
            <a:picLocks noChangeAspect="1" noChangeArrowheads="1"/>
          </p:cNvPicPr>
          <p:nvPr>
            <p:ph sz="quarter" idx="2"/>
          </p:nvPr>
        </p:nvPicPr>
        <p:blipFill>
          <a:blip r:embed="rId3"/>
          <a:srcRect l="31691" r="34927" b="28743"/>
          <a:stretch>
            <a:fillRect/>
          </a:stretch>
        </p:blipFill>
        <p:spPr>
          <a:xfrm>
            <a:off x="5334000" y="333375"/>
            <a:ext cx="3810000" cy="2376488"/>
          </a:xfrm>
          <a:noFill/>
        </p:spPr>
      </p:pic>
      <p:sp>
        <p:nvSpPr>
          <p:cNvPr id="16389" name="Rectangle 7"/>
          <p:cNvSpPr>
            <a:spLocks noChangeArrowheads="1"/>
          </p:cNvSpPr>
          <p:nvPr/>
        </p:nvSpPr>
        <p:spPr bwMode="auto">
          <a:xfrm>
            <a:off x="6300788" y="188913"/>
            <a:ext cx="2447925" cy="457200"/>
          </a:xfrm>
          <a:prstGeom prst="rect">
            <a:avLst/>
          </a:prstGeom>
          <a:noFill/>
          <a:ln w="9525">
            <a:noFill/>
            <a:miter lim="800000"/>
            <a:headEnd/>
            <a:tailEnd/>
          </a:ln>
          <a:effectLst/>
        </p:spPr>
        <p:txBody>
          <a:bodyPr>
            <a:spAutoFit/>
          </a:bodyPr>
          <a:lstStyle/>
          <a:p>
            <a:r>
              <a:rPr kumimoji="1" lang="en-US" altLang="zh-CN" sz="2400" b="1">
                <a:latin typeface="Tahoma" pitchFamily="34" charset="0"/>
              </a:rPr>
              <a:t>r</a:t>
            </a:r>
            <a:r>
              <a:rPr kumimoji="1" lang="en-US" altLang="zh-CN" sz="2400" b="1" baseline="-25000">
                <a:latin typeface="Tahoma" pitchFamily="34" charset="0"/>
              </a:rPr>
              <a:t>k </a:t>
            </a:r>
            <a:r>
              <a:rPr kumimoji="1" lang="zh-CN" altLang="en-US" sz="2400" b="1">
                <a:latin typeface="Tahoma" pitchFamily="34" charset="0"/>
              </a:rPr>
              <a:t>、</a:t>
            </a:r>
            <a:r>
              <a:rPr kumimoji="1" lang="zh-CN" altLang="en-US" sz="2400" b="1" baseline="-25000">
                <a:latin typeface="Tahoma" pitchFamily="34" charset="0"/>
              </a:rPr>
              <a:t> </a:t>
            </a:r>
            <a:r>
              <a:rPr kumimoji="1" lang="en-US" altLang="zh-CN" sz="2400" b="1">
                <a:latin typeface="Tahoma" pitchFamily="34" charset="0"/>
              </a:rPr>
              <a:t>r</a:t>
            </a:r>
            <a:r>
              <a:rPr kumimoji="1" lang="en-US" altLang="zh-CN" sz="2400" b="1" baseline="-25000">
                <a:latin typeface="Tahoma" pitchFamily="34" charset="0"/>
              </a:rPr>
              <a:t>1</a:t>
            </a:r>
            <a:r>
              <a:rPr kumimoji="1" lang="zh-CN" altLang="en-US" sz="2400" b="1">
                <a:latin typeface="Tahoma" pitchFamily="34" charset="0"/>
              </a:rPr>
              <a:t>、      </a:t>
            </a:r>
            <a:r>
              <a:rPr kumimoji="1" lang="en-US" altLang="zh-CN" sz="2400" b="1">
                <a:latin typeface="Tahoma" pitchFamily="34" charset="0"/>
              </a:rPr>
              <a:t>r</a:t>
            </a:r>
            <a:r>
              <a:rPr kumimoji="1" lang="en-US" altLang="zh-CN" sz="2400" b="1" baseline="-25000">
                <a:latin typeface="Tahoma" pitchFamily="34" charset="0"/>
              </a:rPr>
              <a:t>2 </a:t>
            </a:r>
          </a:p>
        </p:txBody>
      </p:sp>
      <p:sp>
        <p:nvSpPr>
          <p:cNvPr id="16390" name="Line 8"/>
          <p:cNvSpPr>
            <a:spLocks noChangeShapeType="1"/>
          </p:cNvSpPr>
          <p:nvPr/>
        </p:nvSpPr>
        <p:spPr bwMode="auto">
          <a:xfrm>
            <a:off x="6659563" y="620713"/>
            <a:ext cx="936625" cy="358775"/>
          </a:xfrm>
          <a:prstGeom prst="line">
            <a:avLst/>
          </a:prstGeom>
          <a:noFill/>
          <a:ln w="9525">
            <a:solidFill>
              <a:schemeClr val="tx1"/>
            </a:solidFill>
            <a:miter lim="800000"/>
            <a:headEnd/>
            <a:tailEnd/>
          </a:ln>
          <a:effectLst/>
        </p:spPr>
        <p:txBody>
          <a:bodyPr wrap="none"/>
          <a:lstStyle/>
          <a:p>
            <a:endParaRPr lang="zh-CN" altLang="en-US"/>
          </a:p>
        </p:txBody>
      </p:sp>
      <p:sp>
        <p:nvSpPr>
          <p:cNvPr id="16391" name="Rectangle 9"/>
          <p:cNvSpPr>
            <a:spLocks noChangeArrowheads="1"/>
          </p:cNvSpPr>
          <p:nvPr/>
        </p:nvSpPr>
        <p:spPr bwMode="auto">
          <a:xfrm>
            <a:off x="6659563" y="2205038"/>
            <a:ext cx="2232025" cy="457200"/>
          </a:xfrm>
          <a:prstGeom prst="rect">
            <a:avLst/>
          </a:prstGeom>
          <a:noFill/>
          <a:ln w="9525">
            <a:noFill/>
            <a:miter lim="800000"/>
            <a:headEnd/>
            <a:tailEnd/>
          </a:ln>
          <a:effectLst/>
        </p:spPr>
        <p:txBody>
          <a:bodyPr>
            <a:spAutoFit/>
          </a:bodyPr>
          <a:lstStyle/>
          <a:p>
            <a:r>
              <a:rPr kumimoji="1" lang="en-US" altLang="zh-CN" sz="2400" b="1">
                <a:latin typeface="Tahoma" pitchFamily="34" charset="0"/>
              </a:rPr>
              <a:t>r</a:t>
            </a:r>
            <a:r>
              <a:rPr kumimoji="1" lang="en-US" altLang="zh-CN" sz="2400" b="1" baseline="-25000">
                <a:latin typeface="Tahoma" pitchFamily="34" charset="0"/>
              </a:rPr>
              <a:t>s1</a:t>
            </a:r>
            <a:r>
              <a:rPr kumimoji="1" lang="zh-CN" altLang="en-US" sz="2400" b="1">
                <a:latin typeface="Tahoma" pitchFamily="34" charset="0"/>
              </a:rPr>
              <a:t>、 </a:t>
            </a:r>
            <a:r>
              <a:rPr kumimoji="1" lang="en-US" altLang="zh-CN" sz="2400" b="1">
                <a:latin typeface="Tahoma" pitchFamily="34" charset="0"/>
              </a:rPr>
              <a:t>R</a:t>
            </a:r>
            <a:r>
              <a:rPr kumimoji="1" lang="en-US" altLang="zh-CN" sz="2400" b="1" baseline="-25000">
                <a:latin typeface="Tahoma" pitchFamily="34" charset="0"/>
              </a:rPr>
              <a:t>s</a:t>
            </a:r>
            <a:r>
              <a:rPr kumimoji="1" lang="en-US" altLang="zh-CN" sz="2400">
                <a:latin typeface="Tahoma" pitchFamily="34" charset="0"/>
              </a:rPr>
              <a:t>   </a:t>
            </a:r>
            <a:r>
              <a:rPr kumimoji="1" lang="en-US" altLang="zh-CN" sz="2400" b="1">
                <a:latin typeface="Tahoma" pitchFamily="34" charset="0"/>
              </a:rPr>
              <a:t>r</a:t>
            </a:r>
            <a:r>
              <a:rPr kumimoji="1" lang="en-US" altLang="zh-CN" sz="2400" b="1" baseline="-25000">
                <a:latin typeface="Tahoma" pitchFamily="34" charset="0"/>
              </a:rPr>
              <a:t>s2</a:t>
            </a:r>
          </a:p>
        </p:txBody>
      </p:sp>
      <p:sp>
        <p:nvSpPr>
          <p:cNvPr id="16392" name="Line 10"/>
          <p:cNvSpPr>
            <a:spLocks noChangeShapeType="1"/>
          </p:cNvSpPr>
          <p:nvPr/>
        </p:nvSpPr>
        <p:spPr bwMode="auto">
          <a:xfrm>
            <a:off x="7164388" y="549275"/>
            <a:ext cx="215900" cy="935038"/>
          </a:xfrm>
          <a:prstGeom prst="line">
            <a:avLst/>
          </a:prstGeom>
          <a:noFill/>
          <a:ln w="9525">
            <a:solidFill>
              <a:schemeClr val="tx1"/>
            </a:solidFill>
            <a:miter lim="800000"/>
            <a:headEnd/>
            <a:tailEnd/>
          </a:ln>
          <a:effectLst/>
        </p:spPr>
        <p:txBody>
          <a:bodyPr wrap="none"/>
          <a:lstStyle/>
          <a:p>
            <a:endParaRPr lang="zh-CN" altLang="en-US"/>
          </a:p>
        </p:txBody>
      </p:sp>
      <p:sp>
        <p:nvSpPr>
          <p:cNvPr id="16393" name="Line 11"/>
          <p:cNvSpPr>
            <a:spLocks noChangeShapeType="1"/>
          </p:cNvSpPr>
          <p:nvPr/>
        </p:nvSpPr>
        <p:spPr bwMode="auto">
          <a:xfrm flipH="1">
            <a:off x="7956550" y="549275"/>
            <a:ext cx="215900" cy="935038"/>
          </a:xfrm>
          <a:prstGeom prst="line">
            <a:avLst/>
          </a:prstGeom>
          <a:noFill/>
          <a:ln w="9525">
            <a:solidFill>
              <a:schemeClr val="tx1"/>
            </a:solidFill>
            <a:miter lim="800000"/>
            <a:headEnd/>
            <a:tailEnd/>
          </a:ln>
          <a:effectLst/>
        </p:spPr>
        <p:txBody>
          <a:bodyPr wrap="none"/>
          <a:lstStyle/>
          <a:p>
            <a:endParaRPr lang="zh-CN" altLang="en-US"/>
          </a:p>
        </p:txBody>
      </p:sp>
      <p:graphicFrame>
        <p:nvGraphicFramePr>
          <p:cNvPr id="16394" name="Object 12"/>
          <p:cNvGraphicFramePr>
            <a:graphicFrameLocks noChangeAspect="1"/>
          </p:cNvGraphicFramePr>
          <p:nvPr>
            <p:ph sz="quarter" idx="3"/>
          </p:nvPr>
        </p:nvGraphicFramePr>
        <p:xfrm>
          <a:off x="2339975" y="5291138"/>
          <a:ext cx="1800225" cy="1566862"/>
        </p:xfrm>
        <a:graphic>
          <a:graphicData uri="http://schemas.openxmlformats.org/presentationml/2006/ole">
            <p:oleObj spid="_x0000_s16394" name="公式" r:id="rId4" imgW="825500" imgH="889000" progId="Equation.3">
              <p:embed/>
            </p:oleObj>
          </a:graphicData>
        </a:graphic>
      </p:graphicFrame>
      <p:graphicFrame>
        <p:nvGraphicFramePr>
          <p:cNvPr id="16395" name="Object 15"/>
          <p:cNvGraphicFramePr>
            <a:graphicFrameLocks noChangeAspect="1"/>
          </p:cNvGraphicFramePr>
          <p:nvPr/>
        </p:nvGraphicFramePr>
        <p:xfrm>
          <a:off x="5008563" y="5335588"/>
          <a:ext cx="2011362" cy="1476375"/>
        </p:xfrm>
        <a:graphic>
          <a:graphicData uri="http://schemas.openxmlformats.org/presentationml/2006/ole">
            <p:oleObj spid="_x0000_s16395" name="公式" r:id="rId5" imgW="876300" imgH="838200" progId="Equation.3">
              <p:embed/>
            </p:oleObj>
          </a:graphicData>
        </a:graphic>
      </p:graphicFrame>
    </p:spTree>
  </p:cSld>
  <p:clrMapOvr>
    <a:masterClrMapping/>
  </p:clrMapOvr>
  <p:transition advTm="33267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410" name="Picture 4" descr="7-1换向概述2"/>
          <p:cNvPicPr>
            <a:picLocks noChangeAspect="1" noChangeArrowheads="1"/>
          </p:cNvPicPr>
          <p:nvPr>
            <p:ph sz="quarter" idx="2"/>
          </p:nvPr>
        </p:nvPicPr>
        <p:blipFill>
          <a:blip r:embed="rId3"/>
          <a:srcRect l="31691" r="34927" b="28743"/>
          <a:stretch>
            <a:fillRect/>
          </a:stretch>
        </p:blipFill>
        <p:spPr>
          <a:xfrm>
            <a:off x="5334000" y="-9525"/>
            <a:ext cx="3810000" cy="2376488"/>
          </a:xfrm>
          <a:noFill/>
        </p:spPr>
      </p:pic>
      <p:sp>
        <p:nvSpPr>
          <p:cNvPr id="17411" name="Rectangle 2"/>
          <p:cNvSpPr>
            <a:spLocks noGrp="1" noChangeArrowheads="1"/>
          </p:cNvSpPr>
          <p:nvPr>
            <p:ph type="title"/>
          </p:nvPr>
        </p:nvSpPr>
        <p:spPr>
          <a:xfrm>
            <a:off x="684213" y="476250"/>
            <a:ext cx="7696200" cy="1143000"/>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14</a:t>
            </a:r>
            <a:r>
              <a:rPr lang="en-US" altLang="zh-CN" sz="2500" smtClean="0"/>
              <a:t> </a:t>
            </a:r>
            <a:br>
              <a:rPr lang="en-US" altLang="zh-CN" sz="2500" smtClean="0"/>
            </a:br>
            <a:r>
              <a:rPr lang="en-US" altLang="zh-CN" sz="2500" smtClean="0"/>
              <a:t>2.</a:t>
            </a:r>
            <a:r>
              <a:rPr lang="zh-CN" altLang="en-US" b="1" smtClean="0"/>
              <a:t>换向的电磁理论</a:t>
            </a:r>
            <a:r>
              <a:rPr lang="en-US" altLang="zh-CN" sz="1200" b="1" smtClean="0"/>
              <a:t>7</a:t>
            </a:r>
          </a:p>
        </p:txBody>
      </p:sp>
      <p:sp>
        <p:nvSpPr>
          <p:cNvPr id="17412" name="Rectangle 3"/>
          <p:cNvSpPr>
            <a:spLocks noGrp="1" noChangeArrowheads="1"/>
          </p:cNvSpPr>
          <p:nvPr>
            <p:ph type="body" sz="half" idx="1"/>
          </p:nvPr>
        </p:nvSpPr>
        <p:spPr>
          <a:xfrm>
            <a:off x="611188" y="1700213"/>
            <a:ext cx="8208962" cy="4824412"/>
          </a:xfrm>
        </p:spPr>
        <p:txBody>
          <a:bodyPr/>
          <a:lstStyle/>
          <a:p>
            <a:pPr eaLnBrk="1" hangingPunct="1"/>
            <a:r>
              <a:rPr lang="zh-CN" altLang="en-US" sz="2700" b="1" smtClean="0"/>
              <a:t>取合成电势</a:t>
            </a:r>
            <a:r>
              <a:rPr lang="zh-CN" altLang="en-US" sz="2700" b="1" smtClean="0">
                <a:latin typeface="宋体" pitchFamily="2" charset="-122"/>
              </a:rPr>
              <a:t>∑</a:t>
            </a:r>
            <a:r>
              <a:rPr lang="en-US" altLang="zh-CN" sz="2700" b="1" smtClean="0">
                <a:latin typeface="宋体" pitchFamily="2" charset="-122"/>
              </a:rPr>
              <a:t>e</a:t>
            </a:r>
            <a:r>
              <a:rPr lang="zh-CN" altLang="en-US" sz="2700" b="1" smtClean="0"/>
              <a:t>与换向电流</a:t>
            </a:r>
            <a:r>
              <a:rPr lang="en-US" altLang="zh-CN" sz="2700" b="1" smtClean="0"/>
              <a:t>i</a:t>
            </a:r>
            <a:r>
              <a:rPr lang="zh-CN" altLang="en-US" sz="2700" b="1" smtClean="0"/>
              <a:t>方向一致。</a:t>
            </a:r>
          </a:p>
          <a:p>
            <a:pPr eaLnBrk="1" hangingPunct="1"/>
            <a:r>
              <a:rPr lang="zh-CN" altLang="en-US" sz="2700" b="1" smtClean="0"/>
              <a:t>则</a:t>
            </a:r>
            <a:r>
              <a:rPr lang="zh-CN" altLang="en-US" sz="2700" b="1" smtClean="0">
                <a:latin typeface="宋体" pitchFamily="2" charset="-122"/>
              </a:rPr>
              <a:t>∑</a:t>
            </a:r>
            <a:r>
              <a:rPr lang="en-US" altLang="zh-CN" sz="2700" b="1" smtClean="0">
                <a:latin typeface="宋体" pitchFamily="2" charset="-122"/>
              </a:rPr>
              <a:t>e=r</a:t>
            </a:r>
            <a:r>
              <a:rPr lang="en-US" altLang="zh-CN" sz="2700" b="1" baseline="-25000" smtClean="0">
                <a:latin typeface="宋体" pitchFamily="2" charset="-122"/>
              </a:rPr>
              <a:t>s1</a:t>
            </a:r>
            <a:r>
              <a:rPr lang="en-US" altLang="zh-CN" sz="2700" b="1" smtClean="0">
                <a:latin typeface="宋体" pitchFamily="2" charset="-122"/>
              </a:rPr>
              <a:t>i</a:t>
            </a:r>
            <a:r>
              <a:rPr lang="en-US" altLang="zh-CN" sz="2700" b="1" baseline="-25000" smtClean="0">
                <a:latin typeface="宋体" pitchFamily="2" charset="-122"/>
              </a:rPr>
              <a:t>1</a:t>
            </a:r>
            <a:r>
              <a:rPr lang="en-US" altLang="zh-CN" sz="2700" b="1" smtClean="0">
                <a:latin typeface="宋体" pitchFamily="2" charset="-122"/>
              </a:rPr>
              <a:t>-r</a:t>
            </a:r>
            <a:r>
              <a:rPr lang="en-US" altLang="zh-CN" sz="2700" b="1" baseline="-25000" smtClean="0">
                <a:latin typeface="宋体" pitchFamily="2" charset="-122"/>
              </a:rPr>
              <a:t>s2</a:t>
            </a:r>
            <a:r>
              <a:rPr lang="en-US" altLang="zh-CN" sz="2700" b="1" smtClean="0">
                <a:latin typeface="宋体" pitchFamily="2" charset="-122"/>
              </a:rPr>
              <a:t>i</a:t>
            </a:r>
            <a:r>
              <a:rPr lang="en-US" altLang="zh-CN" sz="2700" b="1" baseline="-25000" smtClean="0">
                <a:latin typeface="宋体" pitchFamily="2" charset="-122"/>
              </a:rPr>
              <a:t>2</a:t>
            </a:r>
          </a:p>
          <a:p>
            <a:pPr eaLnBrk="1" hangingPunct="1"/>
            <a:r>
              <a:rPr lang="zh-CN" altLang="en-US" sz="2700" b="1" smtClean="0"/>
              <a:t>式中连接线电流       </a:t>
            </a:r>
          </a:p>
          <a:p>
            <a:pPr eaLnBrk="1" hangingPunct="1"/>
            <a:endParaRPr lang="zh-CN" altLang="en-US" sz="2700" b="1" smtClean="0"/>
          </a:p>
          <a:p>
            <a:pPr eaLnBrk="1" hangingPunct="1"/>
            <a:r>
              <a:rPr lang="zh-CN" altLang="en-US" sz="2700" b="1" smtClean="0"/>
              <a:t>整理后得</a:t>
            </a:r>
          </a:p>
          <a:p>
            <a:pPr eaLnBrk="1" hangingPunct="1"/>
            <a:endParaRPr lang="zh-CN" altLang="en-US" sz="2700" b="1" smtClean="0"/>
          </a:p>
          <a:p>
            <a:pPr eaLnBrk="1" hangingPunct="1"/>
            <a:r>
              <a:rPr lang="zh-CN" altLang="en-US" sz="2700" b="1" smtClean="0"/>
              <a:t>式中右端第一项称为直线换向电流</a:t>
            </a:r>
            <a:r>
              <a:rPr lang="en-US" altLang="zh-CN" sz="2700" b="1" smtClean="0"/>
              <a:t>i</a:t>
            </a:r>
            <a:r>
              <a:rPr lang="en-US" altLang="zh-CN" sz="2700" b="1" baseline="-25000" smtClean="0"/>
              <a:t>L</a:t>
            </a:r>
            <a:r>
              <a:rPr lang="zh-CN" altLang="en-US" sz="2700" b="1" smtClean="0"/>
              <a:t>，第二项称为附加换向电流</a:t>
            </a:r>
            <a:r>
              <a:rPr lang="en-US" altLang="zh-CN" sz="2700" b="1" smtClean="0"/>
              <a:t>i</a:t>
            </a:r>
            <a:r>
              <a:rPr lang="en-US" altLang="zh-CN" sz="2700" b="1" baseline="-25000" smtClean="0"/>
              <a:t>c</a:t>
            </a:r>
            <a:r>
              <a:rPr lang="en-US" altLang="zh-CN" sz="2700" b="1" smtClean="0"/>
              <a:t>    </a:t>
            </a:r>
          </a:p>
        </p:txBody>
      </p:sp>
      <p:sp>
        <p:nvSpPr>
          <p:cNvPr id="17413" name="Rectangle 7"/>
          <p:cNvSpPr>
            <a:spLocks noChangeArrowheads="1"/>
          </p:cNvSpPr>
          <p:nvPr/>
        </p:nvSpPr>
        <p:spPr bwMode="auto">
          <a:xfrm>
            <a:off x="6659563" y="1916113"/>
            <a:ext cx="2484437" cy="457200"/>
          </a:xfrm>
          <a:prstGeom prst="rect">
            <a:avLst/>
          </a:prstGeom>
          <a:noFill/>
          <a:ln w="9525">
            <a:noFill/>
            <a:miter lim="800000"/>
            <a:headEnd/>
            <a:tailEnd/>
          </a:ln>
          <a:effectLst/>
        </p:spPr>
        <p:txBody>
          <a:bodyPr>
            <a:spAutoFit/>
          </a:bodyPr>
          <a:lstStyle/>
          <a:p>
            <a:r>
              <a:rPr kumimoji="1" lang="en-US" altLang="zh-CN" sz="2400" b="1">
                <a:latin typeface="Tahoma" pitchFamily="34" charset="0"/>
              </a:rPr>
              <a:t>r</a:t>
            </a:r>
            <a:r>
              <a:rPr kumimoji="1" lang="en-US" altLang="zh-CN" sz="2400" b="1" baseline="-25000">
                <a:latin typeface="Tahoma" pitchFamily="34" charset="0"/>
              </a:rPr>
              <a:t>s1</a:t>
            </a:r>
            <a:r>
              <a:rPr kumimoji="1" lang="zh-CN" altLang="en-US" sz="2400" b="1">
                <a:latin typeface="Tahoma" pitchFamily="34" charset="0"/>
              </a:rPr>
              <a:t>、         </a:t>
            </a:r>
            <a:r>
              <a:rPr kumimoji="1" lang="zh-CN" altLang="en-US" sz="2400">
                <a:latin typeface="Tahoma" pitchFamily="34" charset="0"/>
              </a:rPr>
              <a:t>   </a:t>
            </a:r>
            <a:r>
              <a:rPr kumimoji="1" lang="en-US" altLang="zh-CN" sz="2400" b="1">
                <a:latin typeface="Tahoma" pitchFamily="34" charset="0"/>
              </a:rPr>
              <a:t>r</a:t>
            </a:r>
            <a:r>
              <a:rPr kumimoji="1" lang="en-US" altLang="zh-CN" sz="2400" b="1" baseline="-25000">
                <a:latin typeface="Tahoma" pitchFamily="34" charset="0"/>
              </a:rPr>
              <a:t>s2</a:t>
            </a:r>
          </a:p>
        </p:txBody>
      </p:sp>
      <p:graphicFrame>
        <p:nvGraphicFramePr>
          <p:cNvPr id="17414" name="Object 10"/>
          <p:cNvGraphicFramePr>
            <a:graphicFrameLocks noChangeAspect="1"/>
          </p:cNvGraphicFramePr>
          <p:nvPr>
            <p:ph sz="quarter" idx="3"/>
          </p:nvPr>
        </p:nvGraphicFramePr>
        <p:xfrm>
          <a:off x="3851275" y="2636838"/>
          <a:ext cx="4708525" cy="2044700"/>
        </p:xfrm>
        <a:graphic>
          <a:graphicData uri="http://schemas.openxmlformats.org/presentationml/2006/ole">
            <p:oleObj spid="_x0000_s17414" name="公式" r:id="rId4" imgW="1384300" imgH="927100" progId="Equation.3">
              <p:embed/>
            </p:oleObj>
          </a:graphicData>
        </a:graphic>
      </p:graphicFrame>
    </p:spTree>
  </p:cSld>
  <p:clrMapOvr>
    <a:masterClrMapping/>
  </p:clrMapOvr>
  <p:transition advTm="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14</a:t>
            </a:r>
            <a:r>
              <a:rPr lang="en-US" altLang="zh-CN" sz="2500" smtClean="0"/>
              <a:t> </a:t>
            </a:r>
            <a:br>
              <a:rPr lang="en-US" altLang="zh-CN" sz="2500" smtClean="0"/>
            </a:br>
            <a:r>
              <a:rPr lang="en-US" altLang="zh-CN" sz="2500" smtClean="0"/>
              <a:t>2.</a:t>
            </a:r>
            <a:r>
              <a:rPr lang="zh-CN" altLang="en-US" b="1" smtClean="0"/>
              <a:t>换向的电磁理论</a:t>
            </a:r>
          </a:p>
        </p:txBody>
      </p:sp>
      <p:sp>
        <p:nvSpPr>
          <p:cNvPr id="18435" name="Rectangle 3"/>
          <p:cNvSpPr>
            <a:spLocks noGrp="1" noChangeArrowheads="1"/>
          </p:cNvSpPr>
          <p:nvPr>
            <p:ph type="body" sz="half" idx="1"/>
          </p:nvPr>
        </p:nvSpPr>
        <p:spPr>
          <a:xfrm>
            <a:off x="395288" y="1844675"/>
            <a:ext cx="8424862" cy="5013325"/>
          </a:xfrm>
        </p:spPr>
        <p:txBody>
          <a:bodyPr/>
          <a:lstStyle/>
          <a:p>
            <a:pPr eaLnBrk="1" hangingPunct="1">
              <a:lnSpc>
                <a:spcPct val="90000"/>
              </a:lnSpc>
            </a:pPr>
            <a:r>
              <a:rPr lang="zh-CN" altLang="en-US" sz="2300" b="1" smtClean="0"/>
              <a:t>下面就</a:t>
            </a:r>
            <a:r>
              <a:rPr lang="zh-CN" altLang="en-US" sz="2300" b="1" smtClean="0">
                <a:latin typeface="宋体" pitchFamily="2" charset="-122"/>
              </a:rPr>
              <a:t>∑</a:t>
            </a:r>
            <a:r>
              <a:rPr lang="en-US" altLang="zh-CN" sz="2300" b="1" smtClean="0">
                <a:latin typeface="宋体" pitchFamily="2" charset="-122"/>
              </a:rPr>
              <a:t>e</a:t>
            </a:r>
            <a:r>
              <a:rPr lang="zh-CN" altLang="en-US" sz="2300" b="1" smtClean="0"/>
              <a:t>可能出现的三种情况，</a:t>
            </a:r>
          </a:p>
          <a:p>
            <a:pPr eaLnBrk="1" hangingPunct="1">
              <a:lnSpc>
                <a:spcPct val="90000"/>
              </a:lnSpc>
            </a:pPr>
            <a:r>
              <a:rPr lang="zh-CN" altLang="en-US" sz="2300" b="1" smtClean="0"/>
              <a:t>分为三种类型</a:t>
            </a:r>
          </a:p>
          <a:p>
            <a:pPr eaLnBrk="1" hangingPunct="1">
              <a:lnSpc>
                <a:spcPct val="90000"/>
              </a:lnSpc>
            </a:pPr>
            <a:r>
              <a:rPr lang="en-US" altLang="zh-CN" sz="2300" b="1" smtClean="0"/>
              <a:t>1.</a:t>
            </a:r>
            <a:r>
              <a:rPr lang="zh-CN" altLang="en-US" sz="2300" b="1" smtClean="0"/>
              <a:t>直线换向</a:t>
            </a:r>
          </a:p>
          <a:p>
            <a:pPr eaLnBrk="1" hangingPunct="1">
              <a:lnSpc>
                <a:spcPct val="90000"/>
              </a:lnSpc>
            </a:pPr>
            <a:r>
              <a:rPr lang="zh-CN" altLang="en-US" sz="2300" b="1" smtClean="0"/>
              <a:t>当</a:t>
            </a:r>
            <a:r>
              <a:rPr lang="en-US" altLang="zh-CN" sz="2300" b="1" smtClean="0"/>
              <a:t>e</a:t>
            </a:r>
            <a:r>
              <a:rPr lang="en-US" altLang="zh-CN" sz="2300" b="1" baseline="-25000" smtClean="0"/>
              <a:t>k</a:t>
            </a:r>
            <a:r>
              <a:rPr lang="en-US" altLang="zh-CN" sz="2300" b="1" smtClean="0"/>
              <a:t>=e</a:t>
            </a:r>
            <a:r>
              <a:rPr lang="en-US" altLang="zh-CN" sz="2300" b="1" baseline="-25000" smtClean="0"/>
              <a:t>r</a:t>
            </a:r>
            <a:r>
              <a:rPr lang="zh-CN" altLang="en-US" sz="2300" b="1" smtClean="0"/>
              <a:t>，则</a:t>
            </a:r>
            <a:r>
              <a:rPr lang="zh-CN" altLang="en-US" sz="2300" b="1" smtClean="0">
                <a:solidFill>
                  <a:srgbClr val="FF3300"/>
                </a:solidFill>
                <a:latin typeface="宋体" pitchFamily="2" charset="-122"/>
              </a:rPr>
              <a:t>∑</a:t>
            </a:r>
            <a:r>
              <a:rPr lang="en-US" altLang="zh-CN" sz="2300" b="1" smtClean="0">
                <a:solidFill>
                  <a:srgbClr val="FF3300"/>
                </a:solidFill>
                <a:latin typeface="宋体" pitchFamily="2" charset="-122"/>
              </a:rPr>
              <a:t>e=</a:t>
            </a:r>
            <a:r>
              <a:rPr lang="en-US" altLang="zh-CN" sz="2300" b="1" smtClean="0">
                <a:solidFill>
                  <a:srgbClr val="FF3300"/>
                </a:solidFill>
              </a:rPr>
              <a:t>e</a:t>
            </a:r>
            <a:r>
              <a:rPr lang="en-US" altLang="zh-CN" sz="2300" b="1" baseline="-25000" smtClean="0">
                <a:solidFill>
                  <a:srgbClr val="FF3300"/>
                </a:solidFill>
              </a:rPr>
              <a:t>k</a:t>
            </a:r>
            <a:r>
              <a:rPr lang="en-US" altLang="zh-CN" sz="2300" b="1" smtClean="0">
                <a:solidFill>
                  <a:srgbClr val="FF3300"/>
                </a:solidFill>
                <a:latin typeface="宋体" pitchFamily="2" charset="-122"/>
              </a:rPr>
              <a:t>-</a:t>
            </a:r>
            <a:r>
              <a:rPr lang="en-US" altLang="zh-CN" sz="2300" b="1" smtClean="0">
                <a:solidFill>
                  <a:srgbClr val="FF3300"/>
                </a:solidFill>
              </a:rPr>
              <a:t>e</a:t>
            </a:r>
            <a:r>
              <a:rPr lang="en-US" altLang="zh-CN" sz="2300" b="1" baseline="-25000" smtClean="0">
                <a:solidFill>
                  <a:srgbClr val="FF3300"/>
                </a:solidFill>
              </a:rPr>
              <a:t>r</a:t>
            </a:r>
            <a:r>
              <a:rPr lang="en-US" altLang="zh-CN" sz="2300" b="1" smtClean="0">
                <a:solidFill>
                  <a:srgbClr val="FF3300"/>
                </a:solidFill>
                <a:latin typeface="宋体" pitchFamily="2" charset="-122"/>
              </a:rPr>
              <a:t>=0</a:t>
            </a:r>
            <a:r>
              <a:rPr lang="zh-CN" altLang="en-US" sz="2300" b="1" smtClean="0">
                <a:latin typeface="宋体" pitchFamily="2" charset="-122"/>
              </a:rPr>
              <a:t>，此时，</a:t>
            </a:r>
            <a:endParaRPr lang="zh-CN" altLang="en-US" sz="2300" b="1" baseline="-25000" smtClean="0">
              <a:latin typeface="宋体" pitchFamily="2" charset="-122"/>
            </a:endParaRPr>
          </a:p>
          <a:p>
            <a:pPr eaLnBrk="1" hangingPunct="1">
              <a:lnSpc>
                <a:spcPct val="90000"/>
              </a:lnSpc>
            </a:pPr>
            <a:r>
              <a:rPr lang="zh-CN" altLang="en-US" sz="2300" b="1" smtClean="0"/>
              <a:t>换向电流</a:t>
            </a:r>
            <a:r>
              <a:rPr lang="en-US" altLang="zh-CN" sz="2300" b="1" smtClean="0"/>
              <a:t>i</a:t>
            </a:r>
            <a:r>
              <a:rPr lang="zh-CN" altLang="en-US" sz="2300" b="1" smtClean="0"/>
              <a:t>均匀地从</a:t>
            </a:r>
            <a:r>
              <a:rPr lang="en-US" altLang="zh-CN" sz="2300" b="1" smtClean="0"/>
              <a:t>+</a:t>
            </a:r>
            <a:r>
              <a:rPr lang="en-US" altLang="zh-CN" sz="2300" b="1" smtClean="0">
                <a:latin typeface="宋体" pitchFamily="2" charset="-122"/>
              </a:rPr>
              <a:t>i</a:t>
            </a:r>
            <a:r>
              <a:rPr lang="en-US" altLang="zh-CN" sz="2300" b="1" baseline="-25000" smtClean="0">
                <a:latin typeface="宋体" pitchFamily="2" charset="-122"/>
              </a:rPr>
              <a:t>a</a:t>
            </a:r>
            <a:r>
              <a:rPr lang="zh-CN" altLang="en-US" sz="2300" b="1" smtClean="0">
                <a:latin typeface="宋体" pitchFamily="2" charset="-122"/>
              </a:rPr>
              <a:t>变到</a:t>
            </a:r>
            <a:r>
              <a:rPr lang="en-US" altLang="zh-CN" sz="2300" b="1" smtClean="0">
                <a:latin typeface="宋体" pitchFamily="2" charset="-122"/>
              </a:rPr>
              <a:t>-i</a:t>
            </a:r>
            <a:r>
              <a:rPr lang="en-US" altLang="zh-CN" sz="2300" b="1" baseline="-25000" smtClean="0">
                <a:latin typeface="宋体" pitchFamily="2" charset="-122"/>
              </a:rPr>
              <a:t>a</a:t>
            </a:r>
            <a:r>
              <a:rPr lang="en-US" altLang="zh-CN" sz="2300" b="1" smtClean="0"/>
              <a:t> </a:t>
            </a:r>
            <a:r>
              <a:rPr lang="zh-CN" altLang="en-US" sz="2300" b="1" smtClean="0">
                <a:latin typeface="宋体" pitchFamily="2" charset="-122"/>
              </a:rPr>
              <a:t>。</a:t>
            </a:r>
          </a:p>
          <a:p>
            <a:pPr eaLnBrk="1" hangingPunct="1">
              <a:lnSpc>
                <a:spcPct val="90000"/>
              </a:lnSpc>
            </a:pPr>
            <a:r>
              <a:rPr lang="zh-CN" altLang="en-US" sz="2300" b="1" smtClean="0">
                <a:latin typeface="宋体" pitchFamily="2" charset="-122"/>
              </a:rPr>
              <a:t>按上述关系计算电刷下的电流密度；</a:t>
            </a:r>
            <a:r>
              <a:rPr lang="zh-CN" altLang="en-US" sz="2300" b="1" smtClean="0"/>
              <a:t> </a:t>
            </a:r>
          </a:p>
          <a:p>
            <a:pPr eaLnBrk="1" hangingPunct="1">
              <a:lnSpc>
                <a:spcPct val="90000"/>
              </a:lnSpc>
            </a:pPr>
            <a:r>
              <a:rPr lang="zh-CN" altLang="en-US" sz="2300" b="1" smtClean="0"/>
              <a:t>   后刷边（换向片离开电刷一边）电流密度为</a:t>
            </a:r>
            <a:r>
              <a:rPr lang="en-US" altLang="zh-CN" sz="2300" b="1" smtClean="0"/>
              <a:t>j</a:t>
            </a:r>
            <a:r>
              <a:rPr lang="en-US" altLang="zh-CN" sz="2300" b="1" baseline="-25000" smtClean="0"/>
              <a:t>s1</a:t>
            </a:r>
            <a:r>
              <a:rPr lang="en-US" altLang="zh-CN" sz="2300" b="1" smtClean="0"/>
              <a:t>=i</a:t>
            </a:r>
            <a:r>
              <a:rPr lang="en-US" altLang="zh-CN" sz="2300" b="1" baseline="-25000" smtClean="0"/>
              <a:t>1</a:t>
            </a:r>
            <a:r>
              <a:rPr lang="en-US" altLang="zh-CN" sz="2300" b="1" smtClean="0"/>
              <a:t>/s</a:t>
            </a:r>
            <a:r>
              <a:rPr lang="en-US" altLang="zh-CN" sz="2300" b="1" baseline="-25000" smtClean="0"/>
              <a:t>1</a:t>
            </a:r>
            <a:r>
              <a:rPr lang="zh-CN" altLang="en-US" sz="2300" b="1" smtClean="0"/>
              <a:t>；</a:t>
            </a:r>
          </a:p>
          <a:p>
            <a:pPr eaLnBrk="1" hangingPunct="1">
              <a:lnSpc>
                <a:spcPct val="90000"/>
              </a:lnSpc>
            </a:pPr>
            <a:r>
              <a:rPr lang="zh-CN" altLang="en-US" sz="2300" b="1" smtClean="0"/>
              <a:t>   前刷边（换向片进入电刷一边）电流密度为</a:t>
            </a:r>
            <a:r>
              <a:rPr lang="en-US" altLang="zh-CN" sz="2300" b="1" smtClean="0"/>
              <a:t>j</a:t>
            </a:r>
            <a:r>
              <a:rPr lang="en-US" altLang="zh-CN" sz="2300" b="1" baseline="-25000" smtClean="0"/>
              <a:t>s2</a:t>
            </a:r>
            <a:r>
              <a:rPr lang="en-US" altLang="zh-CN" sz="2300" b="1" smtClean="0"/>
              <a:t>=i</a:t>
            </a:r>
            <a:r>
              <a:rPr lang="en-US" altLang="zh-CN" sz="2300" b="1" baseline="-25000" smtClean="0"/>
              <a:t>2</a:t>
            </a:r>
            <a:r>
              <a:rPr lang="en-US" altLang="zh-CN" sz="2300" b="1" smtClean="0"/>
              <a:t>/s</a:t>
            </a:r>
            <a:r>
              <a:rPr lang="en-US" altLang="zh-CN" sz="2300" b="1" baseline="-25000" smtClean="0"/>
              <a:t>2</a:t>
            </a:r>
            <a:r>
              <a:rPr lang="zh-CN" altLang="en-US" sz="2300" b="1" baseline="-25000" smtClean="0"/>
              <a:t>；</a:t>
            </a:r>
            <a:endParaRPr lang="zh-CN" altLang="en-US" sz="2300" b="1" smtClean="0"/>
          </a:p>
          <a:p>
            <a:pPr eaLnBrk="1" hangingPunct="1">
              <a:lnSpc>
                <a:spcPct val="90000"/>
              </a:lnSpc>
            </a:pPr>
            <a:r>
              <a:rPr lang="zh-CN" altLang="en-US" sz="2300" b="1" smtClean="0"/>
              <a:t>发现两电流密度相等，且为常值</a:t>
            </a:r>
            <a:r>
              <a:rPr lang="en-US" altLang="zh-CN" sz="2300" b="1" smtClean="0"/>
              <a:t>j</a:t>
            </a:r>
            <a:r>
              <a:rPr lang="en-US" altLang="zh-CN" sz="2300" b="1" baseline="-25000" smtClean="0"/>
              <a:t>s1</a:t>
            </a:r>
            <a:r>
              <a:rPr lang="en-US" altLang="zh-CN" sz="2300" b="1" smtClean="0"/>
              <a:t>=j</a:t>
            </a:r>
            <a:r>
              <a:rPr lang="en-US" altLang="zh-CN" sz="2300" b="1" baseline="-25000" smtClean="0"/>
              <a:t>s2</a:t>
            </a:r>
            <a:r>
              <a:rPr lang="en-US" altLang="zh-CN" sz="2300" b="1" smtClean="0"/>
              <a:t>=2i</a:t>
            </a:r>
            <a:r>
              <a:rPr lang="en-US" altLang="zh-CN" sz="2300" b="1" baseline="-25000" smtClean="0"/>
              <a:t>a</a:t>
            </a:r>
            <a:r>
              <a:rPr lang="en-US" altLang="zh-CN" sz="2300" b="1" smtClean="0"/>
              <a:t>/s</a:t>
            </a:r>
          </a:p>
          <a:p>
            <a:pPr eaLnBrk="1" hangingPunct="1">
              <a:lnSpc>
                <a:spcPct val="90000"/>
              </a:lnSpc>
            </a:pPr>
            <a:r>
              <a:rPr lang="zh-CN" altLang="en-US" sz="2300" b="1" smtClean="0"/>
              <a:t>直线换向时，换向元件中电势互相抵消，电流的换向和变化规律是由接触电阻</a:t>
            </a:r>
            <a:r>
              <a:rPr lang="en-US" altLang="zh-CN" sz="2300" b="1" smtClean="0"/>
              <a:t>r</a:t>
            </a:r>
            <a:r>
              <a:rPr lang="en-US" altLang="zh-CN" sz="2300" b="1" baseline="-25000" smtClean="0"/>
              <a:t>s1</a:t>
            </a:r>
            <a:r>
              <a:rPr lang="zh-CN" altLang="en-US" sz="2300" b="1" smtClean="0"/>
              <a:t>与</a:t>
            </a:r>
            <a:r>
              <a:rPr lang="en-US" altLang="zh-CN" sz="2300" b="1" smtClean="0"/>
              <a:t>r</a:t>
            </a:r>
            <a:r>
              <a:rPr lang="en-US" altLang="zh-CN" sz="2300" b="1" baseline="-25000" smtClean="0"/>
              <a:t>s2</a:t>
            </a:r>
            <a:r>
              <a:rPr lang="zh-CN" altLang="en-US" sz="2300" b="1" smtClean="0"/>
              <a:t>的改变而促成的。所以又称为</a:t>
            </a:r>
            <a:r>
              <a:rPr lang="zh-CN" altLang="en-US" sz="2300" b="1" smtClean="0">
                <a:solidFill>
                  <a:srgbClr val="FF3300"/>
                </a:solidFill>
              </a:rPr>
              <a:t>电阻换向</a:t>
            </a:r>
            <a:r>
              <a:rPr lang="zh-CN" altLang="en-US" sz="2300" b="1" smtClean="0"/>
              <a:t>，也是</a:t>
            </a:r>
            <a:r>
              <a:rPr lang="zh-CN" altLang="en-US" sz="2300" b="1" smtClean="0">
                <a:solidFill>
                  <a:srgbClr val="FF3300"/>
                </a:solidFill>
              </a:rPr>
              <a:t>理想换向</a:t>
            </a:r>
            <a:r>
              <a:rPr lang="zh-CN" altLang="en-US" sz="2300" b="1" smtClean="0"/>
              <a:t>。 </a:t>
            </a:r>
          </a:p>
        </p:txBody>
      </p:sp>
      <p:graphicFrame>
        <p:nvGraphicFramePr>
          <p:cNvPr id="18436" name="Object 6"/>
          <p:cNvGraphicFramePr>
            <a:graphicFrameLocks noChangeAspect="1"/>
          </p:cNvGraphicFramePr>
          <p:nvPr>
            <p:ph sz="quarter" idx="3"/>
          </p:nvPr>
        </p:nvGraphicFramePr>
        <p:xfrm>
          <a:off x="5543550" y="2654300"/>
          <a:ext cx="2068513" cy="973138"/>
        </p:xfrm>
        <a:graphic>
          <a:graphicData uri="http://schemas.openxmlformats.org/presentationml/2006/ole">
            <p:oleObj spid="_x0000_s18436" name="公式" r:id="rId3" imgW="1040948" imgH="431613" progId="Equation.3">
              <p:embed/>
            </p:oleObj>
          </a:graphicData>
        </a:graphic>
      </p:graphicFrame>
      <p:pic>
        <p:nvPicPr>
          <p:cNvPr id="18437" name="Picture 8" descr="dj7-3"/>
          <p:cNvPicPr>
            <a:picLocks noChangeAspect="1" noChangeArrowheads="1"/>
          </p:cNvPicPr>
          <p:nvPr>
            <p:ph sz="quarter" idx="2"/>
          </p:nvPr>
        </p:nvPicPr>
        <p:blipFill>
          <a:blip r:embed="rId4"/>
          <a:srcRect/>
          <a:stretch>
            <a:fillRect/>
          </a:stretch>
        </p:blipFill>
        <p:spPr>
          <a:xfrm>
            <a:off x="5940425" y="0"/>
            <a:ext cx="2952750" cy="2778125"/>
          </a:xfrm>
          <a:noFill/>
        </p:spPr>
      </p:pic>
    </p:spTree>
  </p:cSld>
  <p:clrMapOvr>
    <a:masterClrMapping/>
  </p:clrMapOvr>
  <p:transition advTm="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1700" b="1" smtClean="0">
                <a:latin typeface="华文新魏" pitchFamily="2" charset="-122"/>
                <a:ea typeface="华文新魏" pitchFamily="2" charset="-122"/>
              </a:rPr>
              <a:t>第七章　航空直流电机的换向                                       </a:t>
            </a:r>
            <a:r>
              <a:rPr lang="en-US" altLang="zh-CN" sz="1700" b="1" smtClean="0">
                <a:latin typeface="华文新魏" pitchFamily="2" charset="-122"/>
                <a:ea typeface="华文新魏" pitchFamily="2" charset="-122"/>
              </a:rPr>
              <a:t>15</a:t>
            </a:r>
            <a:r>
              <a:rPr lang="en-US" altLang="zh-CN" sz="2500" smtClean="0"/>
              <a:t> </a:t>
            </a:r>
            <a:br>
              <a:rPr lang="en-US" altLang="zh-CN" sz="2500" smtClean="0"/>
            </a:br>
            <a:r>
              <a:rPr lang="en-US" altLang="zh-CN" sz="2500" smtClean="0"/>
              <a:t>2.</a:t>
            </a:r>
            <a:r>
              <a:rPr lang="zh-CN" altLang="en-US" b="1" smtClean="0"/>
              <a:t>换向的电磁理论</a:t>
            </a:r>
            <a:endParaRPr lang="zh-CN" altLang="en-US" sz="1200" b="1" smtClean="0"/>
          </a:p>
        </p:txBody>
      </p:sp>
      <p:sp>
        <p:nvSpPr>
          <p:cNvPr id="19459" name="Rectangle 3"/>
          <p:cNvSpPr>
            <a:spLocks noGrp="1" noChangeArrowheads="1"/>
          </p:cNvSpPr>
          <p:nvPr>
            <p:ph type="body" sz="half" idx="1"/>
          </p:nvPr>
        </p:nvSpPr>
        <p:spPr>
          <a:xfrm>
            <a:off x="395288" y="1844675"/>
            <a:ext cx="8424862" cy="5013325"/>
          </a:xfrm>
        </p:spPr>
        <p:txBody>
          <a:bodyPr/>
          <a:lstStyle/>
          <a:p>
            <a:pPr eaLnBrk="1" hangingPunct="1">
              <a:lnSpc>
                <a:spcPct val="80000"/>
              </a:lnSpc>
            </a:pPr>
            <a:r>
              <a:rPr lang="en-US" altLang="zh-CN" sz="2300" b="1" smtClean="0"/>
              <a:t>2.</a:t>
            </a:r>
            <a:r>
              <a:rPr lang="zh-CN" altLang="en-US" sz="2300" b="1" smtClean="0"/>
              <a:t>延迟换向</a:t>
            </a:r>
          </a:p>
          <a:p>
            <a:pPr eaLnBrk="1" hangingPunct="1">
              <a:lnSpc>
                <a:spcPct val="80000"/>
              </a:lnSpc>
            </a:pPr>
            <a:r>
              <a:rPr lang="zh-CN" altLang="en-US" sz="2300" b="1" smtClean="0"/>
              <a:t>       当</a:t>
            </a:r>
            <a:r>
              <a:rPr lang="en-US" altLang="zh-CN" sz="2300" b="1" smtClean="0"/>
              <a:t>e</a:t>
            </a:r>
            <a:r>
              <a:rPr lang="en-US" altLang="zh-CN" sz="2300" b="1" baseline="-25000" smtClean="0"/>
              <a:t>k</a:t>
            </a:r>
            <a:r>
              <a:rPr lang="en-US" altLang="zh-CN" sz="2300" b="1" smtClean="0">
                <a:cs typeface="Tahoma" pitchFamily="34" charset="0"/>
              </a:rPr>
              <a:t>≠</a:t>
            </a:r>
            <a:r>
              <a:rPr lang="en-US" altLang="zh-CN" sz="2300" b="1" smtClean="0"/>
              <a:t>e</a:t>
            </a:r>
            <a:r>
              <a:rPr lang="en-US" altLang="zh-CN" sz="2300" b="1" baseline="-25000" smtClean="0"/>
              <a:t>r</a:t>
            </a:r>
            <a:r>
              <a:rPr lang="zh-CN" altLang="en-US" sz="2300" b="1" smtClean="0"/>
              <a:t>，则</a:t>
            </a:r>
            <a:r>
              <a:rPr lang="zh-CN" altLang="en-US" sz="2300" b="1" smtClean="0">
                <a:solidFill>
                  <a:srgbClr val="FF3300"/>
                </a:solidFill>
                <a:latin typeface="宋体" pitchFamily="2" charset="-122"/>
              </a:rPr>
              <a:t>∑</a:t>
            </a:r>
            <a:r>
              <a:rPr lang="en-US" altLang="zh-CN" sz="2300" b="1" smtClean="0">
                <a:solidFill>
                  <a:srgbClr val="FF3300"/>
                </a:solidFill>
                <a:latin typeface="宋体" pitchFamily="2" charset="-122"/>
              </a:rPr>
              <a:t>e=</a:t>
            </a:r>
            <a:r>
              <a:rPr lang="en-US" altLang="zh-CN" sz="2300" b="1" smtClean="0">
                <a:solidFill>
                  <a:srgbClr val="FF3300"/>
                </a:solidFill>
              </a:rPr>
              <a:t>e</a:t>
            </a:r>
            <a:r>
              <a:rPr lang="en-US" altLang="zh-CN" sz="2300" b="1" baseline="-25000" smtClean="0">
                <a:solidFill>
                  <a:srgbClr val="FF3300"/>
                </a:solidFill>
              </a:rPr>
              <a:t>k</a:t>
            </a:r>
            <a:r>
              <a:rPr lang="en-US" altLang="zh-CN" sz="2300" b="1" smtClean="0">
                <a:solidFill>
                  <a:srgbClr val="FF3300"/>
                </a:solidFill>
                <a:latin typeface="宋体" pitchFamily="2" charset="-122"/>
              </a:rPr>
              <a:t>-</a:t>
            </a:r>
            <a:r>
              <a:rPr lang="en-US" altLang="zh-CN" sz="2300" b="1" smtClean="0">
                <a:solidFill>
                  <a:srgbClr val="FF3300"/>
                </a:solidFill>
              </a:rPr>
              <a:t>e</a:t>
            </a:r>
            <a:r>
              <a:rPr lang="en-US" altLang="zh-CN" sz="2300" b="1" baseline="-25000" smtClean="0">
                <a:solidFill>
                  <a:srgbClr val="FF3300"/>
                </a:solidFill>
              </a:rPr>
              <a:t>r</a:t>
            </a:r>
            <a:r>
              <a:rPr lang="en-US" altLang="zh-CN" sz="2300" b="1" smtClean="0">
                <a:solidFill>
                  <a:srgbClr val="FF3300"/>
                </a:solidFill>
              </a:rPr>
              <a:t>&gt;</a:t>
            </a:r>
            <a:r>
              <a:rPr lang="en-US" altLang="zh-CN" sz="2300" b="1" smtClean="0">
                <a:solidFill>
                  <a:srgbClr val="FF3300"/>
                </a:solidFill>
                <a:latin typeface="宋体" pitchFamily="2" charset="-122"/>
              </a:rPr>
              <a:t>0</a:t>
            </a:r>
            <a:r>
              <a:rPr lang="zh-CN" altLang="en-US" sz="2300" b="1" smtClean="0">
                <a:latin typeface="宋体" pitchFamily="2" charset="-122"/>
              </a:rPr>
              <a:t>，</a:t>
            </a:r>
          </a:p>
          <a:p>
            <a:pPr eaLnBrk="1" hangingPunct="1">
              <a:lnSpc>
                <a:spcPct val="80000"/>
              </a:lnSpc>
            </a:pPr>
            <a:r>
              <a:rPr lang="zh-CN" altLang="en-US" sz="2300" b="1" smtClean="0">
                <a:latin typeface="宋体" pitchFamily="2" charset="-122"/>
              </a:rPr>
              <a:t>    此时，出现附加</a:t>
            </a:r>
            <a:r>
              <a:rPr lang="zh-CN" altLang="en-US" sz="2300" b="1" smtClean="0"/>
              <a:t>换向电流</a:t>
            </a:r>
            <a:r>
              <a:rPr lang="en-US" altLang="zh-CN" sz="2300" b="1" smtClean="0"/>
              <a:t>i</a:t>
            </a:r>
            <a:r>
              <a:rPr lang="en-US" altLang="zh-CN" sz="2300" b="1" baseline="-25000" smtClean="0"/>
              <a:t>c</a:t>
            </a:r>
            <a:r>
              <a:rPr lang="zh-CN" altLang="en-US" sz="2300" b="1" smtClean="0"/>
              <a:t>， </a:t>
            </a:r>
            <a:r>
              <a:rPr lang="en-US" altLang="zh-CN" sz="2300" b="1" smtClean="0"/>
              <a:t>i</a:t>
            </a:r>
            <a:r>
              <a:rPr lang="en-US" altLang="zh-CN" sz="2300" b="1" baseline="-25000" smtClean="0"/>
              <a:t>c</a:t>
            </a:r>
            <a:r>
              <a:rPr lang="zh-CN" altLang="en-US" sz="2300" b="1" smtClean="0"/>
              <a:t>随时间变化规律如图中曲线</a:t>
            </a:r>
            <a:r>
              <a:rPr lang="en-US" altLang="zh-CN" sz="2300" b="1" smtClean="0"/>
              <a:t>2</a:t>
            </a:r>
            <a:r>
              <a:rPr lang="zh-CN" altLang="en-US" sz="2300" b="1" smtClean="0"/>
              <a:t>。曲线</a:t>
            </a:r>
            <a:r>
              <a:rPr lang="en-US" altLang="zh-CN" sz="2300" b="1" smtClean="0"/>
              <a:t>3</a:t>
            </a:r>
            <a:r>
              <a:rPr lang="zh-CN" altLang="en-US" sz="2300" b="1" smtClean="0"/>
              <a:t>为此时的换向电流（</a:t>
            </a:r>
            <a:r>
              <a:rPr lang="en-US" altLang="zh-CN" sz="2300" b="1" smtClean="0"/>
              <a:t>i =i</a:t>
            </a:r>
            <a:r>
              <a:rPr lang="en-US" altLang="zh-CN" sz="2300" b="1" baseline="-25000" smtClean="0"/>
              <a:t>L</a:t>
            </a:r>
            <a:r>
              <a:rPr lang="en-US" altLang="zh-CN" sz="2300" b="1" smtClean="0"/>
              <a:t>+i</a:t>
            </a:r>
            <a:r>
              <a:rPr lang="en-US" altLang="zh-CN" sz="2300" b="1" baseline="-25000" smtClean="0"/>
              <a:t>c</a:t>
            </a:r>
            <a:r>
              <a:rPr lang="zh-CN" altLang="en-US" sz="2300" b="1" smtClean="0"/>
              <a:t>）随时间变化的规律 </a:t>
            </a:r>
            <a:r>
              <a:rPr lang="zh-CN" altLang="en-US" sz="2300" b="1" smtClean="0">
                <a:latin typeface="宋体" pitchFamily="2" charset="-122"/>
              </a:rPr>
              <a:t>。</a:t>
            </a:r>
          </a:p>
          <a:p>
            <a:pPr eaLnBrk="1" hangingPunct="1">
              <a:lnSpc>
                <a:spcPct val="80000"/>
              </a:lnSpc>
            </a:pPr>
            <a:r>
              <a:rPr lang="zh-CN" altLang="en-US" sz="2300" b="1" smtClean="0">
                <a:latin typeface="宋体" pitchFamily="2" charset="-122"/>
              </a:rPr>
              <a:t>    可以看出</a:t>
            </a:r>
            <a:r>
              <a:rPr lang="en-US" altLang="zh-CN" sz="2300" b="1" smtClean="0">
                <a:latin typeface="宋体" pitchFamily="2" charset="-122"/>
              </a:rPr>
              <a:t>i</a:t>
            </a:r>
            <a:r>
              <a:rPr lang="zh-CN" altLang="en-US" sz="2300" b="1" smtClean="0">
                <a:latin typeface="宋体" pitchFamily="2" charset="-122"/>
              </a:rPr>
              <a:t>改变方向的时刻</a:t>
            </a:r>
            <a:r>
              <a:rPr lang="zh-CN" altLang="en-US" sz="2300" b="1" smtClean="0">
                <a:solidFill>
                  <a:srgbClr val="FF3300"/>
                </a:solidFill>
                <a:latin typeface="宋体" pitchFamily="2" charset="-122"/>
              </a:rPr>
              <a:t>比直线换向延迟了一段</a:t>
            </a:r>
            <a:r>
              <a:rPr lang="zh-CN" altLang="en-US" sz="2300" b="1" smtClean="0">
                <a:latin typeface="宋体" pitchFamily="2" charset="-122"/>
              </a:rPr>
              <a:t>时间，故称为延迟换向。此时，后刷边</a:t>
            </a:r>
            <a:r>
              <a:rPr lang="zh-CN" altLang="en-US" sz="2300" b="1" smtClean="0"/>
              <a:t>电流密度</a:t>
            </a:r>
            <a:r>
              <a:rPr lang="en-US" altLang="zh-CN" sz="2300" b="1" smtClean="0"/>
              <a:t>j</a:t>
            </a:r>
            <a:r>
              <a:rPr lang="en-US" altLang="zh-CN" sz="2300" b="1" baseline="-25000" smtClean="0"/>
              <a:t>s1</a:t>
            </a:r>
            <a:r>
              <a:rPr lang="zh-CN" altLang="en-US" sz="2300" b="1" smtClean="0"/>
              <a:t>变大，</a:t>
            </a:r>
            <a:r>
              <a:rPr lang="zh-CN" altLang="en-US" sz="2300" b="1" smtClean="0">
                <a:latin typeface="宋体" pitchFamily="2" charset="-122"/>
              </a:rPr>
              <a:t>前刷边</a:t>
            </a:r>
            <a:r>
              <a:rPr lang="zh-CN" altLang="en-US" sz="2300" b="1" smtClean="0"/>
              <a:t>电流密度</a:t>
            </a:r>
            <a:r>
              <a:rPr lang="en-US" altLang="zh-CN" sz="2300" b="1" smtClean="0"/>
              <a:t>j</a:t>
            </a:r>
            <a:r>
              <a:rPr lang="en-US" altLang="zh-CN" sz="2300" b="1" baseline="-25000" smtClean="0"/>
              <a:t>s2</a:t>
            </a:r>
            <a:r>
              <a:rPr lang="zh-CN" altLang="en-US" sz="2300" b="1" smtClean="0"/>
              <a:t>变小。 </a:t>
            </a:r>
            <a:r>
              <a:rPr lang="zh-CN" altLang="en-US" sz="2300" b="1" smtClean="0">
                <a:solidFill>
                  <a:srgbClr val="FF3300"/>
                </a:solidFill>
                <a:latin typeface="宋体" pitchFamily="2" charset="-122"/>
              </a:rPr>
              <a:t>∑</a:t>
            </a:r>
            <a:r>
              <a:rPr lang="en-US" altLang="zh-CN" sz="2300" b="1" smtClean="0">
                <a:solidFill>
                  <a:srgbClr val="FF3300"/>
                </a:solidFill>
                <a:latin typeface="宋体" pitchFamily="2" charset="-122"/>
              </a:rPr>
              <a:t>e</a:t>
            </a:r>
            <a:r>
              <a:rPr lang="zh-CN" altLang="en-US" sz="2300" b="1" smtClean="0">
                <a:solidFill>
                  <a:srgbClr val="FF3300"/>
                </a:solidFill>
                <a:latin typeface="宋体" pitchFamily="2" charset="-122"/>
              </a:rPr>
              <a:t>越大，延迟越严重</a:t>
            </a:r>
            <a:r>
              <a:rPr lang="zh-CN" altLang="en-US" sz="2300" b="1" smtClean="0">
                <a:solidFill>
                  <a:schemeClr val="hlink"/>
                </a:solidFill>
                <a:latin typeface="宋体" pitchFamily="2" charset="-122"/>
              </a:rPr>
              <a:t>。</a:t>
            </a:r>
            <a:endParaRPr lang="zh-CN" altLang="en-US" sz="2300" b="1" smtClean="0">
              <a:latin typeface="宋体" pitchFamily="2" charset="-122"/>
            </a:endParaRPr>
          </a:p>
          <a:p>
            <a:pPr eaLnBrk="1" hangingPunct="1">
              <a:lnSpc>
                <a:spcPct val="80000"/>
              </a:lnSpc>
            </a:pPr>
            <a:r>
              <a:rPr lang="en-US" altLang="zh-CN" sz="2300" b="1" smtClean="0"/>
              <a:t>3.</a:t>
            </a:r>
            <a:r>
              <a:rPr lang="zh-CN" altLang="en-US" sz="2300" b="1" smtClean="0"/>
              <a:t>超越换向</a:t>
            </a:r>
          </a:p>
          <a:p>
            <a:pPr eaLnBrk="1" hangingPunct="1">
              <a:lnSpc>
                <a:spcPct val="80000"/>
              </a:lnSpc>
            </a:pPr>
            <a:r>
              <a:rPr lang="zh-CN" altLang="en-US" sz="2300" b="1" smtClean="0"/>
              <a:t>        当</a:t>
            </a:r>
            <a:r>
              <a:rPr lang="en-US" altLang="zh-CN" sz="2300" b="1" smtClean="0"/>
              <a:t>e</a:t>
            </a:r>
            <a:r>
              <a:rPr lang="en-US" altLang="zh-CN" sz="2300" b="1" baseline="-25000" smtClean="0"/>
              <a:t>k</a:t>
            </a:r>
            <a:r>
              <a:rPr lang="en-US" altLang="zh-CN" sz="2300" b="1" smtClean="0">
                <a:cs typeface="Tahoma" pitchFamily="34" charset="0"/>
              </a:rPr>
              <a:t>≠</a:t>
            </a:r>
            <a:r>
              <a:rPr lang="en-US" altLang="zh-CN" sz="2300" b="1" smtClean="0"/>
              <a:t>e</a:t>
            </a:r>
            <a:r>
              <a:rPr lang="en-US" altLang="zh-CN" sz="2300" b="1" baseline="-25000" smtClean="0"/>
              <a:t>r</a:t>
            </a:r>
            <a:r>
              <a:rPr lang="zh-CN" altLang="en-US" sz="2300" b="1" smtClean="0"/>
              <a:t>，则</a:t>
            </a:r>
            <a:r>
              <a:rPr lang="zh-CN" altLang="en-US" sz="2300" b="1" smtClean="0">
                <a:solidFill>
                  <a:srgbClr val="FF3300"/>
                </a:solidFill>
                <a:latin typeface="宋体" pitchFamily="2" charset="-122"/>
              </a:rPr>
              <a:t>∑</a:t>
            </a:r>
            <a:r>
              <a:rPr lang="en-US" altLang="zh-CN" sz="2300" b="1" smtClean="0">
                <a:solidFill>
                  <a:srgbClr val="FF3300"/>
                </a:solidFill>
                <a:latin typeface="宋体" pitchFamily="2" charset="-122"/>
              </a:rPr>
              <a:t>e=</a:t>
            </a:r>
            <a:r>
              <a:rPr lang="en-US" altLang="zh-CN" sz="2300" b="1" smtClean="0">
                <a:solidFill>
                  <a:srgbClr val="FF3300"/>
                </a:solidFill>
              </a:rPr>
              <a:t>e</a:t>
            </a:r>
            <a:r>
              <a:rPr lang="en-US" altLang="zh-CN" sz="2300" b="1" baseline="-25000" smtClean="0">
                <a:solidFill>
                  <a:srgbClr val="FF3300"/>
                </a:solidFill>
              </a:rPr>
              <a:t>k</a:t>
            </a:r>
            <a:r>
              <a:rPr lang="en-US" altLang="zh-CN" sz="2300" b="1" smtClean="0">
                <a:solidFill>
                  <a:srgbClr val="FF3300"/>
                </a:solidFill>
                <a:latin typeface="宋体" pitchFamily="2" charset="-122"/>
              </a:rPr>
              <a:t>-</a:t>
            </a:r>
            <a:r>
              <a:rPr lang="en-US" altLang="zh-CN" sz="2300" b="1" smtClean="0">
                <a:solidFill>
                  <a:srgbClr val="FF3300"/>
                </a:solidFill>
              </a:rPr>
              <a:t>e</a:t>
            </a:r>
            <a:r>
              <a:rPr lang="en-US" altLang="zh-CN" sz="2300" b="1" baseline="-25000" smtClean="0">
                <a:solidFill>
                  <a:srgbClr val="FF3300"/>
                </a:solidFill>
              </a:rPr>
              <a:t>r</a:t>
            </a:r>
            <a:r>
              <a:rPr lang="en-US" altLang="zh-CN" sz="2300" b="1" smtClean="0">
                <a:solidFill>
                  <a:srgbClr val="FF3300"/>
                </a:solidFill>
              </a:rPr>
              <a:t>&lt;</a:t>
            </a:r>
            <a:r>
              <a:rPr lang="en-US" altLang="zh-CN" sz="2300" b="1" smtClean="0">
                <a:solidFill>
                  <a:srgbClr val="FF3300"/>
                </a:solidFill>
                <a:latin typeface="宋体" pitchFamily="2" charset="-122"/>
              </a:rPr>
              <a:t>0</a:t>
            </a:r>
            <a:r>
              <a:rPr lang="zh-CN" altLang="en-US" sz="2300" b="1" smtClean="0">
                <a:latin typeface="宋体" pitchFamily="2" charset="-122"/>
              </a:rPr>
              <a:t>，</a:t>
            </a:r>
          </a:p>
          <a:p>
            <a:pPr eaLnBrk="1" hangingPunct="1">
              <a:lnSpc>
                <a:spcPct val="80000"/>
              </a:lnSpc>
            </a:pPr>
            <a:r>
              <a:rPr lang="zh-CN" altLang="en-US" sz="2300" b="1" smtClean="0">
                <a:latin typeface="宋体" pitchFamily="2" charset="-122"/>
              </a:rPr>
              <a:t>     此时，出现附加</a:t>
            </a:r>
            <a:r>
              <a:rPr lang="zh-CN" altLang="en-US" sz="2300" b="1" smtClean="0"/>
              <a:t>换向电流</a:t>
            </a:r>
            <a:r>
              <a:rPr lang="en-US" altLang="zh-CN" sz="2300" b="1" smtClean="0"/>
              <a:t>i</a:t>
            </a:r>
            <a:r>
              <a:rPr lang="en-US" altLang="zh-CN" sz="2300" b="1" baseline="-25000" smtClean="0"/>
              <a:t>c</a:t>
            </a:r>
            <a:r>
              <a:rPr lang="zh-CN" altLang="en-US" sz="2300" b="1" smtClean="0"/>
              <a:t>变为负值， </a:t>
            </a:r>
            <a:r>
              <a:rPr lang="en-US" altLang="zh-CN" sz="2300" b="1" smtClean="0"/>
              <a:t>i</a:t>
            </a:r>
            <a:r>
              <a:rPr lang="en-US" altLang="zh-CN" sz="2300" b="1" baseline="-25000" smtClean="0"/>
              <a:t>c</a:t>
            </a:r>
            <a:r>
              <a:rPr lang="zh-CN" altLang="en-US" sz="2300" b="1" smtClean="0"/>
              <a:t>随时间变化规律如图中曲线</a:t>
            </a:r>
            <a:r>
              <a:rPr lang="en-US" altLang="zh-CN" sz="2300" b="1" smtClean="0"/>
              <a:t>2’</a:t>
            </a:r>
            <a:r>
              <a:rPr lang="zh-CN" altLang="en-US" sz="2300" b="1" smtClean="0"/>
              <a:t>。曲线</a:t>
            </a:r>
            <a:r>
              <a:rPr lang="en-US" altLang="zh-CN" sz="2300" b="1" smtClean="0"/>
              <a:t>3’</a:t>
            </a:r>
            <a:r>
              <a:rPr lang="zh-CN" altLang="en-US" sz="2300" b="1" smtClean="0"/>
              <a:t>为此时的换向电流（</a:t>
            </a:r>
            <a:r>
              <a:rPr lang="en-US" altLang="zh-CN" sz="2300" b="1" smtClean="0"/>
              <a:t>i =i</a:t>
            </a:r>
            <a:r>
              <a:rPr lang="en-US" altLang="zh-CN" sz="2300" b="1" baseline="-25000" smtClean="0"/>
              <a:t>L</a:t>
            </a:r>
            <a:r>
              <a:rPr lang="en-US" altLang="zh-CN" sz="2300" b="1" smtClean="0"/>
              <a:t>+i</a:t>
            </a:r>
            <a:r>
              <a:rPr lang="en-US" altLang="zh-CN" sz="2300" b="1" baseline="-25000" smtClean="0"/>
              <a:t>c</a:t>
            </a:r>
            <a:r>
              <a:rPr lang="zh-CN" altLang="en-US" sz="2300" b="1" smtClean="0"/>
              <a:t>）随时间变化的规律 </a:t>
            </a:r>
            <a:r>
              <a:rPr lang="zh-CN" altLang="en-US" sz="2300" b="1" smtClean="0">
                <a:latin typeface="宋体" pitchFamily="2" charset="-122"/>
              </a:rPr>
              <a:t>。</a:t>
            </a:r>
          </a:p>
          <a:p>
            <a:pPr eaLnBrk="1" hangingPunct="1">
              <a:lnSpc>
                <a:spcPct val="80000"/>
              </a:lnSpc>
            </a:pPr>
            <a:r>
              <a:rPr lang="zh-CN" altLang="en-US" sz="2300" b="1" smtClean="0">
                <a:latin typeface="宋体" pitchFamily="2" charset="-122"/>
              </a:rPr>
              <a:t>    可以看出</a:t>
            </a:r>
            <a:r>
              <a:rPr lang="en-US" altLang="zh-CN" sz="2300" b="1" smtClean="0">
                <a:latin typeface="宋体" pitchFamily="2" charset="-122"/>
              </a:rPr>
              <a:t>i</a:t>
            </a:r>
            <a:r>
              <a:rPr lang="zh-CN" altLang="en-US" sz="2300" b="1" smtClean="0">
                <a:latin typeface="宋体" pitchFamily="2" charset="-122"/>
              </a:rPr>
              <a:t>改变方向的时刻比直线换向提前了一段时间，故称为</a:t>
            </a:r>
            <a:r>
              <a:rPr lang="zh-CN" altLang="en-US" sz="2300" b="1" smtClean="0">
                <a:solidFill>
                  <a:srgbClr val="FF3300"/>
                </a:solidFill>
                <a:latin typeface="宋体" pitchFamily="2" charset="-122"/>
              </a:rPr>
              <a:t>超越换向</a:t>
            </a:r>
            <a:r>
              <a:rPr lang="zh-CN" altLang="en-US" sz="2300" b="1" smtClean="0">
                <a:latin typeface="宋体" pitchFamily="2" charset="-122"/>
              </a:rPr>
              <a:t>。结果为</a:t>
            </a:r>
            <a:r>
              <a:rPr lang="en-US" altLang="zh-CN" sz="2300" b="1" smtClean="0"/>
              <a:t>j</a:t>
            </a:r>
            <a:r>
              <a:rPr lang="en-US" altLang="zh-CN" sz="2300" b="1" baseline="-25000" smtClean="0"/>
              <a:t>s1</a:t>
            </a:r>
            <a:r>
              <a:rPr lang="en-US" altLang="zh-CN" sz="2300" b="1" smtClean="0"/>
              <a:t>&lt;j</a:t>
            </a:r>
            <a:r>
              <a:rPr lang="en-US" altLang="zh-CN" sz="2300" b="1" baseline="-25000" smtClean="0"/>
              <a:t>s2</a:t>
            </a:r>
            <a:endParaRPr lang="en-US" altLang="zh-CN" sz="2300" b="1" smtClean="0"/>
          </a:p>
        </p:txBody>
      </p:sp>
      <p:pic>
        <p:nvPicPr>
          <p:cNvPr id="194565" name="Picture 5" descr="dj7-3"/>
          <p:cNvPicPr>
            <a:picLocks noChangeAspect="1" noChangeArrowheads="1"/>
          </p:cNvPicPr>
          <p:nvPr>
            <p:ph sz="quarter" idx="2"/>
          </p:nvPr>
        </p:nvPicPr>
        <p:blipFill>
          <a:blip r:embed="rId4"/>
          <a:srcRect/>
          <a:stretch>
            <a:fillRect/>
          </a:stretch>
        </p:blipFill>
        <p:spPr>
          <a:xfrm>
            <a:off x="5940425" y="0"/>
            <a:ext cx="2952750" cy="2778125"/>
          </a:xfrm>
          <a:noFill/>
        </p:spPr>
      </p:pic>
      <p:graphicFrame>
        <p:nvGraphicFramePr>
          <p:cNvPr id="19461" name="Object 7"/>
          <p:cNvGraphicFramePr>
            <a:graphicFrameLocks noChangeAspect="1"/>
          </p:cNvGraphicFramePr>
          <p:nvPr>
            <p:ph sz="quarter" idx="3"/>
          </p:nvPr>
        </p:nvGraphicFramePr>
        <p:xfrm>
          <a:off x="4211638" y="2997200"/>
          <a:ext cx="4708525" cy="2044700"/>
        </p:xfrm>
        <a:graphic>
          <a:graphicData uri="http://schemas.openxmlformats.org/presentationml/2006/ole">
            <p:oleObj spid="_x0000_s19461" name="Microsoft Equation 3.0" r:id="rId5" imgW="1384300" imgH="927100" progId="Equation.3">
              <p:embed/>
            </p:oleObj>
          </a:graphicData>
        </a:graphic>
      </p:graphicFrame>
    </p:spTree>
    <p:custDataLst>
      <p:tags r:id="rId2"/>
    </p:custDataLst>
  </p:cSld>
  <p:clrMapOvr>
    <a:masterClrMapping/>
  </p:clrMapOvr>
  <p:transition advTm="323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65"/>
                                        </p:tgtEl>
                                        <p:attrNameLst>
                                          <p:attrName>style.visibility</p:attrName>
                                        </p:attrNameLst>
                                      </p:cBhvr>
                                      <p:to>
                                        <p:strVal val="visible"/>
                                      </p:to>
                                    </p:set>
                                    <p:animEffect transition="in" filter="blinds(horizontal)">
                                      <p:cBhvr>
                                        <p:cTn id="7" dur="500"/>
                                        <p:tgtEl>
                                          <p:spTgt spid="19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42988" y="333375"/>
            <a:ext cx="7793037" cy="1439863"/>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900" b="1" smtClean="0">
                <a:latin typeface="华文新魏" pitchFamily="2" charset="-122"/>
                <a:ea typeface="华文新魏" pitchFamily="2" charset="-122"/>
              </a:rPr>
              <a:t>16</a:t>
            </a:r>
            <a:r>
              <a:rPr lang="en-US" altLang="zh-CN" sz="2900" smtClean="0"/>
              <a:t> </a:t>
            </a:r>
            <a:br>
              <a:rPr lang="en-US" altLang="zh-CN" sz="2900" smtClean="0"/>
            </a:br>
            <a:r>
              <a:rPr lang="en-US" altLang="zh-CN" sz="2500" smtClean="0"/>
              <a:t>3.</a:t>
            </a:r>
            <a:r>
              <a:rPr lang="zh-CN" altLang="en-US" b="1" smtClean="0"/>
              <a:t>产生火花的原因</a:t>
            </a:r>
          </a:p>
        </p:txBody>
      </p:sp>
      <p:sp>
        <p:nvSpPr>
          <p:cNvPr id="20483" name="Rectangle 3"/>
          <p:cNvSpPr>
            <a:spLocks noGrp="1" noChangeArrowheads="1"/>
          </p:cNvSpPr>
          <p:nvPr>
            <p:ph type="body" sz="half" idx="1"/>
          </p:nvPr>
        </p:nvSpPr>
        <p:spPr>
          <a:xfrm>
            <a:off x="395288" y="1844675"/>
            <a:ext cx="8424862" cy="5013325"/>
          </a:xfrm>
        </p:spPr>
        <p:txBody>
          <a:bodyPr/>
          <a:lstStyle/>
          <a:p>
            <a:pPr eaLnBrk="1" hangingPunct="1">
              <a:lnSpc>
                <a:spcPct val="90000"/>
              </a:lnSpc>
              <a:spcBef>
                <a:spcPct val="0"/>
              </a:spcBef>
              <a:buClrTx/>
              <a:buSzTx/>
              <a:buFontTx/>
              <a:buNone/>
            </a:pPr>
            <a:r>
              <a:rPr lang="en-US" altLang="zh-CN" sz="2000" b="1" smtClean="0"/>
              <a:t>           </a:t>
            </a:r>
            <a:r>
              <a:rPr lang="zh-CN" altLang="en-US" sz="2000" b="1" smtClean="0"/>
              <a:t>换向时产生火花的原因十分复杂，</a:t>
            </a:r>
          </a:p>
          <a:p>
            <a:pPr eaLnBrk="1" hangingPunct="1">
              <a:lnSpc>
                <a:spcPct val="90000"/>
              </a:lnSpc>
              <a:spcBef>
                <a:spcPct val="0"/>
              </a:spcBef>
              <a:buClrTx/>
              <a:buSzTx/>
              <a:buFontTx/>
              <a:buNone/>
            </a:pPr>
            <a:r>
              <a:rPr lang="zh-CN" altLang="en-US" sz="2000" b="1" smtClean="0"/>
              <a:t>   即有电磁方面的，同时还有机械、电化学方面</a:t>
            </a:r>
          </a:p>
          <a:p>
            <a:pPr eaLnBrk="1" hangingPunct="1">
              <a:lnSpc>
                <a:spcPct val="90000"/>
              </a:lnSpc>
              <a:spcBef>
                <a:spcPct val="0"/>
              </a:spcBef>
              <a:buClrTx/>
              <a:buSzTx/>
              <a:buFontTx/>
              <a:buNone/>
            </a:pPr>
            <a:r>
              <a:rPr lang="zh-CN" altLang="en-US" sz="2000" b="1" smtClean="0"/>
              <a:t>   的原因，有时还是彼此互相影响的结果。但其</a:t>
            </a:r>
          </a:p>
          <a:p>
            <a:pPr eaLnBrk="1" hangingPunct="1">
              <a:lnSpc>
                <a:spcPct val="90000"/>
              </a:lnSpc>
              <a:spcBef>
                <a:spcPct val="0"/>
              </a:spcBef>
              <a:buClrTx/>
              <a:buSzTx/>
              <a:buFontTx/>
              <a:buNone/>
            </a:pPr>
            <a:r>
              <a:rPr lang="zh-CN" altLang="en-US" sz="2000" b="1" smtClean="0"/>
              <a:t>   中电磁方面的原因是基础性的。</a:t>
            </a:r>
          </a:p>
          <a:p>
            <a:pPr eaLnBrk="1" hangingPunct="1">
              <a:lnSpc>
                <a:spcPct val="80000"/>
              </a:lnSpc>
              <a:spcBef>
                <a:spcPct val="0"/>
              </a:spcBef>
              <a:buClrTx/>
              <a:buSzTx/>
              <a:buFontTx/>
              <a:buNone/>
            </a:pPr>
            <a:r>
              <a:rPr lang="en-US" altLang="zh-CN" sz="2000" b="1" smtClean="0"/>
              <a:t>1.</a:t>
            </a:r>
            <a:r>
              <a:rPr lang="zh-CN" altLang="en-US" sz="2000" b="1" smtClean="0"/>
              <a:t>电磁原因</a:t>
            </a:r>
          </a:p>
          <a:p>
            <a:pPr eaLnBrk="1" hangingPunct="1">
              <a:lnSpc>
                <a:spcPct val="80000"/>
              </a:lnSpc>
            </a:pPr>
            <a:r>
              <a:rPr lang="zh-CN" altLang="en-US" sz="2000" b="1" smtClean="0"/>
              <a:t>       </a:t>
            </a:r>
            <a:r>
              <a:rPr lang="zh-CN" altLang="en-US" sz="2000" b="1" smtClean="0">
                <a:latin typeface="仿宋_GB2312" pitchFamily="49" charset="-122"/>
                <a:ea typeface="仿宋_GB2312" pitchFamily="49" charset="-122"/>
              </a:rPr>
              <a:t>开始，人们认为产生火花的原因是由于接触面的电流密度过大。但后来试验证明，在</a:t>
            </a:r>
            <a:r>
              <a:rPr lang="zh-CN" altLang="en-US" sz="2000" b="1" smtClean="0">
                <a:solidFill>
                  <a:srgbClr val="FF3300"/>
                </a:solidFill>
                <a:latin typeface="仿宋_GB2312" pitchFamily="49" charset="-122"/>
                <a:ea typeface="仿宋_GB2312" pitchFamily="49" charset="-122"/>
              </a:rPr>
              <a:t>直线换向</a:t>
            </a:r>
            <a:r>
              <a:rPr lang="zh-CN" altLang="en-US" sz="2000" b="1" smtClean="0">
                <a:latin typeface="仿宋_GB2312" pitchFamily="49" charset="-122"/>
                <a:ea typeface="仿宋_GB2312" pitchFamily="49" charset="-122"/>
              </a:rPr>
              <a:t>下，电流密度增大很多，也不致产生明显火花。所以具有</a:t>
            </a:r>
            <a:r>
              <a:rPr lang="zh-CN" altLang="en-US" sz="2000" b="1" smtClean="0">
                <a:solidFill>
                  <a:srgbClr val="FF3300"/>
                </a:solidFill>
                <a:latin typeface="仿宋_GB2312" pitchFamily="49" charset="-122"/>
                <a:ea typeface="仿宋_GB2312" pitchFamily="49" charset="-122"/>
              </a:rPr>
              <a:t>∑</a:t>
            </a:r>
            <a:r>
              <a:rPr lang="en-US" altLang="zh-CN" sz="2000" b="1" smtClean="0">
                <a:solidFill>
                  <a:srgbClr val="FF3300"/>
                </a:solidFill>
                <a:latin typeface="仿宋_GB2312" pitchFamily="49" charset="-122"/>
                <a:ea typeface="仿宋_GB2312" pitchFamily="49" charset="-122"/>
              </a:rPr>
              <a:t>e=0</a:t>
            </a:r>
            <a:r>
              <a:rPr lang="zh-CN" altLang="en-US" sz="2000" b="1" smtClean="0">
                <a:latin typeface="仿宋_GB2312" pitchFamily="49" charset="-122"/>
                <a:ea typeface="仿宋_GB2312" pitchFamily="49" charset="-122"/>
              </a:rPr>
              <a:t>的直线换向被认为是无火花的</a:t>
            </a:r>
            <a:r>
              <a:rPr lang="zh-CN" altLang="en-US" sz="2000" b="1" smtClean="0">
                <a:solidFill>
                  <a:srgbClr val="FF3300"/>
                </a:solidFill>
                <a:latin typeface="仿宋_GB2312" pitchFamily="49" charset="-122"/>
                <a:ea typeface="仿宋_GB2312" pitchFamily="49" charset="-122"/>
              </a:rPr>
              <a:t>理想换向条件</a:t>
            </a:r>
            <a:r>
              <a:rPr lang="zh-CN" altLang="en-US" sz="2000" b="1" smtClean="0">
                <a:latin typeface="仿宋_GB2312" pitchFamily="49" charset="-122"/>
                <a:ea typeface="仿宋_GB2312" pitchFamily="49" charset="-122"/>
              </a:rPr>
              <a:t>。</a:t>
            </a:r>
          </a:p>
          <a:p>
            <a:pPr eaLnBrk="1" hangingPunct="1">
              <a:lnSpc>
                <a:spcPct val="80000"/>
              </a:lnSpc>
            </a:pPr>
            <a:r>
              <a:rPr lang="zh-CN" altLang="en-US" sz="2000" b="1" smtClean="0">
                <a:latin typeface="仿宋_GB2312" pitchFamily="49" charset="-122"/>
                <a:ea typeface="仿宋_GB2312" pitchFamily="49" charset="-122"/>
              </a:rPr>
              <a:t>    研究</a:t>
            </a:r>
            <a:r>
              <a:rPr lang="zh-CN" altLang="en-US" sz="2000" b="1" smtClean="0">
                <a:solidFill>
                  <a:srgbClr val="FF3300"/>
                </a:solidFill>
                <a:latin typeface="仿宋_GB2312" pitchFamily="49" charset="-122"/>
                <a:ea typeface="仿宋_GB2312" pitchFamily="49" charset="-122"/>
              </a:rPr>
              <a:t>延迟换向</a:t>
            </a:r>
            <a:r>
              <a:rPr lang="zh-CN" altLang="en-US" sz="2000" b="1" smtClean="0">
                <a:latin typeface="仿宋_GB2312" pitchFamily="49" charset="-122"/>
                <a:ea typeface="仿宋_GB2312" pitchFamily="49" charset="-122"/>
              </a:rPr>
              <a:t>情况，当</a:t>
            </a:r>
            <a:r>
              <a:rPr lang="zh-CN" altLang="en-US" sz="2000" b="1" smtClean="0">
                <a:solidFill>
                  <a:srgbClr val="FF3300"/>
                </a:solidFill>
                <a:latin typeface="仿宋_GB2312" pitchFamily="49" charset="-122"/>
                <a:ea typeface="仿宋_GB2312" pitchFamily="49" charset="-122"/>
              </a:rPr>
              <a:t>∑</a:t>
            </a:r>
            <a:r>
              <a:rPr lang="en-US" altLang="zh-CN" sz="2000" b="1" smtClean="0">
                <a:solidFill>
                  <a:srgbClr val="FF3300"/>
                </a:solidFill>
                <a:latin typeface="仿宋_GB2312" pitchFamily="49" charset="-122"/>
                <a:ea typeface="仿宋_GB2312" pitchFamily="49" charset="-122"/>
              </a:rPr>
              <a:t>e</a:t>
            </a:r>
            <a:r>
              <a:rPr lang="zh-CN" altLang="en-US" sz="2000" b="1" smtClean="0">
                <a:latin typeface="仿宋_GB2312" pitchFamily="49" charset="-122"/>
                <a:ea typeface="仿宋_GB2312" pitchFamily="49" charset="-122"/>
              </a:rPr>
              <a:t>大到一定程度，就会产生换向火花。即</a:t>
            </a:r>
            <a:r>
              <a:rPr lang="en-US" altLang="zh-CN" sz="2000" b="1" smtClean="0">
                <a:solidFill>
                  <a:srgbClr val="FF3300"/>
                </a:solidFill>
                <a:latin typeface="仿宋_GB2312" pitchFamily="49" charset="-122"/>
                <a:ea typeface="仿宋_GB2312" pitchFamily="49" charset="-122"/>
              </a:rPr>
              <a:t>t=T</a:t>
            </a:r>
            <a:r>
              <a:rPr lang="en-US" altLang="zh-CN" sz="2000" b="1" baseline="-25000" smtClean="0">
                <a:solidFill>
                  <a:srgbClr val="FF3300"/>
                </a:solidFill>
                <a:latin typeface="仿宋_GB2312" pitchFamily="49" charset="-122"/>
                <a:ea typeface="仿宋_GB2312" pitchFamily="49" charset="-122"/>
              </a:rPr>
              <a:t>k</a:t>
            </a:r>
            <a:r>
              <a:rPr lang="zh-CN" altLang="en-US" sz="2000" b="1" smtClean="0">
                <a:latin typeface="仿宋_GB2312" pitchFamily="49" charset="-122"/>
                <a:ea typeface="仿宋_GB2312" pitchFamily="49" charset="-122"/>
              </a:rPr>
              <a:t>时，电刷与换向片脱离接触，这短路换向电流切断瞬间，在</a:t>
            </a:r>
            <a:r>
              <a:rPr lang="zh-CN" altLang="en-US" sz="2000" b="1" smtClean="0">
                <a:solidFill>
                  <a:srgbClr val="FF3300"/>
                </a:solidFill>
                <a:latin typeface="仿宋_GB2312" pitchFamily="49" charset="-122"/>
                <a:ea typeface="仿宋_GB2312" pitchFamily="49" charset="-122"/>
              </a:rPr>
              <a:t>后刷边</a:t>
            </a:r>
            <a:r>
              <a:rPr lang="zh-CN" altLang="en-US" sz="2000" b="1" smtClean="0">
                <a:latin typeface="仿宋_GB2312" pitchFamily="49" charset="-122"/>
                <a:ea typeface="仿宋_GB2312" pitchFamily="49" charset="-122"/>
              </a:rPr>
              <a:t>跳出火花。这是因为：</a:t>
            </a:r>
            <a:r>
              <a:rPr lang="en-US" altLang="zh-CN" sz="2000" b="1" smtClean="0">
                <a:latin typeface="仿宋_GB2312" pitchFamily="49" charset="-122"/>
                <a:ea typeface="仿宋_GB2312" pitchFamily="49" charset="-122"/>
              </a:rPr>
              <a:t>r</a:t>
            </a:r>
            <a:r>
              <a:rPr lang="en-US" altLang="zh-CN" sz="2000" b="1" baseline="-25000" smtClean="0">
                <a:latin typeface="仿宋_GB2312" pitchFamily="49" charset="-122"/>
                <a:ea typeface="仿宋_GB2312" pitchFamily="49" charset="-122"/>
              </a:rPr>
              <a:t>s1</a:t>
            </a:r>
            <a:r>
              <a:rPr lang="zh-CN" altLang="en-US" sz="2000" b="1" smtClean="0">
                <a:latin typeface="仿宋_GB2312" pitchFamily="49" charset="-122"/>
                <a:ea typeface="仿宋_GB2312" pitchFamily="49" charset="-122"/>
              </a:rPr>
              <a:t>不可能无限大，致使</a:t>
            </a:r>
            <a:r>
              <a:rPr lang="en-US" altLang="zh-CN" sz="2000" b="1" i="1" smtClean="0">
                <a:latin typeface="仿宋_GB2312" pitchFamily="49" charset="-122"/>
                <a:ea typeface="仿宋_GB2312" pitchFamily="49" charset="-122"/>
              </a:rPr>
              <a:t>i</a:t>
            </a:r>
            <a:r>
              <a:rPr lang="en-US" altLang="zh-CN" sz="2000" b="1" baseline="-25000" smtClean="0">
                <a:latin typeface="仿宋_GB2312" pitchFamily="49" charset="-122"/>
                <a:ea typeface="仿宋_GB2312" pitchFamily="49" charset="-122"/>
              </a:rPr>
              <a:t>c</a:t>
            </a:r>
            <a:r>
              <a:rPr lang="zh-CN" altLang="en-US" sz="2000" b="1" smtClean="0">
                <a:latin typeface="仿宋_GB2312" pitchFamily="49" charset="-122"/>
                <a:ea typeface="仿宋_GB2312" pitchFamily="49" charset="-122"/>
              </a:rPr>
              <a:t>不能趋于零。当</a:t>
            </a:r>
            <a:r>
              <a:rPr lang="en-US" altLang="zh-CN" sz="2000" b="1" i="1" smtClean="0">
                <a:latin typeface="仿宋_GB2312" pitchFamily="49" charset="-122"/>
                <a:ea typeface="仿宋_GB2312" pitchFamily="49" charset="-122"/>
              </a:rPr>
              <a:t>i</a:t>
            </a:r>
            <a:r>
              <a:rPr lang="en-US" altLang="zh-CN" sz="2000" b="1" baseline="-25000" smtClean="0">
                <a:latin typeface="仿宋_GB2312" pitchFamily="49" charset="-122"/>
                <a:ea typeface="仿宋_GB2312" pitchFamily="49" charset="-122"/>
              </a:rPr>
              <a:t>c </a:t>
            </a:r>
            <a:r>
              <a:rPr lang="en-US" altLang="zh-CN" sz="2000" b="1" smtClean="0">
                <a:latin typeface="仿宋_GB2312" pitchFamily="49" charset="-122"/>
                <a:ea typeface="仿宋_GB2312" pitchFamily="49" charset="-122"/>
                <a:cs typeface="Tahoma" pitchFamily="34" charset="0"/>
              </a:rPr>
              <a:t>≠0</a:t>
            </a:r>
            <a:r>
              <a:rPr lang="zh-CN" altLang="en-US" sz="2000" b="1" smtClean="0">
                <a:latin typeface="仿宋_GB2312" pitchFamily="49" charset="-122"/>
                <a:ea typeface="仿宋_GB2312" pitchFamily="49" charset="-122"/>
              </a:rPr>
              <a:t>时，那么磁能</a:t>
            </a:r>
            <a:r>
              <a:rPr lang="en-US" altLang="zh-CN" sz="2000" b="1" smtClean="0">
                <a:latin typeface="仿宋_GB2312" pitchFamily="49" charset="-122"/>
                <a:ea typeface="仿宋_GB2312" pitchFamily="49" charset="-122"/>
              </a:rPr>
              <a:t>0.5L</a:t>
            </a:r>
            <a:r>
              <a:rPr lang="en-US" altLang="zh-CN" sz="2000" b="1" baseline="-25000" smtClean="0">
                <a:latin typeface="仿宋_GB2312" pitchFamily="49" charset="-122"/>
                <a:ea typeface="仿宋_GB2312" pitchFamily="49" charset="-122"/>
              </a:rPr>
              <a:t>r</a:t>
            </a:r>
            <a:r>
              <a:rPr lang="en-US" altLang="zh-CN" sz="2000" b="1" i="1" smtClean="0">
                <a:latin typeface="仿宋_GB2312" pitchFamily="49" charset="-122"/>
                <a:ea typeface="仿宋_GB2312" pitchFamily="49" charset="-122"/>
              </a:rPr>
              <a:t>i</a:t>
            </a:r>
            <a:r>
              <a:rPr lang="en-US" altLang="zh-CN" sz="2000" b="1" baseline="-25000" smtClean="0">
                <a:latin typeface="仿宋_GB2312" pitchFamily="49" charset="-122"/>
                <a:ea typeface="仿宋_GB2312" pitchFamily="49" charset="-122"/>
              </a:rPr>
              <a:t>c</a:t>
            </a:r>
            <a:r>
              <a:rPr lang="en-US" altLang="zh-CN" sz="2000" b="1" baseline="30000" smtClean="0">
                <a:latin typeface="仿宋_GB2312" pitchFamily="49" charset="-122"/>
                <a:ea typeface="仿宋_GB2312" pitchFamily="49" charset="-122"/>
              </a:rPr>
              <a:t>2</a:t>
            </a:r>
            <a:r>
              <a:rPr lang="zh-CN" altLang="en-US" sz="2000" b="1" smtClean="0">
                <a:latin typeface="仿宋_GB2312" pitchFamily="49" charset="-122"/>
                <a:ea typeface="仿宋_GB2312" pitchFamily="49" charset="-122"/>
              </a:rPr>
              <a:t>将以火花的形式释放。</a:t>
            </a:r>
          </a:p>
          <a:p>
            <a:pPr eaLnBrk="1" hangingPunct="1">
              <a:lnSpc>
                <a:spcPct val="80000"/>
              </a:lnSpc>
            </a:pPr>
            <a:r>
              <a:rPr lang="zh-CN" altLang="en-US" sz="2000" b="1" smtClean="0">
                <a:latin typeface="仿宋_GB2312" pitchFamily="49" charset="-122"/>
                <a:ea typeface="仿宋_GB2312" pitchFamily="49" charset="-122"/>
              </a:rPr>
              <a:t>    实际上，电刷与换向片的接触不可能是理想的面接触，而常常是点接触，因此局部伴有高热和电离现象。因此，</a:t>
            </a:r>
            <a:r>
              <a:rPr lang="zh-CN" altLang="en-US" sz="2000" b="1" smtClean="0">
                <a:solidFill>
                  <a:srgbClr val="FF3300"/>
                </a:solidFill>
                <a:latin typeface="仿宋_GB2312" pitchFamily="49" charset="-122"/>
                <a:ea typeface="仿宋_GB2312" pitchFamily="49" charset="-122"/>
              </a:rPr>
              <a:t>∑</a:t>
            </a:r>
            <a:r>
              <a:rPr lang="en-US" altLang="zh-CN" sz="2000" b="1" smtClean="0">
                <a:solidFill>
                  <a:srgbClr val="FF3300"/>
                </a:solidFill>
                <a:latin typeface="仿宋_GB2312" pitchFamily="49" charset="-122"/>
                <a:ea typeface="仿宋_GB2312" pitchFamily="49" charset="-122"/>
              </a:rPr>
              <a:t>e</a:t>
            </a:r>
            <a:r>
              <a:rPr lang="zh-CN" altLang="en-US" sz="2000" b="1" smtClean="0">
                <a:latin typeface="仿宋_GB2312" pitchFamily="49" charset="-122"/>
                <a:ea typeface="仿宋_GB2312" pitchFamily="49" charset="-122"/>
              </a:rPr>
              <a:t>足够大时，可能会引起火花和电弧放电。</a:t>
            </a:r>
          </a:p>
          <a:p>
            <a:pPr eaLnBrk="1" hangingPunct="1">
              <a:lnSpc>
                <a:spcPct val="80000"/>
              </a:lnSpc>
            </a:pPr>
            <a:r>
              <a:rPr lang="zh-CN" altLang="en-US" sz="2000" b="1" smtClean="0">
                <a:latin typeface="仿宋_GB2312" pitchFamily="49" charset="-122"/>
                <a:ea typeface="仿宋_GB2312" pitchFamily="49" charset="-122"/>
              </a:rPr>
              <a:t>    同理，如出现</a:t>
            </a:r>
            <a:r>
              <a:rPr lang="zh-CN" altLang="en-US" sz="2000" b="1" smtClean="0">
                <a:solidFill>
                  <a:srgbClr val="FF3300"/>
                </a:solidFill>
                <a:latin typeface="仿宋_GB2312" pitchFamily="49" charset="-122"/>
                <a:ea typeface="仿宋_GB2312" pitchFamily="49" charset="-122"/>
              </a:rPr>
              <a:t>超越换向</a:t>
            </a:r>
            <a:r>
              <a:rPr lang="zh-CN" altLang="en-US" sz="2000" b="1" smtClean="0">
                <a:latin typeface="仿宋_GB2312" pitchFamily="49" charset="-122"/>
                <a:ea typeface="仿宋_GB2312" pitchFamily="49" charset="-122"/>
              </a:rPr>
              <a:t>情况，当</a:t>
            </a:r>
            <a:r>
              <a:rPr lang="zh-CN" altLang="en-US" sz="2000" b="1" smtClean="0">
                <a:solidFill>
                  <a:srgbClr val="FF3300"/>
                </a:solidFill>
                <a:latin typeface="仿宋_GB2312" pitchFamily="49" charset="-122"/>
                <a:ea typeface="仿宋_GB2312" pitchFamily="49" charset="-122"/>
              </a:rPr>
              <a:t>∑</a:t>
            </a:r>
            <a:r>
              <a:rPr lang="en-US" altLang="zh-CN" sz="2000" b="1" smtClean="0">
                <a:solidFill>
                  <a:srgbClr val="FF3300"/>
                </a:solidFill>
                <a:latin typeface="仿宋_GB2312" pitchFamily="49" charset="-122"/>
                <a:ea typeface="仿宋_GB2312" pitchFamily="49" charset="-122"/>
              </a:rPr>
              <a:t>e</a:t>
            </a:r>
            <a:r>
              <a:rPr lang="zh-CN" altLang="en-US" sz="2000" b="1" smtClean="0">
                <a:latin typeface="仿宋_GB2312" pitchFamily="49" charset="-122"/>
                <a:ea typeface="仿宋_GB2312" pitchFamily="49" charset="-122"/>
              </a:rPr>
              <a:t>大到一定程度，也会在</a:t>
            </a:r>
            <a:r>
              <a:rPr lang="zh-CN" altLang="en-US" sz="2000" b="1" smtClean="0">
                <a:solidFill>
                  <a:srgbClr val="FF3300"/>
                </a:solidFill>
                <a:latin typeface="仿宋_GB2312" pitchFamily="49" charset="-122"/>
                <a:ea typeface="仿宋_GB2312" pitchFamily="49" charset="-122"/>
              </a:rPr>
              <a:t>前刷边</a:t>
            </a:r>
            <a:r>
              <a:rPr lang="zh-CN" altLang="en-US" sz="2000" b="1" smtClean="0">
                <a:latin typeface="仿宋_GB2312" pitchFamily="49" charset="-122"/>
                <a:ea typeface="仿宋_GB2312" pitchFamily="49" charset="-122"/>
              </a:rPr>
              <a:t>产生换向火花。这是因为：前刷边在刚接触电刷瞬间，会有很大的电流密度和及换向火花。 </a:t>
            </a:r>
          </a:p>
        </p:txBody>
      </p:sp>
      <p:pic>
        <p:nvPicPr>
          <p:cNvPr id="20484" name="Picture 4" descr="dj7-3"/>
          <p:cNvPicPr>
            <a:picLocks noChangeAspect="1" noChangeArrowheads="1"/>
          </p:cNvPicPr>
          <p:nvPr>
            <p:ph sz="quarter" idx="2"/>
          </p:nvPr>
        </p:nvPicPr>
        <p:blipFill>
          <a:blip r:embed="rId2"/>
          <a:srcRect/>
          <a:stretch>
            <a:fillRect/>
          </a:stretch>
        </p:blipFill>
        <p:spPr>
          <a:xfrm>
            <a:off x="5940425" y="0"/>
            <a:ext cx="3203575" cy="3014663"/>
          </a:xfrm>
          <a:noFill/>
        </p:spPr>
      </p:pic>
    </p:spTree>
  </p:cSld>
  <p:clrMapOvr>
    <a:masterClrMapping/>
  </p:clrMapOvr>
  <p:transition advTm="1484"/>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7088" y="549275"/>
            <a:ext cx="8658225" cy="1143000"/>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zh-CN" altLang="en-US" sz="2500" smtClean="0"/>
              <a:t/>
            </a:r>
            <a:br>
              <a:rPr lang="zh-CN" altLang="en-US" sz="2500" smtClean="0"/>
            </a:br>
            <a:r>
              <a:rPr lang="en-US" altLang="zh-CN" sz="2100" smtClean="0"/>
              <a:t>3.</a:t>
            </a:r>
            <a:r>
              <a:rPr lang="zh-CN" altLang="en-US" sz="2900" b="1" smtClean="0"/>
              <a:t>产生火花的原因                 </a:t>
            </a:r>
            <a:r>
              <a:rPr lang="en-US" altLang="zh-CN" sz="1200" b="1" smtClean="0"/>
              <a:t>17</a:t>
            </a:r>
          </a:p>
        </p:txBody>
      </p:sp>
      <p:sp>
        <p:nvSpPr>
          <p:cNvPr id="21507" name="Rectangle 3"/>
          <p:cNvSpPr>
            <a:spLocks noGrp="1" noChangeArrowheads="1"/>
          </p:cNvSpPr>
          <p:nvPr>
            <p:ph type="body" sz="half" idx="1"/>
          </p:nvPr>
        </p:nvSpPr>
        <p:spPr>
          <a:xfrm>
            <a:off x="395288" y="1844675"/>
            <a:ext cx="8424862" cy="5013325"/>
          </a:xfrm>
        </p:spPr>
        <p:txBody>
          <a:bodyPr/>
          <a:lstStyle/>
          <a:p>
            <a:pPr eaLnBrk="1" hangingPunct="1">
              <a:spcBef>
                <a:spcPct val="0"/>
              </a:spcBef>
              <a:buClrTx/>
              <a:buSzTx/>
              <a:buFontTx/>
              <a:buNone/>
            </a:pPr>
            <a:r>
              <a:rPr lang="en-US" altLang="zh-CN" sz="2300" b="1" smtClean="0"/>
              <a:t> 2.</a:t>
            </a:r>
            <a:r>
              <a:rPr lang="zh-CN" altLang="en-US" sz="2300" b="1" smtClean="0"/>
              <a:t>机械原因</a:t>
            </a:r>
          </a:p>
          <a:p>
            <a:pPr eaLnBrk="1" hangingPunct="1"/>
            <a:r>
              <a:rPr lang="zh-CN" altLang="en-US" sz="2300" b="1" smtClean="0"/>
              <a:t>       机械原因有：换向器偏心、凸片和变形；换向器表面光洁度及与电刷研磨配合不良；电刷在刷盒中装配质量不好；电刷压力不合适等。</a:t>
            </a:r>
          </a:p>
          <a:p>
            <a:pPr eaLnBrk="1" hangingPunct="1">
              <a:spcBef>
                <a:spcPct val="0"/>
              </a:spcBef>
              <a:buClrTx/>
              <a:buSzTx/>
              <a:buFontTx/>
              <a:buNone/>
            </a:pPr>
            <a:r>
              <a:rPr lang="en-US" altLang="zh-CN" sz="2300" b="1" smtClean="0"/>
              <a:t>3.</a:t>
            </a:r>
            <a:r>
              <a:rPr lang="zh-CN" altLang="en-US" sz="2300" b="1" smtClean="0"/>
              <a:t>电化学原因</a:t>
            </a:r>
          </a:p>
          <a:p>
            <a:pPr eaLnBrk="1" hangingPunct="1"/>
            <a:r>
              <a:rPr lang="zh-CN" altLang="en-US" sz="2300" b="1" smtClean="0"/>
              <a:t>       要得到满意的换向，必须在换向器与电刷接触的表面形成一层</a:t>
            </a:r>
            <a:r>
              <a:rPr lang="en-US" altLang="zh-CN" sz="2300" b="1" smtClean="0"/>
              <a:t>0.05um—0.06um</a:t>
            </a:r>
            <a:r>
              <a:rPr lang="zh-CN" altLang="en-US" sz="2300" b="1" smtClean="0"/>
              <a:t>的</a:t>
            </a:r>
            <a:r>
              <a:rPr lang="zh-CN" altLang="en-US" sz="2300" b="1" smtClean="0">
                <a:solidFill>
                  <a:srgbClr val="FF3300"/>
                </a:solidFill>
              </a:rPr>
              <a:t>氧化亚铜</a:t>
            </a:r>
            <a:r>
              <a:rPr lang="zh-CN" altLang="en-US" sz="2300" b="1" smtClean="0"/>
              <a:t>薄膜。由于这层薄膜的</a:t>
            </a:r>
            <a:r>
              <a:rPr lang="zh-CN" altLang="en-US" sz="2300" b="1" smtClean="0">
                <a:solidFill>
                  <a:srgbClr val="FF3300"/>
                </a:solidFill>
              </a:rPr>
              <a:t>电阻大</a:t>
            </a:r>
            <a:r>
              <a:rPr lang="zh-CN" altLang="en-US" sz="2300" b="1" smtClean="0"/>
              <a:t>，易于实现电阻换向。同时，由于氧化亚铜表面常吸附水份、氧气和石墨粉末，有较好的</a:t>
            </a:r>
            <a:r>
              <a:rPr lang="zh-CN" altLang="en-US" sz="2300" b="1" smtClean="0">
                <a:solidFill>
                  <a:srgbClr val="FF3300"/>
                </a:solidFill>
              </a:rPr>
              <a:t>润滑性</a:t>
            </a:r>
            <a:r>
              <a:rPr lang="zh-CN" altLang="en-US" sz="2300" b="1" smtClean="0"/>
              <a:t>。</a:t>
            </a:r>
          </a:p>
          <a:p>
            <a:pPr eaLnBrk="1" hangingPunct="1"/>
            <a:r>
              <a:rPr lang="zh-CN" altLang="en-US" sz="2300" b="1" smtClean="0"/>
              <a:t>       但当电机工作时，摩擦作用可能把氧化亚铜薄膜破坏。但当电流流过时，由于温度较高，和空气中的水分子和氧气作用发生氧化反应，形成新的氧化层。</a:t>
            </a:r>
            <a:endParaRPr lang="zh-CN" altLang="en-US" sz="2300" b="1" smtClean="0">
              <a:latin typeface="宋体" pitchFamily="2" charset="-122"/>
            </a:endParaRPr>
          </a:p>
        </p:txBody>
      </p:sp>
    </p:spTree>
  </p:cSld>
  <p:clrMapOvr>
    <a:masterClrMapping/>
  </p:clrMapOvr>
  <p:transition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16013" y="549275"/>
            <a:ext cx="7793037" cy="1154113"/>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1</a:t>
            </a:r>
            <a:r>
              <a:rPr lang="en-US" altLang="zh-CN" sz="2900" b="1" smtClean="0">
                <a:ea typeface="仿宋_GB2312" pitchFamily="49" charset="-122"/>
              </a:rPr>
              <a:t/>
            </a:r>
            <a:br>
              <a:rPr lang="en-US" altLang="zh-CN" sz="2900" b="1" smtClean="0">
                <a:ea typeface="仿宋_GB2312" pitchFamily="49" charset="-122"/>
              </a:rPr>
            </a:br>
            <a:r>
              <a:rPr lang="zh-CN" altLang="en-US" sz="2900" b="1" smtClean="0">
                <a:ea typeface="仿宋_GB2312" pitchFamily="49" charset="-122"/>
              </a:rPr>
              <a:t>介绍内容</a:t>
            </a:r>
          </a:p>
        </p:txBody>
      </p:sp>
      <p:sp>
        <p:nvSpPr>
          <p:cNvPr id="3075" name="Rectangle 3"/>
          <p:cNvSpPr>
            <a:spLocks noGrp="1" noChangeArrowheads="1"/>
          </p:cNvSpPr>
          <p:nvPr>
            <p:ph type="body" idx="1"/>
          </p:nvPr>
        </p:nvSpPr>
        <p:spPr>
          <a:xfrm>
            <a:off x="684213" y="1700213"/>
            <a:ext cx="7991475" cy="4897437"/>
          </a:xfrm>
        </p:spPr>
        <p:txBody>
          <a:bodyPr/>
          <a:lstStyle/>
          <a:p>
            <a:pPr eaLnBrk="1" hangingPunct="1">
              <a:buFont typeface="Wingdings" pitchFamily="2" charset="2"/>
              <a:buNone/>
            </a:pPr>
            <a:r>
              <a:rPr lang="zh-CN" altLang="en-US" sz="3500" b="1" smtClean="0"/>
              <a:t>　　</a:t>
            </a:r>
            <a:r>
              <a:rPr lang="zh-CN" altLang="en-US" sz="3500" b="1" smtClean="0">
                <a:latin typeface="华文行楷" pitchFamily="2" charset="-122"/>
                <a:ea typeface="华文行楷" pitchFamily="2" charset="-122"/>
              </a:rPr>
              <a:t>本章首先阐明直流电机的换向概念；然后着重研究换向的电磁理论；最后介绍产生火花的原因和改善换向的方法。</a:t>
            </a:r>
          </a:p>
          <a:p>
            <a:pPr eaLnBrk="1" hangingPunct="1">
              <a:buFont typeface="Wingdings" pitchFamily="2" charset="2"/>
              <a:buNone/>
            </a:pPr>
            <a:r>
              <a:rPr lang="zh-CN" altLang="en-US" sz="3500" b="1" smtClean="0">
                <a:latin typeface="华文行楷" pitchFamily="2" charset="-122"/>
                <a:ea typeface="华文行楷" pitchFamily="2" charset="-122"/>
              </a:rPr>
              <a:t>问题</a:t>
            </a:r>
            <a:r>
              <a:rPr lang="en-US" altLang="zh-CN" sz="3500" b="1" smtClean="0">
                <a:latin typeface="华文行楷" pitchFamily="2" charset="-122"/>
                <a:ea typeface="华文行楷" pitchFamily="2" charset="-122"/>
              </a:rPr>
              <a:t>:1.</a:t>
            </a:r>
            <a:r>
              <a:rPr lang="zh-CN" altLang="en-US" sz="3500" b="1" smtClean="0">
                <a:latin typeface="华文行楷" pitchFamily="2" charset="-122"/>
                <a:ea typeface="华文行楷" pitchFamily="2" charset="-122"/>
              </a:rPr>
              <a:t>什么是换向过程？什么是换向周期？</a:t>
            </a:r>
            <a:r>
              <a:rPr lang="en-US" altLang="zh-CN" sz="3500" b="1" smtClean="0">
                <a:latin typeface="华文行楷" pitchFamily="2" charset="-122"/>
                <a:ea typeface="华文行楷" pitchFamily="2" charset="-122"/>
              </a:rPr>
              <a:t>2.</a:t>
            </a:r>
            <a:r>
              <a:rPr lang="zh-CN" altLang="en-US" sz="3500" b="1" smtClean="0">
                <a:latin typeface="华文行楷" pitchFamily="2" charset="-122"/>
                <a:ea typeface="华文行楷" pitchFamily="2" charset="-122"/>
              </a:rPr>
              <a:t>换向电流如何产生？采用何种方法减弱？</a:t>
            </a:r>
            <a:r>
              <a:rPr lang="en-US" altLang="zh-CN" sz="3500" b="1" smtClean="0">
                <a:latin typeface="华文行楷" pitchFamily="2" charset="-122"/>
                <a:ea typeface="华文行楷" pitchFamily="2" charset="-122"/>
              </a:rPr>
              <a:t>3.</a:t>
            </a:r>
            <a:r>
              <a:rPr lang="zh-CN" altLang="en-US" sz="3500" b="1" smtClean="0">
                <a:latin typeface="华文行楷" pitchFamily="2" charset="-122"/>
                <a:ea typeface="华文行楷" pitchFamily="2" charset="-122"/>
              </a:rPr>
              <a:t>产生换向火花的原因？</a:t>
            </a:r>
            <a:r>
              <a:rPr lang="en-US" altLang="zh-CN" sz="3500" b="1" smtClean="0">
                <a:latin typeface="华文行楷" pitchFamily="2" charset="-122"/>
                <a:ea typeface="华文行楷" pitchFamily="2" charset="-122"/>
              </a:rPr>
              <a:t>4.</a:t>
            </a:r>
            <a:r>
              <a:rPr lang="zh-CN" altLang="en-US" sz="3500" b="1" smtClean="0">
                <a:latin typeface="华文行楷" pitchFamily="2" charset="-122"/>
                <a:ea typeface="华文行楷" pitchFamily="2" charset="-122"/>
              </a:rPr>
              <a:t>改善换向的方法？</a:t>
            </a:r>
          </a:p>
        </p:txBody>
      </p:sp>
    </p:spTree>
    <p:custDataLst>
      <p:tags r:id="rId1"/>
    </p:custDataLst>
  </p:cSld>
  <p:clrMapOvr>
    <a:masterClrMapping/>
  </p:clrMapOvr>
  <p:transition advTm="11892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slide(fromBottom)">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slide(fromBottom)">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42988" y="549275"/>
            <a:ext cx="7793037" cy="1143000"/>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zh-CN" altLang="en-US" sz="2500" smtClean="0"/>
              <a:t/>
            </a:r>
            <a:br>
              <a:rPr lang="zh-CN" altLang="en-US" sz="2500" smtClean="0"/>
            </a:br>
            <a:r>
              <a:rPr lang="en-US" altLang="zh-CN" sz="2100" smtClean="0"/>
              <a:t>3.</a:t>
            </a:r>
            <a:r>
              <a:rPr lang="zh-CN" altLang="en-US" sz="2900" b="1" smtClean="0"/>
              <a:t>产生火花的原因                 </a:t>
            </a:r>
            <a:r>
              <a:rPr lang="en-US" altLang="zh-CN" sz="1200" b="1" smtClean="0"/>
              <a:t>17</a:t>
            </a:r>
            <a:r>
              <a:rPr lang="en-US" altLang="zh-CN" sz="2100" smtClean="0"/>
              <a:t> </a:t>
            </a:r>
            <a:r>
              <a:rPr lang="en-US" altLang="zh-CN" sz="1200" b="1" smtClean="0"/>
              <a:t>1</a:t>
            </a:r>
          </a:p>
        </p:txBody>
      </p:sp>
      <p:sp>
        <p:nvSpPr>
          <p:cNvPr id="22531" name="Rectangle 3"/>
          <p:cNvSpPr>
            <a:spLocks noGrp="1" noChangeArrowheads="1"/>
          </p:cNvSpPr>
          <p:nvPr>
            <p:ph type="body" sz="half" idx="1"/>
          </p:nvPr>
        </p:nvSpPr>
        <p:spPr>
          <a:xfrm>
            <a:off x="395288" y="1844675"/>
            <a:ext cx="8424862" cy="5013325"/>
          </a:xfrm>
        </p:spPr>
        <p:txBody>
          <a:bodyPr/>
          <a:lstStyle/>
          <a:p>
            <a:pPr eaLnBrk="1" hangingPunct="1"/>
            <a:r>
              <a:rPr lang="en-US" altLang="zh-CN" sz="2300" b="1" smtClean="0"/>
              <a:t> </a:t>
            </a:r>
            <a:r>
              <a:rPr lang="en-US" altLang="en-US" sz="2300" smtClean="0"/>
              <a:t>一．改善换向的目的</a:t>
            </a:r>
            <a:r>
              <a:rPr lang="zh-CN" altLang="en-US" sz="2300" smtClean="0"/>
              <a:t>：</a:t>
            </a:r>
            <a:r>
              <a:rPr lang="en-US" altLang="en-US" sz="2300" smtClean="0"/>
              <a:t>减小或消除电刷下的电火花。</a:t>
            </a:r>
          </a:p>
          <a:p>
            <a:pPr eaLnBrk="1" hangingPunct="1"/>
            <a:r>
              <a:rPr lang="en-US" altLang="en-US" sz="2300" smtClean="0"/>
              <a:t>二、影响换向的因素</a:t>
            </a:r>
          </a:p>
          <a:p>
            <a:pPr eaLnBrk="1" hangingPunct="1"/>
            <a:r>
              <a:rPr lang="en-US" altLang="en-US" sz="2300" smtClean="0"/>
              <a:t>1．电磁因素：电抗电势和切割电势阻碍换向。</a:t>
            </a:r>
          </a:p>
          <a:p>
            <a:pPr eaLnBrk="1" hangingPunct="1"/>
            <a:r>
              <a:rPr lang="en-US" altLang="en-US" sz="2300" smtClean="0"/>
              <a:t>2．机械、化学、材料等原因。</a:t>
            </a:r>
          </a:p>
          <a:p>
            <a:pPr eaLnBrk="1" hangingPunct="1"/>
            <a:r>
              <a:rPr lang="en-US" altLang="en-US" sz="2300" smtClean="0"/>
              <a:t>3．机械方面的原因，如：换向器偏心等；化学方面原因，如高空缺氧、缺水等。</a:t>
            </a:r>
          </a:p>
          <a:p>
            <a:pPr eaLnBrk="1" hangingPunct="1"/>
            <a:r>
              <a:rPr lang="zh-CN" altLang="en-US" sz="2300" smtClean="0"/>
              <a:t>三、改善换向的方法</a:t>
            </a:r>
          </a:p>
          <a:p>
            <a:pPr eaLnBrk="1" hangingPunct="1"/>
            <a:r>
              <a:rPr lang="en-US" altLang="zh-CN" sz="2300" smtClean="0"/>
              <a:t>1</a:t>
            </a:r>
            <a:r>
              <a:rPr lang="zh-CN" altLang="en-US" sz="2300" smtClean="0"/>
              <a:t>． 装置换向极：</a:t>
            </a:r>
          </a:p>
          <a:p>
            <a:pPr eaLnBrk="1" hangingPunct="1"/>
            <a:r>
              <a:rPr lang="zh-CN" altLang="en-US" sz="2300" smtClean="0"/>
              <a:t>    装置换向极可在在换向元件处产生一个磁势以抵消该处的电枢反应磁势，再产生一个磁密，换向元件切割该磁密时产生一个能抵消电抗电势的电势。换向极绕组一般与电枢绕组串联。</a:t>
            </a:r>
            <a:endParaRPr lang="zh-CN" altLang="en-US" sz="2300" b="1" smtClean="0">
              <a:latin typeface="宋体" pitchFamily="2" charset="-122"/>
            </a:endParaRPr>
          </a:p>
        </p:txBody>
      </p:sp>
      <p:pic>
        <p:nvPicPr>
          <p:cNvPr id="197636" name="Picture 4" descr="7-2换向方法1"/>
          <p:cNvPicPr>
            <a:picLocks noChangeAspect="1" noChangeArrowheads="1"/>
          </p:cNvPicPr>
          <p:nvPr/>
        </p:nvPicPr>
        <p:blipFill>
          <a:blip r:embed="rId2"/>
          <a:srcRect/>
          <a:stretch>
            <a:fillRect/>
          </a:stretch>
        </p:blipFill>
        <p:spPr bwMode="auto">
          <a:xfrm>
            <a:off x="4067175" y="404813"/>
            <a:ext cx="4768850" cy="4224337"/>
          </a:xfrm>
          <a:prstGeom prst="rect">
            <a:avLst/>
          </a:prstGeom>
          <a:noFill/>
          <a:ln w="9525">
            <a:noFill/>
            <a:miter lim="800000"/>
            <a:headEnd/>
            <a:tailEnd/>
          </a:ln>
        </p:spPr>
      </p:pic>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97636"/>
                                        </p:tgtEl>
                                        <p:attrNameLst>
                                          <p:attrName>style.visibility</p:attrName>
                                        </p:attrNameLst>
                                      </p:cBhvr>
                                      <p:to>
                                        <p:strVal val="visible"/>
                                      </p:to>
                                    </p:set>
                                    <p:anim calcmode="lin" valueType="num">
                                      <p:cBhvr>
                                        <p:cTn id="7" dur="1000" fill="hold"/>
                                        <p:tgtEl>
                                          <p:spTgt spid="197636"/>
                                        </p:tgtEl>
                                        <p:attrNameLst>
                                          <p:attrName>ppt_w</p:attrName>
                                        </p:attrNameLst>
                                      </p:cBhvr>
                                      <p:tavLst>
                                        <p:tav tm="0">
                                          <p:val>
                                            <p:strVal val="#ppt_w*0.70"/>
                                          </p:val>
                                        </p:tav>
                                        <p:tav tm="100000">
                                          <p:val>
                                            <p:strVal val="#ppt_w"/>
                                          </p:val>
                                        </p:tav>
                                      </p:tavLst>
                                    </p:anim>
                                    <p:anim calcmode="lin" valueType="num">
                                      <p:cBhvr>
                                        <p:cTn id="8" dur="1000" fill="hold"/>
                                        <p:tgtEl>
                                          <p:spTgt spid="197636"/>
                                        </p:tgtEl>
                                        <p:attrNameLst>
                                          <p:attrName>ppt_h</p:attrName>
                                        </p:attrNameLst>
                                      </p:cBhvr>
                                      <p:tavLst>
                                        <p:tav tm="0">
                                          <p:val>
                                            <p:strVal val="#ppt_h"/>
                                          </p:val>
                                        </p:tav>
                                        <p:tav tm="100000">
                                          <p:val>
                                            <p:strVal val="#ppt_h"/>
                                          </p:val>
                                        </p:tav>
                                      </p:tavLst>
                                    </p:anim>
                                    <p:animEffect transition="in" filter="fade">
                                      <p:cBhvr>
                                        <p:cTn id="9" dur="10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16013" y="549275"/>
            <a:ext cx="7793037" cy="1143000"/>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16</a:t>
            </a:r>
            <a:r>
              <a:rPr lang="en-US" altLang="zh-CN" sz="2500" smtClean="0"/>
              <a:t/>
            </a:r>
            <a:br>
              <a:rPr lang="en-US" altLang="zh-CN" sz="2500" smtClean="0"/>
            </a:br>
            <a:r>
              <a:rPr lang="en-US" altLang="zh-CN" sz="2100" smtClean="0"/>
              <a:t>4.</a:t>
            </a:r>
            <a:r>
              <a:rPr lang="en-US" altLang="zh-CN" sz="2900" b="1" smtClean="0"/>
              <a:t> </a:t>
            </a:r>
            <a:r>
              <a:rPr lang="zh-CN" altLang="en-US" sz="2900" b="1" smtClean="0"/>
              <a:t>改善换向的方法</a:t>
            </a:r>
          </a:p>
        </p:txBody>
      </p:sp>
      <p:sp>
        <p:nvSpPr>
          <p:cNvPr id="23555" name="Rectangle 3"/>
          <p:cNvSpPr>
            <a:spLocks noGrp="1" noChangeArrowheads="1"/>
          </p:cNvSpPr>
          <p:nvPr>
            <p:ph type="body" sz="half" idx="1"/>
          </p:nvPr>
        </p:nvSpPr>
        <p:spPr>
          <a:xfrm>
            <a:off x="395288" y="1844675"/>
            <a:ext cx="8424862" cy="3671888"/>
          </a:xfrm>
        </p:spPr>
        <p:txBody>
          <a:bodyPr/>
          <a:lstStyle/>
          <a:p>
            <a:pPr eaLnBrk="1" hangingPunct="1"/>
            <a:r>
              <a:rPr lang="en-US" altLang="zh-CN" sz="2700" b="1" smtClean="0"/>
              <a:t> </a:t>
            </a:r>
            <a:r>
              <a:rPr lang="en-US" altLang="en-US" sz="2700" b="1" smtClean="0"/>
              <a:t>2.移动电刷位置</a:t>
            </a:r>
          </a:p>
          <a:p>
            <a:pPr eaLnBrk="1" hangingPunct="1"/>
            <a:r>
              <a:rPr lang="zh-CN" altLang="en-US" sz="2700" b="1" smtClean="0"/>
              <a:t>       </a:t>
            </a:r>
            <a:r>
              <a:rPr lang="en-US" altLang="en-US" sz="2700" b="1" smtClean="0"/>
              <a:t>对于未装换向极的小型串励直流电机，把电刷从几何中性线移开一个适当的角度，使得换向元件产生的感应电势与自感电势的方向相反，相互抵消。并励电动机换向元件的切割电势基本不变，难以保证任何负载下都能与自感电势抵消。电刷移动后，会产生直轴去磁电枢反应，导致电压降低，转速升高。此方法适用于小容量电机。</a:t>
            </a:r>
          </a:p>
        </p:txBody>
      </p:sp>
    </p:spTree>
  </p:cSld>
  <p:clrMapOvr>
    <a:masterClrMapping/>
  </p:clrMapOvr>
  <p:transition advTm="13289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50938" y="404813"/>
            <a:ext cx="7597775" cy="1069975"/>
          </a:xfrm>
        </p:spPr>
        <p:txBody>
          <a:bodyPr/>
          <a:lstStyle/>
          <a:p>
            <a:pPr eaLnBrk="1" hangingPunct="1"/>
            <a:r>
              <a:rPr lang="zh-CN" altLang="en-US" sz="1700" b="1" smtClean="0">
                <a:latin typeface="华文新魏" pitchFamily="2" charset="-122"/>
                <a:ea typeface="华文新魏" pitchFamily="2" charset="-122"/>
              </a:rPr>
              <a:t>第七章　航空直流电机的换向                                      </a:t>
            </a:r>
            <a:r>
              <a:rPr lang="en-US" altLang="zh-CN" sz="1700" b="1" smtClean="0">
                <a:latin typeface="华文新魏" pitchFamily="2" charset="-122"/>
                <a:ea typeface="华文新魏" pitchFamily="2" charset="-122"/>
              </a:rPr>
              <a:t>19 </a:t>
            </a:r>
            <a:r>
              <a:rPr lang="en-US" altLang="zh-CN" sz="2500" smtClean="0"/>
              <a:t/>
            </a:r>
            <a:br>
              <a:rPr lang="en-US" altLang="zh-CN" sz="2500" smtClean="0"/>
            </a:br>
            <a:r>
              <a:rPr lang="zh-CN" altLang="en-US" sz="2900" smtClean="0">
                <a:ea typeface="黑体" pitchFamily="2" charset="-122"/>
              </a:rPr>
              <a:t>小结</a:t>
            </a:r>
          </a:p>
        </p:txBody>
      </p:sp>
      <p:sp>
        <p:nvSpPr>
          <p:cNvPr id="24579" name="Rectangle 3"/>
          <p:cNvSpPr>
            <a:spLocks noGrp="1" noChangeArrowheads="1"/>
          </p:cNvSpPr>
          <p:nvPr>
            <p:ph type="body" idx="1"/>
          </p:nvPr>
        </p:nvSpPr>
        <p:spPr>
          <a:xfrm>
            <a:off x="609600" y="1981200"/>
            <a:ext cx="7543800" cy="4184650"/>
          </a:xfrm>
        </p:spPr>
        <p:txBody>
          <a:bodyPr/>
          <a:lstStyle/>
          <a:p>
            <a:pPr algn="just" eaLnBrk="1" fontAlgn="b" hangingPunct="1">
              <a:buFont typeface="Wingdings" pitchFamily="2" charset="2"/>
              <a:buNone/>
            </a:pPr>
            <a:r>
              <a:rPr lang="en-US" altLang="zh-CN" sz="3500" b="1" smtClean="0">
                <a:latin typeface="Times New Roman" pitchFamily="18" charset="0"/>
              </a:rPr>
              <a:t>1.</a:t>
            </a:r>
            <a:r>
              <a:rPr lang="zh-CN" altLang="en-US" sz="4000" b="1" smtClean="0"/>
              <a:t>换向的电磁理论</a:t>
            </a:r>
          </a:p>
          <a:p>
            <a:pPr eaLnBrk="1" hangingPunct="1">
              <a:buFont typeface="Wingdings" pitchFamily="2" charset="2"/>
              <a:buNone/>
            </a:pPr>
            <a:r>
              <a:rPr lang="en-US" altLang="zh-CN" sz="4000" b="1" smtClean="0"/>
              <a:t>2.</a:t>
            </a:r>
            <a:r>
              <a:rPr lang="zh-CN" altLang="en-US" sz="4000" b="1" smtClean="0"/>
              <a:t>产生火花的原因</a:t>
            </a:r>
          </a:p>
          <a:p>
            <a:pPr eaLnBrk="1" hangingPunct="1">
              <a:buFont typeface="Wingdings" pitchFamily="2" charset="2"/>
              <a:buNone/>
            </a:pPr>
            <a:r>
              <a:rPr lang="en-US" altLang="zh-CN" sz="4000" b="1" smtClean="0"/>
              <a:t>3.</a:t>
            </a:r>
            <a:r>
              <a:rPr lang="zh-CN" altLang="en-US" sz="4000" b="1" smtClean="0"/>
              <a:t>改善换向的方法</a:t>
            </a:r>
          </a:p>
          <a:p>
            <a:pPr eaLnBrk="1" hangingPunct="1">
              <a:buFont typeface="Wingdings" pitchFamily="2" charset="2"/>
              <a:buNone/>
            </a:pPr>
            <a:r>
              <a:rPr lang="en-US" altLang="zh-CN" sz="4000" b="1" smtClean="0"/>
              <a:t>4.</a:t>
            </a:r>
            <a:r>
              <a:rPr lang="zh-CN" altLang="en-US" sz="4000" b="1" smtClean="0"/>
              <a:t>补偿绕组</a:t>
            </a:r>
          </a:p>
        </p:txBody>
      </p:sp>
    </p:spTree>
  </p:cSld>
  <p:clrMapOvr>
    <a:masterClrMapping/>
  </p:clrMapOvr>
  <p:transition advTm="80859"/>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50938" y="404813"/>
            <a:ext cx="7597775" cy="1069975"/>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18 </a:t>
            </a:r>
            <a:r>
              <a:rPr lang="en-US" altLang="zh-CN" sz="2500" smtClean="0"/>
              <a:t/>
            </a:r>
            <a:br>
              <a:rPr lang="en-US" altLang="zh-CN" sz="2500" smtClean="0"/>
            </a:br>
            <a:r>
              <a:rPr lang="zh-CN" altLang="en-US" sz="2900" smtClean="0">
                <a:ea typeface="黑体" pitchFamily="2" charset="-122"/>
              </a:rPr>
              <a:t>作业</a:t>
            </a:r>
          </a:p>
        </p:txBody>
      </p:sp>
      <p:sp>
        <p:nvSpPr>
          <p:cNvPr id="25603" name="Rectangle 3"/>
          <p:cNvSpPr>
            <a:spLocks noGrp="1" noChangeArrowheads="1"/>
          </p:cNvSpPr>
          <p:nvPr>
            <p:ph type="body" idx="1"/>
          </p:nvPr>
        </p:nvSpPr>
        <p:spPr>
          <a:xfrm>
            <a:off x="609600" y="1981200"/>
            <a:ext cx="7543800" cy="1231900"/>
          </a:xfrm>
        </p:spPr>
        <p:txBody>
          <a:bodyPr/>
          <a:lstStyle/>
          <a:p>
            <a:pPr algn="just" eaLnBrk="1" fontAlgn="b" hangingPunct="1">
              <a:buFont typeface="Wingdings" pitchFamily="2" charset="2"/>
              <a:buNone/>
            </a:pPr>
            <a:r>
              <a:rPr lang="en-US" altLang="zh-CN" sz="3500" b="1" smtClean="0">
                <a:latin typeface="Times New Roman" pitchFamily="18" charset="0"/>
              </a:rPr>
              <a:t>       3--19</a:t>
            </a:r>
            <a:endParaRPr lang="en-US" altLang="zh-CN" sz="3500" b="1"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a:ln w="9525">
            <a:noFill/>
            <a:miter lim="800000"/>
            <a:headEnd/>
            <a:tailEnd/>
          </a:ln>
        </p:spPr>
      </p:pic>
      <p:sp>
        <p:nvSpPr>
          <p:cNvPr id="26627"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pitchFamily="2" charset="-122"/>
              </a:rPr>
              <a:t>谢谢</a:t>
            </a:r>
            <a:r>
              <a:rPr kumimoji="1" lang="zh-CN" altLang="en-US" sz="3200" b="1">
                <a:latin typeface="宋体" pitchFamily="2" charset="-122"/>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16013" y="549275"/>
            <a:ext cx="7793037" cy="1082675"/>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2</a:t>
            </a:r>
            <a:br>
              <a:rPr lang="en-US" altLang="zh-CN" sz="1700" b="1" smtClean="0">
                <a:latin typeface="华文新魏" pitchFamily="2" charset="-122"/>
                <a:ea typeface="华文新魏" pitchFamily="2" charset="-122"/>
              </a:rPr>
            </a:br>
            <a:r>
              <a:rPr lang="zh-CN" altLang="en-US" sz="2900" b="1" smtClean="0">
                <a:ea typeface="仿宋_GB2312" pitchFamily="49" charset="-122"/>
              </a:rPr>
              <a:t>介绍内容</a:t>
            </a:r>
          </a:p>
        </p:txBody>
      </p:sp>
      <p:sp>
        <p:nvSpPr>
          <p:cNvPr id="179203" name="Rectangle 3"/>
          <p:cNvSpPr>
            <a:spLocks noGrp="1" noChangeArrowheads="1"/>
          </p:cNvSpPr>
          <p:nvPr>
            <p:ph type="body" idx="1"/>
          </p:nvPr>
        </p:nvSpPr>
        <p:spPr>
          <a:xfrm>
            <a:off x="1230313" y="1903413"/>
            <a:ext cx="6632575" cy="3603625"/>
          </a:xfrm>
        </p:spPr>
        <p:txBody>
          <a:bodyPr/>
          <a:lstStyle/>
          <a:p>
            <a:pPr eaLnBrk="1" hangingPunct="1">
              <a:buFont typeface="Wingdings" pitchFamily="2" charset="2"/>
              <a:buNone/>
            </a:pPr>
            <a:r>
              <a:rPr lang="en-US" altLang="zh-CN" sz="4000" b="1" smtClean="0"/>
              <a:t>1.</a:t>
            </a:r>
            <a:r>
              <a:rPr lang="zh-CN" altLang="en-US" sz="4000" b="1" smtClean="0"/>
              <a:t>换向概述</a:t>
            </a:r>
          </a:p>
          <a:p>
            <a:pPr eaLnBrk="1" hangingPunct="1">
              <a:buFont typeface="Wingdings" pitchFamily="2" charset="2"/>
              <a:buNone/>
            </a:pPr>
            <a:r>
              <a:rPr lang="en-US" altLang="zh-CN" sz="4000" b="1" smtClean="0"/>
              <a:t>2.</a:t>
            </a:r>
            <a:r>
              <a:rPr lang="zh-CN" altLang="en-US" sz="4000" b="1" smtClean="0"/>
              <a:t>换向的电磁理论</a:t>
            </a:r>
          </a:p>
          <a:p>
            <a:pPr eaLnBrk="1" hangingPunct="1">
              <a:buFont typeface="Wingdings" pitchFamily="2" charset="2"/>
              <a:buNone/>
            </a:pPr>
            <a:r>
              <a:rPr lang="en-US" altLang="zh-CN" sz="4000" b="1" smtClean="0"/>
              <a:t>3.</a:t>
            </a:r>
            <a:r>
              <a:rPr lang="zh-CN" altLang="en-US" sz="4000" b="1" smtClean="0"/>
              <a:t>产生火花的原因</a:t>
            </a:r>
          </a:p>
          <a:p>
            <a:pPr eaLnBrk="1" hangingPunct="1">
              <a:buFont typeface="Wingdings" pitchFamily="2" charset="2"/>
              <a:buNone/>
            </a:pPr>
            <a:r>
              <a:rPr lang="en-US" altLang="zh-CN" sz="4000" b="1" smtClean="0"/>
              <a:t>4.</a:t>
            </a:r>
            <a:r>
              <a:rPr lang="zh-CN" altLang="en-US" sz="4000" b="1" smtClean="0"/>
              <a:t>改善换向的方法</a:t>
            </a:r>
          </a:p>
          <a:p>
            <a:pPr eaLnBrk="1" hangingPunct="1">
              <a:buFont typeface="Wingdings" pitchFamily="2" charset="2"/>
              <a:buNone/>
            </a:pPr>
            <a:r>
              <a:rPr lang="en-US" altLang="zh-CN" sz="4000" b="1" smtClean="0"/>
              <a:t>5.</a:t>
            </a:r>
            <a:r>
              <a:rPr lang="zh-CN" altLang="en-US" sz="4000" b="1" smtClean="0"/>
              <a:t>补偿绕组</a:t>
            </a:r>
          </a:p>
        </p:txBody>
      </p:sp>
      <p:pic>
        <p:nvPicPr>
          <p:cNvPr id="5124" name="Picture 4" descr="03new01010">
            <a:hlinkClick r:id="" action="ppaction://hlinkshowjump?jump=nextslide"/>
          </p:cNvPr>
          <p:cNvPicPr>
            <a:picLocks noChangeAspect="1" noChangeArrowheads="1" noCrop="1"/>
          </p:cNvPicPr>
          <p:nvPr/>
        </p:nvPicPr>
        <p:blipFill>
          <a:blip r:embed="rId3"/>
          <a:srcRect/>
          <a:stretch>
            <a:fillRect/>
          </a:stretch>
        </p:blipFill>
        <p:spPr bwMode="auto">
          <a:xfrm>
            <a:off x="914400" y="2133600"/>
            <a:ext cx="647700" cy="388938"/>
          </a:xfrm>
          <a:prstGeom prst="rect">
            <a:avLst/>
          </a:prstGeom>
          <a:noFill/>
          <a:ln w="9525">
            <a:noFill/>
            <a:miter lim="800000"/>
            <a:headEnd/>
            <a:tailEnd/>
          </a:ln>
        </p:spPr>
      </p:pic>
      <p:pic>
        <p:nvPicPr>
          <p:cNvPr id="5125" name="Picture 5" descr="03new01010">
            <a:hlinkClick r:id="rId4" action="ppaction://hlinksldjump"/>
          </p:cNvPr>
          <p:cNvPicPr>
            <a:picLocks noChangeAspect="1" noChangeArrowheads="1" noCrop="1"/>
          </p:cNvPicPr>
          <p:nvPr/>
        </p:nvPicPr>
        <p:blipFill>
          <a:blip r:embed="rId3"/>
          <a:srcRect/>
          <a:stretch>
            <a:fillRect/>
          </a:stretch>
        </p:blipFill>
        <p:spPr bwMode="auto">
          <a:xfrm>
            <a:off x="914400" y="2895600"/>
            <a:ext cx="647700" cy="388938"/>
          </a:xfrm>
          <a:prstGeom prst="rect">
            <a:avLst/>
          </a:prstGeom>
          <a:noFill/>
          <a:ln w="9525">
            <a:noFill/>
            <a:miter lim="800000"/>
            <a:headEnd/>
            <a:tailEnd/>
          </a:ln>
        </p:spPr>
      </p:pic>
      <p:pic>
        <p:nvPicPr>
          <p:cNvPr id="5126" name="Picture 6" descr="03new01010">
            <a:hlinkClick r:id="" action="ppaction://noaction"/>
          </p:cNvPr>
          <p:cNvPicPr>
            <a:picLocks noChangeAspect="1" noChangeArrowheads="1" noCrop="1"/>
          </p:cNvPicPr>
          <p:nvPr/>
        </p:nvPicPr>
        <p:blipFill>
          <a:blip r:embed="rId3"/>
          <a:srcRect/>
          <a:stretch>
            <a:fillRect/>
          </a:stretch>
        </p:blipFill>
        <p:spPr bwMode="auto">
          <a:xfrm>
            <a:off x="914400" y="3581400"/>
            <a:ext cx="647700" cy="388938"/>
          </a:xfrm>
          <a:prstGeom prst="rect">
            <a:avLst/>
          </a:prstGeom>
          <a:noFill/>
          <a:ln w="9525">
            <a:noFill/>
            <a:miter lim="800000"/>
            <a:headEnd/>
            <a:tailEnd/>
          </a:ln>
        </p:spPr>
      </p:pic>
      <p:pic>
        <p:nvPicPr>
          <p:cNvPr id="5127" name="Picture 7" descr="03new01010">
            <a:hlinkClick r:id="rId4" action="ppaction://hlinksldjump"/>
          </p:cNvPr>
          <p:cNvPicPr>
            <a:picLocks noChangeAspect="1" noChangeArrowheads="1" noCrop="1"/>
          </p:cNvPicPr>
          <p:nvPr/>
        </p:nvPicPr>
        <p:blipFill>
          <a:blip r:embed="rId3"/>
          <a:srcRect/>
          <a:stretch>
            <a:fillRect/>
          </a:stretch>
        </p:blipFill>
        <p:spPr bwMode="auto">
          <a:xfrm>
            <a:off x="914400" y="4343400"/>
            <a:ext cx="647700" cy="388938"/>
          </a:xfrm>
          <a:prstGeom prst="rect">
            <a:avLst/>
          </a:prstGeom>
          <a:noFill/>
          <a:ln w="9525">
            <a:noFill/>
            <a:miter lim="800000"/>
            <a:headEnd/>
            <a:tailEnd/>
          </a:ln>
        </p:spPr>
      </p:pic>
      <p:pic>
        <p:nvPicPr>
          <p:cNvPr id="5128" name="Picture 8" descr="03new01010">
            <a:hlinkClick r:id="rId4" action="ppaction://hlinksldjump"/>
          </p:cNvPr>
          <p:cNvPicPr>
            <a:picLocks noChangeAspect="1" noChangeArrowheads="1" noCrop="1"/>
          </p:cNvPicPr>
          <p:nvPr/>
        </p:nvPicPr>
        <p:blipFill>
          <a:blip r:embed="rId3"/>
          <a:srcRect/>
          <a:stretch>
            <a:fillRect/>
          </a:stretch>
        </p:blipFill>
        <p:spPr bwMode="auto">
          <a:xfrm>
            <a:off x="914400" y="5105400"/>
            <a:ext cx="647700" cy="388938"/>
          </a:xfrm>
          <a:prstGeom prst="rect">
            <a:avLst/>
          </a:prstGeom>
          <a:noFill/>
          <a:ln w="9525">
            <a:noFill/>
            <a:miter lim="800000"/>
            <a:headEnd/>
            <a:tailEnd/>
          </a:ln>
        </p:spPr>
      </p:pic>
    </p:spTree>
    <p:custDataLst>
      <p:tags r:id="rId1"/>
    </p:custDataLst>
  </p:cSld>
  <p:clrMapOvr>
    <a:masterClrMapping/>
  </p:clrMapOvr>
  <p:transition advTm="64719"/>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9203">
                                            <p:txEl>
                                              <p:pRg st="3" end="3"/>
                                            </p:txEl>
                                          </p:spTgt>
                                        </p:tgtEl>
                                        <p:attrNameLst>
                                          <p:attrName>style.visibility</p:attrName>
                                        </p:attrNameLst>
                                      </p:cBhvr>
                                      <p:to>
                                        <p:strVal val="visible"/>
                                      </p:to>
                                    </p:set>
                                    <p:animEffect transition="in" filter="slide(fromBottom)">
                                      <p:cBhvr>
                                        <p:cTn id="22" dur="500"/>
                                        <p:tgtEl>
                                          <p:spTgt spid="179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79203">
                                            <p:txEl>
                                              <p:pRg st="4" end="4"/>
                                            </p:txEl>
                                          </p:spTgt>
                                        </p:tgtEl>
                                        <p:attrNameLst>
                                          <p:attrName>style.visibility</p:attrName>
                                        </p:attrNameLst>
                                      </p:cBhvr>
                                      <p:to>
                                        <p:strVal val="visible"/>
                                      </p:to>
                                    </p:set>
                                    <p:animEffect transition="in" filter="slide(fromBottom)">
                                      <p:cBhvr>
                                        <p:cTn id="27" dur="500"/>
                                        <p:tgtEl>
                                          <p:spTgt spid="179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404813"/>
            <a:ext cx="7813675" cy="1069975"/>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3</a:t>
            </a:r>
            <a:r>
              <a:rPr lang="en-US" altLang="zh-CN" sz="2500" smtClean="0"/>
              <a:t> </a:t>
            </a:r>
            <a:br>
              <a:rPr lang="en-US" altLang="zh-CN" sz="2500" smtClean="0"/>
            </a:br>
            <a:r>
              <a:rPr lang="en-US" altLang="zh-CN" sz="2500" smtClean="0"/>
              <a:t>1.</a:t>
            </a:r>
            <a:r>
              <a:rPr lang="zh-CN" altLang="en-US" b="1" smtClean="0"/>
              <a:t>换向概述</a:t>
            </a:r>
          </a:p>
        </p:txBody>
      </p:sp>
      <p:sp>
        <p:nvSpPr>
          <p:cNvPr id="8195" name="Rectangle 3"/>
          <p:cNvSpPr>
            <a:spLocks noGrp="1" noChangeArrowheads="1"/>
          </p:cNvSpPr>
          <p:nvPr>
            <p:ph type="body" idx="1"/>
          </p:nvPr>
        </p:nvSpPr>
        <p:spPr>
          <a:xfrm>
            <a:off x="1187450" y="1844675"/>
            <a:ext cx="7199313" cy="2376488"/>
          </a:xfrm>
        </p:spPr>
        <p:txBody>
          <a:bodyPr/>
          <a:lstStyle/>
          <a:p>
            <a:pPr eaLnBrk="1" hangingPunct="1">
              <a:lnSpc>
                <a:spcPct val="90000"/>
              </a:lnSpc>
            </a:pPr>
            <a:r>
              <a:rPr lang="zh-CN" altLang="zh-CN" sz="2200" b="1" smtClean="0"/>
              <a:t>一、换向过程定义</a:t>
            </a:r>
          </a:p>
          <a:p>
            <a:pPr eaLnBrk="1" hangingPunct="1">
              <a:lnSpc>
                <a:spcPct val="90000"/>
              </a:lnSpc>
            </a:pPr>
            <a:r>
              <a:rPr lang="zh-CN" altLang="en-US" sz="2200" smtClean="0"/>
              <a:t>      </a:t>
            </a:r>
            <a:r>
              <a:rPr lang="zh-CN" altLang="zh-CN" sz="2200" smtClean="0"/>
              <a:t>直流电机工作时，就电枢元件(线圈)来说，其电流总是不断变化的。或者说电枢旋转时，每个具体的电枢元件总是不断地从一个支路转进另外一个支路。</a:t>
            </a:r>
            <a:r>
              <a:rPr lang="zh-CN" altLang="zh-CN" sz="2200" b="1" smtClean="0"/>
              <a:t>这种电枢元件中电流的方向改变的过渡过程称为</a:t>
            </a:r>
            <a:r>
              <a:rPr lang="zh-CN" altLang="zh-CN" sz="2200" b="1" smtClean="0">
                <a:solidFill>
                  <a:srgbClr val="FF3300"/>
                </a:solidFill>
              </a:rPr>
              <a:t>换向过程</a:t>
            </a:r>
            <a:r>
              <a:rPr lang="zh-CN" altLang="zh-CN" sz="2200" smtClean="0">
                <a:solidFill>
                  <a:srgbClr val="FF3300"/>
                </a:solidFill>
              </a:rPr>
              <a:t>。</a:t>
            </a:r>
          </a:p>
        </p:txBody>
      </p:sp>
      <p:pic>
        <p:nvPicPr>
          <p:cNvPr id="8204" name="Picture 12" descr="7-1换向概述1"/>
          <p:cNvPicPr>
            <a:picLocks noChangeAspect="1" noChangeArrowheads="1"/>
          </p:cNvPicPr>
          <p:nvPr/>
        </p:nvPicPr>
        <p:blipFill>
          <a:blip r:embed="rId4"/>
          <a:srcRect/>
          <a:stretch>
            <a:fillRect/>
          </a:stretch>
        </p:blipFill>
        <p:spPr bwMode="auto">
          <a:xfrm>
            <a:off x="1116013" y="2565400"/>
            <a:ext cx="7056437" cy="4130675"/>
          </a:xfrm>
          <a:prstGeom prst="rect">
            <a:avLst/>
          </a:prstGeom>
          <a:noFill/>
          <a:ln w="9525">
            <a:noFill/>
            <a:miter lim="800000"/>
            <a:headEnd/>
            <a:tailEnd/>
          </a:ln>
        </p:spPr>
      </p:pic>
    </p:spTree>
    <p:custDataLst>
      <p:tags r:id="rId1"/>
    </p:custDataLst>
  </p:cSld>
  <p:clrMapOvr>
    <a:masterClrMapping/>
  </p:clrMapOvr>
  <p:transition advTm="19911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builtIn="1"/>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8204"/>
                                        </p:tgtEl>
                                        <p:attrNameLst>
                                          <p:attrName>style.visibility</p:attrName>
                                        </p:attrNameLst>
                                      </p:cBhvr>
                                      <p:to>
                                        <p:strVal val="visible"/>
                                      </p:to>
                                    </p:set>
                                    <p:anim calcmode="lin" valueType="num">
                                      <p:cBhvr>
                                        <p:cTn id="19" dur="1000" fill="hold"/>
                                        <p:tgtEl>
                                          <p:spTgt spid="8204"/>
                                        </p:tgtEl>
                                        <p:attrNameLst>
                                          <p:attrName>ppt_w</p:attrName>
                                        </p:attrNameLst>
                                      </p:cBhvr>
                                      <p:tavLst>
                                        <p:tav tm="0">
                                          <p:val>
                                            <p:strVal val="#ppt_w*0.70"/>
                                          </p:val>
                                        </p:tav>
                                        <p:tav tm="100000">
                                          <p:val>
                                            <p:strVal val="#ppt_w"/>
                                          </p:val>
                                        </p:tav>
                                      </p:tavLst>
                                    </p:anim>
                                    <p:anim calcmode="lin" valueType="num">
                                      <p:cBhvr>
                                        <p:cTn id="20" dur="1000" fill="hold"/>
                                        <p:tgtEl>
                                          <p:spTgt spid="8204"/>
                                        </p:tgtEl>
                                        <p:attrNameLst>
                                          <p:attrName>ppt_h</p:attrName>
                                        </p:attrNameLst>
                                      </p:cBhvr>
                                      <p:tavLst>
                                        <p:tav tm="0">
                                          <p:val>
                                            <p:strVal val="#ppt_h"/>
                                          </p:val>
                                        </p:tav>
                                        <p:tav tm="100000">
                                          <p:val>
                                            <p:strVal val="#ppt_h"/>
                                          </p:val>
                                        </p:tav>
                                      </p:tavLst>
                                    </p:anim>
                                    <p:animEffect transition="in" filter="fade">
                                      <p:cBhvr>
                                        <p:cTn id="21" dur="10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71550" y="333375"/>
            <a:ext cx="7848600" cy="1216025"/>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4</a:t>
            </a:r>
            <a:r>
              <a:rPr lang="en-US" altLang="zh-CN" sz="2500" smtClean="0"/>
              <a:t> </a:t>
            </a:r>
            <a:br>
              <a:rPr lang="en-US" altLang="zh-CN" sz="2500" smtClean="0"/>
            </a:br>
            <a:r>
              <a:rPr lang="en-US" altLang="zh-CN" sz="2500" smtClean="0"/>
              <a:t>1.</a:t>
            </a:r>
            <a:r>
              <a:rPr lang="zh-CN" altLang="en-US" b="1" smtClean="0"/>
              <a:t>换向概述</a:t>
            </a:r>
          </a:p>
        </p:txBody>
      </p:sp>
      <p:sp>
        <p:nvSpPr>
          <p:cNvPr id="7171" name="Rectangle 3"/>
          <p:cNvSpPr>
            <a:spLocks noGrp="1" noChangeArrowheads="1"/>
          </p:cNvSpPr>
          <p:nvPr>
            <p:ph type="body" idx="1"/>
          </p:nvPr>
        </p:nvSpPr>
        <p:spPr>
          <a:xfrm>
            <a:off x="468313" y="4005263"/>
            <a:ext cx="7704137" cy="2852737"/>
          </a:xfrm>
        </p:spPr>
        <p:txBody>
          <a:bodyPr/>
          <a:lstStyle/>
          <a:p>
            <a:pPr eaLnBrk="1" hangingPunct="1">
              <a:lnSpc>
                <a:spcPct val="80000"/>
              </a:lnSpc>
            </a:pPr>
            <a:r>
              <a:rPr lang="zh-CN" altLang="zh-CN" sz="2400" b="1" smtClean="0"/>
              <a:t>二、换向过程分析</a:t>
            </a:r>
          </a:p>
          <a:p>
            <a:pPr eaLnBrk="1" hangingPunct="1">
              <a:lnSpc>
                <a:spcPct val="80000"/>
              </a:lnSpc>
            </a:pPr>
            <a:r>
              <a:rPr lang="zh-CN" altLang="zh-CN" sz="2400" b="1" smtClean="0"/>
              <a:t>1．换向刚开始时，元件仍属于右边支路，其电流为+i</a:t>
            </a:r>
            <a:r>
              <a:rPr lang="zh-CN" altLang="zh-CN" sz="2400" b="1" baseline="-25000" smtClean="0"/>
              <a:t>a</a:t>
            </a:r>
            <a:r>
              <a:rPr lang="zh-CN" altLang="zh-CN" sz="2400" b="1" smtClean="0"/>
              <a:t>（右→左）；</a:t>
            </a:r>
          </a:p>
          <a:p>
            <a:pPr eaLnBrk="1" hangingPunct="1">
              <a:lnSpc>
                <a:spcPct val="80000"/>
              </a:lnSpc>
            </a:pPr>
            <a:r>
              <a:rPr lang="zh-CN" altLang="zh-CN" sz="2400" b="1" smtClean="0"/>
              <a:t>2．换向中时，元件被电刷短路，电流大小和方向处于变化的过程；</a:t>
            </a:r>
          </a:p>
          <a:p>
            <a:pPr eaLnBrk="1" hangingPunct="1">
              <a:lnSpc>
                <a:spcPct val="80000"/>
              </a:lnSpc>
            </a:pPr>
            <a:r>
              <a:rPr lang="zh-CN" altLang="zh-CN" sz="2400" b="1" smtClean="0"/>
              <a:t>3．换向结束时，元件进入左边支路，其电流已经由变为-i</a:t>
            </a:r>
            <a:r>
              <a:rPr lang="zh-CN" altLang="zh-CN" sz="2400" b="1" baseline="-25000" smtClean="0"/>
              <a:t>a</a:t>
            </a:r>
            <a:r>
              <a:rPr lang="zh-CN" altLang="zh-CN" sz="2400" b="1" smtClean="0"/>
              <a:t>（左→右）。</a:t>
            </a:r>
          </a:p>
        </p:txBody>
      </p:sp>
      <p:pic>
        <p:nvPicPr>
          <p:cNvPr id="7172" name="Picture 5" descr="7-1换向概述2"/>
          <p:cNvPicPr>
            <a:picLocks noChangeAspect="1" noChangeArrowheads="1"/>
          </p:cNvPicPr>
          <p:nvPr/>
        </p:nvPicPr>
        <p:blipFill>
          <a:blip r:embed="rId2"/>
          <a:srcRect/>
          <a:stretch>
            <a:fillRect/>
          </a:stretch>
        </p:blipFill>
        <p:spPr bwMode="auto">
          <a:xfrm>
            <a:off x="539750" y="1628775"/>
            <a:ext cx="8208963" cy="2511425"/>
          </a:xfrm>
          <a:prstGeom prst="rect">
            <a:avLst/>
          </a:prstGeom>
          <a:noFill/>
          <a:ln w="9525">
            <a:noFill/>
            <a:miter lim="800000"/>
            <a:headEnd/>
            <a:tailEnd/>
          </a:ln>
        </p:spPr>
      </p:pic>
      <p:sp>
        <p:nvSpPr>
          <p:cNvPr id="7173" name="Oval 8"/>
          <p:cNvSpPr>
            <a:spLocks noChangeArrowheads="1"/>
          </p:cNvSpPr>
          <p:nvPr/>
        </p:nvSpPr>
        <p:spPr bwMode="auto">
          <a:xfrm>
            <a:off x="1835150" y="1844675"/>
            <a:ext cx="649288" cy="647700"/>
          </a:xfrm>
          <a:prstGeom prst="ellipse">
            <a:avLst/>
          </a:prstGeom>
          <a:noFill/>
          <a:ln w="9525">
            <a:solidFill>
              <a:schemeClr val="hlink"/>
            </a:solidFill>
            <a:miter lim="800000"/>
            <a:headEnd/>
            <a:tailEnd/>
          </a:ln>
          <a:effectLst/>
        </p:spPr>
        <p:txBody>
          <a:bodyPr wrap="none" anchor="ctr"/>
          <a:lstStyle/>
          <a:p>
            <a:endParaRPr lang="zh-CN" altLang="en-US"/>
          </a:p>
        </p:txBody>
      </p:sp>
      <p:sp>
        <p:nvSpPr>
          <p:cNvPr id="7174" name="Oval 10"/>
          <p:cNvSpPr>
            <a:spLocks noChangeArrowheads="1"/>
          </p:cNvSpPr>
          <p:nvPr/>
        </p:nvSpPr>
        <p:spPr bwMode="auto">
          <a:xfrm>
            <a:off x="4500563" y="1773238"/>
            <a:ext cx="649287" cy="647700"/>
          </a:xfrm>
          <a:prstGeom prst="ellipse">
            <a:avLst/>
          </a:prstGeom>
          <a:noFill/>
          <a:ln w="9525">
            <a:solidFill>
              <a:schemeClr val="hlink"/>
            </a:solidFill>
            <a:miter lim="800000"/>
            <a:headEnd/>
            <a:tailEnd/>
          </a:ln>
          <a:effectLst/>
        </p:spPr>
        <p:txBody>
          <a:bodyPr wrap="none" anchor="ctr"/>
          <a:lstStyle/>
          <a:p>
            <a:endParaRPr lang="zh-CN" altLang="en-US"/>
          </a:p>
        </p:txBody>
      </p:sp>
      <p:sp>
        <p:nvSpPr>
          <p:cNvPr id="7175" name="Oval 11"/>
          <p:cNvSpPr>
            <a:spLocks noChangeArrowheads="1"/>
          </p:cNvSpPr>
          <p:nvPr/>
        </p:nvSpPr>
        <p:spPr bwMode="auto">
          <a:xfrm>
            <a:off x="7164388" y="1773238"/>
            <a:ext cx="649287" cy="647700"/>
          </a:xfrm>
          <a:prstGeom prst="ellipse">
            <a:avLst/>
          </a:prstGeom>
          <a:noFill/>
          <a:ln w="9525">
            <a:solidFill>
              <a:schemeClr val="hlink"/>
            </a:solidFill>
            <a:miter lim="800000"/>
            <a:headEnd/>
            <a:tailEnd/>
          </a:ln>
          <a:effectLst/>
        </p:spPr>
        <p:txBody>
          <a:bodyPr wrap="none" anchor="ctr"/>
          <a:lstStyle/>
          <a:p>
            <a:endParaRPr lang="zh-CN" altLang="en-US"/>
          </a:p>
        </p:txBody>
      </p:sp>
    </p:spTree>
  </p:cSld>
  <p:clrMapOvr>
    <a:masterClrMapping/>
  </p:clrMapOvr>
  <p:transition advTm="76375"/>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71550" y="333375"/>
            <a:ext cx="7704138" cy="1216025"/>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5</a:t>
            </a:r>
            <a:r>
              <a:rPr lang="en-US" altLang="zh-CN" sz="2500" smtClean="0"/>
              <a:t> </a:t>
            </a:r>
            <a:br>
              <a:rPr lang="en-US" altLang="zh-CN" sz="2500" smtClean="0"/>
            </a:br>
            <a:r>
              <a:rPr lang="en-US" altLang="zh-CN" sz="2500" smtClean="0"/>
              <a:t>1.</a:t>
            </a:r>
            <a:r>
              <a:rPr lang="zh-CN" altLang="en-US" b="1" smtClean="0"/>
              <a:t>换向概述</a:t>
            </a:r>
          </a:p>
        </p:txBody>
      </p:sp>
      <p:sp>
        <p:nvSpPr>
          <p:cNvPr id="8195" name="Rectangle 3"/>
          <p:cNvSpPr>
            <a:spLocks noGrp="1" noChangeArrowheads="1"/>
          </p:cNvSpPr>
          <p:nvPr>
            <p:ph type="body" idx="1"/>
          </p:nvPr>
        </p:nvSpPr>
        <p:spPr>
          <a:xfrm>
            <a:off x="468313" y="4292600"/>
            <a:ext cx="8207375" cy="2305050"/>
          </a:xfrm>
        </p:spPr>
        <p:txBody>
          <a:bodyPr/>
          <a:lstStyle/>
          <a:p>
            <a:pPr eaLnBrk="1" hangingPunct="1">
              <a:lnSpc>
                <a:spcPct val="80000"/>
              </a:lnSpc>
            </a:pPr>
            <a:r>
              <a:rPr lang="zh-CN" altLang="zh-CN" sz="2700" b="1" smtClean="0"/>
              <a:t>三、换向周期</a:t>
            </a:r>
          </a:p>
          <a:p>
            <a:pPr eaLnBrk="1" hangingPunct="1">
              <a:lnSpc>
                <a:spcPct val="80000"/>
              </a:lnSpc>
            </a:pPr>
            <a:r>
              <a:rPr lang="zh-CN" altLang="en-US" sz="2700" b="1" smtClean="0"/>
              <a:t>       </a:t>
            </a:r>
            <a:r>
              <a:rPr lang="zh-CN" altLang="zh-CN" sz="2700" b="1" smtClean="0"/>
              <a:t>一个元件</a:t>
            </a:r>
            <a:r>
              <a:rPr lang="zh-CN" altLang="en-US" sz="2700" b="1" smtClean="0"/>
              <a:t>从开始</a:t>
            </a:r>
            <a:r>
              <a:rPr lang="zh-CN" altLang="zh-CN" sz="2700" b="1" smtClean="0"/>
              <a:t>换向</a:t>
            </a:r>
            <a:r>
              <a:rPr lang="zh-CN" altLang="en-US" sz="2700" b="1" smtClean="0"/>
              <a:t>到换向结束</a:t>
            </a:r>
            <a:r>
              <a:rPr lang="zh-CN" altLang="zh-CN" sz="2700" b="1" smtClean="0"/>
              <a:t>所需的时间就称为换向周期T</a:t>
            </a:r>
            <a:r>
              <a:rPr lang="en-US" altLang="zh-CN" sz="2700" b="1" baseline="-25000" smtClean="0"/>
              <a:t>k</a:t>
            </a:r>
            <a:r>
              <a:rPr lang="zh-CN" altLang="zh-CN" sz="2700" b="1" smtClean="0"/>
              <a:t>，即一个换向片通过电刷所用的时间。换向元件的电流从+i</a:t>
            </a:r>
            <a:r>
              <a:rPr lang="zh-CN" altLang="zh-CN" sz="2700" b="1" baseline="-25000" smtClean="0"/>
              <a:t>a</a:t>
            </a:r>
            <a:r>
              <a:rPr lang="zh-CN" altLang="zh-CN" sz="2700" b="1" smtClean="0"/>
              <a:t>变到-i</a:t>
            </a:r>
            <a:r>
              <a:rPr lang="zh-CN" altLang="zh-CN" sz="2700" b="1" baseline="-25000" smtClean="0"/>
              <a:t>a</a:t>
            </a:r>
            <a:r>
              <a:rPr lang="zh-CN" altLang="zh-CN" sz="2700" b="1" smtClean="0"/>
              <a:t>所用的时间即为一个换向周期（T</a:t>
            </a:r>
            <a:r>
              <a:rPr lang="en-US" altLang="zh-CN" sz="2700" b="1" baseline="-25000" smtClean="0"/>
              <a:t>k</a:t>
            </a:r>
            <a:r>
              <a:rPr lang="zh-CN" altLang="zh-CN" sz="2700" b="1" smtClean="0"/>
              <a:t>=0.0005～0.02秒）</a:t>
            </a:r>
          </a:p>
        </p:txBody>
      </p:sp>
      <p:pic>
        <p:nvPicPr>
          <p:cNvPr id="8196" name="Picture 4" descr="7-1换向概述2"/>
          <p:cNvPicPr>
            <a:picLocks noChangeAspect="1" noChangeArrowheads="1"/>
          </p:cNvPicPr>
          <p:nvPr/>
        </p:nvPicPr>
        <p:blipFill>
          <a:blip r:embed="rId2"/>
          <a:srcRect/>
          <a:stretch>
            <a:fillRect/>
          </a:stretch>
        </p:blipFill>
        <p:spPr bwMode="auto">
          <a:xfrm>
            <a:off x="539750" y="1628775"/>
            <a:ext cx="8208963" cy="2511425"/>
          </a:xfrm>
          <a:prstGeom prst="rect">
            <a:avLst/>
          </a:prstGeom>
          <a:noFill/>
          <a:ln w="9525">
            <a:noFill/>
            <a:miter lim="800000"/>
            <a:headEnd/>
            <a:tailEnd/>
          </a:ln>
        </p:spPr>
      </p:pic>
      <p:sp>
        <p:nvSpPr>
          <p:cNvPr id="8197" name="Oval 5"/>
          <p:cNvSpPr>
            <a:spLocks noChangeArrowheads="1"/>
          </p:cNvSpPr>
          <p:nvPr/>
        </p:nvSpPr>
        <p:spPr bwMode="auto">
          <a:xfrm>
            <a:off x="1835150" y="1844675"/>
            <a:ext cx="649288" cy="647700"/>
          </a:xfrm>
          <a:prstGeom prst="ellipse">
            <a:avLst/>
          </a:prstGeom>
          <a:noFill/>
          <a:ln w="9525">
            <a:solidFill>
              <a:schemeClr val="hlink"/>
            </a:solidFill>
            <a:miter lim="800000"/>
            <a:headEnd/>
            <a:tailEnd/>
          </a:ln>
          <a:effectLst/>
        </p:spPr>
        <p:txBody>
          <a:bodyPr wrap="none" anchor="ctr"/>
          <a:lstStyle/>
          <a:p>
            <a:endParaRPr lang="zh-CN" altLang="en-US"/>
          </a:p>
        </p:txBody>
      </p:sp>
      <p:sp>
        <p:nvSpPr>
          <p:cNvPr id="8198" name="Oval 6"/>
          <p:cNvSpPr>
            <a:spLocks noChangeArrowheads="1"/>
          </p:cNvSpPr>
          <p:nvPr/>
        </p:nvSpPr>
        <p:spPr bwMode="auto">
          <a:xfrm>
            <a:off x="4500563" y="1773238"/>
            <a:ext cx="649287" cy="647700"/>
          </a:xfrm>
          <a:prstGeom prst="ellipse">
            <a:avLst/>
          </a:prstGeom>
          <a:noFill/>
          <a:ln w="9525">
            <a:solidFill>
              <a:schemeClr val="hlink"/>
            </a:solidFill>
            <a:miter lim="800000"/>
            <a:headEnd/>
            <a:tailEnd/>
          </a:ln>
          <a:effectLst/>
        </p:spPr>
        <p:txBody>
          <a:bodyPr wrap="none" anchor="ctr"/>
          <a:lstStyle/>
          <a:p>
            <a:endParaRPr lang="zh-CN" altLang="en-US"/>
          </a:p>
        </p:txBody>
      </p:sp>
      <p:sp>
        <p:nvSpPr>
          <p:cNvPr id="8199" name="Oval 7"/>
          <p:cNvSpPr>
            <a:spLocks noChangeArrowheads="1"/>
          </p:cNvSpPr>
          <p:nvPr/>
        </p:nvSpPr>
        <p:spPr bwMode="auto">
          <a:xfrm>
            <a:off x="7164388" y="1773238"/>
            <a:ext cx="649287" cy="647700"/>
          </a:xfrm>
          <a:prstGeom prst="ellipse">
            <a:avLst/>
          </a:prstGeom>
          <a:noFill/>
          <a:ln w="9525">
            <a:solidFill>
              <a:schemeClr val="hlink"/>
            </a:solidFill>
            <a:miter lim="800000"/>
            <a:headEnd/>
            <a:tailEnd/>
          </a:ln>
          <a:effectLst/>
        </p:spPr>
        <p:txBody>
          <a:bodyPr wrap="none" anchor="ctr"/>
          <a:lstStyle/>
          <a:p>
            <a:endParaRPr lang="zh-CN" altLang="en-US"/>
          </a:p>
        </p:txBody>
      </p:sp>
    </p:spTree>
  </p:cSld>
  <p:clrMapOvr>
    <a:masterClrMapping/>
  </p:clrMapOvr>
  <p:transition advTm="43203"/>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71550" y="404813"/>
            <a:ext cx="7704138" cy="1144587"/>
          </a:xfrm>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6</a:t>
            </a:r>
            <a:r>
              <a:rPr lang="en-US" altLang="zh-CN" sz="2500" smtClean="0"/>
              <a:t> </a:t>
            </a:r>
            <a:br>
              <a:rPr lang="en-US" altLang="zh-CN" sz="2500" smtClean="0"/>
            </a:br>
            <a:r>
              <a:rPr lang="en-US" altLang="zh-CN" sz="2500" smtClean="0"/>
              <a:t>1.</a:t>
            </a:r>
            <a:r>
              <a:rPr lang="zh-CN" altLang="en-US" b="1" smtClean="0"/>
              <a:t>换向概述</a:t>
            </a:r>
          </a:p>
        </p:txBody>
      </p:sp>
      <p:sp>
        <p:nvSpPr>
          <p:cNvPr id="9219" name="Rectangle 3"/>
          <p:cNvSpPr>
            <a:spLocks noGrp="1" noChangeArrowheads="1"/>
          </p:cNvSpPr>
          <p:nvPr>
            <p:ph type="body" idx="1"/>
          </p:nvPr>
        </p:nvSpPr>
        <p:spPr>
          <a:xfrm>
            <a:off x="468313" y="2060575"/>
            <a:ext cx="8207375" cy="4537075"/>
          </a:xfrm>
        </p:spPr>
        <p:txBody>
          <a:bodyPr/>
          <a:lstStyle/>
          <a:p>
            <a:pPr eaLnBrk="1" hangingPunct="1">
              <a:lnSpc>
                <a:spcPct val="80000"/>
              </a:lnSpc>
            </a:pPr>
            <a:r>
              <a:rPr lang="zh-CN" altLang="en-US" sz="2700" b="1" smtClean="0"/>
              <a:t>四</a:t>
            </a:r>
            <a:r>
              <a:rPr lang="zh-CN" altLang="zh-CN" sz="2700" b="1" smtClean="0"/>
              <a:t>、换向</a:t>
            </a:r>
            <a:r>
              <a:rPr lang="zh-CN" altLang="en-US" sz="2700" b="1" smtClean="0"/>
              <a:t>过程</a:t>
            </a:r>
            <a:endParaRPr lang="zh-CN" altLang="zh-CN" sz="2700" b="1" smtClean="0"/>
          </a:p>
          <a:p>
            <a:pPr eaLnBrk="1" hangingPunct="1">
              <a:lnSpc>
                <a:spcPct val="80000"/>
              </a:lnSpc>
            </a:pPr>
            <a:r>
              <a:rPr lang="zh-CN" altLang="en-US" sz="2700" b="1" smtClean="0"/>
              <a:t>       换向过程十分复杂，不仅是</a:t>
            </a:r>
            <a:r>
              <a:rPr lang="zh-CN" altLang="en-US" sz="2700" b="1" smtClean="0">
                <a:solidFill>
                  <a:srgbClr val="FF3300"/>
                </a:solidFill>
              </a:rPr>
              <a:t>电磁</a:t>
            </a:r>
            <a:r>
              <a:rPr lang="zh-CN" altLang="en-US" sz="2700" b="1" smtClean="0"/>
              <a:t>变化过程，同时还有</a:t>
            </a:r>
            <a:r>
              <a:rPr lang="zh-CN" altLang="en-US" sz="2700" b="1" smtClean="0">
                <a:solidFill>
                  <a:srgbClr val="FF3300"/>
                </a:solidFill>
              </a:rPr>
              <a:t>机械、电化学和电热</a:t>
            </a:r>
            <a:r>
              <a:rPr lang="zh-CN" altLang="en-US" sz="2700" b="1" smtClean="0"/>
              <a:t>等现象，而且还彼此互相影响。</a:t>
            </a:r>
          </a:p>
          <a:p>
            <a:pPr eaLnBrk="1" hangingPunct="1">
              <a:lnSpc>
                <a:spcPct val="80000"/>
              </a:lnSpc>
            </a:pPr>
            <a:r>
              <a:rPr lang="zh-CN" altLang="en-US" sz="2700" b="1" smtClean="0"/>
              <a:t>       航空电机的线负荷大、转速高且变化范围大、环境条件恶劣、振动大，这些都对换向不利，高空换向尤为复杂。</a:t>
            </a:r>
          </a:p>
          <a:p>
            <a:pPr eaLnBrk="1" hangingPunct="1">
              <a:lnSpc>
                <a:spcPct val="80000"/>
              </a:lnSpc>
            </a:pPr>
            <a:r>
              <a:rPr lang="zh-CN" altLang="en-US" sz="2700" b="1" smtClean="0"/>
              <a:t>       </a:t>
            </a:r>
            <a:r>
              <a:rPr lang="zh-CN" altLang="en-US" sz="2700" b="1" smtClean="0">
                <a:solidFill>
                  <a:srgbClr val="0000FF"/>
                </a:solidFill>
              </a:rPr>
              <a:t>换向不良的后果</a:t>
            </a:r>
            <a:r>
              <a:rPr lang="zh-CN" altLang="en-US" sz="2700" b="1" smtClean="0"/>
              <a:t>：在电刷与换向片之间产生火花。</a:t>
            </a:r>
            <a:r>
              <a:rPr lang="en-US" altLang="zh-CN" sz="2700" b="1" smtClean="0"/>
              <a:t>1.</a:t>
            </a:r>
            <a:r>
              <a:rPr lang="zh-CN" altLang="en-US" sz="2700" b="1" smtClean="0"/>
              <a:t>火花超过一定限度，会造成电刷和换向器损坏；</a:t>
            </a:r>
            <a:r>
              <a:rPr lang="en-US" altLang="zh-CN" sz="2700" b="1" smtClean="0"/>
              <a:t>2.</a:t>
            </a:r>
            <a:r>
              <a:rPr lang="zh-CN" altLang="en-US" sz="2700" b="1" smtClean="0"/>
              <a:t>电刷下的火花是产生电磁波的一个来源，将产生电磁干扰；</a:t>
            </a:r>
            <a:endParaRPr lang="zh-CN" altLang="zh-CN" sz="2700" b="1" smtClean="0"/>
          </a:p>
        </p:txBody>
      </p:sp>
    </p:spTree>
  </p:cSld>
  <p:clrMapOvr>
    <a:masterClrMapping/>
  </p:clrMapOvr>
  <p:transition advTm="319797"/>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1700" b="1" smtClean="0">
                <a:latin typeface="华文新魏" pitchFamily="2" charset="-122"/>
                <a:ea typeface="华文新魏" pitchFamily="2" charset="-122"/>
              </a:rPr>
              <a:t>第七章　航空直流电机的换向                                       </a:t>
            </a:r>
            <a:r>
              <a:rPr lang="en-US" altLang="zh-CN" sz="1700" b="1" smtClean="0">
                <a:latin typeface="华文新魏" pitchFamily="2" charset="-122"/>
                <a:ea typeface="华文新魏" pitchFamily="2" charset="-122"/>
              </a:rPr>
              <a:t>7</a:t>
            </a:r>
            <a:r>
              <a:rPr lang="en-US" altLang="zh-CN" sz="2500" smtClean="0"/>
              <a:t> </a:t>
            </a:r>
            <a:br>
              <a:rPr lang="en-US" altLang="zh-CN" sz="2500" smtClean="0"/>
            </a:br>
            <a:r>
              <a:rPr lang="en-US" altLang="zh-CN" sz="2500" smtClean="0"/>
              <a:t>2.</a:t>
            </a:r>
            <a:r>
              <a:rPr lang="zh-CN" altLang="en-US" b="1" smtClean="0"/>
              <a:t>换向的电磁理论</a:t>
            </a:r>
            <a:endParaRPr lang="zh-CN" altLang="en-US" sz="1200" b="1" smtClean="0"/>
          </a:p>
        </p:txBody>
      </p:sp>
      <p:sp>
        <p:nvSpPr>
          <p:cNvPr id="10243" name="Rectangle 3"/>
          <p:cNvSpPr>
            <a:spLocks noGrp="1" noChangeArrowheads="1"/>
          </p:cNvSpPr>
          <p:nvPr>
            <p:ph type="body" sz="half" idx="1"/>
          </p:nvPr>
        </p:nvSpPr>
        <p:spPr>
          <a:xfrm>
            <a:off x="827088" y="2017713"/>
            <a:ext cx="7632700" cy="4114800"/>
          </a:xfrm>
        </p:spPr>
        <p:txBody>
          <a:bodyPr/>
          <a:lstStyle/>
          <a:p>
            <a:pPr eaLnBrk="1" hangingPunct="1"/>
            <a:r>
              <a:rPr lang="en-US" altLang="zh-CN" sz="2300" b="1" smtClean="0"/>
              <a:t>       </a:t>
            </a:r>
            <a:r>
              <a:rPr lang="zh-CN" altLang="en-US" sz="2300" b="1" smtClean="0"/>
              <a:t>换向的电磁理论是在二十世纪初提出的，它从分析被短路的换向元件电路中，电势、电流和电路参数的关系开始，找出在换向周期中，换向电流的变化规律及影响电流变化的因素，</a:t>
            </a:r>
            <a:r>
              <a:rPr lang="zh-CN" altLang="en-US" sz="2300" b="1" smtClean="0">
                <a:solidFill>
                  <a:srgbClr val="FF3300"/>
                </a:solidFill>
              </a:rPr>
              <a:t>最后以电流变化的情况解释产生火花的原因</a:t>
            </a:r>
          </a:p>
          <a:p>
            <a:pPr eaLnBrk="1" hangingPunct="1"/>
            <a:r>
              <a:rPr lang="zh-CN" altLang="en-US" sz="2300" b="1" smtClean="0"/>
              <a:t>       电磁理论只考虑电磁的变化过程，其他方面如机械、电化学和电热等现象都不与考虑。</a:t>
            </a:r>
          </a:p>
          <a:p>
            <a:pPr eaLnBrk="1" hangingPunct="1"/>
            <a:r>
              <a:rPr lang="zh-CN" altLang="en-US" sz="2300" b="1" smtClean="0">
                <a:solidFill>
                  <a:schemeClr val="hlink"/>
                </a:solidFill>
              </a:rPr>
              <a:t>       </a:t>
            </a:r>
            <a:r>
              <a:rPr lang="zh-CN" altLang="en-US" sz="2300" b="1" smtClean="0">
                <a:solidFill>
                  <a:srgbClr val="FF3300"/>
                </a:solidFill>
              </a:rPr>
              <a:t>假设：分析时电刷与换向片间的接触电阻与接触面积成反比</a:t>
            </a:r>
            <a:r>
              <a:rPr lang="zh-CN" altLang="en-US" sz="2300" b="1" smtClean="0">
                <a:solidFill>
                  <a:schemeClr val="hlink"/>
                </a:solidFill>
              </a:rPr>
              <a:t>。</a:t>
            </a:r>
            <a:endParaRPr lang="zh-CN" altLang="zh-CN" sz="2300" b="1" smtClean="0">
              <a:solidFill>
                <a:schemeClr val="hlink"/>
              </a:solidFill>
            </a:endParaRPr>
          </a:p>
        </p:txBody>
      </p:sp>
      <p:graphicFrame>
        <p:nvGraphicFramePr>
          <p:cNvPr id="10244" name="Object 4"/>
          <p:cNvGraphicFramePr>
            <a:graphicFrameLocks noChangeAspect="1"/>
          </p:cNvGraphicFramePr>
          <p:nvPr>
            <p:ph sz="half" idx="2"/>
          </p:nvPr>
        </p:nvGraphicFramePr>
        <p:xfrm>
          <a:off x="4787900" y="5229225"/>
          <a:ext cx="1649413" cy="1189038"/>
        </p:xfrm>
        <a:graphic>
          <a:graphicData uri="http://schemas.openxmlformats.org/presentationml/2006/ole">
            <p:oleObj spid="_x0000_s10244" name="公式" r:id="rId4" imgW="545863" imgH="393529" progId="Equation.3">
              <p:embed/>
            </p:oleObj>
          </a:graphicData>
        </a:graphic>
      </p:graphicFrame>
      <p:pic>
        <p:nvPicPr>
          <p:cNvPr id="183302" name="Picture 6" descr="7-1换向概述2"/>
          <p:cNvPicPr>
            <a:picLocks noChangeAspect="1" noChangeArrowheads="1"/>
          </p:cNvPicPr>
          <p:nvPr/>
        </p:nvPicPr>
        <p:blipFill>
          <a:blip r:embed="rId5"/>
          <a:srcRect/>
          <a:stretch>
            <a:fillRect/>
          </a:stretch>
        </p:blipFill>
        <p:spPr bwMode="auto">
          <a:xfrm>
            <a:off x="4140200" y="404813"/>
            <a:ext cx="4608513" cy="1409700"/>
          </a:xfrm>
          <a:prstGeom prst="rect">
            <a:avLst/>
          </a:prstGeom>
          <a:noFill/>
          <a:ln w="9525">
            <a:noFill/>
            <a:miter lim="800000"/>
            <a:headEnd/>
            <a:tailEnd/>
          </a:ln>
        </p:spPr>
      </p:pic>
    </p:spTree>
    <p:custDataLst>
      <p:tags r:id="rId2"/>
    </p:custDataLst>
  </p:cSld>
  <p:clrMapOvr>
    <a:masterClrMapping/>
  </p:clrMapOvr>
  <p:transition advTm="241469"/>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3302"/>
                                        </p:tgtEl>
                                        <p:attrNameLst>
                                          <p:attrName>style.visibility</p:attrName>
                                        </p:attrNameLst>
                                      </p:cBhvr>
                                      <p:to>
                                        <p:strVal val="visible"/>
                                      </p:to>
                                    </p:set>
                                    <p:animEffect transition="in" filter="slide(fromBottom)">
                                      <p:cBhvr>
                                        <p:cTn id="7" dur="500"/>
                                        <p:tgtEl>
                                          <p:spTgt spid="18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1700" b="1" smtClean="0">
                <a:latin typeface="华文新魏" pitchFamily="2" charset="-122"/>
                <a:ea typeface="华文新魏" pitchFamily="2" charset="-122"/>
              </a:rPr>
              <a:t>第</a:t>
            </a:r>
            <a:r>
              <a:rPr lang="en-US" altLang="zh-CN" sz="1700" b="1" smtClean="0">
                <a:latin typeface="华文新魏" pitchFamily="2" charset="-122"/>
                <a:ea typeface="华文新魏" pitchFamily="2" charset="-122"/>
              </a:rPr>
              <a:t>3-7</a:t>
            </a:r>
            <a:r>
              <a:rPr lang="zh-CN" altLang="en-US" sz="1700" b="1" smtClean="0">
                <a:latin typeface="华文新魏" pitchFamily="2" charset="-122"/>
                <a:ea typeface="华文新魏" pitchFamily="2" charset="-122"/>
              </a:rPr>
              <a:t>讲　航空直流电机的换向                                                                </a:t>
            </a:r>
            <a:r>
              <a:rPr lang="en-US" altLang="zh-CN" sz="1700" b="1" smtClean="0">
                <a:latin typeface="华文新魏" pitchFamily="2" charset="-122"/>
                <a:ea typeface="华文新魏" pitchFamily="2" charset="-122"/>
              </a:rPr>
              <a:t>8</a:t>
            </a:r>
            <a:r>
              <a:rPr lang="en-US" altLang="zh-CN" sz="2500" smtClean="0"/>
              <a:t> </a:t>
            </a:r>
            <a:br>
              <a:rPr lang="en-US" altLang="zh-CN" sz="2500" smtClean="0"/>
            </a:br>
            <a:r>
              <a:rPr lang="en-US" altLang="zh-CN" sz="2500" smtClean="0"/>
              <a:t>2.</a:t>
            </a:r>
            <a:r>
              <a:rPr lang="zh-CN" altLang="en-US" b="1" smtClean="0"/>
              <a:t>换向的电磁理论</a:t>
            </a:r>
          </a:p>
        </p:txBody>
      </p:sp>
      <p:sp>
        <p:nvSpPr>
          <p:cNvPr id="11267" name="Rectangle 3"/>
          <p:cNvSpPr>
            <a:spLocks noGrp="1" noChangeArrowheads="1"/>
          </p:cNvSpPr>
          <p:nvPr>
            <p:ph type="body" sz="half" idx="1"/>
          </p:nvPr>
        </p:nvSpPr>
        <p:spPr>
          <a:xfrm>
            <a:off x="395288" y="2017713"/>
            <a:ext cx="8424862" cy="4291012"/>
          </a:xfrm>
        </p:spPr>
        <p:txBody>
          <a:bodyPr/>
          <a:lstStyle/>
          <a:p>
            <a:pPr eaLnBrk="1" hangingPunct="1">
              <a:lnSpc>
                <a:spcPct val="80000"/>
              </a:lnSpc>
            </a:pPr>
            <a:r>
              <a:rPr lang="en-US" altLang="zh-CN" sz="2500" b="1" smtClean="0"/>
              <a:t>       </a:t>
            </a:r>
            <a:r>
              <a:rPr lang="zh-CN" altLang="en-US" sz="2900" b="1" smtClean="0">
                <a:latin typeface="宋体" pitchFamily="2" charset="-122"/>
              </a:rPr>
              <a:t>换向的电磁理论是指换向元件在换向过程中电流变化的情况，其元件内有两种电势：</a:t>
            </a:r>
            <a:r>
              <a:rPr lang="en-US" altLang="zh-CN" sz="2900" b="1" smtClean="0">
                <a:solidFill>
                  <a:srgbClr val="FF3300"/>
                </a:solidFill>
                <a:latin typeface="宋体" pitchFamily="2" charset="-122"/>
              </a:rPr>
              <a:t>1</a:t>
            </a:r>
            <a:r>
              <a:rPr lang="zh-CN" altLang="en-US" sz="2900" b="1" smtClean="0">
                <a:solidFill>
                  <a:srgbClr val="FF3300"/>
                </a:solidFill>
                <a:latin typeface="宋体" pitchFamily="2" charset="-122"/>
              </a:rPr>
              <a:t>）电抗电动势；</a:t>
            </a:r>
            <a:r>
              <a:rPr lang="en-US" altLang="zh-CN" sz="2900" b="1" smtClean="0">
                <a:solidFill>
                  <a:srgbClr val="FF3300"/>
                </a:solidFill>
                <a:latin typeface="宋体" pitchFamily="2" charset="-122"/>
              </a:rPr>
              <a:t>2</a:t>
            </a:r>
            <a:r>
              <a:rPr lang="zh-CN" altLang="en-US" sz="2900" b="1" smtClean="0">
                <a:solidFill>
                  <a:srgbClr val="FF3300"/>
                </a:solidFill>
                <a:latin typeface="宋体" pitchFamily="2" charset="-122"/>
              </a:rPr>
              <a:t>）切割电动势。</a:t>
            </a:r>
          </a:p>
          <a:p>
            <a:pPr eaLnBrk="1" hangingPunct="1">
              <a:lnSpc>
                <a:spcPct val="80000"/>
              </a:lnSpc>
            </a:pPr>
            <a:r>
              <a:rPr lang="zh-CN" altLang="en-US" sz="2900" b="1" smtClean="0">
                <a:latin typeface="宋体" pitchFamily="2" charset="-122"/>
              </a:rPr>
              <a:t>一、电抗电势 </a:t>
            </a:r>
            <a:r>
              <a:rPr lang="en-US" altLang="zh-CN" sz="2900" b="1" smtClean="0">
                <a:latin typeface="宋体" pitchFamily="2" charset="-122"/>
              </a:rPr>
              <a:t>e</a:t>
            </a:r>
            <a:r>
              <a:rPr lang="en-US" altLang="zh-CN" sz="2900" b="1" baseline="-25000" smtClean="0">
                <a:latin typeface="宋体" pitchFamily="2" charset="-122"/>
              </a:rPr>
              <a:t>r</a:t>
            </a:r>
            <a:endParaRPr lang="en-US" altLang="zh-CN" sz="2900" b="1" smtClean="0">
              <a:latin typeface="宋体" pitchFamily="2" charset="-122"/>
            </a:endParaRPr>
          </a:p>
          <a:p>
            <a:pPr eaLnBrk="1" hangingPunct="1">
              <a:lnSpc>
                <a:spcPct val="80000"/>
              </a:lnSpc>
            </a:pPr>
            <a:r>
              <a:rPr lang="zh-CN" altLang="en-US" sz="2900" b="1" smtClean="0">
                <a:latin typeface="华文仿宋" pitchFamily="2" charset="-122"/>
                <a:ea typeface="华文仿宋" pitchFamily="2" charset="-122"/>
              </a:rPr>
              <a:t>被电刷断路的</a:t>
            </a:r>
            <a:r>
              <a:rPr lang="zh-CN" altLang="zh-CN" sz="2900" b="1" smtClean="0">
                <a:latin typeface="华文仿宋" pitchFamily="2" charset="-122"/>
                <a:ea typeface="华文仿宋" pitchFamily="2" charset="-122"/>
              </a:rPr>
              <a:t>换向元件</a:t>
            </a:r>
            <a:r>
              <a:rPr lang="zh-CN" altLang="en-US" sz="2900" b="1" smtClean="0">
                <a:latin typeface="华文仿宋" pitchFamily="2" charset="-122"/>
                <a:ea typeface="华文仿宋" pitchFamily="2" charset="-122"/>
              </a:rPr>
              <a:t>中</a:t>
            </a:r>
            <a:r>
              <a:rPr lang="zh-CN" altLang="zh-CN" sz="2900" b="1" smtClean="0">
                <a:latin typeface="华文仿宋" pitchFamily="2" charset="-122"/>
                <a:ea typeface="华文仿宋" pitchFamily="2" charset="-122"/>
              </a:rPr>
              <a:t>的电流</a:t>
            </a:r>
            <a:r>
              <a:rPr lang="en-US" altLang="zh-CN" sz="2900" b="1" smtClean="0">
                <a:latin typeface="华文仿宋" pitchFamily="2" charset="-122"/>
                <a:ea typeface="华文仿宋" pitchFamily="2" charset="-122"/>
              </a:rPr>
              <a:t>i</a:t>
            </a:r>
            <a:r>
              <a:rPr lang="zh-CN" altLang="zh-CN" sz="2900" b="1" smtClean="0">
                <a:latin typeface="华文仿宋" pitchFamily="2" charset="-122"/>
                <a:ea typeface="华文仿宋" pitchFamily="2" charset="-122"/>
              </a:rPr>
              <a:t>从+i</a:t>
            </a:r>
            <a:r>
              <a:rPr lang="zh-CN" altLang="zh-CN" sz="2900" b="1" baseline="-25000" smtClean="0">
                <a:latin typeface="华文仿宋" pitchFamily="2" charset="-122"/>
                <a:ea typeface="华文仿宋" pitchFamily="2" charset="-122"/>
              </a:rPr>
              <a:t>a</a:t>
            </a:r>
            <a:r>
              <a:rPr lang="zh-CN" altLang="zh-CN" sz="2900" b="1" smtClean="0">
                <a:latin typeface="华文仿宋" pitchFamily="2" charset="-122"/>
                <a:ea typeface="华文仿宋" pitchFamily="2" charset="-122"/>
              </a:rPr>
              <a:t>变到-i</a:t>
            </a:r>
            <a:r>
              <a:rPr lang="zh-CN" altLang="zh-CN" sz="2900" b="1" baseline="-25000" smtClean="0">
                <a:latin typeface="华文仿宋" pitchFamily="2" charset="-122"/>
                <a:ea typeface="华文仿宋" pitchFamily="2" charset="-122"/>
              </a:rPr>
              <a:t>a</a:t>
            </a:r>
            <a:r>
              <a:rPr lang="zh-CN" altLang="en-US" sz="2900" b="1" smtClean="0">
                <a:latin typeface="华文仿宋" pitchFamily="2" charset="-122"/>
                <a:ea typeface="华文仿宋" pitchFamily="2" charset="-122"/>
              </a:rPr>
              <a:t>由此产生的感应电势</a:t>
            </a:r>
          </a:p>
          <a:p>
            <a:pPr eaLnBrk="1" hangingPunct="1">
              <a:lnSpc>
                <a:spcPct val="80000"/>
              </a:lnSpc>
            </a:pPr>
            <a:endParaRPr lang="zh-CN" altLang="en-US" sz="2900" b="1" smtClean="0">
              <a:latin typeface="宋体" pitchFamily="2" charset="-122"/>
            </a:endParaRPr>
          </a:p>
          <a:p>
            <a:pPr eaLnBrk="1" hangingPunct="1">
              <a:lnSpc>
                <a:spcPct val="80000"/>
              </a:lnSpc>
            </a:pPr>
            <a:r>
              <a:rPr lang="zh-CN" altLang="en-US" sz="2900" b="1" smtClean="0">
                <a:solidFill>
                  <a:srgbClr val="FF3300"/>
                </a:solidFill>
                <a:latin typeface="华文仿宋" pitchFamily="2" charset="-122"/>
                <a:ea typeface="华文仿宋" pitchFamily="2" charset="-122"/>
              </a:rPr>
              <a:t>注意</a:t>
            </a:r>
            <a:r>
              <a:rPr lang="zh-CN" altLang="en-US" sz="2900" b="1" smtClean="0">
                <a:solidFill>
                  <a:srgbClr val="FF3300"/>
                </a:solidFill>
                <a:latin typeface="宋体" pitchFamily="2" charset="-122"/>
              </a:rPr>
              <a:t>：</a:t>
            </a:r>
            <a:r>
              <a:rPr lang="zh-CN" altLang="en-US" sz="2900" b="1" smtClean="0">
                <a:latin typeface="华文仿宋" pitchFamily="2" charset="-122"/>
                <a:ea typeface="华文仿宋" pitchFamily="2" charset="-122"/>
              </a:rPr>
              <a:t>换向元件本身有自感</a:t>
            </a:r>
            <a:r>
              <a:rPr lang="en-US" altLang="zh-CN" sz="2900" b="1" smtClean="0">
                <a:latin typeface="华文仿宋" pitchFamily="2" charset="-122"/>
                <a:ea typeface="华文仿宋" pitchFamily="2" charset="-122"/>
              </a:rPr>
              <a:t>e</a:t>
            </a:r>
            <a:r>
              <a:rPr lang="en-US" altLang="zh-CN" sz="2900" b="1" baseline="-25000" smtClean="0">
                <a:latin typeface="华文仿宋" pitchFamily="2" charset="-122"/>
                <a:ea typeface="华文仿宋" pitchFamily="2" charset="-122"/>
              </a:rPr>
              <a:t>L</a:t>
            </a:r>
            <a:r>
              <a:rPr lang="en-US" altLang="zh-CN" sz="2900" b="1" smtClean="0">
                <a:latin typeface="华文仿宋" pitchFamily="2" charset="-122"/>
                <a:ea typeface="华文仿宋" pitchFamily="2" charset="-122"/>
              </a:rPr>
              <a:t> </a:t>
            </a:r>
            <a:r>
              <a:rPr lang="zh-CN" altLang="en-US" sz="2900" b="1" smtClean="0">
                <a:latin typeface="华文仿宋" pitchFamily="2" charset="-122"/>
                <a:ea typeface="华文仿宋" pitchFamily="2" charset="-122"/>
              </a:rPr>
              <a:t>，同时如有两个元件在同时换向，则换向元件之间又有互感</a:t>
            </a:r>
            <a:r>
              <a:rPr lang="en-US" altLang="zh-CN" sz="2900" b="1" smtClean="0">
                <a:latin typeface="华文仿宋" pitchFamily="2" charset="-122"/>
                <a:ea typeface="华文仿宋" pitchFamily="2" charset="-122"/>
              </a:rPr>
              <a:t>e</a:t>
            </a:r>
            <a:r>
              <a:rPr lang="en-US" altLang="zh-CN" sz="2900" b="1" baseline="-25000" smtClean="0">
                <a:latin typeface="华文仿宋" pitchFamily="2" charset="-122"/>
                <a:ea typeface="华文仿宋" pitchFamily="2" charset="-122"/>
              </a:rPr>
              <a:t>M</a:t>
            </a:r>
            <a:r>
              <a:rPr lang="zh-CN" altLang="en-US" sz="2900" b="1" smtClean="0">
                <a:latin typeface="华文仿宋" pitchFamily="2" charset="-122"/>
                <a:ea typeface="华文仿宋" pitchFamily="2" charset="-122"/>
              </a:rPr>
              <a:t>，两者的合成电势称为电抗电势，用</a:t>
            </a:r>
            <a:r>
              <a:rPr lang="en-US" altLang="zh-CN" sz="2900" b="1" smtClean="0">
                <a:latin typeface="华文仿宋" pitchFamily="2" charset="-122"/>
                <a:ea typeface="华文仿宋" pitchFamily="2" charset="-122"/>
              </a:rPr>
              <a:t>e</a:t>
            </a:r>
            <a:r>
              <a:rPr lang="en-US" altLang="zh-CN" sz="2900" b="1" baseline="-25000" smtClean="0">
                <a:latin typeface="华文仿宋" pitchFamily="2" charset="-122"/>
                <a:ea typeface="华文仿宋" pitchFamily="2" charset="-122"/>
              </a:rPr>
              <a:t>r</a:t>
            </a:r>
            <a:r>
              <a:rPr lang="zh-CN" altLang="en-US" sz="2900" b="1" smtClean="0">
                <a:latin typeface="华文仿宋" pitchFamily="2" charset="-122"/>
                <a:ea typeface="华文仿宋" pitchFamily="2" charset="-122"/>
              </a:rPr>
              <a:t>表示</a:t>
            </a:r>
            <a:r>
              <a:rPr lang="zh-CN" altLang="en-US" sz="2900" b="1" smtClean="0">
                <a:latin typeface="宋体" pitchFamily="2" charset="-122"/>
              </a:rPr>
              <a:t>。</a:t>
            </a:r>
          </a:p>
        </p:txBody>
      </p:sp>
      <p:graphicFrame>
        <p:nvGraphicFramePr>
          <p:cNvPr id="11268" name="Object 4"/>
          <p:cNvGraphicFramePr>
            <a:graphicFrameLocks noChangeAspect="1"/>
          </p:cNvGraphicFramePr>
          <p:nvPr>
            <p:ph sz="half" idx="2"/>
          </p:nvPr>
        </p:nvGraphicFramePr>
        <p:xfrm>
          <a:off x="3563938" y="3933825"/>
          <a:ext cx="1855787" cy="998538"/>
        </p:xfrm>
        <a:graphic>
          <a:graphicData uri="http://schemas.openxmlformats.org/presentationml/2006/ole">
            <p:oleObj spid="_x0000_s11268" name="公式" r:id="rId3" imgW="723586" imgH="393529" progId="Equation.3">
              <p:embed/>
            </p:oleObj>
          </a:graphicData>
        </a:graphic>
      </p:graphicFrame>
      <p:pic>
        <p:nvPicPr>
          <p:cNvPr id="184326" name="Picture 6" descr="7-1换向概述2"/>
          <p:cNvPicPr>
            <a:picLocks noChangeAspect="1" noChangeArrowheads="1"/>
          </p:cNvPicPr>
          <p:nvPr/>
        </p:nvPicPr>
        <p:blipFill>
          <a:blip r:embed="rId4"/>
          <a:srcRect/>
          <a:stretch>
            <a:fillRect/>
          </a:stretch>
        </p:blipFill>
        <p:spPr bwMode="auto">
          <a:xfrm>
            <a:off x="539750" y="404813"/>
            <a:ext cx="8208963" cy="2511425"/>
          </a:xfrm>
          <a:prstGeom prst="rect">
            <a:avLst/>
          </a:prstGeom>
          <a:noFill/>
          <a:ln w="9525">
            <a:noFill/>
            <a:miter lim="800000"/>
            <a:headEnd/>
            <a:tailEnd/>
          </a:ln>
        </p:spPr>
      </p:pic>
      <p:pic>
        <p:nvPicPr>
          <p:cNvPr id="184327" name="Picture 7" descr="7-1换向概述1"/>
          <p:cNvPicPr>
            <a:picLocks noChangeAspect="1" noChangeArrowheads="1"/>
          </p:cNvPicPr>
          <p:nvPr/>
        </p:nvPicPr>
        <p:blipFill>
          <a:blip r:embed="rId5"/>
          <a:srcRect/>
          <a:stretch>
            <a:fillRect/>
          </a:stretch>
        </p:blipFill>
        <p:spPr bwMode="auto">
          <a:xfrm>
            <a:off x="1692275" y="2492375"/>
            <a:ext cx="7056438" cy="4130675"/>
          </a:xfrm>
          <a:prstGeom prst="rect">
            <a:avLst/>
          </a:prstGeom>
          <a:noFill/>
          <a:ln w="9525">
            <a:noFill/>
            <a:miter lim="800000"/>
            <a:headEnd/>
            <a:tailEnd/>
          </a:ln>
        </p:spPr>
      </p:pic>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4326"/>
                                        </p:tgtEl>
                                        <p:attrNameLst>
                                          <p:attrName>style.visibility</p:attrName>
                                        </p:attrNameLst>
                                      </p:cBhvr>
                                      <p:to>
                                        <p:strVal val="visible"/>
                                      </p:to>
                                    </p:set>
                                    <p:animEffect transition="in" filter="slide(fromBottom)">
                                      <p:cBhvr>
                                        <p:cTn id="7" dur="500"/>
                                        <p:tgtEl>
                                          <p:spTgt spid="184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84327"/>
                                        </p:tgtEl>
                                        <p:attrNameLst>
                                          <p:attrName>style.visibility</p:attrName>
                                        </p:attrNameLst>
                                      </p:cBhvr>
                                      <p:to>
                                        <p:strVal val="visible"/>
                                      </p:to>
                                    </p:set>
                                    <p:anim calcmode="lin" valueType="num">
                                      <p:cBhvr>
                                        <p:cTn id="12" dur="1000" fill="hold"/>
                                        <p:tgtEl>
                                          <p:spTgt spid="184327"/>
                                        </p:tgtEl>
                                        <p:attrNameLst>
                                          <p:attrName>ppt_w</p:attrName>
                                        </p:attrNameLst>
                                      </p:cBhvr>
                                      <p:tavLst>
                                        <p:tav tm="0">
                                          <p:val>
                                            <p:strVal val="#ppt_w*0.70"/>
                                          </p:val>
                                        </p:tav>
                                        <p:tav tm="100000">
                                          <p:val>
                                            <p:strVal val="#ppt_w"/>
                                          </p:val>
                                        </p:tav>
                                      </p:tavLst>
                                    </p:anim>
                                    <p:anim calcmode="lin" valueType="num">
                                      <p:cBhvr>
                                        <p:cTn id="13" dur="1000" fill="hold"/>
                                        <p:tgtEl>
                                          <p:spTgt spid="184327"/>
                                        </p:tgtEl>
                                        <p:attrNameLst>
                                          <p:attrName>ppt_h</p:attrName>
                                        </p:attrNameLst>
                                      </p:cBhvr>
                                      <p:tavLst>
                                        <p:tav tm="0">
                                          <p:val>
                                            <p:strVal val="#ppt_h"/>
                                          </p:val>
                                        </p:tav>
                                        <p:tav tm="100000">
                                          <p:val>
                                            <p:strVal val="#ppt_h"/>
                                          </p:val>
                                        </p:tav>
                                      </p:tavLst>
                                    </p:anim>
                                    <p:animEffect transition="in" filter="fade">
                                      <p:cBhvr>
                                        <p:cTn id="14" dur="1000"/>
                                        <p:tgtEl>
                                          <p:spTgt spid="184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70.6"/>
</p:tagLst>
</file>

<file path=ppt/tags/tag2.xml><?xml version="1.0" encoding="utf-8"?>
<p:tagLst xmlns:a="http://schemas.openxmlformats.org/drawingml/2006/main" xmlns:r="http://schemas.openxmlformats.org/officeDocument/2006/relationships" xmlns:p="http://schemas.openxmlformats.org/presentationml/2006/main">
  <p:tag name="TIMING" val="|0.4|0.4|0.3|1|0.7"/>
</p:tagLst>
</file>

<file path=ppt/tags/tag3.xml><?xml version="1.0" encoding="utf-8"?>
<p:tagLst xmlns:a="http://schemas.openxmlformats.org/drawingml/2006/main" xmlns:r="http://schemas.openxmlformats.org/officeDocument/2006/relationships" xmlns:p="http://schemas.openxmlformats.org/presentationml/2006/main">
  <p:tag name="TIMING" val="|0.4|0.9|89.5"/>
</p:tagLst>
</file>

<file path=ppt/tags/tag4.xml><?xml version="1.0" encoding="utf-8"?>
<p:tagLst xmlns:a="http://schemas.openxmlformats.org/drawingml/2006/main" xmlns:r="http://schemas.openxmlformats.org/officeDocument/2006/relationships" xmlns:p="http://schemas.openxmlformats.org/presentationml/2006/main">
  <p:tag name="TIMING" val="|177.5"/>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ags/tag6.xml><?xml version="1.0" encoding="utf-8"?>
<p:tagLst xmlns:a="http://schemas.openxmlformats.org/drawingml/2006/main" xmlns:r="http://schemas.openxmlformats.org/officeDocument/2006/relationships" xmlns:p="http://schemas.openxmlformats.org/presentationml/2006/main">
  <p:tag name="TIMING" val="|1.7"/>
</p:tagLst>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3453</TotalTime>
  <Words>2018</Words>
  <Application>Microsoft Office PowerPoint</Application>
  <PresentationFormat>全屏显示(4:3)</PresentationFormat>
  <Paragraphs>130</Paragraphs>
  <Slides>24</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40" baseType="lpstr">
      <vt:lpstr>Arial</vt:lpstr>
      <vt:lpstr>宋体</vt:lpstr>
      <vt:lpstr>Arial Black</vt:lpstr>
      <vt:lpstr>Wingdings</vt:lpstr>
      <vt:lpstr>Calibri</vt:lpstr>
      <vt:lpstr>Times New Roman</vt:lpstr>
      <vt:lpstr>方正舒体</vt:lpstr>
      <vt:lpstr>华文新魏</vt:lpstr>
      <vt:lpstr>黑体</vt:lpstr>
      <vt:lpstr>仿宋_GB2312</vt:lpstr>
      <vt:lpstr>华文行楷</vt:lpstr>
      <vt:lpstr>华文仿宋</vt:lpstr>
      <vt:lpstr>Tahoma</vt:lpstr>
      <vt:lpstr>Studio</vt:lpstr>
      <vt:lpstr>Microsoft 公式 3.0</vt:lpstr>
      <vt:lpstr>Microsoft Equation 3.0</vt:lpstr>
      <vt:lpstr>电机学</vt:lpstr>
      <vt:lpstr>第3-7讲　航空直流电机的换向                                        1 介绍内容</vt:lpstr>
      <vt:lpstr>第3-7讲　航空直流电机的换向                                                               2 介绍内容</vt:lpstr>
      <vt:lpstr>第3-7讲　航空直流电机的换向                                                      3  1.换向概述</vt:lpstr>
      <vt:lpstr>第3-7讲　航空直流电机的换向                                                                      4  1.换向概述</vt:lpstr>
      <vt:lpstr>第3-7讲　航空直流电机的换向                                                             5  1.换向概述</vt:lpstr>
      <vt:lpstr>第3-7讲　航空直流电机的换向                                                               6  1.换向概述</vt:lpstr>
      <vt:lpstr>第七章　航空直流电机的换向                                       7  2.换向的电磁理论</vt:lpstr>
      <vt:lpstr>第3-7讲　航空直流电机的换向                                                                8  2.换向的电磁理论</vt:lpstr>
      <vt:lpstr>第3-7讲　航空直流电机的换向                                                              9  2.换向的电磁理论</vt:lpstr>
      <vt:lpstr>第3-7讲　航空直流电机的换向                                                           10  2.换向的电磁理论</vt:lpstr>
      <vt:lpstr>第3-7讲　航空直流电机的换向                                                            11  2.换向的电磁理论</vt:lpstr>
      <vt:lpstr>第3-7讲　航空直流电机的换向                                                                             12  2.换向的电磁理论</vt:lpstr>
      <vt:lpstr>第3-7讲　航空直流电机的换向                                                                  13  2.换向的电磁理论</vt:lpstr>
      <vt:lpstr>第3-7讲　航空直流电机的换向                                                                             14  2.换向的电磁理论7</vt:lpstr>
      <vt:lpstr>第3-7讲　航空直流电机的换向                                                                                   14  2.换向的电磁理论</vt:lpstr>
      <vt:lpstr>第七章　航空直流电机的换向                                       15  2.换向的电磁理论</vt:lpstr>
      <vt:lpstr>第3-7讲　航空直流电机的换向                                                                               16  3.产生火花的原因</vt:lpstr>
      <vt:lpstr>第3-7讲　航空直流电机的换向  3.产生火花的原因                 17</vt:lpstr>
      <vt:lpstr>第3-7讲　航空直流电机的换向  3.产生火花的原因                 17 1</vt:lpstr>
      <vt:lpstr>第3-7讲　航空直流电机的换向                                                                       16 4. 改善换向的方法</vt:lpstr>
      <vt:lpstr>第七章　航空直流电机的换向                                      19  小结</vt:lpstr>
      <vt:lpstr>第3-7讲　航空直流电机的换向                                                         18  作业</vt:lpstr>
      <vt:lpstr>幻灯片 24</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45</cp:revision>
  <dcterms:created xsi:type="dcterms:W3CDTF">2003-11-06T01:01:25Z</dcterms:created>
  <dcterms:modified xsi:type="dcterms:W3CDTF">2015-01-23T09:28:06Z</dcterms:modified>
</cp:coreProperties>
</file>