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activeX/activeX1.xml" ContentType="application/vnd.ms-office.activeX+xml"/>
  <Override PartName="/ppt/activeX/activeX1.bin" ContentType="application/vnd.ms-office.activeX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10.xml" ContentType="application/vnd.openxmlformats-officedocument.presentationml.tags+xml"/>
  <Override PartName="/ppt/tags/tag8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802" r:id="rId3"/>
    <p:sldId id="262" r:id="rId4"/>
    <p:sldId id="803" r:id="rId5"/>
    <p:sldId id="260" r:id="rId6"/>
    <p:sldId id="277" r:id="rId7"/>
    <p:sldId id="340" r:id="rId8"/>
    <p:sldId id="283" r:id="rId9"/>
    <p:sldId id="804" r:id="rId10"/>
    <p:sldId id="805" r:id="rId11"/>
    <p:sldId id="806" r:id="rId12"/>
    <p:sldId id="894" r:id="rId13"/>
    <p:sldId id="895" r:id="rId14"/>
    <p:sldId id="332" r:id="rId15"/>
    <p:sldId id="978" r:id="rId16"/>
    <p:sldId id="979" r:id="rId17"/>
    <p:sldId id="980" r:id="rId18"/>
    <p:sldId id="344" r:id="rId19"/>
    <p:sldId id="325" r:id="rId20"/>
    <p:sldId id="981" r:id="rId21"/>
    <p:sldId id="982" r:id="rId22"/>
    <p:sldId id="326" r:id="rId23"/>
    <p:sldId id="328" r:id="rId24"/>
    <p:sldId id="983" r:id="rId25"/>
    <p:sldId id="984" r:id="rId26"/>
    <p:sldId id="329" r:id="rId27"/>
    <p:sldId id="985" r:id="rId28"/>
    <p:sldId id="327" r:id="rId29"/>
    <p:sldId id="331" r:id="rId30"/>
    <p:sldId id="333" r:id="rId31"/>
    <p:sldId id="986" r:id="rId32"/>
    <p:sldId id="987" r:id="rId33"/>
    <p:sldId id="988" r:id="rId34"/>
    <p:sldId id="989" r:id="rId35"/>
    <p:sldId id="990" r:id="rId36"/>
    <p:sldId id="991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 Week 2" id="{BCDB2339-4FC7-46E0-B62F-22D7EBEC4F17}">
          <p14:sldIdLst>
            <p14:sldId id="802"/>
          </p14:sldIdLst>
        </p14:section>
        <p14:section name="HT Week 3" id="{2E38381A-768D-407C-9E19-2ACEB0556815}">
          <p14:sldIdLst>
            <p14:sldId id="262"/>
            <p14:sldId id="803"/>
            <p14:sldId id="260"/>
            <p14:sldId id="277"/>
            <p14:sldId id="340"/>
            <p14:sldId id="283"/>
            <p14:sldId id="804"/>
            <p14:sldId id="805"/>
            <p14:sldId id="806"/>
            <p14:sldId id="894"/>
            <p14:sldId id="895"/>
            <p14:sldId id="332"/>
            <p14:sldId id="978"/>
            <p14:sldId id="979"/>
            <p14:sldId id="980"/>
            <p14:sldId id="344"/>
            <p14:sldId id="325"/>
            <p14:sldId id="981"/>
            <p14:sldId id="982"/>
            <p14:sldId id="326"/>
            <p14:sldId id="328"/>
            <p14:sldId id="983"/>
            <p14:sldId id="984"/>
            <p14:sldId id="329"/>
            <p14:sldId id="985"/>
            <p14:sldId id="327"/>
            <p14:sldId id="331"/>
            <p14:sldId id="333"/>
            <p14:sldId id="986"/>
            <p14:sldId id="987"/>
            <p14:sldId id="988"/>
            <p14:sldId id="989"/>
            <p14:sldId id="990"/>
            <p14:sldId id="9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33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5" autoAdjust="0"/>
  </p:normalViewPr>
  <p:slideViewPr>
    <p:cSldViewPr snapToGrid="0">
      <p:cViewPr varScale="1">
        <p:scale>
          <a:sx n="153" d="100"/>
          <a:sy n="153" d="100"/>
        </p:scale>
        <p:origin x="2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75AAD-53EC-411D-AD76-3C50F63B06DE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917F6-C783-40E7-88DE-52C1CFD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F8BF-F5BB-4261-B134-7C5986B408F4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FD5A-664A-4CE5-AB6F-978668B89E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6" Type="http://schemas.openxmlformats.org/officeDocument/2006/relationships/image" Target="../media/image3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29.png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33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32.png"/><Relationship Id="rId2" Type="http://schemas.openxmlformats.org/officeDocument/2006/relationships/tags" Target="../tags/tag95.xml"/><Relationship Id="rId16" Type="http://schemas.openxmlformats.org/officeDocument/2006/relationships/image" Target="../media/image31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image" Target="../media/image2.jpeg"/><Relationship Id="rId10" Type="http://schemas.openxmlformats.org/officeDocument/2006/relationships/tags" Target="../tags/tag103.xml"/><Relationship Id="rId19" Type="http://schemas.openxmlformats.org/officeDocument/2006/relationships/image" Target="../media/image34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09.xml"/><Relationship Id="rId7" Type="http://schemas.openxmlformats.org/officeDocument/2006/relationships/image" Target="../media/image36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2.jpeg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oleObject" Target="../embeddings/oleObject24.bin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../media/image41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114.xml"/><Relationship Id="rId10" Type="http://schemas.openxmlformats.org/officeDocument/2006/relationships/image" Target="../media/image2.jpeg"/><Relationship Id="rId4" Type="http://schemas.openxmlformats.org/officeDocument/2006/relationships/tags" Target="../tags/tag1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29.bin"/><Relationship Id="rId3" Type="http://schemas.openxmlformats.org/officeDocument/2006/relationships/tags" Target="../tags/tag120.xml"/><Relationship Id="rId21" Type="http://schemas.openxmlformats.org/officeDocument/2006/relationships/image" Target="../media/image48.emf"/><Relationship Id="rId7" Type="http://schemas.openxmlformats.org/officeDocument/2006/relationships/tags" Target="../tags/tag124.xml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6.emf"/><Relationship Id="rId2" Type="http://schemas.openxmlformats.org/officeDocument/2006/relationships/tags" Target="../tags/tag119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image" Target="../media/image43.emf"/><Relationship Id="rId5" Type="http://schemas.openxmlformats.org/officeDocument/2006/relationships/tags" Target="../tags/tag122.xml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7.emf"/><Relationship Id="rId4" Type="http://schemas.openxmlformats.org/officeDocument/2006/relationships/tags" Target="../tags/tag121.xml"/><Relationship Id="rId9" Type="http://schemas.openxmlformats.org/officeDocument/2006/relationships/image" Target="../media/image2.jpeg"/><Relationship Id="rId1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35.bin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2.emf"/><Relationship Id="rId2" Type="http://schemas.openxmlformats.org/officeDocument/2006/relationships/tags" Target="../tags/tag126.xml"/><Relationship Id="rId16" Type="http://schemas.openxmlformats.org/officeDocument/2006/relationships/oleObject" Target="../embeddings/oleObject34.bin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49.emf"/><Relationship Id="rId5" Type="http://schemas.openxmlformats.org/officeDocument/2006/relationships/tags" Target="../tags/tag129.xml"/><Relationship Id="rId15" Type="http://schemas.openxmlformats.org/officeDocument/2006/relationships/image" Target="../media/image51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1.png"/><Relationship Id="rId4" Type="http://schemas.openxmlformats.org/officeDocument/2006/relationships/tags" Target="../tags/tag128.xml"/><Relationship Id="rId9" Type="http://schemas.openxmlformats.org/officeDocument/2006/relationships/image" Target="../media/image2.jpeg"/><Relationship Id="rId1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6.emf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39.bin"/><Relationship Id="rId2" Type="http://schemas.openxmlformats.org/officeDocument/2006/relationships/tags" Target="../tags/tag133.xml"/><Relationship Id="rId16" Type="http://schemas.openxmlformats.org/officeDocument/2006/relationships/image" Target="../media/image55.emf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oleObject" Target="../embeddings/oleObject36.bin"/><Relationship Id="rId5" Type="http://schemas.openxmlformats.org/officeDocument/2006/relationships/tags" Target="../tags/tag136.xml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2.jpeg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1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tags" Target="../tags/tag3.xml"/><Relationship Id="rId16" Type="http://schemas.openxmlformats.org/officeDocument/2006/relationships/tags" Target="../tags/tag81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3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5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52.bin"/><Relationship Id="rId2" Type="http://schemas.openxmlformats.org/officeDocument/2006/relationships/image" Target="../media/image2.jpeg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63.bin"/><Relationship Id="rId2" Type="http://schemas.openxmlformats.org/officeDocument/2006/relationships/image" Target="../media/image2.jpeg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Relationship Id="rId6" Type="http://schemas.openxmlformats.org/officeDocument/2006/relationships/image" Target="../media/image22.emf"/><Relationship Id="rId11" Type="http://schemas.openxmlformats.org/officeDocument/2006/relationships/image" Target="../media/image87.e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84.jpg"/><Relationship Id="rId9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image" Target="../media/image2.jpeg"/><Relationship Id="rId47" Type="http://schemas.openxmlformats.org/officeDocument/2006/relationships/oleObject" Target="../embeddings/oleObject3.bin"/><Relationship Id="rId63" Type="http://schemas.openxmlformats.org/officeDocument/2006/relationships/oleObject" Target="../embeddings/oleObject11.bin"/><Relationship Id="rId68" Type="http://schemas.openxmlformats.org/officeDocument/2006/relationships/image" Target="../media/image18.wmf"/><Relationship Id="rId7" Type="http://schemas.openxmlformats.org/officeDocument/2006/relationships/tags" Target="../tags/tag19.xml"/><Relationship Id="rId71" Type="http://schemas.openxmlformats.org/officeDocument/2006/relationships/oleObject" Target="../embeddings/oleObject15.bin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9" Type="http://schemas.openxmlformats.org/officeDocument/2006/relationships/tags" Target="../tags/tag41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tags" Target="../tags/tag52.xml"/><Relationship Id="rId45" Type="http://schemas.openxmlformats.org/officeDocument/2006/relationships/oleObject" Target="../embeddings/oleObject2.bin"/><Relationship Id="rId53" Type="http://schemas.openxmlformats.org/officeDocument/2006/relationships/oleObject" Target="../embeddings/oleObject6.bin"/><Relationship Id="rId58" Type="http://schemas.openxmlformats.org/officeDocument/2006/relationships/image" Target="../media/image13.wmf"/><Relationship Id="rId66" Type="http://schemas.openxmlformats.org/officeDocument/2006/relationships/image" Target="../media/image17.wmf"/><Relationship Id="rId5" Type="http://schemas.openxmlformats.org/officeDocument/2006/relationships/tags" Target="../tags/tag17.xml"/><Relationship Id="rId61" Type="http://schemas.openxmlformats.org/officeDocument/2006/relationships/oleObject" Target="../embeddings/oleObject10.bin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oleObject" Target="../embeddings/oleObject1.bin"/><Relationship Id="rId48" Type="http://schemas.openxmlformats.org/officeDocument/2006/relationships/image" Target="../media/image8.wmf"/><Relationship Id="rId56" Type="http://schemas.openxmlformats.org/officeDocument/2006/relationships/image" Target="../media/image12.wmf"/><Relationship Id="rId64" Type="http://schemas.openxmlformats.org/officeDocument/2006/relationships/image" Target="../media/image16.wmf"/><Relationship Id="rId69" Type="http://schemas.openxmlformats.org/officeDocument/2006/relationships/oleObject" Target="../embeddings/oleObject14.bin"/><Relationship Id="rId8" Type="http://schemas.openxmlformats.org/officeDocument/2006/relationships/tags" Target="../tags/tag20.xml"/><Relationship Id="rId51" Type="http://schemas.openxmlformats.org/officeDocument/2006/relationships/oleObject" Target="../embeddings/oleObject5.bin"/><Relationship Id="rId72" Type="http://schemas.openxmlformats.org/officeDocument/2006/relationships/image" Target="../media/image20.wmf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image" Target="../media/image7.wmf"/><Relationship Id="rId59" Type="http://schemas.openxmlformats.org/officeDocument/2006/relationships/oleObject" Target="../embeddings/oleObject9.bin"/><Relationship Id="rId67" Type="http://schemas.openxmlformats.org/officeDocument/2006/relationships/oleObject" Target="../embeddings/oleObject13.bin"/><Relationship Id="rId20" Type="http://schemas.openxmlformats.org/officeDocument/2006/relationships/tags" Target="../tags/tag32.xml"/><Relationship Id="rId41" Type="http://schemas.openxmlformats.org/officeDocument/2006/relationships/slideLayout" Target="../slideLayouts/slideLayout13.xml"/><Relationship Id="rId54" Type="http://schemas.openxmlformats.org/officeDocument/2006/relationships/image" Target="../media/image11.wmf"/><Relationship Id="rId62" Type="http://schemas.openxmlformats.org/officeDocument/2006/relationships/image" Target="../media/image15.wmf"/><Relationship Id="rId70" Type="http://schemas.openxmlformats.org/officeDocument/2006/relationships/image" Target="../media/image19.wmf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oleObject" Target="../embeddings/oleObject4.bin"/><Relationship Id="rId57" Type="http://schemas.openxmlformats.org/officeDocument/2006/relationships/oleObject" Target="../embeddings/oleObject8.bin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image" Target="../media/image6.wmf"/><Relationship Id="rId52" Type="http://schemas.openxmlformats.org/officeDocument/2006/relationships/image" Target="../media/image10.wmf"/><Relationship Id="rId60" Type="http://schemas.openxmlformats.org/officeDocument/2006/relationships/image" Target="../media/image14.wmf"/><Relationship Id="rId65" Type="http://schemas.openxmlformats.org/officeDocument/2006/relationships/oleObject" Target="../embeddings/oleObject12.bin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image" Target="../media/image9.wmf"/><Relationship Id="rId55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9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6.png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101.e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7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5.emf"/><Relationship Id="rId7" Type="http://schemas.openxmlformats.org/officeDocument/2006/relationships/image" Target="../media/image1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21.emf"/><Relationship Id="rId5" Type="http://schemas.openxmlformats.org/officeDocument/2006/relationships/tags" Target="../tags/tag64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63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5.wmf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0.bin"/><Relationship Id="rId2" Type="http://schemas.openxmlformats.org/officeDocument/2006/relationships/tags" Target="../tags/tag68.xml"/><Relationship Id="rId16" Type="http://schemas.openxmlformats.org/officeDocument/2006/relationships/image" Target="../media/image24.emf"/><Relationship Id="rId20" Type="http://schemas.openxmlformats.org/officeDocument/2006/relationships/image" Target="../media/image26.wmf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71.xml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.jpeg"/><Relationship Id="rId19" Type="http://schemas.openxmlformats.org/officeDocument/2006/relationships/oleObject" Target="../embeddings/oleObject21.bin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27.wmf"/><Relationship Id="rId5" Type="http://schemas.openxmlformats.org/officeDocument/2006/relationships/tags" Target="../tags/tag79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78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2" y="1035368"/>
            <a:ext cx="1880966" cy="3579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439886"/>
            <a:ext cx="6858000" cy="1567674"/>
          </a:xfrm>
        </p:spPr>
        <p:txBody>
          <a:bodyPr/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Heat Transfer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9324" y="3806980"/>
            <a:ext cx="7743754" cy="276527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Dr. Guice Yao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姚贵策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PhD, Associate Professor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School of General Engineering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Beihang University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Email: yaoguice@buaa.edu.cn    Office: New main building D1105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国际学院Logo1(透明)黑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1" y="220823"/>
            <a:ext cx="2929632" cy="7335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1143000" y="1743371"/>
            <a:ext cx="6858000" cy="1567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Heat Transfer</a:t>
            </a:r>
            <a:endParaRPr lang="zh-CN" alt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37687" y="1396250"/>
            <a:ext cx="4549775" cy="185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ow does the temperature distribution 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if inner heat source exist?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5475230" y="905856"/>
            <a:ext cx="3052762" cy="3278188"/>
            <a:chOff x="3701" y="2115"/>
            <a:chExt cx="1923" cy="2065"/>
          </a:xfrm>
        </p:grpSpPr>
        <p:sp>
          <p:nvSpPr>
            <p:cNvPr id="106522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4241" y="2115"/>
              <a:ext cx="6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3000" b="1" dirty="0">
                  <a:solidFill>
                    <a:srgbClr val="0B0B1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</a:t>
              </a:r>
            </a:p>
          </p:txBody>
        </p:sp>
        <p:grpSp>
          <p:nvGrpSpPr>
            <p:cNvPr id="106523" name="Group 25"/>
            <p:cNvGrpSpPr/>
            <p:nvPr/>
          </p:nvGrpSpPr>
          <p:grpSpPr>
            <a:xfrm>
              <a:off x="3701" y="2341"/>
              <a:ext cx="1923" cy="1839"/>
              <a:chOff x="3701" y="2341"/>
              <a:chExt cx="1923" cy="1839"/>
            </a:xfrm>
          </p:grpSpPr>
          <p:sp>
            <p:nvSpPr>
              <p:cNvPr id="106524" name="Line 26"/>
              <p:cNvSpPr/>
              <p:nvPr>
                <p:custDataLst>
                  <p:tags r:id="rId4"/>
                </p:custDataLst>
              </p:nvPr>
            </p:nvSpPr>
            <p:spPr>
              <a:xfrm>
                <a:off x="4983" y="2627"/>
                <a:ext cx="0" cy="1344"/>
              </a:xfrm>
              <a:prstGeom prst="line">
                <a:avLst/>
              </a:prstGeom>
              <a:ln w="476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26" name="Text Box 2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903" y="3352"/>
                <a:ext cx="54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200" b="1" i="1" baseline="-25000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w2</a:t>
                </a:r>
                <a:endParaRPr lang="en-US" altLang="zh-CN" sz="2200" b="1" baseline="-25000" dirty="0">
                  <a:solidFill>
                    <a:srgbClr val="0B0B1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27" name="Line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4539" y="2545"/>
                <a:ext cx="0" cy="1426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triangle" w="med" len="lg"/>
                <a:tailEnd type="none" w="med" len="lg"/>
              </a:ln>
            </p:spPr>
          </p:sp>
          <p:sp>
            <p:nvSpPr>
              <p:cNvPr id="106528" name="Line 30"/>
              <p:cNvSpPr/>
              <p:nvPr>
                <p:custDataLst>
                  <p:tags r:id="rId7"/>
                </p:custDataLst>
              </p:nvPr>
            </p:nvSpPr>
            <p:spPr>
              <a:xfrm>
                <a:off x="3701" y="3971"/>
                <a:ext cx="1824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06529" name="Text Box 3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377" y="3930"/>
                <a:ext cx="24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6530" name="Text Box 3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92" y="2341"/>
                <a:ext cx="24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06531" name="Line 33"/>
              <p:cNvSpPr/>
              <p:nvPr>
                <p:custDataLst>
                  <p:tags r:id="rId10"/>
                </p:custDataLst>
              </p:nvPr>
            </p:nvSpPr>
            <p:spPr>
              <a:xfrm>
                <a:off x="4539" y="2911"/>
                <a:ext cx="444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06532" name="Text Box 3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588" y="2708"/>
                <a:ext cx="39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0B0B1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  <p:sp>
            <p:nvSpPr>
              <p:cNvPr id="106533" name="Text Box 3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92" y="3930"/>
                <a:ext cx="49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Text Box 28">
            <a:extLst>
              <a:ext uri="{FF2B5EF4-FFF2-40B4-BE49-F238E27FC236}">
                <a16:creationId xmlns:a16="http://schemas.microsoft.com/office/drawing/2014/main" id="{E10E89CB-203D-29F5-8335-FD92F93EC4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68523" y="1861618"/>
            <a:ext cx="860425" cy="430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200" b="1" i="1" dirty="0">
                <a:solidFill>
                  <a:srgbClr val="0B0B1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b="1" i="1" baseline="-25000" dirty="0">
                <a:solidFill>
                  <a:srgbClr val="0B0B13"/>
                </a:solidFill>
                <a:latin typeface="Times New Roman" panose="02020603050405020304" pitchFamily="18" charset="0"/>
              </a:rPr>
              <a:t>w1</a:t>
            </a:r>
            <a:endParaRPr lang="en-US" altLang="zh-CN" sz="2200" b="1" baseline="-25000" dirty="0">
              <a:solidFill>
                <a:srgbClr val="0B0B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46766D-4CEA-B184-A9FF-756669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" y="2607888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dirty="0">
                <a:effectLst/>
                <a:ea typeface="宋体" panose="02010600030101010101" pitchFamily="2" charset="-122"/>
              </a:rPr>
              <a:t>The governing equation in this case is:</a:t>
            </a:r>
          </a:p>
          <a:p>
            <a:pPr lvl="2"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 lvl="2"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dirty="0">
                <a:effectLst/>
                <a:ea typeface="宋体" panose="02010600030101010101" pitchFamily="2" charset="-122"/>
              </a:rPr>
              <a:t>Integrating this equation twice yields a quadratic equation in x with two unknown constants of integration:</a:t>
            </a:r>
          </a:p>
          <a:p>
            <a:pPr lvl="1"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zh-CN" altLang="en-US" dirty="0">
              <a:effectLst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E45947C-6F9F-B877-2285-2A45C184D036}"/>
                  </a:ext>
                </a:extLst>
              </p:cNvPr>
              <p:cNvSpPr txBox="1"/>
              <p:nvPr/>
            </p:nvSpPr>
            <p:spPr bwMode="auto">
              <a:xfrm>
                <a:off x="2286715" y="3500856"/>
                <a:ext cx="1555750" cy="83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E45947C-6F9F-B877-2285-2A45C184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715" y="3500856"/>
                <a:ext cx="1555750" cy="8318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2FBD22A-418D-8484-CD7F-FE162816B5B8}"/>
                  </a:ext>
                </a:extLst>
              </p:cNvPr>
              <p:cNvSpPr txBox="1"/>
              <p:nvPr/>
            </p:nvSpPr>
            <p:spPr bwMode="auto">
              <a:xfrm>
                <a:off x="1495425" y="5418138"/>
                <a:ext cx="3087688" cy="781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2FBD22A-418D-8484-CD7F-FE162816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425" y="5418138"/>
                <a:ext cx="3087688" cy="7810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734" name="Text Box 22"/>
          <p:cNvSpPr txBox="1"/>
          <p:nvPr>
            <p:custDataLst>
              <p:tags r:id="rId1"/>
            </p:custDataLst>
          </p:nvPr>
        </p:nvSpPr>
        <p:spPr>
          <a:xfrm>
            <a:off x="4274345" y="1101567"/>
            <a:ext cx="2828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0" hangingPunct="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boundary condition: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57" name="Object 2"/>
              <p:cNvSpPr txBox="1"/>
              <p:nvPr/>
            </p:nvSpPr>
            <p:spPr>
              <a:xfrm>
                <a:off x="4694238" y="1710848"/>
                <a:ext cx="2666507" cy="116822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=0 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55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238" y="1710848"/>
                <a:ext cx="2666507" cy="11682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9"/>
          <p:cNvGrpSpPr/>
          <p:nvPr/>
        </p:nvGrpSpPr>
        <p:grpSpPr>
          <a:xfrm>
            <a:off x="1580658" y="4474368"/>
            <a:ext cx="6699249" cy="955675"/>
            <a:chOff x="385" y="3174"/>
            <a:chExt cx="4220" cy="602"/>
          </a:xfrm>
        </p:grpSpPr>
        <p:sp>
          <p:nvSpPr>
            <p:cNvPr id="108553" name="Text Box 30"/>
            <p:cNvSpPr txBox="1"/>
            <p:nvPr>
              <p:custDataLst>
                <p:tags r:id="rId13"/>
              </p:custDataLst>
            </p:nvPr>
          </p:nvSpPr>
          <p:spPr>
            <a:xfrm>
              <a:off x="385" y="3475"/>
              <a:ext cx="131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B0B13"/>
                  </a:solidFill>
                  <a:latin typeface="Times New Roman" panose="02020603050405020304" pitchFamily="18" charset="0"/>
                </a:rPr>
                <a:t>therefore</a:t>
              </a:r>
              <a:r>
                <a:rPr lang="zh-CN" altLang="en-US" sz="2000" b="1" dirty="0">
                  <a:solidFill>
                    <a:srgbClr val="0B0B13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554" name="Object 3"/>
                <p:cNvSpPr txBox="1"/>
                <p:nvPr/>
              </p:nvSpPr>
              <p:spPr>
                <a:xfrm>
                  <a:off x="2144" y="3174"/>
                  <a:ext cx="2461" cy="602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endPara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8554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" y="3174"/>
                  <a:ext cx="2461" cy="602"/>
                </a:xfrm>
                <a:prstGeom prst="rect">
                  <a:avLst/>
                </a:prstGeom>
                <a:blipFill>
                  <a:blip r:embed="rId17"/>
                  <a:stretch>
                    <a:fillRect b="-14013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E63E8B85-E1BA-CD13-AAE0-B920DCAECFAF}"/>
              </a:ext>
            </a:extLst>
          </p:cNvPr>
          <p:cNvGrpSpPr/>
          <p:nvPr/>
        </p:nvGrpSpPr>
        <p:grpSpPr>
          <a:xfrm>
            <a:off x="958057" y="1066006"/>
            <a:ext cx="3052762" cy="3278188"/>
            <a:chOff x="3701" y="2115"/>
            <a:chExt cx="1923" cy="2065"/>
          </a:xfrm>
        </p:grpSpPr>
        <p:sp>
          <p:nvSpPr>
            <p:cNvPr id="5" name="Text Box 24">
              <a:extLst>
                <a:ext uri="{FF2B5EF4-FFF2-40B4-BE49-F238E27FC236}">
                  <a16:creationId xmlns:a16="http://schemas.microsoft.com/office/drawing/2014/main" id="{7BC05937-4B76-A0A9-4C42-24A22F992B3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241" y="2115"/>
              <a:ext cx="6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3000" b="1" dirty="0">
                  <a:solidFill>
                    <a:srgbClr val="0B0B1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</a:t>
              </a:r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00DF455B-92B9-8F63-1282-61CA51431E06}"/>
                </a:ext>
              </a:extLst>
            </p:cNvPr>
            <p:cNvGrpSpPr/>
            <p:nvPr/>
          </p:nvGrpSpPr>
          <p:grpSpPr>
            <a:xfrm>
              <a:off x="3701" y="2341"/>
              <a:ext cx="1923" cy="1839"/>
              <a:chOff x="3701" y="2341"/>
              <a:chExt cx="1923" cy="1839"/>
            </a:xfrm>
          </p:grpSpPr>
          <p:sp>
            <p:nvSpPr>
              <p:cNvPr id="12" name="Line 26">
                <a:extLst>
                  <a:ext uri="{FF2B5EF4-FFF2-40B4-BE49-F238E27FC236}">
                    <a16:creationId xmlns:a16="http://schemas.microsoft.com/office/drawing/2014/main" id="{58C03010-675F-5184-595F-D11FBDFE0C9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4983" y="2627"/>
                <a:ext cx="0" cy="1344"/>
              </a:xfrm>
              <a:prstGeom prst="line">
                <a:avLst/>
              </a:prstGeom>
              <a:ln w="476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AF78E08C-BB3F-F488-CB11-52CB74BBA548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903" y="3352"/>
                <a:ext cx="54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2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200" b="1" i="1" baseline="-25000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w2</a:t>
                </a:r>
                <a:endParaRPr lang="en-US" altLang="zh-CN" sz="2200" b="1" baseline="-25000" dirty="0">
                  <a:solidFill>
                    <a:srgbClr val="0B0B1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29">
                <a:extLst>
                  <a:ext uri="{FF2B5EF4-FFF2-40B4-BE49-F238E27FC236}">
                    <a16:creationId xmlns:a16="http://schemas.microsoft.com/office/drawing/2014/main" id="{7958ABF1-6EC0-2B56-D084-4E0C8543402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539" y="2545"/>
                <a:ext cx="0" cy="1426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triangle" w="med" len="lg"/>
                <a:tailEnd type="none" w="med" len="lg"/>
              </a:ln>
            </p:spPr>
          </p:sp>
          <p:sp>
            <p:nvSpPr>
              <p:cNvPr id="15" name="Line 30">
                <a:extLst>
                  <a:ext uri="{FF2B5EF4-FFF2-40B4-BE49-F238E27FC236}">
                    <a16:creationId xmlns:a16="http://schemas.microsoft.com/office/drawing/2014/main" id="{E9DBEAE6-8AD7-9680-ACE8-5DB5227043A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3701" y="3971"/>
                <a:ext cx="1824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6" name="Text Box 31">
                <a:extLst>
                  <a:ext uri="{FF2B5EF4-FFF2-40B4-BE49-F238E27FC236}">
                    <a16:creationId xmlns:a16="http://schemas.microsoft.com/office/drawing/2014/main" id="{930892B9-CC86-9129-E87C-029E2A6810D2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377" y="3930"/>
                <a:ext cx="24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7" name="Text Box 32">
                <a:extLst>
                  <a:ext uri="{FF2B5EF4-FFF2-40B4-BE49-F238E27FC236}">
                    <a16:creationId xmlns:a16="http://schemas.microsoft.com/office/drawing/2014/main" id="{61CD8A21-594F-09FF-15D6-1894D28602B2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92" y="2341"/>
                <a:ext cx="24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8" name="Line 33">
                <a:extLst>
                  <a:ext uri="{FF2B5EF4-FFF2-40B4-BE49-F238E27FC236}">
                    <a16:creationId xmlns:a16="http://schemas.microsoft.com/office/drawing/2014/main" id="{22B2448D-E275-E908-8B67-F3CDA95AA80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539" y="2911"/>
                <a:ext cx="444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9" name="Text Box 34">
                <a:extLst>
                  <a:ext uri="{FF2B5EF4-FFF2-40B4-BE49-F238E27FC236}">
                    <a16:creationId xmlns:a16="http://schemas.microsoft.com/office/drawing/2014/main" id="{C3AA88C5-D0F9-84E2-F34F-EB4173F811E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588" y="2708"/>
                <a:ext cx="39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0B0B1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</a:p>
            </p:txBody>
          </p:sp>
          <p:sp>
            <p:nvSpPr>
              <p:cNvPr id="20" name="Text Box 35">
                <a:extLst>
                  <a:ext uri="{FF2B5EF4-FFF2-40B4-BE49-F238E27FC236}">
                    <a16:creationId xmlns:a16="http://schemas.microsoft.com/office/drawing/2014/main" id="{0525D795-A35C-B47A-8C1E-D86CAAC41D08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92" y="3930"/>
                <a:ext cx="49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0B0B13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1" name="Text Box 28">
            <a:extLst>
              <a:ext uri="{FF2B5EF4-FFF2-40B4-BE49-F238E27FC236}">
                <a16:creationId xmlns:a16="http://schemas.microsoft.com/office/drawing/2014/main" id="{76738DBD-1829-933B-0CAC-6CF78667B3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85119" y="2057861"/>
            <a:ext cx="860425" cy="430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200" b="1" i="1" dirty="0">
                <a:solidFill>
                  <a:srgbClr val="0B0B1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b="1" i="1" baseline="-25000" dirty="0">
                <a:solidFill>
                  <a:srgbClr val="0B0B13"/>
                </a:solidFill>
                <a:latin typeface="Times New Roman" panose="02020603050405020304" pitchFamily="18" charset="0"/>
              </a:rPr>
              <a:t>w1</a:t>
            </a:r>
            <a:endParaRPr lang="en-US" altLang="zh-CN" sz="2200" b="1" baseline="-25000" dirty="0">
              <a:solidFill>
                <a:srgbClr val="0B0B13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02F63F10-897C-0F6C-8D3E-3ED7A67CAF81}"/>
                  </a:ext>
                </a:extLst>
              </p:cNvPr>
              <p:cNvSpPr txBox="1"/>
              <p:nvPr/>
            </p:nvSpPr>
            <p:spPr bwMode="auto">
              <a:xfrm>
                <a:off x="4431506" y="3021013"/>
                <a:ext cx="3087688" cy="781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02F63F10-897C-0F6C-8D3E-3ED7A67C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1506" y="3021013"/>
                <a:ext cx="3087688" cy="7810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EF604E9E-924C-D301-3532-97AE39EA99D2}"/>
                  </a:ext>
                </a:extLst>
              </p:cNvPr>
              <p:cNvSpPr txBox="1"/>
              <p:nvPr/>
            </p:nvSpPr>
            <p:spPr bwMode="auto">
              <a:xfrm>
                <a:off x="3978129" y="5830770"/>
                <a:ext cx="4180812" cy="11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EF604E9E-924C-D301-3532-97AE39EA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8129" y="5830770"/>
                <a:ext cx="4180812" cy="11587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5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469779" y="5285451"/>
            <a:ext cx="66097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  <a:sym typeface="+mn-ea"/>
              </a:rPr>
              <a:t>the temperature distribution follows conic curve </a:t>
            </a:r>
            <a:r>
              <a:rPr kumimoji="1" lang="zh-CN" altLang="en-US" sz="22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  <a:sym typeface="+mn-ea"/>
              </a:rPr>
              <a:t>，</a:t>
            </a:r>
            <a:r>
              <a:rPr kumimoji="1" lang="en-US" altLang="zh-CN" sz="22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  <a:sym typeface="+mn-ea"/>
              </a:rPr>
              <a:t>Note: the inner heat source can be a varible rather than a constant</a:t>
            </a:r>
            <a:endParaRPr kumimoji="1" lang="zh-CN" altLang="en-US" sz="22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sym typeface="+mn-ea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40AE31F-7FB1-0C6C-B3BE-2F457FE238CE}"/>
              </a:ext>
            </a:extLst>
          </p:cNvPr>
          <p:cNvGrpSpPr/>
          <p:nvPr/>
        </p:nvGrpSpPr>
        <p:grpSpPr bwMode="auto">
          <a:xfrm>
            <a:off x="5737263" y="1214338"/>
            <a:ext cx="3470275" cy="2428875"/>
            <a:chOff x="2064" y="2272"/>
            <a:chExt cx="2186" cy="153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94F5A9D8-F220-BDE8-32D7-3AB909C44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304"/>
              <a:ext cx="1248" cy="124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3C81BF5-8342-8F50-A15F-5EEF4E64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04"/>
              <a:ext cx="2" cy="1248"/>
            </a:xfrm>
            <a:prstGeom prst="line">
              <a:avLst/>
            </a:prstGeom>
            <a:noFill/>
            <a:ln w="28575">
              <a:solidFill>
                <a:srgbClr val="01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F866AC9-332E-2A88-1F21-011937594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04"/>
              <a:ext cx="1" cy="1248"/>
            </a:xfrm>
            <a:prstGeom prst="line">
              <a:avLst/>
            </a:prstGeom>
            <a:noFill/>
            <a:ln w="28575">
              <a:solidFill>
                <a:srgbClr val="01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B14BA06D-8557-48E4-1A2B-1198943F1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2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T(x)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6F081634-9B23-907C-1F56-2F2B5240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68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w1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8B7F9E3-D362-862B-F059-D34CE4FF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52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w2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6F27A794-0880-0133-66A4-240928E3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5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509191A7-1D89-7010-2250-51F99CCA1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10000"/>
                  </a:solidFill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-L</a:t>
              </a: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338F8A-89F6-17ED-014C-634DF721F73C}"/>
                </a:ext>
              </a:extLst>
            </p:cNvPr>
            <p:cNvSpPr/>
            <p:nvPr/>
          </p:nvSpPr>
          <p:spPr bwMode="auto">
            <a:xfrm>
              <a:off x="2448" y="2272"/>
              <a:ext cx="1248" cy="1088"/>
            </a:xfrm>
            <a:custGeom>
              <a:avLst/>
              <a:gdLst>
                <a:gd name="T0" fmla="*/ 0 w 1248"/>
                <a:gd name="T1" fmla="*/ 1088 h 1088"/>
                <a:gd name="T2" fmla="*/ 712 w 1248"/>
                <a:gd name="T3" fmla="*/ 144 h 1088"/>
                <a:gd name="T4" fmla="*/ 1248 w 1248"/>
                <a:gd name="T5" fmla="*/ 224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1088">
                  <a:moveTo>
                    <a:pt x="0" y="1088"/>
                  </a:moveTo>
                  <a:cubicBezTo>
                    <a:pt x="119" y="931"/>
                    <a:pt x="504" y="288"/>
                    <a:pt x="712" y="144"/>
                  </a:cubicBezTo>
                  <a:cubicBezTo>
                    <a:pt x="920" y="0"/>
                    <a:pt x="1136" y="207"/>
                    <a:pt x="1248" y="224"/>
                  </a:cubicBezTo>
                </a:path>
              </a:pathLst>
            </a:custGeom>
            <a:noFill/>
            <a:ln w="9525" cap="flat" cmpd="sng">
              <a:solidFill>
                <a:srgbClr val="01000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E2612D65-D500-9AB7-2413-8D167C7BC7DE}"/>
                </a:ext>
              </a:extLst>
            </p:cNvPr>
            <p:cNvSpPr/>
            <p:nvPr/>
          </p:nvSpPr>
          <p:spPr bwMode="auto">
            <a:xfrm flipH="1" flipV="1">
              <a:off x="2448" y="2496"/>
              <a:ext cx="1248" cy="1088"/>
            </a:xfrm>
            <a:custGeom>
              <a:avLst/>
              <a:gdLst>
                <a:gd name="T0" fmla="*/ 0 w 1248"/>
                <a:gd name="T1" fmla="*/ 1088 h 1088"/>
                <a:gd name="T2" fmla="*/ 712 w 1248"/>
                <a:gd name="T3" fmla="*/ 144 h 1088"/>
                <a:gd name="T4" fmla="*/ 1248 w 1248"/>
                <a:gd name="T5" fmla="*/ 224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1088">
                  <a:moveTo>
                    <a:pt x="0" y="1088"/>
                  </a:moveTo>
                  <a:cubicBezTo>
                    <a:pt x="119" y="931"/>
                    <a:pt x="504" y="288"/>
                    <a:pt x="712" y="144"/>
                  </a:cubicBezTo>
                  <a:cubicBezTo>
                    <a:pt x="920" y="0"/>
                    <a:pt x="1136" y="207"/>
                    <a:pt x="1248" y="224"/>
                  </a:cubicBezTo>
                </a:path>
              </a:pathLst>
            </a:custGeom>
            <a:noFill/>
            <a:ln w="9525" cap="flat" cmpd="sng">
              <a:solidFill>
                <a:srgbClr val="0100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3A8EE43A-3D73-6BD1-35DC-A8B09590B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496"/>
              <a:ext cx="1248" cy="864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prstDash val="lgDash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bject 17">
                  <a:extLst>
                    <a:ext uri="{FF2B5EF4-FFF2-40B4-BE49-F238E27FC236}">
                      <a16:creationId xmlns:a16="http://schemas.microsoft.com/office/drawing/2014/main" id="{C1ED0826-F0CE-816E-FFB6-92F8F4D7A8E0}"/>
                    </a:ext>
                  </a:extLst>
                </p:cNvPr>
                <p:cNvSpPr txBox="1"/>
                <p:nvPr/>
              </p:nvSpPr>
              <p:spPr bwMode="auto">
                <a:xfrm>
                  <a:off x="2496" y="2496"/>
                  <a:ext cx="443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Object 17">
                  <a:extLst>
                    <a:ext uri="{FF2B5EF4-FFF2-40B4-BE49-F238E27FC236}">
                      <a16:creationId xmlns:a16="http://schemas.microsoft.com/office/drawing/2014/main" id="{C1ED0826-F0CE-816E-FFB6-92F8F4D7A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" y="2496"/>
                  <a:ext cx="443" cy="2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bject 18">
                  <a:extLst>
                    <a:ext uri="{FF2B5EF4-FFF2-40B4-BE49-F238E27FC236}">
                      <a16:creationId xmlns:a16="http://schemas.microsoft.com/office/drawing/2014/main" id="{4F108F0F-5FCF-BCEB-5F11-B53EDF8DF8A5}"/>
                    </a:ext>
                  </a:extLst>
                </p:cNvPr>
                <p:cNvSpPr txBox="1"/>
                <p:nvPr/>
              </p:nvSpPr>
              <p:spPr bwMode="auto">
                <a:xfrm>
                  <a:off x="3216" y="3168"/>
                  <a:ext cx="443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Object 18">
                  <a:extLst>
                    <a:ext uri="{FF2B5EF4-FFF2-40B4-BE49-F238E27FC236}">
                      <a16:creationId xmlns:a16="http://schemas.microsoft.com/office/drawing/2014/main" id="{4F108F0F-5FCF-BCEB-5F11-B53EDF8DF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6" y="3168"/>
                  <a:ext cx="443" cy="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bject 19">
                  <a:extLst>
                    <a:ext uri="{FF2B5EF4-FFF2-40B4-BE49-F238E27FC236}">
                      <a16:creationId xmlns:a16="http://schemas.microsoft.com/office/drawing/2014/main" id="{A0852531-072D-F33A-C3A4-1AC87D434D9B}"/>
                    </a:ext>
                  </a:extLst>
                </p:cNvPr>
                <p:cNvSpPr txBox="1"/>
                <p:nvPr/>
              </p:nvSpPr>
              <p:spPr bwMode="auto">
                <a:xfrm>
                  <a:off x="2688" y="3120"/>
                  <a:ext cx="443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Object 19">
                  <a:extLst>
                    <a:ext uri="{FF2B5EF4-FFF2-40B4-BE49-F238E27FC236}">
                      <a16:creationId xmlns:a16="http://schemas.microsoft.com/office/drawing/2014/main" id="{A0852531-072D-F33A-C3A4-1AC87D434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3120"/>
                  <a:ext cx="443" cy="2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58BD287-F8CD-5EC8-EB1F-E36CF6FA3D3E}"/>
                </a:ext>
              </a:extLst>
            </p:cNvPr>
            <p:cNvSpPr/>
            <p:nvPr/>
          </p:nvSpPr>
          <p:spPr bwMode="auto">
            <a:xfrm>
              <a:off x="3368" y="3008"/>
              <a:ext cx="88" cy="160"/>
            </a:xfrm>
            <a:custGeom>
              <a:avLst/>
              <a:gdLst>
                <a:gd name="T0" fmla="*/ 88 w 88"/>
                <a:gd name="T1" fmla="*/ 160 h 160"/>
                <a:gd name="T2" fmla="*/ 0 w 88"/>
                <a:gd name="T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" h="160">
                  <a:moveTo>
                    <a:pt x="88" y="1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1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959180F-B728-02B4-48E4-7F7DEE586893}"/>
                </a:ext>
              </a:extLst>
            </p:cNvPr>
            <p:cNvSpPr/>
            <p:nvPr/>
          </p:nvSpPr>
          <p:spPr bwMode="auto">
            <a:xfrm>
              <a:off x="2960" y="2976"/>
              <a:ext cx="64" cy="192"/>
            </a:xfrm>
            <a:custGeom>
              <a:avLst/>
              <a:gdLst>
                <a:gd name="T0" fmla="*/ 0 w 64"/>
                <a:gd name="T1" fmla="*/ 192 h 192"/>
                <a:gd name="T2" fmla="*/ 64 w 64"/>
                <a:gd name="T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" h="192">
                  <a:moveTo>
                    <a:pt x="0" y="192"/>
                  </a:moveTo>
                  <a:lnTo>
                    <a:pt x="64" y="0"/>
                  </a:lnTo>
                </a:path>
              </a:pathLst>
            </a:custGeom>
            <a:noFill/>
            <a:ln w="9525" cap="flat" cmpd="sng">
              <a:solidFill>
                <a:srgbClr val="01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8A531A6-7040-7430-4D17-D5CC5AE916B5}"/>
                </a:ext>
              </a:extLst>
            </p:cNvPr>
            <p:cNvSpPr/>
            <p:nvPr/>
          </p:nvSpPr>
          <p:spPr bwMode="auto">
            <a:xfrm>
              <a:off x="2640" y="2736"/>
              <a:ext cx="128" cy="104"/>
            </a:xfrm>
            <a:custGeom>
              <a:avLst/>
              <a:gdLst>
                <a:gd name="T0" fmla="*/ 0 w 128"/>
                <a:gd name="T1" fmla="*/ 0 h 104"/>
                <a:gd name="T2" fmla="*/ 128 w 128"/>
                <a:gd name="T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104">
                  <a:moveTo>
                    <a:pt x="0" y="0"/>
                  </a:moveTo>
                  <a:lnTo>
                    <a:pt x="128" y="104"/>
                  </a:lnTo>
                </a:path>
              </a:pathLst>
            </a:custGeom>
            <a:noFill/>
            <a:ln w="9525" cap="flat" cmpd="sng">
              <a:solidFill>
                <a:srgbClr val="01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uLnTx/>
                <a:uFillTx/>
                <a:latin typeface="Symbol" panose="05050102010706020507" pitchFamily="18" charset="2"/>
              </a:endParaRPr>
            </a:p>
          </p:txBody>
        </p:sp>
      </p:grpSp>
      <p:sp>
        <p:nvSpPr>
          <p:cNvPr id="35" name="Text Box 22">
            <a:extLst>
              <a:ext uri="{FF2B5EF4-FFF2-40B4-BE49-F238E27FC236}">
                <a16:creationId xmlns:a16="http://schemas.microsoft.com/office/drawing/2014/main" id="{B826060D-5053-5CBC-8B6B-D403DB8EE2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079" y="1014283"/>
            <a:ext cx="429192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0" hangingPunct="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Temperature distribution: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48895459-2BD6-B9D6-D7DA-4994762CCDEE}"/>
                  </a:ext>
                </a:extLst>
              </p:cNvPr>
              <p:cNvSpPr txBox="1"/>
              <p:nvPr/>
            </p:nvSpPr>
            <p:spPr bwMode="auto">
              <a:xfrm>
                <a:off x="749785" y="1626814"/>
                <a:ext cx="5231405" cy="11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Object 6">
                <a:extLst>
                  <a:ext uri="{FF2B5EF4-FFF2-40B4-BE49-F238E27FC236}">
                    <a16:creationId xmlns:a16="http://schemas.microsoft.com/office/drawing/2014/main" id="{48895459-2BD6-B9D6-D7DA-4994762CC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785" y="1626814"/>
                <a:ext cx="5231405" cy="11587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6">
                <a:extLst>
                  <a:ext uri="{FF2B5EF4-FFF2-40B4-BE49-F238E27FC236}">
                    <a16:creationId xmlns:a16="http://schemas.microsoft.com/office/drawing/2014/main" id="{3369547D-0011-057F-A410-E0F9581215D7}"/>
                  </a:ext>
                </a:extLst>
              </p:cNvPr>
              <p:cNvSpPr txBox="1"/>
              <p:nvPr/>
            </p:nvSpPr>
            <p:spPr bwMode="auto">
              <a:xfrm>
                <a:off x="706923" y="2495365"/>
                <a:ext cx="5231405" cy="11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Object 6">
                <a:extLst>
                  <a:ext uri="{FF2B5EF4-FFF2-40B4-BE49-F238E27FC236}">
                    <a16:creationId xmlns:a16="http://schemas.microsoft.com/office/drawing/2014/main" id="{3369547D-0011-057F-A410-E0F95812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923" y="2495365"/>
                <a:ext cx="5231405" cy="11587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6">
                <a:extLst>
                  <a:ext uri="{FF2B5EF4-FFF2-40B4-BE49-F238E27FC236}">
                    <a16:creationId xmlns:a16="http://schemas.microsoft.com/office/drawing/2014/main" id="{DF3277A9-45AF-024B-6B2C-9AA473700198}"/>
                  </a:ext>
                </a:extLst>
              </p:cNvPr>
              <p:cNvSpPr txBox="1"/>
              <p:nvPr/>
            </p:nvSpPr>
            <p:spPr bwMode="auto">
              <a:xfrm>
                <a:off x="543440" y="4199090"/>
                <a:ext cx="5231405" cy="11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Object 6">
                <a:extLst>
                  <a:ext uri="{FF2B5EF4-FFF2-40B4-BE49-F238E27FC236}">
                    <a16:creationId xmlns:a16="http://schemas.microsoft.com/office/drawing/2014/main" id="{DF3277A9-45AF-024B-6B2C-9AA47370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440" y="4199090"/>
                <a:ext cx="5231405" cy="11587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2">
            <a:extLst>
              <a:ext uri="{FF2B5EF4-FFF2-40B4-BE49-F238E27FC236}">
                <a16:creationId xmlns:a16="http://schemas.microsoft.com/office/drawing/2014/main" id="{10718122-61FC-BC89-41C8-10B264F88B6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3950" y="3557945"/>
            <a:ext cx="429192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0" hangingPunct="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Heat flux:</a:t>
            </a:r>
          </a:p>
        </p:txBody>
      </p:sp>
      <p:sp>
        <p:nvSpPr>
          <p:cNvPr id="40" name="Text Box 22">
            <a:extLst>
              <a:ext uri="{FF2B5EF4-FFF2-40B4-BE49-F238E27FC236}">
                <a16:creationId xmlns:a16="http://schemas.microsoft.com/office/drawing/2014/main" id="{C7823A6B-B489-E2CD-DEB2-096A7D2A3D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194463" y="4109938"/>
            <a:ext cx="4291921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0" hangingPunct="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What if t</a:t>
            </a:r>
            <a:r>
              <a:rPr lang="en-US" altLang="zh-CN" sz="2000" b="1" baseline="-25000" dirty="0">
                <a:solidFill>
                  <a:srgbClr val="0B0B13"/>
                </a:solidFill>
                <a:latin typeface="Times New Roman" panose="02020603050405020304" pitchFamily="18" charset="0"/>
              </a:rPr>
              <a:t>w1</a:t>
            </a: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=t</a:t>
            </a:r>
            <a:r>
              <a:rPr lang="en-US" altLang="zh-CN" sz="2000" b="1" baseline="-25000" dirty="0">
                <a:solidFill>
                  <a:srgbClr val="0B0B13"/>
                </a:solidFill>
                <a:latin typeface="Times New Roman" panose="02020603050405020304" pitchFamily="18" charset="0"/>
              </a:rPr>
              <a:t>w2</a:t>
            </a:r>
            <a:r>
              <a:rPr lang="en-US" altLang="zh-CN" sz="2000" b="1" dirty="0">
                <a:solidFill>
                  <a:srgbClr val="0B0B13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3.2 Heat conduction in cylinder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32" name="Text Box 12"/>
          <p:cNvSpPr txBox="1"/>
          <p:nvPr>
            <p:custDataLst>
              <p:tags r:id="rId1"/>
            </p:custDataLst>
          </p:nvPr>
        </p:nvSpPr>
        <p:spPr>
          <a:xfrm>
            <a:off x="194310" y="1274763"/>
            <a:ext cx="781367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when the length(height) of the cylinder is larger than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times</a:t>
            </a:r>
            <a:r>
              <a:rPr lang="en-US" altLang="zh-CN" sz="2000" b="1" dirty="0">
                <a:latin typeface="Times New Roman" panose="02020603050405020304" pitchFamily="18" charset="0"/>
              </a:rPr>
              <a:t> radius of the cylinder, and the temperature is uniform distributed in the circumferential direction</a:t>
            </a:r>
            <a:r>
              <a:rPr lang="en-US" sz="2000" b="1" dirty="0">
                <a:latin typeface="Times New Roman" panose="02020603050405020304" pitchFamily="18" charset="0"/>
              </a:rPr>
              <a:t>, the heat conduction in the cylinder could be recognized as a one dimentional case.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9570" y="2719705"/>
          <a:ext cx="1943100" cy="395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962275" imgH="6029325" progId="MSPhotoEd.3">
                  <p:embed/>
                </p:oleObj>
              </mc:Choice>
              <mc:Fallback>
                <p:oleObj r:id="rId11" imgW="2962275" imgH="6029325" progId="MSPhotoEd.3">
                  <p:embed/>
                  <p:pic>
                    <p:nvPicPr>
                      <p:cNvPr id="2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570" y="2719705"/>
                        <a:ext cx="1943100" cy="3957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678748" y="2923858"/>
          <a:ext cx="5329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279900" imgH="558800" progId="Equation.3">
                  <p:embed/>
                </p:oleObj>
              </mc:Choice>
              <mc:Fallback>
                <p:oleObj r:id="rId13" imgW="4279900" imgH="558800" progId="Equation.3">
                  <p:embed/>
                  <p:pic>
                    <p:nvPicPr>
                      <p:cNvPr id="3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8748" y="2923858"/>
                        <a:ext cx="5329237" cy="7921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48A5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544763" y="3938270"/>
            <a:ext cx="2811780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 conditions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0" name="Rectangle 2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410460" y="4638040"/>
            <a:ext cx="629158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geometrical conditions: cylinder wall, single layer, Radius r1,r2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10460" y="5095240"/>
            <a:ext cx="648906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Physical properties: Given constant 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、c、, no inner heat source 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10460" y="5552440"/>
            <a:ext cx="50571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 conditions: Steady-state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" name="Rectangle 2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2345690" y="6009640"/>
            <a:ext cx="50819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４、</a:t>
            </a:r>
            <a:r>
              <a:rPr lang="en-US" altLang="zh-CN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boundary conditions: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Fixed temperature condition</a:t>
            </a:r>
            <a:endParaRPr lang="zh-CN" altLang="en-US" sz="15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9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utoUpdateAnimBg="0"/>
      <p:bldP spid="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3.2 Heat conduction in cylinder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763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50277" y="1348740"/>
          <a:ext cx="180086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04900" imgH="520700" progId="Equation.3">
                  <p:embed/>
                </p:oleObj>
              </mc:Choice>
              <mc:Fallback>
                <p:oleObj r:id="rId10" imgW="1104900" imgH="520700" progId="Equation.3">
                  <p:embed/>
                  <p:pic>
                    <p:nvPicPr>
                      <p:cNvPr id="74763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0277" y="1348740"/>
                        <a:ext cx="180086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71925" y="1325563"/>
          <a:ext cx="2511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11300" imgH="647700" progId="Equation.3">
                  <p:embed/>
                </p:oleObj>
              </mc:Choice>
              <mc:Fallback>
                <p:oleObj r:id="rId12" imgW="1511300" imgH="647700" progId="Equation.3">
                  <p:embed/>
                  <p:pic>
                    <p:nvPicPr>
                      <p:cNvPr id="4" name="Object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71925" y="1325563"/>
                        <a:ext cx="251142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14400" y="2329815"/>
          <a:ext cx="39211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349500" imgH="520700" progId="Equation.3">
                  <p:embed/>
                </p:oleObj>
              </mc:Choice>
              <mc:Fallback>
                <p:oleObj r:id="rId14" imgW="2349500" imgH="520700" progId="Equation.3">
                  <p:embed/>
                  <p:pic>
                    <p:nvPicPr>
                      <p:cNvPr id="225285" name="Object 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2329815"/>
                        <a:ext cx="3921125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4550" y="3363595"/>
          <a:ext cx="5257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527300" imgH="266700" progId="Equation.3">
                  <p:embed/>
                </p:oleObj>
              </mc:Choice>
              <mc:Fallback>
                <p:oleObj r:id="rId16" imgW="2527300" imgH="266700" progId="Equation.3">
                  <p:embed/>
                  <p:pic>
                    <p:nvPicPr>
                      <p:cNvPr id="225286" name="Object 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4550" y="3363595"/>
                        <a:ext cx="52578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44550" y="4083050"/>
          <a:ext cx="650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810000" imgH="571500" progId="Equation.3">
                  <p:embed/>
                </p:oleObj>
              </mc:Choice>
              <mc:Fallback>
                <p:oleObj r:id="rId18" imgW="3810000" imgH="571500" progId="Equation.3">
                  <p:embed/>
                  <p:pic>
                    <p:nvPicPr>
                      <p:cNvPr id="225287" name="Object 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4550" y="4083050"/>
                        <a:ext cx="6502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62000" y="5219700"/>
          <a:ext cx="39782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387600" imgH="571500" progId="Equation.3">
                  <p:embed/>
                </p:oleObj>
              </mc:Choice>
              <mc:Fallback>
                <p:oleObj r:id="rId20" imgW="2387600" imgH="571500" progId="Equation.3">
                  <p:embed/>
                  <p:pic>
                    <p:nvPicPr>
                      <p:cNvPr id="225292" name="Object 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2000" y="5219700"/>
                        <a:ext cx="3978275" cy="9588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48A5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4" name="Text 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" y="6337300"/>
            <a:ext cx="731837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</a:rPr>
              <a:t>The temperature distribution of cylinder is 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</a:rPr>
              <a:t>logarithmic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ea typeface="华文琥珀" panose="02010800040101010101" pitchFamily="2" charset="-122"/>
                <a:cs typeface="Calibri" panose="020F050202020403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3.2 Heat conduction in cylinder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803" name="Object 103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140200" y="1160463"/>
          <a:ext cx="36004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93900" imgH="546100" progId="Equation.3">
                  <p:embed/>
                </p:oleObj>
              </mc:Choice>
              <mc:Fallback>
                <p:oleObj r:id="rId10" imgW="1993900" imgH="546100" progId="Equation.3">
                  <p:embed/>
                  <p:pic>
                    <p:nvPicPr>
                      <p:cNvPr id="76803" name="Object 10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40200" y="1160463"/>
                        <a:ext cx="3600450" cy="973137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03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08400" y="3000375"/>
          <a:ext cx="4895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235700" imgH="1155700" progId="Equation.3">
                  <p:embed/>
                </p:oleObj>
              </mc:Choice>
              <mc:Fallback>
                <p:oleObj r:id="rId12" imgW="6235700" imgH="1155700" progId="Equation.3">
                  <p:embed/>
                  <p:pic>
                    <p:nvPicPr>
                      <p:cNvPr id="76804" name="Object 10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8400" y="3000375"/>
                        <a:ext cx="4895850" cy="9048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48A5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1032"/>
          <p:cNvSpPr/>
          <p:nvPr>
            <p:custDataLst>
              <p:tags r:id="rId3"/>
            </p:custDataLst>
          </p:nvPr>
        </p:nvSpPr>
        <p:spPr>
          <a:xfrm>
            <a:off x="3276600" y="2420938"/>
            <a:ext cx="561657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SzPct val="75000"/>
              <a:buFont typeface="黑体" panose="02010609060101010101" pitchFamily="49" charset="-122"/>
              <a:buChar char="★"/>
            </a:pPr>
            <a:r>
              <a:rPr lang="en-US" altLang="zh-CN" sz="2200" b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what’s the shape of the curve?</a:t>
            </a:r>
            <a:endParaRPr lang="zh-CN" altLang="en-US" sz="2200" b="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30409" name="Object 103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84663" y="4119563"/>
          <a:ext cx="39592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349500" imgH="508000" progId="Equation.3">
                  <p:embed/>
                </p:oleObj>
              </mc:Choice>
              <mc:Fallback>
                <p:oleObj r:id="rId14" imgW="2349500" imgH="508000" progId="Equation.3">
                  <p:embed/>
                  <p:pic>
                    <p:nvPicPr>
                      <p:cNvPr id="230409" name="Object 10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84663" y="4119563"/>
                        <a:ext cx="39592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0" name="Object 10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338638" y="5349875"/>
          <a:ext cx="3803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168900" imgH="1054100" progId="Equation.3">
                  <p:embed/>
                </p:oleObj>
              </mc:Choice>
              <mc:Fallback>
                <p:oleObj r:id="rId16" imgW="5168900" imgH="1054100" progId="Equation.3">
                  <p:embed/>
                  <p:pic>
                    <p:nvPicPr>
                      <p:cNvPr id="230410" name="Object 103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8638" y="5349875"/>
                        <a:ext cx="3803650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Freeform 1035"/>
          <p:cNvSpPr/>
          <p:nvPr>
            <p:custDataLst>
              <p:tags r:id="rId6"/>
            </p:custDataLst>
          </p:nvPr>
        </p:nvSpPr>
        <p:spPr>
          <a:xfrm>
            <a:off x="1676400" y="2133600"/>
            <a:ext cx="457200" cy="914400"/>
          </a:xfrm>
          <a:custGeom>
            <a:avLst/>
            <a:gdLst>
              <a:gd name="txL" fmla="*/ 0 w 288"/>
              <a:gd name="txT" fmla="*/ 0 h 576"/>
              <a:gd name="txR" fmla="*/ 288 w 288"/>
              <a:gd name="txB" fmla="*/ 576 h 576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288" h="576">
                <a:moveTo>
                  <a:pt x="0" y="576"/>
                </a:moveTo>
                <a:cubicBezTo>
                  <a:pt x="15" y="523"/>
                  <a:pt x="60" y="337"/>
                  <a:pt x="89" y="256"/>
                </a:cubicBezTo>
                <a:cubicBezTo>
                  <a:pt x="118" y="175"/>
                  <a:pt x="144" y="131"/>
                  <a:pt x="177" y="89"/>
                </a:cubicBezTo>
                <a:cubicBezTo>
                  <a:pt x="210" y="47"/>
                  <a:pt x="265" y="19"/>
                  <a:pt x="288" y="0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9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30238" y="1052513"/>
          <a:ext cx="24685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962275" imgH="6029325" progId="MSPhotoEd.3">
                  <p:embed/>
                </p:oleObj>
              </mc:Choice>
              <mc:Fallback>
                <p:oleObj r:id="rId18" imgW="2962275" imgH="6029325" progId="MSPhotoEd.3">
                  <p:embed/>
                  <p:pic>
                    <p:nvPicPr>
                      <p:cNvPr id="76809" name="Object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238" y="1052513"/>
                        <a:ext cx="2468562" cy="486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3.2 Heat conduction in cylinder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26" name="Rectangle 1026"/>
          <p:cNvSpPr>
            <a:spLocks noRot="1"/>
          </p:cNvSpPr>
          <p:nvPr>
            <p:custDataLst>
              <p:tags r:id="rId1"/>
            </p:custDataLst>
          </p:nvPr>
        </p:nvSpPr>
        <p:spPr>
          <a:xfrm>
            <a:off x="457200" y="609600"/>
            <a:ext cx="8207375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50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Text Box 1027"/>
          <p:cNvSpPr txBox="1"/>
          <p:nvPr>
            <p:custDataLst>
              <p:tags r:id="rId2"/>
            </p:custDataLst>
          </p:nvPr>
        </p:nvSpPr>
        <p:spPr>
          <a:xfrm>
            <a:off x="539750" y="909638"/>
            <a:ext cx="7773988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(3)the heat flux and distribution:</a:t>
            </a:r>
            <a:endParaRPr lang="zh-CN" altLang="en-US" sz="2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7334" name="Object 103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93993" y="3133725"/>
          <a:ext cx="4216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835400" imgH="825500" progId="Equation.3">
                  <p:embed/>
                </p:oleObj>
              </mc:Choice>
              <mc:Fallback>
                <p:oleObj r:id="rId11" imgW="3835400" imgH="825500" progId="Equation.3">
                  <p:embed/>
                  <p:pic>
                    <p:nvPicPr>
                      <p:cNvPr id="227334" name="Object 10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993" y="3133725"/>
                        <a:ext cx="421640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103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115" y="4342765"/>
          <a:ext cx="4252595" cy="12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210300" imgH="1612900" progId="Equation.3">
                  <p:embed/>
                </p:oleObj>
              </mc:Choice>
              <mc:Fallback>
                <p:oleObj r:id="rId13" imgW="6210300" imgH="1612900" progId="Equation.3">
                  <p:embed/>
                  <p:pic>
                    <p:nvPicPr>
                      <p:cNvPr id="227335" name="Object 10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115" y="4342765"/>
                        <a:ext cx="4252595" cy="1210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03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13373" y="1566545"/>
          <a:ext cx="38163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993900" imgH="546100" progId="Equation.3">
                  <p:embed/>
                </p:oleObj>
              </mc:Choice>
              <mc:Fallback>
                <p:oleObj r:id="rId15" imgW="1993900" imgH="546100" progId="Equation.3">
                  <p:embed/>
                  <p:pic>
                    <p:nvPicPr>
                      <p:cNvPr id="77830" name="Object 10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373" y="1566545"/>
                        <a:ext cx="381635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03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543550" y="1674813"/>
          <a:ext cx="22891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832100" imgH="1104900" progId="Equation.3">
                  <p:embed/>
                </p:oleObj>
              </mc:Choice>
              <mc:Fallback>
                <p:oleObj r:id="rId17" imgW="2832100" imgH="1104900" progId="Equation.3">
                  <p:embed/>
                  <p:pic>
                    <p:nvPicPr>
                      <p:cNvPr id="77831" name="Object 10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3550" y="1674813"/>
                        <a:ext cx="22891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035"/>
          <p:cNvSpPr txBox="1"/>
          <p:nvPr>
            <p:custDataLst>
              <p:tags r:id="rId7"/>
            </p:custDataLst>
          </p:nvPr>
        </p:nvSpPr>
        <p:spPr>
          <a:xfrm>
            <a:off x="4319588" y="1748790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B0B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48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51985" y="3072130"/>
            <a:ext cx="44894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r>
              <a:rPr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Now think of the consequences of these results.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–"/>
            </a:pPr>
            <a:r>
              <a:rPr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First, the temperature does not vary linearly, rather it varies with the natural logarithm of r.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–"/>
            </a:pPr>
            <a:r>
              <a:rPr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Second, while the heat rate is constant, the heat flux is not, but varies as 1/r.</a:t>
            </a:r>
          </a:p>
        </p:txBody>
      </p:sp>
    </p:spTree>
    <p:extLst>
      <p:ext uri="{BB962C8B-B14F-4D97-AF65-F5344CB8AC3E}">
        <p14:creationId xmlns:p14="http://schemas.microsoft.com/office/powerpoint/2010/main" val="82004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108939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3.2 Conduction with Thermal Energy Generation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4310" y="1144658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99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Radial Systems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43884" y="1898721"/>
            <a:ext cx="7772400" cy="285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effectLst/>
                <a:ea typeface="宋体" panose="02010600030101010101" pitchFamily="2" charset="-122"/>
              </a:rPr>
              <a:t>Radial systems are very similar.  The governing equation is:</a:t>
            </a:r>
          </a:p>
          <a:p>
            <a:pPr lvl="1"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dirty="0">
                <a:effectLst/>
                <a:ea typeface="宋体" panose="02010600030101010101" pitchFamily="2" charset="-122"/>
              </a:rPr>
              <a:t>Which after integrating twice yields:</a:t>
            </a:r>
          </a:p>
          <a:p>
            <a:pPr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dirty="0">
              <a:effectLst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4"/>
              <p:cNvSpPr txBox="1"/>
              <p:nvPr/>
            </p:nvSpPr>
            <p:spPr bwMode="auto">
              <a:xfrm>
                <a:off x="2425700" y="2660650"/>
                <a:ext cx="2486025" cy="857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2660650"/>
                <a:ext cx="2486025" cy="8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5"/>
              <p:cNvSpPr txBox="1"/>
              <p:nvPr/>
            </p:nvSpPr>
            <p:spPr bwMode="auto">
              <a:xfrm>
                <a:off x="2133369" y="4098202"/>
                <a:ext cx="3038475" cy="782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369" y="4098202"/>
                <a:ext cx="3038475" cy="78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6235084" y="2736921"/>
            <a:ext cx="1752600" cy="17526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1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6235084" y="2736921"/>
            <a:ext cx="1752600" cy="1752600"/>
          </a:xfrm>
          <a:prstGeom prst="ellipse">
            <a:avLst/>
          </a:prstGeom>
          <a:noFill/>
          <a:ln w="28575">
            <a:solidFill>
              <a:srgbClr val="01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149484" y="2813121"/>
            <a:ext cx="381000" cy="838200"/>
          </a:xfrm>
          <a:prstGeom prst="line">
            <a:avLst/>
          </a:prstGeom>
          <a:noFill/>
          <a:ln w="9525">
            <a:solidFill>
              <a:srgbClr val="01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530484" y="2508321"/>
            <a:ext cx="3433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58884" y="2584521"/>
            <a:ext cx="389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00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6692284" y="3422721"/>
            <a:ext cx="400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endParaRPr kumimoji="1" lang="en-US" altLang="zh-CN" sz="200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09DB8A-F9E6-2330-4A39-3CDF53DC9D70}"/>
                  </a:ext>
                </a:extLst>
              </p:cNvPr>
              <p:cNvSpPr txBox="1"/>
              <p:nvPr/>
            </p:nvSpPr>
            <p:spPr>
              <a:xfrm>
                <a:off x="1070848" y="5142482"/>
                <a:ext cx="828610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09DB8A-F9E6-2330-4A39-3CDF53DC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48" y="5142482"/>
                <a:ext cx="828610" cy="491288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59A6833-DF01-3DF7-6DB2-90518B7BED14}"/>
              </a:ext>
            </a:extLst>
          </p:cNvPr>
          <p:cNvSpPr txBox="1"/>
          <p:nvPr/>
        </p:nvSpPr>
        <p:spPr>
          <a:xfrm>
            <a:off x="2399550" y="5203460"/>
            <a:ext cx="55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dirty="0">
                <a:effectLst/>
                <a:ea typeface="宋体" panose="02010600030101010101" pitchFamily="2" charset="-122"/>
              </a:rPr>
              <a:t>Critical </a:t>
            </a:r>
            <a:r>
              <a:rPr lang="en-US" altLang="zh-CN" i="1" dirty="0">
                <a:effectLst/>
                <a:ea typeface="宋体" panose="02010600030101010101" pitchFamily="2" charset="-122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375E07-F65A-DD3E-08D7-5EBAA44EBC21}"/>
                  </a:ext>
                </a:extLst>
              </p:cNvPr>
              <p:cNvSpPr txBox="1"/>
              <p:nvPr/>
            </p:nvSpPr>
            <p:spPr>
              <a:xfrm>
                <a:off x="1070848" y="5914180"/>
                <a:ext cx="828610" cy="524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375E07-F65A-DD3E-08D7-5EBAA44E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48" y="5914180"/>
                <a:ext cx="828610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0FC8CCC-D234-5ACA-05D7-1B768EC9632E}"/>
              </a:ext>
            </a:extLst>
          </p:cNvPr>
          <p:cNvSpPr txBox="1"/>
          <p:nvPr/>
        </p:nvSpPr>
        <p:spPr>
          <a:xfrm>
            <a:off x="2399550" y="5995716"/>
            <a:ext cx="55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Judge the trend of the curve</a:t>
            </a:r>
            <a:endParaRPr lang="en-US" altLang="zh-CN" dirty="0"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3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77">
            <a:extLst>
              <a:ext uri="{FF2B5EF4-FFF2-40B4-BE49-F238E27FC236}">
                <a16:creationId xmlns:a16="http://schemas.microsoft.com/office/drawing/2014/main" id="{01884DC9-A172-2A7B-5CDC-74015986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0" y="124398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kumimoji="0" lang="en-US" altLang="zh-CN" sz="1800" dirty="0">
                <a:solidFill>
                  <a:srgbClr val="05031B"/>
                </a:solidFill>
                <a:latin typeface="Arial" panose="020B0604020202020204" pitchFamily="34" charset="0"/>
              </a:rPr>
              <a:t>structure</a:t>
            </a:r>
            <a:r>
              <a:rPr kumimoji="0" lang="zh-CN" altLang="en-US" sz="1800" dirty="0">
                <a:solidFill>
                  <a:srgbClr val="05031B"/>
                </a:solidFill>
                <a:latin typeface="Arial" panose="020B0604020202020204" pitchFamily="34" charset="0"/>
              </a:rPr>
              <a:t>：</a:t>
            </a:r>
            <a:r>
              <a:rPr kumimoji="0" lang="en-US" altLang="zh-CN" sz="1800" dirty="0">
                <a:solidFill>
                  <a:srgbClr val="05031B"/>
                </a:solidFill>
                <a:latin typeface="Arial" panose="020B0604020202020204" pitchFamily="34" charset="0"/>
              </a:rPr>
              <a:t>consist of several layers with different materials</a:t>
            </a:r>
            <a:endParaRPr kumimoji="0" lang="zh-CN" altLang="en-US" sz="1800" dirty="0">
              <a:solidFill>
                <a:srgbClr val="05031B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078">
            <a:extLst>
              <a:ext uri="{FF2B5EF4-FFF2-40B4-BE49-F238E27FC236}">
                <a16:creationId xmlns:a16="http://schemas.microsoft.com/office/drawing/2014/main" id="{FF3456E7-0E52-3EA6-11B7-23D210B5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0" y="2757661"/>
            <a:ext cx="467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Pct val="75000"/>
              <a:buFont typeface="Wingdings" panose="05000000000000000000" pitchFamily="2" charset="2"/>
              <a:buChar char="v"/>
            </a:pPr>
            <a:r>
              <a:rPr kumimoji="0" lang="zh-CN" altLang="en-US" sz="1800">
                <a:solidFill>
                  <a:srgbClr val="05031B"/>
                </a:solidFill>
                <a:latin typeface="Arial" panose="020B0604020202020204" pitchFamily="34" charset="0"/>
              </a:rPr>
              <a:t>例：</a:t>
            </a:r>
          </a:p>
        </p:txBody>
      </p:sp>
      <p:sp>
        <p:nvSpPr>
          <p:cNvPr id="5" name="Rectangle 1079">
            <a:extLst>
              <a:ext uri="{FF2B5EF4-FFF2-40B4-BE49-F238E27FC236}">
                <a16:creationId xmlns:a16="http://schemas.microsoft.com/office/drawing/2014/main" id="{6F509CB9-C006-C14E-CBB2-086A5323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06" y="2017886"/>
            <a:ext cx="548749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just" eaLnBrk="1" hangingPunct="1">
              <a:spcBef>
                <a:spcPts val="0"/>
              </a:spcBef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srgbClr val="05031B"/>
                </a:solidFill>
                <a:latin typeface="Arial" pitchFamily="34" charset="0"/>
              </a:rPr>
              <a:t>Assume that each layers contact well and no temperature gradient within the interface</a:t>
            </a:r>
            <a:endParaRPr kumimoji="0" lang="zh-CN" altLang="en-US" sz="1800" b="1" dirty="0">
              <a:solidFill>
                <a:srgbClr val="05031B"/>
              </a:solidFill>
              <a:latin typeface="Arial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D2B30F-21DC-DAB1-E3C4-861695F74A0B}"/>
              </a:ext>
            </a:extLst>
          </p:cNvPr>
          <p:cNvGrpSpPr>
            <a:grpSpLocks/>
          </p:cNvGrpSpPr>
          <p:nvPr/>
        </p:nvGrpSpPr>
        <p:grpSpPr bwMode="auto">
          <a:xfrm>
            <a:off x="782782" y="3391073"/>
            <a:ext cx="3910013" cy="3346450"/>
            <a:chOff x="762616" y="3228385"/>
            <a:chExt cx="3909128" cy="334748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3093D0-7B4A-5CA9-FDFE-D5C59089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8000" r="8772" b="6950"/>
            <a:stretch>
              <a:fillRect/>
            </a:stretch>
          </p:blipFill>
          <p:spPr bwMode="auto">
            <a:xfrm>
              <a:off x="762616" y="3228385"/>
              <a:ext cx="3909128" cy="307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B6DF18-C4C4-22F8-6901-5B28F0B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6237312"/>
              <a:ext cx="23762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0">
                  <a:solidFill>
                    <a:srgbClr val="00808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多层保温墙壁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86DCF7-C65B-843B-D589-7CFE32858D5C}"/>
              </a:ext>
            </a:extLst>
          </p:cNvPr>
          <p:cNvGrpSpPr>
            <a:grpSpLocks/>
          </p:cNvGrpSpPr>
          <p:nvPr/>
        </p:nvGrpSpPr>
        <p:grpSpPr bwMode="auto">
          <a:xfrm>
            <a:off x="5169045" y="3519661"/>
            <a:ext cx="2828925" cy="3217862"/>
            <a:chOff x="5148064" y="3356992"/>
            <a:chExt cx="2829320" cy="3218874"/>
          </a:xfrm>
        </p:grpSpPr>
        <p:pic>
          <p:nvPicPr>
            <p:cNvPr id="12" name="图片 7">
              <a:extLst>
                <a:ext uri="{FF2B5EF4-FFF2-40B4-BE49-F238E27FC236}">
                  <a16:creationId xmlns:a16="http://schemas.microsoft.com/office/drawing/2014/main" id="{2A3BABBC-8AE0-B688-D3B2-9495DB03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356992"/>
              <a:ext cx="2829320" cy="279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32">
              <a:extLst>
                <a:ext uri="{FF2B5EF4-FFF2-40B4-BE49-F238E27FC236}">
                  <a16:creationId xmlns:a16="http://schemas.microsoft.com/office/drawing/2014/main" id="{E407D6D5-C5DA-6457-9D57-3E1EBE559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807" y="6237312"/>
              <a:ext cx="23762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 b="1">
                  <a:solidFill>
                    <a:srgbClr val="0B0B13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0">
                  <a:solidFill>
                    <a:srgbClr val="00808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高温阀门壁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r:id="rId1" imgW="0" imgH="0"/>
        </mc:Choice>
        <mc:Fallback>
          <p:control r:id="rId1" imgW="0" imgH="0">
            <p:pic>
              <p:nvPicPr>
                <p:cNvPr id="14" name="ShockwaveFlash1">
                  <a:extLst>
                    <a:ext uri="{FF2B5EF4-FFF2-40B4-BE49-F238E27FC236}">
                      <a16:creationId xmlns:a16="http://schemas.microsoft.com/office/drawing/2014/main" id="{74A80A14-5102-7BE2-3EE7-BE662A5C38E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177" y="986408"/>
                  <a:ext cx="4319588" cy="2486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292963" y="1162235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>
                <a:effectLst/>
                <a:ea typeface="宋体" panose="02010600030101010101" pitchFamily="2" charset="-122"/>
              </a:rPr>
              <a:t>A more complicated version of this problem is to combine multiple walls of different materials.</a:t>
            </a:r>
            <a:endParaRPr lang="en-US" altLang="zh-CN" dirty="0">
              <a:effectLst/>
              <a:ea typeface="宋体" panose="02010600030101010101" pitchFamily="2" charset="-122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292963" y="2000435"/>
            <a:ext cx="5029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r>
              <a:rPr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 each wall section we have: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endParaRPr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endParaRPr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endParaRPr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r>
              <a:rPr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But, it must also be true that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endParaRPr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  <a:buFontTx/>
              <a:buChar char="•"/>
            </a:pPr>
            <a:endParaRPr lang="en-US" altLang="zh-CN" sz="1600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10000"/>
              </a:buClr>
            </a:pPr>
            <a:r>
              <a:rPr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since energy is not stored inside the wall.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30"/>
              <p:cNvSpPr txBox="1"/>
              <p:nvPr/>
            </p:nvSpPr>
            <p:spPr bwMode="auto">
              <a:xfrm>
                <a:off x="1179513" y="2441158"/>
                <a:ext cx="2308225" cy="854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513" y="2441158"/>
                <a:ext cx="2308225" cy="854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31"/>
              <p:cNvSpPr txBox="1"/>
              <p:nvPr/>
            </p:nvSpPr>
            <p:spPr bwMode="auto">
              <a:xfrm>
                <a:off x="4103688" y="2460625"/>
                <a:ext cx="2208212" cy="85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688" y="2460625"/>
                <a:ext cx="2208212" cy="85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32"/>
              <p:cNvSpPr txBox="1"/>
              <p:nvPr/>
            </p:nvSpPr>
            <p:spPr bwMode="auto">
              <a:xfrm>
                <a:off x="2676525" y="3162300"/>
                <a:ext cx="2335213" cy="854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6525" y="3162300"/>
                <a:ext cx="2335213" cy="854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33"/>
              <p:cNvSpPr txBox="1"/>
              <p:nvPr/>
            </p:nvSpPr>
            <p:spPr bwMode="auto">
              <a:xfrm>
                <a:off x="2462213" y="4459288"/>
                <a:ext cx="2860675" cy="592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213" y="4459288"/>
                <a:ext cx="2860675" cy="592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4"/>
          <p:cNvGrpSpPr/>
          <p:nvPr/>
        </p:nvGrpSpPr>
        <p:grpSpPr bwMode="auto">
          <a:xfrm>
            <a:off x="6522513" y="2062579"/>
            <a:ext cx="2133600" cy="2057400"/>
            <a:chOff x="3984" y="1488"/>
            <a:chExt cx="1344" cy="1296"/>
          </a:xfrm>
        </p:grpSpPr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3984" y="1488"/>
              <a:ext cx="432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4080" y="2352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4416" y="1488"/>
              <a:ext cx="528" cy="12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944" y="1488"/>
              <a:ext cx="384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>
              <a:off x="3984" y="2592"/>
              <a:ext cx="432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4416" y="2592"/>
              <a:ext cx="528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944" y="2592"/>
              <a:ext cx="384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4560" y="2352"/>
              <a:ext cx="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5028" y="2345"/>
              <a:ext cx="2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4080" y="1728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4560" y="1728"/>
              <a:ext cx="2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992" y="1728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6522513" y="4424779"/>
            <a:ext cx="0" cy="1600200"/>
          </a:xfrm>
          <a:prstGeom prst="line">
            <a:avLst/>
          </a:prstGeom>
          <a:noFill/>
          <a:ln w="9525">
            <a:solidFill>
              <a:srgbClr val="010000"/>
            </a:solidFill>
            <a:miter lim="800000"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6522513" y="6024979"/>
            <a:ext cx="2438400" cy="0"/>
          </a:xfrm>
          <a:prstGeom prst="line">
            <a:avLst/>
          </a:prstGeom>
          <a:noFill/>
          <a:ln w="9525">
            <a:solidFill>
              <a:srgbClr val="010000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8808513" y="6024979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6217713" y="4196179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88" name="Freeform 21"/>
          <p:cNvSpPr/>
          <p:nvPr/>
        </p:nvSpPr>
        <p:spPr bwMode="auto">
          <a:xfrm>
            <a:off x="6522513" y="4729579"/>
            <a:ext cx="2133600" cy="1066800"/>
          </a:xfrm>
          <a:custGeom>
            <a:avLst/>
            <a:gdLst>
              <a:gd name="T0" fmla="*/ 0 w 1344"/>
              <a:gd name="T1" fmla="*/ 0 h 672"/>
              <a:gd name="T2" fmla="*/ 432 w 1344"/>
              <a:gd name="T3" fmla="*/ 144 h 672"/>
              <a:gd name="T4" fmla="*/ 968 w 1344"/>
              <a:gd name="T5" fmla="*/ 584 h 672"/>
              <a:gd name="T6" fmla="*/ 1344 w 1344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672">
                <a:moveTo>
                  <a:pt x="0" y="0"/>
                </a:moveTo>
                <a:lnTo>
                  <a:pt x="432" y="144"/>
                </a:lnTo>
                <a:lnTo>
                  <a:pt x="968" y="584"/>
                </a:lnTo>
                <a:lnTo>
                  <a:pt x="1344" y="672"/>
                </a:lnTo>
              </a:path>
            </a:pathLst>
          </a:custGeom>
          <a:noFill/>
          <a:ln w="9525" cap="flat" cmpd="sng">
            <a:solidFill>
              <a:srgbClr val="01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065313" y="4577179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Text Box 23"/>
          <p:cNvSpPr txBox="1">
            <a:spLocks noChangeArrowheads="1"/>
          </p:cNvSpPr>
          <p:nvPr/>
        </p:nvSpPr>
        <p:spPr bwMode="auto">
          <a:xfrm>
            <a:off x="8656113" y="5567779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7208313" y="4729579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7665513" y="5491579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Line 27"/>
          <p:cNvSpPr>
            <a:spLocks noChangeShapeType="1"/>
          </p:cNvSpPr>
          <p:nvPr/>
        </p:nvSpPr>
        <p:spPr bwMode="auto">
          <a:xfrm>
            <a:off x="7208313" y="4119979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94" name="Line 28"/>
          <p:cNvSpPr>
            <a:spLocks noChangeShapeType="1"/>
          </p:cNvSpPr>
          <p:nvPr/>
        </p:nvSpPr>
        <p:spPr bwMode="auto">
          <a:xfrm>
            <a:off x="8046513" y="4119979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95" name="Line 29"/>
          <p:cNvSpPr>
            <a:spLocks noChangeShapeType="1"/>
          </p:cNvSpPr>
          <p:nvPr/>
        </p:nvSpPr>
        <p:spPr bwMode="auto">
          <a:xfrm>
            <a:off x="8656113" y="4119979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11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HT Week 2 recall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国际学院Logo1(透明)黑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3057521" y="4391321"/>
            <a:ext cx="2706598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194310" y="1373513"/>
            <a:ext cx="5815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heat transfer rate is </a:t>
            </a:r>
            <a:r>
              <a:rPr lang="en-US" altLang="zh-CN" sz="2000" dirty="0">
                <a:solidFill>
                  <a:srgbClr val="0000FF"/>
                </a:solidFill>
              </a:rPr>
              <a:t>material-dependent. (e.g., plastic, metal, etc.)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94311" y="2427115"/>
            <a:ext cx="650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constant of proportionality is called</a:t>
            </a:r>
            <a:r>
              <a:rPr lang="en-US" altLang="zh-CN" sz="2000" b="1" dirty="0">
                <a:solidFill>
                  <a:srgbClr val="0000FF"/>
                </a:solidFill>
              </a:rPr>
              <a:t> thermal conductivity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W/m·K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249649" y="3408780"/>
                <a:ext cx="1776022" cy="7014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3249649" y="3408780"/>
                <a:ext cx="1776022" cy="701410"/>
              </a:xfrm>
              <a:prstGeom prst="rect">
                <a:avLst/>
              </a:prstGeom>
              <a:blipFill rotWithShape="1">
                <a:blip r:embed="rId15"/>
                <a:stretch>
                  <a:fillRect l="-20" t="-14" r="16" b="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1570" y="3601082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heat rate: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057520" y="4599129"/>
                <a:ext cx="2706599" cy="7014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3057520" y="4599129"/>
                <a:ext cx="2706599" cy="701410"/>
              </a:xfrm>
              <a:prstGeom prst="rect">
                <a:avLst/>
              </a:prstGeom>
              <a:blipFill rotWithShape="1">
                <a:blip r:embed="rId17"/>
                <a:stretch>
                  <a:fillRect l="-23" t="-65" r="8" b="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481570" y="4716155"/>
            <a:ext cx="1334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heat flux: </a:t>
            </a:r>
            <a:endParaRPr lang="zh-CN" altLang="en-US" sz="2000" dirty="0"/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6803295" y="4622348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Fourier’s law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箭头: 左 11"/>
          <p:cNvSpPr/>
          <p:nvPr>
            <p:custDataLst>
              <p:tags r:id="rId9"/>
            </p:custDataLst>
          </p:nvPr>
        </p:nvSpPr>
        <p:spPr>
          <a:xfrm>
            <a:off x="6166072" y="4728998"/>
            <a:ext cx="531495" cy="3099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87160" y="5845229"/>
            <a:ext cx="8382423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</a:rPr>
              <a:t>Note: </a:t>
            </a:r>
          </a:p>
          <a:p>
            <a:pPr lvl="0"/>
            <a:r>
              <a:rPr lang="en-US" altLang="zh-CN" b="1" dirty="0">
                <a:solidFill>
                  <a:srgbClr val="0000FF"/>
                </a:solidFill>
              </a:rPr>
              <a:t>the minus sign </a:t>
            </a:r>
            <a:r>
              <a:rPr lang="en-US" altLang="zh-CN" dirty="0">
                <a:solidFill>
                  <a:srgbClr val="0000FF"/>
                </a:solidFill>
              </a:rPr>
              <a:t>– the heat is transferred in the direction of decreasing temperature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92" y="1437953"/>
            <a:ext cx="2983517" cy="327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0592DF2B-FB1D-0C7B-5FE0-506C1511A538}"/>
              </a:ext>
            </a:extLst>
          </p:cNvPr>
          <p:cNvGrpSpPr/>
          <p:nvPr/>
        </p:nvGrpSpPr>
        <p:grpSpPr bwMode="auto">
          <a:xfrm>
            <a:off x="6394606" y="1538496"/>
            <a:ext cx="2133600" cy="2057400"/>
            <a:chOff x="3984" y="1488"/>
            <a:chExt cx="1344" cy="1296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A53B50A-FC14-D1BC-DCD3-1B53F3CE8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432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C8312023-ADAD-4FE4-1D58-882398162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52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972A0CA-63F1-7B96-EB1D-877703FC2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528" cy="12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7DE6EDCB-FC8D-CAD5-88AE-9ABA698B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88"/>
              <a:ext cx="384" cy="12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1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CA999FCF-80BD-029C-4BA7-2D2D60CD4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432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466A2E0D-EB58-235E-FCA3-D098960E6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528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94A81DB0-4D71-80D9-FA7F-8267FAF5C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92"/>
              <a:ext cx="384" cy="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2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D20C84D7-E733-B8AC-6350-1111D2A4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52"/>
              <a:ext cx="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57E5B3AB-AC7F-83DF-04EE-745C5D109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345"/>
              <a:ext cx="2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6AAF0C49-92DD-5303-2341-DCF8B3891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28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CE9D234D-D53B-3E8B-1FDC-026EAF38B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728"/>
              <a:ext cx="2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85DF8CFE-7709-5105-A963-E655D67CF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28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 </a:t>
              </a:r>
              <a:r>
                <a:rPr kumimoji="1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Line 17">
            <a:extLst>
              <a:ext uri="{FF2B5EF4-FFF2-40B4-BE49-F238E27FC236}">
                <a16:creationId xmlns:a16="http://schemas.microsoft.com/office/drawing/2014/main" id="{3F682C23-3C03-80EC-7F25-F3C123057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606" y="3900696"/>
            <a:ext cx="0" cy="1600200"/>
          </a:xfrm>
          <a:prstGeom prst="line">
            <a:avLst/>
          </a:prstGeom>
          <a:noFill/>
          <a:ln w="9525">
            <a:solidFill>
              <a:srgbClr val="010000"/>
            </a:solidFill>
            <a:miter lim="800000"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id="{64AD63C4-C2A9-24A8-A5BF-F6AE92B3B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606" y="5500896"/>
            <a:ext cx="2438400" cy="0"/>
          </a:xfrm>
          <a:prstGeom prst="line">
            <a:avLst/>
          </a:prstGeom>
          <a:noFill/>
          <a:ln w="9525">
            <a:solidFill>
              <a:srgbClr val="010000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92AD0F76-42A8-5159-D450-C19A77E9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606" y="5500896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B764B746-4034-5B96-F328-5795DE71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806" y="367209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7E46B1DE-1A75-D870-1291-B1FD4183F906}"/>
              </a:ext>
            </a:extLst>
          </p:cNvPr>
          <p:cNvSpPr/>
          <p:nvPr/>
        </p:nvSpPr>
        <p:spPr bwMode="auto">
          <a:xfrm>
            <a:off x="6394606" y="4205496"/>
            <a:ext cx="2133600" cy="1066800"/>
          </a:xfrm>
          <a:custGeom>
            <a:avLst/>
            <a:gdLst>
              <a:gd name="T0" fmla="*/ 0 w 1344"/>
              <a:gd name="T1" fmla="*/ 0 h 672"/>
              <a:gd name="T2" fmla="*/ 432 w 1344"/>
              <a:gd name="T3" fmla="*/ 144 h 672"/>
              <a:gd name="T4" fmla="*/ 968 w 1344"/>
              <a:gd name="T5" fmla="*/ 584 h 672"/>
              <a:gd name="T6" fmla="*/ 1344 w 1344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672">
                <a:moveTo>
                  <a:pt x="0" y="0"/>
                </a:moveTo>
                <a:lnTo>
                  <a:pt x="432" y="144"/>
                </a:lnTo>
                <a:lnTo>
                  <a:pt x="968" y="584"/>
                </a:lnTo>
                <a:lnTo>
                  <a:pt x="1344" y="672"/>
                </a:lnTo>
              </a:path>
            </a:pathLst>
          </a:custGeom>
          <a:noFill/>
          <a:ln w="9525" cap="flat" cmpd="sng">
            <a:solidFill>
              <a:srgbClr val="01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091FF941-B7FF-AB65-11A9-1BE6E86C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406" y="4053096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30AC85F9-DD45-7ECD-B64F-A0934421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206" y="5043696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kumimoji="1" lang="en-US" altLang="zh-CN" dirty="0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AAB8E41B-EED6-299C-0B76-E556B13E4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406" y="4205496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EEB15462-6318-EC17-280D-22C63A731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606" y="4967496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25000">
                <a:solidFill>
                  <a:srgbClr val="01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>
              <a:solidFill>
                <a:srgbClr val="01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7463C71D-0BC6-A977-F37E-153A847B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406" y="3595896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46" name="Line 28">
            <a:extLst>
              <a:ext uri="{FF2B5EF4-FFF2-40B4-BE49-F238E27FC236}">
                <a16:creationId xmlns:a16="http://schemas.microsoft.com/office/drawing/2014/main" id="{166B2288-5EA0-D8AE-8794-48506A19F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606" y="3595896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sp>
        <p:nvSpPr>
          <p:cNvPr id="47" name="Line 29">
            <a:extLst>
              <a:ext uri="{FF2B5EF4-FFF2-40B4-BE49-F238E27FC236}">
                <a16:creationId xmlns:a16="http://schemas.microsoft.com/office/drawing/2014/main" id="{5B66BE14-D319-9584-5BDC-1EEAF3D89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206" y="3595896"/>
            <a:ext cx="0" cy="1905000"/>
          </a:xfrm>
          <a:prstGeom prst="line">
            <a:avLst/>
          </a:prstGeom>
          <a:noFill/>
          <a:ln w="9525">
            <a:solidFill>
              <a:srgbClr val="01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200" b="0" i="0" u="none" strike="noStrike" kern="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Symbol" panose="05050102010706020507" pitchFamily="18" charset="2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F253A745-1BF6-FC92-3229-1F41CEAC435F}"/>
              </a:ext>
            </a:extLst>
          </p:cNvPr>
          <p:cNvGrpSpPr>
            <a:grpSpLocks/>
          </p:cNvGrpSpPr>
          <p:nvPr/>
        </p:nvGrpSpPr>
        <p:grpSpPr bwMode="auto">
          <a:xfrm>
            <a:off x="175260" y="1538496"/>
            <a:ext cx="5114925" cy="635000"/>
            <a:chOff x="252" y="1968"/>
            <a:chExt cx="3222" cy="400"/>
          </a:xfrm>
        </p:grpSpPr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9A131A92-EF2B-A522-5912-288A0B023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005"/>
              <a:ext cx="3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First layer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 </a:t>
              </a:r>
            </a:p>
          </p:txBody>
        </p:sp>
        <p:graphicFrame>
          <p:nvGraphicFramePr>
            <p:cNvPr id="50" name="Object 7">
              <a:extLst>
                <a:ext uri="{FF2B5EF4-FFF2-40B4-BE49-F238E27FC236}">
                  <a16:creationId xmlns:a16="http://schemas.microsoft.com/office/drawing/2014/main" id="{B8815862-AFB8-9B03-C0F3-37445007A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968"/>
            <a:ext cx="192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070100" imgH="431800" progId="Equation.3">
                    <p:embed/>
                  </p:oleObj>
                </mc:Choice>
                <mc:Fallback>
                  <p:oleObj name="公式" r:id="rId3" imgW="2070100" imgH="431800" progId="Equation.3">
                    <p:embed/>
                    <p:pic>
                      <p:nvPicPr>
                        <p:cNvPr id="70683" name="Object 7">
                          <a:extLst>
                            <a:ext uri="{FF2B5EF4-FFF2-40B4-BE49-F238E27FC236}">
                              <a16:creationId xmlns:a16="http://schemas.microsoft.com/office/drawing/2014/main" id="{7541879A-BE22-8775-4AA0-B62AD8C2BA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68"/>
                          <a:ext cx="192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4E5315A8-F54C-2130-C4BA-792B54BB4425}"/>
              </a:ext>
            </a:extLst>
          </p:cNvPr>
          <p:cNvGrpSpPr>
            <a:grpSpLocks/>
          </p:cNvGrpSpPr>
          <p:nvPr/>
        </p:nvGrpSpPr>
        <p:grpSpPr bwMode="auto">
          <a:xfrm>
            <a:off x="519962" y="2517502"/>
            <a:ext cx="7543800" cy="635000"/>
            <a:chOff x="480" y="2448"/>
            <a:chExt cx="4752" cy="400"/>
          </a:xfrm>
        </p:grpSpPr>
        <p:sp>
          <p:nvSpPr>
            <p:cNvPr id="52" name="Text Box 8">
              <a:extLst>
                <a:ext uri="{FF2B5EF4-FFF2-40B4-BE49-F238E27FC236}">
                  <a16:creationId xmlns:a16="http://schemas.microsoft.com/office/drawing/2014/main" id="{19E452EF-4F57-6009-56EB-67A7D7407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4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Second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53" name="Object 9">
              <a:extLst>
                <a:ext uri="{FF2B5EF4-FFF2-40B4-BE49-F238E27FC236}">
                  <a16:creationId xmlns:a16="http://schemas.microsoft.com/office/drawing/2014/main" id="{12017325-B4AE-4E9B-E213-77AF527AD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7" y="2448"/>
            <a:ext cx="197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133600" imgH="431800" progId="Equation.3">
                    <p:embed/>
                  </p:oleObj>
                </mc:Choice>
                <mc:Fallback>
                  <p:oleObj name="公式" r:id="rId5" imgW="2133600" imgH="431800" progId="Equation.3">
                    <p:embed/>
                    <p:pic>
                      <p:nvPicPr>
                        <p:cNvPr id="70681" name="Object 9">
                          <a:extLst>
                            <a:ext uri="{FF2B5EF4-FFF2-40B4-BE49-F238E27FC236}">
                              <a16:creationId xmlns:a16="http://schemas.microsoft.com/office/drawing/2014/main" id="{DA68201B-D023-8C78-FD7A-85EA0A48DB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2448"/>
                          <a:ext cx="197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16">
            <a:extLst>
              <a:ext uri="{FF2B5EF4-FFF2-40B4-BE49-F238E27FC236}">
                <a16:creationId xmlns:a16="http://schemas.microsoft.com/office/drawing/2014/main" id="{D278D39B-E9E3-B8F3-383C-51C65DD834D9}"/>
              </a:ext>
            </a:extLst>
          </p:cNvPr>
          <p:cNvGrpSpPr>
            <a:grpSpLocks/>
          </p:cNvGrpSpPr>
          <p:nvPr/>
        </p:nvGrpSpPr>
        <p:grpSpPr bwMode="auto">
          <a:xfrm>
            <a:off x="537210" y="3391109"/>
            <a:ext cx="7543800" cy="1244600"/>
            <a:chOff x="480" y="2880"/>
            <a:chExt cx="4752" cy="784"/>
          </a:xfrm>
        </p:grpSpPr>
        <p:graphicFrame>
          <p:nvGraphicFramePr>
            <p:cNvPr id="55" name="Object 10">
              <a:extLst>
                <a:ext uri="{FF2B5EF4-FFF2-40B4-BE49-F238E27FC236}">
                  <a16:creationId xmlns:a16="http://schemas.microsoft.com/office/drawing/2014/main" id="{6102B856-1A2F-AE70-9894-FF2CA515B0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880"/>
            <a:ext cx="1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76035" imgH="177415" progId="Equation.3">
                    <p:embed/>
                  </p:oleObj>
                </mc:Choice>
                <mc:Fallback>
                  <p:oleObj name="公式" r:id="rId7" imgW="76035" imgH="177415" progId="Equation.3">
                    <p:embed/>
                    <p:pic>
                      <p:nvPicPr>
                        <p:cNvPr id="70676" name="Object 10">
                          <a:extLst>
                            <a:ext uri="{FF2B5EF4-FFF2-40B4-BE49-F238E27FC236}">
                              <a16:creationId xmlns:a16="http://schemas.microsoft.com/office/drawing/2014/main" id="{D1CD76B1-B667-2B22-6287-7B1B10A28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0"/>
                          <a:ext cx="14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1">
              <a:extLst>
                <a:ext uri="{FF2B5EF4-FFF2-40B4-BE49-F238E27FC236}">
                  <a16:creationId xmlns:a16="http://schemas.microsoft.com/office/drawing/2014/main" id="{231318E9-CD5B-4463-E793-30ED85B1E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880"/>
            <a:ext cx="1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76035" imgH="177415" progId="Equation.3">
                    <p:embed/>
                  </p:oleObj>
                </mc:Choice>
                <mc:Fallback>
                  <p:oleObj name="公式" r:id="rId9" imgW="76035" imgH="177415" progId="Equation.3">
                    <p:embed/>
                    <p:pic>
                      <p:nvPicPr>
                        <p:cNvPr id="70677" name="Object 11">
                          <a:extLst>
                            <a:ext uri="{FF2B5EF4-FFF2-40B4-BE49-F238E27FC236}">
                              <a16:creationId xmlns:a16="http://schemas.microsoft.com/office/drawing/2014/main" id="{FECDBFB6-B725-3CEE-5DE8-EB606E526A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80"/>
                          <a:ext cx="14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FC03425F-32E7-2664-A3FA-B8B001775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4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Nth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  </a:t>
              </a:r>
            </a:p>
          </p:txBody>
        </p:sp>
        <p:graphicFrame>
          <p:nvGraphicFramePr>
            <p:cNvPr id="58" name="Object 13">
              <a:extLst>
                <a:ext uri="{FF2B5EF4-FFF2-40B4-BE49-F238E27FC236}">
                  <a16:creationId xmlns:a16="http://schemas.microsoft.com/office/drawing/2014/main" id="{4C62ECB8-025D-D49E-0B87-19C5A4EB7D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3264"/>
            <a:ext cx="2233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260600" imgH="431800" progId="Equation.3">
                    <p:embed/>
                  </p:oleObj>
                </mc:Choice>
                <mc:Fallback>
                  <p:oleObj name="公式" r:id="rId10" imgW="2260600" imgH="431800" progId="Equation.3">
                    <p:embed/>
                    <p:pic>
                      <p:nvPicPr>
                        <p:cNvPr id="70679" name="Object 13">
                          <a:extLst>
                            <a:ext uri="{FF2B5EF4-FFF2-40B4-BE49-F238E27FC236}">
                              <a16:creationId xmlns:a16="http://schemas.microsoft.com/office/drawing/2014/main" id="{6270C66D-B1A5-A0C0-8231-2266C5820E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3264"/>
                          <a:ext cx="2233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95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4310" y="1233256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This give three equations, and 3 unknowns (q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, T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, T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 if the two wall temperatures are given (T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w1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,T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w2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Solving for the q</a:t>
            </a:r>
            <a:r>
              <a:rPr lang="en-US" altLang="zh-CN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yields: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This result can be generalized to any multilayer composite wall by introducing the concept of </a:t>
            </a: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thermal resistance, R</a:t>
            </a:r>
            <a:r>
              <a:rPr lang="en-US" altLang="zh-CN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Thermal resistance plays the role in heat conduction as electrical resistance does in electrical conduction.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51">
                <a:extLst>
                  <a:ext uri="{FF2B5EF4-FFF2-40B4-BE49-F238E27FC236}">
                    <a16:creationId xmlns:a16="http://schemas.microsoft.com/office/drawing/2014/main" id="{CB8E72F8-8E11-5D33-1A4F-B454FEEDAA50}"/>
                  </a:ext>
                </a:extLst>
              </p:cNvPr>
              <p:cNvSpPr txBox="1"/>
              <p:nvPr/>
            </p:nvSpPr>
            <p:spPr bwMode="auto">
              <a:xfrm>
                <a:off x="2662843" y="2683510"/>
                <a:ext cx="3255963" cy="1641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Object 51">
                <a:extLst>
                  <a:ext uri="{FF2B5EF4-FFF2-40B4-BE49-F238E27FC236}">
                    <a16:creationId xmlns:a16="http://schemas.microsoft.com/office/drawing/2014/main" id="{CB8E72F8-8E11-5D33-1A4F-B454FEED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2843" y="2683510"/>
                <a:ext cx="3255963" cy="1641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8610" y="1310598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Using an analogy to flow of electrical current, if the temperature change is the potential difference and q the flux rate, then: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total resistance offered by this composite wall is similar to resistors in series: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11400" y="4305300"/>
          <a:ext cx="41894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444500" progId="Equation.3">
                  <p:embed/>
                </p:oleObj>
              </mc:Choice>
              <mc:Fallback>
                <p:oleObj name="Equation" r:id="rId3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305300"/>
                        <a:ext cx="41894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21150" y="2527300"/>
          <a:ext cx="42433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6300" imgH="431800" progId="Equation.3">
                  <p:embed/>
                </p:oleObj>
              </mc:Choice>
              <mc:Fallback>
                <p:oleObj name="Equation" r:id="rId5" imgW="2146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527300"/>
                        <a:ext cx="42433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57400" y="2514600"/>
          <a:ext cx="10541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400" imgH="393700" progId="Equation.3">
                  <p:embed/>
                </p:oleObj>
              </mc:Choice>
              <mc:Fallback>
                <p:oleObj name="Equation" r:id="rId7" imgW="5334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10541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"/>
          <p:cNvGrpSpPr/>
          <p:nvPr/>
        </p:nvGrpSpPr>
        <p:grpSpPr bwMode="auto">
          <a:xfrm>
            <a:off x="2273300" y="5232400"/>
            <a:ext cx="4694238" cy="935038"/>
            <a:chOff x="1344" y="3168"/>
            <a:chExt cx="2957" cy="589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1440" y="3408"/>
              <a:ext cx="2736" cy="96"/>
              <a:chOff x="1440" y="3408"/>
              <a:chExt cx="2337" cy="96"/>
            </a:xfrm>
          </p:grpSpPr>
          <p:grpSp>
            <p:nvGrpSpPr>
              <p:cNvPr id="19" name="Group 9"/>
              <p:cNvGrpSpPr/>
              <p:nvPr/>
            </p:nvGrpSpPr>
            <p:grpSpPr bwMode="auto">
              <a:xfrm>
                <a:off x="1440" y="3408"/>
                <a:ext cx="768" cy="96"/>
                <a:chOff x="1440" y="3408"/>
                <a:chExt cx="768" cy="96"/>
              </a:xfrm>
            </p:grpSpPr>
            <p:sp>
              <p:nvSpPr>
                <p:cNvPr id="26" name="Freeform 10"/>
                <p:cNvSpPr/>
                <p:nvPr/>
              </p:nvSpPr>
              <p:spPr bwMode="auto">
                <a:xfrm>
                  <a:off x="1480" y="3408"/>
                  <a:ext cx="728" cy="96"/>
                </a:xfrm>
                <a:custGeom>
                  <a:avLst/>
                  <a:gdLst>
                    <a:gd name="T0" fmla="*/ 0 w 728"/>
                    <a:gd name="T1" fmla="*/ 48 h 96"/>
                    <a:gd name="T2" fmla="*/ 152 w 728"/>
                    <a:gd name="T3" fmla="*/ 48 h 96"/>
                    <a:gd name="T4" fmla="*/ 200 w 728"/>
                    <a:gd name="T5" fmla="*/ 0 h 96"/>
                    <a:gd name="T6" fmla="*/ 248 w 728"/>
                    <a:gd name="T7" fmla="*/ 96 h 96"/>
                    <a:gd name="T8" fmla="*/ 296 w 728"/>
                    <a:gd name="T9" fmla="*/ 0 h 96"/>
                    <a:gd name="T10" fmla="*/ 344 w 728"/>
                    <a:gd name="T11" fmla="*/ 96 h 96"/>
                    <a:gd name="T12" fmla="*/ 392 w 728"/>
                    <a:gd name="T13" fmla="*/ 0 h 96"/>
                    <a:gd name="T14" fmla="*/ 440 w 728"/>
                    <a:gd name="T15" fmla="*/ 96 h 96"/>
                    <a:gd name="T16" fmla="*/ 488 w 728"/>
                    <a:gd name="T17" fmla="*/ 0 h 96"/>
                    <a:gd name="T18" fmla="*/ 536 w 728"/>
                    <a:gd name="T19" fmla="*/ 96 h 96"/>
                    <a:gd name="T20" fmla="*/ 584 w 728"/>
                    <a:gd name="T21" fmla="*/ 48 h 96"/>
                    <a:gd name="T22" fmla="*/ 728 w 728"/>
                    <a:gd name="T23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8" h="96">
                      <a:moveTo>
                        <a:pt x="0" y="48"/>
                      </a:moveTo>
                      <a:lnTo>
                        <a:pt x="152" y="48"/>
                      </a:lnTo>
                      <a:lnTo>
                        <a:pt x="200" y="0"/>
                      </a:lnTo>
                      <a:lnTo>
                        <a:pt x="248" y="96"/>
                      </a:lnTo>
                      <a:lnTo>
                        <a:pt x="296" y="0"/>
                      </a:lnTo>
                      <a:lnTo>
                        <a:pt x="344" y="96"/>
                      </a:lnTo>
                      <a:lnTo>
                        <a:pt x="392" y="0"/>
                      </a:lnTo>
                      <a:lnTo>
                        <a:pt x="440" y="96"/>
                      </a:lnTo>
                      <a:lnTo>
                        <a:pt x="488" y="0"/>
                      </a:lnTo>
                      <a:lnTo>
                        <a:pt x="536" y="96"/>
                      </a:lnTo>
                      <a:lnTo>
                        <a:pt x="584" y="48"/>
                      </a:lnTo>
                      <a:lnTo>
                        <a:pt x="728" y="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Oval 11"/>
                <p:cNvSpPr>
                  <a:spLocks noChangeArrowheads="1"/>
                </p:cNvSpPr>
                <p:nvPr/>
              </p:nvSpPr>
              <p:spPr bwMode="auto">
                <a:xfrm>
                  <a:off x="1440" y="34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2"/>
              <p:cNvGrpSpPr/>
              <p:nvPr/>
            </p:nvGrpSpPr>
            <p:grpSpPr bwMode="auto">
              <a:xfrm>
                <a:off x="2208" y="3408"/>
                <a:ext cx="768" cy="96"/>
                <a:chOff x="1440" y="3408"/>
                <a:chExt cx="768" cy="96"/>
              </a:xfrm>
            </p:grpSpPr>
            <p:sp>
              <p:nvSpPr>
                <p:cNvPr id="24" name="Freeform 13"/>
                <p:cNvSpPr/>
                <p:nvPr/>
              </p:nvSpPr>
              <p:spPr bwMode="auto">
                <a:xfrm>
                  <a:off x="1480" y="3408"/>
                  <a:ext cx="728" cy="96"/>
                </a:xfrm>
                <a:custGeom>
                  <a:avLst/>
                  <a:gdLst>
                    <a:gd name="T0" fmla="*/ 0 w 728"/>
                    <a:gd name="T1" fmla="*/ 48 h 96"/>
                    <a:gd name="T2" fmla="*/ 152 w 728"/>
                    <a:gd name="T3" fmla="*/ 48 h 96"/>
                    <a:gd name="T4" fmla="*/ 200 w 728"/>
                    <a:gd name="T5" fmla="*/ 0 h 96"/>
                    <a:gd name="T6" fmla="*/ 248 w 728"/>
                    <a:gd name="T7" fmla="*/ 96 h 96"/>
                    <a:gd name="T8" fmla="*/ 296 w 728"/>
                    <a:gd name="T9" fmla="*/ 0 h 96"/>
                    <a:gd name="T10" fmla="*/ 344 w 728"/>
                    <a:gd name="T11" fmla="*/ 96 h 96"/>
                    <a:gd name="T12" fmla="*/ 392 w 728"/>
                    <a:gd name="T13" fmla="*/ 0 h 96"/>
                    <a:gd name="T14" fmla="*/ 440 w 728"/>
                    <a:gd name="T15" fmla="*/ 96 h 96"/>
                    <a:gd name="T16" fmla="*/ 488 w 728"/>
                    <a:gd name="T17" fmla="*/ 0 h 96"/>
                    <a:gd name="T18" fmla="*/ 536 w 728"/>
                    <a:gd name="T19" fmla="*/ 96 h 96"/>
                    <a:gd name="T20" fmla="*/ 584 w 728"/>
                    <a:gd name="T21" fmla="*/ 48 h 96"/>
                    <a:gd name="T22" fmla="*/ 728 w 728"/>
                    <a:gd name="T23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8" h="96">
                      <a:moveTo>
                        <a:pt x="0" y="48"/>
                      </a:moveTo>
                      <a:lnTo>
                        <a:pt x="152" y="48"/>
                      </a:lnTo>
                      <a:lnTo>
                        <a:pt x="200" y="0"/>
                      </a:lnTo>
                      <a:lnTo>
                        <a:pt x="248" y="96"/>
                      </a:lnTo>
                      <a:lnTo>
                        <a:pt x="296" y="0"/>
                      </a:lnTo>
                      <a:lnTo>
                        <a:pt x="344" y="96"/>
                      </a:lnTo>
                      <a:lnTo>
                        <a:pt x="392" y="0"/>
                      </a:lnTo>
                      <a:lnTo>
                        <a:pt x="440" y="96"/>
                      </a:lnTo>
                      <a:lnTo>
                        <a:pt x="488" y="0"/>
                      </a:lnTo>
                      <a:lnTo>
                        <a:pt x="536" y="96"/>
                      </a:lnTo>
                      <a:lnTo>
                        <a:pt x="584" y="48"/>
                      </a:lnTo>
                      <a:lnTo>
                        <a:pt x="728" y="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Oval 14"/>
                <p:cNvSpPr>
                  <a:spLocks noChangeArrowheads="1"/>
                </p:cNvSpPr>
                <p:nvPr/>
              </p:nvSpPr>
              <p:spPr bwMode="auto">
                <a:xfrm>
                  <a:off x="1440" y="34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Freeform 15"/>
              <p:cNvSpPr/>
              <p:nvPr/>
            </p:nvSpPr>
            <p:spPr bwMode="auto">
              <a:xfrm>
                <a:off x="3016" y="3408"/>
                <a:ext cx="728" cy="96"/>
              </a:xfrm>
              <a:custGeom>
                <a:avLst/>
                <a:gdLst>
                  <a:gd name="T0" fmla="*/ 0 w 728"/>
                  <a:gd name="T1" fmla="*/ 48 h 96"/>
                  <a:gd name="T2" fmla="*/ 152 w 728"/>
                  <a:gd name="T3" fmla="*/ 48 h 96"/>
                  <a:gd name="T4" fmla="*/ 200 w 728"/>
                  <a:gd name="T5" fmla="*/ 0 h 96"/>
                  <a:gd name="T6" fmla="*/ 248 w 728"/>
                  <a:gd name="T7" fmla="*/ 96 h 96"/>
                  <a:gd name="T8" fmla="*/ 296 w 728"/>
                  <a:gd name="T9" fmla="*/ 0 h 96"/>
                  <a:gd name="T10" fmla="*/ 344 w 728"/>
                  <a:gd name="T11" fmla="*/ 96 h 96"/>
                  <a:gd name="T12" fmla="*/ 392 w 728"/>
                  <a:gd name="T13" fmla="*/ 0 h 96"/>
                  <a:gd name="T14" fmla="*/ 440 w 728"/>
                  <a:gd name="T15" fmla="*/ 96 h 96"/>
                  <a:gd name="T16" fmla="*/ 488 w 728"/>
                  <a:gd name="T17" fmla="*/ 0 h 96"/>
                  <a:gd name="T18" fmla="*/ 536 w 728"/>
                  <a:gd name="T19" fmla="*/ 96 h 96"/>
                  <a:gd name="T20" fmla="*/ 584 w 728"/>
                  <a:gd name="T21" fmla="*/ 48 h 96"/>
                  <a:gd name="T22" fmla="*/ 728 w 728"/>
                  <a:gd name="T23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8" h="96">
                    <a:moveTo>
                      <a:pt x="0" y="48"/>
                    </a:moveTo>
                    <a:lnTo>
                      <a:pt x="152" y="48"/>
                    </a:lnTo>
                    <a:lnTo>
                      <a:pt x="200" y="0"/>
                    </a:lnTo>
                    <a:lnTo>
                      <a:pt x="248" y="96"/>
                    </a:lnTo>
                    <a:lnTo>
                      <a:pt x="296" y="0"/>
                    </a:lnTo>
                    <a:lnTo>
                      <a:pt x="344" y="96"/>
                    </a:lnTo>
                    <a:lnTo>
                      <a:pt x="392" y="0"/>
                    </a:lnTo>
                    <a:lnTo>
                      <a:pt x="440" y="96"/>
                    </a:lnTo>
                    <a:lnTo>
                      <a:pt x="488" y="0"/>
                    </a:lnTo>
                    <a:lnTo>
                      <a:pt x="536" y="96"/>
                    </a:lnTo>
                    <a:lnTo>
                      <a:pt x="584" y="48"/>
                    </a:lnTo>
                    <a:lnTo>
                      <a:pt x="7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3729" y="342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1776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6700" imgH="241300" progId="Equation.3">
                    <p:embed/>
                  </p:oleObj>
                </mc:Choice>
                <mc:Fallback>
                  <p:oleObj name="Equation" r:id="rId9" imgW="2667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2640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700" imgH="241300" progId="Equation.3">
                    <p:embed/>
                  </p:oleObj>
                </mc:Choice>
                <mc:Fallback>
                  <p:oleObj name="Equation" r:id="rId11" imgW="2667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3552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700" imgH="241300" progId="Equation.3">
                    <p:embed/>
                  </p:oleObj>
                </mc:Choice>
                <mc:Fallback>
                  <p:oleObj name="Equation" r:id="rId13" imgW="2667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1344" y="3168"/>
            <a:ext cx="25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200" imgH="228600" progId="Equation.3">
                    <p:embed/>
                  </p:oleObj>
                </mc:Choice>
                <mc:Fallback>
                  <p:oleObj name="Equation" r:id="rId15" imgW="2032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25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4016" y="3168"/>
            <a:ext cx="28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28600" imgH="228600" progId="Equation.3">
                    <p:embed/>
                  </p:oleObj>
                </mc:Choice>
                <mc:Fallback>
                  <p:oleObj name="Equation" r:id="rId17" imgW="2286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3168"/>
                          <a:ext cx="28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2279" y="3176"/>
            <a:ext cx="20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5100" imgH="215900" progId="Equation.3">
                    <p:embed/>
                  </p:oleObj>
                </mc:Choice>
                <mc:Fallback>
                  <p:oleObj name="Equation" r:id="rId19" imgW="165100" imgH="215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3176"/>
                          <a:ext cx="20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4"/>
            <p:cNvGraphicFramePr>
              <a:graphicFrameLocks noChangeAspect="1"/>
            </p:cNvGraphicFramePr>
            <p:nvPr/>
          </p:nvGraphicFramePr>
          <p:xfrm>
            <a:off x="3168" y="3168"/>
            <a:ext cx="1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2400" imgH="228600" progId="Equation.3">
                    <p:embed/>
                  </p:oleObj>
                </mc:Choice>
                <mc:Fallback>
                  <p:oleObj name="Equation" r:id="rId21" imgW="1524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68"/>
                          <a:ext cx="19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3500438" y="2765425"/>
          <a:ext cx="3762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152400" progId="Equation.3">
                  <p:embed/>
                </p:oleObj>
              </mc:Choice>
              <mc:Fallback>
                <p:oleObj name="Equation" r:id="rId23" imgW="190500" imgH="15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65425"/>
                        <a:ext cx="3762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14800" y="2489200"/>
            <a:ext cx="10795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8610" y="1310598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Using an analogy to flow of electrical current, if the temperature change is the potential difference and q the flux rate, then: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total resistance offered by this composite wall is similar to resistors in series: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11400" y="4305300"/>
          <a:ext cx="41894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444500" progId="Equation.3">
                  <p:embed/>
                </p:oleObj>
              </mc:Choice>
              <mc:Fallback>
                <p:oleObj name="Equation" r:id="rId3" imgW="2120900" imgH="4445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305300"/>
                        <a:ext cx="41894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21150" y="2527300"/>
          <a:ext cx="42433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6300" imgH="431800" progId="Equation.3">
                  <p:embed/>
                </p:oleObj>
              </mc:Choice>
              <mc:Fallback>
                <p:oleObj name="Equation" r:id="rId5" imgW="21463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527300"/>
                        <a:ext cx="42433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057400" y="2514600"/>
          <a:ext cx="10541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400" imgH="393700" progId="Equation.3">
                  <p:embed/>
                </p:oleObj>
              </mc:Choice>
              <mc:Fallback>
                <p:oleObj name="Equation" r:id="rId7" imgW="533400" imgH="3937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10541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"/>
          <p:cNvGrpSpPr/>
          <p:nvPr/>
        </p:nvGrpSpPr>
        <p:grpSpPr bwMode="auto">
          <a:xfrm>
            <a:off x="2273300" y="5232400"/>
            <a:ext cx="4694238" cy="935038"/>
            <a:chOff x="1344" y="3168"/>
            <a:chExt cx="2957" cy="589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1440" y="3408"/>
              <a:ext cx="2736" cy="96"/>
              <a:chOff x="1440" y="3408"/>
              <a:chExt cx="2337" cy="96"/>
            </a:xfrm>
          </p:grpSpPr>
          <p:grpSp>
            <p:nvGrpSpPr>
              <p:cNvPr id="19" name="Group 9"/>
              <p:cNvGrpSpPr/>
              <p:nvPr/>
            </p:nvGrpSpPr>
            <p:grpSpPr bwMode="auto">
              <a:xfrm>
                <a:off x="1440" y="3408"/>
                <a:ext cx="768" cy="96"/>
                <a:chOff x="1440" y="3408"/>
                <a:chExt cx="768" cy="96"/>
              </a:xfrm>
            </p:grpSpPr>
            <p:sp>
              <p:nvSpPr>
                <p:cNvPr id="26" name="Freeform 10"/>
                <p:cNvSpPr/>
                <p:nvPr/>
              </p:nvSpPr>
              <p:spPr bwMode="auto">
                <a:xfrm>
                  <a:off x="1480" y="3408"/>
                  <a:ext cx="728" cy="96"/>
                </a:xfrm>
                <a:custGeom>
                  <a:avLst/>
                  <a:gdLst>
                    <a:gd name="T0" fmla="*/ 0 w 728"/>
                    <a:gd name="T1" fmla="*/ 48 h 96"/>
                    <a:gd name="T2" fmla="*/ 152 w 728"/>
                    <a:gd name="T3" fmla="*/ 48 h 96"/>
                    <a:gd name="T4" fmla="*/ 200 w 728"/>
                    <a:gd name="T5" fmla="*/ 0 h 96"/>
                    <a:gd name="T6" fmla="*/ 248 w 728"/>
                    <a:gd name="T7" fmla="*/ 96 h 96"/>
                    <a:gd name="T8" fmla="*/ 296 w 728"/>
                    <a:gd name="T9" fmla="*/ 0 h 96"/>
                    <a:gd name="T10" fmla="*/ 344 w 728"/>
                    <a:gd name="T11" fmla="*/ 96 h 96"/>
                    <a:gd name="T12" fmla="*/ 392 w 728"/>
                    <a:gd name="T13" fmla="*/ 0 h 96"/>
                    <a:gd name="T14" fmla="*/ 440 w 728"/>
                    <a:gd name="T15" fmla="*/ 96 h 96"/>
                    <a:gd name="T16" fmla="*/ 488 w 728"/>
                    <a:gd name="T17" fmla="*/ 0 h 96"/>
                    <a:gd name="T18" fmla="*/ 536 w 728"/>
                    <a:gd name="T19" fmla="*/ 96 h 96"/>
                    <a:gd name="T20" fmla="*/ 584 w 728"/>
                    <a:gd name="T21" fmla="*/ 48 h 96"/>
                    <a:gd name="T22" fmla="*/ 728 w 728"/>
                    <a:gd name="T23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8" h="96">
                      <a:moveTo>
                        <a:pt x="0" y="48"/>
                      </a:moveTo>
                      <a:lnTo>
                        <a:pt x="152" y="48"/>
                      </a:lnTo>
                      <a:lnTo>
                        <a:pt x="200" y="0"/>
                      </a:lnTo>
                      <a:lnTo>
                        <a:pt x="248" y="96"/>
                      </a:lnTo>
                      <a:lnTo>
                        <a:pt x="296" y="0"/>
                      </a:lnTo>
                      <a:lnTo>
                        <a:pt x="344" y="96"/>
                      </a:lnTo>
                      <a:lnTo>
                        <a:pt x="392" y="0"/>
                      </a:lnTo>
                      <a:lnTo>
                        <a:pt x="440" y="96"/>
                      </a:lnTo>
                      <a:lnTo>
                        <a:pt x="488" y="0"/>
                      </a:lnTo>
                      <a:lnTo>
                        <a:pt x="536" y="96"/>
                      </a:lnTo>
                      <a:lnTo>
                        <a:pt x="584" y="48"/>
                      </a:lnTo>
                      <a:lnTo>
                        <a:pt x="728" y="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Oval 11"/>
                <p:cNvSpPr>
                  <a:spLocks noChangeArrowheads="1"/>
                </p:cNvSpPr>
                <p:nvPr/>
              </p:nvSpPr>
              <p:spPr bwMode="auto">
                <a:xfrm>
                  <a:off x="1440" y="34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2"/>
              <p:cNvGrpSpPr/>
              <p:nvPr/>
            </p:nvGrpSpPr>
            <p:grpSpPr bwMode="auto">
              <a:xfrm>
                <a:off x="2208" y="3408"/>
                <a:ext cx="768" cy="96"/>
                <a:chOff x="1440" y="3408"/>
                <a:chExt cx="768" cy="96"/>
              </a:xfrm>
            </p:grpSpPr>
            <p:sp>
              <p:nvSpPr>
                <p:cNvPr id="24" name="Freeform 13"/>
                <p:cNvSpPr/>
                <p:nvPr/>
              </p:nvSpPr>
              <p:spPr bwMode="auto">
                <a:xfrm>
                  <a:off x="1480" y="3408"/>
                  <a:ext cx="728" cy="96"/>
                </a:xfrm>
                <a:custGeom>
                  <a:avLst/>
                  <a:gdLst>
                    <a:gd name="T0" fmla="*/ 0 w 728"/>
                    <a:gd name="T1" fmla="*/ 48 h 96"/>
                    <a:gd name="T2" fmla="*/ 152 w 728"/>
                    <a:gd name="T3" fmla="*/ 48 h 96"/>
                    <a:gd name="T4" fmla="*/ 200 w 728"/>
                    <a:gd name="T5" fmla="*/ 0 h 96"/>
                    <a:gd name="T6" fmla="*/ 248 w 728"/>
                    <a:gd name="T7" fmla="*/ 96 h 96"/>
                    <a:gd name="T8" fmla="*/ 296 w 728"/>
                    <a:gd name="T9" fmla="*/ 0 h 96"/>
                    <a:gd name="T10" fmla="*/ 344 w 728"/>
                    <a:gd name="T11" fmla="*/ 96 h 96"/>
                    <a:gd name="T12" fmla="*/ 392 w 728"/>
                    <a:gd name="T13" fmla="*/ 0 h 96"/>
                    <a:gd name="T14" fmla="*/ 440 w 728"/>
                    <a:gd name="T15" fmla="*/ 96 h 96"/>
                    <a:gd name="T16" fmla="*/ 488 w 728"/>
                    <a:gd name="T17" fmla="*/ 0 h 96"/>
                    <a:gd name="T18" fmla="*/ 536 w 728"/>
                    <a:gd name="T19" fmla="*/ 96 h 96"/>
                    <a:gd name="T20" fmla="*/ 584 w 728"/>
                    <a:gd name="T21" fmla="*/ 48 h 96"/>
                    <a:gd name="T22" fmla="*/ 728 w 728"/>
                    <a:gd name="T23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8" h="96">
                      <a:moveTo>
                        <a:pt x="0" y="48"/>
                      </a:moveTo>
                      <a:lnTo>
                        <a:pt x="152" y="48"/>
                      </a:lnTo>
                      <a:lnTo>
                        <a:pt x="200" y="0"/>
                      </a:lnTo>
                      <a:lnTo>
                        <a:pt x="248" y="96"/>
                      </a:lnTo>
                      <a:lnTo>
                        <a:pt x="296" y="0"/>
                      </a:lnTo>
                      <a:lnTo>
                        <a:pt x="344" y="96"/>
                      </a:lnTo>
                      <a:lnTo>
                        <a:pt x="392" y="0"/>
                      </a:lnTo>
                      <a:lnTo>
                        <a:pt x="440" y="96"/>
                      </a:lnTo>
                      <a:lnTo>
                        <a:pt x="488" y="0"/>
                      </a:lnTo>
                      <a:lnTo>
                        <a:pt x="536" y="96"/>
                      </a:lnTo>
                      <a:lnTo>
                        <a:pt x="584" y="48"/>
                      </a:lnTo>
                      <a:lnTo>
                        <a:pt x="728" y="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Oval 14"/>
                <p:cNvSpPr>
                  <a:spLocks noChangeArrowheads="1"/>
                </p:cNvSpPr>
                <p:nvPr/>
              </p:nvSpPr>
              <p:spPr bwMode="auto">
                <a:xfrm>
                  <a:off x="1440" y="34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Freeform 15"/>
              <p:cNvSpPr/>
              <p:nvPr/>
            </p:nvSpPr>
            <p:spPr bwMode="auto">
              <a:xfrm>
                <a:off x="3016" y="3408"/>
                <a:ext cx="728" cy="96"/>
              </a:xfrm>
              <a:custGeom>
                <a:avLst/>
                <a:gdLst>
                  <a:gd name="T0" fmla="*/ 0 w 728"/>
                  <a:gd name="T1" fmla="*/ 48 h 96"/>
                  <a:gd name="T2" fmla="*/ 152 w 728"/>
                  <a:gd name="T3" fmla="*/ 48 h 96"/>
                  <a:gd name="T4" fmla="*/ 200 w 728"/>
                  <a:gd name="T5" fmla="*/ 0 h 96"/>
                  <a:gd name="T6" fmla="*/ 248 w 728"/>
                  <a:gd name="T7" fmla="*/ 96 h 96"/>
                  <a:gd name="T8" fmla="*/ 296 w 728"/>
                  <a:gd name="T9" fmla="*/ 0 h 96"/>
                  <a:gd name="T10" fmla="*/ 344 w 728"/>
                  <a:gd name="T11" fmla="*/ 96 h 96"/>
                  <a:gd name="T12" fmla="*/ 392 w 728"/>
                  <a:gd name="T13" fmla="*/ 0 h 96"/>
                  <a:gd name="T14" fmla="*/ 440 w 728"/>
                  <a:gd name="T15" fmla="*/ 96 h 96"/>
                  <a:gd name="T16" fmla="*/ 488 w 728"/>
                  <a:gd name="T17" fmla="*/ 0 h 96"/>
                  <a:gd name="T18" fmla="*/ 536 w 728"/>
                  <a:gd name="T19" fmla="*/ 96 h 96"/>
                  <a:gd name="T20" fmla="*/ 584 w 728"/>
                  <a:gd name="T21" fmla="*/ 48 h 96"/>
                  <a:gd name="T22" fmla="*/ 728 w 728"/>
                  <a:gd name="T23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8" h="96">
                    <a:moveTo>
                      <a:pt x="0" y="48"/>
                    </a:moveTo>
                    <a:lnTo>
                      <a:pt x="152" y="48"/>
                    </a:lnTo>
                    <a:lnTo>
                      <a:pt x="200" y="0"/>
                    </a:lnTo>
                    <a:lnTo>
                      <a:pt x="248" y="96"/>
                    </a:lnTo>
                    <a:lnTo>
                      <a:pt x="296" y="0"/>
                    </a:lnTo>
                    <a:lnTo>
                      <a:pt x="344" y="96"/>
                    </a:lnTo>
                    <a:lnTo>
                      <a:pt x="392" y="0"/>
                    </a:lnTo>
                    <a:lnTo>
                      <a:pt x="440" y="96"/>
                    </a:lnTo>
                    <a:lnTo>
                      <a:pt x="488" y="0"/>
                    </a:lnTo>
                    <a:lnTo>
                      <a:pt x="536" y="96"/>
                    </a:lnTo>
                    <a:lnTo>
                      <a:pt x="584" y="48"/>
                    </a:lnTo>
                    <a:lnTo>
                      <a:pt x="7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3729" y="342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1776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6700" imgH="241300" progId="Equation.3">
                    <p:embed/>
                  </p:oleObj>
                </mc:Choice>
                <mc:Fallback>
                  <p:oleObj name="Equation" r:id="rId9" imgW="266700" imgH="241300" progId="Equation.3">
                    <p:embed/>
                    <p:pic>
                      <p:nvPicPr>
                        <p:cNvPr id="1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2640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700" imgH="241300" progId="Equation.3">
                    <p:embed/>
                  </p:oleObj>
                </mc:Choice>
                <mc:Fallback>
                  <p:oleObj name="Equation" r:id="rId11" imgW="266700" imgH="241300" progId="Equation.3">
                    <p:embed/>
                    <p:pic>
                      <p:nvPicPr>
                        <p:cNvPr id="1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3552" y="3456"/>
            <a:ext cx="3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700" imgH="241300" progId="Equation.3">
                    <p:embed/>
                  </p:oleObj>
                </mc:Choice>
                <mc:Fallback>
                  <p:oleObj name="Equation" r:id="rId13" imgW="266700" imgH="241300" progId="Equation.3">
                    <p:embed/>
                    <p:pic>
                      <p:nvPicPr>
                        <p:cNvPr id="1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456"/>
                          <a:ext cx="3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1344" y="3168"/>
            <a:ext cx="25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200" imgH="228600" progId="Equation.3">
                    <p:embed/>
                  </p:oleObj>
                </mc:Choice>
                <mc:Fallback>
                  <p:oleObj name="Equation" r:id="rId15" imgW="203200" imgH="228600" progId="Equation.3">
                    <p:embed/>
                    <p:pic>
                      <p:nvPicPr>
                        <p:cNvPr id="1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25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4016" y="3168"/>
            <a:ext cx="28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28600" imgH="228600" progId="Equation.3">
                    <p:embed/>
                  </p:oleObj>
                </mc:Choice>
                <mc:Fallback>
                  <p:oleObj name="Equation" r:id="rId17" imgW="228600" imgH="228600" progId="Equation.3">
                    <p:embed/>
                    <p:pic>
                      <p:nvPicPr>
                        <p:cNvPr id="1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3168"/>
                          <a:ext cx="28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2279" y="3176"/>
            <a:ext cx="20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5100" imgH="215900" progId="Equation.3">
                    <p:embed/>
                  </p:oleObj>
                </mc:Choice>
                <mc:Fallback>
                  <p:oleObj name="Equation" r:id="rId19" imgW="165100" imgH="215900" progId="Equation.3">
                    <p:embed/>
                    <p:pic>
                      <p:nvPicPr>
                        <p:cNvPr id="1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3176"/>
                          <a:ext cx="20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4"/>
            <p:cNvGraphicFramePr>
              <a:graphicFrameLocks noChangeAspect="1"/>
            </p:cNvGraphicFramePr>
            <p:nvPr/>
          </p:nvGraphicFramePr>
          <p:xfrm>
            <a:off x="3168" y="3168"/>
            <a:ext cx="1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2400" imgH="228600" progId="Equation.3">
                    <p:embed/>
                  </p:oleObj>
                </mc:Choice>
                <mc:Fallback>
                  <p:oleObj name="Equation" r:id="rId21" imgW="152400" imgH="228600" progId="Equation.3">
                    <p:embed/>
                    <p:pic>
                      <p:nvPicPr>
                        <p:cNvPr id="1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68"/>
                          <a:ext cx="19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3500438" y="2765425"/>
          <a:ext cx="3762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152400" progId="Equation.3">
                  <p:embed/>
                </p:oleObj>
              </mc:Choice>
              <mc:Fallback>
                <p:oleObj name="Equation" r:id="rId23" imgW="190500" imgH="152400" progId="Equation.3">
                  <p:embed/>
                  <p:pic>
                    <p:nvPicPr>
                      <p:cNvPr id="2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65425"/>
                        <a:ext cx="3762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14800" y="2489200"/>
            <a:ext cx="10795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5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8610" y="1310598"/>
            <a:ext cx="7772400" cy="124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heat conduction within a plane wall with convective condition(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第三类边界条件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1BC4C7E-E576-C700-97BB-F0D97ECE20AD}"/>
              </a:ext>
            </a:extLst>
          </p:cNvPr>
          <p:cNvSpPr/>
          <p:nvPr/>
        </p:nvSpPr>
        <p:spPr>
          <a:xfrm>
            <a:off x="403167" y="2230582"/>
            <a:ext cx="2739044" cy="2998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1034">
            <a:extLst>
              <a:ext uri="{FF2B5EF4-FFF2-40B4-BE49-F238E27FC236}">
                <a16:creationId xmlns:a16="http://schemas.microsoft.com/office/drawing/2014/main" id="{D43C645C-DDAB-33C8-BBC9-D4489B6388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127500" y="2362835"/>
          <a:ext cx="990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98500" imgH="596900" progId="Equation.3">
                  <p:embed/>
                </p:oleObj>
              </mc:Choice>
              <mc:Fallback>
                <p:oleObj r:id="rId5" imgW="698500" imgH="596900" progId="Equation.3">
                  <p:embed/>
                  <p:pic>
                    <p:nvPicPr>
                      <p:cNvPr id="213002" name="Object 10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00" y="2362835"/>
                        <a:ext cx="990600" cy="84455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>
            <a:extLst>
              <a:ext uri="{FF2B5EF4-FFF2-40B4-BE49-F238E27FC236}">
                <a16:creationId xmlns:a16="http://schemas.microsoft.com/office/drawing/2014/main" id="{93BBA8B4-1E07-0AD3-2F2E-4AB91046E0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21" y="2137733"/>
            <a:ext cx="2905298" cy="1483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bject 2">
                <a:extLst>
                  <a:ext uri="{FF2B5EF4-FFF2-40B4-BE49-F238E27FC236}">
                    <a16:creationId xmlns:a16="http://schemas.microsoft.com/office/drawing/2014/main" id="{89530BEE-CAF0-2C73-0671-385F5C5BAF7C}"/>
                  </a:ext>
                </a:extLst>
              </p:cNvPr>
              <p:cNvSpPr txBox="1"/>
              <p:nvPr/>
            </p:nvSpPr>
            <p:spPr bwMode="auto">
              <a:xfrm>
                <a:off x="4591685" y="3734088"/>
                <a:ext cx="3489325" cy="185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Object 2">
                <a:extLst>
                  <a:ext uri="{FF2B5EF4-FFF2-40B4-BE49-F238E27FC236}">
                    <a16:creationId xmlns:a16="http://schemas.microsoft.com/office/drawing/2014/main" id="{89530BEE-CAF0-2C73-0671-385F5C5B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1685" y="3734088"/>
                <a:ext cx="3489325" cy="1855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Object 51">
            <a:extLst>
              <a:ext uri="{FF2B5EF4-FFF2-40B4-BE49-F238E27FC236}">
                <a16:creationId xmlns:a16="http://schemas.microsoft.com/office/drawing/2014/main" id="{266A6456-9DDD-4877-BCF4-438E4668B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5175"/>
              </p:ext>
            </p:extLst>
          </p:nvPr>
        </p:nvGraphicFramePr>
        <p:xfrm>
          <a:off x="4194175" y="5130800"/>
          <a:ext cx="32559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80980" imgH="647790" progId="Equation.3">
                  <p:embed/>
                </p:oleObj>
              </mc:Choice>
              <mc:Fallback>
                <p:oleObj name="公式" r:id="rId10" imgW="1180980" imgH="647790" progId="Equation.3">
                  <p:embed/>
                  <p:pic>
                    <p:nvPicPr>
                      <p:cNvPr id="223283" name="Object 51">
                        <a:extLst>
                          <a:ext uri="{FF2B5EF4-FFF2-40B4-BE49-F238E27FC236}">
                            <a16:creationId xmlns:a16="http://schemas.microsoft.com/office/drawing/2014/main" id="{209105CB-940C-764F-3468-99483260F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130800"/>
                        <a:ext cx="3255963" cy="1641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F90EF0-A248-CF72-E485-715ED02C5A55}"/>
              </a:ext>
            </a:extLst>
          </p:cNvPr>
          <p:cNvCxnSpPr>
            <a:cxnSpLocks/>
          </p:cNvCxnSpPr>
          <p:nvPr/>
        </p:nvCxnSpPr>
        <p:spPr>
          <a:xfrm>
            <a:off x="3453938" y="5510096"/>
            <a:ext cx="1458884" cy="88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8E25B0C-61DE-9D6E-E98C-FFE199A99483}"/>
              </a:ext>
            </a:extLst>
          </p:cNvPr>
          <p:cNvSpPr txBox="1"/>
          <p:nvPr/>
        </p:nvSpPr>
        <p:spPr>
          <a:xfrm>
            <a:off x="194310" y="52671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Convection thermal resistance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17C028E-D3FA-EA29-1AC7-4CA202F7686C}"/>
                  </a:ext>
                </a:extLst>
              </p:cNvPr>
              <p:cNvSpPr txBox="1"/>
              <p:nvPr/>
            </p:nvSpPr>
            <p:spPr>
              <a:xfrm>
                <a:off x="-524337" y="5556132"/>
                <a:ext cx="4572000" cy="916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17C028E-D3FA-EA29-1AC7-4CA202F7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337" y="5556132"/>
                <a:ext cx="4572000" cy="9167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4149B328-2947-621D-C803-5154A108CF3C}"/>
              </a:ext>
            </a:extLst>
          </p:cNvPr>
          <p:cNvSpPr txBox="1"/>
          <p:nvPr/>
        </p:nvSpPr>
        <p:spPr>
          <a:xfrm>
            <a:off x="403167" y="64728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Heat transfer coefficient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096D86-CAF7-D67E-4D5C-D4ACBD16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1" y="1184104"/>
            <a:ext cx="4683974" cy="1374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22531A-3205-6A3B-1DAD-B638EEBF2CF6}"/>
              </a:ext>
            </a:extLst>
          </p:cNvPr>
          <p:cNvSpPr txBox="1"/>
          <p:nvPr/>
        </p:nvSpPr>
        <p:spPr>
          <a:xfrm>
            <a:off x="5464955" y="1123386"/>
            <a:ext cx="3608387" cy="156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Indeed it is a 2D/3D problem: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Assume that the </a:t>
            </a:r>
            <a:r>
              <a:rPr lang="el-G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is similar and there is no heat transfer between interface in horizonal direction. We can recognize this as 1D.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55C13D-651A-CE69-2434-D4FEBB23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04" y="2954271"/>
            <a:ext cx="3386979" cy="16925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AFBCE8-9D7B-B3D6-E6FE-D95DF1175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212" y="2896986"/>
            <a:ext cx="3951964" cy="161267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029172-546C-AE3D-F294-C0A342B3949E}"/>
              </a:ext>
            </a:extLst>
          </p:cNvPr>
          <p:cNvGrpSpPr/>
          <p:nvPr/>
        </p:nvGrpSpPr>
        <p:grpSpPr>
          <a:xfrm>
            <a:off x="136739" y="5042036"/>
            <a:ext cx="9330690" cy="1415910"/>
            <a:chOff x="118110" y="5305564"/>
            <a:chExt cx="9330690" cy="141591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608895A-74DC-6C2D-B2BF-EC84B6265F65}"/>
                </a:ext>
              </a:extLst>
            </p:cNvPr>
            <p:cNvGrpSpPr/>
            <p:nvPr/>
          </p:nvGrpSpPr>
          <p:grpSpPr>
            <a:xfrm>
              <a:off x="118110" y="5370829"/>
              <a:ext cx="8831580" cy="1350645"/>
              <a:chOff x="118110" y="5370829"/>
              <a:chExt cx="8831580" cy="1350645"/>
            </a:xfrm>
          </p:grpSpPr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4B30C12C-6C12-AFEE-4CA6-E77157D7F422}"/>
                  </a:ext>
                </a:extLst>
              </p:cNvPr>
              <p:cNvSpPr/>
              <p:nvPr/>
            </p:nvSpPr>
            <p:spPr>
              <a:xfrm>
                <a:off x="1191260" y="6164579"/>
                <a:ext cx="23355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35529">
                    <a:moveTo>
                      <a:pt x="0" y="0"/>
                    </a:moveTo>
                    <a:lnTo>
                      <a:pt x="2335529" y="0"/>
                    </a:ln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6">
                <a:extLst>
                  <a:ext uri="{FF2B5EF4-FFF2-40B4-BE49-F238E27FC236}">
                    <a16:creationId xmlns:a16="http://schemas.microsoft.com/office/drawing/2014/main" id="{3C70BD99-91DA-B321-048C-688937107288}"/>
                  </a:ext>
                </a:extLst>
              </p:cNvPr>
              <p:cNvSpPr/>
              <p:nvPr/>
            </p:nvSpPr>
            <p:spPr>
              <a:xfrm>
                <a:off x="3853179" y="6164579"/>
                <a:ext cx="23634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63470">
                    <a:moveTo>
                      <a:pt x="0" y="0"/>
                    </a:moveTo>
                    <a:lnTo>
                      <a:pt x="2363470" y="0"/>
                    </a:ln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7">
                <a:extLst>
                  <a:ext uri="{FF2B5EF4-FFF2-40B4-BE49-F238E27FC236}">
                    <a16:creationId xmlns:a16="http://schemas.microsoft.com/office/drawing/2014/main" id="{867D37ED-990E-F3EA-5E9D-D9C6A55C7AEE}"/>
                  </a:ext>
                </a:extLst>
              </p:cNvPr>
              <p:cNvSpPr/>
              <p:nvPr/>
            </p:nvSpPr>
            <p:spPr>
              <a:xfrm>
                <a:off x="6544309" y="6164579"/>
                <a:ext cx="23647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64740">
                    <a:moveTo>
                      <a:pt x="0" y="0"/>
                    </a:moveTo>
                    <a:lnTo>
                      <a:pt x="2364740" y="0"/>
                    </a:ln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B6D68C0F-C8FE-96F2-3472-FECD0541F8EC}"/>
                  </a:ext>
                </a:extLst>
              </p:cNvPr>
              <p:cNvSpPr/>
              <p:nvPr/>
            </p:nvSpPr>
            <p:spPr>
              <a:xfrm>
                <a:off x="1170940" y="5688445"/>
                <a:ext cx="77787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778750">
                    <a:moveTo>
                      <a:pt x="0" y="0"/>
                    </a:moveTo>
                    <a:lnTo>
                      <a:pt x="7778750" y="0"/>
                    </a:ln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9">
                <a:extLst>
                  <a:ext uri="{FF2B5EF4-FFF2-40B4-BE49-F238E27FC236}">
                    <a16:creationId xmlns:a16="http://schemas.microsoft.com/office/drawing/2014/main" id="{26EAD721-5F59-2774-F243-BD7D52D66A92}"/>
                  </a:ext>
                </a:extLst>
              </p:cNvPr>
              <p:cNvSpPr txBox="1"/>
              <p:nvPr/>
            </p:nvSpPr>
            <p:spPr>
              <a:xfrm>
                <a:off x="4939029" y="5645150"/>
                <a:ext cx="2882900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2704465" algn="l"/>
                  </a:tabLst>
                </a:pPr>
                <a:r>
                  <a:rPr sz="2900" spc="-155" dirty="0">
                    <a:latin typeface="Times New Roman"/>
                    <a:cs typeface="Times New Roman"/>
                  </a:rPr>
                  <a:t>1	1</a:t>
                </a:r>
                <a:endParaRPr sz="29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object 20">
                <a:extLst>
                  <a:ext uri="{FF2B5EF4-FFF2-40B4-BE49-F238E27FC236}">
                    <a16:creationId xmlns:a16="http://schemas.microsoft.com/office/drawing/2014/main" id="{197022B2-A9F6-1175-1909-200B33412898}"/>
                  </a:ext>
                </a:extLst>
              </p:cNvPr>
              <p:cNvSpPr txBox="1"/>
              <p:nvPr/>
            </p:nvSpPr>
            <p:spPr>
              <a:xfrm>
                <a:off x="2261870" y="5645150"/>
                <a:ext cx="190500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900" spc="-155" dirty="0">
                    <a:latin typeface="Times New Roman"/>
                    <a:cs typeface="Times New Roman"/>
                  </a:rPr>
                  <a:t>1</a:t>
                </a:r>
                <a:endParaRPr sz="290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object 21">
                <a:extLst>
                  <a:ext uri="{FF2B5EF4-FFF2-40B4-BE49-F238E27FC236}">
                    <a16:creationId xmlns:a16="http://schemas.microsoft.com/office/drawing/2014/main" id="{88AD8A69-29BC-7D55-899A-24E7107A68F5}"/>
                  </a:ext>
                </a:extLst>
              </p:cNvPr>
              <p:cNvSpPr txBox="1"/>
              <p:nvPr/>
            </p:nvSpPr>
            <p:spPr>
              <a:xfrm>
                <a:off x="621030" y="5659814"/>
                <a:ext cx="124460" cy="263534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z="1600" i="1" spc="-105" dirty="0">
                    <a:latin typeface="Symbol"/>
                    <a:cs typeface="Symbol"/>
                  </a:rPr>
                  <a:t></a:t>
                </a:r>
                <a:endParaRPr sz="1600">
                  <a:latin typeface="Symbol"/>
                  <a:cs typeface="Symbol"/>
                </a:endParaRPr>
              </a:p>
            </p:txBody>
          </p:sp>
          <p:sp>
            <p:nvSpPr>
              <p:cNvPr id="42" name="object 22">
                <a:extLst>
                  <a:ext uri="{FF2B5EF4-FFF2-40B4-BE49-F238E27FC236}">
                    <a16:creationId xmlns:a16="http://schemas.microsoft.com/office/drawing/2014/main" id="{9A37A340-5B76-804C-B1CF-9F4D3CBEB6D3}"/>
                  </a:ext>
                </a:extLst>
              </p:cNvPr>
              <p:cNvSpPr txBox="1"/>
              <p:nvPr/>
            </p:nvSpPr>
            <p:spPr>
              <a:xfrm>
                <a:off x="3849370" y="6250940"/>
                <a:ext cx="641985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80" dirty="0">
                    <a:latin typeface="Times New Roman"/>
                    <a:cs typeface="Times New Roman"/>
                  </a:rPr>
                  <a:t> </a:t>
                </a:r>
                <a:r>
                  <a:rPr sz="1600" spc="-100" dirty="0">
                    <a:latin typeface="Times New Roman"/>
                    <a:cs typeface="Times New Roman"/>
                  </a:rPr>
                  <a:t>A2</a:t>
                </a:r>
                <a:endParaRPr sz="160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object 23">
                <a:extLst>
                  <a:ext uri="{FF2B5EF4-FFF2-40B4-BE49-F238E27FC236}">
                    <a16:creationId xmlns:a16="http://schemas.microsoft.com/office/drawing/2014/main" id="{60E3326B-6E81-9D25-A055-532B9012AAF6}"/>
                  </a:ext>
                </a:extLst>
              </p:cNvPr>
              <p:cNvSpPr txBox="1"/>
              <p:nvPr/>
            </p:nvSpPr>
            <p:spPr>
              <a:xfrm>
                <a:off x="6277609" y="5873750"/>
                <a:ext cx="206375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900" spc="-170" dirty="0">
                    <a:latin typeface="Symbol"/>
                    <a:cs typeface="Symbol"/>
                  </a:rPr>
                  <a:t></a:t>
                </a:r>
                <a:endParaRPr sz="2900">
                  <a:latin typeface="Symbol"/>
                  <a:cs typeface="Symbol"/>
                </a:endParaRPr>
              </a:p>
            </p:txBody>
          </p:sp>
          <p:sp>
            <p:nvSpPr>
              <p:cNvPr id="44" name="object 24">
                <a:extLst>
                  <a:ext uri="{FF2B5EF4-FFF2-40B4-BE49-F238E27FC236}">
                    <a16:creationId xmlns:a16="http://schemas.microsoft.com/office/drawing/2014/main" id="{6F0548D6-E5D7-484A-153B-327A98EE50B1}"/>
                  </a:ext>
                </a:extLst>
              </p:cNvPr>
              <p:cNvSpPr txBox="1"/>
              <p:nvPr/>
            </p:nvSpPr>
            <p:spPr>
              <a:xfrm>
                <a:off x="5311140" y="6250940"/>
                <a:ext cx="3602990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20"/>
                  </a:spcBef>
                  <a:tabLst>
                    <a:tab pos="1266825" algn="l"/>
                  </a:tabLst>
                </a:pPr>
                <a:r>
                  <a:rPr sz="4350" spc="-254" baseline="14367" dirty="0">
                    <a:latin typeface="Symbol"/>
                    <a:cs typeface="Symbol"/>
                  </a:rPr>
                  <a:t></a:t>
                </a:r>
                <a:r>
                  <a:rPr sz="4350" spc="-179" baseline="14367" dirty="0">
                    <a:latin typeface="Times New Roman"/>
                    <a:cs typeface="Times New Roman"/>
                  </a:rPr>
                  <a:t> </a:t>
                </a: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30" dirty="0">
                    <a:latin typeface="Times New Roman"/>
                    <a:cs typeface="Times New Roman"/>
                  </a:rPr>
                  <a:t> </a:t>
                </a:r>
                <a:r>
                  <a:rPr sz="1600" spc="-95" dirty="0">
                    <a:latin typeface="Times New Roman"/>
                    <a:cs typeface="Times New Roman"/>
                  </a:rPr>
                  <a:t>E2	</a:t>
                </a: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170" dirty="0">
                    <a:latin typeface="Times New Roman"/>
                    <a:cs typeface="Times New Roman"/>
                  </a:rPr>
                  <a:t> </a:t>
                </a:r>
                <a:r>
                  <a:rPr sz="1600" spc="-100" dirty="0">
                    <a:latin typeface="Times New Roman"/>
                    <a:cs typeface="Times New Roman"/>
                  </a:rPr>
                  <a:t>A3 </a:t>
                </a:r>
                <a:r>
                  <a:rPr sz="4350" spc="-254" baseline="14367" dirty="0">
                    <a:latin typeface="Symbol"/>
                    <a:cs typeface="Symbol"/>
                  </a:rPr>
                  <a:t></a:t>
                </a:r>
                <a:r>
                  <a:rPr sz="4350" spc="-254" baseline="14367" dirty="0">
                    <a:latin typeface="Times New Roman"/>
                    <a:cs typeface="Times New Roman"/>
                  </a:rPr>
                  <a:t> </a:t>
                </a: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170" dirty="0">
                    <a:latin typeface="Times New Roman"/>
                    <a:cs typeface="Times New Roman"/>
                  </a:rPr>
                  <a:t> </a:t>
                </a:r>
                <a:r>
                  <a:rPr sz="1600" spc="-135" dirty="0">
                    <a:latin typeface="Times New Roman"/>
                    <a:cs typeface="Times New Roman"/>
                  </a:rPr>
                  <a:t>D </a:t>
                </a:r>
                <a:r>
                  <a:rPr sz="4350" spc="-254" baseline="14367" dirty="0">
                    <a:latin typeface="Symbol"/>
                    <a:cs typeface="Symbol"/>
                  </a:rPr>
                  <a:t></a:t>
                </a:r>
                <a:r>
                  <a:rPr sz="4350" spc="-254" baseline="14367" dirty="0">
                    <a:latin typeface="Times New Roman"/>
                    <a:cs typeface="Times New Roman"/>
                  </a:rPr>
                  <a:t> </a:t>
                </a:r>
                <a:r>
                  <a:rPr sz="4350" i="1" spc="-247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65" dirty="0">
                    <a:latin typeface="Symbol"/>
                    <a:cs typeface="Symbol"/>
                  </a:rPr>
                  <a:t></a:t>
                </a:r>
                <a:r>
                  <a:rPr sz="1600" i="1" spc="-100" dirty="0">
                    <a:latin typeface="Times New Roman"/>
                    <a:cs typeface="Times New Roman"/>
                  </a:rPr>
                  <a:t> </a:t>
                </a:r>
                <a:r>
                  <a:rPr sz="1600" spc="-95" dirty="0">
                    <a:latin typeface="Times New Roman"/>
                    <a:cs typeface="Times New Roman"/>
                  </a:rPr>
                  <a:t>E3</a:t>
                </a:r>
                <a:endParaRPr sz="160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object 25">
                <a:extLst>
                  <a:ext uri="{FF2B5EF4-FFF2-40B4-BE49-F238E27FC236}">
                    <a16:creationId xmlns:a16="http://schemas.microsoft.com/office/drawing/2014/main" id="{32E7E7D1-B9D7-C6E2-42B3-413C35DFF8A0}"/>
                  </a:ext>
                </a:extLst>
              </p:cNvPr>
              <p:cNvSpPr txBox="1"/>
              <p:nvPr/>
            </p:nvSpPr>
            <p:spPr>
              <a:xfrm>
                <a:off x="4507229" y="6158229"/>
                <a:ext cx="793115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295910" indent="-257810">
                  <a:lnSpc>
                    <a:spcPct val="100000"/>
                  </a:lnSpc>
                  <a:spcBef>
                    <a:spcPts val="120"/>
                  </a:spcBef>
                  <a:buFont typeface="Symbol"/>
                  <a:buChar char=""/>
                  <a:tabLst>
                    <a:tab pos="295910" algn="l"/>
                  </a:tabLst>
                </a:pPr>
                <a:r>
                  <a:rPr sz="2900" i="1" spc="-170" dirty="0">
                    <a:latin typeface="Times New Roman"/>
                    <a:cs typeface="Times New Roman"/>
                  </a:rPr>
                  <a:t>R</a:t>
                </a:r>
                <a:r>
                  <a:rPr sz="2400" i="1" spc="-254" baseline="-26041" dirty="0">
                    <a:latin typeface="Symbol"/>
                    <a:cs typeface="Symbol"/>
                  </a:rPr>
                  <a:t></a:t>
                </a:r>
                <a:r>
                  <a:rPr sz="2400" i="1" spc="-150" baseline="-26041" dirty="0">
                    <a:latin typeface="Times New Roman"/>
                    <a:cs typeface="Times New Roman"/>
                  </a:rPr>
                  <a:t> </a:t>
                </a:r>
                <a:r>
                  <a:rPr sz="2400" spc="-187" baseline="-26041" dirty="0">
                    <a:latin typeface="Times New Roman"/>
                    <a:cs typeface="Times New Roman"/>
                  </a:rPr>
                  <a:t>C</a:t>
                </a:r>
                <a:endParaRPr sz="2400" baseline="-26041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3E970B3B-346E-F970-64AE-52A55BEA93E4}"/>
                  </a:ext>
                </a:extLst>
              </p:cNvPr>
              <p:cNvSpPr txBox="1"/>
              <p:nvPr/>
            </p:nvSpPr>
            <p:spPr>
              <a:xfrm>
                <a:off x="3587750" y="5873750"/>
                <a:ext cx="206375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900" spc="-170" dirty="0">
                    <a:latin typeface="Symbol"/>
                    <a:cs typeface="Symbol"/>
                  </a:rPr>
                  <a:t></a:t>
                </a:r>
                <a:endParaRPr sz="2900">
                  <a:latin typeface="Symbol"/>
                  <a:cs typeface="Symbol"/>
                </a:endParaRPr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5517CA6F-8939-73F2-AF88-982BEB72F1D6}"/>
                  </a:ext>
                </a:extLst>
              </p:cNvPr>
              <p:cNvSpPr txBox="1"/>
              <p:nvPr/>
            </p:nvSpPr>
            <p:spPr>
              <a:xfrm>
                <a:off x="2647950" y="6250940"/>
                <a:ext cx="877569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295910" indent="-257810">
                  <a:lnSpc>
                    <a:spcPct val="100000"/>
                  </a:lnSpc>
                  <a:spcBef>
                    <a:spcPts val="120"/>
                  </a:spcBef>
                  <a:buFont typeface="Symbol"/>
                  <a:buChar char=""/>
                  <a:tabLst>
                    <a:tab pos="295910" algn="l"/>
                  </a:tabLst>
                </a:pP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80" dirty="0">
                    <a:latin typeface="Times New Roman"/>
                    <a:cs typeface="Times New Roman"/>
                  </a:rPr>
                  <a:t> </a:t>
                </a:r>
                <a:r>
                  <a:rPr sz="1600" spc="-100" dirty="0">
                    <a:latin typeface="Times New Roman"/>
                    <a:cs typeface="Times New Roman"/>
                  </a:rPr>
                  <a:t>E1</a:t>
                </a:r>
                <a:endParaRPr sz="1600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E98CB5CE-D3DA-CCAB-B3D7-45956498744D}"/>
                  </a:ext>
                </a:extLst>
              </p:cNvPr>
              <p:cNvSpPr txBox="1"/>
              <p:nvPr/>
            </p:nvSpPr>
            <p:spPr>
              <a:xfrm>
                <a:off x="1187450" y="6250940"/>
                <a:ext cx="1438275" cy="470534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170" dirty="0">
                    <a:latin typeface="Times New Roman"/>
                    <a:cs typeface="Times New Roman"/>
                  </a:rPr>
                  <a:t> </a:t>
                </a:r>
                <a:r>
                  <a:rPr sz="1600" spc="-100" dirty="0">
                    <a:latin typeface="Times New Roman"/>
                    <a:cs typeface="Times New Roman"/>
                  </a:rPr>
                  <a:t>A1 </a:t>
                </a:r>
                <a:r>
                  <a:rPr sz="4350" spc="-254" baseline="14367" dirty="0">
                    <a:latin typeface="Symbol"/>
                    <a:cs typeface="Symbol"/>
                  </a:rPr>
                  <a:t></a:t>
                </a:r>
                <a:r>
                  <a:rPr sz="4350" spc="-254" baseline="14367" dirty="0">
                    <a:latin typeface="Times New Roman"/>
                    <a:cs typeface="Times New Roman"/>
                  </a:rPr>
                  <a:t> </a:t>
                </a:r>
                <a:r>
                  <a:rPr sz="4350" i="1" spc="-254" baseline="14367" dirty="0">
                    <a:latin typeface="Times New Roman"/>
                    <a:cs typeface="Times New Roman"/>
                  </a:rPr>
                  <a:t>R</a:t>
                </a:r>
                <a:r>
                  <a:rPr sz="1600" i="1" spc="-170" dirty="0">
                    <a:latin typeface="Symbol"/>
                    <a:cs typeface="Symbol"/>
                  </a:rPr>
                  <a:t></a:t>
                </a:r>
                <a:r>
                  <a:rPr sz="1600" i="1" spc="-135" dirty="0">
                    <a:latin typeface="Times New Roman"/>
                    <a:cs typeface="Times New Roman"/>
                  </a:rPr>
                  <a:t> </a:t>
                </a:r>
                <a:r>
                  <a:rPr sz="1600" spc="-125" dirty="0">
                    <a:latin typeface="Times New Roman"/>
                    <a:cs typeface="Times New Roman"/>
                  </a:rPr>
                  <a:t>B</a:t>
                </a:r>
                <a:endParaRPr sz="1600">
                  <a:latin typeface="Times New Roman"/>
                  <a:cs typeface="Times New Roman"/>
                </a:endParaRPr>
              </a:p>
            </p:txBody>
          </p:sp>
          <p:sp>
            <p:nvSpPr>
              <p:cNvPr id="49" name="object 29">
                <a:extLst>
                  <a:ext uri="{FF2B5EF4-FFF2-40B4-BE49-F238E27FC236}">
                    <a16:creationId xmlns:a16="http://schemas.microsoft.com/office/drawing/2014/main" id="{CA3545E3-0DC4-E9D9-2381-921D8108C619}"/>
                  </a:ext>
                </a:extLst>
              </p:cNvPr>
              <p:cNvSpPr txBox="1"/>
              <p:nvPr/>
            </p:nvSpPr>
            <p:spPr>
              <a:xfrm>
                <a:off x="118110" y="5370829"/>
                <a:ext cx="977265" cy="510540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  <a:tabLst>
                    <a:tab pos="782955" algn="l"/>
                  </a:tabLst>
                </a:pPr>
                <a:r>
                  <a:rPr sz="4725" spc="-345" baseline="-5291" dirty="0">
                    <a:latin typeface="Symbol"/>
                    <a:cs typeface="Symbol"/>
                  </a:rPr>
                  <a:t></a:t>
                </a:r>
                <a:r>
                  <a:rPr sz="4725" spc="-577" baseline="-5291" dirty="0">
                    <a:latin typeface="Times New Roman"/>
                    <a:cs typeface="Times New Roman"/>
                  </a:rPr>
                  <a:t> </a:t>
                </a:r>
                <a:r>
                  <a:rPr sz="2900" i="1" spc="-190" dirty="0">
                    <a:latin typeface="Times New Roman"/>
                    <a:cs typeface="Times New Roman"/>
                  </a:rPr>
                  <a:t>R</a:t>
                </a:r>
                <a:r>
                  <a:rPr sz="2900" i="1" dirty="0">
                    <a:latin typeface="Times New Roman"/>
                    <a:cs typeface="Times New Roman"/>
                  </a:rPr>
                  <a:t>	</a:t>
                </a:r>
                <a:r>
                  <a:rPr sz="2900" spc="-170" dirty="0">
                    <a:latin typeface="Symbol"/>
                    <a:cs typeface="Symbol"/>
                  </a:rPr>
                  <a:t></a:t>
                </a:r>
                <a:endParaRPr sz="2900">
                  <a:latin typeface="Symbol"/>
                  <a:cs typeface="Symbol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CD4341-4100-B52B-925D-E7FAADD4BB8A}"/>
                </a:ext>
              </a:extLst>
            </p:cNvPr>
            <p:cNvSpPr txBox="1"/>
            <p:nvPr/>
          </p:nvSpPr>
          <p:spPr>
            <a:xfrm>
              <a:off x="4813006" y="5305564"/>
              <a:ext cx="4635794" cy="388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9535">
                <a:lnSpc>
                  <a:spcPts val="2190"/>
                </a:lnSpc>
              </a:pPr>
              <a:r>
                <a:rPr lang="en-US" altLang="zh-CN" sz="2800" spc="-155" dirty="0">
                  <a:latin typeface="Times New Roman"/>
                  <a:cs typeface="Times New Roman"/>
                </a:rPr>
                <a:t>1</a:t>
              </a:r>
              <a:endParaRPr lang="zh-CN" altLang="en-US" sz="28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Multiple plane wall(cont.)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172174-9013-E6AF-A910-6E68F6B66357}"/>
              </a:ext>
            </a:extLst>
          </p:cNvPr>
          <p:cNvGrpSpPr/>
          <p:nvPr/>
        </p:nvGrpSpPr>
        <p:grpSpPr>
          <a:xfrm>
            <a:off x="391130" y="3821130"/>
            <a:ext cx="8227059" cy="1585474"/>
            <a:chOff x="391130" y="3821130"/>
            <a:chExt cx="8227059" cy="1585474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C271158A-29E8-44E5-B896-A432E13DD14A}"/>
                </a:ext>
              </a:extLst>
            </p:cNvPr>
            <p:cNvSpPr/>
            <p:nvPr/>
          </p:nvSpPr>
          <p:spPr>
            <a:xfrm>
              <a:off x="3801080" y="4840939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31">
              <a:extLst>
                <a:ext uri="{FF2B5EF4-FFF2-40B4-BE49-F238E27FC236}">
                  <a16:creationId xmlns:a16="http://schemas.microsoft.com/office/drawing/2014/main" id="{5FE5E931-9B1E-E494-0C0E-088F93FC0988}"/>
                </a:ext>
              </a:extLst>
            </p:cNvPr>
            <p:cNvSpPr/>
            <p:nvPr/>
          </p:nvSpPr>
          <p:spPr>
            <a:xfrm>
              <a:off x="4804380" y="4840939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2">
              <a:extLst>
                <a:ext uri="{FF2B5EF4-FFF2-40B4-BE49-F238E27FC236}">
                  <a16:creationId xmlns:a16="http://schemas.microsoft.com/office/drawing/2014/main" id="{16A5AF7D-D557-9390-7A25-8FD1A6CD6086}"/>
                </a:ext>
              </a:extLst>
            </p:cNvPr>
            <p:cNvSpPr/>
            <p:nvPr/>
          </p:nvSpPr>
          <p:spPr>
            <a:xfrm>
              <a:off x="5808950" y="4840939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89">
                  <a:moveTo>
                    <a:pt x="0" y="0"/>
                  </a:moveTo>
                  <a:lnTo>
                    <a:pt x="643889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3">
              <a:extLst>
                <a:ext uri="{FF2B5EF4-FFF2-40B4-BE49-F238E27FC236}">
                  <a16:creationId xmlns:a16="http://schemas.microsoft.com/office/drawing/2014/main" id="{13DB6BD7-9086-D838-5059-F080694147A4}"/>
                </a:ext>
              </a:extLst>
            </p:cNvPr>
            <p:cNvSpPr/>
            <p:nvPr/>
          </p:nvSpPr>
          <p:spPr>
            <a:xfrm>
              <a:off x="3766789" y="4359609"/>
              <a:ext cx="2720340" cy="0"/>
            </a:xfrm>
            <a:custGeom>
              <a:avLst/>
              <a:gdLst/>
              <a:ahLst/>
              <a:cxnLst/>
              <a:rect l="l" t="t" r="r" b="b"/>
              <a:pathLst>
                <a:path w="2720340">
                  <a:moveTo>
                    <a:pt x="0" y="0"/>
                  </a:moveTo>
                  <a:lnTo>
                    <a:pt x="2720340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4">
              <a:extLst>
                <a:ext uri="{FF2B5EF4-FFF2-40B4-BE49-F238E27FC236}">
                  <a16:creationId xmlns:a16="http://schemas.microsoft.com/office/drawing/2014/main" id="{C1E9A0D2-6B65-57E3-CB59-1555C0AC54E6}"/>
                </a:ext>
              </a:extLst>
            </p:cNvPr>
            <p:cNvSpPr txBox="1"/>
            <p:nvPr/>
          </p:nvSpPr>
          <p:spPr>
            <a:xfrm>
              <a:off x="4011899" y="4397026"/>
              <a:ext cx="2230120" cy="4813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1015365" algn="l"/>
                  <a:tab pos="2027555" algn="l"/>
                </a:tabLst>
              </a:pPr>
              <a:r>
                <a:rPr sz="3000" spc="-15" dirty="0">
                  <a:latin typeface="Times New Roman"/>
                  <a:cs typeface="Times New Roman"/>
                </a:rPr>
                <a:t>1	1	1</a:t>
              </a:r>
              <a:endParaRPr sz="300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35">
              <a:extLst>
                <a:ext uri="{FF2B5EF4-FFF2-40B4-BE49-F238E27FC236}">
                  <a16:creationId xmlns:a16="http://schemas.microsoft.com/office/drawing/2014/main" id="{F9A44FE9-BA68-7469-112C-6A81B25E589B}"/>
                </a:ext>
              </a:extLst>
            </p:cNvPr>
            <p:cNvSpPr txBox="1"/>
            <p:nvPr/>
          </p:nvSpPr>
          <p:spPr>
            <a:xfrm>
              <a:off x="5020280" y="3821130"/>
              <a:ext cx="214629" cy="4813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3000" spc="-15" dirty="0">
                  <a:latin typeface="Times New Roman"/>
                  <a:cs typeface="Times New Roman"/>
                </a:rPr>
                <a:t>1</a:t>
              </a:r>
              <a:endParaRPr sz="3000" dirty="0">
                <a:latin typeface="Times New Roman"/>
                <a:cs typeface="Times New Roman"/>
              </a:endParaRPr>
            </a:p>
          </p:txBody>
        </p:sp>
        <p:sp>
          <p:nvSpPr>
            <p:cNvPr id="14" name="object 36">
              <a:extLst>
                <a:ext uri="{FF2B5EF4-FFF2-40B4-BE49-F238E27FC236}">
                  <a16:creationId xmlns:a16="http://schemas.microsoft.com/office/drawing/2014/main" id="{0F9C6EBF-4EBB-73A8-70A7-BDE3444107B3}"/>
                </a:ext>
              </a:extLst>
            </p:cNvPr>
            <p:cNvSpPr txBox="1"/>
            <p:nvPr/>
          </p:nvSpPr>
          <p:spPr>
            <a:xfrm>
              <a:off x="7082760" y="4321927"/>
              <a:ext cx="317500" cy="27122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650" i="1" spc="-20" dirty="0">
                  <a:latin typeface="Symbol"/>
                  <a:cs typeface="Symbol"/>
                </a:rPr>
                <a:t></a:t>
              </a:r>
              <a:r>
                <a:rPr sz="1650" i="1" spc="-75" dirty="0">
                  <a:latin typeface="Times New Roman"/>
                  <a:cs typeface="Times New Roman"/>
                </a:rPr>
                <a:t> </a:t>
              </a:r>
              <a:r>
                <a:rPr sz="1600" spc="10" dirty="0">
                  <a:latin typeface="Times New Roman"/>
                  <a:cs typeface="Times New Roman"/>
                </a:rPr>
                <a:t>E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5" name="object 37">
              <a:extLst>
                <a:ext uri="{FF2B5EF4-FFF2-40B4-BE49-F238E27FC236}">
                  <a16:creationId xmlns:a16="http://schemas.microsoft.com/office/drawing/2014/main" id="{6AD207CE-AE9F-A87F-8CE6-7B03CE7CD79D}"/>
                </a:ext>
              </a:extLst>
            </p:cNvPr>
            <p:cNvSpPr txBox="1"/>
            <p:nvPr/>
          </p:nvSpPr>
          <p:spPr>
            <a:xfrm>
              <a:off x="2198340" y="4321927"/>
              <a:ext cx="138430" cy="27122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650" i="1" spc="-20" dirty="0">
                  <a:latin typeface="Symbol"/>
                  <a:cs typeface="Symbol"/>
                </a:rPr>
                <a:t></a:t>
              </a:r>
              <a:endParaRPr sz="1650">
                <a:latin typeface="Symbol"/>
                <a:cs typeface="Symbol"/>
              </a:endParaRPr>
            </a:p>
          </p:txBody>
        </p:sp>
        <p:sp>
          <p:nvSpPr>
            <p:cNvPr id="16" name="object 38">
              <a:extLst>
                <a:ext uri="{FF2B5EF4-FFF2-40B4-BE49-F238E27FC236}">
                  <a16:creationId xmlns:a16="http://schemas.microsoft.com/office/drawing/2014/main" id="{8EDCA5D3-89CC-6847-1E62-A01DB6FF391F}"/>
                </a:ext>
              </a:extLst>
            </p:cNvPr>
            <p:cNvSpPr txBox="1"/>
            <p:nvPr/>
          </p:nvSpPr>
          <p:spPr>
            <a:xfrm>
              <a:off x="6563330" y="4061159"/>
              <a:ext cx="550545" cy="4813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307340" indent="-294640">
                <a:lnSpc>
                  <a:spcPct val="100000"/>
                </a:lnSpc>
                <a:spcBef>
                  <a:spcPts val="90"/>
                </a:spcBef>
                <a:buFont typeface="Symbol"/>
                <a:buChar char=""/>
                <a:tabLst>
                  <a:tab pos="307340" algn="l"/>
                </a:tabLst>
              </a:pPr>
              <a:r>
                <a:rPr sz="3000" i="1" spc="-20" dirty="0">
                  <a:latin typeface="Times New Roman"/>
                  <a:cs typeface="Times New Roman"/>
                </a:rPr>
                <a:t>R</a:t>
              </a:r>
              <a:endParaRPr sz="3000" dirty="0">
                <a:latin typeface="Times New Roman"/>
                <a:cs typeface="Times New Roman"/>
              </a:endParaRPr>
            </a:p>
          </p:txBody>
        </p:sp>
        <p:sp>
          <p:nvSpPr>
            <p:cNvPr id="17" name="object 39">
              <a:extLst>
                <a:ext uri="{FF2B5EF4-FFF2-40B4-BE49-F238E27FC236}">
                  <a16:creationId xmlns:a16="http://schemas.microsoft.com/office/drawing/2014/main" id="{409FB556-60EE-0D9D-59F2-315DA2BAD0D1}"/>
                </a:ext>
              </a:extLst>
            </p:cNvPr>
            <p:cNvSpPr txBox="1"/>
            <p:nvPr/>
          </p:nvSpPr>
          <p:spPr>
            <a:xfrm>
              <a:off x="4465925" y="4592330"/>
              <a:ext cx="1237615" cy="4813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1016635" algn="l"/>
                </a:tabLst>
              </a:pPr>
              <a:r>
                <a:rPr sz="3000" spc="-20" dirty="0">
                  <a:latin typeface="Symbol"/>
                  <a:cs typeface="Symbol"/>
                </a:rPr>
                <a:t></a:t>
              </a:r>
              <a:r>
                <a:rPr sz="3000" spc="-20" dirty="0">
                  <a:latin typeface="Times New Roman"/>
                  <a:cs typeface="Times New Roman"/>
                </a:rPr>
                <a:t>	</a:t>
              </a:r>
              <a:r>
                <a:rPr sz="3000" spc="-20" dirty="0">
                  <a:latin typeface="Symbol"/>
                  <a:cs typeface="Symbol"/>
                </a:rPr>
                <a:t></a:t>
              </a:r>
              <a:endParaRPr sz="3000" dirty="0">
                <a:latin typeface="Symbol"/>
                <a:cs typeface="Symbol"/>
              </a:endParaRPr>
            </a:p>
          </p:txBody>
        </p:sp>
        <p:sp>
          <p:nvSpPr>
            <p:cNvPr id="18" name="object 40">
              <a:extLst>
                <a:ext uri="{FF2B5EF4-FFF2-40B4-BE49-F238E27FC236}">
                  <a16:creationId xmlns:a16="http://schemas.microsoft.com/office/drawing/2014/main" id="{F95EF2ED-80D2-5C57-B167-713DE4F89AFD}"/>
                </a:ext>
              </a:extLst>
            </p:cNvPr>
            <p:cNvSpPr txBox="1"/>
            <p:nvPr/>
          </p:nvSpPr>
          <p:spPr>
            <a:xfrm>
              <a:off x="1596360" y="4025600"/>
              <a:ext cx="2139315" cy="52387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  <a:tabLst>
                  <a:tab pos="920115" algn="l"/>
                </a:tabLst>
              </a:pPr>
              <a:r>
                <a:rPr sz="4875" spc="-15" baseline="-5128" dirty="0">
                  <a:latin typeface="Symbol"/>
                  <a:cs typeface="Symbol"/>
                </a:rPr>
                <a:t></a:t>
              </a:r>
              <a:r>
                <a:rPr sz="4875" spc="-532" baseline="-5128" dirty="0">
                  <a:latin typeface="Times New Roman"/>
                  <a:cs typeface="Times New Roman"/>
                </a:rPr>
                <a:t> </a:t>
              </a:r>
              <a:r>
                <a:rPr sz="3000" i="1" spc="-20" dirty="0">
                  <a:latin typeface="Times New Roman"/>
                  <a:cs typeface="Times New Roman"/>
                </a:rPr>
                <a:t>R	</a:t>
              </a:r>
              <a:r>
                <a:rPr sz="3000" spc="-20" dirty="0">
                  <a:latin typeface="Symbol"/>
                  <a:cs typeface="Symbol"/>
                </a:rPr>
                <a:t></a:t>
              </a:r>
              <a:r>
                <a:rPr sz="3000" spc="-20" dirty="0">
                  <a:latin typeface="Times New Roman"/>
                  <a:cs typeface="Times New Roman"/>
                </a:rPr>
                <a:t> </a:t>
              </a:r>
              <a:r>
                <a:rPr sz="3000" i="1" spc="-50" dirty="0">
                  <a:latin typeface="Times New Roman"/>
                  <a:cs typeface="Times New Roman"/>
                </a:rPr>
                <a:t>R</a:t>
              </a:r>
              <a:r>
                <a:rPr sz="2475" i="1" spc="-75" baseline="-25252" dirty="0">
                  <a:latin typeface="Symbol"/>
                  <a:cs typeface="Symbol"/>
                </a:rPr>
                <a:t></a:t>
              </a:r>
              <a:r>
                <a:rPr sz="2475" i="1" spc="-75" baseline="-25252" dirty="0">
                  <a:latin typeface="Times New Roman"/>
                  <a:cs typeface="Times New Roman"/>
                </a:rPr>
                <a:t> </a:t>
              </a:r>
              <a:r>
                <a:rPr sz="2400" spc="15" baseline="-26041" dirty="0">
                  <a:latin typeface="Times New Roman"/>
                  <a:cs typeface="Times New Roman"/>
                </a:rPr>
                <a:t>A</a:t>
              </a:r>
              <a:r>
                <a:rPr sz="2400" spc="195" baseline="-26041" dirty="0">
                  <a:latin typeface="Times New Roman"/>
                  <a:cs typeface="Times New Roman"/>
                </a:rPr>
                <a:t> </a:t>
              </a:r>
              <a:r>
                <a:rPr sz="3000" spc="-20" dirty="0">
                  <a:latin typeface="Symbol"/>
                  <a:cs typeface="Symbol"/>
                </a:rPr>
                <a:t></a:t>
              </a:r>
              <a:endParaRPr sz="3000" dirty="0">
                <a:latin typeface="Symbol"/>
                <a:cs typeface="Symbol"/>
              </a:endParaRPr>
            </a:p>
          </p:txBody>
        </p:sp>
        <p:sp>
          <p:nvSpPr>
            <p:cNvPr id="19" name="object 41">
              <a:extLst>
                <a:ext uri="{FF2B5EF4-FFF2-40B4-BE49-F238E27FC236}">
                  <a16:creationId xmlns:a16="http://schemas.microsoft.com/office/drawing/2014/main" id="{343531E5-636A-69BF-DEFD-E0AD1922CD8E}"/>
                </a:ext>
              </a:extLst>
            </p:cNvPr>
            <p:cNvSpPr txBox="1"/>
            <p:nvPr/>
          </p:nvSpPr>
          <p:spPr>
            <a:xfrm>
              <a:off x="391130" y="4663452"/>
              <a:ext cx="8227059" cy="743152"/>
            </a:xfrm>
            <a:prstGeom prst="rect">
              <a:avLst/>
            </a:prstGeom>
          </p:spPr>
          <p:txBody>
            <a:bodyPr vert="horz" wrap="square" lIns="0" tIns="278765" rIns="0" bIns="0" rtlCol="0">
              <a:spAutoFit/>
            </a:bodyPr>
            <a:lstStyle/>
            <a:p>
              <a:pPr marL="3449320">
                <a:lnSpc>
                  <a:spcPct val="100000"/>
                </a:lnSpc>
                <a:spcBef>
                  <a:spcPts val="2195"/>
                </a:spcBef>
                <a:tabLst>
                  <a:tab pos="4453255" algn="l"/>
                  <a:tab pos="5455285" algn="l"/>
                </a:tabLst>
              </a:pPr>
              <a:r>
                <a:rPr sz="4500" i="1" spc="-67" baseline="13888" dirty="0">
                  <a:latin typeface="Times New Roman"/>
                  <a:cs typeface="Times New Roman"/>
                </a:rPr>
                <a:t>R</a:t>
              </a:r>
              <a:r>
                <a:rPr sz="1650" i="1" spc="-45" dirty="0">
                  <a:latin typeface="Symbol"/>
                  <a:cs typeface="Symbol"/>
                </a:rPr>
                <a:t></a:t>
              </a:r>
              <a:r>
                <a:rPr sz="1650" i="1" spc="5" dirty="0">
                  <a:latin typeface="Times New Roman"/>
                  <a:cs typeface="Times New Roman"/>
                </a:rPr>
                <a:t> </a:t>
              </a:r>
              <a:r>
                <a:rPr sz="1600" spc="10" dirty="0">
                  <a:latin typeface="Times New Roman"/>
                  <a:cs typeface="Times New Roman"/>
                </a:rPr>
                <a:t>B	</a:t>
              </a:r>
              <a:r>
                <a:rPr sz="4500" i="1" spc="-82" baseline="13888" dirty="0">
                  <a:latin typeface="Times New Roman"/>
                  <a:cs typeface="Times New Roman"/>
                </a:rPr>
                <a:t>R</a:t>
              </a:r>
              <a:r>
                <a:rPr sz="1650" i="1" spc="-55" dirty="0">
                  <a:latin typeface="Symbol"/>
                  <a:cs typeface="Symbol"/>
                </a:rPr>
                <a:t></a:t>
              </a:r>
              <a:r>
                <a:rPr sz="1650" i="1" spc="-5" dirty="0">
                  <a:latin typeface="Times New Roman"/>
                  <a:cs typeface="Times New Roman"/>
                </a:rPr>
                <a:t> </a:t>
              </a:r>
              <a:r>
                <a:rPr sz="1600" spc="10" dirty="0">
                  <a:latin typeface="Times New Roman"/>
                  <a:cs typeface="Times New Roman"/>
                </a:rPr>
                <a:t>C	</a:t>
              </a:r>
              <a:r>
                <a:rPr sz="4500" i="1" spc="-67" baseline="13888" dirty="0">
                  <a:latin typeface="Times New Roman"/>
                  <a:cs typeface="Times New Roman"/>
                </a:rPr>
                <a:t>R</a:t>
              </a:r>
              <a:r>
                <a:rPr sz="1650" i="1" spc="-45" dirty="0">
                  <a:latin typeface="Symbol"/>
                  <a:cs typeface="Symbol"/>
                </a:rPr>
                <a:t></a:t>
              </a:r>
              <a:r>
                <a:rPr sz="1650" i="1" spc="15" dirty="0">
                  <a:latin typeface="Times New Roman"/>
                  <a:cs typeface="Times New Roman"/>
                </a:rPr>
                <a:t> </a:t>
              </a:r>
              <a:r>
                <a:rPr sz="1600" spc="10" dirty="0">
                  <a:latin typeface="Times New Roman"/>
                  <a:cs typeface="Times New Roman"/>
                </a:rPr>
                <a:t>D</a:t>
              </a:r>
              <a:endParaRPr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A9AE22FB-3F6E-6AC6-5F06-CE4A3334650D}"/>
              </a:ext>
            </a:extLst>
          </p:cNvPr>
          <p:cNvSpPr/>
          <p:nvPr/>
        </p:nvSpPr>
        <p:spPr>
          <a:xfrm>
            <a:off x="2609503" y="1557491"/>
            <a:ext cx="3581400" cy="177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486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The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4310" y="1144658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Resistance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862" y="1881326"/>
            <a:ext cx="77724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One assumption that has been made in the previous development is that heat flow easily between the different layers of material.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0962" y="3176726"/>
            <a:ext cx="57531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In fact, when two solids are in contact, their surface roughness results in voids separating the two materials.  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How easily heat flows between the two materials then depends upon the amount of direct contact between them and the fluid filling the gaps.</a:t>
            </a:r>
          </a:p>
        </p:txBody>
      </p:sp>
      <p:sp>
        <p:nvSpPr>
          <p:cNvPr id="9" name="Freeform 5"/>
          <p:cNvSpPr/>
          <p:nvPr/>
        </p:nvSpPr>
        <p:spPr bwMode="auto">
          <a:xfrm>
            <a:off x="6657975" y="2981602"/>
            <a:ext cx="1079500" cy="2959100"/>
          </a:xfrm>
          <a:custGeom>
            <a:avLst/>
            <a:gdLst>
              <a:gd name="T0" fmla="*/ 616 w 680"/>
              <a:gd name="T1" fmla="*/ 1864 h 1864"/>
              <a:gd name="T2" fmla="*/ 0 w 680"/>
              <a:gd name="T3" fmla="*/ 1864 h 1864"/>
              <a:gd name="T4" fmla="*/ 0 w 680"/>
              <a:gd name="T5" fmla="*/ 0 h 1864"/>
              <a:gd name="T6" fmla="*/ 600 w 680"/>
              <a:gd name="T7" fmla="*/ 0 h 1864"/>
              <a:gd name="T8" fmla="*/ 552 w 680"/>
              <a:gd name="T9" fmla="*/ 80 h 1864"/>
              <a:gd name="T10" fmla="*/ 600 w 680"/>
              <a:gd name="T11" fmla="*/ 160 h 1864"/>
              <a:gd name="T12" fmla="*/ 640 w 680"/>
              <a:gd name="T13" fmla="*/ 240 h 1864"/>
              <a:gd name="T14" fmla="*/ 640 w 680"/>
              <a:gd name="T15" fmla="*/ 304 h 1864"/>
              <a:gd name="T16" fmla="*/ 600 w 680"/>
              <a:gd name="T17" fmla="*/ 352 h 1864"/>
              <a:gd name="T18" fmla="*/ 656 w 680"/>
              <a:gd name="T19" fmla="*/ 456 h 1864"/>
              <a:gd name="T20" fmla="*/ 648 w 680"/>
              <a:gd name="T21" fmla="*/ 560 h 1864"/>
              <a:gd name="T22" fmla="*/ 584 w 680"/>
              <a:gd name="T23" fmla="*/ 592 h 1864"/>
              <a:gd name="T24" fmla="*/ 600 w 680"/>
              <a:gd name="T25" fmla="*/ 680 h 1864"/>
              <a:gd name="T26" fmla="*/ 664 w 680"/>
              <a:gd name="T27" fmla="*/ 752 h 1864"/>
              <a:gd name="T28" fmla="*/ 632 w 680"/>
              <a:gd name="T29" fmla="*/ 824 h 1864"/>
              <a:gd name="T30" fmla="*/ 664 w 680"/>
              <a:gd name="T31" fmla="*/ 920 h 1864"/>
              <a:gd name="T32" fmla="*/ 616 w 680"/>
              <a:gd name="T33" fmla="*/ 952 h 1864"/>
              <a:gd name="T34" fmla="*/ 632 w 680"/>
              <a:gd name="T35" fmla="*/ 1032 h 1864"/>
              <a:gd name="T36" fmla="*/ 664 w 680"/>
              <a:gd name="T37" fmla="*/ 1104 h 1864"/>
              <a:gd name="T38" fmla="*/ 616 w 680"/>
              <a:gd name="T39" fmla="*/ 1192 h 1864"/>
              <a:gd name="T40" fmla="*/ 664 w 680"/>
              <a:gd name="T41" fmla="*/ 1248 h 1864"/>
              <a:gd name="T42" fmla="*/ 608 w 680"/>
              <a:gd name="T43" fmla="*/ 1304 h 1864"/>
              <a:gd name="T44" fmla="*/ 600 w 680"/>
              <a:gd name="T45" fmla="*/ 1400 h 1864"/>
              <a:gd name="T46" fmla="*/ 648 w 680"/>
              <a:gd name="T47" fmla="*/ 1480 h 1864"/>
              <a:gd name="T48" fmla="*/ 608 w 680"/>
              <a:gd name="T49" fmla="*/ 1560 h 1864"/>
              <a:gd name="T50" fmla="*/ 640 w 680"/>
              <a:gd name="T51" fmla="*/ 1616 h 1864"/>
              <a:gd name="T52" fmla="*/ 592 w 680"/>
              <a:gd name="T53" fmla="*/ 1664 h 1864"/>
              <a:gd name="T54" fmla="*/ 616 w 680"/>
              <a:gd name="T55" fmla="*/ 1768 h 1864"/>
              <a:gd name="T56" fmla="*/ 680 w 680"/>
              <a:gd name="T57" fmla="*/ 1808 h 1864"/>
              <a:gd name="T58" fmla="*/ 616 w 680"/>
              <a:gd name="T59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0" h="1864">
                <a:moveTo>
                  <a:pt x="616" y="1864"/>
                </a:moveTo>
                <a:lnTo>
                  <a:pt x="0" y="1864"/>
                </a:lnTo>
                <a:lnTo>
                  <a:pt x="0" y="0"/>
                </a:lnTo>
                <a:lnTo>
                  <a:pt x="600" y="0"/>
                </a:lnTo>
                <a:lnTo>
                  <a:pt x="552" y="80"/>
                </a:lnTo>
                <a:lnTo>
                  <a:pt x="600" y="160"/>
                </a:lnTo>
                <a:lnTo>
                  <a:pt x="640" y="240"/>
                </a:lnTo>
                <a:lnTo>
                  <a:pt x="640" y="304"/>
                </a:lnTo>
                <a:lnTo>
                  <a:pt x="600" y="352"/>
                </a:lnTo>
                <a:lnTo>
                  <a:pt x="656" y="456"/>
                </a:lnTo>
                <a:lnTo>
                  <a:pt x="648" y="560"/>
                </a:lnTo>
                <a:lnTo>
                  <a:pt x="584" y="592"/>
                </a:lnTo>
                <a:lnTo>
                  <a:pt x="600" y="680"/>
                </a:lnTo>
                <a:lnTo>
                  <a:pt x="664" y="752"/>
                </a:lnTo>
                <a:lnTo>
                  <a:pt x="632" y="824"/>
                </a:lnTo>
                <a:lnTo>
                  <a:pt x="664" y="920"/>
                </a:lnTo>
                <a:lnTo>
                  <a:pt x="616" y="952"/>
                </a:lnTo>
                <a:lnTo>
                  <a:pt x="632" y="1032"/>
                </a:lnTo>
                <a:lnTo>
                  <a:pt x="664" y="1104"/>
                </a:lnTo>
                <a:lnTo>
                  <a:pt x="616" y="1192"/>
                </a:lnTo>
                <a:lnTo>
                  <a:pt x="664" y="1248"/>
                </a:lnTo>
                <a:lnTo>
                  <a:pt x="608" y="1304"/>
                </a:lnTo>
                <a:lnTo>
                  <a:pt x="600" y="1400"/>
                </a:lnTo>
                <a:lnTo>
                  <a:pt x="648" y="1480"/>
                </a:lnTo>
                <a:lnTo>
                  <a:pt x="608" y="1560"/>
                </a:lnTo>
                <a:lnTo>
                  <a:pt x="640" y="1616"/>
                </a:lnTo>
                <a:lnTo>
                  <a:pt x="592" y="1664"/>
                </a:lnTo>
                <a:lnTo>
                  <a:pt x="616" y="1768"/>
                </a:lnTo>
                <a:lnTo>
                  <a:pt x="680" y="1808"/>
                </a:lnTo>
                <a:lnTo>
                  <a:pt x="616" y="1864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 flipV="1">
            <a:off x="7610475" y="2968902"/>
            <a:ext cx="1079500" cy="2959100"/>
          </a:xfrm>
          <a:custGeom>
            <a:avLst/>
            <a:gdLst>
              <a:gd name="T0" fmla="*/ 64 w 680"/>
              <a:gd name="T1" fmla="*/ 1864 h 1864"/>
              <a:gd name="T2" fmla="*/ 680 w 680"/>
              <a:gd name="T3" fmla="*/ 1864 h 1864"/>
              <a:gd name="T4" fmla="*/ 680 w 680"/>
              <a:gd name="T5" fmla="*/ 0 h 1864"/>
              <a:gd name="T6" fmla="*/ 80 w 680"/>
              <a:gd name="T7" fmla="*/ 0 h 1864"/>
              <a:gd name="T8" fmla="*/ 48 w 680"/>
              <a:gd name="T9" fmla="*/ 88 h 1864"/>
              <a:gd name="T10" fmla="*/ 80 w 680"/>
              <a:gd name="T11" fmla="*/ 160 h 1864"/>
              <a:gd name="T12" fmla="*/ 40 w 680"/>
              <a:gd name="T13" fmla="*/ 240 h 1864"/>
              <a:gd name="T14" fmla="*/ 40 w 680"/>
              <a:gd name="T15" fmla="*/ 304 h 1864"/>
              <a:gd name="T16" fmla="*/ 80 w 680"/>
              <a:gd name="T17" fmla="*/ 352 h 1864"/>
              <a:gd name="T18" fmla="*/ 24 w 680"/>
              <a:gd name="T19" fmla="*/ 456 h 1864"/>
              <a:gd name="T20" fmla="*/ 32 w 680"/>
              <a:gd name="T21" fmla="*/ 560 h 1864"/>
              <a:gd name="T22" fmla="*/ 96 w 680"/>
              <a:gd name="T23" fmla="*/ 592 h 1864"/>
              <a:gd name="T24" fmla="*/ 80 w 680"/>
              <a:gd name="T25" fmla="*/ 680 h 1864"/>
              <a:gd name="T26" fmla="*/ 16 w 680"/>
              <a:gd name="T27" fmla="*/ 752 h 1864"/>
              <a:gd name="T28" fmla="*/ 48 w 680"/>
              <a:gd name="T29" fmla="*/ 824 h 1864"/>
              <a:gd name="T30" fmla="*/ 16 w 680"/>
              <a:gd name="T31" fmla="*/ 920 h 1864"/>
              <a:gd name="T32" fmla="*/ 64 w 680"/>
              <a:gd name="T33" fmla="*/ 952 h 1864"/>
              <a:gd name="T34" fmla="*/ 48 w 680"/>
              <a:gd name="T35" fmla="*/ 1032 h 1864"/>
              <a:gd name="T36" fmla="*/ 16 w 680"/>
              <a:gd name="T37" fmla="*/ 1104 h 1864"/>
              <a:gd name="T38" fmla="*/ 64 w 680"/>
              <a:gd name="T39" fmla="*/ 1192 h 1864"/>
              <a:gd name="T40" fmla="*/ 16 w 680"/>
              <a:gd name="T41" fmla="*/ 1248 h 1864"/>
              <a:gd name="T42" fmla="*/ 72 w 680"/>
              <a:gd name="T43" fmla="*/ 1304 h 1864"/>
              <a:gd name="T44" fmla="*/ 80 w 680"/>
              <a:gd name="T45" fmla="*/ 1400 h 1864"/>
              <a:gd name="T46" fmla="*/ 32 w 680"/>
              <a:gd name="T47" fmla="*/ 1480 h 1864"/>
              <a:gd name="T48" fmla="*/ 72 w 680"/>
              <a:gd name="T49" fmla="*/ 1560 h 1864"/>
              <a:gd name="T50" fmla="*/ 40 w 680"/>
              <a:gd name="T51" fmla="*/ 1616 h 1864"/>
              <a:gd name="T52" fmla="*/ 88 w 680"/>
              <a:gd name="T53" fmla="*/ 1664 h 1864"/>
              <a:gd name="T54" fmla="*/ 64 w 680"/>
              <a:gd name="T55" fmla="*/ 1768 h 1864"/>
              <a:gd name="T56" fmla="*/ 0 w 680"/>
              <a:gd name="T57" fmla="*/ 1808 h 1864"/>
              <a:gd name="T58" fmla="*/ 64 w 680"/>
              <a:gd name="T59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0" h="1864">
                <a:moveTo>
                  <a:pt x="64" y="1864"/>
                </a:moveTo>
                <a:lnTo>
                  <a:pt x="680" y="1864"/>
                </a:lnTo>
                <a:lnTo>
                  <a:pt x="680" y="0"/>
                </a:lnTo>
                <a:lnTo>
                  <a:pt x="80" y="0"/>
                </a:lnTo>
                <a:lnTo>
                  <a:pt x="48" y="88"/>
                </a:lnTo>
                <a:lnTo>
                  <a:pt x="80" y="160"/>
                </a:lnTo>
                <a:lnTo>
                  <a:pt x="40" y="240"/>
                </a:lnTo>
                <a:lnTo>
                  <a:pt x="40" y="304"/>
                </a:lnTo>
                <a:lnTo>
                  <a:pt x="80" y="352"/>
                </a:lnTo>
                <a:lnTo>
                  <a:pt x="24" y="456"/>
                </a:lnTo>
                <a:lnTo>
                  <a:pt x="32" y="560"/>
                </a:lnTo>
                <a:lnTo>
                  <a:pt x="96" y="592"/>
                </a:lnTo>
                <a:lnTo>
                  <a:pt x="80" y="680"/>
                </a:lnTo>
                <a:lnTo>
                  <a:pt x="16" y="752"/>
                </a:lnTo>
                <a:lnTo>
                  <a:pt x="48" y="824"/>
                </a:lnTo>
                <a:lnTo>
                  <a:pt x="16" y="920"/>
                </a:lnTo>
                <a:lnTo>
                  <a:pt x="64" y="952"/>
                </a:lnTo>
                <a:lnTo>
                  <a:pt x="48" y="1032"/>
                </a:lnTo>
                <a:lnTo>
                  <a:pt x="16" y="1104"/>
                </a:lnTo>
                <a:lnTo>
                  <a:pt x="64" y="1192"/>
                </a:lnTo>
                <a:lnTo>
                  <a:pt x="16" y="1248"/>
                </a:lnTo>
                <a:lnTo>
                  <a:pt x="72" y="1304"/>
                </a:lnTo>
                <a:lnTo>
                  <a:pt x="80" y="1400"/>
                </a:lnTo>
                <a:lnTo>
                  <a:pt x="32" y="1480"/>
                </a:lnTo>
                <a:lnTo>
                  <a:pt x="72" y="1560"/>
                </a:lnTo>
                <a:lnTo>
                  <a:pt x="40" y="1616"/>
                </a:lnTo>
                <a:lnTo>
                  <a:pt x="88" y="1664"/>
                </a:lnTo>
                <a:lnTo>
                  <a:pt x="64" y="1768"/>
                </a:lnTo>
                <a:lnTo>
                  <a:pt x="0" y="1808"/>
                </a:lnTo>
                <a:lnTo>
                  <a:pt x="64" y="1864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934200" y="6099452"/>
            <a:ext cx="72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Voids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7229475" y="5724802"/>
            <a:ext cx="40640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7216775" y="4073802"/>
            <a:ext cx="40640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810500" y="3572152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099300" y="3559452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baseline="-25000"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The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4310" y="1144658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Resistance 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79394" y="1898721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To account for this effect, the Contact Resistance is defined by: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Unfortunately, it is very difficult to accurately predict the contact resistance and experimentation is usually necessary.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Factors which effect the how much contact resistance there is are surface preparation, contact pressure and the void fluid.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Two polished surfaces will make better contact, thus reducing resistance from the voids. 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607685" y="2653647"/>
          <a:ext cx="2311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7765" imgH="431800" progId="Equation.3">
                  <p:embed/>
                </p:oleObj>
              </mc:Choice>
              <mc:Fallback>
                <p:oleObj name="Equation" r:id="rId3" imgW="11677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685" y="2653647"/>
                        <a:ext cx="2311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528310" y="2653647"/>
            <a:ext cx="2438400" cy="81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1897698" y="2855260"/>
          <a:ext cx="1958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698" y="2855260"/>
                        <a:ext cx="1958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70710" y="2729847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4537710" y="2958447"/>
          <a:ext cx="352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800" imgH="139700" progId="Equation.3">
                  <p:embed/>
                </p:oleObj>
              </mc:Choice>
              <mc:Fallback>
                <p:oleObj name="Equation" r:id="rId7" imgW="177800" imgH="13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710" y="2958447"/>
                        <a:ext cx="3524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The plane wall (cont.)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4310" y="1144658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Resistance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6026" y="1898721"/>
            <a:ext cx="832725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Joining two materials by force increases the contact area through the surface by the deformation of the faces under load - thus reducing resistance.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Filling the voids with more conductive fluids such as oil or thermal greases reduces the resistance of the voids themselves.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Finally, placing a thin foil of a highly ductile and conductive material such as lead or indium between two surfaces before joining them with force acts to effectively fill the voids.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See the book for typical thermal contact resistance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国际学院Logo1(透明)黑"/>
          <p:cNvPicPr/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9" y="127634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HT Week 2 Review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 to Conduction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73"/>
          <p:cNvGrpSpPr/>
          <p:nvPr/>
        </p:nvGrpSpPr>
        <p:grpSpPr bwMode="auto">
          <a:xfrm>
            <a:off x="4923790" y="1321435"/>
            <a:ext cx="4148455" cy="2555240"/>
            <a:chOff x="528" y="1104"/>
            <a:chExt cx="4656" cy="2774"/>
          </a:xfrm>
        </p:grpSpPr>
        <p:grpSp>
          <p:nvGrpSpPr>
            <p:cNvPr id="15" name="Group 30"/>
            <p:cNvGrpSpPr/>
            <p:nvPr/>
          </p:nvGrpSpPr>
          <p:grpSpPr bwMode="auto">
            <a:xfrm>
              <a:off x="1776" y="1680"/>
              <a:ext cx="2112" cy="1680"/>
              <a:chOff x="1920" y="1056"/>
              <a:chExt cx="2112" cy="1680"/>
            </a:xfrm>
          </p:grpSpPr>
          <p:sp>
            <p:nvSpPr>
              <p:cNvPr id="41" name="Rectangle 20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920" y="1392"/>
                <a:ext cx="1440" cy="1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3360" y="1056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 flipV="1">
                <a:off x="1920" y="2400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1920" y="1056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V="1">
                <a:off x="3360" y="2400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592" y="105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032" y="105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592" y="2400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49" name="Line 2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592" y="105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3408" y="302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680" y="201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776" y="345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77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248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112" y="268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168" y="196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2832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73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736" y="33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47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824" y="3456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190500" imgH="177800" progId="Equation.3">
                    <p:embed/>
                  </p:oleObj>
                </mc:Choice>
                <mc:Fallback>
                  <p:oleObj name="Equation" r:id="rId43" imgW="190500" imgH="177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56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8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504" y="331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03200" imgH="203200" progId="Equation.3">
                    <p:embed/>
                  </p:oleObj>
                </mc:Choice>
                <mc:Fallback>
                  <p:oleObj name="Equation" r:id="rId45" imgW="203200" imgH="203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1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9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440" y="2016"/>
            <a:ext cx="2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90500" imgH="177800" progId="Equation.3">
                    <p:embed/>
                  </p:oleObj>
                </mc:Choice>
                <mc:Fallback>
                  <p:oleObj name="Equation" r:id="rId47" imgW="190500" imgH="177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16"/>
                          <a:ext cx="2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3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152" y="2544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177800" imgH="228600" progId="Equation.3">
                    <p:embed/>
                  </p:oleObj>
                </mc:Choice>
                <mc:Fallback>
                  <p:oleObj name="Equation" r:id="rId49" imgW="17780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44"/>
                          <a:ext cx="26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54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128" y="2448"/>
            <a:ext cx="1056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723900" imgH="393700" progId="Equation.3">
                    <p:embed/>
                  </p:oleObj>
                </mc:Choice>
                <mc:Fallback>
                  <p:oleObj name="Equation" r:id="rId51" imgW="723900" imgH="3937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48"/>
                          <a:ext cx="1056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5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720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5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720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720" y="35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61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528" y="3264"/>
            <a:ext cx="17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127000" imgH="127000" progId="Equation.3">
                    <p:embed/>
                  </p:oleObj>
                </mc:Choice>
                <mc:Fallback>
                  <p:oleObj name="Equation" r:id="rId53" imgW="127000" imgH="1270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64"/>
                          <a:ext cx="17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62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1000" y="3383"/>
            <a:ext cx="18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139700" imgH="165100" progId="Equation.3">
                    <p:embed/>
                  </p:oleObj>
                </mc:Choice>
                <mc:Fallback>
                  <p:oleObj name="Equation" r:id="rId55" imgW="139700" imgH="1651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383"/>
                          <a:ext cx="18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63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1056" y="3640"/>
            <a:ext cx="17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127000" imgH="139700" progId="Equation.3">
                    <p:embed/>
                  </p:oleObj>
                </mc:Choice>
                <mc:Fallback>
                  <p:oleObj name="Equation" r:id="rId57" imgW="127000" imgH="1397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640"/>
                          <a:ext cx="17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68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2784" y="3561"/>
            <a:ext cx="26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177800" imgH="215900" progId="Equation.3">
                    <p:embed/>
                  </p:oleObj>
                </mc:Choice>
                <mc:Fallback>
                  <p:oleObj name="Equation" r:id="rId59" imgW="177800" imgH="2159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561"/>
                          <a:ext cx="26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69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2688" y="2535"/>
            <a:ext cx="26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177800" imgH="241300" progId="Equation.3">
                    <p:embed/>
                  </p:oleObj>
                </mc:Choice>
                <mc:Fallback>
                  <p:oleObj name="Equation" r:id="rId61" imgW="177800" imgH="2413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35"/>
                          <a:ext cx="26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70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3927" y="1691"/>
            <a:ext cx="107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735965" imgH="444500" progId="Equation.3">
                    <p:embed/>
                  </p:oleObj>
                </mc:Choice>
                <mc:Fallback>
                  <p:oleObj name="Equation" r:id="rId63" imgW="735965" imgH="4445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1691"/>
                          <a:ext cx="1075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71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2928" y="1104"/>
            <a:ext cx="1056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5" imgW="723900" imgH="393700" progId="Equation.3">
                    <p:embed/>
                  </p:oleObj>
                </mc:Choice>
                <mc:Fallback>
                  <p:oleObj name="Equation" r:id="rId65" imgW="723900" imgH="3937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04"/>
                          <a:ext cx="1056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3825" y="2255520"/>
          <a:ext cx="5099685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7" imgW="3441700" imgH="711200" progId="Equation.3">
                  <p:embed/>
                </p:oleObj>
              </mc:Choice>
              <mc:Fallback>
                <p:oleObj name="Equation" r:id="rId67" imgW="3441700" imgH="711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2255520"/>
                        <a:ext cx="5099685" cy="105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5" name="Object 1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606358" y="4324985"/>
          <a:ext cx="49688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9" imgW="2806700" imgH="419100" progId="Equation.DSMT4">
                  <p:embed/>
                </p:oleObj>
              </mc:Choice>
              <mc:Fallback>
                <p:oleObj r:id="rId69" imgW="2806700" imgH="419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606358" y="4324985"/>
                        <a:ext cx="4968875" cy="792163"/>
                      </a:xfrm>
                      <a:prstGeom prst="rect">
                        <a:avLst/>
                      </a:prstGeom>
                      <a:solidFill>
                        <a:srgbClr val="CCC1DA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050" y="162179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Heat Diffusion Equation: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63445" y="5490472"/>
          <a:ext cx="6048375" cy="79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1" imgW="3187700" imgH="419100" progId="Equation.DSMT4">
                  <p:embed/>
                </p:oleObj>
              </mc:Choice>
              <mc:Fallback>
                <p:oleObj r:id="rId71" imgW="3187700" imgH="419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2163445" y="5490472"/>
                        <a:ext cx="6048375" cy="791901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48A5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5945" y="4537075"/>
            <a:ext cx="1309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Tx/>
              <a:buNone/>
            </a:pPr>
            <a:r>
              <a:rPr lang="en-US" altLang="zh-CN" u="sng" dirty="0">
                <a:effectLst/>
                <a:ea typeface="宋体" panose="02010600030101010101" pitchFamily="2" charset="-122"/>
                <a:sym typeface="+mn-ea"/>
              </a:rPr>
              <a:t>Cartesian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0" y="5770245"/>
            <a:ext cx="1219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Tx/>
              <a:buNone/>
            </a:pPr>
            <a:r>
              <a:rPr lang="en-US" altLang="zh-CN" u="sng" dirty="0">
                <a:effectLst/>
                <a:ea typeface="宋体" panose="02010600030101010101" pitchFamily="2" charset="-122"/>
                <a:sym typeface="+mn-ea"/>
              </a:rPr>
              <a:t>Cylindrical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198245" y="6416040"/>
            <a:ext cx="22682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dirty="0" err="1">
                <a:solidFill>
                  <a:srgbClr val="5A75E0"/>
                </a:solidFill>
                <a:effectLst/>
                <a:latin typeface="PingFang SC"/>
              </a:rPr>
              <a:t>poisson</a:t>
            </a:r>
            <a:r>
              <a:rPr lang="en-US" altLang="zh-CN" b="1" i="0" u="none" strike="noStrike" dirty="0">
                <a:solidFill>
                  <a:srgbClr val="5A75E0"/>
                </a:solidFill>
                <a:effectLst/>
                <a:latin typeface="PingFang SC"/>
              </a:rPr>
              <a:t> equation</a:t>
            </a:r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943350" y="6416040"/>
            <a:ext cx="246507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26469"/>
                </a:solidFill>
                <a:effectLst/>
                <a:latin typeface="PingFang SC"/>
              </a:rPr>
              <a:t>Laplace's equation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Cylinder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031">
            <a:extLst>
              <a:ext uri="{FF2B5EF4-FFF2-40B4-BE49-F238E27FC236}">
                <a16:creationId xmlns:a16="http://schemas.microsoft.com/office/drawing/2014/main" id="{1E6A05C5-8B5E-F835-FE90-D0E403EDE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6683"/>
              </p:ext>
            </p:extLst>
          </p:nvPr>
        </p:nvGraphicFramePr>
        <p:xfrm>
          <a:off x="792048" y="1180436"/>
          <a:ext cx="49895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648320" imgH="1200150" progId="Equation.3">
                  <p:embed/>
                </p:oleObj>
              </mc:Choice>
              <mc:Fallback>
                <p:oleObj name="公式" r:id="rId3" imgW="4648320" imgH="1200150" progId="Equation.3">
                  <p:embed/>
                  <p:pic>
                    <p:nvPicPr>
                      <p:cNvPr id="227335" name="Object 1031">
                        <a:extLst>
                          <a:ext uri="{FF2B5EF4-FFF2-40B4-BE49-F238E27FC236}">
                            <a16:creationId xmlns:a16="http://schemas.microsoft.com/office/drawing/2014/main" id="{0ECD6412-E6D6-1D76-8123-4AF7C1F31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48" y="1180436"/>
                        <a:ext cx="49895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18A29BD-F04E-C32B-6F34-7A2F2B5A0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56" y="3556837"/>
            <a:ext cx="36195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E371129-FCBF-EC6E-803D-D46F2A55A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79481"/>
              </p:ext>
            </p:extLst>
          </p:nvPr>
        </p:nvGraphicFramePr>
        <p:xfrm>
          <a:off x="1322071" y="3556837"/>
          <a:ext cx="4129087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81280" imgH="2686050" progId="Equation.3">
                  <p:embed/>
                </p:oleObj>
              </mc:Choice>
              <mc:Fallback>
                <p:oleObj name="公式" r:id="rId6" imgW="3581280" imgH="2686050" progId="Equation.3">
                  <p:embed/>
                  <p:pic>
                    <p:nvPicPr>
                      <p:cNvPr id="78852" name="Object 7">
                        <a:extLst>
                          <a:ext uri="{FF2B5EF4-FFF2-40B4-BE49-F238E27FC236}">
                            <a16:creationId xmlns:a16="http://schemas.microsoft.com/office/drawing/2014/main" id="{4EC7AC0C-A9D4-3046-1873-6B21D4D97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071" y="3556837"/>
                        <a:ext cx="4129087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F2F774-2753-E5DA-8636-D00FC9129DD8}"/>
              </a:ext>
            </a:extLst>
          </p:cNvPr>
          <p:cNvSpPr txBox="1"/>
          <p:nvPr/>
        </p:nvSpPr>
        <p:spPr>
          <a:xfrm>
            <a:off x="442913" y="2686041"/>
            <a:ext cx="59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For composite radial layers, the situation is analogous to the composite planar wall.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8CCDD5-313E-643C-D3F8-B52F9C917C6D}"/>
              </a:ext>
            </a:extLst>
          </p:cNvPr>
          <p:cNvSpPr/>
          <p:nvPr/>
        </p:nvSpPr>
        <p:spPr>
          <a:xfrm>
            <a:off x="2414847" y="1720735"/>
            <a:ext cx="1392382" cy="802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FF7A32-B0B8-F68D-A602-DCC7032E18B6}"/>
              </a:ext>
            </a:extLst>
          </p:cNvPr>
          <p:cNvCxnSpPr>
            <a:stCxn id="9" idx="3"/>
          </p:cNvCxnSpPr>
          <p:nvPr/>
        </p:nvCxnSpPr>
        <p:spPr>
          <a:xfrm>
            <a:off x="3807229" y="2121933"/>
            <a:ext cx="2539538" cy="16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118A1-B2ED-887B-7E36-6DF42299DD48}"/>
              </a:ext>
            </a:extLst>
          </p:cNvPr>
          <p:cNvSpPr txBox="1"/>
          <p:nvPr/>
        </p:nvSpPr>
        <p:spPr>
          <a:xfrm>
            <a:off x="6476568" y="1824663"/>
            <a:ext cx="30996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Conduction thermal resistance</a:t>
            </a:r>
          </a:p>
        </p:txBody>
      </p:sp>
    </p:spTree>
    <p:extLst>
      <p:ext uri="{BB962C8B-B14F-4D97-AF65-F5344CB8AC3E}">
        <p14:creationId xmlns:p14="http://schemas.microsoft.com/office/powerpoint/2010/main" val="36675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Cylinder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F2F774-2753-E5DA-8636-D00FC9129DD8}"/>
              </a:ext>
            </a:extLst>
          </p:cNvPr>
          <p:cNvSpPr txBox="1"/>
          <p:nvPr/>
        </p:nvSpPr>
        <p:spPr>
          <a:xfrm>
            <a:off x="347316" y="1152343"/>
            <a:ext cx="59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The heat transfer in cylinder with convective boundary conductions</a:t>
            </a:r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6511F5C9-018F-B199-3E3D-BDC8B6AC1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121385"/>
              </p:ext>
            </p:extLst>
          </p:nvPr>
        </p:nvGraphicFramePr>
        <p:xfrm>
          <a:off x="486267" y="1860229"/>
          <a:ext cx="340995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3409524" imgH="4780952" progId="MSPhotoEd.3">
                  <p:embed/>
                </p:oleObj>
              </mc:Choice>
              <mc:Fallback>
                <p:oleObj name="Photo Editor 照片" r:id="rId3" imgW="3409524" imgH="4780952" progId="MSPhotoEd.3">
                  <p:embed/>
                  <p:pic>
                    <p:nvPicPr>
                      <p:cNvPr id="79885" name="Object 10">
                        <a:extLst>
                          <a:ext uri="{FF2B5EF4-FFF2-40B4-BE49-F238E27FC236}">
                            <a16:creationId xmlns:a16="http://schemas.microsoft.com/office/drawing/2014/main" id="{552B51AE-D190-36D4-536F-A9349810B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67" y="1860229"/>
                        <a:ext cx="3409950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>
            <a:extLst>
              <a:ext uri="{FF2B5EF4-FFF2-40B4-BE49-F238E27FC236}">
                <a16:creationId xmlns:a16="http://schemas.microsoft.com/office/drawing/2014/main" id="{D63ADF99-3748-C9E0-CC26-B9255089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919" y="263895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1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60A28E76-54E5-5D3B-4C0C-3417DF75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748" y="393679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2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F78FDA3E-9E62-BC1B-E557-0ED09DCCF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30436"/>
              </p:ext>
            </p:extLst>
          </p:nvPr>
        </p:nvGraphicFramePr>
        <p:xfrm>
          <a:off x="4198463" y="1735749"/>
          <a:ext cx="35671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52710" imgH="819240" progId="Equation.3">
                  <p:embed/>
                </p:oleObj>
              </mc:Choice>
              <mc:Fallback>
                <p:oleObj name="公式" r:id="rId5" imgW="2152710" imgH="819240" progId="Equation.3">
                  <p:embed/>
                  <p:pic>
                    <p:nvPicPr>
                      <p:cNvPr id="38914" name="Object 5">
                        <a:extLst>
                          <a:ext uri="{FF2B5EF4-FFF2-40B4-BE49-F238E27FC236}">
                            <a16:creationId xmlns:a16="http://schemas.microsoft.com/office/drawing/2014/main" id="{F0E2754F-59CF-D716-4ED1-52F773FB6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463" y="1735749"/>
                        <a:ext cx="3567112" cy="1484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48A5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35E5619C-60A1-2525-533B-7D5FB430E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71444"/>
              </p:ext>
            </p:extLst>
          </p:nvPr>
        </p:nvGraphicFramePr>
        <p:xfrm>
          <a:off x="4202100" y="3419614"/>
          <a:ext cx="3357562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28710" imgH="1019265" progId="Equation.3">
                  <p:embed/>
                </p:oleObj>
              </mc:Choice>
              <mc:Fallback>
                <p:oleObj name="公式" r:id="rId7" imgW="1828710" imgH="1019265" progId="Equation.3">
                  <p:embed/>
                  <p:pic>
                    <p:nvPicPr>
                      <p:cNvPr id="38915" name="Object 6">
                        <a:extLst>
                          <a:ext uri="{FF2B5EF4-FFF2-40B4-BE49-F238E27FC236}">
                            <a16:creationId xmlns:a16="http://schemas.microsoft.com/office/drawing/2014/main" id="{7331F5BB-02F5-E165-A267-8AC0928B8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00" y="3419614"/>
                        <a:ext cx="3357562" cy="170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48A5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A52E12A1-E6A6-F6A3-9A11-4B04E560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256" y="1356854"/>
            <a:ext cx="179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single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24" name="Object 1038">
            <a:extLst>
              <a:ext uri="{FF2B5EF4-FFF2-40B4-BE49-F238E27FC236}">
                <a16:creationId xmlns:a16="http://schemas.microsoft.com/office/drawing/2014/main" id="{0853BBC0-BAB0-1FCE-0454-35EF2CE79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05487"/>
              </p:ext>
            </p:extLst>
          </p:nvPr>
        </p:nvGraphicFramePr>
        <p:xfrm>
          <a:off x="4448810" y="5601967"/>
          <a:ext cx="36322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076570" imgH="590640" progId="Equation.3">
                  <p:embed/>
                </p:oleObj>
              </mc:Choice>
              <mc:Fallback>
                <p:oleObj name="公式" r:id="rId9" imgW="2076570" imgH="590640" progId="Equation.3">
                  <p:embed/>
                  <p:pic>
                    <p:nvPicPr>
                      <p:cNvPr id="17" name="Object 1038">
                        <a:extLst>
                          <a:ext uri="{FF2B5EF4-FFF2-40B4-BE49-F238E27FC236}">
                            <a16:creationId xmlns:a16="http://schemas.microsoft.com/office/drawing/2014/main" id="{588007CC-776B-D9A5-8E9A-7A9CE3CD0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810" y="5601967"/>
                        <a:ext cx="3632200" cy="1039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48A5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DF0E7AD-C28B-DB60-9121-54BFA896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260" y="5163253"/>
            <a:ext cx="179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Multiple</a:t>
            </a:r>
            <a:r>
              <a:rPr lang="zh-CN" altLang="en-US" dirty="0"/>
              <a:t>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AB5BB8-8FDD-DDFA-6C10-34AC61D2320F}"/>
              </a:ext>
            </a:extLst>
          </p:cNvPr>
          <p:cNvSpPr/>
          <p:nvPr/>
        </p:nvSpPr>
        <p:spPr>
          <a:xfrm>
            <a:off x="4838007" y="6022571"/>
            <a:ext cx="3295997" cy="619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insulation layer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F2F774-2753-E5DA-8636-D00FC9129DD8}"/>
              </a:ext>
            </a:extLst>
          </p:cNvPr>
          <p:cNvSpPr txBox="1"/>
          <p:nvPr/>
        </p:nvSpPr>
        <p:spPr>
          <a:xfrm>
            <a:off x="310694" y="928087"/>
            <a:ext cx="7840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Normally, we cover some insulating material outside the cylinder to protect the temperature reduction.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9F2BD2-D7C9-015F-22AD-59279AF7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8" y="1810997"/>
            <a:ext cx="2705590" cy="35352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05085D-2A0D-4266-3AF5-ABB1042327B2}"/>
              </a:ext>
            </a:extLst>
          </p:cNvPr>
          <p:cNvSpPr txBox="1"/>
          <p:nvPr/>
        </p:nvSpPr>
        <p:spPr>
          <a:xfrm>
            <a:off x="3420688" y="1953323"/>
            <a:ext cx="533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The thicker the insulation layer is, the better performance it has?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038">
                <a:extLst>
                  <a:ext uri="{FF2B5EF4-FFF2-40B4-BE49-F238E27FC236}">
                    <a16:creationId xmlns:a16="http://schemas.microsoft.com/office/drawing/2014/main" id="{AC6F39A9-3631-6C14-4057-ACB3B4B41862}"/>
                  </a:ext>
                </a:extLst>
              </p:cNvPr>
              <p:cNvSpPr txBox="1"/>
              <p:nvPr/>
            </p:nvSpPr>
            <p:spPr bwMode="auto">
              <a:xfrm>
                <a:off x="3420688" y="2963863"/>
                <a:ext cx="5378333" cy="1039812"/>
              </a:xfrm>
              <a:prstGeom prst="rect">
                <a:avLst/>
              </a:prstGeom>
              <a:noFill/>
              <a:ln w="9525">
                <a:solidFill>
                  <a:srgbClr val="948A54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Object 1038">
                <a:extLst>
                  <a:ext uri="{FF2B5EF4-FFF2-40B4-BE49-F238E27FC236}">
                    <a16:creationId xmlns:a16="http://schemas.microsoft.com/office/drawing/2014/main" id="{AC6F39A9-3631-6C14-4057-ACB3B4B4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688" y="2963863"/>
                <a:ext cx="5378333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948A5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A6BFE6F-1A4E-7166-ED00-41535DA6A236}"/>
              </a:ext>
            </a:extLst>
          </p:cNvPr>
          <p:cNvSpPr txBox="1"/>
          <p:nvPr/>
        </p:nvSpPr>
        <p:spPr>
          <a:xfrm>
            <a:off x="3387436" y="4256453"/>
            <a:ext cx="5685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For a specific pipe, h1, h2, d1, d2, </a:t>
            </a:r>
            <a:r>
              <a:rPr lang="el-GR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l-GR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 are already know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612160-3EE7-E946-1353-4D7BC742BBB7}"/>
                  </a:ext>
                </a:extLst>
              </p:cNvPr>
              <p:cNvSpPr txBox="1"/>
              <p:nvPr/>
            </p:nvSpPr>
            <p:spPr>
              <a:xfrm>
                <a:off x="3466408" y="5106665"/>
                <a:ext cx="5839690" cy="683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612160-3EE7-E946-1353-4D7BC742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08" y="5106665"/>
                <a:ext cx="5839690" cy="683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BBF897D-6E47-D757-8D5C-028672C7CB96}"/>
              </a:ext>
            </a:extLst>
          </p:cNvPr>
          <p:cNvSpPr txBox="1"/>
          <p:nvPr/>
        </p:nvSpPr>
        <p:spPr>
          <a:xfrm>
            <a:off x="3466408" y="5860983"/>
            <a:ext cx="465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 monotonically increasing/decreasing, rather decrease first and increase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6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insulation layer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BEBD3-B934-BBB0-E492-C5CFB859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83" y="2099157"/>
            <a:ext cx="6592658" cy="3593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38">
                <a:extLst>
                  <a:ext uri="{FF2B5EF4-FFF2-40B4-BE49-F238E27FC236}">
                    <a16:creationId xmlns:a16="http://schemas.microsoft.com/office/drawing/2014/main" id="{D22A2FB1-E552-ED46-213C-AB7CA9762616}"/>
                  </a:ext>
                </a:extLst>
              </p:cNvPr>
              <p:cNvSpPr txBox="1"/>
              <p:nvPr/>
            </p:nvSpPr>
            <p:spPr bwMode="auto">
              <a:xfrm>
                <a:off x="545006" y="847221"/>
                <a:ext cx="5378333" cy="1039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Object 1038">
                <a:extLst>
                  <a:ext uri="{FF2B5EF4-FFF2-40B4-BE49-F238E27FC236}">
                    <a16:creationId xmlns:a16="http://schemas.microsoft.com/office/drawing/2014/main" id="{D22A2FB1-E552-ED46-213C-AB7CA9762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006" y="847221"/>
                <a:ext cx="5378333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F9512C8-F8B1-3734-C8B0-7316EAB2C3D0}"/>
              </a:ext>
            </a:extLst>
          </p:cNvPr>
          <p:cNvSpPr txBox="1"/>
          <p:nvPr/>
        </p:nvSpPr>
        <p:spPr>
          <a:xfrm>
            <a:off x="714895" y="5905271"/>
            <a:ext cx="73235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Critical diameter leads to the smallest  thermal resistance. How to determine the critical diameter dc?</a:t>
            </a:r>
          </a:p>
        </p:txBody>
      </p:sp>
    </p:spTree>
    <p:extLst>
      <p:ext uri="{BB962C8B-B14F-4D97-AF65-F5344CB8AC3E}">
        <p14:creationId xmlns:p14="http://schemas.microsoft.com/office/powerpoint/2010/main" val="420868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insulation layer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BEBD3-B934-BBB0-E492-C5CFB859A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42" t="-347" b="11876"/>
          <a:stretch/>
        </p:blipFill>
        <p:spPr>
          <a:xfrm>
            <a:off x="378228" y="2593255"/>
            <a:ext cx="3234244" cy="3179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38">
                <a:extLst>
                  <a:ext uri="{FF2B5EF4-FFF2-40B4-BE49-F238E27FC236}">
                    <a16:creationId xmlns:a16="http://schemas.microsoft.com/office/drawing/2014/main" id="{D22A2FB1-E552-ED46-213C-AB7CA9762616}"/>
                  </a:ext>
                </a:extLst>
              </p:cNvPr>
              <p:cNvSpPr txBox="1"/>
              <p:nvPr/>
            </p:nvSpPr>
            <p:spPr bwMode="auto">
              <a:xfrm>
                <a:off x="607351" y="880864"/>
                <a:ext cx="6458467" cy="179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300" dirty="0"/>
                  <a:t>=</a:t>
                </a:r>
                <a:r>
                  <a:rPr lang="zh-CN" altLang="en-US" sz="2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300" dirty="0"/>
                  <a:t>=</a:t>
                </a:r>
                <a:r>
                  <a:rPr lang="zh-CN" altLang="en-US" sz="23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Object 1038">
                <a:extLst>
                  <a:ext uri="{FF2B5EF4-FFF2-40B4-BE49-F238E27FC236}">
                    <a16:creationId xmlns:a16="http://schemas.microsoft.com/office/drawing/2014/main" id="{D22A2FB1-E552-ED46-213C-AB7CA9762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351" y="880864"/>
                <a:ext cx="6458467" cy="1794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F9512C8-F8B1-3734-C8B0-7316EAB2C3D0}"/>
              </a:ext>
            </a:extLst>
          </p:cNvPr>
          <p:cNvSpPr txBox="1"/>
          <p:nvPr/>
        </p:nvSpPr>
        <p:spPr>
          <a:xfrm>
            <a:off x="4019723" y="3643370"/>
            <a:ext cx="49829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Note that if d2 &lt; dc, if the thickness of the insulation is less than d3, the heat transfer is even higher than that with no insulation.</a:t>
            </a:r>
          </a:p>
          <a:p>
            <a:pPr>
              <a:spcBef>
                <a:spcPct val="30000"/>
              </a:spcBef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How to determine the d3?</a:t>
            </a:r>
          </a:p>
        </p:txBody>
      </p:sp>
    </p:spTree>
    <p:extLst>
      <p:ext uri="{BB962C8B-B14F-4D97-AF65-F5344CB8AC3E}">
        <p14:creationId xmlns:p14="http://schemas.microsoft.com/office/powerpoint/2010/main" val="3625442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insulation layer</a:t>
            </a:r>
            <a:br>
              <a:rPr lang="en-US" altLang="zh-CN" sz="36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BEBD3-B934-BBB0-E492-C5CFB859A3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42" t="-347" b="11876"/>
          <a:stretch/>
        </p:blipFill>
        <p:spPr>
          <a:xfrm>
            <a:off x="356891" y="922398"/>
            <a:ext cx="3234244" cy="31796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9512C8-F8B1-3734-C8B0-7316EAB2C3D0}"/>
              </a:ext>
            </a:extLst>
          </p:cNvPr>
          <p:cNvSpPr txBox="1"/>
          <p:nvPr/>
        </p:nvSpPr>
        <p:spPr>
          <a:xfrm>
            <a:off x="3753716" y="1029017"/>
            <a:ext cx="498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How to determine the d3?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1038">
                <a:extLst>
                  <a:ext uri="{FF2B5EF4-FFF2-40B4-BE49-F238E27FC236}">
                    <a16:creationId xmlns:a16="http://schemas.microsoft.com/office/drawing/2014/main" id="{38BD38D5-6D8F-679C-ED73-0214893595D0}"/>
                  </a:ext>
                </a:extLst>
              </p:cNvPr>
              <p:cNvSpPr txBox="1"/>
              <p:nvPr/>
            </p:nvSpPr>
            <p:spPr bwMode="auto">
              <a:xfrm>
                <a:off x="3720468" y="1724214"/>
                <a:ext cx="5378333" cy="1039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Object 1038">
                <a:extLst>
                  <a:ext uri="{FF2B5EF4-FFF2-40B4-BE49-F238E27FC236}">
                    <a16:creationId xmlns:a16="http://schemas.microsoft.com/office/drawing/2014/main" id="{38BD38D5-6D8F-679C-ED73-02148935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468" y="1724214"/>
                <a:ext cx="5378333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1038">
                <a:extLst>
                  <a:ext uri="{FF2B5EF4-FFF2-40B4-BE49-F238E27FC236}">
                    <a16:creationId xmlns:a16="http://schemas.microsoft.com/office/drawing/2014/main" id="{B2C3790E-E989-49BA-6118-60D98959D470}"/>
                  </a:ext>
                </a:extLst>
              </p:cNvPr>
              <p:cNvSpPr txBox="1"/>
              <p:nvPr/>
            </p:nvSpPr>
            <p:spPr bwMode="auto">
              <a:xfrm>
                <a:off x="3689988" y="3054163"/>
                <a:ext cx="5378333" cy="1039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Object 1038">
                <a:extLst>
                  <a:ext uri="{FF2B5EF4-FFF2-40B4-BE49-F238E27FC236}">
                    <a16:creationId xmlns:a16="http://schemas.microsoft.com/office/drawing/2014/main" id="{B2C3790E-E989-49BA-6118-60D98959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9988" y="3054163"/>
                <a:ext cx="5378333" cy="1039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上下 3">
            <a:extLst>
              <a:ext uri="{FF2B5EF4-FFF2-40B4-BE49-F238E27FC236}">
                <a16:creationId xmlns:a16="http://schemas.microsoft.com/office/drawing/2014/main" id="{CC2EC192-F2D4-BC6E-6B04-B46A46270C44}"/>
              </a:ext>
            </a:extLst>
          </p:cNvPr>
          <p:cNvSpPr/>
          <p:nvPr/>
        </p:nvSpPr>
        <p:spPr>
          <a:xfrm>
            <a:off x="5769033" y="2512207"/>
            <a:ext cx="220287" cy="5925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038">
                <a:extLst>
                  <a:ext uri="{FF2B5EF4-FFF2-40B4-BE49-F238E27FC236}">
                    <a16:creationId xmlns:a16="http://schemas.microsoft.com/office/drawing/2014/main" id="{E1F5A349-14EA-0A5A-37F0-8CE38E815FAB}"/>
                  </a:ext>
                </a:extLst>
              </p:cNvPr>
              <p:cNvSpPr txBox="1"/>
              <p:nvPr/>
            </p:nvSpPr>
            <p:spPr bwMode="auto">
              <a:xfrm>
                <a:off x="1167939" y="4102016"/>
                <a:ext cx="8453178" cy="1039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Object 1038">
                <a:extLst>
                  <a:ext uri="{FF2B5EF4-FFF2-40B4-BE49-F238E27FC236}">
                    <a16:creationId xmlns:a16="http://schemas.microsoft.com/office/drawing/2014/main" id="{E1F5A349-14EA-0A5A-37F0-8CE38E81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939" y="4102016"/>
                <a:ext cx="8453178" cy="1039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0FFCC8-C159-199D-2014-6E5E48A6359C}"/>
              </a:ext>
            </a:extLst>
          </p:cNvPr>
          <p:cNvCxnSpPr>
            <a:endCxn id="9" idx="2"/>
          </p:cNvCxnSpPr>
          <p:nvPr/>
        </p:nvCxnSpPr>
        <p:spPr>
          <a:xfrm flipV="1">
            <a:off x="1167939" y="4102016"/>
            <a:ext cx="806074" cy="947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FF7B26-65E9-B93D-E573-BCC07BD4AB86}"/>
              </a:ext>
            </a:extLst>
          </p:cNvPr>
          <p:cNvCxnSpPr/>
          <p:nvPr/>
        </p:nvCxnSpPr>
        <p:spPr>
          <a:xfrm flipV="1">
            <a:off x="2256888" y="4076448"/>
            <a:ext cx="806074" cy="947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0C4E41-CC44-A204-109E-A9B63475117E}"/>
              </a:ext>
            </a:extLst>
          </p:cNvPr>
          <p:cNvCxnSpPr/>
          <p:nvPr/>
        </p:nvCxnSpPr>
        <p:spPr>
          <a:xfrm flipV="1">
            <a:off x="4268605" y="4052956"/>
            <a:ext cx="806074" cy="947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86833B-1CE0-6E80-254A-D45A229830D2}"/>
              </a:ext>
            </a:extLst>
          </p:cNvPr>
          <p:cNvCxnSpPr/>
          <p:nvPr/>
        </p:nvCxnSpPr>
        <p:spPr>
          <a:xfrm flipV="1">
            <a:off x="5409197" y="4052956"/>
            <a:ext cx="806074" cy="947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038">
                <a:extLst>
                  <a:ext uri="{FF2B5EF4-FFF2-40B4-BE49-F238E27FC236}">
                    <a16:creationId xmlns:a16="http://schemas.microsoft.com/office/drawing/2014/main" id="{5058C1BC-CCD7-D2B9-E956-67423291F257}"/>
                  </a:ext>
                </a:extLst>
              </p:cNvPr>
              <p:cNvSpPr txBox="1"/>
              <p:nvPr/>
            </p:nvSpPr>
            <p:spPr bwMode="auto">
              <a:xfrm>
                <a:off x="1278685" y="5257620"/>
                <a:ext cx="3384664" cy="1039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Object 1038">
                <a:extLst>
                  <a:ext uri="{FF2B5EF4-FFF2-40B4-BE49-F238E27FC236}">
                    <a16:creationId xmlns:a16="http://schemas.microsoft.com/office/drawing/2014/main" id="{5058C1BC-CCD7-D2B9-E956-67423291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8685" y="5257620"/>
                <a:ext cx="3384664" cy="10398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038">
                <a:extLst>
                  <a:ext uri="{FF2B5EF4-FFF2-40B4-BE49-F238E27FC236}">
                    <a16:creationId xmlns:a16="http://schemas.microsoft.com/office/drawing/2014/main" id="{3E8BA176-110C-4336-8D91-32CE253966A3}"/>
                  </a:ext>
                </a:extLst>
              </p:cNvPr>
              <p:cNvSpPr txBox="1"/>
              <p:nvPr/>
            </p:nvSpPr>
            <p:spPr bwMode="auto">
              <a:xfrm>
                <a:off x="4993559" y="5300092"/>
                <a:ext cx="3614269" cy="644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Object 1038">
                <a:extLst>
                  <a:ext uri="{FF2B5EF4-FFF2-40B4-BE49-F238E27FC236}">
                    <a16:creationId xmlns:a16="http://schemas.microsoft.com/office/drawing/2014/main" id="{3E8BA176-110C-4336-8D91-32CE253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559" y="5300092"/>
                <a:ext cx="3614269" cy="6446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546BD56-3272-3DA8-AD04-946D5FD8463B}"/>
              </a:ext>
            </a:extLst>
          </p:cNvPr>
          <p:cNvSpPr txBox="1"/>
          <p:nvPr/>
        </p:nvSpPr>
        <p:spPr>
          <a:xfrm>
            <a:off x="426236" y="6162349"/>
            <a:ext cx="8181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>
                <a:ea typeface="宋体" panose="02010600030101010101" pitchFamily="2" charset="-122"/>
              </a:rPr>
              <a:t>e.g. a </a:t>
            </a:r>
            <a:r>
              <a:rPr lang="en-US" altLang="zh-CN" sz="2000" b="1" dirty="0" err="1">
                <a:ea typeface="宋体" panose="02010600030101010101" pitchFamily="2" charset="-122"/>
              </a:rPr>
              <a:t>condoct</a:t>
            </a:r>
            <a:r>
              <a:rPr lang="en-US" altLang="zh-CN" sz="2000" b="1" dirty="0">
                <a:ea typeface="宋体" panose="02010600030101010101" pitchFamily="2" charset="-122"/>
              </a:rPr>
              <a:t> with tape. </a:t>
            </a:r>
            <a:r>
              <a:rPr lang="el-GR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=0.04 w/(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 w/(m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K)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44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国际学院Logo1(透明)黑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9" y="127634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HT Week 2 Review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 to Conduction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50" y="1621790"/>
            <a:ext cx="6068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additional conditon: boundary condition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7350" y="2395518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geometrical conditions</a:t>
            </a:r>
            <a:endParaRPr lang="zh-CN" altLang="en-US" sz="2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7350" y="2852718"/>
            <a:ext cx="361049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Physical properties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7349" y="3309581"/>
            <a:ext cx="28024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 conditions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2579" y="3767137"/>
            <a:ext cx="298482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４、</a:t>
            </a:r>
            <a:r>
              <a:rPr lang="en-US" altLang="zh-CN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boundary conditions</a:t>
            </a:r>
            <a:endParaRPr lang="zh-CN" altLang="en-US" sz="15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07715" y="3645535"/>
            <a:ext cx="50311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0"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第一类边界条件</a:t>
            </a: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(fixed temperature boundary condition)</a:t>
            </a:r>
            <a:endParaRPr kumimoji="0" lang="zh-CN" altLang="en-US" sz="2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07715" y="4653915"/>
            <a:ext cx="520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0"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第二类边界条件</a:t>
            </a: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(given heat flux distribution)</a:t>
            </a:r>
            <a:endParaRPr kumimoji="0" lang="zh-CN" altLang="en-US" sz="2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7715" y="5727065"/>
            <a:ext cx="52247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0"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第三类边界条件</a:t>
            </a: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(convectively</a:t>
            </a:r>
            <a:r>
              <a:rPr kumimoji="0"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cooled</a:t>
            </a:r>
            <a:r>
              <a:rPr kumimoji="0"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conditions)</a:t>
            </a:r>
            <a:endParaRPr kumimoji="0" lang="zh-CN" altLang="en-US" sz="2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64" grpId="0" autoUpdateAnimBg="0"/>
      <p:bldP spid="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2" y="1035368"/>
            <a:ext cx="1880966" cy="3579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439886"/>
            <a:ext cx="6858000" cy="156767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HT: Conduction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9324" y="4287040"/>
            <a:ext cx="7743754" cy="2487297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800" b="1" dirty="0">
                <a:solidFill>
                  <a:prstClr val="black"/>
                </a:solidFill>
              </a:rPr>
              <a:t>Learning Objectives: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conduction in plane wall (planar wall)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Heat conduction in cylinder wall 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Thermal resistance (muitiple layers)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66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conduction in Fin structure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66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图片 4" descr="国际学院Logo1(透明)黑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1" y="220823"/>
            <a:ext cx="2929632" cy="7335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1143000" y="1743370"/>
            <a:ext cx="7600950" cy="1959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b="1" i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L3: Steady-State Conduction</a:t>
            </a:r>
          </a:p>
          <a:p>
            <a:pPr algn="l"/>
            <a:r>
              <a:rPr lang="en-US" altLang="zh-CN" sz="4800" b="1" i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——One Dimensional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The plane wall</a:t>
            </a:r>
          </a:p>
          <a:p>
            <a:endParaRPr lang="en-US" altLang="zh-CN" dirty="0"/>
          </a:p>
          <a:p>
            <a:r>
              <a:rPr lang="en-US" altLang="zh-CN" dirty="0"/>
              <a:t>3.2 Cylinder</a:t>
            </a:r>
          </a:p>
          <a:p>
            <a:endParaRPr lang="en-US" altLang="zh-CN" dirty="0"/>
          </a:p>
          <a:p>
            <a:r>
              <a:rPr lang="en-US" altLang="zh-CN" dirty="0"/>
              <a:t>3.3 Thermal resistance</a:t>
            </a:r>
          </a:p>
          <a:p>
            <a:endParaRPr lang="en-US" altLang="zh-CN" dirty="0"/>
          </a:p>
          <a:p>
            <a:r>
              <a:rPr lang="en-US" altLang="zh-CN" dirty="0"/>
              <a:t>3.4 HC from Fin Surfaces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国际学院Logo1(透明)黑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/>
              <a:t>3. One-Dimensional, </a:t>
            </a:r>
            <a:br>
              <a:rPr lang="en-US" altLang="zh-CN" b="1" dirty="0"/>
            </a:br>
            <a:r>
              <a:rPr lang="en-US" altLang="zh-CN" b="1" dirty="0"/>
              <a:t>    Steady-State Condution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6165850" y="872490"/>
            <a:ext cx="1984375" cy="3338830"/>
            <a:chOff x="10675" y="4560"/>
            <a:chExt cx="3125" cy="525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1400" y="6120"/>
              <a:ext cx="84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1140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1224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12240" y="768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3800" y="456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2960" y="456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0675" y="661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S1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2400" y="769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S2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11340" y="690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12170" y="799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2840" y="6240"/>
              <a:ext cx="505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1400" y="9240"/>
              <a:ext cx="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3080" y="9120"/>
              <a:ext cx="468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1160" y="8760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10800" y="8280"/>
              <a:ext cx="49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1400" y="5400"/>
              <a:ext cx="0" cy="3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0920" y="5040"/>
              <a:ext cx="50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2000" y="9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12190" y="918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1640" y="6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6285" y="132588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effectLst/>
                <a:ea typeface="宋体" panose="02010600030101010101" pitchFamily="2" charset="-122"/>
                <a:sym typeface="+mn-ea"/>
              </a:rPr>
              <a:t>The first case of interest is the planar wall made of a single material as sketched</a:t>
            </a: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817563" y="1976120"/>
            <a:ext cx="3094355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Heat diffusion equation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49313" y="2775585"/>
          <a:ext cx="5105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721100" imgH="558800" progId="Equation.3">
                  <p:embed/>
                </p:oleObj>
              </mc:Choice>
              <mc:Fallback>
                <p:oleObj r:id="rId10" imgW="3721100" imgH="558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9313" y="2775585"/>
                        <a:ext cx="5105400" cy="7635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48A5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49313" y="3741420"/>
            <a:ext cx="2811780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 conditions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715010" y="4441190"/>
            <a:ext cx="629158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geometrical conditions: plane wall, single layer, thickness L</a:t>
            </a:r>
            <a:endParaRPr lang="zh-CN" altLang="en-US" sz="2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5010" y="4898390"/>
            <a:ext cx="648906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Physical properties: Given constant 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、c、, no inner heat source 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5010" y="5355590"/>
            <a:ext cx="50571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0B0B1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time conditions: Steady-state</a:t>
            </a:r>
            <a:endParaRPr lang="zh-CN" altLang="en-US" sz="15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" name="Rectangle 2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50240" y="5812790"/>
            <a:ext cx="508190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４、</a:t>
            </a:r>
            <a:r>
              <a:rPr lang="en-US" altLang="zh-CN" sz="15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boundary conditions:</a:t>
            </a:r>
            <a:r>
              <a:rPr lang="en-US" altLang="zh-CN" sz="15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Fixed temperature condition</a:t>
            </a:r>
            <a:endParaRPr lang="zh-CN" altLang="en-US" sz="15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utoUpdateAnimBg="0"/>
      <p:bldP spid="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6165850" y="872490"/>
            <a:ext cx="1984375" cy="3338830"/>
            <a:chOff x="10675" y="4560"/>
            <a:chExt cx="3125" cy="525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1400" y="6120"/>
              <a:ext cx="84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1140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1224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12240" y="768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3800" y="456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2960" y="456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0675" y="661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S1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2400" y="769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S2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11340" y="690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12170" y="799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2840" y="6240"/>
              <a:ext cx="505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1400" y="9240"/>
              <a:ext cx="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3080" y="9120"/>
              <a:ext cx="468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1160" y="8760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10800" y="8280"/>
              <a:ext cx="49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1400" y="5400"/>
              <a:ext cx="0" cy="3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0920" y="5040"/>
              <a:ext cx="50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2000" y="9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12190" y="918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1640" y="6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8960" y="123571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effectLst/>
                <a:ea typeface="宋体" panose="02010600030101010101" pitchFamily="2" charset="-122"/>
                <a:sym typeface="+mn-ea"/>
              </a:rPr>
              <a:t>Therefore:</a:t>
            </a: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82003" y="1670050"/>
            <a:ext cx="3094355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Heat diffusion equation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13002" name="Object 103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127500" y="2362835"/>
          <a:ext cx="990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98500" imgH="596900" progId="Equation.3">
                  <p:embed/>
                </p:oleObj>
              </mc:Choice>
              <mc:Fallback>
                <p:oleObj r:id="rId11" imgW="698500" imgH="596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7500" y="2362835"/>
                        <a:ext cx="990600" cy="84455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6" name="Object 105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4750" y="2434273"/>
          <a:ext cx="3048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828800" imgH="393700" progId="Equation.3">
                  <p:embed/>
                </p:oleObj>
              </mc:Choice>
              <mc:Fallback>
                <p:oleObj r:id="rId13" imgW="1828800" imgH="393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4750" y="2434273"/>
                        <a:ext cx="30480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0" name="Object 105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00605" y="3689985"/>
          <a:ext cx="2895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14500" imgH="495300" progId="Equation.3">
                  <p:embed/>
                </p:oleObj>
              </mc:Choice>
              <mc:Fallback>
                <p:oleObj r:id="rId15" imgW="1714500" imgH="495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00605" y="3689985"/>
                        <a:ext cx="28956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701358" y="3806190"/>
            <a:ext cx="1392555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Integrated: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82003" y="4925060"/>
            <a:ext cx="2486660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Boundary condition:</a:t>
            </a:r>
          </a:p>
        </p:txBody>
      </p:sp>
      <p:graphicFrame>
        <p:nvGraphicFramePr>
          <p:cNvPr id="213018" name="Object 105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535363" y="4794250"/>
          <a:ext cx="178435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01700" imgH="482600" progId="Equation.3">
                  <p:embed/>
                </p:oleObj>
              </mc:Choice>
              <mc:Fallback>
                <p:oleObj r:id="rId17" imgW="901700" imgH="482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35363" y="4794250"/>
                        <a:ext cx="1784350" cy="98552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32" name="Object 106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748655" y="4692650"/>
          <a:ext cx="18970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054100" imgH="660400" progId="Equation.3">
                  <p:embed/>
                </p:oleObj>
              </mc:Choice>
              <mc:Fallback>
                <p:oleObj r:id="rId19" imgW="1054100" imgH="660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8655" y="4692650"/>
                        <a:ext cx="1897063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31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3.1 The plane wall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国际学院Logo1(透明)黑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0"/>
            <a:ext cx="2486025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7040245" y="763270"/>
            <a:ext cx="1984375" cy="3338830"/>
            <a:chOff x="10675" y="4560"/>
            <a:chExt cx="3125" cy="525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1400" y="6120"/>
              <a:ext cx="84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1140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12240" y="456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12240" y="7680"/>
              <a:ext cx="1560" cy="1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3800" y="456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2960" y="456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0675" y="661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S1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2400" y="7690"/>
              <a:ext cx="76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S2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11340" y="690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12170" y="799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2840" y="6240"/>
              <a:ext cx="505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1400" y="9240"/>
              <a:ext cx="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3080" y="9120"/>
              <a:ext cx="468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1160" y="8760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10800" y="8280"/>
              <a:ext cx="49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11400" y="5400"/>
              <a:ext cx="0" cy="3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0920" y="5040"/>
              <a:ext cx="50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2000" y="9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12190" y="9180"/>
              <a:ext cx="120" cy="1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1640" y="6240"/>
              <a:ext cx="470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2395" y="1151890"/>
            <a:ext cx="6899275" cy="2808288"/>
            <a:chOff x="1025526" y="765175"/>
            <a:chExt cx="6899276" cy="2808288"/>
          </a:xfrm>
        </p:grpSpPr>
        <p:sp>
          <p:nvSpPr>
            <p:cNvPr id="9" name="圆角矩形 8"/>
            <p:cNvSpPr/>
            <p:nvPr>
              <p:custDataLst>
                <p:tags r:id="rId4"/>
              </p:custDataLst>
            </p:nvPr>
          </p:nvSpPr>
          <p:spPr>
            <a:xfrm>
              <a:off x="5364088" y="1772816"/>
              <a:ext cx="2560712" cy="180064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6583" name="组合 5"/>
            <p:cNvGrpSpPr/>
            <p:nvPr/>
          </p:nvGrpSpPr>
          <p:grpSpPr>
            <a:xfrm>
              <a:off x="1025526" y="765175"/>
              <a:ext cx="6899276" cy="2808288"/>
              <a:chOff x="1025526" y="765175"/>
              <a:chExt cx="6899276" cy="2808288"/>
            </a:xfrm>
          </p:grpSpPr>
          <p:grpSp>
            <p:nvGrpSpPr>
              <p:cNvPr id="66584" name="Group 22"/>
              <p:cNvGrpSpPr/>
              <p:nvPr/>
            </p:nvGrpSpPr>
            <p:grpSpPr>
              <a:xfrm>
                <a:off x="1025526" y="981075"/>
                <a:ext cx="6870700" cy="2592388"/>
                <a:chOff x="375" y="528"/>
                <a:chExt cx="4328" cy="1509"/>
              </a:xfrm>
            </p:grpSpPr>
            <p:graphicFrame>
              <p:nvGraphicFramePr>
                <p:cNvPr id="66586" name="Object 20"/>
                <p:cNvGraphicFramePr>
                  <a:graphicFrameLocks noChangeAspect="1"/>
                </p:cNvGraphicFramePr>
                <p:nvPr>
                  <p:custDataLst>
                    <p:tags r:id="rId6"/>
                  </p:custDataLst>
                </p:nvPr>
              </p:nvGraphicFramePr>
              <p:xfrm>
                <a:off x="375" y="528"/>
                <a:ext cx="4328" cy="15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3860800" imgH="1346200" progId="Equation.3">
                        <p:embed/>
                      </p:oleObj>
                    </mc:Choice>
                    <mc:Fallback>
                      <p:oleObj r:id="rId10" imgW="3860800" imgH="1346200" progId="Equation.3">
                        <p:embed/>
                        <p:pic>
                          <p:nvPicPr>
                            <p:cNvPr id="0" name="图片 3139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5" y="528"/>
                              <a:ext cx="4328" cy="150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587" name="Text Box 21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728" y="1248"/>
                  <a:ext cx="1728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0" hangingPunct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rgbClr val="0B0B13"/>
                      </a:solidFill>
                      <a:latin typeface="Times New Roman" panose="02020603050405020304" pitchFamily="18" charset="0"/>
                    </a:rPr>
                    <a:t>Fourier’s Law</a:t>
                  </a:r>
                </a:p>
              </p:txBody>
            </p:sp>
          </p:grpSp>
          <p:sp>
            <p:nvSpPr>
              <p:cNvPr id="29702" name="AutoShape 2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762501" y="765175"/>
                <a:ext cx="3162300" cy="530225"/>
              </a:xfrm>
              <a:prstGeom prst="wedgeRoundRectCallout">
                <a:avLst>
                  <a:gd name="adj1" fmla="val -87917"/>
                  <a:gd name="adj2" fmla="val 71856"/>
                  <a:gd name="adj3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Linear distribution</a:t>
                </a:r>
              </a:p>
            </p:txBody>
          </p:sp>
        </p:grpSp>
      </p:grpSp>
      <p:sp>
        <p:nvSpPr>
          <p:cNvPr id="25" name="Line 1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7524750" y="231775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9950" y="4185920"/>
            <a:ext cx="2850515" cy="241617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3168968" y="5316220"/>
            <a:ext cx="5974715" cy="185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ow does the temperature distribution if the 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thermal conductivity changes with the temperature?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1f8d146-644e-470c-a0e4-ea3ef9723577"/>
  <p:tag name="COMMONDATA" val="eyJoZGlkIjoiZDQ1MmY0N2RjMDk5ZGQ1ODFjZDE2NTA5M2E2NWIw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1913</Words>
  <Application>Microsoft Office PowerPoint</Application>
  <PresentationFormat>全屏显示(4:3)</PresentationFormat>
  <Paragraphs>331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PingFang SC</vt:lpstr>
      <vt:lpstr>等线</vt:lpstr>
      <vt:lpstr>等线 Light</vt:lpstr>
      <vt:lpstr>黑体</vt:lpstr>
      <vt:lpstr>华文琥珀</vt:lpstr>
      <vt:lpstr>华文隶书</vt:lpstr>
      <vt:lpstr>华文新魏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主题​​</vt:lpstr>
      <vt:lpstr>1_Office 主题​​</vt:lpstr>
      <vt:lpstr>Equation</vt:lpstr>
      <vt:lpstr>Equation.DSMT4</vt:lpstr>
      <vt:lpstr>Equation.3</vt:lpstr>
      <vt:lpstr>MSPhotoEd.3</vt:lpstr>
      <vt:lpstr>公式</vt:lpstr>
      <vt:lpstr>Photo Editor 照片</vt:lpstr>
      <vt:lpstr>Heat Transfer</vt:lpstr>
      <vt:lpstr>HT Week 2 recall</vt:lpstr>
      <vt:lpstr>HT Week 2 Review - Introduction to Conduction- </vt:lpstr>
      <vt:lpstr>HT Week 2 Review - Introduction to Conduction- </vt:lpstr>
      <vt:lpstr>HT: Conduction</vt:lpstr>
      <vt:lpstr>3. One-Dimensional,      Steady-State Condution</vt:lpstr>
      <vt:lpstr>3.1 The plane wall</vt:lpstr>
      <vt:lpstr>3.1 The plane wall</vt:lpstr>
      <vt:lpstr>3.1 The plane wall</vt:lpstr>
      <vt:lpstr>3.1 The plane wall</vt:lpstr>
      <vt:lpstr>3.1 The plane wall</vt:lpstr>
      <vt:lpstr>3.1 The plane wall</vt:lpstr>
      <vt:lpstr>3.2 Heat conduction in cylinder</vt:lpstr>
      <vt:lpstr>3.2 Heat conduction in cylinder</vt:lpstr>
      <vt:lpstr>3.2 Heat conduction in cylinder</vt:lpstr>
      <vt:lpstr>3.2 Heat conduction in cylinder</vt:lpstr>
      <vt:lpstr>3.2 Conduction with Thermal Energy Generation</vt:lpstr>
      <vt:lpstr>3.3 Multiple plane wall (cont.)</vt:lpstr>
      <vt:lpstr>3.3 Multiple plane wall (cont.)</vt:lpstr>
      <vt:lpstr>3.3 Multiple plane wall (cont.)</vt:lpstr>
      <vt:lpstr>3.3 Multiple plane wall(cont.)</vt:lpstr>
      <vt:lpstr>3.3 Multiple plane wall(cont.)</vt:lpstr>
      <vt:lpstr>3.3 Multiple plane wall(cont.)</vt:lpstr>
      <vt:lpstr>3.3 Multiple plane wall(cont.)</vt:lpstr>
      <vt:lpstr>3.3 Multiple plane wall(cont.)</vt:lpstr>
      <vt:lpstr>3.3 Multiple plane wall(cont.)</vt:lpstr>
      <vt:lpstr>3.3 The plane wall (cont.)</vt:lpstr>
      <vt:lpstr>3.3 The plane wall (cont.)</vt:lpstr>
      <vt:lpstr>3.3 The plane wall (cont.)</vt:lpstr>
      <vt:lpstr>3.3 The Cylinder </vt:lpstr>
      <vt:lpstr>3.3 The Cylinder </vt:lpstr>
      <vt:lpstr>3.3 insulation layer </vt:lpstr>
      <vt:lpstr>3.3 insulation layer </vt:lpstr>
      <vt:lpstr>3.3 insulation layer </vt:lpstr>
      <vt:lpstr>3.3 insulation layer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</dc:title>
  <dc:creator>Jin Zhao</dc:creator>
  <cp:lastModifiedBy>guice yao</cp:lastModifiedBy>
  <cp:revision>260</cp:revision>
  <dcterms:created xsi:type="dcterms:W3CDTF">2020-01-03T14:27:00Z</dcterms:created>
  <dcterms:modified xsi:type="dcterms:W3CDTF">2023-03-06T06:19:45Z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D55F3B9A067D4A76ABEA2509E4C97065</vt:lpwstr>
  </property>
  <property fmtid="{D5CDD505-2E9C-101B-9397-08002B2CF9AE}" pid="3" name="KSOProductBuildVer">
    <vt:lpwstr>2052-11.1.0.13703</vt:lpwstr>
  </property>
</Properties>
</file>