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410.xml" ContentType="application/vnd.openxmlformats-officedocument.presentationml.tags+xml"/>
  <Override PartName="/ppt/tags/tag430.xml" ContentType="application/vnd.openxmlformats-officedocument.presentationml.tags+xml"/>
  <Override PartName="/ppt/tags/tag450.xml" ContentType="application/vnd.openxmlformats-officedocument.presentationml.tags+xml"/>
  <Override PartName="/ppt/tags/tag99.xml" ContentType="application/vnd.openxmlformats-officedocument.presentationml.tags+xml"/>
  <Override PartName="/ppt/tags/tag102.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6"/>
  </p:notesMasterIdLst>
  <p:sldIdLst>
    <p:sldId id="802" r:id="rId3"/>
    <p:sldId id="262" r:id="rId4"/>
    <p:sldId id="1000" r:id="rId5"/>
    <p:sldId id="1001" r:id="rId6"/>
    <p:sldId id="1002" r:id="rId7"/>
    <p:sldId id="1003" r:id="rId8"/>
    <p:sldId id="277" r:id="rId9"/>
    <p:sldId id="340" r:id="rId10"/>
    <p:sldId id="1004" r:id="rId11"/>
    <p:sldId id="1005" r:id="rId12"/>
    <p:sldId id="1006" r:id="rId13"/>
    <p:sldId id="1007" r:id="rId14"/>
    <p:sldId id="1008" r:id="rId15"/>
    <p:sldId id="1009" r:id="rId16"/>
    <p:sldId id="1010" r:id="rId17"/>
    <p:sldId id="1011" r:id="rId18"/>
    <p:sldId id="1012" r:id="rId19"/>
    <p:sldId id="1013" r:id="rId20"/>
    <p:sldId id="1014" r:id="rId21"/>
    <p:sldId id="1039" r:id="rId22"/>
    <p:sldId id="1040" r:id="rId23"/>
    <p:sldId id="1041" r:id="rId24"/>
    <p:sldId id="1016" r:id="rId25"/>
    <p:sldId id="1015" r:id="rId26"/>
    <p:sldId id="1017" r:id="rId27"/>
    <p:sldId id="1038" r:id="rId28"/>
    <p:sldId id="1021" r:id="rId29"/>
    <p:sldId id="1022" r:id="rId30"/>
    <p:sldId id="1023" r:id="rId31"/>
    <p:sldId id="1024" r:id="rId32"/>
    <p:sldId id="1025" r:id="rId33"/>
    <p:sldId id="1026" r:id="rId34"/>
    <p:sldId id="1027" r:id="rId35"/>
    <p:sldId id="1028" r:id="rId36"/>
    <p:sldId id="1029" r:id="rId37"/>
    <p:sldId id="1030" r:id="rId38"/>
    <p:sldId id="1031" r:id="rId39"/>
    <p:sldId id="1032" r:id="rId40"/>
    <p:sldId id="1033" r:id="rId41"/>
    <p:sldId id="1034" r:id="rId42"/>
    <p:sldId id="1035" r:id="rId43"/>
    <p:sldId id="1036" r:id="rId44"/>
    <p:sldId id="1037" r:id="rId45"/>
  </p:sldIdLst>
  <p:sldSz cx="9144000" cy="6858000" type="screen4x3"/>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T Week 2" id="{BCDB2339-4FC7-46E0-B62F-22D7EBEC4F17}">
          <p14:sldIdLst>
            <p14:sldId id="802"/>
          </p14:sldIdLst>
        </p14:section>
        <p14:section name="HT Week 3" id="{2E38381A-768D-407C-9E19-2ACEB0556815}">
          <p14:sldIdLst>
            <p14:sldId id="262"/>
            <p14:sldId id="1000"/>
            <p14:sldId id="1001"/>
            <p14:sldId id="1002"/>
            <p14:sldId id="1003"/>
            <p14:sldId id="277"/>
            <p14:sldId id="340"/>
            <p14:sldId id="1004"/>
            <p14:sldId id="1005"/>
            <p14:sldId id="1006"/>
            <p14:sldId id="1007"/>
            <p14:sldId id="1008"/>
            <p14:sldId id="1009"/>
            <p14:sldId id="1010"/>
            <p14:sldId id="1011"/>
            <p14:sldId id="1012"/>
            <p14:sldId id="1013"/>
            <p14:sldId id="1014"/>
            <p14:sldId id="1039"/>
            <p14:sldId id="1040"/>
            <p14:sldId id="1041"/>
            <p14:sldId id="1016"/>
            <p14:sldId id="1015"/>
            <p14:sldId id="1017"/>
            <p14:sldId id="1038"/>
            <p14:sldId id="1021"/>
            <p14:sldId id="1022"/>
            <p14:sldId id="1023"/>
            <p14:sldId id="1024"/>
            <p14:sldId id="1025"/>
            <p14:sldId id="1026"/>
            <p14:sldId id="1027"/>
            <p14:sldId id="1028"/>
            <p14:sldId id="1029"/>
            <p14:sldId id="1030"/>
            <p14:sldId id="1031"/>
            <p14:sldId id="1032"/>
            <p14:sldId id="1033"/>
            <p14:sldId id="1034"/>
            <p14:sldId id="1035"/>
            <p14:sldId id="1036"/>
            <p14:sldId id="10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3366"/>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35" autoAdjust="0"/>
  </p:normalViewPr>
  <p:slideViewPr>
    <p:cSldViewPr snapToGrid="0">
      <p:cViewPr varScale="1">
        <p:scale>
          <a:sx n="153" d="100"/>
          <a:sy n="153" d="100"/>
        </p:scale>
        <p:origin x="202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75AAD-53EC-411D-AD76-3C50F63B06DE}" type="datetimeFigureOut">
              <a:rPr lang="zh-CN" altLang="en-US" smtClean="0"/>
              <a:t>2023/3/13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F917F6-C783-40E7-88DE-52C1CFD646F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E417F6D3-86EE-45B2-814D-B005A5192DF0}"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27</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04834" name="Rectangle 1026"/>
          <p:cNvSpPr>
            <a:spLocks noGrp="1" noRot="1" noChangeAspect="1" noChangeArrowheads="1"/>
          </p:cNvSpPr>
          <p:nvPr>
            <p:ph type="sldImg"/>
          </p:nvPr>
        </p:nvSpPr>
        <p:spPr/>
      </p:sp>
      <p:sp>
        <p:nvSpPr>
          <p:cNvPr id="504835" name="Rectangle 1027"/>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D93DB354-4C9C-41C6-9FD8-D7EF2E14BE13}"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36</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98018" name="Rectangle 2"/>
          <p:cNvSpPr>
            <a:spLocks noGrp="1" noRot="1" noChangeAspect="1" noChangeArrowheads="1"/>
          </p:cNvSpPr>
          <p:nvPr>
            <p:ph type="sldImg"/>
          </p:nvPr>
        </p:nvSpPr>
        <p:spPr/>
      </p:sp>
      <p:sp>
        <p:nvSpPr>
          <p:cNvPr id="59801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F1E6563F-13F6-46E4-AF2E-79F39BAEC83E}"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37</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0066" name="Rectangle 2"/>
          <p:cNvSpPr>
            <a:spLocks noGrp="1" noRot="1" noChangeAspect="1" noChangeArrowheads="1"/>
          </p:cNvSpPr>
          <p:nvPr>
            <p:ph type="sldImg"/>
          </p:nvPr>
        </p:nvSpPr>
        <p:spPr/>
      </p:sp>
      <p:sp>
        <p:nvSpPr>
          <p:cNvPr id="60006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D05576A3-2FAE-410A-96E3-C2779088B149}"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38</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3138" name="Rectangle 2"/>
          <p:cNvSpPr>
            <a:spLocks noGrp="1" noRot="1" noChangeAspect="1" noChangeArrowheads="1"/>
          </p:cNvSpPr>
          <p:nvPr>
            <p:ph type="sldImg"/>
          </p:nvPr>
        </p:nvSpPr>
        <p:spPr bwMode="auto">
          <a:xfrm>
            <a:off x="1268413" y="722313"/>
            <a:ext cx="4799012" cy="3598862"/>
          </a:xfrm>
          <a:prstGeom prst="rect">
            <a:avLst/>
          </a:prstGeom>
          <a:solidFill>
            <a:srgbClr val="FFFFFF"/>
          </a:solidFill>
          <a:ln>
            <a:solidFill>
              <a:srgbClr val="000000"/>
            </a:solidFill>
            <a:miter lim="800000"/>
          </a:ln>
        </p:spPr>
      </p:sp>
      <p:sp>
        <p:nvSpPr>
          <p:cNvPr id="603139"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ln>
        </p:spPr>
        <p:txBody>
          <a:bodyPr lIns="91577" tIns="45789" rIns="91577" bIns="45789"/>
          <a:lstStyle/>
          <a:p>
            <a:endParaRPr lang="zh-CN" altLang="en-US">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72D82520-8177-469A-9FD8-BFA0BE042577}"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39</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5186" name="Rectangle 2"/>
          <p:cNvSpPr>
            <a:spLocks noGrp="1" noRot="1" noChangeAspect="1" noChangeArrowheads="1"/>
          </p:cNvSpPr>
          <p:nvPr>
            <p:ph type="sldImg"/>
          </p:nvPr>
        </p:nvSpPr>
        <p:spPr bwMode="auto">
          <a:xfrm>
            <a:off x="1268413" y="722313"/>
            <a:ext cx="4799012" cy="3598862"/>
          </a:xfrm>
          <a:prstGeom prst="rect">
            <a:avLst/>
          </a:prstGeom>
          <a:solidFill>
            <a:srgbClr val="FFFFFF"/>
          </a:solidFill>
          <a:ln>
            <a:solidFill>
              <a:srgbClr val="000000"/>
            </a:solidFill>
            <a:miter lim="800000"/>
          </a:ln>
        </p:spPr>
      </p:sp>
      <p:sp>
        <p:nvSpPr>
          <p:cNvPr id="605187"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ln>
        </p:spPr>
        <p:txBody>
          <a:bodyPr lIns="91577" tIns="45789" rIns="91577" bIns="45789"/>
          <a:lstStyle/>
          <a:p>
            <a:endParaRPr lang="zh-CN" altLang="en-US">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9DE86C2E-9FB5-455A-A067-184C58FE9E58}"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40</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7234" name="Rectangle 2"/>
          <p:cNvSpPr>
            <a:spLocks noGrp="1" noRot="1" noChangeAspect="1" noChangeArrowheads="1"/>
          </p:cNvSpPr>
          <p:nvPr>
            <p:ph type="sldImg"/>
          </p:nvPr>
        </p:nvSpPr>
        <p:spPr bwMode="auto">
          <a:xfrm>
            <a:off x="1268413" y="722313"/>
            <a:ext cx="4799012" cy="3598862"/>
          </a:xfrm>
          <a:prstGeom prst="rect">
            <a:avLst/>
          </a:prstGeom>
          <a:solidFill>
            <a:srgbClr val="FFFFFF"/>
          </a:solidFill>
          <a:ln>
            <a:solidFill>
              <a:srgbClr val="000000"/>
            </a:solidFill>
            <a:miter lim="800000"/>
          </a:ln>
        </p:spPr>
      </p:sp>
      <p:sp>
        <p:nvSpPr>
          <p:cNvPr id="607235"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ln>
        </p:spPr>
        <p:txBody>
          <a:bodyPr lIns="91577" tIns="45789" rIns="91577" bIns="45789"/>
          <a:lstStyle/>
          <a:p>
            <a:endParaRPr lang="zh-CN" altLang="en-US">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D194FA1B-FFB7-4B57-B4AB-FDB0C5591F53}"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41</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09282" name="Rectangle 2"/>
          <p:cNvSpPr>
            <a:spLocks noGrp="1" noRot="1" noChangeAspect="1" noChangeArrowheads="1"/>
          </p:cNvSpPr>
          <p:nvPr>
            <p:ph type="sldImg"/>
          </p:nvPr>
        </p:nvSpPr>
        <p:spPr bwMode="auto">
          <a:xfrm>
            <a:off x="1268413" y="722313"/>
            <a:ext cx="4799012" cy="3598862"/>
          </a:xfrm>
          <a:prstGeom prst="rect">
            <a:avLst/>
          </a:prstGeom>
          <a:solidFill>
            <a:srgbClr val="FFFFFF"/>
          </a:solidFill>
          <a:ln>
            <a:solidFill>
              <a:srgbClr val="000000"/>
            </a:solidFill>
            <a:miter lim="800000"/>
          </a:ln>
        </p:spPr>
      </p:sp>
      <p:sp>
        <p:nvSpPr>
          <p:cNvPr id="609283"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ln>
        </p:spPr>
        <p:txBody>
          <a:bodyPr lIns="91577" tIns="45789" rIns="91577" bIns="45789"/>
          <a:lstStyle/>
          <a:p>
            <a:endParaRPr lang="zh-CN" altLang="en-US">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342FE5DF-9899-4D0E-9CB0-750F755FFB5C}"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42</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1330" name="Rectangle 2"/>
          <p:cNvSpPr>
            <a:spLocks noGrp="1" noRot="1" noChangeAspect="1" noChangeArrowheads="1"/>
          </p:cNvSpPr>
          <p:nvPr>
            <p:ph type="sldImg"/>
          </p:nvPr>
        </p:nvSpPr>
        <p:spPr bwMode="auto">
          <a:xfrm>
            <a:off x="1268413" y="722313"/>
            <a:ext cx="4799012" cy="3598862"/>
          </a:xfrm>
          <a:prstGeom prst="rect">
            <a:avLst/>
          </a:prstGeom>
          <a:solidFill>
            <a:srgbClr val="FFFFFF"/>
          </a:solidFill>
          <a:ln>
            <a:solidFill>
              <a:srgbClr val="000000"/>
            </a:solidFill>
            <a:miter lim="800000"/>
          </a:ln>
        </p:spPr>
      </p:sp>
      <p:sp>
        <p:nvSpPr>
          <p:cNvPr id="611331"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ln>
        </p:spPr>
        <p:txBody>
          <a:bodyPr lIns="91577" tIns="45789" rIns="91577" bIns="45789"/>
          <a:lstStyle/>
          <a:p>
            <a:endParaRPr lang="zh-CN" altLang="en-US">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A0207A8A-98D0-4CAD-B795-196B50BC988F}"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43</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613378" name="Rectangle 2"/>
          <p:cNvSpPr>
            <a:spLocks noGrp="1" noRot="1" noChangeAspect="1" noChangeArrowheads="1"/>
          </p:cNvSpPr>
          <p:nvPr>
            <p:ph type="sldImg"/>
          </p:nvPr>
        </p:nvSpPr>
        <p:spPr bwMode="auto">
          <a:xfrm>
            <a:off x="1268413" y="722313"/>
            <a:ext cx="4799012" cy="3598862"/>
          </a:xfrm>
          <a:prstGeom prst="rect">
            <a:avLst/>
          </a:prstGeom>
          <a:solidFill>
            <a:srgbClr val="FFFFFF"/>
          </a:solidFill>
          <a:ln>
            <a:solidFill>
              <a:srgbClr val="000000"/>
            </a:solidFill>
            <a:miter lim="800000"/>
          </a:ln>
        </p:spPr>
      </p:sp>
      <p:sp>
        <p:nvSpPr>
          <p:cNvPr id="613379" name="Rectangle 3"/>
          <p:cNvSpPr>
            <a:spLocks noGrp="1" noChangeArrowheads="1"/>
          </p:cNvSpPr>
          <p:nvPr>
            <p:ph type="body" idx="1"/>
          </p:nvPr>
        </p:nvSpPr>
        <p:spPr bwMode="auto">
          <a:xfrm>
            <a:off x="974725" y="4559300"/>
            <a:ext cx="5365750" cy="4319588"/>
          </a:xfrm>
          <a:prstGeom prst="rect">
            <a:avLst/>
          </a:prstGeom>
          <a:solidFill>
            <a:srgbClr val="FFFFFF"/>
          </a:solidFill>
          <a:ln>
            <a:solidFill>
              <a:srgbClr val="000000"/>
            </a:solidFill>
            <a:miter lim="800000"/>
          </a:ln>
        </p:spPr>
        <p:txBody>
          <a:bodyPr lIns="91577" tIns="45789" rIns="91577" bIns="45789"/>
          <a:lstStyle/>
          <a:p>
            <a:endParaRPr lang="zh-CN" altLang="en-US">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83EB0047-2C4F-477C-ADD9-E85632B6C9CA}"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28</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61154" name="Rectangle 2"/>
          <p:cNvSpPr>
            <a:spLocks noGrp="1" noRot="1" noChangeAspect="1" noChangeArrowheads="1"/>
          </p:cNvSpPr>
          <p:nvPr>
            <p:ph type="sldImg"/>
          </p:nvPr>
        </p:nvSpPr>
        <p:spPr/>
      </p:sp>
      <p:sp>
        <p:nvSpPr>
          <p:cNvPr id="56115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0DD4A49B-1AD3-4290-A862-D16BEBF43B14}"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29</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85730" name="Rectangle 2"/>
          <p:cNvSpPr>
            <a:spLocks noGrp="1" noRot="1" noChangeAspect="1" noChangeArrowheads="1"/>
          </p:cNvSpPr>
          <p:nvPr>
            <p:ph type="sldImg"/>
          </p:nvPr>
        </p:nvSpPr>
        <p:spPr/>
      </p:sp>
      <p:sp>
        <p:nvSpPr>
          <p:cNvPr id="58573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671D28A3-4186-4695-B9E3-7AF59F6416E5}"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30</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63202" name="Rectangle 2"/>
          <p:cNvSpPr>
            <a:spLocks noGrp="1" noRot="1" noChangeAspect="1" noChangeArrowheads="1"/>
          </p:cNvSpPr>
          <p:nvPr>
            <p:ph type="sldImg"/>
          </p:nvPr>
        </p:nvSpPr>
        <p:spPr/>
      </p:sp>
      <p:sp>
        <p:nvSpPr>
          <p:cNvPr id="56320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D4B8301A-0F47-44B0-A06B-E9B50EA3DB3A}"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31</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87778" name="Rectangle 2"/>
          <p:cNvSpPr>
            <a:spLocks noGrp="1" noRot="1" noChangeAspect="1" noChangeArrowheads="1"/>
          </p:cNvSpPr>
          <p:nvPr>
            <p:ph type="sldImg"/>
          </p:nvPr>
        </p:nvSpPr>
        <p:spPr/>
      </p:sp>
      <p:sp>
        <p:nvSpPr>
          <p:cNvPr id="58777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A19364D6-4929-4577-A516-1E829B86DA4C}"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32</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89826" name="Rectangle 2"/>
          <p:cNvSpPr>
            <a:spLocks noGrp="1" noRot="1" noChangeAspect="1" noChangeArrowheads="1"/>
          </p:cNvSpPr>
          <p:nvPr>
            <p:ph type="sldImg"/>
          </p:nvPr>
        </p:nvSpPr>
        <p:spPr/>
      </p:sp>
      <p:sp>
        <p:nvSpPr>
          <p:cNvPr id="58982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74B2E1B6-3326-4325-862E-F914C08EFFC2}"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33</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91874" name="Rectangle 2"/>
          <p:cNvSpPr>
            <a:spLocks noGrp="1" noRot="1" noChangeAspect="1" noChangeArrowheads="1"/>
          </p:cNvSpPr>
          <p:nvPr>
            <p:ph type="sldImg"/>
          </p:nvPr>
        </p:nvSpPr>
        <p:spPr/>
      </p:sp>
      <p:sp>
        <p:nvSpPr>
          <p:cNvPr id="59187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0BDD28A0-7B32-4A99-A1CD-3F0CF418F89A}"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34</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93922" name="Rectangle 2"/>
          <p:cNvSpPr>
            <a:spLocks noGrp="1" noRot="1" noChangeAspect="1" noChangeArrowheads="1"/>
          </p:cNvSpPr>
          <p:nvPr>
            <p:ph type="sldImg"/>
          </p:nvPr>
        </p:nvSpPr>
        <p:spPr/>
      </p:sp>
      <p:sp>
        <p:nvSpPr>
          <p:cNvPr id="59392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p:txBody>
          <a:bodyPr/>
          <a:lstStyle/>
          <a:p>
            <a:pPr marL="0" marR="0" lvl="0" indent="0" algn="r" defTabSz="965200" rtl="0" eaLnBrk="0" fontAlgn="base" latinLnBrk="0" hangingPunct="0">
              <a:lnSpc>
                <a:spcPct val="100000"/>
              </a:lnSpc>
              <a:spcBef>
                <a:spcPct val="0"/>
              </a:spcBef>
              <a:spcAft>
                <a:spcPct val="0"/>
              </a:spcAft>
              <a:buClrTx/>
              <a:buSzTx/>
              <a:buFontTx/>
              <a:buNone/>
              <a:defRPr/>
            </a:pPr>
            <a:fld id="{045EFEDE-2386-456A-8AEB-3465C1189544}" type="slidenum">
              <a:rPr kumimoji="0" lang="zh-CN" altLang="en-US" sz="13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35</a:t>
            </a:fld>
            <a:endParaRPr kumimoji="0" lang="en-US" altLang="zh-CN" sz="13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endParaRPr>
          </a:p>
        </p:txBody>
      </p:sp>
      <p:sp>
        <p:nvSpPr>
          <p:cNvPr id="595970" name="Rectangle 2"/>
          <p:cNvSpPr>
            <a:spLocks noGrp="1" noRot="1" noChangeAspect="1" noChangeArrowheads="1"/>
          </p:cNvSpPr>
          <p:nvPr>
            <p:ph type="sldImg"/>
          </p:nvPr>
        </p:nvSpPr>
        <p:spPr/>
      </p:sp>
      <p:sp>
        <p:nvSpPr>
          <p:cNvPr id="59597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78883" name="Rectangle 3"/>
          <p:cNvSpPr>
            <a:spLocks noGrp="1" noChangeArrowheads="1"/>
          </p:cNvSpPr>
          <p:nvPr>
            <p:ph type="ctrTitle" hasCustomPrompt="1"/>
          </p:nvPr>
        </p:nvSpPr>
        <p:spPr>
          <a:xfrm>
            <a:off x="914400" y="1524000"/>
            <a:ext cx="7772400" cy="1143000"/>
          </a:xfrm>
        </p:spPr>
        <p:txBody>
          <a:bodyPr/>
          <a:lstStyle>
            <a:lvl1pPr>
              <a:defRPr sz="3800"/>
            </a:lvl1pPr>
          </a:lstStyle>
          <a:p>
            <a:pPr lvl="0"/>
            <a:r>
              <a:rPr lang="en-US" altLang="zh-CN" noProof="0"/>
              <a:t>Click to edit Master Title Style</a:t>
            </a:r>
          </a:p>
        </p:txBody>
      </p:sp>
      <p:sp>
        <p:nvSpPr>
          <p:cNvPr id="378884" name="Rectangle 4"/>
          <p:cNvSpPr>
            <a:spLocks noGrp="1" noChangeArrowheads="1"/>
          </p:cNvSpPr>
          <p:nvPr>
            <p:ph type="subTitle" idx="1"/>
          </p:nvPr>
        </p:nvSpPr>
        <p:spPr>
          <a:xfrm>
            <a:off x="914400" y="3276600"/>
            <a:ext cx="6400800" cy="1752600"/>
          </a:xfrm>
          <a:effectLst>
            <a:outerShdw dist="81320" dir="2319588" algn="ctr" rotWithShape="0">
              <a:srgbClr val="808080"/>
            </a:outerShdw>
          </a:effectLst>
        </p:spPr>
        <p:txBody>
          <a:bodyPr/>
          <a:lstStyle>
            <a:lvl1pPr marL="0" indent="0">
              <a:buFontTx/>
              <a:buNone/>
              <a:defRPr/>
            </a:lvl1pPr>
          </a:lstStyle>
          <a:p>
            <a:pPr lvl="0"/>
            <a:r>
              <a:rPr lang="en-US" altLang="zh-CN" noProof="0"/>
              <a:t>Click to edit Master subtitle style</a:t>
            </a:r>
          </a:p>
        </p:txBody>
      </p:sp>
      <p:sp>
        <p:nvSpPr>
          <p:cNvPr id="378890" name="Rectangle 10"/>
          <p:cNvSpPr>
            <a:spLocks noGrp="1" noChangeArrowheads="1"/>
          </p:cNvSpPr>
          <p:nvPr>
            <p:ph type="dt" sz="half" idx="2"/>
          </p:nvPr>
        </p:nvSpPr>
        <p:spPr/>
        <p:txBody>
          <a:bodyPr/>
          <a:lstStyle>
            <a:lvl1pPr>
              <a:defRPr/>
            </a:lvl1pPr>
          </a:lstStyle>
          <a:p>
            <a:fld id="{DF2BDD58-8997-4EED-A23D-43ABDA01E5D3}" type="datetime1">
              <a:rPr lang="zh-CN" altLang="en-US"/>
              <a:t>2023/3/13</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9A580031-6EB0-47F7-A51A-11A8E8B8EA13}" type="datetime1">
              <a:rPr lang="zh-CN" altLang="en-US"/>
              <a:t>2023/3/13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6" name="灯片编号占位符 5"/>
          <p:cNvSpPr>
            <a:spLocks noGrp="1"/>
          </p:cNvSpPr>
          <p:nvPr>
            <p:ph type="sldNum" sz="quarter" idx="12"/>
          </p:nvPr>
        </p:nvSpPr>
        <p:spPr/>
        <p:txBody>
          <a:bodyPr/>
          <a:lstStyle>
            <a:lvl1pPr>
              <a:defRPr/>
            </a:lvl1pPr>
          </a:lstStyle>
          <a:p>
            <a:fld id="{D04D78FE-31B3-4F02-B5FD-CC17E71FD6B4}"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14E7F66C-A55B-4C47-9C8C-04B4C7E0DF48}" type="datetime1">
              <a:rPr lang="zh-CN" altLang="en-US"/>
              <a:t>2023/3/13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6" name="灯片编号占位符 5"/>
          <p:cNvSpPr>
            <a:spLocks noGrp="1"/>
          </p:cNvSpPr>
          <p:nvPr>
            <p:ph type="sldNum" sz="quarter" idx="12"/>
          </p:nvPr>
        </p:nvSpPr>
        <p:spPr/>
        <p:txBody>
          <a:bodyPr/>
          <a:lstStyle>
            <a:lvl1pPr>
              <a:defRPr/>
            </a:lvl1pPr>
          </a:lstStyle>
          <a:p>
            <a:fld id="{479B309E-46A9-4F27-B1D8-9FAB1F1CB13B}" type="slidenum">
              <a:rPr lang="zh-CN" altLang="en-US"/>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295400"/>
            <a:ext cx="3810000" cy="4876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876800" y="1295400"/>
            <a:ext cx="3810000" cy="4876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lvl1pPr>
              <a:defRPr/>
            </a:lvl1pPr>
          </a:lstStyle>
          <a:p>
            <a:fld id="{52ADA98D-5711-465B-8349-600E8AEFC3C7}" type="datetime1">
              <a:rPr lang="zh-CN" altLang="en-US"/>
              <a:t>2023/3/13</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7" name="灯片编号占位符 6"/>
          <p:cNvSpPr>
            <a:spLocks noGrp="1"/>
          </p:cNvSpPr>
          <p:nvPr>
            <p:ph type="sldNum" sz="quarter" idx="12"/>
          </p:nvPr>
        </p:nvSpPr>
        <p:spPr/>
        <p:txBody>
          <a:bodyPr/>
          <a:lstStyle>
            <a:lvl1pPr>
              <a:defRPr/>
            </a:lvl1pPr>
          </a:lstStyle>
          <a:p>
            <a:fld id="{C9456DDB-9E70-4B51-88A6-AD17078D1B55}" type="slidenum">
              <a:rPr lang="zh-CN" altLang="en-US"/>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lvl1pPr>
              <a:defRPr/>
            </a:lvl1pPr>
          </a:lstStyle>
          <a:p>
            <a:fld id="{36C4F676-61BE-4619-A341-B0C62E1E0178}" type="datetime1">
              <a:rPr lang="zh-CN" altLang="en-US"/>
              <a:t>2023/3/13</a:t>
            </a:fld>
            <a:endParaRPr lang="en-US" altLang="zh-CN"/>
          </a:p>
        </p:txBody>
      </p:sp>
      <p:sp>
        <p:nvSpPr>
          <p:cNvPr id="8" name="页脚占位符 7"/>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9" name="灯片编号占位符 8"/>
          <p:cNvSpPr>
            <a:spLocks noGrp="1"/>
          </p:cNvSpPr>
          <p:nvPr>
            <p:ph type="sldNum" sz="quarter" idx="12"/>
          </p:nvPr>
        </p:nvSpPr>
        <p:spPr/>
        <p:txBody>
          <a:bodyPr/>
          <a:lstStyle>
            <a:lvl1pPr>
              <a:defRPr/>
            </a:lvl1pPr>
          </a:lstStyle>
          <a:p>
            <a:fld id="{60DE906D-55C0-4368-9C39-96BAA0FC1EA5}" type="slidenum">
              <a:rPr lang="zh-CN" altLang="en-US"/>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2AC8548-863B-4B52-BA13-900859E94F66}" type="datetime1">
              <a:rPr lang="zh-CN" altLang="en-US"/>
              <a:t>2023/3/13</a:t>
            </a:fld>
            <a:endParaRPr lang="en-US" altLang="zh-CN"/>
          </a:p>
        </p:txBody>
      </p:sp>
      <p:sp>
        <p:nvSpPr>
          <p:cNvPr id="4" name="页脚占位符 3"/>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5" name="灯片编号占位符 4"/>
          <p:cNvSpPr>
            <a:spLocks noGrp="1"/>
          </p:cNvSpPr>
          <p:nvPr>
            <p:ph type="sldNum" sz="quarter" idx="12"/>
          </p:nvPr>
        </p:nvSpPr>
        <p:spPr/>
        <p:txBody>
          <a:bodyPr/>
          <a:lstStyle>
            <a:lvl1pPr>
              <a:defRPr/>
            </a:lvl1pPr>
          </a:lstStyle>
          <a:p>
            <a:fld id="{3ED19176-AF2C-42BA-B1D8-9C8D2E9207CF}" type="slidenum">
              <a:rPr lang="zh-CN" altLang="en-US"/>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0C79B467-B860-41B2-90CA-4694E14252AB}" type="datetime1">
              <a:rPr lang="zh-CN" altLang="en-US"/>
              <a:t>2023/3/13</a:t>
            </a:fld>
            <a:endParaRPr lang="en-US" altLang="zh-CN"/>
          </a:p>
        </p:txBody>
      </p:sp>
      <p:sp>
        <p:nvSpPr>
          <p:cNvPr id="3" name="页脚占位符 2"/>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4" name="灯片编号占位符 3"/>
          <p:cNvSpPr>
            <a:spLocks noGrp="1"/>
          </p:cNvSpPr>
          <p:nvPr>
            <p:ph type="sldNum" sz="quarter" idx="12"/>
          </p:nvPr>
        </p:nvSpPr>
        <p:spPr/>
        <p:txBody>
          <a:bodyPr/>
          <a:lstStyle>
            <a:lvl1pPr>
              <a:defRPr/>
            </a:lvl1pPr>
          </a:lstStyle>
          <a:p>
            <a:fld id="{2126775B-713C-4DEB-82E0-E924C481557E}" type="slidenum">
              <a:rPr lang="zh-CN" altLang="en-US"/>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B032C27B-17AC-43A9-B55B-75E74911F2EB}" type="datetime1">
              <a:rPr lang="zh-CN" altLang="en-US"/>
              <a:t>2023/3/13</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7" name="灯片编号占位符 6"/>
          <p:cNvSpPr>
            <a:spLocks noGrp="1"/>
          </p:cNvSpPr>
          <p:nvPr>
            <p:ph type="sldNum" sz="quarter" idx="12"/>
          </p:nvPr>
        </p:nvSpPr>
        <p:spPr/>
        <p:txBody>
          <a:bodyPr/>
          <a:lstStyle>
            <a:lvl1pPr>
              <a:defRPr/>
            </a:lvl1pPr>
          </a:lstStyle>
          <a:p>
            <a:fld id="{BF7ED8B4-A9BB-45DA-9D66-DFBCC8BF0A12}"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8DB30C6D-2CD3-484D-ADDB-D5135255A429}" type="datetime1">
              <a:rPr lang="zh-CN" altLang="en-US"/>
              <a:t>2023/3/13</a:t>
            </a:fld>
            <a:endParaRPr lang="en-US" altLang="zh-CN"/>
          </a:p>
        </p:txBody>
      </p:sp>
      <p:sp>
        <p:nvSpPr>
          <p:cNvPr id="6" name="页脚占位符 5"/>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7" name="灯片编号占位符 6"/>
          <p:cNvSpPr>
            <a:spLocks noGrp="1"/>
          </p:cNvSpPr>
          <p:nvPr>
            <p:ph type="sldNum" sz="quarter" idx="12"/>
          </p:nvPr>
        </p:nvSpPr>
        <p:spPr/>
        <p:txBody>
          <a:bodyPr/>
          <a:lstStyle>
            <a:lvl1pPr>
              <a:defRPr/>
            </a:lvl1pPr>
          </a:lstStyle>
          <a:p>
            <a:fld id="{1A549646-958C-448F-9557-194E18C82CA2}" type="slidenum">
              <a:rPr lang="zh-CN" altLang="en-US"/>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60ED98BC-7E30-40C1-AA63-ACCA04480DF7}" type="datetime1">
              <a:rPr lang="zh-CN" altLang="en-US"/>
              <a:t>2023/3/13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6" name="灯片编号占位符 5"/>
          <p:cNvSpPr>
            <a:spLocks noGrp="1"/>
          </p:cNvSpPr>
          <p:nvPr>
            <p:ph type="sldNum" sz="quarter" idx="12"/>
          </p:nvPr>
        </p:nvSpPr>
        <p:spPr/>
        <p:txBody>
          <a:bodyPr/>
          <a:lstStyle>
            <a:lvl1pPr>
              <a:defRPr/>
            </a:lvl1pPr>
          </a:lstStyle>
          <a:p>
            <a:fld id="{7411D061-F9B6-4F4E-9C84-5D94F9836194}" type="slidenum">
              <a:rPr lang="zh-CN" altLang="en-US"/>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609600"/>
            <a:ext cx="1943100" cy="5562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5676900" cy="55626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fld id="{8EE0D28C-553F-44FE-A531-06D119229F08}" type="datetime1">
              <a:rPr lang="zh-CN" altLang="en-US"/>
              <a:t>2023/3/13</a:t>
            </a:fld>
            <a:endParaRPr lang="en-US" altLang="zh-CN"/>
          </a:p>
        </p:txBody>
      </p:sp>
      <p:sp>
        <p:nvSpPr>
          <p:cNvPr id="5" name="页脚占位符 4"/>
          <p:cNvSpPr>
            <a:spLocks noGrp="1"/>
          </p:cNvSpPr>
          <p:nvPr>
            <p:ph type="ftr" sz="quarter" idx="11"/>
          </p:nvPr>
        </p:nvSpPr>
        <p:spPr/>
        <p:txBody>
          <a:bodyPr/>
          <a:lstStyle>
            <a:lvl1pPr>
              <a:defRPr/>
            </a:lvl1pPr>
          </a:lstStyle>
          <a:p>
            <a:r>
              <a:rPr lang="zh-CN" altLang="en-US"/>
              <a:t>AE 301 Aerodynamics I</a:t>
            </a:r>
            <a:endParaRPr lang="en-US" altLang="zh-CN"/>
          </a:p>
        </p:txBody>
      </p:sp>
      <p:sp>
        <p:nvSpPr>
          <p:cNvPr id="6" name="灯片编号占位符 5"/>
          <p:cNvSpPr>
            <a:spLocks noGrp="1"/>
          </p:cNvSpPr>
          <p:nvPr>
            <p:ph type="sldNum" sz="quarter" idx="12"/>
          </p:nvPr>
        </p:nvSpPr>
        <p:spPr/>
        <p:txBody>
          <a:bodyPr/>
          <a:lstStyle>
            <a:lvl1pPr>
              <a:defRPr/>
            </a:lvl1pPr>
          </a:lstStyle>
          <a:p>
            <a:fld id="{6D7C9AE3-9B75-4FD4-B9F7-75DC75590A3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67F8BF-F5BB-4261-B134-7C5986B408F4}" type="datetimeFigureOut">
              <a:rPr lang="zh-CN" altLang="en-US" smtClean="0"/>
              <a:t>2023/3/13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14FD5A-664A-4CE5-AB6F-978668B89E0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67F8BF-F5BB-4261-B134-7C5986B408F4}" type="datetimeFigureOut">
              <a:rPr lang="zh-CN" altLang="en-US" smtClean="0"/>
              <a:t>2023/3/13</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4FD5A-664A-4CE5-AB6F-978668B89E0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7859" name="Rectangle 3"/>
          <p:cNvSpPr>
            <a:spLocks noGrp="1" noChangeArrowheads="1"/>
          </p:cNvSpPr>
          <p:nvPr>
            <p:ph type="title"/>
          </p:nvPr>
        </p:nvSpPr>
        <p:spPr bwMode="auto">
          <a:xfrm>
            <a:off x="914400" y="609600"/>
            <a:ext cx="7772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377861" name="Rectangle 5"/>
          <p:cNvSpPr>
            <a:spLocks noGrp="1" noChangeArrowheads="1"/>
          </p:cNvSpPr>
          <p:nvPr>
            <p:ph type="body" idx="1"/>
          </p:nvPr>
        </p:nvSpPr>
        <p:spPr bwMode="auto">
          <a:xfrm>
            <a:off x="914400" y="1295400"/>
            <a:ext cx="7772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vert="horz" wrap="square" lIns="91440" tIns="45720" rIns="91440" bIns="45720" numCol="1" anchor="t" anchorCtr="0" compatLnSpc="1"/>
          <a:lstStyle/>
          <a:p>
            <a:pPr lvl="0"/>
            <a:r>
              <a:rPr lang="en-US" altLang="zh-CN"/>
              <a:t>Click to edit Master text styles</a:t>
            </a:r>
          </a:p>
          <a:p>
            <a:pPr lvl="1"/>
            <a:r>
              <a:rPr lang="en-US" altLang="zh-CN"/>
              <a:t>Second level</a:t>
            </a:r>
          </a:p>
          <a:p>
            <a:pPr lvl="2"/>
            <a:r>
              <a:rPr lang="en-US" altLang="zh-CN"/>
              <a:t>Third level </a:t>
            </a:r>
          </a:p>
          <a:p>
            <a:pPr lvl="3"/>
            <a:r>
              <a:rPr lang="en-US" altLang="zh-CN"/>
              <a:t>Fourth level</a:t>
            </a:r>
          </a:p>
          <a:p>
            <a:pPr lvl="4"/>
            <a:r>
              <a:rPr lang="en-US" altLang="zh-CN"/>
              <a:t>Fifth level</a:t>
            </a:r>
          </a:p>
          <a:p>
            <a:pPr lvl="3"/>
            <a:endParaRPr lang="zh-CN" altLang="en-US"/>
          </a:p>
        </p:txBody>
      </p:sp>
      <p:sp>
        <p:nvSpPr>
          <p:cNvPr id="377866" name="Rectangle 10"/>
          <p:cNvSpPr>
            <a:spLocks noGrp="1" noChangeArrowheads="1"/>
          </p:cNvSpPr>
          <p:nvPr>
            <p:ph type="dt" sz="half" idx="2"/>
          </p:nvPr>
        </p:nvSpPr>
        <p:spPr bwMode="auto">
          <a:xfrm>
            <a:off x="6705600" y="62484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lstStyle>
            <a:lvl1pPr>
              <a:spcBef>
                <a:spcPct val="20000"/>
              </a:spcBef>
              <a:defRPr kumimoji="0" sz="1400">
                <a:solidFill>
                  <a:schemeClr val="tx1"/>
                </a:solidFill>
                <a:latin typeface="+mn-lt"/>
                <a:ea typeface="宋体" panose="02010600030101010101" pitchFamily="2" charset="-122"/>
              </a:defRPr>
            </a:lvl1pPr>
          </a:lstStyle>
          <a:p>
            <a:fld id="{2F0FFBEF-7ED3-476A-8ACB-1E799DDB74A3}" type="datetime1">
              <a:rPr lang="zh-CN" altLang="en-US"/>
              <a:t>2023/3/13</a:t>
            </a:fld>
            <a:endParaRPr lang="en-US" altLang="zh-CN"/>
          </a:p>
        </p:txBody>
      </p:sp>
      <p:sp>
        <p:nvSpPr>
          <p:cNvPr id="377867" name="Rectangle 11"/>
          <p:cNvSpPr>
            <a:spLocks noGrp="1" noChangeArrowheads="1"/>
          </p:cNvSpPr>
          <p:nvPr>
            <p:ph type="ftr" sz="quarter" idx="3"/>
          </p:nvPr>
        </p:nvSpPr>
        <p:spPr bwMode="auto">
          <a:xfrm>
            <a:off x="83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lstStyle>
            <a:lvl1pPr algn="ctr">
              <a:spcBef>
                <a:spcPct val="20000"/>
              </a:spcBef>
              <a:defRPr kumimoji="0" sz="1400">
                <a:solidFill>
                  <a:schemeClr val="tx1"/>
                </a:solidFill>
                <a:latin typeface="+mn-lt"/>
                <a:ea typeface="宋体" panose="02010600030101010101" pitchFamily="2" charset="-122"/>
              </a:defRPr>
            </a:lvl1pPr>
          </a:lstStyle>
          <a:p>
            <a:r>
              <a:rPr lang="zh-CN" altLang="en-US"/>
              <a:t>AE 301 Aerodynamics I</a:t>
            </a:r>
            <a:endParaRPr lang="en-US" altLang="zh-CN"/>
          </a:p>
        </p:txBody>
      </p:sp>
      <p:sp>
        <p:nvSpPr>
          <p:cNvPr id="377868" name="Rectangle 12"/>
          <p:cNvSpPr>
            <a:spLocks noGrp="1" noChangeArrowheads="1"/>
          </p:cNvSpPr>
          <p:nvPr>
            <p:ph type="sldNum" sz="quarter" idx="4"/>
          </p:nvPr>
        </p:nvSpPr>
        <p:spPr bwMode="auto">
          <a:xfrm>
            <a:off x="3733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anchor="t" anchorCtr="0" compatLnSpc="1"/>
          <a:lstStyle>
            <a:lvl1pPr algn="r">
              <a:spcBef>
                <a:spcPct val="20000"/>
              </a:spcBef>
              <a:defRPr kumimoji="0" sz="1400">
                <a:solidFill>
                  <a:schemeClr val="tx1"/>
                </a:solidFill>
                <a:latin typeface="+mn-lt"/>
                <a:ea typeface="宋体" panose="02010600030101010101" pitchFamily="2" charset="-122"/>
              </a:defRPr>
            </a:lvl1pPr>
          </a:lstStyle>
          <a:p>
            <a:fld id="{0763E1FC-4CC9-41EB-9167-9A53B6A350AE}"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0" fontAlgn="base" hangingPunct="0">
        <a:lnSpc>
          <a:spcPct val="85000"/>
        </a:lnSpc>
        <a:spcBef>
          <a:spcPct val="0"/>
        </a:spcBef>
        <a:spcAft>
          <a:spcPct val="0"/>
        </a:spcAft>
        <a:defRPr kumimoji="1" sz="3200"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lnSpc>
          <a:spcPct val="85000"/>
        </a:lnSpc>
        <a:spcBef>
          <a:spcPct val="0"/>
        </a:spcBef>
        <a:spcAft>
          <a:spcPct val="0"/>
        </a:spcAft>
        <a:defRPr kumimoji="1" sz="3200">
          <a:solidFill>
            <a:schemeClr val="tx2"/>
          </a:solidFill>
          <a:effectLst>
            <a:outerShdw blurRad="38100" dist="38100" dir="2700000" algn="tl">
              <a:srgbClr val="C0C0C0"/>
            </a:outerShdw>
          </a:effectLst>
          <a:latin typeface="Tahoma" panose="020B0604030504040204" pitchFamily="34" charset="0"/>
        </a:defRPr>
      </a:lvl2pPr>
      <a:lvl3pPr algn="l" rtl="0" eaLnBrk="0" fontAlgn="base" hangingPunct="0">
        <a:lnSpc>
          <a:spcPct val="85000"/>
        </a:lnSpc>
        <a:spcBef>
          <a:spcPct val="0"/>
        </a:spcBef>
        <a:spcAft>
          <a:spcPct val="0"/>
        </a:spcAft>
        <a:defRPr kumimoji="1" sz="3200">
          <a:solidFill>
            <a:schemeClr val="tx2"/>
          </a:solidFill>
          <a:effectLst>
            <a:outerShdw blurRad="38100" dist="38100" dir="2700000" algn="tl">
              <a:srgbClr val="C0C0C0"/>
            </a:outerShdw>
          </a:effectLst>
          <a:latin typeface="Tahoma" panose="020B0604030504040204" pitchFamily="34" charset="0"/>
        </a:defRPr>
      </a:lvl3pPr>
      <a:lvl4pPr algn="l" rtl="0" eaLnBrk="0" fontAlgn="base" hangingPunct="0">
        <a:lnSpc>
          <a:spcPct val="85000"/>
        </a:lnSpc>
        <a:spcBef>
          <a:spcPct val="0"/>
        </a:spcBef>
        <a:spcAft>
          <a:spcPct val="0"/>
        </a:spcAft>
        <a:defRPr kumimoji="1" sz="3200">
          <a:solidFill>
            <a:schemeClr val="tx2"/>
          </a:solidFill>
          <a:effectLst>
            <a:outerShdw blurRad="38100" dist="38100" dir="2700000" algn="tl">
              <a:srgbClr val="C0C0C0"/>
            </a:outerShdw>
          </a:effectLst>
          <a:latin typeface="Tahoma" panose="020B0604030504040204" pitchFamily="34" charset="0"/>
        </a:defRPr>
      </a:lvl4pPr>
      <a:lvl5pPr algn="l" rtl="0" eaLnBrk="0" fontAlgn="base" hangingPunct="0">
        <a:lnSpc>
          <a:spcPct val="85000"/>
        </a:lnSpc>
        <a:spcBef>
          <a:spcPct val="0"/>
        </a:spcBef>
        <a:spcAft>
          <a:spcPct val="0"/>
        </a:spcAft>
        <a:defRPr kumimoji="1" sz="3200">
          <a:solidFill>
            <a:schemeClr val="tx2"/>
          </a:solidFill>
          <a:effectLst>
            <a:outerShdw blurRad="38100" dist="38100" dir="2700000" algn="tl">
              <a:srgbClr val="C0C0C0"/>
            </a:outerShdw>
          </a:effectLst>
          <a:latin typeface="Tahoma" panose="020B0604030504040204" pitchFamily="34" charset="0"/>
        </a:defRPr>
      </a:lvl5pPr>
      <a:lvl6pPr marL="457200" algn="l" rtl="0" eaLnBrk="0" fontAlgn="base" hangingPunct="0">
        <a:lnSpc>
          <a:spcPct val="85000"/>
        </a:lnSpc>
        <a:spcBef>
          <a:spcPct val="0"/>
        </a:spcBef>
        <a:spcAft>
          <a:spcPct val="0"/>
        </a:spcAft>
        <a:defRPr kumimoji="1" sz="3200">
          <a:solidFill>
            <a:schemeClr val="tx2"/>
          </a:solidFill>
          <a:effectLst>
            <a:outerShdw blurRad="38100" dist="38100" dir="2700000" algn="tl">
              <a:srgbClr val="C0C0C0"/>
            </a:outerShdw>
          </a:effectLst>
          <a:latin typeface="Tahoma" panose="020B0604030504040204" pitchFamily="34" charset="0"/>
        </a:defRPr>
      </a:lvl6pPr>
      <a:lvl7pPr marL="914400" algn="l" rtl="0" eaLnBrk="0" fontAlgn="base" hangingPunct="0">
        <a:lnSpc>
          <a:spcPct val="85000"/>
        </a:lnSpc>
        <a:spcBef>
          <a:spcPct val="0"/>
        </a:spcBef>
        <a:spcAft>
          <a:spcPct val="0"/>
        </a:spcAft>
        <a:defRPr kumimoji="1" sz="3200">
          <a:solidFill>
            <a:schemeClr val="tx2"/>
          </a:solidFill>
          <a:effectLst>
            <a:outerShdw blurRad="38100" dist="38100" dir="2700000" algn="tl">
              <a:srgbClr val="C0C0C0"/>
            </a:outerShdw>
          </a:effectLst>
          <a:latin typeface="Tahoma" panose="020B0604030504040204" pitchFamily="34" charset="0"/>
        </a:defRPr>
      </a:lvl7pPr>
      <a:lvl8pPr marL="1371600" algn="l" rtl="0" eaLnBrk="0" fontAlgn="base" hangingPunct="0">
        <a:lnSpc>
          <a:spcPct val="85000"/>
        </a:lnSpc>
        <a:spcBef>
          <a:spcPct val="0"/>
        </a:spcBef>
        <a:spcAft>
          <a:spcPct val="0"/>
        </a:spcAft>
        <a:defRPr kumimoji="1" sz="3200">
          <a:solidFill>
            <a:schemeClr val="tx2"/>
          </a:solidFill>
          <a:effectLst>
            <a:outerShdw blurRad="38100" dist="38100" dir="2700000" algn="tl">
              <a:srgbClr val="C0C0C0"/>
            </a:outerShdw>
          </a:effectLst>
          <a:latin typeface="Tahoma" panose="020B0604030504040204" pitchFamily="34" charset="0"/>
        </a:defRPr>
      </a:lvl8pPr>
      <a:lvl9pPr marL="1828800" algn="l" rtl="0" eaLnBrk="0" fontAlgn="base" hangingPunct="0">
        <a:lnSpc>
          <a:spcPct val="85000"/>
        </a:lnSpc>
        <a:spcBef>
          <a:spcPct val="0"/>
        </a:spcBef>
        <a:spcAft>
          <a:spcPct val="0"/>
        </a:spcAft>
        <a:defRPr kumimoji="1" sz="3200">
          <a:solidFill>
            <a:schemeClr val="tx2"/>
          </a:solidFill>
          <a:effectLst>
            <a:outerShdw blurRad="38100" dist="38100" dir="2700000" algn="tl">
              <a:srgbClr val="C0C0C0"/>
            </a:outerShdw>
          </a:effectLst>
          <a:latin typeface="Tahoma" panose="020B0604030504040204" pitchFamily="34" charset="0"/>
        </a:defRPr>
      </a:lvl9pPr>
    </p:titleStyle>
    <p:bodyStyle>
      <a:lvl1pPr marL="342900" indent="-342900" algn="l" rtl="0" eaLnBrk="0" fontAlgn="base" hangingPunct="0">
        <a:spcBef>
          <a:spcPct val="60000"/>
        </a:spcBef>
        <a:spcAft>
          <a:spcPct val="0"/>
        </a:spcAft>
        <a:buClr>
          <a:schemeClr val="tx1"/>
        </a:buClr>
        <a:buChar char="•"/>
        <a:defRPr kumimoji="1" sz="2400"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40000"/>
        </a:spcBef>
        <a:spcAft>
          <a:spcPct val="0"/>
        </a:spcAft>
        <a:buClr>
          <a:schemeClr val="tx1"/>
        </a:buClr>
        <a:buChar char="–"/>
        <a:defRPr kumimoji="1" sz="2000" kern="1200">
          <a:solidFill>
            <a:schemeClr val="tx1"/>
          </a:solidFill>
          <a:effectLst>
            <a:outerShdw blurRad="38100" dist="38100" dir="2700000" algn="tl">
              <a:srgbClr val="C0C0C0"/>
            </a:outerShdw>
          </a:effectLst>
          <a:latin typeface="+mn-lt"/>
          <a:ea typeface="+mn-ea"/>
          <a:cs typeface="+mn-cs"/>
        </a:defRPr>
      </a:lvl2pPr>
      <a:lvl3pPr marL="1143000" indent="-228600" algn="l" rtl="0" eaLnBrk="0" fontAlgn="base" hangingPunct="0">
        <a:lnSpc>
          <a:spcPct val="95000"/>
        </a:lnSpc>
        <a:spcBef>
          <a:spcPct val="35000"/>
        </a:spcBef>
        <a:spcAft>
          <a:spcPct val="0"/>
        </a:spcAft>
        <a:buChar char="•"/>
        <a:defRPr kumimoji="1"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lnSpc>
          <a:spcPct val="75000"/>
        </a:lnSpc>
        <a:spcBef>
          <a:spcPct val="30000"/>
        </a:spcBef>
        <a:spcAft>
          <a:spcPct val="0"/>
        </a:spcAft>
        <a:buChar char="–"/>
        <a:defRPr kumimoji="1" sz="1600"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lnSpc>
          <a:spcPct val="75000"/>
        </a:lnSpc>
        <a:spcBef>
          <a:spcPct val="30000"/>
        </a:spcBef>
        <a:spcAft>
          <a:spcPct val="0"/>
        </a:spcAft>
        <a:buChar char="»"/>
        <a:defRPr kumimoji="1" sz="14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jpeg"/><Relationship Id="rId13" Type="http://schemas.openxmlformats.org/officeDocument/2006/relationships/oleObject" Target="../embeddings/oleObject16.bin"/><Relationship Id="rId3" Type="http://schemas.openxmlformats.org/officeDocument/2006/relationships/tags" Target="../tags/tag112.xml"/><Relationship Id="rId7" Type="http://schemas.openxmlformats.org/officeDocument/2006/relationships/slideLayout" Target="../slideLayouts/slideLayout2.xml"/><Relationship Id="rId12" Type="http://schemas.openxmlformats.org/officeDocument/2006/relationships/image" Target="../media/image25.png"/><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oleObject" Target="../embeddings/oleObject15.bin"/><Relationship Id="rId5" Type="http://schemas.openxmlformats.org/officeDocument/2006/relationships/tags" Target="../tags/tag114.xml"/><Relationship Id="rId10" Type="http://schemas.openxmlformats.org/officeDocument/2006/relationships/image" Target="../media/image22.png"/><Relationship Id="rId4" Type="http://schemas.openxmlformats.org/officeDocument/2006/relationships/tags" Target="../tags/tag113.xml"/><Relationship Id="rId9" Type="http://schemas.openxmlformats.org/officeDocument/2006/relationships/oleObject" Target="../embeddings/oleObject14.bin"/><Relationship Id="rId1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tags" Target="../tags/tag118.xml"/><Relationship Id="rId7" Type="http://schemas.openxmlformats.org/officeDocument/2006/relationships/image" Target="../media/image27.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2.jpeg"/><Relationship Id="rId5" Type="http://schemas.openxmlformats.org/officeDocument/2006/relationships/slideLayout" Target="../slideLayouts/slideLayout2.xml"/><Relationship Id="rId4" Type="http://schemas.openxmlformats.org/officeDocument/2006/relationships/tags" Target="../tags/tag119.xml"/><Relationship Id="rId9"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tags" Target="../tags/tag122.xml"/><Relationship Id="rId7" Type="http://schemas.openxmlformats.org/officeDocument/2006/relationships/image" Target="../media/image31.jpe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image" Target="../media/image30.jpeg"/><Relationship Id="rId5" Type="http://schemas.openxmlformats.org/officeDocument/2006/relationships/image" Target="../media/image2.jpe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32.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2.jpeg"/><Relationship Id="rId5" Type="http://schemas.openxmlformats.org/officeDocument/2006/relationships/slideLayout" Target="../slideLayouts/slideLayout2.xml"/><Relationship Id="rId4" Type="http://schemas.openxmlformats.org/officeDocument/2006/relationships/tags" Target="../tags/tag126.xml"/></Relationships>
</file>

<file path=ppt/slides/_rels/slide1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29.xml"/><Relationship Id="rId7"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oleObject" Target="../embeddings/oleObject18.bin"/><Relationship Id="rId18" Type="http://schemas.openxmlformats.org/officeDocument/2006/relationships/image" Target="../media/image37.wmf"/><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media/image34.wmf"/><Relationship Id="rId17" Type="http://schemas.openxmlformats.org/officeDocument/2006/relationships/oleObject" Target="../embeddings/oleObject20.bin"/><Relationship Id="rId2" Type="http://schemas.openxmlformats.org/officeDocument/2006/relationships/tags" Target="../tags/tag134.xml"/><Relationship Id="rId16" Type="http://schemas.openxmlformats.org/officeDocument/2006/relationships/image" Target="../media/image36.wmf"/><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oleObject" Target="../embeddings/oleObject17.bin"/><Relationship Id="rId5" Type="http://schemas.openxmlformats.org/officeDocument/2006/relationships/tags" Target="../tags/tag137.xml"/><Relationship Id="rId15" Type="http://schemas.openxmlformats.org/officeDocument/2006/relationships/oleObject" Target="../embeddings/oleObject19.bin"/><Relationship Id="rId10" Type="http://schemas.openxmlformats.org/officeDocument/2006/relationships/image" Target="../media/image33.jpeg"/><Relationship Id="rId4" Type="http://schemas.openxmlformats.org/officeDocument/2006/relationships/tags" Target="../tags/tag136.xml"/><Relationship Id="rId9" Type="http://schemas.openxmlformats.org/officeDocument/2006/relationships/image" Target="../media/image2.jpeg"/><Relationship Id="rId14" Type="http://schemas.openxmlformats.org/officeDocument/2006/relationships/image" Target="../media/image35.wmf"/></Relationships>
</file>

<file path=ppt/slides/_rels/slide16.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slideLayout" Target="../slideLayouts/slideLayout2.xml"/><Relationship Id="rId18" Type="http://schemas.openxmlformats.org/officeDocument/2006/relationships/image" Target="../media/image40.wmf"/><Relationship Id="rId26" Type="http://schemas.openxmlformats.org/officeDocument/2006/relationships/image" Target="../media/image44.wmf"/><Relationship Id="rId3" Type="http://schemas.openxmlformats.org/officeDocument/2006/relationships/tags" Target="../tags/tag142.xml"/><Relationship Id="rId21" Type="http://schemas.openxmlformats.org/officeDocument/2006/relationships/oleObject" Target="../embeddings/oleObject24.bin"/><Relationship Id="rId7" Type="http://schemas.openxmlformats.org/officeDocument/2006/relationships/tags" Target="../tags/tag146.xml"/><Relationship Id="rId12" Type="http://schemas.openxmlformats.org/officeDocument/2006/relationships/tags" Target="../tags/tag151.xml"/><Relationship Id="rId17" Type="http://schemas.openxmlformats.org/officeDocument/2006/relationships/oleObject" Target="../embeddings/oleObject22.bin"/><Relationship Id="rId25" Type="http://schemas.openxmlformats.org/officeDocument/2006/relationships/oleObject" Target="../embeddings/oleObject26.bin"/><Relationship Id="rId2" Type="http://schemas.openxmlformats.org/officeDocument/2006/relationships/tags" Target="../tags/tag141.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24" Type="http://schemas.openxmlformats.org/officeDocument/2006/relationships/image" Target="../media/image43.wmf"/><Relationship Id="rId5" Type="http://schemas.openxmlformats.org/officeDocument/2006/relationships/tags" Target="../tags/tag144.xml"/><Relationship Id="rId15" Type="http://schemas.openxmlformats.org/officeDocument/2006/relationships/oleObject" Target="../embeddings/oleObject21.bin"/><Relationship Id="rId23" Type="http://schemas.openxmlformats.org/officeDocument/2006/relationships/oleObject" Target="../embeddings/oleObject25.bin"/><Relationship Id="rId10" Type="http://schemas.openxmlformats.org/officeDocument/2006/relationships/tags" Target="../tags/tag149.xml"/><Relationship Id="rId19" Type="http://schemas.openxmlformats.org/officeDocument/2006/relationships/oleObject" Target="../embeddings/oleObject23.bin"/><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image" Target="../media/image38.jpeg"/><Relationship Id="rId22" Type="http://schemas.openxmlformats.org/officeDocument/2006/relationships/image" Target="../media/image42.wmf"/></Relationships>
</file>

<file path=ppt/slides/_rels/slide17.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image" Target="../media/image45.wmf"/><Relationship Id="rId18" Type="http://schemas.openxmlformats.org/officeDocument/2006/relationships/oleObject" Target="../embeddings/oleObject30.bin"/><Relationship Id="rId3" Type="http://schemas.openxmlformats.org/officeDocument/2006/relationships/tags" Target="../tags/tag154.xml"/><Relationship Id="rId7" Type="http://schemas.openxmlformats.org/officeDocument/2006/relationships/tags" Target="../tags/tag158.xml"/><Relationship Id="rId12" Type="http://schemas.openxmlformats.org/officeDocument/2006/relationships/oleObject" Target="../embeddings/oleObject27.bin"/><Relationship Id="rId17" Type="http://schemas.openxmlformats.org/officeDocument/2006/relationships/image" Target="../media/image47.emf"/><Relationship Id="rId2" Type="http://schemas.openxmlformats.org/officeDocument/2006/relationships/tags" Target="../tags/tag153.xml"/><Relationship Id="rId16" Type="http://schemas.openxmlformats.org/officeDocument/2006/relationships/oleObject" Target="../embeddings/oleObject29.bin"/><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slideLayout" Target="../slideLayouts/slideLayout2.xml"/><Relationship Id="rId5" Type="http://schemas.openxmlformats.org/officeDocument/2006/relationships/tags" Target="../tags/tag156.xml"/><Relationship Id="rId15" Type="http://schemas.openxmlformats.org/officeDocument/2006/relationships/image" Target="../media/image46.emf"/><Relationship Id="rId10" Type="http://schemas.openxmlformats.org/officeDocument/2006/relationships/tags" Target="../tags/tag161.xml"/><Relationship Id="rId19" Type="http://schemas.openxmlformats.org/officeDocument/2006/relationships/image" Target="../media/image48.emf"/><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tags" Target="../tags/tag164.xml"/><Relationship Id="rId7" Type="http://schemas.openxmlformats.org/officeDocument/2006/relationships/oleObject" Target="../embeddings/oleObject31.bin"/><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slideLayout" Target="../slideLayouts/slideLayout2.xml"/><Relationship Id="rId5" Type="http://schemas.openxmlformats.org/officeDocument/2006/relationships/tags" Target="../tags/tag166.xml"/><Relationship Id="rId10" Type="http://schemas.openxmlformats.org/officeDocument/2006/relationships/image" Target="../media/image51.png"/><Relationship Id="rId4" Type="http://schemas.openxmlformats.org/officeDocument/2006/relationships/tags" Target="../tags/tag165.xml"/><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tags" Target="../tags/tag27.xml"/><Relationship Id="rId39" Type="http://schemas.openxmlformats.org/officeDocument/2006/relationships/tags" Target="../tags/tag40.xml"/><Relationship Id="rId21" Type="http://schemas.openxmlformats.org/officeDocument/2006/relationships/tags" Target="../tags/tag22.xml"/><Relationship Id="rId34" Type="http://schemas.openxmlformats.org/officeDocument/2006/relationships/tags" Target="../tags/tag35.xml"/><Relationship Id="rId42" Type="http://schemas.openxmlformats.org/officeDocument/2006/relationships/tags" Target="../tags/tag43.xml"/><Relationship Id="rId47" Type="http://schemas.openxmlformats.org/officeDocument/2006/relationships/image" Target="../media/image2.jpeg"/><Relationship Id="rId50" Type="http://schemas.openxmlformats.org/officeDocument/2006/relationships/image" Target="../media/image4.png"/><Relationship Id="rId55" Type="http://schemas.openxmlformats.org/officeDocument/2006/relationships/tags" Target="../tags/tag450.xml"/><Relationship Id="rId7" Type="http://schemas.openxmlformats.org/officeDocument/2006/relationships/tags" Target="../tags/tag8.xml"/><Relationship Id="rId2" Type="http://schemas.openxmlformats.org/officeDocument/2006/relationships/tags" Target="../tags/tag3.xml"/><Relationship Id="rId16" Type="http://schemas.openxmlformats.org/officeDocument/2006/relationships/tags" Target="../tags/tag17.xml"/><Relationship Id="rId29" Type="http://schemas.openxmlformats.org/officeDocument/2006/relationships/tags" Target="../tags/tag30.xml"/><Relationship Id="rId11" Type="http://schemas.openxmlformats.org/officeDocument/2006/relationships/tags" Target="../tags/tag12.xml"/><Relationship Id="rId24" Type="http://schemas.openxmlformats.org/officeDocument/2006/relationships/tags" Target="../tags/tag25.xml"/><Relationship Id="rId32" Type="http://schemas.openxmlformats.org/officeDocument/2006/relationships/tags" Target="../tags/tag33.xml"/><Relationship Id="rId37" Type="http://schemas.openxmlformats.org/officeDocument/2006/relationships/tags" Target="../tags/tag38.xml"/><Relationship Id="rId40" Type="http://schemas.openxmlformats.org/officeDocument/2006/relationships/tags" Target="../tags/tag41.xml"/><Relationship Id="rId45" Type="http://schemas.openxmlformats.org/officeDocument/2006/relationships/tags" Target="../tags/tag46.xml"/><Relationship Id="rId53" Type="http://schemas.openxmlformats.org/officeDocument/2006/relationships/tags" Target="../tags/tag430.xml"/><Relationship Id="rId5" Type="http://schemas.openxmlformats.org/officeDocument/2006/relationships/tags" Target="../tags/tag6.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tags" Target="../tags/tag32.xml"/><Relationship Id="rId44" Type="http://schemas.openxmlformats.org/officeDocument/2006/relationships/tags" Target="../tags/tag45.xml"/><Relationship Id="rId52" Type="http://schemas.openxmlformats.org/officeDocument/2006/relationships/image" Target="../media/image5.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 Id="rId27" Type="http://schemas.openxmlformats.org/officeDocument/2006/relationships/tags" Target="../tags/tag28.xml"/><Relationship Id="rId30" Type="http://schemas.openxmlformats.org/officeDocument/2006/relationships/tags" Target="../tags/tag31.xml"/><Relationship Id="rId35" Type="http://schemas.openxmlformats.org/officeDocument/2006/relationships/tags" Target="../tags/tag36.xml"/><Relationship Id="rId43" Type="http://schemas.openxmlformats.org/officeDocument/2006/relationships/tags" Target="../tags/tag44.xml"/><Relationship Id="rId48" Type="http://schemas.openxmlformats.org/officeDocument/2006/relationships/oleObject" Target="../embeddings/oleObject1.bin"/><Relationship Id="rId56" Type="http://schemas.openxmlformats.org/officeDocument/2006/relationships/image" Target="../media/image7.png"/><Relationship Id="rId8" Type="http://schemas.openxmlformats.org/officeDocument/2006/relationships/tags" Target="../tags/tag9.xml"/><Relationship Id="rId51" Type="http://schemas.openxmlformats.org/officeDocument/2006/relationships/tags" Target="../tags/tag410.xml"/><Relationship Id="rId3" Type="http://schemas.openxmlformats.org/officeDocument/2006/relationships/tags" Target="../tags/tag4.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tags" Target="../tags/tag26.xml"/><Relationship Id="rId33" Type="http://schemas.openxmlformats.org/officeDocument/2006/relationships/tags" Target="../tags/tag34.xml"/><Relationship Id="rId38" Type="http://schemas.openxmlformats.org/officeDocument/2006/relationships/tags" Target="../tags/tag39.xml"/><Relationship Id="rId46" Type="http://schemas.openxmlformats.org/officeDocument/2006/relationships/slideLayout" Target="../slideLayouts/slideLayout2.xml"/><Relationship Id="rId20" Type="http://schemas.openxmlformats.org/officeDocument/2006/relationships/tags" Target="../tags/tag21.xml"/><Relationship Id="rId41" Type="http://schemas.openxmlformats.org/officeDocument/2006/relationships/tags" Target="../tags/tag42.xml"/><Relationship Id="rId54" Type="http://schemas.openxmlformats.org/officeDocument/2006/relationships/image" Target="../media/image6.png"/><Relationship Id="rId1" Type="http://schemas.openxmlformats.org/officeDocument/2006/relationships/tags" Target="../tags/tag2.xml"/><Relationship Id="rId6" Type="http://schemas.openxmlformats.org/officeDocument/2006/relationships/tags" Target="../tags/tag7.xml"/><Relationship Id="rId15" Type="http://schemas.openxmlformats.org/officeDocument/2006/relationships/tags" Target="../tags/tag16.xml"/><Relationship Id="rId23" Type="http://schemas.openxmlformats.org/officeDocument/2006/relationships/tags" Target="../tags/tag24.xml"/><Relationship Id="rId28" Type="http://schemas.openxmlformats.org/officeDocument/2006/relationships/tags" Target="../tags/tag29.xml"/><Relationship Id="rId36" Type="http://schemas.openxmlformats.org/officeDocument/2006/relationships/tags" Target="../tags/tag37.xml"/><Relationship Id="rId49" Type="http://schemas.openxmlformats.org/officeDocument/2006/relationships/image" Target="../media/image3.wmf"/></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7.wmf"/><Relationship Id="rId3" Type="http://schemas.openxmlformats.org/officeDocument/2006/relationships/tags" Target="../tags/tag172.xml"/><Relationship Id="rId7" Type="http://schemas.openxmlformats.org/officeDocument/2006/relationships/slideLayout" Target="../slideLayouts/slideLayout2.xml"/><Relationship Id="rId12" Type="http://schemas.openxmlformats.org/officeDocument/2006/relationships/oleObject" Target="../embeddings/oleObject34.bin"/><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image" Target="../media/image56.wmf"/><Relationship Id="rId5" Type="http://schemas.openxmlformats.org/officeDocument/2006/relationships/tags" Target="../tags/tag174.xml"/><Relationship Id="rId10" Type="http://schemas.openxmlformats.org/officeDocument/2006/relationships/oleObject" Target="../embeddings/oleObject33.bin"/><Relationship Id="rId4" Type="http://schemas.openxmlformats.org/officeDocument/2006/relationships/tags" Target="../tags/tag173.xml"/><Relationship Id="rId9" Type="http://schemas.openxmlformats.org/officeDocument/2006/relationships/image" Target="../media/image55.wmf"/></Relationships>
</file>

<file path=ppt/slides/_rels/slide24.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image" Target="../media/image50.png"/><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image" Target="../media/image58.jpe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image" Target="../media/image57.wmf"/><Relationship Id="rId5" Type="http://schemas.openxmlformats.org/officeDocument/2006/relationships/tags" Target="../tags/tag180.xml"/><Relationship Id="rId10" Type="http://schemas.openxmlformats.org/officeDocument/2006/relationships/oleObject" Target="../embeddings/oleObject35.bin"/><Relationship Id="rId4" Type="http://schemas.openxmlformats.org/officeDocument/2006/relationships/tags" Target="../tags/tag179.xml"/><Relationship Id="rId9"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image" Target="../media/image57.wmf"/><Relationship Id="rId18" Type="http://schemas.openxmlformats.org/officeDocument/2006/relationships/oleObject" Target="../embeddings/oleObject39.bin"/><Relationship Id="rId3" Type="http://schemas.openxmlformats.org/officeDocument/2006/relationships/tags" Target="../tags/tag186.xml"/><Relationship Id="rId21" Type="http://schemas.openxmlformats.org/officeDocument/2006/relationships/image" Target="../media/image62.wmf"/><Relationship Id="rId7" Type="http://schemas.openxmlformats.org/officeDocument/2006/relationships/tags" Target="../tags/tag190.xml"/><Relationship Id="rId12" Type="http://schemas.openxmlformats.org/officeDocument/2006/relationships/oleObject" Target="../embeddings/oleObject36.bin"/><Relationship Id="rId17" Type="http://schemas.openxmlformats.org/officeDocument/2006/relationships/image" Target="../media/image60.wmf"/><Relationship Id="rId25" Type="http://schemas.openxmlformats.org/officeDocument/2006/relationships/image" Target="../media/image65.wmf"/><Relationship Id="rId2" Type="http://schemas.openxmlformats.org/officeDocument/2006/relationships/tags" Target="../tags/tag185.xml"/><Relationship Id="rId16" Type="http://schemas.openxmlformats.org/officeDocument/2006/relationships/oleObject" Target="../embeddings/oleObject38.bin"/><Relationship Id="rId20" Type="http://schemas.openxmlformats.org/officeDocument/2006/relationships/oleObject" Target="../embeddings/oleObject40.bin"/><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slideLayout" Target="../slideLayouts/slideLayout2.xml"/><Relationship Id="rId24" Type="http://schemas.openxmlformats.org/officeDocument/2006/relationships/oleObject" Target="../embeddings/oleObject41.bin"/><Relationship Id="rId5" Type="http://schemas.openxmlformats.org/officeDocument/2006/relationships/tags" Target="../tags/tag188.xml"/><Relationship Id="rId15" Type="http://schemas.openxmlformats.org/officeDocument/2006/relationships/image" Target="../media/image59.wmf"/><Relationship Id="rId23" Type="http://schemas.openxmlformats.org/officeDocument/2006/relationships/image" Target="../media/image64.jpeg"/><Relationship Id="rId10" Type="http://schemas.openxmlformats.org/officeDocument/2006/relationships/tags" Target="../tags/tag193.xml"/><Relationship Id="rId19" Type="http://schemas.openxmlformats.org/officeDocument/2006/relationships/image" Target="../media/image61.wmf"/><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oleObject" Target="../embeddings/oleObject37.bin"/><Relationship Id="rId22" Type="http://schemas.openxmlformats.org/officeDocument/2006/relationships/image" Target="../media/image63.jpeg"/></Relationships>
</file>

<file path=ppt/slides/_rels/slide26.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wmf"/><Relationship Id="rId4" Type="http://schemas.openxmlformats.org/officeDocument/2006/relationships/image" Target="../media/image68.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image" Target="../media/image7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73.wmf"/><Relationship Id="rId5" Type="http://schemas.openxmlformats.org/officeDocument/2006/relationships/oleObject" Target="../embeddings/oleObject44.bin"/><Relationship Id="rId4" Type="http://schemas.openxmlformats.org/officeDocument/2006/relationships/image" Target="../media/image72.wmf"/></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oleObject" Target="../embeddings/oleObject3.bin"/><Relationship Id="rId18" Type="http://schemas.openxmlformats.org/officeDocument/2006/relationships/image" Target="../media/image8.wmf"/><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5.emf"/><Relationship Id="rId17" Type="http://schemas.openxmlformats.org/officeDocument/2006/relationships/oleObject" Target="../embeddings/oleObject5.bin"/><Relationship Id="rId2" Type="http://schemas.openxmlformats.org/officeDocument/2006/relationships/tags" Target="../tags/tag48.xml"/><Relationship Id="rId16" Type="http://schemas.openxmlformats.org/officeDocument/2006/relationships/image" Target="../media/image7.wmf"/><Relationship Id="rId20" Type="http://schemas.openxmlformats.org/officeDocument/2006/relationships/image" Target="../media/image9.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oleObject" Target="../embeddings/oleObject2.bin"/><Relationship Id="rId5" Type="http://schemas.openxmlformats.org/officeDocument/2006/relationships/tags" Target="../tags/tag51.xml"/><Relationship Id="rId15" Type="http://schemas.openxmlformats.org/officeDocument/2006/relationships/oleObject" Target="../embeddings/oleObject4.bin"/><Relationship Id="rId10" Type="http://schemas.openxmlformats.org/officeDocument/2006/relationships/image" Target="../media/image2.jpeg"/><Relationship Id="rId19" Type="http://schemas.openxmlformats.org/officeDocument/2006/relationships/oleObject" Target="../embeddings/oleObject6.bin"/><Relationship Id="rId4" Type="http://schemas.openxmlformats.org/officeDocument/2006/relationships/tags" Target="../tags/tag50.xml"/><Relationship Id="rId9" Type="http://schemas.openxmlformats.org/officeDocument/2006/relationships/slideLayout" Target="../slideLayouts/slideLayout2.xml"/><Relationship Id="rId14" Type="http://schemas.openxmlformats.org/officeDocument/2006/relationships/image" Target="../media/image6.emf"/></Relationships>
</file>

<file path=ppt/slides/_rels/slide30.xml.rels><?xml version="1.0" encoding="UTF-8" standalone="yes"?>
<Relationships xmlns="http://schemas.openxmlformats.org/package/2006/relationships"><Relationship Id="rId8" Type="http://schemas.openxmlformats.org/officeDocument/2006/relationships/image" Target="../media/image76.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78.wmf"/><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75.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image" Target="../media/image2.jpeg"/><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48.bin"/><Relationship Id="rId14" Type="http://schemas.openxmlformats.org/officeDocument/2006/relationships/image" Target="../media/image79.wmf"/></Relationships>
</file>

<file path=ppt/slides/_rels/slide31.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81.wmf"/><Relationship Id="rId5" Type="http://schemas.openxmlformats.org/officeDocument/2006/relationships/oleObject" Target="../embeddings/oleObject52.bin"/><Relationship Id="rId4" Type="http://schemas.openxmlformats.org/officeDocument/2006/relationships/image" Target="../media/image80.wmf"/><Relationship Id="rId9" Type="http://schemas.openxmlformats.org/officeDocument/2006/relationships/image" Target="../media/image2.jpeg"/></Relationships>
</file>

<file path=ppt/slides/_rels/slide32.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59.bin"/><Relationship Id="rId18" Type="http://schemas.openxmlformats.org/officeDocument/2006/relationships/image" Target="../media/image78.wmf"/><Relationship Id="rId3" Type="http://schemas.openxmlformats.org/officeDocument/2006/relationships/oleObject" Target="../embeddings/oleObject54.bin"/><Relationship Id="rId21" Type="http://schemas.openxmlformats.org/officeDocument/2006/relationships/image" Target="../media/image2.jpeg"/><Relationship Id="rId7" Type="http://schemas.openxmlformats.org/officeDocument/2006/relationships/oleObject" Target="../embeddings/oleObject56.bin"/><Relationship Id="rId12" Type="http://schemas.openxmlformats.org/officeDocument/2006/relationships/image" Target="../media/image87.wmf"/><Relationship Id="rId17" Type="http://schemas.openxmlformats.org/officeDocument/2006/relationships/oleObject" Target="../embeddings/oleObject61.bin"/><Relationship Id="rId2" Type="http://schemas.openxmlformats.org/officeDocument/2006/relationships/notesSlide" Target="../notesSlides/notesSlide6.xml"/><Relationship Id="rId16" Type="http://schemas.openxmlformats.org/officeDocument/2006/relationships/image" Target="../media/image77.wmf"/><Relationship Id="rId20" Type="http://schemas.openxmlformats.org/officeDocument/2006/relationships/image" Target="../media/image88.wmf"/><Relationship Id="rId1" Type="http://schemas.openxmlformats.org/officeDocument/2006/relationships/slideLayout" Target="../slideLayouts/slideLayout13.xml"/><Relationship Id="rId6" Type="http://schemas.openxmlformats.org/officeDocument/2006/relationships/image" Target="../media/image84.wmf"/><Relationship Id="rId11" Type="http://schemas.openxmlformats.org/officeDocument/2006/relationships/oleObject" Target="../embeddings/oleObject58.bin"/><Relationship Id="rId5" Type="http://schemas.openxmlformats.org/officeDocument/2006/relationships/oleObject" Target="../embeddings/oleObject55.bin"/><Relationship Id="rId15" Type="http://schemas.openxmlformats.org/officeDocument/2006/relationships/oleObject" Target="../embeddings/oleObject60.bin"/><Relationship Id="rId10" Type="http://schemas.openxmlformats.org/officeDocument/2006/relationships/image" Target="../media/image86.wmf"/><Relationship Id="rId19" Type="http://schemas.openxmlformats.org/officeDocument/2006/relationships/oleObject" Target="../embeddings/oleObject62.bin"/><Relationship Id="rId4" Type="http://schemas.openxmlformats.org/officeDocument/2006/relationships/image" Target="../media/image83.wmf"/><Relationship Id="rId9" Type="http://schemas.openxmlformats.org/officeDocument/2006/relationships/oleObject" Target="../embeddings/oleObject57.bin"/><Relationship Id="rId14" Type="http://schemas.openxmlformats.org/officeDocument/2006/relationships/image" Target="../media/image76.wmf"/></Relationships>
</file>

<file path=ppt/slides/_rels/slide33.xml.rels><?xml version="1.0" encoding="UTF-8" standalone="yes"?>
<Relationships xmlns="http://schemas.openxmlformats.org/package/2006/relationships"><Relationship Id="rId8" Type="http://schemas.openxmlformats.org/officeDocument/2006/relationships/image" Target="../media/image90.wmf"/><Relationship Id="rId13" Type="http://schemas.openxmlformats.org/officeDocument/2006/relationships/image" Target="../media/image2.jpeg"/><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76.w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8.w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91.wmf"/><Relationship Id="rId4" Type="http://schemas.openxmlformats.org/officeDocument/2006/relationships/image" Target="../media/image89.wmf"/><Relationship Id="rId9" Type="http://schemas.openxmlformats.org/officeDocument/2006/relationships/oleObject" Target="../embeddings/oleObject66.bin"/></Relationships>
</file>

<file path=ppt/slides/_rels/slide34.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93.wmf"/><Relationship Id="rId11" Type="http://schemas.openxmlformats.org/officeDocument/2006/relationships/image" Target="../media/image2.jpeg"/><Relationship Id="rId5" Type="http://schemas.openxmlformats.org/officeDocument/2006/relationships/oleObject" Target="../embeddings/oleObject69.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7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2.bin"/><Relationship Id="rId7"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97.wmf"/><Relationship Id="rId5" Type="http://schemas.openxmlformats.org/officeDocument/2006/relationships/oleObject" Target="../embeddings/oleObject73.bin"/><Relationship Id="rId4" Type="http://schemas.openxmlformats.org/officeDocument/2006/relationships/image" Target="../media/image96.wmf"/></Relationships>
</file>

<file path=ppt/slides/_rels/slide36.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99.wmf"/><Relationship Id="rId5" Type="http://schemas.openxmlformats.org/officeDocument/2006/relationships/oleObject" Target="../embeddings/oleObject75.bin"/><Relationship Id="rId4" Type="http://schemas.openxmlformats.org/officeDocument/2006/relationships/image" Target="../media/image98.wmf"/><Relationship Id="rId9"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10.wmf"/><Relationship Id="rId18" Type="http://schemas.openxmlformats.org/officeDocument/2006/relationships/image" Target="../media/image13.jpeg"/><Relationship Id="rId3" Type="http://schemas.openxmlformats.org/officeDocument/2006/relationships/tags" Target="../tags/tag57.xml"/><Relationship Id="rId21" Type="http://schemas.openxmlformats.org/officeDocument/2006/relationships/oleObject" Target="../embeddings/oleObject11.bin"/><Relationship Id="rId7" Type="http://schemas.openxmlformats.org/officeDocument/2006/relationships/tags" Target="../tags/tag61.xml"/><Relationship Id="rId12" Type="http://schemas.openxmlformats.org/officeDocument/2006/relationships/oleObject" Target="../embeddings/oleObject7.bin"/><Relationship Id="rId17" Type="http://schemas.openxmlformats.org/officeDocument/2006/relationships/image" Target="../media/image12.wmf"/><Relationship Id="rId2" Type="http://schemas.openxmlformats.org/officeDocument/2006/relationships/tags" Target="../tags/tag56.xml"/><Relationship Id="rId16" Type="http://schemas.openxmlformats.org/officeDocument/2006/relationships/oleObject" Target="../embeddings/oleObject9.bin"/><Relationship Id="rId20" Type="http://schemas.openxmlformats.org/officeDocument/2006/relationships/image" Target="../media/image14.emf"/><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2.jpeg"/><Relationship Id="rId5" Type="http://schemas.openxmlformats.org/officeDocument/2006/relationships/tags" Target="../tags/tag59.xml"/><Relationship Id="rId15" Type="http://schemas.openxmlformats.org/officeDocument/2006/relationships/image" Target="../media/image11.wmf"/><Relationship Id="rId10" Type="http://schemas.openxmlformats.org/officeDocument/2006/relationships/slideLayout" Target="../slideLayouts/slideLayout2.xml"/><Relationship Id="rId19" Type="http://schemas.openxmlformats.org/officeDocument/2006/relationships/oleObject" Target="../embeddings/oleObject10.bin"/><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oleObject" Target="../embeddings/oleObject8.bin"/><Relationship Id="rId22" Type="http://schemas.openxmlformats.org/officeDocument/2006/relationships/image" Target="../media/image15.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image" Target="../media/image101.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03.wmf"/><Relationship Id="rId5" Type="http://schemas.openxmlformats.org/officeDocument/2006/relationships/oleObject" Target="../embeddings/oleObject79.bin"/><Relationship Id="rId4" Type="http://schemas.openxmlformats.org/officeDocument/2006/relationships/image" Target="../media/image10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05.wmf"/><Relationship Id="rId5" Type="http://schemas.openxmlformats.org/officeDocument/2006/relationships/oleObject" Target="../embeddings/oleObject81.bin"/><Relationship Id="rId4" Type="http://schemas.openxmlformats.org/officeDocument/2006/relationships/image" Target="../media/image104.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image" Target="../media/image106.wmf"/></Relationships>
</file>

<file path=ppt/slides/_rels/slide5.xml.rels><?xml version="1.0" encoding="UTF-8" standalone="yes"?>
<Relationships xmlns="http://schemas.openxmlformats.org/package/2006/relationships"><Relationship Id="rId13" Type="http://schemas.openxmlformats.org/officeDocument/2006/relationships/tags" Target="../tags/tag76.xml"/><Relationship Id="rId18" Type="http://schemas.openxmlformats.org/officeDocument/2006/relationships/tags" Target="../tags/tag81.xml"/><Relationship Id="rId26" Type="http://schemas.openxmlformats.org/officeDocument/2006/relationships/tags" Target="../tags/tag89.xml"/><Relationship Id="rId3" Type="http://schemas.openxmlformats.org/officeDocument/2006/relationships/tags" Target="../tags/tag66.xml"/><Relationship Id="rId21" Type="http://schemas.openxmlformats.org/officeDocument/2006/relationships/tags" Target="../tags/tag84.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5" Type="http://schemas.openxmlformats.org/officeDocument/2006/relationships/tags" Target="../tags/tag88.xml"/><Relationship Id="rId33" Type="http://schemas.openxmlformats.org/officeDocument/2006/relationships/image" Target="../media/image16.emf"/><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tags" Target="../tags/tag83.xml"/><Relationship Id="rId29" Type="http://schemas.openxmlformats.org/officeDocument/2006/relationships/tags" Target="../tags/tag92.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24" Type="http://schemas.openxmlformats.org/officeDocument/2006/relationships/tags" Target="../tags/tag87.xml"/><Relationship Id="rId32" Type="http://schemas.openxmlformats.org/officeDocument/2006/relationships/image" Target="../media/image2.jpeg"/><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tags" Target="../tags/tag86.xml"/><Relationship Id="rId28" Type="http://schemas.openxmlformats.org/officeDocument/2006/relationships/tags" Target="../tags/tag91.xml"/><Relationship Id="rId10" Type="http://schemas.openxmlformats.org/officeDocument/2006/relationships/tags" Target="../tags/tag73.xml"/><Relationship Id="rId19" Type="http://schemas.openxmlformats.org/officeDocument/2006/relationships/tags" Target="../tags/tag82.xml"/><Relationship Id="rId31" Type="http://schemas.openxmlformats.org/officeDocument/2006/relationships/slideLayout" Target="../slideLayouts/slideLayout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tags" Target="../tags/tag85.xml"/><Relationship Id="rId27" Type="http://schemas.openxmlformats.org/officeDocument/2006/relationships/tags" Target="../tags/tag90.xml"/><Relationship Id="rId30" Type="http://schemas.openxmlformats.org/officeDocument/2006/relationships/tags" Target="../tags/tag93.xml"/><Relationship Id="rId8" Type="http://schemas.openxmlformats.org/officeDocument/2006/relationships/tags" Target="../tags/tag71.xml"/></Relationships>
</file>

<file path=ppt/slides/_rels/slide6.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3.png"/><Relationship Id="rId3" Type="http://schemas.openxmlformats.org/officeDocument/2006/relationships/tags" Target="../tags/tag96.xml"/><Relationship Id="rId7" Type="http://schemas.openxmlformats.org/officeDocument/2006/relationships/image" Target="../media/image2.jpeg"/><Relationship Id="rId12" Type="http://schemas.openxmlformats.org/officeDocument/2006/relationships/tags" Target="../tags/tag102.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2.xml"/><Relationship Id="rId11" Type="http://schemas.openxmlformats.org/officeDocument/2006/relationships/image" Target="../media/image18.emf"/><Relationship Id="rId5" Type="http://schemas.openxmlformats.org/officeDocument/2006/relationships/tags" Target="../tags/tag98.xml"/><Relationship Id="rId10" Type="http://schemas.openxmlformats.org/officeDocument/2006/relationships/image" Target="../media/image21.png"/><Relationship Id="rId4" Type="http://schemas.openxmlformats.org/officeDocument/2006/relationships/tags" Target="../tags/tag97.xml"/><Relationship Id="rId9" Type="http://schemas.openxmlformats.org/officeDocument/2006/relationships/tags" Target="../tags/tag99.xml"/><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image" Target="../media/image19.png"/><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oleObject" Target="../embeddings/oleObject12.bin"/><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tags" Target="../tags/tag106.xml"/><Relationship Id="rId11" Type="http://schemas.openxmlformats.org/officeDocument/2006/relationships/image" Target="../media/image2.jpeg"/><Relationship Id="rId5" Type="http://schemas.openxmlformats.org/officeDocument/2006/relationships/tags" Target="../tags/tag105.xml"/><Relationship Id="rId15" Type="http://schemas.openxmlformats.org/officeDocument/2006/relationships/image" Target="../media/image20.emf"/><Relationship Id="rId10" Type="http://schemas.openxmlformats.org/officeDocument/2006/relationships/slideLayout" Target="../slideLayouts/slideLayout2.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oleObject" Target="../embeddings/oleObject1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0922" y="1035368"/>
            <a:ext cx="1880966" cy="3579162"/>
          </a:xfrm>
          <a:prstGeom prst="rect">
            <a:avLst/>
          </a:prstGeom>
          <a:noFill/>
          <a:ln>
            <a:noFill/>
          </a:ln>
        </p:spPr>
      </p:pic>
      <p:sp>
        <p:nvSpPr>
          <p:cNvPr id="2" name="标题 1"/>
          <p:cNvSpPr>
            <a:spLocks noGrp="1"/>
          </p:cNvSpPr>
          <p:nvPr>
            <p:ph type="ctrTitle"/>
          </p:nvPr>
        </p:nvSpPr>
        <p:spPr>
          <a:xfrm>
            <a:off x="1143000" y="439886"/>
            <a:ext cx="6858000" cy="1567674"/>
          </a:xfrm>
        </p:spPr>
        <p:txBody>
          <a:bodyPr/>
          <a:lstStyle/>
          <a:p>
            <a:pPr algn="l"/>
            <a:r>
              <a:rPr lang="en-US" altLang="zh-CN" b="1" dirty="0">
                <a:latin typeface="Arial" panose="020B0604020202020204" pitchFamily="34" charset="0"/>
                <a:cs typeface="Arial" panose="020B0604020202020204" pitchFamily="34" charset="0"/>
              </a:rPr>
              <a:t>Heat Transfer</a:t>
            </a:r>
            <a:endParaRPr lang="zh-CN" altLang="en-US" b="1"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1249324" y="3806980"/>
            <a:ext cx="7743754" cy="2765270"/>
          </a:xfrm>
        </p:spPr>
        <p:txBody>
          <a:bodyPr>
            <a:normAutofit/>
          </a:bodyPr>
          <a:lstStyle/>
          <a:p>
            <a:pPr algn="l"/>
            <a:r>
              <a:rPr lang="en-US" altLang="zh-CN" b="1" dirty="0">
                <a:latin typeface="Arial" panose="020B0604020202020204" pitchFamily="34" charset="0"/>
                <a:cs typeface="Arial" panose="020B0604020202020204" pitchFamily="34" charset="0"/>
              </a:rPr>
              <a:t>Dr. Guice Yao   </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姚贵策 </a:t>
            </a:r>
            <a:r>
              <a:rPr lang="en-US" altLang="zh-CN" b="1" dirty="0">
                <a:latin typeface="Times New Roman" panose="02020603050405020304" pitchFamily="18" charset="0"/>
                <a:cs typeface="Times New Roman" panose="02020603050405020304" pitchFamily="18" charset="0"/>
              </a:rPr>
              <a:t>)</a:t>
            </a:r>
          </a:p>
          <a:p>
            <a:pPr algn="l"/>
            <a:endParaRPr lang="en-US" altLang="zh-CN" dirty="0">
              <a:latin typeface="Arial" panose="020B0604020202020204" pitchFamily="34" charset="0"/>
              <a:cs typeface="Arial" panose="020B0604020202020204" pitchFamily="34" charset="0"/>
            </a:endParaRPr>
          </a:p>
          <a:p>
            <a:pPr algn="l"/>
            <a:r>
              <a:rPr lang="en-US" altLang="zh-CN" sz="2000" dirty="0">
                <a:latin typeface="Arial" panose="020B0604020202020204" pitchFamily="34" charset="0"/>
                <a:cs typeface="Arial" panose="020B0604020202020204" pitchFamily="34" charset="0"/>
              </a:rPr>
              <a:t>PhD, Associate Professor</a:t>
            </a:r>
          </a:p>
          <a:p>
            <a:pPr algn="l"/>
            <a:r>
              <a:rPr lang="en-US" altLang="zh-CN" sz="2000" dirty="0">
                <a:latin typeface="Arial" panose="020B0604020202020204" pitchFamily="34" charset="0"/>
                <a:cs typeface="Arial" panose="020B0604020202020204" pitchFamily="34" charset="0"/>
              </a:rPr>
              <a:t>School of General Engineering</a:t>
            </a:r>
          </a:p>
          <a:p>
            <a:pPr algn="l"/>
            <a:r>
              <a:rPr lang="en-US" altLang="zh-CN" sz="2000" dirty="0">
                <a:latin typeface="Arial" panose="020B0604020202020204" pitchFamily="34" charset="0"/>
                <a:cs typeface="Arial" panose="020B0604020202020204" pitchFamily="34" charset="0"/>
              </a:rPr>
              <a:t>Beihang University</a:t>
            </a:r>
          </a:p>
          <a:p>
            <a:pPr algn="l"/>
            <a:r>
              <a:rPr lang="en-US" altLang="zh-CN" sz="2000" dirty="0">
                <a:latin typeface="Arial" panose="020B0604020202020204" pitchFamily="34" charset="0"/>
                <a:cs typeface="Arial" panose="020B0604020202020204" pitchFamily="34" charset="0"/>
              </a:rPr>
              <a:t>Email: yaoguice@buaa.edu.cn    Office: New main building D1105</a:t>
            </a:r>
            <a:endParaRPr lang="zh-CN" altLang="en-US" sz="2000" dirty="0">
              <a:latin typeface="Arial" panose="020B0604020202020204" pitchFamily="34" charset="0"/>
              <a:cs typeface="Arial" panose="020B0604020202020204" pitchFamily="34" charset="0"/>
            </a:endParaRPr>
          </a:p>
        </p:txBody>
      </p:sp>
      <p:pic>
        <p:nvPicPr>
          <p:cNvPr id="5" name="图片 4" descr="国际学院Logo1(透明)黑"/>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21" y="220823"/>
            <a:ext cx="2929632" cy="733582"/>
          </a:xfrm>
          <a:prstGeom prst="rect">
            <a:avLst/>
          </a:prstGeom>
          <a:noFill/>
          <a:ln>
            <a:noFill/>
          </a:ln>
        </p:spPr>
      </p:pic>
      <p:sp>
        <p:nvSpPr>
          <p:cNvPr id="6" name="标题 1"/>
          <p:cNvSpPr txBox="1"/>
          <p:nvPr/>
        </p:nvSpPr>
        <p:spPr>
          <a:xfrm>
            <a:off x="1143000" y="1743371"/>
            <a:ext cx="6858000" cy="156767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800" b="1" i="1" dirty="0">
                <a:latin typeface="Times New Roman" panose="02020603050405020304" pitchFamily="18" charset="0"/>
                <a:cs typeface="Times New Roman" panose="02020603050405020304" pitchFamily="18" charset="0"/>
              </a:rPr>
              <a:t>Conduction Heat Transfer</a:t>
            </a:r>
            <a:endParaRPr lang="zh-CN" altLang="en-US" sz="48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国际学院Logo1(透明)黑"/>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
        <p:nvSpPr>
          <p:cNvPr id="44037" name="Rectangle 4"/>
          <p:cNvSpPr>
            <a:spLocks noChangeArrowheads="1"/>
          </p:cNvSpPr>
          <p:nvPr>
            <p:custDataLst>
              <p:tags r:id="rId1"/>
            </p:custDataLst>
          </p:nvPr>
        </p:nvSpPr>
        <p:spPr bwMode="auto">
          <a:xfrm>
            <a:off x="428943" y="696278"/>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 general heat exchanger</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mount fin structure on heat transfer surface is the most commonly used method.</a:t>
            </a:r>
            <a:endPar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6019" name="Rectangle 5"/>
          <p:cNvSpPr/>
          <p:nvPr>
            <p:custDataLst>
              <p:tags r:id="rId2"/>
            </p:custDataLst>
          </p:nvPr>
        </p:nvSpPr>
        <p:spPr>
          <a:xfrm>
            <a:off x="463550" y="1538605"/>
            <a:ext cx="8479790" cy="502920"/>
          </a:xfrm>
          <a:prstGeom prst="rect">
            <a:avLst/>
          </a:prstGeom>
          <a:noFill/>
          <a:ln w="9525">
            <a:noFill/>
          </a:ln>
        </p:spPr>
        <p:txBody>
          <a:bodyPr/>
          <a:lstStyle/>
          <a:p>
            <a:pPr algn="just" eaLnBrk="1" hangingPunct="1">
              <a:buClr>
                <a:schemeClr val="hlink"/>
              </a:buClr>
              <a:buSzPct val="75000"/>
              <a:buFont typeface="Wingdings" panose="05000000000000000000" pitchFamily="2" charset="2"/>
              <a:buNone/>
            </a:pPr>
            <a:r>
              <a:rPr lang="en-US" altLang="zh-CN" sz="2400" b="0" dirty="0">
                <a:solidFill>
                  <a:srgbClr val="008080"/>
                </a:solidFill>
                <a:latin typeface="华文隶书" panose="02010800040101010101" pitchFamily="2" charset="-122"/>
                <a:ea typeface="华文隶书" panose="02010800040101010101" pitchFamily="2" charset="-122"/>
              </a:rPr>
              <a:t>fin structure</a:t>
            </a:r>
            <a:r>
              <a:rPr lang="zh-CN" altLang="en-US" sz="2400" b="0" dirty="0">
                <a:solidFill>
                  <a:srgbClr val="008080"/>
                </a:solidFill>
                <a:latin typeface="华文隶书" panose="02010800040101010101" pitchFamily="2" charset="-122"/>
                <a:ea typeface="华文隶书" panose="02010800040101010101" pitchFamily="2" charset="-122"/>
              </a:rPr>
              <a:t>：</a:t>
            </a:r>
            <a:r>
              <a:rPr lang="en-US" altLang="zh-CN" sz="2400" b="0" dirty="0">
                <a:solidFill>
                  <a:srgbClr val="008080"/>
                </a:solidFill>
                <a:latin typeface="华文隶书" panose="02010800040101010101" pitchFamily="2" charset="-122"/>
                <a:ea typeface="华文隶书" panose="02010800040101010101" pitchFamily="2" charset="-122"/>
              </a:rPr>
              <a:t>(straight fin)</a:t>
            </a:r>
            <a:r>
              <a:rPr lang="zh-CN" altLang="en-US" sz="2400" b="0" dirty="0">
                <a:solidFill>
                  <a:srgbClr val="008080"/>
                </a:solidFill>
                <a:latin typeface="华文隶书" panose="02010800040101010101" pitchFamily="2" charset="-122"/>
                <a:ea typeface="华文隶书" panose="02010800040101010101" pitchFamily="2" charset="-122"/>
              </a:rPr>
              <a:t>直肋、（</a:t>
            </a:r>
            <a:r>
              <a:rPr lang="en-US" altLang="zh-CN" sz="2400" b="0" dirty="0">
                <a:solidFill>
                  <a:srgbClr val="008080"/>
                </a:solidFill>
                <a:latin typeface="华文隶书" panose="02010800040101010101" pitchFamily="2" charset="-122"/>
                <a:ea typeface="华文隶书" panose="02010800040101010101" pitchFamily="2" charset="-122"/>
              </a:rPr>
              <a:t>circular fin</a:t>
            </a:r>
            <a:r>
              <a:rPr lang="zh-CN" altLang="en-US" sz="2400" b="0" dirty="0">
                <a:solidFill>
                  <a:srgbClr val="008080"/>
                </a:solidFill>
                <a:latin typeface="华文隶书" panose="02010800040101010101" pitchFamily="2" charset="-122"/>
                <a:ea typeface="华文隶书" panose="02010800040101010101" pitchFamily="2" charset="-122"/>
              </a:rPr>
              <a:t>）环肋；（</a:t>
            </a:r>
            <a:r>
              <a:rPr lang="en-US" altLang="zh-CN" sz="2400" b="0" dirty="0">
                <a:solidFill>
                  <a:srgbClr val="008080"/>
                </a:solidFill>
                <a:latin typeface="华文隶书" panose="02010800040101010101" pitchFamily="2" charset="-122"/>
                <a:ea typeface="华文隶书" panose="02010800040101010101" pitchFamily="2" charset="-122"/>
              </a:rPr>
              <a:t>cross section with same area)</a:t>
            </a:r>
            <a:r>
              <a:rPr lang="zh-CN" altLang="en-US" sz="2400" b="0" dirty="0">
                <a:solidFill>
                  <a:srgbClr val="008080"/>
                </a:solidFill>
                <a:latin typeface="华文隶书" panose="02010800040101010101" pitchFamily="2" charset="-122"/>
                <a:ea typeface="华文隶书" panose="02010800040101010101" pitchFamily="2" charset="-122"/>
              </a:rPr>
              <a:t>等截面、</a:t>
            </a:r>
            <a:r>
              <a:rPr lang="en-US" altLang="zh-CN" sz="2400" b="0" dirty="0">
                <a:solidFill>
                  <a:srgbClr val="008080"/>
                </a:solidFill>
                <a:latin typeface="华文隶书" panose="02010800040101010101" pitchFamily="2" charset="-122"/>
                <a:ea typeface="华文隶书" panose="02010800040101010101" pitchFamily="2" charset="-122"/>
              </a:rPr>
              <a:t>(cross section with changing area)</a:t>
            </a:r>
            <a:r>
              <a:rPr lang="zh-CN" altLang="en-US" sz="2400" b="0" dirty="0">
                <a:solidFill>
                  <a:srgbClr val="008080"/>
                </a:solidFill>
                <a:latin typeface="华文隶书" panose="02010800040101010101" pitchFamily="2" charset="-122"/>
                <a:ea typeface="华文隶书" panose="02010800040101010101" pitchFamily="2" charset="-122"/>
              </a:rPr>
              <a:t>变截面</a:t>
            </a:r>
          </a:p>
        </p:txBody>
      </p:sp>
      <p:graphicFrame>
        <p:nvGraphicFramePr>
          <p:cNvPr id="86020" name="Object 7"/>
          <p:cNvGraphicFramePr>
            <a:graphicFrameLocks noChangeAspect="1"/>
          </p:cNvGraphicFramePr>
          <p:nvPr>
            <p:custDataLst>
              <p:tags r:id="rId3"/>
            </p:custDataLst>
          </p:nvPr>
        </p:nvGraphicFramePr>
        <p:xfrm>
          <a:off x="533400" y="2371408"/>
          <a:ext cx="4038600" cy="2411412"/>
        </p:xfrm>
        <a:graphic>
          <a:graphicData uri="http://schemas.openxmlformats.org/presentationml/2006/ole">
            <mc:AlternateContent xmlns:mc="http://schemas.openxmlformats.org/markup-compatibility/2006">
              <mc:Choice xmlns:v="urn:schemas-microsoft-com:vml" Requires="v">
                <p:oleObj r:id="rId9" imgW="4752975" imgH="2838450" progId="MSPhotoEd.3">
                  <p:embed/>
                </p:oleObj>
              </mc:Choice>
              <mc:Fallback>
                <p:oleObj r:id="rId9" imgW="4752975" imgH="2838450" progId="MSPhotoEd.3">
                  <p:embed/>
                  <p:pic>
                    <p:nvPicPr>
                      <p:cNvPr id="0" name="图片 3194"/>
                      <p:cNvPicPr/>
                      <p:nvPr/>
                    </p:nvPicPr>
                    <p:blipFill>
                      <a:blip r:embed="rId10"/>
                      <a:stretch>
                        <a:fillRect/>
                      </a:stretch>
                    </p:blipFill>
                    <p:spPr>
                      <a:xfrm>
                        <a:off x="533400" y="2371408"/>
                        <a:ext cx="4038600" cy="2411412"/>
                      </a:xfrm>
                      <a:prstGeom prst="rect">
                        <a:avLst/>
                      </a:prstGeom>
                      <a:noFill/>
                      <a:ln w="38100">
                        <a:noFill/>
                        <a:miter/>
                      </a:ln>
                    </p:spPr>
                  </p:pic>
                </p:oleObj>
              </mc:Fallback>
            </mc:AlternateContent>
          </a:graphicData>
        </a:graphic>
      </p:graphicFrame>
      <p:graphicFrame>
        <p:nvGraphicFramePr>
          <p:cNvPr id="86021" name="Object 8"/>
          <p:cNvGraphicFramePr>
            <a:graphicFrameLocks noChangeAspect="1"/>
          </p:cNvGraphicFramePr>
          <p:nvPr>
            <p:custDataLst>
              <p:tags r:id="rId4"/>
            </p:custDataLst>
          </p:nvPr>
        </p:nvGraphicFramePr>
        <p:xfrm>
          <a:off x="5704523" y="2399983"/>
          <a:ext cx="2679700" cy="2108200"/>
        </p:xfrm>
        <a:graphic>
          <a:graphicData uri="http://schemas.openxmlformats.org/presentationml/2006/ole">
            <mc:AlternateContent xmlns:mc="http://schemas.openxmlformats.org/markup-compatibility/2006">
              <mc:Choice xmlns:v="urn:schemas-microsoft-com:vml" Requires="v">
                <p:oleObj r:id="rId11" imgW="3390900" imgH="2667000" progId="MSPhotoEd.3">
                  <p:embed/>
                </p:oleObj>
              </mc:Choice>
              <mc:Fallback>
                <p:oleObj r:id="rId11" imgW="3390900" imgH="2667000" progId="MSPhotoEd.3">
                  <p:embed/>
                  <p:pic>
                    <p:nvPicPr>
                      <p:cNvPr id="0" name="图片 3195"/>
                      <p:cNvPicPr/>
                      <p:nvPr/>
                    </p:nvPicPr>
                    <p:blipFill>
                      <a:blip r:embed="rId12"/>
                      <a:stretch>
                        <a:fillRect/>
                      </a:stretch>
                    </p:blipFill>
                    <p:spPr>
                      <a:xfrm>
                        <a:off x="5704523" y="2399983"/>
                        <a:ext cx="2679700" cy="2108200"/>
                      </a:xfrm>
                      <a:prstGeom prst="rect">
                        <a:avLst/>
                      </a:prstGeom>
                      <a:noFill/>
                      <a:ln w="38100">
                        <a:noFill/>
                        <a:miter/>
                      </a:ln>
                    </p:spPr>
                  </p:pic>
                </p:oleObj>
              </mc:Fallback>
            </mc:AlternateContent>
          </a:graphicData>
        </a:graphic>
      </p:graphicFrame>
      <p:sp>
        <p:nvSpPr>
          <p:cNvPr id="86022" name="Rectangle 9"/>
          <p:cNvSpPr>
            <a:spLocks noRot="1"/>
          </p:cNvSpPr>
          <p:nvPr>
            <p:custDataLst>
              <p:tags r:id="rId5"/>
            </p:custDataLst>
          </p:nvPr>
        </p:nvSpPr>
        <p:spPr>
          <a:xfrm>
            <a:off x="323850" y="803275"/>
            <a:ext cx="8207375" cy="469900"/>
          </a:xfrm>
          <a:prstGeom prst="rect">
            <a:avLst/>
          </a:prstGeom>
          <a:noFill/>
          <a:ln w="9525">
            <a:noFill/>
          </a:ln>
        </p:spPr>
        <p:txBody>
          <a:bodyPr/>
          <a:lstStyle/>
          <a:p>
            <a:pPr algn="just" eaLnBrk="1" hangingPunct="1">
              <a:spcBef>
                <a:spcPct val="20000"/>
              </a:spcBef>
              <a:buClr>
                <a:schemeClr val="hlink"/>
              </a:buClr>
              <a:buSzPct val="75000"/>
              <a:buFont typeface="Wingdings" panose="05000000000000000000" pitchFamily="2" charset="2"/>
              <a:buNone/>
            </a:pPr>
            <a:endParaRPr lang="zh-CN" altLang="zh-CN" sz="2500" dirty="0">
              <a:solidFill>
                <a:schemeClr val="folHlink"/>
              </a:solidFill>
              <a:latin typeface="Arial" panose="020B0604020202020204" pitchFamily="34" charset="0"/>
            </a:endParaRPr>
          </a:p>
        </p:txBody>
      </p:sp>
      <p:graphicFrame>
        <p:nvGraphicFramePr>
          <p:cNvPr id="86023" name="Object 0"/>
          <p:cNvGraphicFramePr>
            <a:graphicFrameLocks noGrp="1" noChangeAspect="1"/>
          </p:cNvGraphicFramePr>
          <p:nvPr>
            <p:ph idx="1"/>
            <p:custDataLst>
              <p:tags r:id="rId6"/>
            </p:custDataLst>
          </p:nvPr>
        </p:nvGraphicFramePr>
        <p:xfrm>
          <a:off x="2618105" y="4867275"/>
          <a:ext cx="4321175" cy="1979613"/>
        </p:xfrm>
        <a:graphic>
          <a:graphicData uri="http://schemas.openxmlformats.org/presentationml/2006/ole">
            <mc:AlternateContent xmlns:mc="http://schemas.openxmlformats.org/markup-compatibility/2006">
              <mc:Choice xmlns:v="urn:schemas-microsoft-com:vml" Requires="v">
                <p:oleObj r:id="rId13" imgW="4851400" imgH="2232025" progId="Paint.Picture">
                  <p:embed/>
                </p:oleObj>
              </mc:Choice>
              <mc:Fallback>
                <p:oleObj r:id="rId13" imgW="4851400" imgH="2232025" progId="Paint.Picture">
                  <p:embed/>
                  <p:pic>
                    <p:nvPicPr>
                      <p:cNvPr id="0" name="图片 3193"/>
                      <p:cNvPicPr/>
                      <p:nvPr/>
                    </p:nvPicPr>
                    <p:blipFill>
                      <a:blip r:embed="rId14"/>
                      <a:srcRect/>
                      <a:stretch>
                        <a:fillRect/>
                      </a:stretch>
                    </p:blipFill>
                    <p:spPr>
                      <a:xfrm>
                        <a:off x="2618105" y="4867275"/>
                        <a:ext cx="4321175" cy="1979613"/>
                      </a:xfrm>
                      <a:prstGeom prst="rect">
                        <a:avLst/>
                      </a:prstGeom>
                      <a:noFill/>
                      <a:ln w="38100">
                        <a:miter/>
                      </a:ln>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国际学院Logo1(透明)黑"/>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
        <p:nvSpPr>
          <p:cNvPr id="3" name="object 2"/>
          <p:cNvSpPr txBox="1">
            <a:spLocks noGrp="1"/>
          </p:cNvSpPr>
          <p:nvPr>
            <p:ph type="title"/>
            <p:custDataLst>
              <p:tags r:id="rId1"/>
            </p:custDataLst>
          </p:nvPr>
        </p:nvSpPr>
        <p:spPr>
          <a:xfrm>
            <a:off x="546735" y="353378"/>
            <a:ext cx="7305675" cy="628015"/>
          </a:xfrm>
          <a:prstGeom prst="rect">
            <a:avLst/>
          </a:prstGeom>
        </p:spPr>
        <p:txBody>
          <a:bodyPr vert="horz" wrap="square" lIns="0" tIns="12700" rIns="0" bIns="0" rtlCol="0">
            <a:spAutoFit/>
          </a:bodyPr>
          <a:lstStyle/>
          <a:p>
            <a:pPr marL="12700">
              <a:lnSpc>
                <a:spcPct val="100000"/>
              </a:lnSpc>
              <a:spcBef>
                <a:spcPts val="100"/>
              </a:spcBef>
            </a:pPr>
            <a:r>
              <a:rPr lang="en-US" sz="4000" spc="320" dirty="0">
                <a:solidFill>
                  <a:srgbClr val="FF0000"/>
                </a:solidFill>
              </a:rPr>
              <a:t>Electronic device cooling</a:t>
            </a:r>
          </a:p>
        </p:txBody>
      </p:sp>
      <p:sp>
        <p:nvSpPr>
          <p:cNvPr id="5" name="object 3"/>
          <p:cNvSpPr/>
          <p:nvPr>
            <p:custDataLst>
              <p:tags r:id="rId2"/>
            </p:custDataLst>
          </p:nvPr>
        </p:nvSpPr>
        <p:spPr>
          <a:xfrm>
            <a:off x="394970" y="1051560"/>
            <a:ext cx="8209280" cy="2825750"/>
          </a:xfrm>
          <a:prstGeom prst="rect">
            <a:avLst/>
          </a:prstGeom>
          <a:blipFill>
            <a:blip r:embed="rId7" cstate="print"/>
            <a:stretch>
              <a:fillRect/>
            </a:stretch>
          </a:blipFill>
        </p:spPr>
        <p:txBody>
          <a:bodyPr wrap="square" lIns="0" tIns="0" rIns="0" bIns="0" rtlCol="0"/>
          <a:lstStyle/>
          <a:p>
            <a:endParaRPr/>
          </a:p>
        </p:txBody>
      </p:sp>
      <p:sp>
        <p:nvSpPr>
          <p:cNvPr id="6" name="object 4"/>
          <p:cNvSpPr/>
          <p:nvPr>
            <p:custDataLst>
              <p:tags r:id="rId3"/>
            </p:custDataLst>
          </p:nvPr>
        </p:nvSpPr>
        <p:spPr>
          <a:xfrm>
            <a:off x="1187450" y="4057650"/>
            <a:ext cx="3023870" cy="2585720"/>
          </a:xfrm>
          <a:prstGeom prst="rect">
            <a:avLst/>
          </a:prstGeom>
          <a:blipFill>
            <a:blip r:embed="rId8" cstate="print"/>
            <a:stretch>
              <a:fillRect/>
            </a:stretch>
          </a:blipFill>
        </p:spPr>
        <p:txBody>
          <a:bodyPr wrap="square" lIns="0" tIns="0" rIns="0" bIns="0" rtlCol="0"/>
          <a:lstStyle/>
          <a:p>
            <a:endParaRPr/>
          </a:p>
        </p:txBody>
      </p:sp>
      <p:sp>
        <p:nvSpPr>
          <p:cNvPr id="7" name="object 5"/>
          <p:cNvSpPr/>
          <p:nvPr>
            <p:custDataLst>
              <p:tags r:id="rId4"/>
            </p:custDataLst>
          </p:nvPr>
        </p:nvSpPr>
        <p:spPr>
          <a:xfrm>
            <a:off x="4570729" y="4066540"/>
            <a:ext cx="3241039" cy="2570480"/>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国际学院Logo1(透明)黑"/>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
        <p:nvSpPr>
          <p:cNvPr id="2" name="object 2"/>
          <p:cNvSpPr txBox="1">
            <a:spLocks noGrp="1"/>
          </p:cNvSpPr>
          <p:nvPr>
            <p:custDataLst>
              <p:tags r:id="rId1"/>
            </p:custDataLst>
          </p:nvPr>
        </p:nvSpPr>
        <p:spPr>
          <a:xfrm>
            <a:off x="2808605" y="787400"/>
            <a:ext cx="4617720" cy="628015"/>
          </a:xfrm>
          <a:prstGeom prst="rect">
            <a:avLst/>
          </a:prstGeom>
        </p:spPr>
        <p:txBody>
          <a:bodyPr vert="horz" wrap="square" lIns="0" tIns="12700" rIns="0" bIns="0" rtlCol="0">
            <a:spAutoFit/>
          </a:bodyPr>
          <a:lstStyle>
            <a:lvl1pPr>
              <a:defRPr sz="2800" b="1" i="0">
                <a:solidFill>
                  <a:schemeClr val="bg1"/>
                </a:solidFill>
                <a:latin typeface="华文细黑" panose="02010600040101010101" charset="-122"/>
                <a:ea typeface="+mj-ea"/>
                <a:cs typeface="华文细黑" panose="02010600040101010101" charset="-122"/>
              </a:defRPr>
            </a:lvl1pPr>
          </a:lstStyle>
          <a:p>
            <a:pPr marL="12700">
              <a:lnSpc>
                <a:spcPct val="100000"/>
              </a:lnSpc>
              <a:spcBef>
                <a:spcPts val="100"/>
              </a:spcBef>
            </a:pPr>
            <a:r>
              <a:rPr lang="en-US" sz="4000" spc="320" dirty="0">
                <a:solidFill>
                  <a:srgbClr val="00FF00"/>
                </a:solidFill>
              </a:rPr>
              <a:t>micro pin-fin</a:t>
            </a:r>
            <a:endParaRPr lang="en-US" sz="4000"/>
          </a:p>
        </p:txBody>
      </p:sp>
      <p:sp>
        <p:nvSpPr>
          <p:cNvPr id="8" name="object 3"/>
          <p:cNvSpPr/>
          <p:nvPr>
            <p:custDataLst>
              <p:tags r:id="rId2"/>
            </p:custDataLst>
          </p:nvPr>
        </p:nvSpPr>
        <p:spPr>
          <a:xfrm>
            <a:off x="467359" y="2098039"/>
            <a:ext cx="4103370" cy="3592829"/>
          </a:xfrm>
          <a:prstGeom prst="rect">
            <a:avLst/>
          </a:prstGeom>
          <a:blipFill>
            <a:blip r:embed="rId6" cstate="print"/>
            <a:stretch>
              <a:fillRect/>
            </a:stretch>
          </a:blipFill>
        </p:spPr>
        <p:txBody>
          <a:bodyPr wrap="square" lIns="0" tIns="0" rIns="0" bIns="0" rtlCol="0"/>
          <a:lstStyle/>
          <a:p>
            <a:endParaRPr/>
          </a:p>
        </p:txBody>
      </p:sp>
      <p:sp>
        <p:nvSpPr>
          <p:cNvPr id="9" name="object 4"/>
          <p:cNvSpPr/>
          <p:nvPr>
            <p:custDataLst>
              <p:tags r:id="rId3"/>
            </p:custDataLst>
          </p:nvPr>
        </p:nvSpPr>
        <p:spPr>
          <a:xfrm>
            <a:off x="4643120" y="2094229"/>
            <a:ext cx="4105910" cy="359537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国际学院Logo1(透明)黑"/>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pic>
        <p:nvPicPr>
          <p:cNvPr id="87046" name="图片 2"/>
          <p:cNvPicPr>
            <a:picLocks noChangeAspect="1"/>
          </p:cNvPicPr>
          <p:nvPr>
            <p:custDataLst>
              <p:tags r:id="rId1"/>
            </p:custDataLst>
          </p:nvPr>
        </p:nvPicPr>
        <p:blipFill>
          <a:blip r:embed="rId7"/>
          <a:stretch>
            <a:fillRect/>
          </a:stretch>
        </p:blipFill>
        <p:spPr>
          <a:xfrm>
            <a:off x="179705" y="2204720"/>
            <a:ext cx="4714875" cy="2114550"/>
          </a:xfrm>
          <a:prstGeom prst="rect">
            <a:avLst/>
          </a:prstGeom>
          <a:noFill/>
          <a:ln w="9525">
            <a:noFill/>
          </a:ln>
        </p:spPr>
      </p:pic>
      <p:sp>
        <p:nvSpPr>
          <p:cNvPr id="87042" name="Text Box 4"/>
          <p:cNvSpPr txBox="1"/>
          <p:nvPr>
            <p:custDataLst>
              <p:tags r:id="rId2"/>
            </p:custDataLst>
          </p:nvPr>
        </p:nvSpPr>
        <p:spPr>
          <a:xfrm>
            <a:off x="395605" y="1027430"/>
            <a:ext cx="6262370" cy="460375"/>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just" eaLnBrk="0" hangingPunct="0">
              <a:spcBef>
                <a:spcPct val="50000"/>
              </a:spcBef>
              <a:buFontTx/>
              <a:buNone/>
            </a:pPr>
            <a:r>
              <a:rPr lang="en-US" altLang="zh-CN" sz="2400" b="1" dirty="0">
                <a:solidFill>
                  <a:srgbClr val="0070C0"/>
                </a:solidFill>
                <a:latin typeface="华文新魏" panose="02010800040101010101" pitchFamily="2" charset="-122"/>
                <a:ea typeface="华文新魏" panose="02010800040101010101" pitchFamily="2" charset="-122"/>
              </a:rPr>
              <a:t>1</a:t>
            </a:r>
            <a:r>
              <a:rPr lang="zh-CN" altLang="en-US" sz="2400" b="1" dirty="0">
                <a:solidFill>
                  <a:srgbClr val="0070C0"/>
                </a:solidFill>
                <a:latin typeface="华文新魏" panose="02010800040101010101" pitchFamily="2" charset="-122"/>
                <a:ea typeface="华文新魏" panose="02010800040101010101" pitchFamily="2" charset="-122"/>
              </a:rPr>
              <a:t>、</a:t>
            </a:r>
            <a:r>
              <a:rPr lang="en-US" altLang="zh-CN" sz="2400" b="1" dirty="0">
                <a:solidFill>
                  <a:srgbClr val="0070C0"/>
                </a:solidFill>
                <a:latin typeface="华文新魏" panose="02010800040101010101" pitchFamily="2" charset="-122"/>
                <a:ea typeface="华文新魏" panose="02010800040101010101" pitchFamily="2" charset="-122"/>
              </a:rPr>
              <a:t>heat conduction in rectangular straight fin</a:t>
            </a:r>
          </a:p>
        </p:txBody>
      </p:sp>
      <p:sp>
        <p:nvSpPr>
          <p:cNvPr id="45062" name="Text Box 10"/>
          <p:cNvSpPr txBox="1">
            <a:spLocks noChangeArrowheads="1"/>
          </p:cNvSpPr>
          <p:nvPr>
            <p:custDataLst>
              <p:tags r:id="rId3"/>
            </p:custDataLst>
          </p:nvPr>
        </p:nvSpPr>
        <p:spPr bwMode="auto">
          <a:xfrm>
            <a:off x="4778375" y="1487805"/>
            <a:ext cx="3825875"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kumimoji="1" sz="2000" b="1">
                <a:solidFill>
                  <a:srgbClr val="0B0B13"/>
                </a:solidFill>
                <a:latin typeface="Times New Roman" panose="02020603050405020304" pitchFamily="18" charset="0"/>
                <a:ea typeface="宋体" panose="02010600030101010101" pitchFamily="2" charset="-122"/>
              </a:defRPr>
            </a:lvl1pPr>
            <a:lvl2pPr marL="742950" indent="-285750">
              <a:defRPr kumimoji="1" sz="2000" b="1">
                <a:solidFill>
                  <a:srgbClr val="0B0B13"/>
                </a:solidFill>
                <a:latin typeface="Times New Roman" panose="02020603050405020304" pitchFamily="18" charset="0"/>
                <a:ea typeface="宋体" panose="02010600030101010101" pitchFamily="2" charset="-122"/>
              </a:defRPr>
            </a:lvl2pPr>
            <a:lvl3pPr marL="1143000" indent="-228600">
              <a:defRPr kumimoji="1" sz="2000" b="1">
                <a:solidFill>
                  <a:srgbClr val="0B0B13"/>
                </a:solidFill>
                <a:latin typeface="Times New Roman" panose="02020603050405020304" pitchFamily="18" charset="0"/>
                <a:ea typeface="宋体" panose="02010600030101010101" pitchFamily="2" charset="-122"/>
              </a:defRPr>
            </a:lvl3pPr>
            <a:lvl4pPr marL="1600200" indent="-228600">
              <a:defRPr kumimoji="1" sz="2000" b="1">
                <a:solidFill>
                  <a:srgbClr val="0B0B13"/>
                </a:solidFill>
                <a:latin typeface="Times New Roman" panose="02020603050405020304" pitchFamily="18" charset="0"/>
                <a:ea typeface="宋体" panose="02010600030101010101" pitchFamily="2" charset="-122"/>
              </a:defRPr>
            </a:lvl4pPr>
            <a:lvl5pPr marL="2057400" indent="-228600">
              <a:defRPr kumimoji="1" sz="2000" b="1">
                <a:solidFill>
                  <a:srgbClr val="0B0B13"/>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9pPr>
          </a:lstStyle>
          <a:p>
            <a:pPr marL="457200" marR="0" lvl="0" indent="-457200" algn="just" defTabSz="914400" rtl="0" eaLnBrk="0" fontAlgn="base" latinLnBrk="0" hangingPunct="0">
              <a:lnSpc>
                <a:spcPct val="100000"/>
              </a:lnSpc>
              <a:spcBef>
                <a:spcPct val="50000"/>
              </a:spcBef>
              <a:spcAft>
                <a:spcPct val="0"/>
              </a:spcAft>
              <a:buClrTx/>
              <a:buSzTx/>
              <a:buFontTx/>
              <a:buNone/>
              <a:defRPr/>
            </a:pP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Given</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p>
          <a:p>
            <a:pPr marL="457200" marR="0" lvl="0" indent="-457200" algn="just" defTabSz="914400" rtl="0" eaLnBrk="0" fontAlgn="base" latinLnBrk="0" hangingPunct="0">
              <a:lnSpc>
                <a:spcPct val="100000"/>
              </a:lnSpc>
              <a:spcBef>
                <a:spcPct val="50000"/>
              </a:spcBef>
              <a:spcAft>
                <a:spcPct val="0"/>
              </a:spcAft>
              <a:buClrTx/>
              <a:buSzTx/>
              <a:buFontTx/>
              <a:buAutoNum type="arabicParenBoth"/>
              <a:defRPr/>
            </a:pPr>
            <a:r>
              <a:rPr lang="en-US" altLang="zh-CN" sz="2200" dirty="0">
                <a:solidFill>
                  <a:schemeClr val="tx1"/>
                </a:solidFill>
                <a:latin typeface="华文新魏" panose="02010800040101010101" pitchFamily="2" charset="-122"/>
                <a:ea typeface="华文新魏" panose="02010800040101010101" pitchFamily="2" charset="-122"/>
                <a:sym typeface="+mn-ea"/>
              </a:rPr>
              <a:t>rectangular straight fin</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p>
          <a:p>
            <a:pPr marL="457200" marR="0" lvl="0" indent="-457200" algn="just" defTabSz="914400" rtl="0" eaLnBrk="0" fontAlgn="base" latinLnBrk="0" hangingPunct="0">
              <a:lnSpc>
                <a:spcPct val="100000"/>
              </a:lnSpc>
              <a:spcBef>
                <a:spcPct val="50000"/>
              </a:spcBef>
              <a:spcAft>
                <a:spcPct val="0"/>
              </a:spcAft>
              <a:buClrTx/>
              <a:buSzTx/>
              <a:buFontTx/>
              <a:buAutoNum type="arabicParenBoth"/>
              <a:defRPr/>
            </a:pP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The temperature of the bottom of the fin is t</a:t>
            </a:r>
            <a:r>
              <a:rPr kumimoji="1"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and t</a:t>
            </a:r>
            <a:r>
              <a:rPr kumimoji="1"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rPr>
              <a:t>0 </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&gt; t</a:t>
            </a:r>
            <a:r>
              <a:rPr kumimoji="1"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457200" marR="0" lvl="0" indent="-457200" algn="just" defTabSz="914400" rtl="0" eaLnBrk="0" fontAlgn="base" latinLnBrk="0" hangingPunct="0">
              <a:lnSpc>
                <a:spcPct val="100000"/>
              </a:lnSpc>
              <a:spcBef>
                <a:spcPct val="50000"/>
              </a:spcBef>
              <a:spcAft>
                <a:spcPct val="0"/>
              </a:spcAft>
              <a:buClrTx/>
              <a:buSzTx/>
              <a:buFontTx/>
              <a:buAutoNum type="arabicParenBoth"/>
              <a:defRPr/>
            </a:pP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the convective heat transfer coefficient </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h </a:t>
            </a:r>
            <a:r>
              <a:rPr kumimoji="1" lang="en-US" altLang="zh-CN" sz="2200" b="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between fin and the environment</a:t>
            </a:r>
            <a:r>
              <a:rPr kumimoji="1" lang="zh-CN" altLang="en-US" sz="2200" b="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200" b="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457200" marR="0" lvl="0" indent="-457200" algn="just" defTabSz="914400" rtl="0" eaLnBrk="0" fontAlgn="base" latinLnBrk="0" hangingPunct="0">
              <a:lnSpc>
                <a:spcPct val="100000"/>
              </a:lnSpc>
              <a:spcBef>
                <a:spcPct val="50000"/>
              </a:spcBef>
              <a:spcAft>
                <a:spcPct val="0"/>
              </a:spcAft>
              <a:buClrTx/>
              <a:buSzTx/>
              <a:buFontTx/>
              <a:buAutoNum type="arabicParenBoth"/>
              <a:defRPr/>
            </a:pP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1"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h </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and</a:t>
            </a:r>
            <a:r>
              <a:rPr kumimoji="1"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a:t>
            </a:r>
            <a:r>
              <a:rPr kumimoji="1" lang="en-US" altLang="zh-CN" sz="2200" b="1" i="0" u="none" strike="noStrike" kern="1200" cap="none" spc="0" normalizeH="0" baseline="-2500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c</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keeps constant</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a:p>
            <a:pPr marL="457200" marR="0" lvl="0" indent="-457200" algn="just" defTabSz="914400" rtl="0" eaLnBrk="0" fontAlgn="base" latinLnBrk="0" hangingPunct="0">
              <a:lnSpc>
                <a:spcPct val="100000"/>
              </a:lnSpc>
              <a:spcBef>
                <a:spcPct val="50000"/>
              </a:spcBef>
              <a:spcAft>
                <a:spcPct val="0"/>
              </a:spcAft>
              <a:buClrTx/>
              <a:buSzTx/>
              <a:buFontTx/>
              <a:buNone/>
              <a:defRPr/>
            </a:pPr>
            <a:endParaRPr kumimoji="1" lang="en-US" altLang="en-US" sz="2200" b="1" i="0" u="none" strike="noStrike" kern="1200" cap="none" spc="0" normalizeH="0" baseline="0" noProof="0" dirty="0">
              <a:ln>
                <a:noFill/>
              </a:ln>
              <a:solidFill>
                <a:schemeClr val="tx1"/>
              </a:solidFill>
              <a:effectLst/>
              <a:uLnTx/>
              <a:uFillTx/>
              <a:latin typeface="方正舒体" panose="02010601030101010101" charset="-122"/>
              <a:ea typeface="方正舒体" panose="02010601030101010101" charset="-122"/>
              <a:cs typeface="+mn-cs"/>
              <a:sym typeface="Symbol" panose="05050102010706020507" pitchFamily="18" charset="2"/>
            </a:endParaRPr>
          </a:p>
        </p:txBody>
      </p:sp>
      <p:sp>
        <p:nvSpPr>
          <p:cNvPr id="3" name="Text Box 4"/>
          <p:cNvSpPr txBox="1"/>
          <p:nvPr>
            <p:custDataLst>
              <p:tags r:id="rId4"/>
            </p:custDataLst>
          </p:nvPr>
        </p:nvSpPr>
        <p:spPr>
          <a:xfrm>
            <a:off x="302895" y="6118860"/>
            <a:ext cx="8961755" cy="460375"/>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just" eaLnBrk="0" hangingPunct="0">
              <a:spcBef>
                <a:spcPct val="50000"/>
              </a:spcBef>
              <a:buFontTx/>
              <a:buNone/>
            </a:pPr>
            <a:r>
              <a:rPr lang="en-US" sz="2400" b="1" dirty="0">
                <a:solidFill>
                  <a:srgbClr val="0070C0"/>
                </a:solidFill>
                <a:latin typeface="华文新魏" panose="02010800040101010101" pitchFamily="2" charset="-122"/>
                <a:ea typeface="华文新魏" panose="02010800040101010101" pitchFamily="2" charset="-122"/>
              </a:rPr>
              <a:t>what’s the temperature distribution and heat flux within fin?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国际学院Logo1(透明)黑"/>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pic>
        <p:nvPicPr>
          <p:cNvPr id="88066" name="图片 7"/>
          <p:cNvPicPr>
            <a:picLocks noChangeAspect="1"/>
          </p:cNvPicPr>
          <p:nvPr>
            <p:custDataLst>
              <p:tags r:id="rId1"/>
            </p:custDataLst>
          </p:nvPr>
        </p:nvPicPr>
        <p:blipFill>
          <a:blip r:embed="rId9"/>
          <a:stretch>
            <a:fillRect/>
          </a:stretch>
        </p:blipFill>
        <p:spPr>
          <a:xfrm>
            <a:off x="5606415" y="5177155"/>
            <a:ext cx="3537585" cy="1587500"/>
          </a:xfrm>
          <a:prstGeom prst="rect">
            <a:avLst/>
          </a:prstGeom>
          <a:noFill/>
          <a:ln w="9525">
            <a:noFill/>
          </a:ln>
        </p:spPr>
      </p:pic>
      <p:sp>
        <p:nvSpPr>
          <p:cNvPr id="68610" name="Rectangle 4"/>
          <p:cNvSpPr>
            <a:spLocks noChangeArrowheads="1"/>
          </p:cNvSpPr>
          <p:nvPr>
            <p:custDataLst>
              <p:tags r:id="rId2"/>
            </p:custDataLst>
          </p:nvPr>
        </p:nvSpPr>
        <p:spPr bwMode="auto">
          <a:xfrm>
            <a:off x="539750" y="795338"/>
            <a:ext cx="8135938"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10000"/>
              </a:lnSpc>
              <a:spcBef>
                <a:spcPts val="0"/>
              </a:spcBef>
              <a:spcAft>
                <a:spcPct val="0"/>
              </a:spcAft>
              <a:buClr>
                <a:schemeClr val="hlink"/>
              </a:buClr>
              <a:buSzPct val="75000"/>
              <a:buFont typeface="Wingdings" panose="05000000000000000000" pitchFamily="2" charset="2"/>
              <a:buNone/>
              <a:defRPr/>
            </a:pPr>
            <a:r>
              <a:rPr kumimoji="0" lang="en-US" altLang="zh-CN" sz="22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华文琥珀" panose="02010800040101010101" pitchFamily="2" charset="-122"/>
                <a:cs typeface="Arial" panose="020B0604020202020204" pitchFamily="34" charset="0"/>
              </a:rPr>
              <a:t>Analysis</a:t>
            </a:r>
            <a:r>
              <a:rPr kumimoji="0" lang="zh-CN" altLang="en-US" sz="2200" b="0" i="0" u="none" strike="noStrike" kern="1200" cap="none" spc="0" normalizeH="0" baseline="0" noProof="0" dirty="0">
                <a:ln>
                  <a:noFill/>
                </a:ln>
                <a:solidFill>
                  <a:schemeClr val="accent6">
                    <a:lumMod val="75000"/>
                  </a:schemeClr>
                </a:solidFill>
                <a:effectLst/>
                <a:uLnTx/>
                <a:uFillTx/>
                <a:latin typeface="华文琥珀" panose="02010800040101010101" pitchFamily="2" charset="-122"/>
                <a:ea typeface="华文琥珀" panose="0201080004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Strictly speaking</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the heat conduction within fin is three dimentional, steady-state and no inner heat source. The boundary condition is convective heat transfer condition.</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8068" name="Rectangle 5"/>
          <p:cNvSpPr>
            <a:spLocks noRot="1"/>
          </p:cNvSpPr>
          <p:nvPr>
            <p:custDataLst>
              <p:tags r:id="rId3"/>
            </p:custDataLst>
          </p:nvPr>
        </p:nvSpPr>
        <p:spPr>
          <a:xfrm>
            <a:off x="323850" y="866775"/>
            <a:ext cx="8207375" cy="469900"/>
          </a:xfrm>
          <a:prstGeom prst="rect">
            <a:avLst/>
          </a:prstGeom>
          <a:noFill/>
          <a:ln w="9525">
            <a:noFill/>
          </a:ln>
        </p:spPr>
        <p:txBody>
          <a:bodyPr/>
          <a:lstStyle/>
          <a:p>
            <a:pPr algn="just" eaLnBrk="1" hangingPunct="1">
              <a:spcBef>
                <a:spcPct val="20000"/>
              </a:spcBef>
              <a:buClr>
                <a:schemeClr val="hlink"/>
              </a:buClr>
              <a:buSzPct val="75000"/>
              <a:buFont typeface="Wingdings" panose="05000000000000000000" pitchFamily="2" charset="2"/>
              <a:buNone/>
            </a:pPr>
            <a:endParaRPr lang="zh-CN" altLang="zh-CN" sz="2500" dirty="0">
              <a:solidFill>
                <a:schemeClr val="folHlink"/>
              </a:solidFill>
              <a:latin typeface="Arial" panose="020B0604020202020204" pitchFamily="34" charset="0"/>
            </a:endParaRPr>
          </a:p>
        </p:txBody>
      </p:sp>
      <p:sp>
        <p:nvSpPr>
          <p:cNvPr id="68612" name="Text Box 6"/>
          <p:cNvSpPr txBox="1">
            <a:spLocks noChangeArrowheads="1"/>
          </p:cNvSpPr>
          <p:nvPr>
            <p:custDataLst>
              <p:tags r:id="rId4"/>
            </p:custDataLst>
          </p:nvPr>
        </p:nvSpPr>
        <p:spPr bwMode="auto">
          <a:xfrm>
            <a:off x="539433" y="2512695"/>
            <a:ext cx="7993063" cy="157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rgbClr val="0B0B13"/>
                </a:solidFill>
                <a:latin typeface="Times New Roman" panose="02020603050405020304" pitchFamily="18" charset="0"/>
                <a:ea typeface="宋体" panose="02010600030101010101" pitchFamily="2" charset="-122"/>
              </a:defRPr>
            </a:lvl1pPr>
            <a:lvl2pPr marL="742950" indent="-285750">
              <a:defRPr kumimoji="1" sz="2000" b="1">
                <a:solidFill>
                  <a:srgbClr val="0B0B13"/>
                </a:solidFill>
                <a:latin typeface="Times New Roman" panose="02020603050405020304" pitchFamily="18" charset="0"/>
                <a:ea typeface="宋体" panose="02010600030101010101" pitchFamily="2" charset="-122"/>
              </a:defRPr>
            </a:lvl2pPr>
            <a:lvl3pPr marL="1143000" indent="-228600">
              <a:defRPr kumimoji="1" sz="2000" b="1">
                <a:solidFill>
                  <a:srgbClr val="0B0B13"/>
                </a:solidFill>
                <a:latin typeface="Times New Roman" panose="02020603050405020304" pitchFamily="18" charset="0"/>
                <a:ea typeface="宋体" panose="02010600030101010101" pitchFamily="2" charset="-122"/>
              </a:defRPr>
            </a:lvl3pPr>
            <a:lvl4pPr marL="1600200" indent="-228600">
              <a:defRPr kumimoji="1" sz="2000" b="1">
                <a:solidFill>
                  <a:srgbClr val="0B0B13"/>
                </a:solidFill>
                <a:latin typeface="Times New Roman" panose="02020603050405020304" pitchFamily="18" charset="0"/>
                <a:ea typeface="宋体" panose="02010600030101010101" pitchFamily="2" charset="-122"/>
              </a:defRPr>
            </a:lvl4pPr>
            <a:lvl5pPr marL="2057400" indent="-228600">
              <a:defRPr kumimoji="1" sz="2000" b="1">
                <a:solidFill>
                  <a:srgbClr val="0B0B13"/>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10000"/>
              </a:lnSpc>
              <a:spcBef>
                <a:spcPts val="0"/>
              </a:spcBef>
              <a:spcAft>
                <a:spcPct val="0"/>
              </a:spcAft>
              <a:buClrTx/>
              <a:buSzTx/>
              <a:buFontTx/>
              <a:buNone/>
              <a:defRPr/>
            </a:pPr>
            <a:r>
              <a:rPr kumimoji="0" lang="en-US" altLang="zh-CN" sz="2200"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华文琥珀" panose="02010800040101010101" pitchFamily="2" charset="-122"/>
                <a:cs typeface="Arial" panose="020B0604020202020204" pitchFamily="34" charset="0"/>
              </a:rPr>
              <a:t>Simplify</a:t>
            </a:r>
            <a:r>
              <a:rPr kumimoji="0" lang="zh-CN" altLang="en-US" sz="2200" b="0" i="0" u="none" strike="noStrike" kern="1200" cap="none" spc="0" normalizeH="0" baseline="0" noProof="0" dirty="0">
                <a:ln>
                  <a:noFill/>
                </a:ln>
                <a:solidFill>
                  <a:schemeClr val="accent6">
                    <a:lumMod val="75000"/>
                  </a:schemeClr>
                </a:solidFill>
                <a:effectLst/>
                <a:uLnTx/>
                <a:uFillTx/>
                <a:latin typeface="华文琥珀" panose="02010800040101010101" pitchFamily="2" charset="-122"/>
                <a:ea typeface="华文琥珀" panose="02010800040101010101" pitchFamily="2" charset="-122"/>
                <a:cs typeface="+mn-cs"/>
              </a:rPr>
              <a:t>：</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  </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l  </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&gt;&gt; </a:t>
            </a:r>
            <a:r>
              <a:rPr kumimoji="1"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and </a:t>
            </a:r>
            <a:r>
              <a:rPr kumimoji="1"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H   </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the temperature is uniformly distributed in </a:t>
            </a:r>
            <a:r>
              <a:rPr kumimoji="1"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l</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direction</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l</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 1</a:t>
            </a:r>
            <a:r>
              <a:rPr kumimoji="1"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10000"/>
              </a:lnSpc>
              <a:spcBef>
                <a:spcPts val="0"/>
              </a:spcBef>
              <a:spcAft>
                <a:spcPct val="0"/>
              </a:spcAft>
              <a:buClrTx/>
              <a:buSzTx/>
              <a:buFontTx/>
              <a:buNone/>
              <a:defRPr/>
            </a:pP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(b)  </a:t>
            </a:r>
            <a:r>
              <a:rPr kumimoji="1" lang="en-US" altLang="zh-CN" sz="2200" b="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 is large enough</a:t>
            </a:r>
            <a:r>
              <a:rPr kumimoji="1"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and </a:t>
            </a:r>
            <a:r>
              <a:rPr kumimoji="1" lang="en-US" altLang="zh-CN" sz="2200" b="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  </a:t>
            </a:r>
            <a:r>
              <a:rPr kumimoji="1"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&lt;&lt; </a:t>
            </a:r>
            <a:r>
              <a:rPr kumimoji="1" lang="en-US" altLang="zh-CN" sz="2200" b="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sym typeface="Symbol" panose="05050102010706020507" pitchFamily="18" charset="2"/>
              </a:rPr>
              <a:t>H</a:t>
            </a:r>
            <a:r>
              <a:rPr kumimoji="1"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，the</a:t>
            </a: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refore the temperature along </a:t>
            </a:r>
            <a:r>
              <a:rPr kumimoji="1"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δ direction is same.</a:t>
            </a:r>
          </a:p>
        </p:txBody>
      </p:sp>
      <p:sp>
        <p:nvSpPr>
          <p:cNvPr id="2" name="矩形 1"/>
          <p:cNvSpPr/>
          <p:nvPr>
            <p:custDataLst>
              <p:tags r:id="rId5"/>
            </p:custDataLst>
          </p:nvPr>
        </p:nvSpPr>
        <p:spPr>
          <a:xfrm>
            <a:off x="539433" y="4341813"/>
            <a:ext cx="7777162" cy="835025"/>
          </a:xfrm>
          <a:prstGeom prst="rect">
            <a:avLst/>
          </a:prstGeom>
          <a:noFill/>
          <a:ln w="9525">
            <a:noFill/>
          </a:ln>
        </p:spPr>
        <p:txBody>
          <a:bodyPr>
            <a:spAutoFit/>
          </a:bodyPr>
          <a:lstStyle/>
          <a:p>
            <a:pPr algn="just">
              <a:lnSpc>
                <a:spcPct val="110000"/>
              </a:lnSpc>
              <a:buNone/>
            </a:pPr>
            <a:r>
              <a:rPr lang="en-US" altLang="zh-CN" sz="2200" b="1" dirty="0">
                <a:solidFill>
                  <a:srgbClr val="E46C0A"/>
                </a:solidFill>
                <a:latin typeface="Arial" panose="020B0604020202020204" pitchFamily="34" charset="0"/>
                <a:ea typeface="华文琥珀" panose="02010800040101010101" pitchFamily="2" charset="-122"/>
                <a:cs typeface="Arial" panose="020B0604020202020204" pitchFamily="34" charset="0"/>
              </a:rPr>
              <a:t>Boundary</a:t>
            </a:r>
            <a:r>
              <a:rPr lang="zh-CN" altLang="en-US" sz="2200" b="0" dirty="0">
                <a:solidFill>
                  <a:srgbClr val="E46C0A"/>
                </a:solidFill>
                <a:latin typeface="华文琥珀" panose="02010800040101010101" pitchFamily="2" charset="-122"/>
                <a:ea typeface="华文琥珀" panose="02010800040101010101" pitchFamily="2" charset="-122"/>
              </a:rPr>
              <a:t>：</a:t>
            </a:r>
            <a:r>
              <a:rPr lang="en-US" altLang="zh-CN" sz="2200" b="1" noProof="0" dirty="0">
                <a:ln>
                  <a:noFill/>
                </a:ln>
                <a:effectLst/>
                <a:uLnTx/>
                <a:uFillTx/>
                <a:latin typeface="Arial" panose="020B0604020202020204" pitchFamily="34" charset="0"/>
                <a:ea typeface="宋体" panose="02010600030101010101" pitchFamily="2" charset="-122"/>
              </a:rPr>
              <a:t>bottom：fixed temperature；top：adiabatic；surrounding：convective heat transfer</a:t>
            </a:r>
          </a:p>
        </p:txBody>
      </p:sp>
      <p:sp>
        <p:nvSpPr>
          <p:cNvPr id="5" name="矩形 4"/>
          <p:cNvSpPr/>
          <p:nvPr>
            <p:custDataLst>
              <p:tags r:id="rId6"/>
            </p:custDataLst>
          </p:nvPr>
        </p:nvSpPr>
        <p:spPr>
          <a:xfrm>
            <a:off x="539433" y="5311775"/>
            <a:ext cx="7489825" cy="1207135"/>
          </a:xfrm>
          <a:prstGeom prst="rect">
            <a:avLst/>
          </a:prstGeom>
          <a:noFill/>
          <a:ln w="9525">
            <a:noFill/>
          </a:ln>
        </p:spPr>
        <p:txBody>
          <a:bodyPr>
            <a:spAutoFit/>
          </a:bodyPr>
          <a:lstStyle/>
          <a:p>
            <a:pPr algn="just">
              <a:lnSpc>
                <a:spcPct val="110000"/>
              </a:lnSpc>
              <a:buNone/>
            </a:pPr>
            <a:r>
              <a:rPr lang="en-US" altLang="zh-CN" sz="2200" b="1" dirty="0">
                <a:solidFill>
                  <a:srgbClr val="E46C0A"/>
                </a:solidFill>
                <a:latin typeface="Arial" panose="020B0604020202020204" pitchFamily="34" charset="0"/>
                <a:ea typeface="华文琥珀" panose="02010800040101010101" pitchFamily="2" charset="-122"/>
                <a:cs typeface="Arial" panose="020B0604020202020204" pitchFamily="34" charset="0"/>
              </a:rPr>
              <a:t>solution</a:t>
            </a:r>
            <a:r>
              <a:rPr lang="zh-CN" altLang="en-US" sz="2200" b="0" dirty="0">
                <a:solidFill>
                  <a:srgbClr val="E46C0A"/>
                </a:solidFill>
                <a:latin typeface="华文琥珀" panose="02010800040101010101" pitchFamily="2" charset="-122"/>
                <a:ea typeface="华文琥珀" panose="02010800040101010101" pitchFamily="2" charset="-122"/>
              </a:rPr>
              <a:t>：</a:t>
            </a:r>
            <a:r>
              <a:rPr lang="en-US" altLang="zh-CN" sz="2200" b="1" noProof="0" dirty="0">
                <a:ln>
                  <a:noFill/>
                </a:ln>
                <a:effectLst/>
                <a:uLnTx/>
                <a:uFillTx/>
                <a:latin typeface="Arial" panose="020B0604020202020204" pitchFamily="34" charset="0"/>
                <a:ea typeface="宋体" panose="02010600030101010101" pitchFamily="2" charset="-122"/>
              </a:rPr>
              <a:t>From two sides：</a:t>
            </a:r>
          </a:p>
          <a:p>
            <a:pPr algn="just">
              <a:lnSpc>
                <a:spcPct val="110000"/>
              </a:lnSpc>
              <a:buNone/>
            </a:pPr>
            <a:r>
              <a:rPr lang="en-US" altLang="zh-CN" sz="2200" b="1" noProof="0" dirty="0">
                <a:ln>
                  <a:noFill/>
                </a:ln>
                <a:effectLst/>
                <a:uLnTx/>
                <a:uFillTx/>
                <a:latin typeface="Arial" panose="020B0604020202020204" pitchFamily="34" charset="0"/>
                <a:ea typeface="宋体" panose="02010600030101010101" pitchFamily="2" charset="-122"/>
              </a:rPr>
              <a:t> (a)  heat diffusion equation</a:t>
            </a:r>
          </a:p>
          <a:p>
            <a:pPr algn="just">
              <a:lnSpc>
                <a:spcPct val="110000"/>
              </a:lnSpc>
              <a:buNone/>
            </a:pPr>
            <a:r>
              <a:rPr lang="en-US" altLang="zh-CN" sz="2200" b="1" noProof="0" dirty="0">
                <a:ln>
                  <a:noFill/>
                </a:ln>
                <a:effectLst/>
                <a:uLnTx/>
                <a:uFillTx/>
                <a:latin typeface="Arial" panose="020B0604020202020204" pitchFamily="34" charset="0"/>
                <a:ea typeface="宋体" panose="02010600030101010101" pitchFamily="2" charset="-122"/>
              </a:rPr>
              <a:t> (b)  Energy conservation＋Fourier law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blinds(horizontal)">
                                      <p:cBhvr>
                                        <p:cTn id="7" dur="25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blinds(horizontal)">
                                      <p:cBhvr>
                                        <p:cTn id="12" dur="250"/>
                                        <p:tgtEl>
                                          <p:spTgt spid="686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25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2" grpId="0"/>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国际学院Logo1(透明)黑"/>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
        <p:nvSpPr>
          <p:cNvPr id="44" name="object 7"/>
          <p:cNvSpPr/>
          <p:nvPr>
            <p:custDataLst>
              <p:tags r:id="rId1"/>
            </p:custDataLst>
          </p:nvPr>
        </p:nvSpPr>
        <p:spPr>
          <a:xfrm>
            <a:off x="76200" y="170179"/>
            <a:ext cx="5742940" cy="4179570"/>
          </a:xfrm>
          <a:prstGeom prst="rect">
            <a:avLst/>
          </a:prstGeom>
          <a:blipFill>
            <a:blip r:embed="rId10" cstate="print"/>
            <a:stretch>
              <a:fillRect/>
            </a:stretch>
          </a:blipFill>
        </p:spPr>
        <p:txBody>
          <a:bodyPr wrap="square" lIns="0" tIns="0" rIns="0" bIns="0" rtlCol="0"/>
          <a:lstStyle/>
          <a:p>
            <a:endParaRPr/>
          </a:p>
        </p:txBody>
      </p:sp>
      <p:sp>
        <p:nvSpPr>
          <p:cNvPr id="45" name="object 10"/>
          <p:cNvSpPr/>
          <p:nvPr>
            <p:custDataLst>
              <p:tags r:id="rId2"/>
            </p:custDataLst>
          </p:nvPr>
        </p:nvSpPr>
        <p:spPr>
          <a:xfrm>
            <a:off x="1567180" y="381000"/>
            <a:ext cx="7500620" cy="2936240"/>
          </a:xfrm>
          <a:custGeom>
            <a:avLst/>
            <a:gdLst/>
            <a:ahLst/>
            <a:cxnLst/>
            <a:rect l="l" t="t" r="r" b="b"/>
            <a:pathLst>
              <a:path w="7500620" h="2936240">
                <a:moveTo>
                  <a:pt x="4376420" y="0"/>
                </a:moveTo>
                <a:lnTo>
                  <a:pt x="4376420" y="265429"/>
                </a:lnTo>
                <a:lnTo>
                  <a:pt x="4376420" y="464820"/>
                </a:lnTo>
                <a:lnTo>
                  <a:pt x="4376420" y="664210"/>
                </a:lnTo>
                <a:lnTo>
                  <a:pt x="4376420" y="934720"/>
                </a:lnTo>
                <a:lnTo>
                  <a:pt x="0" y="2936240"/>
                </a:lnTo>
                <a:lnTo>
                  <a:pt x="4376420" y="1333500"/>
                </a:lnTo>
                <a:lnTo>
                  <a:pt x="4376420" y="1600200"/>
                </a:lnTo>
                <a:lnTo>
                  <a:pt x="4895850" y="1600200"/>
                </a:lnTo>
                <a:lnTo>
                  <a:pt x="7500620" y="1600200"/>
                </a:lnTo>
                <a:lnTo>
                  <a:pt x="7500620" y="1333500"/>
                </a:lnTo>
                <a:lnTo>
                  <a:pt x="7500620" y="0"/>
                </a:lnTo>
                <a:lnTo>
                  <a:pt x="6981190" y="0"/>
                </a:lnTo>
                <a:lnTo>
                  <a:pt x="4376420" y="0"/>
                </a:lnTo>
                <a:close/>
              </a:path>
            </a:pathLst>
          </a:custGeom>
          <a:ln w="9344">
            <a:solidFill>
              <a:srgbClr val="000000"/>
            </a:solidFill>
          </a:ln>
        </p:spPr>
        <p:txBody>
          <a:bodyPr wrap="square" lIns="0" tIns="0" rIns="0" bIns="0" rtlCol="0"/>
          <a:lstStyle/>
          <a:p>
            <a:endParaRPr/>
          </a:p>
        </p:txBody>
      </p:sp>
      <p:sp>
        <p:nvSpPr>
          <p:cNvPr id="46" name="文本框 45"/>
          <p:cNvSpPr txBox="1"/>
          <p:nvPr/>
        </p:nvSpPr>
        <p:spPr>
          <a:xfrm>
            <a:off x="5968537" y="538024"/>
            <a:ext cx="3175463" cy="1133644"/>
          </a:xfrm>
          <a:prstGeom prst="rect">
            <a:avLst/>
          </a:prstGeom>
          <a:noFill/>
        </p:spPr>
        <p:txBody>
          <a:bodyPr wrap="square" rtlCol="0" anchor="t">
            <a:spAutoFit/>
          </a:bodyPr>
          <a:lstStyle/>
          <a:p>
            <a:pPr marL="72390" marR="5080">
              <a:lnSpc>
                <a:spcPct val="100000"/>
              </a:lnSpc>
              <a:spcBef>
                <a:spcPts val="100"/>
              </a:spcBef>
            </a:pPr>
            <a:r>
              <a:rPr lang="en-US" altLang="zh-CN" b="1" spc="210" dirty="0">
                <a:solidFill>
                  <a:srgbClr val="FF0000"/>
                </a:solidFill>
                <a:latin typeface="Times New Roman" panose="02020603050405020304" pitchFamily="18" charset="0"/>
                <a:cs typeface="Times New Roman" panose="02020603050405020304" pitchFamily="18" charset="0"/>
                <a:sym typeface="+mn-ea"/>
              </a:rPr>
              <a:t>Micro </a:t>
            </a:r>
            <a:r>
              <a:rPr lang="en-US" altLang="zh-CN" b="1" spc="210" dirty="0" err="1">
                <a:solidFill>
                  <a:srgbClr val="FF0000"/>
                </a:solidFill>
                <a:latin typeface="Times New Roman" panose="02020603050405020304" pitchFamily="18" charset="0"/>
                <a:cs typeface="Times New Roman" panose="02020603050405020304" pitchFamily="18" charset="0"/>
                <a:sym typeface="+mn-ea"/>
              </a:rPr>
              <a:t>element</a:t>
            </a:r>
            <a:r>
              <a:rPr b="1" spc="210" dirty="0" err="1">
                <a:solidFill>
                  <a:srgbClr val="FF0000"/>
                </a:solidFill>
                <a:latin typeface="Times New Roman" panose="02020603050405020304" pitchFamily="18" charset="0"/>
                <a:cs typeface="Times New Roman" panose="02020603050405020304" pitchFamily="18" charset="0"/>
                <a:sym typeface="+mn-ea"/>
              </a:rPr>
              <a:t>：</a:t>
            </a:r>
            <a:r>
              <a:rPr lang="en-US" sz="1600" b="1" spc="220" dirty="0" err="1">
                <a:latin typeface="Times New Roman" panose="02020603050405020304" pitchFamily="18" charset="0"/>
                <a:cs typeface="Times New Roman" panose="02020603050405020304" pitchFamily="18" charset="0"/>
                <a:sym typeface="+mn-ea"/>
              </a:rPr>
              <a:t>cross-section</a:t>
            </a:r>
            <a:r>
              <a:rPr lang="en-US" sz="1600" b="1" spc="220" dirty="0">
                <a:latin typeface="Times New Roman" panose="02020603050405020304" pitchFamily="18" charset="0"/>
                <a:cs typeface="Times New Roman" panose="02020603050405020304" pitchFamily="18" charset="0"/>
                <a:sym typeface="+mn-ea"/>
              </a:rPr>
              <a:t> area </a:t>
            </a:r>
            <a:r>
              <a:rPr sz="1600" b="1" i="1" dirty="0">
                <a:solidFill>
                  <a:srgbClr val="0000FF"/>
                </a:solidFill>
                <a:latin typeface="Times New Roman" panose="02020603050405020304" pitchFamily="18" charset="0"/>
                <a:cs typeface="Times New Roman" panose="02020603050405020304" pitchFamily="18" charset="0"/>
                <a:sym typeface="+mn-ea"/>
              </a:rPr>
              <a:t>A</a:t>
            </a:r>
            <a:r>
              <a:rPr lang="en-US" sz="1600" b="1" i="1" dirty="0">
                <a:solidFill>
                  <a:srgbClr val="0000FF"/>
                </a:solidFill>
                <a:latin typeface="Times New Roman" panose="02020603050405020304" pitchFamily="18" charset="0"/>
                <a:cs typeface="Times New Roman" panose="02020603050405020304" pitchFamily="18" charset="0"/>
                <a:sym typeface="+mn-ea"/>
              </a:rPr>
              <a:t>, </a:t>
            </a:r>
          </a:p>
          <a:p>
            <a:pPr marL="72390" marR="5080">
              <a:lnSpc>
                <a:spcPct val="100000"/>
              </a:lnSpc>
              <a:spcBef>
                <a:spcPts val="100"/>
              </a:spcBef>
            </a:pPr>
            <a:r>
              <a:rPr lang="en-US" sz="1600" b="1" spc="210" dirty="0">
                <a:latin typeface="Times New Roman" panose="02020603050405020304" pitchFamily="18" charset="0"/>
                <a:cs typeface="Times New Roman" panose="02020603050405020304" pitchFamily="18" charset="0"/>
                <a:sym typeface="+mn-ea"/>
              </a:rPr>
              <a:t>Perimeter</a:t>
            </a:r>
            <a:r>
              <a:rPr sz="1600" b="1" spc="145" dirty="0">
                <a:solidFill>
                  <a:srgbClr val="0000FF"/>
                </a:solidFill>
                <a:latin typeface="Times New Roman" panose="02020603050405020304" pitchFamily="18" charset="0"/>
                <a:cs typeface="Times New Roman" panose="02020603050405020304" pitchFamily="18" charset="0"/>
                <a:sym typeface="+mn-ea"/>
              </a:rPr>
              <a:t> </a:t>
            </a:r>
            <a:r>
              <a:rPr lang="en-US" sz="1600" b="1" i="1" dirty="0">
                <a:solidFill>
                  <a:srgbClr val="0000FF"/>
                </a:solidFill>
                <a:latin typeface="Times New Roman" panose="02020603050405020304" pitchFamily="18" charset="0"/>
                <a:cs typeface="Times New Roman" panose="02020603050405020304" pitchFamily="18" charset="0"/>
                <a:sym typeface="+mn-ea"/>
              </a:rPr>
              <a:t>P</a:t>
            </a:r>
            <a:r>
              <a:rPr sz="1600" b="1" i="1" spc="-70" dirty="0">
                <a:solidFill>
                  <a:srgbClr val="0000FF"/>
                </a:solidFill>
                <a:latin typeface="Times New Roman" panose="02020603050405020304" pitchFamily="18" charset="0"/>
                <a:cs typeface="Times New Roman" panose="02020603050405020304" pitchFamily="18" charset="0"/>
                <a:sym typeface="+mn-ea"/>
              </a:rPr>
              <a:t> </a:t>
            </a:r>
            <a:r>
              <a:rPr sz="1600" b="1" spc="210" dirty="0">
                <a:solidFill>
                  <a:srgbClr val="0000FF"/>
                </a:solidFill>
                <a:latin typeface="Times New Roman" panose="02020603050405020304" pitchFamily="18" charset="0"/>
                <a:cs typeface="Times New Roman" panose="02020603050405020304" pitchFamily="18" charset="0"/>
                <a:sym typeface="+mn-ea"/>
              </a:rPr>
              <a:t>，</a:t>
            </a:r>
            <a:endParaRPr lang="en-US" sz="1600" b="1" spc="210" dirty="0">
              <a:solidFill>
                <a:srgbClr val="0000FF"/>
              </a:solidFill>
              <a:latin typeface="Times New Roman" panose="02020603050405020304" pitchFamily="18" charset="0"/>
              <a:cs typeface="Times New Roman" panose="02020603050405020304" pitchFamily="18" charset="0"/>
              <a:sym typeface="+mn-ea"/>
            </a:endParaRPr>
          </a:p>
          <a:p>
            <a:pPr marL="72390" marR="5080">
              <a:lnSpc>
                <a:spcPct val="100000"/>
              </a:lnSpc>
              <a:spcBef>
                <a:spcPts val="100"/>
              </a:spcBef>
            </a:pPr>
            <a:r>
              <a:rPr lang="en-US" sz="1600" b="1" spc="220" dirty="0">
                <a:latin typeface="Times New Roman" panose="02020603050405020304" pitchFamily="18" charset="0"/>
                <a:cs typeface="Times New Roman" panose="02020603050405020304" pitchFamily="18" charset="0"/>
                <a:sym typeface="+mn-ea"/>
              </a:rPr>
              <a:t>heat convection area </a:t>
            </a:r>
            <a:r>
              <a:rPr lang="en-US" sz="1600" b="1" i="1" spc="-5" dirty="0" err="1">
                <a:solidFill>
                  <a:srgbClr val="0000FF"/>
                </a:solidFill>
                <a:latin typeface="Times New Roman" panose="02020603050405020304" pitchFamily="18" charset="0"/>
                <a:cs typeface="Times New Roman" panose="02020603050405020304" pitchFamily="18" charset="0"/>
                <a:sym typeface="+mn-ea"/>
              </a:rPr>
              <a:t>P</a:t>
            </a:r>
            <a:r>
              <a:rPr sz="1600" b="1" i="1" spc="-5" dirty="0" err="1">
                <a:solidFill>
                  <a:srgbClr val="0000FF"/>
                </a:solidFill>
                <a:latin typeface="Times New Roman" panose="02020603050405020304" pitchFamily="18" charset="0"/>
                <a:cs typeface="Times New Roman" panose="02020603050405020304" pitchFamily="18" charset="0"/>
                <a:sym typeface="+mn-ea"/>
              </a:rPr>
              <a:t>dx</a:t>
            </a:r>
            <a:endParaRPr lang="zh-CN" altLang="en-US" b="1" i="1" spc="-5" dirty="0">
              <a:solidFill>
                <a:srgbClr val="0000FF"/>
              </a:solidFill>
              <a:latin typeface="Times New Roman" panose="02020603050405020304" pitchFamily="18" charset="0"/>
              <a:cs typeface="Times New Roman" panose="02020603050405020304" pitchFamily="18" charset="0"/>
              <a:sym typeface="+mn-ea"/>
            </a:endParaRPr>
          </a:p>
        </p:txBody>
      </p:sp>
      <p:sp>
        <p:nvSpPr>
          <p:cNvPr id="47" name="文本框 46"/>
          <p:cNvSpPr txBox="1"/>
          <p:nvPr/>
        </p:nvSpPr>
        <p:spPr>
          <a:xfrm>
            <a:off x="5873115" y="2028552"/>
            <a:ext cx="3270885" cy="1115690"/>
          </a:xfrm>
          <a:prstGeom prst="rect">
            <a:avLst/>
          </a:prstGeom>
          <a:noFill/>
        </p:spPr>
        <p:txBody>
          <a:bodyPr wrap="square" rtlCol="0" anchor="t">
            <a:spAutoFit/>
          </a:bodyPr>
          <a:lstStyle/>
          <a:p>
            <a:pPr marL="12700" algn="just">
              <a:lnSpc>
                <a:spcPct val="100000"/>
              </a:lnSpc>
              <a:spcBef>
                <a:spcPts val="1480"/>
              </a:spcBef>
            </a:pPr>
            <a:r>
              <a:rPr sz="2800" spc="-150" dirty="0">
                <a:solidFill>
                  <a:schemeClr val="tx1"/>
                </a:solidFill>
                <a:latin typeface="Times New Roman" panose="02020603050405020304"/>
                <a:cs typeface="Times New Roman" panose="02020603050405020304"/>
                <a:sym typeface="+mn-ea"/>
              </a:rPr>
              <a:t>[</a:t>
            </a:r>
            <a:r>
              <a:rPr lang="en-US" sz="2800" i="1" spc="-150" dirty="0">
                <a:solidFill>
                  <a:schemeClr val="tx1"/>
                </a:solidFill>
                <a:latin typeface="Times New Roman" panose="02020603050405020304"/>
                <a:cs typeface="Times New Roman" panose="02020603050405020304"/>
                <a:sym typeface="+mn-ea"/>
              </a:rPr>
              <a:t>P</a:t>
            </a:r>
            <a:r>
              <a:rPr sz="2800" i="1" spc="-150" dirty="0">
                <a:solidFill>
                  <a:schemeClr val="tx1"/>
                </a:solidFill>
                <a:latin typeface="Times New Roman" panose="02020603050405020304"/>
                <a:cs typeface="Times New Roman" panose="02020603050405020304"/>
                <a:sym typeface="+mn-ea"/>
              </a:rPr>
              <a:t> </a:t>
            </a:r>
            <a:r>
              <a:rPr sz="2800" spc="-65" dirty="0">
                <a:solidFill>
                  <a:schemeClr val="tx1"/>
                </a:solidFill>
                <a:latin typeface="Symbol" panose="05050102010706020507"/>
                <a:cs typeface="Symbol" panose="05050102010706020507"/>
                <a:sym typeface="+mn-ea"/>
              </a:rPr>
              <a:t></a:t>
            </a:r>
            <a:r>
              <a:rPr sz="2800" spc="-65" dirty="0">
                <a:solidFill>
                  <a:schemeClr val="tx1"/>
                </a:solidFill>
                <a:latin typeface="Times New Roman" panose="02020603050405020304"/>
                <a:cs typeface="Times New Roman" panose="02020603050405020304"/>
                <a:sym typeface="+mn-ea"/>
              </a:rPr>
              <a:t> </a:t>
            </a:r>
            <a:r>
              <a:rPr sz="2800" spc="-50" dirty="0">
                <a:solidFill>
                  <a:schemeClr val="tx1"/>
                </a:solidFill>
                <a:latin typeface="Times New Roman" panose="02020603050405020304"/>
                <a:cs typeface="Times New Roman" panose="02020603050405020304"/>
                <a:sym typeface="+mn-ea"/>
              </a:rPr>
              <a:t>2(</a:t>
            </a:r>
            <a:r>
              <a:rPr sz="2800" i="1" spc="-50" dirty="0">
                <a:solidFill>
                  <a:schemeClr val="tx1"/>
                </a:solidFill>
                <a:latin typeface="Times New Roman" panose="02020603050405020304"/>
                <a:cs typeface="Times New Roman" panose="02020603050405020304"/>
                <a:sym typeface="+mn-ea"/>
              </a:rPr>
              <a:t>l </a:t>
            </a:r>
            <a:r>
              <a:rPr sz="2800" spc="-65" dirty="0">
                <a:solidFill>
                  <a:schemeClr val="tx1"/>
                </a:solidFill>
                <a:latin typeface="Symbol" panose="05050102010706020507"/>
                <a:cs typeface="Symbol" panose="05050102010706020507"/>
                <a:sym typeface="+mn-ea"/>
              </a:rPr>
              <a:t></a:t>
            </a:r>
            <a:r>
              <a:rPr sz="2800" spc="-65" dirty="0">
                <a:solidFill>
                  <a:schemeClr val="tx1"/>
                </a:solidFill>
                <a:latin typeface="Times New Roman" panose="02020603050405020304"/>
                <a:cs typeface="Times New Roman" panose="02020603050405020304"/>
                <a:sym typeface="+mn-ea"/>
              </a:rPr>
              <a:t> </a:t>
            </a:r>
            <a:r>
              <a:rPr sz="2900" i="1" spc="-110" dirty="0">
                <a:solidFill>
                  <a:schemeClr val="tx1"/>
                </a:solidFill>
                <a:latin typeface="Symbol" panose="05050102010706020507"/>
                <a:cs typeface="Symbol" panose="05050102010706020507"/>
                <a:sym typeface="+mn-ea"/>
              </a:rPr>
              <a:t></a:t>
            </a:r>
            <a:r>
              <a:rPr sz="2900" i="1" spc="-110" dirty="0">
                <a:solidFill>
                  <a:schemeClr val="tx1"/>
                </a:solidFill>
                <a:latin typeface="Times New Roman" panose="02020603050405020304"/>
                <a:cs typeface="Times New Roman" panose="02020603050405020304"/>
                <a:sym typeface="+mn-ea"/>
              </a:rPr>
              <a:t> </a:t>
            </a:r>
            <a:r>
              <a:rPr sz="2800" spc="-30" dirty="0">
                <a:solidFill>
                  <a:schemeClr val="tx1"/>
                </a:solidFill>
                <a:latin typeface="Times New Roman" panose="02020603050405020304"/>
                <a:cs typeface="Times New Roman" panose="02020603050405020304"/>
                <a:sym typeface="+mn-ea"/>
              </a:rPr>
              <a:t>), </a:t>
            </a:r>
            <a:r>
              <a:rPr sz="2800" i="1" spc="-75" dirty="0">
                <a:solidFill>
                  <a:schemeClr val="tx1"/>
                </a:solidFill>
                <a:latin typeface="Times New Roman" panose="02020603050405020304"/>
                <a:cs typeface="Times New Roman" panose="02020603050405020304"/>
                <a:sym typeface="+mn-ea"/>
              </a:rPr>
              <a:t>A </a:t>
            </a:r>
            <a:r>
              <a:rPr sz="2800" spc="-65" dirty="0">
                <a:solidFill>
                  <a:schemeClr val="tx1"/>
                </a:solidFill>
                <a:latin typeface="Symbol" panose="05050102010706020507"/>
                <a:cs typeface="Symbol" panose="05050102010706020507"/>
                <a:sym typeface="+mn-ea"/>
              </a:rPr>
              <a:t></a:t>
            </a:r>
            <a:r>
              <a:rPr sz="2800" spc="-65" dirty="0">
                <a:solidFill>
                  <a:schemeClr val="tx1"/>
                </a:solidFill>
                <a:latin typeface="Times New Roman" panose="02020603050405020304"/>
                <a:cs typeface="Times New Roman" panose="02020603050405020304"/>
                <a:sym typeface="+mn-ea"/>
              </a:rPr>
              <a:t> </a:t>
            </a:r>
            <a:r>
              <a:rPr sz="2800" i="1" spc="-65" dirty="0">
                <a:solidFill>
                  <a:schemeClr val="tx1"/>
                </a:solidFill>
                <a:latin typeface="Times New Roman" panose="02020603050405020304"/>
                <a:cs typeface="Times New Roman" panose="02020603050405020304"/>
                <a:sym typeface="+mn-ea"/>
              </a:rPr>
              <a:t>l</a:t>
            </a:r>
            <a:r>
              <a:rPr sz="2900" i="1" spc="-65" dirty="0">
                <a:solidFill>
                  <a:schemeClr val="tx1"/>
                </a:solidFill>
                <a:latin typeface="Symbol" panose="05050102010706020507"/>
                <a:cs typeface="Symbol" panose="05050102010706020507"/>
                <a:sym typeface="+mn-ea"/>
              </a:rPr>
              <a:t></a:t>
            </a:r>
            <a:r>
              <a:rPr sz="2900" i="1" spc="-555" dirty="0">
                <a:solidFill>
                  <a:schemeClr val="tx1"/>
                </a:solidFill>
                <a:latin typeface="Times New Roman" panose="02020603050405020304"/>
                <a:cs typeface="Times New Roman" panose="02020603050405020304"/>
                <a:sym typeface="+mn-ea"/>
              </a:rPr>
              <a:t> </a:t>
            </a:r>
            <a:r>
              <a:rPr sz="2800" spc="-40" dirty="0">
                <a:solidFill>
                  <a:schemeClr val="tx1"/>
                </a:solidFill>
                <a:latin typeface="Times New Roman" panose="02020603050405020304"/>
                <a:cs typeface="Times New Roman" panose="02020603050405020304"/>
                <a:sym typeface="+mn-ea"/>
              </a:rPr>
              <a:t>]</a:t>
            </a:r>
            <a:endParaRPr lang="en-US" sz="2800" spc="-40" dirty="0">
              <a:solidFill>
                <a:schemeClr val="tx1"/>
              </a:solidFill>
              <a:latin typeface="Times New Roman" panose="02020603050405020304"/>
              <a:cs typeface="Times New Roman" panose="02020603050405020304"/>
              <a:sym typeface="+mn-ea"/>
            </a:endParaRPr>
          </a:p>
          <a:p>
            <a:pPr marL="72390">
              <a:lnSpc>
                <a:spcPct val="100000"/>
              </a:lnSpc>
              <a:spcBef>
                <a:spcPts val="2070"/>
              </a:spcBef>
            </a:pPr>
            <a:r>
              <a:rPr lang="en-US" sz="2000" b="1" spc="210" dirty="0">
                <a:solidFill>
                  <a:srgbClr val="0000FF"/>
                </a:solidFill>
                <a:latin typeface="华文细黑" panose="02010600040101010101" charset="-122"/>
                <a:cs typeface="华文细黑" panose="02010600040101010101" charset="-122"/>
                <a:sym typeface="+mn-ea"/>
              </a:rPr>
              <a:t>Energy conservation</a:t>
            </a:r>
            <a:endParaRPr lang="zh-CN" altLang="en-US" sz="2000" b="1" spc="220" dirty="0">
              <a:solidFill>
                <a:srgbClr val="0000FF"/>
              </a:solidFill>
              <a:latin typeface="华文细黑" panose="02010600040101010101" charset="-122"/>
              <a:cs typeface="华文细黑" panose="02010600040101010101" charset="-122"/>
              <a:sym typeface="+mn-ea"/>
            </a:endParaRPr>
          </a:p>
        </p:txBody>
      </p:sp>
      <p:sp>
        <p:nvSpPr>
          <p:cNvPr id="48" name="object 2"/>
          <p:cNvSpPr txBox="1"/>
          <p:nvPr>
            <p:custDataLst>
              <p:tags r:id="rId3"/>
            </p:custDataLst>
          </p:nvPr>
        </p:nvSpPr>
        <p:spPr>
          <a:xfrm>
            <a:off x="6102032" y="3395345"/>
            <a:ext cx="2813050" cy="756920"/>
          </a:xfrm>
          <a:prstGeom prst="rect">
            <a:avLst/>
          </a:prstGeom>
        </p:spPr>
        <p:txBody>
          <a:bodyPr vert="horz" wrap="square" lIns="0" tIns="11430" rIns="0" bIns="0" rtlCol="0">
            <a:spAutoFit/>
          </a:bodyPr>
          <a:lstStyle/>
          <a:p>
            <a:pPr marL="12700">
              <a:lnSpc>
                <a:spcPts val="4295"/>
              </a:lnSpc>
              <a:spcBef>
                <a:spcPts val="90"/>
              </a:spcBef>
              <a:tabLst>
                <a:tab pos="662305" algn="l"/>
                <a:tab pos="2016125" algn="l"/>
              </a:tabLst>
            </a:pPr>
            <a:r>
              <a:rPr sz="4300" i="1" spc="-105" dirty="0">
                <a:solidFill>
                  <a:schemeClr val="tx1"/>
                </a:solidFill>
                <a:latin typeface="Times New Roman" panose="02020603050405020304"/>
                <a:cs typeface="Times New Roman" panose="02020603050405020304"/>
              </a:rPr>
              <a:t>Φ	</a:t>
            </a:r>
            <a:r>
              <a:rPr sz="4300" spc="-80" dirty="0">
                <a:solidFill>
                  <a:schemeClr val="tx1"/>
                </a:solidFill>
                <a:latin typeface="Symbol" panose="05050102010706020507"/>
                <a:cs typeface="Symbol" panose="05050102010706020507"/>
              </a:rPr>
              <a:t></a:t>
            </a:r>
            <a:r>
              <a:rPr sz="4300" spc="-660" dirty="0">
                <a:solidFill>
                  <a:schemeClr val="tx1"/>
                </a:solidFill>
                <a:latin typeface="Times New Roman" panose="02020603050405020304"/>
                <a:cs typeface="Times New Roman" panose="02020603050405020304"/>
              </a:rPr>
              <a:t> </a:t>
            </a:r>
            <a:r>
              <a:rPr sz="4300" i="1" spc="-105" dirty="0">
                <a:solidFill>
                  <a:schemeClr val="tx1"/>
                </a:solidFill>
                <a:latin typeface="Times New Roman" panose="02020603050405020304"/>
                <a:cs typeface="Times New Roman" panose="02020603050405020304"/>
              </a:rPr>
              <a:t>Φ	</a:t>
            </a:r>
            <a:r>
              <a:rPr sz="4300" spc="75" dirty="0">
                <a:solidFill>
                  <a:schemeClr val="tx1"/>
                </a:solidFill>
                <a:latin typeface="Symbol" panose="05050102010706020507"/>
                <a:cs typeface="Symbol" panose="05050102010706020507"/>
              </a:rPr>
              <a:t></a:t>
            </a:r>
            <a:r>
              <a:rPr sz="4300" i="1" spc="75" dirty="0">
                <a:solidFill>
                  <a:schemeClr val="tx1"/>
                </a:solidFill>
                <a:latin typeface="Times New Roman" panose="02020603050405020304"/>
                <a:cs typeface="Times New Roman" panose="02020603050405020304"/>
              </a:rPr>
              <a:t>Φ</a:t>
            </a:r>
            <a:endParaRPr sz="4300">
              <a:solidFill>
                <a:schemeClr val="tx1"/>
              </a:solidFill>
              <a:latin typeface="Times New Roman" panose="02020603050405020304"/>
              <a:cs typeface="Times New Roman" panose="02020603050405020304"/>
            </a:endParaRPr>
          </a:p>
          <a:p>
            <a:pPr marL="370205">
              <a:lnSpc>
                <a:spcPts val="1475"/>
              </a:lnSpc>
              <a:tabLst>
                <a:tab pos="1363345" algn="l"/>
                <a:tab pos="2693035" algn="l"/>
              </a:tabLst>
            </a:pPr>
            <a:r>
              <a:rPr sz="1950" i="1" spc="-30" dirty="0">
                <a:solidFill>
                  <a:schemeClr val="tx1"/>
                </a:solidFill>
                <a:latin typeface="Times New Roman" panose="02020603050405020304"/>
                <a:cs typeface="Times New Roman" panose="02020603050405020304"/>
              </a:rPr>
              <a:t>x	</a:t>
            </a:r>
            <a:r>
              <a:rPr sz="1950" i="1" spc="40" dirty="0">
                <a:solidFill>
                  <a:schemeClr val="tx1"/>
                </a:solidFill>
                <a:latin typeface="Times New Roman" panose="02020603050405020304"/>
                <a:cs typeface="Times New Roman" panose="02020603050405020304"/>
              </a:rPr>
              <a:t>x</a:t>
            </a:r>
            <a:r>
              <a:rPr sz="1950" spc="45" dirty="0">
                <a:solidFill>
                  <a:schemeClr val="tx1"/>
                </a:solidFill>
                <a:latin typeface="Symbol" panose="05050102010706020507"/>
                <a:cs typeface="Symbol" panose="05050102010706020507"/>
              </a:rPr>
              <a:t></a:t>
            </a:r>
            <a:r>
              <a:rPr sz="1950" i="1" spc="165" dirty="0">
                <a:solidFill>
                  <a:schemeClr val="tx1"/>
                </a:solidFill>
                <a:latin typeface="Times New Roman" panose="02020603050405020304"/>
                <a:cs typeface="Times New Roman" panose="02020603050405020304"/>
              </a:rPr>
              <a:t>d</a:t>
            </a:r>
            <a:r>
              <a:rPr sz="1950" i="1" spc="-30" dirty="0">
                <a:solidFill>
                  <a:schemeClr val="tx1"/>
                </a:solidFill>
                <a:latin typeface="Times New Roman" panose="02020603050405020304"/>
                <a:cs typeface="Times New Roman" panose="02020603050405020304"/>
              </a:rPr>
              <a:t>x</a:t>
            </a:r>
            <a:r>
              <a:rPr sz="1950" i="1" dirty="0">
                <a:solidFill>
                  <a:schemeClr val="tx1"/>
                </a:solidFill>
                <a:latin typeface="Times New Roman" panose="02020603050405020304"/>
                <a:cs typeface="Times New Roman" panose="02020603050405020304"/>
              </a:rPr>
              <a:t>	</a:t>
            </a:r>
            <a:r>
              <a:rPr sz="1950" i="1" spc="-30" dirty="0">
                <a:solidFill>
                  <a:schemeClr val="tx1"/>
                </a:solidFill>
                <a:latin typeface="Times New Roman" panose="02020603050405020304"/>
                <a:cs typeface="Times New Roman" panose="02020603050405020304"/>
              </a:rPr>
              <a:t>c</a:t>
            </a:r>
          </a:p>
        </p:txBody>
      </p:sp>
      <p:graphicFrame>
        <p:nvGraphicFramePr>
          <p:cNvPr id="89104" name="Object 9"/>
          <p:cNvGraphicFramePr>
            <a:graphicFrameLocks noChangeAspect="1"/>
          </p:cNvGraphicFramePr>
          <p:nvPr>
            <p:custDataLst>
              <p:tags r:id="rId4"/>
            </p:custDataLst>
          </p:nvPr>
        </p:nvGraphicFramePr>
        <p:xfrm>
          <a:off x="595630" y="4443730"/>
          <a:ext cx="2005965" cy="830580"/>
        </p:xfrm>
        <a:graphic>
          <a:graphicData uri="http://schemas.openxmlformats.org/presentationml/2006/ole">
            <mc:AlternateContent xmlns:mc="http://schemas.openxmlformats.org/markup-compatibility/2006">
              <mc:Choice xmlns:v="urn:schemas-microsoft-com:vml" Requires="v">
                <p:oleObj r:id="rId11" imgW="862965" imgH="393700" progId="Equation.3">
                  <p:embed/>
                </p:oleObj>
              </mc:Choice>
              <mc:Fallback>
                <p:oleObj r:id="rId11" imgW="862965" imgH="393700" progId="Equation.3">
                  <p:embed/>
                  <p:pic>
                    <p:nvPicPr>
                      <p:cNvPr id="0" name="图片 3199"/>
                      <p:cNvPicPr/>
                      <p:nvPr/>
                    </p:nvPicPr>
                    <p:blipFill>
                      <a:blip r:embed="rId12"/>
                      <a:stretch>
                        <a:fillRect/>
                      </a:stretch>
                    </p:blipFill>
                    <p:spPr>
                      <a:xfrm>
                        <a:off x="595630" y="4443730"/>
                        <a:ext cx="2005965" cy="830580"/>
                      </a:xfrm>
                      <a:prstGeom prst="rect">
                        <a:avLst/>
                      </a:prstGeom>
                      <a:solidFill>
                        <a:srgbClr val="D7E4BD"/>
                      </a:solidFill>
                      <a:ln w="38100">
                        <a:noFill/>
                        <a:miter/>
                      </a:ln>
                    </p:spPr>
                  </p:pic>
                </p:oleObj>
              </mc:Fallback>
            </mc:AlternateContent>
          </a:graphicData>
        </a:graphic>
      </p:graphicFrame>
      <p:graphicFrame>
        <p:nvGraphicFramePr>
          <p:cNvPr id="243722" name="Object 10"/>
          <p:cNvGraphicFramePr>
            <a:graphicFrameLocks noChangeAspect="1"/>
          </p:cNvGraphicFramePr>
          <p:nvPr>
            <p:custDataLst>
              <p:tags r:id="rId5"/>
            </p:custDataLst>
          </p:nvPr>
        </p:nvGraphicFramePr>
        <p:xfrm>
          <a:off x="2956560" y="4488815"/>
          <a:ext cx="5379720" cy="784860"/>
        </p:xfrm>
        <a:graphic>
          <a:graphicData uri="http://schemas.openxmlformats.org/presentationml/2006/ole">
            <mc:AlternateContent xmlns:mc="http://schemas.openxmlformats.org/markup-compatibility/2006">
              <mc:Choice xmlns:v="urn:schemas-microsoft-com:vml" Requires="v">
                <p:oleObj r:id="rId13" imgW="2349500" imgH="419100" progId="Equation.3">
                  <p:embed/>
                </p:oleObj>
              </mc:Choice>
              <mc:Fallback>
                <p:oleObj r:id="rId13" imgW="2349500" imgH="419100" progId="Equation.3">
                  <p:embed/>
                  <p:pic>
                    <p:nvPicPr>
                      <p:cNvPr id="0" name="图片 3197"/>
                      <p:cNvPicPr/>
                      <p:nvPr/>
                    </p:nvPicPr>
                    <p:blipFill>
                      <a:blip r:embed="rId14"/>
                      <a:stretch>
                        <a:fillRect/>
                      </a:stretch>
                    </p:blipFill>
                    <p:spPr>
                      <a:xfrm>
                        <a:off x="2956560" y="4488815"/>
                        <a:ext cx="5379720" cy="784860"/>
                      </a:xfrm>
                      <a:prstGeom prst="rect">
                        <a:avLst/>
                      </a:prstGeom>
                      <a:noFill/>
                      <a:ln w="9525" cap="flat" cmpd="sng">
                        <a:solidFill>
                          <a:srgbClr val="948A54"/>
                        </a:solidFill>
                        <a:prstDash val="solid"/>
                        <a:miter/>
                        <a:headEnd type="none" w="med" len="med"/>
                        <a:tailEnd type="none" w="med" len="med"/>
                      </a:ln>
                    </p:spPr>
                  </p:pic>
                </p:oleObj>
              </mc:Fallback>
            </mc:AlternateContent>
          </a:graphicData>
        </a:graphic>
      </p:graphicFrame>
      <p:graphicFrame>
        <p:nvGraphicFramePr>
          <p:cNvPr id="89101" name="Object 11"/>
          <p:cNvGraphicFramePr>
            <a:graphicFrameLocks noChangeAspect="1"/>
          </p:cNvGraphicFramePr>
          <p:nvPr>
            <p:custDataLst>
              <p:tags r:id="rId6"/>
            </p:custDataLst>
          </p:nvPr>
        </p:nvGraphicFramePr>
        <p:xfrm>
          <a:off x="579755" y="5610225"/>
          <a:ext cx="2973070" cy="540385"/>
        </p:xfrm>
        <a:graphic>
          <a:graphicData uri="http://schemas.openxmlformats.org/presentationml/2006/ole">
            <mc:AlternateContent xmlns:mc="http://schemas.openxmlformats.org/markup-compatibility/2006">
              <mc:Choice xmlns:v="urn:schemas-microsoft-com:vml" Requires="v">
                <p:oleObj r:id="rId15" imgW="1206500" imgH="228600" progId="Equation.3">
                  <p:embed/>
                </p:oleObj>
              </mc:Choice>
              <mc:Fallback>
                <p:oleObj r:id="rId15" imgW="1206500" imgH="228600" progId="Equation.3">
                  <p:embed/>
                  <p:pic>
                    <p:nvPicPr>
                      <p:cNvPr id="0" name="图片 3200"/>
                      <p:cNvPicPr/>
                      <p:nvPr/>
                    </p:nvPicPr>
                    <p:blipFill>
                      <a:blip r:embed="rId16"/>
                      <a:stretch>
                        <a:fillRect/>
                      </a:stretch>
                    </p:blipFill>
                    <p:spPr>
                      <a:xfrm>
                        <a:off x="579755" y="5610225"/>
                        <a:ext cx="2973070" cy="540385"/>
                      </a:xfrm>
                      <a:prstGeom prst="rect">
                        <a:avLst/>
                      </a:prstGeom>
                      <a:solidFill>
                        <a:srgbClr val="D7E4BD"/>
                      </a:solidFill>
                      <a:ln w="38100">
                        <a:noFill/>
                        <a:miter/>
                      </a:ln>
                    </p:spPr>
                  </p:pic>
                </p:oleObj>
              </mc:Fallback>
            </mc:AlternateContent>
          </a:graphicData>
        </a:graphic>
      </p:graphicFrame>
      <p:graphicFrame>
        <p:nvGraphicFramePr>
          <p:cNvPr id="243726" name="Object 14"/>
          <p:cNvGraphicFramePr>
            <a:graphicFrameLocks noChangeAspect="1"/>
          </p:cNvGraphicFramePr>
          <p:nvPr>
            <p:custDataLst>
              <p:tags r:id="rId7"/>
            </p:custDataLst>
          </p:nvPr>
        </p:nvGraphicFramePr>
        <p:xfrm>
          <a:off x="4481830" y="5609590"/>
          <a:ext cx="3418205" cy="909320"/>
        </p:xfrm>
        <a:graphic>
          <a:graphicData uri="http://schemas.openxmlformats.org/presentationml/2006/ole">
            <mc:AlternateContent xmlns:mc="http://schemas.openxmlformats.org/markup-compatibility/2006">
              <mc:Choice xmlns:v="urn:schemas-microsoft-com:vml" Requires="v">
                <p:oleObj r:id="rId17" imgW="1612900" imgH="469900" progId="Equation.3">
                  <p:embed/>
                </p:oleObj>
              </mc:Choice>
              <mc:Fallback>
                <p:oleObj r:id="rId17" imgW="1612900" imgH="469900" progId="Equation.3">
                  <p:embed/>
                  <p:pic>
                    <p:nvPicPr>
                      <p:cNvPr id="0" name="图片 3196"/>
                      <p:cNvPicPr/>
                      <p:nvPr/>
                    </p:nvPicPr>
                    <p:blipFill>
                      <a:blip r:embed="rId18"/>
                      <a:stretch>
                        <a:fillRect/>
                      </a:stretch>
                    </p:blipFill>
                    <p:spPr>
                      <a:xfrm>
                        <a:off x="4481830" y="5609590"/>
                        <a:ext cx="3418205" cy="909320"/>
                      </a:xfrm>
                      <a:prstGeom prst="rect">
                        <a:avLst/>
                      </a:prstGeom>
                      <a:solidFill>
                        <a:srgbClr val="CCC1DA"/>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3722"/>
                                        </p:tgtEl>
                                        <p:attrNameLst>
                                          <p:attrName>style.visibility</p:attrName>
                                        </p:attrNameLst>
                                      </p:cBhvr>
                                      <p:to>
                                        <p:strVal val="visible"/>
                                      </p:to>
                                    </p:set>
                                    <p:animEffect transition="in" filter="dissolve">
                                      <p:cBhvr>
                                        <p:cTn id="7" dur="500"/>
                                        <p:tgtEl>
                                          <p:spTgt spid="243722"/>
                                        </p:tgtEl>
                                      </p:cBhvr>
                                    </p:animEffect>
                                  </p:childTnLst>
                                </p:cTn>
                              </p:par>
                            </p:childTnLst>
                          </p:cTn>
                        </p:par>
                      </p:childTnLst>
                    </p:cTn>
                  </p:par>
                  <p:par>
                    <p:cTn id="8" fill="hold">
                      <p:stCondLst>
                        <p:cond delay="indefinite"/>
                      </p:stCondLst>
                      <p:childTnLst>
                        <p:par>
                          <p:cTn id="9" fill="hold">
                            <p:stCondLst>
                              <p:cond delay="0"/>
                            </p:stCondLst>
                            <p:childTnLst>
                              <p:par>
                                <p:cTn id="10" presetID="54" presetClass="entr" presetSubtype="0" accel="100000" fill="hold" nodeType="clickEffect">
                                  <p:stCondLst>
                                    <p:cond delay="0"/>
                                  </p:stCondLst>
                                  <p:childTnLst>
                                    <p:set>
                                      <p:cBhvr>
                                        <p:cTn id="11" dur="1" fill="hold">
                                          <p:stCondLst>
                                            <p:cond delay="0"/>
                                          </p:stCondLst>
                                        </p:cTn>
                                        <p:tgtEl>
                                          <p:spTgt spid="243726"/>
                                        </p:tgtEl>
                                        <p:attrNameLst>
                                          <p:attrName>style.visibility</p:attrName>
                                        </p:attrNameLst>
                                      </p:cBhvr>
                                      <p:to>
                                        <p:strVal val="visible"/>
                                      </p:to>
                                    </p:set>
                                    <p:anim calcmode="lin" valueType="num">
                                      <p:cBhvr>
                                        <p:cTn id="12" dur="500" fill="hold"/>
                                        <p:tgtEl>
                                          <p:spTgt spid="243726"/>
                                        </p:tgtEl>
                                        <p:attrNameLst>
                                          <p:attrName>ppt_w</p:attrName>
                                        </p:attrNameLst>
                                      </p:cBhvr>
                                      <p:tavLst>
                                        <p:tav tm="0">
                                          <p:val>
                                            <p:strVal val="#ppt_w*0.05"/>
                                          </p:val>
                                        </p:tav>
                                        <p:tav tm="100000">
                                          <p:val>
                                            <p:strVal val="#ppt_w"/>
                                          </p:val>
                                        </p:tav>
                                      </p:tavLst>
                                    </p:anim>
                                    <p:anim calcmode="lin" valueType="num">
                                      <p:cBhvr>
                                        <p:cTn id="13" dur="500" fill="hold"/>
                                        <p:tgtEl>
                                          <p:spTgt spid="243726"/>
                                        </p:tgtEl>
                                        <p:attrNameLst>
                                          <p:attrName>ppt_h</p:attrName>
                                        </p:attrNameLst>
                                      </p:cBhvr>
                                      <p:tavLst>
                                        <p:tav tm="0">
                                          <p:val>
                                            <p:strVal val="#ppt_h"/>
                                          </p:val>
                                        </p:tav>
                                        <p:tav tm="100000">
                                          <p:val>
                                            <p:strVal val="#ppt_h"/>
                                          </p:val>
                                        </p:tav>
                                      </p:tavLst>
                                    </p:anim>
                                    <p:anim calcmode="lin" valueType="num">
                                      <p:cBhvr>
                                        <p:cTn id="14" dur="500" fill="hold"/>
                                        <p:tgtEl>
                                          <p:spTgt spid="243726"/>
                                        </p:tgtEl>
                                        <p:attrNameLst>
                                          <p:attrName>ppt_x</p:attrName>
                                        </p:attrNameLst>
                                      </p:cBhvr>
                                      <p:tavLst>
                                        <p:tav tm="0">
                                          <p:val>
                                            <p:strVal val="#ppt_x-.2"/>
                                          </p:val>
                                        </p:tav>
                                        <p:tav tm="100000">
                                          <p:val>
                                            <p:strVal val="#ppt_x"/>
                                          </p:val>
                                        </p:tav>
                                      </p:tavLst>
                                    </p:anim>
                                    <p:anim calcmode="lin" valueType="num">
                                      <p:cBhvr>
                                        <p:cTn id="15" dur="500" fill="hold"/>
                                        <p:tgtEl>
                                          <p:spTgt spid="243726"/>
                                        </p:tgtEl>
                                        <p:attrNameLst>
                                          <p:attrName>ppt_y</p:attrName>
                                        </p:attrNameLst>
                                      </p:cBhvr>
                                      <p:tavLst>
                                        <p:tav tm="0">
                                          <p:val>
                                            <p:strVal val="#ppt_y"/>
                                          </p:val>
                                        </p:tav>
                                        <p:tav tm="100000">
                                          <p:val>
                                            <p:strVal val="#ppt_y"/>
                                          </p:val>
                                        </p:tav>
                                      </p:tavLst>
                                    </p:anim>
                                    <p:animEffect transition="in" filter="fade">
                                      <p:cBhvr>
                                        <p:cTn id="16" dur="500"/>
                                        <p:tgtEl>
                                          <p:spTgt spid="243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custDataLst>
              <p:tags r:id="rId1"/>
            </p:custDataLst>
          </p:nvPr>
        </p:nvSpPr>
        <p:spPr>
          <a:xfrm>
            <a:off x="304800" y="152400"/>
            <a:ext cx="4419600" cy="1922779"/>
          </a:xfrm>
          <a:prstGeom prst="rect">
            <a:avLst/>
          </a:prstGeom>
          <a:blipFill>
            <a:blip r:embed="rId14" cstate="print"/>
            <a:stretch>
              <a:fillRect/>
            </a:stretch>
          </a:blipFill>
        </p:spPr>
        <p:txBody>
          <a:bodyPr wrap="square" lIns="0" tIns="0" rIns="0" bIns="0" rtlCol="0"/>
          <a:lstStyle/>
          <a:p>
            <a:endParaRPr/>
          </a:p>
        </p:txBody>
      </p:sp>
      <p:graphicFrame>
        <p:nvGraphicFramePr>
          <p:cNvPr id="90115" name="Object 5"/>
          <p:cNvGraphicFramePr>
            <a:graphicFrameLocks noChangeAspect="1"/>
          </p:cNvGraphicFramePr>
          <p:nvPr>
            <p:custDataLst>
              <p:tags r:id="rId2"/>
            </p:custDataLst>
          </p:nvPr>
        </p:nvGraphicFramePr>
        <p:xfrm>
          <a:off x="5024120" y="725170"/>
          <a:ext cx="3401695" cy="1156970"/>
        </p:xfrm>
        <a:graphic>
          <a:graphicData uri="http://schemas.openxmlformats.org/presentationml/2006/ole">
            <mc:AlternateContent xmlns:mc="http://schemas.openxmlformats.org/markup-compatibility/2006">
              <mc:Choice xmlns:v="urn:schemas-microsoft-com:vml" Requires="v">
                <p:oleObj r:id="rId15" imgW="1320165" imgH="469900" progId="Equation.3">
                  <p:embed/>
                </p:oleObj>
              </mc:Choice>
              <mc:Fallback>
                <p:oleObj r:id="rId15" imgW="1320165" imgH="469900" progId="Equation.3">
                  <p:embed/>
                  <p:pic>
                    <p:nvPicPr>
                      <p:cNvPr id="0" name="图片 3205"/>
                      <p:cNvPicPr/>
                      <p:nvPr/>
                    </p:nvPicPr>
                    <p:blipFill>
                      <a:blip r:embed="rId16"/>
                      <a:stretch>
                        <a:fillRect/>
                      </a:stretch>
                    </p:blipFill>
                    <p:spPr>
                      <a:xfrm>
                        <a:off x="5024120" y="725170"/>
                        <a:ext cx="3401695" cy="1156970"/>
                      </a:xfrm>
                      <a:prstGeom prst="rect">
                        <a:avLst/>
                      </a:prstGeom>
                      <a:solidFill>
                        <a:srgbClr val="CCC1DA"/>
                      </a:solidFill>
                      <a:ln w="38100">
                        <a:noFill/>
                        <a:miter/>
                      </a:ln>
                    </p:spPr>
                  </p:pic>
                </p:oleObj>
              </mc:Fallback>
            </mc:AlternateContent>
          </a:graphicData>
        </a:graphic>
      </p:graphicFrame>
      <p:grpSp>
        <p:nvGrpSpPr>
          <p:cNvPr id="3" name="Group 16"/>
          <p:cNvGrpSpPr/>
          <p:nvPr/>
        </p:nvGrpSpPr>
        <p:grpSpPr>
          <a:xfrm>
            <a:off x="1535748" y="2232343"/>
            <a:ext cx="5792701" cy="1084303"/>
            <a:chOff x="193" y="1462"/>
            <a:chExt cx="2741" cy="650"/>
          </a:xfrm>
        </p:grpSpPr>
        <p:sp>
          <p:nvSpPr>
            <p:cNvPr id="90125" name="Text Box 8"/>
            <p:cNvSpPr txBox="1"/>
            <p:nvPr>
              <p:custDataLst>
                <p:tags r:id="rId11"/>
              </p:custDataLst>
            </p:nvPr>
          </p:nvSpPr>
          <p:spPr>
            <a:xfrm>
              <a:off x="193" y="1462"/>
              <a:ext cx="1451" cy="258"/>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ctr" eaLnBrk="0" hangingPunct="0">
                <a:spcBef>
                  <a:spcPct val="50000"/>
                </a:spcBef>
                <a:buFontTx/>
                <a:buNone/>
              </a:pPr>
              <a:r>
                <a:rPr lang="en-US" altLang="zh-CN" sz="2200" b="1" dirty="0">
                  <a:latin typeface="Times New Roman" panose="02020603050405020304" pitchFamily="18" charset="0"/>
                </a:rPr>
                <a:t>boundary condition</a:t>
              </a:r>
              <a:r>
                <a:rPr lang="zh-CN" altLang="en-US" sz="2200" b="1" dirty="0">
                  <a:latin typeface="Times New Roman" panose="02020603050405020304" pitchFamily="18" charset="0"/>
                </a:rPr>
                <a:t>：</a:t>
              </a:r>
            </a:p>
          </p:txBody>
        </p:sp>
        <p:graphicFrame>
          <p:nvGraphicFramePr>
            <p:cNvPr id="90126" name="Object 9"/>
            <p:cNvGraphicFramePr>
              <a:graphicFrameLocks noChangeAspect="1"/>
            </p:cNvGraphicFramePr>
            <p:nvPr>
              <p:custDataLst>
                <p:tags r:id="rId12"/>
              </p:custDataLst>
            </p:nvPr>
          </p:nvGraphicFramePr>
          <p:xfrm>
            <a:off x="1732" y="1487"/>
            <a:ext cx="1202" cy="625"/>
          </p:xfrm>
          <a:graphic>
            <a:graphicData uri="http://schemas.openxmlformats.org/presentationml/2006/ole">
              <mc:AlternateContent xmlns:mc="http://schemas.openxmlformats.org/markup-compatibility/2006">
                <mc:Choice xmlns:v="urn:schemas-microsoft-com:vml" Requires="v">
                  <p:oleObj r:id="rId17" imgW="1320165" imgH="660400" progId="Equation.3">
                    <p:embed/>
                  </p:oleObj>
                </mc:Choice>
                <mc:Fallback>
                  <p:oleObj r:id="rId17" imgW="1320165" imgH="660400" progId="Equation.3">
                    <p:embed/>
                    <p:pic>
                      <p:nvPicPr>
                        <p:cNvPr id="0" name="图片 3203"/>
                        <p:cNvPicPr/>
                        <p:nvPr/>
                      </p:nvPicPr>
                      <p:blipFill>
                        <a:blip r:embed="rId18"/>
                        <a:stretch>
                          <a:fillRect/>
                        </a:stretch>
                      </p:blipFill>
                      <p:spPr>
                        <a:xfrm>
                          <a:off x="1732" y="1487"/>
                          <a:ext cx="1202" cy="625"/>
                        </a:xfrm>
                        <a:prstGeom prst="rect">
                          <a:avLst/>
                        </a:prstGeom>
                        <a:noFill/>
                        <a:ln w="38100">
                          <a:noFill/>
                          <a:miter/>
                        </a:ln>
                      </p:spPr>
                    </p:pic>
                  </p:oleObj>
                </mc:Fallback>
              </mc:AlternateContent>
            </a:graphicData>
          </a:graphic>
        </p:graphicFrame>
      </p:grpSp>
      <p:grpSp>
        <p:nvGrpSpPr>
          <p:cNvPr id="5" name="Group 16"/>
          <p:cNvGrpSpPr/>
          <p:nvPr/>
        </p:nvGrpSpPr>
        <p:grpSpPr>
          <a:xfrm>
            <a:off x="614815" y="5367338"/>
            <a:ext cx="5486265" cy="1444625"/>
            <a:chOff x="951" y="1462"/>
            <a:chExt cx="2596" cy="866"/>
          </a:xfrm>
        </p:grpSpPr>
        <p:sp>
          <p:nvSpPr>
            <p:cNvPr id="6" name="Text Box 8"/>
            <p:cNvSpPr txBox="1"/>
            <p:nvPr>
              <p:custDataLst>
                <p:tags r:id="rId9"/>
              </p:custDataLst>
            </p:nvPr>
          </p:nvSpPr>
          <p:spPr>
            <a:xfrm>
              <a:off x="951" y="1462"/>
              <a:ext cx="693" cy="258"/>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ctr" eaLnBrk="0" hangingPunct="0">
                <a:spcBef>
                  <a:spcPct val="50000"/>
                </a:spcBef>
                <a:buFontTx/>
                <a:buNone/>
              </a:pPr>
              <a:r>
                <a:rPr lang="en-US" altLang="zh-CN" sz="2200" b="1" dirty="0">
                  <a:latin typeface="Times New Roman" panose="02020603050405020304" pitchFamily="18" charset="0"/>
                </a:rPr>
                <a:t>BC</a:t>
              </a:r>
              <a:r>
                <a:rPr lang="zh-CN" altLang="en-US" sz="2200" b="1" dirty="0">
                  <a:latin typeface="Times New Roman" panose="02020603050405020304" pitchFamily="18" charset="0"/>
                </a:rPr>
                <a:t>：</a:t>
              </a:r>
            </a:p>
          </p:txBody>
        </p:sp>
        <p:graphicFrame>
          <p:nvGraphicFramePr>
            <p:cNvPr id="7" name="Object 9"/>
            <p:cNvGraphicFramePr>
              <a:graphicFrameLocks noChangeAspect="1"/>
            </p:cNvGraphicFramePr>
            <p:nvPr>
              <p:custDataLst>
                <p:tags r:id="rId10"/>
              </p:custDataLst>
            </p:nvPr>
          </p:nvGraphicFramePr>
          <p:xfrm>
            <a:off x="1522" y="1480"/>
            <a:ext cx="2025" cy="848"/>
          </p:xfrm>
          <a:graphic>
            <a:graphicData uri="http://schemas.openxmlformats.org/presentationml/2006/ole">
              <mc:AlternateContent xmlns:mc="http://schemas.openxmlformats.org/markup-compatibility/2006">
                <mc:Choice xmlns:v="urn:schemas-microsoft-com:vml" Requires="v">
                  <p:oleObj r:id="rId19" imgW="3340100" imgH="1346200" progId="Equation.3">
                    <p:embed/>
                  </p:oleObj>
                </mc:Choice>
                <mc:Fallback>
                  <p:oleObj r:id="rId19" imgW="3340100" imgH="1346200" progId="Equation.3">
                    <p:embed/>
                    <p:pic>
                      <p:nvPicPr>
                        <p:cNvPr id="0" name="图片 3203"/>
                        <p:cNvPicPr/>
                        <p:nvPr/>
                      </p:nvPicPr>
                      <p:blipFill>
                        <a:blip r:embed="rId20"/>
                        <a:stretch>
                          <a:fillRect/>
                        </a:stretch>
                      </p:blipFill>
                      <p:spPr>
                        <a:xfrm>
                          <a:off x="1522" y="1480"/>
                          <a:ext cx="2025" cy="848"/>
                        </a:xfrm>
                        <a:prstGeom prst="rect">
                          <a:avLst/>
                        </a:prstGeom>
                        <a:noFill/>
                        <a:ln w="38100">
                          <a:noFill/>
                          <a:miter/>
                        </a:ln>
                      </p:spPr>
                    </p:pic>
                  </p:oleObj>
                </mc:Fallback>
              </mc:AlternateContent>
            </a:graphicData>
          </a:graphic>
        </p:graphicFrame>
      </p:grpSp>
      <p:sp>
        <p:nvSpPr>
          <p:cNvPr id="244747" name="Text Box 11"/>
          <p:cNvSpPr txBox="1"/>
          <p:nvPr>
            <p:custDataLst>
              <p:tags r:id="rId3"/>
            </p:custDataLst>
          </p:nvPr>
        </p:nvSpPr>
        <p:spPr>
          <a:xfrm>
            <a:off x="736283" y="3397568"/>
            <a:ext cx="5905500" cy="42989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just" eaLnBrk="0" hangingPunct="0">
              <a:spcBef>
                <a:spcPct val="50000"/>
              </a:spcBef>
              <a:buFontTx/>
              <a:buNone/>
            </a:pPr>
            <a:r>
              <a:rPr lang="en-US" altLang="zh-CN" sz="2200" b="1" dirty="0">
                <a:latin typeface="Times New Roman" panose="02020603050405020304" pitchFamily="18" charset="0"/>
                <a:sym typeface="Symbol" panose="05050102010706020507" pitchFamily="18" charset="2"/>
              </a:rPr>
              <a:t>Given:</a:t>
            </a:r>
            <a:r>
              <a:rPr lang="zh-CN" altLang="en-US" sz="2200" b="1" dirty="0">
                <a:latin typeface="Times New Roman" panose="02020603050405020304" pitchFamily="18" charset="0"/>
                <a:sym typeface="Symbol" panose="05050102010706020507" pitchFamily="18" charset="2"/>
              </a:rPr>
              <a:t>                   及</a:t>
            </a:r>
            <a:r>
              <a:rPr lang="zh-CN" altLang="en-US" sz="2200" b="1" dirty="0">
                <a:solidFill>
                  <a:srgbClr val="0B0B13"/>
                </a:solidFill>
                <a:latin typeface="Times New Roman" panose="02020603050405020304" pitchFamily="18" charset="0"/>
                <a:sym typeface="Symbol" panose="05050102010706020507" pitchFamily="18" charset="2"/>
              </a:rPr>
              <a:t>                     </a:t>
            </a:r>
          </a:p>
        </p:txBody>
      </p:sp>
      <p:graphicFrame>
        <p:nvGraphicFramePr>
          <p:cNvPr id="244748" name="Object 12"/>
          <p:cNvGraphicFramePr>
            <a:graphicFrameLocks noChangeAspect="1"/>
          </p:cNvGraphicFramePr>
          <p:nvPr>
            <p:custDataLst>
              <p:tags r:id="rId4"/>
            </p:custDataLst>
          </p:nvPr>
        </p:nvGraphicFramePr>
        <p:xfrm>
          <a:off x="2609533" y="3435668"/>
          <a:ext cx="1130300" cy="393700"/>
        </p:xfrm>
        <a:graphic>
          <a:graphicData uri="http://schemas.openxmlformats.org/presentationml/2006/ole">
            <mc:AlternateContent xmlns:mc="http://schemas.openxmlformats.org/markup-compatibility/2006">
              <mc:Choice xmlns:v="urn:schemas-microsoft-com:vml" Requires="v">
                <p:oleObj r:id="rId21" imgW="1129665" imgH="393700" progId="Equation.3">
                  <p:embed/>
                </p:oleObj>
              </mc:Choice>
              <mc:Fallback>
                <p:oleObj r:id="rId21" imgW="1129665" imgH="393700" progId="Equation.3">
                  <p:embed/>
                  <p:pic>
                    <p:nvPicPr>
                      <p:cNvPr id="0" name="图片 3204"/>
                      <p:cNvPicPr/>
                      <p:nvPr/>
                    </p:nvPicPr>
                    <p:blipFill>
                      <a:blip r:embed="rId22"/>
                      <a:stretch>
                        <a:fillRect/>
                      </a:stretch>
                    </p:blipFill>
                    <p:spPr>
                      <a:xfrm>
                        <a:off x="2609533" y="3435668"/>
                        <a:ext cx="1130300" cy="393700"/>
                      </a:xfrm>
                      <a:prstGeom prst="rect">
                        <a:avLst/>
                      </a:prstGeom>
                      <a:solidFill>
                        <a:srgbClr val="D7E4BD"/>
                      </a:solidFill>
                      <a:ln w="38100">
                        <a:noFill/>
                        <a:miter/>
                      </a:ln>
                    </p:spPr>
                  </p:pic>
                </p:oleObj>
              </mc:Fallback>
            </mc:AlternateContent>
          </a:graphicData>
        </a:graphic>
      </p:graphicFrame>
      <p:graphicFrame>
        <p:nvGraphicFramePr>
          <p:cNvPr id="244749" name="Object 13"/>
          <p:cNvGraphicFramePr>
            <a:graphicFrameLocks noChangeAspect="1"/>
          </p:cNvGraphicFramePr>
          <p:nvPr>
            <p:custDataLst>
              <p:tags r:id="rId5"/>
            </p:custDataLst>
          </p:nvPr>
        </p:nvGraphicFramePr>
        <p:xfrm>
          <a:off x="4109085" y="3309620"/>
          <a:ext cx="1921510" cy="823595"/>
        </p:xfrm>
        <a:graphic>
          <a:graphicData uri="http://schemas.openxmlformats.org/presentationml/2006/ole">
            <mc:AlternateContent xmlns:mc="http://schemas.openxmlformats.org/markup-compatibility/2006">
              <mc:Choice xmlns:v="urn:schemas-microsoft-com:vml" Requires="v">
                <p:oleObj r:id="rId23" imgW="1155700" imgH="495300" progId="Equation.3">
                  <p:embed/>
                </p:oleObj>
              </mc:Choice>
              <mc:Fallback>
                <p:oleObj r:id="rId23" imgW="1155700" imgH="495300" progId="Equation.3">
                  <p:embed/>
                  <p:pic>
                    <p:nvPicPr>
                      <p:cNvPr id="0" name="图片 3201"/>
                      <p:cNvPicPr/>
                      <p:nvPr/>
                    </p:nvPicPr>
                    <p:blipFill>
                      <a:blip r:embed="rId24"/>
                      <a:stretch>
                        <a:fillRect/>
                      </a:stretch>
                    </p:blipFill>
                    <p:spPr>
                      <a:xfrm>
                        <a:off x="4109085" y="3309620"/>
                        <a:ext cx="1921510" cy="823595"/>
                      </a:xfrm>
                      <a:prstGeom prst="rect">
                        <a:avLst/>
                      </a:prstGeom>
                      <a:solidFill>
                        <a:srgbClr val="D7E4BD"/>
                      </a:solidFill>
                      <a:ln w="38100">
                        <a:noFill/>
                        <a:miter/>
                      </a:ln>
                    </p:spPr>
                  </p:pic>
                </p:oleObj>
              </mc:Fallback>
            </mc:AlternateContent>
          </a:graphicData>
        </a:graphic>
      </p:graphicFrame>
      <p:graphicFrame>
        <p:nvGraphicFramePr>
          <p:cNvPr id="244751" name="Object 15"/>
          <p:cNvGraphicFramePr>
            <a:graphicFrameLocks noChangeAspect="1"/>
          </p:cNvGraphicFramePr>
          <p:nvPr>
            <p:custDataLst>
              <p:tags r:id="rId6"/>
            </p:custDataLst>
          </p:nvPr>
        </p:nvGraphicFramePr>
        <p:xfrm>
          <a:off x="2825433" y="4285615"/>
          <a:ext cx="1358900" cy="787400"/>
        </p:xfrm>
        <a:graphic>
          <a:graphicData uri="http://schemas.openxmlformats.org/presentationml/2006/ole">
            <mc:AlternateContent xmlns:mc="http://schemas.openxmlformats.org/markup-compatibility/2006">
              <mc:Choice xmlns:v="urn:schemas-microsoft-com:vml" Requires="v">
                <p:oleObj r:id="rId25" imgW="1358900" imgH="787400" progId="Equation.3">
                  <p:embed/>
                </p:oleObj>
              </mc:Choice>
              <mc:Fallback>
                <p:oleObj r:id="rId25" imgW="1358900" imgH="787400" progId="Equation.3">
                  <p:embed/>
                  <p:pic>
                    <p:nvPicPr>
                      <p:cNvPr id="0" name="图片 3202"/>
                      <p:cNvPicPr/>
                      <p:nvPr/>
                    </p:nvPicPr>
                    <p:blipFill>
                      <a:blip r:embed="rId26"/>
                      <a:stretch>
                        <a:fillRect/>
                      </a:stretch>
                    </p:blipFill>
                    <p:spPr>
                      <a:xfrm>
                        <a:off x="2825433" y="4285615"/>
                        <a:ext cx="1358900" cy="787400"/>
                      </a:xfrm>
                      <a:prstGeom prst="rect">
                        <a:avLst/>
                      </a:prstGeom>
                      <a:solidFill>
                        <a:srgbClr val="CCC1DA"/>
                      </a:solidFill>
                      <a:ln w="38100">
                        <a:noFill/>
                        <a:miter/>
                      </a:ln>
                    </p:spPr>
                  </p:pic>
                </p:oleObj>
              </mc:Fallback>
            </mc:AlternateContent>
          </a:graphicData>
        </a:graphic>
      </p:graphicFrame>
      <p:sp>
        <p:nvSpPr>
          <p:cNvPr id="244754" name="Text Box 18"/>
          <p:cNvSpPr txBox="1"/>
          <p:nvPr>
            <p:custDataLst>
              <p:tags r:id="rId7"/>
            </p:custDataLst>
          </p:nvPr>
        </p:nvSpPr>
        <p:spPr>
          <a:xfrm>
            <a:off x="792798" y="4285615"/>
            <a:ext cx="2159000" cy="42989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just" eaLnBrk="0" hangingPunct="0">
              <a:spcBef>
                <a:spcPct val="50000"/>
              </a:spcBef>
              <a:buFontTx/>
              <a:buNone/>
            </a:pPr>
            <a:r>
              <a:rPr lang="en-US" altLang="zh-CN" sz="2200" b="1" dirty="0">
                <a:latin typeface="Times New Roman" panose="02020603050405020304" pitchFamily="18" charset="0"/>
              </a:rPr>
              <a:t>then</a:t>
            </a:r>
            <a:r>
              <a:rPr lang="zh-CN" altLang="en-US" sz="2200" b="1" dirty="0">
                <a:latin typeface="Times New Roman" panose="02020603050405020304" pitchFamily="18" charset="0"/>
              </a:rPr>
              <a:t>：</a:t>
            </a:r>
          </a:p>
        </p:txBody>
      </p:sp>
      <p:sp>
        <p:nvSpPr>
          <p:cNvPr id="9" name="Text Box 11"/>
          <p:cNvSpPr txBox="1"/>
          <p:nvPr>
            <p:custDataLst>
              <p:tags r:id="rId8"/>
            </p:custDataLst>
          </p:nvPr>
        </p:nvSpPr>
        <p:spPr>
          <a:xfrm>
            <a:off x="1967548" y="2967673"/>
            <a:ext cx="5905500" cy="42989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just" eaLnBrk="0" hangingPunct="0">
              <a:spcBef>
                <a:spcPct val="50000"/>
              </a:spcBef>
              <a:buFontTx/>
              <a:buNone/>
            </a:pPr>
            <a:r>
              <a:rPr lang="en-US" altLang="zh-CN" sz="2200" b="1" dirty="0">
                <a:solidFill>
                  <a:srgbClr val="FF0000"/>
                </a:solidFill>
                <a:latin typeface="Times New Roman" panose="02020603050405020304" pitchFamily="18" charset="0"/>
                <a:sym typeface="Symbol" panose="05050102010706020507" pitchFamily="18" charset="2"/>
              </a:rPr>
              <a:t>excess temperature</a:t>
            </a:r>
            <a:r>
              <a:rPr lang="zh-CN" altLang="en-US" sz="2200" b="1" dirty="0">
                <a:solidFill>
                  <a:srgbClr val="FF0000"/>
                </a:solidFill>
                <a:latin typeface="Times New Roman" panose="02020603050405020304" pitchFamily="18" charset="0"/>
                <a:sym typeface="Symbol" panose="05050102010706020507"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7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47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47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47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47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7" grpId="0"/>
      <p:bldP spid="244754"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5"/>
          <p:cNvSpPr txBox="1"/>
          <p:nvPr>
            <p:custDataLst>
              <p:tags r:id="rId1"/>
            </p:custDataLst>
          </p:nvPr>
        </p:nvSpPr>
        <p:spPr>
          <a:xfrm>
            <a:off x="684213" y="908050"/>
            <a:ext cx="4824412" cy="42989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just" eaLnBrk="0" hangingPunct="0">
              <a:spcBef>
                <a:spcPct val="50000"/>
              </a:spcBef>
              <a:buFontTx/>
              <a:buNone/>
            </a:pPr>
            <a:r>
              <a:rPr lang="en-US" altLang="zh-CN" sz="2200" b="1" dirty="0">
                <a:latin typeface="Times New Roman" panose="02020603050405020304" pitchFamily="18" charset="0"/>
              </a:rPr>
              <a:t>solution</a:t>
            </a:r>
            <a:r>
              <a:rPr lang="zh-CN" altLang="en-US" sz="2200" b="1" dirty="0">
                <a:latin typeface="Times New Roman" panose="02020603050405020304" pitchFamily="18" charset="0"/>
              </a:rPr>
              <a:t>：</a:t>
            </a:r>
          </a:p>
        </p:txBody>
      </p:sp>
      <p:graphicFrame>
        <p:nvGraphicFramePr>
          <p:cNvPr id="91140" name="Object 6"/>
          <p:cNvGraphicFramePr>
            <a:graphicFrameLocks noChangeAspect="1"/>
          </p:cNvGraphicFramePr>
          <p:nvPr>
            <p:custDataLst>
              <p:tags r:id="rId2"/>
            </p:custDataLst>
          </p:nvPr>
        </p:nvGraphicFramePr>
        <p:xfrm>
          <a:off x="4404043" y="908050"/>
          <a:ext cx="2517775" cy="419100"/>
        </p:xfrm>
        <a:graphic>
          <a:graphicData uri="http://schemas.openxmlformats.org/presentationml/2006/ole">
            <mc:AlternateContent xmlns:mc="http://schemas.openxmlformats.org/markup-compatibility/2006">
              <mc:Choice xmlns:v="urn:schemas-microsoft-com:vml" Requires="v">
                <p:oleObj r:id="rId12" imgW="2133600" imgH="419100" progId="Equation.3">
                  <p:embed/>
                </p:oleObj>
              </mc:Choice>
              <mc:Fallback>
                <p:oleObj r:id="rId12" imgW="2133600" imgH="419100" progId="Equation.3">
                  <p:embed/>
                  <p:pic>
                    <p:nvPicPr>
                      <p:cNvPr id="0" name="图片 3207"/>
                      <p:cNvPicPr/>
                      <p:nvPr/>
                    </p:nvPicPr>
                    <p:blipFill>
                      <a:blip r:embed="rId13"/>
                      <a:stretch>
                        <a:fillRect/>
                      </a:stretch>
                    </p:blipFill>
                    <p:spPr>
                      <a:xfrm>
                        <a:off x="4404043" y="908050"/>
                        <a:ext cx="2517775" cy="419100"/>
                      </a:xfrm>
                      <a:prstGeom prst="rect">
                        <a:avLst/>
                      </a:prstGeom>
                      <a:solidFill>
                        <a:srgbClr val="D7E4BD"/>
                      </a:solidFill>
                      <a:ln w="38100">
                        <a:noFill/>
                        <a:miter/>
                      </a:ln>
                    </p:spPr>
                  </p:pic>
                </p:oleObj>
              </mc:Fallback>
            </mc:AlternateContent>
          </a:graphicData>
        </a:graphic>
      </p:graphicFrame>
      <p:sp>
        <p:nvSpPr>
          <p:cNvPr id="48136" name="Text Box 7"/>
          <p:cNvSpPr txBox="1"/>
          <p:nvPr>
            <p:custDataLst>
              <p:tags r:id="rId3"/>
            </p:custDataLst>
          </p:nvPr>
        </p:nvSpPr>
        <p:spPr>
          <a:xfrm>
            <a:off x="18415" y="1748155"/>
            <a:ext cx="3533140" cy="429895"/>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just" eaLnBrk="0" hangingPunct="0">
              <a:spcBef>
                <a:spcPct val="50000"/>
              </a:spcBef>
              <a:buFontTx/>
              <a:buNone/>
            </a:pPr>
            <a:r>
              <a:rPr lang="en-US" altLang="zh-CN" sz="2200" b="1" dirty="0">
                <a:latin typeface="Times New Roman" panose="02020603050405020304" pitchFamily="18" charset="0"/>
              </a:rPr>
              <a:t>with boundary condition</a:t>
            </a:r>
            <a:r>
              <a:rPr lang="zh-CN" altLang="en-US" sz="2200" b="1" dirty="0">
                <a:latin typeface="Times New Roman" panose="02020603050405020304" pitchFamily="18" charset="0"/>
              </a:rPr>
              <a:t>：</a:t>
            </a:r>
          </a:p>
        </p:txBody>
      </p:sp>
      <p:graphicFrame>
        <p:nvGraphicFramePr>
          <p:cNvPr id="245769" name="Object 9"/>
          <p:cNvGraphicFramePr>
            <a:graphicFrameLocks noChangeAspect="1"/>
          </p:cNvGraphicFramePr>
          <p:nvPr>
            <p:custDataLst>
              <p:tags r:id="rId4"/>
            </p:custDataLst>
          </p:nvPr>
        </p:nvGraphicFramePr>
        <p:xfrm>
          <a:off x="3550920" y="1747838"/>
          <a:ext cx="5399088" cy="863600"/>
        </p:xfrm>
        <a:graphic>
          <a:graphicData uri="http://schemas.openxmlformats.org/presentationml/2006/ole">
            <mc:AlternateContent xmlns:mc="http://schemas.openxmlformats.org/markup-compatibility/2006">
              <mc:Choice xmlns:v="urn:schemas-microsoft-com:vml" Requires="v">
                <p:oleObj r:id="rId14" imgW="6337300" imgH="1054100" progId="Equation.3">
                  <p:embed/>
                </p:oleObj>
              </mc:Choice>
              <mc:Fallback>
                <p:oleObj r:id="rId14" imgW="6337300" imgH="1054100" progId="Equation.3">
                  <p:embed/>
                  <p:pic>
                    <p:nvPicPr>
                      <p:cNvPr id="0" name="图片 3208"/>
                      <p:cNvPicPr/>
                      <p:nvPr/>
                    </p:nvPicPr>
                    <p:blipFill>
                      <a:blip r:embed="rId15"/>
                      <a:stretch>
                        <a:fillRect/>
                      </a:stretch>
                    </p:blipFill>
                    <p:spPr>
                      <a:xfrm>
                        <a:off x="3550920" y="1747838"/>
                        <a:ext cx="5399088" cy="863600"/>
                      </a:xfrm>
                      <a:prstGeom prst="rect">
                        <a:avLst/>
                      </a:prstGeom>
                      <a:noFill/>
                      <a:ln w="9525" cap="flat" cmpd="sng">
                        <a:solidFill>
                          <a:srgbClr val="948A54"/>
                        </a:solidFill>
                        <a:prstDash val="solid"/>
                        <a:miter/>
                        <a:headEnd type="none" w="med" len="med"/>
                        <a:tailEnd type="none" w="med" len="med"/>
                      </a:ln>
                    </p:spPr>
                  </p:pic>
                </p:oleObj>
              </mc:Fallback>
            </mc:AlternateContent>
          </a:graphicData>
        </a:graphic>
      </p:graphicFrame>
      <p:graphicFrame>
        <p:nvGraphicFramePr>
          <p:cNvPr id="245770" name="Object 10"/>
          <p:cNvGraphicFramePr>
            <a:graphicFrameLocks noChangeAspect="1"/>
          </p:cNvGraphicFramePr>
          <p:nvPr>
            <p:custDataLst>
              <p:tags r:id="rId5"/>
            </p:custDataLst>
          </p:nvPr>
        </p:nvGraphicFramePr>
        <p:xfrm>
          <a:off x="1547813" y="3500438"/>
          <a:ext cx="6553200" cy="1141412"/>
        </p:xfrm>
        <a:graphic>
          <a:graphicData uri="http://schemas.openxmlformats.org/presentationml/2006/ole">
            <mc:AlternateContent xmlns:mc="http://schemas.openxmlformats.org/markup-compatibility/2006">
              <mc:Choice xmlns:v="urn:schemas-microsoft-com:vml" Requires="v">
                <p:oleObj r:id="rId16" imgW="3035300" imgH="546100" progId="Equation.3">
                  <p:embed/>
                </p:oleObj>
              </mc:Choice>
              <mc:Fallback>
                <p:oleObj r:id="rId16" imgW="3035300" imgH="546100" progId="Equation.3">
                  <p:embed/>
                  <p:pic>
                    <p:nvPicPr>
                      <p:cNvPr id="0" name="图片 3209"/>
                      <p:cNvPicPr/>
                      <p:nvPr/>
                    </p:nvPicPr>
                    <p:blipFill>
                      <a:blip r:embed="rId17"/>
                      <a:stretch>
                        <a:fillRect/>
                      </a:stretch>
                    </p:blipFill>
                    <p:spPr>
                      <a:xfrm>
                        <a:off x="1547813" y="3500438"/>
                        <a:ext cx="6553200" cy="1141412"/>
                      </a:xfrm>
                      <a:prstGeom prst="rect">
                        <a:avLst/>
                      </a:prstGeom>
                      <a:solidFill>
                        <a:srgbClr val="CCC1DA"/>
                      </a:solidFill>
                      <a:ln w="38100">
                        <a:noFill/>
                        <a:miter/>
                      </a:ln>
                    </p:spPr>
                  </p:pic>
                </p:oleObj>
              </mc:Fallback>
            </mc:AlternateContent>
          </a:graphicData>
        </a:graphic>
      </p:graphicFrame>
      <p:sp>
        <p:nvSpPr>
          <p:cNvPr id="245771" name="Text Box 11"/>
          <p:cNvSpPr txBox="1"/>
          <p:nvPr>
            <p:custDataLst>
              <p:tags r:id="rId6"/>
            </p:custDataLst>
          </p:nvPr>
        </p:nvSpPr>
        <p:spPr>
          <a:xfrm>
            <a:off x="725170" y="2853055"/>
            <a:ext cx="6946900" cy="429895"/>
          </a:xfrm>
          <a:prstGeom prst="rect">
            <a:avLst/>
          </a:prstGeom>
          <a:noFill/>
          <a:ln w="9525">
            <a:noFill/>
          </a:ln>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just" eaLnBrk="0" hangingPunct="0">
              <a:spcBef>
                <a:spcPct val="50000"/>
              </a:spcBef>
              <a:buFontTx/>
              <a:buNone/>
            </a:pPr>
            <a:r>
              <a:rPr lang="en-US" altLang="zh-CN" sz="2200" b="1" dirty="0">
                <a:latin typeface="Times New Roman" panose="02020603050405020304" pitchFamily="18" charset="0"/>
              </a:rPr>
              <a:t>therefore the temperature distribution within fin</a:t>
            </a:r>
            <a:r>
              <a:rPr lang="zh-CN" altLang="en-US" sz="2200" b="1" dirty="0">
                <a:latin typeface="Times New Roman" panose="02020603050405020304" pitchFamily="18" charset="0"/>
              </a:rPr>
              <a:t>：</a:t>
            </a:r>
          </a:p>
        </p:txBody>
      </p:sp>
      <p:graphicFrame>
        <p:nvGraphicFramePr>
          <p:cNvPr id="245773" name="Object 13"/>
          <p:cNvGraphicFramePr>
            <a:graphicFrameLocks noChangeAspect="1"/>
          </p:cNvGraphicFramePr>
          <p:nvPr>
            <p:custDataLst>
              <p:tags r:id="rId7"/>
            </p:custDataLst>
          </p:nvPr>
        </p:nvGraphicFramePr>
        <p:xfrm>
          <a:off x="1116013" y="4797425"/>
          <a:ext cx="7191375" cy="887413"/>
        </p:xfrm>
        <a:graphic>
          <a:graphicData uri="http://schemas.openxmlformats.org/presentationml/2006/ole">
            <mc:AlternateContent xmlns:mc="http://schemas.openxmlformats.org/markup-compatibility/2006">
              <mc:Choice xmlns:v="urn:schemas-microsoft-com:vml" Requires="v">
                <p:oleObj r:id="rId18" imgW="8521700" imgH="1054100" progId="Equation.3">
                  <p:embed/>
                </p:oleObj>
              </mc:Choice>
              <mc:Fallback>
                <p:oleObj r:id="rId18" imgW="8521700" imgH="1054100" progId="Equation.3">
                  <p:embed/>
                  <p:pic>
                    <p:nvPicPr>
                      <p:cNvPr id="0" name="图片 3210"/>
                      <p:cNvPicPr/>
                      <p:nvPr/>
                    </p:nvPicPr>
                    <p:blipFill>
                      <a:blip r:embed="rId19"/>
                      <a:stretch>
                        <a:fillRect/>
                      </a:stretch>
                    </p:blipFill>
                    <p:spPr>
                      <a:xfrm>
                        <a:off x="1116013" y="4797425"/>
                        <a:ext cx="7191375" cy="887413"/>
                      </a:xfrm>
                      <a:prstGeom prst="rect">
                        <a:avLst/>
                      </a:prstGeom>
                      <a:noFill/>
                      <a:ln w="38100">
                        <a:noFill/>
                        <a:miter/>
                      </a:ln>
                    </p:spPr>
                  </p:pic>
                </p:oleObj>
              </mc:Fallback>
            </mc:AlternateContent>
          </a:graphicData>
        </a:graphic>
      </p:graphicFrame>
      <p:sp>
        <p:nvSpPr>
          <p:cNvPr id="91146" name="AutoShape 14"/>
          <p:cNvSpPr/>
          <p:nvPr>
            <p:custDataLst>
              <p:tags r:id="rId8"/>
            </p:custDataLst>
          </p:nvPr>
        </p:nvSpPr>
        <p:spPr>
          <a:xfrm rot="-10800000" flipH="1">
            <a:off x="3851275" y="5876925"/>
            <a:ext cx="2362200" cy="503238"/>
          </a:xfrm>
          <a:prstGeom prst="wedgeRectCallout">
            <a:avLst>
              <a:gd name="adj1" fmla="val -53898"/>
              <a:gd name="adj2" fmla="val 104574"/>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p>
            <a:pPr algn="ctr" eaLnBrk="1" hangingPunct="1">
              <a:buNone/>
            </a:pPr>
            <a:r>
              <a:rPr lang="en-US" altLang="zh-CN" sz="2400" dirty="0">
                <a:solidFill>
                  <a:schemeClr val="bg1"/>
                </a:solidFill>
                <a:latin typeface="Times New Roman" panose="02020603050405020304" pitchFamily="18" charset="0"/>
              </a:rPr>
              <a:t>cosh</a:t>
            </a:r>
          </a:p>
        </p:txBody>
      </p:sp>
      <p:sp>
        <p:nvSpPr>
          <p:cNvPr id="91147" name="AutoShape 15"/>
          <p:cNvSpPr/>
          <p:nvPr>
            <p:custDataLst>
              <p:tags r:id="rId9"/>
            </p:custDataLst>
          </p:nvPr>
        </p:nvSpPr>
        <p:spPr>
          <a:xfrm rot="-10800000" flipH="1">
            <a:off x="6588125" y="5876925"/>
            <a:ext cx="2362200" cy="503238"/>
          </a:xfrm>
          <a:prstGeom prst="wedgeRectCallout">
            <a:avLst>
              <a:gd name="adj1" fmla="val -54370"/>
              <a:gd name="adj2" fmla="val 98894"/>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p>
            <a:pPr algn="ctr" eaLnBrk="1" hangingPunct="1">
              <a:buNone/>
            </a:pPr>
            <a:r>
              <a:rPr lang="en-US" altLang="zh-CN" sz="2400" dirty="0">
                <a:solidFill>
                  <a:schemeClr val="bg1"/>
                </a:solidFill>
                <a:latin typeface="Times New Roman" panose="02020603050405020304" pitchFamily="18" charset="0"/>
              </a:rPr>
              <a:t>tanh</a:t>
            </a:r>
          </a:p>
        </p:txBody>
      </p:sp>
      <p:sp>
        <p:nvSpPr>
          <p:cNvPr id="91148" name="AutoShape 16"/>
          <p:cNvSpPr/>
          <p:nvPr>
            <p:custDataLst>
              <p:tags r:id="rId10"/>
            </p:custDataLst>
          </p:nvPr>
        </p:nvSpPr>
        <p:spPr>
          <a:xfrm rot="-10800000" flipH="1">
            <a:off x="1258888" y="5876925"/>
            <a:ext cx="2362200" cy="431800"/>
          </a:xfrm>
          <a:prstGeom prst="wedgeRectCallout">
            <a:avLst>
              <a:gd name="adj1" fmla="val -43954"/>
              <a:gd name="adj2" fmla="val 114338"/>
            </a:avLst>
          </a:prstGeom>
          <a:solidFill>
            <a:schemeClr val="accent1"/>
          </a:solidFill>
          <a:ln w="9525" cap="flat" cmpd="sng">
            <a:solidFill>
              <a:schemeClr val="tx1"/>
            </a:solidFill>
            <a:prstDash val="solid"/>
            <a:miter/>
            <a:headEnd type="none" w="med" len="med"/>
            <a:tailEnd type="none" w="med" len="med"/>
          </a:ln>
        </p:spPr>
        <p:txBody>
          <a:bodyPr rot="10800000" wrap="none" anchor="ctr" anchorCtr="0"/>
          <a:lstStyle/>
          <a:p>
            <a:pPr algn="ctr" eaLnBrk="1" hangingPunct="1">
              <a:buNone/>
            </a:pPr>
            <a:r>
              <a:rPr lang="en-US" altLang="zh-CN" sz="2000" dirty="0">
                <a:solidFill>
                  <a:schemeClr val="bg1"/>
                </a:solidFill>
                <a:latin typeface="Times New Roman" panose="02020603050405020304" pitchFamily="18" charset="0"/>
              </a:rPr>
              <a:t>sinh(</a:t>
            </a:r>
            <a:r>
              <a:rPr lang="zh-CN" altLang="en-US" sz="2000" dirty="0">
                <a:solidFill>
                  <a:schemeClr val="bg1"/>
                </a:solidFill>
                <a:latin typeface="Times New Roman" panose="02020603050405020304" pitchFamily="18" charset="0"/>
              </a:rPr>
              <a:t>hyperbolic sine</a:t>
            </a:r>
            <a:r>
              <a:rPr lang="en-US" altLang="zh-CN" sz="2000" dirty="0">
                <a:solidFill>
                  <a:schemeClr val="bg1"/>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6"/>
                                        </p:tgtEl>
                                        <p:attrNameLst>
                                          <p:attrName>style.visibility</p:attrName>
                                        </p:attrNameLst>
                                      </p:cBhvr>
                                      <p:to>
                                        <p:strVal val="visible"/>
                                      </p:to>
                                    </p:set>
                                    <p:anim calcmode="lin" valueType="num">
                                      <p:cBhvr additive="base">
                                        <p:cTn id="7" dur="500" fill="hold"/>
                                        <p:tgtEl>
                                          <p:spTgt spid="48136"/>
                                        </p:tgtEl>
                                        <p:attrNameLst>
                                          <p:attrName>ppt_x</p:attrName>
                                        </p:attrNameLst>
                                      </p:cBhvr>
                                      <p:tavLst>
                                        <p:tav tm="0">
                                          <p:val>
                                            <p:strVal val="0-#ppt_w/2"/>
                                          </p:val>
                                        </p:tav>
                                        <p:tav tm="100000">
                                          <p:val>
                                            <p:strVal val="#ppt_x"/>
                                          </p:val>
                                        </p:tav>
                                      </p:tavLst>
                                    </p:anim>
                                    <p:anim calcmode="lin" valueType="num">
                                      <p:cBhvr additive="base">
                                        <p:cTn id="8" dur="500" fill="hold"/>
                                        <p:tgtEl>
                                          <p:spTgt spid="481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245769"/>
                                        </p:tgtEl>
                                        <p:attrNameLst>
                                          <p:attrName>style.visibility</p:attrName>
                                        </p:attrNameLst>
                                      </p:cBhvr>
                                      <p:to>
                                        <p:strVal val="visible"/>
                                      </p:to>
                                    </p:set>
                                    <p:anim calcmode="lin" valueType="num">
                                      <p:cBhvr>
                                        <p:cTn id="13" dur="1000" fill="hold"/>
                                        <p:tgtEl>
                                          <p:spTgt spid="245769"/>
                                        </p:tgtEl>
                                        <p:attrNameLst>
                                          <p:attrName>ppt_w</p:attrName>
                                        </p:attrNameLst>
                                      </p:cBhvr>
                                      <p:tavLst>
                                        <p:tav tm="0">
                                          <p:val>
                                            <p:fltVal val="0"/>
                                          </p:val>
                                        </p:tav>
                                        <p:tav tm="100000">
                                          <p:val>
                                            <p:strVal val="#ppt_w"/>
                                          </p:val>
                                        </p:tav>
                                      </p:tavLst>
                                    </p:anim>
                                    <p:anim calcmode="lin" valueType="num">
                                      <p:cBhvr>
                                        <p:cTn id="14" dur="1000" fill="hold"/>
                                        <p:tgtEl>
                                          <p:spTgt spid="245769"/>
                                        </p:tgtEl>
                                        <p:attrNameLst>
                                          <p:attrName>ppt_h</p:attrName>
                                        </p:attrNameLst>
                                      </p:cBhvr>
                                      <p:tavLst>
                                        <p:tav tm="0">
                                          <p:val>
                                            <p:fltVal val="0"/>
                                          </p:val>
                                        </p:tav>
                                        <p:tav tm="100000">
                                          <p:val>
                                            <p:strVal val="#ppt_h"/>
                                          </p:val>
                                        </p:tav>
                                      </p:tavLst>
                                    </p:anim>
                                    <p:anim calcmode="lin" valueType="num">
                                      <p:cBhvr>
                                        <p:cTn id="15" dur="1000" fill="hold"/>
                                        <p:tgtEl>
                                          <p:spTgt spid="245769"/>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4576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45771"/>
                                        </p:tgtEl>
                                        <p:attrNameLst>
                                          <p:attrName>style.visibility</p:attrName>
                                        </p:attrNameLst>
                                      </p:cBhvr>
                                      <p:to>
                                        <p:strVal val="visible"/>
                                      </p:to>
                                    </p:set>
                                    <p:animEffect transition="in" filter="dissolve">
                                      <p:cBhvr>
                                        <p:cTn id="21" dur="500"/>
                                        <p:tgtEl>
                                          <p:spTgt spid="24577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45770"/>
                                        </p:tgtEl>
                                        <p:attrNameLst>
                                          <p:attrName>style.visibility</p:attrName>
                                        </p:attrNameLst>
                                      </p:cBhvr>
                                      <p:to>
                                        <p:strVal val="visible"/>
                                      </p:to>
                                    </p:set>
                                    <p:animEffect transition="in" filter="wipe(left)">
                                      <p:cBhvr>
                                        <p:cTn id="26" dur="500"/>
                                        <p:tgtEl>
                                          <p:spTgt spid="245770"/>
                                        </p:tgtEl>
                                      </p:cBhvr>
                                    </p:animEffect>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nodeType="clickEffect">
                                  <p:stCondLst>
                                    <p:cond delay="0"/>
                                  </p:stCondLst>
                                  <p:childTnLst>
                                    <p:set>
                                      <p:cBhvr>
                                        <p:cTn id="30" dur="1" fill="hold">
                                          <p:stCondLst>
                                            <p:cond delay="0"/>
                                          </p:stCondLst>
                                        </p:cTn>
                                        <p:tgtEl>
                                          <p:spTgt spid="245773"/>
                                        </p:tgtEl>
                                        <p:attrNameLst>
                                          <p:attrName>style.visibility</p:attrName>
                                        </p:attrNameLst>
                                      </p:cBhvr>
                                      <p:to>
                                        <p:strVal val="visible"/>
                                      </p:to>
                                    </p:set>
                                    <p:anim calcmode="lin" valueType="num">
                                      <p:cBhvr>
                                        <p:cTn id="31" dur="1000" fill="hold"/>
                                        <p:tgtEl>
                                          <p:spTgt spid="245773"/>
                                        </p:tgtEl>
                                        <p:attrNameLst>
                                          <p:attrName>ppt_w</p:attrName>
                                        </p:attrNameLst>
                                      </p:cBhvr>
                                      <p:tavLst>
                                        <p:tav tm="0">
                                          <p:val>
                                            <p:fltVal val="0"/>
                                          </p:val>
                                        </p:tav>
                                        <p:tav tm="100000">
                                          <p:val>
                                            <p:strVal val="#ppt_w"/>
                                          </p:val>
                                        </p:tav>
                                      </p:tavLst>
                                    </p:anim>
                                    <p:anim calcmode="lin" valueType="num">
                                      <p:cBhvr>
                                        <p:cTn id="32" dur="1000" fill="hold"/>
                                        <p:tgtEl>
                                          <p:spTgt spid="245773"/>
                                        </p:tgtEl>
                                        <p:attrNameLst>
                                          <p:attrName>ppt_h</p:attrName>
                                        </p:attrNameLst>
                                      </p:cBhvr>
                                      <p:tavLst>
                                        <p:tav tm="0">
                                          <p:val>
                                            <p:fltVal val="0"/>
                                          </p:val>
                                        </p:tav>
                                        <p:tav tm="100000">
                                          <p:val>
                                            <p:strVal val="#ppt_h"/>
                                          </p:val>
                                        </p:tav>
                                      </p:tavLst>
                                    </p:anim>
                                    <p:anim calcmode="lin" valueType="num">
                                      <p:cBhvr>
                                        <p:cTn id="33" dur="1000" fill="hold"/>
                                        <p:tgtEl>
                                          <p:spTgt spid="24577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4577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54" presetClass="entr" presetSubtype="0" accel="100000" fill="hold" grpId="0" nodeType="clickEffect">
                                  <p:stCondLst>
                                    <p:cond delay="0"/>
                                  </p:stCondLst>
                                  <p:childTnLst>
                                    <p:set>
                                      <p:cBhvr>
                                        <p:cTn id="38" dur="1" fill="hold">
                                          <p:stCondLst>
                                            <p:cond delay="0"/>
                                          </p:stCondLst>
                                        </p:cTn>
                                        <p:tgtEl>
                                          <p:spTgt spid="91148"/>
                                        </p:tgtEl>
                                        <p:attrNameLst>
                                          <p:attrName>style.visibility</p:attrName>
                                        </p:attrNameLst>
                                      </p:cBhvr>
                                      <p:to>
                                        <p:strVal val="visible"/>
                                      </p:to>
                                    </p:set>
                                    <p:anim calcmode="lin" valueType="num">
                                      <p:cBhvr>
                                        <p:cTn id="39" dur="500" fill="hold"/>
                                        <p:tgtEl>
                                          <p:spTgt spid="91148"/>
                                        </p:tgtEl>
                                        <p:attrNameLst>
                                          <p:attrName>ppt_w</p:attrName>
                                        </p:attrNameLst>
                                      </p:cBhvr>
                                      <p:tavLst>
                                        <p:tav tm="0">
                                          <p:val>
                                            <p:strVal val="#ppt_w*0.05"/>
                                          </p:val>
                                        </p:tav>
                                        <p:tav tm="100000">
                                          <p:val>
                                            <p:strVal val="#ppt_w"/>
                                          </p:val>
                                        </p:tav>
                                      </p:tavLst>
                                    </p:anim>
                                    <p:anim calcmode="lin" valueType="num">
                                      <p:cBhvr>
                                        <p:cTn id="40" dur="500" fill="hold"/>
                                        <p:tgtEl>
                                          <p:spTgt spid="91148"/>
                                        </p:tgtEl>
                                        <p:attrNameLst>
                                          <p:attrName>ppt_h</p:attrName>
                                        </p:attrNameLst>
                                      </p:cBhvr>
                                      <p:tavLst>
                                        <p:tav tm="0">
                                          <p:val>
                                            <p:strVal val="#ppt_h"/>
                                          </p:val>
                                        </p:tav>
                                        <p:tav tm="100000">
                                          <p:val>
                                            <p:strVal val="#ppt_h"/>
                                          </p:val>
                                        </p:tav>
                                      </p:tavLst>
                                    </p:anim>
                                    <p:anim calcmode="lin" valueType="num">
                                      <p:cBhvr>
                                        <p:cTn id="41" dur="500" fill="hold"/>
                                        <p:tgtEl>
                                          <p:spTgt spid="91148"/>
                                        </p:tgtEl>
                                        <p:attrNameLst>
                                          <p:attrName>ppt_x</p:attrName>
                                        </p:attrNameLst>
                                      </p:cBhvr>
                                      <p:tavLst>
                                        <p:tav tm="0">
                                          <p:val>
                                            <p:strVal val="#ppt_x-.2"/>
                                          </p:val>
                                        </p:tav>
                                        <p:tav tm="100000">
                                          <p:val>
                                            <p:strVal val="#ppt_x"/>
                                          </p:val>
                                        </p:tav>
                                      </p:tavLst>
                                    </p:anim>
                                    <p:anim calcmode="lin" valueType="num">
                                      <p:cBhvr>
                                        <p:cTn id="42" dur="500" fill="hold"/>
                                        <p:tgtEl>
                                          <p:spTgt spid="91148"/>
                                        </p:tgtEl>
                                        <p:attrNameLst>
                                          <p:attrName>ppt_y</p:attrName>
                                        </p:attrNameLst>
                                      </p:cBhvr>
                                      <p:tavLst>
                                        <p:tav tm="0">
                                          <p:val>
                                            <p:strVal val="#ppt_y"/>
                                          </p:val>
                                        </p:tav>
                                        <p:tav tm="100000">
                                          <p:val>
                                            <p:strVal val="#ppt_y"/>
                                          </p:val>
                                        </p:tav>
                                      </p:tavLst>
                                    </p:anim>
                                    <p:animEffect transition="in" filter="fade">
                                      <p:cBhvr>
                                        <p:cTn id="43" dur="500"/>
                                        <p:tgtEl>
                                          <p:spTgt spid="91148"/>
                                        </p:tgtEl>
                                      </p:cBhvr>
                                    </p:animEffect>
                                  </p:childTnLst>
                                </p:cTn>
                              </p:par>
                            </p:childTnLst>
                          </p:cTn>
                        </p:par>
                      </p:childTnLst>
                    </p:cTn>
                  </p:par>
                  <p:par>
                    <p:cTn id="44" fill="hold">
                      <p:stCondLst>
                        <p:cond delay="indefinite"/>
                      </p:stCondLst>
                      <p:childTnLst>
                        <p:par>
                          <p:cTn id="45" fill="hold">
                            <p:stCondLst>
                              <p:cond delay="0"/>
                            </p:stCondLst>
                            <p:childTnLst>
                              <p:par>
                                <p:cTn id="46" presetID="54" presetClass="entr" presetSubtype="0" accel="100000" fill="hold" grpId="0" nodeType="clickEffect">
                                  <p:stCondLst>
                                    <p:cond delay="0"/>
                                  </p:stCondLst>
                                  <p:childTnLst>
                                    <p:set>
                                      <p:cBhvr>
                                        <p:cTn id="47" dur="1" fill="hold">
                                          <p:stCondLst>
                                            <p:cond delay="0"/>
                                          </p:stCondLst>
                                        </p:cTn>
                                        <p:tgtEl>
                                          <p:spTgt spid="91146"/>
                                        </p:tgtEl>
                                        <p:attrNameLst>
                                          <p:attrName>style.visibility</p:attrName>
                                        </p:attrNameLst>
                                      </p:cBhvr>
                                      <p:to>
                                        <p:strVal val="visible"/>
                                      </p:to>
                                    </p:set>
                                    <p:anim calcmode="lin" valueType="num">
                                      <p:cBhvr>
                                        <p:cTn id="48" dur="500" fill="hold"/>
                                        <p:tgtEl>
                                          <p:spTgt spid="91146"/>
                                        </p:tgtEl>
                                        <p:attrNameLst>
                                          <p:attrName>ppt_w</p:attrName>
                                        </p:attrNameLst>
                                      </p:cBhvr>
                                      <p:tavLst>
                                        <p:tav tm="0">
                                          <p:val>
                                            <p:strVal val="#ppt_w*0.05"/>
                                          </p:val>
                                        </p:tav>
                                        <p:tav tm="100000">
                                          <p:val>
                                            <p:strVal val="#ppt_w"/>
                                          </p:val>
                                        </p:tav>
                                      </p:tavLst>
                                    </p:anim>
                                    <p:anim calcmode="lin" valueType="num">
                                      <p:cBhvr>
                                        <p:cTn id="49" dur="500" fill="hold"/>
                                        <p:tgtEl>
                                          <p:spTgt spid="91146"/>
                                        </p:tgtEl>
                                        <p:attrNameLst>
                                          <p:attrName>ppt_h</p:attrName>
                                        </p:attrNameLst>
                                      </p:cBhvr>
                                      <p:tavLst>
                                        <p:tav tm="0">
                                          <p:val>
                                            <p:strVal val="#ppt_h"/>
                                          </p:val>
                                        </p:tav>
                                        <p:tav tm="100000">
                                          <p:val>
                                            <p:strVal val="#ppt_h"/>
                                          </p:val>
                                        </p:tav>
                                      </p:tavLst>
                                    </p:anim>
                                    <p:anim calcmode="lin" valueType="num">
                                      <p:cBhvr>
                                        <p:cTn id="50" dur="500" fill="hold"/>
                                        <p:tgtEl>
                                          <p:spTgt spid="91146"/>
                                        </p:tgtEl>
                                        <p:attrNameLst>
                                          <p:attrName>ppt_x</p:attrName>
                                        </p:attrNameLst>
                                      </p:cBhvr>
                                      <p:tavLst>
                                        <p:tav tm="0">
                                          <p:val>
                                            <p:strVal val="#ppt_x-.2"/>
                                          </p:val>
                                        </p:tav>
                                        <p:tav tm="100000">
                                          <p:val>
                                            <p:strVal val="#ppt_x"/>
                                          </p:val>
                                        </p:tav>
                                      </p:tavLst>
                                    </p:anim>
                                    <p:anim calcmode="lin" valueType="num">
                                      <p:cBhvr>
                                        <p:cTn id="51" dur="500" fill="hold"/>
                                        <p:tgtEl>
                                          <p:spTgt spid="91146"/>
                                        </p:tgtEl>
                                        <p:attrNameLst>
                                          <p:attrName>ppt_y</p:attrName>
                                        </p:attrNameLst>
                                      </p:cBhvr>
                                      <p:tavLst>
                                        <p:tav tm="0">
                                          <p:val>
                                            <p:strVal val="#ppt_y"/>
                                          </p:val>
                                        </p:tav>
                                        <p:tav tm="100000">
                                          <p:val>
                                            <p:strVal val="#ppt_y"/>
                                          </p:val>
                                        </p:tav>
                                      </p:tavLst>
                                    </p:anim>
                                    <p:animEffect transition="in" filter="fade">
                                      <p:cBhvr>
                                        <p:cTn id="52" dur="500"/>
                                        <p:tgtEl>
                                          <p:spTgt spid="91146"/>
                                        </p:tgtEl>
                                      </p:cBhvr>
                                    </p:animEffect>
                                  </p:childTnLst>
                                </p:cTn>
                              </p:par>
                            </p:childTnLst>
                          </p:cTn>
                        </p:par>
                      </p:childTnLst>
                    </p:cTn>
                  </p:par>
                  <p:par>
                    <p:cTn id="53" fill="hold">
                      <p:stCondLst>
                        <p:cond delay="indefinite"/>
                      </p:stCondLst>
                      <p:childTnLst>
                        <p:par>
                          <p:cTn id="54" fill="hold">
                            <p:stCondLst>
                              <p:cond delay="0"/>
                            </p:stCondLst>
                            <p:childTnLst>
                              <p:par>
                                <p:cTn id="55" presetID="54" presetClass="entr" presetSubtype="0" accel="100000" fill="hold" grpId="0" nodeType="clickEffect">
                                  <p:stCondLst>
                                    <p:cond delay="0"/>
                                  </p:stCondLst>
                                  <p:childTnLst>
                                    <p:set>
                                      <p:cBhvr>
                                        <p:cTn id="56" dur="1" fill="hold">
                                          <p:stCondLst>
                                            <p:cond delay="0"/>
                                          </p:stCondLst>
                                        </p:cTn>
                                        <p:tgtEl>
                                          <p:spTgt spid="91147"/>
                                        </p:tgtEl>
                                        <p:attrNameLst>
                                          <p:attrName>style.visibility</p:attrName>
                                        </p:attrNameLst>
                                      </p:cBhvr>
                                      <p:to>
                                        <p:strVal val="visible"/>
                                      </p:to>
                                    </p:set>
                                    <p:anim calcmode="lin" valueType="num">
                                      <p:cBhvr>
                                        <p:cTn id="57" dur="500" fill="hold"/>
                                        <p:tgtEl>
                                          <p:spTgt spid="91147"/>
                                        </p:tgtEl>
                                        <p:attrNameLst>
                                          <p:attrName>ppt_w</p:attrName>
                                        </p:attrNameLst>
                                      </p:cBhvr>
                                      <p:tavLst>
                                        <p:tav tm="0">
                                          <p:val>
                                            <p:strVal val="#ppt_w*0.05"/>
                                          </p:val>
                                        </p:tav>
                                        <p:tav tm="100000">
                                          <p:val>
                                            <p:strVal val="#ppt_w"/>
                                          </p:val>
                                        </p:tav>
                                      </p:tavLst>
                                    </p:anim>
                                    <p:anim calcmode="lin" valueType="num">
                                      <p:cBhvr>
                                        <p:cTn id="58" dur="500" fill="hold"/>
                                        <p:tgtEl>
                                          <p:spTgt spid="91147"/>
                                        </p:tgtEl>
                                        <p:attrNameLst>
                                          <p:attrName>ppt_h</p:attrName>
                                        </p:attrNameLst>
                                      </p:cBhvr>
                                      <p:tavLst>
                                        <p:tav tm="0">
                                          <p:val>
                                            <p:strVal val="#ppt_h"/>
                                          </p:val>
                                        </p:tav>
                                        <p:tav tm="100000">
                                          <p:val>
                                            <p:strVal val="#ppt_h"/>
                                          </p:val>
                                        </p:tav>
                                      </p:tavLst>
                                    </p:anim>
                                    <p:anim calcmode="lin" valueType="num">
                                      <p:cBhvr>
                                        <p:cTn id="59" dur="500" fill="hold"/>
                                        <p:tgtEl>
                                          <p:spTgt spid="91147"/>
                                        </p:tgtEl>
                                        <p:attrNameLst>
                                          <p:attrName>ppt_x</p:attrName>
                                        </p:attrNameLst>
                                      </p:cBhvr>
                                      <p:tavLst>
                                        <p:tav tm="0">
                                          <p:val>
                                            <p:strVal val="#ppt_x-.2"/>
                                          </p:val>
                                        </p:tav>
                                        <p:tav tm="100000">
                                          <p:val>
                                            <p:strVal val="#ppt_x"/>
                                          </p:val>
                                        </p:tav>
                                      </p:tavLst>
                                    </p:anim>
                                    <p:anim calcmode="lin" valueType="num">
                                      <p:cBhvr>
                                        <p:cTn id="60" dur="500" fill="hold"/>
                                        <p:tgtEl>
                                          <p:spTgt spid="91147"/>
                                        </p:tgtEl>
                                        <p:attrNameLst>
                                          <p:attrName>ppt_y</p:attrName>
                                        </p:attrNameLst>
                                      </p:cBhvr>
                                      <p:tavLst>
                                        <p:tav tm="0">
                                          <p:val>
                                            <p:strVal val="#ppt_y"/>
                                          </p:val>
                                        </p:tav>
                                        <p:tav tm="100000">
                                          <p:val>
                                            <p:strVal val="#ppt_y"/>
                                          </p:val>
                                        </p:tav>
                                      </p:tavLst>
                                    </p:anim>
                                    <p:animEffect transition="in" filter="fade">
                                      <p:cBhvr>
                                        <p:cTn id="61" dur="500"/>
                                        <p:tgtEl>
                                          <p:spTgt spid="9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p:bldP spid="245771" grpId="0"/>
      <p:bldP spid="91146" grpId="0" bldLvl="0" animBg="1"/>
      <p:bldP spid="91147" grpId="0" bldLvl="0" animBg="1"/>
      <p:bldP spid="9114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9" name="Rectangle 5"/>
          <p:cNvSpPr/>
          <p:nvPr>
            <p:custDataLst>
              <p:tags r:id="rId1"/>
            </p:custDataLst>
          </p:nvPr>
        </p:nvSpPr>
        <p:spPr>
          <a:xfrm>
            <a:off x="539750" y="2750185"/>
            <a:ext cx="8353425" cy="533400"/>
          </a:xfrm>
          <a:prstGeom prst="rect">
            <a:avLst/>
          </a:prstGeom>
          <a:noFill/>
          <a:ln w="9525">
            <a:noFill/>
          </a:ln>
        </p:spPr>
        <p:txBody>
          <a:bodyPr/>
          <a:lstStyle/>
          <a:p>
            <a:pPr algn="just" eaLnBrk="1" hangingPunct="1">
              <a:spcBef>
                <a:spcPct val="20000"/>
              </a:spcBef>
              <a:buClr>
                <a:schemeClr val="hlink"/>
              </a:buClr>
              <a:buSzPct val="75000"/>
              <a:buFont typeface="Wingdings" panose="05000000000000000000" pitchFamily="2" charset="2"/>
              <a:buNone/>
            </a:pPr>
            <a:r>
              <a:rPr lang="en-US" altLang="zh-CN" sz="2400" dirty="0">
                <a:solidFill>
                  <a:srgbClr val="008080"/>
                </a:solidFill>
                <a:latin typeface="黑体" panose="02010609060101010101" pitchFamily="49" charset="-122"/>
                <a:ea typeface="黑体" panose="02010609060101010101" pitchFamily="49" charset="-122"/>
              </a:rPr>
              <a:t>Steady-state</a:t>
            </a:r>
            <a:r>
              <a:rPr lang="zh-CN" altLang="en-US" sz="2400" dirty="0">
                <a:solidFill>
                  <a:srgbClr val="0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the heat flux through fin</a:t>
            </a:r>
            <a:r>
              <a:rPr lang="zh-CN" altLang="en-US" sz="2400" dirty="0">
                <a:solidFill>
                  <a:srgbClr val="008080"/>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 the heat flux through the bottom of the fin</a:t>
            </a:r>
          </a:p>
        </p:txBody>
      </p:sp>
      <p:graphicFrame>
        <p:nvGraphicFramePr>
          <p:cNvPr id="246790" name="Object 6"/>
          <p:cNvGraphicFramePr>
            <a:graphicFrameLocks noChangeAspect="1"/>
          </p:cNvGraphicFramePr>
          <p:nvPr>
            <p:custDataLst>
              <p:tags r:id="rId2"/>
            </p:custDataLst>
          </p:nvPr>
        </p:nvGraphicFramePr>
        <p:xfrm>
          <a:off x="1515110" y="4121150"/>
          <a:ext cx="5931535" cy="840105"/>
        </p:xfrm>
        <a:graphic>
          <a:graphicData uri="http://schemas.openxmlformats.org/presentationml/2006/ole">
            <mc:AlternateContent xmlns:mc="http://schemas.openxmlformats.org/markup-compatibility/2006">
              <mc:Choice xmlns:v="urn:schemas-microsoft-com:vml" Requires="v">
                <p:oleObj r:id="rId7" imgW="3175000" imgH="444500" progId="Equation.3">
                  <p:embed/>
                </p:oleObj>
              </mc:Choice>
              <mc:Fallback>
                <p:oleObj r:id="rId7" imgW="3175000" imgH="444500" progId="Equation.3">
                  <p:embed/>
                  <p:pic>
                    <p:nvPicPr>
                      <p:cNvPr id="0" name="图片 3206"/>
                      <p:cNvPicPr/>
                      <p:nvPr/>
                    </p:nvPicPr>
                    <p:blipFill>
                      <a:blip r:embed="rId8"/>
                      <a:stretch>
                        <a:fillRect/>
                      </a:stretch>
                    </p:blipFill>
                    <p:spPr>
                      <a:xfrm>
                        <a:off x="1515110" y="4121150"/>
                        <a:ext cx="5931535" cy="840105"/>
                      </a:xfrm>
                      <a:prstGeom prst="rect">
                        <a:avLst/>
                      </a:prstGeom>
                      <a:solidFill>
                        <a:srgbClr val="CCC1DA"/>
                      </a:solidFill>
                      <a:ln w="38100">
                        <a:noFill/>
                        <a:miter/>
                      </a:ln>
                    </p:spPr>
                  </p:pic>
                </p:oleObj>
              </mc:Fallback>
            </mc:AlternateContent>
          </a:graphicData>
        </a:graphic>
      </p:graphicFrame>
      <p:grpSp>
        <p:nvGrpSpPr>
          <p:cNvPr id="3" name="组合 2"/>
          <p:cNvGrpSpPr/>
          <p:nvPr/>
        </p:nvGrpSpPr>
        <p:grpSpPr>
          <a:xfrm>
            <a:off x="195580" y="440055"/>
            <a:ext cx="7848600" cy="1752283"/>
            <a:chOff x="195580" y="3094355"/>
            <a:chExt cx="7848600" cy="1752286"/>
          </a:xfrm>
        </p:grpSpPr>
        <p:sp>
          <p:nvSpPr>
            <p:cNvPr id="92168" name="Rectangle 7"/>
            <p:cNvSpPr/>
            <p:nvPr>
              <p:custDataLst>
                <p:tags r:id="rId4"/>
              </p:custDataLst>
            </p:nvPr>
          </p:nvSpPr>
          <p:spPr>
            <a:xfrm>
              <a:off x="195580" y="3094355"/>
              <a:ext cx="7848600" cy="533400"/>
            </a:xfrm>
            <a:prstGeom prst="rect">
              <a:avLst/>
            </a:prstGeom>
            <a:noFill/>
            <a:ln w="9525">
              <a:noFill/>
            </a:ln>
          </p:spPr>
          <p:txBody>
            <a:bodyPr/>
            <a:lstStyle/>
            <a:p>
              <a:pPr algn="just" eaLnBrk="1" hangingPunct="1">
                <a:spcBef>
                  <a:spcPct val="20000"/>
                </a:spcBef>
                <a:buClr>
                  <a:schemeClr val="hlink"/>
                </a:buClr>
                <a:buSzPct val="75000"/>
                <a:buFont typeface="Wingdings" panose="05000000000000000000" pitchFamily="2" charset="2"/>
                <a:buNone/>
              </a:pPr>
              <a:r>
                <a:rPr lang="en-US" altLang="zh-CN" sz="2400" dirty="0">
                  <a:solidFill>
                    <a:schemeClr val="tx1"/>
                  </a:solidFill>
                  <a:latin typeface="Arial" panose="020B0604020202020204" pitchFamily="34" charset="0"/>
                </a:rPr>
                <a:t>the (excess) temperature at top</a:t>
              </a:r>
              <a:r>
                <a:rPr lang="zh-CN" altLang="en-US" sz="2400" dirty="0">
                  <a:solidFill>
                    <a:schemeClr val="tx1"/>
                  </a:solidFill>
                  <a:latin typeface="Arial" panose="020B0604020202020204" pitchFamily="34" charset="0"/>
                </a:rPr>
                <a:t>：  </a:t>
              </a:r>
              <a:r>
                <a:rPr lang="en-US" altLang="zh-CN" sz="2400" i="1" dirty="0">
                  <a:solidFill>
                    <a:schemeClr val="tx1"/>
                  </a:solidFill>
                  <a:latin typeface="Arial" panose="020B0604020202020204" pitchFamily="34" charset="0"/>
                </a:rPr>
                <a:t>x</a:t>
              </a:r>
              <a:r>
                <a:rPr lang="en-US" altLang="zh-CN" sz="2400" dirty="0">
                  <a:solidFill>
                    <a:schemeClr val="tx1"/>
                  </a:solidFill>
                  <a:latin typeface="Arial" panose="020B0604020202020204" pitchFamily="34" charset="0"/>
                </a:rPr>
                <a:t> </a:t>
              </a:r>
              <a:r>
                <a:rPr lang="zh-CN" altLang="en-US" sz="2400" dirty="0">
                  <a:solidFill>
                    <a:schemeClr val="tx1"/>
                  </a:solidFill>
                  <a:latin typeface="Arial" panose="020B0604020202020204" pitchFamily="34" charset="0"/>
                </a:rPr>
                <a:t>＝ </a:t>
              </a:r>
              <a:r>
                <a:rPr lang="en-US" altLang="zh-CN" sz="2400" i="1" dirty="0">
                  <a:solidFill>
                    <a:schemeClr val="tx1"/>
                  </a:solidFill>
                  <a:latin typeface="Arial" panose="020B0604020202020204" pitchFamily="34" charset="0"/>
                </a:rPr>
                <a:t>H</a:t>
              </a:r>
            </a:p>
          </p:txBody>
        </p:sp>
        <p:sp>
          <p:nvSpPr>
            <p:cNvPr id="2" name="矩形 1"/>
            <p:cNvSpPr>
              <a:spLocks noRot="1" noChangeAspect="1" noMove="1" noResize="1" noEditPoints="1" noAdjustHandles="1" noChangeArrowheads="1" noChangeShapeType="1" noTextEdit="1"/>
            </p:cNvSpPr>
            <p:nvPr>
              <p:custDataLst>
                <p:tags r:id="rId5"/>
              </p:custDataLst>
            </p:nvPr>
          </p:nvSpPr>
          <p:spPr>
            <a:xfrm>
              <a:off x="2339752" y="4005064"/>
              <a:ext cx="2061718" cy="841577"/>
            </a:xfrm>
            <a:prstGeom prst="rect">
              <a:avLst/>
            </a:prstGeom>
            <a:blipFill rotWithShape="0">
              <a:blip r:embed="rId9"/>
              <a:stretch>
                <a:fillRect/>
              </a:stretch>
            </a:blipFill>
          </p:spPr>
          <p:txBody>
            <a:bodyPr/>
            <a:lstStyle/>
            <a:p>
              <a:r>
                <a:rPr lang="zh-CN" altLang="en-US">
                  <a:noFill/>
                </a:rPr>
                <a:t> </a:t>
              </a:r>
            </a:p>
          </p:txBody>
        </p:sp>
      </p:grpSp>
      <p:pic>
        <p:nvPicPr>
          <p:cNvPr id="4" name="图片 3"/>
          <p:cNvPicPr>
            <a:picLocks noChangeAspect="1"/>
          </p:cNvPicPr>
          <p:nvPr>
            <p:custDataLst>
              <p:tags r:id="rId3"/>
            </p:custDataLst>
          </p:nvPr>
        </p:nvPicPr>
        <p:blipFill>
          <a:blip r:embed="rId10"/>
          <a:stretch>
            <a:fillRect/>
          </a:stretch>
        </p:blipFill>
        <p:spPr>
          <a:xfrm>
            <a:off x="5962333" y="100648"/>
            <a:ext cx="3181350" cy="24574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67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50"/>
                                        <p:tgtEl>
                                          <p:spTgt spid="3"/>
                                        </p:tgtEl>
                                      </p:cBhvr>
                                    </p:animEffect>
                                  </p:childTnLst>
                                </p:cTn>
                              </p:par>
                              <p:par>
                                <p:cTn id="16" presetID="21" presetClass="entr" presetSubtype="1"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a:spLocks noChangeArrowheads="1"/>
          </p:cNvSpPr>
          <p:nvPr>
            <p:custDataLst>
              <p:tags r:id="rId1"/>
            </p:custDataLst>
          </p:nvPr>
        </p:nvSpPr>
        <p:spPr bwMode="auto">
          <a:xfrm>
            <a:off x="610553" y="1322908"/>
            <a:ext cx="7777163" cy="277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457200" algn="just" defTabSz="914400" rtl="0" eaLnBrk="1" fontAlgn="base" latinLnBrk="0" hangingPunct="1">
              <a:lnSpc>
                <a:spcPct val="100000"/>
              </a:lnSpc>
              <a:spcBef>
                <a:spcPct val="20000"/>
              </a:spcBef>
              <a:spcAft>
                <a:spcPct val="0"/>
              </a:spcAft>
              <a:buClr>
                <a:srgbClr val="0070C0"/>
              </a:buClr>
              <a:buSzPct val="75000"/>
              <a:buFont typeface="黑体" panose="02010609060101010101" pitchFamily="49" charset="-122"/>
              <a:buChar char="★"/>
              <a:defRPr/>
            </a:pPr>
            <a:r>
              <a:rPr kumimoji="0" lang="en-US" altLang="zh-CN" sz="2800" b="1"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note that</a:t>
            </a:r>
            <a:r>
              <a:rPr kumimoji="0" lang="zh-CN" altLang="en-US" sz="2800" b="1"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a:t>
            </a:r>
          </a:p>
          <a:p>
            <a:pPr marL="0" marR="0" lvl="0" indent="0" algn="just" defTabSz="914400" rtl="0" eaLnBrk="1" fontAlgn="base" latinLnBrk="0" hangingPunct="1">
              <a:lnSpc>
                <a:spcPct val="130000"/>
              </a:lnSpc>
              <a:spcBef>
                <a:spcPct val="20000"/>
              </a:spcBef>
              <a:spcAft>
                <a:spcPct val="0"/>
              </a:spcAft>
              <a:buClr>
                <a:schemeClr val="hlink"/>
              </a:buClr>
              <a:buSzPct val="75000"/>
              <a:buFont typeface="Wingdings" panose="05000000000000000000" pitchFamily="2" charset="2"/>
              <a:buNone/>
              <a:defRPr/>
            </a:pP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(1)The heat transfer on top of the fin is recognized as adiabatic. For practical cases, expecially for thin and high fin, it is OK. If such heat transfer must be considered, we can use </a:t>
            </a:r>
            <a:r>
              <a:rPr kumimoji="0" lang="en-US" altLang="zh-CN" sz="2200" b="1" i="1"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H</a:t>
            </a:r>
            <a:r>
              <a:rPr kumimoji="0" lang="en-US" altLang="zh-CN" sz="2200" b="1" i="0" u="none" strike="noStrike" kern="1200" cap="none" spc="0" normalizeH="0" baseline="-25000" noProof="0" dirty="0" err="1">
                <a:ln>
                  <a:noFill/>
                </a:ln>
                <a:solidFill>
                  <a:schemeClr val="tx1"/>
                </a:solidFill>
                <a:effectLst/>
                <a:uLnTx/>
                <a:uFillTx/>
                <a:latin typeface="Arial" panose="020B0604020202020204" pitchFamily="34" charset="0"/>
                <a:ea typeface="宋体" panose="02010600030101010101" pitchFamily="2" charset="-122"/>
                <a:cs typeface="+mn-cs"/>
              </a:rPr>
              <a:t>c</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 </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2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 /2 </a:t>
            </a:r>
            <a:r>
              <a:rPr kumimoji="0" lang="en-US" altLang="zh-CN" sz="2200" b="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instead.</a:t>
            </a:r>
          </a:p>
        </p:txBody>
      </p:sp>
      <p:sp>
        <p:nvSpPr>
          <p:cNvPr id="50180" name="Rectangle 9"/>
          <p:cNvSpPr>
            <a:spLocks noChangeArrowheads="1"/>
          </p:cNvSpPr>
          <p:nvPr>
            <p:custDataLst>
              <p:tags r:id="rId2"/>
            </p:custDataLst>
          </p:nvPr>
        </p:nvSpPr>
        <p:spPr bwMode="auto">
          <a:xfrm>
            <a:off x="610553" y="4068763"/>
            <a:ext cx="792003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(2)The temperature field is one dimentional</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p>
          <a:p>
            <a:pPr marL="0" marR="0" lvl="0" indent="0" algn="just" defTabSz="914400" rtl="0" eaLnBrk="1" fontAlgn="base" latinLnBrk="0" hangingPunct="1">
              <a:lnSpc>
                <a:spcPct val="130000"/>
              </a:lnSpc>
              <a:spcBef>
                <a:spcPct val="20000"/>
              </a:spcBef>
              <a:spcAft>
                <a:spcPct val="0"/>
              </a:spcAft>
              <a:buClr>
                <a:schemeClr val="hlink"/>
              </a:buClr>
              <a:buSzPct val="75000"/>
              <a:buFont typeface="Wingdings" panose="05000000000000000000" pitchFamily="2" charset="2"/>
              <a:buNone/>
              <a:defRPr/>
            </a:pP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when</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Bi=</a:t>
            </a:r>
            <a:r>
              <a:rPr kumimoji="0" lang="en-US" altLang="zh-CN" sz="22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a:t>
            </a:r>
            <a:r>
              <a:rPr kumimoji="0" lang="en-US" altLang="zh-CN" sz="22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0" lang="en-US" altLang="zh-CN" sz="22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 </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sym typeface="Symbol" panose="05050102010706020507" pitchFamily="18" charset="2"/>
              </a:rPr>
              <a:t> 0.05</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the error is less than 1%</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for others , two dimentional temperature field, are not suitable</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Actually</a:t>
            </a:r>
            <a:r>
              <a:rPr kumimoji="0" lang="zh-CN" altLang="en-US"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en-US" altLang="zh-CN" sz="2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the convective heat transfer coefficient </a:t>
            </a:r>
            <a:r>
              <a:rPr kumimoji="0" lang="en-US" altLang="zh-CN" sz="2200" b="1" i="1"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宋体" panose="02010600030101010101" pitchFamily="2" charset="-122"/>
                <a:cs typeface="+mn-cs"/>
              </a:rPr>
              <a:t>h </a:t>
            </a:r>
            <a:r>
              <a:rPr kumimoji="0" lang="en-US" altLang="zh-CN" sz="2200" b="1"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is not uniform</a:t>
            </a:r>
          </a:p>
        </p:txBody>
      </p:sp>
      <p:pic>
        <p:nvPicPr>
          <p:cNvPr id="93189" name="图片 7"/>
          <p:cNvPicPr>
            <a:picLocks noChangeAspect="1"/>
          </p:cNvPicPr>
          <p:nvPr>
            <p:custDataLst>
              <p:tags r:id="rId3"/>
            </p:custDataLst>
          </p:nvPr>
        </p:nvPicPr>
        <p:blipFill>
          <a:blip r:embed="rId5"/>
          <a:stretch>
            <a:fillRect/>
          </a:stretch>
        </p:blipFill>
        <p:spPr>
          <a:xfrm>
            <a:off x="5084855" y="200329"/>
            <a:ext cx="3697225" cy="1657566"/>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linds(horizontal)">
                                      <p:cBhvr>
                                        <p:cTn id="7" dur="500"/>
                                        <p:tgtEl>
                                          <p:spTgt spid="501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blinds(horizontal)">
                                      <p:cBhvr>
                                        <p:cTn id="12"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6000" y="116841"/>
            <a:ext cx="7886700" cy="1325563"/>
          </a:xfrm>
        </p:spPr>
        <p:txBody>
          <a:bodyPr/>
          <a:lstStyle/>
          <a:p>
            <a:pPr algn="ctr"/>
            <a:r>
              <a:rPr lang="en-US" altLang="zh-CN" b="1" dirty="0">
                <a:latin typeface="Arial" panose="020B0604020202020204" pitchFamily="34" charset="0"/>
                <a:cs typeface="Arial" panose="020B0604020202020204" pitchFamily="34" charset="0"/>
              </a:rPr>
              <a:t>HT Week 3 recall</a:t>
            </a:r>
            <a:endParaRPr lang="zh-CN" altLang="en-US" b="1" i="1" dirty="0">
              <a:latin typeface="Times New Roman" panose="02020603050405020304" pitchFamily="18" charset="0"/>
              <a:cs typeface="Times New Roman" panose="02020603050405020304" pitchFamily="18" charset="0"/>
            </a:endParaRPr>
          </a:p>
        </p:txBody>
      </p:sp>
      <p:pic>
        <p:nvPicPr>
          <p:cNvPr id="5" name="图片 4" descr="国际学院Logo1(透明)黑"/>
          <p:cNvPicPr/>
          <p:nvPr/>
        </p:nvPicPr>
        <p:blipFill>
          <a:blip r:embed="rId47" cstate="print">
            <a:extLst>
              <a:ext uri="{28A0092B-C50C-407E-A947-70E740481C1C}">
                <a14:useLocalDpi xmlns:a14="http://schemas.microsoft.com/office/drawing/2010/main" val="0"/>
              </a:ext>
            </a:extLst>
          </a:blip>
          <a:srcRect/>
          <a:stretch>
            <a:fillRect/>
          </a:stretch>
        </p:blipFill>
        <p:spPr bwMode="auto">
          <a:xfrm>
            <a:off x="0" y="0"/>
            <a:ext cx="2486025" cy="571500"/>
          </a:xfrm>
          <a:prstGeom prst="rect">
            <a:avLst/>
          </a:prstGeom>
          <a:noFill/>
          <a:ln>
            <a:noFill/>
          </a:ln>
        </p:spPr>
      </p:pic>
      <p:grpSp>
        <p:nvGrpSpPr>
          <p:cNvPr id="3" name="组合 2"/>
          <p:cNvGrpSpPr/>
          <p:nvPr/>
        </p:nvGrpSpPr>
        <p:grpSpPr>
          <a:xfrm>
            <a:off x="7078345" y="1046480"/>
            <a:ext cx="1984375" cy="3338830"/>
            <a:chOff x="10675" y="4560"/>
            <a:chExt cx="3125" cy="5258"/>
          </a:xfrm>
        </p:grpSpPr>
        <p:sp>
          <p:nvSpPr>
            <p:cNvPr id="4" name="Rectangle 5"/>
            <p:cNvSpPr>
              <a:spLocks noChangeArrowheads="1"/>
            </p:cNvSpPr>
            <p:nvPr>
              <p:custDataLst>
                <p:tags r:id="rId26"/>
              </p:custDataLst>
            </p:nvPr>
          </p:nvSpPr>
          <p:spPr bwMode="auto">
            <a:xfrm>
              <a:off x="11400" y="6120"/>
              <a:ext cx="840" cy="31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 name="Line 6"/>
            <p:cNvSpPr>
              <a:spLocks noChangeShapeType="1"/>
            </p:cNvSpPr>
            <p:nvPr>
              <p:custDataLst>
                <p:tags r:id="rId27"/>
              </p:custDataLst>
            </p:nvPr>
          </p:nvSpPr>
          <p:spPr bwMode="auto">
            <a:xfrm flipV="1">
              <a:off x="11400" y="4560"/>
              <a:ext cx="1560" cy="156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 name="Line 7"/>
            <p:cNvSpPr>
              <a:spLocks noChangeShapeType="1"/>
            </p:cNvSpPr>
            <p:nvPr>
              <p:custDataLst>
                <p:tags r:id="rId28"/>
              </p:custDataLst>
            </p:nvPr>
          </p:nvSpPr>
          <p:spPr bwMode="auto">
            <a:xfrm flipV="1">
              <a:off x="12240" y="4560"/>
              <a:ext cx="1560" cy="156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8"/>
            <p:cNvSpPr>
              <a:spLocks noChangeShapeType="1"/>
            </p:cNvSpPr>
            <p:nvPr>
              <p:custDataLst>
                <p:tags r:id="rId29"/>
              </p:custDataLst>
            </p:nvPr>
          </p:nvSpPr>
          <p:spPr bwMode="auto">
            <a:xfrm flipV="1">
              <a:off x="12240" y="7680"/>
              <a:ext cx="1560" cy="156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Line 9"/>
            <p:cNvSpPr>
              <a:spLocks noChangeShapeType="1"/>
            </p:cNvSpPr>
            <p:nvPr>
              <p:custDataLst>
                <p:tags r:id="rId30"/>
              </p:custDataLst>
            </p:nvPr>
          </p:nvSpPr>
          <p:spPr bwMode="auto">
            <a:xfrm flipV="1">
              <a:off x="13800" y="4560"/>
              <a:ext cx="0" cy="312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Line 10"/>
            <p:cNvSpPr>
              <a:spLocks noChangeShapeType="1"/>
            </p:cNvSpPr>
            <p:nvPr>
              <p:custDataLst>
                <p:tags r:id="rId31"/>
              </p:custDataLst>
            </p:nvPr>
          </p:nvSpPr>
          <p:spPr bwMode="auto">
            <a:xfrm>
              <a:off x="12960" y="4560"/>
              <a:ext cx="840" cy="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 name="Text Box 11"/>
            <p:cNvSpPr txBox="1">
              <a:spLocks noChangeArrowheads="1"/>
            </p:cNvSpPr>
            <p:nvPr>
              <p:custDataLst>
                <p:tags r:id="rId32"/>
              </p:custDataLst>
            </p:nvPr>
          </p:nvSpPr>
          <p:spPr bwMode="auto">
            <a:xfrm>
              <a:off x="10675" y="6610"/>
              <a:ext cx="763"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a:latin typeface="Tahoma" panose="020B0604030504040204" pitchFamily="34" charset="0"/>
                  <a:ea typeface="宋体" panose="02010600030101010101" pitchFamily="2" charset="-122"/>
                </a:rPr>
                <a:t>T</a:t>
              </a:r>
              <a:r>
                <a:rPr lang="en-US" altLang="zh-CN" sz="1800" baseline="-25000">
                  <a:latin typeface="Tahoma" panose="020B0604030504040204" pitchFamily="34" charset="0"/>
                  <a:ea typeface="宋体" panose="02010600030101010101" pitchFamily="2" charset="-122"/>
                </a:rPr>
                <a:t>S1</a:t>
              </a:r>
              <a:endParaRPr lang="en-US" altLang="zh-CN" sz="1800">
                <a:latin typeface="Tahoma" panose="020B0604030504040204" pitchFamily="34" charset="0"/>
                <a:ea typeface="宋体" panose="02010600030101010101" pitchFamily="2" charset="-122"/>
              </a:endParaRPr>
            </a:p>
          </p:txBody>
        </p:sp>
        <p:sp>
          <p:nvSpPr>
            <p:cNvPr id="24" name="Text Box 12"/>
            <p:cNvSpPr txBox="1">
              <a:spLocks noChangeArrowheads="1"/>
            </p:cNvSpPr>
            <p:nvPr>
              <p:custDataLst>
                <p:tags r:id="rId33"/>
              </p:custDataLst>
            </p:nvPr>
          </p:nvSpPr>
          <p:spPr bwMode="auto">
            <a:xfrm>
              <a:off x="12400" y="7690"/>
              <a:ext cx="763"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a:latin typeface="Tahoma" panose="020B0604030504040204" pitchFamily="34" charset="0"/>
                  <a:ea typeface="宋体" panose="02010600030101010101" pitchFamily="2" charset="-122"/>
                </a:rPr>
                <a:t>T</a:t>
              </a:r>
              <a:r>
                <a:rPr lang="en-US" altLang="zh-CN" sz="1800" baseline="-25000">
                  <a:latin typeface="Tahoma" panose="020B0604030504040204" pitchFamily="34" charset="0"/>
                  <a:ea typeface="宋体" panose="02010600030101010101" pitchFamily="2" charset="-122"/>
                </a:rPr>
                <a:t>S2</a:t>
              </a:r>
              <a:endParaRPr lang="en-US" altLang="zh-CN" sz="1800">
                <a:latin typeface="Tahoma" panose="020B0604030504040204" pitchFamily="34" charset="0"/>
                <a:ea typeface="宋体" panose="02010600030101010101" pitchFamily="2" charset="-122"/>
              </a:endParaRPr>
            </a:p>
          </p:txBody>
        </p:sp>
        <p:sp>
          <p:nvSpPr>
            <p:cNvPr id="26" name="Oval 14"/>
            <p:cNvSpPr>
              <a:spLocks noChangeArrowheads="1"/>
            </p:cNvSpPr>
            <p:nvPr>
              <p:custDataLst>
                <p:tags r:id="rId34"/>
              </p:custDataLst>
            </p:nvPr>
          </p:nvSpPr>
          <p:spPr bwMode="auto">
            <a:xfrm>
              <a:off x="11340" y="6900"/>
              <a:ext cx="120" cy="120"/>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 name="Oval 15"/>
            <p:cNvSpPr>
              <a:spLocks noChangeArrowheads="1"/>
            </p:cNvSpPr>
            <p:nvPr>
              <p:custDataLst>
                <p:tags r:id="rId35"/>
              </p:custDataLst>
            </p:nvPr>
          </p:nvSpPr>
          <p:spPr bwMode="auto">
            <a:xfrm>
              <a:off x="12170" y="7990"/>
              <a:ext cx="120" cy="120"/>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 name="Text Box 16"/>
            <p:cNvSpPr txBox="1">
              <a:spLocks noChangeArrowheads="1"/>
            </p:cNvSpPr>
            <p:nvPr>
              <p:custDataLst>
                <p:tags r:id="rId36"/>
              </p:custDataLst>
            </p:nvPr>
          </p:nvSpPr>
          <p:spPr bwMode="auto">
            <a:xfrm>
              <a:off x="12840" y="6240"/>
              <a:ext cx="505"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a:latin typeface="Tahoma" panose="020B0604030504040204" pitchFamily="34" charset="0"/>
                  <a:ea typeface="宋体" panose="02010600030101010101" pitchFamily="2" charset="-122"/>
                </a:rPr>
                <a:t>A</a:t>
              </a:r>
            </a:p>
          </p:txBody>
        </p:sp>
        <p:sp>
          <p:nvSpPr>
            <p:cNvPr id="29" name="Line 17"/>
            <p:cNvSpPr>
              <a:spLocks noChangeShapeType="1"/>
            </p:cNvSpPr>
            <p:nvPr>
              <p:custDataLst>
                <p:tags r:id="rId37"/>
              </p:custDataLst>
            </p:nvPr>
          </p:nvSpPr>
          <p:spPr bwMode="auto">
            <a:xfrm>
              <a:off x="11400" y="9240"/>
              <a:ext cx="1700" cy="0"/>
            </a:xfrm>
            <a:prstGeom prst="line">
              <a:avLst/>
            </a:prstGeom>
            <a:noFill/>
            <a:ln w="9525">
              <a:solidFill>
                <a:schemeClr val="tx1"/>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Text Box 18"/>
            <p:cNvSpPr txBox="1">
              <a:spLocks noChangeArrowheads="1"/>
            </p:cNvSpPr>
            <p:nvPr>
              <p:custDataLst>
                <p:tags r:id="rId38"/>
              </p:custDataLst>
            </p:nvPr>
          </p:nvSpPr>
          <p:spPr bwMode="auto">
            <a:xfrm>
              <a:off x="13080" y="9120"/>
              <a:ext cx="468"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a:latin typeface="Tahoma" panose="020B0604030504040204" pitchFamily="34" charset="0"/>
                  <a:ea typeface="宋体" panose="02010600030101010101" pitchFamily="2" charset="-122"/>
                </a:rPr>
                <a:t>x</a:t>
              </a:r>
            </a:p>
          </p:txBody>
        </p:sp>
        <p:sp>
          <p:nvSpPr>
            <p:cNvPr id="31" name="Line 19"/>
            <p:cNvSpPr>
              <a:spLocks noChangeShapeType="1"/>
            </p:cNvSpPr>
            <p:nvPr>
              <p:custDataLst>
                <p:tags r:id="rId39"/>
              </p:custDataLst>
            </p:nvPr>
          </p:nvSpPr>
          <p:spPr bwMode="auto">
            <a:xfrm>
              <a:off x="11160" y="8760"/>
              <a:ext cx="132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 name="Text Box 20"/>
            <p:cNvSpPr txBox="1">
              <a:spLocks noChangeArrowheads="1"/>
            </p:cNvSpPr>
            <p:nvPr>
              <p:custDataLst>
                <p:tags r:id="rId40"/>
              </p:custDataLst>
            </p:nvPr>
          </p:nvSpPr>
          <p:spPr bwMode="auto">
            <a:xfrm>
              <a:off x="10800" y="8280"/>
              <a:ext cx="490"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a:latin typeface="Tahoma" panose="020B0604030504040204" pitchFamily="34" charset="0"/>
                  <a:ea typeface="宋体" panose="02010600030101010101" pitchFamily="2" charset="-122"/>
                </a:rPr>
                <a:t>q</a:t>
              </a:r>
            </a:p>
          </p:txBody>
        </p:sp>
        <p:sp>
          <p:nvSpPr>
            <p:cNvPr id="33" name="Line 21"/>
            <p:cNvSpPr>
              <a:spLocks noChangeShapeType="1"/>
            </p:cNvSpPr>
            <p:nvPr>
              <p:custDataLst>
                <p:tags r:id="rId41"/>
              </p:custDataLst>
            </p:nvPr>
          </p:nvSpPr>
          <p:spPr bwMode="auto">
            <a:xfrm flipV="1">
              <a:off x="11400" y="5400"/>
              <a:ext cx="0" cy="3840"/>
            </a:xfrm>
            <a:prstGeom prst="line">
              <a:avLst/>
            </a:prstGeom>
            <a:noFill/>
            <a:ln w="9525">
              <a:solidFill>
                <a:schemeClr val="tx1"/>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Text Box 22"/>
            <p:cNvSpPr txBox="1">
              <a:spLocks noChangeArrowheads="1"/>
            </p:cNvSpPr>
            <p:nvPr>
              <p:custDataLst>
                <p:tags r:id="rId42"/>
              </p:custDataLst>
            </p:nvPr>
          </p:nvSpPr>
          <p:spPr bwMode="auto">
            <a:xfrm>
              <a:off x="10920" y="5040"/>
              <a:ext cx="500"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dirty="0">
                  <a:latin typeface="Tahoma" panose="020B0604030504040204" pitchFamily="34" charset="0"/>
                  <a:ea typeface="宋体" panose="02010600030101010101" pitchFamily="2" charset="-122"/>
                </a:rPr>
                <a:t>T</a:t>
              </a:r>
            </a:p>
          </p:txBody>
        </p:sp>
        <p:sp>
          <p:nvSpPr>
            <p:cNvPr id="35" name="Text Box 25"/>
            <p:cNvSpPr txBox="1">
              <a:spLocks noChangeArrowheads="1"/>
            </p:cNvSpPr>
            <p:nvPr>
              <p:custDataLst>
                <p:tags r:id="rId43"/>
              </p:custDataLst>
            </p:nvPr>
          </p:nvSpPr>
          <p:spPr bwMode="auto">
            <a:xfrm>
              <a:off x="12000" y="9240"/>
              <a:ext cx="470"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a:latin typeface="Tahoma" panose="020B0604030504040204" pitchFamily="34" charset="0"/>
                  <a:ea typeface="宋体" panose="02010600030101010101" pitchFamily="2" charset="-122"/>
                </a:rPr>
                <a:t>L</a:t>
              </a:r>
            </a:p>
          </p:txBody>
        </p:sp>
        <p:sp>
          <p:nvSpPr>
            <p:cNvPr id="36" name="Oval 26"/>
            <p:cNvSpPr>
              <a:spLocks noChangeArrowheads="1"/>
            </p:cNvSpPr>
            <p:nvPr>
              <p:custDataLst>
                <p:tags r:id="rId44"/>
              </p:custDataLst>
            </p:nvPr>
          </p:nvSpPr>
          <p:spPr bwMode="auto">
            <a:xfrm>
              <a:off x="12190" y="9180"/>
              <a:ext cx="120" cy="120"/>
            </a:xfrm>
            <a:prstGeom prst="ellipse">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7" name="Text Box 29"/>
            <p:cNvSpPr txBox="1">
              <a:spLocks noChangeArrowheads="1"/>
            </p:cNvSpPr>
            <p:nvPr>
              <p:custDataLst>
                <p:tags r:id="rId45"/>
              </p:custDataLst>
            </p:nvPr>
          </p:nvSpPr>
          <p:spPr bwMode="auto">
            <a:xfrm>
              <a:off x="11640" y="6240"/>
              <a:ext cx="470" cy="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sz="1800">
                  <a:latin typeface="Tahoma" panose="020B0604030504040204" pitchFamily="34" charset="0"/>
                  <a:ea typeface="宋体" panose="02010600030101010101" pitchFamily="2" charset="-122"/>
                </a:rPr>
                <a:t>k</a:t>
              </a:r>
            </a:p>
          </p:txBody>
        </p:sp>
      </p:grpSp>
      <p:grpSp>
        <p:nvGrpSpPr>
          <p:cNvPr id="15" name="组合 14"/>
          <p:cNvGrpSpPr/>
          <p:nvPr/>
        </p:nvGrpSpPr>
        <p:grpSpPr>
          <a:xfrm>
            <a:off x="137795" y="1509395"/>
            <a:ext cx="6899275" cy="2808288"/>
            <a:chOff x="1025526" y="765175"/>
            <a:chExt cx="6899276" cy="2808288"/>
          </a:xfrm>
        </p:grpSpPr>
        <p:sp>
          <p:nvSpPr>
            <p:cNvPr id="25" name="圆角矩形 24"/>
            <p:cNvSpPr/>
            <p:nvPr>
              <p:custDataLst>
                <p:tags r:id="rId22"/>
              </p:custDataLst>
            </p:nvPr>
          </p:nvSpPr>
          <p:spPr>
            <a:xfrm>
              <a:off x="5364088" y="1772816"/>
              <a:ext cx="2560712" cy="1800647"/>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1" lang="zh-CN" altLang="en-US" sz="2000" b="1" i="0" u="none" strike="noStrike" kern="1200" cap="none" spc="0" normalizeH="0" baseline="0" noProof="0">
                <a:ln>
                  <a:noFill/>
                </a:ln>
                <a:solidFill>
                  <a:schemeClr val="lt1"/>
                </a:solidFill>
                <a:effectLst/>
                <a:uLnTx/>
                <a:uFillTx/>
                <a:latin typeface="+mn-lt"/>
                <a:ea typeface="+mn-ea"/>
                <a:cs typeface="+mn-cs"/>
              </a:endParaRPr>
            </a:p>
          </p:txBody>
        </p:sp>
        <p:grpSp>
          <p:nvGrpSpPr>
            <p:cNvPr id="66583" name="组合 5"/>
            <p:cNvGrpSpPr/>
            <p:nvPr/>
          </p:nvGrpSpPr>
          <p:grpSpPr>
            <a:xfrm>
              <a:off x="1025526" y="765175"/>
              <a:ext cx="6899276" cy="2808288"/>
              <a:chOff x="1025526" y="765175"/>
              <a:chExt cx="6899276" cy="2808288"/>
            </a:xfrm>
          </p:grpSpPr>
          <p:grpSp>
            <p:nvGrpSpPr>
              <p:cNvPr id="66584" name="Group 22"/>
              <p:cNvGrpSpPr/>
              <p:nvPr/>
            </p:nvGrpSpPr>
            <p:grpSpPr>
              <a:xfrm>
                <a:off x="1025526" y="981075"/>
                <a:ext cx="6870700" cy="2592388"/>
                <a:chOff x="375" y="528"/>
                <a:chExt cx="4328" cy="1509"/>
              </a:xfrm>
            </p:grpSpPr>
            <p:graphicFrame>
              <p:nvGraphicFramePr>
                <p:cNvPr id="66586" name="Object 20"/>
                <p:cNvGraphicFramePr>
                  <a:graphicFrameLocks noChangeAspect="1"/>
                </p:cNvGraphicFramePr>
                <p:nvPr>
                  <p:custDataLst>
                    <p:tags r:id="rId24"/>
                  </p:custDataLst>
                </p:nvPr>
              </p:nvGraphicFramePr>
              <p:xfrm>
                <a:off x="375" y="528"/>
                <a:ext cx="4328" cy="1509"/>
              </p:xfrm>
              <a:graphic>
                <a:graphicData uri="http://schemas.openxmlformats.org/presentationml/2006/ole">
                  <mc:AlternateContent xmlns:mc="http://schemas.openxmlformats.org/markup-compatibility/2006">
                    <mc:Choice xmlns:v="urn:schemas-microsoft-com:vml" Requires="v">
                      <p:oleObj r:id="rId48" imgW="3860800" imgH="1346200" progId="Equation.3">
                        <p:embed/>
                      </p:oleObj>
                    </mc:Choice>
                    <mc:Fallback>
                      <p:oleObj r:id="rId48" imgW="3860800" imgH="1346200" progId="Equation.3">
                        <p:embed/>
                        <p:pic>
                          <p:nvPicPr>
                            <p:cNvPr id="0" name="图片 3139"/>
                            <p:cNvPicPr/>
                            <p:nvPr/>
                          </p:nvPicPr>
                          <p:blipFill>
                            <a:blip r:embed="rId49"/>
                            <a:stretch>
                              <a:fillRect/>
                            </a:stretch>
                          </p:blipFill>
                          <p:spPr>
                            <a:xfrm>
                              <a:off x="375" y="528"/>
                              <a:ext cx="4328" cy="1509"/>
                            </a:xfrm>
                            <a:prstGeom prst="rect">
                              <a:avLst/>
                            </a:prstGeom>
                            <a:noFill/>
                            <a:ln w="38100">
                              <a:noFill/>
                              <a:miter/>
                            </a:ln>
                          </p:spPr>
                        </p:pic>
                      </p:oleObj>
                    </mc:Fallback>
                  </mc:AlternateContent>
                </a:graphicData>
              </a:graphic>
            </p:graphicFrame>
            <p:sp>
              <p:nvSpPr>
                <p:cNvPr id="66587" name="Text Box 21"/>
                <p:cNvSpPr txBox="1"/>
                <p:nvPr>
                  <p:custDataLst>
                    <p:tags r:id="rId25"/>
                  </p:custDataLst>
                </p:nvPr>
              </p:nvSpPr>
              <p:spPr>
                <a:xfrm>
                  <a:off x="1728" y="1248"/>
                  <a:ext cx="1728" cy="232"/>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eaLnBrk="0" hangingPunct="0">
                    <a:spcBef>
                      <a:spcPct val="50000"/>
                    </a:spcBef>
                    <a:buFontTx/>
                    <a:buNone/>
                  </a:pPr>
                  <a:r>
                    <a:rPr lang="en-US" altLang="zh-CN" sz="2000" b="1" dirty="0">
                      <a:solidFill>
                        <a:srgbClr val="0B0B13"/>
                      </a:solidFill>
                      <a:latin typeface="Times New Roman" panose="02020603050405020304" pitchFamily="18" charset="0"/>
                    </a:rPr>
                    <a:t>Fourier’s Law</a:t>
                  </a:r>
                </a:p>
              </p:txBody>
            </p:sp>
          </p:grpSp>
          <p:sp>
            <p:nvSpPr>
              <p:cNvPr id="29702" name="AutoShape 25"/>
              <p:cNvSpPr>
                <a:spLocks noChangeArrowheads="1"/>
              </p:cNvSpPr>
              <p:nvPr>
                <p:custDataLst>
                  <p:tags r:id="rId23"/>
                </p:custDataLst>
              </p:nvPr>
            </p:nvSpPr>
            <p:spPr bwMode="auto">
              <a:xfrm>
                <a:off x="4762501" y="765175"/>
                <a:ext cx="3162300" cy="530225"/>
              </a:xfrm>
              <a:prstGeom prst="wedgeRoundRectCallout">
                <a:avLst>
                  <a:gd name="adj1" fmla="val -87917"/>
                  <a:gd name="adj2" fmla="val 71856"/>
                  <a:gd name="adj3" fmla="val 16667"/>
                </a:avLst>
              </a:prstGeom>
              <a:solidFill>
                <a:schemeClr val="accent3">
                  <a:lumMod val="40000"/>
                  <a:lumOff val="60000"/>
                </a:schemeClr>
              </a:solidFill>
              <a:ln w="9525">
                <a:solidFill>
                  <a:schemeClr val="tx1"/>
                </a:solidFill>
                <a:miter lim="800000"/>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Linear distribution</a:t>
                </a:r>
              </a:p>
            </p:txBody>
          </p:sp>
        </p:grpSp>
      </p:grpSp>
      <p:sp>
        <p:nvSpPr>
          <p:cNvPr id="39" name="Line 13"/>
          <p:cNvSpPr>
            <a:spLocks noChangeShapeType="1"/>
          </p:cNvSpPr>
          <p:nvPr>
            <p:custDataLst>
              <p:tags r:id="rId1"/>
            </p:custDataLst>
          </p:nvPr>
        </p:nvSpPr>
        <p:spPr bwMode="auto">
          <a:xfrm>
            <a:off x="7562850" y="2600960"/>
            <a:ext cx="533400" cy="685800"/>
          </a:xfrm>
          <a:prstGeom prst="line">
            <a:avLst/>
          </a:prstGeom>
          <a:noFill/>
          <a:ln w="38100">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40" name="图片 39"/>
          <p:cNvPicPr>
            <a:picLocks noChangeAspect="1"/>
          </p:cNvPicPr>
          <p:nvPr>
            <p:custDataLst>
              <p:tags r:id="rId2"/>
            </p:custDataLst>
          </p:nvPr>
        </p:nvPicPr>
        <p:blipFill>
          <a:blip r:embed="rId50"/>
          <a:stretch>
            <a:fillRect/>
          </a:stretch>
        </p:blipFill>
        <p:spPr>
          <a:xfrm>
            <a:off x="1421130" y="4385310"/>
            <a:ext cx="2850515" cy="2416175"/>
          </a:xfrm>
          <a:prstGeom prst="rect">
            <a:avLst/>
          </a:prstGeom>
        </p:spPr>
      </p:pic>
      <p:sp>
        <p:nvSpPr>
          <p:cNvPr id="41" name="标题 1"/>
          <p:cNvSpPr>
            <a:spLocks noGrp="1"/>
          </p:cNvSpPr>
          <p:nvPr>
            <p:custDataLst>
              <p:tags r:id="rId3"/>
            </p:custDataLst>
          </p:nvPr>
        </p:nvSpPr>
        <p:spPr>
          <a:xfrm>
            <a:off x="33020" y="888365"/>
            <a:ext cx="7886700" cy="8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rgbClr val="FF0000"/>
                </a:solidFill>
                <a:latin typeface="Arial" panose="020B0604020202020204" pitchFamily="34" charset="0"/>
                <a:cs typeface="Arial" panose="020B0604020202020204" pitchFamily="34" charset="0"/>
              </a:rPr>
              <a:t>Heat conduction in a plane wall</a:t>
            </a:r>
          </a:p>
        </p:txBody>
      </p:sp>
      <p:sp>
        <p:nvSpPr>
          <p:cNvPr id="42" name="文本框 41"/>
          <p:cNvSpPr txBox="1"/>
          <p:nvPr/>
        </p:nvSpPr>
        <p:spPr>
          <a:xfrm>
            <a:off x="33020" y="4328160"/>
            <a:ext cx="3048000" cy="368300"/>
          </a:xfrm>
          <a:prstGeom prst="rect">
            <a:avLst/>
          </a:prstGeom>
          <a:noFill/>
        </p:spPr>
        <p:txBody>
          <a:bodyPr wrap="square" rtlCol="0">
            <a:spAutoFit/>
          </a:bodyPr>
          <a:lstStyle/>
          <a:p>
            <a:r>
              <a:rPr lang="en-US" altLang="zh-CN">
                <a:latin typeface="Times New Roman" panose="02020603050405020304" pitchFamily="18" charset="0"/>
                <a:cs typeface="Times New Roman" panose="02020603050405020304" pitchFamily="18" charset="0"/>
              </a:rPr>
              <a:t>(1) </a:t>
            </a:r>
            <a:r>
              <a:rPr lang="en-US" altLang="zh-CN" i="1">
                <a:latin typeface="Times New Roman" panose="02020603050405020304" pitchFamily="18" charset="0"/>
                <a:cs typeface="Times New Roman" panose="02020603050405020304" pitchFamily="18" charset="0"/>
              </a:rPr>
              <a:t>λ</a:t>
            </a:r>
            <a:r>
              <a:rPr lang="en-US" altLang="zh-CN">
                <a:latin typeface="Times New Roman" panose="02020603050405020304" pitchFamily="18" charset="0"/>
                <a:cs typeface="Times New Roman" panose="02020603050405020304" pitchFamily="18" charset="0"/>
              </a:rPr>
              <a:t> varies with </a:t>
            </a:r>
            <a:r>
              <a:rPr lang="en-US" altLang="zh-CN" i="1">
                <a:latin typeface="Times New Roman" panose="02020603050405020304" pitchFamily="18" charset="0"/>
                <a:cs typeface="Times New Roman" panose="02020603050405020304" pitchFamily="18" charset="0"/>
              </a:rPr>
              <a:t>T</a:t>
            </a:r>
          </a:p>
        </p:txBody>
      </p:sp>
      <p:sp>
        <p:nvSpPr>
          <p:cNvPr id="45" name="文本框 44"/>
          <p:cNvSpPr txBox="1"/>
          <p:nvPr>
            <p:custDataLst>
              <p:tags r:id="rId4"/>
            </p:custDataLst>
          </p:nvPr>
        </p:nvSpPr>
        <p:spPr>
          <a:xfrm>
            <a:off x="4420870" y="4385310"/>
            <a:ext cx="3048000" cy="64516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(2) With inner </a:t>
            </a:r>
          </a:p>
          <a:p>
            <a:r>
              <a:rPr lang="en-US" altLang="zh-CN" dirty="0">
                <a:latin typeface="Times New Roman" panose="02020603050405020304" pitchFamily="18" charset="0"/>
                <a:cs typeface="Times New Roman" panose="02020603050405020304" pitchFamily="18" charset="0"/>
              </a:rPr>
              <a:t>heat source</a:t>
            </a:r>
          </a:p>
        </p:txBody>
      </p:sp>
      <p:grpSp>
        <p:nvGrpSpPr>
          <p:cNvPr id="46" name="Group 5"/>
          <p:cNvGrpSpPr/>
          <p:nvPr/>
        </p:nvGrpSpPr>
        <p:grpSpPr bwMode="auto">
          <a:xfrm>
            <a:off x="5671858" y="4372828"/>
            <a:ext cx="3470275" cy="2428875"/>
            <a:chOff x="2064" y="2272"/>
            <a:chExt cx="2186" cy="1530"/>
          </a:xfrm>
        </p:grpSpPr>
        <p:sp>
          <p:nvSpPr>
            <p:cNvPr id="47" name="Rectangle 6"/>
            <p:cNvSpPr>
              <a:spLocks noChangeArrowheads="1"/>
            </p:cNvSpPr>
            <p:nvPr>
              <p:custDataLst>
                <p:tags r:id="rId5"/>
              </p:custDataLst>
            </p:nvPr>
          </p:nvSpPr>
          <p:spPr bwMode="auto">
            <a:xfrm>
              <a:off x="2449" y="2304"/>
              <a:ext cx="1248" cy="1248"/>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4200" b="0" i="0" u="none" strike="noStrike" kern="0" cap="none" spc="0" normalizeH="0" baseline="0" noProof="0">
                <a:ln>
                  <a:noFill/>
                </a:ln>
                <a:solidFill>
                  <a:srgbClr val="010000"/>
                </a:solidFill>
                <a:uLnTx/>
                <a:uFillTx/>
                <a:latin typeface="Symbol" panose="05050102010706020507" pitchFamily="18" charset="2"/>
              </a:endParaRPr>
            </a:p>
          </p:txBody>
        </p:sp>
        <p:sp>
          <p:nvSpPr>
            <p:cNvPr id="48" name="Line 7"/>
            <p:cNvSpPr>
              <a:spLocks noChangeShapeType="1"/>
            </p:cNvSpPr>
            <p:nvPr>
              <p:custDataLst>
                <p:tags r:id="rId6"/>
              </p:custDataLst>
            </p:nvPr>
          </p:nvSpPr>
          <p:spPr bwMode="auto">
            <a:xfrm>
              <a:off x="2448" y="2304"/>
              <a:ext cx="2" cy="1248"/>
            </a:xfrm>
            <a:prstGeom prst="line">
              <a:avLst/>
            </a:prstGeom>
            <a:noFill/>
            <a:ln w="28575">
              <a:solidFill>
                <a:srgbClr val="01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4200" b="0" i="0" u="none" strike="noStrike" kern="0" cap="none" spc="0" normalizeH="0" baseline="0" noProof="0">
                <a:ln>
                  <a:noFill/>
                </a:ln>
                <a:solidFill>
                  <a:srgbClr val="010000"/>
                </a:solidFill>
                <a:uLnTx/>
                <a:uFillTx/>
                <a:latin typeface="Symbol" panose="05050102010706020507" pitchFamily="18" charset="2"/>
              </a:endParaRPr>
            </a:p>
          </p:txBody>
        </p:sp>
        <p:sp>
          <p:nvSpPr>
            <p:cNvPr id="49" name="Line 8"/>
            <p:cNvSpPr>
              <a:spLocks noChangeShapeType="1"/>
            </p:cNvSpPr>
            <p:nvPr>
              <p:custDataLst>
                <p:tags r:id="rId7"/>
              </p:custDataLst>
            </p:nvPr>
          </p:nvSpPr>
          <p:spPr bwMode="auto">
            <a:xfrm>
              <a:off x="3696" y="2304"/>
              <a:ext cx="1" cy="1248"/>
            </a:xfrm>
            <a:prstGeom prst="line">
              <a:avLst/>
            </a:prstGeom>
            <a:noFill/>
            <a:ln w="28575">
              <a:solidFill>
                <a:srgbClr val="01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4200" b="0" i="0" u="none" strike="noStrike" kern="0" cap="none" spc="0" normalizeH="0" baseline="0" noProof="0">
                <a:ln>
                  <a:noFill/>
                </a:ln>
                <a:solidFill>
                  <a:srgbClr val="010000"/>
                </a:solidFill>
                <a:uLnTx/>
                <a:uFillTx/>
                <a:latin typeface="Symbol" panose="05050102010706020507" pitchFamily="18" charset="2"/>
              </a:endParaRPr>
            </a:p>
          </p:txBody>
        </p:sp>
        <p:sp>
          <p:nvSpPr>
            <p:cNvPr id="50" name="Text Box 9"/>
            <p:cNvSpPr txBox="1">
              <a:spLocks noChangeArrowheads="1"/>
            </p:cNvSpPr>
            <p:nvPr>
              <p:custDataLst>
                <p:tags r:id="rId8"/>
              </p:custDataLst>
            </p:nvPr>
          </p:nvSpPr>
          <p:spPr bwMode="auto">
            <a:xfrm>
              <a:off x="3840" y="2928"/>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10000"/>
                  </a:solidFill>
                  <a:uLnTx/>
                  <a:uFillTx/>
                  <a:latin typeface="Tahoma" panose="020B0604030504040204" pitchFamily="34" charset="0"/>
                  <a:ea typeface="宋体" panose="02010600030101010101" pitchFamily="2" charset="-122"/>
                </a:rPr>
                <a:t>T(x)</a:t>
              </a:r>
            </a:p>
          </p:txBody>
        </p:sp>
        <p:sp>
          <p:nvSpPr>
            <p:cNvPr id="51" name="Text Box 10"/>
            <p:cNvSpPr txBox="1">
              <a:spLocks noChangeArrowheads="1"/>
            </p:cNvSpPr>
            <p:nvPr>
              <p:custDataLst>
                <p:tags r:id="rId9"/>
              </p:custDataLst>
            </p:nvPr>
          </p:nvSpPr>
          <p:spPr bwMode="auto">
            <a:xfrm>
              <a:off x="2064" y="3168"/>
              <a:ext cx="3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10000"/>
                  </a:solidFill>
                  <a:uLnTx/>
                  <a:uFillTx/>
                  <a:latin typeface="Tahoma" panose="020B0604030504040204" pitchFamily="34" charset="0"/>
                  <a:ea typeface="宋体" panose="02010600030101010101" pitchFamily="2" charset="-122"/>
                </a:rPr>
                <a:t>T</a:t>
              </a:r>
              <a:r>
                <a:rPr kumimoji="1" lang="en-US" altLang="zh-CN" sz="2000" b="0" i="0" u="none" strike="noStrike" kern="0" cap="none" spc="0" normalizeH="0" baseline="-25000" noProof="0" dirty="0">
                  <a:ln>
                    <a:noFill/>
                  </a:ln>
                  <a:solidFill>
                    <a:srgbClr val="010000"/>
                  </a:solidFill>
                  <a:uLnTx/>
                  <a:uFillTx/>
                  <a:latin typeface="Tahoma" panose="020B0604030504040204" pitchFamily="34" charset="0"/>
                  <a:ea typeface="宋体" panose="02010600030101010101" pitchFamily="2" charset="-122"/>
                </a:rPr>
                <a:t>w1</a:t>
              </a:r>
              <a:endParaRPr kumimoji="1" lang="en-US" altLang="zh-CN" sz="2000" b="0" i="0" u="none" strike="noStrike" kern="0" cap="none" spc="0" normalizeH="0" baseline="0" noProof="0" dirty="0">
                <a:ln>
                  <a:noFill/>
                </a:ln>
                <a:solidFill>
                  <a:srgbClr val="010000"/>
                </a:solidFill>
                <a:uLnTx/>
                <a:uFillTx/>
                <a:latin typeface="Tahoma" panose="020B0604030504040204" pitchFamily="34" charset="0"/>
                <a:ea typeface="宋体" panose="02010600030101010101" pitchFamily="2" charset="-122"/>
              </a:endParaRPr>
            </a:p>
          </p:txBody>
        </p:sp>
        <p:sp>
          <p:nvSpPr>
            <p:cNvPr id="52" name="Text Box 11"/>
            <p:cNvSpPr txBox="1">
              <a:spLocks noChangeArrowheads="1"/>
            </p:cNvSpPr>
            <p:nvPr>
              <p:custDataLst>
                <p:tags r:id="rId10"/>
              </p:custDataLst>
            </p:nvPr>
          </p:nvSpPr>
          <p:spPr bwMode="auto">
            <a:xfrm>
              <a:off x="3744" y="2352"/>
              <a:ext cx="3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dirty="0">
                  <a:ln>
                    <a:noFill/>
                  </a:ln>
                  <a:solidFill>
                    <a:srgbClr val="010000"/>
                  </a:solidFill>
                  <a:uLnTx/>
                  <a:uFillTx/>
                  <a:latin typeface="Tahoma" panose="020B0604030504040204" pitchFamily="34" charset="0"/>
                  <a:ea typeface="宋体" panose="02010600030101010101" pitchFamily="2" charset="-122"/>
                </a:rPr>
                <a:t>T</a:t>
              </a:r>
              <a:r>
                <a:rPr kumimoji="1" lang="en-US" altLang="zh-CN" sz="2000" b="0" i="0" u="none" strike="noStrike" kern="0" cap="none" spc="0" normalizeH="0" baseline="-25000" noProof="0" dirty="0">
                  <a:ln>
                    <a:noFill/>
                  </a:ln>
                  <a:solidFill>
                    <a:srgbClr val="010000"/>
                  </a:solidFill>
                  <a:uLnTx/>
                  <a:uFillTx/>
                  <a:latin typeface="Tahoma" panose="020B0604030504040204" pitchFamily="34" charset="0"/>
                  <a:ea typeface="宋体" panose="02010600030101010101" pitchFamily="2" charset="-122"/>
                </a:rPr>
                <a:t>w2</a:t>
              </a:r>
              <a:endParaRPr kumimoji="1" lang="en-US" altLang="zh-CN" sz="2000" b="0" i="0" u="none" strike="noStrike" kern="0" cap="none" spc="0" normalizeH="0" baseline="0" noProof="0" dirty="0">
                <a:ln>
                  <a:noFill/>
                </a:ln>
                <a:solidFill>
                  <a:srgbClr val="010000"/>
                </a:solidFill>
                <a:uLnTx/>
                <a:uFillTx/>
                <a:latin typeface="Tahoma" panose="020B0604030504040204" pitchFamily="34" charset="0"/>
                <a:ea typeface="宋体" panose="02010600030101010101" pitchFamily="2" charset="-122"/>
              </a:endParaRPr>
            </a:p>
          </p:txBody>
        </p:sp>
        <p:sp>
          <p:nvSpPr>
            <p:cNvPr id="53" name="Text Box 12"/>
            <p:cNvSpPr txBox="1">
              <a:spLocks noChangeArrowheads="1"/>
            </p:cNvSpPr>
            <p:nvPr>
              <p:custDataLst>
                <p:tags r:id="rId11"/>
              </p:custDataLst>
            </p:nvPr>
          </p:nvSpPr>
          <p:spPr bwMode="auto">
            <a:xfrm>
              <a:off x="3648" y="355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10000"/>
                  </a:solidFill>
                  <a:uLnTx/>
                  <a:uFillTx/>
                  <a:latin typeface="Tahoma" panose="020B0604030504040204" pitchFamily="34" charset="0"/>
                  <a:ea typeface="宋体" panose="02010600030101010101" pitchFamily="2" charset="-122"/>
                </a:rPr>
                <a:t>L</a:t>
              </a:r>
            </a:p>
          </p:txBody>
        </p:sp>
        <p:sp>
          <p:nvSpPr>
            <p:cNvPr id="54" name="Text Box 13"/>
            <p:cNvSpPr txBox="1">
              <a:spLocks noChangeArrowheads="1"/>
            </p:cNvSpPr>
            <p:nvPr>
              <p:custDataLst>
                <p:tags r:id="rId12"/>
              </p:custDataLst>
            </p:nvPr>
          </p:nvSpPr>
          <p:spPr bwMode="auto">
            <a:xfrm>
              <a:off x="2352" y="3552"/>
              <a:ext cx="2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defRPr/>
              </a:pPr>
              <a:r>
                <a:rPr kumimoji="1" lang="en-US" altLang="zh-CN" sz="2000" b="0" i="0" u="none" strike="noStrike" kern="0" cap="none" spc="0" normalizeH="0" baseline="0" noProof="0">
                  <a:ln>
                    <a:noFill/>
                  </a:ln>
                  <a:solidFill>
                    <a:srgbClr val="010000"/>
                  </a:solidFill>
                  <a:uLnTx/>
                  <a:uFillTx/>
                  <a:latin typeface="Tahoma" panose="020B0604030504040204" pitchFamily="34" charset="0"/>
                  <a:ea typeface="宋体" panose="02010600030101010101" pitchFamily="2" charset="-122"/>
                </a:rPr>
                <a:t>-L</a:t>
              </a:r>
            </a:p>
          </p:txBody>
        </p:sp>
        <p:sp>
          <p:nvSpPr>
            <p:cNvPr id="55" name="Freeform 14"/>
            <p:cNvSpPr/>
            <p:nvPr>
              <p:custDataLst>
                <p:tags r:id="rId13"/>
              </p:custDataLst>
            </p:nvPr>
          </p:nvSpPr>
          <p:spPr bwMode="auto">
            <a:xfrm>
              <a:off x="2448" y="2272"/>
              <a:ext cx="1248" cy="1088"/>
            </a:xfrm>
            <a:custGeom>
              <a:avLst/>
              <a:gdLst>
                <a:gd name="T0" fmla="*/ 0 w 1248"/>
                <a:gd name="T1" fmla="*/ 1088 h 1088"/>
                <a:gd name="T2" fmla="*/ 712 w 1248"/>
                <a:gd name="T3" fmla="*/ 144 h 1088"/>
                <a:gd name="T4" fmla="*/ 1248 w 1248"/>
                <a:gd name="T5" fmla="*/ 224 h 1088"/>
              </a:gdLst>
              <a:ahLst/>
              <a:cxnLst>
                <a:cxn ang="0">
                  <a:pos x="T0" y="T1"/>
                </a:cxn>
                <a:cxn ang="0">
                  <a:pos x="T2" y="T3"/>
                </a:cxn>
                <a:cxn ang="0">
                  <a:pos x="T4" y="T5"/>
                </a:cxn>
              </a:cxnLst>
              <a:rect l="0" t="0" r="r" b="b"/>
              <a:pathLst>
                <a:path w="1248" h="1088">
                  <a:moveTo>
                    <a:pt x="0" y="1088"/>
                  </a:moveTo>
                  <a:cubicBezTo>
                    <a:pt x="119" y="931"/>
                    <a:pt x="504" y="288"/>
                    <a:pt x="712" y="144"/>
                  </a:cubicBezTo>
                  <a:cubicBezTo>
                    <a:pt x="920" y="0"/>
                    <a:pt x="1136" y="207"/>
                    <a:pt x="1248" y="224"/>
                  </a:cubicBezTo>
                </a:path>
              </a:pathLst>
            </a:custGeom>
            <a:noFill/>
            <a:ln w="9525" cap="flat" cmpd="sng">
              <a:solidFill>
                <a:srgbClr val="010000"/>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4200" b="0" i="0" u="none" strike="noStrike" kern="0" cap="none" spc="0" normalizeH="0" baseline="0" noProof="0">
                <a:ln>
                  <a:noFill/>
                </a:ln>
                <a:solidFill>
                  <a:srgbClr val="010000"/>
                </a:solidFill>
                <a:uLnTx/>
                <a:uFillTx/>
                <a:latin typeface="Symbol" panose="05050102010706020507" pitchFamily="18" charset="2"/>
              </a:endParaRPr>
            </a:p>
          </p:txBody>
        </p:sp>
        <p:sp>
          <p:nvSpPr>
            <p:cNvPr id="56" name="Freeform 15"/>
            <p:cNvSpPr/>
            <p:nvPr>
              <p:custDataLst>
                <p:tags r:id="rId14"/>
              </p:custDataLst>
            </p:nvPr>
          </p:nvSpPr>
          <p:spPr bwMode="auto">
            <a:xfrm flipH="1" flipV="1">
              <a:off x="2448" y="2496"/>
              <a:ext cx="1248" cy="1088"/>
            </a:xfrm>
            <a:custGeom>
              <a:avLst/>
              <a:gdLst>
                <a:gd name="T0" fmla="*/ 0 w 1248"/>
                <a:gd name="T1" fmla="*/ 1088 h 1088"/>
                <a:gd name="T2" fmla="*/ 712 w 1248"/>
                <a:gd name="T3" fmla="*/ 144 h 1088"/>
                <a:gd name="T4" fmla="*/ 1248 w 1248"/>
                <a:gd name="T5" fmla="*/ 224 h 1088"/>
              </a:gdLst>
              <a:ahLst/>
              <a:cxnLst>
                <a:cxn ang="0">
                  <a:pos x="T0" y="T1"/>
                </a:cxn>
                <a:cxn ang="0">
                  <a:pos x="T2" y="T3"/>
                </a:cxn>
                <a:cxn ang="0">
                  <a:pos x="T4" y="T5"/>
                </a:cxn>
              </a:cxnLst>
              <a:rect l="0" t="0" r="r" b="b"/>
              <a:pathLst>
                <a:path w="1248" h="1088">
                  <a:moveTo>
                    <a:pt x="0" y="1088"/>
                  </a:moveTo>
                  <a:cubicBezTo>
                    <a:pt x="119" y="931"/>
                    <a:pt x="504" y="288"/>
                    <a:pt x="712" y="144"/>
                  </a:cubicBezTo>
                  <a:cubicBezTo>
                    <a:pt x="920" y="0"/>
                    <a:pt x="1136" y="207"/>
                    <a:pt x="1248" y="224"/>
                  </a:cubicBezTo>
                </a:path>
              </a:pathLst>
            </a:custGeom>
            <a:noFill/>
            <a:ln w="9525" cap="flat" cmpd="sng">
              <a:solidFill>
                <a:srgbClr val="01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4200" b="0" i="0" u="none" strike="noStrike" kern="0" cap="none" spc="0" normalizeH="0" baseline="0" noProof="0">
                <a:ln>
                  <a:noFill/>
                </a:ln>
                <a:solidFill>
                  <a:srgbClr val="010000"/>
                </a:solidFill>
                <a:uLnTx/>
                <a:uFillTx/>
                <a:latin typeface="Symbol" panose="05050102010706020507" pitchFamily="18" charset="2"/>
              </a:endParaRPr>
            </a:p>
          </p:txBody>
        </p:sp>
        <p:sp>
          <p:nvSpPr>
            <p:cNvPr id="57" name="Line 16"/>
            <p:cNvSpPr>
              <a:spLocks noChangeShapeType="1"/>
            </p:cNvSpPr>
            <p:nvPr>
              <p:custDataLst>
                <p:tags r:id="rId15"/>
              </p:custDataLst>
            </p:nvPr>
          </p:nvSpPr>
          <p:spPr bwMode="auto">
            <a:xfrm flipV="1">
              <a:off x="2448" y="2496"/>
              <a:ext cx="1248" cy="864"/>
            </a:xfrm>
            <a:prstGeom prst="line">
              <a:avLst/>
            </a:prstGeom>
            <a:noFill/>
            <a:ln w="9525">
              <a:solidFill>
                <a:srgbClr val="010000"/>
              </a:solidFill>
              <a:prstDash val="lgDash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4200" b="0" i="0" u="none" strike="noStrike" kern="0" cap="none" spc="0" normalizeH="0" baseline="0" noProof="0">
                <a:ln>
                  <a:noFill/>
                </a:ln>
                <a:solidFill>
                  <a:srgbClr val="010000"/>
                </a:solidFill>
                <a:uLnTx/>
                <a:uFillTx/>
                <a:latin typeface="Symbol" panose="05050102010706020507" pitchFamily="18" charset="2"/>
              </a:endParaRPr>
            </a:p>
          </p:txBody>
        </p:sp>
        <mc:AlternateContent xmlns:mc="http://schemas.openxmlformats.org/markup-compatibility/2006" xmlns:a14="http://schemas.microsoft.com/office/drawing/2010/main">
          <mc:Choice Requires="a14">
            <p:sp>
              <p:nvSpPr>
                <p:cNvPr id="58" name="Object 17"/>
                <p:cNvSpPr txBox="1"/>
                <p:nvPr>
                  <p:custDataLst>
                    <p:tags r:id="rId16"/>
                  </p:custDataLst>
                </p:nvPr>
              </p:nvSpPr>
              <p:spPr bwMode="auto">
                <a:xfrm>
                  <a:off x="2496" y="2496"/>
                  <a:ext cx="443" cy="254"/>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𝑞</m:t>
                            </m:r>
                          </m:e>
                          <m:sub>
                            <m:r>
                              <a:rPr lang="en-US" altLang="zh-CN" i="1">
                                <a:solidFill>
                                  <a:srgbClr val="000000"/>
                                </a:solidFill>
                                <a:latin typeface="Cambria Math" panose="02040503050406030204" pitchFamily="18" charset="0"/>
                              </a:rPr>
                              <m:t>𝑣</m:t>
                            </m:r>
                          </m:sub>
                        </m:sSub>
                        <m:r>
                          <a:rPr lang="zh-CN" altLang="en-US" i="1">
                            <a:solidFill>
                              <a:srgbClr val="000000"/>
                            </a:solidFill>
                            <a:latin typeface="Cambria Math" panose="02040503050406030204" pitchFamily="18" charset="0"/>
                          </a:rPr>
                          <m:t>&gt;0</m:t>
                        </m:r>
                      </m:oMath>
                    </m:oMathPara>
                  </a14:m>
                  <a:endParaRPr lang="zh-CN" altLang="en-US" dirty="0"/>
                </a:p>
              </p:txBody>
            </p:sp>
          </mc:Choice>
          <mc:Fallback xmlns="">
            <p:sp>
              <p:nvSpPr>
                <p:cNvPr id="58" name="Object 17"/>
                <p:cNvSpPr txBox="1">
                  <a:spLocks noRot="1" noChangeAspect="1" noMove="1" noResize="1" noEditPoints="1" noAdjustHandles="1" noChangeArrowheads="1" noChangeShapeType="1" noTextEdit="1"/>
                </p:cNvSpPr>
                <p:nvPr>
                  <p:custDataLst>
                    <p:tags r:id="rId51"/>
                  </p:custDataLst>
                </p:nvPr>
              </p:nvSpPr>
              <p:spPr bwMode="auto">
                <a:xfrm>
                  <a:off x="2496" y="2496"/>
                  <a:ext cx="443" cy="254"/>
                </a:xfrm>
                <a:prstGeom prst="rect">
                  <a:avLst/>
                </a:prstGeom>
                <a:blipFill rotWithShape="1">
                  <a:blip r:embed="rId52"/>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Object 18"/>
                <p:cNvSpPr txBox="1"/>
                <p:nvPr>
                  <p:custDataLst>
                    <p:tags r:id="rId17"/>
                  </p:custDataLst>
                </p:nvPr>
              </p:nvSpPr>
              <p:spPr bwMode="auto">
                <a:xfrm>
                  <a:off x="3216" y="3168"/>
                  <a:ext cx="443" cy="254"/>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𝑞</m:t>
                            </m:r>
                          </m:e>
                          <m:sub>
                            <m:r>
                              <a:rPr lang="en-US" altLang="zh-CN" i="1">
                                <a:solidFill>
                                  <a:srgbClr val="000000"/>
                                </a:solidFill>
                                <a:latin typeface="Cambria Math" panose="02040503050406030204" pitchFamily="18" charset="0"/>
                              </a:rPr>
                              <m:t>𝑣</m:t>
                            </m:r>
                          </m:sub>
                        </m:sSub>
                        <m:r>
                          <a:rPr lang="en-US" altLang="zh-CN"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&lt;0</m:t>
                        </m:r>
                      </m:oMath>
                    </m:oMathPara>
                  </a14:m>
                  <a:endParaRPr lang="zh-CN" altLang="en-US" dirty="0"/>
                </a:p>
              </p:txBody>
            </p:sp>
          </mc:Choice>
          <mc:Fallback xmlns="">
            <p:sp>
              <p:nvSpPr>
                <p:cNvPr id="59" name="Object 18"/>
                <p:cNvSpPr txBox="1">
                  <a:spLocks noRot="1" noChangeAspect="1" noMove="1" noResize="1" noEditPoints="1" noAdjustHandles="1" noChangeArrowheads="1" noChangeShapeType="1" noTextEdit="1"/>
                </p:cNvSpPr>
                <p:nvPr>
                  <p:custDataLst>
                    <p:tags r:id="rId53"/>
                  </p:custDataLst>
                </p:nvPr>
              </p:nvSpPr>
              <p:spPr bwMode="auto">
                <a:xfrm>
                  <a:off x="3216" y="3168"/>
                  <a:ext cx="443" cy="254"/>
                </a:xfrm>
                <a:prstGeom prst="rect">
                  <a:avLst/>
                </a:prstGeom>
                <a:blipFill rotWithShape="1">
                  <a:blip r:embed="rId54"/>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Object 19"/>
                <p:cNvSpPr txBox="1"/>
                <p:nvPr>
                  <p:custDataLst>
                    <p:tags r:id="rId18"/>
                  </p:custDataLst>
                </p:nvPr>
              </p:nvSpPr>
              <p:spPr bwMode="auto">
                <a:xfrm>
                  <a:off x="2688" y="3120"/>
                  <a:ext cx="443" cy="254"/>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en-US" altLang="zh-CN"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𝑞</m:t>
                            </m:r>
                          </m:e>
                          <m:sub>
                            <m:r>
                              <a:rPr lang="en-US" altLang="zh-CN" i="1">
                                <a:solidFill>
                                  <a:srgbClr val="000000"/>
                                </a:solidFill>
                                <a:latin typeface="Cambria Math" panose="02040503050406030204" pitchFamily="18" charset="0"/>
                              </a:rPr>
                              <m:t>𝑣</m:t>
                            </m:r>
                          </m:sub>
                        </m:sSub>
                        <m:r>
                          <a:rPr lang="zh-CN" altLang="en-US" i="1">
                            <a:solidFill>
                              <a:srgbClr val="000000"/>
                            </a:solidFill>
                            <a:latin typeface="Cambria Math" panose="02040503050406030204" pitchFamily="18" charset="0"/>
                          </a:rPr>
                          <m:t>=0</m:t>
                        </m:r>
                      </m:oMath>
                    </m:oMathPara>
                  </a14:m>
                  <a:endParaRPr lang="zh-CN" altLang="en-US" dirty="0"/>
                </a:p>
              </p:txBody>
            </p:sp>
          </mc:Choice>
          <mc:Fallback xmlns="">
            <p:sp>
              <p:nvSpPr>
                <p:cNvPr id="60" name="Object 19"/>
                <p:cNvSpPr txBox="1">
                  <a:spLocks noRot="1" noChangeAspect="1" noMove="1" noResize="1" noEditPoints="1" noAdjustHandles="1" noChangeArrowheads="1" noChangeShapeType="1" noTextEdit="1"/>
                </p:cNvSpPr>
                <p:nvPr>
                  <p:custDataLst>
                    <p:tags r:id="rId55"/>
                  </p:custDataLst>
                </p:nvPr>
              </p:nvSpPr>
              <p:spPr bwMode="auto">
                <a:xfrm>
                  <a:off x="2688" y="3120"/>
                  <a:ext cx="443" cy="254"/>
                </a:xfrm>
                <a:prstGeom prst="rect">
                  <a:avLst/>
                </a:prstGeom>
                <a:blipFill rotWithShape="1">
                  <a:blip r:embed="rId56"/>
                </a:blipFill>
                <a:ln>
                  <a:noFill/>
                </a:ln>
                <a:effectLst/>
              </p:spPr>
              <p:txBody>
                <a:bodyPr/>
                <a:lstStyle/>
                <a:p>
                  <a:r>
                    <a:rPr lang="zh-CN" altLang="en-US">
                      <a:noFill/>
                    </a:rPr>
                    <a:t> </a:t>
                  </a:r>
                </a:p>
              </p:txBody>
            </p:sp>
          </mc:Fallback>
        </mc:AlternateContent>
        <p:sp>
          <p:nvSpPr>
            <p:cNvPr id="61" name="Freeform 20"/>
            <p:cNvSpPr/>
            <p:nvPr>
              <p:custDataLst>
                <p:tags r:id="rId19"/>
              </p:custDataLst>
            </p:nvPr>
          </p:nvSpPr>
          <p:spPr bwMode="auto">
            <a:xfrm>
              <a:off x="3368" y="3008"/>
              <a:ext cx="88" cy="160"/>
            </a:xfrm>
            <a:custGeom>
              <a:avLst/>
              <a:gdLst>
                <a:gd name="T0" fmla="*/ 88 w 88"/>
                <a:gd name="T1" fmla="*/ 160 h 160"/>
                <a:gd name="T2" fmla="*/ 0 w 88"/>
                <a:gd name="T3" fmla="*/ 0 h 160"/>
              </a:gdLst>
              <a:ahLst/>
              <a:cxnLst>
                <a:cxn ang="0">
                  <a:pos x="T0" y="T1"/>
                </a:cxn>
                <a:cxn ang="0">
                  <a:pos x="T2" y="T3"/>
                </a:cxn>
              </a:cxnLst>
              <a:rect l="0" t="0" r="r" b="b"/>
              <a:pathLst>
                <a:path w="88" h="160">
                  <a:moveTo>
                    <a:pt x="88" y="160"/>
                  </a:moveTo>
                  <a:lnTo>
                    <a:pt x="0" y="0"/>
                  </a:lnTo>
                </a:path>
              </a:pathLst>
            </a:custGeom>
            <a:noFill/>
            <a:ln w="9525" cap="flat" cmpd="sng">
              <a:solidFill>
                <a:srgbClr val="010000"/>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4200" b="0" i="0" u="none" strike="noStrike" kern="0" cap="none" spc="0" normalizeH="0" baseline="0" noProof="0">
                <a:ln>
                  <a:noFill/>
                </a:ln>
                <a:solidFill>
                  <a:srgbClr val="010000"/>
                </a:solidFill>
                <a:uLnTx/>
                <a:uFillTx/>
                <a:latin typeface="Symbol" panose="05050102010706020507" pitchFamily="18" charset="2"/>
              </a:endParaRPr>
            </a:p>
          </p:txBody>
        </p:sp>
        <p:sp>
          <p:nvSpPr>
            <p:cNvPr id="62" name="Freeform 21"/>
            <p:cNvSpPr/>
            <p:nvPr>
              <p:custDataLst>
                <p:tags r:id="rId20"/>
              </p:custDataLst>
            </p:nvPr>
          </p:nvSpPr>
          <p:spPr bwMode="auto">
            <a:xfrm>
              <a:off x="2960" y="2976"/>
              <a:ext cx="64" cy="192"/>
            </a:xfrm>
            <a:custGeom>
              <a:avLst/>
              <a:gdLst>
                <a:gd name="T0" fmla="*/ 0 w 64"/>
                <a:gd name="T1" fmla="*/ 192 h 192"/>
                <a:gd name="T2" fmla="*/ 64 w 64"/>
                <a:gd name="T3" fmla="*/ 0 h 192"/>
              </a:gdLst>
              <a:ahLst/>
              <a:cxnLst>
                <a:cxn ang="0">
                  <a:pos x="T0" y="T1"/>
                </a:cxn>
                <a:cxn ang="0">
                  <a:pos x="T2" y="T3"/>
                </a:cxn>
              </a:cxnLst>
              <a:rect l="0" t="0" r="r" b="b"/>
              <a:pathLst>
                <a:path w="64" h="192">
                  <a:moveTo>
                    <a:pt x="0" y="192"/>
                  </a:moveTo>
                  <a:lnTo>
                    <a:pt x="64" y="0"/>
                  </a:lnTo>
                </a:path>
              </a:pathLst>
            </a:custGeom>
            <a:noFill/>
            <a:ln w="9525" cap="flat" cmpd="sng">
              <a:solidFill>
                <a:srgbClr val="010000"/>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4200" b="0" i="0" u="none" strike="noStrike" kern="0" cap="none" spc="0" normalizeH="0" baseline="0" noProof="0">
                <a:ln>
                  <a:noFill/>
                </a:ln>
                <a:solidFill>
                  <a:srgbClr val="010000"/>
                </a:solidFill>
                <a:uLnTx/>
                <a:uFillTx/>
                <a:latin typeface="Symbol" panose="05050102010706020507" pitchFamily="18" charset="2"/>
              </a:endParaRPr>
            </a:p>
          </p:txBody>
        </p:sp>
        <p:sp>
          <p:nvSpPr>
            <p:cNvPr id="63" name="Freeform 22"/>
            <p:cNvSpPr/>
            <p:nvPr>
              <p:custDataLst>
                <p:tags r:id="rId21"/>
              </p:custDataLst>
            </p:nvPr>
          </p:nvSpPr>
          <p:spPr bwMode="auto">
            <a:xfrm>
              <a:off x="2640" y="2736"/>
              <a:ext cx="128" cy="104"/>
            </a:xfrm>
            <a:custGeom>
              <a:avLst/>
              <a:gdLst>
                <a:gd name="T0" fmla="*/ 0 w 128"/>
                <a:gd name="T1" fmla="*/ 0 h 104"/>
                <a:gd name="T2" fmla="*/ 128 w 128"/>
                <a:gd name="T3" fmla="*/ 104 h 104"/>
              </a:gdLst>
              <a:ahLst/>
              <a:cxnLst>
                <a:cxn ang="0">
                  <a:pos x="T0" y="T1"/>
                </a:cxn>
                <a:cxn ang="0">
                  <a:pos x="T2" y="T3"/>
                </a:cxn>
              </a:cxnLst>
              <a:rect l="0" t="0" r="r" b="b"/>
              <a:pathLst>
                <a:path w="128" h="104">
                  <a:moveTo>
                    <a:pt x="0" y="0"/>
                  </a:moveTo>
                  <a:lnTo>
                    <a:pt x="128" y="104"/>
                  </a:lnTo>
                </a:path>
              </a:pathLst>
            </a:custGeom>
            <a:noFill/>
            <a:ln w="9525" cap="flat" cmpd="sng">
              <a:solidFill>
                <a:srgbClr val="010000"/>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4200" b="0" i="0" u="none" strike="noStrike" kern="0" cap="none" spc="0" normalizeH="0" baseline="0" noProof="0">
                <a:ln>
                  <a:noFill/>
                </a:ln>
                <a:solidFill>
                  <a:srgbClr val="010000"/>
                </a:solidFill>
                <a:uLnTx/>
                <a:uFillTx/>
                <a:latin typeface="Symbol" panose="05050102010706020507" pitchFamily="18"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6706CA-037F-DC61-8302-C29DD56B4F07}"/>
              </a:ext>
            </a:extLst>
          </p:cNvPr>
          <p:cNvPicPr>
            <a:picLocks noChangeAspect="1"/>
          </p:cNvPicPr>
          <p:nvPr/>
        </p:nvPicPr>
        <p:blipFill rotWithShape="1">
          <a:blip r:embed="rId2">
            <a:extLst>
              <a:ext uri="{28A0092B-C50C-407E-A947-70E740481C1C}">
                <a14:useLocalDpi xmlns:a14="http://schemas.microsoft.com/office/drawing/2010/main" val="0"/>
              </a:ext>
            </a:extLst>
          </a:blip>
          <a:srcRect l="-4603" r="26556"/>
          <a:stretch/>
        </p:blipFill>
        <p:spPr>
          <a:xfrm>
            <a:off x="6125495" y="314974"/>
            <a:ext cx="2748341" cy="6228051"/>
          </a:xfrm>
          <a:prstGeom prst="rect">
            <a:avLst/>
          </a:prstGeom>
        </p:spPr>
      </p:pic>
      <p:sp>
        <p:nvSpPr>
          <p:cNvPr id="5" name="Text Box 4">
            <a:extLst>
              <a:ext uri="{FF2B5EF4-FFF2-40B4-BE49-F238E27FC236}">
                <a16:creationId xmlns:a16="http://schemas.microsoft.com/office/drawing/2014/main" id="{0661558F-5B6A-377E-25D1-7F7CEB03C3AE}"/>
              </a:ext>
            </a:extLst>
          </p:cNvPr>
          <p:cNvSpPr txBox="1">
            <a:spLocks noChangeArrowheads="1"/>
          </p:cNvSpPr>
          <p:nvPr/>
        </p:nvSpPr>
        <p:spPr bwMode="auto">
          <a:xfrm>
            <a:off x="523023" y="592339"/>
            <a:ext cx="5703888" cy="2197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nSpc>
                <a:spcPct val="125000"/>
              </a:lnSpc>
              <a:spcBef>
                <a:spcPct val="50000"/>
              </a:spcBef>
            </a:pPr>
            <a:r>
              <a:rPr lang="en-US" altLang="zh-CN" sz="2800" b="1" dirty="0">
                <a:latin typeface="楷体_GB2312"/>
                <a:ea typeface="楷体_GB2312"/>
                <a:cs typeface="楷体_GB2312"/>
              </a:rPr>
              <a:t>(1) What kinds of metals (copper or steel) are more suitable for temperature measurement?</a:t>
            </a:r>
          </a:p>
        </p:txBody>
      </p:sp>
    </p:spTree>
    <p:extLst>
      <p:ext uri="{BB962C8B-B14F-4D97-AF65-F5344CB8AC3E}">
        <p14:creationId xmlns:p14="http://schemas.microsoft.com/office/powerpoint/2010/main" val="1966241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6706CA-037F-DC61-8302-C29DD56B4F07}"/>
              </a:ext>
            </a:extLst>
          </p:cNvPr>
          <p:cNvPicPr>
            <a:picLocks noChangeAspect="1"/>
          </p:cNvPicPr>
          <p:nvPr/>
        </p:nvPicPr>
        <p:blipFill rotWithShape="1">
          <a:blip r:embed="rId2">
            <a:extLst>
              <a:ext uri="{28A0092B-C50C-407E-A947-70E740481C1C}">
                <a14:useLocalDpi xmlns:a14="http://schemas.microsoft.com/office/drawing/2010/main" val="0"/>
              </a:ext>
            </a:extLst>
          </a:blip>
          <a:srcRect l="-4603" r="26556"/>
          <a:stretch/>
        </p:blipFill>
        <p:spPr>
          <a:xfrm>
            <a:off x="6125495" y="314974"/>
            <a:ext cx="2748341" cy="6228051"/>
          </a:xfrm>
          <a:prstGeom prst="rect">
            <a:avLst/>
          </a:prstGeom>
        </p:spPr>
      </p:pic>
      <p:sp>
        <p:nvSpPr>
          <p:cNvPr id="2" name="Text Box 4">
            <a:extLst>
              <a:ext uri="{FF2B5EF4-FFF2-40B4-BE49-F238E27FC236}">
                <a16:creationId xmlns:a16="http://schemas.microsoft.com/office/drawing/2014/main" id="{2BDF0F6C-7D17-19C1-D3C9-53E845499BB7}"/>
              </a:ext>
            </a:extLst>
          </p:cNvPr>
          <p:cNvSpPr txBox="1">
            <a:spLocks noChangeArrowheads="1"/>
          </p:cNvSpPr>
          <p:nvPr/>
        </p:nvSpPr>
        <p:spPr bwMode="auto">
          <a:xfrm>
            <a:off x="482599" y="2939257"/>
            <a:ext cx="5811173" cy="273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nSpc>
                <a:spcPct val="125000"/>
              </a:lnSpc>
              <a:spcBef>
                <a:spcPct val="50000"/>
              </a:spcBef>
            </a:pPr>
            <a:r>
              <a:rPr lang="en-US" altLang="zh-CN" sz="2800" b="1" dirty="0">
                <a:latin typeface="楷体_GB2312"/>
                <a:ea typeface="楷体_GB2312"/>
                <a:cs typeface="楷体_GB2312"/>
              </a:rPr>
              <a:t>(b)The temperature distribution is uniform in circumferential direction</a:t>
            </a:r>
            <a:r>
              <a:rPr lang="zh-CN" altLang="en-US" sz="2800" b="1" dirty="0">
                <a:latin typeface="楷体_GB2312"/>
                <a:ea typeface="楷体_GB2312"/>
                <a:cs typeface="楷体_GB2312"/>
              </a:rPr>
              <a:t>。</a:t>
            </a:r>
            <a:r>
              <a:rPr lang="en-US" altLang="zh-CN" sz="2800" b="1" dirty="0">
                <a:latin typeface="楷体_GB2312"/>
                <a:ea typeface="楷体_GB2312"/>
                <a:cs typeface="楷体_GB2312"/>
              </a:rPr>
              <a:t>The heat conduction within tube only consider the wall (cs=</a:t>
            </a:r>
            <a:r>
              <a:rPr lang="en-US" altLang="zh-CN" sz="2800" b="1" i="1" dirty="0">
                <a:ea typeface="楷体_GB2312"/>
                <a:cs typeface="楷体_GB2312"/>
              </a:rPr>
              <a:t>π</a:t>
            </a:r>
            <a:r>
              <a:rPr lang="en-US" altLang="zh-CN" sz="2800" b="1" i="1" dirty="0" err="1">
                <a:ea typeface="楷体_GB2312"/>
                <a:cs typeface="楷体_GB2312"/>
              </a:rPr>
              <a:t>dδ</a:t>
            </a:r>
            <a:r>
              <a:rPr lang="en-US" altLang="zh-CN" sz="2800" b="1" dirty="0">
                <a:ea typeface="楷体_GB2312"/>
                <a:cs typeface="楷体_GB2312"/>
              </a:rPr>
              <a:t>)</a:t>
            </a:r>
            <a:endParaRPr lang="zh-CN" altLang="en-US" sz="2800" b="1" dirty="0">
              <a:latin typeface="楷体_GB2312"/>
              <a:ea typeface="楷体_GB2312"/>
              <a:cs typeface="楷体_GB2312"/>
            </a:endParaRPr>
          </a:p>
        </p:txBody>
      </p:sp>
      <p:sp>
        <p:nvSpPr>
          <p:cNvPr id="3" name="Text Box 5">
            <a:extLst>
              <a:ext uri="{FF2B5EF4-FFF2-40B4-BE49-F238E27FC236}">
                <a16:creationId xmlns:a16="http://schemas.microsoft.com/office/drawing/2014/main" id="{4DBFB09B-3453-6FFF-EEC0-CB6A8A161A00}"/>
              </a:ext>
            </a:extLst>
          </p:cNvPr>
          <p:cNvSpPr txBox="1">
            <a:spLocks noChangeArrowheads="1"/>
          </p:cNvSpPr>
          <p:nvPr/>
        </p:nvSpPr>
        <p:spPr bwMode="auto">
          <a:xfrm>
            <a:off x="539750" y="567532"/>
            <a:ext cx="58111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en-US" altLang="zh-CN" sz="2800" b="1" dirty="0">
                <a:latin typeface="楷体_GB2312"/>
                <a:ea typeface="楷体_GB2312"/>
                <a:cs typeface="楷体_GB2312"/>
              </a:rPr>
              <a:t>(2)Heat transfer process</a:t>
            </a:r>
            <a:r>
              <a:rPr lang="zh-CN" altLang="en-US" sz="2800" b="1" dirty="0">
                <a:latin typeface="楷体_GB2312"/>
                <a:ea typeface="楷体_GB2312"/>
                <a:cs typeface="楷体_GB2312"/>
              </a:rPr>
              <a:t>：</a:t>
            </a:r>
          </a:p>
        </p:txBody>
      </p:sp>
      <p:sp>
        <p:nvSpPr>
          <p:cNvPr id="6" name="Text Box 6">
            <a:extLst>
              <a:ext uri="{FF2B5EF4-FFF2-40B4-BE49-F238E27FC236}">
                <a16:creationId xmlns:a16="http://schemas.microsoft.com/office/drawing/2014/main" id="{7ABF0C07-A5F8-7549-73D0-D353C57FEEC8}"/>
              </a:ext>
            </a:extLst>
          </p:cNvPr>
          <p:cNvSpPr txBox="1">
            <a:spLocks noChangeArrowheads="1"/>
          </p:cNvSpPr>
          <p:nvPr/>
        </p:nvSpPr>
        <p:spPr bwMode="auto">
          <a:xfrm>
            <a:off x="549275" y="1162844"/>
            <a:ext cx="6616296" cy="1718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nSpc>
                <a:spcPct val="130000"/>
              </a:lnSpc>
              <a:spcBef>
                <a:spcPct val="50000"/>
              </a:spcBef>
            </a:pPr>
            <a:r>
              <a:rPr lang="en-US" altLang="zh-CN" sz="2800" b="1" dirty="0">
                <a:latin typeface="楷体_GB2312"/>
                <a:ea typeface="楷体_GB2312"/>
                <a:cs typeface="楷体_GB2312"/>
              </a:rPr>
              <a:t>(a)Neglect the thermal contact resistance, therefore T = bottom temperature of the tube</a:t>
            </a:r>
            <a:endParaRPr lang="zh-CN" altLang="en-US" sz="2800" b="1" dirty="0">
              <a:latin typeface="楷体_GB2312"/>
              <a:ea typeface="楷体_GB2312"/>
              <a:cs typeface="楷体_GB2312"/>
            </a:endParaRPr>
          </a:p>
        </p:txBody>
      </p:sp>
    </p:spTree>
    <p:extLst>
      <p:ext uri="{BB962C8B-B14F-4D97-AF65-F5344CB8AC3E}">
        <p14:creationId xmlns:p14="http://schemas.microsoft.com/office/powerpoint/2010/main" val="3744913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06706CA-037F-DC61-8302-C29DD56B4F07}"/>
              </a:ext>
            </a:extLst>
          </p:cNvPr>
          <p:cNvPicPr>
            <a:picLocks noChangeAspect="1"/>
          </p:cNvPicPr>
          <p:nvPr/>
        </p:nvPicPr>
        <p:blipFill rotWithShape="1">
          <a:blip r:embed="rId2">
            <a:extLst>
              <a:ext uri="{28A0092B-C50C-407E-A947-70E740481C1C}">
                <a14:useLocalDpi xmlns:a14="http://schemas.microsoft.com/office/drawing/2010/main" val="0"/>
              </a:ext>
            </a:extLst>
          </a:blip>
          <a:srcRect l="-4603" r="26556"/>
          <a:stretch/>
        </p:blipFill>
        <p:spPr>
          <a:xfrm>
            <a:off x="6125495" y="314974"/>
            <a:ext cx="2748341" cy="6228051"/>
          </a:xfrm>
          <a:prstGeom prst="rect">
            <a:avLst/>
          </a:prstGeom>
        </p:spPr>
      </p:pic>
      <p:sp>
        <p:nvSpPr>
          <p:cNvPr id="7" name="Text Box 17">
            <a:extLst>
              <a:ext uri="{FF2B5EF4-FFF2-40B4-BE49-F238E27FC236}">
                <a16:creationId xmlns:a16="http://schemas.microsoft.com/office/drawing/2014/main" id="{016BFC33-2C8C-81F4-F012-40449875673F}"/>
              </a:ext>
            </a:extLst>
          </p:cNvPr>
          <p:cNvSpPr txBox="1">
            <a:spLocks noChangeArrowheads="1"/>
          </p:cNvSpPr>
          <p:nvPr/>
        </p:nvSpPr>
        <p:spPr bwMode="auto">
          <a:xfrm>
            <a:off x="135774" y="197673"/>
            <a:ext cx="838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en-US" altLang="zh-CN" sz="2800" b="1" dirty="0">
                <a:latin typeface="楷体_GB2312"/>
                <a:ea typeface="楷体_GB2312"/>
                <a:cs typeface="楷体_GB2312"/>
              </a:rPr>
              <a:t>(c) The heat transfer between the bottom and the environment</a:t>
            </a:r>
            <a:endParaRPr lang="zh-CN" altLang="en-US" sz="2800" b="1" dirty="0">
              <a:latin typeface="楷体_GB2312"/>
              <a:ea typeface="楷体_GB2312"/>
              <a:cs typeface="楷体_GB2312"/>
            </a:endParaRPr>
          </a:p>
        </p:txBody>
      </p:sp>
      <p:sp>
        <p:nvSpPr>
          <p:cNvPr id="5" name="Text Box 4">
            <a:extLst>
              <a:ext uri="{FF2B5EF4-FFF2-40B4-BE49-F238E27FC236}">
                <a16:creationId xmlns:a16="http://schemas.microsoft.com/office/drawing/2014/main" id="{14037AD4-9D74-0760-663B-44A070EC4D3D}"/>
              </a:ext>
            </a:extLst>
          </p:cNvPr>
          <p:cNvSpPr txBox="1">
            <a:spLocks noChangeArrowheads="1"/>
          </p:cNvSpPr>
          <p:nvPr/>
        </p:nvSpPr>
        <p:spPr bwMode="auto">
          <a:xfrm>
            <a:off x="266864" y="1667122"/>
            <a:ext cx="593566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en-US" altLang="zh-CN" sz="2800" b="1" dirty="0">
                <a:latin typeface="楷体_GB2312"/>
                <a:ea typeface="楷体_GB2312"/>
                <a:cs typeface="楷体_GB2312"/>
              </a:rPr>
              <a:t>2. The convection heat transfer </a:t>
            </a:r>
            <a:r>
              <a:rPr lang="en-US" altLang="zh-CN" sz="2800" b="1" dirty="0" err="1">
                <a:latin typeface="楷体_GB2312"/>
                <a:ea typeface="楷体_GB2312"/>
                <a:cs typeface="楷体_GB2312"/>
              </a:rPr>
              <a:t>btween</a:t>
            </a:r>
            <a:r>
              <a:rPr lang="en-US" altLang="zh-CN" sz="2800" b="1" dirty="0">
                <a:latin typeface="楷体_GB2312"/>
                <a:ea typeface="楷体_GB2312"/>
                <a:cs typeface="楷体_GB2312"/>
              </a:rPr>
              <a:t> tube and air</a:t>
            </a:r>
            <a:r>
              <a:rPr lang="zh-CN" altLang="en-US" sz="2800" b="1" dirty="0">
                <a:latin typeface="楷体_GB2312"/>
                <a:ea typeface="楷体_GB2312"/>
                <a:cs typeface="楷体_GB2312"/>
              </a:rPr>
              <a:t>。</a:t>
            </a:r>
          </a:p>
        </p:txBody>
      </p:sp>
      <p:sp>
        <p:nvSpPr>
          <p:cNvPr id="8" name="Text Box 5">
            <a:extLst>
              <a:ext uri="{FF2B5EF4-FFF2-40B4-BE49-F238E27FC236}">
                <a16:creationId xmlns:a16="http://schemas.microsoft.com/office/drawing/2014/main" id="{12CE2474-733A-AB64-EBCD-90E566364C57}"/>
              </a:ext>
            </a:extLst>
          </p:cNvPr>
          <p:cNvSpPr txBox="1">
            <a:spLocks noChangeArrowheads="1"/>
          </p:cNvSpPr>
          <p:nvPr/>
        </p:nvSpPr>
        <p:spPr bwMode="auto">
          <a:xfrm>
            <a:off x="19213" y="2720651"/>
            <a:ext cx="7358063" cy="2253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nSpc>
                <a:spcPct val="130000"/>
              </a:lnSpc>
              <a:spcBef>
                <a:spcPct val="50000"/>
              </a:spcBef>
            </a:pPr>
            <a:r>
              <a:rPr lang="en-US" altLang="zh-CN" b="1" dirty="0">
                <a:latin typeface="楷体_GB2312"/>
                <a:ea typeface="楷体_GB2312"/>
                <a:cs typeface="楷体_GB2312"/>
              </a:rPr>
              <a:t>    if </a:t>
            </a:r>
            <a:r>
              <a:rPr lang="en-US" altLang="zh-CN" b="1" i="1" dirty="0" err="1">
                <a:ea typeface="楷体_GB2312"/>
                <a:cs typeface="楷体_GB2312"/>
              </a:rPr>
              <a:t>t</a:t>
            </a:r>
            <a:r>
              <a:rPr lang="en-US" altLang="zh-CN" b="1" i="1" baseline="-25000" dirty="0" err="1">
                <a:ea typeface="楷体_GB2312"/>
                <a:cs typeface="楷体_GB2312"/>
              </a:rPr>
              <a:t>f</a:t>
            </a:r>
            <a:r>
              <a:rPr lang="en-US" altLang="zh-CN" b="1" i="1" baseline="-25000" dirty="0">
                <a:ea typeface="楷体_GB2312"/>
                <a:cs typeface="楷体_GB2312"/>
              </a:rPr>
              <a:t> </a:t>
            </a:r>
            <a:r>
              <a:rPr lang="zh-CN" altLang="en-US" b="1" dirty="0">
                <a:latin typeface="楷体_GB2312"/>
                <a:ea typeface="楷体_GB2312"/>
                <a:cs typeface="楷体_GB2312"/>
              </a:rPr>
              <a:t> </a:t>
            </a:r>
            <a:r>
              <a:rPr lang="en-US" altLang="zh-CN" b="1" dirty="0">
                <a:latin typeface="楷体_GB2312"/>
                <a:ea typeface="楷体_GB2312"/>
                <a:cs typeface="楷体_GB2312"/>
              </a:rPr>
              <a:t>is higher</a:t>
            </a:r>
            <a:r>
              <a:rPr lang="zh-CN" altLang="en-US" b="1" dirty="0">
                <a:latin typeface="楷体_GB2312"/>
                <a:ea typeface="楷体_GB2312"/>
                <a:cs typeface="楷体_GB2312"/>
              </a:rPr>
              <a:t>，</a:t>
            </a:r>
            <a:r>
              <a:rPr lang="en-US" altLang="zh-CN" b="1" dirty="0">
                <a:latin typeface="楷体_GB2312"/>
                <a:ea typeface="楷体_GB2312"/>
                <a:cs typeface="楷体_GB2312"/>
              </a:rPr>
              <a:t>then the tube absorbs heat from flow. Some conducts to the root and some radiates to the wall. </a:t>
            </a:r>
          </a:p>
          <a:p>
            <a:pPr>
              <a:lnSpc>
                <a:spcPct val="130000"/>
              </a:lnSpc>
              <a:spcBef>
                <a:spcPct val="50000"/>
              </a:spcBef>
            </a:pPr>
            <a:r>
              <a:rPr lang="en-US" altLang="zh-CN" sz="2800" b="1" i="1" dirty="0">
                <a:latin typeface="楷体_GB2312"/>
                <a:ea typeface="楷体_GB2312"/>
                <a:cs typeface="楷体_GB2312"/>
              </a:rPr>
              <a:t>    </a:t>
            </a:r>
            <a:r>
              <a:rPr lang="en-US" altLang="zh-CN" sz="2800" b="1" i="1" dirty="0" err="1">
                <a:ea typeface="楷体_GB2312"/>
                <a:cs typeface="楷体_GB2312"/>
              </a:rPr>
              <a:t>t</a:t>
            </a:r>
            <a:r>
              <a:rPr lang="en-US" altLang="zh-CN" sz="2800" b="1" i="1" baseline="-25000" dirty="0" err="1">
                <a:ea typeface="楷体_GB2312"/>
                <a:cs typeface="楷体_GB2312"/>
              </a:rPr>
              <a:t>H</a:t>
            </a:r>
            <a:r>
              <a:rPr lang="en-US" altLang="zh-CN" sz="2800" b="1" dirty="0">
                <a:latin typeface="楷体_GB2312"/>
                <a:ea typeface="楷体_GB2312"/>
                <a:cs typeface="楷体_GB2312"/>
              </a:rPr>
              <a:t> &lt; </a:t>
            </a:r>
            <a:r>
              <a:rPr lang="en-US" altLang="zh-CN" sz="2800" b="1" i="1" dirty="0" err="1">
                <a:ea typeface="楷体_GB2312"/>
                <a:cs typeface="楷体_GB2312"/>
              </a:rPr>
              <a:t>t</a:t>
            </a:r>
            <a:r>
              <a:rPr lang="en-US" altLang="zh-CN" sz="2800" b="1" i="1" baseline="-25000" dirty="0" err="1">
                <a:ea typeface="楷体_GB2312"/>
                <a:cs typeface="楷体_GB2312"/>
              </a:rPr>
              <a:t>f</a:t>
            </a:r>
            <a:r>
              <a:rPr lang="en-US" altLang="zh-CN" sz="2800" b="1" baseline="-25000" dirty="0">
                <a:ea typeface="楷体_GB2312"/>
                <a:cs typeface="楷体_GB2312"/>
              </a:rPr>
              <a:t> </a:t>
            </a:r>
            <a:endParaRPr lang="zh-CN" altLang="en-US" sz="2800" b="1" dirty="0">
              <a:ea typeface="楷体_GB2312"/>
              <a:cs typeface="楷体_GB2312"/>
            </a:endParaRPr>
          </a:p>
        </p:txBody>
      </p:sp>
      <p:sp>
        <p:nvSpPr>
          <p:cNvPr id="9" name="Text Box 6">
            <a:extLst>
              <a:ext uri="{FF2B5EF4-FFF2-40B4-BE49-F238E27FC236}">
                <a16:creationId xmlns:a16="http://schemas.microsoft.com/office/drawing/2014/main" id="{E1A26F5E-F237-43F2-C13E-C81FE1A9A279}"/>
              </a:ext>
            </a:extLst>
          </p:cNvPr>
          <p:cNvSpPr txBox="1">
            <a:spLocks noChangeArrowheads="1"/>
          </p:cNvSpPr>
          <p:nvPr/>
        </p:nvSpPr>
        <p:spPr bwMode="auto">
          <a:xfrm>
            <a:off x="266864" y="1126058"/>
            <a:ext cx="6862763"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spcBef>
                <a:spcPct val="50000"/>
              </a:spcBef>
            </a:pPr>
            <a:r>
              <a:rPr lang="en-US" altLang="zh-CN" sz="2800" b="1" dirty="0">
                <a:latin typeface="楷体_GB2312"/>
                <a:ea typeface="楷体_GB2312"/>
                <a:cs typeface="楷体_GB2312"/>
              </a:rPr>
              <a:t>1. The radiation heat transfer</a:t>
            </a:r>
            <a:r>
              <a:rPr lang="zh-CN" altLang="en-US" sz="2800" b="1" dirty="0">
                <a:latin typeface="楷体_GB2312"/>
                <a:ea typeface="楷体_GB2312"/>
                <a:cs typeface="楷体_GB2312"/>
              </a:rPr>
              <a:t>；</a:t>
            </a:r>
          </a:p>
        </p:txBody>
      </p:sp>
      <p:sp>
        <p:nvSpPr>
          <p:cNvPr id="10" name="Rectangle 7">
            <a:extLst>
              <a:ext uri="{FF2B5EF4-FFF2-40B4-BE49-F238E27FC236}">
                <a16:creationId xmlns:a16="http://schemas.microsoft.com/office/drawing/2014/main" id="{CCFBDD4F-E480-2E61-95F3-263448E67727}"/>
              </a:ext>
            </a:extLst>
          </p:cNvPr>
          <p:cNvSpPr>
            <a:spLocks noChangeArrowheads="1"/>
          </p:cNvSpPr>
          <p:nvPr/>
        </p:nvSpPr>
        <p:spPr bwMode="auto">
          <a:xfrm>
            <a:off x="990888" y="-775080"/>
            <a:ext cx="6970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r>
              <a:rPr lang="zh-CN" altLang="en-US" sz="2800" b="1" dirty="0">
                <a:solidFill>
                  <a:schemeClr val="accent1"/>
                </a:solidFill>
                <a:latin typeface="楷体_GB2312"/>
                <a:ea typeface="楷体_GB2312"/>
                <a:cs typeface="楷体_GB2312"/>
              </a:rPr>
              <a:t>因此套管顶端温度不等于被测的流体温度。</a:t>
            </a:r>
          </a:p>
        </p:txBody>
      </p:sp>
      <p:pic>
        <p:nvPicPr>
          <p:cNvPr id="11" name="图片 10">
            <a:extLst>
              <a:ext uri="{FF2B5EF4-FFF2-40B4-BE49-F238E27FC236}">
                <a16:creationId xmlns:a16="http://schemas.microsoft.com/office/drawing/2014/main" id="{643176DE-3DB6-6F8E-1952-5166B3927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06" y="5437851"/>
            <a:ext cx="3581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5137D7C8-E561-36DD-B254-3616ED50DD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7415" y="5437851"/>
            <a:ext cx="3124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右箭头 1">
            <a:extLst>
              <a:ext uri="{FF2B5EF4-FFF2-40B4-BE49-F238E27FC236}">
                <a16:creationId xmlns:a16="http://schemas.microsoft.com/office/drawing/2014/main" id="{4AA9C0CF-734D-E79A-CFC1-669FEDE3AA13}"/>
              </a:ext>
            </a:extLst>
          </p:cNvPr>
          <p:cNvSpPr>
            <a:spLocks noChangeArrowheads="1"/>
          </p:cNvSpPr>
          <p:nvPr/>
        </p:nvSpPr>
        <p:spPr bwMode="auto">
          <a:xfrm>
            <a:off x="4169065" y="5798213"/>
            <a:ext cx="642937" cy="360363"/>
          </a:xfrm>
          <a:prstGeom prst="rightArrow">
            <a:avLst>
              <a:gd name="adj1" fmla="val 50000"/>
              <a:gd name="adj2" fmla="val 49881"/>
            </a:avLst>
          </a:prstGeom>
          <a:solidFill>
            <a:schemeClr val="accent1"/>
          </a:solidFill>
          <a:ln w="9525" algn="ctr">
            <a:solidFill>
              <a:schemeClr val="tx1"/>
            </a:solidFill>
            <a:round/>
            <a:headEnd/>
            <a:tailEnd/>
          </a:ln>
        </p:spPr>
        <p:txBody>
          <a:bodyPr wrap="none" anchor="ct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Tree>
    <p:extLst>
      <p:ext uri="{BB962C8B-B14F-4D97-AF65-F5344CB8AC3E}">
        <p14:creationId xmlns:p14="http://schemas.microsoft.com/office/powerpoint/2010/main" val="458874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9"/>
          <p:cNvSpPr>
            <a:spLocks noRot="1"/>
          </p:cNvSpPr>
          <p:nvPr>
            <p:custDataLst>
              <p:tags r:id="rId1"/>
            </p:custDataLst>
          </p:nvPr>
        </p:nvSpPr>
        <p:spPr>
          <a:xfrm>
            <a:off x="323850" y="836613"/>
            <a:ext cx="8207375" cy="469900"/>
          </a:xfrm>
          <a:prstGeom prst="rect">
            <a:avLst/>
          </a:prstGeom>
          <a:noFill/>
          <a:ln w="9525">
            <a:noFill/>
          </a:ln>
        </p:spPr>
        <p:txBody>
          <a:bodyPr/>
          <a:lstStyle/>
          <a:p>
            <a:pPr algn="just" eaLnBrk="1" hangingPunct="1">
              <a:spcBef>
                <a:spcPct val="20000"/>
              </a:spcBef>
              <a:buClr>
                <a:schemeClr val="hlink"/>
              </a:buClr>
              <a:buSzPct val="75000"/>
              <a:buFont typeface="Wingdings" panose="05000000000000000000" pitchFamily="2" charset="2"/>
              <a:buNone/>
            </a:pPr>
            <a:endParaRPr lang="zh-CN" altLang="zh-CN" sz="2500" dirty="0">
              <a:solidFill>
                <a:schemeClr val="folHlink"/>
              </a:solidFill>
              <a:latin typeface="Arial" panose="020B0604020202020204" pitchFamily="34" charset="0"/>
            </a:endParaRPr>
          </a:p>
        </p:txBody>
      </p:sp>
      <p:graphicFrame>
        <p:nvGraphicFramePr>
          <p:cNvPr id="248844" name="Object 12"/>
          <p:cNvGraphicFramePr>
            <a:graphicFrameLocks noChangeAspect="1"/>
          </p:cNvGraphicFramePr>
          <p:nvPr>
            <p:custDataLst>
              <p:tags r:id="rId2"/>
            </p:custDataLst>
          </p:nvPr>
        </p:nvGraphicFramePr>
        <p:xfrm>
          <a:off x="1371600" y="2448560"/>
          <a:ext cx="6780530" cy="741680"/>
        </p:xfrm>
        <a:graphic>
          <a:graphicData uri="http://schemas.openxmlformats.org/presentationml/2006/ole">
            <mc:AlternateContent xmlns:mc="http://schemas.openxmlformats.org/markup-compatibility/2006">
              <mc:Choice xmlns:v="urn:schemas-microsoft-com:vml" Requires="v">
                <p:oleObj r:id="rId8" imgW="3949700" imgH="431800" progId="Equation.3">
                  <p:embed/>
                </p:oleObj>
              </mc:Choice>
              <mc:Fallback>
                <p:oleObj r:id="rId8" imgW="3949700" imgH="431800" progId="Equation.3">
                  <p:embed/>
                  <p:pic>
                    <p:nvPicPr>
                      <p:cNvPr id="0" name="图片 3214"/>
                      <p:cNvPicPr/>
                      <p:nvPr/>
                    </p:nvPicPr>
                    <p:blipFill>
                      <a:blip r:embed="rId9"/>
                      <a:stretch>
                        <a:fillRect/>
                      </a:stretch>
                    </p:blipFill>
                    <p:spPr>
                      <a:xfrm>
                        <a:off x="1371600" y="2448560"/>
                        <a:ext cx="6780530" cy="741680"/>
                      </a:xfrm>
                      <a:prstGeom prst="rect">
                        <a:avLst/>
                      </a:prstGeom>
                      <a:solidFill>
                        <a:srgbClr val="C6D9F1"/>
                      </a:solidFill>
                      <a:ln w="38100">
                        <a:noFill/>
                        <a:miter/>
                      </a:ln>
                    </p:spPr>
                  </p:pic>
                </p:oleObj>
              </mc:Fallback>
            </mc:AlternateContent>
          </a:graphicData>
        </a:graphic>
      </p:graphicFrame>
      <p:grpSp>
        <p:nvGrpSpPr>
          <p:cNvPr id="3" name="组合 2"/>
          <p:cNvGrpSpPr/>
          <p:nvPr/>
        </p:nvGrpSpPr>
        <p:grpSpPr>
          <a:xfrm>
            <a:off x="179388" y="836613"/>
            <a:ext cx="8964612" cy="2139140"/>
            <a:chOff x="179388" y="837331"/>
            <a:chExt cx="8964612" cy="2138430"/>
          </a:xfrm>
        </p:grpSpPr>
        <p:sp>
          <p:nvSpPr>
            <p:cNvPr id="248842" name="Text Box 10"/>
            <p:cNvSpPr txBox="1">
              <a:spLocks noChangeArrowheads="1"/>
            </p:cNvSpPr>
            <p:nvPr>
              <p:custDataLst>
                <p:tags r:id="rId5"/>
              </p:custDataLst>
            </p:nvPr>
          </p:nvSpPr>
          <p:spPr bwMode="auto">
            <a:xfrm>
              <a:off x="179388" y="837331"/>
              <a:ext cx="8964612" cy="138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000" b="1">
                  <a:solidFill>
                    <a:srgbClr val="0B0B13"/>
                  </a:solidFill>
                  <a:latin typeface="Times New Roman" panose="02020603050405020304" pitchFamily="18" charset="0"/>
                  <a:ea typeface="宋体" panose="02010600030101010101" pitchFamily="2" charset="-122"/>
                </a:defRPr>
              </a:lvl1pPr>
              <a:lvl2pPr marL="742950" indent="-285750">
                <a:defRPr kumimoji="1" sz="2000" b="1">
                  <a:solidFill>
                    <a:srgbClr val="0B0B13"/>
                  </a:solidFill>
                  <a:latin typeface="Times New Roman" panose="02020603050405020304" pitchFamily="18" charset="0"/>
                  <a:ea typeface="宋体" panose="02010600030101010101" pitchFamily="2" charset="-122"/>
                </a:defRPr>
              </a:lvl2pPr>
              <a:lvl3pPr marL="1143000" indent="-228600">
                <a:defRPr kumimoji="1" sz="2000" b="1">
                  <a:solidFill>
                    <a:srgbClr val="0B0B13"/>
                  </a:solidFill>
                  <a:latin typeface="Times New Roman" panose="02020603050405020304" pitchFamily="18" charset="0"/>
                  <a:ea typeface="宋体" panose="02010600030101010101" pitchFamily="2" charset="-122"/>
                </a:defRPr>
              </a:lvl3pPr>
              <a:lvl4pPr marL="1600200" indent="-228600">
                <a:defRPr kumimoji="1" sz="2000" b="1">
                  <a:solidFill>
                    <a:srgbClr val="0B0B13"/>
                  </a:solidFill>
                  <a:latin typeface="Times New Roman" panose="02020603050405020304" pitchFamily="18" charset="0"/>
                  <a:ea typeface="宋体" panose="02010600030101010101" pitchFamily="2" charset="-122"/>
                </a:defRPr>
              </a:lvl4pPr>
              <a:lvl5pPr marL="2057400" indent="-228600">
                <a:defRPr kumimoji="1" sz="2000" b="1">
                  <a:solidFill>
                    <a:srgbClr val="0B0B13"/>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rgbClr val="0B0B13"/>
                  </a:solidFill>
                  <a:latin typeface="Times New Roman" panose="02020603050405020304" pitchFamily="18" charset="0"/>
                  <a:ea typeface="宋体" panose="02010600030101010101" pitchFamily="2" charset="-122"/>
                </a:defRPr>
              </a:lvl9pPr>
            </a:lstStyle>
            <a:p>
              <a:pPr marL="0" marR="0" lvl="0" indent="0" algn="just" defTabSz="914400" rtl="0" eaLnBrk="0" fontAlgn="base" latinLnBrk="0" hangingPunct="0">
                <a:lnSpc>
                  <a:spcPct val="10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    4.2</a:t>
              </a:r>
              <a:r>
                <a:rPr kumimoji="1" lang="zh-CN" altLang="en-US" sz="2400" b="1"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a:t>
              </a:r>
              <a:r>
                <a:rPr kumimoji="1" lang="en-US" altLang="zh-CN" sz="2400" b="1"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Fin efficiency</a:t>
              </a:r>
            </a:p>
            <a:p>
              <a:pPr marL="0" marR="0" lvl="0" indent="0" algn="just" defTabSz="914400" rtl="0" eaLnBrk="0" fontAlgn="base" latinLnBrk="0" hangingPunct="0">
                <a:lnSpc>
                  <a:spcPct val="100000"/>
                </a:lnSpc>
                <a:spcBef>
                  <a:spcPct val="50000"/>
                </a:spcBef>
                <a:spcAft>
                  <a:spcPct val="0"/>
                </a:spcAft>
                <a:buClrTx/>
                <a:buSzTx/>
                <a:buFontTx/>
                <a:buNone/>
                <a:defRPr/>
              </a:pPr>
              <a:r>
                <a:rPr kumimoji="1" lang="zh-CN" altLang="en-US" sz="2000" b="1" i="0" u="none" strike="noStrike" kern="1200" cap="none" spc="0" normalizeH="0" baseline="0" noProof="0" dirty="0">
                  <a:ln>
                    <a:noFill/>
                  </a:ln>
                  <a:solidFill>
                    <a:srgbClr val="1C021A"/>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to judge the degree of the heat transfer augment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we use fin efficiency to represent</a:t>
              </a:r>
              <a:endParaRPr kumimoji="1" lang="en-US" altLang="zh-CN" sz="2400" b="0" i="0" u="none" strike="noStrike" kern="1200" cap="none" spc="0" normalizeH="0" baseline="0" noProof="0" dirty="0">
                <a:ln>
                  <a:noFill/>
                </a:ln>
                <a:solidFill>
                  <a:schemeClr val="accent6">
                    <a:lumMod val="75000"/>
                  </a:schemeClr>
                </a:solidFill>
                <a:effectLst/>
                <a:uLnTx/>
                <a:uFillTx/>
                <a:latin typeface="华文琥珀" panose="02010800040101010101" pitchFamily="2" charset="-122"/>
                <a:ea typeface="华文琥珀" panose="02010800040101010101" pitchFamily="2" charset="-122"/>
                <a:cs typeface="+mn-cs"/>
              </a:endParaRPr>
            </a:p>
          </p:txBody>
        </p:sp>
        <p:graphicFrame>
          <p:nvGraphicFramePr>
            <p:cNvPr id="94221" name="Object 13"/>
            <p:cNvGraphicFramePr>
              <a:graphicFrameLocks noChangeAspect="1"/>
            </p:cNvGraphicFramePr>
            <p:nvPr>
              <p:custDataLst>
                <p:tags r:id="rId6"/>
              </p:custDataLst>
            </p:nvPr>
          </p:nvGraphicFramePr>
          <p:xfrm>
            <a:off x="1069023" y="2582061"/>
            <a:ext cx="292100" cy="393700"/>
          </p:xfrm>
          <a:graphic>
            <a:graphicData uri="http://schemas.openxmlformats.org/presentationml/2006/ole">
              <mc:AlternateContent xmlns:mc="http://schemas.openxmlformats.org/markup-compatibility/2006">
                <mc:Choice xmlns:v="urn:schemas-microsoft-com:vml" Requires="v">
                  <p:oleObj r:id="rId10" imgW="292100" imgH="393700" progId="Equation.3">
                    <p:embed/>
                  </p:oleObj>
                </mc:Choice>
                <mc:Fallback>
                  <p:oleObj r:id="rId10" imgW="292100" imgH="393700" progId="Equation.3">
                    <p:embed/>
                    <p:pic>
                      <p:nvPicPr>
                        <p:cNvPr id="0" name="图片 3215"/>
                        <p:cNvPicPr/>
                        <p:nvPr/>
                      </p:nvPicPr>
                      <p:blipFill>
                        <a:blip r:embed="rId11"/>
                        <a:stretch>
                          <a:fillRect/>
                        </a:stretch>
                      </p:blipFill>
                      <p:spPr>
                        <a:xfrm>
                          <a:off x="1069023" y="2582061"/>
                          <a:ext cx="292100" cy="393700"/>
                        </a:xfrm>
                        <a:prstGeom prst="rect">
                          <a:avLst/>
                        </a:prstGeom>
                        <a:solidFill>
                          <a:srgbClr val="D7E4BD"/>
                        </a:solidFill>
                        <a:ln w="38100">
                          <a:noFill/>
                          <a:miter/>
                        </a:ln>
                      </p:spPr>
                    </p:pic>
                  </p:oleObj>
                </mc:Fallback>
              </mc:AlternateContent>
            </a:graphicData>
          </a:graphic>
        </p:graphicFrame>
      </p:grpSp>
      <p:graphicFrame>
        <p:nvGraphicFramePr>
          <p:cNvPr id="248846" name="Object 14"/>
          <p:cNvGraphicFramePr>
            <a:graphicFrameLocks noChangeAspect="1"/>
          </p:cNvGraphicFramePr>
          <p:nvPr>
            <p:custDataLst>
              <p:tags r:id="rId3"/>
            </p:custDataLst>
          </p:nvPr>
        </p:nvGraphicFramePr>
        <p:xfrm>
          <a:off x="2005330" y="3497898"/>
          <a:ext cx="4610100" cy="1181100"/>
        </p:xfrm>
        <a:graphic>
          <a:graphicData uri="http://schemas.openxmlformats.org/presentationml/2006/ole">
            <mc:AlternateContent xmlns:mc="http://schemas.openxmlformats.org/markup-compatibility/2006">
              <mc:Choice xmlns:v="urn:schemas-microsoft-com:vml" Requires="v">
                <p:oleObj r:id="rId12" imgW="3657600" imgH="1181100" progId="Equation.3">
                  <p:embed/>
                </p:oleObj>
              </mc:Choice>
              <mc:Fallback>
                <p:oleObj r:id="rId12" imgW="3657600" imgH="1181100" progId="Equation.3">
                  <p:embed/>
                  <p:pic>
                    <p:nvPicPr>
                      <p:cNvPr id="0" name="图片 3216"/>
                      <p:cNvPicPr/>
                      <p:nvPr/>
                    </p:nvPicPr>
                    <p:blipFill>
                      <a:blip r:embed="rId13"/>
                      <a:stretch>
                        <a:fillRect/>
                      </a:stretch>
                    </p:blipFill>
                    <p:spPr>
                      <a:xfrm>
                        <a:off x="2005330" y="3497898"/>
                        <a:ext cx="4610100" cy="1181100"/>
                      </a:xfrm>
                      <a:prstGeom prst="rect">
                        <a:avLst/>
                      </a:prstGeom>
                      <a:solidFill>
                        <a:srgbClr val="CCC1DA"/>
                      </a:solidFill>
                      <a:ln w="38100">
                        <a:noFill/>
                        <a:miter/>
                      </a:ln>
                    </p:spPr>
                  </p:pic>
                </p:oleObj>
              </mc:Fallback>
            </mc:AlternateContent>
          </a:graphicData>
        </a:graphic>
      </p:graphicFrame>
      <p:sp>
        <p:nvSpPr>
          <p:cNvPr id="21" name="object 20"/>
          <p:cNvSpPr txBox="1"/>
          <p:nvPr>
            <p:custDataLst>
              <p:tags r:id="rId4"/>
            </p:custDataLst>
          </p:nvPr>
        </p:nvSpPr>
        <p:spPr>
          <a:xfrm>
            <a:off x="665480" y="5050980"/>
            <a:ext cx="8192770" cy="523861"/>
          </a:xfrm>
          <a:prstGeom prst="rect">
            <a:avLst/>
          </a:prstGeom>
        </p:spPr>
        <p:txBody>
          <a:bodyPr vert="horz" wrap="square" lIns="0" tIns="15875" rIns="0" bIns="0" rtlCol="0">
            <a:spAutoFit/>
          </a:bodyPr>
          <a:lstStyle/>
          <a:p>
            <a:pPr marL="38100">
              <a:lnSpc>
                <a:spcPct val="100000"/>
              </a:lnSpc>
              <a:spcBef>
                <a:spcPts val="125"/>
              </a:spcBef>
              <a:tabLst>
                <a:tab pos="429895" algn="l"/>
                <a:tab pos="2225675" algn="l"/>
                <a:tab pos="2931795" algn="l"/>
                <a:tab pos="3505835" algn="l"/>
              </a:tabLst>
            </a:pPr>
            <a:r>
              <a:rPr sz="3200" i="1" spc="110" dirty="0">
                <a:solidFill>
                  <a:schemeClr val="tx1"/>
                </a:solidFill>
                <a:latin typeface="Times New Roman" panose="02020603050405020304"/>
                <a:cs typeface="Times New Roman" panose="02020603050405020304"/>
              </a:rPr>
              <a:t>t</a:t>
            </a:r>
            <a:r>
              <a:rPr sz="2175" i="1" spc="-44" baseline="-31000" dirty="0">
                <a:solidFill>
                  <a:schemeClr val="tx1"/>
                </a:solidFill>
                <a:latin typeface="Times New Roman" panose="02020603050405020304"/>
                <a:cs typeface="Times New Roman" panose="02020603050405020304"/>
              </a:rPr>
              <a:t>m</a:t>
            </a:r>
            <a:r>
              <a:rPr sz="2175" i="1" baseline="-31000" dirty="0">
                <a:solidFill>
                  <a:schemeClr val="tx1"/>
                </a:solidFill>
                <a:latin typeface="Times New Roman" panose="02020603050405020304"/>
                <a:cs typeface="Times New Roman" panose="02020603050405020304"/>
              </a:rPr>
              <a:t>	</a:t>
            </a:r>
            <a:r>
              <a:rPr sz="3200" spc="-50" dirty="0">
                <a:solidFill>
                  <a:schemeClr val="tx1"/>
                </a:solidFill>
                <a:latin typeface="Symbol" panose="05050102010706020507"/>
                <a:cs typeface="Symbol" panose="05050102010706020507"/>
              </a:rPr>
              <a:t></a:t>
            </a:r>
            <a:r>
              <a:rPr sz="3200" spc="-200" dirty="0">
                <a:solidFill>
                  <a:schemeClr val="tx1"/>
                </a:solidFill>
                <a:latin typeface="Times New Roman" panose="02020603050405020304"/>
                <a:cs typeface="Times New Roman" panose="02020603050405020304"/>
              </a:rPr>
              <a:t> </a:t>
            </a:r>
            <a:r>
              <a:rPr sz="3200" i="1" spc="80" dirty="0">
                <a:solidFill>
                  <a:schemeClr val="tx1"/>
                </a:solidFill>
                <a:latin typeface="Times New Roman" panose="02020603050405020304"/>
                <a:cs typeface="Times New Roman" panose="02020603050405020304"/>
              </a:rPr>
              <a:t>t</a:t>
            </a:r>
            <a:r>
              <a:rPr sz="2175" spc="-165" baseline="-31000" dirty="0">
                <a:solidFill>
                  <a:schemeClr val="tx1"/>
                </a:solidFill>
                <a:latin typeface="Times New Roman" panose="02020603050405020304"/>
                <a:cs typeface="Times New Roman" panose="02020603050405020304"/>
              </a:rPr>
              <a:t>0</a:t>
            </a:r>
            <a:r>
              <a:rPr sz="3200" spc="-170" dirty="0">
                <a:solidFill>
                  <a:schemeClr val="tx1"/>
                </a:solidFill>
                <a:latin typeface="华文细黑" panose="02010600040101010101" charset="-122"/>
                <a:cs typeface="华文细黑" panose="02010600040101010101" charset="-122"/>
              </a:rPr>
              <a:t>，</a:t>
            </a:r>
            <a:r>
              <a:rPr lang="en-US" sz="3200" spc="-170" dirty="0">
                <a:solidFill>
                  <a:schemeClr val="tx1"/>
                </a:solidFill>
                <a:latin typeface="华文细黑" panose="02010600040101010101" charset="-122"/>
                <a:cs typeface="华文细黑" panose="02010600040101010101" charset="-122"/>
              </a:rPr>
              <a:t>     </a:t>
            </a:r>
            <a:r>
              <a:rPr sz="3300" i="1" spc="-114" dirty="0">
                <a:solidFill>
                  <a:schemeClr val="tx1"/>
                </a:solidFill>
                <a:latin typeface="Symbol" panose="05050102010706020507"/>
                <a:cs typeface="Symbol" panose="05050102010706020507"/>
              </a:rPr>
              <a:t></a:t>
            </a:r>
            <a:r>
              <a:rPr sz="3300" spc="-465" dirty="0">
                <a:solidFill>
                  <a:schemeClr val="tx1"/>
                </a:solidFill>
                <a:latin typeface="Times New Roman" panose="02020603050405020304"/>
                <a:cs typeface="Times New Roman" panose="02020603050405020304"/>
              </a:rPr>
              <a:t> </a:t>
            </a:r>
            <a:r>
              <a:rPr sz="2175" i="1" spc="-15" baseline="-31000" dirty="0">
                <a:solidFill>
                  <a:schemeClr val="tx1"/>
                </a:solidFill>
                <a:latin typeface="Times New Roman" panose="02020603050405020304"/>
                <a:cs typeface="Times New Roman" panose="02020603050405020304"/>
              </a:rPr>
              <a:t>f</a:t>
            </a:r>
            <a:r>
              <a:rPr sz="2175" i="1" baseline="-31000" dirty="0">
                <a:solidFill>
                  <a:schemeClr val="tx1"/>
                </a:solidFill>
                <a:latin typeface="Times New Roman" panose="02020603050405020304"/>
                <a:cs typeface="Times New Roman" panose="02020603050405020304"/>
              </a:rPr>
              <a:t>	</a:t>
            </a:r>
            <a:r>
              <a:rPr sz="3200" spc="-50" dirty="0">
                <a:solidFill>
                  <a:schemeClr val="tx1"/>
                </a:solidFill>
                <a:latin typeface="Symbol" panose="05050102010706020507"/>
                <a:cs typeface="Symbol" panose="05050102010706020507"/>
              </a:rPr>
              <a:t></a:t>
            </a:r>
            <a:r>
              <a:rPr sz="3200" spc="-450" dirty="0">
                <a:solidFill>
                  <a:schemeClr val="tx1"/>
                </a:solidFill>
                <a:latin typeface="Times New Roman" panose="02020603050405020304"/>
                <a:cs typeface="Times New Roman" panose="02020603050405020304"/>
              </a:rPr>
              <a:t> </a:t>
            </a:r>
            <a:r>
              <a:rPr sz="3200" spc="-45" dirty="0">
                <a:solidFill>
                  <a:schemeClr val="tx1"/>
                </a:solidFill>
                <a:latin typeface="Times New Roman" panose="02020603050405020304"/>
                <a:cs typeface="Times New Roman" panose="02020603050405020304"/>
              </a:rPr>
              <a:t>1</a:t>
            </a:r>
            <a:r>
              <a:rPr sz="3200" dirty="0">
                <a:solidFill>
                  <a:schemeClr val="tx1"/>
                </a:solidFill>
                <a:latin typeface="Times New Roman" panose="02020603050405020304"/>
                <a:cs typeface="Times New Roman" panose="02020603050405020304"/>
              </a:rPr>
              <a:t>	</a:t>
            </a:r>
            <a:r>
              <a:rPr sz="3200" spc="-90" dirty="0">
                <a:solidFill>
                  <a:schemeClr val="tx1"/>
                </a:solidFill>
                <a:latin typeface="华文细黑" panose="02010600040101010101" charset="-122"/>
                <a:cs typeface="华文细黑" panose="02010600040101010101" charset="-122"/>
              </a:rPr>
              <a:t>—</a:t>
            </a:r>
            <a:r>
              <a:rPr sz="3200" dirty="0">
                <a:solidFill>
                  <a:schemeClr val="tx1"/>
                </a:solidFill>
                <a:latin typeface="华文细黑" panose="02010600040101010101" charset="-122"/>
                <a:cs typeface="华文细黑" panose="02010600040101010101" charset="-122"/>
              </a:rPr>
              <a:t>	</a:t>
            </a:r>
            <a:r>
              <a:rPr lang="en-US" altLang="zh-CN" sz="3200" spc="-20" dirty="0">
                <a:solidFill>
                  <a:schemeClr val="tx1"/>
                </a:solidFill>
                <a:latin typeface="华文细黑" panose="02010600040101010101" charset="-122"/>
                <a:cs typeface="华文细黑" panose="02010600040101010101" charset="-122"/>
              </a:rPr>
              <a:t>indicates </a:t>
            </a:r>
            <a:r>
              <a:rPr sz="3300" i="1" spc="-105" dirty="0">
                <a:solidFill>
                  <a:schemeClr val="tx1"/>
                </a:solidFill>
                <a:latin typeface="Symbol" panose="05050102010706020507"/>
                <a:cs typeface="Symbol" panose="05050102010706020507"/>
              </a:rPr>
              <a:t></a:t>
            </a:r>
            <a:r>
              <a:rPr sz="3300" spc="5" dirty="0">
                <a:solidFill>
                  <a:schemeClr val="tx1"/>
                </a:solidFill>
                <a:latin typeface="Times New Roman" panose="02020603050405020304"/>
                <a:cs typeface="Times New Roman" panose="02020603050405020304"/>
              </a:rPr>
              <a:t> </a:t>
            </a:r>
            <a:r>
              <a:rPr sz="3200" spc="-90" dirty="0">
                <a:solidFill>
                  <a:schemeClr val="tx1"/>
                </a:solidFill>
                <a:latin typeface="Symbol" panose="05050102010706020507"/>
                <a:cs typeface="Symbol" panose="05050102010706020507"/>
              </a:rPr>
              <a:t></a:t>
            </a:r>
            <a:r>
              <a:rPr sz="3200" spc="-204" dirty="0">
                <a:solidFill>
                  <a:schemeClr val="tx1"/>
                </a:solidFill>
                <a:latin typeface="Times New Roman" panose="02020603050405020304"/>
                <a:cs typeface="Times New Roman" panose="02020603050405020304"/>
              </a:rPr>
              <a:t> </a:t>
            </a:r>
            <a:r>
              <a:rPr sz="3200" spc="-45" dirty="0">
                <a:solidFill>
                  <a:schemeClr val="tx1"/>
                </a:solidFill>
                <a:latin typeface="Symbol" panose="05050102010706020507"/>
                <a:cs typeface="Symbol" panose="05050102010706020507"/>
              </a:rPr>
              <a:t></a:t>
            </a:r>
            <a:endParaRPr sz="3200" spc="-90" dirty="0">
              <a:solidFill>
                <a:schemeClr val="tx1"/>
              </a:solidFill>
              <a:latin typeface="华文细黑" panose="02010600040101010101" charset="-122"/>
              <a:cs typeface="华文细黑" panose="0201060004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9"/>
          <p:cNvSpPr>
            <a:spLocks noRot="1"/>
          </p:cNvSpPr>
          <p:nvPr>
            <p:custDataLst>
              <p:tags r:id="rId1"/>
            </p:custDataLst>
          </p:nvPr>
        </p:nvSpPr>
        <p:spPr>
          <a:xfrm>
            <a:off x="323850" y="836613"/>
            <a:ext cx="8207375" cy="469900"/>
          </a:xfrm>
          <a:prstGeom prst="rect">
            <a:avLst/>
          </a:prstGeom>
          <a:noFill/>
          <a:ln w="9525">
            <a:noFill/>
          </a:ln>
        </p:spPr>
        <p:txBody>
          <a:bodyPr/>
          <a:lstStyle/>
          <a:p>
            <a:pPr algn="just" eaLnBrk="1" hangingPunct="1">
              <a:spcBef>
                <a:spcPct val="20000"/>
              </a:spcBef>
              <a:buClr>
                <a:schemeClr val="hlink"/>
              </a:buClr>
              <a:buSzPct val="75000"/>
              <a:buFont typeface="Wingdings" panose="05000000000000000000" pitchFamily="2" charset="2"/>
              <a:buNone/>
            </a:pPr>
            <a:endParaRPr lang="zh-CN" altLang="zh-CN" sz="2500" dirty="0">
              <a:solidFill>
                <a:schemeClr val="folHlink"/>
              </a:solidFill>
              <a:latin typeface="Arial" panose="020B0604020202020204" pitchFamily="34" charset="0"/>
            </a:endParaRPr>
          </a:p>
        </p:txBody>
      </p:sp>
      <p:graphicFrame>
        <p:nvGraphicFramePr>
          <p:cNvPr id="248846" name="Object 14"/>
          <p:cNvGraphicFramePr>
            <a:graphicFrameLocks noChangeAspect="1"/>
          </p:cNvGraphicFramePr>
          <p:nvPr>
            <p:custDataLst>
              <p:tags r:id="rId2"/>
            </p:custDataLst>
          </p:nvPr>
        </p:nvGraphicFramePr>
        <p:xfrm>
          <a:off x="260985" y="324803"/>
          <a:ext cx="4610100" cy="1181100"/>
        </p:xfrm>
        <a:graphic>
          <a:graphicData uri="http://schemas.openxmlformats.org/presentationml/2006/ole">
            <mc:AlternateContent xmlns:mc="http://schemas.openxmlformats.org/markup-compatibility/2006">
              <mc:Choice xmlns:v="urn:schemas-microsoft-com:vml" Requires="v">
                <p:oleObj r:id="rId10" imgW="3657600" imgH="1181100" progId="Equation.3">
                  <p:embed/>
                </p:oleObj>
              </mc:Choice>
              <mc:Fallback>
                <p:oleObj r:id="rId10" imgW="3657600" imgH="1181100" progId="Equation.3">
                  <p:embed/>
                  <p:pic>
                    <p:nvPicPr>
                      <p:cNvPr id="0" name="图片 3216"/>
                      <p:cNvPicPr/>
                      <p:nvPr/>
                    </p:nvPicPr>
                    <p:blipFill>
                      <a:blip r:embed="rId11"/>
                      <a:stretch>
                        <a:fillRect/>
                      </a:stretch>
                    </p:blipFill>
                    <p:spPr>
                      <a:xfrm>
                        <a:off x="260985" y="324803"/>
                        <a:ext cx="4610100" cy="1181100"/>
                      </a:xfrm>
                      <a:prstGeom prst="rect">
                        <a:avLst/>
                      </a:prstGeom>
                      <a:solidFill>
                        <a:srgbClr val="CCC1DA"/>
                      </a:solidFill>
                      <a:ln w="38100">
                        <a:noFill/>
                        <a:miter/>
                      </a:ln>
                    </p:spPr>
                  </p:pic>
                </p:oleObj>
              </mc:Fallback>
            </mc:AlternateContent>
          </a:graphicData>
        </a:graphic>
      </p:graphicFrame>
      <p:sp>
        <p:nvSpPr>
          <p:cNvPr id="12" name="object 12"/>
          <p:cNvSpPr/>
          <p:nvPr>
            <p:custDataLst>
              <p:tags r:id="rId3"/>
            </p:custDataLst>
          </p:nvPr>
        </p:nvSpPr>
        <p:spPr>
          <a:xfrm>
            <a:off x="394970" y="1892299"/>
            <a:ext cx="4114800" cy="3172460"/>
          </a:xfrm>
          <a:prstGeom prst="rect">
            <a:avLst/>
          </a:prstGeom>
          <a:blipFill>
            <a:blip r:embed="rId12" cstate="print"/>
            <a:stretch>
              <a:fillRect/>
            </a:stretch>
          </a:blipFill>
        </p:spPr>
        <p:txBody>
          <a:bodyPr wrap="square" lIns="0" tIns="0" rIns="0" bIns="0" rtlCol="0"/>
          <a:lstStyle/>
          <a:p>
            <a:endParaRPr/>
          </a:p>
        </p:txBody>
      </p:sp>
      <p:sp>
        <p:nvSpPr>
          <p:cNvPr id="4" name="文本框 3"/>
          <p:cNvSpPr txBox="1"/>
          <p:nvPr/>
        </p:nvSpPr>
        <p:spPr>
          <a:xfrm>
            <a:off x="4990465" y="600075"/>
            <a:ext cx="4002405" cy="706755"/>
          </a:xfrm>
          <a:prstGeom prst="rect">
            <a:avLst/>
          </a:prstGeom>
          <a:noFill/>
        </p:spPr>
        <p:txBody>
          <a:bodyPr wrap="square" rtlCol="0" anchor="t">
            <a:spAutoFit/>
          </a:bodyPr>
          <a:lstStyle/>
          <a:p>
            <a:r>
              <a:rPr lang="en-US" altLang="zh-CN" sz="2000" spc="215" dirty="0">
                <a:solidFill>
                  <a:schemeClr val="tx1"/>
                </a:solidFill>
                <a:latin typeface="Arial" panose="020B0604020202020204" pitchFamily="34" charset="0"/>
                <a:cs typeface="Arial" panose="020B0604020202020204" pitchFamily="34" charset="0"/>
                <a:sym typeface="+mn-ea"/>
              </a:rPr>
              <a:t>Parameters to affect the fin efficiency: λ, h, geometry</a:t>
            </a:r>
          </a:p>
        </p:txBody>
      </p:sp>
      <p:sp>
        <p:nvSpPr>
          <p:cNvPr id="5" name="文本框 4"/>
          <p:cNvSpPr txBox="1"/>
          <p:nvPr/>
        </p:nvSpPr>
        <p:spPr>
          <a:xfrm>
            <a:off x="4467860" y="2312035"/>
            <a:ext cx="4676775" cy="1383665"/>
          </a:xfrm>
          <a:prstGeom prst="rect">
            <a:avLst/>
          </a:prstGeom>
          <a:noFill/>
        </p:spPr>
        <p:txBody>
          <a:bodyPr wrap="square" rtlCol="0" anchor="t">
            <a:spAutoFit/>
          </a:bodyPr>
          <a:lstStyle/>
          <a:p>
            <a:pPr marL="12700" marR="5080">
              <a:lnSpc>
                <a:spcPts val="3360"/>
              </a:lnSpc>
              <a:spcBef>
                <a:spcPts val="210"/>
              </a:spcBef>
            </a:pPr>
            <a:r>
              <a:rPr sz="2400" spc="-10" dirty="0">
                <a:solidFill>
                  <a:schemeClr val="tx1"/>
                </a:solidFill>
                <a:latin typeface="Arial" panose="020B0604020202020204" pitchFamily="34" charset="0"/>
                <a:cs typeface="Arial" panose="020B0604020202020204" pitchFamily="34" charset="0"/>
                <a:sym typeface="+mn-ea"/>
              </a:rPr>
              <a:t>th(</a:t>
            </a:r>
            <a:r>
              <a:rPr sz="2400" i="1" spc="-10" dirty="0">
                <a:solidFill>
                  <a:schemeClr val="tx1"/>
                </a:solidFill>
                <a:latin typeface="Arial" panose="020B0604020202020204" pitchFamily="34" charset="0"/>
                <a:cs typeface="Arial" panose="020B0604020202020204" pitchFamily="34" charset="0"/>
                <a:sym typeface="+mn-ea"/>
              </a:rPr>
              <a:t>mH</a:t>
            </a:r>
            <a:r>
              <a:rPr sz="2400" spc="-10" dirty="0">
                <a:solidFill>
                  <a:schemeClr val="tx1"/>
                </a:solidFill>
                <a:latin typeface="Arial" panose="020B0604020202020204" pitchFamily="34" charset="0"/>
                <a:cs typeface="Arial" panose="020B0604020202020204" pitchFamily="34" charset="0"/>
                <a:sym typeface="+mn-ea"/>
              </a:rPr>
              <a:t>)</a:t>
            </a:r>
            <a:r>
              <a:rPr sz="2400" spc="-50" dirty="0">
                <a:solidFill>
                  <a:schemeClr val="tx1"/>
                </a:solidFill>
                <a:latin typeface="Arial" panose="020B0604020202020204" pitchFamily="34" charset="0"/>
                <a:cs typeface="Arial" panose="020B0604020202020204" pitchFamily="34" charset="0"/>
                <a:sym typeface="+mn-ea"/>
              </a:rPr>
              <a:t> </a:t>
            </a:r>
            <a:r>
              <a:rPr lang="en-US" sz="2400" spc="-5" dirty="0">
                <a:solidFill>
                  <a:schemeClr val="tx1"/>
                </a:solidFill>
                <a:latin typeface="Arial" panose="020B0604020202020204" pitchFamily="34" charset="0"/>
                <a:cs typeface="Arial" panose="020B0604020202020204" pitchFamily="34" charset="0"/>
                <a:sym typeface="+mn-ea"/>
              </a:rPr>
              <a:t> fisrt increase rapidly and tends to a saturate value as </a:t>
            </a:r>
            <a:r>
              <a:rPr lang="en-US" sz="2400" i="1" spc="-5" dirty="0">
                <a:solidFill>
                  <a:schemeClr val="tx1"/>
                </a:solidFill>
                <a:latin typeface="Arial" panose="020B0604020202020204" pitchFamily="34" charset="0"/>
                <a:cs typeface="Arial" panose="020B0604020202020204" pitchFamily="34" charset="0"/>
                <a:sym typeface="+mn-ea"/>
              </a:rPr>
              <a:t>mH</a:t>
            </a:r>
            <a:r>
              <a:rPr lang="en-US" sz="2400" spc="-5" dirty="0">
                <a:solidFill>
                  <a:schemeClr val="tx1"/>
                </a:solidFill>
                <a:latin typeface="Arial" panose="020B0604020202020204" pitchFamily="34" charset="0"/>
                <a:cs typeface="Arial" panose="020B0604020202020204" pitchFamily="34" charset="0"/>
                <a:sym typeface="+mn-ea"/>
              </a:rPr>
              <a:t> increase </a:t>
            </a:r>
          </a:p>
        </p:txBody>
      </p:sp>
      <p:sp>
        <p:nvSpPr>
          <p:cNvPr id="29" name="object 29"/>
          <p:cNvSpPr/>
          <p:nvPr>
            <p:custDataLst>
              <p:tags r:id="rId4"/>
            </p:custDataLst>
          </p:nvPr>
        </p:nvSpPr>
        <p:spPr>
          <a:xfrm>
            <a:off x="4433570" y="4622165"/>
            <a:ext cx="1440180" cy="0"/>
          </a:xfrm>
          <a:custGeom>
            <a:avLst/>
            <a:gdLst/>
            <a:ahLst/>
            <a:cxnLst/>
            <a:rect l="l" t="t" r="r" b="b"/>
            <a:pathLst>
              <a:path w="1440179">
                <a:moveTo>
                  <a:pt x="0" y="0"/>
                </a:moveTo>
                <a:lnTo>
                  <a:pt x="1440179" y="0"/>
                </a:lnTo>
              </a:path>
            </a:pathLst>
          </a:custGeom>
          <a:ln w="19735">
            <a:solidFill>
              <a:srgbClr val="FFFFFF"/>
            </a:solidFill>
          </a:ln>
        </p:spPr>
        <p:txBody>
          <a:bodyPr wrap="square" lIns="0" tIns="0" rIns="0" bIns="0" rtlCol="0"/>
          <a:lstStyle/>
          <a:p>
            <a:endParaRPr>
              <a:solidFill>
                <a:schemeClr val="tx1"/>
              </a:solidFill>
            </a:endParaRPr>
          </a:p>
        </p:txBody>
      </p:sp>
      <p:sp>
        <p:nvSpPr>
          <p:cNvPr id="31" name="object 31"/>
          <p:cNvSpPr txBox="1"/>
          <p:nvPr>
            <p:custDataLst>
              <p:tags r:id="rId5"/>
            </p:custDataLst>
          </p:nvPr>
        </p:nvSpPr>
        <p:spPr>
          <a:xfrm>
            <a:off x="5033645" y="4001135"/>
            <a:ext cx="239395" cy="543560"/>
          </a:xfrm>
          <a:prstGeom prst="rect">
            <a:avLst/>
          </a:prstGeom>
        </p:spPr>
        <p:txBody>
          <a:bodyPr vert="horz" wrap="square" lIns="0" tIns="12700" rIns="0" bIns="0" rtlCol="0">
            <a:spAutoFit/>
          </a:bodyPr>
          <a:lstStyle/>
          <a:p>
            <a:pPr marL="12700">
              <a:lnSpc>
                <a:spcPct val="100000"/>
              </a:lnSpc>
              <a:spcBef>
                <a:spcPts val="100"/>
              </a:spcBef>
            </a:pPr>
            <a:r>
              <a:rPr sz="3400" spc="-20" dirty="0">
                <a:solidFill>
                  <a:schemeClr val="tx1"/>
                </a:solidFill>
                <a:latin typeface="Times New Roman" panose="02020603050405020304"/>
                <a:cs typeface="Times New Roman" panose="02020603050405020304"/>
              </a:rPr>
              <a:t>1</a:t>
            </a:r>
          </a:p>
        </p:txBody>
      </p:sp>
      <p:sp>
        <p:nvSpPr>
          <p:cNvPr id="32" name="object 32"/>
          <p:cNvSpPr txBox="1"/>
          <p:nvPr>
            <p:custDataLst>
              <p:tags r:id="rId6"/>
            </p:custDataLst>
          </p:nvPr>
        </p:nvSpPr>
        <p:spPr>
          <a:xfrm>
            <a:off x="4509770" y="4544694"/>
            <a:ext cx="1419225" cy="543560"/>
          </a:xfrm>
          <a:prstGeom prst="rect">
            <a:avLst/>
          </a:prstGeom>
        </p:spPr>
        <p:txBody>
          <a:bodyPr vert="horz" wrap="square" lIns="0" tIns="12700" rIns="0" bIns="0" rtlCol="0">
            <a:spAutoFit/>
          </a:bodyPr>
          <a:lstStyle/>
          <a:p>
            <a:pPr marL="12700">
              <a:lnSpc>
                <a:spcPct val="100000"/>
              </a:lnSpc>
              <a:spcBef>
                <a:spcPts val="100"/>
              </a:spcBef>
            </a:pPr>
            <a:r>
              <a:rPr sz="3400" spc="-5" dirty="0">
                <a:solidFill>
                  <a:schemeClr val="tx1"/>
                </a:solidFill>
                <a:latin typeface="Times New Roman" panose="02020603050405020304"/>
                <a:cs typeface="Times New Roman" panose="02020603050405020304"/>
              </a:rPr>
              <a:t>ch(</a:t>
            </a:r>
            <a:r>
              <a:rPr sz="3400" i="1" spc="-5" dirty="0">
                <a:solidFill>
                  <a:schemeClr val="tx1"/>
                </a:solidFill>
                <a:latin typeface="Times New Roman" panose="02020603050405020304"/>
                <a:cs typeface="Times New Roman" panose="02020603050405020304"/>
              </a:rPr>
              <a:t>mH</a:t>
            </a:r>
            <a:r>
              <a:rPr sz="3400" i="1" spc="-325" dirty="0">
                <a:solidFill>
                  <a:schemeClr val="tx1"/>
                </a:solidFill>
                <a:latin typeface="Times New Roman" panose="02020603050405020304"/>
                <a:cs typeface="Times New Roman" panose="02020603050405020304"/>
              </a:rPr>
              <a:t> </a:t>
            </a:r>
            <a:r>
              <a:rPr sz="3400" spc="-15" dirty="0">
                <a:solidFill>
                  <a:schemeClr val="tx1"/>
                </a:solidFill>
                <a:latin typeface="Times New Roman" panose="02020603050405020304"/>
                <a:cs typeface="Times New Roman" panose="02020603050405020304"/>
              </a:rPr>
              <a:t>)</a:t>
            </a:r>
          </a:p>
        </p:txBody>
      </p:sp>
      <p:sp>
        <p:nvSpPr>
          <p:cNvPr id="6" name="object 29"/>
          <p:cNvSpPr/>
          <p:nvPr>
            <p:custDataLst>
              <p:tags r:id="rId7"/>
            </p:custDataLst>
          </p:nvPr>
        </p:nvSpPr>
        <p:spPr>
          <a:xfrm>
            <a:off x="4509770" y="4569460"/>
            <a:ext cx="1440180" cy="0"/>
          </a:xfrm>
          <a:custGeom>
            <a:avLst/>
            <a:gdLst/>
            <a:ahLst/>
            <a:cxnLst/>
            <a:rect l="l" t="t" r="r" b="b"/>
            <a:pathLst>
              <a:path w="1440179">
                <a:moveTo>
                  <a:pt x="0" y="0"/>
                </a:moveTo>
                <a:lnTo>
                  <a:pt x="1440179" y="0"/>
                </a:lnTo>
              </a:path>
            </a:pathLst>
          </a:custGeom>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7" name="矩形 6"/>
          <p:cNvSpPr>
            <a:spLocks noRot="1" noChangeAspect="1" noMove="1" noResize="1" noEditPoints="1" noAdjustHandles="1" noChangeArrowheads="1" noChangeShapeType="1" noTextEdit="1"/>
          </p:cNvSpPr>
          <p:nvPr>
            <p:custDataLst>
              <p:tags r:id="rId8"/>
            </p:custDataLst>
          </p:nvPr>
        </p:nvSpPr>
        <p:spPr>
          <a:xfrm>
            <a:off x="6543452" y="4149208"/>
            <a:ext cx="2061718" cy="841575"/>
          </a:xfrm>
          <a:prstGeom prst="rect">
            <a:avLst/>
          </a:prstGeom>
          <a:blipFill rotWithShape="0">
            <a:blip r:embed="rId13"/>
            <a:stretch>
              <a:fillRect/>
            </a:stretch>
          </a:blipFill>
        </p:spPr>
        <p:txBody>
          <a:bodyPr/>
          <a:lstStyle/>
          <a:p>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9"/>
          <p:cNvSpPr>
            <a:spLocks noRot="1"/>
          </p:cNvSpPr>
          <p:nvPr>
            <p:custDataLst>
              <p:tags r:id="rId1"/>
            </p:custDataLst>
          </p:nvPr>
        </p:nvSpPr>
        <p:spPr>
          <a:xfrm>
            <a:off x="323850" y="836613"/>
            <a:ext cx="8207375" cy="469900"/>
          </a:xfrm>
          <a:prstGeom prst="rect">
            <a:avLst/>
          </a:prstGeom>
          <a:noFill/>
          <a:ln w="9525">
            <a:noFill/>
          </a:ln>
        </p:spPr>
        <p:txBody>
          <a:bodyPr/>
          <a:lstStyle/>
          <a:p>
            <a:pPr algn="just" eaLnBrk="1" hangingPunct="1">
              <a:spcBef>
                <a:spcPct val="20000"/>
              </a:spcBef>
              <a:buClr>
                <a:schemeClr val="hlink"/>
              </a:buClr>
              <a:buSzPct val="75000"/>
              <a:buFont typeface="Wingdings" panose="05000000000000000000" pitchFamily="2" charset="2"/>
              <a:buNone/>
            </a:pPr>
            <a:endParaRPr lang="zh-CN" altLang="zh-CN" sz="2500" dirty="0">
              <a:solidFill>
                <a:schemeClr val="folHlink"/>
              </a:solidFill>
              <a:latin typeface="Arial" panose="020B0604020202020204" pitchFamily="34" charset="0"/>
            </a:endParaRPr>
          </a:p>
        </p:txBody>
      </p:sp>
      <p:graphicFrame>
        <p:nvGraphicFramePr>
          <p:cNvPr id="248846" name="Object 14"/>
          <p:cNvGraphicFramePr>
            <a:graphicFrameLocks noChangeAspect="1"/>
          </p:cNvGraphicFramePr>
          <p:nvPr>
            <p:custDataLst>
              <p:tags r:id="rId2"/>
            </p:custDataLst>
          </p:nvPr>
        </p:nvGraphicFramePr>
        <p:xfrm>
          <a:off x="260985" y="324803"/>
          <a:ext cx="4610100" cy="1181100"/>
        </p:xfrm>
        <a:graphic>
          <a:graphicData uri="http://schemas.openxmlformats.org/presentationml/2006/ole">
            <mc:AlternateContent xmlns:mc="http://schemas.openxmlformats.org/markup-compatibility/2006">
              <mc:Choice xmlns:v="urn:schemas-microsoft-com:vml" Requires="v">
                <p:oleObj r:id="rId12" imgW="3657600" imgH="1181100" progId="Equation.3">
                  <p:embed/>
                </p:oleObj>
              </mc:Choice>
              <mc:Fallback>
                <p:oleObj r:id="rId12" imgW="3657600" imgH="1181100" progId="Equation.3">
                  <p:embed/>
                  <p:pic>
                    <p:nvPicPr>
                      <p:cNvPr id="0" name="图片 3216"/>
                      <p:cNvPicPr/>
                      <p:nvPr/>
                    </p:nvPicPr>
                    <p:blipFill>
                      <a:blip r:embed="rId13"/>
                      <a:stretch>
                        <a:fillRect/>
                      </a:stretch>
                    </p:blipFill>
                    <p:spPr>
                      <a:xfrm>
                        <a:off x="260985" y="324803"/>
                        <a:ext cx="4610100" cy="1181100"/>
                      </a:xfrm>
                      <a:prstGeom prst="rect">
                        <a:avLst/>
                      </a:prstGeom>
                      <a:solidFill>
                        <a:srgbClr val="CCC1DA"/>
                      </a:solidFill>
                      <a:ln w="38100">
                        <a:noFill/>
                        <a:miter/>
                      </a:ln>
                    </p:spPr>
                  </p:pic>
                </p:oleObj>
              </mc:Fallback>
            </mc:AlternateContent>
          </a:graphicData>
        </a:graphic>
      </p:graphicFrame>
      <p:graphicFrame>
        <p:nvGraphicFramePr>
          <p:cNvPr id="248847" name="Object 15"/>
          <p:cNvGraphicFramePr>
            <a:graphicFrameLocks noChangeAspect="1"/>
          </p:cNvGraphicFramePr>
          <p:nvPr>
            <p:custDataLst>
              <p:tags r:id="rId3"/>
            </p:custDataLst>
          </p:nvPr>
        </p:nvGraphicFramePr>
        <p:xfrm>
          <a:off x="2402523" y="2897505"/>
          <a:ext cx="3600450" cy="431800"/>
        </p:xfrm>
        <a:graphic>
          <a:graphicData uri="http://schemas.openxmlformats.org/presentationml/2006/ole">
            <mc:AlternateContent xmlns:mc="http://schemas.openxmlformats.org/markup-compatibility/2006">
              <mc:Choice xmlns:v="urn:schemas-microsoft-com:vml" Requires="v">
                <p:oleObj r:id="rId14" imgW="2501900" imgH="355600" progId="Equation.3">
                  <p:embed/>
                </p:oleObj>
              </mc:Choice>
              <mc:Fallback>
                <p:oleObj r:id="rId14" imgW="2501900" imgH="355600" progId="Equation.3">
                  <p:embed/>
                  <p:pic>
                    <p:nvPicPr>
                      <p:cNvPr id="0" name="图片 3219"/>
                      <p:cNvPicPr/>
                      <p:nvPr/>
                    </p:nvPicPr>
                    <p:blipFill>
                      <a:blip r:embed="rId15"/>
                      <a:stretch>
                        <a:fillRect/>
                      </a:stretch>
                    </p:blipFill>
                    <p:spPr>
                      <a:xfrm>
                        <a:off x="2402523" y="2897505"/>
                        <a:ext cx="3600450" cy="431800"/>
                      </a:xfrm>
                      <a:prstGeom prst="rect">
                        <a:avLst/>
                      </a:prstGeom>
                      <a:noFill/>
                      <a:ln w="9525" cap="flat" cmpd="sng">
                        <a:solidFill>
                          <a:srgbClr val="948A54"/>
                        </a:solidFill>
                        <a:prstDash val="solid"/>
                        <a:miter/>
                        <a:headEnd type="none" w="med" len="med"/>
                        <a:tailEnd type="none" w="med" len="med"/>
                      </a:ln>
                    </p:spPr>
                  </p:pic>
                </p:oleObj>
              </mc:Fallback>
            </mc:AlternateContent>
          </a:graphicData>
        </a:graphic>
      </p:graphicFrame>
      <p:grpSp>
        <p:nvGrpSpPr>
          <p:cNvPr id="2" name="组合 1"/>
          <p:cNvGrpSpPr/>
          <p:nvPr/>
        </p:nvGrpSpPr>
        <p:grpSpPr>
          <a:xfrm>
            <a:off x="818198" y="1743393"/>
            <a:ext cx="7631112" cy="863600"/>
            <a:chOff x="1403350" y="4796556"/>
            <a:chExt cx="7631632" cy="863600"/>
          </a:xfrm>
        </p:grpSpPr>
        <p:graphicFrame>
          <p:nvGraphicFramePr>
            <p:cNvPr id="94217" name="Object 16"/>
            <p:cNvGraphicFramePr>
              <a:graphicFrameLocks noChangeAspect="1"/>
            </p:cNvGraphicFramePr>
            <p:nvPr>
              <p:custDataLst>
                <p:tags r:id="rId8"/>
              </p:custDataLst>
            </p:nvPr>
          </p:nvGraphicFramePr>
          <p:xfrm>
            <a:off x="1403350" y="4796556"/>
            <a:ext cx="1655763" cy="863600"/>
          </p:xfrm>
          <a:graphic>
            <a:graphicData uri="http://schemas.openxmlformats.org/presentationml/2006/ole">
              <mc:AlternateContent xmlns:mc="http://schemas.openxmlformats.org/markup-compatibility/2006">
                <mc:Choice xmlns:v="urn:schemas-microsoft-com:vml" Requires="v">
                  <p:oleObj r:id="rId16" imgW="1295400" imgH="863600" progId="Equation.3">
                    <p:embed/>
                  </p:oleObj>
                </mc:Choice>
                <mc:Fallback>
                  <p:oleObj r:id="rId16" imgW="1295400" imgH="863600" progId="Equation.3">
                    <p:embed/>
                    <p:pic>
                      <p:nvPicPr>
                        <p:cNvPr id="0" name="图片 3218"/>
                        <p:cNvPicPr/>
                        <p:nvPr/>
                      </p:nvPicPr>
                      <p:blipFill>
                        <a:blip r:embed="rId17"/>
                        <a:stretch>
                          <a:fillRect/>
                        </a:stretch>
                      </p:blipFill>
                      <p:spPr>
                        <a:xfrm>
                          <a:off x="1403350" y="4796556"/>
                          <a:ext cx="1655763" cy="863600"/>
                        </a:xfrm>
                        <a:prstGeom prst="rect">
                          <a:avLst/>
                        </a:prstGeom>
                        <a:noFill/>
                        <a:ln w="38100">
                          <a:noFill/>
                          <a:miter/>
                        </a:ln>
                      </p:spPr>
                    </p:pic>
                  </p:oleObj>
                </mc:Fallback>
              </mc:AlternateContent>
            </a:graphicData>
          </a:graphic>
        </p:graphicFrame>
        <p:sp>
          <p:nvSpPr>
            <p:cNvPr id="94218" name="Text Box 17"/>
            <p:cNvSpPr txBox="1"/>
            <p:nvPr>
              <p:custDataLst>
                <p:tags r:id="rId9"/>
              </p:custDataLst>
            </p:nvPr>
          </p:nvSpPr>
          <p:spPr>
            <a:xfrm>
              <a:off x="2915816" y="4891757"/>
              <a:ext cx="1223962" cy="625475"/>
            </a:xfrm>
            <a:prstGeom prst="rect">
              <a:avLst/>
            </a:prstGeom>
            <a:noFill/>
            <a:ln w="9525">
              <a:noFill/>
            </a:ln>
          </p:spPr>
          <p:txBody>
            <a:bodyPr>
              <a:spAutoFit/>
            </a:bodyPr>
            <a:lstStyle>
              <a:lvl1pPr marL="342900" indent="-342900" algn="l" defTabSz="914400" rtl="0" eaLnBrk="1" latinLnBrk="0" hangingPunct="1">
                <a:spcBef>
                  <a:spcPct val="20000"/>
                </a:spcBef>
                <a:buFont typeface="Arial" panose="020B0604020202020204" pitchFamily="34" charset="0"/>
                <a:buChar char="•"/>
                <a:defRPr sz="3200" b="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stStyle>
            <a:p>
              <a:pPr marL="0" lvl="0" indent="0" algn="ctr" eaLnBrk="0" hangingPunct="0">
                <a:spcBef>
                  <a:spcPct val="50000"/>
                </a:spcBef>
                <a:buFontTx/>
                <a:buNone/>
              </a:pPr>
              <a:r>
                <a:rPr lang="en-US" altLang="zh-CN" sz="3500" b="1" dirty="0">
                  <a:solidFill>
                    <a:srgbClr val="0B0B13"/>
                  </a:solidFill>
                  <a:latin typeface="Times New Roman" panose="02020603050405020304" pitchFamily="18" charset="0"/>
                  <a:sym typeface="Symbol" panose="05050102010706020507" pitchFamily="18" charset="2"/>
                </a:rPr>
                <a:t></a:t>
              </a:r>
            </a:p>
          </p:txBody>
        </p:sp>
        <p:graphicFrame>
          <p:nvGraphicFramePr>
            <p:cNvPr id="94219" name="Object 18"/>
            <p:cNvGraphicFramePr>
              <a:graphicFrameLocks noChangeAspect="1"/>
            </p:cNvGraphicFramePr>
            <p:nvPr>
              <p:custDataLst>
                <p:tags r:id="rId10"/>
              </p:custDataLst>
            </p:nvPr>
          </p:nvGraphicFramePr>
          <p:xfrm>
            <a:off x="4067943" y="4796556"/>
            <a:ext cx="4967039" cy="863600"/>
          </p:xfrm>
          <a:graphic>
            <a:graphicData uri="http://schemas.openxmlformats.org/presentationml/2006/ole">
              <mc:AlternateContent xmlns:mc="http://schemas.openxmlformats.org/markup-compatibility/2006">
                <mc:Choice xmlns:v="urn:schemas-microsoft-com:vml" Requires="v">
                  <p:oleObj r:id="rId18" imgW="4800600" imgH="863600" progId="Equation.3">
                    <p:embed/>
                  </p:oleObj>
                </mc:Choice>
                <mc:Fallback>
                  <p:oleObj r:id="rId18" imgW="4800600" imgH="863600" progId="Equation.3">
                    <p:embed/>
                    <p:pic>
                      <p:nvPicPr>
                        <p:cNvPr id="0" name="图片 3212"/>
                        <p:cNvPicPr/>
                        <p:nvPr/>
                      </p:nvPicPr>
                      <p:blipFill>
                        <a:blip r:embed="rId19"/>
                        <a:stretch>
                          <a:fillRect/>
                        </a:stretch>
                      </p:blipFill>
                      <p:spPr>
                        <a:xfrm>
                          <a:off x="4067943" y="4796556"/>
                          <a:ext cx="4967039" cy="863600"/>
                        </a:xfrm>
                        <a:prstGeom prst="rect">
                          <a:avLst/>
                        </a:prstGeom>
                        <a:noFill/>
                        <a:ln w="38100">
                          <a:noFill/>
                          <a:miter/>
                        </a:ln>
                      </p:spPr>
                    </p:pic>
                  </p:oleObj>
                </mc:Fallback>
              </mc:AlternateContent>
            </a:graphicData>
          </a:graphic>
        </p:graphicFrame>
      </p:grpSp>
      <p:graphicFrame>
        <p:nvGraphicFramePr>
          <p:cNvPr id="95234" name="Object 1028"/>
          <p:cNvGraphicFramePr>
            <a:graphicFrameLocks noChangeAspect="1"/>
          </p:cNvGraphicFramePr>
          <p:nvPr>
            <p:custDataLst>
              <p:tags r:id="rId4"/>
            </p:custDataLst>
          </p:nvPr>
        </p:nvGraphicFramePr>
        <p:xfrm>
          <a:off x="818515" y="3707765"/>
          <a:ext cx="3324860" cy="807085"/>
        </p:xfrm>
        <a:graphic>
          <a:graphicData uri="http://schemas.openxmlformats.org/presentationml/2006/ole">
            <mc:AlternateContent xmlns:mc="http://schemas.openxmlformats.org/markup-compatibility/2006">
              <mc:Choice xmlns:v="urn:schemas-microsoft-com:vml" Requires="v">
                <p:oleObj r:id="rId20" imgW="2171700" imgH="571500" progId="Equation.3">
                  <p:embed/>
                </p:oleObj>
              </mc:Choice>
              <mc:Fallback>
                <p:oleObj r:id="rId20" imgW="2171700" imgH="571500" progId="Equation.3">
                  <p:embed/>
                  <p:pic>
                    <p:nvPicPr>
                      <p:cNvPr id="0" name="图片 3217"/>
                      <p:cNvPicPr/>
                      <p:nvPr/>
                    </p:nvPicPr>
                    <p:blipFill>
                      <a:blip r:embed="rId21"/>
                      <a:stretch>
                        <a:fillRect/>
                      </a:stretch>
                    </p:blipFill>
                    <p:spPr>
                      <a:xfrm>
                        <a:off x="818515" y="3707765"/>
                        <a:ext cx="3324860" cy="807085"/>
                      </a:xfrm>
                      <a:prstGeom prst="rect">
                        <a:avLst/>
                      </a:prstGeom>
                      <a:noFill/>
                      <a:ln w="9525" cap="flat" cmpd="sng">
                        <a:solidFill>
                          <a:srgbClr val="948A54"/>
                        </a:solidFill>
                        <a:prstDash val="solid"/>
                        <a:miter/>
                        <a:headEnd type="none" w="med" len="med"/>
                        <a:tailEnd type="none" w="med" len="med"/>
                      </a:ln>
                    </p:spPr>
                  </p:pic>
                </p:oleObj>
              </mc:Fallback>
            </mc:AlternateContent>
          </a:graphicData>
        </a:graphic>
      </p:graphicFrame>
      <p:sp>
        <p:nvSpPr>
          <p:cNvPr id="3" name="object 3"/>
          <p:cNvSpPr/>
          <p:nvPr>
            <p:custDataLst>
              <p:tags r:id="rId5"/>
            </p:custDataLst>
          </p:nvPr>
        </p:nvSpPr>
        <p:spPr>
          <a:xfrm>
            <a:off x="1050290" y="4798060"/>
            <a:ext cx="3031490" cy="1984375"/>
          </a:xfrm>
          <a:prstGeom prst="rect">
            <a:avLst/>
          </a:prstGeom>
          <a:blipFill>
            <a:blip r:embed="rId22" cstate="print"/>
            <a:stretch>
              <a:fillRect/>
            </a:stretch>
          </a:blipFill>
        </p:spPr>
        <p:txBody>
          <a:bodyPr wrap="square" lIns="0" tIns="0" rIns="0" bIns="0" rtlCol="0"/>
          <a:lstStyle/>
          <a:p>
            <a:endParaRPr/>
          </a:p>
        </p:txBody>
      </p:sp>
      <p:sp>
        <p:nvSpPr>
          <p:cNvPr id="8" name="object 4"/>
          <p:cNvSpPr/>
          <p:nvPr>
            <p:custDataLst>
              <p:tags r:id="rId6"/>
            </p:custDataLst>
          </p:nvPr>
        </p:nvSpPr>
        <p:spPr>
          <a:xfrm>
            <a:off x="4486275" y="4798060"/>
            <a:ext cx="3166745" cy="1993900"/>
          </a:xfrm>
          <a:prstGeom prst="rect">
            <a:avLst/>
          </a:prstGeom>
          <a:blipFill>
            <a:blip r:embed="rId23" cstate="print"/>
            <a:stretch>
              <a:fillRect/>
            </a:stretch>
          </a:blipFill>
        </p:spPr>
        <p:txBody>
          <a:bodyPr wrap="square" lIns="0" tIns="0" rIns="0" bIns="0" rtlCol="0"/>
          <a:lstStyle/>
          <a:p>
            <a:endParaRPr/>
          </a:p>
        </p:txBody>
      </p:sp>
      <p:graphicFrame>
        <p:nvGraphicFramePr>
          <p:cNvPr id="95242" name="Object 1036"/>
          <p:cNvGraphicFramePr>
            <a:graphicFrameLocks noChangeAspect="1"/>
          </p:cNvGraphicFramePr>
          <p:nvPr>
            <p:custDataLst>
              <p:tags r:id="rId7"/>
            </p:custDataLst>
          </p:nvPr>
        </p:nvGraphicFramePr>
        <p:xfrm>
          <a:off x="4697142" y="3938588"/>
          <a:ext cx="3438186" cy="393700"/>
        </p:xfrm>
        <a:graphic>
          <a:graphicData uri="http://schemas.openxmlformats.org/presentationml/2006/ole">
            <mc:AlternateContent xmlns:mc="http://schemas.openxmlformats.org/markup-compatibility/2006">
              <mc:Choice xmlns:v="urn:schemas-microsoft-com:vml" Requires="v">
                <p:oleObj r:id="rId24" imgW="3149600" imgH="393700" progId="Equation.3">
                  <p:embed/>
                </p:oleObj>
              </mc:Choice>
              <mc:Fallback>
                <p:oleObj r:id="rId24" imgW="3149600" imgH="393700" progId="Equation.3">
                  <p:embed/>
                  <p:pic>
                    <p:nvPicPr>
                      <p:cNvPr id="0" name="图片 3221"/>
                      <p:cNvPicPr/>
                      <p:nvPr/>
                    </p:nvPicPr>
                    <p:blipFill>
                      <a:blip r:embed="rId25"/>
                      <a:stretch>
                        <a:fillRect/>
                      </a:stretch>
                    </p:blipFill>
                    <p:spPr>
                      <a:xfrm>
                        <a:off x="4697142" y="3938588"/>
                        <a:ext cx="3438186" cy="393700"/>
                      </a:xfrm>
                      <a:prstGeom prst="rect">
                        <a:avLst/>
                      </a:prstGeom>
                      <a:solidFill>
                        <a:srgbClr val="CCC1DA"/>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8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8848F57-341A-F616-890F-10DE369B95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668" y="1739898"/>
            <a:ext cx="4849812" cy="1277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图片 4">
            <a:extLst>
              <a:ext uri="{FF2B5EF4-FFF2-40B4-BE49-F238E27FC236}">
                <a16:creationId xmlns:a16="http://schemas.microsoft.com/office/drawing/2014/main" id="{41D29D44-78D7-2480-E2C0-87E9907BCE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6748" y="3840165"/>
            <a:ext cx="4367213"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图片 5">
            <a:extLst>
              <a:ext uri="{FF2B5EF4-FFF2-40B4-BE49-F238E27FC236}">
                <a16:creationId xmlns:a16="http://schemas.microsoft.com/office/drawing/2014/main" id="{A5A6F587-A4EB-8F62-B834-B8DAA0C331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6748" y="2972451"/>
            <a:ext cx="231140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图片 6">
            <a:extLst>
              <a:ext uri="{FF2B5EF4-FFF2-40B4-BE49-F238E27FC236}">
                <a16:creationId xmlns:a16="http://schemas.microsoft.com/office/drawing/2014/main" id="{7E6E6258-32B2-19B3-B94A-49D753B5ADE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89712" y="2989588"/>
            <a:ext cx="2376488"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8">
            <a:extLst>
              <a:ext uri="{FF2B5EF4-FFF2-40B4-BE49-F238E27FC236}">
                <a16:creationId xmlns:a16="http://schemas.microsoft.com/office/drawing/2014/main" id="{05897552-2C1A-0D15-7E3F-2F776C9206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9706" t="42419" r="73984" b="19638"/>
          <a:stretch>
            <a:fillRect/>
          </a:stretch>
        </p:blipFill>
        <p:spPr bwMode="auto">
          <a:xfrm>
            <a:off x="6582555" y="1599897"/>
            <a:ext cx="1890712" cy="3036887"/>
          </a:xfrm>
          <a:prstGeom prst="rect">
            <a:avLst/>
          </a:prstGeom>
          <a:noFill/>
          <a:ln w="22225">
            <a:solidFill>
              <a:srgbClr val="C00000"/>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10">
            <a:extLst>
              <a:ext uri="{FF2B5EF4-FFF2-40B4-BE49-F238E27FC236}">
                <a16:creationId xmlns:a16="http://schemas.microsoft.com/office/drawing/2014/main" id="{F2C57EF7-6AB5-06B3-6993-A8C1509DFA59}"/>
              </a:ext>
            </a:extLst>
          </p:cNvPr>
          <p:cNvSpPr>
            <a:spLocks noChangeArrowheads="1"/>
          </p:cNvSpPr>
          <p:nvPr/>
        </p:nvSpPr>
        <p:spPr bwMode="auto">
          <a:xfrm>
            <a:off x="381000" y="597694"/>
            <a:ext cx="8382000"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lnSpc>
                <a:spcPct val="120000"/>
              </a:lnSpc>
            </a:pPr>
            <a:r>
              <a:rPr kumimoji="0" lang="en-US" altLang="zh-CN" sz="2800" b="1" dirty="0">
                <a:solidFill>
                  <a:schemeClr val="accent1"/>
                </a:solidFill>
                <a:latin typeface="楷体_GB2312"/>
                <a:ea typeface="楷体_GB2312"/>
                <a:cs typeface="楷体_GB2312"/>
              </a:rPr>
              <a:t>   the whole system with fin structure:</a:t>
            </a:r>
            <a:endParaRPr kumimoji="0" lang="zh-CN" altLang="en-US" dirty="0">
              <a:solidFill>
                <a:schemeClr val="tx2"/>
              </a:solidFill>
              <a:latin typeface="楷体_GB2312"/>
              <a:ea typeface="楷体_GB2312"/>
              <a:cs typeface="楷体_GB2312"/>
            </a:endParaRPr>
          </a:p>
        </p:txBody>
      </p:sp>
      <p:sp>
        <p:nvSpPr>
          <p:cNvPr id="21" name="Rectangle 10">
            <a:extLst>
              <a:ext uri="{FF2B5EF4-FFF2-40B4-BE49-F238E27FC236}">
                <a16:creationId xmlns:a16="http://schemas.microsoft.com/office/drawing/2014/main" id="{890DDBCD-CF5A-42AA-E3FF-5121E606B5A4}"/>
              </a:ext>
            </a:extLst>
          </p:cNvPr>
          <p:cNvSpPr>
            <a:spLocks noChangeArrowheads="1"/>
          </p:cNvSpPr>
          <p:nvPr/>
        </p:nvSpPr>
        <p:spPr bwMode="auto">
          <a:xfrm>
            <a:off x="649778" y="5258103"/>
            <a:ext cx="8382000"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lnSpc>
                <a:spcPct val="120000"/>
              </a:lnSpc>
            </a:pPr>
            <a:r>
              <a:rPr kumimoji="0" lang="en-US" altLang="zh-CN" sz="2800" b="1" dirty="0">
                <a:solidFill>
                  <a:srgbClr val="FF0000"/>
                </a:solidFill>
                <a:latin typeface="楷体_GB2312"/>
                <a:ea typeface="楷体_GB2312"/>
                <a:cs typeface="楷体_GB2312"/>
              </a:rPr>
              <a:t>   overall fin efficiency</a:t>
            </a:r>
            <a:endParaRPr kumimoji="0" lang="zh-CN" altLang="en-US" dirty="0">
              <a:solidFill>
                <a:srgbClr val="FF0000"/>
              </a:solidFill>
              <a:latin typeface="楷体_GB2312"/>
              <a:ea typeface="楷体_GB2312"/>
              <a:cs typeface="楷体_GB231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1" name="Rectangle 3"/>
          <p:cNvSpPr>
            <a:spLocks noGrp="1" noChangeArrowheads="1"/>
          </p:cNvSpPr>
          <p:nvPr>
            <p:ph type="body" idx="1"/>
          </p:nvPr>
        </p:nvSpPr>
        <p:spPr/>
        <p:txBody>
          <a:bodyPr/>
          <a:lstStyle/>
          <a:p>
            <a:pPr>
              <a:spcBef>
                <a:spcPct val="30000"/>
              </a:spcBef>
            </a:pPr>
            <a:r>
              <a:rPr lang="en-US" altLang="zh-CN" dirty="0">
                <a:effectLst/>
                <a:ea typeface="宋体" panose="02010600030101010101" pitchFamily="2" charset="-122"/>
              </a:rPr>
              <a:t>Thus far, we have only considered cases where heat fluxes (or temp. variations) are in one main direction.</a:t>
            </a:r>
          </a:p>
          <a:p>
            <a:pPr>
              <a:spcBef>
                <a:spcPct val="30000"/>
              </a:spcBef>
            </a:pPr>
            <a:r>
              <a:rPr lang="en-US" altLang="zh-CN" dirty="0">
                <a:effectLst/>
                <a:ea typeface="宋体" panose="02010600030101010101" pitchFamily="2" charset="-122"/>
              </a:rPr>
              <a:t>Lets go beyond this and consider cases of 2-D heat transfer in both simple and complex geometries.</a:t>
            </a:r>
          </a:p>
          <a:p>
            <a:pPr>
              <a:spcBef>
                <a:spcPct val="30000"/>
              </a:spcBef>
            </a:pPr>
            <a:r>
              <a:rPr lang="en-US" altLang="zh-CN" dirty="0">
                <a:effectLst/>
                <a:ea typeface="宋体" panose="02010600030101010101" pitchFamily="2" charset="-122"/>
              </a:rPr>
              <a:t>We won’t do 3-D, but it uses the same methods as 2-D - just harder. </a:t>
            </a:r>
          </a:p>
          <a:p>
            <a:pPr>
              <a:spcBef>
                <a:spcPct val="30000"/>
              </a:spcBef>
            </a:pPr>
            <a:r>
              <a:rPr lang="en-US" altLang="zh-CN" dirty="0">
                <a:effectLst/>
                <a:ea typeface="宋体" panose="02010600030101010101" pitchFamily="2" charset="-122"/>
              </a:rPr>
              <a:t>The governing equation for multidimensional, steady heat conduction is:</a:t>
            </a:r>
          </a:p>
          <a:p>
            <a:pPr>
              <a:spcBef>
                <a:spcPct val="30000"/>
              </a:spcBef>
            </a:pPr>
            <a:endParaRPr lang="en-US" altLang="zh-CN" dirty="0">
              <a:effectLst/>
              <a:ea typeface="宋体" panose="02010600030101010101" pitchFamily="2" charset="-122"/>
            </a:endParaRPr>
          </a:p>
          <a:p>
            <a:pPr>
              <a:spcBef>
                <a:spcPct val="30000"/>
              </a:spcBef>
            </a:pPr>
            <a:endParaRPr lang="zh-CN" altLang="en-US" dirty="0">
              <a:effectLst/>
              <a:ea typeface="宋体" panose="02010600030101010101" pitchFamily="2" charset="-122"/>
            </a:endParaRPr>
          </a:p>
        </p:txBody>
      </p:sp>
      <p:sp>
        <p:nvSpPr>
          <p:cNvPr id="503810" name="Rectangle 2"/>
          <p:cNvSpPr>
            <a:spLocks noGrp="1" noChangeArrowheads="1"/>
          </p:cNvSpPr>
          <p:nvPr>
            <p:ph type="title"/>
          </p:nvPr>
        </p:nvSpPr>
        <p:spPr/>
        <p:txBody>
          <a:bodyPr/>
          <a:lstStyle/>
          <a:p>
            <a:r>
              <a:rPr lang="en-US" altLang="zh-CN" dirty="0">
                <a:effectLst/>
                <a:ea typeface="宋体" panose="02010600030101010101" pitchFamily="2" charset="-122"/>
              </a:rPr>
              <a:t>Two-Dimensional Heat Transfer </a:t>
            </a:r>
          </a:p>
        </p:txBody>
      </p:sp>
      <p:graphicFrame>
        <p:nvGraphicFramePr>
          <p:cNvPr id="503902" name="Object 94"/>
          <p:cNvGraphicFramePr>
            <a:graphicFrameLocks noChangeAspect="1"/>
          </p:cNvGraphicFramePr>
          <p:nvPr/>
        </p:nvGraphicFramePr>
        <p:xfrm>
          <a:off x="4419600" y="4343400"/>
          <a:ext cx="1330325" cy="781050"/>
        </p:xfrm>
        <a:graphic>
          <a:graphicData uri="http://schemas.openxmlformats.org/presentationml/2006/ole">
            <mc:AlternateContent xmlns:mc="http://schemas.openxmlformats.org/markup-compatibility/2006">
              <mc:Choice xmlns:v="urn:schemas-microsoft-com:vml" Requires="v">
                <p:oleObj name="Equation" r:id="rId3" imgW="673100" imgH="393700" progId="Equation.3">
                  <p:embed/>
                </p:oleObj>
              </mc:Choice>
              <mc:Fallback>
                <p:oleObj name="Equation" r:id="rId3" imgW="673100" imgH="393700" progId="Equation.3">
                  <p:embed/>
                  <p:pic>
                    <p:nvPicPr>
                      <p:cNvPr id="0" name="Object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343400"/>
                        <a:ext cx="133032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3903" name="Rectangle 95"/>
          <p:cNvSpPr>
            <a:spLocks noChangeArrowheads="1"/>
          </p:cNvSpPr>
          <p:nvPr/>
        </p:nvSpPr>
        <p:spPr bwMode="auto">
          <a:xfrm>
            <a:off x="4343400" y="4343400"/>
            <a:ext cx="1447800" cy="7620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pic>
        <p:nvPicPr>
          <p:cNvPr id="8" name="图片 7" descr="国际学院Logo1(透明)黑"/>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idx="1"/>
          </p:nvPr>
        </p:nvSpPr>
        <p:spPr/>
        <p:txBody>
          <a:bodyPr/>
          <a:lstStyle/>
          <a:p>
            <a:pPr>
              <a:spcBef>
                <a:spcPct val="30000"/>
              </a:spcBef>
            </a:pPr>
            <a:r>
              <a:rPr lang="en-US" altLang="zh-CN" dirty="0">
                <a:effectLst/>
                <a:ea typeface="宋体" panose="02010600030101010101" pitchFamily="2" charset="-122"/>
              </a:rPr>
              <a:t>In 2-D Cartesian Coordinates, the Laplacian operator is nothing more than:</a:t>
            </a:r>
          </a:p>
          <a:p>
            <a:pPr>
              <a:spcBef>
                <a:spcPct val="30000"/>
              </a:spcBef>
            </a:pPr>
            <a:endParaRPr lang="en-US" altLang="zh-CN" dirty="0">
              <a:effectLst/>
              <a:ea typeface="宋体" panose="02010600030101010101" pitchFamily="2" charset="-122"/>
            </a:endParaRPr>
          </a:p>
          <a:p>
            <a:pPr>
              <a:spcBef>
                <a:spcPct val="30000"/>
              </a:spcBef>
            </a:pPr>
            <a:r>
              <a:rPr lang="en-US" altLang="zh-CN" dirty="0">
                <a:effectLst/>
                <a:ea typeface="宋体" panose="02010600030101010101" pitchFamily="2" charset="-122"/>
              </a:rPr>
              <a:t>This operator is a great “smoothing” function</a:t>
            </a:r>
          </a:p>
          <a:p>
            <a:pPr lvl="1">
              <a:spcBef>
                <a:spcPct val="30000"/>
              </a:spcBef>
            </a:pPr>
            <a:r>
              <a:rPr lang="en-US" altLang="zh-CN" dirty="0">
                <a:effectLst/>
                <a:ea typeface="宋体" panose="02010600030101010101" pitchFamily="2" charset="-122"/>
              </a:rPr>
              <a:t>The solution of this equation is smooth and continuous, except possibly at discontinuous boundaries.</a:t>
            </a:r>
          </a:p>
          <a:p>
            <a:pPr lvl="1">
              <a:spcBef>
                <a:spcPct val="30000"/>
              </a:spcBef>
            </a:pPr>
            <a:r>
              <a:rPr lang="en-US" altLang="zh-CN" dirty="0">
                <a:effectLst/>
                <a:ea typeface="宋体" panose="02010600030101010101" pitchFamily="2" charset="-122"/>
              </a:rPr>
              <a:t>The maxima and minima of the solution occur on the boundaries (if     = 0)</a:t>
            </a:r>
          </a:p>
          <a:p>
            <a:pPr lvl="1">
              <a:spcBef>
                <a:spcPct val="30000"/>
              </a:spcBef>
            </a:pPr>
            <a:r>
              <a:rPr lang="en-US" altLang="zh-CN" dirty="0">
                <a:effectLst/>
                <a:ea typeface="宋体" panose="02010600030101010101" pitchFamily="2" charset="-122"/>
              </a:rPr>
              <a:t>This equation represents many common physical problems such as electromagenetic flux, gravitational potential, inviscid and incompressible flow, and the deflection of elastic membranes.</a:t>
            </a:r>
          </a:p>
          <a:p>
            <a:pPr lvl="1">
              <a:spcBef>
                <a:spcPct val="30000"/>
              </a:spcBef>
            </a:pPr>
            <a:r>
              <a:rPr lang="en-US" altLang="zh-CN" dirty="0">
                <a:effectLst/>
                <a:ea typeface="宋体" panose="02010600030101010101" pitchFamily="2" charset="-122"/>
              </a:rPr>
              <a:t>As a result, this equation has been studied for many years.</a:t>
            </a:r>
          </a:p>
          <a:p>
            <a:pPr>
              <a:spcBef>
                <a:spcPct val="30000"/>
              </a:spcBef>
            </a:pPr>
            <a:endParaRPr lang="zh-CN" altLang="en-US" dirty="0">
              <a:effectLst/>
              <a:ea typeface="宋体" panose="02010600030101010101" pitchFamily="2" charset="-122"/>
            </a:endParaRPr>
          </a:p>
        </p:txBody>
      </p:sp>
      <p:sp>
        <p:nvSpPr>
          <p:cNvPr id="560130" name="Rectangle 2"/>
          <p:cNvSpPr>
            <a:spLocks noGrp="1" noChangeArrowheads="1"/>
          </p:cNvSpPr>
          <p:nvPr>
            <p:ph type="title"/>
          </p:nvPr>
        </p:nvSpPr>
        <p:spPr/>
        <p:txBody>
          <a:bodyPr/>
          <a:lstStyle/>
          <a:p>
            <a:r>
              <a:rPr lang="en-US" altLang="zh-CN">
                <a:effectLst/>
                <a:ea typeface="宋体" panose="02010600030101010101" pitchFamily="2" charset="-122"/>
              </a:rPr>
              <a:t>The Laplacian Operator </a:t>
            </a:r>
          </a:p>
        </p:txBody>
      </p:sp>
      <p:graphicFrame>
        <p:nvGraphicFramePr>
          <p:cNvPr id="560183" name="Object 55"/>
          <p:cNvGraphicFramePr>
            <a:graphicFrameLocks noChangeAspect="1"/>
          </p:cNvGraphicFramePr>
          <p:nvPr/>
        </p:nvGraphicFramePr>
        <p:xfrm>
          <a:off x="4368800" y="1752600"/>
          <a:ext cx="2911475" cy="881063"/>
        </p:xfrm>
        <a:graphic>
          <a:graphicData uri="http://schemas.openxmlformats.org/presentationml/2006/ole">
            <mc:AlternateContent xmlns:mc="http://schemas.openxmlformats.org/markup-compatibility/2006">
              <mc:Choice xmlns:v="urn:schemas-microsoft-com:vml" Requires="v">
                <p:oleObj name="Equation" r:id="rId3" imgW="1473200" imgH="444500" progId="Equation.3">
                  <p:embed/>
                </p:oleObj>
              </mc:Choice>
              <mc:Fallback>
                <p:oleObj name="Equation" r:id="rId3" imgW="1473200" imgH="444500"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800" y="1752600"/>
                        <a:ext cx="2911475"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0184" name="Object 56"/>
          <p:cNvGraphicFramePr>
            <a:graphicFrameLocks noChangeAspect="1"/>
          </p:cNvGraphicFramePr>
          <p:nvPr/>
        </p:nvGraphicFramePr>
        <p:xfrm>
          <a:off x="3381375" y="4038600"/>
          <a:ext cx="298450" cy="479425"/>
        </p:xfrm>
        <a:graphic>
          <a:graphicData uri="http://schemas.openxmlformats.org/presentationml/2006/ole">
            <mc:AlternateContent xmlns:mc="http://schemas.openxmlformats.org/markup-compatibility/2006">
              <mc:Choice xmlns:v="urn:schemas-microsoft-com:vml" Requires="v">
                <p:oleObj name="Equation" r:id="rId5" imgW="127000" imgH="203200" progId="Equation.3">
                  <p:embed/>
                </p:oleObj>
              </mc:Choice>
              <mc:Fallback>
                <p:oleObj name="Equation" r:id="rId5" imgW="127000" imgH="203200"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5" y="4038600"/>
                        <a:ext cx="2984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图片 7" descr="国际学院Logo1(透明)黑"/>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altLang="zh-CN">
                <a:effectLst/>
                <a:ea typeface="宋体" panose="02010600030101010101" pitchFamily="2" charset="-122"/>
              </a:rPr>
              <a:t>The Laplacian Operator (cont) </a:t>
            </a:r>
          </a:p>
        </p:txBody>
      </p:sp>
      <p:sp>
        <p:nvSpPr>
          <p:cNvPr id="584707" name="Rectangle 3"/>
          <p:cNvSpPr>
            <a:spLocks noGrp="1" noChangeArrowheads="1"/>
          </p:cNvSpPr>
          <p:nvPr>
            <p:ph type="body" idx="1"/>
          </p:nvPr>
        </p:nvSpPr>
        <p:spPr/>
        <p:txBody>
          <a:bodyPr/>
          <a:lstStyle/>
          <a:p>
            <a:pPr>
              <a:spcBef>
                <a:spcPct val="30000"/>
              </a:spcBef>
            </a:pPr>
            <a:r>
              <a:rPr lang="en-US" altLang="zh-CN" dirty="0">
                <a:effectLst/>
                <a:ea typeface="宋体" panose="02010600030101010101" pitchFamily="2" charset="-122"/>
              </a:rPr>
              <a:t>Let’s consider 3 ways of solving this equation.</a:t>
            </a:r>
          </a:p>
          <a:p>
            <a:pPr>
              <a:spcBef>
                <a:spcPct val="30000"/>
              </a:spcBef>
            </a:pPr>
            <a:r>
              <a:rPr lang="en-US" altLang="zh-CN" dirty="0">
                <a:solidFill>
                  <a:srgbClr val="993366"/>
                </a:solidFill>
                <a:effectLst/>
                <a:ea typeface="宋体" panose="02010600030101010101" pitchFamily="2" charset="-122"/>
              </a:rPr>
              <a:t>Analytic mathematical solutions:</a:t>
            </a:r>
          </a:p>
          <a:p>
            <a:pPr lvl="1">
              <a:spcBef>
                <a:spcPct val="30000"/>
              </a:spcBef>
            </a:pPr>
            <a:r>
              <a:rPr lang="en-US" altLang="zh-CN" dirty="0">
                <a:effectLst/>
                <a:ea typeface="宋体" panose="02010600030101010101" pitchFamily="2" charset="-122"/>
              </a:rPr>
              <a:t>Fairly easy to obtain for simple geometries and simple BC’s.</a:t>
            </a:r>
          </a:p>
          <a:p>
            <a:pPr lvl="1">
              <a:spcBef>
                <a:spcPct val="30000"/>
              </a:spcBef>
            </a:pPr>
            <a:r>
              <a:rPr lang="en-US" altLang="zh-CN" dirty="0">
                <a:effectLst/>
                <a:ea typeface="宋体" panose="02010600030101010101" pitchFamily="2" charset="-122"/>
              </a:rPr>
              <a:t>A horror to find on complex geometries and/or BC’s.</a:t>
            </a:r>
          </a:p>
          <a:p>
            <a:pPr lvl="1">
              <a:spcBef>
                <a:spcPct val="30000"/>
              </a:spcBef>
            </a:pPr>
            <a:r>
              <a:rPr lang="en-US" altLang="zh-CN" dirty="0">
                <a:effectLst/>
                <a:ea typeface="宋体" panose="02010600030101010101" pitchFamily="2" charset="-122"/>
              </a:rPr>
              <a:t>Gives complete, continuous solutions of T(x,y)</a:t>
            </a:r>
          </a:p>
          <a:p>
            <a:pPr>
              <a:spcBef>
                <a:spcPct val="30000"/>
              </a:spcBef>
            </a:pPr>
            <a:r>
              <a:rPr lang="en-US" altLang="zh-CN" dirty="0">
                <a:solidFill>
                  <a:srgbClr val="993366"/>
                </a:solidFill>
                <a:effectLst/>
                <a:ea typeface="宋体" panose="02010600030101010101" pitchFamily="2" charset="-122"/>
              </a:rPr>
              <a:t>Graphical solutions:</a:t>
            </a:r>
          </a:p>
          <a:p>
            <a:pPr lvl="1">
              <a:spcBef>
                <a:spcPct val="30000"/>
              </a:spcBef>
            </a:pPr>
            <a:r>
              <a:rPr lang="en-US" altLang="zh-CN" dirty="0">
                <a:effectLst/>
                <a:ea typeface="宋体" panose="02010600030101010101" pitchFamily="2" charset="-122"/>
              </a:rPr>
              <a:t>Approximate method which exploits “smoothness” feature.</a:t>
            </a:r>
          </a:p>
          <a:p>
            <a:pPr lvl="1">
              <a:spcBef>
                <a:spcPct val="30000"/>
              </a:spcBef>
            </a:pPr>
            <a:r>
              <a:rPr lang="en-US" altLang="zh-CN" dirty="0">
                <a:effectLst/>
                <a:ea typeface="宋体" panose="02010600030101010101" pitchFamily="2" charset="-122"/>
              </a:rPr>
              <a:t>Relatively painless - but more of an art than a science.</a:t>
            </a:r>
          </a:p>
          <a:p>
            <a:pPr>
              <a:spcBef>
                <a:spcPct val="30000"/>
              </a:spcBef>
            </a:pPr>
            <a:r>
              <a:rPr lang="en-US" altLang="zh-CN" dirty="0">
                <a:solidFill>
                  <a:srgbClr val="993366"/>
                </a:solidFill>
                <a:effectLst/>
                <a:ea typeface="宋体" panose="02010600030101010101" pitchFamily="2" charset="-122"/>
              </a:rPr>
              <a:t>Numerical solutions:</a:t>
            </a:r>
          </a:p>
          <a:p>
            <a:pPr lvl="1">
              <a:spcBef>
                <a:spcPct val="30000"/>
              </a:spcBef>
            </a:pPr>
            <a:r>
              <a:rPr lang="en-US" altLang="zh-CN" dirty="0">
                <a:effectLst/>
                <a:ea typeface="宋体" panose="02010600030101010101" pitchFamily="2" charset="-122"/>
              </a:rPr>
              <a:t>Hard to program, but once the code exists, pretty easy to use for many different cases.</a:t>
            </a:r>
          </a:p>
          <a:p>
            <a:pPr lvl="1">
              <a:spcBef>
                <a:spcPct val="30000"/>
              </a:spcBef>
            </a:pPr>
            <a:r>
              <a:rPr lang="en-US" altLang="zh-CN" dirty="0">
                <a:effectLst/>
                <a:ea typeface="宋体" panose="02010600030101010101" pitchFamily="2" charset="-122"/>
              </a:rPr>
              <a:t>Only provides solutions of T and discrete points.</a:t>
            </a:r>
          </a:p>
        </p:txBody>
      </p:sp>
      <p:pic>
        <p:nvPicPr>
          <p:cNvPr id="6" name="图片 5" descr="国际学院Logo1(透明)黑"/>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6000" y="116841"/>
            <a:ext cx="7886700" cy="1325563"/>
          </a:xfrm>
        </p:spPr>
        <p:txBody>
          <a:bodyPr/>
          <a:lstStyle/>
          <a:p>
            <a:pPr algn="ctr"/>
            <a:r>
              <a:rPr lang="en-US" altLang="zh-CN" b="1" dirty="0">
                <a:latin typeface="Arial" panose="020B0604020202020204" pitchFamily="34" charset="0"/>
                <a:cs typeface="Arial" panose="020B0604020202020204" pitchFamily="34" charset="0"/>
              </a:rPr>
              <a:t>HT Week 3 recall</a:t>
            </a:r>
            <a:endParaRPr lang="zh-CN" altLang="en-US" b="1" i="1" dirty="0">
              <a:latin typeface="Times New Roman" panose="02020603050405020304" pitchFamily="18" charset="0"/>
              <a:cs typeface="Times New Roman" panose="02020603050405020304" pitchFamily="18" charset="0"/>
            </a:endParaRPr>
          </a:p>
        </p:txBody>
      </p:sp>
      <p:pic>
        <p:nvPicPr>
          <p:cNvPr id="5" name="图片 4" descr="国际学院Logo1(透明)黑"/>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0"/>
            <a:ext cx="2486025" cy="571500"/>
          </a:xfrm>
          <a:prstGeom prst="rect">
            <a:avLst/>
          </a:prstGeom>
          <a:noFill/>
          <a:ln>
            <a:noFill/>
          </a:ln>
        </p:spPr>
      </p:pic>
      <p:sp>
        <p:nvSpPr>
          <p:cNvPr id="41" name="标题 1"/>
          <p:cNvSpPr>
            <a:spLocks noGrp="1"/>
          </p:cNvSpPr>
          <p:nvPr>
            <p:custDataLst>
              <p:tags r:id="rId1"/>
            </p:custDataLst>
          </p:nvPr>
        </p:nvSpPr>
        <p:spPr>
          <a:xfrm>
            <a:off x="33020" y="888365"/>
            <a:ext cx="7886700" cy="8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rgbClr val="FF0000"/>
                </a:solidFill>
                <a:latin typeface="Arial" panose="020B0604020202020204" pitchFamily="34" charset="0"/>
                <a:cs typeface="Arial" panose="020B0604020202020204" pitchFamily="34" charset="0"/>
              </a:rPr>
              <a:t>Heat conduction in a cylinder wall</a:t>
            </a:r>
          </a:p>
        </p:txBody>
      </p:sp>
      <p:graphicFrame>
        <p:nvGraphicFramePr>
          <p:cNvPr id="76803" name="Object 1030"/>
          <p:cNvGraphicFramePr>
            <a:graphicFrameLocks noChangeAspect="1"/>
          </p:cNvGraphicFramePr>
          <p:nvPr>
            <p:custDataLst>
              <p:tags r:id="rId2"/>
            </p:custDataLst>
          </p:nvPr>
        </p:nvGraphicFramePr>
        <p:xfrm>
          <a:off x="4140200" y="1822768"/>
          <a:ext cx="3600450" cy="973137"/>
        </p:xfrm>
        <a:graphic>
          <a:graphicData uri="http://schemas.openxmlformats.org/presentationml/2006/ole">
            <mc:AlternateContent xmlns:mc="http://schemas.openxmlformats.org/markup-compatibility/2006">
              <mc:Choice xmlns:v="urn:schemas-microsoft-com:vml" Requires="v">
                <p:oleObj r:id="rId11" imgW="1993900" imgH="546100" progId="Equation.3">
                  <p:embed/>
                </p:oleObj>
              </mc:Choice>
              <mc:Fallback>
                <p:oleObj r:id="rId11" imgW="1993900" imgH="546100" progId="Equation.3">
                  <p:embed/>
                  <p:pic>
                    <p:nvPicPr>
                      <p:cNvPr id="0" name="Object 1030"/>
                      <p:cNvPicPr/>
                      <p:nvPr/>
                    </p:nvPicPr>
                    <p:blipFill>
                      <a:blip r:embed="rId12"/>
                      <a:stretch>
                        <a:fillRect/>
                      </a:stretch>
                    </p:blipFill>
                    <p:spPr>
                      <a:xfrm>
                        <a:off x="4140200" y="1822768"/>
                        <a:ext cx="3600450" cy="973137"/>
                      </a:xfrm>
                      <a:prstGeom prst="rect">
                        <a:avLst/>
                      </a:prstGeom>
                      <a:solidFill>
                        <a:srgbClr val="D7E4BD"/>
                      </a:solidFill>
                      <a:ln w="38100">
                        <a:noFill/>
                        <a:miter/>
                      </a:ln>
                    </p:spPr>
                  </p:pic>
                </p:oleObj>
              </mc:Fallback>
            </mc:AlternateContent>
          </a:graphicData>
        </a:graphic>
      </p:graphicFrame>
      <p:graphicFrame>
        <p:nvGraphicFramePr>
          <p:cNvPr id="76804" name="Object 1031"/>
          <p:cNvGraphicFramePr>
            <a:graphicFrameLocks noChangeAspect="1"/>
          </p:cNvGraphicFramePr>
          <p:nvPr>
            <p:custDataLst>
              <p:tags r:id="rId3"/>
            </p:custDataLst>
          </p:nvPr>
        </p:nvGraphicFramePr>
        <p:xfrm>
          <a:off x="3708400" y="3662680"/>
          <a:ext cx="4895850" cy="904875"/>
        </p:xfrm>
        <a:graphic>
          <a:graphicData uri="http://schemas.openxmlformats.org/presentationml/2006/ole">
            <mc:AlternateContent xmlns:mc="http://schemas.openxmlformats.org/markup-compatibility/2006">
              <mc:Choice xmlns:v="urn:schemas-microsoft-com:vml" Requires="v">
                <p:oleObj r:id="rId13" imgW="6235700" imgH="1155700" progId="Equation.3">
                  <p:embed/>
                </p:oleObj>
              </mc:Choice>
              <mc:Fallback>
                <p:oleObj r:id="rId13" imgW="6235700" imgH="1155700" progId="Equation.3">
                  <p:embed/>
                  <p:pic>
                    <p:nvPicPr>
                      <p:cNvPr id="0" name="Object 1031"/>
                      <p:cNvPicPr/>
                      <p:nvPr/>
                    </p:nvPicPr>
                    <p:blipFill>
                      <a:blip r:embed="rId14"/>
                      <a:stretch>
                        <a:fillRect/>
                      </a:stretch>
                    </p:blipFill>
                    <p:spPr>
                      <a:xfrm>
                        <a:off x="3708400" y="3662680"/>
                        <a:ext cx="4895850" cy="904875"/>
                      </a:xfrm>
                      <a:prstGeom prst="rect">
                        <a:avLst/>
                      </a:prstGeom>
                      <a:noFill/>
                      <a:ln w="9525" cap="flat" cmpd="sng">
                        <a:solidFill>
                          <a:srgbClr val="948A54"/>
                        </a:solidFill>
                        <a:prstDash val="solid"/>
                        <a:miter/>
                        <a:headEnd type="none" w="med" len="med"/>
                        <a:tailEnd type="none" w="med" len="med"/>
                      </a:ln>
                    </p:spPr>
                  </p:pic>
                </p:oleObj>
              </mc:Fallback>
            </mc:AlternateContent>
          </a:graphicData>
        </a:graphic>
      </p:graphicFrame>
      <p:sp>
        <p:nvSpPr>
          <p:cNvPr id="76805" name="Rectangle 1032"/>
          <p:cNvSpPr/>
          <p:nvPr>
            <p:custDataLst>
              <p:tags r:id="rId4"/>
            </p:custDataLst>
          </p:nvPr>
        </p:nvSpPr>
        <p:spPr>
          <a:xfrm>
            <a:off x="3276600" y="3083243"/>
            <a:ext cx="5616575" cy="533400"/>
          </a:xfrm>
          <a:prstGeom prst="rect">
            <a:avLst/>
          </a:prstGeom>
          <a:noFill/>
          <a:ln w="9525">
            <a:noFill/>
          </a:ln>
        </p:spPr>
        <p:txBody>
          <a:bodyPr/>
          <a:lstStyle/>
          <a:p>
            <a:pPr marL="342900" indent="-342900" algn="just" eaLnBrk="1" hangingPunct="1">
              <a:spcBef>
                <a:spcPct val="20000"/>
              </a:spcBef>
              <a:buSzPct val="75000"/>
              <a:buFont typeface="黑体" panose="02010609060101010101" pitchFamily="49" charset="-122"/>
              <a:buChar char="★"/>
            </a:pPr>
            <a:r>
              <a:rPr lang="en-US" altLang="zh-CN" sz="2200" b="0" dirty="0">
                <a:solidFill>
                  <a:srgbClr val="0070C0"/>
                </a:solidFill>
                <a:latin typeface="华文新魏" panose="02010800040101010101" pitchFamily="2" charset="-122"/>
                <a:ea typeface="华文新魏" panose="02010800040101010101" pitchFamily="2" charset="-122"/>
              </a:rPr>
              <a:t>what’s the shape of the curve?</a:t>
            </a:r>
            <a:endParaRPr lang="zh-CN" altLang="en-US" sz="2200" b="0" dirty="0">
              <a:solidFill>
                <a:srgbClr val="0070C0"/>
              </a:solidFill>
              <a:latin typeface="华文新魏" panose="02010800040101010101" pitchFamily="2" charset="-122"/>
              <a:ea typeface="华文新魏" panose="02010800040101010101" pitchFamily="2" charset="-122"/>
            </a:endParaRPr>
          </a:p>
        </p:txBody>
      </p:sp>
      <p:graphicFrame>
        <p:nvGraphicFramePr>
          <p:cNvPr id="230409" name="Object 1033"/>
          <p:cNvGraphicFramePr>
            <a:graphicFrameLocks noChangeAspect="1"/>
          </p:cNvGraphicFramePr>
          <p:nvPr>
            <p:custDataLst>
              <p:tags r:id="rId5"/>
            </p:custDataLst>
          </p:nvPr>
        </p:nvGraphicFramePr>
        <p:xfrm>
          <a:off x="4210368" y="4768216"/>
          <a:ext cx="4107815" cy="881380"/>
        </p:xfrm>
        <a:graphic>
          <a:graphicData uri="http://schemas.openxmlformats.org/presentationml/2006/ole">
            <mc:AlternateContent xmlns:mc="http://schemas.openxmlformats.org/markup-compatibility/2006">
              <mc:Choice xmlns:v="urn:schemas-microsoft-com:vml" Requires="v">
                <p:oleObj r:id="rId15" imgW="1993900" imgH="419100" progId="Equation.3">
                  <p:embed/>
                </p:oleObj>
              </mc:Choice>
              <mc:Fallback>
                <p:oleObj r:id="rId15" imgW="1993900" imgH="419100" progId="Equation.3">
                  <p:embed/>
                  <p:pic>
                    <p:nvPicPr>
                      <p:cNvPr id="0" name="Object 1033"/>
                      <p:cNvPicPr/>
                      <p:nvPr/>
                    </p:nvPicPr>
                    <p:blipFill>
                      <a:blip r:embed="rId16"/>
                      <a:stretch>
                        <a:fillRect/>
                      </a:stretch>
                    </p:blipFill>
                    <p:spPr>
                      <a:xfrm>
                        <a:off x="4210368" y="4768216"/>
                        <a:ext cx="4107815" cy="881380"/>
                      </a:xfrm>
                      <a:prstGeom prst="rect">
                        <a:avLst/>
                      </a:prstGeom>
                      <a:noFill/>
                      <a:ln w="38100">
                        <a:noFill/>
                        <a:miter/>
                      </a:ln>
                    </p:spPr>
                  </p:pic>
                </p:oleObj>
              </mc:Fallback>
            </mc:AlternateContent>
          </a:graphicData>
        </a:graphic>
      </p:graphicFrame>
      <p:graphicFrame>
        <p:nvGraphicFramePr>
          <p:cNvPr id="230410" name="Object 1034"/>
          <p:cNvGraphicFramePr>
            <a:graphicFrameLocks noChangeAspect="1"/>
          </p:cNvGraphicFramePr>
          <p:nvPr>
            <p:custDataLst>
              <p:tags r:id="rId6"/>
            </p:custDataLst>
          </p:nvPr>
        </p:nvGraphicFramePr>
        <p:xfrm>
          <a:off x="4210685" y="5685790"/>
          <a:ext cx="4064000" cy="890270"/>
        </p:xfrm>
        <a:graphic>
          <a:graphicData uri="http://schemas.openxmlformats.org/presentationml/2006/ole">
            <mc:AlternateContent xmlns:mc="http://schemas.openxmlformats.org/markup-compatibility/2006">
              <mc:Choice xmlns:v="urn:schemas-microsoft-com:vml" Requires="v">
                <p:oleObj r:id="rId17" imgW="1943100" imgH="419100" progId="Equation.3">
                  <p:embed/>
                </p:oleObj>
              </mc:Choice>
              <mc:Fallback>
                <p:oleObj r:id="rId17" imgW="1943100" imgH="419100" progId="Equation.3">
                  <p:embed/>
                  <p:pic>
                    <p:nvPicPr>
                      <p:cNvPr id="0" name="Object 1034"/>
                      <p:cNvPicPr/>
                      <p:nvPr/>
                    </p:nvPicPr>
                    <p:blipFill>
                      <a:blip r:embed="rId18"/>
                      <a:stretch>
                        <a:fillRect/>
                      </a:stretch>
                    </p:blipFill>
                    <p:spPr>
                      <a:xfrm>
                        <a:off x="4210685" y="5685790"/>
                        <a:ext cx="4064000" cy="890270"/>
                      </a:xfrm>
                      <a:prstGeom prst="rect">
                        <a:avLst/>
                      </a:prstGeom>
                      <a:noFill/>
                      <a:ln w="38100">
                        <a:noFill/>
                        <a:miter/>
                      </a:ln>
                    </p:spPr>
                  </p:pic>
                </p:oleObj>
              </mc:Fallback>
            </mc:AlternateContent>
          </a:graphicData>
        </a:graphic>
      </p:graphicFrame>
      <p:sp>
        <p:nvSpPr>
          <p:cNvPr id="76808" name="Freeform 1035"/>
          <p:cNvSpPr/>
          <p:nvPr>
            <p:custDataLst>
              <p:tags r:id="rId7"/>
            </p:custDataLst>
          </p:nvPr>
        </p:nvSpPr>
        <p:spPr>
          <a:xfrm>
            <a:off x="1676400" y="2795905"/>
            <a:ext cx="457200" cy="914400"/>
          </a:xfrm>
          <a:custGeom>
            <a:avLst/>
            <a:gdLst>
              <a:gd name="txL" fmla="*/ 0 w 288"/>
              <a:gd name="txT" fmla="*/ 0 h 576"/>
              <a:gd name="txR" fmla="*/ 288 w 288"/>
              <a:gd name="txB" fmla="*/ 576 h 576"/>
            </a:gdLst>
            <a:ahLst/>
            <a:cxnLst>
              <a:cxn ang="0">
                <a:pos x="0" y="2147483646"/>
              </a:cxn>
              <a:cxn ang="0">
                <a:pos x="2147483646" y="2147483646"/>
              </a:cxn>
              <a:cxn ang="0">
                <a:pos x="2147483646" y="2147483646"/>
              </a:cxn>
              <a:cxn ang="0">
                <a:pos x="2147483646" y="0"/>
              </a:cxn>
            </a:cxnLst>
            <a:rect l="txL" t="txT" r="txR" b="txB"/>
            <a:pathLst>
              <a:path w="288" h="576">
                <a:moveTo>
                  <a:pt x="0" y="576"/>
                </a:moveTo>
                <a:cubicBezTo>
                  <a:pt x="15" y="523"/>
                  <a:pt x="60" y="337"/>
                  <a:pt x="89" y="256"/>
                </a:cubicBezTo>
                <a:cubicBezTo>
                  <a:pt x="118" y="175"/>
                  <a:pt x="144" y="131"/>
                  <a:pt x="177" y="89"/>
                </a:cubicBezTo>
                <a:cubicBezTo>
                  <a:pt x="210" y="47"/>
                  <a:pt x="265" y="19"/>
                  <a:pt x="288" y="0"/>
                </a:cubicBezTo>
              </a:path>
            </a:pathLst>
          </a:custGeom>
          <a:noFill/>
          <a:ln w="38100" cap="flat" cmpd="sng">
            <a:solidFill>
              <a:srgbClr val="FF0000">
                <a:alpha val="100000"/>
              </a:srgbClr>
            </a:solidFill>
            <a:prstDash val="solid"/>
            <a:round/>
            <a:headEnd type="none" w="med" len="med"/>
            <a:tailEnd type="none" w="med" len="med"/>
          </a:ln>
        </p:spPr>
        <p:txBody>
          <a:bodyPr/>
          <a:lstStyle/>
          <a:p>
            <a:endParaRPr lang="zh-CN" altLang="en-US"/>
          </a:p>
        </p:txBody>
      </p:sp>
      <p:graphicFrame>
        <p:nvGraphicFramePr>
          <p:cNvPr id="76809" name="Object 1028"/>
          <p:cNvGraphicFramePr>
            <a:graphicFrameLocks noChangeAspect="1"/>
          </p:cNvGraphicFramePr>
          <p:nvPr>
            <p:custDataLst>
              <p:tags r:id="rId8"/>
            </p:custDataLst>
          </p:nvPr>
        </p:nvGraphicFramePr>
        <p:xfrm>
          <a:off x="630238" y="1714818"/>
          <a:ext cx="2468562" cy="4860925"/>
        </p:xfrm>
        <a:graphic>
          <a:graphicData uri="http://schemas.openxmlformats.org/presentationml/2006/ole">
            <mc:AlternateContent xmlns:mc="http://schemas.openxmlformats.org/markup-compatibility/2006">
              <mc:Choice xmlns:v="urn:schemas-microsoft-com:vml" Requires="v">
                <p:oleObj r:id="rId19" imgW="2962275" imgH="6029325" progId="MSPhotoEd.3">
                  <p:embed/>
                </p:oleObj>
              </mc:Choice>
              <mc:Fallback>
                <p:oleObj r:id="rId19" imgW="2962275" imgH="6029325" progId="MSPhotoEd.3">
                  <p:embed/>
                  <p:pic>
                    <p:nvPicPr>
                      <p:cNvPr id="0" name="Object 1028"/>
                      <p:cNvPicPr/>
                      <p:nvPr/>
                    </p:nvPicPr>
                    <p:blipFill>
                      <a:blip r:embed="rId20"/>
                      <a:stretch>
                        <a:fillRect/>
                      </a:stretch>
                    </p:blipFill>
                    <p:spPr>
                      <a:xfrm>
                        <a:off x="630238" y="1714818"/>
                        <a:ext cx="2468562" cy="48609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30409"/>
                                        </p:tgtEl>
                                        <p:attrNameLst>
                                          <p:attrName>style.visibility</p:attrName>
                                        </p:attrNameLst>
                                      </p:cBhvr>
                                      <p:to>
                                        <p:strVal val="visible"/>
                                      </p:to>
                                    </p:set>
                                    <p:animEffect transition="in" filter="fade">
                                      <p:cBhvr>
                                        <p:cTn id="7" dur="800" decel="100000"/>
                                        <p:tgtEl>
                                          <p:spTgt spid="230409"/>
                                        </p:tgtEl>
                                      </p:cBhvr>
                                    </p:animEffect>
                                    <p:anim calcmode="lin" valueType="num">
                                      <p:cBhvr>
                                        <p:cTn id="8" dur="800" decel="100000" fill="hold"/>
                                        <p:tgtEl>
                                          <p:spTgt spid="230409"/>
                                        </p:tgtEl>
                                        <p:attrNameLst>
                                          <p:attrName>style.rotation</p:attrName>
                                        </p:attrNameLst>
                                      </p:cBhvr>
                                      <p:tavLst>
                                        <p:tav tm="0">
                                          <p:val>
                                            <p:fltVal val="-90"/>
                                          </p:val>
                                        </p:tav>
                                        <p:tav tm="100000">
                                          <p:val>
                                            <p:fltVal val="0"/>
                                          </p:val>
                                        </p:tav>
                                      </p:tavLst>
                                    </p:anim>
                                    <p:anim calcmode="lin" valueType="num">
                                      <p:cBhvr>
                                        <p:cTn id="9" dur="800" decel="100000" fill="hold"/>
                                        <p:tgtEl>
                                          <p:spTgt spid="230409"/>
                                        </p:tgtEl>
                                        <p:attrNameLst>
                                          <p:attrName>ppt_x</p:attrName>
                                        </p:attrNameLst>
                                      </p:cBhvr>
                                      <p:tavLst>
                                        <p:tav tm="0">
                                          <p:val>
                                            <p:strVal val="#ppt_x+0.4"/>
                                          </p:val>
                                        </p:tav>
                                        <p:tav tm="100000">
                                          <p:val>
                                            <p:strVal val="#ppt_x-0.05"/>
                                          </p:val>
                                        </p:tav>
                                      </p:tavLst>
                                    </p:anim>
                                    <p:anim calcmode="lin" valueType="num">
                                      <p:cBhvr>
                                        <p:cTn id="10" dur="800" decel="100000" fill="hold"/>
                                        <p:tgtEl>
                                          <p:spTgt spid="23040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3040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3040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9" presetClass="entr" presetSubtype="0" accel="100000" fill="hold" nodeType="clickEffect">
                                  <p:stCondLst>
                                    <p:cond delay="0"/>
                                  </p:stCondLst>
                                  <p:childTnLst>
                                    <p:set>
                                      <p:cBhvr>
                                        <p:cTn id="16" dur="1" fill="hold">
                                          <p:stCondLst>
                                            <p:cond delay="0"/>
                                          </p:stCondLst>
                                        </p:cTn>
                                        <p:tgtEl>
                                          <p:spTgt spid="230410"/>
                                        </p:tgtEl>
                                        <p:attrNameLst>
                                          <p:attrName>style.visibility</p:attrName>
                                        </p:attrNameLst>
                                      </p:cBhvr>
                                      <p:to>
                                        <p:strVal val="visible"/>
                                      </p:to>
                                    </p:set>
                                    <p:anim calcmode="lin" valueType="num">
                                      <p:cBhvr>
                                        <p:cTn id="17" dur="500" fill="hold"/>
                                        <p:tgtEl>
                                          <p:spTgt spid="230410"/>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230410"/>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230410"/>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230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zh-CN" b="1" dirty="0">
                <a:solidFill>
                  <a:srgbClr val="993366"/>
                </a:solidFill>
                <a:effectLst/>
                <a:ea typeface="宋体" panose="02010600030101010101" pitchFamily="2" charset="-122"/>
              </a:rPr>
              <a:t>Analytic 2-D Solutions </a:t>
            </a:r>
          </a:p>
        </p:txBody>
      </p:sp>
      <p:sp>
        <p:nvSpPr>
          <p:cNvPr id="562179" name="Rectangle 3"/>
          <p:cNvSpPr>
            <a:spLocks noGrp="1" noChangeArrowheads="1"/>
          </p:cNvSpPr>
          <p:nvPr>
            <p:ph type="body" idx="1"/>
          </p:nvPr>
        </p:nvSpPr>
        <p:spPr/>
        <p:txBody>
          <a:bodyPr/>
          <a:lstStyle/>
          <a:p>
            <a:pPr>
              <a:spcBef>
                <a:spcPct val="30000"/>
              </a:spcBef>
            </a:pPr>
            <a:r>
              <a:rPr lang="en-US" altLang="zh-CN">
                <a:effectLst/>
                <a:ea typeface="宋体" panose="02010600030101010101" pitchFamily="2" charset="-122"/>
              </a:rPr>
              <a:t>Consider the simply geometrical case as shown - a retangular region the same temperature on 3 sides, but different on the fourth.</a:t>
            </a:r>
          </a:p>
          <a:p>
            <a:pPr>
              <a:spcBef>
                <a:spcPct val="30000"/>
              </a:spcBef>
            </a:pPr>
            <a:r>
              <a:rPr lang="en-US" altLang="zh-CN">
                <a:effectLst/>
                <a:ea typeface="宋体" panose="02010600030101010101" pitchFamily="2" charset="-122"/>
              </a:rPr>
              <a:t>To solve this problem, we use the technique of Separation of Variables.  First, let’s simplify the BC’s by defining</a:t>
            </a:r>
          </a:p>
          <a:p>
            <a:pPr lvl="2">
              <a:spcBef>
                <a:spcPct val="30000"/>
              </a:spcBef>
            </a:pPr>
            <a:endParaRPr lang="en-US" altLang="zh-CN">
              <a:effectLst/>
              <a:ea typeface="宋体" panose="02010600030101010101" pitchFamily="2" charset="-122"/>
            </a:endParaRPr>
          </a:p>
          <a:p>
            <a:pPr lvl="3"/>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With this change, our governing eqn. 		        and BC’s for no heat generation are:</a:t>
            </a:r>
          </a:p>
        </p:txBody>
      </p:sp>
      <p:graphicFrame>
        <p:nvGraphicFramePr>
          <p:cNvPr id="562191" name="Object 15"/>
          <p:cNvGraphicFramePr>
            <a:graphicFrameLocks noChangeAspect="1"/>
          </p:cNvGraphicFramePr>
          <p:nvPr/>
        </p:nvGraphicFramePr>
        <p:xfrm>
          <a:off x="1320800" y="5181600"/>
          <a:ext cx="1781175" cy="882650"/>
        </p:xfrm>
        <a:graphic>
          <a:graphicData uri="http://schemas.openxmlformats.org/presentationml/2006/ole">
            <mc:AlternateContent xmlns:mc="http://schemas.openxmlformats.org/markup-compatibility/2006">
              <mc:Choice xmlns:v="urn:schemas-microsoft-com:vml" Requires="v">
                <p:oleObj name="Equation" r:id="rId3" imgW="901065" imgH="444500" progId="Equation.3">
                  <p:embed/>
                </p:oleObj>
              </mc:Choice>
              <mc:Fallback>
                <p:oleObj name="Equation" r:id="rId3" imgW="901065" imgH="4445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5181600"/>
                        <a:ext cx="1781175"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2233" name="Object 57"/>
          <p:cNvGraphicFramePr>
            <a:graphicFrameLocks noChangeAspect="1"/>
          </p:cNvGraphicFramePr>
          <p:nvPr/>
        </p:nvGraphicFramePr>
        <p:xfrm>
          <a:off x="3200400" y="3352800"/>
          <a:ext cx="2586038" cy="858838"/>
        </p:xfrm>
        <a:graphic>
          <a:graphicData uri="http://schemas.openxmlformats.org/presentationml/2006/ole">
            <mc:AlternateContent xmlns:mc="http://schemas.openxmlformats.org/markup-compatibility/2006">
              <mc:Choice xmlns:v="urn:schemas-microsoft-com:vml" Requires="v">
                <p:oleObj name="Equation" r:id="rId5" imgW="1307465" imgH="431800" progId="Equation.3">
                  <p:embed/>
                </p:oleObj>
              </mc:Choice>
              <mc:Fallback>
                <p:oleObj name="Equation" r:id="rId5" imgW="1307465" imgH="431800" progId="Equation.3">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3352800"/>
                        <a:ext cx="2586038"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2234" name="Object 58"/>
          <p:cNvGraphicFramePr>
            <a:graphicFrameLocks noChangeAspect="1"/>
          </p:cNvGraphicFramePr>
          <p:nvPr/>
        </p:nvGraphicFramePr>
        <p:xfrm>
          <a:off x="5307013" y="5257800"/>
          <a:ext cx="1304925" cy="403225"/>
        </p:xfrm>
        <a:graphic>
          <a:graphicData uri="http://schemas.openxmlformats.org/presentationml/2006/ole">
            <mc:AlternateContent xmlns:mc="http://schemas.openxmlformats.org/markup-compatibility/2006">
              <mc:Choice xmlns:v="urn:schemas-microsoft-com:vml" Requires="v">
                <p:oleObj name="Equation" r:id="rId7" imgW="660400" imgH="203200" progId="Equation.3">
                  <p:embed/>
                </p:oleObj>
              </mc:Choice>
              <mc:Fallback>
                <p:oleObj name="Equation" r:id="rId7" imgW="660400" imgH="203200" progId="Equation.3">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7013" y="5257800"/>
                        <a:ext cx="13049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2235" name="Object 59"/>
          <p:cNvGraphicFramePr>
            <a:graphicFrameLocks noChangeAspect="1"/>
          </p:cNvGraphicFramePr>
          <p:nvPr/>
        </p:nvGraphicFramePr>
        <p:xfrm>
          <a:off x="5257800" y="5715000"/>
          <a:ext cx="1404938" cy="403225"/>
        </p:xfrm>
        <a:graphic>
          <a:graphicData uri="http://schemas.openxmlformats.org/presentationml/2006/ole">
            <mc:AlternateContent xmlns:mc="http://schemas.openxmlformats.org/markup-compatibility/2006">
              <mc:Choice xmlns:v="urn:schemas-microsoft-com:vml" Requires="v">
                <p:oleObj name="Equation" r:id="rId9" imgW="711200" imgH="203200" progId="Equation.3">
                  <p:embed/>
                </p:oleObj>
              </mc:Choice>
              <mc:Fallback>
                <p:oleObj name="Equation" r:id="rId9" imgW="711200" imgH="203200" progId="Equation.3">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7800" y="5715000"/>
                        <a:ext cx="140493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2236" name="Object 60"/>
          <p:cNvGraphicFramePr>
            <a:graphicFrameLocks noChangeAspect="1"/>
          </p:cNvGraphicFramePr>
          <p:nvPr/>
        </p:nvGraphicFramePr>
        <p:xfrm>
          <a:off x="3581400" y="5257800"/>
          <a:ext cx="1355725" cy="403225"/>
        </p:xfrm>
        <a:graphic>
          <a:graphicData uri="http://schemas.openxmlformats.org/presentationml/2006/ole">
            <mc:AlternateContent xmlns:mc="http://schemas.openxmlformats.org/markup-compatibility/2006">
              <mc:Choice xmlns:v="urn:schemas-microsoft-com:vml" Requires="v">
                <p:oleObj name="Equation" r:id="rId11" imgW="685800" imgH="203200" progId="Equation.3">
                  <p:embed/>
                </p:oleObj>
              </mc:Choice>
              <mc:Fallback>
                <p:oleObj name="Equation" r:id="rId11" imgW="685800" imgH="203200" progId="Equation.3">
                  <p:embed/>
                  <p:pic>
                    <p:nvPicPr>
                      <p:cNvPr id="0" name="Object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1400" y="5257800"/>
                        <a:ext cx="13557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2237" name="Object 61"/>
          <p:cNvGraphicFramePr>
            <a:graphicFrameLocks noChangeAspect="1"/>
          </p:cNvGraphicFramePr>
          <p:nvPr/>
        </p:nvGraphicFramePr>
        <p:xfrm>
          <a:off x="3568700" y="5715000"/>
          <a:ext cx="1381125" cy="403225"/>
        </p:xfrm>
        <a:graphic>
          <a:graphicData uri="http://schemas.openxmlformats.org/presentationml/2006/ole">
            <mc:AlternateContent xmlns:mc="http://schemas.openxmlformats.org/markup-compatibility/2006">
              <mc:Choice xmlns:v="urn:schemas-microsoft-com:vml" Requires="v">
                <p:oleObj name="Equation" r:id="rId13" imgW="698500" imgH="203200" progId="Equation.3">
                  <p:embed/>
                </p:oleObj>
              </mc:Choice>
              <mc:Fallback>
                <p:oleObj name="Equation" r:id="rId13" imgW="698500" imgH="203200" progId="Equation.3">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8700" y="5715000"/>
                        <a:ext cx="13811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62240" name="Group 64"/>
          <p:cNvGrpSpPr/>
          <p:nvPr/>
        </p:nvGrpSpPr>
        <p:grpSpPr bwMode="auto">
          <a:xfrm>
            <a:off x="6553200" y="3352800"/>
            <a:ext cx="2743200" cy="3216275"/>
            <a:chOff x="4032" y="2016"/>
            <a:chExt cx="1728" cy="2026"/>
          </a:xfrm>
        </p:grpSpPr>
        <p:sp>
          <p:nvSpPr>
            <p:cNvPr id="562219" name="Rectangle 43"/>
            <p:cNvSpPr>
              <a:spLocks noChangeArrowheads="1"/>
            </p:cNvSpPr>
            <p:nvPr/>
          </p:nvSpPr>
          <p:spPr bwMode="auto">
            <a:xfrm>
              <a:off x="4368" y="2256"/>
              <a:ext cx="1104" cy="15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562220" name="Line 44"/>
            <p:cNvSpPr>
              <a:spLocks noChangeShapeType="1"/>
            </p:cNvSpPr>
            <p:nvPr/>
          </p:nvSpPr>
          <p:spPr bwMode="auto">
            <a:xfrm>
              <a:off x="4368" y="3600"/>
              <a:ext cx="1104" cy="0"/>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562221" name="Line 45"/>
            <p:cNvSpPr>
              <a:spLocks noChangeShapeType="1"/>
            </p:cNvSpPr>
            <p:nvPr/>
          </p:nvSpPr>
          <p:spPr bwMode="auto">
            <a:xfrm>
              <a:off x="4608" y="2256"/>
              <a:ext cx="0" cy="1536"/>
            </a:xfrm>
            <a:prstGeom prst="line">
              <a:avLst/>
            </a:prstGeom>
            <a:noFill/>
            <a:ln w="952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562223" name="Text Box 47"/>
            <p:cNvSpPr txBox="1">
              <a:spLocks noChangeArrowheads="1"/>
            </p:cNvSpPr>
            <p:nvPr/>
          </p:nvSpPr>
          <p:spPr bwMode="auto">
            <a:xfrm>
              <a:off x="4992" y="3360"/>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L</a:t>
              </a:r>
            </a:p>
          </p:txBody>
        </p:sp>
        <p:sp>
          <p:nvSpPr>
            <p:cNvPr id="562224" name="Text Box 48"/>
            <p:cNvSpPr txBox="1">
              <a:spLocks noChangeArrowheads="1"/>
            </p:cNvSpPr>
            <p:nvPr/>
          </p:nvSpPr>
          <p:spPr bwMode="auto">
            <a:xfrm>
              <a:off x="4608" y="268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W</a:t>
              </a:r>
            </a:p>
          </p:txBody>
        </p:sp>
        <p:sp>
          <p:nvSpPr>
            <p:cNvPr id="562225" name="Line 49"/>
            <p:cNvSpPr>
              <a:spLocks noChangeShapeType="1"/>
            </p:cNvSpPr>
            <p:nvPr/>
          </p:nvSpPr>
          <p:spPr bwMode="auto">
            <a:xfrm>
              <a:off x="4368" y="3792"/>
              <a:ext cx="1296" cy="0"/>
            </a:xfrm>
            <a:prstGeom prst="line">
              <a:avLst/>
            </a:prstGeom>
            <a:noFill/>
            <a:ln w="9525">
              <a:solidFill>
                <a:schemeClr val="tx1"/>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562226" name="Line 50"/>
            <p:cNvSpPr>
              <a:spLocks noChangeShapeType="1"/>
            </p:cNvSpPr>
            <p:nvPr/>
          </p:nvSpPr>
          <p:spPr bwMode="auto">
            <a:xfrm flipV="1">
              <a:off x="4368" y="2064"/>
              <a:ext cx="0" cy="1728"/>
            </a:xfrm>
            <a:prstGeom prst="line">
              <a:avLst/>
            </a:prstGeom>
            <a:noFill/>
            <a:ln w="9525">
              <a:solidFill>
                <a:schemeClr val="tx1"/>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562227" name="Text Box 51"/>
            <p:cNvSpPr txBox="1">
              <a:spLocks noChangeArrowheads="1"/>
            </p:cNvSpPr>
            <p:nvPr/>
          </p:nvSpPr>
          <p:spPr bwMode="auto">
            <a:xfrm>
              <a:off x="4848" y="379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T</a:t>
              </a:r>
              <a:r>
                <a:rPr kumimoji="1" lang="en-US" altLang="zh-CN" sz="20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562228" name="Text Box 52"/>
            <p:cNvSpPr txBox="1">
              <a:spLocks noChangeArrowheads="1"/>
            </p:cNvSpPr>
            <p:nvPr/>
          </p:nvSpPr>
          <p:spPr bwMode="auto">
            <a:xfrm>
              <a:off x="4800" y="201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T</a:t>
              </a:r>
              <a:r>
                <a:rPr kumimoji="1" lang="en-US" altLang="zh-CN" sz="20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rPr>
                <a:t>2</a:t>
              </a:r>
              <a:endPar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562229" name="Text Box 53"/>
            <p:cNvSpPr txBox="1">
              <a:spLocks noChangeArrowheads="1"/>
            </p:cNvSpPr>
            <p:nvPr/>
          </p:nvSpPr>
          <p:spPr bwMode="auto">
            <a:xfrm>
              <a:off x="4032" y="273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T</a:t>
              </a:r>
              <a:r>
                <a:rPr kumimoji="1" lang="en-US" altLang="zh-CN" sz="20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562230" name="Text Box 54"/>
            <p:cNvSpPr txBox="1">
              <a:spLocks noChangeArrowheads="1"/>
            </p:cNvSpPr>
            <p:nvPr/>
          </p:nvSpPr>
          <p:spPr bwMode="auto">
            <a:xfrm>
              <a:off x="5424" y="278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T</a:t>
              </a:r>
              <a:r>
                <a:rPr kumimoji="1" lang="en-US" altLang="zh-CN" sz="20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rPr>
                <a:t>1</a:t>
              </a:r>
              <a:endPar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562238" name="Text Box 62"/>
            <p:cNvSpPr txBox="1">
              <a:spLocks noChangeArrowheads="1"/>
            </p:cNvSpPr>
            <p:nvPr/>
          </p:nvSpPr>
          <p:spPr bwMode="auto">
            <a:xfrm>
              <a:off x="5424" y="379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x</a:t>
              </a:r>
            </a:p>
          </p:txBody>
        </p:sp>
        <p:sp>
          <p:nvSpPr>
            <p:cNvPr id="562239" name="Text Box 63"/>
            <p:cNvSpPr txBox="1">
              <a:spLocks noChangeArrowheads="1"/>
            </p:cNvSpPr>
            <p:nvPr/>
          </p:nvSpPr>
          <p:spPr bwMode="auto">
            <a:xfrm>
              <a:off x="4128" y="211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y</a:t>
              </a:r>
            </a:p>
          </p:txBody>
        </p:sp>
      </p:grpSp>
      <p:pic>
        <p:nvPicPr>
          <p:cNvPr id="26" name="图片 25" descr="国际学院Logo1(透明)黑"/>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ltLang="zh-CN" dirty="0">
                <a:effectLst/>
                <a:ea typeface="宋体" panose="02010600030101010101" pitchFamily="2" charset="-122"/>
              </a:rPr>
              <a:t>Analytic 2-D Solutions (cont.) </a:t>
            </a:r>
          </a:p>
        </p:txBody>
      </p:sp>
      <p:sp>
        <p:nvSpPr>
          <p:cNvPr id="586755" name="Rectangle 3"/>
          <p:cNvSpPr>
            <a:spLocks noGrp="1" noChangeArrowheads="1"/>
          </p:cNvSpPr>
          <p:nvPr>
            <p:ph type="body" idx="1"/>
          </p:nvPr>
        </p:nvSpPr>
        <p:spPr/>
        <p:txBody>
          <a:bodyPr/>
          <a:lstStyle/>
          <a:p>
            <a:pPr>
              <a:spcBef>
                <a:spcPct val="30000"/>
              </a:spcBef>
            </a:pPr>
            <a:r>
              <a:rPr lang="en-US" altLang="zh-CN">
                <a:effectLst/>
                <a:ea typeface="宋体" panose="02010600030101010101" pitchFamily="2" charset="-122"/>
              </a:rPr>
              <a:t>Now, assume that the solution will have the form:</a:t>
            </a:r>
          </a:p>
          <a:p>
            <a:pPr>
              <a:spcBef>
                <a:spcPct val="30000"/>
              </a:spcBef>
            </a:pP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So that, after substituting into the governing eqn:</a:t>
            </a:r>
          </a:p>
          <a:p>
            <a:pPr>
              <a:spcBef>
                <a:spcPct val="30000"/>
              </a:spcBef>
            </a:pPr>
            <a:endParaRPr lang="en-US" altLang="zh-CN">
              <a:effectLst/>
              <a:ea typeface="宋体" panose="02010600030101010101" pitchFamily="2" charset="-122"/>
            </a:endParaRPr>
          </a:p>
          <a:p>
            <a:pPr>
              <a:spcBef>
                <a:spcPct val="30000"/>
              </a:spcBef>
            </a:pP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Or</a:t>
            </a:r>
          </a:p>
          <a:p>
            <a:pPr>
              <a:spcBef>
                <a:spcPct val="30000"/>
              </a:spcBef>
            </a:pPr>
            <a:endParaRPr lang="en-US" altLang="zh-CN">
              <a:effectLst/>
              <a:ea typeface="宋体" panose="02010600030101010101" pitchFamily="2" charset="-122"/>
            </a:endParaRPr>
          </a:p>
        </p:txBody>
      </p:sp>
      <p:graphicFrame>
        <p:nvGraphicFramePr>
          <p:cNvPr id="586756" name="Object 4"/>
          <p:cNvGraphicFramePr>
            <a:graphicFrameLocks noChangeAspect="1"/>
          </p:cNvGraphicFramePr>
          <p:nvPr/>
        </p:nvGraphicFramePr>
        <p:xfrm>
          <a:off x="2514600" y="1828800"/>
          <a:ext cx="2409825" cy="403225"/>
        </p:xfrm>
        <a:graphic>
          <a:graphicData uri="http://schemas.openxmlformats.org/presentationml/2006/ole">
            <mc:AlternateContent xmlns:mc="http://schemas.openxmlformats.org/markup-compatibility/2006">
              <mc:Choice xmlns:v="urn:schemas-microsoft-com:vml" Requires="v">
                <p:oleObj name="Equation" r:id="rId3" imgW="1218565" imgH="203200" progId="Equation.3">
                  <p:embed/>
                </p:oleObj>
              </mc:Choice>
              <mc:Fallback>
                <p:oleObj name="Equation" r:id="rId3" imgW="1218565" imgH="203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828800"/>
                        <a:ext cx="24098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772" name="Object 20"/>
          <p:cNvGraphicFramePr>
            <a:graphicFrameLocks noChangeAspect="1"/>
          </p:cNvGraphicFramePr>
          <p:nvPr/>
        </p:nvGraphicFramePr>
        <p:xfrm>
          <a:off x="1752600" y="2667000"/>
          <a:ext cx="3990975" cy="882650"/>
        </p:xfrm>
        <a:graphic>
          <a:graphicData uri="http://schemas.openxmlformats.org/presentationml/2006/ole">
            <mc:AlternateContent xmlns:mc="http://schemas.openxmlformats.org/markup-compatibility/2006">
              <mc:Choice xmlns:v="urn:schemas-microsoft-com:vml" Requires="v">
                <p:oleObj name="Equation" r:id="rId5" imgW="2019300" imgH="444500" progId="Equation.3">
                  <p:embed/>
                </p:oleObj>
              </mc:Choice>
              <mc:Fallback>
                <p:oleObj name="Equation" r:id="rId5" imgW="2019300" imgH="4445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667000"/>
                        <a:ext cx="3990975"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6773" name="Object 21"/>
          <p:cNvGraphicFramePr>
            <a:graphicFrameLocks noChangeAspect="1"/>
          </p:cNvGraphicFramePr>
          <p:nvPr/>
        </p:nvGraphicFramePr>
        <p:xfrm>
          <a:off x="2705100" y="4299585"/>
          <a:ext cx="2935288" cy="882650"/>
        </p:xfrm>
        <a:graphic>
          <a:graphicData uri="http://schemas.openxmlformats.org/presentationml/2006/ole">
            <mc:AlternateContent xmlns:mc="http://schemas.openxmlformats.org/markup-compatibility/2006">
              <mc:Choice xmlns:v="urn:schemas-microsoft-com:vml" Requires="v">
                <p:oleObj name="Equation" r:id="rId7" imgW="1485265" imgH="444500" progId="Equation.3">
                  <p:embed/>
                </p:oleObj>
              </mc:Choice>
              <mc:Fallback>
                <p:oleObj name="Equation" r:id="rId7" imgW="1485265" imgH="44450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5100" y="4299585"/>
                        <a:ext cx="2935288"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图片 8" descr="国际学院Logo1(透明)黑"/>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ltLang="zh-CN" dirty="0">
                <a:effectLst/>
                <a:ea typeface="宋体" panose="02010600030101010101" pitchFamily="2" charset="-122"/>
              </a:rPr>
              <a:t>Analytic 2-D Solutions (cont) </a:t>
            </a:r>
          </a:p>
        </p:txBody>
      </p:sp>
      <p:sp>
        <p:nvSpPr>
          <p:cNvPr id="588803" name="Rectangle 3"/>
          <p:cNvSpPr>
            <a:spLocks noGrp="1" noChangeArrowheads="1"/>
          </p:cNvSpPr>
          <p:nvPr>
            <p:ph type="body" idx="1"/>
          </p:nvPr>
        </p:nvSpPr>
        <p:spPr/>
        <p:txBody>
          <a:bodyPr/>
          <a:lstStyle/>
          <a:p>
            <a:pPr>
              <a:spcBef>
                <a:spcPct val="30000"/>
              </a:spcBef>
            </a:pPr>
            <a:r>
              <a:rPr lang="en-US" altLang="zh-CN">
                <a:effectLst/>
                <a:ea typeface="宋体" panose="02010600030101010101" pitchFamily="2" charset="-122"/>
              </a:rPr>
              <a:t>Thus, the single 2nd order PDE becomes two 1st order ODE’s:</a:t>
            </a:r>
          </a:p>
          <a:p>
            <a:pPr lvl="1">
              <a:spcBef>
                <a:spcPct val="30000"/>
              </a:spcBef>
            </a:pPr>
            <a:endParaRPr lang="en-US" altLang="zh-CN">
              <a:effectLst/>
              <a:ea typeface="宋体" panose="02010600030101010101" pitchFamily="2" charset="-122"/>
            </a:endParaRPr>
          </a:p>
          <a:p>
            <a:pPr lvl="1">
              <a:spcBef>
                <a:spcPct val="30000"/>
              </a:spcBef>
            </a:pP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Which have the general solutions for X(x) and Y(y):</a:t>
            </a:r>
          </a:p>
          <a:p>
            <a:pPr>
              <a:spcBef>
                <a:spcPct val="30000"/>
              </a:spcBef>
            </a:pP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Or, the general solution with BC’s is: </a:t>
            </a:r>
          </a:p>
        </p:txBody>
      </p:sp>
      <p:graphicFrame>
        <p:nvGraphicFramePr>
          <p:cNvPr id="588806" name="Object 6"/>
          <p:cNvGraphicFramePr>
            <a:graphicFrameLocks noChangeAspect="1"/>
          </p:cNvGraphicFramePr>
          <p:nvPr/>
        </p:nvGraphicFramePr>
        <p:xfrm>
          <a:off x="2057400" y="2133600"/>
          <a:ext cx="1930400" cy="831850"/>
        </p:xfrm>
        <a:graphic>
          <a:graphicData uri="http://schemas.openxmlformats.org/presentationml/2006/ole">
            <mc:AlternateContent xmlns:mc="http://schemas.openxmlformats.org/markup-compatibility/2006">
              <mc:Choice xmlns:v="urn:schemas-microsoft-com:vml" Requires="v">
                <p:oleObj name="Equation" r:id="rId3" imgW="977900" imgH="419100" progId="Equation.3">
                  <p:embed/>
                </p:oleObj>
              </mc:Choice>
              <mc:Fallback>
                <p:oleObj name="Equation" r:id="rId3" imgW="977900" imgH="419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133600"/>
                        <a:ext cx="19304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07" name="Object 7"/>
          <p:cNvGraphicFramePr>
            <a:graphicFrameLocks noChangeAspect="1"/>
          </p:cNvGraphicFramePr>
          <p:nvPr/>
        </p:nvGraphicFramePr>
        <p:xfrm>
          <a:off x="5332413" y="2108200"/>
          <a:ext cx="1779587" cy="882650"/>
        </p:xfrm>
        <a:graphic>
          <a:graphicData uri="http://schemas.openxmlformats.org/presentationml/2006/ole">
            <mc:AlternateContent xmlns:mc="http://schemas.openxmlformats.org/markup-compatibility/2006">
              <mc:Choice xmlns:v="urn:schemas-microsoft-com:vml" Requires="v">
                <p:oleObj name="Equation" r:id="rId5" imgW="901065" imgH="444500" progId="Equation.3">
                  <p:embed/>
                </p:oleObj>
              </mc:Choice>
              <mc:Fallback>
                <p:oleObj name="Equation" r:id="rId5" imgW="901065" imgH="444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2413" y="2108200"/>
                        <a:ext cx="1779587"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08" name="Object 8"/>
          <p:cNvGraphicFramePr>
            <a:graphicFrameLocks noChangeAspect="1"/>
          </p:cNvGraphicFramePr>
          <p:nvPr/>
        </p:nvGraphicFramePr>
        <p:xfrm>
          <a:off x="1143000" y="3429000"/>
          <a:ext cx="3735388" cy="428625"/>
        </p:xfrm>
        <a:graphic>
          <a:graphicData uri="http://schemas.openxmlformats.org/presentationml/2006/ole">
            <mc:AlternateContent xmlns:mc="http://schemas.openxmlformats.org/markup-compatibility/2006">
              <mc:Choice xmlns:v="urn:schemas-microsoft-com:vml" Requires="v">
                <p:oleObj name="Equation" r:id="rId7" imgW="1892300" imgH="215900" progId="Equation.3">
                  <p:embed/>
                </p:oleObj>
              </mc:Choice>
              <mc:Fallback>
                <p:oleObj name="Equation" r:id="rId7" imgW="1892300" imgH="2159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3429000"/>
                        <a:ext cx="3735388"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09" name="Object 9"/>
          <p:cNvGraphicFramePr>
            <a:graphicFrameLocks noChangeAspect="1"/>
          </p:cNvGraphicFramePr>
          <p:nvPr/>
        </p:nvGraphicFramePr>
        <p:xfrm>
          <a:off x="5638800" y="3429000"/>
          <a:ext cx="2606675" cy="479425"/>
        </p:xfrm>
        <a:graphic>
          <a:graphicData uri="http://schemas.openxmlformats.org/presentationml/2006/ole">
            <mc:AlternateContent xmlns:mc="http://schemas.openxmlformats.org/markup-compatibility/2006">
              <mc:Choice xmlns:v="urn:schemas-microsoft-com:vml" Requires="v">
                <p:oleObj name="Equation" r:id="rId9" imgW="1320165" imgH="241300" progId="Equation.3">
                  <p:embed/>
                </p:oleObj>
              </mc:Choice>
              <mc:Fallback>
                <p:oleObj name="Equation" r:id="rId9" imgW="1320165" imgH="24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429000"/>
                        <a:ext cx="2606675"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10" name="Object 10"/>
          <p:cNvGraphicFramePr>
            <a:graphicFrameLocks noChangeAspect="1"/>
          </p:cNvGraphicFramePr>
          <p:nvPr/>
        </p:nvGraphicFramePr>
        <p:xfrm>
          <a:off x="1905000" y="4419600"/>
          <a:ext cx="5942013" cy="479425"/>
        </p:xfrm>
        <a:graphic>
          <a:graphicData uri="http://schemas.openxmlformats.org/presentationml/2006/ole">
            <mc:AlternateContent xmlns:mc="http://schemas.openxmlformats.org/markup-compatibility/2006">
              <mc:Choice xmlns:v="urn:schemas-microsoft-com:vml" Requires="v">
                <p:oleObj name="Equation" r:id="rId11" imgW="3009900" imgH="241300" progId="Equation.3">
                  <p:embed/>
                </p:oleObj>
              </mc:Choice>
              <mc:Fallback>
                <p:oleObj name="Equation" r:id="rId11" imgW="3009900" imgH="2413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5000" y="4419600"/>
                        <a:ext cx="594201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11" name="Object 11"/>
          <p:cNvGraphicFramePr>
            <a:graphicFrameLocks noChangeAspect="1"/>
          </p:cNvGraphicFramePr>
          <p:nvPr/>
        </p:nvGraphicFramePr>
        <p:xfrm>
          <a:off x="4545013" y="5029200"/>
          <a:ext cx="1304925" cy="403225"/>
        </p:xfrm>
        <a:graphic>
          <a:graphicData uri="http://schemas.openxmlformats.org/presentationml/2006/ole">
            <mc:AlternateContent xmlns:mc="http://schemas.openxmlformats.org/markup-compatibility/2006">
              <mc:Choice xmlns:v="urn:schemas-microsoft-com:vml" Requires="v">
                <p:oleObj name="Equation" r:id="rId13" imgW="660400" imgH="203200" progId="Equation.3">
                  <p:embed/>
                </p:oleObj>
              </mc:Choice>
              <mc:Fallback>
                <p:oleObj name="Equation" r:id="rId13" imgW="660400" imgH="2032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5013" y="5029200"/>
                        <a:ext cx="13049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12" name="Object 12"/>
          <p:cNvGraphicFramePr>
            <a:graphicFrameLocks noChangeAspect="1"/>
          </p:cNvGraphicFramePr>
          <p:nvPr/>
        </p:nvGraphicFramePr>
        <p:xfrm>
          <a:off x="4495800" y="5486400"/>
          <a:ext cx="1404938" cy="403225"/>
        </p:xfrm>
        <a:graphic>
          <a:graphicData uri="http://schemas.openxmlformats.org/presentationml/2006/ole">
            <mc:AlternateContent xmlns:mc="http://schemas.openxmlformats.org/markup-compatibility/2006">
              <mc:Choice xmlns:v="urn:schemas-microsoft-com:vml" Requires="v">
                <p:oleObj name="Equation" r:id="rId15" imgW="711200" imgH="203200" progId="Equation.3">
                  <p:embed/>
                </p:oleObj>
              </mc:Choice>
              <mc:Fallback>
                <p:oleObj name="Equation" r:id="rId15" imgW="711200" imgH="2032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95800" y="5486400"/>
                        <a:ext cx="140493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13" name="Object 13"/>
          <p:cNvGraphicFramePr>
            <a:graphicFrameLocks noChangeAspect="1"/>
          </p:cNvGraphicFramePr>
          <p:nvPr/>
        </p:nvGraphicFramePr>
        <p:xfrm>
          <a:off x="2819400" y="5029200"/>
          <a:ext cx="1355725" cy="403225"/>
        </p:xfrm>
        <a:graphic>
          <a:graphicData uri="http://schemas.openxmlformats.org/presentationml/2006/ole">
            <mc:AlternateContent xmlns:mc="http://schemas.openxmlformats.org/markup-compatibility/2006">
              <mc:Choice xmlns:v="urn:schemas-microsoft-com:vml" Requires="v">
                <p:oleObj name="Equation" r:id="rId17" imgW="685800" imgH="203200" progId="Equation.3">
                  <p:embed/>
                </p:oleObj>
              </mc:Choice>
              <mc:Fallback>
                <p:oleObj name="Equation" r:id="rId17" imgW="685800" imgH="2032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9400" y="5029200"/>
                        <a:ext cx="13557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8814" name="Object 14"/>
          <p:cNvGraphicFramePr>
            <a:graphicFrameLocks noChangeAspect="1"/>
          </p:cNvGraphicFramePr>
          <p:nvPr/>
        </p:nvGraphicFramePr>
        <p:xfrm>
          <a:off x="2806700" y="5486400"/>
          <a:ext cx="1381125" cy="403225"/>
        </p:xfrm>
        <a:graphic>
          <a:graphicData uri="http://schemas.openxmlformats.org/presentationml/2006/ole">
            <mc:AlternateContent xmlns:mc="http://schemas.openxmlformats.org/markup-compatibility/2006">
              <mc:Choice xmlns:v="urn:schemas-microsoft-com:vml" Requires="v">
                <p:oleObj name="Equation" r:id="rId19" imgW="698500" imgH="203200" progId="Equation.3">
                  <p:embed/>
                </p:oleObj>
              </mc:Choice>
              <mc:Fallback>
                <p:oleObj name="Equation" r:id="rId19" imgW="698500" imgH="20320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6700" y="5486400"/>
                        <a:ext cx="13811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 name="图片 14" descr="国际学院Logo1(透明)黑"/>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ltLang="zh-CN" dirty="0">
                <a:effectLst/>
                <a:ea typeface="宋体" panose="02010600030101010101" pitchFamily="2" charset="-122"/>
              </a:rPr>
              <a:t>Analytic 2-D Solutions (cont.) </a:t>
            </a:r>
          </a:p>
        </p:txBody>
      </p:sp>
      <p:sp>
        <p:nvSpPr>
          <p:cNvPr id="590851" name="Rectangle 3"/>
          <p:cNvSpPr>
            <a:spLocks noGrp="1" noChangeArrowheads="1"/>
          </p:cNvSpPr>
          <p:nvPr>
            <p:ph type="body" idx="1"/>
          </p:nvPr>
        </p:nvSpPr>
        <p:spPr/>
        <p:txBody>
          <a:bodyPr/>
          <a:lstStyle/>
          <a:p>
            <a:pPr>
              <a:spcBef>
                <a:spcPct val="30000"/>
              </a:spcBef>
            </a:pPr>
            <a:r>
              <a:rPr lang="en-US" altLang="zh-CN">
                <a:effectLst/>
                <a:ea typeface="宋体" panose="02010600030101010101" pitchFamily="2" charset="-122"/>
              </a:rPr>
              <a:t>To satisfy the first BC,               , it must be true that C</a:t>
            </a:r>
            <a:r>
              <a:rPr lang="en-US" altLang="zh-CN" baseline="-25000">
                <a:effectLst/>
                <a:ea typeface="宋体" panose="02010600030101010101" pitchFamily="2" charset="-122"/>
              </a:rPr>
              <a:t>1</a:t>
            </a:r>
            <a:r>
              <a:rPr lang="en-US" altLang="zh-CN">
                <a:effectLst/>
                <a:ea typeface="宋体" panose="02010600030101010101" pitchFamily="2" charset="-122"/>
              </a:rPr>
              <a:t> = 0.</a:t>
            </a:r>
          </a:p>
          <a:p>
            <a:pPr>
              <a:spcBef>
                <a:spcPct val="30000"/>
              </a:spcBef>
            </a:pPr>
            <a:r>
              <a:rPr lang="en-US" altLang="zh-CN">
                <a:effectLst/>
                <a:ea typeface="宋体" panose="02010600030101010101" pitchFamily="2" charset="-122"/>
              </a:rPr>
              <a:t>To satisfy the second,               , we must have C</a:t>
            </a:r>
            <a:r>
              <a:rPr lang="en-US" altLang="zh-CN" baseline="-25000">
                <a:effectLst/>
                <a:ea typeface="宋体" panose="02010600030101010101" pitchFamily="2" charset="-122"/>
              </a:rPr>
              <a:t>4</a:t>
            </a:r>
            <a:r>
              <a:rPr lang="en-US" altLang="zh-CN">
                <a:effectLst/>
                <a:ea typeface="宋体" panose="02010600030101010101" pitchFamily="2" charset="-122"/>
              </a:rPr>
              <a:t> = -C</a:t>
            </a:r>
            <a:r>
              <a:rPr lang="en-US" altLang="zh-CN" baseline="-25000">
                <a:effectLst/>
                <a:ea typeface="宋体" panose="02010600030101010101" pitchFamily="2" charset="-122"/>
              </a:rPr>
              <a:t>3</a:t>
            </a: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To satisfy the second,               , the product </a:t>
            </a:r>
            <a:r>
              <a:rPr lang="en-US" altLang="zh-CN">
                <a:effectLst/>
                <a:ea typeface="宋体" panose="02010600030101010101" pitchFamily="2" charset="-122"/>
                <a:sym typeface="Symbol" panose="05050102010706020507" pitchFamily="18" charset="2"/>
              </a:rPr>
              <a:t></a:t>
            </a:r>
            <a:r>
              <a:rPr lang="en-US" altLang="zh-CN">
                <a:effectLst/>
                <a:ea typeface="宋体" panose="02010600030101010101" pitchFamily="2" charset="-122"/>
              </a:rPr>
              <a:t>L must be a multiple of </a:t>
            </a:r>
            <a:r>
              <a:rPr lang="en-US" altLang="zh-CN">
                <a:effectLst/>
                <a:ea typeface="宋体" panose="02010600030101010101" pitchFamily="2" charset="-122"/>
                <a:sym typeface="Symbol" panose="05050102010706020507" pitchFamily="18" charset="2"/>
              </a:rPr>
              <a:t>.  Or </a:t>
            </a:r>
          </a:p>
          <a:p>
            <a:pPr>
              <a:spcBef>
                <a:spcPct val="30000"/>
              </a:spcBef>
            </a:pPr>
            <a:endParaRPr lang="en-US" altLang="zh-CN">
              <a:effectLst/>
              <a:ea typeface="宋体" panose="02010600030101010101" pitchFamily="2" charset="-122"/>
              <a:sym typeface="Symbol" panose="05050102010706020507" pitchFamily="18" charset="2"/>
            </a:endParaRPr>
          </a:p>
          <a:p>
            <a:pPr>
              <a:spcBef>
                <a:spcPct val="30000"/>
              </a:spcBef>
            </a:pPr>
            <a:r>
              <a:rPr lang="en-US" altLang="zh-CN">
                <a:effectLst/>
                <a:ea typeface="宋体" panose="02010600030101010101" pitchFamily="2" charset="-122"/>
                <a:sym typeface="Symbol" panose="05050102010706020507" pitchFamily="18" charset="2"/>
              </a:rPr>
              <a:t>Thus, we don’t have a single solution, but a whole series of them which can be superimposed:</a:t>
            </a:r>
            <a:endParaRPr lang="en-US" altLang="zh-CN">
              <a:effectLst/>
              <a:ea typeface="宋体" panose="02010600030101010101" pitchFamily="2" charset="-122"/>
            </a:endParaRPr>
          </a:p>
        </p:txBody>
      </p:sp>
      <p:graphicFrame>
        <p:nvGraphicFramePr>
          <p:cNvPr id="590856" name="Object 8"/>
          <p:cNvGraphicFramePr>
            <a:graphicFrameLocks noChangeAspect="1"/>
          </p:cNvGraphicFramePr>
          <p:nvPr/>
        </p:nvGraphicFramePr>
        <p:xfrm>
          <a:off x="1889125" y="5181600"/>
          <a:ext cx="5465763" cy="857250"/>
        </p:xfrm>
        <a:graphic>
          <a:graphicData uri="http://schemas.openxmlformats.org/presentationml/2006/ole">
            <mc:AlternateContent xmlns:mc="http://schemas.openxmlformats.org/markup-compatibility/2006">
              <mc:Choice xmlns:v="urn:schemas-microsoft-com:vml" Requires="v">
                <p:oleObj name="Equation" r:id="rId3" imgW="2768600" imgH="431800" progId="Equation.3">
                  <p:embed/>
                </p:oleObj>
              </mc:Choice>
              <mc:Fallback>
                <p:oleObj name="Equation" r:id="rId3" imgW="27686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25" y="5181600"/>
                        <a:ext cx="5465763"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0859" name="Object 11"/>
          <p:cNvGraphicFramePr>
            <a:graphicFrameLocks noChangeAspect="1"/>
          </p:cNvGraphicFramePr>
          <p:nvPr/>
        </p:nvGraphicFramePr>
        <p:xfrm>
          <a:off x="4419600" y="1371600"/>
          <a:ext cx="1355725" cy="403225"/>
        </p:xfrm>
        <a:graphic>
          <a:graphicData uri="http://schemas.openxmlformats.org/presentationml/2006/ole">
            <mc:AlternateContent xmlns:mc="http://schemas.openxmlformats.org/markup-compatibility/2006">
              <mc:Choice xmlns:v="urn:schemas-microsoft-com:vml" Requires="v">
                <p:oleObj name="Equation" r:id="rId5" imgW="685800" imgH="203200" progId="Equation.3">
                  <p:embed/>
                </p:oleObj>
              </mc:Choice>
              <mc:Fallback>
                <p:oleObj name="Equation" r:id="rId5" imgW="685800" imgH="2032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1371600"/>
                        <a:ext cx="13557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0860" name="Object 12"/>
          <p:cNvGraphicFramePr>
            <a:graphicFrameLocks noChangeAspect="1"/>
          </p:cNvGraphicFramePr>
          <p:nvPr/>
        </p:nvGraphicFramePr>
        <p:xfrm>
          <a:off x="4343400" y="3048000"/>
          <a:ext cx="1379538" cy="403225"/>
        </p:xfrm>
        <a:graphic>
          <a:graphicData uri="http://schemas.openxmlformats.org/presentationml/2006/ole">
            <mc:AlternateContent xmlns:mc="http://schemas.openxmlformats.org/markup-compatibility/2006">
              <mc:Choice xmlns:v="urn:schemas-microsoft-com:vml" Requires="v">
                <p:oleObj name="Equation" r:id="rId7" imgW="698500" imgH="203200" progId="Equation.3">
                  <p:embed/>
                </p:oleObj>
              </mc:Choice>
              <mc:Fallback>
                <p:oleObj name="Equation" r:id="rId7" imgW="698500" imgH="203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3048000"/>
                        <a:ext cx="137953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0861" name="Object 13"/>
          <p:cNvGraphicFramePr>
            <a:graphicFrameLocks noChangeAspect="1"/>
          </p:cNvGraphicFramePr>
          <p:nvPr/>
        </p:nvGraphicFramePr>
        <p:xfrm>
          <a:off x="3048000" y="3657600"/>
          <a:ext cx="3592513" cy="781050"/>
        </p:xfrm>
        <a:graphic>
          <a:graphicData uri="http://schemas.openxmlformats.org/presentationml/2006/ole">
            <mc:AlternateContent xmlns:mc="http://schemas.openxmlformats.org/markup-compatibility/2006">
              <mc:Choice xmlns:v="urn:schemas-microsoft-com:vml" Requires="v">
                <p:oleObj name="Equation" r:id="rId9" imgW="1815465" imgH="393700" progId="Equation.3">
                  <p:embed/>
                </p:oleObj>
              </mc:Choice>
              <mc:Fallback>
                <p:oleObj name="Equation" r:id="rId9" imgW="1815465" imgH="3937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3657600"/>
                        <a:ext cx="359251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0862" name="Object 14"/>
          <p:cNvGraphicFramePr>
            <a:graphicFrameLocks noChangeAspect="1"/>
          </p:cNvGraphicFramePr>
          <p:nvPr/>
        </p:nvGraphicFramePr>
        <p:xfrm>
          <a:off x="4419600" y="2209800"/>
          <a:ext cx="1304925" cy="403225"/>
        </p:xfrm>
        <a:graphic>
          <a:graphicData uri="http://schemas.openxmlformats.org/presentationml/2006/ole">
            <mc:AlternateContent xmlns:mc="http://schemas.openxmlformats.org/markup-compatibility/2006">
              <mc:Choice xmlns:v="urn:schemas-microsoft-com:vml" Requires="v">
                <p:oleObj name="Equation" r:id="rId11" imgW="660400" imgH="203200" progId="Equation.3">
                  <p:embed/>
                </p:oleObj>
              </mc:Choice>
              <mc:Fallback>
                <p:oleObj name="Equation" r:id="rId11" imgW="660400" imgH="2032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9600" y="2209800"/>
                        <a:ext cx="13049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1" name="图片 10" descr="国际学院Logo1(透明)黑"/>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ltLang="zh-CN" dirty="0">
                <a:effectLst/>
                <a:ea typeface="宋体" panose="02010600030101010101" pitchFamily="2" charset="-122"/>
              </a:rPr>
              <a:t>Analytic 2-D Solutions (cont.) </a:t>
            </a:r>
          </a:p>
        </p:txBody>
      </p:sp>
      <p:sp>
        <p:nvSpPr>
          <p:cNvPr id="592899" name="Rectangle 3"/>
          <p:cNvSpPr>
            <a:spLocks noGrp="1" noChangeArrowheads="1"/>
          </p:cNvSpPr>
          <p:nvPr>
            <p:ph type="body" idx="1"/>
          </p:nvPr>
        </p:nvSpPr>
        <p:spPr/>
        <p:txBody>
          <a:bodyPr/>
          <a:lstStyle/>
          <a:p>
            <a:pPr>
              <a:spcBef>
                <a:spcPct val="30000"/>
              </a:spcBef>
            </a:pPr>
            <a:r>
              <a:rPr lang="en-US" altLang="zh-CN">
                <a:effectLst/>
                <a:ea typeface="宋体" panose="02010600030101010101" pitchFamily="2" charset="-122"/>
              </a:rPr>
              <a:t>To simplify this a little, lets introduce the sinh function and group all the constants into a single term:</a:t>
            </a:r>
          </a:p>
          <a:p>
            <a:pPr>
              <a:spcBef>
                <a:spcPct val="30000"/>
              </a:spcBef>
            </a:pP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To get:</a:t>
            </a:r>
          </a:p>
          <a:p>
            <a:pPr>
              <a:spcBef>
                <a:spcPct val="30000"/>
              </a:spcBef>
            </a:pPr>
            <a:endParaRPr lang="en-US" altLang="zh-CN">
              <a:effectLst/>
              <a:ea typeface="宋体" panose="02010600030101010101" pitchFamily="2" charset="-122"/>
            </a:endParaRPr>
          </a:p>
          <a:p>
            <a:pPr>
              <a:spcBef>
                <a:spcPct val="30000"/>
              </a:spcBef>
            </a:pP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To get this last constant (or series of constants!) we apply the final BC: </a:t>
            </a:r>
          </a:p>
        </p:txBody>
      </p:sp>
      <p:graphicFrame>
        <p:nvGraphicFramePr>
          <p:cNvPr id="592900" name="Object 4"/>
          <p:cNvGraphicFramePr>
            <a:graphicFrameLocks noChangeAspect="1"/>
          </p:cNvGraphicFramePr>
          <p:nvPr/>
        </p:nvGraphicFramePr>
        <p:xfrm>
          <a:off x="2236788" y="3352800"/>
          <a:ext cx="4689475" cy="857250"/>
        </p:xfrm>
        <a:graphic>
          <a:graphicData uri="http://schemas.openxmlformats.org/presentationml/2006/ole">
            <mc:AlternateContent xmlns:mc="http://schemas.openxmlformats.org/markup-compatibility/2006">
              <mc:Choice xmlns:v="urn:schemas-microsoft-com:vml" Requires="v">
                <p:oleObj name="Equation" r:id="rId3" imgW="2374900" imgH="431800" progId="Equation.3">
                  <p:embed/>
                </p:oleObj>
              </mc:Choice>
              <mc:Fallback>
                <p:oleObj name="Equation" r:id="rId3" imgW="23749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788" y="3352800"/>
                        <a:ext cx="4689475"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2905" name="Object 9"/>
          <p:cNvGraphicFramePr>
            <a:graphicFrameLocks noChangeAspect="1"/>
          </p:cNvGraphicFramePr>
          <p:nvPr/>
        </p:nvGraphicFramePr>
        <p:xfrm>
          <a:off x="2300288" y="2209800"/>
          <a:ext cx="5114925" cy="808038"/>
        </p:xfrm>
        <a:graphic>
          <a:graphicData uri="http://schemas.openxmlformats.org/presentationml/2006/ole">
            <mc:AlternateContent xmlns:mc="http://schemas.openxmlformats.org/markup-compatibility/2006">
              <mc:Choice xmlns:v="urn:schemas-microsoft-com:vml" Requires="v">
                <p:oleObj name="Equation" r:id="rId5" imgW="2590800" imgH="406400" progId="Equation.3">
                  <p:embed/>
                </p:oleObj>
              </mc:Choice>
              <mc:Fallback>
                <p:oleObj name="Equation" r:id="rId5" imgW="2590800" imgH="4064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0288" y="2209800"/>
                        <a:ext cx="5114925"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2906" name="Object 10"/>
          <p:cNvGraphicFramePr>
            <a:graphicFrameLocks noChangeAspect="1"/>
          </p:cNvGraphicFramePr>
          <p:nvPr/>
        </p:nvGraphicFramePr>
        <p:xfrm>
          <a:off x="4114800" y="4800600"/>
          <a:ext cx="1404938" cy="403225"/>
        </p:xfrm>
        <a:graphic>
          <a:graphicData uri="http://schemas.openxmlformats.org/presentationml/2006/ole">
            <mc:AlternateContent xmlns:mc="http://schemas.openxmlformats.org/markup-compatibility/2006">
              <mc:Choice xmlns:v="urn:schemas-microsoft-com:vml" Requires="v">
                <p:oleObj name="Equation" r:id="rId7" imgW="711200" imgH="203200" progId="Equation.3">
                  <p:embed/>
                </p:oleObj>
              </mc:Choice>
              <mc:Fallback>
                <p:oleObj name="Equation" r:id="rId7" imgW="711200" imgH="203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4800600"/>
                        <a:ext cx="140493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2907" name="Object 11"/>
          <p:cNvGraphicFramePr>
            <a:graphicFrameLocks noChangeAspect="1"/>
          </p:cNvGraphicFramePr>
          <p:nvPr/>
        </p:nvGraphicFramePr>
        <p:xfrm>
          <a:off x="2057400" y="5334000"/>
          <a:ext cx="5291138" cy="857250"/>
        </p:xfrm>
        <a:graphic>
          <a:graphicData uri="http://schemas.openxmlformats.org/presentationml/2006/ole">
            <mc:AlternateContent xmlns:mc="http://schemas.openxmlformats.org/markup-compatibility/2006">
              <mc:Choice xmlns:v="urn:schemas-microsoft-com:vml" Requires="v">
                <p:oleObj name="Equation" r:id="rId9" imgW="2679700" imgH="431800" progId="Equation.3">
                  <p:embed/>
                </p:oleObj>
              </mc:Choice>
              <mc:Fallback>
                <p:oleObj name="Equation" r:id="rId9" imgW="2679700" imgH="4318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7400" y="5334000"/>
                        <a:ext cx="5291138"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 name="图片 9" descr="国际学院Logo1(透明)黑"/>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zh-CN" dirty="0">
                <a:effectLst/>
                <a:ea typeface="宋体" panose="02010600030101010101" pitchFamily="2" charset="-122"/>
              </a:rPr>
              <a:t>Analytic 2-D Solutions (cont.) </a:t>
            </a:r>
          </a:p>
        </p:txBody>
      </p:sp>
      <p:sp>
        <p:nvSpPr>
          <p:cNvPr id="594947" name="Rectangle 3"/>
          <p:cNvSpPr>
            <a:spLocks noGrp="1" noChangeArrowheads="1"/>
          </p:cNvSpPr>
          <p:nvPr>
            <p:ph type="body" idx="1"/>
          </p:nvPr>
        </p:nvSpPr>
        <p:spPr/>
        <p:txBody>
          <a:bodyPr/>
          <a:lstStyle/>
          <a:p>
            <a:pPr>
              <a:spcBef>
                <a:spcPct val="30000"/>
              </a:spcBef>
            </a:pPr>
            <a:r>
              <a:rPr lang="en-US" altLang="zh-CN">
                <a:effectLst/>
                <a:ea typeface="宋体" panose="02010600030101010101" pitchFamily="2" charset="-122"/>
              </a:rPr>
              <a:t>This last equation appears impossible to solve.  However, there is a little mathematical trick.</a:t>
            </a:r>
          </a:p>
          <a:p>
            <a:pPr>
              <a:spcBef>
                <a:spcPct val="30000"/>
              </a:spcBef>
            </a:pPr>
            <a:r>
              <a:rPr lang="en-US" altLang="zh-CN">
                <a:effectLst/>
                <a:ea typeface="宋体" panose="02010600030101010101" pitchFamily="2" charset="-122"/>
              </a:rPr>
              <a:t>Let’s take this equation, multiply both sides by sin(m</a:t>
            </a:r>
            <a:r>
              <a:rPr lang="en-US" altLang="zh-CN">
                <a:effectLst/>
                <a:ea typeface="宋体" panose="02010600030101010101" pitchFamily="2" charset="-122"/>
                <a:sym typeface="Symbol" panose="05050102010706020507" pitchFamily="18" charset="2"/>
              </a:rPr>
              <a:t></a:t>
            </a:r>
            <a:r>
              <a:rPr lang="en-US" altLang="zh-CN">
                <a:effectLst/>
                <a:ea typeface="宋体" panose="02010600030101010101" pitchFamily="2" charset="-122"/>
              </a:rPr>
              <a:t>x/L) and integrate from 0 to L.</a:t>
            </a:r>
          </a:p>
          <a:p>
            <a:pPr>
              <a:spcBef>
                <a:spcPct val="30000"/>
              </a:spcBef>
            </a:pPr>
            <a:endParaRPr lang="en-US" altLang="zh-CN">
              <a:effectLst/>
              <a:ea typeface="宋体" panose="02010600030101010101" pitchFamily="2" charset="-122"/>
            </a:endParaRPr>
          </a:p>
          <a:p>
            <a:pPr>
              <a:spcBef>
                <a:spcPct val="30000"/>
              </a:spcBef>
            </a:pP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The trick is that the integral on the right hand side is zero UNLESS m=n, when it becomes L/2.  This result is related to the concept of </a:t>
            </a:r>
            <a:r>
              <a:rPr lang="en-US" altLang="zh-CN" u="sng">
                <a:effectLst/>
                <a:ea typeface="宋体" panose="02010600030101010101" pitchFamily="2" charset="-122"/>
              </a:rPr>
              <a:t>orthogonal functions</a:t>
            </a:r>
            <a:r>
              <a:rPr lang="en-US" altLang="zh-CN">
                <a:effectLst/>
                <a:ea typeface="宋体" panose="02010600030101010101" pitchFamily="2" charset="-122"/>
              </a:rPr>
              <a:t>.  Thus:</a:t>
            </a:r>
          </a:p>
        </p:txBody>
      </p:sp>
      <p:graphicFrame>
        <p:nvGraphicFramePr>
          <p:cNvPr id="594951" name="Object 7"/>
          <p:cNvGraphicFramePr>
            <a:graphicFrameLocks noChangeAspect="1"/>
          </p:cNvGraphicFramePr>
          <p:nvPr/>
        </p:nvGraphicFramePr>
        <p:xfrm>
          <a:off x="1219200" y="2971800"/>
          <a:ext cx="7573963" cy="957263"/>
        </p:xfrm>
        <a:graphic>
          <a:graphicData uri="http://schemas.openxmlformats.org/presentationml/2006/ole">
            <mc:AlternateContent xmlns:mc="http://schemas.openxmlformats.org/markup-compatibility/2006">
              <mc:Choice xmlns:v="urn:schemas-microsoft-com:vml" Requires="v">
                <p:oleObj name="Equation" r:id="rId3" imgW="3835400" imgH="482600" progId="Equation.3">
                  <p:embed/>
                </p:oleObj>
              </mc:Choice>
              <mc:Fallback>
                <p:oleObj name="Equation" r:id="rId3" imgW="3835400" imgH="482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971800"/>
                        <a:ext cx="7573963"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952" name="Object 8"/>
          <p:cNvGraphicFramePr>
            <a:graphicFrameLocks noChangeAspect="1"/>
          </p:cNvGraphicFramePr>
          <p:nvPr/>
        </p:nvGraphicFramePr>
        <p:xfrm>
          <a:off x="2552700" y="5181600"/>
          <a:ext cx="4287838" cy="957263"/>
        </p:xfrm>
        <a:graphic>
          <a:graphicData uri="http://schemas.openxmlformats.org/presentationml/2006/ole">
            <mc:AlternateContent xmlns:mc="http://schemas.openxmlformats.org/markup-compatibility/2006">
              <mc:Choice xmlns:v="urn:schemas-microsoft-com:vml" Requires="v">
                <p:oleObj name="Equation" r:id="rId5" imgW="2171700" imgH="482600" progId="Equation.3">
                  <p:embed/>
                </p:oleObj>
              </mc:Choice>
              <mc:Fallback>
                <p:oleObj name="Equation" r:id="rId5" imgW="2171700" imgH="482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2700" y="5181600"/>
                        <a:ext cx="4287838"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图片 7" descr="国际学院Logo1(透明)黑"/>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altLang="zh-CN" dirty="0">
                <a:effectLst/>
                <a:ea typeface="宋体" panose="02010600030101010101" pitchFamily="2" charset="-122"/>
              </a:rPr>
              <a:t>Analytic 2-D Solutions (cont.) </a:t>
            </a:r>
          </a:p>
        </p:txBody>
      </p:sp>
      <p:sp>
        <p:nvSpPr>
          <p:cNvPr id="596995" name="Rectangle 3"/>
          <p:cNvSpPr>
            <a:spLocks noGrp="1" noChangeArrowheads="1"/>
          </p:cNvSpPr>
          <p:nvPr>
            <p:ph type="body" idx="1"/>
          </p:nvPr>
        </p:nvSpPr>
        <p:spPr/>
        <p:txBody>
          <a:bodyPr/>
          <a:lstStyle/>
          <a:p>
            <a:pPr>
              <a:spcBef>
                <a:spcPct val="30000"/>
              </a:spcBef>
            </a:pPr>
            <a:r>
              <a:rPr lang="en-US" altLang="zh-CN">
                <a:effectLst/>
                <a:ea typeface="宋体" panose="02010600030101010101" pitchFamily="2" charset="-122"/>
              </a:rPr>
              <a:t>Finally, the integral on the left hand side will be zero for even values of n.  For odd values it has the solution 2L/n</a:t>
            </a:r>
            <a:r>
              <a:rPr lang="en-US" altLang="zh-CN">
                <a:effectLst/>
                <a:ea typeface="宋体" panose="02010600030101010101" pitchFamily="2" charset="-122"/>
                <a:sym typeface="Symbol" panose="05050102010706020507" pitchFamily="18" charset="2"/>
              </a:rPr>
              <a:t>.</a:t>
            </a:r>
            <a:endParaRPr lang="en-US" altLang="zh-CN">
              <a:effectLst/>
              <a:ea typeface="宋体" panose="02010600030101010101" pitchFamily="2" charset="-122"/>
            </a:endParaRPr>
          </a:p>
          <a:p>
            <a:pPr>
              <a:spcBef>
                <a:spcPct val="30000"/>
              </a:spcBef>
            </a:pPr>
            <a:endParaRPr lang="en-US" altLang="zh-CN">
              <a:effectLst/>
              <a:ea typeface="宋体" panose="02010600030101010101" pitchFamily="2" charset="-122"/>
            </a:endParaRPr>
          </a:p>
          <a:p>
            <a:pPr lvl="1">
              <a:spcBef>
                <a:spcPct val="30000"/>
              </a:spcBef>
            </a:pP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Or, playing algebra games:</a:t>
            </a:r>
          </a:p>
          <a:p>
            <a:pPr>
              <a:spcBef>
                <a:spcPct val="30000"/>
              </a:spcBef>
            </a:pPr>
            <a:endParaRPr lang="en-US" altLang="zh-CN">
              <a:effectLst/>
              <a:ea typeface="宋体" panose="02010600030101010101" pitchFamily="2" charset="-122"/>
            </a:endParaRPr>
          </a:p>
          <a:p>
            <a:pPr>
              <a:spcBef>
                <a:spcPct val="30000"/>
              </a:spcBef>
            </a:pPr>
            <a:endParaRPr lang="en-US" altLang="zh-CN">
              <a:effectLst/>
              <a:ea typeface="宋体" panose="02010600030101010101" pitchFamily="2" charset="-122"/>
            </a:endParaRPr>
          </a:p>
          <a:p>
            <a:pPr>
              <a:spcBef>
                <a:spcPct val="30000"/>
              </a:spcBef>
            </a:pPr>
            <a:r>
              <a:rPr lang="en-US" altLang="zh-CN">
                <a:effectLst/>
                <a:ea typeface="宋体" panose="02010600030101010101" pitchFamily="2" charset="-122"/>
              </a:rPr>
              <a:t>And our final solution for this problem is:</a:t>
            </a:r>
          </a:p>
        </p:txBody>
      </p:sp>
      <p:graphicFrame>
        <p:nvGraphicFramePr>
          <p:cNvPr id="596997" name="Object 5"/>
          <p:cNvGraphicFramePr>
            <a:graphicFrameLocks noChangeAspect="1"/>
          </p:cNvGraphicFramePr>
          <p:nvPr/>
        </p:nvGraphicFramePr>
        <p:xfrm>
          <a:off x="2093913" y="2428875"/>
          <a:ext cx="5418137" cy="855663"/>
        </p:xfrm>
        <a:graphic>
          <a:graphicData uri="http://schemas.openxmlformats.org/presentationml/2006/ole">
            <mc:AlternateContent xmlns:mc="http://schemas.openxmlformats.org/markup-compatibility/2006">
              <mc:Choice xmlns:v="urn:schemas-microsoft-com:vml" Requires="v">
                <p:oleObj name="Equation" r:id="rId3" imgW="2743200" imgH="431800" progId="Equation.3">
                  <p:embed/>
                </p:oleObj>
              </mc:Choice>
              <mc:Fallback>
                <p:oleObj name="Equation" r:id="rId3" imgW="27432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3913" y="2428875"/>
                        <a:ext cx="5418137"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8" name="Object 6"/>
          <p:cNvGraphicFramePr>
            <a:graphicFrameLocks noChangeAspect="1"/>
          </p:cNvGraphicFramePr>
          <p:nvPr/>
        </p:nvGraphicFramePr>
        <p:xfrm>
          <a:off x="1843088" y="3868738"/>
          <a:ext cx="6497637" cy="855662"/>
        </p:xfrm>
        <a:graphic>
          <a:graphicData uri="http://schemas.openxmlformats.org/presentationml/2006/ole">
            <mc:AlternateContent xmlns:mc="http://schemas.openxmlformats.org/markup-compatibility/2006">
              <mc:Choice xmlns:v="urn:schemas-microsoft-com:vml" Requires="v">
                <p:oleObj name="Equation" r:id="rId5" imgW="3289300" imgH="431800" progId="Equation.3">
                  <p:embed/>
                </p:oleObj>
              </mc:Choice>
              <mc:Fallback>
                <p:oleObj name="Equation" r:id="rId5" imgW="32893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3088" y="3868738"/>
                        <a:ext cx="6497637"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6999" name="Object 7"/>
          <p:cNvGraphicFramePr>
            <a:graphicFrameLocks noChangeAspect="1"/>
          </p:cNvGraphicFramePr>
          <p:nvPr/>
        </p:nvGraphicFramePr>
        <p:xfrm>
          <a:off x="1649413" y="5354638"/>
          <a:ext cx="6345237" cy="882650"/>
        </p:xfrm>
        <a:graphic>
          <a:graphicData uri="http://schemas.openxmlformats.org/presentationml/2006/ole">
            <mc:AlternateContent xmlns:mc="http://schemas.openxmlformats.org/markup-compatibility/2006">
              <mc:Choice xmlns:v="urn:schemas-microsoft-com:vml" Requires="v">
                <p:oleObj name="Equation" r:id="rId7" imgW="3213100" imgH="444500" progId="Equation.3">
                  <p:embed/>
                </p:oleObj>
              </mc:Choice>
              <mc:Fallback>
                <p:oleObj name="Equation" r:id="rId7" imgW="3213100" imgH="4445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9413" y="5354638"/>
                        <a:ext cx="6345237" cy="88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图片 8" descr="国际学院Logo1(透明)黑"/>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zh-CN" dirty="0">
                <a:effectLst/>
                <a:ea typeface="宋体" panose="02010600030101010101" pitchFamily="2" charset="-122"/>
              </a:rPr>
              <a:t>Analytic 2-D Solutions (cont.) </a:t>
            </a:r>
          </a:p>
        </p:txBody>
      </p:sp>
      <p:sp>
        <p:nvSpPr>
          <p:cNvPr id="599043" name="Rectangle 3"/>
          <p:cNvSpPr>
            <a:spLocks noGrp="1" noChangeArrowheads="1"/>
          </p:cNvSpPr>
          <p:nvPr>
            <p:ph type="body" idx="1"/>
          </p:nvPr>
        </p:nvSpPr>
        <p:spPr/>
        <p:txBody>
          <a:bodyPr/>
          <a:lstStyle/>
          <a:p>
            <a:pPr>
              <a:spcBef>
                <a:spcPct val="30000"/>
              </a:spcBef>
            </a:pPr>
            <a:r>
              <a:rPr lang="en-US" altLang="zh-CN">
                <a:effectLst/>
                <a:ea typeface="宋体" panose="02010600030101010101" pitchFamily="2" charset="-122"/>
              </a:rPr>
              <a:t>All this effort.  And this was a simple problem!</a:t>
            </a:r>
          </a:p>
          <a:p>
            <a:pPr>
              <a:spcBef>
                <a:spcPct val="30000"/>
              </a:spcBef>
            </a:pPr>
            <a:r>
              <a:rPr lang="en-US" altLang="zh-CN">
                <a:effectLst/>
                <a:ea typeface="宋体" panose="02010600030101010101" pitchFamily="2" charset="-122"/>
              </a:rPr>
              <a:t>Also, while this solution has the value of being continuous in x and y, it also involves an infinite sum.</a:t>
            </a:r>
          </a:p>
          <a:p>
            <a:pPr>
              <a:spcBef>
                <a:spcPct val="30000"/>
              </a:spcBef>
            </a:pPr>
            <a:r>
              <a:rPr lang="en-US" altLang="zh-CN">
                <a:effectLst/>
                <a:ea typeface="宋体" panose="02010600030101010101" pitchFamily="2" charset="-122"/>
              </a:rPr>
              <a:t>In practice, we might only include the first 10 or so terms, but where we truncate the 		       sum can effect the solution.</a:t>
            </a:r>
          </a:p>
          <a:p>
            <a:pPr>
              <a:spcBef>
                <a:spcPct val="30000"/>
              </a:spcBef>
            </a:pPr>
            <a:r>
              <a:rPr lang="en-US" altLang="zh-CN">
                <a:effectLst/>
                <a:ea typeface="宋体" panose="02010600030101010101" pitchFamily="2" charset="-122"/>
              </a:rPr>
              <a:t>By the way, if we evaluate 			        this sum, the solution for   			     </a:t>
            </a:r>
            <a:r>
              <a:rPr lang="en-US" altLang="zh-CN">
                <a:effectLst/>
                <a:ea typeface="宋体" panose="02010600030101010101" pitchFamily="2" charset="-122"/>
                <a:sym typeface="Symbol" panose="05050102010706020507" pitchFamily="18" charset="2"/>
              </a:rPr>
              <a:t></a:t>
            </a:r>
            <a:r>
              <a:rPr lang="en-US" altLang="zh-CN">
                <a:effectLst/>
                <a:ea typeface="宋体" panose="02010600030101010101" pitchFamily="2" charset="-122"/>
              </a:rPr>
              <a:t>(x,y) looks  something like:</a:t>
            </a:r>
          </a:p>
        </p:txBody>
      </p:sp>
      <p:grpSp>
        <p:nvGrpSpPr>
          <p:cNvPr id="599077" name="Group 37"/>
          <p:cNvGrpSpPr/>
          <p:nvPr/>
        </p:nvGrpSpPr>
        <p:grpSpPr bwMode="auto">
          <a:xfrm>
            <a:off x="5826711" y="3429000"/>
            <a:ext cx="3124200" cy="3216275"/>
            <a:chOff x="3600" y="2112"/>
            <a:chExt cx="1968" cy="2026"/>
          </a:xfrm>
        </p:grpSpPr>
        <p:sp>
          <p:nvSpPr>
            <p:cNvPr id="599049" name="Rectangle 9"/>
            <p:cNvSpPr>
              <a:spLocks noChangeArrowheads="1"/>
            </p:cNvSpPr>
            <p:nvPr/>
          </p:nvSpPr>
          <p:spPr bwMode="auto">
            <a:xfrm>
              <a:off x="4032" y="2352"/>
              <a:ext cx="1104" cy="1536"/>
            </a:xfrm>
            <a:prstGeom prst="rect">
              <a:avLst/>
            </a:prstGeom>
            <a:solidFill>
              <a:schemeClr val="bg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endParaRPr>
            </a:p>
          </p:txBody>
        </p:sp>
        <p:sp>
          <p:nvSpPr>
            <p:cNvPr id="599054" name="Line 14"/>
            <p:cNvSpPr>
              <a:spLocks noChangeShapeType="1"/>
            </p:cNvSpPr>
            <p:nvPr/>
          </p:nvSpPr>
          <p:spPr bwMode="auto">
            <a:xfrm>
              <a:off x="4032" y="3888"/>
              <a:ext cx="1296" cy="0"/>
            </a:xfrm>
            <a:prstGeom prst="line">
              <a:avLst/>
            </a:prstGeom>
            <a:noFill/>
            <a:ln w="9525">
              <a:solidFill>
                <a:schemeClr val="tx1"/>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uLnTx/>
                <a:uFillTx/>
                <a:latin typeface="Symbol" panose="05050102010706020507" pitchFamily="18" charset="2"/>
                <a:ea typeface="+mn-ea"/>
                <a:cs typeface="+mn-cs"/>
              </a:endParaRPr>
            </a:p>
          </p:txBody>
        </p:sp>
        <p:sp>
          <p:nvSpPr>
            <p:cNvPr id="599055" name="Line 15"/>
            <p:cNvSpPr>
              <a:spLocks noChangeShapeType="1"/>
            </p:cNvSpPr>
            <p:nvPr/>
          </p:nvSpPr>
          <p:spPr bwMode="auto">
            <a:xfrm flipV="1">
              <a:off x="4032" y="2160"/>
              <a:ext cx="0" cy="1728"/>
            </a:xfrm>
            <a:prstGeom prst="line">
              <a:avLst/>
            </a:prstGeom>
            <a:noFill/>
            <a:ln w="9525">
              <a:solidFill>
                <a:schemeClr val="tx1"/>
              </a:solidFill>
              <a:miter lim="800000"/>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uLnTx/>
                <a:uFillTx/>
                <a:latin typeface="Symbol" panose="05050102010706020507" pitchFamily="18" charset="2"/>
                <a:ea typeface="+mn-ea"/>
                <a:cs typeface="+mn-cs"/>
              </a:endParaRPr>
            </a:p>
          </p:txBody>
        </p:sp>
        <p:sp>
          <p:nvSpPr>
            <p:cNvPr id="599057" name="Text Box 17"/>
            <p:cNvSpPr txBox="1">
              <a:spLocks noChangeArrowheads="1"/>
            </p:cNvSpPr>
            <p:nvPr/>
          </p:nvSpPr>
          <p:spPr bwMode="auto">
            <a:xfrm>
              <a:off x="4368" y="211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a:t>
              </a:r>
              <a:r>
                <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=1</a:t>
              </a:r>
              <a:endPar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endParaRPr>
            </a:p>
          </p:txBody>
        </p:sp>
        <p:sp>
          <p:nvSpPr>
            <p:cNvPr id="599060" name="Text Box 20"/>
            <p:cNvSpPr txBox="1">
              <a:spLocks noChangeArrowheads="1"/>
            </p:cNvSpPr>
            <p:nvPr/>
          </p:nvSpPr>
          <p:spPr bwMode="auto">
            <a:xfrm>
              <a:off x="5088" y="388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rPr>
                <a:t>x</a:t>
              </a:r>
            </a:p>
          </p:txBody>
        </p:sp>
        <p:sp>
          <p:nvSpPr>
            <p:cNvPr id="599061" name="Text Box 21"/>
            <p:cNvSpPr txBox="1">
              <a:spLocks noChangeArrowheads="1"/>
            </p:cNvSpPr>
            <p:nvPr/>
          </p:nvSpPr>
          <p:spPr bwMode="auto">
            <a:xfrm>
              <a:off x="3792" y="220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rPr>
                <a:t>y</a:t>
              </a:r>
            </a:p>
          </p:txBody>
        </p:sp>
        <p:sp>
          <p:nvSpPr>
            <p:cNvPr id="599062" name="Text Box 22"/>
            <p:cNvSpPr txBox="1">
              <a:spLocks noChangeArrowheads="1"/>
            </p:cNvSpPr>
            <p:nvPr/>
          </p:nvSpPr>
          <p:spPr bwMode="auto">
            <a:xfrm>
              <a:off x="5136" y="283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a:t>
              </a:r>
              <a:r>
                <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=0</a:t>
              </a:r>
              <a:endPar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endParaRPr>
            </a:p>
          </p:txBody>
        </p:sp>
        <p:sp>
          <p:nvSpPr>
            <p:cNvPr id="599063" name="Text Box 23"/>
            <p:cNvSpPr txBox="1">
              <a:spLocks noChangeArrowheads="1"/>
            </p:cNvSpPr>
            <p:nvPr/>
          </p:nvSpPr>
          <p:spPr bwMode="auto">
            <a:xfrm>
              <a:off x="3600" y="2928"/>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a:t>
              </a:r>
              <a:r>
                <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=0</a:t>
              </a:r>
              <a:endPar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endParaRPr>
            </a:p>
          </p:txBody>
        </p:sp>
        <p:sp>
          <p:nvSpPr>
            <p:cNvPr id="599064" name="Text Box 24"/>
            <p:cNvSpPr txBox="1">
              <a:spLocks noChangeArrowheads="1"/>
            </p:cNvSpPr>
            <p:nvPr/>
          </p:nvSpPr>
          <p:spPr bwMode="auto">
            <a:xfrm>
              <a:off x="4608" y="384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zh-CN" altLang="en-US" sz="2000" b="0" i="0" u="none" strike="noStrike" kern="1200" cap="none" spc="0" normalizeH="0" baseline="0" noProof="0" dirty="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a:t>
              </a:r>
              <a:r>
                <a:rPr kumimoji="1" lang="en-US" altLang="zh-CN" sz="2000" b="0" i="0" u="none" strike="noStrike" kern="1200" cap="none" spc="0" normalizeH="0" baseline="0" noProof="0" dirty="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=0</a:t>
              </a:r>
              <a:endParaRPr kumimoji="1" lang="en-US" altLang="zh-CN" sz="2000" b="0" i="0" u="none" strike="noStrike" kern="1200" cap="none" spc="0" normalizeH="0" baseline="0" noProof="0" dirty="0">
                <a:ln>
                  <a:noFill/>
                </a:ln>
                <a:solidFill>
                  <a:srgbClr val="010000"/>
                </a:solidFill>
                <a:uLnTx/>
                <a:uFillTx/>
                <a:latin typeface="Tahoma" panose="020B0604030504040204" pitchFamily="34" charset="0"/>
                <a:ea typeface="宋体" panose="02010600030101010101" pitchFamily="2" charset="-122"/>
                <a:cs typeface="+mn-cs"/>
              </a:endParaRPr>
            </a:p>
          </p:txBody>
        </p:sp>
        <p:sp>
          <p:nvSpPr>
            <p:cNvPr id="599069" name="Freeform 29"/>
            <p:cNvSpPr/>
            <p:nvPr/>
          </p:nvSpPr>
          <p:spPr bwMode="auto">
            <a:xfrm>
              <a:off x="4032" y="2352"/>
              <a:ext cx="1104" cy="241"/>
            </a:xfrm>
            <a:custGeom>
              <a:avLst/>
              <a:gdLst>
                <a:gd name="T0" fmla="*/ 0 w 1104"/>
                <a:gd name="T1" fmla="*/ 0 h 241"/>
                <a:gd name="T2" fmla="*/ 352 w 1104"/>
                <a:gd name="T3" fmla="*/ 200 h 241"/>
                <a:gd name="T4" fmla="*/ 720 w 1104"/>
                <a:gd name="T5" fmla="*/ 208 h 241"/>
                <a:gd name="T6" fmla="*/ 1104 w 1104"/>
                <a:gd name="T7" fmla="*/ 0 h 241"/>
              </a:gdLst>
              <a:ahLst/>
              <a:cxnLst>
                <a:cxn ang="0">
                  <a:pos x="T0" y="T1"/>
                </a:cxn>
                <a:cxn ang="0">
                  <a:pos x="T2" y="T3"/>
                </a:cxn>
                <a:cxn ang="0">
                  <a:pos x="T4" y="T5"/>
                </a:cxn>
                <a:cxn ang="0">
                  <a:pos x="T6" y="T7"/>
                </a:cxn>
              </a:cxnLst>
              <a:rect l="0" t="0" r="r" b="b"/>
              <a:pathLst>
                <a:path w="1104" h="241">
                  <a:moveTo>
                    <a:pt x="0" y="0"/>
                  </a:moveTo>
                  <a:cubicBezTo>
                    <a:pt x="59" y="33"/>
                    <a:pt x="232" y="165"/>
                    <a:pt x="352" y="200"/>
                  </a:cubicBezTo>
                  <a:cubicBezTo>
                    <a:pt x="472" y="235"/>
                    <a:pt x="595" y="241"/>
                    <a:pt x="720" y="208"/>
                  </a:cubicBezTo>
                  <a:cubicBezTo>
                    <a:pt x="845" y="175"/>
                    <a:pt x="1024" y="43"/>
                    <a:pt x="1104"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uLnTx/>
                <a:uFillTx/>
                <a:latin typeface="Symbol" panose="05050102010706020507" pitchFamily="18" charset="2"/>
                <a:ea typeface="+mn-ea"/>
                <a:cs typeface="+mn-cs"/>
              </a:endParaRPr>
            </a:p>
          </p:txBody>
        </p:sp>
        <p:sp>
          <p:nvSpPr>
            <p:cNvPr id="599070" name="Freeform 30"/>
            <p:cNvSpPr/>
            <p:nvPr/>
          </p:nvSpPr>
          <p:spPr bwMode="auto">
            <a:xfrm>
              <a:off x="4032" y="2352"/>
              <a:ext cx="1104" cy="480"/>
            </a:xfrm>
            <a:custGeom>
              <a:avLst/>
              <a:gdLst>
                <a:gd name="T0" fmla="*/ 0 w 1104"/>
                <a:gd name="T1" fmla="*/ 0 h 241"/>
                <a:gd name="T2" fmla="*/ 352 w 1104"/>
                <a:gd name="T3" fmla="*/ 200 h 241"/>
                <a:gd name="T4" fmla="*/ 720 w 1104"/>
                <a:gd name="T5" fmla="*/ 208 h 241"/>
                <a:gd name="T6" fmla="*/ 1104 w 1104"/>
                <a:gd name="T7" fmla="*/ 0 h 241"/>
              </a:gdLst>
              <a:ahLst/>
              <a:cxnLst>
                <a:cxn ang="0">
                  <a:pos x="T0" y="T1"/>
                </a:cxn>
                <a:cxn ang="0">
                  <a:pos x="T2" y="T3"/>
                </a:cxn>
                <a:cxn ang="0">
                  <a:pos x="T4" y="T5"/>
                </a:cxn>
                <a:cxn ang="0">
                  <a:pos x="T6" y="T7"/>
                </a:cxn>
              </a:cxnLst>
              <a:rect l="0" t="0" r="r" b="b"/>
              <a:pathLst>
                <a:path w="1104" h="241">
                  <a:moveTo>
                    <a:pt x="0" y="0"/>
                  </a:moveTo>
                  <a:cubicBezTo>
                    <a:pt x="59" y="33"/>
                    <a:pt x="232" y="165"/>
                    <a:pt x="352" y="200"/>
                  </a:cubicBezTo>
                  <a:cubicBezTo>
                    <a:pt x="472" y="235"/>
                    <a:pt x="595" y="241"/>
                    <a:pt x="720" y="208"/>
                  </a:cubicBezTo>
                  <a:cubicBezTo>
                    <a:pt x="845" y="175"/>
                    <a:pt x="1024" y="43"/>
                    <a:pt x="1104"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uLnTx/>
                <a:uFillTx/>
                <a:latin typeface="Symbol" panose="05050102010706020507" pitchFamily="18" charset="2"/>
                <a:ea typeface="+mn-ea"/>
                <a:cs typeface="+mn-cs"/>
              </a:endParaRPr>
            </a:p>
          </p:txBody>
        </p:sp>
        <p:sp>
          <p:nvSpPr>
            <p:cNvPr id="599071" name="Freeform 31"/>
            <p:cNvSpPr/>
            <p:nvPr/>
          </p:nvSpPr>
          <p:spPr bwMode="auto">
            <a:xfrm>
              <a:off x="4032" y="2352"/>
              <a:ext cx="1104" cy="864"/>
            </a:xfrm>
            <a:custGeom>
              <a:avLst/>
              <a:gdLst>
                <a:gd name="T0" fmla="*/ 0 w 1104"/>
                <a:gd name="T1" fmla="*/ 0 h 241"/>
                <a:gd name="T2" fmla="*/ 352 w 1104"/>
                <a:gd name="T3" fmla="*/ 200 h 241"/>
                <a:gd name="T4" fmla="*/ 720 w 1104"/>
                <a:gd name="T5" fmla="*/ 208 h 241"/>
                <a:gd name="T6" fmla="*/ 1104 w 1104"/>
                <a:gd name="T7" fmla="*/ 0 h 241"/>
              </a:gdLst>
              <a:ahLst/>
              <a:cxnLst>
                <a:cxn ang="0">
                  <a:pos x="T0" y="T1"/>
                </a:cxn>
                <a:cxn ang="0">
                  <a:pos x="T2" y="T3"/>
                </a:cxn>
                <a:cxn ang="0">
                  <a:pos x="T4" y="T5"/>
                </a:cxn>
                <a:cxn ang="0">
                  <a:pos x="T6" y="T7"/>
                </a:cxn>
              </a:cxnLst>
              <a:rect l="0" t="0" r="r" b="b"/>
              <a:pathLst>
                <a:path w="1104" h="241">
                  <a:moveTo>
                    <a:pt x="0" y="0"/>
                  </a:moveTo>
                  <a:cubicBezTo>
                    <a:pt x="59" y="33"/>
                    <a:pt x="232" y="165"/>
                    <a:pt x="352" y="200"/>
                  </a:cubicBezTo>
                  <a:cubicBezTo>
                    <a:pt x="472" y="235"/>
                    <a:pt x="595" y="241"/>
                    <a:pt x="720" y="208"/>
                  </a:cubicBezTo>
                  <a:cubicBezTo>
                    <a:pt x="845" y="175"/>
                    <a:pt x="1024" y="43"/>
                    <a:pt x="1104"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uLnTx/>
                <a:uFillTx/>
                <a:latin typeface="Symbol" panose="05050102010706020507" pitchFamily="18" charset="2"/>
                <a:ea typeface="+mn-ea"/>
                <a:cs typeface="+mn-cs"/>
              </a:endParaRPr>
            </a:p>
          </p:txBody>
        </p:sp>
        <p:sp>
          <p:nvSpPr>
            <p:cNvPr id="599072" name="Freeform 32"/>
            <p:cNvSpPr/>
            <p:nvPr/>
          </p:nvSpPr>
          <p:spPr bwMode="auto">
            <a:xfrm>
              <a:off x="4032" y="2352"/>
              <a:ext cx="1104" cy="1344"/>
            </a:xfrm>
            <a:custGeom>
              <a:avLst/>
              <a:gdLst>
                <a:gd name="T0" fmla="*/ 0 w 1104"/>
                <a:gd name="T1" fmla="*/ 0 h 241"/>
                <a:gd name="T2" fmla="*/ 352 w 1104"/>
                <a:gd name="T3" fmla="*/ 200 h 241"/>
                <a:gd name="T4" fmla="*/ 720 w 1104"/>
                <a:gd name="T5" fmla="*/ 208 h 241"/>
                <a:gd name="T6" fmla="*/ 1104 w 1104"/>
                <a:gd name="T7" fmla="*/ 0 h 241"/>
              </a:gdLst>
              <a:ahLst/>
              <a:cxnLst>
                <a:cxn ang="0">
                  <a:pos x="T0" y="T1"/>
                </a:cxn>
                <a:cxn ang="0">
                  <a:pos x="T2" y="T3"/>
                </a:cxn>
                <a:cxn ang="0">
                  <a:pos x="T4" y="T5"/>
                </a:cxn>
                <a:cxn ang="0">
                  <a:pos x="T6" y="T7"/>
                </a:cxn>
              </a:cxnLst>
              <a:rect l="0" t="0" r="r" b="b"/>
              <a:pathLst>
                <a:path w="1104" h="241">
                  <a:moveTo>
                    <a:pt x="0" y="0"/>
                  </a:moveTo>
                  <a:cubicBezTo>
                    <a:pt x="59" y="33"/>
                    <a:pt x="232" y="165"/>
                    <a:pt x="352" y="200"/>
                  </a:cubicBezTo>
                  <a:cubicBezTo>
                    <a:pt x="472" y="235"/>
                    <a:pt x="595" y="241"/>
                    <a:pt x="720" y="208"/>
                  </a:cubicBezTo>
                  <a:cubicBezTo>
                    <a:pt x="845" y="175"/>
                    <a:pt x="1024" y="43"/>
                    <a:pt x="1104"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uLnTx/>
                <a:uFillTx/>
                <a:latin typeface="Symbol" panose="05050102010706020507" pitchFamily="18" charset="2"/>
                <a:ea typeface="+mn-ea"/>
                <a:cs typeface="+mn-cs"/>
              </a:endParaRPr>
            </a:p>
          </p:txBody>
        </p:sp>
        <p:sp>
          <p:nvSpPr>
            <p:cNvPr id="599073" name="Text Box 33"/>
            <p:cNvSpPr txBox="1">
              <a:spLocks noChangeArrowheads="1"/>
            </p:cNvSpPr>
            <p:nvPr/>
          </p:nvSpPr>
          <p:spPr bwMode="auto">
            <a:xfrm>
              <a:off x="4368" y="235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0.75</a:t>
              </a:r>
              <a:endPar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endParaRPr>
            </a:p>
          </p:txBody>
        </p:sp>
        <p:sp>
          <p:nvSpPr>
            <p:cNvPr id="599074" name="Text Box 34"/>
            <p:cNvSpPr txBox="1">
              <a:spLocks noChangeArrowheads="1"/>
            </p:cNvSpPr>
            <p:nvPr/>
          </p:nvSpPr>
          <p:spPr bwMode="auto">
            <a:xfrm>
              <a:off x="4416"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0.5</a:t>
              </a:r>
              <a:endPar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endParaRPr>
            </a:p>
          </p:txBody>
        </p:sp>
        <p:sp>
          <p:nvSpPr>
            <p:cNvPr id="599075" name="Text Box 35"/>
            <p:cNvSpPr txBox="1">
              <a:spLocks noChangeArrowheads="1"/>
            </p:cNvSpPr>
            <p:nvPr/>
          </p:nvSpPr>
          <p:spPr bwMode="auto">
            <a:xfrm>
              <a:off x="4368" y="288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0.25</a:t>
              </a:r>
              <a:endPar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endParaRPr>
            </a:p>
          </p:txBody>
        </p:sp>
        <p:sp>
          <p:nvSpPr>
            <p:cNvPr id="599076" name="Text Box 36"/>
            <p:cNvSpPr txBox="1">
              <a:spLocks noChangeArrowheads="1"/>
            </p:cNvSpPr>
            <p:nvPr/>
          </p:nvSpPr>
          <p:spPr bwMode="auto">
            <a:xfrm>
              <a:off x="4416" y="3360"/>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sym typeface="Symbol" panose="05050102010706020507" pitchFamily="18" charset="2"/>
                </a:rPr>
                <a:t>0.1</a:t>
              </a:r>
              <a:endParaRPr kumimoji="1" lang="en-US" altLang="zh-CN" sz="2000" b="0" i="0" u="none" strike="noStrike" kern="1200" cap="none" spc="0" normalizeH="0" baseline="0" noProof="0">
                <a:ln>
                  <a:noFill/>
                </a:ln>
                <a:solidFill>
                  <a:srgbClr val="010000"/>
                </a:solidFill>
                <a:uLnTx/>
                <a:uFillTx/>
                <a:latin typeface="Tahoma" panose="020B0604030504040204" pitchFamily="34" charset="0"/>
                <a:ea typeface="宋体" panose="02010600030101010101" pitchFamily="2" charset="-122"/>
                <a:cs typeface="+mn-cs"/>
              </a:endParaRPr>
            </a:p>
          </p:txBody>
        </p:sp>
      </p:grpSp>
      <p:pic>
        <p:nvPicPr>
          <p:cNvPr id="24" name="图片 23" descr="国际学院Logo1(透明)黑"/>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zh-CN" b="1" dirty="0">
                <a:solidFill>
                  <a:srgbClr val="993366"/>
                </a:solidFill>
                <a:effectLst/>
                <a:ea typeface="宋体" panose="02010600030101010101" pitchFamily="2" charset="-122"/>
              </a:rPr>
              <a:t>Graphical Method </a:t>
            </a:r>
            <a:r>
              <a:rPr lang="en-US" altLang="zh-CN" dirty="0">
                <a:effectLst/>
                <a:ea typeface="宋体" panose="02010600030101010101" pitchFamily="2" charset="-122"/>
              </a:rPr>
              <a:t>for 2-D Conduction </a:t>
            </a:r>
          </a:p>
        </p:txBody>
      </p:sp>
      <p:sp>
        <p:nvSpPr>
          <p:cNvPr id="602115" name="Rectangle 3"/>
          <p:cNvSpPr>
            <a:spLocks noGrp="1" noChangeArrowheads="1"/>
          </p:cNvSpPr>
          <p:nvPr>
            <p:ph type="body" idx="1"/>
          </p:nvPr>
        </p:nvSpPr>
        <p:spPr/>
        <p:txBody>
          <a:bodyPr/>
          <a:lstStyle/>
          <a:p>
            <a:pPr>
              <a:spcBef>
                <a:spcPct val="30000"/>
              </a:spcBef>
            </a:pPr>
            <a:r>
              <a:rPr lang="en-US" altLang="zh-CN" dirty="0">
                <a:effectLst/>
                <a:ea typeface="宋体" panose="02010600030101010101" pitchFamily="2" charset="-122"/>
              </a:rPr>
              <a:t>The second method of 2-D conduction analysis is called the Graphical Method.</a:t>
            </a:r>
          </a:p>
          <a:p>
            <a:pPr>
              <a:spcBef>
                <a:spcPct val="30000"/>
              </a:spcBef>
            </a:pPr>
            <a:r>
              <a:rPr lang="en-US" altLang="zh-CN" dirty="0">
                <a:effectLst/>
                <a:ea typeface="宋体" panose="02010600030101010101" pitchFamily="2" charset="-122"/>
              </a:rPr>
              <a:t>In this method, isotherms (lines of constant T) and adiabats (line of constant heat flux) are sketched based on simple geometric rules and a desire to achieve “smoothness”.</a:t>
            </a:r>
          </a:p>
          <a:p>
            <a:pPr>
              <a:spcBef>
                <a:spcPct val="30000"/>
              </a:spcBef>
            </a:pPr>
            <a:r>
              <a:rPr lang="en-US" altLang="zh-CN" dirty="0">
                <a:effectLst/>
                <a:ea typeface="宋体" panose="02010600030101010101" pitchFamily="2" charset="-122"/>
              </a:rPr>
              <a:t>As a result, this method is approximate - but it can be fairly accurate if the “artist” has experience.</a:t>
            </a:r>
          </a:p>
          <a:p>
            <a:pPr>
              <a:spcBef>
                <a:spcPct val="30000"/>
              </a:spcBef>
            </a:pPr>
            <a:r>
              <a:rPr lang="en-US" altLang="zh-CN" dirty="0">
                <a:effectLst/>
                <a:ea typeface="宋体" panose="02010600030101010101" pitchFamily="2" charset="-122"/>
              </a:rPr>
              <a:t>The method is also relatively quick - an advantage if only preliminary results are needed and the boundaries have known temperatures.</a:t>
            </a:r>
          </a:p>
          <a:p>
            <a:pPr>
              <a:spcBef>
                <a:spcPct val="30000"/>
              </a:spcBef>
            </a:pPr>
            <a:endParaRPr lang="zh-CN" altLang="en-US" dirty="0">
              <a:effectLst/>
              <a:ea typeface="宋体" panose="02010600030101010101" pitchFamily="2" charset="-122"/>
            </a:endParaRPr>
          </a:p>
        </p:txBody>
      </p:sp>
      <p:pic>
        <p:nvPicPr>
          <p:cNvPr id="6" name="图片 5" descr="国际学院Logo1(透明)黑"/>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altLang="zh-CN">
                <a:effectLst/>
                <a:ea typeface="宋体" panose="02010600030101010101" pitchFamily="2" charset="-122"/>
              </a:rPr>
              <a:t>Graphical Method for 2-D Conduction </a:t>
            </a:r>
          </a:p>
        </p:txBody>
      </p:sp>
      <p:sp>
        <p:nvSpPr>
          <p:cNvPr id="604163" name="Rectangle 3"/>
          <p:cNvSpPr>
            <a:spLocks noGrp="1" noChangeArrowheads="1"/>
          </p:cNvSpPr>
          <p:nvPr>
            <p:ph type="body" idx="1"/>
          </p:nvPr>
        </p:nvSpPr>
        <p:spPr/>
        <p:txBody>
          <a:bodyPr/>
          <a:lstStyle/>
          <a:p>
            <a:pPr>
              <a:spcBef>
                <a:spcPct val="30000"/>
              </a:spcBef>
            </a:pPr>
            <a:r>
              <a:rPr lang="en-US" altLang="zh-CN" dirty="0">
                <a:effectLst/>
                <a:ea typeface="宋体" panose="02010600030101010101" pitchFamily="2" charset="-122"/>
              </a:rPr>
              <a:t>Begin any problem by identifying lines of symmetry - which should also be adiabats!</a:t>
            </a:r>
          </a:p>
        </p:txBody>
      </p:sp>
      <p:sp>
        <p:nvSpPr>
          <p:cNvPr id="604164" name="Rectangle 4"/>
          <p:cNvSpPr>
            <a:spLocks noChangeArrowheads="1"/>
          </p:cNvSpPr>
          <p:nvPr/>
        </p:nvSpPr>
        <p:spPr bwMode="auto">
          <a:xfrm>
            <a:off x="1066800" y="2209800"/>
            <a:ext cx="4495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lvl1pPr marL="342900" indent="-342900">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30000"/>
              </a:spcBef>
              <a:spcAft>
                <a:spcPct val="0"/>
              </a:spcAft>
              <a:buClr>
                <a:srgbClr val="010000"/>
              </a:buClr>
              <a:buSzTx/>
              <a:buFontTx/>
              <a:buChar char="•"/>
              <a:defRPr/>
            </a:pPr>
            <a:r>
              <a:rPr kumimoji="1" lang="en-US" altLang="zh-CN" sz="2400" b="0" i="0" u="none" strike="noStrike" kern="1200" cap="none" spc="0" normalizeH="0" baseline="0" noProof="0" dirty="0">
                <a:ln>
                  <a:noFill/>
                </a:ln>
                <a:solidFill>
                  <a:srgbClr val="010000"/>
                </a:solidFill>
                <a:uLnTx/>
                <a:uFillTx/>
                <a:latin typeface="Tahoma" panose="020B0604030504040204" pitchFamily="34" charset="0"/>
                <a:ea typeface="宋体" panose="02010600030101010101" pitchFamily="2" charset="-122"/>
                <a:cs typeface="+mn-cs"/>
              </a:rPr>
              <a:t>Begin any problem by identifying lines of symmetry - which should also be adiabats!</a:t>
            </a:r>
          </a:p>
          <a:p>
            <a:pPr marL="342900" marR="0" lvl="0" indent="-342900" algn="l" defTabSz="914400" rtl="0" eaLnBrk="0" fontAlgn="base" latinLnBrk="0" hangingPunct="0">
              <a:lnSpc>
                <a:spcPct val="100000"/>
              </a:lnSpc>
              <a:spcBef>
                <a:spcPct val="30000"/>
              </a:spcBef>
              <a:spcAft>
                <a:spcPct val="0"/>
              </a:spcAft>
              <a:buClr>
                <a:srgbClr val="010000"/>
              </a:buClr>
              <a:buSzTx/>
              <a:buFontTx/>
              <a:buChar char="•"/>
              <a:defRPr/>
            </a:pPr>
            <a:r>
              <a:rPr kumimoji="1" lang="en-US" altLang="zh-CN" sz="2400" b="0" i="0" u="none" strike="noStrike" kern="1200" cap="none" spc="0" normalizeH="0" baseline="0" noProof="0" dirty="0">
                <a:ln>
                  <a:noFill/>
                </a:ln>
                <a:solidFill>
                  <a:srgbClr val="010000"/>
                </a:solidFill>
                <a:uLnTx/>
                <a:uFillTx/>
                <a:latin typeface="Tahoma" panose="020B0604030504040204" pitchFamily="34" charset="0"/>
                <a:ea typeface="宋体" panose="02010600030101010101" pitchFamily="2" charset="-122"/>
                <a:cs typeface="+mn-cs"/>
              </a:rPr>
              <a:t>Next sketch in “smooth” isothermal lines, making sure they are perpendicular to the adiabats.</a:t>
            </a:r>
          </a:p>
        </p:txBody>
      </p:sp>
      <p:sp>
        <p:nvSpPr>
          <p:cNvPr id="604165" name="Freeform 5"/>
          <p:cNvSpPr/>
          <p:nvPr/>
        </p:nvSpPr>
        <p:spPr bwMode="auto">
          <a:xfrm>
            <a:off x="6324600" y="1905000"/>
            <a:ext cx="2514600" cy="1676400"/>
          </a:xfrm>
          <a:custGeom>
            <a:avLst/>
            <a:gdLst>
              <a:gd name="T0" fmla="*/ 816 w 1584"/>
              <a:gd name="T1" fmla="*/ 0 h 1056"/>
              <a:gd name="T2" fmla="*/ 0 w 1584"/>
              <a:gd name="T3" fmla="*/ 1056 h 1056"/>
              <a:gd name="T4" fmla="*/ 1584 w 1584"/>
              <a:gd name="T5" fmla="*/ 1056 h 1056"/>
              <a:gd name="T6" fmla="*/ 816 w 1584"/>
              <a:gd name="T7" fmla="*/ 0 h 1056"/>
            </a:gdLst>
            <a:ahLst/>
            <a:cxnLst>
              <a:cxn ang="0">
                <a:pos x="T0" y="T1"/>
              </a:cxn>
              <a:cxn ang="0">
                <a:pos x="T2" y="T3"/>
              </a:cxn>
              <a:cxn ang="0">
                <a:pos x="T4" y="T5"/>
              </a:cxn>
              <a:cxn ang="0">
                <a:pos x="T6" y="T7"/>
              </a:cxn>
            </a:cxnLst>
            <a:rect l="0" t="0" r="r" b="b"/>
            <a:pathLst>
              <a:path w="1584" h="1056">
                <a:moveTo>
                  <a:pt x="816" y="0"/>
                </a:moveTo>
                <a:lnTo>
                  <a:pt x="0" y="1056"/>
                </a:lnTo>
                <a:lnTo>
                  <a:pt x="1584" y="1056"/>
                </a:lnTo>
                <a:lnTo>
                  <a:pt x="816" y="0"/>
                </a:lnTo>
                <a:close/>
              </a:path>
            </a:pathLst>
          </a:custGeom>
          <a:solidFill>
            <a:schemeClr val="bg2"/>
          </a:solidFill>
          <a:ln w="9525" cap="flat" cmpd="sng">
            <a:solidFill>
              <a:schemeClr val="tx1"/>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66" name="Freeform 6"/>
          <p:cNvSpPr/>
          <p:nvPr/>
        </p:nvSpPr>
        <p:spPr bwMode="auto">
          <a:xfrm>
            <a:off x="6934200" y="2438400"/>
            <a:ext cx="1295400" cy="838200"/>
          </a:xfrm>
          <a:custGeom>
            <a:avLst/>
            <a:gdLst>
              <a:gd name="T0" fmla="*/ 816 w 1584"/>
              <a:gd name="T1" fmla="*/ 0 h 1056"/>
              <a:gd name="T2" fmla="*/ 0 w 1584"/>
              <a:gd name="T3" fmla="*/ 1056 h 1056"/>
              <a:gd name="T4" fmla="*/ 1584 w 1584"/>
              <a:gd name="T5" fmla="*/ 1056 h 1056"/>
              <a:gd name="T6" fmla="*/ 816 w 1584"/>
              <a:gd name="T7" fmla="*/ 0 h 1056"/>
            </a:gdLst>
            <a:ahLst/>
            <a:cxnLst>
              <a:cxn ang="0">
                <a:pos x="T0" y="T1"/>
              </a:cxn>
              <a:cxn ang="0">
                <a:pos x="T2" y="T3"/>
              </a:cxn>
              <a:cxn ang="0">
                <a:pos x="T4" y="T5"/>
              </a:cxn>
              <a:cxn ang="0">
                <a:pos x="T6" y="T7"/>
              </a:cxn>
            </a:cxnLst>
            <a:rect l="0" t="0" r="r" b="b"/>
            <a:pathLst>
              <a:path w="1584" h="1056">
                <a:moveTo>
                  <a:pt x="816" y="0"/>
                </a:moveTo>
                <a:lnTo>
                  <a:pt x="0" y="1056"/>
                </a:lnTo>
                <a:lnTo>
                  <a:pt x="1584" y="1056"/>
                </a:lnTo>
                <a:lnTo>
                  <a:pt x="816" y="0"/>
                </a:lnTo>
                <a:close/>
              </a:path>
            </a:pathLst>
          </a:custGeom>
          <a:solidFill>
            <a:srgbClr val="FFFFFF"/>
          </a:solidFill>
          <a:ln w="9525" cap="flat" cmpd="sng">
            <a:solidFill>
              <a:schemeClr val="tx1"/>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67" name="Text Box 7"/>
          <p:cNvSpPr txBox="1">
            <a:spLocks noChangeArrowheads="1"/>
          </p:cNvSpPr>
          <p:nvPr/>
        </p:nvSpPr>
        <p:spPr bwMode="auto">
          <a:xfrm>
            <a:off x="8382000" y="2133600"/>
            <a:ext cx="4524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T</a:t>
            </a:r>
            <a:r>
              <a:rPr kumimoji="1" lang="en-US" altLang="zh-CN" sz="22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rPr>
              <a:t>2</a:t>
            </a:r>
          </a:p>
        </p:txBody>
      </p:sp>
      <p:sp>
        <p:nvSpPr>
          <p:cNvPr id="604168" name="Text Box 8"/>
          <p:cNvSpPr txBox="1">
            <a:spLocks noChangeArrowheads="1"/>
          </p:cNvSpPr>
          <p:nvPr/>
        </p:nvSpPr>
        <p:spPr bwMode="auto">
          <a:xfrm>
            <a:off x="8534400" y="2743200"/>
            <a:ext cx="4524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T</a:t>
            </a:r>
            <a:r>
              <a:rPr kumimoji="1" lang="en-US" altLang="zh-CN" sz="22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rPr>
              <a:t>1</a:t>
            </a:r>
          </a:p>
        </p:txBody>
      </p:sp>
      <p:sp>
        <p:nvSpPr>
          <p:cNvPr id="604169" name="Line 9"/>
          <p:cNvSpPr>
            <a:spLocks noChangeShapeType="1"/>
          </p:cNvSpPr>
          <p:nvPr/>
        </p:nvSpPr>
        <p:spPr bwMode="auto">
          <a:xfrm flipH="1">
            <a:off x="8001000" y="2971800"/>
            <a:ext cx="609600" cy="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70" name="Line 10"/>
          <p:cNvSpPr>
            <a:spLocks noChangeShapeType="1"/>
          </p:cNvSpPr>
          <p:nvPr/>
        </p:nvSpPr>
        <p:spPr bwMode="auto">
          <a:xfrm flipH="1">
            <a:off x="8077200" y="2362200"/>
            <a:ext cx="381000" cy="198438"/>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71" name="Freeform 11"/>
          <p:cNvSpPr/>
          <p:nvPr/>
        </p:nvSpPr>
        <p:spPr bwMode="auto">
          <a:xfrm>
            <a:off x="7610475" y="1905000"/>
            <a:ext cx="9525" cy="538163"/>
          </a:xfrm>
          <a:custGeom>
            <a:avLst/>
            <a:gdLst>
              <a:gd name="T0" fmla="*/ 0 w 6"/>
              <a:gd name="T1" fmla="*/ 339 h 339"/>
              <a:gd name="T2" fmla="*/ 6 w 6"/>
              <a:gd name="T3" fmla="*/ 0 h 339"/>
            </a:gdLst>
            <a:ahLst/>
            <a:cxnLst>
              <a:cxn ang="0">
                <a:pos x="T0" y="T1"/>
              </a:cxn>
              <a:cxn ang="0">
                <a:pos x="T2" y="T3"/>
              </a:cxn>
            </a:cxnLst>
            <a:rect l="0" t="0" r="r" b="b"/>
            <a:pathLst>
              <a:path w="6" h="339">
                <a:moveTo>
                  <a:pt x="0" y="339"/>
                </a:moveTo>
                <a:lnTo>
                  <a:pt x="6" y="0"/>
                </a:lnTo>
              </a:path>
            </a:pathLst>
          </a:custGeom>
          <a:noFill/>
          <a:ln w="9525" cap="flat" cmpd="sng">
            <a:solidFill>
              <a:schemeClr val="tx1"/>
            </a:solidFill>
            <a:prstDash val="dash"/>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72" name="Line 12"/>
          <p:cNvSpPr>
            <a:spLocks noChangeShapeType="1"/>
          </p:cNvSpPr>
          <p:nvPr/>
        </p:nvSpPr>
        <p:spPr bwMode="auto">
          <a:xfrm>
            <a:off x="8229600" y="3276600"/>
            <a:ext cx="609600" cy="304800"/>
          </a:xfrm>
          <a:prstGeom prst="line">
            <a:avLst/>
          </a:prstGeom>
          <a:noFill/>
          <a:ln w="9525">
            <a:solidFill>
              <a:schemeClr val="tx1"/>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73" name="Line 13"/>
          <p:cNvSpPr>
            <a:spLocks noChangeShapeType="1"/>
          </p:cNvSpPr>
          <p:nvPr/>
        </p:nvSpPr>
        <p:spPr bwMode="auto">
          <a:xfrm flipV="1">
            <a:off x="6324600" y="3276600"/>
            <a:ext cx="609600" cy="304800"/>
          </a:xfrm>
          <a:prstGeom prst="line">
            <a:avLst/>
          </a:prstGeom>
          <a:noFill/>
          <a:ln w="9525">
            <a:solidFill>
              <a:schemeClr val="tx1"/>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74" name="Text Box 14"/>
          <p:cNvSpPr txBox="1">
            <a:spLocks noChangeArrowheads="1"/>
          </p:cNvSpPr>
          <p:nvPr/>
        </p:nvSpPr>
        <p:spPr bwMode="auto">
          <a:xfrm>
            <a:off x="5638800" y="1905000"/>
            <a:ext cx="14001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Lines of </a:t>
            </a: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symmetry</a:t>
            </a:r>
            <a:endParaRPr kumimoji="1" lang="en-US" altLang="zh-CN" sz="22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604175" name="Line 15"/>
          <p:cNvSpPr>
            <a:spLocks noChangeShapeType="1"/>
          </p:cNvSpPr>
          <p:nvPr/>
        </p:nvSpPr>
        <p:spPr bwMode="auto">
          <a:xfrm flipV="1">
            <a:off x="7015163" y="2286000"/>
            <a:ext cx="604837" cy="762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76" name="Line 16"/>
          <p:cNvSpPr>
            <a:spLocks noChangeShapeType="1"/>
          </p:cNvSpPr>
          <p:nvPr/>
        </p:nvSpPr>
        <p:spPr bwMode="auto">
          <a:xfrm>
            <a:off x="7015163" y="2362200"/>
            <a:ext cx="71437" cy="3810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77" name="Line 17"/>
          <p:cNvSpPr>
            <a:spLocks noChangeShapeType="1"/>
          </p:cNvSpPr>
          <p:nvPr/>
        </p:nvSpPr>
        <p:spPr bwMode="auto">
          <a:xfrm flipH="1">
            <a:off x="6705600" y="2362200"/>
            <a:ext cx="309563" cy="99060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78" name="Freeform 18"/>
          <p:cNvSpPr/>
          <p:nvPr/>
        </p:nvSpPr>
        <p:spPr bwMode="auto">
          <a:xfrm>
            <a:off x="7905750" y="2647950"/>
            <a:ext cx="261938" cy="185738"/>
          </a:xfrm>
          <a:custGeom>
            <a:avLst/>
            <a:gdLst>
              <a:gd name="T0" fmla="*/ 0 w 165"/>
              <a:gd name="T1" fmla="*/ 117 h 117"/>
              <a:gd name="T2" fmla="*/ 165 w 165"/>
              <a:gd name="T3" fmla="*/ 0 h 117"/>
            </a:gdLst>
            <a:ahLst/>
            <a:cxnLst>
              <a:cxn ang="0">
                <a:pos x="T0" y="T1"/>
              </a:cxn>
              <a:cxn ang="0">
                <a:pos x="T2" y="T3"/>
              </a:cxn>
            </a:cxnLst>
            <a:rect l="0" t="0" r="r" b="b"/>
            <a:pathLst>
              <a:path w="165" h="117">
                <a:moveTo>
                  <a:pt x="0" y="117"/>
                </a:moveTo>
                <a:lnTo>
                  <a:pt x="165" y="0"/>
                </a:lnTo>
              </a:path>
            </a:pathLst>
          </a:custGeom>
          <a:noFill/>
          <a:ln w="9525" cap="flat" cmpd="sng">
            <a:solidFill>
              <a:schemeClr val="tx1"/>
            </a:solidFill>
            <a:prstDash val="dash"/>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79" name="Freeform 19"/>
          <p:cNvSpPr/>
          <p:nvPr/>
        </p:nvSpPr>
        <p:spPr bwMode="auto">
          <a:xfrm>
            <a:off x="7581900" y="3271838"/>
            <a:ext cx="1588" cy="309562"/>
          </a:xfrm>
          <a:custGeom>
            <a:avLst/>
            <a:gdLst>
              <a:gd name="T0" fmla="*/ 0 w 1"/>
              <a:gd name="T1" fmla="*/ 0 h 195"/>
              <a:gd name="T2" fmla="*/ 0 w 1"/>
              <a:gd name="T3" fmla="*/ 195 h 195"/>
            </a:gdLst>
            <a:ahLst/>
            <a:cxnLst>
              <a:cxn ang="0">
                <a:pos x="T0" y="T1"/>
              </a:cxn>
              <a:cxn ang="0">
                <a:pos x="T2" y="T3"/>
              </a:cxn>
            </a:cxnLst>
            <a:rect l="0" t="0" r="r" b="b"/>
            <a:pathLst>
              <a:path w="1" h="195">
                <a:moveTo>
                  <a:pt x="0" y="0"/>
                </a:moveTo>
                <a:lnTo>
                  <a:pt x="0" y="195"/>
                </a:lnTo>
              </a:path>
            </a:pathLst>
          </a:custGeom>
          <a:noFill/>
          <a:ln w="9525" cap="flat" cmpd="sng">
            <a:solidFill>
              <a:schemeClr val="tx1"/>
            </a:solidFill>
            <a:prstDash val="dash"/>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80" name="Freeform 20"/>
          <p:cNvSpPr/>
          <p:nvPr/>
        </p:nvSpPr>
        <p:spPr bwMode="auto">
          <a:xfrm>
            <a:off x="7015163" y="2686050"/>
            <a:ext cx="261937" cy="176213"/>
          </a:xfrm>
          <a:custGeom>
            <a:avLst/>
            <a:gdLst>
              <a:gd name="T0" fmla="*/ 165 w 165"/>
              <a:gd name="T1" fmla="*/ 111 h 111"/>
              <a:gd name="T2" fmla="*/ 0 w 165"/>
              <a:gd name="T3" fmla="*/ 0 h 111"/>
            </a:gdLst>
            <a:ahLst/>
            <a:cxnLst>
              <a:cxn ang="0">
                <a:pos x="T0" y="T1"/>
              </a:cxn>
              <a:cxn ang="0">
                <a:pos x="T2" y="T3"/>
              </a:cxn>
            </a:cxnLst>
            <a:rect l="0" t="0" r="r" b="b"/>
            <a:pathLst>
              <a:path w="165" h="111">
                <a:moveTo>
                  <a:pt x="165" y="111"/>
                </a:moveTo>
                <a:lnTo>
                  <a:pt x="0" y="0"/>
                </a:lnTo>
              </a:path>
            </a:pathLst>
          </a:custGeom>
          <a:noFill/>
          <a:ln w="9525" cap="flat" cmpd="sng">
            <a:solidFill>
              <a:schemeClr val="tx1"/>
            </a:solidFill>
            <a:prstDash val="dash"/>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grpSp>
        <p:nvGrpSpPr>
          <p:cNvPr id="604181" name="Group 21"/>
          <p:cNvGrpSpPr/>
          <p:nvPr/>
        </p:nvGrpSpPr>
        <p:grpSpPr bwMode="auto">
          <a:xfrm>
            <a:off x="6477000" y="3810000"/>
            <a:ext cx="2414588" cy="2652713"/>
            <a:chOff x="4080" y="2400"/>
            <a:chExt cx="1521" cy="1671"/>
          </a:xfrm>
        </p:grpSpPr>
        <p:sp>
          <p:nvSpPr>
            <p:cNvPr id="604182" name="Text Box 22"/>
            <p:cNvSpPr txBox="1">
              <a:spLocks noChangeArrowheads="1"/>
            </p:cNvSpPr>
            <p:nvPr/>
          </p:nvSpPr>
          <p:spPr bwMode="auto">
            <a:xfrm>
              <a:off x="4704" y="2544"/>
              <a:ext cx="89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Isotherms</a:t>
              </a:r>
              <a:endParaRPr kumimoji="1" lang="en-US" altLang="zh-CN" sz="22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604183" name="Freeform 23"/>
            <p:cNvSpPr/>
            <p:nvPr/>
          </p:nvSpPr>
          <p:spPr bwMode="auto">
            <a:xfrm>
              <a:off x="4080" y="2400"/>
              <a:ext cx="1296" cy="1671"/>
            </a:xfrm>
            <a:custGeom>
              <a:avLst/>
              <a:gdLst>
                <a:gd name="T0" fmla="*/ 0 w 960"/>
                <a:gd name="T1" fmla="*/ 0 h 1383"/>
                <a:gd name="T2" fmla="*/ 960 w 960"/>
                <a:gd name="T3" fmla="*/ 1056 h 1383"/>
                <a:gd name="T4" fmla="*/ 549 w 960"/>
                <a:gd name="T5" fmla="*/ 1383 h 1383"/>
                <a:gd name="T6" fmla="*/ 0 w 960"/>
                <a:gd name="T7" fmla="*/ 816 h 1383"/>
                <a:gd name="T8" fmla="*/ 0 w 960"/>
                <a:gd name="T9" fmla="*/ 0 h 1383"/>
              </a:gdLst>
              <a:ahLst/>
              <a:cxnLst>
                <a:cxn ang="0">
                  <a:pos x="T0" y="T1"/>
                </a:cxn>
                <a:cxn ang="0">
                  <a:pos x="T2" y="T3"/>
                </a:cxn>
                <a:cxn ang="0">
                  <a:pos x="T4" y="T5"/>
                </a:cxn>
                <a:cxn ang="0">
                  <a:pos x="T6" y="T7"/>
                </a:cxn>
                <a:cxn ang="0">
                  <a:pos x="T8" y="T9"/>
                </a:cxn>
              </a:cxnLst>
              <a:rect l="0" t="0" r="r" b="b"/>
              <a:pathLst>
                <a:path w="960" h="1383">
                  <a:moveTo>
                    <a:pt x="0" y="0"/>
                  </a:moveTo>
                  <a:lnTo>
                    <a:pt x="960" y="1056"/>
                  </a:lnTo>
                  <a:lnTo>
                    <a:pt x="549" y="1383"/>
                  </a:lnTo>
                  <a:lnTo>
                    <a:pt x="0" y="816"/>
                  </a:lnTo>
                  <a:lnTo>
                    <a:pt x="0" y="0"/>
                  </a:lnTo>
                  <a:close/>
                </a:path>
              </a:pathLst>
            </a:custGeom>
            <a:solidFill>
              <a:schemeClr val="bg2"/>
            </a:solidFill>
            <a:ln w="9525" cap="flat" cmpd="sng">
              <a:solidFill>
                <a:schemeClr val="tx1"/>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84" name="Freeform 24"/>
            <p:cNvSpPr/>
            <p:nvPr/>
          </p:nvSpPr>
          <p:spPr bwMode="auto">
            <a:xfrm>
              <a:off x="4080" y="3173"/>
              <a:ext cx="888" cy="803"/>
            </a:xfrm>
            <a:custGeom>
              <a:avLst/>
              <a:gdLst>
                <a:gd name="T0" fmla="*/ 0 w 888"/>
                <a:gd name="T1" fmla="*/ 19 h 803"/>
                <a:gd name="T2" fmla="*/ 216 w 888"/>
                <a:gd name="T3" fmla="*/ 131 h 803"/>
                <a:gd name="T4" fmla="*/ 888 w 888"/>
                <a:gd name="T5" fmla="*/ 803 h 803"/>
              </a:gdLst>
              <a:ahLst/>
              <a:cxnLst>
                <a:cxn ang="0">
                  <a:pos x="T0" y="T1"/>
                </a:cxn>
                <a:cxn ang="0">
                  <a:pos x="T2" y="T3"/>
                </a:cxn>
                <a:cxn ang="0">
                  <a:pos x="T4" y="T5"/>
                </a:cxn>
              </a:cxnLst>
              <a:rect l="0" t="0" r="r" b="b"/>
              <a:pathLst>
                <a:path w="888" h="803">
                  <a:moveTo>
                    <a:pt x="0" y="19"/>
                  </a:moveTo>
                  <a:cubicBezTo>
                    <a:pt x="36" y="38"/>
                    <a:pt x="68" y="0"/>
                    <a:pt x="216" y="131"/>
                  </a:cubicBezTo>
                  <a:cubicBezTo>
                    <a:pt x="364" y="262"/>
                    <a:pt x="748" y="663"/>
                    <a:pt x="888" y="803"/>
                  </a:cubicBezTo>
                </a:path>
              </a:pathLst>
            </a:custGeom>
            <a:noFill/>
            <a:ln w="9525" cap="flat" cmpd="sng">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85" name="Freeform 25"/>
            <p:cNvSpPr/>
            <p:nvPr/>
          </p:nvSpPr>
          <p:spPr bwMode="auto">
            <a:xfrm>
              <a:off x="4096" y="2947"/>
              <a:ext cx="1008" cy="925"/>
            </a:xfrm>
            <a:custGeom>
              <a:avLst/>
              <a:gdLst>
                <a:gd name="T0" fmla="*/ 0 w 1008"/>
                <a:gd name="T1" fmla="*/ 29 h 925"/>
                <a:gd name="T2" fmla="*/ 240 w 1008"/>
                <a:gd name="T3" fmla="*/ 149 h 925"/>
                <a:gd name="T4" fmla="*/ 1008 w 1008"/>
                <a:gd name="T5" fmla="*/ 925 h 925"/>
              </a:gdLst>
              <a:ahLst/>
              <a:cxnLst>
                <a:cxn ang="0">
                  <a:pos x="T0" y="T1"/>
                </a:cxn>
                <a:cxn ang="0">
                  <a:pos x="T2" y="T3"/>
                </a:cxn>
                <a:cxn ang="0">
                  <a:pos x="T4" y="T5"/>
                </a:cxn>
              </a:cxnLst>
              <a:rect l="0" t="0" r="r" b="b"/>
              <a:pathLst>
                <a:path w="1008" h="925">
                  <a:moveTo>
                    <a:pt x="0" y="29"/>
                  </a:moveTo>
                  <a:cubicBezTo>
                    <a:pt x="40" y="50"/>
                    <a:pt x="72" y="0"/>
                    <a:pt x="240" y="149"/>
                  </a:cubicBezTo>
                  <a:cubicBezTo>
                    <a:pt x="408" y="298"/>
                    <a:pt x="848" y="763"/>
                    <a:pt x="1008" y="925"/>
                  </a:cubicBezTo>
                </a:path>
              </a:pathLst>
            </a:custGeom>
            <a:noFill/>
            <a:ln w="9525" cap="flat" cmpd="sng">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86" name="Freeform 26"/>
            <p:cNvSpPr/>
            <p:nvPr/>
          </p:nvSpPr>
          <p:spPr bwMode="auto">
            <a:xfrm>
              <a:off x="4080" y="2689"/>
              <a:ext cx="1168" cy="1087"/>
            </a:xfrm>
            <a:custGeom>
              <a:avLst/>
              <a:gdLst>
                <a:gd name="T0" fmla="*/ 0 w 1168"/>
                <a:gd name="T1" fmla="*/ 39 h 1087"/>
                <a:gd name="T2" fmla="*/ 264 w 1168"/>
                <a:gd name="T3" fmla="*/ 175 h 1087"/>
                <a:gd name="T4" fmla="*/ 1168 w 1168"/>
                <a:gd name="T5" fmla="*/ 1087 h 1087"/>
              </a:gdLst>
              <a:ahLst/>
              <a:cxnLst>
                <a:cxn ang="0">
                  <a:pos x="T0" y="T1"/>
                </a:cxn>
                <a:cxn ang="0">
                  <a:pos x="T2" y="T3"/>
                </a:cxn>
                <a:cxn ang="0">
                  <a:pos x="T4" y="T5"/>
                </a:cxn>
              </a:cxnLst>
              <a:rect l="0" t="0" r="r" b="b"/>
              <a:pathLst>
                <a:path w="1168" h="1087">
                  <a:moveTo>
                    <a:pt x="0" y="39"/>
                  </a:moveTo>
                  <a:cubicBezTo>
                    <a:pt x="44" y="62"/>
                    <a:pt x="69" y="0"/>
                    <a:pt x="264" y="175"/>
                  </a:cubicBezTo>
                  <a:cubicBezTo>
                    <a:pt x="459" y="350"/>
                    <a:pt x="980" y="897"/>
                    <a:pt x="1168" y="1087"/>
                  </a:cubicBezTo>
                </a:path>
              </a:pathLst>
            </a:custGeom>
            <a:noFill/>
            <a:ln w="9525" cap="flat" cmpd="sng">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87" name="Freeform 27"/>
            <p:cNvSpPr/>
            <p:nvPr/>
          </p:nvSpPr>
          <p:spPr bwMode="auto">
            <a:xfrm>
              <a:off x="4167" y="2790"/>
              <a:ext cx="921" cy="675"/>
            </a:xfrm>
            <a:custGeom>
              <a:avLst/>
              <a:gdLst>
                <a:gd name="T0" fmla="*/ 921 w 921"/>
                <a:gd name="T1" fmla="*/ 0 h 675"/>
                <a:gd name="T2" fmla="*/ 0 w 921"/>
                <a:gd name="T3" fmla="*/ 675 h 675"/>
              </a:gdLst>
              <a:ahLst/>
              <a:cxnLst>
                <a:cxn ang="0">
                  <a:pos x="T0" y="T1"/>
                </a:cxn>
                <a:cxn ang="0">
                  <a:pos x="T2" y="T3"/>
                </a:cxn>
              </a:cxnLst>
              <a:rect l="0" t="0" r="r" b="b"/>
              <a:pathLst>
                <a:path w="921" h="675">
                  <a:moveTo>
                    <a:pt x="921" y="0"/>
                  </a:moveTo>
                  <a:lnTo>
                    <a:pt x="0" y="675"/>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88" name="Freeform 28"/>
            <p:cNvSpPr/>
            <p:nvPr/>
          </p:nvSpPr>
          <p:spPr bwMode="auto">
            <a:xfrm>
              <a:off x="4416" y="2784"/>
              <a:ext cx="672" cy="630"/>
            </a:xfrm>
            <a:custGeom>
              <a:avLst/>
              <a:gdLst>
                <a:gd name="T0" fmla="*/ 672 w 672"/>
                <a:gd name="T1" fmla="*/ 0 h 630"/>
                <a:gd name="T2" fmla="*/ 0 w 672"/>
                <a:gd name="T3" fmla="*/ 630 h 630"/>
              </a:gdLst>
              <a:ahLst/>
              <a:cxnLst>
                <a:cxn ang="0">
                  <a:pos x="T0" y="T1"/>
                </a:cxn>
                <a:cxn ang="0">
                  <a:pos x="T2" y="T3"/>
                </a:cxn>
              </a:cxnLst>
              <a:rect l="0" t="0" r="r" b="b"/>
              <a:pathLst>
                <a:path w="672" h="630">
                  <a:moveTo>
                    <a:pt x="672" y="0"/>
                  </a:moveTo>
                  <a:lnTo>
                    <a:pt x="0" y="630"/>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89" name="Freeform 29"/>
            <p:cNvSpPr/>
            <p:nvPr/>
          </p:nvSpPr>
          <p:spPr bwMode="auto">
            <a:xfrm>
              <a:off x="4641" y="2784"/>
              <a:ext cx="447" cy="603"/>
            </a:xfrm>
            <a:custGeom>
              <a:avLst/>
              <a:gdLst>
                <a:gd name="T0" fmla="*/ 447 w 447"/>
                <a:gd name="T1" fmla="*/ 0 h 603"/>
                <a:gd name="T2" fmla="*/ 0 w 447"/>
                <a:gd name="T3" fmla="*/ 603 h 603"/>
              </a:gdLst>
              <a:ahLst/>
              <a:cxnLst>
                <a:cxn ang="0">
                  <a:pos x="T0" y="T1"/>
                </a:cxn>
                <a:cxn ang="0">
                  <a:pos x="T2" y="T3"/>
                </a:cxn>
              </a:cxnLst>
              <a:rect l="0" t="0" r="r" b="b"/>
              <a:pathLst>
                <a:path w="447" h="603">
                  <a:moveTo>
                    <a:pt x="447" y="0"/>
                  </a:moveTo>
                  <a:lnTo>
                    <a:pt x="0" y="603"/>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90" name="Freeform 30"/>
            <p:cNvSpPr/>
            <p:nvPr/>
          </p:nvSpPr>
          <p:spPr bwMode="auto">
            <a:xfrm>
              <a:off x="4824" y="2784"/>
              <a:ext cx="264" cy="546"/>
            </a:xfrm>
            <a:custGeom>
              <a:avLst/>
              <a:gdLst>
                <a:gd name="T0" fmla="*/ 264 w 264"/>
                <a:gd name="T1" fmla="*/ 0 h 546"/>
                <a:gd name="T2" fmla="*/ 0 w 264"/>
                <a:gd name="T3" fmla="*/ 546 h 546"/>
              </a:gdLst>
              <a:ahLst/>
              <a:cxnLst>
                <a:cxn ang="0">
                  <a:pos x="T0" y="T1"/>
                </a:cxn>
                <a:cxn ang="0">
                  <a:pos x="T2" y="T3"/>
                </a:cxn>
              </a:cxnLst>
              <a:rect l="0" t="0" r="r" b="b"/>
              <a:pathLst>
                <a:path w="264" h="546">
                  <a:moveTo>
                    <a:pt x="264" y="0"/>
                  </a:moveTo>
                  <a:lnTo>
                    <a:pt x="0" y="546"/>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4191" name="Freeform 31"/>
            <p:cNvSpPr/>
            <p:nvPr/>
          </p:nvSpPr>
          <p:spPr bwMode="auto">
            <a:xfrm>
              <a:off x="4995" y="2801"/>
              <a:ext cx="93" cy="493"/>
            </a:xfrm>
            <a:custGeom>
              <a:avLst/>
              <a:gdLst>
                <a:gd name="T0" fmla="*/ 93 w 93"/>
                <a:gd name="T1" fmla="*/ 0 h 493"/>
                <a:gd name="T2" fmla="*/ 0 w 93"/>
                <a:gd name="T3" fmla="*/ 493 h 493"/>
              </a:gdLst>
              <a:ahLst/>
              <a:cxnLst>
                <a:cxn ang="0">
                  <a:pos x="T0" y="T1"/>
                </a:cxn>
                <a:cxn ang="0">
                  <a:pos x="T2" y="T3"/>
                </a:cxn>
              </a:cxnLst>
              <a:rect l="0" t="0" r="r" b="b"/>
              <a:pathLst>
                <a:path w="93" h="493">
                  <a:moveTo>
                    <a:pt x="93" y="0"/>
                  </a:moveTo>
                  <a:lnTo>
                    <a:pt x="0" y="493"/>
                  </a:ln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grpSp>
      <p:pic>
        <p:nvPicPr>
          <p:cNvPr id="34" name="图片 33" descr="国际学院Logo1(透明)黑"/>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6000" y="116841"/>
            <a:ext cx="7886700" cy="1325563"/>
          </a:xfrm>
        </p:spPr>
        <p:txBody>
          <a:bodyPr/>
          <a:lstStyle/>
          <a:p>
            <a:pPr algn="ctr"/>
            <a:r>
              <a:rPr lang="en-US" altLang="zh-CN" b="1" dirty="0">
                <a:latin typeface="Arial" panose="020B0604020202020204" pitchFamily="34" charset="0"/>
                <a:cs typeface="Arial" panose="020B0604020202020204" pitchFamily="34" charset="0"/>
              </a:rPr>
              <a:t>HT Week 3 recall</a:t>
            </a:r>
            <a:endParaRPr lang="zh-CN" altLang="en-US" b="1" i="1" dirty="0">
              <a:latin typeface="Times New Roman" panose="02020603050405020304" pitchFamily="18" charset="0"/>
              <a:cs typeface="Times New Roman" panose="02020603050405020304" pitchFamily="18" charset="0"/>
            </a:endParaRPr>
          </a:p>
        </p:txBody>
      </p:sp>
      <p:pic>
        <p:nvPicPr>
          <p:cNvPr id="5" name="图片 4" descr="国际学院Logo1(透明)黑"/>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0"/>
            <a:ext cx="2486025" cy="571500"/>
          </a:xfrm>
          <a:prstGeom prst="rect">
            <a:avLst/>
          </a:prstGeom>
          <a:noFill/>
          <a:ln>
            <a:noFill/>
          </a:ln>
        </p:spPr>
      </p:pic>
      <p:sp>
        <p:nvSpPr>
          <p:cNvPr id="41" name="标题 1"/>
          <p:cNvSpPr>
            <a:spLocks noGrp="1"/>
          </p:cNvSpPr>
          <p:nvPr>
            <p:custDataLst>
              <p:tags r:id="rId1"/>
            </p:custDataLst>
          </p:nvPr>
        </p:nvSpPr>
        <p:spPr>
          <a:xfrm>
            <a:off x="33020" y="888365"/>
            <a:ext cx="7886700" cy="8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rgbClr val="FF0000"/>
                </a:solidFill>
                <a:latin typeface="Arial" panose="020B0604020202020204" pitchFamily="34" charset="0"/>
                <a:cs typeface="Arial" panose="020B0604020202020204" pitchFamily="34" charset="0"/>
              </a:rPr>
              <a:t>thermal resistance</a:t>
            </a:r>
          </a:p>
        </p:txBody>
      </p:sp>
      <p:sp>
        <p:nvSpPr>
          <p:cNvPr id="4" name="Rectangle 3"/>
          <p:cNvSpPr>
            <a:spLocks noChangeArrowheads="1"/>
          </p:cNvSpPr>
          <p:nvPr>
            <p:custDataLst>
              <p:tags r:id="rId2"/>
            </p:custDataLst>
          </p:nvPr>
        </p:nvSpPr>
        <p:spPr bwMode="auto">
          <a:xfrm>
            <a:off x="308610" y="1502410"/>
            <a:ext cx="7772400" cy="224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lvl1pPr marL="342900" indent="-342900">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a:spcBef>
                <a:spcPct val="30000"/>
              </a:spcBef>
              <a:buClr>
                <a:schemeClr val="tx1"/>
              </a:buClr>
              <a:buFontTx/>
              <a:buChar char="•"/>
            </a:pPr>
            <a:r>
              <a:rPr lang="en-US" altLang="zh-CN" dirty="0">
                <a:latin typeface="Tahoma" panose="020B0604030504040204" pitchFamily="34" charset="0"/>
                <a:ea typeface="宋体" panose="02010600030101010101" pitchFamily="2" charset="-122"/>
              </a:rPr>
              <a:t>Using an analogy to flow of electrical current, if the temperature change is the potential difference and q the flux rate, then:</a:t>
            </a:r>
          </a:p>
          <a:p>
            <a:pPr>
              <a:spcBef>
                <a:spcPct val="30000"/>
              </a:spcBef>
              <a:buClr>
                <a:schemeClr val="tx1"/>
              </a:buClr>
              <a:buFontTx/>
              <a:buChar char="•"/>
            </a:pPr>
            <a:endParaRPr lang="en-US" altLang="zh-CN" dirty="0">
              <a:latin typeface="Tahoma" panose="020B0604030504040204" pitchFamily="34" charset="0"/>
              <a:ea typeface="宋体" panose="02010600030101010101" pitchFamily="2" charset="-122"/>
            </a:endParaRPr>
          </a:p>
          <a:p>
            <a:pPr>
              <a:spcBef>
                <a:spcPct val="30000"/>
              </a:spcBef>
              <a:buClr>
                <a:schemeClr val="tx1"/>
              </a:buClr>
              <a:buFontTx/>
              <a:buChar char="•"/>
            </a:pPr>
            <a:endParaRPr lang="en-US" altLang="zh-CN" dirty="0">
              <a:latin typeface="Tahoma" panose="020B0604030504040204" pitchFamily="34" charset="0"/>
              <a:ea typeface="宋体" panose="02010600030101010101" pitchFamily="2" charset="-122"/>
            </a:endParaRPr>
          </a:p>
          <a:p>
            <a:pPr>
              <a:spcBef>
                <a:spcPct val="30000"/>
              </a:spcBef>
              <a:buClr>
                <a:schemeClr val="tx1"/>
              </a:buClr>
              <a:buFontTx/>
              <a:buChar char="•"/>
            </a:pPr>
            <a:endParaRPr lang="zh-CN" altLang="en-US" dirty="0">
              <a:latin typeface="Tahoma" panose="020B0604030504040204" pitchFamily="34" charset="0"/>
              <a:ea typeface="宋体" panose="02010600030101010101" pitchFamily="2" charset="-122"/>
            </a:endParaRPr>
          </a:p>
        </p:txBody>
      </p:sp>
      <p:graphicFrame>
        <p:nvGraphicFramePr>
          <p:cNvPr id="3" name="Object 5"/>
          <p:cNvGraphicFramePr>
            <a:graphicFrameLocks noChangeAspect="1"/>
          </p:cNvGraphicFramePr>
          <p:nvPr>
            <p:custDataLst>
              <p:tags r:id="rId3"/>
            </p:custDataLst>
          </p:nvPr>
        </p:nvGraphicFramePr>
        <p:xfrm>
          <a:off x="4121150" y="2719070"/>
          <a:ext cx="4243388" cy="855663"/>
        </p:xfrm>
        <a:graphic>
          <a:graphicData uri="http://schemas.openxmlformats.org/presentationml/2006/ole">
            <mc:AlternateContent xmlns:mc="http://schemas.openxmlformats.org/markup-compatibility/2006">
              <mc:Choice xmlns:v="urn:schemas-microsoft-com:vml" Requires="v">
                <p:oleObj name="Equation" r:id="rId12" imgW="2146300" imgH="431800" progId="Equation.3">
                  <p:embed/>
                </p:oleObj>
              </mc:Choice>
              <mc:Fallback>
                <p:oleObj name="Equation" r:id="rId12" imgW="2146300" imgH="431800"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21150" y="2719070"/>
                        <a:ext cx="4243388" cy="85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6"/>
          <p:cNvGraphicFramePr>
            <a:graphicFrameLocks noChangeAspect="1"/>
          </p:cNvGraphicFramePr>
          <p:nvPr>
            <p:custDataLst>
              <p:tags r:id="rId4"/>
            </p:custDataLst>
          </p:nvPr>
        </p:nvGraphicFramePr>
        <p:xfrm>
          <a:off x="2057400" y="2706370"/>
          <a:ext cx="1054100" cy="779463"/>
        </p:xfrm>
        <a:graphic>
          <a:graphicData uri="http://schemas.openxmlformats.org/presentationml/2006/ole">
            <mc:AlternateContent xmlns:mc="http://schemas.openxmlformats.org/markup-compatibility/2006">
              <mc:Choice xmlns:v="urn:schemas-microsoft-com:vml" Requires="v">
                <p:oleObj name="Equation" r:id="rId14" imgW="533400" imgH="393700" progId="Equation.3">
                  <p:embed/>
                </p:oleObj>
              </mc:Choice>
              <mc:Fallback>
                <p:oleObj name="Equation" r:id="rId14" imgW="533400" imgH="393700"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57400" y="2706370"/>
                        <a:ext cx="1054100" cy="779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25"/>
          <p:cNvGraphicFramePr>
            <a:graphicFrameLocks noChangeAspect="1"/>
          </p:cNvGraphicFramePr>
          <p:nvPr>
            <p:custDataLst>
              <p:tags r:id="rId5"/>
            </p:custDataLst>
          </p:nvPr>
        </p:nvGraphicFramePr>
        <p:xfrm>
          <a:off x="3500438" y="2957195"/>
          <a:ext cx="376237" cy="301625"/>
        </p:xfrm>
        <a:graphic>
          <a:graphicData uri="http://schemas.openxmlformats.org/presentationml/2006/ole">
            <mc:AlternateContent xmlns:mc="http://schemas.openxmlformats.org/markup-compatibility/2006">
              <mc:Choice xmlns:v="urn:schemas-microsoft-com:vml" Requires="v">
                <p:oleObj name="Equation" r:id="rId16" imgW="190500" imgH="152400" progId="Equation.3">
                  <p:embed/>
                </p:oleObj>
              </mc:Choice>
              <mc:Fallback>
                <p:oleObj name="Equation" r:id="rId16" imgW="190500" imgH="1524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0438" y="2957195"/>
                        <a:ext cx="376237"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Rectangle 26"/>
          <p:cNvSpPr>
            <a:spLocks noChangeArrowheads="1"/>
          </p:cNvSpPr>
          <p:nvPr>
            <p:custDataLst>
              <p:tags r:id="rId6"/>
            </p:custDataLst>
          </p:nvPr>
        </p:nvSpPr>
        <p:spPr bwMode="auto">
          <a:xfrm>
            <a:off x="4114800" y="2680970"/>
            <a:ext cx="1079500" cy="863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 name="object 5"/>
          <p:cNvSpPr/>
          <p:nvPr>
            <p:custDataLst>
              <p:tags r:id="rId7"/>
            </p:custDataLst>
          </p:nvPr>
        </p:nvSpPr>
        <p:spPr>
          <a:xfrm>
            <a:off x="472382" y="3742517"/>
            <a:ext cx="2739044" cy="2998123"/>
          </a:xfrm>
          <a:prstGeom prst="rect">
            <a:avLst/>
          </a:prstGeom>
          <a:blipFill>
            <a:blip r:embed="rId18" cstate="print"/>
            <a:stretch>
              <a:fillRect/>
            </a:stretch>
          </a:blipFill>
        </p:spPr>
        <p:txBody>
          <a:bodyPr wrap="square" lIns="0" tIns="0" rIns="0" bIns="0" rtlCol="0"/>
          <a:lstStyle/>
          <a:p>
            <a:endParaRPr/>
          </a:p>
        </p:txBody>
      </p:sp>
      <p:graphicFrame>
        <p:nvGraphicFramePr>
          <p:cNvPr id="60" name="Object 51"/>
          <p:cNvGraphicFramePr>
            <a:graphicFrameLocks noChangeAspect="1"/>
          </p:cNvGraphicFramePr>
          <p:nvPr>
            <p:custDataLst>
              <p:tags r:id="rId8"/>
            </p:custDataLst>
          </p:nvPr>
        </p:nvGraphicFramePr>
        <p:xfrm>
          <a:off x="4361815" y="5405120"/>
          <a:ext cx="2648585" cy="1335405"/>
        </p:xfrm>
        <a:graphic>
          <a:graphicData uri="http://schemas.openxmlformats.org/presentationml/2006/ole">
            <mc:AlternateContent xmlns:mc="http://schemas.openxmlformats.org/markup-compatibility/2006">
              <mc:Choice xmlns:v="urn:schemas-microsoft-com:vml" Requires="v">
                <p:oleObj name="公式" r:id="rId19" imgW="1587500" imgH="876300" progId="Equation.3">
                  <p:embed/>
                </p:oleObj>
              </mc:Choice>
              <mc:Fallback>
                <p:oleObj name="公式" r:id="rId19" imgW="1587500" imgH="876300" progId="Equation.3">
                  <p:embed/>
                  <p:pic>
                    <p:nvPicPr>
                      <p:cNvPr id="0" name="Object 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61815" y="5405120"/>
                        <a:ext cx="2648585" cy="1335405"/>
                      </a:xfrm>
                      <a:prstGeom prst="rect">
                        <a:avLst/>
                      </a:prstGeom>
                      <a:noFill/>
                      <a:ln>
                        <a:solidFill>
                          <a:schemeClr val="tx1"/>
                        </a:solidFill>
                      </a:ln>
                    </p:spPr>
                  </p:pic>
                </p:oleObj>
              </mc:Fallback>
            </mc:AlternateContent>
          </a:graphicData>
        </a:graphic>
      </p:graphicFrame>
      <p:graphicFrame>
        <p:nvGraphicFramePr>
          <p:cNvPr id="16" name="Object 5"/>
          <p:cNvGraphicFramePr>
            <a:graphicFrameLocks noChangeAspect="1"/>
          </p:cNvGraphicFramePr>
          <p:nvPr>
            <p:custDataLst>
              <p:tags r:id="rId9"/>
            </p:custDataLst>
            <p:extLst>
              <p:ext uri="{D42A27DB-BD31-4B8C-83A1-F6EECF244321}">
                <p14:modId xmlns:p14="http://schemas.microsoft.com/office/powerpoint/2010/main" val="2726341279"/>
              </p:ext>
            </p:extLst>
          </p:nvPr>
        </p:nvGraphicFramePr>
        <p:xfrm>
          <a:off x="3415507" y="3630035"/>
          <a:ext cx="4345305" cy="1611630"/>
        </p:xfrm>
        <a:graphic>
          <a:graphicData uri="http://schemas.openxmlformats.org/presentationml/2006/ole">
            <mc:AlternateContent xmlns:mc="http://schemas.openxmlformats.org/markup-compatibility/2006">
              <mc:Choice xmlns:v="urn:schemas-microsoft-com:vml" Requires="v">
                <p:oleObj name="Equation" r:id="rId21" imgW="2197100" imgH="812800" progId="Equation.3">
                  <p:embed/>
                </p:oleObj>
              </mc:Choice>
              <mc:Fallback>
                <p:oleObj name="Equation" r:id="rId21" imgW="2197100" imgH="812800" progId="Equation.3">
                  <p:embed/>
                  <p:pic>
                    <p:nvPicPr>
                      <p:cNvPr id="0" name="Object 5"/>
                      <p:cNvPicPr>
                        <a:picLocks noChangeAspect="1" noChangeArrowheads="1"/>
                      </p:cNvPicPr>
                      <p:nvPr/>
                    </p:nvPicPr>
                    <p:blipFill>
                      <a:blip r:embed="rId22"/>
                      <a:srcRect/>
                      <a:stretch>
                        <a:fillRect/>
                      </a:stretch>
                    </p:blipFill>
                    <p:spPr bwMode="auto">
                      <a:xfrm>
                        <a:off x="3415507" y="3630035"/>
                        <a:ext cx="4345305" cy="1611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ltLang="zh-CN" dirty="0">
                <a:effectLst/>
                <a:ea typeface="宋体" panose="02010600030101010101" pitchFamily="2" charset="-122"/>
              </a:rPr>
              <a:t>Graphical Method (cont) </a:t>
            </a:r>
          </a:p>
        </p:txBody>
      </p:sp>
      <p:sp>
        <p:nvSpPr>
          <p:cNvPr id="606211" name="Rectangle 3"/>
          <p:cNvSpPr>
            <a:spLocks noGrp="1" noChangeArrowheads="1"/>
          </p:cNvSpPr>
          <p:nvPr>
            <p:ph type="body" idx="1"/>
          </p:nvPr>
        </p:nvSpPr>
        <p:spPr/>
        <p:txBody>
          <a:bodyPr/>
          <a:lstStyle/>
          <a:p>
            <a:pPr>
              <a:spcBef>
                <a:spcPct val="30000"/>
              </a:spcBef>
            </a:pPr>
            <a:r>
              <a:rPr lang="en-US" altLang="zh-CN">
                <a:effectLst/>
                <a:ea typeface="宋体" panose="02010600030101010101" pitchFamily="2" charset="-122"/>
              </a:rPr>
              <a:t>Draw adiabats in as lines perpendicular at every crossing with the isotherms.</a:t>
            </a:r>
          </a:p>
        </p:txBody>
      </p:sp>
      <p:graphicFrame>
        <p:nvGraphicFramePr>
          <p:cNvPr id="606212" name="Object 4"/>
          <p:cNvGraphicFramePr>
            <a:graphicFrameLocks noChangeAspect="1"/>
          </p:cNvGraphicFramePr>
          <p:nvPr/>
        </p:nvGraphicFramePr>
        <p:xfrm>
          <a:off x="1600200" y="3505200"/>
          <a:ext cx="3514725" cy="781050"/>
        </p:xfrm>
        <a:graphic>
          <a:graphicData uri="http://schemas.openxmlformats.org/presentationml/2006/ole">
            <mc:AlternateContent xmlns:mc="http://schemas.openxmlformats.org/markup-compatibility/2006">
              <mc:Choice xmlns:v="urn:schemas-microsoft-com:vml" Requires="v">
                <p:oleObj name="Equation" r:id="rId3" imgW="1777365" imgH="393700" progId="Equation.3">
                  <p:embed/>
                </p:oleObj>
              </mc:Choice>
              <mc:Fallback>
                <p:oleObj name="Equation" r:id="rId3" imgW="1777365"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505200"/>
                        <a:ext cx="351472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6213" name="Rectangle 5"/>
          <p:cNvSpPr>
            <a:spLocks noChangeArrowheads="1"/>
          </p:cNvSpPr>
          <p:nvPr/>
        </p:nvSpPr>
        <p:spPr bwMode="auto">
          <a:xfrm>
            <a:off x="914400" y="2209800"/>
            <a:ext cx="5410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81320" dir="2319588" algn="ctr" rotWithShape="0">
                    <a:srgbClr val="808080"/>
                  </a:outerShdw>
                </a:effectLst>
              </a14:hiddenEffects>
            </a:ext>
          </a:extLst>
        </p:spPr>
        <p:txBody>
          <a:bodyPr/>
          <a:lstStyle>
            <a:lvl1pPr marL="342900" indent="-342900">
              <a:defRPr kumimoji="1" sz="2400">
                <a:solidFill>
                  <a:schemeClr val="tx1"/>
                </a:solidFill>
                <a:latin typeface="Times New Roman" panose="02020603050405020304" pitchFamily="18" charset="0"/>
              </a:defRPr>
            </a:lvl1pPr>
            <a:lvl2pPr marL="742950" indent="-285750">
              <a:defRPr kumimoji="1" sz="2400">
                <a:solidFill>
                  <a:schemeClr val="tx1"/>
                </a:solidFill>
                <a:latin typeface="Times New Roman" panose="02020603050405020304" pitchFamily="18" charset="0"/>
              </a:defRPr>
            </a:lvl2pPr>
            <a:lvl3pPr marL="1143000" indent="-228600">
              <a:defRPr kumimoji="1" sz="2400">
                <a:solidFill>
                  <a:schemeClr val="tx1"/>
                </a:solidFill>
                <a:latin typeface="Times New Roman" panose="02020603050405020304" pitchFamily="18" charset="0"/>
              </a:defRPr>
            </a:lvl3pPr>
            <a:lvl4pPr marL="1600200" indent="-228600">
              <a:defRPr kumimoji="1" sz="2400">
                <a:solidFill>
                  <a:schemeClr val="tx1"/>
                </a:solidFill>
                <a:latin typeface="Times New Roman" panose="02020603050405020304" pitchFamily="18" charset="0"/>
              </a:defRPr>
            </a:lvl4pPr>
            <a:lvl5pPr marL="2057400" indent="-228600">
              <a:defRPr kumimoji="1"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defRPr>
            </a:lvl9pPr>
          </a:lstStyle>
          <a:p>
            <a:pPr marL="342900" marR="0" lvl="0" indent="-342900" algn="l" defTabSz="914400" rtl="0" eaLnBrk="0" fontAlgn="base" latinLnBrk="0" hangingPunct="0">
              <a:lnSpc>
                <a:spcPct val="100000"/>
              </a:lnSpc>
              <a:spcBef>
                <a:spcPct val="30000"/>
              </a:spcBef>
              <a:spcAft>
                <a:spcPct val="0"/>
              </a:spcAft>
              <a:buClr>
                <a:srgbClr val="010000"/>
              </a:buClr>
              <a:buSzTx/>
              <a:buFontTx/>
              <a:buChar char="•"/>
              <a:defRPr/>
            </a:pPr>
            <a:r>
              <a:rPr kumimoji="1" lang="en-US" altLang="zh-CN" sz="2400" b="0" i="0" u="none" strike="noStrike" kern="1200" cap="none" spc="0" normalizeH="0" baseline="0" noProof="0" dirty="0">
                <a:ln>
                  <a:noFill/>
                </a:ln>
                <a:solidFill>
                  <a:srgbClr val="010000"/>
                </a:solidFill>
                <a:uLnTx/>
                <a:uFillTx/>
                <a:latin typeface="Tahoma" panose="020B0604030504040204" pitchFamily="34" charset="0"/>
                <a:ea typeface="宋体" panose="02010600030101010101" pitchFamily="2" charset="-122"/>
                <a:cs typeface="+mn-cs"/>
              </a:rPr>
              <a:t>Finally begin iterating on the lines trying to obtain equal arc distances on opposing sides using:</a:t>
            </a:r>
          </a:p>
          <a:p>
            <a:pPr marL="342900" marR="0" lvl="0" indent="-342900" algn="l" defTabSz="914400" rtl="0" eaLnBrk="0" fontAlgn="base" latinLnBrk="0" hangingPunct="0">
              <a:lnSpc>
                <a:spcPct val="100000"/>
              </a:lnSpc>
              <a:spcBef>
                <a:spcPct val="30000"/>
              </a:spcBef>
              <a:spcAft>
                <a:spcPct val="0"/>
              </a:spcAft>
              <a:buClr>
                <a:srgbClr val="010000"/>
              </a:buClr>
              <a:buSzTx/>
              <a:buFontTx/>
              <a:buChar char="•"/>
              <a:defRPr/>
            </a:pPr>
            <a:endParaRPr kumimoji="1" lang="en-US" altLang="zh-CN" sz="2400" b="0" i="0" u="none" strike="noStrike" kern="1200" cap="none" spc="0" normalizeH="0" baseline="0" noProof="0" dirty="0">
              <a:ln>
                <a:noFill/>
              </a:ln>
              <a:solidFill>
                <a:srgbClr val="010000"/>
              </a:solidFill>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
                <a:srgbClr val="010000"/>
              </a:buClr>
              <a:buSzTx/>
              <a:buFontTx/>
              <a:buChar char="•"/>
              <a:defRPr/>
            </a:pPr>
            <a:endParaRPr kumimoji="1" lang="en-US" altLang="zh-CN" sz="2400" b="0" i="0" u="none" strike="noStrike" kern="1200" cap="none" spc="0" normalizeH="0" baseline="0" noProof="0" dirty="0">
              <a:ln>
                <a:noFill/>
              </a:ln>
              <a:solidFill>
                <a:srgbClr val="010000"/>
              </a:solidFill>
              <a:uLnTx/>
              <a:uFillTx/>
              <a:latin typeface="Tahoma" panose="020B060403050404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30000"/>
              </a:spcBef>
              <a:spcAft>
                <a:spcPct val="0"/>
              </a:spcAft>
              <a:buClr>
                <a:srgbClr val="010000"/>
              </a:buClr>
              <a:buSzTx/>
              <a:buFontTx/>
              <a:buChar char="•"/>
              <a:defRPr/>
            </a:pPr>
            <a:r>
              <a:rPr kumimoji="1" lang="en-US" altLang="zh-CN" sz="2400" b="0" i="0" u="none" strike="noStrike" kern="1200" cap="none" spc="0" normalizeH="0" baseline="0" noProof="0" dirty="0">
                <a:ln>
                  <a:noFill/>
                </a:ln>
                <a:solidFill>
                  <a:srgbClr val="010000"/>
                </a:solidFill>
                <a:uLnTx/>
                <a:uFillTx/>
                <a:latin typeface="Tahoma" panose="020B0604030504040204" pitchFamily="34" charset="0"/>
                <a:ea typeface="宋体" panose="02010600030101010101" pitchFamily="2" charset="-122"/>
                <a:cs typeface="+mn-cs"/>
              </a:rPr>
              <a:t>When finished, you have a graphical (qualitative) idea of the heat flux patterns.</a:t>
            </a:r>
          </a:p>
        </p:txBody>
      </p:sp>
      <p:sp>
        <p:nvSpPr>
          <p:cNvPr id="606214" name="Text Box 6"/>
          <p:cNvSpPr txBox="1">
            <a:spLocks noChangeArrowheads="1"/>
          </p:cNvSpPr>
          <p:nvPr/>
        </p:nvSpPr>
        <p:spPr bwMode="auto">
          <a:xfrm>
            <a:off x="7620000" y="2133600"/>
            <a:ext cx="12128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adiabats</a:t>
            </a:r>
            <a:endParaRPr kumimoji="1" lang="en-US" altLang="zh-CN" sz="22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606215" name="Freeform 7"/>
          <p:cNvSpPr/>
          <p:nvPr/>
        </p:nvSpPr>
        <p:spPr bwMode="auto">
          <a:xfrm>
            <a:off x="6553200" y="2133600"/>
            <a:ext cx="2000250" cy="2652713"/>
          </a:xfrm>
          <a:custGeom>
            <a:avLst/>
            <a:gdLst>
              <a:gd name="T0" fmla="*/ 0 w 1260"/>
              <a:gd name="T1" fmla="*/ 0 h 1671"/>
              <a:gd name="T2" fmla="*/ 1260 w 1260"/>
              <a:gd name="T3" fmla="*/ 1245 h 1671"/>
              <a:gd name="T4" fmla="*/ 741 w 1260"/>
              <a:gd name="T5" fmla="*/ 1671 h 1671"/>
              <a:gd name="T6" fmla="*/ 0 w 1260"/>
              <a:gd name="T7" fmla="*/ 986 h 1671"/>
              <a:gd name="T8" fmla="*/ 0 w 1260"/>
              <a:gd name="T9" fmla="*/ 0 h 1671"/>
            </a:gdLst>
            <a:ahLst/>
            <a:cxnLst>
              <a:cxn ang="0">
                <a:pos x="T0" y="T1"/>
              </a:cxn>
              <a:cxn ang="0">
                <a:pos x="T2" y="T3"/>
              </a:cxn>
              <a:cxn ang="0">
                <a:pos x="T4" y="T5"/>
              </a:cxn>
              <a:cxn ang="0">
                <a:pos x="T6" y="T7"/>
              </a:cxn>
              <a:cxn ang="0">
                <a:pos x="T8" y="T9"/>
              </a:cxn>
            </a:cxnLst>
            <a:rect l="0" t="0" r="r" b="b"/>
            <a:pathLst>
              <a:path w="1260" h="1671">
                <a:moveTo>
                  <a:pt x="0" y="0"/>
                </a:moveTo>
                <a:lnTo>
                  <a:pt x="1260" y="1245"/>
                </a:lnTo>
                <a:lnTo>
                  <a:pt x="741" y="1671"/>
                </a:lnTo>
                <a:lnTo>
                  <a:pt x="0" y="986"/>
                </a:lnTo>
                <a:lnTo>
                  <a:pt x="0" y="0"/>
                </a:lnTo>
                <a:close/>
              </a:path>
            </a:pathLst>
          </a:custGeom>
          <a:solidFill>
            <a:schemeClr val="bg2"/>
          </a:solidFill>
          <a:ln w="9525" cap="flat" cmpd="sng">
            <a:solidFill>
              <a:schemeClr val="tx1"/>
            </a:solidFill>
            <a:prstDash val="solid"/>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16" name="Freeform 8"/>
          <p:cNvSpPr/>
          <p:nvPr/>
        </p:nvSpPr>
        <p:spPr bwMode="auto">
          <a:xfrm>
            <a:off x="6553200" y="3365500"/>
            <a:ext cx="1390650" cy="1244600"/>
          </a:xfrm>
          <a:custGeom>
            <a:avLst/>
            <a:gdLst>
              <a:gd name="T0" fmla="*/ 0 w 876"/>
              <a:gd name="T1" fmla="*/ 16 h 784"/>
              <a:gd name="T2" fmla="*/ 216 w 876"/>
              <a:gd name="T3" fmla="*/ 128 h 784"/>
              <a:gd name="T4" fmla="*/ 876 w 876"/>
              <a:gd name="T5" fmla="*/ 784 h 784"/>
            </a:gdLst>
            <a:ahLst/>
            <a:cxnLst>
              <a:cxn ang="0">
                <a:pos x="T0" y="T1"/>
              </a:cxn>
              <a:cxn ang="0">
                <a:pos x="T2" y="T3"/>
              </a:cxn>
              <a:cxn ang="0">
                <a:pos x="T4" y="T5"/>
              </a:cxn>
            </a:cxnLst>
            <a:rect l="0" t="0" r="r" b="b"/>
            <a:pathLst>
              <a:path w="876" h="784">
                <a:moveTo>
                  <a:pt x="0" y="16"/>
                </a:moveTo>
                <a:cubicBezTo>
                  <a:pt x="36" y="35"/>
                  <a:pt x="70" y="0"/>
                  <a:pt x="216" y="128"/>
                </a:cubicBezTo>
                <a:cubicBezTo>
                  <a:pt x="362" y="256"/>
                  <a:pt x="739" y="647"/>
                  <a:pt x="876" y="784"/>
                </a:cubicBezTo>
              </a:path>
            </a:pathLst>
          </a:custGeom>
          <a:noFill/>
          <a:ln w="9525" cap="flat" cmpd="sng">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17" name="Freeform 9"/>
          <p:cNvSpPr/>
          <p:nvPr/>
        </p:nvSpPr>
        <p:spPr bwMode="auto">
          <a:xfrm>
            <a:off x="6557963" y="3095625"/>
            <a:ext cx="1581150" cy="1347788"/>
          </a:xfrm>
          <a:custGeom>
            <a:avLst/>
            <a:gdLst>
              <a:gd name="T0" fmla="*/ 0 w 996"/>
              <a:gd name="T1" fmla="*/ 0 h 849"/>
              <a:gd name="T2" fmla="*/ 105 w 996"/>
              <a:gd name="T3" fmla="*/ 30 h 849"/>
              <a:gd name="T4" fmla="*/ 297 w 996"/>
              <a:gd name="T5" fmla="*/ 168 h 849"/>
              <a:gd name="T6" fmla="*/ 996 w 996"/>
              <a:gd name="T7" fmla="*/ 849 h 849"/>
            </a:gdLst>
            <a:ahLst/>
            <a:cxnLst>
              <a:cxn ang="0">
                <a:pos x="T0" y="T1"/>
              </a:cxn>
              <a:cxn ang="0">
                <a:pos x="T2" y="T3"/>
              </a:cxn>
              <a:cxn ang="0">
                <a:pos x="T4" y="T5"/>
              </a:cxn>
              <a:cxn ang="0">
                <a:pos x="T6" y="T7"/>
              </a:cxn>
            </a:cxnLst>
            <a:rect l="0" t="0" r="r" b="b"/>
            <a:pathLst>
              <a:path w="996" h="849">
                <a:moveTo>
                  <a:pt x="0" y="0"/>
                </a:moveTo>
                <a:cubicBezTo>
                  <a:pt x="17" y="5"/>
                  <a:pt x="56" y="2"/>
                  <a:pt x="105" y="30"/>
                </a:cubicBezTo>
                <a:cubicBezTo>
                  <a:pt x="154" y="58"/>
                  <a:pt x="149" y="32"/>
                  <a:pt x="297" y="168"/>
                </a:cubicBezTo>
                <a:cubicBezTo>
                  <a:pt x="445" y="304"/>
                  <a:pt x="851" y="707"/>
                  <a:pt x="996" y="849"/>
                </a:cubicBezTo>
              </a:path>
            </a:pathLst>
          </a:custGeom>
          <a:noFill/>
          <a:ln w="9525" cap="flat" cmpd="sng">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18" name="Freeform 10"/>
          <p:cNvSpPr/>
          <p:nvPr/>
        </p:nvSpPr>
        <p:spPr bwMode="auto">
          <a:xfrm>
            <a:off x="6553200" y="2684463"/>
            <a:ext cx="1814513" cy="1592262"/>
          </a:xfrm>
          <a:custGeom>
            <a:avLst/>
            <a:gdLst>
              <a:gd name="T0" fmla="*/ 0 w 1143"/>
              <a:gd name="T1" fmla="*/ 43 h 1003"/>
              <a:gd name="T2" fmla="*/ 261 w 1143"/>
              <a:gd name="T3" fmla="*/ 160 h 1003"/>
              <a:gd name="T4" fmla="*/ 1143 w 1143"/>
              <a:gd name="T5" fmla="*/ 1003 h 1003"/>
            </a:gdLst>
            <a:ahLst/>
            <a:cxnLst>
              <a:cxn ang="0">
                <a:pos x="T0" y="T1"/>
              </a:cxn>
              <a:cxn ang="0">
                <a:pos x="T2" y="T3"/>
              </a:cxn>
              <a:cxn ang="0">
                <a:pos x="T4" y="T5"/>
              </a:cxn>
            </a:cxnLst>
            <a:rect l="0" t="0" r="r" b="b"/>
            <a:pathLst>
              <a:path w="1143" h="1003">
                <a:moveTo>
                  <a:pt x="0" y="43"/>
                </a:moveTo>
                <a:cubicBezTo>
                  <a:pt x="44" y="63"/>
                  <a:pt x="71" y="0"/>
                  <a:pt x="261" y="160"/>
                </a:cubicBezTo>
                <a:cubicBezTo>
                  <a:pt x="451" y="320"/>
                  <a:pt x="959" y="828"/>
                  <a:pt x="1143" y="1003"/>
                </a:cubicBezTo>
              </a:path>
            </a:pathLst>
          </a:custGeom>
          <a:noFill/>
          <a:ln w="9525" cap="flat" cmpd="sng">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19" name="Freeform 11"/>
          <p:cNvSpPr/>
          <p:nvPr/>
        </p:nvSpPr>
        <p:spPr bwMode="auto">
          <a:xfrm>
            <a:off x="7524750" y="3871913"/>
            <a:ext cx="809625" cy="723900"/>
          </a:xfrm>
          <a:custGeom>
            <a:avLst/>
            <a:gdLst>
              <a:gd name="T0" fmla="*/ 0 w 510"/>
              <a:gd name="T1" fmla="*/ 456 h 456"/>
              <a:gd name="T2" fmla="*/ 510 w 510"/>
              <a:gd name="T3" fmla="*/ 0 h 456"/>
            </a:gdLst>
            <a:ahLst/>
            <a:cxnLst>
              <a:cxn ang="0">
                <a:pos x="T0" y="T1"/>
              </a:cxn>
              <a:cxn ang="0">
                <a:pos x="T2" y="T3"/>
              </a:cxn>
            </a:cxnLst>
            <a:rect l="0" t="0" r="r" b="b"/>
            <a:pathLst>
              <a:path w="510" h="456">
                <a:moveTo>
                  <a:pt x="0" y="456"/>
                </a:moveTo>
                <a:cubicBezTo>
                  <a:pt x="85" y="380"/>
                  <a:pt x="404" y="95"/>
                  <a:pt x="510"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20" name="Freeform 12"/>
          <p:cNvSpPr/>
          <p:nvPr/>
        </p:nvSpPr>
        <p:spPr bwMode="auto">
          <a:xfrm>
            <a:off x="7315200" y="3662363"/>
            <a:ext cx="790575" cy="742950"/>
          </a:xfrm>
          <a:custGeom>
            <a:avLst/>
            <a:gdLst>
              <a:gd name="T0" fmla="*/ 0 w 498"/>
              <a:gd name="T1" fmla="*/ 468 h 468"/>
              <a:gd name="T2" fmla="*/ 303 w 498"/>
              <a:gd name="T3" fmla="*/ 186 h 468"/>
              <a:gd name="T4" fmla="*/ 498 w 498"/>
              <a:gd name="T5" fmla="*/ 0 h 468"/>
            </a:gdLst>
            <a:ahLst/>
            <a:cxnLst>
              <a:cxn ang="0">
                <a:pos x="T0" y="T1"/>
              </a:cxn>
              <a:cxn ang="0">
                <a:pos x="T2" y="T3"/>
              </a:cxn>
              <a:cxn ang="0">
                <a:pos x="T4" y="T5"/>
              </a:cxn>
            </a:cxnLst>
            <a:rect l="0" t="0" r="r" b="b"/>
            <a:pathLst>
              <a:path w="498" h="468">
                <a:moveTo>
                  <a:pt x="0" y="468"/>
                </a:moveTo>
                <a:cubicBezTo>
                  <a:pt x="50" y="421"/>
                  <a:pt x="220" y="264"/>
                  <a:pt x="303" y="186"/>
                </a:cubicBezTo>
                <a:cubicBezTo>
                  <a:pt x="386" y="108"/>
                  <a:pt x="458" y="39"/>
                  <a:pt x="498"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21" name="Freeform 13"/>
          <p:cNvSpPr/>
          <p:nvPr/>
        </p:nvSpPr>
        <p:spPr bwMode="auto">
          <a:xfrm>
            <a:off x="7138988" y="3462338"/>
            <a:ext cx="757237" cy="766762"/>
          </a:xfrm>
          <a:custGeom>
            <a:avLst/>
            <a:gdLst>
              <a:gd name="T0" fmla="*/ 0 w 477"/>
              <a:gd name="T1" fmla="*/ 483 h 483"/>
              <a:gd name="T2" fmla="*/ 306 w 477"/>
              <a:gd name="T3" fmla="*/ 165 h 483"/>
              <a:gd name="T4" fmla="*/ 477 w 477"/>
              <a:gd name="T5" fmla="*/ 0 h 483"/>
            </a:gdLst>
            <a:ahLst/>
            <a:cxnLst>
              <a:cxn ang="0">
                <a:pos x="T0" y="T1"/>
              </a:cxn>
              <a:cxn ang="0">
                <a:pos x="T2" y="T3"/>
              </a:cxn>
              <a:cxn ang="0">
                <a:pos x="T4" y="T5"/>
              </a:cxn>
            </a:cxnLst>
            <a:rect l="0" t="0" r="r" b="b"/>
            <a:pathLst>
              <a:path w="477" h="483">
                <a:moveTo>
                  <a:pt x="0" y="483"/>
                </a:moveTo>
                <a:cubicBezTo>
                  <a:pt x="51" y="430"/>
                  <a:pt x="227" y="245"/>
                  <a:pt x="306" y="165"/>
                </a:cubicBezTo>
                <a:cubicBezTo>
                  <a:pt x="385" y="85"/>
                  <a:pt x="442" y="34"/>
                  <a:pt x="477"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22" name="Freeform 14"/>
          <p:cNvSpPr/>
          <p:nvPr/>
        </p:nvSpPr>
        <p:spPr bwMode="auto">
          <a:xfrm>
            <a:off x="6643688" y="2533650"/>
            <a:ext cx="295275" cy="1252538"/>
          </a:xfrm>
          <a:custGeom>
            <a:avLst/>
            <a:gdLst>
              <a:gd name="T0" fmla="*/ 0 w 186"/>
              <a:gd name="T1" fmla="*/ 789 h 789"/>
              <a:gd name="T2" fmla="*/ 42 w 186"/>
              <a:gd name="T3" fmla="*/ 687 h 789"/>
              <a:gd name="T4" fmla="*/ 99 w 186"/>
              <a:gd name="T5" fmla="*/ 177 h 789"/>
              <a:gd name="T6" fmla="*/ 186 w 186"/>
              <a:gd name="T7" fmla="*/ 0 h 789"/>
            </a:gdLst>
            <a:ahLst/>
            <a:cxnLst>
              <a:cxn ang="0">
                <a:pos x="T0" y="T1"/>
              </a:cxn>
              <a:cxn ang="0">
                <a:pos x="T2" y="T3"/>
              </a:cxn>
              <a:cxn ang="0">
                <a:pos x="T4" y="T5"/>
              </a:cxn>
              <a:cxn ang="0">
                <a:pos x="T6" y="T7"/>
              </a:cxn>
            </a:cxnLst>
            <a:rect l="0" t="0" r="r" b="b"/>
            <a:pathLst>
              <a:path w="186" h="789">
                <a:moveTo>
                  <a:pt x="0" y="789"/>
                </a:moveTo>
                <a:cubicBezTo>
                  <a:pt x="7" y="772"/>
                  <a:pt x="25" y="789"/>
                  <a:pt x="42" y="687"/>
                </a:cubicBezTo>
                <a:cubicBezTo>
                  <a:pt x="59" y="585"/>
                  <a:pt x="75" y="291"/>
                  <a:pt x="99" y="177"/>
                </a:cubicBezTo>
                <a:cubicBezTo>
                  <a:pt x="123" y="63"/>
                  <a:pt x="168" y="37"/>
                  <a:pt x="186"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23" name="Freeform 15"/>
          <p:cNvSpPr/>
          <p:nvPr/>
        </p:nvSpPr>
        <p:spPr bwMode="auto">
          <a:xfrm>
            <a:off x="6934200" y="3205163"/>
            <a:ext cx="700088" cy="866775"/>
          </a:xfrm>
          <a:custGeom>
            <a:avLst/>
            <a:gdLst>
              <a:gd name="T0" fmla="*/ 0 w 441"/>
              <a:gd name="T1" fmla="*/ 546 h 546"/>
              <a:gd name="T2" fmla="*/ 141 w 441"/>
              <a:gd name="T3" fmla="*/ 396 h 546"/>
              <a:gd name="T4" fmla="*/ 285 w 441"/>
              <a:gd name="T5" fmla="*/ 201 h 546"/>
              <a:gd name="T6" fmla="*/ 441 w 441"/>
              <a:gd name="T7" fmla="*/ 0 h 546"/>
            </a:gdLst>
            <a:ahLst/>
            <a:cxnLst>
              <a:cxn ang="0">
                <a:pos x="T0" y="T1"/>
              </a:cxn>
              <a:cxn ang="0">
                <a:pos x="T2" y="T3"/>
              </a:cxn>
              <a:cxn ang="0">
                <a:pos x="T4" y="T5"/>
              </a:cxn>
              <a:cxn ang="0">
                <a:pos x="T6" y="T7"/>
              </a:cxn>
            </a:cxnLst>
            <a:rect l="0" t="0" r="r" b="b"/>
            <a:pathLst>
              <a:path w="441" h="546">
                <a:moveTo>
                  <a:pt x="0" y="546"/>
                </a:moveTo>
                <a:cubicBezTo>
                  <a:pt x="24" y="521"/>
                  <a:pt x="94" y="453"/>
                  <a:pt x="141" y="396"/>
                </a:cubicBezTo>
                <a:cubicBezTo>
                  <a:pt x="188" y="339"/>
                  <a:pt x="235" y="267"/>
                  <a:pt x="285" y="201"/>
                </a:cubicBezTo>
                <a:cubicBezTo>
                  <a:pt x="335" y="135"/>
                  <a:pt x="409" y="42"/>
                  <a:pt x="441"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24" name="Freeform 16"/>
          <p:cNvSpPr/>
          <p:nvPr/>
        </p:nvSpPr>
        <p:spPr bwMode="auto">
          <a:xfrm>
            <a:off x="6786563" y="2928938"/>
            <a:ext cx="557212" cy="985837"/>
          </a:xfrm>
          <a:custGeom>
            <a:avLst/>
            <a:gdLst>
              <a:gd name="T0" fmla="*/ 0 w 351"/>
              <a:gd name="T1" fmla="*/ 621 h 621"/>
              <a:gd name="T2" fmla="*/ 93 w 351"/>
              <a:gd name="T3" fmla="*/ 498 h 621"/>
              <a:gd name="T4" fmla="*/ 225 w 351"/>
              <a:gd name="T5" fmla="*/ 192 h 621"/>
              <a:gd name="T6" fmla="*/ 351 w 351"/>
              <a:gd name="T7" fmla="*/ 0 h 621"/>
            </a:gdLst>
            <a:ahLst/>
            <a:cxnLst>
              <a:cxn ang="0">
                <a:pos x="T0" y="T1"/>
              </a:cxn>
              <a:cxn ang="0">
                <a:pos x="T2" y="T3"/>
              </a:cxn>
              <a:cxn ang="0">
                <a:pos x="T4" y="T5"/>
              </a:cxn>
              <a:cxn ang="0">
                <a:pos x="T6" y="T7"/>
              </a:cxn>
            </a:cxnLst>
            <a:rect l="0" t="0" r="r" b="b"/>
            <a:pathLst>
              <a:path w="351" h="621">
                <a:moveTo>
                  <a:pt x="0" y="621"/>
                </a:moveTo>
                <a:cubicBezTo>
                  <a:pt x="15" y="601"/>
                  <a:pt x="55" y="569"/>
                  <a:pt x="93" y="498"/>
                </a:cubicBezTo>
                <a:cubicBezTo>
                  <a:pt x="131" y="427"/>
                  <a:pt x="182" y="275"/>
                  <a:pt x="225" y="192"/>
                </a:cubicBezTo>
                <a:cubicBezTo>
                  <a:pt x="268" y="109"/>
                  <a:pt x="325" y="40"/>
                  <a:pt x="351"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25" name="Line 17"/>
          <p:cNvSpPr>
            <a:spLocks noChangeShapeType="1"/>
          </p:cNvSpPr>
          <p:nvPr/>
        </p:nvSpPr>
        <p:spPr bwMode="auto">
          <a:xfrm flipH="1">
            <a:off x="6858000" y="2533650"/>
            <a:ext cx="1247775" cy="20955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26" name="Line 18"/>
          <p:cNvSpPr>
            <a:spLocks noChangeShapeType="1"/>
          </p:cNvSpPr>
          <p:nvPr/>
        </p:nvSpPr>
        <p:spPr bwMode="auto">
          <a:xfrm flipH="1">
            <a:off x="7772400" y="2533650"/>
            <a:ext cx="333375" cy="104775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27" name="Line 19"/>
          <p:cNvSpPr>
            <a:spLocks noChangeShapeType="1"/>
          </p:cNvSpPr>
          <p:nvPr/>
        </p:nvSpPr>
        <p:spPr bwMode="auto">
          <a:xfrm>
            <a:off x="8105775" y="2533650"/>
            <a:ext cx="123825" cy="1428750"/>
          </a:xfrm>
          <a:prstGeom prst="line">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28" name="Oval 20"/>
          <p:cNvSpPr>
            <a:spLocks noChangeArrowheads="1"/>
          </p:cNvSpPr>
          <p:nvPr/>
        </p:nvSpPr>
        <p:spPr bwMode="auto">
          <a:xfrm>
            <a:off x="6248400" y="2090738"/>
            <a:ext cx="890588" cy="838200"/>
          </a:xfrm>
          <a:prstGeom prst="ellipse">
            <a:avLst/>
          </a:prstGeom>
          <a:noFill/>
          <a:ln w="9525">
            <a:solidFill>
              <a:schemeClr val="tx1"/>
            </a:solidFill>
            <a:prstDash val="lgDashDot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grpSp>
        <p:nvGrpSpPr>
          <p:cNvPr id="606229" name="Group 21"/>
          <p:cNvGrpSpPr/>
          <p:nvPr/>
        </p:nvGrpSpPr>
        <p:grpSpPr bwMode="auto">
          <a:xfrm>
            <a:off x="6553200" y="4724400"/>
            <a:ext cx="914400" cy="1257300"/>
            <a:chOff x="4608" y="3072"/>
            <a:chExt cx="576" cy="792"/>
          </a:xfrm>
        </p:grpSpPr>
        <p:sp>
          <p:nvSpPr>
            <p:cNvPr id="606230" name="Freeform 22"/>
            <p:cNvSpPr/>
            <p:nvPr/>
          </p:nvSpPr>
          <p:spPr bwMode="auto">
            <a:xfrm>
              <a:off x="4992" y="3504"/>
              <a:ext cx="192" cy="360"/>
            </a:xfrm>
            <a:custGeom>
              <a:avLst/>
              <a:gdLst>
                <a:gd name="T0" fmla="*/ 0 w 192"/>
                <a:gd name="T1" fmla="*/ 360 h 360"/>
                <a:gd name="T2" fmla="*/ 60 w 192"/>
                <a:gd name="T3" fmla="*/ 150 h 360"/>
                <a:gd name="T4" fmla="*/ 192 w 192"/>
                <a:gd name="T5" fmla="*/ 0 h 360"/>
              </a:gdLst>
              <a:ahLst/>
              <a:cxnLst>
                <a:cxn ang="0">
                  <a:pos x="T0" y="T1"/>
                </a:cxn>
                <a:cxn ang="0">
                  <a:pos x="T2" y="T3"/>
                </a:cxn>
                <a:cxn ang="0">
                  <a:pos x="T4" y="T5"/>
                </a:cxn>
              </a:cxnLst>
              <a:rect l="0" t="0" r="r" b="b"/>
              <a:pathLst>
                <a:path w="192" h="360">
                  <a:moveTo>
                    <a:pt x="0" y="360"/>
                  </a:moveTo>
                  <a:cubicBezTo>
                    <a:pt x="10" y="326"/>
                    <a:pt x="28" y="210"/>
                    <a:pt x="60" y="150"/>
                  </a:cubicBezTo>
                  <a:cubicBezTo>
                    <a:pt x="92" y="90"/>
                    <a:pt x="164" y="31"/>
                    <a:pt x="192" y="0"/>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31" name="Freeform 23"/>
            <p:cNvSpPr/>
            <p:nvPr/>
          </p:nvSpPr>
          <p:spPr bwMode="auto">
            <a:xfrm>
              <a:off x="4608" y="3771"/>
              <a:ext cx="387" cy="93"/>
            </a:xfrm>
            <a:custGeom>
              <a:avLst/>
              <a:gdLst>
                <a:gd name="T0" fmla="*/ 387 w 387"/>
                <a:gd name="T1" fmla="*/ 93 h 93"/>
                <a:gd name="T2" fmla="*/ 153 w 387"/>
                <a:gd name="T3" fmla="*/ 12 h 93"/>
                <a:gd name="T4" fmla="*/ 0 w 387"/>
                <a:gd name="T5" fmla="*/ 21 h 93"/>
              </a:gdLst>
              <a:ahLst/>
              <a:cxnLst>
                <a:cxn ang="0">
                  <a:pos x="T0" y="T1"/>
                </a:cxn>
                <a:cxn ang="0">
                  <a:pos x="T2" y="T3"/>
                </a:cxn>
                <a:cxn ang="0">
                  <a:pos x="T4" y="T5"/>
                </a:cxn>
              </a:cxnLst>
              <a:rect l="0" t="0" r="r" b="b"/>
              <a:pathLst>
                <a:path w="387" h="93">
                  <a:moveTo>
                    <a:pt x="387" y="93"/>
                  </a:moveTo>
                  <a:cubicBezTo>
                    <a:pt x="348" y="80"/>
                    <a:pt x="217" y="24"/>
                    <a:pt x="153" y="12"/>
                  </a:cubicBezTo>
                  <a:cubicBezTo>
                    <a:pt x="89" y="0"/>
                    <a:pt x="32" y="19"/>
                    <a:pt x="0" y="21"/>
                  </a:cubicBez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32" name="Freeform 24"/>
            <p:cNvSpPr/>
            <p:nvPr/>
          </p:nvSpPr>
          <p:spPr bwMode="auto">
            <a:xfrm>
              <a:off x="4608" y="3072"/>
              <a:ext cx="576" cy="720"/>
            </a:xfrm>
            <a:custGeom>
              <a:avLst/>
              <a:gdLst>
                <a:gd name="T0" fmla="*/ 0 w 576"/>
                <a:gd name="T1" fmla="*/ 720 h 720"/>
                <a:gd name="T2" fmla="*/ 0 w 576"/>
                <a:gd name="T3" fmla="*/ 0 h 720"/>
                <a:gd name="T4" fmla="*/ 576 w 576"/>
                <a:gd name="T5" fmla="*/ 432 h 720"/>
              </a:gdLst>
              <a:ahLst/>
              <a:cxnLst>
                <a:cxn ang="0">
                  <a:pos x="T0" y="T1"/>
                </a:cxn>
                <a:cxn ang="0">
                  <a:pos x="T2" y="T3"/>
                </a:cxn>
                <a:cxn ang="0">
                  <a:pos x="T4" y="T5"/>
                </a:cxn>
              </a:cxnLst>
              <a:rect l="0" t="0" r="r" b="b"/>
              <a:pathLst>
                <a:path w="576" h="720">
                  <a:moveTo>
                    <a:pt x="0" y="720"/>
                  </a:moveTo>
                  <a:lnTo>
                    <a:pt x="0" y="0"/>
                  </a:lnTo>
                  <a:lnTo>
                    <a:pt x="576" y="432"/>
                  </a:lnTo>
                </a:path>
              </a:pathLst>
            </a:custGeom>
            <a:noFill/>
            <a:ln w="9525" cap="flat" cmpd="sng">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grpSp>
      <p:sp>
        <p:nvSpPr>
          <p:cNvPr id="606233" name="Freeform 25"/>
          <p:cNvSpPr/>
          <p:nvPr/>
        </p:nvSpPr>
        <p:spPr bwMode="auto">
          <a:xfrm>
            <a:off x="5867400" y="2819400"/>
            <a:ext cx="533400" cy="2362200"/>
          </a:xfrm>
          <a:custGeom>
            <a:avLst/>
            <a:gdLst>
              <a:gd name="T0" fmla="*/ 336 w 336"/>
              <a:gd name="T1" fmla="*/ 0 h 1488"/>
              <a:gd name="T2" fmla="*/ 0 w 336"/>
              <a:gd name="T3" fmla="*/ 1056 h 1488"/>
              <a:gd name="T4" fmla="*/ 336 w 336"/>
              <a:gd name="T5" fmla="*/ 1488 h 1488"/>
            </a:gdLst>
            <a:ahLst/>
            <a:cxnLst>
              <a:cxn ang="0">
                <a:pos x="T0" y="T1"/>
              </a:cxn>
              <a:cxn ang="0">
                <a:pos x="T2" y="T3"/>
              </a:cxn>
              <a:cxn ang="0">
                <a:pos x="T4" y="T5"/>
              </a:cxn>
            </a:cxnLst>
            <a:rect l="0" t="0" r="r" b="b"/>
            <a:pathLst>
              <a:path w="336" h="1488">
                <a:moveTo>
                  <a:pt x="336" y="0"/>
                </a:moveTo>
                <a:cubicBezTo>
                  <a:pt x="168" y="404"/>
                  <a:pt x="0" y="808"/>
                  <a:pt x="0" y="1056"/>
                </a:cubicBezTo>
                <a:cubicBezTo>
                  <a:pt x="0" y="1304"/>
                  <a:pt x="168" y="1396"/>
                  <a:pt x="336" y="1488"/>
                </a:cubicBezTo>
              </a:path>
            </a:pathLst>
          </a:custGeom>
          <a:noFill/>
          <a:ln w="9525" cap="flat" cmpd="sng">
            <a:solidFill>
              <a:schemeClr val="tx1"/>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sp>
        <p:nvSpPr>
          <p:cNvPr id="606234" name="Text Box 26"/>
          <p:cNvSpPr txBox="1">
            <a:spLocks noChangeArrowheads="1"/>
          </p:cNvSpPr>
          <p:nvPr/>
        </p:nvSpPr>
        <p:spPr bwMode="auto">
          <a:xfrm>
            <a:off x="6248400" y="5715000"/>
            <a:ext cx="330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a</a:t>
            </a:r>
            <a:endParaRPr kumimoji="1" lang="en-US" altLang="zh-CN" sz="22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606235" name="Text Box 27"/>
          <p:cNvSpPr txBox="1">
            <a:spLocks noChangeArrowheads="1"/>
          </p:cNvSpPr>
          <p:nvPr/>
        </p:nvSpPr>
        <p:spPr bwMode="auto">
          <a:xfrm>
            <a:off x="7239000" y="5867400"/>
            <a:ext cx="3381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b</a:t>
            </a:r>
            <a:endParaRPr kumimoji="1" lang="en-US" altLang="zh-CN" sz="22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606236" name="Text Box 28"/>
          <p:cNvSpPr txBox="1">
            <a:spLocks noChangeArrowheads="1"/>
          </p:cNvSpPr>
          <p:nvPr/>
        </p:nvSpPr>
        <p:spPr bwMode="auto">
          <a:xfrm>
            <a:off x="6477000" y="4343400"/>
            <a:ext cx="3127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c</a:t>
            </a:r>
            <a:endParaRPr kumimoji="1" lang="en-US" altLang="zh-CN" sz="22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sp>
        <p:nvSpPr>
          <p:cNvPr id="606237" name="Text Box 29"/>
          <p:cNvSpPr txBox="1">
            <a:spLocks noChangeArrowheads="1"/>
          </p:cNvSpPr>
          <p:nvPr/>
        </p:nvSpPr>
        <p:spPr bwMode="auto">
          <a:xfrm>
            <a:off x="7467600" y="5181600"/>
            <a:ext cx="3381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200" b="0" i="0" u="none" strike="noStrike" kern="1200" cap="none" spc="0" normalizeH="0" baseline="0" noProof="0">
                <a:ln>
                  <a:noFill/>
                </a:ln>
                <a:solidFill>
                  <a:srgbClr val="010000"/>
                </a:solidFill>
                <a:effectLst/>
                <a:uLnTx/>
                <a:uFillTx/>
                <a:latin typeface="Tahoma" panose="020B0604030504040204" pitchFamily="34" charset="0"/>
                <a:ea typeface="宋体" panose="02010600030101010101" pitchFamily="2" charset="-122"/>
                <a:cs typeface="+mn-cs"/>
              </a:rPr>
              <a:t>d</a:t>
            </a:r>
            <a:endParaRPr kumimoji="1" lang="en-US" altLang="zh-CN" sz="2200" b="0" i="0" u="none" strike="noStrike" kern="1200" cap="none" spc="0" normalizeH="0" baseline="-25000" noProof="0">
              <a:ln>
                <a:noFill/>
              </a:ln>
              <a:solidFill>
                <a:srgbClr val="010000"/>
              </a:solidFill>
              <a:effectLst/>
              <a:uLnTx/>
              <a:uFillTx/>
              <a:latin typeface="Tahoma" panose="020B0604030504040204" pitchFamily="34" charset="0"/>
              <a:ea typeface="宋体" panose="02010600030101010101" pitchFamily="2" charset="-122"/>
              <a:cs typeface="+mn-cs"/>
            </a:endParaRPr>
          </a:p>
        </p:txBody>
      </p:sp>
      <p:pic>
        <p:nvPicPr>
          <p:cNvPr id="32" name="图片 31" descr="国际学院Logo1(透明)黑"/>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p:txBody>
          <a:bodyPr/>
          <a:lstStyle/>
          <a:p>
            <a:r>
              <a:rPr lang="en-US" altLang="zh-CN" dirty="0">
                <a:effectLst/>
                <a:ea typeface="宋体" panose="02010600030101010101" pitchFamily="2" charset="-122"/>
              </a:rPr>
              <a:t>Graphical Analysis (cont) </a:t>
            </a:r>
          </a:p>
        </p:txBody>
      </p:sp>
      <p:sp>
        <p:nvSpPr>
          <p:cNvPr id="608259" name="Rectangle 3"/>
          <p:cNvSpPr>
            <a:spLocks noGrp="1" noChangeArrowheads="1"/>
          </p:cNvSpPr>
          <p:nvPr>
            <p:ph type="body" idx="1"/>
          </p:nvPr>
        </p:nvSpPr>
        <p:spPr/>
        <p:txBody>
          <a:bodyPr/>
          <a:lstStyle/>
          <a:p>
            <a:pPr>
              <a:spcBef>
                <a:spcPct val="30000"/>
              </a:spcBef>
            </a:pPr>
            <a:r>
              <a:rPr lang="en-US" altLang="zh-CN" dirty="0">
                <a:effectLst/>
                <a:ea typeface="宋体" panose="02010600030101010101" pitchFamily="2" charset="-122"/>
              </a:rPr>
              <a:t>To get quantitative results from the graphical diagram, use the following procedure.</a:t>
            </a:r>
          </a:p>
          <a:p>
            <a:pPr>
              <a:spcBef>
                <a:spcPct val="30000"/>
              </a:spcBef>
            </a:pPr>
            <a:r>
              <a:rPr lang="en-US" altLang="zh-CN" dirty="0">
                <a:effectLst/>
                <a:ea typeface="宋体" panose="02010600030101010101" pitchFamily="2" charset="-122"/>
              </a:rPr>
              <a:t>If properly drawn, there will be M lanes (space between adiabats) of equal heat heating rate.</a:t>
            </a:r>
          </a:p>
          <a:p>
            <a:pPr>
              <a:spcBef>
                <a:spcPct val="30000"/>
              </a:spcBef>
            </a:pPr>
            <a:r>
              <a:rPr lang="en-US" altLang="zh-CN" dirty="0">
                <a:effectLst/>
                <a:ea typeface="宋体" panose="02010600030101010101" pitchFamily="2" charset="-122"/>
              </a:rPr>
              <a:t>Similarly, there will be N temperature steps (space between isotherms) of equal temperature increments.</a:t>
            </a:r>
          </a:p>
          <a:p>
            <a:pPr>
              <a:spcBef>
                <a:spcPct val="30000"/>
              </a:spcBef>
            </a:pPr>
            <a:r>
              <a:rPr lang="en-US" altLang="zh-CN" dirty="0">
                <a:effectLst/>
                <a:ea typeface="宋体" panose="02010600030101010101" pitchFamily="2" charset="-122"/>
              </a:rPr>
              <a:t>If the plot was drawn correctly, with balanced side lengths, then the total heat flux is just:</a:t>
            </a:r>
          </a:p>
          <a:p>
            <a:pPr lvl="1">
              <a:spcBef>
                <a:spcPct val="30000"/>
              </a:spcBef>
            </a:pPr>
            <a:endParaRPr lang="en-US" altLang="zh-CN" dirty="0">
              <a:effectLst/>
              <a:ea typeface="宋体" panose="02010600030101010101" pitchFamily="2" charset="-122"/>
            </a:endParaRPr>
          </a:p>
          <a:p>
            <a:pPr lvl="1">
              <a:spcBef>
                <a:spcPct val="30000"/>
              </a:spcBef>
            </a:pPr>
            <a:endParaRPr lang="en-US" altLang="zh-CN" dirty="0">
              <a:effectLst/>
              <a:ea typeface="宋体" panose="02010600030101010101" pitchFamily="2" charset="-122"/>
            </a:endParaRPr>
          </a:p>
          <a:p>
            <a:pPr lvl="1">
              <a:spcBef>
                <a:spcPct val="30000"/>
              </a:spcBef>
            </a:pPr>
            <a:r>
              <a:rPr lang="en-US" altLang="zh-CN" dirty="0">
                <a:effectLst/>
                <a:ea typeface="宋体" panose="02010600030101010101" pitchFamily="2" charset="-122"/>
              </a:rPr>
              <a:t>where     is the width in the 3rd dimension.</a:t>
            </a:r>
          </a:p>
        </p:txBody>
      </p:sp>
      <p:graphicFrame>
        <p:nvGraphicFramePr>
          <p:cNvPr id="608260" name="Object 4"/>
          <p:cNvGraphicFramePr>
            <a:graphicFrameLocks noChangeAspect="1"/>
          </p:cNvGraphicFramePr>
          <p:nvPr/>
        </p:nvGraphicFramePr>
        <p:xfrm>
          <a:off x="3975100" y="4987925"/>
          <a:ext cx="1731963" cy="781050"/>
        </p:xfrm>
        <a:graphic>
          <a:graphicData uri="http://schemas.openxmlformats.org/presentationml/2006/ole">
            <mc:AlternateContent xmlns:mc="http://schemas.openxmlformats.org/markup-compatibility/2006">
              <mc:Choice xmlns:v="urn:schemas-microsoft-com:vml" Requires="v">
                <p:oleObj name="Equation" r:id="rId3" imgW="875665" imgH="393700" progId="Equation.3">
                  <p:embed/>
                </p:oleObj>
              </mc:Choice>
              <mc:Fallback>
                <p:oleObj name="Equation" r:id="rId3" imgW="875665"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5100" y="4987925"/>
                        <a:ext cx="1731963"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8261" name="Rectangle 5"/>
          <p:cNvSpPr>
            <a:spLocks noChangeArrowheads="1"/>
          </p:cNvSpPr>
          <p:nvPr/>
        </p:nvSpPr>
        <p:spPr bwMode="auto">
          <a:xfrm>
            <a:off x="3975100" y="4987925"/>
            <a:ext cx="1731963" cy="7810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graphicFrame>
        <p:nvGraphicFramePr>
          <p:cNvPr id="608262" name="Object 6"/>
          <p:cNvGraphicFramePr>
            <a:graphicFrameLocks noChangeAspect="1"/>
          </p:cNvGraphicFramePr>
          <p:nvPr/>
        </p:nvGraphicFramePr>
        <p:xfrm>
          <a:off x="2555875" y="5837238"/>
          <a:ext cx="174625" cy="352425"/>
        </p:xfrm>
        <a:graphic>
          <a:graphicData uri="http://schemas.openxmlformats.org/presentationml/2006/ole">
            <mc:AlternateContent xmlns:mc="http://schemas.openxmlformats.org/markup-compatibility/2006">
              <mc:Choice xmlns:v="urn:schemas-microsoft-com:vml" Requires="v">
                <p:oleObj name="Equation" r:id="rId5" imgW="88900" imgH="177165" progId="Equation.3">
                  <p:embed/>
                </p:oleObj>
              </mc:Choice>
              <mc:Fallback>
                <p:oleObj name="Equation" r:id="rId5" imgW="88900" imgH="17716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75" y="5837238"/>
                        <a:ext cx="174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图片 8" descr="国际学院Logo1(透明)黑"/>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Grp="1" noChangeArrowheads="1"/>
          </p:cNvSpPr>
          <p:nvPr>
            <p:ph type="body" idx="1"/>
          </p:nvPr>
        </p:nvSpPr>
        <p:spPr/>
        <p:txBody>
          <a:bodyPr/>
          <a:lstStyle/>
          <a:p>
            <a:pPr>
              <a:spcBef>
                <a:spcPct val="30000"/>
              </a:spcBef>
            </a:pPr>
            <a:r>
              <a:rPr lang="en-US" altLang="zh-CN" dirty="0">
                <a:effectLst/>
                <a:ea typeface="宋体" panose="02010600030101010101" pitchFamily="2" charset="-122"/>
              </a:rPr>
              <a:t>A simply way to represent analytical or graphical results for 2-D (or 3-D) heat conduction is in the form of a shape factor, S:</a:t>
            </a:r>
          </a:p>
          <a:p>
            <a:pPr lvl="1">
              <a:spcBef>
                <a:spcPct val="30000"/>
              </a:spcBef>
            </a:pPr>
            <a:endParaRPr lang="en-US" altLang="zh-CN" dirty="0">
              <a:effectLst/>
              <a:ea typeface="宋体" panose="02010600030101010101" pitchFamily="2" charset="-122"/>
            </a:endParaRPr>
          </a:p>
          <a:p>
            <a:pPr>
              <a:spcBef>
                <a:spcPct val="30000"/>
              </a:spcBef>
            </a:pPr>
            <a:r>
              <a:rPr lang="en-US" altLang="zh-CN" dirty="0">
                <a:effectLst/>
                <a:ea typeface="宋体" panose="02010600030101010101" pitchFamily="2" charset="-122"/>
              </a:rPr>
              <a:t>This representation depends upon having two well defined surface temperatures, T</a:t>
            </a:r>
            <a:r>
              <a:rPr lang="en-US" altLang="zh-CN" baseline="-25000" dirty="0">
                <a:effectLst/>
                <a:ea typeface="宋体" panose="02010600030101010101" pitchFamily="2" charset="-122"/>
              </a:rPr>
              <a:t>1</a:t>
            </a:r>
            <a:r>
              <a:rPr lang="en-US" altLang="zh-CN" dirty="0">
                <a:effectLst/>
                <a:ea typeface="宋体" panose="02010600030101010101" pitchFamily="2" charset="-122"/>
              </a:rPr>
              <a:t> and T</a:t>
            </a:r>
            <a:r>
              <a:rPr lang="en-US" altLang="zh-CN" baseline="-25000" dirty="0">
                <a:effectLst/>
                <a:ea typeface="宋体" panose="02010600030101010101" pitchFamily="2" charset="-122"/>
              </a:rPr>
              <a:t>2</a:t>
            </a:r>
            <a:r>
              <a:rPr lang="en-US" altLang="zh-CN" dirty="0">
                <a:effectLst/>
                <a:ea typeface="宋体" panose="02010600030101010101" pitchFamily="2" charset="-122"/>
              </a:rPr>
              <a:t>.</a:t>
            </a:r>
          </a:p>
          <a:p>
            <a:pPr>
              <a:spcBef>
                <a:spcPct val="30000"/>
              </a:spcBef>
            </a:pPr>
            <a:r>
              <a:rPr lang="en-US" altLang="zh-CN" dirty="0">
                <a:effectLst/>
                <a:ea typeface="宋体" panose="02010600030101010101" pitchFamily="2" charset="-122"/>
              </a:rPr>
              <a:t>Also not the the thermal resistance 		         for this case is just:</a:t>
            </a:r>
          </a:p>
          <a:p>
            <a:pPr>
              <a:spcBef>
                <a:spcPct val="30000"/>
              </a:spcBef>
            </a:pPr>
            <a:r>
              <a:rPr lang="en-US" altLang="zh-CN" dirty="0">
                <a:effectLst/>
                <a:ea typeface="宋体" panose="02010600030101010101" pitchFamily="2" charset="-122"/>
              </a:rPr>
              <a:t>Some common shape factors are giving in some textbook or manual.</a:t>
            </a:r>
          </a:p>
          <a:p>
            <a:pPr>
              <a:spcBef>
                <a:spcPct val="30000"/>
              </a:spcBef>
            </a:pPr>
            <a:r>
              <a:rPr lang="en-US" altLang="zh-CN" dirty="0">
                <a:effectLst/>
                <a:ea typeface="宋体" panose="02010600030101010101" pitchFamily="2" charset="-122"/>
              </a:rPr>
              <a:t>The process is simple:  find the desired geometry, calculate S, find q or R from the above eqns.</a:t>
            </a:r>
          </a:p>
          <a:p>
            <a:pPr>
              <a:spcBef>
                <a:spcPct val="30000"/>
              </a:spcBef>
            </a:pPr>
            <a:endParaRPr lang="en-US" altLang="zh-CN" dirty="0">
              <a:effectLst/>
              <a:ea typeface="宋体" panose="02010600030101010101" pitchFamily="2" charset="-122"/>
            </a:endParaRPr>
          </a:p>
        </p:txBody>
      </p:sp>
      <p:sp>
        <p:nvSpPr>
          <p:cNvPr id="610306" name="Rectangle 2"/>
          <p:cNvSpPr>
            <a:spLocks noGrp="1" noChangeArrowheads="1"/>
          </p:cNvSpPr>
          <p:nvPr>
            <p:ph type="title"/>
          </p:nvPr>
        </p:nvSpPr>
        <p:spPr/>
        <p:txBody>
          <a:bodyPr/>
          <a:lstStyle/>
          <a:p>
            <a:r>
              <a:rPr lang="en-US" altLang="zh-CN" dirty="0">
                <a:effectLst/>
                <a:ea typeface="宋体" panose="02010600030101010101" pitchFamily="2" charset="-122"/>
              </a:rPr>
              <a:t>The Conduction Shape Factor </a:t>
            </a:r>
          </a:p>
        </p:txBody>
      </p:sp>
      <p:graphicFrame>
        <p:nvGraphicFramePr>
          <p:cNvPr id="610308" name="Object 4"/>
          <p:cNvGraphicFramePr>
            <a:graphicFrameLocks noChangeAspect="1"/>
          </p:cNvGraphicFramePr>
          <p:nvPr/>
        </p:nvGraphicFramePr>
        <p:xfrm>
          <a:off x="4724400" y="2286000"/>
          <a:ext cx="1676400" cy="493713"/>
        </p:xfrm>
        <a:graphic>
          <a:graphicData uri="http://schemas.openxmlformats.org/presentationml/2006/ole">
            <mc:AlternateContent xmlns:mc="http://schemas.openxmlformats.org/markup-compatibility/2006">
              <mc:Choice xmlns:v="urn:schemas-microsoft-com:vml" Requires="v">
                <p:oleObj name="Equation" r:id="rId3" imgW="735965" imgH="215900" progId="Equation.3">
                  <p:embed/>
                </p:oleObj>
              </mc:Choice>
              <mc:Fallback>
                <p:oleObj name="Equation" r:id="rId3" imgW="735965" imgH="215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86000"/>
                        <a:ext cx="16764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09" name="Object 5"/>
          <p:cNvGraphicFramePr>
            <a:graphicFrameLocks noChangeAspect="1"/>
          </p:cNvGraphicFramePr>
          <p:nvPr/>
        </p:nvGraphicFramePr>
        <p:xfrm>
          <a:off x="6553200" y="3810000"/>
          <a:ext cx="1455738" cy="781050"/>
        </p:xfrm>
        <a:graphic>
          <a:graphicData uri="http://schemas.openxmlformats.org/presentationml/2006/ole">
            <mc:AlternateContent xmlns:mc="http://schemas.openxmlformats.org/markup-compatibility/2006">
              <mc:Choice xmlns:v="urn:schemas-microsoft-com:vml" Requires="v">
                <p:oleObj name="Equation" r:id="rId5" imgW="735965" imgH="393700" progId="Equation.3">
                  <p:embed/>
                </p:oleObj>
              </mc:Choice>
              <mc:Fallback>
                <p:oleObj name="Equation" r:id="rId5" imgW="735965"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810000"/>
                        <a:ext cx="1455738"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10" name="Rectangle 6"/>
          <p:cNvSpPr>
            <a:spLocks noChangeArrowheads="1"/>
          </p:cNvSpPr>
          <p:nvPr/>
        </p:nvSpPr>
        <p:spPr bwMode="auto">
          <a:xfrm>
            <a:off x="4648200" y="2209800"/>
            <a:ext cx="1828800" cy="609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4200" b="0" i="0" u="none" strike="noStrike" kern="1200" cap="none" spc="0" normalizeH="0" baseline="0" noProof="0">
              <a:ln>
                <a:noFill/>
              </a:ln>
              <a:solidFill>
                <a:srgbClr val="010000"/>
              </a:solidFill>
              <a:effectLst/>
              <a:uLnTx/>
              <a:uFillTx/>
              <a:latin typeface="Symbol" panose="05050102010706020507" pitchFamily="18" charset="2"/>
              <a:ea typeface="+mn-ea"/>
              <a:cs typeface="+mn-cs"/>
            </a:endParaRPr>
          </a:p>
        </p:txBody>
      </p:sp>
      <p:pic>
        <p:nvPicPr>
          <p:cNvPr id="9" name="图片 8" descr="国际学院Logo1(透明)黑"/>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b="1" dirty="0">
                <a:solidFill>
                  <a:srgbClr val="993366"/>
                </a:solidFill>
                <a:effectLst/>
                <a:ea typeface="宋体" panose="02010600030101010101" pitchFamily="2" charset="-122"/>
              </a:rPr>
              <a:t>Numerical Solutions </a:t>
            </a:r>
          </a:p>
        </p:txBody>
      </p:sp>
      <p:sp>
        <p:nvSpPr>
          <p:cNvPr id="612355" name="Rectangle 3"/>
          <p:cNvSpPr>
            <a:spLocks noGrp="1" noChangeArrowheads="1"/>
          </p:cNvSpPr>
          <p:nvPr>
            <p:ph type="body" idx="1"/>
          </p:nvPr>
        </p:nvSpPr>
        <p:spPr/>
        <p:txBody>
          <a:bodyPr/>
          <a:lstStyle/>
          <a:p>
            <a:pPr>
              <a:spcBef>
                <a:spcPct val="30000"/>
              </a:spcBef>
            </a:pPr>
            <a:r>
              <a:rPr lang="en-US" altLang="zh-CN" dirty="0">
                <a:effectLst/>
                <a:ea typeface="宋体" panose="02010600030101010101" pitchFamily="2" charset="-122"/>
              </a:rPr>
              <a:t>The governing equation for multidimensional heat conduction may also be solved using a number of different numerical solutions.</a:t>
            </a:r>
          </a:p>
          <a:p>
            <a:pPr>
              <a:spcBef>
                <a:spcPct val="30000"/>
              </a:spcBef>
            </a:pPr>
            <a:endParaRPr lang="en-US" altLang="zh-CN" dirty="0">
              <a:effectLst/>
              <a:ea typeface="宋体" panose="02010600030101010101" pitchFamily="2" charset="-122"/>
            </a:endParaRPr>
          </a:p>
          <a:p>
            <a:pPr>
              <a:spcBef>
                <a:spcPct val="30000"/>
              </a:spcBef>
            </a:pPr>
            <a:r>
              <a:rPr lang="en-US" altLang="zh-CN" dirty="0">
                <a:effectLst/>
                <a:ea typeface="宋体" panose="02010600030101010101" pitchFamily="2" charset="-122"/>
              </a:rPr>
              <a:t>The book discusses the classical Finite Difference solution method</a:t>
            </a:r>
          </a:p>
          <a:p>
            <a:pPr>
              <a:spcBef>
                <a:spcPct val="30000"/>
              </a:spcBef>
            </a:pPr>
            <a:r>
              <a:rPr lang="en-US" altLang="zh-CN" dirty="0">
                <a:effectLst/>
                <a:ea typeface="宋体" panose="02010600030101010101" pitchFamily="2" charset="-122"/>
              </a:rPr>
              <a:t>However, the CFD program like Ansys provided uses the Finite Element method of analysis.</a:t>
            </a:r>
          </a:p>
          <a:p>
            <a:pPr>
              <a:spcBef>
                <a:spcPct val="30000"/>
              </a:spcBef>
            </a:pPr>
            <a:r>
              <a:rPr lang="en-US" altLang="zh-CN" dirty="0">
                <a:effectLst/>
                <a:ea typeface="宋体" panose="02010600030101010101" pitchFamily="2" charset="-122"/>
              </a:rPr>
              <a:t>We will not worry about how to set up the solutions, just how to apply the program to different cases and conditions.</a:t>
            </a:r>
          </a:p>
        </p:txBody>
      </p:sp>
      <p:graphicFrame>
        <p:nvGraphicFramePr>
          <p:cNvPr id="612356" name="Object 4"/>
          <p:cNvGraphicFramePr>
            <a:graphicFrameLocks noChangeAspect="1"/>
          </p:cNvGraphicFramePr>
          <p:nvPr/>
        </p:nvGraphicFramePr>
        <p:xfrm>
          <a:off x="5548313" y="2209800"/>
          <a:ext cx="1330325" cy="781050"/>
        </p:xfrm>
        <a:graphic>
          <a:graphicData uri="http://schemas.openxmlformats.org/presentationml/2006/ole">
            <mc:AlternateContent xmlns:mc="http://schemas.openxmlformats.org/markup-compatibility/2006">
              <mc:Choice xmlns:v="urn:schemas-microsoft-com:vml" Requires="v">
                <p:oleObj name="Equation" r:id="rId3" imgW="673100" imgH="393700" progId="Equation.3">
                  <p:embed/>
                </p:oleObj>
              </mc:Choice>
              <mc:Fallback>
                <p:oleObj name="Equation" r:id="rId3" imgW="6731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8313" y="2209800"/>
                        <a:ext cx="1330325"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 name="图片 6" descr="国际学院Logo1(透明)黑"/>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6000" y="116841"/>
            <a:ext cx="7886700" cy="1325563"/>
          </a:xfrm>
        </p:spPr>
        <p:txBody>
          <a:bodyPr/>
          <a:lstStyle/>
          <a:p>
            <a:pPr algn="ctr"/>
            <a:r>
              <a:rPr lang="en-US" altLang="zh-CN" b="1" dirty="0">
                <a:latin typeface="Arial" panose="020B0604020202020204" pitchFamily="34" charset="0"/>
                <a:cs typeface="Arial" panose="020B0604020202020204" pitchFamily="34" charset="0"/>
              </a:rPr>
              <a:t>HT Week 3 recall</a:t>
            </a:r>
            <a:endParaRPr lang="zh-CN" altLang="en-US" b="1" i="1" dirty="0">
              <a:latin typeface="Times New Roman" panose="02020603050405020304" pitchFamily="18" charset="0"/>
              <a:cs typeface="Times New Roman" panose="02020603050405020304" pitchFamily="18" charset="0"/>
            </a:endParaRPr>
          </a:p>
        </p:txBody>
      </p:sp>
      <p:pic>
        <p:nvPicPr>
          <p:cNvPr id="5" name="图片 4" descr="国际学院Logo1(透明)黑"/>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0" y="0"/>
            <a:ext cx="2486025" cy="571500"/>
          </a:xfrm>
          <a:prstGeom prst="rect">
            <a:avLst/>
          </a:prstGeom>
          <a:noFill/>
          <a:ln>
            <a:noFill/>
          </a:ln>
        </p:spPr>
      </p:pic>
      <p:sp>
        <p:nvSpPr>
          <p:cNvPr id="41" name="标题 1"/>
          <p:cNvSpPr>
            <a:spLocks noGrp="1"/>
          </p:cNvSpPr>
          <p:nvPr>
            <p:custDataLst>
              <p:tags r:id="rId1"/>
            </p:custDataLst>
          </p:nvPr>
        </p:nvSpPr>
        <p:spPr>
          <a:xfrm>
            <a:off x="0" y="848995"/>
            <a:ext cx="7886700" cy="8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rgbClr val="FF0000"/>
                </a:solidFill>
                <a:latin typeface="Arial" panose="020B0604020202020204" pitchFamily="34" charset="0"/>
                <a:cs typeface="Arial" panose="020B0604020202020204" pitchFamily="34" charset="0"/>
              </a:rPr>
              <a:t>thermal resistance</a:t>
            </a:r>
          </a:p>
        </p:txBody>
      </p:sp>
      <p:pic>
        <p:nvPicPr>
          <p:cNvPr id="10" name="图片 9"/>
          <p:cNvPicPr>
            <a:picLocks noChangeAspect="1"/>
          </p:cNvPicPr>
          <p:nvPr>
            <p:custDataLst>
              <p:tags r:id="rId2"/>
            </p:custDataLst>
          </p:nvPr>
        </p:nvPicPr>
        <p:blipFill>
          <a:blip r:embed="rId33"/>
          <a:stretch>
            <a:fillRect/>
          </a:stretch>
        </p:blipFill>
        <p:spPr>
          <a:xfrm>
            <a:off x="97574" y="1709036"/>
            <a:ext cx="3386979" cy="1692544"/>
          </a:xfrm>
          <a:prstGeom prst="rect">
            <a:avLst/>
          </a:prstGeom>
        </p:spPr>
      </p:pic>
      <p:grpSp>
        <p:nvGrpSpPr>
          <p:cNvPr id="6" name="组合 5"/>
          <p:cNvGrpSpPr/>
          <p:nvPr/>
        </p:nvGrpSpPr>
        <p:grpSpPr>
          <a:xfrm>
            <a:off x="340965" y="5110815"/>
            <a:ext cx="8227059" cy="1585474"/>
            <a:chOff x="391130" y="3821130"/>
            <a:chExt cx="8227059" cy="1585474"/>
          </a:xfrm>
        </p:grpSpPr>
        <p:sp>
          <p:nvSpPr>
            <p:cNvPr id="9" name="object 30"/>
            <p:cNvSpPr/>
            <p:nvPr>
              <p:custDataLst>
                <p:tags r:id="rId19"/>
              </p:custDataLst>
            </p:nvPr>
          </p:nvSpPr>
          <p:spPr>
            <a:xfrm>
              <a:off x="3801080" y="4840939"/>
              <a:ext cx="628650" cy="0"/>
            </a:xfrm>
            <a:custGeom>
              <a:avLst/>
              <a:gdLst/>
              <a:ahLst/>
              <a:cxnLst/>
              <a:rect l="l" t="t" r="r" b="b"/>
              <a:pathLst>
                <a:path w="628650">
                  <a:moveTo>
                    <a:pt x="0" y="0"/>
                  </a:moveTo>
                  <a:lnTo>
                    <a:pt x="628650" y="0"/>
                  </a:lnTo>
                </a:path>
              </a:pathLst>
            </a:custGeom>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1" name="object 31"/>
            <p:cNvSpPr/>
            <p:nvPr>
              <p:custDataLst>
                <p:tags r:id="rId20"/>
              </p:custDataLst>
            </p:nvPr>
          </p:nvSpPr>
          <p:spPr>
            <a:xfrm>
              <a:off x="4804380" y="4840939"/>
              <a:ext cx="628650" cy="0"/>
            </a:xfrm>
            <a:custGeom>
              <a:avLst/>
              <a:gdLst/>
              <a:ahLst/>
              <a:cxnLst/>
              <a:rect l="l" t="t" r="r" b="b"/>
              <a:pathLst>
                <a:path w="628650">
                  <a:moveTo>
                    <a:pt x="0" y="0"/>
                  </a:moveTo>
                  <a:lnTo>
                    <a:pt x="628650" y="0"/>
                  </a:lnTo>
                </a:path>
              </a:pathLst>
            </a:custGeom>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2" name="object 32"/>
            <p:cNvSpPr/>
            <p:nvPr>
              <p:custDataLst>
                <p:tags r:id="rId21"/>
              </p:custDataLst>
            </p:nvPr>
          </p:nvSpPr>
          <p:spPr>
            <a:xfrm>
              <a:off x="5808950" y="4840939"/>
              <a:ext cx="643890" cy="0"/>
            </a:xfrm>
            <a:custGeom>
              <a:avLst/>
              <a:gdLst/>
              <a:ahLst/>
              <a:cxnLst/>
              <a:rect l="l" t="t" r="r" b="b"/>
              <a:pathLst>
                <a:path w="643889">
                  <a:moveTo>
                    <a:pt x="0" y="0"/>
                  </a:moveTo>
                  <a:lnTo>
                    <a:pt x="643889" y="0"/>
                  </a:lnTo>
                </a:path>
              </a:pathLst>
            </a:custGeom>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8" name="object 33"/>
            <p:cNvSpPr/>
            <p:nvPr>
              <p:custDataLst>
                <p:tags r:id="rId22"/>
              </p:custDataLst>
            </p:nvPr>
          </p:nvSpPr>
          <p:spPr>
            <a:xfrm>
              <a:off x="3766789" y="4359609"/>
              <a:ext cx="2720340" cy="0"/>
            </a:xfrm>
            <a:custGeom>
              <a:avLst/>
              <a:gdLst/>
              <a:ahLst/>
              <a:cxnLst/>
              <a:rect l="l" t="t" r="r" b="b"/>
              <a:pathLst>
                <a:path w="2720340">
                  <a:moveTo>
                    <a:pt x="0" y="0"/>
                  </a:moveTo>
                  <a:lnTo>
                    <a:pt x="2720340" y="0"/>
                  </a:lnTo>
                </a:path>
              </a:pathLst>
            </a:custGeom>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19" name="object 34"/>
            <p:cNvSpPr txBox="1"/>
            <p:nvPr>
              <p:custDataLst>
                <p:tags r:id="rId23"/>
              </p:custDataLst>
            </p:nvPr>
          </p:nvSpPr>
          <p:spPr>
            <a:xfrm>
              <a:off x="4011899" y="4397026"/>
              <a:ext cx="2230120" cy="481330"/>
            </a:xfrm>
            <a:prstGeom prst="rect">
              <a:avLst/>
            </a:prstGeom>
          </p:spPr>
          <p:txBody>
            <a:bodyPr vert="horz" wrap="square" lIns="0" tIns="11430" rIns="0" bIns="0" rtlCol="0">
              <a:spAutoFit/>
            </a:bodyPr>
            <a:lstStyle/>
            <a:p>
              <a:pPr marL="12700">
                <a:lnSpc>
                  <a:spcPct val="100000"/>
                </a:lnSpc>
                <a:spcBef>
                  <a:spcPts val="90"/>
                </a:spcBef>
                <a:tabLst>
                  <a:tab pos="1015365" algn="l"/>
                  <a:tab pos="2027555" algn="l"/>
                </a:tabLst>
              </a:pPr>
              <a:r>
                <a:rPr sz="3000" spc="-15" dirty="0">
                  <a:latin typeface="Times New Roman" panose="02020603050405020304"/>
                  <a:cs typeface="Times New Roman" panose="02020603050405020304"/>
                </a:rPr>
                <a:t>1	1	1</a:t>
              </a:r>
              <a:endParaRPr sz="3000" dirty="0">
                <a:latin typeface="Times New Roman" panose="02020603050405020304"/>
                <a:cs typeface="Times New Roman" panose="02020603050405020304"/>
              </a:endParaRPr>
            </a:p>
          </p:txBody>
        </p:sp>
        <p:sp>
          <p:nvSpPr>
            <p:cNvPr id="20" name="object 35"/>
            <p:cNvSpPr txBox="1"/>
            <p:nvPr>
              <p:custDataLst>
                <p:tags r:id="rId24"/>
              </p:custDataLst>
            </p:nvPr>
          </p:nvSpPr>
          <p:spPr>
            <a:xfrm>
              <a:off x="5020280" y="3821130"/>
              <a:ext cx="214629" cy="481330"/>
            </a:xfrm>
            <a:prstGeom prst="rect">
              <a:avLst/>
            </a:prstGeom>
          </p:spPr>
          <p:txBody>
            <a:bodyPr vert="horz" wrap="square" lIns="0" tIns="11430" rIns="0" bIns="0" rtlCol="0">
              <a:spAutoFit/>
            </a:bodyPr>
            <a:lstStyle/>
            <a:p>
              <a:pPr marL="12700">
                <a:lnSpc>
                  <a:spcPct val="100000"/>
                </a:lnSpc>
                <a:spcBef>
                  <a:spcPts val="90"/>
                </a:spcBef>
              </a:pPr>
              <a:r>
                <a:rPr sz="3000" spc="-15" dirty="0">
                  <a:latin typeface="Times New Roman" panose="02020603050405020304"/>
                  <a:cs typeface="Times New Roman" panose="02020603050405020304"/>
                </a:rPr>
                <a:t>1</a:t>
              </a:r>
              <a:endParaRPr sz="3000" dirty="0">
                <a:latin typeface="Times New Roman" panose="02020603050405020304"/>
                <a:cs typeface="Times New Roman" panose="02020603050405020304"/>
              </a:endParaRPr>
            </a:p>
          </p:txBody>
        </p:sp>
        <p:sp>
          <p:nvSpPr>
            <p:cNvPr id="21" name="object 36"/>
            <p:cNvSpPr txBox="1"/>
            <p:nvPr>
              <p:custDataLst>
                <p:tags r:id="rId25"/>
              </p:custDataLst>
            </p:nvPr>
          </p:nvSpPr>
          <p:spPr>
            <a:xfrm>
              <a:off x="7082760" y="4321927"/>
              <a:ext cx="317500" cy="271228"/>
            </a:xfrm>
            <a:prstGeom prst="rect">
              <a:avLst/>
            </a:prstGeom>
          </p:spPr>
          <p:txBody>
            <a:bodyPr vert="horz" wrap="square" lIns="0" tIns="17145" rIns="0" bIns="0" rtlCol="0">
              <a:spAutoFit/>
            </a:bodyPr>
            <a:lstStyle/>
            <a:p>
              <a:pPr marL="12700">
                <a:lnSpc>
                  <a:spcPct val="100000"/>
                </a:lnSpc>
                <a:spcBef>
                  <a:spcPts val="135"/>
                </a:spcBef>
              </a:pPr>
              <a:r>
                <a:rPr sz="1650" i="1" spc="-20" dirty="0">
                  <a:latin typeface="Symbol" panose="05050102010706020507"/>
                  <a:cs typeface="Symbol" panose="05050102010706020507"/>
                </a:rPr>
                <a:t></a:t>
              </a:r>
              <a:r>
                <a:rPr sz="1650" i="1" spc="-7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E</a:t>
              </a:r>
              <a:endParaRPr sz="1600">
                <a:latin typeface="Times New Roman" panose="02020603050405020304"/>
                <a:cs typeface="Times New Roman" panose="02020603050405020304"/>
              </a:endParaRPr>
            </a:p>
          </p:txBody>
        </p:sp>
        <p:sp>
          <p:nvSpPr>
            <p:cNvPr id="22" name="object 37"/>
            <p:cNvSpPr txBox="1"/>
            <p:nvPr>
              <p:custDataLst>
                <p:tags r:id="rId26"/>
              </p:custDataLst>
            </p:nvPr>
          </p:nvSpPr>
          <p:spPr>
            <a:xfrm>
              <a:off x="2198340" y="4321927"/>
              <a:ext cx="138430" cy="271228"/>
            </a:xfrm>
            <a:prstGeom prst="rect">
              <a:avLst/>
            </a:prstGeom>
          </p:spPr>
          <p:txBody>
            <a:bodyPr vert="horz" wrap="square" lIns="0" tIns="17145" rIns="0" bIns="0" rtlCol="0">
              <a:spAutoFit/>
            </a:bodyPr>
            <a:lstStyle/>
            <a:p>
              <a:pPr marL="12700">
                <a:lnSpc>
                  <a:spcPct val="100000"/>
                </a:lnSpc>
                <a:spcBef>
                  <a:spcPts val="135"/>
                </a:spcBef>
              </a:pPr>
              <a:r>
                <a:rPr sz="1650" i="1" spc="-20" dirty="0">
                  <a:latin typeface="Symbol" panose="05050102010706020507"/>
                  <a:cs typeface="Symbol" panose="05050102010706020507"/>
                </a:rPr>
                <a:t></a:t>
              </a:r>
              <a:endParaRPr sz="1650">
                <a:latin typeface="Symbol" panose="05050102010706020507"/>
                <a:cs typeface="Symbol" panose="05050102010706020507"/>
              </a:endParaRPr>
            </a:p>
          </p:txBody>
        </p:sp>
        <p:sp>
          <p:nvSpPr>
            <p:cNvPr id="23" name="object 38"/>
            <p:cNvSpPr txBox="1"/>
            <p:nvPr>
              <p:custDataLst>
                <p:tags r:id="rId27"/>
              </p:custDataLst>
            </p:nvPr>
          </p:nvSpPr>
          <p:spPr>
            <a:xfrm>
              <a:off x="6563330" y="4061159"/>
              <a:ext cx="550545" cy="481330"/>
            </a:xfrm>
            <a:prstGeom prst="rect">
              <a:avLst/>
            </a:prstGeom>
          </p:spPr>
          <p:txBody>
            <a:bodyPr vert="horz" wrap="square" lIns="0" tIns="11430" rIns="0" bIns="0" rtlCol="0">
              <a:spAutoFit/>
            </a:bodyPr>
            <a:lstStyle/>
            <a:p>
              <a:pPr marL="307340" indent="-294640">
                <a:lnSpc>
                  <a:spcPct val="100000"/>
                </a:lnSpc>
                <a:spcBef>
                  <a:spcPts val="90"/>
                </a:spcBef>
                <a:buFont typeface="Symbol" panose="05050102010706020507"/>
                <a:buChar char=""/>
                <a:tabLst>
                  <a:tab pos="307340" algn="l"/>
                </a:tabLst>
              </a:pPr>
              <a:r>
                <a:rPr sz="3000" i="1" spc="-20" dirty="0">
                  <a:latin typeface="Times New Roman" panose="02020603050405020304"/>
                  <a:cs typeface="Times New Roman" panose="02020603050405020304"/>
                </a:rPr>
                <a:t>R</a:t>
              </a:r>
              <a:endParaRPr sz="3000" dirty="0">
                <a:latin typeface="Times New Roman" panose="02020603050405020304"/>
                <a:cs typeface="Times New Roman" panose="02020603050405020304"/>
              </a:endParaRPr>
            </a:p>
          </p:txBody>
        </p:sp>
        <p:sp>
          <p:nvSpPr>
            <p:cNvPr id="24" name="object 39"/>
            <p:cNvSpPr txBox="1"/>
            <p:nvPr>
              <p:custDataLst>
                <p:tags r:id="rId28"/>
              </p:custDataLst>
            </p:nvPr>
          </p:nvSpPr>
          <p:spPr>
            <a:xfrm>
              <a:off x="4465925" y="4592330"/>
              <a:ext cx="1237615" cy="481330"/>
            </a:xfrm>
            <a:prstGeom prst="rect">
              <a:avLst/>
            </a:prstGeom>
          </p:spPr>
          <p:txBody>
            <a:bodyPr vert="horz" wrap="square" lIns="0" tIns="11430" rIns="0" bIns="0" rtlCol="0">
              <a:spAutoFit/>
            </a:bodyPr>
            <a:lstStyle/>
            <a:p>
              <a:pPr marL="12700">
                <a:lnSpc>
                  <a:spcPct val="100000"/>
                </a:lnSpc>
                <a:spcBef>
                  <a:spcPts val="90"/>
                </a:spcBef>
                <a:tabLst>
                  <a:tab pos="1016635" algn="l"/>
                </a:tabLst>
              </a:pPr>
              <a:r>
                <a:rPr sz="3000" spc="-20" dirty="0">
                  <a:latin typeface="Symbol" panose="05050102010706020507"/>
                  <a:cs typeface="Symbol" panose="05050102010706020507"/>
                </a:rPr>
                <a:t></a:t>
              </a:r>
              <a:r>
                <a:rPr sz="3000" spc="-20" dirty="0">
                  <a:latin typeface="Times New Roman" panose="02020603050405020304"/>
                  <a:cs typeface="Times New Roman" panose="02020603050405020304"/>
                </a:rPr>
                <a:t>	</a:t>
              </a:r>
              <a:r>
                <a:rPr sz="3000" spc="-20" dirty="0">
                  <a:latin typeface="Symbol" panose="05050102010706020507"/>
                  <a:cs typeface="Symbol" panose="05050102010706020507"/>
                </a:rPr>
                <a:t></a:t>
              </a:r>
              <a:endParaRPr sz="3000" dirty="0">
                <a:latin typeface="Symbol" panose="05050102010706020507"/>
                <a:cs typeface="Symbol" panose="05050102010706020507"/>
              </a:endParaRPr>
            </a:p>
          </p:txBody>
        </p:sp>
        <p:sp>
          <p:nvSpPr>
            <p:cNvPr id="25" name="object 40"/>
            <p:cNvSpPr txBox="1"/>
            <p:nvPr>
              <p:custDataLst>
                <p:tags r:id="rId29"/>
              </p:custDataLst>
            </p:nvPr>
          </p:nvSpPr>
          <p:spPr>
            <a:xfrm>
              <a:off x="1596360" y="4025600"/>
              <a:ext cx="2139315" cy="523875"/>
            </a:xfrm>
            <a:prstGeom prst="rect">
              <a:avLst/>
            </a:prstGeom>
          </p:spPr>
          <p:txBody>
            <a:bodyPr vert="horz" wrap="square" lIns="0" tIns="15240" rIns="0" bIns="0" rtlCol="0">
              <a:spAutoFit/>
            </a:bodyPr>
            <a:lstStyle/>
            <a:p>
              <a:pPr marL="38100">
                <a:lnSpc>
                  <a:spcPct val="100000"/>
                </a:lnSpc>
                <a:spcBef>
                  <a:spcPts val="120"/>
                </a:spcBef>
                <a:tabLst>
                  <a:tab pos="920115" algn="l"/>
                </a:tabLst>
              </a:pPr>
              <a:r>
                <a:rPr sz="4875" spc="-15" baseline="-5000" dirty="0">
                  <a:latin typeface="Symbol" panose="05050102010706020507"/>
                  <a:cs typeface="Symbol" panose="05050102010706020507"/>
                </a:rPr>
                <a:t></a:t>
              </a:r>
              <a:r>
                <a:rPr sz="4875" spc="-532" baseline="-5000" dirty="0">
                  <a:latin typeface="Times New Roman" panose="02020603050405020304"/>
                  <a:cs typeface="Times New Roman" panose="02020603050405020304"/>
                </a:rPr>
                <a:t> </a:t>
              </a:r>
              <a:r>
                <a:rPr sz="3000" i="1" spc="-20" dirty="0">
                  <a:latin typeface="Times New Roman" panose="02020603050405020304"/>
                  <a:cs typeface="Times New Roman" panose="02020603050405020304"/>
                </a:rPr>
                <a:t>R	</a:t>
              </a:r>
              <a:r>
                <a:rPr sz="3000" spc="-20" dirty="0">
                  <a:latin typeface="Symbol" panose="05050102010706020507"/>
                  <a:cs typeface="Symbol" panose="05050102010706020507"/>
                </a:rPr>
                <a:t></a:t>
              </a:r>
              <a:r>
                <a:rPr sz="3000" spc="-20" dirty="0">
                  <a:latin typeface="Times New Roman" panose="02020603050405020304"/>
                  <a:cs typeface="Times New Roman" panose="02020603050405020304"/>
                </a:rPr>
                <a:t> </a:t>
              </a:r>
              <a:r>
                <a:rPr sz="3000" i="1" spc="-50" dirty="0">
                  <a:latin typeface="Times New Roman" panose="02020603050405020304"/>
                  <a:cs typeface="Times New Roman" panose="02020603050405020304"/>
                </a:rPr>
                <a:t>R</a:t>
              </a:r>
              <a:r>
                <a:rPr sz="2475" i="1" spc="-75" baseline="-25000" dirty="0">
                  <a:latin typeface="Symbol" panose="05050102010706020507"/>
                  <a:cs typeface="Symbol" panose="05050102010706020507"/>
                </a:rPr>
                <a:t></a:t>
              </a:r>
              <a:r>
                <a:rPr sz="2475" i="1" spc="-75" baseline="-25000" dirty="0">
                  <a:latin typeface="Times New Roman" panose="02020603050405020304"/>
                  <a:cs typeface="Times New Roman" panose="02020603050405020304"/>
                </a:rPr>
                <a:t> </a:t>
              </a:r>
              <a:r>
                <a:rPr sz="2400" spc="15" baseline="-26000" dirty="0">
                  <a:latin typeface="Times New Roman" panose="02020603050405020304"/>
                  <a:cs typeface="Times New Roman" panose="02020603050405020304"/>
                </a:rPr>
                <a:t>A</a:t>
              </a:r>
              <a:r>
                <a:rPr sz="2400" spc="195" baseline="-26000" dirty="0">
                  <a:latin typeface="Times New Roman" panose="02020603050405020304"/>
                  <a:cs typeface="Times New Roman" panose="02020603050405020304"/>
                </a:rPr>
                <a:t> </a:t>
              </a:r>
              <a:r>
                <a:rPr sz="3000" spc="-20" dirty="0">
                  <a:latin typeface="Symbol" panose="05050102010706020507"/>
                  <a:cs typeface="Symbol" panose="05050102010706020507"/>
                </a:rPr>
                <a:t></a:t>
              </a:r>
              <a:endParaRPr sz="3000" dirty="0">
                <a:latin typeface="Symbol" panose="05050102010706020507"/>
                <a:cs typeface="Symbol" panose="05050102010706020507"/>
              </a:endParaRPr>
            </a:p>
          </p:txBody>
        </p:sp>
        <p:sp>
          <p:nvSpPr>
            <p:cNvPr id="26" name="object 41"/>
            <p:cNvSpPr txBox="1"/>
            <p:nvPr>
              <p:custDataLst>
                <p:tags r:id="rId30"/>
              </p:custDataLst>
            </p:nvPr>
          </p:nvSpPr>
          <p:spPr>
            <a:xfrm>
              <a:off x="391130" y="4663452"/>
              <a:ext cx="8227059" cy="743152"/>
            </a:xfrm>
            <a:prstGeom prst="rect">
              <a:avLst/>
            </a:prstGeom>
          </p:spPr>
          <p:txBody>
            <a:bodyPr vert="horz" wrap="square" lIns="0" tIns="278765" rIns="0" bIns="0" rtlCol="0">
              <a:spAutoFit/>
            </a:bodyPr>
            <a:lstStyle/>
            <a:p>
              <a:pPr marL="3449320">
                <a:lnSpc>
                  <a:spcPct val="100000"/>
                </a:lnSpc>
                <a:spcBef>
                  <a:spcPts val="2195"/>
                </a:spcBef>
                <a:tabLst>
                  <a:tab pos="4453255" algn="l"/>
                  <a:tab pos="5455285" algn="l"/>
                </a:tabLst>
              </a:pPr>
              <a:r>
                <a:rPr sz="4500" i="1" spc="-67" baseline="14000" dirty="0">
                  <a:latin typeface="Times New Roman" panose="02020603050405020304"/>
                  <a:cs typeface="Times New Roman" panose="02020603050405020304"/>
                </a:rPr>
                <a:t>R</a:t>
              </a:r>
              <a:r>
                <a:rPr sz="1650" i="1" spc="-45" dirty="0">
                  <a:latin typeface="Symbol" panose="05050102010706020507"/>
                  <a:cs typeface="Symbol" panose="05050102010706020507"/>
                </a:rPr>
                <a:t></a:t>
              </a:r>
              <a:r>
                <a:rPr sz="1650" i="1"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B	</a:t>
              </a:r>
              <a:r>
                <a:rPr sz="4500" i="1" spc="-82" baseline="14000" dirty="0">
                  <a:latin typeface="Times New Roman" panose="02020603050405020304"/>
                  <a:cs typeface="Times New Roman" panose="02020603050405020304"/>
                </a:rPr>
                <a:t>R</a:t>
              </a:r>
              <a:r>
                <a:rPr sz="1650" i="1" spc="-55" dirty="0">
                  <a:latin typeface="Symbol" panose="05050102010706020507"/>
                  <a:cs typeface="Symbol" panose="05050102010706020507"/>
                </a:rPr>
                <a:t></a:t>
              </a:r>
              <a:r>
                <a:rPr sz="1650" i="1" spc="-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C	</a:t>
              </a:r>
              <a:r>
                <a:rPr sz="4500" i="1" spc="-67" baseline="14000" dirty="0">
                  <a:latin typeface="Times New Roman" panose="02020603050405020304"/>
                  <a:cs typeface="Times New Roman" panose="02020603050405020304"/>
                </a:rPr>
                <a:t>R</a:t>
              </a:r>
              <a:r>
                <a:rPr sz="1650" i="1" spc="-45" dirty="0">
                  <a:latin typeface="Symbol" panose="05050102010706020507"/>
                  <a:cs typeface="Symbol" panose="05050102010706020507"/>
                </a:rPr>
                <a:t></a:t>
              </a:r>
              <a:r>
                <a:rPr sz="1650" i="1" spc="15" dirty="0">
                  <a:latin typeface="Times New Roman" panose="02020603050405020304"/>
                  <a:cs typeface="Times New Roman" panose="02020603050405020304"/>
                </a:rPr>
                <a:t> </a:t>
              </a:r>
              <a:r>
                <a:rPr sz="1600" spc="10" dirty="0">
                  <a:latin typeface="Times New Roman" panose="02020603050405020304"/>
                  <a:cs typeface="Times New Roman" panose="02020603050405020304"/>
                </a:rPr>
                <a:t>D</a:t>
              </a:r>
              <a:endParaRPr sz="1600" dirty="0">
                <a:latin typeface="Times New Roman" panose="02020603050405020304"/>
                <a:cs typeface="Times New Roman" panose="02020603050405020304"/>
              </a:endParaRPr>
            </a:p>
          </p:txBody>
        </p:sp>
      </p:grpSp>
      <p:grpSp>
        <p:nvGrpSpPr>
          <p:cNvPr id="32" name="组合 31"/>
          <p:cNvGrpSpPr/>
          <p:nvPr/>
        </p:nvGrpSpPr>
        <p:grpSpPr>
          <a:xfrm>
            <a:off x="77684" y="3601221"/>
            <a:ext cx="9330690" cy="1415910"/>
            <a:chOff x="118110" y="5305564"/>
            <a:chExt cx="9330690" cy="1415910"/>
          </a:xfrm>
        </p:grpSpPr>
        <p:grpSp>
          <p:nvGrpSpPr>
            <p:cNvPr id="33" name="组合 32"/>
            <p:cNvGrpSpPr/>
            <p:nvPr/>
          </p:nvGrpSpPr>
          <p:grpSpPr>
            <a:xfrm>
              <a:off x="118110" y="5370829"/>
              <a:ext cx="8831580" cy="1350645"/>
              <a:chOff x="118110" y="5370829"/>
              <a:chExt cx="8831580" cy="1350645"/>
            </a:xfrm>
          </p:grpSpPr>
          <p:sp>
            <p:nvSpPr>
              <p:cNvPr id="35" name="object 15"/>
              <p:cNvSpPr/>
              <p:nvPr>
                <p:custDataLst>
                  <p:tags r:id="rId4"/>
                </p:custDataLst>
              </p:nvPr>
            </p:nvSpPr>
            <p:spPr>
              <a:xfrm>
                <a:off x="1191260" y="6164579"/>
                <a:ext cx="2335530" cy="0"/>
              </a:xfrm>
              <a:custGeom>
                <a:avLst/>
                <a:gdLst/>
                <a:ahLst/>
                <a:cxnLst/>
                <a:rect l="l" t="t" r="r" b="b"/>
                <a:pathLst>
                  <a:path w="2335529">
                    <a:moveTo>
                      <a:pt x="0" y="0"/>
                    </a:moveTo>
                    <a:lnTo>
                      <a:pt x="2335529" y="0"/>
                    </a:lnTo>
                  </a:path>
                </a:pathLst>
              </a:custGeom>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27" name="object 16"/>
              <p:cNvSpPr/>
              <p:nvPr>
                <p:custDataLst>
                  <p:tags r:id="rId5"/>
                </p:custDataLst>
              </p:nvPr>
            </p:nvSpPr>
            <p:spPr>
              <a:xfrm>
                <a:off x="3853179" y="6164579"/>
                <a:ext cx="2363470" cy="0"/>
              </a:xfrm>
              <a:custGeom>
                <a:avLst/>
                <a:gdLst/>
                <a:ahLst/>
                <a:cxnLst/>
                <a:rect l="l" t="t" r="r" b="b"/>
                <a:pathLst>
                  <a:path w="2363470">
                    <a:moveTo>
                      <a:pt x="0" y="0"/>
                    </a:moveTo>
                    <a:lnTo>
                      <a:pt x="2363470" y="0"/>
                    </a:lnTo>
                  </a:path>
                </a:pathLst>
              </a:custGeom>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28" name="object 17"/>
              <p:cNvSpPr/>
              <p:nvPr>
                <p:custDataLst>
                  <p:tags r:id="rId6"/>
                </p:custDataLst>
              </p:nvPr>
            </p:nvSpPr>
            <p:spPr>
              <a:xfrm>
                <a:off x="6544309" y="6164579"/>
                <a:ext cx="2364740" cy="0"/>
              </a:xfrm>
              <a:custGeom>
                <a:avLst/>
                <a:gdLst/>
                <a:ahLst/>
                <a:cxnLst/>
                <a:rect l="l" t="t" r="r" b="b"/>
                <a:pathLst>
                  <a:path w="2364740">
                    <a:moveTo>
                      <a:pt x="0" y="0"/>
                    </a:moveTo>
                    <a:lnTo>
                      <a:pt x="2364740" y="0"/>
                    </a:lnTo>
                  </a:path>
                </a:pathLst>
              </a:custGeom>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29" name="object 18"/>
              <p:cNvSpPr/>
              <p:nvPr>
                <p:custDataLst>
                  <p:tags r:id="rId7"/>
                </p:custDataLst>
              </p:nvPr>
            </p:nvSpPr>
            <p:spPr>
              <a:xfrm>
                <a:off x="1170940" y="5688445"/>
                <a:ext cx="7778750" cy="0"/>
              </a:xfrm>
              <a:custGeom>
                <a:avLst/>
                <a:gdLst/>
                <a:ahLst/>
                <a:cxnLst/>
                <a:rect l="l" t="t" r="r" b="b"/>
                <a:pathLst>
                  <a:path w="7778750">
                    <a:moveTo>
                      <a:pt x="0" y="0"/>
                    </a:moveTo>
                    <a:lnTo>
                      <a:pt x="7778750" y="0"/>
                    </a:lnTo>
                  </a:path>
                </a:pathLst>
              </a:custGeom>
            </p:spPr>
            <p:style>
              <a:lnRef idx="1">
                <a:schemeClr val="dk1"/>
              </a:lnRef>
              <a:fillRef idx="0">
                <a:schemeClr val="dk1"/>
              </a:fillRef>
              <a:effectRef idx="0">
                <a:schemeClr val="dk1"/>
              </a:effectRef>
              <a:fontRef idx="minor">
                <a:schemeClr val="tx1"/>
              </a:fontRef>
            </p:style>
            <p:txBody>
              <a:bodyPr wrap="square" lIns="0" tIns="0" rIns="0" bIns="0" rtlCol="0"/>
              <a:lstStyle/>
              <a:p>
                <a:endParaRPr/>
              </a:p>
            </p:txBody>
          </p:sp>
          <p:sp>
            <p:nvSpPr>
              <p:cNvPr id="39" name="object 19"/>
              <p:cNvSpPr txBox="1"/>
              <p:nvPr>
                <p:custDataLst>
                  <p:tags r:id="rId8"/>
                </p:custDataLst>
              </p:nvPr>
            </p:nvSpPr>
            <p:spPr>
              <a:xfrm>
                <a:off x="4939029" y="5645150"/>
                <a:ext cx="2882900" cy="470534"/>
              </a:xfrm>
              <a:prstGeom prst="rect">
                <a:avLst/>
              </a:prstGeom>
            </p:spPr>
            <p:txBody>
              <a:bodyPr vert="horz" wrap="square" lIns="0" tIns="15240" rIns="0" bIns="0" rtlCol="0">
                <a:spAutoFit/>
              </a:bodyPr>
              <a:lstStyle/>
              <a:p>
                <a:pPr marL="12700">
                  <a:lnSpc>
                    <a:spcPct val="100000"/>
                  </a:lnSpc>
                  <a:spcBef>
                    <a:spcPts val="120"/>
                  </a:spcBef>
                  <a:tabLst>
                    <a:tab pos="2704465" algn="l"/>
                  </a:tabLst>
                </a:pPr>
                <a:r>
                  <a:rPr sz="2900" spc="-155" dirty="0">
                    <a:latin typeface="Times New Roman" panose="02020603050405020304"/>
                    <a:cs typeface="Times New Roman" panose="02020603050405020304"/>
                  </a:rPr>
                  <a:t>1	1</a:t>
                </a:r>
                <a:endParaRPr sz="2900" dirty="0">
                  <a:latin typeface="Times New Roman" panose="02020603050405020304"/>
                  <a:cs typeface="Times New Roman" panose="02020603050405020304"/>
                </a:endParaRPr>
              </a:p>
            </p:txBody>
          </p:sp>
          <p:sp>
            <p:nvSpPr>
              <p:cNvPr id="40" name="object 20"/>
              <p:cNvSpPr txBox="1"/>
              <p:nvPr>
                <p:custDataLst>
                  <p:tags r:id="rId9"/>
                </p:custDataLst>
              </p:nvPr>
            </p:nvSpPr>
            <p:spPr>
              <a:xfrm>
                <a:off x="2261870" y="5645150"/>
                <a:ext cx="190500" cy="470534"/>
              </a:xfrm>
              <a:prstGeom prst="rect">
                <a:avLst/>
              </a:prstGeom>
            </p:spPr>
            <p:txBody>
              <a:bodyPr vert="horz" wrap="square" lIns="0" tIns="15240" rIns="0" bIns="0" rtlCol="0">
                <a:spAutoFit/>
              </a:bodyPr>
              <a:lstStyle/>
              <a:p>
                <a:pPr marL="12700">
                  <a:lnSpc>
                    <a:spcPct val="100000"/>
                  </a:lnSpc>
                  <a:spcBef>
                    <a:spcPts val="120"/>
                  </a:spcBef>
                </a:pPr>
                <a:r>
                  <a:rPr sz="2900" spc="-155" dirty="0">
                    <a:latin typeface="Times New Roman" panose="02020603050405020304"/>
                    <a:cs typeface="Times New Roman" panose="02020603050405020304"/>
                  </a:rPr>
                  <a:t>1</a:t>
                </a:r>
                <a:endParaRPr sz="2900">
                  <a:latin typeface="Times New Roman" panose="02020603050405020304"/>
                  <a:cs typeface="Times New Roman" panose="02020603050405020304"/>
                </a:endParaRPr>
              </a:p>
            </p:txBody>
          </p:sp>
          <p:sp>
            <p:nvSpPr>
              <p:cNvPr id="30" name="object 21"/>
              <p:cNvSpPr txBox="1"/>
              <p:nvPr>
                <p:custDataLst>
                  <p:tags r:id="rId10"/>
                </p:custDataLst>
              </p:nvPr>
            </p:nvSpPr>
            <p:spPr>
              <a:xfrm>
                <a:off x="621030" y="5659814"/>
                <a:ext cx="124460" cy="263534"/>
              </a:xfrm>
              <a:prstGeom prst="rect">
                <a:avLst/>
              </a:prstGeom>
            </p:spPr>
            <p:txBody>
              <a:bodyPr vert="horz" wrap="square" lIns="0" tIns="17145" rIns="0" bIns="0" rtlCol="0">
                <a:spAutoFit/>
              </a:bodyPr>
              <a:lstStyle/>
              <a:p>
                <a:pPr marL="12700">
                  <a:lnSpc>
                    <a:spcPct val="100000"/>
                  </a:lnSpc>
                  <a:spcBef>
                    <a:spcPts val="135"/>
                  </a:spcBef>
                </a:pPr>
                <a:r>
                  <a:rPr sz="1600" i="1" spc="-105" dirty="0">
                    <a:latin typeface="Symbol" panose="05050102010706020507"/>
                    <a:cs typeface="Symbol" panose="05050102010706020507"/>
                  </a:rPr>
                  <a:t></a:t>
                </a:r>
                <a:endParaRPr sz="1600">
                  <a:latin typeface="Symbol" panose="05050102010706020507"/>
                  <a:cs typeface="Symbol" panose="05050102010706020507"/>
                </a:endParaRPr>
              </a:p>
            </p:txBody>
          </p:sp>
          <p:sp>
            <p:nvSpPr>
              <p:cNvPr id="42" name="object 22"/>
              <p:cNvSpPr txBox="1"/>
              <p:nvPr>
                <p:custDataLst>
                  <p:tags r:id="rId11"/>
                </p:custDataLst>
              </p:nvPr>
            </p:nvSpPr>
            <p:spPr>
              <a:xfrm>
                <a:off x="3849370" y="6250940"/>
                <a:ext cx="641985" cy="470534"/>
              </a:xfrm>
              <a:prstGeom prst="rect">
                <a:avLst/>
              </a:prstGeom>
            </p:spPr>
            <p:txBody>
              <a:bodyPr vert="horz" wrap="square" lIns="0" tIns="15240" rIns="0" bIns="0" rtlCol="0">
                <a:spAutoFit/>
              </a:bodyPr>
              <a:lstStyle/>
              <a:p>
                <a:pPr marL="38100">
                  <a:lnSpc>
                    <a:spcPct val="100000"/>
                  </a:lnSpc>
                  <a:spcBef>
                    <a:spcPts val="120"/>
                  </a:spcBef>
                </a:pPr>
                <a:r>
                  <a:rPr sz="4350" i="1" spc="-254" baseline="14000" dirty="0">
                    <a:latin typeface="Times New Roman" panose="02020603050405020304"/>
                    <a:cs typeface="Times New Roman" panose="02020603050405020304"/>
                  </a:rPr>
                  <a:t>R</a:t>
                </a:r>
                <a:r>
                  <a:rPr sz="1600" i="1" spc="-170" dirty="0">
                    <a:latin typeface="Symbol" panose="05050102010706020507"/>
                    <a:cs typeface="Symbol" panose="05050102010706020507"/>
                  </a:rPr>
                  <a:t></a:t>
                </a:r>
                <a:r>
                  <a:rPr sz="1600" i="1" spc="-80" dirty="0">
                    <a:latin typeface="Times New Roman" panose="02020603050405020304"/>
                    <a:cs typeface="Times New Roman" panose="02020603050405020304"/>
                  </a:rPr>
                  <a:t> </a:t>
                </a:r>
                <a:r>
                  <a:rPr sz="1600" spc="-100" dirty="0">
                    <a:latin typeface="Times New Roman" panose="02020603050405020304"/>
                    <a:cs typeface="Times New Roman" panose="02020603050405020304"/>
                  </a:rPr>
                  <a:t>A2</a:t>
                </a:r>
                <a:endParaRPr sz="1600">
                  <a:latin typeface="Times New Roman" panose="02020603050405020304"/>
                  <a:cs typeface="Times New Roman" panose="02020603050405020304"/>
                </a:endParaRPr>
              </a:p>
            </p:txBody>
          </p:sp>
          <p:sp>
            <p:nvSpPr>
              <p:cNvPr id="43" name="object 23"/>
              <p:cNvSpPr txBox="1"/>
              <p:nvPr>
                <p:custDataLst>
                  <p:tags r:id="rId12"/>
                </p:custDataLst>
              </p:nvPr>
            </p:nvSpPr>
            <p:spPr>
              <a:xfrm>
                <a:off x="6277609" y="5873750"/>
                <a:ext cx="206375" cy="470534"/>
              </a:xfrm>
              <a:prstGeom prst="rect">
                <a:avLst/>
              </a:prstGeom>
            </p:spPr>
            <p:txBody>
              <a:bodyPr vert="horz" wrap="square" lIns="0" tIns="15240" rIns="0" bIns="0" rtlCol="0">
                <a:spAutoFit/>
              </a:bodyPr>
              <a:lstStyle/>
              <a:p>
                <a:pPr marL="12700">
                  <a:lnSpc>
                    <a:spcPct val="100000"/>
                  </a:lnSpc>
                  <a:spcBef>
                    <a:spcPts val="120"/>
                  </a:spcBef>
                </a:pPr>
                <a:r>
                  <a:rPr sz="2900" spc="-170" dirty="0">
                    <a:latin typeface="Symbol" panose="05050102010706020507"/>
                    <a:cs typeface="Symbol" panose="05050102010706020507"/>
                  </a:rPr>
                  <a:t></a:t>
                </a:r>
                <a:endParaRPr sz="2900">
                  <a:latin typeface="Symbol" panose="05050102010706020507"/>
                  <a:cs typeface="Symbol" panose="05050102010706020507"/>
                </a:endParaRPr>
              </a:p>
            </p:txBody>
          </p:sp>
          <p:sp>
            <p:nvSpPr>
              <p:cNvPr id="44" name="object 24"/>
              <p:cNvSpPr txBox="1"/>
              <p:nvPr>
                <p:custDataLst>
                  <p:tags r:id="rId13"/>
                </p:custDataLst>
              </p:nvPr>
            </p:nvSpPr>
            <p:spPr>
              <a:xfrm>
                <a:off x="5311140" y="6250940"/>
                <a:ext cx="3602990" cy="470534"/>
              </a:xfrm>
              <a:prstGeom prst="rect">
                <a:avLst/>
              </a:prstGeom>
            </p:spPr>
            <p:txBody>
              <a:bodyPr vert="horz" wrap="square" lIns="0" tIns="15240" rIns="0" bIns="0" rtlCol="0">
                <a:spAutoFit/>
              </a:bodyPr>
              <a:lstStyle/>
              <a:p>
                <a:pPr marL="50800">
                  <a:lnSpc>
                    <a:spcPct val="100000"/>
                  </a:lnSpc>
                  <a:spcBef>
                    <a:spcPts val="120"/>
                  </a:spcBef>
                  <a:tabLst>
                    <a:tab pos="1266825" algn="l"/>
                  </a:tabLst>
                </a:pPr>
                <a:r>
                  <a:rPr sz="4350" spc="-254" baseline="14000" dirty="0">
                    <a:latin typeface="Symbol" panose="05050102010706020507"/>
                    <a:cs typeface="Symbol" panose="05050102010706020507"/>
                  </a:rPr>
                  <a:t></a:t>
                </a:r>
                <a:r>
                  <a:rPr sz="4350" spc="-179" baseline="14000" dirty="0">
                    <a:latin typeface="Times New Roman" panose="02020603050405020304"/>
                    <a:cs typeface="Times New Roman" panose="02020603050405020304"/>
                  </a:rPr>
                  <a:t> </a:t>
                </a:r>
                <a:r>
                  <a:rPr sz="4350" i="1" spc="-254" baseline="14000" dirty="0">
                    <a:latin typeface="Times New Roman" panose="02020603050405020304"/>
                    <a:cs typeface="Times New Roman" panose="02020603050405020304"/>
                  </a:rPr>
                  <a:t>R</a:t>
                </a:r>
                <a:r>
                  <a:rPr sz="1600" i="1" spc="-170" dirty="0">
                    <a:latin typeface="Symbol" panose="05050102010706020507"/>
                    <a:cs typeface="Symbol" panose="05050102010706020507"/>
                  </a:rPr>
                  <a:t></a:t>
                </a:r>
                <a:r>
                  <a:rPr sz="1600" i="1" spc="-30" dirty="0">
                    <a:latin typeface="Times New Roman" panose="02020603050405020304"/>
                    <a:cs typeface="Times New Roman" panose="02020603050405020304"/>
                  </a:rPr>
                  <a:t> </a:t>
                </a:r>
                <a:r>
                  <a:rPr sz="1600" spc="-95" dirty="0">
                    <a:latin typeface="Times New Roman" panose="02020603050405020304"/>
                    <a:cs typeface="Times New Roman" panose="02020603050405020304"/>
                  </a:rPr>
                  <a:t>E2	</a:t>
                </a:r>
                <a:r>
                  <a:rPr sz="4350" i="1" spc="-254" baseline="14000" dirty="0">
                    <a:latin typeface="Times New Roman" panose="02020603050405020304"/>
                    <a:cs typeface="Times New Roman" panose="02020603050405020304"/>
                  </a:rPr>
                  <a:t>R</a:t>
                </a:r>
                <a:r>
                  <a:rPr sz="1600" i="1" spc="-170" dirty="0">
                    <a:latin typeface="Symbol" panose="05050102010706020507"/>
                    <a:cs typeface="Symbol" panose="05050102010706020507"/>
                  </a:rPr>
                  <a:t></a:t>
                </a:r>
                <a:r>
                  <a:rPr sz="1600" i="1" spc="-170" dirty="0">
                    <a:latin typeface="Times New Roman" panose="02020603050405020304"/>
                    <a:cs typeface="Times New Roman" panose="02020603050405020304"/>
                  </a:rPr>
                  <a:t> </a:t>
                </a:r>
                <a:r>
                  <a:rPr sz="1600" spc="-100" dirty="0">
                    <a:latin typeface="Times New Roman" panose="02020603050405020304"/>
                    <a:cs typeface="Times New Roman" panose="02020603050405020304"/>
                  </a:rPr>
                  <a:t>A3 </a:t>
                </a:r>
                <a:r>
                  <a:rPr sz="4350" spc="-254" baseline="14000" dirty="0">
                    <a:latin typeface="Symbol" panose="05050102010706020507"/>
                    <a:cs typeface="Symbol" panose="05050102010706020507"/>
                  </a:rPr>
                  <a:t></a:t>
                </a:r>
                <a:r>
                  <a:rPr sz="4350" spc="-254" baseline="14000" dirty="0">
                    <a:latin typeface="Times New Roman" panose="02020603050405020304"/>
                    <a:cs typeface="Times New Roman" panose="02020603050405020304"/>
                  </a:rPr>
                  <a:t> </a:t>
                </a:r>
                <a:r>
                  <a:rPr sz="4350" i="1" spc="-254" baseline="14000" dirty="0">
                    <a:latin typeface="Times New Roman" panose="02020603050405020304"/>
                    <a:cs typeface="Times New Roman" panose="02020603050405020304"/>
                  </a:rPr>
                  <a:t>R</a:t>
                </a:r>
                <a:r>
                  <a:rPr sz="1600" i="1" spc="-170" dirty="0">
                    <a:latin typeface="Symbol" panose="05050102010706020507"/>
                    <a:cs typeface="Symbol" panose="05050102010706020507"/>
                  </a:rPr>
                  <a:t></a:t>
                </a:r>
                <a:r>
                  <a:rPr sz="1600" i="1" spc="-170" dirty="0">
                    <a:latin typeface="Times New Roman" panose="02020603050405020304"/>
                    <a:cs typeface="Times New Roman" panose="02020603050405020304"/>
                  </a:rPr>
                  <a:t> </a:t>
                </a:r>
                <a:r>
                  <a:rPr sz="1600" spc="-135" dirty="0">
                    <a:latin typeface="Times New Roman" panose="02020603050405020304"/>
                    <a:cs typeface="Times New Roman" panose="02020603050405020304"/>
                  </a:rPr>
                  <a:t>D </a:t>
                </a:r>
                <a:r>
                  <a:rPr sz="4350" spc="-254" baseline="14000" dirty="0">
                    <a:latin typeface="Symbol" panose="05050102010706020507"/>
                    <a:cs typeface="Symbol" panose="05050102010706020507"/>
                  </a:rPr>
                  <a:t></a:t>
                </a:r>
                <a:r>
                  <a:rPr sz="4350" spc="-254" baseline="14000" dirty="0">
                    <a:latin typeface="Times New Roman" panose="02020603050405020304"/>
                    <a:cs typeface="Times New Roman" panose="02020603050405020304"/>
                  </a:rPr>
                  <a:t> </a:t>
                </a:r>
                <a:r>
                  <a:rPr sz="4350" i="1" spc="-247" baseline="14000" dirty="0">
                    <a:latin typeface="Times New Roman" panose="02020603050405020304"/>
                    <a:cs typeface="Times New Roman" panose="02020603050405020304"/>
                  </a:rPr>
                  <a:t>R</a:t>
                </a:r>
                <a:r>
                  <a:rPr sz="1600" i="1" spc="-165" dirty="0">
                    <a:latin typeface="Symbol" panose="05050102010706020507"/>
                    <a:cs typeface="Symbol" panose="05050102010706020507"/>
                  </a:rPr>
                  <a:t></a:t>
                </a:r>
                <a:r>
                  <a:rPr sz="1600" i="1" spc="-100" dirty="0">
                    <a:latin typeface="Times New Roman" panose="02020603050405020304"/>
                    <a:cs typeface="Times New Roman" panose="02020603050405020304"/>
                  </a:rPr>
                  <a:t> </a:t>
                </a:r>
                <a:r>
                  <a:rPr sz="1600" spc="-95" dirty="0">
                    <a:latin typeface="Times New Roman" panose="02020603050405020304"/>
                    <a:cs typeface="Times New Roman" panose="02020603050405020304"/>
                  </a:rPr>
                  <a:t>E3</a:t>
                </a:r>
                <a:endParaRPr sz="1600">
                  <a:latin typeface="Times New Roman" panose="02020603050405020304"/>
                  <a:cs typeface="Times New Roman" panose="02020603050405020304"/>
                </a:endParaRPr>
              </a:p>
            </p:txBody>
          </p:sp>
          <p:sp>
            <p:nvSpPr>
              <p:cNvPr id="45" name="object 25"/>
              <p:cNvSpPr txBox="1"/>
              <p:nvPr>
                <p:custDataLst>
                  <p:tags r:id="rId14"/>
                </p:custDataLst>
              </p:nvPr>
            </p:nvSpPr>
            <p:spPr>
              <a:xfrm>
                <a:off x="4507229" y="6158229"/>
                <a:ext cx="793115" cy="470534"/>
              </a:xfrm>
              <a:prstGeom prst="rect">
                <a:avLst/>
              </a:prstGeom>
            </p:spPr>
            <p:txBody>
              <a:bodyPr vert="horz" wrap="square" lIns="0" tIns="15240" rIns="0" bIns="0" rtlCol="0">
                <a:spAutoFit/>
              </a:bodyPr>
              <a:lstStyle/>
              <a:p>
                <a:pPr marL="295910" indent="-257810">
                  <a:lnSpc>
                    <a:spcPct val="100000"/>
                  </a:lnSpc>
                  <a:spcBef>
                    <a:spcPts val="120"/>
                  </a:spcBef>
                  <a:buFont typeface="Symbol" panose="05050102010706020507"/>
                  <a:buChar char=""/>
                  <a:tabLst>
                    <a:tab pos="295910" algn="l"/>
                  </a:tabLst>
                </a:pPr>
                <a:r>
                  <a:rPr sz="2900" i="1" spc="-170" dirty="0">
                    <a:latin typeface="Times New Roman" panose="02020603050405020304"/>
                    <a:cs typeface="Times New Roman" panose="02020603050405020304"/>
                  </a:rPr>
                  <a:t>R</a:t>
                </a:r>
                <a:r>
                  <a:rPr sz="2400" i="1" spc="-254" baseline="-26000" dirty="0">
                    <a:latin typeface="Symbol" panose="05050102010706020507"/>
                    <a:cs typeface="Symbol" panose="05050102010706020507"/>
                  </a:rPr>
                  <a:t></a:t>
                </a:r>
                <a:r>
                  <a:rPr sz="2400" i="1" spc="-150" baseline="-26000" dirty="0">
                    <a:latin typeface="Times New Roman" panose="02020603050405020304"/>
                    <a:cs typeface="Times New Roman" panose="02020603050405020304"/>
                  </a:rPr>
                  <a:t> </a:t>
                </a:r>
                <a:r>
                  <a:rPr sz="2400" spc="-187" baseline="-26000" dirty="0">
                    <a:latin typeface="Times New Roman" panose="02020603050405020304"/>
                    <a:cs typeface="Times New Roman" panose="02020603050405020304"/>
                  </a:rPr>
                  <a:t>C</a:t>
                </a:r>
                <a:endParaRPr sz="2400" baseline="-26000">
                  <a:latin typeface="Times New Roman" panose="02020603050405020304"/>
                  <a:cs typeface="Times New Roman" panose="02020603050405020304"/>
                </a:endParaRPr>
              </a:p>
            </p:txBody>
          </p:sp>
          <p:sp>
            <p:nvSpPr>
              <p:cNvPr id="46" name="object 26"/>
              <p:cNvSpPr txBox="1"/>
              <p:nvPr>
                <p:custDataLst>
                  <p:tags r:id="rId15"/>
                </p:custDataLst>
              </p:nvPr>
            </p:nvSpPr>
            <p:spPr>
              <a:xfrm>
                <a:off x="3587750" y="5873750"/>
                <a:ext cx="206375" cy="470534"/>
              </a:xfrm>
              <a:prstGeom prst="rect">
                <a:avLst/>
              </a:prstGeom>
            </p:spPr>
            <p:txBody>
              <a:bodyPr vert="horz" wrap="square" lIns="0" tIns="15240" rIns="0" bIns="0" rtlCol="0">
                <a:spAutoFit/>
              </a:bodyPr>
              <a:lstStyle/>
              <a:p>
                <a:pPr marL="12700">
                  <a:lnSpc>
                    <a:spcPct val="100000"/>
                  </a:lnSpc>
                  <a:spcBef>
                    <a:spcPts val="120"/>
                  </a:spcBef>
                </a:pPr>
                <a:r>
                  <a:rPr sz="2900" spc="-170" dirty="0">
                    <a:latin typeface="Symbol" panose="05050102010706020507"/>
                    <a:cs typeface="Symbol" panose="05050102010706020507"/>
                  </a:rPr>
                  <a:t></a:t>
                </a:r>
                <a:endParaRPr sz="2900">
                  <a:latin typeface="Symbol" panose="05050102010706020507"/>
                  <a:cs typeface="Symbol" panose="05050102010706020507"/>
                </a:endParaRPr>
              </a:p>
            </p:txBody>
          </p:sp>
          <p:sp>
            <p:nvSpPr>
              <p:cNvPr id="47" name="object 27"/>
              <p:cNvSpPr txBox="1"/>
              <p:nvPr>
                <p:custDataLst>
                  <p:tags r:id="rId16"/>
                </p:custDataLst>
              </p:nvPr>
            </p:nvSpPr>
            <p:spPr>
              <a:xfrm>
                <a:off x="2647950" y="6250940"/>
                <a:ext cx="877569" cy="470534"/>
              </a:xfrm>
              <a:prstGeom prst="rect">
                <a:avLst/>
              </a:prstGeom>
            </p:spPr>
            <p:txBody>
              <a:bodyPr vert="horz" wrap="square" lIns="0" tIns="15240" rIns="0" bIns="0" rtlCol="0">
                <a:spAutoFit/>
              </a:bodyPr>
              <a:lstStyle/>
              <a:p>
                <a:pPr marL="295910" indent="-257810">
                  <a:lnSpc>
                    <a:spcPct val="100000"/>
                  </a:lnSpc>
                  <a:spcBef>
                    <a:spcPts val="120"/>
                  </a:spcBef>
                  <a:buFont typeface="Symbol" panose="05050102010706020507"/>
                  <a:buChar char=""/>
                  <a:tabLst>
                    <a:tab pos="295910" algn="l"/>
                  </a:tabLst>
                </a:pPr>
                <a:r>
                  <a:rPr sz="4350" i="1" spc="-254" baseline="14000" dirty="0">
                    <a:latin typeface="Times New Roman" panose="02020603050405020304"/>
                    <a:cs typeface="Times New Roman" panose="02020603050405020304"/>
                  </a:rPr>
                  <a:t>R</a:t>
                </a:r>
                <a:r>
                  <a:rPr sz="1600" i="1" spc="-170" dirty="0">
                    <a:latin typeface="Symbol" panose="05050102010706020507"/>
                    <a:cs typeface="Symbol" panose="05050102010706020507"/>
                  </a:rPr>
                  <a:t></a:t>
                </a:r>
                <a:r>
                  <a:rPr sz="1600" i="1" spc="-80" dirty="0">
                    <a:latin typeface="Times New Roman" panose="02020603050405020304"/>
                    <a:cs typeface="Times New Roman" panose="02020603050405020304"/>
                  </a:rPr>
                  <a:t> </a:t>
                </a:r>
                <a:r>
                  <a:rPr sz="1600" spc="-100" dirty="0">
                    <a:latin typeface="Times New Roman" panose="02020603050405020304"/>
                    <a:cs typeface="Times New Roman" panose="02020603050405020304"/>
                  </a:rPr>
                  <a:t>E1</a:t>
                </a:r>
                <a:endParaRPr sz="1600">
                  <a:latin typeface="Times New Roman" panose="02020603050405020304"/>
                  <a:cs typeface="Times New Roman" panose="02020603050405020304"/>
                </a:endParaRPr>
              </a:p>
            </p:txBody>
          </p:sp>
          <p:sp>
            <p:nvSpPr>
              <p:cNvPr id="48" name="object 28"/>
              <p:cNvSpPr txBox="1"/>
              <p:nvPr>
                <p:custDataLst>
                  <p:tags r:id="rId17"/>
                </p:custDataLst>
              </p:nvPr>
            </p:nvSpPr>
            <p:spPr>
              <a:xfrm>
                <a:off x="1187450" y="6250940"/>
                <a:ext cx="1438275" cy="470534"/>
              </a:xfrm>
              <a:prstGeom prst="rect">
                <a:avLst/>
              </a:prstGeom>
            </p:spPr>
            <p:txBody>
              <a:bodyPr vert="horz" wrap="square" lIns="0" tIns="15240" rIns="0" bIns="0" rtlCol="0">
                <a:spAutoFit/>
              </a:bodyPr>
              <a:lstStyle/>
              <a:p>
                <a:pPr marL="38100">
                  <a:lnSpc>
                    <a:spcPct val="100000"/>
                  </a:lnSpc>
                  <a:spcBef>
                    <a:spcPts val="120"/>
                  </a:spcBef>
                </a:pPr>
                <a:r>
                  <a:rPr sz="4350" i="1" spc="-254" baseline="14000" dirty="0">
                    <a:latin typeface="Times New Roman" panose="02020603050405020304"/>
                    <a:cs typeface="Times New Roman" panose="02020603050405020304"/>
                  </a:rPr>
                  <a:t>R</a:t>
                </a:r>
                <a:r>
                  <a:rPr sz="1600" i="1" spc="-170" dirty="0">
                    <a:latin typeface="Symbol" panose="05050102010706020507"/>
                    <a:cs typeface="Symbol" panose="05050102010706020507"/>
                  </a:rPr>
                  <a:t></a:t>
                </a:r>
                <a:r>
                  <a:rPr sz="1600" i="1" spc="-170" dirty="0">
                    <a:latin typeface="Times New Roman" panose="02020603050405020304"/>
                    <a:cs typeface="Times New Roman" panose="02020603050405020304"/>
                  </a:rPr>
                  <a:t> </a:t>
                </a:r>
                <a:r>
                  <a:rPr sz="1600" spc="-100" dirty="0">
                    <a:latin typeface="Times New Roman" panose="02020603050405020304"/>
                    <a:cs typeface="Times New Roman" panose="02020603050405020304"/>
                  </a:rPr>
                  <a:t>A1 </a:t>
                </a:r>
                <a:r>
                  <a:rPr sz="4350" spc="-254" baseline="14000" dirty="0">
                    <a:latin typeface="Symbol" panose="05050102010706020507"/>
                    <a:cs typeface="Symbol" panose="05050102010706020507"/>
                  </a:rPr>
                  <a:t></a:t>
                </a:r>
                <a:r>
                  <a:rPr sz="4350" spc="-254" baseline="14000" dirty="0">
                    <a:latin typeface="Times New Roman" panose="02020603050405020304"/>
                    <a:cs typeface="Times New Roman" panose="02020603050405020304"/>
                  </a:rPr>
                  <a:t> </a:t>
                </a:r>
                <a:r>
                  <a:rPr sz="4350" i="1" spc="-254" baseline="14000" dirty="0">
                    <a:latin typeface="Times New Roman" panose="02020603050405020304"/>
                    <a:cs typeface="Times New Roman" panose="02020603050405020304"/>
                  </a:rPr>
                  <a:t>R</a:t>
                </a:r>
                <a:r>
                  <a:rPr sz="1600" i="1" spc="-170" dirty="0">
                    <a:latin typeface="Symbol" panose="05050102010706020507"/>
                    <a:cs typeface="Symbol" panose="05050102010706020507"/>
                  </a:rPr>
                  <a:t></a:t>
                </a:r>
                <a:r>
                  <a:rPr sz="1600" i="1" spc="-135" dirty="0">
                    <a:latin typeface="Times New Roman" panose="02020603050405020304"/>
                    <a:cs typeface="Times New Roman" panose="02020603050405020304"/>
                  </a:rPr>
                  <a:t> </a:t>
                </a:r>
                <a:r>
                  <a:rPr sz="1600" spc="-125" dirty="0">
                    <a:latin typeface="Times New Roman" panose="02020603050405020304"/>
                    <a:cs typeface="Times New Roman" panose="02020603050405020304"/>
                  </a:rPr>
                  <a:t>B</a:t>
                </a:r>
                <a:endParaRPr sz="1600">
                  <a:latin typeface="Times New Roman" panose="02020603050405020304"/>
                  <a:cs typeface="Times New Roman" panose="02020603050405020304"/>
                </a:endParaRPr>
              </a:p>
            </p:txBody>
          </p:sp>
          <p:sp>
            <p:nvSpPr>
              <p:cNvPr id="49" name="object 29"/>
              <p:cNvSpPr txBox="1"/>
              <p:nvPr>
                <p:custDataLst>
                  <p:tags r:id="rId18"/>
                </p:custDataLst>
              </p:nvPr>
            </p:nvSpPr>
            <p:spPr>
              <a:xfrm>
                <a:off x="118110" y="5370829"/>
                <a:ext cx="977265" cy="510540"/>
              </a:xfrm>
              <a:prstGeom prst="rect">
                <a:avLst/>
              </a:prstGeom>
            </p:spPr>
            <p:txBody>
              <a:bodyPr vert="horz" wrap="square" lIns="0" tIns="16510" rIns="0" bIns="0" rtlCol="0">
                <a:spAutoFit/>
              </a:bodyPr>
              <a:lstStyle/>
              <a:p>
                <a:pPr marL="12700">
                  <a:lnSpc>
                    <a:spcPct val="100000"/>
                  </a:lnSpc>
                  <a:spcBef>
                    <a:spcPts val="130"/>
                  </a:spcBef>
                  <a:tabLst>
                    <a:tab pos="782955" algn="l"/>
                  </a:tabLst>
                </a:pPr>
                <a:r>
                  <a:rPr sz="4725" spc="-345" baseline="-5000" dirty="0">
                    <a:latin typeface="Symbol" panose="05050102010706020507"/>
                    <a:cs typeface="Symbol" panose="05050102010706020507"/>
                  </a:rPr>
                  <a:t></a:t>
                </a:r>
                <a:r>
                  <a:rPr sz="4725" spc="-577" baseline="-5000" dirty="0">
                    <a:latin typeface="Times New Roman" panose="02020603050405020304"/>
                    <a:cs typeface="Times New Roman" panose="02020603050405020304"/>
                  </a:rPr>
                  <a:t> </a:t>
                </a:r>
                <a:r>
                  <a:rPr sz="2900" i="1" spc="-190" dirty="0">
                    <a:latin typeface="Times New Roman" panose="02020603050405020304"/>
                    <a:cs typeface="Times New Roman" panose="02020603050405020304"/>
                  </a:rPr>
                  <a:t>R</a:t>
                </a:r>
                <a:r>
                  <a:rPr sz="2900" i="1" dirty="0">
                    <a:latin typeface="Times New Roman" panose="02020603050405020304"/>
                    <a:cs typeface="Times New Roman" panose="02020603050405020304"/>
                  </a:rPr>
                  <a:t>	</a:t>
                </a:r>
                <a:r>
                  <a:rPr sz="2900" spc="-170" dirty="0">
                    <a:latin typeface="Symbol" panose="05050102010706020507"/>
                    <a:cs typeface="Symbol" panose="05050102010706020507"/>
                  </a:rPr>
                  <a:t></a:t>
                </a:r>
                <a:endParaRPr sz="2900">
                  <a:latin typeface="Symbol" panose="05050102010706020507"/>
                  <a:cs typeface="Symbol" panose="05050102010706020507"/>
                </a:endParaRPr>
              </a:p>
            </p:txBody>
          </p:sp>
        </p:grpSp>
        <p:sp>
          <p:nvSpPr>
            <p:cNvPr id="34" name="文本框 33"/>
            <p:cNvSpPr txBox="1"/>
            <p:nvPr>
              <p:custDataLst>
                <p:tags r:id="rId3"/>
              </p:custDataLst>
            </p:nvPr>
          </p:nvSpPr>
          <p:spPr>
            <a:xfrm>
              <a:off x="4813006" y="5305564"/>
              <a:ext cx="4635794" cy="388055"/>
            </a:xfrm>
            <a:prstGeom prst="rect">
              <a:avLst/>
            </a:prstGeom>
            <a:noFill/>
          </p:spPr>
          <p:txBody>
            <a:bodyPr wrap="square">
              <a:spAutoFit/>
            </a:bodyPr>
            <a:lstStyle/>
            <a:p>
              <a:pPr marL="89535">
                <a:lnSpc>
                  <a:spcPts val="2190"/>
                </a:lnSpc>
              </a:pPr>
              <a:r>
                <a:rPr lang="en-US" altLang="zh-CN" sz="2800" spc="-155" dirty="0">
                  <a:latin typeface="Times New Roman" panose="02020603050405020304"/>
                  <a:cs typeface="Times New Roman" panose="02020603050405020304"/>
                </a:rPr>
                <a:t>1</a:t>
              </a:r>
              <a:endParaRPr lang="zh-CN" altLang="en-US" sz="2800" dirty="0">
                <a:latin typeface="Times New Roman" panose="02020603050405020304"/>
                <a:cs typeface="Times New Roman" panose="020206030504050203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16000" y="116841"/>
            <a:ext cx="7886700" cy="1325563"/>
          </a:xfrm>
        </p:spPr>
        <p:txBody>
          <a:bodyPr/>
          <a:lstStyle/>
          <a:p>
            <a:pPr algn="ctr"/>
            <a:r>
              <a:rPr lang="en-US" altLang="zh-CN" b="1" dirty="0">
                <a:latin typeface="Arial" panose="020B0604020202020204" pitchFamily="34" charset="0"/>
                <a:cs typeface="Arial" panose="020B0604020202020204" pitchFamily="34" charset="0"/>
              </a:rPr>
              <a:t>HT Week 3 recall</a:t>
            </a:r>
            <a:endParaRPr lang="zh-CN" altLang="en-US" b="1" i="1" dirty="0">
              <a:latin typeface="Times New Roman" panose="02020603050405020304" pitchFamily="18" charset="0"/>
              <a:cs typeface="Times New Roman" panose="02020603050405020304" pitchFamily="18" charset="0"/>
            </a:endParaRPr>
          </a:p>
        </p:txBody>
      </p:sp>
      <p:pic>
        <p:nvPicPr>
          <p:cNvPr id="5" name="图片 4" descr="国际学院Logo1(透明)黑"/>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2486025" cy="571500"/>
          </a:xfrm>
          <a:prstGeom prst="rect">
            <a:avLst/>
          </a:prstGeom>
          <a:noFill/>
          <a:ln>
            <a:noFill/>
          </a:ln>
        </p:spPr>
      </p:pic>
      <p:sp>
        <p:nvSpPr>
          <p:cNvPr id="41" name="标题 1"/>
          <p:cNvSpPr>
            <a:spLocks noGrp="1"/>
          </p:cNvSpPr>
          <p:nvPr>
            <p:custDataLst>
              <p:tags r:id="rId1"/>
            </p:custDataLst>
          </p:nvPr>
        </p:nvSpPr>
        <p:spPr>
          <a:xfrm>
            <a:off x="0" y="848995"/>
            <a:ext cx="7886700" cy="8267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b="1" dirty="0">
                <a:solidFill>
                  <a:srgbClr val="FF0000"/>
                </a:solidFill>
                <a:latin typeface="Arial" panose="020B0604020202020204" pitchFamily="34" charset="0"/>
                <a:cs typeface="Arial" panose="020B0604020202020204" pitchFamily="34" charset="0"/>
              </a:rPr>
              <a:t>thermal resistance</a:t>
            </a:r>
          </a:p>
        </p:txBody>
      </p:sp>
      <p:pic>
        <p:nvPicPr>
          <p:cNvPr id="4" name="图片 3"/>
          <p:cNvPicPr>
            <a:picLocks noChangeAspect="1"/>
          </p:cNvPicPr>
          <p:nvPr>
            <p:custDataLst>
              <p:tags r:id="rId2"/>
            </p:custDataLst>
          </p:nvPr>
        </p:nvPicPr>
        <p:blipFill>
          <a:blip r:embed="rId8"/>
          <a:stretch>
            <a:fillRect/>
          </a:stretch>
        </p:blipFill>
        <p:spPr>
          <a:xfrm>
            <a:off x="422363" y="1675742"/>
            <a:ext cx="2705590" cy="3535280"/>
          </a:xfrm>
          <a:prstGeom prst="rect">
            <a:avLst/>
          </a:prstGeom>
        </p:spPr>
      </p:pic>
      <mc:AlternateContent xmlns:mc="http://schemas.openxmlformats.org/markup-compatibility/2006" xmlns:a14="http://schemas.microsoft.com/office/drawing/2010/main">
        <mc:Choice Requires="a14">
          <p:sp>
            <p:nvSpPr>
              <p:cNvPr id="8" name="Object 1038"/>
              <p:cNvSpPr txBox="1"/>
              <p:nvPr>
                <p:custDataLst>
                  <p:tags r:id="rId3"/>
                </p:custDataLst>
              </p:nvPr>
            </p:nvSpPr>
            <p:spPr bwMode="auto">
              <a:xfrm>
                <a:off x="3353378" y="1741488"/>
                <a:ext cx="5378333" cy="1039812"/>
              </a:xfrm>
              <a:prstGeom prst="rect">
                <a:avLst/>
              </a:prstGeom>
              <a:noFill/>
              <a:ln w="9525">
                <a:solidFill>
                  <a:srgbClr val="948A54"/>
                </a:solidFill>
                <a:miter lim="800000"/>
              </a:ln>
            </p:spPr>
            <p:txBody>
              <a:bodyPr>
                <a:normAutofit/>
              </a:bodyPr>
              <a:lstStyle/>
              <a:p>
                <a:pPr/>
                <a14:m>
                  <m:oMathPara xmlns:m="http://schemas.openxmlformats.org/officeDocument/2006/math">
                    <m:oMathParaPr>
                      <m:jc m:val="left"/>
                    </m:oMathParaPr>
                    <m:oMath xmlns:m="http://schemas.openxmlformats.org/officeDocument/2006/math">
                      <m:r>
                        <a:rPr lang="en-US" altLang="zh-CN" b="0" i="1" smtClean="0">
                          <a:solidFill>
                            <a:srgbClr val="000000"/>
                          </a:solidFill>
                          <a:latin typeface="Cambria Math" panose="02040503050406030204" pitchFamily="18" charset="0"/>
                        </a:rPr>
                        <m:t>𝑅</m:t>
                      </m:r>
                      <m:r>
                        <a:rPr lang="en-US" altLang="zh-CN" b="0" i="1" smtClean="0">
                          <a:solidFill>
                            <a:srgbClr val="000000"/>
                          </a:solidFill>
                          <a:latin typeface="Cambria Math" panose="02040503050406030204" pitchFamily="18" charset="0"/>
                        </a:rPr>
                        <m:t>=</m:t>
                      </m:r>
                      <m:f>
                        <m:fPr>
                          <m:ctrlPr>
                            <a:rPr lang="zh-CN" altLang="en-US"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h</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𝜋</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zh-CN" altLang="en-US" i="1">
                                  <a:solidFill>
                                    <a:srgbClr val="000000"/>
                                  </a:solidFill>
                                  <a:latin typeface="Cambria Math" panose="02040503050406030204" pitchFamily="18" charset="0"/>
                                </a:rPr>
                                <m:t>1</m:t>
                              </m:r>
                            </m:sub>
                          </m:sSub>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𝜋</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𝜆</m:t>
                              </m:r>
                            </m:e>
                            <m:sub>
                              <m:r>
                                <a:rPr lang="en-US" altLang="zh-CN" b="0" i="1" smtClean="0">
                                  <a:solidFill>
                                    <a:srgbClr val="000000"/>
                                  </a:solidFill>
                                  <a:latin typeface="Cambria Math" panose="02040503050406030204" pitchFamily="18" charset="0"/>
                                </a:rPr>
                                <m:t>1</m:t>
                              </m:r>
                            </m:sub>
                          </m:sSub>
                        </m:den>
                      </m:f>
                      <m:func>
                        <m:funcPr>
                          <m:ctrlPr>
                            <a:rPr lang="zh-CN" altLang="en-US" i="1">
                              <a:solidFill>
                                <a:srgbClr val="000000"/>
                              </a:solidFill>
                              <a:latin typeface="Cambria Math" panose="02040503050406030204" pitchFamily="18" charset="0"/>
                            </a:rPr>
                          </m:ctrlPr>
                        </m:funcPr>
                        <m:fName>
                          <m:r>
                            <m:rPr>
                              <m:sty m:val="p"/>
                            </m:rPr>
                            <a:rPr lang="zh-CN" altLang="en-US">
                              <a:solidFill>
                                <a:srgbClr val="000000"/>
                              </a:solidFill>
                              <a:latin typeface="Cambria Math" panose="02040503050406030204" pitchFamily="18" charset="0"/>
                            </a:rPr>
                            <m:t>ln</m:t>
                          </m:r>
                        </m:fName>
                        <m:e>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en-US" altLang="zh-CN" b="0" i="1" smtClean="0">
                                      <a:solidFill>
                                        <a:srgbClr val="000000"/>
                                      </a:solidFill>
                                      <a:latin typeface="Cambria Math" panose="02040503050406030204" pitchFamily="18" charset="0"/>
                                    </a:rPr>
                                    <m:t>2</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en-US" altLang="zh-CN" b="0" i="1" smtClean="0">
                                      <a:solidFill>
                                        <a:srgbClr val="000000"/>
                                      </a:solidFill>
                                      <a:latin typeface="Cambria Math" panose="02040503050406030204" pitchFamily="18" charset="0"/>
                                    </a:rPr>
                                    <m:t>1</m:t>
                                  </m:r>
                                </m:sub>
                              </m:sSub>
                            </m:den>
                          </m:f>
                        </m:e>
                      </m:fun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𝜋</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𝜆</m:t>
                              </m:r>
                            </m:e>
                            <m:sub>
                              <m:r>
                                <a:rPr lang="en-US" altLang="zh-CN" b="0" i="1" smtClean="0">
                                  <a:solidFill>
                                    <a:srgbClr val="000000"/>
                                  </a:solidFill>
                                  <a:latin typeface="Cambria Math" panose="02040503050406030204" pitchFamily="18" charset="0"/>
                                </a:rPr>
                                <m:t>𝑖𝑛𝑠</m:t>
                              </m:r>
                            </m:sub>
                          </m:sSub>
                        </m:den>
                      </m:f>
                      <m:func>
                        <m:funcPr>
                          <m:ctrlPr>
                            <a:rPr lang="zh-CN" altLang="en-US" i="1">
                              <a:solidFill>
                                <a:srgbClr val="000000"/>
                              </a:solidFill>
                              <a:latin typeface="Cambria Math" panose="02040503050406030204" pitchFamily="18" charset="0"/>
                            </a:rPr>
                          </m:ctrlPr>
                        </m:funcPr>
                        <m:fName>
                          <m:r>
                            <m:rPr>
                              <m:sty m:val="p"/>
                            </m:rPr>
                            <a:rPr lang="zh-CN" altLang="en-US">
                              <a:solidFill>
                                <a:srgbClr val="000000"/>
                              </a:solidFill>
                              <a:latin typeface="Cambria Math" panose="02040503050406030204" pitchFamily="18" charset="0"/>
                            </a:rPr>
                            <m:t>ln</m:t>
                          </m:r>
                        </m:fName>
                        <m:e>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en-US" altLang="zh-CN" b="0" i="1" smtClean="0">
                                      <a:solidFill>
                                        <a:srgbClr val="000000"/>
                                      </a:solidFill>
                                      <a:latin typeface="Cambria Math" panose="02040503050406030204" pitchFamily="18" charset="0"/>
                                    </a:rPr>
                                    <m:t>𝑥</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en-US" altLang="zh-CN" b="0" i="1" smtClean="0">
                                      <a:solidFill>
                                        <a:srgbClr val="000000"/>
                                      </a:solidFill>
                                      <a:latin typeface="Cambria Math" panose="02040503050406030204" pitchFamily="18" charset="0"/>
                                    </a:rPr>
                                    <m:t>2</m:t>
                                  </m:r>
                                </m:sub>
                              </m:sSub>
                            </m:den>
                          </m:f>
                        </m:e>
                      </m:func>
                      <m:r>
                        <a:rPr lang="en-US" altLang="zh-CN" b="0"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h</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𝜋</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𝑑</m:t>
                              </m:r>
                            </m:e>
                            <m:sub>
                              <m:r>
                                <a:rPr lang="en-US" altLang="zh-CN" b="0" i="1" smtClean="0">
                                  <a:solidFill>
                                    <a:srgbClr val="000000"/>
                                  </a:solidFill>
                                  <a:latin typeface="Cambria Math" panose="02040503050406030204" pitchFamily="18" charset="0"/>
                                </a:rPr>
                                <m:t>𝑥</m:t>
                              </m:r>
                            </m:sub>
                          </m:sSub>
                        </m:den>
                      </m:f>
                    </m:oMath>
                  </m:oMathPara>
                </a14:m>
                <a:endParaRPr lang="zh-CN" altLang="en-US" dirty="0"/>
              </a:p>
            </p:txBody>
          </p:sp>
        </mc:Choice>
        <mc:Fallback xmlns="">
          <p:sp>
            <p:nvSpPr>
              <p:cNvPr id="8" name="Object 1038"/>
              <p:cNvSpPr txBox="1">
                <a:spLocks noRot="1" noChangeAspect="1" noMove="1" noResize="1" noEditPoints="1" noAdjustHandles="1" noChangeArrowheads="1" noChangeShapeType="1" noTextEdit="1"/>
              </p:cNvSpPr>
              <p:nvPr>
                <p:custDataLst>
                  <p:tags r:id="rId9"/>
                </p:custDataLst>
              </p:nvPr>
            </p:nvSpPr>
            <p:spPr bwMode="auto">
              <a:xfrm>
                <a:off x="3353378" y="1741488"/>
                <a:ext cx="5378333" cy="1039812"/>
              </a:xfrm>
              <a:prstGeom prst="rect">
                <a:avLst/>
              </a:prstGeom>
              <a:blipFill rotWithShape="1">
                <a:blip r:embed="rId10"/>
                <a:stretch>
                  <a:fillRect l="-93" t="-458" r="-86" b="-427"/>
                </a:stretch>
              </a:blipFill>
              <a:ln w="9525">
                <a:solidFill>
                  <a:srgbClr val="948A54"/>
                </a:solidFill>
                <a:miter lim="800000"/>
              </a:ln>
            </p:spPr>
            <p:txBody>
              <a:bodyPr/>
              <a:lstStyle/>
              <a:p>
                <a:r>
                  <a:rPr lang="zh-CN" altLang="en-US">
                    <a:noFill/>
                  </a:rPr>
                  <a:t> </a:t>
                </a:r>
              </a:p>
            </p:txBody>
          </p:sp>
        </mc:Fallback>
      </mc:AlternateContent>
      <p:pic>
        <p:nvPicPr>
          <p:cNvPr id="15" name="图片 14"/>
          <p:cNvPicPr>
            <a:picLocks noChangeAspect="1"/>
          </p:cNvPicPr>
          <p:nvPr>
            <p:custDataLst>
              <p:tags r:id="rId4"/>
            </p:custDataLst>
          </p:nvPr>
        </p:nvPicPr>
        <p:blipFill>
          <a:blip r:embed="rId11"/>
          <a:stretch>
            <a:fillRect/>
          </a:stretch>
        </p:blipFill>
        <p:spPr>
          <a:xfrm>
            <a:off x="3583940" y="2927985"/>
            <a:ext cx="4792980" cy="2613025"/>
          </a:xfrm>
          <a:prstGeom prst="rect">
            <a:avLst/>
          </a:prstGeom>
        </p:spPr>
      </p:pic>
      <mc:AlternateContent xmlns:mc="http://schemas.openxmlformats.org/markup-compatibility/2006" xmlns:a14="http://schemas.microsoft.com/office/drawing/2010/main">
        <mc:Choice Requires="a14">
          <p:sp>
            <p:nvSpPr>
              <p:cNvPr id="16" name="Object 1038"/>
              <p:cNvSpPr txBox="1"/>
              <p:nvPr>
                <p:custDataLst>
                  <p:tags r:id="rId5"/>
                </p:custDataLst>
              </p:nvPr>
            </p:nvSpPr>
            <p:spPr bwMode="auto">
              <a:xfrm>
                <a:off x="4379514" y="6066537"/>
                <a:ext cx="3614269" cy="644646"/>
              </a:xfrm>
              <a:prstGeom prst="rect">
                <a:avLst/>
              </a:prstGeom>
              <a:noFill/>
              <a:ln w="9525">
                <a:noFill/>
                <a:miter lim="800000"/>
              </a:ln>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𝑑</m:t>
                          </m:r>
                        </m:e>
                        <m:sub>
                          <m:r>
                            <a:rPr lang="en-US" altLang="zh-CN" sz="2000" i="1">
                              <a:solidFill>
                                <a:srgbClr val="000000"/>
                              </a:solidFill>
                              <a:latin typeface="Cambria Math" panose="02040503050406030204" pitchFamily="18" charset="0"/>
                            </a:rPr>
                            <m:t>3</m:t>
                          </m:r>
                        </m:sub>
                      </m:sSub>
                      <m:r>
                        <a:rPr lang="en-US" altLang="zh-CN" sz="2000" b="0" i="1" smtClean="0">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𝑑</m:t>
                          </m:r>
                        </m:e>
                        <m:sub>
                          <m:r>
                            <a:rPr lang="en-US" altLang="zh-CN" sz="2000" i="1">
                              <a:solidFill>
                                <a:srgbClr val="000000"/>
                              </a:solidFill>
                              <a:latin typeface="Cambria Math" panose="02040503050406030204" pitchFamily="18" charset="0"/>
                            </a:rPr>
                            <m:t>2</m:t>
                          </m:r>
                        </m:sub>
                      </m:sSub>
                      <m:sSup>
                        <m:sSupPr>
                          <m:ctrlPr>
                            <a:rPr lang="en-US" altLang="zh-CN" sz="2000" i="1" smtClean="0">
                              <a:solidFill>
                                <a:srgbClr val="000000"/>
                              </a:solidFill>
                              <a:latin typeface="Cambria Math" panose="02040503050406030204" pitchFamily="18" charset="0"/>
                            </a:rPr>
                          </m:ctrlPr>
                        </m:sSupPr>
                        <m:e>
                          <m:r>
                            <a:rPr lang="en-US" altLang="zh-CN" sz="2000" i="1" smtClean="0">
                              <a:solidFill>
                                <a:srgbClr val="000000"/>
                              </a:solidFill>
                              <a:latin typeface="Cambria Math" panose="02040503050406030204" pitchFamily="18" charset="0"/>
                            </a:rPr>
                            <m:t>𝑒</m:t>
                          </m:r>
                        </m:e>
                        <m:sup>
                          <m:d>
                            <m:dPr>
                              <m:begChr m:val="["/>
                              <m:endChr m:val="]"/>
                              <m:ctrlPr>
                                <a:rPr lang="en-US" altLang="zh-CN" sz="2000" i="1" smtClean="0">
                                  <a:solidFill>
                                    <a:srgbClr val="000000"/>
                                  </a:solidFill>
                                  <a:latin typeface="Cambria Math" panose="02040503050406030204" pitchFamily="18" charset="0"/>
                                </a:rPr>
                              </m:ctrlPr>
                            </m:dPr>
                            <m:e>
                              <m:f>
                                <m:fPr>
                                  <m:ctrlPr>
                                    <a:rPr lang="en-US" altLang="zh-CN" sz="2000" i="1" smtClean="0">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2</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𝜆</m:t>
                                      </m:r>
                                    </m:e>
                                    <m:sub>
                                      <m:r>
                                        <a:rPr lang="en-US" altLang="zh-CN" sz="2000" i="1">
                                          <a:solidFill>
                                            <a:srgbClr val="000000"/>
                                          </a:solidFill>
                                          <a:latin typeface="Cambria Math" panose="02040503050406030204" pitchFamily="18" charset="0"/>
                                        </a:rPr>
                                        <m:t>𝑖𝑛𝑠</m:t>
                                      </m:r>
                                    </m:sub>
                                  </m:sSub>
                                </m:num>
                                <m:den>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h</m:t>
                                      </m:r>
                                    </m:e>
                                    <m:sub>
                                      <m:r>
                                        <a:rPr lang="zh-CN" altLang="en-US" sz="2000" i="1">
                                          <a:solidFill>
                                            <a:srgbClr val="000000"/>
                                          </a:solidFill>
                                          <a:latin typeface="Cambria Math" panose="02040503050406030204" pitchFamily="18" charset="0"/>
                                        </a:rPr>
                                        <m:t>2</m:t>
                                      </m:r>
                                    </m:sub>
                                  </m:sSub>
                                </m:den>
                              </m:f>
                              <m:d>
                                <m:dPr>
                                  <m:ctrlPr>
                                    <a:rPr lang="en-US" altLang="zh-CN" sz="2000" i="1" smtClean="0">
                                      <a:solidFill>
                                        <a:srgbClr val="000000"/>
                                      </a:solidFill>
                                      <a:latin typeface="Cambria Math" panose="02040503050406030204" pitchFamily="18" charset="0"/>
                                    </a:rPr>
                                  </m:ctrlPr>
                                </m:dPr>
                                <m:e>
                                  <m:f>
                                    <m:fPr>
                                      <m:ctrlPr>
                                        <a:rPr lang="en-US" altLang="zh-CN" sz="2000" i="1" smtClean="0">
                                          <a:solidFill>
                                            <a:srgbClr val="000000"/>
                                          </a:solidFill>
                                          <a:latin typeface="Cambria Math" panose="02040503050406030204" pitchFamily="18" charset="0"/>
                                        </a:rPr>
                                      </m:ctrlPr>
                                    </m:fPr>
                                    <m:num>
                                      <m:r>
                                        <a:rPr lang="en-US" altLang="zh-CN" sz="2000" b="0" i="1" smtClean="0">
                                          <a:solidFill>
                                            <a:srgbClr val="000000"/>
                                          </a:solidFill>
                                          <a:latin typeface="Cambria Math" panose="02040503050406030204" pitchFamily="18" charset="0"/>
                                        </a:rPr>
                                        <m:t>1</m:t>
                                      </m:r>
                                    </m:num>
                                    <m:den>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𝑑</m:t>
                                          </m:r>
                                        </m:e>
                                        <m:sub>
                                          <m:r>
                                            <a:rPr lang="en-US" altLang="zh-CN" sz="2000" i="1">
                                              <a:solidFill>
                                                <a:srgbClr val="000000"/>
                                              </a:solidFill>
                                              <a:latin typeface="Cambria Math" panose="02040503050406030204" pitchFamily="18" charset="0"/>
                                            </a:rPr>
                                            <m:t>2</m:t>
                                          </m:r>
                                        </m:sub>
                                      </m:sSub>
                                    </m:den>
                                  </m:f>
                                  <m:r>
                                    <a:rPr lang="en-US" altLang="zh-CN" sz="2000" b="0" i="1" smtClean="0">
                                      <a:solidFill>
                                        <a:srgbClr val="000000"/>
                                      </a:solidFill>
                                      <a:latin typeface="Cambria Math" panose="02040503050406030204" pitchFamily="18" charset="0"/>
                                    </a:rPr>
                                    <m:t>−</m:t>
                                  </m:r>
                                  <m:f>
                                    <m:fPr>
                                      <m:ctrlPr>
                                        <a:rPr lang="en-US" altLang="zh-CN" sz="2000" b="0" i="1" smtClean="0">
                                          <a:solidFill>
                                            <a:srgbClr val="000000"/>
                                          </a:solidFill>
                                          <a:latin typeface="Cambria Math" panose="02040503050406030204" pitchFamily="18" charset="0"/>
                                        </a:rPr>
                                      </m:ctrlPr>
                                    </m:fPr>
                                    <m:num>
                                      <m:r>
                                        <a:rPr lang="en-US" altLang="zh-CN" sz="2000" b="0" i="1" smtClean="0">
                                          <a:solidFill>
                                            <a:srgbClr val="000000"/>
                                          </a:solidFill>
                                          <a:latin typeface="Cambria Math" panose="02040503050406030204" pitchFamily="18" charset="0"/>
                                        </a:rPr>
                                        <m:t>1</m:t>
                                      </m:r>
                                    </m:num>
                                    <m:den>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𝑑</m:t>
                                          </m:r>
                                        </m:e>
                                        <m:sub>
                                          <m:r>
                                            <a:rPr lang="en-US" altLang="zh-CN" sz="2000" i="1">
                                              <a:solidFill>
                                                <a:srgbClr val="000000"/>
                                              </a:solidFill>
                                              <a:latin typeface="Cambria Math" panose="02040503050406030204" pitchFamily="18" charset="0"/>
                                            </a:rPr>
                                            <m:t>3</m:t>
                                          </m:r>
                                        </m:sub>
                                      </m:sSub>
                                    </m:den>
                                  </m:f>
                                </m:e>
                              </m:d>
                            </m:e>
                          </m:d>
                        </m:sup>
                      </m:sSup>
                    </m:oMath>
                  </m:oMathPara>
                </a14:m>
                <a:endParaRPr lang="zh-CN" altLang="en-US" sz="2000" dirty="0"/>
              </a:p>
            </p:txBody>
          </p:sp>
        </mc:Choice>
        <mc:Fallback xmlns="">
          <p:sp>
            <p:nvSpPr>
              <p:cNvPr id="16" name="Object 1038"/>
              <p:cNvSpPr txBox="1">
                <a:spLocks noRot="1" noChangeAspect="1" noMove="1" noResize="1" noEditPoints="1" noAdjustHandles="1" noChangeArrowheads="1" noChangeShapeType="1" noTextEdit="1"/>
              </p:cNvSpPr>
              <p:nvPr>
                <p:custDataLst>
                  <p:tags r:id="rId12"/>
                </p:custDataLst>
              </p:nvPr>
            </p:nvSpPr>
            <p:spPr bwMode="auto">
              <a:xfrm>
                <a:off x="4379514" y="6066537"/>
                <a:ext cx="3614269" cy="644646"/>
              </a:xfrm>
              <a:prstGeom prst="rect">
                <a:avLst/>
              </a:prstGeom>
              <a:blipFill rotWithShape="1">
                <a:blip r:embed="rId13"/>
                <a:stretch>
                  <a:fillRect l="-15" t="-59" r="11" b="78"/>
                </a:stretch>
              </a:blipFill>
              <a:ln w="9525">
                <a:no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1123950" y="5981065"/>
                <a:ext cx="2132330" cy="815340"/>
              </a:xfrm>
              <a:prstGeom prst="rect">
                <a:avLst/>
              </a:prstGeom>
              <a:noFill/>
            </p:spPr>
            <p:txBody>
              <a:bodyPr wrap="square" rtlCol="0" anchor="t">
                <a:spAutoFit/>
              </a:bodyPr>
              <a:lstStyle/>
              <a:p>
                <a14:m>
                  <m:oMath xmlns:m="http://schemas.openxmlformats.org/officeDocument/2006/math">
                    <m:sSub>
                      <m:sSubPr>
                        <m:ctrlPr>
                          <a:rPr lang="zh-CN" altLang="en-US" sz="2300" i="1">
                            <a:solidFill>
                              <a:srgbClr val="000000"/>
                            </a:solidFill>
                            <a:latin typeface="Cambria Math" panose="02040503050406030204" pitchFamily="18" charset="0"/>
                          </a:rPr>
                        </m:ctrlPr>
                      </m:sSubPr>
                      <m:e>
                        <m:r>
                          <a:rPr lang="zh-CN" altLang="en-US" sz="2300" i="1">
                            <a:solidFill>
                              <a:srgbClr val="000000"/>
                            </a:solidFill>
                            <a:latin typeface="Cambria Math" panose="02040503050406030204" pitchFamily="18" charset="0"/>
                          </a:rPr>
                          <m:t>𝑑</m:t>
                        </m:r>
                      </m:e>
                      <m:sub>
                        <m:r>
                          <a:rPr lang="en-US" altLang="zh-CN" sz="2300" i="1">
                            <a:solidFill>
                              <a:srgbClr val="000000"/>
                            </a:solidFill>
                            <a:latin typeface="Cambria Math" panose="02040503050406030204" pitchFamily="18" charset="0"/>
                          </a:rPr>
                          <m:t>𝑥</m:t>
                        </m:r>
                      </m:sub>
                    </m:sSub>
                  </m:oMath>
                </a14:m>
                <a:r>
                  <a:rPr lang="en-US" altLang="zh-CN" sz="2300" dirty="0">
                    <a:sym typeface="+mn-ea"/>
                  </a:rPr>
                  <a:t>=</a:t>
                </a:r>
                <a:r>
                  <a:rPr lang="zh-CN" altLang="en-US" sz="2300" dirty="0">
                    <a:solidFill>
                      <a:srgbClr val="000000"/>
                    </a:solidFill>
                    <a:sym typeface="+mn-ea"/>
                  </a:rPr>
                  <a:t> </a:t>
                </a:r>
                <a14:m>
                  <m:oMath xmlns:m="http://schemas.openxmlformats.org/officeDocument/2006/math">
                    <m:f>
                      <m:fPr>
                        <m:ctrlPr>
                          <a:rPr lang="zh-CN" altLang="en-US" sz="2300" i="1">
                            <a:solidFill>
                              <a:srgbClr val="000000"/>
                            </a:solidFill>
                            <a:latin typeface="Cambria Math" panose="02040503050406030204" pitchFamily="18" charset="0"/>
                          </a:rPr>
                        </m:ctrlPr>
                      </m:fPr>
                      <m:num>
                        <m:r>
                          <a:rPr lang="en-US" altLang="zh-CN" sz="2300" b="0" i="1" smtClean="0">
                            <a:solidFill>
                              <a:srgbClr val="000000"/>
                            </a:solidFill>
                            <a:latin typeface="Cambria Math" panose="02040503050406030204" pitchFamily="18" charset="0"/>
                          </a:rPr>
                          <m:t>2</m:t>
                        </m:r>
                        <m:sSub>
                          <m:sSubPr>
                            <m:ctrlPr>
                              <a:rPr lang="en-US" altLang="zh-CN" sz="2300" b="0" i="1" smtClean="0">
                                <a:solidFill>
                                  <a:srgbClr val="000000"/>
                                </a:solidFill>
                                <a:latin typeface="Cambria Math" panose="02040503050406030204" pitchFamily="18" charset="0"/>
                              </a:rPr>
                            </m:ctrlPr>
                          </m:sSubPr>
                          <m:e>
                            <m:r>
                              <a:rPr lang="zh-CN" altLang="en-US" sz="2300" b="0" i="1" smtClean="0">
                                <a:solidFill>
                                  <a:srgbClr val="000000"/>
                                </a:solidFill>
                                <a:latin typeface="Cambria Math" panose="02040503050406030204" pitchFamily="18" charset="0"/>
                              </a:rPr>
                              <m:t>𝜆</m:t>
                            </m:r>
                          </m:e>
                          <m:sub>
                            <m:r>
                              <a:rPr lang="en-US" altLang="zh-CN" sz="2300" b="0" i="1" smtClean="0">
                                <a:solidFill>
                                  <a:srgbClr val="000000"/>
                                </a:solidFill>
                                <a:latin typeface="Cambria Math" panose="02040503050406030204" pitchFamily="18" charset="0"/>
                              </a:rPr>
                              <m:t>𝑖𝑛𝑠</m:t>
                            </m:r>
                          </m:sub>
                        </m:sSub>
                      </m:num>
                      <m:den>
                        <m:sSub>
                          <m:sSubPr>
                            <m:ctrlPr>
                              <a:rPr lang="zh-CN" altLang="en-US" sz="2300" i="1">
                                <a:solidFill>
                                  <a:srgbClr val="000000"/>
                                </a:solidFill>
                                <a:latin typeface="Cambria Math" panose="02040503050406030204" pitchFamily="18" charset="0"/>
                              </a:rPr>
                            </m:ctrlPr>
                          </m:sSubPr>
                          <m:e>
                            <m:r>
                              <a:rPr lang="en-US" altLang="zh-CN" sz="2300" b="0" i="1" smtClean="0">
                                <a:solidFill>
                                  <a:srgbClr val="000000"/>
                                </a:solidFill>
                                <a:latin typeface="Cambria Math" panose="02040503050406030204" pitchFamily="18" charset="0"/>
                              </a:rPr>
                              <m:t>h</m:t>
                            </m:r>
                          </m:e>
                          <m:sub>
                            <m:r>
                              <a:rPr lang="en-US" altLang="zh-CN" sz="2300" i="1">
                                <a:solidFill>
                                  <a:srgbClr val="000000"/>
                                </a:solidFill>
                                <a:latin typeface="Cambria Math" panose="02040503050406030204" pitchFamily="18" charset="0"/>
                              </a:rPr>
                              <m:t>2</m:t>
                            </m:r>
                          </m:sub>
                        </m:sSub>
                      </m:den>
                    </m:f>
                  </m:oMath>
                </a14:m>
                <a:endParaRPr lang="en-US" altLang="zh-CN" sz="2300" i="1">
                  <a:solidFill>
                    <a:srgbClr val="000000"/>
                  </a:solidFill>
                  <a:latin typeface="Cambria Math" panose="02040503050406030204" pitchFamily="18" charset="0"/>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1123950" y="5981065"/>
                <a:ext cx="2132330" cy="815340"/>
              </a:xfrm>
              <a:prstGeom prst="rect">
                <a:avLst/>
              </a:prstGeom>
              <a:blipFill rotWithShape="1">
                <a:blip r:embed="rId14"/>
                <a:stretch>
                  <a:fillRect/>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50922" y="1035368"/>
            <a:ext cx="1880966" cy="3579162"/>
          </a:xfrm>
          <a:prstGeom prst="rect">
            <a:avLst/>
          </a:prstGeom>
          <a:noFill/>
          <a:ln>
            <a:noFill/>
          </a:ln>
        </p:spPr>
      </p:pic>
      <p:sp>
        <p:nvSpPr>
          <p:cNvPr id="2" name="标题 1"/>
          <p:cNvSpPr>
            <a:spLocks noGrp="1"/>
          </p:cNvSpPr>
          <p:nvPr>
            <p:ph type="ctrTitle"/>
          </p:nvPr>
        </p:nvSpPr>
        <p:spPr>
          <a:xfrm>
            <a:off x="1143000" y="439886"/>
            <a:ext cx="6858000" cy="1567674"/>
          </a:xfrm>
        </p:spPr>
        <p:txBody>
          <a:bodyPr>
            <a:normAutofit/>
          </a:bodyPr>
          <a:lstStyle/>
          <a:p>
            <a:pPr algn="l"/>
            <a:r>
              <a:rPr lang="en-US" altLang="zh-CN" b="1" dirty="0">
                <a:latin typeface="Arial" panose="020B0604020202020204" pitchFamily="34" charset="0"/>
                <a:cs typeface="Arial" panose="020B0604020202020204" pitchFamily="34" charset="0"/>
              </a:rPr>
              <a:t>HT: Conduction</a:t>
            </a:r>
            <a:endParaRPr lang="zh-CN" altLang="en-US" b="1"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a:xfrm>
            <a:off x="1249324" y="4287040"/>
            <a:ext cx="7743754" cy="2487297"/>
          </a:xfrm>
        </p:spPr>
        <p:txBody>
          <a:bodyPr>
            <a:normAutofit/>
          </a:bodyPr>
          <a:lstStyle/>
          <a:p>
            <a:pPr lvl="0" algn="l"/>
            <a:r>
              <a:rPr lang="en-US" altLang="zh-CN" sz="2800" b="1" dirty="0">
                <a:solidFill>
                  <a:prstClr val="black"/>
                </a:solidFill>
              </a:rPr>
              <a:t>Learning Objectives:</a:t>
            </a:r>
            <a:endParaRPr lang="zh-CN" altLang="en-US" sz="2800" dirty="0">
              <a:solidFill>
                <a:prstClr val="black"/>
              </a:solidFill>
            </a:endParaRPr>
          </a:p>
          <a:p>
            <a:pPr marL="228600" lvl="0" indent="-228600" algn="l">
              <a:buFont typeface="Arial" panose="020B0604020202020204" pitchFamily="34" charset="0"/>
              <a:buChar char="•"/>
            </a:pPr>
            <a:r>
              <a:rPr lang="en-US" altLang="zh-CN" sz="2000" dirty="0">
                <a:solidFill>
                  <a:srgbClr val="3366CC"/>
                </a:solidFill>
                <a:latin typeface="Tahoma" panose="020B0604030504040204" pitchFamily="34" charset="0"/>
                <a:ea typeface="Tahoma" panose="020B0604030504040204" pitchFamily="34" charset="0"/>
                <a:cs typeface="Tahoma" panose="020B0604030504040204" pitchFamily="34" charset="0"/>
              </a:rPr>
              <a:t>Heat conduction in fin structure</a:t>
            </a:r>
          </a:p>
          <a:p>
            <a:pPr marL="228600" lvl="0" indent="-228600" algn="l">
              <a:buFont typeface="Arial" panose="020B0604020202020204" pitchFamily="34" charset="0"/>
              <a:buChar char="•"/>
            </a:pPr>
            <a:r>
              <a:rPr lang="en-US" altLang="zh-CN" sz="2000" dirty="0">
                <a:solidFill>
                  <a:srgbClr val="3366CC"/>
                </a:solidFill>
                <a:latin typeface="Tahoma" panose="020B0604030504040204" pitchFamily="34" charset="0"/>
                <a:ea typeface="Tahoma" panose="020B0604030504040204" pitchFamily="34" charset="0"/>
                <a:cs typeface="Tahoma" panose="020B0604030504040204" pitchFamily="34" charset="0"/>
              </a:rPr>
              <a:t>fin efficiency (overall fin surface efficiency)</a:t>
            </a:r>
          </a:p>
          <a:p>
            <a:pPr marL="228600" lvl="0" indent="-228600" algn="l">
              <a:buFont typeface="Arial" panose="020B0604020202020204" pitchFamily="34" charset="0"/>
              <a:buChar char="•"/>
            </a:pPr>
            <a:r>
              <a:rPr lang="en-US" altLang="zh-CN" sz="2000" dirty="0">
                <a:solidFill>
                  <a:srgbClr val="3366CC"/>
                </a:solidFill>
                <a:latin typeface="Tahoma" panose="020B0604030504040204" pitchFamily="34" charset="0"/>
                <a:ea typeface="Tahoma" panose="020B0604030504040204" pitchFamily="34" charset="0"/>
                <a:cs typeface="Tahoma" panose="020B0604030504040204" pitchFamily="34" charset="0"/>
              </a:rPr>
              <a:t>Methods to</a:t>
            </a:r>
            <a:r>
              <a:rPr lang="zh-CN" altLang="en-US" sz="2000" dirty="0">
                <a:solidFill>
                  <a:srgbClr val="3366CC"/>
                </a:solidFill>
                <a:latin typeface="Tahoma" panose="020B0604030504040204" pitchFamily="34" charset="0"/>
                <a:ea typeface="Tahoma" panose="020B0604030504040204" pitchFamily="34" charset="0"/>
                <a:cs typeface="Tahoma" panose="020B0604030504040204" pitchFamily="34" charset="0"/>
              </a:rPr>
              <a:t> </a:t>
            </a:r>
            <a:r>
              <a:rPr lang="en-US" altLang="zh-CN" sz="2000" dirty="0">
                <a:solidFill>
                  <a:srgbClr val="3366CC"/>
                </a:solidFill>
                <a:latin typeface="Tahoma" panose="020B0604030504040204" pitchFamily="34" charset="0"/>
                <a:ea typeface="Tahoma" panose="020B0604030504040204" pitchFamily="34" charset="0"/>
                <a:cs typeface="Tahoma" panose="020B0604030504040204" pitchFamily="34" charset="0"/>
              </a:rPr>
              <a:t>solve</a:t>
            </a:r>
            <a:r>
              <a:rPr lang="zh-CN" altLang="en-US" sz="2000" dirty="0">
                <a:solidFill>
                  <a:srgbClr val="3366CC"/>
                </a:solidFill>
                <a:latin typeface="Tahoma" panose="020B0604030504040204" pitchFamily="34" charset="0"/>
                <a:ea typeface="Tahoma" panose="020B0604030504040204" pitchFamily="34" charset="0"/>
                <a:cs typeface="Tahoma" panose="020B0604030504040204" pitchFamily="34" charset="0"/>
              </a:rPr>
              <a:t> </a:t>
            </a:r>
            <a:r>
              <a:rPr lang="en-US" altLang="zh-CN" sz="2000" dirty="0">
                <a:solidFill>
                  <a:srgbClr val="3366CC"/>
                </a:solidFill>
                <a:latin typeface="Tahoma" panose="020B0604030504040204" pitchFamily="34" charset="0"/>
                <a:ea typeface="Tahoma" panose="020B0604030504040204" pitchFamily="34" charset="0"/>
                <a:cs typeface="Tahoma" panose="020B0604030504040204" pitchFamily="34" charset="0"/>
              </a:rPr>
              <a:t>two</a:t>
            </a:r>
            <a:r>
              <a:rPr lang="zh-CN" altLang="en-US" sz="2000" dirty="0">
                <a:solidFill>
                  <a:srgbClr val="3366CC"/>
                </a:solidFill>
                <a:latin typeface="Tahoma" panose="020B0604030504040204" pitchFamily="34" charset="0"/>
                <a:ea typeface="Tahoma" panose="020B0604030504040204" pitchFamily="34" charset="0"/>
                <a:cs typeface="Tahoma" panose="020B0604030504040204" pitchFamily="34" charset="0"/>
              </a:rPr>
              <a:t> </a:t>
            </a:r>
            <a:r>
              <a:rPr lang="en-US" altLang="zh-CN" sz="2000" dirty="0">
                <a:solidFill>
                  <a:srgbClr val="3366CC"/>
                </a:solidFill>
                <a:latin typeface="Tahoma" panose="020B0604030504040204" pitchFamily="34" charset="0"/>
                <a:ea typeface="Tahoma" panose="020B0604030504040204" pitchFamily="34" charset="0"/>
                <a:cs typeface="Tahoma" panose="020B0604030504040204" pitchFamily="34" charset="0"/>
              </a:rPr>
              <a:t>dimensional heat conduction</a:t>
            </a:r>
          </a:p>
        </p:txBody>
      </p:sp>
      <p:pic>
        <p:nvPicPr>
          <p:cNvPr id="5" name="图片 4" descr="国际学院Logo1(透明)黑"/>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921" y="220823"/>
            <a:ext cx="2929632" cy="733582"/>
          </a:xfrm>
          <a:prstGeom prst="rect">
            <a:avLst/>
          </a:prstGeom>
          <a:noFill/>
          <a:ln>
            <a:noFill/>
          </a:ln>
        </p:spPr>
      </p:pic>
      <p:sp>
        <p:nvSpPr>
          <p:cNvPr id="6" name="标题 1"/>
          <p:cNvSpPr txBox="1"/>
          <p:nvPr/>
        </p:nvSpPr>
        <p:spPr>
          <a:xfrm>
            <a:off x="1143000" y="2069760"/>
            <a:ext cx="7600950" cy="1959949"/>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4800" b="1" i="1" dirty="0">
                <a:solidFill>
                  <a:srgbClr val="993366"/>
                </a:solidFill>
                <a:latin typeface="Times New Roman" panose="02020603050405020304" pitchFamily="18" charset="0"/>
                <a:cs typeface="Times New Roman" panose="02020603050405020304" pitchFamily="18" charset="0"/>
              </a:rPr>
              <a:t>L4: Heat Conduction</a:t>
            </a:r>
          </a:p>
          <a:p>
            <a:pPr algn="l"/>
            <a:r>
              <a:rPr lang="en-US" altLang="zh-CN" sz="4800" b="1" i="1" dirty="0">
                <a:solidFill>
                  <a:srgbClr val="993366"/>
                </a:solidFill>
                <a:latin typeface="Times New Roman" panose="02020603050405020304" pitchFamily="18" charset="0"/>
                <a:cs typeface="Times New Roman" panose="02020603050405020304" pitchFamily="18" charset="0"/>
              </a:rPr>
              <a:t>in one dimensional fin structure &amp; two dimensional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25625"/>
            <a:ext cx="7886700" cy="2430145"/>
          </a:xfrm>
        </p:spPr>
        <p:txBody>
          <a:bodyPr>
            <a:normAutofit fontScale="85000" lnSpcReduction="20000"/>
          </a:bodyPr>
          <a:lstStyle/>
          <a:p>
            <a:pPr fontAlgn="auto">
              <a:lnSpc>
                <a:spcPct val="150000"/>
              </a:lnSpc>
            </a:pPr>
            <a:r>
              <a:rPr lang="en-US" altLang="zh-CN" dirty="0"/>
              <a:t>4.1 The temperature distribution in fin</a:t>
            </a:r>
          </a:p>
          <a:p>
            <a:pPr fontAlgn="auto">
              <a:lnSpc>
                <a:spcPct val="150000"/>
              </a:lnSpc>
            </a:pPr>
            <a:r>
              <a:rPr lang="en-US" altLang="zh-CN" dirty="0"/>
              <a:t>4.2 The thermometer with metal-tube</a:t>
            </a:r>
          </a:p>
          <a:p>
            <a:pPr fontAlgn="auto">
              <a:lnSpc>
                <a:spcPct val="150000"/>
              </a:lnSpc>
            </a:pPr>
            <a:r>
              <a:rPr lang="en-US" altLang="zh-CN" dirty="0"/>
              <a:t>4.3 Fin efficiency</a:t>
            </a:r>
          </a:p>
          <a:p>
            <a:pPr fontAlgn="auto">
              <a:lnSpc>
                <a:spcPct val="150000"/>
              </a:lnSpc>
            </a:pPr>
            <a:r>
              <a:rPr lang="en-US" altLang="zh-CN" dirty="0"/>
              <a:t>4.4 two dimensional heat conduction</a:t>
            </a:r>
          </a:p>
          <a:p>
            <a:endParaRPr lang="en-US" altLang="zh-CN" dirty="0"/>
          </a:p>
          <a:p>
            <a:endParaRPr lang="en-US" altLang="zh-CN" dirty="0"/>
          </a:p>
          <a:p>
            <a:endParaRPr lang="zh-CN" altLang="en-US" dirty="0"/>
          </a:p>
        </p:txBody>
      </p:sp>
      <p:pic>
        <p:nvPicPr>
          <p:cNvPr id="4" name="图片 3" descr="国际学院Logo1(透明)黑"/>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sp>
        <p:nvSpPr>
          <p:cNvPr id="7" name="标题 1"/>
          <p:cNvSpPr>
            <a:spLocks noGrp="1"/>
          </p:cNvSpPr>
          <p:nvPr>
            <p:ph type="title"/>
          </p:nvPr>
        </p:nvSpPr>
        <p:spPr>
          <a:xfrm>
            <a:off x="628650" y="365126"/>
            <a:ext cx="7886700" cy="1325563"/>
          </a:xfrm>
        </p:spPr>
        <p:txBody>
          <a:bodyPr/>
          <a:lstStyle/>
          <a:p>
            <a:r>
              <a:rPr lang="en-US" altLang="zh-CN" b="1" dirty="0"/>
              <a:t>4. Head conduction with fin</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国际学院Logo1(透明)黑"/>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657975" y="0"/>
            <a:ext cx="2486025" cy="571500"/>
          </a:xfrm>
          <a:prstGeom prst="rect">
            <a:avLst/>
          </a:prstGeom>
          <a:noFill/>
          <a:ln>
            <a:noFill/>
          </a:ln>
        </p:spPr>
      </p:pic>
      <p:graphicFrame>
        <p:nvGraphicFramePr>
          <p:cNvPr id="239621" name="Object 5"/>
          <p:cNvGraphicFramePr>
            <a:graphicFrameLocks noChangeAspect="1"/>
          </p:cNvGraphicFramePr>
          <p:nvPr>
            <p:custDataLst>
              <p:tags r:id="rId1"/>
            </p:custDataLst>
          </p:nvPr>
        </p:nvGraphicFramePr>
        <p:xfrm>
          <a:off x="6034088" y="1052513"/>
          <a:ext cx="2714625" cy="3316287"/>
        </p:xfrm>
        <a:graphic>
          <a:graphicData uri="http://schemas.openxmlformats.org/presentationml/2006/ole">
            <mc:AlternateContent xmlns:mc="http://schemas.openxmlformats.org/markup-compatibility/2006">
              <mc:Choice xmlns:v="urn:schemas-microsoft-com:vml" Requires="v">
                <p:oleObj r:id="rId12" imgW="3914775" imgH="4657725" progId="MSPhotoEd.3">
                  <p:embed/>
                </p:oleObj>
              </mc:Choice>
              <mc:Fallback>
                <p:oleObj r:id="rId12" imgW="3914775" imgH="4657725" progId="MSPhotoEd.3">
                  <p:embed/>
                  <p:pic>
                    <p:nvPicPr>
                      <p:cNvPr id="0" name="图片 3191"/>
                      <p:cNvPicPr/>
                      <p:nvPr/>
                    </p:nvPicPr>
                    <p:blipFill>
                      <a:blip r:embed="rId13"/>
                      <a:stretch>
                        <a:fillRect/>
                      </a:stretch>
                    </p:blipFill>
                    <p:spPr>
                      <a:xfrm>
                        <a:off x="6034088" y="1052513"/>
                        <a:ext cx="2714625" cy="3316287"/>
                      </a:xfrm>
                      <a:prstGeom prst="rect">
                        <a:avLst/>
                      </a:prstGeom>
                      <a:noFill/>
                      <a:ln w="38100">
                        <a:noFill/>
                        <a:miter/>
                      </a:ln>
                    </p:spPr>
                  </p:pic>
                </p:oleObj>
              </mc:Fallback>
            </mc:AlternateContent>
          </a:graphicData>
        </a:graphic>
      </p:graphicFrame>
      <p:sp>
        <p:nvSpPr>
          <p:cNvPr id="239622" name="Rectangle 6"/>
          <p:cNvSpPr/>
          <p:nvPr>
            <p:custDataLst>
              <p:tags r:id="rId2"/>
            </p:custDataLst>
          </p:nvPr>
        </p:nvSpPr>
        <p:spPr>
          <a:xfrm>
            <a:off x="250825" y="908050"/>
            <a:ext cx="6842125" cy="503238"/>
          </a:xfrm>
          <a:prstGeom prst="rect">
            <a:avLst/>
          </a:prstGeom>
          <a:noFill/>
          <a:ln w="9525">
            <a:noFill/>
          </a:ln>
        </p:spPr>
        <p:txBody>
          <a:bodyPr/>
          <a:lstStyle/>
          <a:p>
            <a:pPr eaLnBrk="1" hangingPunct="1">
              <a:buClr>
                <a:schemeClr val="hlink"/>
              </a:buClr>
              <a:buSzPct val="75000"/>
              <a:buFont typeface="Wingdings" panose="05000000000000000000" pitchFamily="2" charset="2"/>
              <a:buNone/>
            </a:pPr>
            <a:r>
              <a:rPr lang="en-US" altLang="zh-CN" sz="2200" dirty="0">
                <a:solidFill>
                  <a:schemeClr val="tx1"/>
                </a:solidFill>
                <a:latin typeface="Arial" panose="020B0604020202020204" pitchFamily="34" charset="0"/>
              </a:rPr>
              <a:t>For a plane with convective boundary conditions</a:t>
            </a:r>
            <a:r>
              <a:rPr lang="zh-CN" altLang="en-US" sz="2200" dirty="0">
                <a:solidFill>
                  <a:schemeClr val="tx1"/>
                </a:solidFill>
                <a:latin typeface="Arial" panose="020B0604020202020204" pitchFamily="34" charset="0"/>
              </a:rPr>
              <a:t>：</a:t>
            </a:r>
          </a:p>
        </p:txBody>
      </p:sp>
      <p:sp>
        <p:nvSpPr>
          <p:cNvPr id="239623" name="Rectangle 7"/>
          <p:cNvSpPr>
            <a:spLocks noChangeArrowheads="1"/>
          </p:cNvSpPr>
          <p:nvPr>
            <p:custDataLst>
              <p:tags r:id="rId3"/>
            </p:custDataLst>
          </p:nvPr>
        </p:nvSpPr>
        <p:spPr bwMode="auto">
          <a:xfrm>
            <a:off x="539750" y="3068638"/>
            <a:ext cx="56165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rtl="0" eaLnBrk="1" fontAlgn="base" latinLnBrk="0" hangingPunct="1">
              <a:lnSpc>
                <a:spcPct val="100000"/>
              </a:lnSpc>
              <a:spcBef>
                <a:spcPts val="1800"/>
              </a:spcBef>
              <a:spcAft>
                <a:spcPct val="0"/>
              </a:spcAft>
              <a:buClr>
                <a:schemeClr val="hlink"/>
              </a:buClr>
              <a:buSzPct val="75000"/>
              <a:buFont typeface="Wingdings" panose="05000000000000000000" pitchFamily="2" charset="2"/>
              <a:buNone/>
              <a:defRPr/>
            </a:pPr>
            <a:r>
              <a:rPr kumimoji="0" lang="en-US" altLang="zh-CN" sz="2200" b="0" i="0" u="none" strike="noStrike" kern="1200" cap="none" spc="0" normalizeH="0" baseline="0" noProof="0" dirty="0">
                <a:ln>
                  <a:noFill/>
                </a:ln>
                <a:solidFill>
                  <a:schemeClr val="accent6">
                    <a:lumMod val="75000"/>
                  </a:schemeClr>
                </a:solidFill>
                <a:effectLst/>
                <a:uLnTx/>
                <a:uFillTx/>
                <a:latin typeface="Arial Rounded MT Bold" panose="020F0704030504030204" charset="0"/>
                <a:ea typeface="华文琥珀" panose="02010800040101010101" pitchFamily="2" charset="-122"/>
                <a:cs typeface="Arial Rounded MT Bold" panose="020F0704030504030204" charset="0"/>
              </a:rPr>
              <a:t>How to increase the heat flux?</a:t>
            </a:r>
          </a:p>
        </p:txBody>
      </p:sp>
      <p:graphicFrame>
        <p:nvGraphicFramePr>
          <p:cNvPr id="239624" name="Object 8"/>
          <p:cNvGraphicFramePr>
            <a:graphicFrameLocks noChangeAspect="1"/>
          </p:cNvGraphicFramePr>
          <p:nvPr>
            <p:custDataLst>
              <p:tags r:id="rId4"/>
            </p:custDataLst>
          </p:nvPr>
        </p:nvGraphicFramePr>
        <p:xfrm>
          <a:off x="1476375" y="1484313"/>
          <a:ext cx="3565525" cy="1349375"/>
        </p:xfrm>
        <a:graphic>
          <a:graphicData uri="http://schemas.openxmlformats.org/presentationml/2006/ole">
            <mc:AlternateContent xmlns:mc="http://schemas.openxmlformats.org/markup-compatibility/2006">
              <mc:Choice xmlns:v="urn:schemas-microsoft-com:vml" Requires="v">
                <p:oleObj r:id="rId14" imgW="4381500" imgH="1663700" progId="Equation.3">
                  <p:embed/>
                </p:oleObj>
              </mc:Choice>
              <mc:Fallback>
                <p:oleObj r:id="rId14" imgW="4381500" imgH="1663700" progId="Equation.3">
                  <p:embed/>
                  <p:pic>
                    <p:nvPicPr>
                      <p:cNvPr id="0" name="图片 3192"/>
                      <p:cNvPicPr/>
                      <p:nvPr/>
                    </p:nvPicPr>
                    <p:blipFill>
                      <a:blip r:embed="rId15"/>
                      <a:stretch>
                        <a:fillRect/>
                      </a:stretch>
                    </p:blipFill>
                    <p:spPr>
                      <a:xfrm>
                        <a:off x="1476375" y="1484313"/>
                        <a:ext cx="3565525" cy="1349375"/>
                      </a:xfrm>
                      <a:prstGeom prst="rect">
                        <a:avLst/>
                      </a:prstGeom>
                      <a:noFill/>
                      <a:ln w="9525" cap="flat" cmpd="sng">
                        <a:solidFill>
                          <a:srgbClr val="948A54"/>
                        </a:solidFill>
                        <a:prstDash val="solid"/>
                        <a:miter/>
                        <a:headEnd type="none" w="med" len="med"/>
                        <a:tailEnd type="none" w="med" len="med"/>
                      </a:ln>
                    </p:spPr>
                  </p:pic>
                </p:oleObj>
              </mc:Fallback>
            </mc:AlternateContent>
          </a:graphicData>
        </a:graphic>
      </p:graphicFrame>
      <p:sp>
        <p:nvSpPr>
          <p:cNvPr id="239625" name="Rectangle 9"/>
          <p:cNvSpPr/>
          <p:nvPr>
            <p:custDataLst>
              <p:tags r:id="rId5"/>
            </p:custDataLst>
          </p:nvPr>
        </p:nvSpPr>
        <p:spPr>
          <a:xfrm>
            <a:off x="395288" y="3716338"/>
            <a:ext cx="7620000" cy="533400"/>
          </a:xfrm>
          <a:prstGeom prst="rect">
            <a:avLst/>
          </a:prstGeom>
          <a:noFill/>
          <a:ln w="9525">
            <a:noFill/>
          </a:ln>
        </p:spPr>
        <p:txBody>
          <a:bodyPr/>
          <a:lstStyle/>
          <a:p>
            <a:pPr algn="just" eaLnBrk="1" hangingPunct="1">
              <a:spcBef>
                <a:spcPts val="1800"/>
              </a:spcBef>
              <a:buClr>
                <a:schemeClr val="hlink"/>
              </a:buClr>
              <a:buSzPct val="75000"/>
              <a:buFont typeface="Wingdings" panose="05000000000000000000" pitchFamily="2" charset="2"/>
              <a:buNone/>
            </a:pPr>
            <a:r>
              <a:rPr lang="zh-CN" altLang="en-US" dirty="0">
                <a:solidFill>
                  <a:srgbClr val="1C021A"/>
                </a:solidFill>
                <a:latin typeface="Arial" panose="020B0604020202020204" pitchFamily="34" charset="0"/>
              </a:rPr>
              <a:t>（</a:t>
            </a:r>
            <a:r>
              <a:rPr lang="en-US" altLang="zh-CN" dirty="0">
                <a:solidFill>
                  <a:srgbClr val="1C021A"/>
                </a:solidFill>
                <a:latin typeface="Arial" panose="020B0604020202020204" pitchFamily="34" charset="0"/>
              </a:rPr>
              <a:t>1</a:t>
            </a:r>
            <a:r>
              <a:rPr lang="zh-CN" altLang="en-US" dirty="0">
                <a:solidFill>
                  <a:srgbClr val="1C021A"/>
                </a:solidFill>
                <a:latin typeface="Arial" panose="020B0604020202020204" pitchFamily="34" charset="0"/>
              </a:rPr>
              <a:t>）</a:t>
            </a:r>
            <a:r>
              <a:rPr lang="en-US" altLang="zh-CN" dirty="0">
                <a:solidFill>
                  <a:srgbClr val="1C021A"/>
                </a:solidFill>
                <a:latin typeface="Arial" panose="020B0604020202020204" pitchFamily="34" charset="0"/>
              </a:rPr>
              <a:t>To increase the temperature difference</a:t>
            </a:r>
            <a:r>
              <a:rPr lang="zh-CN" altLang="en-US" dirty="0">
                <a:solidFill>
                  <a:srgbClr val="1C021A"/>
                </a:solidFill>
                <a:latin typeface="Arial" panose="020B0604020202020204" pitchFamily="34" charset="0"/>
              </a:rPr>
              <a:t>（</a:t>
            </a:r>
            <a:r>
              <a:rPr lang="en-US" altLang="zh-CN" i="1" dirty="0">
                <a:solidFill>
                  <a:srgbClr val="1C021A"/>
                </a:solidFill>
                <a:latin typeface="Arial" panose="020B0604020202020204" pitchFamily="34" charset="0"/>
              </a:rPr>
              <a:t>t</a:t>
            </a:r>
            <a:r>
              <a:rPr lang="en-US" altLang="zh-CN" baseline="-25000" dirty="0">
                <a:solidFill>
                  <a:srgbClr val="1C021A"/>
                </a:solidFill>
                <a:latin typeface="Arial" panose="020B0604020202020204" pitchFamily="34" charset="0"/>
              </a:rPr>
              <a:t>f1</a:t>
            </a:r>
            <a:r>
              <a:rPr lang="en-US" altLang="zh-CN" dirty="0">
                <a:solidFill>
                  <a:srgbClr val="1C021A"/>
                </a:solidFill>
                <a:latin typeface="Arial" panose="020B0604020202020204" pitchFamily="34" charset="0"/>
              </a:rPr>
              <a:t> - </a:t>
            </a:r>
            <a:r>
              <a:rPr lang="en-US" altLang="zh-CN" i="1" dirty="0">
                <a:solidFill>
                  <a:srgbClr val="1C021A"/>
                </a:solidFill>
                <a:latin typeface="Arial" panose="020B0604020202020204" pitchFamily="34" charset="0"/>
              </a:rPr>
              <a:t>t</a:t>
            </a:r>
            <a:r>
              <a:rPr lang="en-US" altLang="zh-CN" baseline="-25000" dirty="0">
                <a:solidFill>
                  <a:srgbClr val="1C021A"/>
                </a:solidFill>
                <a:latin typeface="Arial" panose="020B0604020202020204" pitchFamily="34" charset="0"/>
              </a:rPr>
              <a:t>f2</a:t>
            </a:r>
            <a:r>
              <a:rPr lang="zh-CN" altLang="en-US" dirty="0">
                <a:solidFill>
                  <a:srgbClr val="1C021A"/>
                </a:solidFill>
                <a:latin typeface="Arial" panose="020B0604020202020204" pitchFamily="34" charset="0"/>
              </a:rPr>
              <a:t>）</a:t>
            </a:r>
          </a:p>
        </p:txBody>
      </p:sp>
      <p:sp>
        <p:nvSpPr>
          <p:cNvPr id="239626" name="Rectangle 10"/>
          <p:cNvSpPr/>
          <p:nvPr>
            <p:custDataLst>
              <p:tags r:id="rId6"/>
            </p:custDataLst>
          </p:nvPr>
        </p:nvSpPr>
        <p:spPr>
          <a:xfrm>
            <a:off x="395605" y="4292600"/>
            <a:ext cx="5530215" cy="533400"/>
          </a:xfrm>
          <a:prstGeom prst="rect">
            <a:avLst/>
          </a:prstGeom>
          <a:noFill/>
          <a:ln w="9525">
            <a:noFill/>
          </a:ln>
        </p:spPr>
        <p:txBody>
          <a:bodyPr/>
          <a:lstStyle/>
          <a:p>
            <a:pPr algn="just" eaLnBrk="1" hangingPunct="1">
              <a:spcBef>
                <a:spcPts val="1800"/>
              </a:spcBef>
              <a:buClr>
                <a:schemeClr val="hlink"/>
              </a:buClr>
              <a:buSzPct val="75000"/>
              <a:buFont typeface="Wingdings" panose="05000000000000000000" pitchFamily="2" charset="2"/>
              <a:buNone/>
            </a:pPr>
            <a:r>
              <a:rPr lang="zh-CN" altLang="en-US" dirty="0">
                <a:solidFill>
                  <a:srgbClr val="1C021A"/>
                </a:solidFill>
                <a:latin typeface="Arial" panose="020B0604020202020204" pitchFamily="34" charset="0"/>
              </a:rPr>
              <a:t>（</a:t>
            </a:r>
            <a:r>
              <a:rPr lang="en-US" altLang="zh-CN" dirty="0">
                <a:solidFill>
                  <a:srgbClr val="1C021A"/>
                </a:solidFill>
                <a:latin typeface="Arial" panose="020B0604020202020204" pitchFamily="34" charset="0"/>
              </a:rPr>
              <a:t>2</a:t>
            </a:r>
            <a:r>
              <a:rPr lang="zh-CN" altLang="en-US" dirty="0">
                <a:solidFill>
                  <a:srgbClr val="1C021A"/>
                </a:solidFill>
                <a:latin typeface="Arial" panose="020B0604020202020204" pitchFamily="34" charset="0"/>
              </a:rPr>
              <a:t>）</a:t>
            </a:r>
            <a:r>
              <a:rPr lang="en-US" altLang="zh-CN" dirty="0">
                <a:solidFill>
                  <a:srgbClr val="1C021A"/>
                </a:solidFill>
                <a:latin typeface="Arial" panose="020B0604020202020204" pitchFamily="34" charset="0"/>
              </a:rPr>
              <a:t>To decrease the thermal resistance</a:t>
            </a:r>
            <a:r>
              <a:rPr lang="zh-CN" altLang="en-US" dirty="0">
                <a:solidFill>
                  <a:srgbClr val="1C021A"/>
                </a:solidFill>
                <a:latin typeface="Arial" panose="020B0604020202020204" pitchFamily="34" charset="0"/>
              </a:rPr>
              <a:t>：</a:t>
            </a:r>
          </a:p>
        </p:txBody>
      </p:sp>
      <p:sp>
        <p:nvSpPr>
          <p:cNvPr id="239627" name="Rectangle 11"/>
          <p:cNvSpPr/>
          <p:nvPr>
            <p:custDataLst>
              <p:tags r:id="rId7"/>
            </p:custDataLst>
          </p:nvPr>
        </p:nvSpPr>
        <p:spPr>
          <a:xfrm>
            <a:off x="755650" y="4767263"/>
            <a:ext cx="7704138" cy="431800"/>
          </a:xfrm>
          <a:prstGeom prst="rect">
            <a:avLst/>
          </a:prstGeom>
          <a:noFill/>
          <a:ln w="9525">
            <a:noFill/>
          </a:ln>
        </p:spPr>
        <p:txBody>
          <a:bodyPr/>
          <a:lstStyle/>
          <a:p>
            <a:pPr algn="just" eaLnBrk="1" hangingPunct="1">
              <a:buClr>
                <a:schemeClr val="hlink"/>
              </a:buClr>
              <a:buSzPct val="75000"/>
              <a:buFont typeface="Wingdings" panose="05000000000000000000" pitchFamily="2" charset="2"/>
              <a:buNone/>
            </a:pPr>
            <a:r>
              <a:rPr lang="en-US" altLang="zh-CN" dirty="0">
                <a:solidFill>
                  <a:schemeClr val="folHlink"/>
                </a:solidFill>
                <a:latin typeface="Arial" panose="020B0604020202020204" pitchFamily="34" charset="0"/>
              </a:rPr>
              <a:t>   </a:t>
            </a:r>
            <a:r>
              <a:rPr lang="en-US" altLang="zh-CN" dirty="0">
                <a:solidFill>
                  <a:srgbClr val="1C021A"/>
                </a:solidFill>
                <a:latin typeface="Arial" panose="020B0604020202020204" pitchFamily="34" charset="0"/>
              </a:rPr>
              <a:t>a) normally, (</a:t>
            </a:r>
            <a:r>
              <a:rPr lang="en-US" altLang="zh-CN" i="1" dirty="0">
                <a:solidFill>
                  <a:srgbClr val="1C021A"/>
                </a:solidFill>
                <a:latin typeface="Arial" panose="020B0604020202020204" pitchFamily="34" charset="0"/>
                <a:sym typeface="Symbol" panose="05050102010706020507" pitchFamily="18" charset="2"/>
              </a:rPr>
              <a:t> </a:t>
            </a:r>
            <a:r>
              <a:rPr lang="en-US" altLang="zh-CN" dirty="0">
                <a:solidFill>
                  <a:srgbClr val="1C021A"/>
                </a:solidFill>
                <a:latin typeface="Arial" panose="020B0604020202020204" pitchFamily="34" charset="0"/>
              </a:rPr>
              <a:t> is small)</a:t>
            </a:r>
            <a:r>
              <a:rPr lang="zh-CN" altLang="en-US" dirty="0">
                <a:solidFill>
                  <a:srgbClr val="1C021A"/>
                </a:solidFill>
                <a:latin typeface="Arial" panose="020B0604020202020204" pitchFamily="34" charset="0"/>
              </a:rPr>
              <a:t>、</a:t>
            </a:r>
            <a:r>
              <a:rPr lang="zh-CN" altLang="en-US" dirty="0">
                <a:solidFill>
                  <a:srgbClr val="1C021A"/>
                </a:solidFill>
                <a:latin typeface="Arial" panose="020B0604020202020204" pitchFamily="34" charset="0"/>
                <a:cs typeface="Arial" panose="020B0604020202020204" pitchFamily="34" charset="0"/>
              </a:rPr>
              <a:t>λ</a:t>
            </a:r>
            <a:r>
              <a:rPr lang="en-US" altLang="zh-CN" dirty="0">
                <a:solidFill>
                  <a:srgbClr val="1C021A"/>
                </a:solidFill>
                <a:latin typeface="Arial" panose="020B0604020202020204" pitchFamily="34" charset="0"/>
                <a:cs typeface="Arial" panose="020B0604020202020204" pitchFamily="34" charset="0"/>
              </a:rPr>
              <a:t> is large</a:t>
            </a:r>
            <a:r>
              <a:rPr lang="zh-CN" altLang="en-US" dirty="0">
                <a:solidFill>
                  <a:srgbClr val="1C021A"/>
                </a:solidFill>
                <a:latin typeface="Arial" panose="020B0604020202020204" pitchFamily="34" charset="0"/>
              </a:rPr>
              <a:t>，</a:t>
            </a:r>
            <a:r>
              <a:rPr lang="en-US" altLang="zh-CN" dirty="0">
                <a:solidFill>
                  <a:srgbClr val="1C021A"/>
                </a:solidFill>
                <a:latin typeface="Arial" panose="020B0604020202020204" pitchFamily="34" charset="0"/>
              </a:rPr>
              <a:t>the thermal conduction resistance could be neglected</a:t>
            </a:r>
            <a:r>
              <a:rPr lang="zh-CN" altLang="en-US" dirty="0">
                <a:solidFill>
                  <a:srgbClr val="1C021A"/>
                </a:solidFill>
                <a:latin typeface="Arial" panose="020B0604020202020204" pitchFamily="34" charset="0"/>
              </a:rPr>
              <a:t>；</a:t>
            </a:r>
          </a:p>
        </p:txBody>
      </p:sp>
      <p:sp>
        <p:nvSpPr>
          <p:cNvPr id="239628" name="Rectangle 12"/>
          <p:cNvSpPr/>
          <p:nvPr>
            <p:custDataLst>
              <p:tags r:id="rId8"/>
            </p:custDataLst>
          </p:nvPr>
        </p:nvSpPr>
        <p:spPr>
          <a:xfrm>
            <a:off x="971550" y="5393690"/>
            <a:ext cx="7010400" cy="533400"/>
          </a:xfrm>
          <a:prstGeom prst="rect">
            <a:avLst/>
          </a:prstGeom>
          <a:noFill/>
          <a:ln w="9525">
            <a:noFill/>
          </a:ln>
        </p:spPr>
        <p:txBody>
          <a:bodyPr/>
          <a:lstStyle/>
          <a:p>
            <a:pPr algn="just" eaLnBrk="1" hangingPunct="1">
              <a:spcBef>
                <a:spcPts val="1800"/>
              </a:spcBef>
              <a:buClr>
                <a:schemeClr val="hlink"/>
              </a:buClr>
              <a:buSzPct val="75000"/>
              <a:buFont typeface="Wingdings" panose="05000000000000000000" pitchFamily="2" charset="2"/>
              <a:buNone/>
            </a:pPr>
            <a:r>
              <a:rPr lang="en-US" altLang="zh-CN" dirty="0">
                <a:solidFill>
                  <a:srgbClr val="1C021A"/>
                </a:solidFill>
                <a:latin typeface="Arial" panose="020B0604020202020204" pitchFamily="34" charset="0"/>
              </a:rPr>
              <a:t>b) increase </a:t>
            </a:r>
            <a:r>
              <a:rPr lang="en-US" altLang="zh-CN" i="1" dirty="0">
                <a:solidFill>
                  <a:srgbClr val="1C021A"/>
                </a:solidFill>
                <a:latin typeface="Arial" panose="020B0604020202020204" pitchFamily="34" charset="0"/>
              </a:rPr>
              <a:t>h</a:t>
            </a:r>
            <a:r>
              <a:rPr lang="en-US" altLang="zh-CN" baseline="-25000" dirty="0">
                <a:solidFill>
                  <a:srgbClr val="1C021A"/>
                </a:solidFill>
                <a:latin typeface="Arial" panose="020B0604020202020204" pitchFamily="34" charset="0"/>
              </a:rPr>
              <a:t>1</a:t>
            </a:r>
            <a:r>
              <a:rPr lang="zh-CN" altLang="en-US" dirty="0">
                <a:solidFill>
                  <a:srgbClr val="1C021A"/>
                </a:solidFill>
                <a:latin typeface="Arial" panose="020B0604020202020204" pitchFamily="34" charset="0"/>
              </a:rPr>
              <a:t>、</a:t>
            </a:r>
            <a:r>
              <a:rPr lang="en-US" altLang="zh-CN" i="1" dirty="0">
                <a:solidFill>
                  <a:srgbClr val="1C021A"/>
                </a:solidFill>
                <a:latin typeface="Arial" panose="020B0604020202020204" pitchFamily="34" charset="0"/>
              </a:rPr>
              <a:t>h</a:t>
            </a:r>
            <a:r>
              <a:rPr lang="en-US" altLang="zh-CN" baseline="-25000" dirty="0">
                <a:solidFill>
                  <a:srgbClr val="1C021A"/>
                </a:solidFill>
                <a:latin typeface="Arial" panose="020B0604020202020204" pitchFamily="34" charset="0"/>
              </a:rPr>
              <a:t>2</a:t>
            </a:r>
            <a:r>
              <a:rPr lang="zh-CN" altLang="en-US" dirty="0">
                <a:solidFill>
                  <a:srgbClr val="1C021A"/>
                </a:solidFill>
                <a:latin typeface="Arial" panose="020B0604020202020204" pitchFamily="34" charset="0"/>
              </a:rPr>
              <a:t>，</a:t>
            </a:r>
            <a:r>
              <a:rPr lang="en-US" altLang="zh-CN" dirty="0">
                <a:solidFill>
                  <a:srgbClr val="1C021A"/>
                </a:solidFill>
                <a:latin typeface="Arial" panose="020B0604020202020204" pitchFamily="34" charset="0"/>
              </a:rPr>
              <a:t>to </a:t>
            </a:r>
            <a:r>
              <a:rPr lang="en-US" dirty="0">
                <a:solidFill>
                  <a:srgbClr val="1C021A"/>
                </a:solidFill>
                <a:latin typeface="Arial" panose="020B0604020202020204" pitchFamily="34" charset="0"/>
              </a:rPr>
              <a:t>some degree limited</a:t>
            </a:r>
            <a:r>
              <a:rPr lang="zh-CN" altLang="en-US" dirty="0">
                <a:solidFill>
                  <a:srgbClr val="1C021A"/>
                </a:solidFill>
                <a:latin typeface="Arial" panose="020B0604020202020204" pitchFamily="34" charset="0"/>
              </a:rPr>
              <a:t>；</a:t>
            </a:r>
          </a:p>
        </p:txBody>
      </p:sp>
      <p:sp>
        <p:nvSpPr>
          <p:cNvPr id="239629" name="Rectangle 13"/>
          <p:cNvSpPr/>
          <p:nvPr>
            <p:custDataLst>
              <p:tags r:id="rId9"/>
            </p:custDataLst>
          </p:nvPr>
        </p:nvSpPr>
        <p:spPr>
          <a:xfrm>
            <a:off x="971550" y="5848350"/>
            <a:ext cx="7010400" cy="533400"/>
          </a:xfrm>
          <a:prstGeom prst="rect">
            <a:avLst/>
          </a:prstGeom>
          <a:noFill/>
          <a:ln w="9525">
            <a:noFill/>
          </a:ln>
        </p:spPr>
        <p:txBody>
          <a:bodyPr/>
          <a:lstStyle/>
          <a:p>
            <a:pPr algn="just" eaLnBrk="1" hangingPunct="1">
              <a:spcBef>
                <a:spcPts val="1800"/>
              </a:spcBef>
              <a:buClr>
                <a:schemeClr val="hlink"/>
              </a:buClr>
              <a:buSzPct val="75000"/>
              <a:buFont typeface="Wingdings" panose="05000000000000000000" pitchFamily="2" charset="2"/>
              <a:buNone/>
            </a:pPr>
            <a:r>
              <a:rPr lang="en-US" altLang="zh-CN" dirty="0">
                <a:solidFill>
                  <a:srgbClr val="1C021A"/>
                </a:solidFill>
                <a:highlight>
                  <a:srgbClr val="FFFF00"/>
                </a:highlight>
                <a:latin typeface="Arial" panose="020B0604020202020204" pitchFamily="34" charset="0"/>
              </a:rPr>
              <a:t>c) increase heat trasnfer area</a:t>
            </a:r>
            <a:r>
              <a:rPr lang="zh-CN" altLang="en-US" dirty="0">
                <a:solidFill>
                  <a:srgbClr val="1C021A"/>
                </a:solidFill>
                <a:highlight>
                  <a:srgbClr val="FFFF00"/>
                </a:highlight>
                <a:latin typeface="Arial" panose="020B0604020202020204" pitchFamily="34" charset="0"/>
              </a:rPr>
              <a:t> </a:t>
            </a:r>
            <a:r>
              <a:rPr lang="en-US" altLang="zh-CN" i="1" dirty="0">
                <a:solidFill>
                  <a:srgbClr val="1C021A"/>
                </a:solidFill>
                <a:highlight>
                  <a:srgbClr val="FFFF00"/>
                </a:highlight>
                <a:latin typeface="Arial" panose="020B0604020202020204" pitchFamily="34" charset="0"/>
              </a:rPr>
              <a:t>A</a:t>
            </a:r>
            <a:endParaRPr lang="zh-CN" altLang="en-US" dirty="0">
              <a:solidFill>
                <a:srgbClr val="1C021A"/>
              </a:solidFill>
              <a:highlight>
                <a:srgbClr val="FFFF00"/>
              </a:highligh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396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96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396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96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96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96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96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96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9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p:bldP spid="239623" grpId="0"/>
      <p:bldP spid="239625" grpId="0"/>
      <p:bldP spid="239626" grpId="0"/>
      <p:bldP spid="239627" grpId="0"/>
      <p:bldP spid="239628" grpId="0"/>
      <p:bldP spid="23962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b1f8d146-644e-470c-a0e4-ea3ef9723577"/>
  <p:tag name="COMMONDATA" val="eyJoZGlkIjoiZDQ1MmY0N2RjMDk5ZGQ1ODFjZDE2NTA5M2E2NWIwYT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3015,&quot;width&quot;:6725}"/>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3805,&quot;width&quot;:4489}"/>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3">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altLang="zh-CN" sz="4200" b="0" i="0" u="none" strike="noStrike" cap="none" normalizeH="0" baseline="0" smtClean="0">
            <a:ln>
              <a:noFill/>
            </a:ln>
            <a:solidFill>
              <a:schemeClr val="tx2"/>
            </a:solidFill>
            <a:effectLst/>
            <a:latin typeface="Symbol" panose="05050102010706020507" pitchFamily="18"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altLang="zh-CN" sz="4200" b="0" i="0" u="none" strike="noStrike" cap="none" normalizeH="0" baseline="0" smtClean="0">
            <a:ln>
              <a:noFill/>
            </a:ln>
            <a:solidFill>
              <a:schemeClr val="tx2"/>
            </a:solidFill>
            <a:effectLst/>
            <a:latin typeface="Symbol" panose="05050102010706020507" pitchFamily="18" charset="2"/>
          </a:defRPr>
        </a:defPPr>
      </a:lstStyle>
    </a:lnDef>
  </a:objectDefaults>
  <a:extraClrSchemeLst>
    <a:extraClrScheme>
      <a:clrScheme name="Default Design 1">
        <a:dk1>
          <a:srgbClr val="4D4D4D"/>
        </a:dk1>
        <a:lt1>
          <a:srgbClr val="FFFFFF"/>
        </a:lt1>
        <a:dk2>
          <a:srgbClr val="006666"/>
        </a:dk2>
        <a:lt2>
          <a:srgbClr val="CC9900"/>
        </a:lt2>
        <a:accent1>
          <a:srgbClr val="CC9900"/>
        </a:accent1>
        <a:accent2>
          <a:srgbClr val="800000"/>
        </a:accent2>
        <a:accent3>
          <a:srgbClr val="AAB8B8"/>
        </a:accent3>
        <a:accent4>
          <a:srgbClr val="DADADA"/>
        </a:accent4>
        <a:accent5>
          <a:srgbClr val="E2CAAA"/>
        </a:accent5>
        <a:accent6>
          <a:srgbClr val="730000"/>
        </a:accent6>
        <a:hlink>
          <a:srgbClr val="C0C0C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4D4D4D"/>
        </a:dk1>
        <a:lt1>
          <a:srgbClr val="99CCFF"/>
        </a:lt1>
        <a:dk2>
          <a:srgbClr val="4D4D4D"/>
        </a:dk2>
        <a:lt2>
          <a:srgbClr val="000000"/>
        </a:lt2>
        <a:accent1>
          <a:srgbClr val="990099"/>
        </a:accent1>
        <a:accent2>
          <a:srgbClr val="FFCC00"/>
        </a:accent2>
        <a:accent3>
          <a:srgbClr val="CAE2FF"/>
        </a:accent3>
        <a:accent4>
          <a:srgbClr val="404040"/>
        </a:accent4>
        <a:accent5>
          <a:srgbClr val="CAAACA"/>
        </a:accent5>
        <a:accent6>
          <a:srgbClr val="E7B9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3">
        <a:dk1>
          <a:srgbClr val="010000"/>
        </a:dk1>
        <a:lt1>
          <a:srgbClr val="C0C0C0"/>
        </a:lt1>
        <a:dk2>
          <a:srgbClr val="010000"/>
        </a:dk2>
        <a:lt2>
          <a:srgbClr val="C0C0C0"/>
        </a:lt2>
        <a:accent1>
          <a:srgbClr val="969696"/>
        </a:accent1>
        <a:accent2>
          <a:srgbClr val="000000"/>
        </a:accent2>
        <a:accent3>
          <a:srgbClr val="DCDCDC"/>
        </a:accent3>
        <a:accent4>
          <a:srgbClr val="010000"/>
        </a:accent4>
        <a:accent5>
          <a:srgbClr val="C9C9C9"/>
        </a:accent5>
        <a:accent6>
          <a:srgbClr val="000000"/>
        </a:accent6>
        <a:hlink>
          <a:srgbClr val="FFFFFF"/>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00"/>
        </a:lt1>
        <a:dk2>
          <a:srgbClr val="000066"/>
        </a:dk2>
        <a:lt2>
          <a:srgbClr val="99CC00"/>
        </a:lt2>
        <a:accent1>
          <a:srgbClr val="99CC00"/>
        </a:accent1>
        <a:accent2>
          <a:srgbClr val="FFFF00"/>
        </a:accent2>
        <a:accent3>
          <a:srgbClr val="AAAAB8"/>
        </a:accent3>
        <a:accent4>
          <a:srgbClr val="DADA00"/>
        </a:accent4>
        <a:accent5>
          <a:srgbClr val="CAE2AA"/>
        </a:accent5>
        <a:accent6>
          <a:srgbClr val="E7E700"/>
        </a:accent6>
        <a:hlink>
          <a:srgbClr val="9999FF"/>
        </a:hlink>
        <a:folHlink>
          <a:srgbClr val="9933FF"/>
        </a:folHlink>
      </a:clrScheme>
      <a:clrMap bg1="dk2" tx1="lt1" bg2="dk1" tx2="lt2" accent1="accent1" accent2="accent2" accent3="accent3" accent4="accent4" accent5="accent5" accent6="accent6" hlink="hlink" folHlink="folHlink"/>
    </a:extraClrScheme>
    <a:extraClrScheme>
      <a:clrScheme name="Default Design 5">
        <a:dk1>
          <a:srgbClr val="969696"/>
        </a:dk1>
        <a:lt1>
          <a:srgbClr val="FFCC00"/>
        </a:lt1>
        <a:dk2>
          <a:srgbClr val="FF6600"/>
        </a:dk2>
        <a:lt2>
          <a:srgbClr val="009900"/>
        </a:lt2>
        <a:accent1>
          <a:srgbClr val="FFCC00"/>
        </a:accent1>
        <a:accent2>
          <a:srgbClr val="009900"/>
        </a:accent2>
        <a:accent3>
          <a:srgbClr val="FFB8AA"/>
        </a:accent3>
        <a:accent4>
          <a:srgbClr val="DAAE00"/>
        </a:accent4>
        <a:accent5>
          <a:srgbClr val="FFE2AA"/>
        </a:accent5>
        <a:accent6>
          <a:srgbClr val="008A00"/>
        </a:accent6>
        <a:hlink>
          <a:srgbClr val="FFFFFF"/>
        </a:hlink>
        <a:folHlink>
          <a:srgbClr val="FF9966"/>
        </a:folHlink>
      </a:clrScheme>
      <a:clrMap bg1="dk2" tx1="lt1" bg2="dk1" tx2="lt2" accent1="accent1" accent2="accent2" accent3="accent3" accent4="accent4" accent5="accent5" accent6="accent6" hlink="hlink" folHlink="folHlink"/>
    </a:extraClrScheme>
    <a:extraClrScheme>
      <a:clrScheme name="Default Design 6">
        <a:dk1>
          <a:srgbClr val="000000"/>
        </a:dk1>
        <a:lt1>
          <a:srgbClr val="FFCC00"/>
        </a:lt1>
        <a:dk2>
          <a:srgbClr val="336600"/>
        </a:dk2>
        <a:lt2>
          <a:srgbClr val="969696"/>
        </a:lt2>
        <a:accent1>
          <a:srgbClr val="336600"/>
        </a:accent1>
        <a:accent2>
          <a:srgbClr val="CCCC00"/>
        </a:accent2>
        <a:accent3>
          <a:srgbClr val="FFE2AA"/>
        </a:accent3>
        <a:accent4>
          <a:srgbClr val="000000"/>
        </a:accent4>
        <a:accent5>
          <a:srgbClr val="ADB8AA"/>
        </a:accent5>
        <a:accent6>
          <a:srgbClr val="B9B900"/>
        </a:accent6>
        <a:hlink>
          <a:srgbClr val="FFFFFF"/>
        </a:hlink>
        <a:folHlink>
          <a:srgbClr val="FFFFAF"/>
        </a:folHlink>
      </a:clrScheme>
      <a:clrMap bg1="lt1" tx1="dk1" bg2="lt2" tx2="dk2" accent1="accent1" accent2="accent2" accent3="accent3" accent4="accent4" accent5="accent5" accent6="accent6" hlink="hlink" folHlink="folHlink"/>
    </a:extraClrScheme>
    <a:extraClrScheme>
      <a:clrScheme name="Default Design 7">
        <a:dk1>
          <a:srgbClr val="010000"/>
        </a:dk1>
        <a:lt1>
          <a:srgbClr val="99CCFF"/>
        </a:lt1>
        <a:dk2>
          <a:srgbClr val="666633"/>
        </a:dk2>
        <a:lt2>
          <a:srgbClr val="969696"/>
        </a:lt2>
        <a:accent1>
          <a:srgbClr val="666633"/>
        </a:accent1>
        <a:accent2>
          <a:srgbClr val="FFCC00"/>
        </a:accent2>
        <a:accent3>
          <a:srgbClr val="CAE2FF"/>
        </a:accent3>
        <a:accent4>
          <a:srgbClr val="010000"/>
        </a:accent4>
        <a:accent5>
          <a:srgbClr val="B8B8AD"/>
        </a:accent5>
        <a:accent6>
          <a:srgbClr val="E7B900"/>
        </a:accent6>
        <a:hlink>
          <a:srgbClr val="FFFFFF"/>
        </a:hlink>
        <a:folHlink>
          <a:srgbClr val="CCECFF"/>
        </a:folHlink>
      </a:clrScheme>
      <a:clrMap bg1="lt1" tx1="dk1" bg2="lt2" tx2="dk2" accent1="accent1" accent2="accent2" accent3="accent3" accent4="accent4" accent5="accent5" accent6="accent6" hlink="hlink" folHlink="folHlink"/>
    </a:extraClrScheme>
    <a:extraClrScheme>
      <a:clrScheme name="Default Design 8">
        <a:dk1>
          <a:srgbClr val="9900CC"/>
        </a:dk1>
        <a:lt1>
          <a:srgbClr val="FFCC00"/>
        </a:lt1>
        <a:dk2>
          <a:srgbClr val="FF3300"/>
        </a:dk2>
        <a:lt2>
          <a:srgbClr val="969696"/>
        </a:lt2>
        <a:accent1>
          <a:srgbClr val="FF3300"/>
        </a:accent1>
        <a:accent2>
          <a:srgbClr val="FFCC00"/>
        </a:accent2>
        <a:accent3>
          <a:srgbClr val="FFE2AA"/>
        </a:accent3>
        <a:accent4>
          <a:srgbClr val="8200AE"/>
        </a:accent4>
        <a:accent5>
          <a:srgbClr val="FFADAA"/>
        </a:accent5>
        <a:accent6>
          <a:srgbClr val="E7B900"/>
        </a:accent6>
        <a:hlink>
          <a:srgbClr val="FFFFFF"/>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2340</Words>
  <Application>Microsoft Office PowerPoint</Application>
  <PresentationFormat>全屏显示(4:3)</PresentationFormat>
  <Paragraphs>307</Paragraphs>
  <Slides>43</Slides>
  <Notes>17</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5</vt:i4>
      </vt:variant>
      <vt:variant>
        <vt:lpstr>幻灯片标题</vt:lpstr>
      </vt:variant>
      <vt:variant>
        <vt:i4>43</vt:i4>
      </vt:variant>
    </vt:vector>
  </HeadingPairs>
  <TitlesOfParts>
    <vt:vector size="66" baseType="lpstr">
      <vt:lpstr>等线</vt:lpstr>
      <vt:lpstr>等线 Light</vt:lpstr>
      <vt:lpstr>方正舒体</vt:lpstr>
      <vt:lpstr>黑体</vt:lpstr>
      <vt:lpstr>华文琥珀</vt:lpstr>
      <vt:lpstr>华文隶书</vt:lpstr>
      <vt:lpstr>华文细黑</vt:lpstr>
      <vt:lpstr>华文新魏</vt:lpstr>
      <vt:lpstr>楷体_GB2312</vt:lpstr>
      <vt:lpstr>Arial</vt:lpstr>
      <vt:lpstr>Arial Rounded MT Bold</vt:lpstr>
      <vt:lpstr>Cambria Math</vt:lpstr>
      <vt:lpstr>Symbol</vt:lpstr>
      <vt:lpstr>Tahoma</vt:lpstr>
      <vt:lpstr>Times New Roman</vt:lpstr>
      <vt:lpstr>Wingdings</vt:lpstr>
      <vt:lpstr>Office 主题​​</vt:lpstr>
      <vt:lpstr>Default Design</vt:lpstr>
      <vt:lpstr>Equation.3</vt:lpstr>
      <vt:lpstr>MSPhotoEd.3</vt:lpstr>
      <vt:lpstr>Equation</vt:lpstr>
      <vt:lpstr>公式</vt:lpstr>
      <vt:lpstr>Paintbrush Picture</vt:lpstr>
      <vt:lpstr>Heat Transfer</vt:lpstr>
      <vt:lpstr>HT Week 3 recall</vt:lpstr>
      <vt:lpstr>HT Week 3 recall</vt:lpstr>
      <vt:lpstr>HT Week 3 recall</vt:lpstr>
      <vt:lpstr>HT Week 3 recall</vt:lpstr>
      <vt:lpstr>HT Week 3 recall</vt:lpstr>
      <vt:lpstr>HT: Conduction</vt:lpstr>
      <vt:lpstr>4. Head conduction with fin</vt:lpstr>
      <vt:lpstr>PowerPoint 演示文稿</vt:lpstr>
      <vt:lpstr>PowerPoint 演示文稿</vt:lpstr>
      <vt:lpstr>Electronic device cooling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Two-Dimensional Heat Transfer </vt:lpstr>
      <vt:lpstr>The Laplacian Operator </vt:lpstr>
      <vt:lpstr>The Laplacian Operator (cont) </vt:lpstr>
      <vt:lpstr>Analytic 2-D Solutions </vt:lpstr>
      <vt:lpstr>Analytic 2-D Solutions (cont.) </vt:lpstr>
      <vt:lpstr>Analytic 2-D Solutions (cont) </vt:lpstr>
      <vt:lpstr>Analytic 2-D Solutions (cont.) </vt:lpstr>
      <vt:lpstr>Analytic 2-D Solutions (cont.) </vt:lpstr>
      <vt:lpstr>Analytic 2-D Solutions (cont.) </vt:lpstr>
      <vt:lpstr>Analytic 2-D Solutions (cont.) </vt:lpstr>
      <vt:lpstr>Analytic 2-D Solutions (cont.) </vt:lpstr>
      <vt:lpstr>Graphical Method for 2-D Conduction </vt:lpstr>
      <vt:lpstr>Graphical Method for 2-D Conduction </vt:lpstr>
      <vt:lpstr>Graphical Method (cont) </vt:lpstr>
      <vt:lpstr>Graphical Analysis (cont) </vt:lpstr>
      <vt:lpstr>The Conduction Shape Factor </vt:lpstr>
      <vt:lpstr>Numerical Solutions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 Transfer</dc:title>
  <dc:creator>Jin Zhao</dc:creator>
  <cp:lastModifiedBy>guice yao</cp:lastModifiedBy>
  <cp:revision>277</cp:revision>
  <dcterms:created xsi:type="dcterms:W3CDTF">2020-01-03T14:27:00Z</dcterms:created>
  <dcterms:modified xsi:type="dcterms:W3CDTF">2023-03-13T07:25:26Z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D55F3B9A067D4A76ABEA2509E4C97065</vt:lpwstr>
  </property>
  <property fmtid="{D5CDD505-2E9C-101B-9397-08002B2CF9AE}" pid="3" name="KSOProductBuildVer">
    <vt:lpwstr>2052-11.1.0.13703</vt:lpwstr>
  </property>
</Properties>
</file>