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1"/>
  </p:handoutMasterIdLst>
  <p:sldIdLst>
    <p:sldId id="256" r:id="rId3"/>
    <p:sldId id="271" r:id="rId4"/>
    <p:sldId id="284" r:id="rId5"/>
    <p:sldId id="291" r:id="rId7"/>
    <p:sldId id="280" r:id="rId8"/>
    <p:sldId id="279" r:id="rId9"/>
    <p:sldId id="290" r:id="rId10"/>
    <p:sldId id="289" r:id="rId11"/>
    <p:sldId id="257" r:id="rId12"/>
    <p:sldId id="275" r:id="rId13"/>
    <p:sldId id="276" r:id="rId14"/>
    <p:sldId id="286" r:id="rId15"/>
    <p:sldId id="278" r:id="rId16"/>
    <p:sldId id="281" r:id="rId17"/>
    <p:sldId id="277" r:id="rId18"/>
    <p:sldId id="272" r:id="rId19"/>
    <p:sldId id="288" r:id="rId20"/>
  </p:sldIdLst>
  <p:sldSz cx="9144000" cy="6858000" type="screen4x3"/>
  <p:notesSz cx="6760845" cy="9931400"/>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DC"/>
    <a:srgbClr val="FFFF99"/>
    <a:srgbClr val="FF66FF"/>
    <a:srgbClr val="9B9B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6" autoAdjust="0"/>
    <p:restoredTop sz="71000" autoAdjust="0"/>
  </p:normalViewPr>
  <p:slideViewPr>
    <p:cSldViewPr snapToGrid="0">
      <p:cViewPr varScale="1">
        <p:scale>
          <a:sx n="67" d="100"/>
          <a:sy n="67" d="100"/>
        </p:scale>
        <p:origin x="1230" y="51"/>
      </p:cViewPr>
      <p:guideLst>
        <p:guide orient="horz" pos="2160"/>
        <p:guide pos="290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0" d="100"/>
          <a:sy n="40" d="100"/>
        </p:scale>
        <p:origin x="-1542" y="-108"/>
      </p:cViewPr>
      <p:guideLst>
        <p:guide orient="horz" pos="3128"/>
        <p:guide pos="213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solidFill>
                  <a:schemeClr val="tx2"/>
                </a:solidFill>
                <a:effectLst/>
                <a:latin typeface="Times New Roman" panose="02020603050405020304" pitchFamily="18" charset="0"/>
              </a:defRPr>
            </a:lvl1pPr>
          </a:lstStyle>
          <a:p>
            <a:pPr>
              <a:defRPr/>
            </a:pPr>
            <a:endParaRPr lang="en-US" altLang="zh-CN" dirty="0">
              <a:ea typeface="黑体" panose="02010609060101010101" pitchFamily="49" charset="-122"/>
            </a:endParaRPr>
          </a:p>
        </p:txBody>
      </p:sp>
      <p:sp>
        <p:nvSpPr>
          <p:cNvPr id="3075"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solidFill>
                  <a:schemeClr val="tx2"/>
                </a:solidFill>
                <a:effectLst/>
                <a:latin typeface="Times New Roman" panose="02020603050405020304" pitchFamily="18" charset="0"/>
              </a:defRPr>
            </a:lvl1pPr>
          </a:lstStyle>
          <a:p>
            <a:pPr>
              <a:defRPr/>
            </a:pPr>
            <a:endParaRPr lang="en-US" altLang="zh-CN" dirty="0">
              <a:ea typeface="黑体" panose="02010609060101010101" pitchFamily="49" charset="-122"/>
            </a:endParaRPr>
          </a:p>
        </p:txBody>
      </p:sp>
      <p:sp>
        <p:nvSpPr>
          <p:cNvPr id="3076" name="Rectangle 4"/>
          <p:cNvSpPr>
            <a:spLocks noGrp="1" noChangeArrowheads="1"/>
          </p:cNvSpPr>
          <p:nvPr>
            <p:ph type="ftr" sz="quarter" idx="2"/>
          </p:nvPr>
        </p:nvSpPr>
        <p:spPr bwMode="auto">
          <a:xfrm>
            <a:off x="0"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solidFill>
                  <a:schemeClr val="tx2"/>
                </a:solidFill>
                <a:effectLst/>
                <a:latin typeface="Times New Roman" panose="02020603050405020304" pitchFamily="18" charset="0"/>
              </a:defRPr>
            </a:lvl1pPr>
          </a:lstStyle>
          <a:p>
            <a:pPr>
              <a:defRPr/>
            </a:pPr>
            <a:endParaRPr lang="en-US" altLang="zh-CN" dirty="0">
              <a:ea typeface="黑体" panose="02010609060101010101" pitchFamily="49" charset="-122"/>
            </a:endParaRPr>
          </a:p>
        </p:txBody>
      </p:sp>
      <p:sp>
        <p:nvSpPr>
          <p:cNvPr id="3077" name="Rectangle 5"/>
          <p:cNvSpPr>
            <a:spLocks noGrp="1" noChangeArrowheads="1"/>
          </p:cNvSpPr>
          <p:nvPr>
            <p:ph type="sldNum" sz="quarter" idx="3"/>
          </p:nvPr>
        </p:nvSpPr>
        <p:spPr bwMode="auto">
          <a:xfrm>
            <a:off x="3830638" y="9434513"/>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solidFill>
                  <a:schemeClr val="tx2"/>
                </a:solidFill>
                <a:effectLst/>
                <a:latin typeface="Times New Roman" panose="02020603050405020304" pitchFamily="18" charset="0"/>
              </a:defRPr>
            </a:lvl1pPr>
          </a:lstStyle>
          <a:p>
            <a:pPr>
              <a:defRPr/>
            </a:pPr>
            <a:fld id="{630A9F3B-E513-4B81-8D84-439F7C735E1F}" type="slidenum">
              <a:rPr lang="en-US" altLang="zh-CN">
                <a:ea typeface="黑体" panose="02010609060101010101" pitchFamily="49" charset="-122"/>
              </a:rPr>
            </a:fld>
            <a:endParaRPr lang="en-US" altLang="zh-CN" dirty="0">
              <a:ea typeface="黑体" panose="020106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a:ea typeface="黑体" panose="02010609060101010101" pitchFamily="49" charset="-122"/>
              </a:defRPr>
            </a:lvl1pPr>
          </a:lstStyle>
          <a:p>
            <a:endParaRPr lang="zh-CN" altLang="en-US" dirty="0"/>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a:defRPr sz="1200">
                <a:ea typeface="黑体" panose="02010609060101010101" pitchFamily="49" charset="-122"/>
              </a:defRPr>
            </a:lvl1pPr>
          </a:lstStyle>
          <a:p>
            <a:fld id="{6C282014-797F-45C2-9CF7-4FABAEA7234C}"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1146175" y="1241425"/>
            <a:ext cx="4468813"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275" y="4779963"/>
            <a:ext cx="5408613" cy="3910012"/>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2925"/>
            <a:ext cx="2930525" cy="498475"/>
          </a:xfrm>
          <a:prstGeom prst="rect">
            <a:avLst/>
          </a:prstGeom>
        </p:spPr>
        <p:txBody>
          <a:bodyPr vert="horz" lIns="91440" tIns="45720" rIns="91440" bIns="45720" rtlCol="0" anchor="b"/>
          <a:lstStyle>
            <a:lvl1pPr algn="l">
              <a:defRPr sz="1200">
                <a:ea typeface="黑体" panose="02010609060101010101" pitchFamily="49" charset="-122"/>
              </a:defRPr>
            </a:lvl1pPr>
          </a:lstStyle>
          <a:p>
            <a:endParaRPr lang="zh-CN" altLang="en-US" dirty="0"/>
          </a:p>
        </p:txBody>
      </p:sp>
      <p:sp>
        <p:nvSpPr>
          <p:cNvPr id="7" name="灯片编号占位符 6"/>
          <p:cNvSpPr>
            <a:spLocks noGrp="1"/>
          </p:cNvSpPr>
          <p:nvPr>
            <p:ph type="sldNum" sz="quarter" idx="5"/>
          </p:nvPr>
        </p:nvSpPr>
        <p:spPr>
          <a:xfrm>
            <a:off x="3829050" y="9432925"/>
            <a:ext cx="2930525" cy="498475"/>
          </a:xfrm>
          <a:prstGeom prst="rect">
            <a:avLst/>
          </a:prstGeom>
        </p:spPr>
        <p:txBody>
          <a:bodyPr vert="horz" lIns="91440" tIns="45720" rIns="91440" bIns="45720" rtlCol="0" anchor="b"/>
          <a:lstStyle>
            <a:lvl1pPr algn="r">
              <a:defRPr sz="1200">
                <a:ea typeface="黑体" panose="02010609060101010101" pitchFamily="49" charset="-122"/>
              </a:defRPr>
            </a:lvl1pPr>
          </a:lstStyle>
          <a:p>
            <a:fld id="{CAE51193-5658-4B97-822C-4FA34E7145E7}"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支撑课、后续课程</a:t>
            </a:r>
            <a:endParaRPr lang="en-US" altLang="zh-CN" dirty="0"/>
          </a:p>
          <a:p>
            <a:r>
              <a:rPr lang="zh-CN" altLang="en-US" dirty="0"/>
              <a:t>数字电子技术在计算机课程中的位置</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、什么是模拟，什么是数字</a:t>
            </a:r>
            <a:endParaRPr lang="en-US" altLang="zh-CN" dirty="0"/>
          </a:p>
          <a:p>
            <a:r>
              <a:rPr lang="en-US" altLang="zh-CN" dirty="0"/>
              <a:t>2</a:t>
            </a:r>
            <a:r>
              <a:rPr lang="zh-CN" altLang="en-US" dirty="0"/>
              <a:t>、离散化，离散化后需要 </a:t>
            </a:r>
            <a:r>
              <a:rPr lang="en-US" altLang="zh-CN" dirty="0"/>
              <a:t>0 </a:t>
            </a:r>
            <a:r>
              <a:rPr lang="zh-CN" altLang="en-US" dirty="0"/>
              <a:t>和 </a:t>
            </a:r>
            <a:r>
              <a:rPr lang="en-US" altLang="zh-CN" dirty="0"/>
              <a:t>1 </a:t>
            </a:r>
            <a:r>
              <a:rPr lang="zh-CN" altLang="en-US" dirty="0"/>
              <a:t>两个信号</a:t>
            </a:r>
            <a:endParaRPr lang="en-US" altLang="zh-CN" dirty="0"/>
          </a:p>
          <a:p>
            <a:r>
              <a:rPr lang="en-US" altLang="zh-CN" dirty="0"/>
              <a:t>3</a:t>
            </a:r>
            <a:r>
              <a:rPr lang="zh-CN" altLang="en-US" dirty="0"/>
              <a:t>、数字和模拟的优缺点？</a:t>
            </a:r>
            <a:endParaRPr lang="en-US" altLang="zh-CN" dirty="0"/>
          </a:p>
          <a:p>
            <a:r>
              <a:rPr lang="zh-CN" altLang="en-US" dirty="0"/>
              <a:t>声音调节，数字可能大小不合适，模拟得到合适的声音；</a:t>
            </a:r>
            <a:endParaRPr lang="en-US" altLang="zh-CN" dirty="0"/>
          </a:p>
          <a:p>
            <a:r>
              <a:rPr lang="zh-CN" altLang="en-US" dirty="0"/>
              <a:t>传输波形：数字更可靠</a:t>
            </a:r>
            <a:endParaRPr lang="zh-CN" altLang="en-US" dirty="0"/>
          </a:p>
        </p:txBody>
      </p:sp>
      <p:sp>
        <p:nvSpPr>
          <p:cNvPr id="4" name="灯片编号占位符 3"/>
          <p:cNvSpPr>
            <a:spLocks noGrp="1"/>
          </p:cNvSpPr>
          <p:nvPr>
            <p:ph type="sldNum" sz="quarter" idx="5"/>
          </p:nvPr>
        </p:nvSpPr>
        <p:spPr/>
        <p:txBody>
          <a:bodyPr/>
          <a:lstStyle/>
          <a:p>
            <a:fld id="{CAE51193-5658-4B97-822C-4FA34E7145E7}"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1" dirty="0">
                <a:solidFill>
                  <a:srgbClr val="FF0000"/>
                </a:solidFill>
              </a:rPr>
              <a:t>由半导体构成</a:t>
            </a:r>
            <a:endParaRPr lang="en-US" altLang="zh-CN" i="1" dirty="0">
              <a:solidFill>
                <a:srgbClr val="FF0000"/>
              </a:solidFill>
            </a:endParaRPr>
          </a:p>
          <a:p>
            <a:r>
              <a:rPr lang="en-US" altLang="zh-CN" dirty="0"/>
              <a:t>1</a:t>
            </a:r>
            <a:r>
              <a:rPr lang="zh-CN" altLang="en-US" dirty="0"/>
              <a:t>、数字电路定义</a:t>
            </a:r>
            <a:endParaRPr lang="en-US" altLang="zh-CN" dirty="0"/>
          </a:p>
          <a:p>
            <a:r>
              <a:rPr lang="en-US" altLang="zh-CN" dirty="0"/>
              <a:t>2</a:t>
            </a:r>
            <a:r>
              <a:rPr lang="zh-CN" altLang="en-US" dirty="0"/>
              <a:t>、数字电路构成</a:t>
            </a:r>
            <a:endParaRPr lang="en-US" altLang="zh-CN" dirty="0"/>
          </a:p>
          <a:p>
            <a:r>
              <a:rPr lang="en-US" altLang="zh-CN" dirty="0"/>
              <a:t>3</a:t>
            </a:r>
            <a:r>
              <a:rPr lang="zh-CN" altLang="en-US" dirty="0"/>
              <a:t>、实际和理想的区别</a:t>
            </a:r>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、数字信号的产生：三极管的工作区：数字电路的需要是稳态在饱和、截至；模拟电路：放大区。</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两种情况下的等效模型：数字：开关；模拟：受控源。</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、数字和模拟的区别</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0</a:t>
            </a:r>
            <a:r>
              <a:rPr lang="zh-CN" altLang="en-US" dirty="0"/>
              <a:t>和</a:t>
            </a:r>
            <a:r>
              <a:rPr lang="en-US" altLang="zh-CN" dirty="0"/>
              <a:t>1</a:t>
            </a:r>
            <a:r>
              <a:rPr lang="zh-CN" altLang="en-US" dirty="0"/>
              <a:t>在数字电路中是逻辑变量，也是二进制变量，二者的区别</a:t>
            </a:r>
            <a:endParaRPr lang="en-US" altLang="zh-CN"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、正逻辑概念</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E51193-5658-4B97-822C-4FA34E7145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a typeface="黑体" panose="02010609060101010101" pitchFamily="49" charset="-122"/>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dirty="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ea typeface="黑体" panose="02010609060101010101" pitchFamily="49" charset="-122"/>
              </a:defRPr>
            </a:lvl1pPr>
          </a:lstStyle>
          <a:p>
            <a:pPr lvl="0"/>
            <a:r>
              <a:rPr lang="zh-CN" altLang="en-US" noProof="0" dirty="0"/>
              <a:t>单击此处编辑母版副标题样式</a:t>
            </a:r>
            <a:endParaRPr lang="zh-CN" altLang="en-US" noProof="0" dirty="0"/>
          </a:p>
        </p:txBody>
      </p:sp>
      <p:sp>
        <p:nvSpPr>
          <p:cNvPr id="14" name="Rectangle 14"/>
          <p:cNvSpPr>
            <a:spLocks noGrp="1" noChangeArrowheads="1"/>
          </p:cNvSpPr>
          <p:nvPr>
            <p:ph type="dt" sz="half" idx="10"/>
          </p:nvPr>
        </p:nvSpPr>
        <p:spPr>
          <a:xfrm>
            <a:off x="7110046" y="6248400"/>
            <a:ext cx="1905000" cy="457200"/>
          </a:xfrm>
        </p:spPr>
        <p:txBody>
          <a:bodyPr/>
          <a:lstStyle>
            <a:lvl1pPr>
              <a:defRPr b="1" smtClean="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b="1" smtClean="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524608" y="6248400"/>
            <a:ext cx="1091040" cy="457200"/>
          </a:xfrm>
        </p:spPr>
        <p:txBody>
          <a:bodyPr/>
          <a:lstStyle>
            <a:lvl1pPr>
              <a:defRPr b="1" smtClean="0">
                <a:solidFill>
                  <a:schemeClr val="bg2"/>
                </a:solidFill>
              </a:defRPr>
            </a:lvl1pPr>
          </a:lstStyle>
          <a:p>
            <a:pPr>
              <a:defRPr/>
            </a:pPr>
            <a:fld id="{D9C06B46-0B96-467A-8218-9E6645A9A3E3}" type="slidenum">
              <a:rPr lang="en-US" altLang="zh-CN" smtClean="0"/>
            </a:fld>
            <a:endParaRPr lang="en-US" altLang="zh-CN"/>
          </a:p>
        </p:txBody>
      </p:sp>
      <p:sp>
        <p:nvSpPr>
          <p:cNvPr id="20" name="Rectangle 8"/>
          <p:cNvSpPr>
            <a:spLocks noChangeArrowheads="1"/>
          </p:cNvSpPr>
          <p:nvPr userDrawn="1"/>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08893" y="1213338"/>
            <a:ext cx="7772400" cy="5040923"/>
          </a:xfrm>
          <a:prstGeom prst="rect">
            <a:avLst/>
          </a:prstGeom>
        </p:spPr>
        <p:txBody>
          <a:bodyPr/>
          <a:lstStyle>
            <a:lvl1pPr>
              <a:defRPr b="1">
                <a:ea typeface="黑体" panose="02010609060101010101" pitchFamily="49" charset="-122"/>
              </a:defRPr>
            </a:lvl1pPr>
            <a:lvl2pPr>
              <a:defRPr b="1">
                <a:ea typeface="黑体" panose="02010609060101010101" pitchFamily="49" charset="-122"/>
              </a:defRPr>
            </a:lvl2pPr>
            <a:lvl3pPr>
              <a:defRPr b="1">
                <a:ea typeface="黑体" panose="02010609060101010101" pitchFamily="49" charset="-122"/>
              </a:defRPr>
            </a:lvl3pPr>
            <a:lvl4pPr>
              <a:defRPr b="1">
                <a:ea typeface="黑体" panose="02010609060101010101" pitchFamily="49" charset="-122"/>
              </a:defRPr>
            </a:lvl4pPr>
            <a:lvl5pPr>
              <a:defRPr b="1">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6" name="Rectangle 13"/>
          <p:cNvSpPr>
            <a:spLocks noGrp="1" noChangeArrowheads="1"/>
          </p:cNvSpPr>
          <p:nvPr>
            <p:ph type="sldNum" sz="quarter" idx="12"/>
          </p:nvPr>
        </p:nvSpPr>
        <p:spPr>
          <a:xfrm>
            <a:off x="222737" y="6359768"/>
            <a:ext cx="735625" cy="457200"/>
          </a:xfrm>
        </p:spPr>
        <p:txBody>
          <a:bodyPr/>
          <a:lstStyle>
            <a:lvl1pPr>
              <a:defRPr b="1"/>
            </a:lvl1pPr>
          </a:lstStyle>
          <a:p>
            <a:pPr>
              <a:defRPr/>
            </a:pPr>
            <a:fld id="{46929CCE-959B-41CA-84A4-0AA87FC21048}" type="slidenum">
              <a:rPr lang="en-US" altLang="zh-CN" smtClean="0"/>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a:p>
        </p:txBody>
      </p:sp>
      <p:sp>
        <p:nvSpPr>
          <p:cNvPr id="3" name="内容占位符 2"/>
          <p:cNvSpPr>
            <a:spLocks noGrp="1"/>
          </p:cNvSpPr>
          <p:nvPr>
            <p:ph sz="half" idx="1"/>
          </p:nvPr>
        </p:nvSpPr>
        <p:spPr>
          <a:xfrm>
            <a:off x="839788" y="1455006"/>
            <a:ext cx="3810000" cy="4114800"/>
          </a:xfrm>
          <a:prstGeom prst="rect">
            <a:avLst/>
          </a:prstGeom>
        </p:spPr>
        <p:txBody>
          <a:bodyPr/>
          <a:lstStyle>
            <a:lvl1pPr>
              <a:defRPr b="1">
                <a:ea typeface="黑体" panose="02010609060101010101" pitchFamily="49" charset="-122"/>
              </a:defRPr>
            </a:lvl1pPr>
            <a:lvl2pPr>
              <a:defRPr b="1">
                <a:ea typeface="黑体" panose="02010609060101010101" pitchFamily="49" charset="-122"/>
              </a:defRPr>
            </a:lvl2pPr>
            <a:lvl3pPr>
              <a:defRPr b="1">
                <a:ea typeface="黑体" panose="02010609060101010101" pitchFamily="49" charset="-122"/>
              </a:defRPr>
            </a:lvl3pPr>
            <a:lvl4pPr>
              <a:defRPr b="1">
                <a:ea typeface="黑体" panose="02010609060101010101" pitchFamily="49" charset="-122"/>
              </a:defRPr>
            </a:lvl4pPr>
            <a:lvl5pPr>
              <a:defRPr b="1">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740642" y="1432904"/>
            <a:ext cx="3810000" cy="4114800"/>
          </a:xfrm>
          <a:prstGeom prst="rect">
            <a:avLst/>
          </a:prstGeom>
        </p:spPr>
        <p:txBody>
          <a:bodyPr/>
          <a:lstStyle>
            <a:lvl1pPr>
              <a:defRPr b="1">
                <a:ea typeface="黑体" panose="02010609060101010101" pitchFamily="49" charset="-122"/>
              </a:defRPr>
            </a:lvl1pPr>
            <a:lvl2pPr>
              <a:defRPr b="1">
                <a:ea typeface="黑体" panose="02010609060101010101" pitchFamily="49" charset="-122"/>
              </a:defRPr>
            </a:lvl2pPr>
            <a:lvl3pPr>
              <a:defRPr b="1">
                <a:ea typeface="黑体" panose="02010609060101010101" pitchFamily="49" charset="-122"/>
              </a:defRPr>
            </a:lvl3pPr>
            <a:lvl4pPr>
              <a:defRPr b="1">
                <a:ea typeface="黑体" panose="02010609060101010101" pitchFamily="49" charset="-122"/>
              </a:defRPr>
            </a:lvl4pPr>
            <a:lvl5pPr>
              <a:defRPr b="1">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1"/>
          <p:cNvSpPr>
            <a:spLocks noGrp="1" noChangeArrowheads="1"/>
          </p:cNvSpPr>
          <p:nvPr>
            <p:ph type="dt" sz="half" idx="10"/>
          </p:nvPr>
        </p:nvSpPr>
        <p:spPr/>
        <p:txBody>
          <a:bodyPr/>
          <a:lstStyle>
            <a:lvl1pPr>
              <a:defRPr b="1"/>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b="1"/>
            </a:lvl1pPr>
          </a:lstStyle>
          <a:p>
            <a:pPr>
              <a:defRPr/>
            </a:pPr>
            <a:fld id="{278602ED-943E-4A7A-9341-26FE97429180}" type="slidenum">
              <a:rPr lang="en-US" altLang="zh-CN" smtClean="0"/>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533523" y="1276719"/>
            <a:ext cx="3868737" cy="823912"/>
          </a:xfrm>
          <a:prstGeom prst="rect">
            <a:avLst/>
          </a:prstGeom>
        </p:spPr>
        <p:txBody>
          <a:bodyPr anchor="b"/>
          <a:lstStyle>
            <a:lvl1pPr marL="0" indent="0">
              <a:buNone/>
              <a:defRPr sz="2400" b="1">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533523" y="2100631"/>
            <a:ext cx="3868737" cy="3684588"/>
          </a:xfrm>
          <a:prstGeom prst="rect">
            <a:avLst/>
          </a:prstGeo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532435" y="1276719"/>
            <a:ext cx="3887788" cy="823912"/>
          </a:xfrm>
          <a:prstGeom prst="rect">
            <a:avLst/>
          </a:prstGeom>
        </p:spPr>
        <p:txBody>
          <a:bodyPr anchor="b"/>
          <a:lstStyle>
            <a:lvl1pPr marL="0" indent="0">
              <a:buNone/>
              <a:defRPr sz="2400" b="1">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532435" y="2100631"/>
            <a:ext cx="3887788" cy="3684588"/>
          </a:xfrm>
          <a:prstGeom prst="rect">
            <a:avLst/>
          </a:prstGeo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DA5F86F0-5844-46C3-8BCE-367208B9A755}"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1283677"/>
            <a:ext cx="4629150" cy="4577373"/>
          </a:xfrm>
          <a:prstGeom prst="rect">
            <a:avLst/>
          </a:prstGeom>
        </p:spPr>
        <p:txBody>
          <a:bodyPr/>
          <a:lstStyle>
            <a:lvl1pPr>
              <a:defRPr sz="3200">
                <a:ea typeface="黑体" panose="02010609060101010101" pitchFamily="49" charset="-122"/>
              </a:defRPr>
            </a:lvl1pPr>
            <a:lvl2pPr>
              <a:defRPr sz="2800">
                <a:ea typeface="黑体" panose="02010609060101010101" pitchFamily="49" charset="-122"/>
              </a:defRPr>
            </a:lvl2pPr>
            <a:lvl3pPr>
              <a:defRPr sz="2400">
                <a:ea typeface="黑体" panose="02010609060101010101" pitchFamily="49" charset="-122"/>
              </a:defRPr>
            </a:lvl3pPr>
            <a:lvl4pPr>
              <a:defRPr sz="2000">
                <a:ea typeface="黑体" panose="02010609060101010101" pitchFamily="49" charset="-122"/>
              </a:defRPr>
            </a:lvl4pPr>
            <a:lvl5pPr>
              <a:defRPr sz="2000">
                <a:ea typeface="黑体" panose="02010609060101010101" pitchFamily="49"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ea typeface="黑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DBF35616-8D35-4FF5-9446-2D12F9726078}" type="slidenum">
              <a:rPr lang="en-US" altLang="zh-CN"/>
            </a:fld>
            <a:endParaRPr lang="en-US" altLang="zh-CN"/>
          </a:p>
        </p:txBody>
      </p:sp>
      <p:sp>
        <p:nvSpPr>
          <p:cNvPr id="8" name="标题 1"/>
          <p:cNvSpPr txBox="1"/>
          <p:nvPr userDrawn="1"/>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dirty="0">
                <a:ea typeface="黑体" panose="02010609060101010101" pitchFamily="49" charset="-122"/>
              </a:rPr>
              <a:t>单击此处编辑母版标题样式</a:t>
            </a:r>
            <a:endParaRPr lang="zh-CN" altLang="en-US" b="0" dirty="0">
              <a:ea typeface="黑体" panose="02010609060101010101" pitchFamily="49" charset="-122"/>
            </a:endParaRP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ea typeface="黑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ea typeface="黑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641F69E9-C12E-49EF-8FF3-AE432183914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00100" y="1661550"/>
            <a:ext cx="7772400" cy="4663050"/>
          </a:xfrm>
          <a:prstGeom prst="rect">
            <a:avLst/>
          </a:prstGeom>
        </p:spPr>
        <p:txBody>
          <a:bodyPr vert="eaVert"/>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8570E8DF-2678-4BC4-A995-7C70128B38EF}"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a:prstGeom prst="rect">
            <a:avLst/>
          </a:prstGeom>
        </p:spPr>
        <p:txBody>
          <a:bodyPr vert="eaVert"/>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315FFD45-9446-43A4-BF8D-112593CD25AC}"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371" name="Rectangle 11"/>
          <p:cNvSpPr>
            <a:spLocks noGrp="1" noChangeArrowheads="1"/>
          </p:cNvSpPr>
          <p:nvPr>
            <p:ph type="dt" sz="half" idx="2"/>
          </p:nvPr>
        </p:nvSpPr>
        <p:spPr bwMode="auto">
          <a:xfrm>
            <a:off x="949568" y="6478560"/>
            <a:ext cx="19050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ea typeface="黑体" panose="02010609060101010101" pitchFamily="49" charset="-122"/>
              </a:defRPr>
            </a:lvl1pPr>
          </a:lstStyle>
          <a:p>
            <a:pPr>
              <a:defRPr/>
            </a:pPr>
            <a:endParaRPr lang="en-US" altLang="zh-CN" dirty="0"/>
          </a:p>
        </p:txBody>
      </p:sp>
      <p:sp>
        <p:nvSpPr>
          <p:cNvPr id="15372" name="Rectangle 12"/>
          <p:cNvSpPr>
            <a:spLocks noGrp="1" noChangeArrowheads="1"/>
          </p:cNvSpPr>
          <p:nvPr>
            <p:ph type="ftr" sz="quarter" idx="3"/>
          </p:nvPr>
        </p:nvSpPr>
        <p:spPr bwMode="auto">
          <a:xfrm>
            <a:off x="3387968" y="6446810"/>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ea typeface="黑体" panose="02010609060101010101" pitchFamily="49" charset="-122"/>
              </a:defRPr>
            </a:lvl1pPr>
          </a:lstStyle>
          <a:p>
            <a:pPr>
              <a:defRPr/>
            </a:pPr>
            <a:endParaRPr lang="en-US" altLang="zh-CN" dirty="0"/>
          </a:p>
        </p:txBody>
      </p:sp>
      <p:sp>
        <p:nvSpPr>
          <p:cNvPr id="15373" name="Rectangle 13"/>
          <p:cNvSpPr>
            <a:spLocks noGrp="1" noChangeArrowheads="1"/>
          </p:cNvSpPr>
          <p:nvPr>
            <p:ph type="sldNum" sz="quarter" idx="4"/>
          </p:nvPr>
        </p:nvSpPr>
        <p:spPr bwMode="auto">
          <a:xfrm>
            <a:off x="6816968" y="635976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1" smtClean="0">
                <a:solidFill>
                  <a:schemeClr val="tx1"/>
                </a:solidFill>
                <a:effectLst/>
                <a:ea typeface="黑体" panose="02010609060101010101" pitchFamily="49" charset="-122"/>
              </a:defRPr>
            </a:lvl1pPr>
          </a:lstStyle>
          <a:p>
            <a:pPr>
              <a:defRPr/>
            </a:pPr>
            <a:fld id="{D3221483-4FDC-4DBE-8B86-82278512D6AE}" type="slidenum">
              <a:rPr lang="en-US" altLang="zh-CN" smtClean="0"/>
            </a:fld>
            <a:endParaRPr lang="en-US" altLang="zh-CN" dirty="0"/>
          </a:p>
        </p:txBody>
      </p:sp>
      <p:sp>
        <p:nvSpPr>
          <p:cNvPr id="15" name="Rectangle 8"/>
          <p:cNvSpPr>
            <a:spLocks noChangeArrowheads="1"/>
          </p:cNvSpPr>
          <p:nvPr userDrawn="1"/>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dirty="0">
              <a:solidFill>
                <a:schemeClr val="tx1"/>
              </a:solidFill>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hdr="0" ftr="0" dt="0"/>
  <p:txStyles>
    <p:titleStyle>
      <a:lvl1pPr algn="l" rtl="0" eaLnBrk="0" fontAlgn="base" hangingPunct="0">
        <a:spcBef>
          <a:spcPct val="0"/>
        </a:spcBef>
        <a:spcAft>
          <a:spcPct val="0"/>
        </a:spcAft>
        <a:defRPr kumimoji="1" sz="4000" b="1" kern="1200">
          <a:solidFill>
            <a:schemeClr val="tx2"/>
          </a:solidFill>
          <a:latin typeface="+mj-lt"/>
          <a:ea typeface="黑体" panose="02010609060101010101" pitchFamily="49" charset="-122"/>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3.bin"/><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51304" y="1183799"/>
            <a:ext cx="5159829" cy="789940"/>
          </a:xfrm>
        </p:spPr>
        <p:txBody>
          <a:bodyPr/>
          <a:lstStyle/>
          <a:p>
            <a:pPr eaLnBrk="1" hangingPunct="1"/>
            <a:r>
              <a:rPr lang="en-US" altLang="zh-CN" b="1" dirty="0">
                <a:solidFill>
                  <a:srgbClr val="0000DC"/>
                </a:solidFill>
              </a:rPr>
              <a:t>《</a:t>
            </a:r>
            <a:r>
              <a:rPr lang="zh-CN" altLang="en-US" b="1" dirty="0">
                <a:solidFill>
                  <a:srgbClr val="0000DC"/>
                </a:solidFill>
              </a:rPr>
              <a:t>数字电子技术基础</a:t>
            </a:r>
            <a:r>
              <a:rPr lang="en-US" altLang="zh-CN" b="1" dirty="0">
                <a:solidFill>
                  <a:srgbClr val="0000DC"/>
                </a:solidFill>
              </a:rPr>
              <a:t>》</a:t>
            </a:r>
            <a:endParaRPr lang="zh-CN" altLang="en-US" b="1" dirty="0">
              <a:solidFill>
                <a:srgbClr val="0000DC"/>
              </a:solidFill>
            </a:endParaRPr>
          </a:p>
        </p:txBody>
      </p:sp>
      <p:sp>
        <p:nvSpPr>
          <p:cNvPr id="2054" name="Rectangle 6"/>
          <p:cNvSpPr>
            <a:spLocks noChangeArrowheads="1"/>
          </p:cNvSpPr>
          <p:nvPr/>
        </p:nvSpPr>
        <p:spPr bwMode="auto">
          <a:xfrm>
            <a:off x="668789" y="4973275"/>
            <a:ext cx="7215231" cy="120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FFFF00"/>
              </a:buClr>
              <a:buNone/>
            </a:pPr>
            <a:r>
              <a:rPr lang="zh-CN" altLang="en-US" dirty="0">
                <a:latin typeface="Times New Roman" panose="02020603050405020304" pitchFamily="18" charset="0"/>
                <a:ea typeface="黑体" panose="02010609060101010101" pitchFamily="49" charset="-122"/>
              </a:rPr>
              <a:t>电话：</a:t>
            </a:r>
            <a:r>
              <a:rPr lang="en-US" altLang="zh-CN" dirty="0">
                <a:latin typeface="Times New Roman" panose="02020603050405020304" pitchFamily="18" charset="0"/>
                <a:ea typeface="黑体" panose="02010609060101010101" pitchFamily="49" charset="-122"/>
              </a:rPr>
              <a:t>13366953198</a:t>
            </a:r>
            <a:endParaRPr lang="en-US" altLang="zh-CN" dirty="0">
              <a:latin typeface="Times New Roman" panose="02020603050405020304" pitchFamily="18" charset="0"/>
              <a:ea typeface="黑体" panose="02010609060101010101" pitchFamily="49" charset="-122"/>
            </a:endParaRPr>
          </a:p>
          <a:p>
            <a:pPr marL="0" indent="0" eaLnBrk="1" hangingPunct="1">
              <a:buClr>
                <a:srgbClr val="FFFF00"/>
              </a:buClr>
              <a:buNone/>
            </a:pPr>
            <a:r>
              <a:rPr lang="zh-CN" altLang="en-US" dirty="0">
                <a:latin typeface="Times New Roman" panose="02020603050405020304" pitchFamily="18" charset="0"/>
                <a:ea typeface="黑体" panose="02010609060101010101" pitchFamily="49" charset="-122"/>
              </a:rPr>
              <a:t>办公地点 ： 新主楼    </a:t>
            </a:r>
            <a:r>
              <a:rPr lang="en-US" altLang="zh-CN" dirty="0">
                <a:latin typeface="Times New Roman" panose="02020603050405020304" pitchFamily="18" charset="0"/>
                <a:ea typeface="黑体" panose="02010609060101010101" pitchFamily="49" charset="-122"/>
              </a:rPr>
              <a:t>E927</a:t>
            </a:r>
            <a:endParaRPr lang="en-US" altLang="zh-CN" dirty="0">
              <a:latin typeface="Times New Roman" panose="02020603050405020304" pitchFamily="18" charset="0"/>
              <a:ea typeface="黑体" panose="02010609060101010101" pitchFamily="49" charset="-122"/>
            </a:endParaRPr>
          </a:p>
          <a:p>
            <a:pPr marL="0" indent="0" eaLnBrk="1" hangingPunct="1">
              <a:buClr>
                <a:srgbClr val="FFFF00"/>
              </a:buClr>
              <a:buNone/>
            </a:pPr>
            <a:r>
              <a:rPr lang="en-US" altLang="zh-CN" dirty="0">
                <a:latin typeface="Times New Roman" panose="02020603050405020304" pitchFamily="18" charset="0"/>
                <a:ea typeface="黑体" panose="02010609060101010101" pitchFamily="49" charset="-122"/>
              </a:rPr>
              <a:t>Email:    xiaoguang@buaa.edu.cn</a:t>
            </a:r>
            <a:endParaRPr lang="en-US" altLang="zh-CN" dirty="0">
              <a:latin typeface="Times New Roman" panose="02020603050405020304" pitchFamily="18" charset="0"/>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D9C06B46-0B96-467A-8218-9E6645A9A3E3}" type="slidenum">
              <a:rPr lang="en-US" altLang="zh-CN" smtClean="0"/>
            </a:fld>
            <a:endParaRPr lang="en-US" altLang="zh-CN"/>
          </a:p>
        </p:txBody>
      </p:sp>
      <p:sp>
        <p:nvSpPr>
          <p:cNvPr id="3" name="文本框 2"/>
          <p:cNvSpPr txBox="1"/>
          <p:nvPr/>
        </p:nvSpPr>
        <p:spPr>
          <a:xfrm>
            <a:off x="2687210" y="2126339"/>
            <a:ext cx="3913615"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主讲：胡晓光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 name="文本框 3"/>
          <p:cNvSpPr txBox="1"/>
          <p:nvPr/>
        </p:nvSpPr>
        <p:spPr>
          <a:xfrm>
            <a:off x="1615648" y="3700463"/>
            <a:ext cx="4420821"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课程微信群：二维码</a:t>
            </a:r>
            <a:endParaRPr lang="zh-CN" altLang="en-US" dirty="0">
              <a:solidFill>
                <a:schemeClr val="tx1"/>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6251575" y="138430"/>
            <a:ext cx="2854960" cy="5932805"/>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2054"/>
                                        </p:tgtEl>
                                        <p:attrNameLst>
                                          <p:attrName>style.visibility</p:attrName>
                                        </p:attrNameLst>
                                      </p:cBhvr>
                                      <p:to>
                                        <p:strVal val="visible"/>
                                      </p:to>
                                    </p:set>
                                    <p:animEffect transition="in" filter="wipe(left)">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solidFill>
                  <a:schemeClr val="tx1"/>
                </a:solidFill>
              </a:rPr>
              <a:t>2 </a:t>
            </a:r>
            <a:r>
              <a:rPr lang="zh-CN" altLang="en-US" sz="3200" b="1" dirty="0">
                <a:solidFill>
                  <a:schemeClr val="tx1"/>
                </a:solidFill>
              </a:rPr>
              <a:t>基本概念</a:t>
            </a:r>
            <a:r>
              <a:rPr lang="en-US" altLang="zh-CN" sz="3200" b="1" dirty="0">
                <a:solidFill>
                  <a:schemeClr val="tx1"/>
                </a:solidFill>
              </a:rPr>
              <a:t>—</a:t>
            </a:r>
            <a:r>
              <a:rPr lang="zh-CN" altLang="en-US" sz="3200" b="1" dirty="0">
                <a:solidFill>
                  <a:schemeClr val="tx1"/>
                </a:solidFill>
              </a:rPr>
              <a:t>数字的电路实现</a:t>
            </a:r>
            <a:endParaRPr lang="zh-CN" altLang="en-US" sz="3200" b="1" dirty="0">
              <a:solidFill>
                <a:schemeClr val="tx1"/>
              </a:solidFill>
            </a:endParaRPr>
          </a:p>
        </p:txBody>
      </p:sp>
      <p:sp>
        <p:nvSpPr>
          <p:cNvPr id="4" name="灯片编号占位符 3"/>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pic>
        <p:nvPicPr>
          <p:cNvPr id="48" name="图片 47" descr="http://s6.sinaimg.cn/mw690/003bPllPzy6WlnCsSKV15"/>
          <p:cNvPicPr/>
          <p:nvPr/>
        </p:nvPicPr>
        <p:blipFill>
          <a:blip r:embed="rId1">
            <a:extLst>
              <a:ext uri="{28A0092B-C50C-407E-A947-70E740481C1C}">
                <a14:useLocalDpi xmlns:a14="http://schemas.microsoft.com/office/drawing/2010/main" val="0"/>
              </a:ext>
            </a:extLst>
          </a:blip>
          <a:srcRect/>
          <a:stretch>
            <a:fillRect/>
          </a:stretch>
        </p:blipFill>
        <p:spPr bwMode="auto">
          <a:xfrm>
            <a:off x="23249" y="1326737"/>
            <a:ext cx="4591495" cy="3402982"/>
          </a:xfrm>
          <a:prstGeom prst="rect">
            <a:avLst/>
          </a:prstGeom>
          <a:noFill/>
          <a:ln>
            <a:noFill/>
          </a:ln>
        </p:spPr>
      </p:pic>
      <p:sp>
        <p:nvSpPr>
          <p:cNvPr id="3" name="文本框 2"/>
          <p:cNvSpPr txBox="1"/>
          <p:nvPr/>
        </p:nvSpPr>
        <p:spPr>
          <a:xfrm>
            <a:off x="222737" y="5089358"/>
            <a:ext cx="9045730" cy="1384995"/>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结论：</a:t>
            </a:r>
            <a:r>
              <a:rPr lang="zh-CN" altLang="en-US" dirty="0">
                <a:solidFill>
                  <a:srgbClr val="FF0000"/>
                </a:solidFill>
                <a:latin typeface="黑体" panose="02010609060101010101" pitchFamily="49" charset="-122"/>
                <a:ea typeface="黑体" panose="02010609060101010101" pitchFamily="49" charset="-122"/>
              </a:rPr>
              <a:t>数字电路</a:t>
            </a:r>
            <a:r>
              <a:rPr lang="zh-CN" altLang="en-US" dirty="0">
                <a:solidFill>
                  <a:schemeClr val="tx1"/>
                </a:solidFill>
                <a:latin typeface="黑体" panose="02010609060101010101" pitchFamily="49" charset="-122"/>
                <a:ea typeface="黑体" panose="02010609060101010101" pitchFamily="49" charset="-122"/>
              </a:rPr>
              <a:t>是由稳态工作区处于</a:t>
            </a:r>
            <a:r>
              <a:rPr lang="zh-CN" altLang="en-US" dirty="0">
                <a:solidFill>
                  <a:srgbClr val="FF0000"/>
                </a:solidFill>
                <a:latin typeface="黑体" panose="02010609060101010101" pitchFamily="49" charset="-122"/>
                <a:ea typeface="黑体" panose="02010609060101010101" pitchFamily="49" charset="-122"/>
              </a:rPr>
              <a:t>截止区和饱和区</a:t>
            </a:r>
            <a:r>
              <a:rPr lang="zh-CN" altLang="en-US" dirty="0">
                <a:solidFill>
                  <a:schemeClr val="tx1"/>
                </a:solidFill>
                <a:latin typeface="黑体" panose="02010609060101010101" pitchFamily="49" charset="-122"/>
                <a:ea typeface="黑体" panose="02010609060101010101" pitchFamily="49" charset="-122"/>
              </a:rPr>
              <a:t>的半导体器件构成。</a:t>
            </a:r>
            <a:r>
              <a:rPr lang="zh-CN" altLang="en-US" dirty="0">
                <a:solidFill>
                  <a:srgbClr val="FF0000"/>
                </a:solidFill>
                <a:latin typeface="黑体" panose="02010609060101010101" pitchFamily="49" charset="-122"/>
                <a:ea typeface="黑体" panose="02010609060101010101" pitchFamily="49" charset="-122"/>
              </a:rPr>
              <a:t>模拟电路</a:t>
            </a:r>
            <a:r>
              <a:rPr lang="zh-CN" altLang="en-US" dirty="0">
                <a:solidFill>
                  <a:schemeClr val="tx1"/>
                </a:solidFill>
                <a:latin typeface="黑体" panose="02010609060101010101" pitchFamily="49" charset="-122"/>
                <a:ea typeface="黑体" panose="02010609060101010101" pitchFamily="49" charset="-122"/>
              </a:rPr>
              <a:t>是由稳态工作区处于</a:t>
            </a:r>
            <a:r>
              <a:rPr lang="zh-CN" altLang="en-US" dirty="0">
                <a:solidFill>
                  <a:srgbClr val="FF0000"/>
                </a:solidFill>
                <a:latin typeface="黑体" panose="02010609060101010101" pitchFamily="49" charset="-122"/>
                <a:ea typeface="黑体" panose="02010609060101010101" pitchFamily="49" charset="-122"/>
              </a:rPr>
              <a:t>放大区</a:t>
            </a:r>
            <a:r>
              <a:rPr lang="zh-CN" altLang="en-US" dirty="0">
                <a:solidFill>
                  <a:schemeClr val="tx1"/>
                </a:solidFill>
                <a:latin typeface="黑体" panose="02010609060101010101" pitchFamily="49" charset="-122"/>
                <a:ea typeface="黑体" panose="02010609060101010101" pitchFamily="49" charset="-122"/>
              </a:rPr>
              <a:t>的半导体器件构成。</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文本框 5"/>
          <p:cNvSpPr txBox="1"/>
          <p:nvPr/>
        </p:nvSpPr>
        <p:spPr>
          <a:xfrm>
            <a:off x="4159620" y="1513800"/>
            <a:ext cx="2939012" cy="523220"/>
          </a:xfrm>
          <a:prstGeom prst="rect">
            <a:avLst/>
          </a:prstGeom>
          <a:noFill/>
          <a:ln w="38100">
            <a:noFill/>
          </a:ln>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饱和区：</a:t>
            </a:r>
            <a:r>
              <a:rPr lang="en-US" altLang="zh-CN" dirty="0" err="1">
                <a:solidFill>
                  <a:schemeClr val="tx1"/>
                </a:solidFill>
                <a:latin typeface="黑体" panose="02010609060101010101" pitchFamily="49" charset="-122"/>
                <a:ea typeface="黑体" panose="02010609060101010101" pitchFamily="49" charset="-122"/>
              </a:rPr>
              <a:t>Uce</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0V</a:t>
            </a:r>
            <a:endParaRPr lang="zh-CN" altLang="en-US" dirty="0">
              <a:solidFill>
                <a:schemeClr val="tx1"/>
              </a:solidFill>
              <a:latin typeface="黑体" panose="02010609060101010101" pitchFamily="49" charset="-122"/>
              <a:ea typeface="黑体" panose="02010609060101010101" pitchFamily="49" charset="-122"/>
            </a:endParaRPr>
          </a:p>
        </p:txBody>
      </p:sp>
      <p:sp>
        <p:nvSpPr>
          <p:cNvPr id="8" name="文本框 7"/>
          <p:cNvSpPr txBox="1"/>
          <p:nvPr/>
        </p:nvSpPr>
        <p:spPr>
          <a:xfrm>
            <a:off x="4159620" y="2505008"/>
            <a:ext cx="2644903"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截止区：</a:t>
            </a:r>
            <a:r>
              <a:rPr lang="en-US" altLang="zh-CN" dirty="0" err="1">
                <a:solidFill>
                  <a:schemeClr val="tx1"/>
                </a:solidFill>
                <a:latin typeface="黑体" panose="02010609060101010101" pitchFamily="49" charset="-122"/>
                <a:ea typeface="黑体" panose="02010609060101010101" pitchFamily="49" charset="-122"/>
              </a:rPr>
              <a:t>ic</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0</a:t>
            </a: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42" name="组合 41"/>
          <p:cNvGrpSpPr/>
          <p:nvPr/>
        </p:nvGrpSpPr>
        <p:grpSpPr>
          <a:xfrm>
            <a:off x="7098632" y="1618827"/>
            <a:ext cx="2073182" cy="523220"/>
            <a:chOff x="7098632" y="1618827"/>
            <a:chExt cx="2073182" cy="523220"/>
          </a:xfrm>
        </p:grpSpPr>
        <p:cxnSp>
          <p:nvCxnSpPr>
            <p:cNvPr id="9" name="直接连接符 8"/>
            <p:cNvCxnSpPr/>
            <p:nvPr/>
          </p:nvCxnSpPr>
          <p:spPr bwMode="auto">
            <a:xfrm flipV="1">
              <a:off x="7259527" y="1667125"/>
              <a:ext cx="1671638"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组合 17"/>
            <p:cNvGrpSpPr/>
            <p:nvPr/>
          </p:nvGrpSpPr>
          <p:grpSpPr>
            <a:xfrm>
              <a:off x="7098632" y="1618827"/>
              <a:ext cx="2073182" cy="523220"/>
              <a:chOff x="7076624" y="1537562"/>
              <a:chExt cx="2073182" cy="523220"/>
            </a:xfrm>
          </p:grpSpPr>
          <p:sp>
            <p:nvSpPr>
              <p:cNvPr id="17" name="文本框 16"/>
              <p:cNvSpPr txBox="1"/>
              <p:nvPr/>
            </p:nvSpPr>
            <p:spPr>
              <a:xfrm>
                <a:off x="7076624" y="1537562"/>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c</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文本框 18"/>
              <p:cNvSpPr txBox="1"/>
              <p:nvPr/>
            </p:nvSpPr>
            <p:spPr>
              <a:xfrm>
                <a:off x="8784000" y="1537562"/>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e</a:t>
                </a:r>
                <a:endParaRPr lang="zh-CN" altLang="en-US" dirty="0">
                  <a:solidFill>
                    <a:schemeClr val="tx1"/>
                  </a:solidFill>
                  <a:latin typeface="黑体" panose="02010609060101010101" pitchFamily="49" charset="-122"/>
                  <a:ea typeface="黑体" panose="02010609060101010101" pitchFamily="49" charset="-122"/>
                </a:endParaRPr>
              </a:p>
            </p:txBody>
          </p:sp>
        </p:grpSp>
      </p:grpSp>
      <p:grpSp>
        <p:nvGrpSpPr>
          <p:cNvPr id="41" name="组合 40"/>
          <p:cNvGrpSpPr/>
          <p:nvPr/>
        </p:nvGrpSpPr>
        <p:grpSpPr>
          <a:xfrm>
            <a:off x="7195285" y="2463917"/>
            <a:ext cx="2073182" cy="791275"/>
            <a:chOff x="7195285" y="2463917"/>
            <a:chExt cx="2073182" cy="791275"/>
          </a:xfrm>
        </p:grpSpPr>
        <p:grpSp>
          <p:nvGrpSpPr>
            <p:cNvPr id="16" name="组合 15"/>
            <p:cNvGrpSpPr/>
            <p:nvPr/>
          </p:nvGrpSpPr>
          <p:grpSpPr>
            <a:xfrm>
              <a:off x="7368480" y="2463917"/>
              <a:ext cx="1775520" cy="236621"/>
              <a:chOff x="7459579" y="2466474"/>
              <a:chExt cx="1775520" cy="236621"/>
            </a:xfrm>
          </p:grpSpPr>
          <p:cxnSp>
            <p:nvCxnSpPr>
              <p:cNvPr id="11" name="直接连接符 10"/>
              <p:cNvCxnSpPr/>
              <p:nvPr/>
            </p:nvCxnSpPr>
            <p:spPr bwMode="auto">
              <a:xfrm flipV="1">
                <a:off x="7459579" y="2703095"/>
                <a:ext cx="7200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flipV="1">
                <a:off x="8515099" y="2703095"/>
                <a:ext cx="7200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8179579" y="2466474"/>
                <a:ext cx="335520" cy="23662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组合 20"/>
            <p:cNvGrpSpPr/>
            <p:nvPr/>
          </p:nvGrpSpPr>
          <p:grpSpPr>
            <a:xfrm>
              <a:off x="7195285" y="2731972"/>
              <a:ext cx="2073182" cy="523220"/>
              <a:chOff x="7076624" y="1537562"/>
              <a:chExt cx="2073182" cy="523220"/>
            </a:xfrm>
          </p:grpSpPr>
          <p:sp>
            <p:nvSpPr>
              <p:cNvPr id="22" name="文本框 21"/>
              <p:cNvSpPr txBox="1"/>
              <p:nvPr/>
            </p:nvSpPr>
            <p:spPr>
              <a:xfrm>
                <a:off x="7076624" y="1537562"/>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c</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文本框 22"/>
              <p:cNvSpPr txBox="1"/>
              <p:nvPr/>
            </p:nvSpPr>
            <p:spPr>
              <a:xfrm>
                <a:off x="8784000" y="1537562"/>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e</a:t>
                </a:r>
                <a:endParaRPr lang="zh-CN" altLang="en-US" dirty="0">
                  <a:solidFill>
                    <a:schemeClr val="tx1"/>
                  </a:solidFill>
                  <a:latin typeface="黑体" panose="02010609060101010101" pitchFamily="49" charset="-122"/>
                  <a:ea typeface="黑体" panose="02010609060101010101" pitchFamily="49" charset="-122"/>
                </a:endParaRPr>
              </a:p>
            </p:txBody>
          </p:sp>
        </p:grpSp>
      </p:grpSp>
      <p:grpSp>
        <p:nvGrpSpPr>
          <p:cNvPr id="43" name="组合 42"/>
          <p:cNvGrpSpPr/>
          <p:nvPr/>
        </p:nvGrpSpPr>
        <p:grpSpPr>
          <a:xfrm>
            <a:off x="4159620" y="3647911"/>
            <a:ext cx="2644903" cy="523220"/>
            <a:chOff x="4306674" y="3496215"/>
            <a:chExt cx="2644903" cy="523220"/>
          </a:xfrm>
        </p:grpSpPr>
        <p:sp>
          <p:nvSpPr>
            <p:cNvPr id="24" name="文本框 23"/>
            <p:cNvSpPr txBox="1"/>
            <p:nvPr/>
          </p:nvSpPr>
          <p:spPr>
            <a:xfrm>
              <a:off x="4306674" y="3496215"/>
              <a:ext cx="2644903"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放大区：</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20" name="对象 19"/>
            <p:cNvGraphicFramePr>
              <a:graphicFrameLocks noChangeAspect="1"/>
            </p:cNvGraphicFramePr>
            <p:nvPr/>
          </p:nvGraphicFramePr>
          <p:xfrm>
            <a:off x="5781112" y="3600335"/>
            <a:ext cx="901700" cy="419100"/>
          </p:xfrm>
          <a:graphic>
            <a:graphicData uri="http://schemas.openxmlformats.org/presentationml/2006/ole">
              <mc:AlternateContent xmlns:mc="http://schemas.openxmlformats.org/markup-compatibility/2006">
                <mc:Choice xmlns:v="urn:schemas-microsoft-com:vml" Requires="v">
                  <p:oleObj spid="_x0000_s5" name="Equation" r:id="rId2" imgW="21640800" imgH="10058400" progId="Equation.DSMT4">
                    <p:embed/>
                  </p:oleObj>
                </mc:Choice>
                <mc:Fallback>
                  <p:oleObj name="Equation" r:id="rId2" imgW="21640800" imgH="10058400" progId="Equation.DSMT4">
                    <p:embed/>
                    <p:pic>
                      <p:nvPicPr>
                        <p:cNvPr id="0" name="图片 4"/>
                        <p:cNvPicPr/>
                        <p:nvPr/>
                      </p:nvPicPr>
                      <p:blipFill>
                        <a:blip r:embed="rId3"/>
                        <a:stretch>
                          <a:fillRect/>
                        </a:stretch>
                      </p:blipFill>
                      <p:spPr>
                        <a:xfrm>
                          <a:off x="5781112" y="3600335"/>
                          <a:ext cx="901700" cy="419100"/>
                        </a:xfrm>
                        <a:prstGeom prst="rect">
                          <a:avLst/>
                        </a:prstGeom>
                      </p:spPr>
                    </p:pic>
                  </p:oleObj>
                </mc:Fallback>
              </mc:AlternateContent>
            </a:graphicData>
          </a:graphic>
        </p:graphicFrame>
      </p:grpSp>
      <p:grpSp>
        <p:nvGrpSpPr>
          <p:cNvPr id="40" name="组合 39"/>
          <p:cNvGrpSpPr/>
          <p:nvPr/>
        </p:nvGrpSpPr>
        <p:grpSpPr>
          <a:xfrm>
            <a:off x="7102381" y="3363917"/>
            <a:ext cx="2073182" cy="1512130"/>
            <a:chOff x="7102381" y="3363917"/>
            <a:chExt cx="2073182" cy="1512130"/>
          </a:xfrm>
        </p:grpSpPr>
        <p:cxnSp>
          <p:nvCxnSpPr>
            <p:cNvPr id="26" name="直接连接符 25"/>
            <p:cNvCxnSpPr/>
            <p:nvPr/>
          </p:nvCxnSpPr>
          <p:spPr bwMode="auto">
            <a:xfrm flipV="1">
              <a:off x="7366077" y="4406314"/>
              <a:ext cx="1671638"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 name="组合 28"/>
            <p:cNvGrpSpPr/>
            <p:nvPr/>
          </p:nvGrpSpPr>
          <p:grpSpPr>
            <a:xfrm>
              <a:off x="7683460" y="3496215"/>
              <a:ext cx="168442" cy="910099"/>
              <a:chOff x="8000960" y="3496215"/>
              <a:chExt cx="168442" cy="910099"/>
            </a:xfrm>
          </p:grpSpPr>
          <p:cxnSp>
            <p:nvCxnSpPr>
              <p:cNvPr id="28" name="直接连接符 27"/>
              <p:cNvCxnSpPr/>
              <p:nvPr/>
            </p:nvCxnSpPr>
            <p:spPr bwMode="auto">
              <a:xfrm>
                <a:off x="8085184" y="3496215"/>
                <a:ext cx="0" cy="910099"/>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4"/>
              <p:cNvSpPr/>
              <p:nvPr/>
            </p:nvSpPr>
            <p:spPr bwMode="auto">
              <a:xfrm>
                <a:off x="8000960" y="3742613"/>
                <a:ext cx="168442" cy="372979"/>
              </a:xfrm>
              <a:prstGeom prst="rect">
                <a:avLst/>
              </a:prstGeom>
              <a:solidFill>
                <a:schemeClr val="bg1"/>
              </a:solidFill>
              <a:ln w="38100" cap="flat" cmpd="sng" algn="ctr">
                <a:solidFill>
                  <a:schemeClr val="tx1">
                    <a:lumMod val="75000"/>
                    <a:lumOff val="25000"/>
                  </a:schemeClr>
                </a:solidFill>
                <a:prstDash val="solid"/>
                <a:miter lim="800000"/>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grpSp>
        <p:cxnSp>
          <p:nvCxnSpPr>
            <p:cNvPr id="31" name="直接连接符 30"/>
            <p:cNvCxnSpPr/>
            <p:nvPr/>
          </p:nvCxnSpPr>
          <p:spPr bwMode="auto">
            <a:xfrm flipH="1">
              <a:off x="7378188" y="3496215"/>
              <a:ext cx="389493"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8574134" y="3496215"/>
              <a:ext cx="0" cy="910099"/>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流程图: 决策 31"/>
            <p:cNvSpPr/>
            <p:nvPr/>
          </p:nvSpPr>
          <p:spPr bwMode="auto">
            <a:xfrm>
              <a:off x="8453484" y="3742613"/>
              <a:ext cx="231874" cy="372979"/>
            </a:xfrm>
            <a:prstGeom prst="flowChartDecision">
              <a:avLst/>
            </a:prstGeom>
            <a:solidFill>
              <a:schemeClr val="bg1"/>
            </a:solidFill>
            <a:ln w="38100" cap="flat" cmpd="sng" algn="ctr">
              <a:solidFill>
                <a:schemeClr val="tx1">
                  <a:lumMod val="75000"/>
                  <a:lumOff val="25000"/>
                </a:schemeClr>
              </a:solidFill>
              <a:prstDash val="solid"/>
              <a:miter lim="800000"/>
              <a:headEnd type="none" w="med" len="med"/>
              <a:tailEnd type="none" w="med" len="med"/>
            </a:ln>
            <a:effec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1" i="0" u="none" strike="noStrike" cap="none" normalizeH="0" baseline="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cxnSp>
          <p:nvCxnSpPr>
            <p:cNvPr id="35" name="直接连接符 34"/>
            <p:cNvCxnSpPr/>
            <p:nvPr/>
          </p:nvCxnSpPr>
          <p:spPr bwMode="auto">
            <a:xfrm flipH="1">
              <a:off x="8574134" y="3506280"/>
              <a:ext cx="389493"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p:nvPr/>
          </p:nvCxnSpPr>
          <p:spPr bwMode="auto">
            <a:xfrm flipH="1">
              <a:off x="8459834" y="3925380"/>
              <a:ext cx="216000" cy="0"/>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 name="组合 36"/>
            <p:cNvGrpSpPr/>
            <p:nvPr/>
          </p:nvGrpSpPr>
          <p:grpSpPr>
            <a:xfrm>
              <a:off x="7102381" y="3363917"/>
              <a:ext cx="2073182" cy="523220"/>
              <a:chOff x="7076624" y="1537562"/>
              <a:chExt cx="2073182" cy="523220"/>
            </a:xfrm>
          </p:grpSpPr>
          <p:sp>
            <p:nvSpPr>
              <p:cNvPr id="38" name="文本框 37"/>
              <p:cNvSpPr txBox="1"/>
              <p:nvPr/>
            </p:nvSpPr>
            <p:spPr>
              <a:xfrm>
                <a:off x="7076624" y="1537562"/>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b</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9" name="文本框 38"/>
              <p:cNvSpPr txBox="1"/>
              <p:nvPr/>
            </p:nvSpPr>
            <p:spPr>
              <a:xfrm>
                <a:off x="8784000" y="1537562"/>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c</a:t>
                </a:r>
                <a:endParaRPr lang="zh-CN" altLang="en-US" dirty="0">
                  <a:solidFill>
                    <a:schemeClr val="tx1"/>
                  </a:solidFill>
                  <a:latin typeface="黑体" panose="02010609060101010101" pitchFamily="49" charset="-122"/>
                  <a:ea typeface="黑体" panose="02010609060101010101" pitchFamily="49" charset="-122"/>
                </a:endParaRPr>
              </a:p>
            </p:txBody>
          </p:sp>
        </p:grpSp>
        <p:sp>
          <p:nvSpPr>
            <p:cNvPr id="34" name="文本框 33"/>
            <p:cNvSpPr txBox="1"/>
            <p:nvPr/>
          </p:nvSpPr>
          <p:spPr>
            <a:xfrm>
              <a:off x="8030115" y="4352827"/>
              <a:ext cx="365806" cy="523220"/>
            </a:xfrm>
            <a:prstGeom prst="rect">
              <a:avLst/>
            </a:prstGeom>
            <a:noFill/>
          </p:spPr>
          <p:txBody>
            <a:bodyPr wrap="none" rtlCol="0">
              <a:spAutoFit/>
            </a:bodyPr>
            <a:lstStyle/>
            <a:p>
              <a:r>
                <a:rPr lang="en-US" altLang="zh-CN" dirty="0">
                  <a:solidFill>
                    <a:schemeClr val="tx1"/>
                  </a:solidFill>
                  <a:latin typeface="黑体" panose="02010609060101010101" pitchFamily="49" charset="-122"/>
                  <a:ea typeface="黑体" panose="02010609060101010101" pitchFamily="49" charset="-122"/>
                </a:rPr>
                <a:t>e</a:t>
              </a:r>
              <a:endParaRPr lang="zh-CN" altLang="en-US"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solidFill>
                  <a:schemeClr val="tx1"/>
                </a:solidFill>
              </a:rPr>
              <a:t>2 </a:t>
            </a:r>
            <a:r>
              <a:rPr lang="zh-CN" altLang="en-US" sz="3200" b="1" dirty="0">
                <a:solidFill>
                  <a:schemeClr val="tx1"/>
                </a:solidFill>
              </a:rPr>
              <a:t>基本概念</a:t>
            </a:r>
            <a:r>
              <a:rPr lang="en-US" altLang="zh-CN" sz="3200" b="1" dirty="0">
                <a:solidFill>
                  <a:schemeClr val="tx1"/>
                </a:solidFill>
              </a:rPr>
              <a:t>--</a:t>
            </a:r>
            <a:r>
              <a:rPr lang="zh-CN" altLang="en-US" sz="3200" b="1" dirty="0">
                <a:solidFill>
                  <a:schemeClr val="tx1"/>
                </a:solidFill>
              </a:rPr>
              <a:t>数字电量表示</a:t>
            </a:r>
            <a:endParaRPr lang="zh-CN" altLang="en-US" sz="3200" b="1" dirty="0">
              <a:solidFill>
                <a:schemeClr val="tx1"/>
              </a:solidFill>
            </a:endParaRPr>
          </a:p>
        </p:txBody>
      </p:sp>
      <p:sp>
        <p:nvSpPr>
          <p:cNvPr id="3" name="内容占位符 2"/>
          <p:cNvSpPr>
            <a:spLocks noGrp="1"/>
          </p:cNvSpPr>
          <p:nvPr>
            <p:ph idx="1"/>
          </p:nvPr>
        </p:nvSpPr>
        <p:spPr>
          <a:xfrm>
            <a:off x="374415" y="2699273"/>
            <a:ext cx="8291119" cy="2919572"/>
          </a:xfrm>
        </p:spPr>
        <p:txBody>
          <a:bodyPr/>
          <a:lstStyle/>
          <a:p>
            <a:r>
              <a:rPr lang="zh-CN" altLang="en-US" sz="2800" b="1" dirty="0"/>
              <a:t>逻辑变量和二进制变量的区别联系</a:t>
            </a:r>
            <a:endParaRPr lang="en-US" altLang="zh-CN" sz="2800" b="1" dirty="0"/>
          </a:p>
          <a:p>
            <a:pPr lvl="1" eaLnBrk="1" fontAlgn="t" hangingPunct="1">
              <a:lnSpc>
                <a:spcPct val="130000"/>
              </a:lnSpc>
              <a:defRPr/>
            </a:pPr>
            <a:r>
              <a:rPr lang="en-US" altLang="zh-CN" b="1" dirty="0">
                <a:latin typeface="Times New Roman" panose="02020603050405020304" pitchFamily="18" charset="0"/>
              </a:rPr>
              <a:t>0</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的意义不同</a:t>
            </a:r>
            <a:endParaRPr lang="en-US" altLang="zh-CN" b="1" dirty="0">
              <a:latin typeface="Times New Roman" panose="02020603050405020304" pitchFamily="18" charset="0"/>
            </a:endParaRPr>
          </a:p>
          <a:p>
            <a:pPr lvl="1" eaLnBrk="1" fontAlgn="t" hangingPunct="1">
              <a:lnSpc>
                <a:spcPct val="130000"/>
              </a:lnSpc>
              <a:defRPr/>
            </a:pPr>
            <a:r>
              <a:rPr lang="zh-CN" altLang="en-US" b="1" dirty="0">
                <a:latin typeface="Times New Roman" panose="02020603050405020304" pitchFamily="18" charset="0"/>
              </a:rPr>
              <a:t>二进制的加减乘除，是由逻辑运算实现的。</a:t>
            </a:r>
            <a:endParaRPr lang="zh-CN" altLang="en-US" b="1" dirty="0"/>
          </a:p>
        </p:txBody>
      </p:sp>
      <p:sp>
        <p:nvSpPr>
          <p:cNvPr id="4" name="灯片编号占位符 3"/>
          <p:cNvSpPr>
            <a:spLocks noGrp="1"/>
          </p:cNvSpPr>
          <p:nvPr>
            <p:ph type="sldNum" sz="quarter" idx="12"/>
          </p:nvPr>
        </p:nvSpPr>
        <p:spPr/>
        <p:txBody>
          <a:bodyPr/>
          <a:lstStyle/>
          <a:p>
            <a:pPr>
              <a:defRPr/>
            </a:pPr>
            <a:fld id="{46929CCE-959B-41CA-84A4-0AA87FC21048}" type="slidenum">
              <a:rPr lang="en-US" altLang="zh-CN" b="1" smtClean="0"/>
            </a:fld>
            <a:endParaRPr lang="en-US" altLang="zh-CN" b="1"/>
          </a:p>
        </p:txBody>
      </p:sp>
      <p:sp>
        <p:nvSpPr>
          <p:cNvPr id="6" name="内容占位符 2"/>
          <p:cNvSpPr txBox="1"/>
          <p:nvPr/>
        </p:nvSpPr>
        <p:spPr>
          <a:xfrm>
            <a:off x="374415" y="1528754"/>
            <a:ext cx="8939705" cy="85919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ea typeface="黑体" panose="02010609060101010101" pitchFamily="49" charset="-122"/>
              </a:rPr>
              <a:t>电路结构</a:t>
            </a:r>
            <a:r>
              <a:rPr lang="en-US" altLang="zh-CN" sz="2800" dirty="0">
                <a:ea typeface="黑体" panose="02010609060101010101" pitchFamily="49" charset="-122"/>
              </a:rPr>
              <a:t>——</a:t>
            </a:r>
            <a:r>
              <a:rPr lang="zh-CN" altLang="en-US" sz="2800" dirty="0">
                <a:ea typeface="黑体" panose="02010609060101010101" pitchFamily="49" charset="-122"/>
              </a:rPr>
              <a:t>实现高、低电平的表示</a:t>
            </a:r>
            <a:endParaRPr lang="en-US" altLang="zh-CN" sz="2800" dirty="0">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25562" y="303988"/>
            <a:ext cx="5791200" cy="533400"/>
          </a:xfrm>
        </p:spPr>
        <p:txBody>
          <a:bodyPr/>
          <a:lstStyle/>
          <a:p>
            <a:pPr algn="l" eaLnBrk="1" hangingPunct="1">
              <a:defRPr/>
            </a:pPr>
            <a:r>
              <a:rPr lang="en-US" altLang="zh-CN" sz="3200" b="1" dirty="0">
                <a:solidFill>
                  <a:schemeClr val="tx1"/>
                </a:solidFill>
              </a:rPr>
              <a:t> 2 </a:t>
            </a:r>
            <a:r>
              <a:rPr lang="zh-CN" altLang="en-US" sz="3200" b="1" dirty="0">
                <a:solidFill>
                  <a:schemeClr val="tx1"/>
                </a:solidFill>
              </a:rPr>
              <a:t>基本概念</a:t>
            </a:r>
            <a:r>
              <a:rPr lang="en-US" altLang="zh-CN" sz="3200" b="1" dirty="0">
                <a:solidFill>
                  <a:schemeClr val="tx1"/>
                </a:solidFill>
              </a:rPr>
              <a:t>—</a:t>
            </a:r>
            <a:r>
              <a:rPr lang="zh-CN" altLang="en-US" sz="3200" b="1" dirty="0">
                <a:solidFill>
                  <a:schemeClr val="tx1"/>
                </a:solidFill>
              </a:rPr>
              <a:t>正逻辑和负逻辑</a:t>
            </a:r>
            <a:endParaRPr lang="zh-CN" altLang="en-US" sz="3200" b="1" dirty="0">
              <a:solidFill>
                <a:schemeClr val="tx1"/>
              </a:solidFill>
            </a:endParaRPr>
          </a:p>
        </p:txBody>
      </p:sp>
      <p:sp>
        <p:nvSpPr>
          <p:cNvPr id="8196" name="Text Box 4"/>
          <p:cNvSpPr txBox="1">
            <a:spLocks noChangeArrowheads="1"/>
          </p:cNvSpPr>
          <p:nvPr/>
        </p:nvSpPr>
        <p:spPr bwMode="auto">
          <a:xfrm>
            <a:off x="190500" y="1078687"/>
            <a:ext cx="8763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70000"/>
              <a:buFont typeface="Wingdings" panose="05000000000000000000" pitchFamily="2" charset="2"/>
              <a:buNone/>
            </a:pPr>
            <a:r>
              <a:rPr kumimoji="0" lang="en-US" altLang="zh-CN" sz="2800" dirty="0">
                <a:ea typeface="黑体" panose="02010609060101010101" pitchFamily="49" charset="-122"/>
              </a:rPr>
              <a:t>        </a:t>
            </a:r>
            <a:r>
              <a:rPr kumimoji="0" lang="zh-CN" altLang="en-US" sz="2800" dirty="0">
                <a:ea typeface="黑体" panose="02010609060101010101" pitchFamily="49" charset="-122"/>
              </a:rPr>
              <a:t>在逻辑电路中，常把电平的高、低和逻辑</a:t>
            </a:r>
            <a:r>
              <a:rPr kumimoji="0" lang="en-US" altLang="zh-CN" sz="2800" dirty="0">
                <a:ea typeface="黑体" panose="02010609060101010101" pitchFamily="49" charset="-122"/>
              </a:rPr>
              <a:t>0</a:t>
            </a:r>
            <a:r>
              <a:rPr kumimoji="0" lang="zh-CN" altLang="en-US" sz="2800" dirty="0">
                <a:ea typeface="黑体" panose="02010609060101010101" pitchFamily="49" charset="-122"/>
              </a:rPr>
              <a:t>、</a:t>
            </a:r>
            <a:r>
              <a:rPr kumimoji="0" lang="en-US" altLang="zh-CN" sz="2800" dirty="0">
                <a:ea typeface="黑体" panose="02010609060101010101" pitchFamily="49" charset="-122"/>
              </a:rPr>
              <a:t>1</a:t>
            </a:r>
            <a:r>
              <a:rPr kumimoji="0" lang="zh-CN" altLang="en-US" sz="2800" dirty="0">
                <a:ea typeface="黑体" panose="02010609060101010101" pitchFamily="49" charset="-122"/>
              </a:rPr>
              <a:t>联</a:t>
            </a:r>
            <a:endParaRPr kumimoji="0" lang="zh-CN" altLang="en-US" sz="2800" dirty="0">
              <a:ea typeface="黑体" panose="02010609060101010101" pitchFamily="49" charset="-122"/>
            </a:endParaRPr>
          </a:p>
          <a:p>
            <a:pPr eaLnBrk="1" hangingPunct="1">
              <a:buClr>
                <a:schemeClr val="hlink"/>
              </a:buClr>
              <a:buSzPct val="70000"/>
              <a:buFont typeface="Wingdings" panose="05000000000000000000" pitchFamily="2" charset="2"/>
              <a:buNone/>
            </a:pPr>
            <a:r>
              <a:rPr kumimoji="0" lang="zh-CN" altLang="en-US" sz="2800" dirty="0">
                <a:ea typeface="黑体" panose="02010609060101010101" pitchFamily="49" charset="-122"/>
              </a:rPr>
              <a:t>系起来，若</a:t>
            </a:r>
            <a:r>
              <a:rPr kumimoji="0" lang="en-US" altLang="zh-CN" sz="2800" dirty="0">
                <a:ea typeface="黑体" panose="02010609060101010101" pitchFamily="49" charset="-122"/>
              </a:rPr>
              <a:t>H=1,L=0, </a:t>
            </a:r>
            <a:r>
              <a:rPr kumimoji="0" lang="zh-CN" altLang="en-US" sz="2800" dirty="0">
                <a:ea typeface="黑体" panose="02010609060101010101" pitchFamily="49" charset="-122"/>
              </a:rPr>
              <a:t>称正逻辑；若</a:t>
            </a:r>
            <a:r>
              <a:rPr kumimoji="0" lang="en-US" altLang="zh-CN" sz="2800" dirty="0">
                <a:ea typeface="黑体" panose="02010609060101010101" pitchFamily="49" charset="-122"/>
              </a:rPr>
              <a:t>H=0,L=1, </a:t>
            </a:r>
            <a:r>
              <a:rPr kumimoji="0" lang="zh-CN" altLang="en-US" sz="2800" dirty="0">
                <a:ea typeface="黑体" panose="02010609060101010101" pitchFamily="49" charset="-122"/>
              </a:rPr>
              <a:t>称负逻辑。  </a:t>
            </a:r>
            <a:endParaRPr kumimoji="0" lang="zh-CN" altLang="en-US" sz="2800" dirty="0">
              <a:ea typeface="黑体" panose="02010609060101010101" pitchFamily="49" charset="-122"/>
            </a:endParaRPr>
          </a:p>
          <a:p>
            <a:pPr eaLnBrk="1" hangingPunct="1">
              <a:buClr>
                <a:schemeClr val="hlink"/>
              </a:buClr>
              <a:buSzPct val="70000"/>
              <a:buFont typeface="Wingdings" panose="05000000000000000000" pitchFamily="2" charset="2"/>
              <a:buNone/>
            </a:pPr>
            <a:r>
              <a:rPr kumimoji="0" lang="zh-CN" altLang="en-US" sz="2800" dirty="0">
                <a:ea typeface="黑体" panose="02010609060101010101" pitchFamily="49" charset="-122"/>
              </a:rPr>
              <a:t>       在本课程中，一律采用正逻辑。 </a:t>
            </a:r>
            <a:endParaRPr lang="zh-CN" altLang="en-US" sz="2800" dirty="0">
              <a:ea typeface="黑体" panose="02010609060101010101" pitchFamily="49" charset="-122"/>
            </a:endParaRPr>
          </a:p>
        </p:txBody>
      </p:sp>
      <p:grpSp>
        <p:nvGrpSpPr>
          <p:cNvPr id="13" name="组合 12"/>
          <p:cNvGrpSpPr/>
          <p:nvPr/>
        </p:nvGrpSpPr>
        <p:grpSpPr>
          <a:xfrm>
            <a:off x="4832350" y="3278188"/>
            <a:ext cx="1314450" cy="1846262"/>
            <a:chOff x="4832350" y="3278188"/>
            <a:chExt cx="1314450" cy="1846262"/>
          </a:xfrm>
        </p:grpSpPr>
        <p:grpSp>
          <p:nvGrpSpPr>
            <p:cNvPr id="9" name="组合 8"/>
            <p:cNvGrpSpPr/>
            <p:nvPr/>
          </p:nvGrpSpPr>
          <p:grpSpPr>
            <a:xfrm>
              <a:off x="4832350" y="3278188"/>
              <a:ext cx="1314450" cy="1774825"/>
              <a:chOff x="4832350" y="3278188"/>
              <a:chExt cx="1314450" cy="1774825"/>
            </a:xfrm>
          </p:grpSpPr>
          <p:sp>
            <p:nvSpPr>
              <p:cNvPr id="6167" name="Rectangle 23" descr="浅色上对角线"/>
              <p:cNvSpPr>
                <a:spLocks noChangeArrowheads="1"/>
              </p:cNvSpPr>
              <p:nvPr/>
            </p:nvSpPr>
            <p:spPr bwMode="auto">
              <a:xfrm>
                <a:off x="4832350" y="3297238"/>
                <a:ext cx="649287" cy="38417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dirty="0">
                  <a:ea typeface="黑体" panose="02010609060101010101" pitchFamily="49" charset="-122"/>
                </a:endParaRPr>
              </a:p>
            </p:txBody>
          </p:sp>
          <p:sp>
            <p:nvSpPr>
              <p:cNvPr id="6168" name="Rectangle 24" descr="浅色上对角线"/>
              <p:cNvSpPr>
                <a:spLocks noChangeArrowheads="1"/>
              </p:cNvSpPr>
              <p:nvPr/>
            </p:nvSpPr>
            <p:spPr bwMode="auto">
              <a:xfrm>
                <a:off x="5497513" y="4668838"/>
                <a:ext cx="649287" cy="38417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dirty="0">
                  <a:ea typeface="黑体" panose="02010609060101010101" pitchFamily="49" charset="-122"/>
                </a:endParaRPr>
              </a:p>
            </p:txBody>
          </p:sp>
          <p:sp>
            <p:nvSpPr>
              <p:cNvPr id="6169" name="Line 25"/>
              <p:cNvSpPr>
                <a:spLocks noChangeShapeType="1"/>
              </p:cNvSpPr>
              <p:nvPr/>
            </p:nvSpPr>
            <p:spPr bwMode="auto">
              <a:xfrm>
                <a:off x="5497513" y="3295650"/>
                <a:ext cx="0" cy="175736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chemeClr val="tx1"/>
                  </a:solidFill>
                  <a:ea typeface="黑体" panose="02010609060101010101" pitchFamily="49" charset="-122"/>
                </a:endParaRPr>
              </a:p>
            </p:txBody>
          </p:sp>
          <p:sp>
            <p:nvSpPr>
              <p:cNvPr id="6170" name="Text Box 26"/>
              <p:cNvSpPr txBox="1">
                <a:spLocks noChangeArrowheads="1"/>
              </p:cNvSpPr>
              <p:nvPr/>
            </p:nvSpPr>
            <p:spPr bwMode="auto">
              <a:xfrm>
                <a:off x="4922838" y="327818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dirty="0">
                    <a:ea typeface="黑体" panose="02010609060101010101" pitchFamily="49" charset="-122"/>
                  </a:rPr>
                  <a:t>1</a:t>
                </a:r>
                <a:endParaRPr kumimoji="0" lang="en-US" altLang="zh-CN" sz="2400" dirty="0">
                  <a:ea typeface="黑体" panose="02010609060101010101" pitchFamily="49" charset="-122"/>
                </a:endParaRPr>
              </a:p>
            </p:txBody>
          </p:sp>
        </p:grpSp>
        <p:sp>
          <p:nvSpPr>
            <p:cNvPr id="6171" name="Text Box 27"/>
            <p:cNvSpPr txBox="1">
              <a:spLocks noChangeArrowheads="1"/>
            </p:cNvSpPr>
            <p:nvPr/>
          </p:nvSpPr>
          <p:spPr bwMode="auto">
            <a:xfrm>
              <a:off x="5627688" y="46672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dirty="0">
                  <a:ea typeface="黑体" panose="02010609060101010101" pitchFamily="49" charset="-122"/>
                </a:rPr>
                <a:t>0</a:t>
              </a:r>
              <a:endParaRPr kumimoji="0" lang="en-US" altLang="zh-CN" sz="2400" dirty="0">
                <a:ea typeface="黑体" panose="02010609060101010101" pitchFamily="49" charset="-122"/>
              </a:endParaRPr>
            </a:p>
          </p:txBody>
        </p:sp>
      </p:grpSp>
      <p:sp>
        <p:nvSpPr>
          <p:cNvPr id="6172" name="Text Box 28"/>
          <p:cNvSpPr txBox="1">
            <a:spLocks noChangeArrowheads="1"/>
          </p:cNvSpPr>
          <p:nvPr/>
        </p:nvSpPr>
        <p:spPr bwMode="auto">
          <a:xfrm>
            <a:off x="4760913" y="5313363"/>
            <a:ext cx="1296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800" dirty="0">
                <a:ea typeface="黑体" panose="02010609060101010101" pitchFamily="49" charset="-122"/>
              </a:rPr>
              <a:t>正逻辑</a:t>
            </a:r>
            <a:endParaRPr kumimoji="0" lang="zh-CN" altLang="en-US" sz="2800" dirty="0">
              <a:ea typeface="黑体" panose="02010609060101010101" pitchFamily="49" charset="-122"/>
            </a:endParaRPr>
          </a:p>
        </p:txBody>
      </p:sp>
      <p:grpSp>
        <p:nvGrpSpPr>
          <p:cNvPr id="10" name="组合 9"/>
          <p:cNvGrpSpPr/>
          <p:nvPr/>
        </p:nvGrpSpPr>
        <p:grpSpPr>
          <a:xfrm>
            <a:off x="6815138" y="3279775"/>
            <a:ext cx="1328737" cy="1844675"/>
            <a:chOff x="6815138" y="3279775"/>
            <a:chExt cx="1328737" cy="1844675"/>
          </a:xfrm>
        </p:grpSpPr>
        <p:sp>
          <p:nvSpPr>
            <p:cNvPr id="6173" name="Rectangle 29" descr="浅色上对角线"/>
            <p:cNvSpPr>
              <a:spLocks noChangeArrowheads="1"/>
            </p:cNvSpPr>
            <p:nvPr/>
          </p:nvSpPr>
          <p:spPr bwMode="auto">
            <a:xfrm>
              <a:off x="6815138" y="3297238"/>
              <a:ext cx="666750" cy="38417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dirty="0">
                <a:ea typeface="黑体" panose="02010609060101010101" pitchFamily="49" charset="-122"/>
              </a:endParaRPr>
            </a:p>
          </p:txBody>
        </p:sp>
        <p:sp>
          <p:nvSpPr>
            <p:cNvPr id="6174" name="Rectangle 30" descr="浅色上对角线"/>
            <p:cNvSpPr>
              <a:spLocks noChangeArrowheads="1"/>
            </p:cNvSpPr>
            <p:nvPr/>
          </p:nvSpPr>
          <p:spPr bwMode="auto">
            <a:xfrm>
              <a:off x="7478713" y="4668838"/>
              <a:ext cx="665162" cy="384175"/>
            </a:xfrm>
            <a:prstGeom prst="rect">
              <a:avLst/>
            </a:prstGeom>
            <a:blipFill dpi="0" rotWithShape="0">
              <a:blip r:embed="rId1"/>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dirty="0">
                <a:ea typeface="黑体" panose="02010609060101010101" pitchFamily="49" charset="-122"/>
              </a:endParaRPr>
            </a:p>
          </p:txBody>
        </p:sp>
        <p:sp>
          <p:nvSpPr>
            <p:cNvPr id="6175" name="Line 31"/>
            <p:cNvSpPr>
              <a:spLocks noChangeShapeType="1"/>
            </p:cNvSpPr>
            <p:nvPr/>
          </p:nvSpPr>
          <p:spPr bwMode="auto">
            <a:xfrm>
              <a:off x="7478713" y="3295650"/>
              <a:ext cx="0" cy="1757362"/>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chemeClr val="tx1"/>
                </a:solidFill>
                <a:ea typeface="黑体" panose="02010609060101010101" pitchFamily="49" charset="-122"/>
              </a:endParaRPr>
            </a:p>
          </p:txBody>
        </p:sp>
        <p:sp>
          <p:nvSpPr>
            <p:cNvPr id="6176" name="Text Box 32"/>
            <p:cNvSpPr txBox="1">
              <a:spLocks noChangeArrowheads="1"/>
            </p:cNvSpPr>
            <p:nvPr/>
          </p:nvSpPr>
          <p:spPr bwMode="auto">
            <a:xfrm>
              <a:off x="6956425" y="3279775"/>
              <a:ext cx="41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dirty="0">
                  <a:ea typeface="黑体" panose="02010609060101010101" pitchFamily="49" charset="-122"/>
                </a:rPr>
                <a:t>0</a:t>
              </a:r>
              <a:endParaRPr kumimoji="0" lang="en-US" altLang="zh-CN" sz="2400" dirty="0">
                <a:ea typeface="黑体" panose="02010609060101010101" pitchFamily="49" charset="-122"/>
              </a:endParaRPr>
            </a:p>
          </p:txBody>
        </p:sp>
        <p:sp>
          <p:nvSpPr>
            <p:cNvPr id="6177" name="Text Box 33"/>
            <p:cNvSpPr txBox="1">
              <a:spLocks noChangeArrowheads="1"/>
            </p:cNvSpPr>
            <p:nvPr/>
          </p:nvSpPr>
          <p:spPr bwMode="auto">
            <a:xfrm>
              <a:off x="7543800" y="4667250"/>
              <a:ext cx="417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400" dirty="0">
                  <a:ea typeface="黑体" panose="02010609060101010101" pitchFamily="49" charset="-122"/>
                </a:rPr>
                <a:t>1</a:t>
              </a:r>
              <a:endParaRPr kumimoji="0" lang="en-US" altLang="zh-CN" sz="2400" dirty="0">
                <a:ea typeface="黑体" panose="02010609060101010101" pitchFamily="49" charset="-122"/>
              </a:endParaRPr>
            </a:p>
          </p:txBody>
        </p:sp>
      </p:grpSp>
      <p:sp>
        <p:nvSpPr>
          <p:cNvPr id="6178" name="Text Box 34"/>
          <p:cNvSpPr txBox="1">
            <a:spLocks noChangeArrowheads="1"/>
          </p:cNvSpPr>
          <p:nvPr/>
        </p:nvSpPr>
        <p:spPr bwMode="auto">
          <a:xfrm>
            <a:off x="6958013" y="5326063"/>
            <a:ext cx="1331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800" dirty="0">
                <a:ea typeface="黑体" panose="02010609060101010101" pitchFamily="49" charset="-122"/>
              </a:rPr>
              <a:t>负逻辑</a:t>
            </a:r>
            <a:endParaRPr kumimoji="0" lang="zh-CN" altLang="en-US" sz="2800" dirty="0">
              <a:ea typeface="黑体" panose="02010609060101010101" pitchFamily="49" charset="-122"/>
            </a:endParaRPr>
          </a:p>
        </p:txBody>
      </p:sp>
      <p:grpSp>
        <p:nvGrpSpPr>
          <p:cNvPr id="6" name="组合 5"/>
          <p:cNvGrpSpPr/>
          <p:nvPr/>
        </p:nvGrpSpPr>
        <p:grpSpPr>
          <a:xfrm>
            <a:off x="2271144" y="3278185"/>
            <a:ext cx="2542157" cy="523220"/>
            <a:chOff x="3331605" y="3231522"/>
            <a:chExt cx="1614154" cy="400149"/>
          </a:xfrm>
        </p:grpSpPr>
        <p:sp>
          <p:nvSpPr>
            <p:cNvPr id="4" name="文本框 3"/>
            <p:cNvSpPr txBox="1"/>
            <p:nvPr/>
          </p:nvSpPr>
          <p:spPr>
            <a:xfrm>
              <a:off x="3331605" y="3231522"/>
              <a:ext cx="1614154" cy="400149"/>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逻辑原变量</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nvGraphicFramePr>
          <p:xfrm>
            <a:off x="4545807" y="3318789"/>
            <a:ext cx="292100" cy="279400"/>
          </p:xfrm>
          <a:graphic>
            <a:graphicData uri="http://schemas.openxmlformats.org/presentationml/2006/ole">
              <mc:AlternateContent xmlns:mc="http://schemas.openxmlformats.org/markup-compatibility/2006">
                <mc:Choice xmlns:v="urn:schemas-microsoft-com:vml" Requires="v">
                  <p:oleObj spid="_x0000_s2" name="Equation" r:id="rId2" imgW="7010400" imgH="6705600" progId="Equation.DSMT4">
                    <p:embed/>
                  </p:oleObj>
                </mc:Choice>
                <mc:Fallback>
                  <p:oleObj name="Equation" r:id="rId2" imgW="7010400" imgH="6705600" progId="Equation.DSMT4">
                    <p:embed/>
                    <p:pic>
                      <p:nvPicPr>
                        <p:cNvPr id="0" name="图片 1"/>
                        <p:cNvPicPr/>
                        <p:nvPr/>
                      </p:nvPicPr>
                      <p:blipFill>
                        <a:blip r:embed="rId3"/>
                        <a:stretch>
                          <a:fillRect/>
                        </a:stretch>
                      </p:blipFill>
                      <p:spPr>
                        <a:xfrm>
                          <a:off x="4545807" y="3318789"/>
                          <a:ext cx="292100" cy="279400"/>
                        </a:xfrm>
                        <a:prstGeom prst="rect">
                          <a:avLst/>
                        </a:prstGeom>
                      </p:spPr>
                    </p:pic>
                  </p:oleObj>
                </mc:Fallback>
              </mc:AlternateContent>
            </a:graphicData>
          </a:graphic>
        </p:graphicFrame>
      </p:grpSp>
      <p:grpSp>
        <p:nvGrpSpPr>
          <p:cNvPr id="12" name="组合 11"/>
          <p:cNvGrpSpPr/>
          <p:nvPr/>
        </p:nvGrpSpPr>
        <p:grpSpPr>
          <a:xfrm>
            <a:off x="2261518" y="4499679"/>
            <a:ext cx="2561408" cy="523220"/>
            <a:chOff x="2261518" y="4499679"/>
            <a:chExt cx="2561408" cy="523220"/>
          </a:xfrm>
        </p:grpSpPr>
        <p:sp>
          <p:nvSpPr>
            <p:cNvPr id="38" name="文本框 37"/>
            <p:cNvSpPr txBox="1"/>
            <p:nvPr/>
          </p:nvSpPr>
          <p:spPr>
            <a:xfrm>
              <a:off x="2261518" y="4499679"/>
              <a:ext cx="2561408" cy="523220"/>
            </a:xfrm>
            <a:prstGeom prst="rect">
              <a:avLst/>
            </a:prstGeom>
            <a:noFill/>
          </p:spPr>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逻辑反变量</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11" name="对象 10"/>
            <p:cNvGraphicFramePr>
              <a:graphicFrameLocks noChangeAspect="1"/>
            </p:cNvGraphicFramePr>
            <p:nvPr/>
          </p:nvGraphicFramePr>
          <p:xfrm>
            <a:off x="4240388" y="4596631"/>
            <a:ext cx="292100" cy="381000"/>
          </p:xfrm>
          <a:graphic>
            <a:graphicData uri="http://schemas.openxmlformats.org/presentationml/2006/ole">
              <mc:AlternateContent xmlns:mc="http://schemas.openxmlformats.org/markup-compatibility/2006">
                <mc:Choice xmlns:v="urn:schemas-microsoft-com:vml" Requires="v">
                  <p:oleObj spid="_x0000_s3" name="Equation" r:id="rId4" imgW="7010400" imgH="9144000" progId="Equation.DSMT4">
                    <p:embed/>
                  </p:oleObj>
                </mc:Choice>
                <mc:Fallback>
                  <p:oleObj name="Equation" r:id="rId4" imgW="7010400" imgH="9144000" progId="Equation.DSMT4">
                    <p:embed/>
                    <p:pic>
                      <p:nvPicPr>
                        <p:cNvPr id="0" name="图片 2"/>
                        <p:cNvPicPr/>
                        <p:nvPr/>
                      </p:nvPicPr>
                      <p:blipFill>
                        <a:blip r:embed="rId5"/>
                        <a:stretch>
                          <a:fillRect/>
                        </a:stretch>
                      </p:blipFill>
                      <p:spPr>
                        <a:xfrm>
                          <a:off x="4240388" y="4596631"/>
                          <a:ext cx="292100" cy="381000"/>
                        </a:xfrm>
                        <a:prstGeom prst="rect">
                          <a:avLst/>
                        </a:prstGeom>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196"/>
                                        </p:tgtEl>
                                        <p:attrNameLst>
                                          <p:attrName>style.visibility</p:attrName>
                                        </p:attrNameLst>
                                      </p:cBhvr>
                                      <p:to>
                                        <p:strVal val="visible"/>
                                      </p:to>
                                    </p:set>
                                    <p:animEffect transition="in" filter="wipe(left)">
                                      <p:cBhvr>
                                        <p:cTn id="13" dur="500"/>
                                        <p:tgtEl>
                                          <p:spTgt spid="819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17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6" grpId="0" autoUpdateAnimBg="0"/>
      <p:bldP spid="6172" grpId="0"/>
      <p:bldP spid="61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43024" y="219588"/>
            <a:ext cx="6748353" cy="677863"/>
          </a:xfrm>
        </p:spPr>
        <p:txBody>
          <a:bodyPr/>
          <a:lstStyle/>
          <a:p>
            <a:pPr eaLnBrk="1" hangingPunct="1">
              <a:defRPr/>
            </a:pPr>
            <a:r>
              <a:rPr lang="en-US" altLang="zh-CN" sz="3200" b="1" dirty="0">
                <a:solidFill>
                  <a:schemeClr val="tx1"/>
                </a:solidFill>
              </a:rPr>
              <a:t>2 </a:t>
            </a:r>
            <a:r>
              <a:rPr lang="zh-CN" altLang="en-US" sz="3200" b="1" dirty="0">
                <a:solidFill>
                  <a:schemeClr val="tx1"/>
                </a:solidFill>
              </a:rPr>
              <a:t>基本概念</a:t>
            </a:r>
            <a:r>
              <a:rPr lang="en-US" altLang="zh-CN" sz="3200" b="1" dirty="0">
                <a:solidFill>
                  <a:schemeClr val="tx1"/>
                </a:solidFill>
              </a:rPr>
              <a:t>--</a:t>
            </a:r>
            <a:r>
              <a:rPr lang="zh-CN" altLang="en-US" sz="3200" b="1" dirty="0">
                <a:solidFill>
                  <a:schemeClr val="tx1"/>
                </a:solidFill>
              </a:rPr>
              <a:t>数字电路的分类</a:t>
            </a:r>
            <a:endParaRPr lang="zh-CN" altLang="en-US" sz="3200" b="1" dirty="0">
              <a:solidFill>
                <a:schemeClr val="tx1"/>
              </a:solidFill>
            </a:endParaRPr>
          </a:p>
        </p:txBody>
      </p:sp>
      <p:grpSp>
        <p:nvGrpSpPr>
          <p:cNvPr id="28689" name="Group 17"/>
          <p:cNvGrpSpPr/>
          <p:nvPr/>
        </p:nvGrpSpPr>
        <p:grpSpPr bwMode="auto">
          <a:xfrm>
            <a:off x="209550" y="1603826"/>
            <a:ext cx="4362450" cy="1038225"/>
            <a:chOff x="624" y="1723"/>
            <a:chExt cx="2748" cy="654"/>
          </a:xfrm>
        </p:grpSpPr>
        <p:sp>
          <p:nvSpPr>
            <p:cNvPr id="13323" name="Text Box 4"/>
            <p:cNvSpPr txBox="1">
              <a:spLocks noChangeArrowheads="1"/>
            </p:cNvSpPr>
            <p:nvPr/>
          </p:nvSpPr>
          <p:spPr bwMode="auto">
            <a:xfrm>
              <a:off x="624" y="1776"/>
              <a:ext cx="101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dirty="0">
                  <a:solidFill>
                    <a:schemeClr val="tx1"/>
                  </a:solidFill>
                  <a:latin typeface="Times New Roman" panose="02020603050405020304" pitchFamily="18" charset="0"/>
                  <a:ea typeface="黑体" panose="02010609060101010101" pitchFamily="49" charset="-122"/>
                </a:rPr>
                <a:t>按电路组成结构</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13324" name="Text Box 6"/>
            <p:cNvSpPr txBox="1">
              <a:spLocks noChangeArrowheads="1"/>
            </p:cNvSpPr>
            <p:nvPr/>
          </p:nvSpPr>
          <p:spPr bwMode="auto">
            <a:xfrm>
              <a:off x="1932" y="1723"/>
              <a:ext cx="1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dirty="0">
                  <a:solidFill>
                    <a:schemeClr val="tx1"/>
                  </a:solidFill>
                  <a:latin typeface="Times New Roman" panose="02020603050405020304" pitchFamily="18" charset="0"/>
                  <a:ea typeface="黑体" panose="02010609060101010101" pitchFamily="49" charset="-122"/>
                </a:rPr>
                <a:t>分立元件</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13325" name="Rectangle 7"/>
            <p:cNvSpPr>
              <a:spLocks noChangeArrowheads="1"/>
            </p:cNvSpPr>
            <p:nvPr/>
          </p:nvSpPr>
          <p:spPr bwMode="auto">
            <a:xfrm>
              <a:off x="1931" y="204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集成电路</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28688" name="AutoShape 16"/>
            <p:cNvSpPr/>
            <p:nvPr/>
          </p:nvSpPr>
          <p:spPr bwMode="auto">
            <a:xfrm>
              <a:off x="1609" y="1939"/>
              <a:ext cx="322" cy="385"/>
            </a:xfrm>
            <a:prstGeom prst="leftBrace">
              <a:avLst>
                <a:gd name="adj1" fmla="val 30556"/>
                <a:gd name="adj2" fmla="val 50000"/>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dirty="0">
                <a:solidFill>
                  <a:schemeClr val="tx1"/>
                </a:solidFill>
                <a:effectLst>
                  <a:outerShdw blurRad="38100" dist="38100" dir="2700000" algn="tl">
                    <a:srgbClr val="000000">
                      <a:alpha val="43137"/>
                    </a:srgbClr>
                  </a:outerShdw>
                </a:effectLst>
                <a:ea typeface="黑体" panose="02010609060101010101" pitchFamily="49" charset="-122"/>
              </a:endParaRPr>
            </a:p>
          </p:txBody>
        </p:sp>
      </p:grpSp>
      <p:grpSp>
        <p:nvGrpSpPr>
          <p:cNvPr id="28691" name="Group 19"/>
          <p:cNvGrpSpPr/>
          <p:nvPr/>
        </p:nvGrpSpPr>
        <p:grpSpPr bwMode="auto">
          <a:xfrm>
            <a:off x="403224" y="3211524"/>
            <a:ext cx="4483100" cy="2252663"/>
            <a:chOff x="390" y="2096"/>
            <a:chExt cx="2824" cy="1419"/>
          </a:xfrm>
        </p:grpSpPr>
        <p:sp>
          <p:nvSpPr>
            <p:cNvPr id="13317" name="Rectangle 11"/>
            <p:cNvSpPr>
              <a:spLocks noChangeArrowheads="1"/>
            </p:cNvSpPr>
            <p:nvPr/>
          </p:nvSpPr>
          <p:spPr bwMode="auto">
            <a:xfrm>
              <a:off x="1284" y="2096"/>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rgbClr val="FF0000"/>
                  </a:solidFill>
                  <a:latin typeface="Times New Roman" panose="02020603050405020304" pitchFamily="18" charset="0"/>
                  <a:ea typeface="黑体" panose="02010609060101010101" pitchFamily="49" charset="-122"/>
                </a:rPr>
                <a:t>小规模集成电路</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3318" name="Rectangle 12"/>
            <p:cNvSpPr>
              <a:spLocks noChangeArrowheads="1"/>
            </p:cNvSpPr>
            <p:nvPr/>
          </p:nvSpPr>
          <p:spPr bwMode="auto">
            <a:xfrm>
              <a:off x="1304" y="2440"/>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rgbClr val="FF0000"/>
                  </a:solidFill>
                  <a:latin typeface="Times New Roman" panose="02020603050405020304" pitchFamily="18" charset="0"/>
                  <a:ea typeface="黑体" panose="02010609060101010101" pitchFamily="49" charset="-122"/>
                </a:rPr>
                <a:t>中规模集成电路</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3319" name="Rectangle 13"/>
            <p:cNvSpPr>
              <a:spLocks noChangeArrowheads="1"/>
            </p:cNvSpPr>
            <p:nvPr/>
          </p:nvSpPr>
          <p:spPr bwMode="auto">
            <a:xfrm>
              <a:off x="1325" y="2818"/>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rgbClr val="FF0000"/>
                  </a:solidFill>
                  <a:latin typeface="Times New Roman" panose="02020603050405020304" pitchFamily="18" charset="0"/>
                  <a:ea typeface="黑体" panose="02010609060101010101" pitchFamily="49" charset="-122"/>
                </a:rPr>
                <a:t>大规模集成电路</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3320" name="Rectangle 14"/>
            <p:cNvSpPr>
              <a:spLocks noChangeArrowheads="1"/>
            </p:cNvSpPr>
            <p:nvPr/>
          </p:nvSpPr>
          <p:spPr bwMode="auto">
            <a:xfrm>
              <a:off x="1298" y="3188"/>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rgbClr val="FF0000"/>
                  </a:solidFill>
                  <a:latin typeface="Times New Roman" panose="02020603050405020304" pitchFamily="18" charset="0"/>
                  <a:ea typeface="黑体" panose="02010609060101010101" pitchFamily="49" charset="-122"/>
                </a:rPr>
                <a:t>超大规模集成电路</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3321" name="Rectangle 15"/>
            <p:cNvSpPr>
              <a:spLocks noChangeArrowheads="1"/>
            </p:cNvSpPr>
            <p:nvPr/>
          </p:nvSpPr>
          <p:spPr bwMode="auto">
            <a:xfrm>
              <a:off x="390" y="2699"/>
              <a:ext cx="67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rgbClr val="FF0000"/>
                  </a:solidFill>
                  <a:latin typeface="Times New Roman" panose="02020603050405020304" pitchFamily="18" charset="0"/>
                  <a:ea typeface="黑体" panose="02010609060101010101" pitchFamily="49" charset="-122"/>
                </a:rPr>
                <a:t>集成电路</a:t>
              </a: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28690" name="AutoShape 18"/>
            <p:cNvSpPr/>
            <p:nvPr/>
          </p:nvSpPr>
          <p:spPr bwMode="auto">
            <a:xfrm>
              <a:off x="982" y="2833"/>
              <a:ext cx="322" cy="385"/>
            </a:xfrm>
            <a:prstGeom prst="leftBrace">
              <a:avLst>
                <a:gd name="adj1" fmla="val 43750"/>
                <a:gd name="adj2" fmla="val 50000"/>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dirty="0">
                <a:solidFill>
                  <a:srgbClr val="FF0000"/>
                </a:solidFill>
                <a:effectLst>
                  <a:outerShdw blurRad="38100" dist="38100" dir="2700000" algn="tl">
                    <a:srgbClr val="000000">
                      <a:alpha val="43137"/>
                    </a:srgbClr>
                  </a:outerShdw>
                </a:effectLst>
                <a:ea typeface="黑体" panose="02010609060101010101" pitchFamily="49" charset="-122"/>
              </a:endParaRPr>
            </a:p>
          </p:txBody>
        </p:sp>
      </p:grpSp>
      <p:sp>
        <p:nvSpPr>
          <p:cNvPr id="2" name="灯片编号占位符 1"/>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grpSp>
        <p:nvGrpSpPr>
          <p:cNvPr id="16" name="Group 13"/>
          <p:cNvGrpSpPr/>
          <p:nvPr/>
        </p:nvGrpSpPr>
        <p:grpSpPr bwMode="auto">
          <a:xfrm>
            <a:off x="4224337" y="1472857"/>
            <a:ext cx="4919663" cy="1384301"/>
            <a:chOff x="466" y="1359"/>
            <a:chExt cx="3099" cy="872"/>
          </a:xfrm>
        </p:grpSpPr>
        <p:sp>
          <p:nvSpPr>
            <p:cNvPr id="17" name="Rectangle 4"/>
            <p:cNvSpPr>
              <a:spLocks noChangeArrowheads="1"/>
            </p:cNvSpPr>
            <p:nvPr/>
          </p:nvSpPr>
          <p:spPr bwMode="auto">
            <a:xfrm>
              <a:off x="466" y="1359"/>
              <a:ext cx="944"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按电路所用器件</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18" name="Rectangle 6"/>
            <p:cNvSpPr>
              <a:spLocks noChangeArrowheads="1"/>
            </p:cNvSpPr>
            <p:nvPr/>
          </p:nvSpPr>
          <p:spPr bwMode="auto">
            <a:xfrm>
              <a:off x="1536" y="1371"/>
              <a:ext cx="1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双极型电路</a:t>
              </a:r>
              <a:r>
                <a:rPr lang="en-US" altLang="zh-CN" dirty="0">
                  <a:solidFill>
                    <a:schemeClr val="tx1"/>
                  </a:solidFill>
                  <a:latin typeface="Times New Roman" panose="02020603050405020304" pitchFamily="18" charset="0"/>
                  <a:ea typeface="黑体" panose="02010609060101010101" pitchFamily="49" charset="-122"/>
                </a:rPr>
                <a:t>(TTL)</a:t>
              </a:r>
              <a:endParaRPr lang="en-US" altLang="zh-CN" dirty="0">
                <a:solidFill>
                  <a:schemeClr val="tx1"/>
                </a:solidFill>
                <a:latin typeface="Times New Roman" panose="02020603050405020304" pitchFamily="18" charset="0"/>
                <a:ea typeface="黑体" panose="02010609060101010101" pitchFamily="49" charset="-122"/>
              </a:endParaRPr>
            </a:p>
          </p:txBody>
        </p:sp>
        <p:sp>
          <p:nvSpPr>
            <p:cNvPr id="19" name="Rectangle 7"/>
            <p:cNvSpPr>
              <a:spLocks noChangeArrowheads="1"/>
            </p:cNvSpPr>
            <p:nvPr/>
          </p:nvSpPr>
          <p:spPr bwMode="auto">
            <a:xfrm>
              <a:off x="1501" y="1828"/>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单极型电路</a:t>
              </a:r>
              <a:r>
                <a:rPr lang="en-US" altLang="zh-CN" dirty="0">
                  <a:solidFill>
                    <a:schemeClr val="tx1"/>
                  </a:solidFill>
                  <a:latin typeface="Times New Roman" panose="02020603050405020304" pitchFamily="18" charset="0"/>
                  <a:ea typeface="黑体" panose="02010609060101010101" pitchFamily="49" charset="-122"/>
                </a:rPr>
                <a:t>(CMOS)</a:t>
              </a:r>
              <a:endParaRPr lang="en-US" altLang="zh-CN" dirty="0">
                <a:solidFill>
                  <a:schemeClr val="tx1"/>
                </a:solidFill>
                <a:latin typeface="Times New Roman" panose="02020603050405020304" pitchFamily="18" charset="0"/>
                <a:ea typeface="黑体" panose="02010609060101010101" pitchFamily="49" charset="-122"/>
              </a:endParaRPr>
            </a:p>
          </p:txBody>
        </p:sp>
        <p:sp>
          <p:nvSpPr>
            <p:cNvPr id="20" name="AutoShape 12"/>
            <p:cNvSpPr/>
            <p:nvPr/>
          </p:nvSpPr>
          <p:spPr bwMode="auto">
            <a:xfrm>
              <a:off x="1214" y="1440"/>
              <a:ext cx="322" cy="385"/>
            </a:xfrm>
            <a:prstGeom prst="leftBrace">
              <a:avLst>
                <a:gd name="adj1" fmla="val 30000"/>
                <a:gd name="adj2" fmla="val 50000"/>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dirty="0">
                <a:solidFill>
                  <a:schemeClr val="tx1"/>
                </a:solidFill>
                <a:effectLst>
                  <a:outerShdw blurRad="38100" dist="38100" dir="2700000" algn="tl">
                    <a:srgbClr val="000000">
                      <a:alpha val="43137"/>
                    </a:srgbClr>
                  </a:outerShdw>
                </a:effectLst>
                <a:ea typeface="黑体" panose="02010609060101010101" pitchFamily="49" charset="-122"/>
              </a:endParaRPr>
            </a:p>
          </p:txBody>
        </p:sp>
      </p:grpSp>
      <p:grpSp>
        <p:nvGrpSpPr>
          <p:cNvPr id="21" name="Group 15"/>
          <p:cNvGrpSpPr/>
          <p:nvPr/>
        </p:nvGrpSpPr>
        <p:grpSpPr bwMode="auto">
          <a:xfrm>
            <a:off x="4893598" y="3603950"/>
            <a:ext cx="3867150" cy="1576389"/>
            <a:chOff x="460" y="2256"/>
            <a:chExt cx="2436" cy="993"/>
          </a:xfrm>
        </p:grpSpPr>
        <p:sp>
          <p:nvSpPr>
            <p:cNvPr id="22" name="Rectangle 8"/>
            <p:cNvSpPr>
              <a:spLocks noChangeArrowheads="1"/>
            </p:cNvSpPr>
            <p:nvPr/>
          </p:nvSpPr>
          <p:spPr bwMode="auto">
            <a:xfrm>
              <a:off x="460" y="2256"/>
              <a:ext cx="992"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按电路逻辑功能</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23" name="Rectangle 10"/>
            <p:cNvSpPr>
              <a:spLocks noChangeArrowheads="1"/>
            </p:cNvSpPr>
            <p:nvPr/>
          </p:nvSpPr>
          <p:spPr bwMode="auto">
            <a:xfrm>
              <a:off x="1389" y="2334"/>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组合逻辑电路</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24" name="Rectangle 11"/>
            <p:cNvSpPr>
              <a:spLocks noChangeArrowheads="1"/>
            </p:cNvSpPr>
            <p:nvPr/>
          </p:nvSpPr>
          <p:spPr bwMode="auto">
            <a:xfrm>
              <a:off x="1430" y="2922"/>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ea typeface="黑体" panose="02010609060101010101" pitchFamily="49" charset="-122"/>
                </a:rPr>
                <a:t>时序逻辑电路</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25" name="AutoShape 14"/>
            <p:cNvSpPr/>
            <p:nvPr/>
          </p:nvSpPr>
          <p:spPr bwMode="auto">
            <a:xfrm>
              <a:off x="1130" y="2664"/>
              <a:ext cx="322" cy="379"/>
            </a:xfrm>
            <a:prstGeom prst="leftBrace">
              <a:avLst>
                <a:gd name="adj1" fmla="val 28333"/>
                <a:gd name="adj2" fmla="val 50000"/>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dirty="0">
                <a:solidFill>
                  <a:schemeClr val="tx1"/>
                </a:solidFill>
                <a:effectLst>
                  <a:outerShdw blurRad="38100" dist="38100" dir="2700000" algn="tl">
                    <a:srgbClr val="000000">
                      <a:alpha val="43137"/>
                    </a:srgbClr>
                  </a:outerShdw>
                </a:effectLst>
                <a:ea typeface="黑体" panose="02010609060101010101"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28689"/>
                                        </p:tgtEl>
                                        <p:attrNameLst>
                                          <p:attrName>style.visibility</p:attrName>
                                        </p:attrNameLst>
                                      </p:cBhvr>
                                      <p:to>
                                        <p:strVal val="visible"/>
                                      </p:to>
                                    </p:set>
                                    <p:animEffect transition="in" filter="wipe(left)">
                                      <p:cBhvr>
                                        <p:cTn id="7" dur="500"/>
                                        <p:tgtEl>
                                          <p:spTgt spid="286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91"/>
                                        </p:tgtEl>
                                        <p:attrNameLst>
                                          <p:attrName>style.visibility</p:attrName>
                                        </p:attrNameLst>
                                      </p:cBhvr>
                                      <p:to>
                                        <p:strVal val="visible"/>
                                      </p:to>
                                    </p:set>
                                    <p:animEffect transition="in" filter="wipe(left)">
                                      <p:cBhvr>
                                        <p:cTn id="12" dur="500"/>
                                        <p:tgtEl>
                                          <p:spTgt spid="28691"/>
                                        </p:tgtEl>
                                      </p:cBhvr>
                                    </p:animEffect>
                                  </p:childTnLst>
                                </p:cTn>
                              </p:par>
                            </p:childTnLst>
                          </p:cTn>
                        </p:par>
                        <p:par>
                          <p:cTn id="13" fill="hold">
                            <p:stCondLst>
                              <p:cond delay="500"/>
                            </p:stCondLst>
                            <p:childTnLst>
                              <p:par>
                                <p:cTn id="14" presetID="4" presetClass="entr" presetSubtype="16" fill="hold" nodeType="afterEffect">
                                  <p:stCondLst>
                                    <p:cond delay="200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 </a:t>
            </a:r>
            <a:r>
              <a:rPr lang="zh-CN" altLang="en-US" sz="3200" dirty="0"/>
              <a:t>课程内容</a:t>
            </a:r>
            <a:endParaRPr lang="zh-CN" altLang="en-US" sz="3200" dirty="0"/>
          </a:p>
        </p:txBody>
      </p:sp>
      <p:sp>
        <p:nvSpPr>
          <p:cNvPr id="3" name="内容占位符 2"/>
          <p:cNvSpPr>
            <a:spLocks noGrp="1"/>
          </p:cNvSpPr>
          <p:nvPr>
            <p:ph idx="1"/>
          </p:nvPr>
        </p:nvSpPr>
        <p:spPr>
          <a:xfrm>
            <a:off x="685800" y="1096380"/>
            <a:ext cx="7772400" cy="5040923"/>
          </a:xfrm>
        </p:spPr>
        <p:txBody>
          <a:bodyPr/>
          <a:lstStyle/>
          <a:p>
            <a:r>
              <a:rPr lang="en-US" altLang="zh-CN" dirty="0"/>
              <a:t>1 </a:t>
            </a:r>
            <a:r>
              <a:rPr lang="zh-CN" altLang="en-US" dirty="0"/>
              <a:t>数字基础：数制和码制</a:t>
            </a:r>
            <a:endParaRPr lang="en-US" altLang="zh-CN" dirty="0"/>
          </a:p>
          <a:p>
            <a:r>
              <a:rPr lang="en-US" altLang="zh-CN" dirty="0"/>
              <a:t>2 </a:t>
            </a:r>
            <a:r>
              <a:rPr lang="zh-CN" altLang="en-US" dirty="0"/>
              <a:t>逻辑代数</a:t>
            </a:r>
            <a:endParaRPr lang="en-US" altLang="zh-CN" dirty="0"/>
          </a:p>
          <a:p>
            <a:r>
              <a:rPr lang="en-US" altLang="zh-CN" dirty="0"/>
              <a:t>3 </a:t>
            </a:r>
            <a:r>
              <a:rPr lang="zh-CN" altLang="en-US" dirty="0"/>
              <a:t>逻辑函数化简</a:t>
            </a:r>
            <a:endParaRPr lang="en-US" altLang="zh-CN" dirty="0"/>
          </a:p>
          <a:p>
            <a:r>
              <a:rPr lang="en-US" altLang="zh-CN" dirty="0"/>
              <a:t>4 </a:t>
            </a:r>
            <a:r>
              <a:rPr lang="zh-CN" altLang="en-US" dirty="0"/>
              <a:t>逻辑门电路</a:t>
            </a:r>
            <a:endParaRPr lang="en-US" altLang="zh-CN" dirty="0"/>
          </a:p>
          <a:p>
            <a:r>
              <a:rPr lang="en-US" altLang="zh-CN" dirty="0"/>
              <a:t>5 </a:t>
            </a:r>
            <a:r>
              <a:rPr lang="zh-CN" altLang="en-US" dirty="0"/>
              <a:t>组合逻辑电路和时序逻辑电路</a:t>
            </a:r>
            <a:endParaRPr lang="en-US" altLang="zh-CN" dirty="0"/>
          </a:p>
          <a:p>
            <a:r>
              <a:rPr lang="en-US" altLang="zh-CN" dirty="0"/>
              <a:t>6 </a:t>
            </a:r>
            <a:r>
              <a:rPr lang="zh-CN" altLang="en-US" dirty="0"/>
              <a:t>典型集成电路</a:t>
            </a:r>
            <a:endParaRPr lang="en-US" altLang="zh-CN" dirty="0"/>
          </a:p>
          <a:p>
            <a:r>
              <a:rPr lang="en-US" altLang="zh-CN" dirty="0"/>
              <a:t>7 AD</a:t>
            </a:r>
            <a:r>
              <a:rPr lang="zh-CN" altLang="en-US" dirty="0"/>
              <a:t>和</a:t>
            </a:r>
            <a:r>
              <a:rPr lang="en-US" altLang="zh-CN" dirty="0"/>
              <a:t>DA</a:t>
            </a:r>
            <a:endParaRPr lang="en-US" altLang="zh-CN" dirty="0"/>
          </a:p>
          <a:p>
            <a:r>
              <a:rPr lang="en-US" altLang="zh-CN" dirty="0"/>
              <a:t>8 </a:t>
            </a:r>
            <a:r>
              <a:rPr lang="zh-CN" altLang="en-US" dirty="0"/>
              <a:t>数字电路到计算机系统</a:t>
            </a:r>
            <a:endParaRPr lang="zh-CN" altLang="en-US" dirty="0"/>
          </a:p>
        </p:txBody>
      </p:sp>
      <p:sp>
        <p:nvSpPr>
          <p:cNvPr id="4" name="灯片编号占位符 3"/>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61268" y="249818"/>
            <a:ext cx="7231063" cy="601663"/>
          </a:xfrm>
        </p:spPr>
        <p:txBody>
          <a:bodyPr/>
          <a:lstStyle/>
          <a:p>
            <a:pPr eaLnBrk="1" hangingPunct="1"/>
            <a:r>
              <a:rPr lang="zh-CN" altLang="en-US" sz="3200" b="1" dirty="0">
                <a:solidFill>
                  <a:schemeClr val="tx1"/>
                </a:solidFill>
              </a:rPr>
              <a:t>学习目标</a:t>
            </a:r>
            <a:endParaRPr lang="zh-CN" altLang="en-US" sz="3200" b="1" dirty="0">
              <a:solidFill>
                <a:schemeClr val="tx1"/>
              </a:solidFill>
            </a:endParaRPr>
          </a:p>
        </p:txBody>
      </p:sp>
      <p:sp>
        <p:nvSpPr>
          <p:cNvPr id="23556" name="Text Box 4"/>
          <p:cNvSpPr txBox="1">
            <a:spLocks noChangeArrowheads="1"/>
          </p:cNvSpPr>
          <p:nvPr/>
        </p:nvSpPr>
        <p:spPr bwMode="auto">
          <a:xfrm>
            <a:off x="914400" y="1006555"/>
            <a:ext cx="7751135" cy="170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lnSpc>
                <a:spcPct val="130000"/>
              </a:lnSpc>
              <a:defRPr/>
            </a:pPr>
            <a:r>
              <a:rPr lang="zh-CN" altLang="en-US" dirty="0">
                <a:solidFill>
                  <a:schemeClr val="tx1"/>
                </a:solidFill>
                <a:latin typeface="Times New Roman" panose="02020603050405020304" pitchFamily="18" charset="0"/>
                <a:ea typeface="黑体" panose="02010609060101010101" pitchFamily="49" charset="-122"/>
              </a:rPr>
              <a:t>数字电路所研究的是电路的输入</a:t>
            </a:r>
            <a:r>
              <a:rPr lang="en-US" altLang="zh-CN"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Times New Roman" panose="02020603050405020304" pitchFamily="18" charset="0"/>
                <a:ea typeface="黑体" panose="02010609060101010101" pitchFamily="49" charset="-122"/>
              </a:rPr>
              <a:t>输出之间的逻辑关系；</a:t>
            </a:r>
            <a:r>
              <a:rPr kumimoji="0" lang="zh-CN" altLang="en-US" dirty="0">
                <a:solidFill>
                  <a:schemeClr val="tx1"/>
                </a:solidFill>
                <a:ea typeface="黑体" panose="02010609060101010101" pitchFamily="49" charset="-122"/>
              </a:rPr>
              <a:t>通过学习在计算机系统中用到的典型逻辑电路的设计分析，达到：</a:t>
            </a:r>
            <a:endParaRPr kumimoji="0" lang="zh-CN" altLang="en-US" dirty="0">
              <a:solidFill>
                <a:schemeClr val="tx1"/>
              </a:solidFill>
              <a:ea typeface="黑体" panose="02010609060101010101" pitchFamily="49" charset="-122"/>
            </a:endParaRPr>
          </a:p>
        </p:txBody>
      </p:sp>
      <p:sp>
        <p:nvSpPr>
          <p:cNvPr id="23557" name="Text Box 5"/>
          <p:cNvSpPr txBox="1">
            <a:spLocks noChangeArrowheads="1"/>
          </p:cNvSpPr>
          <p:nvPr/>
        </p:nvSpPr>
        <p:spPr bwMode="auto">
          <a:xfrm>
            <a:off x="914400" y="2836318"/>
            <a:ext cx="79248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en-US" altLang="zh-CN" dirty="0">
                <a:solidFill>
                  <a:schemeClr val="tx1"/>
                </a:solidFill>
                <a:ea typeface="黑体" panose="02010609060101010101" pitchFamily="49" charset="-122"/>
              </a:rPr>
              <a:t>1</a:t>
            </a:r>
            <a:r>
              <a:rPr kumimoji="0" lang="zh-CN" altLang="en-US" dirty="0">
                <a:solidFill>
                  <a:schemeClr val="tx1"/>
                </a:solidFill>
                <a:ea typeface="黑体" panose="02010609060101010101" pitchFamily="49" charset="-122"/>
              </a:rPr>
              <a:t>、掌握在逻辑设计中设计和分析的基本方法。</a:t>
            </a:r>
            <a:endParaRPr lang="zh-CN" altLang="en-US" dirty="0">
              <a:solidFill>
                <a:schemeClr val="tx1"/>
              </a:solidFill>
              <a:ea typeface="黑体" panose="02010609060101010101" pitchFamily="49" charset="-122"/>
            </a:endParaRPr>
          </a:p>
        </p:txBody>
      </p:sp>
      <p:sp>
        <p:nvSpPr>
          <p:cNvPr id="23558" name="Text Box 6"/>
          <p:cNvSpPr txBox="1">
            <a:spLocks noChangeArrowheads="1"/>
          </p:cNvSpPr>
          <p:nvPr/>
        </p:nvSpPr>
        <p:spPr bwMode="auto">
          <a:xfrm>
            <a:off x="914400" y="3481420"/>
            <a:ext cx="75438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kumimoji="0" lang="en-US" altLang="zh-CN" dirty="0">
                <a:solidFill>
                  <a:schemeClr val="tx1"/>
                </a:solidFill>
                <a:ea typeface="黑体" panose="02010609060101010101" pitchFamily="49" charset="-122"/>
              </a:rPr>
              <a:t>2</a:t>
            </a:r>
            <a:r>
              <a:rPr kumimoji="0" lang="zh-CN" altLang="en-US" dirty="0">
                <a:solidFill>
                  <a:schemeClr val="tx1"/>
                </a:solidFill>
                <a:ea typeface="黑体" panose="02010609060101010101" pitchFamily="49" charset="-122"/>
              </a:rPr>
              <a:t>、掌握在逻辑设计中应当注意的问题</a:t>
            </a:r>
            <a:endParaRPr kumimoji="0" lang="zh-CN" altLang="en-US" dirty="0">
              <a:solidFill>
                <a:schemeClr val="tx1"/>
              </a:solidFill>
              <a:ea typeface="黑体" panose="02010609060101010101" pitchFamily="49" charset="-122"/>
            </a:endParaRPr>
          </a:p>
        </p:txBody>
      </p:sp>
      <p:sp>
        <p:nvSpPr>
          <p:cNvPr id="23559" name="Text Box 7"/>
          <p:cNvSpPr txBox="1">
            <a:spLocks noChangeArrowheads="1"/>
          </p:cNvSpPr>
          <p:nvPr/>
        </p:nvSpPr>
        <p:spPr bwMode="auto">
          <a:xfrm>
            <a:off x="914400" y="4140828"/>
            <a:ext cx="800100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en-US" altLang="zh-CN" dirty="0">
                <a:solidFill>
                  <a:schemeClr val="tx1"/>
                </a:solidFill>
                <a:ea typeface="黑体" panose="02010609060101010101" pitchFamily="49" charset="-122"/>
              </a:rPr>
              <a:t>3</a:t>
            </a:r>
            <a:r>
              <a:rPr kumimoji="0" lang="zh-CN" altLang="en-US" dirty="0">
                <a:solidFill>
                  <a:schemeClr val="tx1"/>
                </a:solidFill>
                <a:ea typeface="黑体" panose="02010609060101010101" pitchFamily="49" charset="-122"/>
              </a:rPr>
              <a:t>、掌握典型集成器件的原理，常用</a:t>
            </a:r>
            <a:r>
              <a:rPr kumimoji="0" lang="en-US" altLang="zh-CN" dirty="0">
                <a:solidFill>
                  <a:schemeClr val="tx1"/>
                </a:solidFill>
                <a:ea typeface="黑体" panose="02010609060101010101" pitchFamily="49" charset="-122"/>
              </a:rPr>
              <a:t>IC</a:t>
            </a:r>
            <a:r>
              <a:rPr kumimoji="0" lang="zh-CN" altLang="en-US" dirty="0">
                <a:solidFill>
                  <a:schemeClr val="tx1"/>
                </a:solidFill>
                <a:ea typeface="黑体" panose="02010609060101010101" pitchFamily="49" charset="-122"/>
              </a:rPr>
              <a:t>器件的性能及设计方法。</a:t>
            </a:r>
            <a:endParaRPr lang="zh-CN" altLang="en-US" dirty="0">
              <a:solidFill>
                <a:schemeClr val="tx1"/>
              </a:solidFill>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sp>
        <p:nvSpPr>
          <p:cNvPr id="8" name="Text Box 7"/>
          <p:cNvSpPr txBox="1">
            <a:spLocks noChangeArrowheads="1"/>
          </p:cNvSpPr>
          <p:nvPr/>
        </p:nvSpPr>
        <p:spPr bwMode="auto">
          <a:xfrm>
            <a:off x="914400" y="5097116"/>
            <a:ext cx="80010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en-US" altLang="zh-CN" dirty="0">
                <a:solidFill>
                  <a:schemeClr val="tx1"/>
                </a:solidFill>
                <a:ea typeface="黑体" panose="02010609060101010101" pitchFamily="49" charset="-122"/>
              </a:rPr>
              <a:t>4</a:t>
            </a:r>
            <a:r>
              <a:rPr kumimoji="0" lang="zh-CN" altLang="en-US" dirty="0">
                <a:solidFill>
                  <a:schemeClr val="tx1"/>
                </a:solidFill>
                <a:ea typeface="黑体" panose="02010609060101010101" pitchFamily="49" charset="-122"/>
              </a:rPr>
              <a:t>、达到自主开发设计的能力。</a:t>
            </a:r>
            <a:endParaRPr lang="zh-CN" altLang="en-US" dirty="0">
              <a:solidFill>
                <a:schemeClr val="tx1"/>
              </a:solidFill>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wipe(left)">
                                      <p:cBhvr>
                                        <p:cTn id="17" dur="500"/>
                                        <p:tgtEl>
                                          <p:spTgt spid="235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wipe(left)">
                                      <p:cBhvr>
                                        <p:cTn id="22" dur="500"/>
                                        <p:tgtEl>
                                          <p:spTgt spid="235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autoUpdateAnimBg="0"/>
      <p:bldP spid="23558" grpId="0" autoUpdateAnimBg="0"/>
      <p:bldP spid="23559" grpId="0" autoUpdateAnimBg="0"/>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z="3200" b="1" dirty="0">
                <a:solidFill>
                  <a:schemeClr val="tx1"/>
                </a:solidFill>
              </a:rPr>
              <a:t>如何学习数字电路</a:t>
            </a:r>
            <a:endParaRPr lang="zh-CN" altLang="en-US" sz="3200" b="1" dirty="0">
              <a:solidFill>
                <a:schemeClr val="tx1"/>
              </a:solidFill>
            </a:endParaRPr>
          </a:p>
        </p:txBody>
      </p:sp>
      <p:sp>
        <p:nvSpPr>
          <p:cNvPr id="15363" name="内容占位符 2"/>
          <p:cNvSpPr>
            <a:spLocks noGrp="1"/>
          </p:cNvSpPr>
          <p:nvPr>
            <p:ph idx="1"/>
          </p:nvPr>
        </p:nvSpPr>
        <p:spPr>
          <a:xfrm>
            <a:off x="808893" y="1213338"/>
            <a:ext cx="8090558" cy="5040923"/>
          </a:xfrm>
        </p:spPr>
        <p:txBody>
          <a:bodyPr/>
          <a:lstStyle/>
          <a:p>
            <a:pPr eaLnBrk="1" hangingPunct="1">
              <a:buClr>
                <a:schemeClr val="hlink"/>
              </a:buClr>
              <a:buSzPct val="70000"/>
              <a:buFont typeface="Wingdings" panose="05000000000000000000" pitchFamily="2" charset="2"/>
              <a:buNone/>
            </a:pPr>
            <a:r>
              <a:rPr kumimoji="0" lang="en-US" altLang="zh-CN" b="1" dirty="0"/>
              <a:t>1</a:t>
            </a:r>
            <a:r>
              <a:rPr kumimoji="0" lang="zh-CN" altLang="en-US" b="1" dirty="0"/>
              <a:t>、熟练使用布尔代数工具（是基础，比如化简的基本功，对于分析和设计都很重要）</a:t>
            </a:r>
            <a:endParaRPr kumimoji="0" lang="en-US" altLang="zh-CN" b="1" dirty="0"/>
          </a:p>
          <a:p>
            <a:pPr eaLnBrk="1" hangingPunct="1">
              <a:buClr>
                <a:schemeClr val="hlink"/>
              </a:buClr>
              <a:buSzPct val="70000"/>
              <a:buFont typeface="Wingdings" panose="05000000000000000000" pitchFamily="2" charset="2"/>
              <a:buNone/>
            </a:pPr>
            <a:r>
              <a:rPr kumimoji="0" lang="en-US" altLang="zh-CN" b="1" dirty="0"/>
              <a:t>2</a:t>
            </a:r>
            <a:r>
              <a:rPr kumimoji="0" lang="zh-CN" altLang="en-US" b="1" dirty="0"/>
              <a:t>、理解原理和应用的关系；</a:t>
            </a:r>
            <a:endParaRPr kumimoji="0" lang="en-US" altLang="zh-CN" b="1" dirty="0"/>
          </a:p>
          <a:p>
            <a:pPr eaLnBrk="1" hangingPunct="1">
              <a:buClr>
                <a:schemeClr val="hlink"/>
              </a:buClr>
              <a:buSzPct val="70000"/>
              <a:buFont typeface="Wingdings" panose="05000000000000000000" pitchFamily="2" charset="2"/>
              <a:buNone/>
            </a:pPr>
            <a:r>
              <a:rPr kumimoji="0" lang="en-US" altLang="zh-CN" b="1" dirty="0"/>
              <a:t>3</a:t>
            </a:r>
            <a:r>
              <a:rPr kumimoji="0" lang="zh-CN" altLang="en-US" b="1" dirty="0"/>
              <a:t>、实验中理解消化；</a:t>
            </a:r>
            <a:endParaRPr kumimoji="0" lang="en-US" altLang="zh-CN" b="1" dirty="0"/>
          </a:p>
          <a:p>
            <a:pPr eaLnBrk="1" hangingPunct="1">
              <a:buClr>
                <a:schemeClr val="hlink"/>
              </a:buClr>
              <a:buSzPct val="70000"/>
              <a:buFont typeface="Wingdings" panose="05000000000000000000" pitchFamily="2" charset="2"/>
              <a:buNone/>
            </a:pPr>
            <a:r>
              <a:rPr kumimoji="0" lang="zh-CN" altLang="en-US" b="1" dirty="0"/>
              <a:t>仿真软件工具：</a:t>
            </a:r>
            <a:r>
              <a:rPr kumimoji="0" lang="en-US" altLang="zh-CN" b="1" dirty="0" err="1"/>
              <a:t>Protues</a:t>
            </a:r>
            <a:r>
              <a:rPr kumimoji="0" lang="zh-CN" altLang="en-US" b="1" dirty="0"/>
              <a:t>、</a:t>
            </a:r>
            <a:r>
              <a:rPr lang="en-US" altLang="zh-CN" b="1" dirty="0"/>
              <a:t> Multisim</a:t>
            </a:r>
            <a:r>
              <a:rPr lang="zh-CN" altLang="en-US" b="1" dirty="0"/>
              <a:t>；</a:t>
            </a:r>
            <a:endParaRPr lang="en-US" altLang="zh-CN" b="1" dirty="0"/>
          </a:p>
          <a:p>
            <a:pPr eaLnBrk="1" hangingPunct="1">
              <a:buClr>
                <a:schemeClr val="hlink"/>
              </a:buClr>
              <a:buSzPct val="70000"/>
              <a:buFont typeface="Wingdings" panose="05000000000000000000" pitchFamily="2" charset="2"/>
              <a:buNone/>
            </a:pPr>
            <a:r>
              <a:rPr lang="zh-CN" altLang="en-US" b="1" dirty="0"/>
              <a:t>电路设计：</a:t>
            </a:r>
            <a:r>
              <a:rPr lang="en-US" altLang="zh-CN" b="1" dirty="0"/>
              <a:t>Altium Designer</a:t>
            </a:r>
            <a:endParaRPr lang="en-US" altLang="zh-CN" b="1" dirty="0"/>
          </a:p>
          <a:p>
            <a:pPr eaLnBrk="1" hangingPunct="1">
              <a:buClr>
                <a:schemeClr val="hlink"/>
              </a:buClr>
              <a:buSzPct val="70000"/>
              <a:buFont typeface="Wingdings" panose="05000000000000000000" pitchFamily="2" charset="2"/>
              <a:buNone/>
            </a:pPr>
            <a:r>
              <a:rPr kumimoji="0" lang="en-US" altLang="zh-CN" b="1" dirty="0"/>
              <a:t>4</a:t>
            </a:r>
            <a:r>
              <a:rPr kumimoji="0" lang="zh-CN" altLang="en-US" b="1" dirty="0"/>
              <a:t>、科技活动中应用；</a:t>
            </a:r>
            <a:endParaRPr kumimoji="0" lang="en-US" altLang="zh-CN" b="1" dirty="0"/>
          </a:p>
          <a:p>
            <a:pPr eaLnBrk="1" hangingPunct="1">
              <a:buClr>
                <a:schemeClr val="hlink"/>
              </a:buClr>
              <a:buSzPct val="70000"/>
              <a:buFont typeface="Wingdings" panose="05000000000000000000" pitchFamily="2" charset="2"/>
              <a:buNone/>
            </a:pPr>
            <a:r>
              <a:rPr kumimoji="0" lang="en-US" altLang="zh-CN" b="1" dirty="0"/>
              <a:t>5</a:t>
            </a:r>
            <a:r>
              <a:rPr kumimoji="0" lang="zh-CN" altLang="en-US" b="1" dirty="0"/>
              <a:t>、兴趣，后续课程</a:t>
            </a:r>
            <a:endParaRPr lang="zh-CN" altLang="en-US" b="1" dirty="0"/>
          </a:p>
          <a:p>
            <a:pPr eaLnBrk="1" hangingPunct="1"/>
            <a:endParaRPr lang="zh-CN" altLang="en-US" b="1" dirty="0"/>
          </a:p>
        </p:txBody>
      </p:sp>
      <p:sp>
        <p:nvSpPr>
          <p:cNvPr id="2" name="灯片编号占位符 1"/>
          <p:cNvSpPr>
            <a:spLocks noGrp="1"/>
          </p:cNvSpPr>
          <p:nvPr>
            <p:ph type="sldNum" sz="quarter" idx="12"/>
          </p:nvPr>
        </p:nvSpPr>
        <p:spPr/>
        <p:txBody>
          <a:bodyPr/>
          <a:lstStyle/>
          <a:p>
            <a:pPr>
              <a:defRPr/>
            </a:pPr>
            <a:fld id="{46929CCE-959B-41CA-84A4-0AA87FC21048}" type="slidenum">
              <a:rPr lang="en-US" altLang="zh-CN" b="1" smtClean="0"/>
            </a:fld>
            <a:endParaRPr lang="en-US" altLang="zh-CN" b="1"/>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717432" y="2396074"/>
            <a:ext cx="5310690" cy="695360"/>
          </a:xfrm>
        </p:spPr>
        <p:txBody>
          <a:bodyPr/>
          <a:lstStyle/>
          <a:p>
            <a:r>
              <a:rPr lang="zh-CN" altLang="en-US" dirty="0"/>
              <a:t>新的学期、新的开始！</a:t>
            </a:r>
            <a:endParaRPr lang="zh-CN" altLang="en-US" dirty="0"/>
          </a:p>
        </p:txBody>
      </p:sp>
      <p:sp>
        <p:nvSpPr>
          <p:cNvPr id="6" name="副标题 5"/>
          <p:cNvSpPr>
            <a:spLocks noGrp="1"/>
          </p:cNvSpPr>
          <p:nvPr>
            <p:ph type="subTitle" idx="1"/>
          </p:nvPr>
        </p:nvSpPr>
        <p:spPr/>
        <p:txBody>
          <a:bodyPr/>
          <a:lstStyle/>
          <a:p>
            <a:r>
              <a:rPr lang="zh-CN" altLang="en-US" dirty="0"/>
              <a:t>祝同学们掌握真本领！</a:t>
            </a:r>
            <a:endParaRPr lang="en-US" altLang="zh-CN" dirty="0"/>
          </a:p>
          <a:p>
            <a:r>
              <a:rPr lang="zh-CN" altLang="en-US" dirty="0"/>
              <a:t>取得好成绩！</a:t>
            </a:r>
            <a:endParaRPr lang="zh-CN" altLang="en-US" dirty="0"/>
          </a:p>
        </p:txBody>
      </p:sp>
      <p:sp>
        <p:nvSpPr>
          <p:cNvPr id="4" name="灯片编号占位符 3"/>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4668" y="1738054"/>
            <a:ext cx="8165031" cy="1143000"/>
          </a:xfrm>
        </p:spPr>
        <p:txBody>
          <a:bodyPr/>
          <a:lstStyle/>
          <a:p>
            <a:pPr eaLnBrk="1" hangingPunct="1"/>
            <a:r>
              <a:rPr lang="zh-CN" altLang="en-US" sz="3200" b="1" dirty="0">
                <a:solidFill>
                  <a:schemeClr val="tx1"/>
                </a:solidFill>
              </a:rPr>
              <a:t>教材： </a:t>
            </a:r>
            <a:br>
              <a:rPr lang="en-US" altLang="zh-CN" sz="3200" b="1" dirty="0">
                <a:solidFill>
                  <a:schemeClr val="tx1"/>
                </a:solidFill>
              </a:rPr>
            </a:br>
            <a:r>
              <a:rPr lang="zh-CN" altLang="en-US" sz="2800" b="1" dirty="0">
                <a:solidFill>
                  <a:schemeClr val="tx1"/>
                </a:solidFill>
                <a:latin typeface="Tahoma" panose="020B0604030504040204" pitchFamily="34" charset="0"/>
                <a:ea typeface="宋体" panose="02010600030101010101" pitchFamily="2" charset="-122"/>
                <a:cs typeface="+mn-cs"/>
              </a:rPr>
              <a:t>《数字电子技术基础》第三版（北航出版社）</a:t>
            </a:r>
            <a:br>
              <a:rPr lang="zh-CN" altLang="en-US" sz="2800" b="1" dirty="0">
                <a:solidFill>
                  <a:schemeClr val="tx1"/>
                </a:solidFill>
                <a:latin typeface="Tahoma" panose="020B0604030504040204" pitchFamily="34" charset="0"/>
                <a:ea typeface="宋体" panose="02010600030101010101" pitchFamily="2" charset="-122"/>
                <a:cs typeface="+mn-cs"/>
              </a:rPr>
            </a:br>
            <a:r>
              <a:rPr lang="zh-CN" altLang="en-US" sz="2800" b="1" dirty="0">
                <a:solidFill>
                  <a:schemeClr val="tx1"/>
                </a:solidFill>
                <a:latin typeface="Tahoma" panose="020B0604030504040204" pitchFamily="34" charset="0"/>
                <a:ea typeface="宋体" panose="02010600030101010101" pitchFamily="2" charset="-122"/>
                <a:cs typeface="+mn-cs"/>
              </a:rPr>
              <a:t>              </a:t>
            </a:r>
            <a:r>
              <a:rPr lang="zh-CN" altLang="en-US" sz="2800" dirty="0">
                <a:solidFill>
                  <a:schemeClr val="tx1"/>
                </a:solidFill>
                <a:latin typeface="Tahoma" panose="020B0604030504040204" pitchFamily="34" charset="0"/>
                <a:ea typeface="宋体" panose="02010600030101010101" pitchFamily="2" charset="-122"/>
                <a:cs typeface="+mn-cs"/>
              </a:rPr>
              <a:t>胡晓光主编 </a:t>
            </a:r>
            <a:r>
              <a:rPr lang="zh-CN" altLang="en-US" sz="2800" b="1" dirty="0">
                <a:solidFill>
                  <a:schemeClr val="tx1"/>
                </a:solidFill>
                <a:latin typeface="Tahoma" panose="020B0604030504040204" pitchFamily="34" charset="0"/>
                <a:ea typeface="宋体" panose="02010600030101010101" pitchFamily="2" charset="-122"/>
                <a:cs typeface="+mn-cs"/>
              </a:rPr>
              <a:t>  </a:t>
            </a:r>
            <a:r>
              <a:rPr lang="zh-CN" altLang="en-US" sz="3200" b="1" dirty="0">
                <a:solidFill>
                  <a:schemeClr val="tx1"/>
                </a:solidFill>
              </a:rPr>
              <a:t>   </a:t>
            </a:r>
            <a:endParaRPr lang="zh-CN" altLang="en-US" sz="3200" b="1" dirty="0">
              <a:solidFill>
                <a:schemeClr val="tx1"/>
              </a:solidFill>
            </a:endParaRPr>
          </a:p>
        </p:txBody>
      </p:sp>
      <p:sp>
        <p:nvSpPr>
          <p:cNvPr id="5123" name="Text Box 3"/>
          <p:cNvSpPr txBox="1">
            <a:spLocks noChangeArrowheads="1"/>
          </p:cNvSpPr>
          <p:nvPr/>
        </p:nvSpPr>
        <p:spPr bwMode="auto">
          <a:xfrm>
            <a:off x="863600" y="2997330"/>
            <a:ext cx="7780338"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dirty="0">
                <a:solidFill>
                  <a:schemeClr val="tx1"/>
                </a:solidFill>
                <a:latin typeface="Times New Roman" panose="02020603050405020304" pitchFamily="18" charset="0"/>
                <a:ea typeface="黑体" panose="02010609060101010101" pitchFamily="49" charset="-122"/>
              </a:rPr>
              <a:t>参考教材：</a:t>
            </a:r>
            <a:endParaRPr lang="en-US" altLang="zh-CN" dirty="0">
              <a:solidFill>
                <a:schemeClr val="tx1"/>
              </a:solidFill>
              <a:latin typeface="Times New Roman" panose="02020603050405020304" pitchFamily="18" charset="0"/>
              <a:ea typeface="黑体" panose="02010609060101010101" pitchFamily="49" charset="-122"/>
            </a:endParaRPr>
          </a:p>
          <a:p>
            <a:pPr eaLnBrk="1" hangingPunct="1">
              <a:spcBef>
                <a:spcPct val="50000"/>
              </a:spcBef>
            </a:pPr>
            <a:r>
              <a:rPr lang="en-US" altLang="zh-CN" sz="2800" b="1" dirty="0">
                <a:solidFill>
                  <a:schemeClr val="tx1"/>
                </a:solidFill>
              </a:rPr>
              <a:t>《</a:t>
            </a:r>
            <a:r>
              <a:rPr lang="zh-CN" altLang="en-US" sz="2800" b="1" dirty="0">
                <a:solidFill>
                  <a:schemeClr val="tx1"/>
                </a:solidFill>
              </a:rPr>
              <a:t>数字电子技术基础学习指导</a:t>
            </a:r>
            <a:r>
              <a:rPr lang="zh-CN" altLang="en-US" sz="2800" b="1" dirty="0">
                <a:solidFill>
                  <a:schemeClr val="tx1"/>
                </a:solidFill>
              </a:rPr>
              <a:t>与习题解答</a:t>
            </a:r>
            <a:r>
              <a:rPr lang="en-US" altLang="zh-CN" sz="2800" b="1" dirty="0">
                <a:solidFill>
                  <a:schemeClr val="tx1"/>
                </a:solidFill>
              </a:rPr>
              <a:t>》</a:t>
            </a:r>
            <a:endParaRPr lang="en-US" altLang="zh-CN" sz="2800" b="1" dirty="0">
              <a:solidFill>
                <a:schemeClr val="tx1"/>
              </a:solidFill>
            </a:endParaRPr>
          </a:p>
          <a:p>
            <a:pPr eaLnBrk="1" hangingPunct="1">
              <a:spcBef>
                <a:spcPct val="50000"/>
              </a:spcBef>
            </a:pPr>
            <a:r>
              <a:rPr lang="zh-CN" altLang="en-US" sz="2800" b="1" dirty="0">
                <a:solidFill>
                  <a:schemeClr val="tx1"/>
                </a:solidFill>
              </a:rPr>
              <a:t>第</a:t>
            </a:r>
            <a:r>
              <a:rPr lang="zh-CN" altLang="en-US" sz="2800" b="1" dirty="0">
                <a:solidFill>
                  <a:schemeClr val="tx1"/>
                </a:solidFill>
              </a:rPr>
              <a:t>三版     （北航出版社）</a:t>
            </a:r>
            <a:r>
              <a:rPr lang="zh-CN" altLang="en-US" dirty="0">
                <a:solidFill>
                  <a:schemeClr val="tx1"/>
                </a:solidFill>
                <a:latin typeface="Times New Roman" panose="02020603050405020304" pitchFamily="18" charset="0"/>
                <a:ea typeface="黑体" panose="02010609060101010101" pitchFamily="49" charset="-122"/>
              </a:rPr>
              <a:t>刘丽主编</a:t>
            </a:r>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2" name="矩形 1"/>
          <p:cNvSpPr/>
          <p:nvPr/>
        </p:nvSpPr>
        <p:spPr>
          <a:xfrm>
            <a:off x="1180698" y="211321"/>
            <a:ext cx="1728358" cy="707886"/>
          </a:xfrm>
          <a:prstGeom prst="rect">
            <a:avLst/>
          </a:prstGeom>
        </p:spPr>
        <p:txBody>
          <a:bodyPr wrap="none">
            <a:spAutoFit/>
          </a:bodyPr>
          <a:lstStyle/>
          <a:p>
            <a:r>
              <a:rPr lang="zh-CN" altLang="en-US" sz="4000" dirty="0">
                <a:solidFill>
                  <a:schemeClr val="tx1"/>
                </a:solidFill>
                <a:ea typeface="黑体" panose="02010609060101010101" pitchFamily="49" charset="-122"/>
              </a:rPr>
              <a:t>资料：</a:t>
            </a:r>
            <a:endParaRPr lang="zh-CN" altLang="en-US" sz="4000" dirty="0">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tx1"/>
                </a:solidFill>
              </a:rPr>
              <a:t>课程情况</a:t>
            </a:r>
            <a:endParaRPr lang="zh-CN" altLang="en-US" sz="3200" dirty="0">
              <a:solidFill>
                <a:schemeClr val="tx1"/>
              </a:solidFill>
            </a:endParaRPr>
          </a:p>
        </p:txBody>
      </p:sp>
      <p:sp>
        <p:nvSpPr>
          <p:cNvPr id="3" name="内容占位符 2"/>
          <p:cNvSpPr>
            <a:spLocks noGrp="1"/>
          </p:cNvSpPr>
          <p:nvPr>
            <p:ph idx="1"/>
          </p:nvPr>
        </p:nvSpPr>
        <p:spPr>
          <a:xfrm>
            <a:off x="342899" y="908538"/>
            <a:ext cx="8729664" cy="5639791"/>
          </a:xfrm>
        </p:spPr>
        <p:txBody>
          <a:bodyPr/>
          <a:lstStyle/>
          <a:p>
            <a:r>
              <a:rPr lang="zh-CN" altLang="en-US" dirty="0"/>
              <a:t>课程特点：</a:t>
            </a:r>
            <a:endParaRPr lang="en-US" altLang="zh-CN" dirty="0"/>
          </a:p>
          <a:p>
            <a:pPr lvl="1"/>
            <a:r>
              <a:rPr lang="zh-CN" altLang="en-US" dirty="0"/>
              <a:t>数字电子技术基础知识和方法、硬件可编程思想</a:t>
            </a:r>
            <a:endParaRPr lang="en-US" altLang="zh-CN" dirty="0"/>
          </a:p>
          <a:p>
            <a:r>
              <a:rPr lang="zh-CN" altLang="en-US" dirty="0"/>
              <a:t>课程内容和考核形式：</a:t>
            </a:r>
            <a:endParaRPr lang="en-US" altLang="zh-CN" dirty="0"/>
          </a:p>
          <a:p>
            <a:pPr lvl="1"/>
            <a:r>
              <a:rPr lang="en-US" altLang="zh-CN" dirty="0"/>
              <a:t>1</a:t>
            </a:r>
            <a:r>
              <a:rPr lang="zh-CN" altLang="en-US" dirty="0"/>
              <a:t>、理论课教学</a:t>
            </a:r>
            <a:r>
              <a:rPr lang="en-US" altLang="zh-CN" dirty="0"/>
              <a:t>48</a:t>
            </a:r>
            <a:r>
              <a:rPr lang="zh-CN" altLang="en-US" dirty="0"/>
              <a:t>学时</a:t>
            </a:r>
            <a:r>
              <a:rPr lang="en-US" altLang="zh-CN" dirty="0"/>
              <a:t>——</a:t>
            </a:r>
            <a:r>
              <a:rPr lang="zh-CN" altLang="en-US" dirty="0"/>
              <a:t>期末考试卷占</a:t>
            </a:r>
            <a:r>
              <a:rPr lang="en-US" altLang="zh-CN" dirty="0"/>
              <a:t>60</a:t>
            </a:r>
            <a:r>
              <a:rPr lang="zh-CN" altLang="en-US" dirty="0"/>
              <a:t>分</a:t>
            </a:r>
            <a:endParaRPr lang="zh-CN" altLang="en-US" dirty="0"/>
          </a:p>
          <a:p>
            <a:pPr lvl="1"/>
            <a:r>
              <a:rPr lang="en-US" altLang="zh-CN" dirty="0"/>
              <a:t>2</a:t>
            </a:r>
            <a:r>
              <a:rPr lang="zh-CN" altLang="en-US" dirty="0"/>
              <a:t>、平时作业</a:t>
            </a:r>
            <a:r>
              <a:rPr lang="en-US" altLang="zh-CN" dirty="0"/>
              <a:t>+MOOC</a:t>
            </a:r>
            <a:r>
              <a:rPr lang="zh-CN" altLang="en-US" dirty="0"/>
              <a:t>学习</a:t>
            </a:r>
            <a:r>
              <a:rPr lang="en-US" altLang="zh-CN" dirty="0"/>
              <a:t>——20</a:t>
            </a:r>
            <a:r>
              <a:rPr lang="zh-CN" altLang="en-US" dirty="0"/>
              <a:t>分</a:t>
            </a:r>
            <a:endParaRPr lang="en-US" altLang="zh-CN" dirty="0"/>
          </a:p>
          <a:p>
            <a:pPr lvl="1"/>
            <a:r>
              <a:rPr lang="en-US" altLang="zh-CN" dirty="0"/>
              <a:t>3</a:t>
            </a:r>
            <a:r>
              <a:rPr lang="zh-CN" altLang="en-US" dirty="0"/>
              <a:t>、项目研究</a:t>
            </a:r>
            <a:r>
              <a:rPr lang="en-US" altLang="zh-CN" dirty="0"/>
              <a:t>——20</a:t>
            </a:r>
            <a:r>
              <a:rPr lang="zh-CN" altLang="en-US" dirty="0"/>
              <a:t>分</a:t>
            </a:r>
            <a:endParaRPr lang="en-US" altLang="zh-CN" dirty="0"/>
          </a:p>
          <a:p>
            <a:r>
              <a:rPr lang="zh-CN" altLang="en-US" dirty="0"/>
              <a:t>考核成绩</a:t>
            </a:r>
            <a:endParaRPr lang="en-US" altLang="zh-CN" dirty="0"/>
          </a:p>
          <a:p>
            <a:pPr lvl="1"/>
            <a:r>
              <a:rPr lang="zh-CN" altLang="en-US" dirty="0"/>
              <a:t>课程成绩：</a:t>
            </a:r>
            <a:r>
              <a:rPr lang="en-US" altLang="zh-CN" dirty="0"/>
              <a:t>100</a:t>
            </a:r>
            <a:r>
              <a:rPr lang="zh-CN" altLang="en-US" dirty="0"/>
              <a:t>分。</a:t>
            </a:r>
            <a:r>
              <a:rPr lang="en-US" altLang="zh-CN" dirty="0"/>
              <a:t>(12</a:t>
            </a:r>
            <a:r>
              <a:rPr lang="zh-CN" altLang="en-US" dirty="0"/>
              <a:t>周课，</a:t>
            </a:r>
            <a:r>
              <a:rPr lang="en-US" altLang="zh-CN" dirty="0"/>
              <a:t>13</a:t>
            </a:r>
            <a:r>
              <a:rPr lang="zh-CN" altLang="en-US" dirty="0"/>
              <a:t>周结束，</a:t>
            </a:r>
            <a:r>
              <a:rPr lang="en-US" altLang="zh-CN" dirty="0"/>
              <a:t>16</a:t>
            </a:r>
            <a:r>
              <a:rPr lang="zh-CN" altLang="en-US" dirty="0"/>
              <a:t>周一考试</a:t>
            </a:r>
            <a:r>
              <a:rPr lang="en-US" altLang="zh-CN" sz="2800" dirty="0"/>
              <a:t>	</a:t>
            </a:r>
            <a:r>
              <a:rPr lang="zh-CN" altLang="en-US" sz="2800" dirty="0"/>
              <a:t>）</a:t>
            </a:r>
            <a:endParaRPr lang="zh-CN" altLang="en-US" sz="2800" dirty="0"/>
          </a:p>
        </p:txBody>
      </p:sp>
      <p:sp>
        <p:nvSpPr>
          <p:cNvPr id="4" name="灯片编号占位符 3"/>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9C06B46-0B96-467A-8218-9E6645A9A3E3}" type="slidenum">
              <a:rPr lang="en-US" altLang="zh-CN" smtClean="0"/>
            </a:fld>
            <a:endParaRPr lang="en-US" altLang="zh-CN"/>
          </a:p>
        </p:txBody>
      </p:sp>
      <p:sp>
        <p:nvSpPr>
          <p:cNvPr id="3" name="标题 2"/>
          <p:cNvSpPr>
            <a:spLocks noGrp="1"/>
          </p:cNvSpPr>
          <p:nvPr>
            <p:ph type="ctrTitle"/>
          </p:nvPr>
        </p:nvSpPr>
        <p:spPr>
          <a:xfrm>
            <a:off x="744416" y="1595369"/>
            <a:ext cx="7426569" cy="4212500"/>
          </a:xfrm>
        </p:spPr>
        <p:txBody>
          <a:bodyPr/>
          <a:lstStyle/>
          <a:p>
            <a:r>
              <a:rPr lang="zh-CN" altLang="en-US" dirty="0"/>
              <a:t>注册</a:t>
            </a:r>
            <a:r>
              <a:rPr lang="en-US" altLang="zh-CN" dirty="0"/>
              <a:t>MOOC</a:t>
            </a:r>
            <a:r>
              <a:rPr lang="zh-CN" altLang="en-US" dirty="0"/>
              <a:t>的方法：</a:t>
            </a:r>
            <a:br>
              <a:rPr lang="en-US" altLang="zh-CN" dirty="0"/>
            </a:br>
            <a:br>
              <a:rPr lang="en-US" altLang="zh-CN" dirty="0"/>
            </a:br>
            <a:r>
              <a:rPr lang="zh-CN" altLang="en-US" sz="3200" dirty="0"/>
              <a:t>在群里</a:t>
            </a:r>
            <a:r>
              <a:rPr lang="zh-CN" altLang="en-US" sz="3200" dirty="0"/>
              <a:t>发通知认证：</a:t>
            </a:r>
            <a:br>
              <a:rPr lang="en-US" altLang="zh-CN" sz="3200" dirty="0"/>
            </a:br>
            <a:br>
              <a:rPr lang="en-US" altLang="zh-CN" sz="3200" dirty="0"/>
            </a:br>
            <a:r>
              <a:rPr lang="en-US" altLang="zh-CN" sz="3200" dirty="0"/>
              <a:t>MOOC</a:t>
            </a:r>
            <a:r>
              <a:rPr lang="zh-CN" altLang="en-US" sz="3200" dirty="0"/>
              <a:t>课程名称</a:t>
            </a:r>
            <a:r>
              <a:rPr lang="en-US" altLang="zh-CN" sz="3200" dirty="0"/>
              <a:t>-</a:t>
            </a:r>
            <a:r>
              <a:rPr lang="zh-CN" altLang="en-US" sz="3200" dirty="0"/>
              <a:t>数字电子技术基础</a:t>
            </a:r>
            <a:br>
              <a:rPr lang="en-US" altLang="zh-CN" sz="3200" dirty="0"/>
            </a:br>
            <a:r>
              <a:rPr lang="zh-CN" altLang="en-US" sz="3200" dirty="0"/>
              <a:t>去认证本校学生身份。</a:t>
            </a:r>
            <a:br>
              <a:rPr lang="zh-CN" altLang="en-US" sz="3200" dirty="0"/>
            </a:br>
            <a:r>
              <a:rPr lang="zh-CN" altLang="en-US" sz="3200" dirty="0"/>
              <a:t>在</a:t>
            </a:r>
            <a:r>
              <a:rPr lang="en-US" altLang="zh-CN" sz="3200" dirty="0"/>
              <a:t>MOOC</a:t>
            </a:r>
            <a:r>
              <a:rPr lang="zh-CN" altLang="en-US" sz="3200" dirty="0"/>
              <a:t>上可以视频学习、做选择题强化学习，温习课程。</a:t>
            </a:r>
            <a:br>
              <a:rPr lang="en-US" altLang="zh-CN" sz="3200" dirty="0"/>
            </a:br>
            <a:endParaRPr lang="zh-CN" altLang="en-US" sz="3200"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428021" y="2434856"/>
            <a:ext cx="6120557" cy="692970"/>
          </a:xfrm>
        </p:spPr>
        <p:txBody>
          <a:bodyPr/>
          <a:lstStyle/>
          <a:p>
            <a:pPr eaLnBrk="1" hangingPunct="1"/>
            <a:r>
              <a:rPr lang="zh-CN" altLang="en-US" sz="4400" b="1" dirty="0">
                <a:solidFill>
                  <a:schemeClr val="tx1"/>
                </a:solidFill>
              </a:rPr>
              <a:t>数字电路概述</a:t>
            </a:r>
            <a:endParaRPr lang="zh-CN" altLang="en-US" sz="4400" b="1" dirty="0">
              <a:solidFill>
                <a:schemeClr val="tx1"/>
              </a:solidFill>
            </a:endParaRPr>
          </a:p>
        </p:txBody>
      </p:sp>
      <p:sp>
        <p:nvSpPr>
          <p:cNvPr id="2" name="灯片编号占位符 1"/>
          <p:cNvSpPr>
            <a:spLocks noGrp="1"/>
          </p:cNvSpPr>
          <p:nvPr>
            <p:ph type="sldNum" sz="quarter" idx="12"/>
          </p:nvPr>
        </p:nvSpPr>
        <p:spPr/>
        <p:txBody>
          <a:bodyPr/>
          <a:lstStyle/>
          <a:p>
            <a:pPr>
              <a:defRPr/>
            </a:pPr>
            <a:fld id="{D9C06B46-0B96-467A-8218-9E6645A9A3E3}" type="slidenum">
              <a:rPr lang="en-US" altLang="zh-CN" smtClean="0"/>
            </a:fld>
            <a:endParaRPr lang="en-US" altLang="zh-CN"/>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1" name="Text Box 41"/>
          <p:cNvSpPr txBox="1">
            <a:spLocks noChangeArrowheads="1"/>
          </p:cNvSpPr>
          <p:nvPr/>
        </p:nvSpPr>
        <p:spPr bwMode="auto">
          <a:xfrm>
            <a:off x="904312" y="3847242"/>
            <a:ext cx="3932238" cy="648512"/>
          </a:xfrm>
          <a:prstGeom prst="rect">
            <a:avLst/>
          </a:prstGeom>
          <a:gradFill rotWithShape="0">
            <a:gsLst>
              <a:gs pos="0">
                <a:srgbClr val="F7FDDB"/>
              </a:gs>
              <a:gs pos="50000">
                <a:srgbClr val="E7FFFF"/>
              </a:gs>
              <a:gs pos="100000">
                <a:srgbClr val="F7FDDB"/>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数字电子技术</a:t>
            </a:r>
            <a:endParaRPr lang="zh-CN" altLang="en-US" sz="3600" dirty="0">
              <a:solidFill>
                <a:schemeClr val="tx1"/>
              </a:solidFill>
              <a:ea typeface="黑体" panose="02010609060101010101" pitchFamily="49" charset="-122"/>
            </a:endParaRPr>
          </a:p>
        </p:txBody>
      </p:sp>
      <p:sp>
        <p:nvSpPr>
          <p:cNvPr id="8195" name="Rectangle 2"/>
          <p:cNvSpPr>
            <a:spLocks noGrp="1" noChangeArrowheads="1"/>
          </p:cNvSpPr>
          <p:nvPr>
            <p:ph type="title"/>
          </p:nvPr>
        </p:nvSpPr>
        <p:spPr>
          <a:xfrm>
            <a:off x="1350962" y="197245"/>
            <a:ext cx="5358181" cy="710068"/>
          </a:xfrm>
        </p:spPr>
        <p:txBody>
          <a:bodyPr/>
          <a:lstStyle/>
          <a:p>
            <a:pPr eaLnBrk="1" hangingPunct="1"/>
            <a:r>
              <a:rPr lang="en-US" altLang="zh-CN" sz="3200" b="1" dirty="0">
                <a:solidFill>
                  <a:schemeClr val="tx1"/>
                </a:solidFill>
                <a:latin typeface="Times New Roman" panose="02020603050405020304" pitchFamily="18" charset="0"/>
              </a:rPr>
              <a:t>“</a:t>
            </a:r>
            <a:r>
              <a:rPr lang="zh-CN" altLang="en-US" sz="3200" b="1" dirty="0">
                <a:solidFill>
                  <a:schemeClr val="tx1"/>
                </a:solidFill>
              </a:rPr>
              <a:t>数字技术</a:t>
            </a:r>
            <a:r>
              <a:rPr lang="zh-CN" altLang="en-US" sz="3200" b="1" dirty="0">
                <a:solidFill>
                  <a:schemeClr val="tx1"/>
                </a:solidFill>
                <a:latin typeface="Times New Roman" panose="02020603050405020304" pitchFamily="18" charset="0"/>
              </a:rPr>
              <a:t>”</a:t>
            </a:r>
            <a:r>
              <a:rPr lang="zh-CN" altLang="en-US" sz="3200" b="1" dirty="0">
                <a:solidFill>
                  <a:schemeClr val="tx1"/>
                </a:solidFill>
              </a:rPr>
              <a:t>的课程关系</a:t>
            </a:r>
            <a:endParaRPr lang="zh-CN" altLang="en-US" sz="3200" b="1" dirty="0">
              <a:solidFill>
                <a:schemeClr val="tx1"/>
              </a:solidFill>
            </a:endParaRPr>
          </a:p>
        </p:txBody>
      </p:sp>
      <p:sp>
        <p:nvSpPr>
          <p:cNvPr id="20504" name="Text Box 24"/>
          <p:cNvSpPr txBox="1">
            <a:spLocks noChangeArrowheads="1"/>
          </p:cNvSpPr>
          <p:nvPr/>
        </p:nvSpPr>
        <p:spPr bwMode="auto">
          <a:xfrm>
            <a:off x="5110647" y="1426890"/>
            <a:ext cx="52446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dirty="0">
                <a:solidFill>
                  <a:schemeClr val="tx1"/>
                </a:solidFill>
                <a:latin typeface="Arial" panose="020B0604020202020204" pitchFamily="34" charset="0"/>
                <a:ea typeface="黑体" panose="02010609060101010101" pitchFamily="49" charset="-122"/>
              </a:rPr>
              <a:t>计算机系统的软硬件功能</a:t>
            </a:r>
            <a:endParaRPr kumimoji="0" lang="zh-CN" altLang="en-US" dirty="0">
              <a:solidFill>
                <a:schemeClr val="tx1"/>
              </a:solidFill>
              <a:latin typeface="Arial" panose="020B0604020202020204" pitchFamily="34" charset="0"/>
              <a:ea typeface="黑体" panose="02010609060101010101" pitchFamily="49" charset="-122"/>
            </a:endParaRPr>
          </a:p>
        </p:txBody>
      </p:sp>
      <p:sp>
        <p:nvSpPr>
          <p:cNvPr id="20523" name="AutoShape 43"/>
          <p:cNvSpPr>
            <a:spLocks noChangeArrowheads="1"/>
          </p:cNvSpPr>
          <p:nvPr/>
        </p:nvSpPr>
        <p:spPr bwMode="auto">
          <a:xfrm>
            <a:off x="2539437" y="3264707"/>
            <a:ext cx="361183" cy="544593"/>
          </a:xfrm>
          <a:prstGeom prst="upArrow">
            <a:avLst>
              <a:gd name="adj1" fmla="val 50000"/>
              <a:gd name="adj2" fmla="val 45000"/>
            </a:avLst>
          </a:prstGeom>
          <a:solidFill>
            <a:schemeClr val="hlink"/>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sz="2400" dirty="0">
              <a:solidFill>
                <a:schemeClr val="tx1"/>
              </a:solidFill>
              <a:effectLst>
                <a:outerShdw blurRad="38100" dist="38100" dir="2700000" algn="tl">
                  <a:srgbClr val="000000">
                    <a:alpha val="43137"/>
                  </a:srgbClr>
                </a:outerShdw>
              </a:effectLst>
              <a:ea typeface="黑体" panose="02010609060101010101" pitchFamily="49" charset="-122"/>
            </a:endParaRPr>
          </a:p>
        </p:txBody>
      </p:sp>
      <p:sp>
        <p:nvSpPr>
          <p:cNvPr id="20525" name="AutoShape 45"/>
          <p:cNvSpPr>
            <a:spLocks noChangeArrowheads="1"/>
          </p:cNvSpPr>
          <p:nvPr/>
        </p:nvSpPr>
        <p:spPr bwMode="auto">
          <a:xfrm>
            <a:off x="2550550" y="1995718"/>
            <a:ext cx="361183" cy="544593"/>
          </a:xfrm>
          <a:prstGeom prst="upArrow">
            <a:avLst>
              <a:gd name="adj1" fmla="val 50000"/>
              <a:gd name="adj2" fmla="val 45000"/>
            </a:avLst>
          </a:prstGeom>
          <a:solidFill>
            <a:srgbClr val="FF0000"/>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sz="2400" dirty="0">
              <a:solidFill>
                <a:schemeClr val="tx1"/>
              </a:solidFill>
              <a:effectLst>
                <a:outerShdw blurRad="38100" dist="38100" dir="2700000" algn="tl">
                  <a:srgbClr val="000000">
                    <a:alpha val="43137"/>
                  </a:srgbClr>
                </a:outerShdw>
              </a:effectLst>
              <a:ea typeface="黑体" panose="02010609060101010101" pitchFamily="49" charset="-122"/>
            </a:endParaRPr>
          </a:p>
        </p:txBody>
      </p:sp>
      <p:sp>
        <p:nvSpPr>
          <p:cNvPr id="20526" name="Text Box 46"/>
          <p:cNvSpPr txBox="1">
            <a:spLocks noChangeArrowheads="1"/>
          </p:cNvSpPr>
          <p:nvPr/>
        </p:nvSpPr>
        <p:spPr bwMode="auto">
          <a:xfrm>
            <a:off x="874150" y="2578253"/>
            <a:ext cx="3962400" cy="648512"/>
          </a:xfrm>
          <a:prstGeom prst="rect">
            <a:avLst/>
          </a:prstGeom>
          <a:gradFill rotWithShape="0">
            <a:gsLst>
              <a:gs pos="0">
                <a:srgbClr val="F7FDDB"/>
              </a:gs>
              <a:gs pos="50000">
                <a:srgbClr val="E7FFFF"/>
              </a:gs>
              <a:gs pos="100000">
                <a:srgbClr val="F7FDDB"/>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3600" dirty="0">
                <a:solidFill>
                  <a:schemeClr val="tx1"/>
                </a:solidFill>
                <a:ea typeface="黑体" panose="02010609060101010101" pitchFamily="49" charset="-122"/>
              </a:rPr>
              <a:t>微机原理</a:t>
            </a:r>
            <a:endParaRPr lang="zh-CN" altLang="en-US" sz="3600" dirty="0">
              <a:solidFill>
                <a:schemeClr val="tx1"/>
              </a:solidFill>
              <a:ea typeface="黑体" panose="02010609060101010101" pitchFamily="49" charset="-122"/>
            </a:endParaRPr>
          </a:p>
        </p:txBody>
      </p:sp>
      <p:sp>
        <p:nvSpPr>
          <p:cNvPr id="20527" name="Text Box 47"/>
          <p:cNvSpPr txBox="1">
            <a:spLocks noChangeArrowheads="1"/>
          </p:cNvSpPr>
          <p:nvPr/>
        </p:nvSpPr>
        <p:spPr bwMode="auto">
          <a:xfrm>
            <a:off x="874150" y="1309264"/>
            <a:ext cx="3962400" cy="648512"/>
          </a:xfrm>
          <a:prstGeom prst="rect">
            <a:avLst/>
          </a:prstGeom>
          <a:gradFill rotWithShape="0">
            <a:gsLst>
              <a:gs pos="0">
                <a:srgbClr val="F7FDDB"/>
              </a:gs>
              <a:gs pos="50000">
                <a:srgbClr val="E7FFFF"/>
              </a:gs>
              <a:gs pos="100000">
                <a:srgbClr val="F7FDDB"/>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3600" dirty="0">
                <a:solidFill>
                  <a:schemeClr val="tx1"/>
                </a:solidFill>
                <a:ea typeface="黑体" panose="02010609060101010101" pitchFamily="49" charset="-122"/>
              </a:rPr>
              <a:t>计算机系统结构</a:t>
            </a:r>
            <a:endParaRPr lang="zh-CN" altLang="en-US" sz="3600" dirty="0">
              <a:solidFill>
                <a:schemeClr val="tx1"/>
              </a:solidFill>
              <a:ea typeface="黑体" panose="02010609060101010101" pitchFamily="49" charset="-122"/>
            </a:endParaRPr>
          </a:p>
        </p:txBody>
      </p:sp>
      <p:sp>
        <p:nvSpPr>
          <p:cNvPr id="20529" name="Text Box 49"/>
          <p:cNvSpPr txBox="1">
            <a:spLocks noChangeArrowheads="1"/>
          </p:cNvSpPr>
          <p:nvPr/>
        </p:nvSpPr>
        <p:spPr bwMode="auto">
          <a:xfrm>
            <a:off x="5110647" y="3862376"/>
            <a:ext cx="4056577"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eaLnBrk="1" hangingPunct="1">
              <a:spcBef>
                <a:spcPct val="50000"/>
              </a:spcBef>
              <a:defRPr/>
            </a:pPr>
            <a:r>
              <a:rPr kumimoji="0" lang="zh-CN" altLang="en-US" dirty="0">
                <a:solidFill>
                  <a:schemeClr val="tx1"/>
                </a:solidFill>
                <a:latin typeface="Arial" panose="020B0604020202020204" pitchFamily="34" charset="0"/>
                <a:ea typeface="黑体" panose="02010609060101010101" pitchFamily="49" charset="-122"/>
              </a:rPr>
              <a:t>计算机系统的逻辑实现</a:t>
            </a:r>
            <a:endParaRPr lang="zh-CN" altLang="en-US" sz="3600" dirty="0">
              <a:solidFill>
                <a:schemeClr val="tx1"/>
              </a:solidFill>
              <a:effectLst>
                <a:outerShdw blurRad="38100" dist="38100" dir="2700000" algn="tl">
                  <a:srgbClr val="000000"/>
                </a:outerShdw>
              </a:effectLst>
              <a:ea typeface="黑体" panose="02010609060101010101" pitchFamily="49" charset="-122"/>
            </a:endParaRPr>
          </a:p>
        </p:txBody>
      </p:sp>
      <p:sp>
        <p:nvSpPr>
          <p:cNvPr id="20530" name="Text Box 50"/>
          <p:cNvSpPr txBox="1">
            <a:spLocks noChangeArrowheads="1"/>
          </p:cNvSpPr>
          <p:nvPr/>
        </p:nvSpPr>
        <p:spPr bwMode="auto">
          <a:xfrm>
            <a:off x="5110647" y="2586805"/>
            <a:ext cx="456279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eaLnBrk="1" hangingPunct="1">
              <a:spcBef>
                <a:spcPct val="50000"/>
              </a:spcBef>
              <a:defRPr/>
            </a:pPr>
            <a:r>
              <a:rPr kumimoji="0" lang="zh-CN" altLang="en-US" dirty="0">
                <a:solidFill>
                  <a:schemeClr val="tx1"/>
                </a:solidFill>
                <a:latin typeface="Arial" panose="020B0604020202020204" pitchFamily="34" charset="0"/>
                <a:ea typeface="黑体" panose="02010609060101010101" pitchFamily="49" charset="-122"/>
              </a:rPr>
              <a:t>计算机组成的物理实现</a:t>
            </a:r>
            <a:endParaRPr lang="zh-CN" altLang="en-US" sz="3600" dirty="0">
              <a:solidFill>
                <a:schemeClr val="tx1"/>
              </a:solidFill>
              <a:effectLst>
                <a:outerShdw blurRad="38100" dist="38100" dir="2700000" algn="tl">
                  <a:srgbClr val="000000"/>
                </a:outerShdw>
              </a:effectLst>
              <a:ea typeface="黑体" panose="02010609060101010101" pitchFamily="49" charset="-122"/>
            </a:endParaRPr>
          </a:p>
        </p:txBody>
      </p:sp>
      <p:sp>
        <p:nvSpPr>
          <p:cNvPr id="2" name="灯片编号占位符 1"/>
          <p:cNvSpPr>
            <a:spLocks noGrp="1"/>
          </p:cNvSpPr>
          <p:nvPr>
            <p:ph type="sldNum" sz="quarter" idx="12"/>
          </p:nvPr>
        </p:nvSpPr>
        <p:spPr>
          <a:xfrm>
            <a:off x="0" y="5749896"/>
            <a:ext cx="735625" cy="457200"/>
          </a:xfrm>
        </p:spPr>
        <p:txBody>
          <a:bodyPr/>
          <a:lstStyle/>
          <a:p>
            <a:pPr>
              <a:defRPr/>
            </a:pPr>
            <a:fld id="{46929CCE-959B-41CA-84A4-0AA87FC21048}" type="slidenum">
              <a:rPr lang="en-US" altLang="zh-CN" smtClean="0"/>
            </a:fld>
            <a:endParaRPr lang="en-US" altLang="zh-CN"/>
          </a:p>
        </p:txBody>
      </p:sp>
      <p:sp>
        <p:nvSpPr>
          <p:cNvPr id="12" name="Text Box 41"/>
          <p:cNvSpPr txBox="1">
            <a:spLocks noChangeArrowheads="1"/>
          </p:cNvSpPr>
          <p:nvPr/>
        </p:nvSpPr>
        <p:spPr bwMode="auto">
          <a:xfrm>
            <a:off x="945614" y="5116229"/>
            <a:ext cx="3932238" cy="648512"/>
          </a:xfrm>
          <a:prstGeom prst="rect">
            <a:avLst/>
          </a:prstGeom>
          <a:gradFill rotWithShape="0">
            <a:gsLst>
              <a:gs pos="0">
                <a:srgbClr val="F7FDDB"/>
              </a:gs>
              <a:gs pos="50000">
                <a:srgbClr val="E7FFFF"/>
              </a:gs>
              <a:gs pos="100000">
                <a:srgbClr val="F7FDDB"/>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电路理论</a:t>
            </a:r>
            <a:endParaRPr lang="zh-CN" altLang="en-US" sz="3600" dirty="0">
              <a:solidFill>
                <a:schemeClr val="tx1"/>
              </a:solidFill>
              <a:ea typeface="黑体" panose="02010609060101010101" pitchFamily="49" charset="-122"/>
            </a:endParaRPr>
          </a:p>
        </p:txBody>
      </p:sp>
      <p:sp>
        <p:nvSpPr>
          <p:cNvPr id="13" name="AutoShape 43"/>
          <p:cNvSpPr>
            <a:spLocks noChangeArrowheads="1"/>
          </p:cNvSpPr>
          <p:nvPr/>
        </p:nvSpPr>
        <p:spPr bwMode="auto">
          <a:xfrm>
            <a:off x="2550550" y="4533696"/>
            <a:ext cx="361183" cy="544593"/>
          </a:xfrm>
          <a:prstGeom prst="upArrow">
            <a:avLst>
              <a:gd name="adj1" fmla="val 50000"/>
              <a:gd name="adj2" fmla="val 45000"/>
            </a:avLst>
          </a:prstGeom>
          <a:solidFill>
            <a:schemeClr val="hlink"/>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defRPr/>
            </a:pPr>
            <a:endParaRPr lang="zh-CN" altLang="en-US" sz="2400" dirty="0">
              <a:solidFill>
                <a:schemeClr val="tx1"/>
              </a:solidFill>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521"/>
                                        </p:tgtEl>
                                        <p:attrNameLst>
                                          <p:attrName>style.visibility</p:attrName>
                                        </p:attrNameLst>
                                      </p:cBhvr>
                                      <p:to>
                                        <p:strVal val="visible"/>
                                      </p:to>
                                    </p:set>
                                    <p:animEffect transition="in" filter="slide(fromBottom)">
                                      <p:cBhvr>
                                        <p:cTn id="17" dur="500"/>
                                        <p:tgtEl>
                                          <p:spTgt spid="20521"/>
                                        </p:tgtEl>
                                      </p:cBhvr>
                                    </p:animEffect>
                                  </p:childTnLst>
                                </p:cTn>
                              </p:par>
                            </p:childTnLst>
                          </p:cTn>
                        </p:par>
                        <p:par>
                          <p:cTn id="18" fill="hold">
                            <p:stCondLst>
                              <p:cond delay="500"/>
                            </p:stCondLst>
                            <p:childTnLst>
                              <p:par>
                                <p:cTn id="19" presetID="2" presetClass="entr" presetSubtype="2" fill="hold" grpId="0" nodeType="afterEffect">
                                  <p:stCondLst>
                                    <p:cond delay="2000"/>
                                  </p:stCondLst>
                                  <p:childTnLst>
                                    <p:set>
                                      <p:cBhvr>
                                        <p:cTn id="20" dur="1" fill="hold">
                                          <p:stCondLst>
                                            <p:cond delay="0"/>
                                          </p:stCondLst>
                                        </p:cTn>
                                        <p:tgtEl>
                                          <p:spTgt spid="20529"/>
                                        </p:tgtEl>
                                        <p:attrNameLst>
                                          <p:attrName>style.visibility</p:attrName>
                                        </p:attrNameLst>
                                      </p:cBhvr>
                                      <p:to>
                                        <p:strVal val="visible"/>
                                      </p:to>
                                    </p:set>
                                    <p:anim calcmode="lin" valueType="num">
                                      <p:cBhvr additive="base">
                                        <p:cTn id="21" dur="500" fill="hold"/>
                                        <p:tgtEl>
                                          <p:spTgt spid="20529"/>
                                        </p:tgtEl>
                                        <p:attrNameLst>
                                          <p:attrName>ppt_x</p:attrName>
                                        </p:attrNameLst>
                                      </p:cBhvr>
                                      <p:tavLst>
                                        <p:tav tm="0">
                                          <p:val>
                                            <p:strVal val="1+#ppt_w/2"/>
                                          </p:val>
                                        </p:tav>
                                        <p:tav tm="100000">
                                          <p:val>
                                            <p:strVal val="#ppt_x"/>
                                          </p:val>
                                        </p:tav>
                                      </p:tavLst>
                                    </p:anim>
                                    <p:anim calcmode="lin" valueType="num">
                                      <p:cBhvr additive="base">
                                        <p:cTn id="22" dur="500" fill="hold"/>
                                        <p:tgtEl>
                                          <p:spTgt spid="2052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523"/>
                                        </p:tgtEl>
                                        <p:attrNameLst>
                                          <p:attrName>style.visibility</p:attrName>
                                        </p:attrNameLst>
                                      </p:cBhvr>
                                      <p:to>
                                        <p:strVal val="visible"/>
                                      </p:to>
                                    </p:set>
                                    <p:animEffect transition="in" filter="wipe(down)">
                                      <p:cBhvr>
                                        <p:cTn id="27" dur="500"/>
                                        <p:tgtEl>
                                          <p:spTgt spid="20523"/>
                                        </p:tgtEl>
                                      </p:cBhvr>
                                    </p:animEffect>
                                  </p:childTnLst>
                                </p:cTn>
                              </p:par>
                            </p:childTnLst>
                          </p:cTn>
                        </p:par>
                        <p:par>
                          <p:cTn id="28" fill="hold">
                            <p:stCondLst>
                              <p:cond delay="500"/>
                            </p:stCondLst>
                            <p:childTnLst>
                              <p:par>
                                <p:cTn id="29" presetID="12" presetClass="entr" presetSubtype="1" fill="hold" grpId="0" nodeType="afterEffect">
                                  <p:stCondLst>
                                    <p:cond delay="2000"/>
                                  </p:stCondLst>
                                  <p:childTnLst>
                                    <p:set>
                                      <p:cBhvr>
                                        <p:cTn id="30" dur="1" fill="hold">
                                          <p:stCondLst>
                                            <p:cond delay="0"/>
                                          </p:stCondLst>
                                        </p:cTn>
                                        <p:tgtEl>
                                          <p:spTgt spid="20526"/>
                                        </p:tgtEl>
                                        <p:attrNameLst>
                                          <p:attrName>style.visibility</p:attrName>
                                        </p:attrNameLst>
                                      </p:cBhvr>
                                      <p:to>
                                        <p:strVal val="visible"/>
                                      </p:to>
                                    </p:set>
                                    <p:animEffect transition="in" filter="slide(fromTop)">
                                      <p:cBhvr>
                                        <p:cTn id="31" dur="500"/>
                                        <p:tgtEl>
                                          <p:spTgt spid="20526"/>
                                        </p:tgtEl>
                                      </p:cBhvr>
                                    </p:animEffect>
                                  </p:childTnLst>
                                </p:cTn>
                              </p:par>
                            </p:childTnLst>
                          </p:cTn>
                        </p:par>
                        <p:par>
                          <p:cTn id="32" fill="hold">
                            <p:stCondLst>
                              <p:cond delay="3000"/>
                            </p:stCondLst>
                            <p:childTnLst>
                              <p:par>
                                <p:cTn id="33" presetID="2" presetClass="entr" presetSubtype="2" fill="hold" grpId="0" nodeType="afterEffect">
                                  <p:stCondLst>
                                    <p:cond delay="2000"/>
                                  </p:stCondLst>
                                  <p:childTnLst>
                                    <p:set>
                                      <p:cBhvr>
                                        <p:cTn id="34" dur="1" fill="hold">
                                          <p:stCondLst>
                                            <p:cond delay="0"/>
                                          </p:stCondLst>
                                        </p:cTn>
                                        <p:tgtEl>
                                          <p:spTgt spid="20530"/>
                                        </p:tgtEl>
                                        <p:attrNameLst>
                                          <p:attrName>style.visibility</p:attrName>
                                        </p:attrNameLst>
                                      </p:cBhvr>
                                      <p:to>
                                        <p:strVal val="visible"/>
                                      </p:to>
                                    </p:set>
                                    <p:anim calcmode="lin" valueType="num">
                                      <p:cBhvr additive="base">
                                        <p:cTn id="35" dur="500" fill="hold"/>
                                        <p:tgtEl>
                                          <p:spTgt spid="20530"/>
                                        </p:tgtEl>
                                        <p:attrNameLst>
                                          <p:attrName>ppt_x</p:attrName>
                                        </p:attrNameLst>
                                      </p:cBhvr>
                                      <p:tavLst>
                                        <p:tav tm="0">
                                          <p:val>
                                            <p:strVal val="1+#ppt_w/2"/>
                                          </p:val>
                                        </p:tav>
                                        <p:tav tm="100000">
                                          <p:val>
                                            <p:strVal val="#ppt_x"/>
                                          </p:val>
                                        </p:tav>
                                      </p:tavLst>
                                    </p:anim>
                                    <p:anim calcmode="lin" valueType="num">
                                      <p:cBhvr additive="base">
                                        <p:cTn id="36" dur="500" fill="hold"/>
                                        <p:tgtEl>
                                          <p:spTgt spid="2053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0525"/>
                                        </p:tgtEl>
                                        <p:attrNameLst>
                                          <p:attrName>style.visibility</p:attrName>
                                        </p:attrNameLst>
                                      </p:cBhvr>
                                      <p:to>
                                        <p:strVal val="visible"/>
                                      </p:to>
                                    </p:set>
                                    <p:animEffect transition="in" filter="wipe(down)">
                                      <p:cBhvr>
                                        <p:cTn id="41" dur="500"/>
                                        <p:tgtEl>
                                          <p:spTgt spid="20525"/>
                                        </p:tgtEl>
                                      </p:cBhvr>
                                    </p:animEffect>
                                  </p:childTnLst>
                                </p:cTn>
                              </p:par>
                            </p:childTnLst>
                          </p:cTn>
                        </p:par>
                        <p:par>
                          <p:cTn id="42" fill="hold">
                            <p:stCondLst>
                              <p:cond delay="500"/>
                            </p:stCondLst>
                            <p:childTnLst>
                              <p:par>
                                <p:cTn id="43" presetID="12" presetClass="entr" presetSubtype="1" fill="hold" grpId="0" nodeType="afterEffect">
                                  <p:stCondLst>
                                    <p:cond delay="2000"/>
                                  </p:stCondLst>
                                  <p:childTnLst>
                                    <p:set>
                                      <p:cBhvr>
                                        <p:cTn id="44" dur="1" fill="hold">
                                          <p:stCondLst>
                                            <p:cond delay="0"/>
                                          </p:stCondLst>
                                        </p:cTn>
                                        <p:tgtEl>
                                          <p:spTgt spid="20527"/>
                                        </p:tgtEl>
                                        <p:attrNameLst>
                                          <p:attrName>style.visibility</p:attrName>
                                        </p:attrNameLst>
                                      </p:cBhvr>
                                      <p:to>
                                        <p:strVal val="visible"/>
                                      </p:to>
                                    </p:set>
                                    <p:animEffect transition="in" filter="slide(fromTop)">
                                      <p:cBhvr>
                                        <p:cTn id="45" dur="500"/>
                                        <p:tgtEl>
                                          <p:spTgt spid="20527"/>
                                        </p:tgtEl>
                                      </p:cBhvr>
                                    </p:animEffect>
                                  </p:childTnLst>
                                </p:cTn>
                              </p:par>
                            </p:childTnLst>
                          </p:cTn>
                        </p:par>
                        <p:par>
                          <p:cTn id="46" fill="hold">
                            <p:stCondLst>
                              <p:cond delay="3000"/>
                            </p:stCondLst>
                            <p:childTnLst>
                              <p:par>
                                <p:cTn id="47" presetID="2" presetClass="entr" presetSubtype="2" fill="hold" grpId="0" nodeType="afterEffect">
                                  <p:stCondLst>
                                    <p:cond delay="2000"/>
                                  </p:stCondLst>
                                  <p:childTnLst>
                                    <p:set>
                                      <p:cBhvr>
                                        <p:cTn id="48" dur="1" fill="hold">
                                          <p:stCondLst>
                                            <p:cond delay="0"/>
                                          </p:stCondLst>
                                        </p:cTn>
                                        <p:tgtEl>
                                          <p:spTgt spid="20504"/>
                                        </p:tgtEl>
                                        <p:attrNameLst>
                                          <p:attrName>style.visibility</p:attrName>
                                        </p:attrNameLst>
                                      </p:cBhvr>
                                      <p:to>
                                        <p:strVal val="visible"/>
                                      </p:to>
                                    </p:set>
                                    <p:anim calcmode="lin" valueType="num">
                                      <p:cBhvr additive="base">
                                        <p:cTn id="49" dur="500" fill="hold"/>
                                        <p:tgtEl>
                                          <p:spTgt spid="20504"/>
                                        </p:tgtEl>
                                        <p:attrNameLst>
                                          <p:attrName>ppt_x</p:attrName>
                                        </p:attrNameLst>
                                      </p:cBhvr>
                                      <p:tavLst>
                                        <p:tav tm="0">
                                          <p:val>
                                            <p:strVal val="1+#ppt_w/2"/>
                                          </p:val>
                                        </p:tav>
                                        <p:tav tm="100000">
                                          <p:val>
                                            <p:strVal val="#ppt_x"/>
                                          </p:val>
                                        </p:tav>
                                      </p:tavLst>
                                    </p:anim>
                                    <p:anim calcmode="lin" valueType="num">
                                      <p:cBhvr additive="base">
                                        <p:cTn id="50" dur="500" fill="hold"/>
                                        <p:tgtEl>
                                          <p:spTgt spid="20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1" grpId="0" animBg="1" autoUpdateAnimBg="0"/>
      <p:bldP spid="20504" grpId="0" autoUpdateAnimBg="0"/>
      <p:bldP spid="20523" grpId="0" animBg="1"/>
      <p:bldP spid="20525" grpId="0" animBg="1"/>
      <p:bldP spid="20526" grpId="0" animBg="1" autoUpdateAnimBg="0"/>
      <p:bldP spid="20527" grpId="0" animBg="1" autoUpdateAnimBg="0"/>
      <p:bldP spid="20529" grpId="0" autoUpdateAnimBg="0"/>
      <p:bldP spid="20530" grpId="0" autoUpdateAnimBg="0"/>
      <p:bldP spid="12" grpId="0" animBg="1" autoUpdateAnimBg="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2 </a:t>
            </a:r>
            <a:r>
              <a:rPr lang="zh-CN" altLang="en-US" dirty="0">
                <a:solidFill>
                  <a:schemeClr val="tx1"/>
                </a:solidFill>
              </a:rPr>
              <a:t>基本概念</a:t>
            </a:r>
            <a:r>
              <a:rPr lang="en-US" altLang="zh-CN" dirty="0">
                <a:solidFill>
                  <a:schemeClr val="tx1"/>
                </a:solidFill>
              </a:rPr>
              <a:t>—</a:t>
            </a:r>
            <a:r>
              <a:rPr lang="zh-CN" altLang="en-US" dirty="0">
                <a:solidFill>
                  <a:schemeClr val="tx1"/>
                </a:solidFill>
              </a:rPr>
              <a:t>数字信号</a:t>
            </a:r>
            <a:endParaRPr lang="zh-CN" altLang="en-US" dirty="0"/>
          </a:p>
        </p:txBody>
      </p:sp>
      <p:sp>
        <p:nvSpPr>
          <p:cNvPr id="4" name="灯片编号占位符 3"/>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pic>
        <p:nvPicPr>
          <p:cNvPr id="3074" name="Picture 2" descr="Image result for æ°å­ä¿¡å·æ³¢å½¢"/>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7485" y="1960441"/>
            <a:ext cx="3460583" cy="3109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æ°å­ä¿¡å· 0 1 æ³¢å½¢"/>
          <p:cNvPicPr>
            <a:picLocks noChangeAspect="1" noChangeArrowheads="1"/>
          </p:cNvPicPr>
          <p:nvPr/>
        </p:nvPicPr>
        <p:blipFill rotWithShape="1">
          <a:blip r:embed="rId2">
            <a:extLst>
              <a:ext uri="{28A0092B-C50C-407E-A947-70E740481C1C}">
                <a14:useLocalDpi xmlns:a14="http://schemas.microsoft.com/office/drawing/2010/main" val="0"/>
              </a:ext>
            </a:extLst>
          </a:blip>
          <a:srcRect b="49465"/>
          <a:stretch>
            <a:fillRect/>
          </a:stretch>
        </p:blipFill>
        <p:spPr bwMode="auto">
          <a:xfrm>
            <a:off x="4693207" y="4100676"/>
            <a:ext cx="3810000" cy="118892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333413" y="1884050"/>
            <a:ext cx="4529588" cy="1631216"/>
          </a:xfrm>
          <a:prstGeom prst="rect">
            <a:avLst/>
          </a:prstGeom>
        </p:spPr>
        <p:txBody>
          <a:bodyPr wrap="square">
            <a:spAutoFit/>
          </a:bodyPr>
          <a:lstStyle/>
          <a:p>
            <a:r>
              <a:rPr lang="zh-CN" altLang="zh-CN" sz="2400" kern="100" dirty="0">
                <a:solidFill>
                  <a:schemeClr val="bg2"/>
                </a:solidFill>
                <a:latin typeface="黑体" panose="02010609060101010101" pitchFamily="49" charset="-122"/>
                <a:ea typeface="黑体" panose="02010609060101010101" pitchFamily="49" charset="-122"/>
                <a:cs typeface="Times New Roman" panose="02020603050405020304" pitchFamily="18" charset="0"/>
              </a:rPr>
              <a:t>数字信号</a:t>
            </a:r>
            <a:r>
              <a:rPr lang="zh-CN" altLang="en-US" sz="2400" kern="100" dirty="0">
                <a:solidFill>
                  <a:schemeClr val="bg2"/>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400" kern="100" dirty="0">
                <a:solidFill>
                  <a:schemeClr val="bg2"/>
                </a:solidFill>
                <a:latin typeface="黑体" panose="02010609060101010101" pitchFamily="49" charset="-122"/>
                <a:ea typeface="黑体" panose="02010609060101010101" pitchFamily="49" charset="-122"/>
                <a:cs typeface="Times New Roman" panose="02020603050405020304" pitchFamily="18" charset="0"/>
              </a:rPr>
              <a:t>自变量是离散的、因变量也是离散的信号</a:t>
            </a:r>
            <a:r>
              <a:rPr lang="zh-CN" altLang="en-US" sz="2400" kern="100" dirty="0">
                <a:solidFill>
                  <a:schemeClr val="bg2"/>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400" kern="100" dirty="0">
                <a:solidFill>
                  <a:schemeClr val="bg2"/>
                </a:solidFill>
                <a:latin typeface="黑体" panose="02010609060101010101" pitchFamily="49" charset="-122"/>
                <a:ea typeface="黑体" panose="02010609060101010101" pitchFamily="49" charset="-122"/>
                <a:cs typeface="Times New Roman" panose="02020603050405020304" pitchFamily="18" charset="0"/>
              </a:rPr>
              <a:t>这种信号的自变量用整数表示，因变量用有限数字中的一个数字来表示</a:t>
            </a:r>
            <a:r>
              <a:rPr lang="zh-CN" altLang="zh-CN" kern="100" dirty="0">
                <a:solidFill>
                  <a:schemeClr val="bg2"/>
                </a:solidFill>
                <a:latin typeface="Times New Roman" panose="02020603050405020304" pitchFamily="18" charset="0"/>
                <a:cs typeface="Times New Roman" panose="02020603050405020304" pitchFamily="18" charset="0"/>
              </a:rPr>
              <a:t>。</a:t>
            </a:r>
            <a:endParaRPr lang="zh-CN" altLang="en-US" dirty="0">
              <a:solidFill>
                <a:schemeClr val="bg2"/>
              </a:solidFill>
            </a:endParaRPr>
          </a:p>
        </p:txBody>
      </p:sp>
      <p:sp>
        <p:nvSpPr>
          <p:cNvPr id="9" name="矩形 8"/>
          <p:cNvSpPr/>
          <p:nvPr/>
        </p:nvSpPr>
        <p:spPr>
          <a:xfrm>
            <a:off x="1277161" y="1049911"/>
            <a:ext cx="2017749" cy="523220"/>
          </a:xfrm>
          <a:prstGeom prst="rect">
            <a:avLst/>
          </a:prstGeom>
        </p:spPr>
        <p:txBody>
          <a:bodyPr wrap="square">
            <a:spAutoFit/>
          </a:bodyPr>
          <a:lstStyle/>
          <a:p>
            <a:pPr eaLnBrk="1" hangingPunct="1">
              <a:spcBef>
                <a:spcPct val="20000"/>
              </a:spcBef>
              <a:buClr>
                <a:schemeClr val="hlink"/>
              </a:buClr>
              <a:buSzPct val="70000"/>
              <a:buFont typeface="Wingdings" panose="05000000000000000000" pitchFamily="2" charset="2"/>
              <a:buNone/>
            </a:pPr>
            <a:r>
              <a:rPr kumimoji="0" lang="zh-CN" altLang="en-US" dirty="0">
                <a:solidFill>
                  <a:schemeClr val="tx1"/>
                </a:solidFill>
                <a:ea typeface="黑体" panose="02010609060101010101" pitchFamily="49" charset="-122"/>
              </a:rPr>
              <a:t>模拟与数字</a:t>
            </a:r>
            <a:endParaRPr kumimoji="0" lang="zh-CN" altLang="en-US" dirty="0">
              <a:solidFill>
                <a:schemeClr val="tx1"/>
              </a:solidFill>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626174" y="2437965"/>
            <a:ext cx="7924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FFFF99"/>
              </a:buClr>
              <a:buNone/>
            </a:pPr>
            <a:r>
              <a:rPr lang="zh-CN" altLang="en-US" sz="2800" dirty="0">
                <a:ea typeface="黑体" panose="02010609060101010101" pitchFamily="49" charset="-122"/>
              </a:rPr>
              <a:t>数字电路</a:t>
            </a:r>
            <a:r>
              <a:rPr lang="en-US" altLang="zh-CN" sz="2800" dirty="0">
                <a:latin typeface="Times New Roman" panose="02020603050405020304" pitchFamily="18" charset="0"/>
                <a:ea typeface="黑体" panose="02010609060101010101" pitchFamily="49" charset="-122"/>
              </a:rPr>
              <a:t>——</a:t>
            </a:r>
            <a:endParaRPr lang="en-US" altLang="zh-CN" sz="2800" dirty="0">
              <a:ea typeface="黑体" panose="02010609060101010101" pitchFamily="49" charset="-122"/>
            </a:endParaRPr>
          </a:p>
          <a:p>
            <a:pPr marL="0" indent="0" eaLnBrk="1" hangingPunct="1">
              <a:buClr>
                <a:srgbClr val="FFFF99"/>
              </a:buClr>
              <a:buNone/>
            </a:pPr>
            <a:r>
              <a:rPr lang="en-US" altLang="zh-CN" sz="2800" dirty="0">
                <a:ea typeface="黑体" panose="02010609060101010101" pitchFamily="49" charset="-122"/>
              </a:rPr>
              <a:t>        </a:t>
            </a:r>
            <a:r>
              <a:rPr lang="zh-CN" altLang="en-US" sz="2800" dirty="0">
                <a:ea typeface="黑体" panose="02010609060101010101" pitchFamily="49" charset="-122"/>
              </a:rPr>
              <a:t>研究数值的逻辑加工和运算的电路</a:t>
            </a:r>
            <a:r>
              <a:rPr lang="en-US" altLang="zh-CN" sz="2800" dirty="0">
                <a:ea typeface="黑体" panose="02010609060101010101" pitchFamily="49" charset="-122"/>
              </a:rPr>
              <a:t>.</a:t>
            </a:r>
            <a:endParaRPr lang="zh-CN" altLang="en-US" sz="2800" dirty="0">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46929CCE-959B-41CA-84A4-0AA87FC21048}" type="slidenum">
              <a:rPr lang="en-US" altLang="zh-CN" smtClean="0"/>
            </a:fld>
            <a:endParaRPr lang="en-US" altLang="zh-CN"/>
          </a:p>
        </p:txBody>
      </p:sp>
      <p:sp>
        <p:nvSpPr>
          <p:cNvPr id="4" name="标题 3"/>
          <p:cNvSpPr>
            <a:spLocks noGrp="1"/>
          </p:cNvSpPr>
          <p:nvPr>
            <p:ph type="title"/>
          </p:nvPr>
        </p:nvSpPr>
        <p:spPr>
          <a:xfrm>
            <a:off x="1254826" y="321952"/>
            <a:ext cx="6954715" cy="588136"/>
          </a:xfrm>
        </p:spPr>
        <p:txBody>
          <a:bodyPr/>
          <a:lstStyle/>
          <a:p>
            <a:r>
              <a:rPr lang="en-US" altLang="zh-CN" sz="3200" dirty="0">
                <a:solidFill>
                  <a:schemeClr val="tx1"/>
                </a:solidFill>
              </a:rPr>
              <a:t>2 </a:t>
            </a:r>
            <a:r>
              <a:rPr lang="zh-CN" altLang="en-US" sz="3200" dirty="0">
                <a:solidFill>
                  <a:schemeClr val="tx1"/>
                </a:solidFill>
              </a:rPr>
              <a:t>基本概念</a:t>
            </a:r>
            <a:r>
              <a:rPr lang="en-US" altLang="zh-CN" sz="3200" dirty="0">
                <a:solidFill>
                  <a:schemeClr val="tx1"/>
                </a:solidFill>
              </a:rPr>
              <a:t>—</a:t>
            </a:r>
            <a:r>
              <a:rPr lang="zh-CN" altLang="en-US" sz="3200" dirty="0">
                <a:solidFill>
                  <a:schemeClr val="tx1"/>
                </a:solidFill>
              </a:rPr>
              <a:t>数字电路</a:t>
            </a:r>
            <a:endParaRPr lang="zh-CN" altLang="en-US" sz="3200" dirty="0">
              <a:solidFill>
                <a:schemeClr val="tx1"/>
              </a:solidFill>
            </a:endParaRPr>
          </a:p>
        </p:txBody>
      </p:sp>
      <p:sp>
        <p:nvSpPr>
          <p:cNvPr id="7" name="Rectangle 5"/>
          <p:cNvSpPr>
            <a:spLocks noChangeArrowheads="1"/>
          </p:cNvSpPr>
          <p:nvPr/>
        </p:nvSpPr>
        <p:spPr bwMode="auto">
          <a:xfrm>
            <a:off x="626174" y="3405204"/>
            <a:ext cx="7924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FFFF99"/>
              </a:buClr>
              <a:buNone/>
            </a:pPr>
            <a:r>
              <a:rPr lang="zh-CN" altLang="en-US" sz="2800" dirty="0">
                <a:ea typeface="黑体" panose="02010609060101010101" pitchFamily="49" charset="-122"/>
              </a:rPr>
              <a:t>数字电路</a:t>
            </a:r>
            <a:r>
              <a:rPr lang="en-US" altLang="zh-CN" sz="2800" dirty="0">
                <a:latin typeface="Times New Roman" panose="02020603050405020304" pitchFamily="18" charset="0"/>
                <a:ea typeface="黑体" panose="02010609060101010101" pitchFamily="49" charset="-122"/>
              </a:rPr>
              <a:t>——</a:t>
            </a:r>
            <a:endParaRPr lang="en-US" altLang="zh-CN" sz="2800" dirty="0">
              <a:ea typeface="黑体" panose="02010609060101010101" pitchFamily="49" charset="-122"/>
            </a:endParaRPr>
          </a:p>
          <a:p>
            <a:pPr marL="0" indent="0" eaLnBrk="1" hangingPunct="1">
              <a:buClr>
                <a:srgbClr val="FFFF99"/>
              </a:buClr>
              <a:buNone/>
            </a:pPr>
            <a:r>
              <a:rPr lang="en-US" altLang="zh-CN" sz="2800" dirty="0">
                <a:ea typeface="黑体" panose="02010609060101010101" pitchFamily="49" charset="-122"/>
              </a:rPr>
              <a:t>	</a:t>
            </a:r>
            <a:r>
              <a:rPr lang="zh-CN" altLang="en-US" sz="2800" dirty="0">
                <a:ea typeface="黑体" panose="02010609060101010101" pitchFamily="49" charset="-122"/>
              </a:rPr>
              <a:t>以二进制逻辑代数为数学基础，使用二进制数字信号，既能进行算术运算又能方便地进行逻辑运算</a:t>
            </a:r>
            <a:r>
              <a:rPr lang="en-US" altLang="zh-CN" sz="2800" dirty="0">
                <a:ea typeface="黑体" panose="02010609060101010101" pitchFamily="49" charset="-122"/>
              </a:rPr>
              <a:t>.</a:t>
            </a:r>
            <a:endParaRPr lang="zh-CN" altLang="en-US" sz="2800" dirty="0">
              <a:ea typeface="黑体" panose="02010609060101010101" pitchFamily="49" charset="-122"/>
            </a:endParaRPr>
          </a:p>
        </p:txBody>
      </p:sp>
      <p:sp>
        <p:nvSpPr>
          <p:cNvPr id="8" name="Text Box 4"/>
          <p:cNvSpPr txBox="1">
            <a:spLocks noChangeArrowheads="1"/>
          </p:cNvSpPr>
          <p:nvPr/>
        </p:nvSpPr>
        <p:spPr bwMode="auto">
          <a:xfrm>
            <a:off x="626174" y="1079903"/>
            <a:ext cx="77241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dirty="0">
                <a:solidFill>
                  <a:srgbClr val="FF0000"/>
                </a:solidFill>
                <a:latin typeface="黑体" panose="02010609060101010101" pitchFamily="49" charset="-122"/>
                <a:ea typeface="黑体" panose="02010609060101010101" pitchFamily="49" charset="-122"/>
              </a:rPr>
              <a:t>数字电路</a:t>
            </a:r>
            <a:r>
              <a:rPr kumimoji="0" lang="en-US" altLang="zh-CN" dirty="0">
                <a:solidFill>
                  <a:srgbClr val="FF0000"/>
                </a:solidFill>
                <a:latin typeface="黑体" panose="02010609060101010101" pitchFamily="49" charset="-122"/>
                <a:ea typeface="黑体" panose="02010609060101010101" pitchFamily="49" charset="-122"/>
              </a:rPr>
              <a:t>——</a:t>
            </a:r>
            <a:endParaRPr kumimoji="0" lang="en-US" altLang="zh-CN" dirty="0">
              <a:solidFill>
                <a:srgbClr val="FF0000"/>
              </a:solidFill>
              <a:latin typeface="黑体" panose="02010609060101010101" pitchFamily="49" charset="-122"/>
              <a:ea typeface="黑体" panose="02010609060101010101" pitchFamily="49" charset="-122"/>
            </a:endParaRPr>
          </a:p>
          <a:p>
            <a:pPr eaLnBrk="1" hangingPunct="1">
              <a:spcBef>
                <a:spcPts val="0"/>
              </a:spcBef>
            </a:pPr>
            <a:r>
              <a:rPr lang="zh-CN" altLang="en-US" dirty="0">
                <a:solidFill>
                  <a:srgbClr val="FF0000"/>
                </a:solidFill>
                <a:latin typeface="黑体" panose="02010609060101010101" pitchFamily="49" charset="-122"/>
                <a:ea typeface="黑体" panose="02010609060101010101" pitchFamily="49" charset="-122"/>
              </a:rPr>
              <a:t>用数字信号完成对数字量的算术运算和逻辑运算的电路称为数字电路。</a:t>
            </a:r>
            <a:endParaRPr kumimoji="0" lang="zh-CN" altLang="en-US"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 calcmode="lin" valueType="num">
                                      <p:cBhvr additive="base">
                                        <p:cTn id="12" dur="500" fill="hold"/>
                                        <p:tgtEl>
                                          <p:spTgt spid="17413"/>
                                        </p:tgtEl>
                                        <p:attrNameLst>
                                          <p:attrName>ppt_x</p:attrName>
                                        </p:attrNameLst>
                                      </p:cBhvr>
                                      <p:tavLst>
                                        <p:tav tm="0">
                                          <p:val>
                                            <p:strVal val="#ppt_x"/>
                                          </p:val>
                                        </p:tav>
                                        <p:tav tm="100000">
                                          <p:val>
                                            <p:strVal val="#ppt_x"/>
                                          </p:val>
                                        </p:tav>
                                      </p:tavLst>
                                    </p:anim>
                                    <p:anim calcmode="lin" valueType="num">
                                      <p:cBhvr additive="base">
                                        <p:cTn id="13"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7" grpId="0"/>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590548" y="1079903"/>
            <a:ext cx="82165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eaLnBrk="1" hangingPunct="1">
              <a:spcBef>
                <a:spcPct val="50000"/>
              </a:spcBef>
            </a:pPr>
            <a:r>
              <a:rPr kumimoji="0" lang="zh-CN" altLang="en-US" sz="3200" dirty="0">
                <a:solidFill>
                  <a:schemeClr val="tx1"/>
                </a:solidFill>
                <a:ea typeface="黑体" panose="02010609060101010101" pitchFamily="49" charset="-122"/>
              </a:rPr>
              <a:t>数字电路</a:t>
            </a:r>
            <a:r>
              <a:rPr kumimoji="0" lang="en-US" altLang="zh-CN" sz="3200" dirty="0">
                <a:solidFill>
                  <a:schemeClr val="tx1"/>
                </a:solidFill>
                <a:ea typeface="黑体" panose="02010609060101010101" pitchFamily="49" charset="-122"/>
              </a:rPr>
              <a:t>——</a:t>
            </a:r>
            <a:endParaRPr kumimoji="0" lang="en-US" altLang="zh-CN" sz="3200" dirty="0">
              <a:solidFill>
                <a:schemeClr val="tx1"/>
              </a:solidFill>
              <a:ea typeface="黑体" panose="02010609060101010101" pitchFamily="49" charset="-122"/>
            </a:endParaRPr>
          </a:p>
          <a:p>
            <a:pPr eaLnBrk="1" hangingPunct="1">
              <a:spcBef>
                <a:spcPts val="0"/>
              </a:spcBef>
            </a:pPr>
            <a:r>
              <a:rPr kumimoji="0" lang="zh-CN" altLang="en-US" sz="3200" dirty="0">
                <a:solidFill>
                  <a:schemeClr val="tx1"/>
                </a:solidFill>
                <a:ea typeface="黑体" panose="02010609060101010101" pitchFamily="49" charset="-122"/>
              </a:rPr>
              <a:t>由半导体、电阻、电容等连接构成处理数字信号的电路。</a:t>
            </a:r>
            <a:endParaRPr kumimoji="0" lang="en-US" altLang="zh-CN" sz="3200" dirty="0">
              <a:solidFill>
                <a:schemeClr val="tx1"/>
              </a:solidFill>
              <a:ea typeface="黑体" panose="02010609060101010101" pitchFamily="49" charset="-122"/>
            </a:endParaRPr>
          </a:p>
        </p:txBody>
      </p:sp>
      <p:sp>
        <p:nvSpPr>
          <p:cNvPr id="4" name="标题 3"/>
          <p:cNvSpPr>
            <a:spLocks noGrp="1"/>
          </p:cNvSpPr>
          <p:nvPr>
            <p:ph type="title"/>
          </p:nvPr>
        </p:nvSpPr>
        <p:spPr>
          <a:xfrm>
            <a:off x="1219200" y="321952"/>
            <a:ext cx="6954715" cy="588136"/>
          </a:xfrm>
        </p:spPr>
        <p:txBody>
          <a:bodyPr/>
          <a:lstStyle/>
          <a:p>
            <a:r>
              <a:rPr lang="en-US" altLang="zh-CN" sz="3200" dirty="0">
                <a:solidFill>
                  <a:schemeClr val="tx1"/>
                </a:solidFill>
              </a:rPr>
              <a:t>2 </a:t>
            </a:r>
            <a:r>
              <a:rPr lang="zh-CN" altLang="en-US" sz="3200" dirty="0">
                <a:solidFill>
                  <a:schemeClr val="tx1"/>
                </a:solidFill>
              </a:rPr>
              <a:t>基本概念</a:t>
            </a:r>
            <a:r>
              <a:rPr lang="en-US" altLang="zh-CN" sz="3200" dirty="0">
                <a:solidFill>
                  <a:schemeClr val="tx1"/>
                </a:solidFill>
              </a:rPr>
              <a:t>—</a:t>
            </a:r>
            <a:r>
              <a:rPr lang="zh-CN" altLang="en-US" sz="3200" dirty="0">
                <a:solidFill>
                  <a:schemeClr val="tx1"/>
                </a:solidFill>
              </a:rPr>
              <a:t>数字电路</a:t>
            </a:r>
            <a:endParaRPr lang="zh-CN" altLang="en-US" sz="3200" dirty="0">
              <a:solidFill>
                <a:schemeClr val="tx1"/>
              </a:solidFill>
            </a:endParaRPr>
          </a:p>
        </p:txBody>
      </p:sp>
      <p:pic>
        <p:nvPicPr>
          <p:cNvPr id="8" name="图片 7" descr="https://timgsa.baidu.com/timg?image&amp;quality=80&amp;size=b9999_10000&amp;sec=1488851932&amp;di=ef7b3820fc09cd3c431fd9c5c1ab6a0c&amp;imgtype=jpg&amp;er=1&amp;src=http%3A%2F%2Fpic.baike.soso.com%2Fp%2F20140513%2F20140513153516-1740743486.jpg"/>
          <p:cNvPicPr/>
          <p:nvPr/>
        </p:nvPicPr>
        <p:blipFill rotWithShape="1">
          <a:blip r:embed="rId1">
            <a:extLst>
              <a:ext uri="{28A0092B-C50C-407E-A947-70E740481C1C}">
                <a14:useLocalDpi xmlns:a14="http://schemas.microsoft.com/office/drawing/2010/main" val="0"/>
              </a:ext>
            </a:extLst>
          </a:blip>
          <a:srcRect l="3671" t="11111" r="22903" b="20833"/>
          <a:stretch>
            <a:fillRect/>
          </a:stretch>
        </p:blipFill>
        <p:spPr bwMode="auto">
          <a:xfrm>
            <a:off x="333707" y="2649563"/>
            <a:ext cx="4061636" cy="3338623"/>
          </a:xfrm>
          <a:prstGeom prst="rect">
            <a:avLst/>
          </a:prstGeom>
          <a:noFill/>
          <a:ln>
            <a:noFill/>
          </a:ln>
        </p:spPr>
      </p:pic>
      <p:pic>
        <p:nvPicPr>
          <p:cNvPr id="6" name="Picture 6" descr="Image result for æ°å­ä¿¡å·å®éæ³¢å½¢ ä¸åæ¶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651" y="3342968"/>
            <a:ext cx="3978492" cy="1730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7412"/>
                                        </p:tgtEl>
                                        <p:attrNameLst>
                                          <p:attrName>style.visibility</p:attrName>
                                        </p:attrNameLst>
                                      </p:cBhvr>
                                      <p:to>
                                        <p:strVal val="visible"/>
                                      </p:to>
                                    </p:set>
                                    <p:animEffect transition="in" filter="wipe(left)">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38100" cap="flat" cmpd="sng" algn="ctr">
          <a:solidFill>
            <a:schemeClr val="tx1">
              <a:lumMod val="75000"/>
              <a:lumOff val="25000"/>
            </a:schemeClr>
          </a:solidFill>
          <a:prstDash val="solid"/>
          <a:miter lim="800000"/>
          <a:headEnd type="none" w="med" len="med"/>
          <a:tailEnd type="none" w="med" len="med"/>
        </a:ln>
      </a:spPr>
      <a:bodyPr vert="horz" wrap="square" lIns="90000" tIns="46800" rIns="90000" bIns="46800" numCol="1" rtlCol="0"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spDef>
    <a:lnDef>
      <a:spPr bwMode="auto">
        <a:noFill/>
        <a:ln w="38100" cap="flat" cmpd="sng" algn="ctr">
          <a:solidFill>
            <a:schemeClr val="tx1"/>
          </a:solidFill>
          <a:prstDash val="solid"/>
          <a:miter lim="800000"/>
          <a:headEnd type="none" w="med" len="med"/>
          <a:tailEnd type="none" w="med" len="med"/>
        </a:ln>
      </a:spPr>
      <a:bodyPr/>
      <a:lstStyle/>
    </a:lnDef>
    <a:txDef>
      <a:spPr>
        <a:noFill/>
      </a:spPr>
      <a:bodyPr wrap="square" rtlCol="0">
        <a:spAutoFit/>
      </a:bodyPr>
      <a:lstStyle>
        <a:defPPr>
          <a:defRPr dirty="0" smtClean="0">
            <a:solidFill>
              <a:schemeClr val="tx1"/>
            </a:solidFill>
            <a:latin typeface="黑体" panose="02010609060101010101" pitchFamily="49" charset="-122"/>
            <a:ea typeface="黑体" panose="02010609060101010101" pitchFamily="49"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1511</Words>
  <Application>WPS 演示</Application>
  <PresentationFormat>全屏显示(4:3)</PresentationFormat>
  <Paragraphs>224</Paragraphs>
  <Slides>17</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30" baseType="lpstr">
      <vt:lpstr>Arial</vt:lpstr>
      <vt:lpstr>宋体</vt:lpstr>
      <vt:lpstr>Wingdings</vt:lpstr>
      <vt:lpstr>Tahoma</vt:lpstr>
      <vt:lpstr>黑体</vt:lpstr>
      <vt:lpstr>Times New Roman</vt:lpstr>
      <vt:lpstr>微软雅黑</vt:lpstr>
      <vt:lpstr>Arial Unicode MS</vt:lpstr>
      <vt:lpstr>等线</vt:lpstr>
      <vt:lpstr>Blends</vt:lpstr>
      <vt:lpstr>Equation.DSMT4</vt:lpstr>
      <vt:lpstr>Equation.DSMT4</vt:lpstr>
      <vt:lpstr>Equation.DSMT4</vt:lpstr>
      <vt:lpstr>《数字电子技术基础》</vt:lpstr>
      <vt:lpstr>教材：  《数字电子技术基础》第三版（北航出版社）               胡晓光主编      </vt:lpstr>
      <vt:lpstr>课程情况</vt:lpstr>
      <vt:lpstr>注册MOOC的方法：  在群里发通知认证：  MOOC课程名称-数字电子技术基础 去认证本校学生身份。 在MOOC上可以视频学习、做选择题强化学习，温习课程。 </vt:lpstr>
      <vt:lpstr>数字电路概述</vt:lpstr>
      <vt:lpstr>“数字技术”的课程关系</vt:lpstr>
      <vt:lpstr>2 基本概念—数字信号</vt:lpstr>
      <vt:lpstr>2 基本概念—数字电路</vt:lpstr>
      <vt:lpstr>2 基本概念—数字电路</vt:lpstr>
      <vt:lpstr>2 基本概念—数字的电路实现</vt:lpstr>
      <vt:lpstr>2 基本概念--数字电量表示</vt:lpstr>
      <vt:lpstr> 2 基本概念—正逻辑和负逻辑</vt:lpstr>
      <vt:lpstr>2 基本概念--数字电路的分类</vt:lpstr>
      <vt:lpstr>3 课程内容</vt:lpstr>
      <vt:lpstr>学习目标</vt:lpstr>
      <vt:lpstr>如何学习数字电路</vt:lpstr>
      <vt:lpstr>新的学期、新的开始！</vt:lpstr>
    </vt:vector>
  </TitlesOfParts>
  <Company>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前言</dc:title>
  <dc:creator>thtf</dc:creator>
  <cp:lastModifiedBy>胡晓光</cp:lastModifiedBy>
  <cp:revision>134</cp:revision>
  <dcterms:created xsi:type="dcterms:W3CDTF">2004-02-20T03:37:00Z</dcterms:created>
  <dcterms:modified xsi:type="dcterms:W3CDTF">2022-02-27T10:00:01Z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04992777DDB24F72B546AF0477C5176A</vt:lpwstr>
  </property>
  <property fmtid="{D5CDD505-2E9C-101B-9397-08002B2CF9AE}" pid="3" name="KSOProductBuildVer">
    <vt:lpwstr>2052-11.1.0.11365</vt:lpwstr>
  </property>
</Properties>
</file>