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66" r:id="rId3"/>
    <p:sldId id="467" r:id="rId5"/>
    <p:sldId id="468" r:id="rId6"/>
    <p:sldId id="469" r:id="rId7"/>
    <p:sldId id="470" r:id="rId8"/>
    <p:sldId id="471" r:id="rId9"/>
    <p:sldId id="501" r:id="rId10"/>
    <p:sldId id="505" r:id="rId11"/>
    <p:sldId id="506" r:id="rId12"/>
    <p:sldId id="475" r:id="rId13"/>
    <p:sldId id="504" r:id="rId14"/>
    <p:sldId id="503" r:id="rId15"/>
    <p:sldId id="507" r:id="rId16"/>
    <p:sldId id="508" r:id="rId17"/>
    <p:sldId id="509" r:id="rId18"/>
    <p:sldId id="474" r:id="rId19"/>
    <p:sldId id="510" r:id="rId20"/>
    <p:sldId id="476" r:id="rId21"/>
    <p:sldId id="540" r:id="rId22"/>
    <p:sldId id="477" r:id="rId23"/>
    <p:sldId id="478" r:id="rId24"/>
    <p:sldId id="479" r:id="rId25"/>
    <p:sldId id="480" r:id="rId26"/>
    <p:sldId id="481" r:id="rId27"/>
    <p:sldId id="513" r:id="rId28"/>
    <p:sldId id="539" r:id="rId29"/>
    <p:sldId id="536" r:id="rId30"/>
    <p:sldId id="514" r:id="rId31"/>
    <p:sldId id="485" r:id="rId32"/>
    <p:sldId id="515" r:id="rId33"/>
    <p:sldId id="516" r:id="rId34"/>
    <p:sldId id="491" r:id="rId35"/>
    <p:sldId id="518" r:id="rId36"/>
    <p:sldId id="519" r:id="rId37"/>
    <p:sldId id="520" r:id="rId38"/>
    <p:sldId id="521" r:id="rId39"/>
    <p:sldId id="522" r:id="rId40"/>
    <p:sldId id="523" r:id="rId41"/>
    <p:sldId id="538" r:id="rId42"/>
    <p:sldId id="524" r:id="rId43"/>
    <p:sldId id="533" r:id="rId44"/>
    <p:sldId id="528" r:id="rId45"/>
    <p:sldId id="534" r:id="rId46"/>
    <p:sldId id="535" r:id="rId47"/>
    <p:sldId id="532" r:id="rId48"/>
    <p:sldId id="527" r:id="rId49"/>
    <p:sldId id="529" r:id="rId50"/>
    <p:sldId id="525" r:id="rId51"/>
    <p:sldId id="495" r:id="rId52"/>
    <p:sldId id="530" r:id="rId53"/>
    <p:sldId id="541" r:id="rId54"/>
    <p:sldId id="531" r:id="rId55"/>
    <p:sldId id="499" r:id="rId5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08F8"/>
    <a:srgbClr val="9090F4"/>
    <a:srgbClr val="FFFF00"/>
    <a:srgbClr val="F6F000"/>
    <a:srgbClr val="CC9900"/>
    <a:srgbClr val="FF33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546" autoAdjust="0"/>
  </p:normalViewPr>
  <p:slideViewPr>
    <p:cSldViewPr snapToGrid="0">
      <p:cViewPr varScale="1">
        <p:scale>
          <a:sx n="81" d="100"/>
          <a:sy n="81" d="100"/>
        </p:scale>
        <p:origin x="1107" y="51"/>
      </p:cViewPr>
      <p:guideLst>
        <p:guide orient="horz" pos="2178"/>
        <p:guide pos="29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6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CAF0DD12-6D0B-434E-AEAE-27A0808CBFD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4" Type="http://schemas.openxmlformats.org/officeDocument/2006/relationships/hyperlink" Target="http://baike.baidu.com/view/18536.htm" TargetMode="External"/><Relationship Id="rId3" Type="http://schemas.openxmlformats.org/officeDocument/2006/relationships/hyperlink" Target="http://baike.baidu.com/view/359301.htm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4" Type="http://schemas.openxmlformats.org/officeDocument/2006/relationships/hyperlink" Target="http://baike.baidu.com/view/18536.htm" TargetMode="External"/><Relationship Id="rId3" Type="http://schemas.openxmlformats.org/officeDocument/2006/relationships/hyperlink" Target="http://baike.baidu.com/view/359301.htm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4" Type="http://schemas.openxmlformats.org/officeDocument/2006/relationships/hyperlink" Target="http://baike.baidu.com/view/18536.htm" TargetMode="External"/><Relationship Id="rId3" Type="http://schemas.openxmlformats.org/officeDocument/2006/relationships/hyperlink" Target="http://baike.baidu.com/view/359301.htm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4" Type="http://schemas.openxmlformats.org/officeDocument/2006/relationships/hyperlink" Target="http://baike.baidu.com/view/18536.htm" TargetMode="External"/><Relationship Id="rId3" Type="http://schemas.openxmlformats.org/officeDocument/2006/relationships/hyperlink" Target="http://baike.baidu.com/view/359301.htm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4" Type="http://schemas.openxmlformats.org/officeDocument/2006/relationships/hyperlink" Target="http://baike.baidu.com/view/18536.htm" TargetMode="External"/><Relationship Id="rId3" Type="http://schemas.openxmlformats.org/officeDocument/2006/relationships/hyperlink" Target="http://baike.baidu.com/view/359301.htm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4" Type="http://schemas.openxmlformats.org/officeDocument/2006/relationships/hyperlink" Target="http://baike.baidu.com/view/18536.htm" TargetMode="External"/><Relationship Id="rId3" Type="http://schemas.openxmlformats.org/officeDocument/2006/relationships/hyperlink" Target="http://baike.baidu.com/view/359301.htm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数制表示数量的规则，码制表示事物的规则。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zh-CN" dirty="0"/>
              <a:t>十进制整数转换为二进制整数采用</a:t>
            </a:r>
            <a:r>
              <a:rPr lang="en-US" altLang="zh-CN" b="1" dirty="0"/>
              <a:t>"</a:t>
            </a:r>
            <a:r>
              <a:rPr lang="zh-CN" altLang="zh-CN" b="1" dirty="0"/>
              <a:t>除</a:t>
            </a:r>
            <a:r>
              <a:rPr lang="en-US" altLang="zh-CN" b="1" dirty="0"/>
              <a:t>2</a:t>
            </a:r>
            <a:r>
              <a:rPr lang="zh-CN" altLang="zh-CN" b="1" dirty="0"/>
              <a:t>取余，逆序排列</a:t>
            </a:r>
            <a:r>
              <a:rPr lang="en-US" altLang="zh-CN" b="1" dirty="0"/>
              <a:t>"</a:t>
            </a:r>
            <a:r>
              <a:rPr lang="zh-CN" altLang="zh-CN" dirty="0"/>
              <a:t>法。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u="sng" dirty="0" err="1">
                <a:hlinkClick r:id="rId3"/>
              </a:rPr>
              <a:t>十进制</a:t>
            </a:r>
            <a:r>
              <a:rPr lang="zh-CN" altLang="zh-CN" dirty="0"/>
              <a:t>小数转换成</a:t>
            </a:r>
            <a:r>
              <a:rPr lang="en-US" altLang="zh-CN" u="sng" dirty="0" err="1">
                <a:hlinkClick r:id="rId4"/>
              </a:rPr>
              <a:t>二进制</a:t>
            </a:r>
            <a:r>
              <a:rPr lang="zh-CN" altLang="zh-CN" dirty="0"/>
              <a:t>小数采用</a:t>
            </a:r>
            <a:r>
              <a:rPr lang="en-US" altLang="zh-CN" b="1" dirty="0"/>
              <a:t>"</a:t>
            </a:r>
            <a:r>
              <a:rPr lang="zh-CN" altLang="zh-CN" b="1" dirty="0"/>
              <a:t>乘</a:t>
            </a:r>
            <a:r>
              <a:rPr lang="en-US" altLang="zh-CN" b="1" dirty="0"/>
              <a:t>2</a:t>
            </a:r>
            <a:r>
              <a:rPr lang="zh-CN" altLang="zh-CN" b="1" dirty="0"/>
              <a:t>取整，顺序排列</a:t>
            </a:r>
            <a:r>
              <a:rPr lang="en-US" altLang="zh-CN" b="1" dirty="0"/>
              <a:t>"</a:t>
            </a:r>
            <a:r>
              <a:rPr lang="zh-CN" altLang="zh-CN" dirty="0"/>
              <a:t>法。</a:t>
            </a:r>
            <a:endParaRPr lang="zh-CN" altLang="en-US" dirty="0"/>
          </a:p>
          <a:p>
            <a:r>
              <a:rPr lang="zh-CN" altLang="en-US" dirty="0"/>
              <a:t>以二进制为例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zh-CN" dirty="0"/>
              <a:t>十进制整数转换为二进制整数采用</a:t>
            </a:r>
            <a:r>
              <a:rPr lang="en-US" altLang="zh-CN" b="1" dirty="0"/>
              <a:t>"</a:t>
            </a:r>
            <a:r>
              <a:rPr lang="zh-CN" altLang="zh-CN" b="1" dirty="0"/>
              <a:t>除</a:t>
            </a:r>
            <a:r>
              <a:rPr lang="en-US" altLang="zh-CN" b="1" dirty="0"/>
              <a:t>2</a:t>
            </a:r>
            <a:r>
              <a:rPr lang="zh-CN" altLang="zh-CN" b="1" dirty="0"/>
              <a:t>取余，逆序排列</a:t>
            </a:r>
            <a:r>
              <a:rPr lang="en-US" altLang="zh-CN" b="1" dirty="0"/>
              <a:t>"</a:t>
            </a:r>
            <a:r>
              <a:rPr lang="zh-CN" altLang="zh-CN" dirty="0"/>
              <a:t>法。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u="sng" dirty="0" err="1">
                <a:hlinkClick r:id="rId3"/>
              </a:rPr>
              <a:t>十进制</a:t>
            </a:r>
            <a:r>
              <a:rPr lang="zh-CN" altLang="zh-CN" dirty="0"/>
              <a:t>小数转换成</a:t>
            </a:r>
            <a:r>
              <a:rPr lang="en-US" altLang="zh-CN" u="sng" dirty="0" err="1">
                <a:hlinkClick r:id="rId4"/>
              </a:rPr>
              <a:t>二进制</a:t>
            </a:r>
            <a:r>
              <a:rPr lang="zh-CN" altLang="zh-CN" dirty="0"/>
              <a:t>小数采用</a:t>
            </a:r>
            <a:r>
              <a:rPr lang="en-US" altLang="zh-CN" b="1" dirty="0"/>
              <a:t>"</a:t>
            </a:r>
            <a:r>
              <a:rPr lang="zh-CN" altLang="zh-CN" b="1" dirty="0"/>
              <a:t>乘</a:t>
            </a:r>
            <a:r>
              <a:rPr lang="en-US" altLang="zh-CN" b="1" dirty="0"/>
              <a:t>2</a:t>
            </a:r>
            <a:r>
              <a:rPr lang="zh-CN" altLang="zh-CN" b="1" dirty="0"/>
              <a:t>取整，顺序排列</a:t>
            </a:r>
            <a:r>
              <a:rPr lang="en-US" altLang="zh-CN" b="1" dirty="0"/>
              <a:t>"</a:t>
            </a:r>
            <a:r>
              <a:rPr lang="zh-CN" altLang="zh-CN" dirty="0"/>
              <a:t>法。</a:t>
            </a:r>
            <a:endParaRPr lang="zh-CN" altLang="en-US" dirty="0"/>
          </a:p>
          <a:p>
            <a:r>
              <a:rPr lang="zh-CN" altLang="en-US" dirty="0"/>
              <a:t>以二进制为例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zh-CN" dirty="0"/>
              <a:t>十进制整数转换为二进制整数采用</a:t>
            </a:r>
            <a:r>
              <a:rPr lang="en-US" altLang="zh-CN" b="1" dirty="0"/>
              <a:t>"</a:t>
            </a:r>
            <a:r>
              <a:rPr lang="zh-CN" altLang="zh-CN" b="1" dirty="0"/>
              <a:t>除</a:t>
            </a:r>
            <a:r>
              <a:rPr lang="en-US" altLang="zh-CN" b="1" dirty="0"/>
              <a:t>2</a:t>
            </a:r>
            <a:r>
              <a:rPr lang="zh-CN" altLang="zh-CN" b="1" dirty="0"/>
              <a:t>取余，逆序排列</a:t>
            </a:r>
            <a:r>
              <a:rPr lang="en-US" altLang="zh-CN" b="1" dirty="0"/>
              <a:t>"</a:t>
            </a:r>
            <a:r>
              <a:rPr lang="zh-CN" altLang="zh-CN" dirty="0"/>
              <a:t>法。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u="sng" dirty="0" err="1">
                <a:hlinkClick r:id="rId3"/>
              </a:rPr>
              <a:t>十进制</a:t>
            </a:r>
            <a:r>
              <a:rPr lang="zh-CN" altLang="zh-CN" dirty="0"/>
              <a:t>小数转换成</a:t>
            </a:r>
            <a:r>
              <a:rPr lang="en-US" altLang="zh-CN" u="sng" dirty="0" err="1">
                <a:hlinkClick r:id="rId4"/>
              </a:rPr>
              <a:t>二进制</a:t>
            </a:r>
            <a:r>
              <a:rPr lang="zh-CN" altLang="zh-CN" dirty="0"/>
              <a:t>小数采用</a:t>
            </a:r>
            <a:r>
              <a:rPr lang="en-US" altLang="zh-CN" b="1" dirty="0"/>
              <a:t>"</a:t>
            </a:r>
            <a:r>
              <a:rPr lang="zh-CN" altLang="zh-CN" b="1" dirty="0"/>
              <a:t>乘</a:t>
            </a:r>
            <a:r>
              <a:rPr lang="en-US" altLang="zh-CN" b="1" dirty="0"/>
              <a:t>2</a:t>
            </a:r>
            <a:r>
              <a:rPr lang="zh-CN" altLang="zh-CN" b="1" dirty="0"/>
              <a:t>取整，顺序排列</a:t>
            </a:r>
            <a:r>
              <a:rPr lang="en-US" altLang="zh-CN" b="1" dirty="0"/>
              <a:t>"</a:t>
            </a:r>
            <a:r>
              <a:rPr lang="zh-CN" altLang="zh-CN" dirty="0"/>
              <a:t>法。</a:t>
            </a:r>
            <a:endParaRPr lang="zh-CN" altLang="en-US" dirty="0"/>
          </a:p>
          <a:p>
            <a:r>
              <a:rPr lang="zh-CN" altLang="en-US" dirty="0"/>
              <a:t>以二进制为例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zh-CN" dirty="0"/>
              <a:t>十进制整数转换为二进制整数采用</a:t>
            </a:r>
            <a:r>
              <a:rPr lang="en-US" altLang="zh-CN" b="1" dirty="0"/>
              <a:t>"</a:t>
            </a:r>
            <a:r>
              <a:rPr lang="zh-CN" altLang="zh-CN" b="1" dirty="0"/>
              <a:t>除</a:t>
            </a:r>
            <a:r>
              <a:rPr lang="en-US" altLang="zh-CN" b="1" dirty="0"/>
              <a:t>2</a:t>
            </a:r>
            <a:r>
              <a:rPr lang="zh-CN" altLang="zh-CN" b="1" dirty="0"/>
              <a:t>取余，逆序排列</a:t>
            </a:r>
            <a:r>
              <a:rPr lang="en-US" altLang="zh-CN" b="1" dirty="0"/>
              <a:t>"</a:t>
            </a:r>
            <a:r>
              <a:rPr lang="zh-CN" altLang="zh-CN" dirty="0"/>
              <a:t>法。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u="sng" dirty="0" err="1">
                <a:hlinkClick r:id="rId3"/>
              </a:rPr>
              <a:t>十进制</a:t>
            </a:r>
            <a:r>
              <a:rPr lang="zh-CN" altLang="zh-CN" dirty="0"/>
              <a:t>小数转换成</a:t>
            </a:r>
            <a:r>
              <a:rPr lang="en-US" altLang="zh-CN" u="sng" dirty="0" err="1">
                <a:hlinkClick r:id="rId4"/>
              </a:rPr>
              <a:t>二进制</a:t>
            </a:r>
            <a:r>
              <a:rPr lang="zh-CN" altLang="zh-CN" dirty="0"/>
              <a:t>小数采用</a:t>
            </a:r>
            <a:r>
              <a:rPr lang="en-US" altLang="zh-CN" b="1" dirty="0"/>
              <a:t>"</a:t>
            </a:r>
            <a:r>
              <a:rPr lang="zh-CN" altLang="zh-CN" b="1" dirty="0"/>
              <a:t>乘</a:t>
            </a:r>
            <a:r>
              <a:rPr lang="en-US" altLang="zh-CN" b="1" dirty="0"/>
              <a:t>2</a:t>
            </a:r>
            <a:r>
              <a:rPr lang="zh-CN" altLang="zh-CN" b="1" dirty="0"/>
              <a:t>取整，顺序排列</a:t>
            </a:r>
            <a:r>
              <a:rPr lang="en-US" altLang="zh-CN" b="1" dirty="0"/>
              <a:t>"</a:t>
            </a:r>
            <a:r>
              <a:rPr lang="zh-CN" altLang="zh-CN" dirty="0"/>
              <a:t>法。</a:t>
            </a:r>
            <a:endParaRPr lang="zh-CN" altLang="en-US" dirty="0"/>
          </a:p>
          <a:p>
            <a:r>
              <a:rPr lang="zh-CN" altLang="en-US" dirty="0"/>
              <a:t>以二进制为例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若</a:t>
            </a:r>
            <a:r>
              <a:rPr lang="en-US" altLang="zh-CN" dirty="0"/>
              <a:t>2</a:t>
            </a:r>
            <a:r>
              <a:rPr lang="zh-CN" altLang="en-US" dirty="0"/>
              <a:t>进制转换成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dirty="0"/>
              <a:t>32</a:t>
            </a:r>
            <a:r>
              <a:rPr lang="zh-CN" altLang="en-US" dirty="0"/>
              <a:t>进制，每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五位二进制数一组表示的数值组成。以此类推，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进制转换成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64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进制就是每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位数一组。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强调在我们这门课中，如果没有特别说明，默认的是</a:t>
            </a:r>
            <a:r>
              <a:rPr lang="en-US" altLang="zh-CN" dirty="0"/>
              <a:t>8</a:t>
            </a:r>
            <a:r>
              <a:rPr lang="zh-CN" altLang="en-US" dirty="0"/>
              <a:t>位机。把模的属性展开说一下（结合板书），</a:t>
            </a:r>
            <a:r>
              <a:rPr lang="en-US" altLang="zh-CN" dirty="0"/>
              <a:t>PPT</a:t>
            </a:r>
            <a:r>
              <a:rPr lang="zh-CN" altLang="en-US" dirty="0"/>
              <a:t>上列出标题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十六进制的每一位都可以简单地用四位二进制数表示，而且不影响进位。在可读性上，十六进制明显优于二进制，由于二进制数长度较长，很有可能在书写过程中漏掉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或者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，导致错误。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强调在我们这门课中，如果没有特别说明，默认的是</a:t>
            </a:r>
            <a:r>
              <a:rPr lang="en-US" altLang="zh-CN" dirty="0"/>
              <a:t>8</a:t>
            </a:r>
            <a:r>
              <a:rPr lang="zh-CN" altLang="en-US" dirty="0"/>
              <a:t>位机。把模的属性展开说一下（结合板书），</a:t>
            </a:r>
            <a:r>
              <a:rPr lang="en-US" altLang="zh-CN" dirty="0"/>
              <a:t>PPT</a:t>
            </a:r>
            <a:r>
              <a:rPr lang="zh-CN" altLang="en-US" dirty="0"/>
              <a:t>上列出标题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位，表示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0—255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，共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256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个数。注意，计算如果超出范围，错误处理：进位、借位错误。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把公式先放出来。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1.</a:t>
            </a:r>
            <a:r>
              <a:rPr lang="zh-CN" altLang="en-US" dirty="0"/>
              <a:t>小数都改为整数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2.</a:t>
            </a:r>
            <a:r>
              <a:rPr lang="zh-CN" altLang="en-US" dirty="0"/>
              <a:t>为了机器存储负数，才要定义原码反码补码。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亚里士多德称人类普遍使用十进制，只不过是绝大多数人生来就有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根手指这样一个解剖学事实的结果。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如果把每一位的构成以及进位规则界定了，那么数制也就界定了。（可以举例说明，例如十进制，每一位是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0-9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来表示，进位规则是逢十进一）</a:t>
            </a:r>
            <a:endParaRPr lang="en-US" altLang="zh-C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进制数定义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小数都改为整数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分析补码的公式  和 前边 取反 </a:t>
            </a:r>
            <a:r>
              <a:rPr lang="en-US" altLang="zh-CN" dirty="0"/>
              <a:t>+1 </a:t>
            </a:r>
            <a:r>
              <a:rPr lang="zh-CN" altLang="en-US" dirty="0"/>
              <a:t>的对应关</a:t>
            </a:r>
            <a:r>
              <a:rPr lang="en-US" altLang="zh-CN" dirty="0"/>
              <a:t>——</a:t>
            </a:r>
            <a:r>
              <a:rPr lang="zh-CN" altLang="en-US" dirty="0"/>
              <a:t>数</a:t>
            </a:r>
            <a:r>
              <a:rPr lang="en-US" altLang="zh-CN" dirty="0"/>
              <a:t>-56</a:t>
            </a:r>
            <a:r>
              <a:rPr lang="zh-CN" altLang="en-US" dirty="0"/>
              <a:t>的补码是：</a:t>
            </a:r>
            <a:r>
              <a:rPr lang="en-US" altLang="zh-CN" dirty="0"/>
              <a:t>11001000</a:t>
            </a:r>
            <a:r>
              <a:rPr lang="zh-CN" altLang="en-US" dirty="0"/>
              <a:t>，可以写成模</a:t>
            </a:r>
            <a:r>
              <a:rPr lang="en-US" altLang="zh-CN" sz="1200" b="1" dirty="0"/>
              <a:t>2</a:t>
            </a:r>
            <a:r>
              <a:rPr lang="en-US" altLang="zh-CN" sz="1200" b="1" baseline="30000" dirty="0"/>
              <a:t>8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256</a:t>
            </a:r>
            <a:r>
              <a:rPr lang="zh-CN" altLang="en-US" sz="1200" b="1" dirty="0"/>
              <a:t>）</a:t>
            </a:r>
            <a:r>
              <a:rPr lang="en-US" altLang="zh-CN" sz="1200" b="1" dirty="0"/>
              <a:t>-56=200</a:t>
            </a:r>
            <a:endParaRPr lang="zh-CN" altLang="en-US" sz="1200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外圈是正数的编码，共</a:t>
            </a:r>
            <a:r>
              <a:rPr lang="en-US" altLang="zh-CN" dirty="0"/>
              <a:t>256</a:t>
            </a:r>
            <a:r>
              <a:rPr lang="zh-CN" altLang="en-US" dirty="0"/>
              <a:t>个数：</a:t>
            </a:r>
            <a:r>
              <a:rPr lang="en-US" altLang="zh-CN" dirty="0"/>
              <a:t>——</a:t>
            </a:r>
            <a:r>
              <a:rPr lang="zh-CN" altLang="en-US" dirty="0"/>
              <a:t>而机器里只有这个</a:t>
            </a:r>
            <a:r>
              <a:rPr lang="en-US" altLang="zh-CN" dirty="0"/>
              <a:t>256</a:t>
            </a:r>
            <a:r>
              <a:rPr lang="zh-CN" altLang="en-US" dirty="0"/>
              <a:t>个码，所以一半表示正数，一半表示负数</a:t>
            </a:r>
            <a:r>
              <a:rPr lang="en-US" altLang="zh-CN" dirty="0"/>
              <a:t>.</a:t>
            </a:r>
            <a:r>
              <a:rPr lang="zh-CN" altLang="en-US" dirty="0"/>
              <a:t>左半圈则</a:t>
            </a:r>
            <a:r>
              <a:rPr lang="zh-CN" altLang="en-US" dirty="0"/>
              <a:t>用补码表示</a:t>
            </a:r>
            <a:r>
              <a:rPr lang="en-US" altLang="zh-CN" dirty="0"/>
              <a:t>-1</a:t>
            </a:r>
            <a:r>
              <a:rPr lang="zh-CN" altLang="en-US" dirty="0"/>
              <a:t>到</a:t>
            </a:r>
            <a:r>
              <a:rPr lang="en-US" altLang="zh-CN" dirty="0"/>
              <a:t>-128.</a:t>
            </a:r>
            <a:endParaRPr lang="en-US" altLang="zh-CN" dirty="0"/>
          </a:p>
          <a:p>
            <a:r>
              <a:rPr lang="zh-CN" altLang="en-US" dirty="0"/>
              <a:t>内圈顺时针为正数的补码，逆时针是负数的补码。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介绍减去</a:t>
            </a:r>
            <a:r>
              <a:rPr lang="en-US" altLang="zh-CN" dirty="0"/>
              <a:t>2</a:t>
            </a:r>
            <a:r>
              <a:rPr lang="zh-CN" altLang="en-US" dirty="0"/>
              <a:t>，可以用加上 </a:t>
            </a:r>
            <a:r>
              <a:rPr lang="en-US" altLang="zh-CN" dirty="0"/>
              <a:t>-2 </a:t>
            </a:r>
            <a:r>
              <a:rPr lang="zh-CN" altLang="en-US" dirty="0"/>
              <a:t>的补码来实现。</a:t>
            </a:r>
            <a:endParaRPr lang="en-US" altLang="zh-CN" dirty="0"/>
          </a:p>
          <a:p>
            <a:r>
              <a:rPr lang="zh-CN" altLang="en-US" dirty="0"/>
              <a:t>这个用二进制列式讲述。</a:t>
            </a:r>
            <a:endParaRPr lang="en-US" altLang="zh-CN" dirty="0"/>
          </a:p>
          <a:p>
            <a:r>
              <a:rPr lang="zh-CN" altLang="en-US" dirty="0"/>
              <a:t>外圈是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第三列括号内红数字解释：第一位是符号位，</a:t>
            </a:r>
            <a:r>
              <a:rPr lang="en-US" altLang="zh-CN" dirty="0"/>
              <a:t>1</a:t>
            </a:r>
            <a:r>
              <a:rPr lang="zh-CN" altLang="en-US" dirty="0"/>
              <a:t>表示的是负数，后七位是数值。</a:t>
            </a:r>
            <a:r>
              <a:rPr lang="en-US" altLang="zh-CN" dirty="0"/>
              <a:t>10000000</a:t>
            </a:r>
            <a:r>
              <a:rPr lang="zh-CN" altLang="en-US" dirty="0"/>
              <a:t>是</a:t>
            </a:r>
            <a:r>
              <a:rPr lang="en-US" altLang="zh-CN" dirty="0"/>
              <a:t>-0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第四列括号内红数字解释：第一位是符号位，</a:t>
            </a:r>
            <a:r>
              <a:rPr lang="en-US" altLang="zh-CN" dirty="0"/>
              <a:t>1</a:t>
            </a:r>
            <a:r>
              <a:rPr lang="zh-CN" altLang="en-US" dirty="0"/>
              <a:t>表示的是负数，后七位都是</a:t>
            </a:r>
            <a:r>
              <a:rPr lang="en-US" altLang="zh-CN" dirty="0"/>
              <a:t>0</a:t>
            </a:r>
            <a:r>
              <a:rPr lang="zh-CN" altLang="en-US" dirty="0"/>
              <a:t>恰是</a:t>
            </a:r>
            <a:r>
              <a:rPr lang="en-US" altLang="zh-CN" dirty="0"/>
              <a:t>127</a:t>
            </a:r>
            <a:r>
              <a:rPr lang="zh-CN" altLang="en-US" dirty="0"/>
              <a:t>数值的反，即</a:t>
            </a:r>
            <a:r>
              <a:rPr lang="en-US" altLang="zh-CN" dirty="0"/>
              <a:t>-127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-18</a:t>
            </a:r>
            <a:r>
              <a:rPr lang="zh-CN" altLang="en-US" dirty="0"/>
              <a:t>）</a:t>
            </a:r>
            <a:r>
              <a:rPr lang="zh-CN" altLang="en-US" sz="1100" dirty="0"/>
              <a:t>补</a:t>
            </a:r>
            <a:r>
              <a:rPr lang="en-US" altLang="zh-CN" dirty="0"/>
              <a:t>=</a:t>
            </a:r>
            <a:r>
              <a:rPr lang="zh-CN" altLang="en-US" dirty="0"/>
              <a:t>（</a:t>
            </a:r>
            <a:r>
              <a:rPr kumimoji="0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kumimoji="0"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0010010 </a:t>
            </a:r>
            <a:r>
              <a:rPr lang="zh-CN" altLang="en-US" dirty="0"/>
              <a:t>）反</a:t>
            </a:r>
            <a:r>
              <a:rPr lang="en-US" altLang="zh-CN" dirty="0"/>
              <a:t>+1=11101101+1=11101110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kumimoji="0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 - 29 ]</a:t>
            </a: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补 </a:t>
            </a:r>
            <a:r>
              <a:rPr kumimoji="0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 1 0 0 0 1 1 -1=11100010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 保留符号位，按位求反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10011101=29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补码运算的出错处理：溢出</a:t>
            </a:r>
            <a:endParaRPr lang="en-US" altLang="zh-CN" dirty="0"/>
          </a:p>
          <a:p>
            <a:r>
              <a:rPr lang="zh-CN" altLang="en-US" dirty="0"/>
              <a:t>讲</a:t>
            </a:r>
            <a:r>
              <a:rPr lang="en-US" altLang="zh-CN" dirty="0"/>
              <a:t>8</a:t>
            </a:r>
            <a:r>
              <a:rPr lang="zh-CN" altLang="en-US" dirty="0"/>
              <a:t>位的，给个</a:t>
            </a:r>
            <a:r>
              <a:rPr lang="en-US" altLang="zh-CN" dirty="0"/>
              <a:t>16</a:t>
            </a:r>
            <a:r>
              <a:rPr lang="zh-CN" altLang="en-US" dirty="0"/>
              <a:t>位的说法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256-59=【-59】</a:t>
            </a:r>
            <a:r>
              <a:rPr lang="zh-CN" altLang="en-US" dirty="0"/>
              <a:t>补</a:t>
            </a:r>
            <a:r>
              <a:rPr lang="en-US" altLang="zh-CN" dirty="0"/>
              <a:t>=11000101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11000000+11000000=【-64】</a:t>
            </a:r>
            <a:r>
              <a:rPr lang="zh-CN" altLang="en-US" dirty="0"/>
              <a:t>补</a:t>
            </a:r>
            <a:r>
              <a:rPr lang="en-US" altLang="zh-CN" dirty="0"/>
              <a:t>+【-64】</a:t>
            </a:r>
            <a:r>
              <a:rPr lang="zh-CN" altLang="en-US" dirty="0"/>
              <a:t>补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000 0000=【-128】</a:t>
            </a:r>
            <a:r>
              <a:rPr lang="zh-CN" altLang="en-US" dirty="0"/>
              <a:t>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基数，权表示法 并列表示，按权展开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宋体" panose="02010600030101010101" pitchFamily="2" charset="-122"/>
              </a:rPr>
              <a:t>在</a:t>
            </a:r>
            <a:r>
              <a:rPr lang="zh-CN" altLang="en-US" sz="1200" dirty="0">
                <a:latin typeface="Times New Roman" panose="02020603050405020304" pitchFamily="18" charset="0"/>
              </a:rPr>
              <a:t> </a:t>
            </a:r>
            <a:r>
              <a:rPr lang="zh-CN" altLang="en-US" sz="1200" dirty="0">
                <a:latin typeface="宋体" panose="02010600030101010101" pitchFamily="2" charset="-122"/>
              </a:rPr>
              <a:t>十进制数中，每一位有</a:t>
            </a:r>
            <a:r>
              <a:rPr lang="en-US" altLang="zh-CN" sz="1200" dirty="0">
                <a:latin typeface="Times New Roman" panose="02020603050405020304" pitchFamily="18" charset="0"/>
              </a:rPr>
              <a:t>0—9</a:t>
            </a:r>
            <a:r>
              <a:rPr lang="zh-CN" altLang="en-US" sz="1200" dirty="0">
                <a:latin typeface="宋体" panose="02010600030101010101" pitchFamily="2" charset="-122"/>
              </a:rPr>
              <a:t>十个数码。计数规律：逢十进一。 任意一个十进制数</a:t>
            </a:r>
            <a:r>
              <a:rPr lang="en-US" altLang="zh-CN" sz="1200" dirty="0">
                <a:latin typeface="宋体" panose="02010600030101010101" pitchFamily="2" charset="-122"/>
              </a:rPr>
              <a:t>(S)</a:t>
            </a:r>
            <a:r>
              <a:rPr lang="en-US" altLang="zh-CN" sz="1200" baseline="-30000" dirty="0">
                <a:latin typeface="宋体" panose="02010600030101010101" pitchFamily="2" charset="-122"/>
              </a:rPr>
              <a:t>10</a:t>
            </a:r>
            <a:r>
              <a:rPr lang="zh-CN" altLang="en-US" sz="1200" dirty="0">
                <a:latin typeface="宋体" panose="02010600030101010101" pitchFamily="2" charset="-122"/>
              </a:rPr>
              <a:t>可以表示为：</a:t>
            </a:r>
            <a:endParaRPr lang="en-US" altLang="zh-CN" sz="1200" dirty="0">
              <a:latin typeface="宋体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Times New Roman" panose="02020603050405020304" pitchFamily="18" charset="0"/>
              </a:rPr>
              <a:t>其中，</a:t>
            </a:r>
            <a:r>
              <a:rPr lang="en-US" altLang="zh-CN" sz="1200" dirty="0" err="1">
                <a:latin typeface="Times New Roman" panose="02020603050405020304" pitchFamily="18" charset="0"/>
              </a:rPr>
              <a:t>k</a:t>
            </a:r>
            <a:r>
              <a:rPr lang="en-US" altLang="zh-CN" sz="1200" i="1" baseline="-30000" dirty="0" err="1">
                <a:latin typeface="Times New Roman" panose="02020603050405020304" pitchFamily="18" charset="0"/>
              </a:rPr>
              <a:t>i</a:t>
            </a:r>
            <a:r>
              <a:rPr lang="zh-CN" altLang="en-US" sz="1200" dirty="0">
                <a:latin typeface="Times New Roman" panose="02020603050405020304" pitchFamily="18" charset="0"/>
              </a:rPr>
              <a:t>：</a:t>
            </a:r>
            <a:r>
              <a:rPr lang="en-US" altLang="zh-CN" sz="1200" dirty="0">
                <a:latin typeface="Times New Roman" panose="02020603050405020304" pitchFamily="18" charset="0"/>
              </a:rPr>
              <a:t>0~9</a:t>
            </a:r>
            <a:r>
              <a:rPr lang="zh-CN" altLang="en-US" sz="1200" dirty="0">
                <a:latin typeface="Times New Roman" panose="02020603050405020304" pitchFamily="18" charset="0"/>
              </a:rPr>
              <a:t>十个数码中的任意一个，系数</a:t>
            </a:r>
            <a:br>
              <a:rPr lang="zh-CN" altLang="en-US" sz="1200" dirty="0">
                <a:latin typeface="Times New Roman" panose="02020603050405020304" pitchFamily="18" charset="0"/>
              </a:rPr>
            </a:br>
            <a:r>
              <a:rPr lang="zh-CN" altLang="en-US" sz="1200" dirty="0">
                <a:latin typeface="Times New Roman" panose="02020603050405020304" pitchFamily="18" charset="0"/>
              </a:rPr>
              <a:t>            </a:t>
            </a:r>
            <a:r>
              <a:rPr lang="en-US" altLang="zh-CN" sz="1200" dirty="0">
                <a:latin typeface="Times New Roman" panose="02020603050405020304" pitchFamily="18" charset="0"/>
              </a:rPr>
              <a:t>m</a:t>
            </a:r>
            <a:r>
              <a:rPr lang="zh-CN" altLang="en-US" sz="1200" dirty="0">
                <a:latin typeface="Times New Roman" panose="02020603050405020304" pitchFamily="18" charset="0"/>
              </a:rPr>
              <a:t>、</a:t>
            </a:r>
            <a:r>
              <a:rPr lang="en-US" altLang="zh-CN" sz="1200" dirty="0">
                <a:latin typeface="Times New Roman" panose="02020603050405020304" pitchFamily="18" charset="0"/>
              </a:rPr>
              <a:t>n</a:t>
            </a:r>
            <a:r>
              <a:rPr lang="zh-CN" altLang="en-US" sz="1200" dirty="0">
                <a:latin typeface="Times New Roman" panose="02020603050405020304" pitchFamily="18" charset="0"/>
              </a:rPr>
              <a:t>：正整数，</a:t>
            </a:r>
            <a:r>
              <a:rPr lang="en-US" altLang="zh-CN" sz="1200" dirty="0">
                <a:latin typeface="Times New Roman" panose="02020603050405020304" pitchFamily="18" charset="0"/>
              </a:rPr>
              <a:t>n</a:t>
            </a:r>
            <a:r>
              <a:rPr lang="zh-CN" altLang="en-US" sz="1200" dirty="0">
                <a:latin typeface="Times New Roman" panose="02020603050405020304" pitchFamily="18" charset="0"/>
              </a:rPr>
              <a:t>为整数位数，</a:t>
            </a:r>
            <a:r>
              <a:rPr lang="en-US" altLang="zh-CN" sz="1200" dirty="0">
                <a:latin typeface="Times New Roman" panose="02020603050405020304" pitchFamily="18" charset="0"/>
              </a:rPr>
              <a:t>m</a:t>
            </a:r>
            <a:r>
              <a:rPr lang="zh-CN" altLang="en-US" sz="1200" dirty="0">
                <a:latin typeface="Times New Roman" panose="02020603050405020304" pitchFamily="18" charset="0"/>
              </a:rPr>
              <a:t>为小数位数</a:t>
            </a:r>
            <a:br>
              <a:rPr lang="zh-CN" altLang="en-US" sz="1200" dirty="0">
                <a:latin typeface="Times New Roman" panose="02020603050405020304" pitchFamily="18" charset="0"/>
              </a:rPr>
            </a:br>
            <a:r>
              <a:rPr lang="zh-CN" altLang="en-US" sz="1200" dirty="0">
                <a:latin typeface="Times New Roman" panose="02020603050405020304" pitchFamily="18" charset="0"/>
              </a:rPr>
              <a:t>            </a:t>
            </a:r>
            <a:r>
              <a:rPr lang="en-US" altLang="zh-CN" sz="1200" dirty="0">
                <a:latin typeface="Times New Roman" panose="02020603050405020304" pitchFamily="18" charset="0"/>
              </a:rPr>
              <a:t>10</a:t>
            </a:r>
            <a:r>
              <a:rPr lang="zh-CN" altLang="en-US" sz="1200" dirty="0">
                <a:latin typeface="Times New Roman" panose="02020603050405020304" pitchFamily="18" charset="0"/>
              </a:rPr>
              <a:t>：十进制的基数          </a:t>
            </a:r>
            <a:r>
              <a:rPr lang="en-US" altLang="zh-CN" sz="1200" dirty="0">
                <a:latin typeface="Times New Roman" panose="02020603050405020304" pitchFamily="18" charset="0"/>
              </a:rPr>
              <a:t>10</a:t>
            </a:r>
            <a:r>
              <a:rPr lang="en-US" altLang="zh-CN" sz="1200" i="1" baseline="30000" dirty="0">
                <a:latin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</a:rPr>
              <a:t>: </a:t>
            </a:r>
            <a:r>
              <a:rPr lang="zh-CN" altLang="en-US" sz="1200" dirty="0">
                <a:latin typeface="Times New Roman" panose="02020603050405020304" pitchFamily="18" charset="0"/>
              </a:rPr>
              <a:t>称为第</a:t>
            </a:r>
            <a:r>
              <a:rPr lang="en-US" altLang="zh-CN" sz="1200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1200" dirty="0">
                <a:latin typeface="Times New Roman" panose="02020603050405020304" pitchFamily="18" charset="0"/>
              </a:rPr>
              <a:t>位的权</a:t>
            </a:r>
            <a:endParaRPr lang="zh-CN" altLang="en-US" sz="1200" dirty="0">
              <a:latin typeface="Times New Roman" panose="02020603050405020304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BCD</a:t>
            </a:r>
            <a:r>
              <a:rPr lang="zh-CN" altLang="en-US" dirty="0"/>
              <a:t>码表示：  </a:t>
            </a:r>
            <a:r>
              <a:rPr lang="en-US" altLang="zh-CN" dirty="0"/>
              <a:t>13+89  </a:t>
            </a:r>
            <a:r>
              <a:rPr lang="zh-CN" altLang="en-US" dirty="0"/>
              <a:t>解释</a:t>
            </a:r>
            <a:r>
              <a:rPr lang="en-US" altLang="zh-CN" dirty="0"/>
              <a:t>BCD</a:t>
            </a:r>
            <a:r>
              <a:rPr lang="zh-CN" altLang="en-US"/>
              <a:t>的应用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BCD</a:t>
            </a:r>
            <a:r>
              <a:rPr lang="zh-CN" altLang="en-US" dirty="0"/>
              <a:t>码的使用：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十进制数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对应的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8421BCD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码就是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0001  1000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把图重新画一下，里面只有这</a:t>
            </a:r>
            <a:r>
              <a:rPr lang="en-US" altLang="zh-CN" dirty="0"/>
              <a:t>6</a:t>
            </a:r>
            <a:r>
              <a:rPr lang="zh-CN" altLang="en-US" dirty="0"/>
              <a:t>个标志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数字特点可以讲一讲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格雷码的优点：无暂态： </a:t>
            </a:r>
            <a:r>
              <a:rPr lang="en-US" altLang="zh-CN" dirty="0"/>
              <a:t>7—8</a:t>
            </a:r>
            <a:r>
              <a:rPr lang="zh-CN" altLang="en-US"/>
              <a:t>的变化。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8421</a:t>
            </a:r>
            <a:r>
              <a:rPr lang="zh-CN" altLang="en-US" dirty="0"/>
              <a:t>码怎么转化为</a:t>
            </a:r>
            <a:r>
              <a:rPr lang="en-US" altLang="zh-CN" dirty="0"/>
              <a:t>2421</a:t>
            </a:r>
            <a:r>
              <a:rPr lang="zh-CN" altLang="en-US" dirty="0"/>
              <a:t>码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2421</a:t>
            </a:r>
            <a:r>
              <a:rPr lang="zh-CN" altLang="en-US" dirty="0"/>
              <a:t>码的特点：反码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、余三码的特点：和为</a:t>
            </a:r>
            <a:r>
              <a:rPr lang="en-US" altLang="zh-CN" dirty="0"/>
              <a:t>10</a:t>
            </a:r>
            <a:r>
              <a:rPr lang="zh-CN" altLang="en-US" dirty="0"/>
              <a:t>则进位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、格雷码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0—9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这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ASCII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对应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16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进制的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30H—39H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A—F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这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ASCII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对应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进制的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41H—46H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0000 0000 0001 1110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 十进制的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，类推。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latin typeface="宋体" panose="02010600030101010101" pitchFamily="2" charset="-122"/>
              </a:rPr>
              <a:t>在</a:t>
            </a:r>
            <a:r>
              <a:rPr lang="zh-CN" altLang="en-US" sz="1200" b="0" dirty="0">
                <a:latin typeface="Times New Roman" panose="02020603050405020304" pitchFamily="18" charset="0"/>
              </a:rPr>
              <a:t> </a:t>
            </a:r>
            <a:r>
              <a:rPr lang="zh-CN" altLang="en-US" sz="1200" dirty="0">
                <a:latin typeface="宋体" panose="02010600030101010101" pitchFamily="2" charset="-122"/>
              </a:rPr>
              <a:t>二进制数中，每一位仅有</a:t>
            </a:r>
            <a:r>
              <a:rPr lang="en-US" altLang="zh-CN" sz="1200" dirty="0">
                <a:latin typeface="宋体" panose="02010600030101010101" pitchFamily="2" charset="-122"/>
              </a:rPr>
              <a:t>0</a:t>
            </a:r>
            <a:r>
              <a:rPr lang="zh-CN" altLang="en-US" sz="1200" dirty="0">
                <a:latin typeface="宋体" panose="02010600030101010101" pitchFamily="2" charset="-122"/>
              </a:rPr>
              <a:t>、</a:t>
            </a:r>
            <a:r>
              <a:rPr lang="en-US" altLang="zh-CN" sz="1200" dirty="0">
                <a:latin typeface="宋体" panose="02010600030101010101" pitchFamily="2" charset="-122"/>
              </a:rPr>
              <a:t>1</a:t>
            </a:r>
            <a:r>
              <a:rPr lang="zh-CN" altLang="en-US" sz="1200" dirty="0">
                <a:latin typeface="宋体" panose="02010600030101010101" pitchFamily="2" charset="-122"/>
              </a:rPr>
              <a:t>两个数码。计数规律：逢二进一。任意一个二进制数可以表示为：</a:t>
            </a:r>
            <a:endParaRPr lang="en-US" altLang="zh-CN" sz="1200" dirty="0">
              <a:latin typeface="宋体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Times New Roman" panose="02020603050405020304" pitchFamily="18" charset="0"/>
              </a:rPr>
              <a:t>其中，</a:t>
            </a:r>
            <a:r>
              <a:rPr lang="en-US" altLang="zh-CN" sz="1200" dirty="0" err="1">
                <a:latin typeface="Times New Roman" panose="02020603050405020304" pitchFamily="18" charset="0"/>
              </a:rPr>
              <a:t>k</a:t>
            </a:r>
            <a:r>
              <a:rPr lang="en-US" altLang="zh-CN" sz="1200" i="1" baseline="-30000" dirty="0" err="1">
                <a:latin typeface="Times New Roman" panose="02020603050405020304" pitchFamily="18" charset="0"/>
              </a:rPr>
              <a:t>i</a:t>
            </a:r>
            <a:r>
              <a:rPr lang="zh-CN" altLang="en-US" sz="1200" dirty="0">
                <a:latin typeface="Times New Roman" panose="02020603050405020304" pitchFamily="18" charset="0"/>
              </a:rPr>
              <a:t>：只能取</a:t>
            </a:r>
            <a:r>
              <a:rPr lang="en-US" altLang="zh-CN" sz="1200" dirty="0">
                <a:latin typeface="Times New Roman" panose="02020603050405020304" pitchFamily="18" charset="0"/>
              </a:rPr>
              <a:t>0</a:t>
            </a:r>
            <a:r>
              <a:rPr lang="zh-CN" altLang="en-US" sz="1200" dirty="0">
                <a:latin typeface="Times New Roman" panose="02020603050405020304" pitchFamily="18" charset="0"/>
              </a:rPr>
              <a:t>或</a:t>
            </a:r>
            <a:r>
              <a:rPr lang="en-US" altLang="zh-CN" sz="1200" dirty="0">
                <a:latin typeface="Times New Roman" panose="02020603050405020304" pitchFamily="18" charset="0"/>
              </a:rPr>
              <a:t>1</a:t>
            </a:r>
            <a:br>
              <a:rPr lang="en-US" altLang="zh-CN" sz="1200" dirty="0">
                <a:latin typeface="Times New Roman" panose="02020603050405020304" pitchFamily="18" charset="0"/>
              </a:rPr>
            </a:br>
            <a:r>
              <a:rPr lang="en-US" altLang="zh-CN" sz="1200" dirty="0">
                <a:latin typeface="Times New Roman" panose="02020603050405020304" pitchFamily="18" charset="0"/>
              </a:rPr>
              <a:t>            m</a:t>
            </a:r>
            <a:r>
              <a:rPr lang="zh-CN" altLang="en-US" sz="1200" dirty="0">
                <a:latin typeface="Times New Roman" panose="02020603050405020304" pitchFamily="18" charset="0"/>
              </a:rPr>
              <a:t>、</a:t>
            </a:r>
            <a:r>
              <a:rPr lang="en-US" altLang="zh-CN" sz="1200" dirty="0">
                <a:latin typeface="Times New Roman" panose="02020603050405020304" pitchFamily="18" charset="0"/>
              </a:rPr>
              <a:t>n</a:t>
            </a:r>
            <a:r>
              <a:rPr lang="zh-CN" altLang="en-US" sz="1200" dirty="0">
                <a:latin typeface="Times New Roman" panose="02020603050405020304" pitchFamily="18" charset="0"/>
              </a:rPr>
              <a:t>：正整数，</a:t>
            </a:r>
            <a:r>
              <a:rPr lang="en-US" altLang="zh-CN" sz="1200" dirty="0">
                <a:latin typeface="Times New Roman" panose="02020603050405020304" pitchFamily="18" charset="0"/>
              </a:rPr>
              <a:t>n</a:t>
            </a:r>
            <a:r>
              <a:rPr lang="zh-CN" altLang="en-US" sz="1200" dirty="0">
                <a:latin typeface="Times New Roman" panose="02020603050405020304" pitchFamily="18" charset="0"/>
              </a:rPr>
              <a:t>为整数位数，</a:t>
            </a:r>
            <a:r>
              <a:rPr lang="en-US" altLang="zh-CN" sz="1200" dirty="0">
                <a:latin typeface="Times New Roman" panose="02020603050405020304" pitchFamily="18" charset="0"/>
              </a:rPr>
              <a:t>m</a:t>
            </a:r>
            <a:r>
              <a:rPr lang="zh-CN" altLang="en-US" sz="1200" dirty="0">
                <a:latin typeface="Times New Roman" panose="02020603050405020304" pitchFamily="18" charset="0"/>
              </a:rPr>
              <a:t>为小数位数</a:t>
            </a:r>
            <a:br>
              <a:rPr lang="zh-CN" altLang="en-US" sz="1200" dirty="0">
                <a:latin typeface="Times New Roman" panose="02020603050405020304" pitchFamily="18" charset="0"/>
              </a:rPr>
            </a:br>
            <a:r>
              <a:rPr lang="zh-CN" altLang="en-US" sz="1200" dirty="0">
                <a:latin typeface="Times New Roman" panose="02020603050405020304" pitchFamily="18" charset="0"/>
              </a:rPr>
              <a:t>            </a:t>
            </a:r>
            <a:r>
              <a:rPr lang="en-US" altLang="zh-CN" sz="1200" dirty="0">
                <a:latin typeface="Times New Roman" panose="02020603050405020304" pitchFamily="18" charset="0"/>
              </a:rPr>
              <a:t>2</a:t>
            </a:r>
            <a:r>
              <a:rPr lang="zh-CN" altLang="en-US" sz="1200" dirty="0">
                <a:latin typeface="Times New Roman" panose="02020603050405020304" pitchFamily="18" charset="0"/>
              </a:rPr>
              <a:t>：二进制的基数      </a:t>
            </a:r>
            <a:r>
              <a:rPr lang="en-US" altLang="zh-CN" sz="1200" dirty="0">
                <a:latin typeface="Times New Roman" panose="02020603050405020304" pitchFamily="18" charset="0"/>
              </a:rPr>
              <a:t>2</a:t>
            </a:r>
            <a:r>
              <a:rPr lang="en-US" altLang="zh-CN" sz="1200" i="1" baseline="30000" dirty="0">
                <a:latin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</a:rPr>
              <a:t>: </a:t>
            </a:r>
            <a:r>
              <a:rPr lang="zh-CN" altLang="en-US" sz="1200" dirty="0">
                <a:latin typeface="Times New Roman" panose="02020603050405020304" pitchFamily="18" charset="0"/>
              </a:rPr>
              <a:t>称为第</a:t>
            </a:r>
            <a:r>
              <a:rPr lang="en-US" altLang="zh-CN" sz="1200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1200" dirty="0">
                <a:latin typeface="Times New Roman" panose="02020603050405020304" pitchFamily="18" charset="0"/>
              </a:rPr>
              <a:t>位的权</a:t>
            </a:r>
            <a:endParaRPr lang="zh-CN" altLang="en-US" sz="1200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0—9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这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ASCII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对应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16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进制的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30H—39H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A—F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这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ASCII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对应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进制的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41H—46H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0011 0000)</a:t>
            </a:r>
            <a:r>
              <a:rPr kumimoji="1" lang="en-US" altLang="zh-CN" sz="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(30)H=3x16+0x1=48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十进制的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，类推。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宋体" panose="02010600030101010101" pitchFamily="2" charset="-122"/>
              </a:rPr>
              <a:t>在</a:t>
            </a:r>
            <a:r>
              <a:rPr lang="zh-CN" altLang="en-US" sz="1200" b="0" dirty="0">
                <a:latin typeface="宋体" panose="02010600030101010101" pitchFamily="2" charset="-122"/>
              </a:rPr>
              <a:t>十六</a:t>
            </a:r>
            <a:r>
              <a:rPr lang="zh-CN" altLang="en-US" sz="1200" dirty="0">
                <a:latin typeface="宋体" panose="02010600030101010101" pitchFamily="2" charset="-122"/>
              </a:rPr>
              <a:t>进制数中，每一位有</a:t>
            </a:r>
            <a:r>
              <a:rPr lang="en-US" altLang="zh-CN" sz="1200" dirty="0">
                <a:latin typeface="Times New Roman" panose="02020603050405020304" pitchFamily="18" charset="0"/>
              </a:rPr>
              <a:t>0~9</a:t>
            </a:r>
            <a:r>
              <a:rPr lang="zh-CN" altLang="en-US" sz="1200" dirty="0">
                <a:latin typeface="Times New Roman" panose="02020603050405020304" pitchFamily="18" charset="0"/>
              </a:rPr>
              <a:t>、</a:t>
            </a:r>
            <a:r>
              <a:rPr lang="en-US" altLang="zh-CN" sz="1200" dirty="0">
                <a:latin typeface="Times New Roman" panose="02020603050405020304" pitchFamily="18" charset="0"/>
              </a:rPr>
              <a:t>A</a:t>
            </a:r>
            <a:r>
              <a:rPr lang="zh-CN" altLang="en-US" sz="1200" dirty="0">
                <a:latin typeface="Times New Roman" panose="02020603050405020304" pitchFamily="18" charset="0"/>
              </a:rPr>
              <a:t>（</a:t>
            </a:r>
            <a:r>
              <a:rPr lang="en-US" altLang="zh-CN" sz="1200" dirty="0">
                <a:latin typeface="Times New Roman" panose="02020603050405020304" pitchFamily="18" charset="0"/>
              </a:rPr>
              <a:t>10</a:t>
            </a:r>
            <a:r>
              <a:rPr lang="zh-CN" altLang="en-US" sz="1200" dirty="0">
                <a:latin typeface="Times New Roman" panose="02020603050405020304" pitchFamily="18" charset="0"/>
              </a:rPr>
              <a:t>）、</a:t>
            </a:r>
            <a:r>
              <a:rPr lang="en-US" altLang="zh-CN" sz="1200" dirty="0">
                <a:latin typeface="Times New Roman" panose="02020603050405020304" pitchFamily="18" charset="0"/>
              </a:rPr>
              <a:t>B</a:t>
            </a:r>
            <a:r>
              <a:rPr lang="zh-CN" altLang="en-US" sz="1200" dirty="0">
                <a:latin typeface="Times New Roman" panose="02020603050405020304" pitchFamily="18" charset="0"/>
              </a:rPr>
              <a:t>（</a:t>
            </a:r>
            <a:r>
              <a:rPr lang="en-US" altLang="zh-CN" sz="1200" dirty="0">
                <a:latin typeface="Times New Roman" panose="02020603050405020304" pitchFamily="18" charset="0"/>
              </a:rPr>
              <a:t>11</a:t>
            </a:r>
            <a:r>
              <a:rPr lang="zh-CN" altLang="en-US" sz="1200" dirty="0">
                <a:latin typeface="Times New Roman" panose="02020603050405020304" pitchFamily="18" charset="0"/>
              </a:rPr>
              <a:t>）、</a:t>
            </a:r>
            <a:r>
              <a:rPr lang="en-US" altLang="zh-CN" sz="1200" dirty="0">
                <a:latin typeface="Times New Roman" panose="02020603050405020304" pitchFamily="18" charset="0"/>
              </a:rPr>
              <a:t>C</a:t>
            </a:r>
            <a:r>
              <a:rPr lang="zh-CN" altLang="en-US" sz="1200" dirty="0">
                <a:latin typeface="Times New Roman" panose="02020603050405020304" pitchFamily="18" charset="0"/>
              </a:rPr>
              <a:t>（</a:t>
            </a:r>
            <a:r>
              <a:rPr lang="en-US" altLang="zh-CN" sz="1200" dirty="0">
                <a:latin typeface="Times New Roman" panose="02020603050405020304" pitchFamily="18" charset="0"/>
              </a:rPr>
              <a:t>12</a:t>
            </a:r>
            <a:r>
              <a:rPr lang="zh-CN" altLang="en-US" sz="1200" dirty="0">
                <a:latin typeface="Times New Roman" panose="02020603050405020304" pitchFamily="18" charset="0"/>
              </a:rPr>
              <a:t>）、</a:t>
            </a:r>
            <a:r>
              <a:rPr lang="en-US" altLang="zh-CN" sz="1200" dirty="0">
                <a:latin typeface="Times New Roman" panose="02020603050405020304" pitchFamily="18" charset="0"/>
              </a:rPr>
              <a:t>D</a:t>
            </a:r>
            <a:r>
              <a:rPr lang="zh-CN" altLang="en-US" sz="1200" dirty="0">
                <a:latin typeface="Times New Roman" panose="02020603050405020304" pitchFamily="18" charset="0"/>
              </a:rPr>
              <a:t>（</a:t>
            </a:r>
            <a:r>
              <a:rPr lang="en-US" altLang="zh-CN" sz="1200" dirty="0">
                <a:latin typeface="Times New Roman" panose="02020603050405020304" pitchFamily="18" charset="0"/>
              </a:rPr>
              <a:t>13</a:t>
            </a:r>
            <a:r>
              <a:rPr lang="zh-CN" altLang="en-US" sz="1200" dirty="0">
                <a:latin typeface="Times New Roman" panose="02020603050405020304" pitchFamily="18" charset="0"/>
              </a:rPr>
              <a:t>）、</a:t>
            </a:r>
            <a:r>
              <a:rPr lang="en-US" altLang="zh-CN" sz="1200" dirty="0">
                <a:latin typeface="Times New Roman" panose="02020603050405020304" pitchFamily="18" charset="0"/>
              </a:rPr>
              <a:t>E</a:t>
            </a:r>
            <a:r>
              <a:rPr lang="zh-CN" altLang="en-US" sz="1200" dirty="0">
                <a:latin typeface="Times New Roman" panose="02020603050405020304" pitchFamily="18" charset="0"/>
              </a:rPr>
              <a:t>（</a:t>
            </a:r>
            <a:r>
              <a:rPr lang="en-US" altLang="zh-CN" sz="1200" dirty="0">
                <a:latin typeface="Times New Roman" panose="02020603050405020304" pitchFamily="18" charset="0"/>
              </a:rPr>
              <a:t>14</a:t>
            </a:r>
            <a:r>
              <a:rPr lang="zh-CN" altLang="en-US" sz="1200" dirty="0">
                <a:latin typeface="Times New Roman" panose="02020603050405020304" pitchFamily="18" charset="0"/>
              </a:rPr>
              <a:t>）、</a:t>
            </a:r>
            <a:r>
              <a:rPr lang="en-US" altLang="zh-CN" sz="1200" dirty="0">
                <a:latin typeface="Times New Roman" panose="02020603050405020304" pitchFamily="18" charset="0"/>
              </a:rPr>
              <a:t>F</a:t>
            </a:r>
            <a:r>
              <a:rPr lang="zh-CN" altLang="en-US" sz="1200" dirty="0">
                <a:latin typeface="Times New Roman" panose="02020603050405020304" pitchFamily="18" charset="0"/>
              </a:rPr>
              <a:t>（</a:t>
            </a:r>
            <a:r>
              <a:rPr lang="en-US" altLang="zh-CN" sz="1200" dirty="0">
                <a:latin typeface="Times New Roman" panose="02020603050405020304" pitchFamily="18" charset="0"/>
              </a:rPr>
              <a:t>15</a:t>
            </a:r>
            <a:r>
              <a:rPr lang="zh-CN" altLang="en-US" sz="1200" dirty="0">
                <a:latin typeface="Times New Roman" panose="02020603050405020304" pitchFamily="18" charset="0"/>
              </a:rPr>
              <a:t>）</a:t>
            </a:r>
            <a:r>
              <a:rPr lang="zh-CN" altLang="en-US" sz="1200" dirty="0">
                <a:latin typeface="宋体" panose="02010600030101010101" pitchFamily="2" charset="-122"/>
              </a:rPr>
              <a:t>十六个数码。</a:t>
            </a:r>
            <a:r>
              <a:rPr lang="zh-CN" altLang="en-US" sz="1200" b="0" dirty="0">
                <a:latin typeface="宋体" panose="02010600030101010101" pitchFamily="2" charset="-122"/>
              </a:rPr>
              <a:t>计数</a:t>
            </a:r>
            <a:r>
              <a:rPr lang="zh-CN" altLang="en-US" sz="1200" dirty="0">
                <a:latin typeface="宋体" panose="02010600030101010101" pitchFamily="2" charset="-122"/>
              </a:rPr>
              <a:t>规律：逢十六进一。任意一个十六进制数可以表示为</a:t>
            </a:r>
            <a:r>
              <a:rPr lang="en-US" altLang="zh-CN" sz="1200" dirty="0">
                <a:latin typeface="宋体" panose="02010600030101010101" pitchFamily="2" charset="-122"/>
              </a:rPr>
              <a:t>:</a:t>
            </a:r>
            <a:endParaRPr lang="en-US" altLang="zh-CN" sz="1200" dirty="0">
              <a:latin typeface="宋体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Times New Roman" panose="02020603050405020304" pitchFamily="18" charset="0"/>
              </a:rPr>
              <a:t>其中，</a:t>
            </a:r>
            <a:r>
              <a:rPr lang="en-US" altLang="zh-CN" sz="1200" dirty="0" err="1">
                <a:latin typeface="Times New Roman" panose="02020603050405020304" pitchFamily="18" charset="0"/>
              </a:rPr>
              <a:t>k</a:t>
            </a:r>
            <a:r>
              <a:rPr lang="en-US" altLang="zh-CN" sz="1200" i="1" baseline="-30000" dirty="0" err="1">
                <a:latin typeface="Times New Roman" panose="02020603050405020304" pitchFamily="18" charset="0"/>
              </a:rPr>
              <a:t>i</a:t>
            </a:r>
            <a:r>
              <a:rPr lang="zh-CN" altLang="en-US" sz="1200" dirty="0">
                <a:latin typeface="Times New Roman" panose="02020603050405020304" pitchFamily="18" charset="0"/>
              </a:rPr>
              <a:t>：</a:t>
            </a:r>
            <a:r>
              <a:rPr lang="en-US" altLang="zh-CN" sz="1200" dirty="0">
                <a:latin typeface="Times New Roman" panose="02020603050405020304" pitchFamily="18" charset="0"/>
              </a:rPr>
              <a:t>0~9</a:t>
            </a:r>
            <a:r>
              <a:rPr lang="zh-CN" altLang="en-US" sz="1200" dirty="0">
                <a:latin typeface="Times New Roman" panose="02020603050405020304" pitchFamily="18" charset="0"/>
              </a:rPr>
              <a:t>、</a:t>
            </a:r>
            <a:r>
              <a:rPr lang="en-US" altLang="zh-CN" sz="1200" dirty="0">
                <a:latin typeface="Times New Roman" panose="02020603050405020304" pitchFamily="18" charset="0"/>
              </a:rPr>
              <a:t>A</a:t>
            </a:r>
            <a:r>
              <a:rPr lang="zh-CN" altLang="en-US" sz="1200" dirty="0">
                <a:latin typeface="Times New Roman" panose="02020603050405020304" pitchFamily="18" charset="0"/>
              </a:rPr>
              <a:t>、</a:t>
            </a:r>
            <a:r>
              <a:rPr lang="en-US" altLang="zh-CN" sz="1200" dirty="0">
                <a:latin typeface="Times New Roman" panose="02020603050405020304" pitchFamily="18" charset="0"/>
              </a:rPr>
              <a:t>B</a:t>
            </a:r>
            <a:r>
              <a:rPr lang="zh-CN" altLang="en-US" sz="1200" dirty="0">
                <a:latin typeface="Times New Roman" panose="02020603050405020304" pitchFamily="18" charset="0"/>
              </a:rPr>
              <a:t>、</a:t>
            </a:r>
            <a:r>
              <a:rPr lang="en-US" altLang="zh-CN" sz="1200" dirty="0">
                <a:latin typeface="Times New Roman" panose="02020603050405020304" pitchFamily="18" charset="0"/>
              </a:rPr>
              <a:t>C</a:t>
            </a:r>
            <a:r>
              <a:rPr lang="zh-CN" altLang="en-US" sz="1200" dirty="0">
                <a:latin typeface="Times New Roman" panose="02020603050405020304" pitchFamily="18" charset="0"/>
              </a:rPr>
              <a:t>、</a:t>
            </a:r>
            <a:r>
              <a:rPr lang="en-US" altLang="zh-CN" sz="1200" dirty="0">
                <a:latin typeface="Times New Roman" panose="02020603050405020304" pitchFamily="18" charset="0"/>
              </a:rPr>
              <a:t>D</a:t>
            </a:r>
            <a:r>
              <a:rPr lang="zh-CN" altLang="en-US" sz="1200" dirty="0">
                <a:latin typeface="Times New Roman" panose="02020603050405020304" pitchFamily="18" charset="0"/>
              </a:rPr>
              <a:t>、</a:t>
            </a:r>
            <a:r>
              <a:rPr lang="en-US" altLang="zh-CN" sz="1200" dirty="0">
                <a:latin typeface="Times New Roman" panose="02020603050405020304" pitchFamily="18" charset="0"/>
              </a:rPr>
              <a:t>E</a:t>
            </a:r>
            <a:r>
              <a:rPr lang="zh-CN" altLang="en-US" sz="1200" dirty="0">
                <a:latin typeface="Times New Roman" panose="02020603050405020304" pitchFamily="18" charset="0"/>
              </a:rPr>
              <a:t>、</a:t>
            </a:r>
            <a:r>
              <a:rPr lang="en-US" altLang="zh-CN" sz="1200" dirty="0">
                <a:latin typeface="Times New Roman" panose="02020603050405020304" pitchFamily="18" charset="0"/>
              </a:rPr>
              <a:t>F</a:t>
            </a:r>
            <a:r>
              <a:rPr lang="zh-CN" altLang="en-US" sz="1200" dirty="0">
                <a:latin typeface="Times New Roman" panose="02020603050405020304" pitchFamily="18" charset="0"/>
              </a:rPr>
              <a:t>十六个数码中的任意一个。</a:t>
            </a:r>
            <a:r>
              <a:rPr lang="en-US" altLang="zh-CN" sz="1200" dirty="0">
                <a:latin typeface="Times New Roman" panose="02020603050405020304" pitchFamily="18" charset="0"/>
              </a:rPr>
              <a:t>m</a:t>
            </a:r>
            <a:r>
              <a:rPr lang="zh-CN" altLang="en-US" sz="1200" dirty="0">
                <a:latin typeface="Times New Roman" panose="02020603050405020304" pitchFamily="18" charset="0"/>
              </a:rPr>
              <a:t>、</a:t>
            </a:r>
            <a:r>
              <a:rPr lang="en-US" altLang="zh-CN" sz="1200" dirty="0">
                <a:latin typeface="Times New Roman" panose="02020603050405020304" pitchFamily="18" charset="0"/>
              </a:rPr>
              <a:t>n</a:t>
            </a:r>
            <a:r>
              <a:rPr lang="zh-CN" altLang="en-US" sz="1200" dirty="0">
                <a:latin typeface="Times New Roman" panose="02020603050405020304" pitchFamily="18" charset="0"/>
              </a:rPr>
              <a:t>：正整数，</a:t>
            </a:r>
            <a:r>
              <a:rPr lang="en-US" altLang="zh-CN" sz="1200" dirty="0">
                <a:latin typeface="Times New Roman" panose="02020603050405020304" pitchFamily="18" charset="0"/>
              </a:rPr>
              <a:t>n</a:t>
            </a:r>
            <a:r>
              <a:rPr lang="zh-CN" altLang="en-US" sz="1200" dirty="0">
                <a:latin typeface="Times New Roman" panose="02020603050405020304" pitchFamily="18" charset="0"/>
              </a:rPr>
              <a:t>为整数位数，</a:t>
            </a:r>
            <a:r>
              <a:rPr lang="en-US" altLang="zh-CN" sz="1200" dirty="0">
                <a:latin typeface="Times New Roman" panose="02020603050405020304" pitchFamily="18" charset="0"/>
              </a:rPr>
              <a:t>m</a:t>
            </a:r>
            <a:r>
              <a:rPr lang="zh-CN" altLang="en-US" sz="1200" dirty="0">
                <a:latin typeface="Times New Roman" panose="02020603050405020304" pitchFamily="18" charset="0"/>
              </a:rPr>
              <a:t>为小数位数。  </a:t>
            </a:r>
            <a:r>
              <a:rPr lang="en-US" altLang="zh-CN" sz="1200" dirty="0">
                <a:latin typeface="Times New Roman" panose="02020603050405020304" pitchFamily="18" charset="0"/>
              </a:rPr>
              <a:t>16</a:t>
            </a:r>
            <a:r>
              <a:rPr lang="zh-CN" altLang="en-US" sz="1200" dirty="0">
                <a:latin typeface="Times New Roman" panose="02020603050405020304" pitchFamily="18" charset="0"/>
              </a:rPr>
              <a:t>：十六进制的基数；</a:t>
            </a:r>
            <a:r>
              <a:rPr lang="en-US" altLang="zh-CN" sz="1200" dirty="0">
                <a:latin typeface="Times New Roman" panose="02020603050405020304" pitchFamily="18" charset="0"/>
              </a:rPr>
              <a:t>16</a:t>
            </a:r>
            <a:r>
              <a:rPr lang="en-US" altLang="zh-CN" sz="1200" i="1" baseline="30000" dirty="0">
                <a:latin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</a:rPr>
              <a:t>: </a:t>
            </a:r>
            <a:r>
              <a:rPr lang="zh-CN" altLang="en-US" sz="1200" dirty="0">
                <a:latin typeface="Times New Roman" panose="02020603050405020304" pitchFamily="18" charset="0"/>
              </a:rPr>
              <a:t>称为第</a:t>
            </a:r>
            <a:r>
              <a:rPr lang="en-US" altLang="zh-CN" sz="1200" dirty="0" err="1">
                <a:latin typeface="Times New Roman" panose="02020603050405020304" pitchFamily="18" charset="0"/>
              </a:rPr>
              <a:t>i</a:t>
            </a:r>
            <a:r>
              <a:rPr lang="zh-CN" altLang="en-US" sz="1200" dirty="0">
                <a:latin typeface="Times New Roman" panose="02020603050405020304" pitchFamily="18" charset="0"/>
              </a:rPr>
              <a:t>位的权</a:t>
            </a:r>
            <a:endParaRPr lang="zh-CN" altLang="en-US" sz="1200" dirty="0">
              <a:latin typeface="Times New Roman" panose="02020603050405020304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、十进制</a:t>
            </a:r>
            <a:r>
              <a:rPr lang="en-US" altLang="zh-CN" dirty="0"/>
              <a:t>18</a:t>
            </a:r>
            <a:r>
              <a:rPr lang="zh-CN" altLang="en-US" dirty="0"/>
              <a:t>的对比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、同样的形式，表示不同的数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zh-CN" dirty="0"/>
              <a:t>十进制整数转换为二进制整数采用</a:t>
            </a:r>
            <a:r>
              <a:rPr lang="en-US" altLang="zh-CN" b="1" dirty="0"/>
              <a:t>"</a:t>
            </a:r>
            <a:r>
              <a:rPr lang="zh-CN" altLang="zh-CN" b="1" dirty="0"/>
              <a:t>除</a:t>
            </a:r>
            <a:r>
              <a:rPr lang="en-US" altLang="zh-CN" b="1" dirty="0"/>
              <a:t>2</a:t>
            </a:r>
            <a:r>
              <a:rPr lang="zh-CN" altLang="zh-CN" b="1" dirty="0"/>
              <a:t>取余，逆序排列</a:t>
            </a:r>
            <a:r>
              <a:rPr lang="en-US" altLang="zh-CN" b="1" dirty="0"/>
              <a:t>"</a:t>
            </a:r>
            <a:r>
              <a:rPr lang="zh-CN" altLang="zh-CN" dirty="0"/>
              <a:t>法。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u="sng" dirty="0" err="1">
                <a:hlinkClick r:id="rId3"/>
              </a:rPr>
              <a:t>十进制</a:t>
            </a:r>
            <a:r>
              <a:rPr lang="zh-CN" altLang="zh-CN" dirty="0"/>
              <a:t>小数转换成</a:t>
            </a:r>
            <a:r>
              <a:rPr lang="en-US" altLang="zh-CN" u="sng" dirty="0" err="1">
                <a:hlinkClick r:id="rId4"/>
              </a:rPr>
              <a:t>二进制</a:t>
            </a:r>
            <a:r>
              <a:rPr lang="zh-CN" altLang="zh-CN" dirty="0"/>
              <a:t>小数采用</a:t>
            </a:r>
            <a:r>
              <a:rPr lang="en-US" altLang="zh-CN" b="1" dirty="0"/>
              <a:t>"</a:t>
            </a:r>
            <a:r>
              <a:rPr lang="zh-CN" altLang="zh-CN" b="1" dirty="0"/>
              <a:t>乘</a:t>
            </a:r>
            <a:r>
              <a:rPr lang="en-US" altLang="zh-CN" b="1" dirty="0"/>
              <a:t>2</a:t>
            </a:r>
            <a:r>
              <a:rPr lang="zh-CN" altLang="zh-CN" b="1" dirty="0"/>
              <a:t>取整，顺序排列</a:t>
            </a:r>
            <a:r>
              <a:rPr lang="en-US" altLang="zh-CN" b="1" dirty="0"/>
              <a:t>"</a:t>
            </a:r>
            <a:r>
              <a:rPr lang="zh-CN" altLang="zh-CN" dirty="0"/>
              <a:t>法。</a:t>
            </a:r>
            <a:endParaRPr lang="zh-CN" altLang="en-US" dirty="0"/>
          </a:p>
          <a:p>
            <a:r>
              <a:rPr lang="zh-CN" altLang="en-US" dirty="0"/>
              <a:t>以二进制为例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zh-CN" dirty="0"/>
              <a:t>十进制整数转换为二进制整数采用</a:t>
            </a:r>
            <a:r>
              <a:rPr lang="en-US" altLang="zh-CN" b="1" dirty="0"/>
              <a:t>"</a:t>
            </a:r>
            <a:r>
              <a:rPr lang="zh-CN" altLang="zh-CN" b="1" dirty="0"/>
              <a:t>除</a:t>
            </a:r>
            <a:r>
              <a:rPr lang="en-US" altLang="zh-CN" b="1" dirty="0"/>
              <a:t>2</a:t>
            </a:r>
            <a:r>
              <a:rPr lang="zh-CN" altLang="zh-CN" b="1" dirty="0"/>
              <a:t>取余，逆序排列</a:t>
            </a:r>
            <a:r>
              <a:rPr lang="en-US" altLang="zh-CN" b="1" dirty="0"/>
              <a:t>"</a:t>
            </a:r>
            <a:r>
              <a:rPr lang="zh-CN" altLang="zh-CN" dirty="0"/>
              <a:t>法。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u="sng" dirty="0" err="1">
                <a:hlinkClick r:id="rId3"/>
              </a:rPr>
              <a:t>十进制</a:t>
            </a:r>
            <a:r>
              <a:rPr lang="zh-CN" altLang="zh-CN" dirty="0"/>
              <a:t>小数转换成</a:t>
            </a:r>
            <a:r>
              <a:rPr lang="en-US" altLang="zh-CN" u="sng" dirty="0" err="1">
                <a:hlinkClick r:id="rId4"/>
              </a:rPr>
              <a:t>二进制</a:t>
            </a:r>
            <a:r>
              <a:rPr lang="zh-CN" altLang="zh-CN" dirty="0"/>
              <a:t>小数采用</a:t>
            </a:r>
            <a:r>
              <a:rPr lang="en-US" altLang="zh-CN" b="1" dirty="0"/>
              <a:t>"</a:t>
            </a:r>
            <a:r>
              <a:rPr lang="zh-CN" altLang="zh-CN" b="1" dirty="0"/>
              <a:t>乘</a:t>
            </a:r>
            <a:r>
              <a:rPr lang="en-US" altLang="zh-CN" b="1" dirty="0"/>
              <a:t>2</a:t>
            </a:r>
            <a:r>
              <a:rPr lang="zh-CN" altLang="zh-CN" b="1" dirty="0"/>
              <a:t>取整，顺序排列</a:t>
            </a:r>
            <a:r>
              <a:rPr lang="en-US" altLang="zh-CN" b="1" dirty="0"/>
              <a:t>"</a:t>
            </a:r>
            <a:r>
              <a:rPr lang="zh-CN" altLang="zh-CN" dirty="0"/>
              <a:t>法。</a:t>
            </a:r>
            <a:endParaRPr lang="zh-CN" altLang="en-US" dirty="0"/>
          </a:p>
          <a:p>
            <a:r>
              <a:rPr lang="zh-CN" altLang="en-US" dirty="0"/>
              <a:t>以二进制为例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天平砝码的思想，这部分文字可以不放到</a:t>
            </a:r>
            <a:r>
              <a:rPr lang="en-US" altLang="zh-CN" dirty="0"/>
              <a:t>PPT</a:t>
            </a:r>
            <a:r>
              <a:rPr lang="zh-CN" altLang="en-US" dirty="0"/>
              <a:t>上，板书</a:t>
            </a:r>
            <a:r>
              <a:rPr lang="en-US" altLang="zh-CN" dirty="0"/>
              <a:t>192</a:t>
            </a:r>
            <a:r>
              <a:rPr lang="zh-CN" altLang="en-US" dirty="0"/>
              <a:t>转换为二进制的过程。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 flipV="1">
            <a:off x="633045" y="3174576"/>
            <a:ext cx="8446717" cy="45719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58715" y="2466906"/>
            <a:ext cx="7426569" cy="695360"/>
          </a:xfr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63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219994" y="344593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1"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gray">
          <a:xfrm>
            <a:off x="189640" y="937607"/>
            <a:ext cx="3571387" cy="45719"/>
          </a:xfrm>
          <a:prstGeom prst="rect">
            <a:avLst/>
          </a:prstGeom>
          <a:gradFill rotWithShape="0">
            <a:gsLst>
              <a:gs pos="87000">
                <a:schemeClr val="bg2"/>
              </a:gs>
              <a:gs pos="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pic>
        <p:nvPicPr>
          <p:cNvPr id="2050" name="Picture 2" descr="https://timgsa.baidu.com/timg?image&amp;quality=80&amp;size=b9999_10000&amp;sec=1513061652214&amp;di=0dbe8ba562ebf8b0aac6fc468b7851b5&amp;imgtype=0&amp;src=http%3A%2F%2Fphotocdn.sohu.com%2F20160130%2Fmp57336747_1454147583329_1_th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92" b="35641"/>
          <a:stretch>
            <a:fillRect/>
          </a:stretch>
        </p:blipFill>
        <p:spPr bwMode="auto">
          <a:xfrm>
            <a:off x="372005" y="275048"/>
            <a:ext cx="3389022" cy="67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161" y="309671"/>
            <a:ext cx="6954715" cy="588136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523" y="984738"/>
            <a:ext cx="8563708" cy="53750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ea typeface="黑体" panose="02010609060101010101" pitchFamily="49" charset="-122"/>
              </a:defRPr>
            </a:lvl1pPr>
            <a:lvl2pPr marL="457200" indent="0">
              <a:buNone/>
              <a:defRPr b="1">
                <a:ea typeface="黑体" panose="02010609060101010101" pitchFamily="49" charset="-122"/>
              </a:defRPr>
            </a:lvl2pPr>
            <a:lvl3pPr marL="914400" indent="0">
              <a:buNone/>
              <a:defRPr b="1">
                <a:ea typeface="黑体" panose="02010609060101010101" pitchFamily="49" charset="-122"/>
              </a:defRPr>
            </a:lvl3pPr>
            <a:lvl4pPr marL="1371600" indent="0">
              <a:buNone/>
              <a:defRPr b="1">
                <a:ea typeface="黑体" panose="02010609060101010101" pitchFamily="49" charset="-122"/>
              </a:defRPr>
            </a:lvl4pPr>
            <a:lvl5pPr marL="1828800" indent="0">
              <a:buNone/>
              <a:defRPr b="1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6359767"/>
            <a:ext cx="813816" cy="3519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049FA4FB-CA0D-4B0E-8962-17C9023C2714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s://timgsa.baidu.com/timg?image&amp;quality=80&amp;size=b9999_10000&amp;sec=1513060306437&amp;di=30658f392e20939a542ddf602e2badff&amp;imgtype=0&amp;src=http%3A%2F%2Fphotocdn.sohu.com%2F20160130%2Fmp57336747_1454147583329_1_th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t="40974" b="38513"/>
          <a:stretch>
            <a:fillRect/>
          </a:stretch>
        </p:blipFill>
        <p:spPr bwMode="auto">
          <a:xfrm>
            <a:off x="7640514" y="95243"/>
            <a:ext cx="1415562" cy="2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52896" y="6282119"/>
            <a:ext cx="903288" cy="3381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63770" y="6459605"/>
            <a:ext cx="518747" cy="33840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69748" y="6465656"/>
            <a:ext cx="2895600" cy="33840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A1464-762F-4552-B7E8-4A34BFE4AB6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324769" y="320113"/>
            <a:ext cx="7305992" cy="575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gray">
          <a:xfrm>
            <a:off x="602818" y="6380642"/>
            <a:ext cx="8226425" cy="31750"/>
          </a:xfrm>
          <a:prstGeom prst="rect">
            <a:avLst/>
          </a:prstGeom>
          <a:gradFill rotWithShape="0">
            <a:gsLst>
              <a:gs pos="87000">
                <a:schemeClr val="bg2"/>
              </a:gs>
              <a:gs pos="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pic>
        <p:nvPicPr>
          <p:cNvPr id="2050" name="Picture 2" descr="https://timgsa.baidu.com/timg?image&amp;quality=80&amp;size=b9999_10000&amp;sec=1513057428162&amp;di=37860fdf3c4871460953786bbfa26622&amp;imgtype=0&amp;src=http%3A%2F%2Fpic.baike.soso.com%2Fp%2F20111015%2F20111015115227-26026804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4" t="12080" r="11532" b="12880"/>
          <a:stretch>
            <a:fillRect/>
          </a:stretch>
        </p:blipFill>
        <p:spPr bwMode="auto">
          <a:xfrm>
            <a:off x="428827" y="248004"/>
            <a:ext cx="677490" cy="66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timgsa.baidu.com/timg?image&amp;quality=80&amp;size=b9999_10000&amp;sec=1513060306437&amp;di=30658f392e20939a542ddf602e2badff&amp;imgtype=0&amp;src=http%3A%2F%2Fphotocdn.sohu.com%2F20160130%2Fmp57336747_1454147583329_1_th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t="40974" b="38513"/>
          <a:stretch>
            <a:fillRect/>
          </a:stretch>
        </p:blipFill>
        <p:spPr bwMode="auto">
          <a:xfrm>
            <a:off x="7464668" y="6446811"/>
            <a:ext cx="1415562" cy="2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04336" y="918967"/>
            <a:ext cx="8226425" cy="31750"/>
          </a:xfrm>
          <a:prstGeom prst="rect">
            <a:avLst/>
          </a:prstGeom>
          <a:gradFill rotWithShape="0">
            <a:gsLst>
              <a:gs pos="1600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107784" y="248004"/>
            <a:ext cx="31750" cy="10525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82880" y="6446711"/>
            <a:ext cx="903288" cy="33813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1A0B33E5-498C-48D3-9CB2-28689CC9EF23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blinds dir="vert"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="1" kern="1200">
          <a:solidFill>
            <a:schemeClr val="tx2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3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5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112706" y="2194724"/>
            <a:ext cx="6211284" cy="695360"/>
          </a:xfrm>
        </p:spPr>
        <p:txBody>
          <a:bodyPr/>
          <a:lstStyle/>
          <a:p>
            <a:r>
              <a:rPr lang="zh-CN" altLang="en-US" sz="4400" b="1" dirty="0">
                <a:solidFill>
                  <a:schemeClr val="tx1"/>
                </a:solidFill>
              </a:rPr>
              <a:t> </a:t>
            </a:r>
            <a:r>
              <a:rPr lang="zh-CN" altLang="en-US" dirty="0"/>
              <a:t>第一章 数字逻辑代数基础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</a:rPr>
              <a:t>§1.1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</a:rPr>
              <a:t>数制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</a:rPr>
              <a:t>§1.2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</a:rPr>
              <a:t>编码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045" y="1115916"/>
            <a:ext cx="7603070" cy="588136"/>
          </a:xfrm>
        </p:spPr>
        <p:txBody>
          <a:bodyPr/>
          <a:lstStyle/>
          <a:p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cs typeface="+mn-cs"/>
              </a:rPr>
              <a:t>权值实现十进制到二进制转换：如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cs typeface="+mn-cs"/>
              </a:rPr>
              <a:t>11111111</a:t>
            </a:r>
            <a:endParaRPr lang="en-US" altLang="zh-CN" sz="2800" dirty="0">
              <a:solidFill>
                <a:schemeClr val="tx1"/>
              </a:solidFill>
              <a:latin typeface="黑体" panose="02010609060101010101" pitchFamily="49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2284" y="1753603"/>
            <a:ext cx="86150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(1         1     1       1   1     1    1     1)</a:t>
            </a:r>
            <a:r>
              <a:rPr lang="zh-CN" altLang="en-US" dirty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位二进制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1F08F8"/>
                </a:solidFill>
              </a:rPr>
              <a:t>128     64   32     16  8     4    2     1 </a:t>
            </a:r>
            <a:r>
              <a:rPr lang="en-US" dirty="0">
                <a:solidFill>
                  <a:schemeClr val="tx1"/>
                </a:solidFill>
              </a:rPr>
              <a:t>    (</a:t>
            </a:r>
            <a:r>
              <a:rPr lang="zh-CN" altLang="en-US" dirty="0">
                <a:solidFill>
                  <a:schemeClr val="tx1"/>
                </a:solidFill>
              </a:rPr>
              <a:t>权值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2</a:t>
            </a:r>
            <a:r>
              <a:rPr lang="en-US" baseline="30000" dirty="0">
                <a:solidFill>
                  <a:schemeClr val="tx1"/>
                </a:solidFill>
              </a:rPr>
              <a:t>7</a:t>
            </a:r>
            <a:r>
              <a:rPr lang="en-US" dirty="0">
                <a:solidFill>
                  <a:schemeClr val="tx1"/>
                </a:solidFill>
              </a:rPr>
              <a:t>       2</a:t>
            </a:r>
            <a:r>
              <a:rPr lang="en-US" baseline="30000" dirty="0">
                <a:solidFill>
                  <a:schemeClr val="tx1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     2</a:t>
            </a:r>
            <a:r>
              <a:rPr lang="en-US" baseline="30000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    2</a:t>
            </a:r>
            <a:r>
              <a:rPr lang="en-US" baseline="30000" dirty="0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   2</a:t>
            </a:r>
            <a:r>
              <a:rPr lang="en-US" baseline="30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   2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   2</a:t>
            </a:r>
            <a:r>
              <a:rPr lang="en-US" baseline="30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   2</a:t>
            </a:r>
            <a:r>
              <a:rPr lang="en-US" baseline="30000" dirty="0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    (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77886" y="174062"/>
            <a:ext cx="45450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§1.1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数制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927225" y="3225165"/>
            <a:ext cx="59499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十进制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192</a:t>
            </a:r>
            <a:r>
              <a:rPr lang="en-US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转换为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位二进制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03122" y="3234813"/>
            <a:ext cx="16911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】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5975" y="3834582"/>
            <a:ext cx="83967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我们要从这个数能满足的最大位算起</a:t>
            </a:r>
            <a:r>
              <a:rPr 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br>
              <a:rPr 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   192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肯定比第</a:t>
            </a:r>
            <a:r>
              <a:rPr 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位大所以第</a:t>
            </a:r>
            <a:r>
              <a:rPr 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位是</a:t>
            </a:r>
            <a:r>
              <a:rPr 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1   </a:t>
            </a:r>
            <a:endParaRPr 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192-128=64,</a:t>
            </a:r>
            <a:br>
              <a:rPr 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   64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正好是第</a:t>
            </a:r>
            <a:r>
              <a:rPr 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位的权值</a:t>
            </a:r>
            <a:r>
              <a:rPr 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所以第</a:t>
            </a:r>
            <a:r>
              <a:rPr 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位为</a:t>
            </a:r>
            <a:r>
              <a:rPr 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br>
              <a:rPr 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   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所以它的二进制数就是</a:t>
            </a:r>
            <a:r>
              <a:rPr 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11000000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049FA4FB-CA0D-4B0E-8962-17C9023C2714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  <p:bldLst>
      <p:bldP spid="2" grpId="0"/>
      <p:bldP spid="4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69489" y="1229032"/>
            <a:ext cx="6629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二、二进制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十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进制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77886" y="174062"/>
            <a:ext cx="45450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§1.1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数制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86249" y="1981201"/>
            <a:ext cx="8305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二进制转换成等值的十进制数时，可按权相加的方法进行。</a:t>
            </a:r>
            <a:r>
              <a:rPr lang="zh-CN" altLang="en-US" sz="2800" b="0" dirty="0">
                <a:latin typeface="Times New Roman" panose="02020603050405020304" pitchFamily="18" charset="0"/>
              </a:rPr>
              <a:t> </a:t>
            </a:r>
            <a:endParaRPr lang="zh-CN" altLang="en-US" sz="2800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2139951" y="3106994"/>
          <a:ext cx="4465638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1" imgW="1790700" imgH="254000" progId="Equation.3">
                  <p:embed/>
                </p:oleObj>
              </mc:Choice>
              <mc:Fallback>
                <p:oleObj name="公式" r:id="rId1" imgW="1790700" imgH="2540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1" y="3106994"/>
                        <a:ext cx="4465638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324464" y="4650650"/>
            <a:ext cx="1897627" cy="65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(1011.01)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2418735" y="4709642"/>
            <a:ext cx="602717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1×2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0×2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1×2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1×2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0×2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-1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1×2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-2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= 8+0+2+1+0+0.25=(11.25)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99768" y="3952567"/>
            <a:ext cx="16911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】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049FA4FB-CA0D-4B0E-8962-17C9023C2714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  <p:bldLst>
      <p:bldP spid="5" grpId="0" autoUpdateAnimBg="0"/>
      <p:bldP spid="6" grpId="0" autoUpdateAnimBg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7141" y="1101211"/>
            <a:ext cx="455479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三、十进制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十六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进制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715296" y="5083278"/>
            <a:ext cx="7524136" cy="1071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十进制整数转化成十六进制数时，按除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取余方法进行。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77886" y="174062"/>
            <a:ext cx="45450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§1.1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数制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831207" y="2550652"/>
          <a:ext cx="6510337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1" imgW="3225800" imgH="482600" progId="Equation.3">
                  <p:embed/>
                </p:oleObj>
              </mc:Choice>
              <mc:Fallback>
                <p:oleObj name="公式" r:id="rId1" imgW="3225800" imgH="4826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207" y="2550652"/>
                        <a:ext cx="6510337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858799" y="4321072"/>
          <a:ext cx="7783757" cy="477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公式" r:id="rId3" imgW="3937000" imgH="241300" progId="Equation.3">
                  <p:embed/>
                </p:oleObj>
              </mc:Choice>
              <mc:Fallback>
                <p:oleObj name="公式" r:id="rId3" imgW="3937000" imgH="2413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799" y="4321072"/>
                        <a:ext cx="7783757" cy="477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629262" y="1848465"/>
            <a:ext cx="17403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整数部分：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678424" y="3633020"/>
            <a:ext cx="10815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同理：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049FA4FB-CA0D-4B0E-8962-17C9023C2714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  <p:bldLst>
      <p:bldP spid="5" grpId="0" autoUpdateAnimBg="0"/>
      <p:bldP spid="6" grpId="0" autoUpdateAnimBg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715296" y="5083278"/>
            <a:ext cx="7524136" cy="1071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十进制小数转换成十六进制小数时，按乘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取整的方法进行。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77886" y="174062"/>
            <a:ext cx="45450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§1.1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数制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747250" y="1641988"/>
            <a:ext cx="17403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小数部分：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688257" y="3947653"/>
            <a:ext cx="10815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同理：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1547454" y="2271201"/>
          <a:ext cx="63595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1" imgW="2374900" imgH="241300" progId="Equation.3">
                  <p:embed/>
                </p:oleObj>
              </mc:Choice>
              <mc:Fallback>
                <p:oleObj name="公式" r:id="rId1" imgW="2374900" imgH="2413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454" y="2271201"/>
                        <a:ext cx="6359525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1385888" y="3406929"/>
          <a:ext cx="68373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公式" r:id="rId3" imgW="3022600" imgH="241300" progId="Equation.3">
                  <p:embed/>
                </p:oleObj>
              </mc:Choice>
              <mc:Fallback>
                <p:oleObj name="公式" r:id="rId3" imgW="3022600" imgH="24130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3406929"/>
                        <a:ext cx="683736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619435" y="2910350"/>
            <a:ext cx="21729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左右同乘以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570220" y="4464103"/>
          <a:ext cx="7915020" cy="446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公式" r:id="rId5" imgW="4267200" imgH="241300" progId="Equation.3">
                  <p:embed/>
                </p:oleObj>
              </mc:Choice>
              <mc:Fallback>
                <p:oleObj name="公式" r:id="rId5" imgW="4267200" imgH="24130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20" y="4464103"/>
                        <a:ext cx="7915020" cy="4469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07141" y="1061882"/>
            <a:ext cx="455479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三、十进制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十六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进制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049FA4FB-CA0D-4B0E-8962-17C9023C2714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77886" y="174062"/>
            <a:ext cx="45450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§1.1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数制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7141" y="1061882"/>
            <a:ext cx="455479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三、十进制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十六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进制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4798" y="1746353"/>
            <a:ext cx="8729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将十进制数（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427.34375)</a:t>
            </a:r>
            <a:r>
              <a:rPr lang="en-US" altLang="zh-CN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转换成十六进制数。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16"/>
          <p:cNvGrpSpPr/>
          <p:nvPr/>
        </p:nvGrpSpPr>
        <p:grpSpPr bwMode="auto">
          <a:xfrm>
            <a:off x="823144" y="2998377"/>
            <a:ext cx="3714750" cy="1631950"/>
            <a:chOff x="1000100" y="3357561"/>
            <a:chExt cx="3714776" cy="1631216"/>
          </a:xfrm>
        </p:grpSpPr>
        <p:sp>
          <p:nvSpPr>
            <p:cNvPr id="12" name="矩形 5"/>
            <p:cNvSpPr>
              <a:spLocks noChangeArrowheads="1"/>
            </p:cNvSpPr>
            <p:nvPr/>
          </p:nvSpPr>
          <p:spPr bwMode="auto">
            <a:xfrm>
              <a:off x="1000100" y="3357561"/>
              <a:ext cx="3714776" cy="1631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 dirty="0">
                <a:solidFill>
                  <a:srgbClr val="C00000"/>
                </a:solidFill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16 | 427      </a:t>
              </a:r>
              <a:r>
                <a:rPr lang="zh-CN" altLang="en-US" sz="2000" b="1" dirty="0">
                  <a:solidFill>
                    <a:srgbClr val="000000"/>
                  </a:solidFill>
                </a:rPr>
                <a:t>余数</a:t>
              </a:r>
              <a:endParaRPr lang="zh-CN" altLang="en-US" sz="2000" b="1" dirty="0">
                <a:solidFill>
                  <a:srgbClr val="000000"/>
                </a:solidFill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16 | 26 ………11   </a:t>
              </a:r>
              <a:r>
                <a:rPr lang="zh-CN" altLang="en-US" sz="2000" b="1" dirty="0">
                  <a:solidFill>
                    <a:srgbClr val="000000"/>
                  </a:solidFill>
                </a:rPr>
                <a:t>低位</a:t>
              </a:r>
              <a:endParaRPr lang="zh-CN" altLang="en-US" sz="2000" b="1" dirty="0">
                <a:solidFill>
                  <a:srgbClr val="000000"/>
                </a:solidFill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16 | 1 </a:t>
              </a:r>
              <a:r>
                <a:rPr lang="zh-CN" altLang="en-US" sz="2000" b="1" dirty="0">
                  <a:solidFill>
                    <a:srgbClr val="000000"/>
                  </a:solidFill>
                </a:rPr>
                <a:t> </a:t>
              </a:r>
              <a:r>
                <a:rPr lang="en-US" altLang="zh-CN" sz="2000" b="1" dirty="0">
                  <a:solidFill>
                    <a:srgbClr val="000000"/>
                  </a:solidFill>
                </a:rPr>
                <a:t>……… 10 </a:t>
              </a:r>
              <a:r>
                <a:rPr lang="zh-CN" altLang="en-US" sz="2000" b="1" dirty="0">
                  <a:solidFill>
                    <a:srgbClr val="000000"/>
                  </a:solidFill>
                </a:rPr>
                <a:t>（反序）</a:t>
              </a:r>
              <a:endParaRPr lang="zh-CN" altLang="en-US" sz="2000" b="1" dirty="0">
                <a:solidFill>
                  <a:srgbClr val="000000"/>
                </a:solidFill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00"/>
                  </a:solidFill>
                </a:rPr>
                <a:t>           </a:t>
              </a:r>
              <a:r>
                <a:rPr lang="en-US" altLang="zh-CN" sz="2000" b="1" dirty="0">
                  <a:solidFill>
                    <a:srgbClr val="000000"/>
                  </a:solidFill>
                </a:rPr>
                <a:t>0 ……… 1  </a:t>
              </a:r>
              <a:r>
                <a:rPr lang="zh-CN" altLang="en-US" sz="2000" b="1" dirty="0">
                  <a:solidFill>
                    <a:srgbClr val="000000"/>
                  </a:solidFill>
                </a:rPr>
                <a:t>高位</a:t>
              </a:r>
              <a:endParaRPr lang="zh-CN" altLang="en-US" sz="20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571604" y="4000210"/>
              <a:ext cx="714380" cy="158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571604" y="4357237"/>
              <a:ext cx="714380" cy="1586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571604" y="4642859"/>
              <a:ext cx="714380" cy="1586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rot="5400000" flipH="1" flipV="1">
              <a:off x="3071998" y="4500046"/>
              <a:ext cx="856864" cy="3175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 bwMode="auto">
          <a:xfrm>
            <a:off x="1307691" y="2507219"/>
            <a:ext cx="17894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整数部分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5225851" y="2433478"/>
            <a:ext cx="17894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数部分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9" name="组合 26"/>
          <p:cNvGrpSpPr/>
          <p:nvPr/>
        </p:nvGrpSpPr>
        <p:grpSpPr bwMode="auto">
          <a:xfrm>
            <a:off x="5250017" y="2754008"/>
            <a:ext cx="3714750" cy="2225675"/>
            <a:chOff x="4786314" y="3214686"/>
            <a:chExt cx="3714776" cy="2226127"/>
          </a:xfrm>
        </p:grpSpPr>
        <p:sp>
          <p:nvSpPr>
            <p:cNvPr id="20" name="矩形 17"/>
            <p:cNvSpPr>
              <a:spLocks noChangeArrowheads="1"/>
            </p:cNvSpPr>
            <p:nvPr/>
          </p:nvSpPr>
          <p:spPr bwMode="auto">
            <a:xfrm>
              <a:off x="4786314" y="3214686"/>
              <a:ext cx="3714776" cy="2226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 dirty="0">
                <a:solidFill>
                  <a:srgbClr val="C00000"/>
                </a:solidFill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0.34375      </a:t>
              </a:r>
              <a:r>
                <a:rPr lang="zh-CN" altLang="en-US" sz="2000" b="1" dirty="0">
                  <a:solidFill>
                    <a:srgbClr val="000000"/>
                  </a:solidFill>
                </a:rPr>
                <a:t>整数</a:t>
              </a:r>
              <a:endParaRPr lang="zh-CN" altLang="en-US" sz="2000" b="1" dirty="0">
                <a:solidFill>
                  <a:srgbClr val="000000"/>
                </a:solidFill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×  </a:t>
              </a:r>
              <a:r>
                <a:rPr lang="zh-CN" altLang="en-US" sz="2000" b="1" dirty="0">
                  <a:solidFill>
                    <a:srgbClr val="000000"/>
                  </a:solidFill>
                </a:rPr>
                <a:t>   </a:t>
              </a:r>
              <a:r>
                <a:rPr lang="en-US" altLang="zh-CN" sz="2000" b="1" dirty="0">
                  <a:solidFill>
                    <a:srgbClr val="000000"/>
                  </a:solidFill>
                </a:rPr>
                <a:t> 16</a:t>
              </a:r>
              <a:endParaRPr lang="zh-CN" altLang="en-US" sz="2000" b="1" dirty="0">
                <a:solidFill>
                  <a:srgbClr val="000000"/>
                </a:solidFill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5.50000 ……… 5</a:t>
              </a:r>
              <a:r>
                <a:rPr lang="zh-CN" altLang="en-US" sz="2000" b="1" dirty="0">
                  <a:solidFill>
                    <a:srgbClr val="000000"/>
                  </a:solidFill>
                </a:rPr>
                <a:t> </a:t>
              </a:r>
              <a:r>
                <a:rPr lang="en-US" altLang="zh-CN" sz="2000" b="1" dirty="0">
                  <a:solidFill>
                    <a:srgbClr val="000000"/>
                  </a:solidFill>
                </a:rPr>
                <a:t> </a:t>
              </a:r>
              <a:r>
                <a:rPr lang="zh-CN" altLang="en-US" sz="2000" b="1" dirty="0">
                  <a:solidFill>
                    <a:srgbClr val="000000"/>
                  </a:solidFill>
                </a:rPr>
                <a:t>高位</a:t>
              </a:r>
              <a:endParaRPr lang="zh-CN" altLang="en-US" sz="2000" b="1" dirty="0">
                <a:solidFill>
                  <a:srgbClr val="000000"/>
                </a:solidFill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0.50000         </a:t>
              </a:r>
              <a:r>
                <a:rPr lang="zh-CN" altLang="en-US" sz="2000" b="1" dirty="0">
                  <a:solidFill>
                    <a:srgbClr val="000000"/>
                  </a:solidFill>
                </a:rPr>
                <a:t>     （顺序）</a:t>
              </a:r>
              <a:endParaRPr lang="zh-CN" altLang="en-US" sz="2000" b="1" dirty="0">
                <a:solidFill>
                  <a:srgbClr val="000000"/>
                </a:solidFill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×    </a:t>
              </a:r>
              <a:r>
                <a:rPr lang="zh-CN" altLang="en-US" sz="2000" b="1" dirty="0">
                  <a:solidFill>
                    <a:srgbClr val="000000"/>
                  </a:solidFill>
                </a:rPr>
                <a:t>  </a:t>
              </a:r>
              <a:r>
                <a:rPr lang="en-US" altLang="zh-CN" sz="2000" b="1" dirty="0">
                  <a:solidFill>
                    <a:srgbClr val="000000"/>
                  </a:solidFill>
                </a:rPr>
                <a:t>16</a:t>
              </a:r>
              <a:endParaRPr lang="zh-CN" altLang="en-US" sz="2000" b="1" dirty="0">
                <a:solidFill>
                  <a:srgbClr val="000000"/>
                </a:solidFill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8.00000</a:t>
              </a:r>
              <a:r>
                <a:rPr lang="zh-CN" altLang="en-US" sz="2000" b="1" dirty="0">
                  <a:solidFill>
                    <a:srgbClr val="000000"/>
                  </a:solidFill>
                </a:rPr>
                <a:t> </a:t>
              </a:r>
              <a:r>
                <a:rPr lang="en-US" altLang="zh-CN" sz="2000" b="1" dirty="0">
                  <a:solidFill>
                    <a:srgbClr val="000000"/>
                  </a:solidFill>
                </a:rPr>
                <a:t>……… 8  </a:t>
              </a:r>
              <a:r>
                <a:rPr lang="zh-CN" altLang="en-US" sz="2000" b="1" dirty="0">
                  <a:solidFill>
                    <a:srgbClr val="000000"/>
                  </a:solidFill>
                </a:rPr>
                <a:t>低位</a:t>
              </a:r>
              <a:endParaRPr lang="zh-CN" altLang="en-US" sz="20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4857753" y="4143562"/>
              <a:ext cx="1285884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4857753" y="5072438"/>
              <a:ext cx="1285884" cy="158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rot="5400000">
              <a:off x="6715822" y="4785836"/>
              <a:ext cx="1143232" cy="1587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7"/>
          <p:cNvSpPr>
            <a:spLocks noChangeArrowheads="1"/>
          </p:cNvSpPr>
          <p:nvPr/>
        </p:nvSpPr>
        <p:spPr bwMode="auto">
          <a:xfrm>
            <a:off x="2281544" y="5390535"/>
            <a:ext cx="48686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 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427.34357)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1AB.58)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049FA4FB-CA0D-4B0E-8962-17C9023C2714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  <p:bldLst>
      <p:bldP spid="6" grpId="0"/>
      <p:bldP spid="7" grpId="0"/>
      <p:bldP spid="17" grpId="0"/>
      <p:bldP spid="18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72611" y="1160206"/>
            <a:ext cx="519389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四、十六进制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十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进制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77886" y="174062"/>
            <a:ext cx="45450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§1.1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数制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5913" y="1941872"/>
            <a:ext cx="8305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十六进制转换成等值的十进制数时，可按权相加的方法进行。</a:t>
            </a: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2403168" y="3116570"/>
          <a:ext cx="4529138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1" imgW="1815465" imgH="254000" progId="Equation.3">
                  <p:embed/>
                </p:oleObj>
              </mc:Choice>
              <mc:Fallback>
                <p:oleObj name="公式" r:id="rId1" imgW="1815465" imgH="2540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168" y="3116570"/>
                        <a:ext cx="4529138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324464" y="4650650"/>
            <a:ext cx="1897627" cy="65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(2A.7F)</a:t>
            </a:r>
            <a:r>
              <a:rPr lang="en-US" altLang="zh-CN" baseline="-30000" dirty="0">
                <a:solidFill>
                  <a:schemeClr val="tx1"/>
                </a:solidFill>
                <a:latin typeface="Times New Roman" panose="02020603050405020304" pitchFamily="18" charset="0"/>
              </a:rPr>
              <a:t>16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2104102" y="4591655"/>
            <a:ext cx="6174659" cy="121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2×16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+10×16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+7×16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+15×16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-2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=(42.4960937)</a:t>
            </a:r>
            <a:r>
              <a:rPr lang="en-US" altLang="zh-CN" baseline="-30000" dirty="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99768" y="3952567"/>
            <a:ext cx="16911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】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049FA4FB-CA0D-4B0E-8962-17C9023C2714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  <p:bldLst>
      <p:bldP spid="5" grpId="0" autoUpdateAnimBg="0"/>
      <p:bldP spid="6" grpId="0" autoUpdateAnimBg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5413" y="1602659"/>
            <a:ext cx="8610600" cy="189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一位十六进制数表示的数值恰好相当于四位二进制数表示的数值。</a:t>
            </a:r>
            <a:b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因此彼此之间的转换方法：只要从小数点开始，分别向左右展开。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34960" y="1042220"/>
            <a:ext cx="519389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五、二进制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十六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进制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277886" y="174062"/>
            <a:ext cx="45450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§1.1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数制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481779" y="3696929"/>
            <a:ext cx="83770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(01011110.10110010)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化为十六进制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Group 36"/>
          <p:cNvGrpSpPr/>
          <p:nvPr/>
        </p:nvGrpSpPr>
        <p:grpSpPr bwMode="auto">
          <a:xfrm>
            <a:off x="1901774" y="4516438"/>
            <a:ext cx="4897437" cy="1368425"/>
            <a:chOff x="748" y="935"/>
            <a:chExt cx="3085" cy="862"/>
          </a:xfrm>
        </p:grpSpPr>
        <p:graphicFrame>
          <p:nvGraphicFramePr>
            <p:cNvPr id="13" name="Object 17"/>
            <p:cNvGraphicFramePr>
              <a:graphicFrameLocks noChangeAspect="1"/>
            </p:cNvGraphicFramePr>
            <p:nvPr/>
          </p:nvGraphicFramePr>
          <p:xfrm>
            <a:off x="1091" y="935"/>
            <a:ext cx="266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公式" r:id="rId1" imgW="1497965" imgH="215900" progId="Equation.3">
                    <p:embed/>
                  </p:oleObj>
                </mc:Choice>
                <mc:Fallback>
                  <p:oleObj name="公式" r:id="rId1" imgW="1497965" imgH="21590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1" y="935"/>
                          <a:ext cx="2666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9"/>
            <p:cNvGraphicFramePr>
              <a:graphicFrameLocks noChangeAspect="1"/>
            </p:cNvGraphicFramePr>
            <p:nvPr/>
          </p:nvGraphicFramePr>
          <p:xfrm>
            <a:off x="748" y="1495"/>
            <a:ext cx="3085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公式" r:id="rId3" imgW="1803400" imgH="228600" progId="Equation.3">
                    <p:embed/>
                  </p:oleObj>
                </mc:Choice>
                <mc:Fallback>
                  <p:oleObj name="公式" r:id="rId3" imgW="1803400" imgH="22860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1495"/>
                          <a:ext cx="3085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1358" y="1200"/>
              <a:ext cx="0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2044" y="1200"/>
              <a:ext cx="0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>
              <a:off x="2767" y="1200"/>
              <a:ext cx="0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auto">
            <a:xfrm>
              <a:off x="3376" y="1200"/>
              <a:ext cx="0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049FA4FB-CA0D-4B0E-8962-17C9023C2714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  <p:bldLst>
      <p:bldP spid="5" grpId="0" autoUpdateAnimBg="0"/>
      <p:bldP spid="7" grpId="0" autoUpdateAnimBg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34960" y="1042220"/>
            <a:ext cx="519389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六、十六进制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zh-CN" altLang="en-US" sz="2800" dirty="0">
                <a:latin typeface="宋体" panose="02010600030101010101" pitchFamily="2" charset="-122"/>
              </a:rPr>
              <a:t>二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进制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277886" y="174062"/>
            <a:ext cx="45450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§1.1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数制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grpSp>
        <p:nvGrpSpPr>
          <p:cNvPr id="6" name="Group 38"/>
          <p:cNvGrpSpPr/>
          <p:nvPr/>
        </p:nvGrpSpPr>
        <p:grpSpPr bwMode="auto">
          <a:xfrm>
            <a:off x="1125742" y="3254580"/>
            <a:ext cx="7126287" cy="1689100"/>
            <a:chOff x="343" y="2341"/>
            <a:chExt cx="4031" cy="1064"/>
          </a:xfrm>
        </p:grpSpPr>
        <p:graphicFrame>
          <p:nvGraphicFramePr>
            <p:cNvPr id="8" name="Object 29"/>
            <p:cNvGraphicFramePr>
              <a:graphicFrameLocks noChangeAspect="1"/>
            </p:cNvGraphicFramePr>
            <p:nvPr/>
          </p:nvGraphicFramePr>
          <p:xfrm>
            <a:off x="553" y="2341"/>
            <a:ext cx="3367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公式" r:id="rId1" imgW="1968500" imgH="228600" progId="Equation.3">
                    <p:embed/>
                  </p:oleObj>
                </mc:Choice>
                <mc:Fallback>
                  <p:oleObj name="公式" r:id="rId1" imgW="1968500" imgH="22860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3" y="2341"/>
                          <a:ext cx="3367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" name="Group 35"/>
            <p:cNvGrpSpPr/>
            <p:nvPr/>
          </p:nvGrpSpPr>
          <p:grpSpPr bwMode="auto">
            <a:xfrm>
              <a:off x="343" y="2704"/>
              <a:ext cx="4031" cy="701"/>
              <a:chOff x="343" y="2704"/>
              <a:chExt cx="4031" cy="701"/>
            </a:xfrm>
          </p:grpSpPr>
          <p:graphicFrame>
            <p:nvGraphicFramePr>
              <p:cNvPr id="12" name="Object 28"/>
              <p:cNvGraphicFramePr>
                <a:graphicFrameLocks noChangeAspect="1"/>
              </p:cNvGraphicFramePr>
              <p:nvPr/>
            </p:nvGraphicFramePr>
            <p:xfrm>
              <a:off x="343" y="3067"/>
              <a:ext cx="4031" cy="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" name="公式" r:id="rId3" imgW="2094865" imgH="215900" progId="Equation.3">
                      <p:embed/>
                    </p:oleObj>
                  </mc:Choice>
                  <mc:Fallback>
                    <p:oleObj name="公式" r:id="rId3" imgW="2094865" imgH="215900" progId="Equation.3">
                      <p:embed/>
                      <p:pic>
                        <p:nvPicPr>
                          <p:cNvPr id="0" name="Picture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3" y="3067"/>
                            <a:ext cx="4031" cy="3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Line 30"/>
              <p:cNvSpPr>
                <a:spLocks noChangeShapeType="1"/>
              </p:cNvSpPr>
              <p:nvPr/>
            </p:nvSpPr>
            <p:spPr bwMode="auto">
              <a:xfrm>
                <a:off x="1338" y="2704"/>
                <a:ext cx="0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31"/>
              <p:cNvSpPr>
                <a:spLocks noChangeShapeType="1"/>
              </p:cNvSpPr>
              <p:nvPr/>
            </p:nvSpPr>
            <p:spPr bwMode="auto">
              <a:xfrm>
                <a:off x="2154" y="2704"/>
                <a:ext cx="0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32"/>
              <p:cNvSpPr>
                <a:spLocks noChangeShapeType="1"/>
              </p:cNvSpPr>
              <p:nvPr/>
            </p:nvSpPr>
            <p:spPr bwMode="auto">
              <a:xfrm>
                <a:off x="2880" y="2704"/>
                <a:ext cx="0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33"/>
              <p:cNvSpPr>
                <a:spLocks noChangeShapeType="1"/>
              </p:cNvSpPr>
              <p:nvPr/>
            </p:nvSpPr>
            <p:spPr bwMode="auto">
              <a:xfrm>
                <a:off x="703" y="2704"/>
                <a:ext cx="0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34"/>
              <p:cNvSpPr>
                <a:spLocks noChangeShapeType="1"/>
              </p:cNvSpPr>
              <p:nvPr/>
            </p:nvSpPr>
            <p:spPr bwMode="auto">
              <a:xfrm>
                <a:off x="3606" y="2704"/>
                <a:ext cx="0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8" name="Rectangle 37"/>
          <p:cNvSpPr>
            <a:spLocks noChangeArrowheads="1"/>
          </p:cNvSpPr>
          <p:nvPr/>
        </p:nvSpPr>
        <p:spPr bwMode="auto">
          <a:xfrm>
            <a:off x="2297112" y="2013310"/>
            <a:ext cx="399936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(8FAC6)</a:t>
            </a:r>
            <a:r>
              <a:rPr lang="en-US" altLang="zh-CN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化为二进制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17755" y="2045110"/>
            <a:ext cx="16911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】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049FA4FB-CA0D-4B0E-8962-17C9023C2714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  <p:bldLst>
      <p:bldP spid="7" grpId="0" autoUpdateAnimBg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</a:rPr>
              <a:t>§ 1.2</a:t>
            </a:r>
            <a:r>
              <a:rPr lang="zh-CN" altLang="en-US" dirty="0">
                <a:latin typeface="黑体" panose="02010609060101010101" pitchFamily="49" charset="-122"/>
              </a:rPr>
              <a:t>编码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1489" y="3439326"/>
            <a:ext cx="8050728" cy="3213722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zh-CN" altLang="zh-CN" dirty="0"/>
              <a:t>机器</a:t>
            </a:r>
            <a:r>
              <a:rPr lang="zh-CN" altLang="en-US" dirty="0"/>
              <a:t>的字长</a:t>
            </a:r>
            <a:r>
              <a:rPr lang="zh-CN" altLang="zh-CN" dirty="0"/>
              <a:t>：可以存放二进制的位数。</a:t>
            </a:r>
            <a:r>
              <a:rPr lang="en-US" altLang="zh-CN" dirty="0"/>
              <a:t>n</a:t>
            </a:r>
            <a:r>
              <a:rPr lang="zh-CN" altLang="zh-CN" dirty="0"/>
              <a:t>位</a:t>
            </a:r>
            <a:r>
              <a:rPr lang="zh-CN" altLang="en-US" dirty="0"/>
              <a:t>来表示 位数。 如果没有特别的说明，本门课程默认的是</a:t>
            </a:r>
            <a:r>
              <a:rPr lang="en-US" altLang="zh-CN" dirty="0"/>
              <a:t>8</a:t>
            </a:r>
            <a:r>
              <a:rPr lang="zh-CN" altLang="en-US" dirty="0"/>
              <a:t>位机。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zh-CN" altLang="zh-CN" dirty="0"/>
              <a:t>机器的模：机器的容量，用</a:t>
            </a:r>
            <a:r>
              <a:rPr lang="en-US" altLang="zh-CN" dirty="0"/>
              <a:t>M</a:t>
            </a:r>
            <a:r>
              <a:rPr lang="zh-CN" altLang="zh-CN" dirty="0"/>
              <a:t>表示，</a:t>
            </a:r>
            <a:r>
              <a:rPr lang="en-US" altLang="zh-CN" dirty="0"/>
              <a:t>M=2</a:t>
            </a:r>
            <a:r>
              <a:rPr lang="en-US" altLang="zh-CN" baseline="30000" dirty="0"/>
              <a:t>n</a:t>
            </a:r>
            <a:endParaRPr lang="en-US" altLang="zh-CN" baseline="30000" dirty="0"/>
          </a:p>
        </p:txBody>
      </p:sp>
      <p:sp>
        <p:nvSpPr>
          <p:cNvPr id="5" name="文本框 1"/>
          <p:cNvSpPr txBox="1"/>
          <p:nvPr/>
        </p:nvSpPr>
        <p:spPr bwMode="auto">
          <a:xfrm>
            <a:off x="674781" y="1065777"/>
            <a:ext cx="30028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§1.2.1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674781" y="1563330"/>
            <a:ext cx="800345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zh-CN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编码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是</a:t>
            </a:r>
            <a:r>
              <a:rPr lang="zh-CN" altLang="zh-CN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数字、字母、符号在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数字电路（</a:t>
            </a:r>
            <a:r>
              <a:rPr lang="zh-CN" altLang="zh-CN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机器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）</a:t>
            </a:r>
            <a:r>
              <a:rPr lang="zh-CN" altLang="zh-CN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中的表示。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674781" y="2959509"/>
            <a:ext cx="23843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几个概念：</a:t>
            </a:r>
            <a:endParaRPr lang="zh-CN" altLang="en-US" dirty="0">
              <a:solidFill>
                <a:srgbClr val="FF00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049FA4FB-CA0D-4B0E-8962-17C9023C2714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  <p:bldLst>
      <p:bldP spid="3" grpId="0" uiExpand="1" build="p"/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</a:rPr>
              <a:t>§ 1.2</a:t>
            </a:r>
            <a:r>
              <a:rPr lang="zh-CN" altLang="en-US" dirty="0">
                <a:latin typeface="黑体" panose="02010609060101010101" pitchFamily="49" charset="-122"/>
              </a:rPr>
              <a:t>编码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67891" y="1822138"/>
            <a:ext cx="3834245" cy="3757779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无符号数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有符号数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十进制编码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字母符号 </a:t>
            </a:r>
            <a:r>
              <a:rPr lang="en-US" altLang="zh-CN" dirty="0"/>
              <a:t>ASCII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汉字</a:t>
            </a:r>
            <a:endParaRPr lang="en-US" altLang="zh-CN" baseline="30000" dirty="0"/>
          </a:p>
        </p:txBody>
      </p:sp>
      <p:sp>
        <p:nvSpPr>
          <p:cNvPr id="5" name="文本框 1"/>
          <p:cNvSpPr txBox="1"/>
          <p:nvPr/>
        </p:nvSpPr>
        <p:spPr bwMode="auto">
          <a:xfrm>
            <a:off x="674781" y="1065777"/>
            <a:ext cx="30028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§1.2.1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049FA4FB-CA0D-4B0E-8962-17C9023C2714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  <p:bldLst>
      <p:bldP spid="3" grpId="0" uiExpand="1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5959" y="135082"/>
            <a:ext cx="4511386" cy="720581"/>
          </a:xfrm>
          <a:noFill/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</a:rPr>
              <a:t>§1.1 </a:t>
            </a:r>
            <a:r>
              <a:rPr lang="zh-CN" altLang="en-US" dirty="0">
                <a:latin typeface="黑体" panose="02010609060101010101" pitchFamily="49" charset="-122"/>
              </a:rPr>
              <a:t>数制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770212" y="1937046"/>
            <a:ext cx="7577374" cy="4105275"/>
          </a:xfrm>
          <a:noFill/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</a:rPr>
              <a:t>    数制</a:t>
            </a:r>
            <a:r>
              <a:rPr lang="zh-CN" altLang="en-US" dirty="0">
                <a:latin typeface="黑体" panose="02010609060101010101" pitchFamily="49" charset="-122"/>
              </a:rPr>
              <a:t>的核心：</a:t>
            </a:r>
            <a:r>
              <a:rPr lang="zh-CN" altLang="en-US" sz="2800" b="1" dirty="0">
                <a:latin typeface="黑体" panose="02010609060101010101" pitchFamily="49" charset="-122"/>
              </a:rPr>
              <a:t>每一位的构成；从低位向高位的进位规则。</a:t>
            </a:r>
            <a:endParaRPr lang="zh-CN" altLang="en-US" sz="2800" b="1" dirty="0">
              <a:latin typeface="黑体" panose="02010609060101010101" pitchFamily="49" charset="-122"/>
            </a:endParaRPr>
          </a:p>
          <a:p>
            <a:pPr>
              <a:buFontTx/>
              <a:buNone/>
            </a:pPr>
            <a:endParaRPr lang="zh-CN" altLang="en-US" sz="2800" b="1" dirty="0"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dirty="0">
                <a:latin typeface="黑体" panose="02010609060101010101" pitchFamily="49" charset="-122"/>
              </a:rPr>
              <a:t>    常用的进制数：十进制，二进制，八进制，十六进制。</a:t>
            </a:r>
            <a:endParaRPr lang="zh-CN" altLang="en-US" dirty="0">
              <a:latin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 dirty="0">
              <a:latin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 bwMode="auto">
          <a:xfrm>
            <a:off x="468303" y="1105105"/>
            <a:ext cx="30028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§1.1.1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049FA4FB-CA0D-4B0E-8962-17C9023C2714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8195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编码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278803" y="1729489"/>
            <a:ext cx="60142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直接以对应的二进制表示。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14950" y="2490739"/>
            <a:ext cx="36472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</a:rPr>
              <a:t>=+11101011</a:t>
            </a: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真值</a:t>
            </a:r>
            <a:r>
              <a:rPr lang="zh-CN" altLang="en-US" sz="2800" dirty="0">
                <a:latin typeface="Times New Roman" panose="02020603050405020304" pitchFamily="18" charset="0"/>
              </a:rPr>
              <a:t>）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464719" y="2749043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212649" y="2510402"/>
            <a:ext cx="36472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</a:rPr>
              <a:t>=11101011</a:t>
            </a: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机器数</a:t>
            </a:r>
            <a:r>
              <a:rPr lang="zh-CN" altLang="en-US" sz="2800" dirty="0">
                <a:latin typeface="Times New Roman" panose="02020603050405020304" pitchFamily="18" charset="0"/>
              </a:rPr>
              <a:t>）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20885" y="3189016"/>
            <a:ext cx="6080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kern="100" dirty="0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范围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kern="100" dirty="0">
                <a:solidFill>
                  <a:schemeClr val="tx1"/>
                </a:solidFill>
                <a:latin typeface="Times New Roman" panose="02020603050405020304" pitchFamily="18" charset="0"/>
              </a:rPr>
              <a:t>0——255</a:t>
            </a:r>
            <a:endParaRPr lang="zh-CN" altLang="zh-CN" kern="1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18851" y="3730743"/>
            <a:ext cx="6080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kern="100" dirty="0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运算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：二进制的加减运算</a:t>
            </a:r>
            <a:endParaRPr lang="zh-CN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61720" y="4289327"/>
            <a:ext cx="71062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kern="100" dirty="0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错误处理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超出范围</a:t>
            </a:r>
            <a:r>
              <a:rPr lang="zh-CN" altLang="en-US" kern="100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进位和借位</a:t>
            </a:r>
            <a:endParaRPr lang="zh-CN" altLang="zh-CN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文本框 1"/>
          <p:cNvSpPr txBox="1"/>
          <p:nvPr/>
        </p:nvSpPr>
        <p:spPr bwMode="auto">
          <a:xfrm>
            <a:off x="444597" y="1109487"/>
            <a:ext cx="47821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§1.2.2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无符号数编码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83833" y="4982750"/>
            <a:ext cx="8209935" cy="130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运算必须在范围内才正确，否则会报错。增加标志位来标志运算结果，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标志，</a:t>
            </a:r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进位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借位标志。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049FA4FB-CA0D-4B0E-8962-17C9023C2714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  <p:bldLst>
      <p:bldP spid="4" grpId="0"/>
      <p:bldP spid="5" grpId="0" autoUpdateAnimBg="0"/>
      <p:bldP spid="6" grpId="0" animBg="1"/>
      <p:bldP spid="7" grpId="0" autoUpdateAnimBg="0"/>
      <p:bldP spid="8" grpId="0"/>
      <p:bldP spid="9" grpId="0"/>
      <p:bldP spid="10" grpId="0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41458" y="1665512"/>
            <a:ext cx="5629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§1.2.3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符号数的编码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2123433" y="2692754"/>
            <a:ext cx="5047300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在数字系统中，表示机器数的方法很多，常用的有：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     原码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     反码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     补码。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1316490" y="240845"/>
            <a:ext cx="6954715" cy="588136"/>
          </a:xfrm>
        </p:spPr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编码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049FA4FB-CA0D-4B0E-8962-17C9023C2714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  <p:bldLst>
      <p:bldP spid="5" grpId="0" autoUpdateAnimBg="0"/>
      <p:bldP spid="2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586" y="1194210"/>
            <a:ext cx="3837704" cy="457200"/>
          </a:xfrm>
        </p:spPr>
        <p:txBody>
          <a:bodyPr/>
          <a:lstStyle/>
          <a:p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一、原码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83573" y="1648744"/>
            <a:ext cx="82296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当</a:t>
            </a: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X&gt;0</a:t>
            </a: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时，</a:t>
            </a: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[X]</a:t>
            </a: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原与</a:t>
            </a: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X</a:t>
            </a: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的区别仅在于符号位用</a:t>
            </a: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0</a:t>
            </a: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表示；</a:t>
            </a:r>
            <a:endParaRPr lang="zh-CN" altLang="en-US" sz="2800" dirty="0">
              <a:latin typeface="+mn-lt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当</a:t>
            </a: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X&lt;0</a:t>
            </a: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时，</a:t>
            </a: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[X]</a:t>
            </a: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原与</a:t>
            </a: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X</a:t>
            </a: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的区别仅在于符号位用</a:t>
            </a: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表示；</a:t>
            </a:r>
            <a:endParaRPr lang="zh-CN" altLang="en-US" sz="28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98729" y="3584604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</a:rPr>
              <a:t>=+01001010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082958" y="3586213"/>
            <a:ext cx="297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[X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</a:rPr>
              <a:t>原</a:t>
            </a:r>
            <a:r>
              <a:rPr lang="en-US" altLang="zh-CN" sz="2800" dirty="0">
                <a:latin typeface="Times New Roman" panose="02020603050405020304" pitchFamily="18" charset="0"/>
              </a:rPr>
              <a:t>=01001010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138790" y="4309889"/>
            <a:ext cx="27432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</a:rPr>
              <a:t>=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dirty="0">
                <a:latin typeface="Times New Roman" panose="02020603050405020304" pitchFamily="18" charset="0"/>
              </a:rPr>
              <a:t>01011011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150652" y="4310782"/>
            <a:ext cx="297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[X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</a:rPr>
              <a:t>原</a:t>
            </a:r>
            <a:r>
              <a:rPr lang="en-US" altLang="zh-CN" sz="2800" dirty="0">
                <a:latin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</a:rPr>
              <a:t>1011011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982600" y="5594473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零的原码形式</a:t>
            </a:r>
            <a:endParaRPr lang="zh-CN" altLang="en-US" sz="28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3815992" y="5232765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[+0]</a:t>
            </a:r>
            <a:r>
              <a:rPr lang="zh-CN" altLang="en-US" sz="2800" baseline="-25000" dirty="0">
                <a:latin typeface="Times New Roman" panose="02020603050405020304" pitchFamily="18" charset="0"/>
              </a:rPr>
              <a:t>原</a:t>
            </a:r>
            <a:r>
              <a:rPr lang="en-US" altLang="zh-CN" sz="2800" dirty="0">
                <a:latin typeface="Times New Roman" panose="02020603050405020304" pitchFamily="18" charset="0"/>
              </a:rPr>
              <a:t>=00000000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3847523" y="5871268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[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dirty="0">
                <a:latin typeface="Times New Roman" panose="02020603050405020304" pitchFamily="18" charset="0"/>
              </a:rPr>
              <a:t>0]</a:t>
            </a:r>
            <a:r>
              <a:rPr lang="zh-CN" altLang="en-US" sz="2800" baseline="-25000" dirty="0">
                <a:latin typeface="Times New Roman" panose="02020603050405020304" pitchFamily="18" charset="0"/>
              </a:rPr>
              <a:t>原</a:t>
            </a:r>
            <a:r>
              <a:rPr lang="en-US" altLang="zh-CN" sz="2800" dirty="0">
                <a:latin typeface="Times New Roman" panose="02020603050405020304" pitchFamily="18" charset="0"/>
              </a:rPr>
              <a:t>=10000000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5" name="标题 1"/>
          <p:cNvSpPr txBox="1"/>
          <p:nvPr/>
        </p:nvSpPr>
        <p:spPr bwMode="auto">
          <a:xfrm>
            <a:off x="1316490" y="240845"/>
            <a:ext cx="6954715" cy="588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1.2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编码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6" name="左大括号 15"/>
          <p:cNvSpPr/>
          <p:nvPr/>
        </p:nvSpPr>
        <p:spPr bwMode="auto">
          <a:xfrm>
            <a:off x="3531476" y="5407573"/>
            <a:ext cx="283780" cy="9144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049FA4FB-CA0D-4B0E-8962-17C9023C2714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7384" y="2834731"/>
            <a:ext cx="1853345" cy="74987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103" y="2834731"/>
            <a:ext cx="2213040" cy="749873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  <p:bldLst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2" grpId="0" autoUpdateAnimBg="0"/>
      <p:bldP spid="13" grpId="0" autoUpdateAnimBg="0"/>
      <p:bldP spid="14" grpId="0" autoUpdateAnimBg="0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8474" y="984563"/>
            <a:ext cx="4298262" cy="525463"/>
          </a:xfrm>
        </p:spPr>
        <p:txBody>
          <a:bodyPr/>
          <a:lstStyle/>
          <a:p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二、反码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82598" y="1597031"/>
            <a:ext cx="541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符号位与原码的符号位相同</a:t>
            </a:r>
            <a:r>
              <a:rPr lang="zh-CN" altLang="en-US" sz="2800" dirty="0">
                <a:latin typeface="Times New Roman" panose="02020603050405020304" pitchFamily="18" charset="0"/>
              </a:rPr>
              <a:t>；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39122" y="2209089"/>
            <a:ext cx="678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正数：反码的数值部分与原码按位相同</a:t>
            </a:r>
            <a:r>
              <a:rPr lang="zh-CN" altLang="en-US" sz="2800" dirty="0">
                <a:latin typeface="Times New Roman" panose="02020603050405020304" pitchFamily="18" charset="0"/>
              </a:rPr>
              <a:t>；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248954" y="2828777"/>
            <a:ext cx="716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负数：反码的数值部分是原码的按位求反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484137" y="3764222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</a:rPr>
              <a:t>=+01001010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398634" y="3722692"/>
            <a:ext cx="297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[X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</a:rPr>
              <a:t>反</a:t>
            </a:r>
            <a:r>
              <a:rPr lang="en-US" altLang="zh-CN" sz="2800" dirty="0">
                <a:latin typeface="Times New Roman" panose="02020603050405020304" pitchFamily="18" charset="0"/>
              </a:rPr>
              <a:t>=01001010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425758" y="4382477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</a:rPr>
              <a:t>=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</a:rPr>
              <a:t>01011011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312909" y="440844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[X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</a:rPr>
              <a:t>反</a:t>
            </a:r>
            <a:r>
              <a:rPr lang="en-US" altLang="zh-CN" sz="2800" dirty="0">
                <a:latin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</a:rPr>
              <a:t>0100100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1240196" y="5763768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零的反码形式</a:t>
            </a:r>
            <a:endParaRPr lang="zh-CN" altLang="en-US" sz="2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4194358" y="5317399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[+0]</a:t>
            </a:r>
            <a:r>
              <a:rPr lang="zh-CN" altLang="en-US" sz="2800" baseline="-25000" dirty="0">
                <a:latin typeface="Times New Roman" panose="02020603050405020304" pitchFamily="18" charset="0"/>
              </a:rPr>
              <a:t>反</a:t>
            </a:r>
            <a:r>
              <a:rPr lang="en-US" altLang="zh-CN" sz="2800" dirty="0">
                <a:latin typeface="Times New Roman" panose="02020603050405020304" pitchFamily="18" charset="0"/>
              </a:rPr>
              <a:t>=00000000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4168958" y="5874765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[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dirty="0">
                <a:latin typeface="Times New Roman" panose="02020603050405020304" pitchFamily="18" charset="0"/>
              </a:rPr>
              <a:t>0]</a:t>
            </a:r>
            <a:r>
              <a:rPr lang="zh-CN" altLang="en-US" sz="2800" baseline="-25000" dirty="0">
                <a:latin typeface="Times New Roman" panose="02020603050405020304" pitchFamily="18" charset="0"/>
              </a:rPr>
              <a:t>反</a:t>
            </a:r>
            <a:r>
              <a:rPr lang="en-US" altLang="zh-CN" sz="2800" dirty="0">
                <a:latin typeface="Times New Roman" panose="02020603050405020304" pitchFamily="18" charset="0"/>
              </a:rPr>
              <a:t>=11111111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7" name="标题 1"/>
          <p:cNvSpPr txBox="1"/>
          <p:nvPr/>
        </p:nvSpPr>
        <p:spPr bwMode="auto">
          <a:xfrm>
            <a:off x="1316490" y="240845"/>
            <a:ext cx="6954715" cy="588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1.2</a:t>
            </a:r>
            <a:r>
              <a:rPr lang="zh-CN" altLang="en-US" sz="32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编码</a:t>
            </a:r>
            <a:endParaRPr lang="zh-CN" altLang="en-US" sz="32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9" name="左大括号 18"/>
          <p:cNvSpPr/>
          <p:nvPr/>
        </p:nvSpPr>
        <p:spPr bwMode="auto">
          <a:xfrm>
            <a:off x="3853217" y="5417565"/>
            <a:ext cx="283780" cy="9144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049FA4FB-CA0D-4B0E-8962-17C9023C2714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  <p:bldLst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4" grpId="0" autoUpdateAnimBg="0"/>
      <p:bldP spid="15" grpId="0" autoUpdateAnimBg="0"/>
      <p:bldP spid="16" grpId="0" autoUpdateAnimBg="0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736297" y="1055611"/>
            <a:ext cx="2891806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三、补码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1029058" y="1603529"/>
            <a:ext cx="5832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符号位与原码的符号位相同；</a:t>
            </a:r>
            <a:endParaRPr lang="zh-CN" altLang="en-US" sz="2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1009957" y="2111734"/>
            <a:ext cx="73104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正数：补码的数值部分与原码按位相同；</a:t>
            </a:r>
            <a:endParaRPr lang="zh-CN" altLang="en-US" sz="2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949325" y="2708275"/>
            <a:ext cx="772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负数：补码的数值部分是原码的按位求反加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1052513" y="3494088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</a:rPr>
              <a:t>=+01011011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4191000" y="3462338"/>
            <a:ext cx="297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[X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</a:rPr>
              <a:t>补</a:t>
            </a:r>
            <a:r>
              <a:rPr lang="en-US" altLang="zh-CN" sz="2800" dirty="0">
                <a:latin typeface="Times New Roman" panose="02020603050405020304" pitchFamily="18" charset="0"/>
              </a:rPr>
              <a:t>=01011011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1066800" y="4275138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dirty="0">
                <a:latin typeface="Times New Roman" panose="02020603050405020304" pitchFamily="18" charset="0"/>
              </a:rPr>
              <a:t>01101001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4156075" y="4183063"/>
            <a:ext cx="297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[X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</a:rPr>
              <a:t>补</a:t>
            </a:r>
            <a:r>
              <a:rPr lang="en-US" altLang="zh-CN" sz="2800" dirty="0">
                <a:latin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</a:rPr>
              <a:t>0010111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4" name="Text Box 27"/>
          <p:cNvSpPr txBox="1">
            <a:spLocks noChangeArrowheads="1"/>
          </p:cNvSpPr>
          <p:nvPr/>
        </p:nvSpPr>
        <p:spPr bwMode="auto">
          <a:xfrm>
            <a:off x="1184275" y="5060950"/>
            <a:ext cx="297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零的补码形式</a:t>
            </a:r>
            <a:endParaRPr lang="zh-CN" altLang="en-US" sz="2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4156075" y="5047574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[0]</a:t>
            </a:r>
            <a:r>
              <a:rPr lang="zh-CN" altLang="en-US" sz="2800" baseline="-25000" dirty="0">
                <a:latin typeface="Times New Roman" panose="02020603050405020304" pitchFamily="18" charset="0"/>
              </a:rPr>
              <a:t>补</a:t>
            </a:r>
            <a:r>
              <a:rPr lang="en-US" altLang="zh-CN" sz="2800" dirty="0">
                <a:latin typeface="Times New Roman" panose="02020603050405020304" pitchFamily="18" charset="0"/>
              </a:rPr>
              <a:t>=00000000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6" name="标题 1"/>
          <p:cNvSpPr txBox="1"/>
          <p:nvPr/>
        </p:nvSpPr>
        <p:spPr bwMode="auto">
          <a:xfrm>
            <a:off x="1316490" y="240845"/>
            <a:ext cx="6954715" cy="588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1.2</a:t>
            </a:r>
            <a:r>
              <a:rPr lang="zh-CN" altLang="en-US" sz="32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编码</a:t>
            </a:r>
            <a:endParaRPr lang="zh-CN" altLang="en-US" sz="32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049FA4FB-CA0D-4B0E-8962-17C9023C2714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  <p:bldLst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4" grpId="0" autoUpdateAnimBg="0"/>
      <p:bldP spid="1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 txBox="1"/>
          <p:nvPr/>
        </p:nvSpPr>
        <p:spPr bwMode="auto">
          <a:xfrm>
            <a:off x="1143069" y="335438"/>
            <a:ext cx="6954715" cy="588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1.2</a:t>
            </a:r>
            <a:r>
              <a: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编码</a:t>
            </a:r>
            <a:endParaRPr lang="zh-CN" altLang="en-US" sz="32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11"/>
          <p:cNvGrpSpPr/>
          <p:nvPr/>
        </p:nvGrpSpPr>
        <p:grpSpPr>
          <a:xfrm>
            <a:off x="446809" y="3440182"/>
            <a:ext cx="8697191" cy="2964798"/>
            <a:chOff x="405922" y="3390682"/>
            <a:chExt cx="8697191" cy="2964798"/>
          </a:xfrm>
        </p:grpSpPr>
        <p:grpSp>
          <p:nvGrpSpPr>
            <p:cNvPr id="18" name="Group 13"/>
            <p:cNvGrpSpPr/>
            <p:nvPr/>
          </p:nvGrpSpPr>
          <p:grpSpPr bwMode="auto">
            <a:xfrm>
              <a:off x="1286623" y="5307729"/>
              <a:ext cx="6191250" cy="1047751"/>
              <a:chOff x="653" y="1366"/>
              <a:chExt cx="3900" cy="660"/>
            </a:xfrm>
          </p:grpSpPr>
          <p:sp>
            <p:nvSpPr>
              <p:cNvPr id="20" name="Text Box 14"/>
              <p:cNvSpPr txBox="1">
                <a:spLocks noChangeArrowheads="1"/>
              </p:cNvSpPr>
              <p:nvPr/>
            </p:nvSpPr>
            <p:spPr bwMode="auto">
              <a:xfrm>
                <a:off x="653" y="1564"/>
                <a:ext cx="139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综合（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kumimoji="1" lang="zh-CN" altLang="en-US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补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AutoShape 15"/>
              <p:cNvSpPr/>
              <p:nvPr/>
            </p:nvSpPr>
            <p:spPr bwMode="auto">
              <a:xfrm>
                <a:off x="2058" y="1451"/>
                <a:ext cx="85" cy="539"/>
              </a:xfrm>
              <a:prstGeom prst="leftBrace">
                <a:avLst>
                  <a:gd name="adj1" fmla="val 52843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285" y="1366"/>
                <a:ext cx="17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（当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为正数）</a:t>
                </a:r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Text Box 17"/>
              <p:cNvSpPr txBox="1">
                <a:spLocks noChangeArrowheads="1"/>
              </p:cNvSpPr>
              <p:nvPr/>
            </p:nvSpPr>
            <p:spPr bwMode="auto">
              <a:xfrm>
                <a:off x="2285" y="1735"/>
                <a:ext cx="226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CN" sz="2400" b="1" i="1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-abs(X)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（当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为负数）</a:t>
                </a:r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405922" y="3390682"/>
              <a:ext cx="8697191" cy="19466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1" hangingPunct="1">
                <a:spcBef>
                  <a:spcPts val="500"/>
                </a:spcBef>
              </a:pP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一般负数的补码 </a:t>
              </a:r>
              <a:r>
                <a:rPr lang="zh-CN" altLang="en-US" dirty="0">
                  <a:solidFill>
                    <a:srgbClr val="FF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</a:t>
              </a: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模为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M </a:t>
              </a: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时，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                                 </a:t>
              </a:r>
              <a:endPara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lvl="0" eaLnBrk="1" hangingPunct="1">
                <a:spcBef>
                  <a:spcPts val="500"/>
                </a:spcBef>
              </a:pP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                              [X]</a:t>
              </a:r>
              <a:r>
                <a:rPr lang="zh-CN" altLang="en-US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补 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 M + X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         </a:t>
              </a:r>
              <a:endPara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lvl="0" eaLnBrk="1" hangingPunct="1">
                <a:spcBef>
                  <a:spcPts val="500"/>
                </a:spcBef>
              </a:pP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        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二进制数，字长为 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solidFill>
                    <a:srgbClr val="FF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位，则模为 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baseline="30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solidFill>
                    <a:srgbClr val="FF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，有：</a:t>
              </a:r>
              <a:endParaRPr lang="zh-CN" altLang="en-US" sz="2400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lvl="0" eaLnBrk="1" hangingPunct="1">
                <a:spcBef>
                  <a:spcPts val="500"/>
                </a:spcBef>
              </a:pPr>
              <a:r>
                <a:rPr lang="zh-CN" altLang="en-US" sz="2400" baseline="30000" dirty="0">
                  <a:solidFill>
                    <a:srgbClr val="FF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                                                             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[X]</a:t>
              </a:r>
              <a:r>
                <a:rPr lang="zh-CN" altLang="en-US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补 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2</a:t>
              </a:r>
              <a:r>
                <a:rPr lang="en-US" altLang="zh-CN" baseline="30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+ X</a:t>
              </a:r>
              <a:endParaRPr lang="en-US" altLang="zh-CN" sz="24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4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68985" y="2156573"/>
          <a:ext cx="8332155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3635"/>
                <a:gridCol w="3141135"/>
                <a:gridCol w="27773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模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数值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补码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2</a:t>
                      </a:r>
                      <a:r>
                        <a:rPr lang="en-US" altLang="zh-CN" sz="2800" b="1" baseline="30000" dirty="0"/>
                        <a:t>8</a:t>
                      </a:r>
                      <a:r>
                        <a:rPr lang="zh-CN" altLang="en-US" sz="2800" b="1" dirty="0"/>
                        <a:t>（</a:t>
                      </a:r>
                      <a:r>
                        <a:rPr lang="en-US" altLang="zh-CN" sz="2800" b="1" dirty="0"/>
                        <a:t>256</a:t>
                      </a:r>
                      <a:r>
                        <a:rPr lang="zh-CN" altLang="en-US" sz="2800" b="1" dirty="0"/>
                        <a:t>）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例</a:t>
                      </a:r>
                      <a:r>
                        <a:rPr lang="en-US" altLang="zh-CN" sz="2800" b="1" dirty="0"/>
                        <a:t>:-0111000</a:t>
                      </a:r>
                      <a:r>
                        <a:rPr lang="zh-CN" altLang="en-US" sz="2800" b="1" dirty="0"/>
                        <a:t>（</a:t>
                      </a:r>
                      <a:r>
                        <a:rPr lang="en-US" altLang="zh-CN" sz="2800" b="1" dirty="0"/>
                        <a:t>-56</a:t>
                      </a:r>
                      <a:r>
                        <a:rPr lang="zh-CN" altLang="en-US" sz="2800" b="1" dirty="0"/>
                        <a:t>）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11001000</a:t>
                      </a:r>
                      <a:r>
                        <a:rPr lang="zh-CN" altLang="en-US" sz="2800" b="1" dirty="0"/>
                        <a:t>（</a:t>
                      </a:r>
                      <a:r>
                        <a:rPr lang="en-US" altLang="zh-CN" sz="2800" b="1" dirty="0"/>
                        <a:t>200</a:t>
                      </a:r>
                      <a:r>
                        <a:rPr lang="zh-CN" altLang="en-US" sz="2800" b="1" dirty="0"/>
                        <a:t>）</a:t>
                      </a:r>
                      <a:endParaRPr lang="zh-CN" altLang="en-US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936946" y="1074664"/>
            <a:ext cx="77920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机器的模：机器的容量，用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M=2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en-US" altLang="zh-CN" baseline="30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049FA4FB-CA0D-4B0E-8962-17C9023C2714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  <p:bldLst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</a:rPr>
              <a:t>1.2</a:t>
            </a:r>
            <a:r>
              <a:rPr lang="zh-CN" altLang="en-US" dirty="0">
                <a:latin typeface="黑体" panose="02010609060101010101" pitchFamily="49" charset="-122"/>
              </a:rPr>
              <a:t>编码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 bwMode="auto">
          <a:xfrm>
            <a:off x="5898533" y="4818940"/>
            <a:ext cx="3704894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位机：</a:t>
            </a:r>
            <a:r>
              <a:rPr lang="en-US" altLang="zh-CN" sz="2800" b="1" dirty="0">
                <a:solidFill>
                  <a:schemeClr val="tx1"/>
                </a:solidFill>
              </a:rPr>
              <a:t>2</a:t>
            </a:r>
            <a:r>
              <a:rPr lang="en-US" altLang="zh-CN" sz="2800" b="1" baseline="30000" dirty="0">
                <a:solidFill>
                  <a:schemeClr val="tx1"/>
                </a:solidFill>
              </a:rPr>
              <a:t>8</a:t>
            </a:r>
            <a:r>
              <a:rPr lang="en-US" altLang="zh-CN" sz="2800" b="1" dirty="0">
                <a:solidFill>
                  <a:schemeClr val="tx1"/>
                </a:solidFill>
              </a:rPr>
              <a:t>=256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一共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256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个数。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530942" y="1130710"/>
            <a:ext cx="5574890" cy="5250425"/>
            <a:chOff x="1638089" y="957970"/>
            <a:chExt cx="5704147" cy="5506781"/>
          </a:xfrm>
        </p:grpSpPr>
        <p:sp>
          <p:nvSpPr>
            <p:cNvPr id="5" name="椭圆 4"/>
            <p:cNvSpPr/>
            <p:nvPr/>
          </p:nvSpPr>
          <p:spPr bwMode="auto">
            <a:xfrm>
              <a:off x="2112579" y="1352107"/>
              <a:ext cx="4680000" cy="46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3846788" y="957970"/>
              <a:ext cx="126124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00000000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5228899" y="1094605"/>
              <a:ext cx="126124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00000001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6027687" y="1625377"/>
              <a:ext cx="126124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00000010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25" name="直接连接符 24"/>
            <p:cNvCxnSpPr>
              <a:stCxn id="15" idx="2"/>
            </p:cNvCxnSpPr>
            <p:nvPr/>
          </p:nvCxnSpPr>
          <p:spPr bwMode="auto">
            <a:xfrm>
              <a:off x="4477408" y="1358080"/>
              <a:ext cx="15764" cy="293572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连接符 28"/>
            <p:cNvCxnSpPr>
              <a:endCxn id="5" idx="4"/>
            </p:cNvCxnSpPr>
            <p:nvPr/>
          </p:nvCxnSpPr>
          <p:spPr bwMode="auto">
            <a:xfrm flipH="1">
              <a:off x="4452579" y="1371805"/>
              <a:ext cx="27234" cy="4660302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3657600" y="1509763"/>
              <a:ext cx="110359" cy="220717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连接符 36"/>
            <p:cNvCxnSpPr/>
            <p:nvPr/>
          </p:nvCxnSpPr>
          <p:spPr bwMode="auto">
            <a:xfrm flipH="1">
              <a:off x="5139559" y="1509763"/>
              <a:ext cx="126124" cy="236483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连接符 38"/>
            <p:cNvCxnSpPr/>
            <p:nvPr/>
          </p:nvCxnSpPr>
          <p:spPr bwMode="auto">
            <a:xfrm flipH="1">
              <a:off x="5722883" y="1903900"/>
              <a:ext cx="220717" cy="20495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2979683" y="1888135"/>
              <a:ext cx="157655" cy="220717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接连接符 42"/>
            <p:cNvCxnSpPr>
              <a:stCxn id="5" idx="4"/>
            </p:cNvCxnSpPr>
            <p:nvPr/>
          </p:nvCxnSpPr>
          <p:spPr bwMode="auto">
            <a:xfrm flipV="1">
              <a:off x="4452579" y="5671859"/>
              <a:ext cx="9062" cy="36024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直接连接符 44"/>
            <p:cNvCxnSpPr/>
            <p:nvPr/>
          </p:nvCxnSpPr>
          <p:spPr bwMode="auto">
            <a:xfrm rot="16200000" flipV="1">
              <a:off x="5012673" y="5655329"/>
              <a:ext cx="298022" cy="17647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直接连接符 48"/>
            <p:cNvCxnSpPr/>
            <p:nvPr/>
          </p:nvCxnSpPr>
          <p:spPr bwMode="auto">
            <a:xfrm rot="10800000">
              <a:off x="5663382" y="5289758"/>
              <a:ext cx="248689" cy="240213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直接连接符 52"/>
            <p:cNvCxnSpPr/>
            <p:nvPr/>
          </p:nvCxnSpPr>
          <p:spPr bwMode="auto">
            <a:xfrm flipV="1">
              <a:off x="3594538" y="5608797"/>
              <a:ext cx="157655" cy="268015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接连接符 54"/>
            <p:cNvCxnSpPr/>
            <p:nvPr/>
          </p:nvCxnSpPr>
          <p:spPr bwMode="auto">
            <a:xfrm flipV="1">
              <a:off x="2900856" y="5246190"/>
              <a:ext cx="268013" cy="220717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" name="TextBox 76"/>
            <p:cNvSpPr txBox="1"/>
            <p:nvPr/>
          </p:nvSpPr>
          <p:spPr bwMode="auto">
            <a:xfrm>
              <a:off x="2674035" y="1011368"/>
              <a:ext cx="1277007" cy="4196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11111111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4335734" y="1572994"/>
              <a:ext cx="683313" cy="586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 bwMode="auto">
            <a:xfrm rot="1423222">
              <a:off x="4919139" y="1732852"/>
              <a:ext cx="54864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 bwMode="auto">
            <a:xfrm rot="2629316">
              <a:off x="5333483" y="2128718"/>
              <a:ext cx="683313" cy="586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 bwMode="auto">
            <a:xfrm rot="19828262">
              <a:off x="3653589" y="1676402"/>
              <a:ext cx="683313" cy="586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-1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 bwMode="auto">
            <a:xfrm rot="18874286">
              <a:off x="3020046" y="1994581"/>
              <a:ext cx="677814" cy="5916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-2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右弧形箭头 26"/>
            <p:cNvSpPr/>
            <p:nvPr/>
          </p:nvSpPr>
          <p:spPr bwMode="auto">
            <a:xfrm>
              <a:off x="5272589" y="2766093"/>
              <a:ext cx="697849" cy="1687322"/>
            </a:xfrm>
            <a:prstGeom prst="curvedLeftArrow">
              <a:avLst>
                <a:gd name="adj1" fmla="val 0"/>
                <a:gd name="adj2" fmla="val 50000"/>
                <a:gd name="adj3" fmla="val 27083"/>
              </a:avLst>
            </a:prstGeom>
            <a:noFill/>
            <a:ln>
              <a:solidFill>
                <a:srgbClr val="FF00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28" name="左弧形箭头 27"/>
            <p:cNvSpPr/>
            <p:nvPr/>
          </p:nvSpPr>
          <p:spPr bwMode="auto">
            <a:xfrm>
              <a:off x="3246605" y="2769362"/>
              <a:ext cx="843235" cy="1845959"/>
            </a:xfrm>
            <a:prstGeom prst="curvedRightArrow">
              <a:avLst>
                <a:gd name="adj1" fmla="val 0"/>
                <a:gd name="adj2" fmla="val 50000"/>
                <a:gd name="adj3" fmla="val 25000"/>
              </a:avLst>
            </a:prstGeom>
            <a:noFill/>
            <a:ln>
              <a:solidFill>
                <a:srgbClr val="FF00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4719485" y="2920184"/>
              <a:ext cx="43261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+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3790336" y="2866107"/>
              <a:ext cx="43261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-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1638089" y="3152185"/>
              <a:ext cx="363464" cy="767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.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1743727" y="3946023"/>
              <a:ext cx="363464" cy="767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.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1856166" y="2171520"/>
              <a:ext cx="363464" cy="767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.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 bwMode="auto">
            <a:xfrm>
              <a:off x="1681705" y="2834910"/>
              <a:ext cx="363464" cy="767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.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 bwMode="auto">
            <a:xfrm>
              <a:off x="1733262" y="2451741"/>
              <a:ext cx="363464" cy="767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.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1654605" y="3503790"/>
              <a:ext cx="363464" cy="767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.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 bwMode="auto">
            <a:xfrm>
              <a:off x="1803879" y="1488233"/>
              <a:ext cx="1277007" cy="4196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11111110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 bwMode="auto">
            <a:xfrm rot="20299621">
              <a:off x="4722341" y="5158823"/>
              <a:ext cx="89294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126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 bwMode="auto">
            <a:xfrm>
              <a:off x="6962256" y="3137437"/>
              <a:ext cx="363464" cy="767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.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 bwMode="auto">
            <a:xfrm>
              <a:off x="6881081" y="4157417"/>
              <a:ext cx="363464" cy="767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.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 bwMode="auto">
            <a:xfrm>
              <a:off x="6917381" y="2829994"/>
              <a:ext cx="363464" cy="767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.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 bwMode="auto">
            <a:xfrm>
              <a:off x="6742797" y="2446825"/>
              <a:ext cx="363464" cy="767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.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 bwMode="auto">
            <a:xfrm>
              <a:off x="6978772" y="3489042"/>
              <a:ext cx="363464" cy="767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.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 bwMode="auto">
            <a:xfrm>
              <a:off x="6973856" y="3818423"/>
              <a:ext cx="363464" cy="767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.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 bwMode="auto">
            <a:xfrm>
              <a:off x="4168961" y="5307576"/>
              <a:ext cx="76683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127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 bwMode="auto">
            <a:xfrm rot="1377900">
              <a:off x="3486763" y="5234444"/>
              <a:ext cx="81294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-128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 bwMode="auto">
            <a:xfrm rot="2603694">
              <a:off x="2815358" y="4889961"/>
              <a:ext cx="7745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-127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 bwMode="auto">
            <a:xfrm rot="21045518">
              <a:off x="5098539" y="5848332"/>
              <a:ext cx="126124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01111110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 bwMode="auto">
            <a:xfrm>
              <a:off x="3899004" y="6064641"/>
              <a:ext cx="126124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01111111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 bwMode="auto">
            <a:xfrm rot="340454">
              <a:off x="2601145" y="5897494"/>
              <a:ext cx="126124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10000000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 bwMode="auto">
            <a:xfrm>
              <a:off x="1686745" y="5445210"/>
              <a:ext cx="1261240" cy="4196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10000001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6" name="TextBox 65"/>
          <p:cNvSpPr txBox="1"/>
          <p:nvPr/>
        </p:nvSpPr>
        <p:spPr bwMode="auto">
          <a:xfrm>
            <a:off x="6695766" y="2399241"/>
            <a:ext cx="173047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顺拨为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endParaRPr lang="en-US" altLang="zh-CN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逆拨为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" name="灯片编号占位符 6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049FA4FB-CA0D-4B0E-8962-17C9023C2714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</a:rPr>
              <a:t>1.2</a:t>
            </a:r>
            <a:r>
              <a:rPr lang="zh-CN" altLang="en-US" dirty="0">
                <a:latin typeface="黑体" panose="02010609060101010101" pitchFamily="49" charset="-122"/>
              </a:rPr>
              <a:t>编码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322518" y="1633717"/>
          <a:ext cx="8703495" cy="46048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64648"/>
                <a:gridCol w="208280"/>
                <a:gridCol w="1153353"/>
                <a:gridCol w="1914340"/>
                <a:gridCol w="1908870"/>
                <a:gridCol w="1954004"/>
              </a:tblGrid>
              <a:tr h="575858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机器数</a:t>
                      </a:r>
                      <a:endParaRPr lang="zh-CN" altLang="en-US" sz="16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无符号数</a:t>
                      </a:r>
                      <a:endParaRPr lang="zh-CN" altLang="en-US" sz="16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原码</a:t>
                      </a:r>
                      <a:endParaRPr lang="zh-CN" altLang="en-US" sz="16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反码</a:t>
                      </a:r>
                      <a:endParaRPr lang="zh-CN" altLang="en-US" sz="16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endParaRPr lang="zh-CN" altLang="en-US" sz="16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补码</a:t>
                      </a:r>
                      <a:endParaRPr lang="zh-CN" altLang="en-US" sz="16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endParaRPr lang="zh-CN" altLang="en-US" sz="16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451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</a:rPr>
                        <a:t>0 0 0 0 0 0 0 0</a:t>
                      </a:r>
                      <a:endParaRPr lang="en-US" altLang="zh-CN" sz="16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</a:rPr>
                        <a:t>0 0 0 0 0 0 0 0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(+0)</a:t>
                      </a:r>
                      <a:endParaRPr lang="en-US" altLang="zh-CN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</a:rPr>
                        <a:t>0 0 0 0 0 0 0 0</a:t>
                      </a:r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(+0)</a:t>
                      </a:r>
                      <a:endParaRPr lang="en-US" altLang="zh-CN" sz="1600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</a:rPr>
                        <a:t>0 0 0 0 0 0 0 0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(+0)</a:t>
                      </a:r>
                      <a:endParaRPr lang="en-US" altLang="zh-CN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42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</a:rPr>
                        <a:t>0 0 0 0 0 0 0 1</a:t>
                      </a:r>
                      <a:endParaRPr lang="en-US" altLang="zh-CN" sz="16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</a:rPr>
                        <a:t>0 0 0 0 0 0 0 1</a:t>
                      </a:r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(+1)</a:t>
                      </a:r>
                      <a:endParaRPr lang="en-US" altLang="zh-CN" sz="1600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</a:rPr>
                        <a:t>0 0 0 0 0 0 0 1</a:t>
                      </a:r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(+1)</a:t>
                      </a:r>
                      <a:endParaRPr lang="en-US" altLang="zh-CN" sz="1600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</a:rPr>
                        <a:t>0 0 0 0 0 0 0 1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(+1)</a:t>
                      </a:r>
                      <a:endParaRPr lang="en-US" altLang="zh-CN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28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</a:rPr>
                        <a:t>0 0 0 0 0 0 1 0</a:t>
                      </a:r>
                      <a:endParaRPr lang="en-US" altLang="zh-CN" sz="16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</a:rPr>
                        <a:t>0 0 0 0 0 0 1 0</a:t>
                      </a:r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(+2)</a:t>
                      </a:r>
                      <a:endParaRPr lang="en-US" altLang="zh-CN" sz="1600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</a:rPr>
                        <a:t>0 0 0 0 0 0 1 0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(+2)</a:t>
                      </a:r>
                      <a:endParaRPr lang="en-US" altLang="zh-CN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</a:rPr>
                        <a:t>0 0 0 0 0 0 1 0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(+2)</a:t>
                      </a:r>
                      <a:endParaRPr lang="en-US" altLang="zh-CN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6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…</a:t>
                      </a:r>
                      <a:endParaRPr lang="en-US" altLang="zh-CN" sz="16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</a:tr>
              <a:tr h="4414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</a:rPr>
                        <a:t>0 1 1 1 1 1 1 0</a:t>
                      </a:r>
                      <a:endParaRPr lang="en-US" altLang="zh-CN" sz="16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126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</a:rPr>
                        <a:t>0 1 1 1 1 1 1 0</a:t>
                      </a:r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(+126)</a:t>
                      </a:r>
                      <a:endParaRPr lang="en-US" altLang="zh-CN" sz="1600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</a:rPr>
                        <a:t>0 1 1 1 1 1 1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(+126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</a:rPr>
                        <a:t>)</a:t>
                      </a:r>
                      <a:endParaRPr lang="en-US" altLang="zh-CN" sz="16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</a:rPr>
                        <a:t>0 1 1 1 1 1 1 0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(+126)</a:t>
                      </a:r>
                      <a:endParaRPr lang="en-US" altLang="zh-CN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22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</a:rPr>
                        <a:t>0 1 1 1 1 1 1 1</a:t>
                      </a:r>
                      <a:endParaRPr lang="en-US" altLang="zh-CN" sz="16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127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</a:rPr>
                        <a:t>0 1 1 1 1 1 1 1</a:t>
                      </a:r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(+127)</a:t>
                      </a:r>
                      <a:endParaRPr lang="en-US" altLang="zh-CN" sz="1600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</a:rPr>
                        <a:t>0 1 1 1 1 1 1 1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(+127)</a:t>
                      </a:r>
                      <a:endParaRPr lang="en-US" altLang="zh-CN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</a:rPr>
                        <a:t>0 1 1 1 1 1 1 1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(+127)</a:t>
                      </a:r>
                      <a:endParaRPr lang="en-US" altLang="zh-CN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36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</a:rPr>
                        <a:t>1 0 0 0 0 0 0 0</a:t>
                      </a:r>
                      <a:endParaRPr lang="en-US" altLang="zh-CN" sz="16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128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</a:rPr>
                        <a:t>1 0 0 0 0 0 0 0</a:t>
                      </a:r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(-0)</a:t>
                      </a:r>
                      <a:endParaRPr lang="en-US" altLang="zh-CN" sz="1600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</a:rPr>
                        <a:t>1 0 0 0 0 0 0 0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(-127)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</a:rPr>
                        <a:t>1 0 0 0 0 0 0 0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(-128)</a:t>
                      </a:r>
                      <a:endParaRPr lang="en-US" altLang="zh-CN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36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</a:rPr>
                        <a:t>1 0 0 0 0 0 0 1</a:t>
                      </a:r>
                      <a:endParaRPr lang="en-US" altLang="zh-CN" sz="16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129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</a:rPr>
                        <a:t>1 0 0 0 0 0 0 1</a:t>
                      </a:r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(-1)</a:t>
                      </a:r>
                      <a:endParaRPr lang="en-US" altLang="zh-CN" sz="1600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1 0 0 0 0 0 0 1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(-126)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1 0 0 0 0 0 0 1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(-127)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36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16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</a:tr>
              <a:tr h="3336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</a:rPr>
                        <a:t>1 1 1 1 1 1 1 0</a:t>
                      </a:r>
                      <a:endParaRPr lang="en-US" altLang="zh-CN" sz="16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254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</a:rPr>
                        <a:t>1 1 1 1 1 1 1 0</a:t>
                      </a:r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(-126)</a:t>
                      </a:r>
                      <a:endParaRPr lang="en-US" altLang="zh-CN" sz="1600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</a:rPr>
                        <a:t>1 1 1 1 1 1 1 0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(-1)</a:t>
                      </a:r>
                      <a:endParaRPr lang="en-US" altLang="zh-CN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</a:rPr>
                        <a:t>1 1 1 1 1 1 1 0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(-2)</a:t>
                      </a:r>
                      <a:endParaRPr lang="en-US" altLang="zh-CN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36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</a:rPr>
                        <a:t>1 1 1 1 1 1 1 1</a:t>
                      </a:r>
                      <a:endParaRPr lang="en-US" altLang="zh-CN" sz="16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255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</a:rPr>
                        <a:t>1 1 1 1 1 1 1 1</a:t>
                      </a:r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(-127)</a:t>
                      </a:r>
                      <a:endParaRPr lang="en-US" altLang="zh-CN" sz="1600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</a:rPr>
                        <a:t>1 1 1 1 1 1 1 1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(-0)</a:t>
                      </a:r>
                      <a:endParaRPr lang="en-US" altLang="zh-CN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</a:rPr>
                        <a:t>1 1 1 1 1 1 1 1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(-1)</a:t>
                      </a:r>
                      <a:endParaRPr lang="en-US" altLang="zh-CN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1759974" y="953729"/>
            <a:ext cx="6784257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机器数 原码 反码 补码对照表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049FA4FB-CA0D-4B0E-8962-17C9023C2714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</a:rPr>
              <a:t>1.2</a:t>
            </a:r>
            <a:r>
              <a:rPr lang="zh-CN" altLang="en-US" dirty="0">
                <a:latin typeface="黑体" panose="02010609060101010101" pitchFamily="49" charset="-122"/>
              </a:rPr>
              <a:t>编码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1040524" y="2333296"/>
            <a:ext cx="758321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kumimoji="0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使符号位与数一起参加运算：</a:t>
            </a:r>
            <a:endParaRPr kumimoji="0"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kumimoji="0" lang="en-US" altLang="zh-CN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r>
              <a:rPr kumimoji="0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	</a:t>
            </a: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公式：</a:t>
            </a:r>
            <a:r>
              <a:rPr kumimoji="0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[X+Y]</a:t>
            </a:r>
            <a:r>
              <a:rPr kumimoji="0" lang="zh-CN" altLang="en-US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补</a:t>
            </a: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kumimoji="0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= [X]</a:t>
            </a:r>
            <a:r>
              <a:rPr kumimoji="0" lang="zh-CN" altLang="en-US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补</a:t>
            </a: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kumimoji="0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+ [Y]</a:t>
            </a:r>
            <a:r>
              <a:rPr kumimoji="0" lang="zh-CN" altLang="en-US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补</a:t>
            </a:r>
            <a:endParaRPr kumimoji="0" lang="en-US" altLang="zh-CN" baseline="-25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r>
              <a:rPr kumimoji="0" lang="en-US" altLang="zh-CN" sz="2800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                              </a:t>
            </a:r>
            <a:r>
              <a:rPr kumimoji="0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[X-Y]</a:t>
            </a:r>
            <a:r>
              <a:rPr kumimoji="0" lang="zh-CN" altLang="en-US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补</a:t>
            </a: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kumimoji="0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= [X]</a:t>
            </a:r>
            <a:r>
              <a:rPr kumimoji="0" lang="zh-CN" altLang="en-US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补</a:t>
            </a: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kumimoji="0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- [Y]</a:t>
            </a:r>
            <a:r>
              <a:rPr kumimoji="0" lang="zh-CN" altLang="en-US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补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945931" y="1324303"/>
            <a:ext cx="51710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四、补码运算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049FA4FB-CA0D-4B0E-8962-17C9023C2714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  <p:bldLst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</a:rPr>
              <a:t>1.2 </a:t>
            </a:r>
            <a:r>
              <a:rPr lang="zh-CN" altLang="en-US" dirty="0">
                <a:latin typeface="黑体" panose="02010609060101010101" pitchFamily="49" charset="-122"/>
              </a:rPr>
              <a:t>编码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09904" y="2716045"/>
            <a:ext cx="8229272" cy="168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CN" sz="2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   </a:t>
            </a:r>
            <a:r>
              <a:rPr kumimoji="0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                    </a:t>
            </a:r>
            <a:r>
              <a:rPr kumimoji="0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kumimoji="0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kumimoji="0"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 1 0 1 1 1 0 B</a:t>
            </a:r>
            <a:r>
              <a:rPr kumimoji="0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[-18]</a:t>
            </a:r>
            <a:r>
              <a:rPr kumimoji="0" lang="zh-CN" altLang="en-US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补</a:t>
            </a:r>
            <a:r>
              <a:rPr kumimoji="0"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kumimoji="0"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</a:t>
            </a:r>
            <a:r>
              <a:rPr kumimoji="0"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en-US" altLang="zh-CN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 1 1 0 1 0 1 B</a:t>
            </a:r>
            <a:r>
              <a:rPr kumimoji="0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[-11]</a:t>
            </a: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补	</a:t>
            </a:r>
            <a:endParaRPr kumimoji="0"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kumimoji="0"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1 1 0 0 0 1 </a:t>
            </a:r>
            <a:r>
              <a:rPr kumimoji="0" lang="en-US" altLang="zh-CN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kumimoji="0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 - 29 ]</a:t>
            </a: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补           </a:t>
            </a:r>
            <a:endParaRPr kumimoji="0"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2199158" y="3899887"/>
            <a:ext cx="3581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658989" y="3991981"/>
            <a:ext cx="304800" cy="304800"/>
            <a:chOff x="1098177" y="4512225"/>
            <a:chExt cx="304800" cy="304800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098177" y="4512225"/>
              <a:ext cx="0" cy="3048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098177" y="4512225"/>
              <a:ext cx="3048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402977" y="4512225"/>
              <a:ext cx="0" cy="3048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098177" y="4817025"/>
              <a:ext cx="3048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 bwMode="auto">
          <a:xfrm>
            <a:off x="1096125" y="1051880"/>
            <a:ext cx="71807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】</a:t>
            </a: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用补码进行下列运算：</a:t>
            </a:r>
            <a:r>
              <a:rPr kumimoji="0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kumimoji="0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 = 8)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103587" y="1828801"/>
            <a:ext cx="75043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0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-18</a:t>
            </a: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0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0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-11</a:t>
            </a: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[X]</a:t>
            </a:r>
            <a:r>
              <a:rPr kumimoji="0" lang="zh-CN" altLang="en-US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补 </a:t>
            </a:r>
            <a:r>
              <a:rPr kumimoji="0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   [ Y]</a:t>
            </a:r>
            <a:r>
              <a:rPr kumimoji="0" lang="zh-CN" altLang="en-US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补 </a:t>
            </a: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[X+Y]</a:t>
            </a:r>
            <a:r>
              <a:rPr kumimoji="0" lang="zh-CN" altLang="en-US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补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2604268" y="5265354"/>
            <a:ext cx="6085488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符号位的进位，丢掉。</a:t>
            </a: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运算结果也是和的补码。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2932385" y="4682357"/>
            <a:ext cx="54233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最高位（符号位）为</a:t>
            </a:r>
            <a:r>
              <a:rPr kumimoji="0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，结果为</a:t>
            </a:r>
            <a:r>
              <a:rPr kumimoji="0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负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016347" y="3986721"/>
            <a:ext cx="304800" cy="304800"/>
            <a:chOff x="3016347" y="3986721"/>
            <a:chExt cx="304800" cy="304800"/>
          </a:xfrm>
        </p:grpSpPr>
        <p:sp>
          <p:nvSpPr>
            <p:cNvPr id="18" name="Line 4"/>
            <p:cNvSpPr>
              <a:spLocks noChangeShapeType="1"/>
            </p:cNvSpPr>
            <p:nvPr/>
          </p:nvSpPr>
          <p:spPr bwMode="auto">
            <a:xfrm>
              <a:off x="3016347" y="3986721"/>
              <a:ext cx="0" cy="3048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3016347" y="3986721"/>
              <a:ext cx="30480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6"/>
            <p:cNvSpPr>
              <a:spLocks noChangeShapeType="1"/>
            </p:cNvSpPr>
            <p:nvPr/>
          </p:nvSpPr>
          <p:spPr bwMode="auto">
            <a:xfrm>
              <a:off x="3321147" y="3986721"/>
              <a:ext cx="0" cy="3048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 flipV="1">
              <a:off x="3017454" y="4284938"/>
              <a:ext cx="299545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" name="上箭头 22"/>
          <p:cNvSpPr/>
          <p:nvPr/>
        </p:nvSpPr>
        <p:spPr bwMode="auto">
          <a:xfrm>
            <a:off x="3125186" y="4335516"/>
            <a:ext cx="90000" cy="394138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24" name="上箭头 23"/>
          <p:cNvSpPr/>
          <p:nvPr/>
        </p:nvSpPr>
        <p:spPr bwMode="auto">
          <a:xfrm>
            <a:off x="2763548" y="4370986"/>
            <a:ext cx="90000" cy="87236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049FA4FB-CA0D-4B0E-8962-17C9023C2714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  <p:bldLst>
      <p:bldP spid="4" grpId="0"/>
      <p:bldP spid="5" grpId="0" animBg="1"/>
      <p:bldP spid="11" grpId="0"/>
      <p:bldP spid="13" grpId="0"/>
      <p:bldP spid="16" grpId="0"/>
      <p:bldP spid="17" grpId="0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§1.1 </a:t>
            </a:r>
            <a:r>
              <a:rPr lang="zh-CN" altLang="en-US" dirty="0">
                <a:ea typeface="楷体_GB2312" pitchFamily="49" charset="-122"/>
              </a:rPr>
              <a:t>数制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40360" y="3342833"/>
            <a:ext cx="177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【</a:t>
            </a:r>
            <a:r>
              <a:rPr lang="zh-CN" altLang="en-US" sz="2800" dirty="0">
                <a:latin typeface="Times New Roman" panose="02020603050405020304" pitchFamily="18" charset="0"/>
              </a:rPr>
              <a:t>例如</a:t>
            </a:r>
            <a:r>
              <a:rPr lang="en-US" altLang="zh-CN" sz="2800" dirty="0">
                <a:latin typeface="Times New Roman" panose="02020603050405020304" pitchFamily="18" charset="0"/>
              </a:rPr>
              <a:t>】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78485" y="3947516"/>
            <a:ext cx="202329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(2021.3)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</a:rPr>
              <a:t>＝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4" name="文本框 1"/>
          <p:cNvSpPr txBox="1"/>
          <p:nvPr/>
        </p:nvSpPr>
        <p:spPr bwMode="auto">
          <a:xfrm>
            <a:off x="622087" y="1047067"/>
            <a:ext cx="65652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§1.1.2  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几种常用的数制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681317" y="2083553"/>
            <a:ext cx="5997677" cy="1259402"/>
            <a:chOff x="1582994" y="1936069"/>
            <a:chExt cx="5997677" cy="125940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582994" y="1936069"/>
              <a:ext cx="5997677" cy="1259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Times New Roman" panose="02020603050405020304" pitchFamily="18" charset="0"/>
                </a:rPr>
                <a:t>  </a:t>
              </a:r>
              <a:r>
                <a:rPr lang="en-US" altLang="zh-CN" sz="2800" dirty="0">
                  <a:latin typeface="宋体" panose="02010600030101010101" pitchFamily="2" charset="-122"/>
                </a:rPr>
                <a:t>   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每一位的构成：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0~9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之间的数字。</a:t>
              </a:r>
              <a:endPara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    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进位规则：逢十进一。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左大括号 15"/>
            <p:cNvSpPr/>
            <p:nvPr/>
          </p:nvSpPr>
          <p:spPr bwMode="auto">
            <a:xfrm>
              <a:off x="2074606" y="2192582"/>
              <a:ext cx="265471" cy="875071"/>
            </a:xfrm>
            <a:prstGeom prst="leftBrace">
              <a:avLst>
                <a:gd name="adj1" fmla="val 8333"/>
                <a:gd name="adj2" fmla="val 4887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" name="TextBox 17"/>
          <p:cNvSpPr txBox="1"/>
          <p:nvPr/>
        </p:nvSpPr>
        <p:spPr bwMode="auto">
          <a:xfrm>
            <a:off x="2493624" y="3941936"/>
            <a:ext cx="68530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2×10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0×10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2×10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1×10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3×10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658762" y="1622322"/>
            <a:ext cx="22122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十进制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049FA4FB-CA0D-4B0E-8962-17C9023C2714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9002" y="4830064"/>
            <a:ext cx="8382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(S)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10</a:t>
            </a:r>
            <a:r>
              <a:rPr lang="en-US" altLang="zh-CN" sz="2800" dirty="0">
                <a:latin typeface="Times New Roman" panose="02020603050405020304" pitchFamily="18" charset="0"/>
              </a:rPr>
              <a:t>=k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n-1</a:t>
            </a:r>
            <a:r>
              <a:rPr lang="en-US" altLang="zh-CN" sz="2800" dirty="0">
                <a:latin typeface="Times New Roman" panose="02020603050405020304" pitchFamily="18" charset="0"/>
              </a:rPr>
              <a:t>10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n-1</a:t>
            </a:r>
            <a:r>
              <a:rPr lang="en-US" altLang="zh-CN" sz="2800" dirty="0">
                <a:latin typeface="Times New Roman" panose="02020603050405020304" pitchFamily="18" charset="0"/>
              </a:rPr>
              <a:t>+k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n-2</a:t>
            </a:r>
            <a:r>
              <a:rPr lang="en-US" altLang="zh-CN" sz="2800" dirty="0">
                <a:latin typeface="Times New Roman" panose="02020603050405020304" pitchFamily="18" charset="0"/>
              </a:rPr>
              <a:t>10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n-2</a:t>
            </a:r>
            <a:r>
              <a:rPr lang="en-US" altLang="zh-CN" sz="2800" dirty="0">
                <a:latin typeface="Times New Roman" panose="02020603050405020304" pitchFamily="18" charset="0"/>
              </a:rPr>
              <a:t>+...+k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</a:rPr>
              <a:t>10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</a:rPr>
              <a:t>+k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</a:rPr>
              <a:t>10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</a:rPr>
              <a:t>+...+k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-m</a:t>
            </a:r>
            <a:r>
              <a:rPr lang="en-US" altLang="zh-CN" sz="2800" dirty="0">
                <a:latin typeface="Times New Roman" panose="02020603050405020304" pitchFamily="18" charset="0"/>
              </a:rPr>
              <a:t>10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-m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 bwMode="auto">
          <a:xfrm>
            <a:off x="1276821" y="5430959"/>
            <a:ext cx="2362200" cy="930275"/>
            <a:chOff x="2352" y="2352"/>
            <a:chExt cx="1488" cy="586"/>
          </a:xfrm>
        </p:grpSpPr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2352" y="2448"/>
              <a:ext cx="14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Times New Roman" panose="02020603050405020304" pitchFamily="18" charset="0"/>
                </a:rPr>
                <a:t>=</a:t>
              </a:r>
              <a:r>
                <a:rPr lang="en-US" altLang="zh-CN" sz="36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  </a:t>
              </a:r>
              <a:r>
                <a:rPr lang="en-US" altLang="zh-CN" sz="28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K</a:t>
              </a:r>
              <a:r>
                <a:rPr lang="en-US" altLang="zh-CN" sz="2800" i="1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zh-CN" sz="28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10</a:t>
              </a:r>
              <a:r>
                <a:rPr lang="en-US" altLang="zh-CN" sz="2800" i="1" baseline="30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lang="en-US" altLang="zh-CN" sz="2800" i="1" baseline="30000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2400" y="2688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i="1" dirty="0" err="1">
                  <a:latin typeface="Times New Roman" panose="02020603050405020304" pitchFamily="18" charset="0"/>
                </a:rPr>
                <a:t>i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=n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–1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2448" y="2352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–m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3639021" y="573375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：基数     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i="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位的权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  <p:bldLst>
      <p:bldP spid="12" grpId="0" bldLvl="0" animBg="1" autoUpdateAnimBg="0"/>
      <p:bldP spid="13" grpId="0" bldLvl="0" animBg="1" autoUpdateAnimBg="0"/>
      <p:bldP spid="18" grpId="0" bldLvl="0" animBg="1"/>
      <p:bldP spid="7" grpId="0" bldLvl="0" animBg="1" autoUpdateAnimBg="0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</a:rPr>
              <a:t>1.2 </a:t>
            </a:r>
            <a:r>
              <a:rPr lang="zh-CN" altLang="en-US" dirty="0">
                <a:latin typeface="黑体" panose="02010609060101010101" pitchFamily="49" charset="-122"/>
              </a:rPr>
              <a:t>编码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1096126" y="1051880"/>
            <a:ext cx="78586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】</a:t>
            </a: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用补码进行下列运算</a:t>
            </a:r>
            <a:r>
              <a:rPr kumimoji="0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kumimoji="0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 = 8)</a:t>
            </a: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135118" y="1939159"/>
            <a:ext cx="75043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0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+18</a:t>
            </a: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0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0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-15</a:t>
            </a: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[X]</a:t>
            </a:r>
            <a:r>
              <a:rPr kumimoji="0" lang="zh-CN" altLang="en-US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补 </a:t>
            </a:r>
            <a:r>
              <a:rPr kumimoji="0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   [ Y]</a:t>
            </a:r>
            <a:r>
              <a:rPr kumimoji="0" lang="zh-CN" altLang="en-US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补 </a:t>
            </a: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[X+Y]</a:t>
            </a:r>
            <a:r>
              <a:rPr kumimoji="0" lang="zh-CN" altLang="en-US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补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2954393" y="4895195"/>
            <a:ext cx="5596759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marL="533400" lvl="0" indent="-533400" eaLnBrk="1" hangingPunct="1">
              <a:lnSpc>
                <a:spcPct val="90000"/>
              </a:lnSpc>
              <a:buClr>
                <a:schemeClr val="folHlink"/>
              </a:buClr>
              <a:buSzPct val="60000"/>
              <a:defRPr/>
            </a:pP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最高位（符号位）为</a:t>
            </a:r>
            <a:r>
              <a:rPr kumimoji="0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，结果为</a:t>
            </a:r>
            <a:r>
              <a:rPr kumimoji="0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103586" y="2412133"/>
            <a:ext cx="7252138" cy="2522482"/>
            <a:chOff x="1103586" y="2412133"/>
            <a:chExt cx="7252138" cy="2522482"/>
          </a:xfrm>
        </p:grpSpPr>
        <p:sp>
          <p:nvSpPr>
            <p:cNvPr id="7" name="Rectangle 3"/>
            <p:cNvSpPr txBox="1">
              <a:spLocks noChangeArrowheads="1"/>
            </p:cNvSpPr>
            <p:nvPr/>
          </p:nvSpPr>
          <p:spPr>
            <a:xfrm>
              <a:off x="1103586" y="2412133"/>
              <a:ext cx="7252138" cy="2522482"/>
            </a:xfrm>
            <a:prstGeom prst="rect">
              <a:avLst/>
            </a:prstGeom>
          </p:spPr>
          <p:txBody>
            <a:bodyPr/>
            <a:lstStyle/>
            <a:p>
              <a:pPr marL="533400" marR="0" lvl="0" indent="-53340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533400" marR="0" lvl="0" indent="-53340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       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                   </a:t>
              </a:r>
              <a:r>
                <a:rPr kumimoji="0" lang="en-US" altLang="zh-C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 </a:t>
              </a:r>
              <a:r>
                <a:rPr kumimoji="0" lang="en-US" altLang="zh-CN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kumimoji="0" lang="en-US" altLang="zh-C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n-US" altLang="zh-CN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kumimoji="0" lang="en-US" altLang="zh-C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1 0 </a:t>
              </a:r>
              <a:r>
                <a:rPr kumimoji="0" lang="en-US" altLang="zh-CN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kumimoji="0" lang="en-US" altLang="zh-C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1 0 B   [+18]</a:t>
              </a:r>
              <a:r>
                <a:rPr kumimoji="0"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补                </a:t>
              </a:r>
              <a:endPara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533400" marR="0" lvl="0" indent="-53340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+mn-cs"/>
                </a:rPr>
                <a:t>                    </a:t>
              </a:r>
              <a:r>
                <a:rPr kumimoji="0" lang="en-US" altLang="zh-C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+   1 </a:t>
              </a:r>
              <a:r>
                <a:rPr kumimoji="0" lang="en-US" altLang="zh-CN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0" lang="en-US" altLang="zh-C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n-US" altLang="zh-CN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0" lang="en-US" altLang="zh-C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n-US" altLang="zh-CN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0" lang="en-US" altLang="zh-C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0 </a:t>
              </a:r>
              <a:r>
                <a:rPr kumimoji="0" lang="en-US" altLang="zh-CN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kumimoji="0" lang="en-US" altLang="zh-C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n-US" altLang="zh-CN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kumimoji="0" lang="en-US" altLang="zh-C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1 B   [-15]</a:t>
              </a:r>
              <a:r>
                <a:rPr kumimoji="0"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补	</a:t>
              </a:r>
              <a:endPara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533400" marR="0" lvl="0" indent="-53340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+mn-cs"/>
                </a:rPr>
                <a:t>                     </a:t>
              </a: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 </a:t>
              </a: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</a:t>
              </a: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0</a:t>
              </a: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en-US" altLang="zh-CN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0</a:t>
              </a: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en-US" altLang="zh-CN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0</a:t>
              </a: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en-US" altLang="zh-CN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0</a:t>
              </a: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en-US" altLang="zh-CN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0</a:t>
              </a: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en-US" altLang="zh-CN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0</a:t>
              </a: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1 </a:t>
              </a:r>
              <a:r>
                <a:rPr kumimoji="0" lang="en-US" altLang="zh-CN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</a:t>
              </a: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B   [ + 3 ]</a:t>
              </a:r>
              <a:r>
                <a:rPr kumimoji="0" lang="zh-CN" altLang="en-US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补</a:t>
              </a: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        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marL="533400" marR="0" lvl="0" indent="-53340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+mn-cs"/>
                </a:rPr>
                <a:t>                      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533400" marR="0" lvl="0" indent="-53340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                                      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  <a:p>
              <a:pPr marL="533400" marR="0" lvl="0" indent="-5334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Tx/>
                <a:buNone/>
                <a:defRPr/>
              </a:pP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10" name="Line 4"/>
            <p:cNvSpPr>
              <a:spLocks noChangeShapeType="1"/>
            </p:cNvSpPr>
            <p:nvPr/>
          </p:nvSpPr>
          <p:spPr bwMode="auto">
            <a:xfrm flipV="1">
              <a:off x="2215214" y="4004446"/>
              <a:ext cx="4831976" cy="21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60782" y="4143371"/>
            <a:ext cx="306243" cy="311070"/>
            <a:chOff x="2627457" y="3906881"/>
            <a:chExt cx="306243" cy="311070"/>
          </a:xfrm>
        </p:grpSpPr>
        <p:sp>
          <p:nvSpPr>
            <p:cNvPr id="11" name="Line 4"/>
            <p:cNvSpPr>
              <a:spLocks noChangeShapeType="1"/>
            </p:cNvSpPr>
            <p:nvPr/>
          </p:nvSpPr>
          <p:spPr bwMode="auto">
            <a:xfrm>
              <a:off x="2627457" y="3913151"/>
              <a:ext cx="0" cy="3048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2629886" y="3906881"/>
              <a:ext cx="303814" cy="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2932257" y="3913151"/>
              <a:ext cx="0" cy="3048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2627457" y="4217951"/>
              <a:ext cx="3048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" name="TextBox 16"/>
          <p:cNvSpPr txBox="1"/>
          <p:nvPr/>
        </p:nvSpPr>
        <p:spPr bwMode="auto">
          <a:xfrm>
            <a:off x="2317530" y="5454869"/>
            <a:ext cx="629307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0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符号位的进位，丢掉，</a:t>
            </a: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运算结果也是和的补码。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979882" y="4143371"/>
            <a:ext cx="306243" cy="311070"/>
            <a:chOff x="2627457" y="3906881"/>
            <a:chExt cx="306243" cy="311070"/>
          </a:xfrm>
        </p:grpSpPr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2627457" y="3913151"/>
              <a:ext cx="0" cy="3048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>
              <a:off x="2629886" y="3906881"/>
              <a:ext cx="303814" cy="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6"/>
            <p:cNvSpPr>
              <a:spLocks noChangeShapeType="1"/>
            </p:cNvSpPr>
            <p:nvPr/>
          </p:nvSpPr>
          <p:spPr bwMode="auto">
            <a:xfrm>
              <a:off x="2932257" y="3913151"/>
              <a:ext cx="0" cy="3048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2627457" y="4217951"/>
              <a:ext cx="30480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" name="上箭头 24"/>
          <p:cNvSpPr/>
          <p:nvPr/>
        </p:nvSpPr>
        <p:spPr bwMode="auto">
          <a:xfrm>
            <a:off x="3125186" y="4487916"/>
            <a:ext cx="90000" cy="394138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26" name="上箭头 25"/>
          <p:cNvSpPr/>
          <p:nvPr/>
        </p:nvSpPr>
        <p:spPr bwMode="auto">
          <a:xfrm>
            <a:off x="2658773" y="4523386"/>
            <a:ext cx="90000" cy="87236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049FA4FB-CA0D-4B0E-8962-17C9023C2714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  <p:bldLst>
      <p:bldP spid="6" grpId="0"/>
      <p:bldP spid="8" grpId="0"/>
      <p:bldP spid="9" grpId="0"/>
      <p:bldP spid="17" grpId="0"/>
      <p:bldP spid="25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</a:rPr>
              <a:t>1.2 </a:t>
            </a:r>
            <a:r>
              <a:rPr lang="zh-CN" altLang="en-US" dirty="0">
                <a:latin typeface="黑体" panose="02010609060101010101" pitchFamily="49" charset="-122"/>
              </a:rPr>
              <a:t>编码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1096126" y="973052"/>
            <a:ext cx="78586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】</a:t>
            </a: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用补码进行下列运算</a:t>
            </a:r>
            <a:r>
              <a:rPr kumimoji="0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kumimoji="0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 = 8)</a:t>
            </a: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087821" y="1545020"/>
            <a:ext cx="75043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0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96</a:t>
            </a: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0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0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[X]</a:t>
            </a:r>
            <a:r>
              <a:rPr kumimoji="0" lang="zh-CN" altLang="en-US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补 </a:t>
            </a:r>
            <a:r>
              <a:rPr kumimoji="0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   [ -Y]</a:t>
            </a:r>
            <a:r>
              <a:rPr kumimoji="0" lang="zh-CN" altLang="en-US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补 </a:t>
            </a: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[X-Y]</a:t>
            </a:r>
            <a:r>
              <a:rPr kumimoji="0" lang="zh-CN" altLang="en-US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补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79999" y="1726327"/>
            <a:ext cx="7549038" cy="2522482"/>
            <a:chOff x="993228" y="1907630"/>
            <a:chExt cx="7549038" cy="2522482"/>
          </a:xfrm>
        </p:grpSpPr>
        <p:sp>
          <p:nvSpPr>
            <p:cNvPr id="7" name="Rectangle 3"/>
            <p:cNvSpPr txBox="1">
              <a:spLocks noChangeArrowheads="1"/>
            </p:cNvSpPr>
            <p:nvPr/>
          </p:nvSpPr>
          <p:spPr>
            <a:xfrm>
              <a:off x="993228" y="1907630"/>
              <a:ext cx="7549038" cy="2522482"/>
            </a:xfrm>
            <a:prstGeom prst="rect">
              <a:avLst/>
            </a:prstGeom>
          </p:spPr>
          <p:txBody>
            <a:bodyPr/>
            <a:lstStyle/>
            <a:p>
              <a:pPr marL="533400" marR="0" lvl="0" indent="-53340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533400" marR="0" lvl="0" indent="-53340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       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                   </a:t>
              </a:r>
              <a:r>
                <a:rPr kumimoji="0" lang="en-US" altLang="zh-C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0 1 </a:t>
              </a:r>
              <a:r>
                <a:rPr kumimoji="0" lang="en-US" altLang="zh-CN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0" lang="en-US" altLang="zh-C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0 0 </a:t>
              </a:r>
              <a:r>
                <a:rPr kumimoji="0" lang="en-US" altLang="zh-CN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kumimoji="0" lang="en-US" altLang="zh-C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n-US" altLang="zh-CN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kumimoji="0" lang="en-US" altLang="zh-C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0 B   [+96]</a:t>
              </a:r>
              <a:r>
                <a:rPr kumimoji="0"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补                </a:t>
              </a:r>
              <a:endPara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533400" marR="0" lvl="0" indent="-53340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+mn-cs"/>
                </a:rPr>
                <a:t>                    </a:t>
              </a:r>
              <a:r>
                <a:rPr kumimoji="0" lang="en-US" altLang="zh-C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+   1 </a:t>
              </a:r>
              <a:r>
                <a:rPr kumimoji="0" lang="en-US" altLang="zh-CN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0" lang="en-US" altLang="zh-C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n-US" altLang="zh-CN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0" lang="en-US" altLang="zh-C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0 1 </a:t>
              </a:r>
              <a:r>
                <a:rPr kumimoji="0" lang="en-US" altLang="zh-CN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0" lang="en-US" altLang="zh-C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0 1 B   [-19]</a:t>
              </a:r>
              <a:r>
                <a:rPr kumimoji="0" lang="zh-CN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补	</a:t>
              </a:r>
              <a:endPara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533400" lvl="0" indent="-533400" eaLnBrk="1" hangingPunct="1">
                <a:lnSpc>
                  <a:spcPct val="150000"/>
                </a:lnSpc>
                <a:buClr>
                  <a:schemeClr val="folHlink"/>
                </a:buClr>
                <a:buSzPct val="60000"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+mn-cs"/>
                </a:rPr>
                <a:t>                     </a:t>
              </a: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 </a:t>
              </a: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0</a:t>
              </a: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1 0 </a:t>
              </a:r>
              <a:r>
                <a:rPr kumimoji="0" lang="en-US" altLang="zh-CN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0</a:t>
              </a: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1 </a:t>
              </a:r>
              <a:r>
                <a:rPr kumimoji="0" lang="en-US" altLang="zh-CN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</a:t>
              </a: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0 1 B    </a:t>
              </a:r>
              <a:r>
                <a:rPr kumimoji="0" lang="en-US" altLang="zh-CN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[</a:t>
              </a:r>
              <a:r>
                <a:rPr kumimoji="0" lang="en-US" altLang="zh-CN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X-Y</a:t>
              </a:r>
              <a:r>
                <a:rPr kumimoji="0" lang="en-US" altLang="zh-CN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]</a:t>
              </a:r>
              <a:r>
                <a:rPr kumimoji="0" lang="zh-CN" altLang="en-US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补</a:t>
              </a:r>
              <a:r>
                <a:rPr kumimoji="0"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</a:t>
              </a:r>
              <a:r>
                <a:rPr kumimoji="0" lang="en-US" altLang="zh-CN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= [ 77 ]</a:t>
              </a:r>
              <a:r>
                <a:rPr kumimoji="0" lang="zh-CN" altLang="en-US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补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marL="533400" marR="0" lvl="0" indent="-53340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                                      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  <a:p>
              <a:pPr marL="533400" marR="0" lvl="0" indent="-5334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Tx/>
                <a:buNone/>
                <a:defRPr/>
              </a:pP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10" name="Line 4"/>
            <p:cNvSpPr>
              <a:spLocks noChangeShapeType="1"/>
            </p:cNvSpPr>
            <p:nvPr/>
          </p:nvSpPr>
          <p:spPr bwMode="auto">
            <a:xfrm flipV="1">
              <a:off x="2215214" y="3484168"/>
              <a:ext cx="4831976" cy="21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454031" y="3455937"/>
            <a:ext cx="304800" cy="304800"/>
            <a:chOff x="2517095" y="3645129"/>
            <a:chExt cx="304800" cy="304800"/>
          </a:xfrm>
        </p:grpSpPr>
        <p:sp>
          <p:nvSpPr>
            <p:cNvPr id="15" name="Line 4"/>
            <p:cNvSpPr>
              <a:spLocks noChangeShapeType="1"/>
            </p:cNvSpPr>
            <p:nvPr/>
          </p:nvSpPr>
          <p:spPr bwMode="auto">
            <a:xfrm>
              <a:off x="2517095" y="3645129"/>
              <a:ext cx="0" cy="3048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>
              <a:off x="2517095" y="3645129"/>
              <a:ext cx="3048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2821895" y="3645129"/>
              <a:ext cx="0" cy="3048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2517095" y="3949929"/>
              <a:ext cx="3048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633589" y="5387858"/>
            <a:ext cx="81162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变补：已知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[Y]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补，求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[-Y]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补。方法：将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每一位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（包括符号位）都按位取反，末位加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806456" y="3449667"/>
            <a:ext cx="306243" cy="311070"/>
            <a:chOff x="2627457" y="3906881"/>
            <a:chExt cx="306243" cy="311070"/>
          </a:xfrm>
        </p:grpSpPr>
        <p:sp>
          <p:nvSpPr>
            <p:cNvPr id="22" name="Line 4"/>
            <p:cNvSpPr>
              <a:spLocks noChangeShapeType="1"/>
            </p:cNvSpPr>
            <p:nvPr/>
          </p:nvSpPr>
          <p:spPr bwMode="auto">
            <a:xfrm>
              <a:off x="2627457" y="3913151"/>
              <a:ext cx="0" cy="3048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5"/>
            <p:cNvSpPr>
              <a:spLocks noChangeShapeType="1"/>
            </p:cNvSpPr>
            <p:nvPr/>
          </p:nvSpPr>
          <p:spPr bwMode="auto">
            <a:xfrm>
              <a:off x="2629886" y="3906881"/>
              <a:ext cx="303814" cy="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>
              <a:off x="2932257" y="3913151"/>
              <a:ext cx="0" cy="3048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>
              <a:off x="2627457" y="4217951"/>
              <a:ext cx="30480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上箭头 27"/>
          <p:cNvSpPr/>
          <p:nvPr/>
        </p:nvSpPr>
        <p:spPr bwMode="auto">
          <a:xfrm>
            <a:off x="2967526" y="3873042"/>
            <a:ext cx="90000" cy="394138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29" name="上箭头 28"/>
          <p:cNvSpPr/>
          <p:nvPr/>
        </p:nvSpPr>
        <p:spPr bwMode="auto">
          <a:xfrm>
            <a:off x="2501113" y="3908512"/>
            <a:ext cx="90000" cy="87236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2765204" y="4248809"/>
            <a:ext cx="5596759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marL="533400" lvl="0" indent="-533400" eaLnBrk="1" hangingPunct="1">
              <a:lnSpc>
                <a:spcPct val="90000"/>
              </a:lnSpc>
              <a:buClr>
                <a:schemeClr val="folHlink"/>
              </a:buClr>
              <a:buSzPct val="60000"/>
              <a:defRPr/>
            </a:pP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最高位（符号位）为</a:t>
            </a:r>
            <a:r>
              <a:rPr kumimoji="0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，结果为</a:t>
            </a:r>
            <a:r>
              <a:rPr kumimoji="0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2427888" y="4776952"/>
            <a:ext cx="38467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0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符号位的进位，丢掉</a:t>
            </a: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049FA4FB-CA0D-4B0E-8962-17C9023C2714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  <p:bldLst>
      <p:bldP spid="6" grpId="0"/>
      <p:bldP spid="8" grpId="0"/>
      <p:bldP spid="20" grpId="0"/>
      <p:bldP spid="28" grpId="0" animBg="1"/>
      <p:bldP spid="29" grpId="0" animBg="1"/>
      <p:bldP spid="30" grpId="0"/>
      <p:bldP spid="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560767" y="2361513"/>
            <a:ext cx="6763407" cy="1255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zh-CN" altLang="en-US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kumimoji="0" lang="zh-CN" altLang="en-US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[X]</a:t>
            </a:r>
            <a:r>
              <a:rPr kumimoji="0" lang="zh-CN" altLang="en-US" i="0" u="none" strike="noStrike" kern="1200" cap="none" spc="0" normalizeH="0" baseline="-2500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补</a:t>
            </a:r>
            <a:r>
              <a:rPr kumimoji="0" lang="en-US" altLang="zh-CN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= 0 X</a:t>
            </a:r>
            <a:r>
              <a:rPr kumimoji="0" lang="en-US" altLang="zh-CN" i="0" u="none" strike="noStrike" kern="1200" cap="none" spc="0" normalizeH="0" baseline="-2500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0" lang="en-US" altLang="zh-CN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i="0" u="none" strike="noStrike" kern="1200" cap="none" spc="0" normalizeH="0" baseline="-2500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n-US" altLang="zh-CN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…X</a:t>
            </a:r>
            <a:r>
              <a:rPr kumimoji="0" lang="en-US" altLang="zh-CN" i="0" u="none" strike="noStrike" kern="1200" cap="none" spc="0" normalizeH="0" baseline="-2500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i="0" u="none" strike="noStrike" kern="1200" cap="none" spc="0" normalizeH="0" baseline="-2500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   </a:t>
            </a:r>
            <a:endParaRPr kumimoji="0" lang="en-US" altLang="zh-CN" sz="1800" i="0" u="none" strike="noStrike" kern="1200" cap="none" spc="0" normalizeH="0" baseline="-25000" noProof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i="0" u="none" strike="noStrike" kern="1200" cap="none" spc="0" normalizeH="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kumimoji="0" lang="zh-CN" altLang="en-US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真值 </a:t>
            </a:r>
            <a:r>
              <a:rPr kumimoji="0" lang="en-US" altLang="zh-CN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的范围为 </a:t>
            </a:r>
            <a:r>
              <a:rPr kumimoji="0" lang="en-US" altLang="zh-CN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+0  </a:t>
            </a:r>
            <a:r>
              <a:rPr kumimoji="0" lang="en-US" altLang="zh-CN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 +127</a:t>
            </a:r>
            <a:r>
              <a:rPr kumimoji="0" lang="en-US" altLang="zh-CN" sz="180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endParaRPr kumimoji="0" lang="en-US" altLang="zh-CN" sz="240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77161" y="309671"/>
            <a:ext cx="6954715" cy="588136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</a:rPr>
              <a:t>1.2 </a:t>
            </a:r>
            <a:r>
              <a:rPr lang="zh-CN" altLang="en-US" dirty="0">
                <a:latin typeface="黑体" panose="02010609060101010101" pitchFamily="49" charset="-122"/>
              </a:rPr>
              <a:t>编码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945931" y="1008993"/>
            <a:ext cx="51710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五、运算的标志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72510" y="1592318"/>
            <a:ext cx="65269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位机补</a:t>
            </a:r>
            <a:r>
              <a:rPr kumimoji="0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码表示的数值范围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819806" y="4903076"/>
            <a:ext cx="7882759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lvl="0" eaLnBrk="1" hangingPunct="1">
              <a:spcBef>
                <a:spcPct val="50000"/>
              </a:spcBef>
              <a:defRPr/>
            </a:pPr>
            <a:r>
              <a:rPr kumimoji="0" lang="en-US" altLang="zh-CN" sz="24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kumimoji="0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kumimoji="0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位补码表示的数值范围为 ： </a:t>
            </a:r>
            <a:r>
              <a:rPr kumimoji="0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-128 </a:t>
            </a:r>
            <a:r>
              <a:rPr kumimoji="0"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   </a:t>
            </a:r>
            <a:r>
              <a:rPr kumimoji="0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+127</a:t>
            </a:r>
            <a:endParaRPr kumimoji="0"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lvl="0" eaLnBrk="1" hangingPunct="1">
              <a:spcBef>
                <a:spcPct val="50000"/>
              </a:spcBef>
              <a:defRPr/>
            </a:pPr>
            <a:r>
              <a:rPr kumimoji="0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即 </a:t>
            </a:r>
            <a:r>
              <a:rPr kumimoji="0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– (2</a:t>
            </a:r>
            <a:r>
              <a:rPr kumimoji="0" lang="zh-CN" altLang="en-US" sz="2000" baseline="4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kumimoji="0" lang="en-US" altLang="zh-CN" sz="2000" baseline="4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8-1</a:t>
            </a:r>
            <a:r>
              <a:rPr kumimoji="0" lang="zh-CN" altLang="en-US" sz="2000" baseline="4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）</a:t>
            </a:r>
            <a:r>
              <a:rPr kumimoji="0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kumimoji="0" lang="en-US" altLang="zh-CN" sz="2000" baseline="4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</a:t>
            </a:r>
            <a:r>
              <a:rPr kumimoji="0"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 </a:t>
            </a:r>
            <a:r>
              <a:rPr kumimoji="0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+ (2</a:t>
            </a:r>
            <a:r>
              <a:rPr kumimoji="0" lang="zh-CN" altLang="en-US" sz="2000" baseline="4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kumimoji="0" lang="en-US" altLang="zh-CN" sz="2000" baseline="4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8-1</a:t>
            </a:r>
            <a:r>
              <a:rPr kumimoji="0" lang="zh-CN" altLang="en-US" sz="2000" baseline="4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） </a:t>
            </a:r>
            <a:r>
              <a:rPr kumimoji="0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-1)</a:t>
            </a:r>
            <a:r>
              <a:rPr kumimoji="0" lang="en-US" altLang="zh-CN" sz="2000" baseline="4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529254" y="3641834"/>
            <a:ext cx="7157545" cy="107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lvl="0"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0"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kumimoji="0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[X]</a:t>
            </a:r>
            <a:r>
              <a:rPr kumimoji="0" lang="zh-CN" altLang="en-US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补</a:t>
            </a:r>
            <a:r>
              <a:rPr kumimoji="0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 1</a:t>
            </a:r>
            <a:r>
              <a:rPr kumimoji="0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0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0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…X</a:t>
            </a:r>
            <a:r>
              <a:rPr kumimoji="0" lang="en-US" altLang="zh-CN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 </a:t>
            </a:r>
            <a:endParaRPr kumimoji="0" lang="en-US" altLang="zh-CN" baseline="-25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真值 </a:t>
            </a:r>
            <a:r>
              <a:rPr kumimoji="0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的范围为 </a:t>
            </a:r>
            <a:r>
              <a:rPr kumimoji="0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-1   </a:t>
            </a:r>
            <a:r>
              <a:rPr kumimoji="0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  -128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049FA4FB-CA0D-4B0E-8962-17C9023C2714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  <p:bldLst>
      <p:bldP spid="59395" grpId="0"/>
      <p:bldP spid="4" grpId="0"/>
      <p:bldP spid="6" grpId="0"/>
      <p:bldP spid="7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</a:rPr>
              <a:t>1.2 </a:t>
            </a:r>
            <a:r>
              <a:rPr lang="zh-CN" altLang="en-US" dirty="0">
                <a:latin typeface="黑体" panose="02010609060101010101" pitchFamily="49" charset="-122"/>
              </a:rPr>
              <a:t>编码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788276" y="2096815"/>
            <a:ext cx="766204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lvl="0" eaLnBrk="1" hangingPunct="1">
              <a:spcBef>
                <a:spcPct val="50000"/>
              </a:spcBef>
              <a:defRPr/>
            </a:pPr>
            <a:r>
              <a:rPr kumimoji="0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推广到一般性，</a:t>
            </a:r>
            <a:r>
              <a:rPr kumimoji="0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补码为</a:t>
            </a:r>
            <a:r>
              <a:rPr kumimoji="0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0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位， </a:t>
            </a:r>
            <a:r>
              <a:rPr kumimoji="0"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[X]</a:t>
            </a:r>
            <a:r>
              <a:rPr kumimoji="0" lang="zh-CN" altLang="en-US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补</a:t>
            </a:r>
            <a:r>
              <a:rPr kumimoji="0"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X</a:t>
            </a:r>
            <a:r>
              <a:rPr kumimoji="0" lang="en-US" altLang="zh-CN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n-1</a:t>
            </a:r>
            <a:r>
              <a:rPr kumimoji="0"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X</a:t>
            </a:r>
            <a:r>
              <a:rPr kumimoji="0" lang="en-US" altLang="zh-CN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n-2</a:t>
            </a:r>
            <a:r>
              <a:rPr kumimoji="0"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n-3</a:t>
            </a:r>
            <a:r>
              <a:rPr kumimoji="0"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…X</a:t>
            </a:r>
            <a:r>
              <a:rPr kumimoji="0" lang="en-US" altLang="zh-CN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kumimoji="0" lang="zh-CN" altLang="en-US" b="0" baseline="-25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25213" y="1340070"/>
            <a:ext cx="65269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位机补</a:t>
            </a:r>
            <a:r>
              <a:rPr kumimoji="0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码表示的数值范围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245475" y="3263462"/>
            <a:ext cx="722060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lvl="0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0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表示的数值范围为 ：           </a:t>
            </a:r>
            <a:r>
              <a:rPr kumimoji="0" lang="zh-CN" altLang="en-US" baseline="4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endParaRPr kumimoji="0"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1" hangingPunct="1">
              <a:spcBef>
                <a:spcPct val="50000"/>
              </a:spcBef>
              <a:defRPr/>
            </a:pPr>
            <a:r>
              <a:rPr kumimoji="0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kumimoji="0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– (2</a:t>
            </a:r>
            <a:r>
              <a:rPr kumimoji="0" lang="zh-CN" altLang="en-US" baseline="4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kumimoji="0" lang="en-US" altLang="zh-CN" baseline="4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n-1</a:t>
            </a:r>
            <a:r>
              <a:rPr kumimoji="0" lang="zh-CN" altLang="en-US" baseline="4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）</a:t>
            </a:r>
            <a:r>
              <a:rPr kumimoji="0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kumimoji="0" lang="en-US" altLang="zh-CN" baseline="4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</a:t>
            </a:r>
            <a:r>
              <a:rPr kumimoji="0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  + (2</a:t>
            </a:r>
            <a:r>
              <a:rPr kumimoji="0" lang="zh-CN" altLang="en-US" baseline="4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kumimoji="0" lang="en-US" altLang="zh-CN" baseline="4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n-1</a:t>
            </a:r>
            <a:r>
              <a:rPr kumimoji="0" lang="zh-CN" altLang="en-US" baseline="4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） </a:t>
            </a:r>
            <a:r>
              <a:rPr kumimoji="0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-1)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229711" y="5139559"/>
            <a:ext cx="58174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kumimoji="0" lang="zh-CN" altLang="en-US" dirty="0">
                <a:solidFill>
                  <a:srgbClr val="1F08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如果运算超出这个范围：溢出。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049FA4FB-CA0D-4B0E-8962-17C9023C2714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  <p:bldLst>
      <p:bldP spid="5" grpId="0"/>
      <p:bldP spid="6" grpId="0"/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1.2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编码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56744" y="1056289"/>
            <a:ext cx="51710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六、溢出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5214" y="2599436"/>
            <a:ext cx="7583213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溢出是指运算结果超出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位补码表示的数据范围。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88276" y="3941379"/>
            <a:ext cx="789852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0"/>
              </a:spcBef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楷体_GB2312" pitchFamily="49" charset="-122"/>
              </a:rPr>
              <a:t>    如果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运算中产生溢出，运算结果不能表示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±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Y 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的补码。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677917" y="1907628"/>
            <a:ext cx="42566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、溢出的定义：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049FA4FB-CA0D-4B0E-8962-17C9023C2714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  <p:bldLst>
      <p:bldP spid="6" grpId="0"/>
      <p:bldP spid="7" grpId="0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</a:rPr>
              <a:t>1.2 </a:t>
            </a:r>
            <a:r>
              <a:rPr lang="zh-CN" altLang="en-US" dirty="0">
                <a:latin typeface="黑体" panose="02010609060101010101" pitchFamily="49" charset="-122"/>
              </a:rPr>
              <a:t>编码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608082" y="1947760"/>
            <a:ext cx="6164317" cy="2423795"/>
            <a:chOff x="1608082" y="1947760"/>
            <a:chExt cx="6164317" cy="2423795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1608082" y="1947760"/>
              <a:ext cx="6164317" cy="24237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    </a:t>
              </a:r>
              <a:r>
                <a:rPr kumimoji="1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0</a:t>
              </a:r>
              <a:r>
                <a:rPr kumimoji="1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</a:t>
              </a:r>
              <a:r>
                <a:rPr kumimoji="1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1 0 1 1 0 1 0 B   </a:t>
              </a:r>
              <a:r>
                <a:rPr kumimoji="1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[90]</a:t>
              </a:r>
              <a:r>
                <a:rPr kumimoji="1" lang="zh-CN" altLang="en-US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补</a:t>
              </a:r>
              <a:endParaRPr kumimoji="1" lang="en-US" altLang="zh-CN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 </a:t>
              </a:r>
              <a:r>
                <a:rPr kumimoji="1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+</a:t>
              </a:r>
              <a:r>
                <a:rPr kumimoji="1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 </a:t>
              </a:r>
              <a:r>
                <a:rPr kumimoji="1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0</a:t>
              </a:r>
              <a:r>
                <a:rPr kumimoji="1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</a:t>
              </a:r>
              <a:r>
                <a:rPr kumimoji="1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1 1 0 1 0 1 1 B   </a:t>
              </a:r>
              <a:r>
                <a:rPr kumimoji="1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[107]</a:t>
              </a:r>
              <a:r>
                <a:rPr kumimoji="1" lang="zh-CN" altLang="en-US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补</a:t>
              </a:r>
              <a:endParaRPr kumimoji="1" lang="zh-CN" altLang="en-US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        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 </a:t>
              </a:r>
              <a:r>
                <a:rPr kumimoji="1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1 </a:t>
              </a:r>
              <a:r>
                <a:rPr kumimoji="1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1 0 0 0 1 0 1 B   </a:t>
              </a:r>
              <a:endPara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945959" y="3858133"/>
              <a:ext cx="4785909" cy="44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TextBox 8"/>
          <p:cNvSpPr txBox="1"/>
          <p:nvPr/>
        </p:nvSpPr>
        <p:spPr bwMode="auto">
          <a:xfrm>
            <a:off x="961697" y="1387365"/>
            <a:ext cx="61170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90 + 107 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2112580" y="4664186"/>
            <a:ext cx="5628290" cy="63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lvl="0"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符号位为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表示结果为负数。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2112579" y="5659820"/>
            <a:ext cx="42409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产生溢出，结果无意义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049FA4FB-CA0D-4B0E-8962-17C9023C2714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  <p:bldLst>
      <p:bldP spid="9" grpId="0"/>
      <p:bldP spid="10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1355835" y="1324303"/>
            <a:ext cx="61170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： 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-110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- 92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277161" y="309671"/>
            <a:ext cx="6954715" cy="58813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1.2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编码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939158" y="4540470"/>
            <a:ext cx="495037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lvl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符号位为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表示结果为正数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906672" y="2149605"/>
            <a:ext cx="5250873" cy="2519045"/>
            <a:chOff x="1906672" y="2149605"/>
            <a:chExt cx="5250873" cy="2519045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1906672" y="2149605"/>
              <a:ext cx="5250873" cy="2519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4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  <a:sym typeface="Wingdings" panose="05000000000000000000" pitchFamily="2" charset="2"/>
                </a:rPr>
                <a:t>  </a:t>
              </a:r>
              <a:r>
                <a:rPr kumimoji="1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  <a:sym typeface="Wingdings" panose="05000000000000000000" pitchFamily="2" charset="2"/>
                </a:rPr>
                <a:t>1</a:t>
              </a:r>
              <a:r>
                <a:rPr kumimoji="1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  <a:sym typeface="Wingdings" panose="05000000000000000000" pitchFamily="2" charset="2"/>
                </a:rPr>
                <a:t> 0 0 1 0 0 1 0   </a:t>
              </a:r>
              <a:r>
                <a:rPr kumimoji="1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rPr>
                <a:t>[-110]</a:t>
              </a:r>
              <a:r>
                <a:rPr kumimoji="1" lang="zh-CN" altLang="en-US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补</a:t>
              </a:r>
              <a:endParaRPr kumimoji="1" lang="zh-CN" altLang="en-US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+</a:t>
              </a:r>
              <a:r>
                <a:rPr kumimoji="1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</a:t>
              </a:r>
              <a:r>
                <a:rPr kumimoji="1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1</a:t>
              </a:r>
              <a:r>
                <a:rPr kumimoji="1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0 1 0 0 1 0 0   </a:t>
              </a:r>
              <a:r>
                <a:rPr kumimoji="1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[-92]</a:t>
              </a:r>
              <a:r>
                <a:rPr kumimoji="1" lang="zh-CN" altLang="en-US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补</a:t>
              </a:r>
              <a:endParaRPr kumimoji="1" lang="zh-CN" altLang="en-US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  </a:t>
              </a:r>
              <a:r>
                <a:rPr kumimoji="1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0</a:t>
              </a:r>
              <a:r>
                <a:rPr kumimoji="1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0 1 1 0 1 1 0</a:t>
              </a:r>
              <a:r>
                <a:rPr kumimoji="1" lang="en-US" altLang="zh-CN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                             </a:t>
              </a:r>
              <a:endParaRPr kumimoji="1" lang="en-US" altLang="zh-CN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       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         </a:t>
              </a: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7" name="Line 3"/>
            <p:cNvSpPr>
              <a:spLocks noChangeShapeType="1"/>
            </p:cNvSpPr>
            <p:nvPr/>
          </p:nvSpPr>
          <p:spPr bwMode="auto">
            <a:xfrm flipV="1">
              <a:off x="1959222" y="3657600"/>
              <a:ext cx="4946073" cy="28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" name="TextBox 10"/>
          <p:cNvSpPr txBox="1"/>
          <p:nvPr/>
        </p:nvSpPr>
        <p:spPr bwMode="auto">
          <a:xfrm>
            <a:off x="2017987" y="5533696"/>
            <a:ext cx="52183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产生溢出，结果无意义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>
          <a:xfrm>
            <a:off x="263489" y="6481428"/>
            <a:ext cx="840100" cy="392344"/>
          </a:xfrm>
        </p:spPr>
        <p:txBody>
          <a:bodyPr/>
          <a:lstStyle/>
          <a:p>
            <a:pPr>
              <a:defRPr/>
            </a:pPr>
            <a:r>
              <a:rPr lang="en-US" altLang="zh-CN" sz="1100" dirty="0">
                <a:solidFill>
                  <a:schemeClr val="tx1"/>
                </a:solidFill>
              </a:rPr>
              <a:t>35</a:t>
            </a:r>
            <a:endParaRPr lang="en-US" altLang="zh-CN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  <p:bldLst>
      <p:bldP spid="3" grpId="0"/>
      <p:bldP spid="6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277161" y="309671"/>
            <a:ext cx="6954715" cy="58813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1.2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编码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040523" y="1923393"/>
            <a:ext cx="37364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0"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双高位判别法：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930165" y="2695903"/>
            <a:ext cx="711024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  <a:buClr>
                <a:srgbClr val="CCCCFF"/>
              </a:buClr>
            </a:pPr>
            <a:r>
              <a:rPr kumimoji="0"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0" lang="en-US" altLang="zh-CN" baseline="-25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kumimoji="0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：最高位（符号位）的进位的情况。</a:t>
            </a:r>
            <a:endParaRPr kumimoji="0"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88275" y="1166648"/>
            <a:ext cx="51710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、溢出的判别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882868" y="4587765"/>
            <a:ext cx="7788165" cy="130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0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kumimoji="0"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0" lang="en-US" altLang="zh-CN" baseline="-25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kumimoji="0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kumimoji="0"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0" lang="en-US" altLang="zh-CN" baseline="-25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kumimoji="0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同为</a:t>
            </a:r>
            <a:r>
              <a:rPr kumimoji="0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0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或同为</a:t>
            </a:r>
            <a:r>
              <a:rPr kumimoji="0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，便无溢出发生，只有当</a:t>
            </a:r>
            <a:r>
              <a:rPr kumimoji="0"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0" lang="en-US" altLang="zh-CN" baseline="-25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kumimoji="0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kumimoji="0"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0" lang="en-US" altLang="zh-CN" baseline="-25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kumimoji="0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kumimoji="0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kumimoji="0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kumimoji="0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r>
              <a:rPr kumimoji="0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状态时才会发生溢出。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914400" y="3578772"/>
            <a:ext cx="6873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0"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0" lang="en-US" altLang="zh-CN" baseline="-25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kumimoji="0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：数值部分最高位的进位的情况。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5A1464-762F-4552-B7E8-4A34BFE4AB6A}" type="slidenum">
              <a:rPr lang="en-US" altLang="zh-CN" sz="1100" smtClean="0">
                <a:solidFill>
                  <a:schemeClr val="tx1"/>
                </a:solidFill>
              </a:rPr>
            </a:fld>
            <a:endParaRPr lang="en-US" altLang="zh-CN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277161" y="309671"/>
            <a:ext cx="6954715" cy="58813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1.2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编码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851338" y="1781504"/>
            <a:ext cx="696835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  <a:buClr>
                <a:srgbClr val="CCCCFF"/>
              </a:buClr>
            </a:pPr>
            <a:r>
              <a:rPr kumimoji="0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无溢出置标志</a:t>
            </a:r>
            <a:r>
              <a:rPr kumimoji="0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OF=</a:t>
            </a:r>
            <a:r>
              <a:rPr kumimoji="0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；有溢出置标志</a:t>
            </a:r>
            <a:r>
              <a:rPr kumimoji="0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OF=</a:t>
            </a:r>
            <a:r>
              <a:rPr kumimoji="0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56744" y="1056289"/>
            <a:ext cx="51710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、溢出标志（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2522482" y="5580993"/>
            <a:ext cx="44301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0"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en-US" altLang="zh-CN" baseline="-25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0"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C</a:t>
            </a:r>
            <a:r>
              <a:rPr kumimoji="0" lang="en-US" altLang="zh-CN" baseline="-25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0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0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为负溢出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2443656" y="4855779"/>
            <a:ext cx="38625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0"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en-US" altLang="zh-CN" baseline="-25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0"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C</a:t>
            </a:r>
            <a:r>
              <a:rPr kumimoji="0" lang="en-US" altLang="zh-CN" baseline="-25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0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01</a:t>
            </a:r>
            <a:r>
              <a:rPr kumimoji="0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为正溢出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2396359" y="4162097"/>
            <a:ext cx="4114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0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en-US" altLang="zh-CN" baseline="-25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0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 </a:t>
            </a:r>
            <a:r>
              <a:rPr kumimoji="0"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en-US" altLang="zh-CN" baseline="-25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0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kumimoji="0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溢出</a:t>
            </a:r>
            <a:r>
              <a:rPr kumimoji="0"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2396359" y="3436883"/>
            <a:ext cx="37679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0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en-US" altLang="zh-CN" baseline="-25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0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 </a:t>
            </a:r>
            <a:r>
              <a:rPr kumimoji="0"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en-US" altLang="zh-CN" baseline="-25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0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无溢出     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072055" y="2695903"/>
            <a:ext cx="63535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0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溢出标志</a:t>
            </a:r>
            <a:r>
              <a:rPr kumimoji="0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OF</a:t>
            </a:r>
            <a:r>
              <a:rPr kumimoji="0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：用数学算式表示：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5A1464-762F-4552-B7E8-4A34BFE4AB6A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198558" y="1337794"/>
            <a:ext cx="5629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§1.2.4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十进制的编码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796412" y="2073259"/>
            <a:ext cx="7020233" cy="1284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用一组二进制数来表示一位十进制数的编码方法，简称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BCD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码。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1316490" y="240845"/>
            <a:ext cx="6954715" cy="58813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1.2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编码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079172" y="3366710"/>
            <a:ext cx="67178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有权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BCD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码：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8421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码，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5421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,2421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码等。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042219" y="4056323"/>
            <a:ext cx="7344697" cy="63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无权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BCD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码：余三码，格雷码。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5A1464-762F-4552-B7E8-4A34BFE4AB6A}" type="slidenum">
              <a:rPr lang="en-US" altLang="zh-CN" sz="1100" smtClean="0">
                <a:solidFill>
                  <a:schemeClr val="tx1"/>
                </a:solidFill>
              </a:rPr>
            </a:fld>
            <a:endParaRPr lang="en-US" altLang="zh-CN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  <p:bldLst>
      <p:bldP spid="3" grpId="0"/>
      <p:bldP spid="4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ChangeArrowheads="1"/>
          </p:cNvSpPr>
          <p:nvPr/>
        </p:nvSpPr>
        <p:spPr bwMode="auto">
          <a:xfrm>
            <a:off x="606121" y="4645466"/>
            <a:ext cx="8382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(S)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</a:rPr>
              <a:t>=k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n-1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n-1</a:t>
            </a:r>
            <a:r>
              <a:rPr lang="en-US" altLang="zh-CN" sz="2800" dirty="0">
                <a:latin typeface="Times New Roman" panose="02020603050405020304" pitchFamily="18" charset="0"/>
              </a:rPr>
              <a:t>+k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n-2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n-2</a:t>
            </a:r>
            <a:r>
              <a:rPr lang="en-US" altLang="zh-CN" sz="2800" dirty="0">
                <a:latin typeface="Times New Roman" panose="02020603050405020304" pitchFamily="18" charset="0"/>
              </a:rPr>
              <a:t>+...+k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</a:rPr>
              <a:t>+k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</a:rPr>
              <a:t>+k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-2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-2</a:t>
            </a:r>
            <a:r>
              <a:rPr lang="en-US" altLang="zh-CN" sz="2800" dirty="0">
                <a:latin typeface="Times New Roman" panose="02020603050405020304" pitchFamily="18" charset="0"/>
              </a:rPr>
              <a:t>+...+k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-m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-m</a:t>
            </a:r>
            <a:r>
              <a:rPr lang="en-US" altLang="zh-CN" sz="2800" b="0" dirty="0">
                <a:latin typeface="Times New Roman" panose="02020603050405020304" pitchFamily="18" charset="0"/>
              </a:rPr>
              <a:t> </a:t>
            </a:r>
            <a:endParaRPr lang="en-US" altLang="zh-CN" sz="2800" b="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32"/>
          <p:cNvGrpSpPr/>
          <p:nvPr/>
        </p:nvGrpSpPr>
        <p:grpSpPr bwMode="auto">
          <a:xfrm>
            <a:off x="1455716" y="5371247"/>
            <a:ext cx="2362200" cy="930275"/>
            <a:chOff x="2352" y="2352"/>
            <a:chExt cx="1488" cy="586"/>
          </a:xfrm>
        </p:grpSpPr>
        <p:sp>
          <p:nvSpPr>
            <p:cNvPr id="9" name="Text Box 33"/>
            <p:cNvSpPr txBox="1">
              <a:spLocks noChangeArrowheads="1"/>
            </p:cNvSpPr>
            <p:nvPr/>
          </p:nvSpPr>
          <p:spPr bwMode="auto">
            <a:xfrm>
              <a:off x="2352" y="2448"/>
              <a:ext cx="14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Times New Roman" panose="02020603050405020304" pitchFamily="18" charset="0"/>
                </a:rPr>
                <a:t>=</a:t>
              </a:r>
              <a:r>
                <a:rPr lang="en-US" altLang="zh-CN" sz="36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  </a:t>
              </a:r>
              <a:r>
                <a:rPr lang="en-US" altLang="zh-CN" sz="28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K</a:t>
              </a:r>
              <a:r>
                <a:rPr lang="en-US" altLang="zh-CN" sz="2800" i="1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i </a:t>
              </a:r>
              <a:r>
                <a:rPr lang="en-US" altLang="zh-CN" sz="28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2 </a:t>
              </a:r>
              <a:r>
                <a:rPr lang="en-US" altLang="zh-CN" sz="2800" i="1" baseline="30000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lang="en-US" altLang="zh-CN" sz="2800" i="1" baseline="30000" dirty="0">
                <a:latin typeface="Times New Roman" panose="02020603050405020304" pitchFamily="18" charset="0"/>
              </a:endParaRPr>
            </a:p>
          </p:txBody>
        </p:sp>
        <p:sp>
          <p:nvSpPr>
            <p:cNvPr id="10" name="Text Box 34"/>
            <p:cNvSpPr txBox="1">
              <a:spLocks noChangeArrowheads="1"/>
            </p:cNvSpPr>
            <p:nvPr/>
          </p:nvSpPr>
          <p:spPr bwMode="auto">
            <a:xfrm>
              <a:off x="2400" y="2688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</a:rPr>
                <a:t>i</a:t>
              </a:r>
              <a:r>
                <a:rPr lang="en-US" altLang="zh-CN" sz="2000">
                  <a:latin typeface="Times New Roman" panose="02020603050405020304" pitchFamily="18" charset="0"/>
                </a:rPr>
                <a:t>=n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–1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1" name="Text Box 35"/>
            <p:cNvSpPr txBox="1">
              <a:spLocks noChangeArrowheads="1"/>
            </p:cNvSpPr>
            <p:nvPr/>
          </p:nvSpPr>
          <p:spPr bwMode="auto">
            <a:xfrm>
              <a:off x="2448" y="2352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–m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15" name="文本框 1"/>
          <p:cNvSpPr txBox="1"/>
          <p:nvPr/>
        </p:nvSpPr>
        <p:spPr bwMode="auto">
          <a:xfrm>
            <a:off x="572926" y="1125726"/>
            <a:ext cx="4195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二、二进制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5959" y="135082"/>
            <a:ext cx="4511386" cy="720581"/>
          </a:xfrm>
          <a:noFill/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</a:rPr>
              <a:t>§1.1 </a:t>
            </a:r>
            <a:r>
              <a:rPr lang="zh-CN" altLang="en-US" dirty="0">
                <a:latin typeface="黑体" panose="02010609060101010101" pitchFamily="49" charset="-122"/>
              </a:rPr>
              <a:t>数制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720646" y="1768933"/>
            <a:ext cx="5997677" cy="1259402"/>
            <a:chOff x="1582994" y="1483797"/>
            <a:chExt cx="5997677" cy="1259402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1582994" y="1483797"/>
              <a:ext cx="5997677" cy="1259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Times New Roman" panose="02020603050405020304" pitchFamily="18" charset="0"/>
                </a:rPr>
                <a:t>  </a:t>
              </a:r>
              <a:r>
                <a:rPr lang="en-US" altLang="zh-CN" sz="2800" dirty="0">
                  <a:latin typeface="宋体" panose="02010600030101010101" pitchFamily="2" charset="-122"/>
                </a:rPr>
                <a:t>   </a:t>
              </a:r>
              <a:r>
                <a:rPr lang="zh-CN" altLang="en-US" sz="2800" dirty="0">
                  <a:latin typeface="宋体" panose="02010600030101010101" pitchFamily="2" charset="-122"/>
                </a:rPr>
                <a:t>每一位的构成：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0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，或者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1</a:t>
              </a:r>
              <a:r>
                <a:rPr lang="zh-CN" altLang="en-US" sz="2800" dirty="0">
                  <a:latin typeface="宋体" panose="02010600030101010101" pitchFamily="2" charset="-122"/>
                </a:rPr>
                <a:t>。</a:t>
              </a:r>
              <a:endParaRPr lang="en-US" altLang="zh-CN" sz="2800" dirty="0">
                <a:latin typeface="宋体" panose="02010600030101010101" pitchFamily="2" charset="-122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latin typeface="宋体" panose="02010600030101010101" pitchFamily="2" charset="-122"/>
                </a:rPr>
                <a:t>    进位规则：逢二进一。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18" name="左大括号 17"/>
            <p:cNvSpPr/>
            <p:nvPr/>
          </p:nvSpPr>
          <p:spPr bwMode="auto">
            <a:xfrm>
              <a:off x="2074606" y="1740310"/>
              <a:ext cx="265471" cy="875071"/>
            </a:xfrm>
            <a:prstGeom prst="leftBrace">
              <a:avLst>
                <a:gd name="adj1" fmla="val 8333"/>
                <a:gd name="adj2" fmla="val 4887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049FA4FB-CA0D-4B0E-8962-17C9023C2714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3" name="Rectangle 39"/>
          <p:cNvSpPr>
            <a:spLocks noChangeArrowheads="1"/>
          </p:cNvSpPr>
          <p:nvPr/>
        </p:nvSpPr>
        <p:spPr bwMode="auto">
          <a:xfrm>
            <a:off x="306739" y="3393869"/>
            <a:ext cx="1945668" cy="861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【</a:t>
            </a:r>
            <a:r>
              <a:rPr lang="zh-CN" altLang="en-US" sz="2800" dirty="0">
                <a:latin typeface="Times New Roman" panose="02020603050405020304" pitchFamily="18" charset="0"/>
              </a:rPr>
              <a:t>例如</a:t>
            </a:r>
            <a:r>
              <a:rPr lang="en-US" altLang="zh-CN" sz="2800" dirty="0">
                <a:latin typeface="Times New Roman" panose="02020603050405020304" pitchFamily="18" charset="0"/>
              </a:rPr>
              <a:t>】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(101.101)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</a:rPr>
              <a:t>=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4" name="TextBox 18"/>
          <p:cNvSpPr txBox="1"/>
          <p:nvPr/>
        </p:nvSpPr>
        <p:spPr bwMode="auto">
          <a:xfrm>
            <a:off x="2016432" y="3777328"/>
            <a:ext cx="73053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1×2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0×2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1×2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1×2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-1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0×2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-2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1×2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-3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7" grpId="0" animBg="1"/>
      <p:bldP spid="7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316490" y="240845"/>
            <a:ext cx="6954715" cy="58813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1.2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编码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617059" y="1106639"/>
            <a:ext cx="34928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一、有权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BCD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926097" y="1690470"/>
            <a:ext cx="73446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8421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码：每一位的权分别为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" name="Group 1270"/>
          <p:cNvGraphicFramePr>
            <a:graphicFrameLocks noGrp="1"/>
          </p:cNvGraphicFramePr>
          <p:nvPr/>
        </p:nvGraphicFramePr>
        <p:xfrm>
          <a:off x="2036278" y="2296192"/>
          <a:ext cx="4394009" cy="4023360"/>
        </p:xfrm>
        <a:graphic>
          <a:graphicData uri="http://schemas.openxmlformats.org/drawingml/2006/table">
            <a:tbl>
              <a:tblPr/>
              <a:tblGrid>
                <a:gridCol w="1988184"/>
                <a:gridCol w="2405825"/>
              </a:tblGrid>
              <a:tr h="333500"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indent="-43688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304925" indent="-3956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94180" indent="-387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94230" indent="-39878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514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30086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658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9230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十进制数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indent="-43688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304925" indent="-3956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94180" indent="-387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94230" indent="-39878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514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30086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658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9230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8421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码（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BCD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码）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3500"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indent="-43688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304925" indent="-3956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94180" indent="-387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94230" indent="-39878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514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30086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658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9230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indent="-43688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304925" indent="-3956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94180" indent="-387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94230" indent="-39878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514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30086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658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9230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0000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3500"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indent="-43688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304925" indent="-3956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94180" indent="-387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94230" indent="-39878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514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30086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658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9230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indent="-43688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304925" indent="-3956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94180" indent="-387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94230" indent="-39878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514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30086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658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9230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0000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3500"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indent="-43688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304925" indent="-3956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94180" indent="-387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94230" indent="-39878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514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30086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658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9230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indent="-43688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304925" indent="-3956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94180" indent="-387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94230" indent="-39878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514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30086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658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9230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0010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3500"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indent="-43688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304925" indent="-3956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94180" indent="-387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94230" indent="-39878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514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30086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658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9230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indent="-43688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304925" indent="-3956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94180" indent="-387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94230" indent="-39878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514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30086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658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9230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0011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3500"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indent="-43688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304925" indent="-3956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94180" indent="-387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94230" indent="-39878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514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30086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658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9230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indent="-43688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304925" indent="-3956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94180" indent="-387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94230" indent="-39878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514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30086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658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9230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0100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3500"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indent="-43688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304925" indent="-3956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94180" indent="-387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94230" indent="-39878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514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30086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658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9230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indent="-43688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304925" indent="-3956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94180" indent="-387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94230" indent="-39878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514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30086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658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9230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0101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3500"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indent="-43688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304925" indent="-3956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94180" indent="-387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94230" indent="-39878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514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30086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658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9230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indent="-43688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304925" indent="-3956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94180" indent="-387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94230" indent="-39878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514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30086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658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9230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0110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3500"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indent="-43688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304925" indent="-3956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94180" indent="-387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94230" indent="-39878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514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30086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658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9230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indent="-43688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304925" indent="-3956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94180" indent="-387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94230" indent="-39878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514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30086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658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9230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0111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3500"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indent="-43688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304925" indent="-3956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94180" indent="-387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94230" indent="-39878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514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30086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658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9230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indent="-43688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304925" indent="-3956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94180" indent="-387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94230" indent="-39878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514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30086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658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9230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1000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6990"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indent="-43688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304925" indent="-3956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94180" indent="-387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94230" indent="-39878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514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30086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658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9230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indent="-43688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304925" indent="-39560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94180" indent="-387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94230" indent="-39878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514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30086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658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923030" indent="-39878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1001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6581001" y="3936633"/>
            <a:ext cx="26809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1010~1111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非法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5A1464-762F-4552-B7E8-4A34BFE4AB6A}" type="slidenum">
              <a:rPr lang="en-US" altLang="zh-CN" sz="1100" smtClean="0">
                <a:solidFill>
                  <a:schemeClr val="tx1"/>
                </a:solidFill>
              </a:rPr>
            </a:fld>
            <a:endParaRPr lang="en-US" altLang="zh-CN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  <p:bldLst>
      <p:bldP spid="5" grpId="0"/>
      <p:bldP spid="6" grpId="0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316490" y="240845"/>
            <a:ext cx="6954715" cy="58813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1.2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编码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1107812" y="1158666"/>
            <a:ext cx="3876126" cy="61063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、存储形式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338204" y="1977819"/>
            <a:ext cx="63219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）紧缩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BCD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：一个字节里放两组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BCD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194109" y="4537602"/>
            <a:ext cx="67990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）非紧缩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BCD: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一个字节里放一组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BCD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781502" y="2594367"/>
            <a:ext cx="5339255" cy="2047220"/>
            <a:chOff x="1781502" y="3105805"/>
            <a:chExt cx="5339255" cy="2047220"/>
          </a:xfrm>
        </p:grpSpPr>
        <p:grpSp>
          <p:nvGrpSpPr>
            <p:cNvPr id="20" name="组合 19"/>
            <p:cNvGrpSpPr/>
            <p:nvPr/>
          </p:nvGrpSpPr>
          <p:grpSpPr>
            <a:xfrm>
              <a:off x="1813036" y="3731168"/>
              <a:ext cx="4671964" cy="656892"/>
              <a:chOff x="1813036" y="3731168"/>
              <a:chExt cx="4671964" cy="656892"/>
            </a:xfrm>
          </p:grpSpPr>
          <p:sp>
            <p:nvSpPr>
              <p:cNvPr id="12" name="矩形 11"/>
              <p:cNvSpPr/>
              <p:nvPr/>
            </p:nvSpPr>
            <p:spPr bwMode="auto">
              <a:xfrm>
                <a:off x="1813036" y="3736428"/>
                <a:ext cx="583324" cy="646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zh-CN" altLang="en-US" sz="2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2391118" y="3731168"/>
                <a:ext cx="583324" cy="646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zh-CN" altLang="en-US" sz="2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 bwMode="auto">
              <a:xfrm>
                <a:off x="2974460" y="3731168"/>
                <a:ext cx="583324" cy="646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zh-CN" altLang="en-US" sz="2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3568308" y="3741674"/>
                <a:ext cx="583324" cy="646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zh-CN" altLang="en-US" sz="2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 bwMode="auto">
              <a:xfrm>
                <a:off x="4151650" y="3741674"/>
                <a:ext cx="583324" cy="646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zh-CN" altLang="en-US" sz="2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 bwMode="auto">
              <a:xfrm>
                <a:off x="4734992" y="3741674"/>
                <a:ext cx="583324" cy="646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zh-CN" altLang="en-US" sz="2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 bwMode="auto">
              <a:xfrm>
                <a:off x="5318334" y="3741674"/>
                <a:ext cx="583324" cy="646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zh-CN" altLang="en-US" sz="2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 bwMode="auto">
              <a:xfrm>
                <a:off x="5901676" y="3741674"/>
                <a:ext cx="583324" cy="646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zh-CN" altLang="en-US" sz="2800" dirty="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25" name="左大括号 24"/>
            <p:cNvSpPr/>
            <p:nvPr/>
          </p:nvSpPr>
          <p:spPr bwMode="auto">
            <a:xfrm rot="5400000">
              <a:off x="2806261" y="2380593"/>
              <a:ext cx="299544" cy="2349062"/>
            </a:xfrm>
            <a:prstGeom prst="leftBrac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左大括号 25"/>
            <p:cNvSpPr/>
            <p:nvPr/>
          </p:nvSpPr>
          <p:spPr bwMode="auto">
            <a:xfrm rot="16200000">
              <a:off x="5197359" y="3431661"/>
              <a:ext cx="299544" cy="2349062"/>
            </a:xfrm>
            <a:prstGeom prst="leftBrac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 bwMode="auto">
            <a:xfrm>
              <a:off x="3011213" y="3105805"/>
              <a:ext cx="171844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BCD1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 bwMode="auto">
            <a:xfrm>
              <a:off x="5402316" y="4629805"/>
              <a:ext cx="171844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BCD2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839310" y="5185721"/>
            <a:ext cx="5312979" cy="1279912"/>
            <a:chOff x="1839310" y="5138423"/>
            <a:chExt cx="5312979" cy="1279912"/>
          </a:xfrm>
        </p:grpSpPr>
        <p:sp>
          <p:nvSpPr>
            <p:cNvPr id="46" name="左大括号 45"/>
            <p:cNvSpPr/>
            <p:nvPr/>
          </p:nvSpPr>
          <p:spPr bwMode="auto">
            <a:xfrm rot="16200000">
              <a:off x="5223631" y="4802115"/>
              <a:ext cx="299544" cy="2349062"/>
            </a:xfrm>
            <a:prstGeom prst="leftBrac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1839310" y="5138423"/>
              <a:ext cx="4671964" cy="656892"/>
              <a:chOff x="1839310" y="5323543"/>
              <a:chExt cx="4671964" cy="656892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1839310" y="5323543"/>
                <a:ext cx="4671964" cy="656892"/>
                <a:chOff x="1886606" y="5607322"/>
                <a:chExt cx="4671964" cy="656892"/>
              </a:xfrm>
            </p:grpSpPr>
            <p:sp>
              <p:nvSpPr>
                <p:cNvPr id="37" name="矩形 36"/>
                <p:cNvSpPr/>
                <p:nvPr/>
              </p:nvSpPr>
              <p:spPr bwMode="auto">
                <a:xfrm>
                  <a:off x="1886606" y="5607322"/>
                  <a:ext cx="583324" cy="646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 anchor="ctr"/>
                <a:lstStyle/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None/>
                  </a:pPr>
                  <a:endParaRPr lang="zh-CN" altLang="en-US" sz="2800" dirty="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 bwMode="auto">
                <a:xfrm>
                  <a:off x="2480454" y="5617828"/>
                  <a:ext cx="583324" cy="646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 anchor="ctr"/>
                <a:lstStyle/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None/>
                  </a:pPr>
                  <a:endParaRPr lang="zh-CN" altLang="en-US" sz="2800" dirty="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 bwMode="auto">
                <a:xfrm>
                  <a:off x="3063796" y="5617828"/>
                  <a:ext cx="583324" cy="646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 anchor="ctr"/>
                <a:lstStyle/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None/>
                  </a:pPr>
                  <a:endParaRPr lang="zh-CN" altLang="en-US" sz="2800" dirty="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 bwMode="auto">
                <a:xfrm>
                  <a:off x="3641878" y="5612568"/>
                  <a:ext cx="583324" cy="646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 anchor="ctr"/>
                <a:lstStyle/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None/>
                  </a:pPr>
                  <a:endParaRPr lang="zh-CN" altLang="en-US" sz="2800" dirty="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41" name="矩形 40"/>
                <p:cNvSpPr/>
                <p:nvPr/>
              </p:nvSpPr>
              <p:spPr bwMode="auto">
                <a:xfrm>
                  <a:off x="4225220" y="5612568"/>
                  <a:ext cx="583324" cy="646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 anchor="ctr"/>
                <a:lstStyle/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None/>
                  </a:pPr>
                  <a:endParaRPr lang="zh-CN" altLang="en-US" sz="2800" dirty="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42" name="矩形 41"/>
                <p:cNvSpPr/>
                <p:nvPr/>
              </p:nvSpPr>
              <p:spPr bwMode="auto">
                <a:xfrm>
                  <a:off x="4808562" y="5612568"/>
                  <a:ext cx="583324" cy="646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 anchor="ctr"/>
                <a:lstStyle/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None/>
                  </a:pPr>
                  <a:endParaRPr lang="zh-CN" altLang="en-US" sz="2800" dirty="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43" name="矩形 42"/>
                <p:cNvSpPr/>
                <p:nvPr/>
              </p:nvSpPr>
              <p:spPr bwMode="auto">
                <a:xfrm>
                  <a:off x="5391904" y="5612568"/>
                  <a:ext cx="583324" cy="646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 anchor="ctr"/>
                <a:lstStyle/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None/>
                  </a:pPr>
                  <a:endParaRPr lang="zh-CN" altLang="en-US" sz="2800" dirty="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 bwMode="auto">
                <a:xfrm>
                  <a:off x="5975246" y="5612568"/>
                  <a:ext cx="583324" cy="646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 anchor="ctr"/>
                <a:lstStyle/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None/>
                  </a:pPr>
                  <a:endParaRPr lang="zh-CN" altLang="en-US" sz="2800" dirty="0"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47" name="矩形 46"/>
              <p:cNvSpPr/>
              <p:nvPr/>
            </p:nvSpPr>
            <p:spPr>
              <a:xfrm>
                <a:off x="1839908" y="5406093"/>
                <a:ext cx="5453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×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386458" y="5400833"/>
                <a:ext cx="5453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×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3032864" y="5416599"/>
                <a:ext cx="5453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×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3537376" y="5400833"/>
                <a:ext cx="5453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×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 bwMode="auto">
            <a:xfrm>
              <a:off x="5433848" y="5895115"/>
              <a:ext cx="171844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BCD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5A1464-762F-4552-B7E8-4A34BFE4AB6A}" type="slidenum">
              <a:rPr lang="en-US" altLang="zh-CN" sz="1100" smtClean="0">
                <a:solidFill>
                  <a:schemeClr val="tx1"/>
                </a:solidFill>
              </a:rPr>
            </a:fld>
            <a:endParaRPr lang="en-US" altLang="zh-CN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  <p:bldLst>
      <p:bldP spid="10" grpId="1" build="allAtOnce"/>
      <p:bldP spid="9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316490" y="240845"/>
            <a:ext cx="6954715" cy="58813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1.2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编码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981857" y="1229696"/>
            <a:ext cx="3876126" cy="61063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、机器中的运算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491780" y="3075606"/>
            <a:ext cx="2689365" cy="2501973"/>
            <a:chOff x="3208001" y="2429210"/>
            <a:chExt cx="2689365" cy="2501973"/>
          </a:xfrm>
        </p:grpSpPr>
        <p:grpSp>
          <p:nvGrpSpPr>
            <p:cNvPr id="10" name="组合 11"/>
            <p:cNvGrpSpPr/>
            <p:nvPr/>
          </p:nvGrpSpPr>
          <p:grpSpPr>
            <a:xfrm>
              <a:off x="3208001" y="2429210"/>
              <a:ext cx="2593031" cy="2501973"/>
              <a:chOff x="426027" y="3075709"/>
              <a:chExt cx="2088573" cy="2222585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426027" y="3075709"/>
                <a:ext cx="2088573" cy="180340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eaLnBrk="1" hangingPunct="1">
                  <a:lnSpc>
                    <a:spcPct val="150000"/>
                  </a:lnSpc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   0 1 0 0 [4]</a:t>
                </a:r>
                <a:endParaRPr lang="en-US" altLang="zh-CN" baseline="-250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endParaRPr>
              </a:p>
              <a:p>
                <a:pPr lvl="0" eaLnBrk="1" hangingPunct="1">
                  <a:lnSpc>
                    <a:spcPct val="150000"/>
                  </a:lnSpc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+  0 1 0 1 [5]</a:t>
                </a:r>
                <a:endParaRPr lang="zh-CN" altLang="en-US" baseline="-250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endParaRPr>
              </a:p>
              <a:p>
                <a:pPr lvl="0" eaLnBrk="1" hangingPunct="1">
                  <a:lnSpc>
                    <a:spcPct val="150000"/>
                  </a:lnSpc>
                  <a:defRPr/>
                </a:pPr>
                <a:r>
                  <a:rPr lang="en-US" altLang="zh-CN" dirty="0">
                    <a:solidFill>
                      <a:srgbClr val="FF0066"/>
                    </a:solidFill>
                    <a:latin typeface="楷体_GB2312" pitchFamily="49" charset="-122"/>
                    <a:ea typeface="楷体_GB2312" pitchFamily="49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= </a:t>
                </a:r>
                <a:r>
                  <a:rPr lang="en-US" altLang="zh-CN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1 0 0 1</a:t>
                </a:r>
                <a:r>
                  <a:rPr lang="en-US" altLang="zh-CN" dirty="0">
                    <a:solidFill>
                      <a:srgbClr val="000000"/>
                    </a:solidFill>
                    <a:ea typeface="楷体_GB2312" pitchFamily="49" charset="-122"/>
                  </a:rPr>
                  <a:t>     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2" name="直接连接符 11"/>
              <p:cNvCxnSpPr/>
              <p:nvPr/>
            </p:nvCxnSpPr>
            <p:spPr bwMode="auto">
              <a:xfrm>
                <a:off x="494742" y="5298294"/>
                <a:ext cx="1610590" cy="0"/>
              </a:xfrm>
              <a:prstGeom prst="line">
                <a:avLst/>
              </a:prstGeom>
              <a:noFill/>
              <a:ln w="381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9" name="直接连接符 18"/>
            <p:cNvCxnSpPr/>
            <p:nvPr/>
          </p:nvCxnSpPr>
          <p:spPr bwMode="auto">
            <a:xfrm flipV="1">
              <a:off x="3704364" y="3811712"/>
              <a:ext cx="2193002" cy="10749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" name="TextBox 21"/>
          <p:cNvSpPr txBox="1"/>
          <p:nvPr/>
        </p:nvSpPr>
        <p:spPr bwMode="auto">
          <a:xfrm>
            <a:off x="1452463" y="2166148"/>
            <a:ext cx="20844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1)  A+B&lt;=9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5A1464-762F-4552-B7E8-4A34BFE4AB6A}" type="slidenum">
              <a:rPr lang="en-US" altLang="zh-CN" sz="1100" smtClean="0">
                <a:solidFill>
                  <a:schemeClr val="tx1"/>
                </a:solidFill>
              </a:rPr>
            </a:fld>
            <a:endParaRPr lang="en-US" altLang="zh-CN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  <p:bldLst>
      <p:bldP spid="17" grpId="0"/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316490" y="240845"/>
            <a:ext cx="6954715" cy="58813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1.2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编码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4" name="文本框 15"/>
          <p:cNvSpPr txBox="1"/>
          <p:nvPr/>
        </p:nvSpPr>
        <p:spPr bwMode="auto">
          <a:xfrm>
            <a:off x="4849370" y="2381624"/>
            <a:ext cx="28494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本位和超过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2684545" y="4394422"/>
            <a:ext cx="38739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修正方法：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+6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0110)</a:t>
            </a:r>
            <a:r>
              <a:rPr lang="en-US" altLang="zh-CN" sz="2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baseline="-25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684359" y="1280398"/>
            <a:ext cx="29005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2)  9&lt;A+B&lt;16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5229577" y="3284305"/>
            <a:ext cx="29962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报错：非法表示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036311" y="2098174"/>
            <a:ext cx="4292433" cy="2284640"/>
            <a:chOff x="1351621" y="2192767"/>
            <a:chExt cx="4292433" cy="2479234"/>
          </a:xfrm>
        </p:grpSpPr>
        <p:grpSp>
          <p:nvGrpSpPr>
            <p:cNvPr id="7" name="组合 8"/>
            <p:cNvGrpSpPr/>
            <p:nvPr/>
          </p:nvGrpSpPr>
          <p:grpSpPr>
            <a:xfrm>
              <a:off x="1351621" y="2192767"/>
              <a:ext cx="4292433" cy="2479234"/>
              <a:chOff x="529985" y="3341180"/>
              <a:chExt cx="2088573" cy="200648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529985" y="3341180"/>
                <a:ext cx="2088573" cy="178292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eaLnBrk="1" hangingPunct="1">
                  <a:lnSpc>
                    <a:spcPct val="150000"/>
                  </a:lnSpc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    </a:t>
                </a:r>
                <a:r>
                  <a:rPr lang="en-US" altLang="zh-CN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 1 1 1 [7]</a:t>
                </a:r>
                <a:endParaRPr lang="en-US" altLang="zh-CN" baseline="-25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 eaLnBrk="1" hangingPunct="1">
                  <a:lnSpc>
                    <a:spcPct val="150000"/>
                  </a:lnSpc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+   0 1 1 0 [6]</a:t>
                </a:r>
                <a:endParaRPr lang="zh-CN" altLang="en-US" baseline="-25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 eaLnBrk="1" hangingPunct="1">
                  <a:lnSpc>
                    <a:spcPct val="150000"/>
                  </a:lnSpc>
                  <a:defRPr/>
                </a:pP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   </a:t>
                </a:r>
                <a:r>
                  <a:rPr lang="en-US" altLang="zh-CN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1 1 0 1 </a:t>
                </a:r>
                <a:endParaRPr lang="en-US" altLang="zh-CN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cxnSp>
            <p:nvCxnSpPr>
              <p:cNvPr id="9" name="直接连接符 8"/>
              <p:cNvCxnSpPr/>
              <p:nvPr/>
            </p:nvCxnSpPr>
            <p:spPr bwMode="auto">
              <a:xfrm>
                <a:off x="613607" y="5347660"/>
                <a:ext cx="1610590" cy="0"/>
              </a:xfrm>
              <a:prstGeom prst="line">
                <a:avLst/>
              </a:prstGeom>
              <a:noFill/>
              <a:ln w="381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1" name="直接连接符 20"/>
            <p:cNvCxnSpPr/>
            <p:nvPr/>
          </p:nvCxnSpPr>
          <p:spPr bwMode="auto">
            <a:xfrm flipV="1">
              <a:off x="1585266" y="3599911"/>
              <a:ext cx="2829079" cy="4489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5A1464-762F-4552-B7E8-4A34BFE4AB6A}" type="slidenum">
              <a:rPr lang="en-US" altLang="zh-CN" sz="1100" smtClean="0">
                <a:solidFill>
                  <a:schemeClr val="tx1"/>
                </a:solidFill>
              </a:rPr>
            </a:fld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1150883" y="5265683"/>
            <a:ext cx="35945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=0 </a:t>
            </a:r>
            <a:r>
              <a:rPr lang="en-US" altLang="zh-CN" dirty="0" err="1">
                <a:solidFill>
                  <a:srgbClr val="FF0000"/>
                </a:solidFill>
                <a:ea typeface="楷体_GB2312" pitchFamily="49" charset="-122"/>
              </a:rPr>
              <a:t>0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 1 </a:t>
            </a:r>
            <a:r>
              <a:rPr lang="en-US" altLang="zh-CN" dirty="0" err="1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（修正后）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  <p:bldLst>
      <p:bldP spid="14" grpId="0"/>
      <p:bldP spid="18" grpId="0"/>
      <p:bldP spid="19" grpId="0"/>
      <p:bldP spid="20" grpId="0"/>
      <p:bldP spid="2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316490" y="240845"/>
            <a:ext cx="6954715" cy="58813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1.2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编码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3" name="文本框 14"/>
          <p:cNvSpPr txBox="1"/>
          <p:nvPr/>
        </p:nvSpPr>
        <p:spPr bwMode="auto">
          <a:xfrm>
            <a:off x="4877789" y="2443448"/>
            <a:ext cx="33026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！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报错：出现进位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900819" y="1060512"/>
            <a:ext cx="3876126" cy="61063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、机器中的运算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4994786" y="3437394"/>
            <a:ext cx="35789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修正方法：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+6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0110)</a:t>
            </a:r>
            <a:r>
              <a:rPr lang="en-US" altLang="zh-CN" sz="2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baseline="-25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679249" y="2203807"/>
            <a:ext cx="3649836" cy="2676525"/>
            <a:chOff x="426027" y="3075709"/>
            <a:chExt cx="2088573" cy="2662910"/>
          </a:xfrm>
        </p:grpSpPr>
        <p:sp>
          <p:nvSpPr>
            <p:cNvPr id="21" name="矩形 20"/>
            <p:cNvSpPr/>
            <p:nvPr/>
          </p:nvSpPr>
          <p:spPr>
            <a:xfrm>
              <a:off x="426027" y="3075709"/>
              <a:ext cx="2088573" cy="26629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1" hangingPunct="1">
                <a:lnSpc>
                  <a:spcPct val="20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     </a:t>
              </a:r>
              <a:r>
                <a:rPr lang="en-US" altLang="zh-CN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1 0 0 1 [9]</a:t>
              </a:r>
              <a:endPara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lvl="0" eaLnBrk="1" hangingPunct="1">
                <a:lnSpc>
                  <a:spcPct val="200000"/>
                </a:lnSpc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+   1 0 0 0 [8]</a:t>
              </a:r>
              <a:endParaRPr lang="en-US" altLang="zh-CN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lvl="0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 =</a:t>
              </a:r>
              <a:r>
                <a:rPr lang="en-US" altLang="zh-CN" dirty="0">
                  <a:solidFill>
                    <a:srgbClr val="FF0066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1 </a:t>
              </a:r>
              <a:r>
                <a:rPr lang="en-US" altLang="zh-CN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0 0 0 1 </a:t>
              </a:r>
              <a:endParaRPr lang="en-US" altLang="zh-CN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lvl="0" eaLnBrk="1" hangingPunct="1">
                <a:defRPr/>
              </a:pPr>
              <a:endParaRPr lang="en-US" altLang="zh-CN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 bwMode="auto">
            <a:xfrm>
              <a:off x="482806" y="4776425"/>
              <a:ext cx="1610590" cy="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3" name="TextBox 22"/>
          <p:cNvSpPr txBox="1"/>
          <p:nvPr/>
        </p:nvSpPr>
        <p:spPr bwMode="auto">
          <a:xfrm>
            <a:off x="884903" y="1661652"/>
            <a:ext cx="25100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3)  A+B&gt;=16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5A1464-762F-4552-B7E8-4A34BFE4AB6A}" type="slidenum">
              <a:rPr lang="en-US" altLang="zh-CN" sz="1100" smtClean="0">
                <a:solidFill>
                  <a:schemeClr val="tx1"/>
                </a:solidFill>
              </a:rPr>
            </a:fld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324304" y="4950373"/>
            <a:ext cx="57386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   =    0 1 1 1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（修正后）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  <p:bldLst>
      <p:bldP spid="13" grpId="0"/>
      <p:bldP spid="17" grpId="0"/>
      <p:bldP spid="18" grpId="0"/>
      <p:bldP spid="23" grpId="0"/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1159021" y="1546039"/>
            <a:ext cx="57727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设置一组二进制信息作为标识位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52283" y="3095806"/>
            <a:ext cx="8495072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进位标志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：用来反映运算是否产生进位或借位；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奇偶标志</a:t>
            </a:r>
            <a:r>
              <a:rPr 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PF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：用于反映运算结果中“</a:t>
            </a:r>
            <a:r>
              <a:rPr 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”的个数的奇偶性；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辅助进位标志</a:t>
            </a:r>
            <a:r>
              <a:rPr 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AF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：第三位向第四位进位或借位产生的标志位；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零标志</a:t>
            </a:r>
            <a:r>
              <a:rPr 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ZF 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：用来反映运算结果是否为</a:t>
            </a:r>
            <a:r>
              <a:rPr 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符号标志</a:t>
            </a:r>
            <a:r>
              <a:rPr 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SF 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：反映运算结果的符号位；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溢出标志</a:t>
            </a:r>
            <a:r>
              <a:rPr 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OF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：用于反映有符号数加减运算所得结果是否溢出。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643660" y="991347"/>
            <a:ext cx="6120933" cy="61063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、机器中对运算结果的处理方式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1316490" y="240845"/>
            <a:ext cx="6954715" cy="58813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1.2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编码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anose="02010609060101010101" pitchFamily="49" charset="-122"/>
              <a:cs typeface="+mj-cs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846376" y="2397112"/>
          <a:ext cx="419450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356"/>
                <a:gridCol w="466927"/>
                <a:gridCol w="505839"/>
                <a:gridCol w="535021"/>
                <a:gridCol w="496111"/>
                <a:gridCol w="554476"/>
                <a:gridCol w="535021"/>
                <a:gridCol w="54475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SF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ZF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AF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PF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CF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5A1464-762F-4552-B7E8-4A34BFE4AB6A}" type="slidenum">
              <a:rPr lang="en-US" altLang="zh-CN" sz="1100" smtClean="0">
                <a:solidFill>
                  <a:schemeClr val="tx1"/>
                </a:solidFill>
              </a:rPr>
            </a:fld>
            <a:endParaRPr lang="en-US" altLang="zh-CN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  <p:bldLst>
      <p:bldP spid="3" grpId="0"/>
      <p:bldP spid="7" grpId="0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316490" y="240845"/>
            <a:ext cx="6954715" cy="58813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1.2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编码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142915" y="1348206"/>
            <a:ext cx="51553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、其他常见有权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BCD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码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263785" y="2745065"/>
            <a:ext cx="73446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2421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码：每一位的权分别为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312100" y="3581823"/>
            <a:ext cx="73446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5421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码：每一位的权分别为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312100" y="4491828"/>
            <a:ext cx="70288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5211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码：每一位的权分别为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5A1464-762F-4552-B7E8-4A34BFE4AB6A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  <p:bldLst>
      <p:bldP spid="5" grpId="0"/>
      <p:bldP spid="7" grpId="0"/>
      <p:bldP spid="8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316490" y="240845"/>
            <a:ext cx="6954715" cy="58813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1.2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编码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09448" y="1324303"/>
            <a:ext cx="51553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、无权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BCD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091380" y="2045110"/>
            <a:ext cx="43929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、余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77109" y="2783099"/>
            <a:ext cx="7632700" cy="128400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余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码是一种特殊的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BCD</a:t>
            </a:r>
            <a:r>
              <a: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码，它是由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8421 BCD</a:t>
            </a:r>
            <a:r>
              <a: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码加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后形成的，所以叫做余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码。 </a:t>
            </a:r>
            <a:endParaRPr lang="zh-CN" altLang="en-US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5A1464-762F-4552-B7E8-4A34BFE4AB6A}" type="slidenum">
              <a:rPr lang="en-US" altLang="zh-CN" sz="1100" smtClean="0">
                <a:solidFill>
                  <a:schemeClr val="tx1"/>
                </a:solidFill>
              </a:rPr>
            </a:fld>
            <a:endParaRPr lang="en-US" altLang="zh-CN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  <p:bldLst>
      <p:bldP spid="5" grpId="0"/>
      <p:bldP spid="7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316490" y="240845"/>
            <a:ext cx="6954715" cy="58813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1.2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编码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646727" y="951525"/>
            <a:ext cx="28535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、格雷码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611352" y="1580713"/>
            <a:ext cx="8280400" cy="13849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特点：每一位的状态变化都按一定的顺序循环。               编码顺序依次变化，按表中顺序变化时，相邻代码只有一位改变状态。        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7" name="Group 7"/>
          <p:cNvGraphicFramePr>
            <a:graphicFrameLocks noGrp="1"/>
          </p:cNvGraphicFramePr>
          <p:nvPr/>
        </p:nvGraphicFramePr>
        <p:xfrm>
          <a:off x="1111042" y="3175822"/>
          <a:ext cx="6996832" cy="30714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49208"/>
                <a:gridCol w="1749208"/>
                <a:gridCol w="1749208"/>
                <a:gridCol w="1749208"/>
              </a:tblGrid>
              <a:tr h="39502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zh-CN" alt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十进制数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zh-CN" alt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循环格雷码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zh-CN" alt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十进制数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zh-CN" alt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循环格雷码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33810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1100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33810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0001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33810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0011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33810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0010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1110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33810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0110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33696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0111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1011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3244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0101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3244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5A1464-762F-4552-B7E8-4A34BFE4AB6A}" type="slidenum">
              <a:rPr lang="en-US" altLang="zh-CN" sz="1100" smtClean="0">
                <a:solidFill>
                  <a:schemeClr val="tx1"/>
                </a:solidFill>
              </a:rPr>
            </a:fld>
            <a:endParaRPr lang="en-US" altLang="zh-CN" sz="1100" dirty="0">
              <a:solidFill>
                <a:schemeClr val="tx1"/>
              </a:solidFill>
            </a:endParaRPr>
          </a:p>
        </p:txBody>
      </p:sp>
      <p:cxnSp>
        <p:nvCxnSpPr>
          <p:cNvPr id="2" name="直接连接符 1"/>
          <p:cNvCxnSpPr>
            <a:stCxn id="17" idx="0"/>
            <a:endCxn id="17" idx="2"/>
          </p:cNvCxnSpPr>
          <p:nvPr/>
        </p:nvCxnSpPr>
        <p:spPr>
          <a:xfrm>
            <a:off x="4609465" y="3175635"/>
            <a:ext cx="0" cy="3071495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  <p:bldLst>
      <p:bldP spid="10" grpId="0"/>
      <p:bldP spid="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标题 1"/>
          <p:cNvSpPr txBox="1"/>
          <p:nvPr/>
        </p:nvSpPr>
        <p:spPr>
          <a:xfrm>
            <a:off x="1316490" y="240845"/>
            <a:ext cx="6954715" cy="58813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1.2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编码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42" name="TextBox 241"/>
          <p:cNvSpPr txBox="1"/>
          <p:nvPr/>
        </p:nvSpPr>
        <p:spPr bwMode="auto">
          <a:xfrm>
            <a:off x="552132" y="911349"/>
            <a:ext cx="53275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三、常用十进制编码对照表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43" name="Group 227"/>
          <p:cNvGraphicFramePr/>
          <p:nvPr/>
        </p:nvGraphicFramePr>
        <p:xfrm>
          <a:off x="342542" y="1518213"/>
          <a:ext cx="8426450" cy="4778370"/>
        </p:xfrm>
        <a:graphic>
          <a:graphicData uri="http://schemas.openxmlformats.org/drawingml/2006/table">
            <a:tbl>
              <a:tblPr/>
              <a:tblGrid>
                <a:gridCol w="1562690"/>
                <a:gridCol w="1328112"/>
                <a:gridCol w="1282775"/>
                <a:gridCol w="1292720"/>
                <a:gridCol w="26400"/>
                <a:gridCol w="1432211"/>
                <a:gridCol w="1501542"/>
              </a:tblGrid>
              <a:tr h="59085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      种类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十进制 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34286" marB="34286" anchor="ctr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8421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码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2421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码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5421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码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余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码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格雷循环码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</a:tr>
              <a:tr h="38068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</a:endParaRPr>
                    </a:p>
                  </a:txBody>
                  <a:tcPr marL="0" marR="0" marT="34286" marB="34286" anchor="ctr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0000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0000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0000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0011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0000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</a:tr>
              <a:tr h="38068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</a:endParaRPr>
                    </a:p>
                  </a:txBody>
                  <a:tcPr marL="0" marR="0" marT="34286" marB="34286" anchor="ctr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0001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0001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0001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0100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0001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</a:tr>
              <a:tr h="38068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</a:endParaRPr>
                    </a:p>
                  </a:txBody>
                  <a:tcPr marL="0" marR="0" marT="34286" marB="34286" anchor="ctr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0010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0010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0010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0101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0011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</a:tr>
              <a:tr h="38068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</a:endParaRPr>
                    </a:p>
                  </a:txBody>
                  <a:tcPr marL="0" marR="0" marT="34286" marB="34286" anchor="ctr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0011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0011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0011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0110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0010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</a:tr>
              <a:tr h="38068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</a:endParaRPr>
                    </a:p>
                  </a:txBody>
                  <a:tcPr marL="0" marR="0" marT="34286" marB="34286" anchor="ctr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0100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0100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0100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0111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0110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</a:tr>
              <a:tr h="38068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</a:endParaRPr>
                    </a:p>
                  </a:txBody>
                  <a:tcPr marL="0" marR="0" marT="34286" marB="34286" anchor="ctr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0101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1011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1000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1000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0111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</a:tr>
              <a:tr h="38068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</a:rPr>
                        <a:t>6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</a:endParaRPr>
                    </a:p>
                  </a:txBody>
                  <a:tcPr marL="0" marR="0" marT="34286" marB="34286" anchor="ctr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0110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1100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1001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1001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0101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</a:tr>
              <a:tr h="38068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</a:rPr>
                        <a:t>7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</a:endParaRPr>
                    </a:p>
                  </a:txBody>
                  <a:tcPr marL="0" marR="0" marT="34286" marB="34286" anchor="ctr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0111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1101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1010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1010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0100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</a:tr>
              <a:tr h="38068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</a:rPr>
                        <a:t>8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</a:endParaRPr>
                    </a:p>
                  </a:txBody>
                  <a:tcPr marL="0" marR="0" marT="34286" marB="34286" anchor="ctr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1000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1110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1011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1011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1100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</a:tr>
              <a:tr h="38068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</a:endParaRPr>
                    </a:p>
                  </a:txBody>
                  <a:tcPr marL="0" marR="0" marT="34286" marB="34286" anchor="ctr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1001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1111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1100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1100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1101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</a:tr>
              <a:tr h="38068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仿宋_GB2312" panose="02010609030101010101" pitchFamily="1" charset="-122"/>
                        </a:rPr>
                        <a:t>权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仿宋_GB2312" panose="02010609030101010101" pitchFamily="1" charset="-122"/>
                      </a:endParaRPr>
                    </a:p>
                  </a:txBody>
                  <a:tcPr marL="0" marR="0" marT="34286" marB="34286" anchor="ctr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00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00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00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00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00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00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00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5000"/>
                        </a:solidFill>
                        <a:effectLst/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00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00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00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00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00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00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00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00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00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00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00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00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00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000"/>
                          </a:solidFill>
                          <a:effectLst/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仿宋_GB2312" panose="02010609030101010101" pitchFamily="1" charset="-122"/>
                          <a:cs typeface="Times New Roman" panose="02020603050405020304" pitchFamily="18" charset="0"/>
                        </a:rPr>
                        <a:t>无权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仿宋_GB2312" panose="02010609030101010101" pitchFamily="1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34286" marB="34286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FF">
                            <a:gamma/>
                            <a:tint val="0"/>
                            <a:invGamma/>
                            <a:alpha val="0"/>
                          </a:srgbClr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049FA4FB-CA0D-4B0E-8962-17C9023C2714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  <p:bldLst>
      <p:bldP spid="2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3460188"/>
            <a:ext cx="9372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(S)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16</a:t>
            </a:r>
            <a:r>
              <a:rPr lang="en-US" altLang="zh-CN" sz="2800" dirty="0">
                <a:latin typeface="Times New Roman" panose="02020603050405020304" pitchFamily="18" charset="0"/>
              </a:rPr>
              <a:t>=k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n-1</a:t>
            </a:r>
            <a:r>
              <a:rPr lang="en-US" altLang="zh-CN" sz="2800" dirty="0">
                <a:latin typeface="Times New Roman" panose="02020603050405020304" pitchFamily="18" charset="0"/>
              </a:rPr>
              <a:t>16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n-1</a:t>
            </a:r>
            <a:r>
              <a:rPr lang="en-US" altLang="zh-CN" sz="2800" dirty="0">
                <a:latin typeface="Times New Roman" panose="02020603050405020304" pitchFamily="18" charset="0"/>
              </a:rPr>
              <a:t>+k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n-2</a:t>
            </a:r>
            <a:r>
              <a:rPr lang="en-US" altLang="zh-CN" sz="2800" dirty="0">
                <a:latin typeface="Times New Roman" panose="02020603050405020304" pitchFamily="18" charset="0"/>
              </a:rPr>
              <a:t>16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n-2</a:t>
            </a:r>
            <a:r>
              <a:rPr lang="en-US" altLang="zh-CN" sz="2800" dirty="0">
                <a:latin typeface="Times New Roman" panose="02020603050405020304" pitchFamily="18" charset="0"/>
              </a:rPr>
              <a:t>+...+k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</a:rPr>
              <a:t>16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</a:rPr>
              <a:t>+k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</a:rPr>
              <a:t>16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</a:rPr>
              <a:t>+k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-2</a:t>
            </a:r>
            <a:r>
              <a:rPr lang="en-US" altLang="zh-CN" sz="2800" dirty="0">
                <a:latin typeface="Times New Roman" panose="02020603050405020304" pitchFamily="18" charset="0"/>
              </a:rPr>
              <a:t>16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-2</a:t>
            </a:r>
            <a:r>
              <a:rPr lang="en-US" altLang="zh-CN" sz="2800" dirty="0">
                <a:latin typeface="Times New Roman" panose="02020603050405020304" pitchFamily="18" charset="0"/>
              </a:rPr>
              <a:t>+...+k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-m</a:t>
            </a:r>
            <a:r>
              <a:rPr lang="en-US" altLang="zh-CN" sz="2800" dirty="0">
                <a:latin typeface="Times New Roman" panose="02020603050405020304" pitchFamily="18" charset="0"/>
              </a:rPr>
              <a:t>16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-m</a:t>
            </a:r>
            <a:endParaRPr lang="en-US" altLang="zh-CN" sz="2800" b="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1108587" y="4178710"/>
            <a:ext cx="2362200" cy="930275"/>
            <a:chOff x="2352" y="2352"/>
            <a:chExt cx="1488" cy="586"/>
          </a:xfrm>
        </p:grpSpPr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352" y="2448"/>
              <a:ext cx="14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Times New Roman" panose="02020603050405020304" pitchFamily="18" charset="0"/>
                </a:rPr>
                <a:t>=</a:t>
              </a:r>
              <a:r>
                <a:rPr lang="en-US" altLang="zh-CN" sz="36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  </a:t>
              </a:r>
              <a:r>
                <a:rPr lang="en-US" altLang="zh-CN" sz="28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K</a:t>
              </a:r>
              <a:r>
                <a:rPr lang="en-US" altLang="zh-CN" sz="2800" i="1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zh-CN" sz="28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16</a:t>
              </a:r>
              <a:r>
                <a:rPr lang="en-US" altLang="zh-CN" sz="2800" i="1" baseline="30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lang="en-US" altLang="zh-CN" sz="2800" i="1" baseline="30000" dirty="0"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400" y="2688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</a:rPr>
                <a:t>i</a:t>
              </a:r>
              <a:r>
                <a:rPr lang="en-US" altLang="zh-CN" sz="2000">
                  <a:latin typeface="Times New Roman" panose="02020603050405020304" pitchFamily="18" charset="0"/>
                </a:rPr>
                <a:t>=n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–1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448" y="2352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–m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82786" y="5240594"/>
            <a:ext cx="1798297" cy="95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【</a:t>
            </a:r>
            <a:r>
              <a:rPr lang="zh-CN" altLang="en-US" sz="2800" dirty="0">
                <a:latin typeface="Times New Roman" panose="02020603050405020304" pitchFamily="18" charset="0"/>
              </a:rPr>
              <a:t>例如</a:t>
            </a:r>
            <a:r>
              <a:rPr lang="en-US" altLang="zh-CN" sz="2800" dirty="0">
                <a:latin typeface="Times New Roman" panose="02020603050405020304" pitchFamily="18" charset="0"/>
              </a:rPr>
              <a:t>】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(8AE6)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16</a:t>
            </a:r>
            <a:r>
              <a:rPr lang="en-US" altLang="zh-CN" sz="2800" dirty="0">
                <a:latin typeface="Times New Roman" panose="02020603050405020304" pitchFamily="18" charset="0"/>
              </a:rPr>
              <a:t>=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4" name="文本框 1"/>
          <p:cNvSpPr txBox="1"/>
          <p:nvPr/>
        </p:nvSpPr>
        <p:spPr bwMode="auto">
          <a:xfrm>
            <a:off x="395945" y="1037234"/>
            <a:ext cx="46452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三、十六进制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5959" y="135082"/>
            <a:ext cx="4511386" cy="720581"/>
          </a:xfrm>
          <a:noFill/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</a:rPr>
              <a:t>§1.1 </a:t>
            </a:r>
            <a:r>
              <a:rPr lang="zh-CN" altLang="en-US" dirty="0">
                <a:latin typeface="黑体" panose="02010609060101010101" pitchFamily="49" charset="-122"/>
              </a:rPr>
              <a:t>数制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-265471" y="1709933"/>
            <a:ext cx="9409471" cy="1819841"/>
            <a:chOff x="-265471" y="1709933"/>
            <a:chExt cx="9409471" cy="1819841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-265471" y="1709933"/>
              <a:ext cx="9409471" cy="1819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Times New Roman" panose="02020603050405020304" pitchFamily="18" charset="0"/>
                </a:rPr>
                <a:t>  </a:t>
              </a:r>
              <a:r>
                <a:rPr lang="en-US" altLang="zh-CN" sz="2800" dirty="0">
                  <a:latin typeface="宋体" panose="02010600030101010101" pitchFamily="2" charset="-122"/>
                </a:rPr>
                <a:t>   </a:t>
              </a:r>
              <a:r>
                <a:rPr lang="zh-CN" altLang="en-US" sz="2800" dirty="0">
                  <a:latin typeface="宋体" panose="02010600030101010101" pitchFamily="2" charset="-122"/>
                </a:rPr>
                <a:t>每一位的构成：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0~9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A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、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B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、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C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、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D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、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E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、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F</a:t>
              </a:r>
              <a:r>
                <a:rPr lang="zh-CN" altLang="en-US" sz="2800" dirty="0">
                  <a:latin typeface="宋体" panose="02010600030101010101" pitchFamily="2" charset="-122"/>
                </a:rPr>
                <a:t>十六个数码。</a:t>
              </a:r>
              <a:endParaRPr lang="en-US" altLang="zh-CN" sz="2800" dirty="0">
                <a:latin typeface="宋体" panose="02010600030101010101" pitchFamily="2" charset="-122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latin typeface="宋体" panose="02010600030101010101" pitchFamily="2" charset="-122"/>
                </a:rPr>
                <a:t>    进位规则：逢十六进一。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18" name="左大括号 17"/>
            <p:cNvSpPr/>
            <p:nvPr/>
          </p:nvSpPr>
          <p:spPr bwMode="auto">
            <a:xfrm>
              <a:off x="226141" y="2212252"/>
              <a:ext cx="265471" cy="875071"/>
            </a:xfrm>
            <a:prstGeom prst="leftBrace">
              <a:avLst>
                <a:gd name="adj1" fmla="val 8333"/>
                <a:gd name="adj2" fmla="val 4887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755923" y="1425676"/>
            <a:ext cx="540774" cy="668591"/>
            <a:chOff x="3755923" y="1366684"/>
            <a:chExt cx="540774" cy="668591"/>
          </a:xfrm>
        </p:grpSpPr>
        <p:sp>
          <p:nvSpPr>
            <p:cNvPr id="21" name="上箭头 20"/>
            <p:cNvSpPr/>
            <p:nvPr/>
          </p:nvSpPr>
          <p:spPr>
            <a:xfrm>
              <a:off x="3962401" y="1818966"/>
              <a:ext cx="176981" cy="216309"/>
            </a:xfrm>
            <a:prstGeom prst="upArrow">
              <a:avLst/>
            </a:prstGeom>
            <a:ln>
              <a:solidFill>
                <a:srgbClr val="FF0000"/>
              </a:solidFill>
            </a:ln>
          </p:spPr>
          <p:txBody>
            <a:bodyPr rtlCol="0" anchor="ctr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 bwMode="auto">
            <a:xfrm>
              <a:off x="3755923" y="1366684"/>
              <a:ext cx="54077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10</a:t>
              </a:r>
              <a:endPara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360606" y="1430594"/>
            <a:ext cx="540774" cy="668591"/>
            <a:chOff x="3755923" y="1366684"/>
            <a:chExt cx="540774" cy="668591"/>
          </a:xfrm>
        </p:grpSpPr>
        <p:sp>
          <p:nvSpPr>
            <p:cNvPr id="25" name="上箭头 24"/>
            <p:cNvSpPr/>
            <p:nvPr/>
          </p:nvSpPr>
          <p:spPr>
            <a:xfrm>
              <a:off x="3962401" y="1818966"/>
              <a:ext cx="176981" cy="216309"/>
            </a:xfrm>
            <a:prstGeom prst="upArrow">
              <a:avLst/>
            </a:prstGeom>
            <a:ln>
              <a:solidFill>
                <a:srgbClr val="FF0000"/>
              </a:solidFill>
            </a:ln>
          </p:spPr>
          <p:txBody>
            <a:bodyPr rtlCol="0" anchor="ctr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 bwMode="auto">
            <a:xfrm>
              <a:off x="3755923" y="1366684"/>
              <a:ext cx="54077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11</a:t>
              </a:r>
              <a:endPara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970207" y="1420760"/>
            <a:ext cx="540774" cy="668591"/>
            <a:chOff x="3755923" y="1366684"/>
            <a:chExt cx="540774" cy="668591"/>
          </a:xfrm>
        </p:grpSpPr>
        <p:sp>
          <p:nvSpPr>
            <p:cNvPr id="28" name="上箭头 27"/>
            <p:cNvSpPr/>
            <p:nvPr/>
          </p:nvSpPr>
          <p:spPr>
            <a:xfrm>
              <a:off x="3962401" y="1818966"/>
              <a:ext cx="176981" cy="216309"/>
            </a:xfrm>
            <a:prstGeom prst="upArrow">
              <a:avLst/>
            </a:prstGeom>
            <a:ln>
              <a:solidFill>
                <a:srgbClr val="FF0000"/>
              </a:solidFill>
            </a:ln>
          </p:spPr>
          <p:txBody>
            <a:bodyPr rtlCol="0" anchor="ctr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3755923" y="1366684"/>
              <a:ext cx="54077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12</a:t>
              </a:r>
              <a:endPara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609304" y="1410928"/>
            <a:ext cx="540774" cy="668591"/>
            <a:chOff x="3755923" y="1366684"/>
            <a:chExt cx="540774" cy="668591"/>
          </a:xfrm>
        </p:grpSpPr>
        <p:sp>
          <p:nvSpPr>
            <p:cNvPr id="31" name="上箭头 30"/>
            <p:cNvSpPr/>
            <p:nvPr/>
          </p:nvSpPr>
          <p:spPr>
            <a:xfrm>
              <a:off x="3962401" y="1818966"/>
              <a:ext cx="176981" cy="216309"/>
            </a:xfrm>
            <a:prstGeom prst="upArrow">
              <a:avLst/>
            </a:prstGeom>
            <a:ln>
              <a:solidFill>
                <a:srgbClr val="FF0000"/>
              </a:solidFill>
            </a:ln>
          </p:spPr>
          <p:txBody>
            <a:bodyPr rtlCol="0" anchor="ctr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3755923" y="1366684"/>
              <a:ext cx="54077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13</a:t>
              </a:r>
              <a:endPara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169742" y="1410928"/>
            <a:ext cx="540774" cy="668591"/>
            <a:chOff x="3755923" y="1366684"/>
            <a:chExt cx="540774" cy="668591"/>
          </a:xfrm>
        </p:grpSpPr>
        <p:sp>
          <p:nvSpPr>
            <p:cNvPr id="34" name="上箭头 33"/>
            <p:cNvSpPr/>
            <p:nvPr/>
          </p:nvSpPr>
          <p:spPr>
            <a:xfrm>
              <a:off x="3962401" y="1818966"/>
              <a:ext cx="176981" cy="216309"/>
            </a:xfrm>
            <a:prstGeom prst="upArrow">
              <a:avLst/>
            </a:prstGeom>
            <a:ln>
              <a:solidFill>
                <a:srgbClr val="FF0000"/>
              </a:solidFill>
            </a:ln>
          </p:spPr>
          <p:txBody>
            <a:bodyPr rtlCol="0" anchor="ctr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 bwMode="auto">
            <a:xfrm>
              <a:off x="3755923" y="1366684"/>
              <a:ext cx="54077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14</a:t>
              </a:r>
              <a:endPara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740013" y="1410928"/>
            <a:ext cx="540774" cy="668591"/>
            <a:chOff x="3755923" y="1366684"/>
            <a:chExt cx="540774" cy="668591"/>
          </a:xfrm>
        </p:grpSpPr>
        <p:sp>
          <p:nvSpPr>
            <p:cNvPr id="37" name="上箭头 36"/>
            <p:cNvSpPr/>
            <p:nvPr/>
          </p:nvSpPr>
          <p:spPr>
            <a:xfrm>
              <a:off x="3962401" y="1818966"/>
              <a:ext cx="176981" cy="216309"/>
            </a:xfrm>
            <a:prstGeom prst="upArrow">
              <a:avLst/>
            </a:prstGeom>
            <a:ln>
              <a:solidFill>
                <a:srgbClr val="FF0000"/>
              </a:solidFill>
            </a:ln>
          </p:spPr>
          <p:txBody>
            <a:bodyPr rtlCol="0" anchor="ctr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 bwMode="auto">
            <a:xfrm>
              <a:off x="3755923" y="1366684"/>
              <a:ext cx="54077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15</a:t>
              </a:r>
              <a:endPara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 bwMode="auto">
          <a:xfrm>
            <a:off x="2074606" y="5653549"/>
            <a:ext cx="59190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8×16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A×16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E×16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6×16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049FA4FB-CA0D-4B0E-8962-17C9023C2714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  <p:bldLst>
      <p:bldP spid="6" grpId="0" autoUpdateAnimBg="0"/>
      <p:bldP spid="12" grpId="0" autoUpdateAnimBg="0"/>
      <p:bldP spid="4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316490" y="240845"/>
            <a:ext cx="6954715" cy="58813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1.2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编码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290513" y="1805190"/>
            <a:ext cx="8853487" cy="417604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ASCII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American Standard Code for Information Interchange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，美国信息交换标准代码）是基于拉丁字母的一套电脑编码系统。</a:t>
            </a:r>
            <a:r>
              <a:rPr kumimoji="1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使用指定的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 </a:t>
            </a:r>
            <a:r>
              <a:rPr kumimoji="1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位或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 </a:t>
            </a:r>
            <a:r>
              <a:rPr kumimoji="1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位二进制数组合来表示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128 </a:t>
            </a:r>
            <a:r>
              <a:rPr kumimoji="1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256 </a:t>
            </a:r>
            <a:r>
              <a:rPr kumimoji="1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种可能的字符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          0—9  30H—39H</a:t>
            </a:r>
            <a:endParaRPr kumimoji="1" lang="zh-CN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          A—F  41H—46H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57784" y="1146226"/>
            <a:ext cx="5629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§1.2.5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ASCII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5A1464-762F-4552-B7E8-4A34BFE4AB6A}" type="slidenum">
              <a:rPr lang="en-US" altLang="zh-CN" sz="1100" smtClean="0">
                <a:solidFill>
                  <a:schemeClr val="tx1"/>
                </a:solidFill>
              </a:rPr>
            </a:fld>
            <a:endParaRPr lang="en-US" altLang="zh-CN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  <p:bldLst>
      <p:bldP spid="8" grpId="0"/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316490" y="240845"/>
            <a:ext cx="6954715" cy="58813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1.2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编码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4443660" y="900701"/>
            <a:ext cx="2788950" cy="67253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0—9  30H—39H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81959" y="1050020"/>
            <a:ext cx="5629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ASCII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5A1464-762F-4552-B7E8-4A34BFE4AB6A}" type="slidenum">
              <a:rPr lang="en-US" altLang="zh-CN" sz="1100" smtClean="0">
                <a:solidFill>
                  <a:schemeClr val="tx1"/>
                </a:solidFill>
              </a:rPr>
            </a:fld>
            <a:endParaRPr lang="en-US" altLang="zh-CN" sz="11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07" y="1551862"/>
            <a:ext cx="6686599" cy="18192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07" y="3499146"/>
            <a:ext cx="6715174" cy="3100410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316490" y="240845"/>
            <a:ext cx="6954715" cy="58813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1.2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编码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9744" y="1687630"/>
            <a:ext cx="78605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ts val="3600"/>
              </a:lnSpc>
              <a:buNone/>
            </a:pPr>
            <a:r>
              <a:rPr lang="zh-CN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汉字输入码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将汉字输入计算机而编制的代码，也叫外码。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ts val="3600"/>
              </a:lnSpc>
              <a:buNone/>
            </a:pPr>
            <a:r>
              <a:rPr lang="zh-CN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汉字内码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用两个连续的字节表示一个汉字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3600"/>
              </a:lnSpc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汉字字形码：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内容占位符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63461" y="3114633"/>
            <a:ext cx="4146331" cy="3378534"/>
          </a:xfrm>
          <a:prstGeom prst="rect">
            <a:avLst/>
          </a:prstGeom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57784" y="1146226"/>
            <a:ext cx="5629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§1.2.6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汉字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5A1464-762F-4552-B7E8-4A34BFE4AB6A}" type="slidenum">
              <a:rPr lang="en-US" altLang="zh-CN" sz="1100" smtClean="0">
                <a:solidFill>
                  <a:schemeClr val="tx1"/>
                </a:solidFill>
              </a:rPr>
            </a:fld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2" name="左大括号 1"/>
          <p:cNvSpPr/>
          <p:nvPr/>
        </p:nvSpPr>
        <p:spPr>
          <a:xfrm rot="16200000" flipH="1" flipV="1">
            <a:off x="3839210" y="2869565"/>
            <a:ext cx="411480" cy="587948"/>
          </a:xfrm>
          <a:prstGeom prst="leftBrace">
            <a:avLst>
              <a:gd name="adj1" fmla="val 26846"/>
              <a:gd name="adj2" fmla="val 45179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90000" tIns="46800" rIns="90000" bIns="46800" numCol="1" anchor="t" anchorCtr="0" compatLnSpc="1">
            <a:sp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左大括号 3"/>
          <p:cNvSpPr/>
          <p:nvPr/>
        </p:nvSpPr>
        <p:spPr>
          <a:xfrm rot="16200000" flipH="1" flipV="1">
            <a:off x="4587875" y="2924175"/>
            <a:ext cx="411480" cy="587948"/>
          </a:xfrm>
          <a:prstGeom prst="leftBrace">
            <a:avLst>
              <a:gd name="adj1" fmla="val 26846"/>
              <a:gd name="adj2" fmla="val 45179"/>
            </a:avLst>
          </a:prstGeom>
          <a:noFill/>
          <a:ln w="38100" cap="flat" cmpd="sng" algn="ctr">
            <a:solidFill>
              <a:srgbClr val="1F08F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90000" tIns="46800" rIns="90000" bIns="46800" numCol="1" anchor="t" anchorCtr="0" compatLnSpc="1">
            <a:sp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2" grpId="0" animBg="1"/>
      <p:bldP spid="2" grpId="1" animBg="1"/>
      <p:bldP spid="4" grpId="0" animBg="1"/>
      <p:bldP spid="4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56671" y="2520694"/>
            <a:ext cx="3509889" cy="695360"/>
          </a:xfrm>
        </p:spPr>
        <p:txBody>
          <a:bodyPr/>
          <a:lstStyle/>
          <a:p>
            <a:r>
              <a:rPr lang="en-US" altLang="zh-CN" dirty="0"/>
              <a:t>THE   END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3" name="Group 3"/>
          <p:cNvGraphicFramePr>
            <a:graphicFrameLocks noGrp="1"/>
          </p:cNvGraphicFramePr>
          <p:nvPr/>
        </p:nvGraphicFramePr>
        <p:xfrm>
          <a:off x="1218893" y="1369552"/>
          <a:ext cx="6745236" cy="5050909"/>
        </p:xfrm>
        <a:graphic>
          <a:graphicData uri="http://schemas.openxmlformats.org/drawingml/2006/table">
            <a:tbl>
              <a:tblPr/>
              <a:tblGrid>
                <a:gridCol w="806655"/>
                <a:gridCol w="1531386"/>
                <a:gridCol w="1071339"/>
                <a:gridCol w="892782"/>
                <a:gridCol w="1489372"/>
                <a:gridCol w="953702"/>
              </a:tblGrid>
              <a:tr h="374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D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B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H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D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B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H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8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01011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B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01100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C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8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00010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01101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D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8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00011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3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01110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8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4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00100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01111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F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00101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5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4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6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00110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6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11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4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7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00111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7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10010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12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8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8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01000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8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10011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13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8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9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01001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9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10100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14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3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01010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A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10101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15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文本框 1"/>
          <p:cNvSpPr txBox="1"/>
          <p:nvPr/>
        </p:nvSpPr>
        <p:spPr bwMode="auto">
          <a:xfrm>
            <a:off x="681081" y="879918"/>
            <a:ext cx="57295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三种数制对应表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28725" y="242888"/>
            <a:ext cx="4545013" cy="609600"/>
          </a:xfrm>
          <a:noFill/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</a:rPr>
              <a:t>§1.1 </a:t>
            </a:r>
            <a:r>
              <a:rPr lang="zh-CN" altLang="en-US" dirty="0">
                <a:latin typeface="黑体" panose="02010609060101010101" pitchFamily="49" charset="-122"/>
              </a:rPr>
              <a:t>数制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049FA4FB-CA0D-4B0E-8962-17C9023C2714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624070" y="1388110"/>
            <a:ext cx="23495" cy="501396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90548" y="989523"/>
            <a:ext cx="4945063" cy="525463"/>
          </a:xfrm>
        </p:spPr>
        <p:txBody>
          <a:bodyPr/>
          <a:lstStyle/>
          <a:p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</a:rPr>
              <a:t>§1.1.3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不同数制之间的转换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6805" y="1553496"/>
            <a:ext cx="6629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一、十进制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二进制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77886" y="174062"/>
            <a:ext cx="45450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§1.1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数制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707921" y="2172929"/>
            <a:ext cx="17403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整数部分：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1748298" y="2735418"/>
          <a:ext cx="6263370" cy="10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1" imgW="2933700" imgH="482600" progId="Equation.3">
                  <p:embed/>
                </p:oleObj>
              </mc:Choice>
              <mc:Fallback>
                <p:oleObj name="公式" r:id="rId1" imgW="2933700" imgH="4826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8298" y="2735418"/>
                        <a:ext cx="6263370" cy="10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822428" y="4291575"/>
          <a:ext cx="7702140" cy="509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公式" r:id="rId3" imgW="3644900" imgH="241300" progId="Equation.3">
                  <p:embed/>
                </p:oleObj>
              </mc:Choice>
              <mc:Fallback>
                <p:oleObj name="公式" r:id="rId3" imgW="3644900" imgH="2413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428" y="4291575"/>
                        <a:ext cx="7702140" cy="509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 bwMode="auto">
          <a:xfrm>
            <a:off x="796411" y="3692014"/>
            <a:ext cx="108154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样：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796413" y="5132439"/>
            <a:ext cx="77379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十进制整数转化成二进制数时，按除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取余方法进行。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049FA4FB-CA0D-4B0E-8962-17C9023C2714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  <p:bldLst>
      <p:bldP spid="4" grpId="0" autoUpdateAnimBg="0"/>
      <p:bldP spid="5" grpId="0" autoUpdateAnimBg="0"/>
      <p:bldP spid="12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81000" y="4839928"/>
            <a:ext cx="8763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十进制小数转换成二进制数时，按乘</a:t>
            </a:r>
            <a:r>
              <a:rPr lang="en-US" altLang="zh-CN" sz="2800" dirty="0">
                <a:latin typeface="宋体" panose="02010600030101010101" pitchFamily="2" charset="-122"/>
              </a:rPr>
              <a:t>2</a:t>
            </a:r>
            <a:r>
              <a:rPr lang="zh-CN" altLang="en-US" sz="2800" dirty="0">
                <a:latin typeface="宋体" panose="02010600030101010101" pitchFamily="2" charset="-122"/>
              </a:rPr>
              <a:t>取整的方法进行。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77886" y="174062"/>
            <a:ext cx="45450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§1.1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数制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50605" y="1484671"/>
            <a:ext cx="17403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小数部分：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755008" y="1868129"/>
          <a:ext cx="5884657" cy="64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1" imgW="2197100" imgH="241300" progId="Equation.3">
                  <p:embed/>
                </p:oleObj>
              </mc:Choice>
              <mc:Fallback>
                <p:oleObj name="公式" r:id="rId1" imgW="2197100" imgH="24130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008" y="1868129"/>
                        <a:ext cx="5884657" cy="6452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 bwMode="auto">
          <a:xfrm>
            <a:off x="452282" y="3878826"/>
            <a:ext cx="10815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同理：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491615" y="2674376"/>
            <a:ext cx="21729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左右同乘以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1657351" y="3249357"/>
          <a:ext cx="6292158" cy="545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公式" r:id="rId3" imgW="2781300" imgH="241300" progId="Equation.3">
                  <p:embed/>
                </p:oleObj>
              </mc:Choice>
              <mc:Fallback>
                <p:oleObj name="公式" r:id="rId3" imgW="2781300" imgH="2413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1" y="3249357"/>
                        <a:ext cx="6292158" cy="545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355011" y="4513006"/>
          <a:ext cx="8578912" cy="530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公式" r:id="rId5" imgW="3898900" imgH="241300" progId="Equation.3">
                  <p:embed/>
                </p:oleObj>
              </mc:Choice>
              <mc:Fallback>
                <p:oleObj name="公式" r:id="rId5" imgW="3898900" imgH="2413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011" y="4513006"/>
                        <a:ext cx="8578912" cy="5309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705463" y="1002889"/>
            <a:ext cx="567567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一、十进制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二进制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049FA4FB-CA0D-4B0E-8962-17C9023C2714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  <p:bldLst>
      <p:bldP spid="6" grpId="0"/>
      <p:bldP spid="12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§1.1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数制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969757" y="1459905"/>
            <a:ext cx="6335609" cy="52322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】 </a:t>
            </a:r>
            <a:r>
              <a: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(59.625)</a:t>
            </a:r>
            <a:r>
              <a:rPr lang="en-US" altLang="zh-CN" b="1" baseline="-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转换为二进制数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846343" y="2840289"/>
            <a:ext cx="3571875" cy="2246769"/>
            <a:chOff x="826679" y="2417507"/>
            <a:chExt cx="3571875" cy="2246769"/>
          </a:xfrm>
        </p:grpSpPr>
        <p:sp>
          <p:nvSpPr>
            <p:cNvPr id="8" name="矩形 27"/>
            <p:cNvSpPr>
              <a:spLocks noChangeArrowheads="1"/>
            </p:cNvSpPr>
            <p:nvPr/>
          </p:nvSpPr>
          <p:spPr bwMode="auto">
            <a:xfrm>
              <a:off x="826679" y="2417507"/>
              <a:ext cx="3571875" cy="2246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2 | 59      </a:t>
              </a:r>
              <a:r>
                <a:rPr lang="zh-CN" altLang="en-US" sz="2000" b="1" dirty="0">
                  <a:solidFill>
                    <a:srgbClr val="000000"/>
                  </a:solidFill>
                </a:rPr>
                <a:t>余数</a:t>
              </a:r>
              <a:endParaRPr lang="zh-CN" altLang="en-US" sz="2000" b="1" dirty="0">
                <a:solidFill>
                  <a:srgbClr val="000000"/>
                </a:solidFill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2 | 29 …… 1    </a:t>
              </a:r>
              <a:r>
                <a:rPr lang="zh-CN" altLang="en-US" sz="2000" b="1" dirty="0">
                  <a:solidFill>
                    <a:srgbClr val="000000"/>
                  </a:solidFill>
                </a:rPr>
                <a:t>低位</a:t>
              </a:r>
              <a:endParaRPr lang="zh-CN" altLang="en-US" sz="2000" b="1" dirty="0">
                <a:solidFill>
                  <a:srgbClr val="000000"/>
                </a:solidFill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2 | 14 …… 1</a:t>
              </a:r>
              <a:endParaRPr lang="zh-CN" altLang="en-US" sz="2000" b="1" dirty="0">
                <a:solidFill>
                  <a:srgbClr val="000000"/>
                </a:solidFill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2 | 7 </a:t>
              </a:r>
              <a:r>
                <a:rPr lang="zh-CN" altLang="en-US" sz="2000" b="1" dirty="0">
                  <a:solidFill>
                    <a:srgbClr val="000000"/>
                  </a:solidFill>
                </a:rPr>
                <a:t> </a:t>
              </a:r>
              <a:r>
                <a:rPr lang="en-US" altLang="zh-CN" sz="2000" b="1" dirty="0">
                  <a:solidFill>
                    <a:srgbClr val="000000"/>
                  </a:solidFill>
                </a:rPr>
                <a:t> …… 0   </a:t>
              </a:r>
              <a:r>
                <a:rPr lang="zh-CN" altLang="en-US" sz="2000" b="1" dirty="0">
                  <a:solidFill>
                    <a:srgbClr val="000000"/>
                  </a:solidFill>
                </a:rPr>
                <a:t>（反序）</a:t>
              </a:r>
              <a:endParaRPr lang="zh-CN" altLang="en-US" sz="2000" b="1" dirty="0">
                <a:solidFill>
                  <a:srgbClr val="000000"/>
                </a:solidFill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2 | 3 </a:t>
              </a:r>
              <a:r>
                <a:rPr lang="zh-CN" altLang="en-US" sz="2000" b="1" dirty="0">
                  <a:solidFill>
                    <a:srgbClr val="000000"/>
                  </a:solidFill>
                </a:rPr>
                <a:t> </a:t>
              </a:r>
              <a:r>
                <a:rPr lang="en-US" altLang="zh-CN" sz="2000" b="1" dirty="0">
                  <a:solidFill>
                    <a:srgbClr val="000000"/>
                  </a:solidFill>
                </a:rPr>
                <a:t> …… 1</a:t>
              </a:r>
              <a:endParaRPr lang="zh-CN" altLang="en-US" sz="2000" b="1" dirty="0">
                <a:solidFill>
                  <a:srgbClr val="000000"/>
                </a:solidFill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2 | 1 </a:t>
              </a:r>
              <a:r>
                <a:rPr lang="zh-CN" altLang="en-US" sz="2000" b="1" dirty="0">
                  <a:solidFill>
                    <a:srgbClr val="000000"/>
                  </a:solidFill>
                </a:rPr>
                <a:t> </a:t>
              </a:r>
              <a:r>
                <a:rPr lang="en-US" altLang="zh-CN" sz="2000" b="1" dirty="0">
                  <a:solidFill>
                    <a:srgbClr val="000000"/>
                  </a:solidFill>
                </a:rPr>
                <a:t> …… 1</a:t>
              </a:r>
              <a:endParaRPr lang="zh-CN" altLang="en-US" sz="2000" b="1" dirty="0">
                <a:solidFill>
                  <a:srgbClr val="000000"/>
                </a:solidFill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  </a:t>
              </a:r>
              <a:r>
                <a:rPr lang="zh-CN" altLang="en-US" sz="2000" b="1" dirty="0">
                  <a:solidFill>
                    <a:srgbClr val="000000"/>
                  </a:solidFill>
                </a:rPr>
                <a:t>  </a:t>
              </a:r>
              <a:r>
                <a:rPr lang="en-US" altLang="zh-CN" sz="2000" b="1" dirty="0">
                  <a:solidFill>
                    <a:srgbClr val="000000"/>
                  </a:solidFill>
                </a:rPr>
                <a:t> 0 </a:t>
              </a:r>
              <a:r>
                <a:rPr lang="zh-CN" altLang="en-US" sz="2000" b="1" dirty="0">
                  <a:solidFill>
                    <a:srgbClr val="000000"/>
                  </a:solidFill>
                </a:rPr>
                <a:t>   </a:t>
              </a:r>
              <a:r>
                <a:rPr lang="en-US" altLang="zh-CN" sz="2000" b="1" dirty="0">
                  <a:solidFill>
                    <a:srgbClr val="000000"/>
                  </a:solidFill>
                </a:rPr>
                <a:t>…… 1    </a:t>
              </a:r>
              <a:r>
                <a:rPr lang="zh-CN" altLang="en-US" sz="2000" b="1" dirty="0">
                  <a:solidFill>
                    <a:srgbClr val="000000"/>
                  </a:solidFill>
                </a:rPr>
                <a:t>高位</a:t>
              </a:r>
              <a:endParaRPr lang="zh-CN" altLang="en-US" sz="20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1255304" y="3060445"/>
              <a:ext cx="500062" cy="158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 bwMode="auto">
            <a:xfrm>
              <a:off x="1255304" y="3417632"/>
              <a:ext cx="500062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auto">
            <a:xfrm>
              <a:off x="1255304" y="3703382"/>
              <a:ext cx="500062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 bwMode="auto">
            <a:xfrm>
              <a:off x="1255304" y="3989132"/>
              <a:ext cx="500062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 bwMode="auto">
            <a:xfrm>
              <a:off x="1255304" y="4274882"/>
              <a:ext cx="500062" cy="158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auto">
            <a:xfrm>
              <a:off x="1245472" y="2754109"/>
              <a:ext cx="500062" cy="158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 bwMode="auto">
          <a:xfrm>
            <a:off x="884903" y="1995942"/>
            <a:ext cx="17894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整数部分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5609309" y="2010691"/>
            <a:ext cx="17894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数部分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4" name="组合 53"/>
          <p:cNvGrpSpPr/>
          <p:nvPr/>
        </p:nvGrpSpPr>
        <p:grpSpPr bwMode="auto">
          <a:xfrm>
            <a:off x="5469200" y="2703047"/>
            <a:ext cx="3429000" cy="3071813"/>
            <a:chOff x="4926654" y="2857497"/>
            <a:chExt cx="3428631" cy="3072331"/>
          </a:xfrm>
        </p:grpSpPr>
        <p:grpSp>
          <p:nvGrpSpPr>
            <p:cNvPr id="25" name="Group 27"/>
            <p:cNvGrpSpPr/>
            <p:nvPr/>
          </p:nvGrpSpPr>
          <p:grpSpPr bwMode="auto">
            <a:xfrm>
              <a:off x="4926654" y="2857497"/>
              <a:ext cx="3428631" cy="3072331"/>
              <a:chOff x="7151" y="5170"/>
              <a:chExt cx="3196" cy="2932"/>
            </a:xfrm>
          </p:grpSpPr>
          <p:sp>
            <p:nvSpPr>
              <p:cNvPr id="27" name="Text Box 28"/>
              <p:cNvSpPr txBox="1">
                <a:spLocks noChangeArrowheads="1"/>
              </p:cNvSpPr>
              <p:nvPr/>
            </p:nvSpPr>
            <p:spPr bwMode="auto">
              <a:xfrm>
                <a:off x="7151" y="5170"/>
                <a:ext cx="3196" cy="2932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b="1" dirty="0">
                    <a:solidFill>
                      <a:srgbClr val="000000"/>
                    </a:solidFill>
                    <a:latin typeface="Verdana" panose="020B0604030504040204"/>
                    <a:ea typeface="宋体" panose="02010600030101010101" pitchFamily="2" charset="-122"/>
                  </a:rPr>
                  <a:t>0.625           </a:t>
                </a:r>
                <a:r>
                  <a:rPr lang="zh-CN" altLang="en-US" sz="2000" b="1" dirty="0">
                    <a:solidFill>
                      <a:srgbClr val="000000"/>
                    </a:solidFill>
                    <a:latin typeface="Verdana" panose="020B0604030504040204"/>
                    <a:ea typeface="宋体" panose="02010600030101010101" pitchFamily="2" charset="-122"/>
                  </a:rPr>
                  <a:t>整数</a:t>
                </a:r>
                <a:endParaRPr lang="zh-CN" altLang="en-US" sz="2000" b="1" dirty="0">
                  <a:solidFill>
                    <a:srgbClr val="000000"/>
                  </a:solidFill>
                  <a:latin typeface="Verdana" panose="020B0604030504040204"/>
                  <a:ea typeface="宋体" panose="02010600030101010101" pitchFamily="2" charset="-122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b="1" dirty="0">
                    <a:solidFill>
                      <a:srgbClr val="000000"/>
                    </a:solidFill>
                    <a:latin typeface="Verdana" panose="020B0604030504040204"/>
                    <a:ea typeface="宋体" panose="02010600030101010101" pitchFamily="2" charset="-122"/>
                  </a:rPr>
                  <a:t>×   2</a:t>
                </a:r>
                <a:endParaRPr lang="en-US" altLang="zh-CN" sz="2000" b="1" dirty="0">
                  <a:solidFill>
                    <a:srgbClr val="000000"/>
                  </a:solidFill>
                  <a:latin typeface="Verdana" panose="020B0604030504040204"/>
                  <a:ea typeface="宋体" panose="02010600030101010101" pitchFamily="2" charset="-122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b="1" dirty="0">
                    <a:solidFill>
                      <a:srgbClr val="000000"/>
                    </a:solidFill>
                    <a:latin typeface="Verdana" panose="020B0604030504040204"/>
                    <a:ea typeface="宋体" panose="02010600030101010101" pitchFamily="2" charset="-122"/>
                  </a:rPr>
                  <a:t>1.250   ……… 1 </a:t>
                </a:r>
                <a:r>
                  <a:rPr lang="zh-CN" altLang="en-US" sz="2000" b="1" dirty="0">
                    <a:solidFill>
                      <a:srgbClr val="000000"/>
                    </a:solidFill>
                    <a:latin typeface="Verdana" panose="020B0604030504040204"/>
                    <a:ea typeface="宋体" panose="02010600030101010101" pitchFamily="2" charset="-122"/>
                  </a:rPr>
                  <a:t>  高位</a:t>
                </a:r>
                <a:endParaRPr lang="zh-CN" altLang="en-US" sz="2000" b="1" dirty="0">
                  <a:solidFill>
                    <a:srgbClr val="000000"/>
                  </a:solidFill>
                  <a:latin typeface="Verdana" panose="020B0604030504040204"/>
                  <a:ea typeface="宋体" panose="02010600030101010101" pitchFamily="2" charset="-122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b="1" dirty="0">
                    <a:solidFill>
                      <a:srgbClr val="000000"/>
                    </a:solidFill>
                    <a:latin typeface="Verdana" panose="020B0604030504040204"/>
                    <a:ea typeface="宋体" panose="02010600030101010101" pitchFamily="2" charset="-122"/>
                  </a:rPr>
                  <a:t>0.250</a:t>
                </a:r>
                <a:endParaRPr lang="en-US" altLang="zh-CN" sz="2000" b="1" dirty="0">
                  <a:solidFill>
                    <a:srgbClr val="000000"/>
                  </a:solidFill>
                  <a:latin typeface="Verdana" panose="020B0604030504040204"/>
                  <a:ea typeface="宋体" panose="02010600030101010101" pitchFamily="2" charset="-122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b="1" dirty="0">
                    <a:solidFill>
                      <a:srgbClr val="000000"/>
                    </a:solidFill>
                    <a:latin typeface="Verdana" panose="020B0604030504040204"/>
                    <a:ea typeface="宋体" panose="02010600030101010101" pitchFamily="2" charset="-122"/>
                  </a:rPr>
                  <a:t>×    2</a:t>
                </a:r>
                <a:endParaRPr lang="en-US" altLang="zh-CN" sz="2000" b="1" dirty="0">
                  <a:solidFill>
                    <a:srgbClr val="000000"/>
                  </a:solidFill>
                  <a:latin typeface="Verdana" panose="020B0604030504040204"/>
                  <a:ea typeface="宋体" panose="02010600030101010101" pitchFamily="2" charset="-122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b="1" dirty="0">
                    <a:solidFill>
                      <a:srgbClr val="000000"/>
                    </a:solidFill>
                    <a:latin typeface="Verdana" panose="020B0604030504040204"/>
                    <a:ea typeface="宋体" panose="02010600030101010101" pitchFamily="2" charset="-122"/>
                  </a:rPr>
                  <a:t>0.500  </a:t>
                </a:r>
                <a:r>
                  <a:rPr lang="zh-CN" altLang="en-US" sz="2000" b="1" dirty="0">
                    <a:solidFill>
                      <a:srgbClr val="000000"/>
                    </a:solidFill>
                    <a:latin typeface="Verdana" panose="020B0604030504040204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1" dirty="0">
                    <a:solidFill>
                      <a:srgbClr val="000000"/>
                    </a:solidFill>
                    <a:latin typeface="Verdana" panose="020B0604030504040204"/>
                    <a:ea typeface="宋体" panose="02010600030101010101" pitchFamily="2" charset="-122"/>
                  </a:rPr>
                  <a:t>……… 0</a:t>
                </a:r>
                <a:r>
                  <a:rPr lang="zh-CN" altLang="en-US" sz="2000" b="1" dirty="0">
                    <a:solidFill>
                      <a:srgbClr val="000000"/>
                    </a:solidFill>
                    <a:latin typeface="Verdana" panose="020B0604030504040204"/>
                    <a:ea typeface="宋体" panose="02010600030101010101" pitchFamily="2" charset="-122"/>
                  </a:rPr>
                  <a:t>（顺序）</a:t>
                </a:r>
                <a:endParaRPr lang="zh-CN" altLang="en-US" sz="2000" b="1" dirty="0">
                  <a:solidFill>
                    <a:srgbClr val="000000"/>
                  </a:solidFill>
                  <a:latin typeface="Verdana" panose="020B0604030504040204"/>
                  <a:ea typeface="宋体" panose="02010600030101010101" pitchFamily="2" charset="-122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b="1" dirty="0">
                    <a:solidFill>
                      <a:srgbClr val="000000"/>
                    </a:solidFill>
                    <a:latin typeface="Verdana" panose="020B0604030504040204"/>
                    <a:ea typeface="宋体" panose="02010600030101010101" pitchFamily="2" charset="-122"/>
                  </a:rPr>
                  <a:t>×    2</a:t>
                </a:r>
                <a:endParaRPr lang="en-US" altLang="zh-CN" sz="2000" b="1" dirty="0">
                  <a:solidFill>
                    <a:srgbClr val="000000"/>
                  </a:solidFill>
                  <a:latin typeface="Verdana" panose="020B0604030504040204"/>
                  <a:ea typeface="宋体" panose="02010600030101010101" pitchFamily="2" charset="-122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b="1" dirty="0">
                    <a:solidFill>
                      <a:srgbClr val="000000"/>
                    </a:solidFill>
                    <a:latin typeface="Verdana" panose="020B0604030504040204"/>
                    <a:ea typeface="宋体" panose="02010600030101010101" pitchFamily="2" charset="-122"/>
                  </a:rPr>
                  <a:t>1.000 </a:t>
                </a:r>
                <a:r>
                  <a:rPr lang="zh-CN" altLang="en-US" sz="2000" b="1" dirty="0">
                    <a:solidFill>
                      <a:srgbClr val="000000"/>
                    </a:solidFill>
                    <a:latin typeface="Verdana" panose="020B0604030504040204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1" dirty="0">
                    <a:solidFill>
                      <a:srgbClr val="000000"/>
                    </a:solidFill>
                    <a:latin typeface="Verdana" panose="020B0604030504040204"/>
                    <a:ea typeface="宋体" panose="02010600030101010101" pitchFamily="2" charset="-122"/>
                  </a:rPr>
                  <a:t> ……… 1  </a:t>
                </a:r>
                <a:r>
                  <a:rPr lang="zh-CN" altLang="en-US" sz="2000" b="1" dirty="0">
                    <a:solidFill>
                      <a:srgbClr val="000000"/>
                    </a:solidFill>
                    <a:latin typeface="Verdana" panose="020B0604030504040204"/>
                    <a:ea typeface="宋体" panose="02010600030101010101" pitchFamily="2" charset="-122"/>
                  </a:rPr>
                  <a:t>低位</a:t>
                </a:r>
                <a:endParaRPr lang="zh-CN" altLang="en-US" sz="2000" b="1" dirty="0">
                  <a:solidFill>
                    <a:srgbClr val="000000"/>
                  </a:solidFill>
                  <a:latin typeface="Verdana" panose="020B0604030504040204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Line 29"/>
              <p:cNvSpPr>
                <a:spLocks noChangeShapeType="1"/>
              </p:cNvSpPr>
              <p:nvPr/>
            </p:nvSpPr>
            <p:spPr bwMode="auto">
              <a:xfrm>
                <a:off x="7218" y="6056"/>
                <a:ext cx="82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000" b="1">
                  <a:solidFill>
                    <a:srgbClr val="000000"/>
                  </a:solidFill>
                  <a:latin typeface="Verdana" panose="020B0604030504040204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Line 30"/>
              <p:cNvSpPr>
                <a:spLocks noChangeShapeType="1"/>
              </p:cNvSpPr>
              <p:nvPr/>
            </p:nvSpPr>
            <p:spPr bwMode="auto">
              <a:xfrm>
                <a:off x="7151" y="6941"/>
                <a:ext cx="826" cy="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000" b="1">
                  <a:solidFill>
                    <a:srgbClr val="000000"/>
                  </a:solidFill>
                  <a:latin typeface="Verdana" panose="020B0604030504040204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Line 31"/>
              <p:cNvSpPr>
                <a:spLocks noChangeShapeType="1"/>
              </p:cNvSpPr>
              <p:nvPr/>
            </p:nvSpPr>
            <p:spPr bwMode="auto">
              <a:xfrm>
                <a:off x="7152" y="7557"/>
                <a:ext cx="827" cy="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000" b="1">
                  <a:solidFill>
                    <a:srgbClr val="000000"/>
                  </a:solidFill>
                  <a:latin typeface="Verdana" panose="020B060403050404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26" name="直接箭头连接符 25"/>
            <p:cNvCxnSpPr/>
            <p:nvPr/>
          </p:nvCxnSpPr>
          <p:spPr>
            <a:xfrm rot="5400000">
              <a:off x="6404538" y="4435431"/>
              <a:ext cx="1643339" cy="1587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1621708" y="5576734"/>
            <a:ext cx="4800738" cy="52322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indent="60007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(59.625)</a:t>
            </a:r>
            <a:r>
              <a:rPr lang="en-US" altLang="zh-CN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111011.101)</a:t>
            </a:r>
            <a:r>
              <a:rPr lang="en-US" altLang="zh-CN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altLang="zh-CN" b="1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518650" y="914399"/>
            <a:ext cx="6629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一、十进制</a:t>
            </a: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二进制</a:t>
            </a:r>
            <a:endParaRPr lang="zh-CN" altLang="en-US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049FA4FB-CA0D-4B0E-8962-17C9023C2714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2944495" y="3322955"/>
            <a:ext cx="43180" cy="1712595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  <p:bldLst>
      <p:bldP spid="6" grpId="0"/>
      <p:bldP spid="16" grpId="0"/>
      <p:bldP spid="17" grpId="0"/>
      <p:bldP spid="31" grpId="0"/>
      <p:bldP spid="32" grpId="0"/>
    </p:bldLst>
  </p:timing>
</p:sld>
</file>

<file path=ppt/tags/tag1.xml><?xml version="1.0" encoding="utf-8"?>
<p:tagLst xmlns:p="http://schemas.openxmlformats.org/presentationml/2006/main">
  <p:tag name="KSO_WM_UNIT_TABLE_BEAUTIFY" val="smartTable{0366cec2-5615-421b-88ea-2fb844035035}"/>
</p:tagLst>
</file>

<file path=ppt/theme/theme1.xml><?xml version="1.0" encoding="utf-8"?>
<a:theme xmlns:a="http://schemas.openxmlformats.org/drawingml/2006/main" name="北航数字电路模板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自定义 1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>
          <a:noFill/>
        </a:ln>
      </a:spPr>
      <a:bodyPr anchor="ctr"/>
      <a:lstStyle>
        <a:defPPr eaLnBrk="1" hangingPunct="1">
          <a:spcBef>
            <a:spcPct val="0"/>
          </a:spcBef>
          <a:buClrTx/>
          <a:buSzTx/>
          <a:buNone/>
          <a:defRPr sz="2800" dirty="0" smtClean="0">
            <a:latin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miter lim="800000"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>
          <a:noFill/>
        </a:ln>
      </a:spPr>
      <a:bodyPr>
        <a:spAutoFit/>
      </a:bodyPr>
      <a:lstStyle>
        <a:defPPr algn="l" eaLnBrk="1" hangingPunct="1">
          <a:spcBef>
            <a:spcPct val="50000"/>
          </a:spcBef>
          <a:buClrTx/>
          <a:buSzTx/>
          <a:buFontTx/>
          <a:buNone/>
          <a:defRPr sz="2800">
            <a:latin typeface="Times New Roman" panose="02020603050405020304" pitchFamily="18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北航数字电路模板</Template>
  <TotalTime>0</TotalTime>
  <Words>8132</Words>
  <Application>WPS 演示</Application>
  <PresentationFormat>全屏显示(4:3)</PresentationFormat>
  <Paragraphs>1408</Paragraphs>
  <Slides>53</Slides>
  <Notes>40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16</vt:i4>
      </vt:variant>
      <vt:variant>
        <vt:lpstr>幻灯片标题</vt:lpstr>
      </vt:variant>
      <vt:variant>
        <vt:i4>53</vt:i4>
      </vt:variant>
    </vt:vector>
  </HeadingPairs>
  <TitlesOfParts>
    <vt:vector size="90" baseType="lpstr">
      <vt:lpstr>Arial</vt:lpstr>
      <vt:lpstr>宋体</vt:lpstr>
      <vt:lpstr>Wingdings</vt:lpstr>
      <vt:lpstr>Tahoma</vt:lpstr>
      <vt:lpstr>Times New Roman</vt:lpstr>
      <vt:lpstr>黑体</vt:lpstr>
      <vt:lpstr>楷体_GB2312</vt:lpstr>
      <vt:lpstr>新宋体</vt:lpstr>
      <vt:lpstr>Symbol</vt:lpstr>
      <vt:lpstr>Verdana</vt:lpstr>
      <vt:lpstr>Verdana</vt:lpstr>
      <vt:lpstr>Calibri</vt:lpstr>
      <vt:lpstr>微软雅黑</vt:lpstr>
      <vt:lpstr>Arial Unicode MS</vt:lpstr>
      <vt:lpstr>PingFang SC</vt:lpstr>
      <vt:lpstr>Segoe Print</vt:lpstr>
      <vt:lpstr>Monotype Sorts</vt:lpstr>
      <vt:lpstr>Wingdings</vt:lpstr>
      <vt:lpstr>仿宋_GB2312</vt:lpstr>
      <vt:lpstr>仿宋</vt:lpstr>
      <vt:lpstr>北航数字电路模板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 第一章 数字逻辑代数基础</vt:lpstr>
      <vt:lpstr>§1.1 数制</vt:lpstr>
      <vt:lpstr>§1.1 数制</vt:lpstr>
      <vt:lpstr>§1.1 数制</vt:lpstr>
      <vt:lpstr>§1.1 数制</vt:lpstr>
      <vt:lpstr>§1.1 数制</vt:lpstr>
      <vt:lpstr>§1.1.3不同数制之间的转换</vt:lpstr>
      <vt:lpstr>PowerPoint 演示文稿</vt:lpstr>
      <vt:lpstr>§1.1 数制</vt:lpstr>
      <vt:lpstr>权值实现十进制到二进制转换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 1.2编码</vt:lpstr>
      <vt:lpstr>§ 1.2编码</vt:lpstr>
      <vt:lpstr>1.2编码</vt:lpstr>
      <vt:lpstr>1.2编码</vt:lpstr>
      <vt:lpstr>一、原码</vt:lpstr>
      <vt:lpstr>二、反码</vt:lpstr>
      <vt:lpstr>PowerPoint 演示文稿</vt:lpstr>
      <vt:lpstr>PowerPoint 演示文稿</vt:lpstr>
      <vt:lpstr>1.2编码</vt:lpstr>
      <vt:lpstr>1.2编码</vt:lpstr>
      <vt:lpstr>1.2编码</vt:lpstr>
      <vt:lpstr>1.2 编码</vt:lpstr>
      <vt:lpstr>1.2 编码</vt:lpstr>
      <vt:lpstr>1.2 编码</vt:lpstr>
      <vt:lpstr>1.2 编码</vt:lpstr>
      <vt:lpstr>1.2 编码</vt:lpstr>
      <vt:lpstr>1.2 编码</vt:lpstr>
      <vt:lpstr>1.2 编码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 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数据校验码</dc:title>
  <dc:creator>a</dc:creator>
  <cp:lastModifiedBy>胡晓光</cp:lastModifiedBy>
  <cp:revision>471</cp:revision>
  <dcterms:created xsi:type="dcterms:W3CDTF">2018-11-07T08:49:00Z</dcterms:created>
  <dcterms:modified xsi:type="dcterms:W3CDTF">2022-02-26T04:52:12Z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126613F567E04501BAEFE58D50078D5D</vt:lpwstr>
  </property>
  <property fmtid="{D5CDD505-2E9C-101B-9397-08002B2CF9AE}" pid="3" name="KSOProductBuildVer">
    <vt:lpwstr>2052-11.1.0.11365</vt:lpwstr>
  </property>
</Properties>
</file>