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624" r:id="rId3"/>
    <p:sldId id="527" r:id="rId4"/>
    <p:sldId id="528" r:id="rId5"/>
    <p:sldId id="529" r:id="rId6"/>
    <p:sldId id="530" r:id="rId8"/>
    <p:sldId id="531" r:id="rId9"/>
    <p:sldId id="532" r:id="rId10"/>
    <p:sldId id="637" r:id="rId11"/>
    <p:sldId id="533" r:id="rId12"/>
    <p:sldId id="534" r:id="rId13"/>
    <p:sldId id="535" r:id="rId14"/>
    <p:sldId id="291" r:id="rId15"/>
    <p:sldId id="305" r:id="rId16"/>
    <p:sldId id="579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8F8"/>
    <a:srgbClr val="000000"/>
    <a:srgbClr val="FFFFFF"/>
    <a:srgbClr val="FF0000"/>
    <a:srgbClr val="B3ABFD"/>
    <a:srgbClr val="0070C0"/>
    <a:srgbClr val="9090F4"/>
    <a:srgbClr val="65A9D9"/>
    <a:srgbClr val="FF33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7" autoAdjust="0"/>
    <p:restoredTop sz="89307" autoAdjust="0"/>
  </p:normalViewPr>
  <p:slideViewPr>
    <p:cSldViewPr snapToGrid="0">
      <p:cViewPr varScale="1">
        <p:scale>
          <a:sx n="85" d="100"/>
          <a:sy n="85" d="100"/>
        </p:scale>
        <p:origin x="843" y="39"/>
      </p:cViewPr>
      <p:guideLst>
        <p:guide orient="horz" pos="2188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CAF0DD12-6D0B-434E-AEAE-27A0808CBFD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如果输入多于一个？比如 </a:t>
            </a:r>
            <a:r>
              <a:rPr lang="en-US" altLang="zh-CN" dirty="0"/>
              <a:t>I3 </a:t>
            </a:r>
            <a:r>
              <a:rPr lang="zh-CN" altLang="en-US" dirty="0"/>
              <a:t>和 </a:t>
            </a:r>
            <a:r>
              <a:rPr lang="en-US" altLang="zh-CN" dirty="0"/>
              <a:t>I4 </a:t>
            </a:r>
            <a:r>
              <a:rPr lang="zh-CN" altLang="en-US" dirty="0"/>
              <a:t>都有输入？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Y2</a:t>
            </a:r>
            <a:r>
              <a:rPr lang="zh-CN" altLang="en-US" dirty="0"/>
              <a:t>表达式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中断的概念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6B972-157A-4C10-9CD1-BA8A3F8000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2C078-0ACF-4B6A-8B64-28DE476465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DF004F-A1D3-4A32-B9CF-A5A7D5704D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05278-61F9-48C3-8FC3-3A17AD9DE61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8FD384-32F8-44E9-8169-93E7B597293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76729-C9B5-4B34-98AF-708B3BBA26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46FE2-46C7-43C3-9FB0-079D3084B2B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B74CBB-5BE3-4FC8-AE54-6E725B5C38C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C158C-DA34-4541-A3C6-DC8C90AF7B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67D7E1-75FC-4B18-9DBE-99D7C8C1392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4D0CE-8F13-4F51-9BDF-61918DB36F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solidFill>
                  <a:schemeClr val="tx1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solidFill>
                  <a:schemeClr val="tx1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tx1"/>
                </a:solidFill>
                <a:ea typeface="黑体" panose="02010609060101010101" pitchFamily="49" charset="-122"/>
              </a:defRPr>
            </a:lvl1pPr>
          </a:lstStyle>
          <a:p>
            <a:fld id="{71DF61C9-BBB7-42B5-A731-022D35D89F47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481013"/>
            <a:ext cx="2714625" cy="4794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b="1" dirty="0">
                <a:solidFill>
                  <a:srgbClr val="1F08F8"/>
                </a:solidFill>
                <a:cs typeface="Times New Roman" panose="02020603050405020304" pitchFamily="18" charset="0"/>
              </a:rPr>
              <a:t>四、</a:t>
            </a:r>
            <a:r>
              <a:rPr lang="zh-CN" altLang="en-US" sz="3200" b="1" dirty="0">
                <a:solidFill>
                  <a:srgbClr val="1F08F8"/>
                </a:solidFill>
              </a:rPr>
              <a:t>编码器</a:t>
            </a:r>
            <a:endParaRPr lang="zh-CN" altLang="en-US" sz="3200" b="1" dirty="0">
              <a:solidFill>
                <a:srgbClr val="1F08F8"/>
              </a:solidFill>
            </a:endParaRPr>
          </a:p>
        </p:txBody>
      </p:sp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447675" y="2260600"/>
            <a:ext cx="8408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功能：对应输入的每一个状态，输出一个编码。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1755775" y="3084513"/>
            <a:ext cx="3101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二进制编码器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1739900" y="4160838"/>
            <a:ext cx="4154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十进制编码器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1755775" y="5200650"/>
            <a:ext cx="3101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优先编码器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592138" y="1400175"/>
            <a:ext cx="2600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编码器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8" grpId="0" autoUpdateAnimBg="0"/>
      <p:bldP spid="275459" grpId="0" autoUpdateAnimBg="0"/>
      <p:bldP spid="275460" grpId="0" autoUpdateAnimBg="0"/>
      <p:bldP spid="275461" grpId="0" autoUpdateAnimBg="0"/>
      <p:bldP spid="275462" grpId="0" autoUpdateAnimBg="0"/>
      <p:bldP spid="27546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8" y="234950"/>
            <a:ext cx="1550987" cy="569913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1】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pSp>
        <p:nvGrpSpPr>
          <p:cNvPr id="283651" name="Group 3"/>
          <p:cNvGrpSpPr/>
          <p:nvPr/>
        </p:nvGrpSpPr>
        <p:grpSpPr bwMode="auto">
          <a:xfrm>
            <a:off x="5318125" y="1830388"/>
            <a:ext cx="993775" cy="1871662"/>
            <a:chOff x="3262" y="1153"/>
            <a:chExt cx="626" cy="1179"/>
          </a:xfrm>
        </p:grpSpPr>
        <p:sp>
          <p:nvSpPr>
            <p:cNvPr id="77922" name="Line 4"/>
            <p:cNvSpPr>
              <a:spLocks noChangeShapeType="1"/>
            </p:cNvSpPr>
            <p:nvPr/>
          </p:nvSpPr>
          <p:spPr bwMode="auto">
            <a:xfrm>
              <a:off x="3262" y="2196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923" name="Line 5"/>
            <p:cNvSpPr>
              <a:spLocks noChangeShapeType="1"/>
            </p:cNvSpPr>
            <p:nvPr/>
          </p:nvSpPr>
          <p:spPr bwMode="auto">
            <a:xfrm>
              <a:off x="3262" y="2332"/>
              <a:ext cx="3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924" name="Line 6"/>
            <p:cNvSpPr>
              <a:spLocks noChangeShapeType="1"/>
            </p:cNvSpPr>
            <p:nvPr/>
          </p:nvSpPr>
          <p:spPr bwMode="auto">
            <a:xfrm flipV="1">
              <a:off x="3888" y="1153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925" name="Line 7"/>
            <p:cNvSpPr>
              <a:spLocks noChangeShapeType="1"/>
            </p:cNvSpPr>
            <p:nvPr/>
          </p:nvSpPr>
          <p:spPr bwMode="auto">
            <a:xfrm flipH="1">
              <a:off x="3643" y="1153"/>
              <a:ext cx="2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926" name="Line 8"/>
            <p:cNvSpPr>
              <a:spLocks noChangeShapeType="1"/>
            </p:cNvSpPr>
            <p:nvPr/>
          </p:nvSpPr>
          <p:spPr bwMode="auto">
            <a:xfrm>
              <a:off x="3643" y="1153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83657" name="Group 9"/>
          <p:cNvGrpSpPr/>
          <p:nvPr/>
        </p:nvGrpSpPr>
        <p:grpSpPr bwMode="auto">
          <a:xfrm>
            <a:off x="2781300" y="3486150"/>
            <a:ext cx="595313" cy="1944688"/>
            <a:chOff x="1752" y="2196"/>
            <a:chExt cx="375" cy="1225"/>
          </a:xfrm>
        </p:grpSpPr>
        <p:sp>
          <p:nvSpPr>
            <p:cNvPr id="77920" name="Line 10"/>
            <p:cNvSpPr>
              <a:spLocks noChangeShapeType="1"/>
            </p:cNvSpPr>
            <p:nvPr/>
          </p:nvSpPr>
          <p:spPr bwMode="auto">
            <a:xfrm>
              <a:off x="1888" y="2196"/>
              <a:ext cx="0" cy="9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921" name="Rectangle 11"/>
            <p:cNvSpPr>
              <a:spLocks noChangeArrowheads="1"/>
            </p:cNvSpPr>
            <p:nvPr/>
          </p:nvSpPr>
          <p:spPr bwMode="auto">
            <a:xfrm>
              <a:off x="1752" y="3133"/>
              <a:ext cx="375" cy="288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4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 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83660" name="Group 12"/>
          <p:cNvGrpSpPr/>
          <p:nvPr/>
        </p:nvGrpSpPr>
        <p:grpSpPr bwMode="auto">
          <a:xfrm>
            <a:off x="3365500" y="912813"/>
            <a:ext cx="5630863" cy="1203325"/>
            <a:chOff x="2032" y="575"/>
            <a:chExt cx="3547" cy="758"/>
          </a:xfrm>
        </p:grpSpPr>
        <p:sp>
          <p:nvSpPr>
            <p:cNvPr id="77912" name="Line 13"/>
            <p:cNvSpPr>
              <a:spLocks noChangeShapeType="1"/>
            </p:cNvSpPr>
            <p:nvPr/>
          </p:nvSpPr>
          <p:spPr bwMode="auto">
            <a:xfrm>
              <a:off x="2163" y="835"/>
              <a:ext cx="0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913" name="Line 14"/>
            <p:cNvSpPr>
              <a:spLocks noChangeShapeType="1"/>
            </p:cNvSpPr>
            <p:nvPr/>
          </p:nvSpPr>
          <p:spPr bwMode="auto">
            <a:xfrm>
              <a:off x="3206" y="835"/>
              <a:ext cx="0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914" name="Line 15"/>
            <p:cNvSpPr>
              <a:spLocks noChangeShapeType="1"/>
            </p:cNvSpPr>
            <p:nvPr/>
          </p:nvSpPr>
          <p:spPr bwMode="auto">
            <a:xfrm>
              <a:off x="4411" y="835"/>
              <a:ext cx="0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915" name="Line 16"/>
            <p:cNvSpPr>
              <a:spLocks noChangeShapeType="1"/>
            </p:cNvSpPr>
            <p:nvPr/>
          </p:nvSpPr>
          <p:spPr bwMode="auto">
            <a:xfrm>
              <a:off x="5419" y="835"/>
              <a:ext cx="0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916" name="Text Box 17"/>
            <p:cNvSpPr txBox="1">
              <a:spLocks noChangeArrowheads="1"/>
            </p:cNvSpPr>
            <p:nvPr/>
          </p:nvSpPr>
          <p:spPr bwMode="auto">
            <a:xfrm>
              <a:off x="5308" y="576"/>
              <a:ext cx="27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917" name="Text Box 18"/>
            <p:cNvSpPr txBox="1">
              <a:spLocks noChangeArrowheads="1"/>
            </p:cNvSpPr>
            <p:nvPr/>
          </p:nvSpPr>
          <p:spPr bwMode="auto">
            <a:xfrm>
              <a:off x="4282" y="587"/>
              <a:ext cx="27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918" name="Text Box 19"/>
            <p:cNvSpPr txBox="1">
              <a:spLocks noChangeArrowheads="1"/>
            </p:cNvSpPr>
            <p:nvPr/>
          </p:nvSpPr>
          <p:spPr bwMode="auto">
            <a:xfrm>
              <a:off x="3095" y="587"/>
              <a:ext cx="27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8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919" name="Text Box 20"/>
            <p:cNvSpPr txBox="1">
              <a:spLocks noChangeArrowheads="1"/>
            </p:cNvSpPr>
            <p:nvPr/>
          </p:nvSpPr>
          <p:spPr bwMode="auto">
            <a:xfrm>
              <a:off x="2032" y="575"/>
              <a:ext cx="38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15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83669" name="Text Box 21"/>
          <p:cNvSpPr txBox="1">
            <a:spLocks noChangeArrowheads="1"/>
          </p:cNvSpPr>
          <p:nvPr/>
        </p:nvSpPr>
        <p:spPr bwMode="auto">
          <a:xfrm>
            <a:off x="1022350" y="5648325"/>
            <a:ext cx="7350125" cy="9461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若高位片有“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输入，高位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=1,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禁止低位片。若高位片无“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输入，高位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=0,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低位片工作。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83670" name="Text Box 22"/>
          <p:cNvSpPr txBox="1">
            <a:spLocks noChangeArrowheads="1"/>
          </p:cNvSpPr>
          <p:nvPr/>
        </p:nvSpPr>
        <p:spPr bwMode="auto">
          <a:xfrm>
            <a:off x="69850" y="1612900"/>
            <a:ext cx="2565400" cy="4572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输入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24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83671" name="Group 23"/>
          <p:cNvGrpSpPr/>
          <p:nvPr/>
        </p:nvGrpSpPr>
        <p:grpSpPr bwMode="auto">
          <a:xfrm>
            <a:off x="104775" y="2133600"/>
            <a:ext cx="2406650" cy="519113"/>
            <a:chOff x="66" y="1344"/>
            <a:chExt cx="1516" cy="327"/>
          </a:xfrm>
        </p:grpSpPr>
        <p:grpSp>
          <p:nvGrpSpPr>
            <p:cNvPr id="77908" name="Group 24"/>
            <p:cNvGrpSpPr/>
            <p:nvPr/>
          </p:nvGrpSpPr>
          <p:grpSpPr bwMode="auto">
            <a:xfrm>
              <a:off x="66" y="1344"/>
              <a:ext cx="621" cy="327"/>
              <a:chOff x="260" y="2270"/>
              <a:chExt cx="621" cy="327"/>
            </a:xfrm>
          </p:grpSpPr>
          <p:sp>
            <p:nvSpPr>
              <p:cNvPr id="77910" name="Text Box 25"/>
              <p:cNvSpPr txBox="1">
                <a:spLocks noChangeArrowheads="1"/>
              </p:cNvSpPr>
              <p:nvPr/>
            </p:nvSpPr>
            <p:spPr bwMode="auto">
              <a:xfrm>
                <a:off x="260" y="2270"/>
                <a:ext cx="621" cy="32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=0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7911" name="Line 26"/>
              <p:cNvSpPr>
                <a:spLocks noChangeShapeType="1"/>
              </p:cNvSpPr>
              <p:nvPr/>
            </p:nvSpPr>
            <p:spPr bwMode="auto">
              <a:xfrm>
                <a:off x="316" y="2315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77909" name="Text Box 27"/>
            <p:cNvSpPr txBox="1">
              <a:spLocks noChangeArrowheads="1"/>
            </p:cNvSpPr>
            <p:nvPr/>
          </p:nvSpPr>
          <p:spPr bwMode="auto">
            <a:xfrm>
              <a:off x="644" y="1367"/>
              <a:ext cx="938" cy="288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1   1   1   1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83676" name="Group 28"/>
          <p:cNvGrpSpPr/>
          <p:nvPr/>
        </p:nvGrpSpPr>
        <p:grpSpPr bwMode="auto">
          <a:xfrm>
            <a:off x="104775" y="2649538"/>
            <a:ext cx="2406650" cy="519112"/>
            <a:chOff x="66" y="1344"/>
            <a:chExt cx="1516" cy="327"/>
          </a:xfrm>
        </p:grpSpPr>
        <p:grpSp>
          <p:nvGrpSpPr>
            <p:cNvPr id="77904" name="Group 29"/>
            <p:cNvGrpSpPr/>
            <p:nvPr/>
          </p:nvGrpSpPr>
          <p:grpSpPr bwMode="auto">
            <a:xfrm>
              <a:off x="66" y="1344"/>
              <a:ext cx="621" cy="327"/>
              <a:chOff x="260" y="2270"/>
              <a:chExt cx="621" cy="327"/>
            </a:xfrm>
          </p:grpSpPr>
          <p:sp>
            <p:nvSpPr>
              <p:cNvPr id="77906" name="Text Box 30"/>
              <p:cNvSpPr txBox="1">
                <a:spLocks noChangeArrowheads="1"/>
              </p:cNvSpPr>
              <p:nvPr/>
            </p:nvSpPr>
            <p:spPr bwMode="auto">
              <a:xfrm>
                <a:off x="260" y="2270"/>
                <a:ext cx="621" cy="32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=0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7907" name="Line 31"/>
              <p:cNvSpPr>
                <a:spLocks noChangeShapeType="1"/>
              </p:cNvSpPr>
              <p:nvPr/>
            </p:nvSpPr>
            <p:spPr bwMode="auto">
              <a:xfrm>
                <a:off x="316" y="2315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77905" name="Text Box 32"/>
            <p:cNvSpPr txBox="1">
              <a:spLocks noChangeArrowheads="1"/>
            </p:cNvSpPr>
            <p:nvPr/>
          </p:nvSpPr>
          <p:spPr bwMode="auto">
            <a:xfrm>
              <a:off x="644" y="1367"/>
              <a:ext cx="938" cy="288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1   1   1   0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83681" name="Group 33"/>
          <p:cNvGrpSpPr/>
          <p:nvPr/>
        </p:nvGrpSpPr>
        <p:grpSpPr bwMode="auto">
          <a:xfrm>
            <a:off x="104775" y="3687763"/>
            <a:ext cx="2406650" cy="519112"/>
            <a:chOff x="66" y="1344"/>
            <a:chExt cx="1516" cy="327"/>
          </a:xfrm>
        </p:grpSpPr>
        <p:grpSp>
          <p:nvGrpSpPr>
            <p:cNvPr id="77900" name="Group 34"/>
            <p:cNvGrpSpPr/>
            <p:nvPr/>
          </p:nvGrpSpPr>
          <p:grpSpPr bwMode="auto">
            <a:xfrm>
              <a:off x="66" y="1344"/>
              <a:ext cx="621" cy="327"/>
              <a:chOff x="260" y="2270"/>
              <a:chExt cx="621" cy="327"/>
            </a:xfrm>
          </p:grpSpPr>
          <p:sp>
            <p:nvSpPr>
              <p:cNvPr id="77902" name="Text Box 35"/>
              <p:cNvSpPr txBox="1">
                <a:spLocks noChangeArrowheads="1"/>
              </p:cNvSpPr>
              <p:nvPr/>
            </p:nvSpPr>
            <p:spPr bwMode="auto">
              <a:xfrm>
                <a:off x="260" y="2270"/>
                <a:ext cx="621" cy="32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7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=0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7903" name="Line 36"/>
              <p:cNvSpPr>
                <a:spLocks noChangeShapeType="1"/>
              </p:cNvSpPr>
              <p:nvPr/>
            </p:nvSpPr>
            <p:spPr bwMode="auto">
              <a:xfrm>
                <a:off x="316" y="2315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77901" name="Text Box 37"/>
            <p:cNvSpPr txBox="1">
              <a:spLocks noChangeArrowheads="1"/>
            </p:cNvSpPr>
            <p:nvPr/>
          </p:nvSpPr>
          <p:spPr bwMode="auto">
            <a:xfrm>
              <a:off x="644" y="1367"/>
              <a:ext cx="938" cy="288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1   0   0   0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83686" name="Group 38"/>
          <p:cNvGrpSpPr/>
          <p:nvPr/>
        </p:nvGrpSpPr>
        <p:grpSpPr bwMode="auto">
          <a:xfrm>
            <a:off x="87313" y="4152900"/>
            <a:ext cx="2406650" cy="519113"/>
            <a:chOff x="66" y="2789"/>
            <a:chExt cx="1516" cy="327"/>
          </a:xfrm>
        </p:grpSpPr>
        <p:grpSp>
          <p:nvGrpSpPr>
            <p:cNvPr id="77896" name="Group 39"/>
            <p:cNvGrpSpPr/>
            <p:nvPr/>
          </p:nvGrpSpPr>
          <p:grpSpPr bwMode="auto">
            <a:xfrm>
              <a:off x="66" y="2789"/>
              <a:ext cx="621" cy="327"/>
              <a:chOff x="66" y="2789"/>
              <a:chExt cx="621" cy="327"/>
            </a:xfrm>
          </p:grpSpPr>
          <p:sp>
            <p:nvSpPr>
              <p:cNvPr id="77898" name="Text Box 40"/>
              <p:cNvSpPr txBox="1">
                <a:spLocks noChangeArrowheads="1"/>
              </p:cNvSpPr>
              <p:nvPr/>
            </p:nvSpPr>
            <p:spPr bwMode="auto">
              <a:xfrm>
                <a:off x="66" y="2789"/>
                <a:ext cx="621" cy="32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8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=0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7899" name="Line 41"/>
              <p:cNvSpPr>
                <a:spLocks noChangeShapeType="1"/>
              </p:cNvSpPr>
              <p:nvPr/>
            </p:nvSpPr>
            <p:spPr bwMode="auto">
              <a:xfrm>
                <a:off x="122" y="2834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77897" name="Text Box 42"/>
            <p:cNvSpPr txBox="1">
              <a:spLocks noChangeArrowheads="1"/>
            </p:cNvSpPr>
            <p:nvPr/>
          </p:nvSpPr>
          <p:spPr bwMode="auto">
            <a:xfrm>
              <a:off x="644" y="2812"/>
              <a:ext cx="938" cy="288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0   1   1   1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83691" name="Group 43"/>
          <p:cNvGrpSpPr/>
          <p:nvPr/>
        </p:nvGrpSpPr>
        <p:grpSpPr bwMode="auto">
          <a:xfrm>
            <a:off x="69850" y="4943475"/>
            <a:ext cx="2406650" cy="519113"/>
            <a:chOff x="66" y="2789"/>
            <a:chExt cx="1516" cy="327"/>
          </a:xfrm>
        </p:grpSpPr>
        <p:grpSp>
          <p:nvGrpSpPr>
            <p:cNvPr id="77892" name="Group 44"/>
            <p:cNvGrpSpPr/>
            <p:nvPr/>
          </p:nvGrpSpPr>
          <p:grpSpPr bwMode="auto">
            <a:xfrm>
              <a:off x="66" y="2789"/>
              <a:ext cx="621" cy="327"/>
              <a:chOff x="66" y="2789"/>
              <a:chExt cx="621" cy="327"/>
            </a:xfrm>
          </p:grpSpPr>
          <p:sp>
            <p:nvSpPr>
              <p:cNvPr id="77894" name="Text Box 45"/>
              <p:cNvSpPr txBox="1">
                <a:spLocks noChangeArrowheads="1"/>
              </p:cNvSpPr>
              <p:nvPr/>
            </p:nvSpPr>
            <p:spPr bwMode="auto">
              <a:xfrm>
                <a:off x="66" y="2789"/>
                <a:ext cx="621" cy="32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15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=0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7895" name="Line 46"/>
              <p:cNvSpPr>
                <a:spLocks noChangeShapeType="1"/>
              </p:cNvSpPr>
              <p:nvPr/>
            </p:nvSpPr>
            <p:spPr bwMode="auto">
              <a:xfrm>
                <a:off x="122" y="2834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77893" name="Text Box 47"/>
            <p:cNvSpPr txBox="1">
              <a:spLocks noChangeArrowheads="1"/>
            </p:cNvSpPr>
            <p:nvPr/>
          </p:nvSpPr>
          <p:spPr bwMode="auto">
            <a:xfrm>
              <a:off x="644" y="2812"/>
              <a:ext cx="938" cy="288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0   0   0   0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83696" name="Group 48"/>
          <p:cNvGrpSpPr/>
          <p:nvPr/>
        </p:nvGrpSpPr>
        <p:grpSpPr bwMode="auto">
          <a:xfrm>
            <a:off x="2760663" y="1828800"/>
            <a:ext cx="215900" cy="268288"/>
            <a:chOff x="1739" y="1152"/>
            <a:chExt cx="136" cy="169"/>
          </a:xfrm>
        </p:grpSpPr>
        <p:sp>
          <p:nvSpPr>
            <p:cNvPr id="77890" name="Line 49"/>
            <p:cNvSpPr>
              <a:spLocks noChangeShapeType="1"/>
            </p:cNvSpPr>
            <p:nvPr/>
          </p:nvSpPr>
          <p:spPr bwMode="auto">
            <a:xfrm flipV="1">
              <a:off x="1807" y="1163"/>
              <a:ext cx="0" cy="1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891" name="Line 50"/>
            <p:cNvSpPr>
              <a:spLocks noChangeShapeType="1"/>
            </p:cNvSpPr>
            <p:nvPr/>
          </p:nvSpPr>
          <p:spPr bwMode="auto">
            <a:xfrm>
              <a:off x="1739" y="1152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83699" name="Text Box 51"/>
          <p:cNvSpPr txBox="1">
            <a:spLocks noChangeArrowheads="1"/>
          </p:cNvSpPr>
          <p:nvPr/>
        </p:nvSpPr>
        <p:spPr bwMode="auto">
          <a:xfrm>
            <a:off x="1397000" y="268288"/>
            <a:ext cx="6597650" cy="519112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将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8 - 3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优先编码器扩展为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16-4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优先编码器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83700" name="Group 52"/>
          <p:cNvGrpSpPr/>
          <p:nvPr/>
        </p:nvGrpSpPr>
        <p:grpSpPr bwMode="auto">
          <a:xfrm>
            <a:off x="2708275" y="2117725"/>
            <a:ext cx="2911475" cy="1368425"/>
            <a:chOff x="1706" y="1334"/>
            <a:chExt cx="1834" cy="862"/>
          </a:xfrm>
        </p:grpSpPr>
        <p:sp>
          <p:nvSpPr>
            <p:cNvPr id="77879" name="Rectangle 53"/>
            <p:cNvSpPr>
              <a:spLocks noChangeArrowheads="1"/>
            </p:cNvSpPr>
            <p:nvPr/>
          </p:nvSpPr>
          <p:spPr bwMode="auto">
            <a:xfrm>
              <a:off x="1706" y="1334"/>
              <a:ext cx="1769" cy="86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880" name="Line 54"/>
            <p:cNvSpPr>
              <a:spLocks noChangeShapeType="1"/>
            </p:cNvSpPr>
            <p:nvPr/>
          </p:nvSpPr>
          <p:spPr bwMode="auto">
            <a:xfrm>
              <a:off x="1774" y="1391"/>
              <a:ext cx="160" cy="1"/>
            </a:xfrm>
            <a:prstGeom prst="line">
              <a:avLst/>
            </a:prstGeom>
            <a:noFill/>
            <a:ln w="14288">
              <a:solidFill>
                <a:srgbClr val="65A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881" name="Rectangle 55"/>
            <p:cNvSpPr>
              <a:spLocks noChangeArrowheads="1"/>
            </p:cNvSpPr>
            <p:nvPr/>
          </p:nvSpPr>
          <p:spPr bwMode="auto">
            <a:xfrm>
              <a:off x="1777" y="1389"/>
              <a:ext cx="237" cy="23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ST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882" name="Rectangle 56"/>
            <p:cNvSpPr>
              <a:spLocks noChangeArrowheads="1"/>
            </p:cNvSpPr>
            <p:nvPr/>
          </p:nvSpPr>
          <p:spPr bwMode="auto">
            <a:xfrm>
              <a:off x="2160" y="1877"/>
              <a:ext cx="316" cy="29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kumimoji="0" lang="en-US" altLang="zh-CN" sz="24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7883" name="Rectangle 57"/>
            <p:cNvSpPr>
              <a:spLocks noChangeArrowheads="1"/>
            </p:cNvSpPr>
            <p:nvPr/>
          </p:nvSpPr>
          <p:spPr bwMode="auto">
            <a:xfrm>
              <a:off x="2562" y="1877"/>
              <a:ext cx="373" cy="29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kumimoji="0" lang="en-US" altLang="zh-CN" sz="24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 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884" name="Rectangle 58"/>
            <p:cNvSpPr>
              <a:spLocks noChangeArrowheads="1"/>
            </p:cNvSpPr>
            <p:nvPr/>
          </p:nvSpPr>
          <p:spPr bwMode="auto">
            <a:xfrm>
              <a:off x="2972" y="1877"/>
              <a:ext cx="316" cy="29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kumimoji="0" lang="en-US" altLang="zh-CN" sz="24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7885" name="Rectangle 59"/>
            <p:cNvSpPr>
              <a:spLocks noChangeArrowheads="1"/>
            </p:cNvSpPr>
            <p:nvPr/>
          </p:nvSpPr>
          <p:spPr bwMode="auto">
            <a:xfrm>
              <a:off x="3214" y="1878"/>
              <a:ext cx="32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kumimoji="0" lang="en-US" altLang="zh-CN" sz="24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7886" name="Rectangle 60"/>
            <p:cNvSpPr>
              <a:spLocks noChangeArrowheads="1"/>
            </p:cNvSpPr>
            <p:nvPr/>
          </p:nvSpPr>
          <p:spPr bwMode="auto">
            <a:xfrm>
              <a:off x="1752" y="1878"/>
              <a:ext cx="432" cy="288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kumimoji="0" lang="en-US" altLang="zh-CN" sz="24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EX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7887" name="Text Box 61"/>
            <p:cNvSpPr txBox="1">
              <a:spLocks noChangeArrowheads="1"/>
            </p:cNvSpPr>
            <p:nvPr/>
          </p:nvSpPr>
          <p:spPr bwMode="auto">
            <a:xfrm>
              <a:off x="2160" y="1379"/>
              <a:ext cx="1225" cy="23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7 6 5 4 3 2 1 0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888" name="Text Box 62"/>
            <p:cNvSpPr txBox="1">
              <a:spLocks noChangeArrowheads="1"/>
            </p:cNvSpPr>
            <p:nvPr/>
          </p:nvSpPr>
          <p:spPr bwMode="auto">
            <a:xfrm>
              <a:off x="2019" y="1614"/>
              <a:ext cx="1332" cy="288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74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148(2)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83712" name="Group 64"/>
          <p:cNvGrpSpPr/>
          <p:nvPr/>
        </p:nvGrpSpPr>
        <p:grpSpPr bwMode="auto">
          <a:xfrm>
            <a:off x="6115050" y="2117725"/>
            <a:ext cx="2890838" cy="1368425"/>
            <a:chOff x="3852" y="1334"/>
            <a:chExt cx="1821" cy="862"/>
          </a:xfrm>
        </p:grpSpPr>
        <p:sp>
          <p:nvSpPr>
            <p:cNvPr id="77868" name="Rectangle 65"/>
            <p:cNvSpPr>
              <a:spLocks noChangeArrowheads="1"/>
            </p:cNvSpPr>
            <p:nvPr/>
          </p:nvSpPr>
          <p:spPr bwMode="auto">
            <a:xfrm>
              <a:off x="3852" y="1334"/>
              <a:ext cx="1769" cy="86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869" name="Line 66"/>
            <p:cNvSpPr>
              <a:spLocks noChangeShapeType="1"/>
            </p:cNvSpPr>
            <p:nvPr/>
          </p:nvSpPr>
          <p:spPr bwMode="auto">
            <a:xfrm>
              <a:off x="3939" y="1390"/>
              <a:ext cx="160" cy="1"/>
            </a:xfrm>
            <a:prstGeom prst="line">
              <a:avLst/>
            </a:prstGeom>
            <a:noFill/>
            <a:ln w="14288">
              <a:solidFill>
                <a:srgbClr val="65A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870" name="Rectangle 67"/>
            <p:cNvSpPr>
              <a:spLocks noChangeArrowheads="1"/>
            </p:cNvSpPr>
            <p:nvPr/>
          </p:nvSpPr>
          <p:spPr bwMode="auto">
            <a:xfrm>
              <a:off x="3902" y="1394"/>
              <a:ext cx="237" cy="23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ST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871" name="Rectangle 68"/>
            <p:cNvSpPr>
              <a:spLocks noChangeArrowheads="1"/>
            </p:cNvSpPr>
            <p:nvPr/>
          </p:nvSpPr>
          <p:spPr bwMode="auto">
            <a:xfrm>
              <a:off x="4463" y="1877"/>
              <a:ext cx="316" cy="29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kumimoji="0" lang="en-US" altLang="zh-CN" sz="24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7872" name="Rectangle 69"/>
            <p:cNvSpPr>
              <a:spLocks noChangeArrowheads="1"/>
            </p:cNvSpPr>
            <p:nvPr/>
          </p:nvSpPr>
          <p:spPr bwMode="auto">
            <a:xfrm>
              <a:off x="4759" y="1877"/>
              <a:ext cx="373" cy="29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kumimoji="0" lang="en-US" altLang="zh-CN" sz="24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 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873" name="Rectangle 70"/>
            <p:cNvSpPr>
              <a:spLocks noChangeArrowheads="1"/>
            </p:cNvSpPr>
            <p:nvPr/>
          </p:nvSpPr>
          <p:spPr bwMode="auto">
            <a:xfrm>
              <a:off x="5089" y="1877"/>
              <a:ext cx="316" cy="29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kumimoji="0" lang="en-US" altLang="zh-CN" sz="24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7874" name="Rectangle 71"/>
            <p:cNvSpPr>
              <a:spLocks noChangeArrowheads="1"/>
            </p:cNvSpPr>
            <p:nvPr/>
          </p:nvSpPr>
          <p:spPr bwMode="auto">
            <a:xfrm>
              <a:off x="5347" y="1878"/>
              <a:ext cx="32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kumimoji="0" lang="en-US" altLang="zh-CN" sz="24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7875" name="Text Box 72"/>
            <p:cNvSpPr txBox="1">
              <a:spLocks noChangeArrowheads="1"/>
            </p:cNvSpPr>
            <p:nvPr/>
          </p:nvSpPr>
          <p:spPr bwMode="auto">
            <a:xfrm>
              <a:off x="4396" y="1379"/>
              <a:ext cx="1225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7 6 5 4 3 2 1 0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876" name="Text Box 73"/>
            <p:cNvSpPr txBox="1">
              <a:spLocks noChangeArrowheads="1"/>
            </p:cNvSpPr>
            <p:nvPr/>
          </p:nvSpPr>
          <p:spPr bwMode="auto">
            <a:xfrm>
              <a:off x="4279" y="1648"/>
              <a:ext cx="133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74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148(1)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877" name="Rectangle 74"/>
            <p:cNvSpPr>
              <a:spLocks noChangeArrowheads="1"/>
            </p:cNvSpPr>
            <p:nvPr/>
          </p:nvSpPr>
          <p:spPr bwMode="auto">
            <a:xfrm>
              <a:off x="3898" y="1890"/>
              <a:ext cx="43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kumimoji="0" lang="en-US" altLang="zh-CN" sz="2400" b="1" i="0" u="none" strike="noStrike" kern="1200" cap="none" spc="0" normalizeH="0" baseline="-30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EX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83724" name="Group 76"/>
          <p:cNvGrpSpPr/>
          <p:nvPr/>
        </p:nvGrpSpPr>
        <p:grpSpPr bwMode="auto">
          <a:xfrm>
            <a:off x="3395663" y="3474575"/>
            <a:ext cx="4932362" cy="1970088"/>
            <a:chOff x="2139" y="2196"/>
            <a:chExt cx="3107" cy="1241"/>
          </a:xfrm>
        </p:grpSpPr>
        <p:grpSp>
          <p:nvGrpSpPr>
            <p:cNvPr id="77842" name="Group 77"/>
            <p:cNvGrpSpPr/>
            <p:nvPr/>
          </p:nvGrpSpPr>
          <p:grpSpPr bwMode="auto">
            <a:xfrm>
              <a:off x="2139" y="2196"/>
              <a:ext cx="3107" cy="1241"/>
              <a:chOff x="2139" y="2196"/>
              <a:chExt cx="3107" cy="1241"/>
            </a:xfrm>
          </p:grpSpPr>
          <p:grpSp>
            <p:nvGrpSpPr>
              <p:cNvPr id="77846" name="Group 78"/>
              <p:cNvGrpSpPr/>
              <p:nvPr/>
            </p:nvGrpSpPr>
            <p:grpSpPr bwMode="auto">
              <a:xfrm>
                <a:off x="2296" y="2196"/>
                <a:ext cx="2950" cy="499"/>
                <a:chOff x="1779" y="2264"/>
                <a:chExt cx="3402" cy="499"/>
              </a:xfrm>
            </p:grpSpPr>
            <p:sp>
              <p:nvSpPr>
                <p:cNvPr id="77856" name="Line 79"/>
                <p:cNvSpPr>
                  <a:spLocks noChangeShapeType="1"/>
                </p:cNvSpPr>
                <p:nvPr/>
              </p:nvSpPr>
              <p:spPr bwMode="auto">
                <a:xfrm>
                  <a:off x="1779" y="2264"/>
                  <a:ext cx="0" cy="49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77857" name="Line 80"/>
                <p:cNvSpPr>
                  <a:spLocks noChangeShapeType="1"/>
                </p:cNvSpPr>
                <p:nvPr/>
              </p:nvSpPr>
              <p:spPr bwMode="auto">
                <a:xfrm>
                  <a:off x="2232" y="2264"/>
                  <a:ext cx="0" cy="49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77858" name="Line 81"/>
                <p:cNvSpPr>
                  <a:spLocks noChangeShapeType="1"/>
                </p:cNvSpPr>
                <p:nvPr/>
              </p:nvSpPr>
              <p:spPr bwMode="auto">
                <a:xfrm>
                  <a:off x="2686" y="2264"/>
                  <a:ext cx="0" cy="49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77859" name="Line 82"/>
                <p:cNvSpPr>
                  <a:spLocks noChangeShapeType="1"/>
                </p:cNvSpPr>
                <p:nvPr/>
              </p:nvSpPr>
              <p:spPr bwMode="auto">
                <a:xfrm>
                  <a:off x="4500" y="2264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77860" name="Line 83"/>
                <p:cNvSpPr>
                  <a:spLocks noChangeShapeType="1"/>
                </p:cNvSpPr>
                <p:nvPr/>
              </p:nvSpPr>
              <p:spPr bwMode="auto">
                <a:xfrm>
                  <a:off x="4818" y="2264"/>
                  <a:ext cx="0" cy="31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77861" name="Line 84"/>
                <p:cNvSpPr>
                  <a:spLocks noChangeShapeType="1"/>
                </p:cNvSpPr>
                <p:nvPr/>
              </p:nvSpPr>
              <p:spPr bwMode="auto">
                <a:xfrm>
                  <a:off x="5181" y="2264"/>
                  <a:ext cx="0" cy="4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77862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2822" y="2672"/>
                  <a:ext cx="235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77863" name="Line 86"/>
                <p:cNvSpPr>
                  <a:spLocks noChangeShapeType="1"/>
                </p:cNvSpPr>
                <p:nvPr/>
              </p:nvSpPr>
              <p:spPr bwMode="auto">
                <a:xfrm>
                  <a:off x="2822" y="2672"/>
                  <a:ext cx="0" cy="9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77864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2369" y="2581"/>
                  <a:ext cx="244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77865" name="Line 88"/>
                <p:cNvSpPr>
                  <a:spLocks noChangeShapeType="1"/>
                </p:cNvSpPr>
                <p:nvPr/>
              </p:nvSpPr>
              <p:spPr bwMode="auto">
                <a:xfrm>
                  <a:off x="2369" y="2581"/>
                  <a:ext cx="0" cy="18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77866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1915" y="2491"/>
                  <a:ext cx="258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77867" name="Line 90"/>
                <p:cNvSpPr>
                  <a:spLocks noChangeShapeType="1"/>
                </p:cNvSpPr>
                <p:nvPr/>
              </p:nvSpPr>
              <p:spPr bwMode="auto">
                <a:xfrm>
                  <a:off x="1915" y="2491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77847" name="Rectangle 91"/>
              <p:cNvSpPr>
                <a:spLocks noChangeArrowheads="1"/>
              </p:cNvSpPr>
              <p:nvPr/>
            </p:nvSpPr>
            <p:spPr bwMode="auto">
              <a:xfrm>
                <a:off x="2139" y="2695"/>
                <a:ext cx="318" cy="2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7848" name="Rectangle 92"/>
              <p:cNvSpPr>
                <a:spLocks noChangeArrowheads="1"/>
              </p:cNvSpPr>
              <p:nvPr/>
            </p:nvSpPr>
            <p:spPr bwMode="auto">
              <a:xfrm>
                <a:off x="2593" y="2695"/>
                <a:ext cx="317" cy="2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7849" name="Rectangle 93"/>
              <p:cNvSpPr>
                <a:spLocks noChangeArrowheads="1"/>
              </p:cNvSpPr>
              <p:nvPr/>
            </p:nvSpPr>
            <p:spPr bwMode="auto">
              <a:xfrm>
                <a:off x="3047" y="2695"/>
                <a:ext cx="317" cy="2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7850" name="Line 94"/>
              <p:cNvSpPr>
                <a:spLocks noChangeShapeType="1"/>
              </p:cNvSpPr>
              <p:nvPr/>
            </p:nvSpPr>
            <p:spPr bwMode="auto">
              <a:xfrm>
                <a:off x="2321" y="2922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7851" name="Line 95"/>
              <p:cNvSpPr>
                <a:spLocks noChangeShapeType="1"/>
              </p:cNvSpPr>
              <p:nvPr/>
            </p:nvSpPr>
            <p:spPr bwMode="auto">
              <a:xfrm>
                <a:off x="2774" y="2922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7852" name="Line 96"/>
              <p:cNvSpPr>
                <a:spLocks noChangeShapeType="1"/>
              </p:cNvSpPr>
              <p:nvPr/>
            </p:nvSpPr>
            <p:spPr bwMode="auto">
              <a:xfrm>
                <a:off x="3228" y="2922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7853" name="Rectangle 97"/>
              <p:cNvSpPr>
                <a:spLocks noChangeArrowheads="1"/>
              </p:cNvSpPr>
              <p:nvPr/>
            </p:nvSpPr>
            <p:spPr bwMode="auto">
              <a:xfrm>
                <a:off x="2214" y="3149"/>
                <a:ext cx="319" cy="288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4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7854" name="Rectangle 98"/>
              <p:cNvSpPr>
                <a:spLocks noChangeArrowheads="1"/>
              </p:cNvSpPr>
              <p:nvPr/>
            </p:nvSpPr>
            <p:spPr bwMode="auto">
              <a:xfrm>
                <a:off x="2638" y="3149"/>
                <a:ext cx="375" cy="288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4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7855" name="Rectangle 99"/>
              <p:cNvSpPr>
                <a:spLocks noChangeArrowheads="1"/>
              </p:cNvSpPr>
              <p:nvPr/>
            </p:nvSpPr>
            <p:spPr bwMode="auto">
              <a:xfrm>
                <a:off x="3092" y="3149"/>
                <a:ext cx="319" cy="288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400" b="1" i="0" u="none" strike="noStrike" kern="1200" cap="none" spc="0" normalizeH="0" baseline="-30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77843" name="Text Box 100"/>
            <p:cNvSpPr txBox="1">
              <a:spLocks noChangeArrowheads="1"/>
            </p:cNvSpPr>
            <p:nvPr/>
          </p:nvSpPr>
          <p:spPr bwMode="auto">
            <a:xfrm>
              <a:off x="2141" y="2674"/>
              <a:ext cx="316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844" name="Text Box 101"/>
            <p:cNvSpPr txBox="1">
              <a:spLocks noChangeArrowheads="1"/>
            </p:cNvSpPr>
            <p:nvPr/>
          </p:nvSpPr>
          <p:spPr bwMode="auto">
            <a:xfrm>
              <a:off x="2575" y="2684"/>
              <a:ext cx="316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845" name="Text Box 102"/>
            <p:cNvSpPr txBox="1">
              <a:spLocks noChangeArrowheads="1"/>
            </p:cNvSpPr>
            <p:nvPr/>
          </p:nvSpPr>
          <p:spPr bwMode="auto">
            <a:xfrm>
              <a:off x="3010" y="2674"/>
              <a:ext cx="316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8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8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8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28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0" fill="hold"/>
                                        <p:tgtEl>
                                          <p:spTgt spid="283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0" fill="hold"/>
                                        <p:tgtEl>
                                          <p:spTgt spid="283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8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3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3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8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8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0" fill="hold"/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0" fill="hold"/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0" grpId="0" autoUpdateAnimBg="0"/>
      <p:bldP spid="283669" grpId="0" animBg="1" autoUpdateAnimBg="0"/>
      <p:bldP spid="283670" grpId="0" animBg="1" autoUpdateAnimBg="0"/>
      <p:bldP spid="283699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322263"/>
            <a:ext cx="1533525" cy="533400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3300"/>
                </a:solidFill>
              </a:rPr>
              <a:t>【</a:t>
            </a:r>
            <a:r>
              <a:rPr lang="zh-CN" altLang="en-US" sz="2800" b="1" dirty="0">
                <a:solidFill>
                  <a:srgbClr val="FF3300"/>
                </a:solidFill>
              </a:rPr>
              <a:t>例</a:t>
            </a:r>
            <a:r>
              <a:rPr lang="en-US" altLang="zh-CN" sz="2800" b="1" dirty="0">
                <a:solidFill>
                  <a:srgbClr val="FF3300"/>
                </a:solidFill>
              </a:rPr>
              <a:t>2】</a:t>
            </a:r>
            <a:endParaRPr lang="en-US" altLang="zh-CN" sz="2800" b="1" dirty="0">
              <a:solidFill>
                <a:srgbClr val="FF3300"/>
              </a:solidFill>
            </a:endParaRPr>
          </a:p>
        </p:txBody>
      </p:sp>
      <p:sp>
        <p:nvSpPr>
          <p:cNvPr id="284675" name="Text Box 3"/>
          <p:cNvSpPr txBox="1">
            <a:spLocks noChangeArrowheads="1"/>
          </p:cNvSpPr>
          <p:nvPr/>
        </p:nvSpPr>
        <p:spPr bwMode="auto">
          <a:xfrm>
            <a:off x="1595438" y="290513"/>
            <a:ext cx="6438900" cy="519112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分析下面组合逻辑电路的逻辑功能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2547938" y="5467350"/>
            <a:ext cx="3817937" cy="519113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BCD8421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码优先编码器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84677" name="Group 5"/>
          <p:cNvGrpSpPr/>
          <p:nvPr/>
        </p:nvGrpSpPr>
        <p:grpSpPr bwMode="auto">
          <a:xfrm>
            <a:off x="543920" y="1348241"/>
            <a:ext cx="5435600" cy="3998913"/>
            <a:chOff x="1137" y="767"/>
            <a:chExt cx="3424" cy="2519"/>
          </a:xfrm>
        </p:grpSpPr>
        <p:grpSp>
          <p:nvGrpSpPr>
            <p:cNvPr id="78854" name="Group 6"/>
            <p:cNvGrpSpPr/>
            <p:nvPr/>
          </p:nvGrpSpPr>
          <p:grpSpPr bwMode="auto">
            <a:xfrm>
              <a:off x="1137" y="767"/>
              <a:ext cx="3424" cy="2519"/>
              <a:chOff x="1137" y="767"/>
              <a:chExt cx="3424" cy="2519"/>
            </a:xfrm>
          </p:grpSpPr>
          <p:sp>
            <p:nvSpPr>
              <p:cNvPr id="78865" name="Rectangle 7"/>
              <p:cNvSpPr>
                <a:spLocks noChangeArrowheads="1"/>
              </p:cNvSpPr>
              <p:nvPr/>
            </p:nvSpPr>
            <p:spPr bwMode="auto">
              <a:xfrm>
                <a:off x="1904" y="1763"/>
                <a:ext cx="2376" cy="90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66" name="Rectangle 8"/>
              <p:cNvSpPr>
                <a:spLocks noChangeArrowheads="1"/>
              </p:cNvSpPr>
              <p:nvPr/>
            </p:nvSpPr>
            <p:spPr bwMode="auto">
              <a:xfrm>
                <a:off x="3654" y="1227"/>
                <a:ext cx="332" cy="23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67" name="Rectangle 9"/>
              <p:cNvSpPr>
                <a:spLocks noChangeArrowheads="1"/>
              </p:cNvSpPr>
              <p:nvPr/>
            </p:nvSpPr>
            <p:spPr bwMode="auto">
              <a:xfrm>
                <a:off x="3220" y="1227"/>
                <a:ext cx="332" cy="23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68" name="Rectangle 10"/>
              <p:cNvSpPr>
                <a:spLocks noChangeArrowheads="1"/>
              </p:cNvSpPr>
              <p:nvPr/>
            </p:nvSpPr>
            <p:spPr bwMode="auto">
              <a:xfrm>
                <a:off x="2670" y="1214"/>
                <a:ext cx="332" cy="23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69" name="Rectangle 11"/>
              <p:cNvSpPr>
                <a:spLocks noChangeArrowheads="1"/>
              </p:cNvSpPr>
              <p:nvPr/>
            </p:nvSpPr>
            <p:spPr bwMode="auto">
              <a:xfrm>
                <a:off x="1354" y="2415"/>
                <a:ext cx="332" cy="23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70" name="Line 12"/>
              <p:cNvSpPr>
                <a:spLocks noChangeShapeType="1"/>
              </p:cNvSpPr>
              <p:nvPr/>
            </p:nvSpPr>
            <p:spPr bwMode="auto">
              <a:xfrm>
                <a:off x="3386" y="1457"/>
                <a:ext cx="1" cy="2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71" name="Line 13"/>
              <p:cNvSpPr>
                <a:spLocks noChangeShapeType="1"/>
              </p:cNvSpPr>
              <p:nvPr/>
            </p:nvSpPr>
            <p:spPr bwMode="auto">
              <a:xfrm>
                <a:off x="2300" y="1482"/>
                <a:ext cx="1" cy="17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72" name="Line 14"/>
              <p:cNvSpPr>
                <a:spLocks noChangeShapeType="1"/>
              </p:cNvSpPr>
              <p:nvPr/>
            </p:nvSpPr>
            <p:spPr bwMode="auto">
              <a:xfrm>
                <a:off x="3820" y="1010"/>
                <a:ext cx="1" cy="1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73" name="Line 15"/>
              <p:cNvSpPr>
                <a:spLocks noChangeShapeType="1"/>
              </p:cNvSpPr>
              <p:nvPr/>
            </p:nvSpPr>
            <p:spPr bwMode="auto">
              <a:xfrm>
                <a:off x="3386" y="1010"/>
                <a:ext cx="1" cy="1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74" name="Line 16"/>
              <p:cNvSpPr>
                <a:spLocks noChangeShapeType="1"/>
              </p:cNvSpPr>
              <p:nvPr/>
            </p:nvSpPr>
            <p:spPr bwMode="auto">
              <a:xfrm>
                <a:off x="2836" y="997"/>
                <a:ext cx="1" cy="1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75" name="Line 17"/>
              <p:cNvSpPr>
                <a:spLocks noChangeShapeType="1"/>
              </p:cNvSpPr>
              <p:nvPr/>
            </p:nvSpPr>
            <p:spPr bwMode="auto">
              <a:xfrm>
                <a:off x="1584" y="2645"/>
                <a:ext cx="38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76" name="Line 18"/>
              <p:cNvSpPr>
                <a:spLocks noChangeShapeType="1"/>
              </p:cNvSpPr>
              <p:nvPr/>
            </p:nvSpPr>
            <p:spPr bwMode="auto">
              <a:xfrm>
                <a:off x="1622" y="2645"/>
                <a:ext cx="1" cy="2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77" name="Line 19"/>
              <p:cNvSpPr>
                <a:spLocks noChangeShapeType="1"/>
              </p:cNvSpPr>
              <p:nvPr/>
            </p:nvSpPr>
            <p:spPr bwMode="auto">
              <a:xfrm flipH="1">
                <a:off x="1137" y="1572"/>
                <a:ext cx="2606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78" name="Line 20"/>
              <p:cNvSpPr>
                <a:spLocks noChangeShapeType="1"/>
              </p:cNvSpPr>
              <p:nvPr/>
            </p:nvSpPr>
            <p:spPr bwMode="auto">
              <a:xfrm>
                <a:off x="1137" y="1572"/>
                <a:ext cx="1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79" name="Line 21"/>
              <p:cNvSpPr>
                <a:spLocks noChangeShapeType="1"/>
              </p:cNvSpPr>
              <p:nvPr/>
            </p:nvSpPr>
            <p:spPr bwMode="auto">
              <a:xfrm>
                <a:off x="1137" y="2772"/>
                <a:ext cx="268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80" name="Line 22"/>
              <p:cNvSpPr>
                <a:spLocks noChangeShapeType="1"/>
              </p:cNvSpPr>
              <p:nvPr/>
            </p:nvSpPr>
            <p:spPr bwMode="auto">
              <a:xfrm flipH="1">
                <a:off x="1520" y="2223"/>
                <a:ext cx="281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81" name="Line 23"/>
              <p:cNvSpPr>
                <a:spLocks noChangeShapeType="1"/>
              </p:cNvSpPr>
              <p:nvPr/>
            </p:nvSpPr>
            <p:spPr bwMode="auto">
              <a:xfrm>
                <a:off x="4280" y="2223"/>
                <a:ext cx="281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82" name="Line 24"/>
              <p:cNvSpPr>
                <a:spLocks noChangeShapeType="1"/>
              </p:cNvSpPr>
              <p:nvPr/>
            </p:nvSpPr>
            <p:spPr bwMode="auto">
              <a:xfrm>
                <a:off x="2415" y="2772"/>
                <a:ext cx="1" cy="1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83" name="Line 25"/>
              <p:cNvSpPr>
                <a:spLocks noChangeShapeType="1"/>
              </p:cNvSpPr>
              <p:nvPr/>
            </p:nvSpPr>
            <p:spPr bwMode="auto">
              <a:xfrm>
                <a:off x="3782" y="2772"/>
                <a:ext cx="1" cy="1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84" name="Line 26"/>
              <p:cNvSpPr>
                <a:spLocks noChangeShapeType="1"/>
              </p:cNvSpPr>
              <p:nvPr/>
            </p:nvSpPr>
            <p:spPr bwMode="auto">
              <a:xfrm>
                <a:off x="3513" y="2772"/>
                <a:ext cx="1" cy="1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85" name="Line 27"/>
              <p:cNvSpPr>
                <a:spLocks noChangeShapeType="1"/>
              </p:cNvSpPr>
              <p:nvPr/>
            </p:nvSpPr>
            <p:spPr bwMode="auto">
              <a:xfrm>
                <a:off x="3232" y="2772"/>
                <a:ext cx="1" cy="1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86" name="Line 28"/>
              <p:cNvSpPr>
                <a:spLocks noChangeShapeType="1"/>
              </p:cNvSpPr>
              <p:nvPr/>
            </p:nvSpPr>
            <p:spPr bwMode="auto">
              <a:xfrm>
                <a:off x="4037" y="2772"/>
                <a:ext cx="1" cy="1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87" name="Line 29"/>
              <p:cNvSpPr>
                <a:spLocks noChangeShapeType="1"/>
              </p:cNvSpPr>
              <p:nvPr/>
            </p:nvSpPr>
            <p:spPr bwMode="auto">
              <a:xfrm>
                <a:off x="2977" y="2772"/>
                <a:ext cx="1" cy="1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88" name="Line 30"/>
              <p:cNvSpPr>
                <a:spLocks noChangeShapeType="1"/>
              </p:cNvSpPr>
              <p:nvPr/>
            </p:nvSpPr>
            <p:spPr bwMode="auto">
              <a:xfrm>
                <a:off x="2159" y="2772"/>
                <a:ext cx="1" cy="1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89" name="Line 31"/>
              <p:cNvSpPr>
                <a:spLocks noChangeShapeType="1"/>
              </p:cNvSpPr>
              <p:nvPr/>
            </p:nvSpPr>
            <p:spPr bwMode="auto">
              <a:xfrm>
                <a:off x="2696" y="2772"/>
                <a:ext cx="1" cy="1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90" name="Line 32"/>
              <p:cNvSpPr>
                <a:spLocks noChangeShapeType="1"/>
              </p:cNvSpPr>
              <p:nvPr/>
            </p:nvSpPr>
            <p:spPr bwMode="auto">
              <a:xfrm>
                <a:off x="2836" y="1444"/>
                <a:ext cx="1" cy="2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91" name="Line 33"/>
              <p:cNvSpPr>
                <a:spLocks noChangeShapeType="1"/>
              </p:cNvSpPr>
              <p:nvPr/>
            </p:nvSpPr>
            <p:spPr bwMode="auto">
              <a:xfrm>
                <a:off x="1520" y="933"/>
                <a:ext cx="1" cy="12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92" name="Oval 34"/>
              <p:cNvSpPr>
                <a:spLocks noChangeArrowheads="1"/>
              </p:cNvSpPr>
              <p:nvPr/>
            </p:nvSpPr>
            <p:spPr bwMode="auto">
              <a:xfrm>
                <a:off x="1495" y="2198"/>
                <a:ext cx="51" cy="5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93" name="Line 35"/>
              <p:cNvSpPr>
                <a:spLocks noChangeShapeType="1"/>
              </p:cNvSpPr>
              <p:nvPr/>
            </p:nvSpPr>
            <p:spPr bwMode="auto">
              <a:xfrm>
                <a:off x="1405" y="2645"/>
                <a:ext cx="1" cy="1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94" name="Oval 36"/>
              <p:cNvSpPr>
                <a:spLocks noChangeArrowheads="1"/>
              </p:cNvSpPr>
              <p:nvPr/>
            </p:nvSpPr>
            <p:spPr bwMode="auto">
              <a:xfrm>
                <a:off x="1380" y="2747"/>
                <a:ext cx="51" cy="5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95" name="Line 37"/>
              <p:cNvSpPr>
                <a:spLocks noChangeShapeType="1"/>
              </p:cNvSpPr>
              <p:nvPr/>
            </p:nvSpPr>
            <p:spPr bwMode="auto">
              <a:xfrm>
                <a:off x="1520" y="2223"/>
                <a:ext cx="1" cy="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96" name="Line 38"/>
              <p:cNvSpPr>
                <a:spLocks noChangeShapeType="1"/>
              </p:cNvSpPr>
              <p:nvPr/>
            </p:nvSpPr>
            <p:spPr bwMode="auto">
              <a:xfrm>
                <a:off x="1405" y="2772"/>
                <a:ext cx="1" cy="1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97" name="Oval 39"/>
              <p:cNvSpPr>
                <a:spLocks noChangeArrowheads="1"/>
              </p:cNvSpPr>
              <p:nvPr/>
            </p:nvSpPr>
            <p:spPr bwMode="auto">
              <a:xfrm>
                <a:off x="3462" y="2670"/>
                <a:ext cx="103" cy="1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98" name="Oval 40"/>
              <p:cNvSpPr>
                <a:spLocks noChangeArrowheads="1"/>
              </p:cNvSpPr>
              <p:nvPr/>
            </p:nvSpPr>
            <p:spPr bwMode="auto">
              <a:xfrm>
                <a:off x="2645" y="2670"/>
                <a:ext cx="102" cy="1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899" name="Oval 41"/>
              <p:cNvSpPr>
                <a:spLocks noChangeArrowheads="1"/>
              </p:cNvSpPr>
              <p:nvPr/>
            </p:nvSpPr>
            <p:spPr bwMode="auto">
              <a:xfrm>
                <a:off x="2108" y="2670"/>
                <a:ext cx="102" cy="1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00" name="Oval 42"/>
              <p:cNvSpPr>
                <a:spLocks noChangeArrowheads="1"/>
              </p:cNvSpPr>
              <p:nvPr/>
            </p:nvSpPr>
            <p:spPr bwMode="auto">
              <a:xfrm>
                <a:off x="2363" y="2670"/>
                <a:ext cx="103" cy="1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01" name="Oval 43"/>
              <p:cNvSpPr>
                <a:spLocks noChangeArrowheads="1"/>
              </p:cNvSpPr>
              <p:nvPr/>
            </p:nvSpPr>
            <p:spPr bwMode="auto">
              <a:xfrm>
                <a:off x="3986" y="2670"/>
                <a:ext cx="102" cy="1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02" name="Oval 44"/>
              <p:cNvSpPr>
                <a:spLocks noChangeArrowheads="1"/>
              </p:cNvSpPr>
              <p:nvPr/>
            </p:nvSpPr>
            <p:spPr bwMode="auto">
              <a:xfrm>
                <a:off x="2926" y="2670"/>
                <a:ext cx="102" cy="1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03" name="Oval 45"/>
              <p:cNvSpPr>
                <a:spLocks noChangeArrowheads="1"/>
              </p:cNvSpPr>
              <p:nvPr/>
            </p:nvSpPr>
            <p:spPr bwMode="auto">
              <a:xfrm>
                <a:off x="3731" y="2670"/>
                <a:ext cx="102" cy="1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04" name="Oval 46"/>
              <p:cNvSpPr>
                <a:spLocks noChangeArrowheads="1"/>
              </p:cNvSpPr>
              <p:nvPr/>
            </p:nvSpPr>
            <p:spPr bwMode="auto">
              <a:xfrm>
                <a:off x="3181" y="2670"/>
                <a:ext cx="102" cy="1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05" name="Oval 47"/>
              <p:cNvSpPr>
                <a:spLocks noChangeArrowheads="1"/>
              </p:cNvSpPr>
              <p:nvPr/>
            </p:nvSpPr>
            <p:spPr bwMode="auto">
              <a:xfrm>
                <a:off x="1482" y="2313"/>
                <a:ext cx="102" cy="1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06" name="Oval 48"/>
              <p:cNvSpPr>
                <a:spLocks noChangeArrowheads="1"/>
              </p:cNvSpPr>
              <p:nvPr/>
            </p:nvSpPr>
            <p:spPr bwMode="auto">
              <a:xfrm>
                <a:off x="2785" y="1661"/>
                <a:ext cx="102" cy="1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07" name="Oval 49"/>
              <p:cNvSpPr>
                <a:spLocks noChangeArrowheads="1"/>
              </p:cNvSpPr>
              <p:nvPr/>
            </p:nvSpPr>
            <p:spPr bwMode="auto">
              <a:xfrm>
                <a:off x="2248" y="1661"/>
                <a:ext cx="103" cy="1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08" name="Oval 50"/>
              <p:cNvSpPr>
                <a:spLocks noChangeArrowheads="1"/>
              </p:cNvSpPr>
              <p:nvPr/>
            </p:nvSpPr>
            <p:spPr bwMode="auto">
              <a:xfrm>
                <a:off x="3335" y="1661"/>
                <a:ext cx="102" cy="1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09" name="Oval 51"/>
              <p:cNvSpPr>
                <a:spLocks noChangeArrowheads="1"/>
              </p:cNvSpPr>
              <p:nvPr/>
            </p:nvSpPr>
            <p:spPr bwMode="auto">
              <a:xfrm>
                <a:off x="3884" y="1661"/>
                <a:ext cx="102" cy="1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10" name="Oval 52"/>
              <p:cNvSpPr>
                <a:spLocks noChangeArrowheads="1"/>
              </p:cNvSpPr>
              <p:nvPr/>
            </p:nvSpPr>
            <p:spPr bwMode="auto">
              <a:xfrm>
                <a:off x="2785" y="1112"/>
                <a:ext cx="102" cy="1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11" name="Oval 53"/>
              <p:cNvSpPr>
                <a:spLocks noChangeArrowheads="1"/>
              </p:cNvSpPr>
              <p:nvPr/>
            </p:nvSpPr>
            <p:spPr bwMode="auto">
              <a:xfrm>
                <a:off x="3347" y="1125"/>
                <a:ext cx="103" cy="1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12" name="Oval 54"/>
              <p:cNvSpPr>
                <a:spLocks noChangeArrowheads="1"/>
              </p:cNvSpPr>
              <p:nvPr/>
            </p:nvSpPr>
            <p:spPr bwMode="auto">
              <a:xfrm>
                <a:off x="3782" y="1125"/>
                <a:ext cx="102" cy="1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13" name="Oval 55"/>
              <p:cNvSpPr>
                <a:spLocks noChangeArrowheads="1"/>
              </p:cNvSpPr>
              <p:nvPr/>
            </p:nvSpPr>
            <p:spPr bwMode="auto">
              <a:xfrm>
                <a:off x="1801" y="2172"/>
                <a:ext cx="103" cy="10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14" name="Rectangle 56"/>
              <p:cNvSpPr>
                <a:spLocks noChangeArrowheads="1"/>
              </p:cNvSpPr>
              <p:nvPr/>
            </p:nvSpPr>
            <p:spPr bwMode="auto">
              <a:xfrm>
                <a:off x="2172" y="2482"/>
                <a:ext cx="80" cy="19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7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15" name="Rectangle 57"/>
              <p:cNvSpPr>
                <a:spLocks noChangeArrowheads="1"/>
              </p:cNvSpPr>
              <p:nvPr/>
            </p:nvSpPr>
            <p:spPr bwMode="auto">
              <a:xfrm>
                <a:off x="2887" y="1865"/>
                <a:ext cx="80" cy="19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16" name="Rectangle 58"/>
              <p:cNvSpPr>
                <a:spLocks noChangeArrowheads="1"/>
              </p:cNvSpPr>
              <p:nvPr/>
            </p:nvSpPr>
            <p:spPr bwMode="auto">
              <a:xfrm>
                <a:off x="2351" y="2405"/>
                <a:ext cx="62" cy="19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17" name="Rectangle 59"/>
              <p:cNvSpPr>
                <a:spLocks noChangeArrowheads="1"/>
              </p:cNvSpPr>
              <p:nvPr/>
            </p:nvSpPr>
            <p:spPr bwMode="auto">
              <a:xfrm>
                <a:off x="4050" y="2482"/>
                <a:ext cx="80" cy="19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18" name="Rectangle 60"/>
              <p:cNvSpPr>
                <a:spLocks noChangeArrowheads="1"/>
              </p:cNvSpPr>
              <p:nvPr/>
            </p:nvSpPr>
            <p:spPr bwMode="auto">
              <a:xfrm>
                <a:off x="3973" y="2405"/>
                <a:ext cx="62" cy="19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19" name="Rectangle 61"/>
              <p:cNvSpPr>
                <a:spLocks noChangeArrowheads="1"/>
              </p:cNvSpPr>
              <p:nvPr/>
            </p:nvSpPr>
            <p:spPr bwMode="auto">
              <a:xfrm>
                <a:off x="3450" y="1891"/>
                <a:ext cx="80" cy="19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20" name="Rectangle 62"/>
              <p:cNvSpPr>
                <a:spLocks noChangeArrowheads="1"/>
              </p:cNvSpPr>
              <p:nvPr/>
            </p:nvSpPr>
            <p:spPr bwMode="auto">
              <a:xfrm>
                <a:off x="2785" y="1789"/>
                <a:ext cx="107" cy="19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F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21" name="Rectangle 63"/>
              <p:cNvSpPr>
                <a:spLocks noChangeArrowheads="1"/>
              </p:cNvSpPr>
              <p:nvPr/>
            </p:nvSpPr>
            <p:spPr bwMode="auto">
              <a:xfrm>
                <a:off x="2427" y="2482"/>
                <a:ext cx="80" cy="19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6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22" name="Rectangle 64"/>
              <p:cNvSpPr>
                <a:spLocks noChangeArrowheads="1"/>
              </p:cNvSpPr>
              <p:nvPr/>
            </p:nvSpPr>
            <p:spPr bwMode="auto">
              <a:xfrm>
                <a:off x="2082" y="2405"/>
                <a:ext cx="62" cy="19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23" name="Rectangle 65"/>
              <p:cNvSpPr>
                <a:spLocks noChangeArrowheads="1"/>
              </p:cNvSpPr>
              <p:nvPr/>
            </p:nvSpPr>
            <p:spPr bwMode="auto">
              <a:xfrm>
                <a:off x="2708" y="2482"/>
                <a:ext cx="80" cy="19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5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24" name="Rectangle 66"/>
              <p:cNvSpPr>
                <a:spLocks noChangeArrowheads="1"/>
              </p:cNvSpPr>
              <p:nvPr/>
            </p:nvSpPr>
            <p:spPr bwMode="auto">
              <a:xfrm>
                <a:off x="2632" y="2405"/>
                <a:ext cx="62" cy="19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25" name="Rectangle 67"/>
              <p:cNvSpPr>
                <a:spLocks noChangeArrowheads="1"/>
              </p:cNvSpPr>
              <p:nvPr/>
            </p:nvSpPr>
            <p:spPr bwMode="auto">
              <a:xfrm>
                <a:off x="2964" y="2495"/>
                <a:ext cx="80" cy="19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4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26" name="Rectangle 68"/>
              <p:cNvSpPr>
                <a:spLocks noChangeArrowheads="1"/>
              </p:cNvSpPr>
              <p:nvPr/>
            </p:nvSpPr>
            <p:spPr bwMode="auto">
              <a:xfrm>
                <a:off x="3718" y="2405"/>
                <a:ext cx="62" cy="19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27" name="Rectangle 69"/>
              <p:cNvSpPr>
                <a:spLocks noChangeArrowheads="1"/>
              </p:cNvSpPr>
              <p:nvPr/>
            </p:nvSpPr>
            <p:spPr bwMode="auto">
              <a:xfrm>
                <a:off x="2887" y="2418"/>
                <a:ext cx="62" cy="19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28" name="Rectangle 70"/>
              <p:cNvSpPr>
                <a:spLocks noChangeArrowheads="1"/>
              </p:cNvSpPr>
              <p:nvPr/>
            </p:nvSpPr>
            <p:spPr bwMode="auto">
              <a:xfrm>
                <a:off x="3245" y="2482"/>
                <a:ext cx="80" cy="19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29" name="Rectangle 71"/>
              <p:cNvSpPr>
                <a:spLocks noChangeArrowheads="1"/>
              </p:cNvSpPr>
              <p:nvPr/>
            </p:nvSpPr>
            <p:spPr bwMode="auto">
              <a:xfrm>
                <a:off x="3450" y="2405"/>
                <a:ext cx="62" cy="19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30" name="Rectangle 72"/>
              <p:cNvSpPr>
                <a:spLocks noChangeArrowheads="1"/>
              </p:cNvSpPr>
              <p:nvPr/>
            </p:nvSpPr>
            <p:spPr bwMode="auto">
              <a:xfrm>
                <a:off x="3973" y="1891"/>
                <a:ext cx="80" cy="19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31" name="Rectangle 73"/>
              <p:cNvSpPr>
                <a:spLocks noChangeArrowheads="1"/>
              </p:cNvSpPr>
              <p:nvPr/>
            </p:nvSpPr>
            <p:spPr bwMode="auto">
              <a:xfrm>
                <a:off x="3168" y="2405"/>
                <a:ext cx="62" cy="19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32" name="Rectangle 74"/>
              <p:cNvSpPr>
                <a:spLocks noChangeArrowheads="1"/>
              </p:cNvSpPr>
              <p:nvPr/>
            </p:nvSpPr>
            <p:spPr bwMode="auto">
              <a:xfrm>
                <a:off x="2787" y="2125"/>
                <a:ext cx="702" cy="2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74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  <a:sym typeface="Symbol" panose="05050102010706020507" pitchFamily="18" charset="2"/>
                  </a:rPr>
                  <a:t>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148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33" name="Rectangle 75"/>
              <p:cNvSpPr>
                <a:spLocks noChangeArrowheads="1"/>
              </p:cNvSpPr>
              <p:nvPr/>
            </p:nvSpPr>
            <p:spPr bwMode="auto">
              <a:xfrm>
                <a:off x="3347" y="1814"/>
                <a:ext cx="107" cy="19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F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34" name="Rectangle 76"/>
              <p:cNvSpPr>
                <a:spLocks noChangeArrowheads="1"/>
              </p:cNvSpPr>
              <p:nvPr/>
            </p:nvSpPr>
            <p:spPr bwMode="auto">
              <a:xfrm>
                <a:off x="1962" y="2192"/>
                <a:ext cx="196" cy="19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TS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35" name="Rectangle 77"/>
              <p:cNvSpPr>
                <a:spLocks noChangeArrowheads="1"/>
              </p:cNvSpPr>
              <p:nvPr/>
            </p:nvSpPr>
            <p:spPr bwMode="auto">
              <a:xfrm>
                <a:off x="4081" y="2159"/>
                <a:ext cx="280" cy="323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S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36" name="Rectangle 78"/>
              <p:cNvSpPr>
                <a:spLocks noChangeArrowheads="1"/>
              </p:cNvSpPr>
              <p:nvPr/>
            </p:nvSpPr>
            <p:spPr bwMode="auto">
              <a:xfrm>
                <a:off x="2186" y="1803"/>
                <a:ext cx="290" cy="2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400" b="1" i="1" u="none" strike="noStrike" kern="120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EX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37" name="Rectangle 79"/>
              <p:cNvSpPr>
                <a:spLocks noChangeArrowheads="1"/>
              </p:cNvSpPr>
              <p:nvPr/>
            </p:nvSpPr>
            <p:spPr bwMode="auto">
              <a:xfrm>
                <a:off x="3526" y="2482"/>
                <a:ext cx="80" cy="19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38" name="Rectangle 80"/>
              <p:cNvSpPr>
                <a:spLocks noChangeArrowheads="1"/>
              </p:cNvSpPr>
              <p:nvPr/>
            </p:nvSpPr>
            <p:spPr bwMode="auto">
              <a:xfrm>
                <a:off x="3794" y="2482"/>
                <a:ext cx="80" cy="19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39" name="Rectangle 81"/>
              <p:cNvSpPr>
                <a:spLocks noChangeArrowheads="1"/>
              </p:cNvSpPr>
              <p:nvPr/>
            </p:nvSpPr>
            <p:spPr bwMode="auto">
              <a:xfrm>
                <a:off x="3871" y="1814"/>
                <a:ext cx="107" cy="19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F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40" name="Rectangle 82"/>
              <p:cNvSpPr>
                <a:spLocks noChangeArrowheads="1"/>
              </p:cNvSpPr>
              <p:nvPr/>
            </p:nvSpPr>
            <p:spPr bwMode="auto">
              <a:xfrm>
                <a:off x="2363" y="2964"/>
                <a:ext cx="7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41" name="Rectangle 83"/>
              <p:cNvSpPr>
                <a:spLocks noChangeArrowheads="1"/>
              </p:cNvSpPr>
              <p:nvPr/>
            </p:nvSpPr>
            <p:spPr bwMode="auto">
              <a:xfrm>
                <a:off x="3181" y="2964"/>
                <a:ext cx="7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42" name="Rectangle 84"/>
              <p:cNvSpPr>
                <a:spLocks noChangeArrowheads="1"/>
              </p:cNvSpPr>
              <p:nvPr/>
            </p:nvSpPr>
            <p:spPr bwMode="auto">
              <a:xfrm>
                <a:off x="2977" y="3053"/>
                <a:ext cx="97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43" name="Rectangle 85"/>
              <p:cNvSpPr>
                <a:spLocks noChangeArrowheads="1"/>
              </p:cNvSpPr>
              <p:nvPr/>
            </p:nvSpPr>
            <p:spPr bwMode="auto">
              <a:xfrm>
                <a:off x="2721" y="3041"/>
                <a:ext cx="97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44" name="Rectangle 86"/>
              <p:cNvSpPr>
                <a:spLocks noChangeArrowheads="1"/>
              </p:cNvSpPr>
              <p:nvPr/>
            </p:nvSpPr>
            <p:spPr bwMode="auto">
              <a:xfrm>
                <a:off x="2185" y="3041"/>
                <a:ext cx="97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7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45" name="Rectangle 87"/>
              <p:cNvSpPr>
                <a:spLocks noChangeArrowheads="1"/>
              </p:cNvSpPr>
              <p:nvPr/>
            </p:nvSpPr>
            <p:spPr bwMode="auto">
              <a:xfrm>
                <a:off x="2900" y="2977"/>
                <a:ext cx="7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46" name="Rectangle 88"/>
              <p:cNvSpPr>
                <a:spLocks noChangeArrowheads="1"/>
              </p:cNvSpPr>
              <p:nvPr/>
            </p:nvSpPr>
            <p:spPr bwMode="auto">
              <a:xfrm>
                <a:off x="3807" y="3041"/>
                <a:ext cx="97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47" name="Rectangle 89"/>
              <p:cNvSpPr>
                <a:spLocks noChangeArrowheads="1"/>
              </p:cNvSpPr>
              <p:nvPr/>
            </p:nvSpPr>
            <p:spPr bwMode="auto">
              <a:xfrm>
                <a:off x="2440" y="3041"/>
                <a:ext cx="97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6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48" name="Rectangle 90"/>
              <p:cNvSpPr>
                <a:spLocks noChangeArrowheads="1"/>
              </p:cNvSpPr>
              <p:nvPr/>
            </p:nvSpPr>
            <p:spPr bwMode="auto">
              <a:xfrm>
                <a:off x="3539" y="3041"/>
                <a:ext cx="97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49" name="Rectangle 91"/>
              <p:cNvSpPr>
                <a:spLocks noChangeArrowheads="1"/>
              </p:cNvSpPr>
              <p:nvPr/>
            </p:nvSpPr>
            <p:spPr bwMode="auto">
              <a:xfrm>
                <a:off x="3986" y="2964"/>
                <a:ext cx="7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50" name="Rectangle 92"/>
              <p:cNvSpPr>
                <a:spLocks noChangeArrowheads="1"/>
              </p:cNvSpPr>
              <p:nvPr/>
            </p:nvSpPr>
            <p:spPr bwMode="auto">
              <a:xfrm>
                <a:off x="3731" y="2964"/>
                <a:ext cx="7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51" name="Rectangle 93"/>
              <p:cNvSpPr>
                <a:spLocks noChangeArrowheads="1"/>
              </p:cNvSpPr>
              <p:nvPr/>
            </p:nvSpPr>
            <p:spPr bwMode="auto">
              <a:xfrm>
                <a:off x="2645" y="2964"/>
                <a:ext cx="7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52" name="Rectangle 94"/>
              <p:cNvSpPr>
                <a:spLocks noChangeArrowheads="1"/>
              </p:cNvSpPr>
              <p:nvPr/>
            </p:nvSpPr>
            <p:spPr bwMode="auto">
              <a:xfrm>
                <a:off x="4063" y="3041"/>
                <a:ext cx="97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53" name="Rectangle 95"/>
              <p:cNvSpPr>
                <a:spLocks noChangeArrowheads="1"/>
              </p:cNvSpPr>
              <p:nvPr/>
            </p:nvSpPr>
            <p:spPr bwMode="auto">
              <a:xfrm>
                <a:off x="3258" y="3041"/>
                <a:ext cx="97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54" name="Rectangle 96"/>
              <p:cNvSpPr>
                <a:spLocks noChangeArrowheads="1"/>
              </p:cNvSpPr>
              <p:nvPr/>
            </p:nvSpPr>
            <p:spPr bwMode="auto">
              <a:xfrm>
                <a:off x="3462" y="2964"/>
                <a:ext cx="7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55" name="Rectangle 97"/>
              <p:cNvSpPr>
                <a:spLocks noChangeArrowheads="1"/>
              </p:cNvSpPr>
              <p:nvPr/>
            </p:nvSpPr>
            <p:spPr bwMode="auto">
              <a:xfrm>
                <a:off x="2095" y="2964"/>
                <a:ext cx="7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56" name="Rectangle 98"/>
              <p:cNvSpPr>
                <a:spLocks noChangeArrowheads="1"/>
              </p:cNvSpPr>
              <p:nvPr/>
            </p:nvSpPr>
            <p:spPr bwMode="auto">
              <a:xfrm>
                <a:off x="3360" y="1265"/>
                <a:ext cx="80" cy="19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57" name="Rectangle 99"/>
              <p:cNvSpPr>
                <a:spLocks noChangeArrowheads="1"/>
              </p:cNvSpPr>
              <p:nvPr/>
            </p:nvSpPr>
            <p:spPr bwMode="auto">
              <a:xfrm>
                <a:off x="2811" y="1252"/>
                <a:ext cx="80" cy="19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58" name="Rectangle 100"/>
              <p:cNvSpPr>
                <a:spLocks noChangeArrowheads="1"/>
              </p:cNvSpPr>
              <p:nvPr/>
            </p:nvSpPr>
            <p:spPr bwMode="auto">
              <a:xfrm>
                <a:off x="1610" y="2964"/>
                <a:ext cx="7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59" name="Rectangle 101"/>
              <p:cNvSpPr>
                <a:spLocks noChangeArrowheads="1"/>
              </p:cNvSpPr>
              <p:nvPr/>
            </p:nvSpPr>
            <p:spPr bwMode="auto">
              <a:xfrm>
                <a:off x="1431" y="3041"/>
                <a:ext cx="97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9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60" name="Rectangle 102"/>
              <p:cNvSpPr>
                <a:spLocks noChangeArrowheads="1"/>
              </p:cNvSpPr>
              <p:nvPr/>
            </p:nvSpPr>
            <p:spPr bwMode="auto">
              <a:xfrm>
                <a:off x="1686" y="3041"/>
                <a:ext cx="97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8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61" name="Rectangle 103"/>
              <p:cNvSpPr>
                <a:spLocks noChangeArrowheads="1"/>
              </p:cNvSpPr>
              <p:nvPr/>
            </p:nvSpPr>
            <p:spPr bwMode="auto">
              <a:xfrm>
                <a:off x="1341" y="2964"/>
                <a:ext cx="7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62" name="Rectangle 104"/>
              <p:cNvSpPr>
                <a:spLocks noChangeArrowheads="1"/>
              </p:cNvSpPr>
              <p:nvPr/>
            </p:nvSpPr>
            <p:spPr bwMode="auto">
              <a:xfrm>
                <a:off x="3756" y="780"/>
                <a:ext cx="11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63" name="Rectangle 105"/>
              <p:cNvSpPr>
                <a:spLocks noChangeArrowheads="1"/>
              </p:cNvSpPr>
              <p:nvPr/>
            </p:nvSpPr>
            <p:spPr bwMode="auto">
              <a:xfrm>
                <a:off x="3858" y="856"/>
                <a:ext cx="97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64" name="Rectangle 106"/>
              <p:cNvSpPr>
                <a:spLocks noChangeArrowheads="1"/>
              </p:cNvSpPr>
              <p:nvPr/>
            </p:nvSpPr>
            <p:spPr bwMode="auto">
              <a:xfrm>
                <a:off x="3347" y="767"/>
                <a:ext cx="11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65" name="Rectangle 107"/>
              <p:cNvSpPr>
                <a:spLocks noChangeArrowheads="1"/>
              </p:cNvSpPr>
              <p:nvPr/>
            </p:nvSpPr>
            <p:spPr bwMode="auto">
              <a:xfrm>
                <a:off x="3450" y="844"/>
                <a:ext cx="97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66" name="Rectangle 108"/>
              <p:cNvSpPr>
                <a:spLocks noChangeArrowheads="1"/>
              </p:cNvSpPr>
              <p:nvPr/>
            </p:nvSpPr>
            <p:spPr bwMode="auto">
              <a:xfrm>
                <a:off x="2785" y="780"/>
                <a:ext cx="11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67" name="Rectangle 109"/>
              <p:cNvSpPr>
                <a:spLocks noChangeArrowheads="1"/>
              </p:cNvSpPr>
              <p:nvPr/>
            </p:nvSpPr>
            <p:spPr bwMode="auto">
              <a:xfrm>
                <a:off x="2887" y="856"/>
                <a:ext cx="97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68" name="Rectangle 110"/>
              <p:cNvSpPr>
                <a:spLocks noChangeArrowheads="1"/>
              </p:cNvSpPr>
              <p:nvPr/>
            </p:nvSpPr>
            <p:spPr bwMode="auto">
              <a:xfrm>
                <a:off x="1495" y="767"/>
                <a:ext cx="118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69" name="Rectangle 111"/>
              <p:cNvSpPr>
                <a:spLocks noChangeArrowheads="1"/>
              </p:cNvSpPr>
              <p:nvPr/>
            </p:nvSpPr>
            <p:spPr bwMode="auto">
              <a:xfrm>
                <a:off x="1597" y="844"/>
                <a:ext cx="97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70" name="Rectangle 112"/>
              <p:cNvSpPr>
                <a:spLocks noChangeArrowheads="1"/>
              </p:cNvSpPr>
              <p:nvPr/>
            </p:nvSpPr>
            <p:spPr bwMode="auto">
              <a:xfrm>
                <a:off x="3756" y="1265"/>
                <a:ext cx="133" cy="19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&amp;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71" name="Rectangle 113"/>
              <p:cNvSpPr>
                <a:spLocks noChangeArrowheads="1"/>
              </p:cNvSpPr>
              <p:nvPr/>
            </p:nvSpPr>
            <p:spPr bwMode="auto">
              <a:xfrm>
                <a:off x="1469" y="2453"/>
                <a:ext cx="133" cy="19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&amp;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72" name="Rectangle 114"/>
              <p:cNvSpPr>
                <a:spLocks noChangeArrowheads="1"/>
              </p:cNvSpPr>
              <p:nvPr/>
            </p:nvSpPr>
            <p:spPr bwMode="auto">
              <a:xfrm>
                <a:off x="2453" y="1252"/>
                <a:ext cx="124" cy="19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G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73" name="Rectangle 115"/>
              <p:cNvSpPr>
                <a:spLocks noChangeArrowheads="1"/>
              </p:cNvSpPr>
              <p:nvPr/>
            </p:nvSpPr>
            <p:spPr bwMode="auto">
              <a:xfrm>
                <a:off x="3028" y="1252"/>
                <a:ext cx="124" cy="19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G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74" name="Rectangle 116"/>
              <p:cNvSpPr>
                <a:spLocks noChangeArrowheads="1"/>
              </p:cNvSpPr>
              <p:nvPr/>
            </p:nvSpPr>
            <p:spPr bwMode="auto">
              <a:xfrm>
                <a:off x="4012" y="1265"/>
                <a:ext cx="124" cy="19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G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75" name="Rectangle 117"/>
              <p:cNvSpPr>
                <a:spLocks noChangeArrowheads="1"/>
              </p:cNvSpPr>
              <p:nvPr/>
            </p:nvSpPr>
            <p:spPr bwMode="auto">
              <a:xfrm>
                <a:off x="1175" y="2453"/>
                <a:ext cx="124" cy="19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G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76" name="Rectangle 118"/>
              <p:cNvSpPr>
                <a:spLocks noChangeArrowheads="1"/>
              </p:cNvSpPr>
              <p:nvPr/>
            </p:nvSpPr>
            <p:spPr bwMode="auto">
              <a:xfrm>
                <a:off x="2568" y="1329"/>
                <a:ext cx="80" cy="19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77" name="Rectangle 119"/>
              <p:cNvSpPr>
                <a:spLocks noChangeArrowheads="1"/>
              </p:cNvSpPr>
              <p:nvPr/>
            </p:nvSpPr>
            <p:spPr bwMode="auto">
              <a:xfrm>
                <a:off x="3130" y="1303"/>
                <a:ext cx="80" cy="19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78" name="Rectangle 120"/>
              <p:cNvSpPr>
                <a:spLocks noChangeArrowheads="1"/>
              </p:cNvSpPr>
              <p:nvPr/>
            </p:nvSpPr>
            <p:spPr bwMode="auto">
              <a:xfrm>
                <a:off x="4127" y="1316"/>
                <a:ext cx="80" cy="19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79" name="Rectangle 121"/>
              <p:cNvSpPr>
                <a:spLocks noChangeArrowheads="1"/>
              </p:cNvSpPr>
              <p:nvPr/>
            </p:nvSpPr>
            <p:spPr bwMode="auto">
              <a:xfrm>
                <a:off x="1277" y="2491"/>
                <a:ext cx="80" cy="19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4</a:t>
                </a: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80" name="Line 122"/>
              <p:cNvSpPr>
                <a:spLocks noChangeShapeType="1"/>
              </p:cNvSpPr>
              <p:nvPr/>
            </p:nvSpPr>
            <p:spPr bwMode="auto">
              <a:xfrm flipV="1">
                <a:off x="3931" y="1457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81" name="Line 123"/>
              <p:cNvSpPr>
                <a:spLocks noChangeShapeType="1"/>
              </p:cNvSpPr>
              <p:nvPr/>
            </p:nvSpPr>
            <p:spPr bwMode="auto">
              <a:xfrm flipV="1">
                <a:off x="3738" y="1457"/>
                <a:ext cx="0" cy="11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82" name="Line 124"/>
              <p:cNvSpPr>
                <a:spLocks noChangeShapeType="1"/>
              </p:cNvSpPr>
              <p:nvPr/>
            </p:nvSpPr>
            <p:spPr bwMode="auto">
              <a:xfrm>
                <a:off x="1954" y="2134"/>
                <a:ext cx="168" cy="0"/>
              </a:xfrm>
              <a:prstGeom prst="line">
                <a:avLst/>
              </a:prstGeom>
              <a:noFill/>
              <a:ln w="38100">
                <a:solidFill>
                  <a:srgbClr val="65A9D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983" name="Line 125"/>
              <p:cNvSpPr>
                <a:spLocks noChangeShapeType="1"/>
              </p:cNvSpPr>
              <p:nvPr/>
            </p:nvSpPr>
            <p:spPr bwMode="auto">
              <a:xfrm>
                <a:off x="2180" y="1818"/>
                <a:ext cx="214" cy="0"/>
              </a:xfrm>
              <a:prstGeom prst="line">
                <a:avLst/>
              </a:prstGeom>
              <a:noFill/>
              <a:ln w="38100">
                <a:solidFill>
                  <a:srgbClr val="65A9D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78855" name="Line 126"/>
            <p:cNvSpPr>
              <a:spLocks noChangeShapeType="1"/>
            </p:cNvSpPr>
            <p:nvPr/>
          </p:nvSpPr>
          <p:spPr bwMode="auto">
            <a:xfrm>
              <a:off x="1360" y="2976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8856" name="Line 127"/>
            <p:cNvSpPr>
              <a:spLocks noChangeShapeType="1"/>
            </p:cNvSpPr>
            <p:nvPr/>
          </p:nvSpPr>
          <p:spPr bwMode="auto">
            <a:xfrm>
              <a:off x="1624" y="2984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8857" name="Line 128"/>
            <p:cNvSpPr>
              <a:spLocks noChangeShapeType="1"/>
            </p:cNvSpPr>
            <p:nvPr/>
          </p:nvSpPr>
          <p:spPr bwMode="auto">
            <a:xfrm>
              <a:off x="2112" y="2984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8858" name="Line 129"/>
            <p:cNvSpPr>
              <a:spLocks noChangeShapeType="1"/>
            </p:cNvSpPr>
            <p:nvPr/>
          </p:nvSpPr>
          <p:spPr bwMode="auto">
            <a:xfrm>
              <a:off x="2368" y="2984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8859" name="Line 130"/>
            <p:cNvSpPr>
              <a:spLocks noChangeShapeType="1"/>
            </p:cNvSpPr>
            <p:nvPr/>
          </p:nvSpPr>
          <p:spPr bwMode="auto">
            <a:xfrm>
              <a:off x="2656" y="2976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8860" name="Line 131"/>
            <p:cNvSpPr>
              <a:spLocks noChangeShapeType="1"/>
            </p:cNvSpPr>
            <p:nvPr/>
          </p:nvSpPr>
          <p:spPr bwMode="auto">
            <a:xfrm>
              <a:off x="2928" y="2992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8861" name="Line 132"/>
            <p:cNvSpPr>
              <a:spLocks noChangeShapeType="1"/>
            </p:cNvSpPr>
            <p:nvPr/>
          </p:nvSpPr>
          <p:spPr bwMode="auto">
            <a:xfrm>
              <a:off x="3200" y="2976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8862" name="Line 133"/>
            <p:cNvSpPr>
              <a:spLocks noChangeShapeType="1"/>
            </p:cNvSpPr>
            <p:nvPr/>
          </p:nvSpPr>
          <p:spPr bwMode="auto">
            <a:xfrm>
              <a:off x="3456" y="2984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8863" name="Line 134"/>
            <p:cNvSpPr>
              <a:spLocks noChangeShapeType="1"/>
            </p:cNvSpPr>
            <p:nvPr/>
          </p:nvSpPr>
          <p:spPr bwMode="auto">
            <a:xfrm>
              <a:off x="3736" y="2976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8864" name="Line 135"/>
            <p:cNvSpPr>
              <a:spLocks noChangeShapeType="1"/>
            </p:cNvSpPr>
            <p:nvPr/>
          </p:nvSpPr>
          <p:spPr bwMode="auto">
            <a:xfrm>
              <a:off x="4000" y="2984"/>
              <a:ext cx="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36" name="Text Box 22"/>
          <p:cNvSpPr txBox="1">
            <a:spLocks noChangeArrowheads="1"/>
          </p:cNvSpPr>
          <p:nvPr/>
        </p:nvSpPr>
        <p:spPr bwMode="auto">
          <a:xfrm>
            <a:off x="6346111" y="1505404"/>
            <a:ext cx="2565400" cy="46166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输入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 </a:t>
            </a:r>
            <a:r>
              <a:rPr lang="en-US" altLang="zh-CN" sz="2400" dirty="0">
                <a:solidFill>
                  <a:srgbClr val="FF0000"/>
                </a:solidFill>
                <a:ea typeface="黑体" panose="02010609060101010101" pitchFamily="49" charset="-122"/>
              </a:rPr>
              <a:t>Y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 </a:t>
            </a:r>
            <a:r>
              <a:rPr lang="en-US" altLang="zh-CN" sz="2400" dirty="0">
                <a:solidFill>
                  <a:srgbClr val="FF0000"/>
                </a:solidFill>
                <a:ea typeface="黑体" panose="02010609060101010101" pitchFamily="49" charset="-122"/>
              </a:rPr>
              <a:t>Y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24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37" name="Group 23"/>
          <p:cNvGrpSpPr/>
          <p:nvPr/>
        </p:nvGrpSpPr>
        <p:grpSpPr bwMode="auto">
          <a:xfrm>
            <a:off x="6381036" y="2026104"/>
            <a:ext cx="2406650" cy="519113"/>
            <a:chOff x="66" y="1344"/>
            <a:chExt cx="1516" cy="327"/>
          </a:xfrm>
        </p:grpSpPr>
        <p:grpSp>
          <p:nvGrpSpPr>
            <p:cNvPr id="138" name="Group 24"/>
            <p:cNvGrpSpPr/>
            <p:nvPr/>
          </p:nvGrpSpPr>
          <p:grpSpPr bwMode="auto">
            <a:xfrm>
              <a:off x="66" y="1344"/>
              <a:ext cx="621" cy="327"/>
              <a:chOff x="260" y="2270"/>
              <a:chExt cx="621" cy="327"/>
            </a:xfrm>
          </p:grpSpPr>
          <p:sp>
            <p:nvSpPr>
              <p:cNvPr id="140" name="Text Box 25"/>
              <p:cNvSpPr txBox="1">
                <a:spLocks noChangeArrowheads="1"/>
              </p:cNvSpPr>
              <p:nvPr/>
            </p:nvSpPr>
            <p:spPr bwMode="auto">
              <a:xfrm>
                <a:off x="260" y="2270"/>
                <a:ext cx="621" cy="32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=0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41" name="Line 26"/>
              <p:cNvSpPr>
                <a:spLocks noChangeShapeType="1"/>
              </p:cNvSpPr>
              <p:nvPr/>
            </p:nvSpPr>
            <p:spPr bwMode="auto">
              <a:xfrm>
                <a:off x="316" y="2315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39" name="Text Box 27"/>
            <p:cNvSpPr txBox="1">
              <a:spLocks noChangeArrowheads="1"/>
            </p:cNvSpPr>
            <p:nvPr/>
          </p:nvSpPr>
          <p:spPr bwMode="auto">
            <a:xfrm>
              <a:off x="644" y="1367"/>
              <a:ext cx="938" cy="29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dirty="0">
                  <a:ea typeface="黑体" panose="02010609060101010101" pitchFamily="49" charset="-122"/>
                </a:rPr>
                <a:t>0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0   0  0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42" name="Group 28"/>
          <p:cNvGrpSpPr/>
          <p:nvPr/>
        </p:nvGrpSpPr>
        <p:grpSpPr bwMode="auto">
          <a:xfrm>
            <a:off x="6381036" y="2542042"/>
            <a:ext cx="2406650" cy="519112"/>
            <a:chOff x="66" y="1344"/>
            <a:chExt cx="1516" cy="327"/>
          </a:xfrm>
        </p:grpSpPr>
        <p:grpSp>
          <p:nvGrpSpPr>
            <p:cNvPr id="143" name="Group 29"/>
            <p:cNvGrpSpPr/>
            <p:nvPr/>
          </p:nvGrpSpPr>
          <p:grpSpPr bwMode="auto">
            <a:xfrm>
              <a:off x="66" y="1344"/>
              <a:ext cx="621" cy="327"/>
              <a:chOff x="260" y="2270"/>
              <a:chExt cx="621" cy="327"/>
            </a:xfrm>
          </p:grpSpPr>
          <p:sp>
            <p:nvSpPr>
              <p:cNvPr id="145" name="Text Box 30"/>
              <p:cNvSpPr txBox="1">
                <a:spLocks noChangeArrowheads="1"/>
              </p:cNvSpPr>
              <p:nvPr/>
            </p:nvSpPr>
            <p:spPr bwMode="auto">
              <a:xfrm>
                <a:off x="260" y="2270"/>
                <a:ext cx="621" cy="32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=0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46" name="Line 31"/>
              <p:cNvSpPr>
                <a:spLocks noChangeShapeType="1"/>
              </p:cNvSpPr>
              <p:nvPr/>
            </p:nvSpPr>
            <p:spPr bwMode="auto">
              <a:xfrm>
                <a:off x="316" y="2315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44" name="Text Box 32"/>
            <p:cNvSpPr txBox="1">
              <a:spLocks noChangeArrowheads="1"/>
            </p:cNvSpPr>
            <p:nvPr/>
          </p:nvSpPr>
          <p:spPr bwMode="auto">
            <a:xfrm>
              <a:off x="644" y="1367"/>
              <a:ext cx="938" cy="288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0 </a:t>
              </a:r>
              <a:r>
                <a:rPr lang="en-US" altLang="zh-CN" sz="2400" dirty="0">
                  <a:ea typeface="黑体" panose="02010609060101010101" pitchFamily="49" charset="-122"/>
                </a:rPr>
                <a:t> 0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0  1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47" name="Group 33"/>
          <p:cNvGrpSpPr/>
          <p:nvPr/>
        </p:nvGrpSpPr>
        <p:grpSpPr bwMode="auto">
          <a:xfrm>
            <a:off x="6381036" y="3580267"/>
            <a:ext cx="2406650" cy="519112"/>
            <a:chOff x="66" y="1344"/>
            <a:chExt cx="1516" cy="327"/>
          </a:xfrm>
        </p:grpSpPr>
        <p:grpSp>
          <p:nvGrpSpPr>
            <p:cNvPr id="148" name="Group 34"/>
            <p:cNvGrpSpPr/>
            <p:nvPr/>
          </p:nvGrpSpPr>
          <p:grpSpPr bwMode="auto">
            <a:xfrm>
              <a:off x="66" y="1344"/>
              <a:ext cx="621" cy="327"/>
              <a:chOff x="260" y="2270"/>
              <a:chExt cx="621" cy="327"/>
            </a:xfrm>
          </p:grpSpPr>
          <p:sp>
            <p:nvSpPr>
              <p:cNvPr id="150" name="Text Box 35"/>
              <p:cNvSpPr txBox="1">
                <a:spLocks noChangeArrowheads="1"/>
              </p:cNvSpPr>
              <p:nvPr/>
            </p:nvSpPr>
            <p:spPr bwMode="auto">
              <a:xfrm>
                <a:off x="260" y="2270"/>
                <a:ext cx="621" cy="32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7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=0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51" name="Line 36"/>
              <p:cNvSpPr>
                <a:spLocks noChangeShapeType="1"/>
              </p:cNvSpPr>
              <p:nvPr/>
            </p:nvSpPr>
            <p:spPr bwMode="auto">
              <a:xfrm>
                <a:off x="316" y="2315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49" name="Text Box 37"/>
            <p:cNvSpPr txBox="1">
              <a:spLocks noChangeArrowheads="1"/>
            </p:cNvSpPr>
            <p:nvPr/>
          </p:nvSpPr>
          <p:spPr bwMode="auto">
            <a:xfrm>
              <a:off x="644" y="1367"/>
              <a:ext cx="938" cy="288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0   1   1   1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52" name="Group 38"/>
          <p:cNvGrpSpPr/>
          <p:nvPr/>
        </p:nvGrpSpPr>
        <p:grpSpPr bwMode="auto">
          <a:xfrm>
            <a:off x="6363574" y="4045404"/>
            <a:ext cx="2406650" cy="519113"/>
            <a:chOff x="66" y="2789"/>
            <a:chExt cx="1516" cy="327"/>
          </a:xfrm>
        </p:grpSpPr>
        <p:grpSp>
          <p:nvGrpSpPr>
            <p:cNvPr id="153" name="Group 39"/>
            <p:cNvGrpSpPr/>
            <p:nvPr/>
          </p:nvGrpSpPr>
          <p:grpSpPr bwMode="auto">
            <a:xfrm>
              <a:off x="66" y="2789"/>
              <a:ext cx="621" cy="327"/>
              <a:chOff x="66" y="2789"/>
              <a:chExt cx="621" cy="327"/>
            </a:xfrm>
          </p:grpSpPr>
          <p:sp>
            <p:nvSpPr>
              <p:cNvPr id="155" name="Text Box 40"/>
              <p:cNvSpPr txBox="1">
                <a:spLocks noChangeArrowheads="1"/>
              </p:cNvSpPr>
              <p:nvPr/>
            </p:nvSpPr>
            <p:spPr bwMode="auto">
              <a:xfrm>
                <a:off x="66" y="2789"/>
                <a:ext cx="621" cy="32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8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=0   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56" name="Line 41"/>
              <p:cNvSpPr>
                <a:spLocks noChangeShapeType="1"/>
              </p:cNvSpPr>
              <p:nvPr/>
            </p:nvSpPr>
            <p:spPr bwMode="auto">
              <a:xfrm>
                <a:off x="122" y="2834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54" name="Text Box 42"/>
            <p:cNvSpPr txBox="1">
              <a:spLocks noChangeArrowheads="1"/>
            </p:cNvSpPr>
            <p:nvPr/>
          </p:nvSpPr>
          <p:spPr bwMode="auto">
            <a:xfrm>
              <a:off x="644" y="2812"/>
              <a:ext cx="938" cy="288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dirty="0">
                  <a:ea typeface="黑体" panose="02010609060101010101" pitchFamily="49" charset="-122"/>
                </a:rPr>
                <a:t>1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0   0   0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57" name="Group 43"/>
          <p:cNvGrpSpPr/>
          <p:nvPr/>
        </p:nvGrpSpPr>
        <p:grpSpPr bwMode="auto">
          <a:xfrm>
            <a:off x="6346111" y="4835979"/>
            <a:ext cx="2406650" cy="519113"/>
            <a:chOff x="66" y="2789"/>
            <a:chExt cx="1516" cy="327"/>
          </a:xfrm>
        </p:grpSpPr>
        <p:grpSp>
          <p:nvGrpSpPr>
            <p:cNvPr id="158" name="Group 44"/>
            <p:cNvGrpSpPr/>
            <p:nvPr/>
          </p:nvGrpSpPr>
          <p:grpSpPr bwMode="auto">
            <a:xfrm>
              <a:off x="66" y="2789"/>
              <a:ext cx="621" cy="327"/>
              <a:chOff x="66" y="2789"/>
              <a:chExt cx="621" cy="327"/>
            </a:xfrm>
          </p:grpSpPr>
          <p:sp>
            <p:nvSpPr>
              <p:cNvPr id="160" name="Text Box 45"/>
              <p:cNvSpPr txBox="1">
                <a:spLocks noChangeArrowheads="1"/>
              </p:cNvSpPr>
              <p:nvPr/>
            </p:nvSpPr>
            <p:spPr bwMode="auto">
              <a:xfrm>
                <a:off x="66" y="2789"/>
                <a:ext cx="621" cy="32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lang="en-US" altLang="zh-CN" sz="2800" baseline="-25000" dirty="0">
                    <a:ea typeface="黑体" panose="02010609060101010101" pitchFamily="49" charset="-122"/>
                  </a:rPr>
                  <a:t>9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=0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1" name="Line 46"/>
              <p:cNvSpPr>
                <a:spLocks noChangeShapeType="1"/>
              </p:cNvSpPr>
              <p:nvPr/>
            </p:nvSpPr>
            <p:spPr bwMode="auto">
              <a:xfrm>
                <a:off x="122" y="2834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59" name="Text Box 47"/>
            <p:cNvSpPr txBox="1">
              <a:spLocks noChangeArrowheads="1"/>
            </p:cNvSpPr>
            <p:nvPr/>
          </p:nvSpPr>
          <p:spPr bwMode="auto">
            <a:xfrm>
              <a:off x="644" y="2812"/>
              <a:ext cx="938" cy="288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dirty="0">
                  <a:ea typeface="黑体" panose="02010609060101010101" pitchFamily="49" charset="-122"/>
                </a:rPr>
                <a:t>1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0   0   1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 bwMode="auto">
          <a:xfrm>
            <a:off x="7246856" y="1611766"/>
            <a:ext cx="0" cy="374332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8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4" grpId="0" autoUpdateAnimBg="0"/>
      <p:bldP spid="284675" grpId="0" animBg="1" autoUpdateAnimBg="0"/>
      <p:bldP spid="284676" grpId="0" animBg="1"/>
      <p:bldP spid="13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Oval 2"/>
          <p:cNvSpPr>
            <a:spLocks noChangeArrowheads="1"/>
          </p:cNvSpPr>
          <p:nvPr/>
        </p:nvSpPr>
        <p:spPr bwMode="auto">
          <a:xfrm>
            <a:off x="4313238" y="4465638"/>
            <a:ext cx="1143000" cy="381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507" name="Line 3"/>
          <p:cNvSpPr>
            <a:spLocks noChangeShapeType="1"/>
          </p:cNvSpPr>
          <p:nvPr/>
        </p:nvSpPr>
        <p:spPr bwMode="auto">
          <a:xfrm flipH="1">
            <a:off x="2786063" y="3270250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1865313" y="2881313"/>
            <a:ext cx="1800225" cy="358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看电视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509" name="Line 5"/>
          <p:cNvSpPr>
            <a:spLocks noChangeShapeType="1"/>
          </p:cNvSpPr>
          <p:nvPr/>
        </p:nvSpPr>
        <p:spPr bwMode="auto">
          <a:xfrm>
            <a:off x="3754438" y="3038475"/>
            <a:ext cx="685800" cy="0"/>
          </a:xfrm>
          <a:prstGeom prst="line">
            <a:avLst/>
          </a:prstGeom>
          <a:noFill/>
          <a:ln w="9525">
            <a:solidFill>
              <a:srgbClr val="00FF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510" name="Line 6"/>
          <p:cNvSpPr>
            <a:spLocks noChangeShapeType="1"/>
          </p:cNvSpPr>
          <p:nvPr/>
        </p:nvSpPr>
        <p:spPr bwMode="auto">
          <a:xfrm>
            <a:off x="3754438" y="3846513"/>
            <a:ext cx="685800" cy="0"/>
          </a:xfrm>
          <a:prstGeom prst="line">
            <a:avLst/>
          </a:prstGeom>
          <a:noFill/>
          <a:ln w="9525">
            <a:solidFill>
              <a:srgbClr val="00FF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511" name="Line 7"/>
          <p:cNvSpPr>
            <a:spLocks noChangeShapeType="1"/>
          </p:cNvSpPr>
          <p:nvPr/>
        </p:nvSpPr>
        <p:spPr bwMode="auto">
          <a:xfrm>
            <a:off x="3736975" y="4594225"/>
            <a:ext cx="685800" cy="0"/>
          </a:xfrm>
          <a:prstGeom prst="line">
            <a:avLst/>
          </a:prstGeom>
          <a:noFill/>
          <a:ln w="9525">
            <a:solidFill>
              <a:srgbClr val="00FF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512" name="Line 8"/>
          <p:cNvSpPr>
            <a:spLocks noChangeShapeType="1"/>
          </p:cNvSpPr>
          <p:nvPr/>
        </p:nvSpPr>
        <p:spPr bwMode="auto">
          <a:xfrm>
            <a:off x="3736975" y="5314950"/>
            <a:ext cx="685800" cy="0"/>
          </a:xfrm>
          <a:prstGeom prst="line">
            <a:avLst/>
          </a:prstGeom>
          <a:noFill/>
          <a:ln w="9525">
            <a:solidFill>
              <a:srgbClr val="00FF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7294563" y="4410075"/>
            <a:ext cx="12207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中断处理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7307263" y="3602038"/>
            <a:ext cx="1225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中断请求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515" name="Text Box 11"/>
          <p:cNvSpPr txBox="1">
            <a:spLocks noChangeArrowheads="1"/>
          </p:cNvSpPr>
          <p:nvPr/>
        </p:nvSpPr>
        <p:spPr bwMode="auto">
          <a:xfrm>
            <a:off x="2081213" y="2162175"/>
            <a:ext cx="1296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实际生活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516" name="Line 12"/>
          <p:cNvSpPr>
            <a:spLocks noChangeShapeType="1"/>
          </p:cNvSpPr>
          <p:nvPr/>
        </p:nvSpPr>
        <p:spPr bwMode="auto">
          <a:xfrm flipH="1">
            <a:off x="6443663" y="3817938"/>
            <a:ext cx="720725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517" name="Line 13"/>
          <p:cNvSpPr>
            <a:spLocks noChangeShapeType="1"/>
          </p:cNvSpPr>
          <p:nvPr/>
        </p:nvSpPr>
        <p:spPr bwMode="auto">
          <a:xfrm flipH="1">
            <a:off x="6443663" y="4554538"/>
            <a:ext cx="720725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518" name="Line 14"/>
          <p:cNvSpPr>
            <a:spLocks noChangeShapeType="1"/>
          </p:cNvSpPr>
          <p:nvPr/>
        </p:nvSpPr>
        <p:spPr bwMode="auto">
          <a:xfrm flipH="1">
            <a:off x="6443663" y="5273675"/>
            <a:ext cx="792162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7308850" y="5113338"/>
            <a:ext cx="12239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中断返回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520" name="Line 16"/>
          <p:cNvSpPr>
            <a:spLocks noChangeShapeType="1"/>
          </p:cNvSpPr>
          <p:nvPr/>
        </p:nvSpPr>
        <p:spPr bwMode="auto">
          <a:xfrm flipH="1">
            <a:off x="2800350" y="4005263"/>
            <a:ext cx="0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521" name="Text Box 17"/>
          <p:cNvSpPr txBox="1">
            <a:spLocks noChangeArrowheads="1"/>
          </p:cNvSpPr>
          <p:nvPr/>
        </p:nvSpPr>
        <p:spPr bwMode="auto">
          <a:xfrm>
            <a:off x="1879600" y="3644900"/>
            <a:ext cx="1800225" cy="35877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</a:ln>
        </p:spPr>
        <p:txBody>
          <a:bodyPr lIns="0" tIns="0" rIns="0" bIns="0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电话铃响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522" name="Line 18"/>
          <p:cNvSpPr>
            <a:spLocks noChangeShapeType="1"/>
          </p:cNvSpPr>
          <p:nvPr/>
        </p:nvSpPr>
        <p:spPr bwMode="auto">
          <a:xfrm flipH="1">
            <a:off x="2786063" y="4752975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523" name="Text Box 19"/>
          <p:cNvSpPr txBox="1">
            <a:spLocks noChangeArrowheads="1"/>
          </p:cNvSpPr>
          <p:nvPr/>
        </p:nvSpPr>
        <p:spPr bwMode="auto">
          <a:xfrm>
            <a:off x="1865313" y="4392613"/>
            <a:ext cx="1800225" cy="35877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</a:ln>
        </p:spPr>
        <p:txBody>
          <a:bodyPr lIns="0" tIns="0" rIns="0" bIns="0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接听电话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524" name="Line 20"/>
          <p:cNvSpPr>
            <a:spLocks noChangeShapeType="1"/>
          </p:cNvSpPr>
          <p:nvPr/>
        </p:nvSpPr>
        <p:spPr bwMode="auto">
          <a:xfrm flipH="1">
            <a:off x="2786063" y="5516563"/>
            <a:ext cx="0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525" name="Text Box 21"/>
          <p:cNvSpPr txBox="1">
            <a:spLocks noChangeArrowheads="1"/>
          </p:cNvSpPr>
          <p:nvPr/>
        </p:nvSpPr>
        <p:spPr bwMode="auto">
          <a:xfrm>
            <a:off x="1865313" y="5127625"/>
            <a:ext cx="1800225" cy="358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看电视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526" name="Line 22"/>
          <p:cNvSpPr>
            <a:spLocks noChangeShapeType="1"/>
          </p:cNvSpPr>
          <p:nvPr/>
        </p:nvSpPr>
        <p:spPr bwMode="auto">
          <a:xfrm flipH="1">
            <a:off x="5476875" y="3270250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527" name="Text Box 23"/>
          <p:cNvSpPr txBox="1">
            <a:spLocks noChangeArrowheads="1"/>
          </p:cNvSpPr>
          <p:nvPr/>
        </p:nvSpPr>
        <p:spPr bwMode="auto">
          <a:xfrm>
            <a:off x="4556125" y="2881313"/>
            <a:ext cx="1800225" cy="358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主程序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528" name="Text Box 24"/>
          <p:cNvSpPr txBox="1">
            <a:spLocks noChangeArrowheads="1"/>
          </p:cNvSpPr>
          <p:nvPr/>
        </p:nvSpPr>
        <p:spPr bwMode="auto">
          <a:xfrm>
            <a:off x="4772025" y="2162175"/>
            <a:ext cx="12969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计算机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529" name="Line 25"/>
          <p:cNvSpPr>
            <a:spLocks noChangeShapeType="1"/>
          </p:cNvSpPr>
          <p:nvPr/>
        </p:nvSpPr>
        <p:spPr bwMode="auto">
          <a:xfrm flipH="1">
            <a:off x="5491163" y="4005263"/>
            <a:ext cx="0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530" name="Text Box 26"/>
          <p:cNvSpPr txBox="1">
            <a:spLocks noChangeArrowheads="1"/>
          </p:cNvSpPr>
          <p:nvPr/>
        </p:nvSpPr>
        <p:spPr bwMode="auto">
          <a:xfrm>
            <a:off x="4570413" y="3644900"/>
            <a:ext cx="1800225" cy="35877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</a:ln>
        </p:spPr>
        <p:txBody>
          <a:bodyPr lIns="0" tIns="0" rIns="0" bIns="0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事件发生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531" name="Line 27"/>
          <p:cNvSpPr>
            <a:spLocks noChangeShapeType="1"/>
          </p:cNvSpPr>
          <p:nvPr/>
        </p:nvSpPr>
        <p:spPr bwMode="auto">
          <a:xfrm flipH="1">
            <a:off x="5476875" y="4752975"/>
            <a:ext cx="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532" name="Text Box 28"/>
          <p:cNvSpPr txBox="1">
            <a:spLocks noChangeArrowheads="1"/>
          </p:cNvSpPr>
          <p:nvPr/>
        </p:nvSpPr>
        <p:spPr bwMode="auto">
          <a:xfrm>
            <a:off x="4556125" y="4392613"/>
            <a:ext cx="1800225" cy="35877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</a:ln>
        </p:spPr>
        <p:txBody>
          <a:bodyPr lIns="0" tIns="0" rIns="0" bIns="0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事件处理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533" name="Line 29"/>
          <p:cNvSpPr>
            <a:spLocks noChangeShapeType="1"/>
          </p:cNvSpPr>
          <p:nvPr/>
        </p:nvSpPr>
        <p:spPr bwMode="auto">
          <a:xfrm flipH="1">
            <a:off x="5476875" y="5516563"/>
            <a:ext cx="0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534" name="Text Box 30"/>
          <p:cNvSpPr txBox="1">
            <a:spLocks noChangeArrowheads="1"/>
          </p:cNvSpPr>
          <p:nvPr/>
        </p:nvSpPr>
        <p:spPr bwMode="auto">
          <a:xfrm>
            <a:off x="4556125" y="5127625"/>
            <a:ext cx="1800225" cy="358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主程序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9535" name="Rectangle 31"/>
          <p:cNvSpPr>
            <a:spLocks noChangeArrowheads="1"/>
          </p:cNvSpPr>
          <p:nvPr/>
        </p:nvSpPr>
        <p:spPr bwMode="auto">
          <a:xfrm>
            <a:off x="0" y="1123950"/>
            <a:ext cx="45005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41425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60525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79625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98725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955925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413125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70325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327525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中断的概念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Rectangle 24"/>
          <p:cNvSpPr>
            <a:spLocks noGrp="1" noChangeArrowheads="1"/>
          </p:cNvSpPr>
          <p:nvPr>
            <p:ph type="title"/>
          </p:nvPr>
        </p:nvSpPr>
        <p:spPr>
          <a:xfrm>
            <a:off x="1277161" y="309671"/>
            <a:ext cx="6954715" cy="588136"/>
          </a:xfrm>
        </p:spPr>
        <p:txBody>
          <a:bodyPr/>
          <a:lstStyle/>
          <a:p>
            <a:r>
              <a:rPr lang="en-US" altLang="zh-CN" sz="4000" dirty="0">
                <a:solidFill>
                  <a:schemeClr val="accent2"/>
                </a:solidFill>
                <a:latin typeface="黑体" panose="02010609060101010101" pitchFamily="49" charset="-122"/>
              </a:rPr>
              <a:t>3.</a:t>
            </a:r>
            <a:r>
              <a:rPr lang="zh-CN" altLang="en-US" sz="4000" dirty="0">
                <a:solidFill>
                  <a:schemeClr val="accent2"/>
                </a:solidFill>
                <a:latin typeface="黑体" panose="02010609060101010101" pitchFamily="49" charset="-122"/>
              </a:rPr>
              <a:t>编码器的应用</a:t>
            </a:r>
            <a:r>
              <a:rPr lang="en-US" altLang="zh-CN" sz="4000" dirty="0">
                <a:solidFill>
                  <a:schemeClr val="accent2"/>
                </a:solidFill>
                <a:latin typeface="黑体" panose="02010609060101010101" pitchFamily="49" charset="-122"/>
              </a:rPr>
              <a:t>-</a:t>
            </a:r>
            <a:r>
              <a:rPr lang="zh-CN" altLang="en-US" sz="4000" dirty="0">
                <a:solidFill>
                  <a:schemeClr val="accent2"/>
                </a:solidFill>
                <a:latin typeface="黑体" panose="02010609060101010101" pitchFamily="49" charset="-122"/>
              </a:rPr>
              <a:t>中断</a:t>
            </a:r>
            <a:endParaRPr lang="zh-CN" altLang="en-US" sz="4000" dirty="0">
              <a:solidFill>
                <a:schemeClr val="accent2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14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4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14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14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14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14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14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1" dur="500"/>
                                        <p:tgtEl>
                                          <p:spTgt spid="14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4" dur="500"/>
                                        <p:tgtEl>
                                          <p:spTgt spid="14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14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0" dur="500"/>
                                        <p:tgtEl>
                                          <p:spTgt spid="14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3" dur="500"/>
                                        <p:tgtEl>
                                          <p:spTgt spid="14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6" dur="500"/>
                                        <p:tgtEl>
                                          <p:spTgt spid="14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0" fill="hold"/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0" fill="hold"/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0" fill="hold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0" fill="hold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0" fill="hold"/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0" fill="hold"/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 animBg="1"/>
      <p:bldP spid="149513" grpId="0"/>
      <p:bldP spid="149514" grpId="0"/>
      <p:bldP spid="149515" grpId="0"/>
      <p:bldP spid="149519" grpId="0"/>
      <p:bldP spid="149521" grpId="0" animBg="1"/>
      <p:bldP spid="149523" grpId="0" animBg="1"/>
      <p:bldP spid="149525" grpId="0" animBg="1"/>
      <p:bldP spid="149527" grpId="0" animBg="1"/>
      <p:bldP spid="149528" grpId="0"/>
      <p:bldP spid="149530" grpId="0" animBg="1"/>
      <p:bldP spid="149532" grpId="0" animBg="1"/>
      <p:bldP spid="149534" grpId="0" animBg="1"/>
      <p:bldP spid="1495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0" y="231234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63844" name="Object 4"/>
          <p:cNvGraphicFramePr>
            <a:graphicFrameLocks noChangeAspect="1"/>
          </p:cNvGraphicFramePr>
          <p:nvPr/>
        </p:nvGraphicFramePr>
        <p:xfrm>
          <a:off x="323850" y="1125538"/>
          <a:ext cx="8278813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Visio" r:id="rId1" imgW="2872105" imgH="1485900" progId="Visio.Drawing.11">
                  <p:embed/>
                </p:oleObj>
              </mc:Choice>
              <mc:Fallback>
                <p:oleObj name="Visio" r:id="rId1" imgW="2872105" imgH="14859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25538"/>
                        <a:ext cx="8278813" cy="489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4"/>
          <p:cNvSpPr>
            <a:spLocks noGrp="1" noChangeArrowheads="1"/>
          </p:cNvSpPr>
          <p:nvPr>
            <p:ph type="title"/>
          </p:nvPr>
        </p:nvSpPr>
        <p:spPr>
          <a:xfrm>
            <a:off x="577056" y="112207"/>
            <a:ext cx="7772400" cy="1143000"/>
          </a:xfrm>
        </p:spPr>
        <p:txBody>
          <a:bodyPr/>
          <a:lstStyle/>
          <a:p>
            <a:r>
              <a:rPr lang="en-US" altLang="zh-CN" sz="4000" dirty="0">
                <a:solidFill>
                  <a:schemeClr val="tx1"/>
                </a:solidFill>
                <a:latin typeface="黑体" panose="02010609060101010101" pitchFamily="49" charset="-122"/>
              </a:rPr>
              <a:t>3.</a:t>
            </a:r>
            <a: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</a:rPr>
              <a:t>编码器的应用</a:t>
            </a:r>
            <a:r>
              <a:rPr lang="en-US" altLang="zh-CN" sz="4000" dirty="0">
                <a:solidFill>
                  <a:schemeClr val="tx1"/>
                </a:solidFill>
                <a:latin typeface="黑体" panose="02010609060101010101" pitchFamily="49" charset="-122"/>
              </a:rPr>
              <a:t>-</a:t>
            </a:r>
            <a: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</a:rPr>
              <a:t>中断</a:t>
            </a:r>
            <a:endParaRPr lang="zh-CN" altLang="en-US" sz="400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60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chemeClr val="tx1"/>
                </a:solidFill>
                <a:latin typeface="黑体" panose="02010609060101010101" pitchFamily="49" charset="-122"/>
              </a:rPr>
              <a:t>3.</a:t>
            </a:r>
            <a: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</a:rPr>
              <a:t>编码器的应用</a:t>
            </a:r>
            <a:r>
              <a:rPr lang="en-US" altLang="zh-CN" sz="4000" dirty="0">
                <a:solidFill>
                  <a:schemeClr val="tx1"/>
                </a:solidFill>
                <a:latin typeface="黑体" panose="02010609060101010101" pitchFamily="49" charset="-122"/>
              </a:rPr>
              <a:t>-</a:t>
            </a:r>
            <a:r>
              <a:rPr lang="zh-CN" altLang="en-US" sz="4000" dirty="0">
                <a:solidFill>
                  <a:schemeClr val="tx1"/>
                </a:solidFill>
                <a:latin typeface="黑体" panose="02010609060101010101" pitchFamily="49" charset="-122"/>
              </a:rPr>
              <a:t>中断</a:t>
            </a:r>
            <a:endParaRPr lang="zh-CN" altLang="en-US" sz="400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pic>
        <p:nvPicPr>
          <p:cNvPr id="222240" name="Picture 3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85" y="2043081"/>
            <a:ext cx="7458536" cy="412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236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6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174625"/>
            <a:ext cx="3254375" cy="569913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en-US" altLang="zh-CN" sz="2800" b="1">
                <a:solidFill>
                  <a:srgbClr val="1F08F8"/>
                </a:solidFill>
              </a:rPr>
              <a:t>1</a:t>
            </a:r>
            <a:r>
              <a:rPr lang="zh-CN" altLang="en-US" sz="2800" b="1">
                <a:solidFill>
                  <a:srgbClr val="1F08F8"/>
                </a:solidFill>
              </a:rPr>
              <a:t>、二进制编码器</a:t>
            </a:r>
            <a:endParaRPr lang="zh-CN" altLang="en-US" sz="2800" b="1">
              <a:solidFill>
                <a:srgbClr val="1F08F8"/>
              </a:solidFill>
            </a:endParaRPr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209550" y="963613"/>
            <a:ext cx="8686800" cy="120332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ctr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定义：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位二进制代码对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个信号进行编码的电路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叫做二进制编码器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215900" y="2832100"/>
            <a:ext cx="2082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示意框图：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76485" name="Group 5"/>
          <p:cNvGrpSpPr/>
          <p:nvPr/>
        </p:nvGrpSpPr>
        <p:grpSpPr bwMode="auto">
          <a:xfrm>
            <a:off x="2000250" y="2225675"/>
            <a:ext cx="6832600" cy="1792288"/>
            <a:chOff x="1260" y="1402"/>
            <a:chExt cx="4304" cy="1129"/>
          </a:xfrm>
        </p:grpSpPr>
        <p:sp>
          <p:nvSpPr>
            <p:cNvPr id="70663" name="Rectangle 6"/>
            <p:cNvSpPr>
              <a:spLocks noChangeArrowheads="1"/>
            </p:cNvSpPr>
            <p:nvPr/>
          </p:nvSpPr>
          <p:spPr bwMode="auto">
            <a:xfrm>
              <a:off x="2781" y="1530"/>
              <a:ext cx="672" cy="8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二进制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编码器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64" name="Line 7"/>
            <p:cNvSpPr>
              <a:spLocks noChangeShapeType="1"/>
            </p:cNvSpPr>
            <p:nvPr/>
          </p:nvSpPr>
          <p:spPr bwMode="auto">
            <a:xfrm>
              <a:off x="3453" y="1626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65" name="Line 8"/>
            <p:cNvSpPr>
              <a:spLocks noChangeShapeType="1"/>
            </p:cNvSpPr>
            <p:nvPr/>
          </p:nvSpPr>
          <p:spPr bwMode="auto">
            <a:xfrm>
              <a:off x="3453" y="181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66" name="Line 9"/>
            <p:cNvSpPr>
              <a:spLocks noChangeShapeType="1"/>
            </p:cNvSpPr>
            <p:nvPr/>
          </p:nvSpPr>
          <p:spPr bwMode="auto">
            <a:xfrm>
              <a:off x="3453" y="229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67" name="Line 10"/>
            <p:cNvSpPr>
              <a:spLocks noChangeShapeType="1"/>
            </p:cNvSpPr>
            <p:nvPr/>
          </p:nvSpPr>
          <p:spPr bwMode="auto">
            <a:xfrm>
              <a:off x="2397" y="162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68" name="Line 11"/>
            <p:cNvSpPr>
              <a:spLocks noChangeShapeType="1"/>
            </p:cNvSpPr>
            <p:nvPr/>
          </p:nvSpPr>
          <p:spPr bwMode="auto">
            <a:xfrm>
              <a:off x="2397" y="229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69" name="Line 12"/>
            <p:cNvSpPr>
              <a:spLocks noChangeShapeType="1"/>
            </p:cNvSpPr>
            <p:nvPr/>
          </p:nvSpPr>
          <p:spPr bwMode="auto">
            <a:xfrm>
              <a:off x="2589" y="196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70" name="Rectangle 13"/>
            <p:cNvSpPr>
              <a:spLocks noChangeArrowheads="1"/>
            </p:cNvSpPr>
            <p:nvPr/>
          </p:nvSpPr>
          <p:spPr bwMode="auto">
            <a:xfrm>
              <a:off x="3885" y="1434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71" name="Rectangle 14"/>
            <p:cNvSpPr>
              <a:spLocks noChangeArrowheads="1"/>
            </p:cNvSpPr>
            <p:nvPr/>
          </p:nvSpPr>
          <p:spPr bwMode="auto">
            <a:xfrm>
              <a:off x="3885" y="1674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72" name="Rectangle 15"/>
            <p:cNvSpPr>
              <a:spLocks noChangeArrowheads="1"/>
            </p:cNvSpPr>
            <p:nvPr/>
          </p:nvSpPr>
          <p:spPr bwMode="auto">
            <a:xfrm>
              <a:off x="3885" y="2154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–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73" name="Rectangle 16"/>
            <p:cNvSpPr>
              <a:spLocks noChangeArrowheads="1"/>
            </p:cNvSpPr>
            <p:nvPr/>
          </p:nvSpPr>
          <p:spPr bwMode="auto">
            <a:xfrm>
              <a:off x="2157" y="1402"/>
              <a:ext cx="279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74" name="Rectangle 17"/>
            <p:cNvSpPr>
              <a:spLocks noChangeArrowheads="1"/>
            </p:cNvSpPr>
            <p:nvPr/>
          </p:nvSpPr>
          <p:spPr bwMode="auto">
            <a:xfrm>
              <a:off x="2039" y="2204"/>
              <a:ext cx="51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n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–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75" name="AutoShape 18"/>
            <p:cNvSpPr/>
            <p:nvPr/>
          </p:nvSpPr>
          <p:spPr bwMode="auto">
            <a:xfrm>
              <a:off x="2039" y="1530"/>
              <a:ext cx="48" cy="768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76" name="AutoShape 19"/>
            <p:cNvSpPr/>
            <p:nvPr/>
          </p:nvSpPr>
          <p:spPr bwMode="auto">
            <a:xfrm>
              <a:off x="4229" y="1530"/>
              <a:ext cx="183" cy="816"/>
            </a:xfrm>
            <a:prstGeom prst="rightBrace">
              <a:avLst>
                <a:gd name="adj1" fmla="val 37158"/>
                <a:gd name="adj2" fmla="val 52819"/>
              </a:avLst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77" name="Rectangle 20"/>
            <p:cNvSpPr>
              <a:spLocks noChangeArrowheads="1"/>
            </p:cNvSpPr>
            <p:nvPr/>
          </p:nvSpPr>
          <p:spPr bwMode="auto">
            <a:xfrm>
              <a:off x="1260" y="1690"/>
              <a:ext cx="798" cy="60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输入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800" b="1" i="0" u="none" strike="noStrike" kern="1200" cap="none" spc="0" normalizeH="0" baseline="30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n</a:t>
              </a:r>
              <a:endParaRPr kumimoji="1" lang="en-US" altLang="zh-CN" sz="2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个信号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78" name="Rectangle 21"/>
            <p:cNvSpPr>
              <a:spLocks noChangeArrowheads="1"/>
            </p:cNvSpPr>
            <p:nvPr/>
          </p:nvSpPr>
          <p:spPr bwMode="auto">
            <a:xfrm>
              <a:off x="4413" y="1690"/>
              <a:ext cx="1151" cy="60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输出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n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位二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进制代码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79" name="Line 22"/>
            <p:cNvSpPr>
              <a:spLocks noChangeShapeType="1"/>
            </p:cNvSpPr>
            <p:nvPr/>
          </p:nvSpPr>
          <p:spPr bwMode="auto">
            <a:xfrm>
              <a:off x="2397" y="181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80" name="Rectangle 23"/>
            <p:cNvSpPr>
              <a:spLocks noChangeArrowheads="1"/>
            </p:cNvSpPr>
            <p:nvPr/>
          </p:nvSpPr>
          <p:spPr bwMode="auto">
            <a:xfrm>
              <a:off x="2157" y="1626"/>
              <a:ext cx="31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681" name="Line 24"/>
            <p:cNvSpPr>
              <a:spLocks noChangeShapeType="1"/>
            </p:cNvSpPr>
            <p:nvPr/>
          </p:nvSpPr>
          <p:spPr bwMode="auto">
            <a:xfrm>
              <a:off x="3597" y="196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76505" name="Rectangle 25"/>
          <p:cNvSpPr>
            <a:spLocks noChangeArrowheads="1"/>
          </p:cNvSpPr>
          <p:nvPr/>
        </p:nvSpPr>
        <p:spPr bwMode="auto">
          <a:xfrm>
            <a:off x="485775" y="4246563"/>
            <a:ext cx="8658225" cy="17589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特点：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任意一时刻只能对一个信号进行编码，即只    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允许一个信号为有效电平（低电平或高电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平），而其余信号为无效电平。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2" grpId="0" autoUpdateAnimBg="0"/>
      <p:bldP spid="276483" grpId="0" autoUpdateAnimBg="0"/>
      <p:bldP spid="276484" grpId="0" autoUpdateAnimBg="0"/>
      <p:bldP spid="27650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130175"/>
            <a:ext cx="1406525" cy="461963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1033463" y="104775"/>
            <a:ext cx="431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设计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8—3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线二进制编码器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404813" y="585788"/>
            <a:ext cx="83820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8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个输入信号分别用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~I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7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表示，且高电平有效；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输出的三位二进制代码分别用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表示。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877888" y="1524000"/>
            <a:ext cx="2008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简化编码表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77510" name="Group 6"/>
          <p:cNvGrpSpPr/>
          <p:nvPr/>
        </p:nvGrpSpPr>
        <p:grpSpPr bwMode="auto">
          <a:xfrm>
            <a:off x="3602038" y="1614488"/>
            <a:ext cx="4911725" cy="1577975"/>
            <a:chOff x="2337" y="1648"/>
            <a:chExt cx="3094" cy="994"/>
          </a:xfrm>
        </p:grpSpPr>
        <p:sp>
          <p:nvSpPr>
            <p:cNvPr id="71817" name="Text Box 7"/>
            <p:cNvSpPr txBox="1">
              <a:spLocks noChangeArrowheads="1"/>
            </p:cNvSpPr>
            <p:nvPr/>
          </p:nvSpPr>
          <p:spPr bwMode="auto">
            <a:xfrm>
              <a:off x="2371" y="1648"/>
              <a:ext cx="2259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= 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+ 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5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+ 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6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+ 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818" name="Rectangle 8"/>
            <p:cNvSpPr>
              <a:spLocks noChangeArrowheads="1"/>
            </p:cNvSpPr>
            <p:nvPr/>
          </p:nvSpPr>
          <p:spPr bwMode="auto">
            <a:xfrm>
              <a:off x="2371" y="1958"/>
              <a:ext cx="213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= 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+ 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+ 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6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+ 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819" name="Rectangle 9"/>
            <p:cNvSpPr>
              <a:spLocks noChangeArrowheads="1"/>
            </p:cNvSpPr>
            <p:nvPr/>
          </p:nvSpPr>
          <p:spPr bwMode="auto">
            <a:xfrm>
              <a:off x="2337" y="2292"/>
              <a:ext cx="2034" cy="32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= 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+ 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+ 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5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+ 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71820" name="Group 10"/>
            <p:cNvGrpSpPr/>
            <p:nvPr/>
          </p:nvGrpSpPr>
          <p:grpSpPr bwMode="auto">
            <a:xfrm>
              <a:off x="4236" y="1649"/>
              <a:ext cx="1163" cy="327"/>
              <a:chOff x="2485" y="2880"/>
              <a:chExt cx="1163" cy="327"/>
            </a:xfrm>
          </p:grpSpPr>
          <p:sp>
            <p:nvSpPr>
              <p:cNvPr id="71836" name="Text Box 11"/>
              <p:cNvSpPr txBox="1">
                <a:spLocks noChangeArrowheads="1"/>
              </p:cNvSpPr>
              <p:nvPr/>
            </p:nvSpPr>
            <p:spPr bwMode="auto">
              <a:xfrm>
                <a:off x="2485" y="2880"/>
                <a:ext cx="1163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=I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4 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5 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6 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7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837" name="Line 12"/>
              <p:cNvSpPr>
                <a:spLocks noChangeShapeType="1"/>
              </p:cNvSpPr>
              <p:nvPr/>
            </p:nvSpPr>
            <p:spPr bwMode="auto">
              <a:xfrm>
                <a:off x="2665" y="2936"/>
                <a:ext cx="79" cy="0"/>
              </a:xfrm>
              <a:prstGeom prst="line">
                <a:avLst/>
              </a:prstGeom>
              <a:noFill/>
              <a:ln w="38100">
                <a:solidFill>
                  <a:srgbClr val="1F08F8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838" name="Line 13"/>
              <p:cNvSpPr>
                <a:spLocks noChangeShapeType="1"/>
              </p:cNvSpPr>
              <p:nvPr/>
            </p:nvSpPr>
            <p:spPr bwMode="auto">
              <a:xfrm>
                <a:off x="2869" y="2936"/>
                <a:ext cx="79" cy="0"/>
              </a:xfrm>
              <a:prstGeom prst="line">
                <a:avLst/>
              </a:prstGeom>
              <a:noFill/>
              <a:ln w="38100">
                <a:solidFill>
                  <a:srgbClr val="1F08F8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839" name="Line 14"/>
              <p:cNvSpPr>
                <a:spLocks noChangeShapeType="1"/>
              </p:cNvSpPr>
              <p:nvPr/>
            </p:nvSpPr>
            <p:spPr bwMode="auto">
              <a:xfrm>
                <a:off x="3061" y="2936"/>
                <a:ext cx="79" cy="0"/>
              </a:xfrm>
              <a:prstGeom prst="line">
                <a:avLst/>
              </a:prstGeom>
              <a:noFill/>
              <a:ln w="38100">
                <a:solidFill>
                  <a:srgbClr val="1F08F8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840" name="Line 15"/>
              <p:cNvSpPr>
                <a:spLocks noChangeShapeType="1"/>
              </p:cNvSpPr>
              <p:nvPr/>
            </p:nvSpPr>
            <p:spPr bwMode="auto">
              <a:xfrm>
                <a:off x="3264" y="2936"/>
                <a:ext cx="79" cy="0"/>
              </a:xfrm>
              <a:prstGeom prst="line">
                <a:avLst/>
              </a:prstGeom>
              <a:noFill/>
              <a:ln w="38100">
                <a:solidFill>
                  <a:srgbClr val="1F08F8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71821" name="Group 16"/>
            <p:cNvGrpSpPr/>
            <p:nvPr/>
          </p:nvGrpSpPr>
          <p:grpSpPr bwMode="auto">
            <a:xfrm>
              <a:off x="4247" y="1977"/>
              <a:ext cx="1163" cy="327"/>
              <a:chOff x="2485" y="2880"/>
              <a:chExt cx="1163" cy="327"/>
            </a:xfrm>
          </p:grpSpPr>
          <p:sp>
            <p:nvSpPr>
              <p:cNvPr id="71831" name="Text Box 17"/>
              <p:cNvSpPr txBox="1">
                <a:spLocks noChangeArrowheads="1"/>
              </p:cNvSpPr>
              <p:nvPr/>
            </p:nvSpPr>
            <p:spPr bwMode="auto">
              <a:xfrm>
                <a:off x="2485" y="2880"/>
                <a:ext cx="1163" cy="32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=I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 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 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6 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7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832" name="Line 18"/>
              <p:cNvSpPr>
                <a:spLocks noChangeShapeType="1"/>
              </p:cNvSpPr>
              <p:nvPr/>
            </p:nvSpPr>
            <p:spPr bwMode="auto">
              <a:xfrm>
                <a:off x="2665" y="2936"/>
                <a:ext cx="79" cy="0"/>
              </a:xfrm>
              <a:prstGeom prst="line">
                <a:avLst/>
              </a:prstGeom>
              <a:noFill/>
              <a:ln w="38100">
                <a:solidFill>
                  <a:srgbClr val="1F08F8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833" name="Line 19"/>
              <p:cNvSpPr>
                <a:spLocks noChangeShapeType="1"/>
              </p:cNvSpPr>
              <p:nvPr/>
            </p:nvSpPr>
            <p:spPr bwMode="auto">
              <a:xfrm>
                <a:off x="2869" y="2936"/>
                <a:ext cx="79" cy="0"/>
              </a:xfrm>
              <a:prstGeom prst="line">
                <a:avLst/>
              </a:prstGeom>
              <a:noFill/>
              <a:ln w="38100">
                <a:solidFill>
                  <a:srgbClr val="1F08F8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834" name="Line 20"/>
              <p:cNvSpPr>
                <a:spLocks noChangeShapeType="1"/>
              </p:cNvSpPr>
              <p:nvPr/>
            </p:nvSpPr>
            <p:spPr bwMode="auto">
              <a:xfrm>
                <a:off x="3061" y="2936"/>
                <a:ext cx="79" cy="0"/>
              </a:xfrm>
              <a:prstGeom prst="line">
                <a:avLst/>
              </a:prstGeom>
              <a:noFill/>
              <a:ln w="38100">
                <a:solidFill>
                  <a:srgbClr val="1F08F8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835" name="Line 21"/>
              <p:cNvSpPr>
                <a:spLocks noChangeShapeType="1"/>
              </p:cNvSpPr>
              <p:nvPr/>
            </p:nvSpPr>
            <p:spPr bwMode="auto">
              <a:xfrm>
                <a:off x="3264" y="2936"/>
                <a:ext cx="79" cy="0"/>
              </a:xfrm>
              <a:prstGeom prst="line">
                <a:avLst/>
              </a:prstGeom>
              <a:noFill/>
              <a:ln w="38100">
                <a:solidFill>
                  <a:srgbClr val="1F08F8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71822" name="Group 22"/>
            <p:cNvGrpSpPr/>
            <p:nvPr/>
          </p:nvGrpSpPr>
          <p:grpSpPr bwMode="auto">
            <a:xfrm>
              <a:off x="4268" y="2313"/>
              <a:ext cx="1163" cy="329"/>
              <a:chOff x="2485" y="2880"/>
              <a:chExt cx="1163" cy="329"/>
            </a:xfrm>
          </p:grpSpPr>
          <p:sp>
            <p:nvSpPr>
              <p:cNvPr id="71826" name="Text Box 23"/>
              <p:cNvSpPr txBox="1">
                <a:spLocks noChangeArrowheads="1"/>
              </p:cNvSpPr>
              <p:nvPr/>
            </p:nvSpPr>
            <p:spPr bwMode="auto">
              <a:xfrm>
                <a:off x="2485" y="2880"/>
                <a:ext cx="1163" cy="329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=I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 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 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5 </a:t>
                </a: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1F08F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7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827" name="Line 24"/>
              <p:cNvSpPr>
                <a:spLocks noChangeShapeType="1"/>
              </p:cNvSpPr>
              <p:nvPr/>
            </p:nvSpPr>
            <p:spPr bwMode="auto">
              <a:xfrm>
                <a:off x="2665" y="2936"/>
                <a:ext cx="79" cy="0"/>
              </a:xfrm>
              <a:prstGeom prst="line">
                <a:avLst/>
              </a:prstGeom>
              <a:noFill/>
              <a:ln w="38100">
                <a:solidFill>
                  <a:srgbClr val="1F08F8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828" name="Line 25"/>
              <p:cNvSpPr>
                <a:spLocks noChangeShapeType="1"/>
              </p:cNvSpPr>
              <p:nvPr/>
            </p:nvSpPr>
            <p:spPr bwMode="auto">
              <a:xfrm>
                <a:off x="2869" y="2936"/>
                <a:ext cx="79" cy="0"/>
              </a:xfrm>
              <a:prstGeom prst="line">
                <a:avLst/>
              </a:prstGeom>
              <a:noFill/>
              <a:ln w="38100">
                <a:solidFill>
                  <a:srgbClr val="1F08F8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829" name="Line 26"/>
              <p:cNvSpPr>
                <a:spLocks noChangeShapeType="1"/>
              </p:cNvSpPr>
              <p:nvPr/>
            </p:nvSpPr>
            <p:spPr bwMode="auto">
              <a:xfrm>
                <a:off x="3061" y="2936"/>
                <a:ext cx="79" cy="0"/>
              </a:xfrm>
              <a:prstGeom prst="line">
                <a:avLst/>
              </a:prstGeom>
              <a:noFill/>
              <a:ln w="38100">
                <a:solidFill>
                  <a:srgbClr val="1F08F8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830" name="Line 27"/>
              <p:cNvSpPr>
                <a:spLocks noChangeShapeType="1"/>
              </p:cNvSpPr>
              <p:nvPr/>
            </p:nvSpPr>
            <p:spPr bwMode="auto">
              <a:xfrm>
                <a:off x="3264" y="2936"/>
                <a:ext cx="79" cy="0"/>
              </a:xfrm>
              <a:prstGeom prst="line">
                <a:avLst/>
              </a:prstGeom>
              <a:noFill/>
              <a:ln w="38100">
                <a:solidFill>
                  <a:srgbClr val="1F08F8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71823" name="Line 28"/>
            <p:cNvSpPr>
              <a:spLocks noChangeShapeType="1"/>
            </p:cNvSpPr>
            <p:nvPr/>
          </p:nvSpPr>
          <p:spPr bwMode="auto">
            <a:xfrm>
              <a:off x="4405" y="1660"/>
              <a:ext cx="700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824" name="Line 29"/>
            <p:cNvSpPr>
              <a:spLocks noChangeShapeType="1"/>
            </p:cNvSpPr>
            <p:nvPr/>
          </p:nvSpPr>
          <p:spPr bwMode="auto">
            <a:xfrm>
              <a:off x="4416" y="1988"/>
              <a:ext cx="700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825" name="Line 30"/>
            <p:cNvSpPr>
              <a:spLocks noChangeShapeType="1"/>
            </p:cNvSpPr>
            <p:nvPr/>
          </p:nvSpPr>
          <p:spPr bwMode="auto">
            <a:xfrm>
              <a:off x="4439" y="2326"/>
              <a:ext cx="700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77535" name="Group 31"/>
          <p:cNvGrpSpPr/>
          <p:nvPr/>
        </p:nvGrpSpPr>
        <p:grpSpPr bwMode="auto">
          <a:xfrm>
            <a:off x="412750" y="2144713"/>
            <a:ext cx="2903538" cy="4038600"/>
            <a:chOff x="260" y="1351"/>
            <a:chExt cx="1829" cy="2544"/>
          </a:xfrm>
        </p:grpSpPr>
        <p:sp>
          <p:nvSpPr>
            <p:cNvPr id="71791" name="Line 32"/>
            <p:cNvSpPr>
              <a:spLocks noChangeShapeType="1"/>
            </p:cNvSpPr>
            <p:nvPr/>
          </p:nvSpPr>
          <p:spPr bwMode="auto">
            <a:xfrm>
              <a:off x="265" y="1351"/>
              <a:ext cx="1776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792" name="Line 33"/>
            <p:cNvSpPr>
              <a:spLocks noChangeShapeType="1"/>
            </p:cNvSpPr>
            <p:nvPr/>
          </p:nvSpPr>
          <p:spPr bwMode="auto">
            <a:xfrm>
              <a:off x="265" y="1927"/>
              <a:ext cx="1776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793" name="Line 34"/>
            <p:cNvSpPr>
              <a:spLocks noChangeShapeType="1"/>
            </p:cNvSpPr>
            <p:nvPr/>
          </p:nvSpPr>
          <p:spPr bwMode="auto">
            <a:xfrm>
              <a:off x="745" y="1351"/>
              <a:ext cx="0" cy="254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794" name="Line 35"/>
            <p:cNvSpPr>
              <a:spLocks noChangeShapeType="1"/>
            </p:cNvSpPr>
            <p:nvPr/>
          </p:nvSpPr>
          <p:spPr bwMode="auto">
            <a:xfrm>
              <a:off x="265" y="3895"/>
              <a:ext cx="1776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795" name="Line 36"/>
            <p:cNvSpPr>
              <a:spLocks noChangeShapeType="1"/>
            </p:cNvSpPr>
            <p:nvPr/>
          </p:nvSpPr>
          <p:spPr bwMode="auto">
            <a:xfrm>
              <a:off x="745" y="1639"/>
              <a:ext cx="1296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796" name="Text Box 37"/>
            <p:cNvSpPr txBox="1">
              <a:spLocks noChangeArrowheads="1"/>
            </p:cNvSpPr>
            <p:nvPr/>
          </p:nvSpPr>
          <p:spPr bwMode="auto">
            <a:xfrm>
              <a:off x="313" y="1399"/>
              <a:ext cx="43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输入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797" name="Text Box 38"/>
            <p:cNvSpPr txBox="1">
              <a:spLocks noChangeArrowheads="1"/>
            </p:cNvSpPr>
            <p:nvPr/>
          </p:nvSpPr>
          <p:spPr bwMode="auto">
            <a:xfrm>
              <a:off x="937" y="1351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输     出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798" name="Rectangle 39"/>
            <p:cNvSpPr>
              <a:spLocks noChangeArrowheads="1"/>
            </p:cNvSpPr>
            <p:nvPr/>
          </p:nvSpPr>
          <p:spPr bwMode="auto">
            <a:xfrm>
              <a:off x="271" y="1916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799" name="Rectangle 40"/>
            <p:cNvSpPr>
              <a:spLocks noChangeArrowheads="1"/>
            </p:cNvSpPr>
            <p:nvPr/>
          </p:nvSpPr>
          <p:spPr bwMode="auto">
            <a:xfrm>
              <a:off x="841" y="1639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800" name="Rectangle 41"/>
            <p:cNvSpPr>
              <a:spLocks noChangeArrowheads="1"/>
            </p:cNvSpPr>
            <p:nvPr/>
          </p:nvSpPr>
          <p:spPr bwMode="auto">
            <a:xfrm>
              <a:off x="1273" y="1639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801" name="Rectangle 42"/>
            <p:cNvSpPr>
              <a:spLocks noChangeArrowheads="1"/>
            </p:cNvSpPr>
            <p:nvPr/>
          </p:nvSpPr>
          <p:spPr bwMode="auto">
            <a:xfrm>
              <a:off x="1657" y="1639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802" name="Text Box 43"/>
            <p:cNvSpPr txBox="1">
              <a:spLocks noChangeArrowheads="1"/>
            </p:cNvSpPr>
            <p:nvPr/>
          </p:nvSpPr>
          <p:spPr bwMode="auto">
            <a:xfrm>
              <a:off x="889" y="1927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0       0      0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803" name="Rectangle 44"/>
            <p:cNvSpPr>
              <a:spLocks noChangeArrowheads="1"/>
            </p:cNvSpPr>
            <p:nvPr/>
          </p:nvSpPr>
          <p:spPr bwMode="auto">
            <a:xfrm>
              <a:off x="889" y="2167"/>
              <a:ext cx="10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0       0      1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804" name="Rectangle 45"/>
            <p:cNvSpPr>
              <a:spLocks noChangeArrowheads="1"/>
            </p:cNvSpPr>
            <p:nvPr/>
          </p:nvSpPr>
          <p:spPr bwMode="auto">
            <a:xfrm>
              <a:off x="889" y="2444"/>
              <a:ext cx="10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0       1      0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805" name="Rectangle 46"/>
            <p:cNvSpPr>
              <a:spLocks noChangeArrowheads="1"/>
            </p:cNvSpPr>
            <p:nvPr/>
          </p:nvSpPr>
          <p:spPr bwMode="auto">
            <a:xfrm>
              <a:off x="889" y="2695"/>
              <a:ext cx="10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0       1      1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806" name="Rectangle 47"/>
            <p:cNvSpPr>
              <a:spLocks noChangeArrowheads="1"/>
            </p:cNvSpPr>
            <p:nvPr/>
          </p:nvSpPr>
          <p:spPr bwMode="auto">
            <a:xfrm>
              <a:off x="889" y="2935"/>
              <a:ext cx="10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1       0      0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807" name="Rectangle 48"/>
            <p:cNvSpPr>
              <a:spLocks noChangeArrowheads="1"/>
            </p:cNvSpPr>
            <p:nvPr/>
          </p:nvSpPr>
          <p:spPr bwMode="auto">
            <a:xfrm>
              <a:off x="889" y="3607"/>
              <a:ext cx="10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1       1      1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808" name="Rectangle 49"/>
            <p:cNvSpPr>
              <a:spLocks noChangeArrowheads="1"/>
            </p:cNvSpPr>
            <p:nvPr/>
          </p:nvSpPr>
          <p:spPr bwMode="auto">
            <a:xfrm>
              <a:off x="889" y="3367"/>
              <a:ext cx="10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1       1      0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809" name="Rectangle 50"/>
            <p:cNvSpPr>
              <a:spLocks noChangeArrowheads="1"/>
            </p:cNvSpPr>
            <p:nvPr/>
          </p:nvSpPr>
          <p:spPr bwMode="auto">
            <a:xfrm>
              <a:off x="889" y="3175"/>
              <a:ext cx="10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1       0      1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810" name="Rectangle 51"/>
            <p:cNvSpPr>
              <a:spLocks noChangeArrowheads="1"/>
            </p:cNvSpPr>
            <p:nvPr/>
          </p:nvSpPr>
          <p:spPr bwMode="auto">
            <a:xfrm>
              <a:off x="282" y="2152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811" name="Rectangle 52"/>
            <p:cNvSpPr>
              <a:spLocks noChangeArrowheads="1"/>
            </p:cNvSpPr>
            <p:nvPr/>
          </p:nvSpPr>
          <p:spPr bwMode="auto">
            <a:xfrm>
              <a:off x="271" y="2414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812" name="Rectangle 53"/>
            <p:cNvSpPr>
              <a:spLocks noChangeArrowheads="1"/>
            </p:cNvSpPr>
            <p:nvPr/>
          </p:nvSpPr>
          <p:spPr bwMode="auto">
            <a:xfrm>
              <a:off x="271" y="2673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813" name="Rectangle 54"/>
            <p:cNvSpPr>
              <a:spLocks noChangeArrowheads="1"/>
            </p:cNvSpPr>
            <p:nvPr/>
          </p:nvSpPr>
          <p:spPr bwMode="auto">
            <a:xfrm>
              <a:off x="260" y="2921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814" name="Rectangle 55"/>
            <p:cNvSpPr>
              <a:spLocks noChangeArrowheads="1"/>
            </p:cNvSpPr>
            <p:nvPr/>
          </p:nvSpPr>
          <p:spPr bwMode="auto">
            <a:xfrm>
              <a:off x="271" y="3148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5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815" name="Rectangle 56"/>
            <p:cNvSpPr>
              <a:spLocks noChangeArrowheads="1"/>
            </p:cNvSpPr>
            <p:nvPr/>
          </p:nvSpPr>
          <p:spPr bwMode="auto">
            <a:xfrm>
              <a:off x="271" y="3576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816" name="Rectangle 57"/>
            <p:cNvSpPr>
              <a:spLocks noChangeArrowheads="1"/>
            </p:cNvSpPr>
            <p:nvPr/>
          </p:nvSpPr>
          <p:spPr bwMode="auto">
            <a:xfrm>
              <a:off x="271" y="3364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6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77562" name="Group 58"/>
          <p:cNvGrpSpPr/>
          <p:nvPr/>
        </p:nvGrpSpPr>
        <p:grpSpPr bwMode="auto">
          <a:xfrm>
            <a:off x="3648075" y="3285864"/>
            <a:ext cx="5241925" cy="3074987"/>
            <a:chOff x="2298" y="2073"/>
            <a:chExt cx="3302" cy="1937"/>
          </a:xfrm>
        </p:grpSpPr>
        <p:grpSp>
          <p:nvGrpSpPr>
            <p:cNvPr id="71689" name="Group 59"/>
            <p:cNvGrpSpPr/>
            <p:nvPr/>
          </p:nvGrpSpPr>
          <p:grpSpPr bwMode="auto">
            <a:xfrm>
              <a:off x="2298" y="2073"/>
              <a:ext cx="3302" cy="1937"/>
              <a:chOff x="2298" y="2073"/>
              <a:chExt cx="3302" cy="1937"/>
            </a:xfrm>
          </p:grpSpPr>
          <p:sp>
            <p:nvSpPr>
              <p:cNvPr id="71701" name="Rectangle 60"/>
              <p:cNvSpPr>
                <a:spLocks noChangeArrowheads="1"/>
              </p:cNvSpPr>
              <p:nvPr/>
            </p:nvSpPr>
            <p:spPr bwMode="auto">
              <a:xfrm>
                <a:off x="2298" y="2073"/>
                <a:ext cx="3168" cy="1937"/>
              </a:xfrm>
              <a:prstGeom prst="rect">
                <a:avLst/>
              </a:prstGeom>
              <a:solidFill>
                <a:schemeClr val="bg1"/>
              </a:solidFill>
              <a:ln w="38100" cap="sq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02" name="Rectangle 61"/>
              <p:cNvSpPr>
                <a:spLocks noChangeArrowheads="1"/>
              </p:cNvSpPr>
              <p:nvPr/>
            </p:nvSpPr>
            <p:spPr bwMode="auto">
              <a:xfrm>
                <a:off x="2918" y="2528"/>
                <a:ext cx="349" cy="223"/>
              </a:xfrm>
              <a:prstGeom prst="rect">
                <a:avLst/>
              </a:prstGeom>
              <a:noFill/>
              <a:ln w="38100">
                <a:solidFill>
                  <a:srgbClr val="FF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03" name="Rectangle 62"/>
              <p:cNvSpPr>
                <a:spLocks noChangeArrowheads="1"/>
              </p:cNvSpPr>
              <p:nvPr/>
            </p:nvSpPr>
            <p:spPr bwMode="auto">
              <a:xfrm>
                <a:off x="4371" y="2519"/>
                <a:ext cx="349" cy="222"/>
              </a:xfrm>
              <a:prstGeom prst="rect">
                <a:avLst/>
              </a:prstGeom>
              <a:noFill/>
              <a:ln w="38100">
                <a:solidFill>
                  <a:srgbClr val="FF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04" name="Rectangle 63"/>
              <p:cNvSpPr>
                <a:spLocks noChangeArrowheads="1"/>
              </p:cNvSpPr>
              <p:nvPr/>
            </p:nvSpPr>
            <p:spPr bwMode="auto">
              <a:xfrm>
                <a:off x="3635" y="2528"/>
                <a:ext cx="349" cy="223"/>
              </a:xfrm>
              <a:prstGeom prst="rect">
                <a:avLst/>
              </a:prstGeom>
              <a:noFill/>
              <a:ln w="38100">
                <a:solidFill>
                  <a:srgbClr val="FF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05" name="Rectangle 64"/>
              <p:cNvSpPr>
                <a:spLocks noChangeArrowheads="1"/>
              </p:cNvSpPr>
              <p:nvPr/>
            </p:nvSpPr>
            <p:spPr bwMode="auto">
              <a:xfrm>
                <a:off x="3151" y="3468"/>
                <a:ext cx="251" cy="174"/>
              </a:xfrm>
              <a:prstGeom prst="rect">
                <a:avLst/>
              </a:prstGeom>
              <a:noFill/>
              <a:ln w="38100">
                <a:solidFill>
                  <a:srgbClr val="FF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06" name="Rectangle 65"/>
              <p:cNvSpPr>
                <a:spLocks noChangeArrowheads="1"/>
              </p:cNvSpPr>
              <p:nvPr/>
            </p:nvSpPr>
            <p:spPr bwMode="auto">
              <a:xfrm>
                <a:off x="3955" y="3468"/>
                <a:ext cx="252" cy="174"/>
              </a:xfrm>
              <a:prstGeom prst="rect">
                <a:avLst/>
              </a:prstGeom>
              <a:noFill/>
              <a:ln w="38100">
                <a:solidFill>
                  <a:srgbClr val="FF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07" name="Rectangle 66"/>
              <p:cNvSpPr>
                <a:spLocks noChangeArrowheads="1"/>
              </p:cNvSpPr>
              <p:nvPr/>
            </p:nvSpPr>
            <p:spPr bwMode="auto">
              <a:xfrm>
                <a:off x="2744" y="3458"/>
                <a:ext cx="252" cy="174"/>
              </a:xfrm>
              <a:prstGeom prst="rect">
                <a:avLst/>
              </a:prstGeom>
              <a:noFill/>
              <a:ln w="38100">
                <a:solidFill>
                  <a:srgbClr val="FF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08" name="Rectangle 67"/>
              <p:cNvSpPr>
                <a:spLocks noChangeArrowheads="1"/>
              </p:cNvSpPr>
              <p:nvPr/>
            </p:nvSpPr>
            <p:spPr bwMode="auto">
              <a:xfrm>
                <a:off x="2346" y="3458"/>
                <a:ext cx="252" cy="174"/>
              </a:xfrm>
              <a:prstGeom prst="rect">
                <a:avLst/>
              </a:prstGeom>
              <a:noFill/>
              <a:ln w="38100">
                <a:solidFill>
                  <a:srgbClr val="FF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09" name="Rectangle 68"/>
              <p:cNvSpPr>
                <a:spLocks noChangeArrowheads="1"/>
              </p:cNvSpPr>
              <p:nvPr/>
            </p:nvSpPr>
            <p:spPr bwMode="auto">
              <a:xfrm>
                <a:off x="5166" y="3468"/>
                <a:ext cx="252" cy="174"/>
              </a:xfrm>
              <a:prstGeom prst="rect">
                <a:avLst/>
              </a:prstGeom>
              <a:noFill/>
              <a:ln w="38100">
                <a:solidFill>
                  <a:srgbClr val="FF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10" name="Rectangle 69"/>
              <p:cNvSpPr>
                <a:spLocks noChangeArrowheads="1"/>
              </p:cNvSpPr>
              <p:nvPr/>
            </p:nvSpPr>
            <p:spPr bwMode="auto">
              <a:xfrm>
                <a:off x="4352" y="3468"/>
                <a:ext cx="252" cy="174"/>
              </a:xfrm>
              <a:prstGeom prst="rect">
                <a:avLst/>
              </a:prstGeom>
              <a:noFill/>
              <a:ln w="38100">
                <a:solidFill>
                  <a:srgbClr val="FF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11" name="Rectangle 70"/>
              <p:cNvSpPr>
                <a:spLocks noChangeArrowheads="1"/>
              </p:cNvSpPr>
              <p:nvPr/>
            </p:nvSpPr>
            <p:spPr bwMode="auto">
              <a:xfrm>
                <a:off x="3548" y="3468"/>
                <a:ext cx="252" cy="174"/>
              </a:xfrm>
              <a:prstGeom prst="rect">
                <a:avLst/>
              </a:prstGeom>
              <a:noFill/>
              <a:ln w="38100">
                <a:solidFill>
                  <a:srgbClr val="FF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12" name="Rectangle 71"/>
              <p:cNvSpPr>
                <a:spLocks noChangeArrowheads="1"/>
              </p:cNvSpPr>
              <p:nvPr/>
            </p:nvSpPr>
            <p:spPr bwMode="auto">
              <a:xfrm>
                <a:off x="4759" y="3468"/>
                <a:ext cx="252" cy="174"/>
              </a:xfrm>
              <a:prstGeom prst="rect">
                <a:avLst/>
              </a:prstGeom>
              <a:noFill/>
              <a:ln w="38100">
                <a:solidFill>
                  <a:srgbClr val="FF008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13" name="Line 72"/>
              <p:cNvSpPr>
                <a:spLocks noChangeShapeType="1"/>
              </p:cNvSpPr>
              <p:nvPr/>
            </p:nvSpPr>
            <p:spPr bwMode="auto">
              <a:xfrm flipH="1">
                <a:off x="4547" y="2315"/>
                <a:ext cx="0" cy="11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14" name="Line 73"/>
              <p:cNvSpPr>
                <a:spLocks noChangeShapeType="1"/>
              </p:cNvSpPr>
              <p:nvPr/>
            </p:nvSpPr>
            <p:spPr bwMode="auto">
              <a:xfrm>
                <a:off x="3809" y="2334"/>
                <a:ext cx="1" cy="10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15" name="Line 74"/>
              <p:cNvSpPr>
                <a:spLocks noChangeShapeType="1"/>
              </p:cNvSpPr>
              <p:nvPr/>
            </p:nvSpPr>
            <p:spPr bwMode="auto">
              <a:xfrm flipH="1" flipV="1">
                <a:off x="4663" y="2741"/>
                <a:ext cx="3" cy="551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16" name="Line 75"/>
              <p:cNvSpPr>
                <a:spLocks noChangeShapeType="1"/>
              </p:cNvSpPr>
              <p:nvPr/>
            </p:nvSpPr>
            <p:spPr bwMode="auto">
              <a:xfrm flipV="1">
                <a:off x="3218" y="2751"/>
                <a:ext cx="1" cy="41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17" name="Line 76"/>
              <p:cNvSpPr>
                <a:spLocks noChangeShapeType="1"/>
              </p:cNvSpPr>
              <p:nvPr/>
            </p:nvSpPr>
            <p:spPr bwMode="auto">
              <a:xfrm flipV="1">
                <a:off x="3063" y="2751"/>
                <a:ext cx="1" cy="23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18" name="Line 77"/>
              <p:cNvSpPr>
                <a:spLocks noChangeShapeType="1"/>
              </p:cNvSpPr>
              <p:nvPr/>
            </p:nvSpPr>
            <p:spPr bwMode="auto">
              <a:xfrm>
                <a:off x="3276" y="3642"/>
                <a:ext cx="1" cy="13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19" name="Line 78"/>
              <p:cNvSpPr>
                <a:spLocks noChangeShapeType="1"/>
              </p:cNvSpPr>
              <p:nvPr/>
            </p:nvSpPr>
            <p:spPr bwMode="auto">
              <a:xfrm flipH="1" flipV="1">
                <a:off x="2975" y="2760"/>
                <a:ext cx="1" cy="11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20" name="Line 79"/>
              <p:cNvSpPr>
                <a:spLocks noChangeShapeType="1"/>
              </p:cNvSpPr>
              <p:nvPr/>
            </p:nvSpPr>
            <p:spPr bwMode="auto">
              <a:xfrm>
                <a:off x="5292" y="3642"/>
                <a:ext cx="1" cy="13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21" name="Line 80"/>
              <p:cNvSpPr>
                <a:spLocks noChangeShapeType="1"/>
              </p:cNvSpPr>
              <p:nvPr/>
            </p:nvSpPr>
            <p:spPr bwMode="auto">
              <a:xfrm>
                <a:off x="2870" y="2983"/>
                <a:ext cx="193" cy="1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22" name="Oval 81"/>
              <p:cNvSpPr>
                <a:spLocks noChangeArrowheads="1"/>
              </p:cNvSpPr>
              <p:nvPr/>
            </p:nvSpPr>
            <p:spPr bwMode="auto">
              <a:xfrm>
                <a:off x="3044" y="2964"/>
                <a:ext cx="39" cy="3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23" name="Line 82"/>
              <p:cNvSpPr>
                <a:spLocks noChangeShapeType="1"/>
              </p:cNvSpPr>
              <p:nvPr/>
            </p:nvSpPr>
            <p:spPr bwMode="auto">
              <a:xfrm flipV="1">
                <a:off x="4439" y="2741"/>
                <a:ext cx="1" cy="155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24" name="Line 83"/>
              <p:cNvSpPr>
                <a:spLocks noChangeShapeType="1"/>
              </p:cNvSpPr>
              <p:nvPr/>
            </p:nvSpPr>
            <p:spPr bwMode="auto">
              <a:xfrm flipH="1">
                <a:off x="3926" y="3293"/>
                <a:ext cx="552" cy="1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25" name="Line 84"/>
              <p:cNvSpPr>
                <a:spLocks noChangeShapeType="1"/>
              </p:cNvSpPr>
              <p:nvPr/>
            </p:nvSpPr>
            <p:spPr bwMode="auto">
              <a:xfrm flipV="1">
                <a:off x="3141" y="2751"/>
                <a:ext cx="1" cy="32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26" name="Line 85"/>
              <p:cNvSpPr>
                <a:spLocks noChangeShapeType="1"/>
              </p:cNvSpPr>
              <p:nvPr/>
            </p:nvSpPr>
            <p:spPr bwMode="auto">
              <a:xfrm>
                <a:off x="4470" y="3301"/>
                <a:ext cx="2" cy="8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27" name="Line 86"/>
              <p:cNvSpPr>
                <a:spLocks noChangeShapeType="1"/>
              </p:cNvSpPr>
              <p:nvPr/>
            </p:nvSpPr>
            <p:spPr bwMode="auto">
              <a:xfrm>
                <a:off x="3063" y="2983"/>
                <a:ext cx="698" cy="1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28" name="Line 87"/>
              <p:cNvSpPr>
                <a:spLocks noChangeShapeType="1"/>
              </p:cNvSpPr>
              <p:nvPr/>
            </p:nvSpPr>
            <p:spPr bwMode="auto">
              <a:xfrm>
                <a:off x="2870" y="3632"/>
                <a:ext cx="1" cy="13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29" name="Line 88"/>
              <p:cNvSpPr>
                <a:spLocks noChangeShapeType="1"/>
              </p:cNvSpPr>
              <p:nvPr/>
            </p:nvSpPr>
            <p:spPr bwMode="auto">
              <a:xfrm>
                <a:off x="3674" y="3642"/>
                <a:ext cx="1" cy="13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30" name="Line 89"/>
              <p:cNvSpPr>
                <a:spLocks noChangeShapeType="1"/>
              </p:cNvSpPr>
              <p:nvPr/>
            </p:nvSpPr>
            <p:spPr bwMode="auto">
              <a:xfrm flipH="1">
                <a:off x="4662" y="3284"/>
                <a:ext cx="223" cy="1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31" name="Line 90"/>
              <p:cNvSpPr>
                <a:spLocks noChangeShapeType="1"/>
              </p:cNvSpPr>
              <p:nvPr/>
            </p:nvSpPr>
            <p:spPr bwMode="auto">
              <a:xfrm>
                <a:off x="2870" y="2983"/>
                <a:ext cx="1" cy="39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32" name="Line 91"/>
              <p:cNvSpPr>
                <a:spLocks noChangeShapeType="1"/>
              </p:cNvSpPr>
              <p:nvPr/>
            </p:nvSpPr>
            <p:spPr bwMode="auto">
              <a:xfrm flipH="1">
                <a:off x="3214" y="3167"/>
                <a:ext cx="468" cy="1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33" name="Line 92"/>
              <p:cNvSpPr>
                <a:spLocks noChangeShapeType="1"/>
              </p:cNvSpPr>
              <p:nvPr/>
            </p:nvSpPr>
            <p:spPr bwMode="auto">
              <a:xfrm>
                <a:off x="3674" y="3167"/>
                <a:ext cx="1" cy="223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34" name="Line 93"/>
              <p:cNvSpPr>
                <a:spLocks noChangeShapeType="1"/>
              </p:cNvSpPr>
              <p:nvPr/>
            </p:nvSpPr>
            <p:spPr bwMode="auto">
              <a:xfrm flipV="1">
                <a:off x="3683" y="2751"/>
                <a:ext cx="1" cy="145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35" name="Line 94"/>
              <p:cNvSpPr>
                <a:spLocks noChangeShapeType="1"/>
              </p:cNvSpPr>
              <p:nvPr/>
            </p:nvSpPr>
            <p:spPr bwMode="auto">
              <a:xfrm flipV="1">
                <a:off x="4517" y="2732"/>
                <a:ext cx="1" cy="339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36" name="Line 95"/>
              <p:cNvSpPr>
                <a:spLocks noChangeShapeType="1"/>
              </p:cNvSpPr>
              <p:nvPr/>
            </p:nvSpPr>
            <p:spPr bwMode="auto">
              <a:xfrm>
                <a:off x="2472" y="2896"/>
                <a:ext cx="504" cy="1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37" name="Line 96"/>
              <p:cNvSpPr>
                <a:spLocks noChangeShapeType="1"/>
              </p:cNvSpPr>
              <p:nvPr/>
            </p:nvSpPr>
            <p:spPr bwMode="auto">
              <a:xfrm>
                <a:off x="3276" y="3071"/>
                <a:ext cx="1" cy="319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38" name="Oval 97"/>
              <p:cNvSpPr>
                <a:spLocks noChangeArrowheads="1"/>
              </p:cNvSpPr>
              <p:nvPr/>
            </p:nvSpPr>
            <p:spPr bwMode="auto">
              <a:xfrm>
                <a:off x="3257" y="3051"/>
                <a:ext cx="39" cy="3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39" name="Line 98"/>
              <p:cNvSpPr>
                <a:spLocks noChangeShapeType="1"/>
              </p:cNvSpPr>
              <p:nvPr/>
            </p:nvSpPr>
            <p:spPr bwMode="auto">
              <a:xfrm>
                <a:off x="4478" y="3642"/>
                <a:ext cx="4" cy="13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40" name="Line 99"/>
              <p:cNvSpPr>
                <a:spLocks noChangeShapeType="1"/>
              </p:cNvSpPr>
              <p:nvPr/>
            </p:nvSpPr>
            <p:spPr bwMode="auto">
              <a:xfrm>
                <a:off x="3683" y="2896"/>
                <a:ext cx="756" cy="1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41" name="Line 100"/>
              <p:cNvSpPr>
                <a:spLocks noChangeShapeType="1"/>
              </p:cNvSpPr>
              <p:nvPr/>
            </p:nvSpPr>
            <p:spPr bwMode="auto">
              <a:xfrm flipV="1">
                <a:off x="3926" y="2751"/>
                <a:ext cx="1" cy="54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42" name="Line 101"/>
              <p:cNvSpPr>
                <a:spLocks noChangeShapeType="1"/>
              </p:cNvSpPr>
              <p:nvPr/>
            </p:nvSpPr>
            <p:spPr bwMode="auto">
              <a:xfrm>
                <a:off x="2472" y="3632"/>
                <a:ext cx="1" cy="13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43" name="Line 102"/>
              <p:cNvSpPr>
                <a:spLocks noChangeShapeType="1"/>
              </p:cNvSpPr>
              <p:nvPr/>
            </p:nvSpPr>
            <p:spPr bwMode="auto">
              <a:xfrm>
                <a:off x="2472" y="2896"/>
                <a:ext cx="1" cy="48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44" name="Line 103"/>
              <p:cNvSpPr>
                <a:spLocks noChangeShapeType="1"/>
              </p:cNvSpPr>
              <p:nvPr/>
            </p:nvSpPr>
            <p:spPr bwMode="auto">
              <a:xfrm flipV="1">
                <a:off x="3761" y="2755"/>
                <a:ext cx="1" cy="23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45" name="Line 104"/>
              <p:cNvSpPr>
                <a:spLocks noChangeShapeType="1"/>
              </p:cNvSpPr>
              <p:nvPr/>
            </p:nvSpPr>
            <p:spPr bwMode="auto">
              <a:xfrm>
                <a:off x="3141" y="3071"/>
                <a:ext cx="135" cy="1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46" name="Line 105"/>
              <p:cNvSpPr>
                <a:spLocks noChangeShapeType="1"/>
              </p:cNvSpPr>
              <p:nvPr/>
            </p:nvSpPr>
            <p:spPr bwMode="auto">
              <a:xfrm>
                <a:off x="2976" y="2896"/>
                <a:ext cx="707" cy="1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47" name="Oval 106"/>
              <p:cNvSpPr>
                <a:spLocks noChangeArrowheads="1"/>
              </p:cNvSpPr>
              <p:nvPr/>
            </p:nvSpPr>
            <p:spPr bwMode="auto">
              <a:xfrm>
                <a:off x="2957" y="2877"/>
                <a:ext cx="39" cy="39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rgbClr val="0033CC"/>
                </a:solidFill>
                <a:rou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48" name="Oval 107"/>
              <p:cNvSpPr>
                <a:spLocks noChangeArrowheads="1"/>
              </p:cNvSpPr>
              <p:nvPr/>
            </p:nvSpPr>
            <p:spPr bwMode="auto">
              <a:xfrm>
                <a:off x="3664" y="2877"/>
                <a:ext cx="39" cy="39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rgbClr val="0033CC"/>
                </a:solidFill>
                <a:rou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49" name="Line 108"/>
              <p:cNvSpPr>
                <a:spLocks noChangeShapeType="1"/>
              </p:cNvSpPr>
              <p:nvPr/>
            </p:nvSpPr>
            <p:spPr bwMode="auto">
              <a:xfrm>
                <a:off x="4081" y="3642"/>
                <a:ext cx="1" cy="13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50" name="Line 109"/>
              <p:cNvSpPr>
                <a:spLocks noChangeShapeType="1"/>
              </p:cNvSpPr>
              <p:nvPr/>
            </p:nvSpPr>
            <p:spPr bwMode="auto">
              <a:xfrm>
                <a:off x="3276" y="3071"/>
                <a:ext cx="1241" cy="1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51" name="Line 110"/>
              <p:cNvSpPr>
                <a:spLocks noChangeShapeType="1"/>
              </p:cNvSpPr>
              <p:nvPr/>
            </p:nvSpPr>
            <p:spPr bwMode="auto">
              <a:xfrm flipV="1">
                <a:off x="3838" y="2751"/>
                <a:ext cx="1" cy="43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52" name="Line 111"/>
              <p:cNvSpPr>
                <a:spLocks noChangeShapeType="1"/>
              </p:cNvSpPr>
              <p:nvPr/>
            </p:nvSpPr>
            <p:spPr bwMode="auto">
              <a:xfrm>
                <a:off x="3838" y="3187"/>
                <a:ext cx="233" cy="1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53" name="Oval 112"/>
              <p:cNvSpPr>
                <a:spLocks noChangeArrowheads="1"/>
              </p:cNvSpPr>
              <p:nvPr/>
            </p:nvSpPr>
            <p:spPr bwMode="auto">
              <a:xfrm>
                <a:off x="4052" y="3167"/>
                <a:ext cx="38" cy="39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rgbClr val="0033CC"/>
                </a:solidFill>
                <a:rou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54" name="Line 113"/>
              <p:cNvSpPr>
                <a:spLocks noChangeShapeType="1"/>
              </p:cNvSpPr>
              <p:nvPr/>
            </p:nvSpPr>
            <p:spPr bwMode="auto">
              <a:xfrm>
                <a:off x="4071" y="3187"/>
                <a:ext cx="523" cy="1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55" name="Line 114"/>
              <p:cNvSpPr>
                <a:spLocks noChangeShapeType="1"/>
              </p:cNvSpPr>
              <p:nvPr/>
            </p:nvSpPr>
            <p:spPr bwMode="auto">
              <a:xfrm flipV="1">
                <a:off x="4594" y="2741"/>
                <a:ext cx="1" cy="44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56" name="Line 115"/>
              <p:cNvSpPr>
                <a:spLocks noChangeShapeType="1"/>
              </p:cNvSpPr>
              <p:nvPr/>
            </p:nvSpPr>
            <p:spPr bwMode="auto">
              <a:xfrm flipH="1">
                <a:off x="4068" y="3187"/>
                <a:ext cx="3" cy="20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57" name="Oval 116"/>
              <p:cNvSpPr>
                <a:spLocks noChangeArrowheads="1"/>
              </p:cNvSpPr>
              <p:nvPr/>
            </p:nvSpPr>
            <p:spPr bwMode="auto">
              <a:xfrm>
                <a:off x="3054" y="2441"/>
                <a:ext cx="87" cy="87"/>
              </a:xfrm>
              <a:prstGeom prst="ellipse">
                <a:avLst/>
              </a:prstGeom>
              <a:noFill/>
              <a:ln w="38100">
                <a:solidFill>
                  <a:srgbClr val="FF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58" name="Oval 117"/>
              <p:cNvSpPr>
                <a:spLocks noChangeArrowheads="1"/>
              </p:cNvSpPr>
              <p:nvPr/>
            </p:nvSpPr>
            <p:spPr bwMode="auto">
              <a:xfrm>
                <a:off x="3771" y="2441"/>
                <a:ext cx="87" cy="87"/>
              </a:xfrm>
              <a:prstGeom prst="ellipse">
                <a:avLst/>
              </a:prstGeom>
              <a:noFill/>
              <a:ln w="38100">
                <a:solidFill>
                  <a:srgbClr val="FF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59" name="Oval 118"/>
              <p:cNvSpPr>
                <a:spLocks noChangeArrowheads="1"/>
              </p:cNvSpPr>
              <p:nvPr/>
            </p:nvSpPr>
            <p:spPr bwMode="auto">
              <a:xfrm>
                <a:off x="4507" y="2431"/>
                <a:ext cx="87" cy="88"/>
              </a:xfrm>
              <a:prstGeom prst="ellipse">
                <a:avLst/>
              </a:prstGeom>
              <a:noFill/>
              <a:ln w="38100">
                <a:solidFill>
                  <a:srgbClr val="FF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60" name="Oval 119"/>
              <p:cNvSpPr>
                <a:spLocks noChangeArrowheads="1"/>
              </p:cNvSpPr>
              <p:nvPr/>
            </p:nvSpPr>
            <p:spPr bwMode="auto">
              <a:xfrm>
                <a:off x="3635" y="3390"/>
                <a:ext cx="77" cy="78"/>
              </a:xfrm>
              <a:prstGeom prst="ellipse">
                <a:avLst/>
              </a:prstGeom>
              <a:noFill/>
              <a:ln w="38100">
                <a:solidFill>
                  <a:srgbClr val="FF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61" name="Oval 120"/>
              <p:cNvSpPr>
                <a:spLocks noChangeArrowheads="1"/>
              </p:cNvSpPr>
              <p:nvPr/>
            </p:nvSpPr>
            <p:spPr bwMode="auto">
              <a:xfrm>
                <a:off x="2434" y="3380"/>
                <a:ext cx="77" cy="78"/>
              </a:xfrm>
              <a:prstGeom prst="ellipse">
                <a:avLst/>
              </a:prstGeom>
              <a:noFill/>
              <a:ln w="38100">
                <a:solidFill>
                  <a:srgbClr val="FF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62" name="Oval 121"/>
              <p:cNvSpPr>
                <a:spLocks noChangeArrowheads="1"/>
              </p:cNvSpPr>
              <p:nvPr/>
            </p:nvSpPr>
            <p:spPr bwMode="auto">
              <a:xfrm>
                <a:off x="2831" y="3380"/>
                <a:ext cx="77" cy="78"/>
              </a:xfrm>
              <a:prstGeom prst="ellipse">
                <a:avLst/>
              </a:prstGeom>
              <a:noFill/>
              <a:ln w="38100">
                <a:solidFill>
                  <a:srgbClr val="FF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63" name="Oval 122"/>
              <p:cNvSpPr>
                <a:spLocks noChangeArrowheads="1"/>
              </p:cNvSpPr>
              <p:nvPr/>
            </p:nvSpPr>
            <p:spPr bwMode="auto">
              <a:xfrm>
                <a:off x="3238" y="3390"/>
                <a:ext cx="77" cy="78"/>
              </a:xfrm>
              <a:prstGeom prst="ellipse">
                <a:avLst/>
              </a:prstGeom>
              <a:noFill/>
              <a:ln w="38100">
                <a:solidFill>
                  <a:srgbClr val="FF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64" name="Oval 123"/>
              <p:cNvSpPr>
                <a:spLocks noChangeArrowheads="1"/>
              </p:cNvSpPr>
              <p:nvPr/>
            </p:nvSpPr>
            <p:spPr bwMode="auto">
              <a:xfrm>
                <a:off x="4032" y="3390"/>
                <a:ext cx="78" cy="78"/>
              </a:xfrm>
              <a:prstGeom prst="ellipse">
                <a:avLst/>
              </a:prstGeom>
              <a:noFill/>
              <a:ln w="38100">
                <a:solidFill>
                  <a:srgbClr val="FF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65" name="Oval 124"/>
              <p:cNvSpPr>
                <a:spLocks noChangeArrowheads="1"/>
              </p:cNvSpPr>
              <p:nvPr/>
            </p:nvSpPr>
            <p:spPr bwMode="auto">
              <a:xfrm>
                <a:off x="4846" y="3390"/>
                <a:ext cx="77" cy="78"/>
              </a:xfrm>
              <a:prstGeom prst="ellipse">
                <a:avLst/>
              </a:prstGeom>
              <a:noFill/>
              <a:ln w="38100">
                <a:solidFill>
                  <a:srgbClr val="FF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66" name="Oval 125"/>
              <p:cNvSpPr>
                <a:spLocks noChangeArrowheads="1"/>
              </p:cNvSpPr>
              <p:nvPr/>
            </p:nvSpPr>
            <p:spPr bwMode="auto">
              <a:xfrm>
                <a:off x="5263" y="3390"/>
                <a:ext cx="77" cy="78"/>
              </a:xfrm>
              <a:prstGeom prst="ellipse">
                <a:avLst/>
              </a:prstGeom>
              <a:noFill/>
              <a:ln w="38100">
                <a:solidFill>
                  <a:srgbClr val="FF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67" name="Oval 126"/>
              <p:cNvSpPr>
                <a:spLocks noChangeArrowheads="1"/>
              </p:cNvSpPr>
              <p:nvPr/>
            </p:nvSpPr>
            <p:spPr bwMode="auto">
              <a:xfrm>
                <a:off x="4439" y="3390"/>
                <a:ext cx="78" cy="78"/>
              </a:xfrm>
              <a:prstGeom prst="ellipse">
                <a:avLst/>
              </a:prstGeom>
              <a:noFill/>
              <a:ln w="38100">
                <a:solidFill>
                  <a:srgbClr val="FF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68" name="Rectangle 127"/>
              <p:cNvSpPr>
                <a:spLocks noChangeArrowheads="1"/>
              </p:cNvSpPr>
              <p:nvPr/>
            </p:nvSpPr>
            <p:spPr bwMode="auto">
              <a:xfrm>
                <a:off x="3044" y="2141"/>
                <a:ext cx="74" cy="145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5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0008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69" name="Rectangle 128"/>
              <p:cNvSpPr>
                <a:spLocks noChangeArrowheads="1"/>
              </p:cNvSpPr>
              <p:nvPr/>
            </p:nvSpPr>
            <p:spPr bwMode="auto">
              <a:xfrm>
                <a:off x="3838" y="2189"/>
                <a:ext cx="44" cy="107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008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70" name="Rectangle 129"/>
              <p:cNvSpPr>
                <a:spLocks noChangeArrowheads="1"/>
              </p:cNvSpPr>
              <p:nvPr/>
            </p:nvSpPr>
            <p:spPr bwMode="auto">
              <a:xfrm>
                <a:off x="4497" y="2121"/>
                <a:ext cx="74" cy="145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5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0008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71" name="Rectangle 130"/>
              <p:cNvSpPr>
                <a:spLocks noChangeArrowheads="1"/>
              </p:cNvSpPr>
              <p:nvPr/>
            </p:nvSpPr>
            <p:spPr bwMode="auto">
              <a:xfrm>
                <a:off x="4575" y="2180"/>
                <a:ext cx="44" cy="107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008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72" name="Rectangle 131"/>
              <p:cNvSpPr>
                <a:spLocks noChangeArrowheads="1"/>
              </p:cNvSpPr>
              <p:nvPr/>
            </p:nvSpPr>
            <p:spPr bwMode="auto">
              <a:xfrm>
                <a:off x="3761" y="2131"/>
                <a:ext cx="74" cy="145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5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0008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73" name="Rectangle 132"/>
              <p:cNvSpPr>
                <a:spLocks noChangeArrowheads="1"/>
              </p:cNvSpPr>
              <p:nvPr/>
            </p:nvSpPr>
            <p:spPr bwMode="auto">
              <a:xfrm>
                <a:off x="3121" y="2199"/>
                <a:ext cx="44" cy="107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008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74" name="Text Box 133"/>
              <p:cNvSpPr txBox="1">
                <a:spLocks noChangeArrowheads="1"/>
              </p:cNvSpPr>
              <p:nvPr/>
            </p:nvSpPr>
            <p:spPr bwMode="auto">
              <a:xfrm>
                <a:off x="2936" y="2081"/>
                <a:ext cx="395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75" name="Text Box 134"/>
              <p:cNvSpPr txBox="1">
                <a:spLocks noChangeArrowheads="1"/>
              </p:cNvSpPr>
              <p:nvPr/>
            </p:nvSpPr>
            <p:spPr bwMode="auto">
              <a:xfrm>
                <a:off x="3715" y="2081"/>
                <a:ext cx="395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76" name="Text Box 135"/>
              <p:cNvSpPr txBox="1">
                <a:spLocks noChangeArrowheads="1"/>
              </p:cNvSpPr>
              <p:nvPr/>
            </p:nvSpPr>
            <p:spPr bwMode="auto">
              <a:xfrm>
                <a:off x="4426" y="2081"/>
                <a:ext cx="395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77" name="Oval 136"/>
              <p:cNvSpPr>
                <a:spLocks noChangeArrowheads="1"/>
              </p:cNvSpPr>
              <p:nvPr/>
            </p:nvSpPr>
            <p:spPr bwMode="auto">
              <a:xfrm>
                <a:off x="3040" y="2964"/>
                <a:ext cx="39" cy="39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rgbClr val="0033CC"/>
                </a:solidFill>
                <a:rou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78" name="Oval 137"/>
              <p:cNvSpPr>
                <a:spLocks noChangeArrowheads="1"/>
              </p:cNvSpPr>
              <p:nvPr/>
            </p:nvSpPr>
            <p:spPr bwMode="auto">
              <a:xfrm>
                <a:off x="3257" y="3053"/>
                <a:ext cx="39" cy="39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rgbClr val="0033CC"/>
                </a:solidFill>
                <a:rou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79" name="Text Box 138"/>
              <p:cNvSpPr txBox="1">
                <a:spLocks noChangeArrowheads="1"/>
              </p:cNvSpPr>
              <p:nvPr/>
            </p:nvSpPr>
            <p:spPr bwMode="auto">
              <a:xfrm>
                <a:off x="2948" y="2092"/>
                <a:ext cx="395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80" name="Text Box 139"/>
              <p:cNvSpPr txBox="1">
                <a:spLocks noChangeArrowheads="1"/>
              </p:cNvSpPr>
              <p:nvPr/>
            </p:nvSpPr>
            <p:spPr bwMode="auto">
              <a:xfrm>
                <a:off x="2383" y="3718"/>
                <a:ext cx="39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7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81" name="Text Box 140"/>
              <p:cNvSpPr txBox="1">
                <a:spLocks noChangeArrowheads="1"/>
              </p:cNvSpPr>
              <p:nvPr/>
            </p:nvSpPr>
            <p:spPr bwMode="auto">
              <a:xfrm>
                <a:off x="2778" y="3718"/>
                <a:ext cx="39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6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82" name="Text Box 141"/>
              <p:cNvSpPr txBox="1">
                <a:spLocks noChangeArrowheads="1"/>
              </p:cNvSpPr>
              <p:nvPr/>
            </p:nvSpPr>
            <p:spPr bwMode="auto">
              <a:xfrm>
                <a:off x="3162" y="3739"/>
                <a:ext cx="39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5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83" name="Text Box 142"/>
              <p:cNvSpPr txBox="1">
                <a:spLocks noChangeArrowheads="1"/>
              </p:cNvSpPr>
              <p:nvPr/>
            </p:nvSpPr>
            <p:spPr bwMode="auto">
              <a:xfrm>
                <a:off x="3580" y="3739"/>
                <a:ext cx="39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4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84" name="Text Box 143"/>
              <p:cNvSpPr txBox="1">
                <a:spLocks noChangeArrowheads="1"/>
              </p:cNvSpPr>
              <p:nvPr/>
            </p:nvSpPr>
            <p:spPr bwMode="auto">
              <a:xfrm>
                <a:off x="3998" y="3739"/>
                <a:ext cx="39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85" name="Text Box 144"/>
              <p:cNvSpPr txBox="1">
                <a:spLocks noChangeArrowheads="1"/>
              </p:cNvSpPr>
              <p:nvPr/>
            </p:nvSpPr>
            <p:spPr bwMode="auto">
              <a:xfrm>
                <a:off x="4393" y="3728"/>
                <a:ext cx="39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86" name="Text Box 145"/>
              <p:cNvSpPr txBox="1">
                <a:spLocks noChangeArrowheads="1"/>
              </p:cNvSpPr>
              <p:nvPr/>
            </p:nvSpPr>
            <p:spPr bwMode="auto">
              <a:xfrm>
                <a:off x="4800" y="3728"/>
                <a:ext cx="39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87" name="Line 146"/>
              <p:cNvSpPr>
                <a:spLocks noChangeShapeType="1"/>
              </p:cNvSpPr>
              <p:nvPr/>
            </p:nvSpPr>
            <p:spPr bwMode="auto">
              <a:xfrm flipV="1">
                <a:off x="3096" y="2335"/>
                <a:ext cx="0" cy="112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88" name="Text Box 147"/>
              <p:cNvSpPr txBox="1">
                <a:spLocks noChangeArrowheads="1"/>
              </p:cNvSpPr>
              <p:nvPr/>
            </p:nvSpPr>
            <p:spPr bwMode="auto">
              <a:xfrm>
                <a:off x="5205" y="3739"/>
                <a:ext cx="39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89" name="Line 148"/>
              <p:cNvSpPr>
                <a:spLocks noChangeShapeType="1"/>
              </p:cNvSpPr>
              <p:nvPr/>
            </p:nvSpPr>
            <p:spPr bwMode="auto">
              <a:xfrm>
                <a:off x="4884" y="3647"/>
                <a:ext cx="0" cy="136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1790" name="Line 149"/>
              <p:cNvSpPr>
                <a:spLocks noChangeShapeType="1"/>
              </p:cNvSpPr>
              <p:nvPr/>
            </p:nvSpPr>
            <p:spPr bwMode="auto">
              <a:xfrm flipV="1">
                <a:off x="4880" y="3279"/>
                <a:ext cx="0" cy="108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71690" name="Text Box 150"/>
            <p:cNvSpPr txBox="1">
              <a:spLocks noChangeArrowheads="1"/>
            </p:cNvSpPr>
            <p:nvPr/>
          </p:nvSpPr>
          <p:spPr bwMode="auto">
            <a:xfrm>
              <a:off x="2337" y="3424"/>
              <a:ext cx="2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691" name="Text Box 151"/>
            <p:cNvSpPr txBox="1">
              <a:spLocks noChangeArrowheads="1"/>
            </p:cNvSpPr>
            <p:nvPr/>
          </p:nvSpPr>
          <p:spPr bwMode="auto">
            <a:xfrm>
              <a:off x="2717" y="3424"/>
              <a:ext cx="2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692" name="Text Box 152"/>
            <p:cNvSpPr txBox="1">
              <a:spLocks noChangeArrowheads="1"/>
            </p:cNvSpPr>
            <p:nvPr/>
          </p:nvSpPr>
          <p:spPr bwMode="auto">
            <a:xfrm>
              <a:off x="3130" y="3435"/>
              <a:ext cx="2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693" name="Text Box 153"/>
            <p:cNvSpPr txBox="1">
              <a:spLocks noChangeArrowheads="1"/>
            </p:cNvSpPr>
            <p:nvPr/>
          </p:nvSpPr>
          <p:spPr bwMode="auto">
            <a:xfrm>
              <a:off x="3522" y="3435"/>
              <a:ext cx="2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694" name="Text Box 154"/>
            <p:cNvSpPr txBox="1">
              <a:spLocks noChangeArrowheads="1"/>
            </p:cNvSpPr>
            <p:nvPr/>
          </p:nvSpPr>
          <p:spPr bwMode="auto">
            <a:xfrm>
              <a:off x="3935" y="3435"/>
              <a:ext cx="2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695" name="Text Box 155"/>
            <p:cNvSpPr txBox="1">
              <a:spLocks noChangeArrowheads="1"/>
            </p:cNvSpPr>
            <p:nvPr/>
          </p:nvSpPr>
          <p:spPr bwMode="auto">
            <a:xfrm>
              <a:off x="4315" y="3435"/>
              <a:ext cx="2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696" name="Text Box 156"/>
            <p:cNvSpPr txBox="1">
              <a:spLocks noChangeArrowheads="1"/>
            </p:cNvSpPr>
            <p:nvPr/>
          </p:nvSpPr>
          <p:spPr bwMode="auto">
            <a:xfrm>
              <a:off x="4739" y="3435"/>
              <a:ext cx="2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697" name="Text Box 157"/>
            <p:cNvSpPr txBox="1">
              <a:spLocks noChangeArrowheads="1"/>
            </p:cNvSpPr>
            <p:nvPr/>
          </p:nvSpPr>
          <p:spPr bwMode="auto">
            <a:xfrm>
              <a:off x="5130" y="3435"/>
              <a:ext cx="2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698" name="Text Box 158"/>
            <p:cNvSpPr txBox="1">
              <a:spLocks noChangeArrowheads="1"/>
            </p:cNvSpPr>
            <p:nvPr/>
          </p:nvSpPr>
          <p:spPr bwMode="auto">
            <a:xfrm>
              <a:off x="2891" y="2510"/>
              <a:ext cx="2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699" name="Text Box 159"/>
            <p:cNvSpPr txBox="1">
              <a:spLocks noChangeArrowheads="1"/>
            </p:cNvSpPr>
            <p:nvPr/>
          </p:nvSpPr>
          <p:spPr bwMode="auto">
            <a:xfrm>
              <a:off x="3620" y="2500"/>
              <a:ext cx="2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700" name="Text Box 160"/>
            <p:cNvSpPr txBox="1">
              <a:spLocks noChangeArrowheads="1"/>
            </p:cNvSpPr>
            <p:nvPr/>
          </p:nvSpPr>
          <p:spPr bwMode="auto">
            <a:xfrm>
              <a:off x="4359" y="2489"/>
              <a:ext cx="2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6" grpId="0" autoUpdateAnimBg="0"/>
      <p:bldP spid="277507" grpId="0" autoUpdateAnimBg="0"/>
      <p:bldP spid="277508" grpId="0" autoUpdateAnimBg="0"/>
      <p:bldP spid="27750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8" y="250825"/>
            <a:ext cx="4222750" cy="425450"/>
          </a:xfrm>
        </p:spPr>
        <p:txBody>
          <a:bodyPr/>
          <a:lstStyle/>
          <a:p>
            <a:pPr algn="l" eaLnBrk="1" hangingPunct="1"/>
            <a:r>
              <a:rPr lang="en-US" altLang="zh-CN" sz="2800" b="1">
                <a:solidFill>
                  <a:srgbClr val="FF9900"/>
                </a:solidFill>
              </a:rPr>
              <a:t>2</a:t>
            </a:r>
            <a:r>
              <a:rPr lang="zh-CN" altLang="en-US" sz="2800" b="1">
                <a:solidFill>
                  <a:srgbClr val="FF9900"/>
                </a:solidFill>
              </a:rPr>
              <a:t>、二</a:t>
            </a:r>
            <a:r>
              <a:rPr lang="en-US" altLang="zh-CN" sz="2800" b="1">
                <a:solidFill>
                  <a:srgbClr val="FF9900"/>
                </a:solidFill>
              </a:rPr>
              <a:t>—</a:t>
            </a:r>
            <a:r>
              <a:rPr lang="zh-CN" altLang="en-US" sz="2800" b="1">
                <a:solidFill>
                  <a:srgbClr val="FF9900"/>
                </a:solidFill>
              </a:rPr>
              <a:t>十进制编码器</a:t>
            </a:r>
            <a:endParaRPr lang="zh-CN" altLang="en-US" sz="2800" b="1">
              <a:solidFill>
                <a:srgbClr val="FF9900"/>
              </a:solidFill>
            </a:endParaRPr>
          </a:p>
        </p:txBody>
      </p:sp>
      <p:grpSp>
        <p:nvGrpSpPr>
          <p:cNvPr id="278531" name="Group 3"/>
          <p:cNvGrpSpPr/>
          <p:nvPr/>
        </p:nvGrpSpPr>
        <p:grpSpPr bwMode="auto">
          <a:xfrm>
            <a:off x="282575" y="1371600"/>
            <a:ext cx="3662363" cy="4800600"/>
            <a:chOff x="189" y="480"/>
            <a:chExt cx="2307" cy="3024"/>
          </a:xfrm>
        </p:grpSpPr>
        <p:sp>
          <p:nvSpPr>
            <p:cNvPr id="72823" name="Line 4"/>
            <p:cNvSpPr>
              <a:spLocks noChangeShapeType="1"/>
            </p:cNvSpPr>
            <p:nvPr/>
          </p:nvSpPr>
          <p:spPr bwMode="auto">
            <a:xfrm>
              <a:off x="192" y="480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24" name="Line 5"/>
            <p:cNvSpPr>
              <a:spLocks noChangeShapeType="1"/>
            </p:cNvSpPr>
            <p:nvPr/>
          </p:nvSpPr>
          <p:spPr bwMode="auto">
            <a:xfrm>
              <a:off x="192" y="1056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25" name="Line 6"/>
            <p:cNvSpPr>
              <a:spLocks noChangeShapeType="1"/>
            </p:cNvSpPr>
            <p:nvPr/>
          </p:nvSpPr>
          <p:spPr bwMode="auto">
            <a:xfrm>
              <a:off x="672" y="480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26" name="Line 7"/>
            <p:cNvSpPr>
              <a:spLocks noChangeShapeType="1"/>
            </p:cNvSpPr>
            <p:nvPr/>
          </p:nvSpPr>
          <p:spPr bwMode="auto">
            <a:xfrm>
              <a:off x="240" y="3504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27" name="Line 8"/>
            <p:cNvSpPr>
              <a:spLocks noChangeShapeType="1"/>
            </p:cNvSpPr>
            <p:nvPr/>
          </p:nvSpPr>
          <p:spPr bwMode="auto">
            <a:xfrm>
              <a:off x="672" y="768"/>
              <a:ext cx="1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28" name="Text Box 9"/>
            <p:cNvSpPr txBox="1">
              <a:spLocks noChangeArrowheads="1"/>
            </p:cNvSpPr>
            <p:nvPr/>
          </p:nvSpPr>
          <p:spPr bwMode="auto">
            <a:xfrm>
              <a:off x="240" y="528"/>
              <a:ext cx="432" cy="5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输入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29" name="Text Box 10"/>
            <p:cNvSpPr txBox="1">
              <a:spLocks noChangeArrowheads="1"/>
            </p:cNvSpPr>
            <p:nvPr/>
          </p:nvSpPr>
          <p:spPr bwMode="auto">
            <a:xfrm>
              <a:off x="864" y="48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输     出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30" name="Rectangle 11"/>
            <p:cNvSpPr>
              <a:spLocks noChangeArrowheads="1"/>
            </p:cNvSpPr>
            <p:nvPr/>
          </p:nvSpPr>
          <p:spPr bwMode="auto">
            <a:xfrm>
              <a:off x="198" y="1045"/>
              <a:ext cx="58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31" name="Rectangle 12"/>
            <p:cNvSpPr>
              <a:spLocks noChangeArrowheads="1"/>
            </p:cNvSpPr>
            <p:nvPr/>
          </p:nvSpPr>
          <p:spPr bwMode="auto">
            <a:xfrm>
              <a:off x="189" y="1296"/>
              <a:ext cx="52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32" name="Rectangle 13"/>
            <p:cNvSpPr>
              <a:spLocks noChangeArrowheads="1"/>
            </p:cNvSpPr>
            <p:nvPr/>
          </p:nvSpPr>
          <p:spPr bwMode="auto">
            <a:xfrm>
              <a:off x="200" y="1536"/>
              <a:ext cx="56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33" name="Rectangle 14"/>
            <p:cNvSpPr>
              <a:spLocks noChangeArrowheads="1"/>
            </p:cNvSpPr>
            <p:nvPr/>
          </p:nvSpPr>
          <p:spPr bwMode="auto">
            <a:xfrm>
              <a:off x="200" y="1776"/>
              <a:ext cx="57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34" name="Rectangle 15"/>
            <p:cNvSpPr>
              <a:spLocks noChangeArrowheads="1"/>
            </p:cNvSpPr>
            <p:nvPr/>
          </p:nvSpPr>
          <p:spPr bwMode="auto">
            <a:xfrm>
              <a:off x="200" y="2016"/>
              <a:ext cx="54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35" name="Rectangle 16"/>
            <p:cNvSpPr>
              <a:spLocks noChangeArrowheads="1"/>
            </p:cNvSpPr>
            <p:nvPr/>
          </p:nvSpPr>
          <p:spPr bwMode="auto">
            <a:xfrm>
              <a:off x="200" y="2256"/>
              <a:ext cx="52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5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36" name="Rectangle 17"/>
            <p:cNvSpPr>
              <a:spLocks noChangeArrowheads="1"/>
            </p:cNvSpPr>
            <p:nvPr/>
          </p:nvSpPr>
          <p:spPr bwMode="auto">
            <a:xfrm>
              <a:off x="200" y="2496"/>
              <a:ext cx="50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6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37" name="Rectangle 18"/>
            <p:cNvSpPr>
              <a:spLocks noChangeArrowheads="1"/>
            </p:cNvSpPr>
            <p:nvPr/>
          </p:nvSpPr>
          <p:spPr bwMode="auto">
            <a:xfrm>
              <a:off x="200" y="2736"/>
              <a:ext cx="47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38" name="Rectangle 19"/>
            <p:cNvSpPr>
              <a:spLocks noChangeArrowheads="1"/>
            </p:cNvSpPr>
            <p:nvPr/>
          </p:nvSpPr>
          <p:spPr bwMode="auto">
            <a:xfrm>
              <a:off x="1152" y="768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39" name="Rectangle 20"/>
            <p:cNvSpPr>
              <a:spLocks noChangeArrowheads="1"/>
            </p:cNvSpPr>
            <p:nvPr/>
          </p:nvSpPr>
          <p:spPr bwMode="auto">
            <a:xfrm>
              <a:off x="1536" y="768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40" name="Rectangle 21"/>
            <p:cNvSpPr>
              <a:spLocks noChangeArrowheads="1"/>
            </p:cNvSpPr>
            <p:nvPr/>
          </p:nvSpPr>
          <p:spPr bwMode="auto">
            <a:xfrm>
              <a:off x="1872" y="768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41" name="Text Box 22"/>
            <p:cNvSpPr txBox="1">
              <a:spLocks noChangeArrowheads="1"/>
            </p:cNvSpPr>
            <p:nvPr/>
          </p:nvSpPr>
          <p:spPr bwMode="auto">
            <a:xfrm>
              <a:off x="816" y="1056"/>
              <a:ext cx="144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0      0      0     0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42" name="Rectangle 23"/>
            <p:cNvSpPr>
              <a:spLocks noChangeArrowheads="1"/>
            </p:cNvSpPr>
            <p:nvPr/>
          </p:nvSpPr>
          <p:spPr bwMode="auto">
            <a:xfrm>
              <a:off x="816" y="1296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0      0      0     1      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43" name="Rectangle 24"/>
            <p:cNvSpPr>
              <a:spLocks noChangeArrowheads="1"/>
            </p:cNvSpPr>
            <p:nvPr/>
          </p:nvSpPr>
          <p:spPr bwMode="auto">
            <a:xfrm>
              <a:off x="816" y="1584"/>
              <a:ext cx="144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0      0      1     0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44" name="Rectangle 25"/>
            <p:cNvSpPr>
              <a:spLocks noChangeArrowheads="1"/>
            </p:cNvSpPr>
            <p:nvPr/>
          </p:nvSpPr>
          <p:spPr bwMode="auto">
            <a:xfrm>
              <a:off x="816" y="1824"/>
              <a:ext cx="163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0      0      1     1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45" name="Rectangle 26"/>
            <p:cNvSpPr>
              <a:spLocks noChangeArrowheads="1"/>
            </p:cNvSpPr>
            <p:nvPr/>
          </p:nvSpPr>
          <p:spPr bwMode="auto">
            <a:xfrm>
              <a:off x="816" y="2064"/>
              <a:ext cx="168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0      1      0     0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46" name="Rectangle 27"/>
            <p:cNvSpPr>
              <a:spLocks noChangeArrowheads="1"/>
            </p:cNvSpPr>
            <p:nvPr/>
          </p:nvSpPr>
          <p:spPr bwMode="auto">
            <a:xfrm>
              <a:off x="816" y="2736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0      1      1     1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47" name="Rectangle 28"/>
            <p:cNvSpPr>
              <a:spLocks noChangeArrowheads="1"/>
            </p:cNvSpPr>
            <p:nvPr/>
          </p:nvSpPr>
          <p:spPr bwMode="auto">
            <a:xfrm>
              <a:off x="816" y="2496"/>
              <a:ext cx="134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0      1      1     0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48" name="Rectangle 29"/>
            <p:cNvSpPr>
              <a:spLocks noChangeArrowheads="1"/>
            </p:cNvSpPr>
            <p:nvPr/>
          </p:nvSpPr>
          <p:spPr bwMode="auto">
            <a:xfrm>
              <a:off x="816" y="2304"/>
              <a:ext cx="14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0      1      0     1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49" name="Rectangle 30"/>
            <p:cNvSpPr>
              <a:spLocks noChangeArrowheads="1"/>
            </p:cNvSpPr>
            <p:nvPr/>
          </p:nvSpPr>
          <p:spPr bwMode="auto">
            <a:xfrm>
              <a:off x="768" y="768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50" name="Rectangle 31"/>
            <p:cNvSpPr>
              <a:spLocks noChangeArrowheads="1"/>
            </p:cNvSpPr>
            <p:nvPr/>
          </p:nvSpPr>
          <p:spPr bwMode="auto">
            <a:xfrm>
              <a:off x="200" y="2976"/>
              <a:ext cx="48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8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51" name="Rectangle 32"/>
            <p:cNvSpPr>
              <a:spLocks noChangeArrowheads="1"/>
            </p:cNvSpPr>
            <p:nvPr/>
          </p:nvSpPr>
          <p:spPr bwMode="auto">
            <a:xfrm>
              <a:off x="200" y="3216"/>
              <a:ext cx="56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9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52" name="Rectangle 33"/>
            <p:cNvSpPr>
              <a:spLocks noChangeArrowheads="1"/>
            </p:cNvSpPr>
            <p:nvPr/>
          </p:nvSpPr>
          <p:spPr bwMode="auto">
            <a:xfrm>
              <a:off x="816" y="2976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1      0      0     0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53" name="Rectangle 34"/>
            <p:cNvSpPr>
              <a:spLocks noChangeArrowheads="1"/>
            </p:cNvSpPr>
            <p:nvPr/>
          </p:nvSpPr>
          <p:spPr bwMode="auto">
            <a:xfrm>
              <a:off x="816" y="3216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1      0      0     1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78563" name="Group 35"/>
          <p:cNvGrpSpPr/>
          <p:nvPr/>
        </p:nvGrpSpPr>
        <p:grpSpPr bwMode="auto">
          <a:xfrm>
            <a:off x="4818063" y="50800"/>
            <a:ext cx="3582987" cy="1814513"/>
            <a:chOff x="3216" y="208"/>
            <a:chExt cx="2257" cy="1143"/>
          </a:xfrm>
        </p:grpSpPr>
        <p:sp>
          <p:nvSpPr>
            <p:cNvPr id="72819" name="Text Box 36"/>
            <p:cNvSpPr txBox="1">
              <a:spLocks noChangeArrowheads="1"/>
            </p:cNvSpPr>
            <p:nvPr/>
          </p:nvSpPr>
          <p:spPr bwMode="auto">
            <a:xfrm>
              <a:off x="3216" y="480"/>
              <a:ext cx="2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= 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+ 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5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+ 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6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+ 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20" name="Rectangle 37"/>
            <p:cNvSpPr>
              <a:spLocks noChangeArrowheads="1"/>
            </p:cNvSpPr>
            <p:nvPr/>
          </p:nvSpPr>
          <p:spPr bwMode="auto">
            <a:xfrm>
              <a:off x="3216" y="768"/>
              <a:ext cx="20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= 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+ 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+ 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6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+ 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21" name="Rectangle 38"/>
            <p:cNvSpPr>
              <a:spLocks noChangeArrowheads="1"/>
            </p:cNvSpPr>
            <p:nvPr/>
          </p:nvSpPr>
          <p:spPr bwMode="auto">
            <a:xfrm>
              <a:off x="3216" y="1024"/>
              <a:ext cx="2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= 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+ 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+ 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5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+ 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+I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9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822" name="Rectangle 39"/>
            <p:cNvSpPr>
              <a:spLocks noChangeArrowheads="1"/>
            </p:cNvSpPr>
            <p:nvPr/>
          </p:nvSpPr>
          <p:spPr bwMode="auto">
            <a:xfrm>
              <a:off x="3216" y="208"/>
              <a:ext cx="11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= 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8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+ 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9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78568" name="Group 40"/>
          <p:cNvGrpSpPr/>
          <p:nvPr/>
        </p:nvGrpSpPr>
        <p:grpSpPr bwMode="auto">
          <a:xfrm>
            <a:off x="3821113" y="1784350"/>
            <a:ext cx="5356225" cy="4632325"/>
            <a:chOff x="2407" y="1124"/>
            <a:chExt cx="3374" cy="2918"/>
          </a:xfrm>
        </p:grpSpPr>
        <p:grpSp>
          <p:nvGrpSpPr>
            <p:cNvPr id="72710" name="Group 41"/>
            <p:cNvGrpSpPr/>
            <p:nvPr/>
          </p:nvGrpSpPr>
          <p:grpSpPr bwMode="auto">
            <a:xfrm>
              <a:off x="2407" y="1124"/>
              <a:ext cx="3374" cy="2918"/>
              <a:chOff x="2407" y="1124"/>
              <a:chExt cx="3374" cy="2918"/>
            </a:xfrm>
          </p:grpSpPr>
          <p:sp>
            <p:nvSpPr>
              <p:cNvPr id="72715" name="Line 42"/>
              <p:cNvSpPr>
                <a:spLocks noChangeShapeType="1"/>
              </p:cNvSpPr>
              <p:nvPr/>
            </p:nvSpPr>
            <p:spPr bwMode="auto">
              <a:xfrm>
                <a:off x="2495" y="2033"/>
                <a:ext cx="2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16" name="Line 43"/>
              <p:cNvSpPr>
                <a:spLocks noChangeShapeType="1"/>
              </p:cNvSpPr>
              <p:nvPr/>
            </p:nvSpPr>
            <p:spPr bwMode="auto">
              <a:xfrm>
                <a:off x="2495" y="2225"/>
                <a:ext cx="2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17" name="Line 44"/>
              <p:cNvSpPr>
                <a:spLocks noChangeShapeType="1"/>
              </p:cNvSpPr>
              <p:nvPr/>
            </p:nvSpPr>
            <p:spPr bwMode="auto">
              <a:xfrm>
                <a:off x="2503" y="2033"/>
                <a:ext cx="0" cy="19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18" name="Line 45"/>
              <p:cNvSpPr>
                <a:spLocks noChangeShapeType="1"/>
              </p:cNvSpPr>
              <p:nvPr/>
            </p:nvSpPr>
            <p:spPr bwMode="auto">
              <a:xfrm>
                <a:off x="2495" y="2417"/>
                <a:ext cx="2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19" name="Line 46"/>
              <p:cNvSpPr>
                <a:spLocks noChangeShapeType="1"/>
              </p:cNvSpPr>
              <p:nvPr/>
            </p:nvSpPr>
            <p:spPr bwMode="auto">
              <a:xfrm>
                <a:off x="2506" y="3377"/>
                <a:ext cx="2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20" name="Line 47"/>
              <p:cNvSpPr>
                <a:spLocks noChangeShapeType="1"/>
              </p:cNvSpPr>
              <p:nvPr/>
            </p:nvSpPr>
            <p:spPr bwMode="auto">
              <a:xfrm>
                <a:off x="2495" y="2609"/>
                <a:ext cx="2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21" name="Line 48"/>
              <p:cNvSpPr>
                <a:spLocks noChangeShapeType="1"/>
              </p:cNvSpPr>
              <p:nvPr/>
            </p:nvSpPr>
            <p:spPr bwMode="auto">
              <a:xfrm>
                <a:off x="2495" y="2801"/>
                <a:ext cx="2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22" name="Line 49"/>
              <p:cNvSpPr>
                <a:spLocks noChangeShapeType="1"/>
              </p:cNvSpPr>
              <p:nvPr/>
            </p:nvSpPr>
            <p:spPr bwMode="auto">
              <a:xfrm>
                <a:off x="2495" y="2993"/>
                <a:ext cx="2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23" name="Line 50"/>
              <p:cNvSpPr>
                <a:spLocks noChangeShapeType="1"/>
              </p:cNvSpPr>
              <p:nvPr/>
            </p:nvSpPr>
            <p:spPr bwMode="auto">
              <a:xfrm>
                <a:off x="2495" y="3185"/>
                <a:ext cx="2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24" name="Rectangle 51"/>
              <p:cNvSpPr>
                <a:spLocks noChangeArrowheads="1"/>
              </p:cNvSpPr>
              <p:nvPr/>
            </p:nvSpPr>
            <p:spPr bwMode="auto">
              <a:xfrm>
                <a:off x="2591" y="1985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25" name="Rectangle 52"/>
              <p:cNvSpPr>
                <a:spLocks noChangeArrowheads="1"/>
              </p:cNvSpPr>
              <p:nvPr/>
            </p:nvSpPr>
            <p:spPr bwMode="auto">
              <a:xfrm>
                <a:off x="2591" y="2177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26" name="Rectangle 53"/>
              <p:cNvSpPr>
                <a:spLocks noChangeArrowheads="1"/>
              </p:cNvSpPr>
              <p:nvPr/>
            </p:nvSpPr>
            <p:spPr bwMode="auto">
              <a:xfrm>
                <a:off x="2591" y="2369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27" name="Rectangle 54"/>
              <p:cNvSpPr>
                <a:spLocks noChangeArrowheads="1"/>
              </p:cNvSpPr>
              <p:nvPr/>
            </p:nvSpPr>
            <p:spPr bwMode="auto">
              <a:xfrm>
                <a:off x="2591" y="2561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28" name="Rectangle 55"/>
              <p:cNvSpPr>
                <a:spLocks noChangeArrowheads="1"/>
              </p:cNvSpPr>
              <p:nvPr/>
            </p:nvSpPr>
            <p:spPr bwMode="auto">
              <a:xfrm>
                <a:off x="2591" y="2753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29" name="Rectangle 56"/>
              <p:cNvSpPr>
                <a:spLocks noChangeArrowheads="1"/>
              </p:cNvSpPr>
              <p:nvPr/>
            </p:nvSpPr>
            <p:spPr bwMode="auto">
              <a:xfrm>
                <a:off x="2591" y="2945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30" name="Rectangle 57"/>
              <p:cNvSpPr>
                <a:spLocks noChangeArrowheads="1"/>
              </p:cNvSpPr>
              <p:nvPr/>
            </p:nvSpPr>
            <p:spPr bwMode="auto">
              <a:xfrm>
                <a:off x="2591" y="3137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31" name="Rectangle 58"/>
              <p:cNvSpPr>
                <a:spLocks noChangeArrowheads="1"/>
              </p:cNvSpPr>
              <p:nvPr/>
            </p:nvSpPr>
            <p:spPr bwMode="auto">
              <a:xfrm>
                <a:off x="2591" y="3329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32" name="Line 59"/>
              <p:cNvSpPr>
                <a:spLocks noChangeShapeType="1"/>
              </p:cNvSpPr>
              <p:nvPr/>
            </p:nvSpPr>
            <p:spPr bwMode="auto">
              <a:xfrm>
                <a:off x="2407" y="3953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33" name="Text Box 60"/>
              <p:cNvSpPr txBox="1">
                <a:spLocks noChangeArrowheads="1"/>
              </p:cNvSpPr>
              <p:nvPr/>
            </p:nvSpPr>
            <p:spPr bwMode="auto">
              <a:xfrm>
                <a:off x="2543" y="1697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R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34" name="Rectangle 61"/>
              <p:cNvSpPr>
                <a:spLocks noChangeArrowheads="1"/>
              </p:cNvSpPr>
              <p:nvPr/>
            </p:nvSpPr>
            <p:spPr bwMode="auto">
              <a:xfrm>
                <a:off x="5098" y="3754"/>
                <a:ext cx="683" cy="28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+V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CC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35" name="Rectangle 62"/>
              <p:cNvSpPr>
                <a:spLocks noChangeArrowheads="1"/>
              </p:cNvSpPr>
              <p:nvPr/>
            </p:nvSpPr>
            <p:spPr bwMode="auto">
              <a:xfrm>
                <a:off x="3367" y="1553"/>
                <a:ext cx="384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36" name="Rectangle 63"/>
              <p:cNvSpPr>
                <a:spLocks noChangeArrowheads="1"/>
              </p:cNvSpPr>
              <p:nvPr/>
            </p:nvSpPr>
            <p:spPr bwMode="auto">
              <a:xfrm>
                <a:off x="3847" y="1553"/>
                <a:ext cx="384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37" name="Rectangle 64"/>
              <p:cNvSpPr>
                <a:spLocks noChangeArrowheads="1"/>
              </p:cNvSpPr>
              <p:nvPr/>
            </p:nvSpPr>
            <p:spPr bwMode="auto">
              <a:xfrm>
                <a:off x="4327" y="1553"/>
                <a:ext cx="384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38" name="Line 65"/>
              <p:cNvSpPr>
                <a:spLocks noChangeShapeType="1"/>
              </p:cNvSpPr>
              <p:nvPr/>
            </p:nvSpPr>
            <p:spPr bwMode="auto">
              <a:xfrm>
                <a:off x="4597" y="1793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39" name="Line 66"/>
              <p:cNvSpPr>
                <a:spLocks noChangeShapeType="1"/>
              </p:cNvSpPr>
              <p:nvPr/>
            </p:nvSpPr>
            <p:spPr bwMode="auto">
              <a:xfrm>
                <a:off x="4523" y="1793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40" name="Line 67"/>
              <p:cNvSpPr>
                <a:spLocks noChangeShapeType="1"/>
              </p:cNvSpPr>
              <p:nvPr/>
            </p:nvSpPr>
            <p:spPr bwMode="auto">
              <a:xfrm>
                <a:off x="4438" y="1793"/>
                <a:ext cx="0" cy="13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41" name="Line 68"/>
              <p:cNvSpPr>
                <a:spLocks noChangeShapeType="1"/>
              </p:cNvSpPr>
              <p:nvPr/>
            </p:nvSpPr>
            <p:spPr bwMode="auto">
              <a:xfrm>
                <a:off x="4375" y="1793"/>
                <a:ext cx="0" cy="17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42" name="Line 69"/>
              <p:cNvSpPr>
                <a:spLocks noChangeShapeType="1"/>
              </p:cNvSpPr>
              <p:nvPr/>
            </p:nvSpPr>
            <p:spPr bwMode="auto">
              <a:xfrm>
                <a:off x="4183" y="1793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43" name="Line 70"/>
              <p:cNvSpPr>
                <a:spLocks noChangeShapeType="1"/>
              </p:cNvSpPr>
              <p:nvPr/>
            </p:nvSpPr>
            <p:spPr bwMode="auto">
              <a:xfrm>
                <a:off x="4087" y="1793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44" name="Line 71"/>
              <p:cNvSpPr>
                <a:spLocks noChangeShapeType="1"/>
              </p:cNvSpPr>
              <p:nvPr/>
            </p:nvSpPr>
            <p:spPr bwMode="auto">
              <a:xfrm>
                <a:off x="3991" y="1793"/>
                <a:ext cx="0" cy="13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45" name="Line 72"/>
              <p:cNvSpPr>
                <a:spLocks noChangeShapeType="1"/>
              </p:cNvSpPr>
              <p:nvPr/>
            </p:nvSpPr>
            <p:spPr bwMode="auto">
              <a:xfrm>
                <a:off x="3895" y="1793"/>
                <a:ext cx="0" cy="15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46" name="Line 73"/>
              <p:cNvSpPr>
                <a:spLocks noChangeShapeType="1"/>
              </p:cNvSpPr>
              <p:nvPr/>
            </p:nvSpPr>
            <p:spPr bwMode="auto">
              <a:xfrm>
                <a:off x="3703" y="1793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47" name="Line 74"/>
              <p:cNvSpPr>
                <a:spLocks noChangeShapeType="1"/>
              </p:cNvSpPr>
              <p:nvPr/>
            </p:nvSpPr>
            <p:spPr bwMode="auto">
              <a:xfrm>
                <a:off x="3607" y="1793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48" name="Line 75"/>
              <p:cNvSpPr>
                <a:spLocks noChangeShapeType="1"/>
              </p:cNvSpPr>
              <p:nvPr/>
            </p:nvSpPr>
            <p:spPr bwMode="auto">
              <a:xfrm>
                <a:off x="3511" y="1793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49" name="Line 76"/>
              <p:cNvSpPr>
                <a:spLocks noChangeShapeType="1"/>
              </p:cNvSpPr>
              <p:nvPr/>
            </p:nvSpPr>
            <p:spPr bwMode="auto">
              <a:xfrm>
                <a:off x="3415" y="1793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50" name="Oval 77"/>
              <p:cNvSpPr>
                <a:spLocks noChangeArrowheads="1"/>
              </p:cNvSpPr>
              <p:nvPr/>
            </p:nvSpPr>
            <p:spPr bwMode="auto">
              <a:xfrm>
                <a:off x="3387" y="297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51" name="Oval 78"/>
              <p:cNvSpPr>
                <a:spLocks noChangeArrowheads="1"/>
              </p:cNvSpPr>
              <p:nvPr/>
            </p:nvSpPr>
            <p:spPr bwMode="auto">
              <a:xfrm>
                <a:off x="3491" y="277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52" name="Oval 79"/>
              <p:cNvSpPr>
                <a:spLocks noChangeArrowheads="1"/>
              </p:cNvSpPr>
              <p:nvPr/>
            </p:nvSpPr>
            <p:spPr bwMode="auto">
              <a:xfrm>
                <a:off x="3574" y="25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53" name="Oval 80"/>
              <p:cNvSpPr>
                <a:spLocks noChangeArrowheads="1"/>
              </p:cNvSpPr>
              <p:nvPr/>
            </p:nvSpPr>
            <p:spPr bwMode="auto">
              <a:xfrm>
                <a:off x="3675" y="238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54" name="Oval 81"/>
              <p:cNvSpPr>
                <a:spLocks noChangeArrowheads="1"/>
              </p:cNvSpPr>
              <p:nvPr/>
            </p:nvSpPr>
            <p:spPr bwMode="auto">
              <a:xfrm>
                <a:off x="3875" y="334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55" name="Oval 82"/>
              <p:cNvSpPr>
                <a:spLocks noChangeArrowheads="1"/>
              </p:cNvSpPr>
              <p:nvPr/>
            </p:nvSpPr>
            <p:spPr bwMode="auto">
              <a:xfrm>
                <a:off x="3963" y="3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56" name="Oval 83"/>
              <p:cNvSpPr>
                <a:spLocks noChangeArrowheads="1"/>
              </p:cNvSpPr>
              <p:nvPr/>
            </p:nvSpPr>
            <p:spPr bwMode="auto">
              <a:xfrm>
                <a:off x="4072" y="25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57" name="Oval 84"/>
              <p:cNvSpPr>
                <a:spLocks noChangeArrowheads="1"/>
              </p:cNvSpPr>
              <p:nvPr/>
            </p:nvSpPr>
            <p:spPr bwMode="auto">
              <a:xfrm>
                <a:off x="4158" y="238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58" name="Oval 85"/>
              <p:cNvSpPr>
                <a:spLocks noChangeArrowheads="1"/>
              </p:cNvSpPr>
              <p:nvPr/>
            </p:nvSpPr>
            <p:spPr bwMode="auto">
              <a:xfrm>
                <a:off x="4344" y="353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59" name="Oval 86"/>
              <p:cNvSpPr>
                <a:spLocks noChangeArrowheads="1"/>
              </p:cNvSpPr>
              <p:nvPr/>
            </p:nvSpPr>
            <p:spPr bwMode="auto">
              <a:xfrm>
                <a:off x="4429" y="315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60" name="Oval 87"/>
              <p:cNvSpPr>
                <a:spLocks noChangeArrowheads="1"/>
              </p:cNvSpPr>
              <p:nvPr/>
            </p:nvSpPr>
            <p:spPr bwMode="auto">
              <a:xfrm>
                <a:off x="4492" y="276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61" name="Oval 88"/>
              <p:cNvSpPr>
                <a:spLocks noChangeArrowheads="1"/>
              </p:cNvSpPr>
              <p:nvPr/>
            </p:nvSpPr>
            <p:spPr bwMode="auto">
              <a:xfrm>
                <a:off x="4630" y="2007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62" name="Rectangle 89"/>
              <p:cNvSpPr>
                <a:spLocks noChangeArrowheads="1"/>
              </p:cNvSpPr>
              <p:nvPr/>
            </p:nvSpPr>
            <p:spPr bwMode="auto">
              <a:xfrm>
                <a:off x="3415" y="1124"/>
                <a:ext cx="31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63" name="Rectangle 90"/>
              <p:cNvSpPr>
                <a:spLocks noChangeArrowheads="1"/>
              </p:cNvSpPr>
              <p:nvPr/>
            </p:nvSpPr>
            <p:spPr bwMode="auto">
              <a:xfrm>
                <a:off x="3895" y="1124"/>
                <a:ext cx="31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64" name="Rectangle 91"/>
              <p:cNvSpPr>
                <a:spLocks noChangeArrowheads="1"/>
              </p:cNvSpPr>
              <p:nvPr/>
            </p:nvSpPr>
            <p:spPr bwMode="auto">
              <a:xfrm>
                <a:off x="4375" y="1124"/>
                <a:ext cx="31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65" name="Line 92"/>
              <p:cNvSpPr>
                <a:spLocks noChangeShapeType="1"/>
              </p:cNvSpPr>
              <p:nvPr/>
            </p:nvSpPr>
            <p:spPr bwMode="auto">
              <a:xfrm>
                <a:off x="2503" y="3569"/>
                <a:ext cx="22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66" name="Line 93"/>
              <p:cNvSpPr>
                <a:spLocks noChangeShapeType="1"/>
              </p:cNvSpPr>
              <p:nvPr/>
            </p:nvSpPr>
            <p:spPr bwMode="auto">
              <a:xfrm>
                <a:off x="2503" y="3761"/>
                <a:ext cx="22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67" name="Rectangle 94"/>
              <p:cNvSpPr>
                <a:spLocks noChangeArrowheads="1"/>
              </p:cNvSpPr>
              <p:nvPr/>
            </p:nvSpPr>
            <p:spPr bwMode="auto">
              <a:xfrm>
                <a:off x="2599" y="3521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68" name="Rectangle 95"/>
              <p:cNvSpPr>
                <a:spLocks noChangeArrowheads="1"/>
              </p:cNvSpPr>
              <p:nvPr/>
            </p:nvSpPr>
            <p:spPr bwMode="auto">
              <a:xfrm>
                <a:off x="2599" y="3713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72769" name="Group 96"/>
              <p:cNvGrpSpPr/>
              <p:nvPr/>
            </p:nvGrpSpPr>
            <p:grpSpPr bwMode="auto">
              <a:xfrm>
                <a:off x="4711" y="1937"/>
                <a:ext cx="152" cy="1824"/>
                <a:chOff x="4456" y="2256"/>
                <a:chExt cx="152" cy="1824"/>
              </a:xfrm>
            </p:grpSpPr>
            <p:sp>
              <p:nvSpPr>
                <p:cNvPr id="72809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4456" y="2256"/>
                  <a:ext cx="144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7281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456" y="2448"/>
                  <a:ext cx="144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72811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4456" y="2640"/>
                  <a:ext cx="144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72812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4456" y="2832"/>
                  <a:ext cx="144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72813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4456" y="3024"/>
                  <a:ext cx="144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72814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4456" y="3216"/>
                  <a:ext cx="144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72815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4456" y="3408"/>
                  <a:ext cx="144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72816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4464" y="3600"/>
                  <a:ext cx="144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72817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4464" y="3792"/>
                  <a:ext cx="144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72818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4464" y="3984"/>
                  <a:ext cx="144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72770" name="Line 107"/>
              <p:cNvSpPr>
                <a:spLocks noChangeShapeType="1"/>
              </p:cNvSpPr>
              <p:nvPr/>
            </p:nvSpPr>
            <p:spPr bwMode="auto">
              <a:xfrm>
                <a:off x="5103" y="1975"/>
                <a:ext cx="0" cy="18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71" name="Line 108"/>
              <p:cNvSpPr>
                <a:spLocks noChangeShapeType="1"/>
              </p:cNvSpPr>
              <p:nvPr/>
            </p:nvSpPr>
            <p:spPr bwMode="auto">
              <a:xfrm flipH="1">
                <a:off x="4903" y="1985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72" name="Line 109"/>
              <p:cNvSpPr>
                <a:spLocks noChangeShapeType="1"/>
              </p:cNvSpPr>
              <p:nvPr/>
            </p:nvSpPr>
            <p:spPr bwMode="auto">
              <a:xfrm flipH="1">
                <a:off x="4903" y="2177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73" name="Line 110"/>
              <p:cNvSpPr>
                <a:spLocks noChangeShapeType="1"/>
              </p:cNvSpPr>
              <p:nvPr/>
            </p:nvSpPr>
            <p:spPr bwMode="auto">
              <a:xfrm flipH="1">
                <a:off x="4903" y="2369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74" name="Line 111"/>
              <p:cNvSpPr>
                <a:spLocks noChangeShapeType="1"/>
              </p:cNvSpPr>
              <p:nvPr/>
            </p:nvSpPr>
            <p:spPr bwMode="auto">
              <a:xfrm flipH="1">
                <a:off x="4903" y="256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75" name="Line 112"/>
              <p:cNvSpPr>
                <a:spLocks noChangeShapeType="1"/>
              </p:cNvSpPr>
              <p:nvPr/>
            </p:nvSpPr>
            <p:spPr bwMode="auto">
              <a:xfrm flipH="1">
                <a:off x="4903" y="2753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76" name="Line 113"/>
              <p:cNvSpPr>
                <a:spLocks noChangeShapeType="1"/>
              </p:cNvSpPr>
              <p:nvPr/>
            </p:nvSpPr>
            <p:spPr bwMode="auto">
              <a:xfrm flipH="1">
                <a:off x="4903" y="2945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77" name="Line 114"/>
              <p:cNvSpPr>
                <a:spLocks noChangeShapeType="1"/>
              </p:cNvSpPr>
              <p:nvPr/>
            </p:nvSpPr>
            <p:spPr bwMode="auto">
              <a:xfrm flipH="1">
                <a:off x="4903" y="3137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78" name="Line 115"/>
              <p:cNvSpPr>
                <a:spLocks noChangeShapeType="1"/>
              </p:cNvSpPr>
              <p:nvPr/>
            </p:nvSpPr>
            <p:spPr bwMode="auto">
              <a:xfrm flipH="1">
                <a:off x="4903" y="3329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79" name="Oval 116"/>
              <p:cNvSpPr>
                <a:spLocks noChangeArrowheads="1"/>
              </p:cNvSpPr>
              <p:nvPr/>
            </p:nvSpPr>
            <p:spPr bwMode="auto">
              <a:xfrm>
                <a:off x="5083" y="3852"/>
                <a:ext cx="48" cy="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80" name="Rectangle 117"/>
              <p:cNvSpPr>
                <a:spLocks noChangeArrowheads="1"/>
              </p:cNvSpPr>
              <p:nvPr/>
            </p:nvSpPr>
            <p:spPr bwMode="auto">
              <a:xfrm>
                <a:off x="5103" y="2225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7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81" name="Rectangle 118"/>
              <p:cNvSpPr>
                <a:spLocks noChangeArrowheads="1"/>
              </p:cNvSpPr>
              <p:nvPr/>
            </p:nvSpPr>
            <p:spPr bwMode="auto">
              <a:xfrm>
                <a:off x="5103" y="2417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6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82" name="Rectangle 119"/>
              <p:cNvSpPr>
                <a:spLocks noChangeArrowheads="1"/>
              </p:cNvSpPr>
              <p:nvPr/>
            </p:nvSpPr>
            <p:spPr bwMode="auto">
              <a:xfrm>
                <a:off x="5103" y="2609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83" name="Rectangle 120"/>
              <p:cNvSpPr>
                <a:spLocks noChangeArrowheads="1"/>
              </p:cNvSpPr>
              <p:nvPr/>
            </p:nvSpPr>
            <p:spPr bwMode="auto">
              <a:xfrm>
                <a:off x="5103" y="2801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4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84" name="Rectangle 121"/>
              <p:cNvSpPr>
                <a:spLocks noChangeArrowheads="1"/>
              </p:cNvSpPr>
              <p:nvPr/>
            </p:nvSpPr>
            <p:spPr bwMode="auto">
              <a:xfrm>
                <a:off x="5103" y="2993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85" name="Rectangle 122"/>
              <p:cNvSpPr>
                <a:spLocks noChangeArrowheads="1"/>
              </p:cNvSpPr>
              <p:nvPr/>
            </p:nvSpPr>
            <p:spPr bwMode="auto">
              <a:xfrm>
                <a:off x="5103" y="3185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86" name="Rectangle 123"/>
              <p:cNvSpPr>
                <a:spLocks noChangeArrowheads="1"/>
              </p:cNvSpPr>
              <p:nvPr/>
            </p:nvSpPr>
            <p:spPr bwMode="auto">
              <a:xfrm>
                <a:off x="5103" y="3377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87" name="Rectangle 124"/>
              <p:cNvSpPr>
                <a:spLocks noChangeArrowheads="1"/>
              </p:cNvSpPr>
              <p:nvPr/>
            </p:nvSpPr>
            <p:spPr bwMode="auto">
              <a:xfrm>
                <a:off x="5103" y="3546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88" name="Line 125"/>
              <p:cNvSpPr>
                <a:spLocks noChangeShapeType="1"/>
              </p:cNvSpPr>
              <p:nvPr/>
            </p:nvSpPr>
            <p:spPr bwMode="auto">
              <a:xfrm flipH="1">
                <a:off x="4911" y="352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89" name="Line 126"/>
              <p:cNvSpPr>
                <a:spLocks noChangeShapeType="1"/>
              </p:cNvSpPr>
              <p:nvPr/>
            </p:nvSpPr>
            <p:spPr bwMode="auto">
              <a:xfrm flipH="1">
                <a:off x="4911" y="3713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90" name="Rectangle 127"/>
              <p:cNvSpPr>
                <a:spLocks noChangeArrowheads="1"/>
              </p:cNvSpPr>
              <p:nvPr/>
            </p:nvSpPr>
            <p:spPr bwMode="auto">
              <a:xfrm>
                <a:off x="5103" y="2033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8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91" name="Rectangle 128"/>
              <p:cNvSpPr>
                <a:spLocks noChangeArrowheads="1"/>
              </p:cNvSpPr>
              <p:nvPr/>
            </p:nvSpPr>
            <p:spPr bwMode="auto">
              <a:xfrm>
                <a:off x="5103" y="1841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I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9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92" name="Rectangle 129"/>
              <p:cNvSpPr>
                <a:spLocks noChangeArrowheads="1"/>
              </p:cNvSpPr>
              <p:nvPr/>
            </p:nvSpPr>
            <p:spPr bwMode="auto">
              <a:xfrm>
                <a:off x="2887" y="1553"/>
                <a:ext cx="384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93" name="Line 130"/>
              <p:cNvSpPr>
                <a:spLocks noChangeShapeType="1"/>
              </p:cNvSpPr>
              <p:nvPr/>
            </p:nvSpPr>
            <p:spPr bwMode="auto">
              <a:xfrm>
                <a:off x="3223" y="1793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94" name="Line 131"/>
              <p:cNvSpPr>
                <a:spLocks noChangeShapeType="1"/>
              </p:cNvSpPr>
              <p:nvPr/>
            </p:nvSpPr>
            <p:spPr bwMode="auto">
              <a:xfrm>
                <a:off x="2983" y="1793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72795" name="Group 132"/>
              <p:cNvGrpSpPr/>
              <p:nvPr/>
            </p:nvGrpSpPr>
            <p:grpSpPr bwMode="auto">
              <a:xfrm>
                <a:off x="3079" y="1381"/>
                <a:ext cx="1440" cy="172"/>
                <a:chOff x="3244" y="1445"/>
                <a:chExt cx="1440" cy="240"/>
              </a:xfrm>
            </p:grpSpPr>
            <p:sp>
              <p:nvSpPr>
                <p:cNvPr id="72805" name="Line 133"/>
                <p:cNvSpPr>
                  <a:spLocks noChangeShapeType="1"/>
                </p:cNvSpPr>
                <p:nvPr/>
              </p:nvSpPr>
              <p:spPr bwMode="auto">
                <a:xfrm>
                  <a:off x="4684" y="1445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72806" name="Line 134"/>
                <p:cNvSpPr>
                  <a:spLocks noChangeShapeType="1"/>
                </p:cNvSpPr>
                <p:nvPr/>
              </p:nvSpPr>
              <p:spPr bwMode="auto">
                <a:xfrm>
                  <a:off x="4204" y="1445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72807" name="Line 135"/>
                <p:cNvSpPr>
                  <a:spLocks noChangeShapeType="1"/>
                </p:cNvSpPr>
                <p:nvPr/>
              </p:nvSpPr>
              <p:spPr bwMode="auto">
                <a:xfrm>
                  <a:off x="3724" y="1445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72808" name="Line 136"/>
                <p:cNvSpPr>
                  <a:spLocks noChangeShapeType="1"/>
                </p:cNvSpPr>
                <p:nvPr/>
              </p:nvSpPr>
              <p:spPr bwMode="auto">
                <a:xfrm>
                  <a:off x="3244" y="1445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72796" name="Oval 137"/>
              <p:cNvSpPr>
                <a:spLocks noChangeArrowheads="1"/>
              </p:cNvSpPr>
              <p:nvPr/>
            </p:nvSpPr>
            <p:spPr bwMode="auto">
              <a:xfrm>
                <a:off x="2968" y="21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97" name="Oval 138"/>
              <p:cNvSpPr>
                <a:spLocks noChangeArrowheads="1"/>
              </p:cNvSpPr>
              <p:nvPr/>
            </p:nvSpPr>
            <p:spPr bwMode="auto">
              <a:xfrm>
                <a:off x="3203" y="2005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98" name="Text Box 139"/>
              <p:cNvSpPr txBox="1">
                <a:spLocks noChangeArrowheads="1"/>
              </p:cNvSpPr>
              <p:nvPr/>
            </p:nvSpPr>
            <p:spPr bwMode="auto">
              <a:xfrm>
                <a:off x="3439" y="1516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anose="05050102010706020507" pitchFamily="18" charset="2"/>
                  </a:rPr>
                  <a:t>&gt;</a:t>
                </a:r>
                <a:r>
                  <a:rPr kumimoji="1" lang="en-US" altLang="zh-CN" sz="1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anose="05050102010706020507" pitchFamily="18" charset="2"/>
                  </a:rPr>
                  <a:t>1</a:t>
                </a:r>
                <a:endPara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799" name="Rectangle 140"/>
              <p:cNvSpPr>
                <a:spLocks noChangeArrowheads="1"/>
              </p:cNvSpPr>
              <p:nvPr/>
            </p:nvSpPr>
            <p:spPr bwMode="auto">
              <a:xfrm>
                <a:off x="2935" y="1124"/>
                <a:ext cx="31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800" name="Text Box 141"/>
              <p:cNvSpPr txBox="1">
                <a:spLocks noChangeArrowheads="1"/>
              </p:cNvSpPr>
              <p:nvPr/>
            </p:nvSpPr>
            <p:spPr bwMode="auto">
              <a:xfrm>
                <a:off x="2964" y="1527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anose="05050102010706020507" pitchFamily="18" charset="2"/>
                  </a:rPr>
                  <a:t>&gt;</a:t>
                </a:r>
                <a:r>
                  <a:rPr kumimoji="1" lang="en-US" altLang="zh-CN" sz="1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anose="05050102010706020507" pitchFamily="18" charset="2"/>
                  </a:rPr>
                  <a:t>1</a:t>
                </a:r>
                <a:endPara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801" name="Text Box 142"/>
              <p:cNvSpPr txBox="1">
                <a:spLocks noChangeArrowheads="1"/>
              </p:cNvSpPr>
              <p:nvPr/>
            </p:nvSpPr>
            <p:spPr bwMode="auto">
              <a:xfrm>
                <a:off x="3924" y="1505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anose="05050102010706020507" pitchFamily="18" charset="2"/>
                  </a:rPr>
                  <a:t>&gt;</a:t>
                </a:r>
                <a:r>
                  <a:rPr kumimoji="1" lang="en-US" altLang="zh-CN" sz="1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anose="05050102010706020507" pitchFamily="18" charset="2"/>
                  </a:rPr>
                  <a:t>1</a:t>
                </a:r>
                <a:endPara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802" name="Text Box 143"/>
              <p:cNvSpPr txBox="1">
                <a:spLocks noChangeArrowheads="1"/>
              </p:cNvSpPr>
              <p:nvPr/>
            </p:nvSpPr>
            <p:spPr bwMode="auto">
              <a:xfrm>
                <a:off x="4398" y="1504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anose="05050102010706020507" pitchFamily="18" charset="2"/>
                  </a:rPr>
                  <a:t>&gt;</a:t>
                </a:r>
                <a:r>
                  <a:rPr kumimoji="1" lang="en-US" altLang="zh-CN" sz="1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anose="05050102010706020507" pitchFamily="18" charset="2"/>
                  </a:rPr>
                  <a:t>1</a:t>
                </a:r>
                <a:endPara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803" name="Line 144"/>
              <p:cNvSpPr>
                <a:spLocks noChangeShapeType="1"/>
              </p:cNvSpPr>
              <p:nvPr/>
            </p:nvSpPr>
            <p:spPr bwMode="auto">
              <a:xfrm>
                <a:off x="4653" y="1796"/>
                <a:ext cx="0" cy="2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2804" name="Oval 145"/>
              <p:cNvSpPr>
                <a:spLocks noChangeArrowheads="1"/>
              </p:cNvSpPr>
              <p:nvPr/>
            </p:nvSpPr>
            <p:spPr bwMode="auto">
              <a:xfrm>
                <a:off x="4573" y="236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72711" name="Line 146"/>
            <p:cNvSpPr>
              <a:spLocks noChangeShapeType="1"/>
            </p:cNvSpPr>
            <p:nvPr/>
          </p:nvSpPr>
          <p:spPr bwMode="auto">
            <a:xfrm flipH="1">
              <a:off x="3043" y="1695"/>
              <a:ext cx="87" cy="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712" name="Line 147"/>
            <p:cNvSpPr>
              <a:spLocks noChangeShapeType="1"/>
            </p:cNvSpPr>
            <p:nvPr/>
          </p:nvSpPr>
          <p:spPr bwMode="auto">
            <a:xfrm flipH="1">
              <a:off x="3511" y="1695"/>
              <a:ext cx="87" cy="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713" name="Line 148"/>
            <p:cNvSpPr>
              <a:spLocks noChangeShapeType="1"/>
            </p:cNvSpPr>
            <p:nvPr/>
          </p:nvSpPr>
          <p:spPr bwMode="auto">
            <a:xfrm flipH="1">
              <a:off x="3978" y="1695"/>
              <a:ext cx="87" cy="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2714" name="Line 149"/>
            <p:cNvSpPr>
              <a:spLocks noChangeShapeType="1"/>
            </p:cNvSpPr>
            <p:nvPr/>
          </p:nvSpPr>
          <p:spPr bwMode="auto">
            <a:xfrm flipH="1">
              <a:off x="4456" y="1695"/>
              <a:ext cx="87" cy="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8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8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468313"/>
            <a:ext cx="2805113" cy="496887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1F08F8"/>
                </a:solidFill>
              </a:rPr>
              <a:t>3</a:t>
            </a:r>
            <a:r>
              <a:rPr lang="zh-CN" altLang="en-US" sz="2800" b="1" dirty="0">
                <a:solidFill>
                  <a:srgbClr val="1F08F8"/>
                </a:solidFill>
              </a:rPr>
              <a:t>、优先编码器</a:t>
            </a:r>
            <a:endParaRPr lang="zh-CN" altLang="en-US" sz="2800" b="1" dirty="0">
              <a:solidFill>
                <a:srgbClr val="1F08F8"/>
              </a:solidFill>
            </a:endParaRP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773113" y="1349375"/>
            <a:ext cx="7481887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1.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定义：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可以对同时输入的多个信号中具有优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先权的信号进行编码的编码器。优先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级别是由编码者事先规定好的。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909638" y="3878263"/>
            <a:ext cx="7397750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2.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特点：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任意一时刻可以允许多个输入信号同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时有效。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 autoUpdateAnimBg="0"/>
      <p:bldP spid="279555" grpId="0" autoUpdateAnimBg="0"/>
      <p:bldP spid="27955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165100"/>
            <a:ext cx="1336675" cy="515938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280579" name="Text Box 3"/>
          <p:cNvSpPr txBox="1">
            <a:spLocks noChangeArrowheads="1"/>
          </p:cNvSpPr>
          <p:nvPr/>
        </p:nvSpPr>
        <p:spPr bwMode="auto">
          <a:xfrm>
            <a:off x="442913" y="722313"/>
            <a:ext cx="8431212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设计一个三位二进制优先编码器。优先级别为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7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80580" name="Group 4"/>
          <p:cNvGrpSpPr/>
          <p:nvPr/>
        </p:nvGrpSpPr>
        <p:grpSpPr bwMode="auto">
          <a:xfrm>
            <a:off x="1273175" y="1433513"/>
            <a:ext cx="5060950" cy="4044950"/>
            <a:chOff x="711" y="1239"/>
            <a:chExt cx="3188" cy="2548"/>
          </a:xfrm>
        </p:grpSpPr>
        <p:sp>
          <p:nvSpPr>
            <p:cNvPr id="74760" name="Line 5"/>
            <p:cNvSpPr>
              <a:spLocks noChangeShapeType="1"/>
            </p:cNvSpPr>
            <p:nvPr/>
          </p:nvSpPr>
          <p:spPr bwMode="auto">
            <a:xfrm>
              <a:off x="759" y="1815"/>
              <a:ext cx="312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4761" name="Line 6"/>
            <p:cNvSpPr>
              <a:spLocks noChangeShapeType="1"/>
            </p:cNvSpPr>
            <p:nvPr/>
          </p:nvSpPr>
          <p:spPr bwMode="auto">
            <a:xfrm>
              <a:off x="759" y="1239"/>
              <a:ext cx="312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4762" name="Line 7"/>
            <p:cNvSpPr>
              <a:spLocks noChangeShapeType="1"/>
            </p:cNvSpPr>
            <p:nvPr/>
          </p:nvSpPr>
          <p:spPr bwMode="auto">
            <a:xfrm>
              <a:off x="2871" y="1239"/>
              <a:ext cx="0" cy="2521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4763" name="Line 8"/>
            <p:cNvSpPr>
              <a:spLocks noChangeShapeType="1"/>
            </p:cNvSpPr>
            <p:nvPr/>
          </p:nvSpPr>
          <p:spPr bwMode="auto">
            <a:xfrm>
              <a:off x="759" y="1527"/>
              <a:ext cx="312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4764" name="Rectangle 9"/>
            <p:cNvSpPr>
              <a:spLocks noChangeArrowheads="1"/>
            </p:cNvSpPr>
            <p:nvPr/>
          </p:nvSpPr>
          <p:spPr bwMode="auto">
            <a:xfrm>
              <a:off x="1239" y="1239"/>
              <a:ext cx="10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输      入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4765" name="Rectangle 10"/>
            <p:cNvSpPr>
              <a:spLocks noChangeArrowheads="1"/>
            </p:cNvSpPr>
            <p:nvPr/>
          </p:nvSpPr>
          <p:spPr bwMode="auto">
            <a:xfrm>
              <a:off x="759" y="1527"/>
              <a:ext cx="2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6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5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4766" name="Rectangle 11"/>
            <p:cNvSpPr>
              <a:spLocks noChangeArrowheads="1"/>
            </p:cNvSpPr>
            <p:nvPr/>
          </p:nvSpPr>
          <p:spPr bwMode="auto">
            <a:xfrm>
              <a:off x="2919" y="1239"/>
              <a:ext cx="8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输    出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4767" name="Rectangle 12"/>
            <p:cNvSpPr>
              <a:spLocks noChangeArrowheads="1"/>
            </p:cNvSpPr>
            <p:nvPr/>
          </p:nvSpPr>
          <p:spPr bwMode="auto">
            <a:xfrm>
              <a:off x="2919" y="1527"/>
              <a:ext cx="9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4768" name="Text Box 13"/>
            <p:cNvSpPr txBox="1">
              <a:spLocks noChangeArrowheads="1"/>
            </p:cNvSpPr>
            <p:nvPr/>
          </p:nvSpPr>
          <p:spPr bwMode="auto">
            <a:xfrm>
              <a:off x="731" y="1815"/>
              <a:ext cx="31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AutoNum type="arabicPlain"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                         1    1    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4769" name="Rectangle 14"/>
            <p:cNvSpPr>
              <a:spLocks noChangeArrowheads="1"/>
            </p:cNvSpPr>
            <p:nvPr/>
          </p:nvSpPr>
          <p:spPr bwMode="auto">
            <a:xfrm>
              <a:off x="711" y="2055"/>
              <a:ext cx="3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1                          1    1    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4770" name="Rectangle 15"/>
            <p:cNvSpPr>
              <a:spLocks noChangeArrowheads="1"/>
            </p:cNvSpPr>
            <p:nvPr/>
          </p:nvSpPr>
          <p:spPr bwMode="auto">
            <a:xfrm>
              <a:off x="711" y="2295"/>
              <a:ext cx="30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0     1                     1    0    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4771" name="Rectangle 16"/>
            <p:cNvSpPr>
              <a:spLocks noChangeArrowheads="1"/>
            </p:cNvSpPr>
            <p:nvPr/>
          </p:nvSpPr>
          <p:spPr bwMode="auto">
            <a:xfrm>
              <a:off x="711" y="2535"/>
              <a:ext cx="30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0     0   1                  1    0    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4772" name="Rectangle 17"/>
            <p:cNvSpPr>
              <a:spLocks noChangeArrowheads="1"/>
            </p:cNvSpPr>
            <p:nvPr/>
          </p:nvSpPr>
          <p:spPr bwMode="auto">
            <a:xfrm>
              <a:off x="711" y="2775"/>
              <a:ext cx="30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0     0   0    1               0    1    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4773" name="Rectangle 18"/>
            <p:cNvSpPr>
              <a:spLocks noChangeArrowheads="1"/>
            </p:cNvSpPr>
            <p:nvPr/>
          </p:nvSpPr>
          <p:spPr bwMode="auto">
            <a:xfrm>
              <a:off x="711" y="3015"/>
              <a:ext cx="3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0     0   0    0   1            0    1    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4774" name="Rectangle 19"/>
            <p:cNvSpPr>
              <a:spLocks noChangeArrowheads="1"/>
            </p:cNvSpPr>
            <p:nvPr/>
          </p:nvSpPr>
          <p:spPr bwMode="auto">
            <a:xfrm>
              <a:off x="711" y="3255"/>
              <a:ext cx="30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0     0   0    0   0   1         0    0    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4775" name="Rectangle 20"/>
            <p:cNvSpPr>
              <a:spLocks noChangeArrowheads="1"/>
            </p:cNvSpPr>
            <p:nvPr/>
          </p:nvSpPr>
          <p:spPr bwMode="auto">
            <a:xfrm>
              <a:off x="711" y="3499"/>
              <a:ext cx="30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0     0   0    0   0   0    1     0    0    0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4776" name="Line 21"/>
            <p:cNvSpPr>
              <a:spLocks noChangeShapeType="1"/>
            </p:cNvSpPr>
            <p:nvPr/>
          </p:nvSpPr>
          <p:spPr bwMode="auto">
            <a:xfrm>
              <a:off x="711" y="3783"/>
              <a:ext cx="3168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80598" name="Group 22"/>
          <p:cNvGrpSpPr/>
          <p:nvPr/>
        </p:nvGrpSpPr>
        <p:grpSpPr bwMode="auto">
          <a:xfrm>
            <a:off x="509588" y="5843588"/>
            <a:ext cx="7707312" cy="544512"/>
            <a:chOff x="321" y="3681"/>
            <a:chExt cx="4855" cy="343"/>
          </a:xfrm>
        </p:grpSpPr>
        <p:sp>
          <p:nvSpPr>
            <p:cNvPr id="74758" name="Rectangle 23"/>
            <p:cNvSpPr>
              <a:spLocks noChangeArrowheads="1"/>
            </p:cNvSpPr>
            <p:nvPr/>
          </p:nvSpPr>
          <p:spPr bwMode="auto">
            <a:xfrm>
              <a:off x="321" y="3681"/>
              <a:ext cx="30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输出信号最简表达式：（略）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4759" name="Rectangle 24"/>
            <p:cNvSpPr>
              <a:spLocks noChangeArrowheads="1"/>
            </p:cNvSpPr>
            <p:nvPr/>
          </p:nvSpPr>
          <p:spPr bwMode="auto">
            <a:xfrm>
              <a:off x="3478" y="3697"/>
              <a:ext cx="16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逻辑图：（略）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0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0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0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0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8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8" grpId="0" autoUpdateAnimBg="0"/>
      <p:bldP spid="28057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8" y="111125"/>
            <a:ext cx="6678612" cy="442913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</a:rPr>
              <a:t>集成优先编码器</a:t>
            </a:r>
            <a:r>
              <a:rPr lang="en-US" altLang="zh-CN" sz="2800" b="1" dirty="0">
                <a:solidFill>
                  <a:srgbClr val="FF0000"/>
                </a:solidFill>
              </a:rPr>
              <a:t>——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</a:rPr>
              <a:t>74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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</a:rPr>
              <a:t>148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</a:rPr>
              <a:t>8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</a:rPr>
              <a:t>线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</a:rPr>
              <a:t>-3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</a:rPr>
              <a:t>线）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752475" y="4570413"/>
            <a:ext cx="6724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(1)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输入、输出均以低电平作为有效信号。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81604" name="Group 4"/>
          <p:cNvGrpSpPr/>
          <p:nvPr/>
        </p:nvGrpSpPr>
        <p:grpSpPr bwMode="auto">
          <a:xfrm>
            <a:off x="755650" y="5041900"/>
            <a:ext cx="2955925" cy="519113"/>
            <a:chOff x="476" y="3176"/>
            <a:chExt cx="1862" cy="327"/>
          </a:xfrm>
        </p:grpSpPr>
        <p:sp>
          <p:nvSpPr>
            <p:cNvPr id="75972" name="Text Box 5"/>
            <p:cNvSpPr txBox="1">
              <a:spLocks noChangeArrowheads="1"/>
            </p:cNvSpPr>
            <p:nvPr/>
          </p:nvSpPr>
          <p:spPr bwMode="auto">
            <a:xfrm>
              <a:off x="476" y="3176"/>
              <a:ext cx="18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(2)ST—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使能输入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73" name="Line 6"/>
            <p:cNvSpPr>
              <a:spLocks noChangeShapeType="1"/>
            </p:cNvSpPr>
            <p:nvPr/>
          </p:nvSpPr>
          <p:spPr bwMode="auto">
            <a:xfrm flipV="1">
              <a:off x="801" y="3230"/>
              <a:ext cx="2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81608" name="Group 8"/>
          <p:cNvGrpSpPr/>
          <p:nvPr/>
        </p:nvGrpSpPr>
        <p:grpSpPr bwMode="auto">
          <a:xfrm>
            <a:off x="828675" y="733425"/>
            <a:ext cx="7416800" cy="3716338"/>
            <a:chOff x="522" y="462"/>
            <a:chExt cx="4672" cy="2341"/>
          </a:xfrm>
        </p:grpSpPr>
        <p:sp>
          <p:nvSpPr>
            <p:cNvPr id="75786" name="Rectangle 9"/>
            <p:cNvSpPr>
              <a:spLocks noChangeArrowheads="1"/>
            </p:cNvSpPr>
            <p:nvPr/>
          </p:nvSpPr>
          <p:spPr bwMode="auto">
            <a:xfrm>
              <a:off x="4832" y="2592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787" name="Rectangle 10"/>
            <p:cNvSpPr>
              <a:spLocks noChangeArrowheads="1"/>
            </p:cNvSpPr>
            <p:nvPr/>
          </p:nvSpPr>
          <p:spPr bwMode="auto">
            <a:xfrm>
              <a:off x="4832" y="2382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788" name="Rectangle 11"/>
            <p:cNvSpPr>
              <a:spLocks noChangeArrowheads="1"/>
            </p:cNvSpPr>
            <p:nvPr/>
          </p:nvSpPr>
          <p:spPr bwMode="auto">
            <a:xfrm>
              <a:off x="4832" y="2171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789" name="Rectangle 12"/>
            <p:cNvSpPr>
              <a:spLocks noChangeArrowheads="1"/>
            </p:cNvSpPr>
            <p:nvPr/>
          </p:nvSpPr>
          <p:spPr bwMode="auto">
            <a:xfrm>
              <a:off x="4832" y="1960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790" name="Rectangle 13"/>
            <p:cNvSpPr>
              <a:spLocks noChangeArrowheads="1"/>
            </p:cNvSpPr>
            <p:nvPr/>
          </p:nvSpPr>
          <p:spPr bwMode="auto">
            <a:xfrm>
              <a:off x="4832" y="1749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791" name="Rectangle 14"/>
            <p:cNvSpPr>
              <a:spLocks noChangeArrowheads="1"/>
            </p:cNvSpPr>
            <p:nvPr/>
          </p:nvSpPr>
          <p:spPr bwMode="auto">
            <a:xfrm>
              <a:off x="4832" y="1539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792" name="Rectangle 15"/>
            <p:cNvSpPr>
              <a:spLocks noChangeArrowheads="1"/>
            </p:cNvSpPr>
            <p:nvPr/>
          </p:nvSpPr>
          <p:spPr bwMode="auto">
            <a:xfrm>
              <a:off x="4832" y="1328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793" name="Rectangle 16"/>
            <p:cNvSpPr>
              <a:spLocks noChangeArrowheads="1"/>
            </p:cNvSpPr>
            <p:nvPr/>
          </p:nvSpPr>
          <p:spPr bwMode="auto">
            <a:xfrm>
              <a:off x="4832" y="1117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794" name="Rectangle 17"/>
            <p:cNvSpPr>
              <a:spLocks noChangeArrowheads="1"/>
            </p:cNvSpPr>
            <p:nvPr/>
          </p:nvSpPr>
          <p:spPr bwMode="auto">
            <a:xfrm>
              <a:off x="4832" y="906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795" name="Rectangle 18"/>
            <p:cNvSpPr>
              <a:spLocks noChangeArrowheads="1"/>
            </p:cNvSpPr>
            <p:nvPr/>
          </p:nvSpPr>
          <p:spPr bwMode="auto">
            <a:xfrm>
              <a:off x="4832" y="696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796" name="Rectangle 19"/>
            <p:cNvSpPr>
              <a:spLocks noChangeArrowheads="1"/>
            </p:cNvSpPr>
            <p:nvPr/>
          </p:nvSpPr>
          <p:spPr bwMode="auto">
            <a:xfrm>
              <a:off x="4822" y="463"/>
              <a:ext cx="3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000" b="1" i="0" u="none" strike="noStrike" kern="1200" cap="none" spc="0" normalizeH="0" baseline="-3000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S</a:t>
              </a:r>
              <a:endParaRPr kumimoji="1" lang="en-US" altLang="zh-CN" sz="2000" b="1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797" name="Rectangle 20"/>
            <p:cNvSpPr>
              <a:spLocks noChangeArrowheads="1"/>
            </p:cNvSpPr>
            <p:nvPr/>
          </p:nvSpPr>
          <p:spPr bwMode="auto">
            <a:xfrm>
              <a:off x="885" y="2592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798" name="Rectangle 21"/>
            <p:cNvSpPr>
              <a:spLocks noChangeArrowheads="1"/>
            </p:cNvSpPr>
            <p:nvPr/>
          </p:nvSpPr>
          <p:spPr bwMode="auto">
            <a:xfrm>
              <a:off x="885" y="2382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799" name="Rectangle 22"/>
            <p:cNvSpPr>
              <a:spLocks noChangeArrowheads="1"/>
            </p:cNvSpPr>
            <p:nvPr/>
          </p:nvSpPr>
          <p:spPr bwMode="auto">
            <a:xfrm>
              <a:off x="885" y="2171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00" name="Rectangle 23"/>
            <p:cNvSpPr>
              <a:spLocks noChangeArrowheads="1"/>
            </p:cNvSpPr>
            <p:nvPr/>
          </p:nvSpPr>
          <p:spPr bwMode="auto">
            <a:xfrm>
              <a:off x="885" y="1960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01" name="Rectangle 24"/>
            <p:cNvSpPr>
              <a:spLocks noChangeArrowheads="1"/>
            </p:cNvSpPr>
            <p:nvPr/>
          </p:nvSpPr>
          <p:spPr bwMode="auto">
            <a:xfrm>
              <a:off x="885" y="1749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02" name="Rectangle 25"/>
            <p:cNvSpPr>
              <a:spLocks noChangeArrowheads="1"/>
            </p:cNvSpPr>
            <p:nvPr/>
          </p:nvSpPr>
          <p:spPr bwMode="auto">
            <a:xfrm>
              <a:off x="885" y="1539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03" name="Rectangle 26"/>
            <p:cNvSpPr>
              <a:spLocks noChangeArrowheads="1"/>
            </p:cNvSpPr>
            <p:nvPr/>
          </p:nvSpPr>
          <p:spPr bwMode="auto">
            <a:xfrm>
              <a:off x="885" y="1328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04" name="Rectangle 27"/>
            <p:cNvSpPr>
              <a:spLocks noChangeArrowheads="1"/>
            </p:cNvSpPr>
            <p:nvPr/>
          </p:nvSpPr>
          <p:spPr bwMode="auto">
            <a:xfrm>
              <a:off x="885" y="1117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05" name="Rectangle 28"/>
            <p:cNvSpPr>
              <a:spLocks noChangeArrowheads="1"/>
            </p:cNvSpPr>
            <p:nvPr/>
          </p:nvSpPr>
          <p:spPr bwMode="auto">
            <a:xfrm>
              <a:off x="885" y="906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06" name="Rectangle 29"/>
            <p:cNvSpPr>
              <a:spLocks noChangeArrowheads="1"/>
            </p:cNvSpPr>
            <p:nvPr/>
          </p:nvSpPr>
          <p:spPr bwMode="auto">
            <a:xfrm>
              <a:off x="885" y="696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07" name="Rectangle 30"/>
            <p:cNvSpPr>
              <a:spLocks noChangeArrowheads="1"/>
            </p:cNvSpPr>
            <p:nvPr/>
          </p:nvSpPr>
          <p:spPr bwMode="auto">
            <a:xfrm>
              <a:off x="885" y="462"/>
              <a:ext cx="3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08" name="Rectangle 31"/>
            <p:cNvSpPr>
              <a:spLocks noChangeArrowheads="1"/>
            </p:cNvSpPr>
            <p:nvPr/>
          </p:nvSpPr>
          <p:spPr bwMode="auto">
            <a:xfrm>
              <a:off x="4420" y="2592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09" name="Rectangle 32"/>
            <p:cNvSpPr>
              <a:spLocks noChangeArrowheads="1"/>
            </p:cNvSpPr>
            <p:nvPr/>
          </p:nvSpPr>
          <p:spPr bwMode="auto">
            <a:xfrm>
              <a:off x="4050" y="2592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10" name="Rectangle 33"/>
            <p:cNvSpPr>
              <a:spLocks noChangeArrowheads="1"/>
            </p:cNvSpPr>
            <p:nvPr/>
          </p:nvSpPr>
          <p:spPr bwMode="auto">
            <a:xfrm>
              <a:off x="3724" y="2592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11" name="Rectangle 34"/>
            <p:cNvSpPr>
              <a:spLocks noChangeArrowheads="1"/>
            </p:cNvSpPr>
            <p:nvPr/>
          </p:nvSpPr>
          <p:spPr bwMode="auto">
            <a:xfrm>
              <a:off x="3397" y="2592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12" name="Rectangle 35"/>
            <p:cNvSpPr>
              <a:spLocks noChangeArrowheads="1"/>
            </p:cNvSpPr>
            <p:nvPr/>
          </p:nvSpPr>
          <p:spPr bwMode="auto">
            <a:xfrm>
              <a:off x="3071" y="2592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13" name="Rectangle 36"/>
            <p:cNvSpPr>
              <a:spLocks noChangeArrowheads="1"/>
            </p:cNvSpPr>
            <p:nvPr/>
          </p:nvSpPr>
          <p:spPr bwMode="auto">
            <a:xfrm>
              <a:off x="2773" y="2592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14" name="Rectangle 37"/>
            <p:cNvSpPr>
              <a:spLocks noChangeArrowheads="1"/>
            </p:cNvSpPr>
            <p:nvPr/>
          </p:nvSpPr>
          <p:spPr bwMode="auto">
            <a:xfrm>
              <a:off x="2473" y="2592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15" name="Rectangle 38"/>
            <p:cNvSpPr>
              <a:spLocks noChangeArrowheads="1"/>
            </p:cNvSpPr>
            <p:nvPr/>
          </p:nvSpPr>
          <p:spPr bwMode="auto">
            <a:xfrm>
              <a:off x="2164" y="2592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16" name="Rectangle 39"/>
            <p:cNvSpPr>
              <a:spLocks noChangeArrowheads="1"/>
            </p:cNvSpPr>
            <p:nvPr/>
          </p:nvSpPr>
          <p:spPr bwMode="auto">
            <a:xfrm>
              <a:off x="1883" y="2592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17" name="Rectangle 40"/>
            <p:cNvSpPr>
              <a:spLocks noChangeArrowheads="1"/>
            </p:cNvSpPr>
            <p:nvPr/>
          </p:nvSpPr>
          <p:spPr bwMode="auto">
            <a:xfrm>
              <a:off x="1545" y="2592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18" name="Rectangle 41"/>
            <p:cNvSpPr>
              <a:spLocks noChangeArrowheads="1"/>
            </p:cNvSpPr>
            <p:nvPr/>
          </p:nvSpPr>
          <p:spPr bwMode="auto">
            <a:xfrm>
              <a:off x="1238" y="2592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19" name="Rectangle 42"/>
            <p:cNvSpPr>
              <a:spLocks noChangeArrowheads="1"/>
            </p:cNvSpPr>
            <p:nvPr/>
          </p:nvSpPr>
          <p:spPr bwMode="auto">
            <a:xfrm>
              <a:off x="522" y="2592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20" name="Rectangle 43"/>
            <p:cNvSpPr>
              <a:spLocks noChangeArrowheads="1"/>
            </p:cNvSpPr>
            <p:nvPr/>
          </p:nvSpPr>
          <p:spPr bwMode="auto">
            <a:xfrm>
              <a:off x="4420" y="2382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21" name="Rectangle 44"/>
            <p:cNvSpPr>
              <a:spLocks noChangeArrowheads="1"/>
            </p:cNvSpPr>
            <p:nvPr/>
          </p:nvSpPr>
          <p:spPr bwMode="auto">
            <a:xfrm>
              <a:off x="4420" y="2171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22" name="Rectangle 45"/>
            <p:cNvSpPr>
              <a:spLocks noChangeArrowheads="1"/>
            </p:cNvSpPr>
            <p:nvPr/>
          </p:nvSpPr>
          <p:spPr bwMode="auto">
            <a:xfrm>
              <a:off x="4420" y="1960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23" name="Rectangle 46"/>
            <p:cNvSpPr>
              <a:spLocks noChangeArrowheads="1"/>
            </p:cNvSpPr>
            <p:nvPr/>
          </p:nvSpPr>
          <p:spPr bwMode="auto">
            <a:xfrm>
              <a:off x="4420" y="1749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24" name="Rectangle 47"/>
            <p:cNvSpPr>
              <a:spLocks noChangeArrowheads="1"/>
            </p:cNvSpPr>
            <p:nvPr/>
          </p:nvSpPr>
          <p:spPr bwMode="auto">
            <a:xfrm>
              <a:off x="4420" y="1539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25" name="Rectangle 48"/>
            <p:cNvSpPr>
              <a:spLocks noChangeArrowheads="1"/>
            </p:cNvSpPr>
            <p:nvPr/>
          </p:nvSpPr>
          <p:spPr bwMode="auto">
            <a:xfrm>
              <a:off x="4420" y="1328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26" name="Rectangle 49"/>
            <p:cNvSpPr>
              <a:spLocks noChangeArrowheads="1"/>
            </p:cNvSpPr>
            <p:nvPr/>
          </p:nvSpPr>
          <p:spPr bwMode="auto">
            <a:xfrm>
              <a:off x="4420" y="1117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27" name="Rectangle 50"/>
            <p:cNvSpPr>
              <a:spLocks noChangeArrowheads="1"/>
            </p:cNvSpPr>
            <p:nvPr/>
          </p:nvSpPr>
          <p:spPr bwMode="auto">
            <a:xfrm>
              <a:off x="4420" y="906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28" name="Rectangle 51"/>
            <p:cNvSpPr>
              <a:spLocks noChangeArrowheads="1"/>
            </p:cNvSpPr>
            <p:nvPr/>
          </p:nvSpPr>
          <p:spPr bwMode="auto">
            <a:xfrm>
              <a:off x="4420" y="696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29" name="Rectangle 52"/>
            <p:cNvSpPr>
              <a:spLocks noChangeArrowheads="1"/>
            </p:cNvSpPr>
            <p:nvPr/>
          </p:nvSpPr>
          <p:spPr bwMode="auto">
            <a:xfrm>
              <a:off x="4420" y="462"/>
              <a:ext cx="41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000" b="1" i="0" u="none" strike="noStrike" kern="1200" cap="none" spc="0" normalizeH="0" baseline="-30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EX</a:t>
              </a:r>
              <a:endParaRPr kumimoji="1" lang="en-US" altLang="zh-CN" sz="2000" b="1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30" name="Rectangle 53"/>
            <p:cNvSpPr>
              <a:spLocks noChangeArrowheads="1"/>
            </p:cNvSpPr>
            <p:nvPr/>
          </p:nvSpPr>
          <p:spPr bwMode="auto">
            <a:xfrm>
              <a:off x="3071" y="2382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31" name="Rectangle 54"/>
            <p:cNvSpPr>
              <a:spLocks noChangeArrowheads="1"/>
            </p:cNvSpPr>
            <p:nvPr/>
          </p:nvSpPr>
          <p:spPr bwMode="auto">
            <a:xfrm>
              <a:off x="3071" y="2171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32" name="Rectangle 55"/>
            <p:cNvSpPr>
              <a:spLocks noChangeArrowheads="1"/>
            </p:cNvSpPr>
            <p:nvPr/>
          </p:nvSpPr>
          <p:spPr bwMode="auto">
            <a:xfrm>
              <a:off x="3071" y="1960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33" name="Rectangle 56"/>
            <p:cNvSpPr>
              <a:spLocks noChangeArrowheads="1"/>
            </p:cNvSpPr>
            <p:nvPr/>
          </p:nvSpPr>
          <p:spPr bwMode="auto">
            <a:xfrm>
              <a:off x="3071" y="1749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34" name="Rectangle 57"/>
            <p:cNvSpPr>
              <a:spLocks noChangeArrowheads="1"/>
            </p:cNvSpPr>
            <p:nvPr/>
          </p:nvSpPr>
          <p:spPr bwMode="auto">
            <a:xfrm>
              <a:off x="3071" y="1539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35" name="Rectangle 58"/>
            <p:cNvSpPr>
              <a:spLocks noChangeArrowheads="1"/>
            </p:cNvSpPr>
            <p:nvPr/>
          </p:nvSpPr>
          <p:spPr bwMode="auto">
            <a:xfrm>
              <a:off x="3071" y="132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36" name="Rectangle 59"/>
            <p:cNvSpPr>
              <a:spLocks noChangeArrowheads="1"/>
            </p:cNvSpPr>
            <p:nvPr/>
          </p:nvSpPr>
          <p:spPr bwMode="auto">
            <a:xfrm>
              <a:off x="3071" y="111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37" name="Rectangle 60"/>
            <p:cNvSpPr>
              <a:spLocks noChangeArrowheads="1"/>
            </p:cNvSpPr>
            <p:nvPr/>
          </p:nvSpPr>
          <p:spPr bwMode="auto">
            <a:xfrm>
              <a:off x="3071" y="90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38" name="Rectangle 61"/>
            <p:cNvSpPr>
              <a:spLocks noChangeArrowheads="1"/>
            </p:cNvSpPr>
            <p:nvPr/>
          </p:nvSpPr>
          <p:spPr bwMode="auto">
            <a:xfrm>
              <a:off x="3071" y="696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39" name="Rectangle 62"/>
            <p:cNvSpPr>
              <a:spLocks noChangeArrowheads="1"/>
            </p:cNvSpPr>
            <p:nvPr/>
          </p:nvSpPr>
          <p:spPr bwMode="auto">
            <a:xfrm>
              <a:off x="3071" y="462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</a:t>
              </a:r>
              <a:endParaRPr kumimoji="1" lang="en-US" altLang="zh-C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40" name="Rectangle 63"/>
            <p:cNvSpPr>
              <a:spLocks noChangeArrowheads="1"/>
            </p:cNvSpPr>
            <p:nvPr/>
          </p:nvSpPr>
          <p:spPr bwMode="auto">
            <a:xfrm>
              <a:off x="4050" y="2382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41" name="Rectangle 64"/>
            <p:cNvSpPr>
              <a:spLocks noChangeArrowheads="1"/>
            </p:cNvSpPr>
            <p:nvPr/>
          </p:nvSpPr>
          <p:spPr bwMode="auto">
            <a:xfrm>
              <a:off x="3724" y="2382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42" name="Rectangle 65"/>
            <p:cNvSpPr>
              <a:spLocks noChangeArrowheads="1"/>
            </p:cNvSpPr>
            <p:nvPr/>
          </p:nvSpPr>
          <p:spPr bwMode="auto">
            <a:xfrm>
              <a:off x="3397" y="2382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43" name="Rectangle 66"/>
            <p:cNvSpPr>
              <a:spLocks noChangeArrowheads="1"/>
            </p:cNvSpPr>
            <p:nvPr/>
          </p:nvSpPr>
          <p:spPr bwMode="auto">
            <a:xfrm>
              <a:off x="2773" y="2382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44" name="Rectangle 67"/>
            <p:cNvSpPr>
              <a:spLocks noChangeArrowheads="1"/>
            </p:cNvSpPr>
            <p:nvPr/>
          </p:nvSpPr>
          <p:spPr bwMode="auto">
            <a:xfrm>
              <a:off x="2473" y="2382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45" name="Rectangle 68"/>
            <p:cNvSpPr>
              <a:spLocks noChangeArrowheads="1"/>
            </p:cNvSpPr>
            <p:nvPr/>
          </p:nvSpPr>
          <p:spPr bwMode="auto">
            <a:xfrm>
              <a:off x="2164" y="2382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46" name="Rectangle 69"/>
            <p:cNvSpPr>
              <a:spLocks noChangeArrowheads="1"/>
            </p:cNvSpPr>
            <p:nvPr/>
          </p:nvSpPr>
          <p:spPr bwMode="auto">
            <a:xfrm>
              <a:off x="1883" y="2382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47" name="Rectangle 70"/>
            <p:cNvSpPr>
              <a:spLocks noChangeArrowheads="1"/>
            </p:cNvSpPr>
            <p:nvPr/>
          </p:nvSpPr>
          <p:spPr bwMode="auto">
            <a:xfrm>
              <a:off x="1545" y="2382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48" name="Rectangle 71"/>
            <p:cNvSpPr>
              <a:spLocks noChangeArrowheads="1"/>
            </p:cNvSpPr>
            <p:nvPr/>
          </p:nvSpPr>
          <p:spPr bwMode="auto">
            <a:xfrm>
              <a:off x="1238" y="2382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49" name="Rectangle 72"/>
            <p:cNvSpPr>
              <a:spLocks noChangeArrowheads="1"/>
            </p:cNvSpPr>
            <p:nvPr/>
          </p:nvSpPr>
          <p:spPr bwMode="auto">
            <a:xfrm>
              <a:off x="522" y="2382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50" name="Rectangle 73"/>
            <p:cNvSpPr>
              <a:spLocks noChangeArrowheads="1"/>
            </p:cNvSpPr>
            <p:nvPr/>
          </p:nvSpPr>
          <p:spPr bwMode="auto">
            <a:xfrm>
              <a:off x="4050" y="2171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51" name="Rectangle 74"/>
            <p:cNvSpPr>
              <a:spLocks noChangeArrowheads="1"/>
            </p:cNvSpPr>
            <p:nvPr/>
          </p:nvSpPr>
          <p:spPr bwMode="auto">
            <a:xfrm>
              <a:off x="3724" y="2171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52" name="Rectangle 75"/>
            <p:cNvSpPr>
              <a:spLocks noChangeArrowheads="1"/>
            </p:cNvSpPr>
            <p:nvPr/>
          </p:nvSpPr>
          <p:spPr bwMode="auto">
            <a:xfrm>
              <a:off x="3397" y="2171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53" name="Rectangle 76"/>
            <p:cNvSpPr>
              <a:spLocks noChangeArrowheads="1"/>
            </p:cNvSpPr>
            <p:nvPr/>
          </p:nvSpPr>
          <p:spPr bwMode="auto">
            <a:xfrm>
              <a:off x="2773" y="2171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54" name="Rectangle 77"/>
            <p:cNvSpPr>
              <a:spLocks noChangeArrowheads="1"/>
            </p:cNvSpPr>
            <p:nvPr/>
          </p:nvSpPr>
          <p:spPr bwMode="auto">
            <a:xfrm>
              <a:off x="2473" y="2171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55" name="Rectangle 78"/>
            <p:cNvSpPr>
              <a:spLocks noChangeArrowheads="1"/>
            </p:cNvSpPr>
            <p:nvPr/>
          </p:nvSpPr>
          <p:spPr bwMode="auto">
            <a:xfrm>
              <a:off x="2164" y="2171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56" name="Rectangle 79"/>
            <p:cNvSpPr>
              <a:spLocks noChangeArrowheads="1"/>
            </p:cNvSpPr>
            <p:nvPr/>
          </p:nvSpPr>
          <p:spPr bwMode="auto">
            <a:xfrm>
              <a:off x="1883" y="2171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57" name="Rectangle 80"/>
            <p:cNvSpPr>
              <a:spLocks noChangeArrowheads="1"/>
            </p:cNvSpPr>
            <p:nvPr/>
          </p:nvSpPr>
          <p:spPr bwMode="auto">
            <a:xfrm>
              <a:off x="1545" y="2171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58" name="Rectangle 81"/>
            <p:cNvSpPr>
              <a:spLocks noChangeArrowheads="1"/>
            </p:cNvSpPr>
            <p:nvPr/>
          </p:nvSpPr>
          <p:spPr bwMode="auto">
            <a:xfrm>
              <a:off x="1238" y="2171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59" name="Rectangle 82"/>
            <p:cNvSpPr>
              <a:spLocks noChangeArrowheads="1"/>
            </p:cNvSpPr>
            <p:nvPr/>
          </p:nvSpPr>
          <p:spPr bwMode="auto">
            <a:xfrm>
              <a:off x="522" y="2171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60" name="Rectangle 83"/>
            <p:cNvSpPr>
              <a:spLocks noChangeArrowheads="1"/>
            </p:cNvSpPr>
            <p:nvPr/>
          </p:nvSpPr>
          <p:spPr bwMode="auto">
            <a:xfrm>
              <a:off x="4050" y="1960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61" name="Rectangle 84"/>
            <p:cNvSpPr>
              <a:spLocks noChangeArrowheads="1"/>
            </p:cNvSpPr>
            <p:nvPr/>
          </p:nvSpPr>
          <p:spPr bwMode="auto">
            <a:xfrm>
              <a:off x="3724" y="1960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62" name="Rectangle 85"/>
            <p:cNvSpPr>
              <a:spLocks noChangeArrowheads="1"/>
            </p:cNvSpPr>
            <p:nvPr/>
          </p:nvSpPr>
          <p:spPr bwMode="auto">
            <a:xfrm>
              <a:off x="3397" y="1960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63" name="Rectangle 86"/>
            <p:cNvSpPr>
              <a:spLocks noChangeArrowheads="1"/>
            </p:cNvSpPr>
            <p:nvPr/>
          </p:nvSpPr>
          <p:spPr bwMode="auto">
            <a:xfrm>
              <a:off x="2773" y="1960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64" name="Rectangle 87"/>
            <p:cNvSpPr>
              <a:spLocks noChangeArrowheads="1"/>
            </p:cNvSpPr>
            <p:nvPr/>
          </p:nvSpPr>
          <p:spPr bwMode="auto">
            <a:xfrm>
              <a:off x="2473" y="1960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65" name="Rectangle 88"/>
            <p:cNvSpPr>
              <a:spLocks noChangeArrowheads="1"/>
            </p:cNvSpPr>
            <p:nvPr/>
          </p:nvSpPr>
          <p:spPr bwMode="auto">
            <a:xfrm>
              <a:off x="2164" y="1960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66" name="Rectangle 89"/>
            <p:cNvSpPr>
              <a:spLocks noChangeArrowheads="1"/>
            </p:cNvSpPr>
            <p:nvPr/>
          </p:nvSpPr>
          <p:spPr bwMode="auto">
            <a:xfrm>
              <a:off x="1883" y="1960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67" name="Rectangle 90"/>
            <p:cNvSpPr>
              <a:spLocks noChangeArrowheads="1"/>
            </p:cNvSpPr>
            <p:nvPr/>
          </p:nvSpPr>
          <p:spPr bwMode="auto">
            <a:xfrm>
              <a:off x="1545" y="1960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68" name="Rectangle 91"/>
            <p:cNvSpPr>
              <a:spLocks noChangeArrowheads="1"/>
            </p:cNvSpPr>
            <p:nvPr/>
          </p:nvSpPr>
          <p:spPr bwMode="auto">
            <a:xfrm>
              <a:off x="1238" y="1960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69" name="Rectangle 92"/>
            <p:cNvSpPr>
              <a:spLocks noChangeArrowheads="1"/>
            </p:cNvSpPr>
            <p:nvPr/>
          </p:nvSpPr>
          <p:spPr bwMode="auto">
            <a:xfrm>
              <a:off x="522" y="1960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70" name="Rectangle 93"/>
            <p:cNvSpPr>
              <a:spLocks noChangeArrowheads="1"/>
            </p:cNvSpPr>
            <p:nvPr/>
          </p:nvSpPr>
          <p:spPr bwMode="auto">
            <a:xfrm>
              <a:off x="4050" y="1749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71" name="Rectangle 94"/>
            <p:cNvSpPr>
              <a:spLocks noChangeArrowheads="1"/>
            </p:cNvSpPr>
            <p:nvPr/>
          </p:nvSpPr>
          <p:spPr bwMode="auto">
            <a:xfrm>
              <a:off x="3724" y="1749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72" name="Rectangle 95"/>
            <p:cNvSpPr>
              <a:spLocks noChangeArrowheads="1"/>
            </p:cNvSpPr>
            <p:nvPr/>
          </p:nvSpPr>
          <p:spPr bwMode="auto">
            <a:xfrm>
              <a:off x="3397" y="1749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73" name="Rectangle 96"/>
            <p:cNvSpPr>
              <a:spLocks noChangeArrowheads="1"/>
            </p:cNvSpPr>
            <p:nvPr/>
          </p:nvSpPr>
          <p:spPr bwMode="auto">
            <a:xfrm>
              <a:off x="2773" y="1749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74" name="Rectangle 97"/>
            <p:cNvSpPr>
              <a:spLocks noChangeArrowheads="1"/>
            </p:cNvSpPr>
            <p:nvPr/>
          </p:nvSpPr>
          <p:spPr bwMode="auto">
            <a:xfrm>
              <a:off x="2473" y="1749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75" name="Rectangle 98"/>
            <p:cNvSpPr>
              <a:spLocks noChangeArrowheads="1"/>
            </p:cNvSpPr>
            <p:nvPr/>
          </p:nvSpPr>
          <p:spPr bwMode="auto">
            <a:xfrm>
              <a:off x="2164" y="1749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76" name="Rectangle 99"/>
            <p:cNvSpPr>
              <a:spLocks noChangeArrowheads="1"/>
            </p:cNvSpPr>
            <p:nvPr/>
          </p:nvSpPr>
          <p:spPr bwMode="auto">
            <a:xfrm>
              <a:off x="1883" y="1749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77" name="Rectangle 100"/>
            <p:cNvSpPr>
              <a:spLocks noChangeArrowheads="1"/>
            </p:cNvSpPr>
            <p:nvPr/>
          </p:nvSpPr>
          <p:spPr bwMode="auto">
            <a:xfrm>
              <a:off x="1545" y="1749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78" name="Rectangle 101"/>
            <p:cNvSpPr>
              <a:spLocks noChangeArrowheads="1"/>
            </p:cNvSpPr>
            <p:nvPr/>
          </p:nvSpPr>
          <p:spPr bwMode="auto">
            <a:xfrm>
              <a:off x="1238" y="1749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79" name="Rectangle 102"/>
            <p:cNvSpPr>
              <a:spLocks noChangeArrowheads="1"/>
            </p:cNvSpPr>
            <p:nvPr/>
          </p:nvSpPr>
          <p:spPr bwMode="auto">
            <a:xfrm>
              <a:off x="522" y="1749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80" name="Rectangle 103"/>
            <p:cNvSpPr>
              <a:spLocks noChangeArrowheads="1"/>
            </p:cNvSpPr>
            <p:nvPr/>
          </p:nvSpPr>
          <p:spPr bwMode="auto">
            <a:xfrm>
              <a:off x="4050" y="1539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81" name="Rectangle 104"/>
            <p:cNvSpPr>
              <a:spLocks noChangeArrowheads="1"/>
            </p:cNvSpPr>
            <p:nvPr/>
          </p:nvSpPr>
          <p:spPr bwMode="auto">
            <a:xfrm>
              <a:off x="3724" y="1539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82" name="Rectangle 105"/>
            <p:cNvSpPr>
              <a:spLocks noChangeArrowheads="1"/>
            </p:cNvSpPr>
            <p:nvPr/>
          </p:nvSpPr>
          <p:spPr bwMode="auto">
            <a:xfrm>
              <a:off x="3397" y="1539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83" name="Rectangle 106"/>
            <p:cNvSpPr>
              <a:spLocks noChangeArrowheads="1"/>
            </p:cNvSpPr>
            <p:nvPr/>
          </p:nvSpPr>
          <p:spPr bwMode="auto">
            <a:xfrm>
              <a:off x="2773" y="1539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84" name="Rectangle 107"/>
            <p:cNvSpPr>
              <a:spLocks noChangeArrowheads="1"/>
            </p:cNvSpPr>
            <p:nvPr/>
          </p:nvSpPr>
          <p:spPr bwMode="auto">
            <a:xfrm>
              <a:off x="2473" y="1539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85" name="Rectangle 108"/>
            <p:cNvSpPr>
              <a:spLocks noChangeArrowheads="1"/>
            </p:cNvSpPr>
            <p:nvPr/>
          </p:nvSpPr>
          <p:spPr bwMode="auto">
            <a:xfrm>
              <a:off x="2164" y="1539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86" name="Rectangle 109"/>
            <p:cNvSpPr>
              <a:spLocks noChangeArrowheads="1"/>
            </p:cNvSpPr>
            <p:nvPr/>
          </p:nvSpPr>
          <p:spPr bwMode="auto">
            <a:xfrm>
              <a:off x="1883" y="1539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87" name="Rectangle 110"/>
            <p:cNvSpPr>
              <a:spLocks noChangeArrowheads="1"/>
            </p:cNvSpPr>
            <p:nvPr/>
          </p:nvSpPr>
          <p:spPr bwMode="auto">
            <a:xfrm>
              <a:off x="1545" y="1539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88" name="Rectangle 111"/>
            <p:cNvSpPr>
              <a:spLocks noChangeArrowheads="1"/>
            </p:cNvSpPr>
            <p:nvPr/>
          </p:nvSpPr>
          <p:spPr bwMode="auto">
            <a:xfrm>
              <a:off x="1238" y="1539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89" name="Rectangle 112"/>
            <p:cNvSpPr>
              <a:spLocks noChangeArrowheads="1"/>
            </p:cNvSpPr>
            <p:nvPr/>
          </p:nvSpPr>
          <p:spPr bwMode="auto">
            <a:xfrm>
              <a:off x="522" y="1539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90" name="Rectangle 113"/>
            <p:cNvSpPr>
              <a:spLocks noChangeArrowheads="1"/>
            </p:cNvSpPr>
            <p:nvPr/>
          </p:nvSpPr>
          <p:spPr bwMode="auto">
            <a:xfrm>
              <a:off x="4050" y="1328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91" name="Rectangle 114"/>
            <p:cNvSpPr>
              <a:spLocks noChangeArrowheads="1"/>
            </p:cNvSpPr>
            <p:nvPr/>
          </p:nvSpPr>
          <p:spPr bwMode="auto">
            <a:xfrm>
              <a:off x="3724" y="132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92" name="Rectangle 115"/>
            <p:cNvSpPr>
              <a:spLocks noChangeArrowheads="1"/>
            </p:cNvSpPr>
            <p:nvPr/>
          </p:nvSpPr>
          <p:spPr bwMode="auto">
            <a:xfrm>
              <a:off x="3397" y="1328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93" name="Rectangle 116"/>
            <p:cNvSpPr>
              <a:spLocks noChangeArrowheads="1"/>
            </p:cNvSpPr>
            <p:nvPr/>
          </p:nvSpPr>
          <p:spPr bwMode="auto">
            <a:xfrm>
              <a:off x="2773" y="1328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94" name="Rectangle 117"/>
            <p:cNvSpPr>
              <a:spLocks noChangeArrowheads="1"/>
            </p:cNvSpPr>
            <p:nvPr/>
          </p:nvSpPr>
          <p:spPr bwMode="auto">
            <a:xfrm>
              <a:off x="2473" y="1328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95" name="Rectangle 118"/>
            <p:cNvSpPr>
              <a:spLocks noChangeArrowheads="1"/>
            </p:cNvSpPr>
            <p:nvPr/>
          </p:nvSpPr>
          <p:spPr bwMode="auto">
            <a:xfrm>
              <a:off x="2164" y="1328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96" name="Rectangle 119"/>
            <p:cNvSpPr>
              <a:spLocks noChangeArrowheads="1"/>
            </p:cNvSpPr>
            <p:nvPr/>
          </p:nvSpPr>
          <p:spPr bwMode="auto">
            <a:xfrm>
              <a:off x="1883" y="1328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97" name="Rectangle 120"/>
            <p:cNvSpPr>
              <a:spLocks noChangeArrowheads="1"/>
            </p:cNvSpPr>
            <p:nvPr/>
          </p:nvSpPr>
          <p:spPr bwMode="auto">
            <a:xfrm>
              <a:off x="1545" y="1328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98" name="Rectangle 121"/>
            <p:cNvSpPr>
              <a:spLocks noChangeArrowheads="1"/>
            </p:cNvSpPr>
            <p:nvPr/>
          </p:nvSpPr>
          <p:spPr bwMode="auto">
            <a:xfrm>
              <a:off x="1238" y="1328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99" name="Rectangle 122"/>
            <p:cNvSpPr>
              <a:spLocks noChangeArrowheads="1"/>
            </p:cNvSpPr>
            <p:nvPr/>
          </p:nvSpPr>
          <p:spPr bwMode="auto">
            <a:xfrm>
              <a:off x="522" y="1328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00" name="Rectangle 123"/>
            <p:cNvSpPr>
              <a:spLocks noChangeArrowheads="1"/>
            </p:cNvSpPr>
            <p:nvPr/>
          </p:nvSpPr>
          <p:spPr bwMode="auto">
            <a:xfrm>
              <a:off x="4050" y="1117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01" name="Rectangle 124"/>
            <p:cNvSpPr>
              <a:spLocks noChangeArrowheads="1"/>
            </p:cNvSpPr>
            <p:nvPr/>
          </p:nvSpPr>
          <p:spPr bwMode="auto">
            <a:xfrm>
              <a:off x="3724" y="111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02" name="Rectangle 125"/>
            <p:cNvSpPr>
              <a:spLocks noChangeArrowheads="1"/>
            </p:cNvSpPr>
            <p:nvPr/>
          </p:nvSpPr>
          <p:spPr bwMode="auto">
            <a:xfrm>
              <a:off x="3397" y="1117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03" name="Rectangle 126"/>
            <p:cNvSpPr>
              <a:spLocks noChangeArrowheads="1"/>
            </p:cNvSpPr>
            <p:nvPr/>
          </p:nvSpPr>
          <p:spPr bwMode="auto">
            <a:xfrm>
              <a:off x="2773" y="1117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04" name="Rectangle 127"/>
            <p:cNvSpPr>
              <a:spLocks noChangeArrowheads="1"/>
            </p:cNvSpPr>
            <p:nvPr/>
          </p:nvSpPr>
          <p:spPr bwMode="auto">
            <a:xfrm>
              <a:off x="2473" y="1117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05" name="Rectangle 128"/>
            <p:cNvSpPr>
              <a:spLocks noChangeArrowheads="1"/>
            </p:cNvSpPr>
            <p:nvPr/>
          </p:nvSpPr>
          <p:spPr bwMode="auto">
            <a:xfrm>
              <a:off x="2164" y="1117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06" name="Rectangle 129"/>
            <p:cNvSpPr>
              <a:spLocks noChangeArrowheads="1"/>
            </p:cNvSpPr>
            <p:nvPr/>
          </p:nvSpPr>
          <p:spPr bwMode="auto">
            <a:xfrm>
              <a:off x="1883" y="1117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07" name="Rectangle 130"/>
            <p:cNvSpPr>
              <a:spLocks noChangeArrowheads="1"/>
            </p:cNvSpPr>
            <p:nvPr/>
          </p:nvSpPr>
          <p:spPr bwMode="auto">
            <a:xfrm>
              <a:off x="1545" y="1117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08" name="Rectangle 131"/>
            <p:cNvSpPr>
              <a:spLocks noChangeArrowheads="1"/>
            </p:cNvSpPr>
            <p:nvPr/>
          </p:nvSpPr>
          <p:spPr bwMode="auto">
            <a:xfrm>
              <a:off x="1238" y="1117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09" name="Rectangle 132"/>
            <p:cNvSpPr>
              <a:spLocks noChangeArrowheads="1"/>
            </p:cNvSpPr>
            <p:nvPr/>
          </p:nvSpPr>
          <p:spPr bwMode="auto">
            <a:xfrm>
              <a:off x="522" y="1117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10" name="Rectangle 133"/>
            <p:cNvSpPr>
              <a:spLocks noChangeArrowheads="1"/>
            </p:cNvSpPr>
            <p:nvPr/>
          </p:nvSpPr>
          <p:spPr bwMode="auto">
            <a:xfrm>
              <a:off x="4050" y="906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11" name="Rectangle 134"/>
            <p:cNvSpPr>
              <a:spLocks noChangeArrowheads="1"/>
            </p:cNvSpPr>
            <p:nvPr/>
          </p:nvSpPr>
          <p:spPr bwMode="auto">
            <a:xfrm>
              <a:off x="3724" y="90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12" name="Rectangle 135"/>
            <p:cNvSpPr>
              <a:spLocks noChangeArrowheads="1"/>
            </p:cNvSpPr>
            <p:nvPr/>
          </p:nvSpPr>
          <p:spPr bwMode="auto">
            <a:xfrm>
              <a:off x="3397" y="906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13" name="Rectangle 136"/>
            <p:cNvSpPr>
              <a:spLocks noChangeArrowheads="1"/>
            </p:cNvSpPr>
            <p:nvPr/>
          </p:nvSpPr>
          <p:spPr bwMode="auto">
            <a:xfrm>
              <a:off x="2773" y="906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14" name="Rectangle 137"/>
            <p:cNvSpPr>
              <a:spLocks noChangeArrowheads="1"/>
            </p:cNvSpPr>
            <p:nvPr/>
          </p:nvSpPr>
          <p:spPr bwMode="auto">
            <a:xfrm>
              <a:off x="2473" y="906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15" name="Rectangle 138"/>
            <p:cNvSpPr>
              <a:spLocks noChangeArrowheads="1"/>
            </p:cNvSpPr>
            <p:nvPr/>
          </p:nvSpPr>
          <p:spPr bwMode="auto">
            <a:xfrm>
              <a:off x="2164" y="906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16" name="Rectangle 139"/>
            <p:cNvSpPr>
              <a:spLocks noChangeArrowheads="1"/>
            </p:cNvSpPr>
            <p:nvPr/>
          </p:nvSpPr>
          <p:spPr bwMode="auto">
            <a:xfrm>
              <a:off x="1883" y="906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17" name="Rectangle 140"/>
            <p:cNvSpPr>
              <a:spLocks noChangeArrowheads="1"/>
            </p:cNvSpPr>
            <p:nvPr/>
          </p:nvSpPr>
          <p:spPr bwMode="auto">
            <a:xfrm>
              <a:off x="1545" y="906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18" name="Rectangle 141"/>
            <p:cNvSpPr>
              <a:spLocks noChangeArrowheads="1"/>
            </p:cNvSpPr>
            <p:nvPr/>
          </p:nvSpPr>
          <p:spPr bwMode="auto">
            <a:xfrm>
              <a:off x="1238" y="906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19" name="Rectangle 142"/>
            <p:cNvSpPr>
              <a:spLocks noChangeArrowheads="1"/>
            </p:cNvSpPr>
            <p:nvPr/>
          </p:nvSpPr>
          <p:spPr bwMode="auto">
            <a:xfrm>
              <a:off x="522" y="906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20" name="Rectangle 143"/>
            <p:cNvSpPr>
              <a:spLocks noChangeArrowheads="1"/>
            </p:cNvSpPr>
            <p:nvPr/>
          </p:nvSpPr>
          <p:spPr bwMode="auto">
            <a:xfrm>
              <a:off x="4050" y="696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21" name="Rectangle 144"/>
            <p:cNvSpPr>
              <a:spLocks noChangeArrowheads="1"/>
            </p:cNvSpPr>
            <p:nvPr/>
          </p:nvSpPr>
          <p:spPr bwMode="auto">
            <a:xfrm>
              <a:off x="3724" y="696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22" name="Rectangle 145"/>
            <p:cNvSpPr>
              <a:spLocks noChangeArrowheads="1"/>
            </p:cNvSpPr>
            <p:nvPr/>
          </p:nvSpPr>
          <p:spPr bwMode="auto">
            <a:xfrm>
              <a:off x="3397" y="696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23" name="Rectangle 146"/>
            <p:cNvSpPr>
              <a:spLocks noChangeArrowheads="1"/>
            </p:cNvSpPr>
            <p:nvPr/>
          </p:nvSpPr>
          <p:spPr bwMode="auto">
            <a:xfrm>
              <a:off x="2773" y="696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24" name="Rectangle 147"/>
            <p:cNvSpPr>
              <a:spLocks noChangeArrowheads="1"/>
            </p:cNvSpPr>
            <p:nvPr/>
          </p:nvSpPr>
          <p:spPr bwMode="auto">
            <a:xfrm>
              <a:off x="2473" y="696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25" name="Rectangle 148"/>
            <p:cNvSpPr>
              <a:spLocks noChangeArrowheads="1"/>
            </p:cNvSpPr>
            <p:nvPr/>
          </p:nvSpPr>
          <p:spPr bwMode="auto">
            <a:xfrm>
              <a:off x="2164" y="696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26" name="Rectangle 149"/>
            <p:cNvSpPr>
              <a:spLocks noChangeArrowheads="1"/>
            </p:cNvSpPr>
            <p:nvPr/>
          </p:nvSpPr>
          <p:spPr bwMode="auto">
            <a:xfrm>
              <a:off x="1883" y="696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27" name="Rectangle 150"/>
            <p:cNvSpPr>
              <a:spLocks noChangeArrowheads="1"/>
            </p:cNvSpPr>
            <p:nvPr/>
          </p:nvSpPr>
          <p:spPr bwMode="auto">
            <a:xfrm>
              <a:off x="1545" y="696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28" name="Rectangle 151"/>
            <p:cNvSpPr>
              <a:spLocks noChangeArrowheads="1"/>
            </p:cNvSpPr>
            <p:nvPr/>
          </p:nvSpPr>
          <p:spPr bwMode="auto">
            <a:xfrm>
              <a:off x="1238" y="696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29" name="Rectangle 152"/>
            <p:cNvSpPr>
              <a:spLocks noChangeArrowheads="1"/>
            </p:cNvSpPr>
            <p:nvPr/>
          </p:nvSpPr>
          <p:spPr bwMode="auto">
            <a:xfrm>
              <a:off x="522" y="696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30" name="Rectangle 153"/>
            <p:cNvSpPr>
              <a:spLocks noChangeArrowheads="1"/>
            </p:cNvSpPr>
            <p:nvPr/>
          </p:nvSpPr>
          <p:spPr bwMode="auto">
            <a:xfrm>
              <a:off x="4050" y="462"/>
              <a:ext cx="37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000" b="1" i="0" u="none" strike="noStrike" kern="1200" cap="none" spc="0" normalizeH="0" baseline="-30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000" b="1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31" name="Rectangle 154"/>
            <p:cNvSpPr>
              <a:spLocks noChangeArrowheads="1"/>
            </p:cNvSpPr>
            <p:nvPr/>
          </p:nvSpPr>
          <p:spPr bwMode="auto">
            <a:xfrm>
              <a:off x="3724" y="462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000" b="1" i="0" u="none" strike="noStrike" kern="1200" cap="none" spc="0" normalizeH="0" baseline="-30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32" name="Rectangle 155"/>
            <p:cNvSpPr>
              <a:spLocks noChangeArrowheads="1"/>
            </p:cNvSpPr>
            <p:nvPr/>
          </p:nvSpPr>
          <p:spPr bwMode="auto">
            <a:xfrm>
              <a:off x="3397" y="462"/>
              <a:ext cx="32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000" b="1" i="0" u="none" strike="noStrike" kern="1200" cap="none" spc="0" normalizeH="0" baseline="-30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33" name="Rectangle 156"/>
            <p:cNvSpPr>
              <a:spLocks noChangeArrowheads="1"/>
            </p:cNvSpPr>
            <p:nvPr/>
          </p:nvSpPr>
          <p:spPr bwMode="auto">
            <a:xfrm>
              <a:off x="2773" y="462"/>
              <a:ext cx="29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6</a:t>
              </a:r>
              <a:endParaRPr kumimoji="1" lang="en-US" altLang="zh-C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34" name="Rectangle 157"/>
            <p:cNvSpPr>
              <a:spLocks noChangeArrowheads="1"/>
            </p:cNvSpPr>
            <p:nvPr/>
          </p:nvSpPr>
          <p:spPr bwMode="auto">
            <a:xfrm>
              <a:off x="2473" y="462"/>
              <a:ext cx="30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5</a:t>
              </a:r>
              <a:endParaRPr kumimoji="1" lang="en-US" altLang="zh-C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35" name="Rectangle 158"/>
            <p:cNvSpPr>
              <a:spLocks noChangeArrowheads="1"/>
            </p:cNvSpPr>
            <p:nvPr/>
          </p:nvSpPr>
          <p:spPr bwMode="auto">
            <a:xfrm>
              <a:off x="2164" y="462"/>
              <a:ext cx="30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</a:t>
              </a:r>
              <a:endParaRPr kumimoji="1" lang="en-US" altLang="zh-C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36" name="Rectangle 159"/>
            <p:cNvSpPr>
              <a:spLocks noChangeArrowheads="1"/>
            </p:cNvSpPr>
            <p:nvPr/>
          </p:nvSpPr>
          <p:spPr bwMode="auto">
            <a:xfrm>
              <a:off x="1883" y="462"/>
              <a:ext cx="28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37" name="Rectangle 160"/>
            <p:cNvSpPr>
              <a:spLocks noChangeArrowheads="1"/>
            </p:cNvSpPr>
            <p:nvPr/>
          </p:nvSpPr>
          <p:spPr bwMode="auto">
            <a:xfrm>
              <a:off x="1545" y="462"/>
              <a:ext cx="33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38" name="Rectangle 161"/>
            <p:cNvSpPr>
              <a:spLocks noChangeArrowheads="1"/>
            </p:cNvSpPr>
            <p:nvPr/>
          </p:nvSpPr>
          <p:spPr bwMode="auto">
            <a:xfrm>
              <a:off x="1238" y="462"/>
              <a:ext cx="30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39" name="Line 162"/>
            <p:cNvSpPr>
              <a:spLocks noChangeShapeType="1"/>
            </p:cNvSpPr>
            <p:nvPr/>
          </p:nvSpPr>
          <p:spPr bwMode="auto">
            <a:xfrm>
              <a:off x="522" y="462"/>
              <a:ext cx="4672" cy="0"/>
            </a:xfrm>
            <a:prstGeom prst="line">
              <a:avLst/>
            </a:prstGeom>
            <a:noFill/>
            <a:ln w="28575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40" name="Line 163"/>
            <p:cNvSpPr>
              <a:spLocks noChangeShapeType="1"/>
            </p:cNvSpPr>
            <p:nvPr/>
          </p:nvSpPr>
          <p:spPr bwMode="auto">
            <a:xfrm>
              <a:off x="522" y="696"/>
              <a:ext cx="4672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41" name="Line 164"/>
            <p:cNvSpPr>
              <a:spLocks noChangeShapeType="1"/>
            </p:cNvSpPr>
            <p:nvPr/>
          </p:nvSpPr>
          <p:spPr bwMode="auto">
            <a:xfrm>
              <a:off x="522" y="906"/>
              <a:ext cx="4672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42" name="Line 165"/>
            <p:cNvSpPr>
              <a:spLocks noChangeShapeType="1"/>
            </p:cNvSpPr>
            <p:nvPr/>
          </p:nvSpPr>
          <p:spPr bwMode="auto">
            <a:xfrm>
              <a:off x="522" y="1117"/>
              <a:ext cx="4672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43" name="Line 166"/>
            <p:cNvSpPr>
              <a:spLocks noChangeShapeType="1"/>
            </p:cNvSpPr>
            <p:nvPr/>
          </p:nvSpPr>
          <p:spPr bwMode="auto">
            <a:xfrm>
              <a:off x="522" y="1328"/>
              <a:ext cx="4672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44" name="Line 167"/>
            <p:cNvSpPr>
              <a:spLocks noChangeShapeType="1"/>
            </p:cNvSpPr>
            <p:nvPr/>
          </p:nvSpPr>
          <p:spPr bwMode="auto">
            <a:xfrm>
              <a:off x="522" y="1539"/>
              <a:ext cx="4672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45" name="Line 168"/>
            <p:cNvSpPr>
              <a:spLocks noChangeShapeType="1"/>
            </p:cNvSpPr>
            <p:nvPr/>
          </p:nvSpPr>
          <p:spPr bwMode="auto">
            <a:xfrm>
              <a:off x="522" y="1749"/>
              <a:ext cx="4672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46" name="Line 169"/>
            <p:cNvSpPr>
              <a:spLocks noChangeShapeType="1"/>
            </p:cNvSpPr>
            <p:nvPr/>
          </p:nvSpPr>
          <p:spPr bwMode="auto">
            <a:xfrm>
              <a:off x="522" y="1960"/>
              <a:ext cx="4672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47" name="Line 170"/>
            <p:cNvSpPr>
              <a:spLocks noChangeShapeType="1"/>
            </p:cNvSpPr>
            <p:nvPr/>
          </p:nvSpPr>
          <p:spPr bwMode="auto">
            <a:xfrm>
              <a:off x="522" y="2171"/>
              <a:ext cx="4672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48" name="Line 171"/>
            <p:cNvSpPr>
              <a:spLocks noChangeShapeType="1"/>
            </p:cNvSpPr>
            <p:nvPr/>
          </p:nvSpPr>
          <p:spPr bwMode="auto">
            <a:xfrm>
              <a:off x="522" y="2382"/>
              <a:ext cx="4672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49" name="Line 172"/>
            <p:cNvSpPr>
              <a:spLocks noChangeShapeType="1"/>
            </p:cNvSpPr>
            <p:nvPr/>
          </p:nvSpPr>
          <p:spPr bwMode="auto">
            <a:xfrm>
              <a:off x="522" y="2803"/>
              <a:ext cx="4672" cy="0"/>
            </a:xfrm>
            <a:prstGeom prst="line">
              <a:avLst/>
            </a:prstGeom>
            <a:noFill/>
            <a:ln w="28575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50" name="Line 173"/>
            <p:cNvSpPr>
              <a:spLocks noChangeShapeType="1"/>
            </p:cNvSpPr>
            <p:nvPr/>
          </p:nvSpPr>
          <p:spPr bwMode="auto">
            <a:xfrm>
              <a:off x="522" y="462"/>
              <a:ext cx="0" cy="2341"/>
            </a:xfrm>
            <a:prstGeom prst="line">
              <a:avLst/>
            </a:prstGeom>
            <a:noFill/>
            <a:ln w="28575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51" name="Line 174"/>
            <p:cNvSpPr>
              <a:spLocks noChangeShapeType="1"/>
            </p:cNvSpPr>
            <p:nvPr/>
          </p:nvSpPr>
          <p:spPr bwMode="auto">
            <a:xfrm>
              <a:off x="1238" y="462"/>
              <a:ext cx="0" cy="2341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52" name="Line 175"/>
            <p:cNvSpPr>
              <a:spLocks noChangeShapeType="1"/>
            </p:cNvSpPr>
            <p:nvPr/>
          </p:nvSpPr>
          <p:spPr bwMode="auto">
            <a:xfrm>
              <a:off x="1545" y="462"/>
              <a:ext cx="0" cy="2341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53" name="Line 176"/>
            <p:cNvSpPr>
              <a:spLocks noChangeShapeType="1"/>
            </p:cNvSpPr>
            <p:nvPr/>
          </p:nvSpPr>
          <p:spPr bwMode="auto">
            <a:xfrm>
              <a:off x="1883" y="462"/>
              <a:ext cx="0" cy="2341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54" name="Line 177"/>
            <p:cNvSpPr>
              <a:spLocks noChangeShapeType="1"/>
            </p:cNvSpPr>
            <p:nvPr/>
          </p:nvSpPr>
          <p:spPr bwMode="auto">
            <a:xfrm>
              <a:off x="2164" y="462"/>
              <a:ext cx="0" cy="2341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55" name="Line 178"/>
            <p:cNvSpPr>
              <a:spLocks noChangeShapeType="1"/>
            </p:cNvSpPr>
            <p:nvPr/>
          </p:nvSpPr>
          <p:spPr bwMode="auto">
            <a:xfrm>
              <a:off x="2473" y="462"/>
              <a:ext cx="0" cy="2341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56" name="Line 179"/>
            <p:cNvSpPr>
              <a:spLocks noChangeShapeType="1"/>
            </p:cNvSpPr>
            <p:nvPr/>
          </p:nvSpPr>
          <p:spPr bwMode="auto">
            <a:xfrm>
              <a:off x="2773" y="462"/>
              <a:ext cx="0" cy="2341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57" name="Line 180"/>
            <p:cNvSpPr>
              <a:spLocks noChangeShapeType="1"/>
            </p:cNvSpPr>
            <p:nvPr/>
          </p:nvSpPr>
          <p:spPr bwMode="auto">
            <a:xfrm>
              <a:off x="3397" y="462"/>
              <a:ext cx="0" cy="2341"/>
            </a:xfrm>
            <a:prstGeom prst="line">
              <a:avLst/>
            </a:prstGeom>
            <a:noFill/>
            <a:ln w="38100">
              <a:solidFill>
                <a:srgbClr val="9090F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58" name="Line 181"/>
            <p:cNvSpPr>
              <a:spLocks noChangeShapeType="1"/>
            </p:cNvSpPr>
            <p:nvPr/>
          </p:nvSpPr>
          <p:spPr bwMode="auto">
            <a:xfrm>
              <a:off x="3724" y="462"/>
              <a:ext cx="0" cy="2341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59" name="Line 182"/>
            <p:cNvSpPr>
              <a:spLocks noChangeShapeType="1"/>
            </p:cNvSpPr>
            <p:nvPr/>
          </p:nvSpPr>
          <p:spPr bwMode="auto">
            <a:xfrm>
              <a:off x="4050" y="462"/>
              <a:ext cx="0" cy="2341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60" name="Line 183"/>
            <p:cNvSpPr>
              <a:spLocks noChangeShapeType="1"/>
            </p:cNvSpPr>
            <p:nvPr/>
          </p:nvSpPr>
          <p:spPr bwMode="auto">
            <a:xfrm>
              <a:off x="5194" y="462"/>
              <a:ext cx="0" cy="2341"/>
            </a:xfrm>
            <a:prstGeom prst="line">
              <a:avLst/>
            </a:prstGeom>
            <a:noFill/>
            <a:ln w="28575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61" name="Line 184"/>
            <p:cNvSpPr>
              <a:spLocks noChangeShapeType="1"/>
            </p:cNvSpPr>
            <p:nvPr/>
          </p:nvSpPr>
          <p:spPr bwMode="auto">
            <a:xfrm>
              <a:off x="3071" y="462"/>
              <a:ext cx="0" cy="2341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62" name="Line 185"/>
            <p:cNvSpPr>
              <a:spLocks noChangeShapeType="1"/>
            </p:cNvSpPr>
            <p:nvPr/>
          </p:nvSpPr>
          <p:spPr bwMode="auto">
            <a:xfrm>
              <a:off x="4420" y="462"/>
              <a:ext cx="0" cy="2341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63" name="Line 186"/>
            <p:cNvSpPr>
              <a:spLocks noChangeShapeType="1"/>
            </p:cNvSpPr>
            <p:nvPr/>
          </p:nvSpPr>
          <p:spPr bwMode="auto">
            <a:xfrm>
              <a:off x="522" y="2592"/>
              <a:ext cx="4672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64" name="Line 187"/>
            <p:cNvSpPr>
              <a:spLocks noChangeShapeType="1"/>
            </p:cNvSpPr>
            <p:nvPr/>
          </p:nvSpPr>
          <p:spPr bwMode="auto">
            <a:xfrm>
              <a:off x="885" y="462"/>
              <a:ext cx="0" cy="2341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65" name="Line 188"/>
            <p:cNvSpPr>
              <a:spLocks noChangeShapeType="1"/>
            </p:cNvSpPr>
            <p:nvPr/>
          </p:nvSpPr>
          <p:spPr bwMode="auto">
            <a:xfrm>
              <a:off x="4832" y="462"/>
              <a:ext cx="0" cy="2341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66" name="Rectangle 189"/>
            <p:cNvSpPr>
              <a:spLocks noChangeArrowheads="1"/>
            </p:cNvSpPr>
            <p:nvPr/>
          </p:nvSpPr>
          <p:spPr bwMode="auto">
            <a:xfrm>
              <a:off x="552" y="463"/>
              <a:ext cx="3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+mn-cs"/>
                </a:rPr>
                <a:t>ST</a:t>
              </a:r>
              <a:endParaRPr kumimoji="1" lang="en-US" altLang="zh-CN" sz="2000" b="1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67" name="Line 190"/>
            <p:cNvSpPr>
              <a:spLocks noChangeShapeType="1"/>
            </p:cNvSpPr>
            <p:nvPr/>
          </p:nvSpPr>
          <p:spPr bwMode="auto">
            <a:xfrm>
              <a:off x="611" y="510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68" name="Line 191"/>
            <p:cNvSpPr>
              <a:spLocks noChangeShapeType="1"/>
            </p:cNvSpPr>
            <p:nvPr/>
          </p:nvSpPr>
          <p:spPr bwMode="auto">
            <a:xfrm>
              <a:off x="3479" y="508"/>
              <a:ext cx="1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69" name="Line 192"/>
            <p:cNvSpPr>
              <a:spLocks noChangeShapeType="1"/>
            </p:cNvSpPr>
            <p:nvPr/>
          </p:nvSpPr>
          <p:spPr bwMode="auto">
            <a:xfrm>
              <a:off x="3806" y="507"/>
              <a:ext cx="1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70" name="Line 193"/>
            <p:cNvSpPr>
              <a:spLocks noChangeShapeType="1"/>
            </p:cNvSpPr>
            <p:nvPr/>
          </p:nvSpPr>
          <p:spPr bwMode="auto">
            <a:xfrm>
              <a:off x="4145" y="496"/>
              <a:ext cx="1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71" name="Line 194"/>
            <p:cNvSpPr>
              <a:spLocks noChangeShapeType="1"/>
            </p:cNvSpPr>
            <p:nvPr/>
          </p:nvSpPr>
          <p:spPr bwMode="auto">
            <a:xfrm>
              <a:off x="4484" y="508"/>
              <a:ext cx="1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99" name="Line 193"/>
          <p:cNvSpPr>
            <a:spLocks noChangeShapeType="1"/>
          </p:cNvSpPr>
          <p:nvPr/>
        </p:nvSpPr>
        <p:spPr bwMode="auto">
          <a:xfrm>
            <a:off x="7806018" y="800654"/>
            <a:ext cx="21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73265" y="760095"/>
            <a:ext cx="1118870" cy="36544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2" grpId="0" autoUpdateAnimBg="0"/>
      <p:bldP spid="281603" grpId="0" autoUpdateAnimBg="0"/>
      <p:bldP spid="1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8" y="111125"/>
            <a:ext cx="6678612" cy="442913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</a:rPr>
              <a:t>集成优先编码器</a:t>
            </a:r>
            <a:r>
              <a:rPr lang="en-US" altLang="zh-CN" sz="2800" b="1" dirty="0">
                <a:solidFill>
                  <a:srgbClr val="FF0000"/>
                </a:solidFill>
              </a:rPr>
              <a:t>——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</a:rPr>
              <a:t>74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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</a:rPr>
              <a:t>148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</a:rPr>
              <a:t>8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</a:rPr>
              <a:t>线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</a:rPr>
              <a:t>-3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</a:rPr>
              <a:t>线）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650875" y="5594350"/>
            <a:ext cx="849249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(3)Y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使能输出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“0”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。“电路工作，但无编码输入”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81608" name="Group 8"/>
          <p:cNvGrpSpPr/>
          <p:nvPr/>
        </p:nvGrpSpPr>
        <p:grpSpPr bwMode="auto">
          <a:xfrm>
            <a:off x="828675" y="733425"/>
            <a:ext cx="7416800" cy="3716338"/>
            <a:chOff x="522" y="462"/>
            <a:chExt cx="4672" cy="2341"/>
          </a:xfrm>
        </p:grpSpPr>
        <p:sp>
          <p:nvSpPr>
            <p:cNvPr id="75786" name="Rectangle 9"/>
            <p:cNvSpPr>
              <a:spLocks noChangeArrowheads="1"/>
            </p:cNvSpPr>
            <p:nvPr/>
          </p:nvSpPr>
          <p:spPr bwMode="auto">
            <a:xfrm>
              <a:off x="4832" y="2592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787" name="Rectangle 10"/>
            <p:cNvSpPr>
              <a:spLocks noChangeArrowheads="1"/>
            </p:cNvSpPr>
            <p:nvPr/>
          </p:nvSpPr>
          <p:spPr bwMode="auto">
            <a:xfrm>
              <a:off x="4832" y="2382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788" name="Rectangle 11"/>
            <p:cNvSpPr>
              <a:spLocks noChangeArrowheads="1"/>
            </p:cNvSpPr>
            <p:nvPr/>
          </p:nvSpPr>
          <p:spPr bwMode="auto">
            <a:xfrm>
              <a:off x="4832" y="2171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789" name="Rectangle 12"/>
            <p:cNvSpPr>
              <a:spLocks noChangeArrowheads="1"/>
            </p:cNvSpPr>
            <p:nvPr/>
          </p:nvSpPr>
          <p:spPr bwMode="auto">
            <a:xfrm>
              <a:off x="4832" y="1960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790" name="Rectangle 13"/>
            <p:cNvSpPr>
              <a:spLocks noChangeArrowheads="1"/>
            </p:cNvSpPr>
            <p:nvPr/>
          </p:nvSpPr>
          <p:spPr bwMode="auto">
            <a:xfrm>
              <a:off x="4832" y="1749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791" name="Rectangle 14"/>
            <p:cNvSpPr>
              <a:spLocks noChangeArrowheads="1"/>
            </p:cNvSpPr>
            <p:nvPr/>
          </p:nvSpPr>
          <p:spPr bwMode="auto">
            <a:xfrm>
              <a:off x="4832" y="1539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792" name="Rectangle 15"/>
            <p:cNvSpPr>
              <a:spLocks noChangeArrowheads="1"/>
            </p:cNvSpPr>
            <p:nvPr/>
          </p:nvSpPr>
          <p:spPr bwMode="auto">
            <a:xfrm>
              <a:off x="4832" y="1328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793" name="Rectangle 16"/>
            <p:cNvSpPr>
              <a:spLocks noChangeArrowheads="1"/>
            </p:cNvSpPr>
            <p:nvPr/>
          </p:nvSpPr>
          <p:spPr bwMode="auto">
            <a:xfrm>
              <a:off x="4832" y="1117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794" name="Rectangle 17"/>
            <p:cNvSpPr>
              <a:spLocks noChangeArrowheads="1"/>
            </p:cNvSpPr>
            <p:nvPr/>
          </p:nvSpPr>
          <p:spPr bwMode="auto">
            <a:xfrm>
              <a:off x="4832" y="906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795" name="Rectangle 18"/>
            <p:cNvSpPr>
              <a:spLocks noChangeArrowheads="1"/>
            </p:cNvSpPr>
            <p:nvPr/>
          </p:nvSpPr>
          <p:spPr bwMode="auto">
            <a:xfrm>
              <a:off x="4832" y="696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796" name="Rectangle 19"/>
            <p:cNvSpPr>
              <a:spLocks noChangeArrowheads="1"/>
            </p:cNvSpPr>
            <p:nvPr/>
          </p:nvSpPr>
          <p:spPr bwMode="auto">
            <a:xfrm>
              <a:off x="4822" y="463"/>
              <a:ext cx="3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000" b="1" i="0" u="none" strike="noStrike" kern="1200" cap="none" spc="0" normalizeH="0" baseline="-3000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S</a:t>
              </a:r>
              <a:endParaRPr kumimoji="1" lang="en-US" altLang="zh-CN" sz="2000" b="1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797" name="Rectangle 20"/>
            <p:cNvSpPr>
              <a:spLocks noChangeArrowheads="1"/>
            </p:cNvSpPr>
            <p:nvPr/>
          </p:nvSpPr>
          <p:spPr bwMode="auto">
            <a:xfrm>
              <a:off x="885" y="2592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798" name="Rectangle 21"/>
            <p:cNvSpPr>
              <a:spLocks noChangeArrowheads="1"/>
            </p:cNvSpPr>
            <p:nvPr/>
          </p:nvSpPr>
          <p:spPr bwMode="auto">
            <a:xfrm>
              <a:off x="885" y="2382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799" name="Rectangle 22"/>
            <p:cNvSpPr>
              <a:spLocks noChangeArrowheads="1"/>
            </p:cNvSpPr>
            <p:nvPr/>
          </p:nvSpPr>
          <p:spPr bwMode="auto">
            <a:xfrm>
              <a:off x="885" y="2171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00" name="Rectangle 23"/>
            <p:cNvSpPr>
              <a:spLocks noChangeArrowheads="1"/>
            </p:cNvSpPr>
            <p:nvPr/>
          </p:nvSpPr>
          <p:spPr bwMode="auto">
            <a:xfrm>
              <a:off x="885" y="1960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01" name="Rectangle 24"/>
            <p:cNvSpPr>
              <a:spLocks noChangeArrowheads="1"/>
            </p:cNvSpPr>
            <p:nvPr/>
          </p:nvSpPr>
          <p:spPr bwMode="auto">
            <a:xfrm>
              <a:off x="885" y="1749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02" name="Rectangle 25"/>
            <p:cNvSpPr>
              <a:spLocks noChangeArrowheads="1"/>
            </p:cNvSpPr>
            <p:nvPr/>
          </p:nvSpPr>
          <p:spPr bwMode="auto">
            <a:xfrm>
              <a:off x="885" y="1539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03" name="Rectangle 26"/>
            <p:cNvSpPr>
              <a:spLocks noChangeArrowheads="1"/>
            </p:cNvSpPr>
            <p:nvPr/>
          </p:nvSpPr>
          <p:spPr bwMode="auto">
            <a:xfrm>
              <a:off x="885" y="1328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04" name="Rectangle 27"/>
            <p:cNvSpPr>
              <a:spLocks noChangeArrowheads="1"/>
            </p:cNvSpPr>
            <p:nvPr/>
          </p:nvSpPr>
          <p:spPr bwMode="auto">
            <a:xfrm>
              <a:off x="885" y="1117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05" name="Rectangle 28"/>
            <p:cNvSpPr>
              <a:spLocks noChangeArrowheads="1"/>
            </p:cNvSpPr>
            <p:nvPr/>
          </p:nvSpPr>
          <p:spPr bwMode="auto">
            <a:xfrm>
              <a:off x="885" y="906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06" name="Rectangle 29"/>
            <p:cNvSpPr>
              <a:spLocks noChangeArrowheads="1"/>
            </p:cNvSpPr>
            <p:nvPr/>
          </p:nvSpPr>
          <p:spPr bwMode="auto">
            <a:xfrm>
              <a:off x="885" y="696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07" name="Rectangle 30"/>
            <p:cNvSpPr>
              <a:spLocks noChangeArrowheads="1"/>
            </p:cNvSpPr>
            <p:nvPr/>
          </p:nvSpPr>
          <p:spPr bwMode="auto">
            <a:xfrm>
              <a:off x="885" y="462"/>
              <a:ext cx="3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08" name="Rectangle 31"/>
            <p:cNvSpPr>
              <a:spLocks noChangeArrowheads="1"/>
            </p:cNvSpPr>
            <p:nvPr/>
          </p:nvSpPr>
          <p:spPr bwMode="auto">
            <a:xfrm>
              <a:off x="4420" y="2592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09" name="Rectangle 32"/>
            <p:cNvSpPr>
              <a:spLocks noChangeArrowheads="1"/>
            </p:cNvSpPr>
            <p:nvPr/>
          </p:nvSpPr>
          <p:spPr bwMode="auto">
            <a:xfrm>
              <a:off x="4050" y="2592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10" name="Rectangle 33"/>
            <p:cNvSpPr>
              <a:spLocks noChangeArrowheads="1"/>
            </p:cNvSpPr>
            <p:nvPr/>
          </p:nvSpPr>
          <p:spPr bwMode="auto">
            <a:xfrm>
              <a:off x="3724" y="2592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11" name="Rectangle 34"/>
            <p:cNvSpPr>
              <a:spLocks noChangeArrowheads="1"/>
            </p:cNvSpPr>
            <p:nvPr/>
          </p:nvSpPr>
          <p:spPr bwMode="auto">
            <a:xfrm>
              <a:off x="3397" y="2592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12" name="Rectangle 35"/>
            <p:cNvSpPr>
              <a:spLocks noChangeArrowheads="1"/>
            </p:cNvSpPr>
            <p:nvPr/>
          </p:nvSpPr>
          <p:spPr bwMode="auto">
            <a:xfrm>
              <a:off x="3071" y="2592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13" name="Rectangle 36"/>
            <p:cNvSpPr>
              <a:spLocks noChangeArrowheads="1"/>
            </p:cNvSpPr>
            <p:nvPr/>
          </p:nvSpPr>
          <p:spPr bwMode="auto">
            <a:xfrm>
              <a:off x="2773" y="2592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14" name="Rectangle 37"/>
            <p:cNvSpPr>
              <a:spLocks noChangeArrowheads="1"/>
            </p:cNvSpPr>
            <p:nvPr/>
          </p:nvSpPr>
          <p:spPr bwMode="auto">
            <a:xfrm>
              <a:off x="2473" y="2592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15" name="Rectangle 38"/>
            <p:cNvSpPr>
              <a:spLocks noChangeArrowheads="1"/>
            </p:cNvSpPr>
            <p:nvPr/>
          </p:nvSpPr>
          <p:spPr bwMode="auto">
            <a:xfrm>
              <a:off x="2164" y="2592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16" name="Rectangle 39"/>
            <p:cNvSpPr>
              <a:spLocks noChangeArrowheads="1"/>
            </p:cNvSpPr>
            <p:nvPr/>
          </p:nvSpPr>
          <p:spPr bwMode="auto">
            <a:xfrm>
              <a:off x="1883" y="2592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17" name="Rectangle 40"/>
            <p:cNvSpPr>
              <a:spLocks noChangeArrowheads="1"/>
            </p:cNvSpPr>
            <p:nvPr/>
          </p:nvSpPr>
          <p:spPr bwMode="auto">
            <a:xfrm>
              <a:off x="1545" y="2592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18" name="Rectangle 41"/>
            <p:cNvSpPr>
              <a:spLocks noChangeArrowheads="1"/>
            </p:cNvSpPr>
            <p:nvPr/>
          </p:nvSpPr>
          <p:spPr bwMode="auto">
            <a:xfrm>
              <a:off x="1238" y="2592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19" name="Rectangle 42"/>
            <p:cNvSpPr>
              <a:spLocks noChangeArrowheads="1"/>
            </p:cNvSpPr>
            <p:nvPr/>
          </p:nvSpPr>
          <p:spPr bwMode="auto">
            <a:xfrm>
              <a:off x="522" y="2592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20" name="Rectangle 43"/>
            <p:cNvSpPr>
              <a:spLocks noChangeArrowheads="1"/>
            </p:cNvSpPr>
            <p:nvPr/>
          </p:nvSpPr>
          <p:spPr bwMode="auto">
            <a:xfrm>
              <a:off x="4420" y="2382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21" name="Rectangle 44"/>
            <p:cNvSpPr>
              <a:spLocks noChangeArrowheads="1"/>
            </p:cNvSpPr>
            <p:nvPr/>
          </p:nvSpPr>
          <p:spPr bwMode="auto">
            <a:xfrm>
              <a:off x="4420" y="2171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22" name="Rectangle 45"/>
            <p:cNvSpPr>
              <a:spLocks noChangeArrowheads="1"/>
            </p:cNvSpPr>
            <p:nvPr/>
          </p:nvSpPr>
          <p:spPr bwMode="auto">
            <a:xfrm>
              <a:off x="4420" y="1960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23" name="Rectangle 46"/>
            <p:cNvSpPr>
              <a:spLocks noChangeArrowheads="1"/>
            </p:cNvSpPr>
            <p:nvPr/>
          </p:nvSpPr>
          <p:spPr bwMode="auto">
            <a:xfrm>
              <a:off x="4420" y="1749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24" name="Rectangle 47"/>
            <p:cNvSpPr>
              <a:spLocks noChangeArrowheads="1"/>
            </p:cNvSpPr>
            <p:nvPr/>
          </p:nvSpPr>
          <p:spPr bwMode="auto">
            <a:xfrm>
              <a:off x="4420" y="1539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25" name="Rectangle 48"/>
            <p:cNvSpPr>
              <a:spLocks noChangeArrowheads="1"/>
            </p:cNvSpPr>
            <p:nvPr/>
          </p:nvSpPr>
          <p:spPr bwMode="auto">
            <a:xfrm>
              <a:off x="4420" y="1328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26" name="Rectangle 49"/>
            <p:cNvSpPr>
              <a:spLocks noChangeArrowheads="1"/>
            </p:cNvSpPr>
            <p:nvPr/>
          </p:nvSpPr>
          <p:spPr bwMode="auto">
            <a:xfrm>
              <a:off x="4420" y="1117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27" name="Rectangle 50"/>
            <p:cNvSpPr>
              <a:spLocks noChangeArrowheads="1"/>
            </p:cNvSpPr>
            <p:nvPr/>
          </p:nvSpPr>
          <p:spPr bwMode="auto">
            <a:xfrm>
              <a:off x="4420" y="906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28" name="Rectangle 51"/>
            <p:cNvSpPr>
              <a:spLocks noChangeArrowheads="1"/>
            </p:cNvSpPr>
            <p:nvPr/>
          </p:nvSpPr>
          <p:spPr bwMode="auto">
            <a:xfrm>
              <a:off x="4420" y="696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29" name="Rectangle 52"/>
            <p:cNvSpPr>
              <a:spLocks noChangeArrowheads="1"/>
            </p:cNvSpPr>
            <p:nvPr/>
          </p:nvSpPr>
          <p:spPr bwMode="auto">
            <a:xfrm>
              <a:off x="4420" y="462"/>
              <a:ext cx="41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000" b="1" i="0" u="none" strike="noStrike" kern="1200" cap="none" spc="0" normalizeH="0" baseline="-30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EX</a:t>
              </a:r>
              <a:endParaRPr kumimoji="1" lang="en-US" altLang="zh-CN" sz="2000" b="1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30" name="Rectangle 53"/>
            <p:cNvSpPr>
              <a:spLocks noChangeArrowheads="1"/>
            </p:cNvSpPr>
            <p:nvPr/>
          </p:nvSpPr>
          <p:spPr bwMode="auto">
            <a:xfrm>
              <a:off x="3071" y="2382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31" name="Rectangle 54"/>
            <p:cNvSpPr>
              <a:spLocks noChangeArrowheads="1"/>
            </p:cNvSpPr>
            <p:nvPr/>
          </p:nvSpPr>
          <p:spPr bwMode="auto">
            <a:xfrm>
              <a:off x="3071" y="2171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32" name="Rectangle 55"/>
            <p:cNvSpPr>
              <a:spLocks noChangeArrowheads="1"/>
            </p:cNvSpPr>
            <p:nvPr/>
          </p:nvSpPr>
          <p:spPr bwMode="auto">
            <a:xfrm>
              <a:off x="3071" y="1960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33" name="Rectangle 56"/>
            <p:cNvSpPr>
              <a:spLocks noChangeArrowheads="1"/>
            </p:cNvSpPr>
            <p:nvPr/>
          </p:nvSpPr>
          <p:spPr bwMode="auto">
            <a:xfrm>
              <a:off x="3071" y="1749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34" name="Rectangle 57"/>
            <p:cNvSpPr>
              <a:spLocks noChangeArrowheads="1"/>
            </p:cNvSpPr>
            <p:nvPr/>
          </p:nvSpPr>
          <p:spPr bwMode="auto">
            <a:xfrm>
              <a:off x="3071" y="1539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35" name="Rectangle 58"/>
            <p:cNvSpPr>
              <a:spLocks noChangeArrowheads="1"/>
            </p:cNvSpPr>
            <p:nvPr/>
          </p:nvSpPr>
          <p:spPr bwMode="auto">
            <a:xfrm>
              <a:off x="3071" y="132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36" name="Rectangle 59"/>
            <p:cNvSpPr>
              <a:spLocks noChangeArrowheads="1"/>
            </p:cNvSpPr>
            <p:nvPr/>
          </p:nvSpPr>
          <p:spPr bwMode="auto">
            <a:xfrm>
              <a:off x="3071" y="111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37" name="Rectangle 60"/>
            <p:cNvSpPr>
              <a:spLocks noChangeArrowheads="1"/>
            </p:cNvSpPr>
            <p:nvPr/>
          </p:nvSpPr>
          <p:spPr bwMode="auto">
            <a:xfrm>
              <a:off x="3071" y="90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38" name="Rectangle 61"/>
            <p:cNvSpPr>
              <a:spLocks noChangeArrowheads="1"/>
            </p:cNvSpPr>
            <p:nvPr/>
          </p:nvSpPr>
          <p:spPr bwMode="auto">
            <a:xfrm>
              <a:off x="3071" y="696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39" name="Rectangle 62"/>
            <p:cNvSpPr>
              <a:spLocks noChangeArrowheads="1"/>
            </p:cNvSpPr>
            <p:nvPr/>
          </p:nvSpPr>
          <p:spPr bwMode="auto">
            <a:xfrm>
              <a:off x="3071" y="462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</a:t>
              </a:r>
              <a:endParaRPr kumimoji="1" lang="en-US" altLang="zh-C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40" name="Rectangle 63"/>
            <p:cNvSpPr>
              <a:spLocks noChangeArrowheads="1"/>
            </p:cNvSpPr>
            <p:nvPr/>
          </p:nvSpPr>
          <p:spPr bwMode="auto">
            <a:xfrm>
              <a:off x="4050" y="2382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41" name="Rectangle 64"/>
            <p:cNvSpPr>
              <a:spLocks noChangeArrowheads="1"/>
            </p:cNvSpPr>
            <p:nvPr/>
          </p:nvSpPr>
          <p:spPr bwMode="auto">
            <a:xfrm>
              <a:off x="3724" y="2382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42" name="Rectangle 65"/>
            <p:cNvSpPr>
              <a:spLocks noChangeArrowheads="1"/>
            </p:cNvSpPr>
            <p:nvPr/>
          </p:nvSpPr>
          <p:spPr bwMode="auto">
            <a:xfrm>
              <a:off x="3397" y="2382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43" name="Rectangle 66"/>
            <p:cNvSpPr>
              <a:spLocks noChangeArrowheads="1"/>
            </p:cNvSpPr>
            <p:nvPr/>
          </p:nvSpPr>
          <p:spPr bwMode="auto">
            <a:xfrm>
              <a:off x="2773" y="2382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44" name="Rectangle 67"/>
            <p:cNvSpPr>
              <a:spLocks noChangeArrowheads="1"/>
            </p:cNvSpPr>
            <p:nvPr/>
          </p:nvSpPr>
          <p:spPr bwMode="auto">
            <a:xfrm>
              <a:off x="2473" y="2382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45" name="Rectangle 68"/>
            <p:cNvSpPr>
              <a:spLocks noChangeArrowheads="1"/>
            </p:cNvSpPr>
            <p:nvPr/>
          </p:nvSpPr>
          <p:spPr bwMode="auto">
            <a:xfrm>
              <a:off x="2164" y="2382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46" name="Rectangle 69"/>
            <p:cNvSpPr>
              <a:spLocks noChangeArrowheads="1"/>
            </p:cNvSpPr>
            <p:nvPr/>
          </p:nvSpPr>
          <p:spPr bwMode="auto">
            <a:xfrm>
              <a:off x="1883" y="2382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47" name="Rectangle 70"/>
            <p:cNvSpPr>
              <a:spLocks noChangeArrowheads="1"/>
            </p:cNvSpPr>
            <p:nvPr/>
          </p:nvSpPr>
          <p:spPr bwMode="auto">
            <a:xfrm>
              <a:off x="1545" y="2382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48" name="Rectangle 71"/>
            <p:cNvSpPr>
              <a:spLocks noChangeArrowheads="1"/>
            </p:cNvSpPr>
            <p:nvPr/>
          </p:nvSpPr>
          <p:spPr bwMode="auto">
            <a:xfrm>
              <a:off x="1238" y="2382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49" name="Rectangle 72"/>
            <p:cNvSpPr>
              <a:spLocks noChangeArrowheads="1"/>
            </p:cNvSpPr>
            <p:nvPr/>
          </p:nvSpPr>
          <p:spPr bwMode="auto">
            <a:xfrm>
              <a:off x="522" y="2382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50" name="Rectangle 73"/>
            <p:cNvSpPr>
              <a:spLocks noChangeArrowheads="1"/>
            </p:cNvSpPr>
            <p:nvPr/>
          </p:nvSpPr>
          <p:spPr bwMode="auto">
            <a:xfrm>
              <a:off x="4050" y="2171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51" name="Rectangle 74"/>
            <p:cNvSpPr>
              <a:spLocks noChangeArrowheads="1"/>
            </p:cNvSpPr>
            <p:nvPr/>
          </p:nvSpPr>
          <p:spPr bwMode="auto">
            <a:xfrm>
              <a:off x="3724" y="2171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52" name="Rectangle 75"/>
            <p:cNvSpPr>
              <a:spLocks noChangeArrowheads="1"/>
            </p:cNvSpPr>
            <p:nvPr/>
          </p:nvSpPr>
          <p:spPr bwMode="auto">
            <a:xfrm>
              <a:off x="3397" y="2171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53" name="Rectangle 76"/>
            <p:cNvSpPr>
              <a:spLocks noChangeArrowheads="1"/>
            </p:cNvSpPr>
            <p:nvPr/>
          </p:nvSpPr>
          <p:spPr bwMode="auto">
            <a:xfrm>
              <a:off x="2773" y="2171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54" name="Rectangle 77"/>
            <p:cNvSpPr>
              <a:spLocks noChangeArrowheads="1"/>
            </p:cNvSpPr>
            <p:nvPr/>
          </p:nvSpPr>
          <p:spPr bwMode="auto">
            <a:xfrm>
              <a:off x="2473" y="2171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55" name="Rectangle 78"/>
            <p:cNvSpPr>
              <a:spLocks noChangeArrowheads="1"/>
            </p:cNvSpPr>
            <p:nvPr/>
          </p:nvSpPr>
          <p:spPr bwMode="auto">
            <a:xfrm>
              <a:off x="2164" y="2171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56" name="Rectangle 79"/>
            <p:cNvSpPr>
              <a:spLocks noChangeArrowheads="1"/>
            </p:cNvSpPr>
            <p:nvPr/>
          </p:nvSpPr>
          <p:spPr bwMode="auto">
            <a:xfrm>
              <a:off x="1883" y="2171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57" name="Rectangle 80"/>
            <p:cNvSpPr>
              <a:spLocks noChangeArrowheads="1"/>
            </p:cNvSpPr>
            <p:nvPr/>
          </p:nvSpPr>
          <p:spPr bwMode="auto">
            <a:xfrm>
              <a:off x="1545" y="2171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58" name="Rectangle 81"/>
            <p:cNvSpPr>
              <a:spLocks noChangeArrowheads="1"/>
            </p:cNvSpPr>
            <p:nvPr/>
          </p:nvSpPr>
          <p:spPr bwMode="auto">
            <a:xfrm>
              <a:off x="1238" y="2171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59" name="Rectangle 82"/>
            <p:cNvSpPr>
              <a:spLocks noChangeArrowheads="1"/>
            </p:cNvSpPr>
            <p:nvPr/>
          </p:nvSpPr>
          <p:spPr bwMode="auto">
            <a:xfrm>
              <a:off x="522" y="2171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60" name="Rectangle 83"/>
            <p:cNvSpPr>
              <a:spLocks noChangeArrowheads="1"/>
            </p:cNvSpPr>
            <p:nvPr/>
          </p:nvSpPr>
          <p:spPr bwMode="auto">
            <a:xfrm>
              <a:off x="4050" y="1960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61" name="Rectangle 84"/>
            <p:cNvSpPr>
              <a:spLocks noChangeArrowheads="1"/>
            </p:cNvSpPr>
            <p:nvPr/>
          </p:nvSpPr>
          <p:spPr bwMode="auto">
            <a:xfrm>
              <a:off x="3724" y="1960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62" name="Rectangle 85"/>
            <p:cNvSpPr>
              <a:spLocks noChangeArrowheads="1"/>
            </p:cNvSpPr>
            <p:nvPr/>
          </p:nvSpPr>
          <p:spPr bwMode="auto">
            <a:xfrm>
              <a:off x="3397" y="1960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63" name="Rectangle 86"/>
            <p:cNvSpPr>
              <a:spLocks noChangeArrowheads="1"/>
            </p:cNvSpPr>
            <p:nvPr/>
          </p:nvSpPr>
          <p:spPr bwMode="auto">
            <a:xfrm>
              <a:off x="2773" y="1960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64" name="Rectangle 87"/>
            <p:cNvSpPr>
              <a:spLocks noChangeArrowheads="1"/>
            </p:cNvSpPr>
            <p:nvPr/>
          </p:nvSpPr>
          <p:spPr bwMode="auto">
            <a:xfrm>
              <a:off x="2473" y="1960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65" name="Rectangle 88"/>
            <p:cNvSpPr>
              <a:spLocks noChangeArrowheads="1"/>
            </p:cNvSpPr>
            <p:nvPr/>
          </p:nvSpPr>
          <p:spPr bwMode="auto">
            <a:xfrm>
              <a:off x="2164" y="1960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66" name="Rectangle 89"/>
            <p:cNvSpPr>
              <a:spLocks noChangeArrowheads="1"/>
            </p:cNvSpPr>
            <p:nvPr/>
          </p:nvSpPr>
          <p:spPr bwMode="auto">
            <a:xfrm>
              <a:off x="1883" y="1960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67" name="Rectangle 90"/>
            <p:cNvSpPr>
              <a:spLocks noChangeArrowheads="1"/>
            </p:cNvSpPr>
            <p:nvPr/>
          </p:nvSpPr>
          <p:spPr bwMode="auto">
            <a:xfrm>
              <a:off x="1545" y="1960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68" name="Rectangle 91"/>
            <p:cNvSpPr>
              <a:spLocks noChangeArrowheads="1"/>
            </p:cNvSpPr>
            <p:nvPr/>
          </p:nvSpPr>
          <p:spPr bwMode="auto">
            <a:xfrm>
              <a:off x="1238" y="1960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69" name="Rectangle 92"/>
            <p:cNvSpPr>
              <a:spLocks noChangeArrowheads="1"/>
            </p:cNvSpPr>
            <p:nvPr/>
          </p:nvSpPr>
          <p:spPr bwMode="auto">
            <a:xfrm>
              <a:off x="522" y="1960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70" name="Rectangle 93"/>
            <p:cNvSpPr>
              <a:spLocks noChangeArrowheads="1"/>
            </p:cNvSpPr>
            <p:nvPr/>
          </p:nvSpPr>
          <p:spPr bwMode="auto">
            <a:xfrm>
              <a:off x="4050" y="1749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71" name="Rectangle 94"/>
            <p:cNvSpPr>
              <a:spLocks noChangeArrowheads="1"/>
            </p:cNvSpPr>
            <p:nvPr/>
          </p:nvSpPr>
          <p:spPr bwMode="auto">
            <a:xfrm>
              <a:off x="3724" y="1749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72" name="Rectangle 95"/>
            <p:cNvSpPr>
              <a:spLocks noChangeArrowheads="1"/>
            </p:cNvSpPr>
            <p:nvPr/>
          </p:nvSpPr>
          <p:spPr bwMode="auto">
            <a:xfrm>
              <a:off x="3397" y="1749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73" name="Rectangle 96"/>
            <p:cNvSpPr>
              <a:spLocks noChangeArrowheads="1"/>
            </p:cNvSpPr>
            <p:nvPr/>
          </p:nvSpPr>
          <p:spPr bwMode="auto">
            <a:xfrm>
              <a:off x="2773" y="1749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74" name="Rectangle 97"/>
            <p:cNvSpPr>
              <a:spLocks noChangeArrowheads="1"/>
            </p:cNvSpPr>
            <p:nvPr/>
          </p:nvSpPr>
          <p:spPr bwMode="auto">
            <a:xfrm>
              <a:off x="2473" y="1749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75" name="Rectangle 98"/>
            <p:cNvSpPr>
              <a:spLocks noChangeArrowheads="1"/>
            </p:cNvSpPr>
            <p:nvPr/>
          </p:nvSpPr>
          <p:spPr bwMode="auto">
            <a:xfrm>
              <a:off x="2164" y="1749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76" name="Rectangle 99"/>
            <p:cNvSpPr>
              <a:spLocks noChangeArrowheads="1"/>
            </p:cNvSpPr>
            <p:nvPr/>
          </p:nvSpPr>
          <p:spPr bwMode="auto">
            <a:xfrm>
              <a:off x="1883" y="1749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77" name="Rectangle 100"/>
            <p:cNvSpPr>
              <a:spLocks noChangeArrowheads="1"/>
            </p:cNvSpPr>
            <p:nvPr/>
          </p:nvSpPr>
          <p:spPr bwMode="auto">
            <a:xfrm>
              <a:off x="1545" y="1749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78" name="Rectangle 101"/>
            <p:cNvSpPr>
              <a:spLocks noChangeArrowheads="1"/>
            </p:cNvSpPr>
            <p:nvPr/>
          </p:nvSpPr>
          <p:spPr bwMode="auto">
            <a:xfrm>
              <a:off x="1238" y="1749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79" name="Rectangle 102"/>
            <p:cNvSpPr>
              <a:spLocks noChangeArrowheads="1"/>
            </p:cNvSpPr>
            <p:nvPr/>
          </p:nvSpPr>
          <p:spPr bwMode="auto">
            <a:xfrm>
              <a:off x="522" y="1749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80" name="Rectangle 103"/>
            <p:cNvSpPr>
              <a:spLocks noChangeArrowheads="1"/>
            </p:cNvSpPr>
            <p:nvPr/>
          </p:nvSpPr>
          <p:spPr bwMode="auto">
            <a:xfrm>
              <a:off x="4050" y="1539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81" name="Rectangle 104"/>
            <p:cNvSpPr>
              <a:spLocks noChangeArrowheads="1"/>
            </p:cNvSpPr>
            <p:nvPr/>
          </p:nvSpPr>
          <p:spPr bwMode="auto">
            <a:xfrm>
              <a:off x="3724" y="1539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82" name="Rectangle 105"/>
            <p:cNvSpPr>
              <a:spLocks noChangeArrowheads="1"/>
            </p:cNvSpPr>
            <p:nvPr/>
          </p:nvSpPr>
          <p:spPr bwMode="auto">
            <a:xfrm>
              <a:off x="3397" y="1539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83" name="Rectangle 106"/>
            <p:cNvSpPr>
              <a:spLocks noChangeArrowheads="1"/>
            </p:cNvSpPr>
            <p:nvPr/>
          </p:nvSpPr>
          <p:spPr bwMode="auto">
            <a:xfrm>
              <a:off x="2773" y="1539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84" name="Rectangle 107"/>
            <p:cNvSpPr>
              <a:spLocks noChangeArrowheads="1"/>
            </p:cNvSpPr>
            <p:nvPr/>
          </p:nvSpPr>
          <p:spPr bwMode="auto">
            <a:xfrm>
              <a:off x="2473" y="1539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85" name="Rectangle 108"/>
            <p:cNvSpPr>
              <a:spLocks noChangeArrowheads="1"/>
            </p:cNvSpPr>
            <p:nvPr/>
          </p:nvSpPr>
          <p:spPr bwMode="auto">
            <a:xfrm>
              <a:off x="2164" y="1539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86" name="Rectangle 109"/>
            <p:cNvSpPr>
              <a:spLocks noChangeArrowheads="1"/>
            </p:cNvSpPr>
            <p:nvPr/>
          </p:nvSpPr>
          <p:spPr bwMode="auto">
            <a:xfrm>
              <a:off x="1883" y="1539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87" name="Rectangle 110"/>
            <p:cNvSpPr>
              <a:spLocks noChangeArrowheads="1"/>
            </p:cNvSpPr>
            <p:nvPr/>
          </p:nvSpPr>
          <p:spPr bwMode="auto">
            <a:xfrm>
              <a:off x="1545" y="1539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88" name="Rectangle 111"/>
            <p:cNvSpPr>
              <a:spLocks noChangeArrowheads="1"/>
            </p:cNvSpPr>
            <p:nvPr/>
          </p:nvSpPr>
          <p:spPr bwMode="auto">
            <a:xfrm>
              <a:off x="1238" y="1539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89" name="Rectangle 112"/>
            <p:cNvSpPr>
              <a:spLocks noChangeArrowheads="1"/>
            </p:cNvSpPr>
            <p:nvPr/>
          </p:nvSpPr>
          <p:spPr bwMode="auto">
            <a:xfrm>
              <a:off x="522" y="1539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90" name="Rectangle 113"/>
            <p:cNvSpPr>
              <a:spLocks noChangeArrowheads="1"/>
            </p:cNvSpPr>
            <p:nvPr/>
          </p:nvSpPr>
          <p:spPr bwMode="auto">
            <a:xfrm>
              <a:off x="4050" y="1328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91" name="Rectangle 114"/>
            <p:cNvSpPr>
              <a:spLocks noChangeArrowheads="1"/>
            </p:cNvSpPr>
            <p:nvPr/>
          </p:nvSpPr>
          <p:spPr bwMode="auto">
            <a:xfrm>
              <a:off x="3724" y="132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92" name="Rectangle 115"/>
            <p:cNvSpPr>
              <a:spLocks noChangeArrowheads="1"/>
            </p:cNvSpPr>
            <p:nvPr/>
          </p:nvSpPr>
          <p:spPr bwMode="auto">
            <a:xfrm>
              <a:off x="3397" y="1328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93" name="Rectangle 116"/>
            <p:cNvSpPr>
              <a:spLocks noChangeArrowheads="1"/>
            </p:cNvSpPr>
            <p:nvPr/>
          </p:nvSpPr>
          <p:spPr bwMode="auto">
            <a:xfrm>
              <a:off x="2773" y="1328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94" name="Rectangle 117"/>
            <p:cNvSpPr>
              <a:spLocks noChangeArrowheads="1"/>
            </p:cNvSpPr>
            <p:nvPr/>
          </p:nvSpPr>
          <p:spPr bwMode="auto">
            <a:xfrm>
              <a:off x="2473" y="1328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95" name="Rectangle 118"/>
            <p:cNvSpPr>
              <a:spLocks noChangeArrowheads="1"/>
            </p:cNvSpPr>
            <p:nvPr/>
          </p:nvSpPr>
          <p:spPr bwMode="auto">
            <a:xfrm>
              <a:off x="2164" y="1328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96" name="Rectangle 119"/>
            <p:cNvSpPr>
              <a:spLocks noChangeArrowheads="1"/>
            </p:cNvSpPr>
            <p:nvPr/>
          </p:nvSpPr>
          <p:spPr bwMode="auto">
            <a:xfrm>
              <a:off x="1883" y="1328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97" name="Rectangle 120"/>
            <p:cNvSpPr>
              <a:spLocks noChangeArrowheads="1"/>
            </p:cNvSpPr>
            <p:nvPr/>
          </p:nvSpPr>
          <p:spPr bwMode="auto">
            <a:xfrm>
              <a:off x="1545" y="1328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98" name="Rectangle 121"/>
            <p:cNvSpPr>
              <a:spLocks noChangeArrowheads="1"/>
            </p:cNvSpPr>
            <p:nvPr/>
          </p:nvSpPr>
          <p:spPr bwMode="auto">
            <a:xfrm>
              <a:off x="1238" y="1328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899" name="Rectangle 122"/>
            <p:cNvSpPr>
              <a:spLocks noChangeArrowheads="1"/>
            </p:cNvSpPr>
            <p:nvPr/>
          </p:nvSpPr>
          <p:spPr bwMode="auto">
            <a:xfrm>
              <a:off x="522" y="1328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00" name="Rectangle 123"/>
            <p:cNvSpPr>
              <a:spLocks noChangeArrowheads="1"/>
            </p:cNvSpPr>
            <p:nvPr/>
          </p:nvSpPr>
          <p:spPr bwMode="auto">
            <a:xfrm>
              <a:off x="4050" y="1117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01" name="Rectangle 124"/>
            <p:cNvSpPr>
              <a:spLocks noChangeArrowheads="1"/>
            </p:cNvSpPr>
            <p:nvPr/>
          </p:nvSpPr>
          <p:spPr bwMode="auto">
            <a:xfrm>
              <a:off x="3724" y="111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02" name="Rectangle 125"/>
            <p:cNvSpPr>
              <a:spLocks noChangeArrowheads="1"/>
            </p:cNvSpPr>
            <p:nvPr/>
          </p:nvSpPr>
          <p:spPr bwMode="auto">
            <a:xfrm>
              <a:off x="3397" y="1117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03" name="Rectangle 126"/>
            <p:cNvSpPr>
              <a:spLocks noChangeArrowheads="1"/>
            </p:cNvSpPr>
            <p:nvPr/>
          </p:nvSpPr>
          <p:spPr bwMode="auto">
            <a:xfrm>
              <a:off x="2773" y="1117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04" name="Rectangle 127"/>
            <p:cNvSpPr>
              <a:spLocks noChangeArrowheads="1"/>
            </p:cNvSpPr>
            <p:nvPr/>
          </p:nvSpPr>
          <p:spPr bwMode="auto">
            <a:xfrm>
              <a:off x="2473" y="1117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05" name="Rectangle 128"/>
            <p:cNvSpPr>
              <a:spLocks noChangeArrowheads="1"/>
            </p:cNvSpPr>
            <p:nvPr/>
          </p:nvSpPr>
          <p:spPr bwMode="auto">
            <a:xfrm>
              <a:off x="2164" y="1117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06" name="Rectangle 129"/>
            <p:cNvSpPr>
              <a:spLocks noChangeArrowheads="1"/>
            </p:cNvSpPr>
            <p:nvPr/>
          </p:nvSpPr>
          <p:spPr bwMode="auto">
            <a:xfrm>
              <a:off x="1883" y="1117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07" name="Rectangle 130"/>
            <p:cNvSpPr>
              <a:spLocks noChangeArrowheads="1"/>
            </p:cNvSpPr>
            <p:nvPr/>
          </p:nvSpPr>
          <p:spPr bwMode="auto">
            <a:xfrm>
              <a:off x="1545" y="1117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08" name="Rectangle 131"/>
            <p:cNvSpPr>
              <a:spLocks noChangeArrowheads="1"/>
            </p:cNvSpPr>
            <p:nvPr/>
          </p:nvSpPr>
          <p:spPr bwMode="auto">
            <a:xfrm>
              <a:off x="1238" y="1117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09" name="Rectangle 132"/>
            <p:cNvSpPr>
              <a:spLocks noChangeArrowheads="1"/>
            </p:cNvSpPr>
            <p:nvPr/>
          </p:nvSpPr>
          <p:spPr bwMode="auto">
            <a:xfrm>
              <a:off x="522" y="1117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10" name="Rectangle 133"/>
            <p:cNvSpPr>
              <a:spLocks noChangeArrowheads="1"/>
            </p:cNvSpPr>
            <p:nvPr/>
          </p:nvSpPr>
          <p:spPr bwMode="auto">
            <a:xfrm>
              <a:off x="4050" y="906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11" name="Rectangle 134"/>
            <p:cNvSpPr>
              <a:spLocks noChangeArrowheads="1"/>
            </p:cNvSpPr>
            <p:nvPr/>
          </p:nvSpPr>
          <p:spPr bwMode="auto">
            <a:xfrm>
              <a:off x="3724" y="90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12" name="Rectangle 135"/>
            <p:cNvSpPr>
              <a:spLocks noChangeArrowheads="1"/>
            </p:cNvSpPr>
            <p:nvPr/>
          </p:nvSpPr>
          <p:spPr bwMode="auto">
            <a:xfrm>
              <a:off x="3397" y="906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13" name="Rectangle 136"/>
            <p:cNvSpPr>
              <a:spLocks noChangeArrowheads="1"/>
            </p:cNvSpPr>
            <p:nvPr/>
          </p:nvSpPr>
          <p:spPr bwMode="auto">
            <a:xfrm>
              <a:off x="2773" y="906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14" name="Rectangle 137"/>
            <p:cNvSpPr>
              <a:spLocks noChangeArrowheads="1"/>
            </p:cNvSpPr>
            <p:nvPr/>
          </p:nvSpPr>
          <p:spPr bwMode="auto">
            <a:xfrm>
              <a:off x="2473" y="906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15" name="Rectangle 138"/>
            <p:cNvSpPr>
              <a:spLocks noChangeArrowheads="1"/>
            </p:cNvSpPr>
            <p:nvPr/>
          </p:nvSpPr>
          <p:spPr bwMode="auto">
            <a:xfrm>
              <a:off x="2164" y="906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16" name="Rectangle 139"/>
            <p:cNvSpPr>
              <a:spLocks noChangeArrowheads="1"/>
            </p:cNvSpPr>
            <p:nvPr/>
          </p:nvSpPr>
          <p:spPr bwMode="auto">
            <a:xfrm>
              <a:off x="1883" y="906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17" name="Rectangle 140"/>
            <p:cNvSpPr>
              <a:spLocks noChangeArrowheads="1"/>
            </p:cNvSpPr>
            <p:nvPr/>
          </p:nvSpPr>
          <p:spPr bwMode="auto">
            <a:xfrm>
              <a:off x="1545" y="906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18" name="Rectangle 141"/>
            <p:cNvSpPr>
              <a:spLocks noChangeArrowheads="1"/>
            </p:cNvSpPr>
            <p:nvPr/>
          </p:nvSpPr>
          <p:spPr bwMode="auto">
            <a:xfrm>
              <a:off x="1238" y="906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19" name="Rectangle 142"/>
            <p:cNvSpPr>
              <a:spLocks noChangeArrowheads="1"/>
            </p:cNvSpPr>
            <p:nvPr/>
          </p:nvSpPr>
          <p:spPr bwMode="auto">
            <a:xfrm>
              <a:off x="522" y="906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20" name="Rectangle 143"/>
            <p:cNvSpPr>
              <a:spLocks noChangeArrowheads="1"/>
            </p:cNvSpPr>
            <p:nvPr/>
          </p:nvSpPr>
          <p:spPr bwMode="auto">
            <a:xfrm>
              <a:off x="4050" y="696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21" name="Rectangle 144"/>
            <p:cNvSpPr>
              <a:spLocks noChangeArrowheads="1"/>
            </p:cNvSpPr>
            <p:nvPr/>
          </p:nvSpPr>
          <p:spPr bwMode="auto">
            <a:xfrm>
              <a:off x="3724" y="696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22" name="Rectangle 145"/>
            <p:cNvSpPr>
              <a:spLocks noChangeArrowheads="1"/>
            </p:cNvSpPr>
            <p:nvPr/>
          </p:nvSpPr>
          <p:spPr bwMode="auto">
            <a:xfrm>
              <a:off x="3397" y="696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23" name="Rectangle 146"/>
            <p:cNvSpPr>
              <a:spLocks noChangeArrowheads="1"/>
            </p:cNvSpPr>
            <p:nvPr/>
          </p:nvSpPr>
          <p:spPr bwMode="auto">
            <a:xfrm>
              <a:off x="2773" y="696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24" name="Rectangle 147"/>
            <p:cNvSpPr>
              <a:spLocks noChangeArrowheads="1"/>
            </p:cNvSpPr>
            <p:nvPr/>
          </p:nvSpPr>
          <p:spPr bwMode="auto">
            <a:xfrm>
              <a:off x="2473" y="696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25" name="Rectangle 148"/>
            <p:cNvSpPr>
              <a:spLocks noChangeArrowheads="1"/>
            </p:cNvSpPr>
            <p:nvPr/>
          </p:nvSpPr>
          <p:spPr bwMode="auto">
            <a:xfrm>
              <a:off x="2164" y="696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26" name="Rectangle 149"/>
            <p:cNvSpPr>
              <a:spLocks noChangeArrowheads="1"/>
            </p:cNvSpPr>
            <p:nvPr/>
          </p:nvSpPr>
          <p:spPr bwMode="auto">
            <a:xfrm>
              <a:off x="1883" y="696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27" name="Rectangle 150"/>
            <p:cNvSpPr>
              <a:spLocks noChangeArrowheads="1"/>
            </p:cNvSpPr>
            <p:nvPr/>
          </p:nvSpPr>
          <p:spPr bwMode="auto">
            <a:xfrm>
              <a:off x="1545" y="696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28" name="Rectangle 151"/>
            <p:cNvSpPr>
              <a:spLocks noChangeArrowheads="1"/>
            </p:cNvSpPr>
            <p:nvPr/>
          </p:nvSpPr>
          <p:spPr bwMode="auto">
            <a:xfrm>
              <a:off x="1238" y="696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29" name="Rectangle 152"/>
            <p:cNvSpPr>
              <a:spLocks noChangeArrowheads="1"/>
            </p:cNvSpPr>
            <p:nvPr/>
          </p:nvSpPr>
          <p:spPr bwMode="auto">
            <a:xfrm>
              <a:off x="522" y="696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30" name="Rectangle 153"/>
            <p:cNvSpPr>
              <a:spLocks noChangeArrowheads="1"/>
            </p:cNvSpPr>
            <p:nvPr/>
          </p:nvSpPr>
          <p:spPr bwMode="auto">
            <a:xfrm>
              <a:off x="4050" y="462"/>
              <a:ext cx="37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000" b="1" i="0" u="none" strike="noStrike" kern="1200" cap="none" spc="0" normalizeH="0" baseline="-30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000" b="1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31" name="Rectangle 154"/>
            <p:cNvSpPr>
              <a:spLocks noChangeArrowheads="1"/>
            </p:cNvSpPr>
            <p:nvPr/>
          </p:nvSpPr>
          <p:spPr bwMode="auto">
            <a:xfrm>
              <a:off x="3724" y="462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000" b="1" i="0" u="none" strike="noStrike" kern="1200" cap="none" spc="0" normalizeH="0" baseline="-30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32" name="Rectangle 155"/>
            <p:cNvSpPr>
              <a:spLocks noChangeArrowheads="1"/>
            </p:cNvSpPr>
            <p:nvPr/>
          </p:nvSpPr>
          <p:spPr bwMode="auto">
            <a:xfrm>
              <a:off x="3397" y="462"/>
              <a:ext cx="32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000" b="1" i="0" u="none" strike="noStrike" kern="1200" cap="none" spc="0" normalizeH="0" baseline="-30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33" name="Rectangle 156"/>
            <p:cNvSpPr>
              <a:spLocks noChangeArrowheads="1"/>
            </p:cNvSpPr>
            <p:nvPr/>
          </p:nvSpPr>
          <p:spPr bwMode="auto">
            <a:xfrm>
              <a:off x="2773" y="462"/>
              <a:ext cx="29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6</a:t>
              </a:r>
              <a:endParaRPr kumimoji="1" lang="en-US" altLang="zh-C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34" name="Rectangle 157"/>
            <p:cNvSpPr>
              <a:spLocks noChangeArrowheads="1"/>
            </p:cNvSpPr>
            <p:nvPr/>
          </p:nvSpPr>
          <p:spPr bwMode="auto">
            <a:xfrm>
              <a:off x="2473" y="462"/>
              <a:ext cx="30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5</a:t>
              </a:r>
              <a:endParaRPr kumimoji="1" lang="en-US" altLang="zh-C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35" name="Rectangle 158"/>
            <p:cNvSpPr>
              <a:spLocks noChangeArrowheads="1"/>
            </p:cNvSpPr>
            <p:nvPr/>
          </p:nvSpPr>
          <p:spPr bwMode="auto">
            <a:xfrm>
              <a:off x="2164" y="462"/>
              <a:ext cx="30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</a:t>
              </a:r>
              <a:endParaRPr kumimoji="1" lang="en-US" altLang="zh-C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36" name="Rectangle 159"/>
            <p:cNvSpPr>
              <a:spLocks noChangeArrowheads="1"/>
            </p:cNvSpPr>
            <p:nvPr/>
          </p:nvSpPr>
          <p:spPr bwMode="auto">
            <a:xfrm>
              <a:off x="1883" y="462"/>
              <a:ext cx="28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37" name="Rectangle 160"/>
            <p:cNvSpPr>
              <a:spLocks noChangeArrowheads="1"/>
            </p:cNvSpPr>
            <p:nvPr/>
          </p:nvSpPr>
          <p:spPr bwMode="auto">
            <a:xfrm>
              <a:off x="1545" y="462"/>
              <a:ext cx="33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38" name="Rectangle 161"/>
            <p:cNvSpPr>
              <a:spLocks noChangeArrowheads="1"/>
            </p:cNvSpPr>
            <p:nvPr/>
          </p:nvSpPr>
          <p:spPr bwMode="auto">
            <a:xfrm>
              <a:off x="1238" y="462"/>
              <a:ext cx="30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39" name="Line 162"/>
            <p:cNvSpPr>
              <a:spLocks noChangeShapeType="1"/>
            </p:cNvSpPr>
            <p:nvPr/>
          </p:nvSpPr>
          <p:spPr bwMode="auto">
            <a:xfrm>
              <a:off x="522" y="462"/>
              <a:ext cx="4672" cy="0"/>
            </a:xfrm>
            <a:prstGeom prst="line">
              <a:avLst/>
            </a:prstGeom>
            <a:noFill/>
            <a:ln w="28575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40" name="Line 163"/>
            <p:cNvSpPr>
              <a:spLocks noChangeShapeType="1"/>
            </p:cNvSpPr>
            <p:nvPr/>
          </p:nvSpPr>
          <p:spPr bwMode="auto">
            <a:xfrm>
              <a:off x="522" y="696"/>
              <a:ext cx="4672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41" name="Line 164"/>
            <p:cNvSpPr>
              <a:spLocks noChangeShapeType="1"/>
            </p:cNvSpPr>
            <p:nvPr/>
          </p:nvSpPr>
          <p:spPr bwMode="auto">
            <a:xfrm>
              <a:off x="522" y="906"/>
              <a:ext cx="4672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42" name="Line 165"/>
            <p:cNvSpPr>
              <a:spLocks noChangeShapeType="1"/>
            </p:cNvSpPr>
            <p:nvPr/>
          </p:nvSpPr>
          <p:spPr bwMode="auto">
            <a:xfrm>
              <a:off x="522" y="1117"/>
              <a:ext cx="4672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43" name="Line 166"/>
            <p:cNvSpPr>
              <a:spLocks noChangeShapeType="1"/>
            </p:cNvSpPr>
            <p:nvPr/>
          </p:nvSpPr>
          <p:spPr bwMode="auto">
            <a:xfrm>
              <a:off x="522" y="1328"/>
              <a:ext cx="4672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44" name="Line 167"/>
            <p:cNvSpPr>
              <a:spLocks noChangeShapeType="1"/>
            </p:cNvSpPr>
            <p:nvPr/>
          </p:nvSpPr>
          <p:spPr bwMode="auto">
            <a:xfrm>
              <a:off x="522" y="1539"/>
              <a:ext cx="4672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45" name="Line 168"/>
            <p:cNvSpPr>
              <a:spLocks noChangeShapeType="1"/>
            </p:cNvSpPr>
            <p:nvPr/>
          </p:nvSpPr>
          <p:spPr bwMode="auto">
            <a:xfrm>
              <a:off x="522" y="1749"/>
              <a:ext cx="4672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46" name="Line 169"/>
            <p:cNvSpPr>
              <a:spLocks noChangeShapeType="1"/>
            </p:cNvSpPr>
            <p:nvPr/>
          </p:nvSpPr>
          <p:spPr bwMode="auto">
            <a:xfrm>
              <a:off x="522" y="1960"/>
              <a:ext cx="4672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47" name="Line 170"/>
            <p:cNvSpPr>
              <a:spLocks noChangeShapeType="1"/>
            </p:cNvSpPr>
            <p:nvPr/>
          </p:nvSpPr>
          <p:spPr bwMode="auto">
            <a:xfrm>
              <a:off x="522" y="2171"/>
              <a:ext cx="4672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48" name="Line 171"/>
            <p:cNvSpPr>
              <a:spLocks noChangeShapeType="1"/>
            </p:cNvSpPr>
            <p:nvPr/>
          </p:nvSpPr>
          <p:spPr bwMode="auto">
            <a:xfrm>
              <a:off x="522" y="2382"/>
              <a:ext cx="4672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49" name="Line 172"/>
            <p:cNvSpPr>
              <a:spLocks noChangeShapeType="1"/>
            </p:cNvSpPr>
            <p:nvPr/>
          </p:nvSpPr>
          <p:spPr bwMode="auto">
            <a:xfrm>
              <a:off x="522" y="2803"/>
              <a:ext cx="4672" cy="0"/>
            </a:xfrm>
            <a:prstGeom prst="line">
              <a:avLst/>
            </a:prstGeom>
            <a:noFill/>
            <a:ln w="28575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50" name="Line 173"/>
            <p:cNvSpPr>
              <a:spLocks noChangeShapeType="1"/>
            </p:cNvSpPr>
            <p:nvPr/>
          </p:nvSpPr>
          <p:spPr bwMode="auto">
            <a:xfrm>
              <a:off x="522" y="462"/>
              <a:ext cx="0" cy="2341"/>
            </a:xfrm>
            <a:prstGeom prst="line">
              <a:avLst/>
            </a:prstGeom>
            <a:noFill/>
            <a:ln w="28575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51" name="Line 174"/>
            <p:cNvSpPr>
              <a:spLocks noChangeShapeType="1"/>
            </p:cNvSpPr>
            <p:nvPr/>
          </p:nvSpPr>
          <p:spPr bwMode="auto">
            <a:xfrm>
              <a:off x="1238" y="462"/>
              <a:ext cx="0" cy="2341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52" name="Line 175"/>
            <p:cNvSpPr>
              <a:spLocks noChangeShapeType="1"/>
            </p:cNvSpPr>
            <p:nvPr/>
          </p:nvSpPr>
          <p:spPr bwMode="auto">
            <a:xfrm>
              <a:off x="1545" y="462"/>
              <a:ext cx="0" cy="2341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53" name="Line 176"/>
            <p:cNvSpPr>
              <a:spLocks noChangeShapeType="1"/>
            </p:cNvSpPr>
            <p:nvPr/>
          </p:nvSpPr>
          <p:spPr bwMode="auto">
            <a:xfrm>
              <a:off x="1883" y="462"/>
              <a:ext cx="0" cy="2341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54" name="Line 177"/>
            <p:cNvSpPr>
              <a:spLocks noChangeShapeType="1"/>
            </p:cNvSpPr>
            <p:nvPr/>
          </p:nvSpPr>
          <p:spPr bwMode="auto">
            <a:xfrm>
              <a:off x="2164" y="462"/>
              <a:ext cx="0" cy="2341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55" name="Line 178"/>
            <p:cNvSpPr>
              <a:spLocks noChangeShapeType="1"/>
            </p:cNvSpPr>
            <p:nvPr/>
          </p:nvSpPr>
          <p:spPr bwMode="auto">
            <a:xfrm>
              <a:off x="2473" y="462"/>
              <a:ext cx="0" cy="2341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56" name="Line 179"/>
            <p:cNvSpPr>
              <a:spLocks noChangeShapeType="1"/>
            </p:cNvSpPr>
            <p:nvPr/>
          </p:nvSpPr>
          <p:spPr bwMode="auto">
            <a:xfrm>
              <a:off x="2773" y="462"/>
              <a:ext cx="0" cy="2341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57" name="Line 180"/>
            <p:cNvSpPr>
              <a:spLocks noChangeShapeType="1"/>
            </p:cNvSpPr>
            <p:nvPr/>
          </p:nvSpPr>
          <p:spPr bwMode="auto">
            <a:xfrm>
              <a:off x="3397" y="462"/>
              <a:ext cx="0" cy="2341"/>
            </a:xfrm>
            <a:prstGeom prst="line">
              <a:avLst/>
            </a:prstGeom>
            <a:noFill/>
            <a:ln w="38100">
              <a:solidFill>
                <a:srgbClr val="9090F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58" name="Line 181"/>
            <p:cNvSpPr>
              <a:spLocks noChangeShapeType="1"/>
            </p:cNvSpPr>
            <p:nvPr/>
          </p:nvSpPr>
          <p:spPr bwMode="auto">
            <a:xfrm>
              <a:off x="3724" y="462"/>
              <a:ext cx="0" cy="2341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59" name="Line 182"/>
            <p:cNvSpPr>
              <a:spLocks noChangeShapeType="1"/>
            </p:cNvSpPr>
            <p:nvPr/>
          </p:nvSpPr>
          <p:spPr bwMode="auto">
            <a:xfrm>
              <a:off x="4050" y="462"/>
              <a:ext cx="0" cy="2341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60" name="Line 183"/>
            <p:cNvSpPr>
              <a:spLocks noChangeShapeType="1"/>
            </p:cNvSpPr>
            <p:nvPr/>
          </p:nvSpPr>
          <p:spPr bwMode="auto">
            <a:xfrm>
              <a:off x="5194" y="462"/>
              <a:ext cx="0" cy="2341"/>
            </a:xfrm>
            <a:prstGeom prst="line">
              <a:avLst/>
            </a:prstGeom>
            <a:noFill/>
            <a:ln w="28575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61" name="Line 184"/>
            <p:cNvSpPr>
              <a:spLocks noChangeShapeType="1"/>
            </p:cNvSpPr>
            <p:nvPr/>
          </p:nvSpPr>
          <p:spPr bwMode="auto">
            <a:xfrm>
              <a:off x="3071" y="462"/>
              <a:ext cx="0" cy="2341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62" name="Line 185"/>
            <p:cNvSpPr>
              <a:spLocks noChangeShapeType="1"/>
            </p:cNvSpPr>
            <p:nvPr/>
          </p:nvSpPr>
          <p:spPr bwMode="auto">
            <a:xfrm>
              <a:off x="4420" y="462"/>
              <a:ext cx="0" cy="2341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63" name="Line 186"/>
            <p:cNvSpPr>
              <a:spLocks noChangeShapeType="1"/>
            </p:cNvSpPr>
            <p:nvPr/>
          </p:nvSpPr>
          <p:spPr bwMode="auto">
            <a:xfrm>
              <a:off x="522" y="2592"/>
              <a:ext cx="4672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64" name="Line 187"/>
            <p:cNvSpPr>
              <a:spLocks noChangeShapeType="1"/>
            </p:cNvSpPr>
            <p:nvPr/>
          </p:nvSpPr>
          <p:spPr bwMode="auto">
            <a:xfrm>
              <a:off x="885" y="462"/>
              <a:ext cx="0" cy="2341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65" name="Line 188"/>
            <p:cNvSpPr>
              <a:spLocks noChangeShapeType="1"/>
            </p:cNvSpPr>
            <p:nvPr/>
          </p:nvSpPr>
          <p:spPr bwMode="auto">
            <a:xfrm>
              <a:off x="4832" y="462"/>
              <a:ext cx="0" cy="2341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66" name="Rectangle 189"/>
            <p:cNvSpPr>
              <a:spLocks noChangeArrowheads="1"/>
            </p:cNvSpPr>
            <p:nvPr/>
          </p:nvSpPr>
          <p:spPr bwMode="auto">
            <a:xfrm>
              <a:off x="552" y="463"/>
              <a:ext cx="36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+mn-cs"/>
                </a:rPr>
                <a:t>ST</a:t>
              </a:r>
              <a:endParaRPr kumimoji="1" lang="en-US" altLang="zh-CN" sz="2000" b="1" i="0" u="none" strike="noStrike" kern="1200" cap="none" spc="0" normalizeH="0" baseline="-30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67" name="Line 190"/>
            <p:cNvSpPr>
              <a:spLocks noChangeShapeType="1"/>
            </p:cNvSpPr>
            <p:nvPr/>
          </p:nvSpPr>
          <p:spPr bwMode="auto">
            <a:xfrm>
              <a:off x="611" y="510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68" name="Line 191"/>
            <p:cNvSpPr>
              <a:spLocks noChangeShapeType="1"/>
            </p:cNvSpPr>
            <p:nvPr/>
          </p:nvSpPr>
          <p:spPr bwMode="auto">
            <a:xfrm>
              <a:off x="3479" y="508"/>
              <a:ext cx="1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69" name="Line 192"/>
            <p:cNvSpPr>
              <a:spLocks noChangeShapeType="1"/>
            </p:cNvSpPr>
            <p:nvPr/>
          </p:nvSpPr>
          <p:spPr bwMode="auto">
            <a:xfrm>
              <a:off x="3806" y="507"/>
              <a:ext cx="1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70" name="Line 193"/>
            <p:cNvSpPr>
              <a:spLocks noChangeShapeType="1"/>
            </p:cNvSpPr>
            <p:nvPr/>
          </p:nvSpPr>
          <p:spPr bwMode="auto">
            <a:xfrm>
              <a:off x="4145" y="496"/>
              <a:ext cx="1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971" name="Line 194"/>
            <p:cNvSpPr>
              <a:spLocks noChangeShapeType="1"/>
            </p:cNvSpPr>
            <p:nvPr/>
          </p:nvSpPr>
          <p:spPr bwMode="auto">
            <a:xfrm>
              <a:off x="4484" y="508"/>
              <a:ext cx="1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81795" name="Group 195"/>
          <p:cNvGrpSpPr/>
          <p:nvPr/>
        </p:nvGrpSpPr>
        <p:grpSpPr bwMode="auto">
          <a:xfrm>
            <a:off x="757238" y="6151563"/>
            <a:ext cx="7475537" cy="522287"/>
            <a:chOff x="477" y="3875"/>
            <a:chExt cx="4709" cy="329"/>
          </a:xfrm>
        </p:grpSpPr>
        <p:sp>
          <p:nvSpPr>
            <p:cNvPr id="75784" name="Text Box 196"/>
            <p:cNvSpPr txBox="1">
              <a:spLocks noChangeArrowheads="1"/>
            </p:cNvSpPr>
            <p:nvPr/>
          </p:nvSpPr>
          <p:spPr bwMode="auto">
            <a:xfrm>
              <a:off x="477" y="3875"/>
              <a:ext cx="470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(4)Y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EX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—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扩展端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“1”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。“电路工作，有编码输入”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785" name="Line 197"/>
            <p:cNvSpPr>
              <a:spLocks noChangeShapeType="1"/>
            </p:cNvSpPr>
            <p:nvPr/>
          </p:nvSpPr>
          <p:spPr bwMode="auto">
            <a:xfrm>
              <a:off x="791" y="3918"/>
              <a:ext cx="2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98" name="Line 197"/>
          <p:cNvSpPr>
            <a:spLocks noChangeShapeType="1"/>
          </p:cNvSpPr>
          <p:nvPr/>
        </p:nvSpPr>
        <p:spPr bwMode="auto">
          <a:xfrm>
            <a:off x="1228091" y="5681345"/>
            <a:ext cx="322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9" name="Line 193"/>
          <p:cNvSpPr>
            <a:spLocks noChangeShapeType="1"/>
          </p:cNvSpPr>
          <p:nvPr/>
        </p:nvSpPr>
        <p:spPr bwMode="auto">
          <a:xfrm>
            <a:off x="7806018" y="800654"/>
            <a:ext cx="2143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1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1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2" grpId="0" bldLvl="0" animBg="1" autoUpdateAnimBg="0"/>
      <p:bldP spid="281607" grpId="0" bldLvl="0" animBg="1" autoUpdateAnimBg="0"/>
      <p:bldP spid="198" grpId="0" bldLvl="0" animBg="1"/>
      <p:bldP spid="19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63" y="368300"/>
            <a:ext cx="4778375" cy="622300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集成优先编码器</a:t>
            </a:r>
            <a:r>
              <a:rPr lang="en-US" altLang="zh-CN" sz="2800" b="1" dirty="0">
                <a:solidFill>
                  <a:schemeClr val="tx1"/>
                </a:solidFill>
              </a:rPr>
              <a:t>——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74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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148</a:t>
            </a:r>
            <a:endParaRPr lang="en-US" altLang="zh-CN" sz="2800" b="1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grpSp>
        <p:nvGrpSpPr>
          <p:cNvPr id="282627" name="Group 3"/>
          <p:cNvGrpSpPr/>
          <p:nvPr/>
        </p:nvGrpSpPr>
        <p:grpSpPr bwMode="auto">
          <a:xfrm>
            <a:off x="377825" y="1247775"/>
            <a:ext cx="8558213" cy="5059363"/>
            <a:chOff x="238" y="786"/>
            <a:chExt cx="5391" cy="3187"/>
          </a:xfrm>
        </p:grpSpPr>
        <p:sp>
          <p:nvSpPr>
            <p:cNvPr id="76804" name="Line 4"/>
            <p:cNvSpPr>
              <a:spLocks noChangeShapeType="1"/>
            </p:cNvSpPr>
            <p:nvPr/>
          </p:nvSpPr>
          <p:spPr bwMode="auto">
            <a:xfrm flipH="1">
              <a:off x="5207" y="1412"/>
              <a:ext cx="4" cy="1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05" name="Line 5"/>
            <p:cNvSpPr>
              <a:spLocks noChangeShapeType="1"/>
            </p:cNvSpPr>
            <p:nvPr/>
          </p:nvSpPr>
          <p:spPr bwMode="auto">
            <a:xfrm>
              <a:off x="4389" y="1402"/>
              <a:ext cx="109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06" name="Line 6"/>
            <p:cNvSpPr>
              <a:spLocks noChangeShapeType="1"/>
            </p:cNvSpPr>
            <p:nvPr/>
          </p:nvSpPr>
          <p:spPr bwMode="auto">
            <a:xfrm flipH="1">
              <a:off x="4897" y="1417"/>
              <a:ext cx="2" cy="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07" name="Line 7"/>
            <p:cNvSpPr>
              <a:spLocks noChangeShapeType="1"/>
            </p:cNvSpPr>
            <p:nvPr/>
          </p:nvSpPr>
          <p:spPr bwMode="auto">
            <a:xfrm>
              <a:off x="4649" y="1412"/>
              <a:ext cx="1" cy="1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08" name="Line 8"/>
            <p:cNvSpPr>
              <a:spLocks noChangeShapeType="1"/>
            </p:cNvSpPr>
            <p:nvPr/>
          </p:nvSpPr>
          <p:spPr bwMode="auto">
            <a:xfrm>
              <a:off x="3844" y="1412"/>
              <a:ext cx="1" cy="1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09" name="Line 9"/>
            <p:cNvSpPr>
              <a:spLocks noChangeShapeType="1"/>
            </p:cNvSpPr>
            <p:nvPr/>
          </p:nvSpPr>
          <p:spPr bwMode="auto">
            <a:xfrm>
              <a:off x="3541" y="1402"/>
              <a:ext cx="1" cy="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10" name="Line 10"/>
            <p:cNvSpPr>
              <a:spLocks noChangeShapeType="1"/>
            </p:cNvSpPr>
            <p:nvPr/>
          </p:nvSpPr>
          <p:spPr bwMode="auto">
            <a:xfrm>
              <a:off x="3209" y="1402"/>
              <a:ext cx="108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11" name="Line 11"/>
            <p:cNvSpPr>
              <a:spLocks noChangeShapeType="1"/>
            </p:cNvSpPr>
            <p:nvPr/>
          </p:nvSpPr>
          <p:spPr bwMode="auto">
            <a:xfrm>
              <a:off x="4078" y="1412"/>
              <a:ext cx="1" cy="1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12" name="Line 12"/>
            <p:cNvSpPr>
              <a:spLocks noChangeShapeType="1"/>
            </p:cNvSpPr>
            <p:nvPr/>
          </p:nvSpPr>
          <p:spPr bwMode="auto">
            <a:xfrm>
              <a:off x="1963" y="1402"/>
              <a:ext cx="109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13" name="Line 13"/>
            <p:cNvSpPr>
              <a:spLocks noChangeShapeType="1"/>
            </p:cNvSpPr>
            <p:nvPr/>
          </p:nvSpPr>
          <p:spPr bwMode="auto">
            <a:xfrm>
              <a:off x="2833" y="1402"/>
              <a:ext cx="1" cy="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14" name="Line 14"/>
            <p:cNvSpPr>
              <a:spLocks noChangeShapeType="1"/>
            </p:cNvSpPr>
            <p:nvPr/>
          </p:nvSpPr>
          <p:spPr bwMode="auto">
            <a:xfrm flipH="1">
              <a:off x="2315" y="1402"/>
              <a:ext cx="0" cy="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15" name="Line 15"/>
            <p:cNvSpPr>
              <a:spLocks noChangeShapeType="1"/>
            </p:cNvSpPr>
            <p:nvPr/>
          </p:nvSpPr>
          <p:spPr bwMode="auto">
            <a:xfrm>
              <a:off x="2573" y="1412"/>
              <a:ext cx="1" cy="1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16" name="Rectangle 16"/>
            <p:cNvSpPr>
              <a:spLocks noChangeArrowheads="1"/>
            </p:cNvSpPr>
            <p:nvPr/>
          </p:nvSpPr>
          <p:spPr bwMode="auto">
            <a:xfrm>
              <a:off x="1380" y="2861"/>
              <a:ext cx="337" cy="19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17" name="Rectangle 17"/>
            <p:cNvSpPr>
              <a:spLocks noChangeArrowheads="1"/>
            </p:cNvSpPr>
            <p:nvPr/>
          </p:nvSpPr>
          <p:spPr bwMode="auto">
            <a:xfrm>
              <a:off x="1912" y="2861"/>
              <a:ext cx="337" cy="19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18" name="Rectangle 18"/>
            <p:cNvSpPr>
              <a:spLocks noChangeArrowheads="1"/>
            </p:cNvSpPr>
            <p:nvPr/>
          </p:nvSpPr>
          <p:spPr bwMode="auto">
            <a:xfrm>
              <a:off x="2392" y="2850"/>
              <a:ext cx="337" cy="19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19" name="Rectangle 19"/>
            <p:cNvSpPr>
              <a:spLocks noChangeArrowheads="1"/>
            </p:cNvSpPr>
            <p:nvPr/>
          </p:nvSpPr>
          <p:spPr bwMode="auto">
            <a:xfrm>
              <a:off x="3040" y="2850"/>
              <a:ext cx="337" cy="19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20" name="Rectangle 20"/>
            <p:cNvSpPr>
              <a:spLocks noChangeArrowheads="1"/>
            </p:cNvSpPr>
            <p:nvPr/>
          </p:nvSpPr>
          <p:spPr bwMode="auto">
            <a:xfrm>
              <a:off x="4065" y="2850"/>
              <a:ext cx="337" cy="19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21" name="Rectangle 21"/>
            <p:cNvSpPr>
              <a:spLocks noChangeArrowheads="1"/>
            </p:cNvSpPr>
            <p:nvPr/>
          </p:nvSpPr>
          <p:spPr bwMode="auto">
            <a:xfrm>
              <a:off x="3571" y="2838"/>
              <a:ext cx="338" cy="19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22" name="Rectangle 22"/>
            <p:cNvSpPr>
              <a:spLocks noChangeArrowheads="1"/>
            </p:cNvSpPr>
            <p:nvPr/>
          </p:nvSpPr>
          <p:spPr bwMode="auto">
            <a:xfrm>
              <a:off x="4713" y="2850"/>
              <a:ext cx="338" cy="19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23" name="Rectangle 23"/>
            <p:cNvSpPr>
              <a:spLocks noChangeArrowheads="1"/>
            </p:cNvSpPr>
            <p:nvPr/>
          </p:nvSpPr>
          <p:spPr bwMode="auto">
            <a:xfrm>
              <a:off x="5258" y="2850"/>
              <a:ext cx="338" cy="19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24" name="Rectangle 24"/>
            <p:cNvSpPr>
              <a:spLocks noChangeArrowheads="1"/>
            </p:cNvSpPr>
            <p:nvPr/>
          </p:nvSpPr>
          <p:spPr bwMode="auto">
            <a:xfrm>
              <a:off x="4065" y="2367"/>
              <a:ext cx="337" cy="1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25" name="Rectangle 25"/>
            <p:cNvSpPr>
              <a:spLocks noChangeArrowheads="1"/>
            </p:cNvSpPr>
            <p:nvPr/>
          </p:nvSpPr>
          <p:spPr bwMode="auto">
            <a:xfrm>
              <a:off x="3040" y="2367"/>
              <a:ext cx="337" cy="1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26" name="Rectangle 26"/>
            <p:cNvSpPr>
              <a:spLocks noChangeArrowheads="1"/>
            </p:cNvSpPr>
            <p:nvPr/>
          </p:nvSpPr>
          <p:spPr bwMode="auto">
            <a:xfrm>
              <a:off x="3571" y="2356"/>
              <a:ext cx="338" cy="19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27" name="Rectangle 27"/>
            <p:cNvSpPr>
              <a:spLocks noChangeArrowheads="1"/>
            </p:cNvSpPr>
            <p:nvPr/>
          </p:nvSpPr>
          <p:spPr bwMode="auto">
            <a:xfrm>
              <a:off x="4389" y="1226"/>
              <a:ext cx="1090" cy="36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28" name="Rectangle 28"/>
            <p:cNvSpPr>
              <a:spLocks noChangeArrowheads="1"/>
            </p:cNvSpPr>
            <p:nvPr/>
          </p:nvSpPr>
          <p:spPr bwMode="auto">
            <a:xfrm>
              <a:off x="3209" y="1226"/>
              <a:ext cx="1089" cy="36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29" name="Rectangle 29"/>
            <p:cNvSpPr>
              <a:spLocks noChangeArrowheads="1"/>
            </p:cNvSpPr>
            <p:nvPr/>
          </p:nvSpPr>
          <p:spPr bwMode="auto">
            <a:xfrm>
              <a:off x="1963" y="1226"/>
              <a:ext cx="1090" cy="36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30" name="Rectangle 30"/>
            <p:cNvSpPr>
              <a:spLocks noChangeArrowheads="1"/>
            </p:cNvSpPr>
            <p:nvPr/>
          </p:nvSpPr>
          <p:spPr bwMode="auto">
            <a:xfrm>
              <a:off x="1471" y="1379"/>
              <a:ext cx="337" cy="1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31" name="Rectangle 31"/>
            <p:cNvSpPr>
              <a:spLocks noChangeArrowheads="1"/>
            </p:cNvSpPr>
            <p:nvPr/>
          </p:nvSpPr>
          <p:spPr bwMode="auto">
            <a:xfrm>
              <a:off x="1912" y="2367"/>
              <a:ext cx="337" cy="1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32" name="Rectangle 32"/>
            <p:cNvSpPr>
              <a:spLocks noChangeArrowheads="1"/>
            </p:cNvSpPr>
            <p:nvPr/>
          </p:nvSpPr>
          <p:spPr bwMode="auto">
            <a:xfrm>
              <a:off x="238" y="1303"/>
              <a:ext cx="1050" cy="26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33" name="Line 33"/>
            <p:cNvSpPr>
              <a:spLocks noChangeShapeType="1"/>
            </p:cNvSpPr>
            <p:nvPr/>
          </p:nvSpPr>
          <p:spPr bwMode="auto">
            <a:xfrm>
              <a:off x="2560" y="1928"/>
              <a:ext cx="1" cy="9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34" name="Line 34"/>
            <p:cNvSpPr>
              <a:spLocks noChangeShapeType="1"/>
            </p:cNvSpPr>
            <p:nvPr/>
          </p:nvSpPr>
          <p:spPr bwMode="auto">
            <a:xfrm>
              <a:off x="4234" y="2565"/>
              <a:ext cx="1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35" name="Oval 35"/>
            <p:cNvSpPr>
              <a:spLocks noChangeArrowheads="1"/>
            </p:cNvSpPr>
            <p:nvPr/>
          </p:nvSpPr>
          <p:spPr bwMode="auto">
            <a:xfrm>
              <a:off x="4208" y="2696"/>
              <a:ext cx="51" cy="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36" name="Line 36"/>
            <p:cNvSpPr>
              <a:spLocks noChangeShapeType="1"/>
            </p:cNvSpPr>
            <p:nvPr/>
          </p:nvSpPr>
          <p:spPr bwMode="auto">
            <a:xfrm>
              <a:off x="3741" y="2553"/>
              <a:ext cx="1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37" name="Oval 37"/>
            <p:cNvSpPr>
              <a:spLocks noChangeArrowheads="1"/>
            </p:cNvSpPr>
            <p:nvPr/>
          </p:nvSpPr>
          <p:spPr bwMode="auto">
            <a:xfrm>
              <a:off x="3715" y="2696"/>
              <a:ext cx="52" cy="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38" name="Line 38"/>
            <p:cNvSpPr>
              <a:spLocks noChangeShapeType="1"/>
            </p:cNvSpPr>
            <p:nvPr/>
          </p:nvSpPr>
          <p:spPr bwMode="auto">
            <a:xfrm flipV="1">
              <a:off x="5426" y="1741"/>
              <a:ext cx="1" cy="11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39" name="Oval 39"/>
            <p:cNvSpPr>
              <a:spLocks noChangeArrowheads="1"/>
            </p:cNvSpPr>
            <p:nvPr/>
          </p:nvSpPr>
          <p:spPr bwMode="auto">
            <a:xfrm>
              <a:off x="5400" y="1720"/>
              <a:ext cx="53" cy="4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40" name="Line 40"/>
            <p:cNvSpPr>
              <a:spLocks noChangeShapeType="1"/>
            </p:cNvSpPr>
            <p:nvPr/>
          </p:nvSpPr>
          <p:spPr bwMode="auto">
            <a:xfrm>
              <a:off x="1704" y="1577"/>
              <a:ext cx="1" cy="1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41" name="Line 41"/>
            <p:cNvSpPr>
              <a:spLocks noChangeShapeType="1"/>
            </p:cNvSpPr>
            <p:nvPr/>
          </p:nvSpPr>
          <p:spPr bwMode="auto">
            <a:xfrm>
              <a:off x="1704" y="1741"/>
              <a:ext cx="571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42" name="Line 42"/>
            <p:cNvSpPr>
              <a:spLocks noChangeShapeType="1"/>
            </p:cNvSpPr>
            <p:nvPr/>
          </p:nvSpPr>
          <p:spPr bwMode="auto">
            <a:xfrm flipV="1">
              <a:off x="5426" y="1599"/>
              <a:ext cx="1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43" name="Line 43"/>
            <p:cNvSpPr>
              <a:spLocks noChangeShapeType="1"/>
            </p:cNvSpPr>
            <p:nvPr/>
          </p:nvSpPr>
          <p:spPr bwMode="auto">
            <a:xfrm>
              <a:off x="5129" y="1588"/>
              <a:ext cx="1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44" name="Line 44"/>
            <p:cNvSpPr>
              <a:spLocks noChangeShapeType="1"/>
            </p:cNvSpPr>
            <p:nvPr/>
          </p:nvSpPr>
          <p:spPr bwMode="auto">
            <a:xfrm>
              <a:off x="5129" y="1741"/>
              <a:ext cx="297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45" name="Line 45"/>
            <p:cNvSpPr>
              <a:spLocks noChangeShapeType="1"/>
            </p:cNvSpPr>
            <p:nvPr/>
          </p:nvSpPr>
          <p:spPr bwMode="auto">
            <a:xfrm>
              <a:off x="4856" y="1588"/>
              <a:ext cx="1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46" name="Oval 46"/>
            <p:cNvSpPr>
              <a:spLocks noChangeArrowheads="1"/>
            </p:cNvSpPr>
            <p:nvPr/>
          </p:nvSpPr>
          <p:spPr bwMode="auto">
            <a:xfrm>
              <a:off x="4830" y="1720"/>
              <a:ext cx="52" cy="4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47" name="Line 47"/>
            <p:cNvSpPr>
              <a:spLocks noChangeShapeType="1"/>
            </p:cNvSpPr>
            <p:nvPr/>
          </p:nvSpPr>
          <p:spPr bwMode="auto">
            <a:xfrm>
              <a:off x="4571" y="1588"/>
              <a:ext cx="1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48" name="Line 48"/>
            <p:cNvSpPr>
              <a:spLocks noChangeShapeType="1"/>
            </p:cNvSpPr>
            <p:nvPr/>
          </p:nvSpPr>
          <p:spPr bwMode="auto">
            <a:xfrm>
              <a:off x="4012" y="1588"/>
              <a:ext cx="2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49" name="Line 49"/>
            <p:cNvSpPr>
              <a:spLocks noChangeShapeType="1"/>
            </p:cNvSpPr>
            <p:nvPr/>
          </p:nvSpPr>
          <p:spPr bwMode="auto">
            <a:xfrm>
              <a:off x="3780" y="1588"/>
              <a:ext cx="1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50" name="Line 50"/>
            <p:cNvSpPr>
              <a:spLocks noChangeShapeType="1"/>
            </p:cNvSpPr>
            <p:nvPr/>
          </p:nvSpPr>
          <p:spPr bwMode="auto">
            <a:xfrm>
              <a:off x="3481" y="1588"/>
              <a:ext cx="1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51" name="Oval 51"/>
            <p:cNvSpPr>
              <a:spLocks noChangeArrowheads="1"/>
            </p:cNvSpPr>
            <p:nvPr/>
          </p:nvSpPr>
          <p:spPr bwMode="auto">
            <a:xfrm>
              <a:off x="3455" y="1720"/>
              <a:ext cx="52" cy="4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52" name="Line 52"/>
            <p:cNvSpPr>
              <a:spLocks noChangeShapeType="1"/>
            </p:cNvSpPr>
            <p:nvPr/>
          </p:nvSpPr>
          <p:spPr bwMode="auto">
            <a:xfrm>
              <a:off x="2988" y="1588"/>
              <a:ext cx="1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53" name="Line 53"/>
            <p:cNvSpPr>
              <a:spLocks noChangeShapeType="1"/>
            </p:cNvSpPr>
            <p:nvPr/>
          </p:nvSpPr>
          <p:spPr bwMode="auto">
            <a:xfrm>
              <a:off x="2768" y="1588"/>
              <a:ext cx="1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54" name="Line 54"/>
            <p:cNvSpPr>
              <a:spLocks noChangeShapeType="1"/>
            </p:cNvSpPr>
            <p:nvPr/>
          </p:nvSpPr>
          <p:spPr bwMode="auto">
            <a:xfrm>
              <a:off x="2521" y="1588"/>
              <a:ext cx="1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55" name="Oval 55"/>
            <p:cNvSpPr>
              <a:spLocks noChangeArrowheads="1"/>
            </p:cNvSpPr>
            <p:nvPr/>
          </p:nvSpPr>
          <p:spPr bwMode="auto">
            <a:xfrm>
              <a:off x="2495" y="1720"/>
              <a:ext cx="52" cy="4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56" name="Line 56"/>
            <p:cNvSpPr>
              <a:spLocks noChangeShapeType="1"/>
            </p:cNvSpPr>
            <p:nvPr/>
          </p:nvSpPr>
          <p:spPr bwMode="auto">
            <a:xfrm>
              <a:off x="2275" y="1599"/>
              <a:ext cx="1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57" name="Oval 57"/>
            <p:cNvSpPr>
              <a:spLocks noChangeArrowheads="1"/>
            </p:cNvSpPr>
            <p:nvPr/>
          </p:nvSpPr>
          <p:spPr bwMode="auto">
            <a:xfrm>
              <a:off x="2249" y="1720"/>
              <a:ext cx="52" cy="4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58" name="Line 58"/>
            <p:cNvSpPr>
              <a:spLocks noChangeShapeType="1"/>
            </p:cNvSpPr>
            <p:nvPr/>
          </p:nvSpPr>
          <p:spPr bwMode="auto">
            <a:xfrm>
              <a:off x="2275" y="1741"/>
              <a:ext cx="1" cy="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59" name="Line 59"/>
            <p:cNvSpPr>
              <a:spLocks noChangeShapeType="1"/>
            </p:cNvSpPr>
            <p:nvPr/>
          </p:nvSpPr>
          <p:spPr bwMode="auto">
            <a:xfrm>
              <a:off x="2275" y="1741"/>
              <a:ext cx="24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60" name="Line 60"/>
            <p:cNvSpPr>
              <a:spLocks noChangeShapeType="1"/>
            </p:cNvSpPr>
            <p:nvPr/>
          </p:nvSpPr>
          <p:spPr bwMode="auto">
            <a:xfrm>
              <a:off x="2768" y="1741"/>
              <a:ext cx="22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61" name="Oval 61"/>
            <p:cNvSpPr>
              <a:spLocks noChangeArrowheads="1"/>
            </p:cNvSpPr>
            <p:nvPr/>
          </p:nvSpPr>
          <p:spPr bwMode="auto">
            <a:xfrm>
              <a:off x="2962" y="1720"/>
              <a:ext cx="52" cy="4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62" name="Line 62"/>
            <p:cNvSpPr>
              <a:spLocks noChangeShapeType="1"/>
            </p:cNvSpPr>
            <p:nvPr/>
          </p:nvSpPr>
          <p:spPr bwMode="auto">
            <a:xfrm>
              <a:off x="2521" y="1741"/>
              <a:ext cx="247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63" name="Oval 63"/>
            <p:cNvSpPr>
              <a:spLocks noChangeArrowheads="1"/>
            </p:cNvSpPr>
            <p:nvPr/>
          </p:nvSpPr>
          <p:spPr bwMode="auto">
            <a:xfrm>
              <a:off x="2742" y="1720"/>
              <a:ext cx="52" cy="4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64" name="Line 64"/>
            <p:cNvSpPr>
              <a:spLocks noChangeShapeType="1"/>
            </p:cNvSpPr>
            <p:nvPr/>
          </p:nvSpPr>
          <p:spPr bwMode="auto">
            <a:xfrm>
              <a:off x="2988" y="1741"/>
              <a:ext cx="493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65" name="Line 65"/>
            <p:cNvSpPr>
              <a:spLocks noChangeShapeType="1"/>
            </p:cNvSpPr>
            <p:nvPr/>
          </p:nvSpPr>
          <p:spPr bwMode="auto">
            <a:xfrm>
              <a:off x="3481" y="1741"/>
              <a:ext cx="299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66" name="Oval 66"/>
            <p:cNvSpPr>
              <a:spLocks noChangeArrowheads="1"/>
            </p:cNvSpPr>
            <p:nvPr/>
          </p:nvSpPr>
          <p:spPr bwMode="auto">
            <a:xfrm>
              <a:off x="3754" y="1720"/>
              <a:ext cx="51" cy="4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67" name="Line 67"/>
            <p:cNvSpPr>
              <a:spLocks noChangeShapeType="1"/>
            </p:cNvSpPr>
            <p:nvPr/>
          </p:nvSpPr>
          <p:spPr bwMode="auto">
            <a:xfrm>
              <a:off x="3780" y="1741"/>
              <a:ext cx="232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68" name="Oval 68"/>
            <p:cNvSpPr>
              <a:spLocks noChangeArrowheads="1"/>
            </p:cNvSpPr>
            <p:nvPr/>
          </p:nvSpPr>
          <p:spPr bwMode="auto">
            <a:xfrm>
              <a:off x="3987" y="1720"/>
              <a:ext cx="51" cy="4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69" name="Line 69"/>
            <p:cNvSpPr>
              <a:spLocks noChangeShapeType="1"/>
            </p:cNvSpPr>
            <p:nvPr/>
          </p:nvSpPr>
          <p:spPr bwMode="auto">
            <a:xfrm>
              <a:off x="4012" y="1741"/>
              <a:ext cx="234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70" name="Oval 70"/>
            <p:cNvSpPr>
              <a:spLocks noChangeArrowheads="1"/>
            </p:cNvSpPr>
            <p:nvPr/>
          </p:nvSpPr>
          <p:spPr bwMode="auto">
            <a:xfrm>
              <a:off x="4221" y="1720"/>
              <a:ext cx="51" cy="4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71" name="Line 71"/>
            <p:cNvSpPr>
              <a:spLocks noChangeShapeType="1"/>
            </p:cNvSpPr>
            <p:nvPr/>
          </p:nvSpPr>
          <p:spPr bwMode="auto">
            <a:xfrm>
              <a:off x="4246" y="1588"/>
              <a:ext cx="2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72" name="Line 72"/>
            <p:cNvSpPr>
              <a:spLocks noChangeShapeType="1"/>
            </p:cNvSpPr>
            <p:nvPr/>
          </p:nvSpPr>
          <p:spPr bwMode="auto">
            <a:xfrm>
              <a:off x="4571" y="1741"/>
              <a:ext cx="285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73" name="Line 73"/>
            <p:cNvSpPr>
              <a:spLocks noChangeShapeType="1"/>
            </p:cNvSpPr>
            <p:nvPr/>
          </p:nvSpPr>
          <p:spPr bwMode="auto">
            <a:xfrm>
              <a:off x="4856" y="1741"/>
              <a:ext cx="273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74" name="Oval 74"/>
            <p:cNvSpPr>
              <a:spLocks noChangeArrowheads="1"/>
            </p:cNvSpPr>
            <p:nvPr/>
          </p:nvSpPr>
          <p:spPr bwMode="auto">
            <a:xfrm>
              <a:off x="5103" y="1720"/>
              <a:ext cx="51" cy="4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75" name="Line 75"/>
            <p:cNvSpPr>
              <a:spLocks noChangeShapeType="1"/>
            </p:cNvSpPr>
            <p:nvPr/>
          </p:nvSpPr>
          <p:spPr bwMode="auto">
            <a:xfrm>
              <a:off x="3209" y="2565"/>
              <a:ext cx="1" cy="1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76" name="Oval 76"/>
            <p:cNvSpPr>
              <a:spLocks noChangeArrowheads="1"/>
            </p:cNvSpPr>
            <p:nvPr/>
          </p:nvSpPr>
          <p:spPr bwMode="auto">
            <a:xfrm>
              <a:off x="3183" y="2686"/>
              <a:ext cx="52" cy="4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77" name="Line 77"/>
            <p:cNvSpPr>
              <a:spLocks noChangeShapeType="1"/>
            </p:cNvSpPr>
            <p:nvPr/>
          </p:nvSpPr>
          <p:spPr bwMode="auto">
            <a:xfrm>
              <a:off x="3209" y="2708"/>
              <a:ext cx="32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78" name="Line 78"/>
            <p:cNvSpPr>
              <a:spLocks noChangeShapeType="1"/>
            </p:cNvSpPr>
            <p:nvPr/>
          </p:nvSpPr>
          <p:spPr bwMode="auto">
            <a:xfrm>
              <a:off x="3209" y="2708"/>
              <a:ext cx="1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79" name="Line 79"/>
            <p:cNvSpPr>
              <a:spLocks noChangeShapeType="1"/>
            </p:cNvSpPr>
            <p:nvPr/>
          </p:nvSpPr>
          <p:spPr bwMode="auto">
            <a:xfrm flipV="1">
              <a:off x="3533" y="1654"/>
              <a:ext cx="1" cy="10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80" name="Line 80"/>
            <p:cNvSpPr>
              <a:spLocks noChangeShapeType="1"/>
            </p:cNvSpPr>
            <p:nvPr/>
          </p:nvSpPr>
          <p:spPr bwMode="auto">
            <a:xfrm>
              <a:off x="3533" y="1654"/>
              <a:ext cx="93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81" name="Line 81"/>
            <p:cNvSpPr>
              <a:spLocks noChangeShapeType="1"/>
            </p:cNvSpPr>
            <p:nvPr/>
          </p:nvSpPr>
          <p:spPr bwMode="auto">
            <a:xfrm flipV="1">
              <a:off x="4466" y="1588"/>
              <a:ext cx="2" cy="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82" name="Line 82"/>
            <p:cNvSpPr>
              <a:spLocks noChangeShapeType="1"/>
            </p:cNvSpPr>
            <p:nvPr/>
          </p:nvSpPr>
          <p:spPr bwMode="auto">
            <a:xfrm flipV="1">
              <a:off x="1548" y="1928"/>
              <a:ext cx="1" cy="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83" name="Line 83"/>
            <p:cNvSpPr>
              <a:spLocks noChangeShapeType="1"/>
            </p:cNvSpPr>
            <p:nvPr/>
          </p:nvSpPr>
          <p:spPr bwMode="auto">
            <a:xfrm>
              <a:off x="1548" y="1928"/>
              <a:ext cx="48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84" name="Line 84"/>
            <p:cNvSpPr>
              <a:spLocks noChangeShapeType="1"/>
            </p:cNvSpPr>
            <p:nvPr/>
          </p:nvSpPr>
          <p:spPr bwMode="auto">
            <a:xfrm flipV="1">
              <a:off x="2028" y="1588"/>
              <a:ext cx="1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85" name="Line 85"/>
            <p:cNvSpPr>
              <a:spLocks noChangeShapeType="1"/>
            </p:cNvSpPr>
            <p:nvPr/>
          </p:nvSpPr>
          <p:spPr bwMode="auto">
            <a:xfrm flipV="1">
              <a:off x="2080" y="1588"/>
              <a:ext cx="1" cy="6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86" name="Line 86"/>
            <p:cNvSpPr>
              <a:spLocks noChangeShapeType="1"/>
            </p:cNvSpPr>
            <p:nvPr/>
          </p:nvSpPr>
          <p:spPr bwMode="auto">
            <a:xfrm>
              <a:off x="2080" y="1588"/>
              <a:ext cx="3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87" name="Line 87"/>
            <p:cNvSpPr>
              <a:spLocks noChangeShapeType="1"/>
            </p:cNvSpPr>
            <p:nvPr/>
          </p:nvSpPr>
          <p:spPr bwMode="auto">
            <a:xfrm>
              <a:off x="3741" y="2718"/>
              <a:ext cx="271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88" name="Line 88"/>
            <p:cNvSpPr>
              <a:spLocks noChangeShapeType="1"/>
            </p:cNvSpPr>
            <p:nvPr/>
          </p:nvSpPr>
          <p:spPr bwMode="auto">
            <a:xfrm>
              <a:off x="3741" y="2718"/>
              <a:ext cx="1" cy="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89" name="Line 89"/>
            <p:cNvSpPr>
              <a:spLocks noChangeShapeType="1"/>
            </p:cNvSpPr>
            <p:nvPr/>
          </p:nvSpPr>
          <p:spPr bwMode="auto">
            <a:xfrm flipV="1">
              <a:off x="4012" y="2071"/>
              <a:ext cx="2" cy="6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90" name="Line 90"/>
            <p:cNvSpPr>
              <a:spLocks noChangeShapeType="1"/>
            </p:cNvSpPr>
            <p:nvPr/>
          </p:nvSpPr>
          <p:spPr bwMode="auto">
            <a:xfrm flipH="1">
              <a:off x="2637" y="2071"/>
              <a:ext cx="137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91" name="Oval 91"/>
            <p:cNvSpPr>
              <a:spLocks noChangeArrowheads="1"/>
            </p:cNvSpPr>
            <p:nvPr/>
          </p:nvSpPr>
          <p:spPr bwMode="auto">
            <a:xfrm>
              <a:off x="3987" y="2048"/>
              <a:ext cx="51" cy="4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92" name="Line 92"/>
            <p:cNvSpPr>
              <a:spLocks noChangeShapeType="1"/>
            </p:cNvSpPr>
            <p:nvPr/>
          </p:nvSpPr>
          <p:spPr bwMode="auto">
            <a:xfrm flipV="1">
              <a:off x="2637" y="1588"/>
              <a:ext cx="2" cy="4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93" name="Line 93"/>
            <p:cNvSpPr>
              <a:spLocks noChangeShapeType="1"/>
            </p:cNvSpPr>
            <p:nvPr/>
          </p:nvSpPr>
          <p:spPr bwMode="auto">
            <a:xfrm flipV="1">
              <a:off x="4234" y="2005"/>
              <a:ext cx="1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94" name="Line 94"/>
            <p:cNvSpPr>
              <a:spLocks noChangeShapeType="1"/>
            </p:cNvSpPr>
            <p:nvPr/>
          </p:nvSpPr>
          <p:spPr bwMode="auto">
            <a:xfrm flipH="1">
              <a:off x="2703" y="2005"/>
              <a:ext cx="153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95" name="Line 95"/>
            <p:cNvSpPr>
              <a:spLocks noChangeShapeType="1"/>
            </p:cNvSpPr>
            <p:nvPr/>
          </p:nvSpPr>
          <p:spPr bwMode="auto">
            <a:xfrm>
              <a:off x="2703" y="1588"/>
              <a:ext cx="1" cy="4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96" name="Oval 96"/>
            <p:cNvSpPr>
              <a:spLocks noChangeArrowheads="1"/>
            </p:cNvSpPr>
            <p:nvPr/>
          </p:nvSpPr>
          <p:spPr bwMode="auto">
            <a:xfrm>
              <a:off x="2676" y="1982"/>
              <a:ext cx="53" cy="4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97" name="Line 97"/>
            <p:cNvSpPr>
              <a:spLocks noChangeShapeType="1"/>
            </p:cNvSpPr>
            <p:nvPr/>
          </p:nvSpPr>
          <p:spPr bwMode="auto">
            <a:xfrm flipV="1">
              <a:off x="4869" y="2059"/>
              <a:ext cx="1" cy="7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98" name="Line 98"/>
            <p:cNvSpPr>
              <a:spLocks noChangeShapeType="1"/>
            </p:cNvSpPr>
            <p:nvPr/>
          </p:nvSpPr>
          <p:spPr bwMode="auto">
            <a:xfrm>
              <a:off x="4869" y="2059"/>
              <a:ext cx="42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899" name="Line 99"/>
            <p:cNvSpPr>
              <a:spLocks noChangeShapeType="1"/>
            </p:cNvSpPr>
            <p:nvPr/>
          </p:nvSpPr>
          <p:spPr bwMode="auto">
            <a:xfrm flipV="1">
              <a:off x="5297" y="1850"/>
              <a:ext cx="1" cy="2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00" name="Oval 100"/>
            <p:cNvSpPr>
              <a:spLocks noChangeArrowheads="1"/>
            </p:cNvSpPr>
            <p:nvPr/>
          </p:nvSpPr>
          <p:spPr bwMode="auto">
            <a:xfrm>
              <a:off x="5271" y="1830"/>
              <a:ext cx="52" cy="4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01" name="Line 101"/>
            <p:cNvSpPr>
              <a:spLocks noChangeShapeType="1"/>
            </p:cNvSpPr>
            <p:nvPr/>
          </p:nvSpPr>
          <p:spPr bwMode="auto">
            <a:xfrm>
              <a:off x="4234" y="2718"/>
              <a:ext cx="324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02" name="Line 102"/>
            <p:cNvSpPr>
              <a:spLocks noChangeShapeType="1"/>
            </p:cNvSpPr>
            <p:nvPr/>
          </p:nvSpPr>
          <p:spPr bwMode="auto">
            <a:xfrm>
              <a:off x="4234" y="2718"/>
              <a:ext cx="1" cy="1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03" name="Line 103"/>
            <p:cNvSpPr>
              <a:spLocks noChangeShapeType="1"/>
            </p:cNvSpPr>
            <p:nvPr/>
          </p:nvSpPr>
          <p:spPr bwMode="auto">
            <a:xfrm flipV="1">
              <a:off x="4558" y="1950"/>
              <a:ext cx="1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04" name="Line 104"/>
            <p:cNvSpPr>
              <a:spLocks noChangeShapeType="1"/>
            </p:cNvSpPr>
            <p:nvPr/>
          </p:nvSpPr>
          <p:spPr bwMode="auto">
            <a:xfrm>
              <a:off x="4558" y="1950"/>
              <a:ext cx="45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05" name="Line 105"/>
            <p:cNvSpPr>
              <a:spLocks noChangeShapeType="1"/>
            </p:cNvSpPr>
            <p:nvPr/>
          </p:nvSpPr>
          <p:spPr bwMode="auto">
            <a:xfrm flipV="1">
              <a:off x="5012" y="1588"/>
              <a:ext cx="1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06" name="Line 106"/>
            <p:cNvSpPr>
              <a:spLocks noChangeShapeType="1"/>
            </p:cNvSpPr>
            <p:nvPr/>
          </p:nvSpPr>
          <p:spPr bwMode="auto">
            <a:xfrm flipH="1">
              <a:off x="1873" y="2708"/>
              <a:ext cx="20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07" name="Line 107"/>
            <p:cNvSpPr>
              <a:spLocks noChangeShapeType="1"/>
            </p:cNvSpPr>
            <p:nvPr/>
          </p:nvSpPr>
          <p:spPr bwMode="auto">
            <a:xfrm flipV="1">
              <a:off x="3261" y="1599"/>
              <a:ext cx="1" cy="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08" name="Line 108"/>
            <p:cNvSpPr>
              <a:spLocks noChangeShapeType="1"/>
            </p:cNvSpPr>
            <p:nvPr/>
          </p:nvSpPr>
          <p:spPr bwMode="auto">
            <a:xfrm flipV="1">
              <a:off x="1873" y="1654"/>
              <a:ext cx="1" cy="10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09" name="Line 109"/>
            <p:cNvSpPr>
              <a:spLocks noChangeShapeType="1"/>
            </p:cNvSpPr>
            <p:nvPr/>
          </p:nvSpPr>
          <p:spPr bwMode="auto">
            <a:xfrm>
              <a:off x="1873" y="1654"/>
              <a:ext cx="138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10" name="Line 110"/>
            <p:cNvSpPr>
              <a:spLocks noChangeShapeType="1"/>
            </p:cNvSpPr>
            <p:nvPr/>
          </p:nvSpPr>
          <p:spPr bwMode="auto">
            <a:xfrm>
              <a:off x="2080" y="2565"/>
              <a:ext cx="1" cy="1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11" name="Oval 111"/>
            <p:cNvSpPr>
              <a:spLocks noChangeArrowheads="1"/>
            </p:cNvSpPr>
            <p:nvPr/>
          </p:nvSpPr>
          <p:spPr bwMode="auto">
            <a:xfrm>
              <a:off x="2054" y="2686"/>
              <a:ext cx="52" cy="4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12" name="Line 112"/>
            <p:cNvSpPr>
              <a:spLocks noChangeShapeType="1"/>
            </p:cNvSpPr>
            <p:nvPr/>
          </p:nvSpPr>
          <p:spPr bwMode="auto">
            <a:xfrm>
              <a:off x="2080" y="2708"/>
              <a:ext cx="1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13" name="Line 113"/>
            <p:cNvSpPr>
              <a:spLocks noChangeShapeType="1"/>
            </p:cNvSpPr>
            <p:nvPr/>
          </p:nvSpPr>
          <p:spPr bwMode="auto">
            <a:xfrm>
              <a:off x="4012" y="2071"/>
              <a:ext cx="74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14" name="Line 114"/>
            <p:cNvSpPr>
              <a:spLocks noChangeShapeType="1"/>
            </p:cNvSpPr>
            <p:nvPr/>
          </p:nvSpPr>
          <p:spPr bwMode="auto">
            <a:xfrm flipV="1">
              <a:off x="4752" y="1599"/>
              <a:ext cx="1" cy="4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15" name="Line 115"/>
            <p:cNvSpPr>
              <a:spLocks noChangeShapeType="1"/>
            </p:cNvSpPr>
            <p:nvPr/>
          </p:nvSpPr>
          <p:spPr bwMode="auto">
            <a:xfrm>
              <a:off x="4143" y="1588"/>
              <a:ext cx="1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16" name="Oval 116"/>
            <p:cNvSpPr>
              <a:spLocks noChangeArrowheads="1"/>
            </p:cNvSpPr>
            <p:nvPr/>
          </p:nvSpPr>
          <p:spPr bwMode="auto">
            <a:xfrm>
              <a:off x="4117" y="1830"/>
              <a:ext cx="52" cy="4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17" name="Line 117"/>
            <p:cNvSpPr>
              <a:spLocks noChangeShapeType="1"/>
            </p:cNvSpPr>
            <p:nvPr/>
          </p:nvSpPr>
          <p:spPr bwMode="auto">
            <a:xfrm>
              <a:off x="4143" y="1850"/>
              <a:ext cx="1154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18" name="Line 118"/>
            <p:cNvSpPr>
              <a:spLocks noChangeShapeType="1"/>
            </p:cNvSpPr>
            <p:nvPr/>
          </p:nvSpPr>
          <p:spPr bwMode="auto">
            <a:xfrm flipV="1">
              <a:off x="5297" y="1588"/>
              <a:ext cx="1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19" name="Line 119"/>
            <p:cNvSpPr>
              <a:spLocks noChangeShapeType="1"/>
            </p:cNvSpPr>
            <p:nvPr/>
          </p:nvSpPr>
          <p:spPr bwMode="auto">
            <a:xfrm>
              <a:off x="2897" y="1588"/>
              <a:ext cx="1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20" name="Line 120"/>
            <p:cNvSpPr>
              <a:spLocks noChangeShapeType="1"/>
            </p:cNvSpPr>
            <p:nvPr/>
          </p:nvSpPr>
          <p:spPr bwMode="auto">
            <a:xfrm>
              <a:off x="2897" y="1850"/>
              <a:ext cx="124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21" name="Line 121"/>
            <p:cNvSpPr>
              <a:spLocks noChangeShapeType="1"/>
            </p:cNvSpPr>
            <p:nvPr/>
          </p:nvSpPr>
          <p:spPr bwMode="auto">
            <a:xfrm>
              <a:off x="3909" y="1588"/>
              <a:ext cx="1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22" name="Line 122"/>
            <p:cNvSpPr>
              <a:spLocks noChangeShapeType="1"/>
            </p:cNvSpPr>
            <p:nvPr/>
          </p:nvSpPr>
          <p:spPr bwMode="auto">
            <a:xfrm>
              <a:off x="3909" y="1950"/>
              <a:ext cx="64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23" name="Oval 123"/>
            <p:cNvSpPr>
              <a:spLocks noChangeArrowheads="1"/>
            </p:cNvSpPr>
            <p:nvPr/>
          </p:nvSpPr>
          <p:spPr bwMode="auto">
            <a:xfrm>
              <a:off x="4532" y="1928"/>
              <a:ext cx="52" cy="4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24" name="Line 124"/>
            <p:cNvSpPr>
              <a:spLocks noChangeShapeType="1"/>
            </p:cNvSpPr>
            <p:nvPr/>
          </p:nvSpPr>
          <p:spPr bwMode="auto">
            <a:xfrm>
              <a:off x="3597" y="1588"/>
              <a:ext cx="1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25" name="Line 125"/>
            <p:cNvSpPr>
              <a:spLocks noChangeShapeType="1"/>
            </p:cNvSpPr>
            <p:nvPr/>
          </p:nvSpPr>
          <p:spPr bwMode="auto">
            <a:xfrm flipH="1">
              <a:off x="2560" y="1928"/>
              <a:ext cx="1037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26" name="Oval 126"/>
            <p:cNvSpPr>
              <a:spLocks noChangeArrowheads="1"/>
            </p:cNvSpPr>
            <p:nvPr/>
          </p:nvSpPr>
          <p:spPr bwMode="auto">
            <a:xfrm>
              <a:off x="2534" y="1906"/>
              <a:ext cx="52" cy="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27" name="Line 127"/>
            <p:cNvSpPr>
              <a:spLocks noChangeShapeType="1"/>
            </p:cNvSpPr>
            <p:nvPr/>
          </p:nvSpPr>
          <p:spPr bwMode="auto">
            <a:xfrm>
              <a:off x="3403" y="1588"/>
              <a:ext cx="1" cy="5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28" name="Line 128"/>
            <p:cNvSpPr>
              <a:spLocks noChangeShapeType="1"/>
            </p:cNvSpPr>
            <p:nvPr/>
          </p:nvSpPr>
          <p:spPr bwMode="auto">
            <a:xfrm>
              <a:off x="3403" y="2181"/>
              <a:ext cx="325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29" name="Line 129"/>
            <p:cNvSpPr>
              <a:spLocks noChangeShapeType="1"/>
            </p:cNvSpPr>
            <p:nvPr/>
          </p:nvSpPr>
          <p:spPr bwMode="auto">
            <a:xfrm>
              <a:off x="3728" y="1588"/>
              <a:ext cx="1" cy="5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30" name="Oval 130"/>
            <p:cNvSpPr>
              <a:spLocks noChangeArrowheads="1"/>
            </p:cNvSpPr>
            <p:nvPr/>
          </p:nvSpPr>
          <p:spPr bwMode="auto">
            <a:xfrm>
              <a:off x="3702" y="2159"/>
              <a:ext cx="52" cy="4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31" name="Line 131"/>
            <p:cNvSpPr>
              <a:spLocks noChangeShapeType="1"/>
            </p:cNvSpPr>
            <p:nvPr/>
          </p:nvSpPr>
          <p:spPr bwMode="auto">
            <a:xfrm>
              <a:off x="2469" y="1588"/>
              <a:ext cx="1" cy="4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32" name="Oval 132"/>
            <p:cNvSpPr>
              <a:spLocks noChangeArrowheads="1"/>
            </p:cNvSpPr>
            <p:nvPr/>
          </p:nvSpPr>
          <p:spPr bwMode="auto">
            <a:xfrm>
              <a:off x="2443" y="1982"/>
              <a:ext cx="52" cy="4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33" name="Line 133"/>
            <p:cNvSpPr>
              <a:spLocks noChangeShapeType="1"/>
            </p:cNvSpPr>
            <p:nvPr/>
          </p:nvSpPr>
          <p:spPr bwMode="auto">
            <a:xfrm>
              <a:off x="2469" y="2005"/>
              <a:ext cx="23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34" name="Line 134"/>
            <p:cNvSpPr>
              <a:spLocks noChangeShapeType="1"/>
            </p:cNvSpPr>
            <p:nvPr/>
          </p:nvSpPr>
          <p:spPr bwMode="auto">
            <a:xfrm>
              <a:off x="2366" y="1588"/>
              <a:ext cx="1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35" name="Line 135"/>
            <p:cNvSpPr>
              <a:spLocks noChangeShapeType="1"/>
            </p:cNvSpPr>
            <p:nvPr/>
          </p:nvSpPr>
          <p:spPr bwMode="auto">
            <a:xfrm>
              <a:off x="2366" y="1928"/>
              <a:ext cx="194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36" name="Line 136"/>
            <p:cNvSpPr>
              <a:spLocks noChangeShapeType="1"/>
            </p:cNvSpPr>
            <p:nvPr/>
          </p:nvSpPr>
          <p:spPr bwMode="auto">
            <a:xfrm>
              <a:off x="2222" y="1588"/>
              <a:ext cx="1" cy="4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37" name="Line 137"/>
            <p:cNvSpPr>
              <a:spLocks noChangeShapeType="1"/>
            </p:cNvSpPr>
            <p:nvPr/>
          </p:nvSpPr>
          <p:spPr bwMode="auto">
            <a:xfrm>
              <a:off x="2222" y="2005"/>
              <a:ext cx="24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38" name="Line 138"/>
            <p:cNvSpPr>
              <a:spLocks noChangeShapeType="1"/>
            </p:cNvSpPr>
            <p:nvPr/>
          </p:nvSpPr>
          <p:spPr bwMode="auto">
            <a:xfrm>
              <a:off x="2508" y="984"/>
              <a:ext cx="1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39" name="Line 139"/>
            <p:cNvSpPr>
              <a:spLocks noChangeShapeType="1"/>
            </p:cNvSpPr>
            <p:nvPr/>
          </p:nvSpPr>
          <p:spPr bwMode="auto">
            <a:xfrm>
              <a:off x="1639" y="995"/>
              <a:ext cx="1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40" name="Line 140"/>
            <p:cNvSpPr>
              <a:spLocks noChangeShapeType="1"/>
            </p:cNvSpPr>
            <p:nvPr/>
          </p:nvSpPr>
          <p:spPr bwMode="auto">
            <a:xfrm>
              <a:off x="757" y="995"/>
              <a:ext cx="1" cy="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41" name="Line 141"/>
            <p:cNvSpPr>
              <a:spLocks noChangeShapeType="1"/>
            </p:cNvSpPr>
            <p:nvPr/>
          </p:nvSpPr>
          <p:spPr bwMode="auto">
            <a:xfrm flipV="1">
              <a:off x="770" y="1654"/>
              <a:ext cx="1" cy="17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42" name="Line 142"/>
            <p:cNvSpPr>
              <a:spLocks noChangeShapeType="1"/>
            </p:cNvSpPr>
            <p:nvPr/>
          </p:nvSpPr>
          <p:spPr bwMode="auto">
            <a:xfrm>
              <a:off x="887" y="1654"/>
              <a:ext cx="1" cy="16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43" name="Line 143"/>
            <p:cNvSpPr>
              <a:spLocks noChangeShapeType="1"/>
            </p:cNvSpPr>
            <p:nvPr/>
          </p:nvSpPr>
          <p:spPr bwMode="auto">
            <a:xfrm>
              <a:off x="666" y="1654"/>
              <a:ext cx="1" cy="17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44" name="Line 144"/>
            <p:cNvSpPr>
              <a:spLocks noChangeShapeType="1"/>
            </p:cNvSpPr>
            <p:nvPr/>
          </p:nvSpPr>
          <p:spPr bwMode="auto">
            <a:xfrm>
              <a:off x="666" y="3442"/>
              <a:ext cx="1894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45" name="Oval 145"/>
            <p:cNvSpPr>
              <a:spLocks noChangeArrowheads="1"/>
            </p:cNvSpPr>
            <p:nvPr/>
          </p:nvSpPr>
          <p:spPr bwMode="auto">
            <a:xfrm>
              <a:off x="2534" y="3421"/>
              <a:ext cx="52" cy="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46" name="Line 146"/>
            <p:cNvSpPr>
              <a:spLocks noChangeShapeType="1"/>
            </p:cNvSpPr>
            <p:nvPr/>
          </p:nvSpPr>
          <p:spPr bwMode="auto">
            <a:xfrm>
              <a:off x="887" y="3312"/>
              <a:ext cx="285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47" name="Oval 147"/>
            <p:cNvSpPr>
              <a:spLocks noChangeArrowheads="1"/>
            </p:cNvSpPr>
            <p:nvPr/>
          </p:nvSpPr>
          <p:spPr bwMode="auto">
            <a:xfrm>
              <a:off x="3715" y="3289"/>
              <a:ext cx="52" cy="4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48" name="Line 148"/>
            <p:cNvSpPr>
              <a:spLocks noChangeShapeType="1"/>
            </p:cNvSpPr>
            <p:nvPr/>
          </p:nvSpPr>
          <p:spPr bwMode="auto">
            <a:xfrm>
              <a:off x="770" y="3376"/>
              <a:ext cx="2439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49" name="Oval 149"/>
            <p:cNvSpPr>
              <a:spLocks noChangeArrowheads="1"/>
            </p:cNvSpPr>
            <p:nvPr/>
          </p:nvSpPr>
          <p:spPr bwMode="auto">
            <a:xfrm>
              <a:off x="3183" y="3355"/>
              <a:ext cx="52" cy="4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50" name="Line 150"/>
            <p:cNvSpPr>
              <a:spLocks noChangeShapeType="1"/>
            </p:cNvSpPr>
            <p:nvPr/>
          </p:nvSpPr>
          <p:spPr bwMode="auto">
            <a:xfrm>
              <a:off x="3209" y="3135"/>
              <a:ext cx="1" cy="2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51" name="Line 151"/>
            <p:cNvSpPr>
              <a:spLocks noChangeShapeType="1"/>
            </p:cNvSpPr>
            <p:nvPr/>
          </p:nvSpPr>
          <p:spPr bwMode="auto">
            <a:xfrm flipV="1">
              <a:off x="2560" y="3442"/>
              <a:ext cx="1" cy="2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52" name="Line 152"/>
            <p:cNvSpPr>
              <a:spLocks noChangeShapeType="1"/>
            </p:cNvSpPr>
            <p:nvPr/>
          </p:nvSpPr>
          <p:spPr bwMode="auto">
            <a:xfrm flipV="1">
              <a:off x="3741" y="3312"/>
              <a:ext cx="1" cy="3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53" name="Line 153"/>
            <p:cNvSpPr>
              <a:spLocks noChangeShapeType="1"/>
            </p:cNvSpPr>
            <p:nvPr/>
          </p:nvSpPr>
          <p:spPr bwMode="auto">
            <a:xfrm flipV="1">
              <a:off x="3741" y="3124"/>
              <a:ext cx="1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54" name="Line 154"/>
            <p:cNvSpPr>
              <a:spLocks noChangeShapeType="1"/>
            </p:cNvSpPr>
            <p:nvPr/>
          </p:nvSpPr>
          <p:spPr bwMode="auto">
            <a:xfrm flipV="1">
              <a:off x="2560" y="3135"/>
              <a:ext cx="1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55" name="Line 155"/>
            <p:cNvSpPr>
              <a:spLocks noChangeShapeType="1"/>
            </p:cNvSpPr>
            <p:nvPr/>
          </p:nvSpPr>
          <p:spPr bwMode="auto">
            <a:xfrm>
              <a:off x="3209" y="3376"/>
              <a:ext cx="1" cy="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56" name="Line 156"/>
            <p:cNvSpPr>
              <a:spLocks noChangeShapeType="1"/>
            </p:cNvSpPr>
            <p:nvPr/>
          </p:nvSpPr>
          <p:spPr bwMode="auto">
            <a:xfrm flipH="1">
              <a:off x="318" y="1654"/>
              <a:ext cx="11" cy="20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57" name="Line 157"/>
            <p:cNvSpPr>
              <a:spLocks noChangeShapeType="1"/>
            </p:cNvSpPr>
            <p:nvPr/>
          </p:nvSpPr>
          <p:spPr bwMode="auto">
            <a:xfrm>
              <a:off x="1211" y="1654"/>
              <a:ext cx="1" cy="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58" name="Line 158"/>
            <p:cNvSpPr>
              <a:spLocks noChangeShapeType="1"/>
            </p:cNvSpPr>
            <p:nvPr/>
          </p:nvSpPr>
          <p:spPr bwMode="auto">
            <a:xfrm>
              <a:off x="1211" y="1741"/>
              <a:ext cx="493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59" name="Oval 159"/>
            <p:cNvSpPr>
              <a:spLocks noChangeArrowheads="1"/>
            </p:cNvSpPr>
            <p:nvPr/>
          </p:nvSpPr>
          <p:spPr bwMode="auto">
            <a:xfrm>
              <a:off x="1678" y="1720"/>
              <a:ext cx="51" cy="4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60" name="Line 160"/>
            <p:cNvSpPr>
              <a:spLocks noChangeShapeType="1"/>
            </p:cNvSpPr>
            <p:nvPr/>
          </p:nvSpPr>
          <p:spPr bwMode="auto">
            <a:xfrm>
              <a:off x="757" y="1203"/>
              <a:ext cx="63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61" name="Oval 161"/>
            <p:cNvSpPr>
              <a:spLocks noChangeArrowheads="1"/>
            </p:cNvSpPr>
            <p:nvPr/>
          </p:nvSpPr>
          <p:spPr bwMode="auto">
            <a:xfrm>
              <a:off x="731" y="1183"/>
              <a:ext cx="52" cy="43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62" name="Line 162"/>
            <p:cNvSpPr>
              <a:spLocks noChangeShapeType="1"/>
            </p:cNvSpPr>
            <p:nvPr/>
          </p:nvSpPr>
          <p:spPr bwMode="auto">
            <a:xfrm>
              <a:off x="757" y="1203"/>
              <a:ext cx="1" cy="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63" name="Line 163"/>
            <p:cNvSpPr>
              <a:spLocks noChangeShapeType="1"/>
            </p:cNvSpPr>
            <p:nvPr/>
          </p:nvSpPr>
          <p:spPr bwMode="auto">
            <a:xfrm>
              <a:off x="1393" y="1203"/>
              <a:ext cx="1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64" name="Line 164"/>
            <p:cNvSpPr>
              <a:spLocks noChangeShapeType="1"/>
            </p:cNvSpPr>
            <p:nvPr/>
          </p:nvSpPr>
          <p:spPr bwMode="auto">
            <a:xfrm>
              <a:off x="1393" y="1665"/>
              <a:ext cx="16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65" name="Line 165"/>
            <p:cNvSpPr>
              <a:spLocks noChangeShapeType="1"/>
            </p:cNvSpPr>
            <p:nvPr/>
          </p:nvSpPr>
          <p:spPr bwMode="auto">
            <a:xfrm flipV="1">
              <a:off x="1561" y="1577"/>
              <a:ext cx="1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66" name="Line 166"/>
            <p:cNvSpPr>
              <a:spLocks noChangeShapeType="1"/>
            </p:cNvSpPr>
            <p:nvPr/>
          </p:nvSpPr>
          <p:spPr bwMode="auto">
            <a:xfrm>
              <a:off x="4246" y="1741"/>
              <a:ext cx="325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67" name="Oval 167"/>
            <p:cNvSpPr>
              <a:spLocks noChangeArrowheads="1"/>
            </p:cNvSpPr>
            <p:nvPr/>
          </p:nvSpPr>
          <p:spPr bwMode="auto">
            <a:xfrm>
              <a:off x="4545" y="1720"/>
              <a:ext cx="52" cy="4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68" name="Line 168"/>
            <p:cNvSpPr>
              <a:spLocks noChangeShapeType="1"/>
            </p:cNvSpPr>
            <p:nvPr/>
          </p:nvSpPr>
          <p:spPr bwMode="auto">
            <a:xfrm>
              <a:off x="3728" y="2181"/>
              <a:ext cx="1" cy="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69" name="Line 169"/>
            <p:cNvSpPr>
              <a:spLocks noChangeShapeType="1"/>
            </p:cNvSpPr>
            <p:nvPr/>
          </p:nvSpPr>
          <p:spPr bwMode="auto">
            <a:xfrm flipH="1">
              <a:off x="3209" y="2136"/>
              <a:ext cx="117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70" name="Line 170"/>
            <p:cNvSpPr>
              <a:spLocks noChangeShapeType="1"/>
            </p:cNvSpPr>
            <p:nvPr/>
          </p:nvSpPr>
          <p:spPr bwMode="auto">
            <a:xfrm>
              <a:off x="3663" y="1588"/>
              <a:ext cx="1" cy="5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71" name="Line 171"/>
            <p:cNvSpPr>
              <a:spLocks noChangeShapeType="1"/>
            </p:cNvSpPr>
            <p:nvPr/>
          </p:nvSpPr>
          <p:spPr bwMode="auto">
            <a:xfrm>
              <a:off x="2158" y="2136"/>
              <a:ext cx="259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72" name="Line 172"/>
            <p:cNvSpPr>
              <a:spLocks noChangeShapeType="1"/>
            </p:cNvSpPr>
            <p:nvPr/>
          </p:nvSpPr>
          <p:spPr bwMode="auto">
            <a:xfrm>
              <a:off x="2158" y="1588"/>
              <a:ext cx="1" cy="5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73" name="Line 173"/>
            <p:cNvSpPr>
              <a:spLocks noChangeShapeType="1"/>
            </p:cNvSpPr>
            <p:nvPr/>
          </p:nvSpPr>
          <p:spPr bwMode="auto">
            <a:xfrm flipH="1">
              <a:off x="3326" y="2136"/>
              <a:ext cx="337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74" name="Line 174"/>
            <p:cNvSpPr>
              <a:spLocks noChangeShapeType="1"/>
            </p:cNvSpPr>
            <p:nvPr/>
          </p:nvSpPr>
          <p:spPr bwMode="auto">
            <a:xfrm>
              <a:off x="3209" y="2136"/>
              <a:ext cx="1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75" name="Line 175"/>
            <p:cNvSpPr>
              <a:spLocks noChangeShapeType="1"/>
            </p:cNvSpPr>
            <p:nvPr/>
          </p:nvSpPr>
          <p:spPr bwMode="auto">
            <a:xfrm>
              <a:off x="2417" y="1588"/>
              <a:ext cx="2" cy="5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76" name="Oval 176"/>
            <p:cNvSpPr>
              <a:spLocks noChangeArrowheads="1"/>
            </p:cNvSpPr>
            <p:nvPr/>
          </p:nvSpPr>
          <p:spPr bwMode="auto">
            <a:xfrm>
              <a:off x="2392" y="2115"/>
              <a:ext cx="51" cy="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77" name="Line 177"/>
            <p:cNvSpPr>
              <a:spLocks noChangeShapeType="1"/>
            </p:cNvSpPr>
            <p:nvPr/>
          </p:nvSpPr>
          <p:spPr bwMode="auto">
            <a:xfrm>
              <a:off x="3326" y="1588"/>
              <a:ext cx="1" cy="5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78" name="Oval 178"/>
            <p:cNvSpPr>
              <a:spLocks noChangeArrowheads="1"/>
            </p:cNvSpPr>
            <p:nvPr/>
          </p:nvSpPr>
          <p:spPr bwMode="auto">
            <a:xfrm>
              <a:off x="3300" y="2115"/>
              <a:ext cx="51" cy="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79" name="Line 179"/>
            <p:cNvSpPr>
              <a:spLocks noChangeShapeType="1"/>
            </p:cNvSpPr>
            <p:nvPr/>
          </p:nvSpPr>
          <p:spPr bwMode="auto">
            <a:xfrm>
              <a:off x="2417" y="2136"/>
              <a:ext cx="792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80" name="Oval 180"/>
            <p:cNvSpPr>
              <a:spLocks noChangeArrowheads="1"/>
            </p:cNvSpPr>
            <p:nvPr/>
          </p:nvSpPr>
          <p:spPr bwMode="auto">
            <a:xfrm>
              <a:off x="3183" y="2115"/>
              <a:ext cx="52" cy="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81" name="Line 181"/>
            <p:cNvSpPr>
              <a:spLocks noChangeShapeType="1"/>
            </p:cNvSpPr>
            <p:nvPr/>
          </p:nvSpPr>
          <p:spPr bwMode="auto">
            <a:xfrm>
              <a:off x="1107" y="3180"/>
              <a:ext cx="377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82" name="Oval 182"/>
            <p:cNvSpPr>
              <a:spLocks noChangeArrowheads="1"/>
            </p:cNvSpPr>
            <p:nvPr/>
          </p:nvSpPr>
          <p:spPr bwMode="auto">
            <a:xfrm>
              <a:off x="4856" y="3157"/>
              <a:ext cx="52" cy="4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83" name="Line 183"/>
            <p:cNvSpPr>
              <a:spLocks noChangeShapeType="1"/>
            </p:cNvSpPr>
            <p:nvPr/>
          </p:nvSpPr>
          <p:spPr bwMode="auto">
            <a:xfrm>
              <a:off x="4882" y="3180"/>
              <a:ext cx="1" cy="5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84" name="Line 184"/>
            <p:cNvSpPr>
              <a:spLocks noChangeShapeType="1"/>
            </p:cNvSpPr>
            <p:nvPr/>
          </p:nvSpPr>
          <p:spPr bwMode="auto">
            <a:xfrm>
              <a:off x="1107" y="1654"/>
              <a:ext cx="1" cy="15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85" name="Line 185"/>
            <p:cNvSpPr>
              <a:spLocks noChangeShapeType="1"/>
            </p:cNvSpPr>
            <p:nvPr/>
          </p:nvSpPr>
          <p:spPr bwMode="auto">
            <a:xfrm>
              <a:off x="4882" y="3135"/>
              <a:ext cx="1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86" name="Line 186"/>
            <p:cNvSpPr>
              <a:spLocks noChangeShapeType="1"/>
            </p:cNvSpPr>
            <p:nvPr/>
          </p:nvSpPr>
          <p:spPr bwMode="auto">
            <a:xfrm>
              <a:off x="5426" y="3135"/>
              <a:ext cx="1" cy="5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87" name="Line 187"/>
            <p:cNvSpPr>
              <a:spLocks noChangeShapeType="1"/>
            </p:cNvSpPr>
            <p:nvPr/>
          </p:nvSpPr>
          <p:spPr bwMode="auto">
            <a:xfrm>
              <a:off x="3767" y="984"/>
              <a:ext cx="1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88" name="Line 188"/>
            <p:cNvSpPr>
              <a:spLocks noChangeShapeType="1"/>
            </p:cNvSpPr>
            <p:nvPr/>
          </p:nvSpPr>
          <p:spPr bwMode="auto">
            <a:xfrm>
              <a:off x="4933" y="984"/>
              <a:ext cx="2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89" name="Line 189"/>
            <p:cNvSpPr>
              <a:spLocks noChangeShapeType="1"/>
            </p:cNvSpPr>
            <p:nvPr/>
          </p:nvSpPr>
          <p:spPr bwMode="auto">
            <a:xfrm>
              <a:off x="1004" y="1654"/>
              <a:ext cx="1" cy="15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90" name="Line 190"/>
            <p:cNvSpPr>
              <a:spLocks noChangeShapeType="1"/>
            </p:cNvSpPr>
            <p:nvPr/>
          </p:nvSpPr>
          <p:spPr bwMode="auto">
            <a:xfrm>
              <a:off x="1004" y="3246"/>
              <a:ext cx="323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91" name="Oval 191"/>
            <p:cNvSpPr>
              <a:spLocks noChangeArrowheads="1"/>
            </p:cNvSpPr>
            <p:nvPr/>
          </p:nvSpPr>
          <p:spPr bwMode="auto">
            <a:xfrm>
              <a:off x="4208" y="3223"/>
              <a:ext cx="51" cy="43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92" name="Line 192"/>
            <p:cNvSpPr>
              <a:spLocks noChangeShapeType="1"/>
            </p:cNvSpPr>
            <p:nvPr/>
          </p:nvSpPr>
          <p:spPr bwMode="auto">
            <a:xfrm>
              <a:off x="4234" y="3135"/>
              <a:ext cx="1" cy="1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93" name="Line 193"/>
            <p:cNvSpPr>
              <a:spLocks noChangeShapeType="1"/>
            </p:cNvSpPr>
            <p:nvPr/>
          </p:nvSpPr>
          <p:spPr bwMode="auto">
            <a:xfrm>
              <a:off x="4234" y="3246"/>
              <a:ext cx="1" cy="4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94" name="Line 194"/>
            <p:cNvSpPr>
              <a:spLocks noChangeShapeType="1"/>
            </p:cNvSpPr>
            <p:nvPr/>
          </p:nvSpPr>
          <p:spPr bwMode="auto">
            <a:xfrm>
              <a:off x="550" y="3508"/>
              <a:ext cx="153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95" name="Oval 195"/>
            <p:cNvSpPr>
              <a:spLocks noChangeArrowheads="1"/>
            </p:cNvSpPr>
            <p:nvPr/>
          </p:nvSpPr>
          <p:spPr bwMode="auto">
            <a:xfrm>
              <a:off x="2054" y="3486"/>
              <a:ext cx="52" cy="4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96" name="Line 196"/>
            <p:cNvSpPr>
              <a:spLocks noChangeShapeType="1"/>
            </p:cNvSpPr>
            <p:nvPr/>
          </p:nvSpPr>
          <p:spPr bwMode="auto">
            <a:xfrm flipV="1">
              <a:off x="2080" y="3146"/>
              <a:ext cx="1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97" name="Line 197"/>
            <p:cNvSpPr>
              <a:spLocks noChangeShapeType="1"/>
            </p:cNvSpPr>
            <p:nvPr/>
          </p:nvSpPr>
          <p:spPr bwMode="auto">
            <a:xfrm>
              <a:off x="550" y="1654"/>
              <a:ext cx="1" cy="18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98" name="Line 198"/>
            <p:cNvSpPr>
              <a:spLocks noChangeShapeType="1"/>
            </p:cNvSpPr>
            <p:nvPr/>
          </p:nvSpPr>
          <p:spPr bwMode="auto">
            <a:xfrm flipV="1">
              <a:off x="2080" y="3508"/>
              <a:ext cx="1" cy="2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999" name="Line 199"/>
            <p:cNvSpPr>
              <a:spLocks noChangeShapeType="1"/>
            </p:cNvSpPr>
            <p:nvPr/>
          </p:nvSpPr>
          <p:spPr bwMode="auto">
            <a:xfrm>
              <a:off x="433" y="3574"/>
              <a:ext cx="111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00" name="Oval 200"/>
            <p:cNvSpPr>
              <a:spLocks noChangeArrowheads="1"/>
            </p:cNvSpPr>
            <p:nvPr/>
          </p:nvSpPr>
          <p:spPr bwMode="auto">
            <a:xfrm>
              <a:off x="1522" y="3551"/>
              <a:ext cx="52" cy="4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01" name="Line 201"/>
            <p:cNvSpPr>
              <a:spLocks noChangeShapeType="1"/>
            </p:cNvSpPr>
            <p:nvPr/>
          </p:nvSpPr>
          <p:spPr bwMode="auto">
            <a:xfrm>
              <a:off x="433" y="1654"/>
              <a:ext cx="1" cy="19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02" name="Line 202"/>
            <p:cNvSpPr>
              <a:spLocks noChangeShapeType="1"/>
            </p:cNvSpPr>
            <p:nvPr/>
          </p:nvSpPr>
          <p:spPr bwMode="auto">
            <a:xfrm>
              <a:off x="1548" y="3146"/>
              <a:ext cx="1" cy="4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03" name="Line 203"/>
            <p:cNvSpPr>
              <a:spLocks noChangeShapeType="1"/>
            </p:cNvSpPr>
            <p:nvPr/>
          </p:nvSpPr>
          <p:spPr bwMode="auto">
            <a:xfrm>
              <a:off x="1548" y="3574"/>
              <a:ext cx="1" cy="1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04" name="Oval 204"/>
            <p:cNvSpPr>
              <a:spLocks noChangeArrowheads="1"/>
            </p:cNvSpPr>
            <p:nvPr/>
          </p:nvSpPr>
          <p:spPr bwMode="auto">
            <a:xfrm>
              <a:off x="2456" y="1137"/>
              <a:ext cx="104" cy="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05" name="Oval 205"/>
            <p:cNvSpPr>
              <a:spLocks noChangeArrowheads="1"/>
            </p:cNvSpPr>
            <p:nvPr/>
          </p:nvSpPr>
          <p:spPr bwMode="auto">
            <a:xfrm>
              <a:off x="614" y="1565"/>
              <a:ext cx="104" cy="8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06" name="Oval 206"/>
            <p:cNvSpPr>
              <a:spLocks noChangeArrowheads="1"/>
            </p:cNvSpPr>
            <p:nvPr/>
          </p:nvSpPr>
          <p:spPr bwMode="auto">
            <a:xfrm>
              <a:off x="498" y="1565"/>
              <a:ext cx="103" cy="8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07" name="Oval 207"/>
            <p:cNvSpPr>
              <a:spLocks noChangeArrowheads="1"/>
            </p:cNvSpPr>
            <p:nvPr/>
          </p:nvSpPr>
          <p:spPr bwMode="auto">
            <a:xfrm>
              <a:off x="277" y="1565"/>
              <a:ext cx="103" cy="8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08" name="Oval 208"/>
            <p:cNvSpPr>
              <a:spLocks noChangeArrowheads="1"/>
            </p:cNvSpPr>
            <p:nvPr/>
          </p:nvSpPr>
          <p:spPr bwMode="auto">
            <a:xfrm>
              <a:off x="718" y="1565"/>
              <a:ext cx="103" cy="8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09" name="Oval 209"/>
            <p:cNvSpPr>
              <a:spLocks noChangeArrowheads="1"/>
            </p:cNvSpPr>
            <p:nvPr/>
          </p:nvSpPr>
          <p:spPr bwMode="auto">
            <a:xfrm>
              <a:off x="380" y="1565"/>
              <a:ext cx="105" cy="8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10" name="Oval 210"/>
            <p:cNvSpPr>
              <a:spLocks noChangeArrowheads="1"/>
            </p:cNvSpPr>
            <p:nvPr/>
          </p:nvSpPr>
          <p:spPr bwMode="auto">
            <a:xfrm>
              <a:off x="834" y="1565"/>
              <a:ext cx="105" cy="8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11" name="Oval 211"/>
            <p:cNvSpPr>
              <a:spLocks noChangeArrowheads="1"/>
            </p:cNvSpPr>
            <p:nvPr/>
          </p:nvSpPr>
          <p:spPr bwMode="auto">
            <a:xfrm>
              <a:off x="952" y="1565"/>
              <a:ext cx="103" cy="8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12" name="Oval 212"/>
            <p:cNvSpPr>
              <a:spLocks noChangeArrowheads="1"/>
            </p:cNvSpPr>
            <p:nvPr/>
          </p:nvSpPr>
          <p:spPr bwMode="auto">
            <a:xfrm>
              <a:off x="4182" y="2278"/>
              <a:ext cx="103" cy="8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13" name="Oval 213"/>
            <p:cNvSpPr>
              <a:spLocks noChangeArrowheads="1"/>
            </p:cNvSpPr>
            <p:nvPr/>
          </p:nvSpPr>
          <p:spPr bwMode="auto">
            <a:xfrm>
              <a:off x="3689" y="2268"/>
              <a:ext cx="103" cy="8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14" name="Oval 214"/>
            <p:cNvSpPr>
              <a:spLocks noChangeArrowheads="1"/>
            </p:cNvSpPr>
            <p:nvPr/>
          </p:nvSpPr>
          <p:spPr bwMode="auto">
            <a:xfrm>
              <a:off x="3157" y="2278"/>
              <a:ext cx="104" cy="8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15" name="Oval 215"/>
            <p:cNvSpPr>
              <a:spLocks noChangeArrowheads="1"/>
            </p:cNvSpPr>
            <p:nvPr/>
          </p:nvSpPr>
          <p:spPr bwMode="auto">
            <a:xfrm>
              <a:off x="3157" y="3047"/>
              <a:ext cx="104" cy="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16" name="Oval 216"/>
            <p:cNvSpPr>
              <a:spLocks noChangeArrowheads="1"/>
            </p:cNvSpPr>
            <p:nvPr/>
          </p:nvSpPr>
          <p:spPr bwMode="auto">
            <a:xfrm>
              <a:off x="3689" y="3037"/>
              <a:ext cx="103" cy="8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17" name="Oval 217"/>
            <p:cNvSpPr>
              <a:spLocks noChangeArrowheads="1"/>
            </p:cNvSpPr>
            <p:nvPr/>
          </p:nvSpPr>
          <p:spPr bwMode="auto">
            <a:xfrm>
              <a:off x="4182" y="3047"/>
              <a:ext cx="103" cy="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18" name="Oval 218"/>
            <p:cNvSpPr>
              <a:spLocks noChangeArrowheads="1"/>
            </p:cNvSpPr>
            <p:nvPr/>
          </p:nvSpPr>
          <p:spPr bwMode="auto">
            <a:xfrm>
              <a:off x="4830" y="3047"/>
              <a:ext cx="103" cy="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19" name="Oval 219"/>
            <p:cNvSpPr>
              <a:spLocks noChangeArrowheads="1"/>
            </p:cNvSpPr>
            <p:nvPr/>
          </p:nvSpPr>
          <p:spPr bwMode="auto">
            <a:xfrm>
              <a:off x="5374" y="3047"/>
              <a:ext cx="105" cy="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20" name="Oval 220"/>
            <p:cNvSpPr>
              <a:spLocks noChangeArrowheads="1"/>
            </p:cNvSpPr>
            <p:nvPr/>
          </p:nvSpPr>
          <p:spPr bwMode="auto">
            <a:xfrm>
              <a:off x="2508" y="3047"/>
              <a:ext cx="104" cy="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21" name="Oval 221"/>
            <p:cNvSpPr>
              <a:spLocks noChangeArrowheads="1"/>
            </p:cNvSpPr>
            <p:nvPr/>
          </p:nvSpPr>
          <p:spPr bwMode="auto">
            <a:xfrm>
              <a:off x="2028" y="3058"/>
              <a:ext cx="104" cy="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22" name="Oval 222"/>
            <p:cNvSpPr>
              <a:spLocks noChangeArrowheads="1"/>
            </p:cNvSpPr>
            <p:nvPr/>
          </p:nvSpPr>
          <p:spPr bwMode="auto">
            <a:xfrm>
              <a:off x="1497" y="3058"/>
              <a:ext cx="103" cy="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23" name="Oval 223"/>
            <p:cNvSpPr>
              <a:spLocks noChangeArrowheads="1"/>
            </p:cNvSpPr>
            <p:nvPr/>
          </p:nvSpPr>
          <p:spPr bwMode="auto">
            <a:xfrm>
              <a:off x="2028" y="2278"/>
              <a:ext cx="104" cy="8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24" name="Oval 224"/>
            <p:cNvSpPr>
              <a:spLocks noChangeArrowheads="1"/>
            </p:cNvSpPr>
            <p:nvPr/>
          </p:nvSpPr>
          <p:spPr bwMode="auto">
            <a:xfrm>
              <a:off x="3715" y="1137"/>
              <a:ext cx="103" cy="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25" name="Oval 225"/>
            <p:cNvSpPr>
              <a:spLocks noChangeArrowheads="1"/>
            </p:cNvSpPr>
            <p:nvPr/>
          </p:nvSpPr>
          <p:spPr bwMode="auto">
            <a:xfrm>
              <a:off x="4882" y="1137"/>
              <a:ext cx="104" cy="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26" name="Oval 226"/>
            <p:cNvSpPr>
              <a:spLocks noChangeArrowheads="1"/>
            </p:cNvSpPr>
            <p:nvPr/>
          </p:nvSpPr>
          <p:spPr bwMode="auto">
            <a:xfrm>
              <a:off x="1587" y="1291"/>
              <a:ext cx="104" cy="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27" name="Oval 227"/>
            <p:cNvSpPr>
              <a:spLocks noChangeArrowheads="1"/>
            </p:cNvSpPr>
            <p:nvPr/>
          </p:nvSpPr>
          <p:spPr bwMode="auto">
            <a:xfrm>
              <a:off x="1172" y="1565"/>
              <a:ext cx="103" cy="8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28" name="Oval 228"/>
            <p:cNvSpPr>
              <a:spLocks noChangeArrowheads="1"/>
            </p:cNvSpPr>
            <p:nvPr/>
          </p:nvSpPr>
          <p:spPr bwMode="auto">
            <a:xfrm>
              <a:off x="1068" y="1565"/>
              <a:ext cx="104" cy="8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29" name="Rectangle 229"/>
            <p:cNvSpPr>
              <a:spLocks noChangeArrowheads="1"/>
            </p:cNvSpPr>
            <p:nvPr/>
          </p:nvSpPr>
          <p:spPr bwMode="auto">
            <a:xfrm>
              <a:off x="4920" y="3837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7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30" name="Rectangle 230"/>
            <p:cNvSpPr>
              <a:spLocks noChangeArrowheads="1"/>
            </p:cNvSpPr>
            <p:nvPr/>
          </p:nvSpPr>
          <p:spPr bwMode="auto">
            <a:xfrm>
              <a:off x="3170" y="3772"/>
              <a:ext cx="44" cy="136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31" name="Rectangle 231"/>
            <p:cNvSpPr>
              <a:spLocks noChangeArrowheads="1"/>
            </p:cNvSpPr>
            <p:nvPr/>
          </p:nvSpPr>
          <p:spPr bwMode="auto">
            <a:xfrm>
              <a:off x="5387" y="3772"/>
              <a:ext cx="242" cy="136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ST</a:t>
              </a:r>
              <a:endParaRPr kumimoji="1" lang="en-US" altLang="zh-CN" sz="1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32" name="Rectangle 232"/>
            <p:cNvSpPr>
              <a:spLocks noChangeArrowheads="1"/>
            </p:cNvSpPr>
            <p:nvPr/>
          </p:nvSpPr>
          <p:spPr bwMode="auto">
            <a:xfrm>
              <a:off x="4843" y="3772"/>
              <a:ext cx="44" cy="136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33" name="Rectangle 233"/>
            <p:cNvSpPr>
              <a:spLocks noChangeArrowheads="1"/>
            </p:cNvSpPr>
            <p:nvPr/>
          </p:nvSpPr>
          <p:spPr bwMode="auto">
            <a:xfrm>
              <a:off x="1587" y="3826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34" name="Rectangle 234"/>
            <p:cNvSpPr>
              <a:spLocks noChangeArrowheads="1"/>
            </p:cNvSpPr>
            <p:nvPr/>
          </p:nvSpPr>
          <p:spPr bwMode="auto">
            <a:xfrm>
              <a:off x="2041" y="3760"/>
              <a:ext cx="44" cy="136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35" name="Rectangle 235"/>
            <p:cNvSpPr>
              <a:spLocks noChangeArrowheads="1"/>
            </p:cNvSpPr>
            <p:nvPr/>
          </p:nvSpPr>
          <p:spPr bwMode="auto">
            <a:xfrm>
              <a:off x="2119" y="3826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36" name="Rectangle 236"/>
            <p:cNvSpPr>
              <a:spLocks noChangeArrowheads="1"/>
            </p:cNvSpPr>
            <p:nvPr/>
          </p:nvSpPr>
          <p:spPr bwMode="auto">
            <a:xfrm>
              <a:off x="4195" y="3772"/>
              <a:ext cx="44" cy="136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37" name="Rectangle 237"/>
            <p:cNvSpPr>
              <a:spLocks noChangeArrowheads="1"/>
            </p:cNvSpPr>
            <p:nvPr/>
          </p:nvSpPr>
          <p:spPr bwMode="auto">
            <a:xfrm>
              <a:off x="3780" y="3826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5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38" name="Rectangle 238"/>
            <p:cNvSpPr>
              <a:spLocks noChangeArrowheads="1"/>
            </p:cNvSpPr>
            <p:nvPr/>
          </p:nvSpPr>
          <p:spPr bwMode="auto">
            <a:xfrm>
              <a:off x="3248" y="3837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39" name="Rectangle 239"/>
            <p:cNvSpPr>
              <a:spLocks noChangeArrowheads="1"/>
            </p:cNvSpPr>
            <p:nvPr/>
          </p:nvSpPr>
          <p:spPr bwMode="auto">
            <a:xfrm>
              <a:off x="2599" y="3837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40" name="Rectangle 240"/>
            <p:cNvSpPr>
              <a:spLocks noChangeArrowheads="1"/>
            </p:cNvSpPr>
            <p:nvPr/>
          </p:nvSpPr>
          <p:spPr bwMode="auto">
            <a:xfrm>
              <a:off x="1509" y="3760"/>
              <a:ext cx="44" cy="136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41" name="Rectangle 241"/>
            <p:cNvSpPr>
              <a:spLocks noChangeArrowheads="1"/>
            </p:cNvSpPr>
            <p:nvPr/>
          </p:nvSpPr>
          <p:spPr bwMode="auto">
            <a:xfrm>
              <a:off x="4272" y="3837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6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42" name="Rectangle 242"/>
            <p:cNvSpPr>
              <a:spLocks noChangeArrowheads="1"/>
            </p:cNvSpPr>
            <p:nvPr/>
          </p:nvSpPr>
          <p:spPr bwMode="auto">
            <a:xfrm>
              <a:off x="2521" y="3772"/>
              <a:ext cx="44" cy="136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43" name="Rectangle 243"/>
            <p:cNvSpPr>
              <a:spLocks noChangeArrowheads="1"/>
            </p:cNvSpPr>
            <p:nvPr/>
          </p:nvSpPr>
          <p:spPr bwMode="auto">
            <a:xfrm>
              <a:off x="3702" y="3760"/>
              <a:ext cx="44" cy="136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44" name="Rectangle 244"/>
            <p:cNvSpPr>
              <a:spLocks noChangeArrowheads="1"/>
            </p:cNvSpPr>
            <p:nvPr/>
          </p:nvSpPr>
          <p:spPr bwMode="auto">
            <a:xfrm>
              <a:off x="2456" y="786"/>
              <a:ext cx="68" cy="136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45" name="Rectangle 245"/>
            <p:cNvSpPr>
              <a:spLocks noChangeArrowheads="1"/>
            </p:cNvSpPr>
            <p:nvPr/>
          </p:nvSpPr>
          <p:spPr bwMode="auto">
            <a:xfrm>
              <a:off x="2560" y="852"/>
              <a:ext cx="57" cy="136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46" name="Rectangle 246"/>
            <p:cNvSpPr>
              <a:spLocks noChangeArrowheads="1"/>
            </p:cNvSpPr>
            <p:nvPr/>
          </p:nvSpPr>
          <p:spPr bwMode="auto">
            <a:xfrm>
              <a:off x="3805" y="852"/>
              <a:ext cx="57" cy="136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47" name="Rectangle 247"/>
            <p:cNvSpPr>
              <a:spLocks noChangeArrowheads="1"/>
            </p:cNvSpPr>
            <p:nvPr/>
          </p:nvSpPr>
          <p:spPr bwMode="auto">
            <a:xfrm>
              <a:off x="3702" y="786"/>
              <a:ext cx="68" cy="136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48" name="Rectangle 248"/>
            <p:cNvSpPr>
              <a:spLocks noChangeArrowheads="1"/>
            </p:cNvSpPr>
            <p:nvPr/>
          </p:nvSpPr>
          <p:spPr bwMode="auto">
            <a:xfrm>
              <a:off x="4986" y="852"/>
              <a:ext cx="57" cy="136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49" name="Rectangle 249"/>
            <p:cNvSpPr>
              <a:spLocks noChangeArrowheads="1"/>
            </p:cNvSpPr>
            <p:nvPr/>
          </p:nvSpPr>
          <p:spPr bwMode="auto">
            <a:xfrm>
              <a:off x="4882" y="786"/>
              <a:ext cx="68" cy="136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50" name="Rectangle 250"/>
            <p:cNvSpPr>
              <a:spLocks noChangeArrowheads="1"/>
            </p:cNvSpPr>
            <p:nvPr/>
          </p:nvSpPr>
          <p:spPr bwMode="auto">
            <a:xfrm>
              <a:off x="695" y="814"/>
              <a:ext cx="251" cy="173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1800" b="1" i="1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</a:t>
              </a:r>
              <a:endParaRPr kumimoji="1" lang="en-US" altLang="zh-CN" sz="1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51" name="Rectangle 251"/>
            <p:cNvSpPr>
              <a:spLocks noChangeArrowheads="1"/>
            </p:cNvSpPr>
            <p:nvPr/>
          </p:nvSpPr>
          <p:spPr bwMode="auto">
            <a:xfrm>
              <a:off x="1518" y="809"/>
              <a:ext cx="303" cy="154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1600" b="1" i="1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EX</a:t>
              </a:r>
              <a:endParaRPr kumimoji="1" lang="en-US" altLang="zh-CN" sz="16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52" name="Rectangle 252"/>
            <p:cNvSpPr>
              <a:spLocks noChangeArrowheads="1"/>
            </p:cNvSpPr>
            <p:nvPr/>
          </p:nvSpPr>
          <p:spPr bwMode="auto">
            <a:xfrm>
              <a:off x="380" y="3816"/>
              <a:ext cx="56" cy="135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53" name="Rectangle 253"/>
            <p:cNvSpPr>
              <a:spLocks noChangeArrowheads="1"/>
            </p:cNvSpPr>
            <p:nvPr/>
          </p:nvSpPr>
          <p:spPr bwMode="auto">
            <a:xfrm>
              <a:off x="303" y="3750"/>
              <a:ext cx="44" cy="135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54" name="Rectangle 254"/>
            <p:cNvSpPr>
              <a:spLocks noChangeArrowheads="1"/>
            </p:cNvSpPr>
            <p:nvPr/>
          </p:nvSpPr>
          <p:spPr bwMode="auto">
            <a:xfrm>
              <a:off x="2054" y="2383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55" name="Rectangle 255"/>
            <p:cNvSpPr>
              <a:spLocks noChangeArrowheads="1"/>
            </p:cNvSpPr>
            <p:nvPr/>
          </p:nvSpPr>
          <p:spPr bwMode="auto">
            <a:xfrm>
              <a:off x="3157" y="2376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56" name="Rectangle 256"/>
            <p:cNvSpPr>
              <a:spLocks noChangeArrowheads="1"/>
            </p:cNvSpPr>
            <p:nvPr/>
          </p:nvSpPr>
          <p:spPr bwMode="auto">
            <a:xfrm>
              <a:off x="3689" y="2373"/>
              <a:ext cx="57" cy="136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57" name="Rectangle 257"/>
            <p:cNvSpPr>
              <a:spLocks noChangeArrowheads="1"/>
            </p:cNvSpPr>
            <p:nvPr/>
          </p:nvSpPr>
          <p:spPr bwMode="auto">
            <a:xfrm>
              <a:off x="4208" y="2373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58" name="Rectangle 258"/>
            <p:cNvSpPr>
              <a:spLocks noChangeArrowheads="1"/>
            </p:cNvSpPr>
            <p:nvPr/>
          </p:nvSpPr>
          <p:spPr bwMode="auto">
            <a:xfrm>
              <a:off x="1497" y="2877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59" name="Rectangle 259"/>
            <p:cNvSpPr>
              <a:spLocks noChangeArrowheads="1"/>
            </p:cNvSpPr>
            <p:nvPr/>
          </p:nvSpPr>
          <p:spPr bwMode="auto">
            <a:xfrm>
              <a:off x="2028" y="2863"/>
              <a:ext cx="56" cy="135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60" name="Rectangle 260"/>
            <p:cNvSpPr>
              <a:spLocks noChangeArrowheads="1"/>
            </p:cNvSpPr>
            <p:nvPr/>
          </p:nvSpPr>
          <p:spPr bwMode="auto">
            <a:xfrm>
              <a:off x="2508" y="2867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61" name="Rectangle 261"/>
            <p:cNvSpPr>
              <a:spLocks noChangeArrowheads="1"/>
            </p:cNvSpPr>
            <p:nvPr/>
          </p:nvSpPr>
          <p:spPr bwMode="auto">
            <a:xfrm>
              <a:off x="3170" y="2863"/>
              <a:ext cx="56" cy="135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62" name="Rectangle 262"/>
            <p:cNvSpPr>
              <a:spLocks noChangeArrowheads="1"/>
            </p:cNvSpPr>
            <p:nvPr/>
          </p:nvSpPr>
          <p:spPr bwMode="auto">
            <a:xfrm>
              <a:off x="3702" y="2842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63" name="Rectangle 263"/>
            <p:cNvSpPr>
              <a:spLocks noChangeArrowheads="1"/>
            </p:cNvSpPr>
            <p:nvPr/>
          </p:nvSpPr>
          <p:spPr bwMode="auto">
            <a:xfrm>
              <a:off x="4182" y="2869"/>
              <a:ext cx="56" cy="135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64" name="Rectangle 264"/>
            <p:cNvSpPr>
              <a:spLocks noChangeArrowheads="1"/>
            </p:cNvSpPr>
            <p:nvPr/>
          </p:nvSpPr>
          <p:spPr bwMode="auto">
            <a:xfrm>
              <a:off x="4829" y="2859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65" name="Rectangle 265"/>
            <p:cNvSpPr>
              <a:spLocks noChangeArrowheads="1"/>
            </p:cNvSpPr>
            <p:nvPr/>
          </p:nvSpPr>
          <p:spPr bwMode="auto">
            <a:xfrm>
              <a:off x="5374" y="2867"/>
              <a:ext cx="57" cy="136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66" name="Rectangle 266"/>
            <p:cNvSpPr>
              <a:spLocks noChangeArrowheads="1"/>
            </p:cNvSpPr>
            <p:nvPr/>
          </p:nvSpPr>
          <p:spPr bwMode="auto">
            <a:xfrm>
              <a:off x="601" y="1357"/>
              <a:ext cx="170" cy="136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≥1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67" name="Rectangle 267"/>
            <p:cNvSpPr>
              <a:spLocks noChangeArrowheads="1"/>
            </p:cNvSpPr>
            <p:nvPr/>
          </p:nvSpPr>
          <p:spPr bwMode="auto">
            <a:xfrm>
              <a:off x="2392" y="1248"/>
              <a:ext cx="170" cy="136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≥1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68" name="Rectangle 268"/>
            <p:cNvSpPr>
              <a:spLocks noChangeArrowheads="1"/>
            </p:cNvSpPr>
            <p:nvPr/>
          </p:nvSpPr>
          <p:spPr bwMode="auto">
            <a:xfrm>
              <a:off x="3663" y="1245"/>
              <a:ext cx="170" cy="136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≥1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69" name="Rectangle 269"/>
            <p:cNvSpPr>
              <a:spLocks noChangeArrowheads="1"/>
            </p:cNvSpPr>
            <p:nvPr/>
          </p:nvSpPr>
          <p:spPr bwMode="auto">
            <a:xfrm>
              <a:off x="4830" y="1248"/>
              <a:ext cx="170" cy="136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≥1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70" name="Rectangle 270"/>
            <p:cNvSpPr>
              <a:spLocks noChangeArrowheads="1"/>
            </p:cNvSpPr>
            <p:nvPr/>
          </p:nvSpPr>
          <p:spPr bwMode="auto">
            <a:xfrm>
              <a:off x="1587" y="1412"/>
              <a:ext cx="94" cy="136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71" name="Rectangle 271"/>
            <p:cNvSpPr>
              <a:spLocks noChangeArrowheads="1"/>
            </p:cNvSpPr>
            <p:nvPr/>
          </p:nvSpPr>
          <p:spPr bwMode="auto">
            <a:xfrm>
              <a:off x="2093" y="1409"/>
              <a:ext cx="94" cy="136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72" name="Rectangle 272"/>
            <p:cNvSpPr>
              <a:spLocks noChangeArrowheads="1"/>
            </p:cNvSpPr>
            <p:nvPr/>
          </p:nvSpPr>
          <p:spPr bwMode="auto">
            <a:xfrm>
              <a:off x="3338" y="1397"/>
              <a:ext cx="94" cy="136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73" name="Rectangle 273"/>
            <p:cNvSpPr>
              <a:spLocks noChangeArrowheads="1"/>
            </p:cNvSpPr>
            <p:nvPr/>
          </p:nvSpPr>
          <p:spPr bwMode="auto">
            <a:xfrm>
              <a:off x="4505" y="1409"/>
              <a:ext cx="94" cy="136"/>
            </a:xfrm>
            <a:prstGeom prst="rect">
              <a:avLst/>
            </a:prstGeom>
            <a:noFill/>
            <a:ln w="285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74" name="Line 274"/>
            <p:cNvSpPr>
              <a:spLocks noChangeShapeType="1"/>
            </p:cNvSpPr>
            <p:nvPr/>
          </p:nvSpPr>
          <p:spPr bwMode="auto">
            <a:xfrm>
              <a:off x="5390" y="3771"/>
              <a:ext cx="1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075" name="Line 275"/>
            <p:cNvSpPr>
              <a:spLocks noChangeShapeType="1"/>
            </p:cNvSpPr>
            <p:nvPr/>
          </p:nvSpPr>
          <p:spPr bwMode="auto">
            <a:xfrm>
              <a:off x="1520" y="803"/>
              <a:ext cx="1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76" name="Line 275"/>
          <p:cNvSpPr>
            <a:spLocks noChangeShapeType="1"/>
          </p:cNvSpPr>
          <p:nvPr/>
        </p:nvSpPr>
        <p:spPr bwMode="auto">
          <a:xfrm>
            <a:off x="1110298" y="1296988"/>
            <a:ext cx="173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Line 275"/>
          <p:cNvSpPr>
            <a:spLocks noChangeShapeType="1"/>
          </p:cNvSpPr>
          <p:nvPr/>
        </p:nvSpPr>
        <p:spPr bwMode="auto">
          <a:xfrm>
            <a:off x="3870008" y="1247458"/>
            <a:ext cx="173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Line 275"/>
          <p:cNvSpPr>
            <a:spLocks noChangeShapeType="1"/>
          </p:cNvSpPr>
          <p:nvPr/>
        </p:nvSpPr>
        <p:spPr bwMode="auto">
          <a:xfrm>
            <a:off x="5876608" y="1247458"/>
            <a:ext cx="173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Line 275"/>
          <p:cNvSpPr>
            <a:spLocks noChangeShapeType="1"/>
          </p:cNvSpPr>
          <p:nvPr/>
        </p:nvSpPr>
        <p:spPr bwMode="auto">
          <a:xfrm>
            <a:off x="7730808" y="1247458"/>
            <a:ext cx="173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6" grpId="0" autoUpdateAnimBg="0"/>
      <p:bldP spid="276" grpId="0" animBg="1"/>
      <p:bldP spid="4" grpId="0" bldLvl="0" animBg="1"/>
      <p:bldP spid="5" grpId="0" bldLvl="0" animBg="1"/>
      <p:bldP spid="6" grpId="0" bldLvl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课件北航模板</Template>
  <TotalTime>0</TotalTime>
  <Words>2744</Words>
  <Application>WPS 演示</Application>
  <PresentationFormat>全屏显示(4:3)</PresentationFormat>
  <Paragraphs>1305</Paragraphs>
  <Slides>14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Tahoma</vt:lpstr>
      <vt:lpstr>Times New Roman</vt:lpstr>
      <vt:lpstr>黑体</vt:lpstr>
      <vt:lpstr>Symbol</vt:lpstr>
      <vt:lpstr>微软雅黑</vt:lpstr>
      <vt:lpstr>Arial Unicode MS</vt:lpstr>
      <vt:lpstr>Calibri</vt:lpstr>
      <vt:lpstr>默认设计模板</vt:lpstr>
      <vt:lpstr>Visio.Drawing.11</vt:lpstr>
      <vt:lpstr>四、编码器</vt:lpstr>
      <vt:lpstr>1、二进制编码器</vt:lpstr>
      <vt:lpstr>【例】</vt:lpstr>
      <vt:lpstr>2、二—十进制编码器</vt:lpstr>
      <vt:lpstr>3、优先编码器</vt:lpstr>
      <vt:lpstr>【例】</vt:lpstr>
      <vt:lpstr>集成优先编码器——74148（8线-3线）</vt:lpstr>
      <vt:lpstr>集成优先编码器——74148（8线-3线）</vt:lpstr>
      <vt:lpstr>集成优先编码器——74148</vt:lpstr>
      <vt:lpstr>【例1】</vt:lpstr>
      <vt:lpstr>【例2】</vt:lpstr>
      <vt:lpstr>3.编码器的应用-中断</vt:lpstr>
      <vt:lpstr>3.编码器的应用-中断</vt:lpstr>
      <vt:lpstr>3.编码器的应用-中断</vt:lpstr>
    </vt:vector>
  </TitlesOfParts>
  <Company>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逻辑代数及逻辑函数的化简</dc:title>
  <dc:creator>thtf</dc:creator>
  <cp:lastModifiedBy>胡晓光</cp:lastModifiedBy>
  <cp:revision>320</cp:revision>
  <dcterms:created xsi:type="dcterms:W3CDTF">2004-02-20T06:45:00Z</dcterms:created>
  <dcterms:modified xsi:type="dcterms:W3CDTF">2022-03-29T09:54:04Z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6466F0520C5B49A6BF583E86BC4C424A</vt:lpwstr>
  </property>
  <property fmtid="{D5CDD505-2E9C-101B-9397-08002B2CF9AE}" pid="3" name="KSOProductBuildVer">
    <vt:lpwstr>2052-11.1.0.11365</vt:lpwstr>
  </property>
</Properties>
</file>