
<file path=[Content_Types].xml><?xml version="1.0" encoding="utf-8"?>
<Types xmlns="http://schemas.openxmlformats.org/package/2006/content-types"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0"/>
  </p:notesMasterIdLst>
  <p:sldIdLst>
    <p:sldId id="551" r:id="rId4"/>
    <p:sldId id="629" r:id="rId5"/>
    <p:sldId id="630" r:id="rId6"/>
    <p:sldId id="553" r:id="rId7"/>
    <p:sldId id="555" r:id="rId8"/>
    <p:sldId id="556" r:id="rId9"/>
    <p:sldId id="557" r:id="rId11"/>
    <p:sldId id="558" r:id="rId12"/>
    <p:sldId id="575" r:id="rId13"/>
    <p:sldId id="628" r:id="rId14"/>
    <p:sldId id="577" r:id="rId15"/>
    <p:sldId id="559" r:id="rId16"/>
    <p:sldId id="562" r:id="rId17"/>
    <p:sldId id="563" r:id="rId18"/>
    <p:sldId id="564" r:id="rId19"/>
    <p:sldId id="565" r:id="rId20"/>
    <p:sldId id="566" r:id="rId21"/>
    <p:sldId id="567" r:id="rId22"/>
    <p:sldId id="622" r:id="rId23"/>
    <p:sldId id="619" r:id="rId24"/>
    <p:sldId id="620" r:id="rId25"/>
    <p:sldId id="621" r:id="rId26"/>
    <p:sldId id="461" r:id="rId27"/>
    <p:sldId id="625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8F8"/>
    <a:srgbClr val="000000"/>
    <a:srgbClr val="FFFFFF"/>
    <a:srgbClr val="FF0000"/>
    <a:srgbClr val="B3ABFD"/>
    <a:srgbClr val="0070C0"/>
    <a:srgbClr val="9090F4"/>
    <a:srgbClr val="65A9D9"/>
    <a:srgbClr val="FF33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7" autoAdjust="0"/>
    <p:restoredTop sz="89307" autoAdjust="0"/>
  </p:normalViewPr>
  <p:slideViewPr>
    <p:cSldViewPr snapToGrid="0">
      <p:cViewPr varScale="1">
        <p:scale>
          <a:sx n="78" d="100"/>
          <a:sy n="78" d="100"/>
        </p:scale>
        <p:origin x="1464" y="43"/>
      </p:cViewPr>
      <p:guideLst>
        <p:guide orient="horz" pos="212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CAF0DD12-6D0B-434E-AEAE-27A0808CBFD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可以比较大小。相等时输出：</a:t>
            </a:r>
            <a:r>
              <a:rPr lang="en-US" altLang="zh-CN" dirty="0"/>
              <a:t>1 0 1</a:t>
            </a:r>
            <a:r>
              <a:rPr lang="zh-CN" altLang="en-US" dirty="0"/>
              <a:t>或 </a:t>
            </a:r>
            <a:r>
              <a:rPr lang="en-US" altLang="zh-CN" dirty="0"/>
              <a:t>0 0 0 .</a:t>
            </a:r>
            <a:endParaRPr lang="zh-CN" altLang="en-US" dirty="0"/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B671ED-FF2E-438D-889D-E2347981C2BF}" type="slidenum">
              <a:rPr kumimoji="1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分组比较，提高速度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相切：</a:t>
            </a:r>
            <a:r>
              <a:rPr kumimoji="1" lang="zh-CN" altLang="en-US" dirty="0"/>
              <a:t>原理：作出函数卡诺图，并画出和函数表达式中各“与”项对应的卡诺圈。若卡诺圈之间存在“相切”关系，即两卡诺圈之间存在不被同一卡诺圈包含的相邻最小项，则该电路可能产生险象。</a:t>
            </a:r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 </a:t>
            </a:r>
            <a:r>
              <a:rPr lang="zh-CN" altLang="en-US" dirty="0"/>
              <a:t>，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信号到输出需要几级延时？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从高电平变到低电平时，理想情况如上图，没有延迟，逻辑关系正确。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Y1=A</a:t>
            </a:r>
            <a:r>
              <a:rPr lang="zh-CN" altLang="en-US" dirty="0"/>
              <a:t>‘</a:t>
            </a:r>
            <a:r>
              <a:rPr lang="en-US" altLang="zh-CN" dirty="0"/>
              <a:t>B</a:t>
            </a:r>
            <a:r>
              <a:rPr lang="zh-CN" altLang="en-US" dirty="0"/>
              <a:t>；</a:t>
            </a:r>
            <a:r>
              <a:rPr lang="en-US" altLang="zh-CN" dirty="0"/>
              <a:t>Y0=A</a:t>
            </a:r>
            <a:r>
              <a:rPr lang="zh-CN" altLang="en-US" dirty="0"/>
              <a:t>’</a:t>
            </a:r>
            <a:r>
              <a:rPr lang="en-US" altLang="zh-CN" dirty="0"/>
              <a:t>B</a:t>
            </a:r>
            <a:r>
              <a:rPr lang="zh-CN" altLang="en-US" dirty="0"/>
              <a:t>‘；</a:t>
            </a:r>
            <a:r>
              <a:rPr lang="en-US" altLang="zh-CN" dirty="0"/>
              <a:t>Y3=AB</a:t>
            </a:r>
            <a:r>
              <a:rPr lang="zh-CN" altLang="en-US" dirty="0"/>
              <a:t>，</a:t>
            </a:r>
            <a:r>
              <a:rPr lang="en-US" altLang="zh-CN" dirty="0"/>
              <a:t>Y2=AB</a:t>
            </a:r>
            <a:r>
              <a:rPr lang="zh-CN" altLang="en-US" dirty="0"/>
              <a:t>‘</a:t>
            </a:r>
            <a:r>
              <a:rPr lang="en-US" altLang="zh-CN" dirty="0"/>
              <a:t>,</a:t>
            </a:r>
            <a:r>
              <a:rPr lang="zh-CN" altLang="en-US" dirty="0"/>
              <a:t>电路是最小项译码器</a:t>
            </a:r>
            <a:r>
              <a:rPr lang="en-US" altLang="zh-CN" dirty="0"/>
              <a:t>139</a:t>
            </a:r>
            <a:r>
              <a:rPr lang="zh-CN" altLang="en-US" dirty="0"/>
              <a:t>。当考虑门的延迟，</a:t>
            </a:r>
            <a:r>
              <a:rPr lang="en-US" altLang="zh-CN" dirty="0"/>
              <a:t>B</a:t>
            </a:r>
            <a:r>
              <a:rPr lang="zh-CN" altLang="en-US" dirty="0"/>
              <a:t>比</a:t>
            </a:r>
            <a:r>
              <a:rPr lang="en-US" altLang="zh-CN" dirty="0"/>
              <a:t>A</a:t>
            </a:r>
            <a:r>
              <a:rPr lang="zh-CN" altLang="en-US" dirty="0"/>
              <a:t>延迟了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1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skew</a:t>
            </a:r>
            <a:endParaRPr kumimoji="1" lang="en-US" altLang="zh-CN" sz="12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noProof="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在这段延迟时间里，出现了竞争与冒险的现象。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87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48D4C29-A0A9-49D4-AD1C-F3B4479D10E6}" type="slidenum">
              <a:rPr kumimoji="1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建立时间：</a:t>
            </a:r>
            <a:r>
              <a:rPr lang="en-US" altLang="zh-CN" dirty="0"/>
              <a:t>E</a:t>
            </a:r>
            <a:r>
              <a:rPr lang="zh-CN" altLang="en-US" dirty="0"/>
              <a:t>的延时</a:t>
            </a:r>
            <a:r>
              <a:rPr lang="en-US" altLang="zh-CN" dirty="0"/>
              <a:t>2</a:t>
            </a:r>
            <a:r>
              <a:rPr lang="zh-CN" altLang="en-US" dirty="0"/>
              <a:t>级，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的延时最快</a:t>
            </a:r>
            <a:r>
              <a:rPr lang="en-US" altLang="zh-CN" dirty="0"/>
              <a:t>2</a:t>
            </a:r>
            <a:r>
              <a:rPr lang="zh-CN" altLang="en-US" dirty="0"/>
              <a:t>级，可以和</a:t>
            </a:r>
            <a:r>
              <a:rPr lang="en-US" altLang="zh-CN" dirty="0"/>
              <a:t>A</a:t>
            </a:r>
            <a:r>
              <a:rPr lang="zh-CN" altLang="en-US" dirty="0"/>
              <a:t>的变化同时来。</a:t>
            </a:r>
            <a:endParaRPr lang="en-US" altLang="zh-CN" dirty="0"/>
          </a:p>
          <a:p>
            <a:r>
              <a:rPr lang="zh-CN" altLang="en-US" dirty="0"/>
              <a:t>保持时间：</a:t>
            </a:r>
            <a:r>
              <a:rPr lang="en-US" altLang="zh-CN" dirty="0"/>
              <a:t>E</a:t>
            </a:r>
            <a:r>
              <a:rPr lang="zh-CN" altLang="en-US" dirty="0"/>
              <a:t>的延时</a:t>
            </a:r>
            <a:r>
              <a:rPr lang="en-US" altLang="zh-CN" dirty="0"/>
              <a:t>2</a:t>
            </a:r>
            <a:r>
              <a:rPr lang="zh-CN" altLang="en-US" dirty="0"/>
              <a:t>级，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B-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Y</a:t>
            </a:r>
            <a:r>
              <a:rPr lang="zh-CN" altLang="en-US" dirty="0"/>
              <a:t>可能</a:t>
            </a:r>
            <a:r>
              <a:rPr lang="en-US" altLang="zh-CN" dirty="0"/>
              <a:t>3</a:t>
            </a:r>
            <a:r>
              <a:rPr lang="zh-CN" altLang="en-US" dirty="0"/>
              <a:t>级，所以</a:t>
            </a:r>
            <a:r>
              <a:rPr lang="en-US" altLang="zh-CN" dirty="0" err="1"/>
              <a:t>ThE</a:t>
            </a:r>
            <a:r>
              <a:rPr lang="zh-CN" altLang="en-US" dirty="0"/>
              <a:t>大于</a:t>
            </a:r>
            <a:r>
              <a:rPr lang="en-US" altLang="zh-CN" dirty="0"/>
              <a:t>1</a:t>
            </a:r>
            <a:r>
              <a:rPr lang="zh-CN" altLang="en-US" dirty="0"/>
              <a:t>级门级延时。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9618B1-EA34-41DF-90E8-7C285C0A1CED}" type="slidenum">
              <a:rPr kumimoji="1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6B972-157A-4C10-9CD1-BA8A3F8000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2C078-0ACF-4B6A-8B64-28DE476465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F004F-A1D3-4A32-B9CF-A5A7D5704D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EA9E54-D7F8-42B2-B05B-39B8686313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 flipV="1">
            <a:off x="633045" y="3174576"/>
            <a:ext cx="8446717" cy="45719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58715" y="2466906"/>
            <a:ext cx="7426569" cy="69536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19994" y="344593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zh-CN" altLang="en-US" noProof="0" dirty="0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189640" y="937607"/>
            <a:ext cx="3571387" cy="45719"/>
          </a:xfrm>
          <a:prstGeom prst="rect">
            <a:avLst/>
          </a:prstGeom>
          <a:gradFill rotWithShape="0">
            <a:gsLst>
              <a:gs pos="87000">
                <a:schemeClr val="bg2"/>
              </a:gs>
              <a:gs pos="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2050" name="Picture 2" descr="https://timgsa.baidu.com/timg?image&amp;quality=80&amp;size=b9999_10000&amp;sec=1513061652214&amp;di=0dbe8ba562ebf8b0aac6fc468b7851b5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92" b="35641"/>
          <a:stretch>
            <a:fillRect/>
          </a:stretch>
        </p:blipFill>
        <p:spPr bwMode="auto">
          <a:xfrm>
            <a:off x="372005" y="275048"/>
            <a:ext cx="3389022" cy="6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161" y="309671"/>
            <a:ext cx="6954715" cy="588136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16523" y="984738"/>
            <a:ext cx="8563708" cy="53750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ea typeface="黑体" panose="02010609060101010101" pitchFamily="49" charset="-122"/>
              </a:defRPr>
            </a:lvl1pPr>
            <a:lvl2pPr marL="457200" indent="0">
              <a:buNone/>
              <a:defRPr b="1">
                <a:ea typeface="黑体" panose="02010609060101010101" pitchFamily="49" charset="-122"/>
              </a:defRPr>
            </a:lvl2pPr>
            <a:lvl3pPr marL="914400" indent="0">
              <a:buNone/>
              <a:defRPr b="1">
                <a:ea typeface="黑体" panose="02010609060101010101" pitchFamily="49" charset="-122"/>
              </a:defRPr>
            </a:lvl3pPr>
            <a:lvl4pPr marL="1371600" indent="0">
              <a:buNone/>
              <a:defRPr b="1">
                <a:ea typeface="黑体" panose="02010609060101010101" pitchFamily="49" charset="-122"/>
              </a:defRPr>
            </a:lvl4pPr>
            <a:lvl5pPr marL="1828800" indent="0">
              <a:buNone/>
              <a:defRPr b="1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7DD890E-49E3-4193-9EBA-C33C8E126E14}" type="datetime3">
              <a:rPr lang="zh-CN" altLang="en-US" smtClean="0"/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2737" y="6478561"/>
            <a:ext cx="902677" cy="338407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1F08F8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315B291C-51FB-4C18-A138-CCB3C24CD792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3770" y="6459605"/>
            <a:ext cx="518747" cy="33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 b="1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/>
              <a:t>‹#›</a:t>
            </a:r>
            <a:endParaRPr lang="en-US" altLang="zh-CN" dirty="0"/>
          </a:p>
        </p:txBody>
      </p:sp>
      <p:pic>
        <p:nvPicPr>
          <p:cNvPr id="12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9788" y="1455006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b="1">
                <a:ea typeface="黑体" panose="02010609060101010101" pitchFamily="49" charset="-122"/>
              </a:defRPr>
            </a:lvl1pPr>
            <a:lvl2pPr>
              <a:defRPr b="1">
                <a:ea typeface="黑体" panose="02010609060101010101" pitchFamily="49" charset="-122"/>
              </a:defRPr>
            </a:lvl2pPr>
            <a:lvl3pPr>
              <a:defRPr b="1">
                <a:ea typeface="黑体" panose="02010609060101010101" pitchFamily="49" charset="-122"/>
              </a:defRPr>
            </a:lvl3pPr>
            <a:lvl4pPr>
              <a:defRPr b="1">
                <a:ea typeface="黑体" panose="02010609060101010101" pitchFamily="49" charset="-122"/>
              </a:defRPr>
            </a:lvl4pPr>
            <a:lvl5pPr>
              <a:defRPr b="1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740642" y="1432904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b="1">
                <a:ea typeface="黑体" panose="02010609060101010101" pitchFamily="49" charset="-122"/>
              </a:defRPr>
            </a:lvl1pPr>
            <a:lvl2pPr>
              <a:defRPr b="1">
                <a:ea typeface="黑体" panose="02010609060101010101" pitchFamily="49" charset="-122"/>
              </a:defRPr>
            </a:lvl2pPr>
            <a:lvl3pPr>
              <a:defRPr b="1">
                <a:ea typeface="黑体" panose="02010609060101010101" pitchFamily="49" charset="-122"/>
              </a:defRPr>
            </a:lvl3pPr>
            <a:lvl4pPr>
              <a:defRPr b="1">
                <a:ea typeface="黑体" panose="02010609060101010101" pitchFamily="49" charset="-122"/>
              </a:defRPr>
            </a:lvl4pPr>
            <a:lvl5pPr>
              <a:defRPr b="1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altLang="zh-CN"/>
              <a:t>‹#›</a:t>
            </a:r>
            <a:endParaRPr lang="en-US" altLang="zh-CN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b="1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F4C1C56C-149B-47FD-93E1-25EA40A550F8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104" y="265475"/>
            <a:ext cx="6961256" cy="8239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33523" y="127671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33523" y="2100631"/>
            <a:ext cx="3868737" cy="3684588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  <a:lvl2pPr>
              <a:defRPr>
                <a:ea typeface="黑体" panose="02010609060101010101" pitchFamily="49" charset="-122"/>
              </a:defRPr>
            </a:lvl2pPr>
            <a:lvl3pPr>
              <a:defRPr>
                <a:ea typeface="黑体" panose="02010609060101010101" pitchFamily="49" charset="-122"/>
              </a:defRPr>
            </a:lvl3pPr>
            <a:lvl4pPr>
              <a:defRPr>
                <a:ea typeface="黑体" panose="02010609060101010101" pitchFamily="49" charset="-122"/>
              </a:defRPr>
            </a:lvl4pPr>
            <a:lvl5pPr>
              <a:defRPr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532435" y="127671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532435" y="2100631"/>
            <a:ext cx="3887788" cy="3684588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  <a:lvl2pPr>
              <a:defRPr>
                <a:ea typeface="黑体" panose="02010609060101010101" pitchFamily="49" charset="-122"/>
              </a:defRPr>
            </a:lvl2pPr>
            <a:lvl3pPr>
              <a:defRPr>
                <a:ea typeface="黑体" panose="02010609060101010101" pitchFamily="49" charset="-122"/>
              </a:defRPr>
            </a:lvl3pPr>
            <a:lvl4pPr>
              <a:defRPr>
                <a:ea typeface="黑体" panose="02010609060101010101" pitchFamily="49" charset="-122"/>
              </a:defRPr>
            </a:lvl4pPr>
            <a:lvl5pPr>
              <a:defRPr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FF513AF2-E6BE-46BF-BE60-AE5395E88CA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125414"/>
            <a:ext cx="2949575" cy="93198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1283677"/>
            <a:ext cx="4629150" cy="4577373"/>
          </a:xfrm>
          <a:prstGeom prst="rect">
            <a:avLst/>
          </a:prstGeom>
        </p:spPr>
        <p:txBody>
          <a:bodyPr/>
          <a:lstStyle>
            <a:lvl1pPr>
              <a:defRPr sz="3200">
                <a:ea typeface="黑体" panose="02010609060101010101" pitchFamily="49" charset="-122"/>
              </a:defRPr>
            </a:lvl1pPr>
            <a:lvl2pPr>
              <a:defRPr sz="2800">
                <a:ea typeface="黑体" panose="02010609060101010101" pitchFamily="49" charset="-122"/>
              </a:defRPr>
            </a:lvl2pPr>
            <a:lvl3pPr>
              <a:defRPr sz="2400">
                <a:ea typeface="黑体" panose="02010609060101010101" pitchFamily="49" charset="-122"/>
              </a:defRPr>
            </a:lvl3pPr>
            <a:lvl4pPr>
              <a:defRPr sz="2000">
                <a:ea typeface="黑体" panose="02010609060101010101" pitchFamily="49" charset="-122"/>
              </a:defRPr>
            </a:lvl4pPr>
            <a:lvl5pPr>
              <a:defRPr sz="2000">
                <a:ea typeface="黑体" panose="02010609060101010101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ea typeface="黑体" panose="02010609060101010101" pitchFamily="49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5E5B9687-43AD-48E3-B967-34003FFE165D}" type="slidenum">
              <a:rPr lang="en-US" altLang="zh-CN" smtClean="0"/>
            </a:fld>
            <a:endParaRPr lang="en-US" altLang="zh-CN" dirty="0"/>
          </a:p>
        </p:txBody>
      </p:sp>
      <p:sp>
        <p:nvSpPr>
          <p:cNvPr id="8" name="标题 1"/>
          <p:cNvSpPr txBox="1"/>
          <p:nvPr/>
        </p:nvSpPr>
        <p:spPr bwMode="auto">
          <a:xfrm>
            <a:off x="1306104" y="265475"/>
            <a:ext cx="6961256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 dirty="0">
                <a:ea typeface="黑体" panose="02010609060101010101" pitchFamily="49" charset="-122"/>
              </a:rPr>
              <a:t>单击此处编辑母版标题样式</a:t>
            </a:r>
            <a:endParaRPr lang="zh-CN" altLang="en-US" b="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黑体" panose="02010609060101010101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ea typeface="黑体" panose="02010609060101010101" pitchFamily="49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4F3AD361-67D9-49AA-9A53-38CF28EEA58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05278-61F9-48C3-8FC3-3A17AD9DE61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00100" y="1661550"/>
            <a:ext cx="7772400" cy="4663050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黑体" panose="02010609060101010101" pitchFamily="49" charset="-122"/>
              </a:defRPr>
            </a:lvl1pPr>
            <a:lvl2pPr>
              <a:defRPr>
                <a:ea typeface="黑体" panose="02010609060101010101" pitchFamily="49" charset="-122"/>
              </a:defRPr>
            </a:lvl2pPr>
            <a:lvl3pPr>
              <a:defRPr>
                <a:ea typeface="黑体" panose="02010609060101010101" pitchFamily="49" charset="-122"/>
              </a:defRPr>
            </a:lvl3pPr>
            <a:lvl4pPr>
              <a:defRPr>
                <a:ea typeface="黑体" panose="02010609060101010101" pitchFamily="49" charset="-122"/>
              </a:defRPr>
            </a:lvl4pPr>
            <a:lvl5pPr>
              <a:defRPr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D5C643A4-3E26-45D1-96DF-2F67516788A1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0938" y="617538"/>
            <a:ext cx="5700712" cy="5514975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黑体" panose="02010609060101010101" pitchFamily="49" charset="-122"/>
              </a:defRPr>
            </a:lvl1pPr>
            <a:lvl2pPr>
              <a:defRPr>
                <a:ea typeface="黑体" panose="02010609060101010101" pitchFamily="49" charset="-122"/>
              </a:defRPr>
            </a:lvl2pPr>
            <a:lvl3pPr>
              <a:defRPr>
                <a:ea typeface="黑体" panose="02010609060101010101" pitchFamily="49" charset="-122"/>
              </a:defRPr>
            </a:lvl3pPr>
            <a:lvl4pPr>
              <a:defRPr>
                <a:ea typeface="黑体" panose="02010609060101010101" pitchFamily="49" charset="-122"/>
              </a:defRPr>
            </a:lvl4pPr>
            <a:lvl5pPr>
              <a:defRPr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DD5FF35C-FDA9-4B3C-A051-F6FCDC8E36DB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  <a:lvl2pPr>
              <a:defRPr>
                <a:ea typeface="黑体" panose="02010609060101010101" pitchFamily="49" charset="-122"/>
              </a:defRPr>
            </a:lvl2pPr>
            <a:lvl3pPr>
              <a:defRPr>
                <a:ea typeface="黑体" panose="02010609060101010101" pitchFamily="49" charset="-122"/>
              </a:defRPr>
            </a:lvl3pPr>
            <a:lvl4pPr>
              <a:defRPr>
                <a:ea typeface="黑体" panose="02010609060101010101" pitchFamily="49" charset="-122"/>
              </a:defRPr>
            </a:lvl4pPr>
            <a:lvl5pPr>
              <a:defRPr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  <a:lvl2pPr>
              <a:defRPr>
                <a:ea typeface="黑体" panose="02010609060101010101" pitchFamily="49" charset="-122"/>
              </a:defRPr>
            </a:lvl2pPr>
            <a:lvl3pPr>
              <a:defRPr>
                <a:ea typeface="黑体" panose="02010609060101010101" pitchFamily="49" charset="-122"/>
              </a:defRPr>
            </a:lvl3pPr>
            <a:lvl4pPr>
              <a:defRPr>
                <a:ea typeface="黑体" panose="02010609060101010101" pitchFamily="49" charset="-122"/>
              </a:defRPr>
            </a:lvl4pPr>
            <a:lvl5pPr>
              <a:defRPr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  <a:lvl2pPr>
              <a:defRPr>
                <a:ea typeface="黑体" panose="02010609060101010101" pitchFamily="49" charset="-122"/>
              </a:defRPr>
            </a:lvl2pPr>
            <a:lvl3pPr>
              <a:defRPr>
                <a:ea typeface="黑体" panose="02010609060101010101" pitchFamily="49" charset="-122"/>
              </a:defRPr>
            </a:lvl3pPr>
            <a:lvl4pPr>
              <a:defRPr>
                <a:ea typeface="黑体" panose="02010609060101010101" pitchFamily="49" charset="-122"/>
              </a:defRPr>
            </a:lvl4pPr>
            <a:lvl5pPr>
              <a:defRPr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  <a:lvl2pPr>
              <a:defRPr>
                <a:ea typeface="黑体" panose="02010609060101010101" pitchFamily="49" charset="-122"/>
              </a:defRPr>
            </a:lvl2pPr>
            <a:lvl3pPr>
              <a:defRPr>
                <a:ea typeface="黑体" panose="02010609060101010101" pitchFamily="49" charset="-122"/>
              </a:defRPr>
            </a:lvl3pPr>
            <a:lvl4pPr>
              <a:defRPr>
                <a:ea typeface="黑体" panose="02010609060101010101" pitchFamily="49" charset="-122"/>
              </a:defRPr>
            </a:lvl4pPr>
            <a:lvl5pPr>
              <a:defRPr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‹#›</a:t>
            </a: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F34FA4C-538F-471F-9402-5654A99CCAF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FD384-32F8-44E9-8169-93E7B597293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76729-C9B5-4B34-98AF-708B3BBA26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46FE2-46C7-43C3-9FB0-079D3084B2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74CBB-5BE3-4FC8-AE54-6E725B5C38C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C158C-DA34-4541-A3C6-DC8C90AF7B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7D7E1-75FC-4B18-9DBE-99D7C8C1392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4D0CE-8F13-4F51-9BDF-61918DB36F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chemeClr val="tx1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chemeClr val="tx1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tx1"/>
                </a:solidFill>
                <a:ea typeface="黑体" panose="02010609060101010101" pitchFamily="49" charset="-122"/>
              </a:defRPr>
            </a:lvl1pPr>
          </a:lstStyle>
          <a:p>
            <a:fld id="{71DF61C9-BBB7-42B5-A731-022D35D89F47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24769" y="320113"/>
            <a:ext cx="7305992" cy="57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53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3770" y="6459605"/>
            <a:ext cx="518747" cy="33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 b="1" smtClean="0">
                <a:solidFill>
                  <a:schemeClr val="tx1"/>
                </a:solidFill>
                <a:effectLst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r>
              <a:rPr lang="en-US" altLang="zh-CN" dirty="0"/>
              <a:t>‹#›</a:t>
            </a:r>
            <a:endParaRPr lang="en-US" altLang="zh-CN" dirty="0"/>
          </a:p>
        </p:txBody>
      </p:sp>
      <p:sp>
        <p:nvSpPr>
          <p:cNvPr id="153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9748" y="6465656"/>
            <a:ext cx="2895600" cy="33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 b="1" smtClean="0">
                <a:solidFill>
                  <a:schemeClr val="tx1"/>
                </a:solidFill>
                <a:effectLst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B99CB850-45A1-4C06-90B9-AFD35F604E04}" type="datetime3">
              <a:rPr lang="zh-CN" altLang="en-US" smtClean="0"/>
            </a:fld>
            <a:endParaRPr lang="en-US" altLang="zh-CN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gray">
          <a:xfrm>
            <a:off x="602818" y="6380642"/>
            <a:ext cx="8226425" cy="31750"/>
          </a:xfrm>
          <a:prstGeom prst="rect">
            <a:avLst/>
          </a:prstGeom>
          <a:gradFill rotWithShape="0">
            <a:gsLst>
              <a:gs pos="87000">
                <a:schemeClr val="bg2"/>
              </a:gs>
              <a:gs pos="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2050" name="Picture 2" descr="https://timgsa.baidu.com/timg?image&amp;quality=80&amp;size=b9999_10000&amp;sec=1513057428162&amp;di=37860fdf3c4871460953786bbfa26622&amp;imgtype=0&amp;src=http%3A%2F%2Fpic.baike.soso.com%2Fp%2F20111015%2F20111015115227-26026804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4" t="12080" r="11532" b="12880"/>
          <a:stretch>
            <a:fillRect/>
          </a:stretch>
        </p:blipFill>
        <p:spPr bwMode="auto">
          <a:xfrm>
            <a:off x="428827" y="248004"/>
            <a:ext cx="677490" cy="66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464668" y="6446811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04336" y="918967"/>
            <a:ext cx="8226425" cy="31750"/>
          </a:xfrm>
          <a:prstGeom prst="rect">
            <a:avLst/>
          </a:prstGeom>
          <a:gradFill rotWithShape="0">
            <a:gsLst>
              <a:gs pos="1600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107784" y="248004"/>
            <a:ext cx="31750" cy="10525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>
    <p:blinds dir="vert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 kern="1200">
          <a:solidFill>
            <a:schemeClr val="tx2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5" Type="http://schemas.openxmlformats.org/officeDocument/2006/relationships/vmlDrawing" Target="../drawings/vmlDrawing2.v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11.wmf"/><Relationship Id="rId22" Type="http://schemas.openxmlformats.org/officeDocument/2006/relationships/oleObject" Target="../embeddings/oleObject17.bin"/><Relationship Id="rId21" Type="http://schemas.openxmlformats.org/officeDocument/2006/relationships/oleObject" Target="../embeddings/oleObject16.bin"/><Relationship Id="rId20" Type="http://schemas.openxmlformats.org/officeDocument/2006/relationships/oleObject" Target="../embeddings/oleObject15.bin"/><Relationship Id="rId2" Type="http://schemas.openxmlformats.org/officeDocument/2006/relationships/image" Target="../media/image5.emf"/><Relationship Id="rId19" Type="http://schemas.openxmlformats.org/officeDocument/2006/relationships/oleObject" Target="../embeddings/oleObject14.bin"/><Relationship Id="rId18" Type="http://schemas.openxmlformats.org/officeDocument/2006/relationships/oleObject" Target="../embeddings/oleObject13.bin"/><Relationship Id="rId17" Type="http://schemas.openxmlformats.org/officeDocument/2006/relationships/oleObject" Target="../embeddings/oleObject12.bin"/><Relationship Id="rId16" Type="http://schemas.openxmlformats.org/officeDocument/2006/relationships/image" Target="../media/image10.wmf"/><Relationship Id="rId15" Type="http://schemas.openxmlformats.org/officeDocument/2006/relationships/oleObject" Target="../embeddings/oleObject11.bin"/><Relationship Id="rId14" Type="http://schemas.openxmlformats.org/officeDocument/2006/relationships/oleObject" Target="../embeddings/oleObject10.bin"/><Relationship Id="rId13" Type="http://schemas.openxmlformats.org/officeDocument/2006/relationships/oleObject" Target="../embeddings/oleObject9.bin"/><Relationship Id="rId12" Type="http://schemas.openxmlformats.org/officeDocument/2006/relationships/oleObject" Target="../embeddings/oleObject8.bin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7" Type="http://schemas.openxmlformats.org/officeDocument/2006/relationships/oleObject" Target="../embeddings/oleObject22.bin"/><Relationship Id="rId6" Type="http://schemas.openxmlformats.org/officeDocument/2006/relationships/image" Target="../media/image15.png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4.png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3.png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oleObject" Target="../embeddings/oleObject24.bin"/><Relationship Id="rId2" Type="http://schemas.openxmlformats.org/officeDocument/2006/relationships/image" Target="../media/image19.png"/><Relationship Id="rId1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emf"/><Relationship Id="rId1" Type="http://schemas.openxmlformats.org/officeDocument/2006/relationships/package" Target="../embeddings/Document1.docx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38" y="268288"/>
            <a:ext cx="3881437" cy="496887"/>
          </a:xfrm>
          <a:ln>
            <a:noFill/>
          </a:ln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b="1" dirty="0">
                <a:solidFill>
                  <a:srgbClr val="1F08F8"/>
                </a:solidFill>
              </a:rPr>
              <a:t>五、   数码比较器</a:t>
            </a:r>
            <a:endParaRPr lang="zh-CN" altLang="en-US" sz="3200" b="1" dirty="0">
              <a:solidFill>
                <a:srgbClr val="1F08F8"/>
              </a:solidFill>
            </a:endParaRP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301625" y="898525"/>
            <a:ext cx="3219450" cy="51911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、一位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数值比较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371475" y="1582738"/>
            <a:ext cx="8080375" cy="519112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1.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定义：用来比较两个一位二进制数大小的电路。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377825" y="2274888"/>
            <a:ext cx="1885950" cy="519112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2.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真值表：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71014" name="Group 6"/>
          <p:cNvGrpSpPr/>
          <p:nvPr/>
        </p:nvGrpSpPr>
        <p:grpSpPr bwMode="auto">
          <a:xfrm>
            <a:off x="542925" y="3001962"/>
            <a:ext cx="3336924" cy="1876424"/>
            <a:chOff x="252" y="1959"/>
            <a:chExt cx="2102" cy="1182"/>
          </a:xfrm>
        </p:grpSpPr>
        <p:sp>
          <p:nvSpPr>
            <p:cNvPr id="95295" name="Line 7"/>
            <p:cNvSpPr>
              <a:spLocks noChangeShapeType="1"/>
            </p:cNvSpPr>
            <p:nvPr/>
          </p:nvSpPr>
          <p:spPr bwMode="auto">
            <a:xfrm>
              <a:off x="263" y="1982"/>
              <a:ext cx="2016" cy="0"/>
            </a:xfrm>
            <a:prstGeom prst="line">
              <a:avLst/>
            </a:prstGeom>
            <a:noFill/>
            <a:ln w="28575">
              <a:solidFill>
                <a:srgbClr val="9090F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5296" name="Line 8"/>
            <p:cNvSpPr>
              <a:spLocks noChangeShapeType="1"/>
            </p:cNvSpPr>
            <p:nvPr/>
          </p:nvSpPr>
          <p:spPr bwMode="auto">
            <a:xfrm>
              <a:off x="263" y="2270"/>
              <a:ext cx="2016" cy="0"/>
            </a:xfrm>
            <a:prstGeom prst="line">
              <a:avLst/>
            </a:prstGeom>
            <a:noFill/>
            <a:ln w="28575">
              <a:solidFill>
                <a:srgbClr val="9090F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5297" name="Line 9"/>
            <p:cNvSpPr>
              <a:spLocks noChangeShapeType="1"/>
            </p:cNvSpPr>
            <p:nvPr/>
          </p:nvSpPr>
          <p:spPr bwMode="auto">
            <a:xfrm>
              <a:off x="887" y="1982"/>
              <a:ext cx="0" cy="1152"/>
            </a:xfrm>
            <a:prstGeom prst="line">
              <a:avLst/>
            </a:prstGeom>
            <a:noFill/>
            <a:ln w="28575">
              <a:solidFill>
                <a:srgbClr val="9090F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5298" name="Text Box 10"/>
            <p:cNvSpPr txBox="1">
              <a:spLocks noChangeArrowheads="1"/>
            </p:cNvSpPr>
            <p:nvPr/>
          </p:nvSpPr>
          <p:spPr bwMode="auto">
            <a:xfrm>
              <a:off x="252" y="1959"/>
              <a:ext cx="13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B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A&gt;B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5299" name="Text Box 11"/>
            <p:cNvSpPr txBox="1">
              <a:spLocks noChangeArrowheads="1"/>
            </p:cNvSpPr>
            <p:nvPr/>
          </p:nvSpPr>
          <p:spPr bwMode="auto">
            <a:xfrm>
              <a:off x="263" y="227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0     0       0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5300" name="Text Box 12"/>
            <p:cNvSpPr txBox="1">
              <a:spLocks noChangeArrowheads="1"/>
            </p:cNvSpPr>
            <p:nvPr/>
          </p:nvSpPr>
          <p:spPr bwMode="auto">
            <a:xfrm>
              <a:off x="263" y="2462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0     1       0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5301" name="Text Box 13"/>
            <p:cNvSpPr txBox="1">
              <a:spLocks noChangeArrowheads="1"/>
            </p:cNvSpPr>
            <p:nvPr/>
          </p:nvSpPr>
          <p:spPr bwMode="auto">
            <a:xfrm>
              <a:off x="263" y="2654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1     0       1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5302" name="Text Box 14"/>
            <p:cNvSpPr txBox="1">
              <a:spLocks noChangeArrowheads="1"/>
            </p:cNvSpPr>
            <p:nvPr/>
          </p:nvSpPr>
          <p:spPr bwMode="auto">
            <a:xfrm>
              <a:off x="263" y="2846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1     1       0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5303" name="Line 15"/>
            <p:cNvSpPr>
              <a:spLocks noChangeShapeType="1"/>
            </p:cNvSpPr>
            <p:nvPr/>
          </p:nvSpPr>
          <p:spPr bwMode="auto">
            <a:xfrm>
              <a:off x="290" y="3141"/>
              <a:ext cx="2064" cy="0"/>
            </a:xfrm>
            <a:prstGeom prst="line">
              <a:avLst/>
            </a:prstGeom>
            <a:noFill/>
            <a:ln w="28575">
              <a:solidFill>
                <a:srgbClr val="9090F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5304" name="Text Box 16"/>
            <p:cNvSpPr txBox="1">
              <a:spLocks noChangeArrowheads="1"/>
            </p:cNvSpPr>
            <p:nvPr/>
          </p:nvSpPr>
          <p:spPr bwMode="auto">
            <a:xfrm>
              <a:off x="1463" y="227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5305" name="Text Box 17"/>
            <p:cNvSpPr txBox="1">
              <a:spLocks noChangeArrowheads="1"/>
            </p:cNvSpPr>
            <p:nvPr/>
          </p:nvSpPr>
          <p:spPr bwMode="auto">
            <a:xfrm>
              <a:off x="1463" y="265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5306" name="Text Box 18"/>
            <p:cNvSpPr txBox="1">
              <a:spLocks noChangeArrowheads="1"/>
            </p:cNvSpPr>
            <p:nvPr/>
          </p:nvSpPr>
          <p:spPr bwMode="auto">
            <a:xfrm>
              <a:off x="1463" y="246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5307" name="Text Box 19"/>
            <p:cNvSpPr txBox="1">
              <a:spLocks noChangeArrowheads="1"/>
            </p:cNvSpPr>
            <p:nvPr/>
          </p:nvSpPr>
          <p:spPr bwMode="auto">
            <a:xfrm>
              <a:off x="1463" y="284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5308" name="Rectangle 20"/>
            <p:cNvSpPr>
              <a:spLocks noChangeArrowheads="1"/>
            </p:cNvSpPr>
            <p:nvPr/>
          </p:nvSpPr>
          <p:spPr bwMode="auto">
            <a:xfrm>
              <a:off x="1367" y="1982"/>
              <a:ext cx="50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A&lt;B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5309" name="Rectangle 21"/>
            <p:cNvSpPr>
              <a:spLocks noChangeArrowheads="1"/>
            </p:cNvSpPr>
            <p:nvPr/>
          </p:nvSpPr>
          <p:spPr bwMode="auto">
            <a:xfrm>
              <a:off x="1799" y="1982"/>
              <a:ext cx="50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A=B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5310" name="Rectangle 22"/>
            <p:cNvSpPr>
              <a:spLocks noChangeArrowheads="1"/>
            </p:cNvSpPr>
            <p:nvPr/>
          </p:nvSpPr>
          <p:spPr bwMode="auto">
            <a:xfrm>
              <a:off x="1895" y="227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5311" name="Rectangle 23"/>
            <p:cNvSpPr>
              <a:spLocks noChangeArrowheads="1"/>
            </p:cNvSpPr>
            <p:nvPr/>
          </p:nvSpPr>
          <p:spPr bwMode="auto">
            <a:xfrm>
              <a:off x="1895" y="24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5312" name="Rectangle 24"/>
            <p:cNvSpPr>
              <a:spLocks noChangeArrowheads="1"/>
            </p:cNvSpPr>
            <p:nvPr/>
          </p:nvSpPr>
          <p:spPr bwMode="auto">
            <a:xfrm>
              <a:off x="1895" y="265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5313" name="Rectangle 25"/>
            <p:cNvSpPr>
              <a:spLocks noChangeArrowheads="1"/>
            </p:cNvSpPr>
            <p:nvPr/>
          </p:nvSpPr>
          <p:spPr bwMode="auto">
            <a:xfrm>
              <a:off x="1895" y="284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71034" name="Group 26"/>
          <p:cNvGrpSpPr/>
          <p:nvPr/>
        </p:nvGrpSpPr>
        <p:grpSpPr bwMode="auto">
          <a:xfrm>
            <a:off x="292100" y="5145088"/>
            <a:ext cx="1744663" cy="519112"/>
            <a:chOff x="294" y="3241"/>
            <a:chExt cx="1099" cy="327"/>
          </a:xfrm>
        </p:grpSpPr>
        <p:sp>
          <p:nvSpPr>
            <p:cNvPr id="95293" name="Rectangle 27"/>
            <p:cNvSpPr>
              <a:spLocks noChangeArrowheads="1"/>
            </p:cNvSpPr>
            <p:nvPr/>
          </p:nvSpPr>
          <p:spPr bwMode="auto">
            <a:xfrm>
              <a:off x="294" y="3241"/>
              <a:ext cx="109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A&gt;B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8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8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5294" name="Line 28"/>
            <p:cNvSpPr>
              <a:spLocks noChangeShapeType="1"/>
            </p:cNvSpPr>
            <p:nvPr/>
          </p:nvSpPr>
          <p:spPr bwMode="auto">
            <a:xfrm>
              <a:off x="1124" y="3298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71037" name="Group 29"/>
          <p:cNvGrpSpPr/>
          <p:nvPr/>
        </p:nvGrpSpPr>
        <p:grpSpPr bwMode="auto">
          <a:xfrm>
            <a:off x="2322513" y="5180013"/>
            <a:ext cx="1744662" cy="519112"/>
            <a:chOff x="1573" y="3274"/>
            <a:chExt cx="1099" cy="327"/>
          </a:xfrm>
        </p:grpSpPr>
        <p:sp>
          <p:nvSpPr>
            <p:cNvPr id="95291" name="Rectangle 30"/>
            <p:cNvSpPr>
              <a:spLocks noChangeArrowheads="1"/>
            </p:cNvSpPr>
            <p:nvPr/>
          </p:nvSpPr>
          <p:spPr bwMode="auto">
            <a:xfrm>
              <a:off x="1573" y="3274"/>
              <a:ext cx="109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A&lt;B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8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8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5292" name="Line 31"/>
            <p:cNvSpPr>
              <a:spLocks noChangeShapeType="1"/>
            </p:cNvSpPr>
            <p:nvPr/>
          </p:nvSpPr>
          <p:spPr bwMode="auto">
            <a:xfrm>
              <a:off x="2206" y="3328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71040" name="Rectangle 32"/>
          <p:cNvSpPr>
            <a:spLocks noChangeArrowheads="1"/>
          </p:cNvSpPr>
          <p:nvPr/>
        </p:nvSpPr>
        <p:spPr bwMode="auto">
          <a:xfrm>
            <a:off x="4697413" y="2324100"/>
            <a:ext cx="1981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3.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逻辑图：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71041" name="Group 33"/>
          <p:cNvGrpSpPr/>
          <p:nvPr/>
        </p:nvGrpSpPr>
        <p:grpSpPr bwMode="auto">
          <a:xfrm>
            <a:off x="252413" y="5930900"/>
            <a:ext cx="3760787" cy="519113"/>
            <a:chOff x="214" y="3791"/>
            <a:chExt cx="2369" cy="327"/>
          </a:xfrm>
        </p:grpSpPr>
        <p:sp>
          <p:nvSpPr>
            <p:cNvPr id="95286" name="Rectangle 34"/>
            <p:cNvSpPr>
              <a:spLocks noChangeArrowheads="1"/>
            </p:cNvSpPr>
            <p:nvPr/>
          </p:nvSpPr>
          <p:spPr bwMode="auto">
            <a:xfrm>
              <a:off x="214" y="3791"/>
              <a:ext cx="236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A=B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8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8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+A</a:t>
              </a:r>
              <a:r>
                <a:rPr kumimoji="1" lang="en-US" altLang="zh-CN" sz="28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8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=A</a:t>
              </a:r>
              <a:r>
                <a:rPr kumimoji="1" lang="en-US" altLang="zh-CN" sz="28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 B</a:t>
              </a:r>
              <a:r>
                <a:rPr kumimoji="1" lang="en-US" altLang="zh-CN" sz="28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5287" name="Line 35"/>
            <p:cNvSpPr>
              <a:spLocks noChangeShapeType="1"/>
            </p:cNvSpPr>
            <p:nvPr/>
          </p:nvSpPr>
          <p:spPr bwMode="auto">
            <a:xfrm>
              <a:off x="1044" y="3848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5288" name="Line 36"/>
            <p:cNvSpPr>
              <a:spLocks noChangeShapeType="1"/>
            </p:cNvSpPr>
            <p:nvPr/>
          </p:nvSpPr>
          <p:spPr bwMode="auto">
            <a:xfrm>
              <a:off x="871" y="3847"/>
              <a:ext cx="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5289" name="Oval 37"/>
            <p:cNvSpPr>
              <a:spLocks noChangeArrowheads="1"/>
            </p:cNvSpPr>
            <p:nvPr/>
          </p:nvSpPr>
          <p:spPr bwMode="auto">
            <a:xfrm>
              <a:off x="2138" y="3919"/>
              <a:ext cx="144" cy="1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+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5290" name="Line 38"/>
            <p:cNvSpPr>
              <a:spLocks noChangeShapeType="1"/>
            </p:cNvSpPr>
            <p:nvPr/>
          </p:nvSpPr>
          <p:spPr bwMode="auto">
            <a:xfrm>
              <a:off x="1955" y="3849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0293" name="Group 53"/>
          <p:cNvGrpSpPr/>
          <p:nvPr/>
        </p:nvGrpSpPr>
        <p:grpSpPr bwMode="auto">
          <a:xfrm>
            <a:off x="4197033" y="3355658"/>
            <a:ext cx="4467225" cy="2343150"/>
            <a:chOff x="251" y="570"/>
            <a:chExt cx="2814" cy="1476"/>
          </a:xfrm>
        </p:grpSpPr>
        <p:sp>
          <p:nvSpPr>
            <p:cNvPr id="11314" name="Text Box 6"/>
            <p:cNvSpPr txBox="1">
              <a:spLocks noChangeArrowheads="1"/>
            </p:cNvSpPr>
            <p:nvPr/>
          </p:nvSpPr>
          <p:spPr bwMode="auto">
            <a:xfrm>
              <a:off x="2603" y="809"/>
              <a:ext cx="319" cy="28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15" name="Text Box 7"/>
            <p:cNvSpPr txBox="1">
              <a:spLocks noChangeArrowheads="1"/>
            </p:cNvSpPr>
            <p:nvPr/>
          </p:nvSpPr>
          <p:spPr bwMode="auto">
            <a:xfrm>
              <a:off x="2459" y="1193"/>
              <a:ext cx="606" cy="28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16" name="Text Box 8"/>
            <p:cNvSpPr txBox="1">
              <a:spLocks noChangeArrowheads="1"/>
            </p:cNvSpPr>
            <p:nvPr/>
          </p:nvSpPr>
          <p:spPr bwMode="auto">
            <a:xfrm>
              <a:off x="2603" y="1577"/>
              <a:ext cx="319" cy="28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17" name="Rectangle 9"/>
            <p:cNvSpPr>
              <a:spLocks noChangeArrowheads="1"/>
            </p:cNvSpPr>
            <p:nvPr/>
          </p:nvSpPr>
          <p:spPr bwMode="auto">
            <a:xfrm>
              <a:off x="765" y="1593"/>
              <a:ext cx="271" cy="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18" name="Text Box 10"/>
            <p:cNvSpPr txBox="1">
              <a:spLocks noChangeArrowheads="1"/>
            </p:cNvSpPr>
            <p:nvPr/>
          </p:nvSpPr>
          <p:spPr bwMode="auto">
            <a:xfrm>
              <a:off x="767" y="1556"/>
              <a:ext cx="244" cy="365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19" name="Oval 11"/>
            <p:cNvSpPr>
              <a:spLocks noChangeArrowheads="1"/>
            </p:cNvSpPr>
            <p:nvPr/>
          </p:nvSpPr>
          <p:spPr bwMode="auto">
            <a:xfrm>
              <a:off x="1046" y="1774"/>
              <a:ext cx="66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20" name="Rectangle 12"/>
            <p:cNvSpPr>
              <a:spLocks noChangeArrowheads="1"/>
            </p:cNvSpPr>
            <p:nvPr/>
          </p:nvSpPr>
          <p:spPr bwMode="auto">
            <a:xfrm>
              <a:off x="1407" y="1488"/>
              <a:ext cx="277" cy="48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21" name="Oval 13"/>
            <p:cNvSpPr>
              <a:spLocks noChangeArrowheads="1"/>
            </p:cNvSpPr>
            <p:nvPr/>
          </p:nvSpPr>
          <p:spPr bwMode="auto">
            <a:xfrm>
              <a:off x="1697" y="1701"/>
              <a:ext cx="68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22" name="Rectangle 14"/>
            <p:cNvSpPr>
              <a:spLocks noChangeArrowheads="1"/>
            </p:cNvSpPr>
            <p:nvPr/>
          </p:nvSpPr>
          <p:spPr bwMode="auto">
            <a:xfrm>
              <a:off x="1407" y="717"/>
              <a:ext cx="277" cy="48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23" name="Oval 15"/>
            <p:cNvSpPr>
              <a:spLocks noChangeArrowheads="1"/>
            </p:cNvSpPr>
            <p:nvPr/>
          </p:nvSpPr>
          <p:spPr bwMode="auto">
            <a:xfrm>
              <a:off x="1697" y="929"/>
              <a:ext cx="68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24" name="Rectangle 16"/>
            <p:cNvSpPr>
              <a:spLocks noChangeArrowheads="1"/>
            </p:cNvSpPr>
            <p:nvPr/>
          </p:nvSpPr>
          <p:spPr bwMode="auto">
            <a:xfrm>
              <a:off x="779" y="598"/>
              <a:ext cx="278" cy="48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25" name="Text Box 17"/>
            <p:cNvSpPr txBox="1">
              <a:spLocks noChangeArrowheads="1"/>
            </p:cNvSpPr>
            <p:nvPr/>
          </p:nvSpPr>
          <p:spPr bwMode="auto">
            <a:xfrm>
              <a:off x="786" y="570"/>
              <a:ext cx="244" cy="365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26" name="Oval 18"/>
            <p:cNvSpPr>
              <a:spLocks noChangeArrowheads="1"/>
            </p:cNvSpPr>
            <p:nvPr/>
          </p:nvSpPr>
          <p:spPr bwMode="auto">
            <a:xfrm>
              <a:off x="1067" y="791"/>
              <a:ext cx="68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27" name="Rectangle 19"/>
            <p:cNvSpPr>
              <a:spLocks noChangeArrowheads="1"/>
            </p:cNvSpPr>
            <p:nvPr/>
          </p:nvSpPr>
          <p:spPr bwMode="auto">
            <a:xfrm>
              <a:off x="2050" y="1102"/>
              <a:ext cx="278" cy="48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28" name="Oval 20"/>
            <p:cNvSpPr>
              <a:spLocks noChangeArrowheads="1"/>
            </p:cNvSpPr>
            <p:nvPr/>
          </p:nvSpPr>
          <p:spPr bwMode="auto">
            <a:xfrm>
              <a:off x="2341" y="1315"/>
              <a:ext cx="68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29" name="Line 21"/>
            <p:cNvSpPr>
              <a:spLocks noChangeShapeType="1"/>
            </p:cNvSpPr>
            <p:nvPr/>
          </p:nvSpPr>
          <p:spPr bwMode="auto">
            <a:xfrm>
              <a:off x="457" y="830"/>
              <a:ext cx="3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30" name="Line 22"/>
            <p:cNvSpPr>
              <a:spLocks noChangeShapeType="1"/>
            </p:cNvSpPr>
            <p:nvPr/>
          </p:nvSpPr>
          <p:spPr bwMode="auto">
            <a:xfrm>
              <a:off x="457" y="1804"/>
              <a:ext cx="3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31" name="Line 23"/>
            <p:cNvSpPr>
              <a:spLocks noChangeShapeType="1"/>
            </p:cNvSpPr>
            <p:nvPr/>
          </p:nvSpPr>
          <p:spPr bwMode="auto">
            <a:xfrm>
              <a:off x="1881" y="955"/>
              <a:ext cx="0" cy="2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32" name="Line 24"/>
            <p:cNvSpPr>
              <a:spLocks noChangeShapeType="1"/>
            </p:cNvSpPr>
            <p:nvPr/>
          </p:nvSpPr>
          <p:spPr bwMode="auto">
            <a:xfrm>
              <a:off x="1881" y="1515"/>
              <a:ext cx="0" cy="2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33" name="Line 25"/>
            <p:cNvSpPr>
              <a:spLocks noChangeShapeType="1"/>
            </p:cNvSpPr>
            <p:nvPr/>
          </p:nvSpPr>
          <p:spPr bwMode="auto">
            <a:xfrm>
              <a:off x="1881" y="1177"/>
              <a:ext cx="1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34" name="Line 26"/>
            <p:cNvSpPr>
              <a:spLocks noChangeShapeType="1"/>
            </p:cNvSpPr>
            <p:nvPr/>
          </p:nvSpPr>
          <p:spPr bwMode="auto">
            <a:xfrm>
              <a:off x="1881" y="1515"/>
              <a:ext cx="1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35" name="Line 27"/>
            <p:cNvSpPr>
              <a:spLocks noChangeShapeType="1"/>
            </p:cNvSpPr>
            <p:nvPr/>
          </p:nvSpPr>
          <p:spPr bwMode="auto">
            <a:xfrm>
              <a:off x="1135" y="830"/>
              <a:ext cx="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36" name="Line 28"/>
            <p:cNvSpPr>
              <a:spLocks noChangeShapeType="1"/>
            </p:cNvSpPr>
            <p:nvPr/>
          </p:nvSpPr>
          <p:spPr bwMode="auto">
            <a:xfrm>
              <a:off x="1118" y="1804"/>
              <a:ext cx="3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37" name="Line 29"/>
            <p:cNvSpPr>
              <a:spLocks noChangeShapeType="1"/>
            </p:cNvSpPr>
            <p:nvPr/>
          </p:nvSpPr>
          <p:spPr bwMode="auto">
            <a:xfrm>
              <a:off x="593" y="830"/>
              <a:ext cx="0" cy="3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38" name="Line 30"/>
            <p:cNvSpPr>
              <a:spLocks noChangeShapeType="1"/>
            </p:cNvSpPr>
            <p:nvPr/>
          </p:nvSpPr>
          <p:spPr bwMode="auto">
            <a:xfrm>
              <a:off x="593" y="1447"/>
              <a:ext cx="0" cy="3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39" name="Line 31"/>
            <p:cNvSpPr>
              <a:spLocks noChangeShapeType="1"/>
            </p:cNvSpPr>
            <p:nvPr/>
          </p:nvSpPr>
          <p:spPr bwMode="auto">
            <a:xfrm>
              <a:off x="1237" y="1100"/>
              <a:ext cx="1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40" name="Line 32"/>
            <p:cNvSpPr>
              <a:spLocks noChangeShapeType="1"/>
            </p:cNvSpPr>
            <p:nvPr/>
          </p:nvSpPr>
          <p:spPr bwMode="auto">
            <a:xfrm>
              <a:off x="1237" y="1601"/>
              <a:ext cx="1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41" name="Line 33"/>
            <p:cNvSpPr>
              <a:spLocks noChangeShapeType="1"/>
            </p:cNvSpPr>
            <p:nvPr/>
          </p:nvSpPr>
          <p:spPr bwMode="auto">
            <a:xfrm flipV="1">
              <a:off x="593" y="1100"/>
              <a:ext cx="644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42" name="Line 34"/>
            <p:cNvSpPr>
              <a:spLocks noChangeShapeType="1"/>
            </p:cNvSpPr>
            <p:nvPr/>
          </p:nvSpPr>
          <p:spPr bwMode="auto">
            <a:xfrm>
              <a:off x="593" y="1216"/>
              <a:ext cx="644" cy="3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43" name="Text Box 35"/>
            <p:cNvSpPr txBox="1">
              <a:spLocks noChangeArrowheads="1"/>
            </p:cNvSpPr>
            <p:nvPr/>
          </p:nvSpPr>
          <p:spPr bwMode="auto">
            <a:xfrm>
              <a:off x="251" y="665"/>
              <a:ext cx="255" cy="288"/>
            </a:xfrm>
            <a:prstGeom prst="rect">
              <a:avLst/>
            </a:prstGeom>
            <a:noFill/>
            <a:ln w="28575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44" name="Text Box 36"/>
            <p:cNvSpPr txBox="1">
              <a:spLocks noChangeArrowheads="1"/>
            </p:cNvSpPr>
            <p:nvPr/>
          </p:nvSpPr>
          <p:spPr bwMode="auto">
            <a:xfrm>
              <a:off x="251" y="1673"/>
              <a:ext cx="244" cy="288"/>
            </a:xfrm>
            <a:prstGeom prst="rect">
              <a:avLst/>
            </a:prstGeom>
            <a:noFill/>
            <a:ln w="28575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45" name="Line 37"/>
            <p:cNvSpPr>
              <a:spLocks noChangeShapeType="1"/>
            </p:cNvSpPr>
            <p:nvPr/>
          </p:nvSpPr>
          <p:spPr bwMode="auto">
            <a:xfrm>
              <a:off x="1764" y="1741"/>
              <a:ext cx="8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46" name="Line 38"/>
            <p:cNvSpPr>
              <a:spLocks noChangeShapeType="1"/>
            </p:cNvSpPr>
            <p:nvPr/>
          </p:nvSpPr>
          <p:spPr bwMode="auto">
            <a:xfrm>
              <a:off x="1762" y="960"/>
              <a:ext cx="8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47" name="Line 39"/>
            <p:cNvSpPr>
              <a:spLocks noChangeShapeType="1"/>
            </p:cNvSpPr>
            <p:nvPr/>
          </p:nvSpPr>
          <p:spPr bwMode="auto">
            <a:xfrm>
              <a:off x="2400" y="1356"/>
              <a:ext cx="1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48" name="Text Box 40"/>
            <p:cNvSpPr txBox="1">
              <a:spLocks noChangeArrowheads="1"/>
            </p:cNvSpPr>
            <p:nvPr/>
          </p:nvSpPr>
          <p:spPr bwMode="auto">
            <a:xfrm>
              <a:off x="2003" y="1082"/>
              <a:ext cx="262" cy="365"/>
            </a:xfrm>
            <a:prstGeom prst="rect">
              <a:avLst/>
            </a:prstGeom>
            <a:noFill/>
            <a:ln w="28575" cap="sq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&gt;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1349" name="Line 41"/>
            <p:cNvSpPr>
              <a:spLocks noChangeShapeType="1"/>
            </p:cNvSpPr>
            <p:nvPr/>
          </p:nvSpPr>
          <p:spPr bwMode="auto">
            <a:xfrm flipV="1">
              <a:off x="2086" y="1300"/>
              <a:ext cx="126" cy="66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50" name="Text Box 42"/>
            <p:cNvSpPr txBox="1">
              <a:spLocks noChangeArrowheads="1"/>
            </p:cNvSpPr>
            <p:nvPr/>
          </p:nvSpPr>
          <p:spPr bwMode="auto">
            <a:xfrm>
              <a:off x="2153" y="1112"/>
              <a:ext cx="228" cy="327"/>
            </a:xfrm>
            <a:prstGeom prst="rect">
              <a:avLst/>
            </a:prstGeom>
            <a:noFill/>
            <a:ln w="28575" cap="sq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1351" name="Text Box 43"/>
            <p:cNvSpPr txBox="1">
              <a:spLocks noChangeArrowheads="1"/>
            </p:cNvSpPr>
            <p:nvPr/>
          </p:nvSpPr>
          <p:spPr bwMode="auto">
            <a:xfrm>
              <a:off x="1358" y="726"/>
              <a:ext cx="262" cy="365"/>
            </a:xfrm>
            <a:prstGeom prst="rect">
              <a:avLst/>
            </a:prstGeom>
            <a:noFill/>
            <a:ln w="28575" cap="sq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&gt;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1352" name="Line 44"/>
            <p:cNvSpPr>
              <a:spLocks noChangeShapeType="1"/>
            </p:cNvSpPr>
            <p:nvPr/>
          </p:nvSpPr>
          <p:spPr bwMode="auto">
            <a:xfrm flipV="1">
              <a:off x="1441" y="944"/>
              <a:ext cx="126" cy="66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53" name="Text Box 45"/>
            <p:cNvSpPr txBox="1">
              <a:spLocks noChangeArrowheads="1"/>
            </p:cNvSpPr>
            <p:nvPr/>
          </p:nvSpPr>
          <p:spPr bwMode="auto">
            <a:xfrm>
              <a:off x="1496" y="756"/>
              <a:ext cx="228" cy="327"/>
            </a:xfrm>
            <a:prstGeom prst="rect">
              <a:avLst/>
            </a:prstGeom>
            <a:noFill/>
            <a:ln w="28575" cap="sq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1354" name="Text Box 46"/>
            <p:cNvSpPr txBox="1">
              <a:spLocks noChangeArrowheads="1"/>
            </p:cNvSpPr>
            <p:nvPr/>
          </p:nvSpPr>
          <p:spPr bwMode="auto">
            <a:xfrm>
              <a:off x="1358" y="1481"/>
              <a:ext cx="262" cy="365"/>
            </a:xfrm>
            <a:prstGeom prst="rect">
              <a:avLst/>
            </a:prstGeom>
            <a:noFill/>
            <a:ln w="28575" cap="sq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&gt;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1355" name="Line 47"/>
            <p:cNvSpPr>
              <a:spLocks noChangeShapeType="1"/>
            </p:cNvSpPr>
            <p:nvPr/>
          </p:nvSpPr>
          <p:spPr bwMode="auto">
            <a:xfrm flipV="1">
              <a:off x="1441" y="1699"/>
              <a:ext cx="126" cy="66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56" name="Text Box 48"/>
            <p:cNvSpPr txBox="1">
              <a:spLocks noChangeArrowheads="1"/>
            </p:cNvSpPr>
            <p:nvPr/>
          </p:nvSpPr>
          <p:spPr bwMode="auto">
            <a:xfrm>
              <a:off x="1485" y="1501"/>
              <a:ext cx="228" cy="327"/>
            </a:xfrm>
            <a:prstGeom prst="rect">
              <a:avLst/>
            </a:prstGeom>
            <a:noFill/>
            <a:ln w="28575" cap="sq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1357" name="Oval 49"/>
            <p:cNvSpPr>
              <a:spLocks noChangeArrowheads="1"/>
            </p:cNvSpPr>
            <p:nvPr/>
          </p:nvSpPr>
          <p:spPr bwMode="auto">
            <a:xfrm>
              <a:off x="567" y="80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58" name="Oval 50"/>
            <p:cNvSpPr>
              <a:spLocks noChangeArrowheads="1"/>
            </p:cNvSpPr>
            <p:nvPr/>
          </p:nvSpPr>
          <p:spPr bwMode="auto">
            <a:xfrm>
              <a:off x="562" y="177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59" name="Oval 51"/>
            <p:cNvSpPr>
              <a:spLocks noChangeArrowheads="1"/>
            </p:cNvSpPr>
            <p:nvPr/>
          </p:nvSpPr>
          <p:spPr bwMode="auto">
            <a:xfrm>
              <a:off x="1850" y="171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60" name="Oval 52"/>
            <p:cNvSpPr>
              <a:spLocks noChangeArrowheads="1"/>
            </p:cNvSpPr>
            <p:nvPr/>
          </p:nvSpPr>
          <p:spPr bwMode="auto">
            <a:xfrm>
              <a:off x="1855" y="93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 autoUpdateAnimBg="0"/>
      <p:bldP spid="171011" grpId="0" autoUpdateAnimBg="0"/>
      <p:bldP spid="171012" grpId="0" autoUpdateAnimBg="0"/>
      <p:bldP spid="171013" grpId="0" autoUpdateAnimBg="0"/>
      <p:bldP spid="17104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99" name="Rectangle 27"/>
          <p:cNvSpPr>
            <a:spLocks noChangeArrowheads="1"/>
          </p:cNvSpPr>
          <p:nvPr/>
        </p:nvSpPr>
        <p:spPr bwMode="auto">
          <a:xfrm>
            <a:off x="749300" y="560388"/>
            <a:ext cx="7981950" cy="105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  <a:t>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修正信号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应在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有进位信号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O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产生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或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两个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8421BCD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码相加之和为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-15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的情况下产生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82300" name="Object 28"/>
          <p:cNvGraphicFramePr>
            <a:graphicFrameLocks noChangeAspect="1"/>
          </p:cNvGraphicFramePr>
          <p:nvPr/>
        </p:nvGraphicFramePr>
        <p:xfrm>
          <a:off x="2324100" y="1900238"/>
          <a:ext cx="4432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公式" r:id="rId1" imgW="1533525" imgH="191135" progId="Equation.3">
                  <p:embed/>
                </p:oleObj>
              </mc:Choice>
              <mc:Fallback>
                <p:oleObj name="公式" r:id="rId1" imgW="1533525" imgH="1911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1900238"/>
                        <a:ext cx="4432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301" name="Text Box 29"/>
          <p:cNvSpPr txBox="1">
            <a:spLocks noChangeArrowheads="1"/>
          </p:cNvSpPr>
          <p:nvPr/>
        </p:nvSpPr>
        <p:spPr bwMode="auto">
          <a:xfrm>
            <a:off x="1187450" y="5454650"/>
            <a:ext cx="3529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相加之和大于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的化简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2304" name="Text Box 32"/>
          <p:cNvSpPr txBox="1">
            <a:spLocks noChangeArrowheads="1"/>
          </p:cNvSpPr>
          <p:nvPr/>
        </p:nvSpPr>
        <p:spPr bwMode="auto">
          <a:xfrm>
            <a:off x="3492500" y="4706938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endParaRPr kumimoji="0" lang="en-US" altLang="zh-CN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2305" name="Text Box 33"/>
          <p:cNvSpPr txBox="1">
            <a:spLocks noChangeArrowheads="1"/>
          </p:cNvSpPr>
          <p:nvPr/>
        </p:nvSpPr>
        <p:spPr bwMode="auto">
          <a:xfrm>
            <a:off x="3492500" y="3876675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endParaRPr kumimoji="0" lang="en-US" altLang="zh-CN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46"/>
          <p:cNvGrpSpPr/>
          <p:nvPr/>
        </p:nvGrpSpPr>
        <p:grpSpPr bwMode="auto">
          <a:xfrm>
            <a:off x="768350" y="2589213"/>
            <a:ext cx="2646363" cy="2697162"/>
            <a:chOff x="484" y="1631"/>
            <a:chExt cx="1667" cy="1699"/>
          </a:xfrm>
        </p:grpSpPr>
        <p:sp>
          <p:nvSpPr>
            <p:cNvPr id="13338" name="Rectangle 3"/>
            <p:cNvSpPr>
              <a:spLocks noChangeArrowheads="1"/>
            </p:cNvSpPr>
            <p:nvPr/>
          </p:nvSpPr>
          <p:spPr bwMode="auto">
            <a:xfrm>
              <a:off x="996" y="2177"/>
              <a:ext cx="1154" cy="115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39" name="Line 4"/>
            <p:cNvSpPr>
              <a:spLocks noChangeShapeType="1"/>
            </p:cNvSpPr>
            <p:nvPr/>
          </p:nvSpPr>
          <p:spPr bwMode="auto">
            <a:xfrm flipV="1">
              <a:off x="1574" y="2177"/>
              <a:ext cx="0" cy="11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40" name="Line 5"/>
            <p:cNvSpPr>
              <a:spLocks noChangeShapeType="1"/>
            </p:cNvSpPr>
            <p:nvPr/>
          </p:nvSpPr>
          <p:spPr bwMode="auto">
            <a:xfrm flipV="1">
              <a:off x="1864" y="2177"/>
              <a:ext cx="0" cy="11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41" name="Line 6"/>
            <p:cNvSpPr>
              <a:spLocks noChangeShapeType="1"/>
            </p:cNvSpPr>
            <p:nvPr/>
          </p:nvSpPr>
          <p:spPr bwMode="auto">
            <a:xfrm flipV="1">
              <a:off x="1286" y="2177"/>
              <a:ext cx="0" cy="11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42" name="Line 7"/>
            <p:cNvSpPr>
              <a:spLocks noChangeShapeType="1"/>
            </p:cNvSpPr>
            <p:nvPr/>
          </p:nvSpPr>
          <p:spPr bwMode="auto">
            <a:xfrm>
              <a:off x="996" y="2754"/>
              <a:ext cx="115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43" name="Line 8"/>
            <p:cNvSpPr>
              <a:spLocks noChangeShapeType="1"/>
            </p:cNvSpPr>
            <p:nvPr/>
          </p:nvSpPr>
          <p:spPr bwMode="auto">
            <a:xfrm>
              <a:off x="997" y="2465"/>
              <a:ext cx="115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44" name="Line 9"/>
            <p:cNvSpPr>
              <a:spLocks noChangeShapeType="1"/>
            </p:cNvSpPr>
            <p:nvPr/>
          </p:nvSpPr>
          <p:spPr bwMode="auto">
            <a:xfrm>
              <a:off x="996" y="3043"/>
              <a:ext cx="115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45" name="Line 10"/>
            <p:cNvSpPr>
              <a:spLocks noChangeShapeType="1"/>
            </p:cNvSpPr>
            <p:nvPr/>
          </p:nvSpPr>
          <p:spPr bwMode="auto">
            <a:xfrm flipH="1" flipV="1">
              <a:off x="716" y="1897"/>
              <a:ext cx="281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13315" name="Object 13"/>
            <p:cNvGraphicFramePr>
              <a:graphicFrameLocks noChangeAspect="1"/>
            </p:cNvGraphicFramePr>
            <p:nvPr/>
          </p:nvGraphicFramePr>
          <p:xfrm>
            <a:off x="1015" y="1951"/>
            <a:ext cx="25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" name="公式" r:id="rId3" imgW="203200" imgH="177800" progId="Equation.3">
                    <p:embed/>
                  </p:oleObj>
                </mc:Choice>
                <mc:Fallback>
                  <p:oleObj name="公式" r:id="rId3" imgW="203200" imgH="177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" y="1951"/>
                          <a:ext cx="257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6" name="Object 14"/>
            <p:cNvGraphicFramePr>
              <a:graphicFrameLocks noChangeAspect="1"/>
            </p:cNvGraphicFramePr>
            <p:nvPr/>
          </p:nvGraphicFramePr>
          <p:xfrm>
            <a:off x="1308" y="1953"/>
            <a:ext cx="24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" name="公式" r:id="rId5" imgW="190500" imgH="177800" progId="Equation.3">
                    <p:embed/>
                  </p:oleObj>
                </mc:Choice>
                <mc:Fallback>
                  <p:oleObj name="公式" r:id="rId5" imgW="190500" imgH="177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8" y="1953"/>
                          <a:ext cx="241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15"/>
            <p:cNvGraphicFramePr>
              <a:graphicFrameLocks noChangeAspect="1"/>
            </p:cNvGraphicFramePr>
            <p:nvPr/>
          </p:nvGraphicFramePr>
          <p:xfrm>
            <a:off x="1617" y="1961"/>
            <a:ext cx="20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" name="公式" r:id="rId7" imgW="165100" imgH="165100" progId="Equation.3">
                    <p:embed/>
                  </p:oleObj>
                </mc:Choice>
                <mc:Fallback>
                  <p:oleObj name="公式" r:id="rId7" imgW="165100" imgH="1651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7" y="1961"/>
                          <a:ext cx="209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16"/>
            <p:cNvGraphicFramePr>
              <a:graphicFrameLocks noChangeAspect="1"/>
            </p:cNvGraphicFramePr>
            <p:nvPr/>
          </p:nvGraphicFramePr>
          <p:xfrm>
            <a:off x="1894" y="1951"/>
            <a:ext cx="22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" name="公式" r:id="rId9" imgW="177800" imgH="177800" progId="Equation.3">
                    <p:embed/>
                  </p:oleObj>
                </mc:Choice>
                <mc:Fallback>
                  <p:oleObj name="公式" r:id="rId9" imgW="177800" imgH="1778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4" y="1951"/>
                          <a:ext cx="225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17"/>
            <p:cNvGraphicFramePr>
              <a:graphicFrameLocks noChangeAspect="1"/>
            </p:cNvGraphicFramePr>
            <p:nvPr/>
          </p:nvGraphicFramePr>
          <p:xfrm>
            <a:off x="739" y="2208"/>
            <a:ext cx="25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" name="公式" r:id="rId11" imgW="203200" imgH="177800" progId="Equation.3">
                    <p:embed/>
                  </p:oleObj>
                </mc:Choice>
                <mc:Fallback>
                  <p:oleObj name="公式" r:id="rId11" imgW="203200" imgH="1778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" y="2208"/>
                          <a:ext cx="257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18"/>
            <p:cNvGraphicFramePr>
              <a:graphicFrameLocks noChangeAspect="1"/>
            </p:cNvGraphicFramePr>
            <p:nvPr/>
          </p:nvGraphicFramePr>
          <p:xfrm>
            <a:off x="754" y="2491"/>
            <a:ext cx="24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" name="公式" r:id="rId12" imgW="190500" imgH="177800" progId="Equation.3">
                    <p:embed/>
                  </p:oleObj>
                </mc:Choice>
                <mc:Fallback>
                  <p:oleObj name="公式" r:id="rId12" imgW="190500" imgH="177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" y="2491"/>
                          <a:ext cx="241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19"/>
            <p:cNvGraphicFramePr>
              <a:graphicFrameLocks noChangeAspect="1"/>
            </p:cNvGraphicFramePr>
            <p:nvPr/>
          </p:nvGraphicFramePr>
          <p:xfrm>
            <a:off x="786" y="2788"/>
            <a:ext cx="20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" name="公式" r:id="rId13" imgW="165100" imgH="165100" progId="Equation.3">
                    <p:embed/>
                  </p:oleObj>
                </mc:Choice>
                <mc:Fallback>
                  <p:oleObj name="公式" r:id="rId13" imgW="165100" imgH="1651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" y="2788"/>
                          <a:ext cx="209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20"/>
            <p:cNvGraphicFramePr>
              <a:graphicFrameLocks noChangeAspect="1"/>
            </p:cNvGraphicFramePr>
            <p:nvPr/>
          </p:nvGraphicFramePr>
          <p:xfrm>
            <a:off x="772" y="3103"/>
            <a:ext cx="22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" name="公式" r:id="rId14" imgW="177800" imgH="177800" progId="Equation.3">
                    <p:embed/>
                  </p:oleObj>
                </mc:Choice>
                <mc:Fallback>
                  <p:oleObj name="公式" r:id="rId14" imgW="177800" imgH="1778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" y="3103"/>
                          <a:ext cx="225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21"/>
            <p:cNvGraphicFramePr>
              <a:graphicFrameLocks noChangeAspect="1"/>
            </p:cNvGraphicFramePr>
            <p:nvPr/>
          </p:nvGraphicFramePr>
          <p:xfrm>
            <a:off x="1084" y="2811"/>
            <a:ext cx="11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1" name="公式" r:id="rId15" imgW="88900" imgH="164465" progId="Equation.3">
                    <p:embed/>
                  </p:oleObj>
                </mc:Choice>
                <mc:Fallback>
                  <p:oleObj name="公式" r:id="rId15" imgW="88900" imgH="16446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4" y="2811"/>
                          <a:ext cx="11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22"/>
            <p:cNvGraphicFramePr>
              <a:graphicFrameLocks noChangeAspect="1"/>
            </p:cNvGraphicFramePr>
            <p:nvPr/>
          </p:nvGraphicFramePr>
          <p:xfrm>
            <a:off x="1373" y="2788"/>
            <a:ext cx="11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2" name="公式" r:id="rId17" imgW="88900" imgH="164465" progId="Equation.3">
                    <p:embed/>
                  </p:oleObj>
                </mc:Choice>
                <mc:Fallback>
                  <p:oleObj name="公式" r:id="rId17" imgW="88900" imgH="16446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" y="2788"/>
                          <a:ext cx="11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23"/>
            <p:cNvGraphicFramePr>
              <a:graphicFrameLocks noChangeAspect="1"/>
            </p:cNvGraphicFramePr>
            <p:nvPr/>
          </p:nvGraphicFramePr>
          <p:xfrm>
            <a:off x="1663" y="2788"/>
            <a:ext cx="11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" name="公式" r:id="rId18" imgW="88900" imgH="164465" progId="Equation.3">
                    <p:embed/>
                  </p:oleObj>
                </mc:Choice>
                <mc:Fallback>
                  <p:oleObj name="公式" r:id="rId18" imgW="88900" imgH="164465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3" y="2788"/>
                          <a:ext cx="11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6" name="Object 24"/>
            <p:cNvGraphicFramePr>
              <a:graphicFrameLocks noChangeAspect="1"/>
            </p:cNvGraphicFramePr>
            <p:nvPr/>
          </p:nvGraphicFramePr>
          <p:xfrm>
            <a:off x="1954" y="2788"/>
            <a:ext cx="11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4" name="公式" r:id="rId19" imgW="88900" imgH="164465" progId="Equation.3">
                    <p:embed/>
                  </p:oleObj>
                </mc:Choice>
                <mc:Fallback>
                  <p:oleObj name="公式" r:id="rId19" imgW="88900" imgH="164465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4" y="2788"/>
                          <a:ext cx="11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Object 25"/>
            <p:cNvGraphicFramePr>
              <a:graphicFrameLocks noChangeAspect="1"/>
            </p:cNvGraphicFramePr>
            <p:nvPr/>
          </p:nvGraphicFramePr>
          <p:xfrm>
            <a:off x="1663" y="3073"/>
            <a:ext cx="11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5" name="公式" r:id="rId20" imgW="88900" imgH="164465" progId="Equation.3">
                    <p:embed/>
                  </p:oleObj>
                </mc:Choice>
                <mc:Fallback>
                  <p:oleObj name="公式" r:id="rId20" imgW="88900" imgH="164465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3" y="3073"/>
                          <a:ext cx="11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8" name="Object 26"/>
            <p:cNvGraphicFramePr>
              <a:graphicFrameLocks noChangeAspect="1"/>
            </p:cNvGraphicFramePr>
            <p:nvPr/>
          </p:nvGraphicFramePr>
          <p:xfrm>
            <a:off x="1954" y="3073"/>
            <a:ext cx="11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" name="公式" r:id="rId21" imgW="88900" imgH="164465" progId="Equation.3">
                    <p:embed/>
                  </p:oleObj>
                </mc:Choice>
                <mc:Fallback>
                  <p:oleObj name="公式" r:id="rId21" imgW="88900" imgH="164465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4" y="3073"/>
                          <a:ext cx="11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6" name="Rectangle 44"/>
            <p:cNvSpPr>
              <a:spLocks noChangeArrowheads="1"/>
            </p:cNvSpPr>
            <p:nvPr/>
          </p:nvSpPr>
          <p:spPr bwMode="auto">
            <a:xfrm>
              <a:off x="773" y="1631"/>
              <a:ext cx="88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47" name="Rectangle 45"/>
            <p:cNvSpPr>
              <a:spLocks noChangeArrowheads="1"/>
            </p:cNvSpPr>
            <p:nvPr/>
          </p:nvSpPr>
          <p:spPr bwMode="auto">
            <a:xfrm>
              <a:off x="484" y="1904"/>
              <a:ext cx="88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0" lang="en-US" altLang="zh-CN" sz="2400" baseline="-25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endPara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82319" name="AutoShape 47"/>
          <p:cNvSpPr>
            <a:spLocks noChangeArrowheads="1"/>
          </p:cNvSpPr>
          <p:nvPr/>
        </p:nvSpPr>
        <p:spPr bwMode="auto">
          <a:xfrm>
            <a:off x="1641475" y="4441825"/>
            <a:ext cx="1722438" cy="363536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algn="ctr">
            <a:solidFill>
              <a:srgbClr val="0000FF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2320" name="AutoShape 48"/>
          <p:cNvSpPr>
            <a:spLocks noChangeArrowheads="1"/>
          </p:cNvSpPr>
          <p:nvPr/>
        </p:nvSpPr>
        <p:spPr bwMode="auto">
          <a:xfrm>
            <a:off x="2544763" y="4389438"/>
            <a:ext cx="855662" cy="871537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algn="ctr">
            <a:solidFill>
              <a:srgbClr val="0000FF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2321" name="Text Box 49"/>
          <p:cNvSpPr txBox="1">
            <a:spLocks noChangeArrowheads="1"/>
          </p:cNvSpPr>
          <p:nvPr/>
        </p:nvSpPr>
        <p:spPr bwMode="auto">
          <a:xfrm>
            <a:off x="4826000" y="3338513"/>
            <a:ext cx="3910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F=Co+S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+S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112809" y="4043626"/>
          <a:ext cx="1866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22" imgW="44805600" imgH="12801600" progId="Equation.DSMT4">
                  <p:embed/>
                </p:oleObj>
              </mc:Choice>
              <mc:Fallback>
                <p:oleObj name="Equation" r:id="rId22" imgW="44805600" imgH="12801600" progId="Equation.DSMT4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12809" y="4043626"/>
                        <a:ext cx="18669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9"/>
          <p:cNvGrpSpPr/>
          <p:nvPr/>
        </p:nvGrpSpPr>
        <p:grpSpPr bwMode="auto">
          <a:xfrm>
            <a:off x="2652713" y="3621088"/>
            <a:ext cx="3859212" cy="990600"/>
            <a:chOff x="1671" y="2281"/>
            <a:chExt cx="2431" cy="624"/>
          </a:xfrm>
        </p:grpSpPr>
        <p:sp>
          <p:nvSpPr>
            <p:cNvPr id="30812" name="Line 176"/>
            <p:cNvSpPr>
              <a:spLocks noChangeShapeType="1"/>
            </p:cNvSpPr>
            <p:nvPr/>
          </p:nvSpPr>
          <p:spPr bwMode="auto">
            <a:xfrm flipV="1">
              <a:off x="1699" y="2281"/>
              <a:ext cx="2403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813" name="Line 177"/>
            <p:cNvSpPr>
              <a:spLocks noChangeShapeType="1"/>
            </p:cNvSpPr>
            <p:nvPr/>
          </p:nvSpPr>
          <p:spPr bwMode="auto">
            <a:xfrm>
              <a:off x="1671" y="2492"/>
              <a:ext cx="243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814" name="Line 178"/>
            <p:cNvSpPr>
              <a:spLocks noChangeShapeType="1"/>
            </p:cNvSpPr>
            <p:nvPr/>
          </p:nvSpPr>
          <p:spPr bwMode="auto">
            <a:xfrm>
              <a:off x="1679" y="2905"/>
              <a:ext cx="241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815" name="Line 179"/>
            <p:cNvSpPr>
              <a:spLocks noChangeShapeType="1"/>
            </p:cNvSpPr>
            <p:nvPr/>
          </p:nvSpPr>
          <p:spPr bwMode="auto">
            <a:xfrm>
              <a:off x="1678" y="2710"/>
              <a:ext cx="242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" name="Group 191"/>
          <p:cNvGrpSpPr/>
          <p:nvPr/>
        </p:nvGrpSpPr>
        <p:grpSpPr bwMode="auto">
          <a:xfrm>
            <a:off x="504825" y="5553075"/>
            <a:ext cx="593725" cy="369888"/>
            <a:chOff x="903" y="3809"/>
            <a:chExt cx="374" cy="233"/>
          </a:xfrm>
        </p:grpSpPr>
        <p:sp>
          <p:nvSpPr>
            <p:cNvPr id="30809" name="Line 184"/>
            <p:cNvSpPr>
              <a:spLocks noChangeShapeType="1"/>
            </p:cNvSpPr>
            <p:nvPr/>
          </p:nvSpPr>
          <p:spPr bwMode="auto">
            <a:xfrm flipV="1">
              <a:off x="983" y="3818"/>
              <a:ext cx="2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810" name="Line 185"/>
            <p:cNvSpPr>
              <a:spLocks noChangeShapeType="1"/>
            </p:cNvSpPr>
            <p:nvPr/>
          </p:nvSpPr>
          <p:spPr bwMode="auto">
            <a:xfrm flipV="1">
              <a:off x="903" y="4042"/>
              <a:ext cx="159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811" name="Line 186"/>
            <p:cNvSpPr>
              <a:spLocks noChangeShapeType="1"/>
            </p:cNvSpPr>
            <p:nvPr/>
          </p:nvSpPr>
          <p:spPr bwMode="auto">
            <a:xfrm rot="5400000" flipV="1">
              <a:off x="872" y="3923"/>
              <a:ext cx="22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" name="Group 190"/>
          <p:cNvGrpSpPr/>
          <p:nvPr/>
        </p:nvGrpSpPr>
        <p:grpSpPr bwMode="auto">
          <a:xfrm>
            <a:off x="5899150" y="4956175"/>
            <a:ext cx="593725" cy="369888"/>
            <a:chOff x="3327" y="3433"/>
            <a:chExt cx="374" cy="233"/>
          </a:xfrm>
        </p:grpSpPr>
        <p:sp>
          <p:nvSpPr>
            <p:cNvPr id="30806" name="Line 187"/>
            <p:cNvSpPr>
              <a:spLocks noChangeShapeType="1"/>
            </p:cNvSpPr>
            <p:nvPr/>
          </p:nvSpPr>
          <p:spPr bwMode="auto">
            <a:xfrm flipV="1">
              <a:off x="3407" y="3442"/>
              <a:ext cx="2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807" name="Line 188"/>
            <p:cNvSpPr>
              <a:spLocks noChangeShapeType="1"/>
            </p:cNvSpPr>
            <p:nvPr/>
          </p:nvSpPr>
          <p:spPr bwMode="auto">
            <a:xfrm flipV="1">
              <a:off x="3327" y="3666"/>
              <a:ext cx="159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808" name="Line 189"/>
            <p:cNvSpPr>
              <a:spLocks noChangeShapeType="1"/>
            </p:cNvSpPr>
            <p:nvPr/>
          </p:nvSpPr>
          <p:spPr bwMode="auto">
            <a:xfrm rot="5400000" flipV="1">
              <a:off x="3296" y="3547"/>
              <a:ext cx="22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5" name="Group 276"/>
          <p:cNvGrpSpPr/>
          <p:nvPr/>
        </p:nvGrpSpPr>
        <p:grpSpPr bwMode="auto">
          <a:xfrm>
            <a:off x="6516688" y="1673225"/>
            <a:ext cx="2317750" cy="3643311"/>
            <a:chOff x="4105" y="1054"/>
            <a:chExt cx="1460" cy="2295"/>
          </a:xfrm>
        </p:grpSpPr>
        <p:grpSp>
          <p:nvGrpSpPr>
            <p:cNvPr id="30798" name="Group 180"/>
            <p:cNvGrpSpPr/>
            <p:nvPr/>
          </p:nvGrpSpPr>
          <p:grpSpPr bwMode="auto">
            <a:xfrm>
              <a:off x="4105" y="1054"/>
              <a:ext cx="1062" cy="2295"/>
              <a:chOff x="-594" y="587"/>
              <a:chExt cx="1291" cy="2723"/>
            </a:xfrm>
          </p:grpSpPr>
          <p:sp>
            <p:nvSpPr>
              <p:cNvPr id="30803" name="Rectangle 181"/>
              <p:cNvSpPr>
                <a:spLocks noChangeArrowheads="1"/>
              </p:cNvSpPr>
              <p:nvPr/>
            </p:nvSpPr>
            <p:spPr bwMode="auto">
              <a:xfrm>
                <a:off x="-594" y="587"/>
                <a:ext cx="1205" cy="2723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000000"/>
                </a:solidFill>
                <a:miter lim="800000"/>
              </a:ln>
            </p:spPr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7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0804" name="Text Box 182"/>
              <p:cNvSpPr txBox="1">
                <a:spLocks noChangeArrowheads="1"/>
              </p:cNvSpPr>
              <p:nvPr/>
            </p:nvSpPr>
            <p:spPr bwMode="auto">
              <a:xfrm>
                <a:off x="-542" y="631"/>
                <a:ext cx="564" cy="2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A3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A2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A1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A0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B3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B2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B1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B0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C</a:t>
                </a:r>
                <a:r>
                  <a:rPr kumimoji="0" lang="en-US" altLang="zh-CN" sz="2000" b="1" i="0" u="none" strike="noStrike" kern="1200" cap="none" spc="0" normalizeH="0" baseline="-18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endParaRPr kumimoji="0" lang="en-US" altLang="zh-CN" sz="2000" b="1" i="0" u="none" strike="noStrike" kern="1200" cap="none" spc="0" normalizeH="0" baseline="-18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0805" name="Text Box 183"/>
              <p:cNvSpPr txBox="1">
                <a:spLocks noChangeArrowheads="1"/>
              </p:cNvSpPr>
              <p:nvPr/>
            </p:nvSpPr>
            <p:spPr bwMode="auto">
              <a:xfrm>
                <a:off x="225" y="737"/>
                <a:ext cx="472" cy="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CO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S3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S2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S1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S0</a:t>
                </a:r>
                <a:endParaRPr kumimoji="0" lang="en-US" altLang="zh-CN" sz="2000" b="1" i="0" u="none" strike="noStrike" kern="1200" cap="none" spc="0" normalizeH="0" baseline="-18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30799" name="Line 192"/>
            <p:cNvSpPr>
              <a:spLocks noChangeShapeType="1"/>
            </p:cNvSpPr>
            <p:nvPr/>
          </p:nvSpPr>
          <p:spPr bwMode="auto">
            <a:xfrm>
              <a:off x="5112" y="2217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800" name="Line 193"/>
            <p:cNvSpPr>
              <a:spLocks noChangeShapeType="1"/>
            </p:cNvSpPr>
            <p:nvPr/>
          </p:nvSpPr>
          <p:spPr bwMode="auto">
            <a:xfrm>
              <a:off x="5112" y="2489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801" name="Line 194"/>
            <p:cNvSpPr>
              <a:spLocks noChangeShapeType="1"/>
            </p:cNvSpPr>
            <p:nvPr/>
          </p:nvSpPr>
          <p:spPr bwMode="auto">
            <a:xfrm>
              <a:off x="5112" y="2761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802" name="Line 195"/>
            <p:cNvSpPr>
              <a:spLocks noChangeShapeType="1"/>
            </p:cNvSpPr>
            <p:nvPr/>
          </p:nvSpPr>
          <p:spPr bwMode="auto">
            <a:xfrm>
              <a:off x="5096" y="3057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7" name="Group 275"/>
          <p:cNvGrpSpPr/>
          <p:nvPr/>
        </p:nvGrpSpPr>
        <p:grpSpPr bwMode="auto">
          <a:xfrm>
            <a:off x="536575" y="2190750"/>
            <a:ext cx="2251075" cy="3513138"/>
            <a:chOff x="338" y="1380"/>
            <a:chExt cx="1418" cy="2213"/>
          </a:xfrm>
        </p:grpSpPr>
        <p:grpSp>
          <p:nvGrpSpPr>
            <p:cNvPr id="30785" name="Group 168"/>
            <p:cNvGrpSpPr/>
            <p:nvPr/>
          </p:nvGrpSpPr>
          <p:grpSpPr bwMode="auto">
            <a:xfrm>
              <a:off x="707" y="1380"/>
              <a:ext cx="1049" cy="2213"/>
              <a:chOff x="-578" y="579"/>
              <a:chExt cx="1275" cy="2625"/>
            </a:xfrm>
          </p:grpSpPr>
          <p:sp>
            <p:nvSpPr>
              <p:cNvPr id="30795" name="Rectangle 169"/>
              <p:cNvSpPr>
                <a:spLocks noChangeArrowheads="1"/>
              </p:cNvSpPr>
              <p:nvPr/>
            </p:nvSpPr>
            <p:spPr bwMode="auto">
              <a:xfrm>
                <a:off x="-578" y="579"/>
                <a:ext cx="1197" cy="262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000000"/>
                </a:solidFill>
                <a:miter lim="800000"/>
              </a:ln>
            </p:spPr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7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0796" name="Text Box 170"/>
              <p:cNvSpPr txBox="1">
                <a:spLocks noChangeArrowheads="1"/>
              </p:cNvSpPr>
              <p:nvPr/>
            </p:nvSpPr>
            <p:spPr bwMode="auto">
              <a:xfrm>
                <a:off x="-542" y="631"/>
                <a:ext cx="564" cy="2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A3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A2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A1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A0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B3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B2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B1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B0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C</a:t>
                </a:r>
                <a:r>
                  <a:rPr kumimoji="0" lang="en-US" altLang="zh-CN" sz="2000" b="1" i="0" u="none" strike="noStrike" kern="1200" cap="none" spc="0" normalizeH="0" baseline="-18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endParaRPr kumimoji="0" lang="en-US" altLang="zh-CN" sz="2000" b="1" i="0" u="none" strike="noStrike" kern="1200" cap="none" spc="0" normalizeH="0" baseline="-18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0797" name="Text Box 171"/>
              <p:cNvSpPr txBox="1">
                <a:spLocks noChangeArrowheads="1"/>
              </p:cNvSpPr>
              <p:nvPr/>
            </p:nvSpPr>
            <p:spPr bwMode="auto">
              <a:xfrm>
                <a:off x="225" y="737"/>
                <a:ext cx="472" cy="1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CO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S3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S2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S1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5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S0</a:t>
                </a:r>
                <a:endParaRPr kumimoji="0" lang="en-US" altLang="zh-CN" sz="2000" b="1" i="0" u="none" strike="noStrike" kern="1200" cap="none" spc="0" normalizeH="0" baseline="-18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30786" name="Group 274"/>
            <p:cNvGrpSpPr/>
            <p:nvPr/>
          </p:nvGrpSpPr>
          <p:grpSpPr bwMode="auto">
            <a:xfrm>
              <a:off x="338" y="1569"/>
              <a:ext cx="356" cy="1688"/>
              <a:chOff x="338" y="1569"/>
              <a:chExt cx="356" cy="1688"/>
            </a:xfrm>
          </p:grpSpPr>
          <p:sp>
            <p:nvSpPr>
              <p:cNvPr id="30787" name="Line 196"/>
              <p:cNvSpPr>
                <a:spLocks noChangeShapeType="1"/>
              </p:cNvSpPr>
              <p:nvPr/>
            </p:nvSpPr>
            <p:spPr bwMode="auto">
              <a:xfrm>
                <a:off x="354" y="1569"/>
                <a:ext cx="34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7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0788" name="Line 197"/>
              <p:cNvSpPr>
                <a:spLocks noChangeShapeType="1"/>
              </p:cNvSpPr>
              <p:nvPr/>
            </p:nvSpPr>
            <p:spPr bwMode="auto">
              <a:xfrm>
                <a:off x="354" y="1777"/>
                <a:ext cx="34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7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0789" name="Line 198"/>
              <p:cNvSpPr>
                <a:spLocks noChangeShapeType="1"/>
              </p:cNvSpPr>
              <p:nvPr/>
            </p:nvSpPr>
            <p:spPr bwMode="auto">
              <a:xfrm>
                <a:off x="354" y="2001"/>
                <a:ext cx="34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7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0790" name="Line 199"/>
              <p:cNvSpPr>
                <a:spLocks noChangeShapeType="1"/>
              </p:cNvSpPr>
              <p:nvPr/>
            </p:nvSpPr>
            <p:spPr bwMode="auto">
              <a:xfrm>
                <a:off x="338" y="2185"/>
                <a:ext cx="34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7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0791" name="Line 200"/>
              <p:cNvSpPr>
                <a:spLocks noChangeShapeType="1"/>
              </p:cNvSpPr>
              <p:nvPr/>
            </p:nvSpPr>
            <p:spPr bwMode="auto">
              <a:xfrm>
                <a:off x="346" y="2633"/>
                <a:ext cx="34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7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0792" name="Line 201"/>
              <p:cNvSpPr>
                <a:spLocks noChangeShapeType="1"/>
              </p:cNvSpPr>
              <p:nvPr/>
            </p:nvSpPr>
            <p:spPr bwMode="auto">
              <a:xfrm>
                <a:off x="346" y="2841"/>
                <a:ext cx="34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7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0793" name="Line 202"/>
              <p:cNvSpPr>
                <a:spLocks noChangeShapeType="1"/>
              </p:cNvSpPr>
              <p:nvPr/>
            </p:nvSpPr>
            <p:spPr bwMode="auto">
              <a:xfrm>
                <a:off x="346" y="3041"/>
                <a:ext cx="34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7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0794" name="Line 203"/>
              <p:cNvSpPr>
                <a:spLocks noChangeShapeType="1"/>
              </p:cNvSpPr>
              <p:nvPr/>
            </p:nvSpPr>
            <p:spPr bwMode="auto">
              <a:xfrm>
                <a:off x="338" y="3257"/>
                <a:ext cx="34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7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10" name="Group 265"/>
          <p:cNvGrpSpPr/>
          <p:nvPr/>
        </p:nvGrpSpPr>
        <p:grpSpPr bwMode="auto">
          <a:xfrm>
            <a:off x="2719388" y="609601"/>
            <a:ext cx="2614612" cy="1990726"/>
            <a:chOff x="1713" y="384"/>
            <a:chExt cx="1647" cy="1254"/>
          </a:xfrm>
        </p:grpSpPr>
        <p:sp>
          <p:nvSpPr>
            <p:cNvPr id="30779" name="Line 228"/>
            <p:cNvSpPr>
              <a:spLocks noChangeShapeType="1"/>
            </p:cNvSpPr>
            <p:nvPr/>
          </p:nvSpPr>
          <p:spPr bwMode="auto">
            <a:xfrm rot="5400000">
              <a:off x="1373" y="1071"/>
              <a:ext cx="113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80" name="Line 229"/>
            <p:cNvSpPr>
              <a:spLocks noChangeShapeType="1"/>
            </p:cNvSpPr>
            <p:nvPr/>
          </p:nvSpPr>
          <p:spPr bwMode="auto">
            <a:xfrm>
              <a:off x="1713" y="1623"/>
              <a:ext cx="22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81" name="Line 230"/>
            <p:cNvSpPr>
              <a:spLocks noChangeShapeType="1"/>
            </p:cNvSpPr>
            <p:nvPr/>
          </p:nvSpPr>
          <p:spPr bwMode="auto">
            <a:xfrm>
              <a:off x="1932" y="499"/>
              <a:ext cx="14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30782" name="Group 232"/>
            <p:cNvGrpSpPr/>
            <p:nvPr/>
          </p:nvGrpSpPr>
          <p:grpSpPr bwMode="auto">
            <a:xfrm>
              <a:off x="2034" y="384"/>
              <a:ext cx="194" cy="218"/>
              <a:chOff x="2377" y="785"/>
              <a:chExt cx="194" cy="218"/>
            </a:xfrm>
          </p:grpSpPr>
          <p:sp>
            <p:nvSpPr>
              <p:cNvPr id="30783" name="AutoShape 233"/>
              <p:cNvSpPr>
                <a:spLocks noChangeArrowheads="1"/>
              </p:cNvSpPr>
              <p:nvPr/>
            </p:nvSpPr>
            <p:spPr bwMode="auto">
              <a:xfrm rot="5400000">
                <a:off x="2332" y="830"/>
                <a:ext cx="218" cy="127"/>
              </a:xfrm>
              <a:prstGeom prst="flowChartExtract">
                <a:avLst/>
              </a:prstGeom>
              <a:solidFill>
                <a:schemeClr val="bg1"/>
              </a:solidFill>
              <a:ln w="28575" algn="ctr">
                <a:solidFill>
                  <a:srgbClr val="FF0000"/>
                </a:solidFill>
                <a:miter lim="800000"/>
              </a:ln>
            </p:spPr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7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0784" name="Oval 234"/>
              <p:cNvSpPr>
                <a:spLocks noChangeArrowheads="1"/>
              </p:cNvSpPr>
              <p:nvPr/>
            </p:nvSpPr>
            <p:spPr bwMode="auto">
              <a:xfrm>
                <a:off x="2503" y="860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FF0000"/>
                </a:solidFill>
                <a:round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7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12" name="Group 273"/>
          <p:cNvGrpSpPr/>
          <p:nvPr/>
        </p:nvGrpSpPr>
        <p:grpSpPr bwMode="auto">
          <a:xfrm>
            <a:off x="5797550" y="681039"/>
            <a:ext cx="2868613" cy="457200"/>
            <a:chOff x="3652" y="429"/>
            <a:chExt cx="1807" cy="288"/>
          </a:xfrm>
        </p:grpSpPr>
        <p:sp>
          <p:nvSpPr>
            <p:cNvPr id="30774" name="Line 204"/>
            <p:cNvSpPr>
              <a:spLocks noChangeShapeType="1"/>
            </p:cNvSpPr>
            <p:nvPr/>
          </p:nvSpPr>
          <p:spPr bwMode="auto">
            <a:xfrm>
              <a:off x="3652" y="586"/>
              <a:ext cx="14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75" name="Text Box 205"/>
            <p:cNvSpPr txBox="1">
              <a:spLocks noChangeArrowheads="1"/>
            </p:cNvSpPr>
            <p:nvPr/>
          </p:nvSpPr>
          <p:spPr bwMode="auto">
            <a:xfrm>
              <a:off x="5028" y="429"/>
              <a:ext cx="4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F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78" name="Oval 238"/>
            <p:cNvSpPr>
              <a:spLocks noChangeArrowheads="1"/>
            </p:cNvSpPr>
            <p:nvPr/>
          </p:nvSpPr>
          <p:spPr bwMode="auto">
            <a:xfrm>
              <a:off x="3662" y="538"/>
              <a:ext cx="68" cy="68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FF0000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4" name="Group 280"/>
          <p:cNvGrpSpPr/>
          <p:nvPr/>
        </p:nvGrpSpPr>
        <p:grpSpPr bwMode="auto">
          <a:xfrm>
            <a:off x="5853113" y="1955800"/>
            <a:ext cx="681037" cy="1249363"/>
            <a:chOff x="3687" y="1232"/>
            <a:chExt cx="429" cy="787"/>
          </a:xfrm>
        </p:grpSpPr>
        <p:sp>
          <p:nvSpPr>
            <p:cNvPr id="30766" name="Line 245"/>
            <p:cNvSpPr>
              <a:spLocks noChangeShapeType="1"/>
            </p:cNvSpPr>
            <p:nvPr/>
          </p:nvSpPr>
          <p:spPr bwMode="auto">
            <a:xfrm rot="5400000">
              <a:off x="3371" y="1618"/>
              <a:ext cx="77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30767" name="Group 270"/>
            <p:cNvGrpSpPr/>
            <p:nvPr/>
          </p:nvGrpSpPr>
          <p:grpSpPr bwMode="auto">
            <a:xfrm>
              <a:off x="3687" y="1240"/>
              <a:ext cx="429" cy="779"/>
              <a:chOff x="3687" y="1240"/>
              <a:chExt cx="429" cy="779"/>
            </a:xfrm>
          </p:grpSpPr>
          <p:grpSp>
            <p:nvGrpSpPr>
              <p:cNvPr id="30768" name="Group 269"/>
              <p:cNvGrpSpPr/>
              <p:nvPr/>
            </p:nvGrpSpPr>
            <p:grpSpPr bwMode="auto">
              <a:xfrm>
                <a:off x="3687" y="1240"/>
                <a:ext cx="429" cy="779"/>
                <a:chOff x="3687" y="1240"/>
                <a:chExt cx="429" cy="779"/>
              </a:xfrm>
            </p:grpSpPr>
            <p:grpSp>
              <p:nvGrpSpPr>
                <p:cNvPr id="30770" name="Group 244"/>
                <p:cNvGrpSpPr/>
                <p:nvPr/>
              </p:nvGrpSpPr>
              <p:grpSpPr bwMode="auto">
                <a:xfrm>
                  <a:off x="3752" y="1240"/>
                  <a:ext cx="364" cy="613"/>
                  <a:chOff x="3953" y="1551"/>
                  <a:chExt cx="227" cy="238"/>
                </a:xfrm>
              </p:grpSpPr>
              <p:sp>
                <p:nvSpPr>
                  <p:cNvPr id="30772" name="Line 242"/>
                  <p:cNvSpPr>
                    <a:spLocks noChangeShapeType="1"/>
                  </p:cNvSpPr>
                  <p:nvPr/>
                </p:nvSpPr>
                <p:spPr bwMode="auto">
                  <a:xfrm>
                    <a:off x="3953" y="1789"/>
                    <a:ext cx="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A77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30773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3953" y="1551"/>
                    <a:ext cx="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A77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</p:grpSp>
            <p:sp>
              <p:nvSpPr>
                <p:cNvPr id="30771" name="Line 248"/>
                <p:cNvSpPr>
                  <a:spLocks noChangeShapeType="1"/>
                </p:cNvSpPr>
                <p:nvPr/>
              </p:nvSpPr>
              <p:spPr bwMode="auto">
                <a:xfrm flipV="1">
                  <a:off x="3687" y="2019"/>
                  <a:ext cx="159" cy="0"/>
                </a:xfrm>
                <a:prstGeom prst="line">
                  <a:avLst/>
                </a:prstGeom>
                <a:noFill/>
                <a:ln w="508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A7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30769" name="Oval 255"/>
              <p:cNvSpPr>
                <a:spLocks noChangeArrowheads="1"/>
              </p:cNvSpPr>
              <p:nvPr/>
            </p:nvSpPr>
            <p:spPr bwMode="auto">
              <a:xfrm>
                <a:off x="3720" y="1696"/>
                <a:ext cx="68" cy="68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rgbClr val="FF0000"/>
                </a:solidFill>
                <a:round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7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18" name="Group 278"/>
          <p:cNvGrpSpPr/>
          <p:nvPr/>
        </p:nvGrpSpPr>
        <p:grpSpPr bwMode="auto">
          <a:xfrm>
            <a:off x="3649664" y="1008064"/>
            <a:ext cx="1655763" cy="2981325"/>
            <a:chOff x="2299" y="635"/>
            <a:chExt cx="1043" cy="1878"/>
          </a:xfrm>
        </p:grpSpPr>
        <p:grpSp>
          <p:nvGrpSpPr>
            <p:cNvPr id="30756" name="Group 266"/>
            <p:cNvGrpSpPr/>
            <p:nvPr/>
          </p:nvGrpSpPr>
          <p:grpSpPr bwMode="auto">
            <a:xfrm>
              <a:off x="2340" y="635"/>
              <a:ext cx="1002" cy="1842"/>
              <a:chOff x="2340" y="635"/>
              <a:chExt cx="1002" cy="1842"/>
            </a:xfrm>
          </p:grpSpPr>
          <p:sp>
            <p:nvSpPr>
              <p:cNvPr id="30759" name="Line 219"/>
              <p:cNvSpPr>
                <a:spLocks noChangeShapeType="1"/>
              </p:cNvSpPr>
              <p:nvPr/>
            </p:nvSpPr>
            <p:spPr bwMode="auto">
              <a:xfrm rot="5400000">
                <a:off x="2044" y="1032"/>
                <a:ext cx="79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7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0765" name="Oval 222"/>
              <p:cNvSpPr>
                <a:spLocks noChangeArrowheads="1"/>
              </p:cNvSpPr>
              <p:nvPr/>
            </p:nvSpPr>
            <p:spPr bwMode="auto">
              <a:xfrm rot="16200000">
                <a:off x="2407" y="136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rgbClr val="FF0000"/>
                </a:solidFill>
                <a:round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7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0761" name="Line 223"/>
              <p:cNvSpPr>
                <a:spLocks noChangeShapeType="1"/>
              </p:cNvSpPr>
              <p:nvPr/>
            </p:nvSpPr>
            <p:spPr bwMode="auto">
              <a:xfrm rot="5400000">
                <a:off x="2113" y="2080"/>
                <a:ext cx="45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7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0762" name="Line 224"/>
              <p:cNvSpPr>
                <a:spLocks noChangeShapeType="1"/>
              </p:cNvSpPr>
              <p:nvPr/>
            </p:nvSpPr>
            <p:spPr bwMode="auto">
              <a:xfrm rot="5400000">
                <a:off x="2222" y="2160"/>
                <a:ext cx="63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7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0763" name="Line 231"/>
              <p:cNvSpPr>
                <a:spLocks noChangeShapeType="1"/>
              </p:cNvSpPr>
              <p:nvPr/>
            </p:nvSpPr>
            <p:spPr bwMode="auto">
              <a:xfrm>
                <a:off x="2435" y="635"/>
                <a:ext cx="907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7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30757" name="Oval 256"/>
            <p:cNvSpPr>
              <a:spLocks noChangeArrowheads="1"/>
            </p:cNvSpPr>
            <p:nvPr/>
          </p:nvSpPr>
          <p:spPr bwMode="auto">
            <a:xfrm>
              <a:off x="2299" y="2248"/>
              <a:ext cx="68" cy="6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58" name="Oval 257"/>
            <p:cNvSpPr>
              <a:spLocks noChangeArrowheads="1"/>
            </p:cNvSpPr>
            <p:nvPr/>
          </p:nvSpPr>
          <p:spPr bwMode="auto">
            <a:xfrm>
              <a:off x="2507" y="2445"/>
              <a:ext cx="68" cy="6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1" name="Group 277"/>
          <p:cNvGrpSpPr/>
          <p:nvPr/>
        </p:nvGrpSpPr>
        <p:grpSpPr bwMode="auto">
          <a:xfrm>
            <a:off x="4560894" y="1143000"/>
            <a:ext cx="719138" cy="3216275"/>
            <a:chOff x="2877" y="715"/>
            <a:chExt cx="453" cy="2026"/>
          </a:xfrm>
        </p:grpSpPr>
        <p:grpSp>
          <p:nvGrpSpPr>
            <p:cNvPr id="30746" name="Group 267"/>
            <p:cNvGrpSpPr/>
            <p:nvPr/>
          </p:nvGrpSpPr>
          <p:grpSpPr bwMode="auto">
            <a:xfrm>
              <a:off x="2909" y="715"/>
              <a:ext cx="421" cy="1958"/>
              <a:chOff x="2909" y="715"/>
              <a:chExt cx="421" cy="1958"/>
            </a:xfrm>
          </p:grpSpPr>
          <p:sp>
            <p:nvSpPr>
              <p:cNvPr id="30755" name="Oval 217"/>
              <p:cNvSpPr>
                <a:spLocks noChangeArrowheads="1"/>
              </p:cNvSpPr>
              <p:nvPr/>
            </p:nvSpPr>
            <p:spPr bwMode="auto">
              <a:xfrm rot="16200000">
                <a:off x="2990" y="1324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12700" algn="ctr">
                <a:solidFill>
                  <a:srgbClr val="FF0000"/>
                </a:solidFill>
                <a:round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7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0750" name="Line 225"/>
              <p:cNvSpPr>
                <a:spLocks noChangeShapeType="1"/>
              </p:cNvSpPr>
              <p:nvPr/>
            </p:nvSpPr>
            <p:spPr bwMode="auto">
              <a:xfrm rot="5400000">
                <a:off x="2671" y="2031"/>
                <a:ext cx="4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7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0751" name="Line 226"/>
              <p:cNvSpPr>
                <a:spLocks noChangeShapeType="1"/>
              </p:cNvSpPr>
              <p:nvPr/>
            </p:nvSpPr>
            <p:spPr bwMode="auto">
              <a:xfrm rot="5400000">
                <a:off x="2682" y="2231"/>
                <a:ext cx="88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7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0753" name="Line 235"/>
              <p:cNvSpPr>
                <a:spLocks noChangeShapeType="1"/>
              </p:cNvSpPr>
              <p:nvPr/>
            </p:nvSpPr>
            <p:spPr bwMode="auto">
              <a:xfrm>
                <a:off x="3013" y="725"/>
                <a:ext cx="317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7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0752" name="Line 227"/>
              <p:cNvSpPr>
                <a:spLocks noChangeShapeType="1"/>
              </p:cNvSpPr>
              <p:nvPr/>
            </p:nvSpPr>
            <p:spPr bwMode="auto">
              <a:xfrm rot="5400000">
                <a:off x="2707" y="1021"/>
                <a:ext cx="61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7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30747" name="Oval 258"/>
            <p:cNvSpPr>
              <a:spLocks noChangeArrowheads="1"/>
            </p:cNvSpPr>
            <p:nvPr/>
          </p:nvSpPr>
          <p:spPr bwMode="auto">
            <a:xfrm>
              <a:off x="2877" y="2239"/>
              <a:ext cx="68" cy="6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</a:ln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48" name="Oval 259"/>
            <p:cNvSpPr>
              <a:spLocks noChangeArrowheads="1"/>
            </p:cNvSpPr>
            <p:nvPr/>
          </p:nvSpPr>
          <p:spPr bwMode="auto">
            <a:xfrm>
              <a:off x="3090" y="2673"/>
              <a:ext cx="68" cy="6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4" name="Group 272"/>
          <p:cNvGrpSpPr/>
          <p:nvPr/>
        </p:nvGrpSpPr>
        <p:grpSpPr bwMode="auto">
          <a:xfrm>
            <a:off x="6100755" y="889001"/>
            <a:ext cx="403225" cy="1800225"/>
            <a:chOff x="3843" y="560"/>
            <a:chExt cx="254" cy="1134"/>
          </a:xfrm>
        </p:grpSpPr>
        <p:grpSp>
          <p:nvGrpSpPr>
            <p:cNvPr id="30739" name="Group 271"/>
            <p:cNvGrpSpPr/>
            <p:nvPr/>
          </p:nvGrpSpPr>
          <p:grpSpPr bwMode="auto">
            <a:xfrm>
              <a:off x="3847" y="606"/>
              <a:ext cx="250" cy="1088"/>
              <a:chOff x="3847" y="606"/>
              <a:chExt cx="250" cy="1088"/>
            </a:xfrm>
          </p:grpSpPr>
          <p:grpSp>
            <p:nvGrpSpPr>
              <p:cNvPr id="30741" name="Group 268"/>
              <p:cNvGrpSpPr/>
              <p:nvPr/>
            </p:nvGrpSpPr>
            <p:grpSpPr bwMode="auto">
              <a:xfrm>
                <a:off x="3870" y="606"/>
                <a:ext cx="227" cy="1088"/>
                <a:chOff x="3870" y="606"/>
                <a:chExt cx="227" cy="1088"/>
              </a:xfrm>
            </p:grpSpPr>
            <p:sp>
              <p:nvSpPr>
                <p:cNvPr id="30743" name="Line 239"/>
                <p:cNvSpPr>
                  <a:spLocks noChangeShapeType="1"/>
                </p:cNvSpPr>
                <p:nvPr/>
              </p:nvSpPr>
              <p:spPr bwMode="auto">
                <a:xfrm rot="5400000">
                  <a:off x="3329" y="1150"/>
                  <a:ext cx="108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A7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0744" name="Line 240"/>
                <p:cNvSpPr>
                  <a:spLocks noChangeShapeType="1"/>
                </p:cNvSpPr>
                <p:nvPr/>
              </p:nvSpPr>
              <p:spPr bwMode="auto">
                <a:xfrm>
                  <a:off x="3870" y="1693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A7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0745" name="Line 241"/>
                <p:cNvSpPr>
                  <a:spLocks noChangeShapeType="1"/>
                </p:cNvSpPr>
                <p:nvPr/>
              </p:nvSpPr>
              <p:spPr bwMode="auto">
                <a:xfrm>
                  <a:off x="3870" y="1455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A7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30742" name="Oval 250"/>
              <p:cNvSpPr>
                <a:spLocks noChangeArrowheads="1"/>
              </p:cNvSpPr>
              <p:nvPr/>
            </p:nvSpPr>
            <p:spPr bwMode="auto">
              <a:xfrm>
                <a:off x="3847" y="1416"/>
                <a:ext cx="68" cy="68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rgbClr val="FF0000"/>
                </a:solidFill>
                <a:round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7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30740" name="Oval 260"/>
            <p:cNvSpPr>
              <a:spLocks noChangeArrowheads="1"/>
            </p:cNvSpPr>
            <p:nvPr/>
          </p:nvSpPr>
          <p:spPr bwMode="auto">
            <a:xfrm>
              <a:off x="3843" y="560"/>
              <a:ext cx="68" cy="68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83557" name="Text Box 261"/>
          <p:cNvSpPr txBox="1">
            <a:spLocks noChangeArrowheads="1"/>
          </p:cNvSpPr>
          <p:nvPr/>
        </p:nvSpPr>
        <p:spPr bwMode="auto">
          <a:xfrm>
            <a:off x="2955925" y="5505450"/>
            <a:ext cx="482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(1)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相加之和小于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9,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修正。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3558" name="Text Box 262"/>
          <p:cNvSpPr txBox="1">
            <a:spLocks noChangeArrowheads="1"/>
          </p:cNvSpPr>
          <p:nvPr/>
        </p:nvSpPr>
        <p:spPr bwMode="auto">
          <a:xfrm>
            <a:off x="2957513" y="5868988"/>
            <a:ext cx="6440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(2)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有进位或相加之和大于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F=1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修正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3559" name="Text Box 263"/>
          <p:cNvSpPr txBox="1">
            <a:spLocks noChangeArrowheads="1"/>
          </p:cNvSpPr>
          <p:nvPr/>
        </p:nvSpPr>
        <p:spPr bwMode="auto">
          <a:xfrm>
            <a:off x="2968625" y="6261099"/>
            <a:ext cx="3287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(3)CO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作进位输出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3580" name="Text Box 284"/>
          <p:cNvSpPr txBox="1">
            <a:spLocks noChangeArrowheads="1"/>
          </p:cNvSpPr>
          <p:nvPr/>
        </p:nvSpPr>
        <p:spPr bwMode="auto">
          <a:xfrm>
            <a:off x="131763" y="2271713"/>
            <a:ext cx="7366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B0</a:t>
            </a:r>
            <a:endParaRPr kumimoji="0" lang="en-US" altLang="zh-CN" sz="2000" b="1" i="0" u="none" strike="noStrike" kern="1200" cap="none" spc="0" normalizeH="0" baseline="-1800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3591" name="Text Box 295"/>
          <p:cNvSpPr txBox="1">
            <a:spLocks noChangeArrowheads="1"/>
          </p:cNvSpPr>
          <p:nvPr/>
        </p:nvSpPr>
        <p:spPr bwMode="auto">
          <a:xfrm>
            <a:off x="5345908" y="1841501"/>
            <a:ext cx="604837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1(0)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1(0)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endParaRPr kumimoji="0" lang="en-US" altLang="zh-CN" sz="2000" b="1" i="0" u="none" strike="noStrike" kern="1200" cap="none" spc="0" normalizeH="0" baseline="-1800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96" name="对象 95"/>
          <p:cNvGraphicFramePr>
            <a:graphicFrameLocks noChangeAspect="1"/>
          </p:cNvGraphicFramePr>
          <p:nvPr/>
        </p:nvGraphicFramePr>
        <p:xfrm>
          <a:off x="593725" y="225178"/>
          <a:ext cx="2070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1" imgW="49682400" imgH="12801600" progId="Equation.DSMT4">
                  <p:embed/>
                </p:oleObj>
              </mc:Choice>
              <mc:Fallback>
                <p:oleObj name="Equation" r:id="rId1" imgW="49682400" imgH="12801600" progId="Equation.DSMT4">
                  <p:embed/>
                  <p:pic>
                    <p:nvPicPr>
                      <p:cNvPr id="0" name="对象 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3725" y="225178"/>
                        <a:ext cx="20701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5277589" y="646113"/>
            <a:ext cx="545342" cy="631826"/>
            <a:chOff x="6898511" y="0"/>
            <a:chExt cx="545347" cy="631826"/>
          </a:xfrm>
        </p:grpSpPr>
        <p:sp>
          <p:nvSpPr>
            <p:cNvPr id="8" name="矩形 7"/>
            <p:cNvSpPr/>
            <p:nvPr/>
          </p:nvSpPr>
          <p:spPr bwMode="auto">
            <a:xfrm>
              <a:off x="6898511" y="0"/>
              <a:ext cx="544011" cy="63182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algn="ctr">
              <a:solidFill>
                <a:srgbClr val="FF0000"/>
              </a:solidFill>
              <a:miter lim="800000"/>
            </a:ln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898516" y="19050"/>
              <a:ext cx="5453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＆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591273" y="2298698"/>
            <a:ext cx="545342" cy="631826"/>
            <a:chOff x="6898511" y="0"/>
            <a:chExt cx="545347" cy="631826"/>
          </a:xfrm>
        </p:grpSpPr>
        <p:sp>
          <p:nvSpPr>
            <p:cNvPr id="102" name="矩形 101"/>
            <p:cNvSpPr/>
            <p:nvPr/>
          </p:nvSpPr>
          <p:spPr bwMode="auto">
            <a:xfrm>
              <a:off x="6898511" y="0"/>
              <a:ext cx="544011" cy="63182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algn="ctr">
              <a:solidFill>
                <a:srgbClr val="FF0000"/>
              </a:solidFill>
              <a:miter lim="800000"/>
            </a:ln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6898516" y="19050"/>
              <a:ext cx="5453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＆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4540088" y="2222897"/>
            <a:ext cx="545342" cy="631826"/>
            <a:chOff x="6898511" y="0"/>
            <a:chExt cx="545347" cy="631826"/>
          </a:xfrm>
        </p:grpSpPr>
        <p:sp>
          <p:nvSpPr>
            <p:cNvPr id="105" name="矩形 104"/>
            <p:cNvSpPr/>
            <p:nvPr/>
          </p:nvSpPr>
          <p:spPr bwMode="auto">
            <a:xfrm>
              <a:off x="6898511" y="0"/>
              <a:ext cx="544011" cy="63182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algn="ctr">
              <a:solidFill>
                <a:srgbClr val="FF0000"/>
              </a:solidFill>
              <a:miter lim="800000"/>
            </a:ln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6898516" y="19050"/>
              <a:ext cx="5453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＆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8" y="128588"/>
            <a:ext cx="5764212" cy="515937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</a:rPr>
              <a:t>方案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r>
              <a:rPr lang="zh-CN" altLang="en-US" sz="2800" b="1" dirty="0">
                <a:solidFill>
                  <a:schemeClr val="tx1"/>
                </a:solidFill>
              </a:rPr>
              <a:t>用</a:t>
            </a:r>
            <a:r>
              <a:rPr lang="en-US" altLang="zh-CN" sz="2800" b="1" dirty="0">
                <a:solidFill>
                  <a:schemeClr val="tx1"/>
                </a:solidFill>
              </a:rPr>
              <a:t>74</a:t>
            </a:r>
            <a:r>
              <a:rPr lang="en-US" altLang="zh-CN" sz="2800" b="1" dirty="0">
                <a:solidFill>
                  <a:schemeClr val="tx1"/>
                </a:solidFill>
                <a:sym typeface="Symbol" panose="05050102010706020507" pitchFamily="18" charset="2"/>
              </a:rPr>
              <a:t>283</a:t>
            </a:r>
            <a:r>
              <a:rPr lang="zh-CN" altLang="en-US" sz="2800" b="1" dirty="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lang="en-US" altLang="zh-CN" sz="2800" b="1" dirty="0">
                <a:solidFill>
                  <a:schemeClr val="tx1"/>
                </a:solidFill>
              </a:rPr>
              <a:t>74</a:t>
            </a:r>
            <a:r>
              <a:rPr lang="en-US" altLang="zh-CN" sz="2800" b="1" dirty="0">
                <a:solidFill>
                  <a:schemeClr val="tx1"/>
                </a:solidFill>
                <a:sym typeface="Symbol" panose="05050102010706020507" pitchFamily="18" charset="2"/>
              </a:rPr>
              <a:t>85</a:t>
            </a:r>
            <a:r>
              <a:rPr lang="zh-CN" altLang="en-US" sz="2800" b="1" dirty="0">
                <a:solidFill>
                  <a:schemeClr val="tx1"/>
                </a:solidFill>
                <a:sym typeface="Symbol" panose="05050102010706020507" pitchFamily="18" charset="2"/>
              </a:rPr>
              <a:t>及或门</a:t>
            </a:r>
            <a:endParaRPr lang="zh-CN" altLang="en-US" sz="2800" b="1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308227" name="Group 3"/>
          <p:cNvGrpSpPr/>
          <p:nvPr/>
        </p:nvGrpSpPr>
        <p:grpSpPr bwMode="auto">
          <a:xfrm>
            <a:off x="5164138" y="2014538"/>
            <a:ext cx="3387725" cy="1217612"/>
            <a:chOff x="3253" y="1412"/>
            <a:chExt cx="2134" cy="767"/>
          </a:xfrm>
        </p:grpSpPr>
        <p:sp>
          <p:nvSpPr>
            <p:cNvPr id="103530" name="Rectangle 4"/>
            <p:cNvSpPr>
              <a:spLocks noChangeArrowheads="1"/>
            </p:cNvSpPr>
            <p:nvPr/>
          </p:nvSpPr>
          <p:spPr bwMode="auto">
            <a:xfrm>
              <a:off x="3276" y="1456"/>
              <a:ext cx="1773" cy="7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31" name="Text Box 5"/>
            <p:cNvSpPr txBox="1">
              <a:spLocks noChangeArrowheads="1"/>
            </p:cNvSpPr>
            <p:nvPr/>
          </p:nvSpPr>
          <p:spPr bwMode="auto">
            <a:xfrm>
              <a:off x="3309" y="1875"/>
              <a:ext cx="178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32" name="Text Box 6"/>
            <p:cNvSpPr txBox="1">
              <a:spLocks noChangeArrowheads="1"/>
            </p:cNvSpPr>
            <p:nvPr/>
          </p:nvSpPr>
          <p:spPr bwMode="auto">
            <a:xfrm>
              <a:off x="3536" y="1412"/>
              <a:ext cx="129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33" name="Text Box 7"/>
            <p:cNvSpPr txBox="1">
              <a:spLocks noChangeArrowheads="1"/>
            </p:cNvSpPr>
            <p:nvPr/>
          </p:nvSpPr>
          <p:spPr bwMode="auto">
            <a:xfrm>
              <a:off x="4767" y="1604"/>
              <a:ext cx="51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34" name="Text Box 8"/>
            <p:cNvSpPr txBox="1">
              <a:spLocks noChangeArrowheads="1"/>
            </p:cNvSpPr>
            <p:nvPr/>
          </p:nvSpPr>
          <p:spPr bwMode="auto">
            <a:xfrm>
              <a:off x="3253" y="1648"/>
              <a:ext cx="51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35" name="Text Box 9"/>
            <p:cNvSpPr txBox="1">
              <a:spLocks noChangeArrowheads="1"/>
            </p:cNvSpPr>
            <p:nvPr/>
          </p:nvSpPr>
          <p:spPr bwMode="auto">
            <a:xfrm>
              <a:off x="3717" y="1661"/>
              <a:ext cx="90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74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283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3536" name="Freeform 10"/>
            <p:cNvSpPr/>
            <p:nvPr/>
          </p:nvSpPr>
          <p:spPr bwMode="auto">
            <a:xfrm>
              <a:off x="5048" y="1796"/>
              <a:ext cx="271" cy="180"/>
            </a:xfrm>
            <a:custGeom>
              <a:avLst/>
              <a:gdLst>
                <a:gd name="T0" fmla="*/ 0 w 271"/>
                <a:gd name="T1" fmla="*/ 0 h 180"/>
                <a:gd name="T2" fmla="*/ 271 w 271"/>
                <a:gd name="T3" fmla="*/ 0 h 180"/>
                <a:gd name="T4" fmla="*/ 271 w 271"/>
                <a:gd name="T5" fmla="*/ 180 h 1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1" h="180">
                  <a:moveTo>
                    <a:pt x="0" y="0"/>
                  </a:moveTo>
                  <a:lnTo>
                    <a:pt x="271" y="0"/>
                  </a:lnTo>
                  <a:lnTo>
                    <a:pt x="271" y="18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37" name="Line 11"/>
            <p:cNvSpPr>
              <a:spLocks noChangeShapeType="1"/>
            </p:cNvSpPr>
            <p:nvPr/>
          </p:nvSpPr>
          <p:spPr bwMode="auto">
            <a:xfrm>
              <a:off x="5251" y="196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8236" name="Group 12"/>
          <p:cNvGrpSpPr/>
          <p:nvPr/>
        </p:nvGrpSpPr>
        <p:grpSpPr bwMode="auto">
          <a:xfrm>
            <a:off x="885825" y="1960563"/>
            <a:ext cx="3227388" cy="1217612"/>
            <a:chOff x="558" y="1378"/>
            <a:chExt cx="2033" cy="767"/>
          </a:xfrm>
        </p:grpSpPr>
        <p:sp>
          <p:nvSpPr>
            <p:cNvPr id="103522" name="Rectangle 13"/>
            <p:cNvSpPr>
              <a:spLocks noChangeArrowheads="1"/>
            </p:cNvSpPr>
            <p:nvPr/>
          </p:nvSpPr>
          <p:spPr bwMode="auto">
            <a:xfrm>
              <a:off x="581" y="1422"/>
              <a:ext cx="1773" cy="7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23" name="Text Box 14"/>
            <p:cNvSpPr txBox="1">
              <a:spLocks noChangeArrowheads="1"/>
            </p:cNvSpPr>
            <p:nvPr/>
          </p:nvSpPr>
          <p:spPr bwMode="auto">
            <a:xfrm>
              <a:off x="614" y="1841"/>
              <a:ext cx="178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24" name="Text Box 15"/>
            <p:cNvSpPr txBox="1">
              <a:spLocks noChangeArrowheads="1"/>
            </p:cNvSpPr>
            <p:nvPr/>
          </p:nvSpPr>
          <p:spPr bwMode="auto">
            <a:xfrm>
              <a:off x="841" y="1378"/>
              <a:ext cx="129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25" name="Text Box 16"/>
            <p:cNvSpPr txBox="1">
              <a:spLocks noChangeArrowheads="1"/>
            </p:cNvSpPr>
            <p:nvPr/>
          </p:nvSpPr>
          <p:spPr bwMode="auto">
            <a:xfrm>
              <a:off x="2072" y="1570"/>
              <a:ext cx="51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26" name="Text Box 17"/>
            <p:cNvSpPr txBox="1">
              <a:spLocks noChangeArrowheads="1"/>
            </p:cNvSpPr>
            <p:nvPr/>
          </p:nvSpPr>
          <p:spPr bwMode="auto">
            <a:xfrm>
              <a:off x="558" y="1614"/>
              <a:ext cx="51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27" name="Text Box 18"/>
            <p:cNvSpPr txBox="1">
              <a:spLocks noChangeArrowheads="1"/>
            </p:cNvSpPr>
            <p:nvPr/>
          </p:nvSpPr>
          <p:spPr bwMode="auto">
            <a:xfrm>
              <a:off x="1022" y="1627"/>
              <a:ext cx="90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74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283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3528" name="Freeform 19"/>
            <p:cNvSpPr/>
            <p:nvPr/>
          </p:nvSpPr>
          <p:spPr bwMode="auto">
            <a:xfrm>
              <a:off x="2353" y="1762"/>
              <a:ext cx="169" cy="180"/>
            </a:xfrm>
            <a:custGeom>
              <a:avLst/>
              <a:gdLst>
                <a:gd name="T0" fmla="*/ 0 w 271"/>
                <a:gd name="T1" fmla="*/ 0 h 180"/>
                <a:gd name="T2" fmla="*/ 16 w 271"/>
                <a:gd name="T3" fmla="*/ 0 h 180"/>
                <a:gd name="T4" fmla="*/ 16 w 271"/>
                <a:gd name="T5" fmla="*/ 180 h 1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1" h="180">
                  <a:moveTo>
                    <a:pt x="0" y="0"/>
                  </a:moveTo>
                  <a:lnTo>
                    <a:pt x="271" y="0"/>
                  </a:lnTo>
                  <a:lnTo>
                    <a:pt x="271" y="18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29" name="Line 20"/>
            <p:cNvSpPr>
              <a:spLocks noChangeShapeType="1"/>
            </p:cNvSpPr>
            <p:nvPr/>
          </p:nvSpPr>
          <p:spPr bwMode="auto">
            <a:xfrm>
              <a:off x="2446" y="1931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8245" name="Group 21"/>
          <p:cNvGrpSpPr/>
          <p:nvPr/>
        </p:nvGrpSpPr>
        <p:grpSpPr bwMode="auto">
          <a:xfrm>
            <a:off x="5305425" y="3233738"/>
            <a:ext cx="2832100" cy="763587"/>
            <a:chOff x="3342" y="2180"/>
            <a:chExt cx="1784" cy="481"/>
          </a:xfrm>
        </p:grpSpPr>
        <p:sp>
          <p:nvSpPr>
            <p:cNvPr id="103513" name="Line 22"/>
            <p:cNvSpPr>
              <a:spLocks noChangeShapeType="1"/>
            </p:cNvSpPr>
            <p:nvPr/>
          </p:nvSpPr>
          <p:spPr bwMode="auto">
            <a:xfrm>
              <a:off x="3445" y="2180"/>
              <a:ext cx="0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14" name="Line 23"/>
            <p:cNvSpPr>
              <a:spLocks noChangeShapeType="1"/>
            </p:cNvSpPr>
            <p:nvPr/>
          </p:nvSpPr>
          <p:spPr bwMode="auto">
            <a:xfrm>
              <a:off x="3637" y="2192"/>
              <a:ext cx="0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15" name="Line 24"/>
            <p:cNvSpPr>
              <a:spLocks noChangeShapeType="1"/>
            </p:cNvSpPr>
            <p:nvPr/>
          </p:nvSpPr>
          <p:spPr bwMode="auto">
            <a:xfrm>
              <a:off x="3841" y="2180"/>
              <a:ext cx="0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16" name="Line 25"/>
            <p:cNvSpPr>
              <a:spLocks noChangeShapeType="1"/>
            </p:cNvSpPr>
            <p:nvPr/>
          </p:nvSpPr>
          <p:spPr bwMode="auto">
            <a:xfrm>
              <a:off x="4055" y="2192"/>
              <a:ext cx="0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17" name="Line 26"/>
            <p:cNvSpPr>
              <a:spLocks noChangeShapeType="1"/>
            </p:cNvSpPr>
            <p:nvPr/>
          </p:nvSpPr>
          <p:spPr bwMode="auto">
            <a:xfrm>
              <a:off x="4259" y="2192"/>
              <a:ext cx="0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18" name="Line 27"/>
            <p:cNvSpPr>
              <a:spLocks noChangeShapeType="1"/>
            </p:cNvSpPr>
            <p:nvPr/>
          </p:nvSpPr>
          <p:spPr bwMode="auto">
            <a:xfrm>
              <a:off x="4473" y="2192"/>
              <a:ext cx="0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19" name="Line 28"/>
            <p:cNvSpPr>
              <a:spLocks noChangeShapeType="1"/>
            </p:cNvSpPr>
            <p:nvPr/>
          </p:nvSpPr>
          <p:spPr bwMode="auto">
            <a:xfrm>
              <a:off x="4677" y="2192"/>
              <a:ext cx="0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20" name="Line 29"/>
            <p:cNvSpPr>
              <a:spLocks noChangeShapeType="1"/>
            </p:cNvSpPr>
            <p:nvPr/>
          </p:nvSpPr>
          <p:spPr bwMode="auto">
            <a:xfrm>
              <a:off x="4869" y="2180"/>
              <a:ext cx="0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21" name="Text Box 30"/>
            <p:cNvSpPr txBox="1">
              <a:spLocks noChangeArrowheads="1"/>
            </p:cNvSpPr>
            <p:nvPr/>
          </p:nvSpPr>
          <p:spPr bwMode="auto">
            <a:xfrm>
              <a:off x="3342" y="2373"/>
              <a:ext cx="178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8255" name="Group 31"/>
          <p:cNvGrpSpPr/>
          <p:nvPr/>
        </p:nvGrpSpPr>
        <p:grpSpPr bwMode="auto">
          <a:xfrm>
            <a:off x="2474913" y="1117600"/>
            <a:ext cx="4751387" cy="2833688"/>
            <a:chOff x="1559" y="847"/>
            <a:chExt cx="2993" cy="1785"/>
          </a:xfrm>
        </p:grpSpPr>
        <p:sp>
          <p:nvSpPr>
            <p:cNvPr id="103509" name="Freeform 32"/>
            <p:cNvSpPr/>
            <p:nvPr/>
          </p:nvSpPr>
          <p:spPr bwMode="auto">
            <a:xfrm>
              <a:off x="2180" y="847"/>
              <a:ext cx="2372" cy="1446"/>
            </a:xfrm>
            <a:custGeom>
              <a:avLst/>
              <a:gdLst>
                <a:gd name="T0" fmla="*/ 0 w 2338"/>
                <a:gd name="T1" fmla="*/ 1310 h 1446"/>
                <a:gd name="T2" fmla="*/ 0 w 2338"/>
                <a:gd name="T3" fmla="*/ 1446 h 1446"/>
                <a:gd name="T4" fmla="*/ 590 w 2338"/>
                <a:gd name="T5" fmla="*/ 1446 h 1446"/>
                <a:gd name="T6" fmla="*/ 590 w 2338"/>
                <a:gd name="T7" fmla="*/ 0 h 1446"/>
                <a:gd name="T8" fmla="*/ 2549 w 2338"/>
                <a:gd name="T9" fmla="*/ 0 h 1446"/>
                <a:gd name="T10" fmla="*/ 2549 w 2338"/>
                <a:gd name="T11" fmla="*/ 610 h 14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38" h="1446">
                  <a:moveTo>
                    <a:pt x="0" y="1310"/>
                  </a:moveTo>
                  <a:lnTo>
                    <a:pt x="0" y="1446"/>
                  </a:lnTo>
                  <a:lnTo>
                    <a:pt x="542" y="1446"/>
                  </a:lnTo>
                  <a:lnTo>
                    <a:pt x="542" y="0"/>
                  </a:lnTo>
                  <a:lnTo>
                    <a:pt x="2338" y="0"/>
                  </a:lnTo>
                  <a:lnTo>
                    <a:pt x="2338" y="61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10" name="Freeform 33"/>
            <p:cNvSpPr/>
            <p:nvPr/>
          </p:nvSpPr>
          <p:spPr bwMode="auto">
            <a:xfrm>
              <a:off x="1965" y="926"/>
              <a:ext cx="2304" cy="1491"/>
            </a:xfrm>
            <a:custGeom>
              <a:avLst/>
              <a:gdLst>
                <a:gd name="T0" fmla="*/ 0 w 2304"/>
                <a:gd name="T1" fmla="*/ 1209 h 1491"/>
                <a:gd name="T2" fmla="*/ 0 w 2304"/>
                <a:gd name="T3" fmla="*/ 1491 h 1491"/>
                <a:gd name="T4" fmla="*/ 859 w 2304"/>
                <a:gd name="T5" fmla="*/ 1491 h 1491"/>
                <a:gd name="T6" fmla="*/ 859 w 2304"/>
                <a:gd name="T7" fmla="*/ 0 h 1491"/>
                <a:gd name="T8" fmla="*/ 2304 w 2304"/>
                <a:gd name="T9" fmla="*/ 0 h 1491"/>
                <a:gd name="T10" fmla="*/ 2304 w 2304"/>
                <a:gd name="T11" fmla="*/ 531 h 14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04" h="1491">
                  <a:moveTo>
                    <a:pt x="0" y="1209"/>
                  </a:moveTo>
                  <a:lnTo>
                    <a:pt x="0" y="1491"/>
                  </a:lnTo>
                  <a:lnTo>
                    <a:pt x="859" y="1491"/>
                  </a:lnTo>
                  <a:lnTo>
                    <a:pt x="859" y="0"/>
                  </a:lnTo>
                  <a:lnTo>
                    <a:pt x="2304" y="0"/>
                  </a:lnTo>
                  <a:lnTo>
                    <a:pt x="2304" y="53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11" name="Freeform 34"/>
            <p:cNvSpPr/>
            <p:nvPr/>
          </p:nvSpPr>
          <p:spPr bwMode="auto">
            <a:xfrm>
              <a:off x="1762" y="1005"/>
              <a:ext cx="2180" cy="1536"/>
            </a:xfrm>
            <a:custGeom>
              <a:avLst/>
              <a:gdLst>
                <a:gd name="T0" fmla="*/ 0 w 2180"/>
                <a:gd name="T1" fmla="*/ 1141 h 1536"/>
                <a:gd name="T2" fmla="*/ 0 w 2180"/>
                <a:gd name="T3" fmla="*/ 1536 h 1536"/>
                <a:gd name="T4" fmla="*/ 1174 w 2180"/>
                <a:gd name="T5" fmla="*/ 1536 h 1536"/>
                <a:gd name="T6" fmla="*/ 1174 w 2180"/>
                <a:gd name="T7" fmla="*/ 0 h 1536"/>
                <a:gd name="T8" fmla="*/ 2180 w 2180"/>
                <a:gd name="T9" fmla="*/ 0 h 1536"/>
                <a:gd name="T10" fmla="*/ 2180 w 2180"/>
                <a:gd name="T11" fmla="*/ 441 h 1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80" h="1536">
                  <a:moveTo>
                    <a:pt x="0" y="1141"/>
                  </a:moveTo>
                  <a:lnTo>
                    <a:pt x="0" y="1536"/>
                  </a:lnTo>
                  <a:lnTo>
                    <a:pt x="1174" y="1536"/>
                  </a:lnTo>
                  <a:lnTo>
                    <a:pt x="1174" y="0"/>
                  </a:lnTo>
                  <a:lnTo>
                    <a:pt x="2180" y="0"/>
                  </a:lnTo>
                  <a:lnTo>
                    <a:pt x="2180" y="44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12" name="Freeform 35"/>
            <p:cNvSpPr/>
            <p:nvPr/>
          </p:nvSpPr>
          <p:spPr bwMode="auto">
            <a:xfrm>
              <a:off x="1559" y="1084"/>
              <a:ext cx="2055" cy="1548"/>
            </a:xfrm>
            <a:custGeom>
              <a:avLst/>
              <a:gdLst>
                <a:gd name="T0" fmla="*/ 0 w 2055"/>
                <a:gd name="T1" fmla="*/ 1062 h 1548"/>
                <a:gd name="T2" fmla="*/ 0 w 2055"/>
                <a:gd name="T3" fmla="*/ 1548 h 1548"/>
                <a:gd name="T4" fmla="*/ 1479 w 2055"/>
                <a:gd name="T5" fmla="*/ 1548 h 1548"/>
                <a:gd name="T6" fmla="*/ 1479 w 2055"/>
                <a:gd name="T7" fmla="*/ 0 h 1548"/>
                <a:gd name="T8" fmla="*/ 2055 w 2055"/>
                <a:gd name="T9" fmla="*/ 0 h 1548"/>
                <a:gd name="T10" fmla="*/ 2055 w 2055"/>
                <a:gd name="T11" fmla="*/ 373 h 15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55" h="1548">
                  <a:moveTo>
                    <a:pt x="0" y="1062"/>
                  </a:moveTo>
                  <a:lnTo>
                    <a:pt x="0" y="1548"/>
                  </a:lnTo>
                  <a:lnTo>
                    <a:pt x="1479" y="1548"/>
                  </a:lnTo>
                  <a:lnTo>
                    <a:pt x="1479" y="0"/>
                  </a:lnTo>
                  <a:lnTo>
                    <a:pt x="2055" y="0"/>
                  </a:lnTo>
                  <a:lnTo>
                    <a:pt x="2055" y="373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8260" name="Group 36"/>
          <p:cNvGrpSpPr/>
          <p:nvPr/>
        </p:nvGrpSpPr>
        <p:grpSpPr bwMode="auto">
          <a:xfrm>
            <a:off x="1022350" y="2868613"/>
            <a:ext cx="1198563" cy="1773237"/>
            <a:chOff x="644" y="1950"/>
            <a:chExt cx="755" cy="1117"/>
          </a:xfrm>
        </p:grpSpPr>
        <p:sp>
          <p:nvSpPr>
            <p:cNvPr id="103501" name="Freeform 37"/>
            <p:cNvSpPr/>
            <p:nvPr/>
          </p:nvSpPr>
          <p:spPr bwMode="auto">
            <a:xfrm>
              <a:off x="734" y="2135"/>
              <a:ext cx="610" cy="362"/>
            </a:xfrm>
            <a:custGeom>
              <a:avLst/>
              <a:gdLst>
                <a:gd name="T0" fmla="*/ 610 w 610"/>
                <a:gd name="T1" fmla="*/ 502 h 192"/>
                <a:gd name="T2" fmla="*/ 610 w 610"/>
                <a:gd name="T3" fmla="*/ 8631 h 192"/>
                <a:gd name="T4" fmla="*/ 0 w 610"/>
                <a:gd name="T5" fmla="*/ 8631 h 192"/>
                <a:gd name="T6" fmla="*/ 0 w 610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0" h="192">
                  <a:moveTo>
                    <a:pt x="610" y="11"/>
                  </a:moveTo>
                  <a:lnTo>
                    <a:pt x="610" y="192"/>
                  </a:lnTo>
                  <a:lnTo>
                    <a:pt x="0" y="192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02" name="Line 38"/>
            <p:cNvSpPr>
              <a:spLocks noChangeShapeType="1"/>
            </p:cNvSpPr>
            <p:nvPr/>
          </p:nvSpPr>
          <p:spPr bwMode="auto">
            <a:xfrm>
              <a:off x="734" y="2327"/>
              <a:ext cx="0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03" name="Line 39"/>
            <p:cNvSpPr>
              <a:spLocks noChangeShapeType="1"/>
            </p:cNvSpPr>
            <p:nvPr/>
          </p:nvSpPr>
          <p:spPr bwMode="auto">
            <a:xfrm>
              <a:off x="655" y="2632"/>
              <a:ext cx="1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04" name="Text Box 40"/>
            <p:cNvSpPr txBox="1">
              <a:spLocks noChangeArrowheads="1"/>
            </p:cNvSpPr>
            <p:nvPr/>
          </p:nvSpPr>
          <p:spPr bwMode="auto">
            <a:xfrm>
              <a:off x="644" y="2118"/>
              <a:ext cx="440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.</a:t>
              </a:r>
              <a:endParaRPr kumimoji="1" lang="en-US" altLang="zh-CN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05" name="Freeform 41"/>
            <p:cNvSpPr/>
            <p:nvPr/>
          </p:nvSpPr>
          <p:spPr bwMode="auto">
            <a:xfrm>
              <a:off x="949" y="2146"/>
              <a:ext cx="226" cy="169"/>
            </a:xfrm>
            <a:custGeom>
              <a:avLst/>
              <a:gdLst>
                <a:gd name="T0" fmla="*/ 0 w 226"/>
                <a:gd name="T1" fmla="*/ 0 h 169"/>
                <a:gd name="T2" fmla="*/ 0 w 226"/>
                <a:gd name="T3" fmla="*/ 169 h 169"/>
                <a:gd name="T4" fmla="*/ 226 w 226"/>
                <a:gd name="T5" fmla="*/ 169 h 169"/>
                <a:gd name="T6" fmla="*/ 226 w 226"/>
                <a:gd name="T7" fmla="*/ 11 h 1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" h="169">
                  <a:moveTo>
                    <a:pt x="0" y="0"/>
                  </a:moveTo>
                  <a:lnTo>
                    <a:pt x="0" y="169"/>
                  </a:lnTo>
                  <a:lnTo>
                    <a:pt x="226" y="169"/>
                  </a:lnTo>
                  <a:lnTo>
                    <a:pt x="226" y="1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06" name="Line 42"/>
            <p:cNvSpPr>
              <a:spLocks noChangeShapeType="1"/>
            </p:cNvSpPr>
            <p:nvPr/>
          </p:nvSpPr>
          <p:spPr bwMode="auto">
            <a:xfrm>
              <a:off x="1050" y="2304"/>
              <a:ext cx="0" cy="6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07" name="Text Box 43"/>
            <p:cNvSpPr txBox="1">
              <a:spLocks noChangeArrowheads="1"/>
            </p:cNvSpPr>
            <p:nvPr/>
          </p:nvSpPr>
          <p:spPr bwMode="auto">
            <a:xfrm>
              <a:off x="959" y="1950"/>
              <a:ext cx="440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.</a:t>
              </a:r>
              <a:endParaRPr kumimoji="1" lang="en-US" altLang="zh-CN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08" name="Text Box 44"/>
            <p:cNvSpPr txBox="1">
              <a:spLocks noChangeArrowheads="1"/>
            </p:cNvSpPr>
            <p:nvPr/>
          </p:nvSpPr>
          <p:spPr bwMode="auto">
            <a:xfrm>
              <a:off x="655" y="2779"/>
              <a:ext cx="497" cy="28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“1”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8269" name="Group 45"/>
          <p:cNvGrpSpPr/>
          <p:nvPr/>
        </p:nvGrpSpPr>
        <p:grpSpPr bwMode="auto">
          <a:xfrm>
            <a:off x="1327150" y="1135063"/>
            <a:ext cx="2097088" cy="896937"/>
            <a:chOff x="825" y="858"/>
            <a:chExt cx="1321" cy="565"/>
          </a:xfrm>
        </p:grpSpPr>
        <p:sp>
          <p:nvSpPr>
            <p:cNvPr id="103494" name="Line 46"/>
            <p:cNvSpPr>
              <a:spLocks noChangeShapeType="1"/>
            </p:cNvSpPr>
            <p:nvPr/>
          </p:nvSpPr>
          <p:spPr bwMode="auto">
            <a:xfrm flipV="1">
              <a:off x="937" y="1129"/>
              <a:ext cx="0" cy="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95" name="Line 47"/>
            <p:cNvSpPr>
              <a:spLocks noChangeShapeType="1"/>
            </p:cNvSpPr>
            <p:nvPr/>
          </p:nvSpPr>
          <p:spPr bwMode="auto">
            <a:xfrm flipV="1">
              <a:off x="1253" y="1117"/>
              <a:ext cx="0" cy="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96" name="Line 48"/>
            <p:cNvSpPr>
              <a:spLocks noChangeShapeType="1"/>
            </p:cNvSpPr>
            <p:nvPr/>
          </p:nvSpPr>
          <p:spPr bwMode="auto">
            <a:xfrm flipV="1">
              <a:off x="1592" y="1129"/>
              <a:ext cx="0" cy="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97" name="Line 49"/>
            <p:cNvSpPr>
              <a:spLocks noChangeShapeType="1"/>
            </p:cNvSpPr>
            <p:nvPr/>
          </p:nvSpPr>
          <p:spPr bwMode="auto">
            <a:xfrm flipV="1">
              <a:off x="1874" y="1117"/>
              <a:ext cx="0" cy="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103498" name="Group 50"/>
            <p:cNvGrpSpPr/>
            <p:nvPr/>
          </p:nvGrpSpPr>
          <p:grpSpPr bwMode="auto">
            <a:xfrm>
              <a:off x="825" y="858"/>
              <a:ext cx="1321" cy="289"/>
              <a:chOff x="1344" y="3410"/>
              <a:chExt cx="1321" cy="289"/>
            </a:xfrm>
          </p:grpSpPr>
          <p:sp>
            <p:nvSpPr>
              <p:cNvPr id="103499" name="Text Box 51"/>
              <p:cNvSpPr txBox="1">
                <a:spLocks noChangeArrowheads="1"/>
              </p:cNvSpPr>
              <p:nvPr/>
            </p:nvSpPr>
            <p:spPr bwMode="auto">
              <a:xfrm>
                <a:off x="1344" y="3411"/>
                <a:ext cx="1310" cy="288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F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4   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F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   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F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   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F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3500" name="Text Box 52"/>
              <p:cNvSpPr txBox="1">
                <a:spLocks noChangeArrowheads="1"/>
              </p:cNvSpPr>
              <p:nvPr/>
            </p:nvSpPr>
            <p:spPr bwMode="auto">
              <a:xfrm>
                <a:off x="1422" y="3410"/>
                <a:ext cx="124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                  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308277" name="Group 53"/>
          <p:cNvGrpSpPr/>
          <p:nvPr/>
        </p:nvGrpSpPr>
        <p:grpSpPr bwMode="auto">
          <a:xfrm>
            <a:off x="5040313" y="4508500"/>
            <a:ext cx="3508375" cy="1179513"/>
            <a:chOff x="3175" y="2840"/>
            <a:chExt cx="2210" cy="743"/>
          </a:xfrm>
        </p:grpSpPr>
        <p:sp>
          <p:nvSpPr>
            <p:cNvPr id="103477" name="Rectangle 54"/>
            <p:cNvSpPr>
              <a:spLocks noChangeArrowheads="1"/>
            </p:cNvSpPr>
            <p:nvPr/>
          </p:nvSpPr>
          <p:spPr bwMode="auto">
            <a:xfrm>
              <a:off x="3175" y="2846"/>
              <a:ext cx="2112" cy="7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103478" name="Group 55"/>
            <p:cNvGrpSpPr/>
            <p:nvPr/>
          </p:nvGrpSpPr>
          <p:grpSpPr bwMode="auto">
            <a:xfrm>
              <a:off x="3265" y="3309"/>
              <a:ext cx="1724" cy="274"/>
              <a:chOff x="2901" y="3849"/>
              <a:chExt cx="1724" cy="274"/>
            </a:xfrm>
          </p:grpSpPr>
          <p:sp>
            <p:nvSpPr>
              <p:cNvPr id="103486" name="Rectangle 56"/>
              <p:cNvSpPr>
                <a:spLocks noChangeArrowheads="1"/>
              </p:cNvSpPr>
              <p:nvPr/>
            </p:nvSpPr>
            <p:spPr bwMode="auto">
              <a:xfrm>
                <a:off x="2901" y="3849"/>
                <a:ext cx="28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3487" name="Rectangle 57"/>
              <p:cNvSpPr>
                <a:spLocks noChangeArrowheads="1"/>
              </p:cNvSpPr>
              <p:nvPr/>
            </p:nvSpPr>
            <p:spPr bwMode="auto">
              <a:xfrm>
                <a:off x="3330" y="3849"/>
                <a:ext cx="28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3488" name="Rectangle 58"/>
              <p:cNvSpPr>
                <a:spLocks noChangeArrowheads="1"/>
              </p:cNvSpPr>
              <p:nvPr/>
            </p:nvSpPr>
            <p:spPr bwMode="auto">
              <a:xfrm>
                <a:off x="3777" y="3860"/>
                <a:ext cx="27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B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3489" name="Rectangle 59"/>
              <p:cNvSpPr>
                <a:spLocks noChangeArrowheads="1"/>
              </p:cNvSpPr>
              <p:nvPr/>
            </p:nvSpPr>
            <p:spPr bwMode="auto">
              <a:xfrm>
                <a:off x="4169" y="3871"/>
                <a:ext cx="27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B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3490" name="Rectangle 60"/>
              <p:cNvSpPr>
                <a:spLocks noChangeArrowheads="1"/>
              </p:cNvSpPr>
              <p:nvPr/>
            </p:nvSpPr>
            <p:spPr bwMode="auto">
              <a:xfrm>
                <a:off x="3112" y="3849"/>
                <a:ext cx="340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3491" name="Rectangle 61"/>
              <p:cNvSpPr>
                <a:spLocks noChangeArrowheads="1"/>
              </p:cNvSpPr>
              <p:nvPr/>
            </p:nvSpPr>
            <p:spPr bwMode="auto">
              <a:xfrm>
                <a:off x="3537" y="3860"/>
                <a:ext cx="390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3492" name="Rectangle 62"/>
              <p:cNvSpPr>
                <a:spLocks noChangeArrowheads="1"/>
              </p:cNvSpPr>
              <p:nvPr/>
            </p:nvSpPr>
            <p:spPr bwMode="auto">
              <a:xfrm>
                <a:off x="3973" y="3860"/>
                <a:ext cx="27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B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3493" name="Rectangle 63"/>
              <p:cNvSpPr>
                <a:spLocks noChangeArrowheads="1"/>
              </p:cNvSpPr>
              <p:nvPr/>
            </p:nvSpPr>
            <p:spPr bwMode="auto">
              <a:xfrm>
                <a:off x="4347" y="3860"/>
                <a:ext cx="27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B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03479" name="Rectangle 64"/>
            <p:cNvSpPr>
              <a:spLocks noChangeArrowheads="1"/>
            </p:cNvSpPr>
            <p:nvPr/>
          </p:nvSpPr>
          <p:spPr bwMode="auto">
            <a:xfrm>
              <a:off x="4420" y="2840"/>
              <a:ext cx="435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A&lt;B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80" name="Rectangle 65"/>
            <p:cNvSpPr>
              <a:spLocks noChangeArrowheads="1"/>
            </p:cNvSpPr>
            <p:nvPr/>
          </p:nvSpPr>
          <p:spPr bwMode="auto">
            <a:xfrm>
              <a:off x="3459" y="2840"/>
              <a:ext cx="435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A&gt;B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81" name="Rectangle 66"/>
            <p:cNvSpPr>
              <a:spLocks noChangeArrowheads="1"/>
            </p:cNvSpPr>
            <p:nvPr/>
          </p:nvSpPr>
          <p:spPr bwMode="auto">
            <a:xfrm>
              <a:off x="3936" y="2840"/>
              <a:ext cx="435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A=B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82" name="Rectangle 67"/>
            <p:cNvSpPr>
              <a:spLocks noChangeArrowheads="1"/>
            </p:cNvSpPr>
            <p:nvPr/>
          </p:nvSpPr>
          <p:spPr bwMode="auto">
            <a:xfrm>
              <a:off x="3841" y="3058"/>
              <a:ext cx="71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74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85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3483" name="Text Box 68"/>
            <p:cNvSpPr txBox="1">
              <a:spLocks noChangeArrowheads="1"/>
            </p:cNvSpPr>
            <p:nvPr/>
          </p:nvSpPr>
          <p:spPr bwMode="auto">
            <a:xfrm>
              <a:off x="4901" y="3244"/>
              <a:ext cx="440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A&gt;B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84" name="Text Box 69"/>
            <p:cNvSpPr txBox="1">
              <a:spLocks noChangeArrowheads="1"/>
            </p:cNvSpPr>
            <p:nvPr/>
          </p:nvSpPr>
          <p:spPr bwMode="auto">
            <a:xfrm>
              <a:off x="4899" y="3039"/>
              <a:ext cx="486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A&lt;B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85" name="Text Box 70"/>
            <p:cNvSpPr txBox="1">
              <a:spLocks noChangeArrowheads="1"/>
            </p:cNvSpPr>
            <p:nvPr/>
          </p:nvSpPr>
          <p:spPr bwMode="auto">
            <a:xfrm>
              <a:off x="4888" y="2881"/>
              <a:ext cx="451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A=B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8295" name="Group 71"/>
          <p:cNvGrpSpPr/>
          <p:nvPr/>
        </p:nvGrpSpPr>
        <p:grpSpPr bwMode="auto">
          <a:xfrm>
            <a:off x="8391525" y="4338638"/>
            <a:ext cx="647700" cy="1435100"/>
            <a:chOff x="5286" y="2733"/>
            <a:chExt cx="408" cy="904"/>
          </a:xfrm>
        </p:grpSpPr>
        <p:sp>
          <p:nvSpPr>
            <p:cNvPr id="103471" name="Line 72"/>
            <p:cNvSpPr>
              <a:spLocks noChangeShapeType="1"/>
            </p:cNvSpPr>
            <p:nvPr/>
          </p:nvSpPr>
          <p:spPr bwMode="auto">
            <a:xfrm>
              <a:off x="5286" y="3004"/>
              <a:ext cx="2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72" name="Freeform 73"/>
            <p:cNvSpPr/>
            <p:nvPr/>
          </p:nvSpPr>
          <p:spPr bwMode="auto">
            <a:xfrm>
              <a:off x="5286" y="3162"/>
              <a:ext cx="124" cy="475"/>
            </a:xfrm>
            <a:custGeom>
              <a:avLst/>
              <a:gdLst>
                <a:gd name="T0" fmla="*/ 0 w 124"/>
                <a:gd name="T1" fmla="*/ 0 h 475"/>
                <a:gd name="T2" fmla="*/ 124 w 124"/>
                <a:gd name="T3" fmla="*/ 0 h 475"/>
                <a:gd name="T4" fmla="*/ 124 w 124"/>
                <a:gd name="T5" fmla="*/ 475 h 4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4" h="475">
                  <a:moveTo>
                    <a:pt x="0" y="0"/>
                  </a:moveTo>
                  <a:lnTo>
                    <a:pt x="124" y="0"/>
                  </a:lnTo>
                  <a:lnTo>
                    <a:pt x="124" y="47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73" name="Line 74"/>
            <p:cNvSpPr>
              <a:spLocks noChangeShapeType="1"/>
            </p:cNvSpPr>
            <p:nvPr/>
          </p:nvSpPr>
          <p:spPr bwMode="auto">
            <a:xfrm>
              <a:off x="5353" y="3637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74" name="Line 75"/>
            <p:cNvSpPr>
              <a:spLocks noChangeShapeType="1"/>
            </p:cNvSpPr>
            <p:nvPr/>
          </p:nvSpPr>
          <p:spPr bwMode="auto">
            <a:xfrm>
              <a:off x="5286" y="3377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75" name="Text Box 76"/>
            <p:cNvSpPr txBox="1">
              <a:spLocks noChangeArrowheads="1"/>
            </p:cNvSpPr>
            <p:nvPr/>
          </p:nvSpPr>
          <p:spPr bwMode="auto">
            <a:xfrm>
              <a:off x="5308" y="3015"/>
              <a:ext cx="260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.</a:t>
              </a:r>
              <a:endParaRPr kumimoji="1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76" name="Text Box 77"/>
            <p:cNvSpPr txBox="1">
              <a:spLocks noChangeArrowheads="1"/>
            </p:cNvSpPr>
            <p:nvPr/>
          </p:nvSpPr>
          <p:spPr bwMode="auto">
            <a:xfrm>
              <a:off x="5311" y="2733"/>
              <a:ext cx="383" cy="25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“1”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8302" name="Group 78"/>
          <p:cNvGrpSpPr/>
          <p:nvPr/>
        </p:nvGrpSpPr>
        <p:grpSpPr bwMode="auto">
          <a:xfrm>
            <a:off x="6630988" y="5270500"/>
            <a:ext cx="1042987" cy="1292225"/>
            <a:chOff x="4177" y="3320"/>
            <a:chExt cx="657" cy="814"/>
          </a:xfrm>
        </p:grpSpPr>
        <p:sp>
          <p:nvSpPr>
            <p:cNvPr id="103463" name="Line 79"/>
            <p:cNvSpPr>
              <a:spLocks noChangeShapeType="1"/>
            </p:cNvSpPr>
            <p:nvPr/>
          </p:nvSpPr>
          <p:spPr bwMode="auto">
            <a:xfrm>
              <a:off x="4269" y="3581"/>
              <a:ext cx="0" cy="4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64" name="Freeform 80"/>
            <p:cNvSpPr/>
            <p:nvPr/>
          </p:nvSpPr>
          <p:spPr bwMode="auto">
            <a:xfrm>
              <a:off x="4269" y="3569"/>
              <a:ext cx="565" cy="294"/>
            </a:xfrm>
            <a:custGeom>
              <a:avLst/>
              <a:gdLst>
                <a:gd name="T0" fmla="*/ 0 w 565"/>
                <a:gd name="T1" fmla="*/ 58454 h 102"/>
                <a:gd name="T2" fmla="*/ 565 w 565"/>
                <a:gd name="T3" fmla="*/ 58454 h 102"/>
                <a:gd name="T4" fmla="*/ 565 w 565"/>
                <a:gd name="T5" fmla="*/ 0 h 10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5" h="102">
                  <a:moveTo>
                    <a:pt x="0" y="102"/>
                  </a:moveTo>
                  <a:lnTo>
                    <a:pt x="565" y="102"/>
                  </a:lnTo>
                  <a:lnTo>
                    <a:pt x="565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65" name="Text Box 81"/>
            <p:cNvSpPr txBox="1">
              <a:spLocks noChangeArrowheads="1"/>
            </p:cNvSpPr>
            <p:nvPr/>
          </p:nvSpPr>
          <p:spPr bwMode="auto">
            <a:xfrm>
              <a:off x="4177" y="3486"/>
              <a:ext cx="260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.</a:t>
              </a:r>
              <a:endParaRPr kumimoji="1" lang="en-US" altLang="zh-CN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66" name="Text Box 82"/>
            <p:cNvSpPr txBox="1">
              <a:spLocks noChangeArrowheads="1"/>
            </p:cNvSpPr>
            <p:nvPr/>
          </p:nvSpPr>
          <p:spPr bwMode="auto">
            <a:xfrm>
              <a:off x="4238" y="3884"/>
              <a:ext cx="383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“1”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67" name="Freeform 83"/>
            <p:cNvSpPr/>
            <p:nvPr/>
          </p:nvSpPr>
          <p:spPr bwMode="auto">
            <a:xfrm>
              <a:off x="4439" y="3569"/>
              <a:ext cx="214" cy="113"/>
            </a:xfrm>
            <a:custGeom>
              <a:avLst/>
              <a:gdLst>
                <a:gd name="T0" fmla="*/ 0 w 214"/>
                <a:gd name="T1" fmla="*/ 0 h 113"/>
                <a:gd name="T2" fmla="*/ 0 w 214"/>
                <a:gd name="T3" fmla="*/ 113 h 113"/>
                <a:gd name="T4" fmla="*/ 214 w 214"/>
                <a:gd name="T5" fmla="*/ 113 h 113"/>
                <a:gd name="T6" fmla="*/ 214 w 214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" h="113">
                  <a:moveTo>
                    <a:pt x="0" y="0"/>
                  </a:moveTo>
                  <a:lnTo>
                    <a:pt x="0" y="113"/>
                  </a:lnTo>
                  <a:lnTo>
                    <a:pt x="214" y="113"/>
                  </a:lnTo>
                  <a:lnTo>
                    <a:pt x="214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68" name="Line 84"/>
            <p:cNvSpPr>
              <a:spLocks noChangeShapeType="1"/>
            </p:cNvSpPr>
            <p:nvPr/>
          </p:nvSpPr>
          <p:spPr bwMode="auto">
            <a:xfrm>
              <a:off x="4540" y="3682"/>
              <a:ext cx="0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69" name="Line 85"/>
            <p:cNvSpPr>
              <a:spLocks noChangeShapeType="1"/>
            </p:cNvSpPr>
            <p:nvPr/>
          </p:nvSpPr>
          <p:spPr bwMode="auto">
            <a:xfrm>
              <a:off x="4484" y="3784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70" name="Text Box 86"/>
            <p:cNvSpPr txBox="1">
              <a:spLocks noChangeArrowheads="1"/>
            </p:cNvSpPr>
            <p:nvPr/>
          </p:nvSpPr>
          <p:spPr bwMode="auto">
            <a:xfrm>
              <a:off x="4438" y="3320"/>
              <a:ext cx="260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.</a:t>
              </a:r>
              <a:endParaRPr kumimoji="1" lang="en-US" altLang="zh-CN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8311" name="Group 87"/>
          <p:cNvGrpSpPr/>
          <p:nvPr/>
        </p:nvGrpSpPr>
        <p:grpSpPr bwMode="auto">
          <a:xfrm>
            <a:off x="4318000" y="3011488"/>
            <a:ext cx="2119313" cy="3389312"/>
            <a:chOff x="2720" y="1897"/>
            <a:chExt cx="1335" cy="2135"/>
          </a:xfrm>
        </p:grpSpPr>
        <p:sp>
          <p:nvSpPr>
            <p:cNvPr id="103456" name="Freeform 88"/>
            <p:cNvSpPr/>
            <p:nvPr/>
          </p:nvSpPr>
          <p:spPr bwMode="auto">
            <a:xfrm>
              <a:off x="3038" y="2485"/>
              <a:ext cx="350" cy="1219"/>
            </a:xfrm>
            <a:custGeom>
              <a:avLst/>
              <a:gdLst>
                <a:gd name="T0" fmla="*/ 0 w 350"/>
                <a:gd name="T1" fmla="*/ 0 h 1219"/>
                <a:gd name="T2" fmla="*/ 0 w 350"/>
                <a:gd name="T3" fmla="*/ 1219 h 1219"/>
                <a:gd name="T4" fmla="*/ 350 w 350"/>
                <a:gd name="T5" fmla="*/ 1219 h 1219"/>
                <a:gd name="T6" fmla="*/ 350 w 350"/>
                <a:gd name="T7" fmla="*/ 1084 h 12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0" h="1219">
                  <a:moveTo>
                    <a:pt x="0" y="0"/>
                  </a:moveTo>
                  <a:lnTo>
                    <a:pt x="0" y="1219"/>
                  </a:lnTo>
                  <a:lnTo>
                    <a:pt x="350" y="1219"/>
                  </a:lnTo>
                  <a:lnTo>
                    <a:pt x="350" y="108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57" name="Freeform 89"/>
            <p:cNvSpPr/>
            <p:nvPr/>
          </p:nvSpPr>
          <p:spPr bwMode="auto">
            <a:xfrm>
              <a:off x="2936" y="2394"/>
              <a:ext cx="667" cy="1423"/>
            </a:xfrm>
            <a:custGeom>
              <a:avLst/>
              <a:gdLst>
                <a:gd name="T0" fmla="*/ 0 w 667"/>
                <a:gd name="T1" fmla="*/ 0 h 1423"/>
                <a:gd name="T2" fmla="*/ 0 w 667"/>
                <a:gd name="T3" fmla="*/ 1423 h 1423"/>
                <a:gd name="T4" fmla="*/ 667 w 667"/>
                <a:gd name="T5" fmla="*/ 1423 h 1423"/>
                <a:gd name="T6" fmla="*/ 667 w 667"/>
                <a:gd name="T7" fmla="*/ 1175 h 14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7" h="1423">
                  <a:moveTo>
                    <a:pt x="0" y="0"/>
                  </a:moveTo>
                  <a:lnTo>
                    <a:pt x="0" y="1423"/>
                  </a:lnTo>
                  <a:lnTo>
                    <a:pt x="667" y="1423"/>
                  </a:lnTo>
                  <a:lnTo>
                    <a:pt x="667" y="117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58" name="Freeform 90"/>
            <p:cNvSpPr/>
            <p:nvPr/>
          </p:nvSpPr>
          <p:spPr bwMode="auto">
            <a:xfrm>
              <a:off x="2824" y="2281"/>
              <a:ext cx="993" cy="1649"/>
            </a:xfrm>
            <a:custGeom>
              <a:avLst/>
              <a:gdLst>
                <a:gd name="T0" fmla="*/ 0 w 993"/>
                <a:gd name="T1" fmla="*/ 0 h 1649"/>
                <a:gd name="T2" fmla="*/ 0 w 993"/>
                <a:gd name="T3" fmla="*/ 1649 h 1649"/>
                <a:gd name="T4" fmla="*/ 993 w 993"/>
                <a:gd name="T5" fmla="*/ 1649 h 1649"/>
                <a:gd name="T6" fmla="*/ 993 w 993"/>
                <a:gd name="T7" fmla="*/ 1277 h 16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3" h="1649">
                  <a:moveTo>
                    <a:pt x="0" y="0"/>
                  </a:moveTo>
                  <a:lnTo>
                    <a:pt x="0" y="1649"/>
                  </a:lnTo>
                  <a:lnTo>
                    <a:pt x="993" y="1649"/>
                  </a:lnTo>
                  <a:lnTo>
                    <a:pt x="993" y="1277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59" name="Freeform 91"/>
            <p:cNvSpPr/>
            <p:nvPr/>
          </p:nvSpPr>
          <p:spPr bwMode="auto">
            <a:xfrm>
              <a:off x="2733" y="2146"/>
              <a:ext cx="1322" cy="1886"/>
            </a:xfrm>
            <a:custGeom>
              <a:avLst/>
              <a:gdLst>
                <a:gd name="T0" fmla="*/ 0 w 1322"/>
                <a:gd name="T1" fmla="*/ 0 h 1886"/>
                <a:gd name="T2" fmla="*/ 0 w 1322"/>
                <a:gd name="T3" fmla="*/ 1886 h 1886"/>
                <a:gd name="T4" fmla="*/ 1322 w 1322"/>
                <a:gd name="T5" fmla="*/ 1886 h 1886"/>
                <a:gd name="T6" fmla="*/ 1322 w 1322"/>
                <a:gd name="T7" fmla="*/ 1412 h 18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22" h="1886">
                  <a:moveTo>
                    <a:pt x="0" y="0"/>
                  </a:moveTo>
                  <a:lnTo>
                    <a:pt x="0" y="1886"/>
                  </a:lnTo>
                  <a:lnTo>
                    <a:pt x="1322" y="1886"/>
                  </a:lnTo>
                  <a:lnTo>
                    <a:pt x="1322" y="1412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60" name="Text Box 92"/>
            <p:cNvSpPr txBox="1">
              <a:spLocks noChangeArrowheads="1"/>
            </p:cNvSpPr>
            <p:nvPr/>
          </p:nvSpPr>
          <p:spPr bwMode="auto">
            <a:xfrm>
              <a:off x="2720" y="1897"/>
              <a:ext cx="260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.</a:t>
              </a:r>
              <a:endParaRPr kumimoji="1" lang="en-US" altLang="zh-CN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61" name="Text Box 93"/>
            <p:cNvSpPr txBox="1">
              <a:spLocks noChangeArrowheads="1"/>
            </p:cNvSpPr>
            <p:nvPr/>
          </p:nvSpPr>
          <p:spPr bwMode="auto">
            <a:xfrm>
              <a:off x="2832" y="2033"/>
              <a:ext cx="260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.</a:t>
              </a:r>
              <a:endParaRPr kumimoji="1" lang="en-US" altLang="zh-CN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62" name="Text Box 94"/>
            <p:cNvSpPr txBox="1">
              <a:spLocks noChangeArrowheads="1"/>
            </p:cNvSpPr>
            <p:nvPr/>
          </p:nvSpPr>
          <p:spPr bwMode="auto">
            <a:xfrm>
              <a:off x="2933" y="2124"/>
              <a:ext cx="260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.</a:t>
              </a:r>
              <a:endParaRPr kumimoji="1" lang="en-US" altLang="zh-CN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08319" name="Freeform 95"/>
          <p:cNvSpPr/>
          <p:nvPr/>
        </p:nvSpPr>
        <p:spPr bwMode="auto">
          <a:xfrm>
            <a:off x="2312988" y="4356100"/>
            <a:ext cx="3370262" cy="161925"/>
          </a:xfrm>
          <a:custGeom>
            <a:avLst/>
            <a:gdLst>
              <a:gd name="T0" fmla="*/ 2147483647 w 2123"/>
              <a:gd name="T1" fmla="*/ 2147483647 h 226"/>
              <a:gd name="T2" fmla="*/ 2147483647 w 2123"/>
              <a:gd name="T3" fmla="*/ 0 h 226"/>
              <a:gd name="T4" fmla="*/ 0 w 2123"/>
              <a:gd name="T5" fmla="*/ 0 h 2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23" h="226">
                <a:moveTo>
                  <a:pt x="2123" y="226"/>
                </a:moveTo>
                <a:lnTo>
                  <a:pt x="2123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08320" name="Group 96"/>
          <p:cNvGrpSpPr/>
          <p:nvPr/>
        </p:nvGrpSpPr>
        <p:grpSpPr bwMode="auto">
          <a:xfrm>
            <a:off x="1954213" y="2617788"/>
            <a:ext cx="3244850" cy="1898650"/>
            <a:chOff x="1231" y="1649"/>
            <a:chExt cx="2044" cy="1196"/>
          </a:xfrm>
        </p:grpSpPr>
        <p:sp>
          <p:nvSpPr>
            <p:cNvPr id="103452" name="Text Box 97"/>
            <p:cNvSpPr txBox="1">
              <a:spLocks noChangeArrowheads="1"/>
            </p:cNvSpPr>
            <p:nvPr/>
          </p:nvSpPr>
          <p:spPr bwMode="auto">
            <a:xfrm>
              <a:off x="2630" y="1784"/>
              <a:ext cx="260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.</a:t>
              </a:r>
              <a:endParaRPr kumimoji="1" lang="en-US" altLang="zh-CN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53" name="Rectangle 98"/>
            <p:cNvSpPr>
              <a:spLocks noChangeArrowheads="1"/>
            </p:cNvSpPr>
            <p:nvPr/>
          </p:nvSpPr>
          <p:spPr bwMode="auto">
            <a:xfrm>
              <a:off x="1242" y="2506"/>
              <a:ext cx="215" cy="33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54" name="Freeform 99"/>
            <p:cNvSpPr/>
            <p:nvPr/>
          </p:nvSpPr>
          <p:spPr bwMode="auto">
            <a:xfrm>
              <a:off x="1446" y="1649"/>
              <a:ext cx="1829" cy="960"/>
            </a:xfrm>
            <a:custGeom>
              <a:avLst/>
              <a:gdLst>
                <a:gd name="T0" fmla="*/ 1829 w 1829"/>
                <a:gd name="T1" fmla="*/ 0 h 960"/>
                <a:gd name="T2" fmla="*/ 1208 w 1829"/>
                <a:gd name="T3" fmla="*/ 0 h 960"/>
                <a:gd name="T4" fmla="*/ 1208 w 1829"/>
                <a:gd name="T5" fmla="*/ 960 h 960"/>
                <a:gd name="T6" fmla="*/ 0 w 1829"/>
                <a:gd name="T7" fmla="*/ 960 h 9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29" h="960">
                  <a:moveTo>
                    <a:pt x="1829" y="0"/>
                  </a:moveTo>
                  <a:lnTo>
                    <a:pt x="1208" y="0"/>
                  </a:lnTo>
                  <a:lnTo>
                    <a:pt x="1208" y="960"/>
                  </a:lnTo>
                  <a:lnTo>
                    <a:pt x="0" y="96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55" name="Text Box 100"/>
            <p:cNvSpPr txBox="1">
              <a:spLocks noChangeArrowheads="1"/>
            </p:cNvSpPr>
            <p:nvPr/>
          </p:nvSpPr>
          <p:spPr bwMode="auto">
            <a:xfrm>
              <a:off x="1231" y="2518"/>
              <a:ext cx="294" cy="19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≥1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8325" name="Group 101"/>
          <p:cNvGrpSpPr/>
          <p:nvPr/>
        </p:nvGrpSpPr>
        <p:grpSpPr bwMode="auto">
          <a:xfrm>
            <a:off x="1022350" y="3908425"/>
            <a:ext cx="973138" cy="771525"/>
            <a:chOff x="644" y="2462"/>
            <a:chExt cx="613" cy="486"/>
          </a:xfrm>
          <a:solidFill>
            <a:schemeClr val="bg1"/>
          </a:solidFill>
        </p:grpSpPr>
        <p:sp>
          <p:nvSpPr>
            <p:cNvPr id="103450" name="Rectangle 102"/>
            <p:cNvSpPr>
              <a:spLocks noChangeArrowheads="1"/>
            </p:cNvSpPr>
            <p:nvPr/>
          </p:nvSpPr>
          <p:spPr bwMode="auto">
            <a:xfrm>
              <a:off x="644" y="2530"/>
              <a:ext cx="530" cy="418"/>
            </a:xfrm>
            <a:prstGeom prst="rect">
              <a:avLst/>
            </a:prstGeom>
            <a:grpFill/>
            <a:ln w="3810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51" name="Freeform 103"/>
            <p:cNvSpPr/>
            <p:nvPr/>
          </p:nvSpPr>
          <p:spPr bwMode="auto">
            <a:xfrm>
              <a:off x="1050" y="2462"/>
              <a:ext cx="207" cy="203"/>
            </a:xfrm>
            <a:custGeom>
              <a:avLst/>
              <a:gdLst>
                <a:gd name="T0" fmla="*/ 0 w 181"/>
                <a:gd name="T1" fmla="*/ 0 h 203"/>
                <a:gd name="T2" fmla="*/ 0 w 181"/>
                <a:gd name="T3" fmla="*/ 203 h 203"/>
                <a:gd name="T4" fmla="*/ 406 w 181"/>
                <a:gd name="T5" fmla="*/ 203 h 2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1" h="203">
                  <a:moveTo>
                    <a:pt x="0" y="0"/>
                  </a:moveTo>
                  <a:lnTo>
                    <a:pt x="0" y="203"/>
                  </a:lnTo>
                  <a:lnTo>
                    <a:pt x="181" y="203"/>
                  </a:ln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8328" name="Group 104"/>
          <p:cNvGrpSpPr/>
          <p:nvPr/>
        </p:nvGrpSpPr>
        <p:grpSpPr bwMode="auto">
          <a:xfrm>
            <a:off x="376238" y="696913"/>
            <a:ext cx="4105275" cy="2154237"/>
            <a:chOff x="237" y="439"/>
            <a:chExt cx="2586" cy="1357"/>
          </a:xfrm>
        </p:grpSpPr>
        <p:sp>
          <p:nvSpPr>
            <p:cNvPr id="103443" name="Text Box 105"/>
            <p:cNvSpPr txBox="1">
              <a:spLocks noChangeArrowheads="1"/>
            </p:cNvSpPr>
            <p:nvPr/>
          </p:nvSpPr>
          <p:spPr bwMode="auto">
            <a:xfrm>
              <a:off x="2563" y="1277"/>
              <a:ext cx="260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.</a:t>
              </a:r>
              <a:endParaRPr kumimoji="1" lang="en-US" altLang="zh-CN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44" name="Text Box 106"/>
            <p:cNvSpPr txBox="1">
              <a:spLocks noChangeArrowheads="1"/>
            </p:cNvSpPr>
            <p:nvPr/>
          </p:nvSpPr>
          <p:spPr bwMode="auto">
            <a:xfrm>
              <a:off x="343" y="439"/>
              <a:ext cx="45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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45" name="Rectangle 107"/>
            <p:cNvSpPr>
              <a:spLocks noChangeArrowheads="1"/>
            </p:cNvSpPr>
            <p:nvPr/>
          </p:nvSpPr>
          <p:spPr bwMode="auto">
            <a:xfrm>
              <a:off x="237" y="824"/>
              <a:ext cx="373" cy="23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46" name="Text Box 108"/>
            <p:cNvSpPr txBox="1">
              <a:spLocks noChangeArrowheads="1"/>
            </p:cNvSpPr>
            <p:nvPr/>
          </p:nvSpPr>
          <p:spPr bwMode="auto">
            <a:xfrm>
              <a:off x="305" y="802"/>
              <a:ext cx="350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≥1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447" name="Freeform 109"/>
            <p:cNvSpPr/>
            <p:nvPr/>
          </p:nvSpPr>
          <p:spPr bwMode="auto">
            <a:xfrm>
              <a:off x="327" y="1062"/>
              <a:ext cx="249" cy="508"/>
            </a:xfrm>
            <a:custGeom>
              <a:avLst/>
              <a:gdLst>
                <a:gd name="T0" fmla="*/ 0 w 249"/>
                <a:gd name="T1" fmla="*/ 0 h 508"/>
                <a:gd name="T2" fmla="*/ 0 w 249"/>
                <a:gd name="T3" fmla="*/ 508 h 508"/>
                <a:gd name="T4" fmla="*/ 249 w 249"/>
                <a:gd name="T5" fmla="*/ 508 h 5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508">
                  <a:moveTo>
                    <a:pt x="0" y="0"/>
                  </a:moveTo>
                  <a:lnTo>
                    <a:pt x="0" y="508"/>
                  </a:lnTo>
                  <a:lnTo>
                    <a:pt x="249" y="50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48" name="Freeform 110"/>
            <p:cNvSpPr/>
            <p:nvPr/>
          </p:nvSpPr>
          <p:spPr bwMode="auto">
            <a:xfrm>
              <a:off x="463" y="1062"/>
              <a:ext cx="2191" cy="587"/>
            </a:xfrm>
            <a:custGeom>
              <a:avLst/>
              <a:gdLst>
                <a:gd name="T0" fmla="*/ 0 w 2191"/>
                <a:gd name="T1" fmla="*/ 0 h 587"/>
                <a:gd name="T2" fmla="*/ 0 w 2191"/>
                <a:gd name="T3" fmla="*/ 90 h 587"/>
                <a:gd name="T4" fmla="*/ 2191 w 2191"/>
                <a:gd name="T5" fmla="*/ 90 h 587"/>
                <a:gd name="T6" fmla="*/ 2191 w 2191"/>
                <a:gd name="T7" fmla="*/ 587 h 5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91" h="587">
                  <a:moveTo>
                    <a:pt x="0" y="0"/>
                  </a:moveTo>
                  <a:lnTo>
                    <a:pt x="0" y="90"/>
                  </a:lnTo>
                  <a:lnTo>
                    <a:pt x="2191" y="90"/>
                  </a:lnTo>
                  <a:lnTo>
                    <a:pt x="2191" y="587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49" name="Line 111"/>
            <p:cNvSpPr>
              <a:spLocks noChangeShapeType="1"/>
            </p:cNvSpPr>
            <p:nvPr/>
          </p:nvSpPr>
          <p:spPr bwMode="auto">
            <a:xfrm flipV="1">
              <a:off x="395" y="62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0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0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0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30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30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30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30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0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0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0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8" y="250825"/>
            <a:ext cx="7073900" cy="496888"/>
          </a:xfrm>
          <a:ln>
            <a:noFill/>
          </a:ln>
        </p:spPr>
        <p:txBody>
          <a:bodyPr/>
          <a:lstStyle/>
          <a:p>
            <a:pPr algn="l" eaLnBrk="1" hangingPunct="1">
              <a:defRPr/>
            </a:pPr>
            <a:r>
              <a:rPr lang="en-US" altLang="zh-CN" sz="3200" b="1" dirty="0">
                <a:solidFill>
                  <a:srgbClr val="1F08F8"/>
                </a:solidFill>
              </a:rPr>
              <a:t>§3—5   </a:t>
            </a:r>
            <a:r>
              <a:rPr lang="zh-CN" altLang="en-US" sz="3200" b="1" dirty="0">
                <a:solidFill>
                  <a:srgbClr val="1F08F8"/>
                </a:solidFill>
                <a:latin typeface="黑体" panose="02010609060101010101" pitchFamily="49" charset="-122"/>
              </a:rPr>
              <a:t>竞争与冒险</a:t>
            </a:r>
            <a:endParaRPr lang="zh-CN" altLang="en-US" sz="3200" b="1" dirty="0">
              <a:solidFill>
                <a:srgbClr val="1F08F8"/>
              </a:solidFill>
              <a:latin typeface="黑体" panose="02010609060101010101" pitchFamily="49" charset="-122"/>
            </a:endParaRP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358775" y="1017588"/>
            <a:ext cx="8620125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信号经不同路径到达会合点有先有后称为“竞争”。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产生错误输出的现象称为“冒险”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险象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0127" name="Text Box 79"/>
          <p:cNvSpPr txBox="1">
            <a:spLocks noChangeArrowheads="1"/>
          </p:cNvSpPr>
          <p:nvPr/>
        </p:nvSpPr>
        <p:spPr bwMode="auto">
          <a:xfrm>
            <a:off x="7075488" y="4937125"/>
            <a:ext cx="1728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正向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尖峰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0129" name="AutoShape 81"/>
          <p:cNvSpPr>
            <a:spLocks noChangeArrowheads="1"/>
          </p:cNvSpPr>
          <p:nvPr/>
        </p:nvSpPr>
        <p:spPr bwMode="auto">
          <a:xfrm>
            <a:off x="3511550" y="4970463"/>
            <a:ext cx="576263" cy="504825"/>
          </a:xfrm>
          <a:prstGeom prst="rightArrow">
            <a:avLst>
              <a:gd name="adj1" fmla="val 50000"/>
              <a:gd name="adj2" fmla="val 285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0139" name="Text Box 91"/>
          <p:cNvSpPr txBox="1">
            <a:spLocks noChangeArrowheads="1"/>
          </p:cNvSpPr>
          <p:nvPr/>
        </p:nvSpPr>
        <p:spPr bwMode="auto">
          <a:xfrm>
            <a:off x="7381875" y="2816225"/>
            <a:ext cx="1703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负向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尖峰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30148" name="Group 100"/>
          <p:cNvGrpSpPr/>
          <p:nvPr/>
        </p:nvGrpSpPr>
        <p:grpSpPr bwMode="auto">
          <a:xfrm>
            <a:off x="5073650" y="2462213"/>
            <a:ext cx="2305050" cy="1497012"/>
            <a:chOff x="3196" y="1551"/>
            <a:chExt cx="1452" cy="943"/>
          </a:xfrm>
        </p:grpSpPr>
        <p:graphicFrame>
          <p:nvGraphicFramePr>
            <p:cNvPr id="106525" name="Object 75"/>
            <p:cNvGraphicFramePr>
              <a:graphicFrameLocks noChangeAspect="1"/>
            </p:cNvGraphicFramePr>
            <p:nvPr/>
          </p:nvGraphicFramePr>
          <p:xfrm>
            <a:off x="3196" y="1551"/>
            <a:ext cx="1452" cy="9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位图图像" r:id="rId1" imgW="1276350" imgH="828675" progId="Paint.Picture">
                    <p:embed/>
                  </p:oleObj>
                </mc:Choice>
                <mc:Fallback>
                  <p:oleObj name="位图图像" r:id="rId1" imgW="1276350" imgH="828675" progId="Paint.Picture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6" y="1551"/>
                          <a:ext cx="1452" cy="9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26" name="Rectangle 93"/>
            <p:cNvSpPr>
              <a:spLocks noChangeArrowheads="1"/>
            </p:cNvSpPr>
            <p:nvPr/>
          </p:nvSpPr>
          <p:spPr bwMode="auto">
            <a:xfrm>
              <a:off x="3231" y="2123"/>
              <a:ext cx="135" cy="1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6527" name="Text Box 96"/>
            <p:cNvSpPr txBox="1">
              <a:spLocks noChangeArrowheads="1"/>
            </p:cNvSpPr>
            <p:nvPr/>
          </p:nvSpPr>
          <p:spPr bwMode="auto">
            <a:xfrm>
              <a:off x="3208" y="2145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30150" name="Group 102"/>
          <p:cNvGrpSpPr/>
          <p:nvPr/>
        </p:nvGrpSpPr>
        <p:grpSpPr bwMode="auto">
          <a:xfrm>
            <a:off x="4303713" y="4433888"/>
            <a:ext cx="2698750" cy="1743075"/>
            <a:chOff x="2711" y="2793"/>
            <a:chExt cx="1700" cy="1098"/>
          </a:xfrm>
        </p:grpSpPr>
        <p:graphicFrame>
          <p:nvGraphicFramePr>
            <p:cNvPr id="106522" name="Object 77"/>
            <p:cNvGraphicFramePr>
              <a:graphicFrameLocks noChangeAspect="1"/>
            </p:cNvGraphicFramePr>
            <p:nvPr/>
          </p:nvGraphicFramePr>
          <p:xfrm>
            <a:off x="2711" y="2793"/>
            <a:ext cx="1700" cy="1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" name="位图图像" r:id="rId3" imgW="1304925" imgH="895350" progId="Paint.Picture">
                    <p:embed/>
                  </p:oleObj>
                </mc:Choice>
                <mc:Fallback>
                  <p:oleObj name="位图图像" r:id="rId3" imgW="1304925" imgH="895350" progId="Paint.Picture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" y="2793"/>
                          <a:ext cx="1700" cy="10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23" name="Rectangle 94"/>
            <p:cNvSpPr>
              <a:spLocks noChangeArrowheads="1"/>
            </p:cNvSpPr>
            <p:nvPr/>
          </p:nvSpPr>
          <p:spPr bwMode="auto">
            <a:xfrm>
              <a:off x="2847" y="3670"/>
              <a:ext cx="135" cy="1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6524" name="Text Box 98"/>
            <p:cNvSpPr txBox="1">
              <a:spLocks noChangeArrowheads="1"/>
            </p:cNvSpPr>
            <p:nvPr/>
          </p:nvSpPr>
          <p:spPr bwMode="auto">
            <a:xfrm>
              <a:off x="2767" y="356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30161" name="Group 113"/>
          <p:cNvGrpSpPr/>
          <p:nvPr/>
        </p:nvGrpSpPr>
        <p:grpSpPr bwMode="auto">
          <a:xfrm>
            <a:off x="219075" y="2555875"/>
            <a:ext cx="2919413" cy="1165225"/>
            <a:chOff x="138" y="1610"/>
            <a:chExt cx="1839" cy="734"/>
          </a:xfrm>
        </p:grpSpPr>
        <p:grpSp>
          <p:nvGrpSpPr>
            <p:cNvPr id="106516" name="Group 99"/>
            <p:cNvGrpSpPr/>
            <p:nvPr/>
          </p:nvGrpSpPr>
          <p:grpSpPr bwMode="auto">
            <a:xfrm>
              <a:off x="138" y="1610"/>
              <a:ext cx="1839" cy="734"/>
              <a:chOff x="138" y="1610"/>
              <a:chExt cx="1839" cy="734"/>
            </a:xfrm>
          </p:grpSpPr>
          <p:graphicFrame>
            <p:nvGraphicFramePr>
              <p:cNvPr id="106519" name="Object 74"/>
              <p:cNvGraphicFramePr>
                <a:graphicFrameLocks noChangeAspect="1"/>
              </p:cNvGraphicFramePr>
              <p:nvPr/>
            </p:nvGraphicFramePr>
            <p:xfrm>
              <a:off x="138" y="1610"/>
              <a:ext cx="1780" cy="7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8" name="位图图像" r:id="rId5" imgW="1495425" imgH="552450" progId="Paint.Picture">
                      <p:embed/>
                    </p:oleObj>
                  </mc:Choice>
                  <mc:Fallback>
                    <p:oleObj name="位图图像" r:id="rId5" imgW="1495425" imgH="552450" progId="Paint.Picture">
                      <p:embed/>
                      <p:pic>
                        <p:nvPicPr>
                          <p:cNvPr id="0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" y="1610"/>
                            <a:ext cx="1780" cy="7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520" name="Rectangle 92"/>
              <p:cNvSpPr>
                <a:spLocks noChangeArrowheads="1"/>
              </p:cNvSpPr>
              <p:nvPr/>
            </p:nvSpPr>
            <p:spPr bwMode="auto">
              <a:xfrm>
                <a:off x="1751" y="1728"/>
                <a:ext cx="135" cy="1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6521" name="Text Box 95"/>
              <p:cNvSpPr txBox="1">
                <a:spLocks noChangeArrowheads="1"/>
              </p:cNvSpPr>
              <p:nvPr/>
            </p:nvSpPr>
            <p:spPr bwMode="auto">
              <a:xfrm>
                <a:off x="1570" y="1705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06517" name="Text Box 106"/>
            <p:cNvSpPr txBox="1">
              <a:spLocks noChangeArrowheads="1"/>
            </p:cNvSpPr>
            <p:nvPr/>
          </p:nvSpPr>
          <p:spPr bwMode="auto">
            <a:xfrm>
              <a:off x="750" y="194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6518" name="Text Box 110"/>
            <p:cNvSpPr txBox="1">
              <a:spLocks noChangeArrowheads="1"/>
            </p:cNvSpPr>
            <p:nvPr/>
          </p:nvSpPr>
          <p:spPr bwMode="auto">
            <a:xfrm>
              <a:off x="1173" y="169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30162" name="Group 114"/>
          <p:cNvGrpSpPr/>
          <p:nvPr/>
        </p:nvGrpSpPr>
        <p:grpSpPr bwMode="auto">
          <a:xfrm>
            <a:off x="247650" y="4503738"/>
            <a:ext cx="3070225" cy="1535112"/>
            <a:chOff x="156" y="2837"/>
            <a:chExt cx="1934" cy="967"/>
          </a:xfrm>
        </p:grpSpPr>
        <p:grpSp>
          <p:nvGrpSpPr>
            <p:cNvPr id="106508" name="Group 101"/>
            <p:cNvGrpSpPr/>
            <p:nvPr/>
          </p:nvGrpSpPr>
          <p:grpSpPr bwMode="auto">
            <a:xfrm>
              <a:off x="156" y="2837"/>
              <a:ext cx="1934" cy="967"/>
              <a:chOff x="156" y="2837"/>
              <a:chExt cx="1934" cy="967"/>
            </a:xfrm>
          </p:grpSpPr>
          <p:graphicFrame>
            <p:nvGraphicFramePr>
              <p:cNvPr id="106514" name="Object 76"/>
              <p:cNvGraphicFramePr>
                <a:graphicFrameLocks noChangeAspect="1"/>
              </p:cNvGraphicFramePr>
              <p:nvPr/>
            </p:nvGraphicFramePr>
            <p:xfrm>
              <a:off x="156" y="2837"/>
              <a:ext cx="1897" cy="9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9" name="位图图像" r:id="rId7" imgW="1428750" imgH="581025" progId="Paint.Picture">
                      <p:embed/>
                    </p:oleObj>
                  </mc:Choice>
                  <mc:Fallback>
                    <p:oleObj name="位图图像" r:id="rId7" imgW="1428750" imgH="581025" progId="Paint.Picture">
                      <p:embed/>
                      <p:pic>
                        <p:nvPicPr>
                          <p:cNvPr id="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" y="2837"/>
                            <a:ext cx="1897" cy="9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515" name="Text Box 97"/>
              <p:cNvSpPr txBox="1">
                <a:spLocks noChangeArrowheads="1"/>
              </p:cNvSpPr>
              <p:nvPr/>
            </p:nvSpPr>
            <p:spPr bwMode="auto">
              <a:xfrm>
                <a:off x="1683" y="2991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06509" name="Text Box 108"/>
            <p:cNvSpPr txBox="1">
              <a:spLocks noChangeArrowheads="1"/>
            </p:cNvSpPr>
            <p:nvPr/>
          </p:nvSpPr>
          <p:spPr bwMode="auto">
            <a:xfrm>
              <a:off x="826" y="3217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6510" name="Rectangle 109"/>
            <p:cNvSpPr>
              <a:spLocks noChangeArrowheads="1"/>
            </p:cNvSpPr>
            <p:nvPr/>
          </p:nvSpPr>
          <p:spPr bwMode="auto">
            <a:xfrm>
              <a:off x="1369" y="3239"/>
              <a:ext cx="174" cy="18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106511" name="Group 112"/>
            <p:cNvGrpSpPr/>
            <p:nvPr/>
          </p:nvGrpSpPr>
          <p:grpSpPr bwMode="auto">
            <a:xfrm>
              <a:off x="1348" y="3184"/>
              <a:ext cx="272" cy="231"/>
              <a:chOff x="293" y="3380"/>
              <a:chExt cx="272" cy="231"/>
            </a:xfrm>
          </p:grpSpPr>
          <p:sp>
            <p:nvSpPr>
              <p:cNvPr id="106512" name="Text Box 105"/>
              <p:cNvSpPr txBox="1">
                <a:spLocks noChangeArrowheads="1"/>
              </p:cNvSpPr>
              <p:nvPr/>
            </p:nvSpPr>
            <p:spPr bwMode="auto">
              <a:xfrm>
                <a:off x="293" y="3380"/>
                <a:ext cx="2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&gt;1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6513" name="Line 111"/>
              <p:cNvSpPr>
                <a:spLocks noChangeShapeType="1"/>
              </p:cNvSpPr>
              <p:nvPr/>
            </p:nvSpPr>
            <p:spPr bwMode="auto">
              <a:xfrm flipH="1">
                <a:off x="337" y="3521"/>
                <a:ext cx="87" cy="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190625" y="6289009"/>
            <a:ext cx="7651924" cy="522288"/>
            <a:chOff x="1190625" y="6289009"/>
            <a:chExt cx="7651924" cy="522288"/>
          </a:xfrm>
        </p:grpSpPr>
        <p:grpSp>
          <p:nvGrpSpPr>
            <p:cNvPr id="35" name="Group 41"/>
            <p:cNvGrpSpPr/>
            <p:nvPr/>
          </p:nvGrpSpPr>
          <p:grpSpPr bwMode="auto">
            <a:xfrm>
              <a:off x="1190625" y="6289009"/>
              <a:ext cx="7651924" cy="522288"/>
              <a:chOff x="415" y="1078"/>
              <a:chExt cx="4176" cy="329"/>
            </a:xfrm>
          </p:grpSpPr>
          <p:sp>
            <p:nvSpPr>
              <p:cNvPr id="36" name="Text Box 13"/>
              <p:cNvSpPr txBox="1">
                <a:spLocks noChangeArrowheads="1"/>
              </p:cNvSpPr>
              <p:nvPr/>
            </p:nvSpPr>
            <p:spPr bwMode="auto">
              <a:xfrm>
                <a:off x="415" y="1078"/>
                <a:ext cx="417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                       Y=A+A=AA=0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却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=1——0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型险象</a:t>
                </a: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2129" y="1157"/>
                <a:ext cx="131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3" name="直接连接符 2"/>
            <p:cNvCxnSpPr/>
            <p:nvPr/>
          </p:nvCxnSpPr>
          <p:spPr bwMode="auto">
            <a:xfrm>
              <a:off x="3959021" y="6343843"/>
              <a:ext cx="614651" cy="90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5038726" y="6410315"/>
              <a:ext cx="21308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013076" y="2417774"/>
            <a:ext cx="2106612" cy="1643063"/>
            <a:chOff x="3013076" y="2417774"/>
            <a:chExt cx="2106612" cy="1643063"/>
          </a:xfrm>
        </p:grpSpPr>
        <p:grpSp>
          <p:nvGrpSpPr>
            <p:cNvPr id="130137" name="Group 89"/>
            <p:cNvGrpSpPr/>
            <p:nvPr/>
          </p:nvGrpSpPr>
          <p:grpSpPr bwMode="auto">
            <a:xfrm>
              <a:off x="3013076" y="2417774"/>
              <a:ext cx="2106612" cy="1643063"/>
              <a:chOff x="2156" y="1314"/>
              <a:chExt cx="1327" cy="1035"/>
            </a:xfrm>
          </p:grpSpPr>
          <p:sp>
            <p:nvSpPr>
              <p:cNvPr id="106528" name="Text Box 86"/>
              <p:cNvSpPr txBox="1">
                <a:spLocks noChangeArrowheads="1"/>
              </p:cNvSpPr>
              <p:nvPr/>
            </p:nvSpPr>
            <p:spPr bwMode="auto">
              <a:xfrm>
                <a:off x="2156" y="1314"/>
                <a:ext cx="1327" cy="1035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理想情况：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＝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 A=1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＝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A+A=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却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6529" name="Line 87"/>
              <p:cNvSpPr>
                <a:spLocks noChangeShapeType="1"/>
              </p:cNvSpPr>
              <p:nvPr/>
            </p:nvSpPr>
            <p:spPr bwMode="auto">
              <a:xfrm>
                <a:off x="2820" y="1736"/>
                <a:ext cx="102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6530" name="Line 88"/>
              <p:cNvSpPr>
                <a:spLocks noChangeShapeType="1"/>
              </p:cNvSpPr>
              <p:nvPr/>
            </p:nvSpPr>
            <p:spPr bwMode="auto">
              <a:xfrm>
                <a:off x="2629" y="1678"/>
                <a:ext cx="316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46" name="Line 87"/>
            <p:cNvSpPr>
              <a:spLocks noChangeShapeType="1"/>
            </p:cNvSpPr>
            <p:nvPr/>
          </p:nvSpPr>
          <p:spPr bwMode="auto">
            <a:xfrm>
              <a:off x="3985419" y="3614871"/>
              <a:ext cx="161925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738813" y="4021009"/>
            <a:ext cx="2777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——1</a:t>
            </a:r>
            <a:r>
              <a:rPr lang="zh-CN" altLang="en-US" dirty="0">
                <a:solidFill>
                  <a:schemeClr val="tx1"/>
                </a:solidFill>
              </a:rPr>
              <a:t>型险象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88174" y="2294265"/>
            <a:ext cx="107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t</a:t>
            </a:r>
            <a:r>
              <a:rPr lang="en-US" altLang="zh-CN" sz="2000" dirty="0" err="1">
                <a:solidFill>
                  <a:schemeClr val="tx1"/>
                </a:solidFill>
              </a:rPr>
              <a:t>pd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0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0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3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3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0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0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utoUpdateAnimBg="0"/>
      <p:bldP spid="130052" grpId="0" autoUpdateAnimBg="0"/>
      <p:bldP spid="130127" grpId="0" autoUpdateAnimBg="0"/>
      <p:bldP spid="130129" grpId="0" animBg="1"/>
      <p:bldP spid="130139" grpId="0" autoUpdateAnimBg="0"/>
      <p:bldP spid="10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41275"/>
            <a:ext cx="2876550" cy="46196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>
                <a:solidFill>
                  <a:srgbClr val="1F08F8"/>
                </a:solidFill>
              </a:rPr>
              <a:t>一、冒险的类型</a:t>
            </a:r>
            <a:endParaRPr lang="zh-CN" altLang="en-US" sz="2800" b="1" dirty="0">
              <a:solidFill>
                <a:srgbClr val="1F08F8"/>
              </a:solidFill>
            </a:endParaRP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484188" y="581025"/>
            <a:ext cx="215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型险象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360363" y="1100138"/>
            <a:ext cx="8550275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在一瞬间输出出现了一个不应该有的负脉冲，这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个负脉冲就称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型险象。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482600" y="2282825"/>
            <a:ext cx="215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型险象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454025" y="2803525"/>
            <a:ext cx="8550275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在一瞬间输出出现了一个不应该有的正脉冲，这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个正脉冲就称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型险象。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290513" y="3902075"/>
            <a:ext cx="28765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二、冒险的判别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646113" y="4383088"/>
            <a:ext cx="1863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1.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代数法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31092" name="Group 20"/>
          <p:cNvGrpSpPr/>
          <p:nvPr/>
        </p:nvGrpSpPr>
        <p:grpSpPr bwMode="auto">
          <a:xfrm>
            <a:off x="152400" y="4892675"/>
            <a:ext cx="8991600" cy="1630363"/>
            <a:chOff x="96" y="3082"/>
            <a:chExt cx="5664" cy="1027"/>
          </a:xfrm>
        </p:grpSpPr>
        <p:sp>
          <p:nvSpPr>
            <p:cNvPr id="107530" name="Text Box 11"/>
            <p:cNvSpPr txBox="1">
              <a:spLocks noChangeArrowheads="1"/>
            </p:cNvSpPr>
            <p:nvPr/>
          </p:nvSpPr>
          <p:spPr bwMode="auto">
            <a:xfrm>
              <a:off x="96" y="3082"/>
              <a:ext cx="5664" cy="1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      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若电路的输出逻辑函数表达式在某个条件下最后能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出现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A+A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或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AA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的形式，说明该电路存在险象。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A+A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的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形式为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型险象，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AA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的形式为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型险象。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7531" name="Line 16"/>
            <p:cNvSpPr>
              <a:spLocks noChangeShapeType="1"/>
            </p:cNvSpPr>
            <p:nvPr/>
          </p:nvSpPr>
          <p:spPr bwMode="auto">
            <a:xfrm>
              <a:off x="926" y="3501"/>
              <a:ext cx="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7532" name="Line 17"/>
            <p:cNvSpPr>
              <a:spLocks noChangeShapeType="1"/>
            </p:cNvSpPr>
            <p:nvPr/>
          </p:nvSpPr>
          <p:spPr bwMode="auto">
            <a:xfrm>
              <a:off x="1480" y="3501"/>
              <a:ext cx="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7533" name="Line 18"/>
            <p:cNvSpPr>
              <a:spLocks noChangeShapeType="1"/>
            </p:cNvSpPr>
            <p:nvPr/>
          </p:nvSpPr>
          <p:spPr bwMode="auto">
            <a:xfrm>
              <a:off x="5128" y="3501"/>
              <a:ext cx="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7534" name="Line 19"/>
            <p:cNvSpPr>
              <a:spLocks noChangeShapeType="1"/>
            </p:cNvSpPr>
            <p:nvPr/>
          </p:nvSpPr>
          <p:spPr bwMode="auto">
            <a:xfrm>
              <a:off x="2056" y="3840"/>
              <a:ext cx="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0" grpId="0" autoUpdateAnimBg="0"/>
      <p:bldP spid="13108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" y="320675"/>
            <a:ext cx="1641475" cy="515938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solidFill>
                  <a:srgbClr val="FF3300"/>
                </a:solidFill>
              </a:rPr>
              <a:t>【</a:t>
            </a:r>
            <a:r>
              <a:rPr lang="zh-CN" altLang="en-US" sz="2800" b="1">
                <a:solidFill>
                  <a:srgbClr val="FF3300"/>
                </a:solidFill>
              </a:rPr>
              <a:t>例</a:t>
            </a:r>
            <a:r>
              <a:rPr lang="en-US" altLang="zh-CN" sz="2800" b="1">
                <a:solidFill>
                  <a:srgbClr val="FF3300"/>
                </a:solidFill>
              </a:rPr>
              <a:t>1】</a:t>
            </a:r>
            <a:endParaRPr lang="en-US" altLang="zh-CN" sz="2800" b="1">
              <a:solidFill>
                <a:srgbClr val="FF3300"/>
              </a:solidFill>
            </a:endParaRPr>
          </a:p>
        </p:txBody>
      </p:sp>
      <p:grpSp>
        <p:nvGrpSpPr>
          <p:cNvPr id="132136" name="Group 40"/>
          <p:cNvGrpSpPr/>
          <p:nvPr/>
        </p:nvGrpSpPr>
        <p:grpSpPr bwMode="auto">
          <a:xfrm>
            <a:off x="3430588" y="339725"/>
            <a:ext cx="5626100" cy="519113"/>
            <a:chOff x="2161" y="214"/>
            <a:chExt cx="3544" cy="327"/>
          </a:xfrm>
        </p:grpSpPr>
        <p:sp>
          <p:nvSpPr>
            <p:cNvPr id="108572" name="Text Box 7"/>
            <p:cNvSpPr txBox="1">
              <a:spLocks noChangeArrowheads="1"/>
            </p:cNvSpPr>
            <p:nvPr/>
          </p:nvSpPr>
          <p:spPr bwMode="auto">
            <a:xfrm>
              <a:off x="2161" y="214"/>
              <a:ext cx="3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当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B=C=1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时，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Y=A+A——0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型险象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8573" name="Line 8"/>
            <p:cNvSpPr>
              <a:spLocks noChangeShapeType="1"/>
            </p:cNvSpPr>
            <p:nvPr/>
          </p:nvSpPr>
          <p:spPr bwMode="auto">
            <a:xfrm>
              <a:off x="3902" y="27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32130" name="Group 34"/>
          <p:cNvGrpSpPr/>
          <p:nvPr/>
        </p:nvGrpSpPr>
        <p:grpSpPr bwMode="auto">
          <a:xfrm>
            <a:off x="52388" y="1055688"/>
            <a:ext cx="3784600" cy="519112"/>
            <a:chOff x="0" y="688"/>
            <a:chExt cx="2384" cy="327"/>
          </a:xfrm>
        </p:grpSpPr>
        <p:sp>
          <p:nvSpPr>
            <p:cNvPr id="108570" name="Rectangle 10"/>
            <p:cNvSpPr>
              <a:spLocks noChangeArrowheads="1"/>
            </p:cNvSpPr>
            <p:nvPr/>
          </p:nvSpPr>
          <p:spPr bwMode="auto">
            <a:xfrm>
              <a:off x="0" y="688"/>
              <a:ext cx="2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【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例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2】Y=(A+B)(A+C)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8571" name="Line 11"/>
            <p:cNvSpPr>
              <a:spLocks noChangeShapeType="1"/>
            </p:cNvSpPr>
            <p:nvPr/>
          </p:nvSpPr>
          <p:spPr bwMode="auto">
            <a:xfrm>
              <a:off x="1816" y="756"/>
              <a:ext cx="96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32137" name="Group 41"/>
          <p:cNvGrpSpPr/>
          <p:nvPr/>
        </p:nvGrpSpPr>
        <p:grpSpPr bwMode="auto">
          <a:xfrm>
            <a:off x="1479550" y="1711325"/>
            <a:ext cx="6629400" cy="519113"/>
            <a:chOff x="415" y="1078"/>
            <a:chExt cx="4176" cy="327"/>
          </a:xfrm>
        </p:grpSpPr>
        <p:sp>
          <p:nvSpPr>
            <p:cNvPr id="108568" name="Text Box 13"/>
            <p:cNvSpPr txBox="1">
              <a:spLocks noChangeArrowheads="1"/>
            </p:cNvSpPr>
            <p:nvPr/>
          </p:nvSpPr>
          <p:spPr bwMode="auto">
            <a:xfrm>
              <a:off x="415" y="1078"/>
              <a:ext cx="4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当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B=C=0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时，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Y=AA——1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型险象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8569" name="Line 14"/>
            <p:cNvSpPr>
              <a:spLocks noChangeShapeType="1"/>
            </p:cNvSpPr>
            <p:nvPr/>
          </p:nvSpPr>
          <p:spPr bwMode="auto">
            <a:xfrm>
              <a:off x="2135" y="112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32111" name="AutoShape 15"/>
          <p:cNvSpPr>
            <a:spLocks noChangeArrowheads="1"/>
          </p:cNvSpPr>
          <p:nvPr/>
        </p:nvSpPr>
        <p:spPr bwMode="auto">
          <a:xfrm>
            <a:off x="0" y="5334000"/>
            <a:ext cx="1685925" cy="842963"/>
          </a:xfrm>
          <a:prstGeom prst="cloudCallout">
            <a:avLst>
              <a:gd name="adj1" fmla="val 82204"/>
              <a:gd name="adj2" fmla="val 53769"/>
            </a:avLst>
          </a:prstGeom>
          <a:solidFill>
            <a:schemeClr val="bg1"/>
          </a:solidFill>
          <a:ln w="952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注意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511175" y="2401888"/>
            <a:ext cx="6288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一个逻辑函数可能存在多个险象。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32138" name="Group 42"/>
          <p:cNvGrpSpPr/>
          <p:nvPr/>
        </p:nvGrpSpPr>
        <p:grpSpPr bwMode="auto">
          <a:xfrm>
            <a:off x="53975" y="2997200"/>
            <a:ext cx="3802063" cy="519113"/>
            <a:chOff x="144" y="1888"/>
            <a:chExt cx="2395" cy="327"/>
          </a:xfrm>
        </p:grpSpPr>
        <p:sp>
          <p:nvSpPr>
            <p:cNvPr id="108564" name="Rectangle 18"/>
            <p:cNvSpPr>
              <a:spLocks noChangeArrowheads="1"/>
            </p:cNvSpPr>
            <p:nvPr/>
          </p:nvSpPr>
          <p:spPr bwMode="auto">
            <a:xfrm>
              <a:off x="144" y="1888"/>
              <a:ext cx="23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【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例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3】Y=AB+AC+BC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8565" name="Line 19"/>
            <p:cNvSpPr>
              <a:spLocks noChangeShapeType="1"/>
            </p:cNvSpPr>
            <p:nvPr/>
          </p:nvSpPr>
          <p:spPr bwMode="auto">
            <a:xfrm>
              <a:off x="1314" y="1957"/>
              <a:ext cx="96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8566" name="Line 20"/>
            <p:cNvSpPr>
              <a:spLocks noChangeShapeType="1"/>
            </p:cNvSpPr>
            <p:nvPr/>
          </p:nvSpPr>
          <p:spPr bwMode="auto">
            <a:xfrm>
              <a:off x="1897" y="1946"/>
              <a:ext cx="96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8567" name="Line 21"/>
            <p:cNvSpPr>
              <a:spLocks noChangeShapeType="1"/>
            </p:cNvSpPr>
            <p:nvPr/>
          </p:nvSpPr>
          <p:spPr bwMode="auto">
            <a:xfrm>
              <a:off x="2148" y="1957"/>
              <a:ext cx="96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32139" name="Group 43"/>
          <p:cNvGrpSpPr/>
          <p:nvPr/>
        </p:nvGrpSpPr>
        <p:grpSpPr bwMode="auto">
          <a:xfrm>
            <a:off x="1298575" y="3657600"/>
            <a:ext cx="6781800" cy="519113"/>
            <a:chOff x="48" y="2304"/>
            <a:chExt cx="4272" cy="327"/>
          </a:xfrm>
        </p:grpSpPr>
        <p:sp>
          <p:nvSpPr>
            <p:cNvPr id="108562" name="Text Box 23"/>
            <p:cNvSpPr txBox="1">
              <a:spLocks noChangeArrowheads="1"/>
            </p:cNvSpPr>
            <p:nvPr/>
          </p:nvSpPr>
          <p:spPr bwMode="auto">
            <a:xfrm>
              <a:off x="48" y="2304"/>
              <a:ext cx="4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当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B=1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，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C=0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时，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Y=A+A——0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型险象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8563" name="Line 24"/>
            <p:cNvSpPr>
              <a:spLocks noChangeShapeType="1"/>
            </p:cNvSpPr>
            <p:nvPr/>
          </p:nvSpPr>
          <p:spPr bwMode="auto">
            <a:xfrm>
              <a:off x="2390" y="2363"/>
              <a:ext cx="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32140" name="Group 44"/>
          <p:cNvGrpSpPr/>
          <p:nvPr/>
        </p:nvGrpSpPr>
        <p:grpSpPr bwMode="auto">
          <a:xfrm>
            <a:off x="1298575" y="4114800"/>
            <a:ext cx="6629400" cy="519113"/>
            <a:chOff x="48" y="2592"/>
            <a:chExt cx="4176" cy="327"/>
          </a:xfrm>
        </p:grpSpPr>
        <p:sp>
          <p:nvSpPr>
            <p:cNvPr id="108560" name="Text Box 26"/>
            <p:cNvSpPr txBox="1">
              <a:spLocks noChangeArrowheads="1"/>
            </p:cNvSpPr>
            <p:nvPr/>
          </p:nvSpPr>
          <p:spPr bwMode="auto">
            <a:xfrm>
              <a:off x="48" y="2592"/>
              <a:ext cx="4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当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A=0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，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C=1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时，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Y=B+B——0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型险象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8561" name="Line 27"/>
            <p:cNvSpPr>
              <a:spLocks noChangeShapeType="1"/>
            </p:cNvSpPr>
            <p:nvPr/>
          </p:nvSpPr>
          <p:spPr bwMode="auto">
            <a:xfrm>
              <a:off x="2372" y="265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32141" name="Group 45"/>
          <p:cNvGrpSpPr/>
          <p:nvPr/>
        </p:nvGrpSpPr>
        <p:grpSpPr bwMode="auto">
          <a:xfrm>
            <a:off x="1298575" y="4572000"/>
            <a:ext cx="6629400" cy="519113"/>
            <a:chOff x="48" y="2880"/>
            <a:chExt cx="4176" cy="327"/>
          </a:xfrm>
        </p:grpSpPr>
        <p:sp>
          <p:nvSpPr>
            <p:cNvPr id="108558" name="Text Box 29"/>
            <p:cNvSpPr txBox="1">
              <a:spLocks noChangeArrowheads="1"/>
            </p:cNvSpPr>
            <p:nvPr/>
          </p:nvSpPr>
          <p:spPr bwMode="auto">
            <a:xfrm>
              <a:off x="48" y="2880"/>
              <a:ext cx="4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当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A=1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，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B=0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时，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Y=C+C——0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型险象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8559" name="Line 30"/>
            <p:cNvSpPr>
              <a:spLocks noChangeShapeType="1"/>
            </p:cNvSpPr>
            <p:nvPr/>
          </p:nvSpPr>
          <p:spPr bwMode="auto">
            <a:xfrm>
              <a:off x="2389" y="292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32127" name="Text Box 31"/>
          <p:cNvSpPr txBox="1">
            <a:spLocks noChangeArrowheads="1"/>
          </p:cNvSpPr>
          <p:nvPr/>
        </p:nvSpPr>
        <p:spPr bwMode="auto">
          <a:xfrm>
            <a:off x="2555875" y="5489575"/>
            <a:ext cx="5956300" cy="984250"/>
          </a:xfrm>
          <a:prstGeom prst="rect">
            <a:avLst/>
          </a:prstGeom>
          <a:gradFill rotWithShape="0">
            <a:gsLst>
              <a:gs pos="0">
                <a:srgbClr val="FFFFB9"/>
              </a:gs>
              <a:gs pos="50000">
                <a:srgbClr val="FFFFFF"/>
              </a:gs>
              <a:gs pos="100000">
                <a:srgbClr val="FFFFB9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判别一个逻辑函数是否存在险象，一定要根据原函数表达式，而不能化简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33488" y="317500"/>
            <a:ext cx="1855787" cy="519113"/>
            <a:chOff x="1233488" y="317500"/>
            <a:chExt cx="1855787" cy="519113"/>
          </a:xfrm>
        </p:grpSpPr>
        <p:grpSp>
          <p:nvGrpSpPr>
            <p:cNvPr id="132128" name="Group 32"/>
            <p:cNvGrpSpPr/>
            <p:nvPr/>
          </p:nvGrpSpPr>
          <p:grpSpPr bwMode="auto">
            <a:xfrm>
              <a:off x="1233488" y="317500"/>
              <a:ext cx="1855787" cy="519113"/>
              <a:chOff x="3117" y="889"/>
              <a:chExt cx="1169" cy="327"/>
            </a:xfrm>
          </p:grpSpPr>
          <p:sp>
            <p:nvSpPr>
              <p:cNvPr id="108574" name="Rectangle 4"/>
              <p:cNvSpPr>
                <a:spLocks noChangeArrowheads="1"/>
              </p:cNvSpPr>
              <p:nvPr/>
            </p:nvSpPr>
            <p:spPr bwMode="auto">
              <a:xfrm>
                <a:off x="3117" y="889"/>
                <a:ext cx="1169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Y=AB+AC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8575" name="Line 5"/>
              <p:cNvSpPr>
                <a:spLocks noChangeShapeType="1"/>
              </p:cNvSpPr>
              <p:nvPr/>
            </p:nvSpPr>
            <p:spPr bwMode="auto">
              <a:xfrm>
                <a:off x="3927" y="954"/>
                <a:ext cx="96" cy="0"/>
              </a:xfrm>
              <a:prstGeom prst="line">
                <a:avLst/>
              </a:prstGeom>
              <a:noFill/>
              <a:ln w="38100">
                <a:noFill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>
              <a:off x="1848880" y="420392"/>
              <a:ext cx="152400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2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2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utoUpdateAnimBg="0"/>
      <p:bldP spid="132111" grpId="0" animBg="1" autoUpdateAnimBg="0"/>
      <p:bldP spid="132112" grpId="0" autoUpdateAnimBg="0"/>
      <p:bldP spid="13212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252413"/>
            <a:ext cx="2303463" cy="569912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、卡诺图法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133167" name="Group 47"/>
          <p:cNvGrpSpPr/>
          <p:nvPr/>
        </p:nvGrpSpPr>
        <p:grpSpPr bwMode="auto">
          <a:xfrm>
            <a:off x="242888" y="922338"/>
            <a:ext cx="3257550" cy="2811462"/>
            <a:chOff x="1485" y="795"/>
            <a:chExt cx="2052" cy="1771"/>
          </a:xfrm>
        </p:grpSpPr>
        <p:grpSp>
          <p:nvGrpSpPr>
            <p:cNvPr id="109661" name="Group 5"/>
            <p:cNvGrpSpPr/>
            <p:nvPr/>
          </p:nvGrpSpPr>
          <p:grpSpPr bwMode="auto">
            <a:xfrm>
              <a:off x="1927" y="1240"/>
              <a:ext cx="1491" cy="1326"/>
              <a:chOff x="816" y="1570"/>
              <a:chExt cx="1994" cy="1969"/>
            </a:xfrm>
          </p:grpSpPr>
          <p:sp>
            <p:nvSpPr>
              <p:cNvPr id="109677" name="Rectangle 6"/>
              <p:cNvSpPr>
                <a:spLocks noChangeArrowheads="1"/>
              </p:cNvSpPr>
              <p:nvPr/>
            </p:nvSpPr>
            <p:spPr bwMode="auto">
              <a:xfrm>
                <a:off x="2312" y="3047"/>
                <a:ext cx="498" cy="4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09678" name="Rectangle 7"/>
              <p:cNvSpPr>
                <a:spLocks noChangeArrowheads="1"/>
              </p:cNvSpPr>
              <p:nvPr/>
            </p:nvSpPr>
            <p:spPr bwMode="auto">
              <a:xfrm>
                <a:off x="1814" y="3047"/>
                <a:ext cx="498" cy="4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09679" name="Rectangle 8"/>
              <p:cNvSpPr>
                <a:spLocks noChangeArrowheads="1"/>
              </p:cNvSpPr>
              <p:nvPr/>
            </p:nvSpPr>
            <p:spPr bwMode="auto">
              <a:xfrm>
                <a:off x="1315" y="3047"/>
                <a:ext cx="499" cy="4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80" name="Rectangle 9"/>
              <p:cNvSpPr>
                <a:spLocks noChangeArrowheads="1"/>
              </p:cNvSpPr>
              <p:nvPr/>
            </p:nvSpPr>
            <p:spPr bwMode="auto">
              <a:xfrm>
                <a:off x="816" y="3047"/>
                <a:ext cx="499" cy="4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81" name="Rectangle 10"/>
              <p:cNvSpPr>
                <a:spLocks noChangeArrowheads="1"/>
              </p:cNvSpPr>
              <p:nvPr/>
            </p:nvSpPr>
            <p:spPr bwMode="auto">
              <a:xfrm>
                <a:off x="2312" y="2554"/>
                <a:ext cx="498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09682" name="Rectangle 11"/>
              <p:cNvSpPr>
                <a:spLocks noChangeArrowheads="1"/>
              </p:cNvSpPr>
              <p:nvPr/>
            </p:nvSpPr>
            <p:spPr bwMode="auto">
              <a:xfrm>
                <a:off x="1814" y="2554"/>
                <a:ext cx="498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09683" name="Rectangle 12"/>
              <p:cNvSpPr>
                <a:spLocks noChangeArrowheads="1"/>
              </p:cNvSpPr>
              <p:nvPr/>
            </p:nvSpPr>
            <p:spPr bwMode="auto">
              <a:xfrm>
                <a:off x="1315" y="2554"/>
                <a:ext cx="499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09684" name="Rectangle 13"/>
              <p:cNvSpPr>
                <a:spLocks noChangeArrowheads="1"/>
              </p:cNvSpPr>
              <p:nvPr/>
            </p:nvSpPr>
            <p:spPr bwMode="auto">
              <a:xfrm>
                <a:off x="816" y="2554"/>
                <a:ext cx="499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85" name="Rectangle 14"/>
              <p:cNvSpPr>
                <a:spLocks noChangeArrowheads="1"/>
              </p:cNvSpPr>
              <p:nvPr/>
            </p:nvSpPr>
            <p:spPr bwMode="auto">
              <a:xfrm>
                <a:off x="2312" y="2061"/>
                <a:ext cx="498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86" name="Rectangle 15"/>
              <p:cNvSpPr>
                <a:spLocks noChangeArrowheads="1"/>
              </p:cNvSpPr>
              <p:nvPr/>
            </p:nvSpPr>
            <p:spPr bwMode="auto">
              <a:xfrm>
                <a:off x="1814" y="2061"/>
                <a:ext cx="498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87" name="Rectangle 16"/>
              <p:cNvSpPr>
                <a:spLocks noChangeArrowheads="1"/>
              </p:cNvSpPr>
              <p:nvPr/>
            </p:nvSpPr>
            <p:spPr bwMode="auto">
              <a:xfrm>
                <a:off x="1315" y="2061"/>
                <a:ext cx="499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88" name="Rectangle 17"/>
              <p:cNvSpPr>
                <a:spLocks noChangeArrowheads="1"/>
              </p:cNvSpPr>
              <p:nvPr/>
            </p:nvSpPr>
            <p:spPr bwMode="auto">
              <a:xfrm>
                <a:off x="816" y="2061"/>
                <a:ext cx="499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89" name="Rectangle 18"/>
              <p:cNvSpPr>
                <a:spLocks noChangeArrowheads="1"/>
              </p:cNvSpPr>
              <p:nvPr/>
            </p:nvSpPr>
            <p:spPr bwMode="auto">
              <a:xfrm>
                <a:off x="2312" y="1570"/>
                <a:ext cx="498" cy="4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90" name="Rectangle 19"/>
              <p:cNvSpPr>
                <a:spLocks noChangeArrowheads="1"/>
              </p:cNvSpPr>
              <p:nvPr/>
            </p:nvSpPr>
            <p:spPr bwMode="auto">
              <a:xfrm>
                <a:off x="1814" y="1570"/>
                <a:ext cx="498" cy="4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91" name="Rectangle 20"/>
              <p:cNvSpPr>
                <a:spLocks noChangeArrowheads="1"/>
              </p:cNvSpPr>
              <p:nvPr/>
            </p:nvSpPr>
            <p:spPr bwMode="auto">
              <a:xfrm>
                <a:off x="1315" y="1570"/>
                <a:ext cx="499" cy="4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92" name="Rectangle 21"/>
              <p:cNvSpPr>
                <a:spLocks noChangeArrowheads="1"/>
              </p:cNvSpPr>
              <p:nvPr/>
            </p:nvSpPr>
            <p:spPr bwMode="auto">
              <a:xfrm>
                <a:off x="816" y="1570"/>
                <a:ext cx="499" cy="4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93" name="Line 22"/>
              <p:cNvSpPr>
                <a:spLocks noChangeShapeType="1"/>
              </p:cNvSpPr>
              <p:nvPr/>
            </p:nvSpPr>
            <p:spPr bwMode="auto">
              <a:xfrm>
                <a:off x="816" y="1570"/>
                <a:ext cx="199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94" name="Line 23"/>
              <p:cNvSpPr>
                <a:spLocks noChangeShapeType="1"/>
              </p:cNvSpPr>
              <p:nvPr/>
            </p:nvSpPr>
            <p:spPr bwMode="auto">
              <a:xfrm>
                <a:off x="816" y="2061"/>
                <a:ext cx="199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95" name="Line 24"/>
              <p:cNvSpPr>
                <a:spLocks noChangeShapeType="1"/>
              </p:cNvSpPr>
              <p:nvPr/>
            </p:nvSpPr>
            <p:spPr bwMode="auto">
              <a:xfrm>
                <a:off x="816" y="2554"/>
                <a:ext cx="199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96" name="Line 25"/>
              <p:cNvSpPr>
                <a:spLocks noChangeShapeType="1"/>
              </p:cNvSpPr>
              <p:nvPr/>
            </p:nvSpPr>
            <p:spPr bwMode="auto">
              <a:xfrm>
                <a:off x="816" y="3047"/>
                <a:ext cx="199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97" name="Line 26"/>
              <p:cNvSpPr>
                <a:spLocks noChangeShapeType="1"/>
              </p:cNvSpPr>
              <p:nvPr/>
            </p:nvSpPr>
            <p:spPr bwMode="auto">
              <a:xfrm>
                <a:off x="816" y="3539"/>
                <a:ext cx="199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98" name="Line 27"/>
              <p:cNvSpPr>
                <a:spLocks noChangeShapeType="1"/>
              </p:cNvSpPr>
              <p:nvPr/>
            </p:nvSpPr>
            <p:spPr bwMode="auto">
              <a:xfrm>
                <a:off x="816" y="1570"/>
                <a:ext cx="0" cy="1969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99" name="Line 28"/>
              <p:cNvSpPr>
                <a:spLocks noChangeShapeType="1"/>
              </p:cNvSpPr>
              <p:nvPr/>
            </p:nvSpPr>
            <p:spPr bwMode="auto">
              <a:xfrm>
                <a:off x="1315" y="1570"/>
                <a:ext cx="0" cy="19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700" name="Line 29"/>
              <p:cNvSpPr>
                <a:spLocks noChangeShapeType="1"/>
              </p:cNvSpPr>
              <p:nvPr/>
            </p:nvSpPr>
            <p:spPr bwMode="auto">
              <a:xfrm>
                <a:off x="1814" y="1570"/>
                <a:ext cx="0" cy="19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701" name="Line 30"/>
              <p:cNvSpPr>
                <a:spLocks noChangeShapeType="1"/>
              </p:cNvSpPr>
              <p:nvPr/>
            </p:nvSpPr>
            <p:spPr bwMode="auto">
              <a:xfrm>
                <a:off x="2312" y="1570"/>
                <a:ext cx="0" cy="19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702" name="Line 31"/>
              <p:cNvSpPr>
                <a:spLocks noChangeShapeType="1"/>
              </p:cNvSpPr>
              <p:nvPr/>
            </p:nvSpPr>
            <p:spPr bwMode="auto">
              <a:xfrm>
                <a:off x="2810" y="1570"/>
                <a:ext cx="0" cy="1969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09662" name="Line 32"/>
            <p:cNvSpPr>
              <a:spLocks noChangeShapeType="1"/>
            </p:cNvSpPr>
            <p:nvPr/>
          </p:nvSpPr>
          <p:spPr bwMode="auto">
            <a:xfrm flipH="1" flipV="1">
              <a:off x="1652" y="967"/>
              <a:ext cx="275" cy="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63" name="Text Box 33"/>
            <p:cNvSpPr txBox="1">
              <a:spLocks noChangeArrowheads="1"/>
            </p:cNvSpPr>
            <p:nvPr/>
          </p:nvSpPr>
          <p:spPr bwMode="auto">
            <a:xfrm>
              <a:off x="1613" y="795"/>
              <a:ext cx="32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64" name="Text Box 34"/>
            <p:cNvSpPr txBox="1">
              <a:spLocks noChangeArrowheads="1"/>
            </p:cNvSpPr>
            <p:nvPr/>
          </p:nvSpPr>
          <p:spPr bwMode="auto">
            <a:xfrm>
              <a:off x="1748" y="886"/>
              <a:ext cx="33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65" name="Text Box 35"/>
            <p:cNvSpPr txBox="1">
              <a:spLocks noChangeArrowheads="1"/>
            </p:cNvSpPr>
            <p:nvPr/>
          </p:nvSpPr>
          <p:spPr bwMode="auto">
            <a:xfrm>
              <a:off x="1485" y="954"/>
              <a:ext cx="33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66" name="Text Box 36"/>
            <p:cNvSpPr txBox="1">
              <a:spLocks noChangeArrowheads="1"/>
            </p:cNvSpPr>
            <p:nvPr/>
          </p:nvSpPr>
          <p:spPr bwMode="auto">
            <a:xfrm>
              <a:off x="1650" y="1075"/>
              <a:ext cx="37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67" name="Text Box 37"/>
            <p:cNvSpPr txBox="1">
              <a:spLocks noChangeArrowheads="1"/>
            </p:cNvSpPr>
            <p:nvPr/>
          </p:nvSpPr>
          <p:spPr bwMode="auto">
            <a:xfrm>
              <a:off x="1935" y="1004"/>
              <a:ext cx="45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68" name="Text Box 38"/>
            <p:cNvSpPr txBox="1">
              <a:spLocks noChangeArrowheads="1"/>
            </p:cNvSpPr>
            <p:nvPr/>
          </p:nvSpPr>
          <p:spPr bwMode="auto">
            <a:xfrm>
              <a:off x="2679" y="996"/>
              <a:ext cx="55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69" name="Text Box 39"/>
            <p:cNvSpPr txBox="1">
              <a:spLocks noChangeArrowheads="1"/>
            </p:cNvSpPr>
            <p:nvPr/>
          </p:nvSpPr>
          <p:spPr bwMode="auto">
            <a:xfrm>
              <a:off x="2302" y="993"/>
              <a:ext cx="4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70" name="Text Box 40"/>
            <p:cNvSpPr txBox="1">
              <a:spLocks noChangeArrowheads="1"/>
            </p:cNvSpPr>
            <p:nvPr/>
          </p:nvSpPr>
          <p:spPr bwMode="auto">
            <a:xfrm>
              <a:off x="3041" y="1007"/>
              <a:ext cx="49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71" name="Text Box 41"/>
            <p:cNvSpPr txBox="1">
              <a:spLocks noChangeArrowheads="1"/>
            </p:cNvSpPr>
            <p:nvPr/>
          </p:nvSpPr>
          <p:spPr bwMode="auto">
            <a:xfrm>
              <a:off x="1598" y="1299"/>
              <a:ext cx="4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72" name="Text Box 42"/>
            <p:cNvSpPr txBox="1">
              <a:spLocks noChangeArrowheads="1"/>
            </p:cNvSpPr>
            <p:nvPr/>
          </p:nvSpPr>
          <p:spPr bwMode="auto">
            <a:xfrm>
              <a:off x="1600" y="1939"/>
              <a:ext cx="45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73" name="Text Box 43"/>
            <p:cNvSpPr txBox="1">
              <a:spLocks noChangeArrowheads="1"/>
            </p:cNvSpPr>
            <p:nvPr/>
          </p:nvSpPr>
          <p:spPr bwMode="auto">
            <a:xfrm>
              <a:off x="1616" y="1610"/>
              <a:ext cx="41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74" name="Text Box 44"/>
            <p:cNvSpPr txBox="1">
              <a:spLocks noChangeArrowheads="1"/>
            </p:cNvSpPr>
            <p:nvPr/>
          </p:nvSpPr>
          <p:spPr bwMode="auto">
            <a:xfrm>
              <a:off x="1609" y="2269"/>
              <a:ext cx="37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75" name="Rectangle 45"/>
            <p:cNvSpPr>
              <a:spLocks noChangeArrowheads="1"/>
            </p:cNvSpPr>
            <p:nvPr/>
          </p:nvSpPr>
          <p:spPr bwMode="auto">
            <a:xfrm>
              <a:off x="2722" y="1299"/>
              <a:ext cx="587" cy="5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76" name="Rectangle 46"/>
            <p:cNvSpPr>
              <a:spLocks noChangeArrowheads="1"/>
            </p:cNvSpPr>
            <p:nvPr/>
          </p:nvSpPr>
          <p:spPr bwMode="auto">
            <a:xfrm>
              <a:off x="1976" y="1954"/>
              <a:ext cx="576" cy="2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33168" name="Text Box 48"/>
          <p:cNvSpPr txBox="1">
            <a:spLocks noChangeArrowheads="1"/>
          </p:cNvSpPr>
          <p:nvPr/>
        </p:nvSpPr>
        <p:spPr bwMode="auto">
          <a:xfrm>
            <a:off x="1433513" y="4071938"/>
            <a:ext cx="1452562" cy="9461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相隔，无险象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33213" name="Group 93"/>
          <p:cNvGrpSpPr/>
          <p:nvPr/>
        </p:nvGrpSpPr>
        <p:grpSpPr bwMode="auto">
          <a:xfrm>
            <a:off x="3970338" y="369888"/>
            <a:ext cx="3257550" cy="2811462"/>
            <a:chOff x="2501" y="233"/>
            <a:chExt cx="2052" cy="1771"/>
          </a:xfrm>
        </p:grpSpPr>
        <p:grpSp>
          <p:nvGrpSpPr>
            <p:cNvPr id="109619" name="Group 50"/>
            <p:cNvGrpSpPr/>
            <p:nvPr/>
          </p:nvGrpSpPr>
          <p:grpSpPr bwMode="auto">
            <a:xfrm>
              <a:off x="2943" y="678"/>
              <a:ext cx="1491" cy="1326"/>
              <a:chOff x="816" y="1570"/>
              <a:chExt cx="1994" cy="1969"/>
            </a:xfrm>
          </p:grpSpPr>
          <p:sp>
            <p:nvSpPr>
              <p:cNvPr id="109635" name="Rectangle 51"/>
              <p:cNvSpPr>
                <a:spLocks noChangeArrowheads="1"/>
              </p:cNvSpPr>
              <p:nvPr/>
            </p:nvSpPr>
            <p:spPr bwMode="auto">
              <a:xfrm>
                <a:off x="2312" y="3047"/>
                <a:ext cx="498" cy="4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09636" name="Rectangle 52"/>
              <p:cNvSpPr>
                <a:spLocks noChangeArrowheads="1"/>
              </p:cNvSpPr>
              <p:nvPr/>
            </p:nvSpPr>
            <p:spPr bwMode="auto">
              <a:xfrm>
                <a:off x="1814" y="3047"/>
                <a:ext cx="498" cy="4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09637" name="Rectangle 53"/>
              <p:cNvSpPr>
                <a:spLocks noChangeArrowheads="1"/>
              </p:cNvSpPr>
              <p:nvPr/>
            </p:nvSpPr>
            <p:spPr bwMode="auto">
              <a:xfrm>
                <a:off x="1315" y="3047"/>
                <a:ext cx="499" cy="4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38" name="Rectangle 54"/>
              <p:cNvSpPr>
                <a:spLocks noChangeArrowheads="1"/>
              </p:cNvSpPr>
              <p:nvPr/>
            </p:nvSpPr>
            <p:spPr bwMode="auto">
              <a:xfrm>
                <a:off x="816" y="3047"/>
                <a:ext cx="499" cy="4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39" name="Rectangle 55"/>
              <p:cNvSpPr>
                <a:spLocks noChangeArrowheads="1"/>
              </p:cNvSpPr>
              <p:nvPr/>
            </p:nvSpPr>
            <p:spPr bwMode="auto">
              <a:xfrm>
                <a:off x="2312" y="2554"/>
                <a:ext cx="498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09640" name="Rectangle 56"/>
              <p:cNvSpPr>
                <a:spLocks noChangeArrowheads="1"/>
              </p:cNvSpPr>
              <p:nvPr/>
            </p:nvSpPr>
            <p:spPr bwMode="auto">
              <a:xfrm>
                <a:off x="1814" y="2554"/>
                <a:ext cx="498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09641" name="Rectangle 57"/>
              <p:cNvSpPr>
                <a:spLocks noChangeArrowheads="1"/>
              </p:cNvSpPr>
              <p:nvPr/>
            </p:nvSpPr>
            <p:spPr bwMode="auto">
              <a:xfrm>
                <a:off x="1315" y="2554"/>
                <a:ext cx="499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09642" name="Rectangle 58"/>
              <p:cNvSpPr>
                <a:spLocks noChangeArrowheads="1"/>
              </p:cNvSpPr>
              <p:nvPr/>
            </p:nvSpPr>
            <p:spPr bwMode="auto">
              <a:xfrm>
                <a:off x="816" y="2554"/>
                <a:ext cx="499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43" name="Rectangle 59"/>
              <p:cNvSpPr>
                <a:spLocks noChangeArrowheads="1"/>
              </p:cNvSpPr>
              <p:nvPr/>
            </p:nvSpPr>
            <p:spPr bwMode="auto">
              <a:xfrm>
                <a:off x="2312" y="2061"/>
                <a:ext cx="498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44" name="Rectangle 60"/>
              <p:cNvSpPr>
                <a:spLocks noChangeArrowheads="1"/>
              </p:cNvSpPr>
              <p:nvPr/>
            </p:nvSpPr>
            <p:spPr bwMode="auto">
              <a:xfrm>
                <a:off x="1814" y="2061"/>
                <a:ext cx="498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45" name="Rectangle 61"/>
              <p:cNvSpPr>
                <a:spLocks noChangeArrowheads="1"/>
              </p:cNvSpPr>
              <p:nvPr/>
            </p:nvSpPr>
            <p:spPr bwMode="auto">
              <a:xfrm>
                <a:off x="1315" y="2061"/>
                <a:ext cx="499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46" name="Rectangle 62"/>
              <p:cNvSpPr>
                <a:spLocks noChangeArrowheads="1"/>
              </p:cNvSpPr>
              <p:nvPr/>
            </p:nvSpPr>
            <p:spPr bwMode="auto">
              <a:xfrm>
                <a:off x="816" y="2061"/>
                <a:ext cx="499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47" name="Rectangle 63"/>
              <p:cNvSpPr>
                <a:spLocks noChangeArrowheads="1"/>
              </p:cNvSpPr>
              <p:nvPr/>
            </p:nvSpPr>
            <p:spPr bwMode="auto">
              <a:xfrm>
                <a:off x="2312" y="1570"/>
                <a:ext cx="498" cy="4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48" name="Rectangle 64"/>
              <p:cNvSpPr>
                <a:spLocks noChangeArrowheads="1"/>
              </p:cNvSpPr>
              <p:nvPr/>
            </p:nvSpPr>
            <p:spPr bwMode="auto">
              <a:xfrm>
                <a:off x="1814" y="1570"/>
                <a:ext cx="498" cy="4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49" name="Rectangle 65"/>
              <p:cNvSpPr>
                <a:spLocks noChangeArrowheads="1"/>
              </p:cNvSpPr>
              <p:nvPr/>
            </p:nvSpPr>
            <p:spPr bwMode="auto">
              <a:xfrm>
                <a:off x="1315" y="1570"/>
                <a:ext cx="499" cy="4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50" name="Rectangle 66"/>
              <p:cNvSpPr>
                <a:spLocks noChangeArrowheads="1"/>
              </p:cNvSpPr>
              <p:nvPr/>
            </p:nvSpPr>
            <p:spPr bwMode="auto">
              <a:xfrm>
                <a:off x="816" y="1570"/>
                <a:ext cx="499" cy="4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51" name="Line 67"/>
              <p:cNvSpPr>
                <a:spLocks noChangeShapeType="1"/>
              </p:cNvSpPr>
              <p:nvPr/>
            </p:nvSpPr>
            <p:spPr bwMode="auto">
              <a:xfrm>
                <a:off x="816" y="1570"/>
                <a:ext cx="199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52" name="Line 68"/>
              <p:cNvSpPr>
                <a:spLocks noChangeShapeType="1"/>
              </p:cNvSpPr>
              <p:nvPr/>
            </p:nvSpPr>
            <p:spPr bwMode="auto">
              <a:xfrm>
                <a:off x="816" y="2061"/>
                <a:ext cx="199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53" name="Line 69"/>
              <p:cNvSpPr>
                <a:spLocks noChangeShapeType="1"/>
              </p:cNvSpPr>
              <p:nvPr/>
            </p:nvSpPr>
            <p:spPr bwMode="auto">
              <a:xfrm>
                <a:off x="816" y="2554"/>
                <a:ext cx="199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54" name="Line 70"/>
              <p:cNvSpPr>
                <a:spLocks noChangeShapeType="1"/>
              </p:cNvSpPr>
              <p:nvPr/>
            </p:nvSpPr>
            <p:spPr bwMode="auto">
              <a:xfrm>
                <a:off x="816" y="3047"/>
                <a:ext cx="199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55" name="Line 71"/>
              <p:cNvSpPr>
                <a:spLocks noChangeShapeType="1"/>
              </p:cNvSpPr>
              <p:nvPr/>
            </p:nvSpPr>
            <p:spPr bwMode="auto">
              <a:xfrm>
                <a:off x="816" y="3539"/>
                <a:ext cx="199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56" name="Line 72"/>
              <p:cNvSpPr>
                <a:spLocks noChangeShapeType="1"/>
              </p:cNvSpPr>
              <p:nvPr/>
            </p:nvSpPr>
            <p:spPr bwMode="auto">
              <a:xfrm>
                <a:off x="816" y="1570"/>
                <a:ext cx="0" cy="1969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57" name="Line 73"/>
              <p:cNvSpPr>
                <a:spLocks noChangeShapeType="1"/>
              </p:cNvSpPr>
              <p:nvPr/>
            </p:nvSpPr>
            <p:spPr bwMode="auto">
              <a:xfrm>
                <a:off x="1315" y="1570"/>
                <a:ext cx="0" cy="19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58" name="Line 74"/>
              <p:cNvSpPr>
                <a:spLocks noChangeShapeType="1"/>
              </p:cNvSpPr>
              <p:nvPr/>
            </p:nvSpPr>
            <p:spPr bwMode="auto">
              <a:xfrm>
                <a:off x="1814" y="1570"/>
                <a:ext cx="0" cy="19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59" name="Line 75"/>
              <p:cNvSpPr>
                <a:spLocks noChangeShapeType="1"/>
              </p:cNvSpPr>
              <p:nvPr/>
            </p:nvSpPr>
            <p:spPr bwMode="auto">
              <a:xfrm>
                <a:off x="2312" y="1570"/>
                <a:ext cx="0" cy="19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60" name="Line 76"/>
              <p:cNvSpPr>
                <a:spLocks noChangeShapeType="1"/>
              </p:cNvSpPr>
              <p:nvPr/>
            </p:nvSpPr>
            <p:spPr bwMode="auto">
              <a:xfrm>
                <a:off x="2810" y="1570"/>
                <a:ext cx="0" cy="1969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09620" name="Line 77"/>
            <p:cNvSpPr>
              <a:spLocks noChangeShapeType="1"/>
            </p:cNvSpPr>
            <p:nvPr/>
          </p:nvSpPr>
          <p:spPr bwMode="auto">
            <a:xfrm flipH="1" flipV="1">
              <a:off x="2668" y="405"/>
              <a:ext cx="275" cy="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21" name="Text Box 78"/>
            <p:cNvSpPr txBox="1">
              <a:spLocks noChangeArrowheads="1"/>
            </p:cNvSpPr>
            <p:nvPr/>
          </p:nvSpPr>
          <p:spPr bwMode="auto">
            <a:xfrm>
              <a:off x="2629" y="233"/>
              <a:ext cx="32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22" name="Text Box 79"/>
            <p:cNvSpPr txBox="1">
              <a:spLocks noChangeArrowheads="1"/>
            </p:cNvSpPr>
            <p:nvPr/>
          </p:nvSpPr>
          <p:spPr bwMode="auto">
            <a:xfrm>
              <a:off x="2764" y="324"/>
              <a:ext cx="33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23" name="Text Box 80"/>
            <p:cNvSpPr txBox="1">
              <a:spLocks noChangeArrowheads="1"/>
            </p:cNvSpPr>
            <p:nvPr/>
          </p:nvSpPr>
          <p:spPr bwMode="auto">
            <a:xfrm>
              <a:off x="2501" y="392"/>
              <a:ext cx="33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24" name="Text Box 81"/>
            <p:cNvSpPr txBox="1">
              <a:spLocks noChangeArrowheads="1"/>
            </p:cNvSpPr>
            <p:nvPr/>
          </p:nvSpPr>
          <p:spPr bwMode="auto">
            <a:xfrm>
              <a:off x="2666" y="513"/>
              <a:ext cx="37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25" name="Text Box 82"/>
            <p:cNvSpPr txBox="1">
              <a:spLocks noChangeArrowheads="1"/>
            </p:cNvSpPr>
            <p:nvPr/>
          </p:nvSpPr>
          <p:spPr bwMode="auto">
            <a:xfrm>
              <a:off x="2951" y="442"/>
              <a:ext cx="45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26" name="Text Box 83"/>
            <p:cNvSpPr txBox="1">
              <a:spLocks noChangeArrowheads="1"/>
            </p:cNvSpPr>
            <p:nvPr/>
          </p:nvSpPr>
          <p:spPr bwMode="auto">
            <a:xfrm>
              <a:off x="3695" y="434"/>
              <a:ext cx="55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27" name="Text Box 84"/>
            <p:cNvSpPr txBox="1">
              <a:spLocks noChangeArrowheads="1"/>
            </p:cNvSpPr>
            <p:nvPr/>
          </p:nvSpPr>
          <p:spPr bwMode="auto">
            <a:xfrm>
              <a:off x="3318" y="431"/>
              <a:ext cx="4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28" name="Text Box 85"/>
            <p:cNvSpPr txBox="1">
              <a:spLocks noChangeArrowheads="1"/>
            </p:cNvSpPr>
            <p:nvPr/>
          </p:nvSpPr>
          <p:spPr bwMode="auto">
            <a:xfrm>
              <a:off x="4057" y="445"/>
              <a:ext cx="49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29" name="Text Box 86"/>
            <p:cNvSpPr txBox="1">
              <a:spLocks noChangeArrowheads="1"/>
            </p:cNvSpPr>
            <p:nvPr/>
          </p:nvSpPr>
          <p:spPr bwMode="auto">
            <a:xfrm>
              <a:off x="2614" y="737"/>
              <a:ext cx="4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30" name="Text Box 87"/>
            <p:cNvSpPr txBox="1">
              <a:spLocks noChangeArrowheads="1"/>
            </p:cNvSpPr>
            <p:nvPr/>
          </p:nvSpPr>
          <p:spPr bwMode="auto">
            <a:xfrm>
              <a:off x="2616" y="1377"/>
              <a:ext cx="45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31" name="Text Box 88"/>
            <p:cNvSpPr txBox="1">
              <a:spLocks noChangeArrowheads="1"/>
            </p:cNvSpPr>
            <p:nvPr/>
          </p:nvSpPr>
          <p:spPr bwMode="auto">
            <a:xfrm>
              <a:off x="2632" y="1048"/>
              <a:ext cx="41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32" name="Text Box 89"/>
            <p:cNvSpPr txBox="1">
              <a:spLocks noChangeArrowheads="1"/>
            </p:cNvSpPr>
            <p:nvPr/>
          </p:nvSpPr>
          <p:spPr bwMode="auto">
            <a:xfrm>
              <a:off x="2625" y="1707"/>
              <a:ext cx="37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33" name="Rectangle 90"/>
            <p:cNvSpPr>
              <a:spLocks noChangeArrowheads="1"/>
            </p:cNvSpPr>
            <p:nvPr/>
          </p:nvSpPr>
          <p:spPr bwMode="auto">
            <a:xfrm>
              <a:off x="3738" y="737"/>
              <a:ext cx="587" cy="5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634" name="Rectangle 92"/>
            <p:cNvSpPr>
              <a:spLocks noChangeArrowheads="1"/>
            </p:cNvSpPr>
            <p:nvPr/>
          </p:nvSpPr>
          <p:spPr bwMode="auto">
            <a:xfrm>
              <a:off x="3750" y="1062"/>
              <a:ext cx="158" cy="5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33214" name="Text Box 94"/>
          <p:cNvSpPr txBox="1">
            <a:spLocks noChangeArrowheads="1"/>
          </p:cNvSpPr>
          <p:nvPr/>
        </p:nvSpPr>
        <p:spPr bwMode="auto">
          <a:xfrm>
            <a:off x="7259638" y="1562100"/>
            <a:ext cx="1452562" cy="9461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相交，无险象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33259" name="Group 139"/>
          <p:cNvGrpSpPr/>
          <p:nvPr/>
        </p:nvGrpSpPr>
        <p:grpSpPr bwMode="auto">
          <a:xfrm>
            <a:off x="3449638" y="3489325"/>
            <a:ext cx="3257550" cy="2811463"/>
            <a:chOff x="2173" y="2198"/>
            <a:chExt cx="2052" cy="1771"/>
          </a:xfrm>
        </p:grpSpPr>
        <p:grpSp>
          <p:nvGrpSpPr>
            <p:cNvPr id="109577" name="Group 96"/>
            <p:cNvGrpSpPr/>
            <p:nvPr/>
          </p:nvGrpSpPr>
          <p:grpSpPr bwMode="auto">
            <a:xfrm>
              <a:off x="2615" y="2643"/>
              <a:ext cx="1491" cy="1326"/>
              <a:chOff x="816" y="1570"/>
              <a:chExt cx="1994" cy="1969"/>
            </a:xfrm>
          </p:grpSpPr>
          <p:sp>
            <p:nvSpPr>
              <p:cNvPr id="109593" name="Rectangle 97"/>
              <p:cNvSpPr>
                <a:spLocks noChangeArrowheads="1"/>
              </p:cNvSpPr>
              <p:nvPr/>
            </p:nvSpPr>
            <p:spPr bwMode="auto">
              <a:xfrm>
                <a:off x="2312" y="3047"/>
                <a:ext cx="498" cy="4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09594" name="Rectangle 98"/>
              <p:cNvSpPr>
                <a:spLocks noChangeArrowheads="1"/>
              </p:cNvSpPr>
              <p:nvPr/>
            </p:nvSpPr>
            <p:spPr bwMode="auto">
              <a:xfrm>
                <a:off x="1814" y="3047"/>
                <a:ext cx="498" cy="4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09595" name="Rectangle 99"/>
              <p:cNvSpPr>
                <a:spLocks noChangeArrowheads="1"/>
              </p:cNvSpPr>
              <p:nvPr/>
            </p:nvSpPr>
            <p:spPr bwMode="auto">
              <a:xfrm>
                <a:off x="1315" y="3047"/>
                <a:ext cx="499" cy="4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596" name="Rectangle 100"/>
              <p:cNvSpPr>
                <a:spLocks noChangeArrowheads="1"/>
              </p:cNvSpPr>
              <p:nvPr/>
            </p:nvSpPr>
            <p:spPr bwMode="auto">
              <a:xfrm>
                <a:off x="816" y="3047"/>
                <a:ext cx="499" cy="4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597" name="Rectangle 101"/>
              <p:cNvSpPr>
                <a:spLocks noChangeArrowheads="1"/>
              </p:cNvSpPr>
              <p:nvPr/>
            </p:nvSpPr>
            <p:spPr bwMode="auto">
              <a:xfrm>
                <a:off x="2312" y="2554"/>
                <a:ext cx="498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09598" name="Rectangle 102"/>
              <p:cNvSpPr>
                <a:spLocks noChangeArrowheads="1"/>
              </p:cNvSpPr>
              <p:nvPr/>
            </p:nvSpPr>
            <p:spPr bwMode="auto">
              <a:xfrm>
                <a:off x="1814" y="2554"/>
                <a:ext cx="498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09599" name="Rectangle 103"/>
              <p:cNvSpPr>
                <a:spLocks noChangeArrowheads="1"/>
              </p:cNvSpPr>
              <p:nvPr/>
            </p:nvSpPr>
            <p:spPr bwMode="auto">
              <a:xfrm>
                <a:off x="1315" y="2554"/>
                <a:ext cx="499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09600" name="Rectangle 104"/>
              <p:cNvSpPr>
                <a:spLocks noChangeArrowheads="1"/>
              </p:cNvSpPr>
              <p:nvPr/>
            </p:nvSpPr>
            <p:spPr bwMode="auto">
              <a:xfrm>
                <a:off x="816" y="2554"/>
                <a:ext cx="499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01" name="Rectangle 105"/>
              <p:cNvSpPr>
                <a:spLocks noChangeArrowheads="1"/>
              </p:cNvSpPr>
              <p:nvPr/>
            </p:nvSpPr>
            <p:spPr bwMode="auto">
              <a:xfrm>
                <a:off x="2312" y="2061"/>
                <a:ext cx="498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02" name="Rectangle 106"/>
              <p:cNvSpPr>
                <a:spLocks noChangeArrowheads="1"/>
              </p:cNvSpPr>
              <p:nvPr/>
            </p:nvSpPr>
            <p:spPr bwMode="auto">
              <a:xfrm>
                <a:off x="1814" y="2061"/>
                <a:ext cx="498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03" name="Rectangle 107"/>
              <p:cNvSpPr>
                <a:spLocks noChangeArrowheads="1"/>
              </p:cNvSpPr>
              <p:nvPr/>
            </p:nvSpPr>
            <p:spPr bwMode="auto">
              <a:xfrm>
                <a:off x="1315" y="2061"/>
                <a:ext cx="499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04" name="Rectangle 108"/>
              <p:cNvSpPr>
                <a:spLocks noChangeArrowheads="1"/>
              </p:cNvSpPr>
              <p:nvPr/>
            </p:nvSpPr>
            <p:spPr bwMode="auto">
              <a:xfrm>
                <a:off x="816" y="2061"/>
                <a:ext cx="499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05" name="Rectangle 109"/>
              <p:cNvSpPr>
                <a:spLocks noChangeArrowheads="1"/>
              </p:cNvSpPr>
              <p:nvPr/>
            </p:nvSpPr>
            <p:spPr bwMode="auto">
              <a:xfrm>
                <a:off x="2312" y="1570"/>
                <a:ext cx="498" cy="4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06" name="Rectangle 110"/>
              <p:cNvSpPr>
                <a:spLocks noChangeArrowheads="1"/>
              </p:cNvSpPr>
              <p:nvPr/>
            </p:nvSpPr>
            <p:spPr bwMode="auto">
              <a:xfrm>
                <a:off x="1814" y="1570"/>
                <a:ext cx="498" cy="4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07" name="Rectangle 111"/>
              <p:cNvSpPr>
                <a:spLocks noChangeArrowheads="1"/>
              </p:cNvSpPr>
              <p:nvPr/>
            </p:nvSpPr>
            <p:spPr bwMode="auto">
              <a:xfrm>
                <a:off x="1315" y="1570"/>
                <a:ext cx="499" cy="4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08" name="Rectangle 112"/>
              <p:cNvSpPr>
                <a:spLocks noChangeArrowheads="1"/>
              </p:cNvSpPr>
              <p:nvPr/>
            </p:nvSpPr>
            <p:spPr bwMode="auto">
              <a:xfrm>
                <a:off x="816" y="1570"/>
                <a:ext cx="499" cy="4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09" name="Line 113"/>
              <p:cNvSpPr>
                <a:spLocks noChangeShapeType="1"/>
              </p:cNvSpPr>
              <p:nvPr/>
            </p:nvSpPr>
            <p:spPr bwMode="auto">
              <a:xfrm>
                <a:off x="816" y="1570"/>
                <a:ext cx="199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10" name="Line 114"/>
              <p:cNvSpPr>
                <a:spLocks noChangeShapeType="1"/>
              </p:cNvSpPr>
              <p:nvPr/>
            </p:nvSpPr>
            <p:spPr bwMode="auto">
              <a:xfrm>
                <a:off x="816" y="2061"/>
                <a:ext cx="199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11" name="Line 115"/>
              <p:cNvSpPr>
                <a:spLocks noChangeShapeType="1"/>
              </p:cNvSpPr>
              <p:nvPr/>
            </p:nvSpPr>
            <p:spPr bwMode="auto">
              <a:xfrm>
                <a:off x="816" y="2554"/>
                <a:ext cx="199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12" name="Line 116"/>
              <p:cNvSpPr>
                <a:spLocks noChangeShapeType="1"/>
              </p:cNvSpPr>
              <p:nvPr/>
            </p:nvSpPr>
            <p:spPr bwMode="auto">
              <a:xfrm>
                <a:off x="816" y="3047"/>
                <a:ext cx="199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13" name="Line 117"/>
              <p:cNvSpPr>
                <a:spLocks noChangeShapeType="1"/>
              </p:cNvSpPr>
              <p:nvPr/>
            </p:nvSpPr>
            <p:spPr bwMode="auto">
              <a:xfrm>
                <a:off x="816" y="3539"/>
                <a:ext cx="199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14" name="Line 118"/>
              <p:cNvSpPr>
                <a:spLocks noChangeShapeType="1"/>
              </p:cNvSpPr>
              <p:nvPr/>
            </p:nvSpPr>
            <p:spPr bwMode="auto">
              <a:xfrm>
                <a:off x="816" y="1570"/>
                <a:ext cx="0" cy="1969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15" name="Line 119"/>
              <p:cNvSpPr>
                <a:spLocks noChangeShapeType="1"/>
              </p:cNvSpPr>
              <p:nvPr/>
            </p:nvSpPr>
            <p:spPr bwMode="auto">
              <a:xfrm>
                <a:off x="1315" y="1570"/>
                <a:ext cx="0" cy="19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16" name="Line 120"/>
              <p:cNvSpPr>
                <a:spLocks noChangeShapeType="1"/>
              </p:cNvSpPr>
              <p:nvPr/>
            </p:nvSpPr>
            <p:spPr bwMode="auto">
              <a:xfrm>
                <a:off x="1814" y="1570"/>
                <a:ext cx="0" cy="19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17" name="Line 121"/>
              <p:cNvSpPr>
                <a:spLocks noChangeShapeType="1"/>
              </p:cNvSpPr>
              <p:nvPr/>
            </p:nvSpPr>
            <p:spPr bwMode="auto">
              <a:xfrm>
                <a:off x="2312" y="1570"/>
                <a:ext cx="0" cy="19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9618" name="Line 122"/>
              <p:cNvSpPr>
                <a:spLocks noChangeShapeType="1"/>
              </p:cNvSpPr>
              <p:nvPr/>
            </p:nvSpPr>
            <p:spPr bwMode="auto">
              <a:xfrm>
                <a:off x="2810" y="1570"/>
                <a:ext cx="0" cy="1969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09578" name="Line 123"/>
            <p:cNvSpPr>
              <a:spLocks noChangeShapeType="1"/>
            </p:cNvSpPr>
            <p:nvPr/>
          </p:nvSpPr>
          <p:spPr bwMode="auto">
            <a:xfrm flipH="1" flipV="1">
              <a:off x="2340" y="2370"/>
              <a:ext cx="275" cy="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579" name="Text Box 124"/>
            <p:cNvSpPr txBox="1">
              <a:spLocks noChangeArrowheads="1"/>
            </p:cNvSpPr>
            <p:nvPr/>
          </p:nvSpPr>
          <p:spPr bwMode="auto">
            <a:xfrm>
              <a:off x="2301" y="2198"/>
              <a:ext cx="32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580" name="Text Box 125"/>
            <p:cNvSpPr txBox="1">
              <a:spLocks noChangeArrowheads="1"/>
            </p:cNvSpPr>
            <p:nvPr/>
          </p:nvSpPr>
          <p:spPr bwMode="auto">
            <a:xfrm>
              <a:off x="2436" y="2289"/>
              <a:ext cx="33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581" name="Text Box 126"/>
            <p:cNvSpPr txBox="1">
              <a:spLocks noChangeArrowheads="1"/>
            </p:cNvSpPr>
            <p:nvPr/>
          </p:nvSpPr>
          <p:spPr bwMode="auto">
            <a:xfrm>
              <a:off x="2173" y="2357"/>
              <a:ext cx="33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582" name="Text Box 127"/>
            <p:cNvSpPr txBox="1">
              <a:spLocks noChangeArrowheads="1"/>
            </p:cNvSpPr>
            <p:nvPr/>
          </p:nvSpPr>
          <p:spPr bwMode="auto">
            <a:xfrm>
              <a:off x="2338" y="2478"/>
              <a:ext cx="37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583" name="Text Box 128"/>
            <p:cNvSpPr txBox="1">
              <a:spLocks noChangeArrowheads="1"/>
            </p:cNvSpPr>
            <p:nvPr/>
          </p:nvSpPr>
          <p:spPr bwMode="auto">
            <a:xfrm>
              <a:off x="2623" y="2407"/>
              <a:ext cx="45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584" name="Text Box 129"/>
            <p:cNvSpPr txBox="1">
              <a:spLocks noChangeArrowheads="1"/>
            </p:cNvSpPr>
            <p:nvPr/>
          </p:nvSpPr>
          <p:spPr bwMode="auto">
            <a:xfrm>
              <a:off x="3367" y="2399"/>
              <a:ext cx="55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585" name="Text Box 130"/>
            <p:cNvSpPr txBox="1">
              <a:spLocks noChangeArrowheads="1"/>
            </p:cNvSpPr>
            <p:nvPr/>
          </p:nvSpPr>
          <p:spPr bwMode="auto">
            <a:xfrm>
              <a:off x="2990" y="2396"/>
              <a:ext cx="4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586" name="Text Box 131"/>
            <p:cNvSpPr txBox="1">
              <a:spLocks noChangeArrowheads="1"/>
            </p:cNvSpPr>
            <p:nvPr/>
          </p:nvSpPr>
          <p:spPr bwMode="auto">
            <a:xfrm>
              <a:off x="3729" y="2410"/>
              <a:ext cx="49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587" name="Text Box 132"/>
            <p:cNvSpPr txBox="1">
              <a:spLocks noChangeArrowheads="1"/>
            </p:cNvSpPr>
            <p:nvPr/>
          </p:nvSpPr>
          <p:spPr bwMode="auto">
            <a:xfrm>
              <a:off x="2286" y="2702"/>
              <a:ext cx="4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588" name="Text Box 133"/>
            <p:cNvSpPr txBox="1">
              <a:spLocks noChangeArrowheads="1"/>
            </p:cNvSpPr>
            <p:nvPr/>
          </p:nvSpPr>
          <p:spPr bwMode="auto">
            <a:xfrm>
              <a:off x="2288" y="3342"/>
              <a:ext cx="45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589" name="Text Box 134"/>
            <p:cNvSpPr txBox="1">
              <a:spLocks noChangeArrowheads="1"/>
            </p:cNvSpPr>
            <p:nvPr/>
          </p:nvSpPr>
          <p:spPr bwMode="auto">
            <a:xfrm>
              <a:off x="2304" y="3013"/>
              <a:ext cx="41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590" name="Text Box 135"/>
            <p:cNvSpPr txBox="1">
              <a:spLocks noChangeArrowheads="1"/>
            </p:cNvSpPr>
            <p:nvPr/>
          </p:nvSpPr>
          <p:spPr bwMode="auto">
            <a:xfrm>
              <a:off x="2297" y="3672"/>
              <a:ext cx="37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591" name="Rectangle 136"/>
            <p:cNvSpPr>
              <a:spLocks noChangeArrowheads="1"/>
            </p:cNvSpPr>
            <p:nvPr/>
          </p:nvSpPr>
          <p:spPr bwMode="auto">
            <a:xfrm>
              <a:off x="3410" y="2702"/>
              <a:ext cx="587" cy="5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592" name="Rectangle 138"/>
            <p:cNvSpPr>
              <a:spLocks noChangeArrowheads="1"/>
            </p:cNvSpPr>
            <p:nvPr/>
          </p:nvSpPr>
          <p:spPr bwMode="auto">
            <a:xfrm>
              <a:off x="3038" y="3354"/>
              <a:ext cx="565" cy="2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33260" name="Text Box 140"/>
          <p:cNvSpPr txBox="1">
            <a:spLocks noChangeArrowheads="1"/>
          </p:cNvSpPr>
          <p:nvPr/>
        </p:nvSpPr>
        <p:spPr bwMode="auto">
          <a:xfrm>
            <a:off x="6991350" y="4538663"/>
            <a:ext cx="1452563" cy="9461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相切，有险象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autoUpdateAnimBg="0"/>
      <p:bldP spid="133168" grpId="0" animBg="1" autoUpdateAnimBg="0"/>
      <p:bldP spid="133214" grpId="0" animBg="1" autoUpdateAnimBg="0"/>
      <p:bldP spid="13326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98438"/>
            <a:ext cx="3541712" cy="481012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1F08F8"/>
                </a:solidFill>
              </a:rPr>
              <a:t>三、消除冒险的方法</a:t>
            </a:r>
            <a:endParaRPr lang="zh-CN" altLang="en-US" sz="2800" b="1" dirty="0">
              <a:solidFill>
                <a:srgbClr val="1F08F8"/>
              </a:solidFill>
            </a:endParaRP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673100" y="752475"/>
            <a:ext cx="3200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1.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代数法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34153" name="Group 9"/>
          <p:cNvGrpSpPr/>
          <p:nvPr/>
        </p:nvGrpSpPr>
        <p:grpSpPr bwMode="auto">
          <a:xfrm>
            <a:off x="228600" y="1217613"/>
            <a:ext cx="8915400" cy="1117600"/>
            <a:chOff x="144" y="1130"/>
            <a:chExt cx="5616" cy="704"/>
          </a:xfrm>
        </p:grpSpPr>
        <p:sp>
          <p:nvSpPr>
            <p:cNvPr id="110653" name="Rectangle 6"/>
            <p:cNvSpPr>
              <a:spLocks noChangeArrowheads="1"/>
            </p:cNvSpPr>
            <p:nvPr/>
          </p:nvSpPr>
          <p:spPr bwMode="auto">
            <a:xfrm>
              <a:off x="144" y="1130"/>
              <a:ext cx="5616" cy="7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     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在不影响逻辑关系的前提下，加入冗余项或乘以多余因子，使之不出现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A+A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或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AA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的形式。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0654" name="Line 7"/>
            <p:cNvSpPr>
              <a:spLocks noChangeShapeType="1"/>
            </p:cNvSpPr>
            <p:nvPr/>
          </p:nvSpPr>
          <p:spPr bwMode="auto">
            <a:xfrm>
              <a:off x="2563" y="157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0655" name="Line 8"/>
            <p:cNvSpPr>
              <a:spLocks noChangeShapeType="1"/>
            </p:cNvSpPr>
            <p:nvPr/>
          </p:nvSpPr>
          <p:spPr bwMode="auto">
            <a:xfrm>
              <a:off x="3100" y="157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34211" name="Group 67"/>
          <p:cNvGrpSpPr/>
          <p:nvPr/>
        </p:nvGrpSpPr>
        <p:grpSpPr bwMode="auto">
          <a:xfrm>
            <a:off x="661988" y="2452688"/>
            <a:ext cx="5735637" cy="519112"/>
            <a:chOff x="417" y="1545"/>
            <a:chExt cx="3613" cy="327"/>
          </a:xfrm>
        </p:grpSpPr>
        <p:sp>
          <p:nvSpPr>
            <p:cNvPr id="110646" name="Rectangle 11"/>
            <p:cNvSpPr>
              <a:spLocks noChangeArrowheads="1"/>
            </p:cNvSpPr>
            <p:nvPr/>
          </p:nvSpPr>
          <p:spPr bwMode="auto">
            <a:xfrm>
              <a:off x="417" y="1545"/>
              <a:ext cx="36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【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例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】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Y=AB+AC+BC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+AC+AB+BC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0647" name="Line 12"/>
            <p:cNvSpPr>
              <a:spLocks noChangeShapeType="1"/>
            </p:cNvSpPr>
            <p:nvPr/>
          </p:nvSpPr>
          <p:spPr bwMode="auto">
            <a:xfrm>
              <a:off x="1477" y="1614"/>
              <a:ext cx="96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0648" name="Line 13"/>
            <p:cNvSpPr>
              <a:spLocks noChangeShapeType="1"/>
            </p:cNvSpPr>
            <p:nvPr/>
          </p:nvSpPr>
          <p:spPr bwMode="auto">
            <a:xfrm>
              <a:off x="2071" y="1603"/>
              <a:ext cx="96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0649" name="Line 14"/>
            <p:cNvSpPr>
              <a:spLocks noChangeShapeType="1"/>
            </p:cNvSpPr>
            <p:nvPr/>
          </p:nvSpPr>
          <p:spPr bwMode="auto">
            <a:xfrm>
              <a:off x="2355" y="1603"/>
              <a:ext cx="96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0650" name="Line 15"/>
            <p:cNvSpPr>
              <a:spLocks noChangeShapeType="1"/>
            </p:cNvSpPr>
            <p:nvPr/>
          </p:nvSpPr>
          <p:spPr bwMode="auto">
            <a:xfrm>
              <a:off x="2796" y="1603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0651" name="Line 16"/>
            <p:cNvSpPr>
              <a:spLocks noChangeShapeType="1"/>
            </p:cNvSpPr>
            <p:nvPr/>
          </p:nvSpPr>
          <p:spPr bwMode="auto">
            <a:xfrm>
              <a:off x="3393" y="1603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0652" name="Line 17"/>
            <p:cNvSpPr>
              <a:spLocks noChangeShapeType="1"/>
            </p:cNvSpPr>
            <p:nvPr/>
          </p:nvSpPr>
          <p:spPr bwMode="auto">
            <a:xfrm>
              <a:off x="3843" y="1603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34165" name="Group 21"/>
          <p:cNvGrpSpPr/>
          <p:nvPr/>
        </p:nvGrpSpPr>
        <p:grpSpPr bwMode="auto">
          <a:xfrm>
            <a:off x="4283075" y="2995613"/>
            <a:ext cx="2044700" cy="911225"/>
            <a:chOff x="2698" y="1887"/>
            <a:chExt cx="1288" cy="574"/>
          </a:xfrm>
        </p:grpSpPr>
        <p:sp>
          <p:nvSpPr>
            <p:cNvPr id="110644" name="AutoShape 19"/>
            <p:cNvSpPr/>
            <p:nvPr/>
          </p:nvSpPr>
          <p:spPr bwMode="auto">
            <a:xfrm rot="-5400000">
              <a:off x="3218" y="1367"/>
              <a:ext cx="248" cy="1288"/>
            </a:xfrm>
            <a:prstGeom prst="leftBrace">
              <a:avLst>
                <a:gd name="adj1" fmla="val 43280"/>
                <a:gd name="adj2" fmla="val 50000"/>
              </a:avLst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0645" name="Text Box 20"/>
            <p:cNvSpPr txBox="1">
              <a:spLocks noChangeArrowheads="1"/>
            </p:cNvSpPr>
            <p:nvPr/>
          </p:nvSpPr>
          <p:spPr bwMode="auto">
            <a:xfrm>
              <a:off x="3004" y="2134"/>
              <a:ext cx="8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冗余项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34166" name="Text Box 22"/>
          <p:cNvSpPr txBox="1">
            <a:spLocks noChangeArrowheads="1"/>
          </p:cNvSpPr>
          <p:nvPr/>
        </p:nvSpPr>
        <p:spPr bwMode="auto">
          <a:xfrm>
            <a:off x="3979863" y="4033838"/>
            <a:ext cx="4518025" cy="519112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、卡诺图法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加多余的圈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34167" name="Group 23"/>
          <p:cNvGrpSpPr/>
          <p:nvPr/>
        </p:nvGrpSpPr>
        <p:grpSpPr bwMode="auto">
          <a:xfrm>
            <a:off x="347663" y="3633788"/>
            <a:ext cx="3257550" cy="2811462"/>
            <a:chOff x="2173" y="2198"/>
            <a:chExt cx="2052" cy="1771"/>
          </a:xfrm>
        </p:grpSpPr>
        <p:grpSp>
          <p:nvGrpSpPr>
            <p:cNvPr id="110602" name="Group 24"/>
            <p:cNvGrpSpPr/>
            <p:nvPr/>
          </p:nvGrpSpPr>
          <p:grpSpPr bwMode="auto">
            <a:xfrm>
              <a:off x="2615" y="2643"/>
              <a:ext cx="1491" cy="1326"/>
              <a:chOff x="816" y="1570"/>
              <a:chExt cx="1994" cy="1969"/>
            </a:xfrm>
          </p:grpSpPr>
          <p:sp>
            <p:nvSpPr>
              <p:cNvPr id="110618" name="Rectangle 25"/>
              <p:cNvSpPr>
                <a:spLocks noChangeArrowheads="1"/>
              </p:cNvSpPr>
              <p:nvPr/>
            </p:nvSpPr>
            <p:spPr bwMode="auto">
              <a:xfrm>
                <a:off x="2312" y="3047"/>
                <a:ext cx="498" cy="4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0619" name="Rectangle 26"/>
              <p:cNvSpPr>
                <a:spLocks noChangeArrowheads="1"/>
              </p:cNvSpPr>
              <p:nvPr/>
            </p:nvSpPr>
            <p:spPr bwMode="auto">
              <a:xfrm>
                <a:off x="1814" y="3047"/>
                <a:ext cx="498" cy="4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0620" name="Rectangle 27"/>
              <p:cNvSpPr>
                <a:spLocks noChangeArrowheads="1"/>
              </p:cNvSpPr>
              <p:nvPr/>
            </p:nvSpPr>
            <p:spPr bwMode="auto">
              <a:xfrm>
                <a:off x="1315" y="3047"/>
                <a:ext cx="499" cy="4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0621" name="Rectangle 28"/>
              <p:cNvSpPr>
                <a:spLocks noChangeArrowheads="1"/>
              </p:cNvSpPr>
              <p:nvPr/>
            </p:nvSpPr>
            <p:spPr bwMode="auto">
              <a:xfrm>
                <a:off x="816" y="3047"/>
                <a:ext cx="499" cy="4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0622" name="Rectangle 29"/>
              <p:cNvSpPr>
                <a:spLocks noChangeArrowheads="1"/>
              </p:cNvSpPr>
              <p:nvPr/>
            </p:nvSpPr>
            <p:spPr bwMode="auto">
              <a:xfrm>
                <a:off x="2312" y="2554"/>
                <a:ext cx="498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0623" name="Rectangle 30"/>
              <p:cNvSpPr>
                <a:spLocks noChangeArrowheads="1"/>
              </p:cNvSpPr>
              <p:nvPr/>
            </p:nvSpPr>
            <p:spPr bwMode="auto">
              <a:xfrm>
                <a:off x="1814" y="2554"/>
                <a:ext cx="498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0624" name="Rectangle 31"/>
              <p:cNvSpPr>
                <a:spLocks noChangeArrowheads="1"/>
              </p:cNvSpPr>
              <p:nvPr/>
            </p:nvSpPr>
            <p:spPr bwMode="auto">
              <a:xfrm>
                <a:off x="1315" y="2554"/>
                <a:ext cx="499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0625" name="Rectangle 32"/>
              <p:cNvSpPr>
                <a:spLocks noChangeArrowheads="1"/>
              </p:cNvSpPr>
              <p:nvPr/>
            </p:nvSpPr>
            <p:spPr bwMode="auto">
              <a:xfrm>
                <a:off x="816" y="2554"/>
                <a:ext cx="499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0626" name="Rectangle 33"/>
              <p:cNvSpPr>
                <a:spLocks noChangeArrowheads="1"/>
              </p:cNvSpPr>
              <p:nvPr/>
            </p:nvSpPr>
            <p:spPr bwMode="auto">
              <a:xfrm>
                <a:off x="2312" y="2061"/>
                <a:ext cx="498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0627" name="Rectangle 34"/>
              <p:cNvSpPr>
                <a:spLocks noChangeArrowheads="1"/>
              </p:cNvSpPr>
              <p:nvPr/>
            </p:nvSpPr>
            <p:spPr bwMode="auto">
              <a:xfrm>
                <a:off x="1814" y="2061"/>
                <a:ext cx="498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0628" name="Rectangle 35"/>
              <p:cNvSpPr>
                <a:spLocks noChangeArrowheads="1"/>
              </p:cNvSpPr>
              <p:nvPr/>
            </p:nvSpPr>
            <p:spPr bwMode="auto">
              <a:xfrm>
                <a:off x="1315" y="2061"/>
                <a:ext cx="499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0629" name="Rectangle 36"/>
              <p:cNvSpPr>
                <a:spLocks noChangeArrowheads="1"/>
              </p:cNvSpPr>
              <p:nvPr/>
            </p:nvSpPr>
            <p:spPr bwMode="auto">
              <a:xfrm>
                <a:off x="816" y="2061"/>
                <a:ext cx="499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0630" name="Rectangle 37"/>
              <p:cNvSpPr>
                <a:spLocks noChangeArrowheads="1"/>
              </p:cNvSpPr>
              <p:nvPr/>
            </p:nvSpPr>
            <p:spPr bwMode="auto">
              <a:xfrm>
                <a:off x="2312" y="1570"/>
                <a:ext cx="498" cy="4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0631" name="Rectangle 38"/>
              <p:cNvSpPr>
                <a:spLocks noChangeArrowheads="1"/>
              </p:cNvSpPr>
              <p:nvPr/>
            </p:nvSpPr>
            <p:spPr bwMode="auto">
              <a:xfrm>
                <a:off x="1814" y="1570"/>
                <a:ext cx="498" cy="4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0632" name="Rectangle 39"/>
              <p:cNvSpPr>
                <a:spLocks noChangeArrowheads="1"/>
              </p:cNvSpPr>
              <p:nvPr/>
            </p:nvSpPr>
            <p:spPr bwMode="auto">
              <a:xfrm>
                <a:off x="1315" y="1570"/>
                <a:ext cx="499" cy="4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0633" name="Rectangle 40"/>
              <p:cNvSpPr>
                <a:spLocks noChangeArrowheads="1"/>
              </p:cNvSpPr>
              <p:nvPr/>
            </p:nvSpPr>
            <p:spPr bwMode="auto">
              <a:xfrm>
                <a:off x="816" y="1570"/>
                <a:ext cx="499" cy="4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0634" name="Line 41"/>
              <p:cNvSpPr>
                <a:spLocks noChangeShapeType="1"/>
              </p:cNvSpPr>
              <p:nvPr/>
            </p:nvSpPr>
            <p:spPr bwMode="auto">
              <a:xfrm>
                <a:off x="816" y="1570"/>
                <a:ext cx="199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0635" name="Line 42"/>
              <p:cNvSpPr>
                <a:spLocks noChangeShapeType="1"/>
              </p:cNvSpPr>
              <p:nvPr/>
            </p:nvSpPr>
            <p:spPr bwMode="auto">
              <a:xfrm>
                <a:off x="816" y="2061"/>
                <a:ext cx="199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0636" name="Line 43"/>
              <p:cNvSpPr>
                <a:spLocks noChangeShapeType="1"/>
              </p:cNvSpPr>
              <p:nvPr/>
            </p:nvSpPr>
            <p:spPr bwMode="auto">
              <a:xfrm>
                <a:off x="816" y="2554"/>
                <a:ext cx="199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0637" name="Line 44"/>
              <p:cNvSpPr>
                <a:spLocks noChangeShapeType="1"/>
              </p:cNvSpPr>
              <p:nvPr/>
            </p:nvSpPr>
            <p:spPr bwMode="auto">
              <a:xfrm>
                <a:off x="816" y="3047"/>
                <a:ext cx="199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0638" name="Line 45"/>
              <p:cNvSpPr>
                <a:spLocks noChangeShapeType="1"/>
              </p:cNvSpPr>
              <p:nvPr/>
            </p:nvSpPr>
            <p:spPr bwMode="auto">
              <a:xfrm>
                <a:off x="816" y="3539"/>
                <a:ext cx="199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0639" name="Line 46"/>
              <p:cNvSpPr>
                <a:spLocks noChangeShapeType="1"/>
              </p:cNvSpPr>
              <p:nvPr/>
            </p:nvSpPr>
            <p:spPr bwMode="auto">
              <a:xfrm>
                <a:off x="816" y="1570"/>
                <a:ext cx="0" cy="1969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0640" name="Line 47"/>
              <p:cNvSpPr>
                <a:spLocks noChangeShapeType="1"/>
              </p:cNvSpPr>
              <p:nvPr/>
            </p:nvSpPr>
            <p:spPr bwMode="auto">
              <a:xfrm>
                <a:off x="1315" y="1570"/>
                <a:ext cx="0" cy="19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0641" name="Line 48"/>
              <p:cNvSpPr>
                <a:spLocks noChangeShapeType="1"/>
              </p:cNvSpPr>
              <p:nvPr/>
            </p:nvSpPr>
            <p:spPr bwMode="auto">
              <a:xfrm>
                <a:off x="1814" y="1570"/>
                <a:ext cx="0" cy="19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0642" name="Line 49"/>
              <p:cNvSpPr>
                <a:spLocks noChangeShapeType="1"/>
              </p:cNvSpPr>
              <p:nvPr/>
            </p:nvSpPr>
            <p:spPr bwMode="auto">
              <a:xfrm>
                <a:off x="2312" y="1570"/>
                <a:ext cx="0" cy="19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0643" name="Line 50"/>
              <p:cNvSpPr>
                <a:spLocks noChangeShapeType="1"/>
              </p:cNvSpPr>
              <p:nvPr/>
            </p:nvSpPr>
            <p:spPr bwMode="auto">
              <a:xfrm>
                <a:off x="2810" y="1570"/>
                <a:ext cx="0" cy="1969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10603" name="Line 51"/>
            <p:cNvSpPr>
              <a:spLocks noChangeShapeType="1"/>
            </p:cNvSpPr>
            <p:nvPr/>
          </p:nvSpPr>
          <p:spPr bwMode="auto">
            <a:xfrm flipH="1" flipV="1">
              <a:off x="2340" y="2370"/>
              <a:ext cx="275" cy="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0604" name="Text Box 52"/>
            <p:cNvSpPr txBox="1">
              <a:spLocks noChangeArrowheads="1"/>
            </p:cNvSpPr>
            <p:nvPr/>
          </p:nvSpPr>
          <p:spPr bwMode="auto">
            <a:xfrm>
              <a:off x="2301" y="2198"/>
              <a:ext cx="32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0605" name="Text Box 53"/>
            <p:cNvSpPr txBox="1">
              <a:spLocks noChangeArrowheads="1"/>
            </p:cNvSpPr>
            <p:nvPr/>
          </p:nvSpPr>
          <p:spPr bwMode="auto">
            <a:xfrm>
              <a:off x="2436" y="2289"/>
              <a:ext cx="33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0606" name="Text Box 54"/>
            <p:cNvSpPr txBox="1">
              <a:spLocks noChangeArrowheads="1"/>
            </p:cNvSpPr>
            <p:nvPr/>
          </p:nvSpPr>
          <p:spPr bwMode="auto">
            <a:xfrm>
              <a:off x="2173" y="2357"/>
              <a:ext cx="33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0607" name="Text Box 55"/>
            <p:cNvSpPr txBox="1">
              <a:spLocks noChangeArrowheads="1"/>
            </p:cNvSpPr>
            <p:nvPr/>
          </p:nvSpPr>
          <p:spPr bwMode="auto">
            <a:xfrm>
              <a:off x="2338" y="2478"/>
              <a:ext cx="37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0608" name="Text Box 56"/>
            <p:cNvSpPr txBox="1">
              <a:spLocks noChangeArrowheads="1"/>
            </p:cNvSpPr>
            <p:nvPr/>
          </p:nvSpPr>
          <p:spPr bwMode="auto">
            <a:xfrm>
              <a:off x="2623" y="2407"/>
              <a:ext cx="45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0609" name="Text Box 57"/>
            <p:cNvSpPr txBox="1">
              <a:spLocks noChangeArrowheads="1"/>
            </p:cNvSpPr>
            <p:nvPr/>
          </p:nvSpPr>
          <p:spPr bwMode="auto">
            <a:xfrm>
              <a:off x="3367" y="2399"/>
              <a:ext cx="55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0610" name="Text Box 58"/>
            <p:cNvSpPr txBox="1">
              <a:spLocks noChangeArrowheads="1"/>
            </p:cNvSpPr>
            <p:nvPr/>
          </p:nvSpPr>
          <p:spPr bwMode="auto">
            <a:xfrm>
              <a:off x="2990" y="2396"/>
              <a:ext cx="4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0611" name="Text Box 59"/>
            <p:cNvSpPr txBox="1">
              <a:spLocks noChangeArrowheads="1"/>
            </p:cNvSpPr>
            <p:nvPr/>
          </p:nvSpPr>
          <p:spPr bwMode="auto">
            <a:xfrm>
              <a:off x="3729" y="2410"/>
              <a:ext cx="49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0612" name="Text Box 60"/>
            <p:cNvSpPr txBox="1">
              <a:spLocks noChangeArrowheads="1"/>
            </p:cNvSpPr>
            <p:nvPr/>
          </p:nvSpPr>
          <p:spPr bwMode="auto">
            <a:xfrm>
              <a:off x="2286" y="2702"/>
              <a:ext cx="4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0613" name="Text Box 61"/>
            <p:cNvSpPr txBox="1">
              <a:spLocks noChangeArrowheads="1"/>
            </p:cNvSpPr>
            <p:nvPr/>
          </p:nvSpPr>
          <p:spPr bwMode="auto">
            <a:xfrm>
              <a:off x="2288" y="3342"/>
              <a:ext cx="45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0614" name="Text Box 62"/>
            <p:cNvSpPr txBox="1">
              <a:spLocks noChangeArrowheads="1"/>
            </p:cNvSpPr>
            <p:nvPr/>
          </p:nvSpPr>
          <p:spPr bwMode="auto">
            <a:xfrm>
              <a:off x="2304" y="3013"/>
              <a:ext cx="41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0615" name="Text Box 63"/>
            <p:cNvSpPr txBox="1">
              <a:spLocks noChangeArrowheads="1"/>
            </p:cNvSpPr>
            <p:nvPr/>
          </p:nvSpPr>
          <p:spPr bwMode="auto">
            <a:xfrm>
              <a:off x="2297" y="3672"/>
              <a:ext cx="37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0616" name="Rectangle 64"/>
            <p:cNvSpPr>
              <a:spLocks noChangeArrowheads="1"/>
            </p:cNvSpPr>
            <p:nvPr/>
          </p:nvSpPr>
          <p:spPr bwMode="auto">
            <a:xfrm>
              <a:off x="3410" y="2702"/>
              <a:ext cx="587" cy="5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0617" name="Rectangle 65"/>
            <p:cNvSpPr>
              <a:spLocks noChangeArrowheads="1"/>
            </p:cNvSpPr>
            <p:nvPr/>
          </p:nvSpPr>
          <p:spPr bwMode="auto">
            <a:xfrm>
              <a:off x="3038" y="3354"/>
              <a:ext cx="565" cy="2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34210" name="Rectangle 66"/>
          <p:cNvSpPr>
            <a:spLocks noChangeArrowheads="1"/>
          </p:cNvSpPr>
          <p:nvPr/>
        </p:nvSpPr>
        <p:spPr bwMode="auto">
          <a:xfrm>
            <a:off x="2330450" y="4948238"/>
            <a:ext cx="341313" cy="879475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3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0" fill="hold"/>
                                        <p:tgtEl>
                                          <p:spTgt spid="134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0" fill="hold"/>
                                        <p:tgtEl>
                                          <p:spTgt spid="134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utoUpdateAnimBg="0"/>
      <p:bldP spid="134148" grpId="0" autoUpdateAnimBg="0"/>
      <p:bldP spid="134166" grpId="0" animBg="1" autoUpdateAnimBg="0"/>
      <p:bldP spid="1342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>
          <a:xfrm>
            <a:off x="363538" y="231775"/>
            <a:ext cx="2447925" cy="550863"/>
          </a:xfrm>
          <a:noFill/>
          <a:ln>
            <a:noFill/>
          </a:ln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</a:rPr>
              <a:t>、 选通法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457200" y="906463"/>
            <a:ext cx="8686800" cy="9461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在产生竞争冒险门的输入端加一个选通与门，选通脉冲在电路稳定后再加上。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350838" y="3987800"/>
            <a:ext cx="2505075" cy="51911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、加滤波电容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5176" name="Rectangle 8"/>
          <p:cNvSpPr>
            <a:spLocks noChangeArrowheads="1"/>
          </p:cNvSpPr>
          <p:nvPr/>
        </p:nvSpPr>
        <p:spPr bwMode="auto">
          <a:xfrm>
            <a:off x="258763" y="4675188"/>
            <a:ext cx="8763000" cy="15446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在产生竞争冒险门的输出端与地之间加一个电容。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因为冒险脉冲都很窄，加电容后可消除冒险脉冲。在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TTL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电路中该电容通常为几十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~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几百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PF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。如上图所示。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35219" name="Group 51"/>
          <p:cNvGrpSpPr/>
          <p:nvPr/>
        </p:nvGrpSpPr>
        <p:grpSpPr bwMode="auto">
          <a:xfrm>
            <a:off x="4598988" y="2908300"/>
            <a:ext cx="1866900" cy="533400"/>
            <a:chOff x="2953" y="1920"/>
            <a:chExt cx="1176" cy="336"/>
          </a:xfrm>
        </p:grpSpPr>
        <p:sp>
          <p:nvSpPr>
            <p:cNvPr id="111655" name="Line 42"/>
            <p:cNvSpPr>
              <a:spLocks noChangeShapeType="1"/>
            </p:cNvSpPr>
            <p:nvPr/>
          </p:nvSpPr>
          <p:spPr bwMode="auto">
            <a:xfrm>
              <a:off x="3049" y="192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1656" name="Line 43"/>
            <p:cNvSpPr>
              <a:spLocks noChangeShapeType="1"/>
            </p:cNvSpPr>
            <p:nvPr/>
          </p:nvSpPr>
          <p:spPr bwMode="auto">
            <a:xfrm>
              <a:off x="2953" y="206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1657" name="Line 44"/>
            <p:cNvSpPr>
              <a:spLocks noChangeShapeType="1"/>
            </p:cNvSpPr>
            <p:nvPr/>
          </p:nvSpPr>
          <p:spPr bwMode="auto">
            <a:xfrm>
              <a:off x="2953" y="211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1658" name="Line 45"/>
            <p:cNvSpPr>
              <a:spLocks noChangeShapeType="1"/>
            </p:cNvSpPr>
            <p:nvPr/>
          </p:nvSpPr>
          <p:spPr bwMode="auto">
            <a:xfrm>
              <a:off x="3049" y="211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1659" name="Line 46"/>
            <p:cNvSpPr>
              <a:spLocks noChangeShapeType="1"/>
            </p:cNvSpPr>
            <p:nvPr/>
          </p:nvSpPr>
          <p:spPr bwMode="auto">
            <a:xfrm>
              <a:off x="3001" y="225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1660" name="Rectangle 47"/>
            <p:cNvSpPr>
              <a:spLocks noChangeArrowheads="1"/>
            </p:cNvSpPr>
            <p:nvPr/>
          </p:nvSpPr>
          <p:spPr bwMode="auto">
            <a:xfrm>
              <a:off x="3097" y="1943"/>
              <a:ext cx="25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1661" name="Rectangle 48"/>
            <p:cNvSpPr>
              <a:spLocks noChangeArrowheads="1"/>
            </p:cNvSpPr>
            <p:nvPr/>
          </p:nvSpPr>
          <p:spPr bwMode="auto">
            <a:xfrm>
              <a:off x="3241" y="1943"/>
              <a:ext cx="88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滤波电容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35224" name="Group 56"/>
          <p:cNvGrpSpPr/>
          <p:nvPr/>
        </p:nvGrpSpPr>
        <p:grpSpPr bwMode="auto">
          <a:xfrm>
            <a:off x="2249488" y="2089150"/>
            <a:ext cx="2843212" cy="1981200"/>
            <a:chOff x="1417" y="1316"/>
            <a:chExt cx="1791" cy="1248"/>
          </a:xfrm>
        </p:grpSpPr>
        <p:grpSp>
          <p:nvGrpSpPr>
            <p:cNvPr id="111624" name="Group 57"/>
            <p:cNvGrpSpPr/>
            <p:nvPr/>
          </p:nvGrpSpPr>
          <p:grpSpPr bwMode="auto">
            <a:xfrm>
              <a:off x="1417" y="1316"/>
              <a:ext cx="1791" cy="1248"/>
              <a:chOff x="1417" y="1415"/>
              <a:chExt cx="1791" cy="1248"/>
            </a:xfrm>
          </p:grpSpPr>
          <p:sp>
            <p:nvSpPr>
              <p:cNvPr id="111627" name="Rectangle 58"/>
              <p:cNvSpPr>
                <a:spLocks noChangeArrowheads="1"/>
              </p:cNvSpPr>
              <p:nvPr/>
            </p:nvSpPr>
            <p:spPr bwMode="auto">
              <a:xfrm>
                <a:off x="1945" y="1703"/>
                <a:ext cx="288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1628" name="Oval 59"/>
              <p:cNvSpPr>
                <a:spLocks noChangeArrowheads="1"/>
              </p:cNvSpPr>
              <p:nvPr/>
            </p:nvSpPr>
            <p:spPr bwMode="auto">
              <a:xfrm>
                <a:off x="2233" y="1895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1629" name="Line 60"/>
              <p:cNvSpPr>
                <a:spLocks noChangeShapeType="1"/>
              </p:cNvSpPr>
              <p:nvPr/>
            </p:nvSpPr>
            <p:spPr bwMode="auto">
              <a:xfrm>
                <a:off x="2281" y="192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1630" name="Line 61"/>
              <p:cNvSpPr>
                <a:spLocks noChangeShapeType="1"/>
              </p:cNvSpPr>
              <p:nvPr/>
            </p:nvSpPr>
            <p:spPr bwMode="auto">
              <a:xfrm flipH="1">
                <a:off x="1657" y="2087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1631" name="Line 62"/>
              <p:cNvSpPr>
                <a:spLocks noChangeShapeType="1"/>
              </p:cNvSpPr>
              <p:nvPr/>
            </p:nvSpPr>
            <p:spPr bwMode="auto">
              <a:xfrm>
                <a:off x="1657" y="1751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1632" name="Rectangle 63"/>
              <p:cNvSpPr>
                <a:spLocks noChangeArrowheads="1"/>
              </p:cNvSpPr>
              <p:nvPr/>
            </p:nvSpPr>
            <p:spPr bwMode="auto">
              <a:xfrm>
                <a:off x="2521" y="1703"/>
                <a:ext cx="288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1633" name="Line 64"/>
              <p:cNvSpPr>
                <a:spLocks noChangeShapeType="1"/>
              </p:cNvSpPr>
              <p:nvPr/>
            </p:nvSpPr>
            <p:spPr bwMode="auto">
              <a:xfrm>
                <a:off x="1801" y="1559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1634" name="Line 65"/>
              <p:cNvSpPr>
                <a:spLocks noChangeShapeType="1"/>
              </p:cNvSpPr>
              <p:nvPr/>
            </p:nvSpPr>
            <p:spPr bwMode="auto">
              <a:xfrm>
                <a:off x="1801" y="156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1635" name="Line 66"/>
              <p:cNvSpPr>
                <a:spLocks noChangeShapeType="1"/>
              </p:cNvSpPr>
              <p:nvPr/>
            </p:nvSpPr>
            <p:spPr bwMode="auto">
              <a:xfrm>
                <a:off x="2329" y="1559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1636" name="Line 67"/>
              <p:cNvSpPr>
                <a:spLocks noChangeShapeType="1"/>
              </p:cNvSpPr>
              <p:nvPr/>
            </p:nvSpPr>
            <p:spPr bwMode="auto">
              <a:xfrm>
                <a:off x="2319" y="175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111637" name="Group 68"/>
              <p:cNvGrpSpPr/>
              <p:nvPr/>
            </p:nvGrpSpPr>
            <p:grpSpPr bwMode="auto">
              <a:xfrm>
                <a:off x="2809" y="1895"/>
                <a:ext cx="341" cy="48"/>
                <a:chOff x="4656" y="3696"/>
                <a:chExt cx="341" cy="48"/>
              </a:xfrm>
            </p:grpSpPr>
            <p:sp>
              <p:nvSpPr>
                <p:cNvPr id="111653" name="Oval 69"/>
                <p:cNvSpPr>
                  <a:spLocks noChangeArrowheads="1"/>
                </p:cNvSpPr>
                <p:nvPr/>
              </p:nvSpPr>
              <p:spPr bwMode="auto">
                <a:xfrm>
                  <a:off x="4656" y="3696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11654" name="Line 70"/>
                <p:cNvSpPr>
                  <a:spLocks noChangeShapeType="1"/>
                </p:cNvSpPr>
                <p:nvPr/>
              </p:nvSpPr>
              <p:spPr bwMode="auto">
                <a:xfrm>
                  <a:off x="4709" y="3716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111638" name="Oval 71"/>
              <p:cNvSpPr>
                <a:spLocks noChangeArrowheads="1"/>
              </p:cNvSpPr>
              <p:nvPr/>
            </p:nvSpPr>
            <p:spPr bwMode="auto">
              <a:xfrm>
                <a:off x="1768" y="172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1639" name="Text Box 72"/>
              <p:cNvSpPr txBox="1">
                <a:spLocks noChangeArrowheads="1"/>
              </p:cNvSpPr>
              <p:nvPr/>
            </p:nvSpPr>
            <p:spPr bwMode="auto">
              <a:xfrm>
                <a:off x="1417" y="1607"/>
                <a:ext cx="28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1640" name="Rectangle 73"/>
              <p:cNvSpPr>
                <a:spLocks noChangeArrowheads="1"/>
              </p:cNvSpPr>
              <p:nvPr/>
            </p:nvSpPr>
            <p:spPr bwMode="auto">
              <a:xfrm>
                <a:off x="1417" y="1895"/>
                <a:ext cx="244" cy="288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B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1641" name="Rectangle 74"/>
              <p:cNvSpPr>
                <a:spLocks noChangeArrowheads="1"/>
              </p:cNvSpPr>
              <p:nvPr/>
            </p:nvSpPr>
            <p:spPr bwMode="auto">
              <a:xfrm>
                <a:off x="2953" y="1655"/>
                <a:ext cx="25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1642" name="Rectangle 75"/>
              <p:cNvSpPr>
                <a:spLocks noChangeArrowheads="1"/>
              </p:cNvSpPr>
              <p:nvPr/>
            </p:nvSpPr>
            <p:spPr bwMode="auto">
              <a:xfrm>
                <a:off x="1897" y="2087"/>
                <a:ext cx="32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G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1643" name="Rectangle 76"/>
              <p:cNvSpPr>
                <a:spLocks noChangeArrowheads="1"/>
              </p:cNvSpPr>
              <p:nvPr/>
            </p:nvSpPr>
            <p:spPr bwMode="auto">
              <a:xfrm>
                <a:off x="2521" y="1415"/>
                <a:ext cx="32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G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1644" name="Line 77"/>
              <p:cNvSpPr>
                <a:spLocks noChangeShapeType="1"/>
              </p:cNvSpPr>
              <p:nvPr/>
            </p:nvSpPr>
            <p:spPr bwMode="auto">
              <a:xfrm>
                <a:off x="2377" y="2087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1645" name="Line 78"/>
              <p:cNvSpPr>
                <a:spLocks noChangeShapeType="1"/>
              </p:cNvSpPr>
              <p:nvPr/>
            </p:nvSpPr>
            <p:spPr bwMode="auto">
              <a:xfrm>
                <a:off x="2377" y="2087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111646" name="Group 79"/>
              <p:cNvGrpSpPr/>
              <p:nvPr/>
            </p:nvGrpSpPr>
            <p:grpSpPr bwMode="auto">
              <a:xfrm>
                <a:off x="2377" y="2231"/>
                <a:ext cx="288" cy="144"/>
                <a:chOff x="2448" y="3456"/>
                <a:chExt cx="288" cy="144"/>
              </a:xfrm>
            </p:grpSpPr>
            <p:sp>
              <p:nvSpPr>
                <p:cNvPr id="111648" name="Line 80"/>
                <p:cNvSpPr>
                  <a:spLocks noChangeShapeType="1"/>
                </p:cNvSpPr>
                <p:nvPr/>
              </p:nvSpPr>
              <p:spPr bwMode="auto">
                <a:xfrm>
                  <a:off x="2448" y="360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11649" name="Line 81"/>
                <p:cNvSpPr>
                  <a:spLocks noChangeShapeType="1"/>
                </p:cNvSpPr>
                <p:nvPr/>
              </p:nvSpPr>
              <p:spPr bwMode="auto">
                <a:xfrm>
                  <a:off x="2544" y="345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11650" name="Line 82"/>
                <p:cNvSpPr>
                  <a:spLocks noChangeShapeType="1"/>
                </p:cNvSpPr>
                <p:nvPr/>
              </p:nvSpPr>
              <p:spPr bwMode="auto">
                <a:xfrm>
                  <a:off x="2544" y="34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11651" name="Line 83"/>
                <p:cNvSpPr>
                  <a:spLocks noChangeShapeType="1"/>
                </p:cNvSpPr>
                <p:nvPr/>
              </p:nvSpPr>
              <p:spPr bwMode="auto">
                <a:xfrm>
                  <a:off x="2640" y="345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11652" name="Line 84"/>
                <p:cNvSpPr>
                  <a:spLocks noChangeShapeType="1"/>
                </p:cNvSpPr>
                <p:nvPr/>
              </p:nvSpPr>
              <p:spPr bwMode="auto">
                <a:xfrm>
                  <a:off x="2640" y="360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111647" name="Rectangle 85"/>
              <p:cNvSpPr>
                <a:spLocks noChangeArrowheads="1"/>
              </p:cNvSpPr>
              <p:nvPr/>
            </p:nvSpPr>
            <p:spPr bwMode="auto">
              <a:xfrm>
                <a:off x="2089" y="2375"/>
                <a:ext cx="88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选通脉冲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11625" name="Text Box 86"/>
            <p:cNvSpPr txBox="1">
              <a:spLocks noChangeArrowheads="1"/>
            </p:cNvSpPr>
            <p:nvPr/>
          </p:nvSpPr>
          <p:spPr bwMode="auto">
            <a:xfrm>
              <a:off x="1913" y="1608"/>
              <a:ext cx="348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1626" name="Text Box 87"/>
            <p:cNvSpPr txBox="1">
              <a:spLocks noChangeArrowheads="1"/>
            </p:cNvSpPr>
            <p:nvPr/>
          </p:nvSpPr>
          <p:spPr bwMode="auto">
            <a:xfrm>
              <a:off x="2510" y="1619"/>
              <a:ext cx="348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13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utoUpdateAnimBg="0"/>
      <p:bldP spid="135173" grpId="0" autoUpdateAnimBg="0"/>
      <p:bldP spid="135175" grpId="0" autoUpdateAnimBg="0"/>
      <p:bldP spid="13517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334203"/>
            <a:ext cx="5059363" cy="3025775"/>
            <a:chOff x="1982787" y="3613944"/>
            <a:chExt cx="5059363" cy="3025775"/>
          </a:xfrm>
        </p:grpSpPr>
        <p:pic>
          <p:nvPicPr>
            <p:cNvPr id="38932" name="Picture 1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2787" y="3613944"/>
              <a:ext cx="4991100" cy="302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933" name="Rectangle 11"/>
            <p:cNvSpPr>
              <a:spLocks noChangeArrowheads="1"/>
            </p:cNvSpPr>
            <p:nvPr/>
          </p:nvSpPr>
          <p:spPr bwMode="auto">
            <a:xfrm>
              <a:off x="2133600" y="3765550"/>
              <a:ext cx="304800" cy="2205038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934" name="Rectangle 12"/>
            <p:cNvSpPr>
              <a:spLocks noChangeArrowheads="1"/>
            </p:cNvSpPr>
            <p:nvPr/>
          </p:nvSpPr>
          <p:spPr bwMode="auto">
            <a:xfrm>
              <a:off x="6491288" y="3925888"/>
              <a:ext cx="322262" cy="2401888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38935" name="Group 13"/>
            <p:cNvGrpSpPr/>
            <p:nvPr/>
          </p:nvGrpSpPr>
          <p:grpSpPr bwMode="auto">
            <a:xfrm>
              <a:off x="2205038" y="3765550"/>
              <a:ext cx="466725" cy="519113"/>
              <a:chOff x="1434" y="3648"/>
              <a:chExt cx="294" cy="327"/>
            </a:xfrm>
          </p:grpSpPr>
          <p:sp>
            <p:nvSpPr>
              <p:cNvPr id="38942" name="Text Box 14"/>
              <p:cNvSpPr txBox="1">
                <a:spLocks noChangeArrowheads="1"/>
              </p:cNvSpPr>
              <p:nvPr/>
            </p:nvSpPr>
            <p:spPr bwMode="auto">
              <a:xfrm>
                <a:off x="1434" y="3648"/>
                <a:ext cx="294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E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43" name="Line 15"/>
              <p:cNvSpPr>
                <a:spLocks noChangeShapeType="1"/>
              </p:cNvSpPr>
              <p:nvPr/>
            </p:nvSpPr>
            <p:spPr bwMode="auto">
              <a:xfrm>
                <a:off x="1480" y="3693"/>
                <a:ext cx="135" cy="0"/>
              </a:xfrm>
              <a:prstGeom prst="line">
                <a:avLst/>
              </a:prstGeom>
              <a:noFill/>
              <a:ln w="38100">
                <a:noFill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38936" name="Text Box 16"/>
            <p:cNvSpPr txBox="1">
              <a:spLocks noChangeArrowheads="1"/>
            </p:cNvSpPr>
            <p:nvPr/>
          </p:nvSpPr>
          <p:spPr bwMode="auto">
            <a:xfrm>
              <a:off x="2239963" y="5362575"/>
              <a:ext cx="520700" cy="51911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937" name="Text Box 17"/>
            <p:cNvSpPr txBox="1">
              <a:spLocks noChangeArrowheads="1"/>
            </p:cNvSpPr>
            <p:nvPr/>
          </p:nvSpPr>
          <p:spPr bwMode="auto">
            <a:xfrm>
              <a:off x="2205038" y="4535488"/>
              <a:ext cx="520700" cy="51911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938" name="Text Box 18"/>
            <p:cNvSpPr txBox="1">
              <a:spLocks noChangeArrowheads="1"/>
            </p:cNvSpPr>
            <p:nvPr/>
          </p:nvSpPr>
          <p:spPr bwMode="auto">
            <a:xfrm>
              <a:off x="6381750" y="3854450"/>
              <a:ext cx="592137" cy="51911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939" name="Text Box 19"/>
            <p:cNvSpPr txBox="1">
              <a:spLocks noChangeArrowheads="1"/>
            </p:cNvSpPr>
            <p:nvPr/>
          </p:nvSpPr>
          <p:spPr bwMode="auto">
            <a:xfrm>
              <a:off x="6415088" y="4572000"/>
              <a:ext cx="592137" cy="51911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940" name="Text Box 20"/>
            <p:cNvSpPr txBox="1">
              <a:spLocks noChangeArrowheads="1"/>
            </p:cNvSpPr>
            <p:nvPr/>
          </p:nvSpPr>
          <p:spPr bwMode="auto">
            <a:xfrm>
              <a:off x="6432550" y="5218113"/>
              <a:ext cx="592137" cy="51911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941" name="Text Box 21"/>
            <p:cNvSpPr txBox="1">
              <a:spLocks noChangeArrowheads="1"/>
            </p:cNvSpPr>
            <p:nvPr/>
          </p:nvSpPr>
          <p:spPr bwMode="auto">
            <a:xfrm>
              <a:off x="6450013" y="5934075"/>
              <a:ext cx="592137" cy="51911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919" name="Text Box 24"/>
            <p:cNvSpPr txBox="1">
              <a:spLocks noChangeArrowheads="1"/>
            </p:cNvSpPr>
            <p:nvPr/>
          </p:nvSpPr>
          <p:spPr bwMode="auto">
            <a:xfrm>
              <a:off x="2933700" y="3784600"/>
              <a:ext cx="736600" cy="36671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920" name="Text Box 25"/>
            <p:cNvSpPr txBox="1">
              <a:spLocks noChangeArrowheads="1"/>
            </p:cNvSpPr>
            <p:nvPr/>
          </p:nvSpPr>
          <p:spPr bwMode="auto">
            <a:xfrm>
              <a:off x="2921000" y="4572000"/>
              <a:ext cx="736600" cy="36671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921" name="Text Box 26"/>
            <p:cNvSpPr txBox="1">
              <a:spLocks noChangeArrowheads="1"/>
            </p:cNvSpPr>
            <p:nvPr/>
          </p:nvSpPr>
          <p:spPr bwMode="auto">
            <a:xfrm>
              <a:off x="2933700" y="5372100"/>
              <a:ext cx="736600" cy="36671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922" name="Text Box 27"/>
            <p:cNvSpPr txBox="1">
              <a:spLocks noChangeArrowheads="1"/>
            </p:cNvSpPr>
            <p:nvPr/>
          </p:nvSpPr>
          <p:spPr bwMode="auto">
            <a:xfrm>
              <a:off x="3949700" y="4584700"/>
              <a:ext cx="736600" cy="36671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923" name="Text Box 28"/>
            <p:cNvSpPr txBox="1">
              <a:spLocks noChangeArrowheads="1"/>
            </p:cNvSpPr>
            <p:nvPr/>
          </p:nvSpPr>
          <p:spPr bwMode="auto">
            <a:xfrm>
              <a:off x="3937000" y="5372100"/>
              <a:ext cx="736600" cy="36671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924" name="Text Box 29"/>
            <p:cNvSpPr txBox="1">
              <a:spLocks noChangeArrowheads="1"/>
            </p:cNvSpPr>
            <p:nvPr/>
          </p:nvSpPr>
          <p:spPr bwMode="auto">
            <a:xfrm>
              <a:off x="5588000" y="3886200"/>
              <a:ext cx="736600" cy="36671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925" name="Text Box 30"/>
            <p:cNvSpPr txBox="1">
              <a:spLocks noChangeArrowheads="1"/>
            </p:cNvSpPr>
            <p:nvPr/>
          </p:nvSpPr>
          <p:spPr bwMode="auto">
            <a:xfrm>
              <a:off x="5549900" y="4584700"/>
              <a:ext cx="736600" cy="36671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926" name="Text Box 31"/>
            <p:cNvSpPr txBox="1">
              <a:spLocks noChangeArrowheads="1"/>
            </p:cNvSpPr>
            <p:nvPr/>
          </p:nvSpPr>
          <p:spPr bwMode="auto">
            <a:xfrm>
              <a:off x="5549900" y="5283200"/>
              <a:ext cx="736600" cy="36671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927" name="Text Box 32"/>
            <p:cNvSpPr txBox="1">
              <a:spLocks noChangeArrowheads="1"/>
            </p:cNvSpPr>
            <p:nvPr/>
          </p:nvSpPr>
          <p:spPr bwMode="auto">
            <a:xfrm>
              <a:off x="5549900" y="5943600"/>
              <a:ext cx="736600" cy="36671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928" name="Line 33"/>
            <p:cNvSpPr>
              <a:spLocks noChangeShapeType="1"/>
            </p:cNvSpPr>
            <p:nvPr/>
          </p:nvSpPr>
          <p:spPr bwMode="auto">
            <a:xfrm>
              <a:off x="6464300" y="3937000"/>
              <a:ext cx="2159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929" name="Line 34"/>
            <p:cNvSpPr>
              <a:spLocks noChangeShapeType="1"/>
            </p:cNvSpPr>
            <p:nvPr/>
          </p:nvSpPr>
          <p:spPr bwMode="auto">
            <a:xfrm>
              <a:off x="6515100" y="4648200"/>
              <a:ext cx="2159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930" name="Line 35"/>
            <p:cNvSpPr>
              <a:spLocks noChangeShapeType="1"/>
            </p:cNvSpPr>
            <p:nvPr/>
          </p:nvSpPr>
          <p:spPr bwMode="auto">
            <a:xfrm>
              <a:off x="6527800" y="5308600"/>
              <a:ext cx="2159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931" name="Line 36"/>
            <p:cNvSpPr>
              <a:spLocks noChangeShapeType="1"/>
            </p:cNvSpPr>
            <p:nvPr/>
          </p:nvSpPr>
          <p:spPr bwMode="auto">
            <a:xfrm>
              <a:off x="6540500" y="6032500"/>
              <a:ext cx="2159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" name="矩形 1"/>
            <p:cNvSpPr/>
            <p:nvPr/>
          </p:nvSpPr>
          <p:spPr bwMode="auto">
            <a:xfrm>
              <a:off x="5260312" y="5126832"/>
              <a:ext cx="129251" cy="181768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56751" y="731702"/>
            <a:ext cx="2698750" cy="550862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</a:rPr>
              <a:t>延迟产生尖峰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3360014" y="1625147"/>
            <a:ext cx="2133600" cy="519112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AB=11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00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0" name="AutoShape 4"/>
          <p:cNvSpPr/>
          <p:nvPr/>
        </p:nvSpPr>
        <p:spPr bwMode="auto">
          <a:xfrm>
            <a:off x="5293589" y="1428297"/>
            <a:ext cx="250825" cy="879475"/>
          </a:xfrm>
          <a:prstGeom prst="leftBrace">
            <a:avLst>
              <a:gd name="adj1" fmla="val 29219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230758" y="2607922"/>
            <a:ext cx="2366962" cy="519112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理想化波形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42" name="Group 35"/>
          <p:cNvGrpSpPr/>
          <p:nvPr/>
        </p:nvGrpSpPr>
        <p:grpSpPr bwMode="auto">
          <a:xfrm>
            <a:off x="5091976" y="3380922"/>
            <a:ext cx="4106863" cy="3140075"/>
            <a:chOff x="1784" y="1931"/>
            <a:chExt cx="2587" cy="1978"/>
          </a:xfrm>
        </p:grpSpPr>
        <p:grpSp>
          <p:nvGrpSpPr>
            <p:cNvPr id="43" name="Group 9"/>
            <p:cNvGrpSpPr/>
            <p:nvPr/>
          </p:nvGrpSpPr>
          <p:grpSpPr bwMode="auto">
            <a:xfrm>
              <a:off x="1784" y="1931"/>
              <a:ext cx="2587" cy="1978"/>
              <a:chOff x="1762" y="1840"/>
              <a:chExt cx="2587" cy="1978"/>
            </a:xfrm>
          </p:grpSpPr>
          <p:sp>
            <p:nvSpPr>
              <p:cNvPr id="48" name="Freeform 10"/>
              <p:cNvSpPr/>
              <p:nvPr/>
            </p:nvSpPr>
            <p:spPr bwMode="auto">
              <a:xfrm>
                <a:off x="2270" y="2011"/>
                <a:ext cx="1570" cy="226"/>
              </a:xfrm>
              <a:custGeom>
                <a:avLst/>
                <a:gdLst>
                  <a:gd name="T0" fmla="*/ 0 w 1570"/>
                  <a:gd name="T1" fmla="*/ 0 h 226"/>
                  <a:gd name="T2" fmla="*/ 779 w 1570"/>
                  <a:gd name="T3" fmla="*/ 0 h 226"/>
                  <a:gd name="T4" fmla="*/ 779 w 1570"/>
                  <a:gd name="T5" fmla="*/ 226 h 226"/>
                  <a:gd name="T6" fmla="*/ 1570 w 1570"/>
                  <a:gd name="T7" fmla="*/ 226 h 2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70" h="226">
                    <a:moveTo>
                      <a:pt x="0" y="0"/>
                    </a:moveTo>
                    <a:lnTo>
                      <a:pt x="779" y="0"/>
                    </a:lnTo>
                    <a:lnTo>
                      <a:pt x="779" y="226"/>
                    </a:lnTo>
                    <a:lnTo>
                      <a:pt x="1570" y="226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" name="Text Box 11"/>
              <p:cNvSpPr txBox="1">
                <a:spLocks noChangeArrowheads="1"/>
              </p:cNvSpPr>
              <p:nvPr/>
            </p:nvSpPr>
            <p:spPr bwMode="auto">
              <a:xfrm>
                <a:off x="2044" y="1840"/>
                <a:ext cx="486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0" name="Freeform 12"/>
              <p:cNvSpPr/>
              <p:nvPr/>
            </p:nvSpPr>
            <p:spPr bwMode="auto">
              <a:xfrm>
                <a:off x="2270" y="2350"/>
                <a:ext cx="1570" cy="226"/>
              </a:xfrm>
              <a:custGeom>
                <a:avLst/>
                <a:gdLst>
                  <a:gd name="T0" fmla="*/ 0 w 1570"/>
                  <a:gd name="T1" fmla="*/ 0 h 226"/>
                  <a:gd name="T2" fmla="*/ 779 w 1570"/>
                  <a:gd name="T3" fmla="*/ 0 h 226"/>
                  <a:gd name="T4" fmla="*/ 779 w 1570"/>
                  <a:gd name="T5" fmla="*/ 226 h 226"/>
                  <a:gd name="T6" fmla="*/ 1570 w 1570"/>
                  <a:gd name="T7" fmla="*/ 226 h 2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70" h="226">
                    <a:moveTo>
                      <a:pt x="0" y="0"/>
                    </a:moveTo>
                    <a:lnTo>
                      <a:pt x="779" y="0"/>
                    </a:lnTo>
                    <a:lnTo>
                      <a:pt x="779" y="226"/>
                    </a:lnTo>
                    <a:lnTo>
                      <a:pt x="1570" y="226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1" name="Freeform 13"/>
              <p:cNvSpPr/>
              <p:nvPr/>
            </p:nvSpPr>
            <p:spPr bwMode="auto">
              <a:xfrm>
                <a:off x="2271" y="2722"/>
                <a:ext cx="1570" cy="226"/>
              </a:xfrm>
              <a:custGeom>
                <a:avLst/>
                <a:gdLst>
                  <a:gd name="T0" fmla="*/ 0 w 1570"/>
                  <a:gd name="T1" fmla="*/ 0 h 226"/>
                  <a:gd name="T2" fmla="*/ 779 w 1570"/>
                  <a:gd name="T3" fmla="*/ 0 h 226"/>
                  <a:gd name="T4" fmla="*/ 779 w 1570"/>
                  <a:gd name="T5" fmla="*/ 226 h 226"/>
                  <a:gd name="T6" fmla="*/ 1570 w 1570"/>
                  <a:gd name="T7" fmla="*/ 226 h 2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70" h="226">
                    <a:moveTo>
                      <a:pt x="0" y="0"/>
                    </a:moveTo>
                    <a:lnTo>
                      <a:pt x="779" y="0"/>
                    </a:lnTo>
                    <a:lnTo>
                      <a:pt x="779" y="226"/>
                    </a:lnTo>
                    <a:lnTo>
                      <a:pt x="1570" y="226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2" name="Freeform 14"/>
              <p:cNvSpPr/>
              <p:nvPr/>
            </p:nvSpPr>
            <p:spPr bwMode="auto">
              <a:xfrm flipV="1">
                <a:off x="2271" y="3060"/>
                <a:ext cx="1570" cy="226"/>
              </a:xfrm>
              <a:custGeom>
                <a:avLst/>
                <a:gdLst>
                  <a:gd name="T0" fmla="*/ 0 w 1570"/>
                  <a:gd name="T1" fmla="*/ 0 h 226"/>
                  <a:gd name="T2" fmla="*/ 779 w 1570"/>
                  <a:gd name="T3" fmla="*/ 0 h 226"/>
                  <a:gd name="T4" fmla="*/ 779 w 1570"/>
                  <a:gd name="T5" fmla="*/ 226 h 226"/>
                  <a:gd name="T6" fmla="*/ 1570 w 1570"/>
                  <a:gd name="T7" fmla="*/ 226 h 2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70" h="226">
                    <a:moveTo>
                      <a:pt x="0" y="0"/>
                    </a:moveTo>
                    <a:lnTo>
                      <a:pt x="779" y="0"/>
                    </a:lnTo>
                    <a:lnTo>
                      <a:pt x="779" y="226"/>
                    </a:lnTo>
                    <a:lnTo>
                      <a:pt x="1570" y="226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3" name="Text Box 15"/>
              <p:cNvSpPr txBox="1">
                <a:spLocks noChangeArrowheads="1"/>
              </p:cNvSpPr>
              <p:nvPr/>
            </p:nvSpPr>
            <p:spPr bwMode="auto">
              <a:xfrm>
                <a:off x="2033" y="2180"/>
                <a:ext cx="486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B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4" name="Text Box 16"/>
              <p:cNvSpPr txBox="1">
                <a:spLocks noChangeArrowheads="1"/>
              </p:cNvSpPr>
              <p:nvPr/>
            </p:nvSpPr>
            <p:spPr bwMode="auto">
              <a:xfrm>
                <a:off x="1977" y="2586"/>
                <a:ext cx="486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5" name="Text Box 17"/>
              <p:cNvSpPr txBox="1">
                <a:spLocks noChangeArrowheads="1"/>
              </p:cNvSpPr>
              <p:nvPr/>
            </p:nvSpPr>
            <p:spPr bwMode="auto">
              <a:xfrm>
                <a:off x="1965" y="3073"/>
                <a:ext cx="486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6" name="Line 18"/>
              <p:cNvSpPr>
                <a:spLocks noChangeShapeType="1"/>
              </p:cNvSpPr>
              <p:nvPr/>
            </p:nvSpPr>
            <p:spPr bwMode="auto">
              <a:xfrm flipH="1">
                <a:off x="3049" y="1909"/>
                <a:ext cx="0" cy="1909"/>
              </a:xfrm>
              <a:prstGeom prst="line">
                <a:avLst/>
              </a:prstGeom>
              <a:noFill/>
              <a:ln w="12700">
                <a:solidFill>
                  <a:srgbClr val="9090F4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7" name="Line 19"/>
              <p:cNvSpPr>
                <a:spLocks noChangeShapeType="1"/>
              </p:cNvSpPr>
              <p:nvPr/>
            </p:nvSpPr>
            <p:spPr bwMode="auto">
              <a:xfrm>
                <a:off x="2270" y="3433"/>
                <a:ext cx="155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8" name="Text Box 20"/>
              <p:cNvSpPr txBox="1">
                <a:spLocks noChangeArrowheads="1"/>
              </p:cNvSpPr>
              <p:nvPr/>
            </p:nvSpPr>
            <p:spPr bwMode="auto">
              <a:xfrm>
                <a:off x="1762" y="3343"/>
                <a:ext cx="768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9" name="Text Box 21"/>
              <p:cNvSpPr txBox="1">
                <a:spLocks noChangeArrowheads="1"/>
              </p:cNvSpPr>
              <p:nvPr/>
            </p:nvSpPr>
            <p:spPr bwMode="auto">
              <a:xfrm>
                <a:off x="3784" y="3263"/>
                <a:ext cx="565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“1”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>
              <a:off x="2064" y="2720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" name="Line 25"/>
            <p:cNvSpPr>
              <a:spLocks noChangeShapeType="1"/>
            </p:cNvSpPr>
            <p:nvPr/>
          </p:nvSpPr>
          <p:spPr bwMode="auto">
            <a:xfrm>
              <a:off x="2048" y="3208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6" name="Line 26"/>
            <p:cNvSpPr>
              <a:spLocks noChangeShapeType="1"/>
            </p:cNvSpPr>
            <p:nvPr/>
          </p:nvSpPr>
          <p:spPr bwMode="auto">
            <a:xfrm>
              <a:off x="1832" y="3488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>
              <a:off x="2080" y="3480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60" name="Group 33"/>
          <p:cNvGrpSpPr/>
          <p:nvPr/>
        </p:nvGrpSpPr>
        <p:grpSpPr bwMode="auto">
          <a:xfrm>
            <a:off x="5599976" y="1264784"/>
            <a:ext cx="1722438" cy="519113"/>
            <a:chOff x="2104" y="598"/>
            <a:chExt cx="1085" cy="327"/>
          </a:xfrm>
        </p:grpSpPr>
        <p:sp>
          <p:nvSpPr>
            <p:cNvPr id="61" name="Text Box 5"/>
            <p:cNvSpPr txBox="1">
              <a:spLocks noChangeArrowheads="1"/>
            </p:cNvSpPr>
            <p:nvPr/>
          </p:nvSpPr>
          <p:spPr bwMode="auto">
            <a:xfrm>
              <a:off x="2104" y="598"/>
              <a:ext cx="1085" cy="32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=0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1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2" name="Line 28"/>
            <p:cNvSpPr>
              <a:spLocks noChangeShapeType="1"/>
            </p:cNvSpPr>
            <p:nvPr/>
          </p:nvSpPr>
          <p:spPr bwMode="auto">
            <a:xfrm>
              <a:off x="2168" y="64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63" name="Group 32"/>
          <p:cNvGrpSpPr/>
          <p:nvPr/>
        </p:nvGrpSpPr>
        <p:grpSpPr bwMode="auto">
          <a:xfrm>
            <a:off x="7322414" y="1282247"/>
            <a:ext cx="1722437" cy="519112"/>
            <a:chOff x="3189" y="609"/>
            <a:chExt cx="1085" cy="327"/>
          </a:xfrm>
        </p:grpSpPr>
        <p:sp>
          <p:nvSpPr>
            <p:cNvPr id="64" name="Text Box 6"/>
            <p:cNvSpPr txBox="1">
              <a:spLocks noChangeArrowheads="1"/>
            </p:cNvSpPr>
            <p:nvPr/>
          </p:nvSpPr>
          <p:spPr bwMode="auto">
            <a:xfrm>
              <a:off x="3189" y="609"/>
              <a:ext cx="1085" cy="32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0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5" name="Line 29"/>
            <p:cNvSpPr>
              <a:spLocks noChangeShapeType="1"/>
            </p:cNvSpPr>
            <p:nvPr/>
          </p:nvSpPr>
          <p:spPr bwMode="auto">
            <a:xfrm>
              <a:off x="3264" y="65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66" name="Group 34"/>
          <p:cNvGrpSpPr/>
          <p:nvPr/>
        </p:nvGrpSpPr>
        <p:grpSpPr bwMode="auto">
          <a:xfrm>
            <a:off x="5653951" y="1963284"/>
            <a:ext cx="1631950" cy="519113"/>
            <a:chOff x="2138" y="1038"/>
            <a:chExt cx="1028" cy="327"/>
          </a:xfrm>
        </p:grpSpPr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>
              <a:off x="2138" y="1038"/>
              <a:ext cx="1028" cy="32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8" name="Line 30"/>
            <p:cNvSpPr>
              <a:spLocks noChangeShapeType="1"/>
            </p:cNvSpPr>
            <p:nvPr/>
          </p:nvSpPr>
          <p:spPr bwMode="auto">
            <a:xfrm>
              <a:off x="2200" y="108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9" name="Line 31"/>
            <p:cNvSpPr>
              <a:spLocks noChangeShapeType="1"/>
            </p:cNvSpPr>
            <p:nvPr/>
          </p:nvSpPr>
          <p:spPr bwMode="auto">
            <a:xfrm>
              <a:off x="2584" y="108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70" name="Rectangle 2"/>
          <p:cNvSpPr txBox="1">
            <a:spLocks noChangeArrowheads="1"/>
          </p:cNvSpPr>
          <p:nvPr/>
        </p:nvSpPr>
        <p:spPr bwMode="auto">
          <a:xfrm>
            <a:off x="290513" y="268288"/>
            <a:ext cx="31638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en-US" altLang="zh-CN" sz="2800" b="1" kern="0" dirty="0">
                <a:solidFill>
                  <a:srgbClr val="1F08F8"/>
                </a:solidFill>
              </a:rPr>
              <a:t>5.</a:t>
            </a:r>
            <a:r>
              <a:rPr kumimoji="0" lang="zh-CN" altLang="en-US" sz="2800" b="1" kern="0" dirty="0">
                <a:solidFill>
                  <a:srgbClr val="1F08F8"/>
                </a:solidFill>
              </a:rPr>
              <a:t>使能端的功能</a:t>
            </a:r>
            <a:endParaRPr kumimoji="0" lang="zh-CN" altLang="en-US" sz="2800" b="1" kern="0" dirty="0">
              <a:solidFill>
                <a:srgbClr val="1F08F8"/>
              </a:solidFill>
            </a:endParaRPr>
          </a:p>
        </p:txBody>
      </p:sp>
      <p:cxnSp>
        <p:nvCxnSpPr>
          <p:cNvPr id="4" name="直接连接符 3"/>
          <p:cNvCxnSpPr>
            <a:stCxn id="38943" idx="0"/>
            <a:endCxn id="38943" idx="1"/>
          </p:cNvCxnSpPr>
          <p:nvPr/>
        </p:nvCxnSpPr>
        <p:spPr bwMode="auto">
          <a:xfrm>
            <a:off x="295276" y="3557247"/>
            <a:ext cx="214313" cy="1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椭圆 2"/>
          <p:cNvSpPr/>
          <p:nvPr/>
        </p:nvSpPr>
        <p:spPr>
          <a:xfrm>
            <a:off x="3198495" y="4890135"/>
            <a:ext cx="78740" cy="76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 autoUpdateAnimBg="0"/>
      <p:bldP spid="39" grpId="0" animBg="1" autoUpdateAnimBg="0"/>
      <p:bldP spid="40" grpId="0" animBg="1"/>
      <p:bldP spid="4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146050"/>
            <a:ext cx="3524250" cy="51435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9900"/>
                </a:solidFill>
              </a:rPr>
              <a:t>2</a:t>
            </a:r>
            <a:r>
              <a:rPr lang="zh-CN" altLang="en-US" sz="2800" b="1" dirty="0">
                <a:solidFill>
                  <a:srgbClr val="FF9900"/>
                </a:solidFill>
              </a:rPr>
              <a:t>、四位</a:t>
            </a:r>
            <a:r>
              <a:rPr lang="zh-CN" altLang="en-US" sz="2800" b="1" dirty="0">
                <a:solidFill>
                  <a:srgbClr val="FF9900"/>
                </a:solidFill>
                <a:latin typeface="黑体" panose="02010609060101010101" pitchFamily="49" charset="-122"/>
              </a:rPr>
              <a:t>数值比较</a:t>
            </a:r>
            <a:r>
              <a:rPr lang="zh-CN" altLang="en-US" sz="2800" b="1" dirty="0">
                <a:solidFill>
                  <a:srgbClr val="FF9900"/>
                </a:solidFill>
              </a:rPr>
              <a:t>器</a:t>
            </a:r>
            <a:endParaRPr lang="zh-CN" altLang="en-US" sz="2800" b="1" dirty="0">
              <a:solidFill>
                <a:srgbClr val="FF9900"/>
              </a:solidFill>
            </a:endParaRP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327025" y="757238"/>
            <a:ext cx="1816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0" lang="en-US" altLang="zh-CN" sz="2800" b="1" i="0" u="none" strike="noStrike" kern="1200" cap="none" spc="0" normalizeH="0" baseline="-3000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385763" y="1308100"/>
            <a:ext cx="173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0" lang="en-US" altLang="zh-CN" sz="2800" b="1" i="0" u="none" strike="noStrike" kern="1200" cap="none" spc="0" normalizeH="0" baseline="-3000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1982788" y="1023938"/>
            <a:ext cx="3216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从高位开始比较，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4792663" y="719138"/>
            <a:ext cx="393858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&gt;B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A&gt;B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&lt;B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A&lt;B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=B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则再比较低位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72039" name="Group 7"/>
          <p:cNvGraphicFramePr>
            <a:graphicFrameLocks noGrp="1"/>
          </p:cNvGraphicFramePr>
          <p:nvPr/>
        </p:nvGraphicFramePr>
        <p:xfrm>
          <a:off x="701675" y="2343150"/>
          <a:ext cx="7632700" cy="40640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2755900"/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Y</a:t>
                      </a: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A&gt;B   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Y</a:t>
                      </a: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A&lt;B   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Y</a:t>
                      </a: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A=B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&gt;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1           0           0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&lt;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0           1           0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&gt;B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1           0           0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&lt;B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0           1           0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&gt;B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1           0           0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&lt;B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0           1           0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&gt;B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1           0           0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&lt;B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0           1           0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0           0           1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747846" y="146050"/>
            <a:ext cx="261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1000&gt;0111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7563" y="431956"/>
            <a:ext cx="8717654" cy="1111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0" name="对象 2"/>
          <p:cNvGraphicFramePr>
            <a:graphicFrameLocks noChangeAspect="1"/>
          </p:cNvGraphicFramePr>
          <p:nvPr/>
        </p:nvGraphicFramePr>
        <p:xfrm>
          <a:off x="104823" y="1016794"/>
          <a:ext cx="9039177" cy="1011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" imgW="4813300" imgH="533400" progId="Equation.3">
                  <p:embed/>
                </p:oleObj>
              </mc:Choice>
              <mc:Fallback>
                <p:oleObj name="" r:id="rId1" imgW="4813300" imgH="5334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23" y="1016794"/>
                        <a:ext cx="9039177" cy="1011098"/>
                      </a:xfrm>
                      <a:prstGeom prst="rect">
                        <a:avLst/>
                      </a:prstGeom>
                      <a:solidFill>
                        <a:srgbClr val="DDF3EA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utoUpdateAnimBg="0"/>
      <p:bldP spid="172035" grpId="0" autoUpdateAnimBg="0"/>
      <p:bldP spid="172036" grpId="0" autoUpdateAnimBg="0"/>
      <p:bldP spid="172037" grpId="0" autoUpdateAnimBg="0"/>
      <p:bldP spid="172038" grpId="0" autoUpdateAnimBg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3999" y="104775"/>
            <a:ext cx="4049713" cy="515938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1F08F8"/>
                </a:solidFill>
              </a:rPr>
              <a:t>尖峰信号和</a:t>
            </a:r>
            <a:r>
              <a:rPr lang="en-US" altLang="zh-CN" sz="2800" b="1" dirty="0">
                <a:solidFill>
                  <a:srgbClr val="1F08F8"/>
                </a:solidFill>
              </a:rPr>
              <a:t>0</a:t>
            </a:r>
            <a:r>
              <a:rPr lang="zh-CN" altLang="en-US" sz="2800" b="1" dirty="0">
                <a:solidFill>
                  <a:srgbClr val="1F08F8"/>
                </a:solidFill>
              </a:rPr>
              <a:t>重叠</a:t>
            </a:r>
            <a:endParaRPr lang="zh-CN" altLang="en-US" sz="2800" b="1" dirty="0">
              <a:solidFill>
                <a:srgbClr val="1F08F8"/>
              </a:solidFill>
            </a:endParaRP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431800" y="609600"/>
            <a:ext cx="8367713" cy="9461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由于门的传输延迟，造成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上出现了尖峰，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同时，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,Y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有一段时间同时为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，即零重叠。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03108" name="Group 4"/>
          <p:cNvGrpSpPr/>
          <p:nvPr/>
        </p:nvGrpSpPr>
        <p:grpSpPr bwMode="auto">
          <a:xfrm>
            <a:off x="3925888" y="1733550"/>
            <a:ext cx="4178300" cy="665163"/>
            <a:chOff x="2473" y="1411"/>
            <a:chExt cx="2632" cy="419"/>
          </a:xfrm>
        </p:grpSpPr>
        <p:sp>
          <p:nvSpPr>
            <p:cNvPr id="41063" name="Freeform 5"/>
            <p:cNvSpPr/>
            <p:nvPr/>
          </p:nvSpPr>
          <p:spPr bwMode="auto">
            <a:xfrm>
              <a:off x="2711" y="1581"/>
              <a:ext cx="2394" cy="249"/>
            </a:xfrm>
            <a:custGeom>
              <a:avLst/>
              <a:gdLst>
                <a:gd name="T0" fmla="*/ 0 w 2394"/>
                <a:gd name="T1" fmla="*/ 0 h 249"/>
                <a:gd name="T2" fmla="*/ 564 w 2394"/>
                <a:gd name="T3" fmla="*/ 0 h 249"/>
                <a:gd name="T4" fmla="*/ 564 w 2394"/>
                <a:gd name="T5" fmla="*/ 249 h 249"/>
                <a:gd name="T6" fmla="*/ 2394 w 2394"/>
                <a:gd name="T7" fmla="*/ 249 h 2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4" h="249">
                  <a:moveTo>
                    <a:pt x="0" y="0"/>
                  </a:moveTo>
                  <a:lnTo>
                    <a:pt x="564" y="0"/>
                  </a:lnTo>
                  <a:lnTo>
                    <a:pt x="564" y="249"/>
                  </a:lnTo>
                  <a:lnTo>
                    <a:pt x="2394" y="249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64" name="Text Box 6"/>
            <p:cNvSpPr txBox="1">
              <a:spLocks noChangeArrowheads="1"/>
            </p:cNvSpPr>
            <p:nvPr/>
          </p:nvSpPr>
          <p:spPr bwMode="auto">
            <a:xfrm>
              <a:off x="2473" y="1411"/>
              <a:ext cx="395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3111" name="Group 7"/>
          <p:cNvGrpSpPr/>
          <p:nvPr/>
        </p:nvGrpSpPr>
        <p:grpSpPr bwMode="auto">
          <a:xfrm>
            <a:off x="3927475" y="2309813"/>
            <a:ext cx="4176713" cy="679450"/>
            <a:chOff x="2474" y="1774"/>
            <a:chExt cx="2631" cy="428"/>
          </a:xfrm>
        </p:grpSpPr>
        <p:sp>
          <p:nvSpPr>
            <p:cNvPr id="41061" name="Freeform 8"/>
            <p:cNvSpPr/>
            <p:nvPr/>
          </p:nvSpPr>
          <p:spPr bwMode="auto">
            <a:xfrm>
              <a:off x="2711" y="1943"/>
              <a:ext cx="2394" cy="259"/>
            </a:xfrm>
            <a:custGeom>
              <a:avLst/>
              <a:gdLst>
                <a:gd name="T0" fmla="*/ 0 w 2394"/>
                <a:gd name="T1" fmla="*/ 0 h 259"/>
                <a:gd name="T2" fmla="*/ 1468 w 2394"/>
                <a:gd name="T3" fmla="*/ 0 h 259"/>
                <a:gd name="T4" fmla="*/ 1468 w 2394"/>
                <a:gd name="T5" fmla="*/ 259 h 259"/>
                <a:gd name="T6" fmla="*/ 2394 w 2394"/>
                <a:gd name="T7" fmla="*/ 259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4" h="259">
                  <a:moveTo>
                    <a:pt x="0" y="0"/>
                  </a:moveTo>
                  <a:lnTo>
                    <a:pt x="1468" y="0"/>
                  </a:lnTo>
                  <a:lnTo>
                    <a:pt x="1468" y="259"/>
                  </a:lnTo>
                  <a:lnTo>
                    <a:pt x="2394" y="259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62" name="Text Box 9"/>
            <p:cNvSpPr txBox="1">
              <a:spLocks noChangeArrowheads="1"/>
            </p:cNvSpPr>
            <p:nvPr/>
          </p:nvSpPr>
          <p:spPr bwMode="auto">
            <a:xfrm>
              <a:off x="2474" y="1774"/>
              <a:ext cx="429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3114" name="Group 10"/>
          <p:cNvGrpSpPr/>
          <p:nvPr/>
        </p:nvGrpSpPr>
        <p:grpSpPr bwMode="auto">
          <a:xfrm>
            <a:off x="5181600" y="1679575"/>
            <a:ext cx="1452563" cy="4395788"/>
            <a:chOff x="3264" y="1058"/>
            <a:chExt cx="915" cy="2769"/>
          </a:xfrm>
        </p:grpSpPr>
        <p:sp>
          <p:nvSpPr>
            <p:cNvPr id="41057" name="Line 11"/>
            <p:cNvSpPr>
              <a:spLocks noChangeShapeType="1"/>
            </p:cNvSpPr>
            <p:nvPr/>
          </p:nvSpPr>
          <p:spPr bwMode="auto">
            <a:xfrm>
              <a:off x="3275" y="1104"/>
              <a:ext cx="0" cy="2699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58" name="Line 12"/>
            <p:cNvSpPr>
              <a:spLocks noChangeShapeType="1"/>
            </p:cNvSpPr>
            <p:nvPr/>
          </p:nvSpPr>
          <p:spPr bwMode="auto">
            <a:xfrm>
              <a:off x="4179" y="1117"/>
              <a:ext cx="0" cy="2710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59" name="Line 13"/>
            <p:cNvSpPr>
              <a:spLocks noChangeShapeType="1"/>
            </p:cNvSpPr>
            <p:nvPr/>
          </p:nvSpPr>
          <p:spPr bwMode="auto">
            <a:xfrm>
              <a:off x="3264" y="1386"/>
              <a:ext cx="915" cy="0"/>
            </a:xfrm>
            <a:prstGeom prst="line">
              <a:avLst/>
            </a:prstGeom>
            <a:noFill/>
            <a:ln w="25400">
              <a:solidFill>
                <a:srgbClr val="1F08F8"/>
              </a:solidFill>
              <a:round/>
              <a:headEnd type="stealth" w="sm" len="lg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60" name="Text Box 14"/>
            <p:cNvSpPr txBox="1">
              <a:spLocks noChangeArrowheads="1"/>
            </p:cNvSpPr>
            <p:nvPr/>
          </p:nvSpPr>
          <p:spPr bwMode="auto">
            <a:xfrm>
              <a:off x="3421" y="1058"/>
              <a:ext cx="655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</a:t>
              </a:r>
              <a:r>
                <a:rPr kumimoji="1" lang="en-US" altLang="zh-CN" sz="28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skew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3125" name="Group 21"/>
          <p:cNvGrpSpPr/>
          <p:nvPr/>
        </p:nvGrpSpPr>
        <p:grpSpPr bwMode="auto">
          <a:xfrm>
            <a:off x="4714875" y="5243513"/>
            <a:ext cx="1597025" cy="985837"/>
            <a:chOff x="2959" y="3264"/>
            <a:chExt cx="1006" cy="621"/>
          </a:xfrm>
        </p:grpSpPr>
        <p:sp>
          <p:nvSpPr>
            <p:cNvPr id="41053" name="Line 22"/>
            <p:cNvSpPr>
              <a:spLocks noChangeShapeType="1"/>
            </p:cNvSpPr>
            <p:nvPr/>
          </p:nvSpPr>
          <p:spPr bwMode="auto">
            <a:xfrm flipH="1">
              <a:off x="3592" y="3264"/>
              <a:ext cx="11" cy="5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54" name="Line 23"/>
            <p:cNvSpPr>
              <a:spLocks noChangeShapeType="1"/>
            </p:cNvSpPr>
            <p:nvPr/>
          </p:nvSpPr>
          <p:spPr bwMode="auto">
            <a:xfrm>
              <a:off x="2959" y="3603"/>
              <a:ext cx="3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55" name="Line 24"/>
            <p:cNvSpPr>
              <a:spLocks noChangeShapeType="1"/>
            </p:cNvSpPr>
            <p:nvPr/>
          </p:nvSpPr>
          <p:spPr bwMode="auto">
            <a:xfrm flipH="1">
              <a:off x="3602" y="3603"/>
              <a:ext cx="3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56" name="Text Box 25"/>
            <p:cNvSpPr txBox="1">
              <a:spLocks noChangeArrowheads="1"/>
            </p:cNvSpPr>
            <p:nvPr/>
          </p:nvSpPr>
          <p:spPr bwMode="auto">
            <a:xfrm>
              <a:off x="3174" y="3558"/>
              <a:ext cx="791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pLH3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03133" name="Freeform 29"/>
          <p:cNvSpPr/>
          <p:nvPr/>
        </p:nvSpPr>
        <p:spPr bwMode="auto">
          <a:xfrm>
            <a:off x="6634163" y="3424238"/>
            <a:ext cx="1470025" cy="412750"/>
          </a:xfrm>
          <a:custGeom>
            <a:avLst/>
            <a:gdLst>
              <a:gd name="T0" fmla="*/ 0 w 926"/>
              <a:gd name="T1" fmla="*/ 0 h 260"/>
              <a:gd name="T2" fmla="*/ 2147483647 w 926"/>
              <a:gd name="T3" fmla="*/ 0 h 260"/>
              <a:gd name="T4" fmla="*/ 2147483647 w 926"/>
              <a:gd name="T5" fmla="*/ 2147483647 h 260"/>
              <a:gd name="T6" fmla="*/ 2147483647 w 926"/>
              <a:gd name="T7" fmla="*/ 2147483647 h 2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26" h="260">
                <a:moveTo>
                  <a:pt x="0" y="0"/>
                </a:moveTo>
                <a:lnTo>
                  <a:pt x="248" y="0"/>
                </a:lnTo>
                <a:lnTo>
                  <a:pt x="248" y="260"/>
                </a:lnTo>
                <a:lnTo>
                  <a:pt x="926" y="26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03134" name="Group 30"/>
          <p:cNvGrpSpPr/>
          <p:nvPr/>
        </p:nvGrpSpPr>
        <p:grpSpPr bwMode="auto">
          <a:xfrm>
            <a:off x="6165850" y="3533775"/>
            <a:ext cx="1508125" cy="519113"/>
            <a:chOff x="3874" y="2237"/>
            <a:chExt cx="950" cy="327"/>
          </a:xfrm>
        </p:grpSpPr>
        <p:sp>
          <p:nvSpPr>
            <p:cNvPr id="41050" name="Line 31"/>
            <p:cNvSpPr>
              <a:spLocks noChangeShapeType="1"/>
            </p:cNvSpPr>
            <p:nvPr/>
          </p:nvSpPr>
          <p:spPr bwMode="auto">
            <a:xfrm>
              <a:off x="3874" y="2257"/>
              <a:ext cx="305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51" name="Line 32"/>
            <p:cNvSpPr>
              <a:spLocks noChangeShapeType="1"/>
            </p:cNvSpPr>
            <p:nvPr/>
          </p:nvSpPr>
          <p:spPr bwMode="auto">
            <a:xfrm flipH="1">
              <a:off x="4416" y="2247"/>
              <a:ext cx="305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52" name="Text Box 33"/>
            <p:cNvSpPr txBox="1">
              <a:spLocks noChangeArrowheads="1"/>
            </p:cNvSpPr>
            <p:nvPr/>
          </p:nvSpPr>
          <p:spPr bwMode="auto">
            <a:xfrm>
              <a:off x="3954" y="2237"/>
              <a:ext cx="870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pHL2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03138" name="Freeform 34"/>
          <p:cNvSpPr/>
          <p:nvPr/>
        </p:nvSpPr>
        <p:spPr bwMode="auto">
          <a:xfrm>
            <a:off x="6597650" y="4408488"/>
            <a:ext cx="1506538" cy="411162"/>
          </a:xfrm>
          <a:custGeom>
            <a:avLst/>
            <a:gdLst>
              <a:gd name="T0" fmla="*/ 0 w 949"/>
              <a:gd name="T1" fmla="*/ 2147483647 h 259"/>
              <a:gd name="T2" fmla="*/ 2147483647 w 949"/>
              <a:gd name="T3" fmla="*/ 2147483647 h 259"/>
              <a:gd name="T4" fmla="*/ 2147483647 w 949"/>
              <a:gd name="T5" fmla="*/ 0 h 259"/>
              <a:gd name="T6" fmla="*/ 2147483647 w 949"/>
              <a:gd name="T7" fmla="*/ 0 h 2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49" h="259">
                <a:moveTo>
                  <a:pt x="0" y="259"/>
                </a:moveTo>
                <a:lnTo>
                  <a:pt x="407" y="259"/>
                </a:lnTo>
                <a:lnTo>
                  <a:pt x="407" y="0"/>
                </a:lnTo>
                <a:lnTo>
                  <a:pt x="949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03139" name="Group 35"/>
          <p:cNvGrpSpPr/>
          <p:nvPr/>
        </p:nvGrpSpPr>
        <p:grpSpPr bwMode="auto">
          <a:xfrm>
            <a:off x="6189663" y="4657725"/>
            <a:ext cx="1595437" cy="519113"/>
            <a:chOff x="3898" y="2802"/>
            <a:chExt cx="1005" cy="327"/>
          </a:xfrm>
        </p:grpSpPr>
        <p:sp>
          <p:nvSpPr>
            <p:cNvPr id="41047" name="Line 36"/>
            <p:cNvSpPr>
              <a:spLocks noChangeShapeType="1"/>
            </p:cNvSpPr>
            <p:nvPr/>
          </p:nvSpPr>
          <p:spPr bwMode="auto">
            <a:xfrm>
              <a:off x="3898" y="2847"/>
              <a:ext cx="316" cy="0"/>
            </a:xfrm>
            <a:prstGeom prst="line">
              <a:avLst/>
            </a:prstGeom>
            <a:noFill/>
            <a:ln w="38100">
              <a:noFill/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48" name="Line 37"/>
            <p:cNvSpPr>
              <a:spLocks noChangeShapeType="1"/>
            </p:cNvSpPr>
            <p:nvPr/>
          </p:nvSpPr>
          <p:spPr bwMode="auto">
            <a:xfrm flipH="1">
              <a:off x="4563" y="2847"/>
              <a:ext cx="316" cy="0"/>
            </a:xfrm>
            <a:prstGeom prst="line">
              <a:avLst/>
            </a:prstGeom>
            <a:noFill/>
            <a:ln w="38100">
              <a:noFill/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49" name="Text Box 38"/>
            <p:cNvSpPr txBox="1">
              <a:spLocks noChangeArrowheads="1"/>
            </p:cNvSpPr>
            <p:nvPr/>
          </p:nvSpPr>
          <p:spPr bwMode="auto">
            <a:xfrm>
              <a:off x="4112" y="2802"/>
              <a:ext cx="791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pLH3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3143" name="Group 39"/>
          <p:cNvGrpSpPr/>
          <p:nvPr/>
        </p:nvGrpSpPr>
        <p:grpSpPr bwMode="auto">
          <a:xfrm>
            <a:off x="5521325" y="3962400"/>
            <a:ext cx="1722438" cy="661988"/>
            <a:chOff x="3479" y="2586"/>
            <a:chExt cx="1085" cy="417"/>
          </a:xfrm>
        </p:grpSpPr>
        <p:sp>
          <p:nvSpPr>
            <p:cNvPr id="41043" name="Line 40"/>
            <p:cNvSpPr>
              <a:spLocks noChangeShapeType="1"/>
            </p:cNvSpPr>
            <p:nvPr/>
          </p:nvSpPr>
          <p:spPr bwMode="auto">
            <a:xfrm>
              <a:off x="3479" y="2586"/>
              <a:ext cx="0" cy="395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44" name="Line 41"/>
            <p:cNvSpPr>
              <a:spLocks noChangeShapeType="1"/>
            </p:cNvSpPr>
            <p:nvPr/>
          </p:nvSpPr>
          <p:spPr bwMode="auto">
            <a:xfrm>
              <a:off x="4564" y="2608"/>
              <a:ext cx="0" cy="3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45" name="Line 42"/>
            <p:cNvSpPr>
              <a:spLocks noChangeShapeType="1"/>
            </p:cNvSpPr>
            <p:nvPr/>
          </p:nvSpPr>
          <p:spPr bwMode="auto">
            <a:xfrm>
              <a:off x="3479" y="2665"/>
              <a:ext cx="10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sm" len="lg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46" name="Text Box 43"/>
            <p:cNvSpPr txBox="1">
              <a:spLocks noChangeArrowheads="1"/>
            </p:cNvSpPr>
            <p:nvPr/>
          </p:nvSpPr>
          <p:spPr bwMode="auto">
            <a:xfrm>
              <a:off x="3593" y="2641"/>
              <a:ext cx="869" cy="25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尖峰信号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3148" name="Group 44"/>
          <p:cNvGrpSpPr/>
          <p:nvPr/>
        </p:nvGrpSpPr>
        <p:grpSpPr bwMode="auto">
          <a:xfrm>
            <a:off x="4948238" y="3873500"/>
            <a:ext cx="2833687" cy="2879725"/>
            <a:chOff x="3117" y="2440"/>
            <a:chExt cx="1785" cy="1814"/>
          </a:xfrm>
        </p:grpSpPr>
        <p:grpSp>
          <p:nvGrpSpPr>
            <p:cNvPr id="41031" name="Group 45"/>
            <p:cNvGrpSpPr/>
            <p:nvPr/>
          </p:nvGrpSpPr>
          <p:grpSpPr bwMode="auto">
            <a:xfrm>
              <a:off x="3308" y="2440"/>
              <a:ext cx="1549" cy="1814"/>
              <a:chOff x="3308" y="2440"/>
              <a:chExt cx="1549" cy="1814"/>
            </a:xfrm>
          </p:grpSpPr>
          <p:sp>
            <p:nvSpPr>
              <p:cNvPr id="41036" name="Line 46"/>
              <p:cNvSpPr>
                <a:spLocks noChangeShapeType="1"/>
              </p:cNvSpPr>
              <p:nvPr/>
            </p:nvSpPr>
            <p:spPr bwMode="auto">
              <a:xfrm>
                <a:off x="4427" y="2440"/>
                <a:ext cx="0" cy="15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41037" name="Group 47"/>
              <p:cNvGrpSpPr/>
              <p:nvPr/>
            </p:nvGrpSpPr>
            <p:grpSpPr bwMode="auto">
              <a:xfrm>
                <a:off x="3308" y="2993"/>
                <a:ext cx="1549" cy="1261"/>
                <a:chOff x="3308" y="2993"/>
                <a:chExt cx="1549" cy="1261"/>
              </a:xfrm>
            </p:grpSpPr>
            <p:sp>
              <p:nvSpPr>
                <p:cNvPr id="41038" name="Line 48"/>
                <p:cNvSpPr>
                  <a:spLocks noChangeShapeType="1"/>
                </p:cNvSpPr>
                <p:nvPr/>
              </p:nvSpPr>
              <p:spPr bwMode="auto">
                <a:xfrm>
                  <a:off x="3467" y="3016"/>
                  <a:ext cx="0" cy="1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1039" name="Line 49"/>
                <p:cNvSpPr>
                  <a:spLocks noChangeShapeType="1"/>
                </p:cNvSpPr>
                <p:nvPr/>
              </p:nvSpPr>
              <p:spPr bwMode="auto">
                <a:xfrm>
                  <a:off x="3603" y="3004"/>
                  <a:ext cx="0" cy="1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1040" name="Line 50"/>
                <p:cNvSpPr>
                  <a:spLocks noChangeShapeType="1"/>
                </p:cNvSpPr>
                <p:nvPr/>
              </p:nvSpPr>
              <p:spPr bwMode="auto">
                <a:xfrm>
                  <a:off x="4552" y="2993"/>
                  <a:ext cx="0" cy="1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104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308" y="4004"/>
                  <a:ext cx="679" cy="250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“0”</a:t>
                  </a:r>
                  <a:r>
                    <a:rPr kumimoji="1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重叠</a:t>
                  </a:r>
                  <a:endPara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1042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4167" y="3958"/>
                  <a:ext cx="690" cy="250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“0”</a:t>
                  </a:r>
                  <a:r>
                    <a:rPr kumimoji="1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重叠</a:t>
                  </a:r>
                  <a:endPara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</p:grpSp>
        <p:sp>
          <p:nvSpPr>
            <p:cNvPr id="41032" name="Line 53"/>
            <p:cNvSpPr>
              <a:spLocks noChangeShapeType="1"/>
            </p:cNvSpPr>
            <p:nvPr/>
          </p:nvSpPr>
          <p:spPr bwMode="auto">
            <a:xfrm>
              <a:off x="3117" y="3930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33" name="Line 54"/>
            <p:cNvSpPr>
              <a:spLocks noChangeShapeType="1"/>
            </p:cNvSpPr>
            <p:nvPr/>
          </p:nvSpPr>
          <p:spPr bwMode="auto">
            <a:xfrm flipH="1">
              <a:off x="3591" y="3930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34" name="Line 55"/>
            <p:cNvSpPr>
              <a:spLocks noChangeShapeType="1"/>
            </p:cNvSpPr>
            <p:nvPr/>
          </p:nvSpPr>
          <p:spPr bwMode="auto">
            <a:xfrm flipH="1">
              <a:off x="4551" y="3930"/>
              <a:ext cx="3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35" name="Line 56"/>
            <p:cNvSpPr>
              <a:spLocks noChangeShapeType="1"/>
            </p:cNvSpPr>
            <p:nvPr/>
          </p:nvSpPr>
          <p:spPr bwMode="auto">
            <a:xfrm>
              <a:off x="4099" y="3930"/>
              <a:ext cx="32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3161" name="Group 57"/>
          <p:cNvGrpSpPr/>
          <p:nvPr/>
        </p:nvGrpSpPr>
        <p:grpSpPr bwMode="auto">
          <a:xfrm>
            <a:off x="4681538" y="4497391"/>
            <a:ext cx="1504950" cy="998538"/>
            <a:chOff x="904" y="3500"/>
            <a:chExt cx="948" cy="629"/>
          </a:xfrm>
        </p:grpSpPr>
        <p:grpSp>
          <p:nvGrpSpPr>
            <p:cNvPr id="41026" name="Group 58"/>
            <p:cNvGrpSpPr/>
            <p:nvPr/>
          </p:nvGrpSpPr>
          <p:grpSpPr bwMode="auto">
            <a:xfrm>
              <a:off x="904" y="3777"/>
              <a:ext cx="948" cy="352"/>
              <a:chOff x="2970" y="2823"/>
              <a:chExt cx="948" cy="352"/>
            </a:xfrm>
          </p:grpSpPr>
          <p:sp>
            <p:nvSpPr>
              <p:cNvPr id="41028" name="Line 59"/>
              <p:cNvSpPr>
                <a:spLocks noChangeShapeType="1"/>
              </p:cNvSpPr>
              <p:nvPr/>
            </p:nvSpPr>
            <p:spPr bwMode="auto">
              <a:xfrm>
                <a:off x="2970" y="2833"/>
                <a:ext cx="305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1029" name="Line 60"/>
              <p:cNvSpPr>
                <a:spLocks noChangeShapeType="1"/>
              </p:cNvSpPr>
              <p:nvPr/>
            </p:nvSpPr>
            <p:spPr bwMode="auto">
              <a:xfrm flipH="1">
                <a:off x="3490" y="2823"/>
                <a:ext cx="305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1030" name="Text Box 61"/>
              <p:cNvSpPr txBox="1">
                <a:spLocks noChangeArrowheads="1"/>
              </p:cNvSpPr>
              <p:nvPr/>
            </p:nvSpPr>
            <p:spPr bwMode="auto">
              <a:xfrm>
                <a:off x="3048" y="2848"/>
                <a:ext cx="870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t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pHL2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41027" name="Line 62"/>
            <p:cNvSpPr>
              <a:spLocks noChangeShapeType="1"/>
            </p:cNvSpPr>
            <p:nvPr/>
          </p:nvSpPr>
          <p:spPr bwMode="auto">
            <a:xfrm>
              <a:off x="1423" y="3500"/>
              <a:ext cx="0" cy="452"/>
            </a:xfrm>
            <a:prstGeom prst="line">
              <a:avLst/>
            </a:prstGeom>
            <a:noFill/>
            <a:ln w="25400">
              <a:solidFill>
                <a:srgbClr val="FF33CC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03167" name="Text Box 63"/>
          <p:cNvSpPr txBox="1">
            <a:spLocks noChangeArrowheads="1"/>
          </p:cNvSpPr>
          <p:nvPr/>
        </p:nvSpPr>
        <p:spPr bwMode="auto">
          <a:xfrm>
            <a:off x="285750" y="4681538"/>
            <a:ext cx="2598738" cy="519112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“0”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重叠时间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3168" name="Text Box 64"/>
          <p:cNvSpPr txBox="1">
            <a:spLocks noChangeArrowheads="1"/>
          </p:cNvSpPr>
          <p:nvPr/>
        </p:nvSpPr>
        <p:spPr bwMode="auto">
          <a:xfrm>
            <a:off x="701675" y="6234113"/>
            <a:ext cx="3657600" cy="519112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sp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skew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+t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pLH3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pHL2</a:t>
            </a:r>
            <a:endParaRPr kumimoji="1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3169" name="Text Box 65"/>
          <p:cNvSpPr txBox="1">
            <a:spLocks noChangeArrowheads="1"/>
          </p:cNvSpPr>
          <p:nvPr/>
        </p:nvSpPr>
        <p:spPr bwMode="auto">
          <a:xfrm>
            <a:off x="250825" y="5718175"/>
            <a:ext cx="2760663" cy="51911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尖峰脉冲宽度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3170" name="Text Box 66"/>
          <p:cNvSpPr txBox="1">
            <a:spLocks noChangeArrowheads="1"/>
          </p:cNvSpPr>
          <p:nvPr/>
        </p:nvSpPr>
        <p:spPr bwMode="auto">
          <a:xfrm>
            <a:off x="717550" y="5164138"/>
            <a:ext cx="2563813" cy="519112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l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pLH3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pHL2</a:t>
            </a:r>
            <a:endParaRPr kumimoji="1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03204" name="Group 100"/>
          <p:cNvGrpSpPr/>
          <p:nvPr/>
        </p:nvGrpSpPr>
        <p:grpSpPr bwMode="auto">
          <a:xfrm>
            <a:off x="238125" y="1597025"/>
            <a:ext cx="3411538" cy="3025775"/>
            <a:chOff x="150" y="1006"/>
            <a:chExt cx="2149" cy="1906"/>
          </a:xfrm>
        </p:grpSpPr>
        <p:grpSp>
          <p:nvGrpSpPr>
            <p:cNvPr id="40995" name="Group 69"/>
            <p:cNvGrpSpPr/>
            <p:nvPr/>
          </p:nvGrpSpPr>
          <p:grpSpPr bwMode="auto">
            <a:xfrm>
              <a:off x="150" y="1006"/>
              <a:ext cx="2149" cy="1906"/>
              <a:chOff x="150" y="1006"/>
              <a:chExt cx="2149" cy="1906"/>
            </a:xfrm>
          </p:grpSpPr>
          <p:grpSp>
            <p:nvGrpSpPr>
              <p:cNvPr id="41009" name="Group 70"/>
              <p:cNvGrpSpPr/>
              <p:nvPr/>
            </p:nvGrpSpPr>
            <p:grpSpPr bwMode="auto">
              <a:xfrm>
                <a:off x="150" y="1006"/>
                <a:ext cx="2149" cy="1906"/>
                <a:chOff x="150" y="1006"/>
                <a:chExt cx="2149" cy="1906"/>
              </a:xfrm>
            </p:grpSpPr>
            <p:pic>
              <p:nvPicPr>
                <p:cNvPr id="41014" name="Picture 71"/>
                <p:cNvPicPr>
                  <a:picLocks noChangeAspect="1" noChangeArrowheads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0" y="1006"/>
                  <a:ext cx="1975" cy="19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015" name="Rectangle 72"/>
                <p:cNvSpPr>
                  <a:spLocks noChangeArrowheads="1"/>
                </p:cNvSpPr>
                <p:nvPr/>
              </p:nvSpPr>
              <p:spPr bwMode="auto">
                <a:xfrm>
                  <a:off x="212" y="1100"/>
                  <a:ext cx="121" cy="138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1016" name="Rectangle 73"/>
                <p:cNvSpPr>
                  <a:spLocks noChangeArrowheads="1"/>
                </p:cNvSpPr>
                <p:nvPr/>
              </p:nvSpPr>
              <p:spPr bwMode="auto">
                <a:xfrm>
                  <a:off x="1937" y="1201"/>
                  <a:ext cx="128" cy="151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grpSp>
              <p:nvGrpSpPr>
                <p:cNvPr id="41017" name="Group 74"/>
                <p:cNvGrpSpPr/>
                <p:nvPr/>
              </p:nvGrpSpPr>
              <p:grpSpPr bwMode="auto">
                <a:xfrm>
                  <a:off x="163" y="1100"/>
                  <a:ext cx="185" cy="327"/>
                  <a:chOff x="207" y="1100"/>
                  <a:chExt cx="185" cy="327"/>
                </a:xfrm>
              </p:grpSpPr>
              <p:sp>
                <p:nvSpPr>
                  <p:cNvPr id="41024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" y="1100"/>
                    <a:ext cx="185" cy="327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rPr>
                      <a:t>E</a:t>
                    </a:r>
                    <a:endParaRPr kumimoji="1" lang="en-US" altLang="zh-CN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41025" name="Line 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8" y="1159"/>
                    <a:ext cx="134" cy="1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</p:grpSp>
            <p:sp>
              <p:nvSpPr>
                <p:cNvPr id="41018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66" y="2084"/>
                  <a:ext cx="206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A</a:t>
                  </a:r>
                  <a:endPara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1019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827" y="1156"/>
                  <a:ext cx="403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Y</a:t>
                  </a:r>
                  <a:r>
                    <a:rPr kumimoji="1" lang="en-US" altLang="zh-CN" sz="2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  <a:endPara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102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817" y="1608"/>
                  <a:ext cx="482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Y</a:t>
                  </a:r>
                  <a:r>
                    <a:rPr kumimoji="1" lang="en-US" altLang="zh-CN" sz="2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  <a:endPara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1021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802" y="2015"/>
                  <a:ext cx="404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Y</a:t>
                  </a:r>
                  <a:r>
                    <a:rPr kumimoji="1" lang="en-US" altLang="zh-CN" sz="2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2</a:t>
                  </a:r>
                  <a:endPara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1022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819" y="2466"/>
                  <a:ext cx="380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Y</a:t>
                  </a:r>
                  <a:r>
                    <a:rPr kumimoji="1" lang="en-US" altLang="zh-CN" sz="2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3</a:t>
                  </a:r>
                  <a:endPara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1023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63" y="1585"/>
                  <a:ext cx="207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B</a:t>
                  </a:r>
                  <a:endPara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41010" name="Rectangle 83"/>
              <p:cNvSpPr>
                <a:spLocks noChangeArrowheads="1"/>
              </p:cNvSpPr>
              <p:nvPr/>
            </p:nvSpPr>
            <p:spPr bwMode="auto">
              <a:xfrm>
                <a:off x="1440" y="1927"/>
                <a:ext cx="59" cy="111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1011" name="Line 84"/>
              <p:cNvSpPr>
                <a:spLocks noChangeShapeType="1"/>
              </p:cNvSpPr>
              <p:nvPr/>
            </p:nvSpPr>
            <p:spPr bwMode="auto">
              <a:xfrm>
                <a:off x="1512" y="1828"/>
                <a:ext cx="3" cy="321"/>
              </a:xfrm>
              <a:prstGeom prst="line">
                <a:avLst/>
              </a:prstGeom>
              <a:noFill/>
              <a:ln w="19050">
                <a:noFill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1012" name="Line 85"/>
              <p:cNvSpPr>
                <a:spLocks noChangeShapeType="1"/>
              </p:cNvSpPr>
              <p:nvPr/>
            </p:nvSpPr>
            <p:spPr bwMode="auto">
              <a:xfrm>
                <a:off x="1434" y="1828"/>
                <a:ext cx="3" cy="299"/>
              </a:xfrm>
              <a:prstGeom prst="line">
                <a:avLst/>
              </a:prstGeom>
              <a:noFill/>
              <a:ln w="19050">
                <a:noFill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1013" name="Oval 86"/>
              <p:cNvSpPr>
                <a:spLocks noChangeArrowheads="1"/>
              </p:cNvSpPr>
              <p:nvPr/>
            </p:nvSpPr>
            <p:spPr bwMode="auto">
              <a:xfrm>
                <a:off x="1418" y="1983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40996" name="Text Box 87"/>
            <p:cNvSpPr txBox="1">
              <a:spLocks noChangeArrowheads="1"/>
            </p:cNvSpPr>
            <p:nvPr/>
          </p:nvSpPr>
          <p:spPr bwMode="auto">
            <a:xfrm>
              <a:off x="504" y="1112"/>
              <a:ext cx="336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0997" name="Text Box 88"/>
            <p:cNvSpPr txBox="1">
              <a:spLocks noChangeArrowheads="1"/>
            </p:cNvSpPr>
            <p:nvPr/>
          </p:nvSpPr>
          <p:spPr bwMode="auto">
            <a:xfrm>
              <a:off x="520" y="1608"/>
              <a:ext cx="336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0998" name="Text Box 89"/>
            <p:cNvSpPr txBox="1">
              <a:spLocks noChangeArrowheads="1"/>
            </p:cNvSpPr>
            <p:nvPr/>
          </p:nvSpPr>
          <p:spPr bwMode="auto">
            <a:xfrm>
              <a:off x="520" y="2112"/>
              <a:ext cx="336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0999" name="Text Box 90"/>
            <p:cNvSpPr txBox="1">
              <a:spLocks noChangeArrowheads="1"/>
            </p:cNvSpPr>
            <p:nvPr/>
          </p:nvSpPr>
          <p:spPr bwMode="auto">
            <a:xfrm>
              <a:off x="888" y="1616"/>
              <a:ext cx="336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00" name="Text Box 91"/>
            <p:cNvSpPr txBox="1">
              <a:spLocks noChangeArrowheads="1"/>
            </p:cNvSpPr>
            <p:nvPr/>
          </p:nvSpPr>
          <p:spPr bwMode="auto">
            <a:xfrm>
              <a:off x="888" y="2120"/>
              <a:ext cx="336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01" name="Text Box 92"/>
            <p:cNvSpPr txBox="1">
              <a:spLocks noChangeArrowheads="1"/>
            </p:cNvSpPr>
            <p:nvPr/>
          </p:nvSpPr>
          <p:spPr bwMode="auto">
            <a:xfrm>
              <a:off x="1536" y="1184"/>
              <a:ext cx="336" cy="19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02" name="Text Box 93"/>
            <p:cNvSpPr txBox="1">
              <a:spLocks noChangeArrowheads="1"/>
            </p:cNvSpPr>
            <p:nvPr/>
          </p:nvSpPr>
          <p:spPr bwMode="auto">
            <a:xfrm>
              <a:off x="1536" y="1632"/>
              <a:ext cx="336" cy="19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03" name="Text Box 94"/>
            <p:cNvSpPr txBox="1">
              <a:spLocks noChangeArrowheads="1"/>
            </p:cNvSpPr>
            <p:nvPr/>
          </p:nvSpPr>
          <p:spPr bwMode="auto">
            <a:xfrm>
              <a:off x="1536" y="2064"/>
              <a:ext cx="336" cy="19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04" name="Text Box 95"/>
            <p:cNvSpPr txBox="1">
              <a:spLocks noChangeArrowheads="1"/>
            </p:cNvSpPr>
            <p:nvPr/>
          </p:nvSpPr>
          <p:spPr bwMode="auto">
            <a:xfrm>
              <a:off x="1544" y="2488"/>
              <a:ext cx="336" cy="19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05" name="Line 96"/>
            <p:cNvSpPr>
              <a:spLocks noChangeShapeType="1"/>
            </p:cNvSpPr>
            <p:nvPr/>
          </p:nvSpPr>
          <p:spPr bwMode="auto">
            <a:xfrm>
              <a:off x="1880" y="1216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06" name="Line 97"/>
            <p:cNvSpPr>
              <a:spLocks noChangeShapeType="1"/>
            </p:cNvSpPr>
            <p:nvPr/>
          </p:nvSpPr>
          <p:spPr bwMode="auto">
            <a:xfrm>
              <a:off x="1880" y="1664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07" name="Line 98"/>
            <p:cNvSpPr>
              <a:spLocks noChangeShapeType="1"/>
            </p:cNvSpPr>
            <p:nvPr/>
          </p:nvSpPr>
          <p:spPr bwMode="auto">
            <a:xfrm>
              <a:off x="1872" y="2069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08" name="Line 99"/>
            <p:cNvSpPr>
              <a:spLocks noChangeShapeType="1"/>
            </p:cNvSpPr>
            <p:nvPr/>
          </p:nvSpPr>
          <p:spPr bwMode="auto">
            <a:xfrm>
              <a:off x="1888" y="2520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3208" name="Group 104"/>
          <p:cNvGrpSpPr/>
          <p:nvPr/>
        </p:nvGrpSpPr>
        <p:grpSpPr bwMode="auto">
          <a:xfrm>
            <a:off x="3835400" y="3048000"/>
            <a:ext cx="2798763" cy="519113"/>
            <a:chOff x="2416" y="1920"/>
            <a:chExt cx="1763" cy="327"/>
          </a:xfrm>
        </p:grpSpPr>
        <p:grpSp>
          <p:nvGrpSpPr>
            <p:cNvPr id="40991" name="Group 26"/>
            <p:cNvGrpSpPr/>
            <p:nvPr/>
          </p:nvGrpSpPr>
          <p:grpSpPr bwMode="auto">
            <a:xfrm>
              <a:off x="2416" y="1920"/>
              <a:ext cx="1763" cy="327"/>
              <a:chOff x="2416" y="1920"/>
              <a:chExt cx="1763" cy="327"/>
            </a:xfrm>
          </p:grpSpPr>
          <p:sp>
            <p:nvSpPr>
              <p:cNvPr id="40993" name="Line 27"/>
              <p:cNvSpPr>
                <a:spLocks noChangeShapeType="1"/>
              </p:cNvSpPr>
              <p:nvPr/>
            </p:nvSpPr>
            <p:spPr bwMode="auto">
              <a:xfrm>
                <a:off x="2711" y="2157"/>
                <a:ext cx="14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0994" name="Text Box 28"/>
              <p:cNvSpPr txBox="1">
                <a:spLocks noChangeArrowheads="1"/>
              </p:cNvSpPr>
              <p:nvPr/>
            </p:nvSpPr>
            <p:spPr bwMode="auto">
              <a:xfrm>
                <a:off x="2416" y="1920"/>
                <a:ext cx="440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40992" name="Line 101"/>
            <p:cNvSpPr>
              <a:spLocks noChangeShapeType="1"/>
            </p:cNvSpPr>
            <p:nvPr/>
          </p:nvSpPr>
          <p:spPr bwMode="auto">
            <a:xfrm>
              <a:off x="2472" y="1960"/>
              <a:ext cx="144" cy="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3209" name="Group 105"/>
          <p:cNvGrpSpPr/>
          <p:nvPr/>
        </p:nvGrpSpPr>
        <p:grpSpPr bwMode="auto">
          <a:xfrm>
            <a:off x="3800475" y="4068763"/>
            <a:ext cx="2833688" cy="750887"/>
            <a:chOff x="2394" y="2563"/>
            <a:chExt cx="1785" cy="473"/>
          </a:xfrm>
        </p:grpSpPr>
        <p:grpSp>
          <p:nvGrpSpPr>
            <p:cNvPr id="40987" name="Group 15"/>
            <p:cNvGrpSpPr/>
            <p:nvPr/>
          </p:nvGrpSpPr>
          <p:grpSpPr bwMode="auto">
            <a:xfrm>
              <a:off x="2394" y="2563"/>
              <a:ext cx="1785" cy="473"/>
              <a:chOff x="2394" y="2497"/>
              <a:chExt cx="1785" cy="473"/>
            </a:xfrm>
          </p:grpSpPr>
          <p:sp>
            <p:nvSpPr>
              <p:cNvPr id="40989" name="Freeform 16"/>
              <p:cNvSpPr/>
              <p:nvPr/>
            </p:nvSpPr>
            <p:spPr bwMode="auto">
              <a:xfrm>
                <a:off x="2711" y="2711"/>
                <a:ext cx="1468" cy="259"/>
              </a:xfrm>
              <a:custGeom>
                <a:avLst/>
                <a:gdLst>
                  <a:gd name="T0" fmla="*/ 0 w 1468"/>
                  <a:gd name="T1" fmla="*/ 0 h 259"/>
                  <a:gd name="T2" fmla="*/ 768 w 1468"/>
                  <a:gd name="T3" fmla="*/ 0 h 259"/>
                  <a:gd name="T4" fmla="*/ 768 w 1468"/>
                  <a:gd name="T5" fmla="*/ 259 h 259"/>
                  <a:gd name="T6" fmla="*/ 1468 w 1468"/>
                  <a:gd name="T7" fmla="*/ 259 h 25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68" h="259">
                    <a:moveTo>
                      <a:pt x="0" y="0"/>
                    </a:moveTo>
                    <a:lnTo>
                      <a:pt x="768" y="0"/>
                    </a:lnTo>
                    <a:lnTo>
                      <a:pt x="768" y="259"/>
                    </a:lnTo>
                    <a:lnTo>
                      <a:pt x="1468" y="259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0990" name="Text Box 17"/>
              <p:cNvSpPr txBox="1">
                <a:spLocks noChangeArrowheads="1"/>
              </p:cNvSpPr>
              <p:nvPr/>
            </p:nvSpPr>
            <p:spPr bwMode="auto">
              <a:xfrm>
                <a:off x="2394" y="2497"/>
                <a:ext cx="486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40988" name="Line 102"/>
            <p:cNvSpPr>
              <a:spLocks noChangeShapeType="1"/>
            </p:cNvSpPr>
            <p:nvPr/>
          </p:nvSpPr>
          <p:spPr bwMode="auto">
            <a:xfrm>
              <a:off x="2456" y="2616"/>
              <a:ext cx="144" cy="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3210" name="Group 106"/>
          <p:cNvGrpSpPr/>
          <p:nvPr/>
        </p:nvGrpSpPr>
        <p:grpSpPr bwMode="auto">
          <a:xfrm>
            <a:off x="3783013" y="5268913"/>
            <a:ext cx="4321175" cy="590550"/>
            <a:chOff x="2383" y="3319"/>
            <a:chExt cx="2722" cy="372"/>
          </a:xfrm>
        </p:grpSpPr>
        <p:grpSp>
          <p:nvGrpSpPr>
            <p:cNvPr id="40983" name="Group 18"/>
            <p:cNvGrpSpPr/>
            <p:nvPr/>
          </p:nvGrpSpPr>
          <p:grpSpPr bwMode="auto">
            <a:xfrm>
              <a:off x="2383" y="3319"/>
              <a:ext cx="2722" cy="372"/>
              <a:chOff x="2383" y="3253"/>
              <a:chExt cx="2722" cy="372"/>
            </a:xfrm>
          </p:grpSpPr>
          <p:sp>
            <p:nvSpPr>
              <p:cNvPr id="40985" name="Freeform 19"/>
              <p:cNvSpPr/>
              <p:nvPr/>
            </p:nvSpPr>
            <p:spPr bwMode="auto">
              <a:xfrm>
                <a:off x="2711" y="3253"/>
                <a:ext cx="2394" cy="259"/>
              </a:xfrm>
              <a:custGeom>
                <a:avLst/>
                <a:gdLst>
                  <a:gd name="T0" fmla="*/ 0 w 2394"/>
                  <a:gd name="T1" fmla="*/ 259 h 259"/>
                  <a:gd name="T2" fmla="*/ 892 w 2394"/>
                  <a:gd name="T3" fmla="*/ 259 h 259"/>
                  <a:gd name="T4" fmla="*/ 892 w 2394"/>
                  <a:gd name="T5" fmla="*/ 0 h 259"/>
                  <a:gd name="T6" fmla="*/ 2394 w 2394"/>
                  <a:gd name="T7" fmla="*/ 0 h 25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394" h="259">
                    <a:moveTo>
                      <a:pt x="0" y="259"/>
                    </a:moveTo>
                    <a:lnTo>
                      <a:pt x="892" y="259"/>
                    </a:lnTo>
                    <a:lnTo>
                      <a:pt x="892" y="0"/>
                    </a:lnTo>
                    <a:lnTo>
                      <a:pt x="2394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0986" name="Text Box 20"/>
              <p:cNvSpPr txBox="1">
                <a:spLocks noChangeArrowheads="1"/>
              </p:cNvSpPr>
              <p:nvPr/>
            </p:nvSpPr>
            <p:spPr bwMode="auto">
              <a:xfrm>
                <a:off x="2383" y="3298"/>
                <a:ext cx="610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40984" name="Line 103"/>
            <p:cNvSpPr>
              <a:spLocks noChangeShapeType="1"/>
            </p:cNvSpPr>
            <p:nvPr/>
          </p:nvSpPr>
          <p:spPr bwMode="auto">
            <a:xfrm>
              <a:off x="2440" y="3408"/>
              <a:ext cx="144" cy="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0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30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0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0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3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3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3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3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3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3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03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3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6" grpId="0" autoUpdateAnimBg="0"/>
      <p:bldP spid="303107" grpId="0" autoUpdateAnimBg="0"/>
      <p:bldP spid="303167" grpId="0" animBg="1" autoUpdateAnimBg="0"/>
      <p:bldP spid="303168" grpId="0" animBg="1" autoUpdateAnimBg="0"/>
      <p:bldP spid="303169" grpId="0" animBg="1" autoUpdateAnimBg="0"/>
      <p:bldP spid="30317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170" name="Group 42"/>
          <p:cNvGrpSpPr/>
          <p:nvPr/>
        </p:nvGrpSpPr>
        <p:grpSpPr bwMode="auto">
          <a:xfrm>
            <a:off x="6435725" y="2219325"/>
            <a:ext cx="1355725" cy="519112"/>
            <a:chOff x="3794" y="1783"/>
            <a:chExt cx="854" cy="327"/>
          </a:xfrm>
        </p:grpSpPr>
        <p:sp>
          <p:nvSpPr>
            <p:cNvPr id="42077" name="Line 43"/>
            <p:cNvSpPr>
              <a:spLocks noChangeShapeType="1"/>
            </p:cNvSpPr>
            <p:nvPr/>
          </p:nvSpPr>
          <p:spPr bwMode="auto">
            <a:xfrm flipH="1">
              <a:off x="4370" y="1829"/>
              <a:ext cx="2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78" name="Line 44"/>
            <p:cNvSpPr>
              <a:spLocks noChangeShapeType="1"/>
            </p:cNvSpPr>
            <p:nvPr/>
          </p:nvSpPr>
          <p:spPr bwMode="auto">
            <a:xfrm>
              <a:off x="3794" y="1829"/>
              <a:ext cx="2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42079" name="Group 45"/>
            <p:cNvGrpSpPr/>
            <p:nvPr/>
          </p:nvGrpSpPr>
          <p:grpSpPr bwMode="auto">
            <a:xfrm>
              <a:off x="4038" y="1783"/>
              <a:ext cx="610" cy="327"/>
              <a:chOff x="3215" y="3521"/>
              <a:chExt cx="610" cy="327"/>
            </a:xfrm>
          </p:grpSpPr>
          <p:sp>
            <p:nvSpPr>
              <p:cNvPr id="42080" name="Text Box 46"/>
              <p:cNvSpPr txBox="1">
                <a:spLocks noChangeArrowheads="1"/>
              </p:cNvSpPr>
              <p:nvPr/>
            </p:nvSpPr>
            <p:spPr bwMode="auto">
              <a:xfrm>
                <a:off x="3215" y="3521"/>
                <a:ext cx="610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t</a:t>
                </a:r>
                <a:r>
                  <a:rPr kumimoji="1" lang="en-US" altLang="zh-CN" sz="28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hE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081" name="Line 47"/>
              <p:cNvSpPr>
                <a:spLocks noChangeShapeType="1"/>
              </p:cNvSpPr>
              <p:nvPr/>
            </p:nvSpPr>
            <p:spPr bwMode="auto">
              <a:xfrm>
                <a:off x="3445" y="3671"/>
                <a:ext cx="67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sp>
        <p:nvSpPr>
          <p:cNvPr id="304131" name="Rectangle 3"/>
          <p:cNvSpPr>
            <a:spLocks noGrp="1" noChangeArrowheads="1"/>
          </p:cNvSpPr>
          <p:nvPr>
            <p:ph type="title"/>
          </p:nvPr>
        </p:nvSpPr>
        <p:spPr>
          <a:xfrm>
            <a:off x="219075" y="130175"/>
            <a:ext cx="5657850" cy="496888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1F08F8"/>
                </a:solidFill>
              </a:rPr>
              <a:t>用使能端</a:t>
            </a:r>
            <a:r>
              <a:rPr lang="en-US" altLang="zh-CN" sz="2800" b="1" dirty="0">
                <a:solidFill>
                  <a:srgbClr val="1F08F8"/>
                </a:solidFill>
              </a:rPr>
              <a:t>E</a:t>
            </a:r>
            <a:r>
              <a:rPr lang="zh-CN" altLang="en-US" sz="2800" b="1" dirty="0">
                <a:solidFill>
                  <a:srgbClr val="1F08F8"/>
                </a:solidFill>
              </a:rPr>
              <a:t>消除尖峰信号和零重叠</a:t>
            </a:r>
            <a:endParaRPr lang="zh-CN" altLang="en-US" sz="2800" b="1" dirty="0">
              <a:solidFill>
                <a:srgbClr val="1F08F8"/>
              </a:solidFill>
            </a:endParaRPr>
          </a:p>
        </p:txBody>
      </p:sp>
      <p:grpSp>
        <p:nvGrpSpPr>
          <p:cNvPr id="304150" name="Group 22"/>
          <p:cNvGrpSpPr/>
          <p:nvPr/>
        </p:nvGrpSpPr>
        <p:grpSpPr bwMode="auto">
          <a:xfrm>
            <a:off x="4197350" y="1149350"/>
            <a:ext cx="4178300" cy="665163"/>
            <a:chOff x="2473" y="1411"/>
            <a:chExt cx="2632" cy="419"/>
          </a:xfrm>
        </p:grpSpPr>
        <p:sp>
          <p:nvSpPr>
            <p:cNvPr id="42095" name="Freeform 23"/>
            <p:cNvSpPr/>
            <p:nvPr/>
          </p:nvSpPr>
          <p:spPr bwMode="auto">
            <a:xfrm>
              <a:off x="2711" y="1581"/>
              <a:ext cx="2394" cy="249"/>
            </a:xfrm>
            <a:custGeom>
              <a:avLst/>
              <a:gdLst>
                <a:gd name="T0" fmla="*/ 0 w 2394"/>
                <a:gd name="T1" fmla="*/ 0 h 249"/>
                <a:gd name="T2" fmla="*/ 564 w 2394"/>
                <a:gd name="T3" fmla="*/ 0 h 249"/>
                <a:gd name="T4" fmla="*/ 564 w 2394"/>
                <a:gd name="T5" fmla="*/ 249 h 249"/>
                <a:gd name="T6" fmla="*/ 2394 w 2394"/>
                <a:gd name="T7" fmla="*/ 249 h 2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4" h="249">
                  <a:moveTo>
                    <a:pt x="0" y="0"/>
                  </a:moveTo>
                  <a:lnTo>
                    <a:pt x="564" y="0"/>
                  </a:lnTo>
                  <a:lnTo>
                    <a:pt x="564" y="249"/>
                  </a:lnTo>
                  <a:lnTo>
                    <a:pt x="2394" y="249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96" name="Text Box 24"/>
            <p:cNvSpPr txBox="1">
              <a:spLocks noChangeArrowheads="1"/>
            </p:cNvSpPr>
            <p:nvPr/>
          </p:nvSpPr>
          <p:spPr bwMode="auto">
            <a:xfrm>
              <a:off x="2473" y="1411"/>
              <a:ext cx="395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4156" name="Group 28"/>
          <p:cNvGrpSpPr/>
          <p:nvPr/>
        </p:nvGrpSpPr>
        <p:grpSpPr bwMode="auto">
          <a:xfrm>
            <a:off x="5432425" y="523875"/>
            <a:ext cx="1452563" cy="2671763"/>
            <a:chOff x="3422" y="330"/>
            <a:chExt cx="915" cy="1683"/>
          </a:xfrm>
        </p:grpSpPr>
        <p:sp>
          <p:nvSpPr>
            <p:cNvPr id="42089" name="Line 29"/>
            <p:cNvSpPr>
              <a:spLocks noChangeShapeType="1"/>
            </p:cNvSpPr>
            <p:nvPr/>
          </p:nvSpPr>
          <p:spPr bwMode="auto">
            <a:xfrm>
              <a:off x="3433" y="464"/>
              <a:ext cx="0" cy="1533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90" name="Line 30"/>
            <p:cNvSpPr>
              <a:spLocks noChangeShapeType="1"/>
            </p:cNvSpPr>
            <p:nvPr/>
          </p:nvSpPr>
          <p:spPr bwMode="auto">
            <a:xfrm>
              <a:off x="4337" y="429"/>
              <a:ext cx="0" cy="158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91" name="Line 31"/>
            <p:cNvSpPr>
              <a:spLocks noChangeShapeType="1"/>
            </p:cNvSpPr>
            <p:nvPr/>
          </p:nvSpPr>
          <p:spPr bwMode="auto">
            <a:xfrm>
              <a:off x="3422" y="663"/>
              <a:ext cx="91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stealth" w="sm" len="lg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92" name="Text Box 32"/>
            <p:cNvSpPr txBox="1">
              <a:spLocks noChangeArrowheads="1"/>
            </p:cNvSpPr>
            <p:nvPr/>
          </p:nvSpPr>
          <p:spPr bwMode="auto">
            <a:xfrm>
              <a:off x="3545" y="330"/>
              <a:ext cx="6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</a:t>
              </a:r>
              <a:r>
                <a:rPr kumimoji="1" lang="en-US" altLang="zh-CN" sz="2800" b="1" i="0" u="none" strike="noStrike" kern="1200" cap="none" spc="0" normalizeH="0" baseline="-2500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skew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4161" name="Group 33"/>
          <p:cNvGrpSpPr/>
          <p:nvPr/>
        </p:nvGrpSpPr>
        <p:grpSpPr bwMode="auto">
          <a:xfrm>
            <a:off x="4768850" y="2274888"/>
            <a:ext cx="1146175" cy="536575"/>
            <a:chOff x="2744" y="1818"/>
            <a:chExt cx="722" cy="338"/>
          </a:xfrm>
        </p:grpSpPr>
        <p:sp>
          <p:nvSpPr>
            <p:cNvPr id="42084" name="Line 34"/>
            <p:cNvSpPr>
              <a:spLocks noChangeShapeType="1"/>
            </p:cNvSpPr>
            <p:nvPr/>
          </p:nvSpPr>
          <p:spPr bwMode="auto">
            <a:xfrm>
              <a:off x="2744" y="1818"/>
              <a:ext cx="2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85" name="Line 35"/>
            <p:cNvSpPr>
              <a:spLocks noChangeShapeType="1"/>
            </p:cNvSpPr>
            <p:nvPr/>
          </p:nvSpPr>
          <p:spPr bwMode="auto">
            <a:xfrm flipH="1">
              <a:off x="3185" y="1818"/>
              <a:ext cx="2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42086" name="Group 36"/>
            <p:cNvGrpSpPr/>
            <p:nvPr/>
          </p:nvGrpSpPr>
          <p:grpSpPr bwMode="auto">
            <a:xfrm>
              <a:off x="2958" y="1829"/>
              <a:ext cx="508" cy="327"/>
              <a:chOff x="892" y="3512"/>
              <a:chExt cx="508" cy="327"/>
            </a:xfrm>
          </p:grpSpPr>
          <p:sp>
            <p:nvSpPr>
              <p:cNvPr id="42087" name="Text Box 37"/>
              <p:cNvSpPr txBox="1">
                <a:spLocks noChangeArrowheads="1"/>
              </p:cNvSpPr>
              <p:nvPr/>
            </p:nvSpPr>
            <p:spPr bwMode="auto">
              <a:xfrm>
                <a:off x="892" y="3512"/>
                <a:ext cx="508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t</a:t>
                </a:r>
                <a:r>
                  <a:rPr kumimoji="1" lang="en-US" altLang="zh-CN" sz="28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suE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088" name="Line 38"/>
              <p:cNvSpPr>
                <a:spLocks noChangeShapeType="1"/>
              </p:cNvSpPr>
              <p:nvPr/>
            </p:nvSpPr>
            <p:spPr bwMode="auto">
              <a:xfrm>
                <a:off x="1163" y="367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304167" name="Group 39"/>
          <p:cNvGrpSpPr/>
          <p:nvPr/>
        </p:nvGrpSpPr>
        <p:grpSpPr bwMode="auto">
          <a:xfrm>
            <a:off x="3817938" y="4479925"/>
            <a:ext cx="2636837" cy="519113"/>
            <a:chOff x="327" y="3387"/>
            <a:chExt cx="1661" cy="327"/>
          </a:xfrm>
        </p:grpSpPr>
        <p:sp>
          <p:nvSpPr>
            <p:cNvPr id="42082" name="Text Box 40"/>
            <p:cNvSpPr txBox="1">
              <a:spLocks noChangeArrowheads="1"/>
            </p:cNvSpPr>
            <p:nvPr/>
          </p:nvSpPr>
          <p:spPr bwMode="auto">
            <a:xfrm>
              <a:off x="327" y="3387"/>
              <a:ext cx="16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</a:t>
              </a:r>
              <a:r>
                <a:rPr kumimoji="1" lang="en-US" altLang="zh-CN" sz="28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suE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—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建立时间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83" name="Line 41"/>
            <p:cNvSpPr>
              <a:spLocks noChangeShapeType="1"/>
            </p:cNvSpPr>
            <p:nvPr/>
          </p:nvSpPr>
          <p:spPr bwMode="auto">
            <a:xfrm>
              <a:off x="587" y="3546"/>
              <a:ext cx="113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4176" name="Group 48"/>
          <p:cNvGrpSpPr/>
          <p:nvPr/>
        </p:nvGrpSpPr>
        <p:grpSpPr bwMode="auto">
          <a:xfrm>
            <a:off x="6507163" y="4391025"/>
            <a:ext cx="2636837" cy="519113"/>
            <a:chOff x="327" y="3387"/>
            <a:chExt cx="1661" cy="327"/>
          </a:xfrm>
        </p:grpSpPr>
        <p:sp>
          <p:nvSpPr>
            <p:cNvPr id="42075" name="Text Box 49"/>
            <p:cNvSpPr txBox="1">
              <a:spLocks noChangeArrowheads="1"/>
            </p:cNvSpPr>
            <p:nvPr/>
          </p:nvSpPr>
          <p:spPr bwMode="auto">
            <a:xfrm>
              <a:off x="327" y="3387"/>
              <a:ext cx="1661" cy="32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</a:t>
              </a:r>
              <a:r>
                <a:rPr kumimoji="1" lang="en-US" altLang="zh-CN" sz="28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hE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—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保持时间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76" name="Line 50"/>
            <p:cNvSpPr>
              <a:spLocks noChangeShapeType="1"/>
            </p:cNvSpPr>
            <p:nvPr/>
          </p:nvSpPr>
          <p:spPr bwMode="auto">
            <a:xfrm>
              <a:off x="587" y="3546"/>
              <a:ext cx="113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4182" name="Group 54"/>
          <p:cNvGrpSpPr/>
          <p:nvPr/>
        </p:nvGrpSpPr>
        <p:grpSpPr bwMode="auto">
          <a:xfrm>
            <a:off x="4787900" y="2454275"/>
            <a:ext cx="1541463" cy="1236663"/>
            <a:chOff x="3016" y="1546"/>
            <a:chExt cx="971" cy="779"/>
          </a:xfrm>
        </p:grpSpPr>
        <p:sp>
          <p:nvSpPr>
            <p:cNvPr id="42068" name="Line 55"/>
            <p:cNvSpPr>
              <a:spLocks noChangeShapeType="1"/>
            </p:cNvSpPr>
            <p:nvPr/>
          </p:nvSpPr>
          <p:spPr bwMode="auto">
            <a:xfrm>
              <a:off x="3253" y="1546"/>
              <a:ext cx="0" cy="7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69" name="Line 56"/>
            <p:cNvSpPr>
              <a:spLocks noChangeShapeType="1"/>
            </p:cNvSpPr>
            <p:nvPr/>
          </p:nvSpPr>
          <p:spPr bwMode="auto">
            <a:xfrm>
              <a:off x="3648" y="1546"/>
              <a:ext cx="0" cy="7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70" name="Line 57"/>
            <p:cNvSpPr>
              <a:spLocks noChangeShapeType="1"/>
            </p:cNvSpPr>
            <p:nvPr/>
          </p:nvSpPr>
          <p:spPr bwMode="auto">
            <a:xfrm>
              <a:off x="3016" y="1964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71" name="Line 58"/>
            <p:cNvSpPr>
              <a:spLocks noChangeShapeType="1"/>
            </p:cNvSpPr>
            <p:nvPr/>
          </p:nvSpPr>
          <p:spPr bwMode="auto">
            <a:xfrm flipH="1">
              <a:off x="3660" y="1953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42072" name="Group 59"/>
            <p:cNvGrpSpPr/>
            <p:nvPr/>
          </p:nvGrpSpPr>
          <p:grpSpPr bwMode="auto">
            <a:xfrm>
              <a:off x="3094" y="1998"/>
              <a:ext cx="893" cy="327"/>
              <a:chOff x="2225" y="3625"/>
              <a:chExt cx="893" cy="327"/>
            </a:xfrm>
          </p:grpSpPr>
          <p:sp>
            <p:nvSpPr>
              <p:cNvPr id="42073" name="Text Box 60"/>
              <p:cNvSpPr txBox="1">
                <a:spLocks noChangeArrowheads="1"/>
              </p:cNvSpPr>
              <p:nvPr/>
            </p:nvSpPr>
            <p:spPr bwMode="auto">
              <a:xfrm>
                <a:off x="2225" y="3625"/>
                <a:ext cx="893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t</a:t>
                </a:r>
                <a:r>
                  <a:rPr kumimoji="1" lang="en-US" altLang="zh-CN" sz="28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pLHE</a:t>
                </a:r>
                <a:r>
                  <a:rPr kumimoji="1" lang="en-US" altLang="zh-CN" sz="28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Y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074" name="Line 61"/>
              <p:cNvSpPr>
                <a:spLocks noChangeShapeType="1"/>
              </p:cNvSpPr>
              <p:nvPr/>
            </p:nvSpPr>
            <p:spPr bwMode="auto">
              <a:xfrm>
                <a:off x="2654" y="3772"/>
                <a:ext cx="68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304190" name="Group 62"/>
          <p:cNvGrpSpPr/>
          <p:nvPr/>
        </p:nvGrpSpPr>
        <p:grpSpPr bwMode="auto">
          <a:xfrm>
            <a:off x="6921500" y="2500313"/>
            <a:ext cx="1576388" cy="1919287"/>
            <a:chOff x="4360" y="1575"/>
            <a:chExt cx="993" cy="1209"/>
          </a:xfrm>
        </p:grpSpPr>
        <p:sp>
          <p:nvSpPr>
            <p:cNvPr id="42061" name="Line 63"/>
            <p:cNvSpPr>
              <a:spLocks noChangeShapeType="1"/>
            </p:cNvSpPr>
            <p:nvPr/>
          </p:nvSpPr>
          <p:spPr bwMode="auto">
            <a:xfrm>
              <a:off x="4653" y="1575"/>
              <a:ext cx="0" cy="12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62" name="Line 64"/>
            <p:cNvSpPr>
              <a:spLocks noChangeShapeType="1"/>
            </p:cNvSpPr>
            <p:nvPr/>
          </p:nvSpPr>
          <p:spPr bwMode="auto">
            <a:xfrm>
              <a:off x="5036" y="1575"/>
              <a:ext cx="0" cy="12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63" name="Line 65"/>
            <p:cNvSpPr>
              <a:spLocks noChangeShapeType="1"/>
            </p:cNvSpPr>
            <p:nvPr/>
          </p:nvSpPr>
          <p:spPr bwMode="auto">
            <a:xfrm>
              <a:off x="4360" y="1959"/>
              <a:ext cx="2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64" name="Line 66"/>
            <p:cNvSpPr>
              <a:spLocks noChangeShapeType="1"/>
            </p:cNvSpPr>
            <p:nvPr/>
          </p:nvSpPr>
          <p:spPr bwMode="auto">
            <a:xfrm flipH="1">
              <a:off x="5060" y="1970"/>
              <a:ext cx="2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42065" name="Group 67"/>
            <p:cNvGrpSpPr/>
            <p:nvPr/>
          </p:nvGrpSpPr>
          <p:grpSpPr bwMode="auto">
            <a:xfrm>
              <a:off x="4461" y="1933"/>
              <a:ext cx="882" cy="327"/>
              <a:chOff x="181" y="3993"/>
              <a:chExt cx="882" cy="327"/>
            </a:xfrm>
          </p:grpSpPr>
          <p:sp>
            <p:nvSpPr>
              <p:cNvPr id="42066" name="Text Box 68"/>
              <p:cNvSpPr txBox="1">
                <a:spLocks noChangeArrowheads="1"/>
              </p:cNvSpPr>
              <p:nvPr/>
            </p:nvSpPr>
            <p:spPr bwMode="auto">
              <a:xfrm>
                <a:off x="181" y="3993"/>
                <a:ext cx="882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t</a:t>
                </a:r>
                <a:r>
                  <a:rPr kumimoji="1" lang="en-US" altLang="zh-CN" sz="28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pHLE</a:t>
                </a:r>
                <a:r>
                  <a:rPr kumimoji="1" lang="en-US" altLang="zh-CN" sz="28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Y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42067" name="Line 69"/>
              <p:cNvSpPr>
                <a:spLocks noChangeShapeType="1"/>
              </p:cNvSpPr>
              <p:nvPr/>
            </p:nvSpPr>
            <p:spPr bwMode="auto">
              <a:xfrm>
                <a:off x="610" y="4151"/>
                <a:ext cx="68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304207" name="Group 79"/>
          <p:cNvGrpSpPr/>
          <p:nvPr/>
        </p:nvGrpSpPr>
        <p:grpSpPr bwMode="auto">
          <a:xfrm>
            <a:off x="4157663" y="2114550"/>
            <a:ext cx="4205287" cy="554038"/>
            <a:chOff x="2619" y="1332"/>
            <a:chExt cx="2649" cy="349"/>
          </a:xfrm>
        </p:grpSpPr>
        <p:grpSp>
          <p:nvGrpSpPr>
            <p:cNvPr id="42050" name="Group 80"/>
            <p:cNvGrpSpPr/>
            <p:nvPr/>
          </p:nvGrpSpPr>
          <p:grpSpPr bwMode="auto">
            <a:xfrm>
              <a:off x="2619" y="1354"/>
              <a:ext cx="475" cy="327"/>
              <a:chOff x="1468" y="3750"/>
              <a:chExt cx="475" cy="327"/>
            </a:xfrm>
          </p:grpSpPr>
          <p:sp>
            <p:nvSpPr>
              <p:cNvPr id="42052" name="Text Box 81"/>
              <p:cNvSpPr txBox="1">
                <a:spLocks noChangeArrowheads="1"/>
              </p:cNvSpPr>
              <p:nvPr/>
            </p:nvSpPr>
            <p:spPr bwMode="auto">
              <a:xfrm>
                <a:off x="1468" y="3750"/>
                <a:ext cx="475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E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053" name="Line 82"/>
              <p:cNvSpPr>
                <a:spLocks noChangeShapeType="1"/>
              </p:cNvSpPr>
              <p:nvPr/>
            </p:nvSpPr>
            <p:spPr bwMode="auto">
              <a:xfrm>
                <a:off x="1525" y="3795"/>
                <a:ext cx="135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42051" name="Freeform 83"/>
            <p:cNvSpPr/>
            <p:nvPr/>
          </p:nvSpPr>
          <p:spPr bwMode="auto">
            <a:xfrm>
              <a:off x="2874" y="1332"/>
              <a:ext cx="2394" cy="282"/>
            </a:xfrm>
            <a:custGeom>
              <a:avLst/>
              <a:gdLst>
                <a:gd name="T0" fmla="*/ 0 w 2394"/>
                <a:gd name="T1" fmla="*/ 276 h 282"/>
                <a:gd name="T2" fmla="*/ 390 w 2394"/>
                <a:gd name="T3" fmla="*/ 276 h 282"/>
                <a:gd name="T4" fmla="*/ 390 w 2394"/>
                <a:gd name="T5" fmla="*/ 0 h 282"/>
                <a:gd name="T6" fmla="*/ 1782 w 2394"/>
                <a:gd name="T7" fmla="*/ 0 h 282"/>
                <a:gd name="T8" fmla="*/ 1782 w 2394"/>
                <a:gd name="T9" fmla="*/ 282 h 282"/>
                <a:gd name="T10" fmla="*/ 2394 w 2394"/>
                <a:gd name="T11" fmla="*/ 282 h 2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94" h="282">
                  <a:moveTo>
                    <a:pt x="0" y="276"/>
                  </a:moveTo>
                  <a:lnTo>
                    <a:pt x="390" y="276"/>
                  </a:lnTo>
                  <a:lnTo>
                    <a:pt x="390" y="0"/>
                  </a:lnTo>
                  <a:lnTo>
                    <a:pt x="1782" y="0"/>
                  </a:lnTo>
                  <a:lnTo>
                    <a:pt x="1782" y="282"/>
                  </a:lnTo>
                  <a:lnTo>
                    <a:pt x="2394" y="282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4217" name="Group 89"/>
          <p:cNvGrpSpPr/>
          <p:nvPr/>
        </p:nvGrpSpPr>
        <p:grpSpPr bwMode="auto">
          <a:xfrm>
            <a:off x="301625" y="657225"/>
            <a:ext cx="3411538" cy="3025775"/>
            <a:chOff x="150" y="1006"/>
            <a:chExt cx="2149" cy="1906"/>
          </a:xfrm>
        </p:grpSpPr>
        <p:grpSp>
          <p:nvGrpSpPr>
            <p:cNvPr id="42019" name="Group 90"/>
            <p:cNvGrpSpPr/>
            <p:nvPr/>
          </p:nvGrpSpPr>
          <p:grpSpPr bwMode="auto">
            <a:xfrm>
              <a:off x="150" y="1006"/>
              <a:ext cx="2149" cy="1906"/>
              <a:chOff x="150" y="1006"/>
              <a:chExt cx="2149" cy="1906"/>
            </a:xfrm>
          </p:grpSpPr>
          <p:grpSp>
            <p:nvGrpSpPr>
              <p:cNvPr id="42033" name="Group 91"/>
              <p:cNvGrpSpPr/>
              <p:nvPr/>
            </p:nvGrpSpPr>
            <p:grpSpPr bwMode="auto">
              <a:xfrm>
                <a:off x="150" y="1006"/>
                <a:ext cx="2149" cy="1906"/>
                <a:chOff x="150" y="1006"/>
                <a:chExt cx="2149" cy="1906"/>
              </a:xfrm>
            </p:grpSpPr>
            <p:pic>
              <p:nvPicPr>
                <p:cNvPr id="42038" name="Picture 92"/>
                <p:cNvPicPr>
                  <a:picLocks noChangeAspect="1" noChangeArrowheads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0" y="1006"/>
                  <a:ext cx="1975" cy="19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2039" name="Rectangle 93"/>
                <p:cNvSpPr>
                  <a:spLocks noChangeArrowheads="1"/>
                </p:cNvSpPr>
                <p:nvPr/>
              </p:nvSpPr>
              <p:spPr bwMode="auto">
                <a:xfrm>
                  <a:off x="212" y="1100"/>
                  <a:ext cx="121" cy="138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bg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2040" name="Rectangle 94"/>
                <p:cNvSpPr>
                  <a:spLocks noChangeArrowheads="1"/>
                </p:cNvSpPr>
                <p:nvPr/>
              </p:nvSpPr>
              <p:spPr bwMode="auto">
                <a:xfrm>
                  <a:off x="1937" y="1201"/>
                  <a:ext cx="128" cy="151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bg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grpSp>
              <p:nvGrpSpPr>
                <p:cNvPr id="42041" name="Group 95"/>
                <p:cNvGrpSpPr/>
                <p:nvPr/>
              </p:nvGrpSpPr>
              <p:grpSpPr bwMode="auto">
                <a:xfrm>
                  <a:off x="163" y="1100"/>
                  <a:ext cx="185" cy="327"/>
                  <a:chOff x="207" y="1100"/>
                  <a:chExt cx="185" cy="327"/>
                </a:xfrm>
              </p:grpSpPr>
              <p:sp>
                <p:nvSpPr>
                  <p:cNvPr id="42048" name="Text Box 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" y="1100"/>
                    <a:ext cx="185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rPr>
                      <a:t>E</a:t>
                    </a:r>
                    <a:endParaRPr kumimoji="1" lang="en-US" altLang="zh-CN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42049" name="Line 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8" y="1159"/>
                    <a:ext cx="134" cy="1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</p:grpSp>
            <p:sp>
              <p:nvSpPr>
                <p:cNvPr id="42042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66" y="2084"/>
                  <a:ext cx="206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A</a:t>
                  </a:r>
                  <a:endPara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2043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827" y="1156"/>
                  <a:ext cx="403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Y</a:t>
                  </a:r>
                  <a:r>
                    <a:rPr kumimoji="1" lang="en-US" altLang="zh-CN" sz="2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  <a:endPara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2044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1817" y="1608"/>
                  <a:ext cx="48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Y</a:t>
                  </a:r>
                  <a:r>
                    <a:rPr kumimoji="1" lang="en-US" altLang="zh-CN" sz="2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  <a:endPara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2045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1802" y="2015"/>
                  <a:ext cx="404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Y</a:t>
                  </a:r>
                  <a:r>
                    <a:rPr kumimoji="1" lang="en-US" altLang="zh-CN" sz="2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2</a:t>
                  </a:r>
                  <a:endPara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2046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819" y="2466"/>
                  <a:ext cx="38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Y</a:t>
                  </a:r>
                  <a:r>
                    <a:rPr kumimoji="1" lang="en-US" altLang="zh-CN" sz="2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3</a:t>
                  </a:r>
                  <a:endPara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2047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63" y="1585"/>
                  <a:ext cx="207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B</a:t>
                  </a:r>
                  <a:endPara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42034" name="Rectangle 104"/>
              <p:cNvSpPr>
                <a:spLocks noChangeArrowheads="1"/>
              </p:cNvSpPr>
              <p:nvPr/>
            </p:nvSpPr>
            <p:spPr bwMode="auto">
              <a:xfrm>
                <a:off x="1440" y="1927"/>
                <a:ext cx="89" cy="12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035" name="Line 105"/>
              <p:cNvSpPr>
                <a:spLocks noChangeShapeType="1"/>
              </p:cNvSpPr>
              <p:nvPr/>
            </p:nvSpPr>
            <p:spPr bwMode="auto">
              <a:xfrm>
                <a:off x="1512" y="1828"/>
                <a:ext cx="3" cy="3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036" name="Line 106"/>
              <p:cNvSpPr>
                <a:spLocks noChangeShapeType="1"/>
              </p:cNvSpPr>
              <p:nvPr/>
            </p:nvSpPr>
            <p:spPr bwMode="auto">
              <a:xfrm>
                <a:off x="1434" y="1828"/>
                <a:ext cx="3" cy="2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037" name="Oval 107"/>
              <p:cNvSpPr>
                <a:spLocks noChangeArrowheads="1"/>
              </p:cNvSpPr>
              <p:nvPr/>
            </p:nvSpPr>
            <p:spPr bwMode="auto">
              <a:xfrm>
                <a:off x="1418" y="1983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42020" name="Text Box 108"/>
            <p:cNvSpPr txBox="1">
              <a:spLocks noChangeArrowheads="1"/>
            </p:cNvSpPr>
            <p:nvPr/>
          </p:nvSpPr>
          <p:spPr bwMode="auto">
            <a:xfrm>
              <a:off x="504" y="111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21" name="Text Box 109"/>
            <p:cNvSpPr txBox="1">
              <a:spLocks noChangeArrowheads="1"/>
            </p:cNvSpPr>
            <p:nvPr/>
          </p:nvSpPr>
          <p:spPr bwMode="auto">
            <a:xfrm>
              <a:off x="520" y="160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22" name="Text Box 110"/>
            <p:cNvSpPr txBox="1">
              <a:spLocks noChangeArrowheads="1"/>
            </p:cNvSpPr>
            <p:nvPr/>
          </p:nvSpPr>
          <p:spPr bwMode="auto">
            <a:xfrm>
              <a:off x="520" y="211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23" name="Text Box 111"/>
            <p:cNvSpPr txBox="1">
              <a:spLocks noChangeArrowheads="1"/>
            </p:cNvSpPr>
            <p:nvPr/>
          </p:nvSpPr>
          <p:spPr bwMode="auto">
            <a:xfrm>
              <a:off x="888" y="161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24" name="Text Box 112"/>
            <p:cNvSpPr txBox="1">
              <a:spLocks noChangeArrowheads="1"/>
            </p:cNvSpPr>
            <p:nvPr/>
          </p:nvSpPr>
          <p:spPr bwMode="auto">
            <a:xfrm>
              <a:off x="888" y="21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25" name="Text Box 113"/>
            <p:cNvSpPr txBox="1">
              <a:spLocks noChangeArrowheads="1"/>
            </p:cNvSpPr>
            <p:nvPr/>
          </p:nvSpPr>
          <p:spPr bwMode="auto">
            <a:xfrm>
              <a:off x="1536" y="1184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26" name="Text Box 114"/>
            <p:cNvSpPr txBox="1">
              <a:spLocks noChangeArrowheads="1"/>
            </p:cNvSpPr>
            <p:nvPr/>
          </p:nvSpPr>
          <p:spPr bwMode="auto">
            <a:xfrm>
              <a:off x="1536" y="1632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27" name="Text Box 115"/>
            <p:cNvSpPr txBox="1">
              <a:spLocks noChangeArrowheads="1"/>
            </p:cNvSpPr>
            <p:nvPr/>
          </p:nvSpPr>
          <p:spPr bwMode="auto">
            <a:xfrm>
              <a:off x="1536" y="2064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28" name="Text Box 116"/>
            <p:cNvSpPr txBox="1">
              <a:spLocks noChangeArrowheads="1"/>
            </p:cNvSpPr>
            <p:nvPr/>
          </p:nvSpPr>
          <p:spPr bwMode="auto">
            <a:xfrm>
              <a:off x="1544" y="248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29" name="Line 117"/>
            <p:cNvSpPr>
              <a:spLocks noChangeShapeType="1"/>
            </p:cNvSpPr>
            <p:nvPr/>
          </p:nvSpPr>
          <p:spPr bwMode="auto">
            <a:xfrm>
              <a:off x="1880" y="1216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30" name="Line 118"/>
            <p:cNvSpPr>
              <a:spLocks noChangeShapeType="1"/>
            </p:cNvSpPr>
            <p:nvPr/>
          </p:nvSpPr>
          <p:spPr bwMode="auto">
            <a:xfrm>
              <a:off x="1880" y="1664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31" name="Line 119"/>
            <p:cNvSpPr>
              <a:spLocks noChangeShapeType="1"/>
            </p:cNvSpPr>
            <p:nvPr/>
          </p:nvSpPr>
          <p:spPr bwMode="auto">
            <a:xfrm>
              <a:off x="1872" y="2072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32" name="Line 120"/>
            <p:cNvSpPr>
              <a:spLocks noChangeShapeType="1"/>
            </p:cNvSpPr>
            <p:nvPr/>
          </p:nvSpPr>
          <p:spPr bwMode="auto">
            <a:xfrm>
              <a:off x="1888" y="2520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4251" name="Group 123"/>
          <p:cNvGrpSpPr/>
          <p:nvPr/>
        </p:nvGrpSpPr>
        <p:grpSpPr bwMode="auto">
          <a:xfrm>
            <a:off x="204788" y="3614739"/>
            <a:ext cx="3962400" cy="1146175"/>
            <a:chOff x="0" y="2344"/>
            <a:chExt cx="2496" cy="722"/>
          </a:xfrm>
        </p:grpSpPr>
        <p:grpSp>
          <p:nvGrpSpPr>
            <p:cNvPr id="42012" name="Group 17"/>
            <p:cNvGrpSpPr/>
            <p:nvPr/>
          </p:nvGrpSpPr>
          <p:grpSpPr bwMode="auto">
            <a:xfrm>
              <a:off x="0" y="2344"/>
              <a:ext cx="2496" cy="722"/>
              <a:chOff x="478" y="2880"/>
              <a:chExt cx="2496" cy="722"/>
            </a:xfrm>
          </p:grpSpPr>
          <p:sp>
            <p:nvSpPr>
              <p:cNvPr id="42015" name="Text Box 18"/>
              <p:cNvSpPr txBox="1">
                <a:spLocks noChangeArrowheads="1"/>
              </p:cNvSpPr>
              <p:nvPr/>
            </p:nvSpPr>
            <p:spPr bwMode="auto">
              <a:xfrm>
                <a:off x="478" y="3107"/>
                <a:ext cx="13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AB=10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01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016" name="AutoShape 19"/>
              <p:cNvSpPr/>
              <p:nvPr/>
            </p:nvSpPr>
            <p:spPr bwMode="auto">
              <a:xfrm>
                <a:off x="1696" y="2983"/>
                <a:ext cx="158" cy="554"/>
              </a:xfrm>
              <a:prstGeom prst="leftBrace">
                <a:avLst>
                  <a:gd name="adj1" fmla="val 29219"/>
                  <a:gd name="adj2" fmla="val 50000"/>
                </a:avLst>
              </a:prstGeom>
              <a:noFill/>
              <a:ln w="38100">
                <a:solidFill>
                  <a:srgbClr val="FF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017" name="Text Box 20"/>
              <p:cNvSpPr txBox="1">
                <a:spLocks noChangeArrowheads="1"/>
              </p:cNvSpPr>
              <p:nvPr/>
            </p:nvSpPr>
            <p:spPr bwMode="auto">
              <a:xfrm>
                <a:off x="1889" y="2880"/>
                <a:ext cx="108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=0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1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018" name="Text Box 21"/>
              <p:cNvSpPr txBox="1">
                <a:spLocks noChangeArrowheads="1"/>
              </p:cNvSpPr>
              <p:nvPr/>
            </p:nvSpPr>
            <p:spPr bwMode="auto">
              <a:xfrm>
                <a:off x="1889" y="3275"/>
                <a:ext cx="108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=1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0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42013" name="Line 121"/>
            <p:cNvSpPr>
              <a:spLocks noChangeShapeType="1"/>
            </p:cNvSpPr>
            <p:nvPr/>
          </p:nvSpPr>
          <p:spPr bwMode="auto">
            <a:xfrm>
              <a:off x="1480" y="2400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14" name="Line 122"/>
            <p:cNvSpPr>
              <a:spLocks noChangeShapeType="1"/>
            </p:cNvSpPr>
            <p:nvPr/>
          </p:nvSpPr>
          <p:spPr bwMode="auto">
            <a:xfrm>
              <a:off x="1472" y="2800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4254" name="Group 126"/>
          <p:cNvGrpSpPr/>
          <p:nvPr/>
        </p:nvGrpSpPr>
        <p:grpSpPr bwMode="auto">
          <a:xfrm>
            <a:off x="4087813" y="2867025"/>
            <a:ext cx="4267200" cy="555625"/>
            <a:chOff x="2575" y="1806"/>
            <a:chExt cx="2688" cy="350"/>
          </a:xfrm>
        </p:grpSpPr>
        <p:grpSp>
          <p:nvGrpSpPr>
            <p:cNvPr id="42008" name="Group 51"/>
            <p:cNvGrpSpPr/>
            <p:nvPr/>
          </p:nvGrpSpPr>
          <p:grpSpPr bwMode="auto">
            <a:xfrm>
              <a:off x="2575" y="1806"/>
              <a:ext cx="2688" cy="350"/>
              <a:chOff x="2315" y="2191"/>
              <a:chExt cx="2688" cy="350"/>
            </a:xfrm>
          </p:grpSpPr>
          <p:sp>
            <p:nvSpPr>
              <p:cNvPr id="42010" name="Freeform 52"/>
              <p:cNvSpPr/>
              <p:nvPr/>
            </p:nvSpPr>
            <p:spPr bwMode="auto">
              <a:xfrm>
                <a:off x="2620" y="2191"/>
                <a:ext cx="2383" cy="260"/>
              </a:xfrm>
              <a:custGeom>
                <a:avLst/>
                <a:gdLst>
                  <a:gd name="T0" fmla="*/ 0 w 2383"/>
                  <a:gd name="T1" fmla="*/ 260 h 260"/>
                  <a:gd name="T2" fmla="*/ 768 w 2383"/>
                  <a:gd name="T3" fmla="*/ 260 h 260"/>
                  <a:gd name="T4" fmla="*/ 768 w 2383"/>
                  <a:gd name="T5" fmla="*/ 0 h 260"/>
                  <a:gd name="T6" fmla="*/ 2383 w 2383"/>
                  <a:gd name="T7" fmla="*/ 0 h 2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383" h="260">
                    <a:moveTo>
                      <a:pt x="0" y="260"/>
                    </a:moveTo>
                    <a:lnTo>
                      <a:pt x="768" y="260"/>
                    </a:lnTo>
                    <a:lnTo>
                      <a:pt x="768" y="0"/>
                    </a:lnTo>
                    <a:lnTo>
                      <a:pt x="2383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011" name="Text Box 53"/>
              <p:cNvSpPr txBox="1">
                <a:spLocks noChangeArrowheads="1"/>
              </p:cNvSpPr>
              <p:nvPr/>
            </p:nvSpPr>
            <p:spPr bwMode="auto">
              <a:xfrm>
                <a:off x="2315" y="2214"/>
                <a:ext cx="508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42009" name="Line 124"/>
            <p:cNvSpPr>
              <a:spLocks noChangeShapeType="1"/>
            </p:cNvSpPr>
            <p:nvPr/>
          </p:nvSpPr>
          <p:spPr bwMode="auto">
            <a:xfrm>
              <a:off x="2616" y="1880"/>
              <a:ext cx="144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4255" name="Group 127"/>
          <p:cNvGrpSpPr/>
          <p:nvPr/>
        </p:nvGrpSpPr>
        <p:grpSpPr bwMode="auto">
          <a:xfrm>
            <a:off x="4016375" y="3540125"/>
            <a:ext cx="4451350" cy="650875"/>
            <a:chOff x="2530" y="2230"/>
            <a:chExt cx="2804" cy="410"/>
          </a:xfrm>
        </p:grpSpPr>
        <p:grpSp>
          <p:nvGrpSpPr>
            <p:cNvPr id="42004" name="Group 84"/>
            <p:cNvGrpSpPr/>
            <p:nvPr/>
          </p:nvGrpSpPr>
          <p:grpSpPr bwMode="auto">
            <a:xfrm>
              <a:off x="2530" y="2230"/>
              <a:ext cx="2804" cy="410"/>
              <a:chOff x="2530" y="2230"/>
              <a:chExt cx="2804" cy="410"/>
            </a:xfrm>
          </p:grpSpPr>
          <p:sp>
            <p:nvSpPr>
              <p:cNvPr id="42006" name="Text Box 85"/>
              <p:cNvSpPr txBox="1">
                <a:spLocks noChangeArrowheads="1"/>
              </p:cNvSpPr>
              <p:nvPr/>
            </p:nvSpPr>
            <p:spPr bwMode="auto">
              <a:xfrm>
                <a:off x="2530" y="2230"/>
                <a:ext cx="56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007" name="Freeform 86"/>
              <p:cNvSpPr/>
              <p:nvPr/>
            </p:nvSpPr>
            <p:spPr bwMode="auto">
              <a:xfrm>
                <a:off x="2892" y="2370"/>
                <a:ext cx="2442" cy="270"/>
              </a:xfrm>
              <a:custGeom>
                <a:avLst/>
                <a:gdLst>
                  <a:gd name="T0" fmla="*/ 0 w 2442"/>
                  <a:gd name="T1" fmla="*/ 0 h 270"/>
                  <a:gd name="T2" fmla="*/ 2148 w 2442"/>
                  <a:gd name="T3" fmla="*/ 0 h 270"/>
                  <a:gd name="T4" fmla="*/ 2148 w 2442"/>
                  <a:gd name="T5" fmla="*/ 270 h 270"/>
                  <a:gd name="T6" fmla="*/ 2442 w 2442"/>
                  <a:gd name="T7" fmla="*/ 270 h 27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42" h="270">
                    <a:moveTo>
                      <a:pt x="0" y="0"/>
                    </a:moveTo>
                    <a:lnTo>
                      <a:pt x="2148" y="0"/>
                    </a:lnTo>
                    <a:lnTo>
                      <a:pt x="2148" y="270"/>
                    </a:lnTo>
                    <a:lnTo>
                      <a:pt x="2442" y="27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42005" name="Line 125"/>
            <p:cNvSpPr>
              <a:spLocks noChangeShapeType="1"/>
            </p:cNvSpPr>
            <p:nvPr/>
          </p:nvSpPr>
          <p:spPr bwMode="auto">
            <a:xfrm>
              <a:off x="2600" y="2280"/>
              <a:ext cx="144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4153" name="Group 25"/>
          <p:cNvGrpSpPr/>
          <p:nvPr/>
        </p:nvGrpSpPr>
        <p:grpSpPr bwMode="auto">
          <a:xfrm>
            <a:off x="4178300" y="542925"/>
            <a:ext cx="4176713" cy="679450"/>
            <a:chOff x="2632" y="342"/>
            <a:chExt cx="2631" cy="428"/>
          </a:xfrm>
        </p:grpSpPr>
        <p:sp>
          <p:nvSpPr>
            <p:cNvPr id="42093" name="Freeform 26"/>
            <p:cNvSpPr/>
            <p:nvPr/>
          </p:nvSpPr>
          <p:spPr bwMode="auto">
            <a:xfrm flipV="1">
              <a:off x="2869" y="511"/>
              <a:ext cx="2394" cy="259"/>
            </a:xfrm>
            <a:custGeom>
              <a:avLst/>
              <a:gdLst>
                <a:gd name="T0" fmla="*/ 0 w 2394"/>
                <a:gd name="T1" fmla="*/ 0 h 259"/>
                <a:gd name="T2" fmla="*/ 1468 w 2394"/>
                <a:gd name="T3" fmla="*/ 0 h 259"/>
                <a:gd name="T4" fmla="*/ 1468 w 2394"/>
                <a:gd name="T5" fmla="*/ 259 h 259"/>
                <a:gd name="T6" fmla="*/ 2394 w 2394"/>
                <a:gd name="T7" fmla="*/ 259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4" h="259">
                  <a:moveTo>
                    <a:pt x="0" y="0"/>
                  </a:moveTo>
                  <a:lnTo>
                    <a:pt x="1468" y="0"/>
                  </a:lnTo>
                  <a:lnTo>
                    <a:pt x="1468" y="259"/>
                  </a:lnTo>
                  <a:lnTo>
                    <a:pt x="2394" y="259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94" name="Text Box 27"/>
            <p:cNvSpPr txBox="1">
              <a:spLocks noChangeArrowheads="1"/>
            </p:cNvSpPr>
            <p:nvPr/>
          </p:nvSpPr>
          <p:spPr bwMode="auto">
            <a:xfrm>
              <a:off x="2632" y="342"/>
              <a:ext cx="429" cy="32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6263" y="4718050"/>
            <a:ext cx="8567737" cy="996950"/>
            <a:chOff x="576263" y="4718050"/>
            <a:chExt cx="8567737" cy="996950"/>
          </a:xfrm>
        </p:grpSpPr>
        <p:grpSp>
          <p:nvGrpSpPr>
            <p:cNvPr id="304198" name="Group 70"/>
            <p:cNvGrpSpPr/>
            <p:nvPr/>
          </p:nvGrpSpPr>
          <p:grpSpPr bwMode="auto">
            <a:xfrm>
              <a:off x="576263" y="4718050"/>
              <a:ext cx="8567737" cy="996950"/>
              <a:chOff x="182" y="3455"/>
              <a:chExt cx="5397" cy="628"/>
            </a:xfrm>
          </p:grpSpPr>
          <p:grpSp>
            <p:nvGrpSpPr>
              <p:cNvPr id="42054" name="Group 71"/>
              <p:cNvGrpSpPr/>
              <p:nvPr/>
            </p:nvGrpSpPr>
            <p:grpSpPr bwMode="auto">
              <a:xfrm>
                <a:off x="192" y="3455"/>
                <a:ext cx="893" cy="327"/>
                <a:chOff x="192" y="3455"/>
                <a:chExt cx="893" cy="327"/>
              </a:xfrm>
            </p:grpSpPr>
            <p:sp>
              <p:nvSpPr>
                <p:cNvPr id="42059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92" y="3455"/>
                  <a:ext cx="893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800" b="1" i="0" u="none" strike="noStrike" kern="1200" cap="none" spc="0" normalizeH="0" baseline="0" noProof="0" dirty="0" err="1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t</a:t>
                  </a:r>
                  <a:r>
                    <a:rPr kumimoji="1" lang="en-US" altLang="zh-CN" sz="2800" b="1" i="0" u="none" strike="noStrike" kern="1200" cap="none" spc="0" normalizeH="0" baseline="-25000" noProof="0" dirty="0" err="1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pLHE</a:t>
                  </a:r>
                  <a:r>
                    <a:rPr kumimoji="1" lang="en-US" altLang="zh-CN" sz="2800" b="1" i="0" u="none" strike="noStrike" kern="1200" cap="none" spc="0" normalizeH="0" baseline="-25000" noProof="0" dirty="0" err="1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  <a:sym typeface="Symbol" panose="05050102010706020507" pitchFamily="18" charset="2"/>
                    </a:rPr>
                    <a:t>Y</a:t>
                  </a:r>
                  <a:endPara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2060" name="Line 73"/>
                <p:cNvSpPr>
                  <a:spLocks noChangeShapeType="1"/>
                </p:cNvSpPr>
                <p:nvPr/>
              </p:nvSpPr>
              <p:spPr bwMode="auto">
                <a:xfrm>
                  <a:off x="621" y="3613"/>
                  <a:ext cx="6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42055" name="Group 74"/>
              <p:cNvGrpSpPr/>
              <p:nvPr/>
            </p:nvGrpSpPr>
            <p:grpSpPr bwMode="auto">
              <a:xfrm>
                <a:off x="182" y="3756"/>
                <a:ext cx="882" cy="327"/>
                <a:chOff x="181" y="3993"/>
                <a:chExt cx="882" cy="327"/>
              </a:xfrm>
            </p:grpSpPr>
            <p:sp>
              <p:nvSpPr>
                <p:cNvPr id="42057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181" y="3993"/>
                  <a:ext cx="88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800" b="1" i="0" u="none" strike="noStrike" kern="1200" cap="none" spc="0" normalizeH="0" baseline="0" noProof="0" dirty="0" err="1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t</a:t>
                  </a:r>
                  <a:r>
                    <a:rPr kumimoji="1" lang="en-US" altLang="zh-CN" sz="2800" b="1" i="0" u="none" strike="noStrike" kern="1200" cap="none" spc="0" normalizeH="0" baseline="-25000" noProof="0" dirty="0" err="1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pHLE</a:t>
                  </a:r>
                  <a:r>
                    <a:rPr kumimoji="1" lang="en-US" altLang="zh-CN" sz="2800" b="1" i="0" u="none" strike="noStrike" kern="1200" cap="none" spc="0" normalizeH="0" baseline="-25000" noProof="0" dirty="0" err="1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  <a:sym typeface="Symbol" panose="05050102010706020507" pitchFamily="18" charset="2"/>
                    </a:rPr>
                    <a:t>Y</a:t>
                  </a:r>
                  <a:endPara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42058" name="Line 76"/>
                <p:cNvSpPr>
                  <a:spLocks noChangeShapeType="1"/>
                </p:cNvSpPr>
                <p:nvPr/>
              </p:nvSpPr>
              <p:spPr bwMode="auto">
                <a:xfrm>
                  <a:off x="610" y="4151"/>
                  <a:ext cx="6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42056" name="Text Box 77"/>
              <p:cNvSpPr txBox="1">
                <a:spLocks noChangeArrowheads="1"/>
              </p:cNvSpPr>
              <p:nvPr/>
            </p:nvSpPr>
            <p:spPr bwMode="auto">
              <a:xfrm>
                <a:off x="948" y="3659"/>
                <a:ext cx="463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—E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信号由输入到输出的延迟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(2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级门延迟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)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3" name="直接连接符 2"/>
            <p:cNvCxnSpPr/>
            <p:nvPr/>
          </p:nvCxnSpPr>
          <p:spPr bwMode="auto">
            <a:xfrm>
              <a:off x="2259011" y="5144201"/>
              <a:ext cx="204789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1936750" y="5607050"/>
            <a:ext cx="6005513" cy="1046163"/>
            <a:chOff x="1936750" y="5607050"/>
            <a:chExt cx="6005513" cy="1046163"/>
          </a:xfrm>
        </p:grpSpPr>
        <p:sp>
          <p:nvSpPr>
            <p:cNvPr id="304130" name="Rectangle 2" descr="羊皮纸"/>
            <p:cNvSpPr>
              <a:spLocks noChangeArrowheads="1"/>
            </p:cNvSpPr>
            <p:nvPr/>
          </p:nvSpPr>
          <p:spPr bwMode="auto">
            <a:xfrm>
              <a:off x="1936750" y="5607050"/>
              <a:ext cx="5916613" cy="104616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38100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4206" name="Text Box 78"/>
            <p:cNvSpPr txBox="1">
              <a:spLocks noChangeArrowheads="1"/>
            </p:cNvSpPr>
            <p:nvPr/>
          </p:nvSpPr>
          <p:spPr bwMode="auto">
            <a:xfrm>
              <a:off x="1989138" y="5643563"/>
              <a:ext cx="5953125" cy="946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E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的正跳变可以和输入跳变同时到来，而    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</a:t>
              </a:r>
              <a:r>
                <a:rPr kumimoji="1" lang="en-US" altLang="zh-CN" sz="2800" b="1" i="0" u="none" strike="noStrike" kern="1200" cap="none" spc="0" normalizeH="0" baseline="-2500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hE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+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pHLE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Y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≥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pHL3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2098071" y="5761281"/>
              <a:ext cx="216504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连接符 7"/>
            <p:cNvCxnSpPr/>
            <p:nvPr/>
          </p:nvCxnSpPr>
          <p:spPr bwMode="auto">
            <a:xfrm>
              <a:off x="3060700" y="6355921"/>
              <a:ext cx="10795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4087813" y="6355921"/>
              <a:ext cx="103188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0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0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0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0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4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4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0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4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4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0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0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3" y="447675"/>
            <a:ext cx="8759825" cy="442913"/>
          </a:xfrm>
        </p:spPr>
        <p:txBody>
          <a:bodyPr/>
          <a:lstStyle/>
          <a:p>
            <a:pPr algn="l" eaLnBrk="1" hangingPunct="1"/>
            <a:r>
              <a:rPr kumimoji="0" lang="zh-CN" altLang="en-US" sz="2800" b="1" dirty="0">
                <a:solidFill>
                  <a:srgbClr val="1F08F8"/>
                </a:solidFill>
              </a:rPr>
              <a:t>使用</a:t>
            </a:r>
            <a:r>
              <a:rPr kumimoji="0" lang="en-US" altLang="zh-CN" sz="2800" b="1" dirty="0">
                <a:solidFill>
                  <a:srgbClr val="1F08F8"/>
                </a:solidFill>
              </a:rPr>
              <a:t>E</a:t>
            </a:r>
            <a:r>
              <a:rPr kumimoji="0" lang="zh-CN" altLang="en-US" sz="2800" b="1" dirty="0">
                <a:solidFill>
                  <a:srgbClr val="1F08F8"/>
                </a:solidFill>
              </a:rPr>
              <a:t>来抑制零重叠和尖峰，译码器的输出波形变窄了</a:t>
            </a:r>
            <a:r>
              <a:rPr kumimoji="0" lang="en-US" altLang="zh-CN" sz="2800" b="1" dirty="0">
                <a:solidFill>
                  <a:srgbClr val="1F08F8"/>
                </a:solidFill>
              </a:rPr>
              <a:t>.</a:t>
            </a:r>
            <a:endParaRPr kumimoji="0" lang="en-US" altLang="zh-CN" sz="2800" b="1" dirty="0">
              <a:solidFill>
                <a:srgbClr val="1F08F8"/>
              </a:solidFill>
            </a:endParaRPr>
          </a:p>
        </p:txBody>
      </p:sp>
      <p:grpSp>
        <p:nvGrpSpPr>
          <p:cNvPr id="305213" name="Group 61"/>
          <p:cNvGrpSpPr/>
          <p:nvPr/>
        </p:nvGrpSpPr>
        <p:grpSpPr bwMode="auto">
          <a:xfrm>
            <a:off x="608013" y="1371600"/>
            <a:ext cx="3751262" cy="4078288"/>
            <a:chOff x="383" y="864"/>
            <a:chExt cx="2363" cy="2569"/>
          </a:xfrm>
        </p:grpSpPr>
        <p:grpSp>
          <p:nvGrpSpPr>
            <p:cNvPr id="43045" name="Group 3"/>
            <p:cNvGrpSpPr/>
            <p:nvPr/>
          </p:nvGrpSpPr>
          <p:grpSpPr bwMode="auto">
            <a:xfrm>
              <a:off x="383" y="864"/>
              <a:ext cx="2363" cy="2569"/>
              <a:chOff x="383" y="864"/>
              <a:chExt cx="2363" cy="2569"/>
            </a:xfrm>
          </p:grpSpPr>
          <p:graphicFrame>
            <p:nvGraphicFramePr>
              <p:cNvPr id="43050" name="Object 4"/>
              <p:cNvGraphicFramePr>
                <a:graphicFrameLocks noChangeAspect="1"/>
              </p:cNvGraphicFramePr>
              <p:nvPr/>
            </p:nvGraphicFramePr>
            <p:xfrm>
              <a:off x="728" y="1301"/>
              <a:ext cx="1965" cy="2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6" name="位图图像" r:id="rId1" imgW="2352675" imgH="2571750" progId="Paint.Picture">
                      <p:embed/>
                    </p:oleObj>
                  </mc:Choice>
                  <mc:Fallback>
                    <p:oleObj name="位图图像" r:id="rId1" imgW="2352675" imgH="2571750" progId="Paint.Picture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8" y="1301"/>
                            <a:ext cx="1965" cy="2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51" name="Text Box 5"/>
              <p:cNvSpPr txBox="1">
                <a:spLocks noChangeArrowheads="1"/>
              </p:cNvSpPr>
              <p:nvPr/>
            </p:nvSpPr>
            <p:spPr bwMode="auto">
              <a:xfrm>
                <a:off x="2361" y="3111"/>
                <a:ext cx="3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rPr>
                  <a:t>“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0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rPr>
                  <a:t>”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52" name="Line 6"/>
              <p:cNvSpPr>
                <a:spLocks noChangeShapeType="1"/>
              </p:cNvSpPr>
              <p:nvPr/>
            </p:nvSpPr>
            <p:spPr bwMode="auto">
              <a:xfrm flipV="1">
                <a:off x="1136" y="1528"/>
                <a:ext cx="0" cy="7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53" name="Line 7"/>
              <p:cNvSpPr>
                <a:spLocks noChangeShapeType="1"/>
              </p:cNvSpPr>
              <p:nvPr/>
            </p:nvSpPr>
            <p:spPr bwMode="auto">
              <a:xfrm flipV="1">
                <a:off x="1318" y="1528"/>
                <a:ext cx="0" cy="104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54" name="Line 8"/>
              <p:cNvSpPr>
                <a:spLocks noChangeShapeType="1"/>
              </p:cNvSpPr>
              <p:nvPr/>
            </p:nvSpPr>
            <p:spPr bwMode="auto">
              <a:xfrm flipV="1">
                <a:off x="1499" y="1528"/>
                <a:ext cx="0" cy="13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55" name="Line 9"/>
              <p:cNvSpPr>
                <a:spLocks noChangeShapeType="1"/>
              </p:cNvSpPr>
              <p:nvPr/>
            </p:nvSpPr>
            <p:spPr bwMode="auto">
              <a:xfrm flipV="1">
                <a:off x="1698" y="1528"/>
                <a:ext cx="0" cy="13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56" name="Line 10"/>
              <p:cNvSpPr>
                <a:spLocks noChangeShapeType="1"/>
              </p:cNvSpPr>
              <p:nvPr/>
            </p:nvSpPr>
            <p:spPr bwMode="auto">
              <a:xfrm flipV="1">
                <a:off x="1879" y="1528"/>
                <a:ext cx="0" cy="7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57" name="Line 11"/>
              <p:cNvSpPr>
                <a:spLocks noChangeShapeType="1"/>
              </p:cNvSpPr>
              <p:nvPr/>
            </p:nvSpPr>
            <p:spPr bwMode="auto">
              <a:xfrm flipV="1">
                <a:off x="2061" y="1528"/>
                <a:ext cx="0" cy="104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58" name="Line 12"/>
              <p:cNvSpPr>
                <a:spLocks noChangeShapeType="1"/>
              </p:cNvSpPr>
              <p:nvPr/>
            </p:nvSpPr>
            <p:spPr bwMode="auto">
              <a:xfrm flipV="1">
                <a:off x="2270" y="1528"/>
                <a:ext cx="0" cy="13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59" name="Line 13"/>
              <p:cNvSpPr>
                <a:spLocks noChangeShapeType="1"/>
              </p:cNvSpPr>
              <p:nvPr/>
            </p:nvSpPr>
            <p:spPr bwMode="auto">
              <a:xfrm flipV="1">
                <a:off x="2452" y="1528"/>
                <a:ext cx="0" cy="13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60" name="Rectangle 14"/>
              <p:cNvSpPr>
                <a:spLocks noChangeArrowheads="1"/>
              </p:cNvSpPr>
              <p:nvPr/>
            </p:nvSpPr>
            <p:spPr bwMode="auto">
              <a:xfrm>
                <a:off x="383" y="1310"/>
                <a:ext cx="463" cy="206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61" name="Text Box 15"/>
              <p:cNvSpPr txBox="1">
                <a:spLocks noChangeArrowheads="1"/>
              </p:cNvSpPr>
              <p:nvPr/>
            </p:nvSpPr>
            <p:spPr bwMode="auto">
              <a:xfrm>
                <a:off x="600" y="1276"/>
                <a:ext cx="35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B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62" name="Text Box 16"/>
              <p:cNvSpPr txBox="1">
                <a:spLocks noChangeArrowheads="1"/>
              </p:cNvSpPr>
              <p:nvPr/>
            </p:nvSpPr>
            <p:spPr bwMode="auto">
              <a:xfrm>
                <a:off x="589" y="1559"/>
                <a:ext cx="35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63" name="Text Box 17"/>
              <p:cNvSpPr txBox="1">
                <a:spLocks noChangeArrowheads="1"/>
              </p:cNvSpPr>
              <p:nvPr/>
            </p:nvSpPr>
            <p:spPr bwMode="auto">
              <a:xfrm>
                <a:off x="545" y="1853"/>
                <a:ext cx="45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64" name="Text Box 18"/>
              <p:cNvSpPr txBox="1">
                <a:spLocks noChangeArrowheads="1"/>
              </p:cNvSpPr>
              <p:nvPr/>
            </p:nvSpPr>
            <p:spPr bwMode="auto">
              <a:xfrm>
                <a:off x="555" y="2181"/>
                <a:ext cx="45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65" name="Text Box 19"/>
              <p:cNvSpPr txBox="1">
                <a:spLocks noChangeArrowheads="1"/>
              </p:cNvSpPr>
              <p:nvPr/>
            </p:nvSpPr>
            <p:spPr bwMode="auto">
              <a:xfrm>
                <a:off x="565" y="2452"/>
                <a:ext cx="45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66" name="Text Box 20"/>
              <p:cNvSpPr txBox="1">
                <a:spLocks noChangeArrowheads="1"/>
              </p:cNvSpPr>
              <p:nvPr/>
            </p:nvSpPr>
            <p:spPr bwMode="auto">
              <a:xfrm>
                <a:off x="576" y="2768"/>
                <a:ext cx="45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67" name="Text Box 21"/>
              <p:cNvSpPr txBox="1">
                <a:spLocks noChangeArrowheads="1"/>
              </p:cNvSpPr>
              <p:nvPr/>
            </p:nvSpPr>
            <p:spPr bwMode="auto">
              <a:xfrm>
                <a:off x="579" y="3106"/>
                <a:ext cx="4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E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68" name="Line 22"/>
              <p:cNvSpPr>
                <a:spLocks noChangeShapeType="1"/>
              </p:cNvSpPr>
              <p:nvPr/>
            </p:nvSpPr>
            <p:spPr bwMode="auto">
              <a:xfrm>
                <a:off x="623" y="3151"/>
                <a:ext cx="147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43069" name="Group 23"/>
              <p:cNvGrpSpPr/>
              <p:nvPr/>
            </p:nvGrpSpPr>
            <p:grpSpPr bwMode="auto">
              <a:xfrm>
                <a:off x="1074" y="864"/>
                <a:ext cx="1288" cy="1102"/>
                <a:chOff x="1173" y="864"/>
                <a:chExt cx="1288" cy="1102"/>
              </a:xfrm>
            </p:grpSpPr>
            <p:sp>
              <p:nvSpPr>
                <p:cNvPr id="43071" name="Rectangle 24"/>
                <p:cNvSpPr>
                  <a:spLocks noChangeArrowheads="1"/>
                </p:cNvSpPr>
                <p:nvPr/>
              </p:nvSpPr>
              <p:spPr bwMode="auto">
                <a:xfrm>
                  <a:off x="1173" y="864"/>
                  <a:ext cx="1288" cy="11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不使用</a:t>
                  </a:r>
                  <a:r>
                    <a:rPr kumimoji="0" lang="en-US" altLang="zh-CN" sz="28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E</a:t>
                  </a:r>
                  <a:endPara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3072" name="Line 25"/>
                <p:cNvSpPr>
                  <a:spLocks noChangeShapeType="1"/>
                </p:cNvSpPr>
                <p:nvPr/>
              </p:nvSpPr>
              <p:spPr bwMode="auto">
                <a:xfrm>
                  <a:off x="1908" y="926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43070" name="Text Box 26"/>
              <p:cNvSpPr txBox="1">
                <a:spLocks noChangeArrowheads="1"/>
              </p:cNvSpPr>
              <p:nvPr/>
            </p:nvSpPr>
            <p:spPr bwMode="auto">
              <a:xfrm>
                <a:off x="2295" y="3027"/>
                <a:ext cx="4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“0”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43046" name="Line 57"/>
            <p:cNvSpPr>
              <a:spLocks noChangeShapeType="1"/>
            </p:cNvSpPr>
            <p:nvPr/>
          </p:nvSpPr>
          <p:spPr bwMode="auto">
            <a:xfrm>
              <a:off x="616" y="1904"/>
              <a:ext cx="11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3047" name="Line 58"/>
            <p:cNvSpPr>
              <a:spLocks noChangeShapeType="1"/>
            </p:cNvSpPr>
            <p:nvPr/>
          </p:nvSpPr>
          <p:spPr bwMode="auto">
            <a:xfrm>
              <a:off x="632" y="2240"/>
              <a:ext cx="11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3048" name="Line 59"/>
            <p:cNvSpPr>
              <a:spLocks noChangeShapeType="1"/>
            </p:cNvSpPr>
            <p:nvPr/>
          </p:nvSpPr>
          <p:spPr bwMode="auto">
            <a:xfrm>
              <a:off x="640" y="2504"/>
              <a:ext cx="11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3049" name="Line 60"/>
            <p:cNvSpPr>
              <a:spLocks noChangeShapeType="1"/>
            </p:cNvSpPr>
            <p:nvPr/>
          </p:nvSpPr>
          <p:spPr bwMode="auto">
            <a:xfrm>
              <a:off x="640" y="2808"/>
              <a:ext cx="11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5218" name="Group 66"/>
          <p:cNvGrpSpPr/>
          <p:nvPr/>
        </p:nvGrpSpPr>
        <p:grpSpPr bwMode="auto">
          <a:xfrm>
            <a:off x="5062538" y="1406525"/>
            <a:ext cx="3403600" cy="3970338"/>
            <a:chOff x="3189" y="886"/>
            <a:chExt cx="2144" cy="2501"/>
          </a:xfrm>
        </p:grpSpPr>
        <p:grpSp>
          <p:nvGrpSpPr>
            <p:cNvPr id="43013" name="Group 27"/>
            <p:cNvGrpSpPr/>
            <p:nvPr/>
          </p:nvGrpSpPr>
          <p:grpSpPr bwMode="auto">
            <a:xfrm>
              <a:off x="3189" y="886"/>
              <a:ext cx="2144" cy="2501"/>
              <a:chOff x="3211" y="875"/>
              <a:chExt cx="2144" cy="2501"/>
            </a:xfrm>
          </p:grpSpPr>
          <p:graphicFrame>
            <p:nvGraphicFramePr>
              <p:cNvPr id="43018" name="Object 28"/>
              <p:cNvGraphicFramePr>
                <a:graphicFrameLocks noChangeAspect="1"/>
              </p:cNvGraphicFramePr>
              <p:nvPr/>
            </p:nvGraphicFramePr>
            <p:xfrm>
              <a:off x="3211" y="1289"/>
              <a:ext cx="1914" cy="2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7" name="位图图像" r:id="rId3" imgW="2314575" imgH="2647950" progId="Paint.Picture">
                      <p:embed/>
                    </p:oleObj>
                  </mc:Choice>
                  <mc:Fallback>
                    <p:oleObj name="位图图像" r:id="rId3" imgW="2314575" imgH="2647950" progId="Paint.Picture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1" y="1289"/>
                            <a:ext cx="1914" cy="2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19" name="Line 29"/>
              <p:cNvSpPr>
                <a:spLocks noChangeShapeType="1"/>
              </p:cNvSpPr>
              <p:nvPr/>
            </p:nvSpPr>
            <p:spPr bwMode="auto">
              <a:xfrm flipV="1">
                <a:off x="3493" y="151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20" name="Line 30"/>
              <p:cNvSpPr>
                <a:spLocks noChangeShapeType="1"/>
              </p:cNvSpPr>
              <p:nvPr/>
            </p:nvSpPr>
            <p:spPr bwMode="auto">
              <a:xfrm flipV="1">
                <a:off x="3674" y="151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21" name="Line 31"/>
              <p:cNvSpPr>
                <a:spLocks noChangeShapeType="1"/>
              </p:cNvSpPr>
              <p:nvPr/>
            </p:nvSpPr>
            <p:spPr bwMode="auto">
              <a:xfrm flipV="1">
                <a:off x="3856" y="151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22" name="Line 32"/>
              <p:cNvSpPr>
                <a:spLocks noChangeShapeType="1"/>
              </p:cNvSpPr>
              <p:nvPr/>
            </p:nvSpPr>
            <p:spPr bwMode="auto">
              <a:xfrm flipV="1">
                <a:off x="4037" y="151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23" name="Line 33"/>
              <p:cNvSpPr>
                <a:spLocks noChangeShapeType="1"/>
              </p:cNvSpPr>
              <p:nvPr/>
            </p:nvSpPr>
            <p:spPr bwMode="auto">
              <a:xfrm flipV="1">
                <a:off x="4218" y="151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24" name="Line 34"/>
              <p:cNvSpPr>
                <a:spLocks noChangeShapeType="1"/>
              </p:cNvSpPr>
              <p:nvPr/>
            </p:nvSpPr>
            <p:spPr bwMode="auto">
              <a:xfrm flipV="1">
                <a:off x="3901" y="2106"/>
                <a:ext cx="0" cy="9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25" name="Line 35"/>
              <p:cNvSpPr>
                <a:spLocks noChangeShapeType="1"/>
              </p:cNvSpPr>
              <p:nvPr/>
            </p:nvSpPr>
            <p:spPr bwMode="auto">
              <a:xfrm flipV="1">
                <a:off x="3992" y="2106"/>
                <a:ext cx="0" cy="9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26" name="Line 36"/>
              <p:cNvSpPr>
                <a:spLocks noChangeShapeType="1"/>
              </p:cNvSpPr>
              <p:nvPr/>
            </p:nvSpPr>
            <p:spPr bwMode="auto">
              <a:xfrm flipV="1">
                <a:off x="3810" y="2106"/>
                <a:ext cx="0" cy="7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27" name="Line 37"/>
              <p:cNvSpPr>
                <a:spLocks noChangeShapeType="1"/>
              </p:cNvSpPr>
              <p:nvPr/>
            </p:nvSpPr>
            <p:spPr bwMode="auto">
              <a:xfrm flipV="1">
                <a:off x="3719" y="2106"/>
                <a:ext cx="0" cy="7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28" name="Line 38"/>
              <p:cNvSpPr>
                <a:spLocks noChangeShapeType="1"/>
              </p:cNvSpPr>
              <p:nvPr/>
            </p:nvSpPr>
            <p:spPr bwMode="auto">
              <a:xfrm flipV="1">
                <a:off x="3629" y="210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29" name="Line 39"/>
              <p:cNvSpPr>
                <a:spLocks noChangeShapeType="1"/>
              </p:cNvSpPr>
              <p:nvPr/>
            </p:nvSpPr>
            <p:spPr bwMode="auto">
              <a:xfrm flipV="1">
                <a:off x="3538" y="210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30" name="Line 40"/>
              <p:cNvSpPr>
                <a:spLocks noChangeShapeType="1"/>
              </p:cNvSpPr>
              <p:nvPr/>
            </p:nvSpPr>
            <p:spPr bwMode="auto">
              <a:xfrm flipV="1">
                <a:off x="3447" y="2106"/>
                <a:ext cx="0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31" name="Line 41"/>
              <p:cNvSpPr>
                <a:spLocks noChangeShapeType="1"/>
              </p:cNvSpPr>
              <p:nvPr/>
            </p:nvSpPr>
            <p:spPr bwMode="auto">
              <a:xfrm flipV="1">
                <a:off x="3357" y="2106"/>
                <a:ext cx="0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32" name="Line 42"/>
              <p:cNvSpPr>
                <a:spLocks noChangeShapeType="1"/>
              </p:cNvSpPr>
              <p:nvPr/>
            </p:nvSpPr>
            <p:spPr bwMode="auto">
              <a:xfrm flipV="1">
                <a:off x="3357" y="151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43033" name="Group 43"/>
              <p:cNvGrpSpPr/>
              <p:nvPr/>
            </p:nvGrpSpPr>
            <p:grpSpPr bwMode="auto">
              <a:xfrm>
                <a:off x="3771" y="875"/>
                <a:ext cx="940" cy="327"/>
                <a:chOff x="3771" y="875"/>
                <a:chExt cx="940" cy="327"/>
              </a:xfrm>
            </p:grpSpPr>
            <p:sp>
              <p:nvSpPr>
                <p:cNvPr id="43043" name="Rectangle 44"/>
                <p:cNvSpPr>
                  <a:spLocks noChangeArrowheads="1"/>
                </p:cNvSpPr>
                <p:nvPr/>
              </p:nvSpPr>
              <p:spPr bwMode="auto">
                <a:xfrm>
                  <a:off x="3771" y="875"/>
                  <a:ext cx="94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使用</a:t>
                  </a:r>
                  <a:r>
                    <a:rPr kumimoji="0" lang="en-US" altLang="zh-CN" sz="28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E</a:t>
                  </a:r>
                  <a:endPara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3044" name="Line 45"/>
                <p:cNvSpPr>
                  <a:spLocks noChangeShapeType="1"/>
                </p:cNvSpPr>
                <p:nvPr/>
              </p:nvSpPr>
              <p:spPr bwMode="auto">
                <a:xfrm>
                  <a:off x="4286" y="937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43034" name="Rectangle 46"/>
              <p:cNvSpPr>
                <a:spLocks noChangeArrowheads="1"/>
              </p:cNvSpPr>
              <p:nvPr/>
            </p:nvSpPr>
            <p:spPr bwMode="auto">
              <a:xfrm>
                <a:off x="4879" y="1299"/>
                <a:ext cx="441" cy="206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35" name="Text Box 47"/>
              <p:cNvSpPr txBox="1">
                <a:spLocks noChangeArrowheads="1"/>
              </p:cNvSpPr>
              <p:nvPr/>
            </p:nvSpPr>
            <p:spPr bwMode="auto">
              <a:xfrm>
                <a:off x="4857" y="1253"/>
                <a:ext cx="35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B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36" name="Text Box 48"/>
              <p:cNvSpPr txBox="1">
                <a:spLocks noChangeArrowheads="1"/>
              </p:cNvSpPr>
              <p:nvPr/>
            </p:nvSpPr>
            <p:spPr bwMode="auto">
              <a:xfrm>
                <a:off x="4880" y="1593"/>
                <a:ext cx="35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37" name="Text Box 49"/>
              <p:cNvSpPr txBox="1">
                <a:spLocks noChangeArrowheads="1"/>
              </p:cNvSpPr>
              <p:nvPr/>
            </p:nvSpPr>
            <p:spPr bwMode="auto">
              <a:xfrm>
                <a:off x="4893" y="1886"/>
                <a:ext cx="4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E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38" name="Line 50"/>
              <p:cNvSpPr>
                <a:spLocks noChangeShapeType="1"/>
              </p:cNvSpPr>
              <p:nvPr/>
            </p:nvSpPr>
            <p:spPr bwMode="auto">
              <a:xfrm>
                <a:off x="4937" y="1931"/>
                <a:ext cx="147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39" name="Text Box 51"/>
              <p:cNvSpPr txBox="1">
                <a:spLocks noChangeArrowheads="1"/>
              </p:cNvSpPr>
              <p:nvPr/>
            </p:nvSpPr>
            <p:spPr bwMode="auto">
              <a:xfrm>
                <a:off x="4882" y="2124"/>
                <a:ext cx="45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40" name="Text Box 52"/>
              <p:cNvSpPr txBox="1">
                <a:spLocks noChangeArrowheads="1"/>
              </p:cNvSpPr>
              <p:nvPr/>
            </p:nvSpPr>
            <p:spPr bwMode="auto">
              <a:xfrm>
                <a:off x="4903" y="2396"/>
                <a:ext cx="45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41" name="Text Box 53"/>
              <p:cNvSpPr txBox="1">
                <a:spLocks noChangeArrowheads="1"/>
              </p:cNvSpPr>
              <p:nvPr/>
            </p:nvSpPr>
            <p:spPr bwMode="auto">
              <a:xfrm>
                <a:off x="4901" y="3037"/>
                <a:ext cx="45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42" name="Text Box 54"/>
              <p:cNvSpPr txBox="1">
                <a:spLocks noChangeArrowheads="1"/>
              </p:cNvSpPr>
              <p:nvPr/>
            </p:nvSpPr>
            <p:spPr bwMode="auto">
              <a:xfrm>
                <a:off x="4901" y="2689"/>
                <a:ext cx="45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43014" name="Line 62"/>
            <p:cNvSpPr>
              <a:spLocks noChangeShapeType="1"/>
            </p:cNvSpPr>
            <p:nvPr/>
          </p:nvSpPr>
          <p:spPr bwMode="auto">
            <a:xfrm>
              <a:off x="4944" y="2184"/>
              <a:ext cx="1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3015" name="Line 63"/>
            <p:cNvSpPr>
              <a:spLocks noChangeShapeType="1"/>
            </p:cNvSpPr>
            <p:nvPr/>
          </p:nvSpPr>
          <p:spPr bwMode="auto">
            <a:xfrm>
              <a:off x="4944" y="2464"/>
              <a:ext cx="1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3016" name="Line 64"/>
            <p:cNvSpPr>
              <a:spLocks noChangeShapeType="1"/>
            </p:cNvSpPr>
            <p:nvPr/>
          </p:nvSpPr>
          <p:spPr bwMode="auto">
            <a:xfrm>
              <a:off x="4936" y="2752"/>
              <a:ext cx="1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3017" name="Line 65"/>
            <p:cNvSpPr>
              <a:spLocks noChangeShapeType="1"/>
            </p:cNvSpPr>
            <p:nvPr/>
          </p:nvSpPr>
          <p:spPr bwMode="auto">
            <a:xfrm>
              <a:off x="4944" y="3096"/>
              <a:ext cx="1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30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274467" y="1016974"/>
            <a:ext cx="5086140" cy="695360"/>
          </a:xfrm>
        </p:spPr>
        <p:txBody>
          <a:bodyPr/>
          <a:lstStyle/>
          <a:p>
            <a:r>
              <a:rPr lang="zh-CN" altLang="en-US" dirty="0"/>
              <a:t>本章内容：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953713" y="1818104"/>
            <a:ext cx="6400800" cy="1752600"/>
          </a:xfrm>
        </p:spPr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组合电路分析</a:t>
            </a:r>
            <a:endParaRPr lang="en-US" altLang="zh-CN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组合电路设计方法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3.</a:t>
            </a:r>
            <a:r>
              <a:rPr lang="zh-CN" altLang="en-US" dirty="0"/>
              <a:t>集成电路应用：</a:t>
            </a:r>
            <a:endParaRPr lang="en-US" altLang="zh-CN" dirty="0"/>
          </a:p>
          <a:p>
            <a:pPr algn="l"/>
            <a:r>
              <a:rPr lang="en-US" altLang="zh-CN"/>
              <a:t>74xx139/138</a:t>
            </a:r>
            <a:r>
              <a:rPr lang="zh-CN" altLang="en-US" dirty="0"/>
              <a:t>、</a:t>
            </a:r>
            <a:r>
              <a:rPr lang="en-US" altLang="zh-CN" dirty="0"/>
              <a:t>74xx42</a:t>
            </a:r>
            <a:r>
              <a:rPr lang="zh-CN" altLang="en-US" dirty="0"/>
              <a:t>、</a:t>
            </a:r>
            <a:r>
              <a:rPr lang="en-US" altLang="zh-CN" dirty="0"/>
              <a:t>74xx47/48/49</a:t>
            </a:r>
            <a:r>
              <a:rPr lang="zh-CN" altLang="en-US" dirty="0"/>
              <a:t>、</a:t>
            </a:r>
            <a:r>
              <a:rPr lang="en-US" altLang="zh-CN" dirty="0"/>
              <a:t>74xx153/151</a:t>
            </a:r>
            <a:r>
              <a:rPr lang="zh-CN" altLang="en-US" dirty="0"/>
              <a:t>、</a:t>
            </a:r>
            <a:r>
              <a:rPr lang="en-US" altLang="zh-CN" dirty="0"/>
              <a:t>74xx183/283</a:t>
            </a:r>
            <a:r>
              <a:rPr lang="zh-CN" altLang="en-US" dirty="0"/>
              <a:t>、</a:t>
            </a:r>
            <a:r>
              <a:rPr lang="en-US" altLang="zh-CN" dirty="0"/>
              <a:t>74xx148</a:t>
            </a:r>
            <a:r>
              <a:rPr lang="zh-CN" altLang="en-US" dirty="0"/>
              <a:t>、</a:t>
            </a:r>
            <a:r>
              <a:rPr lang="en-US" altLang="zh-CN" dirty="0"/>
              <a:t>74xx85</a:t>
            </a:r>
            <a:endParaRPr lang="en-US" altLang="zh-CN" dirty="0"/>
          </a:p>
          <a:p>
            <a:pPr algn="l"/>
            <a:r>
              <a:rPr lang="en-US" altLang="zh-CN" dirty="0"/>
              <a:t>4.</a:t>
            </a:r>
            <a:r>
              <a:rPr lang="zh-CN" altLang="en-US" dirty="0"/>
              <a:t>复习重点：例题和作业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>
                <a:ea typeface="黑体" panose="02010609060101010101" pitchFamily="49" charset="-122"/>
              </a:rPr>
            </a:fld>
            <a:endParaRPr lang="en-US" altLang="zh-CN" dirty="0"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800475" y="6573838"/>
          <a:ext cx="5275263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1" imgW="5277485" imgH="3567430" progId="Word.Document.12">
                  <p:embed/>
                </p:oleObj>
              </mc:Choice>
              <mc:Fallback>
                <p:oleObj name="Document" r:id="rId1" imgW="5277485" imgH="3567430" progId="Word.Document.12">
                  <p:embed/>
                  <p:pic>
                    <p:nvPicPr>
                      <p:cNvPr id="0" name="图片 6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00475" y="6573838"/>
                        <a:ext cx="5275263" cy="356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259016" y="2529251"/>
            <a:ext cx="2050740" cy="695360"/>
          </a:xfrm>
        </p:spPr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>
                <a:ea typeface="黑体" panose="02010609060101010101" pitchFamily="49" charset="-122"/>
              </a:rPr>
            </a:fld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206"/>
          <p:cNvGraphicFramePr>
            <a:graphicFrameLocks noGrp="1"/>
          </p:cNvGraphicFramePr>
          <p:nvPr/>
        </p:nvGraphicFramePr>
        <p:xfrm>
          <a:off x="0" y="400050"/>
          <a:ext cx="9144000" cy="3657600"/>
        </p:xfrm>
        <a:graphic>
          <a:graphicData uri="http://schemas.openxmlformats.org/drawingml/2006/table">
            <a:tbl>
              <a:tblPr/>
              <a:tblGrid>
                <a:gridCol w="990600"/>
                <a:gridCol w="933450"/>
                <a:gridCol w="1009650"/>
                <a:gridCol w="952500"/>
                <a:gridCol w="971550"/>
                <a:gridCol w="971550"/>
                <a:gridCol w="971550"/>
                <a:gridCol w="234315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A&gt;B</a:t>
                      </a:r>
                      <a:endParaRPr kumimoji="1" lang="en-US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A&lt;B</a:t>
                      </a:r>
                      <a:endParaRPr kumimoji="1" lang="en-US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A=B</a:t>
                      </a:r>
                      <a:endParaRPr kumimoji="1" lang="en-US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A&gt;B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Y</a:t>
                      </a: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A&lt;B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Y</a:t>
                      </a: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A=B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1         0           0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0           1          0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0           0          1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0          0           0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0           1          1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1          0           1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1           1           0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1           1           1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Group 3"/>
          <p:cNvGrpSpPr/>
          <p:nvPr/>
        </p:nvGrpSpPr>
        <p:grpSpPr bwMode="auto">
          <a:xfrm>
            <a:off x="986783" y="4492625"/>
            <a:ext cx="3408363" cy="2365375"/>
            <a:chOff x="2066" y="2571"/>
            <a:chExt cx="2147" cy="1490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2114" y="3003"/>
              <a:ext cx="1920" cy="7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3170" y="373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2930" y="373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2690" y="373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2450" y="373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2210" y="373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938" y="373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3698" y="373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3458" y="373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2546" y="2859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3074" y="2859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3650" y="2859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2066" y="3773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2594" y="3773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3074" y="377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3554" y="377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2354" y="3773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2834" y="3773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3314" y="377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3842" y="377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3410" y="2571"/>
              <a:ext cx="50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A&lt;B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2306" y="2571"/>
              <a:ext cx="50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A&gt;B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2882" y="2571"/>
              <a:ext cx="50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A=B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2588" y="3193"/>
              <a:ext cx="882" cy="29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dirty="0">
                  <a:solidFill>
                    <a:srgbClr val="0070C0"/>
                  </a:solidFill>
                  <a:ea typeface="黑体" panose="02010609060101010101" pitchFamily="49" charset="-122"/>
                  <a:sym typeface="Symbol" panose="05050102010706020507" pitchFamily="18" charset="2"/>
                </a:rPr>
                <a:t>CC145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85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36" name="Text Box 28"/>
            <p:cNvSpPr txBox="1">
              <a:spLocks noChangeArrowheads="1"/>
            </p:cNvSpPr>
            <p:nvPr/>
          </p:nvSpPr>
          <p:spPr bwMode="auto">
            <a:xfrm>
              <a:off x="3546" y="3004"/>
              <a:ext cx="63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A&gt;B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" name="Text Box 29"/>
            <p:cNvSpPr txBox="1">
              <a:spLocks noChangeArrowheads="1"/>
            </p:cNvSpPr>
            <p:nvPr/>
          </p:nvSpPr>
          <p:spPr bwMode="auto">
            <a:xfrm>
              <a:off x="3580" y="3196"/>
              <a:ext cx="63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A&lt;B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3580" y="3399"/>
              <a:ext cx="541" cy="29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A=B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>
              <a:off x="4043" y="3140"/>
              <a:ext cx="1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>
              <a:off x="4043" y="3332"/>
              <a:ext cx="1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>
              <a:off x="4043" y="3558"/>
              <a:ext cx="1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2312" y="3735953"/>
            <a:ext cx="6191250" cy="1290637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</a:rPr>
              <a:t>集成化四位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数值比较</a:t>
            </a:r>
            <a:r>
              <a:rPr lang="zh-CN" altLang="en-US" sz="2800" b="1" dirty="0">
                <a:solidFill>
                  <a:schemeClr val="tx1"/>
                </a:solidFill>
              </a:rPr>
              <a:t>器</a:t>
            </a:r>
            <a:r>
              <a:rPr lang="en-US" altLang="zh-CN" sz="2800" b="1" dirty="0">
                <a:solidFill>
                  <a:srgbClr val="FF0000"/>
                </a:solidFill>
              </a:rPr>
              <a:t>CC145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85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pSp>
        <p:nvGrpSpPr>
          <p:cNvPr id="43" name="Group 34"/>
          <p:cNvGrpSpPr/>
          <p:nvPr/>
        </p:nvGrpSpPr>
        <p:grpSpPr bwMode="auto">
          <a:xfrm>
            <a:off x="4572000" y="5227638"/>
            <a:ext cx="1651000" cy="946150"/>
            <a:chOff x="4280" y="2994"/>
            <a:chExt cx="1040" cy="596"/>
          </a:xfrm>
        </p:grpSpPr>
        <p:sp>
          <p:nvSpPr>
            <p:cNvPr id="44" name="AutoShape 35"/>
            <p:cNvSpPr/>
            <p:nvPr/>
          </p:nvSpPr>
          <p:spPr bwMode="auto">
            <a:xfrm>
              <a:off x="4280" y="3072"/>
              <a:ext cx="125" cy="508"/>
            </a:xfrm>
            <a:prstGeom prst="rightBrace">
              <a:avLst>
                <a:gd name="adj1" fmla="val 3386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" name="Text Box 36"/>
            <p:cNvSpPr txBox="1">
              <a:spLocks noChangeArrowheads="1"/>
            </p:cNvSpPr>
            <p:nvPr/>
          </p:nvSpPr>
          <p:spPr bwMode="auto">
            <a:xfrm>
              <a:off x="4439" y="2994"/>
              <a:ext cx="881" cy="596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低位比较输入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049362" y="4516343"/>
            <a:ext cx="2324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浮现功能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箭头: 右 2"/>
          <p:cNvSpPr/>
          <p:nvPr/>
        </p:nvSpPr>
        <p:spPr bwMode="auto">
          <a:xfrm rot="16200000">
            <a:off x="7776217" y="4140043"/>
            <a:ext cx="339944" cy="471225"/>
          </a:xfrm>
          <a:prstGeom prst="rightArrow">
            <a:avLst/>
          </a:prstGeom>
          <a:solidFill>
            <a:schemeClr val="accent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2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Group 206"/>
          <p:cNvGraphicFramePr>
            <a:graphicFrameLocks noGrp="1"/>
          </p:cNvGraphicFramePr>
          <p:nvPr/>
        </p:nvGraphicFramePr>
        <p:xfrm>
          <a:off x="0" y="400050"/>
          <a:ext cx="9144000" cy="3657600"/>
        </p:xfrm>
        <a:graphic>
          <a:graphicData uri="http://schemas.openxmlformats.org/drawingml/2006/table">
            <a:tbl>
              <a:tblPr/>
              <a:tblGrid>
                <a:gridCol w="990600"/>
                <a:gridCol w="933450"/>
                <a:gridCol w="1009650"/>
                <a:gridCol w="952500"/>
                <a:gridCol w="971550"/>
                <a:gridCol w="971550"/>
                <a:gridCol w="971550"/>
                <a:gridCol w="234315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A&gt;B</a:t>
                      </a:r>
                      <a:endParaRPr kumimoji="1" lang="en-US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A&lt;B</a:t>
                      </a:r>
                      <a:endParaRPr kumimoji="1" lang="en-US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A=B</a:t>
                      </a:r>
                      <a:endParaRPr kumimoji="1" lang="en-US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A&gt;B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Y</a:t>
                      </a: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A&lt;B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Y</a:t>
                      </a: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A=B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1         0           0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0           1          0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0           0          1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1          1           0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0           0          1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0           0          1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0           0           0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0           0           1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9" name="Group 3"/>
          <p:cNvGrpSpPr/>
          <p:nvPr/>
        </p:nvGrpSpPr>
        <p:grpSpPr bwMode="auto">
          <a:xfrm>
            <a:off x="986783" y="4492625"/>
            <a:ext cx="3408363" cy="2365375"/>
            <a:chOff x="2066" y="2571"/>
            <a:chExt cx="2147" cy="1490"/>
          </a:xfrm>
        </p:grpSpPr>
        <p:sp>
          <p:nvSpPr>
            <p:cNvPr id="40" name="Rectangle 4"/>
            <p:cNvSpPr>
              <a:spLocks noChangeArrowheads="1"/>
            </p:cNvSpPr>
            <p:nvPr/>
          </p:nvSpPr>
          <p:spPr bwMode="auto">
            <a:xfrm>
              <a:off x="2114" y="3003"/>
              <a:ext cx="1920" cy="7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" name="Line 5"/>
            <p:cNvSpPr>
              <a:spLocks noChangeShapeType="1"/>
            </p:cNvSpPr>
            <p:nvPr/>
          </p:nvSpPr>
          <p:spPr bwMode="auto">
            <a:xfrm>
              <a:off x="3170" y="373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" name="Line 6"/>
            <p:cNvSpPr>
              <a:spLocks noChangeShapeType="1"/>
            </p:cNvSpPr>
            <p:nvPr/>
          </p:nvSpPr>
          <p:spPr bwMode="auto">
            <a:xfrm>
              <a:off x="2930" y="373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>
              <a:off x="2690" y="373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4" name="Line 8"/>
            <p:cNvSpPr>
              <a:spLocks noChangeShapeType="1"/>
            </p:cNvSpPr>
            <p:nvPr/>
          </p:nvSpPr>
          <p:spPr bwMode="auto">
            <a:xfrm>
              <a:off x="2450" y="373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2210" y="373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6" name="Line 10"/>
            <p:cNvSpPr>
              <a:spLocks noChangeShapeType="1"/>
            </p:cNvSpPr>
            <p:nvPr/>
          </p:nvSpPr>
          <p:spPr bwMode="auto">
            <a:xfrm>
              <a:off x="3938" y="373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" name="Line 11"/>
            <p:cNvSpPr>
              <a:spLocks noChangeShapeType="1"/>
            </p:cNvSpPr>
            <p:nvPr/>
          </p:nvSpPr>
          <p:spPr bwMode="auto">
            <a:xfrm>
              <a:off x="3698" y="373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8" name="Line 12"/>
            <p:cNvSpPr>
              <a:spLocks noChangeShapeType="1"/>
            </p:cNvSpPr>
            <p:nvPr/>
          </p:nvSpPr>
          <p:spPr bwMode="auto">
            <a:xfrm>
              <a:off x="3458" y="373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2546" y="2859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>
              <a:off x="3074" y="2859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1" name="Line 15"/>
            <p:cNvSpPr>
              <a:spLocks noChangeShapeType="1"/>
            </p:cNvSpPr>
            <p:nvPr/>
          </p:nvSpPr>
          <p:spPr bwMode="auto">
            <a:xfrm>
              <a:off x="3650" y="2859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2" name="Rectangle 16"/>
            <p:cNvSpPr>
              <a:spLocks noChangeArrowheads="1"/>
            </p:cNvSpPr>
            <p:nvPr/>
          </p:nvSpPr>
          <p:spPr bwMode="auto">
            <a:xfrm>
              <a:off x="2066" y="3773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3" name="Rectangle 17"/>
            <p:cNvSpPr>
              <a:spLocks noChangeArrowheads="1"/>
            </p:cNvSpPr>
            <p:nvPr/>
          </p:nvSpPr>
          <p:spPr bwMode="auto">
            <a:xfrm>
              <a:off x="2594" y="3773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4" name="Rectangle 18"/>
            <p:cNvSpPr>
              <a:spLocks noChangeArrowheads="1"/>
            </p:cNvSpPr>
            <p:nvPr/>
          </p:nvSpPr>
          <p:spPr bwMode="auto">
            <a:xfrm>
              <a:off x="3074" y="377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5" name="Rectangle 19"/>
            <p:cNvSpPr>
              <a:spLocks noChangeArrowheads="1"/>
            </p:cNvSpPr>
            <p:nvPr/>
          </p:nvSpPr>
          <p:spPr bwMode="auto">
            <a:xfrm>
              <a:off x="3554" y="377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6" name="Rectangle 20"/>
            <p:cNvSpPr>
              <a:spLocks noChangeArrowheads="1"/>
            </p:cNvSpPr>
            <p:nvPr/>
          </p:nvSpPr>
          <p:spPr bwMode="auto">
            <a:xfrm>
              <a:off x="2354" y="3773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7" name="Rectangle 21"/>
            <p:cNvSpPr>
              <a:spLocks noChangeArrowheads="1"/>
            </p:cNvSpPr>
            <p:nvPr/>
          </p:nvSpPr>
          <p:spPr bwMode="auto">
            <a:xfrm>
              <a:off x="2834" y="3773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8" name="Rectangle 22"/>
            <p:cNvSpPr>
              <a:spLocks noChangeArrowheads="1"/>
            </p:cNvSpPr>
            <p:nvPr/>
          </p:nvSpPr>
          <p:spPr bwMode="auto">
            <a:xfrm>
              <a:off x="3314" y="377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9" name="Rectangle 23"/>
            <p:cNvSpPr>
              <a:spLocks noChangeArrowheads="1"/>
            </p:cNvSpPr>
            <p:nvPr/>
          </p:nvSpPr>
          <p:spPr bwMode="auto">
            <a:xfrm>
              <a:off x="3842" y="377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0" name="Rectangle 24"/>
            <p:cNvSpPr>
              <a:spLocks noChangeArrowheads="1"/>
            </p:cNvSpPr>
            <p:nvPr/>
          </p:nvSpPr>
          <p:spPr bwMode="auto">
            <a:xfrm>
              <a:off x="3410" y="2571"/>
              <a:ext cx="50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A&lt;B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" name="Rectangle 25"/>
            <p:cNvSpPr>
              <a:spLocks noChangeArrowheads="1"/>
            </p:cNvSpPr>
            <p:nvPr/>
          </p:nvSpPr>
          <p:spPr bwMode="auto">
            <a:xfrm>
              <a:off x="2306" y="2571"/>
              <a:ext cx="50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A&gt;B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2" name="Rectangle 26"/>
            <p:cNvSpPr>
              <a:spLocks noChangeArrowheads="1"/>
            </p:cNvSpPr>
            <p:nvPr/>
          </p:nvSpPr>
          <p:spPr bwMode="auto">
            <a:xfrm>
              <a:off x="2882" y="2571"/>
              <a:ext cx="50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A=B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3" name="Rectangle 27"/>
            <p:cNvSpPr>
              <a:spLocks noChangeArrowheads="1"/>
            </p:cNvSpPr>
            <p:nvPr/>
          </p:nvSpPr>
          <p:spPr bwMode="auto">
            <a:xfrm>
              <a:off x="2588" y="3193"/>
              <a:ext cx="710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74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85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" name="Text Box 28"/>
            <p:cNvSpPr txBox="1">
              <a:spLocks noChangeArrowheads="1"/>
            </p:cNvSpPr>
            <p:nvPr/>
          </p:nvSpPr>
          <p:spPr bwMode="auto">
            <a:xfrm>
              <a:off x="3546" y="3004"/>
              <a:ext cx="63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A&gt;B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5" name="Text Box 29"/>
            <p:cNvSpPr txBox="1">
              <a:spLocks noChangeArrowheads="1"/>
            </p:cNvSpPr>
            <p:nvPr/>
          </p:nvSpPr>
          <p:spPr bwMode="auto">
            <a:xfrm>
              <a:off x="3580" y="3196"/>
              <a:ext cx="63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A&lt;B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6" name="Text Box 30"/>
            <p:cNvSpPr txBox="1">
              <a:spLocks noChangeArrowheads="1"/>
            </p:cNvSpPr>
            <p:nvPr/>
          </p:nvSpPr>
          <p:spPr bwMode="auto">
            <a:xfrm>
              <a:off x="3580" y="3399"/>
              <a:ext cx="541" cy="29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A=B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7" name="Line 31"/>
            <p:cNvSpPr>
              <a:spLocks noChangeShapeType="1"/>
            </p:cNvSpPr>
            <p:nvPr/>
          </p:nvSpPr>
          <p:spPr bwMode="auto">
            <a:xfrm>
              <a:off x="4043" y="3140"/>
              <a:ext cx="1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8" name="Line 32"/>
            <p:cNvSpPr>
              <a:spLocks noChangeShapeType="1"/>
            </p:cNvSpPr>
            <p:nvPr/>
          </p:nvSpPr>
          <p:spPr bwMode="auto">
            <a:xfrm>
              <a:off x="4043" y="3332"/>
              <a:ext cx="1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9" name="Line 33"/>
            <p:cNvSpPr>
              <a:spLocks noChangeShapeType="1"/>
            </p:cNvSpPr>
            <p:nvPr/>
          </p:nvSpPr>
          <p:spPr bwMode="auto">
            <a:xfrm>
              <a:off x="4043" y="3558"/>
              <a:ext cx="1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70" name="Group 34"/>
          <p:cNvGrpSpPr/>
          <p:nvPr/>
        </p:nvGrpSpPr>
        <p:grpSpPr bwMode="auto">
          <a:xfrm>
            <a:off x="4572000" y="5227638"/>
            <a:ext cx="1651000" cy="946150"/>
            <a:chOff x="4280" y="2994"/>
            <a:chExt cx="1040" cy="596"/>
          </a:xfrm>
        </p:grpSpPr>
        <p:sp>
          <p:nvSpPr>
            <p:cNvPr id="71" name="AutoShape 35"/>
            <p:cNvSpPr/>
            <p:nvPr/>
          </p:nvSpPr>
          <p:spPr bwMode="auto">
            <a:xfrm>
              <a:off x="4280" y="3072"/>
              <a:ext cx="125" cy="508"/>
            </a:xfrm>
            <a:prstGeom prst="rightBrace">
              <a:avLst>
                <a:gd name="adj1" fmla="val 3386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" name="Text Box 36"/>
            <p:cNvSpPr txBox="1">
              <a:spLocks noChangeArrowheads="1"/>
            </p:cNvSpPr>
            <p:nvPr/>
          </p:nvSpPr>
          <p:spPr bwMode="auto">
            <a:xfrm>
              <a:off x="4439" y="2994"/>
              <a:ext cx="881" cy="596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低位比较输入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25" y="180975"/>
            <a:ext cx="1335088" cy="496888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solidFill>
                  <a:srgbClr val="FF3300"/>
                </a:solidFill>
              </a:rPr>
              <a:t>【</a:t>
            </a:r>
            <a:r>
              <a:rPr lang="zh-CN" altLang="en-US" sz="2800" b="1">
                <a:solidFill>
                  <a:srgbClr val="FF3300"/>
                </a:solidFill>
              </a:rPr>
              <a:t>例</a:t>
            </a:r>
            <a:r>
              <a:rPr lang="en-US" altLang="zh-CN" sz="2800" b="1">
                <a:solidFill>
                  <a:srgbClr val="FF3300"/>
                </a:solidFill>
              </a:rPr>
              <a:t>】</a:t>
            </a:r>
            <a:endParaRPr lang="en-US" altLang="zh-CN" sz="2800" b="1">
              <a:solidFill>
                <a:srgbClr val="FF3300"/>
              </a:solidFill>
            </a:endParaRP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1254125" y="200025"/>
            <a:ext cx="5999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用两片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74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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85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构成八位数值比较器。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654050" y="5275263"/>
            <a:ext cx="848995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分段比较：先比较高四位， 若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7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6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5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7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6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5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lvl="0" eaLnBrk="1" hangingPunct="1">
              <a:spcBef>
                <a:spcPct val="50000"/>
              </a:spcBef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      再比较低四位。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5109" name="AutoShape 5"/>
          <p:cNvSpPr/>
          <p:nvPr/>
        </p:nvSpPr>
        <p:spPr bwMode="auto">
          <a:xfrm rot="-5400098">
            <a:off x="4327525" y="504825"/>
            <a:ext cx="304800" cy="7543800"/>
          </a:xfrm>
          <a:prstGeom prst="leftBrace">
            <a:avLst>
              <a:gd name="adj1" fmla="val 206250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3527425" y="4505325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solidFill>
                  <a:srgbClr val="1F08F8"/>
                </a:solidFill>
                <a:ea typeface="黑体" panose="02010609060101010101" pitchFamily="49" charset="-122"/>
              </a:rPr>
              <a:t>八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位数码输入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75111" name="Group 7"/>
          <p:cNvGrpSpPr/>
          <p:nvPr/>
        </p:nvGrpSpPr>
        <p:grpSpPr bwMode="auto">
          <a:xfrm>
            <a:off x="1241425" y="854075"/>
            <a:ext cx="2133600" cy="1273175"/>
            <a:chOff x="782" y="538"/>
            <a:chExt cx="1344" cy="802"/>
          </a:xfrm>
        </p:grpSpPr>
        <p:sp>
          <p:nvSpPr>
            <p:cNvPr id="99426" name="Line 8"/>
            <p:cNvSpPr>
              <a:spLocks noChangeShapeType="1"/>
            </p:cNvSpPr>
            <p:nvPr/>
          </p:nvSpPr>
          <p:spPr bwMode="auto">
            <a:xfrm>
              <a:off x="830" y="1062"/>
              <a:ext cx="0" cy="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427" name="Line 9"/>
            <p:cNvSpPr>
              <a:spLocks noChangeShapeType="1"/>
            </p:cNvSpPr>
            <p:nvPr/>
          </p:nvSpPr>
          <p:spPr bwMode="auto">
            <a:xfrm>
              <a:off x="1358" y="1062"/>
              <a:ext cx="0" cy="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428" name="Line 10"/>
            <p:cNvSpPr>
              <a:spLocks noChangeShapeType="1"/>
            </p:cNvSpPr>
            <p:nvPr/>
          </p:nvSpPr>
          <p:spPr bwMode="auto">
            <a:xfrm>
              <a:off x="1934" y="1062"/>
              <a:ext cx="0" cy="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429" name="AutoShape 11"/>
            <p:cNvSpPr/>
            <p:nvPr/>
          </p:nvSpPr>
          <p:spPr bwMode="auto">
            <a:xfrm rot="5386262">
              <a:off x="1310" y="342"/>
              <a:ext cx="144" cy="1200"/>
            </a:xfrm>
            <a:prstGeom prst="leftBrace">
              <a:avLst>
                <a:gd name="adj1" fmla="val 6944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430" name="Text Box 12"/>
            <p:cNvSpPr txBox="1">
              <a:spLocks noChangeArrowheads="1"/>
            </p:cNvSpPr>
            <p:nvPr/>
          </p:nvSpPr>
          <p:spPr bwMode="auto">
            <a:xfrm>
              <a:off x="926" y="538"/>
              <a:ext cx="120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比较输出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75117" name="Group 13"/>
          <p:cNvGrpSpPr/>
          <p:nvPr/>
        </p:nvGrpSpPr>
        <p:grpSpPr bwMode="auto">
          <a:xfrm>
            <a:off x="403225" y="2066925"/>
            <a:ext cx="3313113" cy="1482725"/>
            <a:chOff x="96" y="1200"/>
            <a:chExt cx="2087" cy="934"/>
          </a:xfrm>
        </p:grpSpPr>
        <p:sp>
          <p:nvSpPr>
            <p:cNvPr id="99410" name="Rectangle 14"/>
            <p:cNvSpPr>
              <a:spLocks noChangeArrowheads="1"/>
            </p:cNvSpPr>
            <p:nvPr/>
          </p:nvSpPr>
          <p:spPr bwMode="auto">
            <a:xfrm>
              <a:off x="96" y="1238"/>
              <a:ext cx="2064" cy="8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411" name="Rectangle 15"/>
            <p:cNvSpPr>
              <a:spLocks noChangeArrowheads="1"/>
            </p:cNvSpPr>
            <p:nvPr/>
          </p:nvSpPr>
          <p:spPr bwMode="auto">
            <a:xfrm>
              <a:off x="1536" y="1200"/>
              <a:ext cx="5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A&lt;B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412" name="Rectangle 16"/>
            <p:cNvSpPr>
              <a:spLocks noChangeArrowheads="1"/>
            </p:cNvSpPr>
            <p:nvPr/>
          </p:nvSpPr>
          <p:spPr bwMode="auto">
            <a:xfrm>
              <a:off x="432" y="1200"/>
              <a:ext cx="5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A&gt;B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413" name="Rectangle 17"/>
            <p:cNvSpPr>
              <a:spLocks noChangeArrowheads="1"/>
            </p:cNvSpPr>
            <p:nvPr/>
          </p:nvSpPr>
          <p:spPr bwMode="auto">
            <a:xfrm>
              <a:off x="960" y="1200"/>
              <a:ext cx="5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A=B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414" name="Rectangle 18"/>
            <p:cNvSpPr>
              <a:spLocks noChangeArrowheads="1"/>
            </p:cNvSpPr>
            <p:nvPr/>
          </p:nvSpPr>
          <p:spPr bwMode="auto">
            <a:xfrm>
              <a:off x="1728" y="1440"/>
              <a:ext cx="43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99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A&gt;B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415" name="Rectangle 19"/>
            <p:cNvSpPr>
              <a:spLocks noChangeArrowheads="1"/>
            </p:cNvSpPr>
            <p:nvPr/>
          </p:nvSpPr>
          <p:spPr bwMode="auto">
            <a:xfrm>
              <a:off x="1728" y="1728"/>
              <a:ext cx="43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99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A&lt;B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416" name="Rectangle 20"/>
            <p:cNvSpPr>
              <a:spLocks noChangeArrowheads="1"/>
            </p:cNvSpPr>
            <p:nvPr/>
          </p:nvSpPr>
          <p:spPr bwMode="auto">
            <a:xfrm>
              <a:off x="1728" y="1584"/>
              <a:ext cx="45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99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A=B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417" name="Rectangle 21"/>
            <p:cNvSpPr>
              <a:spLocks noChangeArrowheads="1"/>
            </p:cNvSpPr>
            <p:nvPr/>
          </p:nvSpPr>
          <p:spPr bwMode="auto">
            <a:xfrm>
              <a:off x="96" y="1872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418" name="Rectangle 22"/>
            <p:cNvSpPr>
              <a:spLocks noChangeArrowheads="1"/>
            </p:cNvSpPr>
            <p:nvPr/>
          </p:nvSpPr>
          <p:spPr bwMode="auto">
            <a:xfrm>
              <a:off x="336" y="1882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419" name="Rectangle 23"/>
            <p:cNvSpPr>
              <a:spLocks noChangeArrowheads="1"/>
            </p:cNvSpPr>
            <p:nvPr/>
          </p:nvSpPr>
          <p:spPr bwMode="auto">
            <a:xfrm>
              <a:off x="576" y="1882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420" name="Rectangle 24"/>
            <p:cNvSpPr>
              <a:spLocks noChangeArrowheads="1"/>
            </p:cNvSpPr>
            <p:nvPr/>
          </p:nvSpPr>
          <p:spPr bwMode="auto">
            <a:xfrm>
              <a:off x="816" y="1882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421" name="Rectangle 25"/>
            <p:cNvSpPr>
              <a:spLocks noChangeArrowheads="1"/>
            </p:cNvSpPr>
            <p:nvPr/>
          </p:nvSpPr>
          <p:spPr bwMode="auto">
            <a:xfrm>
              <a:off x="1056" y="1882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422" name="Rectangle 26"/>
            <p:cNvSpPr>
              <a:spLocks noChangeArrowheads="1"/>
            </p:cNvSpPr>
            <p:nvPr/>
          </p:nvSpPr>
          <p:spPr bwMode="auto">
            <a:xfrm>
              <a:off x="1344" y="1882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423" name="Rectangle 27"/>
            <p:cNvSpPr>
              <a:spLocks noChangeArrowheads="1"/>
            </p:cNvSpPr>
            <p:nvPr/>
          </p:nvSpPr>
          <p:spPr bwMode="auto">
            <a:xfrm>
              <a:off x="1584" y="1882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424" name="Rectangle 28"/>
            <p:cNvSpPr>
              <a:spLocks noChangeArrowheads="1"/>
            </p:cNvSpPr>
            <p:nvPr/>
          </p:nvSpPr>
          <p:spPr bwMode="auto">
            <a:xfrm>
              <a:off x="1872" y="1872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425" name="Rectangle 29"/>
            <p:cNvSpPr>
              <a:spLocks noChangeArrowheads="1"/>
            </p:cNvSpPr>
            <p:nvPr/>
          </p:nvSpPr>
          <p:spPr bwMode="auto">
            <a:xfrm>
              <a:off x="528" y="1532"/>
              <a:ext cx="1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74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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85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（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）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75134" name="Group 30"/>
          <p:cNvGrpSpPr/>
          <p:nvPr/>
        </p:nvGrpSpPr>
        <p:grpSpPr bwMode="auto">
          <a:xfrm>
            <a:off x="403225" y="3514728"/>
            <a:ext cx="3327400" cy="538163"/>
            <a:chOff x="96" y="2112"/>
            <a:chExt cx="2096" cy="339"/>
          </a:xfrm>
        </p:grpSpPr>
        <p:grpSp>
          <p:nvGrpSpPr>
            <p:cNvPr id="99399" name="Group 32"/>
            <p:cNvGrpSpPr/>
            <p:nvPr/>
          </p:nvGrpSpPr>
          <p:grpSpPr bwMode="auto">
            <a:xfrm>
              <a:off x="240" y="2112"/>
              <a:ext cx="1728" cy="96"/>
              <a:chOff x="336" y="1958"/>
              <a:chExt cx="1728" cy="96"/>
            </a:xfrm>
          </p:grpSpPr>
          <p:sp>
            <p:nvSpPr>
              <p:cNvPr id="99402" name="Line 33"/>
              <p:cNvSpPr>
                <a:spLocks noChangeShapeType="1"/>
              </p:cNvSpPr>
              <p:nvPr/>
            </p:nvSpPr>
            <p:spPr bwMode="auto">
              <a:xfrm>
                <a:off x="1296" y="195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9403" name="Line 34"/>
              <p:cNvSpPr>
                <a:spLocks noChangeShapeType="1"/>
              </p:cNvSpPr>
              <p:nvPr/>
            </p:nvSpPr>
            <p:spPr bwMode="auto">
              <a:xfrm>
                <a:off x="1056" y="195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9404" name="Line 35"/>
              <p:cNvSpPr>
                <a:spLocks noChangeShapeType="1"/>
              </p:cNvSpPr>
              <p:nvPr/>
            </p:nvSpPr>
            <p:spPr bwMode="auto">
              <a:xfrm>
                <a:off x="816" y="195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9405" name="Line 36"/>
              <p:cNvSpPr>
                <a:spLocks noChangeShapeType="1"/>
              </p:cNvSpPr>
              <p:nvPr/>
            </p:nvSpPr>
            <p:spPr bwMode="auto">
              <a:xfrm>
                <a:off x="576" y="195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9406" name="Line 37"/>
              <p:cNvSpPr>
                <a:spLocks noChangeShapeType="1"/>
              </p:cNvSpPr>
              <p:nvPr/>
            </p:nvSpPr>
            <p:spPr bwMode="auto">
              <a:xfrm>
                <a:off x="336" y="195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9407" name="Line 38"/>
              <p:cNvSpPr>
                <a:spLocks noChangeShapeType="1"/>
              </p:cNvSpPr>
              <p:nvPr/>
            </p:nvSpPr>
            <p:spPr bwMode="auto">
              <a:xfrm>
                <a:off x="2064" y="195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9408" name="Line 39"/>
              <p:cNvSpPr>
                <a:spLocks noChangeShapeType="1"/>
              </p:cNvSpPr>
              <p:nvPr/>
            </p:nvSpPr>
            <p:spPr bwMode="auto">
              <a:xfrm>
                <a:off x="1824" y="195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9409" name="Line 40"/>
              <p:cNvSpPr>
                <a:spLocks noChangeShapeType="1"/>
              </p:cNvSpPr>
              <p:nvPr/>
            </p:nvSpPr>
            <p:spPr bwMode="auto">
              <a:xfrm>
                <a:off x="1584" y="195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99397" name="Rectangle 43"/>
            <p:cNvSpPr>
              <a:spLocks noChangeArrowheads="1"/>
            </p:cNvSpPr>
            <p:nvPr/>
          </p:nvSpPr>
          <p:spPr bwMode="auto">
            <a:xfrm>
              <a:off x="96" y="2160"/>
              <a:ext cx="1076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lang="en-US" altLang="zh-CN" sz="2400" baseline="-25000" dirty="0">
                  <a:solidFill>
                    <a:srgbClr val="1F08F8"/>
                  </a:solidFill>
                  <a:ea typeface="黑体" panose="02010609060101010101" pitchFamily="49" charset="-122"/>
                </a:rPr>
                <a:t>7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6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lang="en-US" altLang="zh-CN" sz="2400" baseline="-25000" dirty="0">
                  <a:solidFill>
                    <a:srgbClr val="1F08F8"/>
                  </a:solidFill>
                  <a:ea typeface="黑体" panose="02010609060101010101" pitchFamily="49" charset="-122"/>
                </a:rPr>
                <a:t>5 </a:t>
              </a:r>
              <a:r>
                <a:rPr lang="en-US" altLang="zh-CN" sz="2400" dirty="0">
                  <a:solidFill>
                    <a:srgbClr val="1F08F8"/>
                  </a:solidFill>
                  <a:ea typeface="黑体" panose="02010609060101010101" pitchFamily="49" charset="-122"/>
                </a:rPr>
                <a:t>A</a:t>
              </a:r>
              <a:r>
                <a:rPr lang="en-US" altLang="zh-CN" sz="2400" baseline="-25000" dirty="0">
                  <a:solidFill>
                    <a:srgbClr val="1F08F8"/>
                  </a:solidFill>
                  <a:ea typeface="黑体" panose="02010609060101010101" pitchFamily="49" charset="-122"/>
                </a:rPr>
                <a:t>4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398" name="Rectangle 44"/>
            <p:cNvSpPr>
              <a:spLocks noChangeArrowheads="1"/>
            </p:cNvSpPr>
            <p:nvPr/>
          </p:nvSpPr>
          <p:spPr bwMode="auto">
            <a:xfrm>
              <a:off x="1139" y="2160"/>
              <a:ext cx="1053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lang="en-US" altLang="zh-CN" sz="2400" baseline="-25000" dirty="0" err="1">
                  <a:solidFill>
                    <a:srgbClr val="1F08F8"/>
                  </a:solidFill>
                  <a:ea typeface="黑体" panose="02010609060101010101" pitchFamily="49" charset="-122"/>
                </a:rPr>
                <a:t>6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5 </a:t>
              </a:r>
              <a:r>
                <a:rPr kumimoji="1" lang="en-US" altLang="zh-CN" sz="2400" b="1" i="0" u="none" strike="noStrike" kern="1200" cap="none" spc="0" normalizeH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75149" name="Group 45"/>
          <p:cNvGrpSpPr/>
          <p:nvPr/>
        </p:nvGrpSpPr>
        <p:grpSpPr bwMode="auto">
          <a:xfrm>
            <a:off x="7778750" y="2659063"/>
            <a:ext cx="1365250" cy="655637"/>
            <a:chOff x="4900" y="1675"/>
            <a:chExt cx="860" cy="413"/>
          </a:xfrm>
        </p:grpSpPr>
        <p:sp>
          <p:nvSpPr>
            <p:cNvPr id="99388" name="Text Box 46"/>
            <p:cNvSpPr txBox="1">
              <a:spLocks noChangeArrowheads="1"/>
            </p:cNvSpPr>
            <p:nvPr/>
          </p:nvSpPr>
          <p:spPr bwMode="auto">
            <a:xfrm>
              <a:off x="5313" y="1800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“1”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389" name="Line 47"/>
            <p:cNvSpPr>
              <a:spLocks noChangeShapeType="1"/>
            </p:cNvSpPr>
            <p:nvPr/>
          </p:nvSpPr>
          <p:spPr bwMode="auto">
            <a:xfrm>
              <a:off x="4900" y="1675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390" name="Line 48"/>
            <p:cNvSpPr>
              <a:spLocks noChangeShapeType="1"/>
            </p:cNvSpPr>
            <p:nvPr/>
          </p:nvSpPr>
          <p:spPr bwMode="auto">
            <a:xfrm>
              <a:off x="5284" y="1675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391" name="Line 49"/>
            <p:cNvSpPr>
              <a:spLocks noChangeShapeType="1"/>
            </p:cNvSpPr>
            <p:nvPr/>
          </p:nvSpPr>
          <p:spPr bwMode="auto">
            <a:xfrm>
              <a:off x="4900" y="1963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392" name="Line 50"/>
            <p:cNvSpPr>
              <a:spLocks noChangeShapeType="1"/>
            </p:cNvSpPr>
            <p:nvPr/>
          </p:nvSpPr>
          <p:spPr bwMode="auto">
            <a:xfrm>
              <a:off x="4900" y="1819"/>
              <a:ext cx="525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393" name="Line 51"/>
            <p:cNvSpPr>
              <a:spLocks noChangeShapeType="1"/>
            </p:cNvSpPr>
            <p:nvPr/>
          </p:nvSpPr>
          <p:spPr bwMode="auto">
            <a:xfrm>
              <a:off x="5211" y="2059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394" name="Oval 52"/>
            <p:cNvSpPr>
              <a:spLocks noChangeArrowheads="1"/>
            </p:cNvSpPr>
            <p:nvPr/>
          </p:nvSpPr>
          <p:spPr bwMode="auto">
            <a:xfrm>
              <a:off x="5259" y="1935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395" name="Oval 53"/>
            <p:cNvSpPr>
              <a:spLocks noChangeArrowheads="1"/>
            </p:cNvSpPr>
            <p:nvPr/>
          </p:nvSpPr>
          <p:spPr bwMode="auto">
            <a:xfrm>
              <a:off x="5427" y="1783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75158" name="Group 54"/>
          <p:cNvGrpSpPr/>
          <p:nvPr/>
        </p:nvGrpSpPr>
        <p:grpSpPr bwMode="auto">
          <a:xfrm>
            <a:off x="4537075" y="2097088"/>
            <a:ext cx="3313113" cy="1435100"/>
            <a:chOff x="2700" y="1219"/>
            <a:chExt cx="2087" cy="904"/>
          </a:xfrm>
        </p:grpSpPr>
        <p:sp>
          <p:nvSpPr>
            <p:cNvPr id="99372" name="Rectangle 55"/>
            <p:cNvSpPr>
              <a:spLocks noChangeArrowheads="1"/>
            </p:cNvSpPr>
            <p:nvPr/>
          </p:nvSpPr>
          <p:spPr bwMode="auto">
            <a:xfrm>
              <a:off x="2748" y="1227"/>
              <a:ext cx="2016" cy="8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373" name="Rectangle 56"/>
            <p:cNvSpPr>
              <a:spLocks noChangeArrowheads="1"/>
            </p:cNvSpPr>
            <p:nvPr/>
          </p:nvSpPr>
          <p:spPr bwMode="auto">
            <a:xfrm>
              <a:off x="2700" y="1861"/>
              <a:ext cx="287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374" name="Rectangle 57"/>
            <p:cNvSpPr>
              <a:spLocks noChangeArrowheads="1"/>
            </p:cNvSpPr>
            <p:nvPr/>
          </p:nvSpPr>
          <p:spPr bwMode="auto">
            <a:xfrm>
              <a:off x="2940" y="1871"/>
              <a:ext cx="287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375" name="Rectangle 58"/>
            <p:cNvSpPr>
              <a:spLocks noChangeArrowheads="1"/>
            </p:cNvSpPr>
            <p:nvPr/>
          </p:nvSpPr>
          <p:spPr bwMode="auto">
            <a:xfrm>
              <a:off x="3180" y="1871"/>
              <a:ext cx="287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376" name="Rectangle 59"/>
            <p:cNvSpPr>
              <a:spLocks noChangeArrowheads="1"/>
            </p:cNvSpPr>
            <p:nvPr/>
          </p:nvSpPr>
          <p:spPr bwMode="auto">
            <a:xfrm>
              <a:off x="3468" y="1871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377" name="Rectangle 60"/>
            <p:cNvSpPr>
              <a:spLocks noChangeArrowheads="1"/>
            </p:cNvSpPr>
            <p:nvPr/>
          </p:nvSpPr>
          <p:spPr bwMode="auto">
            <a:xfrm>
              <a:off x="3708" y="1871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378" name="Rectangle 61"/>
            <p:cNvSpPr>
              <a:spLocks noChangeArrowheads="1"/>
            </p:cNvSpPr>
            <p:nvPr/>
          </p:nvSpPr>
          <p:spPr bwMode="auto">
            <a:xfrm>
              <a:off x="3996" y="1871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379" name="Rectangle 62"/>
            <p:cNvSpPr>
              <a:spLocks noChangeArrowheads="1"/>
            </p:cNvSpPr>
            <p:nvPr/>
          </p:nvSpPr>
          <p:spPr bwMode="auto">
            <a:xfrm>
              <a:off x="4236" y="1871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380" name="Rectangle 63"/>
            <p:cNvSpPr>
              <a:spLocks noChangeArrowheads="1"/>
            </p:cNvSpPr>
            <p:nvPr/>
          </p:nvSpPr>
          <p:spPr bwMode="auto">
            <a:xfrm>
              <a:off x="4476" y="1861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381" name="Rectangle 64"/>
            <p:cNvSpPr>
              <a:spLocks noChangeArrowheads="1"/>
            </p:cNvSpPr>
            <p:nvPr/>
          </p:nvSpPr>
          <p:spPr bwMode="auto">
            <a:xfrm>
              <a:off x="3887" y="1219"/>
              <a:ext cx="5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A&lt;B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382" name="Rectangle 65"/>
            <p:cNvSpPr>
              <a:spLocks noChangeArrowheads="1"/>
            </p:cNvSpPr>
            <p:nvPr/>
          </p:nvSpPr>
          <p:spPr bwMode="auto">
            <a:xfrm>
              <a:off x="2882" y="1233"/>
              <a:ext cx="5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A&gt;B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383" name="Rectangle 66"/>
            <p:cNvSpPr>
              <a:spLocks noChangeArrowheads="1"/>
            </p:cNvSpPr>
            <p:nvPr/>
          </p:nvSpPr>
          <p:spPr bwMode="auto">
            <a:xfrm>
              <a:off x="3414" y="1230"/>
              <a:ext cx="5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A=B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384" name="Rectangle 67"/>
            <p:cNvSpPr>
              <a:spLocks noChangeArrowheads="1"/>
            </p:cNvSpPr>
            <p:nvPr/>
          </p:nvSpPr>
          <p:spPr bwMode="auto">
            <a:xfrm>
              <a:off x="4332" y="1429"/>
              <a:ext cx="43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99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A&gt;B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385" name="Rectangle 68"/>
            <p:cNvSpPr>
              <a:spLocks noChangeArrowheads="1"/>
            </p:cNvSpPr>
            <p:nvPr/>
          </p:nvSpPr>
          <p:spPr bwMode="auto">
            <a:xfrm>
              <a:off x="4332" y="1717"/>
              <a:ext cx="43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99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A&lt;B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386" name="Rectangle 69"/>
            <p:cNvSpPr>
              <a:spLocks noChangeArrowheads="1"/>
            </p:cNvSpPr>
            <p:nvPr/>
          </p:nvSpPr>
          <p:spPr bwMode="auto">
            <a:xfrm>
              <a:off x="4332" y="1573"/>
              <a:ext cx="45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99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A=B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387" name="Rectangle 70"/>
            <p:cNvSpPr>
              <a:spLocks noChangeArrowheads="1"/>
            </p:cNvSpPr>
            <p:nvPr/>
          </p:nvSpPr>
          <p:spPr bwMode="auto">
            <a:xfrm>
              <a:off x="3036" y="1521"/>
              <a:ext cx="1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74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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85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（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）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75175" name="Group 71"/>
          <p:cNvGrpSpPr/>
          <p:nvPr/>
        </p:nvGrpSpPr>
        <p:grpSpPr bwMode="auto">
          <a:xfrm>
            <a:off x="4537075" y="3497263"/>
            <a:ext cx="3308350" cy="549275"/>
            <a:chOff x="2700" y="2101"/>
            <a:chExt cx="2084" cy="346"/>
          </a:xfrm>
        </p:grpSpPr>
        <p:grpSp>
          <p:nvGrpSpPr>
            <p:cNvPr id="99354" name="Group 72"/>
            <p:cNvGrpSpPr/>
            <p:nvPr/>
          </p:nvGrpSpPr>
          <p:grpSpPr bwMode="auto">
            <a:xfrm>
              <a:off x="2844" y="2101"/>
              <a:ext cx="1728" cy="96"/>
              <a:chOff x="3360" y="2400"/>
              <a:chExt cx="1728" cy="96"/>
            </a:xfrm>
          </p:grpSpPr>
          <p:sp>
            <p:nvSpPr>
              <p:cNvPr id="99364" name="Line 73"/>
              <p:cNvSpPr>
                <a:spLocks noChangeShapeType="1"/>
              </p:cNvSpPr>
              <p:nvPr/>
            </p:nvSpPr>
            <p:spPr bwMode="auto">
              <a:xfrm>
                <a:off x="4320" y="240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9365" name="Line 74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9366" name="Line 75"/>
              <p:cNvSpPr>
                <a:spLocks noChangeShapeType="1"/>
              </p:cNvSpPr>
              <p:nvPr/>
            </p:nvSpPr>
            <p:spPr bwMode="auto">
              <a:xfrm>
                <a:off x="3840" y="240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9367" name="Line 76"/>
              <p:cNvSpPr>
                <a:spLocks noChangeShapeType="1"/>
              </p:cNvSpPr>
              <p:nvPr/>
            </p:nvSpPr>
            <p:spPr bwMode="auto">
              <a:xfrm>
                <a:off x="3600" y="240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9368" name="Line 77"/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9369" name="Line 78"/>
              <p:cNvSpPr>
                <a:spLocks noChangeShapeType="1"/>
              </p:cNvSpPr>
              <p:nvPr/>
            </p:nvSpPr>
            <p:spPr bwMode="auto">
              <a:xfrm>
                <a:off x="5088" y="240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9370" name="Line 79"/>
              <p:cNvSpPr>
                <a:spLocks noChangeShapeType="1"/>
              </p:cNvSpPr>
              <p:nvPr/>
            </p:nvSpPr>
            <p:spPr bwMode="auto">
              <a:xfrm>
                <a:off x="4848" y="240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9371" name="Line 80"/>
              <p:cNvSpPr>
                <a:spLocks noChangeShapeType="1"/>
              </p:cNvSpPr>
              <p:nvPr/>
            </p:nvSpPr>
            <p:spPr bwMode="auto">
              <a:xfrm>
                <a:off x="4608" y="240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99355" name="Group 81"/>
            <p:cNvGrpSpPr/>
            <p:nvPr/>
          </p:nvGrpSpPr>
          <p:grpSpPr bwMode="auto">
            <a:xfrm>
              <a:off x="2700" y="2149"/>
              <a:ext cx="2084" cy="298"/>
              <a:chOff x="3216" y="2417"/>
              <a:chExt cx="2084" cy="298"/>
            </a:xfrm>
          </p:grpSpPr>
          <p:sp>
            <p:nvSpPr>
              <p:cNvPr id="99356" name="Rectangle 82"/>
              <p:cNvSpPr>
                <a:spLocks noChangeArrowheads="1"/>
              </p:cNvSpPr>
              <p:nvPr/>
            </p:nvSpPr>
            <p:spPr bwMode="auto">
              <a:xfrm>
                <a:off x="3216" y="2417"/>
                <a:ext cx="31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9357" name="Rectangle 83"/>
              <p:cNvSpPr>
                <a:spLocks noChangeArrowheads="1"/>
              </p:cNvSpPr>
              <p:nvPr/>
            </p:nvSpPr>
            <p:spPr bwMode="auto">
              <a:xfrm>
                <a:off x="3456" y="2427"/>
                <a:ext cx="31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9358" name="Rectangle 84"/>
              <p:cNvSpPr>
                <a:spLocks noChangeArrowheads="1"/>
              </p:cNvSpPr>
              <p:nvPr/>
            </p:nvSpPr>
            <p:spPr bwMode="auto">
              <a:xfrm>
                <a:off x="3696" y="2427"/>
                <a:ext cx="31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9359" name="Rectangle 85"/>
              <p:cNvSpPr>
                <a:spLocks noChangeArrowheads="1"/>
              </p:cNvSpPr>
              <p:nvPr/>
            </p:nvSpPr>
            <p:spPr bwMode="auto">
              <a:xfrm>
                <a:off x="3984" y="2427"/>
                <a:ext cx="31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9360" name="Rectangle 86"/>
              <p:cNvSpPr>
                <a:spLocks noChangeArrowheads="1"/>
              </p:cNvSpPr>
              <p:nvPr/>
            </p:nvSpPr>
            <p:spPr bwMode="auto">
              <a:xfrm>
                <a:off x="4224" y="2427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B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9361" name="Rectangle 87"/>
              <p:cNvSpPr>
                <a:spLocks noChangeArrowheads="1"/>
              </p:cNvSpPr>
              <p:nvPr/>
            </p:nvSpPr>
            <p:spPr bwMode="auto">
              <a:xfrm>
                <a:off x="4512" y="2427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B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9362" name="Rectangle 88"/>
              <p:cNvSpPr>
                <a:spLocks noChangeArrowheads="1"/>
              </p:cNvSpPr>
              <p:nvPr/>
            </p:nvSpPr>
            <p:spPr bwMode="auto">
              <a:xfrm>
                <a:off x="4752" y="2427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B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9363" name="Rectangle 89"/>
              <p:cNvSpPr>
                <a:spLocks noChangeArrowheads="1"/>
              </p:cNvSpPr>
              <p:nvPr/>
            </p:nvSpPr>
            <p:spPr bwMode="auto">
              <a:xfrm>
                <a:off x="4992" y="2417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B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cxnSp>
        <p:nvCxnSpPr>
          <p:cNvPr id="3" name="肘形连接符 2"/>
          <p:cNvCxnSpPr>
            <a:stCxn id="99382" idx="0"/>
          </p:cNvCxnSpPr>
          <p:nvPr/>
        </p:nvCxnSpPr>
        <p:spPr bwMode="auto">
          <a:xfrm rot="16200000" flipH="1" flipV="1">
            <a:off x="4181872" y="1614091"/>
            <a:ext cx="539750" cy="1550194"/>
          </a:xfrm>
          <a:prstGeom prst="bentConnector4">
            <a:avLst>
              <a:gd name="adj1" fmla="val -42353"/>
              <a:gd name="adj2" fmla="val 82045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肘形连接符 8"/>
          <p:cNvCxnSpPr>
            <a:stCxn id="99383" idx="0"/>
            <a:endCxn id="99410" idx="3"/>
          </p:cNvCxnSpPr>
          <p:nvPr/>
        </p:nvCxnSpPr>
        <p:spPr bwMode="auto">
          <a:xfrm rot="16200000" flipH="1" flipV="1">
            <a:off x="4522391" y="1271984"/>
            <a:ext cx="706437" cy="2391569"/>
          </a:xfrm>
          <a:prstGeom prst="bentConnector4">
            <a:avLst>
              <a:gd name="adj1" fmla="val -51536"/>
              <a:gd name="adj2" fmla="val 7997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肘形连接符 14"/>
          <p:cNvCxnSpPr>
            <a:stCxn id="99381" idx="0"/>
          </p:cNvCxnSpPr>
          <p:nvPr/>
        </p:nvCxnSpPr>
        <p:spPr bwMode="auto">
          <a:xfrm rot="16200000" flipH="1" flipV="1">
            <a:off x="4765677" y="1027909"/>
            <a:ext cx="984250" cy="3128961"/>
          </a:xfrm>
          <a:prstGeom prst="bentConnector4">
            <a:avLst>
              <a:gd name="adj1" fmla="val -47312"/>
              <a:gd name="adj2" fmla="val 78864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7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7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17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 autoUpdateAnimBg="0"/>
      <p:bldP spid="175107" grpId="0" autoUpdateAnimBg="0"/>
      <p:bldP spid="175108" grpId="0" autoUpdateAnimBg="0"/>
      <p:bldP spid="175109" grpId="0" animBg="1" autoUpdateAnimBg="0"/>
      <p:bldP spid="1751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555625"/>
            <a:ext cx="4868863" cy="515938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</a:rPr>
              <a:t>用</a:t>
            </a:r>
            <a:r>
              <a:rPr lang="en-US" altLang="zh-CN" sz="2800" b="1" dirty="0">
                <a:solidFill>
                  <a:srgbClr val="1F08F8"/>
                </a:solidFill>
              </a:rPr>
              <a:t>74</a:t>
            </a:r>
            <a:r>
              <a:rPr lang="en-US" altLang="zh-CN" sz="2800" b="1" dirty="0">
                <a:solidFill>
                  <a:srgbClr val="1F08F8"/>
                </a:solidFill>
                <a:sym typeface="Symbol" panose="05050102010706020507" pitchFamily="18" charset="2"/>
              </a:rPr>
              <a:t></a:t>
            </a:r>
            <a:r>
              <a:rPr lang="en-US" altLang="zh-CN" sz="2800" b="1" dirty="0">
                <a:solidFill>
                  <a:srgbClr val="1F08F8"/>
                </a:solidFill>
              </a:rPr>
              <a:t>85</a:t>
            </a:r>
            <a:r>
              <a:rPr lang="zh-CN" altLang="en-US" sz="2800" b="1" dirty="0">
                <a:solidFill>
                  <a:schemeClr val="tx1"/>
                </a:solidFill>
              </a:rPr>
              <a:t>构成五位数值比较器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176131" name="Group 3"/>
          <p:cNvGrpSpPr/>
          <p:nvPr/>
        </p:nvGrpSpPr>
        <p:grpSpPr bwMode="auto">
          <a:xfrm>
            <a:off x="2419668" y="2531428"/>
            <a:ext cx="4586287" cy="2457450"/>
            <a:chOff x="1121" y="1332"/>
            <a:chExt cx="2889" cy="1548"/>
          </a:xfrm>
        </p:grpSpPr>
        <p:sp>
          <p:nvSpPr>
            <p:cNvPr id="100356" name="Rectangle 4"/>
            <p:cNvSpPr>
              <a:spLocks noChangeArrowheads="1"/>
            </p:cNvSpPr>
            <p:nvPr/>
          </p:nvSpPr>
          <p:spPr bwMode="auto">
            <a:xfrm>
              <a:off x="1121" y="1814"/>
              <a:ext cx="1920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57" name="Line 5"/>
            <p:cNvSpPr>
              <a:spLocks noChangeShapeType="1"/>
            </p:cNvSpPr>
            <p:nvPr/>
          </p:nvSpPr>
          <p:spPr bwMode="auto">
            <a:xfrm>
              <a:off x="2177" y="253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58" name="Line 6"/>
            <p:cNvSpPr>
              <a:spLocks noChangeShapeType="1"/>
            </p:cNvSpPr>
            <p:nvPr/>
          </p:nvSpPr>
          <p:spPr bwMode="auto">
            <a:xfrm>
              <a:off x="1937" y="253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59" name="Line 7"/>
            <p:cNvSpPr>
              <a:spLocks noChangeShapeType="1"/>
            </p:cNvSpPr>
            <p:nvPr/>
          </p:nvSpPr>
          <p:spPr bwMode="auto">
            <a:xfrm>
              <a:off x="1697" y="253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60" name="Line 8"/>
            <p:cNvSpPr>
              <a:spLocks noChangeShapeType="1"/>
            </p:cNvSpPr>
            <p:nvPr/>
          </p:nvSpPr>
          <p:spPr bwMode="auto">
            <a:xfrm>
              <a:off x="1457" y="253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61" name="Line 9"/>
            <p:cNvSpPr>
              <a:spLocks noChangeShapeType="1"/>
            </p:cNvSpPr>
            <p:nvPr/>
          </p:nvSpPr>
          <p:spPr bwMode="auto">
            <a:xfrm>
              <a:off x="1217" y="253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62" name="Line 10"/>
            <p:cNvSpPr>
              <a:spLocks noChangeShapeType="1"/>
            </p:cNvSpPr>
            <p:nvPr/>
          </p:nvSpPr>
          <p:spPr bwMode="auto">
            <a:xfrm>
              <a:off x="2945" y="253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63" name="Line 11"/>
            <p:cNvSpPr>
              <a:spLocks noChangeShapeType="1"/>
            </p:cNvSpPr>
            <p:nvPr/>
          </p:nvSpPr>
          <p:spPr bwMode="auto">
            <a:xfrm>
              <a:off x="2705" y="253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64" name="Line 12"/>
            <p:cNvSpPr>
              <a:spLocks noChangeShapeType="1"/>
            </p:cNvSpPr>
            <p:nvPr/>
          </p:nvSpPr>
          <p:spPr bwMode="auto">
            <a:xfrm>
              <a:off x="2465" y="253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65" name="Line 13"/>
            <p:cNvSpPr>
              <a:spLocks noChangeShapeType="1"/>
            </p:cNvSpPr>
            <p:nvPr/>
          </p:nvSpPr>
          <p:spPr bwMode="auto">
            <a:xfrm>
              <a:off x="1457" y="1584"/>
              <a:ext cx="0" cy="2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66" name="Line 14"/>
            <p:cNvSpPr>
              <a:spLocks noChangeShapeType="1"/>
            </p:cNvSpPr>
            <p:nvPr/>
          </p:nvSpPr>
          <p:spPr bwMode="auto">
            <a:xfrm>
              <a:off x="1937" y="1584"/>
              <a:ext cx="0" cy="2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67" name="Line 15"/>
            <p:cNvSpPr>
              <a:spLocks noChangeShapeType="1"/>
            </p:cNvSpPr>
            <p:nvPr/>
          </p:nvSpPr>
          <p:spPr bwMode="auto">
            <a:xfrm>
              <a:off x="2417" y="1584"/>
              <a:ext cx="0" cy="2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68" name="Rectangle 16"/>
            <p:cNvSpPr>
              <a:spLocks noChangeArrowheads="1"/>
            </p:cNvSpPr>
            <p:nvPr/>
          </p:nvSpPr>
          <p:spPr bwMode="auto">
            <a:xfrm>
              <a:off x="1361" y="2561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69" name="Rectangle 17"/>
            <p:cNvSpPr>
              <a:spLocks noChangeArrowheads="1"/>
            </p:cNvSpPr>
            <p:nvPr/>
          </p:nvSpPr>
          <p:spPr bwMode="auto">
            <a:xfrm>
              <a:off x="1601" y="2561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70" name="Rectangle 18"/>
            <p:cNvSpPr>
              <a:spLocks noChangeArrowheads="1"/>
            </p:cNvSpPr>
            <p:nvPr/>
          </p:nvSpPr>
          <p:spPr bwMode="auto">
            <a:xfrm>
              <a:off x="1841" y="2561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71" name="Rectangle 19"/>
            <p:cNvSpPr>
              <a:spLocks noChangeArrowheads="1"/>
            </p:cNvSpPr>
            <p:nvPr/>
          </p:nvSpPr>
          <p:spPr bwMode="auto">
            <a:xfrm>
              <a:off x="1121" y="2561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72" name="Rectangle 20"/>
            <p:cNvSpPr>
              <a:spLocks noChangeArrowheads="1"/>
            </p:cNvSpPr>
            <p:nvPr/>
          </p:nvSpPr>
          <p:spPr bwMode="auto">
            <a:xfrm>
              <a:off x="2369" y="256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73" name="Rectangle 21"/>
            <p:cNvSpPr>
              <a:spLocks noChangeArrowheads="1"/>
            </p:cNvSpPr>
            <p:nvPr/>
          </p:nvSpPr>
          <p:spPr bwMode="auto">
            <a:xfrm>
              <a:off x="2609" y="2592"/>
              <a:ext cx="34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74" name="Rectangle 22"/>
            <p:cNvSpPr>
              <a:spLocks noChangeArrowheads="1"/>
            </p:cNvSpPr>
            <p:nvPr/>
          </p:nvSpPr>
          <p:spPr bwMode="auto">
            <a:xfrm>
              <a:off x="2849" y="2592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75" name="Rectangle 23"/>
            <p:cNvSpPr>
              <a:spLocks noChangeArrowheads="1"/>
            </p:cNvSpPr>
            <p:nvPr/>
          </p:nvSpPr>
          <p:spPr bwMode="auto">
            <a:xfrm>
              <a:off x="2081" y="256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76" name="Rectangle 24"/>
            <p:cNvSpPr>
              <a:spLocks noChangeArrowheads="1"/>
            </p:cNvSpPr>
            <p:nvPr/>
          </p:nvSpPr>
          <p:spPr bwMode="auto">
            <a:xfrm>
              <a:off x="2225" y="1776"/>
              <a:ext cx="50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A&lt;B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77" name="Rectangle 25"/>
            <p:cNvSpPr>
              <a:spLocks noChangeArrowheads="1"/>
            </p:cNvSpPr>
            <p:nvPr/>
          </p:nvSpPr>
          <p:spPr bwMode="auto">
            <a:xfrm>
              <a:off x="1217" y="1776"/>
              <a:ext cx="50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A&gt;B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78" name="Rectangle 26"/>
            <p:cNvSpPr>
              <a:spLocks noChangeArrowheads="1"/>
            </p:cNvSpPr>
            <p:nvPr/>
          </p:nvSpPr>
          <p:spPr bwMode="auto">
            <a:xfrm>
              <a:off x="1745" y="1776"/>
              <a:ext cx="50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A=B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2657" y="1824"/>
              <a:ext cx="43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A&gt;B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80" name="Rectangle 28"/>
            <p:cNvSpPr>
              <a:spLocks noChangeArrowheads="1"/>
            </p:cNvSpPr>
            <p:nvPr/>
          </p:nvSpPr>
          <p:spPr bwMode="auto">
            <a:xfrm>
              <a:off x="2657" y="2304"/>
              <a:ext cx="43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A&lt;B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81" name="Rectangle 29"/>
            <p:cNvSpPr>
              <a:spLocks noChangeArrowheads="1"/>
            </p:cNvSpPr>
            <p:nvPr/>
          </p:nvSpPr>
          <p:spPr bwMode="auto">
            <a:xfrm>
              <a:off x="2657" y="2064"/>
              <a:ext cx="455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A=B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82" name="Line 30"/>
            <p:cNvSpPr>
              <a:spLocks noChangeShapeType="1"/>
            </p:cNvSpPr>
            <p:nvPr/>
          </p:nvSpPr>
          <p:spPr bwMode="auto">
            <a:xfrm>
              <a:off x="3041" y="1978"/>
              <a:ext cx="6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83" name="Line 31"/>
            <p:cNvSpPr>
              <a:spLocks noChangeShapeType="1"/>
            </p:cNvSpPr>
            <p:nvPr/>
          </p:nvSpPr>
          <p:spPr bwMode="auto">
            <a:xfrm>
              <a:off x="3041" y="2438"/>
              <a:ext cx="6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84" name="Line 32"/>
            <p:cNvSpPr>
              <a:spLocks noChangeShapeType="1"/>
            </p:cNvSpPr>
            <p:nvPr/>
          </p:nvSpPr>
          <p:spPr bwMode="auto">
            <a:xfrm>
              <a:off x="3041" y="2208"/>
              <a:ext cx="3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85" name="Rectangle 33"/>
            <p:cNvSpPr>
              <a:spLocks noChangeArrowheads="1"/>
            </p:cNvSpPr>
            <p:nvPr/>
          </p:nvSpPr>
          <p:spPr bwMode="auto">
            <a:xfrm>
              <a:off x="3668" y="1813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86" name="Rectangle 34"/>
            <p:cNvSpPr>
              <a:spLocks noChangeArrowheads="1"/>
            </p:cNvSpPr>
            <p:nvPr/>
          </p:nvSpPr>
          <p:spPr bwMode="auto">
            <a:xfrm>
              <a:off x="3702" y="2375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87" name="Rectangle 35"/>
            <p:cNvSpPr>
              <a:spLocks noChangeArrowheads="1"/>
            </p:cNvSpPr>
            <p:nvPr/>
          </p:nvSpPr>
          <p:spPr bwMode="auto">
            <a:xfrm>
              <a:off x="1649" y="2108"/>
              <a:ext cx="71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74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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85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88" name="Line 36"/>
            <p:cNvSpPr>
              <a:spLocks noChangeShapeType="1"/>
            </p:cNvSpPr>
            <p:nvPr/>
          </p:nvSpPr>
          <p:spPr bwMode="auto">
            <a:xfrm>
              <a:off x="3343" y="2113"/>
              <a:ext cx="0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89" name="Text Box 37"/>
            <p:cNvSpPr txBox="1">
              <a:spLocks noChangeArrowheads="1"/>
            </p:cNvSpPr>
            <p:nvPr/>
          </p:nvSpPr>
          <p:spPr bwMode="auto">
            <a:xfrm>
              <a:off x="1197" y="1332"/>
              <a:ext cx="66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A&gt;B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90" name="Text Box 38"/>
            <p:cNvSpPr txBox="1">
              <a:spLocks noChangeArrowheads="1"/>
            </p:cNvSpPr>
            <p:nvPr/>
          </p:nvSpPr>
          <p:spPr bwMode="auto">
            <a:xfrm>
              <a:off x="2202" y="1332"/>
              <a:ext cx="66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A&lt;B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63" y="357188"/>
            <a:ext cx="4957762" cy="442912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</a:rPr>
              <a:t>用</a:t>
            </a:r>
            <a:r>
              <a:rPr lang="en-US" altLang="zh-CN" sz="2800" b="1" dirty="0">
                <a:solidFill>
                  <a:srgbClr val="1F08F8"/>
                </a:solidFill>
              </a:rPr>
              <a:t>74</a:t>
            </a:r>
            <a:r>
              <a:rPr lang="en-US" altLang="zh-CN" sz="2800" b="1" dirty="0">
                <a:solidFill>
                  <a:srgbClr val="1F08F8"/>
                </a:solidFill>
                <a:sym typeface="Symbol" panose="05050102010706020507" pitchFamily="18" charset="2"/>
              </a:rPr>
              <a:t></a:t>
            </a:r>
            <a:r>
              <a:rPr lang="en-US" altLang="zh-CN" sz="2800" b="1" dirty="0">
                <a:solidFill>
                  <a:srgbClr val="1F08F8"/>
                </a:solidFill>
              </a:rPr>
              <a:t>85</a:t>
            </a:r>
            <a:r>
              <a:rPr lang="zh-CN" altLang="en-US" sz="2800" b="1" dirty="0">
                <a:solidFill>
                  <a:schemeClr val="tx1"/>
                </a:solidFill>
              </a:rPr>
              <a:t>构成</a:t>
            </a:r>
            <a:r>
              <a:rPr lang="en-US" altLang="zh-CN" sz="2800" b="1" dirty="0">
                <a:solidFill>
                  <a:schemeClr val="tx1"/>
                </a:solidFill>
              </a:rPr>
              <a:t>24</a:t>
            </a:r>
            <a:r>
              <a:rPr lang="zh-CN" altLang="en-US" sz="2800" b="1" dirty="0">
                <a:solidFill>
                  <a:schemeClr val="tx1"/>
                </a:solidFill>
              </a:rPr>
              <a:t>位数值比较器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177155" name="Group 3"/>
          <p:cNvGrpSpPr/>
          <p:nvPr/>
        </p:nvGrpSpPr>
        <p:grpSpPr bwMode="auto">
          <a:xfrm>
            <a:off x="219075" y="1216287"/>
            <a:ext cx="8616950" cy="4935537"/>
            <a:chOff x="149" y="617"/>
            <a:chExt cx="5428" cy="3109"/>
          </a:xfrm>
        </p:grpSpPr>
        <p:pic>
          <p:nvPicPr>
            <p:cNvPr id="101380" name="Picture 4" descr="msotw9_temp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5" t="12549" r="3575"/>
            <a:stretch>
              <a:fillRect/>
            </a:stretch>
          </p:blipFill>
          <p:spPr bwMode="auto">
            <a:xfrm>
              <a:off x="149" y="617"/>
              <a:ext cx="5428" cy="3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1381" name="Rectangle 5"/>
            <p:cNvSpPr>
              <a:spLocks noChangeArrowheads="1"/>
            </p:cNvSpPr>
            <p:nvPr/>
          </p:nvSpPr>
          <p:spPr bwMode="auto">
            <a:xfrm>
              <a:off x="158" y="2948"/>
              <a:ext cx="282" cy="7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-239713" y="288925"/>
            <a:ext cx="1516063" cy="460375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771525" y="252413"/>
            <a:ext cx="8372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利用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74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283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及其它器件实现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8421BCD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码的加法运算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07204" name="Group 4"/>
          <p:cNvGrpSpPr/>
          <p:nvPr/>
        </p:nvGrpSpPr>
        <p:grpSpPr bwMode="auto">
          <a:xfrm>
            <a:off x="401638" y="1143000"/>
            <a:ext cx="4194175" cy="5108575"/>
            <a:chOff x="253" y="720"/>
            <a:chExt cx="2642" cy="3218"/>
          </a:xfrm>
        </p:grpSpPr>
        <p:sp>
          <p:nvSpPr>
            <p:cNvPr id="102625" name="Rectangle 5"/>
            <p:cNvSpPr>
              <a:spLocks noChangeArrowheads="1"/>
            </p:cNvSpPr>
            <p:nvPr/>
          </p:nvSpPr>
          <p:spPr bwMode="auto">
            <a:xfrm>
              <a:off x="2491" y="1199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26" name="Rectangle 6"/>
            <p:cNvSpPr>
              <a:spLocks noChangeArrowheads="1"/>
            </p:cNvSpPr>
            <p:nvPr/>
          </p:nvSpPr>
          <p:spPr bwMode="auto">
            <a:xfrm>
              <a:off x="2268" y="1199"/>
              <a:ext cx="2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27" name="Rectangle 7"/>
            <p:cNvSpPr>
              <a:spLocks noChangeArrowheads="1"/>
            </p:cNvSpPr>
            <p:nvPr/>
          </p:nvSpPr>
          <p:spPr bwMode="auto">
            <a:xfrm>
              <a:off x="2044" y="1199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28" name="Rectangle 8"/>
            <p:cNvSpPr>
              <a:spLocks noChangeArrowheads="1"/>
            </p:cNvSpPr>
            <p:nvPr/>
          </p:nvSpPr>
          <p:spPr bwMode="auto">
            <a:xfrm>
              <a:off x="1819" y="1199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29" name="Rectangle 9"/>
            <p:cNvSpPr>
              <a:spLocks noChangeArrowheads="1"/>
            </p:cNvSpPr>
            <p:nvPr/>
          </p:nvSpPr>
          <p:spPr bwMode="auto">
            <a:xfrm>
              <a:off x="1371" y="119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30" name="Rectangle 10"/>
            <p:cNvSpPr>
              <a:spLocks noChangeArrowheads="1"/>
            </p:cNvSpPr>
            <p:nvPr/>
          </p:nvSpPr>
          <p:spPr bwMode="auto">
            <a:xfrm>
              <a:off x="1149" y="1199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31" name="Rectangle 11"/>
            <p:cNvSpPr>
              <a:spLocks noChangeArrowheads="1"/>
            </p:cNvSpPr>
            <p:nvPr/>
          </p:nvSpPr>
          <p:spPr bwMode="auto">
            <a:xfrm>
              <a:off x="924" y="1199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32" name="Rectangle 12"/>
            <p:cNvSpPr>
              <a:spLocks noChangeArrowheads="1"/>
            </p:cNvSpPr>
            <p:nvPr/>
          </p:nvSpPr>
          <p:spPr bwMode="auto">
            <a:xfrm>
              <a:off x="700" y="1199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33" name="Rectangle 13"/>
            <p:cNvSpPr>
              <a:spLocks noChangeArrowheads="1"/>
            </p:cNvSpPr>
            <p:nvPr/>
          </p:nvSpPr>
          <p:spPr bwMode="auto">
            <a:xfrm>
              <a:off x="2491" y="3689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34" name="Rectangle 14"/>
            <p:cNvSpPr>
              <a:spLocks noChangeArrowheads="1"/>
            </p:cNvSpPr>
            <p:nvPr/>
          </p:nvSpPr>
          <p:spPr bwMode="auto">
            <a:xfrm>
              <a:off x="2268" y="3689"/>
              <a:ext cx="2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35" name="Rectangle 15"/>
            <p:cNvSpPr>
              <a:spLocks noChangeArrowheads="1"/>
            </p:cNvSpPr>
            <p:nvPr/>
          </p:nvSpPr>
          <p:spPr bwMode="auto">
            <a:xfrm>
              <a:off x="2044" y="3689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36" name="Rectangle 16"/>
            <p:cNvSpPr>
              <a:spLocks noChangeArrowheads="1"/>
            </p:cNvSpPr>
            <p:nvPr/>
          </p:nvSpPr>
          <p:spPr bwMode="auto">
            <a:xfrm>
              <a:off x="1819" y="3689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37" name="Rectangle 17"/>
            <p:cNvSpPr>
              <a:spLocks noChangeArrowheads="1"/>
            </p:cNvSpPr>
            <p:nvPr/>
          </p:nvSpPr>
          <p:spPr bwMode="auto">
            <a:xfrm>
              <a:off x="1597" y="3689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38" name="Rectangle 18"/>
            <p:cNvSpPr>
              <a:spLocks noChangeArrowheads="1"/>
            </p:cNvSpPr>
            <p:nvPr/>
          </p:nvSpPr>
          <p:spPr bwMode="auto">
            <a:xfrm>
              <a:off x="1371" y="36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39" name="Rectangle 19"/>
            <p:cNvSpPr>
              <a:spLocks noChangeArrowheads="1"/>
            </p:cNvSpPr>
            <p:nvPr/>
          </p:nvSpPr>
          <p:spPr bwMode="auto">
            <a:xfrm>
              <a:off x="1149" y="3689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40" name="Rectangle 20"/>
            <p:cNvSpPr>
              <a:spLocks noChangeArrowheads="1"/>
            </p:cNvSpPr>
            <p:nvPr/>
          </p:nvSpPr>
          <p:spPr bwMode="auto">
            <a:xfrm>
              <a:off x="924" y="3689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41" name="Rectangle 21"/>
            <p:cNvSpPr>
              <a:spLocks noChangeArrowheads="1"/>
            </p:cNvSpPr>
            <p:nvPr/>
          </p:nvSpPr>
          <p:spPr bwMode="auto">
            <a:xfrm>
              <a:off x="700" y="3689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42" name="Rectangle 22"/>
            <p:cNvSpPr>
              <a:spLocks noChangeArrowheads="1"/>
            </p:cNvSpPr>
            <p:nvPr/>
          </p:nvSpPr>
          <p:spPr bwMode="auto">
            <a:xfrm>
              <a:off x="513" y="3689"/>
              <a:ext cx="18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43" name="Rectangle 23"/>
            <p:cNvSpPr>
              <a:spLocks noChangeArrowheads="1"/>
            </p:cNvSpPr>
            <p:nvPr/>
          </p:nvSpPr>
          <p:spPr bwMode="auto">
            <a:xfrm>
              <a:off x="253" y="3689"/>
              <a:ext cx="2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9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44" name="Rectangle 24"/>
            <p:cNvSpPr>
              <a:spLocks noChangeArrowheads="1"/>
            </p:cNvSpPr>
            <p:nvPr/>
          </p:nvSpPr>
          <p:spPr bwMode="auto">
            <a:xfrm>
              <a:off x="2491" y="3440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45" name="Rectangle 25"/>
            <p:cNvSpPr>
              <a:spLocks noChangeArrowheads="1"/>
            </p:cNvSpPr>
            <p:nvPr/>
          </p:nvSpPr>
          <p:spPr bwMode="auto">
            <a:xfrm>
              <a:off x="2268" y="3440"/>
              <a:ext cx="2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46" name="Rectangle 26"/>
            <p:cNvSpPr>
              <a:spLocks noChangeArrowheads="1"/>
            </p:cNvSpPr>
            <p:nvPr/>
          </p:nvSpPr>
          <p:spPr bwMode="auto">
            <a:xfrm>
              <a:off x="2044" y="3440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47" name="Rectangle 27"/>
            <p:cNvSpPr>
              <a:spLocks noChangeArrowheads="1"/>
            </p:cNvSpPr>
            <p:nvPr/>
          </p:nvSpPr>
          <p:spPr bwMode="auto">
            <a:xfrm>
              <a:off x="1819" y="3440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48" name="Rectangle 28"/>
            <p:cNvSpPr>
              <a:spLocks noChangeArrowheads="1"/>
            </p:cNvSpPr>
            <p:nvPr/>
          </p:nvSpPr>
          <p:spPr bwMode="auto">
            <a:xfrm>
              <a:off x="1597" y="3440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49" name="Rectangle 29"/>
            <p:cNvSpPr>
              <a:spLocks noChangeArrowheads="1"/>
            </p:cNvSpPr>
            <p:nvPr/>
          </p:nvSpPr>
          <p:spPr bwMode="auto">
            <a:xfrm>
              <a:off x="1371" y="344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50" name="Rectangle 30"/>
            <p:cNvSpPr>
              <a:spLocks noChangeArrowheads="1"/>
            </p:cNvSpPr>
            <p:nvPr/>
          </p:nvSpPr>
          <p:spPr bwMode="auto">
            <a:xfrm>
              <a:off x="1149" y="3440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51" name="Rectangle 31"/>
            <p:cNvSpPr>
              <a:spLocks noChangeArrowheads="1"/>
            </p:cNvSpPr>
            <p:nvPr/>
          </p:nvSpPr>
          <p:spPr bwMode="auto">
            <a:xfrm>
              <a:off x="924" y="3440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52" name="Rectangle 32"/>
            <p:cNvSpPr>
              <a:spLocks noChangeArrowheads="1"/>
            </p:cNvSpPr>
            <p:nvPr/>
          </p:nvSpPr>
          <p:spPr bwMode="auto">
            <a:xfrm>
              <a:off x="700" y="3440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53" name="Rectangle 33"/>
            <p:cNvSpPr>
              <a:spLocks noChangeArrowheads="1"/>
            </p:cNvSpPr>
            <p:nvPr/>
          </p:nvSpPr>
          <p:spPr bwMode="auto">
            <a:xfrm>
              <a:off x="513" y="3440"/>
              <a:ext cx="18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54" name="Rectangle 34"/>
            <p:cNvSpPr>
              <a:spLocks noChangeArrowheads="1"/>
            </p:cNvSpPr>
            <p:nvPr/>
          </p:nvSpPr>
          <p:spPr bwMode="auto">
            <a:xfrm>
              <a:off x="253" y="3440"/>
              <a:ext cx="2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8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55" name="Rectangle 35"/>
            <p:cNvSpPr>
              <a:spLocks noChangeArrowheads="1"/>
            </p:cNvSpPr>
            <p:nvPr/>
          </p:nvSpPr>
          <p:spPr bwMode="auto">
            <a:xfrm>
              <a:off x="2491" y="3191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56" name="Rectangle 36"/>
            <p:cNvSpPr>
              <a:spLocks noChangeArrowheads="1"/>
            </p:cNvSpPr>
            <p:nvPr/>
          </p:nvSpPr>
          <p:spPr bwMode="auto">
            <a:xfrm>
              <a:off x="2268" y="3191"/>
              <a:ext cx="2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57" name="Rectangle 37"/>
            <p:cNvSpPr>
              <a:spLocks noChangeArrowheads="1"/>
            </p:cNvSpPr>
            <p:nvPr/>
          </p:nvSpPr>
          <p:spPr bwMode="auto">
            <a:xfrm>
              <a:off x="2044" y="3191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58" name="Rectangle 38"/>
            <p:cNvSpPr>
              <a:spLocks noChangeArrowheads="1"/>
            </p:cNvSpPr>
            <p:nvPr/>
          </p:nvSpPr>
          <p:spPr bwMode="auto">
            <a:xfrm>
              <a:off x="1819" y="3191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59" name="Rectangle 39"/>
            <p:cNvSpPr>
              <a:spLocks noChangeArrowheads="1"/>
            </p:cNvSpPr>
            <p:nvPr/>
          </p:nvSpPr>
          <p:spPr bwMode="auto">
            <a:xfrm>
              <a:off x="1597" y="3191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60" name="Rectangle 40"/>
            <p:cNvSpPr>
              <a:spLocks noChangeArrowheads="1"/>
            </p:cNvSpPr>
            <p:nvPr/>
          </p:nvSpPr>
          <p:spPr bwMode="auto">
            <a:xfrm>
              <a:off x="1371" y="3191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61" name="Rectangle 41"/>
            <p:cNvSpPr>
              <a:spLocks noChangeArrowheads="1"/>
            </p:cNvSpPr>
            <p:nvPr/>
          </p:nvSpPr>
          <p:spPr bwMode="auto">
            <a:xfrm>
              <a:off x="1149" y="3191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62" name="Rectangle 42"/>
            <p:cNvSpPr>
              <a:spLocks noChangeArrowheads="1"/>
            </p:cNvSpPr>
            <p:nvPr/>
          </p:nvSpPr>
          <p:spPr bwMode="auto">
            <a:xfrm>
              <a:off x="924" y="3191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63" name="Rectangle 43"/>
            <p:cNvSpPr>
              <a:spLocks noChangeArrowheads="1"/>
            </p:cNvSpPr>
            <p:nvPr/>
          </p:nvSpPr>
          <p:spPr bwMode="auto">
            <a:xfrm>
              <a:off x="700" y="3191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64" name="Rectangle 44"/>
            <p:cNvSpPr>
              <a:spLocks noChangeArrowheads="1"/>
            </p:cNvSpPr>
            <p:nvPr/>
          </p:nvSpPr>
          <p:spPr bwMode="auto">
            <a:xfrm>
              <a:off x="513" y="3191"/>
              <a:ext cx="18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65" name="Rectangle 45"/>
            <p:cNvSpPr>
              <a:spLocks noChangeArrowheads="1"/>
            </p:cNvSpPr>
            <p:nvPr/>
          </p:nvSpPr>
          <p:spPr bwMode="auto">
            <a:xfrm>
              <a:off x="253" y="3191"/>
              <a:ext cx="2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66" name="Rectangle 46"/>
            <p:cNvSpPr>
              <a:spLocks noChangeArrowheads="1"/>
            </p:cNvSpPr>
            <p:nvPr/>
          </p:nvSpPr>
          <p:spPr bwMode="auto">
            <a:xfrm>
              <a:off x="2491" y="2942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67" name="Rectangle 47"/>
            <p:cNvSpPr>
              <a:spLocks noChangeArrowheads="1"/>
            </p:cNvSpPr>
            <p:nvPr/>
          </p:nvSpPr>
          <p:spPr bwMode="auto">
            <a:xfrm>
              <a:off x="2268" y="2942"/>
              <a:ext cx="2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68" name="Rectangle 48"/>
            <p:cNvSpPr>
              <a:spLocks noChangeArrowheads="1"/>
            </p:cNvSpPr>
            <p:nvPr/>
          </p:nvSpPr>
          <p:spPr bwMode="auto">
            <a:xfrm>
              <a:off x="2044" y="2942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69" name="Rectangle 49"/>
            <p:cNvSpPr>
              <a:spLocks noChangeArrowheads="1"/>
            </p:cNvSpPr>
            <p:nvPr/>
          </p:nvSpPr>
          <p:spPr bwMode="auto">
            <a:xfrm>
              <a:off x="1819" y="2942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70" name="Rectangle 50"/>
            <p:cNvSpPr>
              <a:spLocks noChangeArrowheads="1"/>
            </p:cNvSpPr>
            <p:nvPr/>
          </p:nvSpPr>
          <p:spPr bwMode="auto">
            <a:xfrm>
              <a:off x="1597" y="2942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71" name="Rectangle 51"/>
            <p:cNvSpPr>
              <a:spLocks noChangeArrowheads="1"/>
            </p:cNvSpPr>
            <p:nvPr/>
          </p:nvSpPr>
          <p:spPr bwMode="auto">
            <a:xfrm>
              <a:off x="1371" y="2942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72" name="Rectangle 52"/>
            <p:cNvSpPr>
              <a:spLocks noChangeArrowheads="1"/>
            </p:cNvSpPr>
            <p:nvPr/>
          </p:nvSpPr>
          <p:spPr bwMode="auto">
            <a:xfrm>
              <a:off x="1149" y="2942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73" name="Rectangle 53"/>
            <p:cNvSpPr>
              <a:spLocks noChangeArrowheads="1"/>
            </p:cNvSpPr>
            <p:nvPr/>
          </p:nvSpPr>
          <p:spPr bwMode="auto">
            <a:xfrm>
              <a:off x="924" y="2942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74" name="Rectangle 54"/>
            <p:cNvSpPr>
              <a:spLocks noChangeArrowheads="1"/>
            </p:cNvSpPr>
            <p:nvPr/>
          </p:nvSpPr>
          <p:spPr bwMode="auto">
            <a:xfrm>
              <a:off x="700" y="2942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75" name="Rectangle 55"/>
            <p:cNvSpPr>
              <a:spLocks noChangeArrowheads="1"/>
            </p:cNvSpPr>
            <p:nvPr/>
          </p:nvSpPr>
          <p:spPr bwMode="auto">
            <a:xfrm>
              <a:off x="513" y="2942"/>
              <a:ext cx="18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76" name="Rectangle 56"/>
            <p:cNvSpPr>
              <a:spLocks noChangeArrowheads="1"/>
            </p:cNvSpPr>
            <p:nvPr/>
          </p:nvSpPr>
          <p:spPr bwMode="auto">
            <a:xfrm>
              <a:off x="253" y="2942"/>
              <a:ext cx="2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6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77" name="Rectangle 57"/>
            <p:cNvSpPr>
              <a:spLocks noChangeArrowheads="1"/>
            </p:cNvSpPr>
            <p:nvPr/>
          </p:nvSpPr>
          <p:spPr bwMode="auto">
            <a:xfrm>
              <a:off x="2491" y="2693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78" name="Rectangle 58"/>
            <p:cNvSpPr>
              <a:spLocks noChangeArrowheads="1"/>
            </p:cNvSpPr>
            <p:nvPr/>
          </p:nvSpPr>
          <p:spPr bwMode="auto">
            <a:xfrm>
              <a:off x="2268" y="2693"/>
              <a:ext cx="2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79" name="Rectangle 59"/>
            <p:cNvSpPr>
              <a:spLocks noChangeArrowheads="1"/>
            </p:cNvSpPr>
            <p:nvPr/>
          </p:nvSpPr>
          <p:spPr bwMode="auto">
            <a:xfrm>
              <a:off x="2044" y="2693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80" name="Rectangle 60"/>
            <p:cNvSpPr>
              <a:spLocks noChangeArrowheads="1"/>
            </p:cNvSpPr>
            <p:nvPr/>
          </p:nvSpPr>
          <p:spPr bwMode="auto">
            <a:xfrm>
              <a:off x="1819" y="2693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81" name="Rectangle 61"/>
            <p:cNvSpPr>
              <a:spLocks noChangeArrowheads="1"/>
            </p:cNvSpPr>
            <p:nvPr/>
          </p:nvSpPr>
          <p:spPr bwMode="auto">
            <a:xfrm>
              <a:off x="1597" y="2693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82" name="Rectangle 62"/>
            <p:cNvSpPr>
              <a:spLocks noChangeArrowheads="1"/>
            </p:cNvSpPr>
            <p:nvPr/>
          </p:nvSpPr>
          <p:spPr bwMode="auto">
            <a:xfrm>
              <a:off x="1371" y="269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83" name="Rectangle 63"/>
            <p:cNvSpPr>
              <a:spLocks noChangeArrowheads="1"/>
            </p:cNvSpPr>
            <p:nvPr/>
          </p:nvSpPr>
          <p:spPr bwMode="auto">
            <a:xfrm>
              <a:off x="1149" y="2693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84" name="Rectangle 64"/>
            <p:cNvSpPr>
              <a:spLocks noChangeArrowheads="1"/>
            </p:cNvSpPr>
            <p:nvPr/>
          </p:nvSpPr>
          <p:spPr bwMode="auto">
            <a:xfrm>
              <a:off x="924" y="2693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85" name="Rectangle 65"/>
            <p:cNvSpPr>
              <a:spLocks noChangeArrowheads="1"/>
            </p:cNvSpPr>
            <p:nvPr/>
          </p:nvSpPr>
          <p:spPr bwMode="auto">
            <a:xfrm>
              <a:off x="700" y="2693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86" name="Rectangle 66"/>
            <p:cNvSpPr>
              <a:spLocks noChangeArrowheads="1"/>
            </p:cNvSpPr>
            <p:nvPr/>
          </p:nvSpPr>
          <p:spPr bwMode="auto">
            <a:xfrm>
              <a:off x="513" y="2693"/>
              <a:ext cx="18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87" name="Rectangle 67"/>
            <p:cNvSpPr>
              <a:spLocks noChangeArrowheads="1"/>
            </p:cNvSpPr>
            <p:nvPr/>
          </p:nvSpPr>
          <p:spPr bwMode="auto">
            <a:xfrm>
              <a:off x="253" y="2693"/>
              <a:ext cx="2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5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88" name="Rectangle 68"/>
            <p:cNvSpPr>
              <a:spLocks noChangeArrowheads="1"/>
            </p:cNvSpPr>
            <p:nvPr/>
          </p:nvSpPr>
          <p:spPr bwMode="auto">
            <a:xfrm>
              <a:off x="2491" y="2444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89" name="Rectangle 69"/>
            <p:cNvSpPr>
              <a:spLocks noChangeArrowheads="1"/>
            </p:cNvSpPr>
            <p:nvPr/>
          </p:nvSpPr>
          <p:spPr bwMode="auto">
            <a:xfrm>
              <a:off x="2268" y="2444"/>
              <a:ext cx="2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90" name="Rectangle 70"/>
            <p:cNvSpPr>
              <a:spLocks noChangeArrowheads="1"/>
            </p:cNvSpPr>
            <p:nvPr/>
          </p:nvSpPr>
          <p:spPr bwMode="auto">
            <a:xfrm>
              <a:off x="2044" y="2444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91" name="Rectangle 71"/>
            <p:cNvSpPr>
              <a:spLocks noChangeArrowheads="1"/>
            </p:cNvSpPr>
            <p:nvPr/>
          </p:nvSpPr>
          <p:spPr bwMode="auto">
            <a:xfrm>
              <a:off x="1819" y="2444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92" name="Rectangle 72"/>
            <p:cNvSpPr>
              <a:spLocks noChangeArrowheads="1"/>
            </p:cNvSpPr>
            <p:nvPr/>
          </p:nvSpPr>
          <p:spPr bwMode="auto">
            <a:xfrm>
              <a:off x="1597" y="2444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93" name="Rectangle 73"/>
            <p:cNvSpPr>
              <a:spLocks noChangeArrowheads="1"/>
            </p:cNvSpPr>
            <p:nvPr/>
          </p:nvSpPr>
          <p:spPr bwMode="auto">
            <a:xfrm>
              <a:off x="1371" y="244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94" name="Rectangle 74"/>
            <p:cNvSpPr>
              <a:spLocks noChangeArrowheads="1"/>
            </p:cNvSpPr>
            <p:nvPr/>
          </p:nvSpPr>
          <p:spPr bwMode="auto">
            <a:xfrm>
              <a:off x="1149" y="2444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95" name="Rectangle 75"/>
            <p:cNvSpPr>
              <a:spLocks noChangeArrowheads="1"/>
            </p:cNvSpPr>
            <p:nvPr/>
          </p:nvSpPr>
          <p:spPr bwMode="auto">
            <a:xfrm>
              <a:off x="924" y="2444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96" name="Rectangle 76"/>
            <p:cNvSpPr>
              <a:spLocks noChangeArrowheads="1"/>
            </p:cNvSpPr>
            <p:nvPr/>
          </p:nvSpPr>
          <p:spPr bwMode="auto">
            <a:xfrm>
              <a:off x="700" y="2444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97" name="Rectangle 77"/>
            <p:cNvSpPr>
              <a:spLocks noChangeArrowheads="1"/>
            </p:cNvSpPr>
            <p:nvPr/>
          </p:nvSpPr>
          <p:spPr bwMode="auto">
            <a:xfrm>
              <a:off x="513" y="2444"/>
              <a:ext cx="18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98" name="Rectangle 78"/>
            <p:cNvSpPr>
              <a:spLocks noChangeArrowheads="1"/>
            </p:cNvSpPr>
            <p:nvPr/>
          </p:nvSpPr>
          <p:spPr bwMode="auto">
            <a:xfrm>
              <a:off x="253" y="2444"/>
              <a:ext cx="2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99" name="Rectangle 79"/>
            <p:cNvSpPr>
              <a:spLocks noChangeArrowheads="1"/>
            </p:cNvSpPr>
            <p:nvPr/>
          </p:nvSpPr>
          <p:spPr bwMode="auto">
            <a:xfrm>
              <a:off x="2491" y="2195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00" name="Rectangle 80"/>
            <p:cNvSpPr>
              <a:spLocks noChangeArrowheads="1"/>
            </p:cNvSpPr>
            <p:nvPr/>
          </p:nvSpPr>
          <p:spPr bwMode="auto">
            <a:xfrm>
              <a:off x="2268" y="2195"/>
              <a:ext cx="2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01" name="Rectangle 81"/>
            <p:cNvSpPr>
              <a:spLocks noChangeArrowheads="1"/>
            </p:cNvSpPr>
            <p:nvPr/>
          </p:nvSpPr>
          <p:spPr bwMode="auto">
            <a:xfrm>
              <a:off x="2044" y="2195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02" name="Rectangle 82"/>
            <p:cNvSpPr>
              <a:spLocks noChangeArrowheads="1"/>
            </p:cNvSpPr>
            <p:nvPr/>
          </p:nvSpPr>
          <p:spPr bwMode="auto">
            <a:xfrm>
              <a:off x="1819" y="2195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03" name="Rectangle 83"/>
            <p:cNvSpPr>
              <a:spLocks noChangeArrowheads="1"/>
            </p:cNvSpPr>
            <p:nvPr/>
          </p:nvSpPr>
          <p:spPr bwMode="auto">
            <a:xfrm>
              <a:off x="1597" y="2195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04" name="Rectangle 84"/>
            <p:cNvSpPr>
              <a:spLocks noChangeArrowheads="1"/>
            </p:cNvSpPr>
            <p:nvPr/>
          </p:nvSpPr>
          <p:spPr bwMode="auto">
            <a:xfrm>
              <a:off x="1371" y="219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05" name="Rectangle 85"/>
            <p:cNvSpPr>
              <a:spLocks noChangeArrowheads="1"/>
            </p:cNvSpPr>
            <p:nvPr/>
          </p:nvSpPr>
          <p:spPr bwMode="auto">
            <a:xfrm>
              <a:off x="1149" y="2195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06" name="Rectangle 86"/>
            <p:cNvSpPr>
              <a:spLocks noChangeArrowheads="1"/>
            </p:cNvSpPr>
            <p:nvPr/>
          </p:nvSpPr>
          <p:spPr bwMode="auto">
            <a:xfrm>
              <a:off x="924" y="2195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07" name="Rectangle 87"/>
            <p:cNvSpPr>
              <a:spLocks noChangeArrowheads="1"/>
            </p:cNvSpPr>
            <p:nvPr/>
          </p:nvSpPr>
          <p:spPr bwMode="auto">
            <a:xfrm>
              <a:off x="700" y="2195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08" name="Rectangle 88"/>
            <p:cNvSpPr>
              <a:spLocks noChangeArrowheads="1"/>
            </p:cNvSpPr>
            <p:nvPr/>
          </p:nvSpPr>
          <p:spPr bwMode="auto">
            <a:xfrm>
              <a:off x="513" y="2195"/>
              <a:ext cx="18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09" name="Rectangle 89"/>
            <p:cNvSpPr>
              <a:spLocks noChangeArrowheads="1"/>
            </p:cNvSpPr>
            <p:nvPr/>
          </p:nvSpPr>
          <p:spPr bwMode="auto">
            <a:xfrm>
              <a:off x="253" y="2195"/>
              <a:ext cx="2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10" name="Rectangle 90"/>
            <p:cNvSpPr>
              <a:spLocks noChangeArrowheads="1"/>
            </p:cNvSpPr>
            <p:nvPr/>
          </p:nvSpPr>
          <p:spPr bwMode="auto">
            <a:xfrm>
              <a:off x="2491" y="1946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11" name="Rectangle 91"/>
            <p:cNvSpPr>
              <a:spLocks noChangeArrowheads="1"/>
            </p:cNvSpPr>
            <p:nvPr/>
          </p:nvSpPr>
          <p:spPr bwMode="auto">
            <a:xfrm>
              <a:off x="2268" y="1946"/>
              <a:ext cx="2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12" name="Rectangle 92"/>
            <p:cNvSpPr>
              <a:spLocks noChangeArrowheads="1"/>
            </p:cNvSpPr>
            <p:nvPr/>
          </p:nvSpPr>
          <p:spPr bwMode="auto">
            <a:xfrm>
              <a:off x="2044" y="1946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13" name="Rectangle 93"/>
            <p:cNvSpPr>
              <a:spLocks noChangeArrowheads="1"/>
            </p:cNvSpPr>
            <p:nvPr/>
          </p:nvSpPr>
          <p:spPr bwMode="auto">
            <a:xfrm>
              <a:off x="1819" y="1946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14" name="Rectangle 94"/>
            <p:cNvSpPr>
              <a:spLocks noChangeArrowheads="1"/>
            </p:cNvSpPr>
            <p:nvPr/>
          </p:nvSpPr>
          <p:spPr bwMode="auto">
            <a:xfrm>
              <a:off x="1597" y="1946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15" name="Rectangle 95"/>
            <p:cNvSpPr>
              <a:spLocks noChangeArrowheads="1"/>
            </p:cNvSpPr>
            <p:nvPr/>
          </p:nvSpPr>
          <p:spPr bwMode="auto">
            <a:xfrm>
              <a:off x="1371" y="194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16" name="Rectangle 96"/>
            <p:cNvSpPr>
              <a:spLocks noChangeArrowheads="1"/>
            </p:cNvSpPr>
            <p:nvPr/>
          </p:nvSpPr>
          <p:spPr bwMode="auto">
            <a:xfrm>
              <a:off x="1149" y="1946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17" name="Rectangle 97"/>
            <p:cNvSpPr>
              <a:spLocks noChangeArrowheads="1"/>
            </p:cNvSpPr>
            <p:nvPr/>
          </p:nvSpPr>
          <p:spPr bwMode="auto">
            <a:xfrm>
              <a:off x="924" y="1946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18" name="Rectangle 98"/>
            <p:cNvSpPr>
              <a:spLocks noChangeArrowheads="1"/>
            </p:cNvSpPr>
            <p:nvPr/>
          </p:nvSpPr>
          <p:spPr bwMode="auto">
            <a:xfrm>
              <a:off x="700" y="1946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19" name="Rectangle 99"/>
            <p:cNvSpPr>
              <a:spLocks noChangeArrowheads="1"/>
            </p:cNvSpPr>
            <p:nvPr/>
          </p:nvSpPr>
          <p:spPr bwMode="auto">
            <a:xfrm>
              <a:off x="513" y="1946"/>
              <a:ext cx="18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20" name="Rectangle 100"/>
            <p:cNvSpPr>
              <a:spLocks noChangeArrowheads="1"/>
            </p:cNvSpPr>
            <p:nvPr/>
          </p:nvSpPr>
          <p:spPr bwMode="auto">
            <a:xfrm>
              <a:off x="253" y="1946"/>
              <a:ext cx="2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21" name="Rectangle 101"/>
            <p:cNvSpPr>
              <a:spLocks noChangeArrowheads="1"/>
            </p:cNvSpPr>
            <p:nvPr/>
          </p:nvSpPr>
          <p:spPr bwMode="auto">
            <a:xfrm>
              <a:off x="2491" y="1697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22" name="Rectangle 102"/>
            <p:cNvSpPr>
              <a:spLocks noChangeArrowheads="1"/>
            </p:cNvSpPr>
            <p:nvPr/>
          </p:nvSpPr>
          <p:spPr bwMode="auto">
            <a:xfrm>
              <a:off x="2268" y="1697"/>
              <a:ext cx="2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23" name="Rectangle 103"/>
            <p:cNvSpPr>
              <a:spLocks noChangeArrowheads="1"/>
            </p:cNvSpPr>
            <p:nvPr/>
          </p:nvSpPr>
          <p:spPr bwMode="auto">
            <a:xfrm>
              <a:off x="2044" y="1697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24" name="Rectangle 104"/>
            <p:cNvSpPr>
              <a:spLocks noChangeArrowheads="1"/>
            </p:cNvSpPr>
            <p:nvPr/>
          </p:nvSpPr>
          <p:spPr bwMode="auto">
            <a:xfrm>
              <a:off x="1819" y="1697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25" name="Rectangle 105"/>
            <p:cNvSpPr>
              <a:spLocks noChangeArrowheads="1"/>
            </p:cNvSpPr>
            <p:nvPr/>
          </p:nvSpPr>
          <p:spPr bwMode="auto">
            <a:xfrm>
              <a:off x="1597" y="1697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26" name="Rectangle 106"/>
            <p:cNvSpPr>
              <a:spLocks noChangeArrowheads="1"/>
            </p:cNvSpPr>
            <p:nvPr/>
          </p:nvSpPr>
          <p:spPr bwMode="auto">
            <a:xfrm>
              <a:off x="1371" y="169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27" name="Rectangle 107"/>
            <p:cNvSpPr>
              <a:spLocks noChangeArrowheads="1"/>
            </p:cNvSpPr>
            <p:nvPr/>
          </p:nvSpPr>
          <p:spPr bwMode="auto">
            <a:xfrm>
              <a:off x="1149" y="1697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28" name="Rectangle 108"/>
            <p:cNvSpPr>
              <a:spLocks noChangeArrowheads="1"/>
            </p:cNvSpPr>
            <p:nvPr/>
          </p:nvSpPr>
          <p:spPr bwMode="auto">
            <a:xfrm>
              <a:off x="924" y="1697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29" name="Rectangle 109"/>
            <p:cNvSpPr>
              <a:spLocks noChangeArrowheads="1"/>
            </p:cNvSpPr>
            <p:nvPr/>
          </p:nvSpPr>
          <p:spPr bwMode="auto">
            <a:xfrm>
              <a:off x="700" y="1697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30" name="Rectangle 110"/>
            <p:cNvSpPr>
              <a:spLocks noChangeArrowheads="1"/>
            </p:cNvSpPr>
            <p:nvPr/>
          </p:nvSpPr>
          <p:spPr bwMode="auto">
            <a:xfrm>
              <a:off x="513" y="1697"/>
              <a:ext cx="18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31" name="Rectangle 111"/>
            <p:cNvSpPr>
              <a:spLocks noChangeArrowheads="1"/>
            </p:cNvSpPr>
            <p:nvPr/>
          </p:nvSpPr>
          <p:spPr bwMode="auto">
            <a:xfrm>
              <a:off x="253" y="1697"/>
              <a:ext cx="2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32" name="Rectangle 112"/>
            <p:cNvSpPr>
              <a:spLocks noChangeArrowheads="1"/>
            </p:cNvSpPr>
            <p:nvPr/>
          </p:nvSpPr>
          <p:spPr bwMode="auto">
            <a:xfrm>
              <a:off x="2491" y="1448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33" name="Rectangle 113"/>
            <p:cNvSpPr>
              <a:spLocks noChangeArrowheads="1"/>
            </p:cNvSpPr>
            <p:nvPr/>
          </p:nvSpPr>
          <p:spPr bwMode="auto">
            <a:xfrm>
              <a:off x="2268" y="1448"/>
              <a:ext cx="2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34" name="Rectangle 114"/>
            <p:cNvSpPr>
              <a:spLocks noChangeArrowheads="1"/>
            </p:cNvSpPr>
            <p:nvPr/>
          </p:nvSpPr>
          <p:spPr bwMode="auto">
            <a:xfrm>
              <a:off x="2044" y="1448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35" name="Rectangle 115"/>
            <p:cNvSpPr>
              <a:spLocks noChangeArrowheads="1"/>
            </p:cNvSpPr>
            <p:nvPr/>
          </p:nvSpPr>
          <p:spPr bwMode="auto">
            <a:xfrm>
              <a:off x="1819" y="1448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36" name="Rectangle 116"/>
            <p:cNvSpPr>
              <a:spLocks noChangeArrowheads="1"/>
            </p:cNvSpPr>
            <p:nvPr/>
          </p:nvSpPr>
          <p:spPr bwMode="auto">
            <a:xfrm>
              <a:off x="1597" y="1448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37" name="Rectangle 117"/>
            <p:cNvSpPr>
              <a:spLocks noChangeArrowheads="1"/>
            </p:cNvSpPr>
            <p:nvPr/>
          </p:nvSpPr>
          <p:spPr bwMode="auto">
            <a:xfrm>
              <a:off x="1371" y="144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38" name="Rectangle 118"/>
            <p:cNvSpPr>
              <a:spLocks noChangeArrowheads="1"/>
            </p:cNvSpPr>
            <p:nvPr/>
          </p:nvSpPr>
          <p:spPr bwMode="auto">
            <a:xfrm>
              <a:off x="1149" y="1448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39" name="Rectangle 119"/>
            <p:cNvSpPr>
              <a:spLocks noChangeArrowheads="1"/>
            </p:cNvSpPr>
            <p:nvPr/>
          </p:nvSpPr>
          <p:spPr bwMode="auto">
            <a:xfrm>
              <a:off x="924" y="1448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40" name="Rectangle 120"/>
            <p:cNvSpPr>
              <a:spLocks noChangeArrowheads="1"/>
            </p:cNvSpPr>
            <p:nvPr/>
          </p:nvSpPr>
          <p:spPr bwMode="auto">
            <a:xfrm>
              <a:off x="700" y="1448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41" name="Rectangle 121"/>
            <p:cNvSpPr>
              <a:spLocks noChangeArrowheads="1"/>
            </p:cNvSpPr>
            <p:nvPr/>
          </p:nvSpPr>
          <p:spPr bwMode="auto">
            <a:xfrm>
              <a:off x="513" y="1448"/>
              <a:ext cx="18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42" name="Rectangle 122"/>
            <p:cNvSpPr>
              <a:spLocks noChangeArrowheads="1"/>
            </p:cNvSpPr>
            <p:nvPr/>
          </p:nvSpPr>
          <p:spPr bwMode="auto">
            <a:xfrm>
              <a:off x="253" y="1448"/>
              <a:ext cx="2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43" name="Rectangle 123"/>
            <p:cNvSpPr>
              <a:spLocks noChangeArrowheads="1"/>
            </p:cNvSpPr>
            <p:nvPr/>
          </p:nvSpPr>
          <p:spPr bwMode="auto">
            <a:xfrm>
              <a:off x="1597" y="1199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44" name="Rectangle 124"/>
            <p:cNvSpPr>
              <a:spLocks noChangeArrowheads="1"/>
            </p:cNvSpPr>
            <p:nvPr/>
          </p:nvSpPr>
          <p:spPr bwMode="auto">
            <a:xfrm>
              <a:off x="513" y="1199"/>
              <a:ext cx="18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45" name="Rectangle 125"/>
            <p:cNvSpPr>
              <a:spLocks noChangeArrowheads="1"/>
            </p:cNvSpPr>
            <p:nvPr/>
          </p:nvSpPr>
          <p:spPr bwMode="auto">
            <a:xfrm>
              <a:off x="253" y="1199"/>
              <a:ext cx="2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46" name="Rectangle 126"/>
            <p:cNvSpPr>
              <a:spLocks noChangeArrowheads="1"/>
            </p:cNvSpPr>
            <p:nvPr/>
          </p:nvSpPr>
          <p:spPr bwMode="auto">
            <a:xfrm>
              <a:off x="1597" y="720"/>
              <a:ext cx="1118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</a:t>
              </a: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十进制数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相加的和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47" name="Rectangle 127"/>
            <p:cNvSpPr>
              <a:spLocks noChangeArrowheads="1"/>
            </p:cNvSpPr>
            <p:nvPr/>
          </p:nvSpPr>
          <p:spPr bwMode="auto">
            <a:xfrm>
              <a:off x="513" y="720"/>
              <a:ext cx="1084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  </a:t>
              </a: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二进制数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  相加的和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48" name="Rectangle 128"/>
            <p:cNvSpPr>
              <a:spLocks noChangeArrowheads="1"/>
            </p:cNvSpPr>
            <p:nvPr/>
          </p:nvSpPr>
          <p:spPr bwMode="auto">
            <a:xfrm>
              <a:off x="253" y="720"/>
              <a:ext cx="260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和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49" name="Line 129"/>
            <p:cNvSpPr>
              <a:spLocks noChangeShapeType="1"/>
            </p:cNvSpPr>
            <p:nvPr/>
          </p:nvSpPr>
          <p:spPr bwMode="auto">
            <a:xfrm>
              <a:off x="253" y="1199"/>
              <a:ext cx="246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50" name="Line 130"/>
            <p:cNvSpPr>
              <a:spLocks noChangeShapeType="1"/>
            </p:cNvSpPr>
            <p:nvPr/>
          </p:nvSpPr>
          <p:spPr bwMode="auto">
            <a:xfrm>
              <a:off x="253" y="1448"/>
              <a:ext cx="246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51" name="Line 131"/>
            <p:cNvSpPr>
              <a:spLocks noChangeShapeType="1"/>
            </p:cNvSpPr>
            <p:nvPr/>
          </p:nvSpPr>
          <p:spPr bwMode="auto">
            <a:xfrm>
              <a:off x="253" y="1697"/>
              <a:ext cx="246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52" name="Line 132"/>
            <p:cNvSpPr>
              <a:spLocks noChangeShapeType="1"/>
            </p:cNvSpPr>
            <p:nvPr/>
          </p:nvSpPr>
          <p:spPr bwMode="auto">
            <a:xfrm>
              <a:off x="253" y="1946"/>
              <a:ext cx="246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53" name="Line 133"/>
            <p:cNvSpPr>
              <a:spLocks noChangeShapeType="1"/>
            </p:cNvSpPr>
            <p:nvPr/>
          </p:nvSpPr>
          <p:spPr bwMode="auto">
            <a:xfrm>
              <a:off x="253" y="2195"/>
              <a:ext cx="246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54" name="Line 134"/>
            <p:cNvSpPr>
              <a:spLocks noChangeShapeType="1"/>
            </p:cNvSpPr>
            <p:nvPr/>
          </p:nvSpPr>
          <p:spPr bwMode="auto">
            <a:xfrm>
              <a:off x="253" y="2444"/>
              <a:ext cx="246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55" name="Line 135"/>
            <p:cNvSpPr>
              <a:spLocks noChangeShapeType="1"/>
            </p:cNvSpPr>
            <p:nvPr/>
          </p:nvSpPr>
          <p:spPr bwMode="auto">
            <a:xfrm>
              <a:off x="253" y="2693"/>
              <a:ext cx="246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56" name="Line 136"/>
            <p:cNvSpPr>
              <a:spLocks noChangeShapeType="1"/>
            </p:cNvSpPr>
            <p:nvPr/>
          </p:nvSpPr>
          <p:spPr bwMode="auto">
            <a:xfrm>
              <a:off x="253" y="2942"/>
              <a:ext cx="246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57" name="Line 137"/>
            <p:cNvSpPr>
              <a:spLocks noChangeShapeType="1"/>
            </p:cNvSpPr>
            <p:nvPr/>
          </p:nvSpPr>
          <p:spPr bwMode="auto">
            <a:xfrm>
              <a:off x="253" y="3191"/>
              <a:ext cx="246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58" name="Line 138"/>
            <p:cNvSpPr>
              <a:spLocks noChangeShapeType="1"/>
            </p:cNvSpPr>
            <p:nvPr/>
          </p:nvSpPr>
          <p:spPr bwMode="auto">
            <a:xfrm>
              <a:off x="253" y="3440"/>
              <a:ext cx="246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59" name="Line 139"/>
            <p:cNvSpPr>
              <a:spLocks noChangeShapeType="1"/>
            </p:cNvSpPr>
            <p:nvPr/>
          </p:nvSpPr>
          <p:spPr bwMode="auto">
            <a:xfrm>
              <a:off x="253" y="3689"/>
              <a:ext cx="246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60" name="Line 140"/>
            <p:cNvSpPr>
              <a:spLocks noChangeShapeType="1"/>
            </p:cNvSpPr>
            <p:nvPr/>
          </p:nvSpPr>
          <p:spPr bwMode="auto">
            <a:xfrm>
              <a:off x="513" y="720"/>
              <a:ext cx="0" cy="3218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61" name="Line 141"/>
            <p:cNvSpPr>
              <a:spLocks noChangeShapeType="1"/>
            </p:cNvSpPr>
            <p:nvPr/>
          </p:nvSpPr>
          <p:spPr bwMode="auto">
            <a:xfrm>
              <a:off x="1597" y="720"/>
              <a:ext cx="0" cy="3218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62" name="Line 142"/>
            <p:cNvSpPr>
              <a:spLocks noChangeShapeType="1"/>
            </p:cNvSpPr>
            <p:nvPr/>
          </p:nvSpPr>
          <p:spPr bwMode="auto">
            <a:xfrm>
              <a:off x="253" y="720"/>
              <a:ext cx="2462" cy="0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63" name="Line 143"/>
            <p:cNvSpPr>
              <a:spLocks noChangeShapeType="1"/>
            </p:cNvSpPr>
            <p:nvPr/>
          </p:nvSpPr>
          <p:spPr bwMode="auto">
            <a:xfrm>
              <a:off x="253" y="720"/>
              <a:ext cx="0" cy="3218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64" name="Line 144"/>
            <p:cNvSpPr>
              <a:spLocks noChangeShapeType="1"/>
            </p:cNvSpPr>
            <p:nvPr/>
          </p:nvSpPr>
          <p:spPr bwMode="auto">
            <a:xfrm>
              <a:off x="2715" y="720"/>
              <a:ext cx="0" cy="3218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65" name="Line 145"/>
            <p:cNvSpPr>
              <a:spLocks noChangeShapeType="1"/>
            </p:cNvSpPr>
            <p:nvPr/>
          </p:nvSpPr>
          <p:spPr bwMode="auto">
            <a:xfrm>
              <a:off x="253" y="3938"/>
              <a:ext cx="2462" cy="0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66" name="Line 146"/>
            <p:cNvSpPr>
              <a:spLocks noChangeShapeType="1"/>
            </p:cNvSpPr>
            <p:nvPr/>
          </p:nvSpPr>
          <p:spPr bwMode="auto">
            <a:xfrm>
              <a:off x="700" y="1199"/>
              <a:ext cx="0" cy="273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67" name="Line 147"/>
            <p:cNvSpPr>
              <a:spLocks noChangeShapeType="1"/>
            </p:cNvSpPr>
            <p:nvPr/>
          </p:nvSpPr>
          <p:spPr bwMode="auto">
            <a:xfrm>
              <a:off x="924" y="1199"/>
              <a:ext cx="0" cy="273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68" name="Line 148"/>
            <p:cNvSpPr>
              <a:spLocks noChangeShapeType="1"/>
            </p:cNvSpPr>
            <p:nvPr/>
          </p:nvSpPr>
          <p:spPr bwMode="auto">
            <a:xfrm>
              <a:off x="1149" y="1199"/>
              <a:ext cx="0" cy="273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69" name="Line 149"/>
            <p:cNvSpPr>
              <a:spLocks noChangeShapeType="1"/>
            </p:cNvSpPr>
            <p:nvPr/>
          </p:nvSpPr>
          <p:spPr bwMode="auto">
            <a:xfrm>
              <a:off x="1371" y="1199"/>
              <a:ext cx="0" cy="273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70" name="Line 150"/>
            <p:cNvSpPr>
              <a:spLocks noChangeShapeType="1"/>
            </p:cNvSpPr>
            <p:nvPr/>
          </p:nvSpPr>
          <p:spPr bwMode="auto">
            <a:xfrm>
              <a:off x="1819" y="1199"/>
              <a:ext cx="0" cy="273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71" name="Line 151"/>
            <p:cNvSpPr>
              <a:spLocks noChangeShapeType="1"/>
            </p:cNvSpPr>
            <p:nvPr/>
          </p:nvSpPr>
          <p:spPr bwMode="auto">
            <a:xfrm>
              <a:off x="2044" y="1199"/>
              <a:ext cx="0" cy="273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72" name="Line 152"/>
            <p:cNvSpPr>
              <a:spLocks noChangeShapeType="1"/>
            </p:cNvSpPr>
            <p:nvPr/>
          </p:nvSpPr>
          <p:spPr bwMode="auto">
            <a:xfrm>
              <a:off x="2268" y="1199"/>
              <a:ext cx="0" cy="273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73" name="Line 153"/>
            <p:cNvSpPr>
              <a:spLocks noChangeShapeType="1"/>
            </p:cNvSpPr>
            <p:nvPr/>
          </p:nvSpPr>
          <p:spPr bwMode="auto">
            <a:xfrm>
              <a:off x="2491" y="1199"/>
              <a:ext cx="0" cy="273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74" name="Text Box 154"/>
            <p:cNvSpPr txBox="1">
              <a:spLocks noChangeArrowheads="1"/>
            </p:cNvSpPr>
            <p:nvPr/>
          </p:nvSpPr>
          <p:spPr bwMode="auto">
            <a:xfrm>
              <a:off x="468" y="1187"/>
              <a:ext cx="23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 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 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 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 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 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775" name="Text Box 155"/>
            <p:cNvSpPr txBox="1">
              <a:spLocks noChangeArrowheads="1"/>
            </p:cNvSpPr>
            <p:nvPr/>
          </p:nvSpPr>
          <p:spPr bwMode="auto">
            <a:xfrm>
              <a:off x="1699" y="1174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                  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7356" name="Group 156"/>
          <p:cNvGrpSpPr/>
          <p:nvPr/>
        </p:nvGrpSpPr>
        <p:grpSpPr bwMode="auto">
          <a:xfrm>
            <a:off x="4633913" y="1141413"/>
            <a:ext cx="4211637" cy="5108575"/>
            <a:chOff x="2919" y="697"/>
            <a:chExt cx="2653" cy="3218"/>
          </a:xfrm>
        </p:grpSpPr>
        <p:sp>
          <p:nvSpPr>
            <p:cNvPr id="102474" name="Rectangle 157"/>
            <p:cNvSpPr>
              <a:spLocks noChangeArrowheads="1"/>
            </p:cNvSpPr>
            <p:nvPr/>
          </p:nvSpPr>
          <p:spPr bwMode="auto">
            <a:xfrm>
              <a:off x="5168" y="1176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75" name="Rectangle 158"/>
            <p:cNvSpPr>
              <a:spLocks noChangeArrowheads="1"/>
            </p:cNvSpPr>
            <p:nvPr/>
          </p:nvSpPr>
          <p:spPr bwMode="auto">
            <a:xfrm>
              <a:off x="4945" y="1176"/>
              <a:ext cx="2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76" name="Rectangle 159"/>
            <p:cNvSpPr>
              <a:spLocks noChangeArrowheads="1"/>
            </p:cNvSpPr>
            <p:nvPr/>
          </p:nvSpPr>
          <p:spPr bwMode="auto">
            <a:xfrm>
              <a:off x="4721" y="1176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77" name="Rectangle 160"/>
            <p:cNvSpPr>
              <a:spLocks noChangeArrowheads="1"/>
            </p:cNvSpPr>
            <p:nvPr/>
          </p:nvSpPr>
          <p:spPr bwMode="auto">
            <a:xfrm>
              <a:off x="4496" y="1176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78" name="Rectangle 161"/>
            <p:cNvSpPr>
              <a:spLocks noChangeArrowheads="1"/>
            </p:cNvSpPr>
            <p:nvPr/>
          </p:nvSpPr>
          <p:spPr bwMode="auto">
            <a:xfrm>
              <a:off x="4048" y="117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79" name="Rectangle 162"/>
            <p:cNvSpPr>
              <a:spLocks noChangeArrowheads="1"/>
            </p:cNvSpPr>
            <p:nvPr/>
          </p:nvSpPr>
          <p:spPr bwMode="auto">
            <a:xfrm>
              <a:off x="3826" y="1176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80" name="Rectangle 163"/>
            <p:cNvSpPr>
              <a:spLocks noChangeArrowheads="1"/>
            </p:cNvSpPr>
            <p:nvPr/>
          </p:nvSpPr>
          <p:spPr bwMode="auto">
            <a:xfrm>
              <a:off x="3601" y="1176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81" name="Rectangle 164"/>
            <p:cNvSpPr>
              <a:spLocks noChangeArrowheads="1"/>
            </p:cNvSpPr>
            <p:nvPr/>
          </p:nvSpPr>
          <p:spPr bwMode="auto">
            <a:xfrm>
              <a:off x="3377" y="1176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82" name="Rectangle 165"/>
            <p:cNvSpPr>
              <a:spLocks noChangeArrowheads="1"/>
            </p:cNvSpPr>
            <p:nvPr/>
          </p:nvSpPr>
          <p:spPr bwMode="auto">
            <a:xfrm>
              <a:off x="5168" y="3666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83" name="Rectangle 166"/>
            <p:cNvSpPr>
              <a:spLocks noChangeArrowheads="1"/>
            </p:cNvSpPr>
            <p:nvPr/>
          </p:nvSpPr>
          <p:spPr bwMode="auto">
            <a:xfrm>
              <a:off x="4945" y="3666"/>
              <a:ext cx="2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84" name="Rectangle 167"/>
            <p:cNvSpPr>
              <a:spLocks noChangeArrowheads="1"/>
            </p:cNvSpPr>
            <p:nvPr/>
          </p:nvSpPr>
          <p:spPr bwMode="auto">
            <a:xfrm>
              <a:off x="4721" y="3666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85" name="Rectangle 168"/>
            <p:cNvSpPr>
              <a:spLocks noChangeArrowheads="1"/>
            </p:cNvSpPr>
            <p:nvPr/>
          </p:nvSpPr>
          <p:spPr bwMode="auto">
            <a:xfrm>
              <a:off x="4496" y="3666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86" name="Rectangle 169"/>
            <p:cNvSpPr>
              <a:spLocks noChangeArrowheads="1"/>
            </p:cNvSpPr>
            <p:nvPr/>
          </p:nvSpPr>
          <p:spPr bwMode="auto">
            <a:xfrm>
              <a:off x="4274" y="3666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87" name="Rectangle 170"/>
            <p:cNvSpPr>
              <a:spLocks noChangeArrowheads="1"/>
            </p:cNvSpPr>
            <p:nvPr/>
          </p:nvSpPr>
          <p:spPr bwMode="auto">
            <a:xfrm>
              <a:off x="4048" y="366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88" name="Rectangle 171"/>
            <p:cNvSpPr>
              <a:spLocks noChangeArrowheads="1"/>
            </p:cNvSpPr>
            <p:nvPr/>
          </p:nvSpPr>
          <p:spPr bwMode="auto">
            <a:xfrm>
              <a:off x="3826" y="3666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89" name="Rectangle 172"/>
            <p:cNvSpPr>
              <a:spLocks noChangeArrowheads="1"/>
            </p:cNvSpPr>
            <p:nvPr/>
          </p:nvSpPr>
          <p:spPr bwMode="auto">
            <a:xfrm>
              <a:off x="3601" y="3666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90" name="Rectangle 173"/>
            <p:cNvSpPr>
              <a:spLocks noChangeArrowheads="1"/>
            </p:cNvSpPr>
            <p:nvPr/>
          </p:nvSpPr>
          <p:spPr bwMode="auto">
            <a:xfrm>
              <a:off x="3377" y="3666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91" name="Rectangle 174"/>
            <p:cNvSpPr>
              <a:spLocks noChangeArrowheads="1"/>
            </p:cNvSpPr>
            <p:nvPr/>
          </p:nvSpPr>
          <p:spPr bwMode="auto">
            <a:xfrm>
              <a:off x="3190" y="3666"/>
              <a:ext cx="18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92" name="Rectangle 175"/>
            <p:cNvSpPr>
              <a:spLocks noChangeArrowheads="1"/>
            </p:cNvSpPr>
            <p:nvPr/>
          </p:nvSpPr>
          <p:spPr bwMode="auto">
            <a:xfrm>
              <a:off x="2919" y="3666"/>
              <a:ext cx="33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19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93" name="Rectangle 176"/>
            <p:cNvSpPr>
              <a:spLocks noChangeArrowheads="1"/>
            </p:cNvSpPr>
            <p:nvPr/>
          </p:nvSpPr>
          <p:spPr bwMode="auto">
            <a:xfrm>
              <a:off x="5168" y="3417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94" name="Rectangle 177"/>
            <p:cNvSpPr>
              <a:spLocks noChangeArrowheads="1"/>
            </p:cNvSpPr>
            <p:nvPr/>
          </p:nvSpPr>
          <p:spPr bwMode="auto">
            <a:xfrm>
              <a:off x="4945" y="3417"/>
              <a:ext cx="2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95" name="Rectangle 178"/>
            <p:cNvSpPr>
              <a:spLocks noChangeArrowheads="1"/>
            </p:cNvSpPr>
            <p:nvPr/>
          </p:nvSpPr>
          <p:spPr bwMode="auto">
            <a:xfrm>
              <a:off x="4721" y="3417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96" name="Rectangle 179"/>
            <p:cNvSpPr>
              <a:spLocks noChangeArrowheads="1"/>
            </p:cNvSpPr>
            <p:nvPr/>
          </p:nvSpPr>
          <p:spPr bwMode="auto">
            <a:xfrm>
              <a:off x="4496" y="3417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97" name="Rectangle 180"/>
            <p:cNvSpPr>
              <a:spLocks noChangeArrowheads="1"/>
            </p:cNvSpPr>
            <p:nvPr/>
          </p:nvSpPr>
          <p:spPr bwMode="auto">
            <a:xfrm>
              <a:off x="4274" y="3417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98" name="Rectangle 181"/>
            <p:cNvSpPr>
              <a:spLocks noChangeArrowheads="1"/>
            </p:cNvSpPr>
            <p:nvPr/>
          </p:nvSpPr>
          <p:spPr bwMode="auto">
            <a:xfrm>
              <a:off x="4048" y="341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99" name="Rectangle 182"/>
            <p:cNvSpPr>
              <a:spLocks noChangeArrowheads="1"/>
            </p:cNvSpPr>
            <p:nvPr/>
          </p:nvSpPr>
          <p:spPr bwMode="auto">
            <a:xfrm>
              <a:off x="3826" y="3417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00" name="Rectangle 183"/>
            <p:cNvSpPr>
              <a:spLocks noChangeArrowheads="1"/>
            </p:cNvSpPr>
            <p:nvPr/>
          </p:nvSpPr>
          <p:spPr bwMode="auto">
            <a:xfrm>
              <a:off x="3601" y="3417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01" name="Rectangle 184"/>
            <p:cNvSpPr>
              <a:spLocks noChangeArrowheads="1"/>
            </p:cNvSpPr>
            <p:nvPr/>
          </p:nvSpPr>
          <p:spPr bwMode="auto">
            <a:xfrm>
              <a:off x="3377" y="3417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02" name="Rectangle 185"/>
            <p:cNvSpPr>
              <a:spLocks noChangeArrowheads="1"/>
            </p:cNvSpPr>
            <p:nvPr/>
          </p:nvSpPr>
          <p:spPr bwMode="auto">
            <a:xfrm>
              <a:off x="3190" y="3417"/>
              <a:ext cx="18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03" name="Rectangle 186"/>
            <p:cNvSpPr>
              <a:spLocks noChangeArrowheads="1"/>
            </p:cNvSpPr>
            <p:nvPr/>
          </p:nvSpPr>
          <p:spPr bwMode="auto">
            <a:xfrm>
              <a:off x="2919" y="3417"/>
              <a:ext cx="3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18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04" name="Rectangle 187"/>
            <p:cNvSpPr>
              <a:spLocks noChangeArrowheads="1"/>
            </p:cNvSpPr>
            <p:nvPr/>
          </p:nvSpPr>
          <p:spPr bwMode="auto">
            <a:xfrm>
              <a:off x="5168" y="3168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05" name="Rectangle 188"/>
            <p:cNvSpPr>
              <a:spLocks noChangeArrowheads="1"/>
            </p:cNvSpPr>
            <p:nvPr/>
          </p:nvSpPr>
          <p:spPr bwMode="auto">
            <a:xfrm>
              <a:off x="4945" y="3168"/>
              <a:ext cx="2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06" name="Rectangle 189"/>
            <p:cNvSpPr>
              <a:spLocks noChangeArrowheads="1"/>
            </p:cNvSpPr>
            <p:nvPr/>
          </p:nvSpPr>
          <p:spPr bwMode="auto">
            <a:xfrm>
              <a:off x="4721" y="3168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07" name="Rectangle 190"/>
            <p:cNvSpPr>
              <a:spLocks noChangeArrowheads="1"/>
            </p:cNvSpPr>
            <p:nvPr/>
          </p:nvSpPr>
          <p:spPr bwMode="auto">
            <a:xfrm>
              <a:off x="4496" y="3168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08" name="Rectangle 191"/>
            <p:cNvSpPr>
              <a:spLocks noChangeArrowheads="1"/>
            </p:cNvSpPr>
            <p:nvPr/>
          </p:nvSpPr>
          <p:spPr bwMode="auto">
            <a:xfrm>
              <a:off x="4274" y="3168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09" name="Rectangle 192"/>
            <p:cNvSpPr>
              <a:spLocks noChangeArrowheads="1"/>
            </p:cNvSpPr>
            <p:nvPr/>
          </p:nvSpPr>
          <p:spPr bwMode="auto">
            <a:xfrm>
              <a:off x="4048" y="316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10" name="Rectangle 193"/>
            <p:cNvSpPr>
              <a:spLocks noChangeArrowheads="1"/>
            </p:cNvSpPr>
            <p:nvPr/>
          </p:nvSpPr>
          <p:spPr bwMode="auto">
            <a:xfrm>
              <a:off x="3826" y="3168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11" name="Rectangle 194"/>
            <p:cNvSpPr>
              <a:spLocks noChangeArrowheads="1"/>
            </p:cNvSpPr>
            <p:nvPr/>
          </p:nvSpPr>
          <p:spPr bwMode="auto">
            <a:xfrm>
              <a:off x="3601" y="3168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12" name="Rectangle 195"/>
            <p:cNvSpPr>
              <a:spLocks noChangeArrowheads="1"/>
            </p:cNvSpPr>
            <p:nvPr/>
          </p:nvSpPr>
          <p:spPr bwMode="auto">
            <a:xfrm>
              <a:off x="3377" y="3168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13" name="Rectangle 196"/>
            <p:cNvSpPr>
              <a:spLocks noChangeArrowheads="1"/>
            </p:cNvSpPr>
            <p:nvPr/>
          </p:nvSpPr>
          <p:spPr bwMode="auto">
            <a:xfrm>
              <a:off x="3190" y="3168"/>
              <a:ext cx="18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14" name="Rectangle 197"/>
            <p:cNvSpPr>
              <a:spLocks noChangeArrowheads="1"/>
            </p:cNvSpPr>
            <p:nvPr/>
          </p:nvSpPr>
          <p:spPr bwMode="auto">
            <a:xfrm>
              <a:off x="2919" y="3168"/>
              <a:ext cx="3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17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15" name="Rectangle 198"/>
            <p:cNvSpPr>
              <a:spLocks noChangeArrowheads="1"/>
            </p:cNvSpPr>
            <p:nvPr/>
          </p:nvSpPr>
          <p:spPr bwMode="auto">
            <a:xfrm>
              <a:off x="5168" y="2919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16" name="Rectangle 199"/>
            <p:cNvSpPr>
              <a:spLocks noChangeArrowheads="1"/>
            </p:cNvSpPr>
            <p:nvPr/>
          </p:nvSpPr>
          <p:spPr bwMode="auto">
            <a:xfrm>
              <a:off x="4945" y="2919"/>
              <a:ext cx="2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17" name="Rectangle 200"/>
            <p:cNvSpPr>
              <a:spLocks noChangeArrowheads="1"/>
            </p:cNvSpPr>
            <p:nvPr/>
          </p:nvSpPr>
          <p:spPr bwMode="auto">
            <a:xfrm>
              <a:off x="4721" y="2919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18" name="Rectangle 201"/>
            <p:cNvSpPr>
              <a:spLocks noChangeArrowheads="1"/>
            </p:cNvSpPr>
            <p:nvPr/>
          </p:nvSpPr>
          <p:spPr bwMode="auto">
            <a:xfrm>
              <a:off x="4496" y="2919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19" name="Rectangle 202"/>
            <p:cNvSpPr>
              <a:spLocks noChangeArrowheads="1"/>
            </p:cNvSpPr>
            <p:nvPr/>
          </p:nvSpPr>
          <p:spPr bwMode="auto">
            <a:xfrm>
              <a:off x="4274" y="2919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20" name="Rectangle 203"/>
            <p:cNvSpPr>
              <a:spLocks noChangeArrowheads="1"/>
            </p:cNvSpPr>
            <p:nvPr/>
          </p:nvSpPr>
          <p:spPr bwMode="auto">
            <a:xfrm>
              <a:off x="4048" y="291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21" name="Rectangle 204"/>
            <p:cNvSpPr>
              <a:spLocks noChangeArrowheads="1"/>
            </p:cNvSpPr>
            <p:nvPr/>
          </p:nvSpPr>
          <p:spPr bwMode="auto">
            <a:xfrm>
              <a:off x="3826" y="2919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22" name="Rectangle 205"/>
            <p:cNvSpPr>
              <a:spLocks noChangeArrowheads="1"/>
            </p:cNvSpPr>
            <p:nvPr/>
          </p:nvSpPr>
          <p:spPr bwMode="auto">
            <a:xfrm>
              <a:off x="3601" y="2919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23" name="Rectangle 206"/>
            <p:cNvSpPr>
              <a:spLocks noChangeArrowheads="1"/>
            </p:cNvSpPr>
            <p:nvPr/>
          </p:nvSpPr>
          <p:spPr bwMode="auto">
            <a:xfrm>
              <a:off x="3377" y="2919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24" name="Rectangle 207"/>
            <p:cNvSpPr>
              <a:spLocks noChangeArrowheads="1"/>
            </p:cNvSpPr>
            <p:nvPr/>
          </p:nvSpPr>
          <p:spPr bwMode="auto">
            <a:xfrm>
              <a:off x="3190" y="2919"/>
              <a:ext cx="18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25" name="Rectangle 208"/>
            <p:cNvSpPr>
              <a:spLocks noChangeArrowheads="1"/>
            </p:cNvSpPr>
            <p:nvPr/>
          </p:nvSpPr>
          <p:spPr bwMode="auto">
            <a:xfrm>
              <a:off x="2919" y="2919"/>
              <a:ext cx="3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16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26" name="Rectangle 209"/>
            <p:cNvSpPr>
              <a:spLocks noChangeArrowheads="1"/>
            </p:cNvSpPr>
            <p:nvPr/>
          </p:nvSpPr>
          <p:spPr bwMode="auto">
            <a:xfrm>
              <a:off x="5168" y="2670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27" name="Rectangle 210"/>
            <p:cNvSpPr>
              <a:spLocks noChangeArrowheads="1"/>
            </p:cNvSpPr>
            <p:nvPr/>
          </p:nvSpPr>
          <p:spPr bwMode="auto">
            <a:xfrm>
              <a:off x="4945" y="2670"/>
              <a:ext cx="2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28" name="Rectangle 211"/>
            <p:cNvSpPr>
              <a:spLocks noChangeArrowheads="1"/>
            </p:cNvSpPr>
            <p:nvPr/>
          </p:nvSpPr>
          <p:spPr bwMode="auto">
            <a:xfrm>
              <a:off x="4721" y="2670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29" name="Rectangle 212"/>
            <p:cNvSpPr>
              <a:spLocks noChangeArrowheads="1"/>
            </p:cNvSpPr>
            <p:nvPr/>
          </p:nvSpPr>
          <p:spPr bwMode="auto">
            <a:xfrm>
              <a:off x="4496" y="2670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30" name="Rectangle 213"/>
            <p:cNvSpPr>
              <a:spLocks noChangeArrowheads="1"/>
            </p:cNvSpPr>
            <p:nvPr/>
          </p:nvSpPr>
          <p:spPr bwMode="auto">
            <a:xfrm>
              <a:off x="4274" y="2670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31" name="Rectangle 214"/>
            <p:cNvSpPr>
              <a:spLocks noChangeArrowheads="1"/>
            </p:cNvSpPr>
            <p:nvPr/>
          </p:nvSpPr>
          <p:spPr bwMode="auto">
            <a:xfrm>
              <a:off x="4048" y="267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32" name="Rectangle 215"/>
            <p:cNvSpPr>
              <a:spLocks noChangeArrowheads="1"/>
            </p:cNvSpPr>
            <p:nvPr/>
          </p:nvSpPr>
          <p:spPr bwMode="auto">
            <a:xfrm>
              <a:off x="3826" y="2670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33" name="Rectangle 216"/>
            <p:cNvSpPr>
              <a:spLocks noChangeArrowheads="1"/>
            </p:cNvSpPr>
            <p:nvPr/>
          </p:nvSpPr>
          <p:spPr bwMode="auto">
            <a:xfrm>
              <a:off x="3601" y="2670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34" name="Rectangle 217"/>
            <p:cNvSpPr>
              <a:spLocks noChangeArrowheads="1"/>
            </p:cNvSpPr>
            <p:nvPr/>
          </p:nvSpPr>
          <p:spPr bwMode="auto">
            <a:xfrm>
              <a:off x="3377" y="2670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35" name="Rectangle 218"/>
            <p:cNvSpPr>
              <a:spLocks noChangeArrowheads="1"/>
            </p:cNvSpPr>
            <p:nvPr/>
          </p:nvSpPr>
          <p:spPr bwMode="auto">
            <a:xfrm>
              <a:off x="3190" y="2670"/>
              <a:ext cx="18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36" name="Rectangle 219"/>
            <p:cNvSpPr>
              <a:spLocks noChangeArrowheads="1"/>
            </p:cNvSpPr>
            <p:nvPr/>
          </p:nvSpPr>
          <p:spPr bwMode="auto">
            <a:xfrm>
              <a:off x="2919" y="2670"/>
              <a:ext cx="32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15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37" name="Rectangle 220"/>
            <p:cNvSpPr>
              <a:spLocks noChangeArrowheads="1"/>
            </p:cNvSpPr>
            <p:nvPr/>
          </p:nvSpPr>
          <p:spPr bwMode="auto">
            <a:xfrm>
              <a:off x="5168" y="2421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38" name="Rectangle 221"/>
            <p:cNvSpPr>
              <a:spLocks noChangeArrowheads="1"/>
            </p:cNvSpPr>
            <p:nvPr/>
          </p:nvSpPr>
          <p:spPr bwMode="auto">
            <a:xfrm>
              <a:off x="4945" y="2421"/>
              <a:ext cx="2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39" name="Rectangle 222"/>
            <p:cNvSpPr>
              <a:spLocks noChangeArrowheads="1"/>
            </p:cNvSpPr>
            <p:nvPr/>
          </p:nvSpPr>
          <p:spPr bwMode="auto">
            <a:xfrm>
              <a:off x="4721" y="2421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40" name="Rectangle 223"/>
            <p:cNvSpPr>
              <a:spLocks noChangeArrowheads="1"/>
            </p:cNvSpPr>
            <p:nvPr/>
          </p:nvSpPr>
          <p:spPr bwMode="auto">
            <a:xfrm>
              <a:off x="4496" y="2421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41" name="Rectangle 224"/>
            <p:cNvSpPr>
              <a:spLocks noChangeArrowheads="1"/>
            </p:cNvSpPr>
            <p:nvPr/>
          </p:nvSpPr>
          <p:spPr bwMode="auto">
            <a:xfrm>
              <a:off x="4274" y="2421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42" name="Rectangle 225"/>
            <p:cNvSpPr>
              <a:spLocks noChangeArrowheads="1"/>
            </p:cNvSpPr>
            <p:nvPr/>
          </p:nvSpPr>
          <p:spPr bwMode="auto">
            <a:xfrm>
              <a:off x="4048" y="2421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43" name="Rectangle 226"/>
            <p:cNvSpPr>
              <a:spLocks noChangeArrowheads="1"/>
            </p:cNvSpPr>
            <p:nvPr/>
          </p:nvSpPr>
          <p:spPr bwMode="auto">
            <a:xfrm>
              <a:off x="3826" y="2421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44" name="Rectangle 227"/>
            <p:cNvSpPr>
              <a:spLocks noChangeArrowheads="1"/>
            </p:cNvSpPr>
            <p:nvPr/>
          </p:nvSpPr>
          <p:spPr bwMode="auto">
            <a:xfrm>
              <a:off x="3601" y="2421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45" name="Rectangle 228"/>
            <p:cNvSpPr>
              <a:spLocks noChangeArrowheads="1"/>
            </p:cNvSpPr>
            <p:nvPr/>
          </p:nvSpPr>
          <p:spPr bwMode="auto">
            <a:xfrm>
              <a:off x="3377" y="2421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46" name="Rectangle 229"/>
            <p:cNvSpPr>
              <a:spLocks noChangeArrowheads="1"/>
            </p:cNvSpPr>
            <p:nvPr/>
          </p:nvSpPr>
          <p:spPr bwMode="auto">
            <a:xfrm>
              <a:off x="3190" y="2421"/>
              <a:ext cx="18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47" name="Rectangle 230"/>
            <p:cNvSpPr>
              <a:spLocks noChangeArrowheads="1"/>
            </p:cNvSpPr>
            <p:nvPr/>
          </p:nvSpPr>
          <p:spPr bwMode="auto">
            <a:xfrm>
              <a:off x="2919" y="2421"/>
              <a:ext cx="35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14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48" name="Rectangle 231"/>
            <p:cNvSpPr>
              <a:spLocks noChangeArrowheads="1"/>
            </p:cNvSpPr>
            <p:nvPr/>
          </p:nvSpPr>
          <p:spPr bwMode="auto">
            <a:xfrm>
              <a:off x="5168" y="2172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49" name="Rectangle 232"/>
            <p:cNvSpPr>
              <a:spLocks noChangeArrowheads="1"/>
            </p:cNvSpPr>
            <p:nvPr/>
          </p:nvSpPr>
          <p:spPr bwMode="auto">
            <a:xfrm>
              <a:off x="4945" y="2172"/>
              <a:ext cx="2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50" name="Rectangle 233"/>
            <p:cNvSpPr>
              <a:spLocks noChangeArrowheads="1"/>
            </p:cNvSpPr>
            <p:nvPr/>
          </p:nvSpPr>
          <p:spPr bwMode="auto">
            <a:xfrm>
              <a:off x="4721" y="2172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51" name="Rectangle 234"/>
            <p:cNvSpPr>
              <a:spLocks noChangeArrowheads="1"/>
            </p:cNvSpPr>
            <p:nvPr/>
          </p:nvSpPr>
          <p:spPr bwMode="auto">
            <a:xfrm>
              <a:off x="4496" y="2172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52" name="Rectangle 235"/>
            <p:cNvSpPr>
              <a:spLocks noChangeArrowheads="1"/>
            </p:cNvSpPr>
            <p:nvPr/>
          </p:nvSpPr>
          <p:spPr bwMode="auto">
            <a:xfrm>
              <a:off x="4274" y="2172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53" name="Rectangle 236"/>
            <p:cNvSpPr>
              <a:spLocks noChangeArrowheads="1"/>
            </p:cNvSpPr>
            <p:nvPr/>
          </p:nvSpPr>
          <p:spPr bwMode="auto">
            <a:xfrm>
              <a:off x="4048" y="2172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54" name="Rectangle 237"/>
            <p:cNvSpPr>
              <a:spLocks noChangeArrowheads="1"/>
            </p:cNvSpPr>
            <p:nvPr/>
          </p:nvSpPr>
          <p:spPr bwMode="auto">
            <a:xfrm>
              <a:off x="3826" y="2172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55" name="Rectangle 238"/>
            <p:cNvSpPr>
              <a:spLocks noChangeArrowheads="1"/>
            </p:cNvSpPr>
            <p:nvPr/>
          </p:nvSpPr>
          <p:spPr bwMode="auto">
            <a:xfrm>
              <a:off x="3601" y="2172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56" name="Rectangle 239"/>
            <p:cNvSpPr>
              <a:spLocks noChangeArrowheads="1"/>
            </p:cNvSpPr>
            <p:nvPr/>
          </p:nvSpPr>
          <p:spPr bwMode="auto">
            <a:xfrm>
              <a:off x="3377" y="2172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57" name="Rectangle 240"/>
            <p:cNvSpPr>
              <a:spLocks noChangeArrowheads="1"/>
            </p:cNvSpPr>
            <p:nvPr/>
          </p:nvSpPr>
          <p:spPr bwMode="auto">
            <a:xfrm>
              <a:off x="3190" y="2172"/>
              <a:ext cx="18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58" name="Rectangle 241"/>
            <p:cNvSpPr>
              <a:spLocks noChangeArrowheads="1"/>
            </p:cNvSpPr>
            <p:nvPr/>
          </p:nvSpPr>
          <p:spPr bwMode="auto">
            <a:xfrm>
              <a:off x="2919" y="2172"/>
              <a:ext cx="3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13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59" name="Rectangle 242"/>
            <p:cNvSpPr>
              <a:spLocks noChangeArrowheads="1"/>
            </p:cNvSpPr>
            <p:nvPr/>
          </p:nvSpPr>
          <p:spPr bwMode="auto">
            <a:xfrm>
              <a:off x="5168" y="1923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60" name="Rectangle 243"/>
            <p:cNvSpPr>
              <a:spLocks noChangeArrowheads="1"/>
            </p:cNvSpPr>
            <p:nvPr/>
          </p:nvSpPr>
          <p:spPr bwMode="auto">
            <a:xfrm>
              <a:off x="4945" y="1923"/>
              <a:ext cx="2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61" name="Rectangle 244"/>
            <p:cNvSpPr>
              <a:spLocks noChangeArrowheads="1"/>
            </p:cNvSpPr>
            <p:nvPr/>
          </p:nvSpPr>
          <p:spPr bwMode="auto">
            <a:xfrm>
              <a:off x="4721" y="1923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62" name="Rectangle 245"/>
            <p:cNvSpPr>
              <a:spLocks noChangeArrowheads="1"/>
            </p:cNvSpPr>
            <p:nvPr/>
          </p:nvSpPr>
          <p:spPr bwMode="auto">
            <a:xfrm>
              <a:off x="4496" y="1923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63" name="Rectangle 246"/>
            <p:cNvSpPr>
              <a:spLocks noChangeArrowheads="1"/>
            </p:cNvSpPr>
            <p:nvPr/>
          </p:nvSpPr>
          <p:spPr bwMode="auto">
            <a:xfrm>
              <a:off x="4274" y="1923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64" name="Rectangle 247"/>
            <p:cNvSpPr>
              <a:spLocks noChangeArrowheads="1"/>
            </p:cNvSpPr>
            <p:nvPr/>
          </p:nvSpPr>
          <p:spPr bwMode="auto">
            <a:xfrm>
              <a:off x="4048" y="192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65" name="Rectangle 248"/>
            <p:cNvSpPr>
              <a:spLocks noChangeArrowheads="1"/>
            </p:cNvSpPr>
            <p:nvPr/>
          </p:nvSpPr>
          <p:spPr bwMode="auto">
            <a:xfrm>
              <a:off x="3826" y="1923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66" name="Rectangle 249"/>
            <p:cNvSpPr>
              <a:spLocks noChangeArrowheads="1"/>
            </p:cNvSpPr>
            <p:nvPr/>
          </p:nvSpPr>
          <p:spPr bwMode="auto">
            <a:xfrm>
              <a:off x="3601" y="1923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67" name="Rectangle 250"/>
            <p:cNvSpPr>
              <a:spLocks noChangeArrowheads="1"/>
            </p:cNvSpPr>
            <p:nvPr/>
          </p:nvSpPr>
          <p:spPr bwMode="auto">
            <a:xfrm>
              <a:off x="3377" y="1923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68" name="Rectangle 251"/>
            <p:cNvSpPr>
              <a:spLocks noChangeArrowheads="1"/>
            </p:cNvSpPr>
            <p:nvPr/>
          </p:nvSpPr>
          <p:spPr bwMode="auto">
            <a:xfrm>
              <a:off x="3190" y="1923"/>
              <a:ext cx="18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69" name="Rectangle 252"/>
            <p:cNvSpPr>
              <a:spLocks noChangeArrowheads="1"/>
            </p:cNvSpPr>
            <p:nvPr/>
          </p:nvSpPr>
          <p:spPr bwMode="auto">
            <a:xfrm>
              <a:off x="2919" y="1923"/>
              <a:ext cx="32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12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70" name="Rectangle 253"/>
            <p:cNvSpPr>
              <a:spLocks noChangeArrowheads="1"/>
            </p:cNvSpPr>
            <p:nvPr/>
          </p:nvSpPr>
          <p:spPr bwMode="auto">
            <a:xfrm>
              <a:off x="5168" y="1674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71" name="Rectangle 254"/>
            <p:cNvSpPr>
              <a:spLocks noChangeArrowheads="1"/>
            </p:cNvSpPr>
            <p:nvPr/>
          </p:nvSpPr>
          <p:spPr bwMode="auto">
            <a:xfrm>
              <a:off x="4945" y="1674"/>
              <a:ext cx="2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72" name="Rectangle 255"/>
            <p:cNvSpPr>
              <a:spLocks noChangeArrowheads="1"/>
            </p:cNvSpPr>
            <p:nvPr/>
          </p:nvSpPr>
          <p:spPr bwMode="auto">
            <a:xfrm>
              <a:off x="4721" y="1674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73" name="Rectangle 256"/>
            <p:cNvSpPr>
              <a:spLocks noChangeArrowheads="1"/>
            </p:cNvSpPr>
            <p:nvPr/>
          </p:nvSpPr>
          <p:spPr bwMode="auto">
            <a:xfrm>
              <a:off x="4496" y="1674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74" name="Rectangle 257"/>
            <p:cNvSpPr>
              <a:spLocks noChangeArrowheads="1"/>
            </p:cNvSpPr>
            <p:nvPr/>
          </p:nvSpPr>
          <p:spPr bwMode="auto">
            <a:xfrm>
              <a:off x="4274" y="1674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75" name="Rectangle 258"/>
            <p:cNvSpPr>
              <a:spLocks noChangeArrowheads="1"/>
            </p:cNvSpPr>
            <p:nvPr/>
          </p:nvSpPr>
          <p:spPr bwMode="auto">
            <a:xfrm>
              <a:off x="4048" y="167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76" name="Rectangle 259"/>
            <p:cNvSpPr>
              <a:spLocks noChangeArrowheads="1"/>
            </p:cNvSpPr>
            <p:nvPr/>
          </p:nvSpPr>
          <p:spPr bwMode="auto">
            <a:xfrm>
              <a:off x="3826" y="1674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77" name="Rectangle 260"/>
            <p:cNvSpPr>
              <a:spLocks noChangeArrowheads="1"/>
            </p:cNvSpPr>
            <p:nvPr/>
          </p:nvSpPr>
          <p:spPr bwMode="auto">
            <a:xfrm>
              <a:off x="3601" y="1674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78" name="Rectangle 261"/>
            <p:cNvSpPr>
              <a:spLocks noChangeArrowheads="1"/>
            </p:cNvSpPr>
            <p:nvPr/>
          </p:nvSpPr>
          <p:spPr bwMode="auto">
            <a:xfrm>
              <a:off x="3377" y="1674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79" name="Rectangle 262"/>
            <p:cNvSpPr>
              <a:spLocks noChangeArrowheads="1"/>
            </p:cNvSpPr>
            <p:nvPr/>
          </p:nvSpPr>
          <p:spPr bwMode="auto">
            <a:xfrm>
              <a:off x="3190" y="1674"/>
              <a:ext cx="18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80" name="Rectangle 263"/>
            <p:cNvSpPr>
              <a:spLocks noChangeArrowheads="1"/>
            </p:cNvSpPr>
            <p:nvPr/>
          </p:nvSpPr>
          <p:spPr bwMode="auto">
            <a:xfrm>
              <a:off x="2919" y="1674"/>
              <a:ext cx="3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81" name="Rectangle 264"/>
            <p:cNvSpPr>
              <a:spLocks noChangeArrowheads="1"/>
            </p:cNvSpPr>
            <p:nvPr/>
          </p:nvSpPr>
          <p:spPr bwMode="auto">
            <a:xfrm>
              <a:off x="5168" y="1425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82" name="Rectangle 265"/>
            <p:cNvSpPr>
              <a:spLocks noChangeArrowheads="1"/>
            </p:cNvSpPr>
            <p:nvPr/>
          </p:nvSpPr>
          <p:spPr bwMode="auto">
            <a:xfrm>
              <a:off x="4945" y="1425"/>
              <a:ext cx="2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83" name="Rectangle 266"/>
            <p:cNvSpPr>
              <a:spLocks noChangeArrowheads="1"/>
            </p:cNvSpPr>
            <p:nvPr/>
          </p:nvSpPr>
          <p:spPr bwMode="auto">
            <a:xfrm>
              <a:off x="4721" y="1425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84" name="Rectangle 267"/>
            <p:cNvSpPr>
              <a:spLocks noChangeArrowheads="1"/>
            </p:cNvSpPr>
            <p:nvPr/>
          </p:nvSpPr>
          <p:spPr bwMode="auto">
            <a:xfrm>
              <a:off x="4496" y="1425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85" name="Rectangle 268"/>
            <p:cNvSpPr>
              <a:spLocks noChangeArrowheads="1"/>
            </p:cNvSpPr>
            <p:nvPr/>
          </p:nvSpPr>
          <p:spPr bwMode="auto">
            <a:xfrm>
              <a:off x="4274" y="1425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86" name="Rectangle 269"/>
            <p:cNvSpPr>
              <a:spLocks noChangeArrowheads="1"/>
            </p:cNvSpPr>
            <p:nvPr/>
          </p:nvSpPr>
          <p:spPr bwMode="auto">
            <a:xfrm>
              <a:off x="4048" y="142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87" name="Rectangle 270"/>
            <p:cNvSpPr>
              <a:spLocks noChangeArrowheads="1"/>
            </p:cNvSpPr>
            <p:nvPr/>
          </p:nvSpPr>
          <p:spPr bwMode="auto">
            <a:xfrm>
              <a:off x="3826" y="1425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88" name="Rectangle 271"/>
            <p:cNvSpPr>
              <a:spLocks noChangeArrowheads="1"/>
            </p:cNvSpPr>
            <p:nvPr/>
          </p:nvSpPr>
          <p:spPr bwMode="auto">
            <a:xfrm>
              <a:off x="3601" y="1425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89" name="Rectangle 272"/>
            <p:cNvSpPr>
              <a:spLocks noChangeArrowheads="1"/>
            </p:cNvSpPr>
            <p:nvPr/>
          </p:nvSpPr>
          <p:spPr bwMode="auto">
            <a:xfrm>
              <a:off x="3377" y="1425"/>
              <a:ext cx="2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90" name="Rectangle 273"/>
            <p:cNvSpPr>
              <a:spLocks noChangeArrowheads="1"/>
            </p:cNvSpPr>
            <p:nvPr/>
          </p:nvSpPr>
          <p:spPr bwMode="auto">
            <a:xfrm>
              <a:off x="3190" y="1425"/>
              <a:ext cx="18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91" name="Rectangle 274"/>
            <p:cNvSpPr>
              <a:spLocks noChangeArrowheads="1"/>
            </p:cNvSpPr>
            <p:nvPr/>
          </p:nvSpPr>
          <p:spPr bwMode="auto">
            <a:xfrm>
              <a:off x="2919" y="1425"/>
              <a:ext cx="33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92" name="Rectangle 275"/>
            <p:cNvSpPr>
              <a:spLocks noChangeArrowheads="1"/>
            </p:cNvSpPr>
            <p:nvPr/>
          </p:nvSpPr>
          <p:spPr bwMode="auto">
            <a:xfrm>
              <a:off x="4274" y="1176"/>
              <a:ext cx="2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93" name="Rectangle 276"/>
            <p:cNvSpPr>
              <a:spLocks noChangeArrowheads="1"/>
            </p:cNvSpPr>
            <p:nvPr/>
          </p:nvSpPr>
          <p:spPr bwMode="auto">
            <a:xfrm>
              <a:off x="3190" y="1176"/>
              <a:ext cx="18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94" name="Rectangle 277"/>
            <p:cNvSpPr>
              <a:spLocks noChangeArrowheads="1"/>
            </p:cNvSpPr>
            <p:nvPr/>
          </p:nvSpPr>
          <p:spPr bwMode="auto">
            <a:xfrm>
              <a:off x="2930" y="1176"/>
              <a:ext cx="2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95" name="Rectangle 278"/>
            <p:cNvSpPr>
              <a:spLocks noChangeArrowheads="1"/>
            </p:cNvSpPr>
            <p:nvPr/>
          </p:nvSpPr>
          <p:spPr bwMode="auto">
            <a:xfrm>
              <a:off x="4274" y="697"/>
              <a:ext cx="1118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</a:t>
              </a: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十进制数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相加的和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96" name="Rectangle 279"/>
            <p:cNvSpPr>
              <a:spLocks noChangeArrowheads="1"/>
            </p:cNvSpPr>
            <p:nvPr/>
          </p:nvSpPr>
          <p:spPr bwMode="auto">
            <a:xfrm>
              <a:off x="3190" y="697"/>
              <a:ext cx="1084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  </a:t>
              </a: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二进制数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  相加的和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97" name="Rectangle 280"/>
            <p:cNvSpPr>
              <a:spLocks noChangeArrowheads="1"/>
            </p:cNvSpPr>
            <p:nvPr/>
          </p:nvSpPr>
          <p:spPr bwMode="auto">
            <a:xfrm>
              <a:off x="2930" y="697"/>
              <a:ext cx="260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和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98" name="Line 281"/>
            <p:cNvSpPr>
              <a:spLocks noChangeShapeType="1"/>
            </p:cNvSpPr>
            <p:nvPr/>
          </p:nvSpPr>
          <p:spPr bwMode="auto">
            <a:xfrm>
              <a:off x="2930" y="1176"/>
              <a:ext cx="246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99" name="Line 282"/>
            <p:cNvSpPr>
              <a:spLocks noChangeShapeType="1"/>
            </p:cNvSpPr>
            <p:nvPr/>
          </p:nvSpPr>
          <p:spPr bwMode="auto">
            <a:xfrm>
              <a:off x="2930" y="1425"/>
              <a:ext cx="246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00" name="Line 283"/>
            <p:cNvSpPr>
              <a:spLocks noChangeShapeType="1"/>
            </p:cNvSpPr>
            <p:nvPr/>
          </p:nvSpPr>
          <p:spPr bwMode="auto">
            <a:xfrm>
              <a:off x="2930" y="1674"/>
              <a:ext cx="246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01" name="Line 284"/>
            <p:cNvSpPr>
              <a:spLocks noChangeShapeType="1"/>
            </p:cNvSpPr>
            <p:nvPr/>
          </p:nvSpPr>
          <p:spPr bwMode="auto">
            <a:xfrm>
              <a:off x="2930" y="1923"/>
              <a:ext cx="246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02" name="Line 285"/>
            <p:cNvSpPr>
              <a:spLocks noChangeShapeType="1"/>
            </p:cNvSpPr>
            <p:nvPr/>
          </p:nvSpPr>
          <p:spPr bwMode="auto">
            <a:xfrm>
              <a:off x="2930" y="2172"/>
              <a:ext cx="246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03" name="Line 286"/>
            <p:cNvSpPr>
              <a:spLocks noChangeShapeType="1"/>
            </p:cNvSpPr>
            <p:nvPr/>
          </p:nvSpPr>
          <p:spPr bwMode="auto">
            <a:xfrm>
              <a:off x="2930" y="2421"/>
              <a:ext cx="246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04" name="Line 287"/>
            <p:cNvSpPr>
              <a:spLocks noChangeShapeType="1"/>
            </p:cNvSpPr>
            <p:nvPr/>
          </p:nvSpPr>
          <p:spPr bwMode="auto">
            <a:xfrm>
              <a:off x="2930" y="2670"/>
              <a:ext cx="246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05" name="Line 288"/>
            <p:cNvSpPr>
              <a:spLocks noChangeShapeType="1"/>
            </p:cNvSpPr>
            <p:nvPr/>
          </p:nvSpPr>
          <p:spPr bwMode="auto">
            <a:xfrm>
              <a:off x="2930" y="2919"/>
              <a:ext cx="246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06" name="Line 289"/>
            <p:cNvSpPr>
              <a:spLocks noChangeShapeType="1"/>
            </p:cNvSpPr>
            <p:nvPr/>
          </p:nvSpPr>
          <p:spPr bwMode="auto">
            <a:xfrm>
              <a:off x="2930" y="3168"/>
              <a:ext cx="246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07" name="Line 290"/>
            <p:cNvSpPr>
              <a:spLocks noChangeShapeType="1"/>
            </p:cNvSpPr>
            <p:nvPr/>
          </p:nvSpPr>
          <p:spPr bwMode="auto">
            <a:xfrm>
              <a:off x="2930" y="3417"/>
              <a:ext cx="246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08" name="Line 291"/>
            <p:cNvSpPr>
              <a:spLocks noChangeShapeType="1"/>
            </p:cNvSpPr>
            <p:nvPr/>
          </p:nvSpPr>
          <p:spPr bwMode="auto">
            <a:xfrm>
              <a:off x="2930" y="3666"/>
              <a:ext cx="246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09" name="Line 292"/>
            <p:cNvSpPr>
              <a:spLocks noChangeShapeType="1"/>
            </p:cNvSpPr>
            <p:nvPr/>
          </p:nvSpPr>
          <p:spPr bwMode="auto">
            <a:xfrm>
              <a:off x="3190" y="697"/>
              <a:ext cx="0" cy="3218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10" name="Line 293"/>
            <p:cNvSpPr>
              <a:spLocks noChangeShapeType="1"/>
            </p:cNvSpPr>
            <p:nvPr/>
          </p:nvSpPr>
          <p:spPr bwMode="auto">
            <a:xfrm>
              <a:off x="4274" y="697"/>
              <a:ext cx="0" cy="3218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11" name="Line 294"/>
            <p:cNvSpPr>
              <a:spLocks noChangeShapeType="1"/>
            </p:cNvSpPr>
            <p:nvPr/>
          </p:nvSpPr>
          <p:spPr bwMode="auto">
            <a:xfrm>
              <a:off x="2930" y="697"/>
              <a:ext cx="2462" cy="0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12" name="Line 295"/>
            <p:cNvSpPr>
              <a:spLocks noChangeShapeType="1"/>
            </p:cNvSpPr>
            <p:nvPr/>
          </p:nvSpPr>
          <p:spPr bwMode="auto">
            <a:xfrm>
              <a:off x="2930" y="697"/>
              <a:ext cx="0" cy="3218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13" name="Line 296"/>
            <p:cNvSpPr>
              <a:spLocks noChangeShapeType="1"/>
            </p:cNvSpPr>
            <p:nvPr/>
          </p:nvSpPr>
          <p:spPr bwMode="auto">
            <a:xfrm>
              <a:off x="5392" y="697"/>
              <a:ext cx="0" cy="3218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14" name="Line 297"/>
            <p:cNvSpPr>
              <a:spLocks noChangeShapeType="1"/>
            </p:cNvSpPr>
            <p:nvPr/>
          </p:nvSpPr>
          <p:spPr bwMode="auto">
            <a:xfrm>
              <a:off x="2930" y="3915"/>
              <a:ext cx="2462" cy="0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15" name="Line 298"/>
            <p:cNvSpPr>
              <a:spLocks noChangeShapeType="1"/>
            </p:cNvSpPr>
            <p:nvPr/>
          </p:nvSpPr>
          <p:spPr bwMode="auto">
            <a:xfrm>
              <a:off x="3377" y="1176"/>
              <a:ext cx="0" cy="273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16" name="Line 299"/>
            <p:cNvSpPr>
              <a:spLocks noChangeShapeType="1"/>
            </p:cNvSpPr>
            <p:nvPr/>
          </p:nvSpPr>
          <p:spPr bwMode="auto">
            <a:xfrm>
              <a:off x="3601" y="1176"/>
              <a:ext cx="0" cy="273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17" name="Line 300"/>
            <p:cNvSpPr>
              <a:spLocks noChangeShapeType="1"/>
            </p:cNvSpPr>
            <p:nvPr/>
          </p:nvSpPr>
          <p:spPr bwMode="auto">
            <a:xfrm>
              <a:off x="3826" y="1176"/>
              <a:ext cx="0" cy="273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18" name="Line 301"/>
            <p:cNvSpPr>
              <a:spLocks noChangeShapeType="1"/>
            </p:cNvSpPr>
            <p:nvPr/>
          </p:nvSpPr>
          <p:spPr bwMode="auto">
            <a:xfrm>
              <a:off x="4048" y="1176"/>
              <a:ext cx="0" cy="273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19" name="Line 302"/>
            <p:cNvSpPr>
              <a:spLocks noChangeShapeType="1"/>
            </p:cNvSpPr>
            <p:nvPr/>
          </p:nvSpPr>
          <p:spPr bwMode="auto">
            <a:xfrm>
              <a:off x="4496" y="1176"/>
              <a:ext cx="0" cy="273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20" name="Line 303"/>
            <p:cNvSpPr>
              <a:spLocks noChangeShapeType="1"/>
            </p:cNvSpPr>
            <p:nvPr/>
          </p:nvSpPr>
          <p:spPr bwMode="auto">
            <a:xfrm>
              <a:off x="4721" y="1176"/>
              <a:ext cx="0" cy="273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21" name="Line 304"/>
            <p:cNvSpPr>
              <a:spLocks noChangeShapeType="1"/>
            </p:cNvSpPr>
            <p:nvPr/>
          </p:nvSpPr>
          <p:spPr bwMode="auto">
            <a:xfrm>
              <a:off x="4945" y="1176"/>
              <a:ext cx="0" cy="273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22" name="Line 305"/>
            <p:cNvSpPr>
              <a:spLocks noChangeShapeType="1"/>
            </p:cNvSpPr>
            <p:nvPr/>
          </p:nvSpPr>
          <p:spPr bwMode="auto">
            <a:xfrm>
              <a:off x="5168" y="1176"/>
              <a:ext cx="0" cy="273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23" name="Text Box 306"/>
            <p:cNvSpPr txBox="1">
              <a:spLocks noChangeArrowheads="1"/>
            </p:cNvSpPr>
            <p:nvPr/>
          </p:nvSpPr>
          <p:spPr bwMode="auto">
            <a:xfrm>
              <a:off x="3145" y="1164"/>
              <a:ext cx="23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 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 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 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 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 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624" name="Text Box 307"/>
            <p:cNvSpPr txBox="1">
              <a:spLocks noChangeArrowheads="1"/>
            </p:cNvSpPr>
            <p:nvPr/>
          </p:nvSpPr>
          <p:spPr bwMode="auto">
            <a:xfrm>
              <a:off x="4376" y="1151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                  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7508" name="Group 308"/>
          <p:cNvGrpSpPr/>
          <p:nvPr/>
        </p:nvGrpSpPr>
        <p:grpSpPr bwMode="auto">
          <a:xfrm>
            <a:off x="809625" y="2312988"/>
            <a:ext cx="3659188" cy="3946525"/>
            <a:chOff x="510" y="1457"/>
            <a:chExt cx="2305" cy="2486"/>
          </a:xfrm>
        </p:grpSpPr>
        <p:sp>
          <p:nvSpPr>
            <p:cNvPr id="102464" name="Text Box 309"/>
            <p:cNvSpPr txBox="1">
              <a:spLocks noChangeArrowheads="1"/>
            </p:cNvSpPr>
            <p:nvPr/>
          </p:nvSpPr>
          <p:spPr bwMode="auto">
            <a:xfrm>
              <a:off x="511" y="1457"/>
              <a:ext cx="2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0   0   0    0    0   0    0   0    0    0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65" name="Text Box 310"/>
            <p:cNvSpPr txBox="1">
              <a:spLocks noChangeArrowheads="1"/>
            </p:cNvSpPr>
            <p:nvPr/>
          </p:nvSpPr>
          <p:spPr bwMode="auto">
            <a:xfrm>
              <a:off x="512" y="1694"/>
              <a:ext cx="2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0   0   0    0    1   0    0   0    0    1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66" name="Text Box 311"/>
            <p:cNvSpPr txBox="1">
              <a:spLocks noChangeArrowheads="1"/>
            </p:cNvSpPr>
            <p:nvPr/>
          </p:nvSpPr>
          <p:spPr bwMode="auto">
            <a:xfrm>
              <a:off x="512" y="1954"/>
              <a:ext cx="2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0   0   0    1    0   0    0   0    1    0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67" name="Text Box 312"/>
            <p:cNvSpPr txBox="1">
              <a:spLocks noChangeArrowheads="1"/>
            </p:cNvSpPr>
            <p:nvPr/>
          </p:nvSpPr>
          <p:spPr bwMode="auto">
            <a:xfrm>
              <a:off x="512" y="2202"/>
              <a:ext cx="2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0   0   0    1    1   0    0   0    1    1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68" name="Text Box 313"/>
            <p:cNvSpPr txBox="1">
              <a:spLocks noChangeArrowheads="1"/>
            </p:cNvSpPr>
            <p:nvPr/>
          </p:nvSpPr>
          <p:spPr bwMode="auto">
            <a:xfrm>
              <a:off x="511" y="2450"/>
              <a:ext cx="2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0   0   1    0    0   0    0   1    0    0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69" name="Text Box 314"/>
            <p:cNvSpPr txBox="1">
              <a:spLocks noChangeArrowheads="1"/>
            </p:cNvSpPr>
            <p:nvPr/>
          </p:nvSpPr>
          <p:spPr bwMode="auto">
            <a:xfrm>
              <a:off x="510" y="2708"/>
              <a:ext cx="2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0   0   1    0    1   0    0   1    0    1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70" name="Text Box 315"/>
            <p:cNvSpPr txBox="1">
              <a:spLocks noChangeArrowheads="1"/>
            </p:cNvSpPr>
            <p:nvPr/>
          </p:nvSpPr>
          <p:spPr bwMode="auto">
            <a:xfrm>
              <a:off x="522" y="2979"/>
              <a:ext cx="2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0   0   1    1    0   0    0   1    1    0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71" name="Text Box 316"/>
            <p:cNvSpPr txBox="1">
              <a:spLocks noChangeArrowheads="1"/>
            </p:cNvSpPr>
            <p:nvPr/>
          </p:nvSpPr>
          <p:spPr bwMode="auto">
            <a:xfrm>
              <a:off x="511" y="3205"/>
              <a:ext cx="2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0   0   1    1    1   0    0   1    1    1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72" name="Text Box 317"/>
            <p:cNvSpPr txBox="1">
              <a:spLocks noChangeArrowheads="1"/>
            </p:cNvSpPr>
            <p:nvPr/>
          </p:nvSpPr>
          <p:spPr bwMode="auto">
            <a:xfrm>
              <a:off x="511" y="3445"/>
              <a:ext cx="2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0   1   0    0    0   0    1   0    0    0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73" name="Text Box 318"/>
            <p:cNvSpPr txBox="1">
              <a:spLocks noChangeArrowheads="1"/>
            </p:cNvSpPr>
            <p:nvPr/>
          </p:nvSpPr>
          <p:spPr bwMode="auto">
            <a:xfrm>
              <a:off x="511" y="3693"/>
              <a:ext cx="2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0   1   0    0    1   0    1   0    0    1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7519" name="Group 319"/>
          <p:cNvGrpSpPr/>
          <p:nvPr/>
        </p:nvGrpSpPr>
        <p:grpSpPr bwMode="auto">
          <a:xfrm>
            <a:off x="809625" y="2319338"/>
            <a:ext cx="539750" cy="3946525"/>
            <a:chOff x="506" y="1461"/>
            <a:chExt cx="340" cy="2486"/>
          </a:xfrm>
        </p:grpSpPr>
        <p:sp>
          <p:nvSpPr>
            <p:cNvPr id="102454" name="Text Box 320"/>
            <p:cNvSpPr txBox="1">
              <a:spLocks noChangeArrowheads="1"/>
            </p:cNvSpPr>
            <p:nvPr/>
          </p:nvSpPr>
          <p:spPr bwMode="auto">
            <a:xfrm>
              <a:off x="508" y="1461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55" name="Text Box 321"/>
            <p:cNvSpPr txBox="1">
              <a:spLocks noChangeArrowheads="1"/>
            </p:cNvSpPr>
            <p:nvPr/>
          </p:nvSpPr>
          <p:spPr bwMode="auto">
            <a:xfrm>
              <a:off x="508" y="1699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56" name="Text Box 322"/>
            <p:cNvSpPr txBox="1">
              <a:spLocks noChangeArrowheads="1"/>
            </p:cNvSpPr>
            <p:nvPr/>
          </p:nvSpPr>
          <p:spPr bwMode="auto">
            <a:xfrm>
              <a:off x="508" y="1958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57" name="Text Box 323"/>
            <p:cNvSpPr txBox="1">
              <a:spLocks noChangeArrowheads="1"/>
            </p:cNvSpPr>
            <p:nvPr/>
          </p:nvSpPr>
          <p:spPr bwMode="auto">
            <a:xfrm>
              <a:off x="508" y="2207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58" name="Text Box 324"/>
            <p:cNvSpPr txBox="1">
              <a:spLocks noChangeArrowheads="1"/>
            </p:cNvSpPr>
            <p:nvPr/>
          </p:nvSpPr>
          <p:spPr bwMode="auto">
            <a:xfrm>
              <a:off x="507" y="2444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59" name="Text Box 325"/>
            <p:cNvSpPr txBox="1">
              <a:spLocks noChangeArrowheads="1"/>
            </p:cNvSpPr>
            <p:nvPr/>
          </p:nvSpPr>
          <p:spPr bwMode="auto">
            <a:xfrm>
              <a:off x="507" y="2703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60" name="Text Box 326"/>
            <p:cNvSpPr txBox="1">
              <a:spLocks noChangeArrowheads="1"/>
            </p:cNvSpPr>
            <p:nvPr/>
          </p:nvSpPr>
          <p:spPr bwMode="auto">
            <a:xfrm>
              <a:off x="518" y="2974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61" name="Text Box 327"/>
            <p:cNvSpPr txBox="1">
              <a:spLocks noChangeArrowheads="1"/>
            </p:cNvSpPr>
            <p:nvPr/>
          </p:nvSpPr>
          <p:spPr bwMode="auto">
            <a:xfrm>
              <a:off x="507" y="3200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62" name="Text Box 328"/>
            <p:cNvSpPr txBox="1">
              <a:spLocks noChangeArrowheads="1"/>
            </p:cNvSpPr>
            <p:nvPr/>
          </p:nvSpPr>
          <p:spPr bwMode="auto">
            <a:xfrm>
              <a:off x="506" y="3448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63" name="Text Box 329"/>
            <p:cNvSpPr txBox="1">
              <a:spLocks noChangeArrowheads="1"/>
            </p:cNvSpPr>
            <p:nvPr/>
          </p:nvSpPr>
          <p:spPr bwMode="auto">
            <a:xfrm>
              <a:off x="506" y="3697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7530" name="Group 330"/>
          <p:cNvGrpSpPr/>
          <p:nvPr/>
        </p:nvGrpSpPr>
        <p:grpSpPr bwMode="auto">
          <a:xfrm>
            <a:off x="5075238" y="2293938"/>
            <a:ext cx="3659187" cy="3946525"/>
            <a:chOff x="510" y="1457"/>
            <a:chExt cx="2305" cy="2486"/>
          </a:xfrm>
        </p:grpSpPr>
        <p:sp>
          <p:nvSpPr>
            <p:cNvPr id="102444" name="Text Box 331"/>
            <p:cNvSpPr txBox="1">
              <a:spLocks noChangeArrowheads="1"/>
            </p:cNvSpPr>
            <p:nvPr/>
          </p:nvSpPr>
          <p:spPr bwMode="auto">
            <a:xfrm>
              <a:off x="511" y="1457"/>
              <a:ext cx="2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0   1   0    1    0   1    0   0    0    0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45" name="Text Box 332"/>
            <p:cNvSpPr txBox="1">
              <a:spLocks noChangeArrowheads="1"/>
            </p:cNvSpPr>
            <p:nvPr/>
          </p:nvSpPr>
          <p:spPr bwMode="auto">
            <a:xfrm>
              <a:off x="512" y="1694"/>
              <a:ext cx="2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0   1   0    1    1   1    0   0    0    1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46" name="Text Box 333"/>
            <p:cNvSpPr txBox="1">
              <a:spLocks noChangeArrowheads="1"/>
            </p:cNvSpPr>
            <p:nvPr/>
          </p:nvSpPr>
          <p:spPr bwMode="auto">
            <a:xfrm>
              <a:off x="512" y="1954"/>
              <a:ext cx="2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0   1   1    0    0   1    0   0    1    0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47" name="Text Box 334"/>
            <p:cNvSpPr txBox="1">
              <a:spLocks noChangeArrowheads="1"/>
            </p:cNvSpPr>
            <p:nvPr/>
          </p:nvSpPr>
          <p:spPr bwMode="auto">
            <a:xfrm>
              <a:off x="512" y="2202"/>
              <a:ext cx="2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0   1   1    0    1   1    0   0    1    1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48" name="Text Box 335"/>
            <p:cNvSpPr txBox="1">
              <a:spLocks noChangeArrowheads="1"/>
            </p:cNvSpPr>
            <p:nvPr/>
          </p:nvSpPr>
          <p:spPr bwMode="auto">
            <a:xfrm>
              <a:off x="511" y="2450"/>
              <a:ext cx="2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0   1   1    1    0   1    0   1    0    0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49" name="Text Box 336"/>
            <p:cNvSpPr txBox="1">
              <a:spLocks noChangeArrowheads="1"/>
            </p:cNvSpPr>
            <p:nvPr/>
          </p:nvSpPr>
          <p:spPr bwMode="auto">
            <a:xfrm>
              <a:off x="510" y="2708"/>
              <a:ext cx="2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0   1   1    1    1   1    0   1    0    1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50" name="Text Box 337"/>
            <p:cNvSpPr txBox="1">
              <a:spLocks noChangeArrowheads="1"/>
            </p:cNvSpPr>
            <p:nvPr/>
          </p:nvSpPr>
          <p:spPr bwMode="auto">
            <a:xfrm>
              <a:off x="522" y="2979"/>
              <a:ext cx="2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1   0   0    0    0   1    0   1    1    0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51" name="Text Box 338"/>
            <p:cNvSpPr txBox="1">
              <a:spLocks noChangeArrowheads="1"/>
            </p:cNvSpPr>
            <p:nvPr/>
          </p:nvSpPr>
          <p:spPr bwMode="auto">
            <a:xfrm>
              <a:off x="511" y="3205"/>
              <a:ext cx="2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1   0   0    0    1   1    0   1    1    1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52" name="Text Box 339"/>
            <p:cNvSpPr txBox="1">
              <a:spLocks noChangeArrowheads="1"/>
            </p:cNvSpPr>
            <p:nvPr/>
          </p:nvSpPr>
          <p:spPr bwMode="auto">
            <a:xfrm>
              <a:off x="511" y="3445"/>
              <a:ext cx="2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1   0   0    1    0   1    1   0    0    0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53" name="Text Box 340"/>
            <p:cNvSpPr txBox="1">
              <a:spLocks noChangeArrowheads="1"/>
            </p:cNvSpPr>
            <p:nvPr/>
          </p:nvSpPr>
          <p:spPr bwMode="auto">
            <a:xfrm>
              <a:off x="511" y="3693"/>
              <a:ext cx="2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1   0   1    1    1   1    1   0    0    1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7541" name="Group 341"/>
          <p:cNvGrpSpPr/>
          <p:nvPr/>
        </p:nvGrpSpPr>
        <p:grpSpPr bwMode="auto">
          <a:xfrm>
            <a:off x="2538413" y="2324100"/>
            <a:ext cx="539750" cy="3946525"/>
            <a:chOff x="506" y="1461"/>
            <a:chExt cx="340" cy="2486"/>
          </a:xfrm>
        </p:grpSpPr>
        <p:sp>
          <p:nvSpPr>
            <p:cNvPr id="102434" name="Text Box 342"/>
            <p:cNvSpPr txBox="1">
              <a:spLocks noChangeArrowheads="1"/>
            </p:cNvSpPr>
            <p:nvPr/>
          </p:nvSpPr>
          <p:spPr bwMode="auto">
            <a:xfrm>
              <a:off x="508" y="1461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35" name="Text Box 343"/>
            <p:cNvSpPr txBox="1">
              <a:spLocks noChangeArrowheads="1"/>
            </p:cNvSpPr>
            <p:nvPr/>
          </p:nvSpPr>
          <p:spPr bwMode="auto">
            <a:xfrm>
              <a:off x="508" y="1699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36" name="Text Box 344"/>
            <p:cNvSpPr txBox="1">
              <a:spLocks noChangeArrowheads="1"/>
            </p:cNvSpPr>
            <p:nvPr/>
          </p:nvSpPr>
          <p:spPr bwMode="auto">
            <a:xfrm>
              <a:off x="508" y="1958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37" name="Text Box 345"/>
            <p:cNvSpPr txBox="1">
              <a:spLocks noChangeArrowheads="1"/>
            </p:cNvSpPr>
            <p:nvPr/>
          </p:nvSpPr>
          <p:spPr bwMode="auto">
            <a:xfrm>
              <a:off x="508" y="2207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38" name="Text Box 346"/>
            <p:cNvSpPr txBox="1">
              <a:spLocks noChangeArrowheads="1"/>
            </p:cNvSpPr>
            <p:nvPr/>
          </p:nvSpPr>
          <p:spPr bwMode="auto">
            <a:xfrm>
              <a:off x="507" y="2444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39" name="Text Box 347"/>
            <p:cNvSpPr txBox="1">
              <a:spLocks noChangeArrowheads="1"/>
            </p:cNvSpPr>
            <p:nvPr/>
          </p:nvSpPr>
          <p:spPr bwMode="auto">
            <a:xfrm>
              <a:off x="507" y="2703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40" name="Text Box 348"/>
            <p:cNvSpPr txBox="1">
              <a:spLocks noChangeArrowheads="1"/>
            </p:cNvSpPr>
            <p:nvPr/>
          </p:nvSpPr>
          <p:spPr bwMode="auto">
            <a:xfrm>
              <a:off x="518" y="2974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41" name="Text Box 349"/>
            <p:cNvSpPr txBox="1">
              <a:spLocks noChangeArrowheads="1"/>
            </p:cNvSpPr>
            <p:nvPr/>
          </p:nvSpPr>
          <p:spPr bwMode="auto">
            <a:xfrm>
              <a:off x="507" y="3200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42" name="Text Box 350"/>
            <p:cNvSpPr txBox="1">
              <a:spLocks noChangeArrowheads="1"/>
            </p:cNvSpPr>
            <p:nvPr/>
          </p:nvSpPr>
          <p:spPr bwMode="auto">
            <a:xfrm>
              <a:off x="506" y="3448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43" name="Text Box 351"/>
            <p:cNvSpPr txBox="1">
              <a:spLocks noChangeArrowheads="1"/>
            </p:cNvSpPr>
            <p:nvPr/>
          </p:nvSpPr>
          <p:spPr bwMode="auto">
            <a:xfrm>
              <a:off x="506" y="3697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7552" name="Group 352"/>
          <p:cNvGrpSpPr/>
          <p:nvPr/>
        </p:nvGrpSpPr>
        <p:grpSpPr bwMode="auto">
          <a:xfrm>
            <a:off x="6804025" y="2300288"/>
            <a:ext cx="539750" cy="3946525"/>
            <a:chOff x="506" y="1461"/>
            <a:chExt cx="340" cy="2486"/>
          </a:xfrm>
        </p:grpSpPr>
        <p:sp>
          <p:nvSpPr>
            <p:cNvPr id="102424" name="Text Box 353"/>
            <p:cNvSpPr txBox="1">
              <a:spLocks noChangeArrowheads="1"/>
            </p:cNvSpPr>
            <p:nvPr/>
          </p:nvSpPr>
          <p:spPr bwMode="auto">
            <a:xfrm>
              <a:off x="508" y="1461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25" name="Text Box 354"/>
            <p:cNvSpPr txBox="1">
              <a:spLocks noChangeArrowheads="1"/>
            </p:cNvSpPr>
            <p:nvPr/>
          </p:nvSpPr>
          <p:spPr bwMode="auto">
            <a:xfrm>
              <a:off x="508" y="1699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26" name="Text Box 355"/>
            <p:cNvSpPr txBox="1">
              <a:spLocks noChangeArrowheads="1"/>
            </p:cNvSpPr>
            <p:nvPr/>
          </p:nvSpPr>
          <p:spPr bwMode="auto">
            <a:xfrm>
              <a:off x="508" y="1958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27" name="Text Box 356"/>
            <p:cNvSpPr txBox="1">
              <a:spLocks noChangeArrowheads="1"/>
            </p:cNvSpPr>
            <p:nvPr/>
          </p:nvSpPr>
          <p:spPr bwMode="auto">
            <a:xfrm>
              <a:off x="508" y="2207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28" name="Text Box 357"/>
            <p:cNvSpPr txBox="1">
              <a:spLocks noChangeArrowheads="1"/>
            </p:cNvSpPr>
            <p:nvPr/>
          </p:nvSpPr>
          <p:spPr bwMode="auto">
            <a:xfrm>
              <a:off x="507" y="2444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29" name="Text Box 358"/>
            <p:cNvSpPr txBox="1">
              <a:spLocks noChangeArrowheads="1"/>
            </p:cNvSpPr>
            <p:nvPr/>
          </p:nvSpPr>
          <p:spPr bwMode="auto">
            <a:xfrm>
              <a:off x="507" y="2703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30" name="Text Box 359"/>
            <p:cNvSpPr txBox="1">
              <a:spLocks noChangeArrowheads="1"/>
            </p:cNvSpPr>
            <p:nvPr/>
          </p:nvSpPr>
          <p:spPr bwMode="auto">
            <a:xfrm>
              <a:off x="518" y="2974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31" name="Text Box 360"/>
            <p:cNvSpPr txBox="1">
              <a:spLocks noChangeArrowheads="1"/>
            </p:cNvSpPr>
            <p:nvPr/>
          </p:nvSpPr>
          <p:spPr bwMode="auto">
            <a:xfrm>
              <a:off x="507" y="3200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32" name="Text Box 361"/>
            <p:cNvSpPr txBox="1">
              <a:spLocks noChangeArrowheads="1"/>
            </p:cNvSpPr>
            <p:nvPr/>
          </p:nvSpPr>
          <p:spPr bwMode="auto">
            <a:xfrm>
              <a:off x="506" y="3448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33" name="Text Box 362"/>
            <p:cNvSpPr txBox="1">
              <a:spLocks noChangeArrowheads="1"/>
            </p:cNvSpPr>
            <p:nvPr/>
          </p:nvSpPr>
          <p:spPr bwMode="auto">
            <a:xfrm>
              <a:off x="506" y="3697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7563" name="Group 363"/>
          <p:cNvGrpSpPr/>
          <p:nvPr/>
        </p:nvGrpSpPr>
        <p:grpSpPr bwMode="auto">
          <a:xfrm>
            <a:off x="5076825" y="2298700"/>
            <a:ext cx="539750" cy="3946525"/>
            <a:chOff x="506" y="1461"/>
            <a:chExt cx="340" cy="2486"/>
          </a:xfrm>
        </p:grpSpPr>
        <p:sp>
          <p:nvSpPr>
            <p:cNvPr id="102414" name="Text Box 364"/>
            <p:cNvSpPr txBox="1">
              <a:spLocks noChangeArrowheads="1"/>
            </p:cNvSpPr>
            <p:nvPr/>
          </p:nvSpPr>
          <p:spPr bwMode="auto">
            <a:xfrm>
              <a:off x="508" y="1461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15" name="Text Box 365"/>
            <p:cNvSpPr txBox="1">
              <a:spLocks noChangeArrowheads="1"/>
            </p:cNvSpPr>
            <p:nvPr/>
          </p:nvSpPr>
          <p:spPr bwMode="auto">
            <a:xfrm>
              <a:off x="508" y="1699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16" name="Text Box 366"/>
            <p:cNvSpPr txBox="1">
              <a:spLocks noChangeArrowheads="1"/>
            </p:cNvSpPr>
            <p:nvPr/>
          </p:nvSpPr>
          <p:spPr bwMode="auto">
            <a:xfrm>
              <a:off x="508" y="1958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17" name="Text Box 367"/>
            <p:cNvSpPr txBox="1">
              <a:spLocks noChangeArrowheads="1"/>
            </p:cNvSpPr>
            <p:nvPr/>
          </p:nvSpPr>
          <p:spPr bwMode="auto">
            <a:xfrm>
              <a:off x="508" y="2207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18" name="Text Box 368"/>
            <p:cNvSpPr txBox="1">
              <a:spLocks noChangeArrowheads="1"/>
            </p:cNvSpPr>
            <p:nvPr/>
          </p:nvSpPr>
          <p:spPr bwMode="auto">
            <a:xfrm>
              <a:off x="507" y="2444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19" name="Text Box 369"/>
            <p:cNvSpPr txBox="1">
              <a:spLocks noChangeArrowheads="1"/>
            </p:cNvSpPr>
            <p:nvPr/>
          </p:nvSpPr>
          <p:spPr bwMode="auto">
            <a:xfrm>
              <a:off x="507" y="2703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20" name="Text Box 370"/>
            <p:cNvSpPr txBox="1">
              <a:spLocks noChangeArrowheads="1"/>
            </p:cNvSpPr>
            <p:nvPr/>
          </p:nvSpPr>
          <p:spPr bwMode="auto">
            <a:xfrm>
              <a:off x="518" y="2974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21" name="Text Box 371"/>
            <p:cNvSpPr txBox="1">
              <a:spLocks noChangeArrowheads="1"/>
            </p:cNvSpPr>
            <p:nvPr/>
          </p:nvSpPr>
          <p:spPr bwMode="auto">
            <a:xfrm>
              <a:off x="507" y="3200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22" name="Text Box 372"/>
            <p:cNvSpPr txBox="1">
              <a:spLocks noChangeArrowheads="1"/>
            </p:cNvSpPr>
            <p:nvPr/>
          </p:nvSpPr>
          <p:spPr bwMode="auto">
            <a:xfrm>
              <a:off x="506" y="3448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23" name="Text Box 373"/>
            <p:cNvSpPr txBox="1">
              <a:spLocks noChangeArrowheads="1"/>
            </p:cNvSpPr>
            <p:nvPr/>
          </p:nvSpPr>
          <p:spPr bwMode="auto">
            <a:xfrm>
              <a:off x="506" y="3697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3167063" y="792163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3167063" y="1074738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3167063" y="1400175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3167063" y="1654175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3167063" y="2205038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167063" y="2487613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3167063" y="3009900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3167063" y="2741613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3167063" y="3306763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3167063" y="1922463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752725" y="73025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7312025" y="73025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3167063" y="468313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7912100" y="468313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777875" y="58738"/>
            <a:ext cx="1481138" cy="3952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十进制数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3168650" y="3689350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3168650" y="4268788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3168650" y="3957638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3168650" y="4579938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3170238" y="4876800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3170238" y="5484813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3170238" y="5130800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3171825" y="5729288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>
            <a:off x="3171825" y="6029325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>
            <a:off x="3171825" y="6343650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6126163" y="665163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>
            <a:off x="6126163" y="947738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>
            <a:off x="6126163" y="1273175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>
            <a:off x="6126163" y="1527175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>
            <a:off x="6126163" y="2078038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>
            <a:off x="6126163" y="2360613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>
            <a:off x="6126163" y="2882900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6126163" y="2614613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6126163" y="3179763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6126163" y="1795463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6127750" y="3562350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>
            <a:off x="6127750" y="4141788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6127750" y="3830638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>
            <a:off x="6127750" y="4452938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6129338" y="4749800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6129338" y="5386388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39" name="Line 43"/>
          <p:cNvSpPr>
            <a:spLocks noChangeShapeType="1"/>
          </p:cNvSpPr>
          <p:nvPr/>
        </p:nvSpPr>
        <p:spPr bwMode="auto">
          <a:xfrm>
            <a:off x="6129338" y="5003800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>
            <a:off x="6113463" y="3892550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6113463" y="4217988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42" name="Line 46"/>
          <p:cNvSpPr>
            <a:spLocks noChangeShapeType="1"/>
          </p:cNvSpPr>
          <p:nvPr/>
        </p:nvSpPr>
        <p:spPr bwMode="auto">
          <a:xfrm>
            <a:off x="6113463" y="4471988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43" name="Line 47"/>
          <p:cNvSpPr>
            <a:spLocks noChangeShapeType="1"/>
          </p:cNvSpPr>
          <p:nvPr/>
        </p:nvSpPr>
        <p:spPr bwMode="auto">
          <a:xfrm>
            <a:off x="6113463" y="5022850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44" name="Line 48"/>
          <p:cNvSpPr>
            <a:spLocks noChangeShapeType="1"/>
          </p:cNvSpPr>
          <p:nvPr/>
        </p:nvSpPr>
        <p:spPr bwMode="auto">
          <a:xfrm>
            <a:off x="6113463" y="5334000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45" name="Line 49"/>
          <p:cNvSpPr>
            <a:spLocks noChangeShapeType="1"/>
          </p:cNvSpPr>
          <p:nvPr/>
        </p:nvSpPr>
        <p:spPr bwMode="auto">
          <a:xfrm>
            <a:off x="6113463" y="5884863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46" name="Line 50"/>
          <p:cNvSpPr>
            <a:spLocks noChangeShapeType="1"/>
          </p:cNvSpPr>
          <p:nvPr/>
        </p:nvSpPr>
        <p:spPr bwMode="auto">
          <a:xfrm>
            <a:off x="6113463" y="5616575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47" name="Line 51"/>
          <p:cNvSpPr>
            <a:spLocks noChangeShapeType="1"/>
          </p:cNvSpPr>
          <p:nvPr/>
        </p:nvSpPr>
        <p:spPr bwMode="auto">
          <a:xfrm>
            <a:off x="6113463" y="6181725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48" name="Line 52"/>
          <p:cNvSpPr>
            <a:spLocks noChangeShapeType="1"/>
          </p:cNvSpPr>
          <p:nvPr/>
        </p:nvSpPr>
        <p:spPr bwMode="auto">
          <a:xfrm>
            <a:off x="6113463" y="4740275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49" name="Line 53"/>
          <p:cNvSpPr>
            <a:spLocks noChangeShapeType="1"/>
          </p:cNvSpPr>
          <p:nvPr/>
        </p:nvSpPr>
        <p:spPr bwMode="auto">
          <a:xfrm>
            <a:off x="6115050" y="6492875"/>
            <a:ext cx="0" cy="4254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50" name="Rectangle 54"/>
          <p:cNvSpPr>
            <a:spLocks noChangeArrowheads="1"/>
          </p:cNvSpPr>
          <p:nvPr/>
        </p:nvSpPr>
        <p:spPr bwMode="auto">
          <a:xfrm>
            <a:off x="5075237" y="44450"/>
            <a:ext cx="3596487" cy="3952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8421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码十进制数相加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”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51" name="Line 55"/>
          <p:cNvSpPr>
            <a:spLocks noChangeShapeType="1"/>
          </p:cNvSpPr>
          <p:nvPr/>
        </p:nvSpPr>
        <p:spPr bwMode="auto">
          <a:xfrm>
            <a:off x="966788" y="863600"/>
            <a:ext cx="7223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9752" name="Group 56"/>
          <p:cNvGrpSpPr/>
          <p:nvPr/>
        </p:nvGrpSpPr>
        <p:grpSpPr bwMode="auto">
          <a:xfrm>
            <a:off x="883732" y="44450"/>
            <a:ext cx="7253288" cy="6710362"/>
            <a:chOff x="582" y="46"/>
            <a:chExt cx="4569" cy="4227"/>
          </a:xfrm>
        </p:grpSpPr>
        <p:sp>
          <p:nvSpPr>
            <p:cNvPr id="29754" name="Line 57"/>
            <p:cNvSpPr>
              <a:spLocks noChangeShapeType="1"/>
            </p:cNvSpPr>
            <p:nvPr/>
          </p:nvSpPr>
          <p:spPr bwMode="auto">
            <a:xfrm>
              <a:off x="1929" y="308"/>
              <a:ext cx="0" cy="39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55" name="Line 58"/>
            <p:cNvSpPr>
              <a:spLocks noChangeShapeType="1"/>
            </p:cNvSpPr>
            <p:nvPr/>
          </p:nvSpPr>
          <p:spPr bwMode="auto">
            <a:xfrm>
              <a:off x="582" y="4250"/>
              <a:ext cx="45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56" name="Rectangle 59"/>
            <p:cNvSpPr>
              <a:spLocks noChangeArrowheads="1"/>
            </p:cNvSpPr>
            <p:nvPr/>
          </p:nvSpPr>
          <p:spPr bwMode="auto">
            <a:xfrm>
              <a:off x="2837" y="1051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57" name="Rectangle 60"/>
            <p:cNvSpPr>
              <a:spLocks noChangeArrowheads="1"/>
            </p:cNvSpPr>
            <p:nvPr/>
          </p:nvSpPr>
          <p:spPr bwMode="auto">
            <a:xfrm>
              <a:off x="2837" y="1896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58" name="Rectangle 61"/>
            <p:cNvSpPr>
              <a:spLocks noChangeArrowheads="1"/>
            </p:cNvSpPr>
            <p:nvPr/>
          </p:nvSpPr>
          <p:spPr bwMode="auto">
            <a:xfrm>
              <a:off x="2837" y="2083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59" name="Rectangle 62"/>
            <p:cNvSpPr>
              <a:spLocks noChangeArrowheads="1"/>
            </p:cNvSpPr>
            <p:nvPr/>
          </p:nvSpPr>
          <p:spPr bwMode="auto">
            <a:xfrm>
              <a:off x="2837" y="1727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60" name="Rectangle 63"/>
            <p:cNvSpPr>
              <a:spLocks noChangeArrowheads="1"/>
            </p:cNvSpPr>
            <p:nvPr/>
          </p:nvSpPr>
          <p:spPr bwMode="auto">
            <a:xfrm>
              <a:off x="2837" y="1567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61" name="Rectangle 64"/>
            <p:cNvSpPr>
              <a:spLocks noChangeArrowheads="1"/>
            </p:cNvSpPr>
            <p:nvPr/>
          </p:nvSpPr>
          <p:spPr bwMode="auto">
            <a:xfrm>
              <a:off x="2837" y="1389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62" name="Rectangle 65"/>
            <p:cNvSpPr>
              <a:spLocks noChangeArrowheads="1"/>
            </p:cNvSpPr>
            <p:nvPr/>
          </p:nvSpPr>
          <p:spPr bwMode="auto">
            <a:xfrm>
              <a:off x="2837" y="1211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63" name="Rectangle 66"/>
            <p:cNvSpPr>
              <a:spLocks noChangeArrowheads="1"/>
            </p:cNvSpPr>
            <p:nvPr/>
          </p:nvSpPr>
          <p:spPr bwMode="auto">
            <a:xfrm>
              <a:off x="2837" y="855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64" name="Rectangle 67"/>
            <p:cNvSpPr>
              <a:spLocks noChangeArrowheads="1"/>
            </p:cNvSpPr>
            <p:nvPr/>
          </p:nvSpPr>
          <p:spPr bwMode="auto">
            <a:xfrm>
              <a:off x="2837" y="677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65" name="Rectangle 68"/>
            <p:cNvSpPr>
              <a:spLocks noChangeArrowheads="1"/>
            </p:cNvSpPr>
            <p:nvPr/>
          </p:nvSpPr>
          <p:spPr bwMode="auto">
            <a:xfrm>
              <a:off x="2837" y="499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66" name="Rectangle 69"/>
            <p:cNvSpPr>
              <a:spLocks noChangeArrowheads="1"/>
            </p:cNvSpPr>
            <p:nvPr/>
          </p:nvSpPr>
          <p:spPr bwMode="auto">
            <a:xfrm>
              <a:off x="2544" y="1051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67" name="Rectangle 70"/>
            <p:cNvSpPr>
              <a:spLocks noChangeArrowheads="1"/>
            </p:cNvSpPr>
            <p:nvPr/>
          </p:nvSpPr>
          <p:spPr bwMode="auto">
            <a:xfrm>
              <a:off x="2270" y="1051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68" name="Rectangle 71"/>
            <p:cNvSpPr>
              <a:spLocks noChangeArrowheads="1"/>
            </p:cNvSpPr>
            <p:nvPr/>
          </p:nvSpPr>
          <p:spPr bwMode="auto">
            <a:xfrm>
              <a:off x="1995" y="1051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69" name="Rectangle 72"/>
            <p:cNvSpPr>
              <a:spLocks noChangeArrowheads="1"/>
            </p:cNvSpPr>
            <p:nvPr/>
          </p:nvSpPr>
          <p:spPr bwMode="auto">
            <a:xfrm>
              <a:off x="2544" y="1896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70" name="Rectangle 73"/>
            <p:cNvSpPr>
              <a:spLocks noChangeArrowheads="1"/>
            </p:cNvSpPr>
            <p:nvPr/>
          </p:nvSpPr>
          <p:spPr bwMode="auto">
            <a:xfrm>
              <a:off x="2270" y="1896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71" name="Rectangle 74"/>
            <p:cNvSpPr>
              <a:spLocks noChangeArrowheads="1"/>
            </p:cNvSpPr>
            <p:nvPr/>
          </p:nvSpPr>
          <p:spPr bwMode="auto">
            <a:xfrm>
              <a:off x="1995" y="1896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72" name="Rectangle 75"/>
            <p:cNvSpPr>
              <a:spLocks noChangeArrowheads="1"/>
            </p:cNvSpPr>
            <p:nvPr/>
          </p:nvSpPr>
          <p:spPr bwMode="auto">
            <a:xfrm>
              <a:off x="2544" y="2083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73" name="Rectangle 76"/>
            <p:cNvSpPr>
              <a:spLocks noChangeArrowheads="1"/>
            </p:cNvSpPr>
            <p:nvPr/>
          </p:nvSpPr>
          <p:spPr bwMode="auto">
            <a:xfrm>
              <a:off x="2270" y="2083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74" name="Rectangle 77"/>
            <p:cNvSpPr>
              <a:spLocks noChangeArrowheads="1"/>
            </p:cNvSpPr>
            <p:nvPr/>
          </p:nvSpPr>
          <p:spPr bwMode="auto">
            <a:xfrm>
              <a:off x="1995" y="2083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75" name="Rectangle 78"/>
            <p:cNvSpPr>
              <a:spLocks noChangeArrowheads="1"/>
            </p:cNvSpPr>
            <p:nvPr/>
          </p:nvSpPr>
          <p:spPr bwMode="auto">
            <a:xfrm>
              <a:off x="2544" y="1727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76" name="Rectangle 79"/>
            <p:cNvSpPr>
              <a:spLocks noChangeArrowheads="1"/>
            </p:cNvSpPr>
            <p:nvPr/>
          </p:nvSpPr>
          <p:spPr bwMode="auto">
            <a:xfrm>
              <a:off x="2270" y="1727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77" name="Rectangle 80"/>
            <p:cNvSpPr>
              <a:spLocks noChangeArrowheads="1"/>
            </p:cNvSpPr>
            <p:nvPr/>
          </p:nvSpPr>
          <p:spPr bwMode="auto">
            <a:xfrm>
              <a:off x="1995" y="1727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78" name="Rectangle 81"/>
            <p:cNvSpPr>
              <a:spLocks noChangeArrowheads="1"/>
            </p:cNvSpPr>
            <p:nvPr/>
          </p:nvSpPr>
          <p:spPr bwMode="auto">
            <a:xfrm>
              <a:off x="2544" y="1558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79" name="Rectangle 82"/>
            <p:cNvSpPr>
              <a:spLocks noChangeArrowheads="1"/>
            </p:cNvSpPr>
            <p:nvPr/>
          </p:nvSpPr>
          <p:spPr bwMode="auto">
            <a:xfrm>
              <a:off x="2270" y="1567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80" name="Rectangle 83"/>
            <p:cNvSpPr>
              <a:spLocks noChangeArrowheads="1"/>
            </p:cNvSpPr>
            <p:nvPr/>
          </p:nvSpPr>
          <p:spPr bwMode="auto">
            <a:xfrm>
              <a:off x="1995" y="1567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81" name="Rectangle 84"/>
            <p:cNvSpPr>
              <a:spLocks noChangeArrowheads="1"/>
            </p:cNvSpPr>
            <p:nvPr/>
          </p:nvSpPr>
          <p:spPr bwMode="auto">
            <a:xfrm>
              <a:off x="2544" y="1389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82" name="Rectangle 85"/>
            <p:cNvSpPr>
              <a:spLocks noChangeArrowheads="1"/>
            </p:cNvSpPr>
            <p:nvPr/>
          </p:nvSpPr>
          <p:spPr bwMode="auto">
            <a:xfrm>
              <a:off x="2270" y="1389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83" name="Rectangle 86"/>
            <p:cNvSpPr>
              <a:spLocks noChangeArrowheads="1"/>
            </p:cNvSpPr>
            <p:nvPr/>
          </p:nvSpPr>
          <p:spPr bwMode="auto">
            <a:xfrm>
              <a:off x="1995" y="1389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84" name="Rectangle 87"/>
            <p:cNvSpPr>
              <a:spLocks noChangeArrowheads="1"/>
            </p:cNvSpPr>
            <p:nvPr/>
          </p:nvSpPr>
          <p:spPr bwMode="auto">
            <a:xfrm>
              <a:off x="2544" y="1211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85" name="Rectangle 88"/>
            <p:cNvSpPr>
              <a:spLocks noChangeArrowheads="1"/>
            </p:cNvSpPr>
            <p:nvPr/>
          </p:nvSpPr>
          <p:spPr bwMode="auto">
            <a:xfrm>
              <a:off x="2270" y="1211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86" name="Rectangle 89"/>
            <p:cNvSpPr>
              <a:spLocks noChangeArrowheads="1"/>
            </p:cNvSpPr>
            <p:nvPr/>
          </p:nvSpPr>
          <p:spPr bwMode="auto">
            <a:xfrm>
              <a:off x="1995" y="1211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87" name="Rectangle 90"/>
            <p:cNvSpPr>
              <a:spLocks noChangeArrowheads="1"/>
            </p:cNvSpPr>
            <p:nvPr/>
          </p:nvSpPr>
          <p:spPr bwMode="auto">
            <a:xfrm>
              <a:off x="2544" y="855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88" name="Rectangle 91"/>
            <p:cNvSpPr>
              <a:spLocks noChangeArrowheads="1"/>
            </p:cNvSpPr>
            <p:nvPr/>
          </p:nvSpPr>
          <p:spPr bwMode="auto">
            <a:xfrm>
              <a:off x="2270" y="855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89" name="Rectangle 92"/>
            <p:cNvSpPr>
              <a:spLocks noChangeArrowheads="1"/>
            </p:cNvSpPr>
            <p:nvPr/>
          </p:nvSpPr>
          <p:spPr bwMode="auto">
            <a:xfrm>
              <a:off x="1995" y="855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90" name="Rectangle 93"/>
            <p:cNvSpPr>
              <a:spLocks noChangeArrowheads="1"/>
            </p:cNvSpPr>
            <p:nvPr/>
          </p:nvSpPr>
          <p:spPr bwMode="auto">
            <a:xfrm>
              <a:off x="2544" y="677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91" name="Rectangle 94"/>
            <p:cNvSpPr>
              <a:spLocks noChangeArrowheads="1"/>
            </p:cNvSpPr>
            <p:nvPr/>
          </p:nvSpPr>
          <p:spPr bwMode="auto">
            <a:xfrm>
              <a:off x="2270" y="677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92" name="Rectangle 95"/>
            <p:cNvSpPr>
              <a:spLocks noChangeArrowheads="1"/>
            </p:cNvSpPr>
            <p:nvPr/>
          </p:nvSpPr>
          <p:spPr bwMode="auto">
            <a:xfrm>
              <a:off x="1995" y="677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93" name="Rectangle 96"/>
            <p:cNvSpPr>
              <a:spLocks noChangeArrowheads="1"/>
            </p:cNvSpPr>
            <p:nvPr/>
          </p:nvSpPr>
          <p:spPr bwMode="auto">
            <a:xfrm>
              <a:off x="2544" y="499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94" name="Rectangle 97"/>
            <p:cNvSpPr>
              <a:spLocks noChangeArrowheads="1"/>
            </p:cNvSpPr>
            <p:nvPr/>
          </p:nvSpPr>
          <p:spPr bwMode="auto">
            <a:xfrm>
              <a:off x="2270" y="499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95" name="Rectangle 98"/>
            <p:cNvSpPr>
              <a:spLocks noChangeArrowheads="1"/>
            </p:cNvSpPr>
            <p:nvPr/>
          </p:nvSpPr>
          <p:spPr bwMode="auto">
            <a:xfrm>
              <a:off x="1995" y="499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96" name="Rectangle 99"/>
            <p:cNvSpPr>
              <a:spLocks noChangeArrowheads="1"/>
            </p:cNvSpPr>
            <p:nvPr/>
          </p:nvSpPr>
          <p:spPr bwMode="auto">
            <a:xfrm>
              <a:off x="2544" y="295"/>
              <a:ext cx="365" cy="2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97" name="Rectangle 100"/>
            <p:cNvSpPr>
              <a:spLocks noChangeArrowheads="1"/>
            </p:cNvSpPr>
            <p:nvPr/>
          </p:nvSpPr>
          <p:spPr bwMode="auto">
            <a:xfrm>
              <a:off x="2270" y="295"/>
              <a:ext cx="364" cy="2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98" name="Rectangle 101"/>
            <p:cNvSpPr>
              <a:spLocks noChangeArrowheads="1"/>
            </p:cNvSpPr>
            <p:nvPr/>
          </p:nvSpPr>
          <p:spPr bwMode="auto">
            <a:xfrm>
              <a:off x="2013" y="304"/>
              <a:ext cx="301" cy="2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99" name="Rectangle 102"/>
            <p:cNvSpPr>
              <a:spLocks noChangeArrowheads="1"/>
            </p:cNvSpPr>
            <p:nvPr/>
          </p:nvSpPr>
          <p:spPr bwMode="auto">
            <a:xfrm>
              <a:off x="1321" y="46"/>
              <a:ext cx="1980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二进制数相加的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和数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”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00" name="Line 103"/>
            <p:cNvSpPr>
              <a:spLocks noChangeShapeType="1"/>
            </p:cNvSpPr>
            <p:nvPr/>
          </p:nvSpPr>
          <p:spPr bwMode="auto">
            <a:xfrm>
              <a:off x="600" y="295"/>
              <a:ext cx="45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01" name="Rectangle 104"/>
            <p:cNvSpPr>
              <a:spLocks noChangeArrowheads="1"/>
            </p:cNvSpPr>
            <p:nvPr/>
          </p:nvSpPr>
          <p:spPr bwMode="auto">
            <a:xfrm>
              <a:off x="2829" y="294"/>
              <a:ext cx="369" cy="2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02" name="Rectangle 105"/>
            <p:cNvSpPr>
              <a:spLocks noChangeArrowheads="1"/>
            </p:cNvSpPr>
            <p:nvPr/>
          </p:nvSpPr>
          <p:spPr bwMode="auto">
            <a:xfrm>
              <a:off x="4669" y="1033"/>
              <a:ext cx="31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03" name="Rectangle 106"/>
            <p:cNvSpPr>
              <a:spLocks noChangeArrowheads="1"/>
            </p:cNvSpPr>
            <p:nvPr/>
          </p:nvSpPr>
          <p:spPr bwMode="auto">
            <a:xfrm>
              <a:off x="4359" y="1033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04" name="Rectangle 107"/>
            <p:cNvSpPr>
              <a:spLocks noChangeArrowheads="1"/>
            </p:cNvSpPr>
            <p:nvPr/>
          </p:nvSpPr>
          <p:spPr bwMode="auto">
            <a:xfrm>
              <a:off x="4084" y="1033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05" name="Rectangle 108"/>
            <p:cNvSpPr>
              <a:spLocks noChangeArrowheads="1"/>
            </p:cNvSpPr>
            <p:nvPr/>
          </p:nvSpPr>
          <p:spPr bwMode="auto">
            <a:xfrm>
              <a:off x="3800" y="1033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06" name="Rectangle 109"/>
            <p:cNvSpPr>
              <a:spLocks noChangeArrowheads="1"/>
            </p:cNvSpPr>
            <p:nvPr/>
          </p:nvSpPr>
          <p:spPr bwMode="auto">
            <a:xfrm>
              <a:off x="4669" y="1887"/>
              <a:ext cx="31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07" name="Rectangle 110"/>
            <p:cNvSpPr>
              <a:spLocks noChangeArrowheads="1"/>
            </p:cNvSpPr>
            <p:nvPr/>
          </p:nvSpPr>
          <p:spPr bwMode="auto">
            <a:xfrm>
              <a:off x="4359" y="1887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08" name="Rectangle 111"/>
            <p:cNvSpPr>
              <a:spLocks noChangeArrowheads="1"/>
            </p:cNvSpPr>
            <p:nvPr/>
          </p:nvSpPr>
          <p:spPr bwMode="auto">
            <a:xfrm>
              <a:off x="4084" y="1887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09" name="Rectangle 112"/>
            <p:cNvSpPr>
              <a:spLocks noChangeArrowheads="1"/>
            </p:cNvSpPr>
            <p:nvPr/>
          </p:nvSpPr>
          <p:spPr bwMode="auto">
            <a:xfrm>
              <a:off x="3800" y="1887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10" name="Rectangle 113"/>
            <p:cNvSpPr>
              <a:spLocks noChangeArrowheads="1"/>
            </p:cNvSpPr>
            <p:nvPr/>
          </p:nvSpPr>
          <p:spPr bwMode="auto">
            <a:xfrm>
              <a:off x="4669" y="2101"/>
              <a:ext cx="31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11" name="Rectangle 114"/>
            <p:cNvSpPr>
              <a:spLocks noChangeArrowheads="1"/>
            </p:cNvSpPr>
            <p:nvPr/>
          </p:nvSpPr>
          <p:spPr bwMode="auto">
            <a:xfrm>
              <a:off x="4359" y="2101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12" name="Rectangle 115"/>
            <p:cNvSpPr>
              <a:spLocks noChangeArrowheads="1"/>
            </p:cNvSpPr>
            <p:nvPr/>
          </p:nvSpPr>
          <p:spPr bwMode="auto">
            <a:xfrm>
              <a:off x="4084" y="2101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13" name="Rectangle 116"/>
            <p:cNvSpPr>
              <a:spLocks noChangeArrowheads="1"/>
            </p:cNvSpPr>
            <p:nvPr/>
          </p:nvSpPr>
          <p:spPr bwMode="auto">
            <a:xfrm>
              <a:off x="3800" y="2101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14" name="Rectangle 117"/>
            <p:cNvSpPr>
              <a:spLocks noChangeArrowheads="1"/>
            </p:cNvSpPr>
            <p:nvPr/>
          </p:nvSpPr>
          <p:spPr bwMode="auto">
            <a:xfrm>
              <a:off x="4669" y="1709"/>
              <a:ext cx="31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15" name="Rectangle 118"/>
            <p:cNvSpPr>
              <a:spLocks noChangeArrowheads="1"/>
            </p:cNvSpPr>
            <p:nvPr/>
          </p:nvSpPr>
          <p:spPr bwMode="auto">
            <a:xfrm>
              <a:off x="4359" y="1709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16" name="Rectangle 119"/>
            <p:cNvSpPr>
              <a:spLocks noChangeArrowheads="1"/>
            </p:cNvSpPr>
            <p:nvPr/>
          </p:nvSpPr>
          <p:spPr bwMode="auto">
            <a:xfrm>
              <a:off x="4084" y="1709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17" name="Rectangle 120"/>
            <p:cNvSpPr>
              <a:spLocks noChangeArrowheads="1"/>
            </p:cNvSpPr>
            <p:nvPr/>
          </p:nvSpPr>
          <p:spPr bwMode="auto">
            <a:xfrm>
              <a:off x="3800" y="1709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18" name="Rectangle 121"/>
            <p:cNvSpPr>
              <a:spLocks noChangeArrowheads="1"/>
            </p:cNvSpPr>
            <p:nvPr/>
          </p:nvSpPr>
          <p:spPr bwMode="auto">
            <a:xfrm>
              <a:off x="4669" y="1540"/>
              <a:ext cx="31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19" name="Rectangle 122"/>
            <p:cNvSpPr>
              <a:spLocks noChangeArrowheads="1"/>
            </p:cNvSpPr>
            <p:nvPr/>
          </p:nvSpPr>
          <p:spPr bwMode="auto">
            <a:xfrm>
              <a:off x="4359" y="1540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20" name="Rectangle 123"/>
            <p:cNvSpPr>
              <a:spLocks noChangeArrowheads="1"/>
            </p:cNvSpPr>
            <p:nvPr/>
          </p:nvSpPr>
          <p:spPr bwMode="auto">
            <a:xfrm>
              <a:off x="4084" y="1540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21" name="Rectangle 124"/>
            <p:cNvSpPr>
              <a:spLocks noChangeArrowheads="1"/>
            </p:cNvSpPr>
            <p:nvPr/>
          </p:nvSpPr>
          <p:spPr bwMode="auto">
            <a:xfrm>
              <a:off x="3800" y="1540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22" name="Rectangle 125"/>
            <p:cNvSpPr>
              <a:spLocks noChangeArrowheads="1"/>
            </p:cNvSpPr>
            <p:nvPr/>
          </p:nvSpPr>
          <p:spPr bwMode="auto">
            <a:xfrm>
              <a:off x="4669" y="1371"/>
              <a:ext cx="31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23" name="Rectangle 126"/>
            <p:cNvSpPr>
              <a:spLocks noChangeArrowheads="1"/>
            </p:cNvSpPr>
            <p:nvPr/>
          </p:nvSpPr>
          <p:spPr bwMode="auto">
            <a:xfrm>
              <a:off x="4359" y="1371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24" name="Rectangle 127"/>
            <p:cNvSpPr>
              <a:spLocks noChangeArrowheads="1"/>
            </p:cNvSpPr>
            <p:nvPr/>
          </p:nvSpPr>
          <p:spPr bwMode="auto">
            <a:xfrm>
              <a:off x="4084" y="1371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25" name="Rectangle 128"/>
            <p:cNvSpPr>
              <a:spLocks noChangeArrowheads="1"/>
            </p:cNvSpPr>
            <p:nvPr/>
          </p:nvSpPr>
          <p:spPr bwMode="auto">
            <a:xfrm>
              <a:off x="3800" y="1371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26" name="Rectangle 129"/>
            <p:cNvSpPr>
              <a:spLocks noChangeArrowheads="1"/>
            </p:cNvSpPr>
            <p:nvPr/>
          </p:nvSpPr>
          <p:spPr bwMode="auto">
            <a:xfrm>
              <a:off x="4669" y="1193"/>
              <a:ext cx="31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27" name="Rectangle 130"/>
            <p:cNvSpPr>
              <a:spLocks noChangeArrowheads="1"/>
            </p:cNvSpPr>
            <p:nvPr/>
          </p:nvSpPr>
          <p:spPr bwMode="auto">
            <a:xfrm>
              <a:off x="4359" y="1193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28" name="Rectangle 131"/>
            <p:cNvSpPr>
              <a:spLocks noChangeArrowheads="1"/>
            </p:cNvSpPr>
            <p:nvPr/>
          </p:nvSpPr>
          <p:spPr bwMode="auto">
            <a:xfrm>
              <a:off x="4084" y="1193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29" name="Rectangle 132"/>
            <p:cNvSpPr>
              <a:spLocks noChangeArrowheads="1"/>
            </p:cNvSpPr>
            <p:nvPr/>
          </p:nvSpPr>
          <p:spPr bwMode="auto">
            <a:xfrm>
              <a:off x="3800" y="1193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30" name="Rectangle 133"/>
            <p:cNvSpPr>
              <a:spLocks noChangeArrowheads="1"/>
            </p:cNvSpPr>
            <p:nvPr/>
          </p:nvSpPr>
          <p:spPr bwMode="auto">
            <a:xfrm>
              <a:off x="4669" y="846"/>
              <a:ext cx="31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31" name="Rectangle 134"/>
            <p:cNvSpPr>
              <a:spLocks noChangeArrowheads="1"/>
            </p:cNvSpPr>
            <p:nvPr/>
          </p:nvSpPr>
          <p:spPr bwMode="auto">
            <a:xfrm>
              <a:off x="4359" y="846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32" name="Rectangle 135"/>
            <p:cNvSpPr>
              <a:spLocks noChangeArrowheads="1"/>
            </p:cNvSpPr>
            <p:nvPr/>
          </p:nvSpPr>
          <p:spPr bwMode="auto">
            <a:xfrm>
              <a:off x="4084" y="846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33" name="Rectangle 136"/>
            <p:cNvSpPr>
              <a:spLocks noChangeArrowheads="1"/>
            </p:cNvSpPr>
            <p:nvPr/>
          </p:nvSpPr>
          <p:spPr bwMode="auto">
            <a:xfrm>
              <a:off x="3800" y="846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34" name="Rectangle 137"/>
            <p:cNvSpPr>
              <a:spLocks noChangeArrowheads="1"/>
            </p:cNvSpPr>
            <p:nvPr/>
          </p:nvSpPr>
          <p:spPr bwMode="auto">
            <a:xfrm>
              <a:off x="4669" y="677"/>
              <a:ext cx="31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35" name="Rectangle 138"/>
            <p:cNvSpPr>
              <a:spLocks noChangeArrowheads="1"/>
            </p:cNvSpPr>
            <p:nvPr/>
          </p:nvSpPr>
          <p:spPr bwMode="auto">
            <a:xfrm>
              <a:off x="4359" y="677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36" name="Rectangle 139"/>
            <p:cNvSpPr>
              <a:spLocks noChangeArrowheads="1"/>
            </p:cNvSpPr>
            <p:nvPr/>
          </p:nvSpPr>
          <p:spPr bwMode="auto">
            <a:xfrm>
              <a:off x="4084" y="677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37" name="Rectangle 140"/>
            <p:cNvSpPr>
              <a:spLocks noChangeArrowheads="1"/>
            </p:cNvSpPr>
            <p:nvPr/>
          </p:nvSpPr>
          <p:spPr bwMode="auto">
            <a:xfrm>
              <a:off x="3800" y="677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38" name="Rectangle 141"/>
            <p:cNvSpPr>
              <a:spLocks noChangeArrowheads="1"/>
            </p:cNvSpPr>
            <p:nvPr/>
          </p:nvSpPr>
          <p:spPr bwMode="auto">
            <a:xfrm>
              <a:off x="4669" y="499"/>
              <a:ext cx="31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39" name="Rectangle 142"/>
            <p:cNvSpPr>
              <a:spLocks noChangeArrowheads="1"/>
            </p:cNvSpPr>
            <p:nvPr/>
          </p:nvSpPr>
          <p:spPr bwMode="auto">
            <a:xfrm>
              <a:off x="4359" y="499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40" name="Rectangle 143"/>
            <p:cNvSpPr>
              <a:spLocks noChangeArrowheads="1"/>
            </p:cNvSpPr>
            <p:nvPr/>
          </p:nvSpPr>
          <p:spPr bwMode="auto">
            <a:xfrm>
              <a:off x="4084" y="499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41" name="Rectangle 144"/>
            <p:cNvSpPr>
              <a:spLocks noChangeArrowheads="1"/>
            </p:cNvSpPr>
            <p:nvPr/>
          </p:nvSpPr>
          <p:spPr bwMode="auto">
            <a:xfrm>
              <a:off x="3800" y="499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42" name="Rectangle 145"/>
            <p:cNvSpPr>
              <a:spLocks noChangeArrowheads="1"/>
            </p:cNvSpPr>
            <p:nvPr/>
          </p:nvSpPr>
          <p:spPr bwMode="auto">
            <a:xfrm>
              <a:off x="4669" y="295"/>
              <a:ext cx="315" cy="2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43" name="Rectangle 146"/>
            <p:cNvSpPr>
              <a:spLocks noChangeArrowheads="1"/>
            </p:cNvSpPr>
            <p:nvPr/>
          </p:nvSpPr>
          <p:spPr bwMode="auto">
            <a:xfrm>
              <a:off x="4359" y="295"/>
              <a:ext cx="364" cy="2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44" name="Rectangle 147"/>
            <p:cNvSpPr>
              <a:spLocks noChangeArrowheads="1"/>
            </p:cNvSpPr>
            <p:nvPr/>
          </p:nvSpPr>
          <p:spPr bwMode="auto">
            <a:xfrm>
              <a:off x="4084" y="295"/>
              <a:ext cx="365" cy="2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45" name="Rectangle 148"/>
            <p:cNvSpPr>
              <a:spLocks noChangeArrowheads="1"/>
            </p:cNvSpPr>
            <p:nvPr/>
          </p:nvSpPr>
          <p:spPr bwMode="auto">
            <a:xfrm>
              <a:off x="3800" y="295"/>
              <a:ext cx="365" cy="2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46" name="Line 149"/>
            <p:cNvSpPr>
              <a:spLocks noChangeShapeType="1"/>
            </p:cNvSpPr>
            <p:nvPr/>
          </p:nvSpPr>
          <p:spPr bwMode="auto">
            <a:xfrm>
              <a:off x="3197" y="46"/>
              <a:ext cx="0" cy="41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47" name="Line 150"/>
            <p:cNvSpPr>
              <a:spLocks noChangeShapeType="1"/>
            </p:cNvSpPr>
            <p:nvPr/>
          </p:nvSpPr>
          <p:spPr bwMode="auto">
            <a:xfrm>
              <a:off x="3769" y="343"/>
              <a:ext cx="0" cy="39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48" name="Line 151"/>
            <p:cNvSpPr>
              <a:spLocks noChangeShapeType="1"/>
            </p:cNvSpPr>
            <p:nvPr/>
          </p:nvSpPr>
          <p:spPr bwMode="auto">
            <a:xfrm>
              <a:off x="600" y="46"/>
              <a:ext cx="45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49" name="Line 152"/>
            <p:cNvSpPr>
              <a:spLocks noChangeShapeType="1"/>
            </p:cNvSpPr>
            <p:nvPr/>
          </p:nvSpPr>
          <p:spPr bwMode="auto">
            <a:xfrm>
              <a:off x="1354" y="59"/>
              <a:ext cx="0" cy="4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50" name="Rectangle 153"/>
            <p:cNvSpPr>
              <a:spLocks noChangeArrowheads="1"/>
            </p:cNvSpPr>
            <p:nvPr/>
          </p:nvSpPr>
          <p:spPr bwMode="auto">
            <a:xfrm>
              <a:off x="832" y="284"/>
              <a:ext cx="301" cy="2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51" name="Rectangle 154"/>
            <p:cNvSpPr>
              <a:spLocks noChangeArrowheads="1"/>
            </p:cNvSpPr>
            <p:nvPr/>
          </p:nvSpPr>
          <p:spPr bwMode="auto">
            <a:xfrm>
              <a:off x="838" y="1066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52" name="Rectangle 155"/>
            <p:cNvSpPr>
              <a:spLocks noChangeArrowheads="1"/>
            </p:cNvSpPr>
            <p:nvPr/>
          </p:nvSpPr>
          <p:spPr bwMode="auto">
            <a:xfrm>
              <a:off x="838" y="1956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8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53" name="Rectangle 156"/>
            <p:cNvSpPr>
              <a:spLocks noChangeArrowheads="1"/>
            </p:cNvSpPr>
            <p:nvPr/>
          </p:nvSpPr>
          <p:spPr bwMode="auto">
            <a:xfrm>
              <a:off x="838" y="2125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9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54" name="Rectangle 157"/>
            <p:cNvSpPr>
              <a:spLocks noChangeArrowheads="1"/>
            </p:cNvSpPr>
            <p:nvPr/>
          </p:nvSpPr>
          <p:spPr bwMode="auto">
            <a:xfrm>
              <a:off x="838" y="1787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55" name="Rectangle 158"/>
            <p:cNvSpPr>
              <a:spLocks noChangeArrowheads="1"/>
            </p:cNvSpPr>
            <p:nvPr/>
          </p:nvSpPr>
          <p:spPr bwMode="auto">
            <a:xfrm>
              <a:off x="838" y="1600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6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56" name="Rectangle 159"/>
            <p:cNvSpPr>
              <a:spLocks noChangeArrowheads="1"/>
            </p:cNvSpPr>
            <p:nvPr/>
          </p:nvSpPr>
          <p:spPr bwMode="auto">
            <a:xfrm>
              <a:off x="838" y="1422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5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57" name="Rectangle 160"/>
            <p:cNvSpPr>
              <a:spLocks noChangeArrowheads="1"/>
            </p:cNvSpPr>
            <p:nvPr/>
          </p:nvSpPr>
          <p:spPr bwMode="auto">
            <a:xfrm>
              <a:off x="829" y="1244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58" name="Rectangle 161"/>
            <p:cNvSpPr>
              <a:spLocks noChangeArrowheads="1"/>
            </p:cNvSpPr>
            <p:nvPr/>
          </p:nvSpPr>
          <p:spPr bwMode="auto">
            <a:xfrm>
              <a:off x="838" y="888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59" name="Rectangle 162"/>
            <p:cNvSpPr>
              <a:spLocks noChangeArrowheads="1"/>
            </p:cNvSpPr>
            <p:nvPr/>
          </p:nvSpPr>
          <p:spPr bwMode="auto">
            <a:xfrm>
              <a:off x="838" y="692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60" name="Rectangle 163"/>
            <p:cNvSpPr>
              <a:spLocks noChangeArrowheads="1"/>
            </p:cNvSpPr>
            <p:nvPr/>
          </p:nvSpPr>
          <p:spPr bwMode="auto">
            <a:xfrm>
              <a:off x="838" y="523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61" name="Rectangle 164"/>
            <p:cNvSpPr>
              <a:spLocks noChangeArrowheads="1"/>
            </p:cNvSpPr>
            <p:nvPr/>
          </p:nvSpPr>
          <p:spPr bwMode="auto">
            <a:xfrm>
              <a:off x="2545" y="2707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62" name="Rectangle 165"/>
            <p:cNvSpPr>
              <a:spLocks noChangeArrowheads="1"/>
            </p:cNvSpPr>
            <p:nvPr/>
          </p:nvSpPr>
          <p:spPr bwMode="auto">
            <a:xfrm>
              <a:off x="2271" y="2707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63" name="Rectangle 166"/>
            <p:cNvSpPr>
              <a:spLocks noChangeArrowheads="1"/>
            </p:cNvSpPr>
            <p:nvPr/>
          </p:nvSpPr>
          <p:spPr bwMode="auto">
            <a:xfrm>
              <a:off x="1996" y="2707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64" name="Rectangle 167"/>
            <p:cNvSpPr>
              <a:spLocks noChangeArrowheads="1"/>
            </p:cNvSpPr>
            <p:nvPr/>
          </p:nvSpPr>
          <p:spPr bwMode="auto">
            <a:xfrm>
              <a:off x="2545" y="2885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65" name="Rectangle 168"/>
            <p:cNvSpPr>
              <a:spLocks noChangeArrowheads="1"/>
            </p:cNvSpPr>
            <p:nvPr/>
          </p:nvSpPr>
          <p:spPr bwMode="auto">
            <a:xfrm>
              <a:off x="2271" y="2885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66" name="Rectangle 169"/>
            <p:cNvSpPr>
              <a:spLocks noChangeArrowheads="1"/>
            </p:cNvSpPr>
            <p:nvPr/>
          </p:nvSpPr>
          <p:spPr bwMode="auto">
            <a:xfrm>
              <a:off x="1996" y="2885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67" name="Rectangle 170"/>
            <p:cNvSpPr>
              <a:spLocks noChangeArrowheads="1"/>
            </p:cNvSpPr>
            <p:nvPr/>
          </p:nvSpPr>
          <p:spPr bwMode="auto">
            <a:xfrm>
              <a:off x="2545" y="2493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68" name="Rectangle 171"/>
            <p:cNvSpPr>
              <a:spLocks noChangeArrowheads="1"/>
            </p:cNvSpPr>
            <p:nvPr/>
          </p:nvSpPr>
          <p:spPr bwMode="auto">
            <a:xfrm>
              <a:off x="2271" y="2502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69" name="Rectangle 172"/>
            <p:cNvSpPr>
              <a:spLocks noChangeArrowheads="1"/>
            </p:cNvSpPr>
            <p:nvPr/>
          </p:nvSpPr>
          <p:spPr bwMode="auto">
            <a:xfrm>
              <a:off x="1996" y="2493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70" name="Rectangle 173"/>
            <p:cNvSpPr>
              <a:spLocks noChangeArrowheads="1"/>
            </p:cNvSpPr>
            <p:nvPr/>
          </p:nvSpPr>
          <p:spPr bwMode="auto">
            <a:xfrm>
              <a:off x="2545" y="2324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71" name="Rectangle 174"/>
            <p:cNvSpPr>
              <a:spLocks noChangeArrowheads="1"/>
            </p:cNvSpPr>
            <p:nvPr/>
          </p:nvSpPr>
          <p:spPr bwMode="auto">
            <a:xfrm>
              <a:off x="2271" y="2324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72" name="Rectangle 175"/>
            <p:cNvSpPr>
              <a:spLocks noChangeArrowheads="1"/>
            </p:cNvSpPr>
            <p:nvPr/>
          </p:nvSpPr>
          <p:spPr bwMode="auto">
            <a:xfrm>
              <a:off x="1996" y="2324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73" name="Rectangle 176"/>
            <p:cNvSpPr>
              <a:spLocks noChangeArrowheads="1"/>
            </p:cNvSpPr>
            <p:nvPr/>
          </p:nvSpPr>
          <p:spPr bwMode="auto">
            <a:xfrm>
              <a:off x="2838" y="2491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74" name="Rectangle 177"/>
            <p:cNvSpPr>
              <a:spLocks noChangeArrowheads="1"/>
            </p:cNvSpPr>
            <p:nvPr/>
          </p:nvSpPr>
          <p:spPr bwMode="auto">
            <a:xfrm>
              <a:off x="2838" y="2714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75" name="Rectangle 178"/>
            <p:cNvSpPr>
              <a:spLocks noChangeArrowheads="1"/>
            </p:cNvSpPr>
            <p:nvPr/>
          </p:nvSpPr>
          <p:spPr bwMode="auto">
            <a:xfrm>
              <a:off x="2838" y="2322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76" name="Rectangle 179"/>
            <p:cNvSpPr>
              <a:spLocks noChangeArrowheads="1"/>
            </p:cNvSpPr>
            <p:nvPr/>
          </p:nvSpPr>
          <p:spPr bwMode="auto">
            <a:xfrm>
              <a:off x="767" y="2848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13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77" name="Rectangle 180"/>
            <p:cNvSpPr>
              <a:spLocks noChangeArrowheads="1"/>
            </p:cNvSpPr>
            <p:nvPr/>
          </p:nvSpPr>
          <p:spPr bwMode="auto">
            <a:xfrm>
              <a:off x="767" y="3035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14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78" name="Rectangle 181"/>
            <p:cNvSpPr>
              <a:spLocks noChangeArrowheads="1"/>
            </p:cNvSpPr>
            <p:nvPr/>
          </p:nvSpPr>
          <p:spPr bwMode="auto">
            <a:xfrm>
              <a:off x="767" y="2670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12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79" name="Rectangle 182"/>
            <p:cNvSpPr>
              <a:spLocks noChangeArrowheads="1"/>
            </p:cNvSpPr>
            <p:nvPr/>
          </p:nvSpPr>
          <p:spPr bwMode="auto">
            <a:xfrm>
              <a:off x="767" y="2483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80" name="Rectangle 183"/>
            <p:cNvSpPr>
              <a:spLocks noChangeArrowheads="1"/>
            </p:cNvSpPr>
            <p:nvPr/>
          </p:nvSpPr>
          <p:spPr bwMode="auto">
            <a:xfrm>
              <a:off x="767" y="2323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81" name="Rectangle 184"/>
            <p:cNvSpPr>
              <a:spLocks noChangeArrowheads="1"/>
            </p:cNvSpPr>
            <p:nvPr/>
          </p:nvSpPr>
          <p:spPr bwMode="auto">
            <a:xfrm>
              <a:off x="2546" y="3455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82" name="Rectangle 185"/>
            <p:cNvSpPr>
              <a:spLocks noChangeArrowheads="1"/>
            </p:cNvSpPr>
            <p:nvPr/>
          </p:nvSpPr>
          <p:spPr bwMode="auto">
            <a:xfrm>
              <a:off x="2272" y="3455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83" name="Rectangle 186"/>
            <p:cNvSpPr>
              <a:spLocks noChangeArrowheads="1"/>
            </p:cNvSpPr>
            <p:nvPr/>
          </p:nvSpPr>
          <p:spPr bwMode="auto">
            <a:xfrm>
              <a:off x="1997" y="3455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84" name="Rectangle 187"/>
            <p:cNvSpPr>
              <a:spLocks noChangeArrowheads="1"/>
            </p:cNvSpPr>
            <p:nvPr/>
          </p:nvSpPr>
          <p:spPr bwMode="auto">
            <a:xfrm>
              <a:off x="2838" y="2873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85" name="Rectangle 188"/>
            <p:cNvSpPr>
              <a:spLocks noChangeArrowheads="1"/>
            </p:cNvSpPr>
            <p:nvPr/>
          </p:nvSpPr>
          <p:spPr bwMode="auto">
            <a:xfrm>
              <a:off x="2546" y="3232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86" name="Rectangle 189"/>
            <p:cNvSpPr>
              <a:spLocks noChangeArrowheads="1"/>
            </p:cNvSpPr>
            <p:nvPr/>
          </p:nvSpPr>
          <p:spPr bwMode="auto">
            <a:xfrm>
              <a:off x="2272" y="3241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87" name="Rectangle 190"/>
            <p:cNvSpPr>
              <a:spLocks noChangeArrowheads="1"/>
            </p:cNvSpPr>
            <p:nvPr/>
          </p:nvSpPr>
          <p:spPr bwMode="auto">
            <a:xfrm>
              <a:off x="1997" y="3232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88" name="Rectangle 191"/>
            <p:cNvSpPr>
              <a:spLocks noChangeArrowheads="1"/>
            </p:cNvSpPr>
            <p:nvPr/>
          </p:nvSpPr>
          <p:spPr bwMode="auto">
            <a:xfrm>
              <a:off x="2546" y="3072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89" name="Rectangle 192"/>
            <p:cNvSpPr>
              <a:spLocks noChangeArrowheads="1"/>
            </p:cNvSpPr>
            <p:nvPr/>
          </p:nvSpPr>
          <p:spPr bwMode="auto">
            <a:xfrm>
              <a:off x="2272" y="3072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90" name="Rectangle 193"/>
            <p:cNvSpPr>
              <a:spLocks noChangeArrowheads="1"/>
            </p:cNvSpPr>
            <p:nvPr/>
          </p:nvSpPr>
          <p:spPr bwMode="auto">
            <a:xfrm>
              <a:off x="1997" y="3072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91" name="Rectangle 194"/>
            <p:cNvSpPr>
              <a:spLocks noChangeArrowheads="1"/>
            </p:cNvSpPr>
            <p:nvPr/>
          </p:nvSpPr>
          <p:spPr bwMode="auto">
            <a:xfrm>
              <a:off x="2839" y="3230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92" name="Rectangle 195"/>
            <p:cNvSpPr>
              <a:spLocks noChangeArrowheads="1"/>
            </p:cNvSpPr>
            <p:nvPr/>
          </p:nvSpPr>
          <p:spPr bwMode="auto">
            <a:xfrm>
              <a:off x="2839" y="3462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93" name="Rectangle 196"/>
            <p:cNvSpPr>
              <a:spLocks noChangeArrowheads="1"/>
            </p:cNvSpPr>
            <p:nvPr/>
          </p:nvSpPr>
          <p:spPr bwMode="auto">
            <a:xfrm>
              <a:off x="2839" y="3070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94" name="Line 197"/>
            <p:cNvSpPr>
              <a:spLocks noChangeShapeType="1"/>
            </p:cNvSpPr>
            <p:nvPr/>
          </p:nvSpPr>
          <p:spPr bwMode="auto">
            <a:xfrm>
              <a:off x="601" y="2381"/>
              <a:ext cx="45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95" name="Line 198"/>
            <p:cNvSpPr>
              <a:spLocks noChangeShapeType="1"/>
            </p:cNvSpPr>
            <p:nvPr/>
          </p:nvSpPr>
          <p:spPr bwMode="auto">
            <a:xfrm>
              <a:off x="593" y="3480"/>
              <a:ext cx="45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96" name="Rectangle 199"/>
            <p:cNvSpPr>
              <a:spLocks noChangeArrowheads="1"/>
            </p:cNvSpPr>
            <p:nvPr/>
          </p:nvSpPr>
          <p:spPr bwMode="auto">
            <a:xfrm>
              <a:off x="768" y="3794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18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97" name="Rectangle 200"/>
            <p:cNvSpPr>
              <a:spLocks noChangeArrowheads="1"/>
            </p:cNvSpPr>
            <p:nvPr/>
          </p:nvSpPr>
          <p:spPr bwMode="auto">
            <a:xfrm>
              <a:off x="768" y="3963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19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98" name="Rectangle 201"/>
            <p:cNvSpPr>
              <a:spLocks noChangeArrowheads="1"/>
            </p:cNvSpPr>
            <p:nvPr/>
          </p:nvSpPr>
          <p:spPr bwMode="auto">
            <a:xfrm>
              <a:off x="768" y="3607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17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99" name="Rectangle 202"/>
            <p:cNvSpPr>
              <a:spLocks noChangeArrowheads="1"/>
            </p:cNvSpPr>
            <p:nvPr/>
          </p:nvSpPr>
          <p:spPr bwMode="auto">
            <a:xfrm>
              <a:off x="768" y="3420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16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00" name="Rectangle 203"/>
            <p:cNvSpPr>
              <a:spLocks noChangeArrowheads="1"/>
            </p:cNvSpPr>
            <p:nvPr/>
          </p:nvSpPr>
          <p:spPr bwMode="auto">
            <a:xfrm>
              <a:off x="768" y="3224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15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01" name="Rectangle 204"/>
            <p:cNvSpPr>
              <a:spLocks noChangeArrowheads="1"/>
            </p:cNvSpPr>
            <p:nvPr/>
          </p:nvSpPr>
          <p:spPr bwMode="auto">
            <a:xfrm>
              <a:off x="2547" y="3609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02" name="Rectangle 205"/>
            <p:cNvSpPr>
              <a:spLocks noChangeArrowheads="1"/>
            </p:cNvSpPr>
            <p:nvPr/>
          </p:nvSpPr>
          <p:spPr bwMode="auto">
            <a:xfrm>
              <a:off x="2273" y="3609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03" name="Rectangle 206"/>
            <p:cNvSpPr>
              <a:spLocks noChangeArrowheads="1"/>
            </p:cNvSpPr>
            <p:nvPr/>
          </p:nvSpPr>
          <p:spPr bwMode="auto">
            <a:xfrm>
              <a:off x="1998" y="3609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04" name="Rectangle 207"/>
            <p:cNvSpPr>
              <a:spLocks noChangeArrowheads="1"/>
            </p:cNvSpPr>
            <p:nvPr/>
          </p:nvSpPr>
          <p:spPr bwMode="auto">
            <a:xfrm>
              <a:off x="2840" y="3616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05" name="Rectangle 208"/>
            <p:cNvSpPr>
              <a:spLocks noChangeArrowheads="1"/>
            </p:cNvSpPr>
            <p:nvPr/>
          </p:nvSpPr>
          <p:spPr bwMode="auto">
            <a:xfrm>
              <a:off x="2547" y="3798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06" name="Rectangle 209"/>
            <p:cNvSpPr>
              <a:spLocks noChangeArrowheads="1"/>
            </p:cNvSpPr>
            <p:nvPr/>
          </p:nvSpPr>
          <p:spPr bwMode="auto">
            <a:xfrm>
              <a:off x="2273" y="3798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07" name="Rectangle 210"/>
            <p:cNvSpPr>
              <a:spLocks noChangeArrowheads="1"/>
            </p:cNvSpPr>
            <p:nvPr/>
          </p:nvSpPr>
          <p:spPr bwMode="auto">
            <a:xfrm>
              <a:off x="1998" y="3798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08" name="Rectangle 211"/>
            <p:cNvSpPr>
              <a:spLocks noChangeArrowheads="1"/>
            </p:cNvSpPr>
            <p:nvPr/>
          </p:nvSpPr>
          <p:spPr bwMode="auto">
            <a:xfrm>
              <a:off x="2840" y="3805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09" name="Rectangle 212"/>
            <p:cNvSpPr>
              <a:spLocks noChangeArrowheads="1"/>
            </p:cNvSpPr>
            <p:nvPr/>
          </p:nvSpPr>
          <p:spPr bwMode="auto">
            <a:xfrm>
              <a:off x="2547" y="3996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10" name="Rectangle 213"/>
            <p:cNvSpPr>
              <a:spLocks noChangeArrowheads="1"/>
            </p:cNvSpPr>
            <p:nvPr/>
          </p:nvSpPr>
          <p:spPr bwMode="auto">
            <a:xfrm>
              <a:off x="2273" y="3998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11" name="Rectangle 214"/>
            <p:cNvSpPr>
              <a:spLocks noChangeArrowheads="1"/>
            </p:cNvSpPr>
            <p:nvPr/>
          </p:nvSpPr>
          <p:spPr bwMode="auto">
            <a:xfrm>
              <a:off x="1998" y="4005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12" name="Rectangle 215"/>
            <p:cNvSpPr>
              <a:spLocks noChangeArrowheads="1"/>
            </p:cNvSpPr>
            <p:nvPr/>
          </p:nvSpPr>
          <p:spPr bwMode="auto">
            <a:xfrm>
              <a:off x="2840" y="4003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13" name="Rectangle 216"/>
            <p:cNvSpPr>
              <a:spLocks noChangeArrowheads="1"/>
            </p:cNvSpPr>
            <p:nvPr/>
          </p:nvSpPr>
          <p:spPr bwMode="auto">
            <a:xfrm>
              <a:off x="1523" y="1058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14" name="Rectangle 217"/>
            <p:cNvSpPr>
              <a:spLocks noChangeArrowheads="1"/>
            </p:cNvSpPr>
            <p:nvPr/>
          </p:nvSpPr>
          <p:spPr bwMode="auto">
            <a:xfrm>
              <a:off x="1523" y="1930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15" name="Rectangle 218"/>
            <p:cNvSpPr>
              <a:spLocks noChangeArrowheads="1"/>
            </p:cNvSpPr>
            <p:nvPr/>
          </p:nvSpPr>
          <p:spPr bwMode="auto">
            <a:xfrm>
              <a:off x="1523" y="2108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16" name="Rectangle 219"/>
            <p:cNvSpPr>
              <a:spLocks noChangeArrowheads="1"/>
            </p:cNvSpPr>
            <p:nvPr/>
          </p:nvSpPr>
          <p:spPr bwMode="auto">
            <a:xfrm>
              <a:off x="1523" y="1761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17" name="Rectangle 220"/>
            <p:cNvSpPr>
              <a:spLocks noChangeArrowheads="1"/>
            </p:cNvSpPr>
            <p:nvPr/>
          </p:nvSpPr>
          <p:spPr bwMode="auto">
            <a:xfrm>
              <a:off x="1523" y="1592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18" name="Rectangle 221"/>
            <p:cNvSpPr>
              <a:spLocks noChangeArrowheads="1"/>
            </p:cNvSpPr>
            <p:nvPr/>
          </p:nvSpPr>
          <p:spPr bwMode="auto">
            <a:xfrm>
              <a:off x="1523" y="1414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19" name="Rectangle 222"/>
            <p:cNvSpPr>
              <a:spLocks noChangeArrowheads="1"/>
            </p:cNvSpPr>
            <p:nvPr/>
          </p:nvSpPr>
          <p:spPr bwMode="auto">
            <a:xfrm>
              <a:off x="1523" y="1236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20" name="Rectangle 223"/>
            <p:cNvSpPr>
              <a:spLocks noChangeArrowheads="1"/>
            </p:cNvSpPr>
            <p:nvPr/>
          </p:nvSpPr>
          <p:spPr bwMode="auto">
            <a:xfrm>
              <a:off x="1523" y="880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21" name="Rectangle 224"/>
            <p:cNvSpPr>
              <a:spLocks noChangeArrowheads="1"/>
            </p:cNvSpPr>
            <p:nvPr/>
          </p:nvSpPr>
          <p:spPr bwMode="auto">
            <a:xfrm>
              <a:off x="1523" y="702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22" name="Rectangle 225"/>
            <p:cNvSpPr>
              <a:spLocks noChangeArrowheads="1"/>
            </p:cNvSpPr>
            <p:nvPr/>
          </p:nvSpPr>
          <p:spPr bwMode="auto">
            <a:xfrm>
              <a:off x="1523" y="506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23" name="Rectangle 226"/>
            <p:cNvSpPr>
              <a:spLocks noChangeArrowheads="1"/>
            </p:cNvSpPr>
            <p:nvPr/>
          </p:nvSpPr>
          <p:spPr bwMode="auto">
            <a:xfrm>
              <a:off x="1533" y="2858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24" name="Rectangle 227"/>
            <p:cNvSpPr>
              <a:spLocks noChangeArrowheads="1"/>
            </p:cNvSpPr>
            <p:nvPr/>
          </p:nvSpPr>
          <p:spPr bwMode="auto">
            <a:xfrm>
              <a:off x="1533" y="3045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25" name="Rectangle 228"/>
            <p:cNvSpPr>
              <a:spLocks noChangeArrowheads="1"/>
            </p:cNvSpPr>
            <p:nvPr/>
          </p:nvSpPr>
          <p:spPr bwMode="auto">
            <a:xfrm>
              <a:off x="1533" y="2680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26" name="Rectangle 229"/>
            <p:cNvSpPr>
              <a:spLocks noChangeArrowheads="1"/>
            </p:cNvSpPr>
            <p:nvPr/>
          </p:nvSpPr>
          <p:spPr bwMode="auto">
            <a:xfrm>
              <a:off x="1533" y="2493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27" name="Rectangle 230"/>
            <p:cNvSpPr>
              <a:spLocks noChangeArrowheads="1"/>
            </p:cNvSpPr>
            <p:nvPr/>
          </p:nvSpPr>
          <p:spPr bwMode="auto">
            <a:xfrm>
              <a:off x="1533" y="2333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28" name="Rectangle 231"/>
            <p:cNvSpPr>
              <a:spLocks noChangeArrowheads="1"/>
            </p:cNvSpPr>
            <p:nvPr/>
          </p:nvSpPr>
          <p:spPr bwMode="auto">
            <a:xfrm>
              <a:off x="1534" y="3804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29" name="Rectangle 232"/>
            <p:cNvSpPr>
              <a:spLocks noChangeArrowheads="1"/>
            </p:cNvSpPr>
            <p:nvPr/>
          </p:nvSpPr>
          <p:spPr bwMode="auto">
            <a:xfrm>
              <a:off x="1534" y="3973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30" name="Rectangle 233"/>
            <p:cNvSpPr>
              <a:spLocks noChangeArrowheads="1"/>
            </p:cNvSpPr>
            <p:nvPr/>
          </p:nvSpPr>
          <p:spPr bwMode="auto">
            <a:xfrm>
              <a:off x="1534" y="3617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31" name="Rectangle 234"/>
            <p:cNvSpPr>
              <a:spLocks noChangeArrowheads="1"/>
            </p:cNvSpPr>
            <p:nvPr/>
          </p:nvSpPr>
          <p:spPr bwMode="auto">
            <a:xfrm>
              <a:off x="1534" y="3430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32" name="Rectangle 235"/>
            <p:cNvSpPr>
              <a:spLocks noChangeArrowheads="1"/>
            </p:cNvSpPr>
            <p:nvPr/>
          </p:nvSpPr>
          <p:spPr bwMode="auto">
            <a:xfrm>
              <a:off x="1534" y="3234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33" name="Rectangle 236"/>
            <p:cNvSpPr>
              <a:spLocks noChangeArrowheads="1"/>
            </p:cNvSpPr>
            <p:nvPr/>
          </p:nvSpPr>
          <p:spPr bwMode="auto">
            <a:xfrm>
              <a:off x="3387" y="1023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34" name="Rectangle 237"/>
            <p:cNvSpPr>
              <a:spLocks noChangeArrowheads="1"/>
            </p:cNvSpPr>
            <p:nvPr/>
          </p:nvSpPr>
          <p:spPr bwMode="auto">
            <a:xfrm>
              <a:off x="3387" y="1913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35" name="Rectangle 238"/>
            <p:cNvSpPr>
              <a:spLocks noChangeArrowheads="1"/>
            </p:cNvSpPr>
            <p:nvPr/>
          </p:nvSpPr>
          <p:spPr bwMode="auto">
            <a:xfrm>
              <a:off x="3387" y="2109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36" name="Rectangle 239"/>
            <p:cNvSpPr>
              <a:spLocks noChangeArrowheads="1"/>
            </p:cNvSpPr>
            <p:nvPr/>
          </p:nvSpPr>
          <p:spPr bwMode="auto">
            <a:xfrm>
              <a:off x="3387" y="1744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37" name="Rectangle 240"/>
            <p:cNvSpPr>
              <a:spLocks noChangeArrowheads="1"/>
            </p:cNvSpPr>
            <p:nvPr/>
          </p:nvSpPr>
          <p:spPr bwMode="auto">
            <a:xfrm>
              <a:off x="3387" y="1557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38" name="Rectangle 241"/>
            <p:cNvSpPr>
              <a:spLocks noChangeArrowheads="1"/>
            </p:cNvSpPr>
            <p:nvPr/>
          </p:nvSpPr>
          <p:spPr bwMode="auto">
            <a:xfrm>
              <a:off x="3387" y="1379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39" name="Rectangle 242"/>
            <p:cNvSpPr>
              <a:spLocks noChangeArrowheads="1"/>
            </p:cNvSpPr>
            <p:nvPr/>
          </p:nvSpPr>
          <p:spPr bwMode="auto">
            <a:xfrm>
              <a:off x="3387" y="1201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40" name="Rectangle 243"/>
            <p:cNvSpPr>
              <a:spLocks noChangeArrowheads="1"/>
            </p:cNvSpPr>
            <p:nvPr/>
          </p:nvSpPr>
          <p:spPr bwMode="auto">
            <a:xfrm>
              <a:off x="3387" y="845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41" name="Rectangle 244"/>
            <p:cNvSpPr>
              <a:spLocks noChangeArrowheads="1"/>
            </p:cNvSpPr>
            <p:nvPr/>
          </p:nvSpPr>
          <p:spPr bwMode="auto">
            <a:xfrm>
              <a:off x="3387" y="685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42" name="Rectangle 245"/>
            <p:cNvSpPr>
              <a:spLocks noChangeArrowheads="1"/>
            </p:cNvSpPr>
            <p:nvPr/>
          </p:nvSpPr>
          <p:spPr bwMode="auto">
            <a:xfrm>
              <a:off x="3387" y="498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43" name="Rectangle 246"/>
            <p:cNvSpPr>
              <a:spLocks noChangeArrowheads="1"/>
            </p:cNvSpPr>
            <p:nvPr/>
          </p:nvSpPr>
          <p:spPr bwMode="auto">
            <a:xfrm>
              <a:off x="3388" y="2859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44" name="Rectangle 247"/>
            <p:cNvSpPr>
              <a:spLocks noChangeArrowheads="1"/>
            </p:cNvSpPr>
            <p:nvPr/>
          </p:nvSpPr>
          <p:spPr bwMode="auto">
            <a:xfrm>
              <a:off x="3388" y="3046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45" name="Rectangle 248"/>
            <p:cNvSpPr>
              <a:spLocks noChangeArrowheads="1"/>
            </p:cNvSpPr>
            <p:nvPr/>
          </p:nvSpPr>
          <p:spPr bwMode="auto">
            <a:xfrm>
              <a:off x="3388" y="2681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46" name="Rectangle 249"/>
            <p:cNvSpPr>
              <a:spLocks noChangeArrowheads="1"/>
            </p:cNvSpPr>
            <p:nvPr/>
          </p:nvSpPr>
          <p:spPr bwMode="auto">
            <a:xfrm>
              <a:off x="3388" y="2494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47" name="Rectangle 250"/>
            <p:cNvSpPr>
              <a:spLocks noChangeArrowheads="1"/>
            </p:cNvSpPr>
            <p:nvPr/>
          </p:nvSpPr>
          <p:spPr bwMode="auto">
            <a:xfrm>
              <a:off x="3388" y="2334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48" name="Rectangle 251"/>
            <p:cNvSpPr>
              <a:spLocks noChangeArrowheads="1"/>
            </p:cNvSpPr>
            <p:nvPr/>
          </p:nvSpPr>
          <p:spPr bwMode="auto">
            <a:xfrm>
              <a:off x="3389" y="3805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49" name="Rectangle 252"/>
            <p:cNvSpPr>
              <a:spLocks noChangeArrowheads="1"/>
            </p:cNvSpPr>
            <p:nvPr/>
          </p:nvSpPr>
          <p:spPr bwMode="auto">
            <a:xfrm>
              <a:off x="3389" y="3974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50" name="Rectangle 253"/>
            <p:cNvSpPr>
              <a:spLocks noChangeArrowheads="1"/>
            </p:cNvSpPr>
            <p:nvPr/>
          </p:nvSpPr>
          <p:spPr bwMode="auto">
            <a:xfrm>
              <a:off x="3389" y="3618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51" name="Rectangle 254"/>
            <p:cNvSpPr>
              <a:spLocks noChangeArrowheads="1"/>
            </p:cNvSpPr>
            <p:nvPr/>
          </p:nvSpPr>
          <p:spPr bwMode="auto">
            <a:xfrm>
              <a:off x="3389" y="3431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52" name="Rectangle 255"/>
            <p:cNvSpPr>
              <a:spLocks noChangeArrowheads="1"/>
            </p:cNvSpPr>
            <p:nvPr/>
          </p:nvSpPr>
          <p:spPr bwMode="auto">
            <a:xfrm>
              <a:off x="3389" y="3235"/>
              <a:ext cx="369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53" name="Rectangle 256"/>
            <p:cNvSpPr>
              <a:spLocks noChangeArrowheads="1"/>
            </p:cNvSpPr>
            <p:nvPr/>
          </p:nvSpPr>
          <p:spPr bwMode="auto">
            <a:xfrm>
              <a:off x="4661" y="2888"/>
              <a:ext cx="31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54" name="Rectangle 257"/>
            <p:cNvSpPr>
              <a:spLocks noChangeArrowheads="1"/>
            </p:cNvSpPr>
            <p:nvPr/>
          </p:nvSpPr>
          <p:spPr bwMode="auto">
            <a:xfrm>
              <a:off x="4351" y="2888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55" name="Rectangle 258"/>
            <p:cNvSpPr>
              <a:spLocks noChangeArrowheads="1"/>
            </p:cNvSpPr>
            <p:nvPr/>
          </p:nvSpPr>
          <p:spPr bwMode="auto">
            <a:xfrm>
              <a:off x="4076" y="2888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56" name="Rectangle 259"/>
            <p:cNvSpPr>
              <a:spLocks noChangeArrowheads="1"/>
            </p:cNvSpPr>
            <p:nvPr/>
          </p:nvSpPr>
          <p:spPr bwMode="auto">
            <a:xfrm>
              <a:off x="3792" y="2888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57" name="Rectangle 260"/>
            <p:cNvSpPr>
              <a:spLocks noChangeArrowheads="1"/>
            </p:cNvSpPr>
            <p:nvPr/>
          </p:nvSpPr>
          <p:spPr bwMode="auto">
            <a:xfrm>
              <a:off x="4661" y="3778"/>
              <a:ext cx="31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58" name="Rectangle 261"/>
            <p:cNvSpPr>
              <a:spLocks noChangeArrowheads="1"/>
            </p:cNvSpPr>
            <p:nvPr/>
          </p:nvSpPr>
          <p:spPr bwMode="auto">
            <a:xfrm>
              <a:off x="4351" y="3778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59" name="Rectangle 262"/>
            <p:cNvSpPr>
              <a:spLocks noChangeArrowheads="1"/>
            </p:cNvSpPr>
            <p:nvPr/>
          </p:nvSpPr>
          <p:spPr bwMode="auto">
            <a:xfrm>
              <a:off x="4076" y="3778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60" name="Rectangle 263"/>
            <p:cNvSpPr>
              <a:spLocks noChangeArrowheads="1"/>
            </p:cNvSpPr>
            <p:nvPr/>
          </p:nvSpPr>
          <p:spPr bwMode="auto">
            <a:xfrm>
              <a:off x="3792" y="3778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61" name="Rectangle 264"/>
            <p:cNvSpPr>
              <a:spLocks noChangeArrowheads="1"/>
            </p:cNvSpPr>
            <p:nvPr/>
          </p:nvSpPr>
          <p:spPr bwMode="auto">
            <a:xfrm>
              <a:off x="4661" y="3992"/>
              <a:ext cx="31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62" name="Rectangle 265"/>
            <p:cNvSpPr>
              <a:spLocks noChangeArrowheads="1"/>
            </p:cNvSpPr>
            <p:nvPr/>
          </p:nvSpPr>
          <p:spPr bwMode="auto">
            <a:xfrm>
              <a:off x="4351" y="3992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63" name="Rectangle 266"/>
            <p:cNvSpPr>
              <a:spLocks noChangeArrowheads="1"/>
            </p:cNvSpPr>
            <p:nvPr/>
          </p:nvSpPr>
          <p:spPr bwMode="auto">
            <a:xfrm>
              <a:off x="4076" y="3992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64" name="Rectangle 267"/>
            <p:cNvSpPr>
              <a:spLocks noChangeArrowheads="1"/>
            </p:cNvSpPr>
            <p:nvPr/>
          </p:nvSpPr>
          <p:spPr bwMode="auto">
            <a:xfrm>
              <a:off x="3792" y="3992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65" name="Rectangle 268"/>
            <p:cNvSpPr>
              <a:spLocks noChangeArrowheads="1"/>
            </p:cNvSpPr>
            <p:nvPr/>
          </p:nvSpPr>
          <p:spPr bwMode="auto">
            <a:xfrm>
              <a:off x="4661" y="3600"/>
              <a:ext cx="31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66" name="Rectangle 269"/>
            <p:cNvSpPr>
              <a:spLocks noChangeArrowheads="1"/>
            </p:cNvSpPr>
            <p:nvPr/>
          </p:nvSpPr>
          <p:spPr bwMode="auto">
            <a:xfrm>
              <a:off x="4351" y="3600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67" name="Rectangle 270"/>
            <p:cNvSpPr>
              <a:spLocks noChangeArrowheads="1"/>
            </p:cNvSpPr>
            <p:nvPr/>
          </p:nvSpPr>
          <p:spPr bwMode="auto">
            <a:xfrm>
              <a:off x="4076" y="3600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68" name="Rectangle 271"/>
            <p:cNvSpPr>
              <a:spLocks noChangeArrowheads="1"/>
            </p:cNvSpPr>
            <p:nvPr/>
          </p:nvSpPr>
          <p:spPr bwMode="auto">
            <a:xfrm>
              <a:off x="3792" y="3600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69" name="Rectangle 272"/>
            <p:cNvSpPr>
              <a:spLocks noChangeArrowheads="1"/>
            </p:cNvSpPr>
            <p:nvPr/>
          </p:nvSpPr>
          <p:spPr bwMode="auto">
            <a:xfrm>
              <a:off x="4661" y="3413"/>
              <a:ext cx="31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70" name="Rectangle 273"/>
            <p:cNvSpPr>
              <a:spLocks noChangeArrowheads="1"/>
            </p:cNvSpPr>
            <p:nvPr/>
          </p:nvSpPr>
          <p:spPr bwMode="auto">
            <a:xfrm>
              <a:off x="4351" y="3413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71" name="Rectangle 274"/>
            <p:cNvSpPr>
              <a:spLocks noChangeArrowheads="1"/>
            </p:cNvSpPr>
            <p:nvPr/>
          </p:nvSpPr>
          <p:spPr bwMode="auto">
            <a:xfrm>
              <a:off x="4076" y="3413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72" name="Rectangle 275"/>
            <p:cNvSpPr>
              <a:spLocks noChangeArrowheads="1"/>
            </p:cNvSpPr>
            <p:nvPr/>
          </p:nvSpPr>
          <p:spPr bwMode="auto">
            <a:xfrm>
              <a:off x="3792" y="3413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73" name="Rectangle 276"/>
            <p:cNvSpPr>
              <a:spLocks noChangeArrowheads="1"/>
            </p:cNvSpPr>
            <p:nvPr/>
          </p:nvSpPr>
          <p:spPr bwMode="auto">
            <a:xfrm>
              <a:off x="4661" y="3226"/>
              <a:ext cx="31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74" name="Rectangle 277"/>
            <p:cNvSpPr>
              <a:spLocks noChangeArrowheads="1"/>
            </p:cNvSpPr>
            <p:nvPr/>
          </p:nvSpPr>
          <p:spPr bwMode="auto">
            <a:xfrm>
              <a:off x="4351" y="3226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75" name="Rectangle 278"/>
            <p:cNvSpPr>
              <a:spLocks noChangeArrowheads="1"/>
            </p:cNvSpPr>
            <p:nvPr/>
          </p:nvSpPr>
          <p:spPr bwMode="auto">
            <a:xfrm>
              <a:off x="4076" y="3226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76" name="Rectangle 279"/>
            <p:cNvSpPr>
              <a:spLocks noChangeArrowheads="1"/>
            </p:cNvSpPr>
            <p:nvPr/>
          </p:nvSpPr>
          <p:spPr bwMode="auto">
            <a:xfrm>
              <a:off x="3792" y="3226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77" name="Rectangle 280"/>
            <p:cNvSpPr>
              <a:spLocks noChangeArrowheads="1"/>
            </p:cNvSpPr>
            <p:nvPr/>
          </p:nvSpPr>
          <p:spPr bwMode="auto">
            <a:xfrm>
              <a:off x="4661" y="3048"/>
              <a:ext cx="31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78" name="Rectangle 281"/>
            <p:cNvSpPr>
              <a:spLocks noChangeArrowheads="1"/>
            </p:cNvSpPr>
            <p:nvPr/>
          </p:nvSpPr>
          <p:spPr bwMode="auto">
            <a:xfrm>
              <a:off x="4351" y="3048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79" name="Rectangle 282"/>
            <p:cNvSpPr>
              <a:spLocks noChangeArrowheads="1"/>
            </p:cNvSpPr>
            <p:nvPr/>
          </p:nvSpPr>
          <p:spPr bwMode="auto">
            <a:xfrm>
              <a:off x="4076" y="3048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80" name="Rectangle 283"/>
            <p:cNvSpPr>
              <a:spLocks noChangeArrowheads="1"/>
            </p:cNvSpPr>
            <p:nvPr/>
          </p:nvSpPr>
          <p:spPr bwMode="auto">
            <a:xfrm>
              <a:off x="3792" y="3048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81" name="Rectangle 284"/>
            <p:cNvSpPr>
              <a:spLocks noChangeArrowheads="1"/>
            </p:cNvSpPr>
            <p:nvPr/>
          </p:nvSpPr>
          <p:spPr bwMode="auto">
            <a:xfrm>
              <a:off x="4661" y="2701"/>
              <a:ext cx="31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82" name="Rectangle 285"/>
            <p:cNvSpPr>
              <a:spLocks noChangeArrowheads="1"/>
            </p:cNvSpPr>
            <p:nvPr/>
          </p:nvSpPr>
          <p:spPr bwMode="auto">
            <a:xfrm>
              <a:off x="4351" y="2701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83" name="Rectangle 286"/>
            <p:cNvSpPr>
              <a:spLocks noChangeArrowheads="1"/>
            </p:cNvSpPr>
            <p:nvPr/>
          </p:nvSpPr>
          <p:spPr bwMode="auto">
            <a:xfrm>
              <a:off x="4076" y="2701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84" name="Rectangle 287"/>
            <p:cNvSpPr>
              <a:spLocks noChangeArrowheads="1"/>
            </p:cNvSpPr>
            <p:nvPr/>
          </p:nvSpPr>
          <p:spPr bwMode="auto">
            <a:xfrm>
              <a:off x="3792" y="2701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85" name="Rectangle 288"/>
            <p:cNvSpPr>
              <a:spLocks noChangeArrowheads="1"/>
            </p:cNvSpPr>
            <p:nvPr/>
          </p:nvSpPr>
          <p:spPr bwMode="auto">
            <a:xfrm>
              <a:off x="4661" y="2532"/>
              <a:ext cx="31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86" name="Rectangle 289"/>
            <p:cNvSpPr>
              <a:spLocks noChangeArrowheads="1"/>
            </p:cNvSpPr>
            <p:nvPr/>
          </p:nvSpPr>
          <p:spPr bwMode="auto">
            <a:xfrm>
              <a:off x="4351" y="2532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87" name="Rectangle 290"/>
            <p:cNvSpPr>
              <a:spLocks noChangeArrowheads="1"/>
            </p:cNvSpPr>
            <p:nvPr/>
          </p:nvSpPr>
          <p:spPr bwMode="auto">
            <a:xfrm>
              <a:off x="4076" y="2532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88" name="Rectangle 291"/>
            <p:cNvSpPr>
              <a:spLocks noChangeArrowheads="1"/>
            </p:cNvSpPr>
            <p:nvPr/>
          </p:nvSpPr>
          <p:spPr bwMode="auto">
            <a:xfrm>
              <a:off x="3792" y="2532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89" name="Rectangle 292"/>
            <p:cNvSpPr>
              <a:spLocks noChangeArrowheads="1"/>
            </p:cNvSpPr>
            <p:nvPr/>
          </p:nvSpPr>
          <p:spPr bwMode="auto">
            <a:xfrm>
              <a:off x="4661" y="2354"/>
              <a:ext cx="31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90" name="Rectangle 293"/>
            <p:cNvSpPr>
              <a:spLocks noChangeArrowheads="1"/>
            </p:cNvSpPr>
            <p:nvPr/>
          </p:nvSpPr>
          <p:spPr bwMode="auto">
            <a:xfrm>
              <a:off x="4351" y="2354"/>
              <a:ext cx="364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91" name="Rectangle 294"/>
            <p:cNvSpPr>
              <a:spLocks noChangeArrowheads="1"/>
            </p:cNvSpPr>
            <p:nvPr/>
          </p:nvSpPr>
          <p:spPr bwMode="auto">
            <a:xfrm>
              <a:off x="4076" y="2354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92" name="Rectangle 295"/>
            <p:cNvSpPr>
              <a:spLocks noChangeArrowheads="1"/>
            </p:cNvSpPr>
            <p:nvPr/>
          </p:nvSpPr>
          <p:spPr bwMode="auto">
            <a:xfrm>
              <a:off x="3792" y="2354"/>
              <a:ext cx="365" cy="2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93" name="Rectangle 296"/>
            <p:cNvSpPr>
              <a:spLocks noChangeArrowheads="1"/>
            </p:cNvSpPr>
            <p:nvPr/>
          </p:nvSpPr>
          <p:spPr bwMode="auto">
            <a:xfrm>
              <a:off x="1304" y="290"/>
              <a:ext cx="665" cy="2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进位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Co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94" name="Rectangle 297"/>
            <p:cNvSpPr>
              <a:spLocks noChangeArrowheads="1"/>
            </p:cNvSpPr>
            <p:nvPr/>
          </p:nvSpPr>
          <p:spPr bwMode="auto">
            <a:xfrm>
              <a:off x="3144" y="275"/>
              <a:ext cx="665" cy="2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进位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F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9753" name="Rectangle 321"/>
          <p:cNvSpPr>
            <a:spLocks noChangeArrowheads="1"/>
          </p:cNvSpPr>
          <p:nvPr/>
        </p:nvSpPr>
        <p:spPr bwMode="auto">
          <a:xfrm>
            <a:off x="4737899" y="3334821"/>
            <a:ext cx="3933825" cy="369332"/>
          </a:xfrm>
          <a:prstGeom prst="rect">
            <a:avLst/>
          </a:prstGeom>
          <a:solidFill>
            <a:srgbClr val="FF00FF">
              <a:alpha val="16862"/>
            </a:srgbClr>
          </a:solidFill>
          <a:ln w="44450" algn="ctr">
            <a:solidFill>
              <a:srgbClr val="FF0000"/>
            </a:solidFill>
            <a:miter lim="800000"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5035045" y="73025"/>
            <a:ext cx="0" cy="667543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l">
          <a:spcBef>
            <a:spcPct val="50000"/>
          </a:spcBef>
          <a:defRPr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>
        <a:spAutoFit/>
      </a:bodyPr>
      <a:lstStyle>
        <a:defPPr algn="l" eaLnBrk="1" hangingPunct="1">
          <a:spcBef>
            <a:spcPct val="50000"/>
          </a:spcBef>
          <a:buClrTx/>
          <a:buSzTx/>
          <a:buFontTx/>
          <a:buNone/>
          <a:defRPr sz="2800">
            <a:latin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课件北航模板</Template>
  <TotalTime>0</TotalTime>
  <Words>5660</Words>
  <Application>WPS 演示</Application>
  <PresentationFormat>全屏显示(4:3)</PresentationFormat>
  <Paragraphs>2034</Paragraphs>
  <Slides>24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24</vt:i4>
      </vt:variant>
    </vt:vector>
  </HeadingPairs>
  <TitlesOfParts>
    <vt:vector size="62" baseType="lpstr">
      <vt:lpstr>Arial</vt:lpstr>
      <vt:lpstr>宋体</vt:lpstr>
      <vt:lpstr>Wingdings</vt:lpstr>
      <vt:lpstr>Tahoma</vt:lpstr>
      <vt:lpstr>Times New Roman</vt:lpstr>
      <vt:lpstr>黑体</vt:lpstr>
      <vt:lpstr>幼圆</vt:lpstr>
      <vt:lpstr>Symbol</vt:lpstr>
      <vt:lpstr>微软雅黑</vt:lpstr>
      <vt:lpstr>Arial Unicode MS</vt:lpstr>
      <vt:lpstr>Calibri</vt:lpstr>
      <vt:lpstr>默认设计模板</vt:lpstr>
      <vt:lpstr>Blends</vt:lpstr>
      <vt:lpstr>Word.Document.12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Paint.Picture</vt:lpstr>
      <vt:lpstr>Equation.3</vt:lpstr>
      <vt:lpstr>Paint.Picture</vt:lpstr>
      <vt:lpstr>Paint.Picture</vt:lpstr>
      <vt:lpstr>Paint.Picture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五、   数码比较器</vt:lpstr>
      <vt:lpstr>2、四位数值比较器</vt:lpstr>
      <vt:lpstr>集成化四位数值比较器CC14585</vt:lpstr>
      <vt:lpstr>PowerPoint 演示文稿</vt:lpstr>
      <vt:lpstr>【例】</vt:lpstr>
      <vt:lpstr>用7485构成五位数值比较器</vt:lpstr>
      <vt:lpstr>用7485构成24位数值比较器</vt:lpstr>
      <vt:lpstr>【例】</vt:lpstr>
      <vt:lpstr>PowerPoint 演示文稿</vt:lpstr>
      <vt:lpstr>PowerPoint 演示文稿</vt:lpstr>
      <vt:lpstr>PowerPoint 演示文稿</vt:lpstr>
      <vt:lpstr>方案2：用74283和7485及或门</vt:lpstr>
      <vt:lpstr>§3—5   竞争与冒险</vt:lpstr>
      <vt:lpstr>一、冒险的类型</vt:lpstr>
      <vt:lpstr>【例1】</vt:lpstr>
      <vt:lpstr>2、卡诺图法</vt:lpstr>
      <vt:lpstr>三、消除冒险的方法</vt:lpstr>
      <vt:lpstr>3、 选通法</vt:lpstr>
      <vt:lpstr>延迟产生尖峰</vt:lpstr>
      <vt:lpstr>尖峰信号和0重叠</vt:lpstr>
      <vt:lpstr>用使能端E消除尖峰信号和零重叠</vt:lpstr>
      <vt:lpstr>使用E来抑制零重叠和尖峰，译码器的输出波形变窄了.</vt:lpstr>
      <vt:lpstr>本章内容：</vt:lpstr>
      <vt:lpstr>THE END</vt:lpstr>
    </vt:vector>
  </TitlesOfParts>
  <Company>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逻辑代数及逻辑函数的化简</dc:title>
  <dc:creator>thtf</dc:creator>
  <cp:lastModifiedBy>胡晓光</cp:lastModifiedBy>
  <cp:revision>333</cp:revision>
  <dcterms:created xsi:type="dcterms:W3CDTF">2004-02-20T06:45:00Z</dcterms:created>
  <dcterms:modified xsi:type="dcterms:W3CDTF">2022-04-06T01:48:10Z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B9C21A11141142E7B07470F1DABF98C4</vt:lpwstr>
  </property>
  <property fmtid="{D5CDD505-2E9C-101B-9397-08002B2CF9AE}" pid="3" name="KSOProductBuildVer">
    <vt:lpwstr>2052-11.1.0.11365</vt:lpwstr>
  </property>
</Properties>
</file>