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81" r:id="rId2"/>
    <p:sldId id="596" r:id="rId3"/>
    <p:sldId id="597" r:id="rId4"/>
    <p:sldId id="603" r:id="rId5"/>
    <p:sldId id="538" r:id="rId6"/>
    <p:sldId id="554" r:id="rId7"/>
    <p:sldId id="555" r:id="rId8"/>
    <p:sldId id="604" r:id="rId9"/>
    <p:sldId id="605" r:id="rId10"/>
    <p:sldId id="560" r:id="rId11"/>
    <p:sldId id="561" r:id="rId12"/>
    <p:sldId id="562" r:id="rId13"/>
    <p:sldId id="558" r:id="rId14"/>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8F8"/>
    <a:srgbClr val="F6F000"/>
    <a:srgbClr val="9090F4"/>
    <a:srgbClr val="FF33CC"/>
    <a:srgbClr val="A87E06"/>
    <a:srgbClr val="CC9900"/>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71" autoAdjust="0"/>
    <p:restoredTop sz="89610" autoAdjust="0"/>
  </p:normalViewPr>
  <p:slideViewPr>
    <p:cSldViewPr snapToGrid="0">
      <p:cViewPr varScale="1">
        <p:scale>
          <a:sx n="78" d="100"/>
          <a:sy n="78" d="100"/>
        </p:scale>
        <p:origin x="1622" y="77"/>
      </p:cViewPr>
      <p:guideLst>
        <p:guide orient="horz" pos="2214"/>
        <p:guide pos="2913"/>
      </p:guideLst>
    </p:cSldViewPr>
  </p:slideViewPr>
  <p:outlineViewPr>
    <p:cViewPr>
      <p:scale>
        <a:sx n="33" d="100"/>
        <a:sy n="33" d="100"/>
      </p:scale>
      <p:origin x="0" y="165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t>2022/4/7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如何存储，实现的思路？两个非门形成一个存储！</a:t>
            </a:r>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用板书更清楚：！</a:t>
            </a:r>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可以去掉</a:t>
            </a:r>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zh-CN" altLang="en-US" noProof="0" dirty="0">
                <a:ln>
                  <a:solidFill>
                    <a:schemeClr val="tx1"/>
                  </a:solidFill>
                </a:ln>
                <a:effectLst/>
                <a:uLnTx/>
                <a:uFillTx/>
                <a:latin typeface="黑体" panose="02010609060101010101" pitchFamily="49" charset="-122"/>
                <a:ea typeface="黑体" panose="02010609060101010101" pitchFamily="49" charset="-122"/>
                <a:sym typeface="+mn-ea"/>
              </a:rPr>
              <a:t>状态转换图表示触发器从一个状态变化到另一个状态或保持原状态不变时，对输入信号的要求。</a:t>
            </a:r>
            <a:endParaRPr kumimoji="1" lang="zh-CN" altLang="en-US" b="0" i="0" u="none" strike="noStrike" kern="1200" cap="none" spc="0" normalizeH="0" baseline="0" noProof="0" dirty="0">
              <a:ln>
                <a:solidFill>
                  <a:schemeClr val="tx1"/>
                </a:solidFill>
              </a:ln>
              <a:effectLst/>
              <a:uLnTx/>
              <a:uFillTx/>
              <a:latin typeface="黑体" panose="02010609060101010101" pitchFamily="49" charset="-122"/>
              <a:ea typeface="黑体" panose="02010609060101010101" pitchFamily="49"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dirty="0"/>
              <a:t>单击此处编辑母版标题样式</a:t>
            </a:r>
          </a:p>
        </p:txBody>
      </p:sp>
      <p:sp>
        <p:nvSpPr>
          <p:cNvPr id="3" name="内容占位符 2"/>
          <p:cNvSpPr>
            <a:spLocks noGrp="1"/>
          </p:cNvSpPr>
          <p:nvPr>
            <p:ph idx="1" hasCustomPrompt="1"/>
          </p:nvPr>
        </p:nvSpPr>
        <p:spPr>
          <a:xfrm>
            <a:off x="316523" y="984738"/>
            <a:ext cx="8563708" cy="5375029"/>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6" name="Rectangle 13"/>
          <p:cNvSpPr>
            <a:spLocks noGrp="1" noChangeArrowheads="1"/>
          </p:cNvSpPr>
          <p:nvPr>
            <p:ph type="sldNum" sz="quarter" idx="12"/>
          </p:nvPr>
        </p:nvSpPr>
        <p:spPr>
          <a:xfrm>
            <a:off x="222737" y="6478561"/>
            <a:ext cx="902677" cy="338407"/>
          </a:xfrm>
          <a:prstGeom prst="rect">
            <a:avLst/>
          </a:prstGeom>
        </p:spPr>
        <p:txBody>
          <a:bodyPr/>
          <a:lstStyle>
            <a:lvl1pPr>
              <a:defRPr sz="1800" b="1">
                <a:solidFill>
                  <a:srgbClr val="1F08F8"/>
                </a:solidFill>
              </a:defRPr>
            </a:lvl1pPr>
          </a:lstStyle>
          <a:p>
            <a:pPr>
              <a:defRPr/>
            </a:pPr>
            <a:fld id="{315B291C-51FB-4C18-A138-CCB3C24CD792}" type="slidenum">
              <a:rPr lang="en-US" altLang="zh-CN" smtClean="0"/>
              <a:t>‹#›</a:t>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p>
        </p:txBody>
      </p:sp>
      <p:sp>
        <p:nvSpPr>
          <p:cNvPr id="3" name="内容占位符 2"/>
          <p:cNvSpPr>
            <a:spLocks noGrp="1"/>
          </p:cNvSpPr>
          <p:nvPr>
            <p:ph sz="half" idx="1" hasCustomPrompt="1"/>
          </p:nvPr>
        </p:nvSpPr>
        <p:spPr>
          <a:xfrm>
            <a:off x="839788" y="1455006"/>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740642" y="1432904"/>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b="1"/>
            </a:lvl1pPr>
          </a:lstStyle>
          <a:p>
            <a:pPr>
              <a:defRPr/>
            </a:pPr>
            <a:endParaRPr lang="en-US" altLang="zh-CN" dirty="0"/>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b="1"/>
            </a:lvl1pPr>
          </a:lstStyle>
          <a:p>
            <a:pPr>
              <a:defRPr/>
            </a:pPr>
            <a:fld id="{F4C1C56C-149B-47FD-93E1-25EA40A550F8}" type="slidenum">
              <a:rPr lang="en-US" altLang="zh-CN" smtClean="0"/>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533523" y="127671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33523" y="2100631"/>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532435" y="127671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532435" y="2100631"/>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FF513AF2-E6BE-46BF-BE60-AE5395E88CAD}" type="slidenum">
              <a:rPr lang="en-US" altLang="zh-CN" smtClean="0"/>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1283677"/>
            <a:ext cx="4629150" cy="457737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5E5B9687-43AD-48E3-B967-34003FFE165D}" type="slidenum">
              <a:rPr lang="en-US" altLang="zh-CN" smtClean="0"/>
              <a:t>‹#›</a:t>
            </a:fld>
            <a:endParaRPr lang="en-US" altLang="zh-CN"/>
          </a:p>
        </p:txBody>
      </p:sp>
      <p:sp>
        <p:nvSpPr>
          <p:cNvPr id="8" name="标题 1"/>
          <p:cNvSpPr txBox="1"/>
          <p:nvPr/>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a:t>单击此处编辑母版标题样式</a:t>
            </a: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4F3AD361-67D9-49AA-9A53-38CF28EEA583}" type="slidenum">
              <a:rPr lang="en-US" altLang="zh-CN" smtClean="0"/>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00100" y="1661550"/>
            <a:ext cx="7772400" cy="466305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5C643A4-3E26-45D1-96DF-2F67516788A1}" type="slidenum">
              <a:rPr lang="en-US" altLang="zh-CN" smtClean="0"/>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1150938" y="617538"/>
            <a:ext cx="5700712" cy="551497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D5FF35C-FDA9-4B3C-A051-F6FCDC8E36DB}" type="slidenum">
              <a:rPr lang="en-US" altLang="zh-CN" smtClean="0"/>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100000">
              <a:schemeClr val="bg1"/>
            </a:gs>
            <a:gs pos="100000">
              <a:srgbClr val="0000C8"/>
            </a:gs>
          </a:gsLst>
          <a:lin ang="5400000" scaled="1"/>
          <a:tileRect/>
        </a:gra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p>
        </p:txBody>
      </p:sp>
      <p:sp>
        <p:nvSpPr>
          <p:cNvPr id="15371"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sp>
        <p:nvSpPr>
          <p:cNvPr id="15372" name="Rectangle 12"/>
          <p:cNvSpPr>
            <a:spLocks noGrp="1" noChangeArrowheads="1"/>
          </p:cNvSpPr>
          <p:nvPr>
            <p:ph type="ftr" sz="quarter" idx="3"/>
          </p:nvPr>
        </p:nvSpPr>
        <p:spPr bwMode="auto">
          <a:xfrm>
            <a:off x="3069748" y="6465656"/>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defRPr>
            </a:lvl1pPr>
          </a:lstStyle>
          <a:p>
            <a:pPr>
              <a:defRPr/>
            </a:pPr>
            <a:endParaRPr lang="en-US" altLang="zh-CN"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hdr="0" ftr="0" dt="0"/>
  <p:txStyles>
    <p:title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650210" y="2342216"/>
            <a:ext cx="5916157" cy="695360"/>
          </a:xfrm>
        </p:spPr>
        <p:txBody>
          <a:bodyPr/>
          <a:lstStyle/>
          <a:p>
            <a:r>
              <a:rPr lang="zh-CN" altLang="en-US" dirty="0">
                <a:ea typeface="黑体" panose="02010609060101010101" pitchFamily="49" charset="-122"/>
              </a:rPr>
              <a:t>第四章 触发器</a:t>
            </a: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t>10</a:t>
            </a:fld>
            <a:endParaRPr lang="en-US" altLang="zh-CN" dirty="0"/>
          </a:p>
        </p:txBody>
      </p:sp>
      <p:grpSp>
        <p:nvGrpSpPr>
          <p:cNvPr id="6" name="Group 70"/>
          <p:cNvGrpSpPr/>
          <p:nvPr/>
        </p:nvGrpSpPr>
        <p:grpSpPr bwMode="auto">
          <a:xfrm>
            <a:off x="3041015" y="2545609"/>
            <a:ext cx="3760788" cy="2847975"/>
            <a:chOff x="1858" y="1543"/>
            <a:chExt cx="2369" cy="2043"/>
          </a:xfrm>
        </p:grpSpPr>
        <p:sp>
          <p:nvSpPr>
            <p:cNvPr id="7" name="Line 31"/>
            <p:cNvSpPr>
              <a:spLocks noChangeShapeType="1"/>
            </p:cNvSpPr>
            <p:nvPr/>
          </p:nvSpPr>
          <p:spPr bwMode="auto">
            <a:xfrm>
              <a:off x="1858"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8" name="Line 32"/>
            <p:cNvSpPr>
              <a:spLocks noChangeShapeType="1"/>
            </p:cNvSpPr>
            <p:nvPr/>
          </p:nvSpPr>
          <p:spPr bwMode="auto">
            <a:xfrm>
              <a:off x="2129"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 name="Line 33"/>
            <p:cNvSpPr>
              <a:spLocks noChangeShapeType="1"/>
            </p:cNvSpPr>
            <p:nvPr/>
          </p:nvSpPr>
          <p:spPr bwMode="auto">
            <a:xfrm>
              <a:off x="2390"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0" name="Line 34"/>
            <p:cNvSpPr>
              <a:spLocks noChangeShapeType="1"/>
            </p:cNvSpPr>
            <p:nvPr/>
          </p:nvSpPr>
          <p:spPr bwMode="auto">
            <a:xfrm>
              <a:off x="2651" y="1576"/>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 name="Line 35"/>
            <p:cNvSpPr>
              <a:spLocks noChangeShapeType="1"/>
            </p:cNvSpPr>
            <p:nvPr/>
          </p:nvSpPr>
          <p:spPr bwMode="auto">
            <a:xfrm>
              <a:off x="2912"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2" name="Line 36"/>
            <p:cNvSpPr>
              <a:spLocks noChangeShapeType="1"/>
            </p:cNvSpPr>
            <p:nvPr/>
          </p:nvSpPr>
          <p:spPr bwMode="auto">
            <a:xfrm>
              <a:off x="3184"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3" name="Line 37"/>
            <p:cNvSpPr>
              <a:spLocks noChangeShapeType="1"/>
            </p:cNvSpPr>
            <p:nvPr/>
          </p:nvSpPr>
          <p:spPr bwMode="auto">
            <a:xfrm>
              <a:off x="3434"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4" name="Line 38"/>
            <p:cNvSpPr>
              <a:spLocks noChangeShapeType="1"/>
            </p:cNvSpPr>
            <p:nvPr/>
          </p:nvSpPr>
          <p:spPr bwMode="auto">
            <a:xfrm>
              <a:off x="3705" y="1543"/>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5" name="Line 39"/>
            <p:cNvSpPr>
              <a:spLocks noChangeShapeType="1"/>
            </p:cNvSpPr>
            <p:nvPr/>
          </p:nvSpPr>
          <p:spPr bwMode="auto">
            <a:xfrm>
              <a:off x="3955"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6" name="Line 40"/>
            <p:cNvSpPr>
              <a:spLocks noChangeShapeType="1"/>
            </p:cNvSpPr>
            <p:nvPr/>
          </p:nvSpPr>
          <p:spPr bwMode="auto">
            <a:xfrm>
              <a:off x="4227" y="1554"/>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7" name="Line 42"/>
            <p:cNvSpPr>
              <a:spLocks noChangeShapeType="1"/>
            </p:cNvSpPr>
            <p:nvPr/>
          </p:nvSpPr>
          <p:spPr bwMode="auto">
            <a:xfrm>
              <a:off x="2238" y="1576"/>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8" name="Line 43"/>
            <p:cNvSpPr>
              <a:spLocks noChangeShapeType="1"/>
            </p:cNvSpPr>
            <p:nvPr/>
          </p:nvSpPr>
          <p:spPr bwMode="auto">
            <a:xfrm>
              <a:off x="2771" y="1565"/>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9" name="Line 44"/>
            <p:cNvSpPr>
              <a:spLocks noChangeShapeType="1"/>
            </p:cNvSpPr>
            <p:nvPr/>
          </p:nvSpPr>
          <p:spPr bwMode="auto">
            <a:xfrm>
              <a:off x="3314" y="1576"/>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20" name="Line 45"/>
            <p:cNvSpPr>
              <a:spLocks noChangeShapeType="1"/>
            </p:cNvSpPr>
            <p:nvPr/>
          </p:nvSpPr>
          <p:spPr bwMode="auto">
            <a:xfrm>
              <a:off x="3857" y="1565"/>
              <a:ext cx="0" cy="201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75"/>
          <p:cNvGrpSpPr/>
          <p:nvPr/>
        </p:nvGrpSpPr>
        <p:grpSpPr bwMode="auto">
          <a:xfrm>
            <a:off x="2005965" y="2151909"/>
            <a:ext cx="5278438" cy="1933575"/>
            <a:chOff x="1206" y="1295"/>
            <a:chExt cx="3325" cy="1218"/>
          </a:xfrm>
        </p:grpSpPr>
        <p:grpSp>
          <p:nvGrpSpPr>
            <p:cNvPr id="22" name="Group 74"/>
            <p:cNvGrpSpPr/>
            <p:nvPr/>
          </p:nvGrpSpPr>
          <p:grpSpPr bwMode="auto">
            <a:xfrm>
              <a:off x="1206" y="1295"/>
              <a:ext cx="3303" cy="402"/>
              <a:chOff x="1206" y="1295"/>
              <a:chExt cx="3303" cy="402"/>
            </a:xfrm>
          </p:grpSpPr>
          <p:grpSp>
            <p:nvGrpSpPr>
              <p:cNvPr id="28" name="Group 17"/>
              <p:cNvGrpSpPr/>
              <p:nvPr/>
            </p:nvGrpSpPr>
            <p:grpSpPr bwMode="auto">
              <a:xfrm>
                <a:off x="1597" y="1295"/>
                <a:ext cx="2912" cy="272"/>
                <a:chOff x="794" y="1859"/>
                <a:chExt cx="2912" cy="272"/>
              </a:xfrm>
            </p:grpSpPr>
            <p:grpSp>
              <p:nvGrpSpPr>
                <p:cNvPr id="30" name="Group 9"/>
                <p:cNvGrpSpPr/>
                <p:nvPr/>
              </p:nvGrpSpPr>
              <p:grpSpPr bwMode="auto">
                <a:xfrm>
                  <a:off x="794" y="1859"/>
                  <a:ext cx="1065" cy="272"/>
                  <a:chOff x="1043" y="1858"/>
                  <a:chExt cx="1065" cy="272"/>
                </a:xfrm>
              </p:grpSpPr>
              <p:sp>
                <p:nvSpPr>
                  <p:cNvPr id="35" name="Freeform 7"/>
                  <p:cNvSpPr/>
                  <p:nvPr/>
                </p:nvSpPr>
                <p:spPr bwMode="auto">
                  <a:xfrm>
                    <a:off x="1043"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6" name="Freeform 8"/>
                  <p:cNvSpPr/>
                  <p:nvPr/>
                </p:nvSpPr>
                <p:spPr bwMode="auto">
                  <a:xfrm>
                    <a:off x="1575"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31" name="Freeform 12"/>
                <p:cNvSpPr/>
                <p:nvPr/>
              </p:nvSpPr>
              <p:spPr bwMode="auto">
                <a:xfrm>
                  <a:off x="1849"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2" name="Freeform 13"/>
                <p:cNvSpPr/>
                <p:nvPr/>
              </p:nvSpPr>
              <p:spPr bwMode="auto">
                <a:xfrm>
                  <a:off x="2370"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3" name="Freeform 14"/>
                <p:cNvSpPr/>
                <p:nvPr/>
              </p:nvSpPr>
              <p:spPr bwMode="auto">
                <a:xfrm>
                  <a:off x="2891"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4" name="Line 16"/>
                <p:cNvSpPr>
                  <a:spLocks noChangeShapeType="1"/>
                </p:cNvSpPr>
                <p:nvPr/>
              </p:nvSpPr>
              <p:spPr bwMode="auto">
                <a:xfrm>
                  <a:off x="3423" y="2131"/>
                  <a:ext cx="28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29" name="Text Box 18"/>
              <p:cNvSpPr txBox="1">
                <a:spLocks noChangeArrowheads="1"/>
              </p:cNvSpPr>
              <p:nvPr/>
            </p:nvSpPr>
            <p:spPr bwMode="auto">
              <a:xfrm>
                <a:off x="1206" y="1370"/>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p>
            </p:txBody>
          </p:sp>
        </p:grpSp>
        <p:grpSp>
          <p:nvGrpSpPr>
            <p:cNvPr id="23" name="Group 29"/>
            <p:cNvGrpSpPr/>
            <p:nvPr/>
          </p:nvGrpSpPr>
          <p:grpSpPr bwMode="auto">
            <a:xfrm>
              <a:off x="1347" y="1706"/>
              <a:ext cx="3184" cy="393"/>
              <a:chOff x="2239" y="739"/>
              <a:chExt cx="3184" cy="393"/>
            </a:xfrm>
          </p:grpSpPr>
          <p:sp>
            <p:nvSpPr>
              <p:cNvPr id="26" name="Freeform 24"/>
              <p:cNvSpPr/>
              <p:nvPr/>
            </p:nvSpPr>
            <p:spPr bwMode="auto">
              <a:xfrm>
                <a:off x="2478" y="739"/>
                <a:ext cx="2945" cy="272"/>
              </a:xfrm>
              <a:custGeom>
                <a:avLst/>
                <a:gdLst>
                  <a:gd name="T0" fmla="*/ 0 w 2945"/>
                  <a:gd name="T1" fmla="*/ 272 h 272"/>
                  <a:gd name="T2" fmla="*/ 652 w 2945"/>
                  <a:gd name="T3" fmla="*/ 272 h 272"/>
                  <a:gd name="T4" fmla="*/ 652 w 2945"/>
                  <a:gd name="T5" fmla="*/ 0 h 272"/>
                  <a:gd name="T6" fmla="*/ 1184 w 2945"/>
                  <a:gd name="T7" fmla="*/ 0 h 272"/>
                  <a:gd name="T8" fmla="*/ 1184 w 2945"/>
                  <a:gd name="T9" fmla="*/ 272 h 272"/>
                  <a:gd name="T10" fmla="*/ 1728 w 2945"/>
                  <a:gd name="T11" fmla="*/ 272 h 272"/>
                  <a:gd name="T12" fmla="*/ 1728 w 2945"/>
                  <a:gd name="T13" fmla="*/ 0 h 272"/>
                  <a:gd name="T14" fmla="*/ 2271 w 2945"/>
                  <a:gd name="T15" fmla="*/ 0 h 272"/>
                  <a:gd name="T16" fmla="*/ 2271 w 2945"/>
                  <a:gd name="T17" fmla="*/ 272 h 272"/>
                  <a:gd name="T18" fmla="*/ 2945 w 2945"/>
                  <a:gd name="T19" fmla="*/ 272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45" h="272">
                    <a:moveTo>
                      <a:pt x="0" y="272"/>
                    </a:moveTo>
                    <a:lnTo>
                      <a:pt x="652" y="272"/>
                    </a:lnTo>
                    <a:lnTo>
                      <a:pt x="652" y="0"/>
                    </a:lnTo>
                    <a:lnTo>
                      <a:pt x="1184" y="0"/>
                    </a:lnTo>
                    <a:lnTo>
                      <a:pt x="1184" y="272"/>
                    </a:lnTo>
                    <a:lnTo>
                      <a:pt x="1728" y="272"/>
                    </a:lnTo>
                    <a:lnTo>
                      <a:pt x="1728" y="0"/>
                    </a:lnTo>
                    <a:lnTo>
                      <a:pt x="2271" y="0"/>
                    </a:lnTo>
                    <a:lnTo>
                      <a:pt x="2271" y="272"/>
                    </a:lnTo>
                    <a:lnTo>
                      <a:pt x="2945"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27" name="Text Box 26"/>
              <p:cNvSpPr txBox="1">
                <a:spLocks noChangeArrowheads="1"/>
              </p:cNvSpPr>
              <p:nvPr/>
            </p:nvSpPr>
            <p:spPr bwMode="auto">
              <a:xfrm>
                <a:off x="2239" y="805"/>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S</a:t>
                </a:r>
              </a:p>
            </p:txBody>
          </p:sp>
        </p:grpSp>
        <p:sp>
          <p:nvSpPr>
            <p:cNvPr id="24" name="Text Box 28"/>
            <p:cNvSpPr txBox="1">
              <a:spLocks noChangeArrowheads="1"/>
            </p:cNvSpPr>
            <p:nvPr/>
          </p:nvSpPr>
          <p:spPr bwMode="auto">
            <a:xfrm>
              <a:off x="1347" y="2186"/>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R</a:t>
              </a:r>
            </a:p>
          </p:txBody>
        </p:sp>
        <p:sp>
          <p:nvSpPr>
            <p:cNvPr id="25" name="Freeform 46"/>
            <p:cNvSpPr/>
            <p:nvPr/>
          </p:nvSpPr>
          <p:spPr bwMode="auto">
            <a:xfrm>
              <a:off x="1597" y="2130"/>
              <a:ext cx="2934" cy="272"/>
            </a:xfrm>
            <a:custGeom>
              <a:avLst/>
              <a:gdLst>
                <a:gd name="T0" fmla="*/ 0 w 2934"/>
                <a:gd name="T1" fmla="*/ 272 h 272"/>
                <a:gd name="T2" fmla="*/ 1174 w 2934"/>
                <a:gd name="T3" fmla="*/ 272 h 272"/>
                <a:gd name="T4" fmla="*/ 1174 w 2934"/>
                <a:gd name="T5" fmla="*/ 0 h 272"/>
                <a:gd name="T6" fmla="*/ 1728 w 2934"/>
                <a:gd name="T7" fmla="*/ 0 h 272"/>
                <a:gd name="T8" fmla="*/ 1728 w 2934"/>
                <a:gd name="T9" fmla="*/ 272 h 272"/>
                <a:gd name="T10" fmla="*/ 2260 w 2934"/>
                <a:gd name="T11" fmla="*/ 272 h 272"/>
                <a:gd name="T12" fmla="*/ 2260 w 2934"/>
                <a:gd name="T13" fmla="*/ 0 h 272"/>
                <a:gd name="T14" fmla="*/ 2934 w 2934"/>
                <a:gd name="T15" fmla="*/ 0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34" h="272">
                  <a:moveTo>
                    <a:pt x="0" y="272"/>
                  </a:moveTo>
                  <a:lnTo>
                    <a:pt x="1174" y="272"/>
                  </a:lnTo>
                  <a:lnTo>
                    <a:pt x="1174" y="0"/>
                  </a:lnTo>
                  <a:lnTo>
                    <a:pt x="1728" y="0"/>
                  </a:lnTo>
                  <a:lnTo>
                    <a:pt x="1728" y="272"/>
                  </a:lnTo>
                  <a:lnTo>
                    <a:pt x="2260" y="272"/>
                  </a:lnTo>
                  <a:lnTo>
                    <a:pt x="2260" y="0"/>
                  </a:lnTo>
                  <a:lnTo>
                    <a:pt x="293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37" name="Group 55"/>
          <p:cNvGrpSpPr/>
          <p:nvPr/>
        </p:nvGrpSpPr>
        <p:grpSpPr bwMode="auto">
          <a:xfrm>
            <a:off x="1782128" y="4220421"/>
            <a:ext cx="1258887" cy="519113"/>
            <a:chOff x="1957" y="1631"/>
            <a:chExt cx="793" cy="327"/>
          </a:xfrm>
        </p:grpSpPr>
        <p:sp>
          <p:nvSpPr>
            <p:cNvPr id="38" name="Text Box 49"/>
            <p:cNvSpPr txBox="1">
              <a:spLocks noChangeArrowheads="1"/>
            </p:cNvSpPr>
            <p:nvPr/>
          </p:nvSpPr>
          <p:spPr bwMode="auto">
            <a:xfrm>
              <a:off x="1957" y="1631"/>
              <a:ext cx="598"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p>
          </p:txBody>
        </p:sp>
        <p:sp>
          <p:nvSpPr>
            <p:cNvPr id="39" name="Line 54"/>
            <p:cNvSpPr>
              <a:spLocks noChangeShapeType="1"/>
            </p:cNvSpPr>
            <p:nvPr/>
          </p:nvSpPr>
          <p:spPr bwMode="auto">
            <a:xfrm>
              <a:off x="2478" y="1848"/>
              <a:ext cx="27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40" name="Group 60"/>
          <p:cNvGrpSpPr/>
          <p:nvPr/>
        </p:nvGrpSpPr>
        <p:grpSpPr bwMode="auto">
          <a:xfrm>
            <a:off x="1817053" y="4771284"/>
            <a:ext cx="1223962" cy="569912"/>
            <a:chOff x="1979" y="1978"/>
            <a:chExt cx="771" cy="359"/>
          </a:xfrm>
        </p:grpSpPr>
        <p:grpSp>
          <p:nvGrpSpPr>
            <p:cNvPr id="41" name="Group 58"/>
            <p:cNvGrpSpPr/>
            <p:nvPr/>
          </p:nvGrpSpPr>
          <p:grpSpPr bwMode="auto">
            <a:xfrm>
              <a:off x="1979" y="2010"/>
              <a:ext cx="598" cy="327"/>
              <a:chOff x="1447" y="2260"/>
              <a:chExt cx="598" cy="327"/>
            </a:xfrm>
          </p:grpSpPr>
          <p:sp>
            <p:nvSpPr>
              <p:cNvPr id="43" name="Text Box 56"/>
              <p:cNvSpPr txBox="1">
                <a:spLocks noChangeArrowheads="1"/>
              </p:cNvSpPr>
              <p:nvPr/>
            </p:nvSpPr>
            <p:spPr bwMode="auto">
              <a:xfrm>
                <a:off x="1447" y="2260"/>
                <a:ext cx="598"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effectLst/>
                    <a:uLnTx/>
                    <a:uFillTx/>
                    <a:latin typeface="Times New Roman" panose="02020603050405020304" pitchFamily="18" charset="0"/>
                    <a:ea typeface="宋体" panose="02010600030101010101" pitchFamily="2" charset="-122"/>
                    <a:cs typeface="+mn-cs"/>
                  </a:rPr>
                  <a:t>n+1</a:t>
                </a:r>
              </a:p>
            </p:txBody>
          </p:sp>
          <p:sp>
            <p:nvSpPr>
              <p:cNvPr id="44" name="Line 57"/>
              <p:cNvSpPr>
                <a:spLocks noChangeShapeType="1"/>
              </p:cNvSpPr>
              <p:nvPr/>
            </p:nvSpPr>
            <p:spPr bwMode="auto">
              <a:xfrm>
                <a:off x="1511" y="2304"/>
                <a:ext cx="17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dirty="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42" name="Line 59"/>
            <p:cNvSpPr>
              <a:spLocks noChangeShapeType="1"/>
            </p:cNvSpPr>
            <p:nvPr/>
          </p:nvSpPr>
          <p:spPr bwMode="auto">
            <a:xfrm>
              <a:off x="2478" y="1978"/>
              <a:ext cx="27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45" name="Line 61"/>
          <p:cNvSpPr>
            <a:spLocks noChangeShapeType="1"/>
          </p:cNvSpPr>
          <p:nvPr/>
        </p:nvSpPr>
        <p:spPr bwMode="auto">
          <a:xfrm>
            <a:off x="3041015" y="4564909"/>
            <a:ext cx="8445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6" name="Line 62"/>
          <p:cNvSpPr>
            <a:spLocks noChangeShapeType="1"/>
          </p:cNvSpPr>
          <p:nvPr/>
        </p:nvSpPr>
        <p:spPr bwMode="auto">
          <a:xfrm>
            <a:off x="3041015" y="4771284"/>
            <a:ext cx="8445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7" name="Freeform 63"/>
          <p:cNvSpPr/>
          <p:nvPr/>
        </p:nvSpPr>
        <p:spPr bwMode="auto">
          <a:xfrm>
            <a:off x="3885565" y="4133109"/>
            <a:ext cx="828675" cy="431800"/>
          </a:xfrm>
          <a:custGeom>
            <a:avLst/>
            <a:gdLst>
              <a:gd name="T0" fmla="*/ 0 w 522"/>
              <a:gd name="T1" fmla="*/ 2147483647 h 272"/>
              <a:gd name="T2" fmla="*/ 0 w 522"/>
              <a:gd name="T3" fmla="*/ 0 h 272"/>
              <a:gd name="T4" fmla="*/ 2147483647 w 522"/>
              <a:gd name="T5" fmla="*/ 0 h 272"/>
              <a:gd name="T6" fmla="*/ 0 60000 65536"/>
              <a:gd name="T7" fmla="*/ 0 60000 65536"/>
              <a:gd name="T8" fmla="*/ 0 60000 65536"/>
            </a:gdLst>
            <a:ahLst/>
            <a:cxnLst>
              <a:cxn ang="T6">
                <a:pos x="T0" y="T1"/>
              </a:cxn>
              <a:cxn ang="T7">
                <a:pos x="T2" y="T3"/>
              </a:cxn>
              <a:cxn ang="T8">
                <a:pos x="T4" y="T5"/>
              </a:cxn>
            </a:cxnLst>
            <a:rect l="0" t="0" r="r" b="b"/>
            <a:pathLst>
              <a:path w="522" h="272">
                <a:moveTo>
                  <a:pt x="0" y="272"/>
                </a:moveTo>
                <a:lnTo>
                  <a:pt x="0" y="0"/>
                </a:lnTo>
                <a:lnTo>
                  <a:pt x="522"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8" name="Freeform 64"/>
          <p:cNvSpPr/>
          <p:nvPr/>
        </p:nvSpPr>
        <p:spPr bwMode="auto">
          <a:xfrm>
            <a:off x="3885565" y="4771284"/>
            <a:ext cx="828675" cy="431800"/>
          </a:xfrm>
          <a:custGeom>
            <a:avLst/>
            <a:gdLst>
              <a:gd name="T0" fmla="*/ 0 w 522"/>
              <a:gd name="T1" fmla="*/ 0 h 272"/>
              <a:gd name="T2" fmla="*/ 0 w 522"/>
              <a:gd name="T3" fmla="*/ 2147483647 h 272"/>
              <a:gd name="T4" fmla="*/ 2147483647 w 522"/>
              <a:gd name="T5" fmla="*/ 2147483647 h 272"/>
              <a:gd name="T6" fmla="*/ 0 60000 65536"/>
              <a:gd name="T7" fmla="*/ 0 60000 65536"/>
              <a:gd name="T8" fmla="*/ 0 60000 65536"/>
            </a:gdLst>
            <a:ahLst/>
            <a:cxnLst>
              <a:cxn ang="T6">
                <a:pos x="T0" y="T1"/>
              </a:cxn>
              <a:cxn ang="T7">
                <a:pos x="T2" y="T3"/>
              </a:cxn>
              <a:cxn ang="T8">
                <a:pos x="T4" y="T5"/>
              </a:cxn>
            </a:cxnLst>
            <a:rect l="0" t="0" r="r" b="b"/>
            <a:pathLst>
              <a:path w="522" h="272">
                <a:moveTo>
                  <a:pt x="0" y="0"/>
                </a:moveTo>
                <a:lnTo>
                  <a:pt x="0" y="272"/>
                </a:lnTo>
                <a:lnTo>
                  <a:pt x="522"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49" name="Freeform 65"/>
          <p:cNvSpPr/>
          <p:nvPr/>
        </p:nvSpPr>
        <p:spPr bwMode="auto">
          <a:xfrm>
            <a:off x="4714240" y="4133109"/>
            <a:ext cx="827088" cy="431800"/>
          </a:xfrm>
          <a:custGeom>
            <a:avLst/>
            <a:gdLst>
              <a:gd name="T0" fmla="*/ 0 w 521"/>
              <a:gd name="T1" fmla="*/ 0 h 272"/>
              <a:gd name="T2" fmla="*/ 0 w 521"/>
              <a:gd name="T3" fmla="*/ 2147483647 h 272"/>
              <a:gd name="T4" fmla="*/ 2147483647 w 521"/>
              <a:gd name="T5" fmla="*/ 2147483647 h 272"/>
              <a:gd name="T6" fmla="*/ 0 60000 65536"/>
              <a:gd name="T7" fmla="*/ 0 60000 65536"/>
              <a:gd name="T8" fmla="*/ 0 60000 65536"/>
            </a:gdLst>
            <a:ahLst/>
            <a:cxnLst>
              <a:cxn ang="T6">
                <a:pos x="T0" y="T1"/>
              </a:cxn>
              <a:cxn ang="T7">
                <a:pos x="T2" y="T3"/>
              </a:cxn>
              <a:cxn ang="T8">
                <a:pos x="T4" y="T5"/>
              </a:cxn>
            </a:cxnLst>
            <a:rect l="0" t="0" r="r" b="b"/>
            <a:pathLst>
              <a:path w="521" h="272">
                <a:moveTo>
                  <a:pt x="0" y="0"/>
                </a:moveTo>
                <a:lnTo>
                  <a:pt x="0" y="272"/>
                </a:lnTo>
                <a:lnTo>
                  <a:pt x="521"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0" name="Freeform 66"/>
          <p:cNvSpPr/>
          <p:nvPr/>
        </p:nvSpPr>
        <p:spPr bwMode="auto">
          <a:xfrm>
            <a:off x="4714240" y="4771284"/>
            <a:ext cx="827088" cy="431800"/>
          </a:xfrm>
          <a:custGeom>
            <a:avLst/>
            <a:gdLst>
              <a:gd name="T0" fmla="*/ 0 w 521"/>
              <a:gd name="T1" fmla="*/ 2147483647 h 272"/>
              <a:gd name="T2" fmla="*/ 0 w 521"/>
              <a:gd name="T3" fmla="*/ 0 h 272"/>
              <a:gd name="T4" fmla="*/ 2147483647 w 521"/>
              <a:gd name="T5" fmla="*/ 0 h 272"/>
              <a:gd name="T6" fmla="*/ 0 60000 65536"/>
              <a:gd name="T7" fmla="*/ 0 60000 65536"/>
              <a:gd name="T8" fmla="*/ 0 60000 65536"/>
            </a:gdLst>
            <a:ahLst/>
            <a:cxnLst>
              <a:cxn ang="T6">
                <a:pos x="T0" y="T1"/>
              </a:cxn>
              <a:cxn ang="T7">
                <a:pos x="T2" y="T3"/>
              </a:cxn>
              <a:cxn ang="T8">
                <a:pos x="T4" y="T5"/>
              </a:cxn>
            </a:cxnLst>
            <a:rect l="0" t="0" r="r" b="b"/>
            <a:pathLst>
              <a:path w="521" h="272">
                <a:moveTo>
                  <a:pt x="0" y="272"/>
                </a:moveTo>
                <a:lnTo>
                  <a:pt x="0" y="0"/>
                </a:lnTo>
                <a:lnTo>
                  <a:pt x="52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1" name="Freeform 67"/>
          <p:cNvSpPr/>
          <p:nvPr/>
        </p:nvSpPr>
        <p:spPr bwMode="auto">
          <a:xfrm>
            <a:off x="5541328" y="4133109"/>
            <a:ext cx="1725612" cy="431800"/>
          </a:xfrm>
          <a:custGeom>
            <a:avLst/>
            <a:gdLst>
              <a:gd name="T0" fmla="*/ 0 w 1087"/>
              <a:gd name="T1" fmla="*/ 2147483647 h 272"/>
              <a:gd name="T2" fmla="*/ 0 w 1087"/>
              <a:gd name="T3" fmla="*/ 0 h 272"/>
              <a:gd name="T4" fmla="*/ 2147483647 w 1087"/>
              <a:gd name="T5" fmla="*/ 0 h 272"/>
              <a:gd name="T6" fmla="*/ 2147483647 w 1087"/>
              <a:gd name="T7" fmla="*/ 2147483647 h 272"/>
              <a:gd name="T8" fmla="*/ 2147483647 w 1087"/>
              <a:gd name="T9" fmla="*/ 2147483647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 h="272">
                <a:moveTo>
                  <a:pt x="0" y="272"/>
                </a:moveTo>
                <a:lnTo>
                  <a:pt x="0" y="0"/>
                </a:lnTo>
                <a:lnTo>
                  <a:pt x="522" y="0"/>
                </a:lnTo>
                <a:lnTo>
                  <a:pt x="522" y="272"/>
                </a:lnTo>
                <a:lnTo>
                  <a:pt x="1087"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2" name="Freeform 68"/>
          <p:cNvSpPr/>
          <p:nvPr/>
        </p:nvSpPr>
        <p:spPr bwMode="auto">
          <a:xfrm>
            <a:off x="5541328" y="4771284"/>
            <a:ext cx="1725612" cy="431800"/>
          </a:xfrm>
          <a:custGeom>
            <a:avLst/>
            <a:gdLst>
              <a:gd name="T0" fmla="*/ 0 w 1087"/>
              <a:gd name="T1" fmla="*/ 0 h 272"/>
              <a:gd name="T2" fmla="*/ 0 w 1087"/>
              <a:gd name="T3" fmla="*/ 2147483647 h 272"/>
              <a:gd name="T4" fmla="*/ 2147483647 w 1087"/>
              <a:gd name="T5" fmla="*/ 2147483647 h 272"/>
              <a:gd name="T6" fmla="*/ 2147483647 w 1087"/>
              <a:gd name="T7" fmla="*/ 0 h 272"/>
              <a:gd name="T8" fmla="*/ 2147483647 w 1087"/>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 h="272">
                <a:moveTo>
                  <a:pt x="0" y="0"/>
                </a:moveTo>
                <a:lnTo>
                  <a:pt x="0" y="272"/>
                </a:lnTo>
                <a:lnTo>
                  <a:pt x="522" y="272"/>
                </a:lnTo>
                <a:lnTo>
                  <a:pt x="522" y="0"/>
                </a:lnTo>
                <a:lnTo>
                  <a:pt x="1087"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53" name="Text Box 69"/>
          <p:cNvSpPr txBox="1">
            <a:spLocks noChangeArrowheads="1"/>
          </p:cNvSpPr>
          <p:nvPr/>
        </p:nvSpPr>
        <p:spPr bwMode="auto">
          <a:xfrm>
            <a:off x="758306" y="1210126"/>
            <a:ext cx="2710815"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scene3d>
              <a:camera prst="orthographicFront"/>
              <a:lightRig rig="soft" dir="t">
                <a:rot lat="0" lon="0" rev="15600000"/>
              </a:lightRig>
            </a:scene3d>
            <a:sp3d extrusionH="57150" prstMaterial="softEdge">
              <a:bevelT w="25400" h="38100"/>
            </a:sp3d>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dirty="0">
                <a:latin typeface="黑体" panose="02010609060101010101" pitchFamily="49" charset="-122"/>
                <a:ea typeface="黑体" panose="02010609060101010101" pitchFamily="49" charset="-122"/>
                <a:cs typeface="+mj-cs"/>
              </a:rPr>
              <a:t>时序图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3"/>
                                        </p:tgtEl>
                                        <p:attrNameLst>
                                          <p:attrName>style.visibility</p:attrName>
                                        </p:attrNameLst>
                                      </p:cBhvr>
                                      <p:to>
                                        <p:strVal val="visible"/>
                                      </p:to>
                                    </p:set>
                                    <p:animEffect transition="in" filter="wipe(left)">
                                      <p:cBhvr>
                                        <p:cTn id="7" dur="3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left)">
                                      <p:cBhvr>
                                        <p:cTn id="6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t>11</a:t>
            </a:fld>
            <a:endParaRPr lang="en-US" altLang="zh-CN" dirty="0"/>
          </a:p>
        </p:txBody>
      </p:sp>
      <p:sp>
        <p:nvSpPr>
          <p:cNvPr id="6" name="Rectangle 2"/>
          <p:cNvSpPr txBox="1">
            <a:spLocks noChangeArrowheads="1"/>
          </p:cNvSpPr>
          <p:nvPr/>
        </p:nvSpPr>
        <p:spPr bwMode="auto">
          <a:xfrm>
            <a:off x="780733" y="1277938"/>
            <a:ext cx="2830214"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cs typeface="+mj-cs"/>
              </a:rPr>
              <a:t>1</a:t>
            </a:r>
            <a:r>
              <a:rPr lang="zh-CN" altLang="en-US" dirty="0">
                <a:solidFill>
                  <a:schemeClr val="tx1"/>
                </a:solidFill>
                <a:latin typeface="黑体" panose="02010609060101010101" pitchFamily="49" charset="-122"/>
                <a:ea typeface="黑体" panose="02010609060101010101" pitchFamily="49" charset="-122"/>
                <a:cs typeface="+mj-cs"/>
              </a:rPr>
              <a:t>、波形分析</a:t>
            </a:r>
            <a:r>
              <a:rPr lang="en-US" altLang="zh-CN" dirty="0">
                <a:solidFill>
                  <a:schemeClr val="tx1"/>
                </a:solidFill>
                <a:latin typeface="黑体" panose="02010609060101010101" pitchFamily="49" charset="-122"/>
                <a:ea typeface="黑体" panose="02010609060101010101" pitchFamily="49" charset="-122"/>
                <a:cs typeface="+mj-cs"/>
              </a:rPr>
              <a:t>1</a:t>
            </a:r>
          </a:p>
        </p:txBody>
      </p:sp>
      <p:grpSp>
        <p:nvGrpSpPr>
          <p:cNvPr id="7" name="Group 87"/>
          <p:cNvGrpSpPr/>
          <p:nvPr/>
        </p:nvGrpSpPr>
        <p:grpSpPr bwMode="auto">
          <a:xfrm>
            <a:off x="3506788" y="2501583"/>
            <a:ext cx="4883150" cy="1657350"/>
            <a:chOff x="2209" y="1259"/>
            <a:chExt cx="3076" cy="1044"/>
          </a:xfrm>
        </p:grpSpPr>
        <p:sp>
          <p:nvSpPr>
            <p:cNvPr id="8" name="Freeform 8"/>
            <p:cNvSpPr/>
            <p:nvPr/>
          </p:nvSpPr>
          <p:spPr bwMode="auto">
            <a:xfrm>
              <a:off x="2600" y="1259"/>
              <a:ext cx="2685" cy="271"/>
            </a:xfrm>
            <a:custGeom>
              <a:avLst/>
              <a:gdLst>
                <a:gd name="T0" fmla="*/ 0 w 2685"/>
                <a:gd name="T1" fmla="*/ 271 h 271"/>
                <a:gd name="T2" fmla="*/ 424 w 2685"/>
                <a:gd name="T3" fmla="*/ 271 h 271"/>
                <a:gd name="T4" fmla="*/ 424 w 2685"/>
                <a:gd name="T5" fmla="*/ 0 h 271"/>
                <a:gd name="T6" fmla="*/ 1022 w 2685"/>
                <a:gd name="T7" fmla="*/ 0 h 271"/>
                <a:gd name="T8" fmla="*/ 1022 w 2685"/>
                <a:gd name="T9" fmla="*/ 271 h 271"/>
                <a:gd name="T10" fmla="*/ 1663 w 2685"/>
                <a:gd name="T11" fmla="*/ 271 h 271"/>
                <a:gd name="T12" fmla="*/ 1663 w 2685"/>
                <a:gd name="T13" fmla="*/ 0 h 271"/>
                <a:gd name="T14" fmla="*/ 2228 w 2685"/>
                <a:gd name="T15" fmla="*/ 0 h 271"/>
                <a:gd name="T16" fmla="*/ 2228 w 2685"/>
                <a:gd name="T17" fmla="*/ 271 h 271"/>
                <a:gd name="T18" fmla="*/ 2685 w 2685"/>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5" h="271">
                  <a:moveTo>
                    <a:pt x="0" y="271"/>
                  </a:moveTo>
                  <a:lnTo>
                    <a:pt x="424" y="271"/>
                  </a:lnTo>
                  <a:lnTo>
                    <a:pt x="424" y="0"/>
                  </a:lnTo>
                  <a:lnTo>
                    <a:pt x="1022" y="0"/>
                  </a:lnTo>
                  <a:lnTo>
                    <a:pt x="1022" y="271"/>
                  </a:lnTo>
                  <a:lnTo>
                    <a:pt x="1663" y="271"/>
                  </a:lnTo>
                  <a:lnTo>
                    <a:pt x="1663" y="0"/>
                  </a:lnTo>
                  <a:lnTo>
                    <a:pt x="2228" y="0"/>
                  </a:lnTo>
                  <a:lnTo>
                    <a:pt x="2228" y="271"/>
                  </a:lnTo>
                  <a:lnTo>
                    <a:pt x="2685"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9" name="Text Box 13"/>
            <p:cNvSpPr txBox="1">
              <a:spLocks noChangeArrowheads="1"/>
            </p:cNvSpPr>
            <p:nvPr/>
          </p:nvSpPr>
          <p:spPr bwMode="auto">
            <a:xfrm>
              <a:off x="2209" y="1335"/>
              <a:ext cx="59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p>
          </p:txBody>
        </p:sp>
        <p:sp>
          <p:nvSpPr>
            <p:cNvPr id="10" name="Freeform 14"/>
            <p:cNvSpPr/>
            <p:nvPr/>
          </p:nvSpPr>
          <p:spPr bwMode="auto">
            <a:xfrm>
              <a:off x="2600" y="1639"/>
              <a:ext cx="2685" cy="272"/>
            </a:xfrm>
            <a:custGeom>
              <a:avLst/>
              <a:gdLst>
                <a:gd name="T0" fmla="*/ 0 w 2685"/>
                <a:gd name="T1" fmla="*/ 272 h 272"/>
                <a:gd name="T2" fmla="*/ 174 w 2685"/>
                <a:gd name="T3" fmla="*/ 272 h 272"/>
                <a:gd name="T4" fmla="*/ 174 w 2685"/>
                <a:gd name="T5" fmla="*/ 0 h 272"/>
                <a:gd name="T6" fmla="*/ 1283 w 2685"/>
                <a:gd name="T7" fmla="*/ 0 h 272"/>
                <a:gd name="T8" fmla="*/ 1283 w 2685"/>
                <a:gd name="T9" fmla="*/ 272 h 272"/>
                <a:gd name="T10" fmla="*/ 2446 w 2685"/>
                <a:gd name="T11" fmla="*/ 272 h 272"/>
                <a:gd name="T12" fmla="*/ 2446 w 2685"/>
                <a:gd name="T13" fmla="*/ 0 h 272"/>
                <a:gd name="T14" fmla="*/ 2685 w 2685"/>
                <a:gd name="T15" fmla="*/ 0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85" h="272">
                  <a:moveTo>
                    <a:pt x="0" y="272"/>
                  </a:moveTo>
                  <a:lnTo>
                    <a:pt x="174" y="272"/>
                  </a:lnTo>
                  <a:lnTo>
                    <a:pt x="174" y="0"/>
                  </a:lnTo>
                  <a:lnTo>
                    <a:pt x="1283" y="0"/>
                  </a:lnTo>
                  <a:lnTo>
                    <a:pt x="1283" y="272"/>
                  </a:lnTo>
                  <a:lnTo>
                    <a:pt x="2446" y="272"/>
                  </a:lnTo>
                  <a:lnTo>
                    <a:pt x="2446" y="0"/>
                  </a:lnTo>
                  <a:lnTo>
                    <a:pt x="2685"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1" name="Text Box 15"/>
            <p:cNvSpPr txBox="1">
              <a:spLocks noChangeArrowheads="1"/>
            </p:cNvSpPr>
            <p:nvPr/>
          </p:nvSpPr>
          <p:spPr bwMode="auto">
            <a:xfrm>
              <a:off x="2371" y="1715"/>
              <a:ext cx="37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R</a:t>
              </a:r>
            </a:p>
          </p:txBody>
        </p:sp>
        <p:sp>
          <p:nvSpPr>
            <p:cNvPr id="12" name="Freeform 16"/>
            <p:cNvSpPr/>
            <p:nvPr/>
          </p:nvSpPr>
          <p:spPr bwMode="auto">
            <a:xfrm>
              <a:off x="2600" y="2030"/>
              <a:ext cx="2685" cy="272"/>
            </a:xfrm>
            <a:custGeom>
              <a:avLst/>
              <a:gdLst>
                <a:gd name="T0" fmla="*/ 0 w 2685"/>
                <a:gd name="T1" fmla="*/ 0 h 272"/>
                <a:gd name="T2" fmla="*/ 696 w 2685"/>
                <a:gd name="T3" fmla="*/ 0 h 272"/>
                <a:gd name="T4" fmla="*/ 696 w 2685"/>
                <a:gd name="T5" fmla="*/ 272 h 272"/>
                <a:gd name="T6" fmla="*/ 1924 w 2685"/>
                <a:gd name="T7" fmla="*/ 272 h 272"/>
                <a:gd name="T8" fmla="*/ 1924 w 2685"/>
                <a:gd name="T9" fmla="*/ 0 h 272"/>
                <a:gd name="T10" fmla="*/ 2685 w 2685"/>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85" h="272">
                  <a:moveTo>
                    <a:pt x="0" y="0"/>
                  </a:moveTo>
                  <a:lnTo>
                    <a:pt x="696" y="0"/>
                  </a:lnTo>
                  <a:lnTo>
                    <a:pt x="696" y="272"/>
                  </a:lnTo>
                  <a:lnTo>
                    <a:pt x="1924" y="272"/>
                  </a:lnTo>
                  <a:lnTo>
                    <a:pt x="1924" y="0"/>
                  </a:lnTo>
                  <a:lnTo>
                    <a:pt x="2685"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3" name="Text Box 20"/>
            <p:cNvSpPr txBox="1">
              <a:spLocks noChangeArrowheads="1"/>
            </p:cNvSpPr>
            <p:nvPr/>
          </p:nvSpPr>
          <p:spPr bwMode="auto">
            <a:xfrm>
              <a:off x="2371" y="1976"/>
              <a:ext cx="37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S</a:t>
              </a:r>
            </a:p>
          </p:txBody>
        </p:sp>
      </p:grpSp>
      <p:grpSp>
        <p:nvGrpSpPr>
          <p:cNvPr id="14" name="Group 43"/>
          <p:cNvGrpSpPr/>
          <p:nvPr/>
        </p:nvGrpSpPr>
        <p:grpSpPr bwMode="auto">
          <a:xfrm>
            <a:off x="4800600" y="2931795"/>
            <a:ext cx="2863850" cy="2640013"/>
            <a:chOff x="3010" y="434"/>
            <a:chExt cx="1804" cy="1663"/>
          </a:xfrm>
        </p:grpSpPr>
        <p:sp>
          <p:nvSpPr>
            <p:cNvPr id="15" name="Line 22"/>
            <p:cNvSpPr>
              <a:spLocks noChangeShapeType="1"/>
            </p:cNvSpPr>
            <p:nvPr/>
          </p:nvSpPr>
          <p:spPr bwMode="auto">
            <a:xfrm>
              <a:off x="3010" y="43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6" name="Line 23"/>
            <p:cNvSpPr>
              <a:spLocks noChangeShapeType="1"/>
            </p:cNvSpPr>
            <p:nvPr/>
          </p:nvSpPr>
          <p:spPr bwMode="auto">
            <a:xfrm>
              <a:off x="3597" y="44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7" name="Line 24"/>
            <p:cNvSpPr>
              <a:spLocks noChangeShapeType="1"/>
            </p:cNvSpPr>
            <p:nvPr/>
          </p:nvSpPr>
          <p:spPr bwMode="auto">
            <a:xfrm>
              <a:off x="4249" y="44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8" name="Line 25"/>
            <p:cNvSpPr>
              <a:spLocks noChangeShapeType="1"/>
            </p:cNvSpPr>
            <p:nvPr/>
          </p:nvSpPr>
          <p:spPr bwMode="auto">
            <a:xfrm>
              <a:off x="4814" y="43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19" name="Line 26"/>
            <p:cNvSpPr>
              <a:spLocks noChangeShapeType="1"/>
            </p:cNvSpPr>
            <p:nvPr/>
          </p:nvSpPr>
          <p:spPr bwMode="auto">
            <a:xfrm>
              <a:off x="3282" y="54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20" name="Line 27"/>
            <p:cNvSpPr>
              <a:spLocks noChangeShapeType="1"/>
            </p:cNvSpPr>
            <p:nvPr/>
          </p:nvSpPr>
          <p:spPr bwMode="auto">
            <a:xfrm>
              <a:off x="4511" y="53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32"/>
          <p:cNvGrpSpPr/>
          <p:nvPr/>
        </p:nvGrpSpPr>
        <p:grpSpPr bwMode="auto">
          <a:xfrm>
            <a:off x="3368675" y="4327211"/>
            <a:ext cx="1431925" cy="523875"/>
            <a:chOff x="228" y="1998"/>
            <a:chExt cx="902" cy="330"/>
          </a:xfrm>
        </p:grpSpPr>
        <p:sp>
          <p:nvSpPr>
            <p:cNvPr id="22" name="Text Box 29"/>
            <p:cNvSpPr txBox="1">
              <a:spLocks noChangeArrowheads="1"/>
            </p:cNvSpPr>
            <p:nvPr/>
          </p:nvSpPr>
          <p:spPr bwMode="auto">
            <a:xfrm>
              <a:off x="228" y="1998"/>
              <a:ext cx="758" cy="33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Q</a:t>
              </a:r>
              <a:r>
                <a:rPr lang="en-US" altLang="zh-CN" sz="2800" baseline="30000" dirty="0"/>
                <a:t>n+1</a:t>
              </a:r>
            </a:p>
          </p:txBody>
        </p:sp>
        <p:sp>
          <p:nvSpPr>
            <p:cNvPr id="23" name="Line 30"/>
            <p:cNvSpPr>
              <a:spLocks noChangeShapeType="1"/>
            </p:cNvSpPr>
            <p:nvPr/>
          </p:nvSpPr>
          <p:spPr bwMode="auto">
            <a:xfrm>
              <a:off x="706" y="2282"/>
              <a:ext cx="4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grpSp>
        <p:nvGrpSpPr>
          <p:cNvPr id="24" name="Group 36"/>
          <p:cNvGrpSpPr/>
          <p:nvPr/>
        </p:nvGrpSpPr>
        <p:grpSpPr bwMode="auto">
          <a:xfrm>
            <a:off x="3367088" y="4986024"/>
            <a:ext cx="1433512" cy="538163"/>
            <a:chOff x="227" y="2413"/>
            <a:chExt cx="903" cy="339"/>
          </a:xfrm>
        </p:grpSpPr>
        <p:grpSp>
          <p:nvGrpSpPr>
            <p:cNvPr id="25" name="Group 34"/>
            <p:cNvGrpSpPr/>
            <p:nvPr/>
          </p:nvGrpSpPr>
          <p:grpSpPr bwMode="auto">
            <a:xfrm>
              <a:off x="227" y="2422"/>
              <a:ext cx="783" cy="330"/>
              <a:chOff x="1010" y="3248"/>
              <a:chExt cx="783" cy="330"/>
            </a:xfrm>
          </p:grpSpPr>
          <p:sp>
            <p:nvSpPr>
              <p:cNvPr id="27" name="Text Box 31"/>
              <p:cNvSpPr txBox="1">
                <a:spLocks noChangeArrowheads="1"/>
              </p:cNvSpPr>
              <p:nvPr/>
            </p:nvSpPr>
            <p:spPr bwMode="auto">
              <a:xfrm>
                <a:off x="1010" y="3248"/>
                <a:ext cx="783" cy="33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t>Q</a:t>
                </a:r>
                <a:r>
                  <a:rPr lang="en-US" altLang="zh-CN" sz="2800" baseline="30000" dirty="0"/>
                  <a:t>n+1</a:t>
                </a:r>
              </a:p>
            </p:txBody>
          </p:sp>
          <p:sp>
            <p:nvSpPr>
              <p:cNvPr id="28" name="Line 33"/>
              <p:cNvSpPr>
                <a:spLocks noChangeShapeType="1"/>
              </p:cNvSpPr>
              <p:nvPr/>
            </p:nvSpPr>
            <p:spPr bwMode="auto">
              <a:xfrm>
                <a:off x="1076" y="3293"/>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26" name="Line 35"/>
            <p:cNvSpPr>
              <a:spLocks noChangeShapeType="1"/>
            </p:cNvSpPr>
            <p:nvPr/>
          </p:nvSpPr>
          <p:spPr bwMode="auto">
            <a:xfrm>
              <a:off x="706" y="2413"/>
              <a:ext cx="4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29" name="Freeform 39"/>
          <p:cNvSpPr/>
          <p:nvPr/>
        </p:nvSpPr>
        <p:spPr bwMode="auto">
          <a:xfrm>
            <a:off x="5232400" y="4347845"/>
            <a:ext cx="1984375" cy="430213"/>
          </a:xfrm>
          <a:custGeom>
            <a:avLst/>
            <a:gdLst>
              <a:gd name="T0" fmla="*/ 0 w 1239"/>
              <a:gd name="T1" fmla="*/ 0 h 271"/>
              <a:gd name="T2" fmla="*/ 0 w 1239"/>
              <a:gd name="T3" fmla="*/ 2147483647 h 271"/>
              <a:gd name="T4" fmla="*/ 2147483647 w 1239"/>
              <a:gd name="T5" fmla="*/ 2147483647 h 271"/>
              <a:gd name="T6" fmla="*/ 0 60000 65536"/>
              <a:gd name="T7" fmla="*/ 0 60000 65536"/>
              <a:gd name="T8" fmla="*/ 0 60000 65536"/>
            </a:gdLst>
            <a:ahLst/>
            <a:cxnLst>
              <a:cxn ang="T6">
                <a:pos x="T0" y="T1"/>
              </a:cxn>
              <a:cxn ang="T7">
                <a:pos x="T2" y="T3"/>
              </a:cxn>
              <a:cxn ang="T8">
                <a:pos x="T4" y="T5"/>
              </a:cxn>
            </a:cxnLst>
            <a:rect l="0" t="0" r="r" b="b"/>
            <a:pathLst>
              <a:path w="1239" h="271">
                <a:moveTo>
                  <a:pt x="0" y="0"/>
                </a:moveTo>
                <a:lnTo>
                  <a:pt x="0" y="271"/>
                </a:lnTo>
                <a:lnTo>
                  <a:pt x="1239"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0" name="Line 40"/>
          <p:cNvSpPr>
            <a:spLocks noChangeShapeType="1"/>
          </p:cNvSpPr>
          <p:nvPr/>
        </p:nvSpPr>
        <p:spPr bwMode="auto">
          <a:xfrm>
            <a:off x="5224463" y="4982845"/>
            <a:ext cx="1957387" cy="3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1" name="Freeform 41"/>
          <p:cNvSpPr/>
          <p:nvPr/>
        </p:nvSpPr>
        <p:spPr bwMode="auto">
          <a:xfrm>
            <a:off x="7169150" y="4347845"/>
            <a:ext cx="1054100" cy="430213"/>
          </a:xfrm>
          <a:custGeom>
            <a:avLst/>
            <a:gdLst>
              <a:gd name="T0" fmla="*/ 0 w 761"/>
              <a:gd name="T1" fmla="*/ 2147483647 h 271"/>
              <a:gd name="T2" fmla="*/ 0 w 761"/>
              <a:gd name="T3" fmla="*/ 0 h 271"/>
              <a:gd name="T4" fmla="*/ 2147483647 w 761"/>
              <a:gd name="T5" fmla="*/ 0 h 271"/>
              <a:gd name="T6" fmla="*/ 0 60000 65536"/>
              <a:gd name="T7" fmla="*/ 0 60000 65536"/>
              <a:gd name="T8" fmla="*/ 0 60000 65536"/>
            </a:gdLst>
            <a:ahLst/>
            <a:cxnLst>
              <a:cxn ang="T6">
                <a:pos x="T0" y="T1"/>
              </a:cxn>
              <a:cxn ang="T7">
                <a:pos x="T2" y="T3"/>
              </a:cxn>
              <a:cxn ang="T8">
                <a:pos x="T4" y="T5"/>
              </a:cxn>
            </a:cxnLst>
            <a:rect l="0" t="0" r="r" b="b"/>
            <a:pathLst>
              <a:path w="761" h="271">
                <a:moveTo>
                  <a:pt x="0" y="271"/>
                </a:moveTo>
                <a:lnTo>
                  <a:pt x="0" y="0"/>
                </a:lnTo>
                <a:lnTo>
                  <a:pt x="76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2" name="Freeform 42"/>
          <p:cNvSpPr/>
          <p:nvPr/>
        </p:nvSpPr>
        <p:spPr bwMode="auto">
          <a:xfrm>
            <a:off x="7181850" y="4976495"/>
            <a:ext cx="1208088" cy="430213"/>
          </a:xfrm>
          <a:custGeom>
            <a:avLst/>
            <a:gdLst>
              <a:gd name="T0" fmla="*/ 0 w 1022"/>
              <a:gd name="T1" fmla="*/ 0 h 271"/>
              <a:gd name="T2" fmla="*/ 0 w 1022"/>
              <a:gd name="T3" fmla="*/ 2147483647 h 271"/>
              <a:gd name="T4" fmla="*/ 2147483647 w 1022"/>
              <a:gd name="T5" fmla="*/ 2147483647 h 271"/>
              <a:gd name="T6" fmla="*/ 0 60000 65536"/>
              <a:gd name="T7" fmla="*/ 0 60000 65536"/>
              <a:gd name="T8" fmla="*/ 0 60000 65536"/>
            </a:gdLst>
            <a:ahLst/>
            <a:cxnLst>
              <a:cxn ang="T6">
                <a:pos x="T0" y="T1"/>
              </a:cxn>
              <a:cxn ang="T7">
                <a:pos x="T2" y="T3"/>
              </a:cxn>
              <a:cxn ang="T8">
                <a:pos x="T4" y="T5"/>
              </a:cxn>
            </a:cxnLst>
            <a:rect l="0" t="0" r="r" b="b"/>
            <a:pathLst>
              <a:path w="1022" h="271">
                <a:moveTo>
                  <a:pt x="0" y="0"/>
                </a:moveTo>
                <a:lnTo>
                  <a:pt x="0" y="271"/>
                </a:lnTo>
                <a:lnTo>
                  <a:pt x="1022"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3" name="Freeform 37"/>
          <p:cNvSpPr/>
          <p:nvPr/>
        </p:nvSpPr>
        <p:spPr bwMode="auto">
          <a:xfrm>
            <a:off x="4800600" y="4347845"/>
            <a:ext cx="414338" cy="430213"/>
          </a:xfrm>
          <a:custGeom>
            <a:avLst/>
            <a:gdLst>
              <a:gd name="T0" fmla="*/ 0 w 261"/>
              <a:gd name="T1" fmla="*/ 2147483647 h 271"/>
              <a:gd name="T2" fmla="*/ 0 w 261"/>
              <a:gd name="T3" fmla="*/ 0 h 271"/>
              <a:gd name="T4" fmla="*/ 2147483647 w 261"/>
              <a:gd name="T5" fmla="*/ 0 h 271"/>
              <a:gd name="T6" fmla="*/ 0 60000 65536"/>
              <a:gd name="T7" fmla="*/ 0 60000 65536"/>
              <a:gd name="T8" fmla="*/ 0 60000 65536"/>
            </a:gdLst>
            <a:ahLst/>
            <a:cxnLst>
              <a:cxn ang="T6">
                <a:pos x="T0" y="T1"/>
              </a:cxn>
              <a:cxn ang="T7">
                <a:pos x="T2" y="T3"/>
              </a:cxn>
              <a:cxn ang="T8">
                <a:pos x="T4" y="T5"/>
              </a:cxn>
            </a:cxnLst>
            <a:rect l="0" t="0" r="r" b="b"/>
            <a:pathLst>
              <a:path w="261" h="271">
                <a:moveTo>
                  <a:pt x="0" y="271"/>
                </a:moveTo>
                <a:lnTo>
                  <a:pt x="0" y="0"/>
                </a:lnTo>
                <a:lnTo>
                  <a:pt x="26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4" name="Line 38"/>
          <p:cNvSpPr>
            <a:spLocks noChangeShapeType="1"/>
          </p:cNvSpPr>
          <p:nvPr/>
        </p:nvSpPr>
        <p:spPr bwMode="auto">
          <a:xfrm>
            <a:off x="4800600" y="4982845"/>
            <a:ext cx="428625" cy="3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5" name="Rectangle 84" descr="20%"/>
          <p:cNvSpPr>
            <a:spLocks noChangeArrowheads="1"/>
          </p:cNvSpPr>
          <p:nvPr/>
        </p:nvSpPr>
        <p:spPr bwMode="auto">
          <a:xfrm>
            <a:off x="4840288" y="5038408"/>
            <a:ext cx="341312" cy="358775"/>
          </a:xfrm>
          <a:prstGeom prst="rect">
            <a:avLst/>
          </a:prstGeom>
          <a:pattFill prst="pct20">
            <a:fgClr>
              <a:srgbClr val="FF66FF"/>
            </a:fgClr>
            <a:bgClr>
              <a:schemeClr val="bg1"/>
            </a:bgClr>
          </a:pattFill>
          <a:ln w="38100">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36" name="Rectangle 85" descr="20%"/>
          <p:cNvSpPr>
            <a:spLocks noChangeArrowheads="1"/>
          </p:cNvSpPr>
          <p:nvPr/>
        </p:nvSpPr>
        <p:spPr bwMode="auto">
          <a:xfrm>
            <a:off x="4840288" y="4408170"/>
            <a:ext cx="341312" cy="358775"/>
          </a:xfrm>
          <a:prstGeom prst="rect">
            <a:avLst/>
          </a:prstGeom>
          <a:pattFill prst="pct20">
            <a:fgClr>
              <a:srgbClr val="FF66FF"/>
            </a:fgClr>
            <a:bgClr>
              <a:schemeClr val="bg1"/>
            </a:bgClr>
          </a:pattFill>
          <a:ln w="38100">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nvGrpSpPr>
          <p:cNvPr id="37" name="Group 88"/>
          <p:cNvGrpSpPr/>
          <p:nvPr/>
        </p:nvGrpSpPr>
        <p:grpSpPr bwMode="auto">
          <a:xfrm>
            <a:off x="476250" y="2388870"/>
            <a:ext cx="2614613" cy="3203576"/>
            <a:chOff x="277" y="1187"/>
            <a:chExt cx="1647" cy="2018"/>
          </a:xfrm>
        </p:grpSpPr>
        <p:grpSp>
          <p:nvGrpSpPr>
            <p:cNvPr id="38" name="Group 89"/>
            <p:cNvGrpSpPr/>
            <p:nvPr/>
          </p:nvGrpSpPr>
          <p:grpSpPr bwMode="auto">
            <a:xfrm>
              <a:off x="277" y="1187"/>
              <a:ext cx="1647" cy="2018"/>
              <a:chOff x="277" y="1187"/>
              <a:chExt cx="1647" cy="2018"/>
            </a:xfrm>
          </p:grpSpPr>
          <p:sp>
            <p:nvSpPr>
              <p:cNvPr id="43" name="Line 90"/>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Rectangle 91"/>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5" name="Group 92"/>
              <p:cNvGrpSpPr/>
              <p:nvPr/>
            </p:nvGrpSpPr>
            <p:grpSpPr bwMode="auto">
              <a:xfrm>
                <a:off x="1497" y="1419"/>
                <a:ext cx="47" cy="288"/>
                <a:chOff x="586" y="1296"/>
                <a:chExt cx="48" cy="288"/>
              </a:xfrm>
            </p:grpSpPr>
            <p:sp>
              <p:nvSpPr>
                <p:cNvPr id="78" name="Oval 93"/>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Line 94"/>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6" name="Line 95"/>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96"/>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97"/>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98"/>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99"/>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Line 100"/>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101"/>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102"/>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Oval 103"/>
              <p:cNvSpPr>
                <a:spLocks noChangeArrowheads="1"/>
              </p:cNvSpPr>
              <p:nvPr/>
            </p:nvSpPr>
            <p:spPr bwMode="auto">
              <a:xfrm>
                <a:off x="1497"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Rectangle 104"/>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56" name="Group 105"/>
              <p:cNvGrpSpPr/>
              <p:nvPr/>
            </p:nvGrpSpPr>
            <p:grpSpPr bwMode="auto">
              <a:xfrm>
                <a:off x="623" y="1419"/>
                <a:ext cx="48" cy="288"/>
                <a:chOff x="586" y="1296"/>
                <a:chExt cx="48" cy="288"/>
              </a:xfrm>
            </p:grpSpPr>
            <p:sp>
              <p:nvSpPr>
                <p:cNvPr id="76" name="Oval 106"/>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Line 107"/>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7" name="Line 108"/>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Oval 109"/>
              <p:cNvSpPr>
                <a:spLocks noChangeArrowheads="1"/>
              </p:cNvSpPr>
              <p:nvPr/>
            </p:nvSpPr>
            <p:spPr bwMode="auto">
              <a:xfrm>
                <a:off x="628"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Text Box 110"/>
              <p:cNvSpPr txBox="1">
                <a:spLocks noChangeArrowheads="1"/>
              </p:cNvSpPr>
              <p:nvPr/>
            </p:nvSpPr>
            <p:spPr bwMode="auto">
              <a:xfrm>
                <a:off x="398" y="1187"/>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p>
            </p:txBody>
          </p:sp>
          <p:sp>
            <p:nvSpPr>
              <p:cNvPr id="60" name="Rectangle 111"/>
              <p:cNvSpPr>
                <a:spLocks noChangeArrowheads="1"/>
              </p:cNvSpPr>
              <p:nvPr/>
            </p:nvSpPr>
            <p:spPr bwMode="auto">
              <a:xfrm>
                <a:off x="1525" y="1243"/>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p>
            </p:txBody>
          </p:sp>
          <p:sp>
            <p:nvSpPr>
              <p:cNvPr id="61" name="Line 112"/>
              <p:cNvSpPr>
                <a:spLocks noChangeShapeType="1"/>
              </p:cNvSpPr>
              <p:nvPr/>
            </p:nvSpPr>
            <p:spPr bwMode="auto">
              <a:xfrm>
                <a:off x="1593" y="12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Rectangle 113"/>
              <p:cNvSpPr>
                <a:spLocks noChangeArrowheads="1"/>
              </p:cNvSpPr>
              <p:nvPr/>
            </p:nvSpPr>
            <p:spPr bwMode="auto">
              <a:xfrm>
                <a:off x="277" y="2779"/>
                <a:ext cx="241"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p>
            </p:txBody>
          </p:sp>
          <p:sp>
            <p:nvSpPr>
              <p:cNvPr id="63" name="Rectangle 114"/>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p>
            </p:txBody>
          </p:sp>
          <p:sp>
            <p:nvSpPr>
              <p:cNvPr id="64" name="Line 115"/>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116"/>
              <p:cNvSpPr>
                <a:spLocks noChangeArrowheads="1"/>
              </p:cNvSpPr>
              <p:nvPr/>
            </p:nvSpPr>
            <p:spPr bwMode="auto">
              <a:xfrm>
                <a:off x="1065" y="2735"/>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117"/>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118"/>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Rectangle 119"/>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20"/>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Line 121"/>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Rectangle 122"/>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Line 123"/>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Line 124"/>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Line 125"/>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Rectangle 126"/>
              <p:cNvSpPr>
                <a:spLocks noChangeArrowheads="1"/>
              </p:cNvSpPr>
              <p:nvPr/>
            </p:nvSpPr>
            <p:spPr bwMode="auto">
              <a:xfrm>
                <a:off x="945" y="287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p>
            </p:txBody>
          </p:sp>
        </p:grpSp>
        <p:sp>
          <p:nvSpPr>
            <p:cNvPr id="39" name="Text Box 127"/>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sp>
          <p:nvSpPr>
            <p:cNvPr id="40" name="Text Box 128"/>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sp>
          <p:nvSpPr>
            <p:cNvPr id="41" name="Text Box 129"/>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sp>
          <p:nvSpPr>
            <p:cNvPr id="42" name="Text Box 130"/>
            <p:cNvSpPr txBox="1">
              <a:spLocks noChangeArrowheads="1"/>
            </p:cNvSpPr>
            <p:nvPr/>
          </p:nvSpPr>
          <p:spPr bwMode="auto">
            <a:xfrm>
              <a:off x="1282" y="236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par>
                          <p:cTn id="68" fill="hold">
                            <p:stCondLst>
                              <p:cond delay="500"/>
                            </p:stCondLst>
                            <p:childTnLst>
                              <p:par>
                                <p:cTn id="69" presetID="22" presetClass="entr" presetSubtype="1" fill="hold" grpId="0" nodeType="afterEffect">
                                  <p:stCondLst>
                                    <p:cond delay="100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t>12</a:t>
            </a:fld>
            <a:endParaRPr lang="en-US" altLang="zh-CN" dirty="0"/>
          </a:p>
        </p:txBody>
      </p:sp>
      <p:sp>
        <p:nvSpPr>
          <p:cNvPr id="5" name="Rectangle 2"/>
          <p:cNvSpPr txBox="1">
            <a:spLocks noChangeArrowheads="1"/>
          </p:cNvSpPr>
          <p:nvPr/>
        </p:nvSpPr>
        <p:spPr bwMode="auto">
          <a:xfrm>
            <a:off x="628650" y="1269682"/>
            <a:ext cx="2665056"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cs typeface="+mj-cs"/>
              </a:rPr>
              <a:t>2</a:t>
            </a:r>
            <a:r>
              <a:rPr lang="zh-CN" altLang="en-US" dirty="0">
                <a:solidFill>
                  <a:schemeClr val="tx1"/>
                </a:solidFill>
                <a:latin typeface="黑体" panose="02010609060101010101" pitchFamily="49" charset="-122"/>
                <a:ea typeface="黑体" panose="02010609060101010101" pitchFamily="49" charset="-122"/>
                <a:cs typeface="+mj-cs"/>
              </a:rPr>
              <a:t>、波形分析</a:t>
            </a:r>
            <a:r>
              <a:rPr lang="en-US" altLang="zh-CN" dirty="0">
                <a:solidFill>
                  <a:schemeClr val="tx1"/>
                </a:solidFill>
                <a:latin typeface="黑体" panose="02010609060101010101" pitchFamily="49" charset="-122"/>
                <a:ea typeface="黑体" panose="02010609060101010101" pitchFamily="49" charset="-122"/>
                <a:cs typeface="+mj-cs"/>
              </a:rPr>
              <a:t>2</a:t>
            </a:r>
          </a:p>
        </p:txBody>
      </p:sp>
      <p:grpSp>
        <p:nvGrpSpPr>
          <p:cNvPr id="6" name="Group 46"/>
          <p:cNvGrpSpPr/>
          <p:nvPr/>
        </p:nvGrpSpPr>
        <p:grpSpPr bwMode="auto">
          <a:xfrm>
            <a:off x="4926013" y="3115945"/>
            <a:ext cx="2863850" cy="2640013"/>
            <a:chOff x="2075" y="1564"/>
            <a:chExt cx="1804" cy="1663"/>
          </a:xfrm>
        </p:grpSpPr>
        <p:sp>
          <p:nvSpPr>
            <p:cNvPr id="7" name="Line 15"/>
            <p:cNvSpPr>
              <a:spLocks noChangeShapeType="1"/>
            </p:cNvSpPr>
            <p:nvPr/>
          </p:nvSpPr>
          <p:spPr bwMode="auto">
            <a:xfrm>
              <a:off x="2075" y="156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 name="Line 16"/>
            <p:cNvSpPr>
              <a:spLocks noChangeShapeType="1"/>
            </p:cNvSpPr>
            <p:nvPr/>
          </p:nvSpPr>
          <p:spPr bwMode="auto">
            <a:xfrm>
              <a:off x="2662" y="157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 name="Line 17"/>
            <p:cNvSpPr>
              <a:spLocks noChangeShapeType="1"/>
            </p:cNvSpPr>
            <p:nvPr/>
          </p:nvSpPr>
          <p:spPr bwMode="auto">
            <a:xfrm>
              <a:off x="3314" y="1575"/>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 name="Line 18"/>
            <p:cNvSpPr>
              <a:spLocks noChangeShapeType="1"/>
            </p:cNvSpPr>
            <p:nvPr/>
          </p:nvSpPr>
          <p:spPr bwMode="auto">
            <a:xfrm>
              <a:off x="3879" y="1564"/>
              <a:ext cx="0" cy="165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 name="Line 19"/>
            <p:cNvSpPr>
              <a:spLocks noChangeShapeType="1"/>
            </p:cNvSpPr>
            <p:nvPr/>
          </p:nvSpPr>
          <p:spPr bwMode="auto">
            <a:xfrm>
              <a:off x="2347" y="167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 name="Line 20"/>
            <p:cNvSpPr>
              <a:spLocks noChangeShapeType="1"/>
            </p:cNvSpPr>
            <p:nvPr/>
          </p:nvSpPr>
          <p:spPr bwMode="auto">
            <a:xfrm>
              <a:off x="3576" y="1663"/>
              <a:ext cx="0" cy="1532"/>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87"/>
          <p:cNvGrpSpPr/>
          <p:nvPr/>
        </p:nvGrpSpPr>
        <p:grpSpPr bwMode="auto">
          <a:xfrm>
            <a:off x="3667125" y="2685733"/>
            <a:ext cx="4848225" cy="1779587"/>
            <a:chOff x="2310" y="1327"/>
            <a:chExt cx="3054" cy="1121"/>
          </a:xfrm>
        </p:grpSpPr>
        <p:sp>
          <p:nvSpPr>
            <p:cNvPr id="14" name="Freeform 8"/>
            <p:cNvSpPr/>
            <p:nvPr/>
          </p:nvSpPr>
          <p:spPr bwMode="auto">
            <a:xfrm>
              <a:off x="2679" y="1327"/>
              <a:ext cx="2685" cy="271"/>
            </a:xfrm>
            <a:custGeom>
              <a:avLst/>
              <a:gdLst>
                <a:gd name="T0" fmla="*/ 0 w 2685"/>
                <a:gd name="T1" fmla="*/ 271 h 271"/>
                <a:gd name="T2" fmla="*/ 424 w 2685"/>
                <a:gd name="T3" fmla="*/ 271 h 271"/>
                <a:gd name="T4" fmla="*/ 424 w 2685"/>
                <a:gd name="T5" fmla="*/ 0 h 271"/>
                <a:gd name="T6" fmla="*/ 1022 w 2685"/>
                <a:gd name="T7" fmla="*/ 0 h 271"/>
                <a:gd name="T8" fmla="*/ 1022 w 2685"/>
                <a:gd name="T9" fmla="*/ 271 h 271"/>
                <a:gd name="T10" fmla="*/ 1663 w 2685"/>
                <a:gd name="T11" fmla="*/ 271 h 271"/>
                <a:gd name="T12" fmla="*/ 1663 w 2685"/>
                <a:gd name="T13" fmla="*/ 0 h 271"/>
                <a:gd name="T14" fmla="*/ 2228 w 2685"/>
                <a:gd name="T15" fmla="*/ 0 h 271"/>
                <a:gd name="T16" fmla="*/ 2228 w 2685"/>
                <a:gd name="T17" fmla="*/ 271 h 271"/>
                <a:gd name="T18" fmla="*/ 2685 w 2685"/>
                <a:gd name="T19" fmla="*/ 271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5" h="271">
                  <a:moveTo>
                    <a:pt x="0" y="271"/>
                  </a:moveTo>
                  <a:lnTo>
                    <a:pt x="424" y="271"/>
                  </a:lnTo>
                  <a:lnTo>
                    <a:pt x="424" y="0"/>
                  </a:lnTo>
                  <a:lnTo>
                    <a:pt x="1022" y="0"/>
                  </a:lnTo>
                  <a:lnTo>
                    <a:pt x="1022" y="271"/>
                  </a:lnTo>
                  <a:lnTo>
                    <a:pt x="1663" y="271"/>
                  </a:lnTo>
                  <a:lnTo>
                    <a:pt x="1663" y="0"/>
                  </a:lnTo>
                  <a:lnTo>
                    <a:pt x="2228" y="0"/>
                  </a:lnTo>
                  <a:lnTo>
                    <a:pt x="2228" y="271"/>
                  </a:lnTo>
                  <a:lnTo>
                    <a:pt x="2685"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5" name="Text Box 9"/>
            <p:cNvSpPr txBox="1">
              <a:spLocks noChangeArrowheads="1"/>
            </p:cNvSpPr>
            <p:nvPr/>
          </p:nvSpPr>
          <p:spPr bwMode="auto">
            <a:xfrm>
              <a:off x="2310" y="1392"/>
              <a:ext cx="51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p>
          </p:txBody>
        </p:sp>
        <p:sp>
          <p:nvSpPr>
            <p:cNvPr id="16" name="Text Box 11"/>
            <p:cNvSpPr txBox="1">
              <a:spLocks noChangeArrowheads="1"/>
            </p:cNvSpPr>
            <p:nvPr/>
          </p:nvSpPr>
          <p:spPr bwMode="auto">
            <a:xfrm>
              <a:off x="2450" y="1783"/>
              <a:ext cx="37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p>
          </p:txBody>
        </p:sp>
        <p:sp>
          <p:nvSpPr>
            <p:cNvPr id="17" name="Text Box 13"/>
            <p:cNvSpPr txBox="1">
              <a:spLocks noChangeArrowheads="1"/>
            </p:cNvSpPr>
            <p:nvPr/>
          </p:nvSpPr>
          <p:spPr bwMode="auto">
            <a:xfrm>
              <a:off x="2461" y="2121"/>
              <a:ext cx="37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p>
          </p:txBody>
        </p:sp>
        <p:sp>
          <p:nvSpPr>
            <p:cNvPr id="18" name="Freeform 21"/>
            <p:cNvSpPr/>
            <p:nvPr/>
          </p:nvSpPr>
          <p:spPr bwMode="auto">
            <a:xfrm>
              <a:off x="2691" y="1708"/>
              <a:ext cx="2652" cy="271"/>
            </a:xfrm>
            <a:custGeom>
              <a:avLst/>
              <a:gdLst>
                <a:gd name="T0" fmla="*/ 0 w 2652"/>
                <a:gd name="T1" fmla="*/ 271 h 271"/>
                <a:gd name="T2" fmla="*/ 206 w 2652"/>
                <a:gd name="T3" fmla="*/ 271 h 271"/>
                <a:gd name="T4" fmla="*/ 206 w 2652"/>
                <a:gd name="T5" fmla="*/ 0 h 271"/>
                <a:gd name="T6" fmla="*/ 1304 w 2652"/>
                <a:gd name="T7" fmla="*/ 0 h 271"/>
                <a:gd name="T8" fmla="*/ 1304 w 2652"/>
                <a:gd name="T9" fmla="*/ 271 h 271"/>
                <a:gd name="T10" fmla="*/ 2652 w 2652"/>
                <a:gd name="T11" fmla="*/ 271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2" h="271">
                  <a:moveTo>
                    <a:pt x="0" y="271"/>
                  </a:moveTo>
                  <a:lnTo>
                    <a:pt x="206" y="271"/>
                  </a:lnTo>
                  <a:lnTo>
                    <a:pt x="206" y="0"/>
                  </a:lnTo>
                  <a:lnTo>
                    <a:pt x="1304" y="0"/>
                  </a:lnTo>
                  <a:lnTo>
                    <a:pt x="1304" y="271"/>
                  </a:lnTo>
                  <a:lnTo>
                    <a:pt x="2652"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19" name="Freeform 22"/>
            <p:cNvSpPr/>
            <p:nvPr/>
          </p:nvSpPr>
          <p:spPr bwMode="auto">
            <a:xfrm>
              <a:off x="2680" y="2099"/>
              <a:ext cx="2641" cy="272"/>
            </a:xfrm>
            <a:custGeom>
              <a:avLst/>
              <a:gdLst>
                <a:gd name="T0" fmla="*/ 0 w 2641"/>
                <a:gd name="T1" fmla="*/ 272 h 272"/>
                <a:gd name="T2" fmla="*/ 695 w 2641"/>
                <a:gd name="T3" fmla="*/ 272 h 272"/>
                <a:gd name="T4" fmla="*/ 695 w 2641"/>
                <a:gd name="T5" fmla="*/ 0 h 272"/>
                <a:gd name="T6" fmla="*/ 1924 w 2641"/>
                <a:gd name="T7" fmla="*/ 0 h 272"/>
                <a:gd name="T8" fmla="*/ 1924 w 2641"/>
                <a:gd name="T9" fmla="*/ 272 h 272"/>
                <a:gd name="T10" fmla="*/ 2641 w 2641"/>
                <a:gd name="T11" fmla="*/ 272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1" h="272">
                  <a:moveTo>
                    <a:pt x="0" y="272"/>
                  </a:moveTo>
                  <a:lnTo>
                    <a:pt x="695" y="272"/>
                  </a:lnTo>
                  <a:lnTo>
                    <a:pt x="695" y="0"/>
                  </a:lnTo>
                  <a:lnTo>
                    <a:pt x="1924" y="0"/>
                  </a:lnTo>
                  <a:lnTo>
                    <a:pt x="1924" y="272"/>
                  </a:lnTo>
                  <a:lnTo>
                    <a:pt x="2641"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grpSp>
        <p:nvGrpSpPr>
          <p:cNvPr id="20" name="Group 33"/>
          <p:cNvGrpSpPr/>
          <p:nvPr/>
        </p:nvGrpSpPr>
        <p:grpSpPr bwMode="auto">
          <a:xfrm>
            <a:off x="3476625" y="4566920"/>
            <a:ext cx="1468438" cy="519113"/>
            <a:chOff x="1162" y="2478"/>
            <a:chExt cx="925" cy="327"/>
          </a:xfrm>
        </p:grpSpPr>
        <p:sp>
          <p:nvSpPr>
            <p:cNvPr id="21" name="Text Box 27"/>
            <p:cNvSpPr txBox="1">
              <a:spLocks noChangeArrowheads="1"/>
            </p:cNvSpPr>
            <p:nvPr/>
          </p:nvSpPr>
          <p:spPr bwMode="auto">
            <a:xfrm>
              <a:off x="1162" y="2478"/>
              <a:ext cx="653"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p>
          </p:txBody>
        </p:sp>
        <p:sp>
          <p:nvSpPr>
            <p:cNvPr id="22" name="Line 32"/>
            <p:cNvSpPr>
              <a:spLocks noChangeShapeType="1"/>
            </p:cNvSpPr>
            <p:nvPr/>
          </p:nvSpPr>
          <p:spPr bwMode="auto">
            <a:xfrm>
              <a:off x="1674" y="2728"/>
              <a:ext cx="4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grpSp>
        <p:nvGrpSpPr>
          <p:cNvPr id="23" name="Group 35"/>
          <p:cNvGrpSpPr/>
          <p:nvPr/>
        </p:nvGrpSpPr>
        <p:grpSpPr bwMode="auto">
          <a:xfrm>
            <a:off x="3530600" y="5136833"/>
            <a:ext cx="1414463" cy="622300"/>
            <a:chOff x="1196" y="2837"/>
            <a:chExt cx="891" cy="392"/>
          </a:xfrm>
        </p:grpSpPr>
        <p:grpSp>
          <p:nvGrpSpPr>
            <p:cNvPr id="24" name="Group 30"/>
            <p:cNvGrpSpPr/>
            <p:nvPr/>
          </p:nvGrpSpPr>
          <p:grpSpPr bwMode="auto">
            <a:xfrm>
              <a:off x="1196" y="2902"/>
              <a:ext cx="653" cy="327"/>
              <a:chOff x="1107" y="3456"/>
              <a:chExt cx="653" cy="327"/>
            </a:xfrm>
          </p:grpSpPr>
          <p:sp>
            <p:nvSpPr>
              <p:cNvPr id="26" name="Text Box 28"/>
              <p:cNvSpPr txBox="1">
                <a:spLocks noChangeArrowheads="1"/>
              </p:cNvSpPr>
              <p:nvPr/>
            </p:nvSpPr>
            <p:spPr bwMode="auto">
              <a:xfrm>
                <a:off x="1107" y="3456"/>
                <a:ext cx="653"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r>
                  <a:rPr kumimoji="1" lang="en-US" altLang="zh-CN" sz="2800" i="0" u="none" strike="noStrike" kern="1200" cap="none" spc="0" normalizeH="0" baseline="3000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n+1</a:t>
                </a:r>
              </a:p>
            </p:txBody>
          </p:sp>
          <p:sp>
            <p:nvSpPr>
              <p:cNvPr id="27" name="Line 29"/>
              <p:cNvSpPr>
                <a:spLocks noChangeShapeType="1"/>
              </p:cNvSpPr>
              <p:nvPr/>
            </p:nvSpPr>
            <p:spPr bwMode="auto">
              <a:xfrm>
                <a:off x="1163" y="3499"/>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25" name="Line 34"/>
            <p:cNvSpPr>
              <a:spLocks noChangeShapeType="1"/>
            </p:cNvSpPr>
            <p:nvPr/>
          </p:nvSpPr>
          <p:spPr bwMode="auto">
            <a:xfrm>
              <a:off x="1685" y="2837"/>
              <a:ext cx="40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grpSp>
      <p:sp>
        <p:nvSpPr>
          <p:cNvPr id="28" name="Line 36"/>
          <p:cNvSpPr>
            <a:spLocks noChangeShapeType="1"/>
          </p:cNvSpPr>
          <p:nvPr/>
        </p:nvSpPr>
        <p:spPr bwMode="auto">
          <a:xfrm>
            <a:off x="4927600" y="4963795"/>
            <a:ext cx="4302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37"/>
          <p:cNvSpPr>
            <a:spLocks noChangeShapeType="1"/>
          </p:cNvSpPr>
          <p:nvPr/>
        </p:nvSpPr>
        <p:spPr bwMode="auto">
          <a:xfrm>
            <a:off x="4927600" y="5136833"/>
            <a:ext cx="43021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Freeform 38"/>
          <p:cNvSpPr/>
          <p:nvPr/>
        </p:nvSpPr>
        <p:spPr bwMode="auto">
          <a:xfrm>
            <a:off x="5357813" y="4531995"/>
            <a:ext cx="501650" cy="431800"/>
          </a:xfrm>
          <a:custGeom>
            <a:avLst/>
            <a:gdLst>
              <a:gd name="T0" fmla="*/ 0 w 316"/>
              <a:gd name="T1" fmla="*/ 2147483647 h 272"/>
              <a:gd name="T2" fmla="*/ 0 w 316"/>
              <a:gd name="T3" fmla="*/ 0 h 272"/>
              <a:gd name="T4" fmla="*/ 2147483647 w 316"/>
              <a:gd name="T5" fmla="*/ 0 h 272"/>
              <a:gd name="T6" fmla="*/ 0 60000 65536"/>
              <a:gd name="T7" fmla="*/ 0 60000 65536"/>
              <a:gd name="T8" fmla="*/ 0 60000 65536"/>
            </a:gdLst>
            <a:ahLst/>
            <a:cxnLst>
              <a:cxn ang="T6">
                <a:pos x="T0" y="T1"/>
              </a:cxn>
              <a:cxn ang="T7">
                <a:pos x="T2" y="T3"/>
              </a:cxn>
              <a:cxn ang="T8">
                <a:pos x="T4" y="T5"/>
              </a:cxn>
            </a:cxnLst>
            <a:rect l="0" t="0" r="r" b="b"/>
            <a:pathLst>
              <a:path w="316" h="272">
                <a:moveTo>
                  <a:pt x="0" y="272"/>
                </a:moveTo>
                <a:lnTo>
                  <a:pt x="0" y="0"/>
                </a:lnTo>
                <a:lnTo>
                  <a:pt x="31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Line 40"/>
          <p:cNvSpPr>
            <a:spLocks noChangeShapeType="1"/>
          </p:cNvSpPr>
          <p:nvPr/>
        </p:nvSpPr>
        <p:spPr bwMode="auto">
          <a:xfrm>
            <a:off x="5357813" y="5136833"/>
            <a:ext cx="5016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Rectangle 41"/>
          <p:cNvSpPr>
            <a:spLocks noChangeArrowheads="1"/>
          </p:cNvSpPr>
          <p:nvPr/>
        </p:nvSpPr>
        <p:spPr bwMode="auto">
          <a:xfrm>
            <a:off x="5859463" y="4531995"/>
            <a:ext cx="1035050" cy="431800"/>
          </a:xfrm>
          <a:prstGeom prst="rect">
            <a:avLst/>
          </a:prstGeom>
          <a:solidFill>
            <a:srgbClr val="FF9900">
              <a:alpha val="50195"/>
            </a:srgbClr>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Rectangle 42"/>
          <p:cNvSpPr>
            <a:spLocks noChangeArrowheads="1"/>
          </p:cNvSpPr>
          <p:nvPr/>
        </p:nvSpPr>
        <p:spPr bwMode="auto">
          <a:xfrm>
            <a:off x="5859463" y="5152708"/>
            <a:ext cx="1035050" cy="431800"/>
          </a:xfrm>
          <a:prstGeom prst="rect">
            <a:avLst/>
          </a:prstGeom>
          <a:solidFill>
            <a:srgbClr val="FF9900">
              <a:alpha val="50195"/>
            </a:srgbClr>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Text Box 43"/>
          <p:cNvSpPr txBox="1">
            <a:spLocks noChangeArrowheads="1"/>
          </p:cNvSpPr>
          <p:nvPr/>
        </p:nvSpPr>
        <p:spPr bwMode="auto">
          <a:xfrm>
            <a:off x="6048375" y="4565333"/>
            <a:ext cx="587375" cy="9461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solidFill>
                  <a:srgbClr val="FF0000"/>
                </a:solidFill>
                <a:effectLst/>
                <a:uLnTx/>
                <a:uFillTx/>
                <a:latin typeface="黑体" panose="02010609060101010101" pitchFamily="49" charset="-122"/>
                <a:ea typeface="黑体" panose="02010609060101010101" pitchFamily="49" charset="-122"/>
              </a:rPr>
              <a:t>不定</a:t>
            </a:r>
          </a:p>
        </p:txBody>
      </p:sp>
      <p:sp>
        <p:nvSpPr>
          <p:cNvPr id="35" name="Line 44"/>
          <p:cNvSpPr>
            <a:spLocks noChangeShapeType="1"/>
          </p:cNvSpPr>
          <p:nvPr/>
        </p:nvSpPr>
        <p:spPr bwMode="auto">
          <a:xfrm>
            <a:off x="6894513" y="4531995"/>
            <a:ext cx="15700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Freeform 45"/>
          <p:cNvSpPr/>
          <p:nvPr/>
        </p:nvSpPr>
        <p:spPr bwMode="auto">
          <a:xfrm>
            <a:off x="6894513" y="5136833"/>
            <a:ext cx="1570037" cy="430212"/>
          </a:xfrm>
          <a:custGeom>
            <a:avLst/>
            <a:gdLst>
              <a:gd name="T0" fmla="*/ 0 w 989"/>
              <a:gd name="T1" fmla="*/ 0 h 271"/>
              <a:gd name="T2" fmla="*/ 0 w 989"/>
              <a:gd name="T3" fmla="*/ 2147483647 h 271"/>
              <a:gd name="T4" fmla="*/ 2147483647 w 989"/>
              <a:gd name="T5" fmla="*/ 2147483647 h 271"/>
              <a:gd name="T6" fmla="*/ 0 60000 65536"/>
              <a:gd name="T7" fmla="*/ 0 60000 65536"/>
              <a:gd name="T8" fmla="*/ 0 60000 65536"/>
            </a:gdLst>
            <a:ahLst/>
            <a:cxnLst>
              <a:cxn ang="T6">
                <a:pos x="T0" y="T1"/>
              </a:cxn>
              <a:cxn ang="T7">
                <a:pos x="T2" y="T3"/>
              </a:cxn>
              <a:cxn ang="T8">
                <a:pos x="T4" y="T5"/>
              </a:cxn>
            </a:cxnLst>
            <a:rect l="0" t="0" r="r" b="b"/>
            <a:pathLst>
              <a:path w="989" h="271">
                <a:moveTo>
                  <a:pt x="0" y="0"/>
                </a:moveTo>
                <a:lnTo>
                  <a:pt x="0" y="271"/>
                </a:lnTo>
                <a:lnTo>
                  <a:pt x="989" y="271"/>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7" name="Group 88"/>
          <p:cNvGrpSpPr/>
          <p:nvPr/>
        </p:nvGrpSpPr>
        <p:grpSpPr bwMode="auto">
          <a:xfrm>
            <a:off x="476250" y="2414270"/>
            <a:ext cx="2614613" cy="3254376"/>
            <a:chOff x="277" y="1155"/>
            <a:chExt cx="1647" cy="2050"/>
          </a:xfrm>
        </p:grpSpPr>
        <p:grpSp>
          <p:nvGrpSpPr>
            <p:cNvPr id="38" name="Group 89"/>
            <p:cNvGrpSpPr/>
            <p:nvPr/>
          </p:nvGrpSpPr>
          <p:grpSpPr bwMode="auto">
            <a:xfrm>
              <a:off x="277" y="1155"/>
              <a:ext cx="1647" cy="2050"/>
              <a:chOff x="277" y="1155"/>
              <a:chExt cx="1647" cy="2050"/>
            </a:xfrm>
          </p:grpSpPr>
          <p:sp>
            <p:nvSpPr>
              <p:cNvPr id="43" name="Line 90"/>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Rectangle 91"/>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5" name="Group 92"/>
              <p:cNvGrpSpPr/>
              <p:nvPr/>
            </p:nvGrpSpPr>
            <p:grpSpPr bwMode="auto">
              <a:xfrm>
                <a:off x="1497" y="1419"/>
                <a:ext cx="47" cy="288"/>
                <a:chOff x="586" y="1296"/>
                <a:chExt cx="48" cy="288"/>
              </a:xfrm>
            </p:grpSpPr>
            <p:sp>
              <p:nvSpPr>
                <p:cNvPr id="78" name="Oval 93"/>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9" name="Line 94"/>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6" name="Line 95"/>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96"/>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97"/>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98"/>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99"/>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 name="Line 100"/>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101"/>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102"/>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4" name="Oval 103"/>
              <p:cNvSpPr>
                <a:spLocks noChangeArrowheads="1"/>
              </p:cNvSpPr>
              <p:nvPr/>
            </p:nvSpPr>
            <p:spPr bwMode="auto">
              <a:xfrm>
                <a:off x="1497"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5" name="Rectangle 104"/>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56" name="Group 105"/>
              <p:cNvGrpSpPr/>
              <p:nvPr/>
            </p:nvGrpSpPr>
            <p:grpSpPr bwMode="auto">
              <a:xfrm>
                <a:off x="623" y="1419"/>
                <a:ext cx="48" cy="288"/>
                <a:chOff x="586" y="1296"/>
                <a:chExt cx="48" cy="288"/>
              </a:xfrm>
            </p:grpSpPr>
            <p:sp>
              <p:nvSpPr>
                <p:cNvPr id="76" name="Oval 106"/>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7" name="Line 107"/>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7" name="Line 108"/>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8" name="Oval 109"/>
              <p:cNvSpPr>
                <a:spLocks noChangeArrowheads="1"/>
              </p:cNvSpPr>
              <p:nvPr/>
            </p:nvSpPr>
            <p:spPr bwMode="auto">
              <a:xfrm>
                <a:off x="628" y="1538"/>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9" name="Text Box 110"/>
              <p:cNvSpPr txBox="1">
                <a:spLocks noChangeArrowheads="1"/>
              </p:cNvSpPr>
              <p:nvPr/>
            </p:nvSpPr>
            <p:spPr bwMode="auto">
              <a:xfrm>
                <a:off x="389" y="1155"/>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p>
            </p:txBody>
          </p:sp>
          <p:sp>
            <p:nvSpPr>
              <p:cNvPr id="60" name="Rectangle 111"/>
              <p:cNvSpPr>
                <a:spLocks noChangeArrowheads="1"/>
              </p:cNvSpPr>
              <p:nvPr/>
            </p:nvSpPr>
            <p:spPr bwMode="auto">
              <a:xfrm>
                <a:off x="1525" y="1243"/>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Q</a:t>
                </a:r>
              </a:p>
            </p:txBody>
          </p:sp>
          <p:sp>
            <p:nvSpPr>
              <p:cNvPr id="61" name="Line 112"/>
              <p:cNvSpPr>
                <a:spLocks noChangeShapeType="1"/>
              </p:cNvSpPr>
              <p:nvPr/>
            </p:nvSpPr>
            <p:spPr bwMode="auto">
              <a:xfrm>
                <a:off x="1593" y="12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2" name="Rectangle 113"/>
              <p:cNvSpPr>
                <a:spLocks noChangeArrowheads="1"/>
              </p:cNvSpPr>
              <p:nvPr/>
            </p:nvSpPr>
            <p:spPr bwMode="auto">
              <a:xfrm>
                <a:off x="277" y="2779"/>
                <a:ext cx="241"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S</a:t>
                </a:r>
              </a:p>
            </p:txBody>
          </p:sp>
          <p:sp>
            <p:nvSpPr>
              <p:cNvPr id="63" name="Rectangle 114"/>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R</a:t>
                </a:r>
              </a:p>
            </p:txBody>
          </p:sp>
          <p:sp>
            <p:nvSpPr>
              <p:cNvPr id="64" name="Line 115"/>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5" name="Oval 116"/>
              <p:cNvSpPr>
                <a:spLocks noChangeArrowheads="1"/>
              </p:cNvSpPr>
              <p:nvPr/>
            </p:nvSpPr>
            <p:spPr bwMode="auto">
              <a:xfrm>
                <a:off x="1065" y="2735"/>
                <a:ext cx="48" cy="48"/>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6" name="Oval 117"/>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7" name="Line 118"/>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8" name="Rectangle 119"/>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 name="Oval 120"/>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0" name="Line 121"/>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 name="Rectangle 122"/>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2" name="Line 123"/>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Line 124"/>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Line 125"/>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5" name="Rectangle 126"/>
              <p:cNvSpPr>
                <a:spLocks noChangeArrowheads="1"/>
              </p:cNvSpPr>
              <p:nvPr/>
            </p:nvSpPr>
            <p:spPr bwMode="auto">
              <a:xfrm>
                <a:off x="945" y="287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CP</a:t>
                </a:r>
              </a:p>
            </p:txBody>
          </p:sp>
        </p:grpSp>
        <p:sp>
          <p:nvSpPr>
            <p:cNvPr id="39" name="Text Box 127"/>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sp>
          <p:nvSpPr>
            <p:cNvPr id="40" name="Text Box 128"/>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sp>
          <p:nvSpPr>
            <p:cNvPr id="41" name="Text Box 129"/>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sp>
          <p:nvSpPr>
            <p:cNvPr id="42" name="Text Box 130"/>
            <p:cNvSpPr txBox="1">
              <a:spLocks noChangeArrowheads="1"/>
            </p:cNvSpPr>
            <p:nvPr/>
          </p:nvSpPr>
          <p:spPr bwMode="auto">
            <a:xfrm>
              <a:off x="1282" y="236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solidFill>
                    <a:sysClr val="windowText" lastClr="000000"/>
                  </a:solidFill>
                  <a:effectLst/>
                  <a:uLnTx/>
                  <a:uFillTx/>
                  <a:latin typeface="Times New Roman" panose="02020603050405020304" pitchFamily="18" charset="0"/>
                  <a:ea typeface="宋体" panose="02010600030101010101" pitchFamily="2" charset="-122"/>
                  <a:cs typeface="+mn-cs"/>
                </a:rPr>
                <a:t>&amp;</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ox(in)">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box(in)">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9" presetClass="entr" presetSubtype="1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0" fill="hold"/>
                                        <p:tgtEl>
                                          <p:spTgt spid="34"/>
                                        </p:tgtEl>
                                        <p:attrNameLst>
                                          <p:attrName>ppt_w</p:attrName>
                                        </p:attrNameLst>
                                      </p:cBhvr>
                                      <p:tavLst>
                                        <p:tav tm="0" fmla="#ppt_w*sin(2.5*pi*$)">
                                          <p:val>
                                            <p:fltVal val="0"/>
                                          </p:val>
                                        </p:tav>
                                        <p:tav tm="100000">
                                          <p:val>
                                            <p:fltVal val="1"/>
                                          </p:val>
                                        </p:tav>
                                      </p:tavLst>
                                    </p:anim>
                                    <p:anim calcmode="lin" valueType="num">
                                      <p:cBhvr>
                                        <p:cTn id="68" dur="5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32" grpId="0" animBg="1"/>
      <p:bldP spid="33"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t>13</a:t>
            </a:fld>
            <a:endParaRPr lang="en-US" altLang="zh-CN" dirty="0"/>
          </a:p>
        </p:txBody>
      </p:sp>
      <p:sp>
        <p:nvSpPr>
          <p:cNvPr id="5" name="标题 1"/>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 4.5 </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RS</a:t>
            </a:r>
            <a:r>
              <a:rPr lang="zh-CN" altLang="en-US" dirty="0">
                <a:latin typeface="黑体" panose="02010609060101010101" pitchFamily="49" charset="-122"/>
                <a:ea typeface="黑体" panose="02010609060101010101" pitchFamily="49" charset="-122"/>
              </a:rPr>
              <a:t>触发器比较</a:t>
            </a:r>
          </a:p>
        </p:txBody>
      </p:sp>
      <p:sp>
        <p:nvSpPr>
          <p:cNvPr id="6" name="Rectangle 2"/>
          <p:cNvSpPr txBox="1">
            <a:spLocks noChangeArrowheads="1"/>
          </p:cNvSpPr>
          <p:nvPr/>
        </p:nvSpPr>
        <p:spPr bwMode="auto">
          <a:xfrm>
            <a:off x="1227693" y="1142282"/>
            <a:ext cx="816165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cs typeface="+mj-cs"/>
              </a:rPr>
              <a:t>R-S</a:t>
            </a:r>
            <a:r>
              <a:rPr lang="zh-CN" altLang="en-US" dirty="0">
                <a:solidFill>
                  <a:schemeClr val="tx1"/>
                </a:solidFill>
                <a:latin typeface="黑体" panose="02010609060101010101" pitchFamily="49" charset="-122"/>
                <a:ea typeface="黑体" panose="02010609060101010101" pitchFamily="49" charset="-122"/>
                <a:cs typeface="+mj-cs"/>
              </a:rPr>
              <a:t>电位型与直接置位</a:t>
            </a:r>
            <a:r>
              <a:rPr lang="en-US" altLang="zh-CN" dirty="0">
                <a:solidFill>
                  <a:schemeClr val="tx1"/>
                </a:solidFill>
                <a:latin typeface="黑体" panose="02010609060101010101" pitchFamily="49" charset="-122"/>
                <a:ea typeface="黑体" panose="02010609060101010101" pitchFamily="49" charset="-122"/>
                <a:cs typeface="+mj-cs"/>
              </a:rPr>
              <a:t>-</a:t>
            </a:r>
            <a:r>
              <a:rPr lang="zh-CN" altLang="en-US" dirty="0">
                <a:solidFill>
                  <a:schemeClr val="tx1"/>
                </a:solidFill>
                <a:latin typeface="黑体" panose="02010609060101010101" pitchFamily="49" charset="-122"/>
                <a:ea typeface="黑体" panose="02010609060101010101" pitchFamily="49" charset="-122"/>
                <a:cs typeface="+mj-cs"/>
              </a:rPr>
              <a:t>复位型触发器比较</a:t>
            </a:r>
          </a:p>
        </p:txBody>
      </p:sp>
      <p:sp>
        <p:nvSpPr>
          <p:cNvPr id="7" name="Text Box 4"/>
          <p:cNvSpPr txBox="1">
            <a:spLocks noChangeArrowheads="1"/>
          </p:cNvSpPr>
          <p:nvPr/>
        </p:nvSpPr>
        <p:spPr bwMode="auto">
          <a:xfrm>
            <a:off x="1294765" y="2022793"/>
            <a:ext cx="6402388"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R-S</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电位型触发器增加了控制端</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p>
        </p:txBody>
      </p:sp>
      <p:sp>
        <p:nvSpPr>
          <p:cNvPr id="8" name="Text Box 7"/>
          <p:cNvSpPr txBox="1">
            <a:spLocks noChangeArrowheads="1"/>
          </p:cNvSpPr>
          <p:nvPr/>
        </p:nvSpPr>
        <p:spPr bwMode="auto">
          <a:xfrm>
            <a:off x="1277303" y="4143693"/>
            <a:ext cx="71056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CP=0</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时，保持触发器稳定状态不被破坏。</a:t>
            </a:r>
          </a:p>
        </p:txBody>
      </p:sp>
      <p:sp>
        <p:nvSpPr>
          <p:cNvPr id="9" name="Text Box 8"/>
          <p:cNvSpPr txBox="1">
            <a:spLocks noChangeArrowheads="1"/>
          </p:cNvSpPr>
          <p:nvPr/>
        </p:nvSpPr>
        <p:spPr bwMode="auto">
          <a:xfrm>
            <a:off x="1275715" y="5213668"/>
            <a:ext cx="72453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b="0" i="0" u="none" strike="noStrike" kern="1200" cap="none" spc="0" normalizeH="0" noProof="0" dirty="0">
                <a:ln>
                  <a:solidFill>
                    <a:schemeClr val="tx1"/>
                  </a:solidFill>
                </a:ln>
                <a:effectLst/>
                <a:uLnTx/>
                <a:uFillTx/>
                <a:ea typeface="宋体" panose="02010600030101010101" pitchFamily="2" charset="-122"/>
                <a:cs typeface="+mn-cs"/>
              </a:rPr>
              <a:t> </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在</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且</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R-S=“11”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时</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 </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同样存在不定状态。</a:t>
            </a:r>
            <a:endParaRPr kumimoji="1"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10" name="Text Box 6"/>
          <p:cNvSpPr txBox="1">
            <a:spLocks noChangeArrowheads="1"/>
          </p:cNvSpPr>
          <p:nvPr/>
        </p:nvSpPr>
        <p:spPr bwMode="auto">
          <a:xfrm>
            <a:off x="1275715" y="2867343"/>
            <a:ext cx="7370763" cy="103187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en-US" altLang="zh-CN" sz="2800" b="0" i="0" u="none" strike="noStrike" kern="1200" cap="none" spc="0" normalizeH="0" noProof="0" dirty="0">
                <a:ln>
                  <a:solidFill>
                    <a:schemeClr val="tx1"/>
                  </a:solidFill>
                </a:ln>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S=1,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触发器置位</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;R=1,</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触发器复位。</a:t>
            </a:r>
            <a:r>
              <a:rPr kumimoji="0" lang="en-US" altLang="zh-CN"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R-S</a:t>
            </a: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的</a:t>
            </a: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defRPr/>
            </a:pPr>
            <a:r>
              <a:rPr kumimoji="0"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   意义更直观。</a:t>
            </a:r>
            <a:endParaRPr kumimoji="1" lang="zh-CN" altLang="en-US" sz="2800" b="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8" grpId="0" animBg="1" autoUpdateAnimBg="0"/>
      <p:bldP spid="9" grpId="0" animBg="1" autoUpdateAnimBg="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30480" y="6352223"/>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1800" smtClean="0">
                <a:solidFill>
                  <a:schemeClr val="tx2"/>
                </a:solidFill>
              </a:rPr>
              <a:t>2</a:t>
            </a:fld>
            <a:endParaRPr lang="en-US" altLang="zh-CN" sz="1800" dirty="0">
              <a:solidFill>
                <a:schemeClr val="tx2"/>
              </a:solidFill>
            </a:endParaRPr>
          </a:p>
        </p:txBody>
      </p:sp>
      <p:sp>
        <p:nvSpPr>
          <p:cNvPr id="3" name="标题 1"/>
          <p:cNvSpPr txBox="1"/>
          <p:nvPr/>
        </p:nvSpPr>
        <p:spPr bwMode="auto">
          <a:xfrm>
            <a:off x="2190750" y="309563"/>
            <a:ext cx="695325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200" dirty="0">
                <a:latin typeface="黑体" panose="02010609060101010101" pitchFamily="49" charset="-122"/>
                <a:ea typeface="黑体" panose="02010609060101010101" pitchFamily="49" charset="-122"/>
              </a:rPr>
              <a:t>§4.1 </a:t>
            </a:r>
            <a:r>
              <a:rPr lang="zh-CN" altLang="en-US" sz="3200" dirty="0">
                <a:latin typeface="黑体" panose="02010609060101010101" pitchFamily="49" charset="-122"/>
                <a:ea typeface="黑体" panose="02010609060101010101" pitchFamily="49" charset="-122"/>
              </a:rPr>
              <a:t>概述</a:t>
            </a:r>
          </a:p>
        </p:txBody>
      </p:sp>
      <p:sp>
        <p:nvSpPr>
          <p:cNvPr id="4" name="Text Box 5"/>
          <p:cNvSpPr txBox="1">
            <a:spLocks noChangeArrowheads="1"/>
          </p:cNvSpPr>
          <p:nvPr/>
        </p:nvSpPr>
        <p:spPr bwMode="auto">
          <a:xfrm>
            <a:off x="534218" y="1357935"/>
            <a:ext cx="755397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    触发器的功能</a:t>
            </a:r>
            <a:r>
              <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触发器是数字时序逻辑电路的基本单元电路。它是由门电路构成的，且具有记忆功能，能够存储</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位二值信号。</a:t>
            </a:r>
            <a:endPar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 name="Text Box 7"/>
          <p:cNvSpPr txBox="1">
            <a:spLocks noChangeArrowheads="1"/>
          </p:cNvSpPr>
          <p:nvPr/>
        </p:nvSpPr>
        <p:spPr bwMode="auto">
          <a:xfrm>
            <a:off x="562891" y="3059409"/>
            <a:ext cx="82700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eaLnBrk="1" hangingPunct="1">
              <a:spcBef>
                <a:spcPct val="50000"/>
              </a:spcBef>
              <a:buNone/>
              <a:defRPr/>
            </a:pPr>
            <a:r>
              <a:rPr lang="zh-CN" altLang="en-US" sz="2800" dirty="0">
                <a:latin typeface="黑体" panose="02010609060101010101" pitchFamily="49" charset="-122"/>
                <a:ea typeface="黑体" panose="02010609060101010101" pitchFamily="49" charset="-122"/>
              </a:rPr>
              <a:t>    触发器的特点</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具有两个能自行保持的稳定状态</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状态和</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状态。用来表示二进制的</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p>
        </p:txBody>
      </p:sp>
      <p:sp>
        <p:nvSpPr>
          <p:cNvPr id="6" name="Text Box 9"/>
          <p:cNvSpPr txBox="1">
            <a:spLocks noChangeArrowheads="1"/>
          </p:cNvSpPr>
          <p:nvPr/>
        </p:nvSpPr>
        <p:spPr bwMode="auto">
          <a:xfrm>
            <a:off x="328810" y="4349423"/>
            <a:ext cx="819302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eaLnBrk="1" hangingPunct="1">
              <a:spcBef>
                <a:spcPct val="50000"/>
              </a:spcBef>
              <a:buNone/>
              <a:defRPr/>
            </a:pPr>
            <a:r>
              <a:rPr lang="zh-CN" altLang="en-US" sz="2800" dirty="0">
                <a:latin typeface="黑体" panose="02010609060101010101" pitchFamily="49" charset="-122"/>
                <a:ea typeface="黑体" panose="02010609060101010101" pitchFamily="49" charset="-122"/>
              </a:rPr>
              <a:t>    触发器的现态和次态</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触发器接收输入信号之前的状态叫做现态，用</a:t>
            </a:r>
            <a:r>
              <a:rPr lang="en-US" altLang="zh-CN" sz="2800" dirty="0">
                <a:latin typeface="黑体" panose="02010609060101010101" pitchFamily="49" charset="-122"/>
                <a:ea typeface="黑体" panose="02010609060101010101" pitchFamily="49" charset="-122"/>
              </a:rPr>
              <a:t>Q</a:t>
            </a:r>
            <a:r>
              <a:rPr lang="en-US" altLang="zh-CN" sz="2800" baseline="300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表示。触发器接收输入信号之后的状态叫做次态，用</a:t>
            </a:r>
            <a:r>
              <a:rPr lang="en-US" altLang="zh-CN" sz="2800" dirty="0">
                <a:latin typeface="黑体" panose="02010609060101010101" pitchFamily="49" charset="-122"/>
                <a:ea typeface="黑体" panose="02010609060101010101" pitchFamily="49" charset="-122"/>
              </a:rPr>
              <a:t>Q</a:t>
            </a:r>
            <a:r>
              <a:rPr lang="en-US" altLang="zh-CN" sz="2800" baseline="30000" dirty="0">
                <a:latin typeface="黑体" panose="02010609060101010101" pitchFamily="49" charset="-122"/>
                <a:ea typeface="黑体" panose="02010609060101010101" pitchFamily="49" charset="-122"/>
              </a:rPr>
              <a:t>n+1</a:t>
            </a:r>
            <a:r>
              <a:rPr lang="zh-CN" altLang="en-US" sz="2800" dirty="0">
                <a:latin typeface="黑体" panose="02010609060101010101" pitchFamily="49" charset="-122"/>
                <a:ea typeface="黑体" panose="02010609060101010101" pitchFamily="49" charset="-122"/>
              </a:rPr>
              <a:t>表示。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1229043" y="-91440"/>
            <a:ext cx="6954837"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§4.2   </a:t>
            </a:r>
            <a:r>
              <a:rPr kumimoji="1" lang="zh-CN" altLang="en-US"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基本</a:t>
            </a:r>
            <a:r>
              <a:rPr kumimoji="1" lang="en-US" altLang="zh-CN"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R—S</a:t>
            </a:r>
            <a:r>
              <a:rPr kumimoji="1" lang="zh-CN" altLang="en-US" sz="32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触发器</a:t>
            </a:r>
          </a:p>
        </p:txBody>
      </p:sp>
      <p:sp>
        <p:nvSpPr>
          <p:cNvPr id="3" name="TextBox 2"/>
          <p:cNvSpPr txBox="1"/>
          <p:nvPr/>
        </p:nvSpPr>
        <p:spPr bwMode="auto">
          <a:xfrm>
            <a:off x="243840" y="411480"/>
            <a:ext cx="5425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一、电路结构及工作过程</a:t>
            </a:r>
          </a:p>
        </p:txBody>
      </p:sp>
      <p:sp>
        <p:nvSpPr>
          <p:cNvPr id="49" name="Text Box 39"/>
          <p:cNvSpPr txBox="1">
            <a:spLocks noChangeArrowheads="1"/>
          </p:cNvSpPr>
          <p:nvPr/>
        </p:nvSpPr>
        <p:spPr bwMode="auto">
          <a:xfrm>
            <a:off x="4325962" y="100534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grpSp>
        <p:nvGrpSpPr>
          <p:cNvPr id="76" name="组合 75"/>
          <p:cNvGrpSpPr/>
          <p:nvPr/>
        </p:nvGrpSpPr>
        <p:grpSpPr>
          <a:xfrm>
            <a:off x="2590800" y="1002027"/>
            <a:ext cx="1772376" cy="1169551"/>
            <a:chOff x="2590800" y="1337307"/>
            <a:chExt cx="1772376" cy="1169551"/>
          </a:xfrm>
        </p:grpSpPr>
        <p:grpSp>
          <p:nvGrpSpPr>
            <p:cNvPr id="48" name="组合 47"/>
            <p:cNvGrpSpPr/>
            <p:nvPr/>
          </p:nvGrpSpPr>
          <p:grpSpPr>
            <a:xfrm>
              <a:off x="2590800" y="1337307"/>
              <a:ext cx="1772376" cy="1169551"/>
              <a:chOff x="2590800" y="1337307"/>
              <a:chExt cx="1772376" cy="1169551"/>
            </a:xfrm>
          </p:grpSpPr>
          <p:grpSp>
            <p:nvGrpSpPr>
              <p:cNvPr id="45" name="组合 44"/>
              <p:cNvGrpSpPr/>
              <p:nvPr/>
            </p:nvGrpSpPr>
            <p:grpSpPr>
              <a:xfrm>
                <a:off x="3291840" y="1337307"/>
                <a:ext cx="1071336" cy="1169551"/>
                <a:chOff x="2804160" y="1322067"/>
                <a:chExt cx="1071336" cy="1169551"/>
              </a:xfrm>
            </p:grpSpPr>
            <p:sp>
              <p:nvSpPr>
                <p:cNvPr id="36" name="Text Box 32"/>
                <p:cNvSpPr txBox="1">
                  <a:spLocks noChangeArrowheads="1"/>
                </p:cNvSpPr>
                <p:nvPr/>
              </p:nvSpPr>
              <p:spPr bwMode="auto">
                <a:xfrm>
                  <a:off x="2994433" y="1322067"/>
                  <a:ext cx="881063" cy="116955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S=1</a:t>
                  </a: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dirty="0">
                      <a:ln>
                        <a:solidFill>
                          <a:schemeClr val="tx1"/>
                        </a:solidFill>
                      </a:ln>
                    </a:rPr>
                    <a:t>R=1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4" name="左大括号 43"/>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46" name="TextBox 45"/>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(1)</a:t>
                </a:r>
                <a:endParaRPr lang="zh-CN" altLang="en-US" sz="2800" dirty="0">
                  <a:solidFill>
                    <a:schemeClr val="tx1"/>
                  </a:solidFill>
                  <a:latin typeface="Times New Roman" panose="02020603050405020304" pitchFamily="18" charset="0"/>
                </a:endParaRPr>
              </a:p>
            </p:txBody>
          </p:sp>
        </p:grpSp>
        <p:sp>
          <p:nvSpPr>
            <p:cNvPr id="74" name="Line 103"/>
            <p:cNvSpPr>
              <a:spLocks noChangeShapeType="1"/>
            </p:cNvSpPr>
            <p:nvPr/>
          </p:nvSpPr>
          <p:spPr bwMode="auto">
            <a:xfrm>
              <a:off x="3560128" y="143129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9" name="组合 78"/>
          <p:cNvGrpSpPr/>
          <p:nvPr/>
        </p:nvGrpSpPr>
        <p:grpSpPr>
          <a:xfrm>
            <a:off x="288925" y="977900"/>
            <a:ext cx="2252663" cy="3182938"/>
            <a:chOff x="288925" y="1313180"/>
            <a:chExt cx="2252663" cy="3182938"/>
          </a:xfrm>
        </p:grpSpPr>
        <p:sp>
          <p:nvSpPr>
            <p:cNvPr id="58" name="Text Box 173"/>
            <p:cNvSpPr txBox="1">
              <a:spLocks noChangeArrowheads="1"/>
            </p:cNvSpPr>
            <p:nvPr/>
          </p:nvSpPr>
          <p:spPr bwMode="auto">
            <a:xfrm>
              <a:off x="481648" y="2713991"/>
              <a:ext cx="449262" cy="39687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p>
          </p:txBody>
        </p:sp>
        <p:sp>
          <p:nvSpPr>
            <p:cNvPr id="59" name="Text Box 173"/>
            <p:cNvSpPr txBox="1">
              <a:spLocks noChangeArrowheads="1"/>
            </p:cNvSpPr>
            <p:nvPr/>
          </p:nvSpPr>
          <p:spPr bwMode="auto">
            <a:xfrm>
              <a:off x="1792288" y="2713991"/>
              <a:ext cx="449262" cy="39687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p>
          </p:txBody>
        </p:sp>
        <p:grpSp>
          <p:nvGrpSpPr>
            <p:cNvPr id="78" name="组合 77"/>
            <p:cNvGrpSpPr/>
            <p:nvPr/>
          </p:nvGrpSpPr>
          <p:grpSpPr>
            <a:xfrm>
              <a:off x="288925" y="1313180"/>
              <a:ext cx="2252663" cy="3182938"/>
              <a:chOff x="288925" y="1313180"/>
              <a:chExt cx="2252663" cy="3182938"/>
            </a:xfrm>
          </p:grpSpPr>
          <p:grpSp>
            <p:nvGrpSpPr>
              <p:cNvPr id="4" name="组合 3"/>
              <p:cNvGrpSpPr/>
              <p:nvPr/>
            </p:nvGrpSpPr>
            <p:grpSpPr>
              <a:xfrm>
                <a:off x="288925" y="1313180"/>
                <a:ext cx="2252663" cy="3182938"/>
                <a:chOff x="288925" y="1313180"/>
                <a:chExt cx="2252663" cy="3182938"/>
              </a:xfrm>
            </p:grpSpPr>
            <p:grpSp>
              <p:nvGrpSpPr>
                <p:cNvPr id="5" name="Group 3"/>
                <p:cNvGrpSpPr/>
                <p:nvPr/>
              </p:nvGrpSpPr>
              <p:grpSpPr bwMode="auto">
                <a:xfrm>
                  <a:off x="288925" y="1313180"/>
                  <a:ext cx="2252663" cy="3182938"/>
                  <a:chOff x="182" y="477"/>
                  <a:chExt cx="1419" cy="2005"/>
                </a:xfrm>
              </p:grpSpPr>
              <p:grpSp>
                <p:nvGrpSpPr>
                  <p:cNvPr id="8" name="Group 4"/>
                  <p:cNvGrpSpPr/>
                  <p:nvPr/>
                </p:nvGrpSpPr>
                <p:grpSpPr bwMode="auto">
                  <a:xfrm>
                    <a:off x="247" y="797"/>
                    <a:ext cx="1301" cy="1350"/>
                    <a:chOff x="714" y="1188"/>
                    <a:chExt cx="1769" cy="1860"/>
                  </a:xfrm>
                </p:grpSpPr>
                <p:sp>
                  <p:nvSpPr>
                    <p:cNvPr id="15" name="Rectangle 5"/>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 name="Oval 6"/>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7" name="Line 7"/>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8"/>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9"/>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10"/>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Oval 11"/>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Line 12"/>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13"/>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14"/>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15"/>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16"/>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17"/>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18"/>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19"/>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20"/>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21"/>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22"/>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23"/>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4"/>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 name="Text Box 25"/>
                  <p:cNvSpPr txBox="1">
                    <a:spLocks noChangeArrowheads="1"/>
                  </p:cNvSpPr>
                  <p:nvPr/>
                </p:nvSpPr>
                <p:spPr bwMode="auto">
                  <a:xfrm>
                    <a:off x="182" y="2152"/>
                    <a:ext cx="267" cy="33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p>
                </p:txBody>
              </p:sp>
              <p:sp>
                <p:nvSpPr>
                  <p:cNvPr id="10" name="Text Box 26"/>
                  <p:cNvSpPr txBox="1">
                    <a:spLocks noChangeArrowheads="1"/>
                  </p:cNvSpPr>
                  <p:nvPr/>
                </p:nvSpPr>
                <p:spPr bwMode="auto">
                  <a:xfrm>
                    <a:off x="1316" y="2130"/>
                    <a:ext cx="285"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p>
                </p:txBody>
              </p:sp>
              <p:sp>
                <p:nvSpPr>
                  <p:cNvPr id="11" name="Text Box 27"/>
                  <p:cNvSpPr txBox="1">
                    <a:spLocks noChangeArrowheads="1"/>
                  </p:cNvSpPr>
                  <p:nvPr/>
                </p:nvSpPr>
                <p:spPr bwMode="auto">
                  <a:xfrm>
                    <a:off x="1220" y="502"/>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p>
                </p:txBody>
              </p:sp>
              <p:grpSp>
                <p:nvGrpSpPr>
                  <p:cNvPr id="12" name="Group 28"/>
                  <p:cNvGrpSpPr/>
                  <p:nvPr/>
                </p:nvGrpSpPr>
                <p:grpSpPr bwMode="auto">
                  <a:xfrm>
                    <a:off x="331" y="477"/>
                    <a:ext cx="290" cy="327"/>
                    <a:chOff x="527" y="879"/>
                    <a:chExt cx="290" cy="327"/>
                  </a:xfrm>
                </p:grpSpPr>
                <p:sp>
                  <p:nvSpPr>
                    <p:cNvPr id="13" name="Text Box 29"/>
                    <p:cNvSpPr txBox="1">
                      <a:spLocks noChangeArrowheads="1"/>
                    </p:cNvSpPr>
                    <p:nvPr/>
                  </p:nvSpPr>
                  <p:spPr bwMode="auto">
                    <a:xfrm>
                      <a:off x="527" y="879"/>
                      <a:ext cx="290"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p>
                  </p:txBody>
                </p:sp>
                <p:sp>
                  <p:nvSpPr>
                    <p:cNvPr id="14" name="Line 30"/>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7" name="Line 103"/>
                <p:cNvSpPr>
                  <a:spLocks noChangeShapeType="1"/>
                </p:cNvSpPr>
                <p:nvPr/>
              </p:nvSpPr>
              <p:spPr bwMode="auto">
                <a:xfrm>
                  <a:off x="2173288" y="40373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7" name="Line 103"/>
              <p:cNvSpPr>
                <a:spLocks noChangeShapeType="1"/>
              </p:cNvSpPr>
              <p:nvPr/>
            </p:nvSpPr>
            <p:spPr bwMode="auto">
              <a:xfrm>
                <a:off x="359728" y="406781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80" name="Text Box 39"/>
          <p:cNvSpPr txBox="1">
            <a:spLocks noChangeArrowheads="1"/>
          </p:cNvSpPr>
          <p:nvPr/>
        </p:nvSpPr>
        <p:spPr bwMode="auto">
          <a:xfrm>
            <a:off x="6261442" y="100534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81" name="Text Box 39"/>
          <p:cNvSpPr txBox="1">
            <a:spLocks noChangeArrowheads="1"/>
          </p:cNvSpPr>
          <p:nvPr/>
        </p:nvSpPr>
        <p:spPr bwMode="auto">
          <a:xfrm>
            <a:off x="4341202" y="163018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87" name="Text Box 39"/>
          <p:cNvSpPr txBox="1">
            <a:spLocks noChangeArrowheads="1"/>
          </p:cNvSpPr>
          <p:nvPr/>
        </p:nvSpPr>
        <p:spPr bwMode="auto">
          <a:xfrm>
            <a:off x="6261442" y="166066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grpSp>
        <p:nvGrpSpPr>
          <p:cNvPr id="88" name="组合 87"/>
          <p:cNvGrpSpPr/>
          <p:nvPr/>
        </p:nvGrpSpPr>
        <p:grpSpPr>
          <a:xfrm>
            <a:off x="2636520" y="2160267"/>
            <a:ext cx="1772376" cy="1169551"/>
            <a:chOff x="2590800" y="1337307"/>
            <a:chExt cx="1772376" cy="1169551"/>
          </a:xfrm>
        </p:grpSpPr>
        <p:grpSp>
          <p:nvGrpSpPr>
            <p:cNvPr id="89" name="组合 47"/>
            <p:cNvGrpSpPr/>
            <p:nvPr/>
          </p:nvGrpSpPr>
          <p:grpSpPr>
            <a:xfrm>
              <a:off x="2590800" y="1337307"/>
              <a:ext cx="1772376" cy="1169551"/>
              <a:chOff x="2590800" y="1337307"/>
              <a:chExt cx="1772376" cy="1169551"/>
            </a:xfrm>
          </p:grpSpPr>
          <p:grpSp>
            <p:nvGrpSpPr>
              <p:cNvPr id="92" name="组合 44"/>
              <p:cNvGrpSpPr/>
              <p:nvPr/>
            </p:nvGrpSpPr>
            <p:grpSpPr>
              <a:xfrm>
                <a:off x="3291840" y="1337307"/>
                <a:ext cx="1071336" cy="1169551"/>
                <a:chOff x="2804160" y="1322067"/>
                <a:chExt cx="1071336" cy="1169551"/>
              </a:xfrm>
            </p:grpSpPr>
            <p:sp>
              <p:nvSpPr>
                <p:cNvPr id="94" name="Text Box 32"/>
                <p:cNvSpPr txBox="1">
                  <a:spLocks noChangeArrowheads="1"/>
                </p:cNvSpPr>
                <p:nvPr/>
              </p:nvSpPr>
              <p:spPr bwMode="auto">
                <a:xfrm>
                  <a:off x="2994433" y="1322067"/>
                  <a:ext cx="881063" cy="116955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S=0</a:t>
                  </a: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dirty="0">
                      <a:ln>
                        <a:solidFill>
                          <a:schemeClr val="tx1"/>
                        </a:solidFill>
                      </a:ln>
                    </a:rPr>
                    <a:t>R=1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5" name="左大括号 94"/>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93" name="TextBox 92"/>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(2)</a:t>
                </a:r>
                <a:endParaRPr lang="zh-CN" altLang="en-US" sz="2800" dirty="0">
                  <a:solidFill>
                    <a:schemeClr val="tx1"/>
                  </a:solidFill>
                  <a:latin typeface="Times New Roman" panose="02020603050405020304" pitchFamily="18" charset="0"/>
                </a:endParaRPr>
              </a:p>
            </p:txBody>
          </p:sp>
        </p:grpSp>
        <p:sp>
          <p:nvSpPr>
            <p:cNvPr id="90" name="Line 103"/>
            <p:cNvSpPr>
              <a:spLocks noChangeShapeType="1"/>
            </p:cNvSpPr>
            <p:nvPr/>
          </p:nvSpPr>
          <p:spPr bwMode="auto">
            <a:xfrm>
              <a:off x="3560128" y="143129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6" name="Text Box 39"/>
          <p:cNvSpPr txBox="1">
            <a:spLocks noChangeArrowheads="1"/>
          </p:cNvSpPr>
          <p:nvPr/>
        </p:nvSpPr>
        <p:spPr bwMode="auto">
          <a:xfrm>
            <a:off x="4356442" y="219406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02" name="Text Box 39"/>
          <p:cNvSpPr txBox="1">
            <a:spLocks noChangeArrowheads="1"/>
          </p:cNvSpPr>
          <p:nvPr/>
        </p:nvSpPr>
        <p:spPr bwMode="auto">
          <a:xfrm>
            <a:off x="6261442" y="222454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03" name="Text Box 39"/>
          <p:cNvSpPr txBox="1">
            <a:spLocks noChangeArrowheads="1"/>
          </p:cNvSpPr>
          <p:nvPr/>
        </p:nvSpPr>
        <p:spPr bwMode="auto">
          <a:xfrm>
            <a:off x="4356442" y="278842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08" name="Text Box 39"/>
          <p:cNvSpPr txBox="1">
            <a:spLocks noChangeArrowheads="1"/>
          </p:cNvSpPr>
          <p:nvPr/>
        </p:nvSpPr>
        <p:spPr bwMode="auto">
          <a:xfrm>
            <a:off x="6246202" y="278842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grpSp>
        <p:nvGrpSpPr>
          <p:cNvPr id="109" name="组合 108"/>
          <p:cNvGrpSpPr/>
          <p:nvPr/>
        </p:nvGrpSpPr>
        <p:grpSpPr>
          <a:xfrm>
            <a:off x="2651760" y="3303267"/>
            <a:ext cx="1772376" cy="1169551"/>
            <a:chOff x="2590800" y="1337307"/>
            <a:chExt cx="1772376" cy="1169551"/>
          </a:xfrm>
        </p:grpSpPr>
        <p:grpSp>
          <p:nvGrpSpPr>
            <p:cNvPr id="110" name="组合 47"/>
            <p:cNvGrpSpPr/>
            <p:nvPr/>
          </p:nvGrpSpPr>
          <p:grpSpPr>
            <a:xfrm>
              <a:off x="2590800" y="1337307"/>
              <a:ext cx="1772376" cy="1169551"/>
              <a:chOff x="2590800" y="1337307"/>
              <a:chExt cx="1772376" cy="1169551"/>
            </a:xfrm>
          </p:grpSpPr>
          <p:grpSp>
            <p:nvGrpSpPr>
              <p:cNvPr id="113" name="组合 44"/>
              <p:cNvGrpSpPr/>
              <p:nvPr/>
            </p:nvGrpSpPr>
            <p:grpSpPr>
              <a:xfrm>
                <a:off x="3291840" y="1337307"/>
                <a:ext cx="1071336" cy="1169551"/>
                <a:chOff x="2804160" y="1322067"/>
                <a:chExt cx="1071336" cy="1169551"/>
              </a:xfrm>
            </p:grpSpPr>
            <p:sp>
              <p:nvSpPr>
                <p:cNvPr id="115" name="Text Box 32"/>
                <p:cNvSpPr txBox="1">
                  <a:spLocks noChangeArrowheads="1"/>
                </p:cNvSpPr>
                <p:nvPr/>
              </p:nvSpPr>
              <p:spPr bwMode="auto">
                <a:xfrm>
                  <a:off x="2994433" y="1322067"/>
                  <a:ext cx="881063" cy="116955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S=1</a:t>
                  </a: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dirty="0">
                      <a:ln>
                        <a:solidFill>
                          <a:schemeClr val="tx1"/>
                        </a:solidFill>
                      </a:ln>
                    </a:rPr>
                    <a:t>R=0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6" name="左大括号 115"/>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114" name="TextBox 113"/>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(3)</a:t>
                </a:r>
                <a:endParaRPr lang="zh-CN" altLang="en-US" sz="2800" dirty="0">
                  <a:solidFill>
                    <a:schemeClr val="tx1"/>
                  </a:solidFill>
                  <a:latin typeface="Times New Roman" panose="02020603050405020304" pitchFamily="18" charset="0"/>
                </a:endParaRPr>
              </a:p>
            </p:txBody>
          </p:sp>
        </p:grpSp>
        <p:sp>
          <p:nvSpPr>
            <p:cNvPr id="111" name="Line 103"/>
            <p:cNvSpPr>
              <a:spLocks noChangeShapeType="1"/>
            </p:cNvSpPr>
            <p:nvPr/>
          </p:nvSpPr>
          <p:spPr bwMode="auto">
            <a:xfrm>
              <a:off x="3560128" y="143129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17" name="Text Box 39"/>
          <p:cNvSpPr txBox="1">
            <a:spLocks noChangeArrowheads="1"/>
          </p:cNvSpPr>
          <p:nvPr/>
        </p:nvSpPr>
        <p:spPr bwMode="auto">
          <a:xfrm>
            <a:off x="4341202" y="329134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22" name="Text Box 39"/>
          <p:cNvSpPr txBox="1">
            <a:spLocks noChangeArrowheads="1"/>
          </p:cNvSpPr>
          <p:nvPr/>
        </p:nvSpPr>
        <p:spPr bwMode="auto">
          <a:xfrm>
            <a:off x="6230962" y="332182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23" name="Text Box 39"/>
          <p:cNvSpPr txBox="1">
            <a:spLocks noChangeArrowheads="1"/>
          </p:cNvSpPr>
          <p:nvPr/>
        </p:nvSpPr>
        <p:spPr bwMode="auto">
          <a:xfrm>
            <a:off x="4325962" y="391618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31" name="TextBox 130"/>
          <p:cNvSpPr txBox="1"/>
          <p:nvPr/>
        </p:nvSpPr>
        <p:spPr bwMode="auto">
          <a:xfrm>
            <a:off x="8122920" y="1158240"/>
            <a:ext cx="929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保持状态</a:t>
            </a:r>
          </a:p>
        </p:txBody>
      </p:sp>
      <p:sp>
        <p:nvSpPr>
          <p:cNvPr id="132" name="TextBox 131"/>
          <p:cNvSpPr txBox="1"/>
          <p:nvPr/>
        </p:nvSpPr>
        <p:spPr bwMode="auto">
          <a:xfrm>
            <a:off x="8077200" y="2331720"/>
            <a:ext cx="11887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置“</a:t>
            </a:r>
            <a:r>
              <a:rPr lang="en-US" altLang="zh-CN" sz="2400" dirty="0">
                <a:solidFill>
                  <a:schemeClr val="tx1"/>
                </a:solidFill>
                <a:latin typeface="黑体" panose="02010609060101010101" pitchFamily="49" charset="-122"/>
                <a:ea typeface="黑体" panose="02010609060101010101" pitchFamily="49" charset="-122"/>
              </a:rPr>
              <a:t>1</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状态</a:t>
            </a:r>
          </a:p>
        </p:txBody>
      </p:sp>
      <p:sp>
        <p:nvSpPr>
          <p:cNvPr id="140" name="Text Box 39"/>
          <p:cNvSpPr txBox="1">
            <a:spLocks noChangeArrowheads="1"/>
          </p:cNvSpPr>
          <p:nvPr/>
        </p:nvSpPr>
        <p:spPr bwMode="auto">
          <a:xfrm>
            <a:off x="6230962" y="3931422"/>
            <a:ext cx="210531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41" name="TextBox 140"/>
          <p:cNvSpPr txBox="1"/>
          <p:nvPr/>
        </p:nvSpPr>
        <p:spPr bwMode="auto">
          <a:xfrm>
            <a:off x="8046720" y="3429000"/>
            <a:ext cx="11887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置“</a:t>
            </a:r>
            <a:r>
              <a:rPr lang="en-US" altLang="zh-CN" sz="2400" dirty="0">
                <a:solidFill>
                  <a:schemeClr val="tx1"/>
                </a:solidFill>
                <a:latin typeface="黑体" panose="02010609060101010101" pitchFamily="49" charset="-122"/>
                <a:ea typeface="黑体" panose="02010609060101010101" pitchFamily="49" charset="-122"/>
              </a:rPr>
              <a:t>0</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状态</a:t>
            </a:r>
          </a:p>
        </p:txBody>
      </p:sp>
      <p:grpSp>
        <p:nvGrpSpPr>
          <p:cNvPr id="142" name="组合 141"/>
          <p:cNvGrpSpPr/>
          <p:nvPr/>
        </p:nvGrpSpPr>
        <p:grpSpPr>
          <a:xfrm>
            <a:off x="518160" y="4648200"/>
            <a:ext cx="1763742" cy="961938"/>
            <a:chOff x="2590800" y="1508760"/>
            <a:chExt cx="1763742" cy="961938"/>
          </a:xfrm>
        </p:grpSpPr>
        <p:grpSp>
          <p:nvGrpSpPr>
            <p:cNvPr id="143" name="组合 47"/>
            <p:cNvGrpSpPr/>
            <p:nvPr/>
          </p:nvGrpSpPr>
          <p:grpSpPr>
            <a:xfrm>
              <a:off x="2590800" y="1508760"/>
              <a:ext cx="1763742" cy="961938"/>
              <a:chOff x="2590800" y="1508760"/>
              <a:chExt cx="1763742" cy="961938"/>
            </a:xfrm>
          </p:grpSpPr>
          <p:grpSp>
            <p:nvGrpSpPr>
              <p:cNvPr id="146" name="组合 44"/>
              <p:cNvGrpSpPr/>
              <p:nvPr/>
            </p:nvGrpSpPr>
            <p:grpSpPr>
              <a:xfrm>
                <a:off x="3291840" y="1508760"/>
                <a:ext cx="1062702" cy="961938"/>
                <a:chOff x="2804160" y="1493520"/>
                <a:chExt cx="1062702" cy="961938"/>
              </a:xfrm>
            </p:grpSpPr>
            <p:sp>
              <p:nvSpPr>
                <p:cNvPr id="148" name="Text Box 32"/>
                <p:cNvSpPr txBox="1">
                  <a:spLocks noChangeArrowheads="1"/>
                </p:cNvSpPr>
                <p:nvPr/>
              </p:nvSpPr>
              <p:spPr bwMode="auto">
                <a:xfrm>
                  <a:off x="2985799" y="1501351"/>
                  <a:ext cx="881063" cy="95410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S=0</a:t>
                  </a:r>
                  <a:r>
                    <a:rPr lang="en-US" altLang="zh-CN" sz="2800" b="0" dirty="0">
                      <a:ln>
                        <a:solidFill>
                          <a:schemeClr val="tx1"/>
                        </a:solidFill>
                      </a:ln>
                    </a:rPr>
                    <a:t>R=0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9" name="左大括号 148"/>
                <p:cNvSpPr/>
                <p:nvPr/>
              </p:nvSpPr>
              <p:spPr bwMode="auto">
                <a:xfrm>
                  <a:off x="2804160" y="1493520"/>
                  <a:ext cx="213360" cy="853440"/>
                </a:xfrm>
                <a:prstGeom prst="leftBrac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sp>
            <p:nvSpPr>
              <p:cNvPr id="147" name="TextBox 146"/>
              <p:cNvSpPr txBox="1"/>
              <p:nvPr/>
            </p:nvSpPr>
            <p:spPr bwMode="auto">
              <a:xfrm>
                <a:off x="2590800" y="1615440"/>
                <a:ext cx="563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(4)</a:t>
                </a:r>
                <a:endParaRPr lang="zh-CN" altLang="en-US" sz="2800" dirty="0">
                  <a:solidFill>
                    <a:schemeClr val="tx1"/>
                  </a:solidFill>
                  <a:latin typeface="Times New Roman" panose="02020603050405020304" pitchFamily="18" charset="0"/>
                </a:endParaRPr>
              </a:p>
            </p:txBody>
          </p:sp>
        </p:grpSp>
        <p:sp>
          <p:nvSpPr>
            <p:cNvPr id="144" name="Line 103"/>
            <p:cNvSpPr>
              <a:spLocks noChangeShapeType="1"/>
            </p:cNvSpPr>
            <p:nvPr/>
          </p:nvSpPr>
          <p:spPr bwMode="auto">
            <a:xfrm>
              <a:off x="3560128" y="158496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 name="Line 103"/>
            <p:cNvSpPr>
              <a:spLocks noChangeShapeType="1"/>
            </p:cNvSpPr>
            <p:nvPr/>
          </p:nvSpPr>
          <p:spPr bwMode="auto">
            <a:xfrm>
              <a:off x="3560128" y="20561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50" name="Text Box 39"/>
          <p:cNvSpPr txBox="1">
            <a:spLocks noChangeArrowheads="1"/>
          </p:cNvSpPr>
          <p:nvPr/>
        </p:nvSpPr>
        <p:spPr bwMode="auto">
          <a:xfrm>
            <a:off x="2161882" y="446482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grpSp>
        <p:nvGrpSpPr>
          <p:cNvPr id="159" name="组合 158"/>
          <p:cNvGrpSpPr/>
          <p:nvPr/>
        </p:nvGrpSpPr>
        <p:grpSpPr>
          <a:xfrm>
            <a:off x="3840480" y="4480062"/>
            <a:ext cx="2849880" cy="523220"/>
            <a:chOff x="3931920" y="4876302"/>
            <a:chExt cx="2849880" cy="523220"/>
          </a:xfrm>
        </p:grpSpPr>
        <p:sp>
          <p:nvSpPr>
            <p:cNvPr id="157" name="Text Box 39"/>
            <p:cNvSpPr txBox="1">
              <a:spLocks noChangeArrowheads="1"/>
            </p:cNvSpPr>
            <p:nvPr/>
          </p:nvSpPr>
          <p:spPr bwMode="auto">
            <a:xfrm>
              <a:off x="3931920" y="4876302"/>
              <a:ext cx="284988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lang="en-US" altLang="zh-CN" sz="2800" b="0" dirty="0">
                  <a:ln>
                    <a:solidFill>
                      <a:schemeClr val="tx1"/>
                    </a:solidFill>
                  </a:ln>
                </a:rPr>
                <a:t>=Q</a:t>
              </a:r>
              <a:r>
                <a:rPr lang="en-US" altLang="zh-CN" sz="2800" b="0" baseline="30000" dirty="0">
                  <a:ln>
                    <a:solidFill>
                      <a:schemeClr val="tx1"/>
                    </a:solidFill>
                  </a:ln>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58" name="Line 103"/>
            <p:cNvSpPr>
              <a:spLocks noChangeShapeType="1"/>
            </p:cNvSpPr>
            <p:nvPr/>
          </p:nvSpPr>
          <p:spPr bwMode="auto">
            <a:xfrm>
              <a:off x="5556568" y="49517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60" name="Text Box 39"/>
          <p:cNvSpPr txBox="1">
            <a:spLocks noChangeArrowheads="1"/>
          </p:cNvSpPr>
          <p:nvPr/>
        </p:nvSpPr>
        <p:spPr bwMode="auto">
          <a:xfrm>
            <a:off x="2161882" y="5059182"/>
            <a:ext cx="175479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若：</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grpSp>
        <p:nvGrpSpPr>
          <p:cNvPr id="167" name="组合 166"/>
          <p:cNvGrpSpPr/>
          <p:nvPr/>
        </p:nvGrpSpPr>
        <p:grpSpPr>
          <a:xfrm>
            <a:off x="3794760" y="5043942"/>
            <a:ext cx="2849880" cy="523220"/>
            <a:chOff x="3931920" y="4876302"/>
            <a:chExt cx="2849880" cy="523220"/>
          </a:xfrm>
        </p:grpSpPr>
        <p:sp>
          <p:nvSpPr>
            <p:cNvPr id="168" name="Text Box 39"/>
            <p:cNvSpPr txBox="1">
              <a:spLocks noChangeArrowheads="1"/>
            </p:cNvSpPr>
            <p:nvPr/>
          </p:nvSpPr>
          <p:spPr bwMode="auto">
            <a:xfrm>
              <a:off x="3931920" y="4876302"/>
              <a:ext cx="284988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defRPr/>
              </a:pPr>
              <a:r>
                <a:rPr lang="zh-CN" altLang="en-US" sz="2800" b="0" dirty="0">
                  <a:ln>
                    <a:solidFill>
                      <a:schemeClr val="tx1"/>
                    </a:solidFill>
                  </a:ln>
                </a:rPr>
                <a:t>则：</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lang="en-US" altLang="zh-CN" sz="2800" b="0" dirty="0">
                  <a:ln>
                    <a:solidFill>
                      <a:schemeClr val="tx1"/>
                    </a:solidFill>
                  </a:ln>
                </a:rPr>
                <a:t>=Q</a:t>
              </a:r>
              <a:r>
                <a:rPr lang="en-US" altLang="zh-CN" sz="2800" b="0" baseline="30000" dirty="0">
                  <a:ln>
                    <a:solidFill>
                      <a:schemeClr val="tx1"/>
                    </a:solidFill>
                  </a:ln>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69" name="Line 103"/>
            <p:cNvSpPr>
              <a:spLocks noChangeShapeType="1"/>
            </p:cNvSpPr>
            <p:nvPr/>
          </p:nvSpPr>
          <p:spPr bwMode="auto">
            <a:xfrm>
              <a:off x="5556568" y="4951730"/>
              <a:ext cx="223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70" name="TextBox 169"/>
          <p:cNvSpPr txBox="1"/>
          <p:nvPr/>
        </p:nvSpPr>
        <p:spPr bwMode="auto">
          <a:xfrm>
            <a:off x="6726873" y="4440084"/>
            <a:ext cx="9296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输出状态确定</a:t>
            </a:r>
          </a:p>
        </p:txBody>
      </p:sp>
      <p:sp>
        <p:nvSpPr>
          <p:cNvPr id="97" name="TextBox 169"/>
          <p:cNvSpPr txBox="1"/>
          <p:nvPr/>
        </p:nvSpPr>
        <p:spPr bwMode="auto">
          <a:xfrm>
            <a:off x="7711440" y="4456506"/>
            <a:ext cx="9296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400" dirty="0">
                <a:solidFill>
                  <a:schemeClr val="tx1"/>
                </a:solidFill>
                <a:latin typeface="黑体" panose="02010609060101010101" pitchFamily="49" charset="-122"/>
                <a:ea typeface="黑体" panose="02010609060101010101" pitchFamily="49" charset="-122"/>
              </a:rPr>
              <a:t>保持状态不定</a:t>
            </a:r>
          </a:p>
        </p:txBody>
      </p:sp>
      <p:grpSp>
        <p:nvGrpSpPr>
          <p:cNvPr id="40" name="组合 39"/>
          <p:cNvGrpSpPr/>
          <p:nvPr/>
        </p:nvGrpSpPr>
        <p:grpSpPr>
          <a:xfrm>
            <a:off x="213360" y="5565636"/>
            <a:ext cx="8656319" cy="1200329"/>
            <a:chOff x="213360" y="5565636"/>
            <a:chExt cx="8656319" cy="1200329"/>
          </a:xfrm>
        </p:grpSpPr>
        <p:sp>
          <p:nvSpPr>
            <p:cNvPr id="171" name="Text Box 99"/>
            <p:cNvSpPr txBox="1">
              <a:spLocks noChangeArrowheads="1"/>
            </p:cNvSpPr>
            <p:nvPr/>
          </p:nvSpPr>
          <p:spPr bwMode="auto">
            <a:xfrm>
              <a:off x="213360" y="5565636"/>
              <a:ext cx="8656319" cy="1200329"/>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accent6">
                        <a:lumMod val="60000"/>
                        <a:lumOff val="40000"/>
                      </a:schemeClr>
                    </a:solid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solidFill>
                      <a:schemeClr val="accent6">
                        <a:lumMod val="60000"/>
                        <a:lumOff val="40000"/>
                      </a:schemeClr>
                    </a:solid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zh-CN" altLang="en-US" sz="2400" i="0" u="none" strike="noStrike" kern="1200" cap="none" spc="0" normalizeH="0" noProof="0" dirty="0">
                  <a:solidFill>
                    <a:srgbClr val="FF0000"/>
                  </a:solidFill>
                  <a:effectLst/>
                  <a:uLnTx/>
                  <a:uFillTx/>
                  <a:latin typeface="黑体" panose="02010609060101010101" pitchFamily="49" charset="-122"/>
                  <a:ea typeface="黑体" panose="02010609060101010101" pitchFamily="49" charset="-122"/>
                </a:rPr>
                <a:t>不定状态：</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触发器既不是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态，也不是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0</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态，而且在</a:t>
              </a:r>
              <a:r>
                <a:rPr lang="en-US" altLang="zh-CN" sz="2400" dirty="0">
                  <a:latin typeface="黑体" panose="02010609060101010101" pitchFamily="49" charset="-122"/>
                  <a:ea typeface="黑体" panose="02010609060101010101" pitchFamily="49" charset="-122"/>
                  <a:cs typeface="Times New Roman" panose="02020603050405020304" pitchFamily="18" charset="0"/>
                </a:rPr>
                <a:t>S</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2400" dirty="0">
                  <a:latin typeface="黑体" panose="02010609060101010101" pitchFamily="49" charset="-122"/>
                  <a:ea typeface="黑体" panose="02010609060101010101" pitchFamily="49" charset="-122"/>
                  <a:cs typeface="Times New Roman" panose="02020603050405020304" pitchFamily="18" charset="0"/>
                </a:rPr>
                <a:t>R</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同时回到</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后无法判定触发器将回到</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态还是</a:t>
              </a:r>
              <a:r>
                <a:rPr lang="en-US" altLang="zh-CN" sz="2400" dirty="0">
                  <a:latin typeface="黑体" panose="02010609060101010101" pitchFamily="49" charset="-122"/>
                  <a:ea typeface="黑体" panose="02010609060101010101" pitchFamily="49" charset="-122"/>
                  <a:cs typeface="Times New Roman" panose="02020603050405020304" pitchFamily="18" charset="0"/>
                </a:rPr>
                <a:t>0</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态。在正常工作时，输入信号不允许输入</a:t>
              </a:r>
              <a:r>
                <a:rPr lang="en-US" altLang="zh-CN" sz="2400" dirty="0">
                  <a:latin typeface="黑体" panose="02010609060101010101" pitchFamily="49" charset="-122"/>
                  <a:ea typeface="黑体" panose="02010609060101010101" pitchFamily="49" charset="-122"/>
                  <a:cs typeface="Times New Roman" panose="02020603050405020304" pitchFamily="18" charset="0"/>
                </a:rPr>
                <a:t>S=R=0</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的信号。</a:t>
              </a:r>
            </a:p>
          </p:txBody>
        </p:sp>
        <p:cxnSp>
          <p:nvCxnSpPr>
            <p:cNvPr id="35" name="直接连接符 34"/>
            <p:cNvCxnSpPr/>
            <p:nvPr/>
          </p:nvCxnSpPr>
          <p:spPr bwMode="auto">
            <a:xfrm>
              <a:off x="7531240" y="5638302"/>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接连接符 100"/>
            <p:cNvCxnSpPr/>
            <p:nvPr/>
          </p:nvCxnSpPr>
          <p:spPr bwMode="auto">
            <a:xfrm>
              <a:off x="7942720" y="5638302"/>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接连接符 103"/>
            <p:cNvCxnSpPr/>
            <p:nvPr/>
          </p:nvCxnSpPr>
          <p:spPr bwMode="auto">
            <a:xfrm>
              <a:off x="2738260" y="6388579"/>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p:cNvCxnSpPr/>
            <p:nvPr/>
          </p:nvCxnSpPr>
          <p:spPr bwMode="auto">
            <a:xfrm>
              <a:off x="3035440" y="6388579"/>
              <a:ext cx="1802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linds(horizontal)">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blinds(horizontal)">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blinds(horizontal)">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blinds(horizontal)">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blinds(horizontal)">
                                      <p:cBhvr>
                                        <p:cTn id="52" dur="500"/>
                                        <p:tgtEl>
                                          <p:spTgt spid="9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blinds(horizontal)">
                                      <p:cBhvr>
                                        <p:cTn id="57" dur="500"/>
                                        <p:tgtEl>
                                          <p:spTgt spid="1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blinds(horizontal)">
                                      <p:cBhvr>
                                        <p:cTn id="62" dur="5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blinds(horizontal)">
                                      <p:cBhvr>
                                        <p:cTn id="67" dur="500"/>
                                        <p:tgtEl>
                                          <p:spTgt spid="1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blinds(horizontal)">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blinds(horizontal)">
                                      <p:cBhvr>
                                        <p:cTn id="77" dur="500"/>
                                        <p:tgtEl>
                                          <p:spTgt spid="10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blinds(horizontal)">
                                      <p:cBhvr>
                                        <p:cTn id="82" dur="500"/>
                                        <p:tgtEl>
                                          <p:spTgt spid="11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blinds(horizontal)">
                                      <p:cBhvr>
                                        <p:cTn id="87" dur="500"/>
                                        <p:tgtEl>
                                          <p:spTgt spid="1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blinds(horizontal)">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40"/>
                                        </p:tgtEl>
                                        <p:attrNameLst>
                                          <p:attrName>style.visibility</p:attrName>
                                        </p:attrNameLst>
                                      </p:cBhvr>
                                      <p:to>
                                        <p:strVal val="visible"/>
                                      </p:to>
                                    </p:set>
                                    <p:animEffect transition="in" filter="blinds(horizontal)">
                                      <p:cBhvr>
                                        <p:cTn id="97" dur="500"/>
                                        <p:tgtEl>
                                          <p:spTgt spid="14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41"/>
                                        </p:tgtEl>
                                        <p:attrNameLst>
                                          <p:attrName>style.visibility</p:attrName>
                                        </p:attrNameLst>
                                      </p:cBhvr>
                                      <p:to>
                                        <p:strVal val="visible"/>
                                      </p:to>
                                    </p:set>
                                    <p:animEffect transition="in" filter="blinds(horizontal)">
                                      <p:cBhvr>
                                        <p:cTn id="102" dur="500"/>
                                        <p:tgtEl>
                                          <p:spTgt spid="14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42"/>
                                        </p:tgtEl>
                                        <p:attrNameLst>
                                          <p:attrName>style.visibility</p:attrName>
                                        </p:attrNameLst>
                                      </p:cBhvr>
                                      <p:to>
                                        <p:strVal val="visible"/>
                                      </p:to>
                                    </p:set>
                                    <p:animEffect transition="in" filter="blinds(horizontal)">
                                      <p:cBhvr>
                                        <p:cTn id="107" dur="500"/>
                                        <p:tgtEl>
                                          <p:spTgt spid="14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50"/>
                                        </p:tgtEl>
                                        <p:attrNameLst>
                                          <p:attrName>style.visibility</p:attrName>
                                        </p:attrNameLst>
                                      </p:cBhvr>
                                      <p:to>
                                        <p:strVal val="visible"/>
                                      </p:to>
                                    </p:set>
                                    <p:animEffect transition="in" filter="blinds(horizontal)">
                                      <p:cBhvr>
                                        <p:cTn id="112" dur="500"/>
                                        <p:tgtEl>
                                          <p:spTgt spid="15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59"/>
                                        </p:tgtEl>
                                        <p:attrNameLst>
                                          <p:attrName>style.visibility</p:attrName>
                                        </p:attrNameLst>
                                      </p:cBhvr>
                                      <p:to>
                                        <p:strVal val="visible"/>
                                      </p:to>
                                    </p:set>
                                    <p:animEffect transition="in" filter="blinds(horizontal)">
                                      <p:cBhvr>
                                        <p:cTn id="117" dur="500"/>
                                        <p:tgtEl>
                                          <p:spTgt spid="15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60"/>
                                        </p:tgtEl>
                                        <p:attrNameLst>
                                          <p:attrName>style.visibility</p:attrName>
                                        </p:attrNameLst>
                                      </p:cBhvr>
                                      <p:to>
                                        <p:strVal val="visible"/>
                                      </p:to>
                                    </p:set>
                                    <p:animEffect transition="in" filter="blinds(horizontal)">
                                      <p:cBhvr>
                                        <p:cTn id="122" dur="500"/>
                                        <p:tgtEl>
                                          <p:spTgt spid="16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67"/>
                                        </p:tgtEl>
                                        <p:attrNameLst>
                                          <p:attrName>style.visibility</p:attrName>
                                        </p:attrNameLst>
                                      </p:cBhvr>
                                      <p:to>
                                        <p:strVal val="visible"/>
                                      </p:to>
                                    </p:set>
                                    <p:animEffect transition="in" filter="blinds(horizontal)">
                                      <p:cBhvr>
                                        <p:cTn id="127" dur="500"/>
                                        <p:tgtEl>
                                          <p:spTgt spid="16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0"/>
                                        </p:tgtEl>
                                        <p:attrNameLst>
                                          <p:attrName>style.visibility</p:attrName>
                                        </p:attrNameLst>
                                      </p:cBhvr>
                                      <p:to>
                                        <p:strVal val="visible"/>
                                      </p:to>
                                    </p:set>
                                    <p:animEffect transition="in" filter="blinds(horizontal)">
                                      <p:cBhvr>
                                        <p:cTn id="132" dur="500"/>
                                        <p:tgtEl>
                                          <p:spTgt spid="17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animEffect transition="in" filter="blinds(horizontal)">
                                      <p:cBhvr>
                                        <p:cTn id="137" dur="500"/>
                                        <p:tgtEl>
                                          <p:spTgt spid="97"/>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9" grpId="0"/>
      <p:bldP spid="80" grpId="0"/>
      <p:bldP spid="81" grpId="0"/>
      <p:bldP spid="87" grpId="0"/>
      <p:bldP spid="96" grpId="0"/>
      <p:bldP spid="102" grpId="0"/>
      <p:bldP spid="103" grpId="0"/>
      <p:bldP spid="108" grpId="0"/>
      <p:bldP spid="117" grpId="0"/>
      <p:bldP spid="122" grpId="0"/>
      <p:bldP spid="123" grpId="0"/>
      <p:bldP spid="131" grpId="0"/>
      <p:bldP spid="132" grpId="0"/>
      <p:bldP spid="140" grpId="0"/>
      <p:bldP spid="141" grpId="0"/>
      <p:bldP spid="150" grpId="0"/>
      <p:bldP spid="160" grpId="0"/>
      <p:bldP spid="170" grpId="0"/>
      <p:bldP spid="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065928" y="46943"/>
            <a:ext cx="1389063" cy="522288"/>
          </a:xfrm>
          <a:prstGeom prst="rect">
            <a:avLst/>
          </a:prstGeom>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j-cs"/>
              </a:rPr>
              <a:t>功能表</a:t>
            </a:r>
            <a:endPar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4" name="Text Box 67"/>
          <p:cNvSpPr txBox="1">
            <a:spLocks noChangeArrowheads="1"/>
          </p:cNvSpPr>
          <p:nvPr/>
        </p:nvSpPr>
        <p:spPr bwMode="auto">
          <a:xfrm>
            <a:off x="7132637" y="442506"/>
            <a:ext cx="1758950"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逻辑符号</a:t>
            </a:r>
          </a:p>
        </p:txBody>
      </p:sp>
      <p:grpSp>
        <p:nvGrpSpPr>
          <p:cNvPr id="5" name="Group 110"/>
          <p:cNvGrpSpPr/>
          <p:nvPr/>
        </p:nvGrpSpPr>
        <p:grpSpPr bwMode="auto">
          <a:xfrm>
            <a:off x="7243762" y="1077916"/>
            <a:ext cx="1489074" cy="2159001"/>
            <a:chOff x="1737" y="2476"/>
            <a:chExt cx="938" cy="1360"/>
          </a:xfrm>
        </p:grpSpPr>
        <p:sp>
          <p:nvSpPr>
            <p:cNvPr id="6" name="Rectangle 68"/>
            <p:cNvSpPr>
              <a:spLocks noChangeArrowheads="1"/>
            </p:cNvSpPr>
            <p:nvPr/>
          </p:nvSpPr>
          <p:spPr bwMode="auto">
            <a:xfrm>
              <a:off x="1782" y="2826"/>
              <a:ext cx="782" cy="40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 name="Line 69"/>
            <p:cNvSpPr>
              <a:spLocks noChangeShapeType="1"/>
            </p:cNvSpPr>
            <p:nvPr/>
          </p:nvSpPr>
          <p:spPr bwMode="auto">
            <a:xfrm flipV="1">
              <a:off x="2369" y="2478"/>
              <a:ext cx="0" cy="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Oval 70"/>
            <p:cNvSpPr>
              <a:spLocks noChangeArrowheads="1"/>
            </p:cNvSpPr>
            <p:nvPr/>
          </p:nvSpPr>
          <p:spPr bwMode="auto">
            <a:xfrm>
              <a:off x="1967" y="273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 name="Line 71"/>
            <p:cNvSpPr>
              <a:spLocks noChangeShapeType="1"/>
            </p:cNvSpPr>
            <p:nvPr/>
          </p:nvSpPr>
          <p:spPr bwMode="auto">
            <a:xfrm flipV="1">
              <a:off x="2010" y="2478"/>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Oval 72"/>
            <p:cNvSpPr>
              <a:spLocks noChangeArrowheads="1"/>
            </p:cNvSpPr>
            <p:nvPr/>
          </p:nvSpPr>
          <p:spPr bwMode="auto">
            <a:xfrm>
              <a:off x="2336" y="322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 name="Oval 73"/>
            <p:cNvSpPr>
              <a:spLocks noChangeArrowheads="1"/>
            </p:cNvSpPr>
            <p:nvPr/>
          </p:nvSpPr>
          <p:spPr bwMode="auto">
            <a:xfrm>
              <a:off x="1967" y="322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2" name="Line 74"/>
            <p:cNvSpPr>
              <a:spLocks noChangeShapeType="1"/>
            </p:cNvSpPr>
            <p:nvPr/>
          </p:nvSpPr>
          <p:spPr bwMode="auto">
            <a:xfrm>
              <a:off x="2369" y="3304"/>
              <a:ext cx="0" cy="20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Text Box 76"/>
            <p:cNvSpPr txBox="1">
              <a:spLocks noChangeArrowheads="1"/>
            </p:cNvSpPr>
            <p:nvPr/>
          </p:nvSpPr>
          <p:spPr bwMode="auto">
            <a:xfrm>
              <a:off x="2337" y="2476"/>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p>
          </p:txBody>
        </p:sp>
        <p:grpSp>
          <p:nvGrpSpPr>
            <p:cNvPr id="14" name="Group 79"/>
            <p:cNvGrpSpPr/>
            <p:nvPr/>
          </p:nvGrpSpPr>
          <p:grpSpPr bwMode="auto">
            <a:xfrm>
              <a:off x="1737" y="2523"/>
              <a:ext cx="338" cy="288"/>
              <a:chOff x="2792" y="3391"/>
              <a:chExt cx="338" cy="288"/>
            </a:xfrm>
          </p:grpSpPr>
          <p:sp>
            <p:nvSpPr>
              <p:cNvPr id="24" name="Text Box 77"/>
              <p:cNvSpPr txBox="1">
                <a:spLocks noChangeArrowheads="1"/>
              </p:cNvSpPr>
              <p:nvPr/>
            </p:nvSpPr>
            <p:spPr bwMode="auto">
              <a:xfrm>
                <a:off x="2792" y="339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p>
            </p:txBody>
          </p:sp>
          <p:sp>
            <p:nvSpPr>
              <p:cNvPr id="25" name="Line 78"/>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84"/>
            <p:cNvGrpSpPr/>
            <p:nvPr/>
          </p:nvGrpSpPr>
          <p:grpSpPr bwMode="auto">
            <a:xfrm>
              <a:off x="2280" y="3533"/>
              <a:ext cx="338" cy="288"/>
              <a:chOff x="3410" y="3685"/>
              <a:chExt cx="338" cy="288"/>
            </a:xfrm>
          </p:grpSpPr>
          <p:sp>
            <p:nvSpPr>
              <p:cNvPr id="22" name="Text Box 81"/>
              <p:cNvSpPr txBox="1">
                <a:spLocks noChangeArrowheads="1"/>
              </p:cNvSpPr>
              <p:nvPr/>
            </p:nvSpPr>
            <p:spPr bwMode="auto">
              <a:xfrm>
                <a:off x="3410" y="3685"/>
                <a:ext cx="338" cy="288"/>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p>
            </p:txBody>
          </p:sp>
          <p:sp>
            <p:nvSpPr>
              <p:cNvPr id="23" name="Line 83"/>
              <p:cNvSpPr>
                <a:spLocks noChangeShapeType="1"/>
              </p:cNvSpPr>
              <p:nvPr/>
            </p:nvSpPr>
            <p:spPr bwMode="auto">
              <a:xfrm>
                <a:off x="3467" y="3739"/>
                <a:ext cx="8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89"/>
            <p:cNvGrpSpPr/>
            <p:nvPr/>
          </p:nvGrpSpPr>
          <p:grpSpPr bwMode="auto">
            <a:xfrm>
              <a:off x="1888" y="3281"/>
              <a:ext cx="338" cy="555"/>
              <a:chOff x="1888" y="3314"/>
              <a:chExt cx="338" cy="555"/>
            </a:xfrm>
          </p:grpSpPr>
          <p:sp>
            <p:nvSpPr>
              <p:cNvPr id="19" name="Line 75"/>
              <p:cNvSpPr>
                <a:spLocks noChangeShapeType="1"/>
              </p:cNvSpPr>
              <p:nvPr/>
            </p:nvSpPr>
            <p:spPr bwMode="auto">
              <a:xfrm>
                <a:off x="1999" y="3314"/>
                <a:ext cx="0" cy="20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Text Box 86"/>
              <p:cNvSpPr txBox="1">
                <a:spLocks noChangeArrowheads="1"/>
              </p:cNvSpPr>
              <p:nvPr/>
            </p:nvSpPr>
            <p:spPr bwMode="auto">
              <a:xfrm>
                <a:off x="1888" y="3581"/>
                <a:ext cx="338" cy="288"/>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p>
            </p:txBody>
          </p:sp>
          <p:sp>
            <p:nvSpPr>
              <p:cNvPr id="21" name="Line 88"/>
              <p:cNvSpPr>
                <a:spLocks noChangeShapeType="1"/>
              </p:cNvSpPr>
              <p:nvPr/>
            </p:nvSpPr>
            <p:spPr bwMode="auto">
              <a:xfrm>
                <a:off x="1927" y="3620"/>
                <a:ext cx="11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7" name="Text Box 90"/>
            <p:cNvSpPr txBox="1">
              <a:spLocks noChangeArrowheads="1"/>
            </p:cNvSpPr>
            <p:nvPr/>
          </p:nvSpPr>
          <p:spPr bwMode="auto">
            <a:xfrm>
              <a:off x="2282" y="2979"/>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p>
          </p:txBody>
        </p:sp>
        <p:sp>
          <p:nvSpPr>
            <p:cNvPr id="18" name="Text Box 91"/>
            <p:cNvSpPr txBox="1">
              <a:spLocks noChangeArrowheads="1"/>
            </p:cNvSpPr>
            <p:nvPr/>
          </p:nvSpPr>
          <p:spPr bwMode="auto">
            <a:xfrm>
              <a:off x="1880" y="2957"/>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p>
          </p:txBody>
        </p:sp>
      </p:grpSp>
      <p:sp>
        <p:nvSpPr>
          <p:cNvPr id="26" name="Text Box 111"/>
          <p:cNvSpPr txBox="1">
            <a:spLocks noChangeArrowheads="1"/>
          </p:cNvSpPr>
          <p:nvPr/>
        </p:nvSpPr>
        <p:spPr bwMode="auto">
          <a:xfrm>
            <a:off x="812800" y="3863975"/>
            <a:ext cx="1465263"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时序图</a:t>
            </a:r>
          </a:p>
        </p:txBody>
      </p:sp>
      <p:sp>
        <p:nvSpPr>
          <p:cNvPr id="27" name="Text Box 130"/>
          <p:cNvSpPr txBox="1">
            <a:spLocks noChangeArrowheads="1"/>
          </p:cNvSpPr>
          <p:nvPr/>
        </p:nvSpPr>
        <p:spPr bwMode="auto">
          <a:xfrm>
            <a:off x="430213" y="5243513"/>
            <a:ext cx="1428750"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注意：</a:t>
            </a:r>
          </a:p>
        </p:txBody>
      </p:sp>
      <p:grpSp>
        <p:nvGrpSpPr>
          <p:cNvPr id="28" name="Group 177"/>
          <p:cNvGrpSpPr/>
          <p:nvPr/>
        </p:nvGrpSpPr>
        <p:grpSpPr bwMode="auto">
          <a:xfrm>
            <a:off x="236538" y="621983"/>
            <a:ext cx="2252662" cy="3178175"/>
            <a:chOff x="149" y="219"/>
            <a:chExt cx="1419" cy="2002"/>
          </a:xfrm>
        </p:grpSpPr>
        <p:grpSp>
          <p:nvGrpSpPr>
            <p:cNvPr id="29" name="Group 144"/>
            <p:cNvGrpSpPr/>
            <p:nvPr/>
          </p:nvGrpSpPr>
          <p:grpSpPr bwMode="auto">
            <a:xfrm>
              <a:off x="149" y="219"/>
              <a:ext cx="1419" cy="2002"/>
              <a:chOff x="182" y="664"/>
              <a:chExt cx="1419" cy="2002"/>
            </a:xfrm>
          </p:grpSpPr>
          <p:grpSp>
            <p:nvGrpSpPr>
              <p:cNvPr id="32" name="Group 145"/>
              <p:cNvGrpSpPr/>
              <p:nvPr/>
            </p:nvGrpSpPr>
            <p:grpSpPr bwMode="auto">
              <a:xfrm>
                <a:off x="182" y="664"/>
                <a:ext cx="1419" cy="2002"/>
                <a:chOff x="182" y="477"/>
                <a:chExt cx="1419" cy="2002"/>
              </a:xfrm>
            </p:grpSpPr>
            <p:grpSp>
              <p:nvGrpSpPr>
                <p:cNvPr id="35" name="Group 146"/>
                <p:cNvGrpSpPr/>
                <p:nvPr/>
              </p:nvGrpSpPr>
              <p:grpSpPr bwMode="auto">
                <a:xfrm>
                  <a:off x="247" y="796"/>
                  <a:ext cx="1302" cy="1349"/>
                  <a:chOff x="714" y="1188"/>
                  <a:chExt cx="1769" cy="1860"/>
                </a:xfrm>
              </p:grpSpPr>
              <p:sp>
                <p:nvSpPr>
                  <p:cNvPr id="42" name="Rectangle 147"/>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3" name="Oval 148"/>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4" name="Line 149"/>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Line 150"/>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Line 151"/>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Rectangle 152"/>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8" name="Oval 153"/>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49" name="Line 154"/>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155"/>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156"/>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157"/>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158"/>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159"/>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160"/>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161"/>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162"/>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Line 163"/>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Line 164"/>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165"/>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166"/>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6" name="Text Box 167"/>
                <p:cNvSpPr txBox="1">
                  <a:spLocks noChangeArrowheads="1"/>
                </p:cNvSpPr>
                <p:nvPr/>
              </p:nvSpPr>
              <p:spPr bwMode="auto">
                <a:xfrm>
                  <a:off x="182" y="2152"/>
                  <a:ext cx="278"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a:t>
                  </a:r>
                </a:p>
              </p:txBody>
            </p:sp>
            <p:sp>
              <p:nvSpPr>
                <p:cNvPr id="37" name="Text Box 168"/>
                <p:cNvSpPr txBox="1">
                  <a:spLocks noChangeArrowheads="1"/>
                </p:cNvSpPr>
                <p:nvPr/>
              </p:nvSpPr>
              <p:spPr bwMode="auto">
                <a:xfrm>
                  <a:off x="1316" y="2130"/>
                  <a:ext cx="285"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p>
              </p:txBody>
            </p:sp>
            <p:sp>
              <p:nvSpPr>
                <p:cNvPr id="38" name="Text Box 169"/>
                <p:cNvSpPr txBox="1">
                  <a:spLocks noChangeArrowheads="1"/>
                </p:cNvSpPr>
                <p:nvPr/>
              </p:nvSpPr>
              <p:spPr bwMode="auto">
                <a:xfrm>
                  <a:off x="1220" y="487"/>
                  <a:ext cx="227" cy="34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p>
              </p:txBody>
            </p:sp>
            <p:grpSp>
              <p:nvGrpSpPr>
                <p:cNvPr id="39" name="Group 170"/>
                <p:cNvGrpSpPr/>
                <p:nvPr/>
              </p:nvGrpSpPr>
              <p:grpSpPr bwMode="auto">
                <a:xfrm>
                  <a:off x="331" y="477"/>
                  <a:ext cx="290" cy="327"/>
                  <a:chOff x="527" y="879"/>
                  <a:chExt cx="290" cy="327"/>
                </a:xfrm>
              </p:grpSpPr>
              <p:sp>
                <p:nvSpPr>
                  <p:cNvPr id="40" name="Text Box 171"/>
                  <p:cNvSpPr txBox="1">
                    <a:spLocks noChangeArrowheads="1"/>
                  </p:cNvSpPr>
                  <p:nvPr/>
                </p:nvSpPr>
                <p:spPr bwMode="auto">
                  <a:xfrm>
                    <a:off x="527" y="879"/>
                    <a:ext cx="290"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p>
                </p:txBody>
              </p:sp>
              <p:sp>
                <p:nvSpPr>
                  <p:cNvPr id="41" name="Line 172"/>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3" name="Text Box 173"/>
              <p:cNvSpPr txBox="1">
                <a:spLocks noChangeArrowheads="1"/>
              </p:cNvSpPr>
              <p:nvPr/>
            </p:nvSpPr>
            <p:spPr bwMode="auto">
              <a:xfrm>
                <a:off x="250" y="1521"/>
                <a:ext cx="28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p>
            </p:txBody>
          </p:sp>
          <p:sp>
            <p:nvSpPr>
              <p:cNvPr id="34" name="Text Box 174"/>
              <p:cNvSpPr txBox="1">
                <a:spLocks noChangeArrowheads="1"/>
              </p:cNvSpPr>
              <p:nvPr/>
            </p:nvSpPr>
            <p:spPr bwMode="auto">
              <a:xfrm>
                <a:off x="1054" y="1510"/>
                <a:ext cx="283" cy="25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p>
            </p:txBody>
          </p:sp>
        </p:grpSp>
        <p:sp>
          <p:nvSpPr>
            <p:cNvPr id="30" name="Line 175"/>
            <p:cNvSpPr>
              <a:spLocks noChangeShapeType="1"/>
            </p:cNvSpPr>
            <p:nvPr/>
          </p:nvSpPr>
          <p:spPr bwMode="auto">
            <a:xfrm>
              <a:off x="206" y="1945"/>
              <a:ext cx="1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176"/>
            <p:cNvSpPr>
              <a:spLocks noChangeShapeType="1"/>
            </p:cNvSpPr>
            <p:nvPr/>
          </p:nvSpPr>
          <p:spPr bwMode="auto">
            <a:xfrm>
              <a:off x="1347" y="1924"/>
              <a:ext cx="1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62" name="Group 180"/>
          <p:cNvGrpSpPr/>
          <p:nvPr/>
        </p:nvGrpSpPr>
        <p:grpSpPr bwMode="auto">
          <a:xfrm>
            <a:off x="3282950" y="652463"/>
            <a:ext cx="3128963" cy="2573337"/>
            <a:chOff x="2068" y="411"/>
            <a:chExt cx="1971" cy="1621"/>
          </a:xfrm>
        </p:grpSpPr>
        <p:grpSp>
          <p:nvGrpSpPr>
            <p:cNvPr id="63" name="Group 66"/>
            <p:cNvGrpSpPr/>
            <p:nvPr/>
          </p:nvGrpSpPr>
          <p:grpSpPr bwMode="auto">
            <a:xfrm>
              <a:off x="2068" y="411"/>
              <a:ext cx="1971" cy="1621"/>
              <a:chOff x="2111" y="630"/>
              <a:chExt cx="1971" cy="1621"/>
            </a:xfrm>
          </p:grpSpPr>
          <p:sp>
            <p:nvSpPr>
              <p:cNvPr id="66" name="Rectangle 9"/>
              <p:cNvSpPr>
                <a:spLocks noChangeArrowheads="1"/>
              </p:cNvSpPr>
              <p:nvPr/>
            </p:nvSpPr>
            <p:spPr bwMode="auto">
              <a:xfrm>
                <a:off x="2857" y="956"/>
                <a:ext cx="1225"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rPr>
                  <a:t>n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err="1">
                    <a:ln>
                      <a:noFill/>
                    </a:ln>
                    <a:effectLst/>
                    <a:uLnTx/>
                    <a:uFillTx/>
                    <a:latin typeface="Times New Roman" panose="02020603050405020304" pitchFamily="18" charset="0"/>
                    <a:ea typeface="宋体" panose="02010600030101010101" pitchFamily="2" charset="-122"/>
                    <a:cs typeface="+mn-cs"/>
                  </a:rPr>
                  <a:t>n</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0          1</a:t>
                </a:r>
              </a:p>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0</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1*        1*</a:t>
                </a:r>
              </a:p>
            </p:txBody>
          </p:sp>
          <p:sp>
            <p:nvSpPr>
              <p:cNvPr id="67" name="Rectangle 8"/>
              <p:cNvSpPr>
                <a:spLocks noChangeArrowheads="1"/>
              </p:cNvSpPr>
              <p:nvPr/>
            </p:nvSpPr>
            <p:spPr bwMode="auto">
              <a:xfrm>
                <a:off x="2111" y="956"/>
                <a:ext cx="746"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1</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0    1</a:t>
                </a:r>
              </a:p>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0    0</a:t>
                </a:r>
              </a:p>
            </p:txBody>
          </p:sp>
          <p:sp>
            <p:nvSpPr>
              <p:cNvPr id="68" name="Rectangle 7"/>
              <p:cNvSpPr>
                <a:spLocks noChangeArrowheads="1"/>
              </p:cNvSpPr>
              <p:nvPr/>
            </p:nvSpPr>
            <p:spPr bwMode="auto">
              <a:xfrm>
                <a:off x="2857" y="630"/>
                <a:ext cx="1225"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rPr>
                  <a:t>n+1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30000" noProof="0" dirty="0" err="1">
                    <a:ln>
                      <a:noFill/>
                    </a:ln>
                    <a:effectLst/>
                    <a:uLnTx/>
                    <a:uFillTx/>
                    <a:latin typeface="Times New Roman" panose="02020603050405020304" pitchFamily="18" charset="0"/>
                    <a:ea typeface="宋体" panose="02010600030101010101" pitchFamily="2" charset="-122"/>
                    <a:cs typeface="+mn-cs"/>
                  </a:rPr>
                  <a:t>n+1</a:t>
                </a:r>
                <a:endPar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endParaRPr>
              </a:p>
            </p:txBody>
          </p:sp>
          <p:sp>
            <p:nvSpPr>
              <p:cNvPr id="69" name="Rectangle 6"/>
              <p:cNvSpPr>
                <a:spLocks noChangeArrowheads="1"/>
              </p:cNvSpPr>
              <p:nvPr/>
            </p:nvSpPr>
            <p:spPr bwMode="auto">
              <a:xfrm>
                <a:off x="2111" y="630"/>
                <a:ext cx="746"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   S</a:t>
                </a:r>
              </a:p>
            </p:txBody>
          </p:sp>
          <p:sp>
            <p:nvSpPr>
              <p:cNvPr id="70" name="Line 11"/>
              <p:cNvSpPr>
                <a:spLocks noChangeShapeType="1"/>
              </p:cNvSpPr>
              <p:nvPr/>
            </p:nvSpPr>
            <p:spPr bwMode="auto">
              <a:xfrm>
                <a:off x="2111" y="956"/>
                <a:ext cx="19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14"/>
              <p:cNvSpPr>
                <a:spLocks noChangeShapeType="1"/>
              </p:cNvSpPr>
              <p:nvPr/>
            </p:nvSpPr>
            <p:spPr bwMode="auto">
              <a:xfrm>
                <a:off x="2857" y="630"/>
                <a:ext cx="0" cy="162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10"/>
              <p:cNvSpPr>
                <a:spLocks noChangeShapeType="1"/>
              </p:cNvSpPr>
              <p:nvPr/>
            </p:nvSpPr>
            <p:spPr bwMode="auto">
              <a:xfrm>
                <a:off x="2111" y="630"/>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Line 13"/>
              <p:cNvSpPr>
                <a:spLocks noChangeShapeType="1"/>
              </p:cNvSpPr>
              <p:nvPr/>
            </p:nvSpPr>
            <p:spPr bwMode="auto">
              <a:xfrm>
                <a:off x="2111"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Line 15"/>
              <p:cNvSpPr>
                <a:spLocks noChangeShapeType="1"/>
              </p:cNvSpPr>
              <p:nvPr/>
            </p:nvSpPr>
            <p:spPr bwMode="auto">
              <a:xfrm>
                <a:off x="4082"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Line 12"/>
              <p:cNvSpPr>
                <a:spLocks noChangeShapeType="1"/>
              </p:cNvSpPr>
              <p:nvPr/>
            </p:nvSpPr>
            <p:spPr bwMode="auto">
              <a:xfrm>
                <a:off x="2111" y="2251"/>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 name="Line 31"/>
              <p:cNvSpPr>
                <a:spLocks noChangeShapeType="1"/>
              </p:cNvSpPr>
              <p:nvPr/>
            </p:nvSpPr>
            <p:spPr bwMode="auto">
              <a:xfrm>
                <a:off x="3555" y="684"/>
                <a:ext cx="1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 name="Line 34"/>
              <p:cNvSpPr>
                <a:spLocks noChangeShapeType="1"/>
              </p:cNvSpPr>
              <p:nvPr/>
            </p:nvSpPr>
            <p:spPr bwMode="auto">
              <a:xfrm>
                <a:off x="3685" y="1010"/>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4" name="Line 178"/>
            <p:cNvSpPr>
              <a:spLocks noChangeShapeType="1"/>
            </p:cNvSpPr>
            <p:nvPr/>
          </p:nvSpPr>
          <p:spPr bwMode="auto">
            <a:xfrm>
              <a:off x="2207" y="467"/>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179"/>
            <p:cNvSpPr>
              <a:spLocks noChangeShapeType="1"/>
            </p:cNvSpPr>
            <p:nvPr/>
          </p:nvSpPr>
          <p:spPr bwMode="auto">
            <a:xfrm>
              <a:off x="2544" y="467"/>
              <a:ext cx="1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8" name="Group 183"/>
          <p:cNvGrpSpPr/>
          <p:nvPr/>
        </p:nvGrpSpPr>
        <p:grpSpPr bwMode="auto">
          <a:xfrm>
            <a:off x="2524125" y="3382963"/>
            <a:ext cx="5668963" cy="2293937"/>
            <a:chOff x="1590" y="2131"/>
            <a:chExt cx="3571" cy="1445"/>
          </a:xfrm>
        </p:grpSpPr>
        <p:sp>
          <p:nvSpPr>
            <p:cNvPr id="79" name="Rectangle 121"/>
            <p:cNvSpPr>
              <a:spLocks noChangeArrowheads="1"/>
            </p:cNvSpPr>
            <p:nvPr/>
          </p:nvSpPr>
          <p:spPr bwMode="auto">
            <a:xfrm>
              <a:off x="1620" y="2185"/>
              <a:ext cx="260" cy="1390"/>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aphicFrame>
          <p:nvGraphicFramePr>
            <p:cNvPr id="80" name="Object 112"/>
            <p:cNvGraphicFramePr>
              <a:graphicFrameLocks noChangeAspect="1"/>
            </p:cNvGraphicFramePr>
            <p:nvPr/>
          </p:nvGraphicFramePr>
          <p:xfrm>
            <a:off x="1881" y="2185"/>
            <a:ext cx="3277" cy="1390"/>
          </p:xfrm>
          <a:graphic>
            <a:graphicData uri="http://schemas.openxmlformats.org/presentationml/2006/ole">
              <mc:AlternateContent xmlns:mc="http://schemas.openxmlformats.org/markup-compatibility/2006">
                <mc:Choice xmlns:v="urn:schemas-microsoft-com:vml" Requires="v">
                  <p:oleObj spid="_x0000_s1028" name="位图图像" r:id="rId3" imgW="3943350" imgH="1038225" progId="PBrush">
                    <p:embed/>
                  </p:oleObj>
                </mc:Choice>
                <mc:Fallback>
                  <p:oleObj name="位图图像" r:id="rId3" imgW="3943350" imgH="1038225"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 y="2185"/>
                          <a:ext cx="3277" cy="1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Text Box 116"/>
            <p:cNvSpPr txBox="1">
              <a:spLocks noChangeArrowheads="1"/>
            </p:cNvSpPr>
            <p:nvPr/>
          </p:nvSpPr>
          <p:spPr bwMode="auto">
            <a:xfrm>
              <a:off x="1641" y="2131"/>
              <a:ext cx="21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p>
          </p:txBody>
        </p:sp>
        <p:sp>
          <p:nvSpPr>
            <p:cNvPr id="82" name="Text Box 117"/>
            <p:cNvSpPr txBox="1">
              <a:spLocks noChangeArrowheads="1"/>
            </p:cNvSpPr>
            <p:nvPr/>
          </p:nvSpPr>
          <p:spPr bwMode="auto">
            <a:xfrm>
              <a:off x="1618" y="2381"/>
              <a:ext cx="260"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p>
          </p:txBody>
        </p:sp>
        <p:sp>
          <p:nvSpPr>
            <p:cNvPr id="83" name="Text Box 118"/>
            <p:cNvSpPr txBox="1">
              <a:spLocks noChangeArrowheads="1"/>
            </p:cNvSpPr>
            <p:nvPr/>
          </p:nvSpPr>
          <p:spPr bwMode="auto">
            <a:xfrm>
              <a:off x="1590" y="2822"/>
              <a:ext cx="255"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p>
          </p:txBody>
        </p:sp>
        <p:sp>
          <p:nvSpPr>
            <p:cNvPr id="84" name="Text Box 119"/>
            <p:cNvSpPr txBox="1">
              <a:spLocks noChangeArrowheads="1"/>
            </p:cNvSpPr>
            <p:nvPr/>
          </p:nvSpPr>
          <p:spPr bwMode="auto">
            <a:xfrm>
              <a:off x="1607" y="3130"/>
              <a:ext cx="243"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Q</a:t>
              </a:r>
            </a:p>
          </p:txBody>
        </p:sp>
        <p:sp>
          <p:nvSpPr>
            <p:cNvPr id="85" name="Line 120"/>
            <p:cNvSpPr>
              <a:spLocks noChangeShapeType="1"/>
            </p:cNvSpPr>
            <p:nvPr/>
          </p:nvSpPr>
          <p:spPr bwMode="auto">
            <a:xfrm>
              <a:off x="1663" y="318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Rectangle 134"/>
            <p:cNvSpPr>
              <a:spLocks noChangeArrowheads="1"/>
            </p:cNvSpPr>
            <p:nvPr/>
          </p:nvSpPr>
          <p:spPr bwMode="auto">
            <a:xfrm>
              <a:off x="1886" y="2451"/>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7" name="Rectangle 135"/>
            <p:cNvSpPr>
              <a:spLocks noChangeArrowheads="1"/>
            </p:cNvSpPr>
            <p:nvPr/>
          </p:nvSpPr>
          <p:spPr bwMode="auto">
            <a:xfrm>
              <a:off x="1886" y="2790"/>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8" name="Rectangle 136"/>
            <p:cNvSpPr>
              <a:spLocks noChangeArrowheads="1"/>
            </p:cNvSpPr>
            <p:nvPr/>
          </p:nvSpPr>
          <p:spPr bwMode="auto">
            <a:xfrm>
              <a:off x="1886" y="3129"/>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9" name="Rectangle 137"/>
            <p:cNvSpPr>
              <a:spLocks noChangeArrowheads="1"/>
            </p:cNvSpPr>
            <p:nvPr/>
          </p:nvSpPr>
          <p:spPr bwMode="auto">
            <a:xfrm>
              <a:off x="1886" y="3468"/>
              <a:ext cx="3275" cy="56"/>
            </a:xfrm>
            <a:prstGeom prst="rect">
              <a:avLst/>
            </a:prstGeom>
            <a:solidFill>
              <a:schemeClr val="bg1"/>
            </a:solidFill>
            <a:ln w="381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0" name="Line 122"/>
            <p:cNvSpPr>
              <a:spLocks noChangeShapeType="1"/>
            </p:cNvSpPr>
            <p:nvPr/>
          </p:nvSpPr>
          <p:spPr bwMode="auto">
            <a:xfrm flipH="1">
              <a:off x="2510" y="2195"/>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Line 123"/>
            <p:cNvSpPr>
              <a:spLocks noChangeShapeType="1"/>
            </p:cNvSpPr>
            <p:nvPr/>
          </p:nvSpPr>
          <p:spPr bwMode="auto">
            <a:xfrm flipH="1">
              <a:off x="3206" y="2195"/>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 name="Line 124"/>
            <p:cNvSpPr>
              <a:spLocks noChangeShapeType="1"/>
            </p:cNvSpPr>
            <p:nvPr/>
          </p:nvSpPr>
          <p:spPr bwMode="auto">
            <a:xfrm flipH="1">
              <a:off x="3380" y="2195"/>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125"/>
            <p:cNvSpPr>
              <a:spLocks noChangeShapeType="1"/>
            </p:cNvSpPr>
            <p:nvPr/>
          </p:nvSpPr>
          <p:spPr bwMode="auto">
            <a:xfrm flipH="1">
              <a:off x="3695" y="2184"/>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126"/>
            <p:cNvSpPr>
              <a:spLocks noChangeShapeType="1"/>
            </p:cNvSpPr>
            <p:nvPr/>
          </p:nvSpPr>
          <p:spPr bwMode="auto">
            <a:xfrm flipH="1">
              <a:off x="4326" y="2184"/>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Line 127"/>
            <p:cNvSpPr>
              <a:spLocks noChangeShapeType="1"/>
            </p:cNvSpPr>
            <p:nvPr/>
          </p:nvSpPr>
          <p:spPr bwMode="auto">
            <a:xfrm flipH="1">
              <a:off x="4631" y="2207"/>
              <a:ext cx="11" cy="1369"/>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7" name="Line 142"/>
            <p:cNvSpPr>
              <a:spLocks noChangeShapeType="1"/>
            </p:cNvSpPr>
            <p:nvPr/>
          </p:nvSpPr>
          <p:spPr bwMode="auto">
            <a:xfrm>
              <a:off x="2849" y="2209"/>
              <a:ext cx="0" cy="132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Line 181"/>
            <p:cNvSpPr>
              <a:spLocks noChangeShapeType="1"/>
            </p:cNvSpPr>
            <p:nvPr/>
          </p:nvSpPr>
          <p:spPr bwMode="auto">
            <a:xfrm>
              <a:off x="1695" y="2206"/>
              <a:ext cx="13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9" name="Line 182"/>
            <p:cNvSpPr>
              <a:spLocks noChangeShapeType="1"/>
            </p:cNvSpPr>
            <p:nvPr/>
          </p:nvSpPr>
          <p:spPr bwMode="auto">
            <a:xfrm>
              <a:off x="1684" y="2445"/>
              <a:ext cx="13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9" name="组合 108"/>
          <p:cNvGrpSpPr/>
          <p:nvPr/>
        </p:nvGrpSpPr>
        <p:grpSpPr>
          <a:xfrm>
            <a:off x="542925" y="5916613"/>
            <a:ext cx="7640638" cy="750887"/>
            <a:chOff x="542925" y="5916613"/>
            <a:chExt cx="7640638" cy="750887"/>
          </a:xfrm>
        </p:grpSpPr>
        <p:sp>
          <p:nvSpPr>
            <p:cNvPr id="96" name="Rectangle 131"/>
            <p:cNvSpPr>
              <a:spLocks noChangeArrowheads="1"/>
            </p:cNvSpPr>
            <p:nvPr/>
          </p:nvSpPr>
          <p:spPr bwMode="auto">
            <a:xfrm>
              <a:off x="542925" y="5916613"/>
              <a:ext cx="7608888" cy="750887"/>
            </a:xfrm>
            <a:prstGeom prst="rect">
              <a:avLst/>
            </a:prstGeom>
            <a:gradFill rotWithShape="0">
              <a:gsLst>
                <a:gs pos="0">
                  <a:srgbClr val="FFFFA3"/>
                </a:gs>
                <a:gs pos="100000">
                  <a:srgbClr val="8FFFE2"/>
                </a:gs>
              </a:gsLst>
              <a:path path="shape">
                <a:fillToRect l="50000" t="50000" r="50000" b="50000"/>
              </a:path>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nvGrpSpPr>
            <p:cNvPr id="100" name="Group 188"/>
            <p:cNvGrpSpPr/>
            <p:nvPr/>
          </p:nvGrpSpPr>
          <p:grpSpPr bwMode="auto">
            <a:xfrm>
              <a:off x="660400" y="6097588"/>
              <a:ext cx="7523163" cy="519112"/>
              <a:chOff x="416" y="3841"/>
              <a:chExt cx="4739" cy="327"/>
            </a:xfrm>
          </p:grpSpPr>
          <p:grpSp>
            <p:nvGrpSpPr>
              <p:cNvPr id="101" name="Group 133"/>
              <p:cNvGrpSpPr/>
              <p:nvPr/>
            </p:nvGrpSpPr>
            <p:grpSpPr bwMode="auto">
              <a:xfrm>
                <a:off x="416" y="3841"/>
                <a:ext cx="4739" cy="327"/>
                <a:chOff x="130" y="3841"/>
                <a:chExt cx="4739" cy="327"/>
              </a:xfrm>
            </p:grpSpPr>
            <p:sp>
              <p:nvSpPr>
                <p:cNvPr id="106" name="Text Box 129"/>
                <p:cNvSpPr txBox="1">
                  <a:spLocks noChangeArrowheads="1"/>
                </p:cNvSpPr>
                <p:nvPr/>
              </p:nvSpPr>
              <p:spPr bwMode="auto">
                <a:xfrm>
                  <a:off x="130" y="3841"/>
                  <a:ext cx="473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RS</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00, QQ</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11;     RS</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由</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00</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下一状态不定</a:t>
                  </a:r>
                </a:p>
              </p:txBody>
            </p:sp>
            <p:sp>
              <p:nvSpPr>
                <p:cNvPr id="107" name="Line 132"/>
                <p:cNvSpPr>
                  <a:spLocks noChangeShapeType="1"/>
                </p:cNvSpPr>
                <p:nvPr/>
              </p:nvSpPr>
              <p:spPr bwMode="auto">
                <a:xfrm>
                  <a:off x="1228" y="3923"/>
                  <a:ext cx="1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2" name="Line 184"/>
              <p:cNvSpPr>
                <a:spLocks noChangeShapeType="1"/>
              </p:cNvSpPr>
              <p:nvPr/>
            </p:nvSpPr>
            <p:spPr bwMode="auto">
              <a:xfrm>
                <a:off x="478"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 name="Line 185"/>
              <p:cNvSpPr>
                <a:spLocks noChangeShapeType="1"/>
              </p:cNvSpPr>
              <p:nvPr/>
            </p:nvSpPr>
            <p:spPr bwMode="auto">
              <a:xfrm>
                <a:off x="652"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 name="Line 186"/>
              <p:cNvSpPr>
                <a:spLocks noChangeShapeType="1"/>
              </p:cNvSpPr>
              <p:nvPr/>
            </p:nvSpPr>
            <p:spPr bwMode="auto">
              <a:xfrm>
                <a:off x="2478"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 name="Line 187"/>
              <p:cNvSpPr>
                <a:spLocks noChangeShapeType="1"/>
              </p:cNvSpPr>
              <p:nvPr/>
            </p:nvSpPr>
            <p:spPr bwMode="auto">
              <a:xfrm>
                <a:off x="2652" y="3902"/>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08" name="TextBox 107"/>
          <p:cNvSpPr txBox="1"/>
          <p:nvPr/>
        </p:nvSpPr>
        <p:spPr bwMode="auto">
          <a:xfrm>
            <a:off x="579120" y="45720"/>
            <a:ext cx="30327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zh-CN" altLang="en-US" sz="2800" dirty="0">
                <a:solidFill>
                  <a:schemeClr val="tx1"/>
                </a:solidFill>
                <a:latin typeface="黑体" panose="02010609060101010101" pitchFamily="49" charset="-122"/>
                <a:ea typeface="黑体" panose="02010609060101010101" pitchFamily="49" charset="-122"/>
              </a:rPr>
              <a:t>二、表示法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blinds(horizontal)">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blinds(horizontal)">
                                      <p:cBhvr>
                                        <p:cTn id="37" dur="500"/>
                                        <p:tgtEl>
                                          <p:spTgt spid="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blinds(horizontal)">
                                      <p:cBhvr>
                                        <p:cTn id="4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utoUpdateAnimBg="0"/>
      <p:bldP spid="26" grpId="0" animBg="1" autoUpdateAnimBg="0"/>
      <p:bldP spid="2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161" y="324911"/>
            <a:ext cx="6954715" cy="588136"/>
          </a:xfrm>
        </p:spPr>
        <p:txBody>
          <a:bodyPr/>
          <a:lstStyle/>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基本</a:t>
            </a:r>
            <a:r>
              <a:rPr lang="en-US" altLang="zh-CN" dirty="0">
                <a:latin typeface="黑体" panose="02010609060101010101" pitchFamily="49" charset="-122"/>
                <a:ea typeface="黑体" panose="02010609060101010101" pitchFamily="49" charset="-122"/>
              </a:rPr>
              <a:t>R—S</a:t>
            </a:r>
            <a:r>
              <a:rPr lang="zh-CN" altLang="en-US" dirty="0">
                <a:latin typeface="黑体" panose="02010609060101010101" pitchFamily="49" charset="-122"/>
                <a:ea typeface="黑体" panose="02010609060101010101" pitchFamily="49" charset="-122"/>
              </a:rPr>
              <a:t>触发器</a:t>
            </a:r>
            <a:endParaRPr lang="zh-CN" altLang="en-US" dirty="0"/>
          </a:p>
        </p:txBody>
      </p:sp>
      <p:sp>
        <p:nvSpPr>
          <p:cNvPr id="4" name="灯片编号占位符 3"/>
          <p:cNvSpPr>
            <a:spLocks noGrp="1"/>
          </p:cNvSpPr>
          <p:nvPr>
            <p:ph type="sldNum" sz="quarter" idx="12"/>
          </p:nvPr>
        </p:nvSpPr>
        <p:spPr>
          <a:xfrm>
            <a:off x="237977" y="6519593"/>
            <a:ext cx="902677" cy="338407"/>
          </a:xfrm>
        </p:spPr>
        <p:txBody>
          <a:bodyPr/>
          <a:lstStyle/>
          <a:p>
            <a:pPr>
              <a:defRPr/>
            </a:pPr>
            <a:fld id="{315B291C-51FB-4C18-A138-CCB3C24CD792}" type="slidenum">
              <a:rPr lang="en-US" altLang="zh-CN" smtClean="0">
                <a:solidFill>
                  <a:schemeClr val="tx2"/>
                </a:solidFill>
              </a:rPr>
              <a:t>5</a:t>
            </a:fld>
            <a:endParaRPr lang="en-US" altLang="zh-CN" dirty="0">
              <a:solidFill>
                <a:schemeClr val="tx2"/>
              </a:solidFill>
            </a:endParaRPr>
          </a:p>
        </p:txBody>
      </p:sp>
      <p:sp>
        <p:nvSpPr>
          <p:cNvPr id="5" name="Rectangle 2"/>
          <p:cNvSpPr txBox="1">
            <a:spLocks noChangeArrowheads="1"/>
          </p:cNvSpPr>
          <p:nvPr/>
        </p:nvSpPr>
        <p:spPr bwMode="auto">
          <a:xfrm>
            <a:off x="633413" y="1158558"/>
            <a:ext cx="247554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cs typeface="+mj-cs"/>
              </a:rPr>
              <a:t>三、应用</a:t>
            </a:r>
            <a:endPar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8" name="Text Box 4"/>
          <p:cNvSpPr txBox="1">
            <a:spLocks noChangeArrowheads="1"/>
          </p:cNvSpPr>
          <p:nvPr/>
        </p:nvSpPr>
        <p:spPr bwMode="auto">
          <a:xfrm>
            <a:off x="845185" y="1762760"/>
            <a:ext cx="1982788" cy="519113"/>
          </a:xfrm>
          <a:prstGeom prst="rect">
            <a:avLst/>
          </a:prstGeom>
          <a:noFill/>
          <a:ln w="38100">
            <a:solidFill>
              <a:srgbClr val="FFFFFF"/>
            </a:solidFill>
            <a:miter lim="800000"/>
          </a:ln>
          <a:effec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防抖开关</a:t>
            </a:r>
          </a:p>
        </p:txBody>
      </p:sp>
      <p:grpSp>
        <p:nvGrpSpPr>
          <p:cNvPr id="9" name="Group 107"/>
          <p:cNvGrpSpPr/>
          <p:nvPr/>
        </p:nvGrpSpPr>
        <p:grpSpPr bwMode="auto">
          <a:xfrm>
            <a:off x="3777298" y="1130300"/>
            <a:ext cx="2344737" cy="1728788"/>
            <a:chOff x="1870" y="429"/>
            <a:chExt cx="1477" cy="1089"/>
          </a:xfrm>
        </p:grpSpPr>
        <p:sp>
          <p:nvSpPr>
            <p:cNvPr id="10" name="Line 35"/>
            <p:cNvSpPr>
              <a:spLocks noChangeShapeType="1"/>
            </p:cNvSpPr>
            <p:nvPr/>
          </p:nvSpPr>
          <p:spPr bwMode="auto">
            <a:xfrm>
              <a:off x="1946" y="1235"/>
              <a:ext cx="1119"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36"/>
            <p:cNvSpPr>
              <a:spLocks noChangeShapeType="1"/>
            </p:cNvSpPr>
            <p:nvPr/>
          </p:nvSpPr>
          <p:spPr bwMode="auto">
            <a:xfrm>
              <a:off x="2065" y="626"/>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Text Box 37"/>
            <p:cNvSpPr txBox="1">
              <a:spLocks noChangeArrowheads="1"/>
            </p:cNvSpPr>
            <p:nvPr/>
          </p:nvSpPr>
          <p:spPr bwMode="auto">
            <a:xfrm>
              <a:off x="3043" y="1061"/>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p>
          </p:txBody>
        </p:sp>
        <p:sp>
          <p:nvSpPr>
            <p:cNvPr id="13" name="Text Box 38"/>
            <p:cNvSpPr txBox="1">
              <a:spLocks noChangeArrowheads="1"/>
            </p:cNvSpPr>
            <p:nvPr/>
          </p:nvSpPr>
          <p:spPr bwMode="auto">
            <a:xfrm>
              <a:off x="2076" y="429"/>
              <a:ext cx="44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dirty="0" err="1">
                  <a:ln>
                    <a:noFill/>
                  </a:ln>
                  <a:effectLst/>
                  <a:uLnTx/>
                  <a:uFillTx/>
                  <a:latin typeface="Times New Roman" panose="02020603050405020304" pitchFamily="18" charset="0"/>
                  <a:ea typeface="宋体" panose="02010600030101010101" pitchFamily="2" charset="-122"/>
                  <a:cs typeface="+mn-cs"/>
                </a:rPr>
                <a:t>A</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14" name="Text Box 39"/>
            <p:cNvSpPr txBox="1">
              <a:spLocks noChangeArrowheads="1"/>
            </p:cNvSpPr>
            <p:nvPr/>
          </p:nvSpPr>
          <p:spPr bwMode="auto">
            <a:xfrm>
              <a:off x="1870" y="1191"/>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p>
          </p:txBody>
        </p:sp>
      </p:grpSp>
      <p:grpSp>
        <p:nvGrpSpPr>
          <p:cNvPr id="15" name="Group 109"/>
          <p:cNvGrpSpPr/>
          <p:nvPr/>
        </p:nvGrpSpPr>
        <p:grpSpPr bwMode="auto">
          <a:xfrm>
            <a:off x="3804285" y="4197350"/>
            <a:ext cx="2466975" cy="1574800"/>
            <a:chOff x="2272" y="2361"/>
            <a:chExt cx="1554" cy="992"/>
          </a:xfrm>
        </p:grpSpPr>
        <p:sp>
          <p:nvSpPr>
            <p:cNvPr id="16" name="Text Box 64"/>
            <p:cNvSpPr txBox="1">
              <a:spLocks noChangeArrowheads="1"/>
            </p:cNvSpPr>
            <p:nvPr/>
          </p:nvSpPr>
          <p:spPr bwMode="auto">
            <a:xfrm>
              <a:off x="2456" y="2361"/>
              <a:ext cx="44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Y</a:t>
              </a:r>
            </a:p>
          </p:txBody>
        </p:sp>
        <p:sp>
          <p:nvSpPr>
            <p:cNvPr id="17" name="Line 61"/>
            <p:cNvSpPr>
              <a:spLocks noChangeShapeType="1"/>
            </p:cNvSpPr>
            <p:nvPr/>
          </p:nvSpPr>
          <p:spPr bwMode="auto">
            <a:xfrm>
              <a:off x="2348" y="3070"/>
              <a:ext cx="1151"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62"/>
            <p:cNvSpPr>
              <a:spLocks noChangeShapeType="1"/>
            </p:cNvSpPr>
            <p:nvPr/>
          </p:nvSpPr>
          <p:spPr bwMode="auto">
            <a:xfrm>
              <a:off x="2467" y="2461"/>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Text Box 63"/>
            <p:cNvSpPr txBox="1">
              <a:spLocks noChangeArrowheads="1"/>
            </p:cNvSpPr>
            <p:nvPr/>
          </p:nvSpPr>
          <p:spPr bwMode="auto">
            <a:xfrm>
              <a:off x="3522" y="2896"/>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p>
          </p:txBody>
        </p:sp>
        <p:sp>
          <p:nvSpPr>
            <p:cNvPr id="20" name="Text Box 65"/>
            <p:cNvSpPr txBox="1">
              <a:spLocks noChangeArrowheads="1"/>
            </p:cNvSpPr>
            <p:nvPr/>
          </p:nvSpPr>
          <p:spPr bwMode="auto">
            <a:xfrm>
              <a:off x="2272" y="3026"/>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p>
          </p:txBody>
        </p:sp>
        <p:sp>
          <p:nvSpPr>
            <p:cNvPr id="21" name="Text Box 67"/>
            <p:cNvSpPr txBox="1">
              <a:spLocks noChangeArrowheads="1"/>
            </p:cNvSpPr>
            <p:nvPr/>
          </p:nvSpPr>
          <p:spPr bwMode="auto">
            <a:xfrm>
              <a:off x="2543" y="3004"/>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p>
          </p:txBody>
        </p:sp>
        <p:sp>
          <p:nvSpPr>
            <p:cNvPr id="22" name="Freeform 68"/>
            <p:cNvSpPr/>
            <p:nvPr/>
          </p:nvSpPr>
          <p:spPr bwMode="auto">
            <a:xfrm>
              <a:off x="2467" y="2820"/>
              <a:ext cx="859" cy="250"/>
            </a:xfrm>
            <a:custGeom>
              <a:avLst/>
              <a:gdLst>
                <a:gd name="T0" fmla="*/ 0 w 1326"/>
                <a:gd name="T1" fmla="*/ 250 h 250"/>
                <a:gd name="T2" fmla="*/ 34 w 1326"/>
                <a:gd name="T3" fmla="*/ 250 h 250"/>
                <a:gd name="T4" fmla="*/ 34 w 1326"/>
                <a:gd name="T5" fmla="*/ 0 h 250"/>
                <a:gd name="T6" fmla="*/ 151 w 1326"/>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6" h="250">
                  <a:moveTo>
                    <a:pt x="0" y="250"/>
                  </a:moveTo>
                  <a:lnTo>
                    <a:pt x="294" y="250"/>
                  </a:lnTo>
                  <a:lnTo>
                    <a:pt x="294" y="0"/>
                  </a:lnTo>
                  <a:lnTo>
                    <a:pt x="132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3" name="Line 71"/>
          <p:cNvSpPr>
            <a:spLocks noChangeShapeType="1"/>
          </p:cNvSpPr>
          <p:nvPr/>
        </p:nvSpPr>
        <p:spPr bwMode="auto">
          <a:xfrm>
            <a:off x="4424998" y="1752600"/>
            <a:ext cx="0" cy="365760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Text Box 72"/>
          <p:cNvSpPr txBox="1">
            <a:spLocks noChangeArrowheads="1"/>
          </p:cNvSpPr>
          <p:nvPr/>
        </p:nvSpPr>
        <p:spPr bwMode="auto">
          <a:xfrm>
            <a:off x="4028123" y="5768975"/>
            <a:ext cx="1846262"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理想波形</a:t>
            </a:r>
          </a:p>
        </p:txBody>
      </p:sp>
      <p:sp>
        <p:nvSpPr>
          <p:cNvPr id="25" name="Text Box 73"/>
          <p:cNvSpPr txBox="1">
            <a:spLocks noChangeArrowheads="1"/>
          </p:cNvSpPr>
          <p:nvPr/>
        </p:nvSpPr>
        <p:spPr bwMode="auto">
          <a:xfrm>
            <a:off x="6739573" y="5700713"/>
            <a:ext cx="1846262"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实际波形</a:t>
            </a:r>
          </a:p>
        </p:txBody>
      </p:sp>
      <p:grpSp>
        <p:nvGrpSpPr>
          <p:cNvPr id="26" name="Group 185"/>
          <p:cNvGrpSpPr/>
          <p:nvPr/>
        </p:nvGrpSpPr>
        <p:grpSpPr bwMode="auto">
          <a:xfrm>
            <a:off x="3786823" y="2576513"/>
            <a:ext cx="2465387" cy="1712912"/>
            <a:chOff x="2443" y="1287"/>
            <a:chExt cx="1553" cy="1079"/>
          </a:xfrm>
        </p:grpSpPr>
        <p:sp>
          <p:nvSpPr>
            <p:cNvPr id="27" name="Text Box 47"/>
            <p:cNvSpPr txBox="1">
              <a:spLocks noChangeArrowheads="1"/>
            </p:cNvSpPr>
            <p:nvPr/>
          </p:nvSpPr>
          <p:spPr bwMode="auto">
            <a:xfrm>
              <a:off x="2627" y="1287"/>
              <a:ext cx="44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B</a:t>
              </a:r>
            </a:p>
          </p:txBody>
        </p:sp>
        <p:grpSp>
          <p:nvGrpSpPr>
            <p:cNvPr id="28" name="Group 184"/>
            <p:cNvGrpSpPr/>
            <p:nvPr/>
          </p:nvGrpSpPr>
          <p:grpSpPr bwMode="auto">
            <a:xfrm>
              <a:off x="2443" y="1452"/>
              <a:ext cx="1553" cy="914"/>
              <a:chOff x="2443" y="1452"/>
              <a:chExt cx="1553" cy="914"/>
            </a:xfrm>
          </p:grpSpPr>
          <p:sp>
            <p:nvSpPr>
              <p:cNvPr id="29" name="Line 44"/>
              <p:cNvSpPr>
                <a:spLocks noChangeShapeType="1"/>
              </p:cNvSpPr>
              <p:nvPr/>
            </p:nvSpPr>
            <p:spPr bwMode="auto">
              <a:xfrm>
                <a:off x="2519" y="2061"/>
                <a:ext cx="1217"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45"/>
              <p:cNvSpPr>
                <a:spLocks noChangeShapeType="1"/>
              </p:cNvSpPr>
              <p:nvPr/>
            </p:nvSpPr>
            <p:spPr bwMode="auto">
              <a:xfrm>
                <a:off x="2638" y="1452"/>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Text Box 46"/>
              <p:cNvSpPr txBox="1">
                <a:spLocks noChangeArrowheads="1"/>
              </p:cNvSpPr>
              <p:nvPr/>
            </p:nvSpPr>
            <p:spPr bwMode="auto">
              <a:xfrm>
                <a:off x="3692" y="1898"/>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p>
            </p:txBody>
          </p:sp>
          <p:sp>
            <p:nvSpPr>
              <p:cNvPr id="32" name="Text Box 48"/>
              <p:cNvSpPr txBox="1">
                <a:spLocks noChangeArrowheads="1"/>
              </p:cNvSpPr>
              <p:nvPr/>
            </p:nvSpPr>
            <p:spPr bwMode="auto">
              <a:xfrm>
                <a:off x="2443" y="2017"/>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p>
            </p:txBody>
          </p:sp>
          <p:sp>
            <p:nvSpPr>
              <p:cNvPr id="33" name="Text Box 51"/>
              <p:cNvSpPr txBox="1">
                <a:spLocks noChangeArrowheads="1"/>
              </p:cNvSpPr>
              <p:nvPr/>
            </p:nvSpPr>
            <p:spPr bwMode="auto">
              <a:xfrm>
                <a:off x="2822" y="2039"/>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p>
            </p:txBody>
          </p:sp>
          <p:sp>
            <p:nvSpPr>
              <p:cNvPr id="34" name="Freeform 102"/>
              <p:cNvSpPr/>
              <p:nvPr/>
            </p:nvSpPr>
            <p:spPr bwMode="auto">
              <a:xfrm flipV="1">
                <a:off x="2650" y="1810"/>
                <a:ext cx="859" cy="250"/>
              </a:xfrm>
              <a:custGeom>
                <a:avLst/>
                <a:gdLst>
                  <a:gd name="T0" fmla="*/ 0 w 1326"/>
                  <a:gd name="T1" fmla="*/ 250 h 250"/>
                  <a:gd name="T2" fmla="*/ 34 w 1326"/>
                  <a:gd name="T3" fmla="*/ 250 h 250"/>
                  <a:gd name="T4" fmla="*/ 34 w 1326"/>
                  <a:gd name="T5" fmla="*/ 0 h 250"/>
                  <a:gd name="T6" fmla="*/ 151 w 1326"/>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6" h="250">
                    <a:moveTo>
                      <a:pt x="0" y="250"/>
                    </a:moveTo>
                    <a:lnTo>
                      <a:pt x="294" y="250"/>
                    </a:lnTo>
                    <a:lnTo>
                      <a:pt x="294" y="0"/>
                    </a:lnTo>
                    <a:lnTo>
                      <a:pt x="132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35" name="Group 112"/>
          <p:cNvGrpSpPr/>
          <p:nvPr/>
        </p:nvGrpSpPr>
        <p:grpSpPr bwMode="auto">
          <a:xfrm>
            <a:off x="4121785" y="2009775"/>
            <a:ext cx="1363663" cy="793750"/>
            <a:chOff x="2065" y="994"/>
            <a:chExt cx="859" cy="500"/>
          </a:xfrm>
        </p:grpSpPr>
        <p:sp>
          <p:nvSpPr>
            <p:cNvPr id="36" name="Text Box 106"/>
            <p:cNvSpPr txBox="1">
              <a:spLocks noChangeArrowheads="1"/>
            </p:cNvSpPr>
            <p:nvPr/>
          </p:nvSpPr>
          <p:spPr bwMode="auto">
            <a:xfrm>
              <a:off x="2278" y="1167"/>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p>
          </p:txBody>
        </p:sp>
        <p:sp>
          <p:nvSpPr>
            <p:cNvPr id="37" name="Freeform 105"/>
            <p:cNvSpPr/>
            <p:nvPr/>
          </p:nvSpPr>
          <p:spPr bwMode="auto">
            <a:xfrm>
              <a:off x="2065" y="994"/>
              <a:ext cx="859" cy="250"/>
            </a:xfrm>
            <a:custGeom>
              <a:avLst/>
              <a:gdLst>
                <a:gd name="T0" fmla="*/ 0 w 1326"/>
                <a:gd name="T1" fmla="*/ 250 h 250"/>
                <a:gd name="T2" fmla="*/ 34 w 1326"/>
                <a:gd name="T3" fmla="*/ 250 h 250"/>
                <a:gd name="T4" fmla="*/ 34 w 1326"/>
                <a:gd name="T5" fmla="*/ 0 h 250"/>
                <a:gd name="T6" fmla="*/ 151 w 1326"/>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6" h="250">
                  <a:moveTo>
                    <a:pt x="0" y="250"/>
                  </a:moveTo>
                  <a:lnTo>
                    <a:pt x="294" y="250"/>
                  </a:lnTo>
                  <a:lnTo>
                    <a:pt x="294" y="0"/>
                  </a:lnTo>
                  <a:lnTo>
                    <a:pt x="132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8" name="Group 175"/>
          <p:cNvGrpSpPr/>
          <p:nvPr/>
        </p:nvGrpSpPr>
        <p:grpSpPr bwMode="auto">
          <a:xfrm>
            <a:off x="6385560" y="1149350"/>
            <a:ext cx="2344738" cy="1728788"/>
            <a:chOff x="4080" y="388"/>
            <a:chExt cx="1477" cy="1089"/>
          </a:xfrm>
        </p:grpSpPr>
        <p:sp>
          <p:nvSpPr>
            <p:cNvPr id="39" name="Line 114"/>
            <p:cNvSpPr>
              <a:spLocks noChangeShapeType="1"/>
            </p:cNvSpPr>
            <p:nvPr/>
          </p:nvSpPr>
          <p:spPr bwMode="auto">
            <a:xfrm>
              <a:off x="4156" y="1194"/>
              <a:ext cx="1119"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Line 115"/>
            <p:cNvSpPr>
              <a:spLocks noChangeShapeType="1"/>
            </p:cNvSpPr>
            <p:nvPr/>
          </p:nvSpPr>
          <p:spPr bwMode="auto">
            <a:xfrm>
              <a:off x="4275" y="585"/>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Text Box 116"/>
            <p:cNvSpPr txBox="1">
              <a:spLocks noChangeArrowheads="1"/>
            </p:cNvSpPr>
            <p:nvPr/>
          </p:nvSpPr>
          <p:spPr bwMode="auto">
            <a:xfrm>
              <a:off x="5253" y="1020"/>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p>
          </p:txBody>
        </p:sp>
        <p:sp>
          <p:nvSpPr>
            <p:cNvPr id="42" name="Text Box 117"/>
            <p:cNvSpPr txBox="1">
              <a:spLocks noChangeArrowheads="1"/>
            </p:cNvSpPr>
            <p:nvPr/>
          </p:nvSpPr>
          <p:spPr bwMode="auto">
            <a:xfrm>
              <a:off x="4286" y="388"/>
              <a:ext cx="44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dirty="0" err="1">
                  <a:ln>
                    <a:noFill/>
                  </a:ln>
                  <a:effectLst/>
                  <a:uLnTx/>
                  <a:uFillTx/>
                  <a:latin typeface="Times New Roman" panose="02020603050405020304" pitchFamily="18" charset="0"/>
                  <a:ea typeface="宋体" panose="02010600030101010101" pitchFamily="2" charset="-122"/>
                  <a:cs typeface="+mn-cs"/>
                </a:rPr>
                <a:t>A</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sp>
          <p:nvSpPr>
            <p:cNvPr id="43" name="Text Box 118"/>
            <p:cNvSpPr txBox="1">
              <a:spLocks noChangeArrowheads="1"/>
            </p:cNvSpPr>
            <p:nvPr/>
          </p:nvSpPr>
          <p:spPr bwMode="auto">
            <a:xfrm>
              <a:off x="4080" y="1150"/>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p>
          </p:txBody>
        </p:sp>
      </p:grpSp>
      <p:grpSp>
        <p:nvGrpSpPr>
          <p:cNvPr id="44" name="Group 148"/>
          <p:cNvGrpSpPr/>
          <p:nvPr/>
        </p:nvGrpSpPr>
        <p:grpSpPr bwMode="auto">
          <a:xfrm>
            <a:off x="6687185" y="2019300"/>
            <a:ext cx="1311275" cy="820738"/>
            <a:chOff x="4369" y="859"/>
            <a:chExt cx="935" cy="517"/>
          </a:xfrm>
        </p:grpSpPr>
        <p:sp>
          <p:nvSpPr>
            <p:cNvPr id="45" name="Text Box 139"/>
            <p:cNvSpPr txBox="1">
              <a:spLocks noChangeArrowheads="1"/>
            </p:cNvSpPr>
            <p:nvPr/>
          </p:nvSpPr>
          <p:spPr bwMode="auto">
            <a:xfrm>
              <a:off x="4591" y="1049"/>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p>
          </p:txBody>
        </p:sp>
        <p:sp>
          <p:nvSpPr>
            <p:cNvPr id="46" name="Line 142"/>
            <p:cNvSpPr>
              <a:spLocks noChangeShapeType="1"/>
            </p:cNvSpPr>
            <p:nvPr/>
          </p:nvSpPr>
          <p:spPr bwMode="auto">
            <a:xfrm>
              <a:off x="4369" y="1109"/>
              <a:ext cx="2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Line 144"/>
            <p:cNvSpPr>
              <a:spLocks noChangeShapeType="1"/>
            </p:cNvSpPr>
            <p:nvPr/>
          </p:nvSpPr>
          <p:spPr bwMode="auto">
            <a:xfrm flipV="1">
              <a:off x="4575" y="1011"/>
              <a:ext cx="66" cy="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145"/>
            <p:cNvSpPr>
              <a:spLocks noChangeShapeType="1"/>
            </p:cNvSpPr>
            <p:nvPr/>
          </p:nvSpPr>
          <p:spPr bwMode="auto">
            <a:xfrm>
              <a:off x="4641" y="1000"/>
              <a:ext cx="65" cy="3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146"/>
            <p:cNvSpPr>
              <a:spLocks noChangeShapeType="1"/>
            </p:cNvSpPr>
            <p:nvPr/>
          </p:nvSpPr>
          <p:spPr bwMode="auto">
            <a:xfrm flipV="1">
              <a:off x="4706" y="859"/>
              <a:ext cx="43"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147"/>
            <p:cNvSpPr>
              <a:spLocks noChangeShapeType="1"/>
            </p:cNvSpPr>
            <p:nvPr/>
          </p:nvSpPr>
          <p:spPr bwMode="auto">
            <a:xfrm>
              <a:off x="4749" y="859"/>
              <a:ext cx="55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 name="Group 183"/>
          <p:cNvGrpSpPr/>
          <p:nvPr/>
        </p:nvGrpSpPr>
        <p:grpSpPr bwMode="auto">
          <a:xfrm>
            <a:off x="6395085" y="2595563"/>
            <a:ext cx="2465388" cy="1712912"/>
            <a:chOff x="4086" y="1299"/>
            <a:chExt cx="1553" cy="1079"/>
          </a:xfrm>
        </p:grpSpPr>
        <p:sp>
          <p:nvSpPr>
            <p:cNvPr id="52" name="Text Box 129"/>
            <p:cNvSpPr txBox="1">
              <a:spLocks noChangeArrowheads="1"/>
            </p:cNvSpPr>
            <p:nvPr/>
          </p:nvSpPr>
          <p:spPr bwMode="auto">
            <a:xfrm>
              <a:off x="4270" y="1299"/>
              <a:ext cx="44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dirty="0" err="1">
                  <a:ln>
                    <a:noFill/>
                  </a:ln>
                  <a:effectLst/>
                  <a:uLnTx/>
                  <a:uFillTx/>
                  <a:latin typeface="Times New Roman" panose="02020603050405020304" pitchFamily="18" charset="0"/>
                  <a:ea typeface="宋体" panose="02010600030101010101" pitchFamily="2" charset="-122"/>
                  <a:cs typeface="+mn-cs"/>
                </a:rPr>
                <a:t>B</a:t>
              </a:r>
              <a:endPar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53" name="Group 160"/>
            <p:cNvGrpSpPr/>
            <p:nvPr/>
          </p:nvGrpSpPr>
          <p:grpSpPr bwMode="auto">
            <a:xfrm>
              <a:off x="4086" y="1464"/>
              <a:ext cx="1553" cy="914"/>
              <a:chOff x="4185" y="1387"/>
              <a:chExt cx="1553" cy="914"/>
            </a:xfrm>
          </p:grpSpPr>
          <p:sp>
            <p:nvSpPr>
              <p:cNvPr id="62" name="Line 131"/>
              <p:cNvSpPr>
                <a:spLocks noChangeShapeType="1"/>
              </p:cNvSpPr>
              <p:nvPr/>
            </p:nvSpPr>
            <p:spPr bwMode="auto">
              <a:xfrm>
                <a:off x="4261" y="1996"/>
                <a:ext cx="1217"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132"/>
              <p:cNvSpPr>
                <a:spLocks noChangeShapeType="1"/>
              </p:cNvSpPr>
              <p:nvPr/>
            </p:nvSpPr>
            <p:spPr bwMode="auto">
              <a:xfrm>
                <a:off x="4380" y="1387"/>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Text Box 133"/>
              <p:cNvSpPr txBox="1">
                <a:spLocks noChangeArrowheads="1"/>
              </p:cNvSpPr>
              <p:nvPr/>
            </p:nvSpPr>
            <p:spPr bwMode="auto">
              <a:xfrm>
                <a:off x="5434" y="1833"/>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p>
            </p:txBody>
          </p:sp>
          <p:sp>
            <p:nvSpPr>
              <p:cNvPr id="65" name="Text Box 134"/>
              <p:cNvSpPr txBox="1">
                <a:spLocks noChangeArrowheads="1"/>
              </p:cNvSpPr>
              <p:nvPr/>
            </p:nvSpPr>
            <p:spPr bwMode="auto">
              <a:xfrm>
                <a:off x="4185" y="1952"/>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t>
                </a:r>
              </a:p>
            </p:txBody>
          </p:sp>
          <p:sp>
            <p:nvSpPr>
              <p:cNvPr id="66" name="Text Box 135"/>
              <p:cNvSpPr txBox="1">
                <a:spLocks noChangeArrowheads="1"/>
              </p:cNvSpPr>
              <p:nvPr/>
            </p:nvSpPr>
            <p:spPr bwMode="auto">
              <a:xfrm>
                <a:off x="4564" y="1974"/>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p>
            </p:txBody>
          </p:sp>
        </p:grpSp>
        <p:sp>
          <p:nvSpPr>
            <p:cNvPr id="54" name="Line 150"/>
            <p:cNvSpPr>
              <a:spLocks noChangeShapeType="1"/>
            </p:cNvSpPr>
            <p:nvPr/>
          </p:nvSpPr>
          <p:spPr bwMode="auto">
            <a:xfrm>
              <a:off x="4270" y="1827"/>
              <a:ext cx="2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Arc 152"/>
            <p:cNvSpPr/>
            <p:nvPr/>
          </p:nvSpPr>
          <p:spPr bwMode="auto">
            <a:xfrm>
              <a:off x="4492" y="1813"/>
              <a:ext cx="125" cy="266"/>
            </a:xfrm>
            <a:custGeom>
              <a:avLst/>
              <a:gdLst>
                <a:gd name="T0" fmla="*/ 0 w 41907"/>
                <a:gd name="T1" fmla="*/ 0 h 24097"/>
                <a:gd name="T2" fmla="*/ 0 w 41907"/>
                <a:gd name="T3" fmla="*/ 0 h 24097"/>
                <a:gd name="T4" fmla="*/ 0 w 41907"/>
                <a:gd name="T5" fmla="*/ 0 h 24097"/>
                <a:gd name="T6" fmla="*/ 0 60000 65536"/>
                <a:gd name="T7" fmla="*/ 0 60000 65536"/>
                <a:gd name="T8" fmla="*/ 0 60000 65536"/>
              </a:gdLst>
              <a:ahLst/>
              <a:cxnLst>
                <a:cxn ang="T6">
                  <a:pos x="T0" y="T1"/>
                </a:cxn>
                <a:cxn ang="T7">
                  <a:pos x="T2" y="T3"/>
                </a:cxn>
                <a:cxn ang="T8">
                  <a:pos x="T4" y="T5"/>
                </a:cxn>
              </a:cxnLst>
              <a:rect l="0" t="0" r="r" b="b"/>
              <a:pathLst>
                <a:path w="41907" h="24097" fill="none" extrusionOk="0">
                  <a:moveTo>
                    <a:pt x="41907" y="9858"/>
                  </a:moveTo>
                  <a:cubicBezTo>
                    <a:pt x="38808" y="18404"/>
                    <a:pt x="30690" y="24096"/>
                    <a:pt x="21600" y="24097"/>
                  </a:cubicBezTo>
                  <a:cubicBezTo>
                    <a:pt x="9670" y="24097"/>
                    <a:pt x="0" y="14426"/>
                    <a:pt x="0" y="2497"/>
                  </a:cubicBezTo>
                  <a:cubicBezTo>
                    <a:pt x="-1" y="1662"/>
                    <a:pt x="48" y="828"/>
                    <a:pt x="144" y="-1"/>
                  </a:cubicBezTo>
                </a:path>
                <a:path w="41907" h="24097" stroke="0" extrusionOk="0">
                  <a:moveTo>
                    <a:pt x="41907" y="9858"/>
                  </a:moveTo>
                  <a:cubicBezTo>
                    <a:pt x="38808" y="18404"/>
                    <a:pt x="30690" y="24096"/>
                    <a:pt x="21600" y="24097"/>
                  </a:cubicBezTo>
                  <a:cubicBezTo>
                    <a:pt x="9670" y="24097"/>
                    <a:pt x="0" y="14426"/>
                    <a:pt x="0" y="2497"/>
                  </a:cubicBezTo>
                  <a:cubicBezTo>
                    <a:pt x="-1" y="1662"/>
                    <a:pt x="48" y="828"/>
                    <a:pt x="144" y="-1"/>
                  </a:cubicBezTo>
                  <a:lnTo>
                    <a:pt x="21600" y="2497"/>
                  </a:lnTo>
                  <a:lnTo>
                    <a:pt x="41907" y="9858"/>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Arc 154"/>
            <p:cNvSpPr/>
            <p:nvPr/>
          </p:nvSpPr>
          <p:spPr bwMode="auto">
            <a:xfrm flipV="1">
              <a:off x="4615" y="1799"/>
              <a:ext cx="122" cy="239"/>
            </a:xfrm>
            <a:custGeom>
              <a:avLst/>
              <a:gdLst>
                <a:gd name="T0" fmla="*/ 0 w 40812"/>
                <a:gd name="T1" fmla="*/ 0 h 21600"/>
                <a:gd name="T2" fmla="*/ 0 w 40812"/>
                <a:gd name="T3" fmla="*/ 0 h 21600"/>
                <a:gd name="T4" fmla="*/ 0 w 40812"/>
                <a:gd name="T5" fmla="*/ 0 h 21600"/>
                <a:gd name="T6" fmla="*/ 0 60000 65536"/>
                <a:gd name="T7" fmla="*/ 0 60000 65536"/>
                <a:gd name="T8" fmla="*/ 0 60000 65536"/>
              </a:gdLst>
              <a:ahLst/>
              <a:cxnLst>
                <a:cxn ang="T6">
                  <a:pos x="T0" y="T1"/>
                </a:cxn>
                <a:cxn ang="T7">
                  <a:pos x="T2" y="T3"/>
                </a:cxn>
                <a:cxn ang="T8">
                  <a:pos x="T4" y="T5"/>
                </a:cxn>
              </a:cxnLst>
              <a:rect l="0" t="0" r="r" b="b"/>
              <a:pathLst>
                <a:path w="40812" h="21600" fill="none" extrusionOk="0">
                  <a:moveTo>
                    <a:pt x="40811" y="6699"/>
                  </a:moveTo>
                  <a:cubicBezTo>
                    <a:pt x="37912" y="15586"/>
                    <a:pt x="29624" y="21599"/>
                    <a:pt x="20277" y="21600"/>
                  </a:cubicBezTo>
                  <a:cubicBezTo>
                    <a:pt x="11217" y="21600"/>
                    <a:pt x="3120" y="15946"/>
                    <a:pt x="-1" y="7442"/>
                  </a:cubicBezTo>
                </a:path>
                <a:path w="40812" h="21600" stroke="0" extrusionOk="0">
                  <a:moveTo>
                    <a:pt x="40811" y="6699"/>
                  </a:moveTo>
                  <a:cubicBezTo>
                    <a:pt x="37912" y="15586"/>
                    <a:pt x="29624" y="21599"/>
                    <a:pt x="20277" y="21600"/>
                  </a:cubicBezTo>
                  <a:cubicBezTo>
                    <a:pt x="11217" y="21600"/>
                    <a:pt x="3120" y="15946"/>
                    <a:pt x="-1" y="7442"/>
                  </a:cubicBezTo>
                  <a:lnTo>
                    <a:pt x="20277" y="0"/>
                  </a:lnTo>
                  <a:lnTo>
                    <a:pt x="40811" y="6699"/>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Arc 155"/>
            <p:cNvSpPr/>
            <p:nvPr/>
          </p:nvSpPr>
          <p:spPr bwMode="auto">
            <a:xfrm flipH="1">
              <a:off x="4741" y="1839"/>
              <a:ext cx="121" cy="238"/>
            </a:xfrm>
            <a:custGeom>
              <a:avLst/>
              <a:gdLst>
                <a:gd name="T0" fmla="*/ 0 w 40551"/>
                <a:gd name="T1" fmla="*/ 0 h 21600"/>
                <a:gd name="T2" fmla="*/ 0 w 40551"/>
                <a:gd name="T3" fmla="*/ 0 h 21600"/>
                <a:gd name="T4" fmla="*/ 0 w 40551"/>
                <a:gd name="T5" fmla="*/ 0 h 21600"/>
                <a:gd name="T6" fmla="*/ 0 60000 65536"/>
                <a:gd name="T7" fmla="*/ 0 60000 65536"/>
                <a:gd name="T8" fmla="*/ 0 60000 65536"/>
              </a:gdLst>
              <a:ahLst/>
              <a:cxnLst>
                <a:cxn ang="T6">
                  <a:pos x="T0" y="T1"/>
                </a:cxn>
                <a:cxn ang="T7">
                  <a:pos x="T2" y="T3"/>
                </a:cxn>
                <a:cxn ang="T8">
                  <a:pos x="T4" y="T5"/>
                </a:cxn>
              </a:cxnLst>
              <a:rect l="0" t="0" r="r" b="b"/>
              <a:pathLst>
                <a:path w="40551" h="21600" fill="none" extrusionOk="0">
                  <a:moveTo>
                    <a:pt x="40551" y="7361"/>
                  </a:moveTo>
                  <a:cubicBezTo>
                    <a:pt x="37452" y="15907"/>
                    <a:pt x="29334" y="21599"/>
                    <a:pt x="20244" y="21600"/>
                  </a:cubicBezTo>
                  <a:cubicBezTo>
                    <a:pt x="11220" y="21600"/>
                    <a:pt x="3147" y="15990"/>
                    <a:pt x="0" y="7532"/>
                  </a:cubicBezTo>
                </a:path>
                <a:path w="40551" h="21600" stroke="0" extrusionOk="0">
                  <a:moveTo>
                    <a:pt x="40551" y="7361"/>
                  </a:moveTo>
                  <a:cubicBezTo>
                    <a:pt x="37452" y="15907"/>
                    <a:pt x="29334" y="21599"/>
                    <a:pt x="20244" y="21600"/>
                  </a:cubicBezTo>
                  <a:cubicBezTo>
                    <a:pt x="11220" y="21600"/>
                    <a:pt x="3147" y="15990"/>
                    <a:pt x="0" y="7532"/>
                  </a:cubicBezTo>
                  <a:lnTo>
                    <a:pt x="20244" y="0"/>
                  </a:lnTo>
                  <a:lnTo>
                    <a:pt x="40551" y="7361"/>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Arc 156"/>
            <p:cNvSpPr/>
            <p:nvPr/>
          </p:nvSpPr>
          <p:spPr bwMode="auto">
            <a:xfrm flipV="1">
              <a:off x="4854" y="1788"/>
              <a:ext cx="122" cy="239"/>
            </a:xfrm>
            <a:custGeom>
              <a:avLst/>
              <a:gdLst>
                <a:gd name="T0" fmla="*/ 0 w 40812"/>
                <a:gd name="T1" fmla="*/ 0 h 21600"/>
                <a:gd name="T2" fmla="*/ 0 w 40812"/>
                <a:gd name="T3" fmla="*/ 0 h 21600"/>
                <a:gd name="T4" fmla="*/ 0 w 40812"/>
                <a:gd name="T5" fmla="*/ 0 h 21600"/>
                <a:gd name="T6" fmla="*/ 0 60000 65536"/>
                <a:gd name="T7" fmla="*/ 0 60000 65536"/>
                <a:gd name="T8" fmla="*/ 0 60000 65536"/>
              </a:gdLst>
              <a:ahLst/>
              <a:cxnLst>
                <a:cxn ang="T6">
                  <a:pos x="T0" y="T1"/>
                </a:cxn>
                <a:cxn ang="T7">
                  <a:pos x="T2" y="T3"/>
                </a:cxn>
                <a:cxn ang="T8">
                  <a:pos x="T4" y="T5"/>
                </a:cxn>
              </a:cxnLst>
              <a:rect l="0" t="0" r="r" b="b"/>
              <a:pathLst>
                <a:path w="40812" h="21600" fill="none" extrusionOk="0">
                  <a:moveTo>
                    <a:pt x="40811" y="6699"/>
                  </a:moveTo>
                  <a:cubicBezTo>
                    <a:pt x="37912" y="15586"/>
                    <a:pt x="29624" y="21599"/>
                    <a:pt x="20277" y="21600"/>
                  </a:cubicBezTo>
                  <a:cubicBezTo>
                    <a:pt x="11217" y="21600"/>
                    <a:pt x="3120" y="15946"/>
                    <a:pt x="-1" y="7442"/>
                  </a:cubicBezTo>
                </a:path>
                <a:path w="40812" h="21600" stroke="0" extrusionOk="0">
                  <a:moveTo>
                    <a:pt x="40811" y="6699"/>
                  </a:moveTo>
                  <a:cubicBezTo>
                    <a:pt x="37912" y="15586"/>
                    <a:pt x="29624" y="21599"/>
                    <a:pt x="20277" y="21600"/>
                  </a:cubicBezTo>
                  <a:cubicBezTo>
                    <a:pt x="11217" y="21600"/>
                    <a:pt x="3120" y="15946"/>
                    <a:pt x="-1" y="7442"/>
                  </a:cubicBezTo>
                  <a:lnTo>
                    <a:pt x="20277" y="0"/>
                  </a:lnTo>
                  <a:lnTo>
                    <a:pt x="40811" y="6699"/>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Arc 157"/>
            <p:cNvSpPr/>
            <p:nvPr/>
          </p:nvSpPr>
          <p:spPr bwMode="auto">
            <a:xfrm flipH="1">
              <a:off x="4965" y="1799"/>
              <a:ext cx="61" cy="234"/>
            </a:xfrm>
            <a:custGeom>
              <a:avLst/>
              <a:gdLst>
                <a:gd name="T0" fmla="*/ 0 w 20535"/>
                <a:gd name="T1" fmla="*/ 0 h 21104"/>
                <a:gd name="T2" fmla="*/ 0 w 20535"/>
                <a:gd name="T3" fmla="*/ 0 h 21104"/>
                <a:gd name="T4" fmla="*/ 0 w 20535"/>
                <a:gd name="T5" fmla="*/ 0 h 21104"/>
                <a:gd name="T6" fmla="*/ 0 60000 65536"/>
                <a:gd name="T7" fmla="*/ 0 60000 65536"/>
                <a:gd name="T8" fmla="*/ 0 60000 65536"/>
              </a:gdLst>
              <a:ahLst/>
              <a:cxnLst>
                <a:cxn ang="T6">
                  <a:pos x="T0" y="T1"/>
                </a:cxn>
                <a:cxn ang="T7">
                  <a:pos x="T2" y="T3"/>
                </a:cxn>
                <a:cxn ang="T8">
                  <a:pos x="T4" y="T5"/>
                </a:cxn>
              </a:cxnLst>
              <a:rect l="0" t="0" r="r" b="b"/>
              <a:pathLst>
                <a:path w="20535" h="21104" fill="none" extrusionOk="0">
                  <a:moveTo>
                    <a:pt x="20534" y="6699"/>
                  </a:moveTo>
                  <a:cubicBezTo>
                    <a:pt x="18156" y="13987"/>
                    <a:pt x="12093" y="19469"/>
                    <a:pt x="4603" y="21103"/>
                  </a:cubicBezTo>
                </a:path>
                <a:path w="20535" h="21104" stroke="0" extrusionOk="0">
                  <a:moveTo>
                    <a:pt x="20534" y="6699"/>
                  </a:moveTo>
                  <a:cubicBezTo>
                    <a:pt x="18156" y="13987"/>
                    <a:pt x="12093" y="19469"/>
                    <a:pt x="4603" y="21103"/>
                  </a:cubicBezTo>
                  <a:lnTo>
                    <a:pt x="0" y="0"/>
                  </a:lnTo>
                  <a:lnTo>
                    <a:pt x="20534" y="6699"/>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Arc 158"/>
            <p:cNvSpPr/>
            <p:nvPr/>
          </p:nvSpPr>
          <p:spPr bwMode="auto">
            <a:xfrm flipH="1">
              <a:off x="4981" y="1839"/>
              <a:ext cx="68" cy="238"/>
            </a:xfrm>
            <a:custGeom>
              <a:avLst/>
              <a:gdLst>
                <a:gd name="T0" fmla="*/ 0 w 22803"/>
                <a:gd name="T1" fmla="*/ 0 h 21600"/>
                <a:gd name="T2" fmla="*/ 0 w 22803"/>
                <a:gd name="T3" fmla="*/ 0 h 21600"/>
                <a:gd name="T4" fmla="*/ 0 w 22803"/>
                <a:gd name="T5" fmla="*/ 0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22803" y="7361"/>
                  </a:moveTo>
                  <a:cubicBezTo>
                    <a:pt x="19704" y="15907"/>
                    <a:pt x="11586" y="21599"/>
                    <a:pt x="2496" y="21600"/>
                  </a:cubicBezTo>
                  <a:cubicBezTo>
                    <a:pt x="1661" y="21600"/>
                    <a:pt x="828" y="21551"/>
                    <a:pt x="-1" y="21455"/>
                  </a:cubicBezTo>
                </a:path>
                <a:path w="22803" h="21600" stroke="0" extrusionOk="0">
                  <a:moveTo>
                    <a:pt x="22803" y="7361"/>
                  </a:moveTo>
                  <a:cubicBezTo>
                    <a:pt x="19704" y="15907"/>
                    <a:pt x="11586" y="21599"/>
                    <a:pt x="2496" y="21600"/>
                  </a:cubicBezTo>
                  <a:cubicBezTo>
                    <a:pt x="1661" y="21600"/>
                    <a:pt x="828" y="21551"/>
                    <a:pt x="-1" y="21455"/>
                  </a:cubicBezTo>
                  <a:lnTo>
                    <a:pt x="2496" y="0"/>
                  </a:lnTo>
                  <a:lnTo>
                    <a:pt x="22803" y="7361"/>
                  </a:lnTo>
                  <a:close/>
                </a:path>
              </a:pathLst>
            </a:cu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159"/>
            <p:cNvSpPr>
              <a:spLocks noChangeShapeType="1"/>
            </p:cNvSpPr>
            <p:nvPr/>
          </p:nvSpPr>
          <p:spPr bwMode="auto">
            <a:xfrm>
              <a:off x="5031" y="2066"/>
              <a:ext cx="21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67" name="Group 170"/>
          <p:cNvGrpSpPr/>
          <p:nvPr/>
        </p:nvGrpSpPr>
        <p:grpSpPr bwMode="auto">
          <a:xfrm>
            <a:off x="7068185" y="1565835"/>
            <a:ext cx="741363" cy="3762375"/>
            <a:chOff x="4609" y="703"/>
            <a:chExt cx="467" cy="2370"/>
          </a:xfrm>
        </p:grpSpPr>
        <p:sp>
          <p:nvSpPr>
            <p:cNvPr id="68" name="Line 162"/>
            <p:cNvSpPr>
              <a:spLocks noChangeShapeType="1"/>
            </p:cNvSpPr>
            <p:nvPr/>
          </p:nvSpPr>
          <p:spPr bwMode="auto">
            <a:xfrm>
              <a:off x="4717" y="769"/>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27"/>
            <p:cNvSpPr>
              <a:spLocks noChangeShapeType="1"/>
            </p:cNvSpPr>
            <p:nvPr/>
          </p:nvSpPr>
          <p:spPr bwMode="auto">
            <a:xfrm>
              <a:off x="4609" y="703"/>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64"/>
            <p:cNvSpPr>
              <a:spLocks noChangeShapeType="1"/>
            </p:cNvSpPr>
            <p:nvPr/>
          </p:nvSpPr>
          <p:spPr bwMode="auto">
            <a:xfrm>
              <a:off x="4968" y="714"/>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Line 168"/>
            <p:cNvSpPr>
              <a:spLocks noChangeShapeType="1"/>
            </p:cNvSpPr>
            <p:nvPr/>
          </p:nvSpPr>
          <p:spPr bwMode="auto">
            <a:xfrm>
              <a:off x="4837" y="747"/>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Line 169"/>
            <p:cNvSpPr>
              <a:spLocks noChangeShapeType="1"/>
            </p:cNvSpPr>
            <p:nvPr/>
          </p:nvSpPr>
          <p:spPr bwMode="auto">
            <a:xfrm>
              <a:off x="5076" y="714"/>
              <a:ext cx="0" cy="2304"/>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3" name="Group 178"/>
          <p:cNvGrpSpPr/>
          <p:nvPr/>
        </p:nvGrpSpPr>
        <p:grpSpPr bwMode="auto">
          <a:xfrm>
            <a:off x="2151698" y="3017838"/>
            <a:ext cx="825500" cy="1655762"/>
            <a:chOff x="1413" y="1565"/>
            <a:chExt cx="520" cy="1043"/>
          </a:xfrm>
        </p:grpSpPr>
        <p:sp>
          <p:nvSpPr>
            <p:cNvPr id="74" name="Freeform 176"/>
            <p:cNvSpPr/>
            <p:nvPr/>
          </p:nvSpPr>
          <p:spPr bwMode="auto">
            <a:xfrm>
              <a:off x="1435" y="1565"/>
              <a:ext cx="498" cy="978"/>
            </a:xfrm>
            <a:custGeom>
              <a:avLst/>
              <a:gdLst>
                <a:gd name="T0" fmla="*/ 453 w 510"/>
                <a:gd name="T1" fmla="*/ 0 h 978"/>
                <a:gd name="T2" fmla="*/ 453 w 510"/>
                <a:gd name="T3" fmla="*/ 348 h 978"/>
                <a:gd name="T4" fmla="*/ 0 w 510"/>
                <a:gd name="T5" fmla="*/ 848 h 978"/>
                <a:gd name="T6" fmla="*/ 0 w 510"/>
                <a:gd name="T7" fmla="*/ 978 h 978"/>
                <a:gd name="T8" fmla="*/ 126 w 510"/>
                <a:gd name="T9" fmla="*/ 978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0" h="978">
                  <a:moveTo>
                    <a:pt x="510" y="0"/>
                  </a:moveTo>
                  <a:lnTo>
                    <a:pt x="510" y="348"/>
                  </a:lnTo>
                  <a:lnTo>
                    <a:pt x="0" y="848"/>
                  </a:lnTo>
                  <a:lnTo>
                    <a:pt x="0" y="978"/>
                  </a:lnTo>
                  <a:lnTo>
                    <a:pt x="141" y="9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Freeform 177"/>
            <p:cNvSpPr/>
            <p:nvPr/>
          </p:nvSpPr>
          <p:spPr bwMode="auto">
            <a:xfrm flipV="1">
              <a:off x="1413" y="1630"/>
              <a:ext cx="498" cy="978"/>
            </a:xfrm>
            <a:custGeom>
              <a:avLst/>
              <a:gdLst>
                <a:gd name="T0" fmla="*/ 453 w 510"/>
                <a:gd name="T1" fmla="*/ 0 h 978"/>
                <a:gd name="T2" fmla="*/ 453 w 510"/>
                <a:gd name="T3" fmla="*/ 348 h 978"/>
                <a:gd name="T4" fmla="*/ 0 w 510"/>
                <a:gd name="T5" fmla="*/ 848 h 978"/>
                <a:gd name="T6" fmla="*/ 0 w 510"/>
                <a:gd name="T7" fmla="*/ 978 h 978"/>
                <a:gd name="T8" fmla="*/ 126 w 510"/>
                <a:gd name="T9" fmla="*/ 978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0" h="978">
                  <a:moveTo>
                    <a:pt x="510" y="0"/>
                  </a:moveTo>
                  <a:lnTo>
                    <a:pt x="510" y="348"/>
                  </a:lnTo>
                  <a:lnTo>
                    <a:pt x="0" y="848"/>
                  </a:lnTo>
                  <a:lnTo>
                    <a:pt x="0" y="978"/>
                  </a:lnTo>
                  <a:lnTo>
                    <a:pt x="141" y="97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6" name="Group 181"/>
          <p:cNvGrpSpPr/>
          <p:nvPr/>
        </p:nvGrpSpPr>
        <p:grpSpPr bwMode="auto">
          <a:xfrm>
            <a:off x="6428423" y="4216400"/>
            <a:ext cx="2466975" cy="1574800"/>
            <a:chOff x="4107" y="2320"/>
            <a:chExt cx="1554" cy="992"/>
          </a:xfrm>
        </p:grpSpPr>
        <p:sp>
          <p:nvSpPr>
            <p:cNvPr id="77" name="Text Box 120"/>
            <p:cNvSpPr txBox="1">
              <a:spLocks noChangeArrowheads="1"/>
            </p:cNvSpPr>
            <p:nvPr/>
          </p:nvSpPr>
          <p:spPr bwMode="auto">
            <a:xfrm>
              <a:off x="4291" y="2320"/>
              <a:ext cx="446"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u</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Y</a:t>
              </a:r>
            </a:p>
          </p:txBody>
        </p:sp>
        <p:sp>
          <p:nvSpPr>
            <p:cNvPr id="78" name="Line 121"/>
            <p:cNvSpPr>
              <a:spLocks noChangeShapeType="1"/>
            </p:cNvSpPr>
            <p:nvPr/>
          </p:nvSpPr>
          <p:spPr bwMode="auto">
            <a:xfrm>
              <a:off x="4183" y="3029"/>
              <a:ext cx="1151"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9" name="Line 122"/>
            <p:cNvSpPr>
              <a:spLocks noChangeShapeType="1"/>
            </p:cNvSpPr>
            <p:nvPr/>
          </p:nvSpPr>
          <p:spPr bwMode="auto">
            <a:xfrm>
              <a:off x="4302" y="2420"/>
              <a:ext cx="0" cy="739"/>
            </a:xfrm>
            <a:prstGeom prst="line">
              <a:avLst/>
            </a:prstGeom>
            <a:noFill/>
            <a:ln w="38100">
              <a:solidFill>
                <a:schemeClr val="tx1"/>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Text Box 123"/>
            <p:cNvSpPr txBox="1">
              <a:spLocks noChangeArrowheads="1"/>
            </p:cNvSpPr>
            <p:nvPr/>
          </p:nvSpPr>
          <p:spPr bwMode="auto">
            <a:xfrm>
              <a:off x="5357" y="2855"/>
              <a:ext cx="304" cy="32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t</a:t>
              </a:r>
            </a:p>
          </p:txBody>
        </p:sp>
        <p:sp>
          <p:nvSpPr>
            <p:cNvPr id="81" name="Text Box 124"/>
            <p:cNvSpPr txBox="1">
              <a:spLocks noChangeArrowheads="1"/>
            </p:cNvSpPr>
            <p:nvPr/>
          </p:nvSpPr>
          <p:spPr bwMode="auto">
            <a:xfrm>
              <a:off x="4107" y="2985"/>
              <a:ext cx="30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0</a:t>
              </a:r>
            </a:p>
          </p:txBody>
        </p:sp>
        <p:sp>
          <p:nvSpPr>
            <p:cNvPr id="82" name="Text Box 125"/>
            <p:cNvSpPr txBox="1">
              <a:spLocks noChangeArrowheads="1"/>
            </p:cNvSpPr>
            <p:nvPr/>
          </p:nvSpPr>
          <p:spPr bwMode="auto">
            <a:xfrm>
              <a:off x="4378" y="2963"/>
              <a:ext cx="35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p>
          </p:txBody>
        </p:sp>
        <p:sp>
          <p:nvSpPr>
            <p:cNvPr id="83" name="Line 172"/>
            <p:cNvSpPr>
              <a:spLocks noChangeShapeType="1"/>
            </p:cNvSpPr>
            <p:nvPr/>
          </p:nvSpPr>
          <p:spPr bwMode="auto">
            <a:xfrm>
              <a:off x="4976" y="3033"/>
              <a:ext cx="2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Freeform 180"/>
            <p:cNvSpPr/>
            <p:nvPr/>
          </p:nvSpPr>
          <p:spPr bwMode="auto">
            <a:xfrm>
              <a:off x="4304" y="2764"/>
              <a:ext cx="884" cy="264"/>
            </a:xfrm>
            <a:custGeom>
              <a:avLst/>
              <a:gdLst>
                <a:gd name="T0" fmla="*/ 0 w 884"/>
                <a:gd name="T1" fmla="*/ 684 h 208"/>
                <a:gd name="T2" fmla="*/ 204 w 884"/>
                <a:gd name="T3" fmla="*/ 684 h 208"/>
                <a:gd name="T4" fmla="*/ 204 w 884"/>
                <a:gd name="T5" fmla="*/ 0 h 208"/>
                <a:gd name="T6" fmla="*/ 316 w 884"/>
                <a:gd name="T7" fmla="*/ 0 h 208"/>
                <a:gd name="T8" fmla="*/ 316 w 884"/>
                <a:gd name="T9" fmla="*/ 674 h 208"/>
                <a:gd name="T10" fmla="*/ 436 w 884"/>
                <a:gd name="T11" fmla="*/ 674 h 208"/>
                <a:gd name="T12" fmla="*/ 436 w 884"/>
                <a:gd name="T13" fmla="*/ 0 h 208"/>
                <a:gd name="T14" fmla="*/ 564 w 884"/>
                <a:gd name="T15" fmla="*/ 0 h 208"/>
                <a:gd name="T16" fmla="*/ 564 w 884"/>
                <a:gd name="T17" fmla="*/ 674 h 208"/>
                <a:gd name="T18" fmla="*/ 672 w 884"/>
                <a:gd name="T19" fmla="*/ 674 h 208"/>
                <a:gd name="T20" fmla="*/ 672 w 884"/>
                <a:gd name="T21" fmla="*/ 0 h 208"/>
                <a:gd name="T22" fmla="*/ 884 w 884"/>
                <a:gd name="T23" fmla="*/ 0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84" h="208">
                  <a:moveTo>
                    <a:pt x="0" y="208"/>
                  </a:moveTo>
                  <a:lnTo>
                    <a:pt x="204" y="208"/>
                  </a:lnTo>
                  <a:lnTo>
                    <a:pt x="204" y="0"/>
                  </a:lnTo>
                  <a:lnTo>
                    <a:pt x="316" y="0"/>
                  </a:lnTo>
                  <a:lnTo>
                    <a:pt x="316" y="204"/>
                  </a:lnTo>
                  <a:lnTo>
                    <a:pt x="436" y="204"/>
                  </a:lnTo>
                  <a:lnTo>
                    <a:pt x="436" y="0"/>
                  </a:lnTo>
                  <a:lnTo>
                    <a:pt x="564" y="0"/>
                  </a:lnTo>
                  <a:lnTo>
                    <a:pt x="564" y="204"/>
                  </a:lnTo>
                  <a:lnTo>
                    <a:pt x="672" y="204"/>
                  </a:lnTo>
                  <a:lnTo>
                    <a:pt x="672" y="0"/>
                  </a:lnTo>
                  <a:lnTo>
                    <a:pt x="88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5" name="Freeform 182"/>
          <p:cNvSpPr/>
          <p:nvPr/>
        </p:nvSpPr>
        <p:spPr bwMode="auto">
          <a:xfrm>
            <a:off x="6753860" y="4921250"/>
            <a:ext cx="1384300" cy="412750"/>
          </a:xfrm>
          <a:custGeom>
            <a:avLst/>
            <a:gdLst>
              <a:gd name="T0" fmla="*/ 0 w 872"/>
              <a:gd name="T1" fmla="*/ 2147483647 h 260"/>
              <a:gd name="T2" fmla="*/ 2147483647 w 872"/>
              <a:gd name="T3" fmla="*/ 2147483647 h 260"/>
              <a:gd name="T4" fmla="*/ 2147483647 w 872"/>
              <a:gd name="T5" fmla="*/ 0 h 260"/>
              <a:gd name="T6" fmla="*/ 2147483647 w 872"/>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2" h="260">
                <a:moveTo>
                  <a:pt x="0" y="260"/>
                </a:moveTo>
                <a:lnTo>
                  <a:pt x="196" y="260"/>
                </a:lnTo>
                <a:lnTo>
                  <a:pt x="196" y="0"/>
                </a:lnTo>
                <a:lnTo>
                  <a:pt x="872" y="0"/>
                </a:lnTo>
              </a:path>
            </a:pathLst>
          </a:custGeom>
          <a:noFill/>
          <a:ln w="571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86" name="Group 188"/>
          <p:cNvGrpSpPr/>
          <p:nvPr/>
        </p:nvGrpSpPr>
        <p:grpSpPr bwMode="auto">
          <a:xfrm>
            <a:off x="391160" y="2552700"/>
            <a:ext cx="3433763" cy="2544763"/>
            <a:chOff x="304" y="1272"/>
            <a:chExt cx="2163" cy="1603"/>
          </a:xfrm>
        </p:grpSpPr>
        <p:grpSp>
          <p:nvGrpSpPr>
            <p:cNvPr id="87" name="Group 189"/>
            <p:cNvGrpSpPr/>
            <p:nvPr/>
          </p:nvGrpSpPr>
          <p:grpSpPr bwMode="auto">
            <a:xfrm>
              <a:off x="304" y="1272"/>
              <a:ext cx="2163" cy="1603"/>
              <a:chOff x="468" y="1488"/>
              <a:chExt cx="2163" cy="1603"/>
            </a:xfrm>
          </p:grpSpPr>
          <p:grpSp>
            <p:nvGrpSpPr>
              <p:cNvPr id="90" name="Group 190"/>
              <p:cNvGrpSpPr/>
              <p:nvPr/>
            </p:nvGrpSpPr>
            <p:grpSpPr bwMode="auto">
              <a:xfrm>
                <a:off x="1721" y="1609"/>
                <a:ext cx="294" cy="358"/>
                <a:chOff x="1195" y="1598"/>
                <a:chExt cx="294" cy="358"/>
              </a:xfrm>
            </p:grpSpPr>
            <p:sp>
              <p:nvSpPr>
                <p:cNvPr id="115" name="Rectangle 191"/>
                <p:cNvSpPr>
                  <a:spLocks noChangeArrowheads="1"/>
                </p:cNvSpPr>
                <p:nvPr/>
              </p:nvSpPr>
              <p:spPr bwMode="auto">
                <a:xfrm>
                  <a:off x="1195" y="1598"/>
                  <a:ext cx="218" cy="35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6" name="Oval 192"/>
                <p:cNvSpPr>
                  <a:spLocks noChangeArrowheads="1"/>
                </p:cNvSpPr>
                <p:nvPr/>
              </p:nvSpPr>
              <p:spPr bwMode="auto">
                <a:xfrm>
                  <a:off x="1424" y="1727"/>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91" name="Rectangle 193"/>
              <p:cNvSpPr>
                <a:spLocks noChangeArrowheads="1"/>
              </p:cNvSpPr>
              <p:nvPr/>
            </p:nvSpPr>
            <p:spPr bwMode="auto">
              <a:xfrm>
                <a:off x="1743" y="2674"/>
                <a:ext cx="218" cy="35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2" name="Oval 194"/>
              <p:cNvSpPr>
                <a:spLocks noChangeArrowheads="1"/>
              </p:cNvSpPr>
              <p:nvPr/>
            </p:nvSpPr>
            <p:spPr bwMode="auto">
              <a:xfrm>
                <a:off x="1972" y="2803"/>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3" name="Freeform 195"/>
              <p:cNvSpPr/>
              <p:nvPr/>
            </p:nvSpPr>
            <p:spPr bwMode="auto">
              <a:xfrm>
                <a:off x="772" y="1761"/>
                <a:ext cx="935" cy="445"/>
              </a:xfrm>
              <a:custGeom>
                <a:avLst/>
                <a:gdLst>
                  <a:gd name="T0" fmla="*/ 5197 w 609"/>
                  <a:gd name="T1" fmla="*/ 0 h 467"/>
                  <a:gd name="T2" fmla="*/ 0 w 609"/>
                  <a:gd name="T3" fmla="*/ 0 h 467"/>
                  <a:gd name="T4" fmla="*/ 0 w 609"/>
                  <a:gd name="T5" fmla="*/ 367 h 467"/>
                  <a:gd name="T6" fmla="*/ 0 60000 65536"/>
                  <a:gd name="T7" fmla="*/ 0 60000 65536"/>
                  <a:gd name="T8" fmla="*/ 0 60000 65536"/>
                </a:gdLst>
                <a:ahLst/>
                <a:cxnLst>
                  <a:cxn ang="T6">
                    <a:pos x="T0" y="T1"/>
                  </a:cxn>
                  <a:cxn ang="T7">
                    <a:pos x="T2" y="T3"/>
                  </a:cxn>
                  <a:cxn ang="T8">
                    <a:pos x="T4" y="T5"/>
                  </a:cxn>
                </a:cxnLst>
                <a:rect l="0" t="0" r="r" b="b"/>
                <a:pathLst>
                  <a:path w="609" h="467">
                    <a:moveTo>
                      <a:pt x="609" y="0"/>
                    </a:moveTo>
                    <a:lnTo>
                      <a:pt x="0" y="0"/>
                    </a:lnTo>
                    <a:lnTo>
                      <a:pt x="0" y="467"/>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196"/>
              <p:cNvSpPr>
                <a:spLocks noChangeShapeType="1"/>
              </p:cNvSpPr>
              <p:nvPr/>
            </p:nvSpPr>
            <p:spPr bwMode="auto">
              <a:xfrm>
                <a:off x="1055" y="1761"/>
                <a:ext cx="0" cy="109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Rectangle 197"/>
              <p:cNvSpPr>
                <a:spLocks noChangeArrowheads="1"/>
              </p:cNvSpPr>
              <p:nvPr/>
            </p:nvSpPr>
            <p:spPr bwMode="auto">
              <a:xfrm>
                <a:off x="1000" y="1924"/>
                <a:ext cx="98" cy="250"/>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6" name="Rectangle 198"/>
              <p:cNvSpPr>
                <a:spLocks noChangeArrowheads="1"/>
              </p:cNvSpPr>
              <p:nvPr/>
            </p:nvSpPr>
            <p:spPr bwMode="auto">
              <a:xfrm>
                <a:off x="1000" y="2369"/>
                <a:ext cx="98" cy="250"/>
              </a:xfrm>
              <a:prstGeom prst="rect">
                <a:avLst/>
              </a:prstGeom>
              <a:solidFill>
                <a:srgbClr val="FFFF00"/>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7" name="Freeform 199"/>
              <p:cNvSpPr/>
              <p:nvPr/>
            </p:nvSpPr>
            <p:spPr bwMode="auto">
              <a:xfrm>
                <a:off x="794" y="2477"/>
                <a:ext cx="944" cy="370"/>
              </a:xfrm>
              <a:custGeom>
                <a:avLst/>
                <a:gdLst>
                  <a:gd name="T0" fmla="*/ 5487 w 608"/>
                  <a:gd name="T1" fmla="*/ 538 h 337"/>
                  <a:gd name="T2" fmla="*/ 0 w 608"/>
                  <a:gd name="T3" fmla="*/ 538 h 337"/>
                  <a:gd name="T4" fmla="*/ 0 w 608"/>
                  <a:gd name="T5" fmla="*/ 0 h 337"/>
                  <a:gd name="T6" fmla="*/ 0 60000 65536"/>
                  <a:gd name="T7" fmla="*/ 0 60000 65536"/>
                  <a:gd name="T8" fmla="*/ 0 60000 65536"/>
                </a:gdLst>
                <a:ahLst/>
                <a:cxnLst>
                  <a:cxn ang="T6">
                    <a:pos x="T0" y="T1"/>
                  </a:cxn>
                  <a:cxn ang="T7">
                    <a:pos x="T2" y="T3"/>
                  </a:cxn>
                  <a:cxn ang="T8">
                    <a:pos x="T4" y="T5"/>
                  </a:cxn>
                </a:cxnLst>
                <a:rect l="0" t="0" r="r" b="b"/>
                <a:pathLst>
                  <a:path w="608" h="337">
                    <a:moveTo>
                      <a:pt x="608" y="337"/>
                    </a:moveTo>
                    <a:lnTo>
                      <a:pt x="0" y="337"/>
                    </a:lnTo>
                    <a:lnTo>
                      <a:pt x="0"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8" name="Oval 200"/>
              <p:cNvSpPr>
                <a:spLocks noChangeArrowheads="1"/>
              </p:cNvSpPr>
              <p:nvPr/>
            </p:nvSpPr>
            <p:spPr bwMode="auto">
              <a:xfrm>
                <a:off x="740" y="2183"/>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9" name="Oval 201"/>
              <p:cNvSpPr>
                <a:spLocks noChangeArrowheads="1"/>
              </p:cNvSpPr>
              <p:nvPr/>
            </p:nvSpPr>
            <p:spPr bwMode="auto">
              <a:xfrm>
                <a:off x="751" y="2411"/>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0" name="Text Box 202"/>
              <p:cNvSpPr txBox="1">
                <a:spLocks noChangeArrowheads="1"/>
              </p:cNvSpPr>
              <p:nvPr/>
            </p:nvSpPr>
            <p:spPr bwMode="auto">
              <a:xfrm>
                <a:off x="1066" y="1891"/>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R</a:t>
                </a:r>
              </a:p>
            </p:txBody>
          </p:sp>
          <p:sp>
            <p:nvSpPr>
              <p:cNvPr id="101" name="Text Box 203"/>
              <p:cNvSpPr txBox="1">
                <a:spLocks noChangeArrowheads="1"/>
              </p:cNvSpPr>
              <p:nvPr/>
            </p:nvSpPr>
            <p:spPr bwMode="auto">
              <a:xfrm>
                <a:off x="1077" y="2348"/>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a:t>
                </a:r>
              </a:p>
            </p:txBody>
          </p:sp>
          <p:sp>
            <p:nvSpPr>
              <p:cNvPr id="102" name="Line 204"/>
              <p:cNvSpPr>
                <a:spLocks noChangeShapeType="1"/>
              </p:cNvSpPr>
              <p:nvPr/>
            </p:nvSpPr>
            <p:spPr bwMode="auto">
              <a:xfrm>
                <a:off x="1044" y="2272"/>
                <a:ext cx="3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 name="Oval 205"/>
              <p:cNvSpPr>
                <a:spLocks noChangeArrowheads="1"/>
              </p:cNvSpPr>
              <p:nvPr/>
            </p:nvSpPr>
            <p:spPr bwMode="auto">
              <a:xfrm>
                <a:off x="1370" y="224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04" name="Text Box 206"/>
              <p:cNvSpPr txBox="1">
                <a:spLocks noChangeArrowheads="1"/>
              </p:cNvSpPr>
              <p:nvPr/>
            </p:nvSpPr>
            <p:spPr bwMode="auto">
              <a:xfrm>
                <a:off x="1392" y="2142"/>
                <a:ext cx="47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CC</a:t>
                </a:r>
              </a:p>
            </p:txBody>
          </p:sp>
          <p:sp>
            <p:nvSpPr>
              <p:cNvPr id="105" name="Freeform 207"/>
              <p:cNvSpPr/>
              <p:nvPr/>
            </p:nvSpPr>
            <p:spPr bwMode="auto">
              <a:xfrm>
                <a:off x="468" y="2217"/>
                <a:ext cx="413" cy="468"/>
              </a:xfrm>
              <a:custGeom>
                <a:avLst/>
                <a:gdLst>
                  <a:gd name="T0" fmla="*/ 730 w 358"/>
                  <a:gd name="T1" fmla="*/ 0 h 457"/>
                  <a:gd name="T2" fmla="*/ 177 w 358"/>
                  <a:gd name="T3" fmla="*/ 195 h 457"/>
                  <a:gd name="T4" fmla="*/ 177 w 358"/>
                  <a:gd name="T5" fmla="*/ 503 h 457"/>
                  <a:gd name="T6" fmla="*/ 376 w 358"/>
                  <a:gd name="T7" fmla="*/ 503 h 457"/>
                  <a:gd name="T8" fmla="*/ 0 w 358"/>
                  <a:gd name="T9" fmla="*/ 515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457">
                    <a:moveTo>
                      <a:pt x="358" y="0"/>
                    </a:moveTo>
                    <a:lnTo>
                      <a:pt x="87" y="174"/>
                    </a:lnTo>
                    <a:lnTo>
                      <a:pt x="87" y="446"/>
                    </a:lnTo>
                    <a:lnTo>
                      <a:pt x="184" y="446"/>
                    </a:lnTo>
                    <a:lnTo>
                      <a:pt x="0" y="457"/>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 name="Arc 208"/>
              <p:cNvSpPr/>
              <p:nvPr/>
            </p:nvSpPr>
            <p:spPr bwMode="auto">
              <a:xfrm>
                <a:off x="543" y="2218"/>
                <a:ext cx="163" cy="2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 name="Line 209"/>
              <p:cNvSpPr>
                <a:spLocks noChangeShapeType="1"/>
              </p:cNvSpPr>
              <p:nvPr/>
            </p:nvSpPr>
            <p:spPr bwMode="auto">
              <a:xfrm>
                <a:off x="2022" y="1782"/>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 name="Line 210"/>
              <p:cNvSpPr>
                <a:spLocks noChangeShapeType="1"/>
              </p:cNvSpPr>
              <p:nvPr/>
            </p:nvSpPr>
            <p:spPr bwMode="auto">
              <a:xfrm>
                <a:off x="2044" y="2836"/>
                <a:ext cx="20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 name="Text Box 211"/>
              <p:cNvSpPr txBox="1">
                <a:spLocks noChangeArrowheads="1"/>
              </p:cNvSpPr>
              <p:nvPr/>
            </p:nvSpPr>
            <p:spPr bwMode="auto">
              <a:xfrm>
                <a:off x="533" y="1956"/>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S</a:t>
                </a:r>
              </a:p>
            </p:txBody>
          </p:sp>
          <p:sp>
            <p:nvSpPr>
              <p:cNvPr id="110" name="Text Box 212"/>
              <p:cNvSpPr txBox="1">
                <a:spLocks noChangeArrowheads="1"/>
              </p:cNvSpPr>
              <p:nvPr/>
            </p:nvSpPr>
            <p:spPr bwMode="auto">
              <a:xfrm>
                <a:off x="1425" y="1488"/>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a:t>
                </a:r>
              </a:p>
            </p:txBody>
          </p:sp>
          <p:sp>
            <p:nvSpPr>
              <p:cNvPr id="111" name="Text Box 213"/>
              <p:cNvSpPr txBox="1">
                <a:spLocks noChangeArrowheads="1"/>
              </p:cNvSpPr>
              <p:nvPr/>
            </p:nvSpPr>
            <p:spPr bwMode="auto">
              <a:xfrm>
                <a:off x="1414" y="2803"/>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B</a:t>
                </a:r>
              </a:p>
            </p:txBody>
          </p:sp>
          <p:sp>
            <p:nvSpPr>
              <p:cNvPr id="112" name="Text Box 214"/>
              <p:cNvSpPr txBox="1">
                <a:spLocks noChangeArrowheads="1"/>
              </p:cNvSpPr>
              <p:nvPr/>
            </p:nvSpPr>
            <p:spPr bwMode="auto">
              <a:xfrm>
                <a:off x="2229" y="2684"/>
                <a:ext cx="40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Y</a:t>
                </a:r>
              </a:p>
            </p:txBody>
          </p:sp>
          <p:sp>
            <p:nvSpPr>
              <p:cNvPr id="113" name="Oval 215"/>
              <p:cNvSpPr>
                <a:spLocks noChangeArrowheads="1"/>
              </p:cNvSpPr>
              <p:nvPr/>
            </p:nvSpPr>
            <p:spPr bwMode="auto">
              <a:xfrm>
                <a:off x="1022" y="2813"/>
                <a:ext cx="65" cy="6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114" name="Oval 216"/>
              <p:cNvSpPr>
                <a:spLocks noChangeArrowheads="1"/>
              </p:cNvSpPr>
              <p:nvPr/>
            </p:nvSpPr>
            <p:spPr bwMode="auto">
              <a:xfrm>
                <a:off x="1022" y="1726"/>
                <a:ext cx="65" cy="65"/>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88" name="Text Box 217"/>
            <p:cNvSpPr txBox="1">
              <a:spLocks noChangeArrowheads="1"/>
            </p:cNvSpPr>
            <p:nvPr/>
          </p:nvSpPr>
          <p:spPr bwMode="auto">
            <a:xfrm>
              <a:off x="1522" y="1348"/>
              <a:ext cx="315"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p>
          </p:txBody>
        </p:sp>
        <p:sp>
          <p:nvSpPr>
            <p:cNvPr id="89" name="Text Box 218"/>
            <p:cNvSpPr txBox="1">
              <a:spLocks noChangeArrowheads="1"/>
            </p:cNvSpPr>
            <p:nvPr/>
          </p:nvSpPr>
          <p:spPr bwMode="auto">
            <a:xfrm>
              <a:off x="1544" y="2413"/>
              <a:ext cx="315"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&amp;</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dissolve">
                                      <p:cBhvr>
                                        <p:cTn id="21" dur="500"/>
                                        <p:tgtEl>
                                          <p:spTgt spid="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500"/>
                            </p:stCondLst>
                            <p:childTnLst>
                              <p:par>
                                <p:cTn id="43" presetID="22" presetClass="entr" presetSubtype="1" fill="hold" nodeType="afterEffect">
                                  <p:stCondLst>
                                    <p:cond delay="100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slide(fromBottom)">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Bottom)">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par>
                          <p:cTn id="61" fill="hold">
                            <p:stCondLst>
                              <p:cond delay="500"/>
                            </p:stCondLst>
                            <p:childTnLst>
                              <p:par>
                                <p:cTn id="62" presetID="22" presetClass="entr" presetSubtype="8" fill="hold" nodeType="afterEffect">
                                  <p:stCondLst>
                                    <p:cond delay="1000"/>
                                  </p:stCondLst>
                                  <p:childTnLst>
                                    <p:set>
                                      <p:cBhvr>
                                        <p:cTn id="63" dur="1" fill="hold">
                                          <p:stCondLst>
                                            <p:cond delay="0"/>
                                          </p:stCondLst>
                                        </p:cTn>
                                        <p:tgtEl>
                                          <p:spTgt spid="44"/>
                                        </p:tgtEl>
                                        <p:attrNameLst>
                                          <p:attrName>style.visibility</p:attrName>
                                        </p:attrNameLst>
                                      </p:cBhvr>
                                      <p:to>
                                        <p:strVal val="visible"/>
                                      </p:to>
                                    </p:set>
                                    <p:animEffect transition="in" filter="wipe(left)">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left)">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wipe(left)">
                                      <p:cBhvr>
                                        <p:cTn id="74" dur="500"/>
                                        <p:tgtEl>
                                          <p:spTgt spid="76"/>
                                        </p:tgtEl>
                                      </p:cBhvr>
                                    </p:animEffect>
                                  </p:childTnLst>
                                </p:cTn>
                              </p:par>
                            </p:childTnLst>
                          </p:cTn>
                        </p:par>
                        <p:par>
                          <p:cTn id="75" fill="hold">
                            <p:stCondLst>
                              <p:cond delay="500"/>
                            </p:stCondLst>
                            <p:childTnLst>
                              <p:par>
                                <p:cTn id="76" presetID="22" presetClass="entr" presetSubtype="1" fill="hold" nodeType="afterEffect">
                                  <p:stCondLst>
                                    <p:cond delay="1000"/>
                                  </p:stCondLst>
                                  <p:childTnLst>
                                    <p:set>
                                      <p:cBhvr>
                                        <p:cTn id="77" dur="1" fill="hold">
                                          <p:stCondLst>
                                            <p:cond delay="0"/>
                                          </p:stCondLst>
                                        </p:cTn>
                                        <p:tgtEl>
                                          <p:spTgt spid="67"/>
                                        </p:tgtEl>
                                        <p:attrNameLst>
                                          <p:attrName>style.visibility</p:attrName>
                                        </p:attrNameLst>
                                      </p:cBhvr>
                                      <p:to>
                                        <p:strVal val="visible"/>
                                      </p:to>
                                    </p:set>
                                    <p:animEffect transition="in" filter="wipe(up)">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wipe(up)">
                                      <p:cBhvr>
                                        <p:cTn id="83" dur="500"/>
                                        <p:tgtEl>
                                          <p:spTgt spid="7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wipe(left)">
                                      <p:cBhvr>
                                        <p:cTn id="8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nimBg="1" autoUpdateAnimBg="0"/>
      <p:bldP spid="24" grpId="0" animBg="1" autoUpdateAnimBg="0"/>
      <p:bldP spid="2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t>6</a:t>
            </a:fld>
            <a:endParaRPr lang="en-US" altLang="zh-CN" dirty="0"/>
          </a:p>
        </p:txBody>
      </p:sp>
      <p:sp>
        <p:nvSpPr>
          <p:cNvPr id="5" name="标题 1"/>
          <p:cNvSpPr>
            <a:spLocks noGrp="1"/>
          </p:cNvSpPr>
          <p:nvPr>
            <p:ph type="title"/>
          </p:nvPr>
        </p:nvSpPr>
        <p:spPr>
          <a:xfrm>
            <a:off x="1277161" y="309671"/>
            <a:ext cx="7866839" cy="588136"/>
          </a:xfrm>
        </p:spPr>
        <p:txBody>
          <a:bodyPr/>
          <a:lstStyle/>
          <a:p>
            <a:r>
              <a:rPr lang="en-US" altLang="zh-CN" dirty="0">
                <a:latin typeface="黑体" panose="02010609060101010101" pitchFamily="49" charset="-122"/>
                <a:ea typeface="黑体" panose="02010609060101010101" pitchFamily="49" charset="-122"/>
              </a:rPr>
              <a:t>§4.3   R</a:t>
            </a:r>
            <a:r>
              <a:rPr lang="zh-CN" altLang="en-US" dirty="0">
                <a:latin typeface="黑体" panose="02010609060101010101" pitchFamily="49" charset="-122"/>
                <a:ea typeface="黑体" panose="02010609060101010101" pitchFamily="49" charset="-122"/>
              </a:rPr>
              <a:t>其他形式</a:t>
            </a:r>
            <a:r>
              <a:rPr lang="en-US" altLang="zh-CN" dirty="0">
                <a:latin typeface="黑体" panose="02010609060101010101" pitchFamily="49" charset="-122"/>
                <a:ea typeface="黑体" panose="02010609060101010101" pitchFamily="49" charset="-122"/>
              </a:rPr>
              <a:t>R—S</a:t>
            </a:r>
            <a:r>
              <a:rPr lang="zh-CN" altLang="en-US" dirty="0">
                <a:latin typeface="黑体" panose="02010609060101010101" pitchFamily="49" charset="-122"/>
                <a:ea typeface="黑体" panose="02010609060101010101" pitchFamily="49" charset="-122"/>
              </a:rPr>
              <a:t>触发器</a:t>
            </a:r>
            <a:endParaRPr lang="zh-CN" altLang="en-US" dirty="0"/>
          </a:p>
        </p:txBody>
      </p:sp>
      <p:grpSp>
        <p:nvGrpSpPr>
          <p:cNvPr id="7" name="Group 118"/>
          <p:cNvGrpSpPr/>
          <p:nvPr/>
        </p:nvGrpSpPr>
        <p:grpSpPr bwMode="auto">
          <a:xfrm>
            <a:off x="292735" y="1887220"/>
            <a:ext cx="2303463" cy="3182938"/>
            <a:chOff x="146" y="1304"/>
            <a:chExt cx="1451" cy="2005"/>
          </a:xfrm>
        </p:grpSpPr>
        <p:grpSp>
          <p:nvGrpSpPr>
            <p:cNvPr id="8" name="Group 30"/>
            <p:cNvGrpSpPr/>
            <p:nvPr/>
          </p:nvGrpSpPr>
          <p:grpSpPr bwMode="auto">
            <a:xfrm>
              <a:off x="146" y="1304"/>
              <a:ext cx="1419" cy="2005"/>
              <a:chOff x="182" y="477"/>
              <a:chExt cx="1419" cy="2005"/>
            </a:xfrm>
          </p:grpSpPr>
          <p:grpSp>
            <p:nvGrpSpPr>
              <p:cNvPr id="13" name="Group 31"/>
              <p:cNvGrpSpPr/>
              <p:nvPr/>
            </p:nvGrpSpPr>
            <p:grpSpPr bwMode="auto">
              <a:xfrm>
                <a:off x="247" y="796"/>
                <a:ext cx="1302" cy="1349"/>
                <a:chOff x="714" y="1188"/>
                <a:chExt cx="1769" cy="1860"/>
              </a:xfrm>
            </p:grpSpPr>
            <p:sp>
              <p:nvSpPr>
                <p:cNvPr id="20" name="Rectangle 32"/>
                <p:cNvSpPr>
                  <a:spLocks noChangeArrowheads="1"/>
                </p:cNvSpPr>
                <p:nvPr/>
              </p:nvSpPr>
              <p:spPr bwMode="auto">
                <a:xfrm>
                  <a:off x="714"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1" name="Oval 33"/>
                <p:cNvSpPr>
                  <a:spLocks noChangeArrowheads="1"/>
                </p:cNvSpPr>
                <p:nvPr/>
              </p:nvSpPr>
              <p:spPr bwMode="auto">
                <a:xfrm>
                  <a:off x="941"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2" name="Line 34"/>
                <p:cNvSpPr>
                  <a:spLocks noChangeShapeType="1"/>
                </p:cNvSpPr>
                <p:nvPr/>
              </p:nvSpPr>
              <p:spPr bwMode="auto">
                <a:xfrm flipV="1">
                  <a:off x="1032"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35"/>
                <p:cNvSpPr>
                  <a:spLocks noChangeShapeType="1"/>
                </p:cNvSpPr>
                <p:nvPr/>
              </p:nvSpPr>
              <p:spPr bwMode="auto">
                <a:xfrm>
                  <a:off x="851" y="2322"/>
                  <a:ext cx="1" cy="7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36"/>
                <p:cNvSpPr>
                  <a:spLocks noChangeShapeType="1"/>
                </p:cNvSpPr>
                <p:nvPr/>
              </p:nvSpPr>
              <p:spPr bwMode="auto">
                <a:xfrm>
                  <a:off x="1213"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37"/>
                <p:cNvSpPr>
                  <a:spLocks noChangeArrowheads="1"/>
                </p:cNvSpPr>
                <p:nvPr/>
              </p:nvSpPr>
              <p:spPr bwMode="auto">
                <a:xfrm>
                  <a:off x="1848" y="1959"/>
                  <a:ext cx="635" cy="363"/>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Oval 38"/>
                <p:cNvSpPr>
                  <a:spLocks noChangeArrowheads="1"/>
                </p:cNvSpPr>
                <p:nvPr/>
              </p:nvSpPr>
              <p:spPr bwMode="auto">
                <a:xfrm>
                  <a:off x="2075" y="1823"/>
                  <a:ext cx="136" cy="13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Line 39"/>
                <p:cNvSpPr>
                  <a:spLocks noChangeShapeType="1"/>
                </p:cNvSpPr>
                <p:nvPr/>
              </p:nvSpPr>
              <p:spPr bwMode="auto">
                <a:xfrm flipV="1">
                  <a:off x="2166" y="1188"/>
                  <a:ext cx="1"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Line 40"/>
                <p:cNvSpPr>
                  <a:spLocks noChangeShapeType="1"/>
                </p:cNvSpPr>
                <p:nvPr/>
              </p:nvSpPr>
              <p:spPr bwMode="auto">
                <a:xfrm flipH="1">
                  <a:off x="1984" y="2322"/>
                  <a:ext cx="1" cy="22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Line 41"/>
                <p:cNvSpPr>
                  <a:spLocks noChangeShapeType="1"/>
                </p:cNvSpPr>
                <p:nvPr/>
              </p:nvSpPr>
              <p:spPr bwMode="auto">
                <a:xfrm>
                  <a:off x="2347" y="2322"/>
                  <a:ext cx="1"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Line 42"/>
                <p:cNvSpPr>
                  <a:spLocks noChangeShapeType="1"/>
                </p:cNvSpPr>
                <p:nvPr/>
              </p:nvSpPr>
              <p:spPr bwMode="auto">
                <a:xfrm>
                  <a:off x="1984" y="2549"/>
                  <a:ext cx="1" cy="4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43"/>
                <p:cNvSpPr>
                  <a:spLocks noChangeShapeType="1"/>
                </p:cNvSpPr>
                <p:nvPr/>
              </p:nvSpPr>
              <p:spPr bwMode="auto">
                <a:xfrm>
                  <a:off x="1032"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44"/>
                <p:cNvSpPr>
                  <a:spLocks noChangeShapeType="1"/>
                </p:cNvSpPr>
                <p:nvPr/>
              </p:nvSpPr>
              <p:spPr bwMode="auto">
                <a:xfrm>
                  <a:off x="1304"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45"/>
                <p:cNvSpPr>
                  <a:spLocks noChangeShapeType="1"/>
                </p:cNvSpPr>
                <p:nvPr/>
              </p:nvSpPr>
              <p:spPr bwMode="auto">
                <a:xfrm flipH="1">
                  <a:off x="1894" y="1551"/>
                  <a:ext cx="27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46"/>
                <p:cNvSpPr>
                  <a:spLocks noChangeShapeType="1"/>
                </p:cNvSpPr>
                <p:nvPr/>
              </p:nvSpPr>
              <p:spPr bwMode="auto">
                <a:xfrm flipH="1">
                  <a:off x="1395" y="1551"/>
                  <a:ext cx="499" cy="113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47"/>
                <p:cNvSpPr>
                  <a:spLocks noChangeShapeType="1"/>
                </p:cNvSpPr>
                <p:nvPr/>
              </p:nvSpPr>
              <p:spPr bwMode="auto">
                <a:xfrm>
                  <a:off x="1803" y="2685"/>
                  <a:ext cx="18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48"/>
                <p:cNvSpPr>
                  <a:spLocks noChangeShapeType="1"/>
                </p:cNvSpPr>
                <p:nvPr/>
              </p:nvSpPr>
              <p:spPr bwMode="auto">
                <a:xfrm flipV="1">
                  <a:off x="1984" y="2594"/>
                  <a:ext cx="1" cy="9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49"/>
                <p:cNvSpPr>
                  <a:spLocks noChangeShapeType="1"/>
                </p:cNvSpPr>
                <p:nvPr/>
              </p:nvSpPr>
              <p:spPr bwMode="auto">
                <a:xfrm flipH="1">
                  <a:off x="1213" y="2685"/>
                  <a:ext cx="182"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50"/>
                <p:cNvSpPr>
                  <a:spLocks noChangeShapeType="1"/>
                </p:cNvSpPr>
                <p:nvPr/>
              </p:nvSpPr>
              <p:spPr bwMode="auto">
                <a:xfrm flipV="1">
                  <a:off x="1213" y="2549"/>
                  <a:ext cx="1" cy="1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51"/>
                <p:cNvSpPr>
                  <a:spLocks noChangeShapeType="1"/>
                </p:cNvSpPr>
                <p:nvPr/>
              </p:nvSpPr>
              <p:spPr bwMode="auto">
                <a:xfrm>
                  <a:off x="2347" y="2594"/>
                  <a:ext cx="1" cy="40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 name="Text Box 52"/>
              <p:cNvSpPr txBox="1">
                <a:spLocks noChangeArrowheads="1"/>
              </p:cNvSpPr>
              <p:nvPr/>
            </p:nvSpPr>
            <p:spPr bwMode="auto">
              <a:xfrm>
                <a:off x="182" y="2152"/>
                <a:ext cx="267" cy="33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p>
            </p:txBody>
          </p:sp>
          <p:sp>
            <p:nvSpPr>
              <p:cNvPr id="15" name="Text Box 53"/>
              <p:cNvSpPr txBox="1">
                <a:spLocks noChangeArrowheads="1"/>
              </p:cNvSpPr>
              <p:nvPr/>
            </p:nvSpPr>
            <p:spPr bwMode="auto">
              <a:xfrm>
                <a:off x="1316" y="2130"/>
                <a:ext cx="285"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p>
            </p:txBody>
          </p:sp>
          <p:sp>
            <p:nvSpPr>
              <p:cNvPr id="16" name="Text Box 54"/>
              <p:cNvSpPr txBox="1">
                <a:spLocks noChangeArrowheads="1"/>
              </p:cNvSpPr>
              <p:nvPr/>
            </p:nvSpPr>
            <p:spPr bwMode="auto">
              <a:xfrm>
                <a:off x="1220" y="502"/>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p>
            </p:txBody>
          </p:sp>
          <p:grpSp>
            <p:nvGrpSpPr>
              <p:cNvPr id="17" name="Group 55"/>
              <p:cNvGrpSpPr/>
              <p:nvPr/>
            </p:nvGrpSpPr>
            <p:grpSpPr bwMode="auto">
              <a:xfrm>
                <a:off x="331" y="477"/>
                <a:ext cx="290" cy="327"/>
                <a:chOff x="527" y="879"/>
                <a:chExt cx="290" cy="327"/>
              </a:xfrm>
            </p:grpSpPr>
            <p:sp>
              <p:nvSpPr>
                <p:cNvPr id="18" name="Text Box 56"/>
                <p:cNvSpPr txBox="1">
                  <a:spLocks noChangeArrowheads="1"/>
                </p:cNvSpPr>
                <p:nvPr/>
              </p:nvSpPr>
              <p:spPr bwMode="auto">
                <a:xfrm>
                  <a:off x="527" y="879"/>
                  <a:ext cx="290"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p>
              </p:txBody>
            </p:sp>
            <p:sp>
              <p:nvSpPr>
                <p:cNvPr id="19" name="Line 57"/>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9" name="Text Box 58"/>
            <p:cNvSpPr txBox="1">
              <a:spLocks noChangeArrowheads="1"/>
            </p:cNvSpPr>
            <p:nvPr/>
          </p:nvSpPr>
          <p:spPr bwMode="auto">
            <a:xfrm>
              <a:off x="1149" y="2140"/>
              <a:ext cx="448"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&gt;</a:t>
              </a:r>
              <a:r>
                <a:rPr kumimoji="1" lang="en-US" altLang="zh-CN" sz="20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0" name="Text Box 59"/>
            <p:cNvSpPr txBox="1">
              <a:spLocks noChangeArrowheads="1"/>
            </p:cNvSpPr>
            <p:nvPr/>
          </p:nvSpPr>
          <p:spPr bwMode="auto">
            <a:xfrm>
              <a:off x="312" y="2140"/>
              <a:ext cx="33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&gt;</a:t>
              </a:r>
              <a:r>
                <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1" name="Line 116"/>
            <p:cNvSpPr>
              <a:spLocks noChangeShapeType="1"/>
            </p:cNvSpPr>
            <p:nvPr/>
          </p:nvSpPr>
          <p:spPr bwMode="auto">
            <a:xfrm flipH="1">
              <a:off x="380" y="2347"/>
              <a:ext cx="120" cy="5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17"/>
            <p:cNvSpPr>
              <a:spLocks noChangeShapeType="1"/>
            </p:cNvSpPr>
            <p:nvPr/>
          </p:nvSpPr>
          <p:spPr bwMode="auto">
            <a:xfrm flipH="1">
              <a:off x="1206" y="2347"/>
              <a:ext cx="120" cy="5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0" name="Group 123"/>
          <p:cNvGrpSpPr/>
          <p:nvPr/>
        </p:nvGrpSpPr>
        <p:grpSpPr bwMode="auto">
          <a:xfrm>
            <a:off x="2908935" y="1838008"/>
            <a:ext cx="2447925" cy="3441699"/>
            <a:chOff x="1794" y="1273"/>
            <a:chExt cx="1542" cy="2168"/>
          </a:xfrm>
        </p:grpSpPr>
        <p:sp>
          <p:nvSpPr>
            <p:cNvPr id="41" name="Rectangle 77"/>
            <p:cNvSpPr>
              <a:spLocks noChangeArrowheads="1"/>
            </p:cNvSpPr>
            <p:nvPr/>
          </p:nvSpPr>
          <p:spPr bwMode="auto">
            <a:xfrm>
              <a:off x="1831" y="2155"/>
              <a:ext cx="514" cy="34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Oval 78"/>
            <p:cNvSpPr>
              <a:spLocks noChangeArrowheads="1"/>
            </p:cNvSpPr>
            <p:nvPr/>
          </p:nvSpPr>
          <p:spPr bwMode="auto">
            <a:xfrm>
              <a:off x="2015" y="2027"/>
              <a:ext cx="110" cy="12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Line 79"/>
            <p:cNvSpPr>
              <a:spLocks noChangeShapeType="1"/>
            </p:cNvSpPr>
            <p:nvPr/>
          </p:nvSpPr>
          <p:spPr bwMode="auto">
            <a:xfrm flipV="1">
              <a:off x="2088" y="1429"/>
              <a:ext cx="1" cy="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Line 80"/>
            <p:cNvSpPr>
              <a:spLocks noChangeShapeType="1"/>
            </p:cNvSpPr>
            <p:nvPr/>
          </p:nvSpPr>
          <p:spPr bwMode="auto">
            <a:xfrm>
              <a:off x="1942" y="2497"/>
              <a:ext cx="1" cy="6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Rectangle 82"/>
            <p:cNvSpPr>
              <a:spLocks noChangeArrowheads="1"/>
            </p:cNvSpPr>
            <p:nvPr/>
          </p:nvSpPr>
          <p:spPr bwMode="auto">
            <a:xfrm>
              <a:off x="2749" y="2155"/>
              <a:ext cx="514" cy="34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6" name="Oval 83"/>
            <p:cNvSpPr>
              <a:spLocks noChangeArrowheads="1"/>
            </p:cNvSpPr>
            <p:nvPr/>
          </p:nvSpPr>
          <p:spPr bwMode="auto">
            <a:xfrm>
              <a:off x="2933" y="2027"/>
              <a:ext cx="110" cy="12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Line 84"/>
            <p:cNvSpPr>
              <a:spLocks noChangeShapeType="1"/>
            </p:cNvSpPr>
            <p:nvPr/>
          </p:nvSpPr>
          <p:spPr bwMode="auto">
            <a:xfrm flipV="1">
              <a:off x="3006" y="1429"/>
              <a:ext cx="1" cy="59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Line 85"/>
            <p:cNvSpPr>
              <a:spLocks noChangeShapeType="1"/>
            </p:cNvSpPr>
            <p:nvPr/>
          </p:nvSpPr>
          <p:spPr bwMode="auto">
            <a:xfrm flipH="1">
              <a:off x="2859" y="2497"/>
              <a:ext cx="1" cy="2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Line 86"/>
            <p:cNvSpPr>
              <a:spLocks noChangeShapeType="1"/>
            </p:cNvSpPr>
            <p:nvPr/>
          </p:nvSpPr>
          <p:spPr bwMode="auto">
            <a:xfrm>
              <a:off x="3153" y="2497"/>
              <a:ext cx="1" cy="25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Line 87"/>
            <p:cNvSpPr>
              <a:spLocks noChangeShapeType="1"/>
            </p:cNvSpPr>
            <p:nvPr/>
          </p:nvSpPr>
          <p:spPr bwMode="auto">
            <a:xfrm>
              <a:off x="2859" y="2710"/>
              <a:ext cx="1" cy="4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Line 88"/>
            <p:cNvSpPr>
              <a:spLocks noChangeShapeType="1"/>
            </p:cNvSpPr>
            <p:nvPr/>
          </p:nvSpPr>
          <p:spPr bwMode="auto">
            <a:xfrm>
              <a:off x="2088" y="1771"/>
              <a:ext cx="22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Line 89"/>
            <p:cNvSpPr>
              <a:spLocks noChangeShapeType="1"/>
            </p:cNvSpPr>
            <p:nvPr/>
          </p:nvSpPr>
          <p:spPr bwMode="auto">
            <a:xfrm>
              <a:off x="2309" y="1771"/>
              <a:ext cx="404" cy="106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Line 90"/>
            <p:cNvSpPr>
              <a:spLocks noChangeShapeType="1"/>
            </p:cNvSpPr>
            <p:nvPr/>
          </p:nvSpPr>
          <p:spPr bwMode="auto">
            <a:xfrm flipH="1">
              <a:off x="2786" y="1771"/>
              <a:ext cx="220"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Line 91"/>
            <p:cNvSpPr>
              <a:spLocks noChangeShapeType="1"/>
            </p:cNvSpPr>
            <p:nvPr/>
          </p:nvSpPr>
          <p:spPr bwMode="auto">
            <a:xfrm flipH="1">
              <a:off x="2382" y="1771"/>
              <a:ext cx="404" cy="106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Line 92"/>
            <p:cNvSpPr>
              <a:spLocks noChangeShapeType="1"/>
            </p:cNvSpPr>
            <p:nvPr/>
          </p:nvSpPr>
          <p:spPr bwMode="auto">
            <a:xfrm>
              <a:off x="2713" y="2838"/>
              <a:ext cx="146"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93"/>
            <p:cNvSpPr>
              <a:spLocks noChangeShapeType="1"/>
            </p:cNvSpPr>
            <p:nvPr/>
          </p:nvSpPr>
          <p:spPr bwMode="auto">
            <a:xfrm flipV="1">
              <a:off x="2859" y="2753"/>
              <a:ext cx="1" cy="8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96"/>
            <p:cNvSpPr>
              <a:spLocks noChangeShapeType="1"/>
            </p:cNvSpPr>
            <p:nvPr/>
          </p:nvSpPr>
          <p:spPr bwMode="auto">
            <a:xfrm>
              <a:off x="3153" y="2753"/>
              <a:ext cx="1" cy="38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Text Box 97"/>
            <p:cNvSpPr txBox="1">
              <a:spLocks noChangeArrowheads="1"/>
            </p:cNvSpPr>
            <p:nvPr/>
          </p:nvSpPr>
          <p:spPr bwMode="auto">
            <a:xfrm>
              <a:off x="1830" y="3111"/>
              <a:ext cx="267"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p>
          </p:txBody>
        </p:sp>
        <p:sp>
          <p:nvSpPr>
            <p:cNvPr id="59" name="Text Box 98"/>
            <p:cNvSpPr txBox="1">
              <a:spLocks noChangeArrowheads="1"/>
            </p:cNvSpPr>
            <p:nvPr/>
          </p:nvSpPr>
          <p:spPr bwMode="auto">
            <a:xfrm>
              <a:off x="3051" y="3077"/>
              <a:ext cx="285"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p>
          </p:txBody>
        </p:sp>
        <p:sp>
          <p:nvSpPr>
            <p:cNvPr id="60" name="Text Box 99"/>
            <p:cNvSpPr txBox="1">
              <a:spLocks noChangeArrowheads="1"/>
            </p:cNvSpPr>
            <p:nvPr/>
          </p:nvSpPr>
          <p:spPr bwMode="auto">
            <a:xfrm>
              <a:off x="2990" y="1276"/>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p>
          </p:txBody>
        </p:sp>
        <p:grpSp>
          <p:nvGrpSpPr>
            <p:cNvPr id="61" name="Group 100"/>
            <p:cNvGrpSpPr/>
            <p:nvPr/>
          </p:nvGrpSpPr>
          <p:grpSpPr bwMode="auto">
            <a:xfrm>
              <a:off x="1829" y="1273"/>
              <a:ext cx="290" cy="327"/>
              <a:chOff x="527" y="879"/>
              <a:chExt cx="290" cy="327"/>
            </a:xfrm>
          </p:grpSpPr>
          <p:sp>
            <p:nvSpPr>
              <p:cNvPr id="73" name="Text Box 101"/>
              <p:cNvSpPr txBox="1">
                <a:spLocks noChangeArrowheads="1"/>
              </p:cNvSpPr>
              <p:nvPr/>
            </p:nvSpPr>
            <p:spPr bwMode="auto">
              <a:xfrm>
                <a:off x="527" y="879"/>
                <a:ext cx="29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p>
            </p:txBody>
          </p:sp>
          <p:sp>
            <p:nvSpPr>
              <p:cNvPr id="74" name="Line 102"/>
              <p:cNvSpPr>
                <a:spLocks noChangeShapeType="1"/>
              </p:cNvSpPr>
              <p:nvPr/>
            </p:nvSpPr>
            <p:spPr bwMode="auto">
              <a:xfrm>
                <a:off x="587" y="924"/>
                <a:ext cx="1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2" name="Line 105"/>
            <p:cNvSpPr>
              <a:spLocks noChangeShapeType="1"/>
            </p:cNvSpPr>
            <p:nvPr/>
          </p:nvSpPr>
          <p:spPr bwMode="auto">
            <a:xfrm>
              <a:off x="1827" y="2327"/>
              <a:ext cx="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106"/>
            <p:cNvSpPr>
              <a:spLocks noChangeShapeType="1"/>
            </p:cNvSpPr>
            <p:nvPr/>
          </p:nvSpPr>
          <p:spPr bwMode="auto">
            <a:xfrm>
              <a:off x="2740" y="2327"/>
              <a:ext cx="53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Line 107"/>
            <p:cNvSpPr>
              <a:spLocks noChangeShapeType="1"/>
            </p:cNvSpPr>
            <p:nvPr/>
          </p:nvSpPr>
          <p:spPr bwMode="auto">
            <a:xfrm>
              <a:off x="2099" y="2327"/>
              <a:ext cx="0"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108"/>
            <p:cNvSpPr>
              <a:spLocks noChangeShapeType="1"/>
            </p:cNvSpPr>
            <p:nvPr/>
          </p:nvSpPr>
          <p:spPr bwMode="auto">
            <a:xfrm>
              <a:off x="3001" y="2327"/>
              <a:ext cx="0" cy="17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 name="Text Box 109"/>
            <p:cNvSpPr txBox="1">
              <a:spLocks noChangeArrowheads="1"/>
            </p:cNvSpPr>
            <p:nvPr/>
          </p:nvSpPr>
          <p:spPr bwMode="auto">
            <a:xfrm>
              <a:off x="1965" y="2055"/>
              <a:ext cx="33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&gt;</a:t>
              </a:r>
            </a:p>
          </p:txBody>
        </p:sp>
        <p:sp>
          <p:nvSpPr>
            <p:cNvPr id="67" name="Text Box 110"/>
            <p:cNvSpPr txBox="1">
              <a:spLocks noChangeArrowheads="1"/>
            </p:cNvSpPr>
            <p:nvPr/>
          </p:nvSpPr>
          <p:spPr bwMode="auto">
            <a:xfrm>
              <a:off x="2888" y="2054"/>
              <a:ext cx="33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&gt;</a:t>
              </a:r>
            </a:p>
          </p:txBody>
        </p:sp>
        <p:sp>
          <p:nvSpPr>
            <p:cNvPr id="68" name="Freeform 112"/>
            <p:cNvSpPr/>
            <p:nvPr/>
          </p:nvSpPr>
          <p:spPr bwMode="auto">
            <a:xfrm>
              <a:off x="2200" y="2492"/>
              <a:ext cx="180" cy="344"/>
            </a:xfrm>
            <a:custGeom>
              <a:avLst/>
              <a:gdLst>
                <a:gd name="T0" fmla="*/ 0 w 180"/>
                <a:gd name="T1" fmla="*/ 0 h 344"/>
                <a:gd name="T2" fmla="*/ 0 w 180"/>
                <a:gd name="T3" fmla="*/ 344 h 344"/>
                <a:gd name="T4" fmla="*/ 180 w 180"/>
                <a:gd name="T5" fmla="*/ 344 h 344"/>
                <a:gd name="T6" fmla="*/ 0 60000 65536"/>
                <a:gd name="T7" fmla="*/ 0 60000 65536"/>
                <a:gd name="T8" fmla="*/ 0 60000 65536"/>
              </a:gdLst>
              <a:ahLst/>
              <a:cxnLst>
                <a:cxn ang="T6">
                  <a:pos x="T0" y="T1"/>
                </a:cxn>
                <a:cxn ang="T7">
                  <a:pos x="T2" y="T3"/>
                </a:cxn>
                <a:cxn ang="T8">
                  <a:pos x="T4" y="T5"/>
                </a:cxn>
              </a:cxnLst>
              <a:rect l="0" t="0" r="r" b="b"/>
              <a:pathLst>
                <a:path w="180" h="344">
                  <a:moveTo>
                    <a:pt x="0" y="0"/>
                  </a:moveTo>
                  <a:lnTo>
                    <a:pt x="0" y="344"/>
                  </a:lnTo>
                  <a:lnTo>
                    <a:pt x="180" y="34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 name="Line 119"/>
            <p:cNvSpPr>
              <a:spLocks noChangeShapeType="1"/>
            </p:cNvSpPr>
            <p:nvPr/>
          </p:nvSpPr>
          <p:spPr bwMode="auto">
            <a:xfrm flipH="1">
              <a:off x="2065" y="2260"/>
              <a:ext cx="87" cy="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 name="Line 120"/>
            <p:cNvSpPr>
              <a:spLocks noChangeShapeType="1"/>
            </p:cNvSpPr>
            <p:nvPr/>
          </p:nvSpPr>
          <p:spPr bwMode="auto">
            <a:xfrm flipH="1">
              <a:off x="2978" y="2250"/>
              <a:ext cx="87" cy="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 name="Text Box 121"/>
            <p:cNvSpPr txBox="1">
              <a:spLocks noChangeArrowheads="1"/>
            </p:cNvSpPr>
            <p:nvPr/>
          </p:nvSpPr>
          <p:spPr bwMode="auto">
            <a:xfrm>
              <a:off x="1794" y="2293"/>
              <a:ext cx="326" cy="19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p>
          </p:txBody>
        </p:sp>
        <p:sp>
          <p:nvSpPr>
            <p:cNvPr id="72" name="Text Box 122"/>
            <p:cNvSpPr txBox="1">
              <a:spLocks noChangeArrowheads="1"/>
            </p:cNvSpPr>
            <p:nvPr/>
          </p:nvSpPr>
          <p:spPr bwMode="auto">
            <a:xfrm>
              <a:off x="2729" y="2293"/>
              <a:ext cx="326" cy="19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p>
          </p:txBody>
        </p:sp>
      </p:grpSp>
      <p:grpSp>
        <p:nvGrpSpPr>
          <p:cNvPr id="75" name="Group 17"/>
          <p:cNvGrpSpPr/>
          <p:nvPr/>
        </p:nvGrpSpPr>
        <p:grpSpPr bwMode="auto">
          <a:xfrm>
            <a:off x="5656898" y="1194753"/>
            <a:ext cx="3128962" cy="2573337"/>
            <a:chOff x="2111" y="630"/>
            <a:chExt cx="1971" cy="1621"/>
          </a:xfrm>
        </p:grpSpPr>
        <p:sp>
          <p:nvSpPr>
            <p:cNvPr id="76" name="Rectangle 18"/>
            <p:cNvSpPr>
              <a:spLocks noChangeArrowheads="1"/>
            </p:cNvSpPr>
            <p:nvPr/>
          </p:nvSpPr>
          <p:spPr bwMode="auto">
            <a:xfrm>
              <a:off x="2857" y="956"/>
              <a:ext cx="1225"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0          1</a:t>
              </a:r>
            </a:p>
            <a:p>
              <a:pPr marL="533400" marR="0" lvl="0" indent="-533400" algn="ctr" defTabSz="914400" rtl="0" eaLnBrk="1" fontAlgn="base" latinLnBrk="0" hangingPunct="1">
                <a:lnSpc>
                  <a:spcPct val="100000"/>
                </a:lnSpc>
                <a:spcBef>
                  <a:spcPct val="20000"/>
                </a:spcBef>
                <a:spcAft>
                  <a:spcPct val="0"/>
                </a:spcAft>
                <a:buClrTx/>
                <a:buSzTx/>
                <a:buFontTx/>
                <a:buAutoNum type="arabicPlain"/>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0</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0*        0*</a:t>
              </a:r>
            </a:p>
          </p:txBody>
        </p:sp>
        <p:sp>
          <p:nvSpPr>
            <p:cNvPr id="77" name="Rectangle 19"/>
            <p:cNvSpPr>
              <a:spLocks noChangeArrowheads="1"/>
            </p:cNvSpPr>
            <p:nvPr/>
          </p:nvSpPr>
          <p:spPr bwMode="auto">
            <a:xfrm>
              <a:off x="2111" y="956"/>
              <a:ext cx="746" cy="129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95400" indent="-381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1700" indent="-3429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0    0</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0    1</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1    0</a:t>
              </a:r>
            </a:p>
            <a:p>
              <a:pPr marL="533400" marR="0" lvl="0" indent="-53340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1    1</a:t>
              </a:r>
            </a:p>
          </p:txBody>
        </p:sp>
        <p:sp>
          <p:nvSpPr>
            <p:cNvPr id="78" name="Rectangle 20"/>
            <p:cNvSpPr>
              <a:spLocks noChangeArrowheads="1"/>
            </p:cNvSpPr>
            <p:nvPr/>
          </p:nvSpPr>
          <p:spPr bwMode="auto">
            <a:xfrm>
              <a:off x="2857" y="630"/>
              <a:ext cx="1225"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9" name="Rectangle 21"/>
            <p:cNvSpPr>
              <a:spLocks noChangeArrowheads="1"/>
            </p:cNvSpPr>
            <p:nvPr/>
          </p:nvSpPr>
          <p:spPr bwMode="auto">
            <a:xfrm>
              <a:off x="2111" y="630"/>
              <a:ext cx="746" cy="326"/>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   S</a:t>
              </a:r>
            </a:p>
          </p:txBody>
        </p:sp>
        <p:sp>
          <p:nvSpPr>
            <p:cNvPr id="80" name="Line 22"/>
            <p:cNvSpPr>
              <a:spLocks noChangeShapeType="1"/>
            </p:cNvSpPr>
            <p:nvPr/>
          </p:nvSpPr>
          <p:spPr bwMode="auto">
            <a:xfrm>
              <a:off x="2111" y="956"/>
              <a:ext cx="19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23"/>
            <p:cNvSpPr>
              <a:spLocks noChangeShapeType="1"/>
            </p:cNvSpPr>
            <p:nvPr/>
          </p:nvSpPr>
          <p:spPr bwMode="auto">
            <a:xfrm>
              <a:off x="2857" y="630"/>
              <a:ext cx="0" cy="162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Line 24"/>
            <p:cNvSpPr>
              <a:spLocks noChangeShapeType="1"/>
            </p:cNvSpPr>
            <p:nvPr/>
          </p:nvSpPr>
          <p:spPr bwMode="auto">
            <a:xfrm>
              <a:off x="2111" y="630"/>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Line 25"/>
            <p:cNvSpPr>
              <a:spLocks noChangeShapeType="1"/>
            </p:cNvSpPr>
            <p:nvPr/>
          </p:nvSpPr>
          <p:spPr bwMode="auto">
            <a:xfrm>
              <a:off x="2111"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Line 26"/>
            <p:cNvSpPr>
              <a:spLocks noChangeShapeType="1"/>
            </p:cNvSpPr>
            <p:nvPr/>
          </p:nvSpPr>
          <p:spPr bwMode="auto">
            <a:xfrm>
              <a:off x="4082" y="630"/>
              <a:ext cx="0" cy="1621"/>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5" name="Line 27"/>
            <p:cNvSpPr>
              <a:spLocks noChangeShapeType="1"/>
            </p:cNvSpPr>
            <p:nvPr/>
          </p:nvSpPr>
          <p:spPr bwMode="auto">
            <a:xfrm>
              <a:off x="2111" y="2251"/>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 name="Line 28"/>
            <p:cNvSpPr>
              <a:spLocks noChangeShapeType="1"/>
            </p:cNvSpPr>
            <p:nvPr/>
          </p:nvSpPr>
          <p:spPr bwMode="auto">
            <a:xfrm>
              <a:off x="3555" y="684"/>
              <a:ext cx="1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 name="Line 29"/>
            <p:cNvSpPr>
              <a:spLocks noChangeShapeType="1"/>
            </p:cNvSpPr>
            <p:nvPr/>
          </p:nvSpPr>
          <p:spPr bwMode="auto">
            <a:xfrm>
              <a:off x="3685" y="1010"/>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88" name="Group 61"/>
          <p:cNvGrpSpPr/>
          <p:nvPr/>
        </p:nvGrpSpPr>
        <p:grpSpPr bwMode="auto">
          <a:xfrm>
            <a:off x="6100445" y="4319588"/>
            <a:ext cx="1503363" cy="2044700"/>
            <a:chOff x="3237" y="2511"/>
            <a:chExt cx="947" cy="1288"/>
          </a:xfrm>
        </p:grpSpPr>
        <p:sp>
          <p:nvSpPr>
            <p:cNvPr id="89" name="Rectangle 62"/>
            <p:cNvSpPr>
              <a:spLocks noChangeArrowheads="1"/>
            </p:cNvSpPr>
            <p:nvPr/>
          </p:nvSpPr>
          <p:spPr bwMode="auto">
            <a:xfrm>
              <a:off x="3358" y="2869"/>
              <a:ext cx="674" cy="39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0" name="Line 63"/>
            <p:cNvSpPr>
              <a:spLocks noChangeShapeType="1"/>
            </p:cNvSpPr>
            <p:nvPr/>
          </p:nvSpPr>
          <p:spPr bwMode="auto">
            <a:xfrm flipV="1">
              <a:off x="3510" y="2511"/>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Oval 64"/>
            <p:cNvSpPr>
              <a:spLocks noChangeArrowheads="1"/>
            </p:cNvSpPr>
            <p:nvPr/>
          </p:nvSpPr>
          <p:spPr bwMode="auto">
            <a:xfrm>
              <a:off x="3477" y="2783"/>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92" name="Line 65"/>
            <p:cNvSpPr>
              <a:spLocks noChangeShapeType="1"/>
            </p:cNvSpPr>
            <p:nvPr/>
          </p:nvSpPr>
          <p:spPr bwMode="auto">
            <a:xfrm flipV="1">
              <a:off x="3869" y="2511"/>
              <a:ext cx="0" cy="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66"/>
            <p:cNvSpPr>
              <a:spLocks noChangeShapeType="1"/>
            </p:cNvSpPr>
            <p:nvPr/>
          </p:nvSpPr>
          <p:spPr bwMode="auto">
            <a:xfrm>
              <a:off x="3847" y="3260"/>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67"/>
            <p:cNvSpPr>
              <a:spLocks noChangeShapeType="1"/>
            </p:cNvSpPr>
            <p:nvPr/>
          </p:nvSpPr>
          <p:spPr bwMode="auto">
            <a:xfrm>
              <a:off x="3532" y="3260"/>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Text Box 68"/>
            <p:cNvSpPr txBox="1">
              <a:spLocks noChangeArrowheads="1"/>
            </p:cNvSpPr>
            <p:nvPr/>
          </p:nvSpPr>
          <p:spPr bwMode="auto">
            <a:xfrm>
              <a:off x="3846" y="2588"/>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p>
          </p:txBody>
        </p:sp>
        <p:grpSp>
          <p:nvGrpSpPr>
            <p:cNvPr id="96" name="Group 69"/>
            <p:cNvGrpSpPr/>
            <p:nvPr/>
          </p:nvGrpSpPr>
          <p:grpSpPr bwMode="auto">
            <a:xfrm>
              <a:off x="3237" y="2588"/>
              <a:ext cx="338" cy="288"/>
              <a:chOff x="2792" y="3391"/>
              <a:chExt cx="338" cy="288"/>
            </a:xfrm>
          </p:grpSpPr>
          <p:sp>
            <p:nvSpPr>
              <p:cNvPr id="99" name="Text Box 70"/>
              <p:cNvSpPr txBox="1">
                <a:spLocks noChangeArrowheads="1"/>
              </p:cNvSpPr>
              <p:nvPr/>
            </p:nvSpPr>
            <p:spPr bwMode="auto">
              <a:xfrm>
                <a:off x="2792" y="339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Q</a:t>
                </a:r>
              </a:p>
            </p:txBody>
          </p:sp>
          <p:sp>
            <p:nvSpPr>
              <p:cNvPr id="100" name="Line 71"/>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7" name="Text Box 72"/>
            <p:cNvSpPr txBox="1">
              <a:spLocks noChangeArrowheads="1"/>
            </p:cNvSpPr>
            <p:nvPr/>
          </p:nvSpPr>
          <p:spPr bwMode="auto">
            <a:xfrm>
              <a:off x="3717" y="351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S</a:t>
              </a:r>
            </a:p>
          </p:txBody>
        </p:sp>
        <p:sp>
          <p:nvSpPr>
            <p:cNvPr id="98" name="Text Box 73"/>
            <p:cNvSpPr txBox="1">
              <a:spLocks noChangeArrowheads="1"/>
            </p:cNvSpPr>
            <p:nvPr/>
          </p:nvSpPr>
          <p:spPr bwMode="auto">
            <a:xfrm>
              <a:off x="3380" y="3479"/>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R</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ox(ou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blinds(horizontal)">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24911"/>
            <a:ext cx="8077200" cy="588136"/>
          </a:xfrm>
        </p:spPr>
        <p:txBody>
          <a:bodyPr/>
          <a:lstStyle/>
          <a:p>
            <a:r>
              <a:rPr lang="en-US" altLang="zh-CN" dirty="0">
                <a:latin typeface="黑体" panose="02010609060101010101" pitchFamily="49" charset="-122"/>
                <a:ea typeface="黑体" panose="02010609060101010101" pitchFamily="49" charset="-122"/>
              </a:rPr>
              <a:t>§ 4.4 </a:t>
            </a:r>
            <a:r>
              <a:rPr lang="zh-CN" altLang="en-US" dirty="0">
                <a:latin typeface="黑体" panose="02010609060101010101" pitchFamily="49" charset="-122"/>
                <a:ea typeface="黑体" panose="02010609060101010101" pitchFamily="49" charset="-122"/>
              </a:rPr>
              <a:t>同步时钟触发器</a:t>
            </a:r>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t>7</a:t>
            </a:fld>
            <a:endParaRPr lang="en-US" altLang="zh-CN" dirty="0"/>
          </a:p>
        </p:txBody>
      </p:sp>
      <p:sp>
        <p:nvSpPr>
          <p:cNvPr id="5" name="Text Box 32"/>
          <p:cNvSpPr txBox="1">
            <a:spLocks noChangeArrowheads="1"/>
          </p:cNvSpPr>
          <p:nvPr/>
        </p:nvSpPr>
        <p:spPr bwMode="auto">
          <a:xfrm>
            <a:off x="414149" y="984779"/>
            <a:ext cx="3308765"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dirty="0">
                <a:latin typeface="黑体" panose="02010609060101010101" pitchFamily="49" charset="-122"/>
                <a:ea typeface="黑体" panose="02010609060101010101" pitchFamily="49" charset="-122"/>
                <a:cs typeface="+mj-cs"/>
              </a:rPr>
              <a:t>一、</a:t>
            </a:r>
            <a:r>
              <a:rPr lang="zh-CN" altLang="en-US" sz="2800" dirty="0">
                <a:ea typeface="黑体" panose="02010609060101010101" pitchFamily="49" charset="-122"/>
                <a:cs typeface="Times New Roman" panose="02020603050405020304" pitchFamily="18" charset="0"/>
              </a:rPr>
              <a:t>同步</a:t>
            </a:r>
            <a:r>
              <a:rPr lang="en-US" altLang="zh-CN" sz="2800" dirty="0">
                <a:ea typeface="黑体" panose="02010609060101010101" pitchFamily="49" charset="-122"/>
                <a:cs typeface="Times New Roman" panose="02020603050405020304" pitchFamily="18" charset="0"/>
              </a:rPr>
              <a:t>RS</a:t>
            </a:r>
            <a:r>
              <a:rPr lang="zh-CN" altLang="en-US" sz="2800" dirty="0">
                <a:ea typeface="黑体" panose="02010609060101010101" pitchFamily="49" charset="-122"/>
                <a:cs typeface="Times New Roman" panose="02020603050405020304" pitchFamily="18" charset="0"/>
              </a:rPr>
              <a:t>触发器</a:t>
            </a:r>
          </a:p>
        </p:txBody>
      </p:sp>
      <p:sp>
        <p:nvSpPr>
          <p:cNvPr id="6" name="Text Box 81"/>
          <p:cNvSpPr txBox="1">
            <a:spLocks noChangeArrowheads="1"/>
          </p:cNvSpPr>
          <p:nvPr/>
        </p:nvSpPr>
        <p:spPr bwMode="auto">
          <a:xfrm>
            <a:off x="3578465" y="3087026"/>
            <a:ext cx="5295900"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Char char="n"/>
              <a:defRPr/>
            </a:pP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电位触发：在控制电位</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的控制下接收数据。</a:t>
            </a:r>
            <a:endPar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endParaRPr>
          </a:p>
        </p:txBody>
      </p:sp>
      <p:sp>
        <p:nvSpPr>
          <p:cNvPr id="7" name="Text Box 82"/>
          <p:cNvSpPr txBox="1">
            <a:spLocks noChangeArrowheads="1"/>
          </p:cNvSpPr>
          <p:nvPr/>
        </p:nvSpPr>
        <p:spPr bwMode="auto">
          <a:xfrm>
            <a:off x="3279353" y="3984708"/>
            <a:ext cx="5555932" cy="94615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r>
              <a:rPr kumimoji="0"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0</a:t>
            </a:r>
            <a:r>
              <a:rPr kumimoji="0"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，不接收外部输入．由于交叉耦合的作用，保持原有状态。</a:t>
            </a:r>
          </a:p>
        </p:txBody>
      </p:sp>
      <p:sp>
        <p:nvSpPr>
          <p:cNvPr id="8" name="Text Box 83"/>
          <p:cNvSpPr txBox="1">
            <a:spLocks noChangeArrowheads="1"/>
          </p:cNvSpPr>
          <p:nvPr/>
        </p:nvSpPr>
        <p:spPr bwMode="auto">
          <a:xfrm>
            <a:off x="2998366" y="4911757"/>
            <a:ext cx="5453063" cy="954107"/>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当</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CP</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1</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时，其输出状态由</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R</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a:t>
            </a:r>
            <a:r>
              <a:rPr kumimoji="1" lang="en-US" altLang="zh-CN"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S </a:t>
            </a:r>
            <a:r>
              <a:rPr kumimoji="1" lang="zh-CN" altLang="en-US" sz="2800" i="0" u="none" strike="noStrike" kern="1200" cap="none" spc="0" normalizeH="0" noProof="0" dirty="0">
                <a:ln>
                  <a:solidFill>
                    <a:schemeClr val="tx1"/>
                  </a:solidFill>
                </a:ln>
                <a:effectLst/>
                <a:uLnTx/>
                <a:uFillTx/>
                <a:ea typeface="黑体" panose="02010609060101010101" pitchFamily="49" charset="-122"/>
                <a:cs typeface="Times New Roman" panose="02020603050405020304" pitchFamily="18" charset="0"/>
              </a:rPr>
              <a:t>端的输入信号决定。</a:t>
            </a:r>
          </a:p>
        </p:txBody>
      </p:sp>
      <p:sp>
        <p:nvSpPr>
          <p:cNvPr id="9" name="Text Box 86"/>
          <p:cNvSpPr txBox="1">
            <a:spLocks noChangeArrowheads="1"/>
          </p:cNvSpPr>
          <p:nvPr/>
        </p:nvSpPr>
        <p:spPr bwMode="auto">
          <a:xfrm>
            <a:off x="2441575" y="5800725"/>
            <a:ext cx="6702425" cy="519113"/>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FF00"/>
              </a:buClr>
              <a:buSzPct val="70000"/>
              <a:buFont typeface="Wingdings" panose="05000000000000000000" pitchFamily="2" charset="2"/>
              <a:buChar char="n"/>
              <a:defRPr/>
            </a:pPr>
            <a:r>
              <a:rPr kumimoji="0" lang="zh-CN" altLang="en-US" sz="2800" i="0" u="none" strike="noStrike" kern="1200" cap="none" spc="0" normalizeH="0" noProof="0" dirty="0">
                <a:ln>
                  <a:solidFill>
                    <a:schemeClr val="tx1"/>
                  </a:solidFill>
                </a:ln>
                <a:effectLst/>
                <a:uLnTx/>
                <a:uFillTx/>
                <a:latin typeface="黑体" panose="02010609060101010101" pitchFamily="49" charset="-122"/>
                <a:ea typeface="黑体" panose="02010609060101010101" pitchFamily="49" charset="-122"/>
              </a:rPr>
              <a:t>电位触发有正电位触发和负电位触发。</a:t>
            </a:r>
          </a:p>
        </p:txBody>
      </p:sp>
      <p:grpSp>
        <p:nvGrpSpPr>
          <p:cNvPr id="10" name="Group 93"/>
          <p:cNvGrpSpPr/>
          <p:nvPr/>
        </p:nvGrpSpPr>
        <p:grpSpPr bwMode="auto">
          <a:xfrm>
            <a:off x="383754" y="2505108"/>
            <a:ext cx="2614612" cy="3114674"/>
            <a:chOff x="277" y="1243"/>
            <a:chExt cx="1647" cy="1962"/>
          </a:xfrm>
        </p:grpSpPr>
        <p:grpSp>
          <p:nvGrpSpPr>
            <p:cNvPr id="11" name="Group 85"/>
            <p:cNvGrpSpPr/>
            <p:nvPr/>
          </p:nvGrpSpPr>
          <p:grpSpPr bwMode="auto">
            <a:xfrm>
              <a:off x="277" y="1243"/>
              <a:ext cx="1647" cy="1962"/>
              <a:chOff x="277" y="1243"/>
              <a:chExt cx="1647" cy="1962"/>
            </a:xfrm>
          </p:grpSpPr>
          <p:sp>
            <p:nvSpPr>
              <p:cNvPr id="16" name="Line 34"/>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17" name="Rectangle 35"/>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grpSp>
            <p:nvGrpSpPr>
              <p:cNvPr id="18" name="Group 36"/>
              <p:cNvGrpSpPr/>
              <p:nvPr/>
            </p:nvGrpSpPr>
            <p:grpSpPr bwMode="auto">
              <a:xfrm>
                <a:off x="1497" y="1419"/>
                <a:ext cx="47" cy="288"/>
                <a:chOff x="586" y="1296"/>
                <a:chExt cx="48" cy="288"/>
              </a:xfrm>
            </p:grpSpPr>
            <p:sp>
              <p:nvSpPr>
                <p:cNvPr id="51" name="Oval 37"/>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52" name="Line 38"/>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grpSp>
          <p:sp>
            <p:nvSpPr>
              <p:cNvPr id="19" name="Line 39"/>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0" name="Line 40"/>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1" name="Line 41"/>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2" name="Line 42"/>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3" name="Line 43"/>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4" name="Line 44"/>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5" name="Line 45"/>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6" name="Line 46"/>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27" name="Oval 47"/>
              <p:cNvSpPr>
                <a:spLocks noChangeArrowheads="1"/>
              </p:cNvSpPr>
              <p:nvPr/>
            </p:nvSpPr>
            <p:spPr bwMode="auto">
              <a:xfrm>
                <a:off x="1497"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28" name="Rectangle 49"/>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grpSp>
            <p:nvGrpSpPr>
              <p:cNvPr id="29" name="Group 50"/>
              <p:cNvGrpSpPr/>
              <p:nvPr/>
            </p:nvGrpSpPr>
            <p:grpSpPr bwMode="auto">
              <a:xfrm>
                <a:off x="623" y="1419"/>
                <a:ext cx="48" cy="288"/>
                <a:chOff x="586" y="1296"/>
                <a:chExt cx="48" cy="288"/>
              </a:xfrm>
            </p:grpSpPr>
            <p:sp>
              <p:nvSpPr>
                <p:cNvPr id="49" name="Oval 51"/>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50" name="Line 52"/>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grpSp>
          <p:sp>
            <p:nvSpPr>
              <p:cNvPr id="30" name="Line 53"/>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31" name="Oval 54"/>
              <p:cNvSpPr>
                <a:spLocks noChangeArrowheads="1"/>
              </p:cNvSpPr>
              <p:nvPr/>
            </p:nvSpPr>
            <p:spPr bwMode="auto">
              <a:xfrm>
                <a:off x="628"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2" name="Text Box 57"/>
              <p:cNvSpPr txBox="1">
                <a:spLocks noChangeArrowheads="1"/>
              </p:cNvSpPr>
              <p:nvPr/>
            </p:nvSpPr>
            <p:spPr bwMode="auto">
              <a:xfrm>
                <a:off x="395" y="1253"/>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noProof="0">
                    <a:ln>
                      <a:solidFill>
                        <a:schemeClr val="tx1"/>
                      </a:solidFill>
                    </a:ln>
                    <a:effectLst/>
                    <a:uLnTx/>
                    <a:uFillTx/>
                    <a:latin typeface="宋体" panose="02010600030101010101" pitchFamily="2" charset="-122"/>
                    <a:cs typeface="+mn-cs"/>
                  </a:rPr>
                  <a:t>Q</a:t>
                </a:r>
              </a:p>
            </p:txBody>
          </p:sp>
          <p:sp>
            <p:nvSpPr>
              <p:cNvPr id="33" name="Rectangle 58"/>
              <p:cNvSpPr>
                <a:spLocks noChangeArrowheads="1"/>
              </p:cNvSpPr>
              <p:nvPr/>
            </p:nvSpPr>
            <p:spPr bwMode="auto">
              <a:xfrm>
                <a:off x="1525" y="1243"/>
                <a:ext cx="230"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a:ln>
                      <a:solidFill>
                        <a:schemeClr val="tx1"/>
                      </a:solidFill>
                    </a:ln>
                    <a:effectLst/>
                    <a:uLnTx/>
                    <a:uFillTx/>
                    <a:latin typeface="宋体" panose="02010600030101010101" pitchFamily="2" charset="-122"/>
                    <a:cs typeface="+mn-cs"/>
                  </a:rPr>
                  <a:t>Q</a:t>
                </a:r>
              </a:p>
            </p:txBody>
          </p:sp>
          <p:sp>
            <p:nvSpPr>
              <p:cNvPr id="34" name="Line 59"/>
              <p:cNvSpPr>
                <a:spLocks noChangeShapeType="1"/>
              </p:cNvSpPr>
              <p:nvPr/>
            </p:nvSpPr>
            <p:spPr bwMode="auto">
              <a:xfrm>
                <a:off x="1544" y="1275"/>
                <a:ext cx="193" cy="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35" name="Rectangle 60"/>
              <p:cNvSpPr>
                <a:spLocks noChangeArrowheads="1"/>
              </p:cNvSpPr>
              <p:nvPr/>
            </p:nvSpPr>
            <p:spPr bwMode="auto">
              <a:xfrm>
                <a:off x="277" y="2779"/>
                <a:ext cx="230"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a:ln>
                      <a:solidFill>
                        <a:schemeClr val="tx1"/>
                      </a:solidFill>
                    </a:ln>
                    <a:effectLst/>
                    <a:uLnTx/>
                    <a:uFillTx/>
                    <a:latin typeface="宋体" panose="02010600030101010101" pitchFamily="2" charset="-122"/>
                    <a:cs typeface="+mn-cs"/>
                  </a:rPr>
                  <a:t>S</a:t>
                </a:r>
              </a:p>
            </p:txBody>
          </p:sp>
          <p:sp>
            <p:nvSpPr>
              <p:cNvPr id="36" name="Rectangle 61"/>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dirty="0">
                    <a:ln>
                      <a:solidFill>
                        <a:schemeClr val="tx1"/>
                      </a:solidFill>
                    </a:ln>
                    <a:effectLst/>
                    <a:uLnTx/>
                    <a:uFillTx/>
                    <a:latin typeface="宋体" panose="02010600030101010101" pitchFamily="2" charset="-122"/>
                    <a:cs typeface="+mn-cs"/>
                  </a:rPr>
                  <a:t>R</a:t>
                </a:r>
              </a:p>
            </p:txBody>
          </p:sp>
          <p:sp>
            <p:nvSpPr>
              <p:cNvPr id="37" name="Line 62"/>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38" name="Oval 63"/>
              <p:cNvSpPr>
                <a:spLocks noChangeArrowheads="1"/>
              </p:cNvSpPr>
              <p:nvPr/>
            </p:nvSpPr>
            <p:spPr bwMode="auto">
              <a:xfrm>
                <a:off x="1065" y="2735"/>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39" name="Oval 65"/>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0" name="Line 66"/>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1" name="Rectangle 68"/>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2" name="Oval 71"/>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3" name="Line 72"/>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4" name="Rectangle 74"/>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effectLst/>
                  <a:uLnTx/>
                  <a:uFillTx/>
                  <a:latin typeface="宋体" panose="02010600030101010101" pitchFamily="2" charset="-122"/>
                  <a:cs typeface="+mn-cs"/>
                </a:endParaRPr>
              </a:p>
            </p:txBody>
          </p:sp>
          <p:sp>
            <p:nvSpPr>
              <p:cNvPr id="45" name="Line 76"/>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6" name="Line 77"/>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7" name="Line 78"/>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noProof="0">
                  <a:ln>
                    <a:solidFill>
                      <a:schemeClr val="tx1"/>
                    </a:solidFill>
                  </a:ln>
                  <a:solidFill>
                    <a:schemeClr val="tx1"/>
                  </a:solidFill>
                  <a:effectLst/>
                  <a:uLnTx/>
                  <a:uFillTx/>
                  <a:latin typeface="宋体" panose="02010600030101010101" pitchFamily="2" charset="-122"/>
                  <a:cs typeface="+mn-cs"/>
                </a:endParaRPr>
              </a:p>
            </p:txBody>
          </p:sp>
          <p:sp>
            <p:nvSpPr>
              <p:cNvPr id="48" name="Rectangle 79"/>
              <p:cNvSpPr>
                <a:spLocks noChangeArrowheads="1"/>
              </p:cNvSpPr>
              <p:nvPr/>
            </p:nvSpPr>
            <p:spPr bwMode="auto">
              <a:xfrm>
                <a:off x="945" y="2875"/>
                <a:ext cx="345"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noProof="0" dirty="0">
                    <a:ln>
                      <a:solidFill>
                        <a:schemeClr val="tx1"/>
                      </a:solidFill>
                    </a:ln>
                    <a:effectLst/>
                    <a:uLnTx/>
                    <a:uFillTx/>
                    <a:latin typeface="宋体" panose="02010600030101010101" pitchFamily="2" charset="-122"/>
                    <a:cs typeface="+mn-cs"/>
                  </a:rPr>
                  <a:t>CP</a:t>
                </a:r>
              </a:p>
            </p:txBody>
          </p:sp>
        </p:grpSp>
        <p:sp>
          <p:nvSpPr>
            <p:cNvPr id="12" name="Text Box 89"/>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a:ln>
                    <a:solidFill>
                      <a:schemeClr val="tx1"/>
                    </a:solidFill>
                  </a:ln>
                  <a:effectLst/>
                  <a:uLnTx/>
                  <a:uFillTx/>
                  <a:latin typeface="宋体" panose="02010600030101010101" pitchFamily="2" charset="-122"/>
                  <a:cs typeface="+mn-cs"/>
                </a:rPr>
                <a:t>&amp;</a:t>
              </a:r>
            </a:p>
          </p:txBody>
        </p:sp>
        <p:sp>
          <p:nvSpPr>
            <p:cNvPr id="13" name="Text Box 90"/>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a:ln>
                    <a:solidFill>
                      <a:schemeClr val="tx1"/>
                    </a:solidFill>
                  </a:ln>
                  <a:effectLst/>
                  <a:uLnTx/>
                  <a:uFillTx/>
                  <a:latin typeface="宋体" panose="02010600030101010101" pitchFamily="2" charset="-122"/>
                  <a:cs typeface="+mn-cs"/>
                </a:rPr>
                <a:t>&amp;</a:t>
              </a:r>
            </a:p>
          </p:txBody>
        </p:sp>
        <p:sp>
          <p:nvSpPr>
            <p:cNvPr id="14" name="Text Box 91"/>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a:ln>
                    <a:solidFill>
                      <a:schemeClr val="tx1"/>
                    </a:solidFill>
                  </a:ln>
                  <a:effectLst/>
                  <a:uLnTx/>
                  <a:uFillTx/>
                  <a:latin typeface="宋体" panose="02010600030101010101" pitchFamily="2" charset="-122"/>
                  <a:cs typeface="+mn-cs"/>
                </a:rPr>
                <a:t>&amp;</a:t>
              </a:r>
            </a:p>
          </p:txBody>
        </p:sp>
        <p:sp>
          <p:nvSpPr>
            <p:cNvPr id="15" name="Text Box 92"/>
            <p:cNvSpPr txBox="1">
              <a:spLocks noChangeArrowheads="1"/>
            </p:cNvSpPr>
            <p:nvPr/>
          </p:nvSpPr>
          <p:spPr bwMode="auto">
            <a:xfrm>
              <a:off x="1282" y="236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noProof="0" dirty="0">
                  <a:ln>
                    <a:solidFill>
                      <a:schemeClr val="tx1"/>
                    </a:solidFill>
                  </a:ln>
                  <a:effectLst/>
                  <a:uLnTx/>
                  <a:uFillTx/>
                  <a:latin typeface="宋体" panose="02010600030101010101" pitchFamily="2" charset="-122"/>
                  <a:cs typeface="+mn-cs"/>
                </a:rPr>
                <a:t>&amp;</a:t>
              </a:r>
            </a:p>
          </p:txBody>
        </p:sp>
      </p:grpSp>
      <p:sp>
        <p:nvSpPr>
          <p:cNvPr id="53" name="TextBox 52"/>
          <p:cNvSpPr txBox="1"/>
          <p:nvPr/>
        </p:nvSpPr>
        <p:spPr bwMode="auto">
          <a:xfrm>
            <a:off x="503853" y="1492898"/>
            <a:ext cx="2313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lvl="0" eaLnBrk="1" hangingPunct="1">
              <a:spcBef>
                <a:spcPct val="50000"/>
              </a:spcBef>
            </a:pPr>
            <a:r>
              <a:rPr lang="zh-CN" altLang="en-US" dirty="0">
                <a:solidFill>
                  <a:schemeClr val="tx1"/>
                </a:solidFill>
                <a:ea typeface="黑体" panose="02010609060101010101" pitchFamily="49" charset="-122"/>
                <a:cs typeface="Times New Roman" panose="02020603050405020304" pitchFamily="18" charset="0"/>
              </a:rPr>
              <a:t>工作原理</a:t>
            </a:r>
            <a:endParaRPr lang="zh-CN" altLang="en-US" sz="2800" dirty="0">
              <a:latin typeface="Times New Roman" panose="02020603050405020304" pitchFamily="18" charset="0"/>
            </a:endParaRPr>
          </a:p>
        </p:txBody>
      </p:sp>
      <p:grpSp>
        <p:nvGrpSpPr>
          <p:cNvPr id="54" name="Group 75"/>
          <p:cNvGrpSpPr/>
          <p:nvPr/>
        </p:nvGrpSpPr>
        <p:grpSpPr bwMode="auto">
          <a:xfrm>
            <a:off x="3547378" y="1167358"/>
            <a:ext cx="5278438" cy="1933575"/>
            <a:chOff x="1206" y="1295"/>
            <a:chExt cx="3325" cy="1218"/>
          </a:xfrm>
        </p:grpSpPr>
        <p:grpSp>
          <p:nvGrpSpPr>
            <p:cNvPr id="55" name="Group 74"/>
            <p:cNvGrpSpPr/>
            <p:nvPr/>
          </p:nvGrpSpPr>
          <p:grpSpPr bwMode="auto">
            <a:xfrm>
              <a:off x="1206" y="1295"/>
              <a:ext cx="3303" cy="402"/>
              <a:chOff x="1206" y="1295"/>
              <a:chExt cx="3303" cy="402"/>
            </a:xfrm>
          </p:grpSpPr>
          <p:grpSp>
            <p:nvGrpSpPr>
              <p:cNvPr id="61" name="Group 17"/>
              <p:cNvGrpSpPr/>
              <p:nvPr/>
            </p:nvGrpSpPr>
            <p:grpSpPr bwMode="auto">
              <a:xfrm>
                <a:off x="1597" y="1295"/>
                <a:ext cx="2912" cy="272"/>
                <a:chOff x="794" y="1859"/>
                <a:chExt cx="2912" cy="272"/>
              </a:xfrm>
            </p:grpSpPr>
            <p:grpSp>
              <p:nvGrpSpPr>
                <p:cNvPr id="63" name="Group 9"/>
                <p:cNvGrpSpPr/>
                <p:nvPr/>
              </p:nvGrpSpPr>
              <p:grpSpPr bwMode="auto">
                <a:xfrm>
                  <a:off x="794" y="1859"/>
                  <a:ext cx="1065" cy="272"/>
                  <a:chOff x="1043" y="1858"/>
                  <a:chExt cx="1065" cy="272"/>
                </a:xfrm>
              </p:grpSpPr>
              <p:sp>
                <p:nvSpPr>
                  <p:cNvPr id="68" name="Freeform 7"/>
                  <p:cNvSpPr/>
                  <p:nvPr/>
                </p:nvSpPr>
                <p:spPr bwMode="auto">
                  <a:xfrm>
                    <a:off x="1043"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9" name="Freeform 8"/>
                  <p:cNvSpPr/>
                  <p:nvPr/>
                </p:nvSpPr>
                <p:spPr bwMode="auto">
                  <a:xfrm>
                    <a:off x="1575" y="1858"/>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64" name="Freeform 12"/>
                <p:cNvSpPr/>
                <p:nvPr/>
              </p:nvSpPr>
              <p:spPr bwMode="auto">
                <a:xfrm>
                  <a:off x="1849"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5" name="Freeform 13"/>
                <p:cNvSpPr/>
                <p:nvPr/>
              </p:nvSpPr>
              <p:spPr bwMode="auto">
                <a:xfrm>
                  <a:off x="2370"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6" name="Freeform 14"/>
                <p:cNvSpPr/>
                <p:nvPr/>
              </p:nvSpPr>
              <p:spPr bwMode="auto">
                <a:xfrm>
                  <a:off x="2891" y="1859"/>
                  <a:ext cx="533" cy="272"/>
                </a:xfrm>
                <a:custGeom>
                  <a:avLst/>
                  <a:gdLst>
                    <a:gd name="T0" fmla="*/ 0 w 533"/>
                    <a:gd name="T1" fmla="*/ 272 h 272"/>
                    <a:gd name="T2" fmla="*/ 261 w 533"/>
                    <a:gd name="T3" fmla="*/ 272 h 272"/>
                    <a:gd name="T4" fmla="*/ 261 w 533"/>
                    <a:gd name="T5" fmla="*/ 0 h 272"/>
                    <a:gd name="T6" fmla="*/ 533 w 533"/>
                    <a:gd name="T7" fmla="*/ 0 h 272"/>
                    <a:gd name="T8" fmla="*/ 533 w 533"/>
                    <a:gd name="T9" fmla="*/ 272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72">
                      <a:moveTo>
                        <a:pt x="0" y="272"/>
                      </a:moveTo>
                      <a:lnTo>
                        <a:pt x="261" y="272"/>
                      </a:lnTo>
                      <a:lnTo>
                        <a:pt x="261" y="0"/>
                      </a:lnTo>
                      <a:lnTo>
                        <a:pt x="533" y="0"/>
                      </a:lnTo>
                      <a:lnTo>
                        <a:pt x="533"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7" name="Line 16"/>
                <p:cNvSpPr>
                  <a:spLocks noChangeShapeType="1"/>
                </p:cNvSpPr>
                <p:nvPr/>
              </p:nvSpPr>
              <p:spPr bwMode="auto">
                <a:xfrm>
                  <a:off x="3423" y="2131"/>
                  <a:ext cx="28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
            <p:nvSpPr>
              <p:cNvPr id="62" name="Text Box 18"/>
              <p:cNvSpPr txBox="1">
                <a:spLocks noChangeArrowheads="1"/>
              </p:cNvSpPr>
              <p:nvPr/>
            </p:nvSpPr>
            <p:spPr bwMode="auto">
              <a:xfrm>
                <a:off x="1206" y="1370"/>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CP</a:t>
                </a:r>
              </a:p>
            </p:txBody>
          </p:sp>
        </p:grpSp>
        <p:grpSp>
          <p:nvGrpSpPr>
            <p:cNvPr id="56" name="Group 29"/>
            <p:cNvGrpSpPr/>
            <p:nvPr/>
          </p:nvGrpSpPr>
          <p:grpSpPr bwMode="auto">
            <a:xfrm>
              <a:off x="1347" y="1706"/>
              <a:ext cx="3184" cy="393"/>
              <a:chOff x="2239" y="739"/>
              <a:chExt cx="3184" cy="393"/>
            </a:xfrm>
          </p:grpSpPr>
          <p:sp>
            <p:nvSpPr>
              <p:cNvPr id="59" name="Freeform 24"/>
              <p:cNvSpPr/>
              <p:nvPr/>
            </p:nvSpPr>
            <p:spPr bwMode="auto">
              <a:xfrm>
                <a:off x="2478" y="739"/>
                <a:ext cx="2945" cy="272"/>
              </a:xfrm>
              <a:custGeom>
                <a:avLst/>
                <a:gdLst>
                  <a:gd name="T0" fmla="*/ 0 w 2945"/>
                  <a:gd name="T1" fmla="*/ 272 h 272"/>
                  <a:gd name="T2" fmla="*/ 652 w 2945"/>
                  <a:gd name="T3" fmla="*/ 272 h 272"/>
                  <a:gd name="T4" fmla="*/ 652 w 2945"/>
                  <a:gd name="T5" fmla="*/ 0 h 272"/>
                  <a:gd name="T6" fmla="*/ 1184 w 2945"/>
                  <a:gd name="T7" fmla="*/ 0 h 272"/>
                  <a:gd name="T8" fmla="*/ 1184 w 2945"/>
                  <a:gd name="T9" fmla="*/ 272 h 272"/>
                  <a:gd name="T10" fmla="*/ 1728 w 2945"/>
                  <a:gd name="T11" fmla="*/ 272 h 272"/>
                  <a:gd name="T12" fmla="*/ 1728 w 2945"/>
                  <a:gd name="T13" fmla="*/ 0 h 272"/>
                  <a:gd name="T14" fmla="*/ 2271 w 2945"/>
                  <a:gd name="T15" fmla="*/ 0 h 272"/>
                  <a:gd name="T16" fmla="*/ 2271 w 2945"/>
                  <a:gd name="T17" fmla="*/ 272 h 272"/>
                  <a:gd name="T18" fmla="*/ 2945 w 2945"/>
                  <a:gd name="T19" fmla="*/ 272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45" h="272">
                    <a:moveTo>
                      <a:pt x="0" y="272"/>
                    </a:moveTo>
                    <a:lnTo>
                      <a:pt x="652" y="272"/>
                    </a:lnTo>
                    <a:lnTo>
                      <a:pt x="652" y="0"/>
                    </a:lnTo>
                    <a:lnTo>
                      <a:pt x="1184" y="0"/>
                    </a:lnTo>
                    <a:lnTo>
                      <a:pt x="1184" y="272"/>
                    </a:lnTo>
                    <a:lnTo>
                      <a:pt x="1728" y="272"/>
                    </a:lnTo>
                    <a:lnTo>
                      <a:pt x="1728" y="0"/>
                    </a:lnTo>
                    <a:lnTo>
                      <a:pt x="2271" y="0"/>
                    </a:lnTo>
                    <a:lnTo>
                      <a:pt x="2271" y="272"/>
                    </a:lnTo>
                    <a:lnTo>
                      <a:pt x="2945" y="27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sp>
            <p:nvSpPr>
              <p:cNvPr id="60" name="Text Box 26"/>
              <p:cNvSpPr txBox="1">
                <a:spLocks noChangeArrowheads="1"/>
              </p:cNvSpPr>
              <p:nvPr/>
            </p:nvSpPr>
            <p:spPr bwMode="auto">
              <a:xfrm>
                <a:off x="2239" y="805"/>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S</a:t>
                </a:r>
              </a:p>
            </p:txBody>
          </p:sp>
        </p:grpSp>
        <p:sp>
          <p:nvSpPr>
            <p:cNvPr id="57" name="Text Box 28"/>
            <p:cNvSpPr txBox="1">
              <a:spLocks noChangeArrowheads="1"/>
            </p:cNvSpPr>
            <p:nvPr/>
          </p:nvSpPr>
          <p:spPr bwMode="auto">
            <a:xfrm>
              <a:off x="1347" y="2186"/>
              <a:ext cx="38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effectLst/>
                  <a:uLnTx/>
                  <a:uFillTx/>
                  <a:latin typeface="Times New Roman" panose="02020603050405020304" pitchFamily="18" charset="0"/>
                  <a:ea typeface="宋体" panose="02010600030101010101" pitchFamily="2" charset="-122"/>
                  <a:cs typeface="+mn-cs"/>
                </a:rPr>
                <a:t>R</a:t>
              </a:r>
            </a:p>
          </p:txBody>
        </p:sp>
        <p:sp>
          <p:nvSpPr>
            <p:cNvPr id="58" name="Freeform 46"/>
            <p:cNvSpPr/>
            <p:nvPr/>
          </p:nvSpPr>
          <p:spPr bwMode="auto">
            <a:xfrm>
              <a:off x="1597" y="2130"/>
              <a:ext cx="2934" cy="272"/>
            </a:xfrm>
            <a:custGeom>
              <a:avLst/>
              <a:gdLst>
                <a:gd name="T0" fmla="*/ 0 w 2934"/>
                <a:gd name="T1" fmla="*/ 272 h 272"/>
                <a:gd name="T2" fmla="*/ 1174 w 2934"/>
                <a:gd name="T3" fmla="*/ 272 h 272"/>
                <a:gd name="T4" fmla="*/ 1174 w 2934"/>
                <a:gd name="T5" fmla="*/ 0 h 272"/>
                <a:gd name="T6" fmla="*/ 1728 w 2934"/>
                <a:gd name="T7" fmla="*/ 0 h 272"/>
                <a:gd name="T8" fmla="*/ 1728 w 2934"/>
                <a:gd name="T9" fmla="*/ 272 h 272"/>
                <a:gd name="T10" fmla="*/ 2260 w 2934"/>
                <a:gd name="T11" fmla="*/ 272 h 272"/>
                <a:gd name="T12" fmla="*/ 2260 w 2934"/>
                <a:gd name="T13" fmla="*/ 0 h 272"/>
                <a:gd name="T14" fmla="*/ 2934 w 2934"/>
                <a:gd name="T15" fmla="*/ 0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34" h="272">
                  <a:moveTo>
                    <a:pt x="0" y="272"/>
                  </a:moveTo>
                  <a:lnTo>
                    <a:pt x="1174" y="272"/>
                  </a:lnTo>
                  <a:lnTo>
                    <a:pt x="1174" y="0"/>
                  </a:lnTo>
                  <a:lnTo>
                    <a:pt x="1728" y="0"/>
                  </a:lnTo>
                  <a:lnTo>
                    <a:pt x="1728" y="272"/>
                  </a:lnTo>
                  <a:lnTo>
                    <a:pt x="2260" y="272"/>
                  </a:lnTo>
                  <a:lnTo>
                    <a:pt x="2260" y="0"/>
                  </a:lnTo>
                  <a:lnTo>
                    <a:pt x="293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i="0" u="none" strike="noStrike" kern="1200" cap="none" spc="0" normalizeH="0" baseline="0" noProof="0">
                <a:ln>
                  <a:solidFill>
                    <a:srgbClr val="FF33CC"/>
                  </a:solidFill>
                </a:ln>
                <a:solidFill>
                  <a:srgbClr val="FF33CC"/>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t>8</a:t>
            </a:fld>
            <a:endParaRPr lang="en-US" altLang="zh-CN" dirty="0"/>
          </a:p>
        </p:txBody>
      </p:sp>
      <p:sp>
        <p:nvSpPr>
          <p:cNvPr id="5" name="标题 1"/>
          <p:cNvSpPr txBox="1"/>
          <p:nvPr/>
        </p:nvSpPr>
        <p:spPr>
          <a:xfrm>
            <a:off x="1338121" y="111551"/>
            <a:ext cx="6954715" cy="588136"/>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 4.4 </a:t>
            </a:r>
            <a:r>
              <a:rPr kumimoji="1" lang="zh-CN" altLang="en-US" sz="4000" b="1"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同步时钟触发器</a:t>
            </a:r>
            <a:endParaRPr kumimoji="1"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6"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2800" b="1" i="0" u="none" strike="noStrike" kern="1200" cap="none" spc="0" normalizeH="0" baseline="0" noProof="0" smtClean="0">
                <a:ln>
                  <a:noFill/>
                </a:ln>
                <a:solidFill>
                  <a:schemeClr val="bg1"/>
                </a:solidFill>
                <a:effectLst/>
                <a:uLnTx/>
                <a:uFillTx/>
                <a:latin typeface="Tahoma" panose="020B0604030504040204" pitchFamily="34" charset="0"/>
                <a:ea typeface="宋体" panose="02010600030101010101" pitchFamily="2" charset="-122"/>
                <a:cs typeface="+mn-cs"/>
              </a:rPr>
              <a:t>8</a:t>
            </a:fld>
            <a:endParaRPr kumimoji="1" lang="en-US" altLang="zh-CN" sz="2800" b="1" i="0" u="none" strike="noStrike" kern="1200" cap="none" spc="0" normalizeH="0" baseline="0" noProof="0" dirty="0">
              <a:ln>
                <a:noFill/>
              </a:ln>
              <a:solidFill>
                <a:schemeClr val="bg1"/>
              </a:solidFill>
              <a:effectLst/>
              <a:uLnTx/>
              <a:uFillTx/>
              <a:latin typeface="Tahoma" panose="020B0604030504040204" pitchFamily="34" charset="0"/>
              <a:ea typeface="宋体" panose="02010600030101010101" pitchFamily="2" charset="-122"/>
              <a:cs typeface="+mn-cs"/>
            </a:endParaRPr>
          </a:p>
        </p:txBody>
      </p:sp>
      <p:sp>
        <p:nvSpPr>
          <p:cNvPr id="7" name="灯片编号占位符 3"/>
          <p:cNvSpPr txBox="1"/>
          <p:nvPr/>
        </p:nvSpPr>
        <p:spPr>
          <a:xfrm>
            <a:off x="222737" y="6478561"/>
            <a:ext cx="902677" cy="33840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rgbClr val="1F08F8"/>
                </a:solidFill>
                <a:effectLst/>
                <a:uLnTx/>
                <a:uFillTx/>
                <a:latin typeface="Tahoma" panose="020B0604030504040204" pitchFamily="34" charset="0"/>
                <a:ea typeface="宋体" panose="02010600030101010101" pitchFamily="2" charset="-122"/>
                <a:cs typeface="+mn-cs"/>
              </a:rPr>
              <a:t>8</a:t>
            </a:fld>
            <a:endParaRPr kumimoji="1" lang="en-US" altLang="zh-CN" sz="1800" b="1" i="0" u="none" strike="noStrike" kern="1200" cap="none" spc="0" normalizeH="0" baseline="0" noProof="0" dirty="0">
              <a:ln>
                <a:noFill/>
              </a:ln>
              <a:solidFill>
                <a:srgbClr val="1F08F8"/>
              </a:solidFill>
              <a:effectLst/>
              <a:uLnTx/>
              <a:uFillTx/>
              <a:latin typeface="Tahoma" panose="020B0604030504040204" pitchFamily="34" charset="0"/>
              <a:ea typeface="宋体" panose="02010600030101010101" pitchFamily="2" charset="-122"/>
              <a:cs typeface="+mn-cs"/>
            </a:endParaRPr>
          </a:p>
        </p:txBody>
      </p:sp>
      <p:sp>
        <p:nvSpPr>
          <p:cNvPr id="8" name="Rectangle 2"/>
          <p:cNvSpPr txBox="1">
            <a:spLocks noChangeArrowheads="1"/>
          </p:cNvSpPr>
          <p:nvPr/>
        </p:nvSpPr>
        <p:spPr bwMode="auto">
          <a:xfrm>
            <a:off x="641985" y="988378"/>
            <a:ext cx="24066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cs typeface="+mj-cs"/>
              </a:rPr>
              <a:t>二</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、表示方法</a:t>
            </a:r>
          </a:p>
        </p:txBody>
      </p:sp>
      <p:sp>
        <p:nvSpPr>
          <p:cNvPr id="9" name="Rectangle 72"/>
          <p:cNvSpPr>
            <a:spLocks noChangeArrowheads="1"/>
          </p:cNvSpPr>
          <p:nvPr/>
        </p:nvSpPr>
        <p:spPr bwMode="auto">
          <a:xfrm>
            <a:off x="6292532" y="829628"/>
            <a:ext cx="1844357" cy="52228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功能表</a:t>
            </a:r>
          </a:p>
        </p:txBody>
      </p:sp>
      <p:grpSp>
        <p:nvGrpSpPr>
          <p:cNvPr id="18" name="Group 223"/>
          <p:cNvGrpSpPr/>
          <p:nvPr/>
        </p:nvGrpSpPr>
        <p:grpSpPr bwMode="auto">
          <a:xfrm>
            <a:off x="5115878" y="1463040"/>
            <a:ext cx="3738562" cy="3004820"/>
            <a:chOff x="2925" y="475"/>
            <a:chExt cx="2367" cy="2013"/>
          </a:xfrm>
        </p:grpSpPr>
        <p:sp>
          <p:nvSpPr>
            <p:cNvPr id="19" name="Rectangle 47"/>
            <p:cNvSpPr>
              <a:spLocks noChangeArrowheads="1"/>
            </p:cNvSpPr>
            <p:nvPr/>
          </p:nvSpPr>
          <p:spPr bwMode="auto">
            <a:xfrm>
              <a:off x="4067" y="475"/>
              <a:ext cx="1225"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0" name="Rectangle 48"/>
            <p:cNvSpPr>
              <a:spLocks noChangeArrowheads="1"/>
            </p:cNvSpPr>
            <p:nvPr/>
          </p:nvSpPr>
          <p:spPr bwMode="auto">
            <a:xfrm>
              <a:off x="3321" y="475"/>
              <a:ext cx="746"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   S</a:t>
              </a:r>
            </a:p>
          </p:txBody>
        </p:sp>
        <p:sp>
          <p:nvSpPr>
            <p:cNvPr id="21" name="Line 49"/>
            <p:cNvSpPr>
              <a:spLocks noChangeShapeType="1"/>
            </p:cNvSpPr>
            <p:nvPr/>
          </p:nvSpPr>
          <p:spPr bwMode="auto">
            <a:xfrm>
              <a:off x="3310" y="880"/>
              <a:ext cx="197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50"/>
            <p:cNvSpPr>
              <a:spLocks noChangeShapeType="1"/>
            </p:cNvSpPr>
            <p:nvPr/>
          </p:nvSpPr>
          <p:spPr bwMode="auto">
            <a:xfrm>
              <a:off x="4067" y="475"/>
              <a:ext cx="0" cy="20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Line 51"/>
            <p:cNvSpPr>
              <a:spLocks noChangeShapeType="1"/>
            </p:cNvSpPr>
            <p:nvPr/>
          </p:nvSpPr>
          <p:spPr bwMode="auto">
            <a:xfrm>
              <a:off x="3321" y="475"/>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52"/>
            <p:cNvSpPr>
              <a:spLocks noChangeShapeType="1"/>
            </p:cNvSpPr>
            <p:nvPr/>
          </p:nvSpPr>
          <p:spPr bwMode="auto">
            <a:xfrm>
              <a:off x="3321"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53"/>
            <p:cNvSpPr>
              <a:spLocks noChangeShapeType="1"/>
            </p:cNvSpPr>
            <p:nvPr/>
          </p:nvSpPr>
          <p:spPr bwMode="auto">
            <a:xfrm>
              <a:off x="5292"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54"/>
            <p:cNvSpPr>
              <a:spLocks noChangeShapeType="1"/>
            </p:cNvSpPr>
            <p:nvPr/>
          </p:nvSpPr>
          <p:spPr bwMode="auto">
            <a:xfrm>
              <a:off x="3321" y="2488"/>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55"/>
            <p:cNvSpPr>
              <a:spLocks noChangeShapeType="1"/>
            </p:cNvSpPr>
            <p:nvPr/>
          </p:nvSpPr>
          <p:spPr bwMode="auto">
            <a:xfrm>
              <a:off x="4765" y="542"/>
              <a:ext cx="13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58"/>
            <p:cNvSpPr>
              <a:spLocks noChangeArrowheads="1"/>
            </p:cNvSpPr>
            <p:nvPr/>
          </p:nvSpPr>
          <p:spPr bwMode="auto">
            <a:xfrm>
              <a:off x="2981" y="476"/>
              <a:ext cx="336" cy="201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9" name="Text Box 60"/>
            <p:cNvSpPr txBox="1">
              <a:spLocks noChangeArrowheads="1"/>
            </p:cNvSpPr>
            <p:nvPr/>
          </p:nvSpPr>
          <p:spPr bwMode="auto">
            <a:xfrm>
              <a:off x="2925" y="48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CP</a:t>
              </a:r>
            </a:p>
          </p:txBody>
        </p:sp>
        <p:sp>
          <p:nvSpPr>
            <p:cNvPr id="30" name="Line 84"/>
            <p:cNvSpPr>
              <a:spLocks noChangeShapeType="1"/>
            </p:cNvSpPr>
            <p:nvPr/>
          </p:nvSpPr>
          <p:spPr bwMode="auto">
            <a:xfrm flipH="1">
              <a:off x="2981" y="879"/>
              <a:ext cx="36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8" name="Group 102"/>
          <p:cNvGrpSpPr/>
          <p:nvPr/>
        </p:nvGrpSpPr>
        <p:grpSpPr bwMode="auto">
          <a:xfrm>
            <a:off x="5301996" y="2989781"/>
            <a:ext cx="3505200" cy="542925"/>
            <a:chOff x="2780" y="1637"/>
            <a:chExt cx="2208" cy="342"/>
          </a:xfrm>
        </p:grpSpPr>
        <p:sp>
          <p:nvSpPr>
            <p:cNvPr id="39" name="Text Box 96"/>
            <p:cNvSpPr txBox="1">
              <a:spLocks noChangeArrowheads="1"/>
            </p:cNvSpPr>
            <p:nvPr/>
          </p:nvSpPr>
          <p:spPr bwMode="auto">
            <a:xfrm>
              <a:off x="2780"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40" name="Text Box 97"/>
            <p:cNvSpPr txBox="1">
              <a:spLocks noChangeArrowheads="1"/>
            </p:cNvSpPr>
            <p:nvPr/>
          </p:nvSpPr>
          <p:spPr bwMode="auto">
            <a:xfrm>
              <a:off x="3183" y="164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1" name="Text Box 98"/>
            <p:cNvSpPr txBox="1">
              <a:spLocks noChangeArrowheads="1"/>
            </p:cNvSpPr>
            <p:nvPr/>
          </p:nvSpPr>
          <p:spPr bwMode="auto">
            <a:xfrm>
              <a:off x="3557" y="163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2" name="Text Box 99"/>
            <p:cNvSpPr txBox="1">
              <a:spLocks noChangeArrowheads="1"/>
            </p:cNvSpPr>
            <p:nvPr/>
          </p:nvSpPr>
          <p:spPr bwMode="auto">
            <a:xfrm>
              <a:off x="3977" y="1649"/>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3" name="Text Box 100"/>
            <p:cNvSpPr txBox="1">
              <a:spLocks noChangeArrowheads="1"/>
            </p:cNvSpPr>
            <p:nvPr/>
          </p:nvSpPr>
          <p:spPr bwMode="auto">
            <a:xfrm>
              <a:off x="4564"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44" name="Group 103"/>
          <p:cNvGrpSpPr/>
          <p:nvPr/>
        </p:nvGrpSpPr>
        <p:grpSpPr bwMode="auto">
          <a:xfrm>
            <a:off x="5268278" y="3413760"/>
            <a:ext cx="3505200" cy="536575"/>
            <a:chOff x="2780" y="1641"/>
            <a:chExt cx="2208" cy="338"/>
          </a:xfrm>
        </p:grpSpPr>
        <p:sp>
          <p:nvSpPr>
            <p:cNvPr id="45" name="Text Box 104"/>
            <p:cNvSpPr txBox="1">
              <a:spLocks noChangeArrowheads="1"/>
            </p:cNvSpPr>
            <p:nvPr/>
          </p:nvSpPr>
          <p:spPr bwMode="auto">
            <a:xfrm>
              <a:off x="2780"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46" name="Text Box 105"/>
            <p:cNvSpPr txBox="1">
              <a:spLocks noChangeArrowheads="1"/>
            </p:cNvSpPr>
            <p:nvPr/>
          </p:nvSpPr>
          <p:spPr bwMode="auto">
            <a:xfrm>
              <a:off x="3183" y="164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7" name="Text Box 106"/>
            <p:cNvSpPr txBox="1">
              <a:spLocks noChangeArrowheads="1"/>
            </p:cNvSpPr>
            <p:nvPr/>
          </p:nvSpPr>
          <p:spPr bwMode="auto">
            <a:xfrm>
              <a:off x="3541"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8" name="Text Box 107"/>
            <p:cNvSpPr txBox="1">
              <a:spLocks noChangeArrowheads="1"/>
            </p:cNvSpPr>
            <p:nvPr/>
          </p:nvSpPr>
          <p:spPr bwMode="auto">
            <a:xfrm>
              <a:off x="3966"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9" name="Text Box 108"/>
            <p:cNvSpPr txBox="1">
              <a:spLocks noChangeArrowheads="1"/>
            </p:cNvSpPr>
            <p:nvPr/>
          </p:nvSpPr>
          <p:spPr bwMode="auto">
            <a:xfrm>
              <a:off x="4564"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0" name="Group 109"/>
          <p:cNvGrpSpPr/>
          <p:nvPr/>
        </p:nvGrpSpPr>
        <p:grpSpPr bwMode="auto">
          <a:xfrm>
            <a:off x="5285740" y="3897948"/>
            <a:ext cx="3505200" cy="536575"/>
            <a:chOff x="2780" y="1641"/>
            <a:chExt cx="2208" cy="338"/>
          </a:xfrm>
        </p:grpSpPr>
        <p:sp>
          <p:nvSpPr>
            <p:cNvPr id="51" name="Text Box 110"/>
            <p:cNvSpPr txBox="1">
              <a:spLocks noChangeArrowheads="1"/>
            </p:cNvSpPr>
            <p:nvPr/>
          </p:nvSpPr>
          <p:spPr bwMode="auto">
            <a:xfrm>
              <a:off x="2780"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52" name="Text Box 111"/>
            <p:cNvSpPr txBox="1">
              <a:spLocks noChangeArrowheads="1"/>
            </p:cNvSpPr>
            <p:nvPr/>
          </p:nvSpPr>
          <p:spPr bwMode="auto">
            <a:xfrm>
              <a:off x="3183" y="164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3" name="Text Box 112"/>
            <p:cNvSpPr txBox="1">
              <a:spLocks noChangeArrowheads="1"/>
            </p:cNvSpPr>
            <p:nvPr/>
          </p:nvSpPr>
          <p:spPr bwMode="auto">
            <a:xfrm>
              <a:off x="3541" y="16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4" name="Text Box 113"/>
            <p:cNvSpPr txBox="1">
              <a:spLocks noChangeArrowheads="1"/>
            </p:cNvSpPr>
            <p:nvPr/>
          </p:nvSpPr>
          <p:spPr bwMode="auto">
            <a:xfrm>
              <a:off x="3966"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Text Box 114"/>
            <p:cNvSpPr txBox="1">
              <a:spLocks noChangeArrowheads="1"/>
            </p:cNvSpPr>
            <p:nvPr/>
          </p:nvSpPr>
          <p:spPr bwMode="auto">
            <a:xfrm>
              <a:off x="4564" y="1651"/>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
        <p:nvSpPr>
          <p:cNvPr id="56" name="Text Box 115"/>
          <p:cNvSpPr txBox="1">
            <a:spLocks noChangeArrowheads="1"/>
          </p:cNvSpPr>
          <p:nvPr/>
        </p:nvSpPr>
        <p:spPr bwMode="auto">
          <a:xfrm>
            <a:off x="4413250" y="5491480"/>
            <a:ext cx="1971040"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2.</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逻辑符号</a:t>
            </a:r>
          </a:p>
        </p:txBody>
      </p:sp>
      <p:grpSp>
        <p:nvGrpSpPr>
          <p:cNvPr id="57" name="Group 164"/>
          <p:cNvGrpSpPr/>
          <p:nvPr/>
        </p:nvGrpSpPr>
        <p:grpSpPr bwMode="auto">
          <a:xfrm>
            <a:off x="3191193" y="2990003"/>
            <a:ext cx="1346200" cy="509587"/>
            <a:chOff x="1991" y="1695"/>
            <a:chExt cx="848" cy="321"/>
          </a:xfrm>
        </p:grpSpPr>
        <p:sp>
          <p:nvSpPr>
            <p:cNvPr id="58" name="Freeform 134"/>
            <p:cNvSpPr/>
            <p:nvPr/>
          </p:nvSpPr>
          <p:spPr bwMode="auto">
            <a:xfrm>
              <a:off x="1991" y="1695"/>
              <a:ext cx="402" cy="185"/>
            </a:xfrm>
            <a:custGeom>
              <a:avLst/>
              <a:gdLst>
                <a:gd name="T0" fmla="*/ 0 w 402"/>
                <a:gd name="T1" fmla="*/ 0 h 185"/>
                <a:gd name="T2" fmla="*/ 0 w 402"/>
                <a:gd name="T3" fmla="*/ 185 h 185"/>
                <a:gd name="T4" fmla="*/ 402 w 402"/>
                <a:gd name="T5" fmla="*/ 185 h 185"/>
                <a:gd name="T6" fmla="*/ 0 60000 65536"/>
                <a:gd name="T7" fmla="*/ 0 60000 65536"/>
                <a:gd name="T8" fmla="*/ 0 60000 65536"/>
              </a:gdLst>
              <a:ahLst/>
              <a:cxnLst>
                <a:cxn ang="T6">
                  <a:pos x="T0" y="T1"/>
                </a:cxn>
                <a:cxn ang="T7">
                  <a:pos x="T2" y="T3"/>
                </a:cxn>
                <a:cxn ang="T8">
                  <a:pos x="T4" y="T5"/>
                </a:cxn>
              </a:cxnLst>
              <a:rect l="0" t="0" r="r" b="b"/>
              <a:pathLst>
                <a:path w="402" h="185">
                  <a:moveTo>
                    <a:pt x="0" y="0"/>
                  </a:moveTo>
                  <a:lnTo>
                    <a:pt x="0" y="185"/>
                  </a:lnTo>
                  <a:lnTo>
                    <a:pt x="402" y="18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9" name="Group 138"/>
            <p:cNvGrpSpPr/>
            <p:nvPr/>
          </p:nvGrpSpPr>
          <p:grpSpPr bwMode="auto">
            <a:xfrm>
              <a:off x="2372" y="1728"/>
              <a:ext cx="467" cy="288"/>
              <a:chOff x="793" y="3434"/>
              <a:chExt cx="467" cy="288"/>
            </a:xfrm>
          </p:grpSpPr>
          <p:sp>
            <p:nvSpPr>
              <p:cNvPr id="60" name="Text Box 136"/>
              <p:cNvSpPr txBox="1">
                <a:spLocks noChangeArrowheads="1"/>
              </p:cNvSpPr>
              <p:nvPr/>
            </p:nvSpPr>
            <p:spPr bwMode="auto">
              <a:xfrm>
                <a:off x="793" y="3434"/>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p>
            </p:txBody>
          </p:sp>
          <p:sp>
            <p:nvSpPr>
              <p:cNvPr id="61" name="Line 137"/>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62" name="Group 168"/>
          <p:cNvGrpSpPr/>
          <p:nvPr/>
        </p:nvGrpSpPr>
        <p:grpSpPr bwMode="auto">
          <a:xfrm>
            <a:off x="313055" y="2976985"/>
            <a:ext cx="1082675" cy="504825"/>
            <a:chOff x="178" y="1706"/>
            <a:chExt cx="682" cy="318"/>
          </a:xfrm>
        </p:grpSpPr>
        <p:sp>
          <p:nvSpPr>
            <p:cNvPr id="63" name="Freeform 135"/>
            <p:cNvSpPr/>
            <p:nvPr/>
          </p:nvSpPr>
          <p:spPr bwMode="auto">
            <a:xfrm flipH="1">
              <a:off x="458" y="1706"/>
              <a:ext cx="402" cy="185"/>
            </a:xfrm>
            <a:custGeom>
              <a:avLst/>
              <a:gdLst>
                <a:gd name="T0" fmla="*/ 0 w 402"/>
                <a:gd name="T1" fmla="*/ 0 h 185"/>
                <a:gd name="T2" fmla="*/ 0 w 402"/>
                <a:gd name="T3" fmla="*/ 185 h 185"/>
                <a:gd name="T4" fmla="*/ 402 w 402"/>
                <a:gd name="T5" fmla="*/ 185 h 185"/>
                <a:gd name="T6" fmla="*/ 0 60000 65536"/>
                <a:gd name="T7" fmla="*/ 0 60000 65536"/>
                <a:gd name="T8" fmla="*/ 0 60000 65536"/>
              </a:gdLst>
              <a:ahLst/>
              <a:cxnLst>
                <a:cxn ang="T6">
                  <a:pos x="T0" y="T1"/>
                </a:cxn>
                <a:cxn ang="T7">
                  <a:pos x="T2" y="T3"/>
                </a:cxn>
                <a:cxn ang="T8">
                  <a:pos x="T4" y="T5"/>
                </a:cxn>
              </a:cxnLst>
              <a:rect l="0" t="0" r="r" b="b"/>
              <a:pathLst>
                <a:path w="402" h="185">
                  <a:moveTo>
                    <a:pt x="0" y="0"/>
                  </a:moveTo>
                  <a:lnTo>
                    <a:pt x="0" y="185"/>
                  </a:lnTo>
                  <a:lnTo>
                    <a:pt x="402" y="185"/>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4" name="Group 139"/>
            <p:cNvGrpSpPr/>
            <p:nvPr/>
          </p:nvGrpSpPr>
          <p:grpSpPr bwMode="auto">
            <a:xfrm>
              <a:off x="178" y="1736"/>
              <a:ext cx="467" cy="288"/>
              <a:chOff x="793" y="3434"/>
              <a:chExt cx="467" cy="288"/>
            </a:xfrm>
          </p:grpSpPr>
          <p:sp>
            <p:nvSpPr>
              <p:cNvPr id="65" name="Text Box 140"/>
              <p:cNvSpPr txBox="1">
                <a:spLocks noChangeArrowheads="1"/>
              </p:cNvSpPr>
              <p:nvPr/>
            </p:nvSpPr>
            <p:spPr bwMode="auto">
              <a:xfrm>
                <a:off x="793" y="3434"/>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p>
            </p:txBody>
          </p:sp>
          <p:sp>
            <p:nvSpPr>
              <p:cNvPr id="66" name="Line 141"/>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nvGrpSpPr>
          <p:cNvPr id="67" name="Group 154"/>
          <p:cNvGrpSpPr/>
          <p:nvPr/>
        </p:nvGrpSpPr>
        <p:grpSpPr bwMode="auto">
          <a:xfrm>
            <a:off x="222569" y="4128240"/>
            <a:ext cx="673101" cy="1501775"/>
            <a:chOff x="121" y="2412"/>
            <a:chExt cx="424" cy="946"/>
          </a:xfrm>
        </p:grpSpPr>
        <p:sp>
          <p:nvSpPr>
            <p:cNvPr id="68" name="AutoShape 145"/>
            <p:cNvSpPr>
              <a:spLocks noChangeArrowheads="1"/>
            </p:cNvSpPr>
            <p:nvPr/>
          </p:nvSpPr>
          <p:spPr bwMode="auto">
            <a:xfrm>
              <a:off x="144" y="2412"/>
              <a:ext cx="303" cy="946"/>
            </a:xfrm>
            <a:prstGeom prst="wedgeRoundRectCallout">
              <a:avLst>
                <a:gd name="adj1" fmla="val 120625"/>
                <a:gd name="adj2" fmla="val -105815"/>
                <a:gd name="adj3" fmla="val 16667"/>
              </a:avLst>
            </a:prstGeom>
            <a:solidFill>
              <a:schemeClr val="bg1"/>
            </a:solidFill>
            <a:ln w="38100">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9" name="Text Box 144"/>
            <p:cNvSpPr txBox="1">
              <a:spLocks noChangeArrowheads="1"/>
            </p:cNvSpPr>
            <p:nvPr/>
          </p:nvSpPr>
          <p:spPr bwMode="auto">
            <a:xfrm>
              <a:off x="121" y="2499"/>
              <a:ext cx="424" cy="75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solidFill>
                      <a:schemeClr val="accent6">
                        <a:lumMod val="75000"/>
                      </a:schemeClr>
                    </a:solidFill>
                  </a:ln>
                  <a:effectLst/>
                  <a:uLnTx/>
                  <a:uFillTx/>
                  <a:latin typeface="Times New Roman" panose="02020603050405020304" pitchFamily="18" charset="0"/>
                  <a:ea typeface="宋体" panose="02010600030101010101" pitchFamily="2" charset="-122"/>
                  <a:cs typeface="+mn-cs"/>
                </a:rPr>
                <a:t>置位端</a:t>
              </a:r>
            </a:p>
          </p:txBody>
        </p:sp>
      </p:grpSp>
      <p:grpSp>
        <p:nvGrpSpPr>
          <p:cNvPr id="70" name="Group 153"/>
          <p:cNvGrpSpPr/>
          <p:nvPr/>
        </p:nvGrpSpPr>
        <p:grpSpPr bwMode="auto">
          <a:xfrm>
            <a:off x="3961448" y="3882813"/>
            <a:ext cx="673100" cy="1501775"/>
            <a:chOff x="2457" y="2411"/>
            <a:chExt cx="424" cy="946"/>
          </a:xfrm>
        </p:grpSpPr>
        <p:sp>
          <p:nvSpPr>
            <p:cNvPr id="71" name="AutoShape 148"/>
            <p:cNvSpPr>
              <a:spLocks noChangeArrowheads="1"/>
            </p:cNvSpPr>
            <p:nvPr/>
          </p:nvSpPr>
          <p:spPr bwMode="auto">
            <a:xfrm flipH="1">
              <a:off x="2490" y="2411"/>
              <a:ext cx="303" cy="946"/>
            </a:xfrm>
            <a:prstGeom prst="wedgeRoundRectCallout">
              <a:avLst>
                <a:gd name="adj1" fmla="val 158775"/>
                <a:gd name="adj2" fmla="val -81566"/>
                <a:gd name="adj3" fmla="val 16667"/>
              </a:avLst>
            </a:prstGeom>
            <a:solidFill>
              <a:schemeClr val="bg1"/>
            </a:solidFill>
            <a:ln w="38100">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0" i="0" u="none" strike="noStrike" kern="1200" cap="none" spc="0" normalizeH="0" baseline="0" noProof="0">
                <a:ln>
                  <a:solidFill>
                    <a:schemeClr val="accent6">
                      <a:lumMod val="75000"/>
                    </a:schemeClr>
                  </a:solid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72" name="Text Box 149"/>
            <p:cNvSpPr txBox="1">
              <a:spLocks noChangeArrowheads="1"/>
            </p:cNvSpPr>
            <p:nvPr/>
          </p:nvSpPr>
          <p:spPr bwMode="auto">
            <a:xfrm flipH="1">
              <a:off x="2457" y="2498"/>
              <a:ext cx="424" cy="75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solidFill>
                      <a:schemeClr val="accent6">
                        <a:lumMod val="75000"/>
                      </a:schemeClr>
                    </a:solidFill>
                  </a:ln>
                  <a:effectLst/>
                  <a:uLnTx/>
                  <a:uFillTx/>
                  <a:latin typeface="Times New Roman" panose="02020603050405020304" pitchFamily="18" charset="0"/>
                  <a:ea typeface="宋体" panose="02010600030101010101" pitchFamily="2" charset="-122"/>
                  <a:cs typeface="+mn-cs"/>
                </a:rPr>
                <a:t>复位端</a:t>
              </a:r>
            </a:p>
          </p:txBody>
        </p:sp>
      </p:grpSp>
      <p:grpSp>
        <p:nvGrpSpPr>
          <p:cNvPr id="73" name="Group 155"/>
          <p:cNvGrpSpPr/>
          <p:nvPr/>
        </p:nvGrpSpPr>
        <p:grpSpPr bwMode="auto">
          <a:xfrm>
            <a:off x="254318" y="3524990"/>
            <a:ext cx="4157662" cy="293688"/>
            <a:chOff x="141" y="2032"/>
            <a:chExt cx="2619" cy="185"/>
          </a:xfrm>
        </p:grpSpPr>
        <p:sp>
          <p:nvSpPr>
            <p:cNvPr id="74" name="Freeform 151"/>
            <p:cNvSpPr/>
            <p:nvPr/>
          </p:nvSpPr>
          <p:spPr bwMode="auto">
            <a:xfrm>
              <a:off x="141" y="2032"/>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 name="Freeform 152"/>
            <p:cNvSpPr/>
            <p:nvPr/>
          </p:nvSpPr>
          <p:spPr bwMode="auto">
            <a:xfrm>
              <a:off x="2369" y="2032"/>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6" name="组合 75"/>
          <p:cNvGrpSpPr/>
          <p:nvPr/>
        </p:nvGrpSpPr>
        <p:grpSpPr>
          <a:xfrm>
            <a:off x="6181090" y="4649153"/>
            <a:ext cx="2216150" cy="2147887"/>
            <a:chOff x="5916611" y="4336733"/>
            <a:chExt cx="2216150" cy="2147887"/>
          </a:xfrm>
        </p:grpSpPr>
        <p:grpSp>
          <p:nvGrpSpPr>
            <p:cNvPr id="77" name="Group 179"/>
            <p:cNvGrpSpPr/>
            <p:nvPr/>
          </p:nvGrpSpPr>
          <p:grpSpPr bwMode="auto">
            <a:xfrm>
              <a:off x="6075363" y="4336733"/>
              <a:ext cx="1608137" cy="2147887"/>
              <a:chOff x="3827" y="2607"/>
              <a:chExt cx="1013" cy="1353"/>
            </a:xfrm>
          </p:grpSpPr>
          <p:sp>
            <p:nvSpPr>
              <p:cNvPr id="89" name="Rectangle 117"/>
              <p:cNvSpPr>
                <a:spLocks noChangeArrowheads="1"/>
              </p:cNvSpPr>
              <p:nvPr/>
            </p:nvSpPr>
            <p:spPr bwMode="auto">
              <a:xfrm>
                <a:off x="3827" y="2965"/>
                <a:ext cx="978" cy="39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0" name="Line 118"/>
              <p:cNvSpPr>
                <a:spLocks noChangeShapeType="1"/>
              </p:cNvSpPr>
              <p:nvPr/>
            </p:nvSpPr>
            <p:spPr bwMode="auto">
              <a:xfrm flipV="1">
                <a:off x="4133" y="2607"/>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 name="Oval 119"/>
              <p:cNvSpPr>
                <a:spLocks noChangeArrowheads="1"/>
              </p:cNvSpPr>
              <p:nvPr/>
            </p:nvSpPr>
            <p:spPr bwMode="auto">
              <a:xfrm>
                <a:off x="4100" y="2879"/>
                <a:ext cx="65" cy="65"/>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2" name="Line 120"/>
              <p:cNvSpPr>
                <a:spLocks noChangeShapeType="1"/>
              </p:cNvSpPr>
              <p:nvPr/>
            </p:nvSpPr>
            <p:spPr bwMode="auto">
              <a:xfrm flipV="1">
                <a:off x="4525" y="2607"/>
                <a:ext cx="0" cy="34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 name="Line 121"/>
              <p:cNvSpPr>
                <a:spLocks noChangeShapeType="1"/>
              </p:cNvSpPr>
              <p:nvPr/>
            </p:nvSpPr>
            <p:spPr bwMode="auto">
              <a:xfrm>
                <a:off x="4580" y="335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 name="Line 122"/>
              <p:cNvSpPr>
                <a:spLocks noChangeShapeType="1"/>
              </p:cNvSpPr>
              <p:nvPr/>
            </p:nvSpPr>
            <p:spPr bwMode="auto">
              <a:xfrm>
                <a:off x="4100" y="335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5" name="Text Box 123"/>
              <p:cNvSpPr txBox="1">
                <a:spLocks noChangeArrowheads="1"/>
              </p:cNvSpPr>
              <p:nvPr/>
            </p:nvSpPr>
            <p:spPr bwMode="auto">
              <a:xfrm>
                <a:off x="4502" y="2684"/>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p>
            </p:txBody>
          </p:sp>
          <p:grpSp>
            <p:nvGrpSpPr>
              <p:cNvPr id="96" name="Group 124"/>
              <p:cNvGrpSpPr/>
              <p:nvPr/>
            </p:nvGrpSpPr>
            <p:grpSpPr bwMode="auto">
              <a:xfrm>
                <a:off x="3860" y="2684"/>
                <a:ext cx="338" cy="288"/>
                <a:chOff x="2792" y="3391"/>
                <a:chExt cx="338" cy="288"/>
              </a:xfrm>
            </p:grpSpPr>
            <p:sp>
              <p:nvSpPr>
                <p:cNvPr id="101" name="Text Box 125"/>
                <p:cNvSpPr txBox="1">
                  <a:spLocks noChangeArrowheads="1"/>
                </p:cNvSpPr>
                <p:nvPr/>
              </p:nvSpPr>
              <p:spPr bwMode="auto">
                <a:xfrm>
                  <a:off x="2792" y="3391"/>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Q</a:t>
                  </a:r>
                </a:p>
              </p:txBody>
            </p:sp>
            <p:sp>
              <p:nvSpPr>
                <p:cNvPr id="102" name="Line 126"/>
                <p:cNvSpPr>
                  <a:spLocks noChangeShapeType="1"/>
                </p:cNvSpPr>
                <p:nvPr/>
              </p:nvSpPr>
              <p:spPr bwMode="auto">
                <a:xfrm>
                  <a:off x="2847" y="3434"/>
                  <a:ext cx="15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7" name="Text Box 127"/>
              <p:cNvSpPr txBox="1">
                <a:spLocks noChangeArrowheads="1"/>
              </p:cNvSpPr>
              <p:nvPr/>
            </p:nvSpPr>
            <p:spPr bwMode="auto">
              <a:xfrm>
                <a:off x="4450" y="3607"/>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p>
            </p:txBody>
          </p:sp>
          <p:sp>
            <p:nvSpPr>
              <p:cNvPr id="98" name="Text Box 128"/>
              <p:cNvSpPr txBox="1">
                <a:spLocks noChangeArrowheads="1"/>
              </p:cNvSpPr>
              <p:nvPr/>
            </p:nvSpPr>
            <p:spPr bwMode="auto">
              <a:xfrm>
                <a:off x="3980" y="3586"/>
                <a:ext cx="338"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p>
            </p:txBody>
          </p:sp>
          <p:sp>
            <p:nvSpPr>
              <p:cNvPr id="99" name="Line 129"/>
              <p:cNvSpPr>
                <a:spLocks noChangeShapeType="1"/>
              </p:cNvSpPr>
              <p:nvPr/>
            </p:nvSpPr>
            <p:spPr bwMode="auto">
              <a:xfrm>
                <a:off x="4340" y="3356"/>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0" name="Text Box 130"/>
              <p:cNvSpPr txBox="1">
                <a:spLocks noChangeArrowheads="1"/>
              </p:cNvSpPr>
              <p:nvPr/>
            </p:nvSpPr>
            <p:spPr bwMode="auto">
              <a:xfrm>
                <a:off x="4124" y="3672"/>
                <a:ext cx="501"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p>
            </p:txBody>
          </p:sp>
        </p:grpSp>
        <p:grpSp>
          <p:nvGrpSpPr>
            <p:cNvPr id="78" name="Group 170"/>
            <p:cNvGrpSpPr/>
            <p:nvPr/>
          </p:nvGrpSpPr>
          <p:grpSpPr bwMode="auto">
            <a:xfrm>
              <a:off x="5916611" y="5513073"/>
              <a:ext cx="2216150" cy="958851"/>
              <a:chOff x="3727" y="3348"/>
              <a:chExt cx="1396" cy="604"/>
            </a:xfrm>
          </p:grpSpPr>
          <p:sp>
            <p:nvSpPr>
              <p:cNvPr id="79" name="Oval 157"/>
              <p:cNvSpPr>
                <a:spLocks noChangeArrowheads="1"/>
              </p:cNvSpPr>
              <p:nvPr/>
            </p:nvSpPr>
            <p:spPr bwMode="auto">
              <a:xfrm>
                <a:off x="4673" y="3359"/>
                <a:ext cx="76" cy="7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0" name="Oval 158"/>
              <p:cNvSpPr>
                <a:spLocks noChangeArrowheads="1"/>
              </p:cNvSpPr>
              <p:nvPr/>
            </p:nvSpPr>
            <p:spPr bwMode="auto">
              <a:xfrm>
                <a:off x="3901" y="3348"/>
                <a:ext cx="76" cy="76"/>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81" name="Line 159"/>
              <p:cNvSpPr>
                <a:spLocks noChangeShapeType="1"/>
              </p:cNvSpPr>
              <p:nvPr/>
            </p:nvSpPr>
            <p:spPr bwMode="auto">
              <a:xfrm>
                <a:off x="4717" y="3434"/>
                <a:ext cx="0" cy="2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Line 160"/>
              <p:cNvSpPr>
                <a:spLocks noChangeShapeType="1"/>
              </p:cNvSpPr>
              <p:nvPr/>
            </p:nvSpPr>
            <p:spPr bwMode="auto">
              <a:xfrm>
                <a:off x="3934" y="3434"/>
                <a:ext cx="0" cy="2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83" name="Group 161"/>
              <p:cNvGrpSpPr/>
              <p:nvPr/>
            </p:nvGrpSpPr>
            <p:grpSpPr bwMode="auto">
              <a:xfrm>
                <a:off x="3727" y="3664"/>
                <a:ext cx="467" cy="288"/>
                <a:chOff x="790" y="3468"/>
                <a:chExt cx="467" cy="288"/>
              </a:xfrm>
            </p:grpSpPr>
            <p:sp>
              <p:nvSpPr>
                <p:cNvPr id="87" name="Text Box 162"/>
                <p:cNvSpPr txBox="1">
                  <a:spLocks noChangeArrowheads="1"/>
                </p:cNvSpPr>
                <p:nvPr/>
              </p:nvSpPr>
              <p:spPr bwMode="auto">
                <a:xfrm>
                  <a:off x="790" y="3468"/>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p>
              </p:txBody>
            </p:sp>
            <p:sp>
              <p:nvSpPr>
                <p:cNvPr id="88" name="Line 163"/>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84" name="Group 165"/>
              <p:cNvGrpSpPr/>
              <p:nvPr/>
            </p:nvGrpSpPr>
            <p:grpSpPr bwMode="auto">
              <a:xfrm>
                <a:off x="4656" y="3649"/>
                <a:ext cx="467" cy="288"/>
                <a:chOff x="793" y="3434"/>
                <a:chExt cx="467" cy="288"/>
              </a:xfrm>
            </p:grpSpPr>
            <p:sp>
              <p:nvSpPr>
                <p:cNvPr id="85" name="Text Box 166"/>
                <p:cNvSpPr txBox="1">
                  <a:spLocks noChangeArrowheads="1"/>
                </p:cNvSpPr>
                <p:nvPr/>
              </p:nvSpPr>
              <p:spPr bwMode="auto">
                <a:xfrm>
                  <a:off x="793" y="3434"/>
                  <a:ext cx="467"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25000" noProof="0" dirty="0">
                      <a:ln>
                        <a:solidFill>
                          <a:schemeClr val="tx1"/>
                        </a:solidFill>
                      </a:ln>
                      <a:effectLst/>
                      <a:uLnTx/>
                      <a:uFillTx/>
                      <a:latin typeface="Times New Roman" panose="02020603050405020304" pitchFamily="18" charset="0"/>
                      <a:ea typeface="宋体" panose="02010600030101010101" pitchFamily="2" charset="-122"/>
                      <a:cs typeface="+mn-cs"/>
                    </a:rPr>
                    <a:t>D</a:t>
                  </a:r>
                </a:p>
              </p:txBody>
            </p:sp>
            <p:sp>
              <p:nvSpPr>
                <p:cNvPr id="86" name="Line 167"/>
                <p:cNvSpPr>
                  <a:spLocks noChangeShapeType="1"/>
                </p:cNvSpPr>
                <p:nvPr/>
              </p:nvSpPr>
              <p:spPr bwMode="auto">
                <a:xfrm>
                  <a:off x="837" y="3478"/>
                  <a:ext cx="10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103" name="Group 176"/>
          <p:cNvGrpSpPr/>
          <p:nvPr/>
        </p:nvGrpSpPr>
        <p:grpSpPr bwMode="auto">
          <a:xfrm>
            <a:off x="1133793" y="4628303"/>
            <a:ext cx="2449512" cy="361950"/>
            <a:chOff x="695" y="2727"/>
            <a:chExt cx="1543" cy="228"/>
          </a:xfrm>
        </p:grpSpPr>
        <p:sp>
          <p:nvSpPr>
            <p:cNvPr id="104" name="Freeform 174"/>
            <p:cNvSpPr/>
            <p:nvPr/>
          </p:nvSpPr>
          <p:spPr bwMode="auto">
            <a:xfrm flipV="1">
              <a:off x="695" y="2727"/>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 name="Freeform 175"/>
            <p:cNvSpPr/>
            <p:nvPr/>
          </p:nvSpPr>
          <p:spPr bwMode="auto">
            <a:xfrm flipV="1">
              <a:off x="1847" y="2770"/>
              <a:ext cx="391" cy="185"/>
            </a:xfrm>
            <a:custGeom>
              <a:avLst/>
              <a:gdLst>
                <a:gd name="T0" fmla="*/ 0 w 391"/>
                <a:gd name="T1" fmla="*/ 0 h 185"/>
                <a:gd name="T2" fmla="*/ 141 w 391"/>
                <a:gd name="T3" fmla="*/ 0 h 185"/>
                <a:gd name="T4" fmla="*/ 141 w 391"/>
                <a:gd name="T5" fmla="*/ 185 h 185"/>
                <a:gd name="T6" fmla="*/ 250 w 391"/>
                <a:gd name="T7" fmla="*/ 185 h 185"/>
                <a:gd name="T8" fmla="*/ 250 w 391"/>
                <a:gd name="T9" fmla="*/ 0 h 185"/>
                <a:gd name="T10" fmla="*/ 391 w 391"/>
                <a:gd name="T11" fmla="*/ 0 h 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1" h="185">
                  <a:moveTo>
                    <a:pt x="0" y="0"/>
                  </a:moveTo>
                  <a:lnTo>
                    <a:pt x="141" y="0"/>
                  </a:lnTo>
                  <a:lnTo>
                    <a:pt x="141" y="185"/>
                  </a:lnTo>
                  <a:lnTo>
                    <a:pt x="250" y="185"/>
                  </a:lnTo>
                  <a:lnTo>
                    <a:pt x="250" y="0"/>
                  </a:lnTo>
                  <a:lnTo>
                    <a:pt x="39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6" name="Group 180"/>
          <p:cNvGrpSpPr/>
          <p:nvPr/>
        </p:nvGrpSpPr>
        <p:grpSpPr bwMode="auto">
          <a:xfrm>
            <a:off x="989330" y="1772390"/>
            <a:ext cx="2614613" cy="3114676"/>
            <a:chOff x="277" y="1243"/>
            <a:chExt cx="1647" cy="1962"/>
          </a:xfrm>
        </p:grpSpPr>
        <p:grpSp>
          <p:nvGrpSpPr>
            <p:cNvPr id="107" name="Group 181"/>
            <p:cNvGrpSpPr/>
            <p:nvPr/>
          </p:nvGrpSpPr>
          <p:grpSpPr bwMode="auto">
            <a:xfrm>
              <a:off x="277" y="1243"/>
              <a:ext cx="1647" cy="1962"/>
              <a:chOff x="277" y="1243"/>
              <a:chExt cx="1647" cy="1962"/>
            </a:xfrm>
          </p:grpSpPr>
          <p:sp>
            <p:nvSpPr>
              <p:cNvPr id="112" name="Line 182"/>
              <p:cNvSpPr>
                <a:spLocks noChangeShapeType="1"/>
              </p:cNvSpPr>
              <p:nvPr/>
            </p:nvSpPr>
            <p:spPr bwMode="auto">
              <a:xfrm>
                <a:off x="517"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 name="Rectangle 183"/>
              <p:cNvSpPr>
                <a:spLocks noChangeArrowheads="1"/>
              </p:cNvSpPr>
              <p:nvPr/>
            </p:nvSpPr>
            <p:spPr bwMode="auto">
              <a:xfrm>
                <a:off x="1285"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14" name="Group 184"/>
              <p:cNvGrpSpPr/>
              <p:nvPr/>
            </p:nvGrpSpPr>
            <p:grpSpPr bwMode="auto">
              <a:xfrm>
                <a:off x="1497" y="1419"/>
                <a:ext cx="47" cy="288"/>
                <a:chOff x="586" y="1296"/>
                <a:chExt cx="48" cy="288"/>
              </a:xfrm>
            </p:grpSpPr>
            <p:sp>
              <p:nvSpPr>
                <p:cNvPr id="147" name="Oval 185"/>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8" name="Line 186"/>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15" name="Line 187"/>
              <p:cNvSpPr>
                <a:spLocks noChangeShapeType="1"/>
              </p:cNvSpPr>
              <p:nvPr/>
            </p:nvSpPr>
            <p:spPr bwMode="auto">
              <a:xfrm>
                <a:off x="1669" y="2667"/>
                <a:ext cx="0" cy="2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 name="Line 188"/>
              <p:cNvSpPr>
                <a:spLocks noChangeShapeType="1"/>
              </p:cNvSpPr>
              <p:nvPr/>
            </p:nvSpPr>
            <p:spPr bwMode="auto">
              <a:xfrm>
                <a:off x="1237"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7" name="Line 189"/>
              <p:cNvSpPr>
                <a:spLocks noChangeShapeType="1"/>
              </p:cNvSpPr>
              <p:nvPr/>
            </p:nvSpPr>
            <p:spPr bwMode="auto">
              <a:xfrm>
                <a:off x="949"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8" name="Line 190"/>
              <p:cNvSpPr>
                <a:spLocks noChangeShapeType="1"/>
              </p:cNvSpPr>
              <p:nvPr/>
            </p:nvSpPr>
            <p:spPr bwMode="auto">
              <a:xfrm flipH="1">
                <a:off x="1045" y="1563"/>
                <a:ext cx="192" cy="57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 name="Line 191"/>
              <p:cNvSpPr>
                <a:spLocks noChangeShapeType="1"/>
              </p:cNvSpPr>
              <p:nvPr/>
            </p:nvSpPr>
            <p:spPr bwMode="auto">
              <a:xfrm>
                <a:off x="1141"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 name="Line 192"/>
              <p:cNvSpPr>
                <a:spLocks noChangeShapeType="1"/>
              </p:cNvSpPr>
              <p:nvPr/>
            </p:nvSpPr>
            <p:spPr bwMode="auto">
              <a:xfrm>
                <a:off x="805" y="2139"/>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 name="Line 193"/>
              <p:cNvSpPr>
                <a:spLocks noChangeShapeType="1"/>
              </p:cNvSpPr>
              <p:nvPr/>
            </p:nvSpPr>
            <p:spPr bwMode="auto">
              <a:xfrm>
                <a:off x="1381"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 name="Line 194"/>
              <p:cNvSpPr>
                <a:spLocks noChangeShapeType="1"/>
              </p:cNvSpPr>
              <p:nvPr/>
            </p:nvSpPr>
            <p:spPr bwMode="auto">
              <a:xfrm>
                <a:off x="805" y="1995"/>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 name="Oval 195"/>
              <p:cNvSpPr>
                <a:spLocks noChangeArrowheads="1"/>
              </p:cNvSpPr>
              <p:nvPr/>
            </p:nvSpPr>
            <p:spPr bwMode="auto">
              <a:xfrm>
                <a:off x="1497"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4" name="Rectangle 196"/>
              <p:cNvSpPr>
                <a:spLocks noChangeArrowheads="1"/>
              </p:cNvSpPr>
              <p:nvPr/>
            </p:nvSpPr>
            <p:spPr bwMode="auto">
              <a:xfrm>
                <a:off x="421" y="1707"/>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125" name="Group 197"/>
              <p:cNvGrpSpPr/>
              <p:nvPr/>
            </p:nvGrpSpPr>
            <p:grpSpPr bwMode="auto">
              <a:xfrm>
                <a:off x="623" y="1419"/>
                <a:ext cx="48" cy="288"/>
                <a:chOff x="586" y="1296"/>
                <a:chExt cx="48" cy="288"/>
              </a:xfrm>
            </p:grpSpPr>
            <p:sp>
              <p:nvSpPr>
                <p:cNvPr id="145" name="Oval 198"/>
                <p:cNvSpPr>
                  <a:spLocks noChangeArrowheads="1"/>
                </p:cNvSpPr>
                <p:nvPr/>
              </p:nvSpPr>
              <p:spPr bwMode="auto">
                <a:xfrm>
                  <a:off x="586" y="1536"/>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6" name="Line 199"/>
                <p:cNvSpPr>
                  <a:spLocks noChangeShapeType="1"/>
                </p:cNvSpPr>
                <p:nvPr/>
              </p:nvSpPr>
              <p:spPr bwMode="auto">
                <a:xfrm>
                  <a:off x="614" y="1296"/>
                  <a:ext cx="0" cy="24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26" name="Line 200"/>
              <p:cNvSpPr>
                <a:spLocks noChangeShapeType="1"/>
              </p:cNvSpPr>
              <p:nvPr/>
            </p:nvSpPr>
            <p:spPr bwMode="auto">
              <a:xfrm>
                <a:off x="661" y="1563"/>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7" name="Oval 201"/>
              <p:cNvSpPr>
                <a:spLocks noChangeArrowheads="1"/>
              </p:cNvSpPr>
              <p:nvPr/>
            </p:nvSpPr>
            <p:spPr bwMode="auto">
              <a:xfrm>
                <a:off x="628" y="1538"/>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8" name="Text Box 202"/>
              <p:cNvSpPr txBox="1">
                <a:spLocks noChangeArrowheads="1"/>
              </p:cNvSpPr>
              <p:nvPr/>
            </p:nvSpPr>
            <p:spPr bwMode="auto">
              <a:xfrm>
                <a:off x="395" y="1253"/>
                <a:ext cx="384"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p>
            </p:txBody>
          </p:sp>
          <p:sp>
            <p:nvSpPr>
              <p:cNvPr id="129" name="Rectangle 203"/>
              <p:cNvSpPr>
                <a:spLocks noChangeArrowheads="1"/>
              </p:cNvSpPr>
              <p:nvPr/>
            </p:nvSpPr>
            <p:spPr bwMode="auto">
              <a:xfrm>
                <a:off x="1525" y="1243"/>
                <a:ext cx="290"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p>
            </p:txBody>
          </p:sp>
          <p:sp>
            <p:nvSpPr>
              <p:cNvPr id="130" name="Line 204"/>
              <p:cNvSpPr>
                <a:spLocks noChangeShapeType="1"/>
              </p:cNvSpPr>
              <p:nvPr/>
            </p:nvSpPr>
            <p:spPr bwMode="auto">
              <a:xfrm>
                <a:off x="1593" y="1279"/>
                <a:ext cx="1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1" name="Rectangle 205"/>
              <p:cNvSpPr>
                <a:spLocks noChangeArrowheads="1"/>
              </p:cNvSpPr>
              <p:nvPr/>
            </p:nvSpPr>
            <p:spPr bwMode="auto">
              <a:xfrm>
                <a:off x="277" y="2779"/>
                <a:ext cx="241"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p>
            </p:txBody>
          </p:sp>
          <p:sp>
            <p:nvSpPr>
              <p:cNvPr id="132" name="Rectangle 206"/>
              <p:cNvSpPr>
                <a:spLocks noChangeArrowheads="1"/>
              </p:cNvSpPr>
              <p:nvPr/>
            </p:nvSpPr>
            <p:spPr bwMode="auto">
              <a:xfrm>
                <a:off x="1669" y="2763"/>
                <a:ext cx="255" cy="32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R</a:t>
                </a:r>
              </a:p>
            </p:txBody>
          </p:sp>
          <p:sp>
            <p:nvSpPr>
              <p:cNvPr id="133" name="Line 207"/>
              <p:cNvSpPr>
                <a:spLocks noChangeShapeType="1"/>
              </p:cNvSpPr>
              <p:nvPr/>
            </p:nvSpPr>
            <p:spPr bwMode="auto">
              <a:xfrm>
                <a:off x="805" y="2763"/>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 name="Oval 208"/>
              <p:cNvSpPr>
                <a:spLocks noChangeArrowheads="1"/>
              </p:cNvSpPr>
              <p:nvPr/>
            </p:nvSpPr>
            <p:spPr bwMode="auto">
              <a:xfrm>
                <a:off x="1065" y="2735"/>
                <a:ext cx="48" cy="48"/>
              </a:xfrm>
              <a:prstGeom prst="ellipse">
                <a:avLst/>
              </a:prstGeom>
              <a:solidFill>
                <a:schemeClr val="bg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5" name="Oval 209"/>
              <p:cNvSpPr>
                <a:spLocks noChangeArrowheads="1"/>
              </p:cNvSpPr>
              <p:nvPr/>
            </p:nvSpPr>
            <p:spPr bwMode="auto">
              <a:xfrm>
                <a:off x="633"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6" name="Line 210"/>
              <p:cNvSpPr>
                <a:spLocks noChangeShapeType="1"/>
              </p:cNvSpPr>
              <p:nvPr/>
            </p:nvSpPr>
            <p:spPr bwMode="auto">
              <a:xfrm>
                <a:off x="661"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7" name="Rectangle 211"/>
              <p:cNvSpPr>
                <a:spLocks noChangeArrowheads="1"/>
              </p:cNvSpPr>
              <p:nvPr/>
            </p:nvSpPr>
            <p:spPr bwMode="auto">
              <a:xfrm>
                <a:off x="421"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8" name="Oval 212"/>
              <p:cNvSpPr>
                <a:spLocks noChangeArrowheads="1"/>
              </p:cNvSpPr>
              <p:nvPr/>
            </p:nvSpPr>
            <p:spPr bwMode="auto">
              <a:xfrm>
                <a:off x="1497" y="2311"/>
                <a:ext cx="48" cy="48"/>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9" name="Line 213"/>
              <p:cNvSpPr>
                <a:spLocks noChangeShapeType="1"/>
              </p:cNvSpPr>
              <p:nvPr/>
            </p:nvSpPr>
            <p:spPr bwMode="auto">
              <a:xfrm>
                <a:off x="1525" y="1995"/>
                <a:ext cx="0" cy="30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 name="Rectangle 214"/>
              <p:cNvSpPr>
                <a:spLocks noChangeArrowheads="1"/>
              </p:cNvSpPr>
              <p:nvPr/>
            </p:nvSpPr>
            <p:spPr bwMode="auto">
              <a:xfrm>
                <a:off x="1285" y="2379"/>
                <a:ext cx="480" cy="288"/>
              </a:xfrm>
              <a:prstGeom prst="rect">
                <a:avLst/>
              </a:prstGeom>
              <a:noFill/>
              <a:ln w="381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1" name="Line 215"/>
              <p:cNvSpPr>
                <a:spLocks noChangeShapeType="1"/>
              </p:cNvSpPr>
              <p:nvPr/>
            </p:nvSpPr>
            <p:spPr bwMode="auto">
              <a:xfrm>
                <a:off x="805"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 name="Line 216"/>
              <p:cNvSpPr>
                <a:spLocks noChangeShapeType="1"/>
              </p:cNvSpPr>
              <p:nvPr/>
            </p:nvSpPr>
            <p:spPr bwMode="auto">
              <a:xfrm>
                <a:off x="1381" y="2667"/>
                <a:ext cx="0" cy="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 name="Line 217"/>
              <p:cNvSpPr>
                <a:spLocks noChangeShapeType="1"/>
              </p:cNvSpPr>
              <p:nvPr/>
            </p:nvSpPr>
            <p:spPr bwMode="auto">
              <a:xfrm>
                <a:off x="1093" y="2763"/>
                <a:ext cx="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 name="Rectangle 218"/>
              <p:cNvSpPr>
                <a:spLocks noChangeArrowheads="1"/>
              </p:cNvSpPr>
              <p:nvPr/>
            </p:nvSpPr>
            <p:spPr bwMode="auto">
              <a:xfrm>
                <a:off x="945" y="2875"/>
                <a:ext cx="393" cy="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a:t>
                </a:r>
              </a:p>
            </p:txBody>
          </p:sp>
        </p:grpSp>
        <p:sp>
          <p:nvSpPr>
            <p:cNvPr id="108" name="Text Box 219"/>
            <p:cNvSpPr txBox="1">
              <a:spLocks noChangeArrowheads="1"/>
            </p:cNvSpPr>
            <p:nvPr/>
          </p:nvSpPr>
          <p:spPr bwMode="auto">
            <a:xfrm>
              <a:off x="424" y="1684"/>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p>
          </p:txBody>
        </p:sp>
        <p:sp>
          <p:nvSpPr>
            <p:cNvPr id="109" name="Text Box 220"/>
            <p:cNvSpPr txBox="1">
              <a:spLocks noChangeArrowheads="1"/>
            </p:cNvSpPr>
            <p:nvPr/>
          </p:nvSpPr>
          <p:spPr bwMode="auto">
            <a:xfrm>
              <a:off x="1293" y="1695"/>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&amp;</a:t>
              </a:r>
            </a:p>
          </p:txBody>
        </p:sp>
        <p:sp>
          <p:nvSpPr>
            <p:cNvPr id="110" name="Text Box 221"/>
            <p:cNvSpPr txBox="1">
              <a:spLocks noChangeArrowheads="1"/>
            </p:cNvSpPr>
            <p:nvPr/>
          </p:nvSpPr>
          <p:spPr bwMode="auto">
            <a:xfrm>
              <a:off x="413" y="2380"/>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p>
          </p:txBody>
        </p:sp>
        <p:sp>
          <p:nvSpPr>
            <p:cNvPr id="111" name="Text Box 222"/>
            <p:cNvSpPr txBox="1">
              <a:spLocks noChangeArrowheads="1"/>
            </p:cNvSpPr>
            <p:nvPr/>
          </p:nvSpPr>
          <p:spPr bwMode="auto">
            <a:xfrm>
              <a:off x="1255" y="2379"/>
              <a:ext cx="228" cy="23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&amp;</a:t>
              </a:r>
            </a:p>
          </p:txBody>
        </p:sp>
      </p:grpSp>
      <p:cxnSp>
        <p:nvCxnSpPr>
          <p:cNvPr id="3" name="直接连接符 2"/>
          <p:cNvCxnSpPr/>
          <p:nvPr/>
        </p:nvCxnSpPr>
        <p:spPr bwMode="auto">
          <a:xfrm>
            <a:off x="3522964" y="3270673"/>
            <a:ext cx="5610" cy="1312546"/>
          </a:xfrm>
          <a:prstGeom prst="lin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1694164" y="4572000"/>
            <a:ext cx="1828800" cy="0"/>
          </a:xfrm>
          <a:prstGeom prst="lin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V="1">
            <a:off x="1694164" y="4020926"/>
            <a:ext cx="0" cy="562293"/>
          </a:xfrm>
          <a:prstGeom prst="lin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连接符 156"/>
          <p:cNvCxnSpPr>
            <a:stCxn id="65" idx="3"/>
          </p:cNvCxnSpPr>
          <p:nvPr/>
        </p:nvCxnSpPr>
        <p:spPr bwMode="auto">
          <a:xfrm>
            <a:off x="1054418" y="3253210"/>
            <a:ext cx="0" cy="1512570"/>
          </a:xfrm>
          <a:prstGeom prst="line">
            <a:avLst/>
          </a:prstGeom>
          <a:noFill/>
          <a:ln w="38100" cap="flat" cmpd="sng" algn="ctr">
            <a:solidFill>
              <a:srgbClr val="1F08F8"/>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连接符 158"/>
          <p:cNvCxnSpPr/>
          <p:nvPr/>
        </p:nvCxnSpPr>
        <p:spPr bwMode="auto">
          <a:xfrm>
            <a:off x="1054418" y="4765780"/>
            <a:ext cx="1946275" cy="0"/>
          </a:xfrm>
          <a:prstGeom prst="line">
            <a:avLst/>
          </a:prstGeom>
          <a:noFill/>
          <a:ln w="38100" cap="flat" cmpd="sng" algn="ctr">
            <a:solidFill>
              <a:srgbClr val="1F08F8"/>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连接符 160"/>
          <p:cNvCxnSpPr/>
          <p:nvPr/>
        </p:nvCxnSpPr>
        <p:spPr bwMode="auto">
          <a:xfrm flipH="1">
            <a:off x="2973254" y="4032991"/>
            <a:ext cx="926" cy="732789"/>
          </a:xfrm>
          <a:prstGeom prst="line">
            <a:avLst/>
          </a:prstGeom>
          <a:noFill/>
          <a:ln w="38100" cap="flat" cmpd="sng" algn="ctr">
            <a:solidFill>
              <a:srgbClr val="1F08F8"/>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8" name="组合 157"/>
          <p:cNvGrpSpPr/>
          <p:nvPr/>
        </p:nvGrpSpPr>
        <p:grpSpPr>
          <a:xfrm>
            <a:off x="5295607" y="2536192"/>
            <a:ext cx="3478213" cy="587375"/>
            <a:chOff x="5295607" y="2536192"/>
            <a:chExt cx="3478213" cy="587375"/>
          </a:xfrm>
        </p:grpSpPr>
        <p:grpSp>
          <p:nvGrpSpPr>
            <p:cNvPr id="31" name="Group 94"/>
            <p:cNvGrpSpPr/>
            <p:nvPr/>
          </p:nvGrpSpPr>
          <p:grpSpPr bwMode="auto">
            <a:xfrm>
              <a:off x="5295607" y="2536192"/>
              <a:ext cx="3478213" cy="587375"/>
              <a:chOff x="2770" y="1326"/>
              <a:chExt cx="2191" cy="370"/>
            </a:xfrm>
          </p:grpSpPr>
          <p:sp>
            <p:nvSpPr>
              <p:cNvPr id="32" name="Text Box 87"/>
              <p:cNvSpPr txBox="1">
                <a:spLocks noChangeArrowheads="1"/>
              </p:cNvSpPr>
              <p:nvPr/>
            </p:nvSpPr>
            <p:spPr bwMode="auto">
              <a:xfrm>
                <a:off x="2770" y="133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33" name="Text Box 88"/>
              <p:cNvSpPr txBox="1">
                <a:spLocks noChangeArrowheads="1"/>
              </p:cNvSpPr>
              <p:nvPr/>
            </p:nvSpPr>
            <p:spPr bwMode="auto">
              <a:xfrm>
                <a:off x="3173" y="1326"/>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4" name="Text Box 90"/>
              <p:cNvSpPr txBox="1">
                <a:spLocks noChangeArrowheads="1"/>
              </p:cNvSpPr>
              <p:nvPr/>
            </p:nvSpPr>
            <p:spPr bwMode="auto">
              <a:xfrm>
                <a:off x="3531" y="1337"/>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5" name="Text Box 91"/>
              <p:cNvSpPr txBox="1">
                <a:spLocks noChangeArrowheads="1"/>
              </p:cNvSpPr>
              <p:nvPr/>
            </p:nvSpPr>
            <p:spPr bwMode="auto">
              <a:xfrm>
                <a:off x="3912" y="1369"/>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p>
            </p:txBody>
          </p:sp>
          <p:sp>
            <p:nvSpPr>
              <p:cNvPr id="36" name="Text Box 92"/>
              <p:cNvSpPr txBox="1">
                <a:spLocks noChangeArrowheads="1"/>
              </p:cNvSpPr>
              <p:nvPr/>
            </p:nvSpPr>
            <p:spPr bwMode="auto">
              <a:xfrm>
                <a:off x="4537" y="1339"/>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p>
            </p:txBody>
          </p:sp>
          <p:sp>
            <p:nvSpPr>
              <p:cNvPr id="37" name="Line 93"/>
              <p:cNvSpPr>
                <a:spLocks noChangeShapeType="1"/>
              </p:cNvSpPr>
              <p:nvPr/>
            </p:nvSpPr>
            <p:spPr bwMode="auto">
              <a:xfrm>
                <a:off x="4586" y="1391"/>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cxnSp>
          <p:nvCxnSpPr>
            <p:cNvPr id="149" name="直接连接符 148"/>
            <p:cNvCxnSpPr/>
            <p:nvPr/>
          </p:nvCxnSpPr>
          <p:spPr bwMode="auto">
            <a:xfrm>
              <a:off x="8183828" y="2655681"/>
              <a:ext cx="225425" cy="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6" name="组合 155"/>
          <p:cNvGrpSpPr/>
          <p:nvPr/>
        </p:nvGrpSpPr>
        <p:grpSpPr>
          <a:xfrm>
            <a:off x="5309870" y="2004855"/>
            <a:ext cx="3521075" cy="611188"/>
            <a:chOff x="5309870" y="2004855"/>
            <a:chExt cx="3521075" cy="611188"/>
          </a:xfrm>
        </p:grpSpPr>
        <p:grpSp>
          <p:nvGrpSpPr>
            <p:cNvPr id="10" name="Group 83"/>
            <p:cNvGrpSpPr/>
            <p:nvPr/>
          </p:nvGrpSpPr>
          <p:grpSpPr bwMode="auto">
            <a:xfrm>
              <a:off x="5309870" y="2004855"/>
              <a:ext cx="3521075" cy="611188"/>
              <a:chOff x="1922" y="3152"/>
              <a:chExt cx="2218" cy="385"/>
            </a:xfrm>
          </p:grpSpPr>
          <p:sp>
            <p:nvSpPr>
              <p:cNvPr id="11" name="Text Box 76"/>
              <p:cNvSpPr txBox="1">
                <a:spLocks noChangeArrowheads="1"/>
              </p:cNvSpPr>
              <p:nvPr/>
            </p:nvSpPr>
            <p:spPr bwMode="auto">
              <a:xfrm>
                <a:off x="1922" y="3163"/>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2" name="Text Box 77"/>
              <p:cNvSpPr txBox="1">
                <a:spLocks noChangeArrowheads="1"/>
              </p:cNvSpPr>
              <p:nvPr/>
            </p:nvSpPr>
            <p:spPr bwMode="auto">
              <a:xfrm>
                <a:off x="2325" y="31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 name="Text Box 78"/>
              <p:cNvSpPr txBox="1">
                <a:spLocks noChangeArrowheads="1"/>
              </p:cNvSpPr>
              <p:nvPr/>
            </p:nvSpPr>
            <p:spPr bwMode="auto">
              <a:xfrm>
                <a:off x="2662" y="31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 name="Text Box 79"/>
              <p:cNvSpPr txBox="1">
                <a:spLocks noChangeArrowheads="1"/>
              </p:cNvSpPr>
              <p:nvPr/>
            </p:nvSpPr>
            <p:spPr bwMode="auto">
              <a:xfrm>
                <a:off x="2662" y="3152"/>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 name="Text Box 80"/>
              <p:cNvSpPr txBox="1">
                <a:spLocks noChangeArrowheads="1"/>
              </p:cNvSpPr>
              <p:nvPr/>
            </p:nvSpPr>
            <p:spPr bwMode="auto">
              <a:xfrm>
                <a:off x="3064" y="3195"/>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p>
            </p:txBody>
          </p:sp>
          <p:sp>
            <p:nvSpPr>
              <p:cNvPr id="16" name="Text Box 81"/>
              <p:cNvSpPr txBox="1">
                <a:spLocks noChangeArrowheads="1"/>
              </p:cNvSpPr>
              <p:nvPr/>
            </p:nvSpPr>
            <p:spPr bwMode="auto">
              <a:xfrm>
                <a:off x="3677" y="3207"/>
                <a:ext cx="463" cy="33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p>
            </p:txBody>
          </p:sp>
          <p:sp>
            <p:nvSpPr>
              <p:cNvPr id="17" name="Line 82"/>
              <p:cNvSpPr>
                <a:spLocks noChangeShapeType="1"/>
              </p:cNvSpPr>
              <p:nvPr/>
            </p:nvSpPr>
            <p:spPr bwMode="auto">
              <a:xfrm>
                <a:off x="3738" y="3217"/>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cxnSp>
          <p:nvCxnSpPr>
            <p:cNvPr id="155" name="直接连接符 154"/>
            <p:cNvCxnSpPr/>
            <p:nvPr/>
          </p:nvCxnSpPr>
          <p:spPr bwMode="auto">
            <a:xfrm>
              <a:off x="8175852" y="2178995"/>
              <a:ext cx="244158"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up)">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ou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wipe(left)">
                                      <p:cBhvr>
                                        <p:cTn id="50" dur="500"/>
                                        <p:tgtEl>
                                          <p:spTgt spid="103"/>
                                        </p:tgtEl>
                                      </p:cBhvr>
                                    </p:animEffect>
                                  </p:childTnLst>
                                </p:cTn>
                              </p:par>
                            </p:childTnLst>
                          </p:cTn>
                        </p:par>
                      </p:childTnLst>
                    </p:cTn>
                  </p:par>
                  <p:par>
                    <p:cTn id="51" fill="hold">
                      <p:stCondLst>
                        <p:cond delay="indefinite"/>
                      </p:stCondLst>
                      <p:childTnLst>
                        <p:par>
                          <p:cTn id="52" fill="hold">
                            <p:stCondLst>
                              <p:cond delay="0"/>
                            </p:stCondLst>
                            <p:childTnLst>
                              <p:par>
                                <p:cTn id="53" presetID="19" presetClass="entr" presetSubtype="10"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p:cTn id="55" dur="5000" fill="hold"/>
                                        <p:tgtEl>
                                          <p:spTgt spid="57"/>
                                        </p:tgtEl>
                                        <p:attrNameLst>
                                          <p:attrName>ppt_w</p:attrName>
                                        </p:attrNameLst>
                                      </p:cBhvr>
                                      <p:tavLst>
                                        <p:tav tm="0" fmla="#ppt_w*sin(2.5*pi*$)">
                                          <p:val>
                                            <p:fltVal val="0"/>
                                          </p:val>
                                        </p:tav>
                                        <p:tav tm="100000">
                                          <p:val>
                                            <p:fltVal val="1"/>
                                          </p:val>
                                        </p:tav>
                                      </p:tavLst>
                                    </p:anim>
                                    <p:anim calcmode="lin" valueType="num">
                                      <p:cBhvr>
                                        <p:cTn id="56" dur="50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9" presetClass="entr" presetSubtype="1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0" fill="hold"/>
                                        <p:tgtEl>
                                          <p:spTgt spid="62"/>
                                        </p:tgtEl>
                                        <p:attrNameLst>
                                          <p:attrName>ppt_w</p:attrName>
                                        </p:attrNameLst>
                                      </p:cBhvr>
                                      <p:tavLst>
                                        <p:tav tm="0" fmla="#ppt_w*sin(2.5*pi*$)">
                                          <p:val>
                                            <p:fltVal val="0"/>
                                          </p:val>
                                        </p:tav>
                                        <p:tav tm="100000">
                                          <p:val>
                                            <p:fltVal val="1"/>
                                          </p:val>
                                        </p:tav>
                                      </p:tavLst>
                                    </p:anim>
                                    <p:anim calcmode="lin" valueType="num">
                                      <p:cBhvr>
                                        <p:cTn id="62" dur="50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5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nodeType="clickEffect">
                                  <p:stCondLst>
                                    <p:cond delay="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fill="hold"/>
                                        <p:tgtEl>
                                          <p:spTgt spid="70"/>
                                        </p:tgtEl>
                                        <p:attrNameLst>
                                          <p:attrName>ppt_x</p:attrName>
                                        </p:attrNameLst>
                                      </p:cBhvr>
                                      <p:tavLst>
                                        <p:tav tm="0">
                                          <p:val>
                                            <p:strVal val="1+#ppt_w/2"/>
                                          </p:val>
                                        </p:tav>
                                        <p:tav tm="100000">
                                          <p:val>
                                            <p:strVal val="#ppt_x"/>
                                          </p:val>
                                        </p:tav>
                                      </p:tavLst>
                                    </p:anim>
                                    <p:anim calcmode="lin" valueType="num">
                                      <p:cBhvr additive="base">
                                        <p:cTn id="9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2" fill="hold" nodeType="clickEffect">
                                  <p:stCondLst>
                                    <p:cond delay="0"/>
                                  </p:stCondLst>
                                  <p:childTnLst>
                                    <p:set>
                                      <p:cBhvr>
                                        <p:cTn id="102" dur="1" fill="hold">
                                          <p:stCondLst>
                                            <p:cond delay="0"/>
                                          </p:stCondLst>
                                        </p:cTn>
                                        <p:tgtEl>
                                          <p:spTgt spid="67"/>
                                        </p:tgtEl>
                                        <p:attrNameLst>
                                          <p:attrName>style.visibility</p:attrName>
                                        </p:attrNameLst>
                                      </p:cBhvr>
                                      <p:to>
                                        <p:strVal val="visible"/>
                                      </p:to>
                                    </p:set>
                                    <p:anim calcmode="lin" valueType="num">
                                      <p:cBhvr additive="base">
                                        <p:cTn id="103" dur="500" fill="hold"/>
                                        <p:tgtEl>
                                          <p:spTgt spid="67"/>
                                        </p:tgtEl>
                                        <p:attrNameLst>
                                          <p:attrName>ppt_x</p:attrName>
                                        </p:attrNameLst>
                                      </p:cBhvr>
                                      <p:tavLst>
                                        <p:tav tm="0">
                                          <p:val>
                                            <p:strVal val="0-#ppt_w/2"/>
                                          </p:val>
                                        </p:tav>
                                        <p:tav tm="100000">
                                          <p:val>
                                            <p:strVal val="#ppt_x"/>
                                          </p:val>
                                        </p:tav>
                                      </p:tavLst>
                                    </p:anim>
                                    <p:anim calcmode="lin" valueType="num">
                                      <p:cBhvr additive="base">
                                        <p:cTn id="10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blinds(horizontal)">
                                      <p:cBhvr>
                                        <p:cTn id="109" dur="500"/>
                                        <p:tgtEl>
                                          <p:spTgt spid="56"/>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blinds(horizontal)">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108358" y="6838724"/>
            <a:ext cx="903288" cy="338137"/>
          </a:xfrm>
          <a:prstGeom prst="rect">
            <a:avLst/>
          </a:prstGeom>
        </p:spPr>
        <p:txBody>
          <a:bodyPr/>
          <a:lstStyle/>
          <a:p>
            <a:pPr>
              <a:defRPr/>
            </a:pPr>
            <a:fld id="{315B291C-51FB-4C18-A138-CCB3C24CD792}" type="slidenum">
              <a:rPr lang="en-US" altLang="zh-CN" sz="1800" smtClean="0">
                <a:solidFill>
                  <a:schemeClr val="tx2"/>
                </a:solidFill>
              </a:rPr>
              <a:t>9</a:t>
            </a:fld>
            <a:endParaRPr lang="en-US" altLang="zh-CN" sz="1800" dirty="0">
              <a:solidFill>
                <a:schemeClr val="tx2"/>
              </a:solidFill>
            </a:endParaRPr>
          </a:p>
        </p:txBody>
      </p:sp>
      <p:sp>
        <p:nvSpPr>
          <p:cNvPr id="6" name="Text Box 15"/>
          <p:cNvSpPr txBox="1">
            <a:spLocks noChangeArrowheads="1"/>
          </p:cNvSpPr>
          <p:nvPr/>
        </p:nvSpPr>
        <p:spPr bwMode="auto">
          <a:xfrm>
            <a:off x="1635125" y="1521783"/>
            <a:ext cx="522287"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 1</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 1 </a:t>
            </a:r>
          </a:p>
        </p:txBody>
      </p:sp>
      <p:grpSp>
        <p:nvGrpSpPr>
          <p:cNvPr id="7" name="Group 102"/>
          <p:cNvGrpSpPr/>
          <p:nvPr/>
        </p:nvGrpSpPr>
        <p:grpSpPr bwMode="auto">
          <a:xfrm>
            <a:off x="0" y="858208"/>
            <a:ext cx="2716212" cy="1635125"/>
            <a:chOff x="1119" y="510"/>
            <a:chExt cx="1711" cy="1030"/>
          </a:xfrm>
        </p:grpSpPr>
        <p:sp>
          <p:nvSpPr>
            <p:cNvPr id="8" name="Rectangle 5"/>
            <p:cNvSpPr>
              <a:spLocks noChangeArrowheads="1"/>
            </p:cNvSpPr>
            <p:nvPr/>
          </p:nvSpPr>
          <p:spPr bwMode="auto">
            <a:xfrm>
              <a:off x="1551" y="959"/>
              <a:ext cx="1200" cy="57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9" name="Line 6"/>
            <p:cNvSpPr>
              <a:spLocks noChangeShapeType="1"/>
            </p:cNvSpPr>
            <p:nvPr/>
          </p:nvSpPr>
          <p:spPr bwMode="auto">
            <a:xfrm>
              <a:off x="1551" y="1247"/>
              <a:ext cx="12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 name="Group 23"/>
            <p:cNvGrpSpPr/>
            <p:nvPr/>
          </p:nvGrpSpPr>
          <p:grpSpPr bwMode="auto">
            <a:xfrm>
              <a:off x="1839" y="959"/>
              <a:ext cx="624" cy="571"/>
              <a:chOff x="1209" y="981"/>
              <a:chExt cx="624" cy="528"/>
            </a:xfrm>
          </p:grpSpPr>
          <p:sp>
            <p:nvSpPr>
              <p:cNvPr id="20" name="Line 7"/>
              <p:cNvSpPr>
                <a:spLocks noChangeShapeType="1"/>
              </p:cNvSpPr>
              <p:nvPr/>
            </p:nvSpPr>
            <p:spPr bwMode="auto">
              <a:xfrm>
                <a:off x="1512" y="98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8"/>
              <p:cNvSpPr>
                <a:spLocks noChangeShapeType="1"/>
              </p:cNvSpPr>
              <p:nvPr/>
            </p:nvSpPr>
            <p:spPr bwMode="auto">
              <a:xfrm>
                <a:off x="1209" y="98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Line 9"/>
              <p:cNvSpPr>
                <a:spLocks noChangeShapeType="1"/>
              </p:cNvSpPr>
              <p:nvPr/>
            </p:nvSpPr>
            <p:spPr bwMode="auto">
              <a:xfrm>
                <a:off x="1833" y="981"/>
                <a:ext cx="0" cy="5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1" name="Line 10"/>
            <p:cNvSpPr>
              <a:spLocks noChangeShapeType="1"/>
            </p:cNvSpPr>
            <p:nvPr/>
          </p:nvSpPr>
          <p:spPr bwMode="auto">
            <a:xfrm flipH="1" flipV="1">
              <a:off x="1298" y="691"/>
              <a:ext cx="253" cy="26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Text Box 11"/>
            <p:cNvSpPr txBox="1">
              <a:spLocks noChangeArrowheads="1"/>
            </p:cNvSpPr>
            <p:nvPr/>
          </p:nvSpPr>
          <p:spPr bwMode="auto">
            <a:xfrm>
              <a:off x="1119" y="719"/>
              <a:ext cx="432"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4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a:t>
              </a:r>
            </a:p>
          </p:txBody>
        </p:sp>
        <p:sp>
          <p:nvSpPr>
            <p:cNvPr id="13" name="Text Box 12"/>
            <p:cNvSpPr txBox="1">
              <a:spLocks noChangeArrowheads="1"/>
            </p:cNvSpPr>
            <p:nvPr/>
          </p:nvSpPr>
          <p:spPr bwMode="auto">
            <a:xfrm>
              <a:off x="1304" y="510"/>
              <a:ext cx="310"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a:t>
              </a:r>
            </a:p>
          </p:txBody>
        </p:sp>
        <p:sp>
          <p:nvSpPr>
            <p:cNvPr id="14" name="Text Box 13"/>
            <p:cNvSpPr txBox="1">
              <a:spLocks noChangeArrowheads="1"/>
            </p:cNvSpPr>
            <p:nvPr/>
          </p:nvSpPr>
          <p:spPr bwMode="auto">
            <a:xfrm>
              <a:off x="1311" y="959"/>
              <a:ext cx="213" cy="58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5" name="Text Box 18"/>
            <p:cNvSpPr txBox="1">
              <a:spLocks noChangeArrowheads="1"/>
            </p:cNvSpPr>
            <p:nvPr/>
          </p:nvSpPr>
          <p:spPr bwMode="auto">
            <a:xfrm>
              <a:off x="1423" y="651"/>
              <a:ext cx="310"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p>
          </p:txBody>
        </p:sp>
        <p:sp>
          <p:nvSpPr>
            <p:cNvPr id="16" name="Text Box 19"/>
            <p:cNvSpPr txBox="1">
              <a:spLocks noChangeArrowheads="1"/>
            </p:cNvSpPr>
            <p:nvPr/>
          </p:nvSpPr>
          <p:spPr bwMode="auto">
            <a:xfrm>
              <a:off x="1532" y="71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00</a:t>
              </a:r>
            </a:p>
          </p:txBody>
        </p:sp>
        <p:sp>
          <p:nvSpPr>
            <p:cNvPr id="17" name="Text Box 20"/>
            <p:cNvSpPr txBox="1">
              <a:spLocks noChangeArrowheads="1"/>
            </p:cNvSpPr>
            <p:nvPr/>
          </p:nvSpPr>
          <p:spPr bwMode="auto">
            <a:xfrm>
              <a:off x="1814" y="70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01</a:t>
              </a:r>
            </a:p>
          </p:txBody>
        </p:sp>
        <p:sp>
          <p:nvSpPr>
            <p:cNvPr id="18" name="Text Box 21"/>
            <p:cNvSpPr txBox="1">
              <a:spLocks noChangeArrowheads="1"/>
            </p:cNvSpPr>
            <p:nvPr/>
          </p:nvSpPr>
          <p:spPr bwMode="auto">
            <a:xfrm>
              <a:off x="2130" y="70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11</a:t>
              </a:r>
            </a:p>
          </p:txBody>
        </p:sp>
        <p:sp>
          <p:nvSpPr>
            <p:cNvPr id="19" name="Text Box 22"/>
            <p:cNvSpPr txBox="1">
              <a:spLocks noChangeArrowheads="1"/>
            </p:cNvSpPr>
            <p:nvPr/>
          </p:nvSpPr>
          <p:spPr bwMode="auto">
            <a:xfrm>
              <a:off x="2445" y="706"/>
              <a:ext cx="385"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10</a:t>
              </a:r>
            </a:p>
          </p:txBody>
        </p:sp>
      </p:grpSp>
      <p:sp>
        <p:nvSpPr>
          <p:cNvPr id="23" name="Text Box 25"/>
          <p:cNvSpPr txBox="1">
            <a:spLocks noChangeArrowheads="1"/>
          </p:cNvSpPr>
          <p:nvPr/>
        </p:nvSpPr>
        <p:spPr bwMode="auto">
          <a:xfrm>
            <a:off x="738187" y="1501146"/>
            <a:ext cx="396875"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4" name="Text Box 26"/>
          <p:cNvSpPr txBox="1">
            <a:spLocks noChangeArrowheads="1"/>
          </p:cNvSpPr>
          <p:nvPr/>
        </p:nvSpPr>
        <p:spPr bwMode="auto">
          <a:xfrm>
            <a:off x="2189162" y="1537658"/>
            <a:ext cx="396875"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5" name="Text Box 27"/>
          <p:cNvSpPr txBox="1">
            <a:spLocks noChangeArrowheads="1"/>
          </p:cNvSpPr>
          <p:nvPr/>
        </p:nvSpPr>
        <p:spPr bwMode="auto">
          <a:xfrm>
            <a:off x="1212850" y="1532271"/>
            <a:ext cx="396875" cy="1015663"/>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                 </a:t>
            </a:r>
            <a:endPar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6" name="AutoShape 28"/>
          <p:cNvSpPr>
            <a:spLocks noChangeArrowheads="1"/>
          </p:cNvSpPr>
          <p:nvPr/>
        </p:nvSpPr>
        <p:spPr bwMode="auto">
          <a:xfrm>
            <a:off x="1208087" y="1618621"/>
            <a:ext cx="844550" cy="793750"/>
          </a:xfrm>
          <a:prstGeom prst="roundRect">
            <a:avLst>
              <a:gd name="adj" fmla="val 16667"/>
            </a:avLst>
          </a:prstGeom>
          <a:noFill/>
          <a:ln w="38100">
            <a:no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27" name="AutoShape 29"/>
          <p:cNvSpPr>
            <a:spLocks noChangeArrowheads="1"/>
          </p:cNvSpPr>
          <p:nvPr/>
        </p:nvSpPr>
        <p:spPr bwMode="auto">
          <a:xfrm>
            <a:off x="758825" y="2101221"/>
            <a:ext cx="776287" cy="328612"/>
          </a:xfrm>
          <a:prstGeom prst="roundRect">
            <a:avLst>
              <a:gd name="adj" fmla="val 16667"/>
            </a:avLst>
          </a:pr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28" name="Group 32"/>
          <p:cNvGrpSpPr/>
          <p:nvPr/>
        </p:nvGrpSpPr>
        <p:grpSpPr bwMode="auto">
          <a:xfrm>
            <a:off x="3262312" y="1342396"/>
            <a:ext cx="2174875" cy="522287"/>
            <a:chOff x="1054" y="2478"/>
            <a:chExt cx="1370" cy="329"/>
          </a:xfrm>
        </p:grpSpPr>
        <p:sp>
          <p:nvSpPr>
            <p:cNvPr id="29" name="Text Box 30"/>
            <p:cNvSpPr txBox="1">
              <a:spLocks noChangeArrowheads="1"/>
            </p:cNvSpPr>
            <p:nvPr/>
          </p:nvSpPr>
          <p:spPr bwMode="auto">
            <a:xfrm>
              <a:off x="1054" y="2478"/>
              <a:ext cx="1370" cy="329"/>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a:t>
              </a: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S+</a:t>
              </a:r>
              <a:r>
                <a:rPr lang="en-US" altLang="zh-CN" sz="2800" b="0" noProof="0" dirty="0" err="1">
                  <a:ln>
                    <a:solidFill>
                      <a:schemeClr val="tx1"/>
                    </a:solidFill>
                  </a:ln>
                  <a:effectLst/>
                  <a:uLnTx/>
                  <a:uFillTx/>
                  <a:sym typeface="+mn-ea"/>
                </a:rPr>
                <a:t>Q</a:t>
              </a:r>
              <a:r>
                <a:rPr lang="en-US" altLang="zh-CN" sz="2800" b="0" baseline="30000" noProof="0" dirty="0" err="1">
                  <a:ln>
                    <a:solidFill>
                      <a:schemeClr val="tx1"/>
                    </a:solidFill>
                  </a:ln>
                  <a:effectLst/>
                  <a:uLnTx/>
                  <a:uFillTx/>
                  <a:sym typeface="+mn-ea"/>
                </a:rPr>
                <a:t>n</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R</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0" name="Line 31"/>
            <p:cNvSpPr>
              <a:spLocks noChangeShapeType="1"/>
            </p:cNvSpPr>
            <p:nvPr/>
          </p:nvSpPr>
          <p:spPr bwMode="auto">
            <a:xfrm>
              <a:off x="2089" y="2526"/>
              <a:ext cx="1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1" name="Text Box 33"/>
          <p:cNvSpPr txBox="1">
            <a:spLocks noChangeArrowheads="1"/>
          </p:cNvSpPr>
          <p:nvPr/>
        </p:nvSpPr>
        <p:spPr bwMode="auto">
          <a:xfrm>
            <a:off x="3330575" y="1945646"/>
            <a:ext cx="1208087"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RS=0</a:t>
            </a:r>
          </a:p>
        </p:txBody>
      </p:sp>
      <p:sp>
        <p:nvSpPr>
          <p:cNvPr id="32" name="Text Box 34"/>
          <p:cNvSpPr txBox="1">
            <a:spLocks noChangeArrowheads="1"/>
          </p:cNvSpPr>
          <p:nvPr/>
        </p:nvSpPr>
        <p:spPr bwMode="auto">
          <a:xfrm>
            <a:off x="3175238" y="858685"/>
            <a:ext cx="1519238" cy="519112"/>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(CP=1)</a:t>
            </a:r>
          </a:p>
        </p:txBody>
      </p:sp>
      <p:sp>
        <p:nvSpPr>
          <p:cNvPr id="33" name="AutoShape 35"/>
          <p:cNvSpPr/>
          <p:nvPr/>
        </p:nvSpPr>
        <p:spPr bwMode="auto">
          <a:xfrm>
            <a:off x="3124200" y="1359858"/>
            <a:ext cx="241300" cy="1052513"/>
          </a:xfrm>
          <a:prstGeom prst="leftBrace">
            <a:avLst>
              <a:gd name="adj1" fmla="val 36349"/>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nvGrpSpPr>
          <p:cNvPr id="35" name="Group 75"/>
          <p:cNvGrpSpPr/>
          <p:nvPr/>
        </p:nvGrpSpPr>
        <p:grpSpPr bwMode="auto">
          <a:xfrm>
            <a:off x="2575333" y="5481411"/>
            <a:ext cx="538163" cy="534988"/>
            <a:chOff x="1554" y="3402"/>
            <a:chExt cx="339" cy="337"/>
          </a:xfrm>
        </p:grpSpPr>
        <p:sp>
          <p:nvSpPr>
            <p:cNvPr id="36" name="Oval 71"/>
            <p:cNvSpPr>
              <a:spLocks noChangeArrowheads="1"/>
            </p:cNvSpPr>
            <p:nvPr/>
          </p:nvSpPr>
          <p:spPr bwMode="auto">
            <a:xfrm>
              <a:off x="1554" y="3402"/>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37" name="Text Box 73"/>
            <p:cNvSpPr txBox="1">
              <a:spLocks noChangeArrowheads="1"/>
            </p:cNvSpPr>
            <p:nvPr/>
          </p:nvSpPr>
          <p:spPr bwMode="auto">
            <a:xfrm>
              <a:off x="1631" y="342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p>
          </p:txBody>
        </p:sp>
      </p:grpSp>
      <p:grpSp>
        <p:nvGrpSpPr>
          <p:cNvPr id="38" name="Group 76"/>
          <p:cNvGrpSpPr/>
          <p:nvPr/>
        </p:nvGrpSpPr>
        <p:grpSpPr bwMode="auto">
          <a:xfrm>
            <a:off x="4766083" y="5517924"/>
            <a:ext cx="538163" cy="534987"/>
            <a:chOff x="2934" y="3425"/>
            <a:chExt cx="339" cy="337"/>
          </a:xfrm>
        </p:grpSpPr>
        <p:sp>
          <p:nvSpPr>
            <p:cNvPr id="39" name="Oval 72"/>
            <p:cNvSpPr>
              <a:spLocks noChangeArrowheads="1"/>
            </p:cNvSpPr>
            <p:nvPr/>
          </p:nvSpPr>
          <p:spPr bwMode="auto">
            <a:xfrm>
              <a:off x="2934" y="3425"/>
              <a:ext cx="337" cy="337"/>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40" name="Text Box 74"/>
            <p:cNvSpPr txBox="1">
              <a:spLocks noChangeArrowheads="1"/>
            </p:cNvSpPr>
            <p:nvPr/>
          </p:nvSpPr>
          <p:spPr bwMode="auto">
            <a:xfrm>
              <a:off x="3011" y="3435"/>
              <a:ext cx="262" cy="2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p>
          </p:txBody>
        </p:sp>
      </p:grpSp>
      <p:sp>
        <p:nvSpPr>
          <p:cNvPr id="41" name="Arc 77"/>
          <p:cNvSpPr/>
          <p:nvPr/>
        </p:nvSpPr>
        <p:spPr bwMode="auto">
          <a:xfrm rot="14154867" flipV="1">
            <a:off x="2077653" y="5344092"/>
            <a:ext cx="773112" cy="752475"/>
          </a:xfrm>
          <a:custGeom>
            <a:avLst/>
            <a:gdLst>
              <a:gd name="T0" fmla="*/ 2147483647 w 43200"/>
              <a:gd name="T1" fmla="*/ 0 h 43040"/>
              <a:gd name="T2" fmla="*/ 348750877 w 43200"/>
              <a:gd name="T3" fmla="*/ 2147483647 h 43040"/>
              <a:gd name="T4" fmla="*/ 2147483647 w 43200"/>
              <a:gd name="T5" fmla="*/ 2147483647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Arc 78"/>
          <p:cNvSpPr/>
          <p:nvPr/>
        </p:nvSpPr>
        <p:spPr bwMode="auto">
          <a:xfrm rot="8094814" flipH="1" flipV="1">
            <a:off x="5009765" y="5413942"/>
            <a:ext cx="773112" cy="752475"/>
          </a:xfrm>
          <a:custGeom>
            <a:avLst/>
            <a:gdLst>
              <a:gd name="T0" fmla="*/ 2147483647 w 43200"/>
              <a:gd name="T1" fmla="*/ 0 h 43040"/>
              <a:gd name="T2" fmla="*/ 348750877 w 43200"/>
              <a:gd name="T3" fmla="*/ 2147483647 h 43040"/>
              <a:gd name="T4" fmla="*/ 2147483647 w 43200"/>
              <a:gd name="T5" fmla="*/ 2147483647 h 43040"/>
              <a:gd name="T6" fmla="*/ 0 60000 65536"/>
              <a:gd name="T7" fmla="*/ 0 60000 65536"/>
              <a:gd name="T8" fmla="*/ 0 60000 65536"/>
            </a:gdLst>
            <a:ahLst/>
            <a:cxnLst>
              <a:cxn ang="T6">
                <a:pos x="T0" y="T1"/>
              </a:cxn>
              <a:cxn ang="T7">
                <a:pos x="T2" y="T3"/>
              </a:cxn>
              <a:cxn ang="T8">
                <a:pos x="T4" y="T5"/>
              </a:cxn>
            </a:cxnLst>
            <a:rect l="0" t="0" r="r" b="b"/>
            <a:pathLst>
              <a:path w="43200" h="43040" fill="none"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path>
              <a:path w="43200" h="43040" stroke="0" extrusionOk="0">
                <a:moveTo>
                  <a:pt x="24224" y="-1"/>
                </a:moveTo>
                <a:cubicBezTo>
                  <a:pt x="35057" y="1325"/>
                  <a:pt x="43200" y="10525"/>
                  <a:pt x="43200" y="21440"/>
                </a:cubicBezTo>
                <a:cubicBezTo>
                  <a:pt x="43200" y="33369"/>
                  <a:pt x="33529" y="43040"/>
                  <a:pt x="21600" y="43040"/>
                </a:cubicBezTo>
                <a:cubicBezTo>
                  <a:pt x="9670" y="43040"/>
                  <a:pt x="0" y="33369"/>
                  <a:pt x="0" y="21440"/>
                </a:cubicBezTo>
                <a:cubicBezTo>
                  <a:pt x="-1" y="20484"/>
                  <a:pt x="63" y="19530"/>
                  <a:pt x="189" y="18583"/>
                </a:cubicBezTo>
                <a:lnTo>
                  <a:pt x="21600" y="21440"/>
                </a:lnTo>
                <a:lnTo>
                  <a:pt x="24224" y="-1"/>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Text Box 79"/>
          <p:cNvSpPr txBox="1">
            <a:spLocks noChangeArrowheads="1"/>
          </p:cNvSpPr>
          <p:nvPr/>
        </p:nvSpPr>
        <p:spPr bwMode="auto">
          <a:xfrm>
            <a:off x="5767796" y="5343299"/>
            <a:ext cx="758825" cy="83099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 R=0</a:t>
            </a:r>
          </a:p>
        </p:txBody>
      </p:sp>
      <p:sp>
        <p:nvSpPr>
          <p:cNvPr id="44" name="Text Box 97"/>
          <p:cNvSpPr txBox="1">
            <a:spLocks noChangeArrowheads="1"/>
          </p:cNvSpPr>
          <p:nvPr/>
        </p:nvSpPr>
        <p:spPr bwMode="auto">
          <a:xfrm>
            <a:off x="1384708" y="5240111"/>
            <a:ext cx="758825" cy="83099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S=0 R=</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a:t>
            </a:r>
          </a:p>
        </p:txBody>
      </p:sp>
      <p:sp>
        <p:nvSpPr>
          <p:cNvPr id="45" name="Arc 98"/>
          <p:cNvSpPr/>
          <p:nvPr/>
        </p:nvSpPr>
        <p:spPr bwMode="auto">
          <a:xfrm rot="-2056892">
            <a:off x="3018246" y="4797199"/>
            <a:ext cx="1828800" cy="13827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Text Box 99"/>
          <p:cNvSpPr txBox="1">
            <a:spLocks noChangeArrowheads="1"/>
          </p:cNvSpPr>
          <p:nvPr/>
        </p:nvSpPr>
        <p:spPr bwMode="auto">
          <a:xfrm>
            <a:off x="3335746" y="4619399"/>
            <a:ext cx="1535112"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R=0</a:t>
            </a:r>
          </a:p>
        </p:txBody>
      </p:sp>
      <p:sp>
        <p:nvSpPr>
          <p:cNvPr id="47" name="Arc 100"/>
          <p:cNvSpPr/>
          <p:nvPr/>
        </p:nvSpPr>
        <p:spPr bwMode="auto">
          <a:xfrm rot="-2113283" flipH="1" flipV="1">
            <a:off x="3016658" y="5329011"/>
            <a:ext cx="1828800" cy="13827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stealth"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Text Box 101"/>
          <p:cNvSpPr txBox="1">
            <a:spLocks noChangeArrowheads="1"/>
          </p:cNvSpPr>
          <p:nvPr/>
        </p:nvSpPr>
        <p:spPr bwMode="auto">
          <a:xfrm>
            <a:off x="3232558" y="6429149"/>
            <a:ext cx="1535113" cy="45720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S=</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1" lang="en-US" altLang="zh-CN" sz="24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 R=1</a:t>
            </a:r>
          </a:p>
        </p:txBody>
      </p:sp>
      <p:sp>
        <p:nvSpPr>
          <p:cNvPr id="49" name="TextBox 48"/>
          <p:cNvSpPr txBox="1"/>
          <p:nvPr/>
        </p:nvSpPr>
        <p:spPr>
          <a:xfrm>
            <a:off x="3237547" y="460063"/>
            <a:ext cx="2773680" cy="523220"/>
          </a:xfrm>
          <a:prstGeom prst="rect">
            <a:avLst/>
          </a:prstGeom>
          <a:noFill/>
        </p:spPr>
        <p:txBody>
          <a:bodyPr wrap="square" rtlCol="0">
            <a:spAutoFit/>
          </a:bodyPr>
          <a:lstStyle/>
          <a:p>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、特征方程</a:t>
            </a:r>
          </a:p>
        </p:txBody>
      </p:sp>
      <p:sp>
        <p:nvSpPr>
          <p:cNvPr id="50" name="Rectangle 2"/>
          <p:cNvSpPr txBox="1">
            <a:spLocks noChangeArrowheads="1"/>
          </p:cNvSpPr>
          <p:nvPr/>
        </p:nvSpPr>
        <p:spPr bwMode="auto">
          <a:xfrm>
            <a:off x="474118" y="2923165"/>
            <a:ext cx="3078480" cy="523220"/>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、状态转换图</a:t>
            </a:r>
          </a:p>
        </p:txBody>
      </p:sp>
      <p:sp>
        <p:nvSpPr>
          <p:cNvPr id="51" name="灯片编号占位符 48"/>
          <p:cNvSpPr txBox="1"/>
          <p:nvPr/>
        </p:nvSpPr>
        <p:spPr>
          <a:xfrm>
            <a:off x="6661558" y="6608536"/>
            <a:ext cx="1905000" cy="457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7BF59E8-3B5B-4FD1-ABC6-5D0A35914F4F}" type="slidenum">
              <a:rPr kumimoji="1" lang="en-US" altLang="zh-CN" sz="2800" b="1" i="0" u="none" strike="noStrike" kern="1200" cap="none" spc="0" normalizeH="0" baseline="0" noProof="0" smtClean="0">
                <a:ln>
                  <a:noFill/>
                </a:ln>
                <a:solidFill>
                  <a:schemeClr val="bg1"/>
                </a:solidFill>
                <a:effectLst/>
                <a:uLnTx/>
                <a:uFillTx/>
                <a:latin typeface="Tahoma" panose="020B0604030504040204" pitchFamily="34" charset="0"/>
                <a:ea typeface="宋体" panose="02010600030101010101" pitchFamily="2" charset="-122"/>
                <a:cs typeface="+mn-cs"/>
              </a:rPr>
              <a:t>9</a:t>
            </a:fld>
            <a:endParaRPr kumimoji="1" lang="en-US" altLang="zh-CN" sz="2800" b="1" i="0" u="none" strike="noStrike" kern="1200" cap="none" spc="0" normalizeH="0" baseline="0" noProof="0">
              <a:ln>
                <a:noFill/>
              </a:ln>
              <a:solidFill>
                <a:schemeClr val="bg1"/>
              </a:solidFill>
              <a:effectLst/>
              <a:uLnTx/>
              <a:uFillTx/>
              <a:latin typeface="Tahoma" panose="020B0604030504040204" pitchFamily="34" charset="0"/>
              <a:ea typeface="宋体" panose="02010600030101010101" pitchFamily="2" charset="-122"/>
              <a:cs typeface="+mn-cs"/>
            </a:endParaRPr>
          </a:p>
        </p:txBody>
      </p:sp>
      <p:sp>
        <p:nvSpPr>
          <p:cNvPr id="52" name="AutoShape 29"/>
          <p:cNvSpPr>
            <a:spLocks noChangeArrowheads="1"/>
          </p:cNvSpPr>
          <p:nvPr/>
        </p:nvSpPr>
        <p:spPr bwMode="auto">
          <a:xfrm>
            <a:off x="1242218" y="1656543"/>
            <a:ext cx="816769" cy="780875"/>
          </a:xfrm>
          <a:prstGeom prst="roundRect">
            <a:avLst>
              <a:gd name="adj" fmla="val 16667"/>
            </a:avLst>
          </a:prstGeom>
          <a:noFill/>
          <a:ln w="381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0" name="Rectangle 72"/>
          <p:cNvSpPr>
            <a:spLocks noChangeArrowheads="1"/>
          </p:cNvSpPr>
          <p:nvPr/>
        </p:nvSpPr>
        <p:spPr bwMode="auto">
          <a:xfrm>
            <a:off x="6474932" y="-28323"/>
            <a:ext cx="1844357" cy="52228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r>
              <a:rPr kumimoji="1" lang="zh-CN" altLang="en-US"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功能表</a:t>
            </a:r>
          </a:p>
        </p:txBody>
      </p:sp>
      <p:grpSp>
        <p:nvGrpSpPr>
          <p:cNvPr id="111" name="Group 223"/>
          <p:cNvGrpSpPr/>
          <p:nvPr/>
        </p:nvGrpSpPr>
        <p:grpSpPr bwMode="auto">
          <a:xfrm>
            <a:off x="5311140" y="531495"/>
            <a:ext cx="3738245" cy="4740275"/>
            <a:chOff x="2925" y="475"/>
            <a:chExt cx="2367" cy="2013"/>
          </a:xfrm>
        </p:grpSpPr>
        <p:sp>
          <p:nvSpPr>
            <p:cNvPr id="112" name="Rectangle 47"/>
            <p:cNvSpPr>
              <a:spLocks noChangeArrowheads="1"/>
            </p:cNvSpPr>
            <p:nvPr/>
          </p:nvSpPr>
          <p:spPr bwMode="auto">
            <a:xfrm>
              <a:off x="4067" y="475"/>
              <a:ext cx="1225"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rPr>
                <a:t>n+1    </a:t>
              </a:r>
              <a:r>
                <a:rPr kumimoji="1" lang="en-US" altLang="zh-CN" sz="2800" b="0" i="0" u="none" strike="noStrike" kern="1200" cap="none" spc="0" normalizeH="0" baseline="0" noProof="0" dirty="0" err="1">
                  <a:ln>
                    <a:solidFill>
                      <a:schemeClr val="tx1"/>
                    </a:solidFill>
                  </a:ln>
                  <a:effectLst/>
                  <a:uLnTx/>
                  <a:uFillTx/>
                  <a:latin typeface="Times New Roman" panose="02020603050405020304" pitchFamily="18" charset="0"/>
                  <a:ea typeface="宋体" panose="02010600030101010101" pitchFamily="2" charset="-122"/>
                  <a:cs typeface="+mn-cs"/>
                </a:rPr>
                <a:t>Q</a:t>
              </a:r>
              <a:r>
                <a:rPr kumimoji="1" lang="en-US" altLang="zh-CN" sz="2800" b="0" i="0" u="none" strike="noStrike" kern="1200" cap="none" spc="0" normalizeH="0" baseline="30000" noProof="0" dirty="0" err="1">
                  <a:ln>
                    <a:solidFill>
                      <a:schemeClr val="tx1"/>
                    </a:solidFill>
                  </a:ln>
                  <a:effectLst/>
                  <a:uLnTx/>
                  <a:uFillTx/>
                  <a:latin typeface="Times New Roman" panose="02020603050405020304" pitchFamily="18" charset="0"/>
                  <a:ea typeface="宋体" panose="02010600030101010101" pitchFamily="2" charset="-122"/>
                  <a:cs typeface="+mn-cs"/>
                </a:rPr>
                <a:t>n+1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13" name="Rectangle 48"/>
            <p:cNvSpPr>
              <a:spLocks noChangeArrowheads="1"/>
            </p:cNvSpPr>
            <p:nvPr/>
          </p:nvSpPr>
          <p:spPr bwMode="auto">
            <a:xfrm>
              <a:off x="3321" y="475"/>
              <a:ext cx="746" cy="405"/>
            </a:xfrm>
            <a:prstGeom prst="rect">
              <a:avLst/>
            </a:prstGeom>
            <a:noFill/>
            <a:ln w="38100">
              <a:solidFill>
                <a:srgbClr val="FF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R   S</a:t>
              </a:r>
            </a:p>
          </p:txBody>
        </p:sp>
        <p:sp>
          <p:nvSpPr>
            <p:cNvPr id="114" name="Line 49"/>
            <p:cNvSpPr>
              <a:spLocks noChangeShapeType="1"/>
            </p:cNvSpPr>
            <p:nvPr/>
          </p:nvSpPr>
          <p:spPr bwMode="auto">
            <a:xfrm>
              <a:off x="3317" y="695"/>
              <a:ext cx="197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5" name="Line 50"/>
            <p:cNvSpPr>
              <a:spLocks noChangeShapeType="1"/>
            </p:cNvSpPr>
            <p:nvPr/>
          </p:nvSpPr>
          <p:spPr bwMode="auto">
            <a:xfrm>
              <a:off x="4067" y="475"/>
              <a:ext cx="0" cy="20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 name="Line 51"/>
            <p:cNvSpPr>
              <a:spLocks noChangeShapeType="1"/>
            </p:cNvSpPr>
            <p:nvPr/>
          </p:nvSpPr>
          <p:spPr bwMode="auto">
            <a:xfrm>
              <a:off x="3321" y="475"/>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7" name="Line 52"/>
            <p:cNvSpPr>
              <a:spLocks noChangeShapeType="1"/>
            </p:cNvSpPr>
            <p:nvPr/>
          </p:nvSpPr>
          <p:spPr bwMode="auto">
            <a:xfrm>
              <a:off x="3321"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8" name="Line 53"/>
            <p:cNvSpPr>
              <a:spLocks noChangeShapeType="1"/>
            </p:cNvSpPr>
            <p:nvPr/>
          </p:nvSpPr>
          <p:spPr bwMode="auto">
            <a:xfrm>
              <a:off x="5292" y="475"/>
              <a:ext cx="0" cy="2013"/>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 name="Line 54"/>
            <p:cNvSpPr>
              <a:spLocks noChangeShapeType="1"/>
            </p:cNvSpPr>
            <p:nvPr/>
          </p:nvSpPr>
          <p:spPr bwMode="auto">
            <a:xfrm>
              <a:off x="3321" y="2488"/>
              <a:ext cx="1971"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 name="Line 55"/>
            <p:cNvSpPr>
              <a:spLocks noChangeShapeType="1"/>
            </p:cNvSpPr>
            <p:nvPr/>
          </p:nvSpPr>
          <p:spPr bwMode="auto">
            <a:xfrm flipV="1">
              <a:off x="4746" y="504"/>
              <a:ext cx="149"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 name="Rectangle 58"/>
            <p:cNvSpPr>
              <a:spLocks noChangeArrowheads="1"/>
            </p:cNvSpPr>
            <p:nvPr/>
          </p:nvSpPr>
          <p:spPr bwMode="auto">
            <a:xfrm>
              <a:off x="2981" y="476"/>
              <a:ext cx="336" cy="2011"/>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2" name="Text Box 60"/>
            <p:cNvSpPr txBox="1">
              <a:spLocks noChangeArrowheads="1"/>
            </p:cNvSpPr>
            <p:nvPr/>
          </p:nvSpPr>
          <p:spPr bwMode="auto">
            <a:xfrm>
              <a:off x="2925" y="487"/>
              <a:ext cx="424" cy="49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b="0" noProof="0" dirty="0">
                  <a:ln>
                    <a:solidFill>
                      <a:schemeClr val="tx1"/>
                    </a:solidFill>
                  </a:ln>
                  <a:effectLst/>
                  <a:uLnTx/>
                  <a:uFillTx/>
                  <a:sym typeface="+mn-ea"/>
                </a:rPr>
                <a:t>Q</a:t>
              </a:r>
              <a:r>
                <a:rPr lang="en-US" altLang="zh-CN" sz="2800" b="0" baseline="30000" noProof="0" dirty="0">
                  <a:ln>
                    <a:solidFill>
                      <a:schemeClr val="tx1"/>
                    </a:solidFill>
                  </a:ln>
                  <a:effectLst/>
                  <a:uLnTx/>
                  <a:uFillTx/>
                  <a:sym typeface="+mn-ea"/>
                </a:rPr>
                <a:t>n</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3" name="Line 84"/>
            <p:cNvSpPr>
              <a:spLocks noChangeShapeType="1"/>
            </p:cNvSpPr>
            <p:nvPr/>
          </p:nvSpPr>
          <p:spPr bwMode="auto">
            <a:xfrm flipH="1">
              <a:off x="2965" y="695"/>
              <a:ext cx="36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24" name="Group 102"/>
          <p:cNvGrpSpPr/>
          <p:nvPr/>
        </p:nvGrpSpPr>
        <p:grpSpPr bwMode="auto">
          <a:xfrm>
            <a:off x="5487189" y="2038167"/>
            <a:ext cx="3505200" cy="546100"/>
            <a:chOff x="2780" y="1637"/>
            <a:chExt cx="2208" cy="344"/>
          </a:xfrm>
        </p:grpSpPr>
        <p:sp>
          <p:nvSpPr>
            <p:cNvPr id="125" name="Text Box 96"/>
            <p:cNvSpPr txBox="1">
              <a:spLocks noChangeArrowheads="1"/>
            </p:cNvSpPr>
            <p:nvPr/>
          </p:nvSpPr>
          <p:spPr bwMode="auto">
            <a:xfrm>
              <a:off x="2780"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26" name="Text Box 97"/>
            <p:cNvSpPr txBox="1">
              <a:spLocks noChangeArrowheads="1"/>
            </p:cNvSpPr>
            <p:nvPr/>
          </p:nvSpPr>
          <p:spPr bwMode="auto">
            <a:xfrm>
              <a:off x="3151" y="1641"/>
              <a:ext cx="457"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27" name="Text Box 98"/>
            <p:cNvSpPr txBox="1">
              <a:spLocks noChangeArrowheads="1"/>
            </p:cNvSpPr>
            <p:nvPr/>
          </p:nvSpPr>
          <p:spPr bwMode="auto">
            <a:xfrm>
              <a:off x="3557" y="1637"/>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8" name="Text Box 99"/>
            <p:cNvSpPr txBox="1">
              <a:spLocks noChangeArrowheads="1"/>
            </p:cNvSpPr>
            <p:nvPr/>
          </p:nvSpPr>
          <p:spPr bwMode="auto">
            <a:xfrm>
              <a:off x="3933" y="1649"/>
              <a:ext cx="468"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29" name="Text Box 100"/>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30" name="Group 103"/>
          <p:cNvGrpSpPr/>
          <p:nvPr/>
        </p:nvGrpSpPr>
        <p:grpSpPr bwMode="auto">
          <a:xfrm>
            <a:off x="5471251" y="3076191"/>
            <a:ext cx="3505200" cy="539750"/>
            <a:chOff x="2780" y="1641"/>
            <a:chExt cx="2208" cy="340"/>
          </a:xfrm>
        </p:grpSpPr>
        <p:sp>
          <p:nvSpPr>
            <p:cNvPr id="131" name="Text Box 104"/>
            <p:cNvSpPr txBox="1">
              <a:spLocks noChangeArrowheads="1"/>
            </p:cNvSpPr>
            <p:nvPr/>
          </p:nvSpPr>
          <p:spPr bwMode="auto">
            <a:xfrm>
              <a:off x="2780"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32" name="Text Box 105"/>
            <p:cNvSpPr txBox="1">
              <a:spLocks noChangeArrowheads="1"/>
            </p:cNvSpPr>
            <p:nvPr/>
          </p:nvSpPr>
          <p:spPr bwMode="auto">
            <a:xfrm>
              <a:off x="3183" y="164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33" name="Text Box 106"/>
            <p:cNvSpPr txBox="1">
              <a:spLocks noChangeArrowheads="1"/>
            </p:cNvSpPr>
            <p:nvPr/>
          </p:nvSpPr>
          <p:spPr bwMode="auto">
            <a:xfrm>
              <a:off x="3530" y="1652"/>
              <a:ext cx="435"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34" name="Text Box 107"/>
            <p:cNvSpPr txBox="1">
              <a:spLocks noChangeArrowheads="1"/>
            </p:cNvSpPr>
            <p:nvPr/>
          </p:nvSpPr>
          <p:spPr bwMode="auto">
            <a:xfrm>
              <a:off x="3966"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5" name="Text Box 108"/>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36" name="Group 109"/>
          <p:cNvGrpSpPr/>
          <p:nvPr/>
        </p:nvGrpSpPr>
        <p:grpSpPr bwMode="auto">
          <a:xfrm>
            <a:off x="5486083" y="2516505"/>
            <a:ext cx="3455988" cy="563016"/>
            <a:chOff x="2811" y="1641"/>
            <a:chExt cx="2177" cy="154"/>
          </a:xfrm>
        </p:grpSpPr>
        <p:sp>
          <p:nvSpPr>
            <p:cNvPr id="137" name="Text Box 110"/>
            <p:cNvSpPr txBox="1">
              <a:spLocks noChangeArrowheads="1"/>
            </p:cNvSpPr>
            <p:nvPr/>
          </p:nvSpPr>
          <p:spPr bwMode="auto">
            <a:xfrm>
              <a:off x="2811" y="1652"/>
              <a:ext cx="393"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38" name="Text Box 111"/>
            <p:cNvSpPr txBox="1">
              <a:spLocks noChangeArrowheads="1"/>
            </p:cNvSpPr>
            <p:nvPr/>
          </p:nvSpPr>
          <p:spPr bwMode="auto">
            <a:xfrm>
              <a:off x="3183" y="164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39" name="Text Box 112"/>
            <p:cNvSpPr txBox="1">
              <a:spLocks noChangeArrowheads="1"/>
            </p:cNvSpPr>
            <p:nvPr/>
          </p:nvSpPr>
          <p:spPr bwMode="auto">
            <a:xfrm>
              <a:off x="3541" y="1652"/>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0" name="Text Box 113"/>
            <p:cNvSpPr txBox="1">
              <a:spLocks noChangeArrowheads="1"/>
            </p:cNvSpPr>
            <p:nvPr/>
          </p:nvSpPr>
          <p:spPr bwMode="auto">
            <a:xfrm>
              <a:off x="3966"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1" name="Text Box 114"/>
            <p:cNvSpPr txBox="1">
              <a:spLocks noChangeArrowheads="1"/>
            </p:cNvSpPr>
            <p:nvPr/>
          </p:nvSpPr>
          <p:spPr bwMode="auto">
            <a:xfrm>
              <a:off x="4564"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143" name="Group 94"/>
          <p:cNvGrpSpPr/>
          <p:nvPr/>
        </p:nvGrpSpPr>
        <p:grpSpPr bwMode="auto">
          <a:xfrm>
            <a:off x="5480685" y="1570038"/>
            <a:ext cx="3478530" cy="557213"/>
            <a:chOff x="2770" y="1317"/>
            <a:chExt cx="2191" cy="351"/>
          </a:xfrm>
        </p:grpSpPr>
        <p:sp>
          <p:nvSpPr>
            <p:cNvPr id="145" name="Text Box 87"/>
            <p:cNvSpPr txBox="1">
              <a:spLocks noChangeArrowheads="1"/>
            </p:cNvSpPr>
            <p:nvPr/>
          </p:nvSpPr>
          <p:spPr bwMode="auto">
            <a:xfrm>
              <a:off x="2770" y="1337"/>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46" name="Text Box 88"/>
            <p:cNvSpPr txBox="1">
              <a:spLocks noChangeArrowheads="1"/>
            </p:cNvSpPr>
            <p:nvPr/>
          </p:nvSpPr>
          <p:spPr bwMode="auto">
            <a:xfrm>
              <a:off x="3173" y="1326"/>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7" name="Text Box 90"/>
            <p:cNvSpPr txBox="1">
              <a:spLocks noChangeArrowheads="1"/>
            </p:cNvSpPr>
            <p:nvPr/>
          </p:nvSpPr>
          <p:spPr bwMode="auto">
            <a:xfrm>
              <a:off x="3503" y="1317"/>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148" name="Text Box 91"/>
            <p:cNvSpPr txBox="1">
              <a:spLocks noChangeArrowheads="1"/>
            </p:cNvSpPr>
            <p:nvPr/>
          </p:nvSpPr>
          <p:spPr bwMode="auto">
            <a:xfrm>
              <a:off x="3902" y="1326"/>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49" name="Text Box 92"/>
            <p:cNvSpPr txBox="1">
              <a:spLocks noChangeArrowheads="1"/>
            </p:cNvSpPr>
            <p:nvPr/>
          </p:nvSpPr>
          <p:spPr bwMode="auto">
            <a:xfrm>
              <a:off x="4537" y="1339"/>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0" name="Line 93"/>
            <p:cNvSpPr>
              <a:spLocks noChangeShapeType="1"/>
            </p:cNvSpPr>
            <p:nvPr/>
          </p:nvSpPr>
          <p:spPr bwMode="auto">
            <a:xfrm>
              <a:off x="4586" y="1391"/>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52" name="Group 83"/>
          <p:cNvGrpSpPr/>
          <p:nvPr/>
        </p:nvGrpSpPr>
        <p:grpSpPr bwMode="auto">
          <a:xfrm>
            <a:off x="5471160" y="1029335"/>
            <a:ext cx="3521075" cy="609600"/>
            <a:chOff x="1922" y="3152"/>
            <a:chExt cx="2218" cy="384"/>
          </a:xfrm>
        </p:grpSpPr>
        <p:sp>
          <p:nvSpPr>
            <p:cNvPr id="154" name="Text Box 76"/>
            <p:cNvSpPr txBox="1">
              <a:spLocks noChangeArrowheads="1"/>
            </p:cNvSpPr>
            <p:nvPr/>
          </p:nvSpPr>
          <p:spPr bwMode="auto">
            <a:xfrm>
              <a:off x="1922" y="3163"/>
              <a:ext cx="42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155" name="Text Box 77"/>
            <p:cNvSpPr txBox="1">
              <a:spLocks noChangeArrowheads="1"/>
            </p:cNvSpPr>
            <p:nvPr/>
          </p:nvSpPr>
          <p:spPr bwMode="auto">
            <a:xfrm>
              <a:off x="2325" y="3152"/>
              <a:ext cx="572"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0    0</a:t>
              </a:r>
            </a:p>
          </p:txBody>
        </p:sp>
        <p:sp>
          <p:nvSpPr>
            <p:cNvPr id="158" name="Text Box 80"/>
            <p:cNvSpPr txBox="1">
              <a:spLocks noChangeArrowheads="1"/>
            </p:cNvSpPr>
            <p:nvPr/>
          </p:nvSpPr>
          <p:spPr bwMode="auto">
            <a:xfrm>
              <a:off x="3064" y="3195"/>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59" name="Text Box 81"/>
            <p:cNvSpPr txBox="1">
              <a:spLocks noChangeArrowheads="1"/>
            </p:cNvSpPr>
            <p:nvPr/>
          </p:nvSpPr>
          <p:spPr bwMode="auto">
            <a:xfrm>
              <a:off x="3677" y="3207"/>
              <a:ext cx="463"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dirty="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160" name="Line 82"/>
            <p:cNvSpPr>
              <a:spLocks noChangeShapeType="1"/>
            </p:cNvSpPr>
            <p:nvPr/>
          </p:nvSpPr>
          <p:spPr bwMode="auto">
            <a:xfrm>
              <a:off x="3738" y="3217"/>
              <a:ext cx="142"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a:ln>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 name="Group 103"/>
          <p:cNvGrpSpPr/>
          <p:nvPr/>
        </p:nvGrpSpPr>
        <p:grpSpPr bwMode="auto">
          <a:xfrm>
            <a:off x="5486808" y="3648326"/>
            <a:ext cx="3544888" cy="539750"/>
            <a:chOff x="2755" y="1641"/>
            <a:chExt cx="2233" cy="340"/>
          </a:xfrm>
        </p:grpSpPr>
        <p:sp>
          <p:nvSpPr>
            <p:cNvPr id="3" name="Text Box 104"/>
            <p:cNvSpPr txBox="1">
              <a:spLocks noChangeArrowheads="1"/>
            </p:cNvSpPr>
            <p:nvPr/>
          </p:nvSpPr>
          <p:spPr bwMode="auto">
            <a:xfrm>
              <a:off x="2755" y="1652"/>
              <a:ext cx="449"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5" name="Text Box 105"/>
            <p:cNvSpPr txBox="1">
              <a:spLocks noChangeArrowheads="1"/>
            </p:cNvSpPr>
            <p:nvPr/>
          </p:nvSpPr>
          <p:spPr bwMode="auto">
            <a:xfrm>
              <a:off x="3127" y="1641"/>
              <a:ext cx="480"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53" name="Text Box 106"/>
            <p:cNvSpPr txBox="1">
              <a:spLocks noChangeArrowheads="1"/>
            </p:cNvSpPr>
            <p:nvPr/>
          </p:nvSpPr>
          <p:spPr bwMode="auto">
            <a:xfrm>
              <a:off x="3484" y="1652"/>
              <a:ext cx="481"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54" name="Text Box 107"/>
            <p:cNvSpPr txBox="1">
              <a:spLocks noChangeArrowheads="1"/>
            </p:cNvSpPr>
            <p:nvPr/>
          </p:nvSpPr>
          <p:spPr bwMode="auto">
            <a:xfrm>
              <a:off x="3966"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55" name="Text Box 108"/>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56" name="Group 103"/>
          <p:cNvGrpSpPr/>
          <p:nvPr/>
        </p:nvGrpSpPr>
        <p:grpSpPr bwMode="auto">
          <a:xfrm>
            <a:off x="5469981" y="4128386"/>
            <a:ext cx="3505200" cy="539750"/>
            <a:chOff x="2780" y="1641"/>
            <a:chExt cx="2208" cy="340"/>
          </a:xfrm>
        </p:grpSpPr>
        <p:sp>
          <p:nvSpPr>
            <p:cNvPr id="57" name="Text Box 104"/>
            <p:cNvSpPr txBox="1">
              <a:spLocks noChangeArrowheads="1"/>
            </p:cNvSpPr>
            <p:nvPr/>
          </p:nvSpPr>
          <p:spPr bwMode="auto">
            <a:xfrm>
              <a:off x="2780"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58" name="Text Box 105"/>
            <p:cNvSpPr txBox="1">
              <a:spLocks noChangeArrowheads="1"/>
            </p:cNvSpPr>
            <p:nvPr/>
          </p:nvSpPr>
          <p:spPr bwMode="auto">
            <a:xfrm>
              <a:off x="3183" y="164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59" name="Text Box 106"/>
            <p:cNvSpPr txBox="1">
              <a:spLocks noChangeArrowheads="1"/>
            </p:cNvSpPr>
            <p:nvPr/>
          </p:nvSpPr>
          <p:spPr bwMode="auto">
            <a:xfrm>
              <a:off x="3541" y="1652"/>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p>
          </p:txBody>
        </p:sp>
        <p:sp>
          <p:nvSpPr>
            <p:cNvPr id="60" name="Text Box 107"/>
            <p:cNvSpPr txBox="1">
              <a:spLocks noChangeArrowheads="1"/>
            </p:cNvSpPr>
            <p:nvPr/>
          </p:nvSpPr>
          <p:spPr bwMode="auto">
            <a:xfrm>
              <a:off x="3966"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0</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61" name="Text Box 108"/>
            <p:cNvSpPr txBox="1">
              <a:spLocks noChangeArrowheads="1"/>
            </p:cNvSpPr>
            <p:nvPr/>
          </p:nvSpPr>
          <p:spPr bwMode="auto">
            <a:xfrm>
              <a:off x="4564" y="1651"/>
              <a:ext cx="424" cy="329"/>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grpSp>
        <p:nvGrpSpPr>
          <p:cNvPr id="68" name="Group 109"/>
          <p:cNvGrpSpPr/>
          <p:nvPr/>
        </p:nvGrpSpPr>
        <p:grpSpPr bwMode="auto">
          <a:xfrm>
            <a:off x="5518468" y="4619625"/>
            <a:ext cx="3455988" cy="563016"/>
            <a:chOff x="2811" y="1641"/>
            <a:chExt cx="2177" cy="154"/>
          </a:xfrm>
        </p:grpSpPr>
        <p:sp>
          <p:nvSpPr>
            <p:cNvPr id="69" name="Text Box 110"/>
            <p:cNvSpPr txBox="1">
              <a:spLocks noChangeArrowheads="1"/>
            </p:cNvSpPr>
            <p:nvPr/>
          </p:nvSpPr>
          <p:spPr bwMode="auto">
            <a:xfrm>
              <a:off x="2811" y="1652"/>
              <a:ext cx="393"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p>
          </p:txBody>
        </p:sp>
        <p:sp>
          <p:nvSpPr>
            <p:cNvPr id="70" name="Text Box 111"/>
            <p:cNvSpPr txBox="1">
              <a:spLocks noChangeArrowheads="1"/>
            </p:cNvSpPr>
            <p:nvPr/>
          </p:nvSpPr>
          <p:spPr bwMode="auto">
            <a:xfrm>
              <a:off x="3183" y="164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1" name="Text Box 112"/>
            <p:cNvSpPr txBox="1">
              <a:spLocks noChangeArrowheads="1"/>
            </p:cNvSpPr>
            <p:nvPr/>
          </p:nvSpPr>
          <p:spPr bwMode="auto">
            <a:xfrm>
              <a:off x="3541" y="1652"/>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endPar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2" name="Text Box 113"/>
            <p:cNvSpPr txBox="1">
              <a:spLocks noChangeArrowheads="1"/>
            </p:cNvSpPr>
            <p:nvPr/>
          </p:nvSpPr>
          <p:spPr bwMode="auto">
            <a:xfrm>
              <a:off x="3966"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sp>
          <p:nvSpPr>
            <p:cNvPr id="73" name="Text Box 114"/>
            <p:cNvSpPr txBox="1">
              <a:spLocks noChangeArrowheads="1"/>
            </p:cNvSpPr>
            <p:nvPr/>
          </p:nvSpPr>
          <p:spPr bwMode="auto">
            <a:xfrm>
              <a:off x="4564" y="1651"/>
              <a:ext cx="424" cy="14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a:ln>
                    <a:solidFill>
                      <a:schemeClr val="tx1"/>
                    </a:solidFill>
                  </a:ln>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30000" noProof="0">
                <a:ln>
                  <a:solidFill>
                    <a:schemeClr val="tx1"/>
                  </a:solid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nodePh="1">
                                  <p:stCondLst>
                                    <p:cond delay="0"/>
                                  </p:stCondLst>
                                  <p:endCondLst>
                                    <p:cond evt="begin" delay="0">
                                      <p:tn val="30"/>
                                    </p:cond>
                                  </p:end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grpId="0" nodeType="afterEffect">
                                  <p:stCondLst>
                                    <p:cond delay="10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par>
                          <p:cTn id="43" fill="hold">
                            <p:stCondLst>
                              <p:cond delay="0"/>
                            </p:stCondLst>
                            <p:childTnLst>
                              <p:par>
                                <p:cTn id="44" presetID="23" presetClass="entr" presetSubtype="16"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p:cTn id="46" dur="500" fill="hold"/>
                                        <p:tgtEl>
                                          <p:spTgt spid="52"/>
                                        </p:tgtEl>
                                        <p:attrNameLst>
                                          <p:attrName>ppt_w</p:attrName>
                                        </p:attrNameLst>
                                      </p:cBhvr>
                                      <p:tavLst>
                                        <p:tav tm="0">
                                          <p:val>
                                            <p:fltVal val="0"/>
                                          </p:val>
                                        </p:tav>
                                        <p:tav tm="100000">
                                          <p:val>
                                            <p:strVal val="#ppt_w"/>
                                          </p:val>
                                        </p:tav>
                                      </p:tavLst>
                                    </p:anim>
                                    <p:anim calcmode="lin" valueType="num">
                                      <p:cBhvr>
                                        <p:cTn id="47"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wd">
                                    <p:tmPct val="100000"/>
                                  </p:iterate>
                                  <p:childTnLst>
                                    <p:set>
                                      <p:cBhvr>
                                        <p:cTn id="62" dur="1" fill="hold">
                                          <p:stCondLst>
                                            <p:cond delay="0"/>
                                          </p:stCondLst>
                                        </p:cTn>
                                        <p:tgtEl>
                                          <p:spTgt spid="31"/>
                                        </p:tgtEl>
                                        <p:attrNameLst>
                                          <p:attrName>style.visibility</p:attrName>
                                        </p:attrNameLst>
                                      </p:cBhvr>
                                      <p:to>
                                        <p:strVal val="visible"/>
                                      </p:to>
                                    </p:set>
                                    <p:animEffect transition="in" filter="wipe(left)">
                                      <p:cBhvr>
                                        <p:cTn id="63" dur="300"/>
                                        <p:tgtEl>
                                          <p:spTgt spid="31"/>
                                        </p:tgtEl>
                                      </p:cBhvr>
                                    </p:animEffect>
                                  </p:childTnLst>
                                </p:cTn>
                              </p:par>
                            </p:childTnLst>
                          </p:cTn>
                        </p:par>
                        <p:par>
                          <p:cTn id="64" fill="hold">
                            <p:stCondLst>
                              <p:cond delay="1200"/>
                            </p:stCondLst>
                            <p:childTnLst>
                              <p:par>
                                <p:cTn id="65" presetID="22" presetClass="entr" presetSubtype="1" fill="hold" grpId="0" nodeType="afterEffect">
                                  <p:stCondLst>
                                    <p:cond delay="1000"/>
                                  </p:stCondLst>
                                  <p:childTnLst>
                                    <p:set>
                                      <p:cBhvr>
                                        <p:cTn id="66" dur="1" fill="hold">
                                          <p:stCondLst>
                                            <p:cond delay="0"/>
                                          </p:stCondLst>
                                        </p:cTn>
                                        <p:tgtEl>
                                          <p:spTgt spid="33"/>
                                        </p:tgtEl>
                                        <p:attrNameLst>
                                          <p:attrName>style.visibility</p:attrName>
                                        </p:attrNameLst>
                                      </p:cBhvr>
                                      <p:to>
                                        <p:strVal val="visible"/>
                                      </p:to>
                                    </p:set>
                                    <p:animEffect transition="in" filter="wipe(up)">
                                      <p:cBhvr>
                                        <p:cTn id="67" dur="500"/>
                                        <p:tgtEl>
                                          <p:spTgt spid="33"/>
                                        </p:tgtEl>
                                      </p:cBhvr>
                                    </p:animEffect>
                                  </p:childTnLst>
                                </p:cTn>
                              </p:par>
                            </p:childTnLst>
                          </p:cTn>
                        </p:par>
                        <p:par>
                          <p:cTn id="68" fill="hold">
                            <p:stCondLst>
                              <p:cond delay="2700"/>
                            </p:stCondLst>
                            <p:childTnLst>
                              <p:par>
                                <p:cTn id="69" presetID="4" presetClass="entr" presetSubtype="16"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ox(in)">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dissolv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up)">
                                      <p:cBhvr>
                                        <p:cTn id="86" dur="5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left)">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wipe(up)">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left)">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left)">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1"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slide(fromTop)">
                                      <p:cBhvr>
                                        <p:cTn id="111" dur="500"/>
                                        <p:tgtEl>
                                          <p:spTgt spid="4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nodeType="click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right)">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slide(fromBottom)">
                                      <p:cBhvr>
                                        <p:cTn id="1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23" grpId="0" autoUpdateAnimBg="0"/>
      <p:bldP spid="24" grpId="0" autoUpdateAnimBg="0"/>
      <p:bldP spid="25" grpId="0" autoUpdateAnimBg="0"/>
      <p:bldP spid="26" grpId="0"/>
      <p:bldP spid="27" grpId="0" animBg="1"/>
      <p:bldP spid="31" grpId="0" animBg="1" autoUpdateAnimBg="0"/>
      <p:bldP spid="32" grpId="0" bldLvl="0" animBg="1" autoUpdateAnimBg="0"/>
      <p:bldP spid="33" grpId="0" animBg="1"/>
      <p:bldP spid="43" grpId="0" autoUpdateAnimBg="0"/>
      <p:bldP spid="44" grpId="0" autoUpdateAnimBg="0"/>
      <p:bldP spid="46" grpId="0" autoUpdateAnimBg="0"/>
      <p:bldP spid="48" grpId="0" autoUpdateAnimBg="0"/>
      <p:bldP spid="49" grpId="0"/>
      <p:bldP spid="50" grpId="0" animBg="1"/>
      <p:bldP spid="52"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课件北航模板</Template>
  <TotalTime>2</TotalTime>
  <Words>982</Words>
  <Application>Microsoft Office PowerPoint</Application>
  <PresentationFormat>全屏显示(4:3)</PresentationFormat>
  <Paragraphs>352</Paragraphs>
  <Slides>13</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黑体</vt:lpstr>
      <vt:lpstr>宋体</vt:lpstr>
      <vt:lpstr>Arial</vt:lpstr>
      <vt:lpstr>Calibri</vt:lpstr>
      <vt:lpstr>Symbol</vt:lpstr>
      <vt:lpstr>Tahoma</vt:lpstr>
      <vt:lpstr>Times New Roman</vt:lpstr>
      <vt:lpstr>Wingdings</vt:lpstr>
      <vt:lpstr>Blends</vt:lpstr>
      <vt:lpstr>位图图像</vt:lpstr>
      <vt:lpstr>第四章 触发器</vt:lpstr>
      <vt:lpstr>PowerPoint 演示文稿</vt:lpstr>
      <vt:lpstr>PowerPoint 演示文稿</vt:lpstr>
      <vt:lpstr>PowerPoint 演示文稿</vt:lpstr>
      <vt:lpstr>§4.2   基本R—S触发器</vt:lpstr>
      <vt:lpstr>§4.3   R其他形式R—S触发器</vt:lpstr>
      <vt:lpstr>§ 4.4 同步时钟触发器</vt:lpstr>
      <vt:lpstr>PowerPoint 演示文稿</vt:lpstr>
      <vt:lpstr>PowerPoint 演示文稿</vt:lpstr>
      <vt:lpstr>PowerPoint 演示文稿</vt:lpstr>
      <vt:lpstr>PowerPoint 演示文稿</vt:lpstr>
      <vt:lpstr>PowerPoint 演示文稿</vt:lpstr>
      <vt:lpstr>§ 4.5 与RS触发器比较</vt:lpstr>
    </vt:vector>
  </TitlesOfParts>
  <Company>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逻辑代数及逻辑函数的化简</dc:title>
  <dc:creator>thtf</dc:creator>
  <cp:lastModifiedBy>jiang baoshan</cp:lastModifiedBy>
  <cp:revision>638</cp:revision>
  <dcterms:created xsi:type="dcterms:W3CDTF">2004-02-20T06:45:00Z</dcterms:created>
  <dcterms:modified xsi:type="dcterms:W3CDTF">2022-04-07T04:28:10Z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C0B52393DD88466389AB71FDAFE99ACA</vt:lpwstr>
  </property>
  <property fmtid="{D5CDD505-2E9C-101B-9397-08002B2CF9AE}" pid="3" name="KSOProductBuildVer">
    <vt:lpwstr>2052-11.1.0.11365</vt:lpwstr>
  </property>
</Properties>
</file>