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564" r:id="rId2"/>
    <p:sldId id="606" r:id="rId3"/>
    <p:sldId id="565" r:id="rId4"/>
    <p:sldId id="566" r:id="rId5"/>
    <p:sldId id="567" r:id="rId6"/>
    <p:sldId id="607" r:id="rId7"/>
    <p:sldId id="569" r:id="rId8"/>
    <p:sldId id="570" r:id="rId9"/>
    <p:sldId id="571" r:id="rId10"/>
    <p:sldId id="609" r:id="rId11"/>
    <p:sldId id="610" r:id="rId12"/>
    <p:sldId id="574" r:id="rId13"/>
    <p:sldId id="575" r:id="rId14"/>
    <p:sldId id="629" r:id="rId15"/>
    <p:sldId id="630" r:id="rId16"/>
    <p:sldId id="611" r:id="rId17"/>
    <p:sldId id="612" r:id="rId18"/>
    <p:sldId id="613" r:id="rId19"/>
    <p:sldId id="614" r:id="rId20"/>
    <p:sldId id="615" r:id="rId21"/>
    <p:sldId id="616" r:id="rId22"/>
    <p:sldId id="617" r:id="rId23"/>
    <p:sldId id="618" r:id="rId24"/>
    <p:sldId id="619" r:id="rId25"/>
    <p:sldId id="620" r:id="rId26"/>
    <p:sldId id="621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8F8"/>
    <a:srgbClr val="F6F000"/>
    <a:srgbClr val="9090F4"/>
    <a:srgbClr val="FF33CC"/>
    <a:srgbClr val="A87E06"/>
    <a:srgbClr val="CC9900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71" autoAdjust="0"/>
    <p:restoredTop sz="89610" autoAdjust="0"/>
  </p:normalViewPr>
  <p:slideViewPr>
    <p:cSldViewPr snapToGrid="0">
      <p:cViewPr varScale="1">
        <p:scale>
          <a:sx n="78" d="100"/>
          <a:sy n="78" d="100"/>
        </p:scale>
        <p:origin x="1622" y="67"/>
      </p:cViewPr>
      <p:guideLst>
        <p:guide orient="horz" pos="2214"/>
        <p:guide pos="2913"/>
      </p:guideLst>
    </p:cSldViewPr>
  </p:slideViewPr>
  <p:outlineViewPr>
    <p:cViewPr>
      <p:scale>
        <a:sx n="33" d="100"/>
        <a:sy n="33" d="100"/>
      </p:scale>
      <p:origin x="0" y="165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F0DD12-6D0B-434E-AEAE-27A0808CBFDE}" type="datetimeFigureOut">
              <a:rPr lang="zh-CN" altLang="en-US"/>
              <a:t>2022/4/11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33CE97-CE35-493D-9476-D12D3F712BC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认为：</a:t>
            </a:r>
            <a:r>
              <a:rPr lang="en-US" altLang="zh-CN" dirty="0"/>
              <a:t>Q</a:t>
            </a:r>
            <a:r>
              <a:rPr lang="zh-CN" altLang="en-US" dirty="0"/>
              <a:t>‘</a:t>
            </a:r>
            <a:r>
              <a:rPr lang="en-US" altLang="zh-CN" dirty="0"/>
              <a:t>n=</a:t>
            </a:r>
            <a:r>
              <a:rPr lang="en-US" altLang="zh-CN" dirty="0" err="1"/>
              <a:t>Qn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以中间一次反转为例：下降沿，</a:t>
            </a:r>
            <a:r>
              <a:rPr lang="en-US" altLang="zh-CN" dirty="0" err="1"/>
              <a:t>Qn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/>
              <a:t>J=1</a:t>
            </a:r>
            <a:r>
              <a:rPr lang="zh-CN" altLang="en-US" dirty="0"/>
              <a:t>，</a:t>
            </a:r>
            <a:r>
              <a:rPr lang="en-US" altLang="zh-CN" dirty="0"/>
              <a:t>K=0</a:t>
            </a:r>
            <a:r>
              <a:rPr lang="zh-CN" altLang="en-US" dirty="0"/>
              <a:t>； </a:t>
            </a:r>
            <a:r>
              <a:rPr lang="en-US" altLang="zh-CN" dirty="0"/>
              <a:t>Qn+1=1</a:t>
            </a:r>
            <a:r>
              <a:rPr lang="zh-CN" altLang="en-US" dirty="0"/>
              <a:t>，实际是</a:t>
            </a:r>
            <a:r>
              <a:rPr lang="en-US" altLang="zh-CN" dirty="0"/>
              <a:t>Qn+1=0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利用门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的延时，实现只在正边沿 触发。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CP=0</a:t>
            </a:r>
            <a:r>
              <a:rPr lang="zh-CN" altLang="en-US" dirty="0"/>
              <a:t>，异步置</a:t>
            </a:r>
            <a:r>
              <a:rPr lang="en-US" altLang="zh-CN" dirty="0"/>
              <a:t>1</a:t>
            </a:r>
            <a:r>
              <a:rPr lang="zh-CN" altLang="en-US" dirty="0"/>
              <a:t>和置</a:t>
            </a:r>
            <a:r>
              <a:rPr lang="en-US" altLang="zh-CN" dirty="0"/>
              <a:t>0</a:t>
            </a:r>
            <a:r>
              <a:rPr lang="zh-CN" altLang="en-US" dirty="0"/>
              <a:t>，只改变门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没问题，去掉后，保持状态。</a:t>
            </a:r>
            <a:endParaRPr lang="en-US" altLang="zh-CN" dirty="0"/>
          </a:p>
          <a:p>
            <a:r>
              <a:rPr lang="en-US" altLang="zh-CN" dirty="0"/>
              <a:t>CP=1</a:t>
            </a:r>
            <a:r>
              <a:rPr lang="zh-CN" altLang="en-US" dirty="0"/>
              <a:t>，异步置</a:t>
            </a:r>
            <a:r>
              <a:rPr lang="en-US" altLang="zh-CN" dirty="0"/>
              <a:t>1</a:t>
            </a:r>
            <a:r>
              <a:rPr lang="zh-CN" altLang="en-US" dirty="0"/>
              <a:t>和置</a:t>
            </a:r>
            <a:r>
              <a:rPr lang="en-US" altLang="zh-CN" dirty="0"/>
              <a:t>0</a:t>
            </a:r>
            <a:r>
              <a:rPr lang="zh-CN" altLang="en-US" dirty="0"/>
              <a:t>，要控制门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的输出，利用维持阻塞线，去掉信号后仍旧保持。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一种是门</a:t>
            </a:r>
            <a:r>
              <a:rPr lang="en-US" altLang="zh-CN" dirty="0"/>
              <a:t>3</a:t>
            </a:r>
            <a:r>
              <a:rPr lang="zh-CN" altLang="en-US" dirty="0"/>
              <a:t>或</a:t>
            </a:r>
            <a:r>
              <a:rPr lang="en-US" altLang="zh-CN" dirty="0"/>
              <a:t>4</a:t>
            </a:r>
            <a:r>
              <a:rPr lang="zh-CN" altLang="en-US" dirty="0"/>
              <a:t>的输出直接影响</a:t>
            </a:r>
            <a:r>
              <a:rPr lang="en-US" altLang="zh-CN" dirty="0"/>
              <a:t>Q</a:t>
            </a:r>
            <a:r>
              <a:rPr lang="zh-CN" altLang="en-US" dirty="0"/>
              <a:t>或</a:t>
            </a:r>
            <a:r>
              <a:rPr lang="en-US" altLang="zh-CN" dirty="0"/>
              <a:t>Q</a:t>
            </a:r>
            <a:r>
              <a:rPr lang="zh-CN" altLang="en-US" dirty="0"/>
              <a:t>‘，</a:t>
            </a:r>
            <a:r>
              <a:rPr lang="en-US" altLang="zh-CN" dirty="0"/>
              <a:t>2</a:t>
            </a:r>
            <a:r>
              <a:rPr lang="zh-CN" altLang="en-US" dirty="0"/>
              <a:t>级延时。</a:t>
            </a:r>
            <a:endParaRPr lang="en-US" altLang="zh-CN" dirty="0"/>
          </a:p>
          <a:p>
            <a:r>
              <a:rPr lang="zh-CN" altLang="en-US" dirty="0"/>
              <a:t>一种是需要</a:t>
            </a:r>
            <a:r>
              <a:rPr lang="en-US" altLang="zh-CN" dirty="0"/>
              <a:t>Q</a:t>
            </a:r>
            <a:r>
              <a:rPr lang="zh-CN" altLang="en-US" dirty="0"/>
              <a:t>或</a:t>
            </a:r>
            <a:r>
              <a:rPr lang="en-US" altLang="zh-CN" dirty="0"/>
              <a:t>Q</a:t>
            </a:r>
            <a:r>
              <a:rPr lang="zh-CN" altLang="en-US" dirty="0"/>
              <a:t>‘返回影响输出，</a:t>
            </a:r>
            <a:r>
              <a:rPr lang="en-US" altLang="zh-CN" dirty="0"/>
              <a:t>3</a:t>
            </a:r>
            <a:r>
              <a:rPr lang="zh-CN" altLang="en-US" dirty="0"/>
              <a:t>级延时。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sz="1200" b="1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CP </a:t>
            </a:r>
            <a:r>
              <a:rPr kumimoji="0" lang="zh-CN" altLang="en-US" sz="12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一级门延时</a:t>
            </a:r>
            <a:r>
              <a:rPr kumimoji="0" lang="en-US" altLang="zh-CN" sz="12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12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0" lang="en-US" altLang="zh-CN" sz="12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CP=0</a:t>
            </a:r>
            <a:r>
              <a:rPr kumimoji="0" lang="zh-CN" altLang="en-US" sz="12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0" lang="en-US" altLang="zh-CN" sz="12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12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到门</a:t>
            </a:r>
            <a:r>
              <a:rPr kumimoji="0" lang="en-US" altLang="zh-CN" sz="12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kumimoji="0" lang="zh-CN" altLang="en-US" sz="12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或者 </a:t>
            </a:r>
            <a:r>
              <a:rPr kumimoji="0" lang="en-US" altLang="zh-CN" sz="12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kumimoji="0" lang="zh-CN" altLang="en-US" sz="12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输出，解除对</a:t>
            </a:r>
            <a:r>
              <a:rPr kumimoji="0" lang="en-US" altLang="zh-CN" sz="12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12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kumimoji="0" lang="en-US" altLang="zh-CN" sz="12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zh-CN" altLang="en-US" sz="12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的封锁，需要一级门延时。</a:t>
            </a:r>
            <a:endParaRPr kumimoji="0" lang="en-US" altLang="zh-CN" sz="1200" b="1" i="0" u="none" strike="noStrike" kern="1200" cap="none" spc="0" normalizeH="0" baseline="0" noProof="0" dirty="0"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/>
              <a:t>CP- = 3</a:t>
            </a:r>
            <a:r>
              <a:rPr lang="zh-CN" altLang="en-US" dirty="0"/>
              <a:t>级延时</a:t>
            </a:r>
            <a:endParaRPr lang="en-US" altLang="zh-CN" dirty="0"/>
          </a:p>
          <a:p>
            <a:r>
              <a:rPr lang="en-US" altLang="zh-CN" dirty="0"/>
              <a:t>CP+ = 3</a:t>
            </a:r>
            <a:r>
              <a:rPr lang="zh-CN" altLang="en-US" dirty="0"/>
              <a:t>级延时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 flipV="1">
            <a:off x="633045" y="3174576"/>
            <a:ext cx="8446717" cy="45719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58715" y="2466906"/>
            <a:ext cx="7426569" cy="69536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994" y="344593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189640" y="937607"/>
            <a:ext cx="3571387" cy="45719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solidFill>
                <a:schemeClr val="tx1"/>
              </a:solidFill>
            </a:endParaRPr>
          </a:p>
        </p:txBody>
      </p:sp>
      <p:pic>
        <p:nvPicPr>
          <p:cNvPr id="2050" name="Picture 2" descr="https://timgsa.baidu.com/timg?image&amp;quality=80&amp;size=b9999_10000&amp;sec=1513061652214&amp;di=0dbe8ba562ebf8b0aac6fc468b7851b5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2" b="35641"/>
          <a:stretch>
            <a:fillRect/>
          </a:stretch>
        </p:blipFill>
        <p:spPr bwMode="auto">
          <a:xfrm>
            <a:off x="372005" y="275048"/>
            <a:ext cx="3389022" cy="6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3770" y="6459605"/>
            <a:ext cx="518747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309671"/>
            <a:ext cx="6954715" cy="588136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16523" y="984738"/>
            <a:ext cx="8563708" cy="53750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2737" y="6478561"/>
            <a:ext cx="902677" cy="338407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1F08F8"/>
                </a:solidFill>
              </a:defRPr>
            </a:lvl1pPr>
          </a:lstStyle>
          <a:p>
            <a:pPr>
              <a:defRPr/>
            </a:pPr>
            <a:fld id="{315B291C-51FB-4C18-A138-CCB3C24CD792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3770" y="6459605"/>
            <a:ext cx="518747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9788" y="1455006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40642" y="1432904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F4C1C56C-149B-47FD-93E1-25EA40A550F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104" y="265475"/>
            <a:ext cx="6961256" cy="8239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33523" y="127671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33523" y="2100631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532435" y="127671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532435" y="2100631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13AF2-E6BE-46BF-BE60-AE5395E88CAD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125414"/>
            <a:ext cx="2949575" cy="93198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1283677"/>
            <a:ext cx="4629150" cy="457737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B9687-43AD-48E3-B967-34003FFE165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标题 1"/>
          <p:cNvSpPr txBox="1"/>
          <p:nvPr/>
        </p:nvSpPr>
        <p:spPr bwMode="auto">
          <a:xfrm>
            <a:off x="1306104" y="265475"/>
            <a:ext cx="6961256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单击此处编辑母版标题样式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AD361-67D9-49AA-9A53-38CF28EEA58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00100" y="1661550"/>
            <a:ext cx="7772400" cy="466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643A4-3E26-45D1-96DF-2F67516788A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0938" y="617538"/>
            <a:ext cx="5700712" cy="5514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FF35C-FDA9-4B3C-A051-F6FCDC8E36D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100000">
              <a:schemeClr val="bg1"/>
            </a:gs>
            <a:gs pos="100000">
              <a:srgbClr val="0000C8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24769" y="320113"/>
            <a:ext cx="7305992" cy="57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53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3770" y="6459605"/>
            <a:ext cx="518747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9748" y="6465656"/>
            <a:ext cx="2895600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602818" y="6380642"/>
            <a:ext cx="8226425" cy="31750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solidFill>
                <a:schemeClr val="tx1"/>
              </a:solidFill>
            </a:endParaRPr>
          </a:p>
        </p:txBody>
      </p:sp>
      <p:pic>
        <p:nvPicPr>
          <p:cNvPr id="2050" name="Picture 2" descr="https://timgsa.baidu.com/timg?image&amp;quality=80&amp;size=b9999_10000&amp;sec=1513057428162&amp;di=37860fdf3c4871460953786bbfa26622&amp;imgtype=0&amp;src=http%3A%2F%2Fpic.baike.soso.com%2Fp%2F20111015%2F20111015115227-26026804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4" t="12080" r="11532" b="12880"/>
          <a:stretch>
            <a:fillRect/>
          </a:stretch>
        </p:blipFill>
        <p:spPr bwMode="auto">
          <a:xfrm>
            <a:off x="428827" y="248004"/>
            <a:ext cx="677490" cy="66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464668" y="6446811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04336" y="918967"/>
            <a:ext cx="8226425" cy="31750"/>
          </a:xfrm>
          <a:prstGeom prst="rect">
            <a:avLst/>
          </a:prstGeom>
          <a:gradFill rotWithShape="0">
            <a:gsLst>
              <a:gs pos="1600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107784" y="248004"/>
            <a:ext cx="31750" cy="10525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ransition>
    <p:blinds dir="vert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218231"/>
            <a:ext cx="6954715" cy="588136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§ 4.6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触发器（锁存器）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90625" y="1017588"/>
            <a:ext cx="5453063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如何消除</a:t>
            </a:r>
            <a:r>
              <a:rPr lang="en-US" altLang="zh-CN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R-S</a:t>
            </a:r>
            <a:r>
              <a:rPr lang="zh-CN" altLang="en-US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触发器的不定状态？</a:t>
            </a:r>
          </a:p>
        </p:txBody>
      </p:sp>
      <p:sp>
        <p:nvSpPr>
          <p:cNvPr id="7" name="Text Box 49"/>
          <p:cNvSpPr txBox="1">
            <a:spLocks noChangeArrowheads="1"/>
          </p:cNvSpPr>
          <p:nvPr/>
        </p:nvSpPr>
        <p:spPr bwMode="auto">
          <a:xfrm>
            <a:off x="834390" y="5324158"/>
            <a:ext cx="7794625" cy="946150"/>
          </a:xfrm>
          <a:prstGeom prst="rect">
            <a:avLst/>
          </a:prstGeom>
          <a:noFill/>
          <a:ln w="1905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R-S</a:t>
            </a:r>
            <a:r>
              <a:rPr lang="zh-CN" altLang="en-US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电位型触发器的输入由</a:t>
            </a:r>
            <a:r>
              <a:rPr lang="en-US" altLang="zh-CN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b="0" dirty="0">
                <a:ln>
                  <a:solidFill>
                    <a:schemeClr val="tx1"/>
                  </a:solidFill>
                </a:ln>
                <a:ea typeface="黑体" panose="02010609060101010101" pitchFamily="49" charset="-122"/>
                <a:cs typeface="Times New Roman" panose="02020603050405020304" pitchFamily="18" charset="0"/>
              </a:rPr>
              <a:t>双端输入改为单端输入，就不会出现不定状态了！</a:t>
            </a:r>
          </a:p>
        </p:txBody>
      </p:sp>
      <p:sp>
        <p:nvSpPr>
          <p:cNvPr id="8" name="Text Box 129"/>
          <p:cNvSpPr txBox="1">
            <a:spLocks noChangeArrowheads="1"/>
          </p:cNvSpPr>
          <p:nvPr/>
        </p:nvSpPr>
        <p:spPr bwMode="auto">
          <a:xfrm>
            <a:off x="5330825" y="1966913"/>
            <a:ext cx="2620963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功能表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(CP=1)</a:t>
            </a:r>
          </a:p>
        </p:txBody>
      </p:sp>
      <p:grpSp>
        <p:nvGrpSpPr>
          <p:cNvPr id="9" name="Group 133"/>
          <p:cNvGrpSpPr/>
          <p:nvPr/>
        </p:nvGrpSpPr>
        <p:grpSpPr bwMode="auto">
          <a:xfrm>
            <a:off x="5803900" y="2673350"/>
            <a:ext cx="1423988" cy="1552575"/>
            <a:chOff x="3656" y="1738"/>
            <a:chExt cx="897" cy="978"/>
          </a:xfrm>
        </p:grpSpPr>
        <p:sp>
          <p:nvSpPr>
            <p:cNvPr id="10" name="Rectangle 108"/>
            <p:cNvSpPr>
              <a:spLocks noChangeArrowheads="1"/>
            </p:cNvSpPr>
            <p:nvPr/>
          </p:nvSpPr>
          <p:spPr bwMode="auto">
            <a:xfrm>
              <a:off x="3989" y="2390"/>
              <a:ext cx="45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07"/>
            <p:cNvSpPr>
              <a:spLocks noChangeArrowheads="1"/>
            </p:cNvSpPr>
            <p:nvPr/>
          </p:nvSpPr>
          <p:spPr bwMode="auto">
            <a:xfrm>
              <a:off x="3656" y="2390"/>
              <a:ext cx="33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/>
          </p:nvSpPr>
          <p:spPr bwMode="auto">
            <a:xfrm>
              <a:off x="3989" y="2064"/>
              <a:ext cx="45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105"/>
            <p:cNvSpPr>
              <a:spLocks noChangeArrowheads="1"/>
            </p:cNvSpPr>
            <p:nvPr/>
          </p:nvSpPr>
          <p:spPr bwMode="auto">
            <a:xfrm>
              <a:off x="3656" y="2064"/>
              <a:ext cx="33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104"/>
            <p:cNvSpPr>
              <a:spLocks noChangeArrowheads="1"/>
            </p:cNvSpPr>
            <p:nvPr/>
          </p:nvSpPr>
          <p:spPr bwMode="auto">
            <a:xfrm>
              <a:off x="3989" y="1738"/>
              <a:ext cx="45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03"/>
            <p:cNvSpPr>
              <a:spLocks noChangeArrowheads="1"/>
            </p:cNvSpPr>
            <p:nvPr/>
          </p:nvSpPr>
          <p:spPr bwMode="auto">
            <a:xfrm>
              <a:off x="3656" y="1738"/>
              <a:ext cx="33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10"/>
            <p:cNvSpPr>
              <a:spLocks noChangeShapeType="1"/>
            </p:cNvSpPr>
            <p:nvPr/>
          </p:nvSpPr>
          <p:spPr bwMode="auto">
            <a:xfrm>
              <a:off x="3656" y="2064"/>
              <a:ext cx="7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11"/>
            <p:cNvSpPr>
              <a:spLocks noChangeShapeType="1"/>
            </p:cNvSpPr>
            <p:nvPr/>
          </p:nvSpPr>
          <p:spPr bwMode="auto">
            <a:xfrm>
              <a:off x="3656" y="2390"/>
              <a:ext cx="7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14"/>
            <p:cNvSpPr>
              <a:spLocks noChangeShapeType="1"/>
            </p:cNvSpPr>
            <p:nvPr/>
          </p:nvSpPr>
          <p:spPr bwMode="auto">
            <a:xfrm>
              <a:off x="3989" y="1738"/>
              <a:ext cx="0" cy="9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09"/>
            <p:cNvSpPr>
              <a:spLocks noChangeShapeType="1"/>
            </p:cNvSpPr>
            <p:nvPr/>
          </p:nvSpPr>
          <p:spPr bwMode="auto">
            <a:xfrm>
              <a:off x="3656" y="1738"/>
              <a:ext cx="78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13"/>
            <p:cNvSpPr>
              <a:spLocks noChangeShapeType="1"/>
            </p:cNvSpPr>
            <p:nvPr/>
          </p:nvSpPr>
          <p:spPr bwMode="auto">
            <a:xfrm>
              <a:off x="3656" y="1738"/>
              <a:ext cx="0" cy="97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15"/>
            <p:cNvSpPr>
              <a:spLocks noChangeShapeType="1"/>
            </p:cNvSpPr>
            <p:nvPr/>
          </p:nvSpPr>
          <p:spPr bwMode="auto">
            <a:xfrm>
              <a:off x="4442" y="1738"/>
              <a:ext cx="0" cy="97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112"/>
            <p:cNvSpPr>
              <a:spLocks noChangeShapeType="1"/>
            </p:cNvSpPr>
            <p:nvPr/>
          </p:nvSpPr>
          <p:spPr bwMode="auto">
            <a:xfrm>
              <a:off x="3656" y="2716"/>
              <a:ext cx="78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Text Box 130"/>
            <p:cNvSpPr txBox="1">
              <a:spLocks noChangeArrowheads="1"/>
            </p:cNvSpPr>
            <p:nvPr/>
          </p:nvSpPr>
          <p:spPr bwMode="auto">
            <a:xfrm>
              <a:off x="3705" y="1750"/>
              <a:ext cx="348" cy="33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4" name="Text Box 132"/>
            <p:cNvSpPr txBox="1">
              <a:spLocks noChangeArrowheads="1"/>
            </p:cNvSpPr>
            <p:nvPr/>
          </p:nvSpPr>
          <p:spPr bwMode="auto">
            <a:xfrm>
              <a:off x="3955" y="1739"/>
              <a:ext cx="59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n+1</a:t>
              </a:r>
            </a:p>
          </p:txBody>
        </p:sp>
      </p:grpSp>
      <p:sp>
        <p:nvSpPr>
          <p:cNvPr id="25" name="Text Box 134"/>
          <p:cNvSpPr txBox="1">
            <a:spLocks noChangeArrowheads="1"/>
          </p:cNvSpPr>
          <p:nvPr/>
        </p:nvSpPr>
        <p:spPr bwMode="auto">
          <a:xfrm>
            <a:off x="5900738" y="3208338"/>
            <a:ext cx="11557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0     0</a:t>
            </a:r>
          </a:p>
        </p:txBody>
      </p:sp>
      <p:sp>
        <p:nvSpPr>
          <p:cNvPr id="26" name="Text Box 135"/>
          <p:cNvSpPr txBox="1">
            <a:spLocks noChangeArrowheads="1"/>
          </p:cNvSpPr>
          <p:nvPr/>
        </p:nvSpPr>
        <p:spPr bwMode="auto">
          <a:xfrm>
            <a:off x="5918200" y="3725863"/>
            <a:ext cx="11557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1     1</a:t>
            </a:r>
          </a:p>
        </p:txBody>
      </p:sp>
      <p:grpSp>
        <p:nvGrpSpPr>
          <p:cNvPr id="27" name="Group 144"/>
          <p:cNvGrpSpPr/>
          <p:nvPr/>
        </p:nvGrpSpPr>
        <p:grpSpPr bwMode="auto">
          <a:xfrm>
            <a:off x="1536700" y="1858963"/>
            <a:ext cx="2798763" cy="3240087"/>
            <a:chOff x="968" y="1171"/>
            <a:chExt cx="1763" cy="2041"/>
          </a:xfrm>
        </p:grpSpPr>
        <p:grpSp>
          <p:nvGrpSpPr>
            <p:cNvPr id="28" name="Group 138"/>
            <p:cNvGrpSpPr/>
            <p:nvPr/>
          </p:nvGrpSpPr>
          <p:grpSpPr bwMode="auto">
            <a:xfrm>
              <a:off x="968" y="1171"/>
              <a:ext cx="1763" cy="2041"/>
              <a:chOff x="968" y="1171"/>
              <a:chExt cx="1763" cy="2041"/>
            </a:xfrm>
          </p:grpSpPr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1498" y="1629"/>
                <a:ext cx="403" cy="1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Oval 7"/>
              <p:cNvSpPr>
                <a:spLocks noChangeArrowheads="1"/>
              </p:cNvSpPr>
              <p:nvPr/>
            </p:nvSpPr>
            <p:spPr bwMode="auto">
              <a:xfrm>
                <a:off x="1642" y="1562"/>
                <a:ext cx="86" cy="6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8"/>
              <p:cNvSpPr>
                <a:spLocks noChangeShapeType="1"/>
              </p:cNvSpPr>
              <p:nvPr/>
            </p:nvSpPr>
            <p:spPr bwMode="auto">
              <a:xfrm flipV="1">
                <a:off x="1700" y="1249"/>
                <a:ext cx="0" cy="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Line 9"/>
              <p:cNvSpPr>
                <a:spLocks noChangeShapeType="1"/>
              </p:cNvSpPr>
              <p:nvPr/>
            </p:nvSpPr>
            <p:spPr bwMode="auto">
              <a:xfrm>
                <a:off x="1584" y="1808"/>
                <a:ext cx="1" cy="3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Line 10"/>
              <p:cNvSpPr>
                <a:spLocks noChangeShapeType="1"/>
              </p:cNvSpPr>
              <p:nvPr/>
            </p:nvSpPr>
            <p:spPr bwMode="auto">
              <a:xfrm>
                <a:off x="1815" y="1808"/>
                <a:ext cx="1" cy="1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Rectangle 11"/>
              <p:cNvSpPr>
                <a:spLocks noChangeArrowheads="1"/>
              </p:cNvSpPr>
              <p:nvPr/>
            </p:nvSpPr>
            <p:spPr bwMode="auto">
              <a:xfrm>
                <a:off x="2218" y="1629"/>
                <a:ext cx="403" cy="1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Oval 12"/>
              <p:cNvSpPr>
                <a:spLocks noChangeArrowheads="1"/>
              </p:cNvSpPr>
              <p:nvPr/>
            </p:nvSpPr>
            <p:spPr bwMode="auto">
              <a:xfrm>
                <a:off x="2362" y="1562"/>
                <a:ext cx="87" cy="6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 flipV="1">
                <a:off x="2420" y="1249"/>
                <a:ext cx="0" cy="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Line 14"/>
              <p:cNvSpPr>
                <a:spLocks noChangeShapeType="1"/>
              </p:cNvSpPr>
              <p:nvPr/>
            </p:nvSpPr>
            <p:spPr bwMode="auto">
              <a:xfrm flipH="1">
                <a:off x="2285" y="1823"/>
                <a:ext cx="0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Line 15"/>
              <p:cNvSpPr>
                <a:spLocks noChangeShapeType="1"/>
              </p:cNvSpPr>
              <p:nvPr/>
            </p:nvSpPr>
            <p:spPr bwMode="auto">
              <a:xfrm>
                <a:off x="2535" y="1808"/>
                <a:ext cx="3" cy="3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Line 16"/>
              <p:cNvSpPr>
                <a:spLocks noChangeShapeType="1"/>
              </p:cNvSpPr>
              <p:nvPr/>
            </p:nvSpPr>
            <p:spPr bwMode="auto">
              <a:xfrm>
                <a:off x="1700" y="1428"/>
                <a:ext cx="1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1872" y="1428"/>
                <a:ext cx="317" cy="5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2247" y="1428"/>
                <a:ext cx="1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 flipH="1">
                <a:off x="1931" y="1428"/>
                <a:ext cx="316" cy="5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2189" y="197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Line 21"/>
              <p:cNvSpPr>
                <a:spLocks noChangeShapeType="1"/>
              </p:cNvSpPr>
              <p:nvPr/>
            </p:nvSpPr>
            <p:spPr bwMode="auto">
              <a:xfrm flipH="1">
                <a:off x="1815" y="1988"/>
                <a:ext cx="1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Line 22"/>
              <p:cNvSpPr>
                <a:spLocks noChangeShapeType="1"/>
              </p:cNvSpPr>
              <p:nvPr/>
            </p:nvSpPr>
            <p:spPr bwMode="auto">
              <a:xfrm flipV="1">
                <a:off x="1815" y="1921"/>
                <a:ext cx="1" cy="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Text Box 23"/>
              <p:cNvSpPr txBox="1">
                <a:spLocks noChangeArrowheads="1"/>
              </p:cNvSpPr>
              <p:nvPr/>
            </p:nvSpPr>
            <p:spPr bwMode="auto">
              <a:xfrm>
                <a:off x="968" y="2885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52" name="Text Box 24"/>
              <p:cNvSpPr txBox="1">
                <a:spLocks noChangeArrowheads="1"/>
              </p:cNvSpPr>
              <p:nvPr/>
            </p:nvSpPr>
            <p:spPr bwMode="auto">
              <a:xfrm>
                <a:off x="1429" y="1171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2327" y="2238"/>
                <a:ext cx="404" cy="1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Oval 26"/>
              <p:cNvSpPr>
                <a:spLocks noChangeArrowheads="1"/>
              </p:cNvSpPr>
              <p:nvPr/>
            </p:nvSpPr>
            <p:spPr bwMode="auto">
              <a:xfrm>
                <a:off x="2493" y="2170"/>
                <a:ext cx="87" cy="6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Line 27"/>
              <p:cNvSpPr>
                <a:spLocks noChangeShapeType="1"/>
              </p:cNvSpPr>
              <p:nvPr/>
            </p:nvSpPr>
            <p:spPr bwMode="auto">
              <a:xfrm flipH="1">
                <a:off x="2414" y="2417"/>
                <a:ext cx="0" cy="1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Line 28"/>
              <p:cNvSpPr>
                <a:spLocks noChangeShapeType="1"/>
              </p:cNvSpPr>
              <p:nvPr/>
            </p:nvSpPr>
            <p:spPr bwMode="auto">
              <a:xfrm>
                <a:off x="2594" y="2430"/>
                <a:ext cx="0" cy="5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Line 29"/>
              <p:cNvSpPr>
                <a:spLocks noChangeShapeType="1"/>
              </p:cNvSpPr>
              <p:nvPr/>
            </p:nvSpPr>
            <p:spPr bwMode="auto">
              <a:xfrm>
                <a:off x="2414" y="2529"/>
                <a:ext cx="0" cy="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Rectangle 30"/>
              <p:cNvSpPr>
                <a:spLocks noChangeArrowheads="1"/>
              </p:cNvSpPr>
              <p:nvPr/>
            </p:nvSpPr>
            <p:spPr bwMode="auto">
              <a:xfrm>
                <a:off x="1401" y="2238"/>
                <a:ext cx="404" cy="1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Oval 31"/>
              <p:cNvSpPr>
                <a:spLocks noChangeArrowheads="1"/>
              </p:cNvSpPr>
              <p:nvPr/>
            </p:nvSpPr>
            <p:spPr bwMode="auto">
              <a:xfrm>
                <a:off x="1545" y="2170"/>
                <a:ext cx="87" cy="6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32"/>
              <p:cNvSpPr>
                <a:spLocks noChangeShapeType="1"/>
              </p:cNvSpPr>
              <p:nvPr/>
            </p:nvSpPr>
            <p:spPr bwMode="auto">
              <a:xfrm>
                <a:off x="1505" y="2417"/>
                <a:ext cx="0" cy="6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Line 33"/>
              <p:cNvSpPr>
                <a:spLocks noChangeShapeType="1"/>
              </p:cNvSpPr>
              <p:nvPr/>
            </p:nvSpPr>
            <p:spPr bwMode="auto">
              <a:xfrm>
                <a:off x="1696" y="2417"/>
                <a:ext cx="0" cy="1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Line 35"/>
              <p:cNvSpPr>
                <a:spLocks noChangeShapeType="1"/>
              </p:cNvSpPr>
              <p:nvPr/>
            </p:nvSpPr>
            <p:spPr bwMode="auto">
              <a:xfrm>
                <a:off x="1695" y="2551"/>
                <a:ext cx="7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Text Box 36"/>
              <p:cNvSpPr txBox="1">
                <a:spLocks noChangeArrowheads="1"/>
              </p:cNvSpPr>
              <p:nvPr/>
            </p:nvSpPr>
            <p:spPr bwMode="auto">
              <a:xfrm>
                <a:off x="1640" y="2583"/>
                <a:ext cx="393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64" name="Line 37"/>
              <p:cNvSpPr>
                <a:spLocks noChangeShapeType="1"/>
              </p:cNvSpPr>
              <p:nvPr/>
            </p:nvSpPr>
            <p:spPr bwMode="auto">
              <a:xfrm flipH="1">
                <a:off x="2321" y="3021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 rot="5400000">
                <a:off x="1959" y="2930"/>
                <a:ext cx="318" cy="2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Oval 39"/>
              <p:cNvSpPr>
                <a:spLocks noChangeArrowheads="1"/>
              </p:cNvSpPr>
              <p:nvPr/>
            </p:nvSpPr>
            <p:spPr bwMode="auto">
              <a:xfrm rot="5400000">
                <a:off x="2223" y="2980"/>
                <a:ext cx="102" cy="9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40"/>
              <p:cNvSpPr>
                <a:spLocks noChangeShapeType="1"/>
              </p:cNvSpPr>
              <p:nvPr/>
            </p:nvSpPr>
            <p:spPr bwMode="auto">
              <a:xfrm rot="5400000" flipH="1">
                <a:off x="1606" y="2648"/>
                <a:ext cx="1" cy="74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Line 41"/>
              <p:cNvSpPr>
                <a:spLocks noChangeShapeType="1"/>
              </p:cNvSpPr>
              <p:nvPr/>
            </p:nvSpPr>
            <p:spPr bwMode="auto">
              <a:xfrm>
                <a:off x="2051" y="2553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Text Box 42"/>
              <p:cNvSpPr txBox="1">
                <a:spLocks noChangeArrowheads="1"/>
              </p:cNvSpPr>
              <p:nvPr/>
            </p:nvSpPr>
            <p:spPr bwMode="auto">
              <a:xfrm>
                <a:off x="2396" y="1215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70" name="Line 43"/>
              <p:cNvSpPr>
                <a:spLocks noChangeShapeType="1"/>
              </p:cNvSpPr>
              <p:nvPr/>
            </p:nvSpPr>
            <p:spPr bwMode="auto">
              <a:xfrm>
                <a:off x="2467" y="126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Oval 44"/>
              <p:cNvSpPr>
                <a:spLocks noChangeArrowheads="1"/>
              </p:cNvSpPr>
              <p:nvPr/>
            </p:nvSpPr>
            <p:spPr bwMode="auto">
              <a:xfrm>
                <a:off x="1468" y="2978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Oval 45"/>
              <p:cNvSpPr>
                <a:spLocks noChangeArrowheads="1"/>
              </p:cNvSpPr>
              <p:nvPr/>
            </p:nvSpPr>
            <p:spPr bwMode="auto">
              <a:xfrm>
                <a:off x="2022" y="2522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Oval 46"/>
              <p:cNvSpPr>
                <a:spLocks noChangeArrowheads="1"/>
              </p:cNvSpPr>
              <p:nvPr/>
            </p:nvSpPr>
            <p:spPr bwMode="auto">
              <a:xfrm>
                <a:off x="2392" y="1392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Oval 47"/>
              <p:cNvSpPr>
                <a:spLocks noChangeArrowheads="1"/>
              </p:cNvSpPr>
              <p:nvPr/>
            </p:nvSpPr>
            <p:spPr bwMode="auto">
              <a:xfrm>
                <a:off x="1664" y="1392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" name="Text Box 139"/>
            <p:cNvSpPr txBox="1">
              <a:spLocks noChangeArrowheads="1"/>
            </p:cNvSpPr>
            <p:nvPr/>
          </p:nvSpPr>
          <p:spPr bwMode="auto">
            <a:xfrm>
              <a:off x="1989" y="2869"/>
              <a:ext cx="261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0" name="Text Box 140"/>
            <p:cNvSpPr txBox="1">
              <a:spLocks noChangeArrowheads="1"/>
            </p:cNvSpPr>
            <p:nvPr/>
          </p:nvSpPr>
          <p:spPr bwMode="auto">
            <a:xfrm>
              <a:off x="1499" y="1608"/>
              <a:ext cx="261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31" name="Text Box 141"/>
            <p:cNvSpPr txBox="1">
              <a:spLocks noChangeArrowheads="1"/>
            </p:cNvSpPr>
            <p:nvPr/>
          </p:nvSpPr>
          <p:spPr bwMode="auto">
            <a:xfrm>
              <a:off x="2216" y="1608"/>
              <a:ext cx="261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32" name="Text Box 142"/>
            <p:cNvSpPr txBox="1">
              <a:spLocks noChangeArrowheads="1"/>
            </p:cNvSpPr>
            <p:nvPr/>
          </p:nvSpPr>
          <p:spPr bwMode="auto">
            <a:xfrm>
              <a:off x="1401" y="2217"/>
              <a:ext cx="261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33" name="Text Box 143"/>
            <p:cNvSpPr txBox="1">
              <a:spLocks noChangeArrowheads="1"/>
            </p:cNvSpPr>
            <p:nvPr/>
          </p:nvSpPr>
          <p:spPr bwMode="auto">
            <a:xfrm>
              <a:off x="2314" y="2206"/>
              <a:ext cx="261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  <p:bldP spid="25" grpId="0" autoUpdateAnimBg="0"/>
      <p:bldP spid="2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2"/>
          <p:cNvGrpSpPr/>
          <p:nvPr/>
        </p:nvGrpSpPr>
        <p:grpSpPr bwMode="auto">
          <a:xfrm>
            <a:off x="1285875" y="617538"/>
            <a:ext cx="2414588" cy="3600449"/>
            <a:chOff x="810" y="389"/>
            <a:chExt cx="1521" cy="2268"/>
          </a:xfrm>
        </p:grpSpPr>
        <p:grpSp>
          <p:nvGrpSpPr>
            <p:cNvPr id="3" name="Group 193"/>
            <p:cNvGrpSpPr/>
            <p:nvPr/>
          </p:nvGrpSpPr>
          <p:grpSpPr bwMode="auto">
            <a:xfrm>
              <a:off x="810" y="389"/>
              <a:ext cx="1521" cy="2268"/>
              <a:chOff x="810" y="488"/>
              <a:chExt cx="1521" cy="2268"/>
            </a:xfrm>
          </p:grpSpPr>
          <p:sp>
            <p:nvSpPr>
              <p:cNvPr id="5" name="Rectangle 194"/>
              <p:cNvSpPr>
                <a:spLocks noChangeArrowheads="1"/>
              </p:cNvSpPr>
              <p:nvPr/>
            </p:nvSpPr>
            <p:spPr bwMode="auto">
              <a:xfrm>
                <a:off x="987" y="977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Line 195"/>
              <p:cNvSpPr>
                <a:spLocks noChangeShapeType="1"/>
              </p:cNvSpPr>
              <p:nvPr/>
            </p:nvSpPr>
            <p:spPr bwMode="auto">
              <a:xfrm flipH="1">
                <a:off x="1371" y="2321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Oval 196"/>
              <p:cNvSpPr>
                <a:spLocks noChangeArrowheads="1"/>
              </p:cNvSpPr>
              <p:nvPr/>
            </p:nvSpPr>
            <p:spPr bwMode="auto">
              <a:xfrm>
                <a:off x="1563" y="919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Line 197"/>
              <p:cNvSpPr>
                <a:spLocks noChangeShapeType="1"/>
              </p:cNvSpPr>
              <p:nvPr/>
            </p:nvSpPr>
            <p:spPr bwMode="auto">
              <a:xfrm>
                <a:off x="1131" y="737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Line 198"/>
              <p:cNvSpPr>
                <a:spLocks noChangeShapeType="1"/>
              </p:cNvSpPr>
              <p:nvPr/>
            </p:nvSpPr>
            <p:spPr bwMode="auto">
              <a:xfrm>
                <a:off x="1591" y="72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199"/>
              <p:cNvSpPr>
                <a:spLocks noChangeArrowheads="1"/>
              </p:cNvSpPr>
              <p:nvPr/>
            </p:nvSpPr>
            <p:spPr bwMode="auto">
              <a:xfrm>
                <a:off x="925" y="488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1" name="Rectangle 200"/>
              <p:cNvSpPr>
                <a:spLocks noChangeArrowheads="1"/>
              </p:cNvSpPr>
              <p:nvPr/>
            </p:nvSpPr>
            <p:spPr bwMode="auto">
              <a:xfrm>
                <a:off x="1563" y="501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2" name="Line 201"/>
              <p:cNvSpPr>
                <a:spLocks noChangeShapeType="1"/>
              </p:cNvSpPr>
              <p:nvPr/>
            </p:nvSpPr>
            <p:spPr bwMode="auto">
              <a:xfrm>
                <a:off x="1622" y="549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202"/>
              <p:cNvSpPr>
                <a:spLocks noChangeArrowheads="1"/>
              </p:cNvSpPr>
              <p:nvPr/>
            </p:nvSpPr>
            <p:spPr bwMode="auto">
              <a:xfrm>
                <a:off x="987" y="1169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14" name="Rectangle 203"/>
              <p:cNvSpPr>
                <a:spLocks noChangeArrowheads="1"/>
              </p:cNvSpPr>
              <p:nvPr/>
            </p:nvSpPr>
            <p:spPr bwMode="auto">
              <a:xfrm>
                <a:off x="1515" y="1169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15" name="Line 204"/>
              <p:cNvSpPr>
                <a:spLocks noChangeShapeType="1"/>
              </p:cNvSpPr>
              <p:nvPr/>
            </p:nvSpPr>
            <p:spPr bwMode="auto">
              <a:xfrm>
                <a:off x="1371" y="1409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205"/>
              <p:cNvSpPr>
                <a:spLocks noChangeArrowheads="1"/>
              </p:cNvSpPr>
              <p:nvPr/>
            </p:nvSpPr>
            <p:spPr bwMode="auto">
              <a:xfrm>
                <a:off x="1157" y="1169"/>
                <a:ext cx="46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206"/>
              <p:cNvSpPr>
                <a:spLocks noChangeArrowheads="1"/>
              </p:cNvSpPr>
              <p:nvPr/>
            </p:nvSpPr>
            <p:spPr bwMode="auto">
              <a:xfrm>
                <a:off x="987" y="1770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主</a:t>
                </a:r>
              </a:p>
            </p:txBody>
          </p:sp>
          <p:sp>
            <p:nvSpPr>
              <p:cNvPr id="18" name="Line 207"/>
              <p:cNvSpPr>
                <a:spLocks noChangeShapeType="1"/>
              </p:cNvSpPr>
              <p:nvPr/>
            </p:nvSpPr>
            <p:spPr bwMode="auto">
              <a:xfrm>
                <a:off x="1127" y="2215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208"/>
              <p:cNvSpPr>
                <a:spLocks noChangeShapeType="1"/>
              </p:cNvSpPr>
              <p:nvPr/>
            </p:nvSpPr>
            <p:spPr bwMode="auto">
              <a:xfrm>
                <a:off x="1626" y="2215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0" name="Group 209"/>
              <p:cNvGrpSpPr/>
              <p:nvPr/>
            </p:nvGrpSpPr>
            <p:grpSpPr bwMode="auto">
              <a:xfrm>
                <a:off x="1611" y="1409"/>
                <a:ext cx="48" cy="344"/>
                <a:chOff x="1248" y="2233"/>
                <a:chExt cx="48" cy="344"/>
              </a:xfrm>
            </p:grpSpPr>
            <p:sp>
              <p:nvSpPr>
                <p:cNvPr id="42" name="Line 210"/>
                <p:cNvSpPr>
                  <a:spLocks noChangeShapeType="1"/>
                </p:cNvSpPr>
                <p:nvPr/>
              </p:nvSpPr>
              <p:spPr bwMode="auto">
                <a:xfrm>
                  <a:off x="1276" y="2233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3" name="Oval 211"/>
                <p:cNvSpPr>
                  <a:spLocks noChangeArrowheads="1"/>
                </p:cNvSpPr>
                <p:nvPr/>
              </p:nvSpPr>
              <p:spPr bwMode="auto">
                <a:xfrm>
                  <a:off x="1248" y="2529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1" name="Line 212"/>
              <p:cNvSpPr>
                <a:spLocks noChangeShapeType="1"/>
              </p:cNvSpPr>
              <p:nvPr/>
            </p:nvSpPr>
            <p:spPr bwMode="auto">
              <a:xfrm>
                <a:off x="1131" y="1419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213"/>
              <p:cNvSpPr>
                <a:spLocks noChangeArrowheads="1"/>
              </p:cNvSpPr>
              <p:nvPr/>
            </p:nvSpPr>
            <p:spPr bwMode="auto">
              <a:xfrm>
                <a:off x="990" y="2462"/>
                <a:ext cx="192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23" name="Rectangle 214"/>
              <p:cNvSpPr>
                <a:spLocks noChangeArrowheads="1"/>
              </p:cNvSpPr>
              <p:nvPr/>
            </p:nvSpPr>
            <p:spPr bwMode="auto">
              <a:xfrm>
                <a:off x="1557" y="2462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</a:p>
            </p:txBody>
          </p:sp>
          <p:sp>
            <p:nvSpPr>
              <p:cNvPr id="24" name="Line 215"/>
              <p:cNvSpPr>
                <a:spLocks noChangeShapeType="1"/>
              </p:cNvSpPr>
              <p:nvPr/>
            </p:nvSpPr>
            <p:spPr bwMode="auto">
              <a:xfrm>
                <a:off x="2139" y="2033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Line 216"/>
              <p:cNvSpPr>
                <a:spLocks noChangeShapeType="1"/>
              </p:cNvSpPr>
              <p:nvPr/>
            </p:nvSpPr>
            <p:spPr bwMode="auto">
              <a:xfrm>
                <a:off x="1371" y="2215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217"/>
              <p:cNvSpPr>
                <a:spLocks noChangeArrowheads="1"/>
              </p:cNvSpPr>
              <p:nvPr/>
            </p:nvSpPr>
            <p:spPr bwMode="auto">
              <a:xfrm>
                <a:off x="1227" y="2465"/>
                <a:ext cx="354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27" name="Rectangle 218"/>
              <p:cNvSpPr>
                <a:spLocks noChangeArrowheads="1"/>
              </p:cNvSpPr>
              <p:nvPr/>
            </p:nvSpPr>
            <p:spPr bwMode="auto">
              <a:xfrm>
                <a:off x="1947" y="1793"/>
                <a:ext cx="38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Oval 219"/>
              <p:cNvSpPr>
                <a:spLocks noChangeArrowheads="1"/>
              </p:cNvSpPr>
              <p:nvPr/>
            </p:nvSpPr>
            <p:spPr bwMode="auto">
              <a:xfrm>
                <a:off x="2116" y="1745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220"/>
              <p:cNvSpPr>
                <a:spLocks noChangeShapeType="1"/>
              </p:cNvSpPr>
              <p:nvPr/>
            </p:nvSpPr>
            <p:spPr bwMode="auto">
              <a:xfrm>
                <a:off x="2139" y="1505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221"/>
              <p:cNvSpPr>
                <a:spLocks noChangeShapeType="1"/>
              </p:cNvSpPr>
              <p:nvPr/>
            </p:nvSpPr>
            <p:spPr bwMode="auto">
              <a:xfrm>
                <a:off x="1371" y="1505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Rectangle 222"/>
              <p:cNvSpPr>
                <a:spLocks noChangeArrowheads="1"/>
              </p:cNvSpPr>
              <p:nvPr/>
            </p:nvSpPr>
            <p:spPr bwMode="auto">
              <a:xfrm>
                <a:off x="1179" y="929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从</a:t>
                </a:r>
              </a:p>
            </p:txBody>
          </p:sp>
          <p:sp>
            <p:nvSpPr>
              <p:cNvPr id="32" name="Oval 223"/>
              <p:cNvSpPr>
                <a:spLocks noChangeArrowheads="1"/>
              </p:cNvSpPr>
              <p:nvPr/>
            </p:nvSpPr>
            <p:spPr bwMode="auto">
              <a:xfrm>
                <a:off x="1343" y="2293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Rectangle 224"/>
              <p:cNvSpPr>
                <a:spLocks noChangeArrowheads="1"/>
              </p:cNvSpPr>
              <p:nvPr/>
            </p:nvSpPr>
            <p:spPr bwMode="auto">
              <a:xfrm>
                <a:off x="843" y="1457"/>
                <a:ext cx="31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4" name="Group 225"/>
              <p:cNvGrpSpPr/>
              <p:nvPr/>
            </p:nvGrpSpPr>
            <p:grpSpPr bwMode="auto">
              <a:xfrm>
                <a:off x="1615" y="1505"/>
                <a:ext cx="313" cy="288"/>
                <a:chOff x="4574" y="1234"/>
                <a:chExt cx="313" cy="288"/>
              </a:xfrm>
            </p:grpSpPr>
            <p:sp>
              <p:nvSpPr>
                <p:cNvPr id="40" name="Rectangle 226"/>
                <p:cNvSpPr>
                  <a:spLocks noChangeArrowheads="1"/>
                </p:cNvSpPr>
                <p:nvPr/>
              </p:nvSpPr>
              <p:spPr bwMode="auto">
                <a:xfrm>
                  <a:off x="4574" y="1234"/>
                  <a:ext cx="31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</a:t>
                  </a:r>
                </a:p>
              </p:txBody>
            </p:sp>
            <p:sp>
              <p:nvSpPr>
                <p:cNvPr id="41" name="Line 227"/>
                <p:cNvSpPr>
                  <a:spLocks noChangeShapeType="1"/>
                </p:cNvSpPr>
                <p:nvPr/>
              </p:nvSpPr>
              <p:spPr bwMode="auto">
                <a:xfrm>
                  <a:off x="4634" y="128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5" name="Rectangle 228"/>
              <p:cNvSpPr>
                <a:spLocks noChangeArrowheads="1"/>
              </p:cNvSpPr>
              <p:nvPr/>
            </p:nvSpPr>
            <p:spPr bwMode="auto">
              <a:xfrm>
                <a:off x="1512" y="1942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36" name="Rectangle 229"/>
              <p:cNvSpPr>
                <a:spLocks noChangeArrowheads="1"/>
              </p:cNvSpPr>
              <p:nvPr/>
            </p:nvSpPr>
            <p:spPr bwMode="auto">
              <a:xfrm>
                <a:off x="981" y="1954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37" name="Freeform 230"/>
              <p:cNvSpPr/>
              <p:nvPr/>
            </p:nvSpPr>
            <p:spPr bwMode="auto">
              <a:xfrm>
                <a:off x="810" y="858"/>
                <a:ext cx="780" cy="1457"/>
              </a:xfrm>
              <a:custGeom>
                <a:avLst/>
                <a:gdLst>
                  <a:gd name="T0" fmla="*/ 698 w 802"/>
                  <a:gd name="T1" fmla="*/ 0 h 1457"/>
                  <a:gd name="T2" fmla="*/ 0 w 802"/>
                  <a:gd name="T3" fmla="*/ 0 h 1457"/>
                  <a:gd name="T4" fmla="*/ 0 w 802"/>
                  <a:gd name="T5" fmla="*/ 1457 h 1457"/>
                  <a:gd name="T6" fmla="*/ 226 w 802"/>
                  <a:gd name="T7" fmla="*/ 1457 h 1457"/>
                  <a:gd name="T8" fmla="*/ 226 w 802"/>
                  <a:gd name="T9" fmla="*/ 1344 h 14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2" h="1457">
                    <a:moveTo>
                      <a:pt x="802" y="0"/>
                    </a:moveTo>
                    <a:lnTo>
                      <a:pt x="0" y="0"/>
                    </a:lnTo>
                    <a:lnTo>
                      <a:pt x="0" y="1457"/>
                    </a:lnTo>
                    <a:lnTo>
                      <a:pt x="260" y="1457"/>
                    </a:lnTo>
                    <a:lnTo>
                      <a:pt x="260" y="134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231"/>
              <p:cNvSpPr/>
              <p:nvPr/>
            </p:nvSpPr>
            <p:spPr bwMode="auto">
              <a:xfrm>
                <a:off x="1127" y="790"/>
                <a:ext cx="757" cy="1468"/>
              </a:xfrm>
              <a:custGeom>
                <a:avLst/>
                <a:gdLst>
                  <a:gd name="T0" fmla="*/ 0 w 723"/>
                  <a:gd name="T1" fmla="*/ 0 h 1468"/>
                  <a:gd name="T2" fmla="*/ 910 w 723"/>
                  <a:gd name="T3" fmla="*/ 0 h 1468"/>
                  <a:gd name="T4" fmla="*/ 910 w 723"/>
                  <a:gd name="T5" fmla="*/ 1468 h 1468"/>
                  <a:gd name="T6" fmla="*/ 712 w 723"/>
                  <a:gd name="T7" fmla="*/ 1468 h 14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23" h="1468">
                    <a:moveTo>
                      <a:pt x="0" y="0"/>
                    </a:moveTo>
                    <a:lnTo>
                      <a:pt x="723" y="0"/>
                    </a:lnTo>
                    <a:lnTo>
                      <a:pt x="723" y="1468"/>
                    </a:lnTo>
                    <a:lnTo>
                      <a:pt x="565" y="146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Line 232"/>
              <p:cNvSpPr>
                <a:spLocks noChangeShapeType="1"/>
              </p:cNvSpPr>
              <p:nvPr/>
            </p:nvSpPr>
            <p:spPr bwMode="auto">
              <a:xfrm>
                <a:off x="1711" y="2202"/>
                <a:ext cx="1" cy="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" name="Text Box 233"/>
            <p:cNvSpPr txBox="1">
              <a:spLocks noChangeArrowheads="1"/>
            </p:cNvSpPr>
            <p:nvPr/>
          </p:nvSpPr>
          <p:spPr bwMode="auto">
            <a:xfrm>
              <a:off x="1935" y="1674"/>
              <a:ext cx="250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44" name="Group 43"/>
          <p:cNvGrpSpPr/>
          <p:nvPr/>
        </p:nvGrpSpPr>
        <p:grpSpPr bwMode="auto">
          <a:xfrm>
            <a:off x="4875213" y="795338"/>
            <a:ext cx="3067050" cy="3138487"/>
            <a:chOff x="2869" y="897"/>
            <a:chExt cx="1932" cy="1977"/>
          </a:xfrm>
        </p:grpSpPr>
        <p:grpSp>
          <p:nvGrpSpPr>
            <p:cNvPr id="45" name="Group 44"/>
            <p:cNvGrpSpPr/>
            <p:nvPr/>
          </p:nvGrpSpPr>
          <p:grpSpPr bwMode="auto">
            <a:xfrm>
              <a:off x="2869" y="897"/>
              <a:ext cx="1932" cy="1977"/>
              <a:chOff x="2789" y="756"/>
              <a:chExt cx="1932" cy="1977"/>
            </a:xfrm>
          </p:grpSpPr>
          <p:sp>
            <p:nvSpPr>
              <p:cNvPr id="50" name="Rectangle 45"/>
              <p:cNvSpPr>
                <a:spLocks noChangeArrowheads="1"/>
              </p:cNvSpPr>
              <p:nvPr/>
            </p:nvSpPr>
            <p:spPr bwMode="auto">
              <a:xfrm>
                <a:off x="4041" y="2386"/>
                <a:ext cx="680" cy="3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Rectangle 46"/>
              <p:cNvSpPr>
                <a:spLocks noChangeArrowheads="1"/>
              </p:cNvSpPr>
              <p:nvPr/>
            </p:nvSpPr>
            <p:spPr bwMode="auto">
              <a:xfrm>
                <a:off x="3373" y="2386"/>
                <a:ext cx="668" cy="3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Rectangle 47"/>
              <p:cNvSpPr>
                <a:spLocks noChangeArrowheads="1"/>
              </p:cNvSpPr>
              <p:nvPr/>
            </p:nvSpPr>
            <p:spPr bwMode="auto">
              <a:xfrm>
                <a:off x="2789" y="2386"/>
                <a:ext cx="584" cy="3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Rectangle 48"/>
              <p:cNvSpPr>
                <a:spLocks noChangeArrowheads="1"/>
              </p:cNvSpPr>
              <p:nvPr/>
            </p:nvSpPr>
            <p:spPr bwMode="auto">
              <a:xfrm>
                <a:off x="4041" y="2060"/>
                <a:ext cx="680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Rectangle 49"/>
              <p:cNvSpPr>
                <a:spLocks noChangeArrowheads="1"/>
              </p:cNvSpPr>
              <p:nvPr/>
            </p:nvSpPr>
            <p:spPr bwMode="auto">
              <a:xfrm>
                <a:off x="3373" y="2060"/>
                <a:ext cx="668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Rectangle 50"/>
              <p:cNvSpPr>
                <a:spLocks noChangeArrowheads="1"/>
              </p:cNvSpPr>
              <p:nvPr/>
            </p:nvSpPr>
            <p:spPr bwMode="auto">
              <a:xfrm>
                <a:off x="2789" y="2060"/>
                <a:ext cx="584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Rectangle 51"/>
              <p:cNvSpPr>
                <a:spLocks noChangeArrowheads="1"/>
              </p:cNvSpPr>
              <p:nvPr/>
            </p:nvSpPr>
            <p:spPr bwMode="auto">
              <a:xfrm>
                <a:off x="4041" y="1734"/>
                <a:ext cx="680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Rectangle 52"/>
              <p:cNvSpPr>
                <a:spLocks noChangeArrowheads="1"/>
              </p:cNvSpPr>
              <p:nvPr/>
            </p:nvSpPr>
            <p:spPr bwMode="auto">
              <a:xfrm>
                <a:off x="3373" y="1734"/>
                <a:ext cx="668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Rectangle 53"/>
              <p:cNvSpPr>
                <a:spLocks noChangeArrowheads="1"/>
              </p:cNvSpPr>
              <p:nvPr/>
            </p:nvSpPr>
            <p:spPr bwMode="auto">
              <a:xfrm>
                <a:off x="2789" y="1734"/>
                <a:ext cx="584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54"/>
              <p:cNvSpPr>
                <a:spLocks noChangeArrowheads="1"/>
              </p:cNvSpPr>
              <p:nvPr/>
            </p:nvSpPr>
            <p:spPr bwMode="auto">
              <a:xfrm>
                <a:off x="4041" y="1408"/>
                <a:ext cx="680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55"/>
              <p:cNvSpPr>
                <a:spLocks noChangeArrowheads="1"/>
              </p:cNvSpPr>
              <p:nvPr/>
            </p:nvSpPr>
            <p:spPr bwMode="auto">
              <a:xfrm>
                <a:off x="3373" y="1408"/>
                <a:ext cx="668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30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1" name="Rectangle 56"/>
              <p:cNvSpPr>
                <a:spLocks noChangeArrowheads="1"/>
              </p:cNvSpPr>
              <p:nvPr/>
            </p:nvSpPr>
            <p:spPr bwMode="auto">
              <a:xfrm>
                <a:off x="2789" y="1408"/>
                <a:ext cx="584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57"/>
              <p:cNvSpPr>
                <a:spLocks noChangeArrowheads="1"/>
              </p:cNvSpPr>
              <p:nvPr/>
            </p:nvSpPr>
            <p:spPr bwMode="auto">
              <a:xfrm>
                <a:off x="4041" y="1082"/>
                <a:ext cx="680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800" b="0" i="0" u="none" strike="noStrike" kern="1200" cap="none" spc="0" normalizeH="0" baseline="3000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n+1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58"/>
              <p:cNvSpPr>
                <a:spLocks noChangeArrowheads="1"/>
              </p:cNvSpPr>
              <p:nvPr/>
            </p:nvSpPr>
            <p:spPr bwMode="auto">
              <a:xfrm>
                <a:off x="3373" y="1082"/>
                <a:ext cx="668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r>
                  <a:rPr kumimoji="1" lang="en-US" altLang="zh-CN" sz="2800" b="0" i="0" u="none" strike="noStrike" kern="1200" cap="none" spc="0" normalizeH="0" baseline="3000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n+1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59"/>
              <p:cNvSpPr>
                <a:spLocks noChangeArrowheads="1"/>
              </p:cNvSpPr>
              <p:nvPr/>
            </p:nvSpPr>
            <p:spPr bwMode="auto">
              <a:xfrm>
                <a:off x="2789" y="1082"/>
                <a:ext cx="584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  K</a:t>
                </a:r>
              </a:p>
            </p:txBody>
          </p:sp>
          <p:sp>
            <p:nvSpPr>
              <p:cNvPr id="65" name="Rectangle 60"/>
              <p:cNvSpPr>
                <a:spLocks noChangeArrowheads="1"/>
              </p:cNvSpPr>
              <p:nvPr/>
            </p:nvSpPr>
            <p:spPr bwMode="auto">
              <a:xfrm>
                <a:off x="4041" y="756"/>
                <a:ext cx="680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66" name="Rectangle 61"/>
              <p:cNvSpPr>
                <a:spLocks noChangeArrowheads="1"/>
              </p:cNvSpPr>
              <p:nvPr/>
            </p:nvSpPr>
            <p:spPr bwMode="auto">
              <a:xfrm>
                <a:off x="3373" y="756"/>
                <a:ext cx="668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CP=1</a:t>
                </a:r>
              </a:p>
            </p:txBody>
          </p:sp>
          <p:sp>
            <p:nvSpPr>
              <p:cNvPr id="67" name="Rectangle 62"/>
              <p:cNvSpPr>
                <a:spLocks noChangeArrowheads="1"/>
              </p:cNvSpPr>
              <p:nvPr/>
            </p:nvSpPr>
            <p:spPr bwMode="auto">
              <a:xfrm>
                <a:off x="2789" y="756"/>
                <a:ext cx="584" cy="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>
                <a:off x="2789" y="1082"/>
                <a:ext cx="19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64"/>
              <p:cNvSpPr>
                <a:spLocks noChangeShapeType="1"/>
              </p:cNvSpPr>
              <p:nvPr/>
            </p:nvSpPr>
            <p:spPr bwMode="auto">
              <a:xfrm>
                <a:off x="2789" y="1408"/>
                <a:ext cx="19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Line 65"/>
              <p:cNvSpPr>
                <a:spLocks noChangeShapeType="1"/>
              </p:cNvSpPr>
              <p:nvPr/>
            </p:nvSpPr>
            <p:spPr bwMode="auto">
              <a:xfrm>
                <a:off x="2789" y="1734"/>
                <a:ext cx="19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Line 66"/>
              <p:cNvSpPr>
                <a:spLocks noChangeShapeType="1"/>
              </p:cNvSpPr>
              <p:nvPr/>
            </p:nvSpPr>
            <p:spPr bwMode="auto">
              <a:xfrm>
                <a:off x="2789" y="2060"/>
                <a:ext cx="19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Line 67"/>
              <p:cNvSpPr>
                <a:spLocks noChangeShapeType="1"/>
              </p:cNvSpPr>
              <p:nvPr/>
            </p:nvSpPr>
            <p:spPr bwMode="auto">
              <a:xfrm>
                <a:off x="2789" y="2386"/>
                <a:ext cx="19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Line 68"/>
              <p:cNvSpPr>
                <a:spLocks noChangeShapeType="1"/>
              </p:cNvSpPr>
              <p:nvPr/>
            </p:nvSpPr>
            <p:spPr bwMode="auto">
              <a:xfrm>
                <a:off x="3373" y="756"/>
                <a:ext cx="0" cy="197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Line 69"/>
              <p:cNvSpPr>
                <a:spLocks noChangeShapeType="1"/>
              </p:cNvSpPr>
              <p:nvPr/>
            </p:nvSpPr>
            <p:spPr bwMode="auto">
              <a:xfrm>
                <a:off x="4041" y="756"/>
                <a:ext cx="0" cy="197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Line 70"/>
              <p:cNvSpPr>
                <a:spLocks noChangeShapeType="1"/>
              </p:cNvSpPr>
              <p:nvPr/>
            </p:nvSpPr>
            <p:spPr bwMode="auto">
              <a:xfrm>
                <a:off x="2789" y="756"/>
                <a:ext cx="19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Line 71"/>
              <p:cNvSpPr>
                <a:spLocks noChangeShapeType="1"/>
              </p:cNvSpPr>
              <p:nvPr/>
            </p:nvSpPr>
            <p:spPr bwMode="auto">
              <a:xfrm>
                <a:off x="2789" y="756"/>
                <a:ext cx="0" cy="197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Line 72"/>
              <p:cNvSpPr>
                <a:spLocks noChangeShapeType="1"/>
              </p:cNvSpPr>
              <p:nvPr/>
            </p:nvSpPr>
            <p:spPr bwMode="auto">
              <a:xfrm>
                <a:off x="4721" y="756"/>
                <a:ext cx="0" cy="197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73"/>
              <p:cNvSpPr>
                <a:spLocks noChangeShapeType="1"/>
              </p:cNvSpPr>
              <p:nvPr/>
            </p:nvSpPr>
            <p:spPr bwMode="auto">
              <a:xfrm>
                <a:off x="2789" y="2733"/>
                <a:ext cx="19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79" name="Group 74"/>
              <p:cNvGrpSpPr/>
              <p:nvPr/>
            </p:nvGrpSpPr>
            <p:grpSpPr bwMode="auto">
              <a:xfrm>
                <a:off x="4416" y="802"/>
                <a:ext cx="248" cy="248"/>
                <a:chOff x="4416" y="802"/>
                <a:chExt cx="248" cy="248"/>
              </a:xfrm>
            </p:grpSpPr>
            <p:sp>
              <p:nvSpPr>
                <p:cNvPr id="80" name="Freeform 75"/>
                <p:cNvSpPr/>
                <p:nvPr/>
              </p:nvSpPr>
              <p:spPr bwMode="auto">
                <a:xfrm>
                  <a:off x="4416" y="802"/>
                  <a:ext cx="248" cy="248"/>
                </a:xfrm>
                <a:custGeom>
                  <a:avLst/>
                  <a:gdLst>
                    <a:gd name="T0" fmla="*/ 0 w 248"/>
                    <a:gd name="T1" fmla="*/ 0 h 248"/>
                    <a:gd name="T2" fmla="*/ 147 w 248"/>
                    <a:gd name="T3" fmla="*/ 0 h 248"/>
                    <a:gd name="T4" fmla="*/ 147 w 248"/>
                    <a:gd name="T5" fmla="*/ 248 h 248"/>
                    <a:gd name="T6" fmla="*/ 248 w 248"/>
                    <a:gd name="T7" fmla="*/ 248 h 24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48" h="248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48"/>
                      </a:lnTo>
                      <a:lnTo>
                        <a:pt x="248" y="248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1" name="Line 76"/>
                <p:cNvSpPr>
                  <a:spLocks noChangeShapeType="1"/>
                </p:cNvSpPr>
                <p:nvPr/>
              </p:nvSpPr>
              <p:spPr bwMode="auto">
                <a:xfrm>
                  <a:off x="4563" y="824"/>
                  <a:ext cx="0" cy="17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46" name="Text Box 77"/>
            <p:cNvSpPr txBox="1">
              <a:spLocks noChangeArrowheads="1"/>
            </p:cNvSpPr>
            <p:nvPr/>
          </p:nvSpPr>
          <p:spPr bwMode="auto">
            <a:xfrm>
              <a:off x="2879" y="1559"/>
              <a:ext cx="59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0   0</a:t>
              </a:r>
            </a:p>
          </p:txBody>
        </p:sp>
        <p:sp>
          <p:nvSpPr>
            <p:cNvPr id="47" name="Text Box 78"/>
            <p:cNvSpPr txBox="1">
              <a:spLocks noChangeArrowheads="1"/>
            </p:cNvSpPr>
            <p:nvPr/>
          </p:nvSpPr>
          <p:spPr bwMode="auto">
            <a:xfrm>
              <a:off x="2890" y="1898"/>
              <a:ext cx="59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0   1</a:t>
              </a: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2890" y="2214"/>
              <a:ext cx="59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1   0</a:t>
              </a: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2890" y="2530"/>
              <a:ext cx="59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1   1</a:t>
              </a:r>
            </a:p>
          </p:txBody>
        </p:sp>
      </p:grpSp>
      <p:sp>
        <p:nvSpPr>
          <p:cNvPr id="84" name="Text Box 83"/>
          <p:cNvSpPr txBox="1">
            <a:spLocks noChangeArrowheads="1"/>
          </p:cNvSpPr>
          <p:nvPr/>
        </p:nvSpPr>
        <p:spPr bwMode="auto">
          <a:xfrm>
            <a:off x="1238251" y="3673475"/>
            <a:ext cx="308004" cy="520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7" name="Text Box 86"/>
          <p:cNvSpPr txBox="1">
            <a:spLocks noChangeArrowheads="1"/>
          </p:cNvSpPr>
          <p:nvPr/>
        </p:nvSpPr>
        <p:spPr bwMode="auto">
          <a:xfrm>
            <a:off x="2847982" y="3697287"/>
            <a:ext cx="373055" cy="520701"/>
          </a:xfrm>
          <a:prstGeom prst="rect">
            <a:avLst/>
          </a:prstGeom>
          <a:solidFill>
            <a:srgbClr val="F6F000"/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8" name="Text Box 87"/>
          <p:cNvSpPr txBox="1">
            <a:spLocks noChangeArrowheads="1"/>
          </p:cNvSpPr>
          <p:nvPr/>
        </p:nvSpPr>
        <p:spPr bwMode="auto">
          <a:xfrm>
            <a:off x="6024563" y="1846263"/>
            <a:ext cx="681037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107" name="Text Box 106"/>
          <p:cNvSpPr txBox="1">
            <a:spLocks noChangeArrowheads="1"/>
          </p:cNvSpPr>
          <p:nvPr/>
        </p:nvSpPr>
        <p:spPr bwMode="auto">
          <a:xfrm>
            <a:off x="6094413" y="2384425"/>
            <a:ext cx="3937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800" b="0" i="0" u="none" strike="noStrike" kern="1200" cap="none" spc="0" normalizeH="0" baseline="30000" noProof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Text Box 119"/>
          <p:cNvSpPr txBox="1">
            <a:spLocks noChangeArrowheads="1"/>
          </p:cNvSpPr>
          <p:nvPr/>
        </p:nvSpPr>
        <p:spPr bwMode="auto">
          <a:xfrm>
            <a:off x="6113463" y="2868613"/>
            <a:ext cx="3937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800" b="0" i="0" u="none" strike="noStrike" kern="1200" cap="none" spc="0" normalizeH="0" baseline="3000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" name="Text Box 122"/>
          <p:cNvSpPr txBox="1">
            <a:spLocks noChangeArrowheads="1"/>
          </p:cNvSpPr>
          <p:nvPr/>
        </p:nvSpPr>
        <p:spPr bwMode="auto">
          <a:xfrm>
            <a:off x="2855913" y="3708353"/>
            <a:ext cx="355600" cy="519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1161911" y="519496"/>
            <a:ext cx="314326" cy="519112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2" name="Text Box 131"/>
          <p:cNvSpPr txBox="1">
            <a:spLocks noChangeArrowheads="1"/>
          </p:cNvSpPr>
          <p:nvPr/>
        </p:nvSpPr>
        <p:spPr bwMode="auto">
          <a:xfrm>
            <a:off x="1800234" y="2101056"/>
            <a:ext cx="338130" cy="519113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grpSp>
        <p:nvGrpSpPr>
          <p:cNvPr id="136" name="Group 135"/>
          <p:cNvGrpSpPr/>
          <p:nvPr/>
        </p:nvGrpSpPr>
        <p:grpSpPr bwMode="auto">
          <a:xfrm>
            <a:off x="6040438" y="3406775"/>
            <a:ext cx="681037" cy="519113"/>
            <a:chOff x="2179" y="3783"/>
            <a:chExt cx="429" cy="327"/>
          </a:xfrm>
        </p:grpSpPr>
        <p:sp>
          <p:nvSpPr>
            <p:cNvPr id="137" name="Text Box 136"/>
            <p:cNvSpPr txBox="1">
              <a:spLocks noChangeArrowheads="1"/>
            </p:cNvSpPr>
            <p:nvPr/>
          </p:nvSpPr>
          <p:spPr bwMode="auto">
            <a:xfrm>
              <a:off x="2179" y="3783"/>
              <a:ext cx="42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38" name="Line 137"/>
            <p:cNvSpPr>
              <a:spLocks noChangeShapeType="1"/>
            </p:cNvSpPr>
            <p:nvPr/>
          </p:nvSpPr>
          <p:spPr bwMode="auto">
            <a:xfrm>
              <a:off x="2236" y="3829"/>
              <a:ext cx="1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 bwMode="auto">
          <a:xfrm>
            <a:off x="7045325" y="1846263"/>
            <a:ext cx="696913" cy="2079625"/>
            <a:chOff x="4416" y="1163"/>
            <a:chExt cx="439" cy="1310"/>
          </a:xfrm>
        </p:grpSpPr>
        <p:sp>
          <p:nvSpPr>
            <p:cNvPr id="140" name="Text Box 139"/>
            <p:cNvSpPr txBox="1">
              <a:spLocks noChangeArrowheads="1"/>
            </p:cNvSpPr>
            <p:nvPr/>
          </p:nvSpPr>
          <p:spPr bwMode="auto">
            <a:xfrm>
              <a:off x="4416" y="1163"/>
              <a:ext cx="42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41" name="Text Box 140"/>
            <p:cNvSpPr txBox="1">
              <a:spLocks noChangeArrowheads="1"/>
            </p:cNvSpPr>
            <p:nvPr/>
          </p:nvSpPr>
          <p:spPr bwMode="auto">
            <a:xfrm>
              <a:off x="4460" y="1502"/>
              <a:ext cx="24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2800" b="0" i="0" u="none" strike="noStrike" kern="1200" cap="none" spc="0" normalizeH="0" baseline="3000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Text Box 141"/>
            <p:cNvSpPr txBox="1">
              <a:spLocks noChangeArrowheads="1"/>
            </p:cNvSpPr>
            <p:nvPr/>
          </p:nvSpPr>
          <p:spPr bwMode="auto">
            <a:xfrm>
              <a:off x="4472" y="1807"/>
              <a:ext cx="24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800" b="0" i="0" u="none" strike="noStrike" kern="1200" cap="none" spc="0" normalizeH="0" baseline="3000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3" name="Group 142"/>
            <p:cNvGrpSpPr/>
            <p:nvPr/>
          </p:nvGrpSpPr>
          <p:grpSpPr bwMode="auto">
            <a:xfrm>
              <a:off x="4426" y="2146"/>
              <a:ext cx="429" cy="327"/>
              <a:chOff x="2179" y="3783"/>
              <a:chExt cx="429" cy="327"/>
            </a:xfrm>
          </p:grpSpPr>
          <p:sp>
            <p:nvSpPr>
              <p:cNvPr id="144" name="Text Box 143"/>
              <p:cNvSpPr txBox="1">
                <a:spLocks noChangeArrowheads="1"/>
              </p:cNvSpPr>
              <p:nvPr/>
            </p:nvSpPr>
            <p:spPr bwMode="auto">
              <a:xfrm>
                <a:off x="2179" y="3783"/>
                <a:ext cx="429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800" b="0" i="0" u="none" strike="noStrike" kern="1200" cap="none" spc="0" normalizeH="0" baseline="3000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  <p:sp>
            <p:nvSpPr>
              <p:cNvPr id="145" name="Line 144"/>
              <p:cNvSpPr>
                <a:spLocks noChangeShapeType="1"/>
              </p:cNvSpPr>
              <p:nvPr/>
            </p:nvSpPr>
            <p:spPr bwMode="auto">
              <a:xfrm>
                <a:off x="2236" y="3829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46" name="Group 145"/>
          <p:cNvGrpSpPr/>
          <p:nvPr/>
        </p:nvGrpSpPr>
        <p:grpSpPr bwMode="auto">
          <a:xfrm>
            <a:off x="127794" y="3925888"/>
            <a:ext cx="3252788" cy="1917700"/>
            <a:chOff x="237" y="2821"/>
            <a:chExt cx="2049" cy="1208"/>
          </a:xfrm>
        </p:grpSpPr>
        <p:sp>
          <p:nvSpPr>
            <p:cNvPr id="147" name="Text Box 146"/>
            <p:cNvSpPr txBox="1">
              <a:spLocks noChangeArrowheads="1"/>
            </p:cNvSpPr>
            <p:nvPr/>
          </p:nvSpPr>
          <p:spPr bwMode="auto">
            <a:xfrm>
              <a:off x="654" y="3081"/>
              <a:ext cx="1632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00   01   11  10</a:t>
              </a:r>
            </a:p>
          </p:txBody>
        </p:sp>
        <p:sp>
          <p:nvSpPr>
            <p:cNvPr id="148" name="Text Box 147"/>
            <p:cNvSpPr txBox="1">
              <a:spLocks noChangeArrowheads="1"/>
            </p:cNvSpPr>
            <p:nvPr/>
          </p:nvSpPr>
          <p:spPr bwMode="auto">
            <a:xfrm>
              <a:off x="237" y="3125"/>
              <a:ext cx="432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49" name="Text Box 148"/>
            <p:cNvSpPr txBox="1">
              <a:spLocks noChangeArrowheads="1"/>
            </p:cNvSpPr>
            <p:nvPr/>
          </p:nvSpPr>
          <p:spPr bwMode="auto">
            <a:xfrm>
              <a:off x="421" y="2821"/>
              <a:ext cx="264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 </a:t>
              </a:r>
            </a:p>
          </p:txBody>
        </p:sp>
        <p:sp>
          <p:nvSpPr>
            <p:cNvPr id="150" name="Text Box 149"/>
            <p:cNvSpPr txBox="1">
              <a:spLocks noChangeArrowheads="1"/>
            </p:cNvSpPr>
            <p:nvPr/>
          </p:nvSpPr>
          <p:spPr bwMode="auto">
            <a:xfrm>
              <a:off x="452" y="3378"/>
              <a:ext cx="228" cy="59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grpSp>
          <p:nvGrpSpPr>
            <p:cNvPr id="151" name="Group 150"/>
            <p:cNvGrpSpPr/>
            <p:nvPr/>
          </p:nvGrpSpPr>
          <p:grpSpPr bwMode="auto">
            <a:xfrm>
              <a:off x="491" y="3117"/>
              <a:ext cx="1671" cy="912"/>
              <a:chOff x="706" y="3309"/>
              <a:chExt cx="1344" cy="720"/>
            </a:xfrm>
          </p:grpSpPr>
          <p:sp>
            <p:nvSpPr>
              <p:cNvPr id="153" name="Rectangle 151"/>
              <p:cNvSpPr>
                <a:spLocks noChangeArrowheads="1"/>
              </p:cNvSpPr>
              <p:nvPr/>
            </p:nvSpPr>
            <p:spPr bwMode="auto">
              <a:xfrm>
                <a:off x="850" y="3501"/>
                <a:ext cx="1200" cy="5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4" name="Line 152"/>
              <p:cNvSpPr>
                <a:spLocks noChangeShapeType="1"/>
              </p:cNvSpPr>
              <p:nvPr/>
            </p:nvSpPr>
            <p:spPr bwMode="auto">
              <a:xfrm>
                <a:off x="850" y="3789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5" name="Line 153"/>
              <p:cNvSpPr>
                <a:spLocks noChangeShapeType="1"/>
              </p:cNvSpPr>
              <p:nvPr/>
            </p:nvSpPr>
            <p:spPr bwMode="auto">
              <a:xfrm>
                <a:off x="1441" y="3501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" name="Line 154"/>
              <p:cNvSpPr>
                <a:spLocks noChangeShapeType="1"/>
              </p:cNvSpPr>
              <p:nvPr/>
            </p:nvSpPr>
            <p:spPr bwMode="auto">
              <a:xfrm>
                <a:off x="1138" y="3501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7" name="Line 155"/>
              <p:cNvSpPr>
                <a:spLocks noChangeShapeType="1"/>
              </p:cNvSpPr>
              <p:nvPr/>
            </p:nvSpPr>
            <p:spPr bwMode="auto">
              <a:xfrm>
                <a:off x="1762" y="3501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8" name="Line 156"/>
              <p:cNvSpPr>
                <a:spLocks noChangeShapeType="1"/>
              </p:cNvSpPr>
              <p:nvPr/>
            </p:nvSpPr>
            <p:spPr bwMode="auto">
              <a:xfrm flipH="1" flipV="1">
                <a:off x="706" y="3309"/>
                <a:ext cx="144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2" name="Text Box 158"/>
            <p:cNvSpPr txBox="1">
              <a:spLocks noChangeArrowheads="1"/>
            </p:cNvSpPr>
            <p:nvPr/>
          </p:nvSpPr>
          <p:spPr bwMode="auto">
            <a:xfrm>
              <a:off x="511" y="2956"/>
              <a:ext cx="32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 </a:t>
              </a:r>
            </a:p>
          </p:txBody>
        </p:sp>
      </p:grpSp>
      <p:sp>
        <p:nvSpPr>
          <p:cNvPr id="160" name="Text Box 159"/>
          <p:cNvSpPr txBox="1">
            <a:spLocks noChangeArrowheads="1"/>
          </p:cNvSpPr>
          <p:nvPr/>
        </p:nvSpPr>
        <p:spPr bwMode="auto">
          <a:xfrm>
            <a:off x="922338" y="4791075"/>
            <a:ext cx="466725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61" name="Text Box 160"/>
          <p:cNvSpPr txBox="1">
            <a:spLocks noChangeArrowheads="1"/>
          </p:cNvSpPr>
          <p:nvPr/>
        </p:nvSpPr>
        <p:spPr bwMode="auto">
          <a:xfrm>
            <a:off x="922338" y="5346700"/>
            <a:ext cx="466725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62" name="Text Box 161"/>
          <p:cNvSpPr txBox="1">
            <a:spLocks noChangeArrowheads="1"/>
          </p:cNvSpPr>
          <p:nvPr/>
        </p:nvSpPr>
        <p:spPr bwMode="auto">
          <a:xfrm>
            <a:off x="1531938" y="4791075"/>
            <a:ext cx="466725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63" name="Text Box 162"/>
          <p:cNvSpPr txBox="1">
            <a:spLocks noChangeArrowheads="1"/>
          </p:cNvSpPr>
          <p:nvPr/>
        </p:nvSpPr>
        <p:spPr bwMode="auto">
          <a:xfrm>
            <a:off x="1514475" y="5348288"/>
            <a:ext cx="466725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64" name="Text Box 163"/>
          <p:cNvSpPr txBox="1">
            <a:spLocks noChangeArrowheads="1"/>
          </p:cNvSpPr>
          <p:nvPr/>
        </p:nvSpPr>
        <p:spPr bwMode="auto">
          <a:xfrm>
            <a:off x="2182246" y="4777106"/>
            <a:ext cx="466725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65" name="Text Box 164"/>
          <p:cNvSpPr txBox="1">
            <a:spLocks noChangeArrowheads="1"/>
          </p:cNvSpPr>
          <p:nvPr/>
        </p:nvSpPr>
        <p:spPr bwMode="auto">
          <a:xfrm>
            <a:off x="2143125" y="5329238"/>
            <a:ext cx="466725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66" name="Text Box 165"/>
          <p:cNvSpPr txBox="1">
            <a:spLocks noChangeArrowheads="1"/>
          </p:cNvSpPr>
          <p:nvPr/>
        </p:nvSpPr>
        <p:spPr bwMode="auto">
          <a:xfrm>
            <a:off x="2609850" y="4786314"/>
            <a:ext cx="466725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67" name="Text Box 166"/>
          <p:cNvSpPr txBox="1">
            <a:spLocks noChangeArrowheads="1"/>
          </p:cNvSpPr>
          <p:nvPr/>
        </p:nvSpPr>
        <p:spPr bwMode="auto">
          <a:xfrm>
            <a:off x="2787151" y="5335946"/>
            <a:ext cx="466725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69" name="Arc 168"/>
          <p:cNvSpPr/>
          <p:nvPr/>
        </p:nvSpPr>
        <p:spPr bwMode="auto">
          <a:xfrm>
            <a:off x="842963" y="5421313"/>
            <a:ext cx="457200" cy="376237"/>
          </a:xfrm>
          <a:custGeom>
            <a:avLst/>
            <a:gdLst>
              <a:gd name="T0" fmla="*/ 2147483647 w 26303"/>
              <a:gd name="T1" fmla="*/ 0 h 43200"/>
              <a:gd name="T2" fmla="*/ 0 w 26303"/>
              <a:gd name="T3" fmla="*/ 2138621492 h 43200"/>
              <a:gd name="T4" fmla="*/ 2147483647 w 26303"/>
              <a:gd name="T5" fmla="*/ 1082290043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303" h="43200" fill="none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</a:path>
              <a:path w="26303" h="43200" stroke="0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  <a:lnTo>
                  <a:pt x="4703" y="21600"/>
                </a:lnTo>
                <a:lnTo>
                  <a:pt x="4702" y="0"/>
                </a:lnTo>
                <a:close/>
              </a:path>
            </a:pathLst>
          </a:custGeom>
          <a:noFill/>
          <a:ln w="38100">
            <a:noFill/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Arc 169"/>
          <p:cNvSpPr/>
          <p:nvPr/>
        </p:nvSpPr>
        <p:spPr bwMode="auto">
          <a:xfrm flipH="1">
            <a:off x="2755584" y="5388609"/>
            <a:ext cx="399096" cy="387351"/>
          </a:xfrm>
          <a:custGeom>
            <a:avLst/>
            <a:gdLst>
              <a:gd name="T0" fmla="*/ 2147483647 w 26303"/>
              <a:gd name="T1" fmla="*/ 0 h 43200"/>
              <a:gd name="T2" fmla="*/ 0 w 26303"/>
              <a:gd name="T3" fmla="*/ 2138650456 h 43200"/>
              <a:gd name="T4" fmla="*/ 2147483647 w 26303"/>
              <a:gd name="T5" fmla="*/ 1082301333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303" h="43200" fill="none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</a:path>
              <a:path w="26303" h="43200" stroke="0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  <a:lnTo>
                  <a:pt x="4703" y="21600"/>
                </a:lnTo>
                <a:lnTo>
                  <a:pt x="4702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noFill/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1" name="Group 170"/>
          <p:cNvGrpSpPr/>
          <p:nvPr/>
        </p:nvGrpSpPr>
        <p:grpSpPr bwMode="auto">
          <a:xfrm>
            <a:off x="636588" y="5980113"/>
            <a:ext cx="2779712" cy="682625"/>
            <a:chOff x="2970" y="3241"/>
            <a:chExt cx="1751" cy="430"/>
          </a:xfrm>
        </p:grpSpPr>
        <p:sp>
          <p:nvSpPr>
            <p:cNvPr id="172" name="Rectangle 171" descr="点式菱形"/>
            <p:cNvSpPr>
              <a:spLocks noChangeArrowheads="1"/>
            </p:cNvSpPr>
            <p:nvPr/>
          </p:nvSpPr>
          <p:spPr bwMode="auto">
            <a:xfrm>
              <a:off x="2970" y="3241"/>
              <a:ext cx="1751" cy="430"/>
            </a:xfrm>
            <a:prstGeom prst="rect">
              <a:avLst/>
            </a:prstGeom>
            <a:pattFill prst="dotDmnd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Text Box 172"/>
            <p:cNvSpPr txBox="1">
              <a:spLocks noChangeArrowheads="1"/>
            </p:cNvSpPr>
            <p:nvPr/>
          </p:nvSpPr>
          <p:spPr bwMode="auto">
            <a:xfrm>
              <a:off x="2994" y="3287"/>
              <a:ext cx="164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n+1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1" lang="en-US" altLang="zh-CN" sz="2800" b="0" i="0" u="none" strike="noStrike" kern="1200" cap="none" spc="0" normalizeH="0" baseline="0" noProof="0" dirty="0" err="1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JQ</a:t>
              </a:r>
              <a:r>
                <a:rPr kumimoji="1" lang="en-US" altLang="zh-CN" sz="2800" b="0" i="0" u="none" strike="noStrike" kern="1200" cap="none" spc="0" normalizeH="0" baseline="30000" noProof="0" dirty="0" err="1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800" b="0" i="0" u="none" strike="noStrike" kern="1200" cap="none" spc="0" normalizeH="0" baseline="0" noProof="0" dirty="0" err="1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+KQ</a:t>
              </a:r>
              <a:r>
                <a:rPr kumimoji="1" lang="en-US" altLang="zh-CN" sz="2800" b="0" i="0" u="none" strike="noStrike" kern="1200" cap="none" spc="0" normalizeH="0" baseline="30000" noProof="0" dirty="0" err="1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Line 173"/>
            <p:cNvSpPr>
              <a:spLocks noChangeShapeType="1"/>
            </p:cNvSpPr>
            <p:nvPr/>
          </p:nvSpPr>
          <p:spPr bwMode="auto">
            <a:xfrm>
              <a:off x="3692" y="3332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Line 174"/>
            <p:cNvSpPr>
              <a:spLocks noChangeShapeType="1"/>
            </p:cNvSpPr>
            <p:nvPr/>
          </p:nvSpPr>
          <p:spPr bwMode="auto">
            <a:xfrm>
              <a:off x="4040" y="3332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 bwMode="auto">
          <a:xfrm>
            <a:off x="3687763" y="4170363"/>
            <a:ext cx="5132387" cy="2266950"/>
            <a:chOff x="2323" y="2627"/>
            <a:chExt cx="3233" cy="1428"/>
          </a:xfrm>
        </p:grpSpPr>
        <p:grpSp>
          <p:nvGrpSpPr>
            <p:cNvPr id="177" name="Group 176"/>
            <p:cNvGrpSpPr/>
            <p:nvPr/>
          </p:nvGrpSpPr>
          <p:grpSpPr bwMode="auto">
            <a:xfrm>
              <a:off x="3067" y="3170"/>
              <a:ext cx="339" cy="337"/>
              <a:chOff x="1554" y="3402"/>
              <a:chExt cx="339" cy="337"/>
            </a:xfrm>
          </p:grpSpPr>
          <p:sp>
            <p:nvSpPr>
              <p:cNvPr id="189" name="Oval 177"/>
              <p:cNvSpPr>
                <a:spLocks noChangeArrowheads="1"/>
              </p:cNvSpPr>
              <p:nvPr/>
            </p:nvSpPr>
            <p:spPr bwMode="auto">
              <a:xfrm>
                <a:off x="1554" y="3402"/>
                <a:ext cx="337" cy="33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0" name="Text Box 178"/>
              <p:cNvSpPr txBox="1">
                <a:spLocks noChangeArrowheads="1"/>
              </p:cNvSpPr>
              <p:nvPr/>
            </p:nvSpPr>
            <p:spPr bwMode="auto">
              <a:xfrm>
                <a:off x="1631" y="3425"/>
                <a:ext cx="262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178" name="Group 179"/>
            <p:cNvGrpSpPr/>
            <p:nvPr/>
          </p:nvGrpSpPr>
          <p:grpSpPr bwMode="auto">
            <a:xfrm>
              <a:off x="4447" y="3193"/>
              <a:ext cx="339" cy="337"/>
              <a:chOff x="2934" y="3425"/>
              <a:chExt cx="339" cy="337"/>
            </a:xfrm>
          </p:grpSpPr>
          <p:sp>
            <p:nvSpPr>
              <p:cNvPr id="187" name="Oval 180"/>
              <p:cNvSpPr>
                <a:spLocks noChangeArrowheads="1"/>
              </p:cNvSpPr>
              <p:nvPr/>
            </p:nvSpPr>
            <p:spPr bwMode="auto">
              <a:xfrm>
                <a:off x="2934" y="3425"/>
                <a:ext cx="337" cy="33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8" name="Text Box 181"/>
              <p:cNvSpPr txBox="1">
                <a:spLocks noChangeArrowheads="1"/>
              </p:cNvSpPr>
              <p:nvPr/>
            </p:nvSpPr>
            <p:spPr bwMode="auto">
              <a:xfrm>
                <a:off x="3011" y="3435"/>
                <a:ext cx="262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sp>
          <p:nvSpPr>
            <p:cNvPr id="179" name="Arc 182"/>
            <p:cNvSpPr/>
            <p:nvPr/>
          </p:nvSpPr>
          <p:spPr bwMode="auto">
            <a:xfrm rot="14154867" flipV="1">
              <a:off x="2753" y="3084"/>
              <a:ext cx="487" cy="474"/>
            </a:xfrm>
            <a:custGeom>
              <a:avLst/>
              <a:gdLst>
                <a:gd name="T0" fmla="*/ 0 w 43200"/>
                <a:gd name="T1" fmla="*/ 0 h 43040"/>
                <a:gd name="T2" fmla="*/ 0 w 43200"/>
                <a:gd name="T3" fmla="*/ 0 h 43040"/>
                <a:gd name="T4" fmla="*/ 0 w 43200"/>
                <a:gd name="T5" fmla="*/ 0 h 430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040" fill="none" extrusionOk="0">
                  <a:moveTo>
                    <a:pt x="24224" y="-1"/>
                  </a:moveTo>
                  <a:cubicBezTo>
                    <a:pt x="35057" y="1325"/>
                    <a:pt x="43200" y="10525"/>
                    <a:pt x="43200" y="21440"/>
                  </a:cubicBezTo>
                  <a:cubicBezTo>
                    <a:pt x="43200" y="33369"/>
                    <a:pt x="33529" y="43040"/>
                    <a:pt x="21600" y="43040"/>
                  </a:cubicBezTo>
                  <a:cubicBezTo>
                    <a:pt x="9670" y="43040"/>
                    <a:pt x="0" y="33369"/>
                    <a:pt x="0" y="21440"/>
                  </a:cubicBezTo>
                  <a:cubicBezTo>
                    <a:pt x="-1" y="20484"/>
                    <a:pt x="63" y="19530"/>
                    <a:pt x="189" y="18583"/>
                  </a:cubicBezTo>
                </a:path>
                <a:path w="43200" h="43040" stroke="0" extrusionOk="0">
                  <a:moveTo>
                    <a:pt x="24224" y="-1"/>
                  </a:moveTo>
                  <a:cubicBezTo>
                    <a:pt x="35057" y="1325"/>
                    <a:pt x="43200" y="10525"/>
                    <a:pt x="43200" y="21440"/>
                  </a:cubicBezTo>
                  <a:cubicBezTo>
                    <a:pt x="43200" y="33369"/>
                    <a:pt x="33529" y="43040"/>
                    <a:pt x="21600" y="43040"/>
                  </a:cubicBezTo>
                  <a:cubicBezTo>
                    <a:pt x="9670" y="43040"/>
                    <a:pt x="0" y="33369"/>
                    <a:pt x="0" y="21440"/>
                  </a:cubicBezTo>
                  <a:cubicBezTo>
                    <a:pt x="-1" y="20484"/>
                    <a:pt x="63" y="19530"/>
                    <a:pt x="189" y="18583"/>
                  </a:cubicBezTo>
                  <a:lnTo>
                    <a:pt x="21600" y="21440"/>
                  </a:lnTo>
                  <a:lnTo>
                    <a:pt x="24224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Arc 183"/>
            <p:cNvSpPr/>
            <p:nvPr/>
          </p:nvSpPr>
          <p:spPr bwMode="auto">
            <a:xfrm rot="8094814" flipH="1" flipV="1">
              <a:off x="4600" y="3128"/>
              <a:ext cx="487" cy="474"/>
            </a:xfrm>
            <a:custGeom>
              <a:avLst/>
              <a:gdLst>
                <a:gd name="T0" fmla="*/ 0 w 43200"/>
                <a:gd name="T1" fmla="*/ 0 h 43040"/>
                <a:gd name="T2" fmla="*/ 0 w 43200"/>
                <a:gd name="T3" fmla="*/ 0 h 43040"/>
                <a:gd name="T4" fmla="*/ 0 w 43200"/>
                <a:gd name="T5" fmla="*/ 0 h 430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040" fill="none" extrusionOk="0">
                  <a:moveTo>
                    <a:pt x="24224" y="-1"/>
                  </a:moveTo>
                  <a:cubicBezTo>
                    <a:pt x="35057" y="1325"/>
                    <a:pt x="43200" y="10525"/>
                    <a:pt x="43200" y="21440"/>
                  </a:cubicBezTo>
                  <a:cubicBezTo>
                    <a:pt x="43200" y="33369"/>
                    <a:pt x="33529" y="43040"/>
                    <a:pt x="21600" y="43040"/>
                  </a:cubicBezTo>
                  <a:cubicBezTo>
                    <a:pt x="9670" y="43040"/>
                    <a:pt x="0" y="33369"/>
                    <a:pt x="0" y="21440"/>
                  </a:cubicBezTo>
                  <a:cubicBezTo>
                    <a:pt x="-1" y="20484"/>
                    <a:pt x="63" y="19530"/>
                    <a:pt x="189" y="18583"/>
                  </a:cubicBezTo>
                </a:path>
                <a:path w="43200" h="43040" stroke="0" extrusionOk="0">
                  <a:moveTo>
                    <a:pt x="24224" y="-1"/>
                  </a:moveTo>
                  <a:cubicBezTo>
                    <a:pt x="35057" y="1325"/>
                    <a:pt x="43200" y="10525"/>
                    <a:pt x="43200" y="21440"/>
                  </a:cubicBezTo>
                  <a:cubicBezTo>
                    <a:pt x="43200" y="33369"/>
                    <a:pt x="33529" y="43040"/>
                    <a:pt x="21600" y="43040"/>
                  </a:cubicBezTo>
                  <a:cubicBezTo>
                    <a:pt x="9670" y="43040"/>
                    <a:pt x="0" y="33369"/>
                    <a:pt x="0" y="21440"/>
                  </a:cubicBezTo>
                  <a:cubicBezTo>
                    <a:pt x="-1" y="20484"/>
                    <a:pt x="63" y="19530"/>
                    <a:pt x="189" y="18583"/>
                  </a:cubicBezTo>
                  <a:lnTo>
                    <a:pt x="21600" y="21440"/>
                  </a:lnTo>
                  <a:lnTo>
                    <a:pt x="24224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Text Box 184"/>
            <p:cNvSpPr txBox="1">
              <a:spLocks noChangeArrowheads="1"/>
            </p:cNvSpPr>
            <p:nvPr/>
          </p:nvSpPr>
          <p:spPr bwMode="auto">
            <a:xfrm>
              <a:off x="5078" y="3083"/>
              <a:ext cx="478" cy="52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J=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K=0</a:t>
              </a:r>
            </a:p>
          </p:txBody>
        </p:sp>
        <p:sp>
          <p:nvSpPr>
            <p:cNvPr id="182" name="Text Box 185"/>
            <p:cNvSpPr txBox="1">
              <a:spLocks noChangeArrowheads="1"/>
            </p:cNvSpPr>
            <p:nvPr/>
          </p:nvSpPr>
          <p:spPr bwMode="auto">
            <a:xfrm>
              <a:off x="2323" y="3052"/>
              <a:ext cx="512" cy="52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J=0 K=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83" name="Arc 186"/>
            <p:cNvSpPr/>
            <p:nvPr/>
          </p:nvSpPr>
          <p:spPr bwMode="auto">
            <a:xfrm rot="-2056892">
              <a:off x="3346" y="2739"/>
              <a:ext cx="1152" cy="8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Text Box 187"/>
            <p:cNvSpPr txBox="1">
              <a:spLocks noChangeArrowheads="1"/>
            </p:cNvSpPr>
            <p:nvPr/>
          </p:nvSpPr>
          <p:spPr bwMode="auto">
            <a:xfrm>
              <a:off x="3546" y="2627"/>
              <a:ext cx="967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J=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1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K=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85" name="Arc 188"/>
            <p:cNvSpPr/>
            <p:nvPr/>
          </p:nvSpPr>
          <p:spPr bwMode="auto">
            <a:xfrm rot="-2113283" flipH="1" flipV="1">
              <a:off x="3345" y="3074"/>
              <a:ext cx="1152" cy="8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Text Box 189"/>
            <p:cNvSpPr txBox="1">
              <a:spLocks noChangeArrowheads="1"/>
            </p:cNvSpPr>
            <p:nvPr/>
          </p:nvSpPr>
          <p:spPr bwMode="auto">
            <a:xfrm>
              <a:off x="3481" y="3767"/>
              <a:ext cx="967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J=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K=1</a:t>
              </a:r>
            </a:p>
          </p:txBody>
        </p:sp>
      </p:grpSp>
      <p:sp>
        <p:nvSpPr>
          <p:cNvPr id="191" name="TextBox 190"/>
          <p:cNvSpPr txBox="1"/>
          <p:nvPr/>
        </p:nvSpPr>
        <p:spPr bwMode="auto">
          <a:xfrm>
            <a:off x="197962" y="0"/>
            <a:ext cx="4402319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J-K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逻辑功能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2" name="灯片编号占位符 192"/>
          <p:cNvSpPr txBox="1"/>
          <p:nvPr/>
        </p:nvSpPr>
        <p:spPr>
          <a:xfrm>
            <a:off x="8366760" y="6355080"/>
            <a:ext cx="762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BF59E8-3B5B-4FD1-ABC6-5D0A35914F4F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Text Box 96"/>
          <p:cNvSpPr txBox="1">
            <a:spLocks noChangeArrowheads="1"/>
          </p:cNvSpPr>
          <p:nvPr/>
        </p:nvSpPr>
        <p:spPr bwMode="auto">
          <a:xfrm>
            <a:off x="1133834" y="505471"/>
            <a:ext cx="315406" cy="519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93" name="Text Box 96"/>
          <p:cNvSpPr txBox="1">
            <a:spLocks noChangeArrowheads="1"/>
          </p:cNvSpPr>
          <p:nvPr/>
        </p:nvSpPr>
        <p:spPr bwMode="auto">
          <a:xfrm>
            <a:off x="1798253" y="2105998"/>
            <a:ext cx="315406" cy="519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3" name="Text Box 102"/>
          <p:cNvSpPr txBox="1">
            <a:spLocks noChangeArrowheads="1"/>
          </p:cNvSpPr>
          <p:nvPr/>
        </p:nvSpPr>
        <p:spPr bwMode="auto">
          <a:xfrm>
            <a:off x="1124115" y="525315"/>
            <a:ext cx="431472" cy="534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1244072" y="3659098"/>
            <a:ext cx="299688" cy="52322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2859502" y="3702413"/>
            <a:ext cx="348422" cy="519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0" name="Text Box 109"/>
          <p:cNvSpPr txBox="1">
            <a:spLocks noChangeArrowheads="1"/>
          </p:cNvSpPr>
          <p:nvPr/>
        </p:nvSpPr>
        <p:spPr bwMode="auto">
          <a:xfrm>
            <a:off x="1803812" y="2088536"/>
            <a:ext cx="357953" cy="5191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26" name="Text Box 125"/>
          <p:cNvSpPr txBox="1">
            <a:spLocks noChangeArrowheads="1"/>
          </p:cNvSpPr>
          <p:nvPr/>
        </p:nvSpPr>
        <p:spPr bwMode="auto">
          <a:xfrm>
            <a:off x="1099767" y="509440"/>
            <a:ext cx="321467" cy="519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0" name="Text Box 99"/>
          <p:cNvSpPr txBox="1">
            <a:spLocks noChangeArrowheads="1"/>
          </p:cNvSpPr>
          <p:nvPr/>
        </p:nvSpPr>
        <p:spPr bwMode="auto">
          <a:xfrm>
            <a:off x="2869780" y="3714294"/>
            <a:ext cx="318006" cy="519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06" name="Text Box 105"/>
          <p:cNvSpPr txBox="1">
            <a:spLocks noChangeArrowheads="1"/>
          </p:cNvSpPr>
          <p:nvPr/>
        </p:nvSpPr>
        <p:spPr bwMode="auto">
          <a:xfrm>
            <a:off x="1166744" y="502157"/>
            <a:ext cx="296861" cy="52322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1803831" y="2094192"/>
            <a:ext cx="32407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94" name="Arc 169"/>
          <p:cNvSpPr/>
          <p:nvPr/>
        </p:nvSpPr>
        <p:spPr bwMode="auto">
          <a:xfrm rot="10800000" flipH="1">
            <a:off x="899752" y="5408613"/>
            <a:ext cx="399096" cy="387351"/>
          </a:xfrm>
          <a:custGeom>
            <a:avLst/>
            <a:gdLst>
              <a:gd name="T0" fmla="*/ 2147483647 w 26303"/>
              <a:gd name="T1" fmla="*/ 0 h 43200"/>
              <a:gd name="T2" fmla="*/ 0 w 26303"/>
              <a:gd name="T3" fmla="*/ 2138650456 h 43200"/>
              <a:gd name="T4" fmla="*/ 2147483647 w 26303"/>
              <a:gd name="T5" fmla="*/ 1082301333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303" h="43200" fill="none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</a:path>
              <a:path w="26303" h="43200" stroke="0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  <a:lnTo>
                  <a:pt x="4703" y="21600"/>
                </a:lnTo>
                <a:lnTo>
                  <a:pt x="4702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noFill/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5" name="Arc 169"/>
          <p:cNvSpPr/>
          <p:nvPr/>
        </p:nvSpPr>
        <p:spPr bwMode="auto">
          <a:xfrm flipH="1">
            <a:off x="2126140" y="4864960"/>
            <a:ext cx="399096" cy="387351"/>
          </a:xfrm>
          <a:custGeom>
            <a:avLst/>
            <a:gdLst>
              <a:gd name="T0" fmla="*/ 2147483647 w 26303"/>
              <a:gd name="T1" fmla="*/ 0 h 43200"/>
              <a:gd name="T2" fmla="*/ 0 w 26303"/>
              <a:gd name="T3" fmla="*/ 2138650456 h 43200"/>
              <a:gd name="T4" fmla="*/ 2147483647 w 26303"/>
              <a:gd name="T5" fmla="*/ 1082301333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303" h="43200" fill="none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</a:path>
              <a:path w="26303" h="43200" stroke="0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  <a:lnTo>
                  <a:pt x="4703" y="21600"/>
                </a:lnTo>
                <a:lnTo>
                  <a:pt x="4702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noFill/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6" name="Arc 169"/>
          <p:cNvSpPr/>
          <p:nvPr/>
        </p:nvSpPr>
        <p:spPr bwMode="auto">
          <a:xfrm rot="11228595" flipH="1">
            <a:off x="2644257" y="4864961"/>
            <a:ext cx="399096" cy="387351"/>
          </a:xfrm>
          <a:custGeom>
            <a:avLst/>
            <a:gdLst>
              <a:gd name="T0" fmla="*/ 2147483647 w 26303"/>
              <a:gd name="T1" fmla="*/ 0 h 43200"/>
              <a:gd name="T2" fmla="*/ 0 w 26303"/>
              <a:gd name="T3" fmla="*/ 2138650456 h 43200"/>
              <a:gd name="T4" fmla="*/ 2147483647 w 26303"/>
              <a:gd name="T5" fmla="*/ 1082301333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303" h="43200" fill="none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</a:path>
              <a:path w="26303" h="43200" stroke="0" extrusionOk="0">
                <a:moveTo>
                  <a:pt x="4702" y="0"/>
                </a:moveTo>
                <a:cubicBezTo>
                  <a:pt x="16632" y="0"/>
                  <a:pt x="26303" y="9670"/>
                  <a:pt x="26303" y="21600"/>
                </a:cubicBezTo>
                <a:cubicBezTo>
                  <a:pt x="26303" y="33529"/>
                  <a:pt x="16632" y="43200"/>
                  <a:pt x="4703" y="43200"/>
                </a:cubicBezTo>
                <a:cubicBezTo>
                  <a:pt x="3121" y="43200"/>
                  <a:pt x="1543" y="43026"/>
                  <a:pt x="0" y="42681"/>
                </a:cubicBezTo>
                <a:lnTo>
                  <a:pt x="4703" y="21600"/>
                </a:lnTo>
                <a:lnTo>
                  <a:pt x="4702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noFill/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7" grpId="0" animBg="1"/>
      <p:bldP spid="88" grpId="0" autoUpdateAnimBg="0"/>
      <p:bldP spid="107" grpId="0" autoUpdateAnimBg="0"/>
      <p:bldP spid="120" grpId="0" autoUpdateAnimBg="0"/>
      <p:bldP spid="123" grpId="0" animBg="1"/>
      <p:bldP spid="129" grpId="0" animBg="1"/>
      <p:bldP spid="132" grpId="0" animBg="1"/>
      <p:bldP spid="160" grpId="0" autoUpdateAnimBg="0"/>
      <p:bldP spid="161" grpId="0" autoUpdateAnimBg="0"/>
      <p:bldP spid="162" grpId="0" autoUpdateAnimBg="0"/>
      <p:bldP spid="163" grpId="0" autoUpdateAnimBg="0"/>
      <p:bldP spid="164" grpId="0" autoUpdateAnimBg="0"/>
      <p:bldP spid="165" grpId="0" autoUpdateAnimBg="0"/>
      <p:bldP spid="166" grpId="0" autoUpdateAnimBg="0"/>
      <p:bldP spid="167" grpId="0" autoUpdateAnimBg="0"/>
      <p:bldP spid="191" grpId="0" bldLvl="0" animBg="1"/>
      <p:bldP spid="97" grpId="0" animBg="1"/>
      <p:bldP spid="193" grpId="0" animBg="1"/>
      <p:bldP spid="103" grpId="0" animBg="1"/>
      <p:bldP spid="116" grpId="0" animBg="1"/>
      <p:bldP spid="113" grpId="0" animBg="1"/>
      <p:bldP spid="110" grpId="0" animBg="1"/>
      <p:bldP spid="126" grpId="0" animBg="1"/>
      <p:bldP spid="100" grpId="0" animBg="1"/>
      <p:bldP spid="106" grpId="0" animBg="1"/>
      <p:bldP spid="1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 bwMode="auto">
          <a:xfrm>
            <a:off x="4822825" y="1746250"/>
            <a:ext cx="3387725" cy="2822575"/>
            <a:chOff x="3038" y="1276"/>
            <a:chExt cx="2134" cy="2263"/>
          </a:xfrm>
        </p:grpSpPr>
        <p:sp>
          <p:nvSpPr>
            <p:cNvPr id="3" name="Line 45"/>
            <p:cNvSpPr>
              <a:spLocks noChangeShapeType="1"/>
            </p:cNvSpPr>
            <p:nvPr/>
          </p:nvSpPr>
          <p:spPr bwMode="auto">
            <a:xfrm>
              <a:off x="3038" y="1287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Line 46"/>
            <p:cNvSpPr>
              <a:spLocks noChangeShapeType="1"/>
            </p:cNvSpPr>
            <p:nvPr/>
          </p:nvSpPr>
          <p:spPr bwMode="auto">
            <a:xfrm>
              <a:off x="3444" y="1276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Line 47"/>
            <p:cNvSpPr>
              <a:spLocks noChangeShapeType="1"/>
            </p:cNvSpPr>
            <p:nvPr/>
          </p:nvSpPr>
          <p:spPr bwMode="auto">
            <a:xfrm>
              <a:off x="3885" y="1287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Line 48"/>
            <p:cNvSpPr>
              <a:spLocks noChangeShapeType="1"/>
            </p:cNvSpPr>
            <p:nvPr/>
          </p:nvSpPr>
          <p:spPr bwMode="auto">
            <a:xfrm>
              <a:off x="4291" y="1276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49"/>
            <p:cNvSpPr>
              <a:spLocks noChangeShapeType="1"/>
            </p:cNvSpPr>
            <p:nvPr/>
          </p:nvSpPr>
          <p:spPr bwMode="auto">
            <a:xfrm>
              <a:off x="4732" y="1287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50"/>
            <p:cNvSpPr>
              <a:spLocks noChangeShapeType="1"/>
            </p:cNvSpPr>
            <p:nvPr/>
          </p:nvSpPr>
          <p:spPr bwMode="auto">
            <a:xfrm>
              <a:off x="5172" y="1287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51"/>
            <p:cNvSpPr>
              <a:spLocks noChangeShapeType="1"/>
            </p:cNvSpPr>
            <p:nvPr/>
          </p:nvSpPr>
          <p:spPr bwMode="auto">
            <a:xfrm>
              <a:off x="3186" y="1301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52"/>
            <p:cNvSpPr>
              <a:spLocks noChangeShapeType="1"/>
            </p:cNvSpPr>
            <p:nvPr/>
          </p:nvSpPr>
          <p:spPr bwMode="auto">
            <a:xfrm>
              <a:off x="4078" y="1314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53"/>
            <p:cNvSpPr>
              <a:spLocks noChangeShapeType="1"/>
            </p:cNvSpPr>
            <p:nvPr/>
          </p:nvSpPr>
          <p:spPr bwMode="auto">
            <a:xfrm>
              <a:off x="4948" y="1337"/>
              <a:ext cx="0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Group 54"/>
          <p:cNvGrpSpPr/>
          <p:nvPr/>
        </p:nvGrpSpPr>
        <p:grpSpPr bwMode="auto">
          <a:xfrm>
            <a:off x="3514725" y="1281113"/>
            <a:ext cx="5199063" cy="1952625"/>
            <a:chOff x="2214" y="983"/>
            <a:chExt cx="3275" cy="1230"/>
          </a:xfrm>
        </p:grpSpPr>
        <p:sp>
          <p:nvSpPr>
            <p:cNvPr id="13" name="Freeform 55"/>
            <p:cNvSpPr/>
            <p:nvPr/>
          </p:nvSpPr>
          <p:spPr bwMode="auto">
            <a:xfrm>
              <a:off x="2586" y="983"/>
              <a:ext cx="2903" cy="282"/>
            </a:xfrm>
            <a:custGeom>
              <a:avLst/>
              <a:gdLst>
                <a:gd name="T0" fmla="*/ 0 w 2903"/>
                <a:gd name="T1" fmla="*/ 282 h 282"/>
                <a:gd name="T2" fmla="*/ 452 w 2903"/>
                <a:gd name="T3" fmla="*/ 282 h 282"/>
                <a:gd name="T4" fmla="*/ 452 w 2903"/>
                <a:gd name="T5" fmla="*/ 0 h 282"/>
                <a:gd name="T6" fmla="*/ 870 w 2903"/>
                <a:gd name="T7" fmla="*/ 0 h 282"/>
                <a:gd name="T8" fmla="*/ 870 w 2903"/>
                <a:gd name="T9" fmla="*/ 282 h 282"/>
                <a:gd name="T10" fmla="*/ 1299 w 2903"/>
                <a:gd name="T11" fmla="*/ 282 h 282"/>
                <a:gd name="T12" fmla="*/ 1299 w 2903"/>
                <a:gd name="T13" fmla="*/ 0 h 282"/>
                <a:gd name="T14" fmla="*/ 1717 w 2903"/>
                <a:gd name="T15" fmla="*/ 0 h 282"/>
                <a:gd name="T16" fmla="*/ 1717 w 2903"/>
                <a:gd name="T17" fmla="*/ 282 h 282"/>
                <a:gd name="T18" fmla="*/ 2146 w 2903"/>
                <a:gd name="T19" fmla="*/ 282 h 282"/>
                <a:gd name="T20" fmla="*/ 2146 w 2903"/>
                <a:gd name="T21" fmla="*/ 0 h 282"/>
                <a:gd name="T22" fmla="*/ 2587 w 2903"/>
                <a:gd name="T23" fmla="*/ 0 h 282"/>
                <a:gd name="T24" fmla="*/ 2587 w 2903"/>
                <a:gd name="T25" fmla="*/ 282 h 282"/>
                <a:gd name="T26" fmla="*/ 2903 w 2903"/>
                <a:gd name="T27" fmla="*/ 282 h 2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03" h="282">
                  <a:moveTo>
                    <a:pt x="0" y="282"/>
                  </a:moveTo>
                  <a:lnTo>
                    <a:pt x="452" y="282"/>
                  </a:lnTo>
                  <a:lnTo>
                    <a:pt x="452" y="0"/>
                  </a:lnTo>
                  <a:lnTo>
                    <a:pt x="870" y="0"/>
                  </a:lnTo>
                  <a:lnTo>
                    <a:pt x="870" y="282"/>
                  </a:lnTo>
                  <a:lnTo>
                    <a:pt x="1299" y="282"/>
                  </a:lnTo>
                  <a:lnTo>
                    <a:pt x="1299" y="0"/>
                  </a:lnTo>
                  <a:lnTo>
                    <a:pt x="1717" y="0"/>
                  </a:lnTo>
                  <a:lnTo>
                    <a:pt x="1717" y="282"/>
                  </a:lnTo>
                  <a:lnTo>
                    <a:pt x="2146" y="282"/>
                  </a:lnTo>
                  <a:lnTo>
                    <a:pt x="2146" y="0"/>
                  </a:lnTo>
                  <a:lnTo>
                    <a:pt x="2587" y="0"/>
                  </a:lnTo>
                  <a:lnTo>
                    <a:pt x="2587" y="282"/>
                  </a:lnTo>
                  <a:lnTo>
                    <a:pt x="2903" y="28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56"/>
            <p:cNvSpPr/>
            <p:nvPr/>
          </p:nvSpPr>
          <p:spPr bwMode="auto">
            <a:xfrm>
              <a:off x="2586" y="1412"/>
              <a:ext cx="2903" cy="282"/>
            </a:xfrm>
            <a:custGeom>
              <a:avLst/>
              <a:gdLst>
                <a:gd name="T0" fmla="*/ 0 w 2903"/>
                <a:gd name="T1" fmla="*/ 282 h 282"/>
                <a:gd name="T2" fmla="*/ 238 w 2903"/>
                <a:gd name="T3" fmla="*/ 282 h 282"/>
                <a:gd name="T4" fmla="*/ 238 w 2903"/>
                <a:gd name="T5" fmla="*/ 0 h 282"/>
                <a:gd name="T6" fmla="*/ 610 w 2903"/>
                <a:gd name="T7" fmla="*/ 0 h 282"/>
                <a:gd name="T8" fmla="*/ 610 w 2903"/>
                <a:gd name="T9" fmla="*/ 282 h 282"/>
                <a:gd name="T10" fmla="*/ 1502 w 2903"/>
                <a:gd name="T11" fmla="*/ 282 h 282"/>
                <a:gd name="T12" fmla="*/ 1502 w 2903"/>
                <a:gd name="T13" fmla="*/ 0 h 282"/>
                <a:gd name="T14" fmla="*/ 2372 w 2903"/>
                <a:gd name="T15" fmla="*/ 0 h 282"/>
                <a:gd name="T16" fmla="*/ 2372 w 2903"/>
                <a:gd name="T17" fmla="*/ 282 h 282"/>
                <a:gd name="T18" fmla="*/ 2903 w 2903"/>
                <a:gd name="T19" fmla="*/ 282 h 2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03" h="282">
                  <a:moveTo>
                    <a:pt x="0" y="282"/>
                  </a:moveTo>
                  <a:lnTo>
                    <a:pt x="238" y="282"/>
                  </a:lnTo>
                  <a:lnTo>
                    <a:pt x="238" y="0"/>
                  </a:lnTo>
                  <a:lnTo>
                    <a:pt x="610" y="0"/>
                  </a:lnTo>
                  <a:lnTo>
                    <a:pt x="610" y="282"/>
                  </a:lnTo>
                  <a:lnTo>
                    <a:pt x="1502" y="282"/>
                  </a:lnTo>
                  <a:lnTo>
                    <a:pt x="1502" y="0"/>
                  </a:lnTo>
                  <a:lnTo>
                    <a:pt x="2372" y="0"/>
                  </a:lnTo>
                  <a:lnTo>
                    <a:pt x="2372" y="282"/>
                  </a:lnTo>
                  <a:lnTo>
                    <a:pt x="2903" y="28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57"/>
            <p:cNvSpPr/>
            <p:nvPr/>
          </p:nvSpPr>
          <p:spPr bwMode="auto">
            <a:xfrm>
              <a:off x="2586" y="1830"/>
              <a:ext cx="2903" cy="282"/>
            </a:xfrm>
            <a:custGeom>
              <a:avLst/>
              <a:gdLst>
                <a:gd name="T0" fmla="*/ 0 w 2903"/>
                <a:gd name="T1" fmla="*/ 282 h 282"/>
                <a:gd name="T2" fmla="*/ 599 w 2903"/>
                <a:gd name="T3" fmla="*/ 282 h 282"/>
                <a:gd name="T4" fmla="*/ 599 w 2903"/>
                <a:gd name="T5" fmla="*/ 0 h 282"/>
                <a:gd name="T6" fmla="*/ 1491 w 2903"/>
                <a:gd name="T7" fmla="*/ 0 h 282"/>
                <a:gd name="T8" fmla="*/ 1491 w 2903"/>
                <a:gd name="T9" fmla="*/ 282 h 282"/>
                <a:gd name="T10" fmla="*/ 2361 w 2903"/>
                <a:gd name="T11" fmla="*/ 282 h 282"/>
                <a:gd name="T12" fmla="*/ 2361 w 2903"/>
                <a:gd name="T13" fmla="*/ 0 h 282"/>
                <a:gd name="T14" fmla="*/ 2903 w 2903"/>
                <a:gd name="T15" fmla="*/ 0 h 28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03" h="282">
                  <a:moveTo>
                    <a:pt x="0" y="282"/>
                  </a:moveTo>
                  <a:lnTo>
                    <a:pt x="599" y="282"/>
                  </a:lnTo>
                  <a:lnTo>
                    <a:pt x="599" y="0"/>
                  </a:lnTo>
                  <a:lnTo>
                    <a:pt x="1491" y="0"/>
                  </a:lnTo>
                  <a:lnTo>
                    <a:pt x="1491" y="282"/>
                  </a:lnTo>
                  <a:lnTo>
                    <a:pt x="2361" y="282"/>
                  </a:lnTo>
                  <a:lnTo>
                    <a:pt x="2361" y="0"/>
                  </a:lnTo>
                  <a:lnTo>
                    <a:pt x="2903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ext Box 58"/>
            <p:cNvSpPr txBox="1">
              <a:spLocks noChangeArrowheads="1"/>
            </p:cNvSpPr>
            <p:nvPr/>
          </p:nvSpPr>
          <p:spPr bwMode="auto">
            <a:xfrm>
              <a:off x="2214" y="1072"/>
              <a:ext cx="46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17" name="Text Box 59"/>
            <p:cNvSpPr txBox="1">
              <a:spLocks noChangeArrowheads="1"/>
            </p:cNvSpPr>
            <p:nvPr/>
          </p:nvSpPr>
          <p:spPr bwMode="auto">
            <a:xfrm>
              <a:off x="2327" y="1513"/>
              <a:ext cx="46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18" name="Text Box 60"/>
            <p:cNvSpPr txBox="1">
              <a:spLocks noChangeArrowheads="1"/>
            </p:cNvSpPr>
            <p:nvPr/>
          </p:nvSpPr>
          <p:spPr bwMode="auto">
            <a:xfrm>
              <a:off x="2305" y="1886"/>
              <a:ext cx="33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</p:grpSp>
      <p:grpSp>
        <p:nvGrpSpPr>
          <p:cNvPr id="19" name="Group 61"/>
          <p:cNvGrpSpPr/>
          <p:nvPr/>
        </p:nvGrpSpPr>
        <p:grpSpPr bwMode="auto">
          <a:xfrm>
            <a:off x="3263900" y="3436938"/>
            <a:ext cx="1571625" cy="519112"/>
            <a:chOff x="2056" y="2165"/>
            <a:chExt cx="990" cy="327"/>
          </a:xfrm>
        </p:grpSpPr>
        <p:sp>
          <p:nvSpPr>
            <p:cNvPr id="20" name="Line 62"/>
            <p:cNvSpPr>
              <a:spLocks noChangeShapeType="1"/>
            </p:cNvSpPr>
            <p:nvPr/>
          </p:nvSpPr>
          <p:spPr bwMode="auto">
            <a:xfrm flipV="1">
              <a:off x="2586" y="2377"/>
              <a:ext cx="460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 Box 63"/>
            <p:cNvSpPr txBox="1">
              <a:spLocks noChangeArrowheads="1"/>
            </p:cNvSpPr>
            <p:nvPr/>
          </p:nvSpPr>
          <p:spPr bwMode="auto">
            <a:xfrm>
              <a:off x="2056" y="2165"/>
              <a:ext cx="66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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n+1</a:t>
              </a:r>
              <a:endPara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Group 65"/>
          <p:cNvGrpSpPr/>
          <p:nvPr/>
        </p:nvGrpSpPr>
        <p:grpSpPr bwMode="auto">
          <a:xfrm>
            <a:off x="3317875" y="4065588"/>
            <a:ext cx="2151063" cy="519112"/>
            <a:chOff x="2090" y="2737"/>
            <a:chExt cx="1355" cy="327"/>
          </a:xfrm>
        </p:grpSpPr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2090" y="2737"/>
              <a:ext cx="66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n+1</a:t>
              </a:r>
              <a:endPara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2586" y="2982"/>
              <a:ext cx="8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Freeform 80"/>
          <p:cNvSpPr/>
          <p:nvPr/>
        </p:nvSpPr>
        <p:spPr bwMode="auto">
          <a:xfrm>
            <a:off x="4822825" y="3324225"/>
            <a:ext cx="233363" cy="447675"/>
          </a:xfrm>
          <a:custGeom>
            <a:avLst/>
            <a:gdLst>
              <a:gd name="T0" fmla="*/ 0 w 147"/>
              <a:gd name="T1" fmla="*/ 2147483647 h 282"/>
              <a:gd name="T2" fmla="*/ 0 w 147"/>
              <a:gd name="T3" fmla="*/ 0 h 282"/>
              <a:gd name="T4" fmla="*/ 2147483647 w 147"/>
              <a:gd name="T5" fmla="*/ 0 h 2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7" h="282">
                <a:moveTo>
                  <a:pt x="0" y="282"/>
                </a:moveTo>
                <a:lnTo>
                  <a:pt x="0" y="0"/>
                </a:lnTo>
                <a:lnTo>
                  <a:pt x="147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Line 87"/>
          <p:cNvSpPr>
            <a:spLocks noChangeShapeType="1"/>
          </p:cNvSpPr>
          <p:nvPr/>
        </p:nvSpPr>
        <p:spPr bwMode="auto">
          <a:xfrm>
            <a:off x="5056188" y="3324225"/>
            <a:ext cx="412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Line 88"/>
          <p:cNvSpPr>
            <a:spLocks noChangeShapeType="1"/>
          </p:cNvSpPr>
          <p:nvPr/>
        </p:nvSpPr>
        <p:spPr bwMode="auto">
          <a:xfrm>
            <a:off x="5468938" y="3324225"/>
            <a:ext cx="69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Freeform 89"/>
          <p:cNvSpPr/>
          <p:nvPr/>
        </p:nvSpPr>
        <p:spPr bwMode="auto">
          <a:xfrm>
            <a:off x="5468938" y="4005263"/>
            <a:ext cx="1344612" cy="449262"/>
          </a:xfrm>
          <a:custGeom>
            <a:avLst/>
            <a:gdLst>
              <a:gd name="T0" fmla="*/ 0 w 847"/>
              <a:gd name="T1" fmla="*/ 2147483647 h 283"/>
              <a:gd name="T2" fmla="*/ 0 w 847"/>
              <a:gd name="T3" fmla="*/ 0 h 283"/>
              <a:gd name="T4" fmla="*/ 2147483647 w 847"/>
              <a:gd name="T5" fmla="*/ 0 h 2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7" h="283">
                <a:moveTo>
                  <a:pt x="0" y="283"/>
                </a:moveTo>
                <a:lnTo>
                  <a:pt x="0" y="0"/>
                </a:lnTo>
                <a:lnTo>
                  <a:pt x="847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Freeform 96"/>
          <p:cNvSpPr/>
          <p:nvPr/>
        </p:nvSpPr>
        <p:spPr bwMode="auto">
          <a:xfrm>
            <a:off x="6167438" y="3324225"/>
            <a:ext cx="304800" cy="447675"/>
          </a:xfrm>
          <a:custGeom>
            <a:avLst/>
            <a:gdLst>
              <a:gd name="T0" fmla="*/ 0 w 192"/>
              <a:gd name="T1" fmla="*/ 0 h 282"/>
              <a:gd name="T2" fmla="*/ 0 w 192"/>
              <a:gd name="T3" fmla="*/ 2147483647 h 282"/>
              <a:gd name="T4" fmla="*/ 2147483647 w 192"/>
              <a:gd name="T5" fmla="*/ 2147483647 h 2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282">
                <a:moveTo>
                  <a:pt x="0" y="0"/>
                </a:moveTo>
                <a:lnTo>
                  <a:pt x="0" y="282"/>
                </a:lnTo>
                <a:lnTo>
                  <a:pt x="192" y="28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Line 106"/>
          <p:cNvSpPr>
            <a:spLocks noChangeShapeType="1"/>
          </p:cNvSpPr>
          <p:nvPr/>
        </p:nvSpPr>
        <p:spPr bwMode="auto">
          <a:xfrm>
            <a:off x="6472238" y="3771900"/>
            <a:ext cx="1039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Freeform 107"/>
          <p:cNvSpPr/>
          <p:nvPr/>
        </p:nvSpPr>
        <p:spPr bwMode="auto">
          <a:xfrm>
            <a:off x="6831013" y="4005263"/>
            <a:ext cx="1381125" cy="449262"/>
          </a:xfrm>
          <a:custGeom>
            <a:avLst/>
            <a:gdLst>
              <a:gd name="T0" fmla="*/ 0 w 870"/>
              <a:gd name="T1" fmla="*/ 0 h 283"/>
              <a:gd name="T2" fmla="*/ 0 w 870"/>
              <a:gd name="T3" fmla="*/ 2147483647 h 283"/>
              <a:gd name="T4" fmla="*/ 2147483647 w 870"/>
              <a:gd name="T5" fmla="*/ 2147483647 h 2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70" h="283">
                <a:moveTo>
                  <a:pt x="0" y="0"/>
                </a:moveTo>
                <a:lnTo>
                  <a:pt x="0" y="283"/>
                </a:lnTo>
                <a:lnTo>
                  <a:pt x="870" y="283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Text Box 110"/>
          <p:cNvSpPr txBox="1">
            <a:spLocks noChangeArrowheads="1"/>
          </p:cNvSpPr>
          <p:nvPr/>
        </p:nvSpPr>
        <p:spPr bwMode="auto">
          <a:xfrm>
            <a:off x="214986" y="2533305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Freeform 111"/>
          <p:cNvSpPr/>
          <p:nvPr/>
        </p:nvSpPr>
        <p:spPr bwMode="auto">
          <a:xfrm>
            <a:off x="7512050" y="3324225"/>
            <a:ext cx="1201738" cy="447675"/>
          </a:xfrm>
          <a:custGeom>
            <a:avLst/>
            <a:gdLst>
              <a:gd name="T0" fmla="*/ 0 w 757"/>
              <a:gd name="T1" fmla="*/ 2147483647 h 282"/>
              <a:gd name="T2" fmla="*/ 0 w 757"/>
              <a:gd name="T3" fmla="*/ 0 h 282"/>
              <a:gd name="T4" fmla="*/ 2147483647 w 757"/>
              <a:gd name="T5" fmla="*/ 0 h 2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7" h="282">
                <a:moveTo>
                  <a:pt x="0" y="282"/>
                </a:moveTo>
                <a:lnTo>
                  <a:pt x="0" y="0"/>
                </a:lnTo>
                <a:lnTo>
                  <a:pt x="757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Freeform 112"/>
          <p:cNvSpPr/>
          <p:nvPr/>
        </p:nvSpPr>
        <p:spPr bwMode="auto">
          <a:xfrm>
            <a:off x="8212138" y="4005263"/>
            <a:ext cx="501650" cy="449262"/>
          </a:xfrm>
          <a:custGeom>
            <a:avLst/>
            <a:gdLst>
              <a:gd name="T0" fmla="*/ 0 w 316"/>
              <a:gd name="T1" fmla="*/ 2147483647 h 283"/>
              <a:gd name="T2" fmla="*/ 0 w 316"/>
              <a:gd name="T3" fmla="*/ 0 h 283"/>
              <a:gd name="T4" fmla="*/ 2147483647 w 316"/>
              <a:gd name="T5" fmla="*/ 0 h 2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6" h="283">
                <a:moveTo>
                  <a:pt x="0" y="283"/>
                </a:moveTo>
                <a:lnTo>
                  <a:pt x="0" y="0"/>
                </a:lnTo>
                <a:lnTo>
                  <a:pt x="316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0" name="Group 113"/>
          <p:cNvGrpSpPr/>
          <p:nvPr/>
        </p:nvGrpSpPr>
        <p:grpSpPr bwMode="auto">
          <a:xfrm>
            <a:off x="405448" y="5128260"/>
            <a:ext cx="8515350" cy="1355725"/>
            <a:chOff x="169" y="3240"/>
            <a:chExt cx="5364" cy="854"/>
          </a:xfrm>
        </p:grpSpPr>
        <p:sp>
          <p:nvSpPr>
            <p:cNvPr id="71" name="Rectangle 114" descr="小纸屑"/>
            <p:cNvSpPr>
              <a:spLocks noChangeArrowheads="1"/>
            </p:cNvSpPr>
            <p:nvPr/>
          </p:nvSpPr>
          <p:spPr bwMode="auto">
            <a:xfrm>
              <a:off x="169" y="3240"/>
              <a:ext cx="5364" cy="854"/>
            </a:xfrm>
            <a:prstGeom prst="rect">
              <a:avLst/>
            </a:prstGeom>
            <a:pattFill prst="smConfetti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Text Box 115" descr="小纸屑"/>
            <p:cNvSpPr txBox="1">
              <a:spLocks noChangeArrowheads="1"/>
            </p:cNvSpPr>
            <p:nvPr/>
          </p:nvSpPr>
          <p:spPr bwMode="auto">
            <a:xfrm>
              <a:off x="224" y="3284"/>
              <a:ext cx="5240" cy="795"/>
            </a:xfrm>
            <a:prstGeom prst="rect">
              <a:avLst/>
            </a:prstGeom>
            <a:pattFill prst="smConfetti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在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CP=1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期间，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Q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的状态不发生变化，无论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J—K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的状态变化多少次，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</a:rPr>
                <a:t>Q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sym typeface="Symbol" panose="05050102010706020507" pitchFamily="18" charset="2"/>
                </a:rPr>
                <a:t>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sym typeface="Symbol" panose="05050102010706020507" pitchFamily="18" charset="2"/>
                </a:rPr>
                <a:t>的状态只变化一次。当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sym typeface="Symbol" panose="05050102010706020507" pitchFamily="18" charset="2"/>
                </a:rPr>
                <a:t>CP=0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sym typeface="Symbol" panose="05050102010706020507" pitchFamily="18" charset="2"/>
                </a:rPr>
                <a:t>，从触发器跟随主触发器的状态时与此时的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sym typeface="Symbol" panose="05050102010706020507" pitchFamily="18" charset="2"/>
                </a:rPr>
                <a:t>J—K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sym typeface="Symbol" panose="05050102010706020507" pitchFamily="18" charset="2"/>
                </a:rPr>
                <a:t>状态有可能不符合功能表。</a:t>
              </a:r>
              <a:endParaRPr kumimoji="1" lang="zh-CN" altLang="en-US" sz="24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+mn-lt"/>
                <a:ea typeface="黑体" panose="02010609060101010101" pitchFamily="49" charset="-122"/>
              </a:endParaRPr>
            </a:p>
          </p:txBody>
        </p:sp>
      </p:grpSp>
      <p:grpSp>
        <p:nvGrpSpPr>
          <p:cNvPr id="73" name="Group 118"/>
          <p:cNvGrpSpPr/>
          <p:nvPr/>
        </p:nvGrpSpPr>
        <p:grpSpPr bwMode="auto">
          <a:xfrm>
            <a:off x="722313" y="1014413"/>
            <a:ext cx="2414587" cy="3600449"/>
            <a:chOff x="810" y="389"/>
            <a:chExt cx="1521" cy="2268"/>
          </a:xfrm>
        </p:grpSpPr>
        <p:grpSp>
          <p:nvGrpSpPr>
            <p:cNvPr id="74" name="Group 119"/>
            <p:cNvGrpSpPr/>
            <p:nvPr/>
          </p:nvGrpSpPr>
          <p:grpSpPr bwMode="auto">
            <a:xfrm>
              <a:off x="810" y="389"/>
              <a:ext cx="1521" cy="2268"/>
              <a:chOff x="810" y="488"/>
              <a:chExt cx="1521" cy="2268"/>
            </a:xfrm>
          </p:grpSpPr>
          <p:sp>
            <p:nvSpPr>
              <p:cNvPr id="76" name="Rectangle 120"/>
              <p:cNvSpPr>
                <a:spLocks noChangeArrowheads="1"/>
              </p:cNvSpPr>
              <p:nvPr/>
            </p:nvSpPr>
            <p:spPr bwMode="auto">
              <a:xfrm>
                <a:off x="987" y="977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Line 121"/>
              <p:cNvSpPr>
                <a:spLocks noChangeShapeType="1"/>
              </p:cNvSpPr>
              <p:nvPr/>
            </p:nvSpPr>
            <p:spPr bwMode="auto">
              <a:xfrm flipH="1">
                <a:off x="1371" y="2321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Oval 122"/>
              <p:cNvSpPr>
                <a:spLocks noChangeArrowheads="1"/>
              </p:cNvSpPr>
              <p:nvPr/>
            </p:nvSpPr>
            <p:spPr bwMode="auto">
              <a:xfrm>
                <a:off x="1563" y="919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123"/>
              <p:cNvSpPr>
                <a:spLocks noChangeShapeType="1"/>
              </p:cNvSpPr>
              <p:nvPr/>
            </p:nvSpPr>
            <p:spPr bwMode="auto">
              <a:xfrm>
                <a:off x="1131" y="737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Line 124"/>
              <p:cNvSpPr>
                <a:spLocks noChangeShapeType="1"/>
              </p:cNvSpPr>
              <p:nvPr/>
            </p:nvSpPr>
            <p:spPr bwMode="auto">
              <a:xfrm>
                <a:off x="1591" y="72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Rectangle 125"/>
              <p:cNvSpPr>
                <a:spLocks noChangeArrowheads="1"/>
              </p:cNvSpPr>
              <p:nvPr/>
            </p:nvSpPr>
            <p:spPr bwMode="auto">
              <a:xfrm>
                <a:off x="925" y="488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82" name="Rectangle 126"/>
              <p:cNvSpPr>
                <a:spLocks noChangeArrowheads="1"/>
              </p:cNvSpPr>
              <p:nvPr/>
            </p:nvSpPr>
            <p:spPr bwMode="auto">
              <a:xfrm>
                <a:off x="1563" y="501"/>
                <a:ext cx="265" cy="28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83" name="Line 127"/>
              <p:cNvSpPr>
                <a:spLocks noChangeShapeType="1"/>
              </p:cNvSpPr>
              <p:nvPr/>
            </p:nvSpPr>
            <p:spPr bwMode="auto">
              <a:xfrm>
                <a:off x="1622" y="549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Rectangle 128"/>
              <p:cNvSpPr>
                <a:spLocks noChangeArrowheads="1"/>
              </p:cNvSpPr>
              <p:nvPr/>
            </p:nvSpPr>
            <p:spPr bwMode="auto">
              <a:xfrm>
                <a:off x="987" y="1169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85" name="Rectangle 129"/>
              <p:cNvSpPr>
                <a:spLocks noChangeArrowheads="1"/>
              </p:cNvSpPr>
              <p:nvPr/>
            </p:nvSpPr>
            <p:spPr bwMode="auto">
              <a:xfrm>
                <a:off x="1515" y="1169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86" name="Line 130"/>
              <p:cNvSpPr>
                <a:spLocks noChangeShapeType="1"/>
              </p:cNvSpPr>
              <p:nvPr/>
            </p:nvSpPr>
            <p:spPr bwMode="auto">
              <a:xfrm>
                <a:off x="1371" y="1409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Rectangle 131"/>
              <p:cNvSpPr>
                <a:spLocks noChangeArrowheads="1"/>
              </p:cNvSpPr>
              <p:nvPr/>
            </p:nvSpPr>
            <p:spPr bwMode="auto">
              <a:xfrm>
                <a:off x="1157" y="1169"/>
                <a:ext cx="46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Rectangle 132"/>
              <p:cNvSpPr>
                <a:spLocks noChangeArrowheads="1"/>
              </p:cNvSpPr>
              <p:nvPr/>
            </p:nvSpPr>
            <p:spPr bwMode="auto">
              <a:xfrm>
                <a:off x="987" y="1770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主</a:t>
                </a:r>
              </a:p>
            </p:txBody>
          </p:sp>
          <p:sp>
            <p:nvSpPr>
              <p:cNvPr id="89" name="Line 133"/>
              <p:cNvSpPr>
                <a:spLocks noChangeShapeType="1"/>
              </p:cNvSpPr>
              <p:nvPr/>
            </p:nvSpPr>
            <p:spPr bwMode="auto">
              <a:xfrm>
                <a:off x="1127" y="2215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34"/>
              <p:cNvSpPr>
                <a:spLocks noChangeShapeType="1"/>
              </p:cNvSpPr>
              <p:nvPr/>
            </p:nvSpPr>
            <p:spPr bwMode="auto">
              <a:xfrm>
                <a:off x="1626" y="2215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91" name="Group 135"/>
              <p:cNvGrpSpPr/>
              <p:nvPr/>
            </p:nvGrpSpPr>
            <p:grpSpPr bwMode="auto">
              <a:xfrm>
                <a:off x="1611" y="1409"/>
                <a:ext cx="48" cy="344"/>
                <a:chOff x="1248" y="2233"/>
                <a:chExt cx="48" cy="344"/>
              </a:xfrm>
            </p:grpSpPr>
            <p:sp>
              <p:nvSpPr>
                <p:cNvPr id="113" name="Line 136"/>
                <p:cNvSpPr>
                  <a:spLocks noChangeShapeType="1"/>
                </p:cNvSpPr>
                <p:nvPr/>
              </p:nvSpPr>
              <p:spPr bwMode="auto">
                <a:xfrm>
                  <a:off x="1276" y="2233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4" name="Oval 137"/>
                <p:cNvSpPr>
                  <a:spLocks noChangeArrowheads="1"/>
                </p:cNvSpPr>
                <p:nvPr/>
              </p:nvSpPr>
              <p:spPr bwMode="auto">
                <a:xfrm>
                  <a:off x="1248" y="2529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2" name="Line 138"/>
              <p:cNvSpPr>
                <a:spLocks noChangeShapeType="1"/>
              </p:cNvSpPr>
              <p:nvPr/>
            </p:nvSpPr>
            <p:spPr bwMode="auto">
              <a:xfrm>
                <a:off x="1131" y="1419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Rectangle 139"/>
              <p:cNvSpPr>
                <a:spLocks noChangeArrowheads="1"/>
              </p:cNvSpPr>
              <p:nvPr/>
            </p:nvSpPr>
            <p:spPr bwMode="auto">
              <a:xfrm>
                <a:off x="990" y="2462"/>
                <a:ext cx="192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94" name="Rectangle 140"/>
              <p:cNvSpPr>
                <a:spLocks noChangeArrowheads="1"/>
              </p:cNvSpPr>
              <p:nvPr/>
            </p:nvSpPr>
            <p:spPr bwMode="auto">
              <a:xfrm>
                <a:off x="1557" y="2462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</a:p>
            </p:txBody>
          </p:sp>
          <p:sp>
            <p:nvSpPr>
              <p:cNvPr id="95" name="Line 141"/>
              <p:cNvSpPr>
                <a:spLocks noChangeShapeType="1"/>
              </p:cNvSpPr>
              <p:nvPr/>
            </p:nvSpPr>
            <p:spPr bwMode="auto">
              <a:xfrm>
                <a:off x="2139" y="2033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Line 142"/>
              <p:cNvSpPr>
                <a:spLocks noChangeShapeType="1"/>
              </p:cNvSpPr>
              <p:nvPr/>
            </p:nvSpPr>
            <p:spPr bwMode="auto">
              <a:xfrm>
                <a:off x="1371" y="2215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Rectangle 143"/>
              <p:cNvSpPr>
                <a:spLocks noChangeArrowheads="1"/>
              </p:cNvSpPr>
              <p:nvPr/>
            </p:nvSpPr>
            <p:spPr bwMode="auto">
              <a:xfrm>
                <a:off x="1227" y="2465"/>
                <a:ext cx="354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98" name="Rectangle 144"/>
              <p:cNvSpPr>
                <a:spLocks noChangeArrowheads="1"/>
              </p:cNvSpPr>
              <p:nvPr/>
            </p:nvSpPr>
            <p:spPr bwMode="auto">
              <a:xfrm>
                <a:off x="1947" y="1793"/>
                <a:ext cx="38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Oval 145"/>
              <p:cNvSpPr>
                <a:spLocks noChangeArrowheads="1"/>
              </p:cNvSpPr>
              <p:nvPr/>
            </p:nvSpPr>
            <p:spPr bwMode="auto">
              <a:xfrm>
                <a:off x="2116" y="1745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Line 146"/>
              <p:cNvSpPr>
                <a:spLocks noChangeShapeType="1"/>
              </p:cNvSpPr>
              <p:nvPr/>
            </p:nvSpPr>
            <p:spPr bwMode="auto">
              <a:xfrm>
                <a:off x="2139" y="1505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Line 147"/>
              <p:cNvSpPr>
                <a:spLocks noChangeShapeType="1"/>
              </p:cNvSpPr>
              <p:nvPr/>
            </p:nvSpPr>
            <p:spPr bwMode="auto">
              <a:xfrm>
                <a:off x="1371" y="1505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Rectangle 148"/>
              <p:cNvSpPr>
                <a:spLocks noChangeArrowheads="1"/>
              </p:cNvSpPr>
              <p:nvPr/>
            </p:nvSpPr>
            <p:spPr bwMode="auto">
              <a:xfrm>
                <a:off x="1179" y="929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从</a:t>
                </a:r>
              </a:p>
            </p:txBody>
          </p:sp>
          <p:sp>
            <p:nvSpPr>
              <p:cNvPr id="103" name="Oval 149"/>
              <p:cNvSpPr>
                <a:spLocks noChangeArrowheads="1"/>
              </p:cNvSpPr>
              <p:nvPr/>
            </p:nvSpPr>
            <p:spPr bwMode="auto">
              <a:xfrm>
                <a:off x="1343" y="2293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Rectangle 150"/>
              <p:cNvSpPr>
                <a:spLocks noChangeArrowheads="1"/>
              </p:cNvSpPr>
              <p:nvPr/>
            </p:nvSpPr>
            <p:spPr bwMode="auto">
              <a:xfrm>
                <a:off x="843" y="1457"/>
                <a:ext cx="31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5" name="Group 151"/>
              <p:cNvGrpSpPr/>
              <p:nvPr/>
            </p:nvGrpSpPr>
            <p:grpSpPr bwMode="auto">
              <a:xfrm>
                <a:off x="1615" y="1505"/>
                <a:ext cx="313" cy="288"/>
                <a:chOff x="4574" y="1234"/>
                <a:chExt cx="313" cy="288"/>
              </a:xfrm>
            </p:grpSpPr>
            <p:sp>
              <p:nvSpPr>
                <p:cNvPr id="11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574" y="1234"/>
                  <a:ext cx="31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</a:t>
                  </a:r>
                </a:p>
              </p:txBody>
            </p:sp>
            <p:sp>
              <p:nvSpPr>
                <p:cNvPr id="112" name="Line 153"/>
                <p:cNvSpPr>
                  <a:spLocks noChangeShapeType="1"/>
                </p:cNvSpPr>
                <p:nvPr/>
              </p:nvSpPr>
              <p:spPr bwMode="auto">
                <a:xfrm>
                  <a:off x="4634" y="128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6" name="Rectangle 154"/>
              <p:cNvSpPr>
                <a:spLocks noChangeArrowheads="1"/>
              </p:cNvSpPr>
              <p:nvPr/>
            </p:nvSpPr>
            <p:spPr bwMode="auto">
              <a:xfrm>
                <a:off x="1512" y="1942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107" name="Rectangle 155"/>
              <p:cNvSpPr>
                <a:spLocks noChangeArrowheads="1"/>
              </p:cNvSpPr>
              <p:nvPr/>
            </p:nvSpPr>
            <p:spPr bwMode="auto">
              <a:xfrm>
                <a:off x="981" y="1954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108" name="Freeform 156"/>
              <p:cNvSpPr/>
              <p:nvPr/>
            </p:nvSpPr>
            <p:spPr bwMode="auto">
              <a:xfrm>
                <a:off x="810" y="858"/>
                <a:ext cx="780" cy="1457"/>
              </a:xfrm>
              <a:custGeom>
                <a:avLst/>
                <a:gdLst>
                  <a:gd name="T0" fmla="*/ 698 w 802"/>
                  <a:gd name="T1" fmla="*/ 0 h 1457"/>
                  <a:gd name="T2" fmla="*/ 0 w 802"/>
                  <a:gd name="T3" fmla="*/ 0 h 1457"/>
                  <a:gd name="T4" fmla="*/ 0 w 802"/>
                  <a:gd name="T5" fmla="*/ 1457 h 1457"/>
                  <a:gd name="T6" fmla="*/ 226 w 802"/>
                  <a:gd name="T7" fmla="*/ 1457 h 1457"/>
                  <a:gd name="T8" fmla="*/ 226 w 802"/>
                  <a:gd name="T9" fmla="*/ 1344 h 14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2" h="1457">
                    <a:moveTo>
                      <a:pt x="802" y="0"/>
                    </a:moveTo>
                    <a:lnTo>
                      <a:pt x="0" y="0"/>
                    </a:lnTo>
                    <a:lnTo>
                      <a:pt x="0" y="1457"/>
                    </a:lnTo>
                    <a:lnTo>
                      <a:pt x="260" y="1457"/>
                    </a:lnTo>
                    <a:lnTo>
                      <a:pt x="260" y="134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Freeform 157"/>
              <p:cNvSpPr/>
              <p:nvPr/>
            </p:nvSpPr>
            <p:spPr bwMode="auto">
              <a:xfrm>
                <a:off x="1127" y="790"/>
                <a:ext cx="757" cy="1468"/>
              </a:xfrm>
              <a:custGeom>
                <a:avLst/>
                <a:gdLst>
                  <a:gd name="T0" fmla="*/ 0 w 723"/>
                  <a:gd name="T1" fmla="*/ 0 h 1468"/>
                  <a:gd name="T2" fmla="*/ 910 w 723"/>
                  <a:gd name="T3" fmla="*/ 0 h 1468"/>
                  <a:gd name="T4" fmla="*/ 910 w 723"/>
                  <a:gd name="T5" fmla="*/ 1468 h 1468"/>
                  <a:gd name="T6" fmla="*/ 712 w 723"/>
                  <a:gd name="T7" fmla="*/ 1468 h 14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23" h="1468">
                    <a:moveTo>
                      <a:pt x="0" y="0"/>
                    </a:moveTo>
                    <a:lnTo>
                      <a:pt x="723" y="0"/>
                    </a:lnTo>
                    <a:lnTo>
                      <a:pt x="723" y="1468"/>
                    </a:lnTo>
                    <a:lnTo>
                      <a:pt x="565" y="146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Line 158"/>
              <p:cNvSpPr>
                <a:spLocks noChangeShapeType="1"/>
              </p:cNvSpPr>
              <p:nvPr/>
            </p:nvSpPr>
            <p:spPr bwMode="auto">
              <a:xfrm>
                <a:off x="1711" y="2202"/>
                <a:ext cx="1" cy="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5" name="Text Box 159"/>
            <p:cNvSpPr txBox="1">
              <a:spLocks noChangeArrowheads="1"/>
            </p:cNvSpPr>
            <p:nvPr/>
          </p:nvSpPr>
          <p:spPr bwMode="auto">
            <a:xfrm>
              <a:off x="1935" y="1674"/>
              <a:ext cx="250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115" name="TextBox 114"/>
          <p:cNvSpPr txBox="1"/>
          <p:nvPr/>
        </p:nvSpPr>
        <p:spPr bwMode="auto">
          <a:xfrm>
            <a:off x="537327" y="169683"/>
            <a:ext cx="6853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主从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J-K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触发器的“一次翻转”问题</a:t>
            </a:r>
          </a:p>
        </p:txBody>
      </p:sp>
      <p:sp>
        <p:nvSpPr>
          <p:cNvPr id="116" name="灯片编号占位符 116"/>
          <p:cNvSpPr txBox="1"/>
          <p:nvPr/>
        </p:nvSpPr>
        <p:spPr>
          <a:xfrm>
            <a:off x="30480" y="6461760"/>
            <a:ext cx="670560" cy="35052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BF59E8-3B5B-4FD1-ABC6-5D0A35914F4F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Text Box 110"/>
          <p:cNvSpPr txBox="1">
            <a:spLocks noChangeArrowheads="1"/>
          </p:cNvSpPr>
          <p:nvPr/>
        </p:nvSpPr>
        <p:spPr bwMode="auto">
          <a:xfrm>
            <a:off x="2355849" y="4251981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 Box 110"/>
          <p:cNvSpPr txBox="1">
            <a:spLocks noChangeArrowheads="1"/>
          </p:cNvSpPr>
          <p:nvPr/>
        </p:nvSpPr>
        <p:spPr bwMode="auto">
          <a:xfrm>
            <a:off x="575865" y="903289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1" name="Text Box 110"/>
          <p:cNvSpPr txBox="1">
            <a:spLocks noChangeArrowheads="1"/>
          </p:cNvSpPr>
          <p:nvPr/>
        </p:nvSpPr>
        <p:spPr bwMode="auto">
          <a:xfrm>
            <a:off x="224113" y="2528612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Text Box 110"/>
          <p:cNvSpPr txBox="1">
            <a:spLocks noChangeArrowheads="1"/>
          </p:cNvSpPr>
          <p:nvPr/>
        </p:nvSpPr>
        <p:spPr bwMode="auto">
          <a:xfrm>
            <a:off x="566736" y="872988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Text Box 110"/>
          <p:cNvSpPr txBox="1">
            <a:spLocks noChangeArrowheads="1"/>
          </p:cNvSpPr>
          <p:nvPr/>
        </p:nvSpPr>
        <p:spPr bwMode="auto">
          <a:xfrm>
            <a:off x="219076" y="2507250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Text Box 110"/>
          <p:cNvSpPr txBox="1">
            <a:spLocks noChangeArrowheads="1"/>
          </p:cNvSpPr>
          <p:nvPr/>
        </p:nvSpPr>
        <p:spPr bwMode="auto">
          <a:xfrm>
            <a:off x="577850" y="4212600"/>
            <a:ext cx="300038" cy="523220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Text Box 110"/>
          <p:cNvSpPr txBox="1">
            <a:spLocks noChangeArrowheads="1"/>
          </p:cNvSpPr>
          <p:nvPr/>
        </p:nvSpPr>
        <p:spPr bwMode="auto">
          <a:xfrm>
            <a:off x="2368549" y="4228169"/>
            <a:ext cx="300038" cy="523220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" name="Text Box 110"/>
          <p:cNvSpPr txBox="1">
            <a:spLocks noChangeArrowheads="1"/>
          </p:cNvSpPr>
          <p:nvPr/>
        </p:nvSpPr>
        <p:spPr bwMode="auto">
          <a:xfrm>
            <a:off x="561458" y="851694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0" name="Text Box 110"/>
          <p:cNvSpPr txBox="1">
            <a:spLocks noChangeArrowheads="1"/>
          </p:cNvSpPr>
          <p:nvPr/>
        </p:nvSpPr>
        <p:spPr bwMode="auto">
          <a:xfrm>
            <a:off x="571585" y="4201501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Text Box 110"/>
          <p:cNvSpPr txBox="1">
            <a:spLocks noChangeArrowheads="1"/>
          </p:cNvSpPr>
          <p:nvPr/>
        </p:nvSpPr>
        <p:spPr bwMode="auto">
          <a:xfrm>
            <a:off x="553243" y="4189772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Text Box 110"/>
          <p:cNvSpPr txBox="1">
            <a:spLocks noChangeArrowheads="1"/>
          </p:cNvSpPr>
          <p:nvPr/>
        </p:nvSpPr>
        <p:spPr bwMode="auto">
          <a:xfrm>
            <a:off x="2313780" y="4216708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Text Box 110"/>
          <p:cNvSpPr txBox="1">
            <a:spLocks noChangeArrowheads="1"/>
          </p:cNvSpPr>
          <p:nvPr/>
        </p:nvSpPr>
        <p:spPr bwMode="auto">
          <a:xfrm>
            <a:off x="574069" y="4200871"/>
            <a:ext cx="337345" cy="519112"/>
          </a:xfrm>
          <a:prstGeom prst="rect">
            <a:avLst/>
          </a:prstGeom>
          <a:solidFill>
            <a:srgbClr val="FFFF00"/>
          </a:solidFill>
          <a:ln w="38100">
            <a:solidFill>
              <a:srgbClr val="F6F000"/>
            </a:solidFill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 i="0" u="none" strike="noStrike" cap="none" spc="0" normalizeH="0" baseline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15" grpId="0"/>
      <p:bldP spid="118" grpId="0" animBg="1"/>
      <p:bldP spid="119" grpId="0" animBg="1"/>
      <p:bldP spid="121" grpId="0" animBg="1"/>
      <p:bldP spid="124" grpId="0" animBg="1"/>
      <p:bldP spid="127" grpId="0" animBg="1"/>
      <p:bldP spid="128" grpId="0" animBg="1"/>
      <p:bldP spid="129" grpId="0" animBg="1"/>
      <p:bldP spid="130" grpId="0" animBg="1"/>
      <p:bldP spid="120" grpId="0" animBg="1"/>
      <p:bldP spid="123" grpId="0" animBg="1"/>
      <p:bldP spid="125" grpId="0" animBg="1"/>
      <p:bldP spid="1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7338" y="1042035"/>
            <a:ext cx="8499475" cy="115993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1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主从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J—K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触发器在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CP=1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期间，主触发器只变化（翻转）一次，这种现象称为一次变化现象。</a:t>
            </a:r>
          </a:p>
        </p:txBody>
      </p:sp>
      <p:grpSp>
        <p:nvGrpSpPr>
          <p:cNvPr id="6" name="Group 4"/>
          <p:cNvGrpSpPr/>
          <p:nvPr/>
        </p:nvGrpSpPr>
        <p:grpSpPr bwMode="auto">
          <a:xfrm>
            <a:off x="2420938" y="3067685"/>
            <a:ext cx="3998912" cy="2709863"/>
            <a:chOff x="1525" y="1750"/>
            <a:chExt cx="2519" cy="1707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525" y="1761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034" y="1761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587" y="1772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061" y="1750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592" y="1761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044" y="1772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661" y="1761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875" y="1785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838" y="1785"/>
              <a:ext cx="0" cy="1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Group 16"/>
          <p:cNvGrpSpPr/>
          <p:nvPr/>
        </p:nvGrpSpPr>
        <p:grpSpPr bwMode="auto">
          <a:xfrm>
            <a:off x="1182688" y="2673985"/>
            <a:ext cx="5881687" cy="2008188"/>
            <a:chOff x="745" y="1502"/>
            <a:chExt cx="3705" cy="1265"/>
          </a:xfrm>
        </p:grpSpPr>
        <p:grpSp>
          <p:nvGrpSpPr>
            <p:cNvPr id="17" name="Group 17"/>
            <p:cNvGrpSpPr/>
            <p:nvPr/>
          </p:nvGrpSpPr>
          <p:grpSpPr bwMode="auto">
            <a:xfrm>
              <a:off x="745" y="1502"/>
              <a:ext cx="3705" cy="847"/>
              <a:chOff x="745" y="1502"/>
              <a:chExt cx="3705" cy="847"/>
            </a:xfrm>
          </p:grpSpPr>
          <p:sp>
            <p:nvSpPr>
              <p:cNvPr id="21" name="Freeform 18"/>
              <p:cNvSpPr/>
              <p:nvPr/>
            </p:nvSpPr>
            <p:spPr bwMode="auto">
              <a:xfrm>
                <a:off x="1129" y="1502"/>
                <a:ext cx="3321" cy="271"/>
              </a:xfrm>
              <a:custGeom>
                <a:avLst/>
                <a:gdLst>
                  <a:gd name="T0" fmla="*/ 0 w 3321"/>
                  <a:gd name="T1" fmla="*/ 271 h 271"/>
                  <a:gd name="T2" fmla="*/ 407 w 3321"/>
                  <a:gd name="T3" fmla="*/ 271 h 271"/>
                  <a:gd name="T4" fmla="*/ 407 w 3321"/>
                  <a:gd name="T5" fmla="*/ 0 h 271"/>
                  <a:gd name="T6" fmla="*/ 915 w 3321"/>
                  <a:gd name="T7" fmla="*/ 0 h 271"/>
                  <a:gd name="T8" fmla="*/ 915 w 3321"/>
                  <a:gd name="T9" fmla="*/ 271 h 271"/>
                  <a:gd name="T10" fmla="*/ 1457 w 3321"/>
                  <a:gd name="T11" fmla="*/ 271 h 271"/>
                  <a:gd name="T12" fmla="*/ 1457 w 3321"/>
                  <a:gd name="T13" fmla="*/ 0 h 271"/>
                  <a:gd name="T14" fmla="*/ 1932 w 3321"/>
                  <a:gd name="T15" fmla="*/ 0 h 271"/>
                  <a:gd name="T16" fmla="*/ 1932 w 3321"/>
                  <a:gd name="T17" fmla="*/ 271 h 271"/>
                  <a:gd name="T18" fmla="*/ 2463 w 3321"/>
                  <a:gd name="T19" fmla="*/ 271 h 271"/>
                  <a:gd name="T20" fmla="*/ 2463 w 3321"/>
                  <a:gd name="T21" fmla="*/ 0 h 271"/>
                  <a:gd name="T22" fmla="*/ 2914 w 3321"/>
                  <a:gd name="T23" fmla="*/ 0 h 271"/>
                  <a:gd name="T24" fmla="*/ 2914 w 3321"/>
                  <a:gd name="T25" fmla="*/ 271 h 271"/>
                  <a:gd name="T26" fmla="*/ 3321 w 3321"/>
                  <a:gd name="T27" fmla="*/ 271 h 2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321" h="271">
                    <a:moveTo>
                      <a:pt x="0" y="271"/>
                    </a:moveTo>
                    <a:lnTo>
                      <a:pt x="407" y="271"/>
                    </a:lnTo>
                    <a:lnTo>
                      <a:pt x="407" y="0"/>
                    </a:lnTo>
                    <a:lnTo>
                      <a:pt x="915" y="0"/>
                    </a:lnTo>
                    <a:lnTo>
                      <a:pt x="915" y="271"/>
                    </a:lnTo>
                    <a:lnTo>
                      <a:pt x="1457" y="271"/>
                    </a:lnTo>
                    <a:lnTo>
                      <a:pt x="1457" y="0"/>
                    </a:lnTo>
                    <a:lnTo>
                      <a:pt x="1932" y="0"/>
                    </a:lnTo>
                    <a:lnTo>
                      <a:pt x="1932" y="271"/>
                    </a:lnTo>
                    <a:lnTo>
                      <a:pt x="2463" y="271"/>
                    </a:lnTo>
                    <a:lnTo>
                      <a:pt x="2463" y="0"/>
                    </a:lnTo>
                    <a:lnTo>
                      <a:pt x="2914" y="0"/>
                    </a:lnTo>
                    <a:lnTo>
                      <a:pt x="2914" y="271"/>
                    </a:lnTo>
                    <a:lnTo>
                      <a:pt x="3321" y="27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Freeform 19"/>
              <p:cNvSpPr/>
              <p:nvPr/>
            </p:nvSpPr>
            <p:spPr bwMode="auto">
              <a:xfrm>
                <a:off x="1129" y="1909"/>
                <a:ext cx="3310" cy="271"/>
              </a:xfrm>
              <a:custGeom>
                <a:avLst/>
                <a:gdLst>
                  <a:gd name="T0" fmla="*/ 0 w 3310"/>
                  <a:gd name="T1" fmla="*/ 271 h 271"/>
                  <a:gd name="T2" fmla="*/ 531 w 3310"/>
                  <a:gd name="T3" fmla="*/ 271 h 271"/>
                  <a:gd name="T4" fmla="*/ 531 w 3310"/>
                  <a:gd name="T5" fmla="*/ 0 h 271"/>
                  <a:gd name="T6" fmla="*/ 746 w 3310"/>
                  <a:gd name="T7" fmla="*/ 0 h 271"/>
                  <a:gd name="T8" fmla="*/ 746 w 3310"/>
                  <a:gd name="T9" fmla="*/ 271 h 271"/>
                  <a:gd name="T10" fmla="*/ 1209 w 3310"/>
                  <a:gd name="T11" fmla="*/ 271 h 271"/>
                  <a:gd name="T12" fmla="*/ 1209 w 3310"/>
                  <a:gd name="T13" fmla="*/ 0 h 271"/>
                  <a:gd name="T14" fmla="*/ 3050 w 3310"/>
                  <a:gd name="T15" fmla="*/ 0 h 271"/>
                  <a:gd name="T16" fmla="*/ 3050 w 3310"/>
                  <a:gd name="T17" fmla="*/ 271 h 271"/>
                  <a:gd name="T18" fmla="*/ 3310 w 3310"/>
                  <a:gd name="T19" fmla="*/ 271 h 27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10" h="271">
                    <a:moveTo>
                      <a:pt x="0" y="271"/>
                    </a:moveTo>
                    <a:lnTo>
                      <a:pt x="531" y="271"/>
                    </a:lnTo>
                    <a:lnTo>
                      <a:pt x="531" y="0"/>
                    </a:lnTo>
                    <a:lnTo>
                      <a:pt x="746" y="0"/>
                    </a:lnTo>
                    <a:lnTo>
                      <a:pt x="746" y="271"/>
                    </a:lnTo>
                    <a:lnTo>
                      <a:pt x="1209" y="271"/>
                    </a:lnTo>
                    <a:lnTo>
                      <a:pt x="1209" y="0"/>
                    </a:lnTo>
                    <a:lnTo>
                      <a:pt x="3050" y="0"/>
                    </a:lnTo>
                    <a:lnTo>
                      <a:pt x="3050" y="271"/>
                    </a:lnTo>
                    <a:lnTo>
                      <a:pt x="3310" y="27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745" y="1605"/>
                <a:ext cx="463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881" y="2022"/>
                <a:ext cx="27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</p:grpSp>
        <p:grpSp>
          <p:nvGrpSpPr>
            <p:cNvPr id="18" name="Group 22"/>
            <p:cNvGrpSpPr/>
            <p:nvPr/>
          </p:nvGrpSpPr>
          <p:grpSpPr bwMode="auto">
            <a:xfrm>
              <a:off x="870" y="2337"/>
              <a:ext cx="3575" cy="430"/>
              <a:chOff x="870" y="2337"/>
              <a:chExt cx="3575" cy="430"/>
            </a:xfrm>
          </p:grpSpPr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870" y="2440"/>
                <a:ext cx="27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</a:p>
            </p:txBody>
          </p:sp>
          <p:sp>
            <p:nvSpPr>
              <p:cNvPr id="20" name="Freeform 24"/>
              <p:cNvSpPr/>
              <p:nvPr/>
            </p:nvSpPr>
            <p:spPr bwMode="auto">
              <a:xfrm>
                <a:off x="1152" y="2337"/>
                <a:ext cx="3293" cy="271"/>
              </a:xfrm>
              <a:custGeom>
                <a:avLst/>
                <a:gdLst>
                  <a:gd name="T0" fmla="*/ 0 w 3293"/>
                  <a:gd name="T1" fmla="*/ 271 h 271"/>
                  <a:gd name="T2" fmla="*/ 2391 w 3293"/>
                  <a:gd name="T3" fmla="*/ 271 h 271"/>
                  <a:gd name="T4" fmla="*/ 2391 w 3293"/>
                  <a:gd name="T5" fmla="*/ 0 h 271"/>
                  <a:gd name="T6" fmla="*/ 2684 w 3293"/>
                  <a:gd name="T7" fmla="*/ 0 h 271"/>
                  <a:gd name="T8" fmla="*/ 2684 w 3293"/>
                  <a:gd name="T9" fmla="*/ 271 h 271"/>
                  <a:gd name="T10" fmla="*/ 3293 w 3293"/>
                  <a:gd name="T11" fmla="*/ 271 h 2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93" h="271">
                    <a:moveTo>
                      <a:pt x="0" y="271"/>
                    </a:moveTo>
                    <a:lnTo>
                      <a:pt x="2391" y="271"/>
                    </a:lnTo>
                    <a:lnTo>
                      <a:pt x="2391" y="0"/>
                    </a:lnTo>
                    <a:lnTo>
                      <a:pt x="2684" y="0"/>
                    </a:lnTo>
                    <a:lnTo>
                      <a:pt x="2684" y="271"/>
                    </a:lnTo>
                    <a:lnTo>
                      <a:pt x="3293" y="27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6" name="Freeform 26"/>
          <p:cNvSpPr/>
          <p:nvPr/>
        </p:nvSpPr>
        <p:spPr bwMode="auto">
          <a:xfrm>
            <a:off x="2635250" y="4664710"/>
            <a:ext cx="3090863" cy="430213"/>
          </a:xfrm>
          <a:custGeom>
            <a:avLst/>
            <a:gdLst>
              <a:gd name="T0" fmla="*/ 0 w 2078"/>
              <a:gd name="T1" fmla="*/ 2147483647 h 271"/>
              <a:gd name="T2" fmla="*/ 0 w 2078"/>
              <a:gd name="T3" fmla="*/ 0 h 271"/>
              <a:gd name="T4" fmla="*/ 2147483647 w 2078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78" h="271">
                <a:moveTo>
                  <a:pt x="0" y="271"/>
                </a:moveTo>
                <a:lnTo>
                  <a:pt x="0" y="0"/>
                </a:lnTo>
                <a:lnTo>
                  <a:pt x="2078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Freeform 27"/>
          <p:cNvSpPr/>
          <p:nvPr/>
        </p:nvSpPr>
        <p:spPr bwMode="auto">
          <a:xfrm>
            <a:off x="5710238" y="4664710"/>
            <a:ext cx="1336675" cy="430213"/>
          </a:xfrm>
          <a:custGeom>
            <a:avLst/>
            <a:gdLst>
              <a:gd name="T0" fmla="*/ 0 w 701"/>
              <a:gd name="T1" fmla="*/ 0 h 271"/>
              <a:gd name="T2" fmla="*/ 0 w 701"/>
              <a:gd name="T3" fmla="*/ 2147483647 h 271"/>
              <a:gd name="T4" fmla="*/ 2147483647 w 701"/>
              <a:gd name="T5" fmla="*/ 2147483647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01" h="271">
                <a:moveTo>
                  <a:pt x="0" y="0"/>
                </a:moveTo>
                <a:lnTo>
                  <a:pt x="0" y="271"/>
                </a:lnTo>
                <a:lnTo>
                  <a:pt x="701" y="271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1792288" y="5091748"/>
            <a:ext cx="836612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" name="Group 29"/>
          <p:cNvGrpSpPr/>
          <p:nvPr/>
        </p:nvGrpSpPr>
        <p:grpSpPr bwMode="auto">
          <a:xfrm>
            <a:off x="950913" y="5267960"/>
            <a:ext cx="6037262" cy="611188"/>
            <a:chOff x="599" y="3136"/>
            <a:chExt cx="3803" cy="385"/>
          </a:xfrm>
        </p:grpSpPr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599" y="3194"/>
              <a:ext cx="666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n+1</a:t>
              </a:r>
              <a:endPara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2030" y="3136"/>
              <a:ext cx="2012" cy="271"/>
            </a:xfrm>
            <a:custGeom>
              <a:avLst/>
              <a:gdLst>
                <a:gd name="T0" fmla="*/ 0 w 2078"/>
                <a:gd name="T1" fmla="*/ 271 h 271"/>
                <a:gd name="T2" fmla="*/ 0 w 2078"/>
                <a:gd name="T3" fmla="*/ 0 h 271"/>
                <a:gd name="T4" fmla="*/ 1768 w 2078"/>
                <a:gd name="T5" fmla="*/ 0 h 2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78" h="271">
                  <a:moveTo>
                    <a:pt x="0" y="271"/>
                  </a:moveTo>
                  <a:lnTo>
                    <a:pt x="0" y="0"/>
                  </a:lnTo>
                  <a:lnTo>
                    <a:pt x="2078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1130" y="3391"/>
              <a:ext cx="8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4043" y="3141"/>
              <a:ext cx="359" cy="261"/>
            </a:xfrm>
            <a:custGeom>
              <a:avLst/>
              <a:gdLst>
                <a:gd name="T0" fmla="*/ 0 w 359"/>
                <a:gd name="T1" fmla="*/ 0 h 195"/>
                <a:gd name="T2" fmla="*/ 0 w 359"/>
                <a:gd name="T3" fmla="*/ 837 h 195"/>
                <a:gd name="T4" fmla="*/ 359 w 359"/>
                <a:gd name="T5" fmla="*/ 837 h 1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9" h="195">
                  <a:moveTo>
                    <a:pt x="0" y="0"/>
                  </a:moveTo>
                  <a:lnTo>
                    <a:pt x="0" y="195"/>
                  </a:lnTo>
                  <a:lnTo>
                    <a:pt x="359" y="19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834232" y="4774249"/>
            <a:ext cx="1057275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n+1</a:t>
            </a:r>
            <a:endParaRPr kumimoji="1" lang="en-US" altLang="zh-CN" sz="2800" b="0" i="0" u="none" strike="noStrike" kern="1200" cap="none" spc="0" normalizeH="0" baseline="3000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01113" y="981605"/>
            <a:ext cx="3306075" cy="552450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kumimoji="0" lang="zh-CN" alt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四、几点注意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3700" y="1601153"/>
            <a:ext cx="8461375" cy="116046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CP=1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期间，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不允许变化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期间变化的话，触发器的状态就不满足功能表。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0213" y="3008313"/>
            <a:ext cx="8605837" cy="103187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虽然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J-K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触发器的最终状态是在负脉冲时的状态，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但不是边沿触发器，而只能是 “主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从触发器”。</a:t>
            </a:r>
            <a:endParaRPr kumimoji="1" lang="zh-CN" altLang="en-US" sz="2800" b="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47993" y="4363086"/>
            <a:ext cx="5165725" cy="47625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J—K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触发器抗干扰能力差。</a:t>
            </a:r>
            <a:endParaRPr kumimoji="1" lang="zh-CN" altLang="en-US" sz="2800" b="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17513" y="5162234"/>
            <a:ext cx="8264525" cy="116046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使用主从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J—K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触发器时，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CP=1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的宽度不宜过大，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应以窄正脉冲、宽负脉冲的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为宜。</a:t>
            </a:r>
          </a:p>
        </p:txBody>
      </p:sp>
      <p:sp>
        <p:nvSpPr>
          <p:cNvPr id="10" name="标题 1"/>
          <p:cNvSpPr txBox="1"/>
          <p:nvPr/>
        </p:nvSpPr>
        <p:spPr bwMode="auto">
          <a:xfrm>
            <a:off x="1277161" y="309671"/>
            <a:ext cx="6954715" cy="58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§ 4.8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主从触发器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245543"/>
            <a:ext cx="903288" cy="338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14</a:t>
            </a:fld>
            <a:endParaRPr lang="en-US" altLang="zh-CN" dirty="0"/>
          </a:p>
        </p:txBody>
      </p:sp>
      <p:sp>
        <p:nvSpPr>
          <p:cNvPr id="6" name="灯片编号占位符 3"/>
          <p:cNvSpPr txBox="1"/>
          <p:nvPr/>
        </p:nvSpPr>
        <p:spPr>
          <a:xfrm>
            <a:off x="0" y="6308095"/>
            <a:ext cx="902677" cy="54990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B291C-51FB-4C18-A138-CCB3C24CD792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451338" y="1336431"/>
            <a:ext cx="8286541" cy="590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基本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RS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触发器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有不定状态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同步时钟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RS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触发器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有时钟，同样有不定状态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同步时钟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触发器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有时钟，没有不定状态（锁存器）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主从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RS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触发器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延迟，正脉冲接受触发数据，负脉冲               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翻转（接收的是正脉冲结束时候的触发），同样有不定状态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主从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JK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触发器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同上，（接收到的是正脉冲开始的触发）但是功能是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JK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触发功能，正脉冲有“一次翻转”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右大括号 4"/>
          <p:cNvSpPr/>
          <p:nvPr/>
        </p:nvSpPr>
        <p:spPr bwMode="auto">
          <a:xfrm>
            <a:off x="8461550" y="1886761"/>
            <a:ext cx="381000" cy="1361552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8629022" y="2090483"/>
            <a:ext cx="4270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电位</a:t>
            </a:r>
          </a:p>
        </p:txBody>
      </p:sp>
      <p:sp>
        <p:nvSpPr>
          <p:cNvPr id="9" name="文本框 8"/>
          <p:cNvSpPr txBox="1"/>
          <p:nvPr/>
        </p:nvSpPr>
        <p:spPr bwMode="auto">
          <a:xfrm>
            <a:off x="8626808" y="4231364"/>
            <a:ext cx="4270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延迟</a:t>
            </a:r>
          </a:p>
        </p:txBody>
      </p:sp>
      <p:sp>
        <p:nvSpPr>
          <p:cNvPr id="10" name="右大括号 9"/>
          <p:cNvSpPr/>
          <p:nvPr/>
        </p:nvSpPr>
        <p:spPr>
          <a:xfrm>
            <a:off x="8570595" y="3882390"/>
            <a:ext cx="201295" cy="2935605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0000" tIns="46800" rIns="90000" bIns="4680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192" y="174999"/>
            <a:ext cx="8388220" cy="588136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§ 4.9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边沿触发器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（维持阻塞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触发器）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22637" y="1030304"/>
            <a:ext cx="2321842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090F4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一、结构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100"/>
          <p:cNvSpPr txBox="1">
            <a:spLocks noChangeArrowheads="1"/>
          </p:cNvSpPr>
          <p:nvPr/>
        </p:nvSpPr>
        <p:spPr bwMode="auto">
          <a:xfrm>
            <a:off x="5788076" y="1051443"/>
            <a:ext cx="2740103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二、工作原理</a:t>
            </a:r>
          </a:p>
        </p:txBody>
      </p:sp>
      <p:sp>
        <p:nvSpPr>
          <p:cNvPr id="7" name="Text Box 108"/>
          <p:cNvSpPr txBox="1">
            <a:spLocks noChangeArrowheads="1"/>
          </p:cNvSpPr>
          <p:nvPr/>
        </p:nvSpPr>
        <p:spPr bwMode="auto">
          <a:xfrm>
            <a:off x="5676900" y="1655763"/>
            <a:ext cx="2241550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D=1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时：</a:t>
            </a:r>
          </a:p>
        </p:txBody>
      </p:sp>
      <p:sp>
        <p:nvSpPr>
          <p:cNvPr id="8" name="Text Box 109"/>
          <p:cNvSpPr txBox="1">
            <a:spLocks noChangeArrowheads="1"/>
          </p:cNvSpPr>
          <p:nvPr/>
        </p:nvSpPr>
        <p:spPr bwMode="auto">
          <a:xfrm>
            <a:off x="5229225" y="2295525"/>
            <a:ext cx="1998663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CP=0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                  </a:t>
            </a:r>
            <a:endParaRPr kumimoji="1" lang="zh-CN" altLang="en-US" sz="2800" b="0" i="0" u="none" strike="noStrike" kern="1200" cap="none" spc="0" normalizeH="0" baseline="3000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110"/>
          <p:cNvSpPr txBox="1">
            <a:spLocks noChangeArrowheads="1"/>
          </p:cNvSpPr>
          <p:nvPr/>
        </p:nvSpPr>
        <p:spPr bwMode="auto">
          <a:xfrm>
            <a:off x="5835650" y="3657600"/>
            <a:ext cx="2432050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1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kumimoji="1" lang="zh-CN" altLang="en-US" sz="2800" b="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120"/>
          <p:cNvSpPr txBox="1">
            <a:spLocks noChangeArrowheads="1"/>
          </p:cNvSpPr>
          <p:nvPr/>
        </p:nvSpPr>
        <p:spPr bwMode="auto">
          <a:xfrm>
            <a:off x="6745288" y="2295525"/>
            <a:ext cx="2398712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门</a:t>
            </a: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封锁，</a:t>
            </a:r>
          </a:p>
        </p:txBody>
      </p:sp>
      <p:sp>
        <p:nvSpPr>
          <p:cNvPr id="11" name="Text Box 121"/>
          <p:cNvSpPr txBox="1">
            <a:spLocks noChangeArrowheads="1"/>
          </p:cNvSpPr>
          <p:nvPr/>
        </p:nvSpPr>
        <p:spPr bwMode="auto">
          <a:xfrm>
            <a:off x="6281738" y="3084513"/>
            <a:ext cx="1673225" cy="402674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=Q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endParaRPr kumimoji="1" lang="en-US" altLang="zh-CN" sz="2800" b="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122"/>
          <p:cNvSpPr txBox="1">
            <a:spLocks noChangeArrowheads="1"/>
          </p:cNvSpPr>
          <p:nvPr/>
        </p:nvSpPr>
        <p:spPr bwMode="auto">
          <a:xfrm>
            <a:off x="5970588" y="4278313"/>
            <a:ext cx="2536825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打开，</a:t>
            </a:r>
            <a:endParaRPr kumimoji="1" lang="zh-CN" altLang="en-US" sz="2800" b="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 Box 123"/>
          <p:cNvSpPr txBox="1">
            <a:spLocks noChangeArrowheads="1"/>
          </p:cNvSpPr>
          <p:nvPr/>
        </p:nvSpPr>
        <p:spPr bwMode="auto">
          <a:xfrm>
            <a:off x="6393656" y="4980223"/>
            <a:ext cx="1449387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n+1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=1</a:t>
            </a:r>
          </a:p>
        </p:txBody>
      </p:sp>
      <p:sp>
        <p:nvSpPr>
          <p:cNvPr id="14" name="Text Box 130"/>
          <p:cNvSpPr txBox="1">
            <a:spLocks noChangeArrowheads="1"/>
          </p:cNvSpPr>
          <p:nvPr/>
        </p:nvSpPr>
        <p:spPr bwMode="auto">
          <a:xfrm>
            <a:off x="5867400" y="5727700"/>
            <a:ext cx="2744788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能否发生空翻？</a:t>
            </a:r>
          </a:p>
        </p:txBody>
      </p:sp>
      <p:sp>
        <p:nvSpPr>
          <p:cNvPr id="15" name="AutoShape 172"/>
          <p:cNvSpPr>
            <a:spLocks noChangeArrowheads="1"/>
          </p:cNvSpPr>
          <p:nvPr/>
        </p:nvSpPr>
        <p:spPr bwMode="auto">
          <a:xfrm>
            <a:off x="363538" y="4221163"/>
            <a:ext cx="533400" cy="2054225"/>
          </a:xfrm>
          <a:prstGeom prst="wedgeRoundRectCallout">
            <a:avLst>
              <a:gd name="adj1" fmla="val 166069"/>
              <a:gd name="adj2" fmla="val -74806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tx2"/>
                </a:solidFill>
              </a:rPr>
              <a:t>置</a:t>
            </a:r>
            <a:r>
              <a:rPr lang="en-US" altLang="zh-CN" sz="2400" dirty="0">
                <a:solidFill>
                  <a:schemeClr val="tx2"/>
                </a:solidFill>
              </a:rPr>
              <a:t>1</a:t>
            </a:r>
            <a:r>
              <a:rPr lang="zh-CN" altLang="en-US" sz="2400" dirty="0">
                <a:solidFill>
                  <a:schemeClr val="tx2"/>
                </a:solidFill>
              </a:rPr>
              <a:t>维持线</a:t>
            </a:r>
          </a:p>
        </p:txBody>
      </p:sp>
      <p:sp>
        <p:nvSpPr>
          <p:cNvPr id="16" name="AutoShape 181"/>
          <p:cNvSpPr>
            <a:spLocks noChangeArrowheads="1"/>
          </p:cNvSpPr>
          <p:nvPr/>
        </p:nvSpPr>
        <p:spPr bwMode="auto">
          <a:xfrm>
            <a:off x="279400" y="1373188"/>
            <a:ext cx="533400" cy="2054225"/>
          </a:xfrm>
          <a:prstGeom prst="wedgeRoundRectCallout">
            <a:avLst>
              <a:gd name="adj1" fmla="val 369347"/>
              <a:gd name="adj2" fmla="val 56181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置</a:t>
            </a:r>
            <a:r>
              <a:rPr kumimoji="1" lang="en-US" altLang="zh-CN" sz="2400" i="0" u="none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i="0" u="none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阻塞线</a:t>
            </a:r>
          </a:p>
        </p:txBody>
      </p:sp>
      <p:grpSp>
        <p:nvGrpSpPr>
          <p:cNvPr id="17" name="Group 184"/>
          <p:cNvGrpSpPr/>
          <p:nvPr/>
        </p:nvGrpSpPr>
        <p:grpSpPr bwMode="auto">
          <a:xfrm>
            <a:off x="1714500" y="1876425"/>
            <a:ext cx="3254375" cy="4256088"/>
            <a:chOff x="1080" y="1218"/>
            <a:chExt cx="2050" cy="2681"/>
          </a:xfrm>
        </p:grpSpPr>
        <p:grpSp>
          <p:nvGrpSpPr>
            <p:cNvPr id="18" name="Group 183"/>
            <p:cNvGrpSpPr/>
            <p:nvPr/>
          </p:nvGrpSpPr>
          <p:grpSpPr bwMode="auto">
            <a:xfrm>
              <a:off x="1080" y="1218"/>
              <a:ext cx="2050" cy="2681"/>
              <a:chOff x="1080" y="1218"/>
              <a:chExt cx="2050" cy="2681"/>
            </a:xfrm>
          </p:grpSpPr>
          <p:sp>
            <p:nvSpPr>
              <p:cNvPr id="25" name="Text Box 52"/>
              <p:cNvSpPr txBox="1">
                <a:spLocks noChangeArrowheads="1"/>
              </p:cNvSpPr>
              <p:nvPr/>
            </p:nvSpPr>
            <p:spPr bwMode="auto">
              <a:xfrm>
                <a:off x="2758" y="2812"/>
                <a:ext cx="372" cy="28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26" name="Text Box 53"/>
              <p:cNvSpPr txBox="1">
                <a:spLocks noChangeArrowheads="1"/>
              </p:cNvSpPr>
              <p:nvPr/>
            </p:nvSpPr>
            <p:spPr bwMode="auto">
              <a:xfrm>
                <a:off x="2236" y="3611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27" name="Text Box 54"/>
              <p:cNvSpPr txBox="1">
                <a:spLocks noChangeArrowheads="1"/>
              </p:cNvSpPr>
              <p:nvPr/>
            </p:nvSpPr>
            <p:spPr bwMode="auto">
              <a:xfrm>
                <a:off x="1272" y="1218"/>
                <a:ext cx="265" cy="28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grpSp>
            <p:nvGrpSpPr>
              <p:cNvPr id="28" name="Group 182"/>
              <p:cNvGrpSpPr/>
              <p:nvPr/>
            </p:nvGrpSpPr>
            <p:grpSpPr bwMode="auto">
              <a:xfrm>
                <a:off x="2257" y="1310"/>
                <a:ext cx="184" cy="269"/>
                <a:chOff x="2257" y="1310"/>
                <a:chExt cx="184" cy="269"/>
              </a:xfrm>
            </p:grpSpPr>
            <p:sp>
              <p:nvSpPr>
                <p:cNvPr id="76" name="Line 93"/>
                <p:cNvSpPr>
                  <a:spLocks noChangeShapeType="1"/>
                </p:cNvSpPr>
                <p:nvPr/>
              </p:nvSpPr>
              <p:spPr bwMode="auto">
                <a:xfrm>
                  <a:off x="2268" y="1329"/>
                  <a:ext cx="147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7" name="Rectangle 94"/>
                <p:cNvSpPr>
                  <a:spLocks noChangeArrowheads="1"/>
                </p:cNvSpPr>
                <p:nvPr/>
              </p:nvSpPr>
              <p:spPr bwMode="auto">
                <a:xfrm>
                  <a:off x="2257" y="1310"/>
                  <a:ext cx="184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Georgia" panose="02040502050405020303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endPara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 flipV="1">
                <a:off x="1498" y="1393"/>
                <a:ext cx="0" cy="3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 flipV="1">
                <a:off x="2239" y="1393"/>
                <a:ext cx="0" cy="3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>
                <a:off x="1498" y="1590"/>
                <a:ext cx="2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flipH="1">
                <a:off x="1979" y="1590"/>
                <a:ext cx="2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 flipV="1">
                <a:off x="1387" y="2063"/>
                <a:ext cx="0" cy="3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12"/>
              <p:cNvSpPr>
                <a:spLocks noChangeShapeType="1"/>
              </p:cNvSpPr>
              <p:nvPr/>
            </p:nvSpPr>
            <p:spPr bwMode="auto">
              <a:xfrm flipV="1">
                <a:off x="2350" y="2063"/>
                <a:ext cx="0" cy="3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V="1">
                <a:off x="2276" y="2771"/>
                <a:ext cx="0" cy="3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 flipV="1">
                <a:off x="1275" y="2771"/>
                <a:ext cx="0" cy="3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Line 19"/>
              <p:cNvSpPr>
                <a:spLocks noChangeShapeType="1"/>
              </p:cNvSpPr>
              <p:nvPr/>
            </p:nvSpPr>
            <p:spPr bwMode="auto">
              <a:xfrm flipH="1">
                <a:off x="2330" y="3429"/>
                <a:ext cx="2" cy="2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Line 20"/>
              <p:cNvSpPr>
                <a:spLocks noChangeShapeType="1"/>
              </p:cNvSpPr>
              <p:nvPr/>
            </p:nvSpPr>
            <p:spPr bwMode="auto">
              <a:xfrm>
                <a:off x="1387" y="2771"/>
                <a:ext cx="0" cy="1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Line 21"/>
              <p:cNvSpPr>
                <a:spLocks noChangeShapeType="1"/>
              </p:cNvSpPr>
              <p:nvPr/>
            </p:nvSpPr>
            <p:spPr bwMode="auto">
              <a:xfrm>
                <a:off x="1386" y="2968"/>
                <a:ext cx="1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Oval 29"/>
              <p:cNvSpPr>
                <a:spLocks noChangeAspect="1" noChangeArrowheads="1"/>
              </p:cNvSpPr>
              <p:nvPr/>
            </p:nvSpPr>
            <p:spPr bwMode="auto">
              <a:xfrm>
                <a:off x="2238" y="2996"/>
                <a:ext cx="70" cy="7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>
                <a:off x="2425" y="2771"/>
                <a:ext cx="0" cy="1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Oval 37"/>
              <p:cNvSpPr>
                <a:spLocks noChangeAspect="1" noChangeArrowheads="1"/>
              </p:cNvSpPr>
              <p:nvPr/>
            </p:nvSpPr>
            <p:spPr bwMode="auto">
              <a:xfrm>
                <a:off x="2387" y="2928"/>
                <a:ext cx="70" cy="7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Oval 38"/>
              <p:cNvSpPr>
                <a:spLocks noChangeAspect="1" noChangeArrowheads="1"/>
              </p:cNvSpPr>
              <p:nvPr/>
            </p:nvSpPr>
            <p:spPr bwMode="auto">
              <a:xfrm>
                <a:off x="2206" y="1552"/>
                <a:ext cx="70" cy="7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Oval 39"/>
              <p:cNvSpPr>
                <a:spLocks noChangeAspect="1" noChangeArrowheads="1"/>
              </p:cNvSpPr>
              <p:nvPr/>
            </p:nvSpPr>
            <p:spPr bwMode="auto">
              <a:xfrm>
                <a:off x="1460" y="1551"/>
                <a:ext cx="70" cy="7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>
                <a:off x="1534" y="2063"/>
                <a:ext cx="0" cy="1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>
                <a:off x="2165" y="2063"/>
                <a:ext cx="0" cy="1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>
                <a:off x="1534" y="2181"/>
                <a:ext cx="1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 flipH="1">
                <a:off x="1720" y="1590"/>
                <a:ext cx="259" cy="5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Line 44"/>
              <p:cNvSpPr>
                <a:spLocks noChangeShapeType="1"/>
              </p:cNvSpPr>
              <p:nvPr/>
            </p:nvSpPr>
            <p:spPr bwMode="auto">
              <a:xfrm flipH="1">
                <a:off x="1942" y="2181"/>
                <a:ext cx="22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Line 45"/>
              <p:cNvSpPr>
                <a:spLocks noChangeShapeType="1"/>
              </p:cNvSpPr>
              <p:nvPr/>
            </p:nvSpPr>
            <p:spPr bwMode="auto">
              <a:xfrm>
                <a:off x="1720" y="1590"/>
                <a:ext cx="222" cy="5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Rectangle 58"/>
              <p:cNvSpPr>
                <a:spLocks noChangeArrowheads="1"/>
              </p:cNvSpPr>
              <p:nvPr/>
            </p:nvSpPr>
            <p:spPr bwMode="auto">
              <a:xfrm>
                <a:off x="1302" y="1817"/>
                <a:ext cx="371" cy="233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Oval 59"/>
              <p:cNvSpPr>
                <a:spLocks noChangeArrowheads="1"/>
              </p:cNvSpPr>
              <p:nvPr/>
            </p:nvSpPr>
            <p:spPr bwMode="auto">
              <a:xfrm>
                <a:off x="1450" y="1740"/>
                <a:ext cx="75" cy="77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Rectangle 60"/>
              <p:cNvSpPr>
                <a:spLocks noChangeArrowheads="1"/>
              </p:cNvSpPr>
              <p:nvPr/>
            </p:nvSpPr>
            <p:spPr bwMode="auto">
              <a:xfrm>
                <a:off x="1302" y="1817"/>
                <a:ext cx="371" cy="233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Oval 61"/>
              <p:cNvSpPr>
                <a:spLocks noChangeArrowheads="1"/>
              </p:cNvSpPr>
              <p:nvPr/>
            </p:nvSpPr>
            <p:spPr bwMode="auto">
              <a:xfrm>
                <a:off x="1450" y="1740"/>
                <a:ext cx="75" cy="77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Rectangle 64"/>
              <p:cNvSpPr>
                <a:spLocks noChangeArrowheads="1"/>
              </p:cNvSpPr>
              <p:nvPr/>
            </p:nvSpPr>
            <p:spPr bwMode="auto">
              <a:xfrm>
                <a:off x="2051" y="1824"/>
                <a:ext cx="370" cy="233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Oval 65"/>
              <p:cNvSpPr>
                <a:spLocks noChangeArrowheads="1"/>
              </p:cNvSpPr>
              <p:nvPr/>
            </p:nvSpPr>
            <p:spPr bwMode="auto">
              <a:xfrm>
                <a:off x="2199" y="1747"/>
                <a:ext cx="74" cy="77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Rectangle 66"/>
              <p:cNvSpPr>
                <a:spLocks noChangeArrowheads="1"/>
              </p:cNvSpPr>
              <p:nvPr/>
            </p:nvSpPr>
            <p:spPr bwMode="auto">
              <a:xfrm>
                <a:off x="2051" y="1824"/>
                <a:ext cx="370" cy="233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Oval 67"/>
              <p:cNvSpPr>
                <a:spLocks noChangeArrowheads="1"/>
              </p:cNvSpPr>
              <p:nvPr/>
            </p:nvSpPr>
            <p:spPr bwMode="auto">
              <a:xfrm>
                <a:off x="2199" y="1747"/>
                <a:ext cx="74" cy="77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/>
            </p:nvSpPr>
            <p:spPr bwMode="auto">
              <a:xfrm>
                <a:off x="1199" y="2532"/>
                <a:ext cx="370" cy="233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Oval 71"/>
              <p:cNvSpPr>
                <a:spLocks noChangeArrowheads="1"/>
              </p:cNvSpPr>
              <p:nvPr/>
            </p:nvSpPr>
            <p:spPr bwMode="auto">
              <a:xfrm>
                <a:off x="1346" y="2455"/>
                <a:ext cx="75" cy="77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/>
            </p:nvSpPr>
            <p:spPr bwMode="auto">
              <a:xfrm>
                <a:off x="1199" y="2532"/>
                <a:ext cx="370" cy="233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Oval 73"/>
              <p:cNvSpPr>
                <a:spLocks noChangeArrowheads="1"/>
              </p:cNvSpPr>
              <p:nvPr/>
            </p:nvSpPr>
            <p:spPr bwMode="auto">
              <a:xfrm>
                <a:off x="1346" y="2455"/>
                <a:ext cx="75" cy="77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76"/>
              <p:cNvSpPr>
                <a:spLocks noChangeArrowheads="1"/>
              </p:cNvSpPr>
              <p:nvPr/>
            </p:nvSpPr>
            <p:spPr bwMode="auto">
              <a:xfrm>
                <a:off x="2162" y="2525"/>
                <a:ext cx="371" cy="233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Oval 77"/>
              <p:cNvSpPr>
                <a:spLocks noChangeArrowheads="1"/>
              </p:cNvSpPr>
              <p:nvPr/>
            </p:nvSpPr>
            <p:spPr bwMode="auto">
              <a:xfrm>
                <a:off x="2310" y="2448"/>
                <a:ext cx="75" cy="77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78"/>
              <p:cNvSpPr>
                <a:spLocks noChangeArrowheads="1"/>
              </p:cNvSpPr>
              <p:nvPr/>
            </p:nvSpPr>
            <p:spPr bwMode="auto">
              <a:xfrm>
                <a:off x="2162" y="2525"/>
                <a:ext cx="371" cy="233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Oval 79"/>
              <p:cNvSpPr>
                <a:spLocks noChangeArrowheads="1"/>
              </p:cNvSpPr>
              <p:nvPr/>
            </p:nvSpPr>
            <p:spPr bwMode="auto">
              <a:xfrm>
                <a:off x="2310" y="2448"/>
                <a:ext cx="75" cy="77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82"/>
              <p:cNvSpPr>
                <a:spLocks noChangeArrowheads="1"/>
              </p:cNvSpPr>
              <p:nvPr/>
            </p:nvSpPr>
            <p:spPr bwMode="auto">
              <a:xfrm>
                <a:off x="1080" y="3194"/>
                <a:ext cx="370" cy="233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Oval 83"/>
              <p:cNvSpPr>
                <a:spLocks noChangeArrowheads="1"/>
              </p:cNvSpPr>
              <p:nvPr/>
            </p:nvSpPr>
            <p:spPr bwMode="auto">
              <a:xfrm>
                <a:off x="1228" y="3117"/>
                <a:ext cx="74" cy="77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Rectangle 84"/>
              <p:cNvSpPr>
                <a:spLocks noChangeArrowheads="1"/>
              </p:cNvSpPr>
              <p:nvPr/>
            </p:nvSpPr>
            <p:spPr bwMode="auto">
              <a:xfrm>
                <a:off x="1080" y="3194"/>
                <a:ext cx="370" cy="233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Oval 85"/>
              <p:cNvSpPr>
                <a:spLocks noChangeArrowheads="1"/>
              </p:cNvSpPr>
              <p:nvPr/>
            </p:nvSpPr>
            <p:spPr bwMode="auto">
              <a:xfrm>
                <a:off x="1228" y="3117"/>
                <a:ext cx="74" cy="77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Rectangle 88"/>
              <p:cNvSpPr>
                <a:spLocks noChangeArrowheads="1"/>
              </p:cNvSpPr>
              <p:nvPr/>
            </p:nvSpPr>
            <p:spPr bwMode="auto">
              <a:xfrm>
                <a:off x="2081" y="3194"/>
                <a:ext cx="371" cy="233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Oval 89"/>
              <p:cNvSpPr>
                <a:spLocks noChangeArrowheads="1"/>
              </p:cNvSpPr>
              <p:nvPr/>
            </p:nvSpPr>
            <p:spPr bwMode="auto">
              <a:xfrm>
                <a:off x="2229" y="3117"/>
                <a:ext cx="75" cy="77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Rectangle 90"/>
              <p:cNvSpPr>
                <a:spLocks noChangeArrowheads="1"/>
              </p:cNvSpPr>
              <p:nvPr/>
            </p:nvSpPr>
            <p:spPr bwMode="auto">
              <a:xfrm>
                <a:off x="2081" y="3194"/>
                <a:ext cx="371" cy="233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Oval 91"/>
              <p:cNvSpPr>
                <a:spLocks noChangeArrowheads="1"/>
              </p:cNvSpPr>
              <p:nvPr/>
            </p:nvSpPr>
            <p:spPr bwMode="auto">
              <a:xfrm>
                <a:off x="2229" y="3117"/>
                <a:ext cx="75" cy="77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98"/>
              <p:cNvSpPr/>
              <p:nvPr/>
            </p:nvSpPr>
            <p:spPr bwMode="auto">
              <a:xfrm>
                <a:off x="1337" y="3043"/>
                <a:ext cx="924" cy="641"/>
              </a:xfrm>
              <a:custGeom>
                <a:avLst/>
                <a:gdLst>
                  <a:gd name="T0" fmla="*/ 924 w 924"/>
                  <a:gd name="T1" fmla="*/ 0 h 641"/>
                  <a:gd name="T2" fmla="*/ 609 w 924"/>
                  <a:gd name="T3" fmla="*/ 0 h 641"/>
                  <a:gd name="T4" fmla="*/ 283 w 924"/>
                  <a:gd name="T5" fmla="*/ 641 h 641"/>
                  <a:gd name="T6" fmla="*/ 0 w 924"/>
                  <a:gd name="T7" fmla="*/ 641 h 641"/>
                  <a:gd name="T8" fmla="*/ 0 w 924"/>
                  <a:gd name="T9" fmla="*/ 380 h 6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4" h="641">
                    <a:moveTo>
                      <a:pt x="924" y="0"/>
                    </a:moveTo>
                    <a:lnTo>
                      <a:pt x="609" y="0"/>
                    </a:lnTo>
                    <a:lnTo>
                      <a:pt x="283" y="641"/>
                    </a:lnTo>
                    <a:lnTo>
                      <a:pt x="0" y="641"/>
                    </a:lnTo>
                    <a:lnTo>
                      <a:pt x="0" y="38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" name="Text Box 101"/>
            <p:cNvSpPr txBox="1">
              <a:spLocks noChangeArrowheads="1"/>
            </p:cNvSpPr>
            <p:nvPr/>
          </p:nvSpPr>
          <p:spPr bwMode="auto">
            <a:xfrm>
              <a:off x="1370" y="1783"/>
              <a:ext cx="23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0" name="Text Box 102"/>
            <p:cNvSpPr txBox="1">
              <a:spLocks noChangeArrowheads="1"/>
            </p:cNvSpPr>
            <p:nvPr/>
          </p:nvSpPr>
          <p:spPr bwMode="auto">
            <a:xfrm>
              <a:off x="2142" y="1783"/>
              <a:ext cx="23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1" name="Text Box 103"/>
            <p:cNvSpPr txBox="1">
              <a:spLocks noChangeArrowheads="1"/>
            </p:cNvSpPr>
            <p:nvPr/>
          </p:nvSpPr>
          <p:spPr bwMode="auto">
            <a:xfrm>
              <a:off x="1273" y="2501"/>
              <a:ext cx="23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2" name="Text Box 104"/>
            <p:cNvSpPr txBox="1">
              <a:spLocks noChangeArrowheads="1"/>
            </p:cNvSpPr>
            <p:nvPr/>
          </p:nvSpPr>
          <p:spPr bwMode="auto">
            <a:xfrm>
              <a:off x="2240" y="2490"/>
              <a:ext cx="23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3" name="Text Box 105"/>
            <p:cNvSpPr txBox="1">
              <a:spLocks noChangeArrowheads="1"/>
            </p:cNvSpPr>
            <p:nvPr/>
          </p:nvSpPr>
          <p:spPr bwMode="auto">
            <a:xfrm>
              <a:off x="1154" y="3164"/>
              <a:ext cx="23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4" name="Text Box 106"/>
            <p:cNvSpPr txBox="1">
              <a:spLocks noChangeArrowheads="1"/>
            </p:cNvSpPr>
            <p:nvPr/>
          </p:nvSpPr>
          <p:spPr bwMode="auto">
            <a:xfrm>
              <a:off x="2154" y="3153"/>
              <a:ext cx="23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sp>
        <p:nvSpPr>
          <p:cNvPr id="78" name="Text Box 111"/>
          <p:cNvSpPr txBox="1">
            <a:spLocks noChangeArrowheads="1"/>
          </p:cNvSpPr>
          <p:nvPr/>
        </p:nvSpPr>
        <p:spPr bwMode="auto">
          <a:xfrm>
            <a:off x="3798888" y="5394325"/>
            <a:ext cx="6032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9" name="Text Box 112"/>
          <p:cNvSpPr txBox="1">
            <a:spLocks noChangeArrowheads="1"/>
          </p:cNvSpPr>
          <p:nvPr/>
        </p:nvSpPr>
        <p:spPr bwMode="auto">
          <a:xfrm>
            <a:off x="3694470" y="4644577"/>
            <a:ext cx="6032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0" name="Text Box 113"/>
          <p:cNvSpPr txBox="1">
            <a:spLocks noChangeArrowheads="1"/>
          </p:cNvSpPr>
          <p:nvPr/>
        </p:nvSpPr>
        <p:spPr bwMode="auto">
          <a:xfrm>
            <a:off x="2127250" y="5325270"/>
            <a:ext cx="60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1" name="Text Box 114"/>
          <p:cNvSpPr txBox="1">
            <a:spLocks noChangeArrowheads="1"/>
          </p:cNvSpPr>
          <p:nvPr/>
        </p:nvSpPr>
        <p:spPr bwMode="auto">
          <a:xfrm>
            <a:off x="1968500" y="4549774"/>
            <a:ext cx="509585" cy="461665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2" name="Text Box 115"/>
          <p:cNvSpPr txBox="1">
            <a:spLocks noChangeArrowheads="1"/>
          </p:cNvSpPr>
          <p:nvPr/>
        </p:nvSpPr>
        <p:spPr bwMode="auto">
          <a:xfrm>
            <a:off x="3898106" y="4206827"/>
            <a:ext cx="6032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3" name="Text Box 116"/>
          <p:cNvSpPr txBox="1">
            <a:spLocks noChangeArrowheads="1"/>
          </p:cNvSpPr>
          <p:nvPr/>
        </p:nvSpPr>
        <p:spPr bwMode="auto">
          <a:xfrm>
            <a:off x="2174875" y="4221163"/>
            <a:ext cx="6032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4" name="Text Box 117"/>
          <p:cNvSpPr txBox="1">
            <a:spLocks noChangeArrowheads="1"/>
          </p:cNvSpPr>
          <p:nvPr/>
        </p:nvSpPr>
        <p:spPr bwMode="auto">
          <a:xfrm>
            <a:off x="3767932" y="3495425"/>
            <a:ext cx="6032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5" name="Text Box 118"/>
          <p:cNvSpPr txBox="1">
            <a:spLocks noChangeArrowheads="1"/>
          </p:cNvSpPr>
          <p:nvPr/>
        </p:nvSpPr>
        <p:spPr bwMode="auto">
          <a:xfrm>
            <a:off x="1881669" y="3502026"/>
            <a:ext cx="6032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6" name="Text Box 119"/>
          <p:cNvSpPr txBox="1">
            <a:spLocks noChangeArrowheads="1"/>
          </p:cNvSpPr>
          <p:nvPr/>
        </p:nvSpPr>
        <p:spPr bwMode="auto">
          <a:xfrm>
            <a:off x="1954213" y="2212976"/>
            <a:ext cx="6032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grpSp>
        <p:nvGrpSpPr>
          <p:cNvPr id="87" name="Group 134"/>
          <p:cNvGrpSpPr/>
          <p:nvPr/>
        </p:nvGrpSpPr>
        <p:grpSpPr bwMode="auto">
          <a:xfrm>
            <a:off x="3775076" y="5445529"/>
            <a:ext cx="276225" cy="457200"/>
            <a:chOff x="532" y="3653"/>
            <a:chExt cx="163" cy="288"/>
          </a:xfrm>
        </p:grpSpPr>
        <p:sp>
          <p:nvSpPr>
            <p:cNvPr id="88" name="Rectangle 135"/>
            <p:cNvSpPr>
              <a:spLocks noChangeArrowheads="1"/>
            </p:cNvSpPr>
            <p:nvPr/>
          </p:nvSpPr>
          <p:spPr bwMode="auto">
            <a:xfrm>
              <a:off x="565" y="3706"/>
              <a:ext cx="109" cy="174"/>
            </a:xfrm>
            <a:prstGeom prst="rect">
              <a:avLst/>
            </a:prstGeom>
            <a:solidFill>
              <a:srgbClr val="0000C8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Text Box 136"/>
            <p:cNvSpPr txBox="1">
              <a:spLocks noChangeArrowheads="1"/>
            </p:cNvSpPr>
            <p:nvPr/>
          </p:nvSpPr>
          <p:spPr bwMode="auto">
            <a:xfrm>
              <a:off x="532" y="3653"/>
              <a:ext cx="16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solidFill>
                      <a:srgbClr val="FF33CC"/>
                    </a:solidFill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90" name="Group 137"/>
          <p:cNvGrpSpPr/>
          <p:nvPr/>
        </p:nvGrpSpPr>
        <p:grpSpPr bwMode="auto">
          <a:xfrm>
            <a:off x="3697698" y="4648439"/>
            <a:ext cx="276225" cy="457200"/>
            <a:chOff x="532" y="3653"/>
            <a:chExt cx="163" cy="288"/>
          </a:xfrm>
        </p:grpSpPr>
        <p:sp>
          <p:nvSpPr>
            <p:cNvPr id="91" name="Rectangle 138"/>
            <p:cNvSpPr>
              <a:spLocks noChangeArrowheads="1"/>
            </p:cNvSpPr>
            <p:nvPr/>
          </p:nvSpPr>
          <p:spPr bwMode="auto">
            <a:xfrm>
              <a:off x="565" y="3706"/>
              <a:ext cx="109" cy="174"/>
            </a:xfrm>
            <a:prstGeom prst="rect">
              <a:avLst/>
            </a:prstGeom>
            <a:solidFill>
              <a:srgbClr val="0000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Text Box 139"/>
            <p:cNvSpPr txBox="1">
              <a:spLocks noChangeArrowheads="1"/>
            </p:cNvSpPr>
            <p:nvPr/>
          </p:nvSpPr>
          <p:spPr bwMode="auto">
            <a:xfrm>
              <a:off x="532" y="3653"/>
              <a:ext cx="1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8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solidFill>
                      <a:srgbClr val="FF33CC"/>
                    </a:solidFill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93" name="Group 140"/>
          <p:cNvGrpSpPr/>
          <p:nvPr/>
        </p:nvGrpSpPr>
        <p:grpSpPr bwMode="auto">
          <a:xfrm>
            <a:off x="2120900" y="5327650"/>
            <a:ext cx="276225" cy="457200"/>
            <a:chOff x="532" y="3653"/>
            <a:chExt cx="163" cy="288"/>
          </a:xfrm>
        </p:grpSpPr>
        <p:sp>
          <p:nvSpPr>
            <p:cNvPr id="94" name="Rectangle 141"/>
            <p:cNvSpPr>
              <a:spLocks noChangeArrowheads="1"/>
            </p:cNvSpPr>
            <p:nvPr/>
          </p:nvSpPr>
          <p:spPr bwMode="auto">
            <a:xfrm>
              <a:off x="565" y="3706"/>
              <a:ext cx="109" cy="174"/>
            </a:xfrm>
            <a:prstGeom prst="rect">
              <a:avLst/>
            </a:prstGeom>
            <a:solidFill>
              <a:srgbClr val="0000C8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Text Box 142"/>
            <p:cNvSpPr txBox="1">
              <a:spLocks noChangeArrowheads="1"/>
            </p:cNvSpPr>
            <p:nvPr/>
          </p:nvSpPr>
          <p:spPr bwMode="auto">
            <a:xfrm>
              <a:off x="532" y="3653"/>
              <a:ext cx="16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solidFill>
                      <a:srgbClr val="FF33CC"/>
                    </a:solidFill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96" name="Group 147"/>
          <p:cNvGrpSpPr/>
          <p:nvPr/>
        </p:nvGrpSpPr>
        <p:grpSpPr bwMode="auto">
          <a:xfrm>
            <a:off x="1995220" y="4552006"/>
            <a:ext cx="276225" cy="457200"/>
            <a:chOff x="532" y="3653"/>
            <a:chExt cx="163" cy="288"/>
          </a:xfrm>
        </p:grpSpPr>
        <p:sp>
          <p:nvSpPr>
            <p:cNvPr id="97" name="Rectangle 148"/>
            <p:cNvSpPr>
              <a:spLocks noChangeArrowheads="1"/>
            </p:cNvSpPr>
            <p:nvPr/>
          </p:nvSpPr>
          <p:spPr bwMode="auto">
            <a:xfrm>
              <a:off x="565" y="3706"/>
              <a:ext cx="109" cy="174"/>
            </a:xfrm>
            <a:prstGeom prst="rect">
              <a:avLst/>
            </a:prstGeom>
            <a:solidFill>
              <a:srgbClr val="0000C8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Text Box 149"/>
            <p:cNvSpPr txBox="1">
              <a:spLocks noChangeArrowheads="1"/>
            </p:cNvSpPr>
            <p:nvPr/>
          </p:nvSpPr>
          <p:spPr bwMode="auto">
            <a:xfrm>
              <a:off x="532" y="3653"/>
              <a:ext cx="16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solidFill>
                      <a:srgbClr val="FF33CC"/>
                    </a:solidFill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99" name="Group 150"/>
          <p:cNvGrpSpPr/>
          <p:nvPr/>
        </p:nvGrpSpPr>
        <p:grpSpPr bwMode="auto">
          <a:xfrm>
            <a:off x="1895475" y="3533775"/>
            <a:ext cx="276225" cy="457200"/>
            <a:chOff x="532" y="3653"/>
            <a:chExt cx="163" cy="288"/>
          </a:xfrm>
        </p:grpSpPr>
        <p:sp>
          <p:nvSpPr>
            <p:cNvPr id="100" name="Rectangle 151"/>
            <p:cNvSpPr>
              <a:spLocks noChangeArrowheads="1"/>
            </p:cNvSpPr>
            <p:nvPr/>
          </p:nvSpPr>
          <p:spPr bwMode="auto">
            <a:xfrm>
              <a:off x="565" y="3706"/>
              <a:ext cx="109" cy="174"/>
            </a:xfrm>
            <a:prstGeom prst="rect">
              <a:avLst/>
            </a:prstGeom>
            <a:solidFill>
              <a:srgbClr val="0000C8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Text Box 152"/>
            <p:cNvSpPr txBox="1">
              <a:spLocks noChangeArrowheads="1"/>
            </p:cNvSpPr>
            <p:nvPr/>
          </p:nvSpPr>
          <p:spPr bwMode="auto">
            <a:xfrm>
              <a:off x="532" y="3653"/>
              <a:ext cx="16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solidFill>
                      <a:srgbClr val="FF33CC"/>
                    </a:solidFill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102" name="Group 153"/>
          <p:cNvGrpSpPr/>
          <p:nvPr/>
        </p:nvGrpSpPr>
        <p:grpSpPr bwMode="auto">
          <a:xfrm>
            <a:off x="3745706" y="3546461"/>
            <a:ext cx="276225" cy="457200"/>
            <a:chOff x="532" y="3653"/>
            <a:chExt cx="163" cy="288"/>
          </a:xfrm>
        </p:grpSpPr>
        <p:sp>
          <p:nvSpPr>
            <p:cNvPr id="103" name="Rectangle 154"/>
            <p:cNvSpPr>
              <a:spLocks noChangeArrowheads="1"/>
            </p:cNvSpPr>
            <p:nvPr/>
          </p:nvSpPr>
          <p:spPr bwMode="auto">
            <a:xfrm>
              <a:off x="565" y="3706"/>
              <a:ext cx="109" cy="174"/>
            </a:xfrm>
            <a:prstGeom prst="rect">
              <a:avLst/>
            </a:prstGeom>
            <a:solidFill>
              <a:srgbClr val="0000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Text Box 155"/>
            <p:cNvSpPr txBox="1">
              <a:spLocks noChangeArrowheads="1"/>
            </p:cNvSpPr>
            <p:nvPr/>
          </p:nvSpPr>
          <p:spPr bwMode="auto">
            <a:xfrm>
              <a:off x="532" y="3653"/>
              <a:ext cx="1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8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105" name="Group 156"/>
          <p:cNvGrpSpPr/>
          <p:nvPr/>
        </p:nvGrpSpPr>
        <p:grpSpPr bwMode="auto">
          <a:xfrm>
            <a:off x="2007083" y="2188981"/>
            <a:ext cx="260973" cy="461963"/>
            <a:chOff x="520" y="3641"/>
            <a:chExt cx="154" cy="239"/>
          </a:xfrm>
        </p:grpSpPr>
        <p:sp>
          <p:nvSpPr>
            <p:cNvPr id="106" name="Rectangle 157"/>
            <p:cNvSpPr>
              <a:spLocks noChangeArrowheads="1"/>
            </p:cNvSpPr>
            <p:nvPr/>
          </p:nvSpPr>
          <p:spPr bwMode="auto">
            <a:xfrm>
              <a:off x="565" y="3706"/>
              <a:ext cx="109" cy="174"/>
            </a:xfrm>
            <a:prstGeom prst="rect">
              <a:avLst/>
            </a:prstGeom>
            <a:solidFill>
              <a:srgbClr val="0000C8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Text Box 158"/>
            <p:cNvSpPr txBox="1">
              <a:spLocks noChangeArrowheads="1"/>
            </p:cNvSpPr>
            <p:nvPr/>
          </p:nvSpPr>
          <p:spPr bwMode="auto">
            <a:xfrm>
              <a:off x="520" y="3641"/>
              <a:ext cx="149" cy="18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solidFill>
                      <a:srgbClr val="FF33CC"/>
                    </a:solidFill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108" name="Group 162"/>
          <p:cNvGrpSpPr/>
          <p:nvPr/>
        </p:nvGrpSpPr>
        <p:grpSpPr bwMode="auto">
          <a:xfrm>
            <a:off x="2011932" y="2225677"/>
            <a:ext cx="276225" cy="457200"/>
            <a:chOff x="532" y="3653"/>
            <a:chExt cx="163" cy="288"/>
          </a:xfrm>
        </p:grpSpPr>
        <p:sp>
          <p:nvSpPr>
            <p:cNvPr id="109" name="Rectangle 163"/>
            <p:cNvSpPr>
              <a:spLocks noChangeArrowheads="1"/>
            </p:cNvSpPr>
            <p:nvPr/>
          </p:nvSpPr>
          <p:spPr bwMode="auto">
            <a:xfrm>
              <a:off x="565" y="3706"/>
              <a:ext cx="109" cy="174"/>
            </a:xfrm>
            <a:prstGeom prst="rect">
              <a:avLst/>
            </a:prstGeom>
            <a:solidFill>
              <a:srgbClr val="0000C8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Text Box 164"/>
            <p:cNvSpPr txBox="1">
              <a:spLocks noChangeArrowheads="1"/>
            </p:cNvSpPr>
            <p:nvPr/>
          </p:nvSpPr>
          <p:spPr bwMode="auto">
            <a:xfrm>
              <a:off x="532" y="3653"/>
              <a:ext cx="16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solidFill>
                      <a:srgbClr val="FF33CC"/>
                    </a:solidFill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111" name="Group 165"/>
          <p:cNvGrpSpPr/>
          <p:nvPr/>
        </p:nvGrpSpPr>
        <p:grpSpPr bwMode="auto">
          <a:xfrm>
            <a:off x="1936137" y="3565526"/>
            <a:ext cx="276225" cy="457200"/>
            <a:chOff x="532" y="3653"/>
            <a:chExt cx="163" cy="288"/>
          </a:xfrm>
        </p:grpSpPr>
        <p:sp>
          <p:nvSpPr>
            <p:cNvPr id="112" name="Rectangle 166"/>
            <p:cNvSpPr>
              <a:spLocks noChangeArrowheads="1"/>
            </p:cNvSpPr>
            <p:nvPr/>
          </p:nvSpPr>
          <p:spPr bwMode="auto">
            <a:xfrm>
              <a:off x="565" y="3706"/>
              <a:ext cx="109" cy="174"/>
            </a:xfrm>
            <a:prstGeom prst="rect">
              <a:avLst/>
            </a:prstGeom>
            <a:solidFill>
              <a:srgbClr val="0000C8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Text Box 167"/>
            <p:cNvSpPr txBox="1">
              <a:spLocks noChangeArrowheads="1"/>
            </p:cNvSpPr>
            <p:nvPr/>
          </p:nvSpPr>
          <p:spPr bwMode="auto">
            <a:xfrm>
              <a:off x="532" y="3653"/>
              <a:ext cx="16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solidFill>
                      <a:srgbClr val="FF33CC"/>
                    </a:solidFill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114" name="Group 168"/>
          <p:cNvGrpSpPr/>
          <p:nvPr/>
        </p:nvGrpSpPr>
        <p:grpSpPr bwMode="auto">
          <a:xfrm>
            <a:off x="1981994" y="4598468"/>
            <a:ext cx="276225" cy="457200"/>
            <a:chOff x="532" y="3653"/>
            <a:chExt cx="163" cy="288"/>
          </a:xfrm>
        </p:grpSpPr>
        <p:sp>
          <p:nvSpPr>
            <p:cNvPr id="115" name="Rectangle 169"/>
            <p:cNvSpPr>
              <a:spLocks noChangeArrowheads="1"/>
            </p:cNvSpPr>
            <p:nvPr/>
          </p:nvSpPr>
          <p:spPr bwMode="auto">
            <a:xfrm>
              <a:off x="565" y="3706"/>
              <a:ext cx="109" cy="174"/>
            </a:xfrm>
            <a:prstGeom prst="rect">
              <a:avLst/>
            </a:prstGeom>
            <a:solidFill>
              <a:srgbClr val="0000C8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Text Box 170"/>
            <p:cNvSpPr txBox="1">
              <a:spLocks noChangeArrowheads="1"/>
            </p:cNvSpPr>
            <p:nvPr/>
          </p:nvSpPr>
          <p:spPr bwMode="auto">
            <a:xfrm>
              <a:off x="532" y="3653"/>
              <a:ext cx="16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solidFill>
                      <a:srgbClr val="FF33CC"/>
                    </a:solidFill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117" name="Freeform 171"/>
          <p:cNvSpPr/>
          <p:nvPr/>
        </p:nvSpPr>
        <p:spPr bwMode="auto">
          <a:xfrm>
            <a:off x="1552575" y="3565525"/>
            <a:ext cx="655638" cy="2208213"/>
          </a:xfrm>
          <a:custGeom>
            <a:avLst/>
            <a:gdLst>
              <a:gd name="T0" fmla="*/ 2147483647 w 413"/>
              <a:gd name="T1" fmla="*/ 0 h 1391"/>
              <a:gd name="T2" fmla="*/ 0 w 413"/>
              <a:gd name="T3" fmla="*/ 0 h 1391"/>
              <a:gd name="T4" fmla="*/ 0 w 413"/>
              <a:gd name="T5" fmla="*/ 2147483647 h 1391"/>
              <a:gd name="T6" fmla="*/ 2147483647 w 413"/>
              <a:gd name="T7" fmla="*/ 2147483647 h 1391"/>
              <a:gd name="T8" fmla="*/ 2147483647 w 413"/>
              <a:gd name="T9" fmla="*/ 2147483647 h 13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3" h="1391">
                <a:moveTo>
                  <a:pt x="413" y="0"/>
                </a:moveTo>
                <a:lnTo>
                  <a:pt x="0" y="0"/>
                </a:lnTo>
                <a:lnTo>
                  <a:pt x="0" y="1391"/>
                </a:lnTo>
                <a:lnTo>
                  <a:pt x="207" y="1391"/>
                </a:lnTo>
                <a:lnTo>
                  <a:pt x="207" y="1141"/>
                </a:lnTo>
              </a:path>
            </a:pathLst>
          </a:custGeom>
          <a:noFill/>
          <a:ln w="38100" cap="flat" cmpd="sng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8" name="Group 173"/>
          <p:cNvGrpSpPr/>
          <p:nvPr/>
        </p:nvGrpSpPr>
        <p:grpSpPr bwMode="auto">
          <a:xfrm>
            <a:off x="3779526" y="3549459"/>
            <a:ext cx="276225" cy="457200"/>
            <a:chOff x="532" y="3653"/>
            <a:chExt cx="163" cy="288"/>
          </a:xfrm>
        </p:grpSpPr>
        <p:sp>
          <p:nvSpPr>
            <p:cNvPr id="119" name="Rectangle 174"/>
            <p:cNvSpPr>
              <a:spLocks noChangeArrowheads="1"/>
            </p:cNvSpPr>
            <p:nvPr/>
          </p:nvSpPr>
          <p:spPr bwMode="auto">
            <a:xfrm>
              <a:off x="565" y="3706"/>
              <a:ext cx="109" cy="174"/>
            </a:xfrm>
            <a:prstGeom prst="rect">
              <a:avLst/>
            </a:prstGeom>
            <a:solidFill>
              <a:srgbClr val="0000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Text Box 175"/>
            <p:cNvSpPr txBox="1">
              <a:spLocks noChangeArrowheads="1"/>
            </p:cNvSpPr>
            <p:nvPr/>
          </p:nvSpPr>
          <p:spPr bwMode="auto">
            <a:xfrm>
              <a:off x="532" y="3653"/>
              <a:ext cx="1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8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solidFill>
                      <a:srgbClr val="FF33CC"/>
                    </a:solidFill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121" name="Freeform 179"/>
          <p:cNvSpPr/>
          <p:nvPr/>
        </p:nvSpPr>
        <p:spPr bwMode="auto">
          <a:xfrm>
            <a:off x="2190750" y="3565525"/>
            <a:ext cx="1293813" cy="914400"/>
          </a:xfrm>
          <a:custGeom>
            <a:avLst/>
            <a:gdLst>
              <a:gd name="T0" fmla="*/ 0 w 815"/>
              <a:gd name="T1" fmla="*/ 0 h 576"/>
              <a:gd name="T2" fmla="*/ 2147483647 w 815"/>
              <a:gd name="T3" fmla="*/ 0 h 576"/>
              <a:gd name="T4" fmla="*/ 2147483647 w 815"/>
              <a:gd name="T5" fmla="*/ 2147483647 h 576"/>
              <a:gd name="T6" fmla="*/ 2147483647 w 815"/>
              <a:gd name="T7" fmla="*/ 2147483647 h 576"/>
              <a:gd name="T8" fmla="*/ 2147483647 w 815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5" h="576">
                <a:moveTo>
                  <a:pt x="0" y="0"/>
                </a:moveTo>
                <a:lnTo>
                  <a:pt x="294" y="0"/>
                </a:lnTo>
                <a:lnTo>
                  <a:pt x="609" y="576"/>
                </a:lnTo>
                <a:lnTo>
                  <a:pt x="815" y="576"/>
                </a:lnTo>
                <a:lnTo>
                  <a:pt x="815" y="478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" presetClass="entr" presetSubtype="9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78" grpId="0" autoUpdateAnimBg="0"/>
      <p:bldP spid="79" grpId="0" autoUpdateAnimBg="0"/>
      <p:bldP spid="80" grpId="0" autoUpdateAnimBg="0"/>
      <p:bldP spid="81" grpId="0" autoUpdateAnimBg="0"/>
      <p:bldP spid="82" grpId="0" autoUpdateAnimBg="0"/>
      <p:bldP spid="83" grpId="0" autoUpdateAnimBg="0"/>
      <p:bldP spid="84" grpId="0" autoUpdateAnimBg="0"/>
      <p:bldP spid="85" grpId="0" autoUpdateAnimBg="0"/>
      <p:bldP spid="8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z="1800" smtClean="0">
                <a:solidFill>
                  <a:schemeClr val="tx2"/>
                </a:solidFill>
              </a:rPr>
              <a:t>16</a:t>
            </a:fld>
            <a:endParaRPr lang="en-US" altLang="zh-CN" sz="1800" dirty="0">
              <a:solidFill>
                <a:schemeClr val="tx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47688" y="317500"/>
            <a:ext cx="2244725" cy="487363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D=0</a:t>
            </a:r>
            <a:r>
              <a: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时：</a:t>
            </a:r>
            <a:endParaRPr kumimoji="1" lang="zh-CN" altLang="en-US" sz="2800" b="1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/>
        </p:nvSpPr>
        <p:spPr bwMode="auto">
          <a:xfrm>
            <a:off x="2552700" y="4435475"/>
            <a:ext cx="6032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" name="Text Box 71"/>
          <p:cNvSpPr txBox="1">
            <a:spLocks noChangeArrowheads="1"/>
          </p:cNvSpPr>
          <p:nvPr/>
        </p:nvSpPr>
        <p:spPr bwMode="auto">
          <a:xfrm>
            <a:off x="2838451" y="2454276"/>
            <a:ext cx="6032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</a:p>
        </p:txBody>
      </p:sp>
      <p:grpSp>
        <p:nvGrpSpPr>
          <p:cNvPr id="8" name="Group 158"/>
          <p:cNvGrpSpPr/>
          <p:nvPr/>
        </p:nvGrpSpPr>
        <p:grpSpPr bwMode="auto">
          <a:xfrm>
            <a:off x="585788" y="863600"/>
            <a:ext cx="3387725" cy="4308475"/>
            <a:chOff x="369" y="544"/>
            <a:chExt cx="2134" cy="2714"/>
          </a:xfrm>
        </p:grpSpPr>
        <p:grpSp>
          <p:nvGrpSpPr>
            <p:cNvPr id="9" name="Group 157"/>
            <p:cNvGrpSpPr/>
            <p:nvPr/>
          </p:nvGrpSpPr>
          <p:grpSpPr bwMode="auto">
            <a:xfrm>
              <a:off x="471" y="544"/>
              <a:ext cx="2032" cy="2714"/>
              <a:chOff x="471" y="544"/>
              <a:chExt cx="2032" cy="2714"/>
            </a:xfrm>
          </p:grpSpPr>
          <p:grpSp>
            <p:nvGrpSpPr>
              <p:cNvPr id="13" name="Group 156"/>
              <p:cNvGrpSpPr/>
              <p:nvPr/>
            </p:nvGrpSpPr>
            <p:grpSpPr bwMode="auto">
              <a:xfrm>
                <a:off x="471" y="544"/>
                <a:ext cx="2032" cy="2714"/>
                <a:chOff x="471" y="544"/>
                <a:chExt cx="2032" cy="2714"/>
              </a:xfrm>
            </p:grpSpPr>
            <p:sp>
              <p:nvSpPr>
                <p:cNvPr id="2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149" y="2138"/>
                  <a:ext cx="354" cy="29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CP</a:t>
                  </a:r>
                </a:p>
              </p:txBody>
            </p:sp>
            <p:sp>
              <p:nvSpPr>
                <p:cNvPr id="2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464" y="2970"/>
                  <a:ext cx="255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2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63" y="544"/>
                  <a:ext cx="265" cy="28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</a:p>
              </p:txBody>
            </p:sp>
            <p:grpSp>
              <p:nvGrpSpPr>
                <p:cNvPr id="23" name="Group 155"/>
                <p:cNvGrpSpPr/>
                <p:nvPr/>
              </p:nvGrpSpPr>
              <p:grpSpPr bwMode="auto">
                <a:xfrm>
                  <a:off x="1648" y="637"/>
                  <a:ext cx="184" cy="269"/>
                  <a:chOff x="1648" y="659"/>
                  <a:chExt cx="184" cy="269"/>
                </a:xfrm>
              </p:grpSpPr>
              <p:sp>
                <p:nvSpPr>
                  <p:cNvPr id="7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59" y="677"/>
                    <a:ext cx="147" cy="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48" y="659"/>
                    <a:ext cx="184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800" b="0" i="0" u="none" strike="noStrike" kern="1200" cap="none" spc="0" normalizeH="0" baseline="0" noProof="0">
                        <a:ln>
                          <a:solidFill>
                            <a:schemeClr val="tx1"/>
                          </a:solidFill>
                        </a:ln>
                        <a:effectLst/>
                        <a:uLnTx/>
                        <a:uFillTx/>
                        <a:latin typeface="Georgia" panose="02040502050405020303" pitchFamily="18" charset="0"/>
                        <a:ea typeface="宋体" panose="02010600030101010101" pitchFamily="2" charset="-122"/>
                        <a:cs typeface="+mn-cs"/>
                      </a:rPr>
                      <a:t>Q</a:t>
                    </a:r>
                    <a:endParaRPr kumimoji="1" lang="en-US" altLang="zh-CN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889" y="719"/>
                  <a:ext cx="0" cy="3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630" y="719"/>
                  <a:ext cx="0" cy="3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889" y="916"/>
                  <a:ext cx="22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370" y="916"/>
                  <a:ext cx="2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78" y="1389"/>
                  <a:ext cx="0" cy="39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741" y="1389"/>
                  <a:ext cx="0" cy="39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667" y="2097"/>
                  <a:ext cx="0" cy="3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666" y="2097"/>
                  <a:ext cx="0" cy="3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633" y="2755"/>
                  <a:ext cx="2" cy="23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778" y="2097"/>
                  <a:ext cx="0" cy="19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777" y="2294"/>
                  <a:ext cx="14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1648" y="2349"/>
                  <a:ext cx="44" cy="4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1816" y="2097"/>
                  <a:ext cx="0" cy="19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1800" y="2269"/>
                  <a:ext cx="34" cy="3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1597" y="878"/>
                  <a:ext cx="70" cy="7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851" y="877"/>
                  <a:ext cx="70" cy="7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925" y="1389"/>
                  <a:ext cx="0" cy="11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1556" y="1389"/>
                  <a:ext cx="0" cy="11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925" y="1507"/>
                  <a:ext cx="18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111" y="916"/>
                  <a:ext cx="259" cy="59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333" y="1507"/>
                  <a:ext cx="22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11" y="916"/>
                  <a:ext cx="222" cy="59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Rectangle 34"/>
                <p:cNvSpPr>
                  <a:spLocks noChangeArrowheads="1"/>
                </p:cNvSpPr>
                <p:nvPr/>
              </p:nvSpPr>
              <p:spPr bwMode="auto">
                <a:xfrm>
                  <a:off x="693" y="1143"/>
                  <a:ext cx="371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Oval 35"/>
                <p:cNvSpPr>
                  <a:spLocks noChangeArrowheads="1"/>
                </p:cNvSpPr>
                <p:nvPr/>
              </p:nvSpPr>
              <p:spPr bwMode="auto">
                <a:xfrm>
                  <a:off x="841" y="1066"/>
                  <a:ext cx="75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Rectangle 36"/>
                <p:cNvSpPr>
                  <a:spLocks noChangeArrowheads="1"/>
                </p:cNvSpPr>
                <p:nvPr/>
              </p:nvSpPr>
              <p:spPr bwMode="auto">
                <a:xfrm>
                  <a:off x="693" y="1143"/>
                  <a:ext cx="371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Oval 37"/>
                <p:cNvSpPr>
                  <a:spLocks noChangeArrowheads="1"/>
                </p:cNvSpPr>
                <p:nvPr/>
              </p:nvSpPr>
              <p:spPr bwMode="auto">
                <a:xfrm>
                  <a:off x="841" y="1066"/>
                  <a:ext cx="75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Rectangle 38"/>
                <p:cNvSpPr>
                  <a:spLocks noChangeArrowheads="1"/>
                </p:cNvSpPr>
                <p:nvPr/>
              </p:nvSpPr>
              <p:spPr bwMode="auto">
                <a:xfrm>
                  <a:off x="1442" y="1150"/>
                  <a:ext cx="370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Oval 39"/>
                <p:cNvSpPr>
                  <a:spLocks noChangeArrowheads="1"/>
                </p:cNvSpPr>
                <p:nvPr/>
              </p:nvSpPr>
              <p:spPr bwMode="auto">
                <a:xfrm>
                  <a:off x="1590" y="1073"/>
                  <a:ext cx="74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Rectangle 40"/>
                <p:cNvSpPr>
                  <a:spLocks noChangeArrowheads="1"/>
                </p:cNvSpPr>
                <p:nvPr/>
              </p:nvSpPr>
              <p:spPr bwMode="auto">
                <a:xfrm>
                  <a:off x="1442" y="1150"/>
                  <a:ext cx="370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Oval 41"/>
                <p:cNvSpPr>
                  <a:spLocks noChangeArrowheads="1"/>
                </p:cNvSpPr>
                <p:nvPr/>
              </p:nvSpPr>
              <p:spPr bwMode="auto">
                <a:xfrm>
                  <a:off x="1590" y="1073"/>
                  <a:ext cx="74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Rectangle 42"/>
                <p:cNvSpPr>
                  <a:spLocks noChangeArrowheads="1"/>
                </p:cNvSpPr>
                <p:nvPr/>
              </p:nvSpPr>
              <p:spPr bwMode="auto">
                <a:xfrm>
                  <a:off x="590" y="1858"/>
                  <a:ext cx="370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" name="Oval 43"/>
                <p:cNvSpPr>
                  <a:spLocks noChangeArrowheads="1"/>
                </p:cNvSpPr>
                <p:nvPr/>
              </p:nvSpPr>
              <p:spPr bwMode="auto">
                <a:xfrm>
                  <a:off x="737" y="1781"/>
                  <a:ext cx="75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Rectangle 44"/>
                <p:cNvSpPr>
                  <a:spLocks noChangeArrowheads="1"/>
                </p:cNvSpPr>
                <p:nvPr/>
              </p:nvSpPr>
              <p:spPr bwMode="auto">
                <a:xfrm>
                  <a:off x="590" y="1858"/>
                  <a:ext cx="370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Oval 45"/>
                <p:cNvSpPr>
                  <a:spLocks noChangeArrowheads="1"/>
                </p:cNvSpPr>
                <p:nvPr/>
              </p:nvSpPr>
              <p:spPr bwMode="auto">
                <a:xfrm>
                  <a:off x="737" y="1781"/>
                  <a:ext cx="75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Rectangle 46"/>
                <p:cNvSpPr>
                  <a:spLocks noChangeArrowheads="1"/>
                </p:cNvSpPr>
                <p:nvPr/>
              </p:nvSpPr>
              <p:spPr bwMode="auto">
                <a:xfrm>
                  <a:off x="1553" y="1851"/>
                  <a:ext cx="371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Oval 47"/>
                <p:cNvSpPr>
                  <a:spLocks noChangeArrowheads="1"/>
                </p:cNvSpPr>
                <p:nvPr/>
              </p:nvSpPr>
              <p:spPr bwMode="auto">
                <a:xfrm>
                  <a:off x="1701" y="1774"/>
                  <a:ext cx="75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0" name="Rectangle 48"/>
                <p:cNvSpPr>
                  <a:spLocks noChangeArrowheads="1"/>
                </p:cNvSpPr>
                <p:nvPr/>
              </p:nvSpPr>
              <p:spPr bwMode="auto">
                <a:xfrm>
                  <a:off x="1553" y="1851"/>
                  <a:ext cx="371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Oval 49"/>
                <p:cNvSpPr>
                  <a:spLocks noChangeArrowheads="1"/>
                </p:cNvSpPr>
                <p:nvPr/>
              </p:nvSpPr>
              <p:spPr bwMode="auto">
                <a:xfrm>
                  <a:off x="1701" y="1774"/>
                  <a:ext cx="75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Rectangle 50"/>
                <p:cNvSpPr>
                  <a:spLocks noChangeArrowheads="1"/>
                </p:cNvSpPr>
                <p:nvPr/>
              </p:nvSpPr>
              <p:spPr bwMode="auto">
                <a:xfrm>
                  <a:off x="471" y="2520"/>
                  <a:ext cx="370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" name="Oval 51"/>
                <p:cNvSpPr>
                  <a:spLocks noChangeArrowheads="1"/>
                </p:cNvSpPr>
                <p:nvPr/>
              </p:nvSpPr>
              <p:spPr bwMode="auto">
                <a:xfrm>
                  <a:off x="619" y="2443"/>
                  <a:ext cx="74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Rectangle 52"/>
                <p:cNvSpPr>
                  <a:spLocks noChangeArrowheads="1"/>
                </p:cNvSpPr>
                <p:nvPr/>
              </p:nvSpPr>
              <p:spPr bwMode="auto">
                <a:xfrm>
                  <a:off x="471" y="2520"/>
                  <a:ext cx="370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Oval 53"/>
                <p:cNvSpPr>
                  <a:spLocks noChangeArrowheads="1"/>
                </p:cNvSpPr>
                <p:nvPr/>
              </p:nvSpPr>
              <p:spPr bwMode="auto">
                <a:xfrm>
                  <a:off x="619" y="2443"/>
                  <a:ext cx="74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6" name="Rectangle 54"/>
                <p:cNvSpPr>
                  <a:spLocks noChangeArrowheads="1"/>
                </p:cNvSpPr>
                <p:nvPr/>
              </p:nvSpPr>
              <p:spPr bwMode="auto">
                <a:xfrm>
                  <a:off x="1472" y="2520"/>
                  <a:ext cx="371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" name="Oval 55"/>
                <p:cNvSpPr>
                  <a:spLocks noChangeArrowheads="1"/>
                </p:cNvSpPr>
                <p:nvPr/>
              </p:nvSpPr>
              <p:spPr bwMode="auto">
                <a:xfrm>
                  <a:off x="1620" y="2443"/>
                  <a:ext cx="75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Rectangle 56"/>
                <p:cNvSpPr>
                  <a:spLocks noChangeArrowheads="1"/>
                </p:cNvSpPr>
                <p:nvPr/>
              </p:nvSpPr>
              <p:spPr bwMode="auto">
                <a:xfrm>
                  <a:off x="1472" y="2520"/>
                  <a:ext cx="371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" name="Oval 57"/>
                <p:cNvSpPr>
                  <a:spLocks noChangeArrowheads="1"/>
                </p:cNvSpPr>
                <p:nvPr/>
              </p:nvSpPr>
              <p:spPr bwMode="auto">
                <a:xfrm>
                  <a:off x="1620" y="2443"/>
                  <a:ext cx="75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Freeform 58"/>
                <p:cNvSpPr/>
                <p:nvPr/>
              </p:nvSpPr>
              <p:spPr bwMode="auto">
                <a:xfrm>
                  <a:off x="728" y="2369"/>
                  <a:ext cx="924" cy="641"/>
                </a:xfrm>
                <a:custGeom>
                  <a:avLst/>
                  <a:gdLst>
                    <a:gd name="T0" fmla="*/ 924 w 924"/>
                    <a:gd name="T1" fmla="*/ 0 h 641"/>
                    <a:gd name="T2" fmla="*/ 609 w 924"/>
                    <a:gd name="T3" fmla="*/ 0 h 641"/>
                    <a:gd name="T4" fmla="*/ 283 w 924"/>
                    <a:gd name="T5" fmla="*/ 641 h 641"/>
                    <a:gd name="T6" fmla="*/ 0 w 924"/>
                    <a:gd name="T7" fmla="*/ 641 h 641"/>
                    <a:gd name="T8" fmla="*/ 0 w 924"/>
                    <a:gd name="T9" fmla="*/ 380 h 6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24" h="641">
                      <a:moveTo>
                        <a:pt x="924" y="0"/>
                      </a:moveTo>
                      <a:lnTo>
                        <a:pt x="609" y="0"/>
                      </a:lnTo>
                      <a:lnTo>
                        <a:pt x="283" y="641"/>
                      </a:lnTo>
                      <a:lnTo>
                        <a:pt x="0" y="641"/>
                      </a:lnTo>
                      <a:lnTo>
                        <a:pt x="0" y="38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4" name="Text Box 59"/>
              <p:cNvSpPr txBox="1">
                <a:spLocks noChangeArrowheads="1"/>
              </p:cNvSpPr>
              <p:nvPr/>
            </p:nvSpPr>
            <p:spPr bwMode="auto">
              <a:xfrm>
                <a:off x="761" y="1109"/>
                <a:ext cx="23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5" name="Text Box 60"/>
              <p:cNvSpPr txBox="1">
                <a:spLocks noChangeArrowheads="1"/>
              </p:cNvSpPr>
              <p:nvPr/>
            </p:nvSpPr>
            <p:spPr bwMode="auto">
              <a:xfrm>
                <a:off x="1533" y="1109"/>
                <a:ext cx="23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664" y="1827"/>
                <a:ext cx="23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7" name="Text Box 62"/>
              <p:cNvSpPr txBox="1">
                <a:spLocks noChangeArrowheads="1"/>
              </p:cNvSpPr>
              <p:nvPr/>
            </p:nvSpPr>
            <p:spPr bwMode="auto">
              <a:xfrm>
                <a:off x="1631" y="1816"/>
                <a:ext cx="23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8" name="Text Box 63"/>
              <p:cNvSpPr txBox="1">
                <a:spLocks noChangeArrowheads="1"/>
              </p:cNvSpPr>
              <p:nvPr/>
            </p:nvSpPr>
            <p:spPr bwMode="auto">
              <a:xfrm>
                <a:off x="545" y="2490"/>
                <a:ext cx="23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9" name="Text Box 64"/>
              <p:cNvSpPr txBox="1">
                <a:spLocks noChangeArrowheads="1"/>
              </p:cNvSpPr>
              <p:nvPr/>
            </p:nvSpPr>
            <p:spPr bwMode="auto">
              <a:xfrm>
                <a:off x="1545" y="2479"/>
                <a:ext cx="23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</p:grpSp>
        <p:sp>
          <p:nvSpPr>
            <p:cNvPr id="10" name="Freeform 104"/>
            <p:cNvSpPr/>
            <p:nvPr/>
          </p:nvSpPr>
          <p:spPr bwMode="auto">
            <a:xfrm>
              <a:off x="369" y="1608"/>
              <a:ext cx="413" cy="1391"/>
            </a:xfrm>
            <a:custGeom>
              <a:avLst/>
              <a:gdLst>
                <a:gd name="T0" fmla="*/ 413 w 413"/>
                <a:gd name="T1" fmla="*/ 0 h 1391"/>
                <a:gd name="T2" fmla="*/ 0 w 413"/>
                <a:gd name="T3" fmla="*/ 0 h 1391"/>
                <a:gd name="T4" fmla="*/ 0 w 413"/>
                <a:gd name="T5" fmla="*/ 1391 h 1391"/>
                <a:gd name="T6" fmla="*/ 207 w 413"/>
                <a:gd name="T7" fmla="*/ 1391 h 1391"/>
                <a:gd name="T8" fmla="*/ 207 w 413"/>
                <a:gd name="T9" fmla="*/ 1141 h 1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3" h="1391">
                  <a:moveTo>
                    <a:pt x="413" y="0"/>
                  </a:moveTo>
                  <a:lnTo>
                    <a:pt x="0" y="0"/>
                  </a:lnTo>
                  <a:lnTo>
                    <a:pt x="0" y="1391"/>
                  </a:lnTo>
                  <a:lnTo>
                    <a:pt x="207" y="1391"/>
                  </a:lnTo>
                  <a:lnTo>
                    <a:pt x="207" y="114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108"/>
            <p:cNvSpPr/>
            <p:nvPr/>
          </p:nvSpPr>
          <p:spPr bwMode="auto">
            <a:xfrm>
              <a:off x="771" y="1608"/>
              <a:ext cx="815" cy="576"/>
            </a:xfrm>
            <a:custGeom>
              <a:avLst/>
              <a:gdLst>
                <a:gd name="T0" fmla="*/ 0 w 815"/>
                <a:gd name="T1" fmla="*/ 0 h 576"/>
                <a:gd name="T2" fmla="*/ 294 w 815"/>
                <a:gd name="T3" fmla="*/ 0 h 576"/>
                <a:gd name="T4" fmla="*/ 609 w 815"/>
                <a:gd name="T5" fmla="*/ 576 h 576"/>
                <a:gd name="T6" fmla="*/ 815 w 815"/>
                <a:gd name="T7" fmla="*/ 576 h 576"/>
                <a:gd name="T8" fmla="*/ 815 w 815"/>
                <a:gd name="T9" fmla="*/ 478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5" h="576">
                  <a:moveTo>
                    <a:pt x="0" y="0"/>
                  </a:moveTo>
                  <a:lnTo>
                    <a:pt x="294" y="0"/>
                  </a:lnTo>
                  <a:lnTo>
                    <a:pt x="609" y="576"/>
                  </a:lnTo>
                  <a:lnTo>
                    <a:pt x="815" y="576"/>
                  </a:lnTo>
                  <a:lnTo>
                    <a:pt x="815" y="47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09"/>
            <p:cNvSpPr>
              <a:spLocks noChangeArrowheads="1"/>
            </p:cNvSpPr>
            <p:nvPr/>
          </p:nvSpPr>
          <p:spPr bwMode="auto">
            <a:xfrm>
              <a:off x="739" y="1586"/>
              <a:ext cx="56" cy="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3" name="Text Box 111"/>
          <p:cNvSpPr txBox="1">
            <a:spLocks noChangeArrowheads="1"/>
          </p:cNvSpPr>
          <p:nvPr/>
        </p:nvSpPr>
        <p:spPr bwMode="auto">
          <a:xfrm>
            <a:off x="5038725" y="363538"/>
            <a:ext cx="1954213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kumimoji="1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CP=0</a:t>
            </a:r>
            <a:r>
              <a: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                  </a:t>
            </a:r>
            <a:endParaRPr kumimoji="1" lang="zh-CN" altLang="en-US" sz="2800" i="0" u="none" strike="noStrike" kern="1200" cap="none" spc="0" normalizeH="0" baseline="3000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Text Box 112"/>
          <p:cNvSpPr txBox="1">
            <a:spLocks noChangeArrowheads="1"/>
          </p:cNvSpPr>
          <p:nvPr/>
        </p:nvSpPr>
        <p:spPr bwMode="auto">
          <a:xfrm>
            <a:off x="5557838" y="1638300"/>
            <a:ext cx="2432050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kumimoji="1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kumimoji="1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1</a:t>
            </a:r>
            <a:r>
              <a: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kumimoji="1" lang="zh-CN" altLang="en-US" sz="280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Text Box 113"/>
          <p:cNvSpPr txBox="1">
            <a:spLocks noChangeArrowheads="1"/>
          </p:cNvSpPr>
          <p:nvPr/>
        </p:nvSpPr>
        <p:spPr bwMode="auto">
          <a:xfrm>
            <a:off x="6538913" y="363538"/>
            <a:ext cx="2398712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门</a:t>
            </a:r>
            <a:r>
              <a:rPr kumimoji="1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封锁，</a:t>
            </a:r>
          </a:p>
        </p:txBody>
      </p:sp>
      <p:sp>
        <p:nvSpPr>
          <p:cNvPr id="76" name="Text Box 114"/>
          <p:cNvSpPr txBox="1">
            <a:spLocks noChangeArrowheads="1"/>
          </p:cNvSpPr>
          <p:nvPr/>
        </p:nvSpPr>
        <p:spPr bwMode="auto">
          <a:xfrm>
            <a:off x="5867400" y="1101725"/>
            <a:ext cx="1673225" cy="402674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=Q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endParaRPr kumimoji="1" lang="en-US" altLang="zh-CN" sz="2800" b="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Text Box 115"/>
          <p:cNvSpPr txBox="1">
            <a:spLocks noChangeArrowheads="1"/>
          </p:cNvSpPr>
          <p:nvPr/>
        </p:nvSpPr>
        <p:spPr bwMode="auto">
          <a:xfrm>
            <a:off x="5694363" y="2328863"/>
            <a:ext cx="2536825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门</a:t>
            </a:r>
            <a:r>
              <a:rPr kumimoji="1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、</a:t>
            </a:r>
            <a:r>
              <a:rPr kumimoji="1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打开，</a:t>
            </a:r>
            <a:endParaRPr kumimoji="1" lang="zh-CN" altLang="en-US" sz="280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Text Box 116"/>
          <p:cNvSpPr txBox="1">
            <a:spLocks noChangeArrowheads="1"/>
          </p:cNvSpPr>
          <p:nvPr/>
        </p:nvSpPr>
        <p:spPr bwMode="auto">
          <a:xfrm>
            <a:off x="5915025" y="2901950"/>
            <a:ext cx="1449388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n+1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=0</a:t>
            </a:r>
          </a:p>
        </p:txBody>
      </p:sp>
      <p:sp>
        <p:nvSpPr>
          <p:cNvPr id="79" name="Text Box 117"/>
          <p:cNvSpPr txBox="1">
            <a:spLocks noChangeArrowheads="1"/>
          </p:cNvSpPr>
          <p:nvPr/>
        </p:nvSpPr>
        <p:spPr bwMode="auto">
          <a:xfrm>
            <a:off x="2654300" y="3619864"/>
            <a:ext cx="6032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0" name="Text Box 118"/>
          <p:cNvSpPr txBox="1">
            <a:spLocks noChangeArrowheads="1"/>
          </p:cNvSpPr>
          <p:nvPr/>
        </p:nvSpPr>
        <p:spPr bwMode="auto">
          <a:xfrm>
            <a:off x="1136650" y="4297363"/>
            <a:ext cx="6032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1" name="Text Box 119"/>
          <p:cNvSpPr txBox="1">
            <a:spLocks noChangeArrowheads="1"/>
          </p:cNvSpPr>
          <p:nvPr/>
        </p:nvSpPr>
        <p:spPr bwMode="auto">
          <a:xfrm>
            <a:off x="862013" y="2500313"/>
            <a:ext cx="6032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2" name="Text Box 120"/>
          <p:cNvSpPr txBox="1">
            <a:spLocks noChangeArrowheads="1"/>
          </p:cNvSpPr>
          <p:nvPr/>
        </p:nvSpPr>
        <p:spPr bwMode="auto">
          <a:xfrm>
            <a:off x="585788" y="4311650"/>
            <a:ext cx="6032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3" name="Text Box 121"/>
          <p:cNvSpPr txBox="1">
            <a:spLocks noChangeArrowheads="1"/>
          </p:cNvSpPr>
          <p:nvPr/>
        </p:nvSpPr>
        <p:spPr bwMode="auto">
          <a:xfrm>
            <a:off x="2120900" y="3000375"/>
            <a:ext cx="6032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4" name="Text Box 122"/>
          <p:cNvSpPr txBox="1">
            <a:spLocks noChangeArrowheads="1"/>
          </p:cNvSpPr>
          <p:nvPr/>
        </p:nvSpPr>
        <p:spPr bwMode="auto">
          <a:xfrm>
            <a:off x="2944070" y="3228975"/>
            <a:ext cx="6032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85" name="Text Box 123"/>
          <p:cNvSpPr txBox="1">
            <a:spLocks noChangeArrowheads="1"/>
          </p:cNvSpPr>
          <p:nvPr/>
        </p:nvSpPr>
        <p:spPr bwMode="auto">
          <a:xfrm>
            <a:off x="1243013" y="3254376"/>
            <a:ext cx="6032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grpSp>
        <p:nvGrpSpPr>
          <p:cNvPr id="86" name="Group 124"/>
          <p:cNvGrpSpPr/>
          <p:nvPr/>
        </p:nvGrpSpPr>
        <p:grpSpPr bwMode="auto">
          <a:xfrm>
            <a:off x="2951163" y="3246438"/>
            <a:ext cx="276225" cy="457200"/>
            <a:chOff x="532" y="3653"/>
            <a:chExt cx="163" cy="288"/>
          </a:xfrm>
        </p:grpSpPr>
        <p:sp>
          <p:nvSpPr>
            <p:cNvPr id="87" name="Rectangle 125"/>
            <p:cNvSpPr>
              <a:spLocks noChangeArrowheads="1"/>
            </p:cNvSpPr>
            <p:nvPr/>
          </p:nvSpPr>
          <p:spPr bwMode="auto">
            <a:xfrm>
              <a:off x="565" y="3706"/>
              <a:ext cx="109" cy="174"/>
            </a:xfrm>
            <a:prstGeom prst="rect">
              <a:avLst/>
            </a:prstGeom>
            <a:solidFill>
              <a:srgbClr val="0000C8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Text Box 126"/>
            <p:cNvSpPr txBox="1">
              <a:spLocks noChangeArrowheads="1"/>
            </p:cNvSpPr>
            <p:nvPr/>
          </p:nvSpPr>
          <p:spPr bwMode="auto">
            <a:xfrm>
              <a:off x="532" y="3653"/>
              <a:ext cx="16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rgbClr val="FF33CC"/>
                    </a:solidFill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89" name="Group 127"/>
          <p:cNvGrpSpPr/>
          <p:nvPr/>
        </p:nvGrpSpPr>
        <p:grpSpPr bwMode="auto">
          <a:xfrm>
            <a:off x="1277938" y="3243263"/>
            <a:ext cx="276225" cy="460375"/>
            <a:chOff x="532" y="3653"/>
            <a:chExt cx="163" cy="290"/>
          </a:xfrm>
        </p:grpSpPr>
        <p:sp>
          <p:nvSpPr>
            <p:cNvPr id="90" name="Rectangle 128"/>
            <p:cNvSpPr>
              <a:spLocks noChangeArrowheads="1"/>
            </p:cNvSpPr>
            <p:nvPr/>
          </p:nvSpPr>
          <p:spPr bwMode="auto">
            <a:xfrm>
              <a:off x="565" y="3706"/>
              <a:ext cx="109" cy="174"/>
            </a:xfrm>
            <a:prstGeom prst="rect">
              <a:avLst/>
            </a:prstGeom>
            <a:solidFill>
              <a:srgbClr val="0000C8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Text Box 129"/>
            <p:cNvSpPr txBox="1">
              <a:spLocks noChangeArrowheads="1"/>
            </p:cNvSpPr>
            <p:nvPr/>
          </p:nvSpPr>
          <p:spPr bwMode="auto">
            <a:xfrm>
              <a:off x="532" y="3653"/>
              <a:ext cx="163" cy="29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rgbClr val="FF33CC"/>
                    </a:solidFill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92" name="Group 130"/>
          <p:cNvGrpSpPr/>
          <p:nvPr/>
        </p:nvGrpSpPr>
        <p:grpSpPr bwMode="auto">
          <a:xfrm>
            <a:off x="2795588" y="2501900"/>
            <a:ext cx="293687" cy="457200"/>
            <a:chOff x="532" y="3653"/>
            <a:chExt cx="163" cy="288"/>
          </a:xfrm>
        </p:grpSpPr>
        <p:sp>
          <p:nvSpPr>
            <p:cNvPr id="93" name="Rectangle 131"/>
            <p:cNvSpPr>
              <a:spLocks noChangeArrowheads="1"/>
            </p:cNvSpPr>
            <p:nvPr/>
          </p:nvSpPr>
          <p:spPr bwMode="auto">
            <a:xfrm>
              <a:off x="565" y="3706"/>
              <a:ext cx="109" cy="174"/>
            </a:xfrm>
            <a:prstGeom prst="rect">
              <a:avLst/>
            </a:prstGeom>
            <a:solidFill>
              <a:srgbClr val="0000C8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Text Box 132"/>
            <p:cNvSpPr txBox="1">
              <a:spLocks noChangeArrowheads="1"/>
            </p:cNvSpPr>
            <p:nvPr/>
          </p:nvSpPr>
          <p:spPr bwMode="auto">
            <a:xfrm>
              <a:off x="532" y="3653"/>
              <a:ext cx="16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rgbClr val="FF33CC"/>
                    </a:solidFill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95" name="Text Box 133"/>
          <p:cNvSpPr txBox="1">
            <a:spLocks noChangeArrowheads="1"/>
          </p:cNvSpPr>
          <p:nvPr/>
        </p:nvSpPr>
        <p:spPr bwMode="auto">
          <a:xfrm>
            <a:off x="757238" y="3468688"/>
            <a:ext cx="6032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grpSp>
        <p:nvGrpSpPr>
          <p:cNvPr id="96" name="Group 134"/>
          <p:cNvGrpSpPr/>
          <p:nvPr/>
        </p:nvGrpSpPr>
        <p:grpSpPr bwMode="auto">
          <a:xfrm>
            <a:off x="2640013" y="1381125"/>
            <a:ext cx="309562" cy="457200"/>
            <a:chOff x="532" y="3653"/>
            <a:chExt cx="163" cy="288"/>
          </a:xfrm>
        </p:grpSpPr>
        <p:sp>
          <p:nvSpPr>
            <p:cNvPr id="97" name="Rectangle 135"/>
            <p:cNvSpPr>
              <a:spLocks noChangeArrowheads="1"/>
            </p:cNvSpPr>
            <p:nvPr/>
          </p:nvSpPr>
          <p:spPr bwMode="auto">
            <a:xfrm>
              <a:off x="565" y="3706"/>
              <a:ext cx="109" cy="174"/>
            </a:xfrm>
            <a:prstGeom prst="rect">
              <a:avLst/>
            </a:prstGeom>
            <a:solidFill>
              <a:srgbClr val="0000C8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Text Box 136"/>
            <p:cNvSpPr txBox="1">
              <a:spLocks noChangeArrowheads="1"/>
            </p:cNvSpPr>
            <p:nvPr/>
          </p:nvSpPr>
          <p:spPr bwMode="auto">
            <a:xfrm>
              <a:off x="532" y="3653"/>
              <a:ext cx="16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rgbClr val="FF33CC"/>
                    </a:solidFill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99" name="Group 137"/>
          <p:cNvGrpSpPr/>
          <p:nvPr/>
        </p:nvGrpSpPr>
        <p:grpSpPr bwMode="auto">
          <a:xfrm>
            <a:off x="1069975" y="1243013"/>
            <a:ext cx="309563" cy="457200"/>
            <a:chOff x="532" y="3653"/>
            <a:chExt cx="163" cy="288"/>
          </a:xfrm>
        </p:grpSpPr>
        <p:sp>
          <p:nvSpPr>
            <p:cNvPr id="100" name="Rectangle 138"/>
            <p:cNvSpPr>
              <a:spLocks noChangeArrowheads="1"/>
            </p:cNvSpPr>
            <p:nvPr/>
          </p:nvSpPr>
          <p:spPr bwMode="auto">
            <a:xfrm>
              <a:off x="565" y="3706"/>
              <a:ext cx="109" cy="174"/>
            </a:xfrm>
            <a:prstGeom prst="rect">
              <a:avLst/>
            </a:prstGeom>
            <a:solidFill>
              <a:srgbClr val="0000C8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rgbClr val="FF33CC"/>
                  </a:solidFill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Text Box 139"/>
            <p:cNvSpPr txBox="1">
              <a:spLocks noChangeArrowheads="1"/>
            </p:cNvSpPr>
            <p:nvPr/>
          </p:nvSpPr>
          <p:spPr bwMode="auto">
            <a:xfrm>
              <a:off x="532" y="3653"/>
              <a:ext cx="16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rgbClr val="FF33CC"/>
                    </a:solidFill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102" name="Freeform 140"/>
          <p:cNvSpPr/>
          <p:nvPr/>
        </p:nvSpPr>
        <p:spPr bwMode="auto">
          <a:xfrm>
            <a:off x="2743200" y="2535238"/>
            <a:ext cx="1379538" cy="2001837"/>
          </a:xfrm>
          <a:custGeom>
            <a:avLst/>
            <a:gdLst>
              <a:gd name="T0" fmla="*/ 0 w 869"/>
              <a:gd name="T1" fmla="*/ 0 h 1261"/>
              <a:gd name="T2" fmla="*/ 2147483647 w 869"/>
              <a:gd name="T3" fmla="*/ 0 h 1261"/>
              <a:gd name="T4" fmla="*/ 2147483647 w 869"/>
              <a:gd name="T5" fmla="*/ 2147483647 h 1261"/>
              <a:gd name="T6" fmla="*/ 2147483647 w 869"/>
              <a:gd name="T7" fmla="*/ 2147483647 h 1261"/>
              <a:gd name="T8" fmla="*/ 2147483647 w 869"/>
              <a:gd name="T9" fmla="*/ 2147483647 h 1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9" h="1261">
                <a:moveTo>
                  <a:pt x="0" y="0"/>
                </a:moveTo>
                <a:lnTo>
                  <a:pt x="869" y="0"/>
                </a:lnTo>
                <a:lnTo>
                  <a:pt x="869" y="1261"/>
                </a:lnTo>
                <a:lnTo>
                  <a:pt x="54" y="1261"/>
                </a:lnTo>
                <a:lnTo>
                  <a:pt x="54" y="1141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AutoShape 145"/>
          <p:cNvSpPr>
            <a:spLocks noChangeArrowheads="1"/>
          </p:cNvSpPr>
          <p:nvPr/>
        </p:nvSpPr>
        <p:spPr bwMode="auto">
          <a:xfrm>
            <a:off x="4641850" y="1277938"/>
            <a:ext cx="533400" cy="2054225"/>
          </a:xfrm>
          <a:prstGeom prst="wedgeRoundRectCallout">
            <a:avLst>
              <a:gd name="adj1" fmla="val -147917"/>
              <a:gd name="adj2" fmla="val 77977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置</a:t>
            </a:r>
            <a:r>
              <a:rPr kumimoji="1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维持线</a:t>
            </a:r>
          </a:p>
        </p:txBody>
      </p:sp>
      <p:grpSp>
        <p:nvGrpSpPr>
          <p:cNvPr id="104" name="Group 150"/>
          <p:cNvGrpSpPr/>
          <p:nvPr/>
        </p:nvGrpSpPr>
        <p:grpSpPr bwMode="auto">
          <a:xfrm>
            <a:off x="5416550" y="3689350"/>
            <a:ext cx="3175000" cy="725488"/>
            <a:chOff x="3412" y="2933"/>
            <a:chExt cx="2000" cy="457"/>
          </a:xfrm>
        </p:grpSpPr>
        <p:sp>
          <p:nvSpPr>
            <p:cNvPr id="105" name="Rectangle 148"/>
            <p:cNvSpPr>
              <a:spLocks noChangeArrowheads="1"/>
            </p:cNvSpPr>
            <p:nvPr/>
          </p:nvSpPr>
          <p:spPr bwMode="auto">
            <a:xfrm>
              <a:off x="3412" y="2933"/>
              <a:ext cx="2000" cy="45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Text Box 146"/>
            <p:cNvSpPr txBox="1">
              <a:spLocks noChangeArrowheads="1"/>
            </p:cNvSpPr>
            <p:nvPr/>
          </p:nvSpPr>
          <p:spPr bwMode="auto">
            <a:xfrm>
              <a:off x="3674" y="3022"/>
              <a:ext cx="92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n+1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=D</a:t>
              </a:r>
            </a:p>
          </p:txBody>
        </p:sp>
        <p:sp>
          <p:nvSpPr>
            <p:cNvPr id="107" name="Text Box 147"/>
            <p:cNvSpPr txBox="1">
              <a:spLocks noChangeArrowheads="1"/>
            </p:cNvSpPr>
            <p:nvPr/>
          </p:nvSpPr>
          <p:spPr bwMode="auto">
            <a:xfrm>
              <a:off x="4543" y="2999"/>
              <a:ext cx="750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</a:t>
              </a:r>
              <a:endPara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8" name="Text Box 153"/>
          <p:cNvSpPr txBox="1">
            <a:spLocks noChangeArrowheads="1"/>
          </p:cNvSpPr>
          <p:nvPr/>
        </p:nvSpPr>
        <p:spPr bwMode="auto">
          <a:xfrm>
            <a:off x="2830513" y="4933950"/>
            <a:ext cx="5986462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1. 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CP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正跳变时，才接受输入数据。</a:t>
            </a:r>
          </a:p>
        </p:txBody>
      </p:sp>
      <p:sp>
        <p:nvSpPr>
          <p:cNvPr id="109" name="Text Box 154"/>
          <p:cNvSpPr txBox="1">
            <a:spLocks noChangeArrowheads="1"/>
          </p:cNvSpPr>
          <p:nvPr/>
        </p:nvSpPr>
        <p:spPr bwMode="auto">
          <a:xfrm>
            <a:off x="2881313" y="5557838"/>
            <a:ext cx="5918200" cy="104464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2. 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CP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＝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1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及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CP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＝</a:t>
            </a:r>
            <a:r>
              <a:rPr kumimoji="0" lang="en-US" altLang="zh-CN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0</a:t>
            </a: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期间，输入数据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  变化不会影响触发器状态。</a:t>
            </a:r>
            <a:endParaRPr kumimoji="1" lang="zh-CN" altLang="en-US" sz="280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517208" y="5106988"/>
            <a:ext cx="1725612" cy="758825"/>
            <a:chOff x="517208" y="5106988"/>
            <a:chExt cx="1725612" cy="758825"/>
          </a:xfrm>
        </p:grpSpPr>
        <p:sp>
          <p:nvSpPr>
            <p:cNvPr id="111" name="AutoShape 152"/>
            <p:cNvSpPr>
              <a:spLocks noChangeArrowheads="1"/>
            </p:cNvSpPr>
            <p:nvPr/>
          </p:nvSpPr>
          <p:spPr bwMode="auto">
            <a:xfrm>
              <a:off x="517208" y="5106988"/>
              <a:ext cx="1725612" cy="758825"/>
            </a:xfrm>
            <a:prstGeom prst="cloudCallout">
              <a:avLst>
                <a:gd name="adj1" fmla="val 91213"/>
                <a:gd name="adj2" fmla="val 6757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 dirty="0">
                <a:ln>
                  <a:solidFill>
                    <a:srgbClr val="9090F4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68680" y="5242560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特点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1413510" y="2535555"/>
            <a:ext cx="1376680" cy="998220"/>
            <a:chOff x="2226" y="3993"/>
            <a:chExt cx="2168" cy="1572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3942" y="3993"/>
              <a:ext cx="453" cy="15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" name="直接连接符 2"/>
            <p:cNvCxnSpPr/>
            <p:nvPr/>
          </p:nvCxnSpPr>
          <p:spPr>
            <a:xfrm flipH="1">
              <a:off x="2519" y="4019"/>
              <a:ext cx="1433" cy="1546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3" name="直接连接符 112"/>
            <p:cNvCxnSpPr/>
            <p:nvPr/>
          </p:nvCxnSpPr>
          <p:spPr>
            <a:xfrm flipH="1">
              <a:off x="2226" y="5226"/>
              <a:ext cx="14" cy="302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4" name="直接连接符 113"/>
            <p:cNvCxnSpPr/>
            <p:nvPr/>
          </p:nvCxnSpPr>
          <p:spPr>
            <a:xfrm>
              <a:off x="2263" y="5505"/>
              <a:ext cx="264" cy="15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/>
      <p:bldP spid="7" grpId="0"/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utoUpdateAnimBg="0"/>
      <p:bldP spid="78" grpId="0" animBg="1" autoUpdateAnimBg="0"/>
      <p:bldP spid="79" grpId="0"/>
      <p:bldP spid="80" grpId="0"/>
      <p:bldP spid="81" grpId="0"/>
      <p:bldP spid="82" grpId="0"/>
      <p:bldP spid="83" grpId="0"/>
      <p:bldP spid="84" grpId="0"/>
      <p:bldP spid="85" grpId="0"/>
      <p:bldP spid="95" grpId="0"/>
      <p:bldP spid="103" grpId="0" animBg="1" autoUpdateAnimBg="0"/>
      <p:bldP spid="108" grpId="0" animBg="1" autoUpdateAnimBg="0"/>
      <p:bldP spid="10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2"/>
          <p:cNvGrpSpPr/>
          <p:nvPr/>
        </p:nvGrpSpPr>
        <p:grpSpPr bwMode="auto">
          <a:xfrm>
            <a:off x="1141413" y="854075"/>
            <a:ext cx="3387725" cy="4308475"/>
            <a:chOff x="719" y="538"/>
            <a:chExt cx="2134" cy="2714"/>
          </a:xfrm>
        </p:grpSpPr>
        <p:grpSp>
          <p:nvGrpSpPr>
            <p:cNvPr id="4" name="Group 131"/>
            <p:cNvGrpSpPr/>
            <p:nvPr/>
          </p:nvGrpSpPr>
          <p:grpSpPr bwMode="auto">
            <a:xfrm>
              <a:off x="821" y="538"/>
              <a:ext cx="2032" cy="2714"/>
              <a:chOff x="821" y="538"/>
              <a:chExt cx="2032" cy="2714"/>
            </a:xfrm>
          </p:grpSpPr>
          <p:grpSp>
            <p:nvGrpSpPr>
              <p:cNvPr id="8" name="Group 130"/>
              <p:cNvGrpSpPr/>
              <p:nvPr/>
            </p:nvGrpSpPr>
            <p:grpSpPr bwMode="auto">
              <a:xfrm>
                <a:off x="821" y="538"/>
                <a:ext cx="2032" cy="2714"/>
                <a:chOff x="821" y="538"/>
                <a:chExt cx="2032" cy="2714"/>
              </a:xfrm>
            </p:grpSpPr>
            <p:sp>
              <p:nvSpPr>
                <p:cNvPr id="1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499" y="2132"/>
                  <a:ext cx="354" cy="29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CP</a:t>
                  </a:r>
                </a:p>
              </p:txBody>
            </p:sp>
            <p:sp>
              <p:nvSpPr>
                <p:cNvPr id="1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814" y="2964"/>
                  <a:ext cx="255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13" y="538"/>
                  <a:ext cx="265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</a:p>
              </p:txBody>
            </p:sp>
            <p:grpSp>
              <p:nvGrpSpPr>
                <p:cNvPr id="18" name="Group 129"/>
                <p:cNvGrpSpPr/>
                <p:nvPr/>
              </p:nvGrpSpPr>
              <p:grpSpPr bwMode="auto">
                <a:xfrm>
                  <a:off x="1998" y="630"/>
                  <a:ext cx="158" cy="233"/>
                  <a:chOff x="1998" y="630"/>
                  <a:chExt cx="158" cy="233"/>
                </a:xfrm>
              </p:grpSpPr>
              <p:sp>
                <p:nvSpPr>
                  <p:cNvPr id="6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009" y="649"/>
                    <a:ext cx="147" cy="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998" y="630"/>
                    <a:ext cx="140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400" b="0" i="0" u="none" strike="noStrike" kern="1200" cap="none" spc="0" normalizeH="0" baseline="0" noProof="0">
                        <a:ln>
                          <a:solidFill>
                            <a:schemeClr val="tx1"/>
                          </a:solidFill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Q</a:t>
                    </a:r>
                  </a:p>
                </p:txBody>
              </p:sp>
            </p:grpSp>
            <p:sp>
              <p:nvSpPr>
                <p:cNvPr id="1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239" y="713"/>
                  <a:ext cx="0" cy="3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80" y="713"/>
                  <a:ext cx="0" cy="3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" name="Line 17"/>
                <p:cNvSpPr>
                  <a:spLocks noChangeShapeType="1"/>
                </p:cNvSpPr>
                <p:nvPr/>
              </p:nvSpPr>
              <p:spPr bwMode="auto">
                <a:xfrm>
                  <a:off x="1239" y="910"/>
                  <a:ext cx="22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720" y="910"/>
                  <a:ext cx="2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128" y="1383"/>
                  <a:ext cx="0" cy="39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091" y="1383"/>
                  <a:ext cx="0" cy="39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017" y="2091"/>
                  <a:ext cx="0" cy="3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016" y="2091"/>
                  <a:ext cx="0" cy="3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983" y="2749"/>
                  <a:ext cx="2" cy="23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Line 24"/>
                <p:cNvSpPr>
                  <a:spLocks noChangeShapeType="1"/>
                </p:cNvSpPr>
                <p:nvPr/>
              </p:nvSpPr>
              <p:spPr bwMode="auto">
                <a:xfrm>
                  <a:off x="1128" y="2091"/>
                  <a:ext cx="0" cy="19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" name="Line 25"/>
                <p:cNvSpPr>
                  <a:spLocks noChangeShapeType="1"/>
                </p:cNvSpPr>
                <p:nvPr/>
              </p:nvSpPr>
              <p:spPr bwMode="auto">
                <a:xfrm>
                  <a:off x="1127" y="2288"/>
                  <a:ext cx="14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1979" y="2316"/>
                  <a:ext cx="70" cy="7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Line 27"/>
                <p:cNvSpPr>
                  <a:spLocks noChangeShapeType="1"/>
                </p:cNvSpPr>
                <p:nvPr/>
              </p:nvSpPr>
              <p:spPr bwMode="auto">
                <a:xfrm>
                  <a:off x="2166" y="2091"/>
                  <a:ext cx="0" cy="19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2128" y="2248"/>
                  <a:ext cx="70" cy="7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1947" y="872"/>
                  <a:ext cx="70" cy="7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1201" y="871"/>
                  <a:ext cx="70" cy="7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Line 31"/>
                <p:cNvSpPr>
                  <a:spLocks noChangeShapeType="1"/>
                </p:cNvSpPr>
                <p:nvPr/>
              </p:nvSpPr>
              <p:spPr bwMode="auto">
                <a:xfrm>
                  <a:off x="1275" y="1383"/>
                  <a:ext cx="0" cy="11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Line 32"/>
                <p:cNvSpPr>
                  <a:spLocks noChangeShapeType="1"/>
                </p:cNvSpPr>
                <p:nvPr/>
              </p:nvSpPr>
              <p:spPr bwMode="auto">
                <a:xfrm>
                  <a:off x="1906" y="1383"/>
                  <a:ext cx="0" cy="11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Line 33"/>
                <p:cNvSpPr>
                  <a:spLocks noChangeShapeType="1"/>
                </p:cNvSpPr>
                <p:nvPr/>
              </p:nvSpPr>
              <p:spPr bwMode="auto">
                <a:xfrm>
                  <a:off x="1275" y="1501"/>
                  <a:ext cx="18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461" y="910"/>
                  <a:ext cx="259" cy="59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683" y="1501"/>
                  <a:ext cx="22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Line 36"/>
                <p:cNvSpPr>
                  <a:spLocks noChangeShapeType="1"/>
                </p:cNvSpPr>
                <p:nvPr/>
              </p:nvSpPr>
              <p:spPr bwMode="auto">
                <a:xfrm>
                  <a:off x="1461" y="910"/>
                  <a:ext cx="222" cy="59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Oval 38"/>
                <p:cNvSpPr>
                  <a:spLocks noChangeArrowheads="1"/>
                </p:cNvSpPr>
                <p:nvPr/>
              </p:nvSpPr>
              <p:spPr bwMode="auto">
                <a:xfrm>
                  <a:off x="1191" y="1060"/>
                  <a:ext cx="75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Rectangle 39"/>
                <p:cNvSpPr>
                  <a:spLocks noChangeArrowheads="1"/>
                </p:cNvSpPr>
                <p:nvPr/>
              </p:nvSpPr>
              <p:spPr bwMode="auto">
                <a:xfrm>
                  <a:off x="941" y="1115"/>
                  <a:ext cx="473" cy="255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3" name="Oval 40"/>
                <p:cNvSpPr>
                  <a:spLocks noChangeArrowheads="1"/>
                </p:cNvSpPr>
                <p:nvPr/>
              </p:nvSpPr>
              <p:spPr bwMode="auto">
                <a:xfrm>
                  <a:off x="1191" y="1060"/>
                  <a:ext cx="75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Oval 42"/>
                <p:cNvSpPr>
                  <a:spLocks noChangeArrowheads="1"/>
                </p:cNvSpPr>
                <p:nvPr/>
              </p:nvSpPr>
              <p:spPr bwMode="auto">
                <a:xfrm>
                  <a:off x="1940" y="1067"/>
                  <a:ext cx="74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5" name="Rectangle 43"/>
                <p:cNvSpPr>
                  <a:spLocks noChangeArrowheads="1"/>
                </p:cNvSpPr>
                <p:nvPr/>
              </p:nvSpPr>
              <p:spPr bwMode="auto">
                <a:xfrm>
                  <a:off x="1792" y="1144"/>
                  <a:ext cx="449" cy="244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Oval 44"/>
                <p:cNvSpPr>
                  <a:spLocks noChangeArrowheads="1"/>
                </p:cNvSpPr>
                <p:nvPr/>
              </p:nvSpPr>
              <p:spPr bwMode="auto">
                <a:xfrm>
                  <a:off x="1940" y="1067"/>
                  <a:ext cx="74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Rectangle 45"/>
                <p:cNvSpPr>
                  <a:spLocks noChangeArrowheads="1"/>
                </p:cNvSpPr>
                <p:nvPr/>
              </p:nvSpPr>
              <p:spPr bwMode="auto">
                <a:xfrm>
                  <a:off x="940" y="1852"/>
                  <a:ext cx="370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Oval 46"/>
                <p:cNvSpPr>
                  <a:spLocks noChangeArrowheads="1"/>
                </p:cNvSpPr>
                <p:nvPr/>
              </p:nvSpPr>
              <p:spPr bwMode="auto">
                <a:xfrm>
                  <a:off x="1087" y="1775"/>
                  <a:ext cx="75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Rectangle 47"/>
                <p:cNvSpPr>
                  <a:spLocks noChangeArrowheads="1"/>
                </p:cNvSpPr>
                <p:nvPr/>
              </p:nvSpPr>
              <p:spPr bwMode="auto">
                <a:xfrm>
                  <a:off x="940" y="1852"/>
                  <a:ext cx="370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Oval 48"/>
                <p:cNvSpPr>
                  <a:spLocks noChangeArrowheads="1"/>
                </p:cNvSpPr>
                <p:nvPr/>
              </p:nvSpPr>
              <p:spPr bwMode="auto">
                <a:xfrm>
                  <a:off x="1087" y="1775"/>
                  <a:ext cx="75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Rectangle 49"/>
                <p:cNvSpPr>
                  <a:spLocks noChangeArrowheads="1"/>
                </p:cNvSpPr>
                <p:nvPr/>
              </p:nvSpPr>
              <p:spPr bwMode="auto">
                <a:xfrm>
                  <a:off x="1903" y="1845"/>
                  <a:ext cx="371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Oval 50"/>
                <p:cNvSpPr>
                  <a:spLocks noChangeArrowheads="1"/>
                </p:cNvSpPr>
                <p:nvPr/>
              </p:nvSpPr>
              <p:spPr bwMode="auto">
                <a:xfrm>
                  <a:off x="2051" y="1768"/>
                  <a:ext cx="75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Rectangle 51"/>
                <p:cNvSpPr>
                  <a:spLocks noChangeArrowheads="1"/>
                </p:cNvSpPr>
                <p:nvPr/>
              </p:nvSpPr>
              <p:spPr bwMode="auto">
                <a:xfrm>
                  <a:off x="1903" y="1845"/>
                  <a:ext cx="371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Oval 52"/>
                <p:cNvSpPr>
                  <a:spLocks noChangeArrowheads="1"/>
                </p:cNvSpPr>
                <p:nvPr/>
              </p:nvSpPr>
              <p:spPr bwMode="auto">
                <a:xfrm>
                  <a:off x="2051" y="1768"/>
                  <a:ext cx="75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" name="Rectangle 53"/>
                <p:cNvSpPr>
                  <a:spLocks noChangeArrowheads="1"/>
                </p:cNvSpPr>
                <p:nvPr/>
              </p:nvSpPr>
              <p:spPr bwMode="auto">
                <a:xfrm>
                  <a:off x="821" y="2514"/>
                  <a:ext cx="370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Oval 54"/>
                <p:cNvSpPr>
                  <a:spLocks noChangeArrowheads="1"/>
                </p:cNvSpPr>
                <p:nvPr/>
              </p:nvSpPr>
              <p:spPr bwMode="auto">
                <a:xfrm>
                  <a:off x="969" y="2437"/>
                  <a:ext cx="74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Rectangle 55"/>
                <p:cNvSpPr>
                  <a:spLocks noChangeArrowheads="1"/>
                </p:cNvSpPr>
                <p:nvPr/>
              </p:nvSpPr>
              <p:spPr bwMode="auto">
                <a:xfrm>
                  <a:off x="821" y="2514"/>
                  <a:ext cx="370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Oval 56"/>
                <p:cNvSpPr>
                  <a:spLocks noChangeArrowheads="1"/>
                </p:cNvSpPr>
                <p:nvPr/>
              </p:nvSpPr>
              <p:spPr bwMode="auto">
                <a:xfrm>
                  <a:off x="969" y="2437"/>
                  <a:ext cx="74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2" y="2514"/>
                  <a:ext cx="371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0" name="Oval 58"/>
                <p:cNvSpPr>
                  <a:spLocks noChangeArrowheads="1"/>
                </p:cNvSpPr>
                <p:nvPr/>
              </p:nvSpPr>
              <p:spPr bwMode="auto">
                <a:xfrm>
                  <a:off x="1970" y="2437"/>
                  <a:ext cx="75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Rectangle 59"/>
                <p:cNvSpPr>
                  <a:spLocks noChangeArrowheads="1"/>
                </p:cNvSpPr>
                <p:nvPr/>
              </p:nvSpPr>
              <p:spPr bwMode="auto">
                <a:xfrm>
                  <a:off x="1822" y="2514"/>
                  <a:ext cx="371" cy="233"/>
                </a:xfrm>
                <a:prstGeom prst="rect">
                  <a:avLst/>
                </a:prstGeom>
                <a:noFill/>
                <a:ln w="38100" cap="rnd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Oval 60"/>
                <p:cNvSpPr>
                  <a:spLocks noChangeArrowheads="1"/>
                </p:cNvSpPr>
                <p:nvPr/>
              </p:nvSpPr>
              <p:spPr bwMode="auto">
                <a:xfrm>
                  <a:off x="1970" y="2437"/>
                  <a:ext cx="75" cy="77"/>
                </a:xfrm>
                <a:prstGeom prst="ellipse">
                  <a:avLst/>
                </a:prstGeom>
                <a:noFill/>
                <a:ln w="38100" cap="rnd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" name="Freeform 61"/>
                <p:cNvSpPr/>
                <p:nvPr/>
              </p:nvSpPr>
              <p:spPr bwMode="auto">
                <a:xfrm>
                  <a:off x="1078" y="2363"/>
                  <a:ext cx="924" cy="641"/>
                </a:xfrm>
                <a:custGeom>
                  <a:avLst/>
                  <a:gdLst>
                    <a:gd name="T0" fmla="*/ 924 w 924"/>
                    <a:gd name="T1" fmla="*/ 0 h 641"/>
                    <a:gd name="T2" fmla="*/ 609 w 924"/>
                    <a:gd name="T3" fmla="*/ 0 h 641"/>
                    <a:gd name="T4" fmla="*/ 283 w 924"/>
                    <a:gd name="T5" fmla="*/ 641 h 641"/>
                    <a:gd name="T6" fmla="*/ 0 w 924"/>
                    <a:gd name="T7" fmla="*/ 641 h 641"/>
                    <a:gd name="T8" fmla="*/ 0 w 924"/>
                    <a:gd name="T9" fmla="*/ 380 h 6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24" h="641">
                      <a:moveTo>
                        <a:pt x="924" y="0"/>
                      </a:moveTo>
                      <a:lnTo>
                        <a:pt x="609" y="0"/>
                      </a:lnTo>
                      <a:lnTo>
                        <a:pt x="283" y="641"/>
                      </a:lnTo>
                      <a:lnTo>
                        <a:pt x="0" y="641"/>
                      </a:lnTo>
                      <a:lnTo>
                        <a:pt x="0" y="38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" name="Text Box 62"/>
              <p:cNvSpPr txBox="1">
                <a:spLocks noChangeArrowheads="1"/>
              </p:cNvSpPr>
              <p:nvPr/>
            </p:nvSpPr>
            <p:spPr bwMode="auto">
              <a:xfrm>
                <a:off x="1111" y="1103"/>
                <a:ext cx="23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0" name="Text Box 63"/>
              <p:cNvSpPr txBox="1">
                <a:spLocks noChangeArrowheads="1"/>
              </p:cNvSpPr>
              <p:nvPr/>
            </p:nvSpPr>
            <p:spPr bwMode="auto">
              <a:xfrm>
                <a:off x="1883" y="1103"/>
                <a:ext cx="23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1" name="Text Box 64"/>
              <p:cNvSpPr txBox="1">
                <a:spLocks noChangeArrowheads="1"/>
              </p:cNvSpPr>
              <p:nvPr/>
            </p:nvSpPr>
            <p:spPr bwMode="auto">
              <a:xfrm>
                <a:off x="1014" y="1821"/>
                <a:ext cx="23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2" name="Text Box 65"/>
              <p:cNvSpPr txBox="1">
                <a:spLocks noChangeArrowheads="1"/>
              </p:cNvSpPr>
              <p:nvPr/>
            </p:nvSpPr>
            <p:spPr bwMode="auto">
              <a:xfrm>
                <a:off x="1981" y="1810"/>
                <a:ext cx="23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3" name="Text Box 66"/>
              <p:cNvSpPr txBox="1">
                <a:spLocks noChangeArrowheads="1"/>
              </p:cNvSpPr>
              <p:nvPr/>
            </p:nvSpPr>
            <p:spPr bwMode="auto">
              <a:xfrm>
                <a:off x="895" y="2484"/>
                <a:ext cx="23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4" name="Text Box 67"/>
              <p:cNvSpPr txBox="1">
                <a:spLocks noChangeArrowheads="1"/>
              </p:cNvSpPr>
              <p:nvPr/>
            </p:nvSpPr>
            <p:spPr bwMode="auto">
              <a:xfrm>
                <a:off x="1895" y="2473"/>
                <a:ext cx="23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</p:grpSp>
        <p:sp>
          <p:nvSpPr>
            <p:cNvPr id="5" name="Freeform 68"/>
            <p:cNvSpPr/>
            <p:nvPr/>
          </p:nvSpPr>
          <p:spPr bwMode="auto">
            <a:xfrm>
              <a:off x="719" y="1602"/>
              <a:ext cx="413" cy="1391"/>
            </a:xfrm>
            <a:custGeom>
              <a:avLst/>
              <a:gdLst>
                <a:gd name="T0" fmla="*/ 413 w 413"/>
                <a:gd name="T1" fmla="*/ 0 h 1391"/>
                <a:gd name="T2" fmla="*/ 0 w 413"/>
                <a:gd name="T3" fmla="*/ 0 h 1391"/>
                <a:gd name="T4" fmla="*/ 0 w 413"/>
                <a:gd name="T5" fmla="*/ 1391 h 1391"/>
                <a:gd name="T6" fmla="*/ 207 w 413"/>
                <a:gd name="T7" fmla="*/ 1391 h 1391"/>
                <a:gd name="T8" fmla="*/ 207 w 413"/>
                <a:gd name="T9" fmla="*/ 1141 h 1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3" h="1391">
                  <a:moveTo>
                    <a:pt x="413" y="0"/>
                  </a:moveTo>
                  <a:lnTo>
                    <a:pt x="0" y="0"/>
                  </a:lnTo>
                  <a:lnTo>
                    <a:pt x="0" y="1391"/>
                  </a:lnTo>
                  <a:lnTo>
                    <a:pt x="207" y="1391"/>
                  </a:lnTo>
                  <a:lnTo>
                    <a:pt x="207" y="114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69"/>
            <p:cNvSpPr/>
            <p:nvPr/>
          </p:nvSpPr>
          <p:spPr bwMode="auto">
            <a:xfrm>
              <a:off x="1121" y="1602"/>
              <a:ext cx="815" cy="576"/>
            </a:xfrm>
            <a:custGeom>
              <a:avLst/>
              <a:gdLst>
                <a:gd name="T0" fmla="*/ 0 w 815"/>
                <a:gd name="T1" fmla="*/ 0 h 576"/>
                <a:gd name="T2" fmla="*/ 294 w 815"/>
                <a:gd name="T3" fmla="*/ 0 h 576"/>
                <a:gd name="T4" fmla="*/ 609 w 815"/>
                <a:gd name="T5" fmla="*/ 576 h 576"/>
                <a:gd name="T6" fmla="*/ 815 w 815"/>
                <a:gd name="T7" fmla="*/ 576 h 576"/>
                <a:gd name="T8" fmla="*/ 815 w 815"/>
                <a:gd name="T9" fmla="*/ 478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5" h="576">
                  <a:moveTo>
                    <a:pt x="0" y="0"/>
                  </a:moveTo>
                  <a:lnTo>
                    <a:pt x="294" y="0"/>
                  </a:lnTo>
                  <a:lnTo>
                    <a:pt x="609" y="576"/>
                  </a:lnTo>
                  <a:lnTo>
                    <a:pt x="815" y="576"/>
                  </a:lnTo>
                  <a:lnTo>
                    <a:pt x="815" y="47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Oval 70"/>
            <p:cNvSpPr>
              <a:spLocks noChangeArrowheads="1"/>
            </p:cNvSpPr>
            <p:nvPr/>
          </p:nvSpPr>
          <p:spPr bwMode="auto">
            <a:xfrm>
              <a:off x="1089" y="1580"/>
              <a:ext cx="56" cy="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7" name="Group 134"/>
          <p:cNvGrpSpPr/>
          <p:nvPr/>
        </p:nvGrpSpPr>
        <p:grpSpPr bwMode="auto">
          <a:xfrm>
            <a:off x="104775" y="1963738"/>
            <a:ext cx="5688013" cy="2957512"/>
            <a:chOff x="66" y="1237"/>
            <a:chExt cx="3583" cy="1863"/>
          </a:xfrm>
        </p:grpSpPr>
        <p:sp>
          <p:nvSpPr>
            <p:cNvPr id="78" name="Freeform 94"/>
            <p:cNvSpPr/>
            <p:nvPr/>
          </p:nvSpPr>
          <p:spPr bwMode="auto">
            <a:xfrm>
              <a:off x="2078" y="1591"/>
              <a:ext cx="869" cy="1261"/>
            </a:xfrm>
            <a:custGeom>
              <a:avLst/>
              <a:gdLst>
                <a:gd name="T0" fmla="*/ 0 w 869"/>
                <a:gd name="T1" fmla="*/ 0 h 1261"/>
                <a:gd name="T2" fmla="*/ 869 w 869"/>
                <a:gd name="T3" fmla="*/ 0 h 1261"/>
                <a:gd name="T4" fmla="*/ 869 w 869"/>
                <a:gd name="T5" fmla="*/ 1261 h 1261"/>
                <a:gd name="T6" fmla="*/ 54 w 869"/>
                <a:gd name="T7" fmla="*/ 1261 h 1261"/>
                <a:gd name="T8" fmla="*/ 54 w 869"/>
                <a:gd name="T9" fmla="*/ 1141 h 1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9" h="1261">
                  <a:moveTo>
                    <a:pt x="0" y="0"/>
                  </a:moveTo>
                  <a:lnTo>
                    <a:pt x="869" y="0"/>
                  </a:lnTo>
                  <a:lnTo>
                    <a:pt x="869" y="1261"/>
                  </a:lnTo>
                  <a:lnTo>
                    <a:pt x="54" y="1261"/>
                  </a:lnTo>
                  <a:lnTo>
                    <a:pt x="54" y="114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96"/>
            <p:cNvSpPr/>
            <p:nvPr/>
          </p:nvSpPr>
          <p:spPr bwMode="auto">
            <a:xfrm>
              <a:off x="2189" y="1372"/>
              <a:ext cx="1028" cy="135"/>
            </a:xfrm>
            <a:custGeom>
              <a:avLst/>
              <a:gdLst>
                <a:gd name="T0" fmla="*/ 0 w 1028"/>
                <a:gd name="T1" fmla="*/ 0 h 135"/>
                <a:gd name="T2" fmla="*/ 0 w 1028"/>
                <a:gd name="T3" fmla="*/ 135 h 135"/>
                <a:gd name="T4" fmla="*/ 1028 w 1028"/>
                <a:gd name="T5" fmla="*/ 135 h 1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28" h="135">
                  <a:moveTo>
                    <a:pt x="0" y="0"/>
                  </a:moveTo>
                  <a:lnTo>
                    <a:pt x="0" y="135"/>
                  </a:lnTo>
                  <a:lnTo>
                    <a:pt x="1028" y="13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101"/>
            <p:cNvSpPr/>
            <p:nvPr/>
          </p:nvSpPr>
          <p:spPr bwMode="auto">
            <a:xfrm>
              <a:off x="1231" y="1507"/>
              <a:ext cx="1796" cy="1401"/>
            </a:xfrm>
            <a:custGeom>
              <a:avLst/>
              <a:gdLst>
                <a:gd name="T0" fmla="*/ 1796 w 1796"/>
                <a:gd name="T1" fmla="*/ 0 h 1401"/>
                <a:gd name="T2" fmla="*/ 1796 w 1796"/>
                <a:gd name="T3" fmla="*/ 1401 h 1401"/>
                <a:gd name="T4" fmla="*/ 282 w 1796"/>
                <a:gd name="T5" fmla="*/ 1401 h 1401"/>
                <a:gd name="T6" fmla="*/ 282 w 1796"/>
                <a:gd name="T7" fmla="*/ 689 h 1401"/>
                <a:gd name="T8" fmla="*/ 0 w 1796"/>
                <a:gd name="T9" fmla="*/ 689 h 1401"/>
                <a:gd name="T10" fmla="*/ 0 w 1796"/>
                <a:gd name="T11" fmla="*/ 576 h 14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96" h="1401">
                  <a:moveTo>
                    <a:pt x="1796" y="0"/>
                  </a:moveTo>
                  <a:lnTo>
                    <a:pt x="1796" y="1401"/>
                  </a:lnTo>
                  <a:lnTo>
                    <a:pt x="282" y="1401"/>
                  </a:lnTo>
                  <a:lnTo>
                    <a:pt x="282" y="689"/>
                  </a:lnTo>
                  <a:lnTo>
                    <a:pt x="0" y="689"/>
                  </a:lnTo>
                  <a:lnTo>
                    <a:pt x="0" y="57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102"/>
            <p:cNvSpPr>
              <a:spLocks noChangeShapeType="1"/>
            </p:cNvSpPr>
            <p:nvPr/>
          </p:nvSpPr>
          <p:spPr bwMode="auto">
            <a:xfrm>
              <a:off x="1886" y="2750"/>
              <a:ext cx="0" cy="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103"/>
            <p:cNvSpPr/>
            <p:nvPr/>
          </p:nvSpPr>
          <p:spPr bwMode="auto">
            <a:xfrm>
              <a:off x="610" y="1496"/>
              <a:ext cx="384" cy="1604"/>
            </a:xfrm>
            <a:custGeom>
              <a:avLst/>
              <a:gdLst>
                <a:gd name="T0" fmla="*/ 0 w 384"/>
                <a:gd name="T1" fmla="*/ 0 h 1604"/>
                <a:gd name="T2" fmla="*/ 0 w 384"/>
                <a:gd name="T3" fmla="*/ 1604 h 1604"/>
                <a:gd name="T4" fmla="*/ 384 w 384"/>
                <a:gd name="T5" fmla="*/ 1604 h 1604"/>
                <a:gd name="T6" fmla="*/ 384 w 384"/>
                <a:gd name="T7" fmla="*/ 1254 h 16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604">
                  <a:moveTo>
                    <a:pt x="0" y="0"/>
                  </a:moveTo>
                  <a:lnTo>
                    <a:pt x="0" y="1604"/>
                  </a:lnTo>
                  <a:lnTo>
                    <a:pt x="384" y="1604"/>
                  </a:lnTo>
                  <a:lnTo>
                    <a:pt x="384" y="125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Oval 104"/>
            <p:cNvSpPr>
              <a:spLocks noChangeArrowheads="1"/>
            </p:cNvSpPr>
            <p:nvPr/>
          </p:nvSpPr>
          <p:spPr bwMode="auto">
            <a:xfrm>
              <a:off x="588" y="1462"/>
              <a:ext cx="56" cy="5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2994" y="1485"/>
              <a:ext cx="56" cy="5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Oval 106"/>
            <p:cNvSpPr>
              <a:spLocks noChangeArrowheads="1"/>
            </p:cNvSpPr>
            <p:nvPr/>
          </p:nvSpPr>
          <p:spPr bwMode="auto">
            <a:xfrm>
              <a:off x="1842" y="2863"/>
              <a:ext cx="56" cy="56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6" name="Group 109"/>
            <p:cNvGrpSpPr/>
            <p:nvPr/>
          </p:nvGrpSpPr>
          <p:grpSpPr bwMode="auto">
            <a:xfrm>
              <a:off x="3174" y="1327"/>
              <a:ext cx="475" cy="288"/>
              <a:chOff x="3445" y="3253"/>
              <a:chExt cx="475" cy="288"/>
            </a:xfrm>
          </p:grpSpPr>
          <p:sp>
            <p:nvSpPr>
              <p:cNvPr id="91" name="Text Box 107"/>
              <p:cNvSpPr txBox="1">
                <a:spLocks noChangeArrowheads="1"/>
              </p:cNvSpPr>
              <p:nvPr/>
            </p:nvSpPr>
            <p:spPr bwMode="auto">
              <a:xfrm>
                <a:off x="3445" y="3253"/>
                <a:ext cx="47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0" i="0" u="none" strike="noStrike" kern="1200" cap="none" spc="0" normalizeH="0" baseline="-2500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92" name="Line 108"/>
              <p:cNvSpPr>
                <a:spLocks noChangeShapeType="1"/>
              </p:cNvSpPr>
              <p:nvPr/>
            </p:nvSpPr>
            <p:spPr bwMode="auto">
              <a:xfrm>
                <a:off x="3501" y="3309"/>
                <a:ext cx="10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" name="Group 110"/>
            <p:cNvGrpSpPr/>
            <p:nvPr/>
          </p:nvGrpSpPr>
          <p:grpSpPr bwMode="auto">
            <a:xfrm>
              <a:off x="66" y="1237"/>
              <a:ext cx="475" cy="288"/>
              <a:chOff x="3445" y="3253"/>
              <a:chExt cx="475" cy="288"/>
            </a:xfrm>
          </p:grpSpPr>
          <p:sp>
            <p:nvSpPr>
              <p:cNvPr id="89" name="Text Box 111"/>
              <p:cNvSpPr txBox="1">
                <a:spLocks noChangeArrowheads="1"/>
              </p:cNvSpPr>
              <p:nvPr/>
            </p:nvSpPr>
            <p:spPr bwMode="auto">
              <a:xfrm>
                <a:off x="3445" y="3253"/>
                <a:ext cx="47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1" lang="en-US" altLang="zh-CN" sz="2400" b="0" i="0" u="none" strike="noStrike" kern="1200" cap="none" spc="0" normalizeH="0" baseline="-2500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90" name="Line 112"/>
              <p:cNvSpPr>
                <a:spLocks noChangeShapeType="1"/>
              </p:cNvSpPr>
              <p:nvPr/>
            </p:nvSpPr>
            <p:spPr bwMode="auto">
              <a:xfrm>
                <a:off x="3501" y="3309"/>
                <a:ext cx="10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8" name="Freeform 133"/>
            <p:cNvSpPr/>
            <p:nvPr/>
          </p:nvSpPr>
          <p:spPr bwMode="auto">
            <a:xfrm>
              <a:off x="328" y="1367"/>
              <a:ext cx="666" cy="124"/>
            </a:xfrm>
            <a:custGeom>
              <a:avLst/>
              <a:gdLst>
                <a:gd name="T0" fmla="*/ 666 w 666"/>
                <a:gd name="T1" fmla="*/ 0 h 101"/>
                <a:gd name="T2" fmla="*/ 666 w 666"/>
                <a:gd name="T3" fmla="*/ 282 h 101"/>
                <a:gd name="T4" fmla="*/ 0 w 666"/>
                <a:gd name="T5" fmla="*/ 282 h 1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6" h="101">
                  <a:moveTo>
                    <a:pt x="666" y="0"/>
                  </a:moveTo>
                  <a:lnTo>
                    <a:pt x="666" y="101"/>
                  </a:lnTo>
                  <a:lnTo>
                    <a:pt x="0" y="10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365760" y="251010"/>
            <a:ext cx="8016240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rgbClr val="9090F4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zh-CN" altLang="en-US" dirty="0">
                <a:ln>
                  <a:noFill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kumimoji="0" lang="en-US" altLang="zh-CN" dirty="0">
                <a:ln>
                  <a:noFill/>
                </a:ln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dirty="0">
                <a:ln>
                  <a:noFill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触发器的直接（异步）置</a:t>
            </a:r>
            <a:r>
              <a:rPr kumimoji="0" lang="en-US" altLang="zh-CN" dirty="0">
                <a:ln>
                  <a:noFill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0" lang="zh-CN" altLang="en-US" dirty="0">
                <a:ln>
                  <a:noFill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、置</a:t>
            </a:r>
            <a:r>
              <a:rPr kumimoji="0" lang="en-US" altLang="zh-CN" dirty="0">
                <a:ln>
                  <a:noFill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dirty="0">
                <a:ln>
                  <a:noFill/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endParaRPr lang="zh-CN" altLang="en-US" dirty="0">
              <a:ln>
                <a:noFill/>
              </a:ln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5630862" y="1543050"/>
            <a:ext cx="3513137" cy="2677665"/>
            <a:chOff x="5630862" y="1543050"/>
            <a:chExt cx="3513137" cy="2677665"/>
          </a:xfrm>
        </p:grpSpPr>
        <p:grpSp>
          <p:nvGrpSpPr>
            <p:cNvPr id="71" name="Group 128"/>
            <p:cNvGrpSpPr/>
            <p:nvPr/>
          </p:nvGrpSpPr>
          <p:grpSpPr bwMode="auto">
            <a:xfrm>
              <a:off x="5630862" y="1543050"/>
              <a:ext cx="3513137" cy="2677665"/>
              <a:chOff x="3547" y="972"/>
              <a:chExt cx="2055" cy="1541"/>
            </a:xfrm>
          </p:grpSpPr>
          <p:sp>
            <p:nvSpPr>
              <p:cNvPr id="72" name="Text Box 114"/>
              <p:cNvSpPr txBox="1">
                <a:spLocks noChangeArrowheads="1"/>
              </p:cNvSpPr>
              <p:nvPr/>
            </p:nvSpPr>
            <p:spPr bwMode="auto">
              <a:xfrm>
                <a:off x="3547" y="972"/>
                <a:ext cx="2055" cy="154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CP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期间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, R</a:t>
                </a:r>
                <a:r>
                  <a:rPr kumimoji="0" lang="en-US" altLang="zh-CN" sz="2800" b="0" i="0" u="none" strike="noStrike" kern="1200" cap="none" spc="0" normalizeH="0" baseline="-2500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=0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2800" b="0" i="0" u="none" strike="noStrike" kern="1200" cap="none" spc="0" normalizeH="0" baseline="-2500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=0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都可以作用到基本触发器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直接影响 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输出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. R</a:t>
                </a:r>
                <a:r>
                  <a:rPr kumimoji="0" lang="en-US" altLang="zh-CN" sz="2800" b="0" i="0" u="none" strike="noStrike" kern="1200" cap="none" spc="0" normalizeH="0" baseline="-2500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撤销后也能维持状态。</a:t>
                </a:r>
                <a:endParaRPr kumimoji="1" lang="zh-CN" altLang="en-US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Line 117"/>
              <p:cNvSpPr>
                <a:spLocks noChangeShapeType="1"/>
              </p:cNvSpPr>
              <p:nvPr/>
            </p:nvSpPr>
            <p:spPr bwMode="auto">
              <a:xfrm>
                <a:off x="4963" y="2044"/>
                <a:ext cx="136" cy="0"/>
              </a:xfrm>
              <a:prstGeom prst="line">
                <a:avLst/>
              </a:prstGeom>
              <a:noFill/>
              <a:ln w="38100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Line 119"/>
              <p:cNvSpPr>
                <a:spLocks noChangeShapeType="1"/>
              </p:cNvSpPr>
              <p:nvPr/>
            </p:nvSpPr>
            <p:spPr bwMode="auto">
              <a:xfrm>
                <a:off x="4943" y="1078"/>
                <a:ext cx="136" cy="0"/>
              </a:xfrm>
              <a:prstGeom prst="line">
                <a:avLst/>
              </a:prstGeom>
              <a:noFill/>
              <a:ln w="38100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Line 120"/>
              <p:cNvSpPr>
                <a:spLocks noChangeShapeType="1"/>
              </p:cNvSpPr>
              <p:nvPr/>
            </p:nvSpPr>
            <p:spPr bwMode="auto">
              <a:xfrm>
                <a:off x="3833" y="1394"/>
                <a:ext cx="136" cy="0"/>
              </a:xfrm>
              <a:prstGeom prst="line">
                <a:avLst/>
              </a:prstGeom>
              <a:noFill/>
              <a:ln w="38100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Line 127"/>
              <p:cNvSpPr>
                <a:spLocks noChangeShapeType="1"/>
              </p:cNvSpPr>
              <p:nvPr/>
            </p:nvSpPr>
            <p:spPr bwMode="auto">
              <a:xfrm>
                <a:off x="4263" y="2044"/>
                <a:ext cx="136" cy="0"/>
              </a:xfrm>
              <a:prstGeom prst="line">
                <a:avLst/>
              </a:prstGeom>
              <a:noFill/>
              <a:ln w="38100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4" name="Line 112"/>
            <p:cNvSpPr>
              <a:spLocks noChangeShapeType="1"/>
            </p:cNvSpPr>
            <p:nvPr/>
          </p:nvSpPr>
          <p:spPr bwMode="auto">
            <a:xfrm>
              <a:off x="5762890" y="2205038"/>
              <a:ext cx="161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Line 112"/>
            <p:cNvSpPr>
              <a:spLocks noChangeShapeType="1"/>
            </p:cNvSpPr>
            <p:nvPr/>
          </p:nvSpPr>
          <p:spPr bwMode="auto">
            <a:xfrm>
              <a:off x="7913052" y="1691513"/>
              <a:ext cx="161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Line 112"/>
            <p:cNvSpPr>
              <a:spLocks noChangeShapeType="1"/>
            </p:cNvSpPr>
            <p:nvPr/>
          </p:nvSpPr>
          <p:spPr bwMode="auto">
            <a:xfrm>
              <a:off x="6919145" y="3222137"/>
              <a:ext cx="161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22737" y="5061270"/>
            <a:ext cx="8921263" cy="1709978"/>
            <a:chOff x="222737" y="5061270"/>
            <a:chExt cx="8921263" cy="1709978"/>
          </a:xfrm>
        </p:grpSpPr>
        <p:sp>
          <p:nvSpPr>
            <p:cNvPr id="2" name="灯片编号占位符 3"/>
            <p:cNvSpPr txBox="1"/>
            <p:nvPr/>
          </p:nvSpPr>
          <p:spPr>
            <a:xfrm>
              <a:off x="222737" y="6432841"/>
              <a:ext cx="902677" cy="338407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fld id="{315B291C-51FB-4C18-A138-CCB3C24CD792}" type="slidenum">
                <a:rPr kumimoji="1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17</a:t>
              </a:fld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6" name="Group 135"/>
            <p:cNvGrpSpPr/>
            <p:nvPr/>
          </p:nvGrpSpPr>
          <p:grpSpPr bwMode="auto">
            <a:xfrm>
              <a:off x="250825" y="5061270"/>
              <a:ext cx="8893175" cy="1373187"/>
              <a:chOff x="158" y="3217"/>
              <a:chExt cx="5602" cy="865"/>
            </a:xfrm>
          </p:grpSpPr>
          <p:sp>
            <p:nvSpPr>
              <p:cNvPr id="67" name="Text Box 118"/>
              <p:cNvSpPr txBox="1">
                <a:spLocks noChangeArrowheads="1"/>
              </p:cNvSpPr>
              <p:nvPr/>
            </p:nvSpPr>
            <p:spPr bwMode="auto">
              <a:xfrm>
                <a:off x="158" y="3217"/>
                <a:ext cx="5602" cy="86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CP=1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期间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, R</a:t>
                </a:r>
                <a:r>
                  <a:rPr kumimoji="0" lang="en-US" altLang="zh-CN" sz="2800" i="0" u="none" strike="noStrike" kern="1200" cap="none" spc="0" normalizeH="0" baseline="-2500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=0,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使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Q=0;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同时 使门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输出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，门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输出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。即使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en-US" altLang="zh-CN" sz="2800" i="0" u="none" strike="noStrike" kern="1200" cap="none" spc="0" normalizeH="0" baseline="-2500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=0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撤除，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Q=0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也可以保持不变。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2800" i="0" u="none" strike="noStrike" kern="1200" cap="none" spc="0" normalizeH="0" baseline="-2500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也是同样考虑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要接入门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  <p:sp>
            <p:nvSpPr>
              <p:cNvPr id="68" name="Line 122"/>
              <p:cNvSpPr>
                <a:spLocks noChangeShapeType="1"/>
              </p:cNvSpPr>
              <p:nvPr/>
            </p:nvSpPr>
            <p:spPr bwMode="auto">
              <a:xfrm>
                <a:off x="1402" y="3389"/>
                <a:ext cx="124" cy="0"/>
              </a:xfrm>
              <a:prstGeom prst="line">
                <a:avLst/>
              </a:prstGeom>
              <a:noFill/>
              <a:ln w="38100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123"/>
              <p:cNvSpPr>
                <a:spLocks noChangeShapeType="1"/>
              </p:cNvSpPr>
              <p:nvPr/>
            </p:nvSpPr>
            <p:spPr bwMode="auto">
              <a:xfrm>
                <a:off x="676" y="3649"/>
                <a:ext cx="124" cy="0"/>
              </a:xfrm>
              <a:prstGeom prst="line">
                <a:avLst/>
              </a:prstGeom>
              <a:noFill/>
              <a:ln w="38100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Line 124"/>
              <p:cNvSpPr>
                <a:spLocks noChangeShapeType="1"/>
              </p:cNvSpPr>
              <p:nvPr/>
            </p:nvSpPr>
            <p:spPr bwMode="auto">
              <a:xfrm>
                <a:off x="4069" y="3649"/>
                <a:ext cx="124" cy="0"/>
              </a:xfrm>
              <a:prstGeom prst="line">
                <a:avLst/>
              </a:prstGeom>
              <a:noFill/>
              <a:ln w="38100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7" name="Line 112"/>
            <p:cNvSpPr>
              <a:spLocks noChangeShapeType="1"/>
            </p:cNvSpPr>
            <p:nvPr/>
          </p:nvSpPr>
          <p:spPr bwMode="auto">
            <a:xfrm>
              <a:off x="2446541" y="5160267"/>
              <a:ext cx="161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Line 112"/>
            <p:cNvSpPr>
              <a:spLocks noChangeShapeType="1"/>
            </p:cNvSpPr>
            <p:nvPr/>
          </p:nvSpPr>
          <p:spPr bwMode="auto">
            <a:xfrm>
              <a:off x="6534829" y="5600901"/>
              <a:ext cx="161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 txBox="1"/>
          <p:nvPr/>
        </p:nvSpPr>
        <p:spPr>
          <a:xfrm>
            <a:off x="30480" y="6400800"/>
            <a:ext cx="518160" cy="33528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B291C-51FB-4C18-A138-CCB3C24CD792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18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62"/>
          <p:cNvGrpSpPr/>
          <p:nvPr/>
        </p:nvGrpSpPr>
        <p:grpSpPr bwMode="auto">
          <a:xfrm>
            <a:off x="393700" y="574358"/>
            <a:ext cx="8123238" cy="1031875"/>
            <a:chOff x="248" y="621"/>
            <a:chExt cx="5117" cy="650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248" y="621"/>
              <a:ext cx="5117" cy="6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不论</a:t>
              </a:r>
              <a:r>
                <a:rPr kumimoji="0" lang="en-US" altLang="zh-CN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CP=0</a:t>
              </a:r>
              <a:r>
                <a:rPr kumimoji="0" lang="zh-CN" altLang="en-US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期间还是</a:t>
              </a:r>
              <a:r>
                <a:rPr kumimoji="0" lang="en-US" altLang="zh-CN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CP=1</a:t>
              </a:r>
              <a:r>
                <a:rPr kumimoji="0" lang="zh-CN" altLang="en-US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期间，只要有</a:t>
              </a:r>
              <a:r>
                <a:rPr kumimoji="0" lang="en-US" altLang="zh-CN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2800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=0</a:t>
              </a:r>
              <a:r>
                <a:rPr kumimoji="0" lang="zh-CN" altLang="en-US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，就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   有</a:t>
              </a:r>
              <a:r>
                <a:rPr kumimoji="0" lang="en-US" altLang="zh-CN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Q=0,Q=1</a:t>
              </a:r>
              <a:r>
                <a:rPr kumimoji="0" lang="zh-CN" altLang="en-US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。                 </a:t>
              </a:r>
              <a:endPara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265" y="678"/>
              <a:ext cx="1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04" y="1004"/>
              <a:ext cx="1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10"/>
          <p:cNvGrpSpPr/>
          <p:nvPr/>
        </p:nvGrpSpPr>
        <p:grpSpPr bwMode="auto">
          <a:xfrm>
            <a:off x="412750" y="1795145"/>
            <a:ext cx="8212138" cy="1031875"/>
            <a:chOff x="260" y="1469"/>
            <a:chExt cx="5173" cy="65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60" y="1469"/>
              <a:ext cx="5173" cy="65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kumimoji="0" lang="en-US" altLang="zh-CN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2800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=0</a:t>
              </a:r>
              <a:r>
                <a:rPr kumimoji="0" lang="zh-CN" altLang="en-US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撤除后，</a:t>
              </a:r>
              <a:r>
                <a:rPr kumimoji="0" lang="en-US" altLang="zh-CN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Q=0</a:t>
              </a:r>
              <a:r>
                <a:rPr kumimoji="0" lang="zh-CN" altLang="en-US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将一直保持到下一个</a:t>
              </a:r>
              <a:r>
                <a:rPr kumimoji="0" lang="en-US" altLang="zh-CN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CP</a:t>
              </a:r>
              <a:r>
                <a:rPr kumimoji="0" lang="zh-CN" altLang="en-US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正跳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280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   变来到为止。</a:t>
              </a:r>
              <a:endPara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01" y="1525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Group 31"/>
          <p:cNvGrpSpPr/>
          <p:nvPr/>
        </p:nvGrpSpPr>
        <p:grpSpPr bwMode="auto">
          <a:xfrm>
            <a:off x="733425" y="3335020"/>
            <a:ext cx="1901825" cy="2295525"/>
            <a:chOff x="553" y="2733"/>
            <a:chExt cx="1198" cy="1446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76" y="3061"/>
              <a:ext cx="1062" cy="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983" y="3364"/>
              <a:ext cx="158" cy="13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062" y="3501"/>
              <a:ext cx="0" cy="3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265" y="3513"/>
              <a:ext cx="0" cy="3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422" y="3501"/>
              <a:ext cx="79" cy="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756" y="3501"/>
              <a:ext cx="79" cy="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789" y="2981"/>
              <a:ext cx="79" cy="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1344" y="2767"/>
              <a:ext cx="0" cy="2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836" y="2756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469" y="3580"/>
              <a:ext cx="0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791" y="3592"/>
              <a:ext cx="0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310" y="2733"/>
              <a:ext cx="41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553" y="2744"/>
              <a:ext cx="41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129" y="3830"/>
              <a:ext cx="41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836" y="3830"/>
              <a:ext cx="41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554" y="3823"/>
              <a:ext cx="41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1333" y="3852"/>
              <a:ext cx="41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599" y="3851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1389" y="3907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621" y="2789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Group 58"/>
          <p:cNvGrpSpPr/>
          <p:nvPr/>
        </p:nvGrpSpPr>
        <p:grpSpPr bwMode="auto">
          <a:xfrm>
            <a:off x="4606925" y="3011170"/>
            <a:ext cx="2994025" cy="3068638"/>
            <a:chOff x="2902" y="2156"/>
            <a:chExt cx="1886" cy="1933"/>
          </a:xfrm>
        </p:grpSpPr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2902" y="2168"/>
              <a:ext cx="0" cy="19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3139" y="2157"/>
              <a:ext cx="0" cy="19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>
              <a:off x="3286" y="2156"/>
              <a:ext cx="0" cy="19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>
              <a:off x="3422" y="2157"/>
              <a:ext cx="0" cy="19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>
              <a:off x="3964" y="2180"/>
              <a:ext cx="0" cy="19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>
              <a:off x="4235" y="2180"/>
              <a:ext cx="0" cy="19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>
              <a:off x="4653" y="2170"/>
              <a:ext cx="0" cy="19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>
              <a:off x="4788" y="2158"/>
              <a:ext cx="0" cy="19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" name="Group 57"/>
          <p:cNvGrpSpPr/>
          <p:nvPr/>
        </p:nvGrpSpPr>
        <p:grpSpPr bwMode="auto">
          <a:xfrm>
            <a:off x="3711575" y="2709545"/>
            <a:ext cx="4429125" cy="2454275"/>
            <a:chOff x="2338" y="1966"/>
            <a:chExt cx="2790" cy="1546"/>
          </a:xfrm>
        </p:grpSpPr>
        <p:sp>
          <p:nvSpPr>
            <p:cNvPr id="41" name="Freeform 48"/>
            <p:cNvSpPr/>
            <p:nvPr/>
          </p:nvSpPr>
          <p:spPr bwMode="auto">
            <a:xfrm>
              <a:off x="2688" y="2146"/>
              <a:ext cx="2440" cy="305"/>
            </a:xfrm>
            <a:custGeom>
              <a:avLst/>
              <a:gdLst>
                <a:gd name="T0" fmla="*/ 0 w 2440"/>
                <a:gd name="T1" fmla="*/ 0 h 305"/>
                <a:gd name="T2" fmla="*/ 745 w 2440"/>
                <a:gd name="T3" fmla="*/ 0 h 305"/>
                <a:gd name="T4" fmla="*/ 745 w 2440"/>
                <a:gd name="T5" fmla="*/ 305 h 305"/>
                <a:gd name="T6" fmla="*/ 1276 w 2440"/>
                <a:gd name="T7" fmla="*/ 305 h 305"/>
                <a:gd name="T8" fmla="*/ 1276 w 2440"/>
                <a:gd name="T9" fmla="*/ 0 h 305"/>
                <a:gd name="T10" fmla="*/ 2440 w 2440"/>
                <a:gd name="T11" fmla="*/ 0 h 3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40" h="305">
                  <a:moveTo>
                    <a:pt x="0" y="0"/>
                  </a:moveTo>
                  <a:lnTo>
                    <a:pt x="745" y="0"/>
                  </a:lnTo>
                  <a:lnTo>
                    <a:pt x="745" y="305"/>
                  </a:lnTo>
                  <a:lnTo>
                    <a:pt x="1276" y="305"/>
                  </a:lnTo>
                  <a:lnTo>
                    <a:pt x="1276" y="0"/>
                  </a:lnTo>
                  <a:lnTo>
                    <a:pt x="244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49"/>
            <p:cNvSpPr/>
            <p:nvPr/>
          </p:nvSpPr>
          <p:spPr bwMode="auto">
            <a:xfrm>
              <a:off x="2677" y="2598"/>
              <a:ext cx="2428" cy="305"/>
            </a:xfrm>
            <a:custGeom>
              <a:avLst/>
              <a:gdLst>
                <a:gd name="T0" fmla="*/ 0 w 2428"/>
                <a:gd name="T1" fmla="*/ 305 h 305"/>
                <a:gd name="T2" fmla="*/ 463 w 2428"/>
                <a:gd name="T3" fmla="*/ 305 h 305"/>
                <a:gd name="T4" fmla="*/ 463 w 2428"/>
                <a:gd name="T5" fmla="*/ 0 h 305"/>
                <a:gd name="T6" fmla="*/ 1558 w 2428"/>
                <a:gd name="T7" fmla="*/ 0 h 305"/>
                <a:gd name="T8" fmla="*/ 1558 w 2428"/>
                <a:gd name="T9" fmla="*/ 305 h 305"/>
                <a:gd name="T10" fmla="*/ 2112 w 2428"/>
                <a:gd name="T11" fmla="*/ 305 h 305"/>
                <a:gd name="T12" fmla="*/ 2112 w 2428"/>
                <a:gd name="T13" fmla="*/ 0 h 305"/>
                <a:gd name="T14" fmla="*/ 2428 w 2428"/>
                <a:gd name="T15" fmla="*/ 0 h 3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28" h="305">
                  <a:moveTo>
                    <a:pt x="0" y="305"/>
                  </a:moveTo>
                  <a:lnTo>
                    <a:pt x="463" y="305"/>
                  </a:lnTo>
                  <a:lnTo>
                    <a:pt x="463" y="0"/>
                  </a:lnTo>
                  <a:lnTo>
                    <a:pt x="1558" y="0"/>
                  </a:lnTo>
                  <a:lnTo>
                    <a:pt x="1558" y="305"/>
                  </a:lnTo>
                  <a:lnTo>
                    <a:pt x="2112" y="305"/>
                  </a:lnTo>
                  <a:lnTo>
                    <a:pt x="2112" y="0"/>
                  </a:lnTo>
                  <a:lnTo>
                    <a:pt x="2428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50"/>
            <p:cNvSpPr/>
            <p:nvPr/>
          </p:nvSpPr>
          <p:spPr bwMode="auto">
            <a:xfrm>
              <a:off x="2677" y="3083"/>
              <a:ext cx="2417" cy="305"/>
            </a:xfrm>
            <a:custGeom>
              <a:avLst/>
              <a:gdLst>
                <a:gd name="T0" fmla="*/ 0 w 2417"/>
                <a:gd name="T1" fmla="*/ 305 h 305"/>
                <a:gd name="T2" fmla="*/ 226 w 2417"/>
                <a:gd name="T3" fmla="*/ 305 h 305"/>
                <a:gd name="T4" fmla="*/ 226 w 2417"/>
                <a:gd name="T5" fmla="*/ 0 h 305"/>
                <a:gd name="T6" fmla="*/ 610 w 2417"/>
                <a:gd name="T7" fmla="*/ 0 h 305"/>
                <a:gd name="T8" fmla="*/ 610 w 2417"/>
                <a:gd name="T9" fmla="*/ 305 h 305"/>
                <a:gd name="T10" fmla="*/ 1976 w 2417"/>
                <a:gd name="T11" fmla="*/ 305 h 305"/>
                <a:gd name="T12" fmla="*/ 1976 w 2417"/>
                <a:gd name="T13" fmla="*/ 0 h 305"/>
                <a:gd name="T14" fmla="*/ 2417 w 2417"/>
                <a:gd name="T15" fmla="*/ 0 h 3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17" h="305">
                  <a:moveTo>
                    <a:pt x="0" y="305"/>
                  </a:moveTo>
                  <a:lnTo>
                    <a:pt x="226" y="305"/>
                  </a:lnTo>
                  <a:lnTo>
                    <a:pt x="226" y="0"/>
                  </a:lnTo>
                  <a:lnTo>
                    <a:pt x="610" y="0"/>
                  </a:lnTo>
                  <a:lnTo>
                    <a:pt x="610" y="305"/>
                  </a:lnTo>
                  <a:lnTo>
                    <a:pt x="1976" y="305"/>
                  </a:lnTo>
                  <a:lnTo>
                    <a:pt x="1976" y="0"/>
                  </a:lnTo>
                  <a:lnTo>
                    <a:pt x="2417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Text Box 52"/>
            <p:cNvSpPr txBox="1">
              <a:spLocks noChangeArrowheads="1"/>
            </p:cNvSpPr>
            <p:nvPr/>
          </p:nvSpPr>
          <p:spPr bwMode="auto">
            <a:xfrm>
              <a:off x="2338" y="2722"/>
              <a:ext cx="544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  <a:endParaRPr kumimoji="1" lang="en-US" altLang="zh-CN" sz="2800" b="0" i="0" u="none" strike="noStrike" kern="1200" cap="none" spc="0" normalizeH="0" baseline="-2500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5" name="Group 55"/>
            <p:cNvGrpSpPr/>
            <p:nvPr/>
          </p:nvGrpSpPr>
          <p:grpSpPr bwMode="auto">
            <a:xfrm>
              <a:off x="2359" y="1966"/>
              <a:ext cx="408" cy="327"/>
              <a:chOff x="2315" y="1966"/>
              <a:chExt cx="408" cy="327"/>
            </a:xfrm>
          </p:grpSpPr>
          <p:sp>
            <p:nvSpPr>
              <p:cNvPr id="47" name="Text Box 53"/>
              <p:cNvSpPr txBox="1">
                <a:spLocks noChangeArrowheads="1"/>
              </p:cNvSpPr>
              <p:nvPr/>
            </p:nvSpPr>
            <p:spPr bwMode="auto">
              <a:xfrm>
                <a:off x="2315" y="1966"/>
                <a:ext cx="408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800" b="0" i="0" u="none" strike="noStrike" kern="1200" cap="none" spc="0" normalizeH="0" baseline="-2500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48" name="Line 54"/>
              <p:cNvSpPr>
                <a:spLocks noChangeShapeType="1"/>
              </p:cNvSpPr>
              <p:nvPr/>
            </p:nvSpPr>
            <p:spPr bwMode="auto">
              <a:xfrm>
                <a:off x="2372" y="2021"/>
                <a:ext cx="1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" name="Text Box 56"/>
            <p:cNvSpPr txBox="1">
              <a:spLocks noChangeArrowheads="1"/>
            </p:cNvSpPr>
            <p:nvPr/>
          </p:nvSpPr>
          <p:spPr bwMode="auto">
            <a:xfrm>
              <a:off x="2417" y="3185"/>
              <a:ext cx="544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endParaRPr kumimoji="1" lang="en-US" altLang="zh-CN" sz="2800" b="0" i="0" u="none" strike="noStrike" kern="1200" cap="none" spc="0" normalizeH="0" baseline="-2500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" name="Text Box 59"/>
          <p:cNvSpPr txBox="1">
            <a:spLocks noChangeArrowheads="1"/>
          </p:cNvSpPr>
          <p:nvPr/>
        </p:nvSpPr>
        <p:spPr bwMode="auto">
          <a:xfrm>
            <a:off x="3533775" y="5344795"/>
            <a:ext cx="1039813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</a:p>
        </p:txBody>
      </p:sp>
      <p:sp>
        <p:nvSpPr>
          <p:cNvPr id="50" name="Line 61"/>
          <p:cNvSpPr>
            <a:spLocks noChangeShapeType="1"/>
          </p:cNvSpPr>
          <p:nvPr/>
        </p:nvSpPr>
        <p:spPr bwMode="auto">
          <a:xfrm>
            <a:off x="4249738" y="5236845"/>
            <a:ext cx="7350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Line 63"/>
          <p:cNvSpPr>
            <a:spLocks noChangeShapeType="1"/>
          </p:cNvSpPr>
          <p:nvPr/>
        </p:nvSpPr>
        <p:spPr bwMode="auto">
          <a:xfrm>
            <a:off x="4213225" y="5757545"/>
            <a:ext cx="771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Freeform 64"/>
          <p:cNvSpPr/>
          <p:nvPr/>
        </p:nvSpPr>
        <p:spPr bwMode="auto">
          <a:xfrm>
            <a:off x="4984750" y="5236845"/>
            <a:ext cx="447675" cy="519113"/>
          </a:xfrm>
          <a:custGeom>
            <a:avLst/>
            <a:gdLst>
              <a:gd name="T0" fmla="*/ 0 w 282"/>
              <a:gd name="T1" fmla="*/ 2147483647 h 327"/>
              <a:gd name="T2" fmla="*/ 0 w 282"/>
              <a:gd name="T3" fmla="*/ 0 h 327"/>
              <a:gd name="T4" fmla="*/ 2147483647 w 282"/>
              <a:gd name="T5" fmla="*/ 0 h 3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2" h="327">
                <a:moveTo>
                  <a:pt x="0" y="327"/>
                </a:moveTo>
                <a:lnTo>
                  <a:pt x="0" y="0"/>
                </a:lnTo>
                <a:lnTo>
                  <a:pt x="282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Freeform 65"/>
          <p:cNvSpPr/>
          <p:nvPr/>
        </p:nvSpPr>
        <p:spPr bwMode="auto">
          <a:xfrm>
            <a:off x="5432425" y="5236845"/>
            <a:ext cx="860425" cy="519113"/>
          </a:xfrm>
          <a:custGeom>
            <a:avLst/>
            <a:gdLst>
              <a:gd name="T0" fmla="*/ 0 w 542"/>
              <a:gd name="T1" fmla="*/ 0 h 327"/>
              <a:gd name="T2" fmla="*/ 0 w 542"/>
              <a:gd name="T3" fmla="*/ 2147483647 h 327"/>
              <a:gd name="T4" fmla="*/ 2147483647 w 542"/>
              <a:gd name="T5" fmla="*/ 2147483647 h 3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2" h="327">
                <a:moveTo>
                  <a:pt x="0" y="0"/>
                </a:moveTo>
                <a:lnTo>
                  <a:pt x="0" y="327"/>
                </a:lnTo>
                <a:lnTo>
                  <a:pt x="542" y="327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Line 66"/>
          <p:cNvSpPr>
            <a:spLocks noChangeShapeType="1"/>
          </p:cNvSpPr>
          <p:nvPr/>
        </p:nvSpPr>
        <p:spPr bwMode="auto">
          <a:xfrm>
            <a:off x="6292850" y="5755958"/>
            <a:ext cx="1309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Freeform 67"/>
          <p:cNvSpPr/>
          <p:nvPr/>
        </p:nvSpPr>
        <p:spPr bwMode="auto">
          <a:xfrm>
            <a:off x="7602538" y="5290820"/>
            <a:ext cx="447675" cy="465138"/>
          </a:xfrm>
          <a:custGeom>
            <a:avLst/>
            <a:gdLst>
              <a:gd name="T0" fmla="*/ 0 w 282"/>
              <a:gd name="T1" fmla="*/ 2147483647 h 293"/>
              <a:gd name="T2" fmla="*/ 0 w 282"/>
              <a:gd name="T3" fmla="*/ 0 h 293"/>
              <a:gd name="T4" fmla="*/ 2147483647 w 282"/>
              <a:gd name="T5" fmla="*/ 0 h 29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2" h="293">
                <a:moveTo>
                  <a:pt x="0" y="293"/>
                </a:moveTo>
                <a:lnTo>
                  <a:pt x="0" y="0"/>
                </a:lnTo>
                <a:lnTo>
                  <a:pt x="282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 txBox="1"/>
          <p:nvPr/>
        </p:nvSpPr>
        <p:spPr>
          <a:xfrm>
            <a:off x="106680" y="6351953"/>
            <a:ext cx="902677" cy="33840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B291C-51FB-4C18-A138-CCB3C24CD792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661183" y="106680"/>
            <a:ext cx="55168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四、正边沿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触发器的开关参数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243637" y="1362150"/>
            <a:ext cx="2717483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数据保持时间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endParaRPr kumimoji="0" lang="en-US" altLang="zh-CN" sz="2800" b="0" i="0" u="none" strike="noStrike" kern="1200" cap="none" spc="0" normalizeH="0" baseline="-2500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111"/>
          <p:cNvGrpSpPr/>
          <p:nvPr/>
        </p:nvGrpSpPr>
        <p:grpSpPr bwMode="auto">
          <a:xfrm>
            <a:off x="3227218" y="2184792"/>
            <a:ext cx="5800725" cy="615950"/>
            <a:chOff x="2106" y="1456"/>
            <a:chExt cx="3654" cy="388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2106" y="1517"/>
              <a:ext cx="547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2438" y="1456"/>
              <a:ext cx="3031" cy="248"/>
            </a:xfrm>
            <a:custGeom>
              <a:avLst/>
              <a:gdLst>
                <a:gd name="T0" fmla="*/ 0 w 2823"/>
                <a:gd name="T1" fmla="*/ 248 h 248"/>
                <a:gd name="T2" fmla="*/ 1387 w 2823"/>
                <a:gd name="T3" fmla="*/ 248 h 248"/>
                <a:gd name="T4" fmla="*/ 1611 w 2823"/>
                <a:gd name="T5" fmla="*/ 0 h 248"/>
                <a:gd name="T6" fmla="*/ 2144 w 2823"/>
                <a:gd name="T7" fmla="*/ 0 h 248"/>
                <a:gd name="T8" fmla="*/ 2351 w 2823"/>
                <a:gd name="T9" fmla="*/ 248 h 248"/>
                <a:gd name="T10" fmla="*/ 3125 w 2823"/>
                <a:gd name="T11" fmla="*/ 248 h 248"/>
                <a:gd name="T12" fmla="*/ 3367 w 2823"/>
                <a:gd name="T13" fmla="*/ 0 h 248"/>
                <a:gd name="T14" fmla="*/ 4027 w 2823"/>
                <a:gd name="T15" fmla="*/ 0 h 2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23" h="248">
                  <a:moveTo>
                    <a:pt x="0" y="248"/>
                  </a:moveTo>
                  <a:lnTo>
                    <a:pt x="971" y="248"/>
                  </a:lnTo>
                  <a:lnTo>
                    <a:pt x="1129" y="0"/>
                  </a:lnTo>
                  <a:lnTo>
                    <a:pt x="1502" y="0"/>
                  </a:lnTo>
                  <a:lnTo>
                    <a:pt x="1649" y="248"/>
                  </a:lnTo>
                  <a:lnTo>
                    <a:pt x="2191" y="248"/>
                  </a:lnTo>
                  <a:lnTo>
                    <a:pt x="2360" y="0"/>
                  </a:lnTo>
                  <a:lnTo>
                    <a:pt x="2823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5457" y="1456"/>
              <a:ext cx="3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Group 17"/>
          <p:cNvGrpSpPr/>
          <p:nvPr/>
        </p:nvGrpSpPr>
        <p:grpSpPr bwMode="auto">
          <a:xfrm>
            <a:off x="3458993" y="2794392"/>
            <a:ext cx="5227638" cy="649288"/>
            <a:chOff x="2185" y="1886"/>
            <a:chExt cx="3293" cy="409"/>
          </a:xfrm>
        </p:grpSpPr>
        <p:sp>
          <p:nvSpPr>
            <p:cNvPr id="10" name="Freeform 14"/>
            <p:cNvSpPr/>
            <p:nvPr/>
          </p:nvSpPr>
          <p:spPr bwMode="auto">
            <a:xfrm>
              <a:off x="2440" y="1886"/>
              <a:ext cx="3038" cy="249"/>
            </a:xfrm>
            <a:custGeom>
              <a:avLst/>
              <a:gdLst>
                <a:gd name="T0" fmla="*/ 0 w 3038"/>
                <a:gd name="T1" fmla="*/ 249 h 249"/>
                <a:gd name="T2" fmla="*/ 564 w 3038"/>
                <a:gd name="T3" fmla="*/ 249 h 249"/>
                <a:gd name="T4" fmla="*/ 700 w 3038"/>
                <a:gd name="T5" fmla="*/ 0 h 249"/>
                <a:gd name="T6" fmla="*/ 1152 w 3038"/>
                <a:gd name="T7" fmla="*/ 0 h 249"/>
                <a:gd name="T8" fmla="*/ 1231 w 3038"/>
                <a:gd name="T9" fmla="*/ 249 h 249"/>
                <a:gd name="T10" fmla="*/ 1536 w 3038"/>
                <a:gd name="T11" fmla="*/ 249 h 249"/>
                <a:gd name="T12" fmla="*/ 1660 w 3038"/>
                <a:gd name="T13" fmla="*/ 0 h 249"/>
                <a:gd name="T14" fmla="*/ 1987 w 3038"/>
                <a:gd name="T15" fmla="*/ 0 h 249"/>
                <a:gd name="T16" fmla="*/ 2145 w 3038"/>
                <a:gd name="T17" fmla="*/ 249 h 249"/>
                <a:gd name="T18" fmla="*/ 2507 w 3038"/>
                <a:gd name="T19" fmla="*/ 249 h 249"/>
                <a:gd name="T20" fmla="*/ 2597 w 3038"/>
                <a:gd name="T21" fmla="*/ 0 h 249"/>
                <a:gd name="T22" fmla="*/ 3038 w 3038"/>
                <a:gd name="T23" fmla="*/ 0 h 2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38" h="249">
                  <a:moveTo>
                    <a:pt x="0" y="249"/>
                  </a:moveTo>
                  <a:lnTo>
                    <a:pt x="564" y="249"/>
                  </a:lnTo>
                  <a:lnTo>
                    <a:pt x="700" y="0"/>
                  </a:lnTo>
                  <a:lnTo>
                    <a:pt x="1152" y="0"/>
                  </a:lnTo>
                  <a:lnTo>
                    <a:pt x="1231" y="249"/>
                  </a:lnTo>
                  <a:lnTo>
                    <a:pt x="1536" y="249"/>
                  </a:lnTo>
                  <a:lnTo>
                    <a:pt x="1660" y="0"/>
                  </a:lnTo>
                  <a:lnTo>
                    <a:pt x="1987" y="0"/>
                  </a:lnTo>
                  <a:lnTo>
                    <a:pt x="2145" y="249"/>
                  </a:lnTo>
                  <a:lnTo>
                    <a:pt x="2507" y="249"/>
                  </a:lnTo>
                  <a:lnTo>
                    <a:pt x="2597" y="0"/>
                  </a:lnTo>
                  <a:lnTo>
                    <a:pt x="3038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185" y="1968"/>
              <a:ext cx="37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</p:grpSp>
      <p:grpSp>
        <p:nvGrpSpPr>
          <p:cNvPr id="12" name="Group 112"/>
          <p:cNvGrpSpPr/>
          <p:nvPr/>
        </p:nvGrpSpPr>
        <p:grpSpPr bwMode="auto">
          <a:xfrm>
            <a:off x="4848056" y="2276867"/>
            <a:ext cx="3067050" cy="1471613"/>
            <a:chOff x="3127" y="1514"/>
            <a:chExt cx="1932" cy="927"/>
          </a:xfrm>
        </p:grpSpPr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H="1">
              <a:off x="3556" y="1569"/>
              <a:ext cx="1" cy="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 flipH="1">
              <a:off x="3691" y="1558"/>
              <a:ext cx="1" cy="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>
              <a:off x="3127" y="1617"/>
              <a:ext cx="1" cy="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 flipH="1">
              <a:off x="4550" y="1538"/>
              <a:ext cx="1" cy="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H="1">
              <a:off x="4901" y="1516"/>
              <a:ext cx="1" cy="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flipH="1">
              <a:off x="5058" y="1514"/>
              <a:ext cx="1" cy="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Group 36"/>
          <p:cNvGrpSpPr/>
          <p:nvPr/>
        </p:nvGrpSpPr>
        <p:grpSpPr bwMode="auto">
          <a:xfrm>
            <a:off x="4849643" y="3335730"/>
            <a:ext cx="3495675" cy="590550"/>
            <a:chOff x="2733" y="2384"/>
            <a:chExt cx="2202" cy="372"/>
          </a:xfrm>
        </p:grpSpPr>
        <p:grpSp>
          <p:nvGrpSpPr>
            <p:cNvPr id="20" name="Group 31"/>
            <p:cNvGrpSpPr/>
            <p:nvPr/>
          </p:nvGrpSpPr>
          <p:grpSpPr bwMode="auto">
            <a:xfrm>
              <a:off x="2733" y="2428"/>
              <a:ext cx="2180" cy="34"/>
              <a:chOff x="2733" y="2428"/>
              <a:chExt cx="2180" cy="34"/>
            </a:xfrm>
          </p:grpSpPr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>
                <a:off x="2733" y="2451"/>
                <a:ext cx="42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4111" y="2428"/>
                <a:ext cx="42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med"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3309" y="2462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4676" y="2439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2767" y="2395"/>
              <a:ext cx="45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 err="1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1" lang="en-US" altLang="zh-CN" sz="2800" b="0" i="0" u="none" strike="noStrike" kern="1200" cap="none" spc="0" normalizeH="0" baseline="-25000" noProof="0" dirty="0" err="1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su</a:t>
              </a:r>
              <a:endParaRPr kumimoji="1" lang="en-US" altLang="zh-CN" sz="2800" b="0" i="0" u="none" strike="noStrike" kern="1200" cap="none" spc="0" normalizeH="0" baseline="-25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4156" y="2384"/>
              <a:ext cx="45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 err="1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1" lang="en-US" altLang="zh-CN" sz="2800" b="0" i="0" u="none" strike="noStrike" kern="1200" cap="none" spc="0" normalizeH="0" baseline="-25000" noProof="0" dirty="0" err="1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su</a:t>
              </a:r>
              <a:endParaRPr kumimoji="1" lang="en-US" altLang="zh-CN" sz="2800" b="0" i="0" u="none" strike="noStrike" kern="1200" cap="none" spc="0" normalizeH="0" baseline="-25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3129" y="2429"/>
              <a:ext cx="45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4484" y="2395"/>
              <a:ext cx="45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</p:grp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342153" y="1371357"/>
            <a:ext cx="2738607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数据建立时间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</a:t>
            </a:r>
            <a:endParaRPr kumimoji="0" lang="en-US" altLang="zh-CN" sz="2800" b="0" i="0" u="none" strike="noStrike" kern="1200" cap="none" spc="0" normalizeH="0" baseline="-2500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Text Box 105"/>
          <p:cNvSpPr txBox="1">
            <a:spLocks noChangeArrowheads="1"/>
          </p:cNvSpPr>
          <p:nvPr/>
        </p:nvSpPr>
        <p:spPr bwMode="auto">
          <a:xfrm>
            <a:off x="3754268" y="5326455"/>
            <a:ext cx="4841092" cy="954107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为一级“与非”门的传输延迟时间（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的输出返回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）。</a:t>
            </a:r>
          </a:p>
        </p:txBody>
      </p:sp>
      <p:sp>
        <p:nvSpPr>
          <p:cNvPr id="31" name="Text Box 106"/>
          <p:cNvSpPr txBox="1">
            <a:spLocks noChangeArrowheads="1"/>
          </p:cNvSpPr>
          <p:nvPr/>
        </p:nvSpPr>
        <p:spPr bwMode="auto">
          <a:xfrm>
            <a:off x="3935243" y="4140592"/>
            <a:ext cx="4787900" cy="954107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正边沿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触发器的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的传输延迟时间之和；</a:t>
            </a:r>
          </a:p>
        </p:txBody>
      </p:sp>
      <p:grpSp>
        <p:nvGrpSpPr>
          <p:cNvPr id="32" name="Group 223"/>
          <p:cNvGrpSpPr/>
          <p:nvPr/>
        </p:nvGrpSpPr>
        <p:grpSpPr bwMode="auto">
          <a:xfrm>
            <a:off x="286215" y="1712867"/>
            <a:ext cx="3111500" cy="4308475"/>
            <a:chOff x="132" y="1062"/>
            <a:chExt cx="1960" cy="2714"/>
          </a:xfrm>
        </p:grpSpPr>
        <p:grpSp>
          <p:nvGrpSpPr>
            <p:cNvPr id="33" name="Group 222"/>
            <p:cNvGrpSpPr/>
            <p:nvPr/>
          </p:nvGrpSpPr>
          <p:grpSpPr bwMode="auto">
            <a:xfrm>
              <a:off x="132" y="1062"/>
              <a:ext cx="1960" cy="2714"/>
              <a:chOff x="132" y="1062"/>
              <a:chExt cx="1960" cy="2714"/>
            </a:xfrm>
          </p:grpSpPr>
          <p:grpSp>
            <p:nvGrpSpPr>
              <p:cNvPr id="35" name="Group 221"/>
              <p:cNvGrpSpPr/>
              <p:nvPr/>
            </p:nvGrpSpPr>
            <p:grpSpPr bwMode="auto">
              <a:xfrm>
                <a:off x="234" y="1062"/>
                <a:ext cx="1858" cy="2714"/>
                <a:chOff x="234" y="1062"/>
                <a:chExt cx="1858" cy="2714"/>
              </a:xfrm>
            </p:grpSpPr>
            <p:grpSp>
              <p:nvGrpSpPr>
                <p:cNvPr id="39" name="Group 220"/>
                <p:cNvGrpSpPr/>
                <p:nvPr/>
              </p:nvGrpSpPr>
              <p:grpSpPr bwMode="auto">
                <a:xfrm>
                  <a:off x="234" y="1062"/>
                  <a:ext cx="1858" cy="2714"/>
                  <a:chOff x="234" y="1062"/>
                  <a:chExt cx="1858" cy="2714"/>
                </a:xfrm>
              </p:grpSpPr>
              <p:sp>
                <p:nvSpPr>
                  <p:cNvPr id="46" name="Text Box 1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38" y="2526"/>
                    <a:ext cx="354" cy="29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400" b="0" i="0" u="none" strike="noStrike" kern="1200" cap="none" spc="0" normalizeH="0" baseline="0" noProof="0" dirty="0">
                        <a:ln>
                          <a:solidFill>
                            <a:schemeClr val="tx1"/>
                          </a:solidFill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CP</a:t>
                    </a:r>
                  </a:p>
                </p:txBody>
              </p:sp>
              <p:sp>
                <p:nvSpPr>
                  <p:cNvPr id="4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7" y="3488"/>
                    <a:ext cx="255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400" b="0" i="0" u="none" strike="noStrike" kern="1200" cap="none" spc="0" normalizeH="0" baseline="0" noProof="0">
                        <a:ln>
                          <a:solidFill>
                            <a:schemeClr val="tx1"/>
                          </a:solidFill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D</a:t>
                    </a:r>
                  </a:p>
                </p:txBody>
              </p:sp>
              <p:sp>
                <p:nvSpPr>
                  <p:cNvPr id="4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6" y="1062"/>
                    <a:ext cx="265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400" b="0" i="0" u="none" strike="noStrike" kern="1200" cap="none" spc="0" normalizeH="0" baseline="0" noProof="0" dirty="0">
                        <a:ln>
                          <a:solidFill>
                            <a:schemeClr val="tx1"/>
                          </a:solidFill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Q</a:t>
                    </a:r>
                  </a:p>
                </p:txBody>
              </p:sp>
              <p:grpSp>
                <p:nvGrpSpPr>
                  <p:cNvPr id="49" name="Group 160"/>
                  <p:cNvGrpSpPr/>
                  <p:nvPr/>
                </p:nvGrpSpPr>
                <p:grpSpPr bwMode="auto">
                  <a:xfrm>
                    <a:off x="1411" y="1155"/>
                    <a:ext cx="184" cy="269"/>
                    <a:chOff x="1648" y="659"/>
                    <a:chExt cx="184" cy="269"/>
                  </a:xfrm>
                </p:grpSpPr>
                <p:sp>
                  <p:nvSpPr>
                    <p:cNvPr id="97" name="Line 1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59" y="677"/>
                      <a:ext cx="147" cy="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0" i="0" u="none" strike="noStrike" kern="1200" cap="none" spc="0" normalizeH="0" baseline="0" noProof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98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48" y="659"/>
                      <a:ext cx="184" cy="2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0" i="0" u="none" strike="noStrike" kern="1200" cap="none" spc="0" normalizeH="0" baseline="0" noProof="0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uLnTx/>
                          <a:uFillTx/>
                          <a:latin typeface="Georgia" panose="02040502050405020303" pitchFamily="18" charset="0"/>
                          <a:ea typeface="宋体" panose="02010600030101010101" pitchFamily="2" charset="-122"/>
                          <a:cs typeface="+mn-cs"/>
                        </a:rPr>
                        <a:t>Q</a:t>
                      </a:r>
                      <a:endParaRPr kumimoji="1" lang="en-US" altLang="zh-CN" sz="2800" b="0" i="0" u="none" strike="noStrike" kern="1200" cap="none" spc="0" normalizeH="0" baseline="0" noProof="0" dirty="0">
                        <a:ln>
                          <a:solidFill>
                            <a:schemeClr val="tx1"/>
                          </a:solidFill>
                        </a:ln>
                        <a:effectLst/>
                        <a:uLnTx/>
                        <a:uFillTx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50" name="Line 1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2" y="1237"/>
                    <a:ext cx="0" cy="35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1" name="Line 1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3" y="1237"/>
                    <a:ext cx="0" cy="35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2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652" y="1434"/>
                    <a:ext cx="22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3" name="Line 1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33" y="1434"/>
                    <a:ext cx="2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4" name="Line 1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1" y="1907"/>
                    <a:ext cx="0" cy="39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5" name="Line 1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04" y="1907"/>
                    <a:ext cx="0" cy="39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6" name="Line 1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30" y="2615"/>
                    <a:ext cx="0" cy="35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7" name="Line 1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9" y="2615"/>
                    <a:ext cx="0" cy="35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8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1398" y="3273"/>
                    <a:ext cx="2" cy="23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9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615"/>
                    <a:ext cx="0" cy="19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0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540" y="2812"/>
                    <a:ext cx="140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1" name="Oval 1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2840"/>
                    <a:ext cx="70" cy="7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2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1579" y="2615"/>
                    <a:ext cx="0" cy="19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3" name="Oval 1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41" y="2772"/>
                    <a:ext cx="70" cy="7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4" name="Oval 1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60" y="1396"/>
                    <a:ext cx="70" cy="7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5" name="Oval 1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14" y="1395"/>
                    <a:ext cx="70" cy="7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6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88" y="1907"/>
                    <a:ext cx="0" cy="11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7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1319" y="1907"/>
                    <a:ext cx="0" cy="11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8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688" y="2025"/>
                    <a:ext cx="18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9" name="Line 18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74" y="1434"/>
                    <a:ext cx="259" cy="59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0" name="Line 1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6" y="2025"/>
                    <a:ext cx="22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1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874" y="1434"/>
                    <a:ext cx="222" cy="59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2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456" y="1661"/>
                    <a:ext cx="371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3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604" y="1584"/>
                    <a:ext cx="75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4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456" y="1661"/>
                    <a:ext cx="371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5" name="Oval 188"/>
                  <p:cNvSpPr>
                    <a:spLocks noChangeArrowheads="1"/>
                  </p:cNvSpPr>
                  <p:nvPr/>
                </p:nvSpPr>
                <p:spPr bwMode="auto">
                  <a:xfrm>
                    <a:off x="604" y="1584"/>
                    <a:ext cx="75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6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1205" y="1668"/>
                    <a:ext cx="370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7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91"/>
                    <a:ext cx="74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8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1205" y="1668"/>
                    <a:ext cx="370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9" name="Oval 192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91"/>
                    <a:ext cx="74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0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353" y="2376"/>
                    <a:ext cx="370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1" name="Oval 194"/>
                  <p:cNvSpPr>
                    <a:spLocks noChangeArrowheads="1"/>
                  </p:cNvSpPr>
                  <p:nvPr/>
                </p:nvSpPr>
                <p:spPr bwMode="auto">
                  <a:xfrm>
                    <a:off x="500" y="2299"/>
                    <a:ext cx="75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2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353" y="2376"/>
                    <a:ext cx="370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3" name="Oval 196"/>
                  <p:cNvSpPr>
                    <a:spLocks noChangeArrowheads="1"/>
                  </p:cNvSpPr>
                  <p:nvPr/>
                </p:nvSpPr>
                <p:spPr bwMode="auto">
                  <a:xfrm>
                    <a:off x="500" y="2299"/>
                    <a:ext cx="75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4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1316" y="2369"/>
                    <a:ext cx="371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5" name="Oval 198"/>
                  <p:cNvSpPr>
                    <a:spLocks noChangeArrowheads="1"/>
                  </p:cNvSpPr>
                  <p:nvPr/>
                </p:nvSpPr>
                <p:spPr bwMode="auto">
                  <a:xfrm>
                    <a:off x="1464" y="2292"/>
                    <a:ext cx="75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6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1316" y="2369"/>
                    <a:ext cx="371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7" name="Oval 200"/>
                  <p:cNvSpPr>
                    <a:spLocks noChangeArrowheads="1"/>
                  </p:cNvSpPr>
                  <p:nvPr/>
                </p:nvSpPr>
                <p:spPr bwMode="auto">
                  <a:xfrm>
                    <a:off x="1464" y="2292"/>
                    <a:ext cx="75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8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34" y="3038"/>
                    <a:ext cx="370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9" name="Oval 202"/>
                  <p:cNvSpPr>
                    <a:spLocks noChangeArrowheads="1"/>
                  </p:cNvSpPr>
                  <p:nvPr/>
                </p:nvSpPr>
                <p:spPr bwMode="auto">
                  <a:xfrm>
                    <a:off x="382" y="2961"/>
                    <a:ext cx="74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0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34" y="3038"/>
                    <a:ext cx="370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1" name="Oval 204"/>
                  <p:cNvSpPr>
                    <a:spLocks noChangeArrowheads="1"/>
                  </p:cNvSpPr>
                  <p:nvPr/>
                </p:nvSpPr>
                <p:spPr bwMode="auto">
                  <a:xfrm>
                    <a:off x="382" y="2961"/>
                    <a:ext cx="74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2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1235" y="3038"/>
                    <a:ext cx="371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3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1383" y="2961"/>
                    <a:ext cx="75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4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1235" y="3038"/>
                    <a:ext cx="371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5" name="Oval 208"/>
                  <p:cNvSpPr>
                    <a:spLocks noChangeArrowheads="1"/>
                  </p:cNvSpPr>
                  <p:nvPr/>
                </p:nvSpPr>
                <p:spPr bwMode="auto">
                  <a:xfrm>
                    <a:off x="1383" y="2961"/>
                    <a:ext cx="75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6" name="Freeform 209"/>
                  <p:cNvSpPr/>
                  <p:nvPr/>
                </p:nvSpPr>
                <p:spPr bwMode="auto">
                  <a:xfrm>
                    <a:off x="491" y="2887"/>
                    <a:ext cx="924" cy="641"/>
                  </a:xfrm>
                  <a:custGeom>
                    <a:avLst/>
                    <a:gdLst>
                      <a:gd name="T0" fmla="*/ 924 w 924"/>
                      <a:gd name="T1" fmla="*/ 0 h 641"/>
                      <a:gd name="T2" fmla="*/ 609 w 924"/>
                      <a:gd name="T3" fmla="*/ 0 h 641"/>
                      <a:gd name="T4" fmla="*/ 283 w 924"/>
                      <a:gd name="T5" fmla="*/ 641 h 641"/>
                      <a:gd name="T6" fmla="*/ 0 w 924"/>
                      <a:gd name="T7" fmla="*/ 641 h 641"/>
                      <a:gd name="T8" fmla="*/ 0 w 924"/>
                      <a:gd name="T9" fmla="*/ 380 h 64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24" h="641">
                        <a:moveTo>
                          <a:pt x="924" y="0"/>
                        </a:moveTo>
                        <a:lnTo>
                          <a:pt x="609" y="0"/>
                        </a:lnTo>
                        <a:lnTo>
                          <a:pt x="283" y="641"/>
                        </a:lnTo>
                        <a:lnTo>
                          <a:pt x="0" y="641"/>
                        </a:lnTo>
                        <a:lnTo>
                          <a:pt x="0" y="38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40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524" y="1627"/>
                  <a:ext cx="239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1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1296" y="1627"/>
                  <a:ext cx="239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42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427" y="2345"/>
                  <a:ext cx="239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43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1394" y="2334"/>
                  <a:ext cx="239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44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308" y="3008"/>
                  <a:ext cx="239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45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1308" y="2997"/>
                  <a:ext cx="239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36" name="Freeform 216"/>
              <p:cNvSpPr/>
              <p:nvPr/>
            </p:nvSpPr>
            <p:spPr bwMode="auto">
              <a:xfrm>
                <a:off x="132" y="2126"/>
                <a:ext cx="413" cy="1391"/>
              </a:xfrm>
              <a:custGeom>
                <a:avLst/>
                <a:gdLst>
                  <a:gd name="T0" fmla="*/ 413 w 413"/>
                  <a:gd name="T1" fmla="*/ 0 h 1391"/>
                  <a:gd name="T2" fmla="*/ 0 w 413"/>
                  <a:gd name="T3" fmla="*/ 0 h 1391"/>
                  <a:gd name="T4" fmla="*/ 0 w 413"/>
                  <a:gd name="T5" fmla="*/ 1391 h 1391"/>
                  <a:gd name="T6" fmla="*/ 207 w 413"/>
                  <a:gd name="T7" fmla="*/ 1391 h 1391"/>
                  <a:gd name="T8" fmla="*/ 207 w 413"/>
                  <a:gd name="T9" fmla="*/ 1141 h 13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3" h="1391">
                    <a:moveTo>
                      <a:pt x="413" y="0"/>
                    </a:moveTo>
                    <a:lnTo>
                      <a:pt x="0" y="0"/>
                    </a:lnTo>
                    <a:lnTo>
                      <a:pt x="0" y="1391"/>
                    </a:lnTo>
                    <a:lnTo>
                      <a:pt x="207" y="1391"/>
                    </a:lnTo>
                    <a:lnTo>
                      <a:pt x="207" y="114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217"/>
              <p:cNvSpPr/>
              <p:nvPr/>
            </p:nvSpPr>
            <p:spPr bwMode="auto">
              <a:xfrm>
                <a:off x="534" y="2126"/>
                <a:ext cx="815" cy="576"/>
              </a:xfrm>
              <a:custGeom>
                <a:avLst/>
                <a:gdLst>
                  <a:gd name="T0" fmla="*/ 0 w 815"/>
                  <a:gd name="T1" fmla="*/ 0 h 576"/>
                  <a:gd name="T2" fmla="*/ 294 w 815"/>
                  <a:gd name="T3" fmla="*/ 0 h 576"/>
                  <a:gd name="T4" fmla="*/ 609 w 815"/>
                  <a:gd name="T5" fmla="*/ 576 h 576"/>
                  <a:gd name="T6" fmla="*/ 815 w 815"/>
                  <a:gd name="T7" fmla="*/ 576 h 576"/>
                  <a:gd name="T8" fmla="*/ 815 w 815"/>
                  <a:gd name="T9" fmla="*/ 478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5" h="576">
                    <a:moveTo>
                      <a:pt x="0" y="0"/>
                    </a:moveTo>
                    <a:lnTo>
                      <a:pt x="294" y="0"/>
                    </a:lnTo>
                    <a:lnTo>
                      <a:pt x="609" y="576"/>
                    </a:lnTo>
                    <a:lnTo>
                      <a:pt x="815" y="576"/>
                    </a:lnTo>
                    <a:lnTo>
                      <a:pt x="815" y="47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Oval 218"/>
              <p:cNvSpPr>
                <a:spLocks noChangeArrowheads="1"/>
              </p:cNvSpPr>
              <p:nvPr/>
            </p:nvSpPr>
            <p:spPr bwMode="auto">
              <a:xfrm>
                <a:off x="502" y="2104"/>
                <a:ext cx="56" cy="5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4" name="Freeform 219"/>
            <p:cNvSpPr/>
            <p:nvPr/>
          </p:nvSpPr>
          <p:spPr bwMode="auto">
            <a:xfrm>
              <a:off x="1491" y="2115"/>
              <a:ext cx="260" cy="1261"/>
            </a:xfrm>
            <a:custGeom>
              <a:avLst/>
              <a:gdLst>
                <a:gd name="T0" fmla="*/ 0 w 869"/>
                <a:gd name="T1" fmla="*/ 0 h 1261"/>
                <a:gd name="T2" fmla="*/ 2 w 869"/>
                <a:gd name="T3" fmla="*/ 0 h 1261"/>
                <a:gd name="T4" fmla="*/ 2 w 869"/>
                <a:gd name="T5" fmla="*/ 1261 h 1261"/>
                <a:gd name="T6" fmla="*/ 0 w 869"/>
                <a:gd name="T7" fmla="*/ 1261 h 1261"/>
                <a:gd name="T8" fmla="*/ 0 w 869"/>
                <a:gd name="T9" fmla="*/ 1141 h 1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9" h="1261">
                  <a:moveTo>
                    <a:pt x="0" y="0"/>
                  </a:moveTo>
                  <a:lnTo>
                    <a:pt x="869" y="0"/>
                  </a:lnTo>
                  <a:lnTo>
                    <a:pt x="869" y="1261"/>
                  </a:lnTo>
                  <a:lnTo>
                    <a:pt x="54" y="1261"/>
                  </a:lnTo>
                  <a:lnTo>
                    <a:pt x="54" y="114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9" name="TextBox 98"/>
          <p:cNvSpPr txBox="1"/>
          <p:nvPr/>
        </p:nvSpPr>
        <p:spPr bwMode="auto">
          <a:xfrm>
            <a:off x="950743" y="757312"/>
            <a:ext cx="685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、描述输入数据和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之间关系的参数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utoUpdateAnimBg="0"/>
      <p:bldP spid="30" grpId="0" animBg="1" autoUpdateAnimBg="0"/>
      <p:bldP spid="31" grpId="0" animBg="1" autoUpdateAnimBg="0"/>
      <p:bldP spid="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z="1800" smtClean="0">
                <a:solidFill>
                  <a:schemeClr val="tx2"/>
                </a:solidFill>
              </a:rPr>
              <a:t>2</a:t>
            </a:fld>
            <a:endParaRPr lang="en-US" altLang="zh-CN" sz="1800" dirty="0">
              <a:solidFill>
                <a:schemeClr val="tx2"/>
              </a:solidFill>
            </a:endParaRPr>
          </a:p>
        </p:txBody>
      </p:sp>
      <p:grpSp>
        <p:nvGrpSpPr>
          <p:cNvPr id="5" name="Group 72"/>
          <p:cNvGrpSpPr/>
          <p:nvPr/>
        </p:nvGrpSpPr>
        <p:grpSpPr bwMode="auto">
          <a:xfrm>
            <a:off x="1253490" y="4976178"/>
            <a:ext cx="1423988" cy="1552575"/>
            <a:chOff x="3656" y="1738"/>
            <a:chExt cx="897" cy="978"/>
          </a:xfrm>
        </p:grpSpPr>
        <p:sp>
          <p:nvSpPr>
            <p:cNvPr id="6" name="Rectangle 73"/>
            <p:cNvSpPr>
              <a:spLocks noChangeArrowheads="1"/>
            </p:cNvSpPr>
            <p:nvPr/>
          </p:nvSpPr>
          <p:spPr bwMode="auto">
            <a:xfrm>
              <a:off x="3989" y="2390"/>
              <a:ext cx="45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Rectangle 74"/>
            <p:cNvSpPr>
              <a:spLocks noChangeArrowheads="1"/>
            </p:cNvSpPr>
            <p:nvPr/>
          </p:nvSpPr>
          <p:spPr bwMode="auto">
            <a:xfrm>
              <a:off x="3656" y="2390"/>
              <a:ext cx="33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Rectangle 75"/>
            <p:cNvSpPr>
              <a:spLocks noChangeArrowheads="1"/>
            </p:cNvSpPr>
            <p:nvPr/>
          </p:nvSpPr>
          <p:spPr bwMode="auto">
            <a:xfrm>
              <a:off x="3989" y="2064"/>
              <a:ext cx="45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Rectangle 76"/>
            <p:cNvSpPr>
              <a:spLocks noChangeArrowheads="1"/>
            </p:cNvSpPr>
            <p:nvPr/>
          </p:nvSpPr>
          <p:spPr bwMode="auto">
            <a:xfrm>
              <a:off x="3656" y="2064"/>
              <a:ext cx="33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Rectangle 77"/>
            <p:cNvSpPr>
              <a:spLocks noChangeArrowheads="1"/>
            </p:cNvSpPr>
            <p:nvPr/>
          </p:nvSpPr>
          <p:spPr bwMode="auto">
            <a:xfrm>
              <a:off x="3989" y="1738"/>
              <a:ext cx="45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78"/>
            <p:cNvSpPr>
              <a:spLocks noChangeArrowheads="1"/>
            </p:cNvSpPr>
            <p:nvPr/>
          </p:nvSpPr>
          <p:spPr bwMode="auto">
            <a:xfrm>
              <a:off x="3656" y="1738"/>
              <a:ext cx="333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79"/>
            <p:cNvSpPr>
              <a:spLocks noChangeShapeType="1"/>
            </p:cNvSpPr>
            <p:nvPr/>
          </p:nvSpPr>
          <p:spPr bwMode="auto">
            <a:xfrm>
              <a:off x="3656" y="2064"/>
              <a:ext cx="7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80"/>
            <p:cNvSpPr>
              <a:spLocks noChangeShapeType="1"/>
            </p:cNvSpPr>
            <p:nvPr/>
          </p:nvSpPr>
          <p:spPr bwMode="auto">
            <a:xfrm>
              <a:off x="3656" y="2390"/>
              <a:ext cx="7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81"/>
            <p:cNvSpPr>
              <a:spLocks noChangeShapeType="1"/>
            </p:cNvSpPr>
            <p:nvPr/>
          </p:nvSpPr>
          <p:spPr bwMode="auto">
            <a:xfrm>
              <a:off x="3989" y="1738"/>
              <a:ext cx="0" cy="9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82"/>
            <p:cNvSpPr>
              <a:spLocks noChangeShapeType="1"/>
            </p:cNvSpPr>
            <p:nvPr/>
          </p:nvSpPr>
          <p:spPr bwMode="auto">
            <a:xfrm>
              <a:off x="3656" y="1738"/>
              <a:ext cx="78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83"/>
            <p:cNvSpPr>
              <a:spLocks noChangeShapeType="1"/>
            </p:cNvSpPr>
            <p:nvPr/>
          </p:nvSpPr>
          <p:spPr bwMode="auto">
            <a:xfrm>
              <a:off x="3656" y="1738"/>
              <a:ext cx="0" cy="97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84"/>
            <p:cNvSpPr>
              <a:spLocks noChangeShapeType="1"/>
            </p:cNvSpPr>
            <p:nvPr/>
          </p:nvSpPr>
          <p:spPr bwMode="auto">
            <a:xfrm>
              <a:off x="4442" y="1738"/>
              <a:ext cx="0" cy="97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85"/>
            <p:cNvSpPr>
              <a:spLocks noChangeShapeType="1"/>
            </p:cNvSpPr>
            <p:nvPr/>
          </p:nvSpPr>
          <p:spPr bwMode="auto">
            <a:xfrm>
              <a:off x="3656" y="2716"/>
              <a:ext cx="78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Text Box 86"/>
            <p:cNvSpPr txBox="1">
              <a:spLocks noChangeArrowheads="1"/>
            </p:cNvSpPr>
            <p:nvPr/>
          </p:nvSpPr>
          <p:spPr bwMode="auto">
            <a:xfrm>
              <a:off x="3705" y="1750"/>
              <a:ext cx="348" cy="33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0" name="Text Box 87"/>
            <p:cNvSpPr txBox="1">
              <a:spLocks noChangeArrowheads="1"/>
            </p:cNvSpPr>
            <p:nvPr/>
          </p:nvSpPr>
          <p:spPr bwMode="auto">
            <a:xfrm>
              <a:off x="3955" y="1739"/>
              <a:ext cx="59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n+1</a:t>
              </a:r>
            </a:p>
          </p:txBody>
        </p:sp>
      </p:grpSp>
      <p:sp>
        <p:nvSpPr>
          <p:cNvPr id="21" name="Text Box 88"/>
          <p:cNvSpPr txBox="1">
            <a:spLocks noChangeArrowheads="1"/>
          </p:cNvSpPr>
          <p:nvPr/>
        </p:nvSpPr>
        <p:spPr bwMode="auto">
          <a:xfrm>
            <a:off x="1350328" y="5511165"/>
            <a:ext cx="11557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0     0</a:t>
            </a:r>
          </a:p>
        </p:txBody>
      </p:sp>
      <p:sp>
        <p:nvSpPr>
          <p:cNvPr id="22" name="Text Box 89"/>
          <p:cNvSpPr txBox="1">
            <a:spLocks noChangeArrowheads="1"/>
          </p:cNvSpPr>
          <p:nvPr/>
        </p:nvSpPr>
        <p:spPr bwMode="auto">
          <a:xfrm>
            <a:off x="1367790" y="6028690"/>
            <a:ext cx="11557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1     1</a:t>
            </a:r>
          </a:p>
        </p:txBody>
      </p:sp>
      <p:grpSp>
        <p:nvGrpSpPr>
          <p:cNvPr id="23" name="Group 142"/>
          <p:cNvGrpSpPr/>
          <p:nvPr/>
        </p:nvGrpSpPr>
        <p:grpSpPr bwMode="auto">
          <a:xfrm>
            <a:off x="6462078" y="554990"/>
            <a:ext cx="1871662" cy="2414588"/>
            <a:chOff x="4013" y="388"/>
            <a:chExt cx="1179" cy="1521"/>
          </a:xfrm>
        </p:grpSpPr>
        <p:sp>
          <p:nvSpPr>
            <p:cNvPr id="24" name="Rectangle 92"/>
            <p:cNvSpPr>
              <a:spLocks noChangeArrowheads="1"/>
            </p:cNvSpPr>
            <p:nvPr/>
          </p:nvSpPr>
          <p:spPr bwMode="auto">
            <a:xfrm>
              <a:off x="4184" y="863"/>
              <a:ext cx="76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auto">
            <a:xfrm>
              <a:off x="4445" y="129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95"/>
            <p:cNvSpPr>
              <a:spLocks noChangeShapeType="1"/>
            </p:cNvSpPr>
            <p:nvPr/>
          </p:nvSpPr>
          <p:spPr bwMode="auto">
            <a:xfrm>
              <a:off x="4763" y="623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Rectangle 97"/>
            <p:cNvSpPr>
              <a:spLocks noChangeArrowheads="1"/>
            </p:cNvSpPr>
            <p:nvPr/>
          </p:nvSpPr>
          <p:spPr bwMode="auto">
            <a:xfrm>
              <a:off x="4719" y="388"/>
              <a:ext cx="29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28" name="Rectangle 99"/>
            <p:cNvSpPr>
              <a:spLocks noChangeArrowheads="1"/>
            </p:cNvSpPr>
            <p:nvPr/>
          </p:nvSpPr>
          <p:spPr bwMode="auto">
            <a:xfrm>
              <a:off x="4301" y="1525"/>
              <a:ext cx="393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grpSp>
          <p:nvGrpSpPr>
            <p:cNvPr id="29" name="Group 105"/>
            <p:cNvGrpSpPr/>
            <p:nvPr/>
          </p:nvGrpSpPr>
          <p:grpSpPr bwMode="auto">
            <a:xfrm>
              <a:off x="4087" y="399"/>
              <a:ext cx="290" cy="327"/>
              <a:chOff x="5184" y="736"/>
              <a:chExt cx="290" cy="327"/>
            </a:xfrm>
          </p:grpSpPr>
          <p:sp>
            <p:nvSpPr>
              <p:cNvPr id="43" name="Rectangle 98"/>
              <p:cNvSpPr>
                <a:spLocks noChangeArrowheads="1"/>
              </p:cNvSpPr>
              <p:nvPr/>
            </p:nvSpPr>
            <p:spPr bwMode="auto">
              <a:xfrm>
                <a:off x="5184" y="736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44" name="Line 100"/>
              <p:cNvSpPr>
                <a:spLocks noChangeShapeType="1"/>
              </p:cNvSpPr>
              <p:nvPr/>
            </p:nvSpPr>
            <p:spPr bwMode="auto">
              <a:xfrm>
                <a:off x="5254" y="783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0" name="Line 101"/>
            <p:cNvSpPr>
              <a:spLocks noChangeShapeType="1"/>
            </p:cNvSpPr>
            <p:nvPr/>
          </p:nvSpPr>
          <p:spPr bwMode="auto">
            <a:xfrm>
              <a:off x="4764" y="129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102"/>
            <p:cNvSpPr>
              <a:spLocks noChangeArrowheads="1"/>
            </p:cNvSpPr>
            <p:nvPr/>
          </p:nvSpPr>
          <p:spPr bwMode="auto">
            <a:xfrm>
              <a:off x="4600" y="1524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32" name="Line 96"/>
            <p:cNvSpPr>
              <a:spLocks noChangeShapeType="1"/>
            </p:cNvSpPr>
            <p:nvPr/>
          </p:nvSpPr>
          <p:spPr bwMode="auto">
            <a:xfrm>
              <a:off x="4342" y="61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Oval 104"/>
            <p:cNvSpPr>
              <a:spLocks noChangeArrowheads="1"/>
            </p:cNvSpPr>
            <p:nvPr/>
          </p:nvSpPr>
          <p:spPr bwMode="auto">
            <a:xfrm>
              <a:off x="4304" y="782"/>
              <a:ext cx="77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Oval 107"/>
            <p:cNvSpPr>
              <a:spLocks noChangeArrowheads="1"/>
            </p:cNvSpPr>
            <p:nvPr/>
          </p:nvSpPr>
          <p:spPr bwMode="auto">
            <a:xfrm>
              <a:off x="4837" y="1293"/>
              <a:ext cx="77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Oval 108"/>
            <p:cNvSpPr>
              <a:spLocks noChangeArrowheads="1"/>
            </p:cNvSpPr>
            <p:nvPr/>
          </p:nvSpPr>
          <p:spPr bwMode="auto">
            <a:xfrm>
              <a:off x="4228" y="1293"/>
              <a:ext cx="77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4890" y="1358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4259" y="1380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" name="Group 111"/>
            <p:cNvGrpSpPr/>
            <p:nvPr/>
          </p:nvGrpSpPr>
          <p:grpSpPr bwMode="auto">
            <a:xfrm>
              <a:off x="4013" y="1548"/>
              <a:ext cx="388" cy="327"/>
              <a:chOff x="2964" y="1820"/>
              <a:chExt cx="388" cy="327"/>
            </a:xfrm>
          </p:grpSpPr>
          <p:sp>
            <p:nvSpPr>
              <p:cNvPr id="41" name="Rectangle 112"/>
              <p:cNvSpPr>
                <a:spLocks noChangeArrowheads="1"/>
              </p:cNvSpPr>
              <p:nvPr/>
            </p:nvSpPr>
            <p:spPr bwMode="auto">
              <a:xfrm>
                <a:off x="2964" y="1820"/>
                <a:ext cx="388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800" b="0" i="0" u="none" strike="noStrike" kern="1200" cap="none" spc="0" normalizeH="0" baseline="-25000" noProof="0" dirty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42" name="Line 113"/>
              <p:cNvSpPr>
                <a:spLocks noChangeShapeType="1"/>
              </p:cNvSpPr>
              <p:nvPr/>
            </p:nvSpPr>
            <p:spPr bwMode="auto">
              <a:xfrm>
                <a:off x="3021" y="1879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" name="Rectangle 114"/>
            <p:cNvSpPr>
              <a:spLocks noChangeArrowheads="1"/>
            </p:cNvSpPr>
            <p:nvPr/>
          </p:nvSpPr>
          <p:spPr bwMode="auto">
            <a:xfrm>
              <a:off x="4841" y="1582"/>
              <a:ext cx="35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40" name="Line 116"/>
            <p:cNvSpPr>
              <a:spLocks noChangeShapeType="1"/>
            </p:cNvSpPr>
            <p:nvPr/>
          </p:nvSpPr>
          <p:spPr bwMode="auto">
            <a:xfrm>
              <a:off x="4922" y="1630"/>
              <a:ext cx="1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" name="Text Box 120"/>
          <p:cNvSpPr txBox="1">
            <a:spLocks noChangeArrowheads="1"/>
          </p:cNvSpPr>
          <p:nvPr/>
        </p:nvSpPr>
        <p:spPr bwMode="auto">
          <a:xfrm>
            <a:off x="5828665" y="3393123"/>
            <a:ext cx="3041015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=D       (CP=1)</a:t>
            </a:r>
          </a:p>
        </p:txBody>
      </p:sp>
      <p:grpSp>
        <p:nvGrpSpPr>
          <p:cNvPr id="46" name="Group 143"/>
          <p:cNvGrpSpPr/>
          <p:nvPr/>
        </p:nvGrpSpPr>
        <p:grpSpPr bwMode="auto">
          <a:xfrm>
            <a:off x="4593273" y="4645978"/>
            <a:ext cx="4346575" cy="1836737"/>
            <a:chOff x="2663" y="2869"/>
            <a:chExt cx="2738" cy="1157"/>
          </a:xfrm>
        </p:grpSpPr>
        <p:sp>
          <p:nvSpPr>
            <p:cNvPr id="47" name="Oval 123"/>
            <p:cNvSpPr>
              <a:spLocks noChangeArrowheads="1"/>
            </p:cNvSpPr>
            <p:nvPr/>
          </p:nvSpPr>
          <p:spPr bwMode="auto">
            <a:xfrm>
              <a:off x="3312" y="3320"/>
              <a:ext cx="263" cy="2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Text Box 124"/>
            <p:cNvSpPr txBox="1">
              <a:spLocks noChangeArrowheads="1"/>
            </p:cNvSpPr>
            <p:nvPr/>
          </p:nvSpPr>
          <p:spPr bwMode="auto">
            <a:xfrm>
              <a:off x="3360" y="3293"/>
              <a:ext cx="206" cy="28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9" name="Oval 126"/>
            <p:cNvSpPr>
              <a:spLocks noChangeArrowheads="1"/>
            </p:cNvSpPr>
            <p:nvPr/>
          </p:nvSpPr>
          <p:spPr bwMode="auto">
            <a:xfrm>
              <a:off x="4389" y="3337"/>
              <a:ext cx="262" cy="2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Text Box 127"/>
            <p:cNvSpPr txBox="1">
              <a:spLocks noChangeArrowheads="1"/>
            </p:cNvSpPr>
            <p:nvPr/>
          </p:nvSpPr>
          <p:spPr bwMode="auto">
            <a:xfrm>
              <a:off x="4427" y="3311"/>
              <a:ext cx="20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1" name="Arc 128"/>
            <p:cNvSpPr/>
            <p:nvPr/>
          </p:nvSpPr>
          <p:spPr bwMode="auto">
            <a:xfrm rot="14154867" flipV="1">
              <a:off x="3078" y="3247"/>
              <a:ext cx="360" cy="370"/>
            </a:xfrm>
            <a:custGeom>
              <a:avLst/>
              <a:gdLst>
                <a:gd name="T0" fmla="*/ 0 w 43200"/>
                <a:gd name="T1" fmla="*/ 0 h 43040"/>
                <a:gd name="T2" fmla="*/ 0 w 43200"/>
                <a:gd name="T3" fmla="*/ 0 h 43040"/>
                <a:gd name="T4" fmla="*/ 0 w 43200"/>
                <a:gd name="T5" fmla="*/ 0 h 430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040" fill="none" extrusionOk="0">
                  <a:moveTo>
                    <a:pt x="24224" y="-1"/>
                  </a:moveTo>
                  <a:cubicBezTo>
                    <a:pt x="35057" y="1325"/>
                    <a:pt x="43200" y="10525"/>
                    <a:pt x="43200" y="21440"/>
                  </a:cubicBezTo>
                  <a:cubicBezTo>
                    <a:pt x="43200" y="33369"/>
                    <a:pt x="33529" y="43040"/>
                    <a:pt x="21600" y="43040"/>
                  </a:cubicBezTo>
                  <a:cubicBezTo>
                    <a:pt x="9670" y="43040"/>
                    <a:pt x="0" y="33369"/>
                    <a:pt x="0" y="21440"/>
                  </a:cubicBezTo>
                  <a:cubicBezTo>
                    <a:pt x="-1" y="20484"/>
                    <a:pt x="63" y="19530"/>
                    <a:pt x="189" y="18583"/>
                  </a:cubicBezTo>
                </a:path>
                <a:path w="43200" h="43040" stroke="0" extrusionOk="0">
                  <a:moveTo>
                    <a:pt x="24224" y="-1"/>
                  </a:moveTo>
                  <a:cubicBezTo>
                    <a:pt x="35057" y="1325"/>
                    <a:pt x="43200" y="10525"/>
                    <a:pt x="43200" y="21440"/>
                  </a:cubicBezTo>
                  <a:cubicBezTo>
                    <a:pt x="43200" y="33369"/>
                    <a:pt x="33529" y="43040"/>
                    <a:pt x="21600" y="43040"/>
                  </a:cubicBezTo>
                  <a:cubicBezTo>
                    <a:pt x="9670" y="43040"/>
                    <a:pt x="0" y="33369"/>
                    <a:pt x="0" y="21440"/>
                  </a:cubicBezTo>
                  <a:cubicBezTo>
                    <a:pt x="-1" y="20484"/>
                    <a:pt x="63" y="19530"/>
                    <a:pt x="189" y="18583"/>
                  </a:cubicBezTo>
                  <a:lnTo>
                    <a:pt x="21600" y="21440"/>
                  </a:lnTo>
                  <a:lnTo>
                    <a:pt x="24224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Arc 129"/>
            <p:cNvSpPr/>
            <p:nvPr/>
          </p:nvSpPr>
          <p:spPr bwMode="auto">
            <a:xfrm rot="8094814" flipH="1" flipV="1">
              <a:off x="4518" y="3279"/>
              <a:ext cx="360" cy="370"/>
            </a:xfrm>
            <a:custGeom>
              <a:avLst/>
              <a:gdLst>
                <a:gd name="T0" fmla="*/ 0 w 43200"/>
                <a:gd name="T1" fmla="*/ 0 h 43040"/>
                <a:gd name="T2" fmla="*/ 0 w 43200"/>
                <a:gd name="T3" fmla="*/ 0 h 43040"/>
                <a:gd name="T4" fmla="*/ 0 w 43200"/>
                <a:gd name="T5" fmla="*/ 0 h 430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040" fill="none" extrusionOk="0">
                  <a:moveTo>
                    <a:pt x="24224" y="-1"/>
                  </a:moveTo>
                  <a:cubicBezTo>
                    <a:pt x="35057" y="1325"/>
                    <a:pt x="43200" y="10525"/>
                    <a:pt x="43200" y="21440"/>
                  </a:cubicBezTo>
                  <a:cubicBezTo>
                    <a:pt x="43200" y="33369"/>
                    <a:pt x="33529" y="43040"/>
                    <a:pt x="21600" y="43040"/>
                  </a:cubicBezTo>
                  <a:cubicBezTo>
                    <a:pt x="9670" y="43040"/>
                    <a:pt x="0" y="33369"/>
                    <a:pt x="0" y="21440"/>
                  </a:cubicBezTo>
                  <a:cubicBezTo>
                    <a:pt x="-1" y="20484"/>
                    <a:pt x="63" y="19530"/>
                    <a:pt x="189" y="18583"/>
                  </a:cubicBezTo>
                </a:path>
                <a:path w="43200" h="43040" stroke="0" extrusionOk="0">
                  <a:moveTo>
                    <a:pt x="24224" y="-1"/>
                  </a:moveTo>
                  <a:cubicBezTo>
                    <a:pt x="35057" y="1325"/>
                    <a:pt x="43200" y="10525"/>
                    <a:pt x="43200" y="21440"/>
                  </a:cubicBezTo>
                  <a:cubicBezTo>
                    <a:pt x="43200" y="33369"/>
                    <a:pt x="33529" y="43040"/>
                    <a:pt x="21600" y="43040"/>
                  </a:cubicBezTo>
                  <a:cubicBezTo>
                    <a:pt x="9670" y="43040"/>
                    <a:pt x="0" y="33369"/>
                    <a:pt x="0" y="21440"/>
                  </a:cubicBezTo>
                  <a:cubicBezTo>
                    <a:pt x="-1" y="20484"/>
                    <a:pt x="63" y="19530"/>
                    <a:pt x="189" y="18583"/>
                  </a:cubicBezTo>
                  <a:lnTo>
                    <a:pt x="21600" y="21440"/>
                  </a:lnTo>
                  <a:lnTo>
                    <a:pt x="24224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Arc 132"/>
            <p:cNvSpPr/>
            <p:nvPr/>
          </p:nvSpPr>
          <p:spPr bwMode="auto">
            <a:xfrm rot="-2056892">
              <a:off x="3530" y="3002"/>
              <a:ext cx="898" cy="6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Arc 134"/>
            <p:cNvSpPr/>
            <p:nvPr/>
          </p:nvSpPr>
          <p:spPr bwMode="auto">
            <a:xfrm rot="-2113283" flipH="1" flipV="1">
              <a:off x="3529" y="3272"/>
              <a:ext cx="899" cy="6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Text Box 137"/>
            <p:cNvSpPr txBox="1">
              <a:spLocks noChangeArrowheads="1"/>
            </p:cNvSpPr>
            <p:nvPr/>
          </p:nvSpPr>
          <p:spPr bwMode="auto">
            <a:xfrm>
              <a:off x="2663" y="3325"/>
              <a:ext cx="54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D=0</a:t>
              </a:r>
            </a:p>
          </p:txBody>
        </p:sp>
        <p:sp>
          <p:nvSpPr>
            <p:cNvPr id="56" name="Text Box 138"/>
            <p:cNvSpPr txBox="1">
              <a:spLocks noChangeArrowheads="1"/>
            </p:cNvSpPr>
            <p:nvPr/>
          </p:nvSpPr>
          <p:spPr bwMode="auto">
            <a:xfrm>
              <a:off x="3826" y="3738"/>
              <a:ext cx="54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D=0</a:t>
              </a:r>
            </a:p>
          </p:txBody>
        </p:sp>
        <p:sp>
          <p:nvSpPr>
            <p:cNvPr id="57" name="Text Box 139"/>
            <p:cNvSpPr txBox="1">
              <a:spLocks noChangeArrowheads="1"/>
            </p:cNvSpPr>
            <p:nvPr/>
          </p:nvSpPr>
          <p:spPr bwMode="auto">
            <a:xfrm>
              <a:off x="3728" y="2869"/>
              <a:ext cx="54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D=1</a:t>
              </a:r>
            </a:p>
          </p:txBody>
        </p:sp>
        <p:sp>
          <p:nvSpPr>
            <p:cNvPr id="58" name="Text Box 140"/>
            <p:cNvSpPr txBox="1">
              <a:spLocks noChangeArrowheads="1"/>
            </p:cNvSpPr>
            <p:nvPr/>
          </p:nvSpPr>
          <p:spPr bwMode="auto">
            <a:xfrm>
              <a:off x="4857" y="3325"/>
              <a:ext cx="54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D=1</a:t>
              </a:r>
            </a:p>
          </p:txBody>
        </p:sp>
      </p:grpSp>
      <p:grpSp>
        <p:nvGrpSpPr>
          <p:cNvPr id="59" name="Group 150"/>
          <p:cNvGrpSpPr/>
          <p:nvPr/>
        </p:nvGrpSpPr>
        <p:grpSpPr bwMode="auto">
          <a:xfrm>
            <a:off x="237490" y="980440"/>
            <a:ext cx="3943350" cy="3416301"/>
            <a:chOff x="92" y="656"/>
            <a:chExt cx="2484" cy="2152"/>
          </a:xfrm>
        </p:grpSpPr>
        <p:grpSp>
          <p:nvGrpSpPr>
            <p:cNvPr id="60" name="Group 117"/>
            <p:cNvGrpSpPr/>
            <p:nvPr/>
          </p:nvGrpSpPr>
          <p:grpSpPr bwMode="auto">
            <a:xfrm>
              <a:off x="92" y="656"/>
              <a:ext cx="2484" cy="2152"/>
              <a:chOff x="92" y="656"/>
              <a:chExt cx="2484" cy="2152"/>
            </a:xfrm>
          </p:grpSpPr>
          <p:sp>
            <p:nvSpPr>
              <p:cNvPr id="65" name="Line 5"/>
              <p:cNvSpPr>
                <a:spLocks noChangeShapeType="1"/>
              </p:cNvSpPr>
              <p:nvPr/>
            </p:nvSpPr>
            <p:spPr bwMode="auto">
              <a:xfrm>
                <a:off x="779" y="2059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Rectangle 6"/>
              <p:cNvSpPr>
                <a:spLocks noChangeArrowheads="1"/>
              </p:cNvSpPr>
              <p:nvPr/>
            </p:nvSpPr>
            <p:spPr bwMode="auto">
              <a:xfrm>
                <a:off x="1547" y="1099"/>
                <a:ext cx="480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>
                <a:off x="1786" y="789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Line 10"/>
              <p:cNvSpPr>
                <a:spLocks noChangeShapeType="1"/>
              </p:cNvSpPr>
              <p:nvPr/>
            </p:nvSpPr>
            <p:spPr bwMode="auto">
              <a:xfrm>
                <a:off x="1931" y="2059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11"/>
              <p:cNvSpPr>
                <a:spLocks noChangeShapeType="1"/>
              </p:cNvSpPr>
              <p:nvPr/>
            </p:nvSpPr>
            <p:spPr bwMode="auto">
              <a:xfrm>
                <a:off x="1499" y="955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Line 12"/>
              <p:cNvSpPr>
                <a:spLocks noChangeShapeType="1"/>
              </p:cNvSpPr>
              <p:nvPr/>
            </p:nvSpPr>
            <p:spPr bwMode="auto">
              <a:xfrm>
                <a:off x="1211" y="955"/>
                <a:ext cx="192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Line 13"/>
              <p:cNvSpPr>
                <a:spLocks noChangeShapeType="1"/>
              </p:cNvSpPr>
              <p:nvPr/>
            </p:nvSpPr>
            <p:spPr bwMode="auto">
              <a:xfrm flipH="1">
                <a:off x="1307" y="955"/>
                <a:ext cx="192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Line 14"/>
              <p:cNvSpPr>
                <a:spLocks noChangeShapeType="1"/>
              </p:cNvSpPr>
              <p:nvPr/>
            </p:nvSpPr>
            <p:spPr bwMode="auto">
              <a:xfrm>
                <a:off x="1403" y="1531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Line 15"/>
              <p:cNvSpPr>
                <a:spLocks noChangeShapeType="1"/>
              </p:cNvSpPr>
              <p:nvPr/>
            </p:nvSpPr>
            <p:spPr bwMode="auto">
              <a:xfrm>
                <a:off x="1067" y="1531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Line 16"/>
              <p:cNvSpPr>
                <a:spLocks noChangeShapeType="1"/>
              </p:cNvSpPr>
              <p:nvPr/>
            </p:nvSpPr>
            <p:spPr bwMode="auto">
              <a:xfrm>
                <a:off x="1643" y="138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Line 17"/>
              <p:cNvSpPr>
                <a:spLocks noChangeShapeType="1"/>
              </p:cNvSpPr>
              <p:nvPr/>
            </p:nvSpPr>
            <p:spPr bwMode="auto">
              <a:xfrm>
                <a:off x="1067" y="1387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Oval 18"/>
              <p:cNvSpPr>
                <a:spLocks noChangeArrowheads="1"/>
              </p:cNvSpPr>
              <p:nvPr/>
            </p:nvSpPr>
            <p:spPr bwMode="auto">
              <a:xfrm>
                <a:off x="1759" y="93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Rectangle 20"/>
              <p:cNvSpPr>
                <a:spLocks noChangeArrowheads="1"/>
              </p:cNvSpPr>
              <p:nvPr/>
            </p:nvSpPr>
            <p:spPr bwMode="auto">
              <a:xfrm>
                <a:off x="683" y="1099"/>
                <a:ext cx="480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23"/>
              <p:cNvSpPr>
                <a:spLocks noChangeShapeType="1"/>
              </p:cNvSpPr>
              <p:nvPr/>
            </p:nvSpPr>
            <p:spPr bwMode="auto">
              <a:xfrm>
                <a:off x="913" y="77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24"/>
              <p:cNvSpPr>
                <a:spLocks noChangeShapeType="1"/>
              </p:cNvSpPr>
              <p:nvPr/>
            </p:nvSpPr>
            <p:spPr bwMode="auto">
              <a:xfrm>
                <a:off x="923" y="955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Oval 25"/>
              <p:cNvSpPr>
                <a:spLocks noChangeArrowheads="1"/>
              </p:cNvSpPr>
              <p:nvPr/>
            </p:nvSpPr>
            <p:spPr bwMode="auto">
              <a:xfrm>
                <a:off x="890" y="930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Text Box 28"/>
              <p:cNvSpPr txBox="1">
                <a:spLocks noChangeArrowheads="1"/>
              </p:cNvSpPr>
              <p:nvPr/>
            </p:nvSpPr>
            <p:spPr bwMode="auto">
              <a:xfrm>
                <a:off x="635" y="667"/>
                <a:ext cx="384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82" name="Rectangle 29"/>
              <p:cNvSpPr>
                <a:spLocks noChangeArrowheads="1"/>
              </p:cNvSpPr>
              <p:nvPr/>
            </p:nvSpPr>
            <p:spPr bwMode="auto">
              <a:xfrm>
                <a:off x="1788" y="656"/>
                <a:ext cx="290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83" name="Line 30"/>
              <p:cNvSpPr>
                <a:spLocks noChangeShapeType="1"/>
              </p:cNvSpPr>
              <p:nvPr/>
            </p:nvSpPr>
            <p:spPr bwMode="auto">
              <a:xfrm>
                <a:off x="1855" y="715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Line 33"/>
              <p:cNvSpPr>
                <a:spLocks noChangeShapeType="1"/>
              </p:cNvSpPr>
              <p:nvPr/>
            </p:nvSpPr>
            <p:spPr bwMode="auto">
              <a:xfrm>
                <a:off x="1067" y="2347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Oval 34"/>
              <p:cNvSpPr>
                <a:spLocks noChangeArrowheads="1"/>
              </p:cNvSpPr>
              <p:nvPr/>
            </p:nvSpPr>
            <p:spPr bwMode="auto">
              <a:xfrm>
                <a:off x="1451" y="232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37"/>
              <p:cNvSpPr>
                <a:spLocks noChangeShapeType="1"/>
              </p:cNvSpPr>
              <p:nvPr/>
            </p:nvSpPr>
            <p:spPr bwMode="auto">
              <a:xfrm>
                <a:off x="923" y="1387"/>
                <a:ext cx="0" cy="3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Rectangle 39"/>
              <p:cNvSpPr>
                <a:spLocks noChangeArrowheads="1"/>
              </p:cNvSpPr>
              <p:nvPr/>
            </p:nvSpPr>
            <p:spPr bwMode="auto">
              <a:xfrm>
                <a:off x="683" y="1771"/>
                <a:ext cx="480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43"/>
              <p:cNvSpPr>
                <a:spLocks noChangeShapeType="1"/>
              </p:cNvSpPr>
              <p:nvPr/>
            </p:nvSpPr>
            <p:spPr bwMode="auto">
              <a:xfrm>
                <a:off x="1787" y="1387"/>
                <a:ext cx="0" cy="3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1547" y="1771"/>
                <a:ext cx="480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47"/>
              <p:cNvSpPr>
                <a:spLocks noChangeShapeType="1"/>
              </p:cNvSpPr>
              <p:nvPr/>
            </p:nvSpPr>
            <p:spPr bwMode="auto">
              <a:xfrm>
                <a:off x="1067" y="2059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48"/>
              <p:cNvSpPr>
                <a:spLocks noChangeShapeType="1"/>
              </p:cNvSpPr>
              <p:nvPr/>
            </p:nvSpPr>
            <p:spPr bwMode="auto">
              <a:xfrm>
                <a:off x="1643" y="2059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49"/>
              <p:cNvSpPr>
                <a:spLocks noChangeShapeType="1"/>
              </p:cNvSpPr>
              <p:nvPr/>
            </p:nvSpPr>
            <p:spPr bwMode="auto">
              <a:xfrm>
                <a:off x="1476" y="237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1353" y="2478"/>
                <a:ext cx="393" cy="33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94" name="Line 51"/>
              <p:cNvSpPr>
                <a:spLocks noChangeShapeType="1"/>
              </p:cNvSpPr>
              <p:nvPr/>
            </p:nvSpPr>
            <p:spPr bwMode="auto">
              <a:xfrm>
                <a:off x="923" y="1627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52"/>
              <p:cNvSpPr>
                <a:spLocks noChangeShapeType="1"/>
              </p:cNvSpPr>
              <p:nvPr/>
            </p:nvSpPr>
            <p:spPr bwMode="auto">
              <a:xfrm flipH="1">
                <a:off x="1451" y="215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Line 53"/>
              <p:cNvSpPr>
                <a:spLocks noChangeShapeType="1"/>
              </p:cNvSpPr>
              <p:nvPr/>
            </p:nvSpPr>
            <p:spPr bwMode="auto">
              <a:xfrm>
                <a:off x="1307" y="1627"/>
                <a:ext cx="144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Rectangle 54"/>
              <p:cNvSpPr>
                <a:spLocks noChangeArrowheads="1"/>
              </p:cNvSpPr>
              <p:nvPr/>
            </p:nvSpPr>
            <p:spPr bwMode="auto">
              <a:xfrm>
                <a:off x="678" y="2343"/>
                <a:ext cx="278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98" name="Oval 55"/>
              <p:cNvSpPr>
                <a:spLocks noChangeArrowheads="1"/>
              </p:cNvSpPr>
              <p:nvPr/>
            </p:nvSpPr>
            <p:spPr bwMode="auto">
              <a:xfrm>
                <a:off x="890" y="160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Freeform 56"/>
              <p:cNvSpPr/>
              <p:nvPr/>
            </p:nvSpPr>
            <p:spPr bwMode="auto">
              <a:xfrm>
                <a:off x="1909" y="1391"/>
                <a:ext cx="326" cy="141"/>
              </a:xfrm>
              <a:custGeom>
                <a:avLst/>
                <a:gdLst>
                  <a:gd name="T0" fmla="*/ 0 w 326"/>
                  <a:gd name="T1" fmla="*/ 0 h 141"/>
                  <a:gd name="T2" fmla="*/ 0 w 326"/>
                  <a:gd name="T3" fmla="*/ 141 h 141"/>
                  <a:gd name="T4" fmla="*/ 326 w 326"/>
                  <a:gd name="T5" fmla="*/ 141 h 1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6" h="141">
                    <a:moveTo>
                      <a:pt x="0" y="0"/>
                    </a:moveTo>
                    <a:lnTo>
                      <a:pt x="0" y="141"/>
                    </a:lnTo>
                    <a:lnTo>
                      <a:pt x="326" y="14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57"/>
              <p:cNvSpPr/>
              <p:nvPr/>
            </p:nvSpPr>
            <p:spPr bwMode="auto">
              <a:xfrm>
                <a:off x="399" y="1391"/>
                <a:ext cx="369" cy="119"/>
              </a:xfrm>
              <a:custGeom>
                <a:avLst/>
                <a:gdLst>
                  <a:gd name="T0" fmla="*/ 369 w 369"/>
                  <a:gd name="T1" fmla="*/ 0 h 119"/>
                  <a:gd name="T2" fmla="*/ 369 w 369"/>
                  <a:gd name="T3" fmla="*/ 119 h 119"/>
                  <a:gd name="T4" fmla="*/ 0 w 369"/>
                  <a:gd name="T5" fmla="*/ 119 h 1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9" h="119">
                    <a:moveTo>
                      <a:pt x="369" y="0"/>
                    </a:moveTo>
                    <a:lnTo>
                      <a:pt x="369" y="119"/>
                    </a:lnTo>
                    <a:lnTo>
                      <a:pt x="0" y="119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1" name="Group 65"/>
              <p:cNvGrpSpPr/>
              <p:nvPr/>
            </p:nvGrpSpPr>
            <p:grpSpPr bwMode="auto">
              <a:xfrm>
                <a:off x="2188" y="1385"/>
                <a:ext cx="388" cy="327"/>
                <a:chOff x="2964" y="1820"/>
                <a:chExt cx="388" cy="327"/>
              </a:xfrm>
            </p:grpSpPr>
            <p:sp>
              <p:nvSpPr>
                <p:cNvPr id="108" name="Rectangle 62"/>
                <p:cNvSpPr>
                  <a:spLocks noChangeArrowheads="1"/>
                </p:cNvSpPr>
                <p:nvPr/>
              </p:nvSpPr>
              <p:spPr bwMode="auto">
                <a:xfrm>
                  <a:off x="2964" y="1820"/>
                  <a:ext cx="388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</a:t>
                  </a:r>
                  <a:r>
                    <a:rPr kumimoji="1" lang="en-US" altLang="zh-CN" sz="2800" b="0" i="0" u="none" strike="noStrike" kern="1200" cap="none" spc="0" normalizeH="0" baseline="-25000" noProof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09" name="Line 63"/>
                <p:cNvSpPr>
                  <a:spLocks noChangeShapeType="1"/>
                </p:cNvSpPr>
                <p:nvPr/>
              </p:nvSpPr>
              <p:spPr bwMode="auto">
                <a:xfrm>
                  <a:off x="3021" y="1879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2" name="Rectangle 64"/>
              <p:cNvSpPr>
                <a:spLocks noChangeArrowheads="1"/>
              </p:cNvSpPr>
              <p:nvPr/>
            </p:nvSpPr>
            <p:spPr bwMode="auto">
              <a:xfrm>
                <a:off x="92" y="1364"/>
                <a:ext cx="35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1" lang="en-US" altLang="zh-CN" sz="2800" b="0" i="0" u="none" strike="noStrike" kern="1200" cap="none" spc="0" normalizeH="0" baseline="-25000" noProof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03" name="Oval 66"/>
              <p:cNvSpPr>
                <a:spLocks noChangeArrowheads="1"/>
              </p:cNvSpPr>
              <p:nvPr/>
            </p:nvSpPr>
            <p:spPr bwMode="auto">
              <a:xfrm>
                <a:off x="1736" y="1674"/>
                <a:ext cx="86" cy="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Oval 67"/>
              <p:cNvSpPr>
                <a:spLocks noChangeArrowheads="1"/>
              </p:cNvSpPr>
              <p:nvPr/>
            </p:nvSpPr>
            <p:spPr bwMode="auto">
              <a:xfrm>
                <a:off x="867" y="1685"/>
                <a:ext cx="86" cy="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Oval 68"/>
              <p:cNvSpPr>
                <a:spLocks noChangeArrowheads="1"/>
              </p:cNvSpPr>
              <p:nvPr/>
            </p:nvSpPr>
            <p:spPr bwMode="auto">
              <a:xfrm>
                <a:off x="1736" y="1011"/>
                <a:ext cx="86" cy="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Oval 69"/>
              <p:cNvSpPr>
                <a:spLocks noChangeArrowheads="1"/>
              </p:cNvSpPr>
              <p:nvPr/>
            </p:nvSpPr>
            <p:spPr bwMode="auto">
              <a:xfrm>
                <a:off x="856" y="1011"/>
                <a:ext cx="86" cy="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Line 115"/>
              <p:cNvSpPr>
                <a:spLocks noChangeShapeType="1"/>
              </p:cNvSpPr>
              <p:nvPr/>
            </p:nvSpPr>
            <p:spPr bwMode="auto">
              <a:xfrm>
                <a:off x="141" y="1413"/>
                <a:ext cx="10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1" name="Text Box 146"/>
            <p:cNvSpPr txBox="1">
              <a:spLocks noChangeArrowheads="1"/>
            </p:cNvSpPr>
            <p:nvPr/>
          </p:nvSpPr>
          <p:spPr bwMode="auto">
            <a:xfrm>
              <a:off x="684" y="1054"/>
              <a:ext cx="33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2" name="Text Box 147"/>
            <p:cNvSpPr txBox="1">
              <a:spLocks noChangeArrowheads="1"/>
            </p:cNvSpPr>
            <p:nvPr/>
          </p:nvSpPr>
          <p:spPr bwMode="auto">
            <a:xfrm>
              <a:off x="1543" y="1087"/>
              <a:ext cx="33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3" name="Text Box 148"/>
            <p:cNvSpPr txBox="1">
              <a:spLocks noChangeArrowheads="1"/>
            </p:cNvSpPr>
            <p:nvPr/>
          </p:nvSpPr>
          <p:spPr bwMode="auto">
            <a:xfrm>
              <a:off x="1532" y="1728"/>
              <a:ext cx="33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4" name="Text Box 149"/>
            <p:cNvSpPr txBox="1">
              <a:spLocks noChangeArrowheads="1"/>
            </p:cNvSpPr>
            <p:nvPr/>
          </p:nvSpPr>
          <p:spPr bwMode="auto">
            <a:xfrm>
              <a:off x="652" y="1750"/>
              <a:ext cx="33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79120" y="228600"/>
            <a:ext cx="331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电位触发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触发器</a:t>
            </a:r>
            <a:endParaRPr lang="zh-CN" altLang="en-US" dirty="0">
              <a:latin typeface="+mn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65320" y="441960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逻辑符号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26720" y="4297680"/>
            <a:ext cx="294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功能表（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CP=1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556760" y="2697480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特征方程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26280" y="41148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状态转换图</a:t>
            </a:r>
          </a:p>
        </p:txBody>
      </p:sp>
      <p:sp>
        <p:nvSpPr>
          <p:cNvPr id="115" name="灯片编号占位符 112"/>
          <p:cNvSpPr txBox="1"/>
          <p:nvPr/>
        </p:nvSpPr>
        <p:spPr>
          <a:xfrm>
            <a:off x="6644640" y="618744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BF59E8-3B5B-4FD1-ABC6-5D0A35914F4F}" type="slidenum"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3489960" y="2365375"/>
            <a:ext cx="5080" cy="1119505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" name="直接连接符 2"/>
          <p:cNvCxnSpPr/>
          <p:nvPr/>
        </p:nvCxnSpPr>
        <p:spPr>
          <a:xfrm>
            <a:off x="1649730" y="3223895"/>
            <a:ext cx="0" cy="255905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6" name="直接连接符 115"/>
          <p:cNvCxnSpPr/>
          <p:nvPr/>
        </p:nvCxnSpPr>
        <p:spPr>
          <a:xfrm>
            <a:off x="1624330" y="3469640"/>
            <a:ext cx="186055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7" name="直接连接符 116"/>
          <p:cNvCxnSpPr/>
          <p:nvPr/>
        </p:nvCxnSpPr>
        <p:spPr>
          <a:xfrm flipH="1">
            <a:off x="878205" y="2339975"/>
            <a:ext cx="10160" cy="1242060"/>
          </a:xfrm>
          <a:prstGeom prst="line">
            <a:avLst/>
          </a:prstGeom>
          <a:noFill/>
          <a:ln w="38100" cap="flat" cmpd="sng" algn="ctr">
            <a:solidFill>
              <a:srgbClr val="1F08F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8" name="直接连接符 117"/>
          <p:cNvCxnSpPr/>
          <p:nvPr/>
        </p:nvCxnSpPr>
        <p:spPr>
          <a:xfrm>
            <a:off x="893445" y="3556000"/>
            <a:ext cx="2009140" cy="0"/>
          </a:xfrm>
          <a:prstGeom prst="line">
            <a:avLst/>
          </a:prstGeom>
          <a:noFill/>
          <a:ln w="38100" cap="flat" cmpd="sng" algn="ctr">
            <a:solidFill>
              <a:srgbClr val="1F08F8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9" name="直接连接符 118"/>
          <p:cNvCxnSpPr/>
          <p:nvPr/>
        </p:nvCxnSpPr>
        <p:spPr>
          <a:xfrm flipV="1">
            <a:off x="2907665" y="3218815"/>
            <a:ext cx="0" cy="358140"/>
          </a:xfrm>
          <a:prstGeom prst="line">
            <a:avLst/>
          </a:prstGeom>
          <a:noFill/>
          <a:ln w="38100" cap="flat" cmpd="sng" algn="ctr">
            <a:solidFill>
              <a:srgbClr val="1F08F8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 autoUpdateAnimBg="0"/>
      <p:bldP spid="111" grpId="0"/>
      <p:bldP spid="113" grpId="0"/>
      <p:bldP spid="1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 txBox="1"/>
          <p:nvPr/>
        </p:nvSpPr>
        <p:spPr>
          <a:xfrm>
            <a:off x="0" y="6473873"/>
            <a:ext cx="902677" cy="33840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B291C-51FB-4C18-A138-CCB3C24CD792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750569" y="320040"/>
            <a:ext cx="67236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、传输延迟时间：上升沿到稳定输出</a:t>
            </a:r>
          </a:p>
        </p:txBody>
      </p:sp>
      <p:grpSp>
        <p:nvGrpSpPr>
          <p:cNvPr id="4" name="Group 64"/>
          <p:cNvGrpSpPr/>
          <p:nvPr/>
        </p:nvGrpSpPr>
        <p:grpSpPr bwMode="auto">
          <a:xfrm>
            <a:off x="5283518" y="1180783"/>
            <a:ext cx="2598737" cy="4105275"/>
            <a:chOff x="2372" y="869"/>
            <a:chExt cx="1637" cy="2586"/>
          </a:xfrm>
        </p:grpSpPr>
        <p:sp>
          <p:nvSpPr>
            <p:cNvPr id="5" name="Line 34"/>
            <p:cNvSpPr>
              <a:spLocks noChangeShapeType="1"/>
            </p:cNvSpPr>
            <p:nvPr/>
          </p:nvSpPr>
          <p:spPr bwMode="auto">
            <a:xfrm>
              <a:off x="2372" y="894"/>
              <a:ext cx="0" cy="2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Line 36"/>
            <p:cNvSpPr>
              <a:spLocks noChangeShapeType="1"/>
            </p:cNvSpPr>
            <p:nvPr/>
          </p:nvSpPr>
          <p:spPr bwMode="auto">
            <a:xfrm>
              <a:off x="2564" y="1166"/>
              <a:ext cx="0" cy="10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37"/>
            <p:cNvSpPr>
              <a:spLocks noChangeShapeType="1"/>
            </p:cNvSpPr>
            <p:nvPr/>
          </p:nvSpPr>
          <p:spPr bwMode="auto">
            <a:xfrm>
              <a:off x="2724" y="2796"/>
              <a:ext cx="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38"/>
            <p:cNvSpPr>
              <a:spLocks noChangeShapeType="1"/>
            </p:cNvSpPr>
            <p:nvPr/>
          </p:nvSpPr>
          <p:spPr bwMode="auto">
            <a:xfrm>
              <a:off x="3693" y="869"/>
              <a:ext cx="0" cy="2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39"/>
            <p:cNvSpPr>
              <a:spLocks noChangeShapeType="1"/>
            </p:cNvSpPr>
            <p:nvPr/>
          </p:nvSpPr>
          <p:spPr bwMode="auto">
            <a:xfrm>
              <a:off x="4009" y="1208"/>
              <a:ext cx="0" cy="10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40"/>
            <p:cNvSpPr>
              <a:spLocks noChangeShapeType="1"/>
            </p:cNvSpPr>
            <p:nvPr/>
          </p:nvSpPr>
          <p:spPr bwMode="auto">
            <a:xfrm>
              <a:off x="3921" y="2882"/>
              <a:ext cx="0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Group 54"/>
          <p:cNvGrpSpPr/>
          <p:nvPr/>
        </p:nvGrpSpPr>
        <p:grpSpPr bwMode="auto">
          <a:xfrm>
            <a:off x="2986405" y="2473008"/>
            <a:ext cx="5792788" cy="2376487"/>
            <a:chOff x="925" y="1683"/>
            <a:chExt cx="3649" cy="1497"/>
          </a:xfrm>
        </p:grpSpPr>
        <p:grpSp>
          <p:nvGrpSpPr>
            <p:cNvPr id="12" name="Group 32"/>
            <p:cNvGrpSpPr/>
            <p:nvPr/>
          </p:nvGrpSpPr>
          <p:grpSpPr bwMode="auto">
            <a:xfrm>
              <a:off x="925" y="2822"/>
              <a:ext cx="407" cy="327"/>
              <a:chOff x="925" y="1931"/>
              <a:chExt cx="407" cy="327"/>
            </a:xfrm>
          </p:grpSpPr>
          <p:sp>
            <p:nvSpPr>
              <p:cNvPr id="17" name="Text Box 30"/>
              <p:cNvSpPr txBox="1">
                <a:spLocks noChangeArrowheads="1"/>
              </p:cNvSpPr>
              <p:nvPr/>
            </p:nvSpPr>
            <p:spPr bwMode="auto">
              <a:xfrm>
                <a:off x="925" y="1931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>
                <a:off x="994" y="1988"/>
                <a:ext cx="1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3" name="Group 51"/>
            <p:cNvGrpSpPr/>
            <p:nvPr/>
          </p:nvGrpSpPr>
          <p:grpSpPr bwMode="auto">
            <a:xfrm>
              <a:off x="937" y="1683"/>
              <a:ext cx="3637" cy="338"/>
              <a:chOff x="937" y="1683"/>
              <a:chExt cx="3637" cy="338"/>
            </a:xfrm>
          </p:grpSpPr>
          <p:sp>
            <p:nvSpPr>
              <p:cNvPr id="15" name="Text Box 29"/>
              <p:cNvSpPr txBox="1">
                <a:spLocks noChangeArrowheads="1"/>
              </p:cNvSpPr>
              <p:nvPr/>
            </p:nvSpPr>
            <p:spPr bwMode="auto">
              <a:xfrm>
                <a:off x="937" y="1694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6" name="Freeform 50"/>
              <p:cNvSpPr/>
              <p:nvPr/>
            </p:nvSpPr>
            <p:spPr bwMode="auto">
              <a:xfrm>
                <a:off x="1186" y="1683"/>
                <a:ext cx="3388" cy="248"/>
              </a:xfrm>
              <a:custGeom>
                <a:avLst/>
                <a:gdLst>
                  <a:gd name="T0" fmla="*/ 0 w 3388"/>
                  <a:gd name="T1" fmla="*/ 248 h 248"/>
                  <a:gd name="T2" fmla="*/ 1242 w 3388"/>
                  <a:gd name="T3" fmla="*/ 248 h 248"/>
                  <a:gd name="T4" fmla="*/ 1491 w 3388"/>
                  <a:gd name="T5" fmla="*/ 0 h 248"/>
                  <a:gd name="T6" fmla="*/ 2733 w 3388"/>
                  <a:gd name="T7" fmla="*/ 0 h 248"/>
                  <a:gd name="T8" fmla="*/ 2982 w 3388"/>
                  <a:gd name="T9" fmla="*/ 248 h 248"/>
                  <a:gd name="T10" fmla="*/ 3388 w 3388"/>
                  <a:gd name="T11" fmla="*/ 248 h 2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388" h="248">
                    <a:moveTo>
                      <a:pt x="0" y="248"/>
                    </a:moveTo>
                    <a:lnTo>
                      <a:pt x="1242" y="248"/>
                    </a:lnTo>
                    <a:lnTo>
                      <a:pt x="1491" y="0"/>
                    </a:lnTo>
                    <a:lnTo>
                      <a:pt x="2733" y="0"/>
                    </a:lnTo>
                    <a:lnTo>
                      <a:pt x="2982" y="248"/>
                    </a:lnTo>
                    <a:lnTo>
                      <a:pt x="3388" y="24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" name="Freeform 52"/>
            <p:cNvSpPr/>
            <p:nvPr/>
          </p:nvSpPr>
          <p:spPr bwMode="auto">
            <a:xfrm>
              <a:off x="1220" y="2932"/>
              <a:ext cx="3354" cy="248"/>
            </a:xfrm>
            <a:custGeom>
              <a:avLst/>
              <a:gdLst>
                <a:gd name="T0" fmla="*/ 0 w 3354"/>
                <a:gd name="T1" fmla="*/ 0 h 248"/>
                <a:gd name="T2" fmla="*/ 1389 w 3354"/>
                <a:gd name="T3" fmla="*/ 0 h 248"/>
                <a:gd name="T4" fmla="*/ 1637 w 3354"/>
                <a:gd name="T5" fmla="*/ 248 h 248"/>
                <a:gd name="T6" fmla="*/ 2564 w 3354"/>
                <a:gd name="T7" fmla="*/ 248 h 248"/>
                <a:gd name="T8" fmla="*/ 2812 w 3354"/>
                <a:gd name="T9" fmla="*/ 0 h 248"/>
                <a:gd name="T10" fmla="*/ 3354 w 3354"/>
                <a:gd name="T11" fmla="*/ 0 h 2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54" h="248">
                  <a:moveTo>
                    <a:pt x="0" y="0"/>
                  </a:moveTo>
                  <a:lnTo>
                    <a:pt x="1389" y="0"/>
                  </a:lnTo>
                  <a:lnTo>
                    <a:pt x="1637" y="248"/>
                  </a:lnTo>
                  <a:lnTo>
                    <a:pt x="2564" y="248"/>
                  </a:lnTo>
                  <a:lnTo>
                    <a:pt x="2812" y="0"/>
                  </a:lnTo>
                  <a:lnTo>
                    <a:pt x="3354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Group 71"/>
          <p:cNvGrpSpPr/>
          <p:nvPr/>
        </p:nvGrpSpPr>
        <p:grpSpPr bwMode="auto">
          <a:xfrm>
            <a:off x="4653280" y="2993708"/>
            <a:ext cx="4141788" cy="2579687"/>
            <a:chOff x="1975" y="2011"/>
            <a:chExt cx="2609" cy="1625"/>
          </a:xfrm>
        </p:grpSpPr>
        <p:sp>
          <p:nvSpPr>
            <p:cNvPr id="20" name="Line 56"/>
            <p:cNvSpPr>
              <a:spLocks noChangeShapeType="1"/>
            </p:cNvSpPr>
            <p:nvPr/>
          </p:nvSpPr>
          <p:spPr bwMode="auto">
            <a:xfrm>
              <a:off x="2044" y="2022"/>
              <a:ext cx="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57"/>
            <p:cNvSpPr>
              <a:spLocks noChangeShapeType="1"/>
            </p:cNvSpPr>
            <p:nvPr/>
          </p:nvSpPr>
          <p:spPr bwMode="auto">
            <a:xfrm flipH="1">
              <a:off x="2564" y="2033"/>
              <a:ext cx="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58"/>
            <p:cNvSpPr>
              <a:spLocks noChangeShapeType="1"/>
            </p:cNvSpPr>
            <p:nvPr/>
          </p:nvSpPr>
          <p:spPr bwMode="auto">
            <a:xfrm flipH="1">
              <a:off x="3987" y="2021"/>
              <a:ext cx="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59"/>
            <p:cNvSpPr>
              <a:spLocks noChangeShapeType="1"/>
            </p:cNvSpPr>
            <p:nvPr/>
          </p:nvSpPr>
          <p:spPr bwMode="auto">
            <a:xfrm>
              <a:off x="3377" y="2022"/>
              <a:ext cx="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60"/>
            <p:cNvSpPr>
              <a:spLocks noChangeShapeType="1"/>
            </p:cNvSpPr>
            <p:nvPr/>
          </p:nvSpPr>
          <p:spPr bwMode="auto">
            <a:xfrm flipH="1">
              <a:off x="3919" y="3308"/>
              <a:ext cx="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61"/>
            <p:cNvSpPr>
              <a:spLocks noChangeShapeType="1"/>
            </p:cNvSpPr>
            <p:nvPr/>
          </p:nvSpPr>
          <p:spPr bwMode="auto">
            <a:xfrm>
              <a:off x="3377" y="3343"/>
              <a:ext cx="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62"/>
            <p:cNvSpPr>
              <a:spLocks noChangeShapeType="1"/>
            </p:cNvSpPr>
            <p:nvPr/>
          </p:nvSpPr>
          <p:spPr bwMode="auto">
            <a:xfrm flipH="1">
              <a:off x="2700" y="3275"/>
              <a:ext cx="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63"/>
            <p:cNvSpPr>
              <a:spLocks noChangeShapeType="1"/>
            </p:cNvSpPr>
            <p:nvPr/>
          </p:nvSpPr>
          <p:spPr bwMode="auto">
            <a:xfrm>
              <a:off x="2033" y="3264"/>
              <a:ext cx="3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auto">
            <a:xfrm>
              <a:off x="1975" y="2011"/>
              <a:ext cx="127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pLHCP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Q</a:t>
              </a:r>
              <a:endParaRPr kumimoji="1" lang="en-US" altLang="zh-CN" sz="2800" b="0" i="0" u="none" strike="noStrike" kern="1200" cap="none" spc="0" normalizeH="0" baseline="-2500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Text Box 66"/>
            <p:cNvSpPr txBox="1">
              <a:spLocks noChangeArrowheads="1"/>
            </p:cNvSpPr>
            <p:nvPr/>
          </p:nvSpPr>
          <p:spPr bwMode="auto">
            <a:xfrm>
              <a:off x="3387" y="2033"/>
              <a:ext cx="110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pHLCP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Q</a:t>
              </a:r>
            </a:p>
          </p:txBody>
        </p:sp>
        <p:sp>
          <p:nvSpPr>
            <p:cNvPr id="30" name="Text Box 67"/>
            <p:cNvSpPr txBox="1">
              <a:spLocks noChangeArrowheads="1"/>
            </p:cNvSpPr>
            <p:nvPr/>
          </p:nvSpPr>
          <p:spPr bwMode="auto">
            <a:xfrm>
              <a:off x="2111" y="3275"/>
              <a:ext cx="110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0" i="0" u="none" strike="noStrike" kern="1200" cap="none" spc="0" normalizeH="0" baseline="0" noProof="0" dirty="0" err="1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1" lang="en-US" altLang="zh-CN" sz="2800" b="0" i="0" u="none" strike="noStrike" kern="1200" cap="none" spc="0" normalizeH="0" baseline="-25000" noProof="0" dirty="0" err="1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pHLCP</a:t>
              </a:r>
              <a:r>
                <a:rPr kumimoji="1" lang="en-US" altLang="zh-CN" sz="2800" b="0" i="0" u="none" strike="noStrike" kern="1200" cap="none" spc="0" normalizeH="0" baseline="-25000" noProof="0" dirty="0" err="1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Q</a:t>
              </a:r>
              <a:endParaRPr kumimoji="1" lang="en-US" altLang="zh-CN" sz="2800" b="0" i="0" u="none" strike="noStrike" kern="1200" cap="none" spc="0" normalizeH="0" baseline="-25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31" name="Line 68"/>
            <p:cNvSpPr>
              <a:spLocks noChangeShapeType="1"/>
            </p:cNvSpPr>
            <p:nvPr/>
          </p:nvSpPr>
          <p:spPr bwMode="auto">
            <a:xfrm>
              <a:off x="2886" y="3421"/>
              <a:ext cx="1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Text Box 69"/>
            <p:cNvSpPr txBox="1">
              <a:spLocks noChangeArrowheads="1"/>
            </p:cNvSpPr>
            <p:nvPr/>
          </p:nvSpPr>
          <p:spPr bwMode="auto">
            <a:xfrm>
              <a:off x="3308" y="3309"/>
              <a:ext cx="127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t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pLHCP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Q</a:t>
              </a:r>
              <a:endParaRPr kumimoji="1" lang="en-US" altLang="zh-CN" sz="2800" b="0" i="0" u="none" strike="noStrike" kern="1200" cap="none" spc="0" normalizeH="0" baseline="-2500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70"/>
            <p:cNvSpPr>
              <a:spLocks noChangeShapeType="1"/>
            </p:cNvSpPr>
            <p:nvPr/>
          </p:nvSpPr>
          <p:spPr bwMode="auto">
            <a:xfrm>
              <a:off x="4079" y="3455"/>
              <a:ext cx="1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" name="Group 143"/>
          <p:cNvGrpSpPr/>
          <p:nvPr/>
        </p:nvGrpSpPr>
        <p:grpSpPr bwMode="auto">
          <a:xfrm>
            <a:off x="4978718" y="3439795"/>
            <a:ext cx="3441700" cy="2519363"/>
            <a:chOff x="2406" y="2292"/>
            <a:chExt cx="2168" cy="1587"/>
          </a:xfrm>
        </p:grpSpPr>
        <p:sp>
          <p:nvSpPr>
            <p:cNvPr id="35" name="Text Box 139"/>
            <p:cNvSpPr txBox="1">
              <a:spLocks noChangeArrowheads="1"/>
            </p:cNvSpPr>
            <p:nvPr/>
          </p:nvSpPr>
          <p:spPr bwMode="auto">
            <a:xfrm>
              <a:off x="2406" y="2292"/>
              <a:ext cx="78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两级门</a:t>
              </a:r>
            </a:p>
          </p:txBody>
        </p:sp>
        <p:sp>
          <p:nvSpPr>
            <p:cNvPr id="36" name="Text Box 140"/>
            <p:cNvSpPr txBox="1">
              <a:spLocks noChangeArrowheads="1"/>
            </p:cNvSpPr>
            <p:nvPr/>
          </p:nvSpPr>
          <p:spPr bwMode="auto">
            <a:xfrm>
              <a:off x="2473" y="3591"/>
              <a:ext cx="78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三级门</a:t>
              </a:r>
            </a:p>
          </p:txBody>
        </p:sp>
        <p:sp>
          <p:nvSpPr>
            <p:cNvPr id="37" name="Text Box 141"/>
            <p:cNvSpPr txBox="1">
              <a:spLocks noChangeArrowheads="1"/>
            </p:cNvSpPr>
            <p:nvPr/>
          </p:nvSpPr>
          <p:spPr bwMode="auto">
            <a:xfrm>
              <a:off x="3716" y="3579"/>
              <a:ext cx="78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两级门</a:t>
              </a:r>
            </a:p>
          </p:txBody>
        </p:sp>
        <p:sp>
          <p:nvSpPr>
            <p:cNvPr id="38" name="Text Box 142"/>
            <p:cNvSpPr txBox="1">
              <a:spLocks noChangeArrowheads="1"/>
            </p:cNvSpPr>
            <p:nvPr/>
          </p:nvSpPr>
          <p:spPr bwMode="auto">
            <a:xfrm>
              <a:off x="3794" y="2337"/>
              <a:ext cx="78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三级门</a:t>
              </a:r>
            </a:p>
          </p:txBody>
        </p:sp>
      </p:grpSp>
      <p:grpSp>
        <p:nvGrpSpPr>
          <p:cNvPr id="39" name="Group 150"/>
          <p:cNvGrpSpPr/>
          <p:nvPr/>
        </p:nvGrpSpPr>
        <p:grpSpPr bwMode="auto">
          <a:xfrm>
            <a:off x="2905443" y="1180783"/>
            <a:ext cx="5894387" cy="1258887"/>
            <a:chOff x="1100" y="869"/>
            <a:chExt cx="3713" cy="793"/>
          </a:xfrm>
        </p:grpSpPr>
        <p:grpSp>
          <p:nvGrpSpPr>
            <p:cNvPr id="40" name="Group 145"/>
            <p:cNvGrpSpPr/>
            <p:nvPr/>
          </p:nvGrpSpPr>
          <p:grpSpPr bwMode="auto">
            <a:xfrm>
              <a:off x="1100" y="869"/>
              <a:ext cx="3666" cy="376"/>
              <a:chOff x="1100" y="869"/>
              <a:chExt cx="3666" cy="376"/>
            </a:xfrm>
          </p:grpSpPr>
          <p:sp>
            <p:nvSpPr>
              <p:cNvPr id="43" name="Text Box 5"/>
              <p:cNvSpPr txBox="1">
                <a:spLocks noChangeArrowheads="1"/>
              </p:cNvSpPr>
              <p:nvPr/>
            </p:nvSpPr>
            <p:spPr bwMode="auto">
              <a:xfrm>
                <a:off x="1100" y="918"/>
                <a:ext cx="582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1444" y="869"/>
                <a:ext cx="3031" cy="248"/>
              </a:xfrm>
              <a:custGeom>
                <a:avLst/>
                <a:gdLst>
                  <a:gd name="T0" fmla="*/ 0 w 2823"/>
                  <a:gd name="T1" fmla="*/ 248 h 248"/>
                  <a:gd name="T2" fmla="*/ 1387 w 2823"/>
                  <a:gd name="T3" fmla="*/ 248 h 248"/>
                  <a:gd name="T4" fmla="*/ 1611 w 2823"/>
                  <a:gd name="T5" fmla="*/ 0 h 248"/>
                  <a:gd name="T6" fmla="*/ 2144 w 2823"/>
                  <a:gd name="T7" fmla="*/ 0 h 248"/>
                  <a:gd name="T8" fmla="*/ 2351 w 2823"/>
                  <a:gd name="T9" fmla="*/ 248 h 248"/>
                  <a:gd name="T10" fmla="*/ 3125 w 2823"/>
                  <a:gd name="T11" fmla="*/ 248 h 248"/>
                  <a:gd name="T12" fmla="*/ 3367 w 2823"/>
                  <a:gd name="T13" fmla="*/ 0 h 248"/>
                  <a:gd name="T14" fmla="*/ 4027 w 2823"/>
                  <a:gd name="T15" fmla="*/ 0 h 2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823" h="248">
                    <a:moveTo>
                      <a:pt x="0" y="248"/>
                    </a:moveTo>
                    <a:lnTo>
                      <a:pt x="971" y="248"/>
                    </a:lnTo>
                    <a:lnTo>
                      <a:pt x="1129" y="0"/>
                    </a:lnTo>
                    <a:lnTo>
                      <a:pt x="1502" y="0"/>
                    </a:lnTo>
                    <a:lnTo>
                      <a:pt x="1649" y="248"/>
                    </a:lnTo>
                    <a:lnTo>
                      <a:pt x="2191" y="248"/>
                    </a:lnTo>
                    <a:lnTo>
                      <a:pt x="2360" y="0"/>
                    </a:lnTo>
                    <a:lnTo>
                      <a:pt x="2823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Line 7"/>
              <p:cNvSpPr>
                <a:spLocks noChangeShapeType="1"/>
              </p:cNvSpPr>
              <p:nvPr/>
            </p:nvSpPr>
            <p:spPr bwMode="auto">
              <a:xfrm>
                <a:off x="4463" y="869"/>
                <a:ext cx="30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1190" y="1335"/>
              <a:ext cx="37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42" name="Freeform 149"/>
            <p:cNvSpPr/>
            <p:nvPr/>
          </p:nvSpPr>
          <p:spPr bwMode="auto">
            <a:xfrm>
              <a:off x="1492" y="1267"/>
              <a:ext cx="3321" cy="260"/>
            </a:xfrm>
            <a:custGeom>
              <a:avLst/>
              <a:gdLst>
                <a:gd name="T0" fmla="*/ 0 w 3321"/>
                <a:gd name="T1" fmla="*/ 260 h 260"/>
                <a:gd name="T2" fmla="*/ 633 w 3321"/>
                <a:gd name="T3" fmla="*/ 260 h 260"/>
                <a:gd name="T4" fmla="*/ 881 w 3321"/>
                <a:gd name="T5" fmla="*/ 12 h 260"/>
                <a:gd name="T6" fmla="*/ 1401 w 3321"/>
                <a:gd name="T7" fmla="*/ 12 h 260"/>
                <a:gd name="T8" fmla="*/ 1649 w 3321"/>
                <a:gd name="T9" fmla="*/ 260 h 260"/>
                <a:gd name="T10" fmla="*/ 2869 w 3321"/>
                <a:gd name="T11" fmla="*/ 260 h 260"/>
                <a:gd name="T12" fmla="*/ 3129 w 3321"/>
                <a:gd name="T13" fmla="*/ 0 h 260"/>
                <a:gd name="T14" fmla="*/ 3321 w 3321"/>
                <a:gd name="T15" fmla="*/ 0 h 2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21" h="260">
                  <a:moveTo>
                    <a:pt x="0" y="260"/>
                  </a:moveTo>
                  <a:lnTo>
                    <a:pt x="633" y="260"/>
                  </a:lnTo>
                  <a:lnTo>
                    <a:pt x="881" y="12"/>
                  </a:lnTo>
                  <a:lnTo>
                    <a:pt x="1401" y="12"/>
                  </a:lnTo>
                  <a:lnTo>
                    <a:pt x="1649" y="260"/>
                  </a:lnTo>
                  <a:lnTo>
                    <a:pt x="2869" y="260"/>
                  </a:lnTo>
                  <a:lnTo>
                    <a:pt x="3129" y="0"/>
                  </a:lnTo>
                  <a:lnTo>
                    <a:pt x="3321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223"/>
          <p:cNvGrpSpPr/>
          <p:nvPr/>
        </p:nvGrpSpPr>
        <p:grpSpPr bwMode="auto">
          <a:xfrm>
            <a:off x="45720" y="1350645"/>
            <a:ext cx="3111500" cy="4308475"/>
            <a:chOff x="132" y="1062"/>
            <a:chExt cx="1960" cy="2714"/>
          </a:xfrm>
        </p:grpSpPr>
        <p:grpSp>
          <p:nvGrpSpPr>
            <p:cNvPr id="47" name="Group 222"/>
            <p:cNvGrpSpPr/>
            <p:nvPr/>
          </p:nvGrpSpPr>
          <p:grpSpPr bwMode="auto">
            <a:xfrm>
              <a:off x="132" y="1062"/>
              <a:ext cx="1960" cy="2714"/>
              <a:chOff x="132" y="1062"/>
              <a:chExt cx="1960" cy="2714"/>
            </a:xfrm>
          </p:grpSpPr>
          <p:grpSp>
            <p:nvGrpSpPr>
              <p:cNvPr id="49" name="Group 221"/>
              <p:cNvGrpSpPr/>
              <p:nvPr/>
            </p:nvGrpSpPr>
            <p:grpSpPr bwMode="auto">
              <a:xfrm>
                <a:off x="234" y="1062"/>
                <a:ext cx="1858" cy="2714"/>
                <a:chOff x="234" y="1062"/>
                <a:chExt cx="1858" cy="2714"/>
              </a:xfrm>
            </p:grpSpPr>
            <p:grpSp>
              <p:nvGrpSpPr>
                <p:cNvPr id="53" name="Group 220"/>
                <p:cNvGrpSpPr/>
                <p:nvPr/>
              </p:nvGrpSpPr>
              <p:grpSpPr bwMode="auto">
                <a:xfrm>
                  <a:off x="234" y="1062"/>
                  <a:ext cx="1858" cy="2714"/>
                  <a:chOff x="234" y="1062"/>
                  <a:chExt cx="1858" cy="2714"/>
                </a:xfrm>
              </p:grpSpPr>
              <p:sp>
                <p:nvSpPr>
                  <p:cNvPr id="60" name="Text Box 1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38" y="2526"/>
                    <a:ext cx="354" cy="29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400" b="0" i="0" u="none" strike="noStrike" kern="1200" cap="none" spc="0" normalizeH="0" baseline="0" noProof="0" dirty="0">
                        <a:ln>
                          <a:solidFill>
                            <a:schemeClr val="tx1"/>
                          </a:solidFill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CP</a:t>
                    </a:r>
                  </a:p>
                </p:txBody>
              </p:sp>
              <p:sp>
                <p:nvSpPr>
                  <p:cNvPr id="61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7" y="3488"/>
                    <a:ext cx="255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400" b="0" i="0" u="none" strike="noStrike" kern="1200" cap="none" spc="0" normalizeH="0" baseline="0" noProof="0">
                        <a:ln>
                          <a:solidFill>
                            <a:schemeClr val="tx1"/>
                          </a:solidFill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D</a:t>
                    </a:r>
                  </a:p>
                </p:txBody>
              </p:sp>
              <p:sp>
                <p:nvSpPr>
                  <p:cNvPr id="62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6" y="1062"/>
                    <a:ext cx="265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400" b="0" i="0" u="none" strike="noStrike" kern="1200" cap="none" spc="0" normalizeH="0" baseline="0" noProof="0" dirty="0">
                        <a:ln>
                          <a:solidFill>
                            <a:schemeClr val="tx1"/>
                          </a:solidFill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Q</a:t>
                    </a:r>
                  </a:p>
                </p:txBody>
              </p:sp>
              <p:grpSp>
                <p:nvGrpSpPr>
                  <p:cNvPr id="63" name="Group 160"/>
                  <p:cNvGrpSpPr/>
                  <p:nvPr/>
                </p:nvGrpSpPr>
                <p:grpSpPr bwMode="auto">
                  <a:xfrm>
                    <a:off x="1411" y="1155"/>
                    <a:ext cx="184" cy="269"/>
                    <a:chOff x="1648" y="659"/>
                    <a:chExt cx="184" cy="269"/>
                  </a:xfrm>
                </p:grpSpPr>
                <p:sp>
                  <p:nvSpPr>
                    <p:cNvPr id="111" name="Line 1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59" y="677"/>
                      <a:ext cx="147" cy="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0" i="0" u="none" strike="noStrike" kern="1200" cap="none" spc="0" normalizeH="0" baseline="0" noProof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12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48" y="659"/>
                      <a:ext cx="184" cy="2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0" i="0" u="none" strike="noStrike" kern="1200" cap="none" spc="0" normalizeH="0" baseline="0" noProof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uLnTx/>
                          <a:uFillTx/>
                          <a:latin typeface="Georgia" panose="02040502050405020303" pitchFamily="18" charset="0"/>
                          <a:ea typeface="宋体" panose="02010600030101010101" pitchFamily="2" charset="-122"/>
                          <a:cs typeface="+mn-cs"/>
                        </a:rPr>
                        <a:t>Q</a:t>
                      </a:r>
                      <a:endParaRPr kumimoji="1" lang="en-US" altLang="zh-CN" sz="2800" b="0" i="0" u="none" strike="noStrike" kern="1200" cap="none" spc="0" normalizeH="0" baseline="0" noProof="0">
                        <a:ln>
                          <a:solidFill>
                            <a:schemeClr val="tx1"/>
                          </a:solidFill>
                        </a:ln>
                        <a:effectLst/>
                        <a:uLnTx/>
                        <a:uFillTx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64" name="Line 1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2" y="1237"/>
                    <a:ext cx="0" cy="35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5" name="Line 1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3" y="1237"/>
                    <a:ext cx="0" cy="35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6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652" y="1434"/>
                    <a:ext cx="22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7" name="Line 1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33" y="1434"/>
                    <a:ext cx="2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8" name="Line 1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1" y="1907"/>
                    <a:ext cx="0" cy="39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9" name="Line 1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04" y="1907"/>
                    <a:ext cx="0" cy="39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0" name="Line 1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30" y="2615"/>
                    <a:ext cx="0" cy="35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1" name="Line 1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9" y="2615"/>
                    <a:ext cx="0" cy="35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2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1398" y="3273"/>
                    <a:ext cx="2" cy="23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3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615"/>
                    <a:ext cx="0" cy="19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4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540" y="2812"/>
                    <a:ext cx="140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5" name="Oval 1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2840"/>
                    <a:ext cx="70" cy="7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6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1579" y="2615"/>
                    <a:ext cx="0" cy="19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7" name="Oval 1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41" y="2772"/>
                    <a:ext cx="70" cy="7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8" name="Oval 1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60" y="1396"/>
                    <a:ext cx="70" cy="7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9" name="Oval 1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14" y="1395"/>
                    <a:ext cx="70" cy="7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0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688" y="1907"/>
                    <a:ext cx="0" cy="11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1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1319" y="1907"/>
                    <a:ext cx="0" cy="11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2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688" y="2025"/>
                    <a:ext cx="18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3" name="Line 18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74" y="1434"/>
                    <a:ext cx="259" cy="59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4" name="Line 1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6" y="2025"/>
                    <a:ext cx="22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5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874" y="1434"/>
                    <a:ext cx="222" cy="591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6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456" y="1661"/>
                    <a:ext cx="371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7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604" y="1584"/>
                    <a:ext cx="75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8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456" y="1661"/>
                    <a:ext cx="371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9" name="Oval 188"/>
                  <p:cNvSpPr>
                    <a:spLocks noChangeArrowheads="1"/>
                  </p:cNvSpPr>
                  <p:nvPr/>
                </p:nvSpPr>
                <p:spPr bwMode="auto">
                  <a:xfrm>
                    <a:off x="604" y="1584"/>
                    <a:ext cx="75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0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1205" y="1668"/>
                    <a:ext cx="370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1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91"/>
                    <a:ext cx="74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2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1205" y="1668"/>
                    <a:ext cx="370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3" name="Oval 192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91"/>
                    <a:ext cx="74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4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353" y="2376"/>
                    <a:ext cx="370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5" name="Oval 194"/>
                  <p:cNvSpPr>
                    <a:spLocks noChangeArrowheads="1"/>
                  </p:cNvSpPr>
                  <p:nvPr/>
                </p:nvSpPr>
                <p:spPr bwMode="auto">
                  <a:xfrm>
                    <a:off x="500" y="2299"/>
                    <a:ext cx="75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6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353" y="2376"/>
                    <a:ext cx="370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7" name="Oval 196"/>
                  <p:cNvSpPr>
                    <a:spLocks noChangeArrowheads="1"/>
                  </p:cNvSpPr>
                  <p:nvPr/>
                </p:nvSpPr>
                <p:spPr bwMode="auto">
                  <a:xfrm>
                    <a:off x="500" y="2299"/>
                    <a:ext cx="75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8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1316" y="2369"/>
                    <a:ext cx="371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9" name="Oval 198"/>
                  <p:cNvSpPr>
                    <a:spLocks noChangeArrowheads="1"/>
                  </p:cNvSpPr>
                  <p:nvPr/>
                </p:nvSpPr>
                <p:spPr bwMode="auto">
                  <a:xfrm>
                    <a:off x="1464" y="2292"/>
                    <a:ext cx="75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0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1316" y="2369"/>
                    <a:ext cx="371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1" name="Oval 200"/>
                  <p:cNvSpPr>
                    <a:spLocks noChangeArrowheads="1"/>
                  </p:cNvSpPr>
                  <p:nvPr/>
                </p:nvSpPr>
                <p:spPr bwMode="auto">
                  <a:xfrm>
                    <a:off x="1464" y="2292"/>
                    <a:ext cx="75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34" y="3038"/>
                    <a:ext cx="370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3" name="Oval 202"/>
                  <p:cNvSpPr>
                    <a:spLocks noChangeArrowheads="1"/>
                  </p:cNvSpPr>
                  <p:nvPr/>
                </p:nvSpPr>
                <p:spPr bwMode="auto">
                  <a:xfrm>
                    <a:off x="382" y="2961"/>
                    <a:ext cx="74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4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34" y="3038"/>
                    <a:ext cx="370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5" name="Oval 204"/>
                  <p:cNvSpPr>
                    <a:spLocks noChangeArrowheads="1"/>
                  </p:cNvSpPr>
                  <p:nvPr/>
                </p:nvSpPr>
                <p:spPr bwMode="auto">
                  <a:xfrm>
                    <a:off x="382" y="2961"/>
                    <a:ext cx="74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6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1235" y="3038"/>
                    <a:ext cx="371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7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1383" y="2961"/>
                    <a:ext cx="75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8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1235" y="3038"/>
                    <a:ext cx="371" cy="233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9" name="Oval 208"/>
                  <p:cNvSpPr>
                    <a:spLocks noChangeArrowheads="1"/>
                  </p:cNvSpPr>
                  <p:nvPr/>
                </p:nvSpPr>
                <p:spPr bwMode="auto">
                  <a:xfrm>
                    <a:off x="1383" y="2961"/>
                    <a:ext cx="75" cy="77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10" name="Freeform 209"/>
                  <p:cNvSpPr/>
                  <p:nvPr/>
                </p:nvSpPr>
                <p:spPr bwMode="auto">
                  <a:xfrm>
                    <a:off x="491" y="2887"/>
                    <a:ext cx="924" cy="641"/>
                  </a:xfrm>
                  <a:custGeom>
                    <a:avLst/>
                    <a:gdLst>
                      <a:gd name="T0" fmla="*/ 924 w 924"/>
                      <a:gd name="T1" fmla="*/ 0 h 641"/>
                      <a:gd name="T2" fmla="*/ 609 w 924"/>
                      <a:gd name="T3" fmla="*/ 0 h 641"/>
                      <a:gd name="T4" fmla="*/ 283 w 924"/>
                      <a:gd name="T5" fmla="*/ 641 h 641"/>
                      <a:gd name="T6" fmla="*/ 0 w 924"/>
                      <a:gd name="T7" fmla="*/ 641 h 641"/>
                      <a:gd name="T8" fmla="*/ 0 w 924"/>
                      <a:gd name="T9" fmla="*/ 380 h 64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24" h="641">
                        <a:moveTo>
                          <a:pt x="924" y="0"/>
                        </a:moveTo>
                        <a:lnTo>
                          <a:pt x="609" y="0"/>
                        </a:lnTo>
                        <a:lnTo>
                          <a:pt x="283" y="641"/>
                        </a:lnTo>
                        <a:lnTo>
                          <a:pt x="0" y="641"/>
                        </a:lnTo>
                        <a:lnTo>
                          <a:pt x="0" y="38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4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524" y="1627"/>
                  <a:ext cx="239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55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1296" y="1627"/>
                  <a:ext cx="239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56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427" y="2345"/>
                  <a:ext cx="239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57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1394" y="2334"/>
                  <a:ext cx="239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58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308" y="3008"/>
                  <a:ext cx="239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59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1308" y="2997"/>
                  <a:ext cx="239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</p:grpSp>
          <p:sp>
            <p:nvSpPr>
              <p:cNvPr id="50" name="Freeform 216"/>
              <p:cNvSpPr/>
              <p:nvPr/>
            </p:nvSpPr>
            <p:spPr bwMode="auto">
              <a:xfrm>
                <a:off x="132" y="2126"/>
                <a:ext cx="413" cy="1391"/>
              </a:xfrm>
              <a:custGeom>
                <a:avLst/>
                <a:gdLst>
                  <a:gd name="T0" fmla="*/ 413 w 413"/>
                  <a:gd name="T1" fmla="*/ 0 h 1391"/>
                  <a:gd name="T2" fmla="*/ 0 w 413"/>
                  <a:gd name="T3" fmla="*/ 0 h 1391"/>
                  <a:gd name="T4" fmla="*/ 0 w 413"/>
                  <a:gd name="T5" fmla="*/ 1391 h 1391"/>
                  <a:gd name="T6" fmla="*/ 207 w 413"/>
                  <a:gd name="T7" fmla="*/ 1391 h 1391"/>
                  <a:gd name="T8" fmla="*/ 207 w 413"/>
                  <a:gd name="T9" fmla="*/ 1141 h 13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3" h="1391">
                    <a:moveTo>
                      <a:pt x="413" y="0"/>
                    </a:moveTo>
                    <a:lnTo>
                      <a:pt x="0" y="0"/>
                    </a:lnTo>
                    <a:lnTo>
                      <a:pt x="0" y="1391"/>
                    </a:lnTo>
                    <a:lnTo>
                      <a:pt x="207" y="1391"/>
                    </a:lnTo>
                    <a:lnTo>
                      <a:pt x="207" y="114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Freeform 217"/>
              <p:cNvSpPr/>
              <p:nvPr/>
            </p:nvSpPr>
            <p:spPr bwMode="auto">
              <a:xfrm>
                <a:off x="534" y="2126"/>
                <a:ext cx="815" cy="576"/>
              </a:xfrm>
              <a:custGeom>
                <a:avLst/>
                <a:gdLst>
                  <a:gd name="T0" fmla="*/ 0 w 815"/>
                  <a:gd name="T1" fmla="*/ 0 h 576"/>
                  <a:gd name="T2" fmla="*/ 294 w 815"/>
                  <a:gd name="T3" fmla="*/ 0 h 576"/>
                  <a:gd name="T4" fmla="*/ 609 w 815"/>
                  <a:gd name="T5" fmla="*/ 576 h 576"/>
                  <a:gd name="T6" fmla="*/ 815 w 815"/>
                  <a:gd name="T7" fmla="*/ 576 h 576"/>
                  <a:gd name="T8" fmla="*/ 815 w 815"/>
                  <a:gd name="T9" fmla="*/ 478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5" h="576">
                    <a:moveTo>
                      <a:pt x="0" y="0"/>
                    </a:moveTo>
                    <a:lnTo>
                      <a:pt x="294" y="0"/>
                    </a:lnTo>
                    <a:lnTo>
                      <a:pt x="609" y="576"/>
                    </a:lnTo>
                    <a:lnTo>
                      <a:pt x="815" y="576"/>
                    </a:lnTo>
                    <a:lnTo>
                      <a:pt x="815" y="47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Oval 218"/>
              <p:cNvSpPr>
                <a:spLocks noChangeArrowheads="1"/>
              </p:cNvSpPr>
              <p:nvPr/>
            </p:nvSpPr>
            <p:spPr bwMode="auto">
              <a:xfrm>
                <a:off x="502" y="2104"/>
                <a:ext cx="56" cy="5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8" name="Freeform 219"/>
            <p:cNvSpPr/>
            <p:nvPr/>
          </p:nvSpPr>
          <p:spPr bwMode="auto">
            <a:xfrm>
              <a:off x="1491" y="2115"/>
              <a:ext cx="260" cy="1261"/>
            </a:xfrm>
            <a:custGeom>
              <a:avLst/>
              <a:gdLst>
                <a:gd name="T0" fmla="*/ 0 w 869"/>
                <a:gd name="T1" fmla="*/ 0 h 1261"/>
                <a:gd name="T2" fmla="*/ 2 w 869"/>
                <a:gd name="T3" fmla="*/ 0 h 1261"/>
                <a:gd name="T4" fmla="*/ 2 w 869"/>
                <a:gd name="T5" fmla="*/ 1261 h 1261"/>
                <a:gd name="T6" fmla="*/ 0 w 869"/>
                <a:gd name="T7" fmla="*/ 1261 h 1261"/>
                <a:gd name="T8" fmla="*/ 0 w 869"/>
                <a:gd name="T9" fmla="*/ 1141 h 1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9" h="1261">
                  <a:moveTo>
                    <a:pt x="0" y="0"/>
                  </a:moveTo>
                  <a:lnTo>
                    <a:pt x="869" y="0"/>
                  </a:lnTo>
                  <a:lnTo>
                    <a:pt x="869" y="1261"/>
                  </a:lnTo>
                  <a:lnTo>
                    <a:pt x="54" y="1261"/>
                  </a:lnTo>
                  <a:lnTo>
                    <a:pt x="54" y="1141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 txBox="1"/>
          <p:nvPr/>
        </p:nvSpPr>
        <p:spPr>
          <a:xfrm>
            <a:off x="222737" y="6478561"/>
            <a:ext cx="902677" cy="33840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B291C-51FB-4C18-A138-CCB3C24CD792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21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594360" y="304800"/>
            <a:ext cx="5273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、描述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脉冲宽度的参数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5616" y="4196080"/>
            <a:ext cx="8239304" cy="58477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3200" b="1" i="0" u="none" strike="noStrike" kern="1200" cap="none" spc="0" normalizeH="0" baseline="-25000" noProof="0" dirty="0" err="1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wCP</a:t>
            </a:r>
            <a:r>
              <a:rPr kumimoji="0" lang="en-US" altLang="zh-CN" sz="3200" b="1" i="0" u="none" strike="noStrike" kern="1200" cap="none" spc="0" normalizeH="0" baseline="-25000" noProof="0" dirty="0"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kumimoji="0" lang="en-US" altLang="zh-CN" sz="3200" b="1" i="0" u="none" strike="noStrike" kern="1200" cap="none" spc="0" normalizeH="0" baseline="-2500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≥</a:t>
            </a:r>
            <a:r>
              <a:rPr kumimoji="0" lang="en-US" altLang="zh-CN" sz="3200" b="1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err="1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3200" b="1" i="0" u="none" strike="noStrike" kern="1200" cap="none" spc="0" normalizeH="0" baseline="-25000" noProof="0" dirty="0" err="1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</a:t>
            </a:r>
            <a:r>
              <a:rPr kumimoji="0" lang="en-US" altLang="zh-CN" sz="2800" b="1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 </a:t>
            </a:r>
            <a:r>
              <a:rPr kumimoji="0" lang="zh-CN" altLang="en-US" sz="2800" b="1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CP=0</a:t>
            </a:r>
            <a:r>
              <a:rPr kumimoji="0" lang="zh-CN" altLang="en-US" sz="2800" b="1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，门</a:t>
            </a:r>
            <a:r>
              <a:rPr kumimoji="0" lang="en-US" altLang="zh-CN" sz="2800" b="1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延时）</a:t>
            </a:r>
            <a:r>
              <a:rPr kumimoji="0" lang="en-US" altLang="zh-CN" sz="2800" b="1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负脉冲准备数据</a:t>
            </a:r>
          </a:p>
        </p:txBody>
      </p:sp>
      <p:grpSp>
        <p:nvGrpSpPr>
          <p:cNvPr id="5" name="Group 16"/>
          <p:cNvGrpSpPr/>
          <p:nvPr/>
        </p:nvGrpSpPr>
        <p:grpSpPr bwMode="auto">
          <a:xfrm>
            <a:off x="1038075" y="1487488"/>
            <a:ext cx="4735512" cy="1695450"/>
            <a:chOff x="1151" y="937"/>
            <a:chExt cx="2983" cy="1068"/>
          </a:xfrm>
        </p:grpSpPr>
        <p:sp>
          <p:nvSpPr>
            <p:cNvPr id="6" name="Freeform 10"/>
            <p:cNvSpPr/>
            <p:nvPr/>
          </p:nvSpPr>
          <p:spPr bwMode="auto">
            <a:xfrm>
              <a:off x="1514" y="937"/>
              <a:ext cx="2586" cy="282"/>
            </a:xfrm>
            <a:custGeom>
              <a:avLst/>
              <a:gdLst>
                <a:gd name="T0" fmla="*/ 0 w 2586"/>
                <a:gd name="T1" fmla="*/ 282 h 282"/>
                <a:gd name="T2" fmla="*/ 429 w 2586"/>
                <a:gd name="T3" fmla="*/ 282 h 282"/>
                <a:gd name="T4" fmla="*/ 429 w 2586"/>
                <a:gd name="T5" fmla="*/ 0 h 282"/>
                <a:gd name="T6" fmla="*/ 971 w 2586"/>
                <a:gd name="T7" fmla="*/ 0 h 282"/>
                <a:gd name="T8" fmla="*/ 971 w 2586"/>
                <a:gd name="T9" fmla="*/ 282 h 282"/>
                <a:gd name="T10" fmla="*/ 1502 w 2586"/>
                <a:gd name="T11" fmla="*/ 282 h 282"/>
                <a:gd name="T12" fmla="*/ 1502 w 2586"/>
                <a:gd name="T13" fmla="*/ 0 h 282"/>
                <a:gd name="T14" fmla="*/ 1999 w 2586"/>
                <a:gd name="T15" fmla="*/ 0 h 282"/>
                <a:gd name="T16" fmla="*/ 2100 w 2586"/>
                <a:gd name="T17" fmla="*/ 0 h 282"/>
                <a:gd name="T18" fmla="*/ 2100 w 2586"/>
                <a:gd name="T19" fmla="*/ 282 h 282"/>
                <a:gd name="T20" fmla="*/ 2586 w 2586"/>
                <a:gd name="T21" fmla="*/ 282 h 2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86" h="282">
                  <a:moveTo>
                    <a:pt x="0" y="282"/>
                  </a:moveTo>
                  <a:lnTo>
                    <a:pt x="429" y="282"/>
                  </a:lnTo>
                  <a:lnTo>
                    <a:pt x="429" y="0"/>
                  </a:lnTo>
                  <a:lnTo>
                    <a:pt x="971" y="0"/>
                  </a:lnTo>
                  <a:lnTo>
                    <a:pt x="971" y="282"/>
                  </a:lnTo>
                  <a:lnTo>
                    <a:pt x="1502" y="282"/>
                  </a:lnTo>
                  <a:lnTo>
                    <a:pt x="1502" y="0"/>
                  </a:lnTo>
                  <a:lnTo>
                    <a:pt x="1999" y="0"/>
                  </a:lnTo>
                  <a:lnTo>
                    <a:pt x="2100" y="0"/>
                  </a:lnTo>
                  <a:lnTo>
                    <a:pt x="2100" y="282"/>
                  </a:lnTo>
                  <a:lnTo>
                    <a:pt x="2586" y="28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1514" y="1543"/>
              <a:ext cx="2620" cy="282"/>
            </a:xfrm>
            <a:custGeom>
              <a:avLst/>
              <a:gdLst>
                <a:gd name="T0" fmla="*/ 0 w 2620"/>
                <a:gd name="T1" fmla="*/ 282 h 282"/>
                <a:gd name="T2" fmla="*/ 203 w 2620"/>
                <a:gd name="T3" fmla="*/ 282 h 282"/>
                <a:gd name="T4" fmla="*/ 203 w 2620"/>
                <a:gd name="T5" fmla="*/ 0 h 282"/>
                <a:gd name="T6" fmla="*/ 643 w 2620"/>
                <a:gd name="T7" fmla="*/ 0 h 282"/>
                <a:gd name="T8" fmla="*/ 643 w 2620"/>
                <a:gd name="T9" fmla="*/ 282 h 282"/>
                <a:gd name="T10" fmla="*/ 1231 w 2620"/>
                <a:gd name="T11" fmla="*/ 282 h 282"/>
                <a:gd name="T12" fmla="*/ 1231 w 2620"/>
                <a:gd name="T13" fmla="*/ 0 h 282"/>
                <a:gd name="T14" fmla="*/ 1761 w 2620"/>
                <a:gd name="T15" fmla="*/ 0 h 282"/>
                <a:gd name="T16" fmla="*/ 1761 w 2620"/>
                <a:gd name="T17" fmla="*/ 282 h 282"/>
                <a:gd name="T18" fmla="*/ 2620 w 2620"/>
                <a:gd name="T19" fmla="*/ 282 h 2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20" h="282">
                  <a:moveTo>
                    <a:pt x="0" y="282"/>
                  </a:moveTo>
                  <a:lnTo>
                    <a:pt x="203" y="282"/>
                  </a:lnTo>
                  <a:lnTo>
                    <a:pt x="203" y="0"/>
                  </a:lnTo>
                  <a:lnTo>
                    <a:pt x="643" y="0"/>
                  </a:lnTo>
                  <a:lnTo>
                    <a:pt x="643" y="282"/>
                  </a:lnTo>
                  <a:lnTo>
                    <a:pt x="1231" y="282"/>
                  </a:lnTo>
                  <a:lnTo>
                    <a:pt x="1231" y="0"/>
                  </a:lnTo>
                  <a:lnTo>
                    <a:pt x="1761" y="0"/>
                  </a:lnTo>
                  <a:lnTo>
                    <a:pt x="1761" y="282"/>
                  </a:lnTo>
                  <a:lnTo>
                    <a:pt x="2620" y="28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1151" y="1038"/>
              <a:ext cx="47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230" y="1678"/>
              <a:ext cx="47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</p:grpSp>
      <p:grpSp>
        <p:nvGrpSpPr>
          <p:cNvPr id="10" name="Group 20"/>
          <p:cNvGrpSpPr/>
          <p:nvPr/>
        </p:nvGrpSpPr>
        <p:grpSpPr bwMode="auto">
          <a:xfrm>
            <a:off x="2912914" y="777876"/>
            <a:ext cx="2219325" cy="965200"/>
            <a:chOff x="2332" y="490"/>
            <a:chExt cx="1398" cy="608"/>
          </a:xfrm>
        </p:grpSpPr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3027" y="1098"/>
              <a:ext cx="5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2485" y="1096"/>
              <a:ext cx="5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2984" y="518"/>
              <a:ext cx="746" cy="3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 err="1"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3200" b="1" i="0" u="none" strike="noStrike" kern="1200" cap="none" spc="0" normalizeH="0" baseline="-25000" noProof="0" dirty="0" err="1"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wCP</a:t>
              </a:r>
              <a:r>
                <a:rPr kumimoji="0" lang="en-US" altLang="zh-CN" sz="3200" b="1" i="0" u="none" strike="noStrike" kern="1200" cap="none" spc="0" normalizeH="0" baseline="-25000" noProof="0" dirty="0"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332" y="490"/>
              <a:ext cx="746" cy="3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 err="1"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3200" b="1" i="0" u="none" strike="noStrike" kern="1200" cap="none" spc="0" normalizeH="0" baseline="-25000" noProof="0" dirty="0" err="1"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wCP</a:t>
              </a:r>
              <a:r>
                <a:rPr kumimoji="0" lang="en-US" altLang="zh-CN" sz="3200" b="1" i="0" u="none" strike="noStrike" kern="1200" cap="none" spc="0" normalizeH="0" baseline="-25000" noProof="0" dirty="0"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endParaRPr kumimoji="0" lang="en-US" altLang="zh-CN" sz="3200" b="1" i="0" u="none" strike="noStrike" kern="1200" cap="none" spc="0" normalizeH="0" baseline="-2500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 bwMode="auto">
          <a:xfrm>
            <a:off x="3536308" y="1836381"/>
            <a:ext cx="1079501" cy="1933577"/>
            <a:chOff x="2721" y="1151"/>
            <a:chExt cx="680" cy="1218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2747" y="1220"/>
              <a:ext cx="0" cy="10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3016" y="1220"/>
              <a:ext cx="0" cy="10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3268" y="1151"/>
              <a:ext cx="0" cy="10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2721" y="1988"/>
              <a:ext cx="407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 err="1"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 dirty="0" err="1"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su</a:t>
              </a:r>
              <a:endParaRPr kumimoji="1" lang="en-US" altLang="zh-CN" sz="2800" b="1" i="0" u="none" strike="noStrike" kern="1200" cap="none" spc="0" normalizeH="0" baseline="-2500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2994" y="2042"/>
              <a:ext cx="407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 err="1"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 dirty="0" err="1"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  <a:endParaRPr kumimoji="1" lang="en-US" altLang="zh-CN" sz="2800" b="1" i="0" u="none" strike="noStrike" kern="1200" cap="none" spc="0" normalizeH="0" baseline="-2500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Group 29"/>
          <p:cNvGrpSpPr/>
          <p:nvPr/>
        </p:nvGrpSpPr>
        <p:grpSpPr bwMode="auto">
          <a:xfrm>
            <a:off x="645160" y="4862513"/>
            <a:ext cx="8201025" cy="579437"/>
            <a:chOff x="165" y="3377"/>
            <a:chExt cx="5166" cy="365"/>
          </a:xfrm>
        </p:grpSpPr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165" y="3377"/>
              <a:ext cx="5166" cy="365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 err="1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2800" b="1" i="0" u="none" strike="noStrike" kern="1200" cap="none" spc="0" normalizeH="0" baseline="-25000" noProof="0" dirty="0" err="1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wCP</a:t>
              </a:r>
              <a:r>
                <a:rPr kumimoji="0" lang="en-US" altLang="zh-CN" sz="2800" b="1" i="0" u="none" strike="noStrike" kern="1200" cap="none" spc="0" normalizeH="0" baseline="-25000" noProof="0" dirty="0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 </a:t>
              </a:r>
              <a:r>
                <a:rPr kumimoji="0" lang="en-US" altLang="zh-CN" sz="3200" b="1" i="0" u="none" strike="noStrike" kern="1200" cap="none" spc="0" normalizeH="0" baseline="0" noProof="0" dirty="0"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≥</a:t>
              </a:r>
              <a:r>
                <a:rPr kumimoji="0" lang="en-US" altLang="zh-CN" sz="2800" b="1" i="0" u="none" strike="noStrike" kern="1200" cap="none" spc="0" normalizeH="0" baseline="0" noProof="0" dirty="0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1" i="0" u="none" strike="noStrike" kern="1200" cap="none" spc="0" normalizeH="0" baseline="0" noProof="0" dirty="0" err="1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2800" b="1" i="0" u="none" strike="noStrike" kern="1200" cap="none" spc="0" normalizeH="0" baseline="-25000" noProof="0" dirty="0" err="1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pdCP</a:t>
              </a:r>
              <a:r>
                <a:rPr kumimoji="0" lang="en-US" altLang="zh-CN" sz="2800" b="1" i="0" u="none" strike="noStrike" kern="1200" cap="none" spc="0" normalizeH="0" baseline="-25000" noProof="0" dirty="0" err="1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zh-CN" sz="2800" b="1" i="0" u="none" strike="noStrike" kern="1200" cap="none" spc="0" normalizeH="0" baseline="-25000" noProof="0" dirty="0" err="1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Q,Q</a:t>
              </a:r>
              <a:r>
                <a:rPr kumimoji="0" lang="en-US" altLang="zh-CN" sz="2800" b="1" i="0" u="none" strike="noStrike" kern="1200" cap="none" spc="0" normalizeH="0" baseline="0" noProof="0" dirty="0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</a:t>
              </a:r>
              <a:r>
                <a:rPr kumimoji="0" lang="zh-CN" altLang="en-US" sz="2800" b="1" i="0" u="none" strike="noStrike" kern="1200" cap="none" spc="0" normalizeH="0" baseline="0" noProof="0" dirty="0"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正脉冲触发器稳定翻转</a:t>
              </a: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>
              <a:off x="1747" y="3580"/>
              <a:ext cx="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1100773" y="5596573"/>
            <a:ext cx="5826125" cy="47625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800" b="1" i="0" u="none" strike="noStrike" kern="1200" cap="none" spc="0" normalizeH="0" baseline="-25000" noProof="0" dirty="0" err="1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min</a:t>
            </a:r>
            <a:r>
              <a:rPr kumimoji="0" lang="en-US" altLang="zh-CN" sz="2800" b="1" i="0" u="none" strike="noStrike" kern="1200" cap="none" spc="0" normalizeH="0" baseline="-2500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0" lang="en-US" altLang="zh-CN" sz="2800" b="1" i="0" u="none" strike="noStrike" kern="1200" cap="none" spc="0" normalizeH="0" baseline="0" noProof="0" dirty="0" err="1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800" b="1" i="0" u="none" strike="noStrike" kern="1200" cap="none" spc="0" normalizeH="0" baseline="-25000" noProof="0" dirty="0" err="1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wCP</a:t>
            </a:r>
            <a:r>
              <a:rPr kumimoji="0" lang="en-US" altLang="zh-CN" sz="2800" b="1" i="0" u="none" strike="noStrike" kern="1200" cap="none" spc="0" normalizeH="0" baseline="-2500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en-US" altLang="zh-CN" sz="2800" b="1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800" b="1" i="0" u="none" strike="noStrike" kern="1200" cap="none" spc="0" normalizeH="0" baseline="-2500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800" b="1" i="0" u="none" strike="noStrike" kern="1200" cap="none" spc="0" normalizeH="0" baseline="-25000" noProof="0" dirty="0" err="1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wCP</a:t>
            </a:r>
            <a:r>
              <a:rPr kumimoji="0" lang="en-US" altLang="zh-CN" sz="2800" b="1" i="0" u="none" strike="noStrike" kern="1200" cap="none" spc="0" normalizeH="0" baseline="-2500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en-US" altLang="zh-CN" sz="2800" b="1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effectLst/>
                <a:uLnTx/>
                <a:uFillTx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0" lang="zh-CN" altLang="en-US" sz="28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最小周期</a:t>
            </a:r>
            <a:endParaRPr kumimoji="1" lang="zh-CN" altLang="en-US" sz="2800" b="1" i="0" u="none" strike="noStrike" kern="1200" cap="none" spc="0" normalizeH="0" baseline="0" noProof="0" dirty="0"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1049020" y="6152515"/>
            <a:ext cx="6113463" cy="47625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-2500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800" b="1" i="0" u="none" strike="noStrike" kern="1200" cap="none" spc="0" normalizeH="0" baseline="-25000" noProof="0" dirty="0" err="1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max</a:t>
            </a:r>
            <a:r>
              <a:rPr kumimoji="0" lang="en-US" altLang="zh-CN" sz="2800" b="1" i="0" u="none" strike="noStrike" kern="1200" cap="none" spc="0" normalizeH="0" baseline="-2500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1/T</a:t>
            </a:r>
            <a:r>
              <a:rPr kumimoji="0" lang="en-US" altLang="zh-CN" sz="2800" b="1" i="0" u="none" strike="noStrike" kern="1200" cap="none" spc="0" normalizeH="0" baseline="-2500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min</a:t>
            </a:r>
            <a:r>
              <a:rPr kumimoji="0" lang="en-US" altLang="zh-CN" sz="2800" b="1" i="0" u="none" strike="noStrike" kern="1200" cap="none" spc="0" normalizeH="0" baseline="0" noProof="0" dirty="0"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</a:t>
            </a:r>
            <a:r>
              <a:rPr kumimoji="0" lang="en-US" altLang="zh-CN" sz="2800" b="1" i="0" u="none" strike="noStrike" kern="1200" cap="none" spc="0" normalizeH="0" baseline="0" noProof="0" dirty="0"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0" lang="zh-CN" altLang="en-US" sz="2800" b="1" i="0" u="none" strike="noStrike" kern="1200" cap="none" spc="0" normalizeH="0" baseline="0" noProof="0" dirty="0"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最大频率</a:t>
            </a:r>
            <a:endParaRPr kumimoji="1" lang="zh-CN" altLang="en-US" sz="2800" b="1" i="0" u="none" strike="noStrike" kern="1200" cap="none" spc="0" normalizeH="0" baseline="0" noProof="0" dirty="0"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6131172" y="365804"/>
            <a:ext cx="3025191" cy="4040389"/>
            <a:chOff x="6009252" y="106724"/>
            <a:chExt cx="3025191" cy="4040389"/>
          </a:xfrm>
        </p:grpSpPr>
        <p:grpSp>
          <p:nvGrpSpPr>
            <p:cNvPr id="26" name="Group 223"/>
            <p:cNvGrpSpPr/>
            <p:nvPr/>
          </p:nvGrpSpPr>
          <p:grpSpPr bwMode="auto">
            <a:xfrm>
              <a:off x="6009252" y="161013"/>
              <a:ext cx="3025191" cy="3986100"/>
              <a:chOff x="132" y="1007"/>
              <a:chExt cx="2000" cy="2713"/>
            </a:xfrm>
          </p:grpSpPr>
          <p:grpSp>
            <p:nvGrpSpPr>
              <p:cNvPr id="27" name="Group 222"/>
              <p:cNvGrpSpPr/>
              <p:nvPr/>
            </p:nvGrpSpPr>
            <p:grpSpPr bwMode="auto">
              <a:xfrm>
                <a:off x="132" y="1007"/>
                <a:ext cx="2000" cy="2713"/>
                <a:chOff x="132" y="1007"/>
                <a:chExt cx="2000" cy="2713"/>
              </a:xfrm>
            </p:grpSpPr>
            <p:grpSp>
              <p:nvGrpSpPr>
                <p:cNvPr id="29" name="Group 221"/>
                <p:cNvGrpSpPr/>
                <p:nvPr/>
              </p:nvGrpSpPr>
              <p:grpSpPr bwMode="auto">
                <a:xfrm>
                  <a:off x="234" y="1007"/>
                  <a:ext cx="1898" cy="2713"/>
                  <a:chOff x="234" y="1007"/>
                  <a:chExt cx="1898" cy="2713"/>
                </a:xfrm>
              </p:grpSpPr>
              <p:grpSp>
                <p:nvGrpSpPr>
                  <p:cNvPr id="33" name="Group 220"/>
                  <p:cNvGrpSpPr/>
                  <p:nvPr/>
                </p:nvGrpSpPr>
                <p:grpSpPr bwMode="auto">
                  <a:xfrm>
                    <a:off x="234" y="1007"/>
                    <a:ext cx="1898" cy="2713"/>
                    <a:chOff x="234" y="1007"/>
                    <a:chExt cx="1898" cy="2713"/>
                  </a:xfrm>
                </p:grpSpPr>
                <p:sp>
                  <p:nvSpPr>
                    <p:cNvPr id="40" name="Text Box 1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38" y="2526"/>
                      <a:ext cx="394" cy="314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CP</a:t>
                      </a:r>
                    </a:p>
                  </p:txBody>
                </p:sp>
                <p:sp>
                  <p:nvSpPr>
                    <p:cNvPr id="41" name="Text Box 1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27" y="3406"/>
                      <a:ext cx="270" cy="314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</a:t>
                      </a:r>
                    </a:p>
                  </p:txBody>
                </p:sp>
                <p:sp>
                  <p:nvSpPr>
                    <p:cNvPr id="42" name="Text Box 15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" y="1073"/>
                      <a:ext cx="232" cy="314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Q</a:t>
                      </a:r>
                    </a:p>
                  </p:txBody>
                </p:sp>
                <p:sp>
                  <p:nvSpPr>
                    <p:cNvPr id="43" name="Line 1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40" y="1007"/>
                      <a:ext cx="147" cy="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4" name="Line 1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52" y="1237"/>
                      <a:ext cx="0" cy="35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5" name="Line 16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3" y="1237"/>
                      <a:ext cx="0" cy="35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6" name="Line 1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2" y="1434"/>
                      <a:ext cx="22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7" name="Line 16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133" y="1434"/>
                      <a:ext cx="26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8" name="Line 16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41" y="1907"/>
                      <a:ext cx="0" cy="39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9" name="Line 16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04" y="1907"/>
                      <a:ext cx="0" cy="39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0" name="Line 1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30" y="2615"/>
                      <a:ext cx="0" cy="35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1" name="Line 1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9" y="2615"/>
                      <a:ext cx="0" cy="35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2" name="Line 1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8" y="3273"/>
                      <a:ext cx="2" cy="23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3" name="Line 1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1" y="2615"/>
                      <a:ext cx="0" cy="19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4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0" y="2812"/>
                      <a:ext cx="140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5" name="Oval 17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2840"/>
                      <a:ext cx="70" cy="7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6" name="Line 1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79" y="2615"/>
                      <a:ext cx="0" cy="19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7" name="Oval 17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541" y="2772"/>
                      <a:ext cx="70" cy="7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8" name="Oval 17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60" y="1396"/>
                      <a:ext cx="70" cy="7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59" name="Oval 17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614" y="1395"/>
                      <a:ext cx="70" cy="7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0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8" y="1907"/>
                      <a:ext cx="0" cy="11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1" name="Line 1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19" y="1907"/>
                      <a:ext cx="0" cy="11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" name="Line 1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8" y="2025"/>
                      <a:ext cx="18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3" name="Line 18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74" y="1434"/>
                      <a:ext cx="259" cy="59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4" name="Line 1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96" y="2025"/>
                      <a:ext cx="223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5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4" y="1434"/>
                      <a:ext cx="222" cy="59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6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" y="1661"/>
                      <a:ext cx="371" cy="233"/>
                    </a:xfrm>
                    <a:prstGeom prst="rect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7" name="Oval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" y="1584"/>
                      <a:ext cx="75" cy="77"/>
                    </a:xfrm>
                    <a:prstGeom prst="ellipse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8" name="Rectangle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" y="1661"/>
                      <a:ext cx="371" cy="233"/>
                    </a:xfrm>
                    <a:prstGeom prst="rect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9" name="Oval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" y="1584"/>
                      <a:ext cx="75" cy="77"/>
                    </a:xfrm>
                    <a:prstGeom prst="ellipse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0" name="Rectangl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5" y="1668"/>
                      <a:ext cx="370" cy="233"/>
                    </a:xfrm>
                    <a:prstGeom prst="rect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1" name="Oval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91"/>
                      <a:ext cx="74" cy="77"/>
                    </a:xfrm>
                    <a:prstGeom prst="ellipse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2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5" y="1668"/>
                      <a:ext cx="370" cy="233"/>
                    </a:xfrm>
                    <a:prstGeom prst="rect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3" name="Oval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91"/>
                      <a:ext cx="74" cy="77"/>
                    </a:xfrm>
                    <a:prstGeom prst="ellipse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4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3" y="2376"/>
                      <a:ext cx="370" cy="233"/>
                    </a:xfrm>
                    <a:prstGeom prst="rect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5" name="Oval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0" y="2299"/>
                      <a:ext cx="75" cy="77"/>
                    </a:xfrm>
                    <a:prstGeom prst="ellipse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6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3" y="2376"/>
                      <a:ext cx="370" cy="233"/>
                    </a:xfrm>
                    <a:prstGeom prst="rect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7" name="Oval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0" y="2299"/>
                      <a:ext cx="75" cy="77"/>
                    </a:xfrm>
                    <a:prstGeom prst="ellipse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8" name="Rectangle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6" y="2369"/>
                      <a:ext cx="371" cy="233"/>
                    </a:xfrm>
                    <a:prstGeom prst="rect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9" name="Oval 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64" y="2292"/>
                      <a:ext cx="75" cy="77"/>
                    </a:xfrm>
                    <a:prstGeom prst="ellipse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0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6" y="2369"/>
                      <a:ext cx="371" cy="233"/>
                    </a:xfrm>
                    <a:prstGeom prst="rect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1" name="Oval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64" y="2292"/>
                      <a:ext cx="75" cy="77"/>
                    </a:xfrm>
                    <a:prstGeom prst="ellipse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2" name="Rectangle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" y="3038"/>
                      <a:ext cx="370" cy="233"/>
                    </a:xfrm>
                    <a:prstGeom prst="rect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3" name="Oval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" y="2961"/>
                      <a:ext cx="74" cy="77"/>
                    </a:xfrm>
                    <a:prstGeom prst="ellipse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4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" y="3038"/>
                      <a:ext cx="370" cy="233"/>
                    </a:xfrm>
                    <a:prstGeom prst="rect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5" name="Oval 2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" y="2961"/>
                      <a:ext cx="74" cy="77"/>
                    </a:xfrm>
                    <a:prstGeom prst="ellipse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6" name="Rectangle 2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5" y="3038"/>
                      <a:ext cx="371" cy="233"/>
                    </a:xfrm>
                    <a:prstGeom prst="rect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7" name="Oval 2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3" y="2961"/>
                      <a:ext cx="75" cy="77"/>
                    </a:xfrm>
                    <a:prstGeom prst="ellipse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8" name="Rectangle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5" y="3038"/>
                      <a:ext cx="371" cy="233"/>
                    </a:xfrm>
                    <a:prstGeom prst="rect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9" name="Oval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3" y="2961"/>
                      <a:ext cx="75" cy="77"/>
                    </a:xfrm>
                    <a:prstGeom prst="ellipse">
                      <a:avLst/>
                    </a:prstGeom>
                    <a:noFill/>
                    <a:ln w="38100" cap="rnd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90" name="Freeform 209"/>
                    <p:cNvSpPr/>
                    <p:nvPr/>
                  </p:nvSpPr>
                  <p:spPr bwMode="auto">
                    <a:xfrm>
                      <a:off x="491" y="2887"/>
                      <a:ext cx="924" cy="641"/>
                    </a:xfrm>
                    <a:custGeom>
                      <a:avLst/>
                      <a:gdLst>
                        <a:gd name="T0" fmla="*/ 924 w 924"/>
                        <a:gd name="T1" fmla="*/ 0 h 641"/>
                        <a:gd name="T2" fmla="*/ 609 w 924"/>
                        <a:gd name="T3" fmla="*/ 0 h 641"/>
                        <a:gd name="T4" fmla="*/ 283 w 924"/>
                        <a:gd name="T5" fmla="*/ 641 h 641"/>
                        <a:gd name="T6" fmla="*/ 0 w 924"/>
                        <a:gd name="T7" fmla="*/ 641 h 641"/>
                        <a:gd name="T8" fmla="*/ 0 w 924"/>
                        <a:gd name="T9" fmla="*/ 380 h 6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24" h="641">
                          <a:moveTo>
                            <a:pt x="924" y="0"/>
                          </a:moveTo>
                          <a:lnTo>
                            <a:pt x="609" y="0"/>
                          </a:lnTo>
                          <a:lnTo>
                            <a:pt x="283" y="641"/>
                          </a:lnTo>
                          <a:lnTo>
                            <a:pt x="0" y="641"/>
                          </a:lnTo>
                          <a:lnTo>
                            <a:pt x="0" y="380"/>
                          </a:lnTo>
                        </a:path>
                      </a:pathLst>
                    </a:custGeom>
                    <a:noFill/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34" name="Text Box 2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4" y="1627"/>
                    <a:ext cx="239" cy="314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35" name="Text Box 2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6" y="1627"/>
                    <a:ext cx="239" cy="314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2</a:t>
                    </a:r>
                  </a:p>
                </p:txBody>
              </p:sp>
              <p:sp>
                <p:nvSpPr>
                  <p:cNvPr id="36" name="Text Box 2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" y="2345"/>
                    <a:ext cx="239" cy="314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3</a:t>
                    </a:r>
                  </a:p>
                </p:txBody>
              </p:sp>
              <p:sp>
                <p:nvSpPr>
                  <p:cNvPr id="37" name="Text 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4" y="2334"/>
                    <a:ext cx="239" cy="314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4</a:t>
                    </a:r>
                  </a:p>
                </p:txBody>
              </p:sp>
              <p:sp>
                <p:nvSpPr>
                  <p:cNvPr id="38" name="Text Box 2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" y="3008"/>
                    <a:ext cx="239" cy="314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</a:p>
                </p:txBody>
              </p:sp>
              <p:sp>
                <p:nvSpPr>
                  <p:cNvPr id="39" name="Text Box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8" y="2997"/>
                    <a:ext cx="239" cy="314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6</a:t>
                    </a:r>
                  </a:p>
                </p:txBody>
              </p:sp>
            </p:grpSp>
            <p:sp>
              <p:nvSpPr>
                <p:cNvPr id="30" name="Freeform 216"/>
                <p:cNvSpPr/>
                <p:nvPr/>
              </p:nvSpPr>
              <p:spPr bwMode="auto">
                <a:xfrm>
                  <a:off x="132" y="2126"/>
                  <a:ext cx="413" cy="1391"/>
                </a:xfrm>
                <a:custGeom>
                  <a:avLst/>
                  <a:gdLst>
                    <a:gd name="T0" fmla="*/ 413 w 413"/>
                    <a:gd name="T1" fmla="*/ 0 h 1391"/>
                    <a:gd name="T2" fmla="*/ 0 w 413"/>
                    <a:gd name="T3" fmla="*/ 0 h 1391"/>
                    <a:gd name="T4" fmla="*/ 0 w 413"/>
                    <a:gd name="T5" fmla="*/ 1391 h 1391"/>
                    <a:gd name="T6" fmla="*/ 207 w 413"/>
                    <a:gd name="T7" fmla="*/ 1391 h 1391"/>
                    <a:gd name="T8" fmla="*/ 207 w 413"/>
                    <a:gd name="T9" fmla="*/ 1141 h 13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3" h="1391">
                      <a:moveTo>
                        <a:pt x="413" y="0"/>
                      </a:moveTo>
                      <a:lnTo>
                        <a:pt x="0" y="0"/>
                      </a:lnTo>
                      <a:lnTo>
                        <a:pt x="0" y="1391"/>
                      </a:lnTo>
                      <a:lnTo>
                        <a:pt x="207" y="1391"/>
                      </a:lnTo>
                      <a:lnTo>
                        <a:pt x="207" y="1141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Freeform 217"/>
                <p:cNvSpPr/>
                <p:nvPr/>
              </p:nvSpPr>
              <p:spPr bwMode="auto">
                <a:xfrm>
                  <a:off x="534" y="2126"/>
                  <a:ext cx="815" cy="576"/>
                </a:xfrm>
                <a:custGeom>
                  <a:avLst/>
                  <a:gdLst>
                    <a:gd name="T0" fmla="*/ 0 w 815"/>
                    <a:gd name="T1" fmla="*/ 0 h 576"/>
                    <a:gd name="T2" fmla="*/ 294 w 815"/>
                    <a:gd name="T3" fmla="*/ 0 h 576"/>
                    <a:gd name="T4" fmla="*/ 609 w 815"/>
                    <a:gd name="T5" fmla="*/ 576 h 576"/>
                    <a:gd name="T6" fmla="*/ 815 w 815"/>
                    <a:gd name="T7" fmla="*/ 576 h 576"/>
                    <a:gd name="T8" fmla="*/ 815 w 815"/>
                    <a:gd name="T9" fmla="*/ 478 h 5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5" h="576">
                      <a:moveTo>
                        <a:pt x="0" y="0"/>
                      </a:moveTo>
                      <a:lnTo>
                        <a:pt x="294" y="0"/>
                      </a:lnTo>
                      <a:lnTo>
                        <a:pt x="609" y="576"/>
                      </a:lnTo>
                      <a:lnTo>
                        <a:pt x="815" y="576"/>
                      </a:lnTo>
                      <a:lnTo>
                        <a:pt x="815" y="478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Oval 218"/>
                <p:cNvSpPr>
                  <a:spLocks noChangeArrowheads="1"/>
                </p:cNvSpPr>
                <p:nvPr/>
              </p:nvSpPr>
              <p:spPr bwMode="auto">
                <a:xfrm>
                  <a:off x="502" y="2104"/>
                  <a:ext cx="56" cy="5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8" name="Freeform 219"/>
              <p:cNvSpPr/>
              <p:nvPr/>
            </p:nvSpPr>
            <p:spPr bwMode="auto">
              <a:xfrm>
                <a:off x="1491" y="2115"/>
                <a:ext cx="260" cy="1261"/>
              </a:xfrm>
              <a:custGeom>
                <a:avLst/>
                <a:gdLst>
                  <a:gd name="T0" fmla="*/ 0 w 869"/>
                  <a:gd name="T1" fmla="*/ 0 h 1261"/>
                  <a:gd name="T2" fmla="*/ 2 w 869"/>
                  <a:gd name="T3" fmla="*/ 0 h 1261"/>
                  <a:gd name="T4" fmla="*/ 2 w 869"/>
                  <a:gd name="T5" fmla="*/ 1261 h 1261"/>
                  <a:gd name="T6" fmla="*/ 0 w 869"/>
                  <a:gd name="T7" fmla="*/ 1261 h 1261"/>
                  <a:gd name="T8" fmla="*/ 0 w 869"/>
                  <a:gd name="T9" fmla="*/ 1141 h 12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9" h="1261">
                    <a:moveTo>
                      <a:pt x="0" y="0"/>
                    </a:moveTo>
                    <a:lnTo>
                      <a:pt x="869" y="0"/>
                    </a:lnTo>
                    <a:lnTo>
                      <a:pt x="869" y="1261"/>
                    </a:lnTo>
                    <a:lnTo>
                      <a:pt x="54" y="1261"/>
                    </a:lnTo>
                    <a:lnTo>
                      <a:pt x="54" y="114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1" name="Text Box 159"/>
            <p:cNvSpPr txBox="1">
              <a:spLocks noChangeArrowheads="1"/>
            </p:cNvSpPr>
            <p:nvPr/>
          </p:nvSpPr>
          <p:spPr bwMode="auto">
            <a:xfrm>
              <a:off x="7726278" y="106724"/>
              <a:ext cx="350922" cy="46134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 autoUpdateAnimBg="0"/>
      <p:bldP spid="24" grpId="0" animBg="1" autoUpdateAnimBg="0"/>
      <p:bldP spid="25" grpId="0" animBg="1"/>
      <p:bldP spid="2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 txBox="1"/>
          <p:nvPr/>
        </p:nvSpPr>
        <p:spPr>
          <a:xfrm>
            <a:off x="222737" y="6478561"/>
            <a:ext cx="902677" cy="33840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B291C-51FB-4C18-A138-CCB3C24CD792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22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95455" y="125963"/>
            <a:ext cx="4564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四、正边沿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触发器的应用</a:t>
            </a:r>
          </a:p>
        </p:txBody>
      </p:sp>
      <p:sp>
        <p:nvSpPr>
          <p:cNvPr id="4" name="Rectangle 130"/>
          <p:cNvSpPr>
            <a:spLocks noChangeArrowheads="1"/>
          </p:cNvSpPr>
          <p:nvPr/>
        </p:nvSpPr>
        <p:spPr bwMode="auto">
          <a:xfrm>
            <a:off x="4787900" y="4851559"/>
            <a:ext cx="2689225" cy="1273175"/>
          </a:xfrm>
          <a:prstGeom prst="rect">
            <a:avLst/>
          </a:prstGeom>
          <a:gradFill rotWithShape="0">
            <a:gsLst>
              <a:gs pos="0">
                <a:srgbClr val="E1E1FF"/>
              </a:gs>
              <a:gs pos="50000">
                <a:srgbClr val="FFFFB1"/>
              </a:gs>
              <a:gs pos="100000">
                <a:srgbClr val="E1E1FF"/>
              </a:gs>
            </a:gsLst>
            <a:lin ang="5400000" scaled="1"/>
          </a:gradFill>
          <a:ln w="381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47"/>
          <p:cNvGrpSpPr/>
          <p:nvPr/>
        </p:nvGrpSpPr>
        <p:grpSpPr bwMode="auto">
          <a:xfrm>
            <a:off x="1181100" y="1199763"/>
            <a:ext cx="6653213" cy="2417762"/>
            <a:chOff x="744" y="922"/>
            <a:chExt cx="4191" cy="152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730" y="1103"/>
              <a:ext cx="572" cy="8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D  Q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宋体" panose="02010600030101010101" pitchFamily="2" charset="-122"/>
                  <a:cs typeface="+mn-cs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 CP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721" y="1103"/>
              <a:ext cx="571" cy="8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D  Q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 CP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710" y="1103"/>
              <a:ext cx="572" cy="8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D  Q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宋体" panose="02010600030101010101" pitchFamily="2" charset="-122"/>
                  <a:cs typeface="+mn-cs"/>
                </a:rPr>
                <a:t>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 CP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302" y="1335"/>
              <a:ext cx="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292" y="1296"/>
              <a:ext cx="4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281" y="1296"/>
              <a:ext cx="3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311" y="1335"/>
              <a:ext cx="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140" y="2107"/>
              <a:ext cx="34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578" y="1720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578" y="1720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Oval 14"/>
            <p:cNvSpPr>
              <a:spLocks noChangeAspect="1" noChangeArrowheads="1"/>
            </p:cNvSpPr>
            <p:nvPr/>
          </p:nvSpPr>
          <p:spPr bwMode="auto">
            <a:xfrm>
              <a:off x="1556" y="2067"/>
              <a:ext cx="36" cy="3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569" y="1720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569" y="1720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662" y="1129"/>
              <a:ext cx="273" cy="29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…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4662" y="1899"/>
              <a:ext cx="273" cy="29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…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072" y="1822"/>
              <a:ext cx="35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744" y="922"/>
              <a:ext cx="888" cy="2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串行输入</a:t>
              </a:r>
            </a:p>
          </p:txBody>
        </p:sp>
        <p:sp>
          <p:nvSpPr>
            <p:cNvPr id="23" name="Freeform 26"/>
            <p:cNvSpPr/>
            <p:nvPr/>
          </p:nvSpPr>
          <p:spPr bwMode="auto">
            <a:xfrm>
              <a:off x="3523" y="1762"/>
              <a:ext cx="180" cy="350"/>
            </a:xfrm>
            <a:custGeom>
              <a:avLst/>
              <a:gdLst>
                <a:gd name="T0" fmla="*/ 180 w 180"/>
                <a:gd name="T1" fmla="*/ 0 h 350"/>
                <a:gd name="T2" fmla="*/ 0 w 180"/>
                <a:gd name="T3" fmla="*/ 0 h 350"/>
                <a:gd name="T4" fmla="*/ 0 w 180"/>
                <a:gd name="T5" fmla="*/ 350 h 3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" h="350">
                  <a:moveTo>
                    <a:pt x="180" y="0"/>
                  </a:moveTo>
                  <a:lnTo>
                    <a:pt x="0" y="0"/>
                  </a:lnTo>
                  <a:lnTo>
                    <a:pt x="0" y="35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Oval 27"/>
            <p:cNvSpPr>
              <a:spLocks noChangeAspect="1" noChangeArrowheads="1"/>
            </p:cNvSpPr>
            <p:nvPr/>
          </p:nvSpPr>
          <p:spPr bwMode="auto">
            <a:xfrm>
              <a:off x="3496" y="2090"/>
              <a:ext cx="36" cy="3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Oval 17"/>
            <p:cNvSpPr>
              <a:spLocks noChangeAspect="1" noChangeArrowheads="1"/>
            </p:cNvSpPr>
            <p:nvPr/>
          </p:nvSpPr>
          <p:spPr bwMode="auto">
            <a:xfrm>
              <a:off x="2547" y="2067"/>
              <a:ext cx="36" cy="3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1140" y="1909"/>
              <a:ext cx="2868" cy="440"/>
            </a:xfrm>
            <a:custGeom>
              <a:avLst/>
              <a:gdLst>
                <a:gd name="T0" fmla="*/ 2868 w 2868"/>
                <a:gd name="T1" fmla="*/ 0 h 440"/>
                <a:gd name="T2" fmla="*/ 2868 w 2868"/>
                <a:gd name="T3" fmla="*/ 440 h 440"/>
                <a:gd name="T4" fmla="*/ 0 w 2868"/>
                <a:gd name="T5" fmla="*/ 440 h 4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8" h="440">
                  <a:moveTo>
                    <a:pt x="2868" y="0"/>
                  </a:moveTo>
                  <a:lnTo>
                    <a:pt x="2868" y="440"/>
                  </a:lnTo>
                  <a:lnTo>
                    <a:pt x="0" y="44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2992" y="1909"/>
              <a:ext cx="0" cy="4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1986" y="1909"/>
              <a:ext cx="0" cy="4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2947" y="2304"/>
              <a:ext cx="68" cy="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1942" y="2327"/>
              <a:ext cx="68" cy="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1" name="Group 36"/>
            <p:cNvGrpSpPr/>
            <p:nvPr/>
          </p:nvGrpSpPr>
          <p:grpSpPr bwMode="auto">
            <a:xfrm>
              <a:off x="813" y="2157"/>
              <a:ext cx="553" cy="288"/>
              <a:chOff x="1175" y="3106"/>
              <a:chExt cx="553" cy="288"/>
            </a:xfrm>
          </p:grpSpPr>
          <p:sp>
            <p:nvSpPr>
              <p:cNvPr id="36" name="Text Box 34"/>
              <p:cNvSpPr txBox="1">
                <a:spLocks noChangeArrowheads="1"/>
              </p:cNvSpPr>
              <p:nvPr/>
            </p:nvSpPr>
            <p:spPr bwMode="auto">
              <a:xfrm>
                <a:off x="1175" y="3106"/>
                <a:ext cx="55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0" i="0" u="none" strike="noStrike" kern="1200" cap="none" spc="0" normalizeH="0" baseline="-2500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>
                <a:off x="1228" y="3139"/>
                <a:ext cx="104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" name="AutoShape 37"/>
            <p:cNvSpPr>
              <a:spLocks noChangeArrowheads="1"/>
            </p:cNvSpPr>
            <p:nvPr/>
          </p:nvSpPr>
          <p:spPr bwMode="auto">
            <a:xfrm rot="5400000">
              <a:off x="1727" y="1660"/>
              <a:ext cx="104" cy="9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AutoShape 38"/>
            <p:cNvSpPr>
              <a:spLocks noChangeArrowheads="1"/>
            </p:cNvSpPr>
            <p:nvPr/>
          </p:nvSpPr>
          <p:spPr bwMode="auto">
            <a:xfrm rot="5400000">
              <a:off x="2717" y="1670"/>
              <a:ext cx="104" cy="9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AutoShape 39"/>
            <p:cNvSpPr>
              <a:spLocks noChangeArrowheads="1"/>
            </p:cNvSpPr>
            <p:nvPr/>
          </p:nvSpPr>
          <p:spPr bwMode="auto">
            <a:xfrm rot="5400000">
              <a:off x="3704" y="1705"/>
              <a:ext cx="104" cy="9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3941" y="2349"/>
              <a:ext cx="6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Group 45"/>
          <p:cNvGrpSpPr/>
          <p:nvPr/>
        </p:nvGrpSpPr>
        <p:grpSpPr bwMode="auto">
          <a:xfrm>
            <a:off x="3651251" y="1707764"/>
            <a:ext cx="3717926" cy="541338"/>
            <a:chOff x="2300" y="1242"/>
            <a:chExt cx="2342" cy="341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2300" y="1295"/>
              <a:ext cx="23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3276" y="1253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4258" y="1242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1776413" y="1637913"/>
            <a:ext cx="573087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grpSp>
        <p:nvGrpSpPr>
          <p:cNvPr id="43" name="Group 125"/>
          <p:cNvGrpSpPr/>
          <p:nvPr/>
        </p:nvGrpSpPr>
        <p:grpSpPr bwMode="auto">
          <a:xfrm>
            <a:off x="1897063" y="4046697"/>
            <a:ext cx="2136775" cy="2332037"/>
            <a:chOff x="3331" y="2552"/>
            <a:chExt cx="1346" cy="1469"/>
          </a:xfrm>
        </p:grpSpPr>
        <p:sp>
          <p:nvSpPr>
            <p:cNvPr id="44" name="Rectangle 57"/>
            <p:cNvSpPr>
              <a:spLocks noChangeArrowheads="1"/>
            </p:cNvSpPr>
            <p:nvPr/>
          </p:nvSpPr>
          <p:spPr bwMode="auto">
            <a:xfrm>
              <a:off x="3716" y="3430"/>
              <a:ext cx="958" cy="5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Rectangle 56"/>
            <p:cNvSpPr>
              <a:spLocks noChangeArrowheads="1"/>
            </p:cNvSpPr>
            <p:nvPr/>
          </p:nvSpPr>
          <p:spPr bwMode="auto">
            <a:xfrm>
              <a:off x="3331" y="3430"/>
              <a:ext cx="385" cy="5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Rectangle 55"/>
            <p:cNvSpPr>
              <a:spLocks noChangeArrowheads="1"/>
            </p:cNvSpPr>
            <p:nvPr/>
          </p:nvSpPr>
          <p:spPr bwMode="auto">
            <a:xfrm>
              <a:off x="3716" y="3137"/>
              <a:ext cx="958" cy="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Rectangle 54"/>
            <p:cNvSpPr>
              <a:spLocks noChangeArrowheads="1"/>
            </p:cNvSpPr>
            <p:nvPr/>
          </p:nvSpPr>
          <p:spPr bwMode="auto">
            <a:xfrm>
              <a:off x="3331" y="3137"/>
              <a:ext cx="385" cy="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3716" y="2845"/>
              <a:ext cx="958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3331" y="2845"/>
              <a:ext cx="385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3716" y="2552"/>
              <a:ext cx="958" cy="2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Q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Q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331" y="2552"/>
              <a:ext cx="385" cy="29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52" name="Line 59"/>
            <p:cNvSpPr>
              <a:spLocks noChangeShapeType="1"/>
            </p:cNvSpPr>
            <p:nvPr/>
          </p:nvSpPr>
          <p:spPr bwMode="auto">
            <a:xfrm>
              <a:off x="3331" y="2845"/>
              <a:ext cx="13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60"/>
            <p:cNvSpPr>
              <a:spLocks noChangeShapeType="1"/>
            </p:cNvSpPr>
            <p:nvPr/>
          </p:nvSpPr>
          <p:spPr bwMode="auto">
            <a:xfrm>
              <a:off x="3331" y="3137"/>
              <a:ext cx="13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61"/>
            <p:cNvSpPr>
              <a:spLocks noChangeShapeType="1"/>
            </p:cNvSpPr>
            <p:nvPr/>
          </p:nvSpPr>
          <p:spPr bwMode="auto">
            <a:xfrm>
              <a:off x="3331" y="3430"/>
              <a:ext cx="13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64"/>
            <p:cNvSpPr>
              <a:spLocks noChangeShapeType="1"/>
            </p:cNvSpPr>
            <p:nvPr/>
          </p:nvSpPr>
          <p:spPr bwMode="auto">
            <a:xfrm>
              <a:off x="3716" y="2552"/>
              <a:ext cx="0" cy="14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58"/>
            <p:cNvSpPr>
              <a:spLocks noChangeShapeType="1"/>
            </p:cNvSpPr>
            <p:nvPr/>
          </p:nvSpPr>
          <p:spPr bwMode="auto">
            <a:xfrm>
              <a:off x="3331" y="2552"/>
              <a:ext cx="13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63"/>
            <p:cNvSpPr>
              <a:spLocks noChangeShapeType="1"/>
            </p:cNvSpPr>
            <p:nvPr/>
          </p:nvSpPr>
          <p:spPr bwMode="auto">
            <a:xfrm>
              <a:off x="3331" y="2552"/>
              <a:ext cx="0" cy="146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65"/>
            <p:cNvSpPr>
              <a:spLocks noChangeShapeType="1"/>
            </p:cNvSpPr>
            <p:nvPr/>
          </p:nvSpPr>
          <p:spPr bwMode="auto">
            <a:xfrm>
              <a:off x="4674" y="2552"/>
              <a:ext cx="0" cy="146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62"/>
            <p:cNvSpPr>
              <a:spLocks noChangeShapeType="1"/>
            </p:cNvSpPr>
            <p:nvPr/>
          </p:nvSpPr>
          <p:spPr bwMode="auto">
            <a:xfrm>
              <a:off x="3331" y="4021"/>
              <a:ext cx="134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103"/>
            <p:cNvSpPr>
              <a:spLocks noChangeShapeType="1"/>
            </p:cNvSpPr>
            <p:nvPr/>
          </p:nvSpPr>
          <p:spPr bwMode="auto">
            <a:xfrm>
              <a:off x="3344" y="3727"/>
              <a:ext cx="13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Text Box 104"/>
          <p:cNvSpPr txBox="1">
            <a:spLocks noChangeArrowheads="1"/>
          </p:cNvSpPr>
          <p:nvPr/>
        </p:nvSpPr>
        <p:spPr bwMode="auto">
          <a:xfrm>
            <a:off x="1595438" y="1637913"/>
            <a:ext cx="573087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4" name="Text Box 110"/>
          <p:cNvSpPr txBox="1">
            <a:spLocks noChangeArrowheads="1"/>
          </p:cNvSpPr>
          <p:nvPr/>
        </p:nvSpPr>
        <p:spPr bwMode="auto">
          <a:xfrm>
            <a:off x="3694907" y="1874450"/>
            <a:ext cx="412750" cy="457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5" name="Text Box 111"/>
          <p:cNvSpPr txBox="1">
            <a:spLocks noChangeArrowheads="1"/>
          </p:cNvSpPr>
          <p:nvPr/>
        </p:nvSpPr>
        <p:spPr bwMode="auto">
          <a:xfrm>
            <a:off x="1360488" y="1634738"/>
            <a:ext cx="573087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6" name="Text Box 112"/>
          <p:cNvSpPr txBox="1">
            <a:spLocks noChangeArrowheads="1"/>
          </p:cNvSpPr>
          <p:nvPr/>
        </p:nvSpPr>
        <p:spPr bwMode="auto">
          <a:xfrm>
            <a:off x="2046288" y="4511834"/>
            <a:ext cx="373062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9" name="Text Box 115"/>
          <p:cNvSpPr txBox="1">
            <a:spLocks noChangeArrowheads="1"/>
          </p:cNvSpPr>
          <p:nvPr/>
        </p:nvSpPr>
        <p:spPr bwMode="auto">
          <a:xfrm>
            <a:off x="6839736" y="1820476"/>
            <a:ext cx="317918" cy="4619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0" name="Text Box 116"/>
          <p:cNvSpPr txBox="1">
            <a:spLocks noChangeArrowheads="1"/>
          </p:cNvSpPr>
          <p:nvPr/>
        </p:nvSpPr>
        <p:spPr bwMode="auto">
          <a:xfrm>
            <a:off x="4645025" y="4064159"/>
            <a:ext cx="2924175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右移移位寄存器</a:t>
            </a:r>
          </a:p>
        </p:txBody>
      </p:sp>
      <p:sp>
        <p:nvSpPr>
          <p:cNvPr id="71" name="Text Box 117"/>
          <p:cNvSpPr txBox="1">
            <a:spLocks noChangeArrowheads="1"/>
          </p:cNvSpPr>
          <p:nvPr/>
        </p:nvSpPr>
        <p:spPr bwMode="auto">
          <a:xfrm>
            <a:off x="2584450" y="4510247"/>
            <a:ext cx="13398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0    0    0</a:t>
            </a:r>
          </a:p>
        </p:txBody>
      </p:sp>
      <p:sp>
        <p:nvSpPr>
          <p:cNvPr id="72" name="Text Box 118"/>
          <p:cNvSpPr txBox="1">
            <a:spLocks noChangeArrowheads="1"/>
          </p:cNvSpPr>
          <p:nvPr/>
        </p:nvSpPr>
        <p:spPr bwMode="auto">
          <a:xfrm>
            <a:off x="2046288" y="4976972"/>
            <a:ext cx="373062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3" name="Text Box 119"/>
          <p:cNvSpPr txBox="1">
            <a:spLocks noChangeArrowheads="1"/>
          </p:cNvSpPr>
          <p:nvPr/>
        </p:nvSpPr>
        <p:spPr bwMode="auto">
          <a:xfrm>
            <a:off x="2566988" y="4975384"/>
            <a:ext cx="407987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</a:t>
            </a:r>
          </a:p>
        </p:txBody>
      </p:sp>
      <p:sp>
        <p:nvSpPr>
          <p:cNvPr id="74" name="Text Box 120"/>
          <p:cNvSpPr txBox="1">
            <a:spLocks noChangeArrowheads="1"/>
          </p:cNvSpPr>
          <p:nvPr/>
        </p:nvSpPr>
        <p:spPr bwMode="auto">
          <a:xfrm>
            <a:off x="3013075" y="4976972"/>
            <a:ext cx="949325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0    0</a:t>
            </a:r>
          </a:p>
        </p:txBody>
      </p:sp>
      <p:sp>
        <p:nvSpPr>
          <p:cNvPr id="75" name="Text Box 121"/>
          <p:cNvSpPr txBox="1">
            <a:spLocks noChangeArrowheads="1"/>
          </p:cNvSpPr>
          <p:nvPr/>
        </p:nvSpPr>
        <p:spPr bwMode="auto">
          <a:xfrm>
            <a:off x="2046288" y="5462747"/>
            <a:ext cx="373062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6" name="Text Box 122"/>
          <p:cNvSpPr txBox="1">
            <a:spLocks noChangeArrowheads="1"/>
          </p:cNvSpPr>
          <p:nvPr/>
        </p:nvSpPr>
        <p:spPr bwMode="auto">
          <a:xfrm>
            <a:off x="2584450" y="5459572"/>
            <a:ext cx="13398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1    1    0</a:t>
            </a:r>
          </a:p>
        </p:txBody>
      </p:sp>
      <p:sp>
        <p:nvSpPr>
          <p:cNvPr id="77" name="Text Box 123"/>
          <p:cNvSpPr txBox="1">
            <a:spLocks noChangeArrowheads="1"/>
          </p:cNvSpPr>
          <p:nvPr/>
        </p:nvSpPr>
        <p:spPr bwMode="auto">
          <a:xfrm>
            <a:off x="2046288" y="5927884"/>
            <a:ext cx="373062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8" name="Text Box 124"/>
          <p:cNvSpPr txBox="1">
            <a:spLocks noChangeArrowheads="1"/>
          </p:cNvSpPr>
          <p:nvPr/>
        </p:nvSpPr>
        <p:spPr bwMode="auto">
          <a:xfrm>
            <a:off x="2601913" y="5926297"/>
            <a:ext cx="13398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0    1    1</a:t>
            </a:r>
          </a:p>
        </p:txBody>
      </p:sp>
      <p:sp>
        <p:nvSpPr>
          <p:cNvPr id="85" name="Text Box 129"/>
          <p:cNvSpPr txBox="1">
            <a:spLocks noChangeArrowheads="1"/>
          </p:cNvSpPr>
          <p:nvPr/>
        </p:nvSpPr>
        <p:spPr bwMode="auto">
          <a:xfrm>
            <a:off x="4929188" y="5048409"/>
            <a:ext cx="2422525" cy="94615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锁存器不能作为移位寄存器</a:t>
            </a:r>
          </a:p>
        </p:txBody>
      </p:sp>
      <p:sp>
        <p:nvSpPr>
          <p:cNvPr id="86" name="TextBox 85"/>
          <p:cNvSpPr txBox="1"/>
          <p:nvPr/>
        </p:nvSpPr>
        <p:spPr bwMode="auto">
          <a:xfrm>
            <a:off x="466531" y="625151"/>
            <a:ext cx="37788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、移位寄存器</a:t>
            </a:r>
          </a:p>
        </p:txBody>
      </p:sp>
      <p:sp>
        <p:nvSpPr>
          <p:cNvPr id="87" name="Text Box 110"/>
          <p:cNvSpPr txBox="1">
            <a:spLocks noChangeArrowheads="1"/>
          </p:cNvSpPr>
          <p:nvPr/>
        </p:nvSpPr>
        <p:spPr bwMode="auto">
          <a:xfrm>
            <a:off x="5267326" y="1816426"/>
            <a:ext cx="412750" cy="457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88" name="Text Box 110"/>
          <p:cNvSpPr txBox="1">
            <a:spLocks noChangeArrowheads="1"/>
          </p:cNvSpPr>
          <p:nvPr/>
        </p:nvSpPr>
        <p:spPr bwMode="auto">
          <a:xfrm>
            <a:off x="3679433" y="1882388"/>
            <a:ext cx="412750" cy="457200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2" grpId="0" autoUpdateAnimBg="0"/>
      <p:bldP spid="61" grpId="0" autoUpdateAnimBg="0"/>
      <p:bldP spid="64" grpId="0" animBg="1"/>
      <p:bldP spid="65" grpId="0" autoUpdateAnimBg="0"/>
      <p:bldP spid="66" grpId="0" autoUpdateAnimBg="0"/>
      <p:bldP spid="69" grpId="0" animBg="1"/>
      <p:bldP spid="70" grpId="0" animBg="1" autoUpdateAnimBg="0"/>
      <p:bldP spid="71" grpId="0" autoUpdateAnimBg="0"/>
      <p:bldP spid="72" grpId="0" autoUpdateAnimBg="0"/>
      <p:bldP spid="73" grpId="0" autoUpdateAnimBg="0"/>
      <p:bldP spid="74" grpId="0" autoUpdateAnimBg="0"/>
      <p:bldP spid="75" grpId="0" autoUpdateAnimBg="0"/>
      <p:bldP spid="76" grpId="0" autoUpdateAnimBg="0"/>
      <p:bldP spid="77" grpId="0" autoUpdateAnimBg="0"/>
      <p:bldP spid="78" grpId="0" autoUpdateAnimBg="0"/>
      <p:bldP spid="85" grpId="0" animBg="1" autoUpdateAnimBg="0"/>
      <p:bldP spid="86" grpId="0"/>
      <p:bldP spid="87" grpId="0" animBg="1"/>
      <p:bldP spid="8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 txBox="1"/>
          <p:nvPr/>
        </p:nvSpPr>
        <p:spPr>
          <a:xfrm>
            <a:off x="222737" y="6478561"/>
            <a:ext cx="902677" cy="33840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B291C-51FB-4C18-A138-CCB3C24CD792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23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3"/>
          <p:cNvGrpSpPr/>
          <p:nvPr/>
        </p:nvGrpSpPr>
        <p:grpSpPr bwMode="auto">
          <a:xfrm>
            <a:off x="1220788" y="1337945"/>
            <a:ext cx="6310312" cy="2589213"/>
            <a:chOff x="949" y="813"/>
            <a:chExt cx="3975" cy="1631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866" y="1102"/>
              <a:ext cx="572" cy="8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D  Q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 CP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857" y="1102"/>
              <a:ext cx="571" cy="8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D  Q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 CP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846" y="1102"/>
              <a:ext cx="572" cy="8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D  Q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 CP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438" y="1334"/>
              <a:ext cx="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28" y="1295"/>
              <a:ext cx="4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417" y="1295"/>
              <a:ext cx="2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276" y="2106"/>
              <a:ext cx="23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714" y="1719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714" y="1719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3"/>
            <p:cNvSpPr>
              <a:spLocks noChangeAspect="1" noChangeArrowheads="1"/>
            </p:cNvSpPr>
            <p:nvPr/>
          </p:nvSpPr>
          <p:spPr bwMode="auto">
            <a:xfrm>
              <a:off x="1692" y="2066"/>
              <a:ext cx="36" cy="3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705" y="1719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705" y="1719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208" y="1821"/>
              <a:ext cx="35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659" y="1761"/>
              <a:ext cx="180" cy="350"/>
            </a:xfrm>
            <a:custGeom>
              <a:avLst/>
              <a:gdLst>
                <a:gd name="T0" fmla="*/ 180 w 180"/>
                <a:gd name="T1" fmla="*/ 0 h 350"/>
                <a:gd name="T2" fmla="*/ 0 w 180"/>
                <a:gd name="T3" fmla="*/ 0 h 350"/>
                <a:gd name="T4" fmla="*/ 0 w 180"/>
                <a:gd name="T5" fmla="*/ 350 h 3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" h="350">
                  <a:moveTo>
                    <a:pt x="180" y="0"/>
                  </a:moveTo>
                  <a:lnTo>
                    <a:pt x="0" y="0"/>
                  </a:lnTo>
                  <a:lnTo>
                    <a:pt x="0" y="35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18"/>
            <p:cNvSpPr>
              <a:spLocks noChangeAspect="1" noChangeArrowheads="1"/>
            </p:cNvSpPr>
            <p:nvPr/>
          </p:nvSpPr>
          <p:spPr bwMode="auto">
            <a:xfrm>
              <a:off x="3632" y="2089"/>
              <a:ext cx="36" cy="3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Oval 19"/>
            <p:cNvSpPr>
              <a:spLocks noChangeAspect="1" noChangeArrowheads="1"/>
            </p:cNvSpPr>
            <p:nvPr/>
          </p:nvSpPr>
          <p:spPr bwMode="auto">
            <a:xfrm>
              <a:off x="2683" y="2066"/>
              <a:ext cx="36" cy="3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1276" y="1908"/>
              <a:ext cx="2868" cy="440"/>
            </a:xfrm>
            <a:custGeom>
              <a:avLst/>
              <a:gdLst>
                <a:gd name="T0" fmla="*/ 2868 w 2868"/>
                <a:gd name="T1" fmla="*/ 0 h 440"/>
                <a:gd name="T2" fmla="*/ 2868 w 2868"/>
                <a:gd name="T3" fmla="*/ 440 h 440"/>
                <a:gd name="T4" fmla="*/ 0 w 2868"/>
                <a:gd name="T5" fmla="*/ 440 h 4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8" h="440">
                  <a:moveTo>
                    <a:pt x="2868" y="0"/>
                  </a:moveTo>
                  <a:lnTo>
                    <a:pt x="2868" y="440"/>
                  </a:lnTo>
                  <a:lnTo>
                    <a:pt x="0" y="44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28" y="1908"/>
              <a:ext cx="0" cy="4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122" y="1908"/>
              <a:ext cx="0" cy="4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3083" y="2303"/>
              <a:ext cx="68" cy="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2078" y="2326"/>
              <a:ext cx="68" cy="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5" name="Group 25"/>
            <p:cNvGrpSpPr/>
            <p:nvPr/>
          </p:nvGrpSpPr>
          <p:grpSpPr bwMode="auto">
            <a:xfrm>
              <a:off x="949" y="2156"/>
              <a:ext cx="553" cy="288"/>
              <a:chOff x="1175" y="3106"/>
              <a:chExt cx="553" cy="288"/>
            </a:xfrm>
          </p:grpSpPr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1175" y="3106"/>
                <a:ext cx="55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0" i="0" u="none" strike="noStrike" kern="1200" cap="none" spc="0" normalizeH="0" baseline="-2500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1219" y="3146"/>
                <a:ext cx="113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 rot="5400000">
              <a:off x="1863" y="1654"/>
              <a:ext cx="104" cy="9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29"/>
            <p:cNvSpPr>
              <a:spLocks noChangeArrowheads="1"/>
            </p:cNvSpPr>
            <p:nvPr/>
          </p:nvSpPr>
          <p:spPr bwMode="auto">
            <a:xfrm rot="5400000">
              <a:off x="2850" y="1671"/>
              <a:ext cx="104" cy="9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 rot="5400000">
              <a:off x="3840" y="1704"/>
              <a:ext cx="104" cy="9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V="1">
              <a:off x="4077" y="2337"/>
              <a:ext cx="56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4416" y="1717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33"/>
            <p:cNvSpPr/>
            <p:nvPr/>
          </p:nvSpPr>
          <p:spPr bwMode="auto">
            <a:xfrm>
              <a:off x="1592" y="813"/>
              <a:ext cx="3332" cy="949"/>
            </a:xfrm>
            <a:custGeom>
              <a:avLst/>
              <a:gdLst>
                <a:gd name="T0" fmla="*/ 2903 w 3332"/>
                <a:gd name="T1" fmla="*/ 949 h 949"/>
                <a:gd name="T2" fmla="*/ 3332 w 3332"/>
                <a:gd name="T3" fmla="*/ 949 h 949"/>
                <a:gd name="T4" fmla="*/ 3332 w 3332"/>
                <a:gd name="T5" fmla="*/ 0 h 949"/>
                <a:gd name="T6" fmla="*/ 0 w 3332"/>
                <a:gd name="T7" fmla="*/ 0 h 949"/>
                <a:gd name="T8" fmla="*/ 0 w 3332"/>
                <a:gd name="T9" fmla="*/ 384 h 949"/>
                <a:gd name="T10" fmla="*/ 283 w 3332"/>
                <a:gd name="T11" fmla="*/ 384 h 9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32" h="949">
                  <a:moveTo>
                    <a:pt x="2903" y="949"/>
                  </a:moveTo>
                  <a:lnTo>
                    <a:pt x="3332" y="949"/>
                  </a:lnTo>
                  <a:lnTo>
                    <a:pt x="3332" y="0"/>
                  </a:lnTo>
                  <a:lnTo>
                    <a:pt x="0" y="0"/>
                  </a:lnTo>
                  <a:lnTo>
                    <a:pt x="0" y="384"/>
                  </a:lnTo>
                  <a:lnTo>
                    <a:pt x="283" y="38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2" name="Group 34"/>
            <p:cNvGrpSpPr/>
            <p:nvPr/>
          </p:nvGrpSpPr>
          <p:grpSpPr bwMode="auto">
            <a:xfrm>
              <a:off x="4450" y="1469"/>
              <a:ext cx="339" cy="288"/>
              <a:chOff x="1344" y="3411"/>
              <a:chExt cx="339" cy="288"/>
            </a:xfrm>
          </p:grpSpPr>
          <p:sp>
            <p:nvSpPr>
              <p:cNvPr id="33" name="Text Box 35"/>
              <p:cNvSpPr txBox="1">
                <a:spLocks noChangeArrowheads="1"/>
              </p:cNvSpPr>
              <p:nvPr/>
            </p:nvSpPr>
            <p:spPr bwMode="auto">
              <a:xfrm>
                <a:off x="1344" y="3411"/>
                <a:ext cx="33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Georgia" panose="02040502050405020303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0" lang="en-US" altLang="zh-CN" sz="2400" b="0" i="0" u="none" strike="noStrike" kern="1200" cap="none" spc="0" normalizeH="0" baseline="-2500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1400" y="3445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715963" y="4209733"/>
            <a:ext cx="1612900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1379538" y="4998720"/>
            <a:ext cx="808037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935163" y="4998720"/>
            <a:ext cx="1309687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100</a:t>
            </a:r>
            <a:endParaRPr kumimoji="1" lang="en-US" altLang="zh-CN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2849563" y="4981258"/>
            <a:ext cx="1309687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110</a:t>
            </a:r>
            <a:endParaRPr kumimoji="1" lang="en-US" altLang="zh-CN" sz="2800" b="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3763963" y="4963795"/>
            <a:ext cx="1309687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111</a:t>
            </a:r>
            <a:endParaRPr kumimoji="1" lang="en-US" altLang="zh-CN" sz="2800" b="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641850" y="4963795"/>
            <a:ext cx="1309688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011</a:t>
            </a:r>
            <a:endParaRPr kumimoji="1" lang="en-US" altLang="zh-CN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5519738" y="4946333"/>
            <a:ext cx="1309687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001</a:t>
            </a:r>
            <a:endParaRPr kumimoji="1" lang="en-US" altLang="zh-CN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Freeform 44"/>
          <p:cNvSpPr/>
          <p:nvPr/>
        </p:nvSpPr>
        <p:spPr bwMode="auto">
          <a:xfrm>
            <a:off x="1685925" y="5374958"/>
            <a:ext cx="4518025" cy="592137"/>
          </a:xfrm>
          <a:custGeom>
            <a:avLst/>
            <a:gdLst>
              <a:gd name="T0" fmla="*/ 2147483647 w 2846"/>
              <a:gd name="T1" fmla="*/ 0 h 271"/>
              <a:gd name="T2" fmla="*/ 2147483647 w 2846"/>
              <a:gd name="T3" fmla="*/ 2147483647 h 271"/>
              <a:gd name="T4" fmla="*/ 0 w 2846"/>
              <a:gd name="T5" fmla="*/ 2147483647 h 271"/>
              <a:gd name="T6" fmla="*/ 0 w 2846"/>
              <a:gd name="T7" fmla="*/ 2147483647 h 2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46" h="271">
                <a:moveTo>
                  <a:pt x="2846" y="0"/>
                </a:moveTo>
                <a:lnTo>
                  <a:pt x="2846" y="271"/>
                </a:lnTo>
                <a:lnTo>
                  <a:pt x="0" y="271"/>
                </a:lnTo>
                <a:lnTo>
                  <a:pt x="0" y="34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6904038" y="4711383"/>
            <a:ext cx="1809750" cy="94615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同步六进制计数器</a:t>
            </a:r>
          </a:p>
        </p:txBody>
      </p:sp>
      <p:grpSp>
        <p:nvGrpSpPr>
          <p:cNvPr id="48" name="Group 48"/>
          <p:cNvGrpSpPr/>
          <p:nvPr/>
        </p:nvGrpSpPr>
        <p:grpSpPr bwMode="auto">
          <a:xfrm>
            <a:off x="3721100" y="674370"/>
            <a:ext cx="3954463" cy="1739900"/>
            <a:chOff x="1512" y="1710"/>
            <a:chExt cx="2491" cy="1096"/>
          </a:xfrm>
        </p:grpSpPr>
        <p:grpSp>
          <p:nvGrpSpPr>
            <p:cNvPr id="49" name="Group 49"/>
            <p:cNvGrpSpPr/>
            <p:nvPr/>
          </p:nvGrpSpPr>
          <p:grpSpPr bwMode="auto">
            <a:xfrm>
              <a:off x="1512" y="1710"/>
              <a:ext cx="2304" cy="1096"/>
              <a:chOff x="2326" y="530"/>
              <a:chExt cx="2304" cy="1096"/>
            </a:xfrm>
          </p:grpSpPr>
          <p:sp>
            <p:nvSpPr>
              <p:cNvPr id="59" name="Line 50"/>
              <p:cNvSpPr>
                <a:spLocks noChangeShapeType="1"/>
              </p:cNvSpPr>
              <p:nvPr/>
            </p:nvSpPr>
            <p:spPr bwMode="auto">
              <a:xfrm flipV="1">
                <a:off x="2428" y="576"/>
                <a:ext cx="1" cy="8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51"/>
              <p:cNvSpPr>
                <a:spLocks noChangeShapeType="1"/>
              </p:cNvSpPr>
              <p:nvPr/>
            </p:nvSpPr>
            <p:spPr bwMode="auto">
              <a:xfrm flipV="1">
                <a:off x="3433" y="541"/>
                <a:ext cx="1" cy="8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Line 52"/>
              <p:cNvSpPr>
                <a:spLocks noChangeShapeType="1"/>
              </p:cNvSpPr>
              <p:nvPr/>
            </p:nvSpPr>
            <p:spPr bwMode="auto">
              <a:xfrm flipV="1">
                <a:off x="4416" y="530"/>
                <a:ext cx="1" cy="8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Line 53"/>
              <p:cNvSpPr>
                <a:spLocks noChangeShapeType="1"/>
              </p:cNvSpPr>
              <p:nvPr/>
            </p:nvSpPr>
            <p:spPr bwMode="auto">
              <a:xfrm>
                <a:off x="2349" y="56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Line 54"/>
              <p:cNvSpPr>
                <a:spLocks noChangeShapeType="1"/>
              </p:cNvSpPr>
              <p:nvPr/>
            </p:nvSpPr>
            <p:spPr bwMode="auto">
              <a:xfrm>
                <a:off x="3365" y="541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Line 55"/>
              <p:cNvSpPr>
                <a:spLocks noChangeShapeType="1"/>
              </p:cNvSpPr>
              <p:nvPr/>
            </p:nvSpPr>
            <p:spPr bwMode="auto">
              <a:xfrm>
                <a:off x="4337" y="530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65" name="Group 56"/>
              <p:cNvGrpSpPr/>
              <p:nvPr/>
            </p:nvGrpSpPr>
            <p:grpSpPr bwMode="auto">
              <a:xfrm>
                <a:off x="2326" y="577"/>
                <a:ext cx="328" cy="288"/>
                <a:chOff x="2326" y="577"/>
                <a:chExt cx="328" cy="288"/>
              </a:xfrm>
            </p:grpSpPr>
            <p:sp>
              <p:nvSpPr>
                <p:cNvPr id="75" name="Oval 57"/>
                <p:cNvSpPr>
                  <a:spLocks noChangeArrowheads="1"/>
                </p:cNvSpPr>
                <p:nvPr/>
              </p:nvSpPr>
              <p:spPr bwMode="auto">
                <a:xfrm>
                  <a:off x="2349" y="656"/>
                  <a:ext cx="158" cy="1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326" y="577"/>
                  <a:ext cx="328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  <a:endPara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6" name="Group 59"/>
              <p:cNvGrpSpPr/>
              <p:nvPr/>
            </p:nvGrpSpPr>
            <p:grpSpPr bwMode="auto">
              <a:xfrm>
                <a:off x="3342" y="577"/>
                <a:ext cx="328" cy="288"/>
                <a:chOff x="3342" y="577"/>
                <a:chExt cx="328" cy="288"/>
              </a:xfrm>
            </p:grpSpPr>
            <p:sp>
              <p:nvSpPr>
                <p:cNvPr id="73" name="Oval 60"/>
                <p:cNvSpPr>
                  <a:spLocks noChangeArrowheads="1"/>
                </p:cNvSpPr>
                <p:nvPr/>
              </p:nvSpPr>
              <p:spPr bwMode="auto">
                <a:xfrm>
                  <a:off x="3365" y="656"/>
                  <a:ext cx="158" cy="1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342" y="577"/>
                  <a:ext cx="328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  <a:endPara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7" name="Group 62"/>
              <p:cNvGrpSpPr/>
              <p:nvPr/>
            </p:nvGrpSpPr>
            <p:grpSpPr bwMode="auto">
              <a:xfrm>
                <a:off x="4302" y="577"/>
                <a:ext cx="328" cy="288"/>
                <a:chOff x="4302" y="577"/>
                <a:chExt cx="328" cy="288"/>
              </a:xfrm>
            </p:grpSpPr>
            <p:sp>
              <p:nvSpPr>
                <p:cNvPr id="71" name="Oval 63"/>
                <p:cNvSpPr>
                  <a:spLocks noChangeArrowheads="1"/>
                </p:cNvSpPr>
                <p:nvPr/>
              </p:nvSpPr>
              <p:spPr bwMode="auto">
                <a:xfrm>
                  <a:off x="4325" y="656"/>
                  <a:ext cx="158" cy="1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302" y="577"/>
                  <a:ext cx="328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  <a:endPara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8" name="Text Box 65"/>
              <p:cNvSpPr txBox="1">
                <a:spLocks noChangeArrowheads="1"/>
              </p:cNvSpPr>
              <p:nvPr/>
            </p:nvSpPr>
            <p:spPr bwMode="auto">
              <a:xfrm>
                <a:off x="2327" y="1107"/>
                <a:ext cx="226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4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69" name="Text Box 66"/>
              <p:cNvSpPr txBox="1">
                <a:spLocks noChangeArrowheads="1"/>
              </p:cNvSpPr>
              <p:nvPr/>
            </p:nvSpPr>
            <p:spPr bwMode="auto">
              <a:xfrm>
                <a:off x="3344" y="1062"/>
                <a:ext cx="226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4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70" name="Text Box 67"/>
              <p:cNvSpPr txBox="1">
                <a:spLocks noChangeArrowheads="1"/>
              </p:cNvSpPr>
              <p:nvPr/>
            </p:nvSpPr>
            <p:spPr bwMode="auto">
              <a:xfrm>
                <a:off x="4315" y="1060"/>
                <a:ext cx="226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4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</p:grpSp>
        <p:grpSp>
          <p:nvGrpSpPr>
            <p:cNvPr id="50" name="Group 68"/>
            <p:cNvGrpSpPr/>
            <p:nvPr/>
          </p:nvGrpSpPr>
          <p:grpSpPr bwMode="auto">
            <a:xfrm>
              <a:off x="1563" y="2149"/>
              <a:ext cx="457" cy="288"/>
              <a:chOff x="1563" y="2149"/>
              <a:chExt cx="457" cy="288"/>
            </a:xfrm>
          </p:grpSpPr>
          <p:sp>
            <p:nvSpPr>
              <p:cNvPr id="57" name="Rectangle 69"/>
              <p:cNvSpPr>
                <a:spLocks noChangeArrowheads="1"/>
              </p:cNvSpPr>
              <p:nvPr/>
            </p:nvSpPr>
            <p:spPr bwMode="auto">
              <a:xfrm>
                <a:off x="1563" y="2167"/>
                <a:ext cx="110" cy="247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Text Box 70"/>
              <p:cNvSpPr txBox="1">
                <a:spLocks noChangeArrowheads="1"/>
              </p:cNvSpPr>
              <p:nvPr/>
            </p:nvSpPr>
            <p:spPr bwMode="auto">
              <a:xfrm>
                <a:off x="1663" y="2149"/>
                <a:ext cx="35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grpSp>
          <p:nvGrpSpPr>
            <p:cNvPr id="51" name="Group 71"/>
            <p:cNvGrpSpPr/>
            <p:nvPr/>
          </p:nvGrpSpPr>
          <p:grpSpPr bwMode="auto">
            <a:xfrm>
              <a:off x="2559" y="2140"/>
              <a:ext cx="457" cy="288"/>
              <a:chOff x="1563" y="2149"/>
              <a:chExt cx="457" cy="288"/>
            </a:xfrm>
          </p:grpSpPr>
          <p:sp>
            <p:nvSpPr>
              <p:cNvPr id="55" name="Rectangle 72"/>
              <p:cNvSpPr>
                <a:spLocks noChangeArrowheads="1"/>
              </p:cNvSpPr>
              <p:nvPr/>
            </p:nvSpPr>
            <p:spPr bwMode="auto">
              <a:xfrm>
                <a:off x="1563" y="2167"/>
                <a:ext cx="110" cy="247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Text Box 73"/>
              <p:cNvSpPr txBox="1">
                <a:spLocks noChangeArrowheads="1"/>
              </p:cNvSpPr>
              <p:nvPr/>
            </p:nvSpPr>
            <p:spPr bwMode="auto">
              <a:xfrm>
                <a:off x="1663" y="2149"/>
                <a:ext cx="35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grpSp>
          <p:nvGrpSpPr>
            <p:cNvPr id="52" name="Group 74"/>
            <p:cNvGrpSpPr/>
            <p:nvPr/>
          </p:nvGrpSpPr>
          <p:grpSpPr bwMode="auto">
            <a:xfrm>
              <a:off x="3546" y="2131"/>
              <a:ext cx="457" cy="288"/>
              <a:chOff x="1563" y="2149"/>
              <a:chExt cx="457" cy="288"/>
            </a:xfrm>
          </p:grpSpPr>
          <p:sp>
            <p:nvSpPr>
              <p:cNvPr id="53" name="Rectangle 75"/>
              <p:cNvSpPr>
                <a:spLocks noChangeArrowheads="1"/>
              </p:cNvSpPr>
              <p:nvPr/>
            </p:nvSpPr>
            <p:spPr bwMode="auto">
              <a:xfrm>
                <a:off x="1563" y="2167"/>
                <a:ext cx="110" cy="247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Text Box 76"/>
              <p:cNvSpPr txBox="1">
                <a:spLocks noChangeArrowheads="1"/>
              </p:cNvSpPr>
              <p:nvPr/>
            </p:nvSpPr>
            <p:spPr bwMode="auto">
              <a:xfrm>
                <a:off x="1663" y="2149"/>
                <a:ext cx="35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</p:grpSp>
      <p:sp>
        <p:nvSpPr>
          <p:cNvPr id="77" name="TextBox 76"/>
          <p:cNvSpPr txBox="1"/>
          <p:nvPr/>
        </p:nvSpPr>
        <p:spPr bwMode="auto">
          <a:xfrm>
            <a:off x="834157" y="226734"/>
            <a:ext cx="25285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、计数器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993708" y="121920"/>
            <a:ext cx="3422332" cy="533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五、集成</a:t>
            </a:r>
            <a:r>
              <a:rPr kumimoji="1" lang="en-US" altLang="zh-CN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D</a:t>
            </a:r>
            <a:r>
              <a: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触发器</a:t>
            </a:r>
            <a:endParaRPr kumimoji="1" lang="zh-CN" altLang="en-US" sz="2800" b="1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3" name="Group 35"/>
          <p:cNvGrpSpPr/>
          <p:nvPr/>
        </p:nvGrpSpPr>
        <p:grpSpPr bwMode="auto">
          <a:xfrm>
            <a:off x="1521460" y="688658"/>
            <a:ext cx="5578475" cy="3033712"/>
            <a:chOff x="1736" y="284"/>
            <a:chExt cx="3514" cy="2049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921" y="1836"/>
              <a:ext cx="232" cy="186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360" y="1830"/>
              <a:ext cx="231" cy="192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792" y="1830"/>
              <a:ext cx="232" cy="192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272" y="1830"/>
              <a:ext cx="232" cy="192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752" y="1830"/>
              <a:ext cx="231" cy="192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4232" y="1830"/>
              <a:ext cx="232" cy="192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664" y="1830"/>
              <a:ext cx="232" cy="192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921" y="582"/>
              <a:ext cx="232" cy="210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360" y="593"/>
              <a:ext cx="232" cy="200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792" y="593"/>
              <a:ext cx="232" cy="200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272" y="593"/>
              <a:ext cx="231" cy="200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704" y="593"/>
              <a:ext cx="232" cy="200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184" y="593"/>
              <a:ext cx="232" cy="200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664" y="593"/>
              <a:ext cx="231" cy="200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910" y="1560"/>
              <a:ext cx="2916" cy="268"/>
            </a:xfrm>
            <a:prstGeom prst="rect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1        2        3        4        5        6       7       8</a:t>
              </a:r>
              <a:endPara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857" y="2024"/>
              <a:ext cx="3393" cy="309"/>
            </a:xfrm>
            <a:prstGeom prst="rect">
              <a:avLst/>
            </a:prstGeom>
            <a:noFill/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R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D1 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D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  CP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   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S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D1  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Q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     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Q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    </a:t>
              </a:r>
              <a:r>
                <a: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地</a:t>
              </a:r>
              <a:r>
                <a:rPr kumimoji="1" lang="zh-CN" altLang="en-US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     </a:t>
              </a:r>
              <a:r>
                <a:rPr kumimoji="1" lang="zh-CN" altLang="en-US" sz="20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   </a:t>
              </a: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4295" y="2092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736" y="284"/>
              <a:ext cx="3352" cy="309"/>
            </a:xfrm>
            <a:prstGeom prst="rect">
              <a:avLst/>
            </a:prstGeom>
            <a:noFill/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+V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CC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R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D2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D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2   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CP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2 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S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D2   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Q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2    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Q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2</a:t>
              </a: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375" y="353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4668" y="353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844" y="792"/>
              <a:ext cx="3168" cy="1044"/>
            </a:xfrm>
            <a:prstGeom prst="rect">
              <a:avLst/>
            </a:prstGeom>
            <a:solidFill>
              <a:srgbClr val="FFFF99"/>
            </a:solidFill>
            <a:ln w="38100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74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  <a:sym typeface="Symbol" panose="05050102010706020507" pitchFamily="18" charset="2"/>
                </a:rPr>
                <a:t>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74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880" y="786"/>
              <a:ext cx="2996" cy="268"/>
            </a:xfrm>
            <a:prstGeom prst="rect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14        13       12        11       10         9         8</a:t>
              </a:r>
              <a:endPara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928" y="1581"/>
              <a:ext cx="3072" cy="268"/>
            </a:xfrm>
            <a:prstGeom prst="rect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1         2         3          4          5          6         7       </a:t>
              </a:r>
              <a:endPara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7" name="Arc 28"/>
            <p:cNvSpPr/>
            <p:nvPr/>
          </p:nvSpPr>
          <p:spPr bwMode="auto">
            <a:xfrm>
              <a:off x="1842" y="1190"/>
              <a:ext cx="192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Arc 29"/>
            <p:cNvSpPr/>
            <p:nvPr/>
          </p:nvSpPr>
          <p:spPr bwMode="auto">
            <a:xfrm flipV="1">
              <a:off x="1842" y="1339"/>
              <a:ext cx="192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1906" y="20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309" y="2092"/>
              <a:ext cx="1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3686" y="353"/>
              <a:ext cx="1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" name="Group 67"/>
          <p:cNvGrpSpPr/>
          <p:nvPr/>
        </p:nvGrpSpPr>
        <p:grpSpPr bwMode="auto">
          <a:xfrm>
            <a:off x="1565275" y="3905250"/>
            <a:ext cx="5715000" cy="2952750"/>
            <a:chOff x="2090" y="2347"/>
            <a:chExt cx="3600" cy="1860"/>
          </a:xfrm>
        </p:grpSpPr>
        <p:sp>
          <p:nvSpPr>
            <p:cNvPr id="33" name="Rectangle 37"/>
            <p:cNvSpPr>
              <a:spLocks noChangeArrowheads="1"/>
            </p:cNvSpPr>
            <p:nvPr/>
          </p:nvSpPr>
          <p:spPr bwMode="auto">
            <a:xfrm>
              <a:off x="2275" y="3728"/>
              <a:ext cx="232" cy="207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2662" y="3728"/>
              <a:ext cx="231" cy="207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Rectangle 39"/>
            <p:cNvSpPr>
              <a:spLocks noChangeArrowheads="1"/>
            </p:cNvSpPr>
            <p:nvPr/>
          </p:nvSpPr>
          <p:spPr bwMode="auto">
            <a:xfrm>
              <a:off x="3048" y="3728"/>
              <a:ext cx="232" cy="207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Rectangle 40"/>
            <p:cNvSpPr>
              <a:spLocks noChangeArrowheads="1"/>
            </p:cNvSpPr>
            <p:nvPr/>
          </p:nvSpPr>
          <p:spPr bwMode="auto">
            <a:xfrm>
              <a:off x="3434" y="3728"/>
              <a:ext cx="232" cy="207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Rectangle 41"/>
            <p:cNvSpPr>
              <a:spLocks noChangeArrowheads="1"/>
            </p:cNvSpPr>
            <p:nvPr/>
          </p:nvSpPr>
          <p:spPr bwMode="auto">
            <a:xfrm>
              <a:off x="3821" y="3728"/>
              <a:ext cx="231" cy="207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Rectangle 42"/>
            <p:cNvSpPr>
              <a:spLocks noChangeArrowheads="1"/>
            </p:cNvSpPr>
            <p:nvPr/>
          </p:nvSpPr>
          <p:spPr bwMode="auto">
            <a:xfrm>
              <a:off x="4207" y="3728"/>
              <a:ext cx="232" cy="207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Rectangle 43"/>
            <p:cNvSpPr>
              <a:spLocks noChangeArrowheads="1"/>
            </p:cNvSpPr>
            <p:nvPr/>
          </p:nvSpPr>
          <p:spPr bwMode="auto">
            <a:xfrm>
              <a:off x="4593" y="3728"/>
              <a:ext cx="232" cy="207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Rectangle 44"/>
            <p:cNvSpPr>
              <a:spLocks noChangeArrowheads="1"/>
            </p:cNvSpPr>
            <p:nvPr/>
          </p:nvSpPr>
          <p:spPr bwMode="auto">
            <a:xfrm>
              <a:off x="4980" y="3728"/>
              <a:ext cx="231" cy="207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275" y="2618"/>
              <a:ext cx="232" cy="186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2662" y="2618"/>
              <a:ext cx="231" cy="186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3048" y="2618"/>
              <a:ext cx="232" cy="186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3434" y="2618"/>
              <a:ext cx="232" cy="186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818" y="2618"/>
              <a:ext cx="231" cy="219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4207" y="2618"/>
              <a:ext cx="232" cy="186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4593" y="2618"/>
              <a:ext cx="232" cy="186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4980" y="2618"/>
              <a:ext cx="231" cy="186"/>
            </a:xfrm>
            <a:prstGeom prst="rect">
              <a:avLst/>
            </a:prstGeom>
            <a:solidFill>
              <a:srgbClr val="008080"/>
            </a:solidFill>
            <a:ln w="28575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Text Box 53"/>
            <p:cNvSpPr txBox="1">
              <a:spLocks noChangeArrowheads="1"/>
            </p:cNvSpPr>
            <p:nvPr/>
          </p:nvSpPr>
          <p:spPr bwMode="auto">
            <a:xfrm>
              <a:off x="2264" y="3476"/>
              <a:ext cx="2944" cy="252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1        2        3        4        5        6       7       8</a:t>
              </a:r>
              <a:endPara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50" name="Text Box 54"/>
            <p:cNvSpPr txBox="1">
              <a:spLocks noChangeArrowheads="1"/>
            </p:cNvSpPr>
            <p:nvPr/>
          </p:nvSpPr>
          <p:spPr bwMode="auto">
            <a:xfrm>
              <a:off x="2282" y="3919"/>
              <a:ext cx="3393" cy="288"/>
            </a:xfrm>
            <a:prstGeom prst="rect">
              <a:avLst/>
            </a:prstGeom>
            <a:noFill/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R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   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Q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  Q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 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D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  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D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2  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Q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2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   Q     </a:t>
              </a:r>
              <a:r>
                <a: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地</a:t>
              </a:r>
              <a:r>
                <a:rPr kumimoji="1" lang="zh-CN" altLang="en-US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     </a:t>
              </a:r>
              <a:r>
                <a:rPr kumimoji="1" lang="zh-CN" altLang="en-US" sz="20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   </a:t>
              </a: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>
              <a:off x="4298" y="3987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Text Box 56"/>
            <p:cNvSpPr txBox="1">
              <a:spLocks noChangeArrowheads="1"/>
            </p:cNvSpPr>
            <p:nvPr/>
          </p:nvSpPr>
          <p:spPr bwMode="auto">
            <a:xfrm>
              <a:off x="2090" y="2347"/>
              <a:ext cx="3600" cy="288"/>
            </a:xfrm>
            <a:prstGeom prst="rect">
              <a:avLst/>
            </a:prstGeom>
            <a:noFill/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+V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CC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Q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4  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Q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4 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D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4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 D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3 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Q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3  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Q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3   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CP</a:t>
              </a: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3098" y="2405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4202" y="2405"/>
              <a:ext cx="9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Rectangle 59"/>
            <p:cNvSpPr>
              <a:spLocks noChangeArrowheads="1"/>
            </p:cNvSpPr>
            <p:nvPr/>
          </p:nvSpPr>
          <p:spPr bwMode="auto">
            <a:xfrm>
              <a:off x="2198" y="2804"/>
              <a:ext cx="3168" cy="924"/>
            </a:xfrm>
            <a:prstGeom prst="rect">
              <a:avLst/>
            </a:prstGeom>
            <a:solidFill>
              <a:srgbClr val="FFFF99"/>
            </a:solidFill>
            <a:ln w="38100" cap="sq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74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  <a:sym typeface="Symbol" panose="05050102010706020507" pitchFamily="18" charset="2"/>
                </a:rPr>
                <a:t>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175</a:t>
              </a:r>
            </a:p>
          </p:txBody>
        </p:sp>
        <p:sp>
          <p:nvSpPr>
            <p:cNvPr id="56" name="Text Box 60"/>
            <p:cNvSpPr txBox="1">
              <a:spLocks noChangeArrowheads="1"/>
            </p:cNvSpPr>
            <p:nvPr/>
          </p:nvSpPr>
          <p:spPr bwMode="auto">
            <a:xfrm>
              <a:off x="2234" y="2792"/>
              <a:ext cx="2996" cy="250"/>
            </a:xfrm>
            <a:prstGeom prst="rect">
              <a:avLst/>
            </a:prstGeom>
            <a:noFill/>
            <a:ln w="28575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16      15      14      13     12     11      10        9</a:t>
              </a: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2264" y="3477"/>
              <a:ext cx="2916" cy="250"/>
            </a:xfrm>
            <a:prstGeom prst="rect">
              <a:avLst/>
            </a:prstGeom>
            <a:noFill/>
            <a:ln w="28575" cap="sq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1        2        3        4        5        6       7       8</a:t>
              </a:r>
              <a:endPara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58" name="Arc 62"/>
            <p:cNvSpPr/>
            <p:nvPr/>
          </p:nvSpPr>
          <p:spPr bwMode="auto">
            <a:xfrm>
              <a:off x="2186" y="3156"/>
              <a:ext cx="19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Arc 63"/>
            <p:cNvSpPr/>
            <p:nvPr/>
          </p:nvSpPr>
          <p:spPr bwMode="auto">
            <a:xfrm flipV="1">
              <a:off x="2186" y="3288"/>
              <a:ext cx="19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2714" y="3987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2330" y="397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" name="灯片编号占位符 61"/>
          <p:cNvSpPr txBox="1"/>
          <p:nvPr/>
        </p:nvSpPr>
        <p:spPr>
          <a:xfrm>
            <a:off x="0" y="6400800"/>
            <a:ext cx="65532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BF59E8-3B5B-4FD1-ABC6-5D0A35914F4F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24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 txBox="1"/>
          <p:nvPr/>
        </p:nvSpPr>
        <p:spPr>
          <a:xfrm>
            <a:off x="222737" y="6371881"/>
            <a:ext cx="902677" cy="33840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B291C-51FB-4C18-A138-CCB3C24CD792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25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8668" y="228600"/>
            <a:ext cx="3422332" cy="5334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六、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D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触发器应用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1981" y="864235"/>
            <a:ext cx="1454150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kumimoji="1" lang="zh-CN" altLang="en-US" sz="28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80376" y="872723"/>
            <a:ext cx="5619750" cy="51911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分析下面电路的逻辑功能。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79513" y="5684520"/>
            <a:ext cx="22606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四人抢答器</a:t>
            </a:r>
          </a:p>
        </p:txBody>
      </p:sp>
      <p:grpSp>
        <p:nvGrpSpPr>
          <p:cNvPr id="9" name="Group 8"/>
          <p:cNvGrpSpPr/>
          <p:nvPr/>
        </p:nvGrpSpPr>
        <p:grpSpPr bwMode="auto">
          <a:xfrm>
            <a:off x="735013" y="1226820"/>
            <a:ext cx="7620000" cy="5243513"/>
            <a:chOff x="463" y="840"/>
            <a:chExt cx="4800" cy="330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951" y="2031"/>
              <a:ext cx="2304" cy="76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120" y="1887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869" y="1647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636" y="1407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439" y="1167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124" y="1887"/>
              <a:ext cx="9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857" y="1647"/>
              <a:ext cx="11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634" y="1407"/>
              <a:ext cx="1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439" y="1167"/>
              <a:ext cx="16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053" y="1167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955" y="2031"/>
              <a:ext cx="1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471" y="1263"/>
              <a:ext cx="288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&amp;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759" y="16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759" y="1551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759" y="1455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759" y="1359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047" y="1647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287" y="1551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527" y="1455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767" y="1359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423" y="1503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1226" y="152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943" y="1263"/>
              <a:ext cx="288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895" y="1503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746" y="152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279" y="2175"/>
              <a:ext cx="288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&amp;</a:t>
              </a: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751" y="1523"/>
              <a:ext cx="0" cy="7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751" y="2271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991" y="260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567" y="2415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1620" y="243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999" y="2799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2019" y="285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159" y="2799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3919" y="2799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3679" y="2799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439" y="2799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4159" y="2991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919" y="3135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3679" y="3279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3439" y="3423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4687" y="2991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4594" y="3567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3439" y="385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3679" y="385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19" y="385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4159" y="385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439" y="4047"/>
              <a:ext cx="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4639" y="4014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V="1">
              <a:off x="4159" y="3711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flipV="1">
              <a:off x="3919" y="3711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V="1">
              <a:off x="3679" y="3711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3439" y="3711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3416" y="3398"/>
              <a:ext cx="48" cy="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3646" y="3259"/>
              <a:ext cx="48" cy="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3891" y="3107"/>
              <a:ext cx="48" cy="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4131" y="2971"/>
              <a:ext cx="48" cy="4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4351" y="2943"/>
              <a:ext cx="240" cy="9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4351" y="3087"/>
              <a:ext cx="240" cy="9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4351" y="3231"/>
              <a:ext cx="240" cy="9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4351" y="3375"/>
              <a:ext cx="240" cy="9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4351" y="270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4687" y="3855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+5V</a:t>
              </a:r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3247" y="1983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3247" y="2511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5" name="Text Box 74"/>
            <p:cNvSpPr txBox="1">
              <a:spLocks noChangeArrowheads="1"/>
            </p:cNvSpPr>
            <p:nvPr/>
          </p:nvSpPr>
          <p:spPr bwMode="auto">
            <a:xfrm>
              <a:off x="3247" y="3615"/>
              <a:ext cx="129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 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  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  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6" name="Text Box 75"/>
            <p:cNvSpPr txBox="1">
              <a:spLocks noChangeArrowheads="1"/>
            </p:cNvSpPr>
            <p:nvPr/>
          </p:nvSpPr>
          <p:spPr bwMode="auto">
            <a:xfrm>
              <a:off x="1903" y="2031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1951" y="207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2224" y="207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2464" y="207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2704" y="207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>
              <a:off x="1951" y="2367"/>
              <a:ext cx="9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 flipH="1">
              <a:off x="1951" y="2415"/>
              <a:ext cx="9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3" name="Group 82"/>
            <p:cNvGrpSpPr/>
            <p:nvPr/>
          </p:nvGrpSpPr>
          <p:grpSpPr bwMode="auto">
            <a:xfrm>
              <a:off x="1855" y="3039"/>
              <a:ext cx="255" cy="288"/>
              <a:chOff x="1536" y="2496"/>
              <a:chExt cx="255" cy="288"/>
            </a:xfrm>
          </p:grpSpPr>
          <p:sp>
            <p:nvSpPr>
              <p:cNvPr id="134" name="Line 83"/>
              <p:cNvSpPr>
                <a:spLocks noChangeShapeType="1"/>
              </p:cNvSpPr>
              <p:nvPr/>
            </p:nvSpPr>
            <p:spPr bwMode="auto">
              <a:xfrm>
                <a:off x="1584" y="254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5" name="Rectangle 84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1999" y="2319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grpSp>
          <p:nvGrpSpPr>
            <p:cNvPr id="85" name="Group 86"/>
            <p:cNvGrpSpPr/>
            <p:nvPr/>
          </p:nvGrpSpPr>
          <p:grpSpPr bwMode="auto">
            <a:xfrm>
              <a:off x="463" y="2655"/>
              <a:ext cx="672" cy="144"/>
              <a:chOff x="720" y="3168"/>
              <a:chExt cx="672" cy="144"/>
            </a:xfrm>
          </p:grpSpPr>
          <p:sp>
            <p:nvSpPr>
              <p:cNvPr id="125" name="Line 87"/>
              <p:cNvSpPr>
                <a:spLocks noChangeShapeType="1"/>
              </p:cNvSpPr>
              <p:nvPr/>
            </p:nvSpPr>
            <p:spPr bwMode="auto">
              <a:xfrm>
                <a:off x="720" y="3312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Line 88"/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Line 89"/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8" name="Line 90"/>
              <p:cNvSpPr>
                <a:spLocks noChangeShapeType="1"/>
              </p:cNvSpPr>
              <p:nvPr/>
            </p:nvSpPr>
            <p:spPr bwMode="auto">
              <a:xfrm>
                <a:off x="960" y="316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Line 91"/>
              <p:cNvSpPr>
                <a:spLocks noChangeShapeType="1"/>
              </p:cNvSpPr>
              <p:nvPr/>
            </p:nvSpPr>
            <p:spPr bwMode="auto">
              <a:xfrm>
                <a:off x="960" y="331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Line 92"/>
              <p:cNvSpPr>
                <a:spLocks noChangeShapeType="1"/>
              </p:cNvSpPr>
              <p:nvPr/>
            </p:nvSpPr>
            <p:spPr bwMode="auto">
              <a:xfrm>
                <a:off x="1104" y="316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1" name="Line 93"/>
              <p:cNvSpPr>
                <a:spLocks noChangeShapeType="1"/>
              </p:cNvSpPr>
              <p:nvPr/>
            </p:nvSpPr>
            <p:spPr bwMode="auto">
              <a:xfrm>
                <a:off x="1104" y="316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" name="Line 94"/>
              <p:cNvSpPr>
                <a:spLocks noChangeShapeType="1"/>
              </p:cNvSpPr>
              <p:nvPr/>
            </p:nvSpPr>
            <p:spPr bwMode="auto">
              <a:xfrm>
                <a:off x="1248" y="316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" name="Line 95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" name="Group 96"/>
            <p:cNvGrpSpPr/>
            <p:nvPr/>
          </p:nvGrpSpPr>
          <p:grpSpPr bwMode="auto">
            <a:xfrm>
              <a:off x="2095" y="3135"/>
              <a:ext cx="384" cy="144"/>
              <a:chOff x="1776" y="2640"/>
              <a:chExt cx="384" cy="144"/>
            </a:xfrm>
          </p:grpSpPr>
          <p:sp>
            <p:nvSpPr>
              <p:cNvPr id="120" name="Line 97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1" name="Line 98"/>
              <p:cNvSpPr>
                <a:spLocks noChangeShapeType="1"/>
              </p:cNvSpPr>
              <p:nvPr/>
            </p:nvSpPr>
            <p:spPr bwMode="auto">
              <a:xfrm>
                <a:off x="1872" y="2640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Line 99"/>
              <p:cNvSpPr>
                <a:spLocks noChangeShapeType="1"/>
              </p:cNvSpPr>
              <p:nvPr/>
            </p:nvSpPr>
            <p:spPr bwMode="auto">
              <a:xfrm>
                <a:off x="1872" y="278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Line 100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Line 101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7" name="Rectangle 102"/>
            <p:cNvSpPr>
              <a:spLocks noChangeArrowheads="1"/>
            </p:cNvSpPr>
            <p:nvPr/>
          </p:nvSpPr>
          <p:spPr bwMode="auto">
            <a:xfrm>
              <a:off x="4662" y="84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88" name="Rectangle 103"/>
            <p:cNvSpPr>
              <a:spLocks noChangeArrowheads="1"/>
            </p:cNvSpPr>
            <p:nvPr/>
          </p:nvSpPr>
          <p:spPr bwMode="auto">
            <a:xfrm>
              <a:off x="2671" y="2319"/>
              <a:ext cx="83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74LS175</a:t>
              </a:r>
            </a:p>
          </p:txBody>
        </p:sp>
        <p:sp>
          <p:nvSpPr>
            <p:cNvPr id="89" name="Line 104"/>
            <p:cNvSpPr>
              <a:spLocks noChangeShapeType="1"/>
            </p:cNvSpPr>
            <p:nvPr/>
          </p:nvSpPr>
          <p:spPr bwMode="auto">
            <a:xfrm flipV="1">
              <a:off x="4159" y="3711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0" name="Group 105"/>
            <p:cNvGrpSpPr/>
            <p:nvPr/>
          </p:nvGrpSpPr>
          <p:grpSpPr bwMode="auto">
            <a:xfrm>
              <a:off x="4701" y="1569"/>
              <a:ext cx="96" cy="192"/>
              <a:chOff x="4080" y="1200"/>
              <a:chExt cx="96" cy="192"/>
            </a:xfrm>
          </p:grpSpPr>
          <p:sp>
            <p:nvSpPr>
              <p:cNvPr id="116" name="Line 106"/>
              <p:cNvSpPr>
                <a:spLocks noChangeShapeType="1"/>
              </p:cNvSpPr>
              <p:nvPr/>
            </p:nvSpPr>
            <p:spPr bwMode="auto">
              <a:xfrm>
                <a:off x="4176" y="1225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Line 107"/>
              <p:cNvSpPr>
                <a:spLocks noChangeShapeType="1"/>
              </p:cNvSpPr>
              <p:nvPr/>
            </p:nvSpPr>
            <p:spPr bwMode="auto">
              <a:xfrm flipH="1">
                <a:off x="4080" y="1296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" name="Line 108"/>
              <p:cNvSpPr>
                <a:spLocks noChangeShapeType="1"/>
              </p:cNvSpPr>
              <p:nvPr/>
            </p:nvSpPr>
            <p:spPr bwMode="auto">
              <a:xfrm flipH="1" flipV="1">
                <a:off x="4080" y="120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Line 109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1" name="Group 110"/>
            <p:cNvGrpSpPr/>
            <p:nvPr/>
          </p:nvGrpSpPr>
          <p:grpSpPr bwMode="auto">
            <a:xfrm>
              <a:off x="4701" y="1329"/>
              <a:ext cx="96" cy="192"/>
              <a:chOff x="4080" y="1200"/>
              <a:chExt cx="96" cy="192"/>
            </a:xfrm>
          </p:grpSpPr>
          <p:sp>
            <p:nvSpPr>
              <p:cNvPr id="112" name="Line 111"/>
              <p:cNvSpPr>
                <a:spLocks noChangeShapeType="1"/>
              </p:cNvSpPr>
              <p:nvPr/>
            </p:nvSpPr>
            <p:spPr bwMode="auto">
              <a:xfrm>
                <a:off x="4176" y="1225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Line 112"/>
              <p:cNvSpPr>
                <a:spLocks noChangeShapeType="1"/>
              </p:cNvSpPr>
              <p:nvPr/>
            </p:nvSpPr>
            <p:spPr bwMode="auto">
              <a:xfrm flipH="1">
                <a:off x="4080" y="1296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Line 113"/>
              <p:cNvSpPr>
                <a:spLocks noChangeShapeType="1"/>
              </p:cNvSpPr>
              <p:nvPr/>
            </p:nvSpPr>
            <p:spPr bwMode="auto">
              <a:xfrm flipH="1" flipV="1">
                <a:off x="4080" y="120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Line 114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2" name="Group 115"/>
            <p:cNvGrpSpPr/>
            <p:nvPr/>
          </p:nvGrpSpPr>
          <p:grpSpPr bwMode="auto">
            <a:xfrm>
              <a:off x="4701" y="1089"/>
              <a:ext cx="96" cy="192"/>
              <a:chOff x="4080" y="1200"/>
              <a:chExt cx="96" cy="192"/>
            </a:xfrm>
          </p:grpSpPr>
          <p:sp>
            <p:nvSpPr>
              <p:cNvPr id="108" name="Line 116"/>
              <p:cNvSpPr>
                <a:spLocks noChangeShapeType="1"/>
              </p:cNvSpPr>
              <p:nvPr/>
            </p:nvSpPr>
            <p:spPr bwMode="auto">
              <a:xfrm>
                <a:off x="4176" y="1225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Line 117"/>
              <p:cNvSpPr>
                <a:spLocks noChangeShapeType="1"/>
              </p:cNvSpPr>
              <p:nvPr/>
            </p:nvSpPr>
            <p:spPr bwMode="auto">
              <a:xfrm flipH="1">
                <a:off x="4080" y="1296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Line 118"/>
              <p:cNvSpPr>
                <a:spLocks noChangeShapeType="1"/>
              </p:cNvSpPr>
              <p:nvPr/>
            </p:nvSpPr>
            <p:spPr bwMode="auto">
              <a:xfrm flipH="1" flipV="1">
                <a:off x="4080" y="120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Line 119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3" name="Group 120"/>
            <p:cNvGrpSpPr/>
            <p:nvPr/>
          </p:nvGrpSpPr>
          <p:grpSpPr bwMode="auto">
            <a:xfrm>
              <a:off x="4701" y="1809"/>
              <a:ext cx="96" cy="192"/>
              <a:chOff x="4080" y="1200"/>
              <a:chExt cx="96" cy="192"/>
            </a:xfrm>
          </p:grpSpPr>
          <p:sp>
            <p:nvSpPr>
              <p:cNvPr id="104" name="Line 121"/>
              <p:cNvSpPr>
                <a:spLocks noChangeShapeType="1"/>
              </p:cNvSpPr>
              <p:nvPr/>
            </p:nvSpPr>
            <p:spPr bwMode="auto">
              <a:xfrm>
                <a:off x="4176" y="1225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Line 122"/>
              <p:cNvSpPr>
                <a:spLocks noChangeShapeType="1"/>
              </p:cNvSpPr>
              <p:nvPr/>
            </p:nvSpPr>
            <p:spPr bwMode="auto">
              <a:xfrm flipH="1">
                <a:off x="4080" y="1296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Line 123"/>
              <p:cNvSpPr>
                <a:spLocks noChangeShapeType="1"/>
              </p:cNvSpPr>
              <p:nvPr/>
            </p:nvSpPr>
            <p:spPr bwMode="auto">
              <a:xfrm flipH="1" flipV="1">
                <a:off x="4080" y="120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Line 124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4" name="Group 125"/>
            <p:cNvGrpSpPr/>
            <p:nvPr/>
          </p:nvGrpSpPr>
          <p:grpSpPr bwMode="auto">
            <a:xfrm>
              <a:off x="4701" y="1809"/>
              <a:ext cx="96" cy="192"/>
              <a:chOff x="4080" y="1200"/>
              <a:chExt cx="96" cy="192"/>
            </a:xfrm>
          </p:grpSpPr>
          <p:sp>
            <p:nvSpPr>
              <p:cNvPr id="100" name="Line 126"/>
              <p:cNvSpPr>
                <a:spLocks noChangeShapeType="1"/>
              </p:cNvSpPr>
              <p:nvPr/>
            </p:nvSpPr>
            <p:spPr bwMode="auto">
              <a:xfrm>
                <a:off x="4176" y="1225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Line 127"/>
              <p:cNvSpPr>
                <a:spLocks noChangeShapeType="1"/>
              </p:cNvSpPr>
              <p:nvPr/>
            </p:nvSpPr>
            <p:spPr bwMode="auto">
              <a:xfrm flipH="1">
                <a:off x="4080" y="1296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Line 128"/>
              <p:cNvSpPr>
                <a:spLocks noChangeShapeType="1"/>
              </p:cNvSpPr>
              <p:nvPr/>
            </p:nvSpPr>
            <p:spPr bwMode="auto">
              <a:xfrm flipH="1" flipV="1">
                <a:off x="4080" y="120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Line 129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5" name="Rectangle 130"/>
            <p:cNvSpPr>
              <a:spLocks noChangeArrowheads="1"/>
            </p:cNvSpPr>
            <p:nvPr/>
          </p:nvSpPr>
          <p:spPr bwMode="auto">
            <a:xfrm>
              <a:off x="4279" y="1134"/>
              <a:ext cx="219" cy="7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Rectangle 131"/>
            <p:cNvSpPr>
              <a:spLocks noChangeArrowheads="1"/>
            </p:cNvSpPr>
            <p:nvPr/>
          </p:nvSpPr>
          <p:spPr bwMode="auto">
            <a:xfrm>
              <a:off x="4307" y="1371"/>
              <a:ext cx="219" cy="7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Rectangle 132"/>
            <p:cNvSpPr>
              <a:spLocks noChangeArrowheads="1"/>
            </p:cNvSpPr>
            <p:nvPr/>
          </p:nvSpPr>
          <p:spPr bwMode="auto">
            <a:xfrm>
              <a:off x="4316" y="1609"/>
              <a:ext cx="219" cy="7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Rectangle 133"/>
            <p:cNvSpPr>
              <a:spLocks noChangeArrowheads="1"/>
            </p:cNvSpPr>
            <p:nvPr/>
          </p:nvSpPr>
          <p:spPr bwMode="auto">
            <a:xfrm>
              <a:off x="4325" y="1847"/>
              <a:ext cx="219" cy="7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Text Box 134"/>
            <p:cNvSpPr txBox="1">
              <a:spLocks noChangeArrowheads="1"/>
            </p:cNvSpPr>
            <p:nvPr/>
          </p:nvSpPr>
          <p:spPr bwMode="auto">
            <a:xfrm>
              <a:off x="4278" y="89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 txBox="1"/>
          <p:nvPr/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B291C-51FB-4C18-A138-CCB3C24CD792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26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45478" y="91440"/>
            <a:ext cx="51609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7</a:t>
            </a:r>
            <a:r>
              <a:rPr kumimoji="1" lang="zh-CN" altLang="en-US" sz="2800" b="1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、带数字显示的七路抢答器</a:t>
            </a:r>
            <a:endParaRPr kumimoji="1" lang="zh-CN" altLang="en-US" sz="2800" b="1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4" name="Group 137"/>
          <p:cNvGrpSpPr/>
          <p:nvPr/>
        </p:nvGrpSpPr>
        <p:grpSpPr bwMode="auto">
          <a:xfrm>
            <a:off x="225425" y="711200"/>
            <a:ext cx="8721725" cy="5778500"/>
            <a:chOff x="142" y="448"/>
            <a:chExt cx="5494" cy="3640"/>
          </a:xfrm>
        </p:grpSpPr>
        <p:grpSp>
          <p:nvGrpSpPr>
            <p:cNvPr id="5" name="Group 138"/>
            <p:cNvGrpSpPr/>
            <p:nvPr/>
          </p:nvGrpSpPr>
          <p:grpSpPr bwMode="auto">
            <a:xfrm>
              <a:off x="142" y="448"/>
              <a:ext cx="5494" cy="3640"/>
              <a:chOff x="142" y="448"/>
              <a:chExt cx="5494" cy="3640"/>
            </a:xfrm>
          </p:grpSpPr>
          <p:grpSp>
            <p:nvGrpSpPr>
              <p:cNvPr id="7" name="Group 139"/>
              <p:cNvGrpSpPr/>
              <p:nvPr/>
            </p:nvGrpSpPr>
            <p:grpSpPr bwMode="auto">
              <a:xfrm>
                <a:off x="142" y="448"/>
                <a:ext cx="5477" cy="3640"/>
                <a:chOff x="142" y="448"/>
                <a:chExt cx="5477" cy="3640"/>
              </a:xfrm>
            </p:grpSpPr>
            <p:pic>
              <p:nvPicPr>
                <p:cNvPr id="17" name="Picture 140" descr="msotw9_temp0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12000" contrast="54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1" t="4605" b="5542"/>
                <a:stretch>
                  <a:fillRect/>
                </a:stretch>
              </p:blipFill>
              <p:spPr bwMode="auto">
                <a:xfrm>
                  <a:off x="142" y="448"/>
                  <a:ext cx="5477" cy="3640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8" name="Picture 141" descr="msotw9_temp0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12000" contrast="54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1" t="4605" b="5542"/>
                <a:stretch>
                  <a:fillRect/>
                </a:stretch>
              </p:blipFill>
              <p:spPr bwMode="auto">
                <a:xfrm>
                  <a:off x="142" y="448"/>
                  <a:ext cx="5477" cy="364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9" name="Rectangle 142"/>
                <p:cNvSpPr>
                  <a:spLocks noChangeArrowheads="1"/>
                </p:cNvSpPr>
                <p:nvPr/>
              </p:nvSpPr>
              <p:spPr bwMode="auto">
                <a:xfrm>
                  <a:off x="152" y="2698"/>
                  <a:ext cx="588" cy="131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" name="Line 144"/>
                <p:cNvSpPr>
                  <a:spLocks noChangeShapeType="1"/>
                </p:cNvSpPr>
                <p:nvPr/>
              </p:nvSpPr>
              <p:spPr bwMode="auto">
                <a:xfrm>
                  <a:off x="271" y="2450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" name="Rectangle 145"/>
                <p:cNvSpPr>
                  <a:spLocks noChangeArrowheads="1"/>
                </p:cNvSpPr>
                <p:nvPr/>
              </p:nvSpPr>
              <p:spPr bwMode="auto">
                <a:xfrm>
                  <a:off x="2744" y="1322"/>
                  <a:ext cx="283" cy="2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" name="Rectangle 146"/>
                <p:cNvSpPr>
                  <a:spLocks noChangeArrowheads="1"/>
                </p:cNvSpPr>
                <p:nvPr/>
              </p:nvSpPr>
              <p:spPr bwMode="auto">
                <a:xfrm>
                  <a:off x="2732" y="983"/>
                  <a:ext cx="283" cy="2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Rectangle 147"/>
                <p:cNvSpPr>
                  <a:spLocks noChangeArrowheads="1"/>
                </p:cNvSpPr>
                <p:nvPr/>
              </p:nvSpPr>
              <p:spPr bwMode="auto">
                <a:xfrm>
                  <a:off x="2597" y="464"/>
                  <a:ext cx="283" cy="2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" name="Rectangle 148"/>
                <p:cNvSpPr>
                  <a:spLocks noChangeArrowheads="1"/>
                </p:cNvSpPr>
                <p:nvPr/>
              </p:nvSpPr>
              <p:spPr bwMode="auto">
                <a:xfrm>
                  <a:off x="2778" y="464"/>
                  <a:ext cx="283" cy="2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" name="Rectangle 151"/>
                <p:cNvSpPr>
                  <a:spLocks noChangeArrowheads="1"/>
                </p:cNvSpPr>
                <p:nvPr/>
              </p:nvSpPr>
              <p:spPr bwMode="auto">
                <a:xfrm>
                  <a:off x="4630" y="2439"/>
                  <a:ext cx="136" cy="18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" name="Rectangle 152"/>
                <p:cNvSpPr>
                  <a:spLocks noChangeArrowheads="1"/>
                </p:cNvSpPr>
                <p:nvPr/>
              </p:nvSpPr>
              <p:spPr bwMode="auto">
                <a:xfrm>
                  <a:off x="3479" y="2473"/>
                  <a:ext cx="1050" cy="18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53" y="2496"/>
                  <a:ext cx="113" cy="10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Rectangle 154"/>
                <p:cNvSpPr>
                  <a:spLocks noChangeArrowheads="1"/>
                </p:cNvSpPr>
                <p:nvPr/>
              </p:nvSpPr>
              <p:spPr bwMode="auto">
                <a:xfrm>
                  <a:off x="881" y="3411"/>
                  <a:ext cx="248" cy="37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Rectangle 156"/>
                <p:cNvSpPr>
                  <a:spLocks noChangeArrowheads="1"/>
                </p:cNvSpPr>
                <p:nvPr/>
              </p:nvSpPr>
              <p:spPr bwMode="auto">
                <a:xfrm>
                  <a:off x="1784" y="576"/>
                  <a:ext cx="328" cy="35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Rectangle 157"/>
                <p:cNvSpPr>
                  <a:spLocks noChangeArrowheads="1"/>
                </p:cNvSpPr>
                <p:nvPr/>
              </p:nvSpPr>
              <p:spPr bwMode="auto">
                <a:xfrm>
                  <a:off x="1751" y="1028"/>
                  <a:ext cx="350" cy="23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Rectangle 158"/>
                <p:cNvSpPr>
                  <a:spLocks noChangeArrowheads="1"/>
                </p:cNvSpPr>
                <p:nvPr/>
              </p:nvSpPr>
              <p:spPr bwMode="auto">
                <a:xfrm>
                  <a:off x="1762" y="1321"/>
                  <a:ext cx="294" cy="24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Rectangle 159"/>
                <p:cNvSpPr>
                  <a:spLocks noChangeArrowheads="1"/>
                </p:cNvSpPr>
                <p:nvPr/>
              </p:nvSpPr>
              <p:spPr bwMode="auto">
                <a:xfrm>
                  <a:off x="3546" y="1773"/>
                  <a:ext cx="181" cy="48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Line 160"/>
                <p:cNvSpPr>
                  <a:spLocks noChangeShapeType="1"/>
                </p:cNvSpPr>
                <p:nvPr/>
              </p:nvSpPr>
              <p:spPr bwMode="auto">
                <a:xfrm>
                  <a:off x="305" y="1423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Line 161"/>
                <p:cNvSpPr>
                  <a:spLocks noChangeShapeType="1"/>
                </p:cNvSpPr>
                <p:nvPr/>
              </p:nvSpPr>
              <p:spPr bwMode="auto">
                <a:xfrm>
                  <a:off x="317" y="1649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Line 162"/>
                <p:cNvSpPr>
                  <a:spLocks noChangeShapeType="1"/>
                </p:cNvSpPr>
                <p:nvPr/>
              </p:nvSpPr>
              <p:spPr bwMode="auto">
                <a:xfrm>
                  <a:off x="328" y="1864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Line 163"/>
                <p:cNvSpPr>
                  <a:spLocks noChangeShapeType="1"/>
                </p:cNvSpPr>
                <p:nvPr/>
              </p:nvSpPr>
              <p:spPr bwMode="auto">
                <a:xfrm>
                  <a:off x="328" y="2146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Rectangle 164"/>
                <p:cNvSpPr>
                  <a:spLocks noChangeArrowheads="1"/>
                </p:cNvSpPr>
                <p:nvPr/>
              </p:nvSpPr>
              <p:spPr bwMode="auto">
                <a:xfrm>
                  <a:off x="926" y="813"/>
                  <a:ext cx="225" cy="161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927" y="768"/>
                  <a:ext cx="260" cy="168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1" lang="en-US" altLang="zh-CN" sz="2400" b="0" i="0" u="none" strike="noStrike" kern="1200" cap="none" spc="0" normalizeH="0" baseline="-2500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1" lang="en-US" altLang="zh-CN" sz="2400" b="0" i="0" u="none" strike="noStrike" kern="1200" cap="none" spc="0" normalizeH="0" baseline="-2500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1" lang="en-US" altLang="zh-CN" sz="2400" b="0" i="0" u="none" strike="noStrike" kern="1200" cap="none" spc="0" normalizeH="0" baseline="-2500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1" lang="en-US" altLang="zh-CN" sz="2400" b="0" i="0" u="none" strike="noStrike" kern="1200" cap="none" spc="0" normalizeH="0" baseline="-2500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1" lang="en-US" altLang="zh-CN" sz="2400" b="0" i="0" u="none" strike="noStrike" kern="1200" cap="none" spc="0" normalizeH="0" baseline="-2500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1" lang="en-US" altLang="zh-CN" sz="2400" b="0" i="0" u="none" strike="noStrike" kern="1200" cap="none" spc="0" normalizeH="0" baseline="-2500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1" lang="en-US" altLang="zh-CN" sz="2400" b="0" i="0" u="none" strike="noStrike" kern="1200" cap="none" spc="0" normalizeH="0" baseline="-2500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0" name="Line 166"/>
                <p:cNvSpPr>
                  <a:spLocks noChangeShapeType="1"/>
                </p:cNvSpPr>
                <p:nvPr/>
              </p:nvSpPr>
              <p:spPr bwMode="auto">
                <a:xfrm>
                  <a:off x="339" y="2349"/>
                  <a:ext cx="1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8" name="Rectangle 167"/>
              <p:cNvSpPr>
                <a:spLocks noChangeArrowheads="1"/>
              </p:cNvSpPr>
              <p:nvPr/>
            </p:nvSpPr>
            <p:spPr bwMode="auto">
              <a:xfrm>
                <a:off x="4021" y="768"/>
                <a:ext cx="214" cy="90"/>
              </a:xfrm>
              <a:prstGeom prst="rect">
                <a:avLst/>
              </a:prstGeom>
              <a:solidFill>
                <a:srgbClr val="FF9900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168"/>
              <p:cNvSpPr>
                <a:spLocks noChangeArrowheads="1"/>
              </p:cNvSpPr>
              <p:nvPr/>
            </p:nvSpPr>
            <p:spPr bwMode="auto">
              <a:xfrm>
                <a:off x="4033" y="994"/>
                <a:ext cx="214" cy="90"/>
              </a:xfrm>
              <a:prstGeom prst="rect">
                <a:avLst/>
              </a:prstGeom>
              <a:solidFill>
                <a:srgbClr val="FF9900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169"/>
              <p:cNvSpPr>
                <a:spLocks noChangeArrowheads="1"/>
              </p:cNvSpPr>
              <p:nvPr/>
            </p:nvSpPr>
            <p:spPr bwMode="auto">
              <a:xfrm>
                <a:off x="4033" y="1231"/>
                <a:ext cx="214" cy="90"/>
              </a:xfrm>
              <a:prstGeom prst="rect">
                <a:avLst/>
              </a:prstGeom>
              <a:solidFill>
                <a:srgbClr val="FF9900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170"/>
              <p:cNvSpPr>
                <a:spLocks noChangeArrowheads="1"/>
              </p:cNvSpPr>
              <p:nvPr/>
            </p:nvSpPr>
            <p:spPr bwMode="auto">
              <a:xfrm>
                <a:off x="4055" y="1479"/>
                <a:ext cx="214" cy="90"/>
              </a:xfrm>
              <a:prstGeom prst="rect">
                <a:avLst/>
              </a:prstGeom>
              <a:solidFill>
                <a:srgbClr val="FF9900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71"/>
              <p:cNvSpPr>
                <a:spLocks noChangeArrowheads="1"/>
              </p:cNvSpPr>
              <p:nvPr/>
            </p:nvSpPr>
            <p:spPr bwMode="auto">
              <a:xfrm>
                <a:off x="4055" y="1716"/>
                <a:ext cx="214" cy="90"/>
              </a:xfrm>
              <a:prstGeom prst="rect">
                <a:avLst/>
              </a:prstGeom>
              <a:solidFill>
                <a:srgbClr val="FF9900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72"/>
              <p:cNvSpPr>
                <a:spLocks noChangeArrowheads="1"/>
              </p:cNvSpPr>
              <p:nvPr/>
            </p:nvSpPr>
            <p:spPr bwMode="auto">
              <a:xfrm>
                <a:off x="4067" y="1942"/>
                <a:ext cx="214" cy="90"/>
              </a:xfrm>
              <a:prstGeom prst="rect">
                <a:avLst/>
              </a:prstGeom>
              <a:solidFill>
                <a:srgbClr val="FF9900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73"/>
              <p:cNvSpPr>
                <a:spLocks noChangeArrowheads="1"/>
              </p:cNvSpPr>
              <p:nvPr/>
            </p:nvSpPr>
            <p:spPr bwMode="auto">
              <a:xfrm>
                <a:off x="4055" y="2157"/>
                <a:ext cx="214" cy="90"/>
              </a:xfrm>
              <a:prstGeom prst="rect">
                <a:avLst/>
              </a:prstGeom>
              <a:solidFill>
                <a:srgbClr val="FF9900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Oval 174"/>
              <p:cNvSpPr>
                <a:spLocks noChangeArrowheads="1"/>
              </p:cNvSpPr>
              <p:nvPr/>
            </p:nvSpPr>
            <p:spPr bwMode="auto">
              <a:xfrm>
                <a:off x="5263" y="1638"/>
                <a:ext cx="79" cy="7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Text Box 175"/>
              <p:cNvSpPr txBox="1">
                <a:spLocks noChangeArrowheads="1"/>
              </p:cNvSpPr>
              <p:nvPr/>
            </p:nvSpPr>
            <p:spPr bwMode="auto">
              <a:xfrm>
                <a:off x="5172" y="1694"/>
                <a:ext cx="464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5V</a:t>
                </a:r>
              </a:p>
            </p:txBody>
          </p:sp>
        </p:grpSp>
        <p:sp>
          <p:nvSpPr>
            <p:cNvPr id="6" name="Text Box 177"/>
            <p:cNvSpPr txBox="1">
              <a:spLocks noChangeArrowheads="1"/>
            </p:cNvSpPr>
            <p:nvPr/>
          </p:nvSpPr>
          <p:spPr bwMode="auto">
            <a:xfrm>
              <a:off x="1292" y="839"/>
              <a:ext cx="316" cy="122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二进制编码器</a:t>
              </a:r>
            </a:p>
          </p:txBody>
        </p:sp>
      </p:grpSp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1147763" y="2206625"/>
            <a:ext cx="411162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2689225" y="2189163"/>
            <a:ext cx="411163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2689225" y="1670050"/>
            <a:ext cx="411163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2689225" y="1185863"/>
            <a:ext cx="411163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2670175" y="3049588"/>
            <a:ext cx="411163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46" name="Group 42"/>
          <p:cNvGrpSpPr/>
          <p:nvPr/>
        </p:nvGrpSpPr>
        <p:grpSpPr bwMode="auto">
          <a:xfrm>
            <a:off x="3835400" y="3802063"/>
            <a:ext cx="1970088" cy="457200"/>
            <a:chOff x="2416" y="2395"/>
            <a:chExt cx="1241" cy="288"/>
          </a:xfrm>
        </p:grpSpPr>
        <p:sp>
          <p:nvSpPr>
            <p:cNvPr id="47" name="Text Box 40"/>
            <p:cNvSpPr txBox="1">
              <a:spLocks noChangeArrowheads="1"/>
            </p:cNvSpPr>
            <p:nvPr/>
          </p:nvSpPr>
          <p:spPr bwMode="auto">
            <a:xfrm>
              <a:off x="2416" y="2395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3398" y="2395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49" name="Group 48"/>
          <p:cNvGrpSpPr/>
          <p:nvPr/>
        </p:nvGrpSpPr>
        <p:grpSpPr bwMode="auto">
          <a:xfrm>
            <a:off x="4516438" y="1147763"/>
            <a:ext cx="430212" cy="1981200"/>
            <a:chOff x="2845" y="723"/>
            <a:chExt cx="271" cy="1248"/>
          </a:xfrm>
        </p:grpSpPr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2845" y="1355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2845" y="1028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2" name="Text Box 45"/>
            <p:cNvSpPr txBox="1">
              <a:spLocks noChangeArrowheads="1"/>
            </p:cNvSpPr>
            <p:nvPr/>
          </p:nvSpPr>
          <p:spPr bwMode="auto">
            <a:xfrm>
              <a:off x="2845" y="723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2857" y="1683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54" name="Freeform 61"/>
          <p:cNvSpPr/>
          <p:nvPr/>
        </p:nvSpPr>
        <p:spPr bwMode="auto">
          <a:xfrm>
            <a:off x="7440613" y="1865313"/>
            <a:ext cx="358775" cy="931862"/>
          </a:xfrm>
          <a:custGeom>
            <a:avLst/>
            <a:gdLst>
              <a:gd name="T0" fmla="*/ 0 w 226"/>
              <a:gd name="T1" fmla="*/ 2147483647 h 587"/>
              <a:gd name="T2" fmla="*/ 0 w 226"/>
              <a:gd name="T3" fmla="*/ 2147483647 h 587"/>
              <a:gd name="T4" fmla="*/ 2147483647 w 226"/>
              <a:gd name="T5" fmla="*/ 2147483647 h 587"/>
              <a:gd name="T6" fmla="*/ 2147483647 w 226"/>
              <a:gd name="T7" fmla="*/ 0 h 587"/>
              <a:gd name="T8" fmla="*/ 2147483647 w 226"/>
              <a:gd name="T9" fmla="*/ 2147483647 h 5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6" h="587">
                <a:moveTo>
                  <a:pt x="0" y="11"/>
                </a:moveTo>
                <a:lnTo>
                  <a:pt x="0" y="327"/>
                </a:lnTo>
                <a:lnTo>
                  <a:pt x="226" y="327"/>
                </a:lnTo>
                <a:lnTo>
                  <a:pt x="226" y="0"/>
                </a:lnTo>
                <a:lnTo>
                  <a:pt x="226" y="587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2043113" y="3892550"/>
            <a:ext cx="411162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6" name="Text Box 63"/>
          <p:cNvSpPr txBox="1">
            <a:spLocks noChangeArrowheads="1"/>
          </p:cNvSpPr>
          <p:nvPr/>
        </p:nvSpPr>
        <p:spPr bwMode="auto">
          <a:xfrm>
            <a:off x="5145713" y="5389562"/>
            <a:ext cx="300916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7" name="Text Box 64"/>
          <p:cNvSpPr txBox="1">
            <a:spLocks noChangeArrowheads="1"/>
          </p:cNvSpPr>
          <p:nvPr/>
        </p:nvSpPr>
        <p:spPr bwMode="auto">
          <a:xfrm>
            <a:off x="6669088" y="5075238"/>
            <a:ext cx="411162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807075" y="5040313"/>
            <a:ext cx="411163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9" name="Freeform 68"/>
          <p:cNvSpPr/>
          <p:nvPr/>
        </p:nvSpPr>
        <p:spPr bwMode="auto">
          <a:xfrm>
            <a:off x="5808663" y="4446588"/>
            <a:ext cx="842962" cy="592137"/>
          </a:xfrm>
          <a:custGeom>
            <a:avLst/>
            <a:gdLst>
              <a:gd name="T0" fmla="*/ 2147483647 w 531"/>
              <a:gd name="T1" fmla="*/ 2147483647 h 373"/>
              <a:gd name="T2" fmla="*/ 2147483647 w 531"/>
              <a:gd name="T3" fmla="*/ 0 h 373"/>
              <a:gd name="T4" fmla="*/ 0 w 531"/>
              <a:gd name="T5" fmla="*/ 0 h 373"/>
              <a:gd name="T6" fmla="*/ 0 w 531"/>
              <a:gd name="T7" fmla="*/ 2147483647 h 373"/>
              <a:gd name="T8" fmla="*/ 2147483647 w 531"/>
              <a:gd name="T9" fmla="*/ 2147483647 h 373"/>
              <a:gd name="T10" fmla="*/ 2147483647 w 531"/>
              <a:gd name="T11" fmla="*/ 2147483647 h 3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31" h="373">
                <a:moveTo>
                  <a:pt x="531" y="237"/>
                </a:moveTo>
                <a:lnTo>
                  <a:pt x="531" y="0"/>
                </a:lnTo>
                <a:lnTo>
                  <a:pt x="0" y="0"/>
                </a:lnTo>
                <a:lnTo>
                  <a:pt x="0" y="113"/>
                </a:lnTo>
                <a:lnTo>
                  <a:pt x="170" y="113"/>
                </a:lnTo>
                <a:lnTo>
                  <a:pt x="170" y="373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0" name="Group 109"/>
          <p:cNvGrpSpPr/>
          <p:nvPr/>
        </p:nvGrpSpPr>
        <p:grpSpPr bwMode="auto">
          <a:xfrm>
            <a:off x="6096000" y="915988"/>
            <a:ext cx="447675" cy="2681287"/>
            <a:chOff x="3840" y="577"/>
            <a:chExt cx="282" cy="1689"/>
          </a:xfrm>
        </p:grpSpPr>
        <p:sp>
          <p:nvSpPr>
            <p:cNvPr id="61" name="Text Box 49"/>
            <p:cNvSpPr txBox="1">
              <a:spLocks noChangeArrowheads="1"/>
            </p:cNvSpPr>
            <p:nvPr/>
          </p:nvSpPr>
          <p:spPr bwMode="auto">
            <a:xfrm>
              <a:off x="3840" y="804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2" name="Text Box 50"/>
            <p:cNvSpPr txBox="1">
              <a:spLocks noChangeArrowheads="1"/>
            </p:cNvSpPr>
            <p:nvPr/>
          </p:nvSpPr>
          <p:spPr bwMode="auto">
            <a:xfrm>
              <a:off x="3851" y="1041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3" name="Text Box 51"/>
            <p:cNvSpPr txBox="1">
              <a:spLocks noChangeArrowheads="1"/>
            </p:cNvSpPr>
            <p:nvPr/>
          </p:nvSpPr>
          <p:spPr bwMode="auto">
            <a:xfrm>
              <a:off x="3862" y="1504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4" name="Text Box 52"/>
            <p:cNvSpPr txBox="1">
              <a:spLocks noChangeArrowheads="1"/>
            </p:cNvSpPr>
            <p:nvPr/>
          </p:nvSpPr>
          <p:spPr bwMode="auto">
            <a:xfrm>
              <a:off x="3863" y="1978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3840" y="577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Text Box 54"/>
            <p:cNvSpPr txBox="1">
              <a:spLocks noChangeArrowheads="1"/>
            </p:cNvSpPr>
            <p:nvPr/>
          </p:nvSpPr>
          <p:spPr bwMode="auto">
            <a:xfrm>
              <a:off x="3851" y="1729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7" name="Text Box 69"/>
            <p:cNvSpPr txBox="1">
              <a:spLocks noChangeArrowheads="1"/>
            </p:cNvSpPr>
            <p:nvPr/>
          </p:nvSpPr>
          <p:spPr bwMode="auto">
            <a:xfrm>
              <a:off x="3863" y="1289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68" name="Group 116"/>
          <p:cNvGrpSpPr/>
          <p:nvPr/>
        </p:nvGrpSpPr>
        <p:grpSpPr bwMode="auto">
          <a:xfrm>
            <a:off x="1072971" y="2216766"/>
            <a:ext cx="342900" cy="461963"/>
            <a:chOff x="3449" y="125"/>
            <a:chExt cx="216" cy="291"/>
          </a:xfrm>
        </p:grpSpPr>
        <p:sp>
          <p:nvSpPr>
            <p:cNvPr id="69" name="Rectangle 117"/>
            <p:cNvSpPr>
              <a:spLocks noChangeArrowheads="1"/>
            </p:cNvSpPr>
            <p:nvPr/>
          </p:nvSpPr>
          <p:spPr bwMode="auto">
            <a:xfrm>
              <a:off x="3524" y="181"/>
              <a:ext cx="124" cy="1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Text Box 118"/>
            <p:cNvSpPr txBox="1">
              <a:spLocks noChangeArrowheads="1"/>
            </p:cNvSpPr>
            <p:nvPr/>
          </p:nvSpPr>
          <p:spPr bwMode="auto">
            <a:xfrm>
              <a:off x="3449" y="125"/>
              <a:ext cx="216" cy="29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71" name="Group 119"/>
          <p:cNvGrpSpPr/>
          <p:nvPr/>
        </p:nvGrpSpPr>
        <p:grpSpPr bwMode="auto">
          <a:xfrm>
            <a:off x="2661232" y="3049590"/>
            <a:ext cx="411163" cy="457200"/>
            <a:chOff x="3490" y="136"/>
            <a:chExt cx="259" cy="288"/>
          </a:xfrm>
        </p:grpSpPr>
        <p:sp>
          <p:nvSpPr>
            <p:cNvPr id="72" name="Rectangle 120"/>
            <p:cNvSpPr>
              <a:spLocks noChangeArrowheads="1"/>
            </p:cNvSpPr>
            <p:nvPr/>
          </p:nvSpPr>
          <p:spPr bwMode="auto">
            <a:xfrm>
              <a:off x="3524" y="181"/>
              <a:ext cx="124" cy="1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Text Box 121"/>
            <p:cNvSpPr txBox="1">
              <a:spLocks noChangeArrowheads="1"/>
            </p:cNvSpPr>
            <p:nvPr/>
          </p:nvSpPr>
          <p:spPr bwMode="auto">
            <a:xfrm>
              <a:off x="3490" y="136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74" name="Group 122"/>
          <p:cNvGrpSpPr/>
          <p:nvPr/>
        </p:nvGrpSpPr>
        <p:grpSpPr bwMode="auto">
          <a:xfrm>
            <a:off x="2056618" y="4138612"/>
            <a:ext cx="411163" cy="688976"/>
            <a:chOff x="3509" y="-73"/>
            <a:chExt cx="259" cy="434"/>
          </a:xfrm>
        </p:grpSpPr>
        <p:sp>
          <p:nvSpPr>
            <p:cNvPr id="75" name="Rectangle 123"/>
            <p:cNvSpPr>
              <a:spLocks noChangeArrowheads="1"/>
            </p:cNvSpPr>
            <p:nvPr/>
          </p:nvSpPr>
          <p:spPr bwMode="auto">
            <a:xfrm>
              <a:off x="3524" y="181"/>
              <a:ext cx="124" cy="1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Text Box 124"/>
            <p:cNvSpPr txBox="1">
              <a:spLocks noChangeArrowheads="1"/>
            </p:cNvSpPr>
            <p:nvPr/>
          </p:nvSpPr>
          <p:spPr bwMode="auto">
            <a:xfrm>
              <a:off x="3509" y="-73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1F08F8"/>
                  </a:solidFill>
                </a:rPr>
                <a:t>0</a:t>
              </a:r>
            </a:p>
          </p:txBody>
        </p:sp>
      </p:grpSp>
      <p:grpSp>
        <p:nvGrpSpPr>
          <p:cNvPr id="77" name="Group 125"/>
          <p:cNvGrpSpPr/>
          <p:nvPr/>
        </p:nvGrpSpPr>
        <p:grpSpPr bwMode="auto">
          <a:xfrm>
            <a:off x="4702982" y="5389561"/>
            <a:ext cx="318827" cy="461874"/>
            <a:chOff x="3477" y="129"/>
            <a:chExt cx="380" cy="433"/>
          </a:xfrm>
        </p:grpSpPr>
        <p:sp>
          <p:nvSpPr>
            <p:cNvPr id="78" name="Rectangle 126"/>
            <p:cNvSpPr>
              <a:spLocks noChangeArrowheads="1"/>
            </p:cNvSpPr>
            <p:nvPr/>
          </p:nvSpPr>
          <p:spPr bwMode="auto">
            <a:xfrm>
              <a:off x="3683" y="287"/>
              <a:ext cx="174" cy="201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Text Box 127"/>
            <p:cNvSpPr txBox="1">
              <a:spLocks noChangeArrowheads="1"/>
            </p:cNvSpPr>
            <p:nvPr/>
          </p:nvSpPr>
          <p:spPr bwMode="auto">
            <a:xfrm>
              <a:off x="3477" y="129"/>
              <a:ext cx="259" cy="4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1F08F8"/>
                  </a:solidFill>
                </a:rPr>
                <a:t>0</a:t>
              </a:r>
            </a:p>
          </p:txBody>
        </p:sp>
      </p:grpSp>
      <p:grpSp>
        <p:nvGrpSpPr>
          <p:cNvPr id="80" name="Group 128"/>
          <p:cNvGrpSpPr/>
          <p:nvPr/>
        </p:nvGrpSpPr>
        <p:grpSpPr bwMode="auto">
          <a:xfrm>
            <a:off x="5841792" y="5416176"/>
            <a:ext cx="411162" cy="457200"/>
            <a:chOff x="3522" y="73"/>
            <a:chExt cx="259" cy="288"/>
          </a:xfrm>
        </p:grpSpPr>
        <p:sp>
          <p:nvSpPr>
            <p:cNvPr id="81" name="Rectangle 129"/>
            <p:cNvSpPr>
              <a:spLocks noChangeArrowheads="1"/>
            </p:cNvSpPr>
            <p:nvPr/>
          </p:nvSpPr>
          <p:spPr bwMode="auto">
            <a:xfrm>
              <a:off x="3524" y="181"/>
              <a:ext cx="124" cy="1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Text Box 130"/>
            <p:cNvSpPr txBox="1">
              <a:spLocks noChangeArrowheads="1"/>
            </p:cNvSpPr>
            <p:nvPr/>
          </p:nvSpPr>
          <p:spPr bwMode="auto">
            <a:xfrm>
              <a:off x="3522" y="73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1F08F8"/>
                  </a:solidFill>
                </a:rPr>
                <a:t>1</a:t>
              </a:r>
            </a:p>
          </p:txBody>
        </p:sp>
      </p:grpSp>
      <p:grpSp>
        <p:nvGrpSpPr>
          <p:cNvPr id="83" name="Group 131"/>
          <p:cNvGrpSpPr/>
          <p:nvPr/>
        </p:nvGrpSpPr>
        <p:grpSpPr bwMode="auto">
          <a:xfrm>
            <a:off x="6691990" y="5389562"/>
            <a:ext cx="573087" cy="1228726"/>
            <a:chOff x="3287" y="-413"/>
            <a:chExt cx="361" cy="774"/>
          </a:xfrm>
        </p:grpSpPr>
        <p:sp>
          <p:nvSpPr>
            <p:cNvPr id="84" name="Rectangle 132"/>
            <p:cNvSpPr>
              <a:spLocks noChangeArrowheads="1"/>
            </p:cNvSpPr>
            <p:nvPr/>
          </p:nvSpPr>
          <p:spPr bwMode="auto">
            <a:xfrm>
              <a:off x="3524" y="181"/>
              <a:ext cx="124" cy="1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Text Box 133"/>
            <p:cNvSpPr txBox="1">
              <a:spLocks noChangeArrowheads="1"/>
            </p:cNvSpPr>
            <p:nvPr/>
          </p:nvSpPr>
          <p:spPr bwMode="auto">
            <a:xfrm>
              <a:off x="3287" y="-413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  <a:defRPr/>
              </a:pPr>
              <a:r>
                <a:rPr lang="en-US" altLang="zh-CN" sz="2400" dirty="0">
                  <a:solidFill>
                    <a:srgbClr val="1F08F8"/>
                  </a:solidFill>
                </a:rPr>
                <a:t>0</a:t>
              </a:r>
            </a:p>
          </p:txBody>
        </p:sp>
      </p:grpSp>
      <p:sp>
        <p:nvSpPr>
          <p:cNvPr id="86" name="Freeform 134"/>
          <p:cNvSpPr/>
          <p:nvPr/>
        </p:nvSpPr>
        <p:spPr bwMode="auto">
          <a:xfrm>
            <a:off x="5808663" y="4446588"/>
            <a:ext cx="842962" cy="592137"/>
          </a:xfrm>
          <a:custGeom>
            <a:avLst/>
            <a:gdLst>
              <a:gd name="T0" fmla="*/ 2147483647 w 531"/>
              <a:gd name="T1" fmla="*/ 2147483647 h 373"/>
              <a:gd name="T2" fmla="*/ 2147483647 w 531"/>
              <a:gd name="T3" fmla="*/ 0 h 373"/>
              <a:gd name="T4" fmla="*/ 0 w 531"/>
              <a:gd name="T5" fmla="*/ 0 h 373"/>
              <a:gd name="T6" fmla="*/ 0 w 531"/>
              <a:gd name="T7" fmla="*/ 2147483647 h 373"/>
              <a:gd name="T8" fmla="*/ 2147483647 w 531"/>
              <a:gd name="T9" fmla="*/ 2147483647 h 373"/>
              <a:gd name="T10" fmla="*/ 2147483647 w 531"/>
              <a:gd name="T11" fmla="*/ 2147483647 h 3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31" h="373">
                <a:moveTo>
                  <a:pt x="531" y="237"/>
                </a:moveTo>
                <a:lnTo>
                  <a:pt x="531" y="0"/>
                </a:lnTo>
                <a:lnTo>
                  <a:pt x="0" y="0"/>
                </a:lnTo>
                <a:lnTo>
                  <a:pt x="0" y="113"/>
                </a:lnTo>
                <a:lnTo>
                  <a:pt x="170" y="113"/>
                </a:lnTo>
                <a:lnTo>
                  <a:pt x="170" y="373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nimBg="1" autoUpdateAnimBg="0"/>
      <p:bldP spid="55" grpId="0" autoUpdateAnimBg="0"/>
      <p:bldP spid="56" grpId="0" animBg="1" autoUpdateAnimBg="0"/>
      <p:bldP spid="57" grpId="0" autoUpdateAnimBg="0"/>
      <p:bldP spid="5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309671"/>
            <a:ext cx="7287719" cy="588136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§ 4.6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触发器（锁存器）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58813" y="4468813"/>
            <a:ext cx="8243887" cy="1801812"/>
          </a:xfrm>
          <a:prstGeom prst="rect">
            <a:avLst/>
          </a:prstGeom>
          <a:noFill/>
          <a:ln w="57150">
            <a:solidFill>
              <a:srgbClr val="00CC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D;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也就是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接收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的输入。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, CP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电位”一到，触发器就接收数据，叫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“电位触发器”，也叫“锁存器”。</a:t>
            </a:r>
          </a:p>
        </p:txBody>
      </p:sp>
      <p:grpSp>
        <p:nvGrpSpPr>
          <p:cNvPr id="7" name="Group 21"/>
          <p:cNvGrpSpPr/>
          <p:nvPr/>
        </p:nvGrpSpPr>
        <p:grpSpPr bwMode="auto">
          <a:xfrm>
            <a:off x="1673225" y="1708150"/>
            <a:ext cx="5829300" cy="2160588"/>
            <a:chOff x="1054" y="1028"/>
            <a:chExt cx="3672" cy="1361"/>
          </a:xfrm>
        </p:grpSpPr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1460" y="1028"/>
            <a:ext cx="3266" cy="1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位图图像" r:id="rId3" imgW="2752725" imgH="838200" progId="PBrush">
                    <p:embed/>
                  </p:oleObj>
                </mc:Choice>
                <mc:Fallback>
                  <p:oleObj name="位图图像" r:id="rId3" imgW="2752725" imgH="838200" progId="PBrush">
                    <p:embed/>
                    <p:pic>
                      <p:nvPicPr>
                        <p:cNvPr id="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0" y="1028"/>
                          <a:ext cx="3266" cy="1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054" y="1042"/>
              <a:ext cx="402" cy="1336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087" y="1258"/>
              <a:ext cx="46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105" y="1680"/>
              <a:ext cx="337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076" y="2029"/>
              <a:ext cx="587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i="0" u="none" strike="noStrike" kern="1200" cap="none" spc="0" normalizeH="0" baseline="30000" noProof="0" dirty="0"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n+1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468" y="1457"/>
              <a:ext cx="3253" cy="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68" y="1457"/>
              <a:ext cx="3253" cy="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467" y="1874"/>
              <a:ext cx="3253" cy="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466" y="2270"/>
              <a:ext cx="3253" cy="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TextBox 16"/>
          <p:cNvSpPr txBox="1"/>
          <p:nvPr/>
        </p:nvSpPr>
        <p:spPr bwMode="auto">
          <a:xfrm>
            <a:off x="624840" y="1280160"/>
            <a:ext cx="14782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时序图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309671"/>
            <a:ext cx="7866839" cy="588136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§ 4.7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不同形式的电位触发器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7" name="Text Box 53"/>
          <p:cNvSpPr txBox="1">
            <a:spLocks noChangeArrowheads="1"/>
          </p:cNvSpPr>
          <p:nvPr/>
        </p:nvSpPr>
        <p:spPr bwMode="auto">
          <a:xfrm>
            <a:off x="482919" y="5794058"/>
            <a:ext cx="3967162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与或非门构成的锁存器</a:t>
            </a:r>
          </a:p>
        </p:txBody>
      </p:sp>
      <p:sp>
        <p:nvSpPr>
          <p:cNvPr id="8" name="Text Box 105"/>
          <p:cNvSpPr txBox="1">
            <a:spLocks noChangeArrowheads="1"/>
          </p:cNvSpPr>
          <p:nvPr/>
        </p:nvSpPr>
        <p:spPr bwMode="auto">
          <a:xfrm>
            <a:off x="5389245" y="5831205"/>
            <a:ext cx="2792730" cy="52197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b="0" i="0" u="none" strike="noStrike" cap="none" spc="0" normalizeH="0" baseline="0"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与非型锁存器</a:t>
            </a:r>
          </a:p>
        </p:txBody>
      </p:sp>
      <p:grpSp>
        <p:nvGrpSpPr>
          <p:cNvPr id="9" name="Group 120"/>
          <p:cNvGrpSpPr/>
          <p:nvPr/>
        </p:nvGrpSpPr>
        <p:grpSpPr bwMode="auto">
          <a:xfrm>
            <a:off x="568325" y="1087438"/>
            <a:ext cx="3076575" cy="4594224"/>
            <a:chOff x="358" y="685"/>
            <a:chExt cx="1938" cy="2894"/>
          </a:xfrm>
        </p:grpSpPr>
        <p:grpSp>
          <p:nvGrpSpPr>
            <p:cNvPr id="10" name="Group 52"/>
            <p:cNvGrpSpPr/>
            <p:nvPr/>
          </p:nvGrpSpPr>
          <p:grpSpPr bwMode="auto">
            <a:xfrm>
              <a:off x="371" y="685"/>
              <a:ext cx="1925" cy="2894"/>
              <a:chOff x="382" y="674"/>
              <a:chExt cx="1925" cy="2894"/>
            </a:xfrm>
          </p:grpSpPr>
          <p:sp>
            <p:nvSpPr>
              <p:cNvPr id="16" name="Text Box 41"/>
              <p:cNvSpPr txBox="1">
                <a:spLocks noChangeArrowheads="1"/>
              </p:cNvSpPr>
              <p:nvPr/>
            </p:nvSpPr>
            <p:spPr bwMode="auto">
              <a:xfrm>
                <a:off x="1827" y="674"/>
                <a:ext cx="290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7" name="Text Box 42"/>
              <p:cNvSpPr txBox="1">
                <a:spLocks noChangeArrowheads="1"/>
              </p:cNvSpPr>
              <p:nvPr/>
            </p:nvSpPr>
            <p:spPr bwMode="auto">
              <a:xfrm>
                <a:off x="382" y="3226"/>
                <a:ext cx="278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8" name="Text Box 43"/>
              <p:cNvSpPr txBox="1">
                <a:spLocks noChangeArrowheads="1"/>
              </p:cNvSpPr>
              <p:nvPr/>
            </p:nvSpPr>
            <p:spPr bwMode="auto">
              <a:xfrm>
                <a:off x="1196" y="3238"/>
                <a:ext cx="393" cy="33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grpSp>
            <p:nvGrpSpPr>
              <p:cNvPr id="19" name="Group 48"/>
              <p:cNvGrpSpPr/>
              <p:nvPr/>
            </p:nvGrpSpPr>
            <p:grpSpPr bwMode="auto">
              <a:xfrm>
                <a:off x="490" y="685"/>
                <a:ext cx="290" cy="327"/>
                <a:chOff x="936" y="1218"/>
                <a:chExt cx="290" cy="327"/>
              </a:xfrm>
            </p:grpSpPr>
            <p:sp>
              <p:nvSpPr>
                <p:cNvPr id="5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936" y="1218"/>
                  <a:ext cx="290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57" name="Line 47"/>
                <p:cNvSpPr>
                  <a:spLocks noChangeShapeType="1"/>
                </p:cNvSpPr>
                <p:nvPr/>
              </p:nvSpPr>
              <p:spPr bwMode="auto">
                <a:xfrm>
                  <a:off x="989" y="1261"/>
                  <a:ext cx="1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0" name="Group 51"/>
              <p:cNvGrpSpPr/>
              <p:nvPr/>
            </p:nvGrpSpPr>
            <p:grpSpPr bwMode="auto">
              <a:xfrm>
                <a:off x="391" y="877"/>
                <a:ext cx="1916" cy="2404"/>
                <a:chOff x="793" y="1344"/>
                <a:chExt cx="2405" cy="2404"/>
              </a:xfrm>
            </p:grpSpPr>
            <p:sp>
              <p:nvSpPr>
                <p:cNvPr id="21" name="Rectangle 6"/>
                <p:cNvSpPr>
                  <a:spLocks noChangeArrowheads="1"/>
                </p:cNvSpPr>
                <p:nvPr/>
              </p:nvSpPr>
              <p:spPr bwMode="auto">
                <a:xfrm>
                  <a:off x="2245" y="1979"/>
                  <a:ext cx="862" cy="5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" name="Line 7"/>
                <p:cNvSpPr>
                  <a:spLocks noChangeShapeType="1"/>
                </p:cNvSpPr>
                <p:nvPr/>
              </p:nvSpPr>
              <p:spPr bwMode="auto">
                <a:xfrm>
                  <a:off x="2245" y="2251"/>
                  <a:ext cx="86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Line 8"/>
                <p:cNvSpPr>
                  <a:spLocks noChangeShapeType="1"/>
                </p:cNvSpPr>
                <p:nvPr/>
              </p:nvSpPr>
              <p:spPr bwMode="auto">
                <a:xfrm>
                  <a:off x="2653" y="2251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529" y="1933"/>
                  <a:ext cx="407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&gt;</a:t>
                  </a:r>
                  <a:r>
                    <a:rPr kumimoji="0" lang="en-US" altLang="zh-CN" sz="20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5" name="Oval 10"/>
                <p:cNvSpPr>
                  <a:spLocks noChangeArrowheads="1"/>
                </p:cNvSpPr>
                <p:nvPr/>
              </p:nvSpPr>
              <p:spPr bwMode="auto">
                <a:xfrm>
                  <a:off x="2608" y="1888"/>
                  <a:ext cx="91" cy="9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" name="Rectangle 12"/>
                <p:cNvSpPr>
                  <a:spLocks noChangeArrowheads="1"/>
                </p:cNvSpPr>
                <p:nvPr/>
              </p:nvSpPr>
              <p:spPr bwMode="auto">
                <a:xfrm>
                  <a:off x="793" y="1979"/>
                  <a:ext cx="862" cy="5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" name="Line 13"/>
                <p:cNvSpPr>
                  <a:spLocks noChangeShapeType="1"/>
                </p:cNvSpPr>
                <p:nvPr/>
              </p:nvSpPr>
              <p:spPr bwMode="auto">
                <a:xfrm>
                  <a:off x="793" y="2251"/>
                  <a:ext cx="86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Line 14"/>
                <p:cNvSpPr>
                  <a:spLocks noChangeShapeType="1"/>
                </p:cNvSpPr>
                <p:nvPr/>
              </p:nvSpPr>
              <p:spPr bwMode="auto">
                <a:xfrm>
                  <a:off x="1201" y="2251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078" y="1933"/>
                  <a:ext cx="407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&gt;</a:t>
                  </a:r>
                  <a:r>
                    <a:rPr kumimoji="0" lang="en-US" altLang="zh-CN" sz="20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0" name="Oval 16"/>
                <p:cNvSpPr>
                  <a:spLocks noChangeArrowheads="1"/>
                </p:cNvSpPr>
                <p:nvPr/>
              </p:nvSpPr>
              <p:spPr bwMode="auto">
                <a:xfrm>
                  <a:off x="1156" y="1888"/>
                  <a:ext cx="91" cy="9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31" name="Group 17"/>
                <p:cNvGrpSpPr/>
                <p:nvPr/>
              </p:nvGrpSpPr>
              <p:grpSpPr bwMode="auto">
                <a:xfrm>
                  <a:off x="2745" y="2976"/>
                  <a:ext cx="453" cy="364"/>
                  <a:chOff x="2472" y="2840"/>
                  <a:chExt cx="453" cy="364"/>
                </a:xfrm>
              </p:grpSpPr>
              <p:sp>
                <p:nvSpPr>
                  <p:cNvPr id="5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2931"/>
                    <a:ext cx="453" cy="273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5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2653" y="2840"/>
                    <a:ext cx="91" cy="9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201" y="1344"/>
                  <a:ext cx="0" cy="5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653" y="1344"/>
                  <a:ext cx="0" cy="5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1202" y="1616"/>
                  <a:ext cx="49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1701" y="1616"/>
                  <a:ext cx="408" cy="104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2109" y="2659"/>
                  <a:ext cx="31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426" y="2523"/>
                  <a:ext cx="0" cy="1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200" y="1616"/>
                  <a:ext cx="45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701" y="1616"/>
                  <a:ext cx="499" cy="104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429" y="2659"/>
                  <a:ext cx="2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429" y="2523"/>
                  <a:ext cx="0" cy="1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2744" y="2523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1111" y="2523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1111" y="2795"/>
                  <a:ext cx="163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971" y="2523"/>
                  <a:ext cx="0" cy="45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927" y="2795"/>
                  <a:ext cx="0" cy="95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930" y="2523"/>
                  <a:ext cx="0" cy="12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2971" y="3339"/>
                  <a:ext cx="0" cy="1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930" y="3521"/>
                  <a:ext cx="204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Freeform 38"/>
                <p:cNvSpPr/>
                <p:nvPr/>
              </p:nvSpPr>
              <p:spPr bwMode="auto">
                <a:xfrm>
                  <a:off x="896" y="3495"/>
                  <a:ext cx="76" cy="49"/>
                </a:xfrm>
                <a:custGeom>
                  <a:avLst/>
                  <a:gdLst>
                    <a:gd name="T0" fmla="*/ 31 w 76"/>
                    <a:gd name="T1" fmla="*/ 49 h 49"/>
                    <a:gd name="T2" fmla="*/ 61 w 76"/>
                    <a:gd name="T3" fmla="*/ 39 h 49"/>
                    <a:gd name="T4" fmla="*/ 22 w 76"/>
                    <a:gd name="T5" fmla="*/ 0 h 49"/>
                    <a:gd name="T6" fmla="*/ 2 w 76"/>
                    <a:gd name="T7" fmla="*/ 29 h 49"/>
                    <a:gd name="T8" fmla="*/ 31 w 76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6" h="49">
                      <a:moveTo>
                        <a:pt x="31" y="49"/>
                      </a:moveTo>
                      <a:cubicBezTo>
                        <a:pt x="41" y="46"/>
                        <a:pt x="56" y="48"/>
                        <a:pt x="61" y="39"/>
                      </a:cubicBezTo>
                      <a:cubicBezTo>
                        <a:pt x="76" y="10"/>
                        <a:pt x="32" y="4"/>
                        <a:pt x="22" y="0"/>
                      </a:cubicBezTo>
                      <a:cubicBezTo>
                        <a:pt x="15" y="10"/>
                        <a:pt x="0" y="17"/>
                        <a:pt x="2" y="29"/>
                      </a:cubicBezTo>
                      <a:cubicBezTo>
                        <a:pt x="4" y="41"/>
                        <a:pt x="31" y="49"/>
                        <a:pt x="31" y="4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Freeform 39"/>
                <p:cNvSpPr/>
                <p:nvPr/>
              </p:nvSpPr>
              <p:spPr bwMode="auto">
                <a:xfrm>
                  <a:off x="1903" y="2750"/>
                  <a:ext cx="70" cy="70"/>
                </a:xfrm>
                <a:custGeom>
                  <a:avLst/>
                  <a:gdLst>
                    <a:gd name="T0" fmla="*/ 21 w 76"/>
                    <a:gd name="T1" fmla="*/ 291 h 49"/>
                    <a:gd name="T2" fmla="*/ 41 w 76"/>
                    <a:gd name="T3" fmla="*/ 233 h 49"/>
                    <a:gd name="T4" fmla="*/ 15 w 76"/>
                    <a:gd name="T5" fmla="*/ 0 h 49"/>
                    <a:gd name="T6" fmla="*/ 2 w 76"/>
                    <a:gd name="T7" fmla="*/ 171 h 49"/>
                    <a:gd name="T8" fmla="*/ 21 w 76"/>
                    <a:gd name="T9" fmla="*/ 291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6" h="49">
                      <a:moveTo>
                        <a:pt x="31" y="49"/>
                      </a:moveTo>
                      <a:cubicBezTo>
                        <a:pt x="41" y="46"/>
                        <a:pt x="56" y="48"/>
                        <a:pt x="61" y="39"/>
                      </a:cubicBezTo>
                      <a:cubicBezTo>
                        <a:pt x="76" y="10"/>
                        <a:pt x="32" y="4"/>
                        <a:pt x="22" y="0"/>
                      </a:cubicBezTo>
                      <a:cubicBezTo>
                        <a:pt x="15" y="10"/>
                        <a:pt x="0" y="17"/>
                        <a:pt x="2" y="29"/>
                      </a:cubicBezTo>
                      <a:cubicBezTo>
                        <a:pt x="4" y="41"/>
                        <a:pt x="31" y="49"/>
                        <a:pt x="31" y="4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Freeform 49"/>
                <p:cNvSpPr/>
                <p:nvPr/>
              </p:nvSpPr>
              <p:spPr bwMode="auto">
                <a:xfrm>
                  <a:off x="2621" y="1587"/>
                  <a:ext cx="70" cy="70"/>
                </a:xfrm>
                <a:custGeom>
                  <a:avLst/>
                  <a:gdLst>
                    <a:gd name="T0" fmla="*/ 21 w 76"/>
                    <a:gd name="T1" fmla="*/ 291 h 49"/>
                    <a:gd name="T2" fmla="*/ 41 w 76"/>
                    <a:gd name="T3" fmla="*/ 233 h 49"/>
                    <a:gd name="T4" fmla="*/ 15 w 76"/>
                    <a:gd name="T5" fmla="*/ 0 h 49"/>
                    <a:gd name="T6" fmla="*/ 2 w 76"/>
                    <a:gd name="T7" fmla="*/ 171 h 49"/>
                    <a:gd name="T8" fmla="*/ 21 w 76"/>
                    <a:gd name="T9" fmla="*/ 291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6" h="49">
                      <a:moveTo>
                        <a:pt x="31" y="49"/>
                      </a:moveTo>
                      <a:cubicBezTo>
                        <a:pt x="41" y="46"/>
                        <a:pt x="56" y="48"/>
                        <a:pt x="61" y="39"/>
                      </a:cubicBezTo>
                      <a:cubicBezTo>
                        <a:pt x="76" y="10"/>
                        <a:pt x="32" y="4"/>
                        <a:pt x="22" y="0"/>
                      </a:cubicBezTo>
                      <a:cubicBezTo>
                        <a:pt x="15" y="10"/>
                        <a:pt x="0" y="17"/>
                        <a:pt x="2" y="29"/>
                      </a:cubicBezTo>
                      <a:cubicBezTo>
                        <a:pt x="4" y="41"/>
                        <a:pt x="31" y="49"/>
                        <a:pt x="31" y="4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Freeform 50"/>
                <p:cNvSpPr/>
                <p:nvPr/>
              </p:nvSpPr>
              <p:spPr bwMode="auto">
                <a:xfrm>
                  <a:off x="1175" y="1587"/>
                  <a:ext cx="70" cy="70"/>
                </a:xfrm>
                <a:custGeom>
                  <a:avLst/>
                  <a:gdLst>
                    <a:gd name="T0" fmla="*/ 21 w 76"/>
                    <a:gd name="T1" fmla="*/ 291 h 49"/>
                    <a:gd name="T2" fmla="*/ 41 w 76"/>
                    <a:gd name="T3" fmla="*/ 233 h 49"/>
                    <a:gd name="T4" fmla="*/ 15 w 76"/>
                    <a:gd name="T5" fmla="*/ 0 h 49"/>
                    <a:gd name="T6" fmla="*/ 2 w 76"/>
                    <a:gd name="T7" fmla="*/ 171 h 49"/>
                    <a:gd name="T8" fmla="*/ 21 w 76"/>
                    <a:gd name="T9" fmla="*/ 291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6" h="49">
                      <a:moveTo>
                        <a:pt x="31" y="49"/>
                      </a:moveTo>
                      <a:cubicBezTo>
                        <a:pt x="41" y="46"/>
                        <a:pt x="56" y="48"/>
                        <a:pt x="61" y="39"/>
                      </a:cubicBezTo>
                      <a:cubicBezTo>
                        <a:pt x="76" y="10"/>
                        <a:pt x="32" y="4"/>
                        <a:pt x="22" y="0"/>
                      </a:cubicBezTo>
                      <a:cubicBezTo>
                        <a:pt x="15" y="10"/>
                        <a:pt x="0" y="17"/>
                        <a:pt x="2" y="29"/>
                      </a:cubicBezTo>
                      <a:cubicBezTo>
                        <a:pt x="4" y="41"/>
                        <a:pt x="31" y="49"/>
                        <a:pt x="31" y="4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1" name="Line 111"/>
            <p:cNvSpPr>
              <a:spLocks noChangeShapeType="1"/>
            </p:cNvSpPr>
            <p:nvPr/>
          </p:nvSpPr>
          <p:spPr bwMode="auto">
            <a:xfrm flipH="1">
              <a:off x="685" y="1674"/>
              <a:ext cx="108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12"/>
            <p:cNvSpPr>
              <a:spLocks noChangeShapeType="1"/>
            </p:cNvSpPr>
            <p:nvPr/>
          </p:nvSpPr>
          <p:spPr bwMode="auto">
            <a:xfrm flipH="1">
              <a:off x="1815" y="1685"/>
              <a:ext cx="108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Text Box 113"/>
            <p:cNvSpPr txBox="1">
              <a:spLocks noChangeArrowheads="1"/>
            </p:cNvSpPr>
            <p:nvPr/>
          </p:nvSpPr>
          <p:spPr bwMode="auto">
            <a:xfrm>
              <a:off x="358" y="1761"/>
              <a:ext cx="29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14" name="Text Box 114"/>
            <p:cNvSpPr txBox="1">
              <a:spLocks noChangeArrowheads="1"/>
            </p:cNvSpPr>
            <p:nvPr/>
          </p:nvSpPr>
          <p:spPr bwMode="auto">
            <a:xfrm>
              <a:off x="1499" y="1761"/>
              <a:ext cx="29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15" name="Text Box 118"/>
            <p:cNvSpPr txBox="1">
              <a:spLocks noChangeArrowheads="1"/>
            </p:cNvSpPr>
            <p:nvPr/>
          </p:nvSpPr>
          <p:spPr bwMode="auto">
            <a:xfrm>
              <a:off x="1901" y="2587"/>
              <a:ext cx="29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58" name="Group 121"/>
          <p:cNvGrpSpPr/>
          <p:nvPr/>
        </p:nvGrpSpPr>
        <p:grpSpPr bwMode="auto">
          <a:xfrm>
            <a:off x="5451475" y="929323"/>
            <a:ext cx="2574925" cy="4811712"/>
            <a:chOff x="3434" y="307"/>
            <a:chExt cx="1622" cy="3031"/>
          </a:xfrm>
        </p:grpSpPr>
        <p:grpSp>
          <p:nvGrpSpPr>
            <p:cNvPr id="59" name="Group 108"/>
            <p:cNvGrpSpPr/>
            <p:nvPr/>
          </p:nvGrpSpPr>
          <p:grpSpPr bwMode="auto">
            <a:xfrm>
              <a:off x="3434" y="307"/>
              <a:ext cx="1622" cy="3031"/>
              <a:chOff x="3434" y="307"/>
              <a:chExt cx="1622" cy="3031"/>
            </a:xfrm>
          </p:grpSpPr>
          <p:grpSp>
            <p:nvGrpSpPr>
              <p:cNvPr id="64" name="Group 107"/>
              <p:cNvGrpSpPr/>
              <p:nvPr/>
            </p:nvGrpSpPr>
            <p:grpSpPr bwMode="auto">
              <a:xfrm>
                <a:off x="3434" y="307"/>
                <a:ext cx="1622" cy="3031"/>
                <a:chOff x="3434" y="307"/>
                <a:chExt cx="1622" cy="3031"/>
              </a:xfrm>
            </p:grpSpPr>
            <p:sp>
              <p:nvSpPr>
                <p:cNvPr id="6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714" y="1516"/>
                  <a:ext cx="0" cy="1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" name="Line 56"/>
                <p:cNvSpPr>
                  <a:spLocks noChangeShapeType="1"/>
                </p:cNvSpPr>
                <p:nvPr/>
              </p:nvSpPr>
              <p:spPr bwMode="auto">
                <a:xfrm>
                  <a:off x="3702" y="1516"/>
                  <a:ext cx="33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031" y="1204"/>
                  <a:ext cx="0" cy="3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576" y="1507"/>
                  <a:ext cx="0" cy="14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201" y="1516"/>
                  <a:ext cx="37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1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213" y="1204"/>
                  <a:ext cx="0" cy="3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485" y="2007"/>
                  <a:ext cx="0" cy="3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3" name="Line 62"/>
                <p:cNvSpPr>
                  <a:spLocks noChangeShapeType="1"/>
                </p:cNvSpPr>
                <p:nvPr/>
              </p:nvSpPr>
              <p:spPr bwMode="auto">
                <a:xfrm>
                  <a:off x="4485" y="2709"/>
                  <a:ext cx="0" cy="3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Line 63"/>
                <p:cNvSpPr>
                  <a:spLocks noChangeShapeType="1"/>
                </p:cNvSpPr>
                <p:nvPr/>
              </p:nvSpPr>
              <p:spPr bwMode="auto">
                <a:xfrm>
                  <a:off x="3578" y="2016"/>
                  <a:ext cx="0" cy="10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5" name="Line 64"/>
                <p:cNvSpPr>
                  <a:spLocks noChangeShapeType="1"/>
                </p:cNvSpPr>
                <p:nvPr/>
              </p:nvSpPr>
              <p:spPr bwMode="auto">
                <a:xfrm>
                  <a:off x="3743" y="2019"/>
                  <a:ext cx="5" cy="85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6" name="Line 65"/>
                <p:cNvSpPr>
                  <a:spLocks noChangeShapeType="1"/>
                </p:cNvSpPr>
                <p:nvPr/>
              </p:nvSpPr>
              <p:spPr bwMode="auto">
                <a:xfrm>
                  <a:off x="3751" y="2855"/>
                  <a:ext cx="72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7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122" y="490"/>
                  <a:ext cx="0" cy="35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Line 67"/>
                <p:cNvSpPr>
                  <a:spLocks noChangeShapeType="1"/>
                </p:cNvSpPr>
                <p:nvPr/>
              </p:nvSpPr>
              <p:spPr bwMode="auto">
                <a:xfrm>
                  <a:off x="4660" y="2007"/>
                  <a:ext cx="0" cy="17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" name="Line 68"/>
                <p:cNvSpPr>
                  <a:spLocks noChangeShapeType="1"/>
                </p:cNvSpPr>
                <p:nvPr/>
              </p:nvSpPr>
              <p:spPr bwMode="auto">
                <a:xfrm>
                  <a:off x="4647" y="2181"/>
                  <a:ext cx="40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0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042" y="669"/>
                  <a:ext cx="0" cy="15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1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4122" y="669"/>
                  <a:ext cx="9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42" y="307"/>
                  <a:ext cx="290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8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613" y="2817"/>
                  <a:ext cx="393" cy="33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CP</a:t>
                  </a:r>
                </a:p>
              </p:txBody>
            </p:sp>
            <p:sp>
              <p:nvSpPr>
                <p:cNvPr id="8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434" y="3011"/>
                  <a:ext cx="278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grpSp>
              <p:nvGrpSpPr>
                <p:cNvPr id="85" name="Group 101"/>
                <p:cNvGrpSpPr/>
                <p:nvPr/>
              </p:nvGrpSpPr>
              <p:grpSpPr bwMode="auto">
                <a:xfrm>
                  <a:off x="3892" y="846"/>
                  <a:ext cx="453" cy="357"/>
                  <a:chOff x="3870" y="1009"/>
                  <a:chExt cx="453" cy="357"/>
                </a:xfrm>
              </p:grpSpPr>
              <p:sp>
                <p:nvSpPr>
                  <p:cNvPr id="102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3870" y="1098"/>
                    <a:ext cx="453" cy="268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3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4051" y="1009"/>
                    <a:ext cx="91" cy="89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870" y="1098"/>
                    <a:ext cx="453" cy="268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5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051" y="1009"/>
                    <a:ext cx="91" cy="89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6" name="Group 103"/>
                <p:cNvGrpSpPr/>
                <p:nvPr/>
              </p:nvGrpSpPr>
              <p:grpSpPr bwMode="auto">
                <a:xfrm>
                  <a:off x="3476" y="1668"/>
                  <a:ext cx="453" cy="357"/>
                  <a:chOff x="3454" y="1831"/>
                  <a:chExt cx="453" cy="357"/>
                </a:xfrm>
              </p:grpSpPr>
              <p:sp>
                <p:nvSpPr>
                  <p:cNvPr id="9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454" y="1920"/>
                    <a:ext cx="453" cy="268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9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1831"/>
                    <a:ext cx="91" cy="89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454" y="1920"/>
                    <a:ext cx="453" cy="268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1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1831"/>
                    <a:ext cx="91" cy="89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7" name="Group 102"/>
                <p:cNvGrpSpPr/>
                <p:nvPr/>
              </p:nvGrpSpPr>
              <p:grpSpPr bwMode="auto">
                <a:xfrm>
                  <a:off x="4337" y="1660"/>
                  <a:ext cx="453" cy="357"/>
                  <a:chOff x="4315" y="1823"/>
                  <a:chExt cx="453" cy="357"/>
                </a:xfrm>
              </p:grpSpPr>
              <p:sp>
                <p:nvSpPr>
                  <p:cNvPr id="9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315" y="1912"/>
                    <a:ext cx="453" cy="268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5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4496" y="1823"/>
                    <a:ext cx="91" cy="89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4315" y="1912"/>
                    <a:ext cx="453" cy="268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7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496" y="1823"/>
                    <a:ext cx="91" cy="89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8" name="Group 100"/>
                <p:cNvGrpSpPr/>
                <p:nvPr/>
              </p:nvGrpSpPr>
              <p:grpSpPr bwMode="auto">
                <a:xfrm>
                  <a:off x="4247" y="2340"/>
                  <a:ext cx="453" cy="357"/>
                  <a:chOff x="4225" y="2503"/>
                  <a:chExt cx="453" cy="357"/>
                </a:xfrm>
              </p:grpSpPr>
              <p:sp>
                <p:nvSpPr>
                  <p:cNvPr id="9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4225" y="2592"/>
                    <a:ext cx="453" cy="268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1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4406" y="2503"/>
                    <a:ext cx="91" cy="89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2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4225" y="2592"/>
                    <a:ext cx="453" cy="268"/>
                  </a:xfrm>
                  <a:prstGeom prst="rect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3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4406" y="2503"/>
                    <a:ext cx="91" cy="89"/>
                  </a:xfrm>
                  <a:prstGeom prst="ellips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89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4090" y="626"/>
                  <a:ext cx="86" cy="9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5" name="Oval 99"/>
              <p:cNvSpPr>
                <a:spLocks noChangeAspect="1" noChangeArrowheads="1"/>
              </p:cNvSpPr>
              <p:nvPr/>
            </p:nvSpPr>
            <p:spPr bwMode="auto">
              <a:xfrm>
                <a:off x="4438" y="2798"/>
                <a:ext cx="86" cy="9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0" name="Text Box 115"/>
            <p:cNvSpPr txBox="1">
              <a:spLocks noChangeArrowheads="1"/>
            </p:cNvSpPr>
            <p:nvPr/>
          </p:nvSpPr>
          <p:spPr bwMode="auto">
            <a:xfrm>
              <a:off x="3879" y="891"/>
              <a:ext cx="29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1" name="Text Box 116"/>
            <p:cNvSpPr txBox="1">
              <a:spLocks noChangeArrowheads="1"/>
            </p:cNvSpPr>
            <p:nvPr/>
          </p:nvSpPr>
          <p:spPr bwMode="auto">
            <a:xfrm>
              <a:off x="3445" y="1728"/>
              <a:ext cx="29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2" name="Text Box 117"/>
            <p:cNvSpPr txBox="1">
              <a:spLocks noChangeArrowheads="1"/>
            </p:cNvSpPr>
            <p:nvPr/>
          </p:nvSpPr>
          <p:spPr bwMode="auto">
            <a:xfrm>
              <a:off x="4303" y="1706"/>
              <a:ext cx="29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3" name="Text Box 119"/>
            <p:cNvSpPr txBox="1">
              <a:spLocks noChangeArrowheads="1"/>
            </p:cNvSpPr>
            <p:nvPr/>
          </p:nvSpPr>
          <p:spPr bwMode="auto">
            <a:xfrm>
              <a:off x="4237" y="2402"/>
              <a:ext cx="293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106610" y="1008328"/>
            <a:ext cx="670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电位触发方式触发器存在的问题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空翻</a:t>
            </a:r>
          </a:p>
        </p:txBody>
      </p:sp>
      <p:grpSp>
        <p:nvGrpSpPr>
          <p:cNvPr id="9" name="Group 72"/>
          <p:cNvGrpSpPr/>
          <p:nvPr/>
        </p:nvGrpSpPr>
        <p:grpSpPr bwMode="auto">
          <a:xfrm>
            <a:off x="1936750" y="1812925"/>
            <a:ext cx="4065588" cy="1498600"/>
            <a:chOff x="1220" y="1142"/>
            <a:chExt cx="2561" cy="944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1563" y="1732"/>
              <a:ext cx="467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014" y="1496"/>
              <a:ext cx="1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014" y="1496"/>
              <a:ext cx="35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367" y="1496"/>
              <a:ext cx="1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367" y="1727"/>
              <a:ext cx="2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2603" y="1496"/>
              <a:ext cx="1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603" y="1496"/>
              <a:ext cx="2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839" y="1496"/>
              <a:ext cx="1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2839" y="1728"/>
              <a:ext cx="930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543" y="1849"/>
              <a:ext cx="47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014" y="1849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014" y="2085"/>
              <a:ext cx="35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2367" y="1849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2367" y="1849"/>
              <a:ext cx="2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2603" y="1849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2603" y="2085"/>
              <a:ext cx="2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2839" y="1849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2839" y="1849"/>
              <a:ext cx="94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3074" y="1375"/>
              <a:ext cx="703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132" y="1142"/>
              <a:ext cx="94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3074" y="1142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V="1">
              <a:off x="1563" y="1379"/>
              <a:ext cx="581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2132" y="1142"/>
              <a:ext cx="1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1220" y="1216"/>
              <a:ext cx="277" cy="27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1378" y="1549"/>
              <a:ext cx="190" cy="26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378" y="1796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grpSp>
        <p:nvGrpSpPr>
          <p:cNvPr id="36" name="Group 66"/>
          <p:cNvGrpSpPr/>
          <p:nvPr/>
        </p:nvGrpSpPr>
        <p:grpSpPr bwMode="auto">
          <a:xfrm>
            <a:off x="2894013" y="3740150"/>
            <a:ext cx="1935162" cy="573088"/>
            <a:chOff x="1823" y="2356"/>
            <a:chExt cx="1219" cy="361"/>
          </a:xfrm>
        </p:grpSpPr>
        <p:sp>
          <p:nvSpPr>
            <p:cNvPr id="37" name="Line 32"/>
            <p:cNvSpPr>
              <a:spLocks noChangeShapeType="1"/>
            </p:cNvSpPr>
            <p:nvPr/>
          </p:nvSpPr>
          <p:spPr bwMode="auto">
            <a:xfrm flipV="1">
              <a:off x="1823" y="2384"/>
              <a:ext cx="305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2371" y="2356"/>
              <a:ext cx="220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2604" y="2367"/>
              <a:ext cx="183" cy="3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2859" y="2367"/>
              <a:ext cx="183" cy="3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Group 65"/>
          <p:cNvGrpSpPr/>
          <p:nvPr/>
        </p:nvGrpSpPr>
        <p:grpSpPr bwMode="auto">
          <a:xfrm>
            <a:off x="2154238" y="3570288"/>
            <a:ext cx="3933825" cy="519112"/>
            <a:chOff x="1357" y="2249"/>
            <a:chExt cx="2478" cy="327"/>
          </a:xfrm>
        </p:grpSpPr>
        <p:grpSp>
          <p:nvGrpSpPr>
            <p:cNvPr id="42" name="Group 64"/>
            <p:cNvGrpSpPr/>
            <p:nvPr/>
          </p:nvGrpSpPr>
          <p:grpSpPr bwMode="auto">
            <a:xfrm>
              <a:off x="1518" y="2249"/>
              <a:ext cx="2317" cy="250"/>
              <a:chOff x="1398" y="3705"/>
              <a:chExt cx="2317" cy="250"/>
            </a:xfrm>
          </p:grpSpPr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2739" y="3954"/>
                <a:ext cx="97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1398" y="3954"/>
                <a:ext cx="610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2495" y="3705"/>
                <a:ext cx="24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Line 47"/>
              <p:cNvSpPr>
                <a:spLocks noChangeShapeType="1"/>
              </p:cNvSpPr>
              <p:nvPr/>
            </p:nvSpPr>
            <p:spPr bwMode="auto">
              <a:xfrm>
                <a:off x="2251" y="3705"/>
                <a:ext cx="1" cy="2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Line 48"/>
              <p:cNvSpPr>
                <a:spLocks noChangeShapeType="1"/>
              </p:cNvSpPr>
              <p:nvPr/>
            </p:nvSpPr>
            <p:spPr bwMode="auto">
              <a:xfrm>
                <a:off x="2739" y="3705"/>
                <a:ext cx="1" cy="2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>
                <a:off x="2251" y="3954"/>
                <a:ext cx="24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Line 50"/>
              <p:cNvSpPr>
                <a:spLocks noChangeShapeType="1"/>
              </p:cNvSpPr>
              <p:nvPr/>
            </p:nvSpPr>
            <p:spPr bwMode="auto">
              <a:xfrm>
                <a:off x="2008" y="3705"/>
                <a:ext cx="243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 flipV="1">
                <a:off x="2495" y="3705"/>
                <a:ext cx="1" cy="2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V="1">
                <a:off x="2008" y="3705"/>
                <a:ext cx="1" cy="2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3" name="Rectangle 53"/>
            <p:cNvSpPr>
              <a:spLocks noChangeArrowheads="1"/>
            </p:cNvSpPr>
            <p:nvPr/>
          </p:nvSpPr>
          <p:spPr bwMode="auto">
            <a:xfrm>
              <a:off x="1357" y="2307"/>
              <a:ext cx="162" cy="269"/>
            </a:xfrm>
            <a:prstGeom prst="rect">
              <a:avLst/>
            </a:prstGeom>
            <a:noFill/>
            <a:ln w="381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2078038" y="4346575"/>
            <a:ext cx="1428750" cy="42703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有效翻转</a:t>
            </a: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4105275" y="4568825"/>
            <a:ext cx="714375" cy="42703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空翻</a:t>
            </a:r>
          </a:p>
        </p:txBody>
      </p:sp>
      <p:grpSp>
        <p:nvGrpSpPr>
          <p:cNvPr id="55" name="Group 63"/>
          <p:cNvGrpSpPr/>
          <p:nvPr/>
        </p:nvGrpSpPr>
        <p:grpSpPr bwMode="auto">
          <a:xfrm>
            <a:off x="3381375" y="2155825"/>
            <a:ext cx="1484313" cy="2243138"/>
            <a:chOff x="2130" y="1358"/>
            <a:chExt cx="935" cy="1413"/>
          </a:xfrm>
        </p:grpSpPr>
        <p:sp>
          <p:nvSpPr>
            <p:cNvPr id="56" name="Line 58"/>
            <p:cNvSpPr>
              <a:spLocks noChangeShapeType="1"/>
            </p:cNvSpPr>
            <p:nvPr/>
          </p:nvSpPr>
          <p:spPr bwMode="auto">
            <a:xfrm>
              <a:off x="2130" y="1380"/>
              <a:ext cx="0" cy="1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2358" y="1369"/>
              <a:ext cx="0" cy="1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>
              <a:off x="2597" y="1369"/>
              <a:ext cx="0" cy="1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>
              <a:off x="2836" y="1358"/>
              <a:ext cx="0" cy="1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62"/>
            <p:cNvSpPr>
              <a:spLocks noChangeShapeType="1"/>
            </p:cNvSpPr>
            <p:nvPr/>
          </p:nvSpPr>
          <p:spPr bwMode="auto">
            <a:xfrm>
              <a:off x="3065" y="1358"/>
              <a:ext cx="0" cy="13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AutoShape 67"/>
          <p:cNvSpPr/>
          <p:nvPr/>
        </p:nvSpPr>
        <p:spPr bwMode="auto">
          <a:xfrm rot="-5400000">
            <a:off x="4237038" y="3873500"/>
            <a:ext cx="344488" cy="1138237"/>
          </a:xfrm>
          <a:prstGeom prst="leftBrace">
            <a:avLst>
              <a:gd name="adj1" fmla="val 27535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Text Box 68"/>
          <p:cNvSpPr txBox="1">
            <a:spLocks noChangeArrowheads="1"/>
          </p:cNvSpPr>
          <p:nvPr/>
        </p:nvSpPr>
        <p:spPr bwMode="auto">
          <a:xfrm>
            <a:off x="793750" y="5451475"/>
            <a:ext cx="7762875" cy="94615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在一个时钟脉冲周期中，触发器发生多次无效翻转的现象叫做空翻。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3" grpId="0" animBg="1" autoUpdateAnimBg="0"/>
      <p:bldP spid="54" grpId="0" animBg="1" autoUpdateAnimBg="0"/>
      <p:bldP spid="61" grpId="0" animBg="1"/>
      <p:bldP spid="6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478588"/>
            <a:ext cx="903288" cy="338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5" name="标题 1"/>
          <p:cNvSpPr txBox="1"/>
          <p:nvPr/>
        </p:nvSpPr>
        <p:spPr>
          <a:xfrm>
            <a:off x="774241" y="15240"/>
            <a:ext cx="6954715" cy="5881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§ 4.8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主从触发器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灯片编号占位符 3"/>
          <p:cNvSpPr txBox="1"/>
          <p:nvPr/>
        </p:nvSpPr>
        <p:spPr>
          <a:xfrm>
            <a:off x="222737" y="6478561"/>
            <a:ext cx="902677" cy="33840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B291C-51FB-4C18-A138-CCB3C24CD792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3"/>
          <p:cNvGrpSpPr/>
          <p:nvPr/>
        </p:nvGrpSpPr>
        <p:grpSpPr bwMode="auto">
          <a:xfrm>
            <a:off x="304800" y="2473325"/>
            <a:ext cx="1225550" cy="2952750"/>
            <a:chOff x="191" y="1230"/>
            <a:chExt cx="772" cy="1860"/>
          </a:xfrm>
        </p:grpSpPr>
        <p:sp>
          <p:nvSpPr>
            <p:cNvPr id="8" name="AutoShape 4"/>
            <p:cNvSpPr/>
            <p:nvPr/>
          </p:nvSpPr>
          <p:spPr bwMode="auto">
            <a:xfrm>
              <a:off x="737" y="1230"/>
              <a:ext cx="226" cy="726"/>
            </a:xfrm>
            <a:prstGeom prst="leftBrace">
              <a:avLst>
                <a:gd name="adj1" fmla="val 2677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AutoShape 5"/>
            <p:cNvSpPr/>
            <p:nvPr/>
          </p:nvSpPr>
          <p:spPr bwMode="auto">
            <a:xfrm>
              <a:off x="737" y="2364"/>
              <a:ext cx="226" cy="726"/>
            </a:xfrm>
            <a:prstGeom prst="leftBrace">
              <a:avLst>
                <a:gd name="adj1" fmla="val 2677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91" y="1411"/>
              <a:ext cx="526" cy="29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从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FF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91" y="2575"/>
              <a:ext cx="542" cy="29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主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FF</a:t>
              </a:r>
            </a:p>
          </p:txBody>
        </p:sp>
      </p:grpSp>
      <p:sp>
        <p:nvSpPr>
          <p:cNvPr id="12" name="Rectangle 44"/>
          <p:cNvSpPr>
            <a:spLocks noChangeArrowheads="1"/>
          </p:cNvSpPr>
          <p:nvPr/>
        </p:nvSpPr>
        <p:spPr bwMode="auto">
          <a:xfrm>
            <a:off x="5643880" y="4236085"/>
            <a:ext cx="2659063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800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CP=0</a:t>
            </a:r>
            <a:r>
              <a:rPr kumimoji="1" lang="zh-CN" altLang="en-US" sz="2800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kumimoji="1" lang="zh-CN" altLang="en-US" sz="2800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1" lang="zh-CN" altLang="en-US" sz="2800" i="0" u="none" strike="noStrike" kern="1200" cap="none" spc="0" normalizeH="0" baseline="30000" noProof="0" dirty="0"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 Box 46"/>
          <p:cNvSpPr txBox="1">
            <a:spLocks noChangeArrowheads="1"/>
          </p:cNvSpPr>
          <p:nvPr/>
        </p:nvSpPr>
        <p:spPr bwMode="auto">
          <a:xfrm>
            <a:off x="5641975" y="4832033"/>
            <a:ext cx="2968626" cy="954107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主触发器不工作，   从触发器工作。</a:t>
            </a:r>
          </a:p>
        </p:txBody>
      </p:sp>
      <p:grpSp>
        <p:nvGrpSpPr>
          <p:cNvPr id="14" name="Group 176"/>
          <p:cNvGrpSpPr/>
          <p:nvPr/>
        </p:nvGrpSpPr>
        <p:grpSpPr bwMode="auto">
          <a:xfrm>
            <a:off x="1360488" y="1730375"/>
            <a:ext cx="3446462" cy="4503738"/>
            <a:chOff x="857" y="1090"/>
            <a:chExt cx="2171" cy="2837"/>
          </a:xfrm>
        </p:grpSpPr>
        <p:grpSp>
          <p:nvGrpSpPr>
            <p:cNvPr id="15" name="Group 49"/>
            <p:cNvGrpSpPr/>
            <p:nvPr/>
          </p:nvGrpSpPr>
          <p:grpSpPr bwMode="auto">
            <a:xfrm>
              <a:off x="857" y="1090"/>
              <a:ext cx="2126" cy="2837"/>
              <a:chOff x="857" y="1090"/>
              <a:chExt cx="2126" cy="2837"/>
            </a:xfrm>
          </p:grpSpPr>
          <p:sp>
            <p:nvSpPr>
              <p:cNvPr id="25" name="Line 50"/>
              <p:cNvSpPr>
                <a:spLocks noChangeShapeType="1"/>
              </p:cNvSpPr>
              <p:nvPr/>
            </p:nvSpPr>
            <p:spPr bwMode="auto">
              <a:xfrm>
                <a:off x="1656" y="3445"/>
                <a:ext cx="0" cy="4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Text Box 51"/>
              <p:cNvSpPr txBox="1">
                <a:spLocks noChangeArrowheads="1"/>
              </p:cNvSpPr>
              <p:nvPr/>
            </p:nvSpPr>
            <p:spPr bwMode="auto">
              <a:xfrm>
                <a:off x="1725" y="3636"/>
                <a:ext cx="359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Georgia" panose="02040502050405020303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27" name="Rectangle 52"/>
              <p:cNvSpPr>
                <a:spLocks noChangeArrowheads="1"/>
              </p:cNvSpPr>
              <p:nvPr/>
            </p:nvSpPr>
            <p:spPr bwMode="auto">
              <a:xfrm>
                <a:off x="1986" y="2663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Oval 53"/>
              <p:cNvSpPr>
                <a:spLocks noChangeArrowheads="1"/>
              </p:cNvSpPr>
              <p:nvPr/>
            </p:nvSpPr>
            <p:spPr bwMode="auto">
              <a:xfrm>
                <a:off x="2124" y="2592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54"/>
              <p:cNvSpPr>
                <a:spLocks noChangeArrowheads="1"/>
              </p:cNvSpPr>
              <p:nvPr/>
            </p:nvSpPr>
            <p:spPr bwMode="auto">
              <a:xfrm>
                <a:off x="1986" y="2663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Oval 55"/>
              <p:cNvSpPr>
                <a:spLocks noChangeArrowheads="1"/>
              </p:cNvSpPr>
              <p:nvPr/>
            </p:nvSpPr>
            <p:spPr bwMode="auto">
              <a:xfrm>
                <a:off x="2124" y="2592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Rectangle 56"/>
              <p:cNvSpPr>
                <a:spLocks noChangeArrowheads="1"/>
              </p:cNvSpPr>
              <p:nvPr/>
            </p:nvSpPr>
            <p:spPr bwMode="auto">
              <a:xfrm>
                <a:off x="1986" y="2663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Oval 57"/>
              <p:cNvSpPr>
                <a:spLocks noChangeArrowheads="1"/>
              </p:cNvSpPr>
              <p:nvPr/>
            </p:nvSpPr>
            <p:spPr bwMode="auto">
              <a:xfrm>
                <a:off x="2124" y="2592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Rectangle 58"/>
              <p:cNvSpPr>
                <a:spLocks noChangeArrowheads="1"/>
              </p:cNvSpPr>
              <p:nvPr/>
            </p:nvSpPr>
            <p:spPr bwMode="auto">
              <a:xfrm>
                <a:off x="1986" y="2663"/>
                <a:ext cx="344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Oval 59"/>
              <p:cNvSpPr>
                <a:spLocks noChangeArrowheads="1"/>
              </p:cNvSpPr>
              <p:nvPr/>
            </p:nvSpPr>
            <p:spPr bwMode="auto">
              <a:xfrm>
                <a:off x="2124" y="2592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Oval 60"/>
              <p:cNvSpPr>
                <a:spLocks noChangeAspect="1" noChangeArrowheads="1"/>
              </p:cNvSpPr>
              <p:nvPr/>
            </p:nvSpPr>
            <p:spPr bwMode="auto">
              <a:xfrm>
                <a:off x="2104" y="3409"/>
                <a:ext cx="70" cy="7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Oval 61"/>
              <p:cNvSpPr>
                <a:spLocks noChangeAspect="1" noChangeArrowheads="1"/>
              </p:cNvSpPr>
              <p:nvPr/>
            </p:nvSpPr>
            <p:spPr bwMode="auto">
              <a:xfrm>
                <a:off x="1621" y="3409"/>
                <a:ext cx="69" cy="7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Rectangle 62"/>
              <p:cNvSpPr>
                <a:spLocks noChangeArrowheads="1"/>
              </p:cNvSpPr>
              <p:nvPr/>
            </p:nvSpPr>
            <p:spPr bwMode="auto">
              <a:xfrm>
                <a:off x="2638" y="2736"/>
                <a:ext cx="345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Oval 63"/>
              <p:cNvSpPr>
                <a:spLocks noChangeArrowheads="1"/>
              </p:cNvSpPr>
              <p:nvPr/>
            </p:nvSpPr>
            <p:spPr bwMode="auto">
              <a:xfrm>
                <a:off x="2776" y="2665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Rectangle 64"/>
              <p:cNvSpPr>
                <a:spLocks noChangeArrowheads="1"/>
              </p:cNvSpPr>
              <p:nvPr/>
            </p:nvSpPr>
            <p:spPr bwMode="auto">
              <a:xfrm>
                <a:off x="2638" y="2736"/>
                <a:ext cx="345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Oval 65"/>
              <p:cNvSpPr>
                <a:spLocks noChangeArrowheads="1"/>
              </p:cNvSpPr>
              <p:nvPr/>
            </p:nvSpPr>
            <p:spPr bwMode="auto">
              <a:xfrm>
                <a:off x="2776" y="2665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Rectangle 66"/>
              <p:cNvSpPr>
                <a:spLocks noChangeArrowheads="1"/>
              </p:cNvSpPr>
              <p:nvPr/>
            </p:nvSpPr>
            <p:spPr bwMode="auto">
              <a:xfrm>
                <a:off x="2638" y="2736"/>
                <a:ext cx="345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Oval 67"/>
              <p:cNvSpPr>
                <a:spLocks noChangeArrowheads="1"/>
              </p:cNvSpPr>
              <p:nvPr/>
            </p:nvSpPr>
            <p:spPr bwMode="auto">
              <a:xfrm>
                <a:off x="2776" y="2665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Rectangle 68"/>
              <p:cNvSpPr>
                <a:spLocks noChangeArrowheads="1"/>
              </p:cNvSpPr>
              <p:nvPr/>
            </p:nvSpPr>
            <p:spPr bwMode="auto">
              <a:xfrm>
                <a:off x="2638" y="2736"/>
                <a:ext cx="345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Oval 69"/>
              <p:cNvSpPr>
                <a:spLocks noChangeArrowheads="1"/>
              </p:cNvSpPr>
              <p:nvPr/>
            </p:nvSpPr>
            <p:spPr bwMode="auto">
              <a:xfrm>
                <a:off x="2776" y="2665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Line 71"/>
              <p:cNvSpPr>
                <a:spLocks noChangeShapeType="1"/>
              </p:cNvSpPr>
              <p:nvPr/>
            </p:nvSpPr>
            <p:spPr bwMode="auto">
              <a:xfrm flipV="1">
                <a:off x="1173" y="2870"/>
                <a:ext cx="0" cy="1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Line 72"/>
              <p:cNvSpPr>
                <a:spLocks noChangeShapeType="1"/>
              </p:cNvSpPr>
              <p:nvPr/>
            </p:nvSpPr>
            <p:spPr bwMode="auto">
              <a:xfrm>
                <a:off x="2208" y="2870"/>
                <a:ext cx="0" cy="1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Line 73"/>
              <p:cNvSpPr>
                <a:spLocks noChangeShapeType="1"/>
              </p:cNvSpPr>
              <p:nvPr/>
            </p:nvSpPr>
            <p:spPr bwMode="auto">
              <a:xfrm>
                <a:off x="1104" y="3263"/>
                <a:ext cx="0" cy="4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Line 74"/>
              <p:cNvSpPr>
                <a:spLocks noChangeShapeType="1"/>
              </p:cNvSpPr>
              <p:nvPr/>
            </p:nvSpPr>
            <p:spPr bwMode="auto">
              <a:xfrm>
                <a:off x="2277" y="3263"/>
                <a:ext cx="0" cy="40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Line 75"/>
              <p:cNvSpPr>
                <a:spLocks noChangeShapeType="1"/>
              </p:cNvSpPr>
              <p:nvPr/>
            </p:nvSpPr>
            <p:spPr bwMode="auto">
              <a:xfrm>
                <a:off x="1207" y="3263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Line 76"/>
              <p:cNvSpPr>
                <a:spLocks noChangeShapeType="1"/>
              </p:cNvSpPr>
              <p:nvPr/>
            </p:nvSpPr>
            <p:spPr bwMode="auto">
              <a:xfrm flipV="1">
                <a:off x="1199" y="3433"/>
                <a:ext cx="1611" cy="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Line 77"/>
              <p:cNvSpPr>
                <a:spLocks noChangeShapeType="1"/>
              </p:cNvSpPr>
              <p:nvPr/>
            </p:nvSpPr>
            <p:spPr bwMode="auto">
              <a:xfrm>
                <a:off x="2139" y="3263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Line 78"/>
              <p:cNvSpPr>
                <a:spLocks noChangeShapeType="1"/>
              </p:cNvSpPr>
              <p:nvPr/>
            </p:nvSpPr>
            <p:spPr bwMode="auto">
              <a:xfrm>
                <a:off x="2810" y="2385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Line 79"/>
              <p:cNvSpPr>
                <a:spLocks noChangeShapeType="1"/>
              </p:cNvSpPr>
              <p:nvPr/>
            </p:nvSpPr>
            <p:spPr bwMode="auto">
              <a:xfrm flipV="1">
                <a:off x="2810" y="2971"/>
                <a:ext cx="0" cy="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Text Box 80"/>
              <p:cNvSpPr txBox="1">
                <a:spLocks noChangeArrowheads="1"/>
              </p:cNvSpPr>
              <p:nvPr/>
            </p:nvSpPr>
            <p:spPr bwMode="auto">
              <a:xfrm>
                <a:off x="857" y="3588"/>
                <a:ext cx="253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Georgia" panose="02040502050405020303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56" name="Text Box 81"/>
              <p:cNvSpPr txBox="1">
                <a:spLocks noChangeArrowheads="1"/>
              </p:cNvSpPr>
              <p:nvPr/>
            </p:nvSpPr>
            <p:spPr bwMode="auto">
              <a:xfrm>
                <a:off x="2279" y="3553"/>
                <a:ext cx="225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Georgia" panose="02040502050405020303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57" name="Rectangle 82"/>
              <p:cNvSpPr>
                <a:spLocks noChangeArrowheads="1"/>
              </p:cNvSpPr>
              <p:nvPr/>
            </p:nvSpPr>
            <p:spPr bwMode="auto">
              <a:xfrm>
                <a:off x="1003" y="264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Oval 83"/>
              <p:cNvSpPr>
                <a:spLocks noChangeArrowheads="1"/>
              </p:cNvSpPr>
              <p:nvPr/>
            </p:nvSpPr>
            <p:spPr bwMode="auto">
              <a:xfrm>
                <a:off x="1141" y="256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84"/>
              <p:cNvSpPr>
                <a:spLocks noChangeArrowheads="1"/>
              </p:cNvSpPr>
              <p:nvPr/>
            </p:nvSpPr>
            <p:spPr bwMode="auto">
              <a:xfrm>
                <a:off x="1003" y="264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Oval 85"/>
              <p:cNvSpPr>
                <a:spLocks noChangeArrowheads="1"/>
              </p:cNvSpPr>
              <p:nvPr/>
            </p:nvSpPr>
            <p:spPr bwMode="auto">
              <a:xfrm>
                <a:off x="1141" y="256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86"/>
              <p:cNvSpPr>
                <a:spLocks noChangeArrowheads="1"/>
              </p:cNvSpPr>
              <p:nvPr/>
            </p:nvSpPr>
            <p:spPr bwMode="auto">
              <a:xfrm>
                <a:off x="1003" y="264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Oval 87"/>
              <p:cNvSpPr>
                <a:spLocks noChangeArrowheads="1"/>
              </p:cNvSpPr>
              <p:nvPr/>
            </p:nvSpPr>
            <p:spPr bwMode="auto">
              <a:xfrm>
                <a:off x="1141" y="256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88"/>
              <p:cNvSpPr>
                <a:spLocks noChangeArrowheads="1"/>
              </p:cNvSpPr>
              <p:nvPr/>
            </p:nvSpPr>
            <p:spPr bwMode="auto">
              <a:xfrm>
                <a:off x="1003" y="2640"/>
                <a:ext cx="344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Oval 89"/>
              <p:cNvSpPr>
                <a:spLocks noChangeArrowheads="1"/>
              </p:cNvSpPr>
              <p:nvPr/>
            </p:nvSpPr>
            <p:spPr bwMode="auto">
              <a:xfrm>
                <a:off x="1141" y="2569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90"/>
              <p:cNvSpPr>
                <a:spLocks noChangeArrowheads="1"/>
              </p:cNvSpPr>
              <p:nvPr/>
            </p:nvSpPr>
            <p:spPr bwMode="auto">
              <a:xfrm>
                <a:off x="1104" y="1633"/>
                <a:ext cx="345" cy="216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Oval 91"/>
              <p:cNvSpPr>
                <a:spLocks noChangeArrowheads="1"/>
              </p:cNvSpPr>
              <p:nvPr/>
            </p:nvSpPr>
            <p:spPr bwMode="auto">
              <a:xfrm>
                <a:off x="1242" y="1562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92"/>
              <p:cNvSpPr>
                <a:spLocks noChangeArrowheads="1"/>
              </p:cNvSpPr>
              <p:nvPr/>
            </p:nvSpPr>
            <p:spPr bwMode="auto">
              <a:xfrm>
                <a:off x="1104" y="1633"/>
                <a:ext cx="345" cy="216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Oval 93"/>
              <p:cNvSpPr>
                <a:spLocks noChangeArrowheads="1"/>
              </p:cNvSpPr>
              <p:nvPr/>
            </p:nvSpPr>
            <p:spPr bwMode="auto">
              <a:xfrm>
                <a:off x="1242" y="1562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Rectangle 94"/>
              <p:cNvSpPr>
                <a:spLocks noChangeArrowheads="1"/>
              </p:cNvSpPr>
              <p:nvPr/>
            </p:nvSpPr>
            <p:spPr bwMode="auto">
              <a:xfrm>
                <a:off x="1104" y="1633"/>
                <a:ext cx="345" cy="216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Oval 95"/>
              <p:cNvSpPr>
                <a:spLocks noChangeArrowheads="1"/>
              </p:cNvSpPr>
              <p:nvPr/>
            </p:nvSpPr>
            <p:spPr bwMode="auto">
              <a:xfrm>
                <a:off x="1242" y="1562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Rectangle 96"/>
              <p:cNvSpPr>
                <a:spLocks noChangeArrowheads="1"/>
              </p:cNvSpPr>
              <p:nvPr/>
            </p:nvSpPr>
            <p:spPr bwMode="auto">
              <a:xfrm>
                <a:off x="1104" y="1633"/>
                <a:ext cx="345" cy="216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Oval 97"/>
              <p:cNvSpPr>
                <a:spLocks noChangeArrowheads="1"/>
              </p:cNvSpPr>
              <p:nvPr/>
            </p:nvSpPr>
            <p:spPr bwMode="auto">
              <a:xfrm>
                <a:off x="1242" y="1562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Line 98"/>
              <p:cNvSpPr>
                <a:spLocks noChangeShapeType="1"/>
              </p:cNvSpPr>
              <p:nvPr/>
            </p:nvSpPr>
            <p:spPr bwMode="auto">
              <a:xfrm flipV="1">
                <a:off x="1277" y="1360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Line 99"/>
              <p:cNvSpPr>
                <a:spLocks noChangeShapeType="1"/>
              </p:cNvSpPr>
              <p:nvPr/>
            </p:nvSpPr>
            <p:spPr bwMode="auto">
              <a:xfrm flipV="1">
                <a:off x="2070" y="1360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Line 100"/>
              <p:cNvSpPr>
                <a:spLocks noChangeShapeType="1"/>
              </p:cNvSpPr>
              <p:nvPr/>
            </p:nvSpPr>
            <p:spPr bwMode="auto">
              <a:xfrm>
                <a:off x="1277" y="1469"/>
                <a:ext cx="2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Line 101"/>
              <p:cNvSpPr>
                <a:spLocks noChangeShapeType="1"/>
              </p:cNvSpPr>
              <p:nvPr/>
            </p:nvSpPr>
            <p:spPr bwMode="auto">
              <a:xfrm flipH="1">
                <a:off x="1828" y="1469"/>
                <a:ext cx="24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Line 102"/>
              <p:cNvSpPr>
                <a:spLocks noChangeShapeType="1"/>
              </p:cNvSpPr>
              <p:nvPr/>
            </p:nvSpPr>
            <p:spPr bwMode="auto">
              <a:xfrm flipH="1">
                <a:off x="1553" y="1469"/>
                <a:ext cx="275" cy="4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103"/>
              <p:cNvSpPr>
                <a:spLocks noChangeShapeType="1"/>
              </p:cNvSpPr>
              <p:nvPr/>
            </p:nvSpPr>
            <p:spPr bwMode="auto">
              <a:xfrm>
                <a:off x="1518" y="1469"/>
                <a:ext cx="310" cy="4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104"/>
              <p:cNvSpPr>
                <a:spLocks noChangeShapeType="1"/>
              </p:cNvSpPr>
              <p:nvPr/>
            </p:nvSpPr>
            <p:spPr bwMode="auto">
              <a:xfrm>
                <a:off x="1828" y="1942"/>
                <a:ext cx="1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Line 105"/>
              <p:cNvSpPr>
                <a:spLocks noChangeShapeType="1"/>
              </p:cNvSpPr>
              <p:nvPr/>
            </p:nvSpPr>
            <p:spPr bwMode="auto">
              <a:xfrm flipH="1">
                <a:off x="1380" y="1942"/>
                <a:ext cx="1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Line 106"/>
              <p:cNvSpPr>
                <a:spLocks noChangeShapeType="1"/>
              </p:cNvSpPr>
              <p:nvPr/>
            </p:nvSpPr>
            <p:spPr bwMode="auto">
              <a:xfrm flipV="1">
                <a:off x="1380" y="1844"/>
                <a:ext cx="0" cy="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Line 107"/>
              <p:cNvSpPr>
                <a:spLocks noChangeShapeType="1"/>
              </p:cNvSpPr>
              <p:nvPr/>
            </p:nvSpPr>
            <p:spPr bwMode="auto">
              <a:xfrm flipV="1">
                <a:off x="2001" y="1833"/>
                <a:ext cx="0" cy="1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Line 108"/>
              <p:cNvSpPr>
                <a:spLocks noChangeShapeType="1"/>
              </p:cNvSpPr>
              <p:nvPr/>
            </p:nvSpPr>
            <p:spPr bwMode="auto">
              <a:xfrm>
                <a:off x="1311" y="2270"/>
                <a:ext cx="0" cy="1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Line 109"/>
              <p:cNvSpPr>
                <a:spLocks noChangeShapeType="1"/>
              </p:cNvSpPr>
              <p:nvPr/>
            </p:nvSpPr>
            <p:spPr bwMode="auto">
              <a:xfrm>
                <a:off x="1311" y="2380"/>
                <a:ext cx="14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Line 110"/>
              <p:cNvSpPr>
                <a:spLocks noChangeShapeType="1"/>
              </p:cNvSpPr>
              <p:nvPr/>
            </p:nvSpPr>
            <p:spPr bwMode="auto">
              <a:xfrm>
                <a:off x="2036" y="2270"/>
                <a:ext cx="0" cy="1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11"/>
              <p:cNvSpPr>
                <a:spLocks noChangeShapeType="1"/>
              </p:cNvSpPr>
              <p:nvPr/>
            </p:nvSpPr>
            <p:spPr bwMode="auto">
              <a:xfrm flipV="1">
                <a:off x="1173" y="2270"/>
                <a:ext cx="0" cy="2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12"/>
              <p:cNvSpPr>
                <a:spLocks noChangeShapeType="1"/>
              </p:cNvSpPr>
              <p:nvPr/>
            </p:nvSpPr>
            <p:spPr bwMode="auto">
              <a:xfrm flipV="1">
                <a:off x="2162" y="2270"/>
                <a:ext cx="0" cy="3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13"/>
              <p:cNvSpPr>
                <a:spLocks noChangeShapeType="1"/>
              </p:cNvSpPr>
              <p:nvPr/>
            </p:nvSpPr>
            <p:spPr bwMode="auto">
              <a:xfrm flipV="1">
                <a:off x="2104" y="1834"/>
                <a:ext cx="0" cy="1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14"/>
              <p:cNvSpPr>
                <a:spLocks noChangeShapeType="1"/>
              </p:cNvSpPr>
              <p:nvPr/>
            </p:nvSpPr>
            <p:spPr bwMode="auto">
              <a:xfrm flipV="1">
                <a:off x="1207" y="1853"/>
                <a:ext cx="1" cy="1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Oval 115"/>
              <p:cNvSpPr>
                <a:spLocks noChangeAspect="1" noChangeArrowheads="1"/>
              </p:cNvSpPr>
              <p:nvPr/>
            </p:nvSpPr>
            <p:spPr bwMode="auto">
              <a:xfrm>
                <a:off x="2001" y="2343"/>
                <a:ext cx="69" cy="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Text Box 116"/>
              <p:cNvSpPr txBox="1">
                <a:spLocks noChangeArrowheads="1"/>
              </p:cNvSpPr>
              <p:nvPr/>
            </p:nvSpPr>
            <p:spPr bwMode="auto">
              <a:xfrm>
                <a:off x="981" y="1090"/>
                <a:ext cx="261" cy="523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Georgia" panose="02040502050405020303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Georgia" panose="02040502050405020303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92" name="Text Box 117"/>
              <p:cNvSpPr txBox="1">
                <a:spLocks noChangeArrowheads="1"/>
              </p:cNvSpPr>
              <p:nvPr/>
            </p:nvSpPr>
            <p:spPr bwMode="auto">
              <a:xfrm>
                <a:off x="2120" y="1251"/>
                <a:ext cx="261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Georgia" panose="02040502050405020303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93" name="Rectangle 118"/>
              <p:cNvSpPr>
                <a:spLocks noChangeArrowheads="1"/>
              </p:cNvSpPr>
              <p:nvPr/>
            </p:nvSpPr>
            <p:spPr bwMode="auto">
              <a:xfrm>
                <a:off x="1896" y="160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Oval 119"/>
              <p:cNvSpPr>
                <a:spLocks noChangeArrowheads="1"/>
              </p:cNvSpPr>
              <p:nvPr/>
            </p:nvSpPr>
            <p:spPr bwMode="auto">
              <a:xfrm>
                <a:off x="2034" y="152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Rectangle 120"/>
              <p:cNvSpPr>
                <a:spLocks noChangeArrowheads="1"/>
              </p:cNvSpPr>
              <p:nvPr/>
            </p:nvSpPr>
            <p:spPr bwMode="auto">
              <a:xfrm>
                <a:off x="1896" y="160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Oval 121"/>
              <p:cNvSpPr>
                <a:spLocks noChangeArrowheads="1"/>
              </p:cNvSpPr>
              <p:nvPr/>
            </p:nvSpPr>
            <p:spPr bwMode="auto">
              <a:xfrm>
                <a:off x="2034" y="152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Rectangle 122"/>
              <p:cNvSpPr>
                <a:spLocks noChangeArrowheads="1"/>
              </p:cNvSpPr>
              <p:nvPr/>
            </p:nvSpPr>
            <p:spPr bwMode="auto">
              <a:xfrm>
                <a:off x="1896" y="160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Oval 123"/>
              <p:cNvSpPr>
                <a:spLocks noChangeArrowheads="1"/>
              </p:cNvSpPr>
              <p:nvPr/>
            </p:nvSpPr>
            <p:spPr bwMode="auto">
              <a:xfrm>
                <a:off x="2034" y="152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Rectangle 124"/>
              <p:cNvSpPr>
                <a:spLocks noChangeArrowheads="1"/>
              </p:cNvSpPr>
              <p:nvPr/>
            </p:nvSpPr>
            <p:spPr bwMode="auto">
              <a:xfrm>
                <a:off x="1896" y="1600"/>
                <a:ext cx="344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Oval 125"/>
              <p:cNvSpPr>
                <a:spLocks noChangeArrowheads="1"/>
              </p:cNvSpPr>
              <p:nvPr/>
            </p:nvSpPr>
            <p:spPr bwMode="auto">
              <a:xfrm>
                <a:off x="2034" y="1529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Rectangle 126"/>
              <p:cNvSpPr>
                <a:spLocks noChangeArrowheads="1"/>
              </p:cNvSpPr>
              <p:nvPr/>
            </p:nvSpPr>
            <p:spPr bwMode="auto">
              <a:xfrm>
                <a:off x="1037" y="204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Oval 127"/>
              <p:cNvSpPr>
                <a:spLocks noChangeArrowheads="1"/>
              </p:cNvSpPr>
              <p:nvPr/>
            </p:nvSpPr>
            <p:spPr bwMode="auto">
              <a:xfrm>
                <a:off x="1175" y="196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Rectangle 128"/>
              <p:cNvSpPr>
                <a:spLocks noChangeArrowheads="1"/>
              </p:cNvSpPr>
              <p:nvPr/>
            </p:nvSpPr>
            <p:spPr bwMode="auto">
              <a:xfrm>
                <a:off x="1037" y="204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Oval 129"/>
              <p:cNvSpPr>
                <a:spLocks noChangeArrowheads="1"/>
              </p:cNvSpPr>
              <p:nvPr/>
            </p:nvSpPr>
            <p:spPr bwMode="auto">
              <a:xfrm>
                <a:off x="1175" y="196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Rectangle 130"/>
              <p:cNvSpPr>
                <a:spLocks noChangeArrowheads="1"/>
              </p:cNvSpPr>
              <p:nvPr/>
            </p:nvSpPr>
            <p:spPr bwMode="auto">
              <a:xfrm>
                <a:off x="1037" y="2040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Oval 131"/>
              <p:cNvSpPr>
                <a:spLocks noChangeArrowheads="1"/>
              </p:cNvSpPr>
              <p:nvPr/>
            </p:nvSpPr>
            <p:spPr bwMode="auto">
              <a:xfrm>
                <a:off x="1175" y="1969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Rectangle 132"/>
              <p:cNvSpPr>
                <a:spLocks noChangeArrowheads="1"/>
              </p:cNvSpPr>
              <p:nvPr/>
            </p:nvSpPr>
            <p:spPr bwMode="auto">
              <a:xfrm>
                <a:off x="1037" y="2040"/>
                <a:ext cx="344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Oval 133"/>
              <p:cNvSpPr>
                <a:spLocks noChangeArrowheads="1"/>
              </p:cNvSpPr>
              <p:nvPr/>
            </p:nvSpPr>
            <p:spPr bwMode="auto">
              <a:xfrm>
                <a:off x="1175" y="1969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Rectangle 134"/>
              <p:cNvSpPr>
                <a:spLocks noChangeArrowheads="1"/>
              </p:cNvSpPr>
              <p:nvPr/>
            </p:nvSpPr>
            <p:spPr bwMode="auto">
              <a:xfrm>
                <a:off x="1929" y="2041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Oval 135"/>
              <p:cNvSpPr>
                <a:spLocks noChangeArrowheads="1"/>
              </p:cNvSpPr>
              <p:nvPr/>
            </p:nvSpPr>
            <p:spPr bwMode="auto">
              <a:xfrm>
                <a:off x="2067" y="1970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Rectangle 136"/>
              <p:cNvSpPr>
                <a:spLocks noChangeArrowheads="1"/>
              </p:cNvSpPr>
              <p:nvPr/>
            </p:nvSpPr>
            <p:spPr bwMode="auto">
              <a:xfrm>
                <a:off x="1929" y="2041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Oval 137"/>
              <p:cNvSpPr>
                <a:spLocks noChangeArrowheads="1"/>
              </p:cNvSpPr>
              <p:nvPr/>
            </p:nvSpPr>
            <p:spPr bwMode="auto">
              <a:xfrm>
                <a:off x="2067" y="1970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Rectangle 138"/>
              <p:cNvSpPr>
                <a:spLocks noChangeArrowheads="1"/>
              </p:cNvSpPr>
              <p:nvPr/>
            </p:nvSpPr>
            <p:spPr bwMode="auto">
              <a:xfrm>
                <a:off x="1929" y="2041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Oval 139"/>
              <p:cNvSpPr>
                <a:spLocks noChangeArrowheads="1"/>
              </p:cNvSpPr>
              <p:nvPr/>
            </p:nvSpPr>
            <p:spPr bwMode="auto">
              <a:xfrm>
                <a:off x="2067" y="1970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Rectangle 140"/>
              <p:cNvSpPr>
                <a:spLocks noChangeArrowheads="1"/>
              </p:cNvSpPr>
              <p:nvPr/>
            </p:nvSpPr>
            <p:spPr bwMode="auto">
              <a:xfrm>
                <a:off x="1929" y="2041"/>
                <a:ext cx="344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Oval 141"/>
              <p:cNvSpPr>
                <a:spLocks noChangeArrowheads="1"/>
              </p:cNvSpPr>
              <p:nvPr/>
            </p:nvSpPr>
            <p:spPr bwMode="auto">
              <a:xfrm>
                <a:off x="2067" y="1970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Rectangle 142"/>
              <p:cNvSpPr>
                <a:spLocks noChangeArrowheads="1"/>
              </p:cNvSpPr>
              <p:nvPr/>
            </p:nvSpPr>
            <p:spPr bwMode="auto">
              <a:xfrm>
                <a:off x="2031" y="3035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" name="Oval 143"/>
              <p:cNvSpPr>
                <a:spLocks noChangeArrowheads="1"/>
              </p:cNvSpPr>
              <p:nvPr/>
            </p:nvSpPr>
            <p:spPr bwMode="auto">
              <a:xfrm>
                <a:off x="2169" y="2964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Rectangle 144"/>
              <p:cNvSpPr>
                <a:spLocks noChangeArrowheads="1"/>
              </p:cNvSpPr>
              <p:nvPr/>
            </p:nvSpPr>
            <p:spPr bwMode="auto">
              <a:xfrm>
                <a:off x="2031" y="3035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Oval 145"/>
              <p:cNvSpPr>
                <a:spLocks noChangeArrowheads="1"/>
              </p:cNvSpPr>
              <p:nvPr/>
            </p:nvSpPr>
            <p:spPr bwMode="auto">
              <a:xfrm>
                <a:off x="2169" y="2964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1" name="Rectangle 146"/>
              <p:cNvSpPr>
                <a:spLocks noChangeArrowheads="1"/>
              </p:cNvSpPr>
              <p:nvPr/>
            </p:nvSpPr>
            <p:spPr bwMode="auto">
              <a:xfrm>
                <a:off x="2031" y="3035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Oval 147"/>
              <p:cNvSpPr>
                <a:spLocks noChangeArrowheads="1"/>
              </p:cNvSpPr>
              <p:nvPr/>
            </p:nvSpPr>
            <p:spPr bwMode="auto">
              <a:xfrm>
                <a:off x="2169" y="2964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Rectangle 148"/>
              <p:cNvSpPr>
                <a:spLocks noChangeArrowheads="1"/>
              </p:cNvSpPr>
              <p:nvPr/>
            </p:nvSpPr>
            <p:spPr bwMode="auto">
              <a:xfrm>
                <a:off x="2031" y="3035"/>
                <a:ext cx="344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Oval 149"/>
              <p:cNvSpPr>
                <a:spLocks noChangeArrowheads="1"/>
              </p:cNvSpPr>
              <p:nvPr/>
            </p:nvSpPr>
            <p:spPr bwMode="auto">
              <a:xfrm>
                <a:off x="2169" y="2964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Rectangle 150"/>
              <p:cNvSpPr>
                <a:spLocks noChangeArrowheads="1"/>
              </p:cNvSpPr>
              <p:nvPr/>
            </p:nvSpPr>
            <p:spPr bwMode="auto">
              <a:xfrm>
                <a:off x="1003" y="3034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Oval 151"/>
              <p:cNvSpPr>
                <a:spLocks noChangeArrowheads="1"/>
              </p:cNvSpPr>
              <p:nvPr/>
            </p:nvSpPr>
            <p:spPr bwMode="auto">
              <a:xfrm>
                <a:off x="1141" y="2963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Rectangle 152"/>
              <p:cNvSpPr>
                <a:spLocks noChangeArrowheads="1"/>
              </p:cNvSpPr>
              <p:nvPr/>
            </p:nvSpPr>
            <p:spPr bwMode="auto">
              <a:xfrm>
                <a:off x="1003" y="3034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8" name="Oval 153"/>
              <p:cNvSpPr>
                <a:spLocks noChangeArrowheads="1"/>
              </p:cNvSpPr>
              <p:nvPr/>
            </p:nvSpPr>
            <p:spPr bwMode="auto">
              <a:xfrm>
                <a:off x="1141" y="2963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Rectangle 154"/>
              <p:cNvSpPr>
                <a:spLocks noChangeArrowheads="1"/>
              </p:cNvSpPr>
              <p:nvPr/>
            </p:nvSpPr>
            <p:spPr bwMode="auto">
              <a:xfrm>
                <a:off x="1003" y="3034"/>
                <a:ext cx="344" cy="215"/>
              </a:xfrm>
              <a:prstGeom prst="rect">
                <a:avLst/>
              </a:prstGeom>
              <a:noFill/>
              <a:ln w="7938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Oval 155"/>
              <p:cNvSpPr>
                <a:spLocks noChangeArrowheads="1"/>
              </p:cNvSpPr>
              <p:nvPr/>
            </p:nvSpPr>
            <p:spPr bwMode="auto">
              <a:xfrm>
                <a:off x="1141" y="2963"/>
                <a:ext cx="69" cy="71"/>
              </a:xfrm>
              <a:prstGeom prst="ellipse">
                <a:avLst/>
              </a:prstGeom>
              <a:noFill/>
              <a:ln w="7938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1" name="Rectangle 156"/>
              <p:cNvSpPr>
                <a:spLocks noChangeArrowheads="1"/>
              </p:cNvSpPr>
              <p:nvPr/>
            </p:nvSpPr>
            <p:spPr bwMode="auto">
              <a:xfrm>
                <a:off x="1003" y="3034"/>
                <a:ext cx="344" cy="215"/>
              </a:xfrm>
              <a:prstGeom prst="rect">
                <a:avLst/>
              </a:prstGeom>
              <a:noFill/>
              <a:ln w="38100" cap="rnd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" name="Oval 157"/>
              <p:cNvSpPr>
                <a:spLocks noChangeArrowheads="1"/>
              </p:cNvSpPr>
              <p:nvPr/>
            </p:nvSpPr>
            <p:spPr bwMode="auto">
              <a:xfrm>
                <a:off x="1141" y="2963"/>
                <a:ext cx="69" cy="71"/>
              </a:xfrm>
              <a:prstGeom prst="ellipse">
                <a:avLst/>
              </a:prstGeom>
              <a:noFill/>
              <a:ln w="3810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" name="Oval 158"/>
              <p:cNvSpPr>
                <a:spLocks noChangeAspect="1" noChangeArrowheads="1"/>
              </p:cNvSpPr>
              <p:nvPr/>
            </p:nvSpPr>
            <p:spPr bwMode="auto">
              <a:xfrm>
                <a:off x="1143" y="2433"/>
                <a:ext cx="69" cy="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4" name="Oval 159"/>
              <p:cNvSpPr>
                <a:spLocks noChangeAspect="1" noChangeArrowheads="1"/>
              </p:cNvSpPr>
              <p:nvPr/>
            </p:nvSpPr>
            <p:spPr bwMode="auto">
              <a:xfrm>
                <a:off x="2125" y="2433"/>
                <a:ext cx="69" cy="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5" name="Oval 160"/>
              <p:cNvSpPr>
                <a:spLocks noChangeAspect="1" noChangeArrowheads="1"/>
              </p:cNvSpPr>
              <p:nvPr/>
            </p:nvSpPr>
            <p:spPr bwMode="auto">
              <a:xfrm>
                <a:off x="2035" y="1428"/>
                <a:ext cx="69" cy="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6" name="Oval 161"/>
              <p:cNvSpPr>
                <a:spLocks noChangeAspect="1" noChangeArrowheads="1"/>
              </p:cNvSpPr>
              <p:nvPr/>
            </p:nvSpPr>
            <p:spPr bwMode="auto">
              <a:xfrm>
                <a:off x="1244" y="1428"/>
                <a:ext cx="69" cy="7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" name="Freeform 162"/>
              <p:cNvSpPr/>
              <p:nvPr/>
            </p:nvSpPr>
            <p:spPr bwMode="auto">
              <a:xfrm>
                <a:off x="1280" y="2460"/>
                <a:ext cx="884" cy="508"/>
              </a:xfrm>
              <a:custGeom>
                <a:avLst/>
                <a:gdLst>
                  <a:gd name="T0" fmla="*/ 884 w 884"/>
                  <a:gd name="T1" fmla="*/ 0 h 508"/>
                  <a:gd name="T2" fmla="*/ 544 w 884"/>
                  <a:gd name="T3" fmla="*/ 0 h 508"/>
                  <a:gd name="T4" fmla="*/ 288 w 884"/>
                  <a:gd name="T5" fmla="*/ 508 h 508"/>
                  <a:gd name="T6" fmla="*/ 0 w 884"/>
                  <a:gd name="T7" fmla="*/ 508 h 508"/>
                  <a:gd name="T8" fmla="*/ 0 w 884"/>
                  <a:gd name="T9" fmla="*/ 392 h 5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84" h="508">
                    <a:moveTo>
                      <a:pt x="884" y="0"/>
                    </a:moveTo>
                    <a:lnTo>
                      <a:pt x="544" y="0"/>
                    </a:lnTo>
                    <a:lnTo>
                      <a:pt x="288" y="508"/>
                    </a:lnTo>
                    <a:lnTo>
                      <a:pt x="0" y="508"/>
                    </a:lnTo>
                    <a:lnTo>
                      <a:pt x="0" y="39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8" name="Freeform 163"/>
              <p:cNvSpPr/>
              <p:nvPr/>
            </p:nvSpPr>
            <p:spPr bwMode="auto">
              <a:xfrm flipH="1">
                <a:off x="1188" y="2480"/>
                <a:ext cx="884" cy="508"/>
              </a:xfrm>
              <a:custGeom>
                <a:avLst/>
                <a:gdLst>
                  <a:gd name="T0" fmla="*/ 884 w 884"/>
                  <a:gd name="T1" fmla="*/ 0 h 508"/>
                  <a:gd name="T2" fmla="*/ 544 w 884"/>
                  <a:gd name="T3" fmla="*/ 0 h 508"/>
                  <a:gd name="T4" fmla="*/ 288 w 884"/>
                  <a:gd name="T5" fmla="*/ 508 h 508"/>
                  <a:gd name="T6" fmla="*/ 0 w 884"/>
                  <a:gd name="T7" fmla="*/ 508 h 508"/>
                  <a:gd name="T8" fmla="*/ 0 w 884"/>
                  <a:gd name="T9" fmla="*/ 392 h 5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84" h="508">
                    <a:moveTo>
                      <a:pt x="884" y="0"/>
                    </a:moveTo>
                    <a:lnTo>
                      <a:pt x="544" y="0"/>
                    </a:lnTo>
                    <a:lnTo>
                      <a:pt x="288" y="508"/>
                    </a:lnTo>
                    <a:lnTo>
                      <a:pt x="0" y="508"/>
                    </a:lnTo>
                    <a:lnTo>
                      <a:pt x="0" y="39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" name="Text Box 166"/>
            <p:cNvSpPr txBox="1">
              <a:spLocks noChangeArrowheads="1"/>
            </p:cNvSpPr>
            <p:nvPr/>
          </p:nvSpPr>
          <p:spPr bwMode="auto">
            <a:xfrm>
              <a:off x="1087" y="1587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17" name="Text Box 167"/>
            <p:cNvSpPr txBox="1">
              <a:spLocks noChangeArrowheads="1"/>
            </p:cNvSpPr>
            <p:nvPr/>
          </p:nvSpPr>
          <p:spPr bwMode="auto">
            <a:xfrm>
              <a:off x="1859" y="1555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18" name="Text Box 168"/>
            <p:cNvSpPr txBox="1">
              <a:spLocks noChangeArrowheads="1"/>
            </p:cNvSpPr>
            <p:nvPr/>
          </p:nvSpPr>
          <p:spPr bwMode="auto">
            <a:xfrm>
              <a:off x="1892" y="2000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19" name="Text Box 169"/>
            <p:cNvSpPr txBox="1">
              <a:spLocks noChangeArrowheads="1"/>
            </p:cNvSpPr>
            <p:nvPr/>
          </p:nvSpPr>
          <p:spPr bwMode="auto">
            <a:xfrm>
              <a:off x="1000" y="1989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20" name="Text Box 170"/>
            <p:cNvSpPr txBox="1">
              <a:spLocks noChangeArrowheads="1"/>
            </p:cNvSpPr>
            <p:nvPr/>
          </p:nvSpPr>
          <p:spPr bwMode="auto">
            <a:xfrm>
              <a:off x="979" y="2598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21" name="Text Box 171"/>
            <p:cNvSpPr txBox="1">
              <a:spLocks noChangeArrowheads="1"/>
            </p:cNvSpPr>
            <p:nvPr/>
          </p:nvSpPr>
          <p:spPr bwMode="auto">
            <a:xfrm>
              <a:off x="968" y="2979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22" name="Text Box 172"/>
            <p:cNvSpPr txBox="1">
              <a:spLocks noChangeArrowheads="1"/>
            </p:cNvSpPr>
            <p:nvPr/>
          </p:nvSpPr>
          <p:spPr bwMode="auto">
            <a:xfrm>
              <a:off x="1957" y="2620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23" name="Text Box 173"/>
            <p:cNvSpPr txBox="1">
              <a:spLocks noChangeArrowheads="1"/>
            </p:cNvSpPr>
            <p:nvPr/>
          </p:nvSpPr>
          <p:spPr bwMode="auto">
            <a:xfrm>
              <a:off x="1989" y="3000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24" name="Text Box 174"/>
            <p:cNvSpPr txBox="1">
              <a:spLocks noChangeArrowheads="1"/>
            </p:cNvSpPr>
            <p:nvPr/>
          </p:nvSpPr>
          <p:spPr bwMode="auto">
            <a:xfrm>
              <a:off x="2702" y="2729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139" name="Group 177"/>
          <p:cNvGrpSpPr/>
          <p:nvPr/>
        </p:nvGrpSpPr>
        <p:grpSpPr bwMode="auto">
          <a:xfrm>
            <a:off x="6045835" y="715053"/>
            <a:ext cx="2362200" cy="3509963"/>
            <a:chOff x="3578" y="184"/>
            <a:chExt cx="1488" cy="2211"/>
          </a:xfrm>
        </p:grpSpPr>
        <p:grpSp>
          <p:nvGrpSpPr>
            <p:cNvPr id="140" name="Group 9"/>
            <p:cNvGrpSpPr/>
            <p:nvPr/>
          </p:nvGrpSpPr>
          <p:grpSpPr bwMode="auto">
            <a:xfrm>
              <a:off x="3578" y="184"/>
              <a:ext cx="1488" cy="2211"/>
              <a:chOff x="3578" y="184"/>
              <a:chExt cx="1488" cy="2211"/>
            </a:xfrm>
          </p:grpSpPr>
          <p:sp>
            <p:nvSpPr>
              <p:cNvPr id="142" name="Rectangle 10"/>
              <p:cNvSpPr>
                <a:spLocks noChangeArrowheads="1"/>
              </p:cNvSpPr>
              <p:nvPr/>
            </p:nvSpPr>
            <p:spPr bwMode="auto">
              <a:xfrm>
                <a:off x="3722" y="616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" name="Line 11"/>
              <p:cNvSpPr>
                <a:spLocks noChangeShapeType="1"/>
              </p:cNvSpPr>
              <p:nvPr/>
            </p:nvSpPr>
            <p:spPr bwMode="auto">
              <a:xfrm flipH="1">
                <a:off x="4106" y="1960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" name="Oval 12"/>
              <p:cNvSpPr>
                <a:spLocks noChangeArrowheads="1"/>
              </p:cNvSpPr>
              <p:nvPr/>
            </p:nvSpPr>
            <p:spPr bwMode="auto">
              <a:xfrm>
                <a:off x="4298" y="558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5" name="Line 13"/>
              <p:cNvSpPr>
                <a:spLocks noChangeShapeType="1"/>
              </p:cNvSpPr>
              <p:nvPr/>
            </p:nvSpPr>
            <p:spPr bwMode="auto">
              <a:xfrm>
                <a:off x="3866" y="37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6" name="Line 14"/>
              <p:cNvSpPr>
                <a:spLocks noChangeShapeType="1"/>
              </p:cNvSpPr>
              <p:nvPr/>
            </p:nvSpPr>
            <p:spPr bwMode="auto">
              <a:xfrm>
                <a:off x="4326" y="36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7" name="Rectangle 15"/>
              <p:cNvSpPr>
                <a:spLocks noChangeArrowheads="1"/>
              </p:cNvSpPr>
              <p:nvPr/>
            </p:nvSpPr>
            <p:spPr bwMode="auto">
              <a:xfrm>
                <a:off x="3626" y="184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48" name="Rectangle 16"/>
              <p:cNvSpPr>
                <a:spLocks noChangeArrowheads="1"/>
              </p:cNvSpPr>
              <p:nvPr/>
            </p:nvSpPr>
            <p:spPr bwMode="auto">
              <a:xfrm>
                <a:off x="4298" y="184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49" name="Line 17"/>
              <p:cNvSpPr>
                <a:spLocks noChangeShapeType="1"/>
              </p:cNvSpPr>
              <p:nvPr/>
            </p:nvSpPr>
            <p:spPr bwMode="auto">
              <a:xfrm>
                <a:off x="4379" y="23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0" name="Rectangle 18"/>
              <p:cNvSpPr>
                <a:spLocks noChangeArrowheads="1"/>
              </p:cNvSpPr>
              <p:nvPr/>
            </p:nvSpPr>
            <p:spPr bwMode="auto">
              <a:xfrm>
                <a:off x="3722" y="808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151" name="Rectangle 19"/>
              <p:cNvSpPr>
                <a:spLocks noChangeArrowheads="1"/>
              </p:cNvSpPr>
              <p:nvPr/>
            </p:nvSpPr>
            <p:spPr bwMode="auto">
              <a:xfrm>
                <a:off x="4250" y="808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152" name="Line 20"/>
              <p:cNvSpPr>
                <a:spLocks noChangeShapeType="1"/>
              </p:cNvSpPr>
              <p:nvPr/>
            </p:nvSpPr>
            <p:spPr bwMode="auto">
              <a:xfrm>
                <a:off x="4106" y="104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" name="Rectangle 21"/>
              <p:cNvSpPr>
                <a:spLocks noChangeArrowheads="1"/>
              </p:cNvSpPr>
              <p:nvPr/>
            </p:nvSpPr>
            <p:spPr bwMode="auto">
              <a:xfrm>
                <a:off x="3892" y="808"/>
                <a:ext cx="46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4" name="Rectangle 22"/>
              <p:cNvSpPr>
                <a:spLocks noChangeArrowheads="1"/>
              </p:cNvSpPr>
              <p:nvPr/>
            </p:nvSpPr>
            <p:spPr bwMode="auto">
              <a:xfrm>
                <a:off x="3722" y="1409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主</a:t>
                </a:r>
              </a:p>
            </p:txBody>
          </p:sp>
          <p:sp>
            <p:nvSpPr>
              <p:cNvPr id="155" name="Line 23"/>
              <p:cNvSpPr>
                <a:spLocks noChangeShapeType="1"/>
              </p:cNvSpPr>
              <p:nvPr/>
            </p:nvSpPr>
            <p:spPr bwMode="auto">
              <a:xfrm>
                <a:off x="3818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" name="Line 24"/>
              <p:cNvSpPr>
                <a:spLocks noChangeShapeType="1"/>
              </p:cNvSpPr>
              <p:nvPr/>
            </p:nvSpPr>
            <p:spPr bwMode="auto">
              <a:xfrm>
                <a:off x="4394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57" name="Group 25"/>
              <p:cNvGrpSpPr/>
              <p:nvPr/>
            </p:nvGrpSpPr>
            <p:grpSpPr bwMode="auto">
              <a:xfrm>
                <a:off x="4346" y="1048"/>
                <a:ext cx="48" cy="344"/>
                <a:chOff x="1248" y="2233"/>
                <a:chExt cx="48" cy="344"/>
              </a:xfrm>
            </p:grpSpPr>
            <p:sp>
              <p:nvSpPr>
                <p:cNvPr id="174" name="Line 26"/>
                <p:cNvSpPr>
                  <a:spLocks noChangeShapeType="1"/>
                </p:cNvSpPr>
                <p:nvPr/>
              </p:nvSpPr>
              <p:spPr bwMode="auto">
                <a:xfrm>
                  <a:off x="1276" y="2233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5" name="Oval 27"/>
                <p:cNvSpPr>
                  <a:spLocks noChangeArrowheads="1"/>
                </p:cNvSpPr>
                <p:nvPr/>
              </p:nvSpPr>
              <p:spPr bwMode="auto">
                <a:xfrm>
                  <a:off x="1248" y="2529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58" name="Line 28"/>
              <p:cNvSpPr>
                <a:spLocks noChangeShapeType="1"/>
              </p:cNvSpPr>
              <p:nvPr/>
            </p:nvSpPr>
            <p:spPr bwMode="auto">
              <a:xfrm>
                <a:off x="3866" y="105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9" name="Rectangle 29"/>
              <p:cNvSpPr>
                <a:spLocks noChangeArrowheads="1"/>
              </p:cNvSpPr>
              <p:nvPr/>
            </p:nvSpPr>
            <p:spPr bwMode="auto">
              <a:xfrm>
                <a:off x="3578" y="2056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160" name="Rectangle 30"/>
              <p:cNvSpPr>
                <a:spLocks noChangeArrowheads="1"/>
              </p:cNvSpPr>
              <p:nvPr/>
            </p:nvSpPr>
            <p:spPr bwMode="auto">
              <a:xfrm>
                <a:off x="4394" y="2056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161" name="Line 31"/>
              <p:cNvSpPr>
                <a:spLocks noChangeShapeType="1"/>
              </p:cNvSpPr>
              <p:nvPr/>
            </p:nvSpPr>
            <p:spPr bwMode="auto">
              <a:xfrm>
                <a:off x="4874" y="167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2" name="Line 32"/>
              <p:cNvSpPr>
                <a:spLocks noChangeShapeType="1"/>
              </p:cNvSpPr>
              <p:nvPr/>
            </p:nvSpPr>
            <p:spPr bwMode="auto">
              <a:xfrm>
                <a:off x="4106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3" name="Rectangle 33"/>
              <p:cNvSpPr>
                <a:spLocks noChangeArrowheads="1"/>
              </p:cNvSpPr>
              <p:nvPr/>
            </p:nvSpPr>
            <p:spPr bwMode="auto">
              <a:xfrm>
                <a:off x="3962" y="2104"/>
                <a:ext cx="354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164" name="Rectangle 34"/>
              <p:cNvSpPr>
                <a:spLocks noChangeArrowheads="1"/>
              </p:cNvSpPr>
              <p:nvPr/>
            </p:nvSpPr>
            <p:spPr bwMode="auto">
              <a:xfrm>
                <a:off x="4682" y="1432"/>
                <a:ext cx="38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5" name="Oval 35"/>
              <p:cNvSpPr>
                <a:spLocks noChangeArrowheads="1"/>
              </p:cNvSpPr>
              <p:nvPr/>
            </p:nvSpPr>
            <p:spPr bwMode="auto">
              <a:xfrm>
                <a:off x="4851" y="1384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6" name="Line 36"/>
              <p:cNvSpPr>
                <a:spLocks noChangeShapeType="1"/>
              </p:cNvSpPr>
              <p:nvPr/>
            </p:nvSpPr>
            <p:spPr bwMode="auto">
              <a:xfrm>
                <a:off x="4874" y="114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" name="Line 37"/>
              <p:cNvSpPr>
                <a:spLocks noChangeShapeType="1"/>
              </p:cNvSpPr>
              <p:nvPr/>
            </p:nvSpPr>
            <p:spPr bwMode="auto">
              <a:xfrm>
                <a:off x="4106" y="114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8" name="Rectangle 38"/>
              <p:cNvSpPr>
                <a:spLocks noChangeArrowheads="1"/>
              </p:cNvSpPr>
              <p:nvPr/>
            </p:nvSpPr>
            <p:spPr bwMode="auto">
              <a:xfrm>
                <a:off x="3914" y="568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从</a:t>
                </a:r>
              </a:p>
            </p:txBody>
          </p:sp>
          <p:sp>
            <p:nvSpPr>
              <p:cNvPr id="169" name="Oval 39"/>
              <p:cNvSpPr>
                <a:spLocks noChangeArrowheads="1"/>
              </p:cNvSpPr>
              <p:nvPr/>
            </p:nvSpPr>
            <p:spPr bwMode="auto">
              <a:xfrm>
                <a:off x="4078" y="193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0" name="Rectangle 40"/>
              <p:cNvSpPr>
                <a:spLocks noChangeArrowheads="1"/>
              </p:cNvSpPr>
              <p:nvPr/>
            </p:nvSpPr>
            <p:spPr bwMode="auto">
              <a:xfrm>
                <a:off x="3578" y="1096"/>
                <a:ext cx="31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71" name="Group 41"/>
              <p:cNvGrpSpPr/>
              <p:nvPr/>
            </p:nvGrpSpPr>
            <p:grpSpPr bwMode="auto">
              <a:xfrm>
                <a:off x="4394" y="1144"/>
                <a:ext cx="313" cy="288"/>
                <a:chOff x="4574" y="1234"/>
                <a:chExt cx="313" cy="288"/>
              </a:xfrm>
            </p:grpSpPr>
            <p:sp>
              <p:nvSpPr>
                <p:cNvPr id="172" name="Rectangle 42"/>
                <p:cNvSpPr>
                  <a:spLocks noChangeArrowheads="1"/>
                </p:cNvSpPr>
                <p:nvPr/>
              </p:nvSpPr>
              <p:spPr bwMode="auto">
                <a:xfrm>
                  <a:off x="4574" y="1234"/>
                  <a:ext cx="31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</a:t>
                  </a:r>
                </a:p>
              </p:txBody>
            </p:sp>
            <p:sp>
              <p:nvSpPr>
                <p:cNvPr id="173" name="Line 43"/>
                <p:cNvSpPr>
                  <a:spLocks noChangeShapeType="1"/>
                </p:cNvSpPr>
                <p:nvPr/>
              </p:nvSpPr>
              <p:spPr bwMode="auto">
                <a:xfrm>
                  <a:off x="4634" y="128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41" name="Text Box 175"/>
            <p:cNvSpPr txBox="1">
              <a:spLocks noChangeArrowheads="1"/>
            </p:cNvSpPr>
            <p:nvPr/>
          </p:nvSpPr>
          <p:spPr bwMode="auto">
            <a:xfrm>
              <a:off x="4685" y="1403"/>
              <a:ext cx="326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176" name="TextBox 175"/>
          <p:cNvSpPr txBox="1"/>
          <p:nvPr/>
        </p:nvSpPr>
        <p:spPr bwMode="auto">
          <a:xfrm>
            <a:off x="520360" y="1412607"/>
            <a:ext cx="38536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、结构及工作过程</a:t>
            </a:r>
          </a:p>
        </p:txBody>
      </p:sp>
      <p:sp>
        <p:nvSpPr>
          <p:cNvPr id="178" name="Text Box 47"/>
          <p:cNvSpPr txBox="1">
            <a:spLocks noChangeArrowheads="1"/>
          </p:cNvSpPr>
          <p:nvPr/>
        </p:nvSpPr>
        <p:spPr bwMode="auto">
          <a:xfrm>
            <a:off x="6269355" y="5892165"/>
            <a:ext cx="1720850" cy="5207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=Q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180" name="TextBox 179"/>
          <p:cNvSpPr txBox="1"/>
          <p:nvPr/>
        </p:nvSpPr>
        <p:spPr bwMode="auto">
          <a:xfrm>
            <a:off x="349420" y="754144"/>
            <a:ext cx="429862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§4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.8.1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主从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" name="Oval 159"/>
          <p:cNvSpPr>
            <a:spLocks noChangeAspect="1" noChangeArrowheads="1"/>
          </p:cNvSpPr>
          <p:nvPr/>
        </p:nvSpPr>
        <p:spPr bwMode="auto">
          <a:xfrm>
            <a:off x="2584189" y="5422902"/>
            <a:ext cx="109538" cy="1174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solidFill>
                  <a:schemeClr val="tx1"/>
                </a:solidFill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 autoUpdateAnimBg="0"/>
      <p:bldP spid="176" grpId="0"/>
      <p:bldP spid="178" grpId="0" animBg="1"/>
      <p:bldP spid="180" grpId="0" bldLvl="0" animBg="1"/>
      <p:bldP spid="1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§ 4.8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主从触发器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6408" y="1093322"/>
            <a:ext cx="2643187" cy="52322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8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CP=1</a:t>
            </a:r>
            <a:r>
              <a:rPr kumimoji="1" lang="zh-CN" altLang="en-US" sz="28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kumimoji="1" lang="zh-CN" altLang="en-US" sz="2800" b="1" i="0" u="none" strike="noStrike" kern="1200" cap="none" spc="0" normalizeH="0" baseline="0" noProof="0" dirty="0"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708979" y="1672273"/>
            <a:ext cx="2857181" cy="95410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主触发器工作，</a:t>
            </a:r>
            <a:endParaRPr kumimoji="1" lang="en-US" altLang="zh-CN" sz="280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从触发器不工作。</a:t>
            </a:r>
          </a:p>
        </p:txBody>
      </p:sp>
      <p:grpSp>
        <p:nvGrpSpPr>
          <p:cNvPr id="7" name="Group 108"/>
          <p:cNvGrpSpPr/>
          <p:nvPr/>
        </p:nvGrpSpPr>
        <p:grpSpPr bwMode="auto">
          <a:xfrm>
            <a:off x="797560" y="2834640"/>
            <a:ext cx="2362200" cy="3509963"/>
            <a:chOff x="608" y="624"/>
            <a:chExt cx="1488" cy="2211"/>
          </a:xfrm>
        </p:grpSpPr>
        <p:grpSp>
          <p:nvGrpSpPr>
            <p:cNvPr id="8" name="Group 3"/>
            <p:cNvGrpSpPr/>
            <p:nvPr/>
          </p:nvGrpSpPr>
          <p:grpSpPr bwMode="auto">
            <a:xfrm>
              <a:off x="608" y="624"/>
              <a:ext cx="1488" cy="2211"/>
              <a:chOff x="3578" y="184"/>
              <a:chExt cx="1488" cy="2211"/>
            </a:xfrm>
          </p:grpSpPr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3722" y="616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H="1">
                <a:off x="4106" y="1960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4298" y="558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3866" y="37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4326" y="36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3626" y="184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4298" y="184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4379" y="23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3722" y="808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4250" y="808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4106" y="104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3892" y="808"/>
                <a:ext cx="46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3722" y="1409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主</a:t>
                </a: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3818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4394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5" name="Group 19"/>
              <p:cNvGrpSpPr/>
              <p:nvPr/>
            </p:nvGrpSpPr>
            <p:grpSpPr bwMode="auto">
              <a:xfrm>
                <a:off x="4346" y="1048"/>
                <a:ext cx="48" cy="344"/>
                <a:chOff x="1248" y="2233"/>
                <a:chExt cx="48" cy="344"/>
              </a:xfrm>
            </p:grpSpPr>
            <p:sp>
              <p:nvSpPr>
                <p:cNvPr id="42" name="Line 20"/>
                <p:cNvSpPr>
                  <a:spLocks noChangeShapeType="1"/>
                </p:cNvSpPr>
                <p:nvPr/>
              </p:nvSpPr>
              <p:spPr bwMode="auto">
                <a:xfrm>
                  <a:off x="1276" y="2233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3" name="Oval 21"/>
                <p:cNvSpPr>
                  <a:spLocks noChangeArrowheads="1"/>
                </p:cNvSpPr>
                <p:nvPr/>
              </p:nvSpPr>
              <p:spPr bwMode="auto">
                <a:xfrm>
                  <a:off x="1248" y="2529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3866" y="105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3578" y="2056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4394" y="2056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4874" y="167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4106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3962" y="2104"/>
                <a:ext cx="354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4682" y="1432"/>
                <a:ext cx="38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Oval 29"/>
              <p:cNvSpPr>
                <a:spLocks noChangeArrowheads="1"/>
              </p:cNvSpPr>
              <p:nvPr/>
            </p:nvSpPr>
            <p:spPr bwMode="auto">
              <a:xfrm>
                <a:off x="4851" y="1384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4874" y="114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4106" y="114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3914" y="568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从</a:t>
                </a:r>
              </a:p>
            </p:txBody>
          </p:sp>
          <p:sp>
            <p:nvSpPr>
              <p:cNvPr id="37" name="Oval 33"/>
              <p:cNvSpPr>
                <a:spLocks noChangeArrowheads="1"/>
              </p:cNvSpPr>
              <p:nvPr/>
            </p:nvSpPr>
            <p:spPr bwMode="auto">
              <a:xfrm>
                <a:off x="4078" y="1932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3578" y="1096"/>
                <a:ext cx="31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9" name="Group 35"/>
              <p:cNvGrpSpPr/>
              <p:nvPr/>
            </p:nvGrpSpPr>
            <p:grpSpPr bwMode="auto">
              <a:xfrm>
                <a:off x="4394" y="1144"/>
                <a:ext cx="313" cy="288"/>
                <a:chOff x="4574" y="1234"/>
                <a:chExt cx="313" cy="288"/>
              </a:xfrm>
            </p:grpSpPr>
            <p:sp>
              <p:nvSpPr>
                <p:cNvPr id="40" name="Rectangle 36"/>
                <p:cNvSpPr>
                  <a:spLocks noChangeArrowheads="1"/>
                </p:cNvSpPr>
                <p:nvPr/>
              </p:nvSpPr>
              <p:spPr bwMode="auto">
                <a:xfrm>
                  <a:off x="4574" y="1234"/>
                  <a:ext cx="31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</a:t>
                  </a:r>
                </a:p>
              </p:txBody>
            </p:sp>
            <p:sp>
              <p:nvSpPr>
                <p:cNvPr id="41" name="Line 37"/>
                <p:cNvSpPr>
                  <a:spLocks noChangeShapeType="1"/>
                </p:cNvSpPr>
                <p:nvPr/>
              </p:nvSpPr>
              <p:spPr bwMode="auto">
                <a:xfrm>
                  <a:off x="4634" y="128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9" name="Text Box 107"/>
            <p:cNvSpPr txBox="1">
              <a:spLocks noChangeArrowheads="1"/>
            </p:cNvSpPr>
            <p:nvPr/>
          </p:nvSpPr>
          <p:spPr bwMode="auto">
            <a:xfrm>
              <a:off x="1706" y="1836"/>
              <a:ext cx="348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44" name="Group 39"/>
          <p:cNvGrpSpPr/>
          <p:nvPr/>
        </p:nvGrpSpPr>
        <p:grpSpPr bwMode="auto">
          <a:xfrm>
            <a:off x="4554538" y="1081723"/>
            <a:ext cx="3067050" cy="3138487"/>
            <a:chOff x="2789" y="756"/>
            <a:chExt cx="1932" cy="1977"/>
          </a:xfrm>
        </p:grpSpPr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4041" y="2386"/>
              <a:ext cx="680" cy="34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373" y="2386"/>
              <a:ext cx="668" cy="34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2789" y="2386"/>
              <a:ext cx="584" cy="34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4041" y="2060"/>
              <a:ext cx="680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3373" y="2060"/>
              <a:ext cx="668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2789" y="2060"/>
              <a:ext cx="584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4041" y="1734"/>
              <a:ext cx="680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3373" y="1734"/>
              <a:ext cx="668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2789" y="1734"/>
              <a:ext cx="584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4041" y="1408"/>
              <a:ext cx="680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3373" y="1408"/>
              <a:ext cx="668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3000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2789" y="1408"/>
              <a:ext cx="584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4041" y="1082"/>
              <a:ext cx="680" cy="32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n+1</a:t>
              </a:r>
              <a:endPara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3373" y="1082"/>
              <a:ext cx="668" cy="32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</a:t>
              </a:r>
              <a:r>
                <a:rPr kumimoji="1" lang="en-US" altLang="zh-CN" sz="2800" b="0" i="0" u="none" strike="noStrike" kern="1200" cap="none" spc="0" normalizeH="0" baseline="30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n+1</a:t>
              </a:r>
              <a:endPara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2789" y="1082"/>
              <a:ext cx="584" cy="32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  R</a:t>
              </a:r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4041" y="756"/>
              <a:ext cx="680" cy="32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3373" y="756"/>
              <a:ext cx="668" cy="32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CP=1</a:t>
              </a: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2789" y="756"/>
              <a:ext cx="584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Line 58"/>
            <p:cNvSpPr>
              <a:spLocks noChangeShapeType="1"/>
            </p:cNvSpPr>
            <p:nvPr/>
          </p:nvSpPr>
          <p:spPr bwMode="auto">
            <a:xfrm>
              <a:off x="2789" y="1082"/>
              <a:ext cx="19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2789" y="1408"/>
              <a:ext cx="19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2789" y="1734"/>
              <a:ext cx="19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2789" y="2060"/>
              <a:ext cx="19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2789" y="2386"/>
              <a:ext cx="19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3373" y="756"/>
              <a:ext cx="0" cy="1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4041" y="756"/>
              <a:ext cx="0" cy="1977"/>
            </a:xfrm>
            <a:prstGeom prst="line">
              <a:avLst/>
            </a:prstGeom>
            <a:noFill/>
            <a:ln w="19050">
              <a:noFill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2789" y="756"/>
              <a:ext cx="193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2789" y="756"/>
              <a:ext cx="0" cy="197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>
              <a:off x="4721" y="756"/>
              <a:ext cx="0" cy="197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68"/>
            <p:cNvSpPr>
              <a:spLocks noChangeShapeType="1"/>
            </p:cNvSpPr>
            <p:nvPr/>
          </p:nvSpPr>
          <p:spPr bwMode="auto">
            <a:xfrm>
              <a:off x="2789" y="2733"/>
              <a:ext cx="193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4" name="Group 69"/>
            <p:cNvGrpSpPr/>
            <p:nvPr/>
          </p:nvGrpSpPr>
          <p:grpSpPr bwMode="auto">
            <a:xfrm>
              <a:off x="4416" y="802"/>
              <a:ext cx="248" cy="248"/>
              <a:chOff x="4416" y="802"/>
              <a:chExt cx="248" cy="248"/>
            </a:xfrm>
          </p:grpSpPr>
          <p:sp>
            <p:nvSpPr>
              <p:cNvPr id="75" name="Freeform 70"/>
              <p:cNvSpPr/>
              <p:nvPr/>
            </p:nvSpPr>
            <p:spPr bwMode="auto">
              <a:xfrm>
                <a:off x="4416" y="802"/>
                <a:ext cx="248" cy="248"/>
              </a:xfrm>
              <a:custGeom>
                <a:avLst/>
                <a:gdLst>
                  <a:gd name="T0" fmla="*/ 0 w 248"/>
                  <a:gd name="T1" fmla="*/ 0 h 248"/>
                  <a:gd name="T2" fmla="*/ 147 w 248"/>
                  <a:gd name="T3" fmla="*/ 0 h 248"/>
                  <a:gd name="T4" fmla="*/ 147 w 248"/>
                  <a:gd name="T5" fmla="*/ 248 h 248"/>
                  <a:gd name="T6" fmla="*/ 248 w 248"/>
                  <a:gd name="T7" fmla="*/ 248 h 2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8" h="248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48"/>
                    </a:lnTo>
                    <a:lnTo>
                      <a:pt x="248" y="24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Line 71"/>
              <p:cNvSpPr>
                <a:spLocks noChangeShapeType="1"/>
              </p:cNvSpPr>
              <p:nvPr/>
            </p:nvSpPr>
            <p:spPr bwMode="auto">
              <a:xfrm>
                <a:off x="4563" y="824"/>
                <a:ext cx="0" cy="1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4608513" y="2119948"/>
            <a:ext cx="895350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0   0</a:t>
            </a:r>
          </a:p>
        </p:txBody>
      </p:sp>
      <p:sp>
        <p:nvSpPr>
          <p:cNvPr id="78" name="Text Box 73"/>
          <p:cNvSpPr txBox="1">
            <a:spLocks noChangeArrowheads="1"/>
          </p:cNvSpPr>
          <p:nvPr/>
        </p:nvSpPr>
        <p:spPr bwMode="auto">
          <a:xfrm>
            <a:off x="5737225" y="2100898"/>
            <a:ext cx="696913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79" name="Text Box 74"/>
          <p:cNvSpPr txBox="1">
            <a:spLocks noChangeArrowheads="1"/>
          </p:cNvSpPr>
          <p:nvPr/>
        </p:nvSpPr>
        <p:spPr bwMode="auto">
          <a:xfrm>
            <a:off x="4608513" y="2639060"/>
            <a:ext cx="89535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0   1</a:t>
            </a:r>
          </a:p>
        </p:txBody>
      </p:sp>
      <p:sp>
        <p:nvSpPr>
          <p:cNvPr id="80" name="Text Box 75"/>
          <p:cNvSpPr txBox="1">
            <a:spLocks noChangeArrowheads="1"/>
          </p:cNvSpPr>
          <p:nvPr/>
        </p:nvSpPr>
        <p:spPr bwMode="auto">
          <a:xfrm>
            <a:off x="5791200" y="2639060"/>
            <a:ext cx="627063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</a:t>
            </a: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4625975" y="3124835"/>
            <a:ext cx="89535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1   0</a:t>
            </a:r>
          </a:p>
        </p:txBody>
      </p:sp>
      <p:sp>
        <p:nvSpPr>
          <p:cNvPr id="82" name="Text Box 77"/>
          <p:cNvSpPr txBox="1">
            <a:spLocks noChangeArrowheads="1"/>
          </p:cNvSpPr>
          <p:nvPr/>
        </p:nvSpPr>
        <p:spPr bwMode="auto">
          <a:xfrm>
            <a:off x="5789613" y="3123248"/>
            <a:ext cx="627062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</a:t>
            </a:r>
          </a:p>
        </p:txBody>
      </p:sp>
      <p:sp>
        <p:nvSpPr>
          <p:cNvPr id="83" name="Text Box 78"/>
          <p:cNvSpPr txBox="1">
            <a:spLocks noChangeArrowheads="1"/>
          </p:cNvSpPr>
          <p:nvPr/>
        </p:nvSpPr>
        <p:spPr bwMode="auto">
          <a:xfrm>
            <a:off x="4625975" y="3680460"/>
            <a:ext cx="89535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1   1</a:t>
            </a:r>
          </a:p>
        </p:txBody>
      </p:sp>
      <p:sp>
        <p:nvSpPr>
          <p:cNvPr id="84" name="Text Box 79"/>
          <p:cNvSpPr txBox="1">
            <a:spLocks noChangeArrowheads="1"/>
          </p:cNvSpPr>
          <p:nvPr/>
        </p:nvSpPr>
        <p:spPr bwMode="auto">
          <a:xfrm>
            <a:off x="5613400" y="3702685"/>
            <a:ext cx="1111250" cy="52197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不用</a:t>
            </a:r>
          </a:p>
        </p:txBody>
      </p:sp>
      <p:grpSp>
        <p:nvGrpSpPr>
          <p:cNvPr id="85" name="Group 80"/>
          <p:cNvGrpSpPr/>
          <p:nvPr/>
        </p:nvGrpSpPr>
        <p:grpSpPr bwMode="auto">
          <a:xfrm>
            <a:off x="6599238" y="2118360"/>
            <a:ext cx="1111250" cy="2082800"/>
            <a:chOff x="4077" y="1409"/>
            <a:chExt cx="700" cy="1312"/>
          </a:xfrm>
        </p:grpSpPr>
        <p:sp>
          <p:nvSpPr>
            <p:cNvPr id="86" name="Text Box 81"/>
            <p:cNvSpPr txBox="1">
              <a:spLocks noChangeArrowheads="1"/>
            </p:cNvSpPr>
            <p:nvPr/>
          </p:nvSpPr>
          <p:spPr bwMode="auto">
            <a:xfrm>
              <a:off x="4166" y="1409"/>
              <a:ext cx="43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87" name="Text Box 82"/>
            <p:cNvSpPr txBox="1">
              <a:spLocks noChangeArrowheads="1"/>
            </p:cNvSpPr>
            <p:nvPr/>
          </p:nvSpPr>
          <p:spPr bwMode="auto">
            <a:xfrm>
              <a:off x="4200" y="1737"/>
              <a:ext cx="39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</a:t>
              </a:r>
            </a:p>
          </p:txBody>
        </p:sp>
        <p:sp>
          <p:nvSpPr>
            <p:cNvPr id="88" name="Text Box 83"/>
            <p:cNvSpPr txBox="1">
              <a:spLocks noChangeArrowheads="1"/>
            </p:cNvSpPr>
            <p:nvPr/>
          </p:nvSpPr>
          <p:spPr bwMode="auto">
            <a:xfrm>
              <a:off x="4223" y="2066"/>
              <a:ext cx="39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</a:t>
              </a:r>
            </a:p>
          </p:txBody>
        </p:sp>
        <p:sp>
          <p:nvSpPr>
            <p:cNvPr id="89" name="Text Box 84"/>
            <p:cNvSpPr txBox="1">
              <a:spLocks noChangeArrowheads="1"/>
            </p:cNvSpPr>
            <p:nvPr/>
          </p:nvSpPr>
          <p:spPr bwMode="auto">
            <a:xfrm>
              <a:off x="4077" y="2392"/>
              <a:ext cx="700" cy="32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不用</a:t>
              </a:r>
            </a:p>
          </p:txBody>
        </p:sp>
      </p:grpSp>
      <p:grpSp>
        <p:nvGrpSpPr>
          <p:cNvPr id="90" name="Group 106"/>
          <p:cNvGrpSpPr/>
          <p:nvPr/>
        </p:nvGrpSpPr>
        <p:grpSpPr bwMode="auto">
          <a:xfrm>
            <a:off x="5506403" y="4350067"/>
            <a:ext cx="1524000" cy="2462213"/>
            <a:chOff x="2691" y="2615"/>
            <a:chExt cx="960" cy="1551"/>
          </a:xfrm>
        </p:grpSpPr>
        <p:sp>
          <p:nvSpPr>
            <p:cNvPr id="91" name="Rectangle 86"/>
            <p:cNvSpPr>
              <a:spLocks noChangeArrowheads="1"/>
            </p:cNvSpPr>
            <p:nvPr/>
          </p:nvSpPr>
          <p:spPr bwMode="auto">
            <a:xfrm>
              <a:off x="2691" y="3027"/>
              <a:ext cx="960" cy="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Line 87"/>
            <p:cNvSpPr>
              <a:spLocks noChangeShapeType="1"/>
            </p:cNvSpPr>
            <p:nvPr/>
          </p:nvSpPr>
          <p:spPr bwMode="auto">
            <a:xfrm>
              <a:off x="3410" y="3667"/>
              <a:ext cx="1" cy="2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Line 88"/>
            <p:cNvSpPr>
              <a:spLocks noChangeShapeType="1"/>
            </p:cNvSpPr>
            <p:nvPr/>
          </p:nvSpPr>
          <p:spPr bwMode="auto">
            <a:xfrm flipH="1">
              <a:off x="2841" y="3671"/>
              <a:ext cx="3" cy="2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Line 89"/>
            <p:cNvSpPr>
              <a:spLocks noChangeShapeType="1"/>
            </p:cNvSpPr>
            <p:nvPr/>
          </p:nvSpPr>
          <p:spPr bwMode="auto">
            <a:xfrm flipV="1">
              <a:off x="2808" y="2648"/>
              <a:ext cx="1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Line 90"/>
            <p:cNvSpPr>
              <a:spLocks noChangeShapeType="1"/>
            </p:cNvSpPr>
            <p:nvPr/>
          </p:nvSpPr>
          <p:spPr bwMode="auto">
            <a:xfrm>
              <a:off x="3115" y="3765"/>
              <a:ext cx="1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Line 91"/>
            <p:cNvSpPr>
              <a:spLocks noChangeShapeType="1"/>
            </p:cNvSpPr>
            <p:nvPr/>
          </p:nvSpPr>
          <p:spPr bwMode="auto">
            <a:xfrm>
              <a:off x="2868" y="2839"/>
              <a:ext cx="1" cy="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Line 92"/>
            <p:cNvSpPr>
              <a:spLocks noChangeShapeType="1"/>
            </p:cNvSpPr>
            <p:nvPr/>
          </p:nvSpPr>
          <p:spPr bwMode="auto">
            <a:xfrm>
              <a:off x="3362" y="2839"/>
              <a:ext cx="1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Oval 93"/>
            <p:cNvSpPr>
              <a:spLocks noChangeArrowheads="1"/>
            </p:cNvSpPr>
            <p:nvPr/>
          </p:nvSpPr>
          <p:spPr bwMode="auto">
            <a:xfrm>
              <a:off x="2809" y="2922"/>
              <a:ext cx="107" cy="1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Oval 94"/>
            <p:cNvSpPr>
              <a:spLocks noChangeArrowheads="1"/>
            </p:cNvSpPr>
            <p:nvPr/>
          </p:nvSpPr>
          <p:spPr bwMode="auto">
            <a:xfrm>
              <a:off x="3068" y="3671"/>
              <a:ext cx="106" cy="1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Rectangle 95"/>
            <p:cNvSpPr>
              <a:spLocks noChangeArrowheads="1"/>
            </p:cNvSpPr>
            <p:nvPr/>
          </p:nvSpPr>
          <p:spPr bwMode="auto">
            <a:xfrm>
              <a:off x="3303" y="2615"/>
              <a:ext cx="140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2795" y="2619"/>
              <a:ext cx="140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102" name="Rectangle 97"/>
            <p:cNvSpPr>
              <a:spLocks noChangeArrowheads="1"/>
            </p:cNvSpPr>
            <p:nvPr/>
          </p:nvSpPr>
          <p:spPr bwMode="auto">
            <a:xfrm>
              <a:off x="3339" y="3427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03" name="Rectangle 98"/>
            <p:cNvSpPr>
              <a:spLocks noChangeArrowheads="1"/>
            </p:cNvSpPr>
            <p:nvPr/>
          </p:nvSpPr>
          <p:spPr bwMode="auto">
            <a:xfrm>
              <a:off x="2797" y="3416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04" name="Rectangle 99"/>
            <p:cNvSpPr>
              <a:spLocks noChangeArrowheads="1"/>
            </p:cNvSpPr>
            <p:nvPr/>
          </p:nvSpPr>
          <p:spPr bwMode="auto">
            <a:xfrm>
              <a:off x="3056" y="3427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05" name="Rectangle 100"/>
            <p:cNvSpPr>
              <a:spLocks noChangeArrowheads="1"/>
            </p:cNvSpPr>
            <p:nvPr/>
          </p:nvSpPr>
          <p:spPr bwMode="auto">
            <a:xfrm>
              <a:off x="2999" y="3933"/>
              <a:ext cx="237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106" name="Rectangle 101"/>
            <p:cNvSpPr>
              <a:spLocks noChangeArrowheads="1"/>
            </p:cNvSpPr>
            <p:nvPr/>
          </p:nvSpPr>
          <p:spPr bwMode="auto">
            <a:xfrm rot="5400000">
              <a:off x="2792" y="3015"/>
              <a:ext cx="260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┌</a:t>
              </a:r>
              <a:endParaRPr kumimoji="1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Rectangle 102"/>
            <p:cNvSpPr>
              <a:spLocks noChangeArrowheads="1"/>
            </p:cNvSpPr>
            <p:nvPr/>
          </p:nvSpPr>
          <p:spPr bwMode="auto">
            <a:xfrm rot="5400000">
              <a:off x="3287" y="2970"/>
              <a:ext cx="195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┌</a:t>
              </a:r>
              <a:endParaRPr kumimoji="1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8" name="Text Box 103"/>
          <p:cNvSpPr txBox="1">
            <a:spLocks noChangeArrowheads="1"/>
          </p:cNvSpPr>
          <p:nvPr/>
        </p:nvSpPr>
        <p:spPr bwMode="auto">
          <a:xfrm>
            <a:off x="3467735" y="5277485"/>
            <a:ext cx="1795463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逻辑符号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utoUpdateAnimBg="0"/>
      <p:bldP spid="77" grpId="0" autoUpdateAnimBg="0"/>
      <p:bldP spid="78" grpId="0" autoUpdateAnimBg="0"/>
      <p:bldP spid="79" grpId="0" autoUpdateAnimBg="0"/>
      <p:bldP spid="80" grpId="0" autoUpdateAnimBg="0"/>
      <p:bldP spid="81" grpId="0" autoUpdateAnimBg="0"/>
      <p:bldP spid="82" grpId="0" autoUpdateAnimBg="0"/>
      <p:bldP spid="83" grpId="0" autoUpdateAnimBg="0"/>
      <p:bldP spid="84" grpId="0" bldLvl="0" animBg="1" autoUpdateAnimBg="0"/>
      <p:bldP spid="10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§ 4.8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主从触发器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112520" y="990600"/>
            <a:ext cx="2331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工作特点：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37628" y="1635443"/>
            <a:ext cx="6742112" cy="5922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主从触发器的触发翻转分为两个节拍：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27685" y="2293303"/>
            <a:ext cx="7907338" cy="175895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）当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CP’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，从触发器被封锁，保持原状态不变：主触发器工作，接收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端的输入信号。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70852" y="3982085"/>
            <a:ext cx="8109267" cy="231457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）当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跃变到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时，即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CP=0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CP’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。主触发器被封锁，输入信号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不再影响主触发器的状态；从触发器工作，接收主触发器输出端的状态。</a:t>
            </a: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519593"/>
            <a:ext cx="902677" cy="338407"/>
          </a:xfrm>
        </p:spPr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§ 4.8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主从触发器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150229" y="934043"/>
            <a:ext cx="2331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三、波形分析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Group 39"/>
          <p:cNvGrpSpPr/>
          <p:nvPr/>
        </p:nvGrpSpPr>
        <p:grpSpPr bwMode="auto">
          <a:xfrm>
            <a:off x="4895850" y="1944511"/>
            <a:ext cx="2725738" cy="3121025"/>
            <a:chOff x="2903" y="1502"/>
            <a:chExt cx="1717" cy="2181"/>
          </a:xfrm>
        </p:grpSpPr>
        <p:sp>
          <p:nvSpPr>
            <p:cNvPr id="10" name="Line 40"/>
            <p:cNvSpPr>
              <a:spLocks noChangeShapeType="1"/>
            </p:cNvSpPr>
            <p:nvPr/>
          </p:nvSpPr>
          <p:spPr bwMode="auto">
            <a:xfrm>
              <a:off x="2903" y="1502"/>
              <a:ext cx="0" cy="2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41"/>
            <p:cNvSpPr>
              <a:spLocks noChangeShapeType="1"/>
            </p:cNvSpPr>
            <p:nvPr/>
          </p:nvSpPr>
          <p:spPr bwMode="auto">
            <a:xfrm>
              <a:off x="3479" y="1514"/>
              <a:ext cx="0" cy="2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4067" y="1514"/>
              <a:ext cx="0" cy="2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43"/>
            <p:cNvSpPr>
              <a:spLocks noChangeShapeType="1"/>
            </p:cNvSpPr>
            <p:nvPr/>
          </p:nvSpPr>
          <p:spPr bwMode="auto">
            <a:xfrm>
              <a:off x="4620" y="1502"/>
              <a:ext cx="0" cy="2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>
              <a:off x="3004" y="1965"/>
              <a:ext cx="0" cy="1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>
              <a:off x="3208" y="1976"/>
              <a:ext cx="0" cy="1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4235" y="1976"/>
              <a:ext cx="0" cy="1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4427" y="1965"/>
              <a:ext cx="0" cy="1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Group 48"/>
          <p:cNvGrpSpPr/>
          <p:nvPr/>
        </p:nvGrpSpPr>
        <p:grpSpPr bwMode="auto">
          <a:xfrm>
            <a:off x="3586163" y="1460324"/>
            <a:ext cx="4859337" cy="2168525"/>
            <a:chOff x="2078" y="1197"/>
            <a:chExt cx="3061" cy="1366"/>
          </a:xfrm>
        </p:grpSpPr>
        <p:sp>
          <p:nvSpPr>
            <p:cNvPr id="19" name="Freeform 49"/>
            <p:cNvSpPr/>
            <p:nvPr/>
          </p:nvSpPr>
          <p:spPr bwMode="auto">
            <a:xfrm>
              <a:off x="2462" y="1197"/>
              <a:ext cx="2677" cy="305"/>
            </a:xfrm>
            <a:custGeom>
              <a:avLst/>
              <a:gdLst>
                <a:gd name="T0" fmla="*/ 0 w 2677"/>
                <a:gd name="T1" fmla="*/ 305 h 305"/>
                <a:gd name="T2" fmla="*/ 452 w 2677"/>
                <a:gd name="T3" fmla="*/ 305 h 305"/>
                <a:gd name="T4" fmla="*/ 452 w 2677"/>
                <a:gd name="T5" fmla="*/ 0 h 305"/>
                <a:gd name="T6" fmla="*/ 1017 w 2677"/>
                <a:gd name="T7" fmla="*/ 0 h 305"/>
                <a:gd name="T8" fmla="*/ 1017 w 2677"/>
                <a:gd name="T9" fmla="*/ 305 h 305"/>
                <a:gd name="T10" fmla="*/ 1615 w 2677"/>
                <a:gd name="T11" fmla="*/ 305 h 305"/>
                <a:gd name="T12" fmla="*/ 1615 w 2677"/>
                <a:gd name="T13" fmla="*/ 0 h 305"/>
                <a:gd name="T14" fmla="*/ 2157 w 2677"/>
                <a:gd name="T15" fmla="*/ 0 h 305"/>
                <a:gd name="T16" fmla="*/ 2157 w 2677"/>
                <a:gd name="T17" fmla="*/ 305 h 305"/>
                <a:gd name="T18" fmla="*/ 2677 w 2677"/>
                <a:gd name="T19" fmla="*/ 305 h 3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77" h="305">
                  <a:moveTo>
                    <a:pt x="0" y="305"/>
                  </a:moveTo>
                  <a:lnTo>
                    <a:pt x="452" y="305"/>
                  </a:lnTo>
                  <a:lnTo>
                    <a:pt x="452" y="0"/>
                  </a:lnTo>
                  <a:lnTo>
                    <a:pt x="1017" y="0"/>
                  </a:lnTo>
                  <a:lnTo>
                    <a:pt x="1017" y="305"/>
                  </a:lnTo>
                  <a:lnTo>
                    <a:pt x="1615" y="305"/>
                  </a:lnTo>
                  <a:lnTo>
                    <a:pt x="1615" y="0"/>
                  </a:lnTo>
                  <a:lnTo>
                    <a:pt x="2157" y="0"/>
                  </a:lnTo>
                  <a:lnTo>
                    <a:pt x="2157" y="305"/>
                  </a:lnTo>
                  <a:lnTo>
                    <a:pt x="2677" y="30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50"/>
            <p:cNvSpPr/>
            <p:nvPr/>
          </p:nvSpPr>
          <p:spPr bwMode="auto">
            <a:xfrm>
              <a:off x="2462" y="1672"/>
              <a:ext cx="2677" cy="304"/>
            </a:xfrm>
            <a:custGeom>
              <a:avLst/>
              <a:gdLst>
                <a:gd name="T0" fmla="*/ 0 w 2677"/>
                <a:gd name="T1" fmla="*/ 304 h 304"/>
                <a:gd name="T2" fmla="*/ 215 w 2677"/>
                <a:gd name="T3" fmla="*/ 304 h 304"/>
                <a:gd name="T4" fmla="*/ 215 w 2677"/>
                <a:gd name="T5" fmla="*/ 0 h 304"/>
                <a:gd name="T6" fmla="*/ 554 w 2677"/>
                <a:gd name="T7" fmla="*/ 0 h 304"/>
                <a:gd name="T8" fmla="*/ 554 w 2677"/>
                <a:gd name="T9" fmla="*/ 304 h 304"/>
                <a:gd name="T10" fmla="*/ 757 w 2677"/>
                <a:gd name="T11" fmla="*/ 304 h 304"/>
                <a:gd name="T12" fmla="*/ 757 w 2677"/>
                <a:gd name="T13" fmla="*/ 0 h 304"/>
                <a:gd name="T14" fmla="*/ 1254 w 2677"/>
                <a:gd name="T15" fmla="*/ 0 h 304"/>
                <a:gd name="T16" fmla="*/ 1254 w 2677"/>
                <a:gd name="T17" fmla="*/ 304 h 304"/>
                <a:gd name="T18" fmla="*/ 1773 w 2677"/>
                <a:gd name="T19" fmla="*/ 304 h 304"/>
                <a:gd name="T20" fmla="*/ 1773 w 2677"/>
                <a:gd name="T21" fmla="*/ 0 h 304"/>
                <a:gd name="T22" fmla="*/ 1977 w 2677"/>
                <a:gd name="T23" fmla="*/ 0 h 304"/>
                <a:gd name="T24" fmla="*/ 1977 w 2677"/>
                <a:gd name="T25" fmla="*/ 304 h 304"/>
                <a:gd name="T26" fmla="*/ 2677 w 2677"/>
                <a:gd name="T27" fmla="*/ 304 h 3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677" h="304">
                  <a:moveTo>
                    <a:pt x="0" y="304"/>
                  </a:moveTo>
                  <a:lnTo>
                    <a:pt x="215" y="304"/>
                  </a:lnTo>
                  <a:lnTo>
                    <a:pt x="215" y="0"/>
                  </a:lnTo>
                  <a:lnTo>
                    <a:pt x="554" y="0"/>
                  </a:lnTo>
                  <a:lnTo>
                    <a:pt x="554" y="304"/>
                  </a:lnTo>
                  <a:lnTo>
                    <a:pt x="757" y="304"/>
                  </a:lnTo>
                  <a:lnTo>
                    <a:pt x="757" y="0"/>
                  </a:lnTo>
                  <a:lnTo>
                    <a:pt x="1254" y="0"/>
                  </a:lnTo>
                  <a:lnTo>
                    <a:pt x="1254" y="304"/>
                  </a:lnTo>
                  <a:lnTo>
                    <a:pt x="1773" y="304"/>
                  </a:lnTo>
                  <a:lnTo>
                    <a:pt x="1773" y="0"/>
                  </a:lnTo>
                  <a:lnTo>
                    <a:pt x="1977" y="0"/>
                  </a:lnTo>
                  <a:lnTo>
                    <a:pt x="1977" y="304"/>
                  </a:lnTo>
                  <a:lnTo>
                    <a:pt x="2677" y="30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51"/>
            <p:cNvSpPr/>
            <p:nvPr/>
          </p:nvSpPr>
          <p:spPr bwMode="auto">
            <a:xfrm>
              <a:off x="2462" y="2123"/>
              <a:ext cx="2677" cy="305"/>
            </a:xfrm>
            <a:custGeom>
              <a:avLst/>
              <a:gdLst>
                <a:gd name="T0" fmla="*/ 0 w 2677"/>
                <a:gd name="T1" fmla="*/ 305 h 305"/>
                <a:gd name="T2" fmla="*/ 542 w 2677"/>
                <a:gd name="T3" fmla="*/ 305 h 305"/>
                <a:gd name="T4" fmla="*/ 542 w 2677"/>
                <a:gd name="T5" fmla="*/ 0 h 305"/>
                <a:gd name="T6" fmla="*/ 746 w 2677"/>
                <a:gd name="T7" fmla="*/ 0 h 305"/>
                <a:gd name="T8" fmla="*/ 746 w 2677"/>
                <a:gd name="T9" fmla="*/ 305 h 305"/>
                <a:gd name="T10" fmla="*/ 1434 w 2677"/>
                <a:gd name="T11" fmla="*/ 305 h 305"/>
                <a:gd name="T12" fmla="*/ 1434 w 2677"/>
                <a:gd name="T13" fmla="*/ 0 h 305"/>
                <a:gd name="T14" fmla="*/ 1773 w 2677"/>
                <a:gd name="T15" fmla="*/ 0 h 305"/>
                <a:gd name="T16" fmla="*/ 1773 w 2677"/>
                <a:gd name="T17" fmla="*/ 305 h 305"/>
                <a:gd name="T18" fmla="*/ 1965 w 2677"/>
                <a:gd name="T19" fmla="*/ 305 h 305"/>
                <a:gd name="T20" fmla="*/ 1965 w 2677"/>
                <a:gd name="T21" fmla="*/ 0 h 305"/>
                <a:gd name="T22" fmla="*/ 2417 w 2677"/>
                <a:gd name="T23" fmla="*/ 0 h 305"/>
                <a:gd name="T24" fmla="*/ 2417 w 2677"/>
                <a:gd name="T25" fmla="*/ 305 h 305"/>
                <a:gd name="T26" fmla="*/ 2677 w 2677"/>
                <a:gd name="T27" fmla="*/ 305 h 3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677" h="305">
                  <a:moveTo>
                    <a:pt x="0" y="305"/>
                  </a:moveTo>
                  <a:lnTo>
                    <a:pt x="542" y="305"/>
                  </a:lnTo>
                  <a:lnTo>
                    <a:pt x="542" y="0"/>
                  </a:lnTo>
                  <a:lnTo>
                    <a:pt x="746" y="0"/>
                  </a:lnTo>
                  <a:lnTo>
                    <a:pt x="746" y="305"/>
                  </a:lnTo>
                  <a:lnTo>
                    <a:pt x="1434" y="305"/>
                  </a:lnTo>
                  <a:lnTo>
                    <a:pt x="1434" y="0"/>
                  </a:lnTo>
                  <a:lnTo>
                    <a:pt x="1773" y="0"/>
                  </a:lnTo>
                  <a:lnTo>
                    <a:pt x="1773" y="305"/>
                  </a:lnTo>
                  <a:lnTo>
                    <a:pt x="1965" y="305"/>
                  </a:lnTo>
                  <a:lnTo>
                    <a:pt x="1965" y="0"/>
                  </a:lnTo>
                  <a:lnTo>
                    <a:pt x="2417" y="0"/>
                  </a:lnTo>
                  <a:lnTo>
                    <a:pt x="2417" y="305"/>
                  </a:lnTo>
                  <a:lnTo>
                    <a:pt x="2677" y="30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Text Box 52"/>
            <p:cNvSpPr txBox="1">
              <a:spLocks noChangeArrowheads="1"/>
            </p:cNvSpPr>
            <p:nvPr/>
          </p:nvSpPr>
          <p:spPr bwMode="auto">
            <a:xfrm>
              <a:off x="2078" y="1287"/>
              <a:ext cx="46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23" name="Text Box 53"/>
            <p:cNvSpPr txBox="1">
              <a:spLocks noChangeArrowheads="1"/>
            </p:cNvSpPr>
            <p:nvPr/>
          </p:nvSpPr>
          <p:spPr bwMode="auto">
            <a:xfrm>
              <a:off x="2202" y="1795"/>
              <a:ext cx="294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24" name="Text Box 54"/>
            <p:cNvSpPr txBox="1">
              <a:spLocks noChangeArrowheads="1"/>
            </p:cNvSpPr>
            <p:nvPr/>
          </p:nvSpPr>
          <p:spPr bwMode="auto">
            <a:xfrm>
              <a:off x="2191" y="2236"/>
              <a:ext cx="294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grpSp>
        <p:nvGrpSpPr>
          <p:cNvPr id="25" name="Group 55"/>
          <p:cNvGrpSpPr/>
          <p:nvPr/>
        </p:nvGrpSpPr>
        <p:grpSpPr bwMode="auto">
          <a:xfrm>
            <a:off x="3354388" y="3665361"/>
            <a:ext cx="5091112" cy="555625"/>
            <a:chOff x="1932" y="2586"/>
            <a:chExt cx="3207" cy="350"/>
          </a:xfrm>
        </p:grpSpPr>
        <p:sp>
          <p:nvSpPr>
            <p:cNvPr id="26" name="Freeform 56"/>
            <p:cNvSpPr/>
            <p:nvPr/>
          </p:nvSpPr>
          <p:spPr bwMode="auto">
            <a:xfrm>
              <a:off x="2462" y="2586"/>
              <a:ext cx="2677" cy="305"/>
            </a:xfrm>
            <a:custGeom>
              <a:avLst/>
              <a:gdLst>
                <a:gd name="T0" fmla="*/ 0 w 2677"/>
                <a:gd name="T1" fmla="*/ 305 h 305"/>
                <a:gd name="T2" fmla="*/ 441 w 2677"/>
                <a:gd name="T3" fmla="*/ 305 h 305"/>
                <a:gd name="T4" fmla="*/ 441 w 2677"/>
                <a:gd name="T5" fmla="*/ 0 h 305"/>
                <a:gd name="T6" fmla="*/ 542 w 2677"/>
                <a:gd name="T7" fmla="*/ 0 h 305"/>
                <a:gd name="T8" fmla="*/ 542 w 2677"/>
                <a:gd name="T9" fmla="*/ 305 h 305"/>
                <a:gd name="T10" fmla="*/ 746 w 2677"/>
                <a:gd name="T11" fmla="*/ 305 h 305"/>
                <a:gd name="T12" fmla="*/ 746 w 2677"/>
                <a:gd name="T13" fmla="*/ 0 h 305"/>
                <a:gd name="T14" fmla="*/ 1604 w 2677"/>
                <a:gd name="T15" fmla="*/ 0 h 305"/>
                <a:gd name="T16" fmla="*/ 1604 w 2677"/>
                <a:gd name="T17" fmla="*/ 305 h 305"/>
                <a:gd name="T18" fmla="*/ 1773 w 2677"/>
                <a:gd name="T19" fmla="*/ 305 h 305"/>
                <a:gd name="T20" fmla="*/ 1773 w 2677"/>
                <a:gd name="T21" fmla="*/ 0 h 305"/>
                <a:gd name="T22" fmla="*/ 1965 w 2677"/>
                <a:gd name="T23" fmla="*/ 0 h 305"/>
                <a:gd name="T24" fmla="*/ 1965 w 2677"/>
                <a:gd name="T25" fmla="*/ 305 h 305"/>
                <a:gd name="T26" fmla="*/ 2677 w 2677"/>
                <a:gd name="T27" fmla="*/ 305 h 3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677" h="305">
                  <a:moveTo>
                    <a:pt x="0" y="305"/>
                  </a:moveTo>
                  <a:lnTo>
                    <a:pt x="441" y="305"/>
                  </a:lnTo>
                  <a:lnTo>
                    <a:pt x="441" y="0"/>
                  </a:lnTo>
                  <a:lnTo>
                    <a:pt x="542" y="0"/>
                  </a:lnTo>
                  <a:lnTo>
                    <a:pt x="542" y="305"/>
                  </a:lnTo>
                  <a:lnTo>
                    <a:pt x="746" y="305"/>
                  </a:lnTo>
                  <a:lnTo>
                    <a:pt x="746" y="0"/>
                  </a:lnTo>
                  <a:lnTo>
                    <a:pt x="1604" y="0"/>
                  </a:lnTo>
                  <a:lnTo>
                    <a:pt x="1604" y="305"/>
                  </a:lnTo>
                  <a:lnTo>
                    <a:pt x="1773" y="305"/>
                  </a:lnTo>
                  <a:lnTo>
                    <a:pt x="1773" y="0"/>
                  </a:lnTo>
                  <a:lnTo>
                    <a:pt x="1965" y="0"/>
                  </a:lnTo>
                  <a:lnTo>
                    <a:pt x="1965" y="305"/>
                  </a:lnTo>
                  <a:lnTo>
                    <a:pt x="2677" y="30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Text Box 57"/>
            <p:cNvSpPr txBox="1">
              <a:spLocks noChangeArrowheads="1"/>
            </p:cNvSpPr>
            <p:nvPr/>
          </p:nvSpPr>
          <p:spPr bwMode="auto">
            <a:xfrm>
              <a:off x="1932" y="2609"/>
              <a:ext cx="81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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n+1</a:t>
              </a:r>
              <a:endParaRPr kumimoji="1" lang="en-US" altLang="zh-CN" sz="2800" b="0" i="0" u="none" strike="noStrike" kern="1200" cap="none" spc="0" normalizeH="0" baseline="30000" noProof="0" dirty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Group 58"/>
          <p:cNvGrpSpPr/>
          <p:nvPr/>
        </p:nvGrpSpPr>
        <p:grpSpPr bwMode="auto">
          <a:xfrm>
            <a:off x="3478213" y="4400374"/>
            <a:ext cx="4967287" cy="592137"/>
            <a:chOff x="2010" y="3049"/>
            <a:chExt cx="3129" cy="373"/>
          </a:xfrm>
        </p:grpSpPr>
        <p:sp>
          <p:nvSpPr>
            <p:cNvPr id="29" name="Freeform 59"/>
            <p:cNvSpPr/>
            <p:nvPr/>
          </p:nvSpPr>
          <p:spPr bwMode="auto">
            <a:xfrm>
              <a:off x="2462" y="3049"/>
              <a:ext cx="2677" cy="305"/>
            </a:xfrm>
            <a:custGeom>
              <a:avLst/>
              <a:gdLst>
                <a:gd name="T0" fmla="*/ 0 w 2677"/>
                <a:gd name="T1" fmla="*/ 305 h 305"/>
                <a:gd name="T2" fmla="*/ 1017 w 2677"/>
                <a:gd name="T3" fmla="*/ 305 h 305"/>
                <a:gd name="T4" fmla="*/ 1017 w 2677"/>
                <a:gd name="T5" fmla="*/ 0 h 305"/>
                <a:gd name="T6" fmla="*/ 2157 w 2677"/>
                <a:gd name="T7" fmla="*/ 0 h 305"/>
                <a:gd name="T8" fmla="*/ 2157 w 2677"/>
                <a:gd name="T9" fmla="*/ 305 h 305"/>
                <a:gd name="T10" fmla="*/ 2677 w 2677"/>
                <a:gd name="T11" fmla="*/ 305 h 3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77" h="305">
                  <a:moveTo>
                    <a:pt x="0" y="305"/>
                  </a:moveTo>
                  <a:lnTo>
                    <a:pt x="1017" y="305"/>
                  </a:lnTo>
                  <a:lnTo>
                    <a:pt x="1017" y="0"/>
                  </a:lnTo>
                  <a:lnTo>
                    <a:pt x="2157" y="0"/>
                  </a:lnTo>
                  <a:lnTo>
                    <a:pt x="2157" y="305"/>
                  </a:lnTo>
                  <a:lnTo>
                    <a:pt x="2677" y="30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 Box 60"/>
            <p:cNvSpPr txBox="1">
              <a:spLocks noChangeArrowheads="1"/>
            </p:cNvSpPr>
            <p:nvPr/>
          </p:nvSpPr>
          <p:spPr bwMode="auto">
            <a:xfrm>
              <a:off x="2010" y="3095"/>
              <a:ext cx="59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n+1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55588" y="5183823"/>
            <a:ext cx="8713787" cy="1417637"/>
            <a:chOff x="255588" y="5199063"/>
            <a:chExt cx="8713787" cy="1417637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255588" y="5199063"/>
              <a:ext cx="8713787" cy="1417637"/>
            </a:xfrm>
            <a:prstGeom prst="rect">
              <a:avLst/>
            </a:prstGeom>
            <a:gradFill rotWithShape="0">
              <a:gsLst>
                <a:gs pos="0">
                  <a:srgbClr val="FFD5FF"/>
                </a:gs>
                <a:gs pos="50000">
                  <a:schemeClr val="bg1"/>
                </a:gs>
                <a:gs pos="100000">
                  <a:srgbClr val="FFD5FF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398463" y="5430838"/>
              <a:ext cx="8486775" cy="9461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主触发器在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CP=1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期间可以随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SR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的状态多次翻转，但从触发器只跟随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CP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从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0</a:t>
              </a:r>
              <a:r>
                <a:rPr kumimoji="1" lang="zh-CN" altLang="en-US" sz="28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时的主触发器状态。</a:t>
              </a:r>
            </a:p>
          </p:txBody>
        </p:sp>
      </p:grpSp>
      <p:grpSp>
        <p:nvGrpSpPr>
          <p:cNvPr id="32" name="Group 65"/>
          <p:cNvGrpSpPr/>
          <p:nvPr/>
        </p:nvGrpSpPr>
        <p:grpSpPr bwMode="auto">
          <a:xfrm>
            <a:off x="571500" y="1480961"/>
            <a:ext cx="2362200" cy="3509963"/>
            <a:chOff x="360" y="826"/>
            <a:chExt cx="1488" cy="2211"/>
          </a:xfrm>
        </p:grpSpPr>
        <p:grpSp>
          <p:nvGrpSpPr>
            <p:cNvPr id="33" name="Group 4"/>
            <p:cNvGrpSpPr/>
            <p:nvPr/>
          </p:nvGrpSpPr>
          <p:grpSpPr bwMode="auto">
            <a:xfrm>
              <a:off x="360" y="826"/>
              <a:ext cx="1488" cy="2211"/>
              <a:chOff x="3578" y="184"/>
              <a:chExt cx="1488" cy="2211"/>
            </a:xfrm>
          </p:grpSpPr>
          <p:sp>
            <p:nvSpPr>
              <p:cNvPr id="35" name="Rectangle 5"/>
              <p:cNvSpPr>
                <a:spLocks noChangeArrowheads="1"/>
              </p:cNvSpPr>
              <p:nvPr/>
            </p:nvSpPr>
            <p:spPr bwMode="auto">
              <a:xfrm>
                <a:off x="3722" y="616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6"/>
              <p:cNvSpPr>
                <a:spLocks noChangeShapeType="1"/>
              </p:cNvSpPr>
              <p:nvPr/>
            </p:nvSpPr>
            <p:spPr bwMode="auto">
              <a:xfrm flipH="1">
                <a:off x="4106" y="1960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4298" y="558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>
                <a:off x="3866" y="37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4326" y="36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3626" y="184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4298" y="184"/>
                <a:ext cx="26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</p:txBody>
          </p:sp>
          <p:sp>
            <p:nvSpPr>
              <p:cNvPr id="42" name="Line 12"/>
              <p:cNvSpPr>
                <a:spLocks noChangeShapeType="1"/>
              </p:cNvSpPr>
              <p:nvPr/>
            </p:nvSpPr>
            <p:spPr bwMode="auto">
              <a:xfrm>
                <a:off x="4379" y="23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3722" y="808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4250" y="808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>
                <a:off x="4106" y="104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3892" y="808"/>
                <a:ext cx="46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Rectangle 17"/>
              <p:cNvSpPr>
                <a:spLocks noChangeArrowheads="1"/>
              </p:cNvSpPr>
              <p:nvPr/>
            </p:nvSpPr>
            <p:spPr bwMode="auto">
              <a:xfrm>
                <a:off x="3722" y="1409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主</a:t>
                </a:r>
              </a:p>
            </p:txBody>
          </p:sp>
          <p:sp>
            <p:nvSpPr>
              <p:cNvPr id="48" name="Line 18"/>
              <p:cNvSpPr>
                <a:spLocks noChangeShapeType="1"/>
              </p:cNvSpPr>
              <p:nvPr/>
            </p:nvSpPr>
            <p:spPr bwMode="auto">
              <a:xfrm>
                <a:off x="3818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Line 19"/>
              <p:cNvSpPr>
                <a:spLocks noChangeShapeType="1"/>
              </p:cNvSpPr>
              <p:nvPr/>
            </p:nvSpPr>
            <p:spPr bwMode="auto">
              <a:xfrm>
                <a:off x="4394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0" name="Group 20"/>
              <p:cNvGrpSpPr/>
              <p:nvPr/>
            </p:nvGrpSpPr>
            <p:grpSpPr bwMode="auto">
              <a:xfrm>
                <a:off x="4346" y="1048"/>
                <a:ext cx="48" cy="344"/>
                <a:chOff x="1248" y="2233"/>
                <a:chExt cx="48" cy="344"/>
              </a:xfrm>
            </p:grpSpPr>
            <p:sp>
              <p:nvSpPr>
                <p:cNvPr id="67" name="Line 21"/>
                <p:cNvSpPr>
                  <a:spLocks noChangeShapeType="1"/>
                </p:cNvSpPr>
                <p:nvPr/>
              </p:nvSpPr>
              <p:spPr bwMode="auto">
                <a:xfrm>
                  <a:off x="1276" y="2233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Oval 22"/>
                <p:cNvSpPr>
                  <a:spLocks noChangeArrowheads="1"/>
                </p:cNvSpPr>
                <p:nvPr/>
              </p:nvSpPr>
              <p:spPr bwMode="auto">
                <a:xfrm>
                  <a:off x="1248" y="2529"/>
                  <a:ext cx="48" cy="4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" name="Line 23"/>
              <p:cNvSpPr>
                <a:spLocks noChangeShapeType="1"/>
              </p:cNvSpPr>
              <p:nvPr/>
            </p:nvSpPr>
            <p:spPr bwMode="auto">
              <a:xfrm>
                <a:off x="3866" y="105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Rectangle 24"/>
              <p:cNvSpPr>
                <a:spLocks noChangeArrowheads="1"/>
              </p:cNvSpPr>
              <p:nvPr/>
            </p:nvSpPr>
            <p:spPr bwMode="auto">
              <a:xfrm>
                <a:off x="3578" y="2056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4394" y="2056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54" name="Line 26"/>
              <p:cNvSpPr>
                <a:spLocks noChangeShapeType="1"/>
              </p:cNvSpPr>
              <p:nvPr/>
            </p:nvSpPr>
            <p:spPr bwMode="auto">
              <a:xfrm>
                <a:off x="4874" y="167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Line 27"/>
              <p:cNvSpPr>
                <a:spLocks noChangeShapeType="1"/>
              </p:cNvSpPr>
              <p:nvPr/>
            </p:nvSpPr>
            <p:spPr bwMode="auto">
              <a:xfrm>
                <a:off x="4106" y="185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Rectangle 28"/>
              <p:cNvSpPr>
                <a:spLocks noChangeArrowheads="1"/>
              </p:cNvSpPr>
              <p:nvPr/>
            </p:nvSpPr>
            <p:spPr bwMode="auto">
              <a:xfrm>
                <a:off x="3962" y="2104"/>
                <a:ext cx="354" cy="29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57" name="Rectangle 29"/>
              <p:cNvSpPr>
                <a:spLocks noChangeArrowheads="1"/>
              </p:cNvSpPr>
              <p:nvPr/>
            </p:nvSpPr>
            <p:spPr bwMode="auto">
              <a:xfrm>
                <a:off x="4682" y="1432"/>
                <a:ext cx="38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Oval 30"/>
              <p:cNvSpPr>
                <a:spLocks noChangeArrowheads="1"/>
              </p:cNvSpPr>
              <p:nvPr/>
            </p:nvSpPr>
            <p:spPr bwMode="auto">
              <a:xfrm>
                <a:off x="4851" y="1384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31"/>
              <p:cNvSpPr>
                <a:spLocks noChangeShapeType="1"/>
              </p:cNvSpPr>
              <p:nvPr/>
            </p:nvSpPr>
            <p:spPr bwMode="auto">
              <a:xfrm>
                <a:off x="4874" y="114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32"/>
              <p:cNvSpPr>
                <a:spLocks noChangeShapeType="1"/>
              </p:cNvSpPr>
              <p:nvPr/>
            </p:nvSpPr>
            <p:spPr bwMode="auto">
              <a:xfrm>
                <a:off x="4106" y="1144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33"/>
              <p:cNvSpPr>
                <a:spLocks noChangeArrowheads="1"/>
              </p:cNvSpPr>
              <p:nvPr/>
            </p:nvSpPr>
            <p:spPr bwMode="auto">
              <a:xfrm>
                <a:off x="3914" y="568"/>
                <a:ext cx="30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从</a:t>
                </a:r>
              </a:p>
            </p:txBody>
          </p:sp>
          <p:sp>
            <p:nvSpPr>
              <p:cNvPr id="62" name="Oval 34"/>
              <p:cNvSpPr>
                <a:spLocks noChangeArrowheads="1"/>
              </p:cNvSpPr>
              <p:nvPr/>
            </p:nvSpPr>
            <p:spPr bwMode="auto">
              <a:xfrm>
                <a:off x="4078" y="1932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35"/>
              <p:cNvSpPr>
                <a:spLocks noChangeArrowheads="1"/>
              </p:cNvSpPr>
              <p:nvPr/>
            </p:nvSpPr>
            <p:spPr bwMode="auto">
              <a:xfrm>
                <a:off x="3578" y="1096"/>
                <a:ext cx="31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</a:t>
                </a:r>
                <a:endParaRPr kumimoji="1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64" name="Group 36"/>
              <p:cNvGrpSpPr/>
              <p:nvPr/>
            </p:nvGrpSpPr>
            <p:grpSpPr bwMode="auto">
              <a:xfrm>
                <a:off x="4394" y="1144"/>
                <a:ext cx="313" cy="288"/>
                <a:chOff x="4574" y="1234"/>
                <a:chExt cx="313" cy="288"/>
              </a:xfrm>
            </p:grpSpPr>
            <p:sp>
              <p:nvSpPr>
                <p:cNvPr id="65" name="Rectangle 37"/>
                <p:cNvSpPr>
                  <a:spLocks noChangeArrowheads="1"/>
                </p:cNvSpPr>
                <p:nvPr/>
              </p:nvSpPr>
              <p:spPr bwMode="auto">
                <a:xfrm>
                  <a:off x="4574" y="1234"/>
                  <a:ext cx="31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0" i="0" u="none" strike="noStrike" kern="1200" cap="none" spc="0" normalizeH="0" baseline="0" noProof="0">
                      <a:ln>
                        <a:solidFill>
                          <a:schemeClr val="tx1"/>
                        </a:solidFill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</a:t>
                  </a:r>
                </a:p>
              </p:txBody>
            </p:sp>
            <p:sp>
              <p:nvSpPr>
                <p:cNvPr id="66" name="Line 38"/>
                <p:cNvSpPr>
                  <a:spLocks noChangeShapeType="1"/>
                </p:cNvSpPr>
                <p:nvPr/>
              </p:nvSpPr>
              <p:spPr bwMode="auto">
                <a:xfrm>
                  <a:off x="4634" y="128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34" name="Text Box 64"/>
            <p:cNvSpPr txBox="1">
              <a:spLocks noChangeArrowheads="1"/>
            </p:cNvSpPr>
            <p:nvPr/>
          </p:nvSpPr>
          <p:spPr bwMode="auto">
            <a:xfrm>
              <a:off x="1468" y="2054"/>
              <a:ext cx="228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spcBef>
            <a:spcPct val="50000"/>
          </a:spcBef>
          <a:defRPr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>
        <a:spAutoFit/>
      </a:bodyPr>
      <a:lstStyle>
        <a:defPPr algn="l" eaLnBrk="1" hangingPunct="1">
          <a:spcBef>
            <a:spcPct val="50000"/>
          </a:spcBef>
          <a:buClrTx/>
          <a:buSzTx/>
          <a:buFontTx/>
          <a:buNone/>
          <a:defRPr sz="280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课件北航模板</Template>
  <TotalTime>1</TotalTime>
  <Words>2133</Words>
  <Application>Microsoft Office PowerPoint</Application>
  <PresentationFormat>全屏显示(4:3)</PresentationFormat>
  <Paragraphs>672</Paragraphs>
  <Slides>26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黑体</vt:lpstr>
      <vt:lpstr>宋体</vt:lpstr>
      <vt:lpstr>幼圆</vt:lpstr>
      <vt:lpstr>Arial</vt:lpstr>
      <vt:lpstr>Calibri</vt:lpstr>
      <vt:lpstr>Georgia</vt:lpstr>
      <vt:lpstr>Symbol</vt:lpstr>
      <vt:lpstr>Tahoma</vt:lpstr>
      <vt:lpstr>Times New Roman</vt:lpstr>
      <vt:lpstr>Wingdings</vt:lpstr>
      <vt:lpstr>Blends</vt:lpstr>
      <vt:lpstr>位图图像</vt:lpstr>
      <vt:lpstr>§ 4.6 同步D触发器（锁存器）</vt:lpstr>
      <vt:lpstr>PowerPoint 演示文稿</vt:lpstr>
      <vt:lpstr>§ 4.6 同步D触发器（锁存器）</vt:lpstr>
      <vt:lpstr>§ 4.7 不同形式的电位触发器</vt:lpstr>
      <vt:lpstr>PowerPoint 演示文稿</vt:lpstr>
      <vt:lpstr>PowerPoint 演示文稿</vt:lpstr>
      <vt:lpstr>§ 4.8 主从触发器</vt:lpstr>
      <vt:lpstr>§ 4.8 主从触发器</vt:lpstr>
      <vt:lpstr>§ 4.8 主从触发器</vt:lpstr>
      <vt:lpstr>PowerPoint 演示文稿</vt:lpstr>
      <vt:lpstr>PowerPoint 演示文稿</vt:lpstr>
      <vt:lpstr>PowerPoint 演示文稿</vt:lpstr>
      <vt:lpstr>四、几点注意</vt:lpstr>
      <vt:lpstr>PowerPoint 演示文稿</vt:lpstr>
      <vt:lpstr>§ 4.9 边沿触发器（维持阻塞D触发器）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逻辑代数及逻辑函数的化简</dc:title>
  <dc:creator>thtf</dc:creator>
  <cp:lastModifiedBy>jiang baoshan</cp:lastModifiedBy>
  <cp:revision>639</cp:revision>
  <dcterms:created xsi:type="dcterms:W3CDTF">2004-02-20T06:45:00Z</dcterms:created>
  <dcterms:modified xsi:type="dcterms:W3CDTF">2022-04-11T04:11:32Z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C0B52393DD88466389AB71FDAFE99ACA</vt:lpwstr>
  </property>
  <property fmtid="{D5CDD505-2E9C-101B-9397-08002B2CF9AE}" pid="3" name="KSOProductBuildVer">
    <vt:lpwstr>2052-11.1.0.11365</vt:lpwstr>
  </property>
</Properties>
</file>